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49"/>
  </p:notesMasterIdLst>
  <p:sldIdLst>
    <p:sldId id="345" r:id="rId3"/>
    <p:sldId id="256" r:id="rId4"/>
    <p:sldId id="346" r:id="rId5"/>
    <p:sldId id="347" r:id="rId6"/>
    <p:sldId id="270" r:id="rId7"/>
    <p:sldId id="350" r:id="rId8"/>
    <p:sldId id="272" r:id="rId9"/>
    <p:sldId id="273" r:id="rId10"/>
    <p:sldId id="348" r:id="rId11"/>
    <p:sldId id="275" r:id="rId12"/>
    <p:sldId id="282" r:id="rId13"/>
    <p:sldId id="352" r:id="rId14"/>
    <p:sldId id="351" r:id="rId15"/>
    <p:sldId id="349" r:id="rId16"/>
    <p:sldId id="359" r:id="rId17"/>
    <p:sldId id="276" r:id="rId18"/>
    <p:sldId id="286" r:id="rId19"/>
    <p:sldId id="287" r:id="rId20"/>
    <p:sldId id="353" r:id="rId21"/>
    <p:sldId id="354" r:id="rId22"/>
    <p:sldId id="291" r:id="rId23"/>
    <p:sldId id="355" r:id="rId24"/>
    <p:sldId id="356" r:id="rId25"/>
    <p:sldId id="357" r:id="rId26"/>
    <p:sldId id="358" r:id="rId27"/>
    <p:sldId id="378" r:id="rId28"/>
    <p:sldId id="292" r:id="rId29"/>
    <p:sldId id="366" r:id="rId30"/>
    <p:sldId id="360" r:id="rId31"/>
    <p:sldId id="364" r:id="rId32"/>
    <p:sldId id="258" r:id="rId33"/>
    <p:sldId id="365" r:id="rId34"/>
    <p:sldId id="271" r:id="rId35"/>
    <p:sldId id="260" r:id="rId36"/>
    <p:sldId id="374" r:id="rId37"/>
    <p:sldId id="367" r:id="rId38"/>
    <p:sldId id="369" r:id="rId39"/>
    <p:sldId id="372" r:id="rId40"/>
    <p:sldId id="375" r:id="rId41"/>
    <p:sldId id="370" r:id="rId42"/>
    <p:sldId id="371" r:id="rId43"/>
    <p:sldId id="376" r:id="rId44"/>
    <p:sldId id="265" r:id="rId45"/>
    <p:sldId id="377" r:id="rId46"/>
    <p:sldId id="379" r:id="rId47"/>
    <p:sldId id="380" r:id="rId4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CB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830D-FACD-4AB2-8685-B8539EA5725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1DEF9-71BC-4474-8AB1-A03192D16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17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>
          <a:extLst>
            <a:ext uri="{FF2B5EF4-FFF2-40B4-BE49-F238E27FC236}">
              <a16:creationId xmlns:a16="http://schemas.microsoft.com/office/drawing/2014/main" id="{388A2FFF-E562-5330-C9BD-CB7F2567F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ae676affb_0_12:notes">
            <a:extLst>
              <a:ext uri="{FF2B5EF4-FFF2-40B4-BE49-F238E27FC236}">
                <a16:creationId xmlns:a16="http://schemas.microsoft.com/office/drawing/2014/main" id="{4627D7E8-1C88-66BD-8A9A-1255E5B167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ae676affb_0_12:notes">
            <a:extLst>
              <a:ext uri="{FF2B5EF4-FFF2-40B4-BE49-F238E27FC236}">
                <a16:creationId xmlns:a16="http://schemas.microsoft.com/office/drawing/2014/main" id="{953DD30F-E200-F495-8F3D-64561D950D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23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A5D3E2D-7F4D-F5C7-1B06-E8DEEDF45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6d8fb3d78_0_2:notes">
            <a:extLst>
              <a:ext uri="{FF2B5EF4-FFF2-40B4-BE49-F238E27FC236}">
                <a16:creationId xmlns:a16="http://schemas.microsoft.com/office/drawing/2014/main" id="{19A20C95-A071-2339-291F-48F05948A9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6d8fb3d78_0_2:notes">
            <a:extLst>
              <a:ext uri="{FF2B5EF4-FFF2-40B4-BE49-F238E27FC236}">
                <a16:creationId xmlns:a16="http://schemas.microsoft.com/office/drawing/2014/main" id="{E50EF3E8-6212-D181-A1CC-9810A83E5B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431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1925CE81-5223-81B8-B66E-4F5FFBCB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6d8fb3d78_0_2:notes">
            <a:extLst>
              <a:ext uri="{FF2B5EF4-FFF2-40B4-BE49-F238E27FC236}">
                <a16:creationId xmlns:a16="http://schemas.microsoft.com/office/drawing/2014/main" id="{273D4776-3B59-AABE-5959-50FBD70EA7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6d8fb3d78_0_2:notes">
            <a:extLst>
              <a:ext uri="{FF2B5EF4-FFF2-40B4-BE49-F238E27FC236}">
                <a16:creationId xmlns:a16="http://schemas.microsoft.com/office/drawing/2014/main" id="{DB22DB5A-7F19-400E-BF20-3B83EF8F6E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263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adbd7361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adbd7361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adbd7361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adbd7361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>
          <a:extLst>
            <a:ext uri="{FF2B5EF4-FFF2-40B4-BE49-F238E27FC236}">
              <a16:creationId xmlns:a16="http://schemas.microsoft.com/office/drawing/2014/main" id="{E45D67AF-4ADC-3414-3E89-069AF032D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ae676affb_0_12:notes">
            <a:extLst>
              <a:ext uri="{FF2B5EF4-FFF2-40B4-BE49-F238E27FC236}">
                <a16:creationId xmlns:a16="http://schemas.microsoft.com/office/drawing/2014/main" id="{DB695E46-4960-5851-6C04-0DED7D9C64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ae676affb_0_12:notes">
            <a:extLst>
              <a:ext uri="{FF2B5EF4-FFF2-40B4-BE49-F238E27FC236}">
                <a16:creationId xmlns:a16="http://schemas.microsoft.com/office/drawing/2014/main" id="{61790B5E-9FBD-5EDE-B10B-BA9D5B79F3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51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ae676aff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ae676aff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6d8fb3d7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6d8fb3d7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CD90B8D0-1C79-DB1F-F71C-3E534080A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6d8fb3d78_0_2:notes">
            <a:extLst>
              <a:ext uri="{FF2B5EF4-FFF2-40B4-BE49-F238E27FC236}">
                <a16:creationId xmlns:a16="http://schemas.microsoft.com/office/drawing/2014/main" id="{C7D41DDE-B0C9-A2C8-0A18-7AA544F972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6d8fb3d78_0_2:notes">
            <a:extLst>
              <a:ext uri="{FF2B5EF4-FFF2-40B4-BE49-F238E27FC236}">
                <a16:creationId xmlns:a16="http://schemas.microsoft.com/office/drawing/2014/main" id="{E671719D-7A52-7429-AB9E-1A66DBE778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40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6AF9B990-2451-1FAB-1734-E8A119FD1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6d8fb3d78_0_2:notes">
            <a:extLst>
              <a:ext uri="{FF2B5EF4-FFF2-40B4-BE49-F238E27FC236}">
                <a16:creationId xmlns:a16="http://schemas.microsoft.com/office/drawing/2014/main" id="{2155F582-4C98-AF3F-C914-FC90AD6EEA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6d8fb3d78_0_2:notes">
            <a:extLst>
              <a:ext uri="{FF2B5EF4-FFF2-40B4-BE49-F238E27FC236}">
                <a16:creationId xmlns:a16="http://schemas.microsoft.com/office/drawing/2014/main" id="{65B599FE-75DE-EBE3-02B4-577E064BF5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58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5B53721-C518-1AE7-50E1-967E8E199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6d8fb3d78_0_2:notes">
            <a:extLst>
              <a:ext uri="{FF2B5EF4-FFF2-40B4-BE49-F238E27FC236}">
                <a16:creationId xmlns:a16="http://schemas.microsoft.com/office/drawing/2014/main" id="{5F9AF9B5-D615-4E6D-AEF7-35F1B20EB8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6d8fb3d78_0_2:notes">
            <a:extLst>
              <a:ext uri="{FF2B5EF4-FFF2-40B4-BE49-F238E27FC236}">
                <a16:creationId xmlns:a16="http://schemas.microsoft.com/office/drawing/2014/main" id="{5143A256-42C6-68AC-015B-36C518795A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4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4B84705B-70BB-A1B6-56FB-9F80CE33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6d8fb3d78_0_2:notes">
            <a:extLst>
              <a:ext uri="{FF2B5EF4-FFF2-40B4-BE49-F238E27FC236}">
                <a16:creationId xmlns:a16="http://schemas.microsoft.com/office/drawing/2014/main" id="{E1D449D2-85EF-69D7-8737-C1E55094E0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6d8fb3d78_0_2:notes">
            <a:extLst>
              <a:ext uri="{FF2B5EF4-FFF2-40B4-BE49-F238E27FC236}">
                <a16:creationId xmlns:a16="http://schemas.microsoft.com/office/drawing/2014/main" id="{0A8B6ABB-1C8F-D31C-3FCD-8128981833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10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C86AF-7386-A28D-4C50-C0C3F6314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0E3E1A-282D-2950-6404-CE8B82944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C93CE2-A7B1-EA12-A6C2-AB8CF438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70B0-F03F-4290-96B8-04BACD75AEF9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7C3EA9-EB6F-E054-A5A3-C4AA6138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A3EE6-15A7-66F8-E3E7-8445949A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8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713EC-92DF-5CA0-9676-89CCBD59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9D2575-1CFE-BA2B-53B3-85BB9277F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818ED-23BC-877C-F001-347E53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A91-390D-4E41-85F3-A85EDD5EB01A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9B75E6-0A78-98D5-75EE-8210DABC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AC3C80-739A-DE9B-6F69-2503F78C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69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E0F8547-701D-197F-6267-BF2DB646C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2A17B7-EE69-F5CE-CA92-0AFCD6EEA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7D82A-0A5B-7FFA-117A-5A8ECD34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5D28-E040-4814-A755-7E3017078152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C86847-9048-C431-4465-2FD581C5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610CFE-F9A6-D8F0-B706-B17B9876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82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C86AF-7386-A28D-4C50-C0C3F6314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0E3E1A-282D-2950-6404-CE8B82944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C93CE2-A7B1-EA12-A6C2-AB8CF438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7C3EA9-EB6F-E054-A5A3-C4AA6138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A3EE6-15A7-66F8-E3E7-8445949A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36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8FD49-BCB9-1E80-5749-14B45B68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48AEC9-D85A-1C0B-653E-21E25149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418A59-0102-51FB-5408-9BEEC023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502D9F-E611-FF38-D228-692AAE10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DD093E-71C2-E914-A3AF-92301AAE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61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C611E-C1C4-6957-B53D-723FD34B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0D56CA-DB55-6758-F3E8-09551D35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164323-0015-8EB0-8DD2-EBD21B93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ACA7-B5B9-F158-BDCC-BE182C7C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0A3399-78B5-1ABB-0B6B-1CAFBB31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199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360C88-237A-B5DB-9D2E-C36B7843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6752AD-91B2-C0EA-4D19-2541DD987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5AB5F4-2E3B-3E35-B053-688F2A76D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FBB28C-80C9-F875-4742-1439B1DD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CDFA58-5C84-D327-2E1F-A86C91E5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03140A-0362-ACFE-E3C5-6F980D00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73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6A0B14-8E6B-EB31-0782-C173A96F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9D45B9-A301-056F-E998-5CBA5390A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7AC938-20F6-AAE6-4146-F4A6EDAD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7654A3-CFE1-E65C-0502-6DF55A2AC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52AA6F-F609-4BD7-B051-C2293EA70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EEA47A9-D036-F0D4-374D-723F722B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77DA87-EA75-FDFE-B2B8-5FCFE0E7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9EB97F-4BC4-9844-59A9-75C58588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83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5F2DC-FED6-0731-DE87-8D4FFB04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734E894-ECAA-8305-09AD-F3DD197B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191C91-15E8-36E7-D044-8F942731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12C5FE-F830-23AD-5DFD-3E373752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100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39FDAAC-1418-AAB6-EF7E-A9F9CA6A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D6FED8-620F-D0F6-A8EF-3CECE988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40BD18-0A66-ECCA-5BF2-D163AAFC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456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716F2-2FD5-461E-2A76-FA4AE672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E17C97-121B-B3AC-DC83-AF118750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E4A35B-C500-7466-A35E-1A3D305B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5B29CD-0DD7-6AC9-86D9-32FCE187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E12642-239E-B7E9-37E2-E46ABE26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3C9155-A4FA-5B76-8F6E-CA033328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28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8FD49-BCB9-1E80-5749-14B45B68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48AEC9-D85A-1C0B-653E-21E25149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418A59-0102-51FB-5408-9BEEC023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A688-38B3-4153-9AEC-A6F671B2255F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502D9F-E611-FF38-D228-692AAE10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DD093E-71C2-E914-A3AF-92301AAE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025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5582A3-54A6-3E2F-09B5-23BA2D94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FAD41D-2857-72C8-B03B-C02BF30B9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923D72-ED3D-ACA7-690E-8EF013380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C9BC19-7E26-3BB9-33FC-C4A5CB15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B477DF-E33C-3127-9668-5E85C1CC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84CD17-0E9D-2681-9E0C-73FC18E7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446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713EC-92DF-5CA0-9676-89CCBD59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9D2575-1CFE-BA2B-53B3-85BB9277F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818ED-23BC-877C-F001-347E53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9B75E6-0A78-98D5-75EE-8210DABC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AC3C80-739A-DE9B-6F69-2503F78C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169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E0F8547-701D-197F-6267-BF2DB646C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2A17B7-EE69-F5CE-CA92-0AFCD6EEA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7D82A-0A5B-7FFA-117A-5A8ECD34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C86847-9048-C431-4465-2FD581C5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610CFE-F9A6-D8F0-B706-B17B9876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35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C611E-C1C4-6957-B53D-723FD34B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0D56CA-DB55-6758-F3E8-09551D35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164323-0015-8EB0-8DD2-EBD21B93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9572-9F76-469C-B99C-ECE6ED163C23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ACA7-B5B9-F158-BDCC-BE182C7C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0A3399-78B5-1ABB-0B6B-1CAFBB31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360C88-237A-B5DB-9D2E-C36B7843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6752AD-91B2-C0EA-4D19-2541DD987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5AB5F4-2E3B-3E35-B053-688F2A76D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FBB28C-80C9-F875-4742-1439B1DD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DEE7-2AAE-4780-A1FD-051F86E73DA3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CDFA58-5C84-D327-2E1F-A86C91E5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03140A-0362-ACFE-E3C5-6F980D00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27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6A0B14-8E6B-EB31-0782-C173A96F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9D45B9-A301-056F-E998-5CBA5390A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7AC938-20F6-AAE6-4146-F4A6EDAD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7654A3-CFE1-E65C-0502-6DF55A2AC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52AA6F-F609-4BD7-B051-C2293EA70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EEA47A9-D036-F0D4-374D-723F722B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3315-11B5-42D8-AD48-2B7B3C8EF9A1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77DA87-EA75-FDFE-B2B8-5FCFE0E7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9EB97F-4BC4-9844-59A9-75C58588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87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5F2DC-FED6-0731-DE87-8D4FFB04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734E894-ECAA-8305-09AD-F3DD197B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AEB7-9912-49A2-8CF8-2C9ACE6F0E94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191C91-15E8-36E7-D044-8F942731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12C5FE-F830-23AD-5DFD-3E373752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70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39FDAAC-1418-AAB6-EF7E-A9F9CA6A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51A0-CC29-48A0-9318-74E231FE20B1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D6FED8-620F-D0F6-A8EF-3CECE988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40BD18-0A66-ECCA-5BF2-D163AAFC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74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716F2-2FD5-461E-2A76-FA4AE672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E17C97-121B-B3AC-DC83-AF118750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E4A35B-C500-7466-A35E-1A3D305B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5B29CD-0DD7-6AC9-86D9-32FCE187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393-1A68-492B-BDFB-20F2CA23356D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E12642-239E-B7E9-37E2-E46ABE26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3C9155-A4FA-5B76-8F6E-CA033328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64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5582A3-54A6-3E2F-09B5-23BA2D94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FAD41D-2857-72C8-B03B-C02BF30B9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923D72-ED3D-ACA7-690E-8EF013380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C9BC19-7E26-3BB9-33FC-C4A5CB15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CF64-E4B0-455B-B8E1-98A10C4198D0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B477DF-E33C-3127-9668-5E85C1CC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84CD17-0E9D-2681-9E0C-73FC18E7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5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26AD49B-6DD5-EDA1-74D5-75465D63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AF44FB-66F0-9219-FAEA-4CD6E56A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D1A962-7557-ED7A-C2F0-E0C39B464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C167-CD81-4E96-951E-975FAA041DDE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A76911-C60E-0B24-8A78-4671B5A4D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AAC837-6292-3F4B-0E74-E1EC1FA3B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48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26AD49B-6DD5-EDA1-74D5-75465D63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AF44FB-66F0-9219-FAEA-4CD6E56A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D1A962-7557-ED7A-C2F0-E0C39B464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A76911-C60E-0B24-8A78-4671B5A4D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AAC837-6292-3F4B-0E74-E1EC1FA3B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2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f.gunma.jp/page/1212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gunma.jp/page/1218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E19909-D43B-48A3-BED2-44ADB53AFD82}"/>
              </a:ext>
            </a:extLst>
          </p:cNvPr>
          <p:cNvSpPr txBox="1"/>
          <p:nvPr/>
        </p:nvSpPr>
        <p:spPr>
          <a:xfrm>
            <a:off x="704661" y="1132142"/>
            <a:ext cx="10782677" cy="4589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本資料は、尾瀬ネイチャーラーニングに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取り組むための学習画面データです。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モデルプログラムとしてご確認いただいたうえで、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各学校の状況・様子に応じて、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自由に改変してお取り扱いください。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46197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B4D9A5-6003-F318-C09D-6ED8C5F6F660}"/>
              </a:ext>
            </a:extLst>
          </p:cNvPr>
          <p:cNvSpPr txBox="1"/>
          <p:nvPr/>
        </p:nvSpPr>
        <p:spPr>
          <a:xfrm>
            <a:off x="0" y="0"/>
            <a:ext cx="12273481" cy="6573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8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ワーク１</a:t>
            </a:r>
            <a:endParaRPr lang="en-US" altLang="ja-JP" sz="8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8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考え方を練習してみよう</a:t>
            </a:r>
            <a:endParaRPr lang="en-US" altLang="ja-JP" sz="8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～よりよい人間関係を</a:t>
            </a:r>
            <a:br>
              <a:rPr lang="en-US" altLang="ja-JP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つくるために～</a:t>
            </a:r>
            <a:endParaRPr lang="en-US" altLang="ja-JP" sz="6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C3E1194-0A7A-3089-CF77-0E25E61CF6D1}"/>
              </a:ext>
            </a:extLst>
          </p:cNvPr>
          <p:cNvSpPr/>
          <p:nvPr/>
        </p:nvSpPr>
        <p:spPr>
          <a:xfrm>
            <a:off x="344032" y="389299"/>
            <a:ext cx="3069124" cy="130369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</a:t>
            </a:r>
            <a:endParaRPr kumimoji="1"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2089AE-43B8-F971-3B5B-958DB504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5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5392C7-F0A5-388C-9D3E-86156F1A429B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考えてみよう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F032DF-1E28-BE72-BA8C-0FDFF643620C}"/>
              </a:ext>
            </a:extLst>
          </p:cNvPr>
          <p:cNvSpPr txBox="1"/>
          <p:nvPr/>
        </p:nvSpPr>
        <p:spPr>
          <a:xfrm>
            <a:off x="128257" y="3968637"/>
            <a:ext cx="5594098" cy="21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≒否定的・いやな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F2F128-CE89-629C-2CDF-AB2020D792F0}"/>
              </a:ext>
            </a:extLst>
          </p:cNvPr>
          <p:cNvSpPr txBox="1"/>
          <p:nvPr/>
        </p:nvSpPr>
        <p:spPr>
          <a:xfrm>
            <a:off x="6655806" y="4000577"/>
            <a:ext cx="5149913" cy="21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≒肯定的・うれしい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C05F2-0D90-B3D5-48FF-9FA5CA8AADCA}"/>
              </a:ext>
            </a:extLst>
          </p:cNvPr>
          <p:cNvSpPr txBox="1"/>
          <p:nvPr/>
        </p:nvSpPr>
        <p:spPr>
          <a:xfrm>
            <a:off x="256515" y="1611343"/>
            <a:ext cx="119354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どんな言葉や関わりが</a:t>
            </a:r>
            <a:endParaRPr lang="en-US" altLang="ja-JP" sz="6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6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思いつくかな？</a:t>
            </a:r>
            <a:endParaRPr lang="en-US" altLang="ja-JP" sz="6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9F2533-D07F-BCD5-C51A-FF9F113B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6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B11CB-568B-9B31-4D32-FC2E513F3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437CC5-2199-4904-AC7E-836CDE386BFF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大事な考え方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7B57D4-44B0-5946-6071-F42D2885D22C}"/>
              </a:ext>
            </a:extLst>
          </p:cNvPr>
          <p:cNvSpPr txBox="1"/>
          <p:nvPr/>
        </p:nvSpPr>
        <p:spPr>
          <a:xfrm>
            <a:off x="223792" y="1471097"/>
            <a:ext cx="559409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≒否定的・いやな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2846BF-ED4C-AFDD-A538-1050A8C981D7}"/>
              </a:ext>
            </a:extLst>
          </p:cNvPr>
          <p:cNvSpPr txBox="1"/>
          <p:nvPr/>
        </p:nvSpPr>
        <p:spPr>
          <a:xfrm>
            <a:off x="6751341" y="1503037"/>
            <a:ext cx="514991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≒肯定的・うれしい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450AB01-4FBC-4A5B-45BD-31E897BE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820695-8643-9F1F-A335-612028C083AD}"/>
              </a:ext>
            </a:extLst>
          </p:cNvPr>
          <p:cNvSpPr txBox="1"/>
          <p:nvPr/>
        </p:nvSpPr>
        <p:spPr>
          <a:xfrm>
            <a:off x="-1685904" y="3234237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5DF9EB-2460-0DDC-6ACA-4D7B4BB60C6C}"/>
              </a:ext>
            </a:extLst>
          </p:cNvPr>
          <p:cNvSpPr txBox="1"/>
          <p:nvPr/>
        </p:nvSpPr>
        <p:spPr>
          <a:xfrm>
            <a:off x="2232480" y="2773907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0C39E0-92B2-E407-E8F7-14D2EEDD44C0}"/>
              </a:ext>
            </a:extLst>
          </p:cNvPr>
          <p:cNvSpPr txBox="1"/>
          <p:nvPr/>
        </p:nvSpPr>
        <p:spPr>
          <a:xfrm>
            <a:off x="8610600" y="2773907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8A8270-9B5D-AC4F-D956-334CDA9DE776}"/>
              </a:ext>
            </a:extLst>
          </p:cNvPr>
          <p:cNvSpPr txBox="1"/>
          <p:nvPr/>
        </p:nvSpPr>
        <p:spPr>
          <a:xfrm>
            <a:off x="738050" y="3800273"/>
            <a:ext cx="4565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減らす</a:t>
            </a:r>
            <a:endParaRPr lang="en-US" altLang="ja-JP" sz="7200" b="1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7A5026-4042-1708-98F5-F0823FC50DE7}"/>
              </a:ext>
            </a:extLst>
          </p:cNvPr>
          <p:cNvSpPr txBox="1"/>
          <p:nvPr/>
        </p:nvSpPr>
        <p:spPr>
          <a:xfrm>
            <a:off x="7116170" y="3800273"/>
            <a:ext cx="4565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増やす</a:t>
            </a:r>
            <a:endParaRPr lang="en-US" altLang="ja-JP" sz="72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5FD14CC-90E8-3C9A-48B1-458916D7F233}"/>
              </a:ext>
            </a:extLst>
          </p:cNvPr>
          <p:cNvGrpSpPr/>
          <p:nvPr/>
        </p:nvGrpSpPr>
        <p:grpSpPr>
          <a:xfrm>
            <a:off x="4608394" y="4210867"/>
            <a:ext cx="2975212" cy="1144096"/>
            <a:chOff x="4608394" y="4210867"/>
            <a:chExt cx="2975212" cy="1144096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B1B51A7-6CF2-E02E-0C6A-DDF15D25B957}"/>
                </a:ext>
              </a:extLst>
            </p:cNvPr>
            <p:cNvSpPr txBox="1"/>
            <p:nvPr/>
          </p:nvSpPr>
          <p:spPr>
            <a:xfrm>
              <a:off x="5303632" y="4210867"/>
              <a:ext cx="1576722" cy="11440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5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↓</a:t>
              </a:r>
              <a:endPara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20E43DA-60A8-709C-3200-C37CE064B734}"/>
                </a:ext>
              </a:extLst>
            </p:cNvPr>
            <p:cNvCxnSpPr>
              <a:cxnSpLocks/>
            </p:cNvCxnSpPr>
            <p:nvPr/>
          </p:nvCxnSpPr>
          <p:spPr>
            <a:xfrm>
              <a:off x="4608394" y="4582843"/>
              <a:ext cx="2975212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AED159-7B6C-1808-1D6A-1CA54232837A}"/>
              </a:ext>
            </a:extLst>
          </p:cNvPr>
          <p:cNvSpPr txBox="1"/>
          <p:nvPr/>
        </p:nvSpPr>
        <p:spPr>
          <a:xfrm>
            <a:off x="386281" y="5423818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「人間関係」はよりよくなる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19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1D484-5E8F-1073-E38D-CDFF30F6F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741C87-9322-ADC0-0764-AB0724A1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9564"/>
            <a:ext cx="2743200" cy="365125"/>
          </a:xfrm>
        </p:spPr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68DC88-879C-B8AF-6919-A4D63CFA2BC4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ワークの流れ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DFD492-A2B4-EE4C-FCB2-18CBB3A7D118}"/>
              </a:ext>
            </a:extLst>
          </p:cNvPr>
          <p:cNvSpPr txBox="1"/>
          <p:nvPr/>
        </p:nvSpPr>
        <p:spPr>
          <a:xfrm>
            <a:off x="3857622" y="1508310"/>
            <a:ext cx="8429625" cy="5147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流れ</a:t>
            </a: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①個人で考える　</a:t>
            </a: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②グループで共有する　</a:t>
            </a: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やり方</a:t>
            </a: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・「ネガティブ」「ポジティブ」をたくさん出す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・自分が「減らしたい」「増やしたい」を決める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・“誰が”クラスの人間関係をよくするのか考える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C7E2E39-CEC8-C9C1-EFDC-5700E2E293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45" y="1605376"/>
            <a:ext cx="3429297" cy="4953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391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9E6AD-8419-D437-A8B8-B16989DBE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480351-82E0-9F66-16AC-F2EDA0351726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325015-5B8F-0A43-764D-D1F4DEF06EE2}"/>
              </a:ext>
            </a:extLst>
          </p:cNvPr>
          <p:cNvSpPr txBox="1"/>
          <p:nvPr/>
        </p:nvSpPr>
        <p:spPr>
          <a:xfrm>
            <a:off x="223792" y="1471097"/>
            <a:ext cx="559409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≒否定的・いやな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1012A0-0741-8641-EEA4-4F2A62B72329}"/>
              </a:ext>
            </a:extLst>
          </p:cNvPr>
          <p:cNvSpPr txBox="1"/>
          <p:nvPr/>
        </p:nvSpPr>
        <p:spPr>
          <a:xfrm>
            <a:off x="6751341" y="1503037"/>
            <a:ext cx="514991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≒肯定的・うれしい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41B2A5-B9B2-9D3A-CA46-3E4E1BA9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E656F5-E672-B885-919C-F6A7FB9493BB}"/>
              </a:ext>
            </a:extLst>
          </p:cNvPr>
          <p:cNvSpPr txBox="1"/>
          <p:nvPr/>
        </p:nvSpPr>
        <p:spPr>
          <a:xfrm>
            <a:off x="-1685904" y="3234237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BBD4BD-1B88-2FD0-755F-EF011645624A}"/>
              </a:ext>
            </a:extLst>
          </p:cNvPr>
          <p:cNvSpPr txBox="1"/>
          <p:nvPr/>
        </p:nvSpPr>
        <p:spPr>
          <a:xfrm>
            <a:off x="2232480" y="2773907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F95D76-E4EE-2DE9-7E94-8CDA7A5ECAE3}"/>
              </a:ext>
            </a:extLst>
          </p:cNvPr>
          <p:cNvSpPr txBox="1"/>
          <p:nvPr/>
        </p:nvSpPr>
        <p:spPr>
          <a:xfrm>
            <a:off x="8610600" y="2773907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9D1D32-FEAB-E25D-BB75-85B9E9DB2A76}"/>
              </a:ext>
            </a:extLst>
          </p:cNvPr>
          <p:cNvSpPr txBox="1"/>
          <p:nvPr/>
        </p:nvSpPr>
        <p:spPr>
          <a:xfrm>
            <a:off x="738050" y="3800273"/>
            <a:ext cx="4565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減らす</a:t>
            </a:r>
            <a:endParaRPr lang="en-US" altLang="ja-JP" sz="7200" b="1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4B3608-EED1-EADD-5CEC-FABF75B4D0F7}"/>
              </a:ext>
            </a:extLst>
          </p:cNvPr>
          <p:cNvSpPr txBox="1"/>
          <p:nvPr/>
        </p:nvSpPr>
        <p:spPr>
          <a:xfrm>
            <a:off x="7116170" y="3800273"/>
            <a:ext cx="4565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増やす</a:t>
            </a:r>
            <a:endParaRPr lang="en-US" altLang="ja-JP" sz="72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99AFAC8-4D1C-5598-F03E-7C80D936157B}"/>
              </a:ext>
            </a:extLst>
          </p:cNvPr>
          <p:cNvGrpSpPr/>
          <p:nvPr/>
        </p:nvGrpSpPr>
        <p:grpSpPr>
          <a:xfrm>
            <a:off x="4608394" y="4210867"/>
            <a:ext cx="2975212" cy="1144096"/>
            <a:chOff x="4608394" y="4210867"/>
            <a:chExt cx="2975212" cy="1144096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B855D14-C6BE-3F61-3B88-B36F0E507A53}"/>
                </a:ext>
              </a:extLst>
            </p:cNvPr>
            <p:cNvSpPr txBox="1"/>
            <p:nvPr/>
          </p:nvSpPr>
          <p:spPr>
            <a:xfrm>
              <a:off x="5303632" y="4210867"/>
              <a:ext cx="1576722" cy="11440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5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↓</a:t>
              </a:r>
              <a:endPara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68F00A6-BC32-B7A6-F2BF-AA99228F65EE}"/>
                </a:ext>
              </a:extLst>
            </p:cNvPr>
            <p:cNvCxnSpPr>
              <a:cxnSpLocks/>
            </p:cNvCxnSpPr>
            <p:nvPr/>
          </p:nvCxnSpPr>
          <p:spPr>
            <a:xfrm>
              <a:off x="4608394" y="4582843"/>
              <a:ext cx="2975212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E8E73C9-F667-495A-9A45-8B77DD56903D}"/>
              </a:ext>
            </a:extLst>
          </p:cNvPr>
          <p:cNvSpPr txBox="1"/>
          <p:nvPr/>
        </p:nvSpPr>
        <p:spPr>
          <a:xfrm>
            <a:off x="386281" y="5423818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「人間関係」はよりよくなる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05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C12D0-6DE8-190E-EB57-62FD413F2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6DE9B2-90D8-95A0-EB6F-364C8F60FDC9}"/>
              </a:ext>
            </a:extLst>
          </p:cNvPr>
          <p:cNvSpPr txBox="1"/>
          <p:nvPr/>
        </p:nvSpPr>
        <p:spPr>
          <a:xfrm>
            <a:off x="196158" y="1572502"/>
            <a:ext cx="11995842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尾瀬ネイチャーラーニング</a:t>
            </a:r>
            <a:endParaRPr lang="en-US" altLang="ja-JP" sz="6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～尾瀬や日常を、よりよくつくるために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71D410-CA15-996C-E997-E380F8369EBD}"/>
              </a:ext>
            </a:extLst>
          </p:cNvPr>
          <p:cNvSpPr/>
          <p:nvPr/>
        </p:nvSpPr>
        <p:spPr>
          <a:xfrm>
            <a:off x="298764" y="268803"/>
            <a:ext cx="3069124" cy="130369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事前学習②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2A52C47-777A-7EE9-C8E4-9795DF77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FC63C53-1C35-05F4-09CF-57AB162D92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21" y="4514334"/>
            <a:ext cx="1629547" cy="20858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292CE58-157F-CC5B-104E-8AFBA5182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77" y="4463049"/>
            <a:ext cx="1942730" cy="20361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65DA179-D97A-FAF8-6B47-D08402E8AE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599" y="4463049"/>
            <a:ext cx="1990085" cy="208582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CD3D3A1-D5AE-DC1C-5F38-C0E9F1FD54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833" y="270563"/>
            <a:ext cx="1734676" cy="94695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873085C-975E-1264-620D-DEB830F911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324" y="136525"/>
            <a:ext cx="1590431" cy="108099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326BABE-1BA3-A3A3-680B-DE6BB3D6838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335" y="124519"/>
            <a:ext cx="1219683" cy="12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4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B4D9A5-6003-F318-C09D-6ED8C5F6F660}"/>
              </a:ext>
            </a:extLst>
          </p:cNvPr>
          <p:cNvSpPr txBox="1"/>
          <p:nvPr/>
        </p:nvSpPr>
        <p:spPr>
          <a:xfrm>
            <a:off x="0" y="0"/>
            <a:ext cx="12192000" cy="6320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8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ワーク２</a:t>
            </a:r>
            <a:endParaRPr lang="en-US" altLang="ja-JP" sz="8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8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実際に考えてみよう</a:t>
            </a:r>
            <a:endParaRPr lang="en-US" altLang="ja-JP" sz="8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～よりよい尾瀬を</a:t>
            </a:r>
            <a:endParaRPr lang="en-US" altLang="ja-JP" sz="6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つくるために～</a:t>
            </a:r>
            <a:endParaRPr lang="en-US" altLang="ja-JP" sz="6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5808632-5878-A3D3-1B75-ECEDA10E5A95}"/>
              </a:ext>
            </a:extLst>
          </p:cNvPr>
          <p:cNvSpPr/>
          <p:nvPr/>
        </p:nvSpPr>
        <p:spPr>
          <a:xfrm>
            <a:off x="344032" y="389299"/>
            <a:ext cx="3069124" cy="130369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35</a:t>
            </a: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</a:t>
            </a:r>
            <a:endParaRPr kumimoji="1"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2E9553C-648F-DDE3-E786-AD528F39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994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5392C7-F0A5-388C-9D3E-86156F1A429B}"/>
              </a:ext>
            </a:extLst>
          </p:cNvPr>
          <p:cNvSpPr txBox="1"/>
          <p:nvPr/>
        </p:nvSpPr>
        <p:spPr>
          <a:xfrm>
            <a:off x="276130" y="-28218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クイズです！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35A1F7-FDE3-B217-59B8-B82988F1926F}"/>
              </a:ext>
            </a:extLst>
          </p:cNvPr>
          <p:cNvSpPr txBox="1"/>
          <p:nvPr/>
        </p:nvSpPr>
        <p:spPr>
          <a:xfrm>
            <a:off x="0" y="1098757"/>
            <a:ext cx="11971699" cy="424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「よりよい尾瀬をつくるため」に、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昔の人たちが考えたことは何でしょう？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（それが全国に広がった！）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C48783-69E4-432B-C0F1-E20DCDD6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03AE8B-6C92-F60D-3BD9-73DD3260A5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142" y="4264302"/>
            <a:ext cx="4359200" cy="14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5392C7-F0A5-388C-9D3E-86156F1A429B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どれでしょう？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35A1F7-FDE3-B217-59B8-B82988F1926F}"/>
              </a:ext>
            </a:extLst>
          </p:cNvPr>
          <p:cNvSpPr txBox="1"/>
          <p:nvPr/>
        </p:nvSpPr>
        <p:spPr>
          <a:xfrm>
            <a:off x="386281" y="1562848"/>
            <a:ext cx="3488013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１．山小屋に泊まれる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7EBB28C-0FFC-9AB0-B466-FC602579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A1DB3A-50D7-58AA-C9B1-F45DF85E03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950" y="4030556"/>
            <a:ext cx="4633080" cy="252919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9B02A16-1159-096D-D34B-1759C254DE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280" y="4030556"/>
            <a:ext cx="3911349" cy="2135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4FE5918-F771-61D4-9391-DA296381F4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489" y="3479006"/>
            <a:ext cx="2925021" cy="297145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CDB915-A92B-CF32-2450-A1FAEC59BCF5}"/>
              </a:ext>
            </a:extLst>
          </p:cNvPr>
          <p:cNvSpPr txBox="1"/>
          <p:nvPr/>
        </p:nvSpPr>
        <p:spPr>
          <a:xfrm>
            <a:off x="4049886" y="1557489"/>
            <a:ext cx="3777106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２．行きかう人に挨拶する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87DA9B-0832-683F-6063-6787C85033E0}"/>
              </a:ext>
            </a:extLst>
          </p:cNvPr>
          <p:cNvSpPr txBox="1"/>
          <p:nvPr/>
        </p:nvSpPr>
        <p:spPr>
          <a:xfrm>
            <a:off x="8095473" y="1562848"/>
            <a:ext cx="3870463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３．「ごみ持ち帰り運動」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23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69A2C-060C-2194-C5D4-C61D368AE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06E4F-681F-5791-71CA-E17110DAC126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答え</a:t>
            </a:r>
            <a:r>
              <a: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どれでしょう？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892255-918F-2AF9-6210-E74CDE34A9BF}"/>
              </a:ext>
            </a:extLst>
          </p:cNvPr>
          <p:cNvSpPr txBox="1"/>
          <p:nvPr/>
        </p:nvSpPr>
        <p:spPr>
          <a:xfrm>
            <a:off x="386281" y="1562848"/>
            <a:ext cx="3488013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１．山小屋に泊まれる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4F55D6E-74C5-1B3D-FC36-5EAE67A6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2F78BC-9D91-F7EB-731B-E63915BE47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950" y="4030556"/>
            <a:ext cx="4633080" cy="252919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02FAB66-B757-5870-CCEB-E3789478D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280" y="4030556"/>
            <a:ext cx="3911349" cy="2135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3FB7C5C-552C-D590-0C0F-AE7363A2B7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489" y="3479006"/>
            <a:ext cx="2925021" cy="297145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2B16F3-EB3A-C0A5-771D-C3750842452B}"/>
              </a:ext>
            </a:extLst>
          </p:cNvPr>
          <p:cNvSpPr txBox="1"/>
          <p:nvPr/>
        </p:nvSpPr>
        <p:spPr>
          <a:xfrm>
            <a:off x="4049886" y="1557489"/>
            <a:ext cx="3777106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２．行きかう人に挨拶する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8D335F-52AB-FD9D-79C0-08B5674DF567}"/>
              </a:ext>
            </a:extLst>
          </p:cNvPr>
          <p:cNvSpPr txBox="1"/>
          <p:nvPr/>
        </p:nvSpPr>
        <p:spPr>
          <a:xfrm>
            <a:off x="8095473" y="1562848"/>
            <a:ext cx="3870463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b="1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３．「ごみ持ち帰り運動」</a:t>
            </a:r>
            <a:endParaRPr lang="en-US" altLang="ja-JP" sz="4800" b="1" dirty="0">
              <a:highlight>
                <a:srgbClr val="FFFF00"/>
              </a:highligh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01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B4D9A5-6003-F318-C09D-6ED8C5F6F660}"/>
              </a:ext>
            </a:extLst>
          </p:cNvPr>
          <p:cNvSpPr txBox="1"/>
          <p:nvPr/>
        </p:nvSpPr>
        <p:spPr>
          <a:xfrm>
            <a:off x="196158" y="1572502"/>
            <a:ext cx="11995842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尾瀬ネイチャーラーニング</a:t>
            </a:r>
            <a:endParaRPr lang="en-US" altLang="ja-JP" sz="6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～尾瀬や日常を、よりよくつくるために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B37684B-A324-9DA5-D3B9-EC9B8396A925}"/>
              </a:ext>
            </a:extLst>
          </p:cNvPr>
          <p:cNvSpPr/>
          <p:nvPr/>
        </p:nvSpPr>
        <p:spPr>
          <a:xfrm>
            <a:off x="298764" y="268803"/>
            <a:ext cx="3069124" cy="130369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事前学習①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595BBF5-C590-389E-109A-224A93CF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6A7FD60-7FB6-F8FE-7FD0-E528A24474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21" y="4514334"/>
            <a:ext cx="1629547" cy="20858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24DE748-F1BD-0BA8-C4E5-A0CD8AFA03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77" y="4463049"/>
            <a:ext cx="1942730" cy="20361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B293867-0810-FC54-EA56-DE7B43FB13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599" y="4463049"/>
            <a:ext cx="1990085" cy="208582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E1BFADC-A06E-59F6-C9AF-DE853CB8E9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833" y="270563"/>
            <a:ext cx="1734676" cy="94695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24249F8-D5A5-829B-071A-5CFF465C9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324" y="136525"/>
            <a:ext cx="1590431" cy="108099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C129245-9F08-176B-8A94-807A9224A8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335" y="124519"/>
            <a:ext cx="1219683" cy="12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0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9D78C8D-D645-ACBE-7135-537BAB7F1850}"/>
              </a:ext>
            </a:extLst>
          </p:cNvPr>
          <p:cNvSpPr/>
          <p:nvPr/>
        </p:nvSpPr>
        <p:spPr>
          <a:xfrm>
            <a:off x="221457" y="1221581"/>
            <a:ext cx="11730038" cy="52517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62CE82B-461E-7561-04AC-65359062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A879E86F-FF44-4A83-8138-61B382A0FBE7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680059-7665-067B-7464-448011C58C9F}"/>
              </a:ext>
            </a:extLst>
          </p:cNvPr>
          <p:cNvSpPr txBox="1"/>
          <p:nvPr/>
        </p:nvSpPr>
        <p:spPr>
          <a:xfrm>
            <a:off x="4214813" y="6473308"/>
            <a:ext cx="7886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（文章）群馬県</a:t>
            </a:r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web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ページ  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"/>
              </a:rPr>
              <a:t>https://www.pref.gunma.jp/page/1212.html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より転載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0CCF96-4755-B75F-4EB0-87C7E2832600}"/>
              </a:ext>
            </a:extLst>
          </p:cNvPr>
          <p:cNvSpPr txBox="1"/>
          <p:nvPr/>
        </p:nvSpPr>
        <p:spPr>
          <a:xfrm>
            <a:off x="2516981" y="309669"/>
            <a:ext cx="7158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ja-JP" altLang="en-US" sz="4000" b="1" i="0" dirty="0">
                <a:solidFill>
                  <a:srgbClr val="333333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尾瀬ごみ持ち帰り運動について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5D3B6C-EB1A-D918-783F-7C1978B5106E}"/>
              </a:ext>
            </a:extLst>
          </p:cNvPr>
          <p:cNvSpPr txBox="1"/>
          <p:nvPr/>
        </p:nvSpPr>
        <p:spPr>
          <a:xfrm>
            <a:off x="358974" y="1355352"/>
            <a:ext cx="11316890" cy="4984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近年では、あたりまえの風景になりつつある、登山やキャンプでの</a:t>
            </a:r>
            <a:r>
              <a:rPr lang="ja-JP" altLang="en-US" sz="2400" b="1" i="0" u="wavyHeavy" dirty="0">
                <a:solidFill>
                  <a:srgbClr val="333333"/>
                </a:solidFill>
                <a:effectLst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「ごみ持ち帰り運動」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ですが、その始まりは尾瀬にあると言われています。</a:t>
            </a:r>
            <a:endParaRPr lang="en-US" altLang="ja-JP" sz="24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i="0" u="wavyHeavy" dirty="0">
                <a:solidFill>
                  <a:srgbClr val="333333"/>
                </a:solidFill>
                <a:effectLst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昭和</a:t>
            </a:r>
            <a:r>
              <a:rPr lang="en-US" altLang="ja-JP" sz="2400" b="1" i="0" u="wavyHeavy" dirty="0">
                <a:solidFill>
                  <a:srgbClr val="333333"/>
                </a:solidFill>
                <a:effectLst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47</a:t>
            </a:r>
            <a:r>
              <a:rPr lang="ja-JP" altLang="en-US" sz="2400" b="1" i="0" u="wavyHeavy" dirty="0">
                <a:solidFill>
                  <a:srgbClr val="333333"/>
                </a:solidFill>
                <a:effectLst/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年に尾瀬で初めて実施されたのがきっかけとなり、全国に広がりました。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現在でも、尾瀬では年間を通じ「尾瀬ごみ持ち帰り運動」を実施しています。</a:t>
            </a:r>
            <a:endParaRPr lang="en-US" altLang="ja-JP" sz="24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4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u="wavyHeavy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自然公園におけるごみ・空き缶の放置による汚染は、美観や環境を損ねるばかりでなく、生態系にも悪影響を及ぼしてしまいます。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訪れる私たち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人ひとりが、持ち込んだごみ・空き缶等を自分たちで持ち帰ることは、</a:t>
            </a:r>
            <a:r>
              <a:rPr lang="ja-JP" altLang="en-US" sz="2400" b="1" u="wavyHeavy" dirty="0"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</a:rPr>
              <a:t>自然に親しむための大切なマナー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</a:p>
        </p:txBody>
      </p:sp>
    </p:spTree>
    <p:extLst>
      <p:ext uri="{BB962C8B-B14F-4D97-AF65-F5344CB8AC3E}">
        <p14:creationId xmlns:p14="http://schemas.microsoft.com/office/powerpoint/2010/main" val="3004709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5392C7-F0A5-388C-9D3E-86156F1A429B}"/>
              </a:ext>
            </a:extLst>
          </p:cNvPr>
          <p:cNvSpPr txBox="1"/>
          <p:nvPr/>
        </p:nvSpPr>
        <p:spPr>
          <a:xfrm>
            <a:off x="186586" y="923525"/>
            <a:ext cx="51426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尾瀬でごみを</a:t>
            </a:r>
            <a:endParaRPr lang="en-US" altLang="ja-JP" sz="4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捨てて帰る</a:t>
            </a:r>
            <a:endParaRPr lang="en-US" altLang="ja-JP" sz="4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BA03FEB-2C48-1FE2-0010-3F8951A7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41619"/>
            <a:ext cx="2743200" cy="365125"/>
          </a:xfrm>
        </p:spPr>
        <p:txBody>
          <a:bodyPr/>
          <a:lstStyle/>
          <a:p>
            <a:fld id="{A879E86F-FF44-4A83-8138-61B382A0FBE7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4" name="図 3" descr="図形, 矢印&#10;&#10;自動的に生成された説明">
            <a:extLst>
              <a:ext uri="{FF2B5EF4-FFF2-40B4-BE49-F238E27FC236}">
                <a16:creationId xmlns:a16="http://schemas.microsoft.com/office/drawing/2014/main" id="{56E1A740-419A-FABE-65EB-63F5DFA51E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85080" flipH="1" flipV="1">
            <a:off x="161752" y="3372671"/>
            <a:ext cx="1124326" cy="658144"/>
          </a:xfrm>
          <a:prstGeom prst="rect">
            <a:avLst/>
          </a:prstGeom>
        </p:spPr>
      </p:pic>
      <p:pic>
        <p:nvPicPr>
          <p:cNvPr id="5" name="図 4" descr="図形, 矢印&#10;&#10;自動的に生成された説明">
            <a:extLst>
              <a:ext uri="{FF2B5EF4-FFF2-40B4-BE49-F238E27FC236}">
                <a16:creationId xmlns:a16="http://schemas.microsoft.com/office/drawing/2014/main" id="{8FB39BA9-E241-070B-F267-5E008A4AE1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08225">
            <a:off x="10839168" y="3408007"/>
            <a:ext cx="1029266" cy="67603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B6DCE8-E563-03BE-D71B-774C6CBCE25E}"/>
              </a:ext>
            </a:extLst>
          </p:cNvPr>
          <p:cNvSpPr txBox="1"/>
          <p:nvPr/>
        </p:nvSpPr>
        <p:spPr>
          <a:xfrm>
            <a:off x="5893641" y="2979848"/>
            <a:ext cx="620549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ja-JP" altLang="en-US" sz="48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なことを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spcAft>
                <a:spcPts val="1200"/>
              </a:spcAft>
            </a:pP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増やす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5BB5AB-FDB2-5430-828F-F12533DA2E94}"/>
              </a:ext>
            </a:extLst>
          </p:cNvPr>
          <p:cNvSpPr txBox="1"/>
          <p:nvPr/>
        </p:nvSpPr>
        <p:spPr>
          <a:xfrm>
            <a:off x="388677" y="2870746"/>
            <a:ext cx="570732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ja-JP" altLang="en-US" sz="48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spcAft>
                <a:spcPts val="1200"/>
              </a:spcAft>
            </a:pP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減らす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9150002-786E-53CD-B712-D741E7C769B7}"/>
              </a:ext>
            </a:extLst>
          </p:cNvPr>
          <p:cNvSpPr txBox="1"/>
          <p:nvPr/>
        </p:nvSpPr>
        <p:spPr>
          <a:xfrm>
            <a:off x="6211151" y="923525"/>
            <a:ext cx="51426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各自でごみを</a:t>
            </a:r>
            <a:endParaRPr lang="en-US" altLang="ja-JP" sz="4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持ち帰る</a:t>
            </a:r>
            <a:endParaRPr lang="en-US" altLang="ja-JP" sz="48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D07DE36-2796-710C-AF2F-11A525B1DC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136" y="1153649"/>
            <a:ext cx="1318606" cy="13395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A15602-BA5D-7B1C-A91A-EE15B3DFD5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065381"/>
            <a:ext cx="1424848" cy="144746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356E0F-A038-7DFC-41D4-60A230F45D87}"/>
              </a:ext>
            </a:extLst>
          </p:cNvPr>
          <p:cNvSpPr txBox="1"/>
          <p:nvPr/>
        </p:nvSpPr>
        <p:spPr>
          <a:xfrm>
            <a:off x="0" y="5027242"/>
            <a:ext cx="1219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単純なアイディアかもしれませんが、大事なこと。</a:t>
            </a:r>
            <a:endParaRPr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spcAft>
                <a:spcPts val="1200"/>
              </a:spcAft>
            </a:pP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みんなには、こんなアイディアを最終的に考えてもらいます！</a:t>
            </a:r>
            <a:endParaRPr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1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642BD-63C5-024C-C45E-82BE484E9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6152C7-3F27-77DA-4178-F7376164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9564"/>
            <a:ext cx="2743200" cy="365125"/>
          </a:xfrm>
        </p:spPr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22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7CA175-F2C4-C4D3-B226-6C1DD2F27623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ワークの流れ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B9D918-2370-8D9D-C7F9-BA925DB15544}"/>
              </a:ext>
            </a:extLst>
          </p:cNvPr>
          <p:cNvSpPr txBox="1"/>
          <p:nvPr/>
        </p:nvSpPr>
        <p:spPr>
          <a:xfrm>
            <a:off x="3857622" y="1508310"/>
            <a:ext cx="8429625" cy="5147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流れ</a:t>
            </a: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①個人で考える　</a:t>
            </a: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②グループで共有する　</a:t>
            </a: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やり方</a:t>
            </a: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・「ネガティブ」「ポジティブ」をたくさん想像する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・（必要に応じて）本・インターネットで情報収集をしても</a:t>
            </a:r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D71AC13-A517-0594-1336-E9A3758A5B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94" y="1605376"/>
            <a:ext cx="3429297" cy="4953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04CE08A-942E-2E1B-B188-020BB530CC6E}"/>
              </a:ext>
            </a:extLst>
          </p:cNvPr>
          <p:cNvSpPr/>
          <p:nvPr/>
        </p:nvSpPr>
        <p:spPr>
          <a:xfrm>
            <a:off x="185738" y="3336131"/>
            <a:ext cx="3607593" cy="3222674"/>
          </a:xfrm>
          <a:prstGeom prst="roundRect">
            <a:avLst>
              <a:gd name="adj" fmla="val 644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98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E2E12-B75D-E4A1-4D35-3C7A591A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39F929-F8C2-8D73-F2A5-C0C64181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9564"/>
            <a:ext cx="2743200" cy="365125"/>
          </a:xfrm>
        </p:spPr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73C144-304A-488D-EAAB-0A2F984A2224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考える時のヒント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B29635-8062-ADA2-9A33-75B9838A8D20}"/>
              </a:ext>
            </a:extLst>
          </p:cNvPr>
          <p:cNvSpPr txBox="1"/>
          <p:nvPr/>
        </p:nvSpPr>
        <p:spPr>
          <a:xfrm>
            <a:off x="263129" y="1357568"/>
            <a:ext cx="12231289" cy="405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☑ 尾瀬に行ったことがなくても、身近なことで想像してみる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・「普段、遊ぶ公園をよりよくするには・・・？」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・「グラウンドをよりよく使うには、誰が何をしたらいい・・・？」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☑ 尾瀬にいる動植物・人の「視点」を想像して考えてみる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・「尾瀬の動物にとってのネガティブなことは・・・？」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・「尾瀬で働く人たちが増やしているポジティブなことは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？」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AEB81C-8543-B303-C559-12A463F3F8ED}"/>
              </a:ext>
            </a:extLst>
          </p:cNvPr>
          <p:cNvSpPr txBox="1"/>
          <p:nvPr/>
        </p:nvSpPr>
        <p:spPr>
          <a:xfrm>
            <a:off x="386281" y="5503730"/>
            <a:ext cx="3177285" cy="988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視点①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尾瀬に生息する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生き物・植物にとって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79DD53-DB12-5B09-A666-DA6B60673266}"/>
              </a:ext>
            </a:extLst>
          </p:cNvPr>
          <p:cNvSpPr txBox="1"/>
          <p:nvPr/>
        </p:nvSpPr>
        <p:spPr>
          <a:xfrm>
            <a:off x="4021717" y="5670379"/>
            <a:ext cx="2797338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視点②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尾瀬で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働く人の取り組み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F4D67A-9FF2-8047-2E76-CB29EA7C61CF}"/>
              </a:ext>
            </a:extLst>
          </p:cNvPr>
          <p:cNvSpPr txBox="1"/>
          <p:nvPr/>
        </p:nvSpPr>
        <p:spPr>
          <a:xfrm>
            <a:off x="7516917" y="5642060"/>
            <a:ext cx="2786762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視点③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尾瀬を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おとずれる人の取り組み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E6CE0E3-F266-54FA-A39B-EF2BCCDBED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137" y="5709145"/>
            <a:ext cx="1284629" cy="70127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CC7ABE4-6960-CD6D-8DAD-2BED871BC3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283" y="5511129"/>
            <a:ext cx="1372011" cy="93253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091B46E-D18A-CADC-9F3E-2B8AE01C8C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335" y="5574528"/>
            <a:ext cx="955348" cy="9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20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59BE9-0A68-5040-00A7-88F0C002B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A1E7F2-C1E6-45FC-2AF2-DAF2CAF9FEFA}"/>
              </a:ext>
            </a:extLst>
          </p:cNvPr>
          <p:cNvSpPr txBox="1"/>
          <p:nvPr/>
        </p:nvSpPr>
        <p:spPr>
          <a:xfrm>
            <a:off x="50006" y="-571500"/>
            <a:ext cx="12192000" cy="6246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ja-JP" sz="6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9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振り返る</a:t>
            </a:r>
            <a:endParaRPr lang="en-US" altLang="ja-JP" sz="9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～いまの私が特に</a:t>
            </a:r>
            <a:endParaRPr lang="en-US" altLang="ja-JP" sz="6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大切だと思うことは？～</a:t>
            </a:r>
            <a:endParaRPr lang="en-US" altLang="ja-JP" sz="6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3223D4B-4A83-FB8C-4A2D-3EC92AF5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137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C3BDE-5DA2-1665-B302-A1BCAD9CE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2736EF-79F6-AC34-AD13-ACD848FD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9564"/>
            <a:ext cx="2743200" cy="365125"/>
          </a:xfrm>
        </p:spPr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F3F7BA-A2E0-FA3C-B8FA-61F12DC917E0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振り返る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563D31F-3334-1D06-5DB8-42A875B6D9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05" y="1580935"/>
            <a:ext cx="3429297" cy="4953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425DAD8-B858-D820-B33F-E403E4C07185}"/>
              </a:ext>
            </a:extLst>
          </p:cNvPr>
          <p:cNvSpPr/>
          <p:nvPr/>
        </p:nvSpPr>
        <p:spPr>
          <a:xfrm>
            <a:off x="193398" y="1485900"/>
            <a:ext cx="3607593" cy="1993106"/>
          </a:xfrm>
          <a:prstGeom prst="roundRect">
            <a:avLst>
              <a:gd name="adj" fmla="val 644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F9CE09-75B2-66AA-3084-1DD8F289B0D5}"/>
              </a:ext>
            </a:extLst>
          </p:cNvPr>
          <p:cNvSpPr txBox="1"/>
          <p:nvPr/>
        </p:nvSpPr>
        <p:spPr>
          <a:xfrm>
            <a:off x="4371972" y="2332434"/>
            <a:ext cx="7315203" cy="271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先ほど考えたアイディアのうち、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特に自分が大切だと思うことを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つずつ書いておこう！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978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1122C-F1F8-5BFF-44B3-986C80438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FDE748-B15A-7AEA-81E5-E62506DCDAD1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5B98C1-0E0E-4A71-CF69-A4EC445E1700}"/>
              </a:ext>
            </a:extLst>
          </p:cNvPr>
          <p:cNvSpPr txBox="1"/>
          <p:nvPr/>
        </p:nvSpPr>
        <p:spPr>
          <a:xfrm>
            <a:off x="223792" y="1471097"/>
            <a:ext cx="559409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≒否定的・いやな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ADA574-3D4E-2F35-C4C3-CE517056106B}"/>
              </a:ext>
            </a:extLst>
          </p:cNvPr>
          <p:cNvSpPr txBox="1"/>
          <p:nvPr/>
        </p:nvSpPr>
        <p:spPr>
          <a:xfrm>
            <a:off x="6751341" y="1503037"/>
            <a:ext cx="514991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≒肯定的・うれしい</a:t>
            </a:r>
            <a:endParaRPr lang="en-US" altLang="ja-JP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264ADA8-9603-84B9-C34F-2C709408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26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C1DAEB-16FD-782C-9E29-AD31A8A73CB2}"/>
              </a:ext>
            </a:extLst>
          </p:cNvPr>
          <p:cNvSpPr txBox="1"/>
          <p:nvPr/>
        </p:nvSpPr>
        <p:spPr>
          <a:xfrm>
            <a:off x="-1685904" y="3234237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77B629-A933-3978-B551-B5C8F8CE1EF8}"/>
              </a:ext>
            </a:extLst>
          </p:cNvPr>
          <p:cNvSpPr txBox="1"/>
          <p:nvPr/>
        </p:nvSpPr>
        <p:spPr>
          <a:xfrm>
            <a:off x="2232480" y="2773907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54B6AF1-BEF8-078B-76D1-A85B0CC70E8B}"/>
              </a:ext>
            </a:extLst>
          </p:cNvPr>
          <p:cNvSpPr txBox="1"/>
          <p:nvPr/>
        </p:nvSpPr>
        <p:spPr>
          <a:xfrm>
            <a:off x="8610600" y="2773907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58E8B5-DBEA-EDA9-3A38-426B9EC9D60C}"/>
              </a:ext>
            </a:extLst>
          </p:cNvPr>
          <p:cNvSpPr txBox="1"/>
          <p:nvPr/>
        </p:nvSpPr>
        <p:spPr>
          <a:xfrm>
            <a:off x="738050" y="3800273"/>
            <a:ext cx="4565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減らす</a:t>
            </a:r>
            <a:endParaRPr lang="en-US" altLang="ja-JP" sz="7200" b="1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7B7AEA5-A300-2A96-1878-5DF057B92B9A}"/>
              </a:ext>
            </a:extLst>
          </p:cNvPr>
          <p:cNvSpPr txBox="1"/>
          <p:nvPr/>
        </p:nvSpPr>
        <p:spPr>
          <a:xfrm>
            <a:off x="7116170" y="3800273"/>
            <a:ext cx="4565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増やす</a:t>
            </a:r>
            <a:endParaRPr lang="en-US" altLang="ja-JP" sz="72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516D2FB-A7AC-94CC-9F6D-24244533B313}"/>
              </a:ext>
            </a:extLst>
          </p:cNvPr>
          <p:cNvGrpSpPr/>
          <p:nvPr/>
        </p:nvGrpSpPr>
        <p:grpSpPr>
          <a:xfrm>
            <a:off x="4608394" y="4210867"/>
            <a:ext cx="2975212" cy="1144096"/>
            <a:chOff x="4608394" y="4210867"/>
            <a:chExt cx="2975212" cy="1144096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4521BB9-521A-90D5-0C78-CA593AADC296}"/>
                </a:ext>
              </a:extLst>
            </p:cNvPr>
            <p:cNvSpPr txBox="1"/>
            <p:nvPr/>
          </p:nvSpPr>
          <p:spPr>
            <a:xfrm>
              <a:off x="5303632" y="4210867"/>
              <a:ext cx="1576722" cy="11440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5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↓</a:t>
              </a:r>
              <a:endPara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F883FED-5CA1-6D85-48F7-F11A3F5A2F02}"/>
                </a:ext>
              </a:extLst>
            </p:cNvPr>
            <p:cNvCxnSpPr>
              <a:cxnSpLocks/>
            </p:cNvCxnSpPr>
            <p:nvPr/>
          </p:nvCxnSpPr>
          <p:spPr>
            <a:xfrm>
              <a:off x="4608394" y="4582843"/>
              <a:ext cx="2975212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7954AD-B244-05DF-CE96-7D705CF60C2C}"/>
              </a:ext>
            </a:extLst>
          </p:cNvPr>
          <p:cNvSpPr txBox="1"/>
          <p:nvPr/>
        </p:nvSpPr>
        <p:spPr>
          <a:xfrm>
            <a:off x="386281" y="5423818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「尾瀬の未来」はよりよくなる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192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5392C7-F0A5-388C-9D3E-86156F1A429B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尾瀬での現地学習では</a:t>
            </a:r>
            <a:r>
              <a: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2947AC2E-FB38-208C-E02E-23DE9E35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27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D20F5-64B4-2B5D-6212-1628212BC369}"/>
              </a:ext>
            </a:extLst>
          </p:cNvPr>
          <p:cNvSpPr txBox="1"/>
          <p:nvPr/>
        </p:nvSpPr>
        <p:spPr>
          <a:xfrm>
            <a:off x="0" y="1166001"/>
            <a:ext cx="6096000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u="sng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40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0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FD61A3-6721-7598-7C34-86B470904A62}"/>
              </a:ext>
            </a:extLst>
          </p:cNvPr>
          <p:cNvSpPr txBox="1"/>
          <p:nvPr/>
        </p:nvSpPr>
        <p:spPr>
          <a:xfrm>
            <a:off x="6443050" y="1248766"/>
            <a:ext cx="5433307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40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0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890F4B-DC4A-D42F-8BA9-8CF87D985DEC}"/>
              </a:ext>
            </a:extLst>
          </p:cNvPr>
          <p:cNvSpPr txBox="1"/>
          <p:nvPr/>
        </p:nvSpPr>
        <p:spPr>
          <a:xfrm>
            <a:off x="230372" y="2644170"/>
            <a:ext cx="56352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減ったら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いいのになあ・・・？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B4A884-E22F-A9A9-ED1B-4882F7DD3BAC}"/>
              </a:ext>
            </a:extLst>
          </p:cNvPr>
          <p:cNvSpPr txBox="1"/>
          <p:nvPr/>
        </p:nvSpPr>
        <p:spPr>
          <a:xfrm>
            <a:off x="6326372" y="2565991"/>
            <a:ext cx="56352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増えたら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いいのになあ・・・？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58C3159-D314-5993-6CD9-F4B1C30C99DA}"/>
              </a:ext>
            </a:extLst>
          </p:cNvPr>
          <p:cNvSpPr/>
          <p:nvPr/>
        </p:nvSpPr>
        <p:spPr>
          <a:xfrm>
            <a:off x="230372" y="2565991"/>
            <a:ext cx="5773479" cy="1878418"/>
          </a:xfrm>
          <a:prstGeom prst="wedgeRoundRectCallout">
            <a:avLst>
              <a:gd name="adj1" fmla="val -3645"/>
              <a:gd name="adj2" fmla="val 6212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B1646E49-76FC-762C-C832-9367EC40EAB4}"/>
              </a:ext>
            </a:extLst>
          </p:cNvPr>
          <p:cNvSpPr/>
          <p:nvPr/>
        </p:nvSpPr>
        <p:spPr>
          <a:xfrm>
            <a:off x="6272963" y="2548270"/>
            <a:ext cx="5773479" cy="1878418"/>
          </a:xfrm>
          <a:prstGeom prst="wedgeRoundRectCallout">
            <a:avLst>
              <a:gd name="adj1" fmla="val 4949"/>
              <a:gd name="adj2" fmla="val 670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A51C406-20CC-E979-F27D-7F5BA17D4404}"/>
              </a:ext>
            </a:extLst>
          </p:cNvPr>
          <p:cNvSpPr txBox="1"/>
          <p:nvPr/>
        </p:nvSpPr>
        <p:spPr>
          <a:xfrm>
            <a:off x="294132" y="4854540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を、たくさん発見していこう！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02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>
          <a:extLst>
            <a:ext uri="{FF2B5EF4-FFF2-40B4-BE49-F238E27FC236}">
              <a16:creationId xmlns:a16="http://schemas.microsoft.com/office/drawing/2014/main" id="{A05DE725-B6A9-B038-5485-1B1763E6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>
            <a:extLst>
              <a:ext uri="{FF2B5EF4-FFF2-40B4-BE49-F238E27FC236}">
                <a16:creationId xmlns:a16="http://schemas.microsoft.com/office/drawing/2014/main" id="{9F4863FB-A827-9B7D-790F-C6E9FB056906}"/>
              </a:ext>
            </a:extLst>
          </p:cNvPr>
          <p:cNvSpPr txBox="1"/>
          <p:nvPr/>
        </p:nvSpPr>
        <p:spPr>
          <a:xfrm>
            <a:off x="2185988" y="56599"/>
            <a:ext cx="7743824" cy="9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/>
              <a:t>最終的な発表ゴールの</a:t>
            </a:r>
            <a:r>
              <a:rPr lang="ja" altLang="en-US" sz="3600" b="1" dirty="0"/>
              <a:t>イメージ</a:t>
            </a:r>
            <a:endParaRPr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>
            <a:extLst>
              <a:ext uri="{FF2B5EF4-FFF2-40B4-BE49-F238E27FC236}">
                <a16:creationId xmlns:a16="http://schemas.microsoft.com/office/drawing/2014/main" id="{34A7013A-4999-3879-B62A-5DB260B3065C}"/>
              </a:ext>
            </a:extLst>
          </p:cNvPr>
          <p:cNvSpPr txBox="1"/>
          <p:nvPr/>
        </p:nvSpPr>
        <p:spPr>
          <a:xfrm>
            <a:off x="573600" y="5043454"/>
            <a:ext cx="55224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-JP" sz="2000" b="1" dirty="0">
                <a:solidFill>
                  <a:srgbClr val="FF0000"/>
                </a:solidFill>
              </a:rPr>
              <a:t>【</a:t>
            </a:r>
            <a:r>
              <a:rPr lang="ja-JP" altLang="en-US" sz="2000" b="1" dirty="0">
                <a:solidFill>
                  <a:srgbClr val="FF0000"/>
                </a:solidFill>
              </a:rPr>
              <a:t>行動</a:t>
            </a:r>
            <a:r>
              <a:rPr lang="en-US" altLang="ja-JP" sz="2000" b="1" dirty="0">
                <a:solidFill>
                  <a:srgbClr val="FF0000"/>
                </a:solidFill>
              </a:rPr>
              <a:t>】</a:t>
            </a:r>
            <a:r>
              <a:rPr lang="ja" altLang="en-US" sz="2000" b="1" dirty="0">
                <a:solidFill>
                  <a:srgbClr val="FF0000"/>
                </a:solidFill>
              </a:rPr>
              <a:t>尾瀬で働く人・関わる人が、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「空気のキレイさを絵や詩で表現すること」</a:t>
            </a:r>
            <a:endParaRPr sz="2400" dirty="0"/>
          </a:p>
        </p:txBody>
      </p:sp>
      <p:sp>
        <p:nvSpPr>
          <p:cNvPr id="192" name="Google Shape;192;p27">
            <a:extLst>
              <a:ext uri="{FF2B5EF4-FFF2-40B4-BE49-F238E27FC236}">
                <a16:creationId xmlns:a16="http://schemas.microsoft.com/office/drawing/2014/main" id="{1F5D352E-08C7-4BE6-C20F-53738613B579}"/>
              </a:ext>
            </a:extLst>
          </p:cNvPr>
          <p:cNvSpPr txBox="1"/>
          <p:nvPr/>
        </p:nvSpPr>
        <p:spPr>
          <a:xfrm>
            <a:off x="483533" y="4677838"/>
            <a:ext cx="11678000" cy="190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具体的に取り入れたい行動と理由は、</a:t>
            </a:r>
            <a:br>
              <a:rPr lang="ja" altLang="en-US" sz="2267" b="1" dirty="0">
                <a:solidFill>
                  <a:schemeClr val="dk1"/>
                </a:solidFill>
              </a:rPr>
            </a:b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" altLang="en-US" sz="2267" b="1" dirty="0">
                <a:solidFill>
                  <a:schemeClr val="dk1"/>
                </a:solidFill>
              </a:rPr>
              <a:t> </a:t>
            </a: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__________________________________________________________________</a:t>
            </a:r>
            <a:r>
              <a:rPr lang="ja" altLang="en-US" sz="2267" b="1" dirty="0">
                <a:solidFill>
                  <a:schemeClr val="dk1"/>
                </a:solidFill>
              </a:rPr>
              <a:t>です。</a:t>
            </a:r>
            <a:endParaRPr sz="2267" b="1" dirty="0">
              <a:solidFill>
                <a:schemeClr val="dk1"/>
              </a:solidFill>
            </a:endParaRPr>
          </a:p>
          <a:p>
            <a:pPr>
              <a:spcBef>
                <a:spcPts val="400"/>
              </a:spcBef>
            </a:pPr>
            <a:r>
              <a:rPr lang="ja" altLang="en-US" sz="2267" b="1" dirty="0">
                <a:solidFill>
                  <a:schemeClr val="dk1"/>
                </a:solidFill>
              </a:rPr>
              <a:t>　　　　　　　　　  　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　　これらによってよりよい尾瀬の未来につながると考えます！</a:t>
            </a:r>
            <a:endParaRPr sz="2267" dirty="0"/>
          </a:p>
        </p:txBody>
      </p:sp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7014B2E9-F946-88EE-683F-0C439FEAA2F9}"/>
              </a:ext>
            </a:extLst>
          </p:cNvPr>
          <p:cNvSpPr txBox="1"/>
          <p:nvPr/>
        </p:nvSpPr>
        <p:spPr>
          <a:xfrm>
            <a:off x="5841366" y="5043454"/>
            <a:ext cx="5147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-JP" sz="2000" b="1" dirty="0">
                <a:solidFill>
                  <a:srgbClr val="FF0000"/>
                </a:solidFill>
              </a:rPr>
              <a:t>【</a:t>
            </a:r>
            <a:r>
              <a:rPr lang="ja-JP" altLang="en-US" sz="2000" b="1" dirty="0">
                <a:solidFill>
                  <a:srgbClr val="FF0000"/>
                </a:solidFill>
              </a:rPr>
              <a:t>理由</a:t>
            </a:r>
            <a:r>
              <a:rPr lang="en-US" altLang="ja-JP" sz="2000" b="1" dirty="0">
                <a:solidFill>
                  <a:srgbClr val="FF0000"/>
                </a:solidFill>
              </a:rPr>
              <a:t>】</a:t>
            </a:r>
            <a:r>
              <a:rPr lang="ja" altLang="en-US" sz="2000" b="1" dirty="0">
                <a:solidFill>
                  <a:srgbClr val="FF0000"/>
                </a:solidFill>
              </a:rPr>
              <a:t>「空気のキレイさ」を題材にした絵は、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あまりないように思えたから</a:t>
            </a:r>
            <a:r>
              <a:rPr lang="ja-JP" altLang="en-US" sz="2000" b="1" dirty="0">
                <a:solidFill>
                  <a:srgbClr val="FF0000"/>
                </a:solidFill>
              </a:rPr>
              <a:t>　　</a:t>
            </a:r>
            <a:endParaRPr sz="2400" dirty="0"/>
          </a:p>
        </p:txBody>
      </p:sp>
      <p:sp>
        <p:nvSpPr>
          <p:cNvPr id="190" name="Google Shape;190;p27">
            <a:extLst>
              <a:ext uri="{FF2B5EF4-FFF2-40B4-BE49-F238E27FC236}">
                <a16:creationId xmlns:a16="http://schemas.microsoft.com/office/drawing/2014/main" id="{031678E4-98B1-AF62-1F71-D2ACBEB61CF5}"/>
              </a:ext>
            </a:extLst>
          </p:cNvPr>
          <p:cNvSpPr txBox="1"/>
          <p:nvPr/>
        </p:nvSpPr>
        <p:spPr>
          <a:xfrm>
            <a:off x="483533" y="792206"/>
            <a:ext cx="12156400" cy="160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私たちは、　　　　</a:t>
            </a:r>
            <a:r>
              <a:rPr lang="ja-JP" altLang="en-US" sz="2267" b="1" dirty="0">
                <a:solidFill>
                  <a:schemeClr val="dk1"/>
                </a:solidFill>
              </a:rPr>
              <a:t>　　</a:t>
            </a:r>
            <a:endParaRPr lang="en-US" altLang="ja-JP"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-JP" altLang="en-US" sz="2267" b="1" dirty="0">
                <a:solidFill>
                  <a:schemeClr val="dk1"/>
                </a:solidFill>
              </a:rPr>
              <a:t>　　</a:t>
            </a:r>
            <a:r>
              <a:rPr lang="ja" altLang="en-US" sz="2267" b="1" dirty="0">
                <a:solidFill>
                  <a:schemeClr val="dk1"/>
                </a:solidFill>
              </a:rPr>
              <a:t>　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</a:t>
            </a: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</a:t>
            </a:r>
            <a:endParaRPr sz="2267" b="1" u="sng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ja" altLang="en-US" sz="2267" b="1" dirty="0">
                <a:solidFill>
                  <a:schemeClr val="dk1"/>
                </a:solidFill>
              </a:rPr>
              <a:t>　　　　　　　　　　　　　　　　　　　　       　 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	に注目しました。</a:t>
            </a:r>
            <a:endParaRPr sz="2267" b="1" dirty="0">
              <a:solidFill>
                <a:schemeClr val="dk1"/>
              </a:solidFill>
            </a:endParaRPr>
          </a:p>
        </p:txBody>
      </p:sp>
      <p:sp>
        <p:nvSpPr>
          <p:cNvPr id="191" name="Google Shape;191;p27">
            <a:extLst>
              <a:ext uri="{FF2B5EF4-FFF2-40B4-BE49-F238E27FC236}">
                <a16:creationId xmlns:a16="http://schemas.microsoft.com/office/drawing/2014/main" id="{2B6C887D-528C-374D-7635-5913D2FD042C}"/>
              </a:ext>
            </a:extLst>
          </p:cNvPr>
          <p:cNvSpPr txBox="1"/>
          <p:nvPr/>
        </p:nvSpPr>
        <p:spPr>
          <a:xfrm>
            <a:off x="428633" y="1994821"/>
            <a:ext cx="11916800" cy="290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それに対してよりよくするための行動として</a:t>
            </a: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" altLang="en-US" sz="2267" b="1" dirty="0">
                <a:solidFill>
                  <a:schemeClr val="dk1"/>
                </a:solidFill>
              </a:rPr>
              <a:t>　</a:t>
            </a: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br>
              <a:rPr lang="ja" altLang="en-US" sz="2267" b="1" dirty="0">
                <a:solidFill>
                  <a:schemeClr val="dk1"/>
                </a:solidFill>
              </a:rPr>
            </a:b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_____________________________________________________________________</a:t>
            </a:r>
            <a:endParaRPr sz="2267" b="1" u="sng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ja" altLang="en-US" sz="2267" b="1" dirty="0">
                <a:solidFill>
                  <a:schemeClr val="dk1"/>
                </a:solidFill>
              </a:rPr>
              <a:t>　　　　　                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　　　　　などたくさんのアイディアを出しました。</a:t>
            </a:r>
            <a:endParaRPr sz="2267" b="1" u="sng" dirty="0">
              <a:solidFill>
                <a:schemeClr val="dk1"/>
              </a:solidFill>
            </a:endParaRPr>
          </a:p>
        </p:txBody>
      </p:sp>
      <p:sp>
        <p:nvSpPr>
          <p:cNvPr id="193" name="Google Shape;193;p27">
            <a:extLst>
              <a:ext uri="{FF2B5EF4-FFF2-40B4-BE49-F238E27FC236}">
                <a16:creationId xmlns:a16="http://schemas.microsoft.com/office/drawing/2014/main" id="{9955F9AD-BBCA-103F-8389-CD62A068EB3F}"/>
              </a:ext>
            </a:extLst>
          </p:cNvPr>
          <p:cNvSpPr txBox="1"/>
          <p:nvPr/>
        </p:nvSpPr>
        <p:spPr>
          <a:xfrm>
            <a:off x="2053703" y="925911"/>
            <a:ext cx="7575327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" altLang="en-US" sz="3200" b="1" dirty="0">
                <a:solidFill>
                  <a:srgbClr val="FF0000"/>
                </a:solidFill>
              </a:rPr>
              <a:t>（ポジティブなこと）空気がキレイな状態</a:t>
            </a:r>
            <a:endParaRPr sz="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>
            <a:extLst>
              <a:ext uri="{FF2B5EF4-FFF2-40B4-BE49-F238E27FC236}">
                <a16:creationId xmlns:a16="http://schemas.microsoft.com/office/drawing/2014/main" id="{3BF6D19B-42DF-F721-EE67-C7323479FCB7}"/>
              </a:ext>
            </a:extLst>
          </p:cNvPr>
          <p:cNvSpPr txBox="1"/>
          <p:nvPr/>
        </p:nvSpPr>
        <p:spPr>
          <a:xfrm>
            <a:off x="428633" y="2610629"/>
            <a:ext cx="6861600" cy="15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尾瀬で働く人・関わる人が、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・キレイさを絵や詩で表現すること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・理科の授業でキレイな理由を明らかにすること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・ガイドするときに「深呼吸の時間」をつくること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95" name="Google Shape;195;p27">
            <a:extLst>
              <a:ext uri="{FF2B5EF4-FFF2-40B4-BE49-F238E27FC236}">
                <a16:creationId xmlns:a16="http://schemas.microsoft.com/office/drawing/2014/main" id="{D74668B3-B49B-878E-C91B-E3C280567521}"/>
              </a:ext>
            </a:extLst>
          </p:cNvPr>
          <p:cNvSpPr txBox="1"/>
          <p:nvPr/>
        </p:nvSpPr>
        <p:spPr>
          <a:xfrm>
            <a:off x="6423200" y="2624209"/>
            <a:ext cx="5768800" cy="15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尾瀬を訪れる人が、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・自分以外のごみがあっても</a:t>
            </a:r>
            <a:r>
              <a:rPr lang="en-US" altLang="ja" sz="2000" b="1" dirty="0">
                <a:solidFill>
                  <a:srgbClr val="FF0000"/>
                </a:solidFill>
              </a:rPr>
              <a:t>1</a:t>
            </a:r>
            <a:r>
              <a:rPr lang="ja" altLang="en-US" sz="2000" b="1" dirty="0">
                <a:solidFill>
                  <a:srgbClr val="FF0000"/>
                </a:solidFill>
              </a:rPr>
              <a:t>個は拾うこと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・自分の家で植物を育てること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・空気のキレイさを家族に伝えること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F0509F7A-7CB5-541E-47B8-BA5CCA674BDA}"/>
              </a:ext>
            </a:extLst>
          </p:cNvPr>
          <p:cNvSpPr/>
          <p:nvPr/>
        </p:nvSpPr>
        <p:spPr>
          <a:xfrm>
            <a:off x="9929812" y="239958"/>
            <a:ext cx="1914526" cy="863009"/>
          </a:xfrm>
          <a:prstGeom prst="wedgeRoundRectCallout">
            <a:avLst>
              <a:gd name="adj1" fmla="val -59478"/>
              <a:gd name="adj2" fmla="val 8861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それぞれが</a:t>
            </a:r>
            <a:endParaRPr kumimoji="1" lang="en-US" altLang="ja-JP" sz="20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考えていくよ！</a:t>
            </a:r>
          </a:p>
        </p:txBody>
      </p:sp>
    </p:spTree>
    <p:extLst>
      <p:ext uri="{BB962C8B-B14F-4D97-AF65-F5344CB8AC3E}">
        <p14:creationId xmlns:p14="http://schemas.microsoft.com/office/powerpoint/2010/main" val="39073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7F914-7FF1-212B-A992-F667371CC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693C30-E4AF-EF69-E45A-3928B9C6CFBF}"/>
              </a:ext>
            </a:extLst>
          </p:cNvPr>
          <p:cNvSpPr txBox="1"/>
          <p:nvPr/>
        </p:nvSpPr>
        <p:spPr>
          <a:xfrm>
            <a:off x="196158" y="1572502"/>
            <a:ext cx="11995842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尾瀬ネイチャーラーニング</a:t>
            </a:r>
            <a:endParaRPr lang="en-US" altLang="ja-JP" sz="6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～尾瀬や日常を、よりよくつくるために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28C8DA2-29F0-CE8B-46D8-621AF4503A7D}"/>
              </a:ext>
            </a:extLst>
          </p:cNvPr>
          <p:cNvSpPr/>
          <p:nvPr/>
        </p:nvSpPr>
        <p:spPr>
          <a:xfrm>
            <a:off x="298764" y="268803"/>
            <a:ext cx="3069124" cy="130369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事後学習①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82E6316-5EF8-E638-FD7E-EA00C101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E1A1F2-A436-2F34-535F-71D8337093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21" y="4514334"/>
            <a:ext cx="1629547" cy="20858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76769C0-730D-CED5-0AF4-AFF49B0FC3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77" y="4463049"/>
            <a:ext cx="1942730" cy="20361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827BD77-A12B-A407-2DB5-F7B4BFB3FB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599" y="4463049"/>
            <a:ext cx="1990085" cy="208582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44D2234-019A-7BA0-3AD1-079F03BE50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833" y="270563"/>
            <a:ext cx="1734676" cy="94695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3309028-41A1-3314-D617-6E4A6AC66A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324" y="136525"/>
            <a:ext cx="1590431" cy="108099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A200AB5-1B39-930D-DF0B-48D93A14A2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335" y="136525"/>
            <a:ext cx="1219683" cy="12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2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9E4E2F8F-70E3-4538-2213-544198926A36}"/>
              </a:ext>
            </a:extLst>
          </p:cNvPr>
          <p:cNvSpPr txBox="1">
            <a:spLocks/>
          </p:cNvSpPr>
          <p:nvPr/>
        </p:nvSpPr>
        <p:spPr>
          <a:xfrm>
            <a:off x="84524" y="188752"/>
            <a:ext cx="12107476" cy="1155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まずは、尾瀬（おぜ）って？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FF0520-CB94-0423-E27A-DE25F6C98B8A}"/>
              </a:ext>
            </a:extLst>
          </p:cNvPr>
          <p:cNvSpPr txBox="1"/>
          <p:nvPr/>
        </p:nvSpPr>
        <p:spPr>
          <a:xfrm>
            <a:off x="5926195" y="1955345"/>
            <a:ext cx="6059678" cy="397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  <a:spcAft>
                <a:spcPts val="1500"/>
              </a:spcAft>
            </a:pPr>
            <a:r>
              <a:rPr lang="ja-JP" altLang="en-US" sz="2000" b="1" i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群馬・福島・栃木・新潟の</a:t>
            </a:r>
            <a:r>
              <a:rPr lang="en-US" altLang="ja-JP" sz="2000" b="1" i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000" b="1" i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県にまたがり、尾瀬ヶ原（おぜがはら）や尾瀬沼（おぜぬま）、至仏山（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しぶつ</a:t>
            </a:r>
            <a:r>
              <a:rPr lang="ja-JP" altLang="en-US" sz="2000" b="1" i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さん）、燧ヶ岳（ひうちがたけ）等は、文化財保護法でも国の特別天然記念物に指定されています。</a:t>
            </a:r>
          </a:p>
          <a:p>
            <a:pPr algn="l" fontAlgn="ctr">
              <a:lnSpc>
                <a:spcPct val="150000"/>
              </a:lnSpc>
              <a:spcAft>
                <a:spcPts val="1500"/>
              </a:spcAft>
            </a:pPr>
            <a:r>
              <a:rPr lang="ja-JP" altLang="en-US" sz="2000" b="1" i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標高</a:t>
            </a:r>
            <a:r>
              <a:rPr lang="en-US" altLang="ja-JP" sz="2000" b="1" i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1,400</a:t>
            </a:r>
            <a:r>
              <a:rPr lang="ja-JP" altLang="en-US" sz="2000" b="1" i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メートルに位置し本州最大の湿原といわれる尾瀬ヶ原（約</a:t>
            </a:r>
            <a:r>
              <a:rPr lang="en-US" altLang="ja-JP" sz="2000" b="1" i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849</a:t>
            </a:r>
            <a:r>
              <a:rPr lang="ja-JP" altLang="en-US" sz="2000" b="1" i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ヘクタール）を中心とする生態系は、微妙なバランスの上に成り立つ学術的にも価値のある自然です。</a:t>
            </a:r>
          </a:p>
        </p:txBody>
      </p:sp>
      <p:pic>
        <p:nvPicPr>
          <p:cNvPr id="1026" name="Picture 2" descr="ミズバショウの咲く尾瀬の画像">
            <a:extLst>
              <a:ext uri="{FF2B5EF4-FFF2-40B4-BE49-F238E27FC236}">
                <a16:creationId xmlns:a16="http://schemas.microsoft.com/office/drawing/2014/main" id="{FF83DCFC-A011-36BC-A0C7-77A8F880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127" y="1905632"/>
            <a:ext cx="5742498" cy="40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C15AC4-9259-27B3-C24F-230AD6876F43}"/>
              </a:ext>
            </a:extLst>
          </p:cNvPr>
          <p:cNvSpPr txBox="1"/>
          <p:nvPr/>
        </p:nvSpPr>
        <p:spPr>
          <a:xfrm>
            <a:off x="2876550" y="6162201"/>
            <a:ext cx="9315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（写真・文章）群馬県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web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ページ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3"/>
              </a:rPr>
              <a:t>https://www.pref.gunma.jp/page/1218.html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より転載</a:t>
            </a:r>
          </a:p>
        </p:txBody>
      </p:sp>
    </p:spTree>
    <p:extLst>
      <p:ext uri="{BB962C8B-B14F-4D97-AF65-F5344CB8AC3E}">
        <p14:creationId xmlns:p14="http://schemas.microsoft.com/office/powerpoint/2010/main" val="3354139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312AC-9E45-3F93-9D23-2D4F380C0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C25DA87-CF43-A266-0471-77F8DAF77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781" y="593408"/>
            <a:ext cx="9001125" cy="9341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7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これからやること</a:t>
            </a:r>
            <a:endParaRPr lang="en-US" altLang="ja-JP" sz="7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B2DCA99E-0B81-FB52-E8E1-FC8733335125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542494" cy="425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ja-JP" altLang="en-US" sz="4800" b="1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31E725F-CAE7-A4BA-10E8-98823316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id="{440B70FA-2D66-BA23-432E-969DD881D46A}"/>
              </a:ext>
            </a:extLst>
          </p:cNvPr>
          <p:cNvSpPr txBox="1"/>
          <p:nvPr/>
        </p:nvSpPr>
        <p:spPr>
          <a:xfrm>
            <a:off x="60400" y="1959629"/>
            <a:ext cx="12071200" cy="418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ja" altLang="en-US" sz="5867" b="1" u="sng" dirty="0"/>
              <a:t>「よりよい尾瀬の未来をつくる</a:t>
            </a:r>
            <a:endParaRPr sz="5867" b="1" u="sng" dirty="0"/>
          </a:p>
          <a:p>
            <a:pPr>
              <a:lnSpc>
                <a:spcPct val="150000"/>
              </a:lnSpc>
            </a:pPr>
            <a:r>
              <a:rPr lang="ja" altLang="en-US" sz="5867" b="1" u="sng" dirty="0"/>
              <a:t>ためにできること」</a:t>
            </a:r>
            <a:r>
              <a:rPr lang="ja-JP" altLang="en-US" sz="5867" b="1" u="sng" dirty="0"/>
              <a:t>について</a:t>
            </a:r>
            <a:r>
              <a:rPr lang="ja" altLang="en-US" sz="5867" b="1" dirty="0"/>
              <a:t>、</a:t>
            </a:r>
            <a:endParaRPr lang="en-US" altLang="ja" sz="5867" b="1" dirty="0"/>
          </a:p>
          <a:p>
            <a:pPr>
              <a:lnSpc>
                <a:spcPct val="150000"/>
              </a:lnSpc>
            </a:pPr>
            <a:r>
              <a:rPr lang="ja-JP" altLang="en-US" sz="5867" b="1" dirty="0"/>
              <a:t>グループごとにまとめて</a:t>
            </a:r>
            <a:r>
              <a:rPr lang="ja" altLang="en-US" sz="5867" b="1" dirty="0"/>
              <a:t>発表する。</a:t>
            </a:r>
            <a:endParaRPr sz="5867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FF1364-1628-5CB1-4888-301DB81B4A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777" y="376824"/>
            <a:ext cx="1942730" cy="203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62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660401" y="87738"/>
            <a:ext cx="10855324" cy="13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" altLang="en-US" sz="5400" dirty="0"/>
              <a:t>ウォームアップ</a:t>
            </a:r>
            <a:endParaRPr sz="5400" dirty="0"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20800" y="1392136"/>
            <a:ext cx="11909275" cy="178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" altLang="en-US" sz="3600" b="1" dirty="0"/>
              <a:t>「現地学習」を思い出そう！グループごとに「思い出に残っていること・発見したこと」を話し合いましょう。</a:t>
            </a:r>
            <a:endParaRPr sz="3600" b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63341D8-5F85-9CCF-EDA3-A74D925128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943" y="334833"/>
            <a:ext cx="1734676" cy="94695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576DFD-94AC-14EC-BFF5-CCFEDDD6E596}"/>
              </a:ext>
            </a:extLst>
          </p:cNvPr>
          <p:cNvSpPr/>
          <p:nvPr/>
        </p:nvSpPr>
        <p:spPr>
          <a:xfrm>
            <a:off x="289530" y="3914776"/>
            <a:ext cx="5639783" cy="2257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現地学習の写真挿入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0A3336-8B1F-5191-267C-632EA59C660C}"/>
              </a:ext>
            </a:extLst>
          </p:cNvPr>
          <p:cNvSpPr/>
          <p:nvPr/>
        </p:nvSpPr>
        <p:spPr>
          <a:xfrm>
            <a:off x="6262689" y="3914776"/>
            <a:ext cx="5639783" cy="2257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現地学習の写真挿入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>
          <a:extLst>
            <a:ext uri="{FF2B5EF4-FFF2-40B4-BE49-F238E27FC236}">
              <a16:creationId xmlns:a16="http://schemas.microsoft.com/office/drawing/2014/main" id="{56CCBB39-CD34-B218-D005-CDFB5C15D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>
            <a:extLst>
              <a:ext uri="{FF2B5EF4-FFF2-40B4-BE49-F238E27FC236}">
                <a16:creationId xmlns:a16="http://schemas.microsoft.com/office/drawing/2014/main" id="{0B3465B4-D49E-6983-DFD3-00CB8D08607B}"/>
              </a:ext>
            </a:extLst>
          </p:cNvPr>
          <p:cNvSpPr txBox="1"/>
          <p:nvPr/>
        </p:nvSpPr>
        <p:spPr>
          <a:xfrm>
            <a:off x="573600" y="5043454"/>
            <a:ext cx="55224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-JP" sz="2000" b="1" dirty="0">
                <a:solidFill>
                  <a:srgbClr val="FF0000"/>
                </a:solidFill>
              </a:rPr>
              <a:t>【</a:t>
            </a:r>
            <a:r>
              <a:rPr lang="ja-JP" altLang="en-US" sz="2000" b="1" dirty="0">
                <a:solidFill>
                  <a:srgbClr val="FF0000"/>
                </a:solidFill>
              </a:rPr>
              <a:t>行動</a:t>
            </a:r>
            <a:r>
              <a:rPr lang="en-US" altLang="ja-JP" sz="2000" b="1" dirty="0">
                <a:solidFill>
                  <a:srgbClr val="FF0000"/>
                </a:solidFill>
              </a:rPr>
              <a:t>】</a:t>
            </a:r>
            <a:r>
              <a:rPr lang="ja" altLang="en-US" sz="2000" b="1" dirty="0">
                <a:solidFill>
                  <a:srgbClr val="FF0000"/>
                </a:solidFill>
              </a:rPr>
              <a:t>尾瀬で働く人・関わる人が、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「空気のキレイさを絵や詩で表現すること」</a:t>
            </a:r>
            <a:endParaRPr sz="2400" dirty="0"/>
          </a:p>
        </p:txBody>
      </p:sp>
      <p:sp>
        <p:nvSpPr>
          <p:cNvPr id="192" name="Google Shape;192;p27">
            <a:extLst>
              <a:ext uri="{FF2B5EF4-FFF2-40B4-BE49-F238E27FC236}">
                <a16:creationId xmlns:a16="http://schemas.microsoft.com/office/drawing/2014/main" id="{8FD4F35F-AB52-281B-672F-B885C3AC936D}"/>
              </a:ext>
            </a:extLst>
          </p:cNvPr>
          <p:cNvSpPr txBox="1"/>
          <p:nvPr/>
        </p:nvSpPr>
        <p:spPr>
          <a:xfrm>
            <a:off x="483533" y="4677838"/>
            <a:ext cx="11678000" cy="190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具体的に取り入れたい行動と理由は、</a:t>
            </a:r>
            <a:br>
              <a:rPr lang="ja" altLang="en-US" sz="2267" b="1" dirty="0">
                <a:solidFill>
                  <a:schemeClr val="dk1"/>
                </a:solidFill>
              </a:rPr>
            </a:b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" altLang="en-US" sz="2267" b="1" dirty="0">
                <a:solidFill>
                  <a:schemeClr val="dk1"/>
                </a:solidFill>
              </a:rPr>
              <a:t> </a:t>
            </a: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__________________________________________________________________</a:t>
            </a:r>
            <a:r>
              <a:rPr lang="ja" altLang="en-US" sz="2267" b="1" dirty="0">
                <a:solidFill>
                  <a:schemeClr val="dk1"/>
                </a:solidFill>
              </a:rPr>
              <a:t>です。</a:t>
            </a:r>
            <a:endParaRPr sz="2267" b="1" dirty="0">
              <a:solidFill>
                <a:schemeClr val="dk1"/>
              </a:solidFill>
            </a:endParaRPr>
          </a:p>
          <a:p>
            <a:pPr>
              <a:spcBef>
                <a:spcPts val="400"/>
              </a:spcBef>
            </a:pPr>
            <a:r>
              <a:rPr lang="ja" altLang="en-US" sz="2267" b="1" dirty="0">
                <a:solidFill>
                  <a:schemeClr val="dk1"/>
                </a:solidFill>
              </a:rPr>
              <a:t>　　　　　　　　　  　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　　これらによってよりよい尾瀬の未来につながると考えます！</a:t>
            </a:r>
            <a:endParaRPr sz="2267" dirty="0"/>
          </a:p>
        </p:txBody>
      </p:sp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429B49DA-62BC-127E-0AF5-9388063F5B0F}"/>
              </a:ext>
            </a:extLst>
          </p:cNvPr>
          <p:cNvSpPr txBox="1"/>
          <p:nvPr/>
        </p:nvSpPr>
        <p:spPr>
          <a:xfrm>
            <a:off x="5841366" y="5043454"/>
            <a:ext cx="5147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-JP" sz="2000" b="1" dirty="0">
                <a:solidFill>
                  <a:srgbClr val="FF0000"/>
                </a:solidFill>
              </a:rPr>
              <a:t>【</a:t>
            </a:r>
            <a:r>
              <a:rPr lang="ja-JP" altLang="en-US" sz="2000" b="1" dirty="0">
                <a:solidFill>
                  <a:srgbClr val="FF0000"/>
                </a:solidFill>
              </a:rPr>
              <a:t>理由</a:t>
            </a:r>
            <a:r>
              <a:rPr lang="en-US" altLang="ja-JP" sz="2000" b="1" dirty="0">
                <a:solidFill>
                  <a:srgbClr val="FF0000"/>
                </a:solidFill>
              </a:rPr>
              <a:t>】</a:t>
            </a:r>
            <a:r>
              <a:rPr lang="ja" altLang="en-US" sz="2000" b="1" dirty="0">
                <a:solidFill>
                  <a:srgbClr val="FF0000"/>
                </a:solidFill>
              </a:rPr>
              <a:t>「空気のキレイさ」を題材にした絵は、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あまりないように思えたから</a:t>
            </a:r>
            <a:r>
              <a:rPr lang="ja-JP" altLang="en-US" sz="2000" b="1" dirty="0">
                <a:solidFill>
                  <a:srgbClr val="FF0000"/>
                </a:solidFill>
              </a:rPr>
              <a:t>　　</a:t>
            </a:r>
            <a:endParaRPr sz="2400" dirty="0"/>
          </a:p>
        </p:txBody>
      </p:sp>
      <p:sp>
        <p:nvSpPr>
          <p:cNvPr id="189" name="Google Shape;189;p27">
            <a:extLst>
              <a:ext uri="{FF2B5EF4-FFF2-40B4-BE49-F238E27FC236}">
                <a16:creationId xmlns:a16="http://schemas.microsoft.com/office/drawing/2014/main" id="{92F8206F-0B0E-263D-DA70-89715CA9C575}"/>
              </a:ext>
            </a:extLst>
          </p:cNvPr>
          <p:cNvSpPr txBox="1"/>
          <p:nvPr/>
        </p:nvSpPr>
        <p:spPr>
          <a:xfrm>
            <a:off x="0" y="56599"/>
            <a:ext cx="12156400" cy="9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/>
              <a:t>発表ゴールの</a:t>
            </a:r>
            <a:r>
              <a:rPr lang="ja" altLang="en-US" sz="3600" b="1" dirty="0"/>
              <a:t>イメージ</a:t>
            </a:r>
            <a:endParaRPr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">
            <a:extLst>
              <a:ext uri="{FF2B5EF4-FFF2-40B4-BE49-F238E27FC236}">
                <a16:creationId xmlns:a16="http://schemas.microsoft.com/office/drawing/2014/main" id="{67EBC521-5F6F-A4A5-99A9-A13453F142D8}"/>
              </a:ext>
            </a:extLst>
          </p:cNvPr>
          <p:cNvSpPr txBox="1"/>
          <p:nvPr/>
        </p:nvSpPr>
        <p:spPr>
          <a:xfrm>
            <a:off x="483533" y="792206"/>
            <a:ext cx="12156400" cy="160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私たちは、　　　　</a:t>
            </a:r>
            <a:r>
              <a:rPr lang="ja-JP" altLang="en-US" sz="2267" b="1" dirty="0">
                <a:solidFill>
                  <a:schemeClr val="dk1"/>
                </a:solidFill>
              </a:rPr>
              <a:t>　　</a:t>
            </a:r>
            <a:endParaRPr lang="en-US" altLang="ja-JP"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-JP" altLang="en-US" sz="2267" b="1" dirty="0">
                <a:solidFill>
                  <a:schemeClr val="dk1"/>
                </a:solidFill>
              </a:rPr>
              <a:t>　　</a:t>
            </a:r>
            <a:r>
              <a:rPr lang="ja" altLang="en-US" sz="2267" b="1" dirty="0">
                <a:solidFill>
                  <a:schemeClr val="dk1"/>
                </a:solidFill>
              </a:rPr>
              <a:t>　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</a:t>
            </a: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</a:t>
            </a:r>
            <a:endParaRPr sz="2267" b="1" u="sng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ja" altLang="en-US" sz="2267" b="1" dirty="0">
                <a:solidFill>
                  <a:schemeClr val="dk1"/>
                </a:solidFill>
              </a:rPr>
              <a:t>　　　　　　　　　　　　　　　　　　　　       　 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	に注目しました。</a:t>
            </a:r>
            <a:endParaRPr sz="2267" b="1" dirty="0">
              <a:solidFill>
                <a:schemeClr val="dk1"/>
              </a:solidFill>
            </a:endParaRPr>
          </a:p>
        </p:txBody>
      </p:sp>
      <p:sp>
        <p:nvSpPr>
          <p:cNvPr id="191" name="Google Shape;191;p27">
            <a:extLst>
              <a:ext uri="{FF2B5EF4-FFF2-40B4-BE49-F238E27FC236}">
                <a16:creationId xmlns:a16="http://schemas.microsoft.com/office/drawing/2014/main" id="{F8B0CB71-C1FF-3FAF-81CD-4209A29BC01F}"/>
              </a:ext>
            </a:extLst>
          </p:cNvPr>
          <p:cNvSpPr txBox="1"/>
          <p:nvPr/>
        </p:nvSpPr>
        <p:spPr>
          <a:xfrm>
            <a:off x="428633" y="1994821"/>
            <a:ext cx="11916800" cy="290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それに対してよりよくするための行動として</a:t>
            </a: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" altLang="en-US" sz="2267" b="1" dirty="0">
                <a:solidFill>
                  <a:schemeClr val="dk1"/>
                </a:solidFill>
              </a:rPr>
              <a:t>　</a:t>
            </a: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br>
              <a:rPr lang="ja" altLang="en-US" sz="2267" b="1" dirty="0">
                <a:solidFill>
                  <a:schemeClr val="dk1"/>
                </a:solidFill>
              </a:rPr>
            </a:b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_____________________________________________________________________</a:t>
            </a:r>
            <a:endParaRPr sz="2267" b="1" u="sng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ja" altLang="en-US" sz="2267" b="1" dirty="0">
                <a:solidFill>
                  <a:schemeClr val="dk1"/>
                </a:solidFill>
              </a:rPr>
              <a:t>　　　　　                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　　　　　などたくさんのアイディアを出しました。</a:t>
            </a:r>
            <a:endParaRPr sz="2267" b="1" u="sng" dirty="0">
              <a:solidFill>
                <a:schemeClr val="dk1"/>
              </a:solidFill>
            </a:endParaRPr>
          </a:p>
        </p:txBody>
      </p:sp>
      <p:sp>
        <p:nvSpPr>
          <p:cNvPr id="193" name="Google Shape;193;p27">
            <a:extLst>
              <a:ext uri="{FF2B5EF4-FFF2-40B4-BE49-F238E27FC236}">
                <a16:creationId xmlns:a16="http://schemas.microsoft.com/office/drawing/2014/main" id="{A0EDD1CB-030E-FDBF-D25C-49168BE3B9CD}"/>
              </a:ext>
            </a:extLst>
          </p:cNvPr>
          <p:cNvSpPr txBox="1"/>
          <p:nvPr/>
        </p:nvSpPr>
        <p:spPr>
          <a:xfrm>
            <a:off x="2053703" y="925911"/>
            <a:ext cx="7575327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" altLang="en-US" sz="3200" b="1" dirty="0">
                <a:solidFill>
                  <a:srgbClr val="FF0000"/>
                </a:solidFill>
              </a:rPr>
              <a:t>（ポジティブなこと）空気がキレイな状態</a:t>
            </a:r>
            <a:endParaRPr sz="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>
            <a:extLst>
              <a:ext uri="{FF2B5EF4-FFF2-40B4-BE49-F238E27FC236}">
                <a16:creationId xmlns:a16="http://schemas.microsoft.com/office/drawing/2014/main" id="{23879273-010F-5A06-E062-FBC28146C422}"/>
              </a:ext>
            </a:extLst>
          </p:cNvPr>
          <p:cNvSpPr txBox="1"/>
          <p:nvPr/>
        </p:nvSpPr>
        <p:spPr>
          <a:xfrm>
            <a:off x="428633" y="2610629"/>
            <a:ext cx="6861600" cy="15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尾瀬で働く人・関わる人が、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・キレイさを絵や詩で表現すること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・理科の授業でキレイな理由を明らかにすること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・ガイドするときに「深呼吸の時間」をつくること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95" name="Google Shape;195;p27">
            <a:extLst>
              <a:ext uri="{FF2B5EF4-FFF2-40B4-BE49-F238E27FC236}">
                <a16:creationId xmlns:a16="http://schemas.microsoft.com/office/drawing/2014/main" id="{7E734B7D-80BF-3076-E406-C0AE6C65EB15}"/>
              </a:ext>
            </a:extLst>
          </p:cNvPr>
          <p:cNvSpPr txBox="1"/>
          <p:nvPr/>
        </p:nvSpPr>
        <p:spPr>
          <a:xfrm>
            <a:off x="6423200" y="2624209"/>
            <a:ext cx="5768800" cy="15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尾瀬を訪れる人が、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・自分以外のごみがあっても</a:t>
            </a:r>
            <a:r>
              <a:rPr lang="en-US" altLang="ja" sz="2000" b="1" dirty="0">
                <a:solidFill>
                  <a:srgbClr val="FF0000"/>
                </a:solidFill>
              </a:rPr>
              <a:t>1</a:t>
            </a:r>
            <a:r>
              <a:rPr lang="ja" altLang="en-US" sz="2000" b="1" dirty="0">
                <a:solidFill>
                  <a:srgbClr val="FF0000"/>
                </a:solidFill>
              </a:rPr>
              <a:t>個は拾うこと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・自分の家で植物を育てること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・空気のキレイさを家族に伝えること</a:t>
            </a:r>
            <a:endParaRPr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1093694" y="30788"/>
            <a:ext cx="10237694" cy="9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  <a:sym typeface="Arial"/>
              </a:rPr>
              <a:t>こんなアイディアがあってもいい！</a:t>
            </a:r>
            <a:endParaRPr sz="11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  <a:sym typeface="Arial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9200" y="1126367"/>
            <a:ext cx="6581632" cy="49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/>
        </p:nvSpPr>
        <p:spPr>
          <a:xfrm>
            <a:off x="2077167" y="5350067"/>
            <a:ext cx="9904400" cy="14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ja" altLang="en-US" sz="2933" b="1" dirty="0">
                <a:highlight>
                  <a:srgbClr val="FFFF00"/>
                </a:highlight>
              </a:rPr>
              <a:t>実際に、「尾瀬に関わる人」として</a:t>
            </a:r>
            <a:endParaRPr sz="2933" b="1" dirty="0">
              <a:highlight>
                <a:srgbClr val="FFFF00"/>
              </a:highlight>
            </a:endParaRPr>
          </a:p>
          <a:p>
            <a:pPr algn="r">
              <a:lnSpc>
                <a:spcPct val="150000"/>
              </a:lnSpc>
            </a:pPr>
            <a:r>
              <a:rPr lang="ja" altLang="en-US" sz="2933" b="1" dirty="0">
                <a:highlight>
                  <a:srgbClr val="FFFF00"/>
                </a:highlight>
              </a:rPr>
              <a:t>「空気のキレイさ」を絵で</a:t>
            </a:r>
            <a:r>
              <a:rPr lang="ja-JP" altLang="en-US" sz="2933" b="1" dirty="0">
                <a:highlight>
                  <a:srgbClr val="FFFF00"/>
                </a:highlight>
              </a:rPr>
              <a:t>、みどり色を濃く薄く</a:t>
            </a:r>
            <a:r>
              <a:rPr lang="ja" altLang="en-US" sz="2933" b="1" dirty="0">
                <a:highlight>
                  <a:srgbClr val="FFFF00"/>
                </a:highlight>
              </a:rPr>
              <a:t>表現してみました。</a:t>
            </a:r>
            <a:endParaRPr sz="2933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585766" y="-5993"/>
            <a:ext cx="11129983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発表するまでの流れ</a:t>
            </a:r>
            <a:endParaRPr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7"/>
          <p:cNvCxnSpPr>
            <a:cxnSpLocks/>
            <a:stCxn id="2" idx="2"/>
            <a:endCxn id="5" idx="0"/>
          </p:cNvCxnSpPr>
          <p:nvPr/>
        </p:nvCxnSpPr>
        <p:spPr>
          <a:xfrm>
            <a:off x="1648359" y="2247182"/>
            <a:ext cx="0" cy="347379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2DB590B-4671-C2C6-9226-389BB34B300E}"/>
              </a:ext>
            </a:extLst>
          </p:cNvPr>
          <p:cNvSpPr/>
          <p:nvPr/>
        </p:nvSpPr>
        <p:spPr>
          <a:xfrm>
            <a:off x="352221" y="1210383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ステップ１：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課題発見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7B2C3F0-6CA5-3FB1-A3AB-0BD45275C2FC}"/>
              </a:ext>
            </a:extLst>
          </p:cNvPr>
          <p:cNvSpPr/>
          <p:nvPr/>
        </p:nvSpPr>
        <p:spPr>
          <a:xfrm>
            <a:off x="352221" y="2758202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ステップ２：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情報収集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5E6B852-8BED-3AFE-E428-15FECFC529E4}"/>
              </a:ext>
            </a:extLst>
          </p:cNvPr>
          <p:cNvSpPr/>
          <p:nvPr/>
        </p:nvSpPr>
        <p:spPr>
          <a:xfrm>
            <a:off x="352221" y="4179804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ステップ３：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整理分析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73593E7-6DAB-B189-A64F-10D6A0FDC0F6}"/>
              </a:ext>
            </a:extLst>
          </p:cNvPr>
          <p:cNvSpPr/>
          <p:nvPr/>
        </p:nvSpPr>
        <p:spPr>
          <a:xfrm>
            <a:off x="352221" y="5720974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ステップ４：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まとめ表現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81911A-7395-84CB-EBD0-A73FA9CAE8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88" y="1209517"/>
            <a:ext cx="3841100" cy="5548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184;p26">
            <a:extLst>
              <a:ext uri="{FF2B5EF4-FFF2-40B4-BE49-F238E27FC236}">
                <a16:creationId xmlns:a16="http://schemas.microsoft.com/office/drawing/2014/main" id="{63196FEB-8B34-C3C7-75FF-82A9BFE0EE31}"/>
              </a:ext>
            </a:extLst>
          </p:cNvPr>
          <p:cNvSpPr txBox="1"/>
          <p:nvPr/>
        </p:nvSpPr>
        <p:spPr>
          <a:xfrm>
            <a:off x="7354835" y="1580556"/>
            <a:ext cx="474751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 dirty="0"/>
              <a:t>このワークシートを活用して、自分たちの発表内容を考えよう！</a:t>
            </a:r>
            <a:endParaRPr lang="en-US" altLang="ja-JP" sz="3600" b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 dirty="0"/>
              <a:t>ステップ１～４の順番で考えを整理していこう！</a:t>
            </a:r>
            <a:endParaRPr sz="36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E267E4EB-17A3-5197-00F4-EA1E4EB97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D62108EA-081A-C570-ED0A-D8AFCE567830}"/>
              </a:ext>
            </a:extLst>
          </p:cNvPr>
          <p:cNvSpPr txBox="1"/>
          <p:nvPr/>
        </p:nvSpPr>
        <p:spPr>
          <a:xfrm>
            <a:off x="585766" y="-5993"/>
            <a:ext cx="11129983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発表するまでの流れ</a:t>
            </a:r>
            <a:endParaRPr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7">
            <a:extLst>
              <a:ext uri="{FF2B5EF4-FFF2-40B4-BE49-F238E27FC236}">
                <a16:creationId xmlns:a16="http://schemas.microsoft.com/office/drawing/2014/main" id="{CB81DC45-DDCF-9A46-0B84-7D5FE60CB470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1648359" y="2247182"/>
            <a:ext cx="0" cy="347379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21AF922-A778-BCD2-38FA-85AD2B21A158}"/>
              </a:ext>
            </a:extLst>
          </p:cNvPr>
          <p:cNvSpPr/>
          <p:nvPr/>
        </p:nvSpPr>
        <p:spPr>
          <a:xfrm>
            <a:off x="352221" y="1210383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ステップ１：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課題発見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F4C6587-C8FE-878D-26DF-08AF3E2AD7F6}"/>
              </a:ext>
            </a:extLst>
          </p:cNvPr>
          <p:cNvSpPr/>
          <p:nvPr/>
        </p:nvSpPr>
        <p:spPr>
          <a:xfrm>
            <a:off x="352221" y="2758202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ステップ２：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情報収集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D8436BB-051C-6EEC-94EA-DB7B00C733ED}"/>
              </a:ext>
            </a:extLst>
          </p:cNvPr>
          <p:cNvSpPr/>
          <p:nvPr/>
        </p:nvSpPr>
        <p:spPr>
          <a:xfrm>
            <a:off x="352221" y="4179804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ステップ３：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整理分析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B11A303-3B5F-6774-6963-094FF195DC09}"/>
              </a:ext>
            </a:extLst>
          </p:cNvPr>
          <p:cNvSpPr/>
          <p:nvPr/>
        </p:nvSpPr>
        <p:spPr>
          <a:xfrm>
            <a:off x="352221" y="5720974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ステップ４：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まとめ表現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C27C1F3-5E5E-4888-B1D6-D87036783F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88" y="1209517"/>
            <a:ext cx="3841100" cy="5548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184;p26">
            <a:extLst>
              <a:ext uri="{FF2B5EF4-FFF2-40B4-BE49-F238E27FC236}">
                <a16:creationId xmlns:a16="http://schemas.microsoft.com/office/drawing/2014/main" id="{60FCBB72-77FB-E03A-89EA-73145FDF2466}"/>
              </a:ext>
            </a:extLst>
          </p:cNvPr>
          <p:cNvSpPr txBox="1"/>
          <p:nvPr/>
        </p:nvSpPr>
        <p:spPr>
          <a:xfrm>
            <a:off x="7354835" y="1580556"/>
            <a:ext cx="474751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 dirty="0"/>
              <a:t>このワークシートを活用して、自分たちの発表内容を考えよう！</a:t>
            </a:r>
            <a:endParaRPr lang="en-US" altLang="ja-JP" sz="3600" b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 dirty="0"/>
              <a:t>ステップ１～４の順番で考えを整理していこう！</a:t>
            </a:r>
            <a:endParaRPr sz="3600" b="1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A35086D-37E1-8E70-0F08-A8FDD5BAD18B}"/>
              </a:ext>
            </a:extLst>
          </p:cNvPr>
          <p:cNvSpPr/>
          <p:nvPr/>
        </p:nvSpPr>
        <p:spPr>
          <a:xfrm>
            <a:off x="193398" y="1137026"/>
            <a:ext cx="2872531" cy="2780550"/>
          </a:xfrm>
          <a:prstGeom prst="roundRect">
            <a:avLst>
              <a:gd name="adj" fmla="val 644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86;p17">
            <a:extLst>
              <a:ext uri="{FF2B5EF4-FFF2-40B4-BE49-F238E27FC236}">
                <a16:creationId xmlns:a16="http://schemas.microsoft.com/office/drawing/2014/main" id="{303D8D3D-0C72-3737-A674-2B80484123D4}"/>
              </a:ext>
            </a:extLst>
          </p:cNvPr>
          <p:cNvSpPr txBox="1"/>
          <p:nvPr/>
        </p:nvSpPr>
        <p:spPr>
          <a:xfrm>
            <a:off x="212093" y="275152"/>
            <a:ext cx="2853836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事後学習①は</a:t>
            </a:r>
            <a:endParaRPr lang="en-US" altLang="ja-JP"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ステップ１・２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020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6C43502E-6600-FDA5-9A20-EF257FDCF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A4A97F9B-BDD0-1452-5294-59117E9372AC}"/>
              </a:ext>
            </a:extLst>
          </p:cNvPr>
          <p:cNvSpPr txBox="1"/>
          <p:nvPr/>
        </p:nvSpPr>
        <p:spPr>
          <a:xfrm>
            <a:off x="585766" y="-5993"/>
            <a:ext cx="11129983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発表するまでの流れ</a:t>
            </a:r>
            <a:endParaRPr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A300EC36-DCC2-87F4-8AA2-F771BAE08BAE}"/>
              </a:ext>
            </a:extLst>
          </p:cNvPr>
          <p:cNvSpPr txBox="1"/>
          <p:nvPr/>
        </p:nvSpPr>
        <p:spPr>
          <a:xfrm>
            <a:off x="3193257" y="1161505"/>
            <a:ext cx="8862257" cy="503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" sz="3467" b="1" u="sng" dirty="0"/>
              <a:t>【</a:t>
            </a:r>
            <a:r>
              <a:rPr lang="ja" altLang="en-US" sz="3467" b="1" u="sng" dirty="0"/>
              <a:t>やること</a:t>
            </a:r>
            <a:r>
              <a:rPr lang="en-US" altLang="ja" sz="3467" b="1" u="sng" dirty="0"/>
              <a:t>】</a:t>
            </a:r>
            <a:endParaRPr sz="3467" b="1" u="sng" dirty="0"/>
          </a:p>
          <a:p>
            <a:pPr>
              <a:lnSpc>
                <a:spcPct val="115000"/>
              </a:lnSpc>
            </a:pPr>
            <a:r>
              <a:rPr lang="ja" altLang="en-US" sz="3467" b="1" dirty="0"/>
              <a:t>現地学習で発見した</a:t>
            </a:r>
            <a:r>
              <a:rPr lang="ja" altLang="en-US" sz="3467" b="1" dirty="0">
                <a:solidFill>
                  <a:srgbClr val="0000FF"/>
                </a:solidFill>
              </a:rPr>
              <a:t>「ネガティブなこと」</a:t>
            </a:r>
            <a:r>
              <a:rPr lang="ja" altLang="en-US" sz="3467" b="1" dirty="0">
                <a:solidFill>
                  <a:srgbClr val="FF0000"/>
                </a:solidFill>
              </a:rPr>
              <a:t> 「ポジティブなこと」</a:t>
            </a:r>
            <a:r>
              <a:rPr lang="ja" altLang="en-US" sz="3467" b="1" dirty="0"/>
              <a:t>を出し合って、グループで１つ設定する</a:t>
            </a:r>
            <a:endParaRPr sz="3467" b="1" dirty="0"/>
          </a:p>
          <a:p>
            <a:pPr>
              <a:lnSpc>
                <a:spcPct val="115000"/>
              </a:lnSpc>
            </a:pPr>
            <a:endParaRPr sz="3467" b="1" dirty="0"/>
          </a:p>
          <a:p>
            <a:pPr>
              <a:lnSpc>
                <a:spcPct val="115000"/>
              </a:lnSpc>
            </a:pPr>
            <a:r>
              <a:rPr lang="en-US" altLang="ja" sz="3467" b="1" u="sng" dirty="0"/>
              <a:t>【</a:t>
            </a:r>
            <a:r>
              <a:rPr lang="ja" altLang="en-US" sz="3467" b="1" u="sng" dirty="0"/>
              <a:t>流れ</a:t>
            </a:r>
            <a:r>
              <a:rPr lang="en-US" altLang="ja" sz="3467" b="1" u="sng" dirty="0"/>
              <a:t>】</a:t>
            </a:r>
            <a:endParaRPr sz="3467" b="1" u="sng" dirty="0"/>
          </a:p>
          <a:p>
            <a:pPr>
              <a:lnSpc>
                <a:spcPct val="115000"/>
              </a:lnSpc>
            </a:pPr>
            <a:r>
              <a:rPr lang="ja" altLang="en-US" sz="3467" b="1" dirty="0"/>
              <a:t>・個人で考える・思い出す　 </a:t>
            </a:r>
            <a:r>
              <a:rPr lang="en-US" altLang="ja-JP" sz="3467" b="1" dirty="0"/>
              <a:t>5</a:t>
            </a:r>
            <a:r>
              <a:rPr lang="ja-JP" altLang="en-US" sz="3467" b="1" dirty="0"/>
              <a:t>分 （①該当）</a:t>
            </a:r>
            <a:endParaRPr lang="en-US" altLang="ja-JP" sz="3467" b="1" dirty="0"/>
          </a:p>
          <a:p>
            <a:pPr>
              <a:lnSpc>
                <a:spcPct val="115000"/>
              </a:lnSpc>
            </a:pPr>
            <a:r>
              <a:rPr lang="ja" altLang="en-US" sz="3467" b="1" dirty="0"/>
              <a:t>・</a:t>
            </a:r>
            <a:r>
              <a:rPr lang="ja-JP" altLang="en-US" sz="3467" b="1" dirty="0"/>
              <a:t>グループワーク　　　　　　</a:t>
            </a:r>
            <a:r>
              <a:rPr lang="en-US" altLang="ja-JP" sz="3467" b="1" dirty="0"/>
              <a:t>10</a:t>
            </a:r>
            <a:r>
              <a:rPr lang="ja-JP" altLang="en-US" sz="3467" b="1" dirty="0"/>
              <a:t>分 （②・③該当）</a:t>
            </a:r>
            <a:endParaRPr sz="3467" b="1" dirty="0"/>
          </a:p>
        </p:txBody>
      </p:sp>
      <p:cxnSp>
        <p:nvCxnSpPr>
          <p:cNvPr id="8" name="Google Shape;88;p17">
            <a:extLst>
              <a:ext uri="{FF2B5EF4-FFF2-40B4-BE49-F238E27FC236}">
                <a16:creationId xmlns:a16="http://schemas.microsoft.com/office/drawing/2014/main" id="{EA4AB513-1185-E96A-B1EB-19A1B08B1488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1648359" y="2247182"/>
            <a:ext cx="0" cy="347379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E6D223F-85EB-F615-1FD2-2AB6FCBF84DF}"/>
              </a:ext>
            </a:extLst>
          </p:cNvPr>
          <p:cNvSpPr/>
          <p:nvPr/>
        </p:nvSpPr>
        <p:spPr>
          <a:xfrm>
            <a:off x="352221" y="1210383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ステップ１：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課題発見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443FCCC-857C-4BDD-EE02-46D6E2D69F6C}"/>
              </a:ext>
            </a:extLst>
          </p:cNvPr>
          <p:cNvSpPr/>
          <p:nvPr/>
        </p:nvSpPr>
        <p:spPr>
          <a:xfrm>
            <a:off x="352221" y="2758202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ステップ２：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情報収集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016B0D6-9395-BBB4-81A1-CF25DC3EB5F2}"/>
              </a:ext>
            </a:extLst>
          </p:cNvPr>
          <p:cNvSpPr/>
          <p:nvPr/>
        </p:nvSpPr>
        <p:spPr>
          <a:xfrm>
            <a:off x="352221" y="4179804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ステップ３：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整理分析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7966552-3333-4FF7-46FE-FB788E2BFAD5}"/>
              </a:ext>
            </a:extLst>
          </p:cNvPr>
          <p:cNvSpPr/>
          <p:nvPr/>
        </p:nvSpPr>
        <p:spPr>
          <a:xfrm>
            <a:off x="352221" y="5720974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ステップ４：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まとめ表現</a:t>
            </a:r>
          </a:p>
        </p:txBody>
      </p:sp>
    </p:spTree>
    <p:extLst>
      <p:ext uri="{BB962C8B-B14F-4D97-AF65-F5344CB8AC3E}">
        <p14:creationId xmlns:p14="http://schemas.microsoft.com/office/powerpoint/2010/main" val="48402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860293D0-C2A9-5C56-67BF-7A066CB7C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8B50CB05-01EC-ACEE-0BF6-E1FF0A6E992E}"/>
              </a:ext>
            </a:extLst>
          </p:cNvPr>
          <p:cNvSpPr txBox="1"/>
          <p:nvPr/>
        </p:nvSpPr>
        <p:spPr>
          <a:xfrm>
            <a:off x="585766" y="-5993"/>
            <a:ext cx="11129983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発表するまでの流れ</a:t>
            </a:r>
            <a:endParaRPr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7">
            <a:extLst>
              <a:ext uri="{FF2B5EF4-FFF2-40B4-BE49-F238E27FC236}">
                <a16:creationId xmlns:a16="http://schemas.microsoft.com/office/drawing/2014/main" id="{2C48F5E1-A433-7185-3E20-2576C091B236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1648359" y="2247182"/>
            <a:ext cx="0" cy="347379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CBCE7B0-7C4E-0D6A-8385-EB5CA5F27D5A}"/>
              </a:ext>
            </a:extLst>
          </p:cNvPr>
          <p:cNvSpPr/>
          <p:nvPr/>
        </p:nvSpPr>
        <p:spPr>
          <a:xfrm>
            <a:off x="352221" y="1210383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ステップ１：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課題発見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CFCE7C4-6F0C-C8F7-C826-2B81B7584E1D}"/>
              </a:ext>
            </a:extLst>
          </p:cNvPr>
          <p:cNvSpPr/>
          <p:nvPr/>
        </p:nvSpPr>
        <p:spPr>
          <a:xfrm>
            <a:off x="352221" y="2758202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ステップ２：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情報収集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C5B1ACF-E153-6A10-99B7-7FEBA749AE12}"/>
              </a:ext>
            </a:extLst>
          </p:cNvPr>
          <p:cNvSpPr/>
          <p:nvPr/>
        </p:nvSpPr>
        <p:spPr>
          <a:xfrm>
            <a:off x="352221" y="4179804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ステップ３：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整理分析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0E75E69-A529-03A5-72E0-4CBD51EA9FD4}"/>
              </a:ext>
            </a:extLst>
          </p:cNvPr>
          <p:cNvSpPr/>
          <p:nvPr/>
        </p:nvSpPr>
        <p:spPr>
          <a:xfrm>
            <a:off x="352221" y="5720974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ステップ４：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まとめ表現</a:t>
            </a:r>
          </a:p>
        </p:txBody>
      </p:sp>
      <p:sp>
        <p:nvSpPr>
          <p:cNvPr id="7" name="Google Shape;116;p19">
            <a:extLst>
              <a:ext uri="{FF2B5EF4-FFF2-40B4-BE49-F238E27FC236}">
                <a16:creationId xmlns:a16="http://schemas.microsoft.com/office/drawing/2014/main" id="{6DB3E678-C710-3EB1-9B39-49EB35C9A88B}"/>
              </a:ext>
            </a:extLst>
          </p:cNvPr>
          <p:cNvSpPr txBox="1"/>
          <p:nvPr/>
        </p:nvSpPr>
        <p:spPr>
          <a:xfrm>
            <a:off x="3100392" y="1203400"/>
            <a:ext cx="9091641" cy="555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" sz="3067" b="1" u="sng" dirty="0"/>
              <a:t>【</a:t>
            </a:r>
            <a:r>
              <a:rPr lang="ja" altLang="en-US" sz="3067" b="1" u="sng" dirty="0"/>
              <a:t>やること</a:t>
            </a:r>
            <a:r>
              <a:rPr lang="en-US" altLang="ja" sz="3067" b="1" u="sng" dirty="0"/>
              <a:t>】</a:t>
            </a:r>
            <a:endParaRPr sz="3067" b="1" u="sng" dirty="0"/>
          </a:p>
          <a:p>
            <a:pPr>
              <a:lnSpc>
                <a:spcPct val="115000"/>
              </a:lnSpc>
            </a:pPr>
            <a:r>
              <a:rPr lang="ja-JP" altLang="en-US" sz="3067" b="1" dirty="0">
                <a:solidFill>
                  <a:srgbClr val="0000FF"/>
                </a:solidFill>
              </a:rPr>
              <a:t>「ネガティブなこと」を減らす</a:t>
            </a:r>
            <a:r>
              <a:rPr lang="ja-JP" altLang="en-US" sz="3067" b="1" dirty="0">
                <a:solidFill>
                  <a:schemeClr val="dk1"/>
                </a:solidFill>
              </a:rPr>
              <a:t>か、</a:t>
            </a:r>
          </a:p>
          <a:p>
            <a:pPr>
              <a:lnSpc>
                <a:spcPct val="115000"/>
              </a:lnSpc>
            </a:pPr>
            <a:r>
              <a:rPr lang="ja" altLang="en-US" sz="3067" b="1" dirty="0">
                <a:solidFill>
                  <a:srgbClr val="FF0000"/>
                </a:solidFill>
              </a:rPr>
              <a:t>「ポジティブなこと」を増やす</a:t>
            </a:r>
            <a:r>
              <a:rPr lang="ja-JP" altLang="en-US" sz="3067" b="1" dirty="0">
                <a:solidFill>
                  <a:schemeClr val="dk1"/>
                </a:solidFill>
              </a:rPr>
              <a:t>ために、</a:t>
            </a:r>
            <a:endParaRPr sz="30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ja" altLang="en-US" sz="3067" b="1" dirty="0">
                <a:solidFill>
                  <a:schemeClr val="dk1"/>
                </a:solidFill>
              </a:rPr>
              <a:t>行動するアイディアを考える・調べる</a:t>
            </a:r>
            <a:endParaRPr sz="30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ja" sz="3067" b="1" u="sng" dirty="0"/>
              <a:t>【</a:t>
            </a:r>
            <a:r>
              <a:rPr lang="ja" altLang="en-US" sz="3067" b="1" u="sng" dirty="0"/>
              <a:t>視点</a:t>
            </a:r>
            <a:r>
              <a:rPr lang="en-US" altLang="ja" sz="3067" b="1" u="sng" dirty="0"/>
              <a:t>】</a:t>
            </a:r>
            <a:endParaRPr sz="3067" b="1" u="sng" dirty="0"/>
          </a:p>
          <a:p>
            <a:pPr>
              <a:lnSpc>
                <a:spcPct val="115000"/>
              </a:lnSpc>
            </a:pPr>
            <a:r>
              <a:rPr lang="ja" altLang="en-US" sz="3067" b="1" dirty="0"/>
              <a:t>①「働く人・関わる人」の視点</a:t>
            </a:r>
            <a:endParaRPr sz="3067" b="1" dirty="0"/>
          </a:p>
          <a:p>
            <a:pPr>
              <a:lnSpc>
                <a:spcPct val="115000"/>
              </a:lnSpc>
            </a:pPr>
            <a:r>
              <a:rPr lang="ja" altLang="en-US" sz="3067" b="1" dirty="0"/>
              <a:t>②「訪れる人」の視点</a:t>
            </a:r>
            <a:endParaRPr sz="3067" b="1" dirty="0"/>
          </a:p>
          <a:p>
            <a:pPr>
              <a:lnSpc>
                <a:spcPct val="115000"/>
              </a:lnSpc>
            </a:pPr>
            <a:r>
              <a:rPr lang="en-US" altLang="ja" sz="3067" b="1" u="sng" dirty="0"/>
              <a:t>【</a:t>
            </a:r>
            <a:r>
              <a:rPr lang="ja" altLang="en-US" sz="3067" b="1" u="sng" dirty="0"/>
              <a:t>流れ</a:t>
            </a:r>
            <a:r>
              <a:rPr lang="en-US" altLang="ja" sz="3067" b="1" u="sng" dirty="0"/>
              <a:t>】</a:t>
            </a:r>
            <a:endParaRPr sz="3067" b="1" dirty="0"/>
          </a:p>
          <a:p>
            <a:pPr>
              <a:lnSpc>
                <a:spcPct val="115000"/>
              </a:lnSpc>
            </a:pPr>
            <a:r>
              <a:rPr lang="ja" altLang="en-US" sz="3067" b="1" dirty="0"/>
              <a:t>・個人で考える・調べる　    </a:t>
            </a:r>
            <a:r>
              <a:rPr lang="en-US" altLang="ja" sz="3067" b="1" dirty="0"/>
              <a:t>5</a:t>
            </a:r>
            <a:r>
              <a:rPr lang="ja-JP" altLang="en-US" sz="3067" b="1" dirty="0"/>
              <a:t>分（①・②該当）</a:t>
            </a:r>
            <a:endParaRPr sz="3067" b="1" dirty="0"/>
          </a:p>
          <a:p>
            <a:pPr>
              <a:lnSpc>
                <a:spcPct val="115000"/>
              </a:lnSpc>
            </a:pPr>
            <a:r>
              <a:rPr lang="ja" altLang="en-US" sz="3067" b="1" dirty="0"/>
              <a:t>・グループで更に広げる　</a:t>
            </a:r>
            <a:r>
              <a:rPr lang="en-US" altLang="ja-JP" sz="3067" b="1" dirty="0"/>
              <a:t>10</a:t>
            </a:r>
            <a:r>
              <a:rPr lang="ja-JP" altLang="en-US" sz="3067" b="1" dirty="0"/>
              <a:t>分（①・②該当）</a:t>
            </a:r>
            <a:endParaRPr sz="3067" b="1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2A5564B6-794A-30C5-9E74-776C266A568F}"/>
              </a:ext>
            </a:extLst>
          </p:cNvPr>
          <p:cNvSpPr/>
          <p:nvPr/>
        </p:nvSpPr>
        <p:spPr>
          <a:xfrm>
            <a:off x="9736931" y="239958"/>
            <a:ext cx="2107407" cy="1438823"/>
          </a:xfrm>
          <a:prstGeom prst="wedgeRoundRectCallout">
            <a:avLst>
              <a:gd name="adj1" fmla="val -53715"/>
              <a:gd name="adj2" fmla="val 6825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インターネットでいろいろ調べてもいいよ！</a:t>
            </a:r>
            <a:endParaRPr kumimoji="1" lang="en-US" altLang="ja-JP" sz="20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339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FBE94-62A7-85E9-8C8D-8F8BDFA8A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6C16FD-2166-2E5D-838C-0B5478622066}"/>
              </a:ext>
            </a:extLst>
          </p:cNvPr>
          <p:cNvSpPr txBox="1"/>
          <p:nvPr/>
        </p:nvSpPr>
        <p:spPr>
          <a:xfrm>
            <a:off x="196158" y="1572502"/>
            <a:ext cx="11995842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尾瀬ネイチャーラーニング</a:t>
            </a:r>
            <a:endParaRPr lang="en-US" altLang="ja-JP" sz="6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～尾瀬や日常を、よりよくつくるために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884DA56-8741-AFA6-ECAD-7C98328BE3D7}"/>
              </a:ext>
            </a:extLst>
          </p:cNvPr>
          <p:cNvSpPr/>
          <p:nvPr/>
        </p:nvSpPr>
        <p:spPr>
          <a:xfrm>
            <a:off x="298764" y="268803"/>
            <a:ext cx="3069124" cy="130369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事後学習②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F90FC33-290F-E7C5-5687-767A5FED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A8155E9-9025-C88C-A23E-EEFAEC7933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21" y="4514334"/>
            <a:ext cx="1629547" cy="20858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449FFA7-455C-94D5-8465-602955A65A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77" y="4463049"/>
            <a:ext cx="1942730" cy="20361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7A5B1D5-F039-A601-87F0-8EDD1F7A96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599" y="4463049"/>
            <a:ext cx="1990085" cy="208582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2328DA4-EB15-0553-3481-A741D193AF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833" y="270563"/>
            <a:ext cx="1734676" cy="94695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482B393-6FC0-F74F-E58F-505016126D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324" y="136525"/>
            <a:ext cx="1590431" cy="108099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23E1923-37EA-D357-842C-69E04D12E6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335" y="136525"/>
            <a:ext cx="1219683" cy="12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22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EF41F5C9-B024-14C3-15C3-ADAEC6F14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8EBCB8FC-E93C-CC60-7331-66EA7CACA82D}"/>
              </a:ext>
            </a:extLst>
          </p:cNvPr>
          <p:cNvSpPr txBox="1"/>
          <p:nvPr/>
        </p:nvSpPr>
        <p:spPr>
          <a:xfrm>
            <a:off x="585766" y="-5993"/>
            <a:ext cx="11129983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発表するまでの流れ</a:t>
            </a:r>
            <a:endParaRPr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7">
            <a:extLst>
              <a:ext uri="{FF2B5EF4-FFF2-40B4-BE49-F238E27FC236}">
                <a16:creationId xmlns:a16="http://schemas.microsoft.com/office/drawing/2014/main" id="{8C703385-2578-3DE4-1628-9C2B47C010C9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1648359" y="2247182"/>
            <a:ext cx="0" cy="347379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7C0DD08-1B13-01FD-0495-D9E38A380A2E}"/>
              </a:ext>
            </a:extLst>
          </p:cNvPr>
          <p:cNvSpPr/>
          <p:nvPr/>
        </p:nvSpPr>
        <p:spPr>
          <a:xfrm>
            <a:off x="352221" y="1210383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ステップ１：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課題発見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8722E80-8A41-4D11-D7A1-934E611D401E}"/>
              </a:ext>
            </a:extLst>
          </p:cNvPr>
          <p:cNvSpPr/>
          <p:nvPr/>
        </p:nvSpPr>
        <p:spPr>
          <a:xfrm>
            <a:off x="352221" y="2758202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ステップ２：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情報収集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E059886-7A7A-1526-F74F-65D1A64D9317}"/>
              </a:ext>
            </a:extLst>
          </p:cNvPr>
          <p:cNvSpPr/>
          <p:nvPr/>
        </p:nvSpPr>
        <p:spPr>
          <a:xfrm>
            <a:off x="352221" y="4179804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ステップ３：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整理分析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2C11529-6F61-81CA-C0E7-4336BB3B7908}"/>
              </a:ext>
            </a:extLst>
          </p:cNvPr>
          <p:cNvSpPr/>
          <p:nvPr/>
        </p:nvSpPr>
        <p:spPr>
          <a:xfrm>
            <a:off x="352221" y="5720974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ステップ４：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まとめ表現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E90A4E7-1233-50F4-08B4-E7179917F2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88" y="1209517"/>
            <a:ext cx="3841100" cy="5548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184;p26">
            <a:extLst>
              <a:ext uri="{FF2B5EF4-FFF2-40B4-BE49-F238E27FC236}">
                <a16:creationId xmlns:a16="http://schemas.microsoft.com/office/drawing/2014/main" id="{1B5D7BA4-0A8A-85E6-B8CD-5EBEB52CDC63}"/>
              </a:ext>
            </a:extLst>
          </p:cNvPr>
          <p:cNvSpPr txBox="1"/>
          <p:nvPr/>
        </p:nvSpPr>
        <p:spPr>
          <a:xfrm>
            <a:off x="7354835" y="1580556"/>
            <a:ext cx="474751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 dirty="0"/>
              <a:t>このワークシートを活用して、自分たちの発表内容を考えよう！</a:t>
            </a:r>
            <a:endParaRPr lang="en-US" altLang="ja-JP" sz="3600" b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 dirty="0"/>
              <a:t>ステップ１～４の順番で考えを整理していこう！</a:t>
            </a:r>
            <a:endParaRPr sz="3600" b="1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F0FD05-B3CB-B3BC-900D-6C65FD41E3F6}"/>
              </a:ext>
            </a:extLst>
          </p:cNvPr>
          <p:cNvSpPr/>
          <p:nvPr/>
        </p:nvSpPr>
        <p:spPr>
          <a:xfrm>
            <a:off x="212091" y="4055365"/>
            <a:ext cx="2872531" cy="2780550"/>
          </a:xfrm>
          <a:prstGeom prst="roundRect">
            <a:avLst>
              <a:gd name="adj" fmla="val 644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Google Shape;86;p17">
            <a:extLst>
              <a:ext uri="{FF2B5EF4-FFF2-40B4-BE49-F238E27FC236}">
                <a16:creationId xmlns:a16="http://schemas.microsoft.com/office/drawing/2014/main" id="{48DFE7C8-BA65-85D1-A420-05B80C780831}"/>
              </a:ext>
            </a:extLst>
          </p:cNvPr>
          <p:cNvSpPr txBox="1"/>
          <p:nvPr/>
        </p:nvSpPr>
        <p:spPr>
          <a:xfrm>
            <a:off x="230786" y="325980"/>
            <a:ext cx="2853836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事後学習②は</a:t>
            </a:r>
            <a:endParaRPr lang="en-US" altLang="ja-JP"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ステップ３・４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96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8D7D4-F8B8-4445-3706-FF150CA14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284D93AB-1B02-497E-8819-41B45667906C}"/>
              </a:ext>
            </a:extLst>
          </p:cNvPr>
          <p:cNvSpPr txBox="1">
            <a:spLocks/>
          </p:cNvSpPr>
          <p:nvPr/>
        </p:nvSpPr>
        <p:spPr>
          <a:xfrm>
            <a:off x="42262" y="0"/>
            <a:ext cx="12107476" cy="6431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ＭＳ Ｐゴシック"/>
                <a:cs typeface="+mj-cs"/>
              </a:rPr>
              <a:t>わたしたちの学校では、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ＭＳ Ｐゴシック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ＭＳ Ｐゴシック"/>
                <a:cs typeface="+mj-cs"/>
              </a:rPr>
              <a:t>●月●日（●）に尾瀬を散策します。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ＭＳ Ｐゴシック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ＭＳ Ｐゴシック"/>
                <a:cs typeface="+mj-cs"/>
              </a:rPr>
              <a:t>尾瀬を散策する中での発見を、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ＭＳ Ｐゴシック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ＭＳ Ｐゴシック"/>
                <a:cs typeface="+mj-cs"/>
              </a:rPr>
              <a:t>「尾瀬をよりよくするためのアイディア」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ＭＳ Ｐゴシック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ＭＳ Ｐゴシック"/>
                <a:cs typeface="+mj-cs"/>
              </a:rPr>
              <a:t>として最終的に発表します！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2F3E5E1-CC52-BDE0-3306-29327294B3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900" y="310150"/>
            <a:ext cx="1312630" cy="13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40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96E4AF84-49B8-B97F-3010-0BF5829E8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E0F12FDD-4D5B-9FF6-1CA5-E86E29874AFB}"/>
              </a:ext>
            </a:extLst>
          </p:cNvPr>
          <p:cNvSpPr txBox="1"/>
          <p:nvPr/>
        </p:nvSpPr>
        <p:spPr>
          <a:xfrm>
            <a:off x="585766" y="-5993"/>
            <a:ext cx="11129983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発表するまでの流れ</a:t>
            </a:r>
            <a:endParaRPr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0;p20">
            <a:extLst>
              <a:ext uri="{FF2B5EF4-FFF2-40B4-BE49-F238E27FC236}">
                <a16:creationId xmlns:a16="http://schemas.microsoft.com/office/drawing/2014/main" id="{6C12D894-8009-78AF-0F4C-08728A7EABF2}"/>
              </a:ext>
            </a:extLst>
          </p:cNvPr>
          <p:cNvSpPr txBox="1"/>
          <p:nvPr/>
        </p:nvSpPr>
        <p:spPr>
          <a:xfrm>
            <a:off x="3221832" y="1203400"/>
            <a:ext cx="8970201" cy="380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" sz="3467" b="1" u="sng" dirty="0"/>
              <a:t>【</a:t>
            </a:r>
            <a:r>
              <a:rPr lang="ja" altLang="en-US" sz="3467" b="1" u="sng" dirty="0"/>
              <a:t>やること</a:t>
            </a:r>
            <a:r>
              <a:rPr lang="en-US" altLang="ja" sz="3467" b="1" u="sng" dirty="0"/>
              <a:t>】</a:t>
            </a:r>
            <a:endParaRPr sz="3467" b="1" u="sng" dirty="0"/>
          </a:p>
          <a:p>
            <a:pPr>
              <a:lnSpc>
                <a:spcPct val="115000"/>
              </a:lnSpc>
            </a:pPr>
            <a:r>
              <a:rPr lang="ja" altLang="en-US" sz="3467" b="1" dirty="0">
                <a:solidFill>
                  <a:schemeClr val="dk1"/>
                </a:solidFill>
              </a:rPr>
              <a:t>ステップ２で考えた内容から、</a:t>
            </a:r>
            <a:endParaRPr sz="34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3467" b="1" dirty="0">
                <a:solidFill>
                  <a:schemeClr val="dk1"/>
                </a:solidFill>
              </a:rPr>
              <a:t>グループとして１つにしぼる</a:t>
            </a:r>
            <a:endParaRPr sz="34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sz="3467" b="1" dirty="0"/>
          </a:p>
          <a:p>
            <a:pPr>
              <a:lnSpc>
                <a:spcPct val="115000"/>
              </a:lnSpc>
            </a:pPr>
            <a:r>
              <a:rPr lang="en-US" altLang="ja" sz="3467" b="1" u="sng" dirty="0"/>
              <a:t>【</a:t>
            </a:r>
            <a:r>
              <a:rPr lang="ja" altLang="en-US" sz="3467" b="1" u="sng" dirty="0"/>
              <a:t>流れ</a:t>
            </a:r>
            <a:r>
              <a:rPr lang="en-US" altLang="ja" sz="3467" b="1" u="sng" dirty="0"/>
              <a:t>】</a:t>
            </a:r>
            <a:endParaRPr sz="3467" b="1" dirty="0"/>
          </a:p>
          <a:p>
            <a:pPr>
              <a:lnSpc>
                <a:spcPct val="115000"/>
              </a:lnSpc>
            </a:pPr>
            <a:r>
              <a:rPr lang="ja" altLang="en-US" sz="3467" b="1" dirty="0"/>
              <a:t>・グループで１つにしぼる　　１０分</a:t>
            </a:r>
            <a:endParaRPr sz="3467" b="1" dirty="0"/>
          </a:p>
        </p:txBody>
      </p:sp>
      <p:cxnSp>
        <p:nvCxnSpPr>
          <p:cNvPr id="8" name="Google Shape;88;p17">
            <a:extLst>
              <a:ext uri="{FF2B5EF4-FFF2-40B4-BE49-F238E27FC236}">
                <a16:creationId xmlns:a16="http://schemas.microsoft.com/office/drawing/2014/main" id="{B7E7B4AC-7992-2E7A-7F5E-C9DDCA2CD9A6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1648359" y="2247182"/>
            <a:ext cx="0" cy="347379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73A2819-0F36-3740-AB2D-F117B839BD26}"/>
              </a:ext>
            </a:extLst>
          </p:cNvPr>
          <p:cNvSpPr/>
          <p:nvPr/>
        </p:nvSpPr>
        <p:spPr>
          <a:xfrm>
            <a:off x="352221" y="1210383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ステップ１：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課題発見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B798A13-C8FC-FEE1-AD82-40351EF6779C}"/>
              </a:ext>
            </a:extLst>
          </p:cNvPr>
          <p:cNvSpPr/>
          <p:nvPr/>
        </p:nvSpPr>
        <p:spPr>
          <a:xfrm>
            <a:off x="352221" y="2758202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ステップ２：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情報収集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78872E9-9E13-7EF1-8A1B-F78350AB82AB}"/>
              </a:ext>
            </a:extLst>
          </p:cNvPr>
          <p:cNvSpPr/>
          <p:nvPr/>
        </p:nvSpPr>
        <p:spPr>
          <a:xfrm>
            <a:off x="352221" y="4179804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ステップ３：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整理分析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077443E-3391-0303-F623-7A4D91F5A9F2}"/>
              </a:ext>
            </a:extLst>
          </p:cNvPr>
          <p:cNvSpPr/>
          <p:nvPr/>
        </p:nvSpPr>
        <p:spPr>
          <a:xfrm>
            <a:off x="352221" y="5720974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ステップ４：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まとめ表現</a:t>
            </a:r>
          </a:p>
        </p:txBody>
      </p:sp>
    </p:spTree>
    <p:extLst>
      <p:ext uri="{BB962C8B-B14F-4D97-AF65-F5344CB8AC3E}">
        <p14:creationId xmlns:p14="http://schemas.microsoft.com/office/powerpoint/2010/main" val="1895488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57AA1842-4529-26E1-2FCB-43F114674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97EF72CF-447C-6BEE-0522-F13849057DD2}"/>
              </a:ext>
            </a:extLst>
          </p:cNvPr>
          <p:cNvSpPr txBox="1"/>
          <p:nvPr/>
        </p:nvSpPr>
        <p:spPr>
          <a:xfrm>
            <a:off x="585766" y="-5993"/>
            <a:ext cx="11129983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発表するまでの流れ</a:t>
            </a:r>
            <a:endParaRPr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2;p21">
            <a:extLst>
              <a:ext uri="{FF2B5EF4-FFF2-40B4-BE49-F238E27FC236}">
                <a16:creationId xmlns:a16="http://schemas.microsoft.com/office/drawing/2014/main" id="{4CCA1169-3A09-2AE2-EF78-3915A3430410}"/>
              </a:ext>
            </a:extLst>
          </p:cNvPr>
          <p:cNvSpPr txBox="1"/>
          <p:nvPr/>
        </p:nvSpPr>
        <p:spPr>
          <a:xfrm>
            <a:off x="3406591" y="1203400"/>
            <a:ext cx="8785442" cy="555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" sz="3067" b="1" u="sng" dirty="0"/>
              <a:t>【</a:t>
            </a:r>
            <a:r>
              <a:rPr lang="ja" altLang="en-US" sz="3067" b="1" u="sng" dirty="0"/>
              <a:t>やること</a:t>
            </a:r>
            <a:r>
              <a:rPr lang="en-US" altLang="ja" sz="3067" b="1" u="sng" dirty="0"/>
              <a:t>】</a:t>
            </a:r>
            <a:endParaRPr sz="3067" b="1" u="sng" dirty="0"/>
          </a:p>
          <a:p>
            <a:pPr>
              <a:lnSpc>
                <a:spcPct val="115000"/>
              </a:lnSpc>
            </a:pPr>
            <a:r>
              <a:rPr lang="ja" altLang="en-US" sz="3067" b="1" dirty="0">
                <a:solidFill>
                  <a:schemeClr val="dk1"/>
                </a:solidFill>
              </a:rPr>
              <a:t>ステップ１～３のことをふまえて、</a:t>
            </a:r>
            <a:endParaRPr sz="30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3067" b="1" dirty="0">
                <a:solidFill>
                  <a:schemeClr val="dk1"/>
                </a:solidFill>
              </a:rPr>
              <a:t>「よりよい尾瀬の未来をつくるためにできること」をまとめる</a:t>
            </a:r>
            <a:endParaRPr sz="30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sz="3067" b="1" dirty="0"/>
          </a:p>
          <a:p>
            <a:pPr>
              <a:lnSpc>
                <a:spcPct val="115000"/>
              </a:lnSpc>
            </a:pPr>
            <a:r>
              <a:rPr lang="en-US" altLang="ja" sz="3067" b="1" u="sng" dirty="0"/>
              <a:t>【</a:t>
            </a:r>
            <a:r>
              <a:rPr lang="ja" altLang="en-US" sz="3067" b="1" u="sng" dirty="0"/>
              <a:t>流れ</a:t>
            </a:r>
            <a:r>
              <a:rPr lang="en-US" altLang="ja" sz="3067" b="1" u="sng" dirty="0"/>
              <a:t>】</a:t>
            </a:r>
            <a:endParaRPr sz="3067" b="1" dirty="0"/>
          </a:p>
          <a:p>
            <a:pPr>
              <a:lnSpc>
                <a:spcPct val="115000"/>
              </a:lnSpc>
              <a:buSzPts val="1100"/>
            </a:pPr>
            <a:r>
              <a:rPr lang="ja" altLang="en-US" sz="3067" b="1" dirty="0"/>
              <a:t>・グループで文章を考える　　</a:t>
            </a:r>
            <a:r>
              <a:rPr lang="en-US" altLang="ja-JP" sz="3067" b="1" dirty="0"/>
              <a:t>10</a:t>
            </a:r>
            <a:r>
              <a:rPr lang="ja" altLang="en-US" sz="3067" b="1" dirty="0"/>
              <a:t>分</a:t>
            </a:r>
            <a:endParaRPr lang="en-US" altLang="ja" sz="3067" b="1" dirty="0"/>
          </a:p>
          <a:p>
            <a:pPr>
              <a:lnSpc>
                <a:spcPct val="115000"/>
              </a:lnSpc>
              <a:buSzPts val="1100"/>
            </a:pPr>
            <a:r>
              <a:rPr lang="ja-JP" altLang="en-US" sz="3067" b="1" dirty="0"/>
              <a:t>・発表用資料に文章を書く　　 </a:t>
            </a:r>
            <a:r>
              <a:rPr lang="en-US" altLang="ja-JP" sz="3067" b="1" dirty="0"/>
              <a:t>5</a:t>
            </a:r>
            <a:r>
              <a:rPr lang="ja-JP" altLang="en-US" sz="3067" b="1" dirty="0"/>
              <a:t>分　（</a:t>
            </a:r>
            <a:r>
              <a:rPr lang="en-US" altLang="ja-JP" sz="3067" b="1" dirty="0"/>
              <a:t>WS03</a:t>
            </a:r>
            <a:r>
              <a:rPr lang="ja-JP" altLang="en-US" sz="3067" b="1" dirty="0"/>
              <a:t>活用）</a:t>
            </a:r>
            <a:endParaRPr sz="3067" b="1" dirty="0"/>
          </a:p>
          <a:p>
            <a:pPr>
              <a:lnSpc>
                <a:spcPct val="115000"/>
              </a:lnSpc>
              <a:buSzPts val="1100"/>
            </a:pPr>
            <a:r>
              <a:rPr lang="ja" altLang="en-US" sz="3067" b="1" dirty="0"/>
              <a:t>　</a:t>
            </a:r>
            <a:r>
              <a:rPr lang="en-US" altLang="ja-JP" sz="3067" b="1" dirty="0"/>
              <a:t>※</a:t>
            </a:r>
            <a:r>
              <a:rPr lang="ja" altLang="en-US" sz="3067" b="1" dirty="0"/>
              <a:t>この後</a:t>
            </a:r>
            <a:r>
              <a:rPr lang="ja-JP" altLang="en-US" sz="3067" b="1" dirty="0"/>
              <a:t>の</a:t>
            </a:r>
            <a:r>
              <a:rPr lang="ja" altLang="en-US" sz="3067" b="1" dirty="0"/>
              <a:t>発表のため</a:t>
            </a:r>
            <a:r>
              <a:rPr lang="ja-JP" altLang="en-US" sz="3067" b="1" dirty="0"/>
              <a:t>に、</a:t>
            </a:r>
            <a:endParaRPr sz="3067" b="1" dirty="0"/>
          </a:p>
          <a:p>
            <a:pPr>
              <a:lnSpc>
                <a:spcPct val="115000"/>
              </a:lnSpc>
              <a:buSzPts val="1100"/>
            </a:pPr>
            <a:r>
              <a:rPr lang="ja" altLang="en-US" sz="3067" b="1" dirty="0"/>
              <a:t>　</a:t>
            </a:r>
            <a:r>
              <a:rPr lang="ja-JP" altLang="en-US" sz="3067" b="1" dirty="0"/>
              <a:t>　</a:t>
            </a:r>
            <a:r>
              <a:rPr lang="ja" altLang="en-US" sz="3067" b="1" dirty="0"/>
              <a:t>誰がどこを話すかを役割分担もしておく</a:t>
            </a:r>
            <a:endParaRPr sz="3067" b="1" dirty="0"/>
          </a:p>
        </p:txBody>
      </p:sp>
      <p:cxnSp>
        <p:nvCxnSpPr>
          <p:cNvPr id="8" name="Google Shape;88;p17">
            <a:extLst>
              <a:ext uri="{FF2B5EF4-FFF2-40B4-BE49-F238E27FC236}">
                <a16:creationId xmlns:a16="http://schemas.microsoft.com/office/drawing/2014/main" id="{56E8B8A2-949E-9109-324C-FBE4CBAD63AC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1782827" y="2240199"/>
            <a:ext cx="0" cy="347379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A78A651-7B9C-80E0-53AF-2792D40D3C85}"/>
              </a:ext>
            </a:extLst>
          </p:cNvPr>
          <p:cNvSpPr/>
          <p:nvPr/>
        </p:nvSpPr>
        <p:spPr>
          <a:xfrm>
            <a:off x="486689" y="1203400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ステップ１：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課題発見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6CAD5A1-7B38-31FB-3224-13BC0F177965}"/>
              </a:ext>
            </a:extLst>
          </p:cNvPr>
          <p:cNvSpPr/>
          <p:nvPr/>
        </p:nvSpPr>
        <p:spPr>
          <a:xfrm>
            <a:off x="486689" y="2751219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ステップ２：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情報収集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34AC811-E4B4-2A33-CE68-7F8D9E619202}"/>
              </a:ext>
            </a:extLst>
          </p:cNvPr>
          <p:cNvSpPr/>
          <p:nvPr/>
        </p:nvSpPr>
        <p:spPr>
          <a:xfrm>
            <a:off x="486689" y="4172821"/>
            <a:ext cx="2592276" cy="10367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ステップ３：</a:t>
            </a:r>
            <a:endParaRPr kumimoji="1" lang="en-US" altLang="ja-JP" sz="2800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整理分析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4DB5F41-2324-97AE-C8A5-BFACBF62E06F}"/>
              </a:ext>
            </a:extLst>
          </p:cNvPr>
          <p:cNvSpPr/>
          <p:nvPr/>
        </p:nvSpPr>
        <p:spPr>
          <a:xfrm>
            <a:off x="486689" y="5713991"/>
            <a:ext cx="2592276" cy="1036799"/>
          </a:xfrm>
          <a:prstGeom prst="roundRect">
            <a:avLst/>
          </a:prstGeom>
          <a:pattFill prst="pct10">
            <a:fgClr>
              <a:srgbClr val="00B05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ステップ４：</a:t>
            </a:r>
            <a:endParaRPr kumimoji="1" lang="en-US" altLang="ja-JP" sz="2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まとめ表現</a:t>
            </a:r>
          </a:p>
        </p:txBody>
      </p:sp>
    </p:spTree>
    <p:extLst>
      <p:ext uri="{BB962C8B-B14F-4D97-AF65-F5344CB8AC3E}">
        <p14:creationId xmlns:p14="http://schemas.microsoft.com/office/powerpoint/2010/main" val="1906596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A62CD-5112-3F4D-AB58-827DF6FE4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77B794-37C2-1F4B-AEAC-B3F93698C4DF}"/>
              </a:ext>
            </a:extLst>
          </p:cNvPr>
          <p:cNvSpPr txBox="1"/>
          <p:nvPr/>
        </p:nvSpPr>
        <p:spPr>
          <a:xfrm>
            <a:off x="0" y="2207559"/>
            <a:ext cx="12192000" cy="1650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8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発表活動</a:t>
            </a:r>
            <a:endParaRPr lang="en-US" altLang="ja-JP" sz="8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B96D7A5-92C1-E7EF-097B-5A460285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42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530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/>
        </p:nvSpPr>
        <p:spPr>
          <a:xfrm>
            <a:off x="79733" y="113034"/>
            <a:ext cx="9449600" cy="138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ja" altLang="en-US" sz="5467" b="1" dirty="0"/>
              <a:t>内容：発表活動</a:t>
            </a:r>
            <a:endParaRPr sz="3067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505800" y="2140401"/>
            <a:ext cx="11180400" cy="138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" altLang="en-US" sz="5467" b="1"/>
              <a:t>グループごとに発表しよう！</a:t>
            </a:r>
            <a:endParaRPr sz="30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4409400" y="4676034"/>
            <a:ext cx="7276800" cy="160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ja" altLang="en-US" sz="3200" b="1"/>
              <a:t>聴く人は、うなづきながら聴こう。</a:t>
            </a:r>
            <a:endParaRPr sz="3200" b="1"/>
          </a:p>
          <a:p>
            <a:pPr>
              <a:lnSpc>
                <a:spcPct val="150000"/>
              </a:lnSpc>
            </a:pPr>
            <a:r>
              <a:rPr lang="ja" altLang="en-US" sz="3200" b="1"/>
              <a:t>発表する人が、発表しやすいように。</a:t>
            </a:r>
            <a:endParaRPr sz="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D7C5FCA-2C74-6E3B-36F6-7D959B81A4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2331" y="4676034"/>
            <a:ext cx="168064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2E455-EDD0-6F74-01BB-876EF81D3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DB5998-FF7E-82DA-9776-3FB51B588D67}"/>
              </a:ext>
            </a:extLst>
          </p:cNvPr>
          <p:cNvSpPr txBox="1"/>
          <p:nvPr/>
        </p:nvSpPr>
        <p:spPr>
          <a:xfrm>
            <a:off x="0" y="2207559"/>
            <a:ext cx="12192000" cy="1650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8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</a:t>
            </a:r>
            <a:endParaRPr lang="en-US" altLang="ja-JP" sz="8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AF485C2-CFB4-B4C7-3518-91CDD807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44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397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75FC-37B8-1881-0FED-14B23AB3E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F35087-CC6C-2BF7-1409-974806C7259C}"/>
              </a:ext>
            </a:extLst>
          </p:cNvPr>
          <p:cNvSpPr txBox="1"/>
          <p:nvPr/>
        </p:nvSpPr>
        <p:spPr>
          <a:xfrm>
            <a:off x="386281" y="80885"/>
            <a:ext cx="11419438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AF63E0-A2E5-8203-532E-93D8426C7140}"/>
              </a:ext>
            </a:extLst>
          </p:cNvPr>
          <p:cNvSpPr txBox="1"/>
          <p:nvPr/>
        </p:nvSpPr>
        <p:spPr>
          <a:xfrm>
            <a:off x="223792" y="1400073"/>
            <a:ext cx="559409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≒否定的・いやな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2C0D26-2B76-C14F-21DA-A7E02D6385F4}"/>
              </a:ext>
            </a:extLst>
          </p:cNvPr>
          <p:cNvSpPr txBox="1"/>
          <p:nvPr/>
        </p:nvSpPr>
        <p:spPr>
          <a:xfrm>
            <a:off x="6751341" y="1432013"/>
            <a:ext cx="514991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≒肯定的・うれしい</a:t>
            </a:r>
            <a:endParaRPr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E91682-74CC-9AC4-295F-AE261A81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45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C4B967-DA87-CC31-761B-E3F7B7DFDD16}"/>
              </a:ext>
            </a:extLst>
          </p:cNvPr>
          <p:cNvSpPr txBox="1"/>
          <p:nvPr/>
        </p:nvSpPr>
        <p:spPr>
          <a:xfrm>
            <a:off x="-1685904" y="3234237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528EFF-32B4-6F21-7DBC-C746148C0FF6}"/>
              </a:ext>
            </a:extLst>
          </p:cNvPr>
          <p:cNvSpPr txBox="1"/>
          <p:nvPr/>
        </p:nvSpPr>
        <p:spPr>
          <a:xfrm>
            <a:off x="2232480" y="2143592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00EF35-04F1-C114-A273-F38449AAF27C}"/>
              </a:ext>
            </a:extLst>
          </p:cNvPr>
          <p:cNvSpPr txBox="1"/>
          <p:nvPr/>
        </p:nvSpPr>
        <p:spPr>
          <a:xfrm>
            <a:off x="8610600" y="2143592"/>
            <a:ext cx="1576722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↓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0C583B-539D-F7C7-3F21-13876E116731}"/>
              </a:ext>
            </a:extLst>
          </p:cNvPr>
          <p:cNvSpPr txBox="1"/>
          <p:nvPr/>
        </p:nvSpPr>
        <p:spPr>
          <a:xfrm>
            <a:off x="738050" y="3098934"/>
            <a:ext cx="45655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減らす</a:t>
            </a:r>
            <a:endParaRPr lang="en-US" altLang="ja-JP" sz="6000" b="1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BA5348-D192-BCF4-FC39-A169E4D7F9F0}"/>
              </a:ext>
            </a:extLst>
          </p:cNvPr>
          <p:cNvSpPr txBox="1"/>
          <p:nvPr/>
        </p:nvSpPr>
        <p:spPr>
          <a:xfrm>
            <a:off x="7116170" y="3098934"/>
            <a:ext cx="45655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増やす</a:t>
            </a:r>
            <a:endParaRPr lang="en-US" altLang="ja-JP" sz="6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A3FD5FF-9702-CFA2-265C-EFEACFE347BA}"/>
              </a:ext>
            </a:extLst>
          </p:cNvPr>
          <p:cNvGrpSpPr/>
          <p:nvPr/>
        </p:nvGrpSpPr>
        <p:grpSpPr>
          <a:xfrm>
            <a:off x="4622742" y="3191814"/>
            <a:ext cx="2975212" cy="1144096"/>
            <a:chOff x="4608394" y="4210867"/>
            <a:chExt cx="2975212" cy="1144096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72C5C87-4504-780C-5365-FC88DA7A92E6}"/>
                </a:ext>
              </a:extLst>
            </p:cNvPr>
            <p:cNvSpPr txBox="1"/>
            <p:nvPr/>
          </p:nvSpPr>
          <p:spPr>
            <a:xfrm>
              <a:off x="5303632" y="4210867"/>
              <a:ext cx="1576722" cy="11440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5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↓</a:t>
              </a:r>
              <a:endParaRPr lang="en-US" altLang="ja-JP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C81A35F-1019-C649-3A0A-3B2FD1D2F472}"/>
                </a:ext>
              </a:extLst>
            </p:cNvPr>
            <p:cNvCxnSpPr>
              <a:cxnSpLocks/>
            </p:cNvCxnSpPr>
            <p:nvPr/>
          </p:nvCxnSpPr>
          <p:spPr>
            <a:xfrm>
              <a:off x="4608394" y="4582843"/>
              <a:ext cx="2975212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FB766B-3DB7-4EF9-A471-96212F23FFEC}"/>
              </a:ext>
            </a:extLst>
          </p:cNvPr>
          <p:cNvSpPr txBox="1"/>
          <p:nvPr/>
        </p:nvSpPr>
        <p:spPr>
          <a:xfrm>
            <a:off x="62144" y="4486573"/>
            <a:ext cx="120647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「尾瀬の未来」はよりよくなる。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そのアイディアをつくったのは、みんな自身！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今後の学校生活にも活かしていきましょう。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741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73035-0127-6614-C504-124E78128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90AEEA-3796-3050-2D22-3519C22DB74A}"/>
              </a:ext>
            </a:extLst>
          </p:cNvPr>
          <p:cNvSpPr txBox="1"/>
          <p:nvPr/>
        </p:nvSpPr>
        <p:spPr>
          <a:xfrm>
            <a:off x="196158" y="1572502"/>
            <a:ext cx="11995842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尾瀬ネイチャーラーニング</a:t>
            </a:r>
            <a:endParaRPr lang="en-US" altLang="ja-JP" sz="6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～尾瀬や日常を、よりよくつくるために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033226D-7D8E-C404-DD70-B933E9BED989}"/>
              </a:ext>
            </a:extLst>
          </p:cNvPr>
          <p:cNvSpPr/>
          <p:nvPr/>
        </p:nvSpPr>
        <p:spPr>
          <a:xfrm>
            <a:off x="298764" y="268803"/>
            <a:ext cx="3069124" cy="130369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終わり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992BE0B-5323-6B7A-34F9-E8DFC93C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4EBCF2-E805-A4BF-7CC8-4F14E264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21" y="4514334"/>
            <a:ext cx="1629547" cy="20858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775F538-3F0C-70FF-4029-AE59955B6E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77" y="4463049"/>
            <a:ext cx="1942730" cy="20361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FC62A8A-216C-ABD2-1C67-8BD592B4BA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599" y="4463049"/>
            <a:ext cx="1990085" cy="208582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73A25F0-A209-7F15-BA8F-70DAF8468C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833" y="270563"/>
            <a:ext cx="1734676" cy="94695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759D5D-B92F-B143-A9FD-E86D67167A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324" y="136525"/>
            <a:ext cx="1590431" cy="108099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8325193-67CE-B701-8E35-C48BB4DA503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335" y="136525"/>
            <a:ext cx="1219683" cy="12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3567020-3E18-A3B7-BEE6-AF1E5EB6A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075" y="593408"/>
            <a:ext cx="8936831" cy="9341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7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これから</a:t>
            </a:r>
            <a:r>
              <a:rPr kumimoji="1" lang="ja-JP" altLang="en-US" sz="7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行うこと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E2CA59CC-82F4-06D7-EACD-E4F44264198C}"/>
              </a:ext>
            </a:extLst>
          </p:cNvPr>
          <p:cNvSpPr txBox="1">
            <a:spLocks/>
          </p:cNvSpPr>
          <p:nvPr/>
        </p:nvSpPr>
        <p:spPr>
          <a:xfrm>
            <a:off x="568134" y="1959628"/>
            <a:ext cx="10542494" cy="4404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spcAft>
                <a:spcPts val="600"/>
              </a:spcAft>
            </a:pPr>
            <a:r>
              <a:rPr lang="ja-JP" altLang="en-US" sz="71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「よりよい尾瀬を</a:t>
            </a:r>
            <a:endParaRPr lang="en-US" altLang="ja-JP" sz="71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algn="l">
              <a:lnSpc>
                <a:spcPct val="170000"/>
              </a:lnSpc>
              <a:spcAft>
                <a:spcPts val="600"/>
              </a:spcAft>
            </a:pPr>
            <a:r>
              <a:rPr lang="ja-JP" altLang="en-US" sz="71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つくっていくために？」</a:t>
            </a: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を、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algn="l">
              <a:lnSpc>
                <a:spcPct val="170000"/>
              </a:lnSpc>
              <a:spcAft>
                <a:spcPts val="600"/>
              </a:spcAft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みんなで考える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D23E9224-540A-B451-C201-04513FC96050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542494" cy="425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ja-JP" altLang="en-US" sz="4800" b="1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A665415-C2FA-81FD-C8FB-794B9B36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79A2FC1-9240-3ABE-7303-4084234B3E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187" y="423302"/>
            <a:ext cx="1373377" cy="17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1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EB01A7-7569-2231-A018-C449DCE7C5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134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FE2DD9-569A-91AB-B524-DA19C5AF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79E86F-FF44-4A83-8138-61B382A0FBE7}" type="slidenum">
              <a:rPr kumimoji="1" lang="ja-JP" altLang="en-US" smtClean="0"/>
              <a:pPr>
                <a:spcAft>
                  <a:spcPts val="600"/>
                </a:spcAft>
              </a:pPr>
              <a:t>6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57F8284-DE73-74DB-F610-E18E62FE2149}"/>
              </a:ext>
            </a:extLst>
          </p:cNvPr>
          <p:cNvSpPr/>
          <p:nvPr/>
        </p:nvSpPr>
        <p:spPr>
          <a:xfrm rot="16200000">
            <a:off x="114307" y="-114308"/>
            <a:ext cx="6857989" cy="70866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bg1">
                  <a:alpha val="75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3E7B76C5-8A9A-B708-E511-D790B6C7C4C0}"/>
              </a:ext>
            </a:extLst>
          </p:cNvPr>
          <p:cNvSpPr txBox="1">
            <a:spLocks/>
          </p:cNvSpPr>
          <p:nvPr/>
        </p:nvSpPr>
        <p:spPr>
          <a:xfrm>
            <a:off x="568134" y="1959628"/>
            <a:ext cx="10542494" cy="4404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spcAft>
                <a:spcPts val="600"/>
              </a:spcAft>
            </a:pPr>
            <a:r>
              <a:rPr lang="ja-JP" altLang="en-US" sz="71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よりよい尾瀬を</a:t>
            </a:r>
            <a:endParaRPr lang="en-US" altLang="ja-JP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algn="l">
              <a:lnSpc>
                <a:spcPct val="170000"/>
              </a:lnSpc>
              <a:spcAft>
                <a:spcPts val="600"/>
              </a:spcAft>
            </a:pPr>
            <a:r>
              <a:rPr lang="ja-JP" altLang="en-US" sz="54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つくる？</a:t>
            </a:r>
            <a:endParaRPr lang="en-US" altLang="ja-JP" sz="71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86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D23E9224-540A-B451-C201-04513FC96050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542494" cy="425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ja-JP" altLang="en-US" sz="4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F3884C-115A-BF1E-16CF-44A7E256222B}"/>
              </a:ext>
            </a:extLst>
          </p:cNvPr>
          <p:cNvSpPr txBox="1"/>
          <p:nvPr/>
        </p:nvSpPr>
        <p:spPr>
          <a:xfrm>
            <a:off x="135801" y="161365"/>
            <a:ext cx="12080341" cy="548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5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よりよい</a:t>
            </a:r>
            <a:r>
              <a:rPr lang="ja-JP" altLang="en-US" sz="13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学校</a:t>
            </a:r>
            <a:r>
              <a:rPr lang="ja-JP" altLang="en-US" sz="115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endParaRPr lang="en-US" altLang="ja-JP" sz="115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5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つくる？</a:t>
            </a:r>
            <a:endParaRPr lang="en-US" altLang="ja-JP" sz="115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71AA4E-3080-4C37-4A73-1E7F9B55B64F}"/>
              </a:ext>
            </a:extLst>
          </p:cNvPr>
          <p:cNvSpPr txBox="1"/>
          <p:nvPr/>
        </p:nvSpPr>
        <p:spPr>
          <a:xfrm>
            <a:off x="6175972" y="3331675"/>
            <a:ext cx="60160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だれが？</a:t>
            </a:r>
            <a:endParaRPr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どんな風に？</a:t>
            </a:r>
            <a:endParaRPr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何をする</a:t>
            </a:r>
            <a:endParaRPr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 descr="スクールイラスト｜無料イラスト・フリー素材なら「イラストAC」">
            <a:extLst>
              <a:ext uri="{FF2B5EF4-FFF2-40B4-BE49-F238E27FC236}">
                <a16:creationId xmlns:a16="http://schemas.microsoft.com/office/drawing/2014/main" id="{BE8B56DD-93F8-BA0E-3502-9C816B37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5302" y="337351"/>
            <a:ext cx="1520002" cy="11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8F851A-351A-C41A-CCB4-564A3BA43ED4}"/>
              </a:ext>
            </a:extLst>
          </p:cNvPr>
          <p:cNvSpPr txBox="1"/>
          <p:nvPr/>
        </p:nvSpPr>
        <p:spPr>
          <a:xfrm>
            <a:off x="135801" y="0"/>
            <a:ext cx="4227873" cy="102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たとえば</a:t>
            </a:r>
            <a:r>
              <a:rPr lang="en-US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A8244E-E930-FB22-5B41-D8FA98A6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3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D23E9224-540A-B451-C201-04513FC96050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542494" cy="4258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ja-JP" altLang="en-US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F3884C-115A-BF1E-16CF-44A7E256222B}"/>
              </a:ext>
            </a:extLst>
          </p:cNvPr>
          <p:cNvSpPr txBox="1"/>
          <p:nvPr/>
        </p:nvSpPr>
        <p:spPr>
          <a:xfrm>
            <a:off x="135801" y="161365"/>
            <a:ext cx="12080341" cy="548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5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よりよい</a:t>
            </a:r>
            <a:r>
              <a:rPr lang="ja-JP" altLang="en-US" sz="13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学校</a:t>
            </a:r>
            <a:r>
              <a:rPr lang="ja-JP" altLang="en-US" sz="115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endParaRPr lang="en-US" altLang="ja-JP" sz="115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5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つくる？</a:t>
            </a:r>
            <a:endParaRPr lang="en-US" altLang="ja-JP" sz="115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71AA4E-3080-4C37-4A73-1E7F9B55B64F}"/>
              </a:ext>
            </a:extLst>
          </p:cNvPr>
          <p:cNvSpPr txBox="1"/>
          <p:nvPr/>
        </p:nvSpPr>
        <p:spPr>
          <a:xfrm>
            <a:off x="6175972" y="3331675"/>
            <a:ext cx="60160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だれが？</a:t>
            </a:r>
            <a:endParaRPr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どんな風に？</a:t>
            </a:r>
            <a:endParaRPr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6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何をする</a:t>
            </a:r>
            <a:endParaRPr lang="en-US" altLang="ja-JP" sz="6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 descr="スクールイラスト｜無料イラスト・フリー素材なら「イラストAC」">
            <a:extLst>
              <a:ext uri="{FF2B5EF4-FFF2-40B4-BE49-F238E27FC236}">
                <a16:creationId xmlns:a16="http://schemas.microsoft.com/office/drawing/2014/main" id="{BE8B56DD-93F8-BA0E-3502-9C816B37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5302" y="337351"/>
            <a:ext cx="1520002" cy="11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8F851A-351A-C41A-CCB4-564A3BA43ED4}"/>
              </a:ext>
            </a:extLst>
          </p:cNvPr>
          <p:cNvSpPr txBox="1"/>
          <p:nvPr/>
        </p:nvSpPr>
        <p:spPr>
          <a:xfrm>
            <a:off x="135801" y="0"/>
            <a:ext cx="4227873" cy="102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たとえば</a:t>
            </a:r>
            <a:r>
              <a:rPr lang="en-US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EE6F4C-B3E8-CB38-C396-17801187B35A}"/>
              </a:ext>
            </a:extLst>
          </p:cNvPr>
          <p:cNvSpPr/>
          <p:nvPr/>
        </p:nvSpPr>
        <p:spPr>
          <a:xfrm>
            <a:off x="0" y="0"/>
            <a:ext cx="12204071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70C8D3-0A1D-51E1-738C-9E8A46CAA4EC}"/>
              </a:ext>
            </a:extLst>
          </p:cNvPr>
          <p:cNvSpPr txBox="1"/>
          <p:nvPr/>
        </p:nvSpPr>
        <p:spPr>
          <a:xfrm>
            <a:off x="196158" y="308276"/>
            <a:ext cx="11995842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8000" b="1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誰かが、</a:t>
            </a:r>
            <a:endParaRPr lang="en-US" altLang="ja-JP" sz="8000" b="1" dirty="0">
              <a:highlight>
                <a:srgbClr val="FFFF00"/>
              </a:highligh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8000" b="1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何かをしているから、</a:t>
            </a:r>
            <a:endParaRPr lang="en-US" altLang="ja-JP" sz="8000" b="1" dirty="0">
              <a:highlight>
                <a:srgbClr val="FFFF00"/>
              </a:highligh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8000" b="1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よりよくなる。</a:t>
            </a:r>
            <a:endParaRPr lang="en-US" altLang="ja-JP" sz="8000" b="1" dirty="0">
              <a:highlight>
                <a:srgbClr val="FFFF00"/>
              </a:highligh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尾瀬も、一緒。普段の生活も、一緒。</a:t>
            </a:r>
            <a:endParaRPr lang="en-US" altLang="ja-JP" sz="5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それを考えていこう！</a:t>
            </a:r>
            <a:endParaRPr lang="en-US" altLang="ja-JP" sz="5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3AEB32E8-62DC-7338-D2B4-AAC11C71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fld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80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2B762-2695-16DD-743E-5F14DFB8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5E8219-E578-3EBF-16E7-989D9F5D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 descr="図形, 矢印&#10;&#10;自動的に生成された説明">
            <a:extLst>
              <a:ext uri="{FF2B5EF4-FFF2-40B4-BE49-F238E27FC236}">
                <a16:creationId xmlns:a16="http://schemas.microsoft.com/office/drawing/2014/main" id="{D5B7C1AB-E36C-9FAA-4A09-E87A3E908C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85080" flipH="1" flipV="1">
            <a:off x="688066" y="4739918"/>
            <a:ext cx="1670449" cy="977826"/>
          </a:xfrm>
          <a:prstGeom prst="rect">
            <a:avLst/>
          </a:prstGeom>
        </p:spPr>
      </p:pic>
      <p:pic>
        <p:nvPicPr>
          <p:cNvPr id="7" name="図 6" descr="図形, 矢印&#10;&#10;自動的に生成された説明">
            <a:extLst>
              <a:ext uri="{FF2B5EF4-FFF2-40B4-BE49-F238E27FC236}">
                <a16:creationId xmlns:a16="http://schemas.microsoft.com/office/drawing/2014/main" id="{5A8360B0-69EB-0C7B-338C-CA51BA64D3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08225">
            <a:off x="9854205" y="4789739"/>
            <a:ext cx="1678486" cy="110245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17504F-C457-FAE9-1CCF-C356EAA297C4}"/>
              </a:ext>
            </a:extLst>
          </p:cNvPr>
          <p:cNvSpPr txBox="1"/>
          <p:nvPr/>
        </p:nvSpPr>
        <p:spPr>
          <a:xfrm>
            <a:off x="5986510" y="2463979"/>
            <a:ext cx="6205490" cy="2550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ja-JP" altLang="en-US" sz="6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ポジティブ</a:t>
            </a: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なことを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増やす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ADD2D7-C8DD-0ABF-EAC9-A0AD1BC2D9E4}"/>
              </a:ext>
            </a:extLst>
          </p:cNvPr>
          <p:cNvSpPr txBox="1"/>
          <p:nvPr/>
        </p:nvSpPr>
        <p:spPr>
          <a:xfrm>
            <a:off x="211467" y="2463980"/>
            <a:ext cx="5707323" cy="2550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ja-JP" altLang="en-US" sz="60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ネガティブ</a:t>
            </a: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なこと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減らす</a:t>
            </a:r>
            <a:endParaRPr lang="en-US" altLang="ja-JP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D3D7DF-663D-DADA-EC30-CE72848F1DEF}"/>
              </a:ext>
            </a:extLst>
          </p:cNvPr>
          <p:cNvSpPr txBox="1"/>
          <p:nvPr/>
        </p:nvSpPr>
        <p:spPr>
          <a:xfrm>
            <a:off x="341193" y="195927"/>
            <a:ext cx="1163933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大事な考え方：</a:t>
            </a:r>
            <a:endParaRPr lang="en-US" altLang="ja-JP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spcAft>
                <a:spcPts val="1200"/>
              </a:spcAft>
            </a:pPr>
            <a:r>
              <a:rPr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何かをよりよくするためには、、、</a:t>
            </a:r>
          </a:p>
        </p:txBody>
      </p:sp>
    </p:spTree>
    <p:extLst>
      <p:ext uri="{BB962C8B-B14F-4D97-AF65-F5344CB8AC3E}">
        <p14:creationId xmlns:p14="http://schemas.microsoft.com/office/powerpoint/2010/main" val="342819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游ゴシック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游ゴシック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2328</Words>
  <Application>Microsoft Office PowerPoint</Application>
  <PresentationFormat>ワイド画面</PresentationFormat>
  <Paragraphs>402</Paragraphs>
  <Slides>46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46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これから行うこと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これからやること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2026-03-27T10:27:49Z</dcterms:created>
  <dcterms:modified xsi:type="dcterms:W3CDTF">2026-03-27T11:26:57Z</dcterms:modified>
</cp:coreProperties>
</file>