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"/>
  </p:notesMasterIdLst>
  <p:sldIdLst>
    <p:sldId id="366" r:id="rId2"/>
    <p:sldId id="36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CB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92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78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A830D-FACD-4AB2-8685-B8539EA57258}" type="datetimeFigureOut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1DEF9-71BC-4474-8AB1-A03192D167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17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>
          <a:extLst>
            <a:ext uri="{FF2B5EF4-FFF2-40B4-BE49-F238E27FC236}">
              <a16:creationId xmlns:a16="http://schemas.microsoft.com/office/drawing/2014/main" id="{388A2FFF-E562-5330-C9BD-CB7F2567F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eae676affb_0_12:notes">
            <a:extLst>
              <a:ext uri="{FF2B5EF4-FFF2-40B4-BE49-F238E27FC236}">
                <a16:creationId xmlns:a16="http://schemas.microsoft.com/office/drawing/2014/main" id="{4627D7E8-1C88-66BD-8A9A-1255E5B167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eae676affb_0_12:notes">
            <a:extLst>
              <a:ext uri="{FF2B5EF4-FFF2-40B4-BE49-F238E27FC236}">
                <a16:creationId xmlns:a16="http://schemas.microsoft.com/office/drawing/2014/main" id="{953DD30F-E200-F495-8F3D-64561D950D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1237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>
          <a:extLst>
            <a:ext uri="{FF2B5EF4-FFF2-40B4-BE49-F238E27FC236}">
              <a16:creationId xmlns:a16="http://schemas.microsoft.com/office/drawing/2014/main" id="{0FAD647F-A338-6C49-C87D-8FC343127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eae676affb_0_12:notes">
            <a:extLst>
              <a:ext uri="{FF2B5EF4-FFF2-40B4-BE49-F238E27FC236}">
                <a16:creationId xmlns:a16="http://schemas.microsoft.com/office/drawing/2014/main" id="{7E7138F2-9566-AB27-9D14-274EBF3140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eae676affb_0_12:notes">
            <a:extLst>
              <a:ext uri="{FF2B5EF4-FFF2-40B4-BE49-F238E27FC236}">
                <a16:creationId xmlns:a16="http://schemas.microsoft.com/office/drawing/2014/main" id="{862E1270-0D4E-F072-B7CC-730B1EBE13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06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AC86AF-7386-A28D-4C50-C0C3F6314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D0E3E1A-282D-2950-6404-CE8B82944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C93CE2-A7B1-EA12-A6C2-AB8CF438E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70B0-F03F-4290-96B8-04BACD75AEF9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7C3EA9-EB6F-E054-A5A3-C4AA6138D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EA3EE6-15A7-66F8-E3E7-8445949A3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85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7713EC-92DF-5CA0-9676-89CCBD59E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E9D2575-1CFE-BA2B-53B3-85BB9277F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E818ED-23BC-877C-F001-347E533A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1A91-390D-4E41-85F3-A85EDD5EB01A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9B75E6-0A78-98D5-75EE-8210DABCF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AC3C80-739A-DE9B-6F69-2503F78CA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69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E0F8547-701D-197F-6267-BF2DB646C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72A17B7-EE69-F5CE-CA92-0AFCD6EEA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87D82A-0A5B-7FFA-117A-5A8ECD34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5D28-E040-4814-A755-7E3017078152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C86847-9048-C431-4465-2FD581C5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610CFE-F9A6-D8F0-B706-B17B9876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82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8FD49-BCB9-1E80-5749-14B45B687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48AEC9-D85A-1C0B-653E-21E25149D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418A59-0102-51FB-5408-9BEEC023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A688-38B3-4153-9AEC-A6F671B2255F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502D9F-E611-FF38-D228-692AAE10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DD093E-71C2-E914-A3AF-92301AAE5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02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AC611E-C1C4-6957-B53D-723FD34B1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A0D56CA-DB55-6758-F3E8-09551D350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164323-0015-8EB0-8DD2-EBD21B93D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9572-9F76-469C-B99C-ECE6ED163C23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2AACA7-B5B9-F158-BDCC-BE182C7CC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0A3399-78B5-1ABB-0B6B-1CAFBB31D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4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360C88-237A-B5DB-9D2E-C36B7843F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6752AD-91B2-C0EA-4D19-2541DD9879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B5AB5F4-2E3B-3E35-B053-688F2A76D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6FBB28C-80C9-F875-4742-1439B1DDE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DEE7-2AAE-4780-A1FD-051F86E73DA3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CDFA58-5C84-D327-2E1F-A86C91E5A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03140A-0362-ACFE-E3C5-6F980D00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27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6A0B14-8E6B-EB31-0782-C173A96F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9D45B9-A301-056F-E998-5CBA5390A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07AC938-20F6-AAE6-4146-F4A6EDAD2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D7654A3-CFE1-E65C-0502-6DF55A2ACD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C52AA6F-F609-4BD7-B051-C2293EA70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EEA47A9-D036-F0D4-374D-723F722B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3315-11B5-42D8-AD48-2B7B3C8EF9A1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677DA87-EA75-FDFE-B2B8-5FCFE0E7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B9EB97F-4BC4-9844-59A9-75C585883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87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65F2DC-FED6-0731-DE87-8D4FFB04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734E894-ECAA-8305-09AD-F3DD197B5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AEB7-9912-49A2-8CF8-2C9ACE6F0E94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C191C91-15E8-36E7-D044-8F942731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F12C5FE-F830-23AD-5DFD-3E373752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70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39FDAAC-1418-AAB6-EF7E-A9F9CA6A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B51A0-CC29-48A0-9318-74E231FE20B1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CD6FED8-620F-D0F6-A8EF-3CECE988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40BD18-0A66-ECCA-5BF2-D163AAFC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174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3716F2-2FD5-461E-2A76-FA4AE6721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E17C97-121B-B3AC-DC83-AF118750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3E4A35B-C500-7466-A35E-1A3D305BA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5B29CD-0DD7-6AC9-86D9-32FCE187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9393-1A68-492B-BDFB-20F2CA23356D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E12642-239E-B7E9-37E2-E46ABE26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3C9155-A4FA-5B76-8F6E-CA0333284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64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5582A3-54A6-3E2F-09B5-23BA2D945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8FAD41D-2857-72C8-B03B-C02BF30B9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4923D72-ED3D-ACA7-690E-8EF013380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5C9BC19-7E26-3BB9-33FC-C4A5CB15E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CF64-E4B0-455B-B8E1-98A10C4198D0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1B477DF-E33C-3127-9668-5E85C1CCB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384CD17-0E9D-2681-9E0C-73FC18E7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75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26AD49B-6DD5-EDA1-74D5-75465D637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4AF44FB-66F0-9219-FAEA-4CD6E56AE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D1A962-7557-ED7A-C2F0-E0C39B4643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6C167-CD81-4E96-951E-975FAA041DDE}" type="datetime1">
              <a:rPr kumimoji="1" lang="ja-JP" altLang="en-US" smtClean="0"/>
              <a:t>2026/3/27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A76911-C60E-0B24-8A78-4671B5A4D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AAC837-6292-3F4B-0E74-E1EC1FA3B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9E86F-FF44-4A83-8138-61B382A0FB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148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>
          <a:extLst>
            <a:ext uri="{FF2B5EF4-FFF2-40B4-BE49-F238E27FC236}">
              <a16:creationId xmlns:a16="http://schemas.microsoft.com/office/drawing/2014/main" id="{A05DE725-B6A9-B038-5485-1B1763E6C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>
            <a:extLst>
              <a:ext uri="{FF2B5EF4-FFF2-40B4-BE49-F238E27FC236}">
                <a16:creationId xmlns:a16="http://schemas.microsoft.com/office/drawing/2014/main" id="{1F5D352E-08C7-4BE6-C20F-53738613B579}"/>
              </a:ext>
            </a:extLst>
          </p:cNvPr>
          <p:cNvSpPr txBox="1"/>
          <p:nvPr/>
        </p:nvSpPr>
        <p:spPr>
          <a:xfrm>
            <a:off x="483533" y="4677838"/>
            <a:ext cx="11678000" cy="2302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ja-JP" altLang="en-US" sz="2267" b="1" dirty="0">
                <a:solidFill>
                  <a:schemeClr val="dk1"/>
                </a:solidFill>
              </a:rPr>
              <a:t>●</a:t>
            </a:r>
            <a:r>
              <a:rPr lang="ja" altLang="en-US" sz="2267" b="1" dirty="0">
                <a:solidFill>
                  <a:schemeClr val="dk1"/>
                </a:solidFill>
              </a:rPr>
              <a:t>具体的に取り入れたい行動と理由は、</a:t>
            </a:r>
            <a:br>
              <a:rPr lang="ja" altLang="en-US" sz="2267" b="1" dirty="0">
                <a:solidFill>
                  <a:schemeClr val="dk1"/>
                </a:solidFill>
              </a:rPr>
            </a:br>
            <a:endParaRPr lang="en-US" altLang="ja" sz="2267" b="1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endParaRPr sz="2267" b="1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ja" altLang="en-US" sz="2267" b="1" dirty="0">
                <a:solidFill>
                  <a:schemeClr val="dk1"/>
                </a:solidFill>
              </a:rPr>
              <a:t> </a:t>
            </a:r>
            <a:r>
              <a:rPr lang="en-US" altLang="ja" sz="2267" b="1" u="sng" dirty="0">
                <a:solidFill>
                  <a:schemeClr val="dk1"/>
                </a:solidFill>
              </a:rPr>
              <a:t>__________________________________________________________________</a:t>
            </a:r>
            <a:r>
              <a:rPr lang="ja" altLang="en-US" sz="2267" b="1" dirty="0">
                <a:solidFill>
                  <a:schemeClr val="dk1"/>
                </a:solidFill>
              </a:rPr>
              <a:t>です。</a:t>
            </a:r>
            <a:endParaRPr sz="2267" b="1" dirty="0">
              <a:solidFill>
                <a:schemeClr val="dk1"/>
              </a:solidFill>
            </a:endParaRPr>
          </a:p>
          <a:p>
            <a:pPr>
              <a:spcBef>
                <a:spcPts val="400"/>
              </a:spcBef>
            </a:pPr>
            <a:r>
              <a:rPr lang="ja" altLang="en-US" sz="2267" b="1" dirty="0">
                <a:solidFill>
                  <a:schemeClr val="dk1"/>
                </a:solidFill>
              </a:rPr>
              <a:t>　　　　　　　　　  　</a:t>
            </a:r>
            <a:r>
              <a:rPr lang="ja-JP" altLang="en-US" sz="2267" b="1" dirty="0">
                <a:solidFill>
                  <a:schemeClr val="dk1"/>
                </a:solidFill>
              </a:rPr>
              <a:t>　　　　　　　　　</a:t>
            </a:r>
            <a:r>
              <a:rPr lang="ja" altLang="en-US" sz="2267" b="1" dirty="0">
                <a:solidFill>
                  <a:schemeClr val="dk1"/>
                </a:solidFill>
              </a:rPr>
              <a:t>　　これらによってよりよい尾瀬の未来につながると考えます！</a:t>
            </a:r>
            <a:endParaRPr sz="2267" dirty="0"/>
          </a:p>
        </p:txBody>
      </p:sp>
      <p:sp>
        <p:nvSpPr>
          <p:cNvPr id="189" name="Google Shape;189;p27">
            <a:extLst>
              <a:ext uri="{FF2B5EF4-FFF2-40B4-BE49-F238E27FC236}">
                <a16:creationId xmlns:a16="http://schemas.microsoft.com/office/drawing/2014/main" id="{9F4863FB-A827-9B7D-790F-C6E9FB056906}"/>
              </a:ext>
            </a:extLst>
          </p:cNvPr>
          <p:cNvSpPr txBox="1"/>
          <p:nvPr/>
        </p:nvSpPr>
        <p:spPr>
          <a:xfrm>
            <a:off x="88777" y="56599"/>
            <a:ext cx="9841035" cy="95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グループ発表シート</a:t>
            </a:r>
            <a:endParaRPr sz="1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7">
            <a:extLst>
              <a:ext uri="{FF2B5EF4-FFF2-40B4-BE49-F238E27FC236}">
                <a16:creationId xmlns:a16="http://schemas.microsoft.com/office/drawing/2014/main" id="{031678E4-98B1-AF62-1F71-D2ACBEB61CF5}"/>
              </a:ext>
            </a:extLst>
          </p:cNvPr>
          <p:cNvSpPr txBox="1"/>
          <p:nvPr/>
        </p:nvSpPr>
        <p:spPr>
          <a:xfrm>
            <a:off x="483533" y="792206"/>
            <a:ext cx="12156400" cy="160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ja-JP" altLang="en-US" sz="2267" b="1" dirty="0">
                <a:solidFill>
                  <a:schemeClr val="dk1"/>
                </a:solidFill>
              </a:rPr>
              <a:t>●</a:t>
            </a:r>
            <a:r>
              <a:rPr lang="ja" altLang="en-US" sz="2267" b="1" dirty="0">
                <a:solidFill>
                  <a:schemeClr val="dk1"/>
                </a:solidFill>
              </a:rPr>
              <a:t>私たちは、　　　　</a:t>
            </a:r>
            <a:r>
              <a:rPr lang="ja-JP" altLang="en-US" sz="2267" b="1" dirty="0">
                <a:solidFill>
                  <a:schemeClr val="dk1"/>
                </a:solidFill>
              </a:rPr>
              <a:t>　　</a:t>
            </a:r>
            <a:endParaRPr lang="en-US" altLang="ja-JP" sz="2267" b="1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ja-JP" altLang="en-US" sz="2267" b="1" dirty="0">
                <a:solidFill>
                  <a:schemeClr val="dk1"/>
                </a:solidFill>
              </a:rPr>
              <a:t>　　</a:t>
            </a:r>
            <a:r>
              <a:rPr lang="ja" altLang="en-US" sz="2267" b="1" dirty="0">
                <a:solidFill>
                  <a:schemeClr val="dk1"/>
                </a:solidFill>
              </a:rPr>
              <a:t>　 </a:t>
            </a:r>
            <a:r>
              <a:rPr lang="ja-JP" altLang="en-US" sz="2267" b="1" dirty="0">
                <a:solidFill>
                  <a:schemeClr val="dk1"/>
                </a:solidFill>
              </a:rPr>
              <a:t>　　　　　　　　</a:t>
            </a:r>
            <a:r>
              <a:rPr lang="en-US" altLang="ja" sz="2267" b="1" u="sng" dirty="0">
                <a:solidFill>
                  <a:schemeClr val="dk1"/>
                </a:solidFill>
              </a:rPr>
              <a:t>__________________________________</a:t>
            </a:r>
            <a:endParaRPr sz="2267" b="1" u="sng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ja" altLang="en-US" sz="2267" b="1" dirty="0">
                <a:solidFill>
                  <a:schemeClr val="dk1"/>
                </a:solidFill>
              </a:rPr>
              <a:t>　　　　　　　　　　　　　　　　　　　　       　  </a:t>
            </a:r>
            <a:r>
              <a:rPr lang="ja-JP" altLang="en-US" sz="2267" b="1" dirty="0">
                <a:solidFill>
                  <a:schemeClr val="dk1"/>
                </a:solidFill>
              </a:rPr>
              <a:t>　　　　　　　　　　　　　　　　　　</a:t>
            </a:r>
            <a:r>
              <a:rPr lang="ja" altLang="en-US" sz="2267" b="1" dirty="0">
                <a:solidFill>
                  <a:schemeClr val="dk1"/>
                </a:solidFill>
              </a:rPr>
              <a:t>	に注目しました。</a:t>
            </a:r>
            <a:endParaRPr sz="2267" b="1" dirty="0">
              <a:solidFill>
                <a:schemeClr val="dk1"/>
              </a:solidFill>
            </a:endParaRPr>
          </a:p>
        </p:txBody>
      </p:sp>
      <p:sp>
        <p:nvSpPr>
          <p:cNvPr id="191" name="Google Shape;191;p27">
            <a:extLst>
              <a:ext uri="{FF2B5EF4-FFF2-40B4-BE49-F238E27FC236}">
                <a16:creationId xmlns:a16="http://schemas.microsoft.com/office/drawing/2014/main" id="{2B6C887D-528C-374D-7635-5913D2FD042C}"/>
              </a:ext>
            </a:extLst>
          </p:cNvPr>
          <p:cNvSpPr txBox="1"/>
          <p:nvPr/>
        </p:nvSpPr>
        <p:spPr>
          <a:xfrm>
            <a:off x="428633" y="1994821"/>
            <a:ext cx="11916800" cy="2909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ja-JP" altLang="en-US" sz="2267" b="1" dirty="0">
                <a:solidFill>
                  <a:schemeClr val="dk1"/>
                </a:solidFill>
              </a:rPr>
              <a:t>●</a:t>
            </a:r>
            <a:r>
              <a:rPr lang="ja" altLang="en-US" sz="2267" b="1" dirty="0">
                <a:solidFill>
                  <a:schemeClr val="dk1"/>
                </a:solidFill>
              </a:rPr>
              <a:t>それに対してよりよくするための行動として</a:t>
            </a:r>
            <a:endParaRPr sz="2267" b="1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endParaRPr sz="2267" b="1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ja" altLang="en-US" sz="2267" b="1" dirty="0">
                <a:solidFill>
                  <a:schemeClr val="dk1"/>
                </a:solidFill>
              </a:rPr>
              <a:t>　</a:t>
            </a:r>
            <a:endParaRPr sz="2267" b="1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br>
              <a:rPr lang="ja" altLang="en-US" sz="2267" b="1" dirty="0">
                <a:solidFill>
                  <a:schemeClr val="dk1"/>
                </a:solidFill>
              </a:rPr>
            </a:br>
            <a:r>
              <a:rPr lang="en-US" altLang="ja" sz="2267" b="1" u="sng" dirty="0">
                <a:solidFill>
                  <a:schemeClr val="dk1"/>
                </a:solidFill>
              </a:rPr>
              <a:t>_____________________________________________________________________</a:t>
            </a:r>
            <a:endParaRPr sz="2267" b="1" u="sng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ja" altLang="en-US" sz="2267" b="1" dirty="0">
                <a:solidFill>
                  <a:schemeClr val="dk1"/>
                </a:solidFill>
              </a:rPr>
              <a:t>　　　　　                 </a:t>
            </a:r>
            <a:r>
              <a:rPr lang="ja-JP" altLang="en-US" sz="2267" b="1" dirty="0">
                <a:solidFill>
                  <a:schemeClr val="dk1"/>
                </a:solidFill>
              </a:rPr>
              <a:t>　　　　　　　　　　　　　　　　　</a:t>
            </a:r>
            <a:r>
              <a:rPr lang="ja" altLang="en-US" sz="2267" b="1" dirty="0">
                <a:solidFill>
                  <a:schemeClr val="dk1"/>
                </a:solidFill>
              </a:rPr>
              <a:t>　　　　　などたくさんのアイディアを出しました。</a:t>
            </a:r>
            <a:endParaRPr sz="2267" b="1" u="sng" dirty="0">
              <a:solidFill>
                <a:schemeClr val="dk1"/>
              </a:solidFill>
            </a:endParaRPr>
          </a:p>
        </p:txBody>
      </p:sp>
      <p:sp>
        <p:nvSpPr>
          <p:cNvPr id="3" name="Google Shape;189;p27">
            <a:extLst>
              <a:ext uri="{FF2B5EF4-FFF2-40B4-BE49-F238E27FC236}">
                <a16:creationId xmlns:a16="http://schemas.microsoft.com/office/drawing/2014/main" id="{7D5DE4E8-CA0D-C171-6AEF-49D199094694}"/>
              </a:ext>
            </a:extLst>
          </p:cNvPr>
          <p:cNvSpPr txBox="1"/>
          <p:nvPr/>
        </p:nvSpPr>
        <p:spPr>
          <a:xfrm>
            <a:off x="4422433" y="315285"/>
            <a:ext cx="7923000" cy="5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グループメンバー（　　　　　　　　　　　　　　　　　　　　　　　）</a:t>
            </a:r>
            <a:endParaRPr sz="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89;p27">
            <a:extLst>
              <a:ext uri="{FF2B5EF4-FFF2-40B4-BE49-F238E27FC236}">
                <a16:creationId xmlns:a16="http://schemas.microsoft.com/office/drawing/2014/main" id="{F5A422B7-997C-021B-55CD-904E61E768A1}"/>
              </a:ext>
            </a:extLst>
          </p:cNvPr>
          <p:cNvSpPr txBox="1"/>
          <p:nvPr/>
        </p:nvSpPr>
        <p:spPr>
          <a:xfrm>
            <a:off x="4422433" y="32081"/>
            <a:ext cx="7739100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ja-JP" altLang="en-US" sz="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尾瀬ネイチャーラーニング </a:t>
            </a:r>
            <a:r>
              <a:rPr lang="en-US" altLang="ja-JP" sz="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WS02</a:t>
            </a:r>
            <a:r>
              <a:rPr lang="ja-JP" altLang="en-US" sz="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（グループ発表シート）</a:t>
            </a:r>
            <a:r>
              <a:rPr lang="en-US" altLang="ja-JP" sz="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A3</a:t>
            </a:r>
            <a:r>
              <a:rPr lang="ja-JP" altLang="en-US" sz="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両面印刷・グループ分</a:t>
            </a:r>
            <a:endParaRPr sz="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5C641B1-BCD9-C4F8-74F6-C130C54B0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790" y="901534"/>
            <a:ext cx="701844" cy="73560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602D0F2-B677-535B-8084-5A2A23A85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8817" y="839901"/>
            <a:ext cx="1460418" cy="79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7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>
          <a:extLst>
            <a:ext uri="{FF2B5EF4-FFF2-40B4-BE49-F238E27FC236}">
              <a16:creationId xmlns:a16="http://schemas.microsoft.com/office/drawing/2014/main" id="{DFE2F001-A65A-2EE5-1804-429F8A93C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>
            <a:extLst>
              <a:ext uri="{FF2B5EF4-FFF2-40B4-BE49-F238E27FC236}">
                <a16:creationId xmlns:a16="http://schemas.microsoft.com/office/drawing/2014/main" id="{F30E926E-06AE-AFE0-C5A1-98D47533E2C0}"/>
              </a:ext>
            </a:extLst>
          </p:cNvPr>
          <p:cNvSpPr txBox="1"/>
          <p:nvPr/>
        </p:nvSpPr>
        <p:spPr>
          <a:xfrm>
            <a:off x="248575" y="0"/>
            <a:ext cx="9719337" cy="95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3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【</a:t>
            </a:r>
            <a:r>
              <a:rPr lang="ja-JP" altLang="en-US" sz="3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例</a:t>
            </a:r>
            <a:r>
              <a:rPr lang="en-US" altLang="ja-JP" sz="3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】</a:t>
            </a:r>
            <a:r>
              <a:rPr lang="ja-JP" altLang="en-US" sz="3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グループ発表シート</a:t>
            </a:r>
            <a:endParaRPr sz="1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7">
            <a:extLst>
              <a:ext uri="{FF2B5EF4-FFF2-40B4-BE49-F238E27FC236}">
                <a16:creationId xmlns:a16="http://schemas.microsoft.com/office/drawing/2014/main" id="{08E09603-7D44-CD2B-3C22-FC134E39CEFB}"/>
              </a:ext>
            </a:extLst>
          </p:cNvPr>
          <p:cNvSpPr txBox="1"/>
          <p:nvPr/>
        </p:nvSpPr>
        <p:spPr>
          <a:xfrm>
            <a:off x="573600" y="5221010"/>
            <a:ext cx="55224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ja-JP" sz="2000" b="1" dirty="0">
                <a:solidFill>
                  <a:srgbClr val="FF0000"/>
                </a:solidFill>
              </a:rPr>
              <a:t>【</a:t>
            </a:r>
            <a:r>
              <a:rPr lang="ja-JP" altLang="en-US" sz="2000" b="1" dirty="0">
                <a:solidFill>
                  <a:srgbClr val="FF0000"/>
                </a:solidFill>
              </a:rPr>
              <a:t>行動</a:t>
            </a:r>
            <a:r>
              <a:rPr lang="en-US" altLang="ja-JP" sz="2000" b="1" dirty="0">
                <a:solidFill>
                  <a:srgbClr val="FF0000"/>
                </a:solidFill>
              </a:rPr>
              <a:t>】</a:t>
            </a:r>
            <a:r>
              <a:rPr lang="ja" altLang="en-US" sz="2000" b="1" dirty="0">
                <a:solidFill>
                  <a:srgbClr val="FF0000"/>
                </a:solidFill>
              </a:rPr>
              <a:t>尾瀬で働く人・関わる人が、</a:t>
            </a:r>
            <a:endParaRPr sz="2000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</a:pPr>
            <a:r>
              <a:rPr lang="ja" altLang="en-US" sz="2000" b="1" dirty="0">
                <a:solidFill>
                  <a:srgbClr val="FF0000"/>
                </a:solidFill>
              </a:rPr>
              <a:t>「空気のキレイさを絵や詩で表現すること」</a:t>
            </a:r>
            <a:endParaRPr sz="2400" dirty="0"/>
          </a:p>
        </p:txBody>
      </p:sp>
      <p:sp>
        <p:nvSpPr>
          <p:cNvPr id="192" name="Google Shape;192;p27">
            <a:extLst>
              <a:ext uri="{FF2B5EF4-FFF2-40B4-BE49-F238E27FC236}">
                <a16:creationId xmlns:a16="http://schemas.microsoft.com/office/drawing/2014/main" id="{6EA04989-7B60-D75D-7AAE-8D768E63025F}"/>
              </a:ext>
            </a:extLst>
          </p:cNvPr>
          <p:cNvSpPr txBox="1"/>
          <p:nvPr/>
        </p:nvSpPr>
        <p:spPr>
          <a:xfrm>
            <a:off x="483533" y="4677838"/>
            <a:ext cx="11678000" cy="2259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ja-JP" altLang="en-US" sz="2267" b="1" dirty="0">
                <a:solidFill>
                  <a:schemeClr val="dk1"/>
                </a:solidFill>
              </a:rPr>
              <a:t>●</a:t>
            </a:r>
            <a:r>
              <a:rPr lang="ja" altLang="en-US" sz="2267" b="1" dirty="0">
                <a:solidFill>
                  <a:schemeClr val="dk1"/>
                </a:solidFill>
              </a:rPr>
              <a:t>具体的に取り入れたい行動と理由は、</a:t>
            </a:r>
            <a:br>
              <a:rPr lang="ja" altLang="en-US" sz="2267" b="1" dirty="0">
                <a:solidFill>
                  <a:schemeClr val="dk1"/>
                </a:solidFill>
              </a:rPr>
            </a:br>
            <a:r>
              <a:rPr lang="ja-JP" altLang="en-US" b="1" dirty="0">
                <a:solidFill>
                  <a:schemeClr val="dk1"/>
                </a:solidFill>
              </a:rPr>
              <a:t>　</a:t>
            </a:r>
            <a:endParaRPr lang="en-US" altLang="ja" b="1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ja" altLang="en-US" b="1" dirty="0">
                <a:solidFill>
                  <a:schemeClr val="dk1"/>
                </a:solidFill>
              </a:rPr>
              <a:t> </a:t>
            </a:r>
            <a:endParaRPr lang="en-US" altLang="ja" b="1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en-US" altLang="ja" sz="2267" b="1" u="sng" dirty="0">
                <a:solidFill>
                  <a:schemeClr val="dk1"/>
                </a:solidFill>
              </a:rPr>
              <a:t>__________________________________________________________________</a:t>
            </a:r>
            <a:r>
              <a:rPr lang="ja" altLang="en-US" sz="2267" b="1" dirty="0">
                <a:solidFill>
                  <a:schemeClr val="dk1"/>
                </a:solidFill>
              </a:rPr>
              <a:t>です。</a:t>
            </a:r>
            <a:endParaRPr sz="2267" b="1" dirty="0">
              <a:solidFill>
                <a:schemeClr val="dk1"/>
              </a:solidFill>
            </a:endParaRPr>
          </a:p>
          <a:p>
            <a:pPr>
              <a:spcBef>
                <a:spcPts val="400"/>
              </a:spcBef>
            </a:pPr>
            <a:r>
              <a:rPr lang="ja" altLang="en-US" sz="2267" b="1" dirty="0">
                <a:solidFill>
                  <a:schemeClr val="dk1"/>
                </a:solidFill>
              </a:rPr>
              <a:t>　　　　　　　　　  　</a:t>
            </a:r>
            <a:r>
              <a:rPr lang="ja-JP" altLang="en-US" sz="2267" b="1" dirty="0">
                <a:solidFill>
                  <a:schemeClr val="dk1"/>
                </a:solidFill>
              </a:rPr>
              <a:t>　　　　　　　　　</a:t>
            </a:r>
            <a:r>
              <a:rPr lang="ja" altLang="en-US" sz="2267" b="1" dirty="0">
                <a:solidFill>
                  <a:schemeClr val="dk1"/>
                </a:solidFill>
              </a:rPr>
              <a:t>　　これらによってよりよい尾瀬の未来につながると考えます！</a:t>
            </a:r>
            <a:endParaRPr sz="2267" dirty="0"/>
          </a:p>
        </p:txBody>
      </p:sp>
      <p:sp>
        <p:nvSpPr>
          <p:cNvPr id="197" name="Google Shape;197;p27">
            <a:extLst>
              <a:ext uri="{FF2B5EF4-FFF2-40B4-BE49-F238E27FC236}">
                <a16:creationId xmlns:a16="http://schemas.microsoft.com/office/drawing/2014/main" id="{54FC1FFC-3200-F746-28C9-E9902C8741DC}"/>
              </a:ext>
            </a:extLst>
          </p:cNvPr>
          <p:cNvSpPr txBox="1"/>
          <p:nvPr/>
        </p:nvSpPr>
        <p:spPr>
          <a:xfrm>
            <a:off x="5841366" y="5221010"/>
            <a:ext cx="51472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ja-JP" sz="2000" b="1" dirty="0">
                <a:solidFill>
                  <a:srgbClr val="FF0000"/>
                </a:solidFill>
              </a:rPr>
              <a:t>【</a:t>
            </a:r>
            <a:r>
              <a:rPr lang="ja-JP" altLang="en-US" sz="2000" b="1" dirty="0">
                <a:solidFill>
                  <a:srgbClr val="FF0000"/>
                </a:solidFill>
              </a:rPr>
              <a:t>理由</a:t>
            </a:r>
            <a:r>
              <a:rPr lang="en-US" altLang="ja-JP" sz="2000" b="1" dirty="0">
                <a:solidFill>
                  <a:srgbClr val="FF0000"/>
                </a:solidFill>
              </a:rPr>
              <a:t>】</a:t>
            </a:r>
            <a:r>
              <a:rPr lang="ja" altLang="en-US" sz="2000" b="1" dirty="0">
                <a:solidFill>
                  <a:srgbClr val="FF0000"/>
                </a:solidFill>
              </a:rPr>
              <a:t>「空気のキレイさ」を題材にした絵は、</a:t>
            </a:r>
            <a:endParaRPr sz="2000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</a:pPr>
            <a:r>
              <a:rPr lang="ja" altLang="en-US" sz="2000" b="1" dirty="0">
                <a:solidFill>
                  <a:srgbClr val="FF0000"/>
                </a:solidFill>
              </a:rPr>
              <a:t>あまりないように思えたから</a:t>
            </a:r>
            <a:r>
              <a:rPr lang="ja-JP" altLang="en-US" sz="2000" b="1" dirty="0">
                <a:solidFill>
                  <a:srgbClr val="FF0000"/>
                </a:solidFill>
              </a:rPr>
              <a:t>　　</a:t>
            </a:r>
            <a:endParaRPr sz="2400" dirty="0"/>
          </a:p>
        </p:txBody>
      </p:sp>
      <p:sp>
        <p:nvSpPr>
          <p:cNvPr id="190" name="Google Shape;190;p27">
            <a:extLst>
              <a:ext uri="{FF2B5EF4-FFF2-40B4-BE49-F238E27FC236}">
                <a16:creationId xmlns:a16="http://schemas.microsoft.com/office/drawing/2014/main" id="{F22E6B83-62F0-E75E-25C6-7D50179CA926}"/>
              </a:ext>
            </a:extLst>
          </p:cNvPr>
          <p:cNvSpPr txBox="1"/>
          <p:nvPr/>
        </p:nvSpPr>
        <p:spPr>
          <a:xfrm>
            <a:off x="483533" y="792206"/>
            <a:ext cx="12156400" cy="160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ja-JP" altLang="en-US" sz="2267" b="1" dirty="0">
                <a:solidFill>
                  <a:schemeClr val="dk1"/>
                </a:solidFill>
              </a:rPr>
              <a:t>●</a:t>
            </a:r>
            <a:r>
              <a:rPr lang="ja" altLang="en-US" sz="2267" b="1" dirty="0">
                <a:solidFill>
                  <a:schemeClr val="dk1"/>
                </a:solidFill>
              </a:rPr>
              <a:t>私たちは、　　　　</a:t>
            </a:r>
            <a:r>
              <a:rPr lang="ja-JP" altLang="en-US" sz="2267" b="1" dirty="0">
                <a:solidFill>
                  <a:schemeClr val="dk1"/>
                </a:solidFill>
              </a:rPr>
              <a:t>　　</a:t>
            </a:r>
            <a:endParaRPr lang="en-US" altLang="ja-JP" sz="2267" b="1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ja-JP" altLang="en-US" sz="2267" b="1" dirty="0">
                <a:solidFill>
                  <a:schemeClr val="dk1"/>
                </a:solidFill>
              </a:rPr>
              <a:t>　　</a:t>
            </a:r>
            <a:r>
              <a:rPr lang="ja" altLang="en-US" sz="2267" b="1" dirty="0">
                <a:solidFill>
                  <a:schemeClr val="dk1"/>
                </a:solidFill>
              </a:rPr>
              <a:t>　 </a:t>
            </a:r>
            <a:r>
              <a:rPr lang="ja-JP" altLang="en-US" sz="2267" b="1" dirty="0">
                <a:solidFill>
                  <a:schemeClr val="dk1"/>
                </a:solidFill>
              </a:rPr>
              <a:t>　　　　　　　　</a:t>
            </a:r>
            <a:r>
              <a:rPr lang="en-US" altLang="ja" sz="2267" b="1" u="sng" dirty="0">
                <a:solidFill>
                  <a:schemeClr val="dk1"/>
                </a:solidFill>
              </a:rPr>
              <a:t>__________________________________</a:t>
            </a:r>
            <a:endParaRPr sz="2267" b="1" u="sng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ja" altLang="en-US" sz="2267" b="1" dirty="0">
                <a:solidFill>
                  <a:schemeClr val="dk1"/>
                </a:solidFill>
              </a:rPr>
              <a:t>　　　　　　　　　　　　　　　　　　　　       　  </a:t>
            </a:r>
            <a:r>
              <a:rPr lang="ja-JP" altLang="en-US" sz="2267" b="1" dirty="0">
                <a:solidFill>
                  <a:schemeClr val="dk1"/>
                </a:solidFill>
              </a:rPr>
              <a:t>　　　　　　　　　　　　　　　　　　</a:t>
            </a:r>
            <a:r>
              <a:rPr lang="ja" altLang="en-US" sz="2267" b="1" dirty="0">
                <a:solidFill>
                  <a:schemeClr val="dk1"/>
                </a:solidFill>
              </a:rPr>
              <a:t>	に注目しました。</a:t>
            </a:r>
            <a:endParaRPr sz="2267" b="1" dirty="0">
              <a:solidFill>
                <a:schemeClr val="dk1"/>
              </a:solidFill>
            </a:endParaRPr>
          </a:p>
        </p:txBody>
      </p:sp>
      <p:sp>
        <p:nvSpPr>
          <p:cNvPr id="191" name="Google Shape;191;p27">
            <a:extLst>
              <a:ext uri="{FF2B5EF4-FFF2-40B4-BE49-F238E27FC236}">
                <a16:creationId xmlns:a16="http://schemas.microsoft.com/office/drawing/2014/main" id="{2603517A-4861-6709-B403-6774C637F171}"/>
              </a:ext>
            </a:extLst>
          </p:cNvPr>
          <p:cNvSpPr txBox="1"/>
          <p:nvPr/>
        </p:nvSpPr>
        <p:spPr>
          <a:xfrm>
            <a:off x="428633" y="1994821"/>
            <a:ext cx="11916800" cy="2909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ja-JP" altLang="en-US" sz="2267" b="1" dirty="0">
                <a:solidFill>
                  <a:schemeClr val="dk1"/>
                </a:solidFill>
              </a:rPr>
              <a:t>●</a:t>
            </a:r>
            <a:r>
              <a:rPr lang="ja" altLang="en-US" sz="2267" b="1" dirty="0">
                <a:solidFill>
                  <a:schemeClr val="dk1"/>
                </a:solidFill>
              </a:rPr>
              <a:t>それに対してよりよくするための行動として</a:t>
            </a:r>
            <a:endParaRPr sz="2267" b="1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endParaRPr sz="2267" b="1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ja" altLang="en-US" sz="2267" b="1" dirty="0">
                <a:solidFill>
                  <a:schemeClr val="dk1"/>
                </a:solidFill>
              </a:rPr>
              <a:t>　</a:t>
            </a:r>
            <a:endParaRPr sz="2267" b="1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br>
              <a:rPr lang="ja" altLang="en-US" sz="2267" b="1" dirty="0">
                <a:solidFill>
                  <a:schemeClr val="dk1"/>
                </a:solidFill>
              </a:rPr>
            </a:br>
            <a:r>
              <a:rPr lang="en-US" altLang="ja" sz="2267" b="1" u="sng" dirty="0">
                <a:solidFill>
                  <a:schemeClr val="dk1"/>
                </a:solidFill>
              </a:rPr>
              <a:t>_____________________________________________________________________</a:t>
            </a:r>
            <a:endParaRPr sz="2267" b="1" u="sng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ja" altLang="en-US" sz="2267" b="1" dirty="0">
                <a:solidFill>
                  <a:schemeClr val="dk1"/>
                </a:solidFill>
              </a:rPr>
              <a:t>　　　　　                 </a:t>
            </a:r>
            <a:r>
              <a:rPr lang="ja-JP" altLang="en-US" sz="2267" b="1" dirty="0">
                <a:solidFill>
                  <a:schemeClr val="dk1"/>
                </a:solidFill>
              </a:rPr>
              <a:t>　　　　　　　　　　　　　　　　　</a:t>
            </a:r>
            <a:r>
              <a:rPr lang="ja" altLang="en-US" sz="2267" b="1" dirty="0">
                <a:solidFill>
                  <a:schemeClr val="dk1"/>
                </a:solidFill>
              </a:rPr>
              <a:t>　　　　　などたくさんのアイディアを出しました。</a:t>
            </a:r>
            <a:endParaRPr sz="2267" b="1" u="sng" dirty="0">
              <a:solidFill>
                <a:schemeClr val="dk1"/>
              </a:solidFill>
            </a:endParaRPr>
          </a:p>
        </p:txBody>
      </p:sp>
      <p:sp>
        <p:nvSpPr>
          <p:cNvPr id="193" name="Google Shape;193;p27">
            <a:extLst>
              <a:ext uri="{FF2B5EF4-FFF2-40B4-BE49-F238E27FC236}">
                <a16:creationId xmlns:a16="http://schemas.microsoft.com/office/drawing/2014/main" id="{D5AFA89D-3389-0D81-04B9-ACF8BA881475}"/>
              </a:ext>
            </a:extLst>
          </p:cNvPr>
          <p:cNvSpPr txBox="1"/>
          <p:nvPr/>
        </p:nvSpPr>
        <p:spPr>
          <a:xfrm>
            <a:off x="2053703" y="925911"/>
            <a:ext cx="7575327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" altLang="en-US" sz="3200" b="1" dirty="0">
                <a:solidFill>
                  <a:srgbClr val="FF0000"/>
                </a:solidFill>
              </a:rPr>
              <a:t>（ポジティブなこと）空気がキレイな状態</a:t>
            </a:r>
            <a:endParaRPr sz="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7">
            <a:extLst>
              <a:ext uri="{FF2B5EF4-FFF2-40B4-BE49-F238E27FC236}">
                <a16:creationId xmlns:a16="http://schemas.microsoft.com/office/drawing/2014/main" id="{0120D733-ABAB-9B3A-9262-19249A03640E}"/>
              </a:ext>
            </a:extLst>
          </p:cNvPr>
          <p:cNvSpPr txBox="1"/>
          <p:nvPr/>
        </p:nvSpPr>
        <p:spPr>
          <a:xfrm>
            <a:off x="428633" y="2610629"/>
            <a:ext cx="6861600" cy="15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ja" altLang="en-US" sz="2000" b="1" dirty="0">
                <a:solidFill>
                  <a:srgbClr val="FF0000"/>
                </a:solidFill>
              </a:rPr>
              <a:t>尾瀬で働く人・関わる人が、</a:t>
            </a:r>
            <a:endParaRPr sz="2000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</a:pPr>
            <a:r>
              <a:rPr lang="ja" altLang="en-US" sz="2000" b="1" dirty="0">
                <a:solidFill>
                  <a:srgbClr val="FF0000"/>
                </a:solidFill>
              </a:rPr>
              <a:t>・キレイさを絵や詩で表現すること</a:t>
            </a:r>
            <a:endParaRPr sz="2000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</a:pPr>
            <a:r>
              <a:rPr lang="ja" altLang="en-US" sz="2000" b="1" dirty="0">
                <a:solidFill>
                  <a:srgbClr val="FF0000"/>
                </a:solidFill>
              </a:rPr>
              <a:t>・理科の授業でキレイな理由を明らかにすること</a:t>
            </a:r>
            <a:endParaRPr sz="2000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</a:pPr>
            <a:r>
              <a:rPr lang="ja" altLang="en-US" sz="2000" b="1" dirty="0">
                <a:solidFill>
                  <a:srgbClr val="FF0000"/>
                </a:solidFill>
              </a:rPr>
              <a:t>・ガイドするときに「深呼吸の時間」をつくること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195" name="Google Shape;195;p27">
            <a:extLst>
              <a:ext uri="{FF2B5EF4-FFF2-40B4-BE49-F238E27FC236}">
                <a16:creationId xmlns:a16="http://schemas.microsoft.com/office/drawing/2014/main" id="{3D854983-4C29-9F54-BF25-E33D624BBE83}"/>
              </a:ext>
            </a:extLst>
          </p:cNvPr>
          <p:cNvSpPr txBox="1"/>
          <p:nvPr/>
        </p:nvSpPr>
        <p:spPr>
          <a:xfrm>
            <a:off x="6423200" y="2624209"/>
            <a:ext cx="5768800" cy="15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ja" altLang="en-US" sz="2000" b="1" dirty="0">
                <a:solidFill>
                  <a:srgbClr val="FF0000"/>
                </a:solidFill>
              </a:rPr>
              <a:t>尾瀬を訪れる人が、</a:t>
            </a:r>
            <a:endParaRPr sz="2000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</a:pPr>
            <a:r>
              <a:rPr lang="ja" altLang="en-US" sz="2000" b="1" dirty="0">
                <a:solidFill>
                  <a:srgbClr val="FF0000"/>
                </a:solidFill>
              </a:rPr>
              <a:t>・自分以外のごみがあっても</a:t>
            </a:r>
            <a:r>
              <a:rPr lang="en-US" altLang="ja" sz="2000" b="1" dirty="0">
                <a:solidFill>
                  <a:srgbClr val="FF0000"/>
                </a:solidFill>
              </a:rPr>
              <a:t>1</a:t>
            </a:r>
            <a:r>
              <a:rPr lang="ja" altLang="en-US" sz="2000" b="1" dirty="0">
                <a:solidFill>
                  <a:srgbClr val="FF0000"/>
                </a:solidFill>
              </a:rPr>
              <a:t>個は拾うこと</a:t>
            </a:r>
            <a:endParaRPr sz="2000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</a:pPr>
            <a:r>
              <a:rPr lang="ja" altLang="en-US" sz="2000" b="1" dirty="0">
                <a:solidFill>
                  <a:srgbClr val="FF0000"/>
                </a:solidFill>
              </a:rPr>
              <a:t>・自分の家で植物を育てること</a:t>
            </a:r>
            <a:endParaRPr sz="2000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</a:pPr>
            <a:r>
              <a:rPr lang="ja" altLang="en-US" sz="2000" b="1" dirty="0">
                <a:solidFill>
                  <a:srgbClr val="FF0000"/>
                </a:solidFill>
              </a:rPr>
              <a:t>・空気のキレイさを家族に伝えること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2" name="Google Shape;189;p27">
            <a:extLst>
              <a:ext uri="{FF2B5EF4-FFF2-40B4-BE49-F238E27FC236}">
                <a16:creationId xmlns:a16="http://schemas.microsoft.com/office/drawing/2014/main" id="{958B0A6A-FB77-A408-4AD8-162EC99A7A81}"/>
              </a:ext>
            </a:extLst>
          </p:cNvPr>
          <p:cNvSpPr txBox="1"/>
          <p:nvPr/>
        </p:nvSpPr>
        <p:spPr>
          <a:xfrm>
            <a:off x="4422433" y="32081"/>
            <a:ext cx="7739100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ja-JP" altLang="en-US" sz="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尾瀬ネイチャーラーニング </a:t>
            </a:r>
            <a:r>
              <a:rPr lang="en-US" altLang="ja-JP" sz="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WS02</a:t>
            </a:r>
            <a:r>
              <a:rPr lang="ja-JP" altLang="en-US" sz="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（グループ発表シート）</a:t>
            </a:r>
            <a:r>
              <a:rPr lang="en-US" altLang="ja-JP" sz="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A3</a:t>
            </a:r>
            <a:r>
              <a:rPr lang="ja-JP" altLang="en-US" sz="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両面印刷・グループ分</a:t>
            </a:r>
            <a:endParaRPr sz="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ECEEAEA-6859-6D2B-F62A-EE17058B3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790" y="901534"/>
            <a:ext cx="701844" cy="73560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8FE2288-B3AB-0F7E-9ED4-324096011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8817" y="839901"/>
            <a:ext cx="1460418" cy="79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32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游ゴシック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ワイド画面</PresentationFormat>
  <Paragraphs>42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游ゴシック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2026-03-27T10:27:24Z</dcterms:created>
  <dcterms:modified xsi:type="dcterms:W3CDTF">2026-03-27T10:27:26Z</dcterms:modified>
</cp:coreProperties>
</file>