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08" r:id="rId3"/>
    <p:sldId id="313" r:id="rId4"/>
    <p:sldId id="314" r:id="rId5"/>
    <p:sldId id="267" r:id="rId6"/>
    <p:sldId id="315" r:id="rId7"/>
  </p:sldIdLst>
  <p:sldSz cx="6858000" cy="9906000" type="A4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FB5C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816" y="102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C4C3FFF-35D9-4EFD-9378-E6C2677E9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B553CE-7CC8-44B2-8B41-1C4947E030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FD6E-B51D-4137-9DE8-64F3726C54AE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1E8D37-4676-4AA6-8FB7-96474BAC0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A66E12-3728-451F-BDAA-50F8AD474C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1C88-E4A1-4E9F-ADB9-02D6DE3581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5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29D3-AF88-48FD-9B1C-35F57A6E1E8C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46550" y="841375"/>
            <a:ext cx="1574800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278E-9D7E-4211-88C1-9E4151C4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48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BD28-9D98-4B50-82D0-7181E008416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A3D0-FF0D-4A4B-AB3A-DE0A6A67E1BB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6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1D33-0230-405A-95BE-15591B4CB71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4515-1D50-472B-9D80-D1EA39E7079D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6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02BB-FCFF-46AF-87E1-AE540819B9DA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0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688-70BF-40AA-B072-E516B11B6709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F1D1-5503-4A6D-8415-B9D6D0D14CE5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322-DD04-4020-A1AB-0BDDE1E05B48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6363-7E9F-4873-BAEB-3CC81115623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4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5C75-8F61-4F5B-B615-5C728144AB59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3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E76F-7B60-4B7B-80C4-5563AA01B546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347C-09D9-4489-8C86-4DBB96042DEC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A72C06F-D5FF-A69E-D70F-84F24851C321}"/>
              </a:ext>
            </a:extLst>
          </p:cNvPr>
          <p:cNvSpPr/>
          <p:nvPr/>
        </p:nvSpPr>
        <p:spPr>
          <a:xfrm>
            <a:off x="4547339" y="375788"/>
            <a:ext cx="2186194" cy="7439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kumimoji="1" lang="ja-JP" altLang="en-US" sz="1000" dirty="0">
                <a:solidFill>
                  <a:schemeClr val="tx1"/>
                </a:solidFill>
              </a:rPr>
              <a:t> 組　　 　番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ja-JP" altLang="en-US" sz="1000" dirty="0">
                <a:solidFill>
                  <a:schemeClr val="tx1"/>
                </a:solidFill>
              </a:rPr>
              <a:t>氏名                               </a:t>
            </a:r>
            <a:r>
              <a:rPr lang="en-US" altLang="ja-JP" sz="1000" dirty="0" err="1">
                <a:solidFill>
                  <a:schemeClr val="bg1"/>
                </a:solidFill>
              </a:rPr>
              <a:t>aaaaaa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28" name="図 27" descr="図形&#10;&#10;自動的に生成された説明">
            <a:extLst>
              <a:ext uri="{FF2B5EF4-FFF2-40B4-BE49-F238E27FC236}">
                <a16:creationId xmlns:a16="http://schemas.microsoft.com/office/drawing/2014/main" id="{339538BD-6D12-893C-EC95-98EDF4771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38235" y="2111498"/>
            <a:ext cx="3202320" cy="13015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DB13E4-8DC8-D925-4730-725FC4A9A028}"/>
              </a:ext>
            </a:extLst>
          </p:cNvPr>
          <p:cNvSpPr txBox="1"/>
          <p:nvPr/>
        </p:nvSpPr>
        <p:spPr>
          <a:xfrm>
            <a:off x="124467" y="689199"/>
            <a:ext cx="4612638" cy="12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/>
              <a:t>　よりよい尾瀬をつくっていくために、</a:t>
            </a:r>
          </a:p>
          <a:p>
            <a:pPr>
              <a:lnSpc>
                <a:spcPct val="150000"/>
              </a:lnSpc>
            </a:pPr>
            <a:r>
              <a:rPr lang="ja-JP" altLang="en-US" sz="1400" dirty="0"/>
              <a:t>　考えたいポジティブなこと・ネガティブなこと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1A87F44-0677-7257-89EA-30D1F5AE2A1B}"/>
              </a:ext>
            </a:extLst>
          </p:cNvPr>
          <p:cNvSpPr txBox="1"/>
          <p:nvPr/>
        </p:nvSpPr>
        <p:spPr>
          <a:xfrm>
            <a:off x="1940795" y="2282363"/>
            <a:ext cx="2997200" cy="8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</a:t>
            </a:r>
            <a:endParaRPr lang="en-US" altLang="ja-JP" sz="1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つくっていくためには？</a:t>
            </a:r>
            <a:endParaRPr kumimoji="1" lang="ja-JP" altLang="en-US" sz="1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9" name="図 28" descr="図形&#10;&#10;自動的に生成された説明">
            <a:extLst>
              <a:ext uri="{FF2B5EF4-FFF2-40B4-BE49-F238E27FC236}">
                <a16:creationId xmlns:a16="http://schemas.microsoft.com/office/drawing/2014/main" id="{E979F03A-270E-F550-A639-EEE9F54BF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993" y="4319893"/>
            <a:ext cx="3065579" cy="147221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FC4929-76CD-E35D-0BE7-B5C9FC861653}"/>
              </a:ext>
            </a:extLst>
          </p:cNvPr>
          <p:cNvSpPr txBox="1"/>
          <p:nvPr/>
        </p:nvSpPr>
        <p:spPr>
          <a:xfrm>
            <a:off x="2400909" y="4509514"/>
            <a:ext cx="233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減らしたいこと、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増やしたいこと、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たくさん発見！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A398587-767D-290F-8551-33801E4E8021}"/>
              </a:ext>
            </a:extLst>
          </p:cNvPr>
          <p:cNvSpPr txBox="1"/>
          <p:nvPr/>
        </p:nvSpPr>
        <p:spPr>
          <a:xfrm>
            <a:off x="308693" y="2377744"/>
            <a:ext cx="1841354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/>
              <a:t>事前学習</a:t>
            </a:r>
            <a:endParaRPr lang="en-US" altLang="ja-JP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DDEEC50-B91D-A8F1-C2FE-703BD5A92B15}"/>
              </a:ext>
            </a:extLst>
          </p:cNvPr>
          <p:cNvSpPr txBox="1"/>
          <p:nvPr/>
        </p:nvSpPr>
        <p:spPr>
          <a:xfrm>
            <a:off x="4863575" y="4150755"/>
            <a:ext cx="1381146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/>
              <a:t>現地学習</a:t>
            </a:r>
          </a:p>
        </p:txBody>
      </p:sp>
      <p:pic>
        <p:nvPicPr>
          <p:cNvPr id="39" name="グラフィックス 38" descr="線矢印: 反時計回りの曲線 枠線">
            <a:extLst>
              <a:ext uri="{FF2B5EF4-FFF2-40B4-BE49-F238E27FC236}">
                <a16:creationId xmlns:a16="http://schemas.microsoft.com/office/drawing/2014/main" id="{EF835741-223E-B964-3FD6-9A4F514F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81332">
            <a:off x="1451808" y="3787419"/>
            <a:ext cx="914400" cy="914400"/>
          </a:xfrm>
          <a:prstGeom prst="rect">
            <a:avLst/>
          </a:prstGeom>
        </p:spPr>
      </p:pic>
      <p:pic>
        <p:nvPicPr>
          <p:cNvPr id="40" name="グラフィックス 39" descr="線矢印: 反時計回りの曲線 枠線">
            <a:extLst>
              <a:ext uri="{FF2B5EF4-FFF2-40B4-BE49-F238E27FC236}">
                <a16:creationId xmlns:a16="http://schemas.microsoft.com/office/drawing/2014/main" id="{986D954D-30B5-DF24-CAD6-6D0DD1289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46031" flipH="1">
            <a:off x="4773334" y="5681884"/>
            <a:ext cx="928269" cy="914400"/>
          </a:xfrm>
          <a:prstGeom prst="rect">
            <a:avLst/>
          </a:prstGeom>
        </p:spPr>
      </p:pic>
      <p:pic>
        <p:nvPicPr>
          <p:cNvPr id="4" name="図 3" descr="草の上にある山&#10;&#10;低い精度で自動的に生成された説明">
            <a:extLst>
              <a:ext uri="{FF2B5EF4-FFF2-40B4-BE49-F238E27FC236}">
                <a16:creationId xmlns:a16="http://schemas.microsoft.com/office/drawing/2014/main" id="{5D482149-6C5C-AD55-BC3B-F523893DA2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48" y="7938771"/>
            <a:ext cx="2416988" cy="1612583"/>
          </a:xfrm>
          <a:prstGeom prst="rect">
            <a:avLst/>
          </a:prstGeom>
        </p:spPr>
      </p:pic>
      <p:pic>
        <p:nvPicPr>
          <p:cNvPr id="5" name="図 4" descr="図形&#10;&#10;自動的に生成された説明">
            <a:extLst>
              <a:ext uri="{FF2B5EF4-FFF2-40B4-BE49-F238E27FC236}">
                <a16:creationId xmlns:a16="http://schemas.microsoft.com/office/drawing/2014/main" id="{EB1E0794-02BB-36BF-0EB9-B4111BD5D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811" y="6482442"/>
            <a:ext cx="3202320" cy="130155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95594B-D15D-1AB6-3072-F27878C07F8B}"/>
              </a:ext>
            </a:extLst>
          </p:cNvPr>
          <p:cNvSpPr txBox="1"/>
          <p:nvPr/>
        </p:nvSpPr>
        <p:spPr>
          <a:xfrm>
            <a:off x="538797" y="6244740"/>
            <a:ext cx="1381146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/>
              <a:t>事後</a:t>
            </a:r>
            <a:r>
              <a:rPr kumimoji="1" lang="ja-JP" altLang="en-US" sz="1400" dirty="0"/>
              <a:t>学習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71A4C5-DE97-84C1-B135-C5C3B9D8F53B}"/>
              </a:ext>
            </a:extLst>
          </p:cNvPr>
          <p:cNvSpPr txBox="1"/>
          <p:nvPr/>
        </p:nvSpPr>
        <p:spPr>
          <a:xfrm>
            <a:off x="2004182" y="6676387"/>
            <a:ext cx="2997200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私たちがよりよい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尾瀬をつくるために・・・！</a:t>
            </a:r>
          </a:p>
        </p:txBody>
      </p:sp>
      <p:pic>
        <p:nvPicPr>
          <p:cNvPr id="21" name="図 20" descr="図形, 矢印&#10;&#10;自動的に生成された説明">
            <a:extLst>
              <a:ext uri="{FF2B5EF4-FFF2-40B4-BE49-F238E27FC236}">
                <a16:creationId xmlns:a16="http://schemas.microsoft.com/office/drawing/2014/main" id="{1784B3FB-2D75-30E0-9EE1-3788AE2E60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4103589" y="8615973"/>
            <a:ext cx="540404" cy="316335"/>
          </a:xfrm>
          <a:prstGeom prst="rect">
            <a:avLst/>
          </a:prstGeom>
        </p:spPr>
      </p:pic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F9D1557C-CAF6-1BD6-8AFA-731067E8A4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4620966" y="8572381"/>
            <a:ext cx="577922" cy="3795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22432F-A85B-AE6B-F0C3-A3E9C7A2BD07}"/>
              </a:ext>
            </a:extLst>
          </p:cNvPr>
          <p:cNvSpPr txBox="1"/>
          <p:nvPr/>
        </p:nvSpPr>
        <p:spPr>
          <a:xfrm>
            <a:off x="4446687" y="8669352"/>
            <a:ext cx="24045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増やしたい</a:t>
            </a:r>
            <a:endParaRPr lang="en-US" altLang="ja-JP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74460E-1338-FED8-5F5A-E6101250CE57}"/>
              </a:ext>
            </a:extLst>
          </p:cNvPr>
          <p:cNvSpPr txBox="1"/>
          <p:nvPr/>
        </p:nvSpPr>
        <p:spPr>
          <a:xfrm>
            <a:off x="2544583" y="8659126"/>
            <a:ext cx="23189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減らしたい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2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362D175-2A18-FDFD-A60A-FD40349646C4}"/>
              </a:ext>
            </a:extLst>
          </p:cNvPr>
          <p:cNvSpPr txBox="1"/>
          <p:nvPr/>
        </p:nvSpPr>
        <p:spPr>
          <a:xfrm>
            <a:off x="2759120" y="7938771"/>
            <a:ext cx="420891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よりよい尾瀬をつくっていくために、</a:t>
            </a:r>
            <a:endParaRPr kumimoji="1" lang="ja-JP" altLang="en-US" sz="1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6579FE-43CF-7C4D-A1BC-08B7021515CC}"/>
              </a:ext>
            </a:extLst>
          </p:cNvPr>
          <p:cNvSpPr txBox="1"/>
          <p:nvPr/>
        </p:nvSpPr>
        <p:spPr>
          <a:xfrm>
            <a:off x="124468" y="35171"/>
            <a:ext cx="5113002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14"/>
              </a:lnSpc>
            </a:pPr>
            <a:r>
              <a:rPr lang="en-US" altLang="ja-JP" sz="1200" spc="67" dirty="0">
                <a:solidFill>
                  <a:srgbClr val="000000"/>
                </a:solidFill>
                <a:latin typeface="+mn-ea"/>
              </a:rPr>
              <a:t>【</a:t>
            </a:r>
            <a:r>
              <a:rPr lang="ja-JP" altLang="en-US" sz="1200" spc="67" dirty="0">
                <a:solidFill>
                  <a:srgbClr val="000000"/>
                </a:solidFill>
                <a:latin typeface="+mn-ea"/>
              </a:rPr>
              <a:t>事前学習・現地学習・事後学習用ワークシート</a:t>
            </a:r>
            <a:r>
              <a:rPr lang="en-US" altLang="ja-JP" sz="1200" spc="67" dirty="0">
                <a:solidFill>
                  <a:srgbClr val="000000"/>
                </a:solidFill>
                <a:latin typeface="+mn-ea"/>
              </a:rPr>
              <a:t>】</a:t>
            </a:r>
            <a:r>
              <a:rPr lang="ja-JP" altLang="en-US" sz="1200" spc="67">
                <a:solidFill>
                  <a:srgbClr val="000000"/>
                </a:solidFill>
                <a:latin typeface="+mn-ea"/>
              </a:rPr>
              <a:t>全６</a:t>
            </a:r>
            <a:r>
              <a:rPr lang="en-US" altLang="ja-JP" sz="1200" spc="67">
                <a:solidFill>
                  <a:srgbClr val="000000"/>
                </a:solidFill>
                <a:latin typeface="+mn-ea"/>
              </a:rPr>
              <a:t>P</a:t>
            </a:r>
            <a:endParaRPr lang="en-US" altLang="ja-JP" sz="1200" spc="67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2414"/>
              </a:lnSpc>
            </a:pPr>
            <a:r>
              <a:rPr lang="ja-JP" altLang="en-US" sz="1200" spc="67" dirty="0">
                <a:solidFill>
                  <a:srgbClr val="000000"/>
                </a:solidFill>
                <a:latin typeface="+mn-ea"/>
              </a:rPr>
              <a:t>尾瀬ネイチャーラーニング　ワークシート（小学校用）</a:t>
            </a:r>
            <a:endParaRPr lang="en-US" altLang="ja-JP" sz="1200" spc="67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スライド番号プレースホルダー 13">
            <a:extLst>
              <a:ext uri="{FF2B5EF4-FFF2-40B4-BE49-F238E27FC236}">
                <a16:creationId xmlns:a16="http://schemas.microsoft.com/office/drawing/2014/main" id="{3712C4E6-1A6C-E42A-F42A-B31ED929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624" y="9010"/>
            <a:ext cx="1936376" cy="331374"/>
          </a:xfrm>
        </p:spPr>
        <p:txBody>
          <a:bodyPr/>
          <a:lstStyle/>
          <a:p>
            <a:fld id="{B6F15528-21DE-4FAA-801E-634DDDAF4B2B}" type="slidenum">
              <a:rPr lang="en-US" sz="1634"/>
              <a:pPr/>
              <a:t>1</a:t>
            </a:fld>
            <a:endParaRPr lang="en-US" sz="1634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FED8AD-3FCE-BFB7-433C-D94D190D2F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1" y="2862352"/>
            <a:ext cx="825199" cy="10562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E5BE97-5B79-AA69-7453-FBBE188FBA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1" y="6728713"/>
            <a:ext cx="944880" cy="9903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E6020F5-AE74-1D30-D6BF-F05853F5049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31" y="4666904"/>
            <a:ext cx="947164" cy="9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755B3EF-1C5E-2979-9958-3766A9ADD9E7}"/>
              </a:ext>
            </a:extLst>
          </p:cNvPr>
          <p:cNvSpPr/>
          <p:nvPr/>
        </p:nvSpPr>
        <p:spPr>
          <a:xfrm>
            <a:off x="3544591" y="1536243"/>
            <a:ext cx="3203907" cy="2797889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矢印: 山形 6">
            <a:extLst>
              <a:ext uri="{FF2B5EF4-FFF2-40B4-BE49-F238E27FC236}">
                <a16:creationId xmlns:a16="http://schemas.microsoft.com/office/drawing/2014/main" id="{8FD553F3-16EB-4EA0-8323-2770D20DBBF2}"/>
              </a:ext>
            </a:extLst>
          </p:cNvPr>
          <p:cNvSpPr/>
          <p:nvPr/>
        </p:nvSpPr>
        <p:spPr>
          <a:xfrm rot="10800000" flipV="1">
            <a:off x="-497431" y="137456"/>
            <a:ext cx="1653796" cy="497687"/>
          </a:xfrm>
          <a:prstGeom prst="chevron">
            <a:avLst>
              <a:gd name="adj" fmla="val 28989"/>
            </a:avLst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A51203-594C-4C66-ABF5-156ADD99AF3D}"/>
              </a:ext>
            </a:extLst>
          </p:cNvPr>
          <p:cNvSpPr txBox="1"/>
          <p:nvPr/>
        </p:nvSpPr>
        <p:spPr>
          <a:xfrm>
            <a:off x="1281541" y="99180"/>
            <a:ext cx="5387207" cy="6001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考え方を練習してみよう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～よりよい人間関係をつくるために～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E84DBF-0AC0-8650-84CD-1E247CCCCA9A}"/>
              </a:ext>
            </a:extLst>
          </p:cNvPr>
          <p:cNvSpPr txBox="1"/>
          <p:nvPr/>
        </p:nvSpPr>
        <p:spPr>
          <a:xfrm>
            <a:off x="-75363" y="260601"/>
            <a:ext cx="1187972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事前学習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図 17" descr="図形, 矢印&#10;&#10;自動的に生成された説明">
            <a:extLst>
              <a:ext uri="{FF2B5EF4-FFF2-40B4-BE49-F238E27FC236}">
                <a16:creationId xmlns:a16="http://schemas.microsoft.com/office/drawing/2014/main" id="{0D05110B-958E-E292-EFBC-8835C0CE71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3662882" y="1689493"/>
            <a:ext cx="335337" cy="220255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9691CE7-8ED0-4556-E6C1-A7EA76E47827}"/>
              </a:ext>
            </a:extLst>
          </p:cNvPr>
          <p:cNvSpPr/>
          <p:nvPr/>
        </p:nvSpPr>
        <p:spPr>
          <a:xfrm>
            <a:off x="89579" y="1536244"/>
            <a:ext cx="3203907" cy="2797889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945A96-9EA1-926C-EA8B-CD0F9E650B90}"/>
              </a:ext>
            </a:extLst>
          </p:cNvPr>
          <p:cNvSpPr txBox="1"/>
          <p:nvPr/>
        </p:nvSpPr>
        <p:spPr>
          <a:xfrm>
            <a:off x="3992164" y="1382354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増やしたい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560477-613F-01F8-5F2C-B07C84748C31}"/>
              </a:ext>
            </a:extLst>
          </p:cNvPr>
          <p:cNvSpPr txBox="1"/>
          <p:nvPr/>
        </p:nvSpPr>
        <p:spPr>
          <a:xfrm>
            <a:off x="546366" y="1429145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減らしたい</a:t>
            </a:r>
            <a:r>
              <a:rPr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EA9700-B4E7-E68E-541C-9A9FEEF9ED4C}"/>
              </a:ext>
            </a:extLst>
          </p:cNvPr>
          <p:cNvSpPr txBox="1"/>
          <p:nvPr/>
        </p:nvSpPr>
        <p:spPr>
          <a:xfrm>
            <a:off x="635451" y="1634407"/>
            <a:ext cx="1984910" cy="27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461801-1E3E-647D-10A3-0E0D023FB2FA}"/>
              </a:ext>
            </a:extLst>
          </p:cNvPr>
          <p:cNvSpPr txBox="1"/>
          <p:nvPr/>
        </p:nvSpPr>
        <p:spPr>
          <a:xfrm>
            <a:off x="4149931" y="1598102"/>
            <a:ext cx="2065607" cy="27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 descr="図形, 矢印&#10;&#10;自動的に生成された説明">
            <a:extLst>
              <a:ext uri="{FF2B5EF4-FFF2-40B4-BE49-F238E27FC236}">
                <a16:creationId xmlns:a16="http://schemas.microsoft.com/office/drawing/2014/main" id="{35577E61-57E8-C151-5901-E782CDCA07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2857806" y="1714540"/>
            <a:ext cx="326427" cy="1910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91A67A-5799-7207-6699-C8B5FD8ED2BA}"/>
              </a:ext>
            </a:extLst>
          </p:cNvPr>
          <p:cNvSpPr txBox="1"/>
          <p:nvPr/>
        </p:nvSpPr>
        <p:spPr>
          <a:xfrm>
            <a:off x="850987" y="1080554"/>
            <a:ext cx="5387207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よりよい人間関係をつくるために、どんな言葉や関わりが、思いつくかな？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0CA6655-984F-7DF2-2C26-25598190654D}"/>
              </a:ext>
            </a:extLst>
          </p:cNvPr>
          <p:cNvGrpSpPr/>
          <p:nvPr/>
        </p:nvGrpSpPr>
        <p:grpSpPr>
          <a:xfrm>
            <a:off x="235472" y="792187"/>
            <a:ext cx="573265" cy="583842"/>
            <a:chOff x="-5227321" y="1512503"/>
            <a:chExt cx="3276600" cy="327660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73E840CE-2A28-71F5-F1F9-1D4D4991AE39}"/>
                </a:ext>
              </a:extLst>
            </p:cNvPr>
            <p:cNvSpPr/>
            <p:nvPr/>
          </p:nvSpPr>
          <p:spPr>
            <a:xfrm>
              <a:off x="-5227321" y="1512503"/>
              <a:ext cx="3276600" cy="3276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10" name="グラフィックス 9">
              <a:extLst>
                <a:ext uri="{FF2B5EF4-FFF2-40B4-BE49-F238E27FC236}">
                  <a16:creationId xmlns:a16="http://schemas.microsoft.com/office/drawing/2014/main" id="{425C43C4-1ED2-1123-44D4-3CFFEB5F6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833314" y="1893618"/>
              <a:ext cx="2488585" cy="2369048"/>
            </a:xfrm>
            <a:prstGeom prst="rect">
              <a:avLst/>
            </a:prstGeom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3BDCCF-7BDC-24D4-A807-3DDEA4AD0330}"/>
              </a:ext>
            </a:extLst>
          </p:cNvPr>
          <p:cNvSpPr txBox="1"/>
          <p:nvPr/>
        </p:nvSpPr>
        <p:spPr>
          <a:xfrm>
            <a:off x="850986" y="792187"/>
            <a:ext cx="201437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ワーク１：考えてみよう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CCFAE4C-6DCB-4A2B-EFFF-A72EAFA04F7E}"/>
              </a:ext>
            </a:extLst>
          </p:cNvPr>
          <p:cNvSpPr/>
          <p:nvPr/>
        </p:nvSpPr>
        <p:spPr>
          <a:xfrm>
            <a:off x="3544591" y="5462693"/>
            <a:ext cx="3203907" cy="1576658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3CCC835-20CE-BDB6-A290-CDC922A19F36}"/>
              </a:ext>
            </a:extLst>
          </p:cNvPr>
          <p:cNvSpPr/>
          <p:nvPr/>
        </p:nvSpPr>
        <p:spPr>
          <a:xfrm>
            <a:off x="89579" y="5462694"/>
            <a:ext cx="3203907" cy="1576658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08C98A7-E63B-979D-18CD-E5052FA3CA20}"/>
              </a:ext>
            </a:extLst>
          </p:cNvPr>
          <p:cNvCxnSpPr>
            <a:cxnSpLocks/>
          </p:cNvCxnSpPr>
          <p:nvPr/>
        </p:nvCxnSpPr>
        <p:spPr>
          <a:xfrm>
            <a:off x="1674254" y="4436614"/>
            <a:ext cx="0" cy="40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14630F39-4C74-3EFB-D819-AD8778725AEF}"/>
              </a:ext>
            </a:extLst>
          </p:cNvPr>
          <p:cNvCxnSpPr>
            <a:cxnSpLocks/>
          </p:cNvCxnSpPr>
          <p:nvPr/>
        </p:nvCxnSpPr>
        <p:spPr>
          <a:xfrm>
            <a:off x="5146545" y="4436614"/>
            <a:ext cx="0" cy="40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B110B89-7A13-2EE8-6CE1-5082BFD0D4FC}"/>
              </a:ext>
            </a:extLst>
          </p:cNvPr>
          <p:cNvSpPr txBox="1"/>
          <p:nvPr/>
        </p:nvSpPr>
        <p:spPr>
          <a:xfrm>
            <a:off x="54751" y="4884528"/>
            <a:ext cx="6748498" cy="53860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よりよい人間関係をつくるために、あなた自身が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「減らしたいネガティブなこと」「増やしたいポジティブなこと」は？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4" name="図 43" descr="図形, 矢印&#10;&#10;自動的に生成された説明">
            <a:extLst>
              <a:ext uri="{FF2B5EF4-FFF2-40B4-BE49-F238E27FC236}">
                <a16:creationId xmlns:a16="http://schemas.microsoft.com/office/drawing/2014/main" id="{FEFC2916-80FD-6550-332F-CD81717A5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3609219" y="5538132"/>
            <a:ext cx="335337" cy="220255"/>
          </a:xfrm>
          <a:prstGeom prst="rect">
            <a:avLst/>
          </a:prstGeom>
        </p:spPr>
      </p:pic>
      <p:pic>
        <p:nvPicPr>
          <p:cNvPr id="45" name="図 44" descr="図形, 矢印&#10;&#10;自動的に生成された説明">
            <a:extLst>
              <a:ext uri="{FF2B5EF4-FFF2-40B4-BE49-F238E27FC236}">
                <a16:creationId xmlns:a16="http://schemas.microsoft.com/office/drawing/2014/main" id="{7FB38715-B1DD-F32E-5E18-B4394334DC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2881417" y="5563179"/>
            <a:ext cx="326427" cy="191080"/>
          </a:xfrm>
          <a:prstGeom prst="rect">
            <a:avLst/>
          </a:prstGeom>
        </p:spPr>
      </p:pic>
      <p:sp>
        <p:nvSpPr>
          <p:cNvPr id="26" name="スライド番号プレースホルダー 13">
            <a:extLst>
              <a:ext uri="{FF2B5EF4-FFF2-40B4-BE49-F238E27FC236}">
                <a16:creationId xmlns:a16="http://schemas.microsoft.com/office/drawing/2014/main" id="{2CC3A8EE-405D-99C6-81AD-575EF15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624" y="9010"/>
            <a:ext cx="1936376" cy="331374"/>
          </a:xfrm>
        </p:spPr>
        <p:txBody>
          <a:bodyPr/>
          <a:lstStyle/>
          <a:p>
            <a:fld id="{B6F15528-21DE-4FAA-801E-634DDDAF4B2B}" type="slidenum">
              <a:rPr lang="en-US" sz="1634"/>
              <a:pPr/>
              <a:t>2</a:t>
            </a:fld>
            <a:endParaRPr lang="en-US" sz="1634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7305A55-D643-A6AF-D6A7-30730E7AB129}"/>
              </a:ext>
            </a:extLst>
          </p:cNvPr>
          <p:cNvGrpSpPr/>
          <p:nvPr/>
        </p:nvGrpSpPr>
        <p:grpSpPr>
          <a:xfrm>
            <a:off x="235472" y="7192987"/>
            <a:ext cx="573265" cy="583842"/>
            <a:chOff x="235472" y="7192987"/>
            <a:chExt cx="573265" cy="583842"/>
          </a:xfrm>
        </p:grpSpPr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017D4E74-12E0-B7DB-7736-D3B48A599CA5}"/>
                </a:ext>
              </a:extLst>
            </p:cNvPr>
            <p:cNvSpPr/>
            <p:nvPr/>
          </p:nvSpPr>
          <p:spPr>
            <a:xfrm>
              <a:off x="235472" y="7192987"/>
              <a:ext cx="573265" cy="5838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47" name="グラフィックス 46">
              <a:extLst>
                <a:ext uri="{FF2B5EF4-FFF2-40B4-BE49-F238E27FC236}">
                  <a16:creationId xmlns:a16="http://schemas.microsoft.com/office/drawing/2014/main" id="{D8D4116C-1122-7C7F-D3F3-636A9A21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1786" y="7264107"/>
              <a:ext cx="403499" cy="416853"/>
            </a:xfrm>
            <a:prstGeom prst="rect">
              <a:avLst/>
            </a:prstGeom>
          </p:spPr>
        </p:pic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F602722-7AC6-3B2D-2E87-2DFCC8F74C39}"/>
              </a:ext>
            </a:extLst>
          </p:cNvPr>
          <p:cNvSpPr txBox="1"/>
          <p:nvPr/>
        </p:nvSpPr>
        <p:spPr>
          <a:xfrm>
            <a:off x="831599" y="7499830"/>
            <a:ext cx="6748498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“誰が”クラスの人間関係ををよりよくするのだろう？（学校をよりよくするための登場人物）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D44C121-0E02-726C-448B-501E4752D74F}"/>
              </a:ext>
            </a:extLst>
          </p:cNvPr>
          <p:cNvSpPr txBox="1"/>
          <p:nvPr/>
        </p:nvSpPr>
        <p:spPr>
          <a:xfrm>
            <a:off x="831598" y="7211463"/>
            <a:ext cx="5194803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（時間があれば）考えてみよう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大かっこ 50">
            <a:extLst>
              <a:ext uri="{FF2B5EF4-FFF2-40B4-BE49-F238E27FC236}">
                <a16:creationId xmlns:a16="http://schemas.microsoft.com/office/drawing/2014/main" id="{1BCD16AF-6FBD-5398-7FA5-5E6A02F6FB57}"/>
              </a:ext>
            </a:extLst>
          </p:cNvPr>
          <p:cNvSpPr/>
          <p:nvPr/>
        </p:nvSpPr>
        <p:spPr>
          <a:xfrm>
            <a:off x="52034" y="7898761"/>
            <a:ext cx="3296992" cy="1908059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大かっこ 51">
            <a:extLst>
              <a:ext uri="{FF2B5EF4-FFF2-40B4-BE49-F238E27FC236}">
                <a16:creationId xmlns:a16="http://schemas.microsoft.com/office/drawing/2014/main" id="{0A820F51-265D-C199-A4A0-6E241EB03622}"/>
              </a:ext>
            </a:extLst>
          </p:cNvPr>
          <p:cNvSpPr/>
          <p:nvPr/>
        </p:nvSpPr>
        <p:spPr>
          <a:xfrm>
            <a:off x="3494388" y="7898760"/>
            <a:ext cx="3296992" cy="1908059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13D1D51-7E4E-D9EB-1E62-1ACA838710CA}"/>
              </a:ext>
            </a:extLst>
          </p:cNvPr>
          <p:cNvSpPr txBox="1"/>
          <p:nvPr/>
        </p:nvSpPr>
        <p:spPr>
          <a:xfrm>
            <a:off x="52034" y="7855442"/>
            <a:ext cx="329699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/>
              <a:t>①学校をよりよくしている“登場人物”は？</a:t>
            </a:r>
            <a:endParaRPr lang="en-US" altLang="ja-JP" sz="800" b="1" u="sng" dirty="0"/>
          </a:p>
          <a:p>
            <a:pPr>
              <a:spcAft>
                <a:spcPts val="300"/>
              </a:spcAft>
            </a:pPr>
            <a:r>
              <a:rPr lang="ja-JP" altLang="en-US" sz="800" dirty="0"/>
              <a:t>（例）クラス担任の先生</a:t>
            </a:r>
            <a:endParaRPr lang="en-US" altLang="ja-JP" sz="8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7521600-5FBC-16EC-AE87-6D46D7B3F899}"/>
              </a:ext>
            </a:extLst>
          </p:cNvPr>
          <p:cNvSpPr txBox="1"/>
          <p:nvPr/>
        </p:nvSpPr>
        <p:spPr>
          <a:xfrm>
            <a:off x="3494387" y="7855441"/>
            <a:ext cx="3239145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/>
              <a:t>②その登場人物が、よりよい学校をつくるために何をしている？</a:t>
            </a:r>
            <a:endParaRPr lang="en-US" altLang="ja-JP" sz="800" b="1" u="sng" dirty="0"/>
          </a:p>
          <a:p>
            <a:pPr>
              <a:spcAft>
                <a:spcPts val="300"/>
              </a:spcAft>
            </a:pPr>
            <a:r>
              <a:rPr lang="ja-JP" altLang="en-US" sz="800" dirty="0"/>
              <a:t>（例）</a:t>
            </a:r>
            <a:endParaRPr lang="en-US" altLang="ja-JP" sz="800" dirty="0"/>
          </a:p>
          <a:p>
            <a:pPr>
              <a:spcAft>
                <a:spcPts val="300"/>
              </a:spcAft>
            </a:pPr>
            <a:r>
              <a:rPr lang="ja-JP" altLang="en-US" sz="800" dirty="0"/>
              <a:t>・減らしたいネガティブなこと：クラスの様子が暗くなること</a:t>
            </a:r>
            <a:endParaRPr lang="en-US" altLang="ja-JP" sz="800" dirty="0"/>
          </a:p>
          <a:p>
            <a:pPr>
              <a:spcAft>
                <a:spcPts val="300"/>
              </a:spcAft>
            </a:pPr>
            <a:r>
              <a:rPr lang="ja-JP" altLang="en-US" sz="800" dirty="0"/>
              <a:t>・増やしたいポジティブなこと：クラスの様子が明るくなること</a:t>
            </a:r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153737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755B3EF-1C5E-2979-9958-3766A9ADD9E7}"/>
              </a:ext>
            </a:extLst>
          </p:cNvPr>
          <p:cNvSpPr/>
          <p:nvPr/>
        </p:nvSpPr>
        <p:spPr>
          <a:xfrm>
            <a:off x="3513466" y="5192411"/>
            <a:ext cx="3239875" cy="4614407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A51203-594C-4C66-ABF5-156ADD99AF3D}"/>
              </a:ext>
            </a:extLst>
          </p:cNvPr>
          <p:cNvSpPr txBox="1"/>
          <p:nvPr/>
        </p:nvSpPr>
        <p:spPr>
          <a:xfrm>
            <a:off x="1281541" y="99180"/>
            <a:ext cx="5387207" cy="6001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実際に考えてみよう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～よりよい尾瀬をつくるために～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1111EED-D5C4-82F5-630A-E7A0A5ECB531}"/>
              </a:ext>
            </a:extLst>
          </p:cNvPr>
          <p:cNvSpPr/>
          <p:nvPr/>
        </p:nvSpPr>
        <p:spPr>
          <a:xfrm>
            <a:off x="89579" y="1313000"/>
            <a:ext cx="6671829" cy="2061265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FD8401-EC59-9742-27CB-16A5E6173496}"/>
              </a:ext>
            </a:extLst>
          </p:cNvPr>
          <p:cNvSpPr txBox="1"/>
          <p:nvPr/>
        </p:nvSpPr>
        <p:spPr>
          <a:xfrm>
            <a:off x="808737" y="1194583"/>
            <a:ext cx="5277738" cy="326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よりよい尾瀬をつくるために、昔の人たちが考えたことは何でしょう？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0957196-6598-A160-68B8-99ECD44E0A92}"/>
              </a:ext>
            </a:extLst>
          </p:cNvPr>
          <p:cNvGrpSpPr/>
          <p:nvPr/>
        </p:nvGrpSpPr>
        <p:grpSpPr>
          <a:xfrm>
            <a:off x="163452" y="965270"/>
            <a:ext cx="669701" cy="695459"/>
            <a:chOff x="695459" y="3850783"/>
            <a:chExt cx="669701" cy="695459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7069B48-C153-D1E7-CCC6-968098319060}"/>
                </a:ext>
              </a:extLst>
            </p:cNvPr>
            <p:cNvSpPr/>
            <p:nvPr/>
          </p:nvSpPr>
          <p:spPr>
            <a:xfrm>
              <a:off x="695459" y="3850783"/>
              <a:ext cx="669701" cy="6954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3" name="図 12" descr="図形, 円&#10;&#10;自動的に生成された説明">
              <a:extLst>
                <a:ext uri="{FF2B5EF4-FFF2-40B4-BE49-F238E27FC236}">
                  <a16:creationId xmlns:a16="http://schemas.microsoft.com/office/drawing/2014/main" id="{ADA0E244-E24A-D802-61AC-3E9E1C6F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914" y="4083636"/>
              <a:ext cx="278050" cy="229815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EF6590-90E6-9C41-C565-CFB17D520814}"/>
              </a:ext>
            </a:extLst>
          </p:cNvPr>
          <p:cNvSpPr txBox="1"/>
          <p:nvPr/>
        </p:nvSpPr>
        <p:spPr>
          <a:xfrm>
            <a:off x="790936" y="984962"/>
            <a:ext cx="883318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クイズ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図 17" descr="図形, 矢印&#10;&#10;自動的に生成された説明">
            <a:extLst>
              <a:ext uri="{FF2B5EF4-FFF2-40B4-BE49-F238E27FC236}">
                <a16:creationId xmlns:a16="http://schemas.microsoft.com/office/drawing/2014/main" id="{0D05110B-958E-E292-EFBC-8835C0CE7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3631757" y="5345662"/>
            <a:ext cx="335337" cy="220255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9691CE7-8ED0-4556-E6C1-A7EA76E47827}"/>
              </a:ext>
            </a:extLst>
          </p:cNvPr>
          <p:cNvSpPr/>
          <p:nvPr/>
        </p:nvSpPr>
        <p:spPr>
          <a:xfrm>
            <a:off x="58454" y="5192412"/>
            <a:ext cx="3286081" cy="4614407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945A96-9EA1-926C-EA8B-CD0F9E650B90}"/>
              </a:ext>
            </a:extLst>
          </p:cNvPr>
          <p:cNvSpPr txBox="1"/>
          <p:nvPr/>
        </p:nvSpPr>
        <p:spPr>
          <a:xfrm>
            <a:off x="3961039" y="5038523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増やしたい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560477-613F-01F8-5F2C-B07C84748C31}"/>
              </a:ext>
            </a:extLst>
          </p:cNvPr>
          <p:cNvSpPr txBox="1"/>
          <p:nvPr/>
        </p:nvSpPr>
        <p:spPr>
          <a:xfrm>
            <a:off x="515241" y="5085314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減らしたい</a:t>
            </a:r>
            <a:r>
              <a:rPr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EA9700-B4E7-E68E-541C-9A9FEEF9ED4C}"/>
              </a:ext>
            </a:extLst>
          </p:cNvPr>
          <p:cNvSpPr txBox="1"/>
          <p:nvPr/>
        </p:nvSpPr>
        <p:spPr>
          <a:xfrm>
            <a:off x="177163" y="5290575"/>
            <a:ext cx="3167371" cy="257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≒困っていること・いやなこと・心配なこと・課題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91A67A-5799-7207-6699-C8B5FD8ED2BA}"/>
              </a:ext>
            </a:extLst>
          </p:cNvPr>
          <p:cNvSpPr txBox="1"/>
          <p:nvPr/>
        </p:nvSpPr>
        <p:spPr>
          <a:xfrm>
            <a:off x="850987" y="3884714"/>
            <a:ext cx="581776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よりよい尾瀬をつくるために、どんな行動・関わり・様子が、思いつくかな？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3BDCCF-7BDC-24D4-A807-3DDEA4AD0330}"/>
              </a:ext>
            </a:extLst>
          </p:cNvPr>
          <p:cNvSpPr txBox="1"/>
          <p:nvPr/>
        </p:nvSpPr>
        <p:spPr>
          <a:xfrm>
            <a:off x="850986" y="3596347"/>
            <a:ext cx="201437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ワーク２：考えてみよう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D51FA59-7849-FCF3-71B5-D6E64BAA456A}"/>
              </a:ext>
            </a:extLst>
          </p:cNvPr>
          <p:cNvSpPr txBox="1"/>
          <p:nvPr/>
        </p:nvSpPr>
        <p:spPr>
          <a:xfrm>
            <a:off x="163452" y="1741254"/>
            <a:ext cx="6505296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□１．山小屋に泊まれる　　　　　　□２．行きかう人に挨拶する　　　　　□３．「ごみ持ち帰り運動」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89DE0D8-B0FC-B922-9F67-6790C051F760}"/>
              </a:ext>
            </a:extLst>
          </p:cNvPr>
          <p:cNvSpPr txBox="1"/>
          <p:nvPr/>
        </p:nvSpPr>
        <p:spPr>
          <a:xfrm>
            <a:off x="3636496" y="5341060"/>
            <a:ext cx="3203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≒いいこと・うれしいこと・願い・続いてほしいこと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46A5A3-FF62-A3D8-807B-281B2BD8F6B2}"/>
              </a:ext>
            </a:extLst>
          </p:cNvPr>
          <p:cNvSpPr txBox="1"/>
          <p:nvPr/>
        </p:nvSpPr>
        <p:spPr>
          <a:xfrm>
            <a:off x="163452" y="4402271"/>
            <a:ext cx="1510802" cy="55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視点①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尾瀬に生息する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生き物・植物にとって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E707808-DACC-2F28-737F-A6F896484E54}"/>
              </a:ext>
            </a:extLst>
          </p:cNvPr>
          <p:cNvSpPr txBox="1"/>
          <p:nvPr/>
        </p:nvSpPr>
        <p:spPr>
          <a:xfrm>
            <a:off x="2472312" y="4479594"/>
            <a:ext cx="1330137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視点②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働く人の取り組み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E54F301-D48D-7C48-6F63-61A3342FDB3F}"/>
              </a:ext>
            </a:extLst>
          </p:cNvPr>
          <p:cNvSpPr txBox="1"/>
          <p:nvPr/>
        </p:nvSpPr>
        <p:spPr>
          <a:xfrm>
            <a:off x="4607020" y="4489758"/>
            <a:ext cx="1325108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視点③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尾瀬を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おとずれる人の取り組み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FC7FDDC0-D66E-B13F-002A-D55FF1B4FF91}"/>
              </a:ext>
            </a:extLst>
          </p:cNvPr>
          <p:cNvCxnSpPr/>
          <p:nvPr/>
        </p:nvCxnSpPr>
        <p:spPr>
          <a:xfrm>
            <a:off x="143296" y="6815538"/>
            <a:ext cx="30347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31A18EB2-FFBF-3595-1EB5-B23079B7074E}"/>
              </a:ext>
            </a:extLst>
          </p:cNvPr>
          <p:cNvCxnSpPr/>
          <p:nvPr/>
        </p:nvCxnSpPr>
        <p:spPr>
          <a:xfrm>
            <a:off x="136357" y="8191429"/>
            <a:ext cx="30347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BB8D0DA-6C6F-2496-789D-92B59F9C40AA}"/>
              </a:ext>
            </a:extLst>
          </p:cNvPr>
          <p:cNvCxnSpPr/>
          <p:nvPr/>
        </p:nvCxnSpPr>
        <p:spPr>
          <a:xfrm>
            <a:off x="3618445" y="6813390"/>
            <a:ext cx="30347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5F2BF721-1EE3-6312-74BE-BA6A47E230AD}"/>
              </a:ext>
            </a:extLst>
          </p:cNvPr>
          <p:cNvCxnSpPr/>
          <p:nvPr/>
        </p:nvCxnSpPr>
        <p:spPr>
          <a:xfrm>
            <a:off x="3611506" y="8189281"/>
            <a:ext cx="30347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スライド番号プレースホルダー 13">
            <a:extLst>
              <a:ext uri="{FF2B5EF4-FFF2-40B4-BE49-F238E27FC236}">
                <a16:creationId xmlns:a16="http://schemas.microsoft.com/office/drawing/2014/main" id="{9BC09797-184F-012F-4BC9-50C8967D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624" y="9010"/>
            <a:ext cx="1936376" cy="331374"/>
          </a:xfrm>
        </p:spPr>
        <p:txBody>
          <a:bodyPr/>
          <a:lstStyle/>
          <a:p>
            <a:fld id="{B6F15528-21DE-4FAA-801E-634DDDAF4B2B}" type="slidenum">
              <a:rPr lang="en-US" sz="1634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</a:t>
            </a:fld>
            <a:endParaRPr lang="en-US" sz="1634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矢印: 山形 24">
            <a:extLst>
              <a:ext uri="{FF2B5EF4-FFF2-40B4-BE49-F238E27FC236}">
                <a16:creationId xmlns:a16="http://schemas.microsoft.com/office/drawing/2014/main" id="{434CF3E0-EE3C-ED91-746A-C0A0C459B8BC}"/>
              </a:ext>
            </a:extLst>
          </p:cNvPr>
          <p:cNvSpPr/>
          <p:nvPr/>
        </p:nvSpPr>
        <p:spPr>
          <a:xfrm rot="10800000" flipV="1">
            <a:off x="-497431" y="137456"/>
            <a:ext cx="1653796" cy="497687"/>
          </a:xfrm>
          <a:prstGeom prst="chevron">
            <a:avLst>
              <a:gd name="adj" fmla="val 28989"/>
            </a:avLst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40FFDD-C50F-B05F-C334-E36EB5CF4385}"/>
              </a:ext>
            </a:extLst>
          </p:cNvPr>
          <p:cNvSpPr txBox="1"/>
          <p:nvPr/>
        </p:nvSpPr>
        <p:spPr>
          <a:xfrm>
            <a:off x="-75363" y="260601"/>
            <a:ext cx="1187972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事前学習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E434998-BC87-78C1-3A09-5C41C1E7ADF0}"/>
              </a:ext>
            </a:extLst>
          </p:cNvPr>
          <p:cNvGrpSpPr/>
          <p:nvPr/>
        </p:nvGrpSpPr>
        <p:grpSpPr>
          <a:xfrm>
            <a:off x="235472" y="975067"/>
            <a:ext cx="573265" cy="583842"/>
            <a:chOff x="-5227321" y="1512503"/>
            <a:chExt cx="3276600" cy="3276600"/>
          </a:xfrm>
        </p:grpSpPr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3C9D34F7-210D-AA42-9596-5397BC2845D6}"/>
                </a:ext>
              </a:extLst>
            </p:cNvPr>
            <p:cNvSpPr/>
            <p:nvPr/>
          </p:nvSpPr>
          <p:spPr>
            <a:xfrm>
              <a:off x="-5227321" y="1512503"/>
              <a:ext cx="3276600" cy="3276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33" name="グラフィックス 32">
              <a:extLst>
                <a:ext uri="{FF2B5EF4-FFF2-40B4-BE49-F238E27FC236}">
                  <a16:creationId xmlns:a16="http://schemas.microsoft.com/office/drawing/2014/main" id="{F2832B16-DEC1-AC07-B6BD-09B881881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833314" y="1893618"/>
              <a:ext cx="2488585" cy="2369048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5EB04CA-FC3C-4D65-74AB-EC6D472012AE}"/>
              </a:ext>
            </a:extLst>
          </p:cNvPr>
          <p:cNvGrpSpPr/>
          <p:nvPr/>
        </p:nvGrpSpPr>
        <p:grpSpPr>
          <a:xfrm>
            <a:off x="244875" y="3616548"/>
            <a:ext cx="573265" cy="583842"/>
            <a:chOff x="235472" y="7192987"/>
            <a:chExt cx="573265" cy="583842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9762260-0374-CA5A-46A9-6C0E3431EB73}"/>
                </a:ext>
              </a:extLst>
            </p:cNvPr>
            <p:cNvSpPr/>
            <p:nvPr/>
          </p:nvSpPr>
          <p:spPr>
            <a:xfrm>
              <a:off x="235472" y="7192987"/>
              <a:ext cx="573265" cy="5838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1F15B54A-CE35-35FC-E546-B0D5261A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1786" y="7264107"/>
              <a:ext cx="403499" cy="416853"/>
            </a:xfrm>
            <a:prstGeom prst="rect">
              <a:avLst/>
            </a:prstGeom>
          </p:spPr>
        </p:pic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73E38E54-2355-0BB9-02A7-D298931AE8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59" y="4470837"/>
            <a:ext cx="812928" cy="44377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A7A500B-975C-95E4-EF6F-0416C212CC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5" y="2238039"/>
            <a:ext cx="1828800" cy="99833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145209A4-EB56-9FFB-FD3F-6666652B8B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965" y="2354600"/>
            <a:ext cx="1523880" cy="83188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5E74BDF5-2A6A-535E-8EF9-29CDCB8131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24" y="2181693"/>
            <a:ext cx="1084299" cy="110151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C282DB2B-88EC-0C05-32E2-B67EC93950C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84" y="4371458"/>
            <a:ext cx="868224" cy="590121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F26B1A66-CA70-FE0C-2309-06DE033A240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93" y="4371458"/>
            <a:ext cx="604555" cy="6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755B3EF-1C5E-2979-9958-3766A9ADD9E7}"/>
              </a:ext>
            </a:extLst>
          </p:cNvPr>
          <p:cNvSpPr/>
          <p:nvPr/>
        </p:nvSpPr>
        <p:spPr>
          <a:xfrm>
            <a:off x="3497204" y="1851815"/>
            <a:ext cx="3239875" cy="1594759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A51203-594C-4C66-ABF5-156ADD99AF3D}"/>
              </a:ext>
            </a:extLst>
          </p:cNvPr>
          <p:cNvSpPr txBox="1"/>
          <p:nvPr/>
        </p:nvSpPr>
        <p:spPr>
          <a:xfrm>
            <a:off x="1281541" y="99180"/>
            <a:ext cx="5387207" cy="6001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尾瀬をよりよくつくるために、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わたしが大切だと思うことは？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図 17" descr="図形, 矢印&#10;&#10;自動的に生成された説明">
            <a:extLst>
              <a:ext uri="{FF2B5EF4-FFF2-40B4-BE49-F238E27FC236}">
                <a16:creationId xmlns:a16="http://schemas.microsoft.com/office/drawing/2014/main" id="{0D05110B-958E-E292-EFBC-8835C0CE71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3615495" y="2005066"/>
            <a:ext cx="335337" cy="220255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9691CE7-8ED0-4556-E6C1-A7EA76E47827}"/>
              </a:ext>
            </a:extLst>
          </p:cNvPr>
          <p:cNvSpPr/>
          <p:nvPr/>
        </p:nvSpPr>
        <p:spPr>
          <a:xfrm>
            <a:off x="42192" y="1851816"/>
            <a:ext cx="3286081" cy="1594759"/>
          </a:xfrm>
          <a:prstGeom prst="roundRect">
            <a:avLst>
              <a:gd name="adj" fmla="val 11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945A96-9EA1-926C-EA8B-CD0F9E650B90}"/>
              </a:ext>
            </a:extLst>
          </p:cNvPr>
          <p:cNvSpPr txBox="1"/>
          <p:nvPr/>
        </p:nvSpPr>
        <p:spPr>
          <a:xfrm>
            <a:off x="3944777" y="1697927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増やしたい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560477-613F-01F8-5F2C-B07C84748C31}"/>
              </a:ext>
            </a:extLst>
          </p:cNvPr>
          <p:cNvSpPr txBox="1"/>
          <p:nvPr/>
        </p:nvSpPr>
        <p:spPr>
          <a:xfrm>
            <a:off x="498979" y="1744718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減らしたい</a:t>
            </a:r>
            <a:r>
              <a:rPr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 descr="図形, 矢印&#10;&#10;自動的に生成された説明">
            <a:extLst>
              <a:ext uri="{FF2B5EF4-FFF2-40B4-BE49-F238E27FC236}">
                <a16:creationId xmlns:a16="http://schemas.microsoft.com/office/drawing/2014/main" id="{35577E61-57E8-C151-5901-E782CDCA07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2810419" y="2030113"/>
            <a:ext cx="326427" cy="19108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20D8F53-83B2-B810-24BB-EA8E0990378A}"/>
              </a:ext>
            </a:extLst>
          </p:cNvPr>
          <p:cNvGrpSpPr/>
          <p:nvPr/>
        </p:nvGrpSpPr>
        <p:grpSpPr>
          <a:xfrm>
            <a:off x="122141" y="1033443"/>
            <a:ext cx="573265" cy="583842"/>
            <a:chOff x="256768" y="943957"/>
            <a:chExt cx="573265" cy="583842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028CDA1-B1B3-8427-A8B9-52EFBB3FDC39}"/>
                </a:ext>
              </a:extLst>
            </p:cNvPr>
            <p:cNvSpPr/>
            <p:nvPr/>
          </p:nvSpPr>
          <p:spPr>
            <a:xfrm>
              <a:off x="256768" y="943957"/>
              <a:ext cx="573265" cy="5838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25" name="グラフィックス 24">
              <a:extLst>
                <a:ext uri="{FF2B5EF4-FFF2-40B4-BE49-F238E27FC236}">
                  <a16:creationId xmlns:a16="http://schemas.microsoft.com/office/drawing/2014/main" id="{3655FD0D-6136-7D55-DD97-890CF0B6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7398" y="996066"/>
              <a:ext cx="341057" cy="434796"/>
            </a:xfrm>
            <a:prstGeom prst="rect">
              <a:avLst/>
            </a:prstGeom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47AFDBE-EC0B-14EA-F773-16F8B4633715}"/>
              </a:ext>
            </a:extLst>
          </p:cNvPr>
          <p:cNvSpPr txBox="1"/>
          <p:nvPr/>
        </p:nvSpPr>
        <p:spPr>
          <a:xfrm>
            <a:off x="722198" y="1321819"/>
            <a:ext cx="581776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よりよい尾瀬をつくるために、いまの私が特に大切だと思うことは？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FFC0A8F-E2AD-5265-3445-1EDDDC697BF0}"/>
              </a:ext>
            </a:extLst>
          </p:cNvPr>
          <p:cNvSpPr txBox="1"/>
          <p:nvPr/>
        </p:nvSpPr>
        <p:spPr>
          <a:xfrm>
            <a:off x="722197" y="1033452"/>
            <a:ext cx="201437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振り返る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B042F69-DE04-DFA1-EA7A-92C4440348AF}"/>
              </a:ext>
            </a:extLst>
          </p:cNvPr>
          <p:cNvSpPr txBox="1"/>
          <p:nvPr/>
        </p:nvSpPr>
        <p:spPr>
          <a:xfrm>
            <a:off x="498979" y="4277820"/>
            <a:ext cx="3660372" cy="198515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尾瀬の現地を歩いてみて、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実際の様子を確かめに行こう！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もしかしたら、自分の考えとは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異なる様子にもたくさん出会えるかも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しれない！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8" name="図 37" descr="水, 草, 立つ, 夜 が含まれている画像&#10;&#10;自動的に生成された説明">
            <a:extLst>
              <a:ext uri="{FF2B5EF4-FFF2-40B4-BE49-F238E27FC236}">
                <a16:creationId xmlns:a16="http://schemas.microsoft.com/office/drawing/2014/main" id="{A47426B7-4F41-A23B-F519-7975E8BA89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627" y="5265482"/>
            <a:ext cx="7183253" cy="414669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2DF772A-0977-AB1A-81BA-D039F4A7EB56}"/>
              </a:ext>
            </a:extLst>
          </p:cNvPr>
          <p:cNvSpPr txBox="1"/>
          <p:nvPr/>
        </p:nvSpPr>
        <p:spPr>
          <a:xfrm>
            <a:off x="4159351" y="4191241"/>
            <a:ext cx="1453116" cy="407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なこと、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減ったらいいのになあ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EA8EE71-1E07-0832-904F-3267476975A8}"/>
              </a:ext>
            </a:extLst>
          </p:cNvPr>
          <p:cNvSpPr txBox="1"/>
          <p:nvPr/>
        </p:nvSpPr>
        <p:spPr>
          <a:xfrm>
            <a:off x="5404884" y="3909109"/>
            <a:ext cx="1453116" cy="407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000" b="1" dirty="0">
                <a:solidFill>
                  <a:srgbClr val="ED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なこと、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増えたらいいのになあ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3">
            <a:extLst>
              <a:ext uri="{FF2B5EF4-FFF2-40B4-BE49-F238E27FC236}">
                <a16:creationId xmlns:a16="http://schemas.microsoft.com/office/drawing/2014/main" id="{B9CE2E42-7BDC-3A17-8335-5D014D2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624" y="9010"/>
            <a:ext cx="1936376" cy="331374"/>
          </a:xfrm>
        </p:spPr>
        <p:txBody>
          <a:bodyPr/>
          <a:lstStyle/>
          <a:p>
            <a:fld id="{B6F15528-21DE-4FAA-801E-634DDDAF4B2B}" type="slidenum">
              <a:rPr lang="en-US" sz="1634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4</a:t>
            </a:fld>
            <a:endParaRPr lang="en-US" sz="1634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矢印: 山形 2">
            <a:extLst>
              <a:ext uri="{FF2B5EF4-FFF2-40B4-BE49-F238E27FC236}">
                <a16:creationId xmlns:a16="http://schemas.microsoft.com/office/drawing/2014/main" id="{82CF6F1F-1A11-BB7B-2BF5-9BE85CA00D6B}"/>
              </a:ext>
            </a:extLst>
          </p:cNvPr>
          <p:cNvSpPr/>
          <p:nvPr/>
        </p:nvSpPr>
        <p:spPr>
          <a:xfrm rot="10800000" flipV="1">
            <a:off x="-497431" y="137456"/>
            <a:ext cx="1653796" cy="497687"/>
          </a:xfrm>
          <a:prstGeom prst="chevron">
            <a:avLst>
              <a:gd name="adj" fmla="val 28989"/>
            </a:avLst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78D35C-C62D-8A9D-5787-CC87F0BC97CB}"/>
              </a:ext>
            </a:extLst>
          </p:cNvPr>
          <p:cNvSpPr txBox="1"/>
          <p:nvPr/>
        </p:nvSpPr>
        <p:spPr>
          <a:xfrm>
            <a:off x="-75363" y="260601"/>
            <a:ext cx="1187972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事前学習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F18634-4C84-283F-7E4B-9DB2B4A1A1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73" y="4742073"/>
            <a:ext cx="1418828" cy="14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42C5C-54F1-58A9-A2BB-80ECC128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C634F05-C634-9284-5A4C-CADBCC6206EC}"/>
              </a:ext>
            </a:extLst>
          </p:cNvPr>
          <p:cNvGrpSpPr/>
          <p:nvPr/>
        </p:nvGrpSpPr>
        <p:grpSpPr>
          <a:xfrm>
            <a:off x="321718" y="348992"/>
            <a:ext cx="6214563" cy="9097051"/>
            <a:chOff x="0" y="0"/>
            <a:chExt cx="2453999" cy="35922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8AC1C0-AD1A-2E9A-51C5-B139E73AFE10}"/>
                </a:ext>
              </a:extLst>
            </p:cNvPr>
            <p:cNvSpPr/>
            <p:nvPr/>
          </p:nvSpPr>
          <p:spPr>
            <a:xfrm>
              <a:off x="0" y="0"/>
              <a:ext cx="2453999" cy="3592233"/>
            </a:xfrm>
            <a:custGeom>
              <a:avLst/>
              <a:gdLst/>
              <a:ahLst/>
              <a:cxnLst/>
              <a:rect l="l" t="t" r="r" b="b"/>
              <a:pathLst>
                <a:path w="2453999" h="3592233">
                  <a:moveTo>
                    <a:pt x="28265" y="0"/>
                  </a:moveTo>
                  <a:lnTo>
                    <a:pt x="2425734" y="0"/>
                  </a:lnTo>
                  <a:cubicBezTo>
                    <a:pt x="2433231" y="0"/>
                    <a:pt x="2440420" y="2978"/>
                    <a:pt x="2445721" y="8279"/>
                  </a:cubicBezTo>
                  <a:cubicBezTo>
                    <a:pt x="2451022" y="13580"/>
                    <a:pt x="2453999" y="20769"/>
                    <a:pt x="2453999" y="28265"/>
                  </a:cubicBezTo>
                  <a:lnTo>
                    <a:pt x="2453999" y="3563967"/>
                  </a:lnTo>
                  <a:cubicBezTo>
                    <a:pt x="2453999" y="3571464"/>
                    <a:pt x="2451022" y="3578653"/>
                    <a:pt x="2445721" y="3583954"/>
                  </a:cubicBezTo>
                  <a:cubicBezTo>
                    <a:pt x="2440420" y="3589255"/>
                    <a:pt x="2433231" y="3592233"/>
                    <a:pt x="2425734" y="3592233"/>
                  </a:cubicBezTo>
                  <a:lnTo>
                    <a:pt x="28265" y="3592233"/>
                  </a:lnTo>
                  <a:cubicBezTo>
                    <a:pt x="20769" y="3592233"/>
                    <a:pt x="13580" y="3589255"/>
                    <a:pt x="8279" y="3583954"/>
                  </a:cubicBezTo>
                  <a:cubicBezTo>
                    <a:pt x="2978" y="3578653"/>
                    <a:pt x="0" y="3571464"/>
                    <a:pt x="0" y="3563967"/>
                  </a:cubicBezTo>
                  <a:lnTo>
                    <a:pt x="0" y="28265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829909">
                <a:defRPr/>
              </a:pPr>
              <a:endParaRPr kumimoji="0" lang="ja-JP" altLang="en-US" sz="1634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10734C5-B097-8ECC-F2F2-2A09F558125F}"/>
                </a:ext>
              </a:extLst>
            </p:cNvPr>
            <p:cNvSpPr txBox="1"/>
            <p:nvPr/>
          </p:nvSpPr>
          <p:spPr>
            <a:xfrm>
              <a:off x="0" y="-19050"/>
              <a:ext cx="2453999" cy="3611283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 defTabSz="829909">
                <a:lnSpc>
                  <a:spcPts val="1779"/>
                </a:lnSpc>
                <a:defRPr/>
              </a:pPr>
              <a:endParaRPr kumimoji="0" sz="1634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64004B9-C28B-F14A-DF5F-D4D2583E0492}"/>
              </a:ext>
            </a:extLst>
          </p:cNvPr>
          <p:cNvSpPr txBox="1"/>
          <p:nvPr/>
        </p:nvSpPr>
        <p:spPr>
          <a:xfrm>
            <a:off x="1386521" y="-235986"/>
            <a:ext cx="3947622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29909">
              <a:lnSpc>
                <a:spcPct val="150000"/>
              </a:lnSpc>
              <a:defRPr/>
            </a:pPr>
            <a:endParaRPr kumimoji="0" lang="en-US" altLang="ja-JP" sz="1400" b="1" spc="58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829909">
              <a:lnSpc>
                <a:spcPct val="150000"/>
              </a:lnSpc>
              <a:defRPr/>
            </a:pPr>
            <a:r>
              <a:rPr kumimoji="0" lang="ja-JP" altLang="en-US" sz="1400" b="1" spc="58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尾瀬で「ポジティブなこと」・</a:t>
            </a:r>
            <a:endParaRPr kumimoji="0" lang="en-US" altLang="ja-JP" sz="1400" b="1" spc="58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829909">
              <a:lnSpc>
                <a:spcPct val="150000"/>
              </a:lnSpc>
              <a:defRPr/>
            </a:pPr>
            <a:r>
              <a:rPr kumimoji="0" lang="ja-JP" altLang="en-US" sz="1400" b="1" spc="58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「ネガティブなこと」を発見してこよう！</a:t>
            </a:r>
            <a:endParaRPr kumimoji="0" lang="en-US" sz="1400" b="1" spc="58" dirty="0">
              <a:solidFill>
                <a:srgbClr val="000000"/>
              </a:solidFill>
            </a:endParaRPr>
          </a:p>
        </p:txBody>
      </p:sp>
      <p:sp>
        <p:nvSpPr>
          <p:cNvPr id="13" name="スライド番号プレースホルダー 13">
            <a:extLst>
              <a:ext uri="{FF2B5EF4-FFF2-40B4-BE49-F238E27FC236}">
                <a16:creationId xmlns:a16="http://schemas.microsoft.com/office/drawing/2014/main" id="{03CDAADA-64E6-87CA-EE0B-B467747FDC5B}"/>
              </a:ext>
            </a:extLst>
          </p:cNvPr>
          <p:cNvSpPr txBox="1">
            <a:spLocks/>
          </p:cNvSpPr>
          <p:nvPr/>
        </p:nvSpPr>
        <p:spPr>
          <a:xfrm>
            <a:off x="4921624" y="9010"/>
            <a:ext cx="1936376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34" smtClean="0"/>
              <a:pPr/>
              <a:t>5</a:t>
            </a:fld>
            <a:endParaRPr lang="en-US" sz="1634" dirty="0"/>
          </a:p>
        </p:txBody>
      </p:sp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C3C3B045-8374-1F0F-903F-3C5027616E4B}"/>
              </a:ext>
            </a:extLst>
          </p:cNvPr>
          <p:cNvSpPr/>
          <p:nvPr/>
        </p:nvSpPr>
        <p:spPr>
          <a:xfrm rot="10800000" flipV="1">
            <a:off x="-497431" y="137456"/>
            <a:ext cx="1653796" cy="497687"/>
          </a:xfrm>
          <a:prstGeom prst="chevron">
            <a:avLst>
              <a:gd name="adj" fmla="val 28989"/>
            </a:avLst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1256EF-29B0-141B-F371-8C63827538F5}"/>
              </a:ext>
            </a:extLst>
          </p:cNvPr>
          <p:cNvSpPr txBox="1"/>
          <p:nvPr/>
        </p:nvSpPr>
        <p:spPr>
          <a:xfrm>
            <a:off x="-75363" y="260601"/>
            <a:ext cx="1187972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現地学習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C9660D5-67BB-A70C-2FE2-783634801EAD}"/>
              </a:ext>
            </a:extLst>
          </p:cNvPr>
          <p:cNvSpPr/>
          <p:nvPr/>
        </p:nvSpPr>
        <p:spPr>
          <a:xfrm>
            <a:off x="3513466" y="2501784"/>
            <a:ext cx="3239875" cy="4463247"/>
          </a:xfrm>
          <a:prstGeom prst="roundRect">
            <a:avLst>
              <a:gd name="adj" fmla="val 72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24E34CB-0567-9ADF-F80F-263E508A557C}"/>
              </a:ext>
            </a:extLst>
          </p:cNvPr>
          <p:cNvSpPr/>
          <p:nvPr/>
        </p:nvSpPr>
        <p:spPr>
          <a:xfrm>
            <a:off x="58454" y="2501785"/>
            <a:ext cx="3286081" cy="4463247"/>
          </a:xfrm>
          <a:prstGeom prst="roundRect">
            <a:avLst>
              <a:gd name="adj" fmla="val 76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7100EC0-5FB1-0ADF-4E30-68AE1C24D7FA}"/>
              </a:ext>
            </a:extLst>
          </p:cNvPr>
          <p:cNvSpPr txBox="1"/>
          <p:nvPr/>
        </p:nvSpPr>
        <p:spPr>
          <a:xfrm>
            <a:off x="3961039" y="2224203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ja-JP" altLang="en-US" sz="1100" b="1" dirty="0">
                <a:solidFill>
                  <a:prstClr val="black"/>
                </a:solidFill>
              </a:rPr>
              <a:t>増やしたい</a:t>
            </a:r>
            <a:r>
              <a:rPr lang="ja-JP" altLang="en-US" sz="1400" b="1" dirty="0">
                <a:solidFill>
                  <a:srgbClr val="FF0000"/>
                </a:solidFill>
              </a:rPr>
              <a:t>ポジティブ</a:t>
            </a:r>
            <a:r>
              <a:rPr lang="ja-JP" altLang="en-US" sz="1100" b="1" dirty="0"/>
              <a:t>なこと</a:t>
            </a:r>
            <a:endParaRPr lang="en-US" altLang="ja-JP" sz="11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DE78832-7626-96A5-2EF5-6D4EDB5B863D}"/>
              </a:ext>
            </a:extLst>
          </p:cNvPr>
          <p:cNvSpPr txBox="1"/>
          <p:nvPr/>
        </p:nvSpPr>
        <p:spPr>
          <a:xfrm>
            <a:off x="515241" y="2270994"/>
            <a:ext cx="2318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100" b="1" dirty="0"/>
              <a:t>減らしたい</a:t>
            </a:r>
            <a:r>
              <a:rPr lang="ja-JP" altLang="en-US" sz="1400" b="1" dirty="0">
                <a:solidFill>
                  <a:srgbClr val="0070C0"/>
                </a:solidFill>
              </a:rPr>
              <a:t>ネガティブ</a:t>
            </a:r>
            <a:r>
              <a:rPr lang="ja-JP" altLang="en-US" sz="1100" b="1" dirty="0"/>
              <a:t>なこと</a:t>
            </a:r>
            <a:endParaRPr lang="en-US" altLang="ja-JP" sz="11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62790F-8B0C-7162-11FA-6B3DF35458E9}"/>
              </a:ext>
            </a:extLst>
          </p:cNvPr>
          <p:cNvSpPr txBox="1"/>
          <p:nvPr/>
        </p:nvSpPr>
        <p:spPr>
          <a:xfrm>
            <a:off x="177163" y="2476255"/>
            <a:ext cx="3167371" cy="257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" b="1" dirty="0"/>
              <a:t>≒困っていること・いやなこと・心配なこと・課題</a:t>
            </a:r>
            <a:endParaRPr lang="en-US" altLang="ja-JP" sz="8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7A0FE07-4D8F-79CC-6C41-3BAF82306577}"/>
              </a:ext>
            </a:extLst>
          </p:cNvPr>
          <p:cNvSpPr txBox="1"/>
          <p:nvPr/>
        </p:nvSpPr>
        <p:spPr>
          <a:xfrm>
            <a:off x="3636496" y="2526740"/>
            <a:ext cx="3203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/>
              <a:t>≒いいこと・うれしいこと・願い・続いてほしいこと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B5E8FE5-C7E8-C1AC-68E0-7EA4379B6711}"/>
              </a:ext>
            </a:extLst>
          </p:cNvPr>
          <p:cNvSpPr txBox="1"/>
          <p:nvPr/>
        </p:nvSpPr>
        <p:spPr>
          <a:xfrm>
            <a:off x="163452" y="1587951"/>
            <a:ext cx="1510802" cy="55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800" b="1" dirty="0"/>
              <a:t>【</a:t>
            </a:r>
            <a:r>
              <a:rPr lang="ja-JP" altLang="en-US" sz="800" b="1" dirty="0"/>
              <a:t>視点①</a:t>
            </a:r>
            <a:r>
              <a:rPr lang="en-US" altLang="ja-JP" sz="800" b="1" dirty="0"/>
              <a:t>】</a:t>
            </a:r>
            <a:r>
              <a:rPr lang="ja-JP" altLang="en-US" sz="800" b="1" dirty="0"/>
              <a:t>尾瀬に生息する</a:t>
            </a:r>
            <a:endParaRPr lang="en-US" altLang="ja-JP" sz="800" b="1" dirty="0"/>
          </a:p>
          <a:p>
            <a:pPr>
              <a:lnSpc>
                <a:spcPct val="200000"/>
              </a:lnSpc>
            </a:pPr>
            <a:r>
              <a:rPr lang="ja-JP" altLang="en-US" sz="800" b="1" dirty="0"/>
              <a:t>生き物・植物にとって</a:t>
            </a:r>
            <a:endParaRPr lang="en-US" altLang="ja-JP" sz="8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50A301B-BE56-7FDE-6407-DCAA8CE5F030}"/>
              </a:ext>
            </a:extLst>
          </p:cNvPr>
          <p:cNvSpPr txBox="1"/>
          <p:nvPr/>
        </p:nvSpPr>
        <p:spPr>
          <a:xfrm>
            <a:off x="2472312" y="1665274"/>
            <a:ext cx="1330137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b="1" dirty="0"/>
              <a:t>【</a:t>
            </a:r>
            <a:r>
              <a:rPr lang="ja-JP" altLang="en-US" sz="800" b="1" dirty="0"/>
              <a:t>視点②</a:t>
            </a:r>
            <a:r>
              <a:rPr lang="en-US" altLang="ja-JP" sz="800" b="1" dirty="0"/>
              <a:t>】</a:t>
            </a:r>
            <a:r>
              <a:rPr lang="ja-JP" altLang="en-US" sz="800" b="1" dirty="0"/>
              <a:t>尾瀬で</a:t>
            </a:r>
            <a:endParaRPr lang="en-US" altLang="ja-JP" sz="800" b="1" dirty="0"/>
          </a:p>
          <a:p>
            <a:pPr>
              <a:lnSpc>
                <a:spcPct val="150000"/>
              </a:lnSpc>
            </a:pPr>
            <a:r>
              <a:rPr lang="ja-JP" altLang="en-US" sz="800" b="1" dirty="0"/>
              <a:t>働く人の取り組み</a:t>
            </a:r>
            <a:endParaRPr lang="en-US" altLang="ja-JP" sz="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7A3B8AF-92EF-9B04-AE94-62131007D4D3}"/>
              </a:ext>
            </a:extLst>
          </p:cNvPr>
          <p:cNvSpPr txBox="1"/>
          <p:nvPr/>
        </p:nvSpPr>
        <p:spPr>
          <a:xfrm>
            <a:off x="4607020" y="1675438"/>
            <a:ext cx="1325108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b="1" dirty="0"/>
              <a:t>【</a:t>
            </a:r>
            <a:r>
              <a:rPr lang="ja-JP" altLang="en-US" sz="800" b="1" dirty="0"/>
              <a:t>視点③</a:t>
            </a:r>
            <a:r>
              <a:rPr lang="en-US" altLang="ja-JP" sz="800" b="1" dirty="0"/>
              <a:t>】</a:t>
            </a:r>
            <a:r>
              <a:rPr lang="ja-JP" altLang="en-US" sz="800" b="1" dirty="0"/>
              <a:t>尾瀬を</a:t>
            </a:r>
            <a:endParaRPr lang="en-US" altLang="ja-JP" sz="800" b="1" dirty="0"/>
          </a:p>
          <a:p>
            <a:pPr>
              <a:lnSpc>
                <a:spcPct val="150000"/>
              </a:lnSpc>
            </a:pPr>
            <a:r>
              <a:rPr lang="ja-JP" altLang="en-US" sz="800" b="1" dirty="0"/>
              <a:t>おとずれる人の取り組み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C02211E-04F9-F1E8-97AC-AEEAC9717C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59" y="1656517"/>
            <a:ext cx="812928" cy="44377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20FF814-F360-B5C5-E8F9-216AA43130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84" y="1557138"/>
            <a:ext cx="868224" cy="590121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6E80315-646F-EF69-09AB-DFFFC08D9691}"/>
              </a:ext>
            </a:extLst>
          </p:cNvPr>
          <p:cNvGrpSpPr/>
          <p:nvPr/>
        </p:nvGrpSpPr>
        <p:grpSpPr>
          <a:xfrm>
            <a:off x="235472" y="7192987"/>
            <a:ext cx="573265" cy="583842"/>
            <a:chOff x="235472" y="7192987"/>
            <a:chExt cx="573265" cy="583842"/>
          </a:xfrm>
        </p:grpSpPr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37A66E55-2E0D-BABB-FF5D-FF98DF13D587}"/>
                </a:ext>
              </a:extLst>
            </p:cNvPr>
            <p:cNvSpPr/>
            <p:nvPr/>
          </p:nvSpPr>
          <p:spPr>
            <a:xfrm>
              <a:off x="235472" y="7192987"/>
              <a:ext cx="573265" cy="5838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48" name="グラフィックス 47">
              <a:extLst>
                <a:ext uri="{FF2B5EF4-FFF2-40B4-BE49-F238E27FC236}">
                  <a16:creationId xmlns:a16="http://schemas.microsoft.com/office/drawing/2014/main" id="{BB05DAB6-7482-D4F0-C3A0-D01B1E98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1786" y="7264107"/>
              <a:ext cx="403499" cy="416853"/>
            </a:xfrm>
            <a:prstGeom prst="rect">
              <a:avLst/>
            </a:prstGeom>
          </p:spPr>
        </p:pic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99565C5-8EB8-047C-3E29-02ADA65F462A}"/>
              </a:ext>
            </a:extLst>
          </p:cNvPr>
          <p:cNvSpPr txBox="1"/>
          <p:nvPr/>
        </p:nvSpPr>
        <p:spPr>
          <a:xfrm>
            <a:off x="831599" y="7499830"/>
            <a:ext cx="5387207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自分にとって、尾瀬での現地学習はどんな経験になった？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BC51A51-2D3E-538F-3688-A8410ACF0008}"/>
              </a:ext>
            </a:extLst>
          </p:cNvPr>
          <p:cNvSpPr txBox="1"/>
          <p:nvPr/>
        </p:nvSpPr>
        <p:spPr>
          <a:xfrm>
            <a:off x="831598" y="7211463"/>
            <a:ext cx="5194803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（時間があれば）振り返ろう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大かっこ 50">
            <a:extLst>
              <a:ext uri="{FF2B5EF4-FFF2-40B4-BE49-F238E27FC236}">
                <a16:creationId xmlns:a16="http://schemas.microsoft.com/office/drawing/2014/main" id="{BC0AE1F7-8BE6-433F-109F-1C3FC628365B}"/>
              </a:ext>
            </a:extLst>
          </p:cNvPr>
          <p:cNvSpPr/>
          <p:nvPr/>
        </p:nvSpPr>
        <p:spPr>
          <a:xfrm>
            <a:off x="52034" y="7898761"/>
            <a:ext cx="3296992" cy="1908059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大かっこ 51">
            <a:extLst>
              <a:ext uri="{FF2B5EF4-FFF2-40B4-BE49-F238E27FC236}">
                <a16:creationId xmlns:a16="http://schemas.microsoft.com/office/drawing/2014/main" id="{F4772FB8-30EF-4832-1ECE-ACF4658F82E6}"/>
              </a:ext>
            </a:extLst>
          </p:cNvPr>
          <p:cNvSpPr/>
          <p:nvPr/>
        </p:nvSpPr>
        <p:spPr>
          <a:xfrm>
            <a:off x="3494388" y="7898760"/>
            <a:ext cx="3296992" cy="1908059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81271C-59E2-1428-8EB6-66C891D1F417}"/>
              </a:ext>
            </a:extLst>
          </p:cNvPr>
          <p:cNvSpPr txBox="1"/>
          <p:nvPr/>
        </p:nvSpPr>
        <p:spPr>
          <a:xfrm>
            <a:off x="52034" y="7855442"/>
            <a:ext cx="329699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尾瀬で発見した「ポジティブなこと」「ネガティブなこと」で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特に自分が驚いたこと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B31799C-3939-1CE7-BF3B-3BCBC0648524}"/>
              </a:ext>
            </a:extLst>
          </p:cNvPr>
          <p:cNvSpPr txBox="1"/>
          <p:nvPr/>
        </p:nvSpPr>
        <p:spPr>
          <a:xfrm>
            <a:off x="3494387" y="7855441"/>
            <a:ext cx="32391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dirty="0"/>
              <a:t>②尾瀬を散策してみての気持ち・考えの変化</a:t>
            </a:r>
            <a:endParaRPr lang="en-US" altLang="ja-JP" sz="800" b="1" dirty="0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984E0BB7-00F5-086A-7FD8-074FF2E007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594" y="1526644"/>
            <a:ext cx="655335" cy="665737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4BAD0D8-1FAD-2181-C82B-EEA06C2D18EA}"/>
              </a:ext>
            </a:extLst>
          </p:cNvPr>
          <p:cNvSpPr txBox="1"/>
          <p:nvPr/>
        </p:nvSpPr>
        <p:spPr>
          <a:xfrm>
            <a:off x="850987" y="1111034"/>
            <a:ext cx="5948558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よりよい尾瀬をつくるために、どんな行動・関わり・様子が見られたかな？感じられたかな？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CC16BB-9D70-4A30-0D95-E1DDE5458833}"/>
              </a:ext>
            </a:extLst>
          </p:cNvPr>
          <p:cNvSpPr txBox="1"/>
          <p:nvPr/>
        </p:nvSpPr>
        <p:spPr>
          <a:xfrm>
            <a:off x="850986" y="822667"/>
            <a:ext cx="201437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記録してみよう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E1D3A87-B95B-A757-8ED5-9EB601837F11}"/>
              </a:ext>
            </a:extLst>
          </p:cNvPr>
          <p:cNvGrpSpPr/>
          <p:nvPr/>
        </p:nvGrpSpPr>
        <p:grpSpPr>
          <a:xfrm>
            <a:off x="244875" y="842868"/>
            <a:ext cx="573265" cy="583842"/>
            <a:chOff x="235472" y="7192987"/>
            <a:chExt cx="573265" cy="583842"/>
          </a:xfrm>
        </p:grpSpPr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9FC0FF73-E6B4-E44F-85C9-C0BECAF16610}"/>
                </a:ext>
              </a:extLst>
            </p:cNvPr>
            <p:cNvSpPr/>
            <p:nvPr/>
          </p:nvSpPr>
          <p:spPr>
            <a:xfrm>
              <a:off x="235472" y="7192987"/>
              <a:ext cx="573265" cy="5838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</a:t>
              </a:r>
            </a:p>
          </p:txBody>
        </p:sp>
        <p:pic>
          <p:nvPicPr>
            <p:cNvPr id="61" name="グラフィックス 60">
              <a:extLst>
                <a:ext uri="{FF2B5EF4-FFF2-40B4-BE49-F238E27FC236}">
                  <a16:creationId xmlns:a16="http://schemas.microsoft.com/office/drawing/2014/main" id="{EE81A732-EC78-5F72-8748-F1F98141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1786" y="7264107"/>
              <a:ext cx="403499" cy="41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7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0FCBF6-FF2E-09E8-E3A1-CFB69BFBBC5A}"/>
              </a:ext>
            </a:extLst>
          </p:cNvPr>
          <p:cNvSpPr txBox="1"/>
          <p:nvPr/>
        </p:nvSpPr>
        <p:spPr>
          <a:xfrm>
            <a:off x="1197247" y="1034641"/>
            <a:ext cx="6674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現地学習で発見した「ポジティブなこと」「ネガティブなこと」をグループで１つ設定する</a:t>
            </a:r>
            <a:endParaRPr lang="en-US" altLang="ja-JP" sz="9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大かっこ 2">
            <a:extLst>
              <a:ext uri="{FF2B5EF4-FFF2-40B4-BE49-F238E27FC236}">
                <a16:creationId xmlns:a16="http://schemas.microsoft.com/office/drawing/2014/main" id="{D82CCD90-4119-6C4C-0EEC-7383CEFB33A7}"/>
              </a:ext>
            </a:extLst>
          </p:cNvPr>
          <p:cNvSpPr/>
          <p:nvPr/>
        </p:nvSpPr>
        <p:spPr>
          <a:xfrm>
            <a:off x="59327" y="1429567"/>
            <a:ext cx="2780799" cy="2253792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大かっこ 3">
            <a:extLst>
              <a:ext uri="{FF2B5EF4-FFF2-40B4-BE49-F238E27FC236}">
                <a16:creationId xmlns:a16="http://schemas.microsoft.com/office/drawing/2014/main" id="{FBB39C6C-83E1-8FB6-3B0C-922D92C42C72}"/>
              </a:ext>
            </a:extLst>
          </p:cNvPr>
          <p:cNvSpPr/>
          <p:nvPr/>
        </p:nvSpPr>
        <p:spPr>
          <a:xfrm>
            <a:off x="2975020" y="1429567"/>
            <a:ext cx="3823653" cy="1262118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53860379-B84E-6EAC-DB54-3460D070A9DD}"/>
              </a:ext>
            </a:extLst>
          </p:cNvPr>
          <p:cNvSpPr/>
          <p:nvPr/>
        </p:nvSpPr>
        <p:spPr>
          <a:xfrm>
            <a:off x="2975019" y="2897746"/>
            <a:ext cx="3823653" cy="785613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9EC2E-28E7-AF95-2ECC-D865E1660076}"/>
              </a:ext>
            </a:extLst>
          </p:cNvPr>
          <p:cNvSpPr txBox="1"/>
          <p:nvPr/>
        </p:nvSpPr>
        <p:spPr>
          <a:xfrm>
            <a:off x="59327" y="1481220"/>
            <a:ext cx="27807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①個人で考える・思い出す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1AF184-DBD1-0B36-7E37-5C7F5FDC9A7D}"/>
              </a:ext>
            </a:extLst>
          </p:cNvPr>
          <p:cNvSpPr txBox="1"/>
          <p:nvPr/>
        </p:nvSpPr>
        <p:spPr>
          <a:xfrm>
            <a:off x="2975019" y="1481220"/>
            <a:ext cx="32969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②グループで出し合う（メンバーの意見をメモする）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B5CB73-2D51-95B5-B401-581211677CBF}"/>
              </a:ext>
            </a:extLst>
          </p:cNvPr>
          <p:cNvSpPr txBox="1"/>
          <p:nvPr/>
        </p:nvSpPr>
        <p:spPr>
          <a:xfrm>
            <a:off x="2975019" y="2836311"/>
            <a:ext cx="32969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③グループで１つ設定する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大かっこ 22">
            <a:extLst>
              <a:ext uri="{FF2B5EF4-FFF2-40B4-BE49-F238E27FC236}">
                <a16:creationId xmlns:a16="http://schemas.microsoft.com/office/drawing/2014/main" id="{AE2323F0-24F4-9BA3-A86E-DC7D15FD1527}"/>
              </a:ext>
            </a:extLst>
          </p:cNvPr>
          <p:cNvSpPr/>
          <p:nvPr/>
        </p:nvSpPr>
        <p:spPr>
          <a:xfrm>
            <a:off x="52034" y="4196989"/>
            <a:ext cx="3296992" cy="2253792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大かっこ 23">
            <a:extLst>
              <a:ext uri="{FF2B5EF4-FFF2-40B4-BE49-F238E27FC236}">
                <a16:creationId xmlns:a16="http://schemas.microsoft.com/office/drawing/2014/main" id="{4962D418-61E0-9F65-A0D4-525B7D548178}"/>
              </a:ext>
            </a:extLst>
          </p:cNvPr>
          <p:cNvSpPr/>
          <p:nvPr/>
        </p:nvSpPr>
        <p:spPr>
          <a:xfrm>
            <a:off x="3494388" y="4196988"/>
            <a:ext cx="3296992" cy="2253792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1897D82-3834-97D1-352A-A1E911F27993}"/>
              </a:ext>
            </a:extLst>
          </p:cNvPr>
          <p:cNvSpPr txBox="1"/>
          <p:nvPr/>
        </p:nvSpPr>
        <p:spPr>
          <a:xfrm>
            <a:off x="52034" y="4248642"/>
            <a:ext cx="32969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①「働く人・関わる人」は、どんな行動するとよりよい？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088259-FCC6-95E9-7DD1-3FDD2FED9A72}"/>
              </a:ext>
            </a:extLst>
          </p:cNvPr>
          <p:cNvSpPr txBox="1"/>
          <p:nvPr/>
        </p:nvSpPr>
        <p:spPr>
          <a:xfrm>
            <a:off x="3494387" y="4248641"/>
            <a:ext cx="32391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②「訪れる人」は、どんな行動するとよりよい？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419F51B-E585-6309-1760-EA674895876F}"/>
              </a:ext>
            </a:extLst>
          </p:cNvPr>
          <p:cNvSpPr txBox="1"/>
          <p:nvPr/>
        </p:nvSpPr>
        <p:spPr>
          <a:xfrm>
            <a:off x="2975019" y="3042269"/>
            <a:ext cx="1224569" cy="705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チェックする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□ポジティブなこと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□ネガティブなこと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DF2123-C172-C9D8-148D-491D2077C83D}"/>
              </a:ext>
            </a:extLst>
          </p:cNvPr>
          <p:cNvSpPr txBox="1"/>
          <p:nvPr/>
        </p:nvSpPr>
        <p:spPr>
          <a:xfrm>
            <a:off x="4199588" y="3096326"/>
            <a:ext cx="2733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設定した内容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b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＿＿＿＿＿＿＿＿＿＿＿＿＿＿＿＿＿＿＿＿＿＿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1FF8D9-AEB5-6EAE-7241-2C51E2F6EFC3}"/>
              </a:ext>
            </a:extLst>
          </p:cNvPr>
          <p:cNvSpPr txBox="1"/>
          <p:nvPr/>
        </p:nvSpPr>
        <p:spPr>
          <a:xfrm>
            <a:off x="1532586" y="3765371"/>
            <a:ext cx="5570112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グループで設定した「ポジティブなことを増やす」か「ネガティブなことを減らす」ために、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行動するアイディアを考える　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自分で好きなアイディアを出しても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r>
              <a:rPr lang="ja-JP" altLang="en-US" sz="7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タブレット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を使ってアイディアを調べて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大かっこ 38">
            <a:extLst>
              <a:ext uri="{FF2B5EF4-FFF2-40B4-BE49-F238E27FC236}">
                <a16:creationId xmlns:a16="http://schemas.microsoft.com/office/drawing/2014/main" id="{2D5B17E2-D94E-364A-9982-B15B579C1416}"/>
              </a:ext>
            </a:extLst>
          </p:cNvPr>
          <p:cNvSpPr/>
          <p:nvPr/>
        </p:nvSpPr>
        <p:spPr>
          <a:xfrm>
            <a:off x="52033" y="6934050"/>
            <a:ext cx="3296992" cy="1321307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66267515-659C-93B5-AA8B-B68F5BA50A96}"/>
              </a:ext>
            </a:extLst>
          </p:cNvPr>
          <p:cNvSpPr/>
          <p:nvPr/>
        </p:nvSpPr>
        <p:spPr>
          <a:xfrm>
            <a:off x="3494387" y="6934050"/>
            <a:ext cx="3296992" cy="1321306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2F75C3-B6F8-A2DD-9E93-666090E4911A}"/>
              </a:ext>
            </a:extLst>
          </p:cNvPr>
          <p:cNvSpPr txBox="1"/>
          <p:nvPr/>
        </p:nvSpPr>
        <p:spPr>
          <a:xfrm>
            <a:off x="52033" y="6921309"/>
            <a:ext cx="32969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①よりよい行動のアイディア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8AB44D-BEC8-E5F6-F1FD-02528D1FF28D}"/>
              </a:ext>
            </a:extLst>
          </p:cNvPr>
          <p:cNvSpPr txBox="1"/>
          <p:nvPr/>
        </p:nvSpPr>
        <p:spPr>
          <a:xfrm>
            <a:off x="3494386" y="6921308"/>
            <a:ext cx="32391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②このアイディアがよいと思った理由・想い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627C72F-6B82-87CB-F8A8-AF64383A32F2}"/>
              </a:ext>
            </a:extLst>
          </p:cNvPr>
          <p:cNvSpPr txBox="1"/>
          <p:nvPr/>
        </p:nvSpPr>
        <p:spPr>
          <a:xfrm>
            <a:off x="1532585" y="6620632"/>
            <a:ext cx="55701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ステップ２で考えた内容から、グループで１つにしぼる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大かっこ 46">
            <a:extLst>
              <a:ext uri="{FF2B5EF4-FFF2-40B4-BE49-F238E27FC236}">
                <a16:creationId xmlns:a16="http://schemas.microsoft.com/office/drawing/2014/main" id="{8C369743-D7ED-5322-42D3-6DF7D37ED368}"/>
              </a:ext>
            </a:extLst>
          </p:cNvPr>
          <p:cNvSpPr/>
          <p:nvPr/>
        </p:nvSpPr>
        <p:spPr>
          <a:xfrm>
            <a:off x="52032" y="8691229"/>
            <a:ext cx="2015881" cy="1161858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3D39153-0DED-683A-597D-F7984D82AE6C}"/>
              </a:ext>
            </a:extLst>
          </p:cNvPr>
          <p:cNvSpPr txBox="1"/>
          <p:nvPr/>
        </p:nvSpPr>
        <p:spPr>
          <a:xfrm>
            <a:off x="0" y="8701781"/>
            <a:ext cx="197046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（ステップ１の内容）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私たちは、</a:t>
            </a:r>
            <a:endParaRPr lang="en-US" altLang="ja-JP" sz="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b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__________________________________</a:t>
            </a:r>
            <a:b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1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    に注目しました。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29BE388-B2C5-E9D9-35FA-0C1A8EE00D78}"/>
              </a:ext>
            </a:extLst>
          </p:cNvPr>
          <p:cNvSpPr txBox="1"/>
          <p:nvPr/>
        </p:nvSpPr>
        <p:spPr>
          <a:xfrm>
            <a:off x="1500384" y="8288037"/>
            <a:ext cx="385722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ステップ１～３のことをふまえて、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「よりよい尾瀬の未来をつくるためにできること」をまとめる</a:t>
            </a:r>
          </a:p>
        </p:txBody>
      </p:sp>
      <p:sp>
        <p:nvSpPr>
          <p:cNvPr id="52" name="大かっこ 51">
            <a:extLst>
              <a:ext uri="{FF2B5EF4-FFF2-40B4-BE49-F238E27FC236}">
                <a16:creationId xmlns:a16="http://schemas.microsoft.com/office/drawing/2014/main" id="{FDD9F045-3795-32E5-37A9-CABB8B52293C}"/>
              </a:ext>
            </a:extLst>
          </p:cNvPr>
          <p:cNvSpPr/>
          <p:nvPr/>
        </p:nvSpPr>
        <p:spPr>
          <a:xfrm>
            <a:off x="2152480" y="8694504"/>
            <a:ext cx="2394860" cy="1158583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71209BA-1504-11F1-E508-746134376776}"/>
              </a:ext>
            </a:extLst>
          </p:cNvPr>
          <p:cNvSpPr txBox="1"/>
          <p:nvPr/>
        </p:nvSpPr>
        <p:spPr>
          <a:xfrm>
            <a:off x="2165359" y="8707521"/>
            <a:ext cx="2297781" cy="116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（ステップ２の内容）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それに対してよりよくするための行動として</a:t>
            </a:r>
            <a:endParaRPr lang="en-US" altLang="ja-JP" sz="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b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_________________________________________</a:t>
            </a:r>
            <a:b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1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　　　</a:t>
            </a: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などたくさんのアイディアを出しました。</a:t>
            </a:r>
            <a:r>
              <a:rPr lang="ja-JP" altLang="en-US" sz="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大かっこ 53">
            <a:extLst>
              <a:ext uri="{FF2B5EF4-FFF2-40B4-BE49-F238E27FC236}">
                <a16:creationId xmlns:a16="http://schemas.microsoft.com/office/drawing/2014/main" id="{2F4CA58F-3375-BBE9-02C1-927602EACF91}"/>
              </a:ext>
            </a:extLst>
          </p:cNvPr>
          <p:cNvSpPr/>
          <p:nvPr/>
        </p:nvSpPr>
        <p:spPr>
          <a:xfrm>
            <a:off x="4619028" y="8704975"/>
            <a:ext cx="2179644" cy="1158583"/>
          </a:xfrm>
          <a:prstGeom prst="bracketPair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37AD45C-F81B-462F-6700-F2B6E29FF3A5}"/>
              </a:ext>
            </a:extLst>
          </p:cNvPr>
          <p:cNvSpPr txBox="1"/>
          <p:nvPr/>
        </p:nvSpPr>
        <p:spPr>
          <a:xfrm>
            <a:off x="4631907" y="8717992"/>
            <a:ext cx="2297781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（ステップ３の内容）</a:t>
            </a: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具体的に取り入れたい行動と理由は、</a:t>
            </a:r>
            <a:endParaRPr lang="en-US" altLang="ja-JP" sz="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sz="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300"/>
              </a:spcAft>
            </a:pPr>
            <a:b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________________________________________</a:t>
            </a:r>
          </a:p>
          <a:p>
            <a:pPr>
              <a:spcAft>
                <a:spcPts val="300"/>
              </a:spcAft>
            </a:pP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br>
              <a:rPr lang="en-US" altLang="ja-JP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これらによってよりよい尾瀬の未来につながると考えます！</a:t>
            </a:r>
            <a:endParaRPr lang="en-US" altLang="ja-JP" sz="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スライド番号プレースホルダー 13">
            <a:extLst>
              <a:ext uri="{FF2B5EF4-FFF2-40B4-BE49-F238E27FC236}">
                <a16:creationId xmlns:a16="http://schemas.microsoft.com/office/drawing/2014/main" id="{DF762CFF-1DA4-F577-8417-C3599D6E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624" y="9010"/>
            <a:ext cx="1936376" cy="331374"/>
          </a:xfrm>
        </p:spPr>
        <p:txBody>
          <a:bodyPr/>
          <a:lstStyle/>
          <a:p>
            <a:fld id="{B6F15528-21DE-4FAA-801E-634DDDAF4B2B}" type="slidenum">
              <a:rPr lang="en-US" sz="1634"/>
              <a:pPr/>
              <a:t>6</a:t>
            </a:fld>
            <a:endParaRPr lang="en-US" sz="1634" dirty="0"/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9390FE04-C0CE-6E85-F0F4-FC3A83C16409}"/>
              </a:ext>
            </a:extLst>
          </p:cNvPr>
          <p:cNvSpPr/>
          <p:nvPr/>
        </p:nvSpPr>
        <p:spPr>
          <a:xfrm rot="10800000" flipV="1">
            <a:off x="-497431" y="137456"/>
            <a:ext cx="1653796" cy="497687"/>
          </a:xfrm>
          <a:prstGeom prst="chevron">
            <a:avLst>
              <a:gd name="adj" fmla="val 28989"/>
            </a:avLst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5E8A34-0193-A0AF-078B-B7C5D8BAE662}"/>
              </a:ext>
            </a:extLst>
          </p:cNvPr>
          <p:cNvSpPr txBox="1"/>
          <p:nvPr/>
        </p:nvSpPr>
        <p:spPr>
          <a:xfrm>
            <a:off x="-75363" y="260601"/>
            <a:ext cx="1187972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事後学習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6966D7B-7FEE-4B47-DC4C-2CA4298AC004}"/>
              </a:ext>
            </a:extLst>
          </p:cNvPr>
          <p:cNvSpPr/>
          <p:nvPr/>
        </p:nvSpPr>
        <p:spPr>
          <a:xfrm>
            <a:off x="59327" y="896739"/>
            <a:ext cx="1097038" cy="400325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11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6C62F37-57AA-9DAE-4B89-396C0319987E}"/>
              </a:ext>
            </a:extLst>
          </p:cNvPr>
          <p:cNvSpPr/>
          <p:nvPr/>
        </p:nvSpPr>
        <p:spPr>
          <a:xfrm>
            <a:off x="86630" y="3750302"/>
            <a:ext cx="1097038" cy="400325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11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CAF0ECD-7D69-3579-F4E9-4B97960B343D}"/>
              </a:ext>
            </a:extLst>
          </p:cNvPr>
          <p:cNvSpPr/>
          <p:nvPr/>
        </p:nvSpPr>
        <p:spPr>
          <a:xfrm>
            <a:off x="87862" y="6450780"/>
            <a:ext cx="1097038" cy="400325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11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D6762A-A67C-945D-81C2-7163185DBD1F}"/>
              </a:ext>
            </a:extLst>
          </p:cNvPr>
          <p:cNvSpPr/>
          <p:nvPr/>
        </p:nvSpPr>
        <p:spPr>
          <a:xfrm>
            <a:off x="110282" y="8224617"/>
            <a:ext cx="1097038" cy="400325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11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D9C69DD-144B-0F8E-F920-D24F60ECEB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94" y="312669"/>
            <a:ext cx="672463" cy="36709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E4070D7-DB5E-C86E-78A0-10C2685320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559" y="320415"/>
            <a:ext cx="672463" cy="3670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918FAD2-E100-CFEB-9E2A-758316F4A5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24" y="309660"/>
            <a:ext cx="696584" cy="38026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0A2FD53-A9BA-5CB2-BBA6-9DA233289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850" y="334914"/>
            <a:ext cx="696585" cy="380265"/>
          </a:xfrm>
          <a:prstGeom prst="rect">
            <a:avLst/>
          </a:prstGeom>
        </p:spPr>
      </p:pic>
      <p:sp>
        <p:nvSpPr>
          <p:cNvPr id="48" name="TextBox 8">
            <a:extLst>
              <a:ext uri="{FF2B5EF4-FFF2-40B4-BE49-F238E27FC236}">
                <a16:creationId xmlns:a16="http://schemas.microsoft.com/office/drawing/2014/main" id="{955EE787-92AA-5C58-6613-749DCD834661}"/>
              </a:ext>
            </a:extLst>
          </p:cNvPr>
          <p:cNvSpPr txBox="1"/>
          <p:nvPr/>
        </p:nvSpPr>
        <p:spPr>
          <a:xfrm>
            <a:off x="1340438" y="138386"/>
            <a:ext cx="3947622" cy="595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29909">
              <a:lnSpc>
                <a:spcPct val="150000"/>
              </a:lnSpc>
              <a:defRPr/>
            </a:pPr>
            <a:r>
              <a:rPr kumimoji="0" lang="ja-JP" altLang="en-US" sz="1400" b="1" spc="58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グループで</a:t>
            </a:r>
            <a:endParaRPr kumimoji="0" lang="en-US" altLang="ja-JP" sz="1400" b="1" spc="58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829909">
              <a:lnSpc>
                <a:spcPct val="150000"/>
              </a:lnSpc>
              <a:defRPr/>
            </a:pPr>
            <a:r>
              <a:rPr kumimoji="0" lang="ja-JP" altLang="en-US" sz="1400" b="1" spc="58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考えをまとめよう！</a:t>
            </a:r>
            <a:endParaRPr kumimoji="0" lang="en-US" altLang="ja-JP" sz="1400" b="1" spc="58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81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1023</Words>
  <Application>Microsoft Office PowerPoint</Application>
  <PresentationFormat>A4 210 x 297 mm</PresentationFormat>
  <Paragraphs>158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2026-03-27T10:27:02Z</dcterms:created>
  <dcterms:modified xsi:type="dcterms:W3CDTF">2026-03-27T11:26:16Z</dcterms:modified>
</cp:coreProperties>
</file>