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72"/>
  </p:notesMasterIdLst>
  <p:sldIdLst>
    <p:sldId id="345" r:id="rId2"/>
    <p:sldId id="256" r:id="rId3"/>
    <p:sldId id="352" r:id="rId4"/>
    <p:sldId id="401" r:id="rId5"/>
    <p:sldId id="402" r:id="rId6"/>
    <p:sldId id="272" r:id="rId7"/>
    <p:sldId id="270" r:id="rId8"/>
    <p:sldId id="400" r:id="rId9"/>
    <p:sldId id="403" r:id="rId10"/>
    <p:sldId id="404" r:id="rId11"/>
    <p:sldId id="406" r:id="rId12"/>
    <p:sldId id="405" r:id="rId13"/>
    <p:sldId id="407" r:id="rId14"/>
    <p:sldId id="483" r:id="rId15"/>
    <p:sldId id="409" r:id="rId16"/>
    <p:sldId id="408" r:id="rId17"/>
    <p:sldId id="484" r:id="rId18"/>
    <p:sldId id="469" r:id="rId19"/>
    <p:sldId id="485" r:id="rId20"/>
    <p:sldId id="411" r:id="rId21"/>
    <p:sldId id="486" r:id="rId22"/>
    <p:sldId id="413" r:id="rId23"/>
    <p:sldId id="414" r:id="rId24"/>
    <p:sldId id="415" r:id="rId25"/>
    <p:sldId id="487" r:id="rId26"/>
    <p:sldId id="266" r:id="rId27"/>
    <p:sldId id="418" r:id="rId28"/>
    <p:sldId id="419" r:id="rId29"/>
    <p:sldId id="420" r:id="rId30"/>
    <p:sldId id="421" r:id="rId31"/>
    <p:sldId id="423" r:id="rId32"/>
    <p:sldId id="422" r:id="rId33"/>
    <p:sldId id="488" r:id="rId34"/>
    <p:sldId id="424" r:id="rId35"/>
    <p:sldId id="470" r:id="rId36"/>
    <p:sldId id="426" r:id="rId37"/>
    <p:sldId id="482" r:id="rId38"/>
    <p:sldId id="491" r:id="rId39"/>
    <p:sldId id="428" r:id="rId40"/>
    <p:sldId id="429" r:id="rId41"/>
    <p:sldId id="430" r:id="rId42"/>
    <p:sldId id="356" r:id="rId43"/>
    <p:sldId id="441" r:id="rId44"/>
    <p:sldId id="442" r:id="rId45"/>
    <p:sldId id="432" r:id="rId46"/>
    <p:sldId id="443" r:id="rId47"/>
    <p:sldId id="434" r:id="rId48"/>
    <p:sldId id="444" r:id="rId49"/>
    <p:sldId id="471" r:id="rId50"/>
    <p:sldId id="445" r:id="rId51"/>
    <p:sldId id="490" r:id="rId52"/>
    <p:sldId id="473" r:id="rId53"/>
    <p:sldId id="474" r:id="rId54"/>
    <p:sldId id="475" r:id="rId55"/>
    <p:sldId id="476" r:id="rId56"/>
    <p:sldId id="477" r:id="rId57"/>
    <p:sldId id="478" r:id="rId58"/>
    <p:sldId id="479" r:id="rId59"/>
    <p:sldId id="480" r:id="rId60"/>
    <p:sldId id="481" r:id="rId61"/>
    <p:sldId id="492" r:id="rId62"/>
    <p:sldId id="447" r:id="rId63"/>
    <p:sldId id="448" r:id="rId64"/>
    <p:sldId id="449" r:id="rId65"/>
    <p:sldId id="453" r:id="rId66"/>
    <p:sldId id="464" r:id="rId67"/>
    <p:sldId id="465" r:id="rId68"/>
    <p:sldId id="385" r:id="rId69"/>
    <p:sldId id="466" r:id="rId70"/>
    <p:sldId id="468" r:id="rId71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作成者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6" y="79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microsoft.com/office/2018/10/relationships/authors" Target="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E90A5F-1D7C-4579-9D93-F8CD64531886}" type="datetimeFigureOut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007D79-3744-4CAA-B1F9-444F002E81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9084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AC86AF-7386-A28D-4C50-C0C3F63149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D0E3E1A-282D-2950-6404-CE8B829449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C93CE2-A7B1-EA12-A6C2-AB8CF438E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7746-1A9C-413E-8D39-B53E1E0F6895}" type="datetimeFigureOut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07C3EA9-EB6F-E054-A5A3-C4AA6138D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EA3EE6-15A7-66F8-E3E7-8445949A3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E86F-FF44-4A83-8138-61B382A0FB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585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7713EC-92DF-5CA0-9676-89CCBD59E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E9D2575-1CFE-BA2B-53B3-85BB9277F5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E818ED-23BC-877C-F001-347E533A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7746-1A9C-413E-8D39-B53E1E0F6895}" type="datetimeFigureOut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49B75E6-0A78-98D5-75EE-8210DABCF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EAC3C80-739A-DE9B-6F69-2503F78CA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E86F-FF44-4A83-8138-61B382A0FB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5693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E0F8547-701D-197F-6267-BF2DB646C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72A17B7-EE69-F5CE-CA92-0AFCD6EEAE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487D82A-0A5B-7FFA-117A-5A8ECD34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7746-1A9C-413E-8D39-B53E1E0F6895}" type="datetimeFigureOut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6C86847-9048-C431-4465-2FD581C5C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2610CFE-F9A6-D8F0-B706-B17B98766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E86F-FF44-4A83-8138-61B382A0FB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824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18FD49-BCB9-1E80-5749-14B45B687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A48AEC9-D85A-1C0B-653E-21E25149D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418A59-0102-51FB-5408-9BEEC023C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7746-1A9C-413E-8D39-B53E1E0F6895}" type="datetimeFigureOut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4502D9F-E611-FF38-D228-692AAE109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DD093E-71C2-E914-A3AF-92301AAE5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E86F-FF44-4A83-8138-61B382A0FB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3025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AC611E-C1C4-6957-B53D-723FD34B1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A0D56CA-DB55-6758-F3E8-09551D350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2164323-0015-8EB0-8DD2-EBD21B93D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7746-1A9C-413E-8D39-B53E1E0F6895}" type="datetimeFigureOut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2AACA7-B5B9-F158-BDCC-BE182C7CC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10A3399-78B5-1ABB-0B6B-1CAFBB31D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E86F-FF44-4A83-8138-61B382A0FB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141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360C88-237A-B5DB-9D2E-C36B7843F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66752AD-91B2-C0EA-4D19-2541DD9879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B5AB5F4-2E3B-3E35-B053-688F2A76D2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6FBB28C-80C9-F875-4742-1439B1DDE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7746-1A9C-413E-8D39-B53E1E0F6895}" type="datetimeFigureOut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ECDFA58-5C84-D327-2E1F-A86C91E5A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403140A-0362-ACFE-E3C5-6F980D007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E86F-FF44-4A83-8138-61B382A0FB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6275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6A0B14-8E6B-EB31-0782-C173A96F1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49D45B9-A301-056F-E998-5CBA5390A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07AC938-20F6-AAE6-4146-F4A6EDAD2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D7654A3-CFE1-E65C-0502-6DF55A2ACD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C52AA6F-F609-4BD7-B051-C2293EA70D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EEA47A9-D036-F0D4-374D-723F722B3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7746-1A9C-413E-8D39-B53E1E0F6895}" type="datetimeFigureOut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677DA87-EA75-FDFE-B2B8-5FCFE0E70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B9EB97F-4BC4-9844-59A9-75C585883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E86F-FF44-4A83-8138-61B382A0FB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5870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65F2DC-FED6-0731-DE87-8D4FFB042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734E894-ECAA-8305-09AD-F3DD197B5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7746-1A9C-413E-8D39-B53E1E0F6895}" type="datetimeFigureOut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C191C91-15E8-36E7-D044-8F9427313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F12C5FE-F830-23AD-5DFD-3E3737525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E86F-FF44-4A83-8138-61B382A0FB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7705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39FDAAC-1418-AAB6-EF7E-A9F9CA6AC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7746-1A9C-413E-8D39-B53E1E0F6895}" type="datetimeFigureOut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CD6FED8-620F-D0F6-A8EF-3CECE988D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A40BD18-0A66-ECCA-5BF2-D163AAFCB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E86F-FF44-4A83-8138-61B382A0FB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1746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3716F2-2FD5-461E-2A76-FA4AE6721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3E17C97-121B-B3AC-DC83-AF1187502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3E4A35B-C500-7466-A35E-1A3D305BA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75B29CD-0DD7-6AC9-86D9-32FCE187F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7746-1A9C-413E-8D39-B53E1E0F6895}" type="datetimeFigureOut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FE12642-239E-B7E9-37E2-E46ABE264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D3C9155-A4FA-5B76-8F6E-CA0333284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E86F-FF44-4A83-8138-61B382A0FB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2641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5582A3-54A6-3E2F-09B5-23BA2D945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08FAD41D-2857-72C8-B03B-C02BF30B95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4923D72-ED3D-ACA7-690E-8EF013380C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5C9BC19-7E26-3BB9-33FC-C4A5CB15E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7746-1A9C-413E-8D39-B53E1E0F6895}" type="datetimeFigureOut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1B477DF-E33C-3127-9668-5E85C1CCB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384CD17-0E9D-2681-9E0C-73FC18E79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E86F-FF44-4A83-8138-61B382A0FB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756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26AD49B-6DD5-EDA1-74D5-75465D637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4AF44FB-66F0-9219-FAEA-4CD6E56AE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ED1A962-7557-ED7A-C2F0-E0C39B4643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47746-1A9C-413E-8D39-B53E1E0F6895}" type="datetimeFigureOut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4A76911-C60E-0B24-8A78-4671B5A4D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DAAC837-6292-3F4B-0E74-E1EC1FA3BA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9E86F-FF44-4A83-8138-61B382A0FB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148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ef.gunma.jp/page/1218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E19909-D43B-48A3-BED2-44ADB53AFD82}"/>
              </a:ext>
            </a:extLst>
          </p:cNvPr>
          <p:cNvSpPr txBox="1"/>
          <p:nvPr/>
        </p:nvSpPr>
        <p:spPr>
          <a:xfrm>
            <a:off x="704661" y="1132142"/>
            <a:ext cx="10782677" cy="4589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4000" b="1" dirty="0">
                <a:solidFill>
                  <a:schemeClr val="bg1"/>
                </a:solidFill>
              </a:rPr>
              <a:t>本資料は、尾瀬ネイチャーラーニングに</a:t>
            </a:r>
            <a:endParaRPr lang="en-US" altLang="ja-JP" sz="40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4000" b="1" dirty="0">
                <a:solidFill>
                  <a:schemeClr val="bg1"/>
                </a:solidFill>
              </a:rPr>
              <a:t>取り組むための学習画面データです。</a:t>
            </a:r>
            <a:endParaRPr lang="en-US" altLang="ja-JP" sz="40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4000" b="1" dirty="0">
                <a:solidFill>
                  <a:schemeClr val="bg1"/>
                </a:solidFill>
              </a:rPr>
              <a:t>モデルプログラムとしてご確認いただいたうえで、</a:t>
            </a:r>
            <a:endParaRPr lang="en-US" altLang="ja-JP" sz="40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4000" b="1" dirty="0">
                <a:solidFill>
                  <a:schemeClr val="bg1"/>
                </a:solidFill>
              </a:rPr>
              <a:t>各学校の状況・様子に応じて、</a:t>
            </a:r>
            <a:endParaRPr lang="en-US" altLang="ja-JP" sz="40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4000" b="1" dirty="0">
                <a:solidFill>
                  <a:schemeClr val="bg1"/>
                </a:solidFill>
              </a:rPr>
              <a:t>自由に改変してお取り扱いください。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1461975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1E7DF5-DF6A-7C6F-2BE9-876038880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9F80E1E2-9972-DC91-E4E4-706EEC5AF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9093"/>
            <a:ext cx="12192000" cy="115595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/>
              <a:t>授業予定</a:t>
            </a:r>
          </a:p>
        </p:txBody>
      </p:sp>
      <p:sp>
        <p:nvSpPr>
          <p:cNvPr id="2" name="タイトル 3">
            <a:extLst>
              <a:ext uri="{FF2B5EF4-FFF2-40B4-BE49-F238E27FC236}">
                <a16:creationId xmlns:a16="http://schemas.microsoft.com/office/drawing/2014/main" id="{F7F06292-92BA-D834-C884-C0133C9DE332}"/>
              </a:ext>
            </a:extLst>
          </p:cNvPr>
          <p:cNvSpPr txBox="1">
            <a:spLocks/>
          </p:cNvSpPr>
          <p:nvPr/>
        </p:nvSpPr>
        <p:spPr>
          <a:xfrm>
            <a:off x="571180" y="161365"/>
            <a:ext cx="10975778" cy="13909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ja-JP" altLang="en-US" sz="11500" b="1" dirty="0"/>
              <a:t>　</a:t>
            </a:r>
            <a:endParaRPr lang="ja-JP" altLang="en-US" sz="4800" b="1" dirty="0"/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69FF726D-76FB-7D09-CA0D-415A09B2D3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228984"/>
              </p:ext>
            </p:extLst>
          </p:nvPr>
        </p:nvGraphicFramePr>
        <p:xfrm>
          <a:off x="223102" y="1620081"/>
          <a:ext cx="11745796" cy="46531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12233">
                  <a:extLst>
                    <a:ext uri="{9D8B030D-6E8A-4147-A177-3AD203B41FA5}">
                      <a16:colId xmlns:a16="http://schemas.microsoft.com/office/drawing/2014/main" val="2828745065"/>
                    </a:ext>
                  </a:extLst>
                </a:gridCol>
                <a:gridCol w="4033428">
                  <a:extLst>
                    <a:ext uri="{9D8B030D-6E8A-4147-A177-3AD203B41FA5}">
                      <a16:colId xmlns:a16="http://schemas.microsoft.com/office/drawing/2014/main" val="4197143424"/>
                    </a:ext>
                  </a:extLst>
                </a:gridCol>
                <a:gridCol w="5800135">
                  <a:extLst>
                    <a:ext uri="{9D8B030D-6E8A-4147-A177-3AD203B41FA5}">
                      <a16:colId xmlns:a16="http://schemas.microsoft.com/office/drawing/2014/main" val="616396717"/>
                    </a:ext>
                  </a:extLst>
                </a:gridCol>
              </a:tblGrid>
              <a:tr h="539371">
                <a:tc gridSpan="3">
                  <a:txBody>
                    <a:bodyPr/>
                    <a:lstStyle/>
                    <a:p>
                      <a:r>
                        <a:rPr kumimoji="1" lang="ja-JP" altLang="en-US" sz="2800" b="1" dirty="0"/>
                        <a:t>授業概要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kumimoji="1" lang="ja-JP" altLang="en-US" dirty="0"/>
                        <a:t>授業概要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8962100"/>
                  </a:ext>
                </a:extLst>
              </a:tr>
              <a:tr h="856648">
                <a:tc rowSpan="2">
                  <a:txBody>
                    <a:bodyPr/>
                    <a:lstStyle/>
                    <a:p>
                      <a:r>
                        <a:rPr kumimoji="1" lang="ja-JP" altLang="en-US" sz="2800" b="1" dirty="0"/>
                        <a:t>事前学習</a:t>
                      </a:r>
                      <a:endParaRPr kumimoji="1" lang="en-US" altLang="ja-JP" sz="2800" b="1" dirty="0"/>
                    </a:p>
                    <a:p>
                      <a:r>
                        <a:rPr kumimoji="1" lang="en-US" altLang="ja-JP" sz="2800" b="1" dirty="0"/>
                        <a:t>2</a:t>
                      </a:r>
                      <a:r>
                        <a:rPr kumimoji="1" lang="ja-JP" altLang="en-US" sz="2800" b="1" dirty="0"/>
                        <a:t>時間</a:t>
                      </a:r>
                      <a:endParaRPr kumimoji="1" lang="en-US" altLang="ja-JP" sz="2800" b="1" dirty="0"/>
                    </a:p>
                    <a:p>
                      <a:r>
                        <a:rPr kumimoji="1" lang="ja-JP" altLang="en-US" sz="2800" b="1" dirty="0"/>
                        <a:t>想定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kumimoji="1" lang="ja-JP" altLang="en-US" sz="2400" b="1" dirty="0"/>
                        <a:t>自分と地域の良さと</a:t>
                      </a:r>
                      <a:endParaRPr kumimoji="1" lang="en-US" altLang="ja-JP" sz="2400" b="1" dirty="0"/>
                    </a:p>
                    <a:p>
                      <a:r>
                        <a:rPr kumimoji="1" lang="ja-JP" altLang="en-US" sz="2400" b="1" dirty="0"/>
                        <a:t>尾瀬の課題の見方を</a:t>
                      </a:r>
                      <a:endParaRPr kumimoji="1" lang="en-US" altLang="ja-JP" sz="2400" b="1" dirty="0"/>
                    </a:p>
                    <a:p>
                      <a:r>
                        <a:rPr kumimoji="1" lang="ja-JP" altLang="en-US" sz="2400" b="1" dirty="0"/>
                        <a:t>発見しよう！</a:t>
                      </a:r>
                      <a:endParaRPr kumimoji="1" lang="en-US" altLang="ja-JP" sz="24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1" dirty="0"/>
                        <a:t>事前学習①　自分と地域の良さを</a:t>
                      </a:r>
                      <a:br>
                        <a:rPr kumimoji="1" lang="en-US" altLang="ja-JP" sz="2400" b="1" dirty="0"/>
                      </a:br>
                      <a:r>
                        <a:rPr kumimoji="1" lang="ja-JP" altLang="en-US" sz="2400" b="1" dirty="0"/>
                        <a:t>　　　　　　　　　発見する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185089"/>
                  </a:ext>
                </a:extLst>
              </a:tr>
              <a:tr h="85664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1" dirty="0"/>
                        <a:t>事前学習②　尾瀬の課題の見方を</a:t>
                      </a:r>
                      <a:br>
                        <a:rPr kumimoji="1" lang="en-US" altLang="ja-JP" sz="2400" b="1" dirty="0"/>
                      </a:br>
                      <a:r>
                        <a:rPr kumimoji="1" lang="ja-JP" altLang="en-US" sz="2400" b="1" dirty="0"/>
                        <a:t>　　　　　　　　　発見する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5291025"/>
                  </a:ext>
                </a:extLst>
              </a:tr>
              <a:tr h="856648">
                <a:tc>
                  <a:txBody>
                    <a:bodyPr/>
                    <a:lstStyle/>
                    <a:p>
                      <a:r>
                        <a:rPr kumimoji="1" lang="ja-JP" altLang="en-US" sz="2800" b="1" dirty="0"/>
                        <a:t>現地学習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1" dirty="0"/>
                        <a:t>尾瀬の課題を</a:t>
                      </a:r>
                      <a:endParaRPr kumimoji="1" lang="en-US" altLang="ja-JP" sz="2400" b="1" dirty="0"/>
                    </a:p>
                    <a:p>
                      <a:r>
                        <a:rPr kumimoji="1" lang="ja-JP" altLang="en-US" sz="2400" b="1" dirty="0"/>
                        <a:t>発見してこよう！</a:t>
                      </a:r>
                      <a:endParaRPr kumimoji="1" lang="en-US" altLang="ja-JP" sz="2400" b="1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1" dirty="0"/>
                        <a:t>尾瀬の課題を発見してくる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4162201"/>
                  </a:ext>
                </a:extLst>
              </a:tr>
              <a:tr h="533949">
                <a:tc rowSpan="3">
                  <a:txBody>
                    <a:bodyPr/>
                    <a:lstStyle/>
                    <a:p>
                      <a:r>
                        <a:rPr kumimoji="1" lang="ja-JP" altLang="en-US" sz="2800" b="1" dirty="0"/>
                        <a:t>事後学習</a:t>
                      </a:r>
                      <a:endParaRPr kumimoji="1" lang="en-US" altLang="ja-JP" sz="2800" b="1" dirty="0"/>
                    </a:p>
                    <a:p>
                      <a:r>
                        <a:rPr kumimoji="1" lang="en-US" altLang="ja-JP" sz="2800" b="1" dirty="0"/>
                        <a:t>3</a:t>
                      </a:r>
                      <a:r>
                        <a:rPr kumimoji="1" lang="ja-JP" altLang="en-US" sz="2800" b="1" dirty="0"/>
                        <a:t>時間</a:t>
                      </a:r>
                      <a:endParaRPr kumimoji="1" lang="en-US" altLang="ja-JP" sz="2800" b="1" dirty="0"/>
                    </a:p>
                    <a:p>
                      <a:r>
                        <a:rPr kumimoji="1" lang="ja-JP" altLang="en-US" sz="2800" b="1" dirty="0"/>
                        <a:t>想定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1" dirty="0"/>
                        <a:t>持続可能な尾瀬のために、</a:t>
                      </a:r>
                      <a:endParaRPr kumimoji="1" lang="en-US" altLang="ja-JP" sz="2400" b="1" dirty="0"/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1" dirty="0"/>
                        <a:t>自分が考えたアイディアを</a:t>
                      </a:r>
                      <a:endParaRPr kumimoji="1" lang="en-US" altLang="ja-JP" sz="2400" b="1" dirty="0"/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1" dirty="0"/>
                        <a:t>発表しよう！</a:t>
                      </a:r>
                      <a:endParaRPr kumimoji="1" lang="en-US" altLang="ja-JP" sz="24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1" dirty="0"/>
                        <a:t>事後学習①　アイディアを出す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576403"/>
                  </a:ext>
                </a:extLst>
              </a:tr>
              <a:tr h="533949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1" dirty="0"/>
                        <a:t>事後学習②　アイディアを整理する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639359"/>
                  </a:ext>
                </a:extLst>
              </a:tr>
              <a:tr h="475916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1" dirty="0"/>
                        <a:t>事後学習③　アイディアを発表する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6972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8522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0658E6-B489-2248-A301-399AC55FC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3">
            <a:extLst>
              <a:ext uri="{FF2B5EF4-FFF2-40B4-BE49-F238E27FC236}">
                <a16:creationId xmlns:a16="http://schemas.microsoft.com/office/drawing/2014/main" id="{03439B69-488A-6B1E-391F-218A5B879980}"/>
              </a:ext>
            </a:extLst>
          </p:cNvPr>
          <p:cNvSpPr txBox="1">
            <a:spLocks/>
          </p:cNvSpPr>
          <p:nvPr/>
        </p:nvSpPr>
        <p:spPr>
          <a:xfrm>
            <a:off x="571180" y="161365"/>
            <a:ext cx="10975778" cy="13909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ja-JP" altLang="en-US" sz="11500" b="1" dirty="0"/>
              <a:t>　</a:t>
            </a:r>
            <a:endParaRPr lang="ja-JP" altLang="en-US" sz="4800" b="1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4C482C5-13C3-C6CB-29F1-B6B917422892}"/>
              </a:ext>
            </a:extLst>
          </p:cNvPr>
          <p:cNvSpPr txBox="1"/>
          <p:nvPr/>
        </p:nvSpPr>
        <p:spPr>
          <a:xfrm>
            <a:off x="-7073" y="1409269"/>
            <a:ext cx="12132284" cy="4068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6000" b="1" dirty="0"/>
              <a:t>尾瀬ネイチャーラーニングを</a:t>
            </a:r>
            <a:endParaRPr lang="en-US" altLang="ja-JP" sz="6000" b="1" dirty="0"/>
          </a:p>
          <a:p>
            <a:pPr algn="ctr">
              <a:lnSpc>
                <a:spcPct val="150000"/>
              </a:lnSpc>
            </a:pPr>
            <a:r>
              <a:rPr kumimoji="1" lang="ja-JP" altLang="en-US" sz="6000" b="1" dirty="0"/>
              <a:t>通じて、尾瀬と自分の関わりを</a:t>
            </a:r>
            <a:endParaRPr kumimoji="1" lang="en-US" altLang="ja-JP" sz="6000" b="1" dirty="0"/>
          </a:p>
          <a:p>
            <a:pPr algn="ctr">
              <a:lnSpc>
                <a:spcPct val="150000"/>
              </a:lnSpc>
            </a:pPr>
            <a:r>
              <a:rPr kumimoji="1" lang="ja-JP" altLang="en-US" sz="6000" b="1" dirty="0"/>
              <a:t>探究していこう！</a:t>
            </a:r>
            <a:endParaRPr kumimoji="1" lang="en-US" altLang="ja-JP" sz="6000" b="1" dirty="0"/>
          </a:p>
        </p:txBody>
      </p:sp>
    </p:spTree>
    <p:extLst>
      <p:ext uri="{BB962C8B-B14F-4D97-AF65-F5344CB8AC3E}">
        <p14:creationId xmlns:p14="http://schemas.microsoft.com/office/powerpoint/2010/main" val="1229362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920140-2DFB-E9BC-5927-69F212AB70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651E54DB-73DB-FE91-38D1-0CF8F62F03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62" y="2592122"/>
            <a:ext cx="12107476" cy="115595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ja-JP" altLang="en-US" b="1" dirty="0"/>
              <a:t>２．自分と地域の良さを発見する</a:t>
            </a:r>
            <a:endParaRPr lang="en-US" altLang="ja-JP" b="1" dirty="0"/>
          </a:p>
        </p:txBody>
      </p:sp>
    </p:spTree>
    <p:extLst>
      <p:ext uri="{BB962C8B-B14F-4D97-AF65-F5344CB8AC3E}">
        <p14:creationId xmlns:p14="http://schemas.microsoft.com/office/powerpoint/2010/main" val="428857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D34FE8-2EC2-5DC0-AD1A-35927D611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B57959A8-9FEB-4CA4-0518-1D29E1A04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58" y="1208784"/>
            <a:ext cx="3773402" cy="54504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A18453EE-949B-70D5-1576-8B97DD5D7F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1365"/>
            <a:ext cx="12192000" cy="99719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/>
              <a:t>自分</a:t>
            </a:r>
            <a:r>
              <a:rPr lang="ja-JP" altLang="en-US" sz="4800" b="1" dirty="0"/>
              <a:t>と地域の良さ</a:t>
            </a:r>
            <a:r>
              <a:rPr kumimoji="1" lang="ja-JP" altLang="en-US" sz="4800" b="1" dirty="0"/>
              <a:t>を発見してみよる</a:t>
            </a:r>
          </a:p>
        </p:txBody>
      </p:sp>
      <p:sp>
        <p:nvSpPr>
          <p:cNvPr id="2" name="タイトル 3">
            <a:extLst>
              <a:ext uri="{FF2B5EF4-FFF2-40B4-BE49-F238E27FC236}">
                <a16:creationId xmlns:a16="http://schemas.microsoft.com/office/drawing/2014/main" id="{CC59ED0E-0ED3-5576-DCB5-3E7675B9AE3B}"/>
              </a:ext>
            </a:extLst>
          </p:cNvPr>
          <p:cNvSpPr txBox="1">
            <a:spLocks/>
          </p:cNvSpPr>
          <p:nvPr/>
        </p:nvSpPr>
        <p:spPr>
          <a:xfrm>
            <a:off x="571180" y="161365"/>
            <a:ext cx="10975778" cy="13909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ja-JP" altLang="en-US" sz="11500" b="1" dirty="0"/>
              <a:t>　</a:t>
            </a:r>
            <a:endParaRPr lang="ja-JP" altLang="en-US" sz="48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25FBFD1-E944-C43C-CBD2-4C8573E4D945}"/>
              </a:ext>
            </a:extLst>
          </p:cNvPr>
          <p:cNvSpPr txBox="1"/>
          <p:nvPr/>
        </p:nvSpPr>
        <p:spPr>
          <a:xfrm>
            <a:off x="4160874" y="1526273"/>
            <a:ext cx="8031126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kumimoji="1" lang="en-US" altLang="ja-JP" sz="2800" dirty="0"/>
              <a:t>【</a:t>
            </a:r>
            <a:r>
              <a:rPr kumimoji="1" lang="ja-JP" altLang="en-US" sz="2800" dirty="0"/>
              <a:t>やること</a:t>
            </a:r>
            <a:r>
              <a:rPr kumimoji="1" lang="en-US" altLang="ja-JP" sz="2800" dirty="0"/>
              <a:t>】</a:t>
            </a:r>
          </a:p>
          <a:p>
            <a:pPr>
              <a:spcAft>
                <a:spcPts val="600"/>
              </a:spcAft>
            </a:pPr>
            <a:r>
              <a:rPr kumimoji="1" lang="ja-JP" altLang="en-US" sz="2800" dirty="0"/>
              <a:t>・自分</a:t>
            </a:r>
            <a:r>
              <a:rPr lang="ja-JP" altLang="en-US" sz="2800" dirty="0"/>
              <a:t>と地域の良さを</a:t>
            </a:r>
            <a:r>
              <a:rPr kumimoji="1" lang="ja-JP" altLang="en-US" sz="2800" dirty="0"/>
              <a:t>発見するために、ワークに取り組む</a:t>
            </a:r>
            <a:endParaRPr kumimoji="1" lang="en-US" altLang="ja-JP" sz="2800" dirty="0"/>
          </a:p>
          <a:p>
            <a:pPr>
              <a:spcAft>
                <a:spcPts val="600"/>
              </a:spcAft>
            </a:pPr>
            <a:r>
              <a:rPr lang="en-US" altLang="ja-JP" sz="2800" dirty="0"/>
              <a:t>【</a:t>
            </a:r>
            <a:r>
              <a:rPr lang="ja-JP" altLang="en-US" sz="2800" dirty="0"/>
              <a:t>流れ</a:t>
            </a:r>
            <a:r>
              <a:rPr lang="en-US" altLang="ja-JP" sz="2800" dirty="0"/>
              <a:t>】</a:t>
            </a:r>
          </a:p>
          <a:p>
            <a:pPr>
              <a:spcAft>
                <a:spcPts val="600"/>
              </a:spcAft>
            </a:pPr>
            <a:r>
              <a:rPr lang="ja-JP" altLang="en-US" sz="2800" dirty="0"/>
              <a:t>・クラス説明　　　　</a:t>
            </a:r>
            <a:r>
              <a:rPr lang="en-US" altLang="ja-JP" sz="2800" dirty="0"/>
              <a:t>05</a:t>
            </a:r>
            <a:r>
              <a:rPr lang="ja-JP" altLang="en-US" sz="2800" dirty="0"/>
              <a:t>分</a:t>
            </a:r>
          </a:p>
          <a:p>
            <a:pPr>
              <a:spcAft>
                <a:spcPts val="600"/>
              </a:spcAft>
            </a:pPr>
            <a:r>
              <a:rPr lang="ja-JP" altLang="en-US" sz="2800" dirty="0"/>
              <a:t>・個人ワーク①　　</a:t>
            </a:r>
            <a:r>
              <a:rPr lang="en-US" altLang="ja-JP" sz="2800" dirty="0"/>
              <a:t>15</a:t>
            </a:r>
            <a:r>
              <a:rPr lang="ja-JP" altLang="en-US" sz="2800" dirty="0"/>
              <a:t>分（自分の良さを考える）</a:t>
            </a:r>
          </a:p>
          <a:p>
            <a:pPr>
              <a:spcAft>
                <a:spcPts val="600"/>
              </a:spcAft>
            </a:pPr>
            <a:r>
              <a:rPr lang="ja-JP" altLang="en-US" sz="2800" dirty="0"/>
              <a:t>・個人ワーク②　　</a:t>
            </a:r>
            <a:r>
              <a:rPr lang="en-US" altLang="ja-JP" sz="2800" dirty="0"/>
              <a:t>15</a:t>
            </a:r>
            <a:r>
              <a:rPr lang="ja-JP" altLang="en-US" sz="2800" dirty="0"/>
              <a:t>分（地域の良さを考える）</a:t>
            </a:r>
          </a:p>
          <a:p>
            <a:pPr>
              <a:spcAft>
                <a:spcPts val="600"/>
              </a:spcAft>
            </a:pPr>
            <a:r>
              <a:rPr lang="en-US" altLang="ja-JP" sz="2800" dirty="0"/>
              <a:t>【</a:t>
            </a:r>
            <a:r>
              <a:rPr lang="ja-JP" altLang="en-US" sz="2800" dirty="0"/>
              <a:t>形式</a:t>
            </a:r>
            <a:r>
              <a:rPr lang="en-US" altLang="ja-JP" sz="2800" dirty="0"/>
              <a:t>】</a:t>
            </a:r>
          </a:p>
          <a:p>
            <a:pPr>
              <a:spcAft>
                <a:spcPts val="600"/>
              </a:spcAft>
            </a:pPr>
            <a:r>
              <a:rPr lang="ja-JP" altLang="en-US" sz="2800" dirty="0"/>
              <a:t>ワークシートを活用します。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1209439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27B10C-5DA4-5E26-0CD3-E7BBDE3DB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>
            <a:extLst>
              <a:ext uri="{FF2B5EF4-FFF2-40B4-BE49-F238E27FC236}">
                <a16:creationId xmlns:a16="http://schemas.microsoft.com/office/drawing/2014/main" id="{C14232CF-1BCA-3FDB-5DD3-E11CE6953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58" y="1208784"/>
            <a:ext cx="3773402" cy="54504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4324D729-275C-BEE9-5C59-2667B161B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1365"/>
            <a:ext cx="12192000" cy="99719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en-US" sz="4400" b="1" dirty="0"/>
              <a:t>個人ワーク①：自分の良さを書き出してみよう</a:t>
            </a:r>
            <a:endParaRPr kumimoji="1" lang="ja-JP" altLang="en-US" sz="4400" b="1" dirty="0"/>
          </a:p>
        </p:txBody>
      </p:sp>
      <p:sp>
        <p:nvSpPr>
          <p:cNvPr id="2" name="タイトル 3">
            <a:extLst>
              <a:ext uri="{FF2B5EF4-FFF2-40B4-BE49-F238E27FC236}">
                <a16:creationId xmlns:a16="http://schemas.microsoft.com/office/drawing/2014/main" id="{BA2A1A29-6B9B-EE1D-8878-9168408393C9}"/>
              </a:ext>
            </a:extLst>
          </p:cNvPr>
          <p:cNvSpPr txBox="1">
            <a:spLocks/>
          </p:cNvSpPr>
          <p:nvPr/>
        </p:nvSpPr>
        <p:spPr>
          <a:xfrm>
            <a:off x="571180" y="161365"/>
            <a:ext cx="10975778" cy="13909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ja-JP" altLang="en-US" sz="11500" b="1" dirty="0"/>
              <a:t>　</a:t>
            </a:r>
            <a:endParaRPr lang="ja-JP" altLang="en-US" sz="48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EA5E87F-AE8D-FBA7-01FA-7042C7DD0537}"/>
              </a:ext>
            </a:extLst>
          </p:cNvPr>
          <p:cNvSpPr txBox="1"/>
          <p:nvPr/>
        </p:nvSpPr>
        <p:spPr>
          <a:xfrm>
            <a:off x="4314087" y="1160869"/>
            <a:ext cx="8030313" cy="380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kumimoji="1" lang="en-US" altLang="ja-JP" sz="2800" b="1" dirty="0"/>
              <a:t>【</a:t>
            </a:r>
            <a:r>
              <a:rPr kumimoji="1" lang="ja-JP" altLang="en-US" sz="2800" b="1" dirty="0"/>
              <a:t>書き出すヒント</a:t>
            </a:r>
            <a:r>
              <a:rPr kumimoji="1" lang="en-US" altLang="ja-JP" sz="2800" b="1" dirty="0"/>
              <a:t>】</a:t>
            </a:r>
          </a:p>
          <a:p>
            <a:pPr>
              <a:spcAft>
                <a:spcPts val="300"/>
              </a:spcAft>
            </a:pPr>
            <a:r>
              <a:rPr lang="ja-JP" altLang="en-US" sz="2800" dirty="0"/>
              <a:t>・自由に自分の良さを“キーワード”で書き出そう</a:t>
            </a:r>
            <a:endParaRPr lang="en-US" altLang="ja-JP" sz="2800" dirty="0"/>
          </a:p>
          <a:p>
            <a:pPr>
              <a:spcAft>
                <a:spcPts val="300"/>
              </a:spcAft>
            </a:pPr>
            <a:r>
              <a:rPr lang="ja-JP" altLang="en-US" sz="2800" dirty="0"/>
              <a:t>・好きなことや趣味、特技、最近ハマっていること</a:t>
            </a:r>
            <a:endParaRPr lang="en-US" altLang="ja-JP" sz="2800" dirty="0"/>
          </a:p>
          <a:p>
            <a:pPr>
              <a:spcAft>
                <a:spcPts val="300"/>
              </a:spcAft>
            </a:pPr>
            <a:r>
              <a:rPr kumimoji="1" lang="ja-JP" altLang="en-US" sz="2800" dirty="0"/>
              <a:t>・将来就きたい仕事や好きな地域・国</a:t>
            </a:r>
            <a:endParaRPr kumimoji="1" lang="en-US" altLang="ja-JP" sz="2800" dirty="0"/>
          </a:p>
          <a:p>
            <a:pPr>
              <a:spcAft>
                <a:spcPts val="300"/>
              </a:spcAft>
            </a:pPr>
            <a:r>
              <a:rPr lang="ja-JP" altLang="en-US" sz="2800" dirty="0"/>
              <a:t>・好きな教科・勉強、部活動、委員会活動</a:t>
            </a:r>
            <a:endParaRPr lang="en-US" altLang="ja-JP" sz="2800" dirty="0"/>
          </a:p>
          <a:p>
            <a:pPr>
              <a:spcAft>
                <a:spcPts val="300"/>
              </a:spcAft>
            </a:pPr>
            <a:r>
              <a:rPr lang="ja-JP" altLang="en-US" sz="2800" dirty="0"/>
              <a:t>・自分の良いところ、自慢したいところ</a:t>
            </a:r>
            <a:endParaRPr lang="en-US" altLang="ja-JP" sz="2800" dirty="0"/>
          </a:p>
          <a:p>
            <a:pPr>
              <a:spcAft>
                <a:spcPts val="300"/>
              </a:spcAft>
            </a:pPr>
            <a:r>
              <a:rPr lang="ja-JP" altLang="en-US" sz="2800" dirty="0"/>
              <a:t>・小学</a:t>
            </a:r>
            <a:r>
              <a:rPr lang="en-US" altLang="ja-JP" sz="2800" dirty="0"/>
              <a:t>6</a:t>
            </a:r>
            <a:r>
              <a:rPr lang="ja-JP" altLang="en-US" sz="2800" dirty="0"/>
              <a:t>年生の自分と比べてできるようになったこと</a:t>
            </a:r>
            <a:endParaRPr lang="en-US" altLang="ja-JP" sz="2800" dirty="0"/>
          </a:p>
          <a:p>
            <a:pPr>
              <a:spcAft>
                <a:spcPts val="300"/>
              </a:spcAft>
            </a:pPr>
            <a:r>
              <a:rPr kumimoji="1" lang="ja-JP" altLang="en-US" sz="2800" dirty="0"/>
              <a:t>・書く欄がいっぱいになるくらいたくさん出してみよう</a:t>
            </a:r>
          </a:p>
        </p:txBody>
      </p:sp>
      <p:sp>
        <p:nvSpPr>
          <p:cNvPr id="9" name="Google Shape;150;p9">
            <a:extLst>
              <a:ext uri="{FF2B5EF4-FFF2-40B4-BE49-F238E27FC236}">
                <a16:creationId xmlns:a16="http://schemas.microsoft.com/office/drawing/2014/main" id="{6C469648-C70F-08E9-3685-659C3FB18CF6}"/>
              </a:ext>
            </a:extLst>
          </p:cNvPr>
          <p:cNvSpPr/>
          <p:nvPr/>
        </p:nvSpPr>
        <p:spPr>
          <a:xfrm>
            <a:off x="4554707" y="5176415"/>
            <a:ext cx="1233008" cy="692541"/>
          </a:xfrm>
          <a:prstGeom prst="star12">
            <a:avLst>
              <a:gd name="adj" fmla="val 50000"/>
            </a:avLst>
          </a:prstGeom>
          <a:solidFill>
            <a:srgbClr val="FB5C23"/>
          </a:solidFill>
          <a:ln w="12700" cap="flat" cmpd="sng">
            <a:solidFill>
              <a:srgbClr val="FB5C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000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読書</a:t>
            </a:r>
            <a:endParaRPr sz="400" dirty="0"/>
          </a:p>
        </p:txBody>
      </p:sp>
      <p:sp>
        <p:nvSpPr>
          <p:cNvPr id="10" name="Google Shape;150;p9">
            <a:extLst>
              <a:ext uri="{FF2B5EF4-FFF2-40B4-BE49-F238E27FC236}">
                <a16:creationId xmlns:a16="http://schemas.microsoft.com/office/drawing/2014/main" id="{579B3BDC-4354-9715-C474-00DB6B90D450}"/>
              </a:ext>
            </a:extLst>
          </p:cNvPr>
          <p:cNvSpPr/>
          <p:nvPr/>
        </p:nvSpPr>
        <p:spPr>
          <a:xfrm>
            <a:off x="6059069" y="5176415"/>
            <a:ext cx="1233008" cy="692541"/>
          </a:xfrm>
          <a:prstGeom prst="star12">
            <a:avLst>
              <a:gd name="adj" fmla="val 50000"/>
            </a:avLst>
          </a:prstGeom>
          <a:solidFill>
            <a:srgbClr val="FB5C23"/>
          </a:solidFill>
          <a:ln w="12700" cap="flat" cmpd="sng">
            <a:solidFill>
              <a:srgbClr val="FB5C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000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ドラマ</a:t>
            </a:r>
            <a:endParaRPr sz="400" dirty="0"/>
          </a:p>
        </p:txBody>
      </p:sp>
      <p:sp>
        <p:nvSpPr>
          <p:cNvPr id="11" name="Google Shape;150;p9">
            <a:extLst>
              <a:ext uri="{FF2B5EF4-FFF2-40B4-BE49-F238E27FC236}">
                <a16:creationId xmlns:a16="http://schemas.microsoft.com/office/drawing/2014/main" id="{054BA44D-2799-7545-75E6-DB9688F8499B}"/>
              </a:ext>
            </a:extLst>
          </p:cNvPr>
          <p:cNvSpPr/>
          <p:nvPr/>
        </p:nvSpPr>
        <p:spPr>
          <a:xfrm>
            <a:off x="7539135" y="5176415"/>
            <a:ext cx="1233008" cy="692541"/>
          </a:xfrm>
          <a:prstGeom prst="star12">
            <a:avLst>
              <a:gd name="adj" fmla="val 50000"/>
            </a:avLst>
          </a:prstGeom>
          <a:solidFill>
            <a:srgbClr val="FB5C23"/>
          </a:solidFill>
          <a:ln w="12700" cap="flat" cmpd="sng">
            <a:solidFill>
              <a:srgbClr val="FB5C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000" b="1" dirty="0">
                <a:solidFill>
                  <a:schemeClr val="bg1"/>
                </a:solidFill>
              </a:rPr>
              <a:t>国語</a:t>
            </a:r>
            <a:endParaRPr sz="2000" b="1" dirty="0">
              <a:solidFill>
                <a:schemeClr val="bg1"/>
              </a:solidFill>
            </a:endParaRPr>
          </a:p>
        </p:txBody>
      </p:sp>
      <p:sp>
        <p:nvSpPr>
          <p:cNvPr id="12" name="Google Shape;150;p9">
            <a:extLst>
              <a:ext uri="{FF2B5EF4-FFF2-40B4-BE49-F238E27FC236}">
                <a16:creationId xmlns:a16="http://schemas.microsoft.com/office/drawing/2014/main" id="{4134BCF6-00E5-411F-5D85-70F7327D5707}"/>
              </a:ext>
            </a:extLst>
          </p:cNvPr>
          <p:cNvSpPr/>
          <p:nvPr/>
        </p:nvSpPr>
        <p:spPr>
          <a:xfrm>
            <a:off x="9043497" y="5176415"/>
            <a:ext cx="1233008" cy="692541"/>
          </a:xfrm>
          <a:prstGeom prst="star12">
            <a:avLst>
              <a:gd name="adj" fmla="val 50000"/>
            </a:avLst>
          </a:prstGeom>
          <a:solidFill>
            <a:srgbClr val="FB5C23"/>
          </a:solidFill>
          <a:ln w="12700" cap="flat" cmpd="sng">
            <a:solidFill>
              <a:srgbClr val="FB5C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食べること</a:t>
            </a:r>
            <a:endParaRPr sz="200" dirty="0"/>
          </a:p>
        </p:txBody>
      </p:sp>
      <p:sp>
        <p:nvSpPr>
          <p:cNvPr id="13" name="Google Shape;150;p9">
            <a:extLst>
              <a:ext uri="{FF2B5EF4-FFF2-40B4-BE49-F238E27FC236}">
                <a16:creationId xmlns:a16="http://schemas.microsoft.com/office/drawing/2014/main" id="{D050442F-D125-68A1-3F46-B9334D612F67}"/>
              </a:ext>
            </a:extLst>
          </p:cNvPr>
          <p:cNvSpPr/>
          <p:nvPr/>
        </p:nvSpPr>
        <p:spPr>
          <a:xfrm>
            <a:off x="10523563" y="5176415"/>
            <a:ext cx="1233008" cy="692541"/>
          </a:xfrm>
          <a:prstGeom prst="star12">
            <a:avLst>
              <a:gd name="adj" fmla="val 50000"/>
            </a:avLst>
          </a:prstGeom>
          <a:solidFill>
            <a:srgbClr val="FB5C23"/>
          </a:solidFill>
          <a:ln w="12700" cap="flat" cmpd="sng">
            <a:solidFill>
              <a:srgbClr val="FB5C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公園で遊ぶ</a:t>
            </a:r>
            <a:endParaRPr sz="200" dirty="0"/>
          </a:p>
        </p:txBody>
      </p:sp>
      <p:sp>
        <p:nvSpPr>
          <p:cNvPr id="14" name="Google Shape;150;p9">
            <a:extLst>
              <a:ext uri="{FF2B5EF4-FFF2-40B4-BE49-F238E27FC236}">
                <a16:creationId xmlns:a16="http://schemas.microsoft.com/office/drawing/2014/main" id="{574E99D0-2837-203E-33D3-DF680015DF27}"/>
              </a:ext>
            </a:extLst>
          </p:cNvPr>
          <p:cNvSpPr/>
          <p:nvPr/>
        </p:nvSpPr>
        <p:spPr>
          <a:xfrm>
            <a:off x="4554707" y="5996138"/>
            <a:ext cx="1233008" cy="692541"/>
          </a:xfrm>
          <a:prstGeom prst="star12">
            <a:avLst>
              <a:gd name="adj" fmla="val 50000"/>
            </a:avLst>
          </a:prstGeom>
          <a:solidFill>
            <a:srgbClr val="FB5C23"/>
          </a:solidFill>
          <a:ln w="12700" cap="flat" cmpd="sng">
            <a:solidFill>
              <a:srgbClr val="FB5C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2400" b="1" dirty="0">
                <a:solidFill>
                  <a:schemeClr val="bg1"/>
                </a:solidFill>
              </a:rPr>
              <a:t>VR</a:t>
            </a:r>
            <a:endParaRPr sz="2400" b="1" dirty="0">
              <a:solidFill>
                <a:schemeClr val="bg1"/>
              </a:solidFill>
            </a:endParaRPr>
          </a:p>
        </p:txBody>
      </p:sp>
      <p:sp>
        <p:nvSpPr>
          <p:cNvPr id="15" name="Google Shape;150;p9">
            <a:extLst>
              <a:ext uri="{FF2B5EF4-FFF2-40B4-BE49-F238E27FC236}">
                <a16:creationId xmlns:a16="http://schemas.microsoft.com/office/drawing/2014/main" id="{5BABEF61-A2AB-6C66-F7E3-E791A035984F}"/>
              </a:ext>
            </a:extLst>
          </p:cNvPr>
          <p:cNvSpPr/>
          <p:nvPr/>
        </p:nvSpPr>
        <p:spPr>
          <a:xfrm>
            <a:off x="6059069" y="5996138"/>
            <a:ext cx="1233008" cy="692541"/>
          </a:xfrm>
          <a:prstGeom prst="star12">
            <a:avLst>
              <a:gd name="adj" fmla="val 50000"/>
            </a:avLst>
          </a:prstGeom>
          <a:solidFill>
            <a:srgbClr val="FB5C23"/>
          </a:solidFill>
          <a:ln w="12700" cap="flat" cmpd="sng">
            <a:solidFill>
              <a:srgbClr val="FB5C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焼きまんじゅう</a:t>
            </a:r>
            <a:endParaRPr sz="200" dirty="0"/>
          </a:p>
        </p:txBody>
      </p:sp>
      <p:sp>
        <p:nvSpPr>
          <p:cNvPr id="16" name="Google Shape;150;p9">
            <a:extLst>
              <a:ext uri="{FF2B5EF4-FFF2-40B4-BE49-F238E27FC236}">
                <a16:creationId xmlns:a16="http://schemas.microsoft.com/office/drawing/2014/main" id="{8F994192-F19D-20AD-B642-D26C710ED4D5}"/>
              </a:ext>
            </a:extLst>
          </p:cNvPr>
          <p:cNvSpPr/>
          <p:nvPr/>
        </p:nvSpPr>
        <p:spPr>
          <a:xfrm>
            <a:off x="7539135" y="5996138"/>
            <a:ext cx="1233008" cy="692541"/>
          </a:xfrm>
          <a:prstGeom prst="star12">
            <a:avLst>
              <a:gd name="adj" fmla="val 50000"/>
            </a:avLst>
          </a:prstGeom>
          <a:solidFill>
            <a:srgbClr val="FB5C23"/>
          </a:solidFill>
          <a:ln w="12700" cap="flat" cmpd="sng">
            <a:solidFill>
              <a:srgbClr val="FB5C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000" b="1" dirty="0">
                <a:solidFill>
                  <a:schemeClr val="bg1"/>
                </a:solidFill>
              </a:rPr>
              <a:t>イヤホン</a:t>
            </a:r>
            <a:endParaRPr lang="en-US" altLang="ja-JP" sz="2000" b="1" dirty="0">
              <a:solidFill>
                <a:schemeClr val="bg1"/>
              </a:solidFill>
            </a:endParaRPr>
          </a:p>
        </p:txBody>
      </p:sp>
      <p:sp>
        <p:nvSpPr>
          <p:cNvPr id="17" name="Google Shape;150;p9">
            <a:extLst>
              <a:ext uri="{FF2B5EF4-FFF2-40B4-BE49-F238E27FC236}">
                <a16:creationId xmlns:a16="http://schemas.microsoft.com/office/drawing/2014/main" id="{D305796A-5C3B-7E90-3FF2-5067DD2A4D48}"/>
              </a:ext>
            </a:extLst>
          </p:cNvPr>
          <p:cNvSpPr/>
          <p:nvPr/>
        </p:nvSpPr>
        <p:spPr>
          <a:xfrm>
            <a:off x="9043497" y="5996138"/>
            <a:ext cx="1233008" cy="692541"/>
          </a:xfrm>
          <a:prstGeom prst="star12">
            <a:avLst>
              <a:gd name="adj" fmla="val 50000"/>
            </a:avLst>
          </a:prstGeom>
          <a:solidFill>
            <a:srgbClr val="FB5C23"/>
          </a:solidFill>
          <a:ln w="12700" cap="flat" cmpd="sng">
            <a:solidFill>
              <a:srgbClr val="FB5C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キーホルダー</a:t>
            </a:r>
            <a:endParaRPr sz="200" dirty="0"/>
          </a:p>
        </p:txBody>
      </p:sp>
      <p:sp>
        <p:nvSpPr>
          <p:cNvPr id="18" name="Google Shape;150;p9">
            <a:extLst>
              <a:ext uri="{FF2B5EF4-FFF2-40B4-BE49-F238E27FC236}">
                <a16:creationId xmlns:a16="http://schemas.microsoft.com/office/drawing/2014/main" id="{E3662BC3-72F1-CC16-4C55-3732A9D2AC10}"/>
              </a:ext>
            </a:extLst>
          </p:cNvPr>
          <p:cNvSpPr/>
          <p:nvPr/>
        </p:nvSpPr>
        <p:spPr>
          <a:xfrm>
            <a:off x="10523563" y="5996138"/>
            <a:ext cx="1233008" cy="692541"/>
          </a:xfrm>
          <a:prstGeom prst="star12">
            <a:avLst>
              <a:gd name="adj" fmla="val 50000"/>
            </a:avLst>
          </a:prstGeom>
          <a:solidFill>
            <a:srgbClr val="FB5C23"/>
          </a:solidFill>
          <a:ln w="12700" cap="flat" cmpd="sng">
            <a:solidFill>
              <a:srgbClr val="FB5C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よい</a:t>
            </a:r>
            <a:endParaRPr lang="en-US" altLang="ja-JP" sz="1600" b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香り</a:t>
            </a:r>
            <a:endParaRPr sz="200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DF04545-0685-2202-CC9F-D5E7289ADBC0}"/>
              </a:ext>
            </a:extLst>
          </p:cNvPr>
          <p:cNvSpPr txBox="1"/>
          <p:nvPr/>
        </p:nvSpPr>
        <p:spPr>
          <a:xfrm>
            <a:off x="4089173" y="5522685"/>
            <a:ext cx="684011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800" dirty="0"/>
              <a:t>例</a:t>
            </a:r>
          </a:p>
        </p:txBody>
      </p:sp>
      <p:sp>
        <p:nvSpPr>
          <p:cNvPr id="5" name="タイトル 3">
            <a:extLst>
              <a:ext uri="{FF2B5EF4-FFF2-40B4-BE49-F238E27FC236}">
                <a16:creationId xmlns:a16="http://schemas.microsoft.com/office/drawing/2014/main" id="{92005E77-AF21-C912-ACBF-DE4F0E0A948C}"/>
              </a:ext>
            </a:extLst>
          </p:cNvPr>
          <p:cNvSpPr txBox="1">
            <a:spLocks/>
          </p:cNvSpPr>
          <p:nvPr/>
        </p:nvSpPr>
        <p:spPr>
          <a:xfrm>
            <a:off x="10053855" y="1202843"/>
            <a:ext cx="2083212" cy="5186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ja-JP" sz="2800" b="1" dirty="0"/>
              <a:t>10</a:t>
            </a:r>
            <a:r>
              <a:rPr lang="ja-JP" altLang="en-US" sz="2800" b="1" dirty="0"/>
              <a:t>分程度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AEBDB563-8BDF-DFA1-97A2-BB5251B18775}"/>
              </a:ext>
            </a:extLst>
          </p:cNvPr>
          <p:cNvSpPr/>
          <p:nvPr/>
        </p:nvSpPr>
        <p:spPr>
          <a:xfrm>
            <a:off x="131682" y="1448554"/>
            <a:ext cx="1851028" cy="2544023"/>
          </a:xfrm>
          <a:prstGeom prst="roundRect">
            <a:avLst>
              <a:gd name="adj" fmla="val 3950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5608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2EC39-A8AE-1FD3-75B5-226B19DE0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35C72AFB-945C-F346-C653-BD3F910F72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1365"/>
            <a:ext cx="12192000" cy="99719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en-US" sz="4400" b="1" dirty="0"/>
              <a:t>個人ワーク①：優先順位をつけよう</a:t>
            </a:r>
            <a:endParaRPr kumimoji="1" lang="ja-JP" altLang="en-US" sz="4400" b="1" dirty="0"/>
          </a:p>
        </p:txBody>
      </p:sp>
      <p:sp>
        <p:nvSpPr>
          <p:cNvPr id="2" name="タイトル 3">
            <a:extLst>
              <a:ext uri="{FF2B5EF4-FFF2-40B4-BE49-F238E27FC236}">
                <a16:creationId xmlns:a16="http://schemas.microsoft.com/office/drawing/2014/main" id="{A7DCFCC2-FE48-601B-0E85-143AE9562BDD}"/>
              </a:ext>
            </a:extLst>
          </p:cNvPr>
          <p:cNvSpPr txBox="1">
            <a:spLocks/>
          </p:cNvSpPr>
          <p:nvPr/>
        </p:nvSpPr>
        <p:spPr>
          <a:xfrm>
            <a:off x="571180" y="161365"/>
            <a:ext cx="10975778" cy="13909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ja-JP" altLang="en-US" sz="11500" b="1" dirty="0"/>
              <a:t>　</a:t>
            </a:r>
            <a:endParaRPr lang="ja-JP" altLang="en-US" sz="48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0D05B08-C89F-D5DA-3914-12AFE5016EAD}"/>
              </a:ext>
            </a:extLst>
          </p:cNvPr>
          <p:cNvSpPr txBox="1"/>
          <p:nvPr/>
        </p:nvSpPr>
        <p:spPr>
          <a:xfrm>
            <a:off x="4314087" y="1160869"/>
            <a:ext cx="8030313" cy="1947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2800" b="1" dirty="0"/>
              <a:t>【</a:t>
            </a:r>
            <a:r>
              <a:rPr kumimoji="1" lang="ja-JP" altLang="en-US" sz="2800" b="1" dirty="0"/>
              <a:t>書き出すヒント</a:t>
            </a:r>
            <a:r>
              <a:rPr kumimoji="1" lang="en-US" altLang="ja-JP" sz="2800" b="1" dirty="0"/>
              <a:t>】</a:t>
            </a:r>
          </a:p>
          <a:p>
            <a:pPr>
              <a:lnSpc>
                <a:spcPct val="150000"/>
              </a:lnSpc>
            </a:pPr>
            <a:r>
              <a:rPr lang="ja-JP" altLang="en-US" sz="2800" dirty="0"/>
              <a:t>・たくさん挙げた良さの中から、</a:t>
            </a:r>
            <a:endParaRPr lang="en-US" altLang="ja-JP" sz="2800" dirty="0"/>
          </a:p>
          <a:p>
            <a:pPr>
              <a:lnSpc>
                <a:spcPct val="150000"/>
              </a:lnSpc>
            </a:pPr>
            <a:r>
              <a:rPr lang="ja-JP" altLang="en-US" sz="2800" dirty="0"/>
              <a:t>　自分なりの優先順位をつけてみよう。</a:t>
            </a:r>
            <a:endParaRPr lang="en-US" altLang="ja-JP" sz="2800" dirty="0"/>
          </a:p>
        </p:txBody>
      </p:sp>
      <p:sp>
        <p:nvSpPr>
          <p:cNvPr id="9" name="Google Shape;150;p9">
            <a:extLst>
              <a:ext uri="{FF2B5EF4-FFF2-40B4-BE49-F238E27FC236}">
                <a16:creationId xmlns:a16="http://schemas.microsoft.com/office/drawing/2014/main" id="{16DB1C09-5589-2501-02E6-469C847E8F4A}"/>
              </a:ext>
            </a:extLst>
          </p:cNvPr>
          <p:cNvSpPr/>
          <p:nvPr/>
        </p:nvSpPr>
        <p:spPr>
          <a:xfrm>
            <a:off x="6298387" y="3666656"/>
            <a:ext cx="1233008" cy="692541"/>
          </a:xfrm>
          <a:prstGeom prst="star12">
            <a:avLst>
              <a:gd name="adj" fmla="val 50000"/>
            </a:avLst>
          </a:prstGeom>
          <a:solidFill>
            <a:srgbClr val="FB5C23"/>
          </a:solidFill>
          <a:ln w="12700" cap="flat" cmpd="sng">
            <a:solidFill>
              <a:srgbClr val="FB5C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000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読書</a:t>
            </a:r>
            <a:endParaRPr sz="400" dirty="0"/>
          </a:p>
        </p:txBody>
      </p:sp>
      <p:sp>
        <p:nvSpPr>
          <p:cNvPr id="11" name="Google Shape;150;p9">
            <a:extLst>
              <a:ext uri="{FF2B5EF4-FFF2-40B4-BE49-F238E27FC236}">
                <a16:creationId xmlns:a16="http://schemas.microsoft.com/office/drawing/2014/main" id="{9FA200F4-7A65-AC31-CDE0-830B2F43A21C}"/>
              </a:ext>
            </a:extLst>
          </p:cNvPr>
          <p:cNvSpPr/>
          <p:nvPr/>
        </p:nvSpPr>
        <p:spPr>
          <a:xfrm>
            <a:off x="6298387" y="5292328"/>
            <a:ext cx="1233008" cy="692541"/>
          </a:xfrm>
          <a:prstGeom prst="star12">
            <a:avLst>
              <a:gd name="adj" fmla="val 50000"/>
            </a:avLst>
          </a:prstGeom>
          <a:solidFill>
            <a:srgbClr val="FB5C23"/>
          </a:solidFill>
          <a:ln w="12700" cap="flat" cmpd="sng">
            <a:solidFill>
              <a:srgbClr val="FB5C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000" b="1" dirty="0">
                <a:solidFill>
                  <a:schemeClr val="bg1"/>
                </a:solidFill>
              </a:rPr>
              <a:t>国語</a:t>
            </a:r>
            <a:endParaRPr sz="2000" b="1" dirty="0">
              <a:solidFill>
                <a:schemeClr val="bg1"/>
              </a:solidFill>
            </a:endParaRPr>
          </a:p>
        </p:txBody>
      </p:sp>
      <p:sp>
        <p:nvSpPr>
          <p:cNvPr id="13" name="Google Shape;150;p9">
            <a:extLst>
              <a:ext uri="{FF2B5EF4-FFF2-40B4-BE49-F238E27FC236}">
                <a16:creationId xmlns:a16="http://schemas.microsoft.com/office/drawing/2014/main" id="{8A113731-B3BD-0DEC-D264-4FB7E06117E0}"/>
              </a:ext>
            </a:extLst>
          </p:cNvPr>
          <p:cNvSpPr/>
          <p:nvPr/>
        </p:nvSpPr>
        <p:spPr>
          <a:xfrm>
            <a:off x="9423781" y="4949896"/>
            <a:ext cx="1233008" cy="692541"/>
          </a:xfrm>
          <a:prstGeom prst="star12">
            <a:avLst>
              <a:gd name="adj" fmla="val 50000"/>
            </a:avLst>
          </a:prstGeom>
          <a:solidFill>
            <a:srgbClr val="FB5C23"/>
          </a:solidFill>
          <a:ln w="12700" cap="flat" cmpd="sng">
            <a:solidFill>
              <a:srgbClr val="FB5C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公園で遊ぶ</a:t>
            </a:r>
            <a:endParaRPr sz="200" dirty="0"/>
          </a:p>
        </p:txBody>
      </p:sp>
      <p:sp>
        <p:nvSpPr>
          <p:cNvPr id="14" name="Google Shape;150;p9">
            <a:extLst>
              <a:ext uri="{FF2B5EF4-FFF2-40B4-BE49-F238E27FC236}">
                <a16:creationId xmlns:a16="http://schemas.microsoft.com/office/drawing/2014/main" id="{F36EE7EE-BAF3-2E1F-0501-9436483FE525}"/>
              </a:ext>
            </a:extLst>
          </p:cNvPr>
          <p:cNvSpPr/>
          <p:nvPr/>
        </p:nvSpPr>
        <p:spPr>
          <a:xfrm>
            <a:off x="6298387" y="4479492"/>
            <a:ext cx="1233008" cy="692541"/>
          </a:xfrm>
          <a:prstGeom prst="star12">
            <a:avLst>
              <a:gd name="adj" fmla="val 50000"/>
            </a:avLst>
          </a:prstGeom>
          <a:solidFill>
            <a:srgbClr val="FB5C23"/>
          </a:solidFill>
          <a:ln w="12700" cap="flat" cmpd="sng">
            <a:solidFill>
              <a:srgbClr val="FB5C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2400" b="1" dirty="0">
                <a:solidFill>
                  <a:schemeClr val="bg1"/>
                </a:solidFill>
              </a:rPr>
              <a:t>VR</a:t>
            </a:r>
            <a:endParaRPr sz="2400" b="1" dirty="0">
              <a:solidFill>
                <a:schemeClr val="bg1"/>
              </a:solidFill>
            </a:endParaRPr>
          </a:p>
        </p:txBody>
      </p:sp>
      <p:sp>
        <p:nvSpPr>
          <p:cNvPr id="16" name="Google Shape;150;p9">
            <a:extLst>
              <a:ext uri="{FF2B5EF4-FFF2-40B4-BE49-F238E27FC236}">
                <a16:creationId xmlns:a16="http://schemas.microsoft.com/office/drawing/2014/main" id="{6D4BD141-B265-34C7-7E61-E1E52E97D3C2}"/>
              </a:ext>
            </a:extLst>
          </p:cNvPr>
          <p:cNvSpPr/>
          <p:nvPr/>
        </p:nvSpPr>
        <p:spPr>
          <a:xfrm>
            <a:off x="9423781" y="4120782"/>
            <a:ext cx="1233008" cy="692541"/>
          </a:xfrm>
          <a:prstGeom prst="star12">
            <a:avLst>
              <a:gd name="adj" fmla="val 50000"/>
            </a:avLst>
          </a:prstGeom>
          <a:solidFill>
            <a:srgbClr val="FB5C23"/>
          </a:solidFill>
          <a:ln w="12700" cap="flat" cmpd="sng">
            <a:solidFill>
              <a:srgbClr val="FB5C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000" b="1" dirty="0">
                <a:solidFill>
                  <a:schemeClr val="bg1"/>
                </a:solidFill>
              </a:rPr>
              <a:t>イヤホン</a:t>
            </a:r>
            <a:endParaRPr lang="en-US" altLang="ja-JP" sz="2000" b="1" dirty="0">
              <a:solidFill>
                <a:schemeClr val="bg1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C0A489D-A8A4-2EEF-573E-EC3BEAFB15F6}"/>
              </a:ext>
            </a:extLst>
          </p:cNvPr>
          <p:cNvSpPr txBox="1"/>
          <p:nvPr/>
        </p:nvSpPr>
        <p:spPr>
          <a:xfrm>
            <a:off x="4409131" y="4505740"/>
            <a:ext cx="684011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800" dirty="0"/>
              <a:t>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D173E1A-49B5-33A0-194A-2C9EC2ACC9FA}"/>
              </a:ext>
            </a:extLst>
          </p:cNvPr>
          <p:cNvSpPr txBox="1"/>
          <p:nvPr/>
        </p:nvSpPr>
        <p:spPr>
          <a:xfrm>
            <a:off x="5576601" y="3651311"/>
            <a:ext cx="656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１</a:t>
            </a:r>
            <a:endParaRPr lang="en-US" altLang="ja-JP" sz="40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517FF0E-BDB9-8A07-77E1-CBD300B12858}"/>
              </a:ext>
            </a:extLst>
          </p:cNvPr>
          <p:cNvSpPr txBox="1"/>
          <p:nvPr/>
        </p:nvSpPr>
        <p:spPr>
          <a:xfrm>
            <a:off x="5576601" y="4471819"/>
            <a:ext cx="656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２</a:t>
            </a:r>
            <a:endParaRPr lang="en-US" altLang="ja-JP" sz="4000" b="1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A6889FF-775C-8334-FF90-2A4B913C48AB}"/>
              </a:ext>
            </a:extLst>
          </p:cNvPr>
          <p:cNvSpPr txBox="1"/>
          <p:nvPr/>
        </p:nvSpPr>
        <p:spPr>
          <a:xfrm>
            <a:off x="5576601" y="5223558"/>
            <a:ext cx="656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３</a:t>
            </a:r>
            <a:endParaRPr lang="en-US" altLang="ja-JP" sz="4000" b="1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2399481-D5B7-44B6-6677-CAE7363AA1AE}"/>
              </a:ext>
            </a:extLst>
          </p:cNvPr>
          <p:cNvSpPr txBox="1"/>
          <p:nvPr/>
        </p:nvSpPr>
        <p:spPr>
          <a:xfrm>
            <a:off x="8795525" y="4151797"/>
            <a:ext cx="656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４</a:t>
            </a:r>
            <a:endParaRPr lang="en-US" altLang="ja-JP" sz="4000" b="1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DF093EB-D5A9-A169-67B6-2372A501F485}"/>
              </a:ext>
            </a:extLst>
          </p:cNvPr>
          <p:cNvSpPr txBox="1"/>
          <p:nvPr/>
        </p:nvSpPr>
        <p:spPr>
          <a:xfrm>
            <a:off x="8795525" y="4903536"/>
            <a:ext cx="656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５</a:t>
            </a:r>
            <a:endParaRPr lang="en-US" altLang="ja-JP" sz="4000" b="1" dirty="0"/>
          </a:p>
        </p:txBody>
      </p:sp>
      <p:sp>
        <p:nvSpPr>
          <p:cNvPr id="10" name="タイトル 3">
            <a:extLst>
              <a:ext uri="{FF2B5EF4-FFF2-40B4-BE49-F238E27FC236}">
                <a16:creationId xmlns:a16="http://schemas.microsoft.com/office/drawing/2014/main" id="{AE64655F-DD01-857D-01ED-390ED738DF2C}"/>
              </a:ext>
            </a:extLst>
          </p:cNvPr>
          <p:cNvSpPr txBox="1">
            <a:spLocks/>
          </p:cNvSpPr>
          <p:nvPr/>
        </p:nvSpPr>
        <p:spPr>
          <a:xfrm>
            <a:off x="10053855" y="1202843"/>
            <a:ext cx="2083212" cy="5186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ja-JP" sz="2800" b="1" dirty="0"/>
              <a:t>5</a:t>
            </a:r>
            <a:r>
              <a:rPr lang="ja-JP" altLang="en-US" sz="2800" b="1" dirty="0"/>
              <a:t>分程度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C6929238-B585-5447-A600-5DCF0FED5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58" y="1208784"/>
            <a:ext cx="3773402" cy="54504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B6466C2A-D510-DA3B-DE64-915EAB689D40}"/>
              </a:ext>
            </a:extLst>
          </p:cNvPr>
          <p:cNvSpPr/>
          <p:nvPr/>
        </p:nvSpPr>
        <p:spPr>
          <a:xfrm>
            <a:off x="2041960" y="1448554"/>
            <a:ext cx="1851028" cy="2544023"/>
          </a:xfrm>
          <a:prstGeom prst="roundRect">
            <a:avLst>
              <a:gd name="adj" fmla="val 3950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6943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F55CA2-8726-1B3A-8B7C-AFC5B4BF0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F2DB4545-8377-17BF-6DC8-9A9DB19645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1365"/>
            <a:ext cx="12192000" cy="99719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en-US" sz="4400" b="1" dirty="0"/>
              <a:t>個人ワーク②：地域の良さを書き出してみよう</a:t>
            </a:r>
            <a:endParaRPr kumimoji="1" lang="ja-JP" altLang="en-US" sz="4400" b="1" dirty="0"/>
          </a:p>
        </p:txBody>
      </p:sp>
      <p:sp>
        <p:nvSpPr>
          <p:cNvPr id="2" name="タイトル 3">
            <a:extLst>
              <a:ext uri="{FF2B5EF4-FFF2-40B4-BE49-F238E27FC236}">
                <a16:creationId xmlns:a16="http://schemas.microsoft.com/office/drawing/2014/main" id="{12399A46-5859-D416-0BD9-244541700391}"/>
              </a:ext>
            </a:extLst>
          </p:cNvPr>
          <p:cNvSpPr txBox="1">
            <a:spLocks/>
          </p:cNvSpPr>
          <p:nvPr/>
        </p:nvSpPr>
        <p:spPr>
          <a:xfrm>
            <a:off x="571180" y="161365"/>
            <a:ext cx="10975778" cy="13909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ja-JP" altLang="en-US" sz="11500" b="1" dirty="0"/>
              <a:t>　</a:t>
            </a:r>
            <a:endParaRPr lang="ja-JP" altLang="en-US" sz="48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695D2DB-1E4E-4FCD-27F2-5E754C354E9E}"/>
              </a:ext>
            </a:extLst>
          </p:cNvPr>
          <p:cNvSpPr txBox="1"/>
          <p:nvPr/>
        </p:nvSpPr>
        <p:spPr>
          <a:xfrm>
            <a:off x="4314088" y="1160869"/>
            <a:ext cx="7898576" cy="3947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kumimoji="1" lang="en-US" altLang="ja-JP" sz="2800" b="1" dirty="0"/>
              <a:t>【</a:t>
            </a:r>
            <a:r>
              <a:rPr kumimoji="1" lang="ja-JP" altLang="en-US" sz="2800" b="1" dirty="0"/>
              <a:t>書き出すヒント</a:t>
            </a:r>
            <a:r>
              <a:rPr kumimoji="1" lang="en-US" altLang="ja-JP" sz="2800" b="1" dirty="0"/>
              <a:t>】</a:t>
            </a:r>
            <a:endParaRPr lang="ja-JP" alt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sz="2000" dirty="0"/>
              <a:t>思いつくままに、“キーワード”で書き出そう（質より量！）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sz="2000" b="1" dirty="0"/>
              <a:t>「おいしいもの」</a:t>
            </a:r>
            <a:r>
              <a:rPr lang="ja-JP" altLang="en-US" sz="2000" dirty="0"/>
              <a:t>：特産品、給食のメニュー、地元の家の食卓によく出るもの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sz="2000" b="1" dirty="0"/>
              <a:t>「自慢の風景」</a:t>
            </a:r>
            <a:r>
              <a:rPr lang="ja-JP" altLang="en-US" sz="2000" dirty="0"/>
              <a:t>：お気に入りの場所、夕日がきれいな場所、季節ごとの見どころ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sz="2000" b="1" dirty="0"/>
              <a:t>「面白い歴史・文化」</a:t>
            </a:r>
            <a:r>
              <a:rPr lang="ja-JP" altLang="en-US" sz="2000" dirty="0"/>
              <a:t>：有名なお祭り、ちょっと変わった風習、方言、昔話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sz="2000" b="1" dirty="0"/>
              <a:t>「すごい人・場所」</a:t>
            </a:r>
            <a:r>
              <a:rPr lang="ja-JP" altLang="en-US" sz="2000" dirty="0"/>
              <a:t>：地元出身の有名人、元気な企業、行列のできるお店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sz="2000" b="1" dirty="0"/>
              <a:t>「実はすごいこと」</a:t>
            </a:r>
            <a:r>
              <a:rPr lang="ja-JP" altLang="en-US" sz="2000" dirty="0"/>
              <a:t>：当たり前すぎて気づいていないけれど、都会の人や外国人が驚くこと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sz="2000" b="1" dirty="0"/>
              <a:t>「宝の原石」</a:t>
            </a:r>
            <a:r>
              <a:rPr lang="ja-JP" altLang="en-US" sz="2000" dirty="0"/>
              <a:t>：まだ有名ではないけれど、もっと活用できそうなもの（捨てられているもの、空き家など）</a:t>
            </a:r>
          </a:p>
        </p:txBody>
      </p:sp>
      <p:sp>
        <p:nvSpPr>
          <p:cNvPr id="9" name="Google Shape;150;p9">
            <a:extLst>
              <a:ext uri="{FF2B5EF4-FFF2-40B4-BE49-F238E27FC236}">
                <a16:creationId xmlns:a16="http://schemas.microsoft.com/office/drawing/2014/main" id="{4DA697BD-10CA-B3AA-7D39-CD97550F168A}"/>
              </a:ext>
            </a:extLst>
          </p:cNvPr>
          <p:cNvSpPr/>
          <p:nvPr/>
        </p:nvSpPr>
        <p:spPr>
          <a:xfrm>
            <a:off x="4554707" y="5176415"/>
            <a:ext cx="1233008" cy="692541"/>
          </a:xfrm>
          <a:prstGeom prst="star12">
            <a:avLst>
              <a:gd name="adj" fmla="val 50000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ぐんまちゃん</a:t>
            </a:r>
            <a:endParaRPr sz="300" dirty="0"/>
          </a:p>
        </p:txBody>
      </p:sp>
      <p:sp>
        <p:nvSpPr>
          <p:cNvPr id="10" name="Google Shape;150;p9">
            <a:extLst>
              <a:ext uri="{FF2B5EF4-FFF2-40B4-BE49-F238E27FC236}">
                <a16:creationId xmlns:a16="http://schemas.microsoft.com/office/drawing/2014/main" id="{68A00959-F81A-4471-4B50-86C190C8204B}"/>
              </a:ext>
            </a:extLst>
          </p:cNvPr>
          <p:cNvSpPr/>
          <p:nvPr/>
        </p:nvSpPr>
        <p:spPr>
          <a:xfrm>
            <a:off x="6059069" y="5176415"/>
            <a:ext cx="1233008" cy="692541"/>
          </a:xfrm>
          <a:prstGeom prst="star12">
            <a:avLst>
              <a:gd name="adj" fmla="val 50000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上毛かるた</a:t>
            </a:r>
            <a:endParaRPr sz="300" dirty="0"/>
          </a:p>
        </p:txBody>
      </p:sp>
      <p:sp>
        <p:nvSpPr>
          <p:cNvPr id="11" name="Google Shape;150;p9">
            <a:extLst>
              <a:ext uri="{FF2B5EF4-FFF2-40B4-BE49-F238E27FC236}">
                <a16:creationId xmlns:a16="http://schemas.microsoft.com/office/drawing/2014/main" id="{8A0D66A1-38E4-C2BD-4E77-89B50BE0C7B8}"/>
              </a:ext>
            </a:extLst>
          </p:cNvPr>
          <p:cNvSpPr/>
          <p:nvPr/>
        </p:nvSpPr>
        <p:spPr>
          <a:xfrm>
            <a:off x="7539135" y="5176415"/>
            <a:ext cx="1233008" cy="692541"/>
          </a:xfrm>
          <a:prstGeom prst="star12">
            <a:avLst>
              <a:gd name="adj" fmla="val 50000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000" b="1" dirty="0">
                <a:solidFill>
                  <a:schemeClr val="bg1"/>
                </a:solidFill>
              </a:rPr>
              <a:t>温泉多い</a:t>
            </a:r>
            <a:endParaRPr sz="2000" b="1" dirty="0">
              <a:solidFill>
                <a:schemeClr val="bg1"/>
              </a:solidFill>
            </a:endParaRPr>
          </a:p>
        </p:txBody>
      </p:sp>
      <p:sp>
        <p:nvSpPr>
          <p:cNvPr id="12" name="Google Shape;150;p9">
            <a:extLst>
              <a:ext uri="{FF2B5EF4-FFF2-40B4-BE49-F238E27FC236}">
                <a16:creationId xmlns:a16="http://schemas.microsoft.com/office/drawing/2014/main" id="{31198209-6F2E-2AC8-7BEC-EF1F2F884AF5}"/>
              </a:ext>
            </a:extLst>
          </p:cNvPr>
          <p:cNvSpPr/>
          <p:nvPr/>
        </p:nvSpPr>
        <p:spPr>
          <a:xfrm>
            <a:off x="9043497" y="5176415"/>
            <a:ext cx="1233008" cy="692541"/>
          </a:xfrm>
          <a:prstGeom prst="star12">
            <a:avLst>
              <a:gd name="adj" fmla="val 50000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野菜</a:t>
            </a:r>
            <a:endParaRPr sz="200" dirty="0"/>
          </a:p>
        </p:txBody>
      </p:sp>
      <p:sp>
        <p:nvSpPr>
          <p:cNvPr id="13" name="Google Shape;150;p9">
            <a:extLst>
              <a:ext uri="{FF2B5EF4-FFF2-40B4-BE49-F238E27FC236}">
                <a16:creationId xmlns:a16="http://schemas.microsoft.com/office/drawing/2014/main" id="{0DEA65FB-07B3-4F99-3A48-C6BCE555C911}"/>
              </a:ext>
            </a:extLst>
          </p:cNvPr>
          <p:cNvSpPr/>
          <p:nvPr/>
        </p:nvSpPr>
        <p:spPr>
          <a:xfrm>
            <a:off x="10523563" y="5176415"/>
            <a:ext cx="1233008" cy="692541"/>
          </a:xfrm>
          <a:prstGeom prst="star12">
            <a:avLst>
              <a:gd name="adj" fmla="val 50000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風が</a:t>
            </a:r>
            <a:endParaRPr lang="en-US" altLang="ja-JP" sz="1600" b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強い</a:t>
            </a:r>
            <a:endParaRPr sz="200" dirty="0"/>
          </a:p>
        </p:txBody>
      </p:sp>
      <p:sp>
        <p:nvSpPr>
          <p:cNvPr id="14" name="Google Shape;150;p9">
            <a:extLst>
              <a:ext uri="{FF2B5EF4-FFF2-40B4-BE49-F238E27FC236}">
                <a16:creationId xmlns:a16="http://schemas.microsoft.com/office/drawing/2014/main" id="{FA6CBCA8-38AA-A6EF-0144-6C2DC7559827}"/>
              </a:ext>
            </a:extLst>
          </p:cNvPr>
          <p:cNvSpPr/>
          <p:nvPr/>
        </p:nvSpPr>
        <p:spPr>
          <a:xfrm>
            <a:off x="4554707" y="5996138"/>
            <a:ext cx="1233008" cy="692541"/>
          </a:xfrm>
          <a:prstGeom prst="star12">
            <a:avLst>
              <a:gd name="adj" fmla="val 50000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400" b="1" dirty="0">
                <a:solidFill>
                  <a:schemeClr val="bg1"/>
                </a:solidFill>
              </a:rPr>
              <a:t>山並みがキレイ</a:t>
            </a:r>
            <a:endParaRPr sz="1400" b="1" dirty="0">
              <a:solidFill>
                <a:schemeClr val="bg1"/>
              </a:solidFill>
            </a:endParaRPr>
          </a:p>
        </p:txBody>
      </p:sp>
      <p:sp>
        <p:nvSpPr>
          <p:cNvPr id="15" name="Google Shape;150;p9">
            <a:extLst>
              <a:ext uri="{FF2B5EF4-FFF2-40B4-BE49-F238E27FC236}">
                <a16:creationId xmlns:a16="http://schemas.microsoft.com/office/drawing/2014/main" id="{95F736C6-D6CE-BAA4-57BF-4D8A937F78E7}"/>
              </a:ext>
            </a:extLst>
          </p:cNvPr>
          <p:cNvSpPr/>
          <p:nvPr/>
        </p:nvSpPr>
        <p:spPr>
          <a:xfrm>
            <a:off x="6059069" y="5996138"/>
            <a:ext cx="1233008" cy="692541"/>
          </a:xfrm>
          <a:prstGeom prst="star12">
            <a:avLst>
              <a:gd name="adj" fmla="val 50000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●●</a:t>
            </a:r>
            <a:endParaRPr lang="en-US" altLang="ja-JP" sz="1600" b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祭り</a:t>
            </a:r>
            <a:endParaRPr sz="200" dirty="0"/>
          </a:p>
        </p:txBody>
      </p:sp>
      <p:sp>
        <p:nvSpPr>
          <p:cNvPr id="16" name="Google Shape;150;p9">
            <a:extLst>
              <a:ext uri="{FF2B5EF4-FFF2-40B4-BE49-F238E27FC236}">
                <a16:creationId xmlns:a16="http://schemas.microsoft.com/office/drawing/2014/main" id="{0AF86CDA-E2ED-7459-572C-0B61B5C81188}"/>
              </a:ext>
            </a:extLst>
          </p:cNvPr>
          <p:cNvSpPr/>
          <p:nvPr/>
        </p:nvSpPr>
        <p:spPr>
          <a:xfrm>
            <a:off x="7539135" y="5996138"/>
            <a:ext cx="1233008" cy="692541"/>
          </a:xfrm>
          <a:prstGeom prst="star12">
            <a:avLst>
              <a:gd name="adj" fmla="val 50000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 b="1" dirty="0">
                <a:solidFill>
                  <a:schemeClr val="bg1"/>
                </a:solidFill>
              </a:rPr>
              <a:t>●●</a:t>
            </a:r>
            <a:endParaRPr lang="en-US" altLang="ja-JP" sz="1600" b="1" dirty="0">
              <a:solidFill>
                <a:schemeClr val="bg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 b="1" dirty="0">
                <a:solidFill>
                  <a:schemeClr val="bg1"/>
                </a:solidFill>
              </a:rPr>
              <a:t>公園</a:t>
            </a:r>
            <a:endParaRPr lang="en-US" altLang="ja-JP" sz="1600" b="1" dirty="0">
              <a:solidFill>
                <a:schemeClr val="bg1"/>
              </a:solidFill>
            </a:endParaRPr>
          </a:p>
        </p:txBody>
      </p:sp>
      <p:sp>
        <p:nvSpPr>
          <p:cNvPr id="17" name="Google Shape;150;p9">
            <a:extLst>
              <a:ext uri="{FF2B5EF4-FFF2-40B4-BE49-F238E27FC236}">
                <a16:creationId xmlns:a16="http://schemas.microsoft.com/office/drawing/2014/main" id="{773B5E33-85B5-99FD-D4B6-3B73489E24C8}"/>
              </a:ext>
            </a:extLst>
          </p:cNvPr>
          <p:cNvSpPr/>
          <p:nvPr/>
        </p:nvSpPr>
        <p:spPr>
          <a:xfrm>
            <a:off x="9043497" y="5996138"/>
            <a:ext cx="1233008" cy="692541"/>
          </a:xfrm>
          <a:prstGeom prst="star12">
            <a:avLst>
              <a:gd name="adj" fmla="val 50000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400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地域の人が</a:t>
            </a:r>
            <a:endParaRPr lang="en-US" altLang="ja-JP" sz="1400" b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400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やさしい</a:t>
            </a:r>
            <a:endParaRPr sz="100" dirty="0"/>
          </a:p>
        </p:txBody>
      </p:sp>
      <p:sp>
        <p:nvSpPr>
          <p:cNvPr id="18" name="Google Shape;150;p9">
            <a:extLst>
              <a:ext uri="{FF2B5EF4-FFF2-40B4-BE49-F238E27FC236}">
                <a16:creationId xmlns:a16="http://schemas.microsoft.com/office/drawing/2014/main" id="{4DF7DAF5-7F20-8EF0-86CF-56BFF449B817}"/>
              </a:ext>
            </a:extLst>
          </p:cNvPr>
          <p:cNvSpPr/>
          <p:nvPr/>
        </p:nvSpPr>
        <p:spPr>
          <a:xfrm>
            <a:off x="10523563" y="5996138"/>
            <a:ext cx="1233008" cy="692541"/>
          </a:xfrm>
          <a:prstGeom prst="star12">
            <a:avLst>
              <a:gd name="adj" fmla="val 50000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うどん</a:t>
            </a:r>
            <a:endParaRPr lang="en-US" altLang="ja-JP" sz="1600" b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26BF103-400F-212B-36FF-0B6AD9B7113D}"/>
              </a:ext>
            </a:extLst>
          </p:cNvPr>
          <p:cNvSpPr txBox="1"/>
          <p:nvPr/>
        </p:nvSpPr>
        <p:spPr>
          <a:xfrm>
            <a:off x="4089173" y="5522685"/>
            <a:ext cx="684011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800" dirty="0"/>
              <a:t>例</a:t>
            </a:r>
          </a:p>
        </p:txBody>
      </p:sp>
      <p:sp>
        <p:nvSpPr>
          <p:cNvPr id="5" name="タイトル 3">
            <a:extLst>
              <a:ext uri="{FF2B5EF4-FFF2-40B4-BE49-F238E27FC236}">
                <a16:creationId xmlns:a16="http://schemas.microsoft.com/office/drawing/2014/main" id="{7EA001BD-CD7D-4788-2324-8F469BEC575C}"/>
              </a:ext>
            </a:extLst>
          </p:cNvPr>
          <p:cNvSpPr txBox="1">
            <a:spLocks/>
          </p:cNvSpPr>
          <p:nvPr/>
        </p:nvSpPr>
        <p:spPr>
          <a:xfrm>
            <a:off x="10053855" y="1202843"/>
            <a:ext cx="2083212" cy="5186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ja-JP" sz="2800" b="1" dirty="0"/>
              <a:t>10</a:t>
            </a:r>
            <a:r>
              <a:rPr lang="ja-JP" altLang="en-US" sz="2800" b="1" dirty="0"/>
              <a:t>分程度</a:t>
            </a: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88503F86-928B-2C04-0075-F9E497EB6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58" y="1208784"/>
            <a:ext cx="3773402" cy="54504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41D69900-A195-448C-ADD2-748F869C0931}"/>
              </a:ext>
            </a:extLst>
          </p:cNvPr>
          <p:cNvSpPr/>
          <p:nvPr/>
        </p:nvSpPr>
        <p:spPr>
          <a:xfrm>
            <a:off x="140730" y="4182710"/>
            <a:ext cx="1851028" cy="2544023"/>
          </a:xfrm>
          <a:prstGeom prst="roundRect">
            <a:avLst>
              <a:gd name="adj" fmla="val 3950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吹き出し: 円形 21">
            <a:extLst>
              <a:ext uri="{FF2B5EF4-FFF2-40B4-BE49-F238E27FC236}">
                <a16:creationId xmlns:a16="http://schemas.microsoft.com/office/drawing/2014/main" id="{77E0A520-310D-E570-43CC-785C694BDE12}"/>
              </a:ext>
            </a:extLst>
          </p:cNvPr>
          <p:cNvSpPr/>
          <p:nvPr/>
        </p:nvSpPr>
        <p:spPr>
          <a:xfrm>
            <a:off x="1623445" y="1462152"/>
            <a:ext cx="2254313" cy="1303699"/>
          </a:xfrm>
          <a:prstGeom prst="wedgeEllipseCallout">
            <a:avLst>
              <a:gd name="adj1" fmla="val 68324"/>
              <a:gd name="adj2" fmla="val 42361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rgbClr val="FF0000"/>
                </a:solidFill>
              </a:rPr>
              <a:t>自分が暮らす</a:t>
            </a:r>
            <a:endParaRPr kumimoji="1" lang="en-US" altLang="ja-JP" sz="1600" dirty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1600" dirty="0">
                <a:solidFill>
                  <a:srgbClr val="FF0000"/>
                </a:solidFill>
              </a:rPr>
              <a:t>地域でも、</a:t>
            </a:r>
            <a:endParaRPr kumimoji="1" lang="en-US" altLang="ja-JP" sz="1600" dirty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1600" dirty="0">
                <a:solidFill>
                  <a:srgbClr val="FF0000"/>
                </a:solidFill>
              </a:rPr>
              <a:t>群馬全体でも</a:t>
            </a:r>
            <a:endParaRPr kumimoji="1" lang="en-US" altLang="ja-JP" sz="1600" dirty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1600" dirty="0">
                <a:solidFill>
                  <a:srgbClr val="FF0000"/>
                </a:solidFill>
              </a:rPr>
              <a:t>いいよ！</a:t>
            </a:r>
          </a:p>
        </p:txBody>
      </p:sp>
    </p:spTree>
    <p:extLst>
      <p:ext uri="{BB962C8B-B14F-4D97-AF65-F5344CB8AC3E}">
        <p14:creationId xmlns:p14="http://schemas.microsoft.com/office/powerpoint/2010/main" val="1709516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D2934C-B7C5-2DC2-E225-9A65204071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612B1F22-417B-673C-9F58-11162E31D6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1365"/>
            <a:ext cx="12192000" cy="99719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en-US" sz="4400" b="1" dirty="0"/>
              <a:t>個人ワーク②：優先順位をつけよう</a:t>
            </a:r>
            <a:endParaRPr kumimoji="1" lang="ja-JP" altLang="en-US" sz="4400" b="1" dirty="0"/>
          </a:p>
        </p:txBody>
      </p:sp>
      <p:sp>
        <p:nvSpPr>
          <p:cNvPr id="2" name="タイトル 3">
            <a:extLst>
              <a:ext uri="{FF2B5EF4-FFF2-40B4-BE49-F238E27FC236}">
                <a16:creationId xmlns:a16="http://schemas.microsoft.com/office/drawing/2014/main" id="{6682DD37-C500-F5CC-ED88-B0746BB11B7F}"/>
              </a:ext>
            </a:extLst>
          </p:cNvPr>
          <p:cNvSpPr txBox="1">
            <a:spLocks/>
          </p:cNvSpPr>
          <p:nvPr/>
        </p:nvSpPr>
        <p:spPr>
          <a:xfrm>
            <a:off x="571180" y="161365"/>
            <a:ext cx="10975778" cy="13909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ja-JP" altLang="en-US" sz="11500" b="1" dirty="0"/>
              <a:t>　</a:t>
            </a:r>
            <a:endParaRPr lang="ja-JP" altLang="en-US" sz="48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5E52DC1-48BA-2C2B-A00D-F295C23CB275}"/>
              </a:ext>
            </a:extLst>
          </p:cNvPr>
          <p:cNvSpPr txBox="1"/>
          <p:nvPr/>
        </p:nvSpPr>
        <p:spPr>
          <a:xfrm>
            <a:off x="4314087" y="1160869"/>
            <a:ext cx="8030313" cy="1947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2800" b="1" dirty="0"/>
              <a:t>【</a:t>
            </a:r>
            <a:r>
              <a:rPr kumimoji="1" lang="ja-JP" altLang="en-US" sz="2800" b="1" dirty="0"/>
              <a:t>書き出すヒント</a:t>
            </a:r>
            <a:r>
              <a:rPr kumimoji="1" lang="en-US" altLang="ja-JP" sz="2800" b="1" dirty="0"/>
              <a:t>】</a:t>
            </a:r>
          </a:p>
          <a:p>
            <a:pPr>
              <a:lnSpc>
                <a:spcPct val="150000"/>
              </a:lnSpc>
            </a:pPr>
            <a:r>
              <a:rPr lang="ja-JP" altLang="en-US" sz="2800" dirty="0"/>
              <a:t>・たくさん挙げた地域の良さの中から、</a:t>
            </a:r>
            <a:endParaRPr lang="en-US" altLang="ja-JP" sz="2800" dirty="0"/>
          </a:p>
          <a:p>
            <a:pPr>
              <a:lnSpc>
                <a:spcPct val="150000"/>
              </a:lnSpc>
            </a:pPr>
            <a:r>
              <a:rPr lang="ja-JP" altLang="en-US" sz="2800" dirty="0"/>
              <a:t>　自分なりの優先順位をつけてみよう。</a:t>
            </a:r>
            <a:endParaRPr lang="en-US" altLang="ja-JP" sz="2800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EFEECA2-DD4D-806C-7990-8D1ACD347EEC}"/>
              </a:ext>
            </a:extLst>
          </p:cNvPr>
          <p:cNvSpPr txBox="1"/>
          <p:nvPr/>
        </p:nvSpPr>
        <p:spPr>
          <a:xfrm>
            <a:off x="4409131" y="4614382"/>
            <a:ext cx="684011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800" dirty="0"/>
              <a:t>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E96BE0B-3C26-CA23-7E4A-7AB6C8BC4C90}"/>
              </a:ext>
            </a:extLst>
          </p:cNvPr>
          <p:cNvSpPr txBox="1"/>
          <p:nvPr/>
        </p:nvSpPr>
        <p:spPr>
          <a:xfrm>
            <a:off x="5576601" y="3759953"/>
            <a:ext cx="656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１</a:t>
            </a:r>
            <a:endParaRPr lang="en-US" altLang="ja-JP" sz="40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155822D-D639-BD87-E727-713C1695304C}"/>
              </a:ext>
            </a:extLst>
          </p:cNvPr>
          <p:cNvSpPr txBox="1"/>
          <p:nvPr/>
        </p:nvSpPr>
        <p:spPr>
          <a:xfrm>
            <a:off x="5576601" y="4580461"/>
            <a:ext cx="656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２</a:t>
            </a:r>
            <a:endParaRPr lang="en-US" altLang="ja-JP" sz="4000" b="1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6F53384-426C-9387-EDAB-77F70FA45B18}"/>
              </a:ext>
            </a:extLst>
          </p:cNvPr>
          <p:cNvSpPr txBox="1"/>
          <p:nvPr/>
        </p:nvSpPr>
        <p:spPr>
          <a:xfrm>
            <a:off x="5576601" y="5332200"/>
            <a:ext cx="656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３</a:t>
            </a:r>
            <a:endParaRPr lang="en-US" altLang="ja-JP" sz="4000" b="1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10C74D1-779D-76E2-3CCA-7BE3262D6320}"/>
              </a:ext>
            </a:extLst>
          </p:cNvPr>
          <p:cNvSpPr txBox="1"/>
          <p:nvPr/>
        </p:nvSpPr>
        <p:spPr>
          <a:xfrm>
            <a:off x="8795525" y="4260439"/>
            <a:ext cx="656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４</a:t>
            </a:r>
            <a:endParaRPr lang="en-US" altLang="ja-JP" sz="4000" b="1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A6F3E71-25FF-29D5-33C8-084DFB4AC525}"/>
              </a:ext>
            </a:extLst>
          </p:cNvPr>
          <p:cNvSpPr txBox="1"/>
          <p:nvPr/>
        </p:nvSpPr>
        <p:spPr>
          <a:xfrm>
            <a:off x="8795525" y="5012178"/>
            <a:ext cx="656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５</a:t>
            </a:r>
            <a:endParaRPr lang="en-US" altLang="ja-JP" sz="4000" b="1" dirty="0"/>
          </a:p>
        </p:txBody>
      </p:sp>
      <p:sp>
        <p:nvSpPr>
          <p:cNvPr id="10" name="タイトル 3">
            <a:extLst>
              <a:ext uri="{FF2B5EF4-FFF2-40B4-BE49-F238E27FC236}">
                <a16:creationId xmlns:a16="http://schemas.microsoft.com/office/drawing/2014/main" id="{667A3C7C-D233-1B4B-5E39-ACFD879983AB}"/>
              </a:ext>
            </a:extLst>
          </p:cNvPr>
          <p:cNvSpPr txBox="1">
            <a:spLocks/>
          </p:cNvSpPr>
          <p:nvPr/>
        </p:nvSpPr>
        <p:spPr>
          <a:xfrm>
            <a:off x="10053855" y="1202843"/>
            <a:ext cx="2083212" cy="5186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ja-JP" sz="2800" b="1" dirty="0"/>
              <a:t>5</a:t>
            </a:r>
            <a:r>
              <a:rPr lang="ja-JP" altLang="en-US" sz="2800" b="1" dirty="0"/>
              <a:t>分程度</a:t>
            </a:r>
          </a:p>
        </p:txBody>
      </p:sp>
      <p:sp>
        <p:nvSpPr>
          <p:cNvPr id="12" name="Google Shape;150;p9">
            <a:extLst>
              <a:ext uri="{FF2B5EF4-FFF2-40B4-BE49-F238E27FC236}">
                <a16:creationId xmlns:a16="http://schemas.microsoft.com/office/drawing/2014/main" id="{E60D248D-A7C4-A079-B323-CED5AEFEB2ED}"/>
              </a:ext>
            </a:extLst>
          </p:cNvPr>
          <p:cNvSpPr/>
          <p:nvPr/>
        </p:nvSpPr>
        <p:spPr>
          <a:xfrm>
            <a:off x="6394440" y="4597528"/>
            <a:ext cx="1233008" cy="692541"/>
          </a:xfrm>
          <a:prstGeom prst="star12">
            <a:avLst>
              <a:gd name="adj" fmla="val 50000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ぐんまちゃん</a:t>
            </a:r>
            <a:endParaRPr sz="300" dirty="0"/>
          </a:p>
        </p:txBody>
      </p:sp>
      <p:sp>
        <p:nvSpPr>
          <p:cNvPr id="15" name="Google Shape;150;p9">
            <a:extLst>
              <a:ext uri="{FF2B5EF4-FFF2-40B4-BE49-F238E27FC236}">
                <a16:creationId xmlns:a16="http://schemas.microsoft.com/office/drawing/2014/main" id="{8FF897E0-06BD-EBDB-54B8-000A63BDDCB4}"/>
              </a:ext>
            </a:extLst>
          </p:cNvPr>
          <p:cNvSpPr/>
          <p:nvPr/>
        </p:nvSpPr>
        <p:spPr>
          <a:xfrm>
            <a:off x="6361975" y="3775298"/>
            <a:ext cx="1233008" cy="692541"/>
          </a:xfrm>
          <a:prstGeom prst="star12">
            <a:avLst>
              <a:gd name="adj" fmla="val 50000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000" b="1" dirty="0">
                <a:solidFill>
                  <a:schemeClr val="bg1"/>
                </a:solidFill>
              </a:rPr>
              <a:t>温泉多い</a:t>
            </a:r>
            <a:endParaRPr sz="2000" b="1" dirty="0">
              <a:solidFill>
                <a:schemeClr val="bg1"/>
              </a:solidFill>
            </a:endParaRPr>
          </a:p>
        </p:txBody>
      </p:sp>
      <p:sp>
        <p:nvSpPr>
          <p:cNvPr id="17" name="Google Shape;150;p9">
            <a:extLst>
              <a:ext uri="{FF2B5EF4-FFF2-40B4-BE49-F238E27FC236}">
                <a16:creationId xmlns:a16="http://schemas.microsoft.com/office/drawing/2014/main" id="{7A6A610F-D709-61BB-2725-4199500DE134}"/>
              </a:ext>
            </a:extLst>
          </p:cNvPr>
          <p:cNvSpPr/>
          <p:nvPr/>
        </p:nvSpPr>
        <p:spPr>
          <a:xfrm>
            <a:off x="9328472" y="4238420"/>
            <a:ext cx="1233008" cy="692541"/>
          </a:xfrm>
          <a:prstGeom prst="star12">
            <a:avLst>
              <a:gd name="adj" fmla="val 50000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風が</a:t>
            </a:r>
            <a:endParaRPr lang="en-US" altLang="ja-JP" sz="1600" b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強い</a:t>
            </a:r>
            <a:endParaRPr sz="200" dirty="0"/>
          </a:p>
        </p:txBody>
      </p:sp>
      <p:sp>
        <p:nvSpPr>
          <p:cNvPr id="18" name="Google Shape;150;p9">
            <a:extLst>
              <a:ext uri="{FF2B5EF4-FFF2-40B4-BE49-F238E27FC236}">
                <a16:creationId xmlns:a16="http://schemas.microsoft.com/office/drawing/2014/main" id="{CE7BC52E-DEB8-6CC9-2E28-8C6593ECFEEA}"/>
              </a:ext>
            </a:extLst>
          </p:cNvPr>
          <p:cNvSpPr/>
          <p:nvPr/>
        </p:nvSpPr>
        <p:spPr>
          <a:xfrm>
            <a:off x="6400703" y="5419758"/>
            <a:ext cx="1233008" cy="692541"/>
          </a:xfrm>
          <a:prstGeom prst="star12">
            <a:avLst>
              <a:gd name="adj" fmla="val 50000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400" b="1" dirty="0">
                <a:solidFill>
                  <a:schemeClr val="bg1"/>
                </a:solidFill>
              </a:rPr>
              <a:t>山並みがキレイ</a:t>
            </a:r>
            <a:endParaRPr sz="1400" b="1" dirty="0">
              <a:solidFill>
                <a:schemeClr val="bg1"/>
              </a:solidFill>
            </a:endParaRPr>
          </a:p>
        </p:txBody>
      </p:sp>
      <p:sp>
        <p:nvSpPr>
          <p:cNvPr id="23" name="Google Shape;150;p9">
            <a:extLst>
              <a:ext uri="{FF2B5EF4-FFF2-40B4-BE49-F238E27FC236}">
                <a16:creationId xmlns:a16="http://schemas.microsoft.com/office/drawing/2014/main" id="{8D5D2CEB-7433-C4E7-FE16-0B1F6BF6830E}"/>
              </a:ext>
            </a:extLst>
          </p:cNvPr>
          <p:cNvSpPr/>
          <p:nvPr/>
        </p:nvSpPr>
        <p:spPr>
          <a:xfrm>
            <a:off x="9328472" y="5058143"/>
            <a:ext cx="1233008" cy="692541"/>
          </a:xfrm>
          <a:prstGeom prst="star12">
            <a:avLst>
              <a:gd name="adj" fmla="val 50000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うどん</a:t>
            </a:r>
            <a:endParaRPr lang="en-US" altLang="ja-JP" sz="1600" b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A619586F-ADFA-5EE7-3B29-E98320ABF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58" y="1208784"/>
            <a:ext cx="3773402" cy="54504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CDC0C537-D6FB-EC33-00E5-91CD7A52C9A6}"/>
              </a:ext>
            </a:extLst>
          </p:cNvPr>
          <p:cNvSpPr/>
          <p:nvPr/>
        </p:nvSpPr>
        <p:spPr>
          <a:xfrm>
            <a:off x="2032903" y="4173657"/>
            <a:ext cx="1851028" cy="2544023"/>
          </a:xfrm>
          <a:prstGeom prst="roundRect">
            <a:avLst>
              <a:gd name="adj" fmla="val 3950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7231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3CF327-0F6E-C290-5FD1-47D5894301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03138C8-294F-06CF-57CC-4994A0ED4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62" y="2592122"/>
            <a:ext cx="12107476" cy="115595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ja-JP" altLang="en-US" b="1" dirty="0"/>
              <a:t>３．まとめ・次回予告</a:t>
            </a:r>
            <a:endParaRPr lang="en-US" altLang="ja-JP" b="1" dirty="0"/>
          </a:p>
        </p:txBody>
      </p:sp>
    </p:spTree>
    <p:extLst>
      <p:ext uri="{BB962C8B-B14F-4D97-AF65-F5344CB8AC3E}">
        <p14:creationId xmlns:p14="http://schemas.microsoft.com/office/powerpoint/2010/main" val="4021417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1E17E-674C-C6D2-44AD-E12CB82DC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4151291A-2DBB-D3F6-4204-975B9500D0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524" y="229093"/>
            <a:ext cx="12107476" cy="115595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en-US" b="1" dirty="0"/>
              <a:t>尾瀬ネイチャーラーニングで行うこと</a:t>
            </a:r>
            <a:endParaRPr kumimoji="1" lang="ja-JP" altLang="en-US" b="1" dirty="0"/>
          </a:p>
        </p:txBody>
      </p:sp>
      <p:sp>
        <p:nvSpPr>
          <p:cNvPr id="2" name="タイトル 3">
            <a:extLst>
              <a:ext uri="{FF2B5EF4-FFF2-40B4-BE49-F238E27FC236}">
                <a16:creationId xmlns:a16="http://schemas.microsoft.com/office/drawing/2014/main" id="{8A6B4D27-5A1A-F4CD-683D-0FBC4838E31B}"/>
              </a:ext>
            </a:extLst>
          </p:cNvPr>
          <p:cNvSpPr txBox="1">
            <a:spLocks/>
          </p:cNvSpPr>
          <p:nvPr/>
        </p:nvSpPr>
        <p:spPr>
          <a:xfrm>
            <a:off x="571180" y="161365"/>
            <a:ext cx="10975778" cy="13909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ja-JP" altLang="en-US" sz="11500" b="1" dirty="0"/>
              <a:t>　</a:t>
            </a:r>
            <a:endParaRPr lang="ja-JP" altLang="en-US" sz="4800" b="1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D5BA678-400E-5254-7B3A-2EEA35F5390D}"/>
              </a:ext>
            </a:extLst>
          </p:cNvPr>
          <p:cNvSpPr txBox="1"/>
          <p:nvPr/>
        </p:nvSpPr>
        <p:spPr>
          <a:xfrm>
            <a:off x="1862137" y="4762856"/>
            <a:ext cx="9367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/>
              <a:t>尾瀬の課題　</a:t>
            </a:r>
            <a:r>
              <a:rPr lang="en-US" altLang="ja-JP" sz="4000" b="1" dirty="0"/>
              <a:t>×</a:t>
            </a:r>
            <a:r>
              <a:rPr lang="ja-JP" altLang="en-US" sz="4000" b="1" dirty="0"/>
              <a:t>　自分や地域の良さ</a:t>
            </a:r>
            <a:endParaRPr kumimoji="1" lang="ja-JP" altLang="en-US" sz="4000" b="1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F9674B1-4DCB-5BDE-18EB-9C9DE7A3C2C7}"/>
              </a:ext>
            </a:extLst>
          </p:cNvPr>
          <p:cNvSpPr txBox="1"/>
          <p:nvPr/>
        </p:nvSpPr>
        <p:spPr>
          <a:xfrm>
            <a:off x="360461" y="1552353"/>
            <a:ext cx="11471077" cy="2212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3200" b="1" dirty="0"/>
              <a:t>事前・現地・事後学習の一連を通して、</a:t>
            </a:r>
            <a:r>
              <a:rPr lang="ja-JP" altLang="en-US" sz="3200" b="1" dirty="0"/>
              <a:t>最終的には</a:t>
            </a:r>
            <a:r>
              <a:rPr kumimoji="1" lang="ja-JP" altLang="en-US" sz="3200" b="1" u="sng" dirty="0">
                <a:solidFill>
                  <a:srgbClr val="FF0000"/>
                </a:solidFill>
              </a:rPr>
              <a:t>「自分や地域の良さを活かして、尾瀬の課題を解決するためのアイディア」</a:t>
            </a:r>
            <a:r>
              <a:rPr kumimoji="1" lang="ja-JP" altLang="en-US" sz="3200" b="1" dirty="0"/>
              <a:t>を表現する学習</a:t>
            </a:r>
            <a:endParaRPr kumimoji="1" lang="en-US" altLang="ja-JP" sz="3200" b="1" dirty="0"/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CF511596-57EA-7EC3-15FA-DB65DD273706}"/>
              </a:ext>
            </a:extLst>
          </p:cNvPr>
          <p:cNvGrpSpPr/>
          <p:nvPr/>
        </p:nvGrpSpPr>
        <p:grpSpPr>
          <a:xfrm>
            <a:off x="962025" y="4185883"/>
            <a:ext cx="10267949" cy="1861833"/>
            <a:chOff x="942975" y="3950492"/>
            <a:chExt cx="10267949" cy="2746142"/>
          </a:xfrm>
        </p:grpSpPr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4E3BDB2C-5141-F8CF-77C0-7F22EDFD3CE4}"/>
                </a:ext>
              </a:extLst>
            </p:cNvPr>
            <p:cNvSpPr/>
            <p:nvPr/>
          </p:nvSpPr>
          <p:spPr>
            <a:xfrm>
              <a:off x="942975" y="3950493"/>
              <a:ext cx="10267949" cy="27461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D77ECC12-9BFE-F094-E9AE-5D3C2307D56D}"/>
                </a:ext>
              </a:extLst>
            </p:cNvPr>
            <p:cNvSpPr/>
            <p:nvPr/>
          </p:nvSpPr>
          <p:spPr>
            <a:xfrm>
              <a:off x="942975" y="3950492"/>
              <a:ext cx="900112" cy="27461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kumimoji="1" lang="ja-JP" altLang="en-US" sz="3200" b="1" dirty="0">
                  <a:solidFill>
                    <a:schemeClr val="tx1"/>
                  </a:solidFill>
                </a:rPr>
                <a:t>コンセプト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6835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93567020-3E18-A3B7-BEE6-AF1E5EB6AE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-118469"/>
            <a:ext cx="12192000" cy="4509400"/>
          </a:xfr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r>
              <a:rPr kumimoji="1" lang="ja-JP" altLang="en-US" sz="1050" dirty="0"/>
              <a:t>　　　　　　　</a:t>
            </a:r>
            <a:r>
              <a:rPr kumimoji="1" lang="ja-JP" altLang="en-US" sz="3600" dirty="0"/>
              <a:t>尾瀬ネイチャーラーニングモデルプログラム　</a:t>
            </a:r>
            <a:r>
              <a:rPr lang="ja-JP" altLang="en-US" sz="3600" dirty="0"/>
              <a:t>中学校</a:t>
            </a:r>
            <a:r>
              <a:rPr kumimoji="1" lang="ja-JP" altLang="en-US" sz="3600" dirty="0"/>
              <a:t>編</a:t>
            </a:r>
            <a:br>
              <a:rPr kumimoji="1" lang="en-US" altLang="ja-JP" sz="1050" dirty="0"/>
            </a:br>
            <a:r>
              <a:rPr lang="ja-JP" altLang="en-US" sz="7600" b="1" dirty="0"/>
              <a:t>尾瀬の課題</a:t>
            </a:r>
            <a:r>
              <a:rPr lang="en-US" altLang="ja-JP" sz="7600" b="1" dirty="0"/>
              <a:t>×</a:t>
            </a:r>
            <a:br>
              <a:rPr lang="en-US" altLang="ja-JP" sz="7600" b="1" dirty="0"/>
            </a:br>
            <a:r>
              <a:rPr lang="ja-JP" altLang="en-US" sz="7600" b="1" dirty="0"/>
              <a:t>自分と地域の良さ探究</a:t>
            </a:r>
            <a:r>
              <a:rPr kumimoji="1" lang="ja-JP" altLang="en-US" sz="7600" b="1" dirty="0"/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9D26B18-C487-F247-5E43-E99318E872D0}"/>
              </a:ext>
            </a:extLst>
          </p:cNvPr>
          <p:cNvSpPr txBox="1"/>
          <p:nvPr/>
        </p:nvSpPr>
        <p:spPr>
          <a:xfrm>
            <a:off x="5825938" y="5537352"/>
            <a:ext cx="6262968" cy="869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ja-JP" altLang="en-US" dirty="0"/>
              <a:t>事前学習資料</a:t>
            </a:r>
            <a:endParaRPr lang="en-US" altLang="ja-JP" dirty="0"/>
          </a:p>
          <a:p>
            <a:pPr algn="r">
              <a:lnSpc>
                <a:spcPct val="150000"/>
              </a:lnSpc>
            </a:pPr>
            <a:r>
              <a:rPr lang="en-US" altLang="ja-JP" dirty="0"/>
              <a:t>1</a:t>
            </a:r>
            <a:r>
              <a:rPr lang="ja-JP" altLang="en-US" dirty="0"/>
              <a:t>時間目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02EF347-7A46-F114-77DC-6C40FCC98449}"/>
              </a:ext>
            </a:extLst>
          </p:cNvPr>
          <p:cNvSpPr txBox="1"/>
          <p:nvPr/>
        </p:nvSpPr>
        <p:spPr>
          <a:xfrm>
            <a:off x="798065" y="4681281"/>
            <a:ext cx="104566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6000" dirty="0"/>
              <a:t>自分と地域の良さを発見する</a:t>
            </a:r>
          </a:p>
        </p:txBody>
      </p:sp>
    </p:spTree>
    <p:extLst>
      <p:ext uri="{BB962C8B-B14F-4D97-AF65-F5344CB8AC3E}">
        <p14:creationId xmlns:p14="http://schemas.microsoft.com/office/powerpoint/2010/main" val="22987607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A457D7-3D9A-580A-46B3-18FD76EF7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E0BDBEC-0013-4C4E-C53A-804EEEA18D8B}"/>
              </a:ext>
            </a:extLst>
          </p:cNvPr>
          <p:cNvSpPr txBox="1"/>
          <p:nvPr/>
        </p:nvSpPr>
        <p:spPr>
          <a:xfrm>
            <a:off x="224659" y="1158560"/>
            <a:ext cx="11471077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kumimoji="1" lang="en-US" altLang="ja-JP" sz="3200" b="1" dirty="0"/>
              <a:t>【</a:t>
            </a:r>
            <a:r>
              <a:rPr kumimoji="1" lang="ja-JP" altLang="en-US" sz="3200" b="1" dirty="0"/>
              <a:t>まとめ</a:t>
            </a:r>
            <a:r>
              <a:rPr kumimoji="1" lang="en-US" altLang="ja-JP" sz="3200" b="1" dirty="0"/>
              <a:t>】</a:t>
            </a:r>
          </a:p>
          <a:p>
            <a:pPr>
              <a:spcAft>
                <a:spcPts val="1200"/>
              </a:spcAft>
            </a:pPr>
            <a:r>
              <a:rPr lang="ja-JP" altLang="en-US" sz="3200" b="1" dirty="0"/>
              <a:t>・</a:t>
            </a:r>
            <a:r>
              <a:rPr kumimoji="1" lang="ja-JP" altLang="en-US" sz="3200" b="1" dirty="0"/>
              <a:t>事前・現地・事後学習の一連を通して、最終的には「自分や地域の良さを活かして、尾瀬の課題を解決するためのアイディア」を表現する学習</a:t>
            </a:r>
          </a:p>
          <a:p>
            <a:pPr>
              <a:spcAft>
                <a:spcPts val="1200"/>
              </a:spcAft>
            </a:pPr>
            <a:r>
              <a:rPr lang="ja-JP" altLang="en-US" sz="3200" b="1" dirty="0"/>
              <a:t>・コンセプトを意識ながら取り組もう</a:t>
            </a:r>
            <a:endParaRPr lang="en-US" altLang="ja-JP" sz="3200" b="1" dirty="0"/>
          </a:p>
          <a:p>
            <a:pPr>
              <a:spcAft>
                <a:spcPts val="1200"/>
              </a:spcAft>
            </a:pPr>
            <a:endParaRPr lang="en-US" altLang="ja-JP" sz="3200" b="1" dirty="0"/>
          </a:p>
          <a:p>
            <a:pPr>
              <a:spcAft>
                <a:spcPts val="1200"/>
              </a:spcAft>
            </a:pPr>
            <a:r>
              <a:rPr kumimoji="1" lang="en-US" altLang="ja-JP" sz="3200" b="1" dirty="0"/>
              <a:t>【</a:t>
            </a:r>
            <a:r>
              <a:rPr kumimoji="1" lang="ja-JP" altLang="en-US" sz="3200" b="1" dirty="0"/>
              <a:t>次回予告</a:t>
            </a:r>
            <a:r>
              <a:rPr kumimoji="1" lang="en-US" altLang="ja-JP" sz="3200" b="1" dirty="0"/>
              <a:t>】</a:t>
            </a:r>
          </a:p>
          <a:p>
            <a:pPr>
              <a:spcAft>
                <a:spcPts val="1200"/>
              </a:spcAft>
            </a:pPr>
            <a:r>
              <a:rPr lang="ja-JP" altLang="en-US" sz="3200" b="1" dirty="0"/>
              <a:t>・次回の授業は、「</a:t>
            </a:r>
            <a:r>
              <a:rPr kumimoji="1" lang="ja-JP" altLang="en-US" sz="3200" b="1" dirty="0"/>
              <a:t>尾瀬の課題の見方を知る」</a:t>
            </a:r>
            <a:r>
              <a:rPr lang="ja-JP" altLang="en-US" sz="3200" b="1" dirty="0"/>
              <a:t>です</a:t>
            </a:r>
            <a:endParaRPr kumimoji="1" lang="ja-JP" altLang="en-US" sz="3200" b="1" dirty="0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FF591D0D-AE64-FBCF-3AAE-6D0466CF07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1365"/>
            <a:ext cx="12192000" cy="99719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000" b="1" dirty="0"/>
              <a:t>まとめ・次回予告</a:t>
            </a:r>
          </a:p>
        </p:txBody>
      </p:sp>
      <p:sp>
        <p:nvSpPr>
          <p:cNvPr id="2" name="タイトル 3">
            <a:extLst>
              <a:ext uri="{FF2B5EF4-FFF2-40B4-BE49-F238E27FC236}">
                <a16:creationId xmlns:a16="http://schemas.microsoft.com/office/drawing/2014/main" id="{714D1AE3-1972-4F3F-9D5E-1D8247B4A9A4}"/>
              </a:ext>
            </a:extLst>
          </p:cNvPr>
          <p:cNvSpPr txBox="1">
            <a:spLocks/>
          </p:cNvSpPr>
          <p:nvPr/>
        </p:nvSpPr>
        <p:spPr>
          <a:xfrm>
            <a:off x="571180" y="161365"/>
            <a:ext cx="10975778" cy="13909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ja-JP" altLang="en-US" sz="11500" b="1" dirty="0"/>
              <a:t>　</a:t>
            </a:r>
            <a:endParaRPr lang="ja-JP" altLang="en-US" sz="4800" b="1" dirty="0"/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08EFD74F-6364-27E1-A3C0-6D6C2CCEDDBB}"/>
              </a:ext>
            </a:extLst>
          </p:cNvPr>
          <p:cNvGrpSpPr/>
          <p:nvPr/>
        </p:nvGrpSpPr>
        <p:grpSpPr>
          <a:xfrm>
            <a:off x="6355533" y="3324800"/>
            <a:ext cx="5067107" cy="966543"/>
            <a:chOff x="942975" y="3950492"/>
            <a:chExt cx="10267949" cy="2746142"/>
          </a:xfrm>
        </p:grpSpPr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C009E350-A437-0FDC-59A4-F59764A7395F}"/>
                </a:ext>
              </a:extLst>
            </p:cNvPr>
            <p:cNvSpPr/>
            <p:nvPr/>
          </p:nvSpPr>
          <p:spPr>
            <a:xfrm>
              <a:off x="942975" y="3950493"/>
              <a:ext cx="10267949" cy="27461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3FD9E52D-A21F-3B67-2590-24EF34BC8002}"/>
                </a:ext>
              </a:extLst>
            </p:cNvPr>
            <p:cNvSpPr/>
            <p:nvPr/>
          </p:nvSpPr>
          <p:spPr>
            <a:xfrm>
              <a:off x="942975" y="3950492"/>
              <a:ext cx="900112" cy="27461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kumimoji="1" lang="ja-JP" altLang="en-US" sz="1600" b="1" dirty="0">
                  <a:solidFill>
                    <a:schemeClr val="tx1"/>
                  </a:solidFill>
                </a:rPr>
                <a:t>コンセプト</a:t>
              </a:r>
            </a:p>
          </p:txBody>
        </p: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3D5360A-5444-1AA9-2418-6430622D9B33}"/>
              </a:ext>
            </a:extLst>
          </p:cNvPr>
          <p:cNvSpPr txBox="1"/>
          <p:nvPr/>
        </p:nvSpPr>
        <p:spPr>
          <a:xfrm>
            <a:off x="6799727" y="3608016"/>
            <a:ext cx="4537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>
                <a:solidFill>
                  <a:srgbClr val="FF0000"/>
                </a:solidFill>
              </a:rPr>
              <a:t>尾瀬の課題　</a:t>
            </a:r>
            <a:r>
              <a:rPr lang="en-US" altLang="ja-JP" sz="2000" b="1" dirty="0">
                <a:solidFill>
                  <a:srgbClr val="FF0000"/>
                </a:solidFill>
              </a:rPr>
              <a:t>×</a:t>
            </a:r>
            <a:r>
              <a:rPr lang="ja-JP" altLang="en-US" sz="2000" b="1" dirty="0">
                <a:solidFill>
                  <a:srgbClr val="FF0000"/>
                </a:solidFill>
              </a:rPr>
              <a:t>　自分や地域の良さ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595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3F9DED-005C-110C-9333-453E55B4E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9AF5C14F-41C1-64CE-7DA9-2C7C83408A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-118469"/>
            <a:ext cx="12192000" cy="4509400"/>
          </a:xfr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r>
              <a:rPr kumimoji="1" lang="ja-JP" altLang="en-US" sz="1050" dirty="0"/>
              <a:t>　　　　　　　</a:t>
            </a:r>
            <a:r>
              <a:rPr kumimoji="1" lang="ja-JP" altLang="en-US" sz="3600" dirty="0"/>
              <a:t>尾瀬ネイチャーラーニングモデルプログラム　</a:t>
            </a:r>
            <a:r>
              <a:rPr lang="ja-JP" altLang="en-US" sz="3600" dirty="0"/>
              <a:t>中学校</a:t>
            </a:r>
            <a:r>
              <a:rPr kumimoji="1" lang="ja-JP" altLang="en-US" sz="3600" dirty="0"/>
              <a:t>編</a:t>
            </a:r>
            <a:br>
              <a:rPr kumimoji="1" lang="en-US" altLang="ja-JP" sz="1050" dirty="0"/>
            </a:br>
            <a:r>
              <a:rPr lang="ja-JP" altLang="en-US" sz="7600" b="1" dirty="0"/>
              <a:t>尾瀬の課題</a:t>
            </a:r>
            <a:r>
              <a:rPr lang="en-US" altLang="ja-JP" sz="7600" b="1" dirty="0"/>
              <a:t>×</a:t>
            </a:r>
            <a:br>
              <a:rPr lang="en-US" altLang="ja-JP" sz="7600" b="1" dirty="0"/>
            </a:br>
            <a:r>
              <a:rPr lang="ja-JP" altLang="en-US" sz="7600" b="1" dirty="0"/>
              <a:t>自分と地域の良さ探究</a:t>
            </a:r>
            <a:r>
              <a:rPr kumimoji="1" lang="ja-JP" altLang="en-US" sz="7600" b="1" dirty="0"/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83E8DC2-223B-B107-513D-641E4545E4F4}"/>
              </a:ext>
            </a:extLst>
          </p:cNvPr>
          <p:cNvSpPr txBox="1"/>
          <p:nvPr/>
        </p:nvSpPr>
        <p:spPr>
          <a:xfrm>
            <a:off x="5825938" y="5537352"/>
            <a:ext cx="6262968" cy="869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ja-JP" altLang="en-US" dirty="0"/>
              <a:t>事前学習資料</a:t>
            </a:r>
            <a:endParaRPr lang="en-US" altLang="ja-JP" dirty="0"/>
          </a:p>
          <a:p>
            <a:pPr algn="r">
              <a:lnSpc>
                <a:spcPct val="150000"/>
              </a:lnSpc>
            </a:pPr>
            <a:r>
              <a:rPr lang="en-US" altLang="ja-JP" dirty="0"/>
              <a:t>2</a:t>
            </a:r>
            <a:r>
              <a:rPr lang="ja-JP" altLang="en-US" dirty="0"/>
              <a:t>時間目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2176491-B802-92F8-4809-C99C47386851}"/>
              </a:ext>
            </a:extLst>
          </p:cNvPr>
          <p:cNvSpPr txBox="1"/>
          <p:nvPr/>
        </p:nvSpPr>
        <p:spPr>
          <a:xfrm>
            <a:off x="867667" y="4590747"/>
            <a:ext cx="104566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6000" dirty="0"/>
              <a:t>持続可能な尾瀬の見方を知る</a:t>
            </a:r>
          </a:p>
        </p:txBody>
      </p:sp>
    </p:spTree>
    <p:extLst>
      <p:ext uri="{BB962C8B-B14F-4D97-AF65-F5344CB8AC3E}">
        <p14:creationId xmlns:p14="http://schemas.microsoft.com/office/powerpoint/2010/main" val="308861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B44094-3877-1A90-F285-3A80465B84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3">
            <a:extLst>
              <a:ext uri="{FF2B5EF4-FFF2-40B4-BE49-F238E27FC236}">
                <a16:creationId xmlns:a16="http://schemas.microsoft.com/office/drawing/2014/main" id="{FA90A2F7-45E0-F3C7-E303-D05BA2A2AD9D}"/>
              </a:ext>
            </a:extLst>
          </p:cNvPr>
          <p:cNvSpPr txBox="1">
            <a:spLocks/>
          </p:cNvSpPr>
          <p:nvPr/>
        </p:nvSpPr>
        <p:spPr>
          <a:xfrm>
            <a:off x="84524" y="188752"/>
            <a:ext cx="12107476" cy="11559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b="1" dirty="0"/>
              <a:t>使うもの</a:t>
            </a: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530B36D4-6243-1113-9A5F-D5218D4EFA9A}"/>
              </a:ext>
            </a:extLst>
          </p:cNvPr>
          <p:cNvSpPr txBox="1">
            <a:spLocks/>
          </p:cNvSpPr>
          <p:nvPr/>
        </p:nvSpPr>
        <p:spPr>
          <a:xfrm>
            <a:off x="180969" y="1148693"/>
            <a:ext cx="5220293" cy="10100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3200" b="1" dirty="0"/>
              <a:t>ワークシート</a:t>
            </a:r>
          </a:p>
        </p:txBody>
      </p:sp>
      <p:sp>
        <p:nvSpPr>
          <p:cNvPr id="5" name="タイトル 3">
            <a:extLst>
              <a:ext uri="{FF2B5EF4-FFF2-40B4-BE49-F238E27FC236}">
                <a16:creationId xmlns:a16="http://schemas.microsoft.com/office/drawing/2014/main" id="{286D95F5-ABF5-A996-734D-BED310AA3E32}"/>
              </a:ext>
            </a:extLst>
          </p:cNvPr>
          <p:cNvSpPr txBox="1">
            <a:spLocks/>
          </p:cNvSpPr>
          <p:nvPr/>
        </p:nvSpPr>
        <p:spPr>
          <a:xfrm>
            <a:off x="6355533" y="1344706"/>
            <a:ext cx="5458463" cy="10100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3200" b="1" dirty="0"/>
              <a:t>タブレット端末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6426F0D2-3848-9734-0A37-B80D78D42358}"/>
              </a:ext>
            </a:extLst>
          </p:cNvPr>
          <p:cNvGrpSpPr/>
          <p:nvPr/>
        </p:nvGrpSpPr>
        <p:grpSpPr>
          <a:xfrm>
            <a:off x="6945482" y="2427922"/>
            <a:ext cx="4241326" cy="4241326"/>
            <a:chOff x="6945482" y="2427922"/>
            <a:chExt cx="4241326" cy="4241326"/>
          </a:xfrm>
        </p:grpSpPr>
        <p:pic>
          <p:nvPicPr>
            <p:cNvPr id="7" name="グラフィックス 6" descr="タブレット 単色塗りつぶし">
              <a:extLst>
                <a:ext uri="{FF2B5EF4-FFF2-40B4-BE49-F238E27FC236}">
                  <a16:creationId xmlns:a16="http://schemas.microsoft.com/office/drawing/2014/main" id="{287E5571-EA0D-D4C0-0706-3747712301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945482" y="2427922"/>
              <a:ext cx="4241326" cy="4241326"/>
            </a:xfrm>
            <a:prstGeom prst="rect">
              <a:avLst/>
            </a:prstGeom>
          </p:spPr>
        </p:pic>
        <p:pic>
          <p:nvPicPr>
            <p:cNvPr id="8" name="グラフィックス 7" descr="Web カメラ 単色塗りつぶし">
              <a:extLst>
                <a:ext uri="{FF2B5EF4-FFF2-40B4-BE49-F238E27FC236}">
                  <a16:creationId xmlns:a16="http://schemas.microsoft.com/office/drawing/2014/main" id="{2227472C-A91C-C306-8AAB-4AEC19A33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b="27518"/>
            <a:stretch/>
          </p:blipFill>
          <p:spPr>
            <a:xfrm rot="10800000">
              <a:off x="8635695" y="3510699"/>
              <a:ext cx="882231" cy="639451"/>
            </a:xfrm>
            <a:prstGeom prst="rect">
              <a:avLst/>
            </a:prstGeom>
          </p:spPr>
        </p:pic>
      </p:grpSp>
      <p:pic>
        <p:nvPicPr>
          <p:cNvPr id="11" name="グラフィックス 10" descr="ドキュメント 単色塗りつぶし">
            <a:extLst>
              <a:ext uri="{FF2B5EF4-FFF2-40B4-BE49-F238E27FC236}">
                <a16:creationId xmlns:a16="http://schemas.microsoft.com/office/drawing/2014/main" id="{F4474749-FD35-92BC-FDA7-10903F377C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89530" y="2761847"/>
            <a:ext cx="3248988" cy="324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1847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6F77FE-2E2B-88A7-9C9F-E75A3519CD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E90A33A-8EAC-C6B2-15E5-CD8758D94A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524" y="104103"/>
            <a:ext cx="12107476" cy="115595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ja-JP" altLang="en-US" b="1" dirty="0"/>
              <a:t>本日の流れ</a:t>
            </a:r>
            <a:endParaRPr lang="en-US" altLang="ja-JP" b="1" dirty="0"/>
          </a:p>
        </p:txBody>
      </p:sp>
      <p:sp>
        <p:nvSpPr>
          <p:cNvPr id="7" name="タイトル 3">
            <a:extLst>
              <a:ext uri="{FF2B5EF4-FFF2-40B4-BE49-F238E27FC236}">
                <a16:creationId xmlns:a16="http://schemas.microsoft.com/office/drawing/2014/main" id="{42B5408C-C2AB-8D5F-0836-CC884292CA37}"/>
              </a:ext>
            </a:extLst>
          </p:cNvPr>
          <p:cNvSpPr txBox="1">
            <a:spLocks/>
          </p:cNvSpPr>
          <p:nvPr/>
        </p:nvSpPr>
        <p:spPr>
          <a:xfrm>
            <a:off x="46779" y="772715"/>
            <a:ext cx="12107475" cy="51663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5400" b="1" dirty="0"/>
              <a:t>１．尾瀬の課題の見方を知る</a:t>
            </a:r>
          </a:p>
          <a:p>
            <a:pPr algn="l">
              <a:lnSpc>
                <a:spcPct val="100000"/>
              </a:lnSpc>
            </a:pPr>
            <a:r>
              <a:rPr lang="ja-JP" altLang="en-US" sz="5400" b="1" dirty="0"/>
              <a:t>▼</a:t>
            </a:r>
            <a:endParaRPr lang="en-US" altLang="ja-JP" sz="5400" b="1" dirty="0"/>
          </a:p>
          <a:p>
            <a:pPr algn="l">
              <a:lnSpc>
                <a:spcPct val="100000"/>
              </a:lnSpc>
            </a:pPr>
            <a:r>
              <a:rPr lang="ja-JP" altLang="en-US" sz="5400" b="1" dirty="0"/>
              <a:t>２．良さと尾瀬を関連させる</a:t>
            </a:r>
            <a:endParaRPr lang="en-US" altLang="ja-JP" sz="5400" b="1" dirty="0"/>
          </a:p>
          <a:p>
            <a:pPr algn="l">
              <a:lnSpc>
                <a:spcPct val="100000"/>
              </a:lnSpc>
            </a:pPr>
            <a:r>
              <a:rPr lang="ja-JP" altLang="en-US" sz="5400" b="1" dirty="0"/>
              <a:t>▼</a:t>
            </a:r>
            <a:endParaRPr lang="en-US" altLang="ja-JP" sz="5400" b="1" dirty="0"/>
          </a:p>
          <a:p>
            <a:pPr algn="l">
              <a:lnSpc>
                <a:spcPct val="100000"/>
              </a:lnSpc>
            </a:pPr>
            <a:r>
              <a:rPr lang="ja-JP" altLang="en-US" sz="5400" b="1" dirty="0"/>
              <a:t>３．まとめ・次回予告</a:t>
            </a:r>
            <a:endParaRPr lang="en-US" altLang="ja-JP" sz="5400" b="1" dirty="0"/>
          </a:p>
        </p:txBody>
      </p:sp>
    </p:spTree>
    <p:extLst>
      <p:ext uri="{BB962C8B-B14F-4D97-AF65-F5344CB8AC3E}">
        <p14:creationId xmlns:p14="http://schemas.microsoft.com/office/powerpoint/2010/main" val="28175839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8D2D3A-8469-C8CD-5336-E367213A6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5BAE9686-4654-B1A4-4340-D2C8C38F92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62" y="2592122"/>
            <a:ext cx="12107476" cy="115595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ja-JP" altLang="en-US" b="1" dirty="0"/>
              <a:t>１．尾瀬の課題の見方を知る</a:t>
            </a:r>
            <a:endParaRPr lang="en-US" altLang="ja-JP" b="1" dirty="0"/>
          </a:p>
        </p:txBody>
      </p:sp>
    </p:spTree>
    <p:extLst>
      <p:ext uri="{BB962C8B-B14F-4D97-AF65-F5344CB8AC3E}">
        <p14:creationId xmlns:p14="http://schemas.microsoft.com/office/powerpoint/2010/main" val="35501476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D3F307-1428-EAC9-8811-A53B519D4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053D4225-92CC-01CC-1793-1CC1954FCD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524" y="229093"/>
            <a:ext cx="12107476" cy="115595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en-US" sz="4000" b="1" dirty="0"/>
              <a:t>「前回振り返り」尾瀬ネイチャーラーニングで行うこと</a:t>
            </a:r>
            <a:endParaRPr kumimoji="1" lang="ja-JP" altLang="en-US" sz="4000" b="1" dirty="0"/>
          </a:p>
        </p:txBody>
      </p:sp>
      <p:sp>
        <p:nvSpPr>
          <p:cNvPr id="2" name="タイトル 3">
            <a:extLst>
              <a:ext uri="{FF2B5EF4-FFF2-40B4-BE49-F238E27FC236}">
                <a16:creationId xmlns:a16="http://schemas.microsoft.com/office/drawing/2014/main" id="{5197FB11-AE4E-014A-EF75-3E8ACE4F2ADC}"/>
              </a:ext>
            </a:extLst>
          </p:cNvPr>
          <p:cNvSpPr txBox="1">
            <a:spLocks/>
          </p:cNvSpPr>
          <p:nvPr/>
        </p:nvSpPr>
        <p:spPr>
          <a:xfrm>
            <a:off x="571180" y="161365"/>
            <a:ext cx="10975778" cy="13909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ja-JP" altLang="en-US" sz="11500" b="1" dirty="0"/>
              <a:t>　</a:t>
            </a:r>
            <a:endParaRPr lang="ja-JP" altLang="en-US" sz="4800" b="1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68CE5FE-A2CC-7387-DBEB-B5EA6ADEB3A1}"/>
              </a:ext>
            </a:extLst>
          </p:cNvPr>
          <p:cNvSpPr txBox="1"/>
          <p:nvPr/>
        </p:nvSpPr>
        <p:spPr>
          <a:xfrm>
            <a:off x="1862137" y="4762856"/>
            <a:ext cx="9367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/>
              <a:t>持続可能な尾瀬　</a:t>
            </a:r>
            <a:r>
              <a:rPr lang="en-US" altLang="ja-JP" sz="4000" b="1" dirty="0"/>
              <a:t>×</a:t>
            </a:r>
            <a:r>
              <a:rPr lang="ja-JP" altLang="en-US" sz="4000" b="1" dirty="0"/>
              <a:t>　自分や地域の良さ</a:t>
            </a:r>
            <a:endParaRPr kumimoji="1" lang="ja-JP" altLang="en-US" sz="4000" b="1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65D0CFB-94D9-6E7A-DDB8-EE19C39BF75A}"/>
              </a:ext>
            </a:extLst>
          </p:cNvPr>
          <p:cNvSpPr txBox="1"/>
          <p:nvPr/>
        </p:nvSpPr>
        <p:spPr>
          <a:xfrm>
            <a:off x="360461" y="1552353"/>
            <a:ext cx="11471077" cy="2212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3200" b="1" dirty="0"/>
              <a:t>事前・現地・事後学習の一連を通して、</a:t>
            </a:r>
            <a:r>
              <a:rPr lang="ja-JP" altLang="en-US" sz="3200" b="1" dirty="0"/>
              <a:t>最終的には</a:t>
            </a:r>
            <a:r>
              <a:rPr kumimoji="1" lang="ja-JP" altLang="en-US" sz="3200" b="1" u="sng" dirty="0">
                <a:solidFill>
                  <a:srgbClr val="FF0000"/>
                </a:solidFill>
              </a:rPr>
              <a:t>「自分や地域の良さを活かして、尾瀬の課題を解決するためのアイディア」</a:t>
            </a:r>
            <a:r>
              <a:rPr kumimoji="1" lang="ja-JP" altLang="en-US" sz="3200" b="1" dirty="0"/>
              <a:t>を表現する学習</a:t>
            </a:r>
            <a:endParaRPr kumimoji="1" lang="en-US" altLang="ja-JP" sz="3200" b="1" dirty="0"/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135B77B7-7620-B006-F9FE-71363D2A283A}"/>
              </a:ext>
            </a:extLst>
          </p:cNvPr>
          <p:cNvGrpSpPr/>
          <p:nvPr/>
        </p:nvGrpSpPr>
        <p:grpSpPr>
          <a:xfrm>
            <a:off x="962025" y="4185883"/>
            <a:ext cx="10267949" cy="1861833"/>
            <a:chOff x="942975" y="3950492"/>
            <a:chExt cx="10267949" cy="2746142"/>
          </a:xfrm>
        </p:grpSpPr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D9410008-A4B2-9795-E95A-FF222BD75204}"/>
                </a:ext>
              </a:extLst>
            </p:cNvPr>
            <p:cNvSpPr/>
            <p:nvPr/>
          </p:nvSpPr>
          <p:spPr>
            <a:xfrm>
              <a:off x="942975" y="3950493"/>
              <a:ext cx="10267949" cy="27461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61326DBE-3E50-56A7-6A3E-02E412EE804A}"/>
                </a:ext>
              </a:extLst>
            </p:cNvPr>
            <p:cNvSpPr/>
            <p:nvPr/>
          </p:nvSpPr>
          <p:spPr>
            <a:xfrm>
              <a:off x="942975" y="3950492"/>
              <a:ext cx="900112" cy="27461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kumimoji="1" lang="ja-JP" altLang="en-US" sz="3200" b="1" dirty="0">
                  <a:solidFill>
                    <a:schemeClr val="tx1"/>
                  </a:solidFill>
                </a:rPr>
                <a:t>コンセプト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54682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3">
            <a:extLst>
              <a:ext uri="{FF2B5EF4-FFF2-40B4-BE49-F238E27FC236}">
                <a16:creationId xmlns:a16="http://schemas.microsoft.com/office/drawing/2014/main" id="{E452ADD7-48DF-51B2-0123-9F4AE7A69E6D}"/>
              </a:ext>
            </a:extLst>
          </p:cNvPr>
          <p:cNvSpPr txBox="1">
            <a:spLocks/>
          </p:cNvSpPr>
          <p:nvPr/>
        </p:nvSpPr>
        <p:spPr>
          <a:xfrm>
            <a:off x="84524" y="229093"/>
            <a:ext cx="12107476" cy="83099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b="1" dirty="0"/>
              <a:t>尾瀬の課題の見方を知る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1748666-D85C-DC13-76B7-1F4135ED1896}"/>
              </a:ext>
            </a:extLst>
          </p:cNvPr>
          <p:cNvSpPr txBox="1"/>
          <p:nvPr/>
        </p:nvSpPr>
        <p:spPr>
          <a:xfrm>
            <a:off x="4160874" y="1526273"/>
            <a:ext cx="8031126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kumimoji="1" lang="en-US" altLang="ja-JP" sz="2800" dirty="0"/>
              <a:t>【</a:t>
            </a:r>
            <a:r>
              <a:rPr kumimoji="1" lang="ja-JP" altLang="en-US" sz="2800" dirty="0"/>
              <a:t>やること</a:t>
            </a:r>
            <a:r>
              <a:rPr kumimoji="1" lang="en-US" altLang="ja-JP" sz="2800" dirty="0"/>
              <a:t>】</a:t>
            </a:r>
          </a:p>
          <a:p>
            <a:pPr>
              <a:spcAft>
                <a:spcPts val="600"/>
              </a:spcAft>
            </a:pPr>
            <a:r>
              <a:rPr kumimoji="1" lang="ja-JP" altLang="en-US" sz="2800" dirty="0"/>
              <a:t>・持続可能な尾瀬の見方（</a:t>
            </a:r>
            <a:r>
              <a:rPr kumimoji="1" lang="en-US" altLang="ja-JP" sz="2800" dirty="0"/>
              <a:t>4</a:t>
            </a:r>
            <a:r>
              <a:rPr kumimoji="1" lang="ja-JP" altLang="en-US" sz="2800" dirty="0"/>
              <a:t>つ）を知る</a:t>
            </a:r>
          </a:p>
          <a:p>
            <a:pPr>
              <a:spcAft>
                <a:spcPts val="600"/>
              </a:spcAft>
            </a:pPr>
            <a:r>
              <a:rPr kumimoji="1" lang="ja-JP" altLang="en-US" sz="2800" dirty="0"/>
              <a:t>・インターネット検索等を通じて情報収集をする。</a:t>
            </a:r>
            <a:endParaRPr kumimoji="1" lang="en-US" altLang="ja-JP" sz="2800" dirty="0"/>
          </a:p>
          <a:p>
            <a:pPr>
              <a:spcAft>
                <a:spcPts val="600"/>
              </a:spcAft>
            </a:pPr>
            <a:r>
              <a:rPr lang="en-US" altLang="ja-JP" sz="2800" dirty="0"/>
              <a:t>【</a:t>
            </a:r>
            <a:r>
              <a:rPr lang="ja-JP" altLang="en-US" sz="2800" dirty="0"/>
              <a:t>流れ</a:t>
            </a:r>
            <a:r>
              <a:rPr lang="en-US" altLang="ja-JP" sz="2800" dirty="0"/>
              <a:t>】</a:t>
            </a:r>
          </a:p>
          <a:p>
            <a:pPr>
              <a:spcAft>
                <a:spcPts val="600"/>
              </a:spcAft>
            </a:pPr>
            <a:r>
              <a:rPr lang="ja-JP" altLang="en-US" sz="2800" dirty="0"/>
              <a:t>・クラス説明　　　</a:t>
            </a:r>
            <a:r>
              <a:rPr lang="en-US" altLang="ja-JP" sz="2800" dirty="0"/>
              <a:t>10</a:t>
            </a:r>
            <a:r>
              <a:rPr lang="ja-JP" altLang="en-US" sz="2800" dirty="0"/>
              <a:t>分</a:t>
            </a:r>
            <a:endParaRPr lang="en-US" altLang="ja-JP" sz="2800" dirty="0"/>
          </a:p>
          <a:p>
            <a:pPr>
              <a:spcAft>
                <a:spcPts val="600"/>
              </a:spcAft>
            </a:pPr>
            <a:r>
              <a:rPr lang="ja-JP" altLang="en-US" sz="2800" dirty="0"/>
              <a:t>・個人ワーク　　　</a:t>
            </a:r>
            <a:r>
              <a:rPr lang="en-US" altLang="ja-JP" sz="2800" dirty="0"/>
              <a:t>15</a:t>
            </a:r>
            <a:r>
              <a:rPr lang="ja-JP" altLang="en-US" sz="2800" dirty="0"/>
              <a:t>分</a:t>
            </a:r>
          </a:p>
          <a:p>
            <a:pPr>
              <a:spcAft>
                <a:spcPts val="600"/>
              </a:spcAft>
            </a:pPr>
            <a:r>
              <a:rPr lang="ja-JP" altLang="en-US" sz="2800" dirty="0"/>
              <a:t>・ペアワーク　　　</a:t>
            </a:r>
            <a:r>
              <a:rPr lang="en-US" altLang="ja-JP" sz="2800" dirty="0"/>
              <a:t>05</a:t>
            </a:r>
            <a:r>
              <a:rPr lang="ja-JP" altLang="en-US" sz="2800" dirty="0"/>
              <a:t>分</a:t>
            </a:r>
          </a:p>
          <a:p>
            <a:pPr>
              <a:spcAft>
                <a:spcPts val="600"/>
              </a:spcAft>
            </a:pPr>
            <a:r>
              <a:rPr lang="en-US" altLang="ja-JP" sz="2800" dirty="0"/>
              <a:t>【</a:t>
            </a:r>
            <a:r>
              <a:rPr lang="ja-JP" altLang="en-US" sz="2800" dirty="0"/>
              <a:t>形式</a:t>
            </a:r>
            <a:r>
              <a:rPr lang="en-US" altLang="ja-JP" sz="2800" dirty="0"/>
              <a:t>】</a:t>
            </a:r>
          </a:p>
          <a:p>
            <a:pPr>
              <a:spcAft>
                <a:spcPts val="600"/>
              </a:spcAft>
            </a:pPr>
            <a:r>
              <a:rPr lang="ja-JP" altLang="en-US" sz="2800" dirty="0"/>
              <a:t>・ワークシートを活用します。</a:t>
            </a:r>
            <a:endParaRPr lang="en-US" altLang="ja-JP" sz="2800" dirty="0"/>
          </a:p>
          <a:p>
            <a:pPr>
              <a:spcAft>
                <a:spcPts val="600"/>
              </a:spcAft>
            </a:pPr>
            <a:r>
              <a:rPr lang="ja-JP" altLang="en-US" sz="2800" dirty="0"/>
              <a:t>・タブレット端末を活用します。</a:t>
            </a:r>
            <a:endParaRPr lang="en-US" altLang="ja-JP" sz="2800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03D17F51-A452-9EF6-6552-FFDC49F6A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51" y="1526273"/>
            <a:ext cx="3429297" cy="49534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085761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620846-B399-A036-564C-8B604AB0C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3">
            <a:extLst>
              <a:ext uri="{FF2B5EF4-FFF2-40B4-BE49-F238E27FC236}">
                <a16:creationId xmlns:a16="http://schemas.microsoft.com/office/drawing/2014/main" id="{67B3AE62-0031-75BD-4B27-C2FE9A57EAD6}"/>
              </a:ext>
            </a:extLst>
          </p:cNvPr>
          <p:cNvSpPr txBox="1">
            <a:spLocks/>
          </p:cNvSpPr>
          <p:nvPr/>
        </p:nvSpPr>
        <p:spPr>
          <a:xfrm>
            <a:off x="84524" y="129505"/>
            <a:ext cx="12107476" cy="83099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b="1" dirty="0"/>
              <a:t>尾瀬の課題の見方（４つ）について</a:t>
            </a:r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5D3F81D3-106C-AA78-FFE8-4823915F76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551737"/>
              </p:ext>
            </p:extLst>
          </p:nvPr>
        </p:nvGraphicFramePr>
        <p:xfrm>
          <a:off x="182226" y="1243656"/>
          <a:ext cx="11827548" cy="48583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13774">
                  <a:extLst>
                    <a:ext uri="{9D8B030D-6E8A-4147-A177-3AD203B41FA5}">
                      <a16:colId xmlns:a16="http://schemas.microsoft.com/office/drawing/2014/main" val="1799182515"/>
                    </a:ext>
                  </a:extLst>
                </a:gridCol>
                <a:gridCol w="5913774">
                  <a:extLst>
                    <a:ext uri="{9D8B030D-6E8A-4147-A177-3AD203B41FA5}">
                      <a16:colId xmlns:a16="http://schemas.microsoft.com/office/drawing/2014/main" val="2873626805"/>
                    </a:ext>
                  </a:extLst>
                </a:gridCol>
              </a:tblGrid>
              <a:tr h="242919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【</a:t>
                      </a:r>
                      <a:r>
                        <a:rPr kumimoji="1" lang="ja-JP" altLang="en-US" sz="24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見方１</a:t>
                      </a:r>
                      <a:r>
                        <a:rPr kumimoji="1" lang="en-US" altLang="ja-JP" sz="24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】</a:t>
                      </a:r>
                    </a:p>
                    <a:p>
                      <a:pPr algn="ctr"/>
                      <a:r>
                        <a:rPr kumimoji="1" lang="ja-JP" altLang="en-US" sz="2400" u="sng" dirty="0">
                          <a:solidFill>
                            <a:srgbClr val="FF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尾瀬で働く人</a:t>
                      </a:r>
                      <a:r>
                        <a:rPr kumimoji="1" lang="ja-JP" altLang="en-US" sz="24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について</a:t>
                      </a:r>
                      <a:endParaRPr kumimoji="1" lang="en-US" altLang="ja-JP" sz="24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algn="ctr"/>
                      <a:endParaRPr kumimoji="1" lang="en-US" altLang="ja-JP" sz="28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algn="ctr"/>
                      <a:endParaRPr kumimoji="1" lang="en-US" altLang="ja-JP" sz="28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algn="ctr"/>
                      <a:endParaRPr kumimoji="1" lang="en-US" altLang="ja-JP" sz="28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【</a:t>
                      </a:r>
                      <a:r>
                        <a:rPr kumimoji="1" lang="ja-JP" altLang="en-US" sz="24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見方２</a:t>
                      </a:r>
                      <a:r>
                        <a:rPr kumimoji="1" lang="en-US" altLang="ja-JP" sz="24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】</a:t>
                      </a:r>
                    </a:p>
                    <a:p>
                      <a:pPr algn="ctr"/>
                      <a:r>
                        <a:rPr kumimoji="1" lang="ja-JP" altLang="en-US" sz="2400" u="sng" dirty="0">
                          <a:solidFill>
                            <a:srgbClr val="FF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尾瀬に生息する生き物・植物・風景</a:t>
                      </a:r>
                      <a:r>
                        <a:rPr kumimoji="1" lang="ja-JP" altLang="en-US" sz="24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について</a:t>
                      </a:r>
                      <a:endParaRPr kumimoji="1" lang="en-US" altLang="ja-JP" sz="24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algn="ctr"/>
                      <a:endParaRPr kumimoji="1" lang="en-US" altLang="ja-JP" sz="28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algn="ctr"/>
                      <a:endParaRPr kumimoji="1" lang="en-US" altLang="ja-JP" sz="28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9532346"/>
                  </a:ext>
                </a:extLst>
              </a:tr>
              <a:tr h="242919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【</a:t>
                      </a:r>
                      <a:r>
                        <a:rPr kumimoji="1" lang="ja-JP" altLang="en-US" sz="24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見方３</a:t>
                      </a:r>
                      <a:r>
                        <a:rPr kumimoji="1" lang="en-US" altLang="ja-JP" sz="24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】</a:t>
                      </a:r>
                    </a:p>
                    <a:p>
                      <a:pPr algn="ctr"/>
                      <a:r>
                        <a:rPr kumimoji="1" lang="ja-JP" altLang="en-US" sz="2400" u="sng" dirty="0">
                          <a:solidFill>
                            <a:srgbClr val="FF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尾瀬に訪れる人</a:t>
                      </a:r>
                      <a:r>
                        <a:rPr kumimoji="1" lang="ja-JP" altLang="en-US" sz="24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について</a:t>
                      </a:r>
                      <a:endParaRPr kumimoji="1" lang="en-US" altLang="ja-JP" sz="24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algn="ctr"/>
                      <a:endParaRPr kumimoji="1" lang="en-US" altLang="ja-JP" sz="28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【</a:t>
                      </a:r>
                      <a:r>
                        <a:rPr kumimoji="1" lang="ja-JP" altLang="en-US" sz="24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見方４</a:t>
                      </a:r>
                      <a:r>
                        <a:rPr kumimoji="1" lang="en-US" altLang="ja-JP" sz="24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】</a:t>
                      </a:r>
                    </a:p>
                    <a:p>
                      <a:pPr algn="ctr"/>
                      <a:r>
                        <a:rPr kumimoji="1" lang="ja-JP" altLang="en-US" sz="2400" u="sng" dirty="0">
                          <a:solidFill>
                            <a:srgbClr val="FF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尾瀬の人工物</a:t>
                      </a:r>
                      <a:r>
                        <a:rPr kumimoji="1" lang="ja-JP" altLang="en-US" sz="24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について</a:t>
                      </a:r>
                      <a:endParaRPr kumimoji="1" lang="en-US" altLang="ja-JP" sz="24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algn="ctr"/>
                      <a:endParaRPr kumimoji="1" lang="en-US" altLang="ja-JP" sz="28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algn="ctr"/>
                      <a:endParaRPr kumimoji="1" lang="en-US" altLang="ja-JP" sz="28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algn="ctr"/>
                      <a:endParaRPr kumimoji="1" lang="en-US" altLang="ja-JP" sz="28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5763416"/>
                  </a:ext>
                </a:extLst>
              </a:tr>
            </a:tbl>
          </a:graphicData>
        </a:graphic>
      </p:graphicFrame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21BF660-6F7A-C2CF-FE59-36C9DB672DA5}"/>
              </a:ext>
            </a:extLst>
          </p:cNvPr>
          <p:cNvSpPr txBox="1"/>
          <p:nvPr/>
        </p:nvSpPr>
        <p:spPr>
          <a:xfrm>
            <a:off x="262550" y="2326740"/>
            <a:ext cx="5833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/>
              <a:t>どんな役割をもって働いていそう？</a:t>
            </a:r>
            <a:endParaRPr lang="en-US" altLang="ja-JP" sz="2400" b="1" dirty="0"/>
          </a:p>
          <a:p>
            <a:pPr algn="ctr"/>
            <a:r>
              <a:rPr kumimoji="1" lang="ja-JP" altLang="en-US" sz="2400" b="1" dirty="0"/>
              <a:t>その人たちはどんなことを</a:t>
            </a:r>
            <a:endParaRPr kumimoji="1" lang="en-US" altLang="ja-JP" sz="2400" b="1" dirty="0"/>
          </a:p>
          <a:p>
            <a:pPr algn="ctr"/>
            <a:r>
              <a:rPr kumimoji="1" lang="ja-JP" altLang="en-US" sz="2400" b="1" dirty="0"/>
              <a:t>「尾瀬の課題」だと捉えていそうかな？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67188A7-B1FF-E66B-C500-4CD237FCEAB7}"/>
              </a:ext>
            </a:extLst>
          </p:cNvPr>
          <p:cNvSpPr txBox="1"/>
          <p:nvPr/>
        </p:nvSpPr>
        <p:spPr>
          <a:xfrm>
            <a:off x="6116081" y="2066974"/>
            <a:ext cx="5833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>
                <a:latin typeface="+mn-ea"/>
              </a:rPr>
              <a:t>生き物・植物・風景・・・</a:t>
            </a:r>
            <a:endParaRPr lang="en-US" altLang="ja-JP" sz="2400" b="1" dirty="0">
              <a:latin typeface="+mn-ea"/>
            </a:endParaRPr>
          </a:p>
          <a:p>
            <a:pPr algn="ctr"/>
            <a:r>
              <a:rPr kumimoji="1" lang="ja-JP" altLang="en-US" sz="2400" b="1" dirty="0">
                <a:latin typeface="+mn-ea"/>
              </a:rPr>
              <a:t>名前をメモしたり、イラストで記録しても</a:t>
            </a:r>
            <a:r>
              <a:rPr kumimoji="1" lang="en-US" altLang="ja-JP" sz="2400" b="1" dirty="0">
                <a:latin typeface="+mn-ea"/>
              </a:rPr>
              <a:t>OK</a:t>
            </a:r>
          </a:p>
          <a:p>
            <a:pPr algn="ctr"/>
            <a:r>
              <a:rPr lang="ja-JP" altLang="en-US" sz="2400" b="1" dirty="0">
                <a:solidFill>
                  <a:prstClr val="black"/>
                </a:solidFill>
                <a:latin typeface="+mn-ea"/>
              </a:rPr>
              <a:t>　　 生き物・植物・風景を守っていくには、</a:t>
            </a:r>
            <a:endParaRPr lang="en-US" altLang="ja-JP" sz="2400" b="1" dirty="0">
              <a:solidFill>
                <a:prstClr val="black"/>
              </a:solidFill>
              <a:latin typeface="+mn-ea"/>
            </a:endParaRPr>
          </a:p>
          <a:p>
            <a:pPr algn="ctr"/>
            <a:r>
              <a:rPr lang="ja-JP" altLang="en-US" sz="2400" b="1" dirty="0">
                <a:solidFill>
                  <a:prstClr val="black"/>
                </a:solidFill>
                <a:latin typeface="+mn-ea"/>
              </a:rPr>
              <a:t>どんな課題がありそうかな？</a:t>
            </a:r>
            <a:endParaRPr lang="en-US" altLang="ja-JP" sz="2400" b="1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8CD1FB3-8FB0-6F55-D421-A166C6A375A0}"/>
              </a:ext>
            </a:extLst>
          </p:cNvPr>
          <p:cNvSpPr txBox="1"/>
          <p:nvPr/>
        </p:nvSpPr>
        <p:spPr>
          <a:xfrm>
            <a:off x="222388" y="4446198"/>
            <a:ext cx="5833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/>
              <a:t>どこから人は訪れてる？</a:t>
            </a:r>
            <a:endParaRPr kumimoji="1" lang="en-US" altLang="ja-JP" sz="2400" b="1" dirty="0"/>
          </a:p>
          <a:p>
            <a:pPr algn="ctr"/>
            <a:r>
              <a:rPr kumimoji="1" lang="ja-JP" altLang="en-US" sz="2400" b="1" dirty="0"/>
              <a:t>年間どのくらいの人が訪れる？</a:t>
            </a:r>
            <a:endParaRPr kumimoji="1" lang="en-US" altLang="ja-JP" sz="2400" b="1" dirty="0"/>
          </a:p>
          <a:p>
            <a:pPr algn="ctr"/>
            <a:r>
              <a:rPr lang="ja-JP" altLang="en-US" sz="2400" b="1" dirty="0"/>
              <a:t>　尾瀬に訪れる人たちが思う</a:t>
            </a:r>
            <a:endParaRPr lang="en-US" altLang="ja-JP" sz="2400" b="1" dirty="0"/>
          </a:p>
          <a:p>
            <a:pPr algn="ctr"/>
            <a:r>
              <a:rPr lang="ja-JP" altLang="en-US" sz="2400" b="1" dirty="0"/>
              <a:t>尾瀬の課題って何だろう。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FA92EE3-C587-16D6-159C-77290C93C730}"/>
              </a:ext>
            </a:extLst>
          </p:cNvPr>
          <p:cNvSpPr txBox="1"/>
          <p:nvPr/>
        </p:nvSpPr>
        <p:spPr>
          <a:xfrm>
            <a:off x="6116081" y="4601251"/>
            <a:ext cx="5833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/>
              <a:t>尾瀬を守り続けるために、</a:t>
            </a:r>
            <a:endParaRPr lang="en-US" altLang="ja-JP" sz="2400" b="1" dirty="0"/>
          </a:p>
          <a:p>
            <a:pPr algn="ctr"/>
            <a:r>
              <a:rPr lang="ja-JP" altLang="en-US" sz="2400" b="1" dirty="0"/>
              <a:t>人がつくったものはなんだろう？</a:t>
            </a:r>
            <a:endParaRPr lang="en-US" altLang="ja-JP" sz="2400" b="1" dirty="0"/>
          </a:p>
          <a:p>
            <a:pPr algn="ctr"/>
            <a:r>
              <a:rPr lang="ja-JP" altLang="en-US" sz="2400" b="1" dirty="0"/>
              <a:t>なんのためにつくったものだろう？</a:t>
            </a:r>
            <a:endParaRPr lang="en-US" altLang="ja-JP" sz="2400" b="1" dirty="0"/>
          </a:p>
        </p:txBody>
      </p:sp>
      <p:sp>
        <p:nvSpPr>
          <p:cNvPr id="9" name="タイトル 3">
            <a:extLst>
              <a:ext uri="{FF2B5EF4-FFF2-40B4-BE49-F238E27FC236}">
                <a16:creationId xmlns:a16="http://schemas.microsoft.com/office/drawing/2014/main" id="{C22466CF-A437-A6D9-27A7-8C51253FED3D}"/>
              </a:ext>
            </a:extLst>
          </p:cNvPr>
          <p:cNvSpPr txBox="1">
            <a:spLocks/>
          </p:cNvSpPr>
          <p:nvPr/>
        </p:nvSpPr>
        <p:spPr>
          <a:xfrm>
            <a:off x="182226" y="5999547"/>
            <a:ext cx="12107476" cy="83099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3200" b="1" u="sng" dirty="0"/>
              <a:t>これらの見方を意識してインターネット検索をして調べてみよう！</a:t>
            </a:r>
          </a:p>
        </p:txBody>
      </p:sp>
    </p:spTree>
    <p:extLst>
      <p:ext uri="{BB962C8B-B14F-4D97-AF65-F5344CB8AC3E}">
        <p14:creationId xmlns:p14="http://schemas.microsoft.com/office/powerpoint/2010/main" val="19811114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1EA2C5-D458-2A82-367E-A62AE304AB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42E4B568-3AC9-0633-6AB3-A3F82D548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51" y="1526273"/>
            <a:ext cx="3429297" cy="49534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タイトル 3">
            <a:extLst>
              <a:ext uri="{FF2B5EF4-FFF2-40B4-BE49-F238E27FC236}">
                <a16:creationId xmlns:a16="http://schemas.microsoft.com/office/drawing/2014/main" id="{F88FD045-FA1E-7DC8-26E9-B6036CBC00EA}"/>
              </a:ext>
            </a:extLst>
          </p:cNvPr>
          <p:cNvSpPr txBox="1">
            <a:spLocks/>
          </p:cNvSpPr>
          <p:nvPr/>
        </p:nvSpPr>
        <p:spPr>
          <a:xfrm>
            <a:off x="0" y="161365"/>
            <a:ext cx="12192000" cy="9971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b="1" dirty="0"/>
              <a:t>個人ワーク①：情報収集しよう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08678E5-204D-5D24-03FD-8930ABAAD619}"/>
              </a:ext>
            </a:extLst>
          </p:cNvPr>
          <p:cNvSpPr txBox="1"/>
          <p:nvPr/>
        </p:nvSpPr>
        <p:spPr>
          <a:xfrm>
            <a:off x="4037845" y="1160869"/>
            <a:ext cx="8306555" cy="4532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2800" b="1" dirty="0"/>
              <a:t>【</a:t>
            </a:r>
            <a:r>
              <a:rPr kumimoji="1" lang="ja-JP" altLang="en-US" sz="2800" b="1" dirty="0"/>
              <a:t>情報収集のポイント</a:t>
            </a:r>
            <a:r>
              <a:rPr kumimoji="1" lang="en-US" altLang="ja-JP" sz="2800" b="1" dirty="0"/>
              <a:t>】</a:t>
            </a:r>
          </a:p>
          <a:p>
            <a:pPr>
              <a:lnSpc>
                <a:spcPct val="150000"/>
              </a:lnSpc>
            </a:pPr>
            <a:r>
              <a:rPr lang="ja-JP" altLang="en-US" sz="2800" dirty="0"/>
              <a:t>・タブレット端末を活用して情報収集しましょう</a:t>
            </a:r>
            <a:endParaRPr lang="en-US" altLang="ja-JP" sz="2800" dirty="0"/>
          </a:p>
          <a:p>
            <a:pPr>
              <a:lnSpc>
                <a:spcPct val="150000"/>
              </a:lnSpc>
            </a:pPr>
            <a:r>
              <a:rPr kumimoji="1" lang="ja-JP" altLang="en-US" sz="2800" dirty="0"/>
              <a:t>・どの「見方」から情報収集しても構いません</a:t>
            </a:r>
            <a:endParaRPr kumimoji="1" lang="en-US" altLang="ja-JP" sz="2800" dirty="0"/>
          </a:p>
          <a:p>
            <a:pPr>
              <a:lnSpc>
                <a:spcPct val="150000"/>
              </a:lnSpc>
            </a:pPr>
            <a:r>
              <a:rPr lang="ja-JP" altLang="en-US" sz="2800" dirty="0"/>
              <a:t>・情報収集したページ等の出所も記録しておきましょう</a:t>
            </a:r>
            <a:endParaRPr lang="en-US" altLang="ja-JP" sz="2800" dirty="0"/>
          </a:p>
          <a:p>
            <a:pPr>
              <a:lnSpc>
                <a:spcPct val="150000"/>
              </a:lnSpc>
            </a:pPr>
            <a:r>
              <a:rPr kumimoji="1" lang="ja-JP" altLang="en-US" sz="2800" dirty="0"/>
              <a:t>　</a:t>
            </a:r>
            <a:r>
              <a:rPr lang="ja-JP" altLang="en-US" sz="2800" dirty="0"/>
              <a:t>（例）群馬県</a:t>
            </a:r>
            <a:r>
              <a:rPr lang="en-US" altLang="ja-JP" sz="2800" dirty="0"/>
              <a:t>web</a:t>
            </a:r>
            <a:r>
              <a:rPr lang="ja-JP" altLang="en-US" sz="2800" dirty="0"/>
              <a:t>ページ、尾瀬保護財団</a:t>
            </a:r>
            <a:r>
              <a:rPr lang="en-US" altLang="ja-JP" sz="2800" dirty="0"/>
              <a:t>web</a:t>
            </a:r>
            <a:r>
              <a:rPr lang="ja-JP" altLang="en-US" sz="2800" dirty="0"/>
              <a:t>ページ等</a:t>
            </a:r>
            <a:endParaRPr lang="en-US" altLang="ja-JP" sz="2800" dirty="0"/>
          </a:p>
          <a:p>
            <a:pPr>
              <a:lnSpc>
                <a:spcPct val="150000"/>
              </a:lnSpc>
            </a:pPr>
            <a:r>
              <a:rPr kumimoji="1" lang="ja-JP" altLang="en-US" sz="2800" dirty="0"/>
              <a:t>・「</a:t>
            </a:r>
            <a:r>
              <a:rPr kumimoji="1" lang="en-US" altLang="ja-JP" sz="2800" dirty="0"/>
              <a:t>Google Earth</a:t>
            </a:r>
            <a:r>
              <a:rPr lang="ja-JP" altLang="en-US" sz="2800" dirty="0"/>
              <a:t>」や「</a:t>
            </a:r>
            <a:r>
              <a:rPr lang="en-US" altLang="ja-JP" sz="2800" dirty="0"/>
              <a:t>Google</a:t>
            </a:r>
            <a:r>
              <a:rPr lang="ja-JP" altLang="en-US" sz="2800" dirty="0"/>
              <a:t>ストリートビュー」等を</a:t>
            </a:r>
            <a:endParaRPr lang="en-US" altLang="ja-JP" sz="2800" dirty="0"/>
          </a:p>
          <a:p>
            <a:pPr>
              <a:lnSpc>
                <a:spcPct val="150000"/>
              </a:lnSpc>
            </a:pPr>
            <a:r>
              <a:rPr kumimoji="1" lang="ja-JP" altLang="en-US" sz="2800" dirty="0"/>
              <a:t>　活用し</a:t>
            </a:r>
            <a:r>
              <a:rPr lang="ja-JP" altLang="en-US" sz="2800" dirty="0"/>
              <a:t>て地理的な位置を確認しても構いません</a:t>
            </a:r>
            <a:endParaRPr lang="en-US" altLang="ja-JP" sz="2800" dirty="0"/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412F63DB-A07C-EF65-10E8-E9379000EA4C}"/>
              </a:ext>
            </a:extLst>
          </p:cNvPr>
          <p:cNvSpPr/>
          <p:nvPr/>
        </p:nvSpPr>
        <p:spPr>
          <a:xfrm>
            <a:off x="352561" y="1946495"/>
            <a:ext cx="3411188" cy="2987644"/>
          </a:xfrm>
          <a:prstGeom prst="roundRect">
            <a:avLst>
              <a:gd name="adj" fmla="val 3950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タイトル 3">
            <a:extLst>
              <a:ext uri="{FF2B5EF4-FFF2-40B4-BE49-F238E27FC236}">
                <a16:creationId xmlns:a16="http://schemas.microsoft.com/office/drawing/2014/main" id="{7FA28F3A-793B-7F9E-7A6C-E031C1E27898}"/>
              </a:ext>
            </a:extLst>
          </p:cNvPr>
          <p:cNvSpPr txBox="1">
            <a:spLocks/>
          </p:cNvSpPr>
          <p:nvPr/>
        </p:nvSpPr>
        <p:spPr>
          <a:xfrm>
            <a:off x="10053855" y="1202843"/>
            <a:ext cx="2083212" cy="5186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ja-JP" sz="2800" b="1" dirty="0"/>
              <a:t>15</a:t>
            </a:r>
            <a:r>
              <a:rPr lang="ja-JP" altLang="en-US" sz="2800" b="1" dirty="0"/>
              <a:t>分程度</a:t>
            </a:r>
          </a:p>
        </p:txBody>
      </p:sp>
    </p:spTree>
    <p:extLst>
      <p:ext uri="{BB962C8B-B14F-4D97-AF65-F5344CB8AC3E}">
        <p14:creationId xmlns:p14="http://schemas.microsoft.com/office/powerpoint/2010/main" val="10287036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9ED52D-DF48-B229-909E-FC76DAC516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3">
            <a:extLst>
              <a:ext uri="{FF2B5EF4-FFF2-40B4-BE49-F238E27FC236}">
                <a16:creationId xmlns:a16="http://schemas.microsoft.com/office/drawing/2014/main" id="{ACD69CC8-E152-EF25-C681-0CA94F92BCED}"/>
              </a:ext>
            </a:extLst>
          </p:cNvPr>
          <p:cNvSpPr txBox="1">
            <a:spLocks/>
          </p:cNvSpPr>
          <p:nvPr/>
        </p:nvSpPr>
        <p:spPr>
          <a:xfrm>
            <a:off x="0" y="161365"/>
            <a:ext cx="12192000" cy="9971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b="1" dirty="0"/>
              <a:t>ペアワーク：結果を共有しよう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C91D1A4-F9C0-BBBB-759D-5C3688C5FB4B}"/>
              </a:ext>
            </a:extLst>
          </p:cNvPr>
          <p:cNvSpPr txBox="1"/>
          <p:nvPr/>
        </p:nvSpPr>
        <p:spPr>
          <a:xfrm>
            <a:off x="4037845" y="1160869"/>
            <a:ext cx="8306555" cy="4532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2800" b="1" dirty="0"/>
              <a:t>【</a:t>
            </a:r>
            <a:r>
              <a:rPr lang="ja-JP" altLang="en-US" sz="2800" b="1" dirty="0"/>
              <a:t>ペアワーク</a:t>
            </a:r>
            <a:r>
              <a:rPr kumimoji="1" lang="ja-JP" altLang="en-US" sz="2800" b="1" dirty="0"/>
              <a:t>のポイント</a:t>
            </a:r>
            <a:r>
              <a:rPr kumimoji="1" lang="en-US" altLang="ja-JP" sz="2800" b="1" dirty="0"/>
              <a:t>】</a:t>
            </a:r>
          </a:p>
          <a:p>
            <a:pPr>
              <a:lnSpc>
                <a:spcPct val="150000"/>
              </a:lnSpc>
            </a:pPr>
            <a:r>
              <a:rPr lang="ja-JP" altLang="en-US" sz="2800" dirty="0"/>
              <a:t>・隣同士などの</a:t>
            </a:r>
            <a:r>
              <a:rPr lang="en-US" altLang="ja-JP" sz="2800" dirty="0"/>
              <a:t>2</a:t>
            </a:r>
            <a:r>
              <a:rPr lang="ja-JP" altLang="en-US" sz="2800" dirty="0"/>
              <a:t>人一組程度で行いましょう</a:t>
            </a:r>
            <a:endParaRPr lang="en-US" altLang="ja-JP" sz="2800" dirty="0"/>
          </a:p>
          <a:p>
            <a:pPr>
              <a:lnSpc>
                <a:spcPct val="150000"/>
              </a:lnSpc>
            </a:pPr>
            <a:r>
              <a:rPr lang="ja-JP" altLang="en-US" sz="2800" dirty="0"/>
              <a:t>・互いに情報収集した結果を共有しましょう</a:t>
            </a:r>
            <a:endParaRPr lang="en-US" altLang="ja-JP" sz="2800" dirty="0"/>
          </a:p>
          <a:p>
            <a:pPr>
              <a:lnSpc>
                <a:spcPct val="150000"/>
              </a:lnSpc>
            </a:pPr>
            <a:r>
              <a:rPr lang="ja-JP" altLang="en-US" sz="2800" dirty="0"/>
              <a:t>・相手が収集した内容についてメモを取りましょう</a:t>
            </a:r>
            <a:endParaRPr lang="en-US" altLang="ja-JP" sz="2800" dirty="0"/>
          </a:p>
          <a:p>
            <a:pPr>
              <a:lnSpc>
                <a:spcPct val="150000"/>
              </a:lnSpc>
            </a:pPr>
            <a:r>
              <a:rPr lang="ja-JP" altLang="en-US" sz="2800" dirty="0"/>
              <a:t>・上記のことを共有して時間が余ったら、</a:t>
            </a:r>
            <a:endParaRPr lang="en-US" altLang="ja-JP" sz="2800" dirty="0"/>
          </a:p>
          <a:p>
            <a:pPr>
              <a:lnSpc>
                <a:spcPct val="150000"/>
              </a:lnSpc>
            </a:pPr>
            <a:r>
              <a:rPr lang="ja-JP" altLang="en-US" sz="2800" dirty="0"/>
              <a:t>　「ここはさらに情報収集したい」と思うことを、</a:t>
            </a:r>
            <a:endParaRPr lang="en-US" altLang="ja-JP" sz="2800" dirty="0"/>
          </a:p>
          <a:p>
            <a:pPr>
              <a:lnSpc>
                <a:spcPct val="150000"/>
              </a:lnSpc>
            </a:pPr>
            <a:r>
              <a:rPr lang="ja-JP" altLang="en-US" sz="2800" dirty="0"/>
              <a:t>　互いに確認し合っていきましょう</a:t>
            </a:r>
            <a:endParaRPr lang="en-US" altLang="ja-JP" sz="2800" dirty="0"/>
          </a:p>
        </p:txBody>
      </p:sp>
      <p:sp>
        <p:nvSpPr>
          <p:cNvPr id="6" name="タイトル 3">
            <a:extLst>
              <a:ext uri="{FF2B5EF4-FFF2-40B4-BE49-F238E27FC236}">
                <a16:creationId xmlns:a16="http://schemas.microsoft.com/office/drawing/2014/main" id="{4D65520F-57B6-C31F-877B-DAB9569024FD}"/>
              </a:ext>
            </a:extLst>
          </p:cNvPr>
          <p:cNvSpPr txBox="1">
            <a:spLocks/>
          </p:cNvSpPr>
          <p:nvPr/>
        </p:nvSpPr>
        <p:spPr>
          <a:xfrm>
            <a:off x="10053855" y="1202843"/>
            <a:ext cx="2083212" cy="5186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ja-JP" sz="2800" b="1" dirty="0"/>
              <a:t>5</a:t>
            </a:r>
            <a:r>
              <a:rPr lang="ja-JP" altLang="en-US" sz="2800" b="1" dirty="0"/>
              <a:t>分程度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223E4598-CC98-32C9-AF6E-D95C692C4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51" y="1526273"/>
            <a:ext cx="3429297" cy="49534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CC9EF5A5-1A08-F720-9157-AFB84CB02519}"/>
              </a:ext>
            </a:extLst>
          </p:cNvPr>
          <p:cNvSpPr/>
          <p:nvPr/>
        </p:nvSpPr>
        <p:spPr>
          <a:xfrm>
            <a:off x="352561" y="1946495"/>
            <a:ext cx="3411188" cy="2987644"/>
          </a:xfrm>
          <a:prstGeom prst="roundRect">
            <a:avLst>
              <a:gd name="adj" fmla="val 3950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4751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3">
            <a:extLst>
              <a:ext uri="{FF2B5EF4-FFF2-40B4-BE49-F238E27FC236}">
                <a16:creationId xmlns:a16="http://schemas.microsoft.com/office/drawing/2014/main" id="{60DAF02E-5479-6B29-0E63-8E8F75AA1315}"/>
              </a:ext>
            </a:extLst>
          </p:cNvPr>
          <p:cNvSpPr txBox="1">
            <a:spLocks/>
          </p:cNvSpPr>
          <p:nvPr/>
        </p:nvSpPr>
        <p:spPr>
          <a:xfrm>
            <a:off x="84524" y="188752"/>
            <a:ext cx="12107476" cy="11559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b="1" dirty="0"/>
              <a:t>使うもの</a:t>
            </a: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D38DF632-9CD2-D31C-492A-5DF189D112B8}"/>
              </a:ext>
            </a:extLst>
          </p:cNvPr>
          <p:cNvSpPr txBox="1">
            <a:spLocks/>
          </p:cNvSpPr>
          <p:nvPr/>
        </p:nvSpPr>
        <p:spPr>
          <a:xfrm>
            <a:off x="3512644" y="1184907"/>
            <a:ext cx="5220293" cy="10100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3200" b="1" dirty="0"/>
              <a:t>ワークシート</a:t>
            </a:r>
          </a:p>
        </p:txBody>
      </p:sp>
      <p:pic>
        <p:nvPicPr>
          <p:cNvPr id="6" name="グラフィックス 5" descr="ドキュメント 単色塗りつぶし">
            <a:extLst>
              <a:ext uri="{FF2B5EF4-FFF2-40B4-BE49-F238E27FC236}">
                <a16:creationId xmlns:a16="http://schemas.microsoft.com/office/drawing/2014/main" id="{0B6124DB-A3D7-3D2A-860C-C327D1308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98296" y="2761847"/>
            <a:ext cx="3248988" cy="324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5118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A83A9E-F193-80B6-5505-6510DEB48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8534AEDF-8314-7A7D-5B04-F67CE3381F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62" y="2592122"/>
            <a:ext cx="12107476" cy="189839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ja-JP" altLang="en-US" b="1" dirty="0"/>
              <a:t>２．良さと</a:t>
            </a:r>
            <a:br>
              <a:rPr lang="en-US" altLang="ja-JP" b="1" dirty="0"/>
            </a:br>
            <a:r>
              <a:rPr lang="ja-JP" altLang="en-US" b="1" dirty="0"/>
              <a:t>　　尾瀬を関連させる</a:t>
            </a:r>
            <a:endParaRPr lang="en-US" altLang="ja-JP" b="1" dirty="0"/>
          </a:p>
        </p:txBody>
      </p:sp>
    </p:spTree>
    <p:extLst>
      <p:ext uri="{BB962C8B-B14F-4D97-AF65-F5344CB8AC3E}">
        <p14:creationId xmlns:p14="http://schemas.microsoft.com/office/powerpoint/2010/main" val="42091497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A5CE1F-DA18-189C-CCC8-FE15F248B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2E159A6-719E-D91F-D1FE-0C1768281FFF}"/>
              </a:ext>
            </a:extLst>
          </p:cNvPr>
          <p:cNvSpPr txBox="1"/>
          <p:nvPr/>
        </p:nvSpPr>
        <p:spPr>
          <a:xfrm>
            <a:off x="4160874" y="1526273"/>
            <a:ext cx="803112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kumimoji="1" lang="en-US" altLang="ja-JP" sz="2800" dirty="0"/>
              <a:t>【</a:t>
            </a:r>
            <a:r>
              <a:rPr kumimoji="1" lang="ja-JP" altLang="en-US" sz="2800" dirty="0"/>
              <a:t>やること</a:t>
            </a:r>
            <a:r>
              <a:rPr kumimoji="1" lang="en-US" altLang="ja-JP" sz="2800" dirty="0"/>
              <a:t>】</a:t>
            </a:r>
          </a:p>
          <a:p>
            <a:pPr>
              <a:spcAft>
                <a:spcPts val="600"/>
              </a:spcAft>
            </a:pPr>
            <a:r>
              <a:rPr kumimoji="1" lang="ja-JP" altLang="en-US" sz="2800" dirty="0"/>
              <a:t>・</a:t>
            </a:r>
            <a:r>
              <a:rPr lang="ja-JP" altLang="en-US" sz="2800" dirty="0"/>
              <a:t>自分と地域の良さと、尾瀬の課題を関連させた</a:t>
            </a:r>
            <a:endParaRPr lang="en-US" altLang="ja-JP" sz="2800" dirty="0"/>
          </a:p>
          <a:p>
            <a:pPr>
              <a:spcAft>
                <a:spcPts val="600"/>
              </a:spcAft>
            </a:pPr>
            <a:r>
              <a:rPr lang="ja-JP" altLang="en-US" sz="2800" dirty="0"/>
              <a:t>　情報収集をする</a:t>
            </a:r>
            <a:endParaRPr kumimoji="1" lang="en-US" altLang="ja-JP" sz="2800" dirty="0"/>
          </a:p>
          <a:p>
            <a:pPr>
              <a:spcAft>
                <a:spcPts val="600"/>
              </a:spcAft>
            </a:pPr>
            <a:r>
              <a:rPr lang="en-US" altLang="ja-JP" sz="2800" dirty="0"/>
              <a:t>【</a:t>
            </a:r>
            <a:r>
              <a:rPr lang="ja-JP" altLang="en-US" sz="2800" dirty="0"/>
              <a:t>流れ</a:t>
            </a:r>
            <a:r>
              <a:rPr lang="en-US" altLang="ja-JP" sz="2800" dirty="0"/>
              <a:t>】</a:t>
            </a:r>
          </a:p>
          <a:p>
            <a:pPr>
              <a:spcAft>
                <a:spcPts val="600"/>
              </a:spcAft>
            </a:pPr>
            <a:r>
              <a:rPr lang="ja-JP" altLang="en-US" sz="2800" dirty="0"/>
              <a:t>・クラス説明　　　</a:t>
            </a:r>
            <a:r>
              <a:rPr lang="en-US" altLang="ja-JP" sz="2800" dirty="0"/>
              <a:t>05</a:t>
            </a:r>
            <a:r>
              <a:rPr lang="ja-JP" altLang="en-US" sz="2800" dirty="0"/>
              <a:t>分</a:t>
            </a:r>
            <a:endParaRPr lang="en-US" altLang="ja-JP" sz="2800" dirty="0"/>
          </a:p>
          <a:p>
            <a:pPr>
              <a:spcAft>
                <a:spcPts val="600"/>
              </a:spcAft>
            </a:pPr>
            <a:r>
              <a:rPr lang="ja-JP" altLang="en-US" sz="2800" dirty="0"/>
              <a:t>・個人ワーク　　　</a:t>
            </a:r>
            <a:r>
              <a:rPr lang="en-US" altLang="ja-JP" sz="2800" dirty="0"/>
              <a:t>10</a:t>
            </a:r>
            <a:r>
              <a:rPr lang="ja-JP" altLang="en-US" sz="2800" dirty="0"/>
              <a:t>分</a:t>
            </a:r>
          </a:p>
          <a:p>
            <a:pPr>
              <a:spcAft>
                <a:spcPts val="600"/>
              </a:spcAft>
            </a:pPr>
            <a:r>
              <a:rPr lang="en-US" altLang="ja-JP" sz="2800" dirty="0"/>
              <a:t>【</a:t>
            </a:r>
            <a:r>
              <a:rPr lang="ja-JP" altLang="en-US" sz="2800" dirty="0"/>
              <a:t>形式</a:t>
            </a:r>
            <a:r>
              <a:rPr lang="en-US" altLang="ja-JP" sz="2800" dirty="0"/>
              <a:t>】</a:t>
            </a:r>
          </a:p>
          <a:p>
            <a:pPr>
              <a:spcAft>
                <a:spcPts val="600"/>
              </a:spcAft>
            </a:pPr>
            <a:r>
              <a:rPr lang="ja-JP" altLang="en-US" sz="2800" dirty="0"/>
              <a:t>・ワークシートを活用します。</a:t>
            </a:r>
            <a:endParaRPr lang="en-US" altLang="ja-JP" sz="2800" dirty="0"/>
          </a:p>
          <a:p>
            <a:pPr>
              <a:spcAft>
                <a:spcPts val="600"/>
              </a:spcAft>
            </a:pPr>
            <a:r>
              <a:rPr lang="ja-JP" altLang="en-US" sz="2800" dirty="0"/>
              <a:t>・タブレット端末を活用します。</a:t>
            </a:r>
            <a:endParaRPr lang="en-US" altLang="ja-JP" sz="2800" dirty="0"/>
          </a:p>
        </p:txBody>
      </p:sp>
      <p:sp>
        <p:nvSpPr>
          <p:cNvPr id="8" name="タイトル 3">
            <a:extLst>
              <a:ext uri="{FF2B5EF4-FFF2-40B4-BE49-F238E27FC236}">
                <a16:creationId xmlns:a16="http://schemas.microsoft.com/office/drawing/2014/main" id="{25007D36-4254-231D-AF8C-E1D4AE07B28F}"/>
              </a:ext>
            </a:extLst>
          </p:cNvPr>
          <p:cNvSpPr txBox="1">
            <a:spLocks/>
          </p:cNvSpPr>
          <p:nvPr/>
        </p:nvSpPr>
        <p:spPr>
          <a:xfrm>
            <a:off x="84524" y="129505"/>
            <a:ext cx="12107476" cy="83099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b="1" dirty="0"/>
              <a:t>自分と地域の良さと、尾瀬の課題を関連させる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7AA835E-13AF-1D38-2F59-EB1D3C32D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51" y="1526273"/>
            <a:ext cx="3429297" cy="49534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6E6E4541-18A3-0796-D97A-D010BFBADDD1}"/>
              </a:ext>
            </a:extLst>
          </p:cNvPr>
          <p:cNvSpPr/>
          <p:nvPr/>
        </p:nvSpPr>
        <p:spPr>
          <a:xfrm>
            <a:off x="352560" y="5331727"/>
            <a:ext cx="3429297" cy="1200638"/>
          </a:xfrm>
          <a:prstGeom prst="roundRect">
            <a:avLst>
              <a:gd name="adj" fmla="val 3950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57642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4D1228-2D25-EEDC-1F17-FCB6BEB76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3">
            <a:extLst>
              <a:ext uri="{FF2B5EF4-FFF2-40B4-BE49-F238E27FC236}">
                <a16:creationId xmlns:a16="http://schemas.microsoft.com/office/drawing/2014/main" id="{3C1D966E-AA5E-911E-A973-C7D71EF5D174}"/>
              </a:ext>
            </a:extLst>
          </p:cNvPr>
          <p:cNvSpPr txBox="1">
            <a:spLocks/>
          </p:cNvSpPr>
          <p:nvPr/>
        </p:nvSpPr>
        <p:spPr>
          <a:xfrm>
            <a:off x="84524" y="129505"/>
            <a:ext cx="12107476" cy="83099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b="1" dirty="0"/>
              <a:t>自分の興味・関心と尾瀬を関連させる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14C9C94-CAD1-3FF4-472C-35AB98C8CBA0}"/>
              </a:ext>
            </a:extLst>
          </p:cNvPr>
          <p:cNvSpPr txBox="1"/>
          <p:nvPr/>
        </p:nvSpPr>
        <p:spPr>
          <a:xfrm>
            <a:off x="353086" y="1160869"/>
            <a:ext cx="11443579" cy="2593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2800" b="1" dirty="0"/>
              <a:t>これまで</a:t>
            </a:r>
            <a:r>
              <a:rPr kumimoji="1" lang="ja-JP" altLang="en-US" sz="2800" b="1" dirty="0"/>
              <a:t>「自分</a:t>
            </a:r>
            <a:r>
              <a:rPr lang="ja-JP" altLang="en-US" sz="2800" b="1" dirty="0"/>
              <a:t>と地域の良さ</a:t>
            </a:r>
            <a:r>
              <a:rPr kumimoji="1" lang="ja-JP" altLang="en-US" sz="2800" b="1" dirty="0"/>
              <a:t>」を洗い出すことと、「尾瀬」について情報収集をしてきました。現段階で</a:t>
            </a:r>
            <a:r>
              <a:rPr kumimoji="1" lang="ja-JP" altLang="en-US" sz="2800" b="1" u="sng" dirty="0"/>
              <a:t>、「自分</a:t>
            </a:r>
            <a:r>
              <a:rPr lang="ja-JP" altLang="en-US" sz="2800" b="1" u="sng" dirty="0"/>
              <a:t>と地域の良さ</a:t>
            </a:r>
            <a:r>
              <a:rPr kumimoji="1" lang="ja-JP" altLang="en-US" sz="2800" b="1" u="sng" dirty="0"/>
              <a:t>と、尾瀬をかけあわせると</a:t>
            </a:r>
            <a:endParaRPr kumimoji="1" lang="en-US" altLang="ja-JP" sz="2800" b="1" u="sng" dirty="0"/>
          </a:p>
          <a:p>
            <a:pPr algn="ctr">
              <a:lnSpc>
                <a:spcPct val="150000"/>
              </a:lnSpc>
            </a:pPr>
            <a:r>
              <a:rPr kumimoji="1" lang="ja-JP" altLang="en-US" sz="2800" b="1" u="sng" dirty="0"/>
              <a:t>どんなアイディアが生まれるかな？」</a:t>
            </a:r>
            <a:r>
              <a:rPr kumimoji="1" lang="ja-JP" altLang="en-US" sz="2800" b="1" dirty="0"/>
              <a:t>について、</a:t>
            </a:r>
            <a:endParaRPr kumimoji="1" lang="en-US" altLang="ja-JP" sz="2800" b="1" dirty="0"/>
          </a:p>
          <a:p>
            <a:pPr algn="ctr">
              <a:lnSpc>
                <a:spcPct val="150000"/>
              </a:lnSpc>
            </a:pPr>
            <a:r>
              <a:rPr kumimoji="1" lang="ja-JP" altLang="en-US" sz="2800" b="1" dirty="0"/>
              <a:t>事例を検索したり、自分で考えてみましょう。</a:t>
            </a:r>
            <a:endParaRPr kumimoji="1" lang="en-US" altLang="ja-JP" sz="28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5429074-1E03-DF82-77A4-496A4F3694F7}"/>
              </a:ext>
            </a:extLst>
          </p:cNvPr>
          <p:cNvSpPr txBox="1"/>
          <p:nvPr/>
        </p:nvSpPr>
        <p:spPr>
          <a:xfrm>
            <a:off x="1862137" y="4762856"/>
            <a:ext cx="9367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/>
              <a:t>尾瀬の課題　</a:t>
            </a:r>
            <a:r>
              <a:rPr lang="en-US" altLang="ja-JP" sz="4000" b="1" dirty="0"/>
              <a:t>×</a:t>
            </a:r>
            <a:r>
              <a:rPr lang="ja-JP" altLang="en-US" sz="4000" b="1" dirty="0"/>
              <a:t>　自分や地域の良さ</a:t>
            </a:r>
            <a:endParaRPr kumimoji="1" lang="ja-JP" altLang="en-US" sz="4000" b="1" dirty="0"/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0D6C96E9-C03F-A7CD-028E-F3B41281446C}"/>
              </a:ext>
            </a:extLst>
          </p:cNvPr>
          <p:cNvGrpSpPr/>
          <p:nvPr/>
        </p:nvGrpSpPr>
        <p:grpSpPr>
          <a:xfrm>
            <a:off x="962025" y="4185883"/>
            <a:ext cx="10267949" cy="1861833"/>
            <a:chOff x="942975" y="3950492"/>
            <a:chExt cx="10267949" cy="2746142"/>
          </a:xfrm>
        </p:grpSpPr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BBF24B5E-008A-41B5-09C4-84EC375AE84F}"/>
                </a:ext>
              </a:extLst>
            </p:cNvPr>
            <p:cNvSpPr/>
            <p:nvPr/>
          </p:nvSpPr>
          <p:spPr>
            <a:xfrm>
              <a:off x="942975" y="3950493"/>
              <a:ext cx="10267949" cy="27461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ADFB50B6-E0D4-BCC4-F4AE-6867F35CBA51}"/>
                </a:ext>
              </a:extLst>
            </p:cNvPr>
            <p:cNvSpPr/>
            <p:nvPr/>
          </p:nvSpPr>
          <p:spPr>
            <a:xfrm>
              <a:off x="942975" y="3950492"/>
              <a:ext cx="900112" cy="27461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kumimoji="1" lang="ja-JP" altLang="en-US" sz="3200" b="1" dirty="0">
                  <a:solidFill>
                    <a:schemeClr val="tx1"/>
                  </a:solidFill>
                </a:rPr>
                <a:t>コンセプト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75335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9A7644-B11F-E27D-96F8-342A98BC9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3">
            <a:extLst>
              <a:ext uri="{FF2B5EF4-FFF2-40B4-BE49-F238E27FC236}">
                <a16:creationId xmlns:a16="http://schemas.microsoft.com/office/drawing/2014/main" id="{61523403-7715-416A-D5CA-1CBDB9ADD7FC}"/>
              </a:ext>
            </a:extLst>
          </p:cNvPr>
          <p:cNvSpPr txBox="1">
            <a:spLocks/>
          </p:cNvSpPr>
          <p:nvPr/>
        </p:nvSpPr>
        <p:spPr>
          <a:xfrm>
            <a:off x="84524" y="129505"/>
            <a:ext cx="12107476" cy="83099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b="1" dirty="0"/>
              <a:t>たとえば、最終的にはこんな感じになります</a:t>
            </a: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C389C7C8-0080-CD04-FFAA-894EF9A620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444755"/>
              </p:ext>
            </p:extLst>
          </p:nvPr>
        </p:nvGraphicFramePr>
        <p:xfrm>
          <a:off x="320836" y="1260083"/>
          <a:ext cx="11550327" cy="5468412"/>
        </p:xfrm>
        <a:graphic>
          <a:graphicData uri="http://schemas.openxmlformats.org/drawingml/2006/table">
            <a:tbl>
              <a:tblPr/>
              <a:tblGrid>
                <a:gridCol w="1856426">
                  <a:extLst>
                    <a:ext uri="{9D8B030D-6E8A-4147-A177-3AD203B41FA5}">
                      <a16:colId xmlns:a16="http://schemas.microsoft.com/office/drawing/2014/main" val="2780733374"/>
                    </a:ext>
                  </a:extLst>
                </a:gridCol>
                <a:gridCol w="1856426">
                  <a:extLst>
                    <a:ext uri="{9D8B030D-6E8A-4147-A177-3AD203B41FA5}">
                      <a16:colId xmlns:a16="http://schemas.microsoft.com/office/drawing/2014/main" val="4192124643"/>
                    </a:ext>
                  </a:extLst>
                </a:gridCol>
                <a:gridCol w="1856426">
                  <a:extLst>
                    <a:ext uri="{9D8B030D-6E8A-4147-A177-3AD203B41FA5}">
                      <a16:colId xmlns:a16="http://schemas.microsoft.com/office/drawing/2014/main" val="1589291900"/>
                    </a:ext>
                  </a:extLst>
                </a:gridCol>
                <a:gridCol w="2609050">
                  <a:extLst>
                    <a:ext uri="{9D8B030D-6E8A-4147-A177-3AD203B41FA5}">
                      <a16:colId xmlns:a16="http://schemas.microsoft.com/office/drawing/2014/main" val="395602594"/>
                    </a:ext>
                  </a:extLst>
                </a:gridCol>
                <a:gridCol w="762949">
                  <a:extLst>
                    <a:ext uri="{9D8B030D-6E8A-4147-A177-3AD203B41FA5}">
                      <a16:colId xmlns:a16="http://schemas.microsoft.com/office/drawing/2014/main" val="1782736228"/>
                    </a:ext>
                  </a:extLst>
                </a:gridCol>
                <a:gridCol w="2609050">
                  <a:extLst>
                    <a:ext uri="{9D8B030D-6E8A-4147-A177-3AD203B41FA5}">
                      <a16:colId xmlns:a16="http://schemas.microsoft.com/office/drawing/2014/main" val="634222697"/>
                    </a:ext>
                  </a:extLst>
                </a:gridCol>
              </a:tblGrid>
              <a:tr h="618945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9pPr>
                    </a:lstStyle>
                    <a:p>
                      <a:pPr algn="ctr" rtl="0">
                        <a:buNone/>
                      </a:pPr>
                      <a:r>
                        <a:rPr lang="ja-JP" altLang="en-US" sz="18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自分の良さ</a:t>
                      </a:r>
                      <a:endParaRPr lang="ja-JP" altLang="en-US" sz="18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66331" marR="66331" marT="44221" marB="44221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9pPr>
                    </a:lstStyle>
                    <a:p>
                      <a:pPr algn="ctr" rtl="0">
                        <a:buNone/>
                      </a:pPr>
                      <a:r>
                        <a:rPr lang="ja-JP" altLang="en-US" sz="18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自分が暮らす</a:t>
                      </a:r>
                      <a:endParaRPr lang="en-US" altLang="ja-JP" sz="1800" b="1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  <a:p>
                      <a:pPr algn="ctr" rtl="0">
                        <a:buNone/>
                      </a:pPr>
                      <a:r>
                        <a:rPr lang="ja-JP" altLang="en-US" sz="18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地域の良さ</a:t>
                      </a:r>
                      <a:endParaRPr lang="ja-JP" altLang="en-US" sz="18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66331" marR="66331" marT="44221" marB="44221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9pPr>
                    </a:lstStyle>
                    <a:p>
                      <a:pPr algn="ctr" rtl="0">
                        <a:buNone/>
                      </a:pPr>
                      <a:r>
                        <a:rPr lang="ja-JP" altLang="en-US" sz="18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群馬県の良さ</a:t>
                      </a:r>
                      <a:endParaRPr lang="ja-JP" altLang="en-US" sz="18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66331" marR="66331" marT="44221" marB="44221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9pPr>
                    </a:lstStyle>
                    <a:p>
                      <a:pPr algn="ctr" rtl="0">
                        <a:buNone/>
                      </a:pPr>
                      <a:r>
                        <a:rPr lang="ja-JP" altLang="en-US" sz="18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尾瀬の課題</a:t>
                      </a:r>
                    </a:p>
                  </a:txBody>
                  <a:tcPr marL="66331" marR="66331" marT="44221" marB="44221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40000"/>
                        <a:lumOff val="60000"/>
                      </a:srgbClr>
                    </a:solidFill>
                  </a:tcPr>
                </a:tc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9pPr>
                    </a:lstStyle>
                    <a:p>
                      <a:pPr algn="ctr" rtl="0">
                        <a:buNone/>
                      </a:pPr>
                      <a:r>
                        <a:rPr lang="ja-JP" altLang="en-US" sz="10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▶▶▶</a:t>
                      </a:r>
                    </a:p>
                  </a:txBody>
                  <a:tcPr marL="66331" marR="66331" marT="44221" marB="44221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9pPr>
                    </a:lstStyle>
                    <a:p>
                      <a:pPr algn="ctr" rtl="0">
                        <a:buNone/>
                      </a:pPr>
                      <a:r>
                        <a:rPr lang="ja-JP" altLang="en-US" sz="18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最終的に</a:t>
                      </a:r>
                      <a:endParaRPr lang="en-US" altLang="ja-JP" sz="1800" b="1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  <a:p>
                      <a:pPr algn="ctr" rtl="0">
                        <a:buNone/>
                      </a:pPr>
                      <a:r>
                        <a:rPr lang="ja-JP" altLang="en-US" sz="18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考えついたアイディア</a:t>
                      </a:r>
                      <a:endParaRPr lang="ja-JP" altLang="en-US" sz="18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66331" marR="66331" marT="44221" marB="44221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937203"/>
                  </a:ext>
                </a:extLst>
              </a:tr>
              <a:tr h="1151966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9pPr>
                    </a:lstStyle>
                    <a:p>
                      <a:pPr algn="ctr" rtl="0">
                        <a:buNone/>
                      </a:pPr>
                      <a:r>
                        <a:rPr lang="ja-JP" altLang="en-US" sz="18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理科が好き・実験好き</a:t>
                      </a:r>
                    </a:p>
                  </a:txBody>
                  <a:tcPr marL="66331" marR="66331" marT="44221" marB="44221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9pPr>
                    </a:lstStyle>
                    <a:p>
                      <a:pPr algn="ctr" rtl="0">
                        <a:buNone/>
                      </a:pPr>
                      <a:r>
                        <a:rPr lang="ja-JP" altLang="en-US" sz="18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野菜はおいしい</a:t>
                      </a:r>
                    </a:p>
                  </a:txBody>
                  <a:tcPr marL="66331" marR="66331" marT="44221" marB="44221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9pPr>
                    </a:lstStyle>
                    <a:p>
                      <a:pPr algn="ctr" rtl="0">
                        <a:buNone/>
                      </a:pPr>
                      <a:r>
                        <a:rPr lang="ja-JP" altLang="en-US" sz="18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温泉とこんにゃく</a:t>
                      </a:r>
                    </a:p>
                  </a:txBody>
                  <a:tcPr marL="66331" marR="66331" marT="44221" marB="44221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9pPr>
                    </a:lstStyle>
                    <a:p>
                      <a:pPr algn="ctr" rtl="0">
                        <a:buNone/>
                      </a:pPr>
                      <a:r>
                        <a:rPr lang="ja-JP" altLang="en-US" sz="18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観光客の増加で ゴミ（プラ・使い捨て）の持ち込み／持ち帰り不足 が起きやすい</a:t>
                      </a:r>
                    </a:p>
                  </a:txBody>
                  <a:tcPr marL="66331" marR="66331" marT="44221" marB="44221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0">
                        <a:buNone/>
                      </a:pPr>
                      <a:endParaRPr lang="ja-JP" altLang="en-US" sz="16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66331" marR="66331" marT="44221" marB="442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9pPr>
                    </a:lstStyle>
                    <a:p>
                      <a:pPr algn="ctr" rtl="0">
                        <a:buNone/>
                      </a:pPr>
                      <a:r>
                        <a:rPr lang="ja-JP" altLang="en-US" sz="18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村のゴミを宝に変える！野菜と温泉のエコ・シャンプー</a:t>
                      </a:r>
                    </a:p>
                  </a:txBody>
                  <a:tcPr marL="66331" marR="66331" marT="44221" marB="44221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882863"/>
                  </a:ext>
                </a:extLst>
              </a:tr>
              <a:tr h="885456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9pPr>
                    </a:lstStyle>
                    <a:p>
                      <a:pPr algn="ctr" rtl="0">
                        <a:buNone/>
                      </a:pPr>
                      <a:r>
                        <a:rPr lang="ja-JP" altLang="en-US" sz="180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図工が得意</a:t>
                      </a:r>
                    </a:p>
                  </a:txBody>
                  <a:tcPr marL="66331" marR="66331" marT="44221" marB="44221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9pPr>
                    </a:lstStyle>
                    <a:p>
                      <a:pPr algn="ctr" rtl="0">
                        <a:buNone/>
                      </a:pPr>
                      <a:r>
                        <a:rPr lang="ja-JP" altLang="en-US" sz="18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尾瀬の木道の古材</a:t>
                      </a:r>
                    </a:p>
                  </a:txBody>
                  <a:tcPr marL="66331" marR="66331" marT="44221" marB="44221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9pPr>
                    </a:lstStyle>
                    <a:p>
                      <a:pPr algn="ctr" rtl="0">
                        <a:buNone/>
                      </a:pPr>
                      <a:r>
                        <a:rPr lang="ja-JP" altLang="en-US" sz="18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モノづくり県</a:t>
                      </a:r>
                    </a:p>
                  </a:txBody>
                  <a:tcPr marL="66331" marR="66331" marT="44221" marB="44221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9pPr>
                    </a:lstStyle>
                    <a:p>
                      <a:pPr algn="ctr" rtl="0">
                        <a:buNone/>
                      </a:pPr>
                      <a:r>
                        <a:rPr lang="ja-JP" altLang="en-US" sz="18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木道の老朽化で 直さなきゃいけないところがたくさんある</a:t>
                      </a:r>
                    </a:p>
                  </a:txBody>
                  <a:tcPr marL="66331" marR="66331" marT="44221" marB="44221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0">
                        <a:buNone/>
                      </a:pPr>
                      <a:endParaRPr lang="ja-JP" altLang="en-US" sz="16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66331" marR="66331" marT="44221" marB="442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9pPr>
                    </a:lstStyle>
                    <a:p>
                      <a:pPr algn="ctr" rtl="0">
                        <a:buNone/>
                      </a:pPr>
                      <a:r>
                        <a:rPr lang="ja-JP" altLang="en-US" sz="18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尾瀬の思い出を持ち帰ろう！木道リサイクル・グッズ</a:t>
                      </a:r>
                    </a:p>
                  </a:txBody>
                  <a:tcPr marL="66331" marR="66331" marT="44221" marB="44221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3829858"/>
                  </a:ext>
                </a:extLst>
              </a:tr>
              <a:tr h="885456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9pPr>
                    </a:lstStyle>
                    <a:p>
                      <a:pPr algn="ctr" rtl="0">
                        <a:buNone/>
                      </a:pPr>
                      <a:r>
                        <a:rPr lang="ja-JP" altLang="en-US" sz="180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スマホ・動画編集</a:t>
                      </a:r>
                    </a:p>
                  </a:txBody>
                  <a:tcPr marL="66331" marR="66331" marT="44221" marB="44221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9pPr>
                    </a:lstStyle>
                    <a:p>
                      <a:pPr algn="ctr" rtl="0">
                        <a:buNone/>
                      </a:pPr>
                      <a:r>
                        <a:rPr lang="ja-JP" altLang="en-US" sz="18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最高の「音」と「涼しさ」</a:t>
                      </a:r>
                    </a:p>
                  </a:txBody>
                  <a:tcPr marL="66331" marR="66331" marT="44221" marB="44221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9pPr>
                    </a:lstStyle>
                    <a:p>
                      <a:pPr algn="ctr" rtl="0">
                        <a:buNone/>
                      </a:pPr>
                      <a:r>
                        <a:rPr lang="ja-JP" altLang="en-US" sz="18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晴れの日が多い</a:t>
                      </a:r>
                    </a:p>
                  </a:txBody>
                  <a:tcPr marL="66331" marR="66331" marT="44221" marB="44221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9pPr>
                    </a:lstStyle>
                    <a:p>
                      <a:pPr algn="ctr" rtl="0">
                        <a:buNone/>
                      </a:pPr>
                      <a:r>
                        <a:rPr lang="ja-JP" altLang="en-US" sz="18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天気が悪いと、</a:t>
                      </a:r>
                      <a:endParaRPr lang="en-US" altLang="ja-JP" sz="18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  <a:p>
                      <a:pPr algn="ctr" rtl="0">
                        <a:buNone/>
                      </a:pPr>
                      <a:r>
                        <a:rPr lang="ja-JP" altLang="en-US" sz="18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楽しめない気持ちになる</a:t>
                      </a:r>
                    </a:p>
                  </a:txBody>
                  <a:tcPr marL="66331" marR="66331" marT="44221" marB="44221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0">
                        <a:buNone/>
                      </a:pPr>
                      <a:endParaRPr lang="ja-JP" altLang="en-US" sz="16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66331" marR="66331" marT="44221" marB="442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9pPr>
                    </a:lstStyle>
                    <a:p>
                      <a:pPr algn="ctr" rtl="0">
                        <a:buNone/>
                      </a:pPr>
                      <a:r>
                        <a:rPr lang="ja-JP" altLang="en-US" sz="18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疲れた都会の人へ。「尾瀬の癒やし音」配信ビジネス</a:t>
                      </a:r>
                    </a:p>
                  </a:txBody>
                  <a:tcPr marL="66331" marR="66331" marT="44221" marB="44221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6717925"/>
                  </a:ext>
                </a:extLst>
              </a:tr>
              <a:tr h="885456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9pPr>
                    </a:lstStyle>
                    <a:p>
                      <a:pPr algn="ctr" rtl="0">
                        <a:buNone/>
                      </a:pPr>
                      <a:r>
                        <a:rPr lang="ja-JP" altLang="en-US" sz="180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料理・食べること</a:t>
                      </a:r>
                    </a:p>
                  </a:txBody>
                  <a:tcPr marL="66331" marR="66331" marT="44221" marB="44221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9pPr>
                    </a:lstStyle>
                    <a:p>
                      <a:pPr algn="ctr" rtl="0">
                        <a:buNone/>
                      </a:pPr>
                      <a:r>
                        <a:rPr lang="ja-JP" altLang="en-US" sz="18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スポーツ合宿の</a:t>
                      </a:r>
                      <a:endParaRPr lang="en-US" altLang="ja-JP" sz="18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  <a:p>
                      <a:pPr algn="ctr" rtl="0">
                        <a:buNone/>
                      </a:pPr>
                      <a:r>
                        <a:rPr lang="ja-JP" altLang="en-US" sz="18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聖地</a:t>
                      </a:r>
                    </a:p>
                  </a:txBody>
                  <a:tcPr marL="66331" marR="66331" marT="44221" marB="44221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9pPr>
                    </a:lstStyle>
                    <a:p>
                      <a:pPr algn="ctr" rtl="0">
                        <a:buNone/>
                      </a:pPr>
                      <a:r>
                        <a:rPr lang="ja-JP" altLang="en-US" sz="18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粉もんと豚肉</a:t>
                      </a:r>
                    </a:p>
                  </a:txBody>
                  <a:tcPr marL="66331" marR="66331" marT="44221" marB="44221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9pPr>
                    </a:lstStyle>
                    <a:p>
                      <a:pPr algn="ctr" rtl="0">
                        <a:buNone/>
                      </a:pPr>
                      <a:r>
                        <a:rPr lang="ja-JP" altLang="en-US" sz="18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尾瀬での食事の</a:t>
                      </a:r>
                      <a:endParaRPr lang="en-US" altLang="ja-JP" sz="18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  <a:p>
                      <a:pPr algn="ctr" rtl="0">
                        <a:buNone/>
                      </a:pPr>
                      <a:r>
                        <a:rPr lang="ja-JP" altLang="en-US" sz="18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楽しみが</a:t>
                      </a:r>
                      <a:endParaRPr lang="en-US" altLang="ja-JP" sz="18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  <a:p>
                      <a:pPr algn="ctr" rtl="0">
                        <a:buNone/>
                      </a:pPr>
                      <a:r>
                        <a:rPr lang="ja-JP" altLang="en-US" sz="18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あまりない</a:t>
                      </a:r>
                    </a:p>
                  </a:txBody>
                  <a:tcPr marL="66331" marR="66331" marT="44221" marB="44221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0">
                        <a:buNone/>
                      </a:pPr>
                      <a:endParaRPr lang="ja-JP" altLang="en-US" sz="16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66331" marR="66331" marT="44221" marB="442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9pPr>
                    </a:lstStyle>
                    <a:p>
                      <a:pPr algn="ctr" rtl="0">
                        <a:buNone/>
                      </a:pPr>
                      <a:r>
                        <a:rPr lang="ja-JP" altLang="en-US" sz="18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尾瀬だけで食べれられる「パワーアップ弁当」</a:t>
                      </a:r>
                    </a:p>
                  </a:txBody>
                  <a:tcPr marL="66331" marR="66331" marT="44221" marB="44221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9041396"/>
                  </a:ext>
                </a:extLst>
              </a:tr>
              <a:tr h="885456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9pPr>
                    </a:lstStyle>
                    <a:p>
                      <a:pPr algn="ctr" rtl="0">
                        <a:buNone/>
                      </a:pPr>
                      <a:r>
                        <a:rPr lang="ja-JP" altLang="en-US" sz="180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歌が好き・声が大きい</a:t>
                      </a:r>
                    </a:p>
                  </a:txBody>
                  <a:tcPr marL="66331" marR="66331" marT="44221" marB="44221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9pPr>
                    </a:lstStyle>
                    <a:p>
                      <a:pPr algn="ctr" rtl="0">
                        <a:buNone/>
                      </a:pPr>
                      <a:r>
                        <a:rPr lang="ja-JP" altLang="en-US" sz="180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人が温かい</a:t>
                      </a:r>
                    </a:p>
                  </a:txBody>
                  <a:tcPr marL="66331" marR="66331" marT="44221" marB="44221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9pPr>
                    </a:lstStyle>
                    <a:p>
                      <a:pPr algn="ctr" rtl="0">
                        <a:buNone/>
                      </a:pPr>
                      <a:r>
                        <a:rPr lang="ja-JP" altLang="en-US" sz="18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上毛かるた</a:t>
                      </a:r>
                    </a:p>
                  </a:txBody>
                  <a:tcPr marL="66331" marR="66331" marT="44221" marB="44221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9pPr>
                    </a:lstStyle>
                    <a:p>
                      <a:pPr algn="ctr" rtl="0">
                        <a:buNone/>
                      </a:pPr>
                      <a:r>
                        <a:rPr lang="ja-JP" altLang="en-US" sz="18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上毛かるたには「尾瀬の自然景観」だけが取り扱われている</a:t>
                      </a:r>
                    </a:p>
                  </a:txBody>
                  <a:tcPr marL="66331" marR="66331" marT="44221" marB="44221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0">
                        <a:buNone/>
                      </a:pPr>
                      <a:endParaRPr lang="ja-JP" altLang="en-US" sz="16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66331" marR="66331" marT="44221" marB="442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defRPr>
                      </a:lvl9pPr>
                    </a:lstStyle>
                    <a:p>
                      <a:pPr algn="ctr" rtl="0">
                        <a:buNone/>
                      </a:pPr>
                      <a:r>
                        <a:rPr lang="ja-JP" altLang="en-US" sz="18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歩いて歌って健康に！「片品オリジナルかるた」ツアー</a:t>
                      </a:r>
                    </a:p>
                  </a:txBody>
                  <a:tcPr marL="66331" marR="66331" marT="44221" marB="44221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3566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10046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B20A853-2941-97D9-C223-0D4C0F1AA120}"/>
              </a:ext>
            </a:extLst>
          </p:cNvPr>
          <p:cNvSpPr txBox="1"/>
          <p:nvPr/>
        </p:nvSpPr>
        <p:spPr>
          <a:xfrm>
            <a:off x="3917656" y="1477386"/>
            <a:ext cx="8449377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800" dirty="0">
                <a:solidFill>
                  <a:prstClr val="black"/>
                </a:solidFill>
                <a:latin typeface="+mj-ea"/>
                <a:ea typeface="+mj-ea"/>
              </a:rPr>
              <a:t>【</a:t>
            </a:r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情報収集するポイント</a:t>
            </a:r>
            <a:r>
              <a:rPr lang="en-US" altLang="ja-JP" sz="2800" dirty="0">
                <a:solidFill>
                  <a:prstClr val="black"/>
                </a:solidFill>
                <a:latin typeface="+mj-ea"/>
                <a:ea typeface="+mj-ea"/>
              </a:rPr>
              <a:t>】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・インターネット検索をする際に、</a:t>
            </a:r>
            <a:endParaRPr kumimoji="1" lang="en-US" altLang="ja-JP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</a:t>
            </a:r>
            <a:r>
              <a:rPr kumimoji="1" lang="en-US" altLang="ja-JP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2</a:t>
            </a:r>
            <a:r>
              <a:rPr kumimoji="1" lang="ja-JP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語以上の単語を入力して検索してみましょう</a:t>
            </a:r>
            <a:endParaRPr kumimoji="1" lang="en-US" altLang="ja-JP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・例：</a:t>
            </a:r>
            <a:endParaRPr lang="en-US" altLang="ja-JP" sz="2800" dirty="0">
              <a:solidFill>
                <a:prstClr val="black"/>
              </a:solidFill>
              <a:latin typeface="+mj-ea"/>
              <a:ea typeface="+mj-ea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　美術　尾瀬</a:t>
            </a:r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、</a:t>
            </a:r>
            <a:r>
              <a:rPr kumimoji="1" lang="ja-JP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バスケ　尾瀬、料理　尾瀬、</a:t>
            </a:r>
            <a:r>
              <a:rPr kumimoji="1" lang="en-US" altLang="ja-JP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AI</a:t>
            </a:r>
            <a:r>
              <a:rPr kumimoji="1" lang="ja-JP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　尾瀬</a:t>
            </a:r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、</a:t>
            </a:r>
            <a:endParaRPr lang="en-US" altLang="ja-JP" sz="2800" dirty="0">
              <a:solidFill>
                <a:prstClr val="black"/>
              </a:solidFill>
              <a:latin typeface="+mj-ea"/>
              <a:ea typeface="+mj-ea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　英語　尾瀬</a:t>
            </a:r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、</a:t>
            </a:r>
            <a:r>
              <a:rPr kumimoji="1" lang="ja-JP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音楽　尾瀬</a:t>
            </a:r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、</a:t>
            </a:r>
            <a:r>
              <a:rPr kumimoji="1" lang="ja-JP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家族　尾瀬</a:t>
            </a:r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など</a:t>
            </a:r>
            <a:endParaRPr lang="en-US" altLang="ja-JP" sz="2800" dirty="0">
              <a:solidFill>
                <a:prstClr val="black"/>
              </a:solidFill>
              <a:latin typeface="+mj-ea"/>
              <a:ea typeface="+mj-ea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・興味・関心のキーワードは、</a:t>
            </a:r>
            <a:endParaRPr lang="en-US" altLang="ja-JP" sz="2800" dirty="0">
              <a:solidFill>
                <a:prstClr val="black"/>
              </a:solidFill>
              <a:latin typeface="+mj-ea"/>
              <a:ea typeface="+mj-ea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５つの順位をつけたものを活用しましょう</a:t>
            </a:r>
            <a:endParaRPr lang="en-US" altLang="ja-JP" sz="2800" dirty="0">
              <a:solidFill>
                <a:prstClr val="black"/>
              </a:solidFill>
              <a:latin typeface="+mj-ea"/>
              <a:ea typeface="+mj-ea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・もし検索しても事例が出てこない場合は、</a:t>
            </a:r>
            <a:endParaRPr kumimoji="1" lang="en-US" altLang="ja-JP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　自由にアイディアを考えてみましょう</a:t>
            </a:r>
            <a:endParaRPr kumimoji="1" lang="en-US" altLang="ja-JP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・関連がなくても自分なりに可能性を広げましょう</a:t>
            </a:r>
            <a:endParaRPr lang="en-US" altLang="ja-JP" sz="2800" dirty="0">
              <a:solidFill>
                <a:prstClr val="black"/>
              </a:solidFill>
              <a:latin typeface="+mj-ea"/>
              <a:ea typeface="+mj-ea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　（まだ誰もやっていないことをアイディアになるかも！）</a:t>
            </a:r>
            <a:endParaRPr kumimoji="1" lang="en-US" altLang="ja-JP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6" name="タイトル 3">
            <a:extLst>
              <a:ext uri="{FF2B5EF4-FFF2-40B4-BE49-F238E27FC236}">
                <a16:creationId xmlns:a16="http://schemas.microsoft.com/office/drawing/2014/main" id="{76065F39-45B4-189F-0483-F07BB0820EC5}"/>
              </a:ext>
            </a:extLst>
          </p:cNvPr>
          <p:cNvSpPr txBox="1">
            <a:spLocks/>
          </p:cNvSpPr>
          <p:nvPr/>
        </p:nvSpPr>
        <p:spPr>
          <a:xfrm>
            <a:off x="84524" y="129505"/>
            <a:ext cx="12107476" cy="83099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b="1" dirty="0"/>
              <a:t>個人ワーク：関連させて情報収集する　</a:t>
            </a:r>
            <a:r>
              <a:rPr lang="en-US" altLang="ja-JP" sz="4000" b="1" dirty="0"/>
              <a:t>10</a:t>
            </a:r>
            <a:r>
              <a:rPr lang="ja-JP" altLang="en-US" sz="4000" b="1" dirty="0"/>
              <a:t>分程度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3E97162-4CC4-A944-30C5-74C2A2B26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51" y="1526273"/>
            <a:ext cx="3429297" cy="49534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94234122-09A1-0FED-8B16-D4E4FBEBD8D6}"/>
              </a:ext>
            </a:extLst>
          </p:cNvPr>
          <p:cNvSpPr/>
          <p:nvPr/>
        </p:nvSpPr>
        <p:spPr>
          <a:xfrm>
            <a:off x="352560" y="5331727"/>
            <a:ext cx="3429297" cy="1200638"/>
          </a:xfrm>
          <a:prstGeom prst="roundRect">
            <a:avLst>
              <a:gd name="adj" fmla="val 3950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00212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28A6AB-BB6A-04BD-DF55-8EB7BC01F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3A159C8C-5E15-AF8A-1954-8F248D3779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62" y="2592122"/>
            <a:ext cx="12107476" cy="115595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ja-JP" altLang="en-US" b="1"/>
              <a:t>３．まとめ・次回予告</a:t>
            </a:r>
            <a:endParaRPr lang="en-US" altLang="ja-JP" b="1" dirty="0"/>
          </a:p>
        </p:txBody>
      </p:sp>
    </p:spTree>
    <p:extLst>
      <p:ext uri="{BB962C8B-B14F-4D97-AF65-F5344CB8AC3E}">
        <p14:creationId xmlns:p14="http://schemas.microsoft.com/office/powerpoint/2010/main" val="26198807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5B6EE-8CEF-4AE0-B5D9-1E6FF62F9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CEB63B9C-673B-9B3A-BCFB-BF9706CA41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1365"/>
            <a:ext cx="12192000" cy="99719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000" b="1" dirty="0"/>
              <a:t>まとめ・次回予告</a:t>
            </a:r>
          </a:p>
        </p:txBody>
      </p:sp>
      <p:sp>
        <p:nvSpPr>
          <p:cNvPr id="2" name="タイトル 3">
            <a:extLst>
              <a:ext uri="{FF2B5EF4-FFF2-40B4-BE49-F238E27FC236}">
                <a16:creationId xmlns:a16="http://schemas.microsoft.com/office/drawing/2014/main" id="{38215999-8F5D-212A-C268-7EF6BB92B71B}"/>
              </a:ext>
            </a:extLst>
          </p:cNvPr>
          <p:cNvSpPr txBox="1">
            <a:spLocks/>
          </p:cNvSpPr>
          <p:nvPr/>
        </p:nvSpPr>
        <p:spPr>
          <a:xfrm>
            <a:off x="571180" y="161365"/>
            <a:ext cx="10975778" cy="13909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ja-JP" altLang="en-US" sz="11500" b="1" dirty="0"/>
              <a:t>　</a:t>
            </a:r>
            <a:endParaRPr lang="ja-JP" altLang="en-US" sz="48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FA8F4D2-69D6-E3E9-AF94-3D62C452A3BF}"/>
              </a:ext>
            </a:extLst>
          </p:cNvPr>
          <p:cNvSpPr txBox="1"/>
          <p:nvPr/>
        </p:nvSpPr>
        <p:spPr>
          <a:xfrm>
            <a:off x="98079" y="1075134"/>
            <a:ext cx="11995842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kumimoji="1" lang="en-US" altLang="ja-JP" sz="3200" b="1" dirty="0"/>
              <a:t>【</a:t>
            </a:r>
            <a:r>
              <a:rPr kumimoji="1" lang="ja-JP" altLang="en-US" sz="3200" b="1" dirty="0"/>
              <a:t>まとめ</a:t>
            </a:r>
            <a:r>
              <a:rPr kumimoji="1" lang="en-US" altLang="ja-JP" sz="3200" b="1" dirty="0"/>
              <a:t>】</a:t>
            </a:r>
          </a:p>
          <a:p>
            <a:pPr>
              <a:spcAft>
                <a:spcPts val="1200"/>
              </a:spcAft>
            </a:pPr>
            <a:r>
              <a:rPr kumimoji="1" lang="ja-JP" altLang="en-US" sz="3200" b="1" dirty="0"/>
              <a:t>・尾瀬の課題の「見方」は４つある</a:t>
            </a:r>
            <a:endParaRPr kumimoji="1" lang="en-US" altLang="ja-JP" sz="3200" b="1" dirty="0"/>
          </a:p>
          <a:p>
            <a:pPr>
              <a:spcAft>
                <a:spcPts val="1200"/>
              </a:spcAft>
            </a:pPr>
            <a:r>
              <a:rPr kumimoji="1" lang="ja-JP" altLang="en-US" sz="3200" b="1" dirty="0"/>
              <a:t>・自分の興味・関心と、尾瀬を関連づけて</a:t>
            </a:r>
            <a:endParaRPr kumimoji="1" lang="en-US" altLang="ja-JP" sz="3200" b="1" dirty="0"/>
          </a:p>
          <a:p>
            <a:pPr>
              <a:spcAft>
                <a:spcPts val="1200"/>
              </a:spcAft>
            </a:pPr>
            <a:r>
              <a:rPr lang="ja-JP" altLang="en-US" sz="3200" b="1" dirty="0"/>
              <a:t>　考えてみると、新しいアイディアが生まれる</a:t>
            </a:r>
            <a:endParaRPr lang="en-US" altLang="ja-JP" sz="3200" b="1" dirty="0"/>
          </a:p>
          <a:p>
            <a:pPr>
              <a:spcAft>
                <a:spcPts val="1200"/>
              </a:spcAft>
            </a:pPr>
            <a:r>
              <a:rPr kumimoji="1" lang="en-US" altLang="ja-JP" sz="3200" b="1" dirty="0"/>
              <a:t>【</a:t>
            </a:r>
            <a:r>
              <a:rPr kumimoji="1" lang="ja-JP" altLang="en-US" sz="3200" b="1" dirty="0"/>
              <a:t>次回予告</a:t>
            </a:r>
            <a:r>
              <a:rPr kumimoji="1" lang="en-US" altLang="ja-JP" sz="3200" b="1" dirty="0"/>
              <a:t>】</a:t>
            </a:r>
          </a:p>
          <a:p>
            <a:pPr>
              <a:spcAft>
                <a:spcPts val="1200"/>
              </a:spcAft>
            </a:pPr>
            <a:r>
              <a:rPr lang="ja-JP" altLang="en-US" sz="3200" b="1" dirty="0"/>
              <a:t>・次回は、現地学習となります。散策する際には、「尾瀬の実際の</a:t>
            </a:r>
            <a:endParaRPr lang="en-US" altLang="ja-JP" sz="3200" b="1" dirty="0"/>
          </a:p>
          <a:p>
            <a:pPr>
              <a:spcAft>
                <a:spcPts val="1200"/>
              </a:spcAft>
            </a:pPr>
            <a:r>
              <a:rPr lang="ja-JP" altLang="en-US" sz="3200" b="1" dirty="0"/>
              <a:t>　課題は何だろう？」「良さと掛け合わせると、どんなアイディアが</a:t>
            </a:r>
            <a:endParaRPr lang="en-US" altLang="ja-JP" sz="3200" b="1" dirty="0"/>
          </a:p>
          <a:p>
            <a:pPr>
              <a:spcAft>
                <a:spcPts val="1200"/>
              </a:spcAft>
            </a:pPr>
            <a:r>
              <a:rPr lang="ja-JP" altLang="en-US" sz="3200" b="1" dirty="0"/>
              <a:t>　生まれるだろう？」という問いを意識ながら過ごしましょう。</a:t>
            </a:r>
            <a:endParaRPr lang="en-US" altLang="ja-JP" sz="3200" b="1" dirty="0"/>
          </a:p>
          <a:p>
            <a:pPr>
              <a:spcAft>
                <a:spcPts val="1200"/>
              </a:spcAft>
            </a:pPr>
            <a:r>
              <a:rPr kumimoji="1" lang="ja-JP" altLang="en-US" sz="3200" b="1" dirty="0"/>
              <a:t>・体全体／五感（視・聴・味・嗅・触）を意識して散策していきましょう</a:t>
            </a: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DDA0DDCF-1291-0F1C-AAAF-C80B4389F5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166815"/>
              </p:ext>
            </p:extLst>
          </p:nvPr>
        </p:nvGraphicFramePr>
        <p:xfrm>
          <a:off x="7623017" y="1330411"/>
          <a:ext cx="4344324" cy="16662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2162">
                  <a:extLst>
                    <a:ext uri="{9D8B030D-6E8A-4147-A177-3AD203B41FA5}">
                      <a16:colId xmlns:a16="http://schemas.microsoft.com/office/drawing/2014/main" val="1799182515"/>
                    </a:ext>
                  </a:extLst>
                </a:gridCol>
                <a:gridCol w="2172162">
                  <a:extLst>
                    <a:ext uri="{9D8B030D-6E8A-4147-A177-3AD203B41FA5}">
                      <a16:colId xmlns:a16="http://schemas.microsoft.com/office/drawing/2014/main" val="2873626805"/>
                    </a:ext>
                  </a:extLst>
                </a:gridCol>
              </a:tblGrid>
              <a:tr h="83314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【</a:t>
                      </a:r>
                      <a:r>
                        <a:rPr kumimoji="1" lang="ja-JP" altLang="en-US" sz="14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見方１</a:t>
                      </a:r>
                      <a:r>
                        <a:rPr kumimoji="1" lang="en-US" altLang="ja-JP" sz="14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】</a:t>
                      </a:r>
                    </a:p>
                    <a:p>
                      <a:pPr algn="ctr"/>
                      <a:r>
                        <a:rPr kumimoji="1" lang="ja-JP" altLang="en-US" sz="1400" u="sng" dirty="0">
                          <a:solidFill>
                            <a:srgbClr val="FF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尾瀬で働く人</a:t>
                      </a:r>
                      <a:r>
                        <a:rPr kumimoji="1" lang="ja-JP" altLang="en-US" sz="14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について</a:t>
                      </a:r>
                      <a:endParaRPr kumimoji="1" lang="en-US" altLang="ja-JP" sz="14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【</a:t>
                      </a:r>
                      <a:r>
                        <a:rPr kumimoji="1" lang="ja-JP" altLang="en-US" sz="14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見方２</a:t>
                      </a:r>
                      <a:r>
                        <a:rPr kumimoji="1" lang="en-US" altLang="ja-JP" sz="14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】</a:t>
                      </a:r>
                    </a:p>
                    <a:p>
                      <a:pPr algn="ctr"/>
                      <a:r>
                        <a:rPr kumimoji="1" lang="ja-JP" altLang="en-US" sz="1400" u="sng" dirty="0">
                          <a:solidFill>
                            <a:srgbClr val="FF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尾瀬に生息する生き物・植物・風景</a:t>
                      </a:r>
                      <a:r>
                        <a:rPr kumimoji="1" lang="ja-JP" altLang="en-US" sz="14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について</a:t>
                      </a:r>
                      <a:endParaRPr kumimoji="1" lang="en-US" altLang="ja-JP" sz="14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9532346"/>
                  </a:ext>
                </a:extLst>
              </a:tr>
              <a:tr h="83314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【</a:t>
                      </a:r>
                      <a:r>
                        <a:rPr kumimoji="1" lang="ja-JP" altLang="en-US" sz="14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見方３</a:t>
                      </a:r>
                      <a:r>
                        <a:rPr kumimoji="1" lang="en-US" altLang="ja-JP" sz="14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】</a:t>
                      </a:r>
                    </a:p>
                    <a:p>
                      <a:pPr algn="ctr"/>
                      <a:r>
                        <a:rPr kumimoji="1" lang="ja-JP" altLang="en-US" sz="1400" u="sng" dirty="0">
                          <a:solidFill>
                            <a:srgbClr val="FF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尾瀬に訪れる人</a:t>
                      </a:r>
                      <a:r>
                        <a:rPr kumimoji="1" lang="ja-JP" altLang="en-US" sz="14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について</a:t>
                      </a:r>
                      <a:endParaRPr kumimoji="1" lang="en-US" altLang="ja-JP" sz="14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【</a:t>
                      </a:r>
                      <a:r>
                        <a:rPr kumimoji="1" lang="ja-JP" altLang="en-US" sz="14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見方４</a:t>
                      </a:r>
                      <a:r>
                        <a:rPr kumimoji="1" lang="en-US" altLang="ja-JP" sz="14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】</a:t>
                      </a:r>
                    </a:p>
                    <a:p>
                      <a:pPr algn="ctr"/>
                      <a:r>
                        <a:rPr kumimoji="1" lang="ja-JP" altLang="en-US" sz="1400" u="sng" dirty="0">
                          <a:solidFill>
                            <a:srgbClr val="FF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尾瀬の人工物</a:t>
                      </a:r>
                      <a:r>
                        <a:rPr kumimoji="1" lang="ja-JP" altLang="en-US" sz="14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について</a:t>
                      </a:r>
                      <a:endParaRPr kumimoji="1" lang="en-US" altLang="ja-JP" sz="14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5763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71012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7405AA7-18AB-A152-09A2-5E8C714C089D}"/>
              </a:ext>
            </a:extLst>
          </p:cNvPr>
          <p:cNvSpPr txBox="1"/>
          <p:nvPr/>
        </p:nvSpPr>
        <p:spPr>
          <a:xfrm>
            <a:off x="3390507" y="2921168"/>
            <a:ext cx="54109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b="1" dirty="0"/>
              <a:t>現地学習以降</a:t>
            </a:r>
          </a:p>
        </p:txBody>
      </p:sp>
    </p:spTree>
    <p:extLst>
      <p:ext uri="{BB962C8B-B14F-4D97-AF65-F5344CB8AC3E}">
        <p14:creationId xmlns:p14="http://schemas.microsoft.com/office/powerpoint/2010/main" val="35360785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ACF44-B6CA-9771-0517-C4EC1B4FDC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AFBF8AD0-84B7-CA85-73BA-33627F9F81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-118469"/>
            <a:ext cx="12192000" cy="4509400"/>
          </a:xfr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r>
              <a:rPr kumimoji="1" lang="ja-JP" altLang="en-US" sz="1050" dirty="0"/>
              <a:t>　　　　　　　</a:t>
            </a:r>
            <a:r>
              <a:rPr kumimoji="1" lang="ja-JP" altLang="en-US" sz="3600" dirty="0"/>
              <a:t>尾瀬ネイチャーラーニングモデルプログラム　</a:t>
            </a:r>
            <a:r>
              <a:rPr lang="ja-JP" altLang="en-US" sz="3600" dirty="0"/>
              <a:t>中学校</a:t>
            </a:r>
            <a:r>
              <a:rPr kumimoji="1" lang="ja-JP" altLang="en-US" sz="3600" dirty="0"/>
              <a:t>編</a:t>
            </a:r>
            <a:br>
              <a:rPr kumimoji="1" lang="en-US" altLang="ja-JP" sz="1050" dirty="0"/>
            </a:br>
            <a:r>
              <a:rPr lang="ja-JP" altLang="en-US" sz="7600" b="1" dirty="0"/>
              <a:t>尾瀬の課題</a:t>
            </a:r>
            <a:r>
              <a:rPr lang="en-US" altLang="ja-JP" sz="7600" b="1" dirty="0"/>
              <a:t>×</a:t>
            </a:r>
            <a:br>
              <a:rPr lang="en-US" altLang="ja-JP" sz="7600" b="1" dirty="0"/>
            </a:br>
            <a:r>
              <a:rPr lang="ja-JP" altLang="en-US" sz="7600" b="1" dirty="0"/>
              <a:t>自分と地域の良さ探究</a:t>
            </a:r>
            <a:r>
              <a:rPr kumimoji="1" lang="ja-JP" altLang="en-US" sz="7600" b="1" dirty="0"/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A3C3CEB-CB70-3EAB-64FB-95B710DDD25C}"/>
              </a:ext>
            </a:extLst>
          </p:cNvPr>
          <p:cNvSpPr txBox="1"/>
          <p:nvPr/>
        </p:nvSpPr>
        <p:spPr>
          <a:xfrm>
            <a:off x="5825938" y="5537352"/>
            <a:ext cx="6262968" cy="869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ja-JP" altLang="en-US" dirty="0"/>
              <a:t>事後学習資料</a:t>
            </a:r>
            <a:endParaRPr lang="en-US" altLang="ja-JP" dirty="0"/>
          </a:p>
          <a:p>
            <a:pPr algn="r">
              <a:lnSpc>
                <a:spcPct val="150000"/>
              </a:lnSpc>
            </a:pPr>
            <a:r>
              <a:rPr lang="en-US" altLang="ja-JP" dirty="0"/>
              <a:t>1</a:t>
            </a:r>
            <a:r>
              <a:rPr lang="ja-JP" altLang="en-US" dirty="0"/>
              <a:t>時間目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C1F4359-2A97-B747-DC1D-CE56C8EB942E}"/>
              </a:ext>
            </a:extLst>
          </p:cNvPr>
          <p:cNvSpPr txBox="1"/>
          <p:nvPr/>
        </p:nvSpPr>
        <p:spPr>
          <a:xfrm>
            <a:off x="867667" y="4567856"/>
            <a:ext cx="104566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6000" dirty="0"/>
              <a:t>アイディアを出す</a:t>
            </a:r>
          </a:p>
        </p:txBody>
      </p:sp>
    </p:spTree>
    <p:extLst>
      <p:ext uri="{BB962C8B-B14F-4D97-AF65-F5344CB8AC3E}">
        <p14:creationId xmlns:p14="http://schemas.microsoft.com/office/powerpoint/2010/main" val="42627519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81CDC-B86B-5C15-5229-CCC231FBDB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3">
            <a:extLst>
              <a:ext uri="{FF2B5EF4-FFF2-40B4-BE49-F238E27FC236}">
                <a16:creationId xmlns:a16="http://schemas.microsoft.com/office/drawing/2014/main" id="{E4DDB8B2-7881-9619-0129-98070E2348F2}"/>
              </a:ext>
            </a:extLst>
          </p:cNvPr>
          <p:cNvSpPr txBox="1">
            <a:spLocks/>
          </p:cNvSpPr>
          <p:nvPr/>
        </p:nvSpPr>
        <p:spPr>
          <a:xfrm>
            <a:off x="84524" y="188752"/>
            <a:ext cx="12107476" cy="11559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b="1" dirty="0"/>
              <a:t>使うもの</a:t>
            </a: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EC52CE9B-89AD-50D6-32E6-15F6A0EB844C}"/>
              </a:ext>
            </a:extLst>
          </p:cNvPr>
          <p:cNvSpPr txBox="1">
            <a:spLocks/>
          </p:cNvSpPr>
          <p:nvPr/>
        </p:nvSpPr>
        <p:spPr>
          <a:xfrm>
            <a:off x="180969" y="1148693"/>
            <a:ext cx="5220293" cy="10100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3200" b="1" dirty="0"/>
              <a:t>ワークシート</a:t>
            </a:r>
          </a:p>
        </p:txBody>
      </p:sp>
      <p:sp>
        <p:nvSpPr>
          <p:cNvPr id="5" name="タイトル 3">
            <a:extLst>
              <a:ext uri="{FF2B5EF4-FFF2-40B4-BE49-F238E27FC236}">
                <a16:creationId xmlns:a16="http://schemas.microsoft.com/office/drawing/2014/main" id="{D8BD61E9-93B2-3912-E8FC-FDAB0B2C4BEC}"/>
              </a:ext>
            </a:extLst>
          </p:cNvPr>
          <p:cNvSpPr txBox="1">
            <a:spLocks/>
          </p:cNvSpPr>
          <p:nvPr/>
        </p:nvSpPr>
        <p:spPr>
          <a:xfrm>
            <a:off x="6355533" y="1344706"/>
            <a:ext cx="5458463" cy="10100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3200" b="1" dirty="0"/>
              <a:t>タブレット端末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30D5DEE0-C07B-F44B-B4AF-A3B553818E5D}"/>
              </a:ext>
            </a:extLst>
          </p:cNvPr>
          <p:cNvGrpSpPr/>
          <p:nvPr/>
        </p:nvGrpSpPr>
        <p:grpSpPr>
          <a:xfrm>
            <a:off x="6945482" y="2427922"/>
            <a:ext cx="4241326" cy="4241326"/>
            <a:chOff x="6945482" y="2427922"/>
            <a:chExt cx="4241326" cy="4241326"/>
          </a:xfrm>
        </p:grpSpPr>
        <p:pic>
          <p:nvPicPr>
            <p:cNvPr id="7" name="グラフィックス 6" descr="タブレット 単色塗りつぶし">
              <a:extLst>
                <a:ext uri="{FF2B5EF4-FFF2-40B4-BE49-F238E27FC236}">
                  <a16:creationId xmlns:a16="http://schemas.microsoft.com/office/drawing/2014/main" id="{9B12613D-E99D-2BF0-D5D2-7F6F8261C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945482" y="2427922"/>
              <a:ext cx="4241326" cy="4241326"/>
            </a:xfrm>
            <a:prstGeom prst="rect">
              <a:avLst/>
            </a:prstGeom>
          </p:spPr>
        </p:pic>
        <p:pic>
          <p:nvPicPr>
            <p:cNvPr id="8" name="グラフィックス 7" descr="Web カメラ 単色塗りつぶし">
              <a:extLst>
                <a:ext uri="{FF2B5EF4-FFF2-40B4-BE49-F238E27FC236}">
                  <a16:creationId xmlns:a16="http://schemas.microsoft.com/office/drawing/2014/main" id="{21C2BE42-6109-1841-4AB1-17DC769AE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b="27518"/>
            <a:stretch/>
          </p:blipFill>
          <p:spPr>
            <a:xfrm rot="10800000">
              <a:off x="8635695" y="3510699"/>
              <a:ext cx="882231" cy="639451"/>
            </a:xfrm>
            <a:prstGeom prst="rect">
              <a:avLst/>
            </a:prstGeom>
          </p:spPr>
        </p:pic>
      </p:grpSp>
      <p:pic>
        <p:nvPicPr>
          <p:cNvPr id="10" name="グラフィックス 9" descr="ドキュメント 単色塗りつぶし">
            <a:extLst>
              <a:ext uri="{FF2B5EF4-FFF2-40B4-BE49-F238E27FC236}">
                <a16:creationId xmlns:a16="http://schemas.microsoft.com/office/drawing/2014/main" id="{E7031FB7-D667-0EA5-407E-D6EC0D8F4F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89530" y="2761847"/>
            <a:ext cx="3248988" cy="324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55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58EB88-EE00-A8FE-D532-2AE606B47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05C7EAF7-C9C6-A7D6-DD94-32AFF6ACC9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524" y="104103"/>
            <a:ext cx="12107476" cy="115595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ja-JP" altLang="en-US" b="1" dirty="0"/>
              <a:t>本日の流れ</a:t>
            </a:r>
            <a:endParaRPr lang="en-US" altLang="ja-JP" b="1" dirty="0"/>
          </a:p>
        </p:txBody>
      </p:sp>
      <p:sp>
        <p:nvSpPr>
          <p:cNvPr id="7" name="タイトル 3">
            <a:extLst>
              <a:ext uri="{FF2B5EF4-FFF2-40B4-BE49-F238E27FC236}">
                <a16:creationId xmlns:a16="http://schemas.microsoft.com/office/drawing/2014/main" id="{BFE9D373-2EB9-CB23-023C-92F940E6A095}"/>
              </a:ext>
            </a:extLst>
          </p:cNvPr>
          <p:cNvSpPr txBox="1">
            <a:spLocks/>
          </p:cNvSpPr>
          <p:nvPr/>
        </p:nvSpPr>
        <p:spPr>
          <a:xfrm>
            <a:off x="297712" y="1460766"/>
            <a:ext cx="11724166" cy="47318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b="1" dirty="0"/>
              <a:t>１．尾瀬ネイチャーラーニングを知る</a:t>
            </a:r>
            <a:endParaRPr lang="en-US" altLang="ja-JP" b="1" dirty="0"/>
          </a:p>
          <a:p>
            <a:pPr algn="l">
              <a:lnSpc>
                <a:spcPct val="100000"/>
              </a:lnSpc>
            </a:pPr>
            <a:r>
              <a:rPr lang="ja-JP" altLang="en-US" b="1" dirty="0"/>
              <a:t>▼</a:t>
            </a:r>
            <a:endParaRPr lang="en-US" altLang="ja-JP" b="1" dirty="0"/>
          </a:p>
          <a:p>
            <a:pPr algn="l">
              <a:lnSpc>
                <a:spcPct val="100000"/>
              </a:lnSpc>
            </a:pPr>
            <a:r>
              <a:rPr lang="ja-JP" altLang="en-US" b="1" dirty="0"/>
              <a:t>２．自分と地域の良さを発見する</a:t>
            </a:r>
            <a:endParaRPr lang="en-US" altLang="ja-JP" b="1" dirty="0"/>
          </a:p>
          <a:p>
            <a:pPr algn="l">
              <a:lnSpc>
                <a:spcPct val="100000"/>
              </a:lnSpc>
            </a:pPr>
            <a:r>
              <a:rPr lang="ja-JP" altLang="en-US" b="1" dirty="0"/>
              <a:t>▼</a:t>
            </a:r>
            <a:endParaRPr lang="en-US" altLang="ja-JP" b="1" dirty="0"/>
          </a:p>
          <a:p>
            <a:pPr algn="l">
              <a:lnSpc>
                <a:spcPct val="100000"/>
              </a:lnSpc>
            </a:pPr>
            <a:r>
              <a:rPr lang="ja-JP" altLang="en-US" b="1" dirty="0"/>
              <a:t>３．まとめ・次回予告</a:t>
            </a:r>
            <a:endParaRPr lang="en-US" altLang="ja-JP" b="1" dirty="0"/>
          </a:p>
        </p:txBody>
      </p:sp>
    </p:spTree>
    <p:extLst>
      <p:ext uri="{BB962C8B-B14F-4D97-AF65-F5344CB8AC3E}">
        <p14:creationId xmlns:p14="http://schemas.microsoft.com/office/powerpoint/2010/main" val="1776277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FB3302-7E0E-7742-5B2C-7991789F8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405B000-A057-75B5-19D4-2E04F5511D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524" y="104103"/>
            <a:ext cx="12107476" cy="115595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ja-JP" altLang="en-US" b="1" dirty="0"/>
              <a:t>本日の流れ</a:t>
            </a:r>
            <a:endParaRPr lang="en-US" altLang="ja-JP" b="1" dirty="0"/>
          </a:p>
        </p:txBody>
      </p:sp>
      <p:sp>
        <p:nvSpPr>
          <p:cNvPr id="7" name="タイトル 3">
            <a:extLst>
              <a:ext uri="{FF2B5EF4-FFF2-40B4-BE49-F238E27FC236}">
                <a16:creationId xmlns:a16="http://schemas.microsoft.com/office/drawing/2014/main" id="{3DCE8FDB-A427-6441-9C49-2928D77A4222}"/>
              </a:ext>
            </a:extLst>
          </p:cNvPr>
          <p:cNvSpPr txBox="1">
            <a:spLocks/>
          </p:cNvSpPr>
          <p:nvPr/>
        </p:nvSpPr>
        <p:spPr>
          <a:xfrm>
            <a:off x="233917" y="1959391"/>
            <a:ext cx="11724166" cy="41879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b="1" dirty="0"/>
              <a:t>１．現地学習を振り返る</a:t>
            </a:r>
          </a:p>
          <a:p>
            <a:pPr algn="l">
              <a:lnSpc>
                <a:spcPct val="100000"/>
              </a:lnSpc>
            </a:pPr>
            <a:r>
              <a:rPr lang="ja-JP" altLang="en-US" b="1" dirty="0"/>
              <a:t>▼</a:t>
            </a:r>
            <a:endParaRPr lang="en-US" altLang="ja-JP" b="1" dirty="0"/>
          </a:p>
          <a:p>
            <a:pPr algn="l">
              <a:lnSpc>
                <a:spcPct val="100000"/>
              </a:lnSpc>
            </a:pPr>
            <a:r>
              <a:rPr lang="ja-JP" altLang="en-US" b="1" dirty="0"/>
              <a:t>２．アイディアを出す</a:t>
            </a:r>
            <a:endParaRPr lang="en-US" altLang="ja-JP" b="1" dirty="0"/>
          </a:p>
          <a:p>
            <a:pPr algn="l">
              <a:lnSpc>
                <a:spcPct val="100000"/>
              </a:lnSpc>
            </a:pPr>
            <a:r>
              <a:rPr lang="ja-JP" altLang="en-US" b="1" dirty="0"/>
              <a:t>▼</a:t>
            </a:r>
            <a:endParaRPr lang="en-US" altLang="ja-JP" b="1" dirty="0"/>
          </a:p>
          <a:p>
            <a:pPr algn="l">
              <a:lnSpc>
                <a:spcPct val="100000"/>
              </a:lnSpc>
            </a:pPr>
            <a:r>
              <a:rPr lang="ja-JP" altLang="en-US" b="1" dirty="0"/>
              <a:t>３．まとめ・次回予告</a:t>
            </a:r>
            <a:endParaRPr lang="en-US" altLang="ja-JP" b="1" dirty="0"/>
          </a:p>
        </p:txBody>
      </p:sp>
    </p:spTree>
    <p:extLst>
      <p:ext uri="{BB962C8B-B14F-4D97-AF65-F5344CB8AC3E}">
        <p14:creationId xmlns:p14="http://schemas.microsoft.com/office/powerpoint/2010/main" val="6922390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889ABE-C681-7726-5AE2-2C991AEDB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394DBD4-6038-D533-580F-9DCA134470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62" y="2592122"/>
            <a:ext cx="12107476" cy="115595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ja-JP" altLang="en-US" b="1" dirty="0"/>
              <a:t>１．現地学習を振り返る</a:t>
            </a:r>
            <a:endParaRPr lang="en-US" altLang="ja-JP" b="1" dirty="0"/>
          </a:p>
        </p:txBody>
      </p:sp>
    </p:spTree>
    <p:extLst>
      <p:ext uri="{BB962C8B-B14F-4D97-AF65-F5344CB8AC3E}">
        <p14:creationId xmlns:p14="http://schemas.microsoft.com/office/powerpoint/2010/main" val="27882436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551441-6FD6-2A3B-069A-660913A14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5E927830-92B3-1A9A-3167-3A1E74F4BF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524" y="104103"/>
            <a:ext cx="12107476" cy="115595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b="1" dirty="0"/>
              <a:t>現地学習を振り返る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AA96B63-0ACF-A2AD-A608-BE4187E5FB8D}"/>
              </a:ext>
            </a:extLst>
          </p:cNvPr>
          <p:cNvSpPr/>
          <p:nvPr/>
        </p:nvSpPr>
        <p:spPr>
          <a:xfrm>
            <a:off x="1053219" y="1702051"/>
            <a:ext cx="10085561" cy="44724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/>
              <a:t>当日の写真などを、各学校で自由に挿入してください</a:t>
            </a:r>
          </a:p>
        </p:txBody>
      </p:sp>
    </p:spTree>
    <p:extLst>
      <p:ext uri="{BB962C8B-B14F-4D97-AF65-F5344CB8AC3E}">
        <p14:creationId xmlns:p14="http://schemas.microsoft.com/office/powerpoint/2010/main" val="3478540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タイトル 3">
            <a:extLst>
              <a:ext uri="{FF2B5EF4-FFF2-40B4-BE49-F238E27FC236}">
                <a16:creationId xmlns:a16="http://schemas.microsoft.com/office/drawing/2014/main" id="{DD39A247-4DB8-F462-5FCF-A63457F3A72B}"/>
              </a:ext>
            </a:extLst>
          </p:cNvPr>
          <p:cNvSpPr txBox="1">
            <a:spLocks/>
          </p:cNvSpPr>
          <p:nvPr/>
        </p:nvSpPr>
        <p:spPr>
          <a:xfrm>
            <a:off x="84524" y="104103"/>
            <a:ext cx="12107476" cy="11559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b="1" dirty="0"/>
              <a:t>このことを意識して散策できたかな？</a:t>
            </a:r>
          </a:p>
        </p:txBody>
      </p:sp>
      <p:sp>
        <p:nvSpPr>
          <p:cNvPr id="2" name="タイトル 3">
            <a:extLst>
              <a:ext uri="{FF2B5EF4-FFF2-40B4-BE49-F238E27FC236}">
                <a16:creationId xmlns:a16="http://schemas.microsoft.com/office/drawing/2014/main" id="{C6CEC704-E46D-A5F8-711B-3818D0BF6758}"/>
              </a:ext>
            </a:extLst>
          </p:cNvPr>
          <p:cNvSpPr txBox="1">
            <a:spLocks/>
          </p:cNvSpPr>
          <p:nvPr/>
        </p:nvSpPr>
        <p:spPr>
          <a:xfrm>
            <a:off x="-1" y="4163293"/>
            <a:ext cx="12192001" cy="11559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b="1" dirty="0">
                <a:solidFill>
                  <a:srgbClr val="FF0000"/>
                </a:solidFill>
              </a:rPr>
              <a:t>尾瀬の「課題」を解決するための</a:t>
            </a:r>
            <a:endParaRPr lang="en-US" altLang="ja-JP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ja-JP" altLang="en-US" b="1" dirty="0">
                <a:solidFill>
                  <a:srgbClr val="FF0000"/>
                </a:solidFill>
              </a:rPr>
              <a:t>アイディアをまとめていこう！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E27354E-6130-A078-4603-C0E7ED8972F9}"/>
              </a:ext>
            </a:extLst>
          </p:cNvPr>
          <p:cNvSpPr txBox="1"/>
          <p:nvPr/>
        </p:nvSpPr>
        <p:spPr>
          <a:xfrm>
            <a:off x="1862137" y="2646720"/>
            <a:ext cx="9367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/>
              <a:t>尾瀬の課題　</a:t>
            </a:r>
            <a:r>
              <a:rPr lang="en-US" altLang="ja-JP" sz="4000" b="1" dirty="0"/>
              <a:t>×</a:t>
            </a:r>
            <a:r>
              <a:rPr lang="ja-JP" altLang="en-US" sz="4000" b="1" dirty="0"/>
              <a:t>　自分や地域の良さ</a:t>
            </a:r>
            <a:endParaRPr kumimoji="1" lang="ja-JP" altLang="en-US" sz="4000" b="1" dirty="0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65696F7B-43F8-BDB8-2361-945B5CE00115}"/>
              </a:ext>
            </a:extLst>
          </p:cNvPr>
          <p:cNvGrpSpPr/>
          <p:nvPr/>
        </p:nvGrpSpPr>
        <p:grpSpPr>
          <a:xfrm>
            <a:off x="962025" y="2069747"/>
            <a:ext cx="10267949" cy="1861833"/>
            <a:chOff x="942975" y="3950492"/>
            <a:chExt cx="10267949" cy="2746142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319F3F50-2F1F-12D7-AC95-80B19A59A8D1}"/>
                </a:ext>
              </a:extLst>
            </p:cNvPr>
            <p:cNvSpPr/>
            <p:nvPr/>
          </p:nvSpPr>
          <p:spPr>
            <a:xfrm>
              <a:off x="942975" y="3950493"/>
              <a:ext cx="10267949" cy="27461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4A03568C-9DC2-0F8C-7AEA-3122FF363346}"/>
                </a:ext>
              </a:extLst>
            </p:cNvPr>
            <p:cNvSpPr/>
            <p:nvPr/>
          </p:nvSpPr>
          <p:spPr>
            <a:xfrm>
              <a:off x="942975" y="3950492"/>
              <a:ext cx="900112" cy="27461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kumimoji="1" lang="ja-JP" altLang="en-US" sz="3200" b="1" dirty="0">
                  <a:solidFill>
                    <a:schemeClr val="tx1"/>
                  </a:solidFill>
                </a:rPr>
                <a:t>コンセプト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17988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64C2D4-D6C2-E1E3-FC8C-F958CBCAC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643D72AD-7981-1B8F-621F-339756E6E3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62" y="2592122"/>
            <a:ext cx="12107476" cy="115595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ja-JP" altLang="en-US" b="1" dirty="0"/>
              <a:t>２．アイディアを出す</a:t>
            </a:r>
            <a:endParaRPr lang="en-US" altLang="ja-JP" b="1" dirty="0"/>
          </a:p>
        </p:txBody>
      </p:sp>
    </p:spTree>
    <p:extLst>
      <p:ext uri="{BB962C8B-B14F-4D97-AF65-F5344CB8AC3E}">
        <p14:creationId xmlns:p14="http://schemas.microsoft.com/office/powerpoint/2010/main" val="21742618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8B9EAA-CB36-6CE7-6514-249B33DE0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F5165DC-8A18-16C1-CB6B-84F655E94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29" y="1256467"/>
            <a:ext cx="3719382" cy="53724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タイトル 3">
            <a:extLst>
              <a:ext uri="{FF2B5EF4-FFF2-40B4-BE49-F238E27FC236}">
                <a16:creationId xmlns:a16="http://schemas.microsoft.com/office/drawing/2014/main" id="{B15231E9-C1D1-6A38-E4E7-FCFA421F1989}"/>
              </a:ext>
            </a:extLst>
          </p:cNvPr>
          <p:cNvSpPr txBox="1">
            <a:spLocks/>
          </p:cNvSpPr>
          <p:nvPr/>
        </p:nvSpPr>
        <p:spPr>
          <a:xfrm>
            <a:off x="84524" y="229093"/>
            <a:ext cx="12107476" cy="83099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b="1" dirty="0"/>
              <a:t>アイディアを出す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1C4BC52-7094-91AB-BA5C-8B3D4126974C}"/>
              </a:ext>
            </a:extLst>
          </p:cNvPr>
          <p:cNvSpPr txBox="1"/>
          <p:nvPr/>
        </p:nvSpPr>
        <p:spPr>
          <a:xfrm>
            <a:off x="4160874" y="1256467"/>
            <a:ext cx="8031126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kumimoji="1" lang="en-US" altLang="ja-JP" sz="2800" dirty="0"/>
              <a:t>【</a:t>
            </a:r>
            <a:r>
              <a:rPr kumimoji="1" lang="ja-JP" altLang="en-US" sz="2800" dirty="0"/>
              <a:t>やること</a:t>
            </a:r>
            <a:r>
              <a:rPr kumimoji="1" lang="en-US" altLang="ja-JP" sz="2800" dirty="0"/>
              <a:t>】</a:t>
            </a:r>
          </a:p>
          <a:p>
            <a:pPr>
              <a:spcAft>
                <a:spcPts val="600"/>
              </a:spcAft>
            </a:pPr>
            <a:r>
              <a:rPr kumimoji="1" lang="ja-JP" altLang="en-US" sz="2800" dirty="0"/>
              <a:t>・</a:t>
            </a:r>
            <a:r>
              <a:rPr lang="ja-JP" altLang="en-US" sz="2800" dirty="0"/>
              <a:t>よさ</a:t>
            </a:r>
            <a:r>
              <a:rPr kumimoji="1" lang="ja-JP" altLang="en-US" sz="2800" dirty="0"/>
              <a:t>を１つ設定する。</a:t>
            </a:r>
          </a:p>
          <a:p>
            <a:pPr>
              <a:spcAft>
                <a:spcPts val="600"/>
              </a:spcAft>
            </a:pPr>
            <a:r>
              <a:rPr kumimoji="1" lang="ja-JP" altLang="en-US" sz="2800" dirty="0"/>
              <a:t>・「尾瀬の課題</a:t>
            </a:r>
            <a:r>
              <a:rPr kumimoji="1" lang="en-US" altLang="ja-JP" sz="2800" dirty="0"/>
              <a:t>×</a:t>
            </a:r>
            <a:r>
              <a:rPr kumimoji="1" lang="ja-JP" altLang="en-US" sz="2800" dirty="0"/>
              <a:t>自分</a:t>
            </a:r>
            <a:r>
              <a:rPr lang="ja-JP" altLang="en-US" sz="2800" dirty="0"/>
              <a:t>と地域の良さ</a:t>
            </a:r>
            <a:r>
              <a:rPr kumimoji="1" lang="ja-JP" altLang="en-US" sz="2800" dirty="0"/>
              <a:t>」に関する</a:t>
            </a:r>
            <a:endParaRPr kumimoji="1" lang="en-US" altLang="ja-JP" sz="2800" dirty="0"/>
          </a:p>
          <a:p>
            <a:pPr>
              <a:spcAft>
                <a:spcPts val="600"/>
              </a:spcAft>
            </a:pPr>
            <a:r>
              <a:rPr lang="ja-JP" altLang="en-US" sz="2800" dirty="0"/>
              <a:t>　</a:t>
            </a:r>
            <a:r>
              <a:rPr kumimoji="1" lang="ja-JP" altLang="en-US" sz="2800" dirty="0"/>
              <a:t>アイディアを出す</a:t>
            </a:r>
          </a:p>
          <a:p>
            <a:pPr>
              <a:spcAft>
                <a:spcPts val="600"/>
              </a:spcAft>
            </a:pPr>
            <a:r>
              <a:rPr kumimoji="1" lang="en-US" altLang="ja-JP" sz="2800" dirty="0"/>
              <a:t>【</a:t>
            </a:r>
            <a:r>
              <a:rPr kumimoji="1" lang="ja-JP" altLang="en-US" sz="2800" dirty="0"/>
              <a:t>流れ</a:t>
            </a:r>
            <a:r>
              <a:rPr kumimoji="1" lang="en-US" altLang="ja-JP" sz="2800" dirty="0"/>
              <a:t>】</a:t>
            </a:r>
          </a:p>
          <a:p>
            <a:pPr>
              <a:spcAft>
                <a:spcPts val="600"/>
              </a:spcAft>
            </a:pPr>
            <a:r>
              <a:rPr kumimoji="1" lang="ja-JP" altLang="en-US" sz="2800" dirty="0"/>
              <a:t>・クラス説明　　  　 </a:t>
            </a:r>
            <a:r>
              <a:rPr kumimoji="1" lang="en-US" altLang="ja-JP" sz="2800" dirty="0"/>
              <a:t>10</a:t>
            </a:r>
            <a:r>
              <a:rPr kumimoji="1" lang="ja-JP" altLang="en-US" sz="2800" dirty="0"/>
              <a:t>分</a:t>
            </a:r>
          </a:p>
          <a:p>
            <a:pPr>
              <a:spcAft>
                <a:spcPts val="600"/>
              </a:spcAft>
            </a:pPr>
            <a:r>
              <a:rPr kumimoji="1" lang="ja-JP" altLang="en-US" sz="2800" dirty="0"/>
              <a:t>・個人ワーク　　　  </a:t>
            </a:r>
            <a:r>
              <a:rPr kumimoji="1" lang="en-US" altLang="ja-JP" sz="2800" dirty="0"/>
              <a:t>10</a:t>
            </a:r>
            <a:r>
              <a:rPr kumimoji="1" lang="ja-JP" altLang="en-US" sz="2800" dirty="0"/>
              <a:t>分</a:t>
            </a:r>
          </a:p>
          <a:p>
            <a:pPr>
              <a:spcAft>
                <a:spcPts val="600"/>
              </a:spcAft>
            </a:pPr>
            <a:r>
              <a:rPr kumimoji="1" lang="ja-JP" altLang="en-US" sz="2800" dirty="0"/>
              <a:t>・グループワーク　</a:t>
            </a:r>
            <a:r>
              <a:rPr kumimoji="1" lang="en-US" altLang="ja-JP" sz="2800" dirty="0"/>
              <a:t>10</a:t>
            </a:r>
            <a:r>
              <a:rPr kumimoji="1" lang="ja-JP" altLang="en-US" sz="2800" dirty="0"/>
              <a:t>分</a:t>
            </a:r>
          </a:p>
          <a:p>
            <a:pPr>
              <a:spcAft>
                <a:spcPts val="600"/>
              </a:spcAft>
            </a:pPr>
            <a:r>
              <a:rPr lang="en-US" altLang="ja-JP" sz="2800" dirty="0"/>
              <a:t>【</a:t>
            </a:r>
            <a:r>
              <a:rPr lang="ja-JP" altLang="en-US" sz="2800" dirty="0"/>
              <a:t>形式</a:t>
            </a:r>
            <a:r>
              <a:rPr lang="en-US" altLang="ja-JP" sz="2800" dirty="0"/>
              <a:t>】</a:t>
            </a:r>
          </a:p>
          <a:p>
            <a:pPr>
              <a:spcAft>
                <a:spcPts val="600"/>
              </a:spcAft>
            </a:pPr>
            <a:r>
              <a:rPr lang="ja-JP" altLang="en-US" sz="2800" dirty="0"/>
              <a:t>・ワークシートを活用します。</a:t>
            </a:r>
            <a:endParaRPr lang="en-US" altLang="ja-JP" sz="2800" dirty="0"/>
          </a:p>
          <a:p>
            <a:pPr>
              <a:spcAft>
                <a:spcPts val="600"/>
              </a:spcAft>
            </a:pPr>
            <a:r>
              <a:rPr lang="ja-JP" altLang="en-US" sz="2800" dirty="0"/>
              <a:t>・タブレット端末を活用します。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23462688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8AA7EC-5EAB-C9D5-8BEE-FAC70C67E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A12E59C-9EDB-1782-42FF-54063B7FDFED}"/>
              </a:ext>
            </a:extLst>
          </p:cNvPr>
          <p:cNvSpPr/>
          <p:nvPr/>
        </p:nvSpPr>
        <p:spPr>
          <a:xfrm>
            <a:off x="135804" y="1544777"/>
            <a:ext cx="11941521" cy="26674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タイトル 3">
            <a:extLst>
              <a:ext uri="{FF2B5EF4-FFF2-40B4-BE49-F238E27FC236}">
                <a16:creationId xmlns:a16="http://schemas.microsoft.com/office/drawing/2014/main" id="{A11943A0-B85A-15E5-9336-447972A55510}"/>
              </a:ext>
            </a:extLst>
          </p:cNvPr>
          <p:cNvSpPr txBox="1">
            <a:spLocks/>
          </p:cNvSpPr>
          <p:nvPr/>
        </p:nvSpPr>
        <p:spPr>
          <a:xfrm>
            <a:off x="-1" y="5007901"/>
            <a:ext cx="12192000" cy="170977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2400" b="1" u="sng" dirty="0"/>
              <a:t>現地学習をふまえて「もし、尾瀬の課題に、○○をかけあわせたら、どうなるだろう？」</a:t>
            </a:r>
            <a:r>
              <a:rPr lang="ja-JP" altLang="en-US" sz="2400" b="1" dirty="0"/>
              <a:t>と、自問自答を繰り返してみる。「そのようなこと、無理だよ」と思わずに、自由に突飛なアイディアを、</a:t>
            </a:r>
            <a:endParaRPr lang="en-US" altLang="ja-JP" sz="2400" b="1" dirty="0"/>
          </a:p>
          <a:p>
            <a:pPr algn="ctr">
              <a:lnSpc>
                <a:spcPct val="150000"/>
              </a:lnSpc>
            </a:pPr>
            <a:r>
              <a:rPr lang="ja-JP" altLang="en-US" sz="2400" b="1" dirty="0"/>
              <a:t>思いついたら書き出してみよう！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9F2F2E9-87B3-1B94-CCFF-D1A80DD0D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089" y="2035417"/>
            <a:ext cx="2675172" cy="17545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E386F499-5477-15E0-3EE5-112FFB6EC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38" y="2051017"/>
            <a:ext cx="2994263" cy="17622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CDE3BD9-E455-BC45-C14F-8C0DF63FBC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0503" y="1993737"/>
            <a:ext cx="2563547" cy="17622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72509B3-07FC-0F02-AD20-9D04514DBE44}"/>
              </a:ext>
            </a:extLst>
          </p:cNvPr>
          <p:cNvSpPr txBox="1">
            <a:spLocks/>
          </p:cNvSpPr>
          <p:nvPr/>
        </p:nvSpPr>
        <p:spPr>
          <a:xfrm>
            <a:off x="6700127" y="3895057"/>
            <a:ext cx="5491873" cy="31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1" lang="en-US" altLang="ja-JP" sz="1200" dirty="0"/>
              <a:t>※</a:t>
            </a:r>
            <a:r>
              <a:rPr kumimoji="1" lang="ja-JP" altLang="en-US" sz="1200" dirty="0"/>
              <a:t>このアウトプット例は、実際の中学生が考えたものです。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2C632DB-CF0F-7345-C6F0-50AA20F73213}"/>
              </a:ext>
            </a:extLst>
          </p:cNvPr>
          <p:cNvSpPr txBox="1"/>
          <p:nvPr/>
        </p:nvSpPr>
        <p:spPr>
          <a:xfrm>
            <a:off x="4598868" y="1223898"/>
            <a:ext cx="2994263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/>
              <a:t>サンプル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81F2B80-4F9F-3B95-1E28-1E881F7AB458}"/>
              </a:ext>
            </a:extLst>
          </p:cNvPr>
          <p:cNvSpPr txBox="1"/>
          <p:nvPr/>
        </p:nvSpPr>
        <p:spPr>
          <a:xfrm>
            <a:off x="3665781" y="4348166"/>
            <a:ext cx="486259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/>
              <a:t>アイディアを出すポイント</a:t>
            </a:r>
            <a:endParaRPr kumimoji="1" lang="ja-JP" altLang="en-US" sz="3200" b="1" dirty="0"/>
          </a:p>
        </p:txBody>
      </p:sp>
      <p:sp>
        <p:nvSpPr>
          <p:cNvPr id="12" name="タイトル 3">
            <a:extLst>
              <a:ext uri="{FF2B5EF4-FFF2-40B4-BE49-F238E27FC236}">
                <a16:creationId xmlns:a16="http://schemas.microsoft.com/office/drawing/2014/main" id="{7CAD11AA-A368-EB20-A073-1059F7069507}"/>
              </a:ext>
            </a:extLst>
          </p:cNvPr>
          <p:cNvSpPr txBox="1">
            <a:spLocks/>
          </p:cNvSpPr>
          <p:nvPr/>
        </p:nvSpPr>
        <p:spPr>
          <a:xfrm>
            <a:off x="84524" y="229093"/>
            <a:ext cx="12107476" cy="83099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b="1" dirty="0"/>
              <a:t>サンプルとアイディア出しのポイント</a:t>
            </a:r>
          </a:p>
        </p:txBody>
      </p:sp>
    </p:spTree>
    <p:extLst>
      <p:ext uri="{BB962C8B-B14F-4D97-AF65-F5344CB8AC3E}">
        <p14:creationId xmlns:p14="http://schemas.microsoft.com/office/powerpoint/2010/main" val="5387243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788B08-4620-FB3B-29BA-03F66DF7F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725C3B0A-A129-CB2B-68AE-E7002D53E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29" y="1256467"/>
            <a:ext cx="3719382" cy="53724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タイトル 3">
            <a:extLst>
              <a:ext uri="{FF2B5EF4-FFF2-40B4-BE49-F238E27FC236}">
                <a16:creationId xmlns:a16="http://schemas.microsoft.com/office/drawing/2014/main" id="{E56B22C4-0A0A-7E62-98E3-F6806766E6D7}"/>
              </a:ext>
            </a:extLst>
          </p:cNvPr>
          <p:cNvSpPr txBox="1">
            <a:spLocks/>
          </p:cNvSpPr>
          <p:nvPr/>
        </p:nvSpPr>
        <p:spPr>
          <a:xfrm>
            <a:off x="0" y="161365"/>
            <a:ext cx="12192000" cy="9971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b="1" dirty="0"/>
              <a:t>個人ワーク：アイディアを出そう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6080031-F93D-A7A7-D548-0D08D765BFBB}"/>
              </a:ext>
            </a:extLst>
          </p:cNvPr>
          <p:cNvSpPr txBox="1"/>
          <p:nvPr/>
        </p:nvSpPr>
        <p:spPr>
          <a:xfrm>
            <a:off x="4037845" y="1160869"/>
            <a:ext cx="8306555" cy="4532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2800" b="1" dirty="0"/>
              <a:t>【</a:t>
            </a:r>
            <a:r>
              <a:rPr lang="ja-JP" altLang="en-US" sz="2800" b="1" dirty="0"/>
              <a:t>ワーク</a:t>
            </a:r>
            <a:r>
              <a:rPr kumimoji="1" lang="ja-JP" altLang="en-US" sz="2800" b="1" dirty="0"/>
              <a:t>のポイント</a:t>
            </a:r>
            <a:r>
              <a:rPr kumimoji="1" lang="en-US" altLang="ja-JP" sz="2800" b="1" dirty="0"/>
              <a:t>】</a:t>
            </a:r>
          </a:p>
          <a:p>
            <a:pPr>
              <a:lnSpc>
                <a:spcPct val="150000"/>
              </a:lnSpc>
            </a:pPr>
            <a:r>
              <a:rPr lang="ja-JP" altLang="en-US" sz="2800" dirty="0"/>
              <a:t>・自分と地域の良さを１つ設定しよう</a:t>
            </a:r>
            <a:endParaRPr lang="en-US" altLang="ja-JP" sz="2800" dirty="0"/>
          </a:p>
          <a:p>
            <a:pPr>
              <a:lnSpc>
                <a:spcPct val="150000"/>
              </a:lnSpc>
            </a:pPr>
            <a:r>
              <a:rPr lang="ja-JP" altLang="en-US" sz="2800" dirty="0"/>
              <a:t>・アイディアを書き出してみよう</a:t>
            </a:r>
            <a:endParaRPr lang="en-US" altLang="ja-JP" sz="2800" dirty="0"/>
          </a:p>
          <a:p>
            <a:pPr>
              <a:lnSpc>
                <a:spcPct val="150000"/>
              </a:lnSpc>
            </a:pPr>
            <a:r>
              <a:rPr lang="ja-JP" altLang="en-US" sz="2800" dirty="0"/>
              <a:t>・「こんなこともできそう、あんなこともできそう」と</a:t>
            </a:r>
            <a:endParaRPr lang="en-US" altLang="ja-JP" sz="2800" dirty="0"/>
          </a:p>
          <a:p>
            <a:pPr>
              <a:lnSpc>
                <a:spcPct val="150000"/>
              </a:lnSpc>
            </a:pPr>
            <a:r>
              <a:rPr lang="ja-JP" altLang="en-US" sz="2800" dirty="0"/>
              <a:t>　思いつくままたくさん書き出してみよう</a:t>
            </a:r>
            <a:endParaRPr lang="en-US" altLang="ja-JP" sz="2800" dirty="0"/>
          </a:p>
          <a:p>
            <a:pPr>
              <a:lnSpc>
                <a:spcPct val="150000"/>
              </a:lnSpc>
            </a:pPr>
            <a:r>
              <a:rPr lang="ja-JP" altLang="en-US" sz="2800" dirty="0"/>
              <a:t>・もし思いつかない場合は、事例などの情報収集を</a:t>
            </a:r>
            <a:endParaRPr lang="en-US" altLang="ja-JP" sz="2800" dirty="0"/>
          </a:p>
          <a:p>
            <a:pPr>
              <a:lnSpc>
                <a:spcPct val="150000"/>
              </a:lnSpc>
            </a:pPr>
            <a:r>
              <a:rPr lang="ja-JP" altLang="en-US" sz="2800" dirty="0"/>
              <a:t>　して、参考にしていこう</a:t>
            </a:r>
            <a:endParaRPr lang="en-US" altLang="ja-JP" sz="2800" dirty="0"/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F5A65DAC-F662-03BC-193F-BF7046F9B1AB}"/>
              </a:ext>
            </a:extLst>
          </p:cNvPr>
          <p:cNvSpPr/>
          <p:nvPr/>
        </p:nvSpPr>
        <p:spPr>
          <a:xfrm>
            <a:off x="241423" y="1511929"/>
            <a:ext cx="3745888" cy="2726764"/>
          </a:xfrm>
          <a:prstGeom prst="roundRect">
            <a:avLst>
              <a:gd name="adj" fmla="val 3950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ACACCF2-6E3E-1837-D7C7-4C1292604CD7}"/>
              </a:ext>
            </a:extLst>
          </p:cNvPr>
          <p:cNvSpPr txBox="1"/>
          <p:nvPr/>
        </p:nvSpPr>
        <p:spPr>
          <a:xfrm>
            <a:off x="10013133" y="1106147"/>
            <a:ext cx="19349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ja-JP" sz="2800" b="1" dirty="0"/>
              <a:t>10</a:t>
            </a:r>
            <a:r>
              <a:rPr lang="ja-JP" altLang="en-US" sz="2800" b="1" dirty="0"/>
              <a:t>分程度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7594241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72DE67-7EF0-4C85-86B0-7C675888BA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3">
            <a:extLst>
              <a:ext uri="{FF2B5EF4-FFF2-40B4-BE49-F238E27FC236}">
                <a16:creationId xmlns:a16="http://schemas.microsoft.com/office/drawing/2014/main" id="{7BCB3969-AD1F-AD8C-6339-D406FE38AE2C}"/>
              </a:ext>
            </a:extLst>
          </p:cNvPr>
          <p:cNvSpPr txBox="1">
            <a:spLocks/>
          </p:cNvSpPr>
          <p:nvPr/>
        </p:nvSpPr>
        <p:spPr>
          <a:xfrm>
            <a:off x="0" y="161365"/>
            <a:ext cx="12192000" cy="9971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b="1" dirty="0"/>
              <a:t>グループワーク：共有しよう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332ADBB-0962-258C-1003-F95D4932FCFF}"/>
              </a:ext>
            </a:extLst>
          </p:cNvPr>
          <p:cNvSpPr txBox="1"/>
          <p:nvPr/>
        </p:nvSpPr>
        <p:spPr>
          <a:xfrm>
            <a:off x="4068511" y="1160869"/>
            <a:ext cx="8275890" cy="3990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2800" b="1" dirty="0"/>
              <a:t>【</a:t>
            </a:r>
            <a:r>
              <a:rPr lang="ja-JP" altLang="en-US" sz="2800" b="1" dirty="0"/>
              <a:t>グループワークのポイント</a:t>
            </a:r>
            <a:r>
              <a:rPr kumimoji="1" lang="en-US" altLang="ja-JP" sz="2800" b="1" dirty="0"/>
              <a:t>】</a:t>
            </a:r>
          </a:p>
          <a:p>
            <a:pPr>
              <a:lnSpc>
                <a:spcPct val="150000"/>
              </a:lnSpc>
            </a:pPr>
            <a:r>
              <a:rPr lang="ja-JP" altLang="en-US" sz="2400" dirty="0"/>
              <a:t>・前後左右等の４人程度のグループで共有しましょう</a:t>
            </a:r>
            <a:endParaRPr lang="en-US" altLang="ja-JP" sz="2400" dirty="0"/>
          </a:p>
          <a:p>
            <a:pPr>
              <a:lnSpc>
                <a:spcPct val="150000"/>
              </a:lnSpc>
            </a:pPr>
            <a:r>
              <a:rPr lang="ja-JP" altLang="en-US" sz="2400" dirty="0"/>
              <a:t>・自分が考えたアイディアを紹介してみましょう</a:t>
            </a:r>
            <a:endParaRPr lang="en-US" altLang="ja-JP" sz="2400" dirty="0"/>
          </a:p>
          <a:p>
            <a:pPr>
              <a:lnSpc>
                <a:spcPct val="150000"/>
              </a:lnSpc>
            </a:pPr>
            <a:r>
              <a:rPr lang="ja-JP" altLang="en-US" sz="2400" dirty="0"/>
              <a:t>・聴き手は「相手に興味・関心をもちながら」話を聴きましょう</a:t>
            </a:r>
            <a:endParaRPr lang="en-US" altLang="ja-JP" sz="2400" dirty="0"/>
          </a:p>
          <a:p>
            <a:pPr>
              <a:lnSpc>
                <a:spcPct val="150000"/>
              </a:lnSpc>
            </a:pPr>
            <a:r>
              <a:rPr lang="ja-JP" altLang="en-US" sz="2400" dirty="0"/>
              <a:t>・上記のことを共有して時間が余ったら、「この○○だったら、</a:t>
            </a:r>
            <a:endParaRPr lang="en-US" altLang="ja-JP" sz="2400" dirty="0"/>
          </a:p>
          <a:p>
            <a:pPr>
              <a:lnSpc>
                <a:spcPct val="150000"/>
              </a:lnSpc>
            </a:pPr>
            <a:r>
              <a:rPr lang="ja-JP" altLang="en-US" sz="2400" dirty="0"/>
              <a:t>　こんなこともできそうじゃない？こんなアイディアはどう？」と</a:t>
            </a:r>
            <a:endParaRPr lang="en-US" altLang="ja-JP" sz="2400" dirty="0"/>
          </a:p>
          <a:p>
            <a:pPr>
              <a:lnSpc>
                <a:spcPct val="150000"/>
              </a:lnSpc>
            </a:pPr>
            <a:r>
              <a:rPr lang="ja-JP" altLang="en-US" sz="2400" dirty="0"/>
              <a:t>　互いに貢献し合ってみましょう</a:t>
            </a:r>
            <a:endParaRPr lang="en-US" altLang="ja-JP" sz="24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A4299ED-542A-75D7-CFDD-18C46659EC7A}"/>
              </a:ext>
            </a:extLst>
          </p:cNvPr>
          <p:cNvSpPr txBox="1"/>
          <p:nvPr/>
        </p:nvSpPr>
        <p:spPr>
          <a:xfrm>
            <a:off x="10013133" y="1106147"/>
            <a:ext cx="19349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ja-JP" sz="2800" b="1" dirty="0"/>
              <a:t>10</a:t>
            </a:r>
            <a:r>
              <a:rPr lang="ja-JP" altLang="en-US" sz="2800" b="1" dirty="0"/>
              <a:t>分程度</a:t>
            </a:r>
            <a:endParaRPr lang="ja-JP" altLang="en-US" sz="2800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16DE41F-0A3E-A6D1-957C-3B5E285B3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29" y="1256467"/>
            <a:ext cx="3719382" cy="53724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2B2E9628-C6BD-DF9F-8F81-78120F812ED2}"/>
              </a:ext>
            </a:extLst>
          </p:cNvPr>
          <p:cNvSpPr/>
          <p:nvPr/>
        </p:nvSpPr>
        <p:spPr>
          <a:xfrm>
            <a:off x="241423" y="1511929"/>
            <a:ext cx="3745888" cy="2726764"/>
          </a:xfrm>
          <a:prstGeom prst="roundRect">
            <a:avLst>
              <a:gd name="adj" fmla="val 3950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55472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FBFDD5-3006-88C7-ADD8-DBA5D05C30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8838261-E8DF-4EC3-97D0-35F7A3B072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62" y="2592122"/>
            <a:ext cx="12107476" cy="115595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ja-JP" altLang="en-US" b="1"/>
              <a:t>３．まとめ・次回予告</a:t>
            </a:r>
            <a:endParaRPr lang="en-US" altLang="ja-JP" b="1" dirty="0"/>
          </a:p>
        </p:txBody>
      </p:sp>
    </p:spTree>
    <p:extLst>
      <p:ext uri="{BB962C8B-B14F-4D97-AF65-F5344CB8AC3E}">
        <p14:creationId xmlns:p14="http://schemas.microsoft.com/office/powerpoint/2010/main" val="2844027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8D151C-9718-9CBB-5107-1E475CA76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B6215D1-82E1-8658-7F42-48EEF9B4A1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62" y="2592122"/>
            <a:ext cx="12107476" cy="115595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ja-JP" altLang="en-US" b="1" dirty="0"/>
              <a:t>１．尾瀬ネイチャーラーニングを知る</a:t>
            </a:r>
            <a:endParaRPr lang="en-US" altLang="ja-JP" b="1" dirty="0"/>
          </a:p>
        </p:txBody>
      </p:sp>
    </p:spTree>
    <p:extLst>
      <p:ext uri="{BB962C8B-B14F-4D97-AF65-F5344CB8AC3E}">
        <p14:creationId xmlns:p14="http://schemas.microsoft.com/office/powerpoint/2010/main" val="40692648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36E531-8EB7-9A38-E841-89D105B6A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8D75FB1F-484F-68A9-044E-85EB57B2E3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1365"/>
            <a:ext cx="12192000" cy="99719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000" b="1" dirty="0"/>
              <a:t>まとめ・次回予告</a:t>
            </a:r>
          </a:p>
        </p:txBody>
      </p:sp>
      <p:sp>
        <p:nvSpPr>
          <p:cNvPr id="2" name="タイトル 3">
            <a:extLst>
              <a:ext uri="{FF2B5EF4-FFF2-40B4-BE49-F238E27FC236}">
                <a16:creationId xmlns:a16="http://schemas.microsoft.com/office/drawing/2014/main" id="{7E3D90FB-EFF7-CE0E-D83A-086523532F76}"/>
              </a:ext>
            </a:extLst>
          </p:cNvPr>
          <p:cNvSpPr txBox="1">
            <a:spLocks/>
          </p:cNvSpPr>
          <p:nvPr/>
        </p:nvSpPr>
        <p:spPr>
          <a:xfrm>
            <a:off x="571180" y="161365"/>
            <a:ext cx="10975778" cy="13909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ja-JP" altLang="en-US" sz="11500" b="1" dirty="0"/>
              <a:t>　</a:t>
            </a:r>
            <a:endParaRPr lang="ja-JP" altLang="en-US" sz="48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EE5B08A-6ED5-38B2-01F9-C082334E78CE}"/>
              </a:ext>
            </a:extLst>
          </p:cNvPr>
          <p:cNvSpPr txBox="1"/>
          <p:nvPr/>
        </p:nvSpPr>
        <p:spPr>
          <a:xfrm>
            <a:off x="98079" y="1075134"/>
            <a:ext cx="11995842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kumimoji="1" lang="en-US" altLang="ja-JP" sz="3200" b="1" dirty="0"/>
              <a:t>【</a:t>
            </a:r>
            <a:r>
              <a:rPr kumimoji="1" lang="ja-JP" altLang="en-US" sz="3200" b="1" dirty="0"/>
              <a:t>まとめ</a:t>
            </a:r>
            <a:r>
              <a:rPr kumimoji="1" lang="en-US" altLang="ja-JP" sz="3200" b="1" dirty="0"/>
              <a:t>】</a:t>
            </a:r>
          </a:p>
          <a:p>
            <a:pPr>
              <a:spcAft>
                <a:spcPts val="1200"/>
              </a:spcAft>
            </a:pPr>
            <a:r>
              <a:rPr kumimoji="1" lang="ja-JP" altLang="en-US" sz="3200" b="1" dirty="0"/>
              <a:t>・現地学習ではよりリアルな尾瀬を知れました</a:t>
            </a:r>
            <a:endParaRPr kumimoji="1" lang="en-US" altLang="ja-JP" sz="3200" b="1" dirty="0"/>
          </a:p>
          <a:p>
            <a:pPr>
              <a:spcAft>
                <a:spcPts val="1200"/>
              </a:spcAft>
            </a:pPr>
            <a:r>
              <a:rPr lang="ja-JP" altLang="en-US" sz="3200" b="1" dirty="0"/>
              <a:t>・自分が発見した尾瀬の課題を解決できるように、</a:t>
            </a:r>
            <a:endParaRPr lang="en-US" altLang="ja-JP" sz="3200" b="1" dirty="0"/>
          </a:p>
          <a:p>
            <a:pPr>
              <a:spcAft>
                <a:spcPts val="1200"/>
              </a:spcAft>
            </a:pPr>
            <a:r>
              <a:rPr lang="ja-JP" altLang="en-US" sz="3200" b="1" dirty="0"/>
              <a:t>　自分と地域の良さから考えるアイディアを出していきました</a:t>
            </a:r>
            <a:endParaRPr lang="en-US" altLang="ja-JP" sz="3200" b="1" dirty="0"/>
          </a:p>
          <a:p>
            <a:pPr>
              <a:spcAft>
                <a:spcPts val="1200"/>
              </a:spcAft>
            </a:pPr>
            <a:r>
              <a:rPr kumimoji="1" lang="en-US" altLang="ja-JP" sz="3200" b="1" dirty="0"/>
              <a:t>【</a:t>
            </a:r>
            <a:r>
              <a:rPr kumimoji="1" lang="ja-JP" altLang="en-US" sz="3200" b="1" dirty="0"/>
              <a:t>次回予告</a:t>
            </a:r>
            <a:r>
              <a:rPr kumimoji="1" lang="en-US" altLang="ja-JP" sz="3200" b="1" dirty="0"/>
              <a:t>】</a:t>
            </a:r>
          </a:p>
          <a:p>
            <a:pPr>
              <a:spcAft>
                <a:spcPts val="1200"/>
              </a:spcAft>
            </a:pPr>
            <a:r>
              <a:rPr lang="ja-JP" altLang="en-US" sz="3200" b="1" dirty="0"/>
              <a:t>・アイディアを整理します。</a:t>
            </a:r>
            <a:endParaRPr lang="en-US" altLang="ja-JP" sz="3200" b="1" dirty="0"/>
          </a:p>
          <a:p>
            <a:pPr>
              <a:spcAft>
                <a:spcPts val="1200"/>
              </a:spcAft>
            </a:pPr>
            <a:r>
              <a:rPr kumimoji="1" lang="ja-JP" altLang="en-US" sz="3200" b="1" dirty="0"/>
              <a:t>・自分のアイディアを人に発表できるように準備していきましょう。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42016356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F6A207-9CA4-E2C3-7EF4-72FE4CF13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7923C8CB-9145-F569-B35D-F38C2D19B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-118469"/>
            <a:ext cx="12192000" cy="4509400"/>
          </a:xfr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r>
              <a:rPr kumimoji="1" lang="ja-JP" altLang="en-US" sz="1050" dirty="0"/>
              <a:t>　　　　　　　</a:t>
            </a:r>
            <a:r>
              <a:rPr kumimoji="1" lang="ja-JP" altLang="en-US" sz="3600" dirty="0"/>
              <a:t>尾瀬ネイチャーラーニングモデルプログラム　</a:t>
            </a:r>
            <a:r>
              <a:rPr lang="ja-JP" altLang="en-US" sz="3600" dirty="0"/>
              <a:t>中学校</a:t>
            </a:r>
            <a:r>
              <a:rPr kumimoji="1" lang="ja-JP" altLang="en-US" sz="3600" dirty="0"/>
              <a:t>編</a:t>
            </a:r>
            <a:br>
              <a:rPr kumimoji="1" lang="en-US" altLang="ja-JP" sz="1050" dirty="0"/>
            </a:br>
            <a:r>
              <a:rPr lang="ja-JP" altLang="en-US" sz="7600" b="1" dirty="0"/>
              <a:t>尾瀬の課題</a:t>
            </a:r>
            <a:r>
              <a:rPr lang="en-US" altLang="ja-JP" sz="7600" b="1" dirty="0"/>
              <a:t>×</a:t>
            </a:r>
            <a:br>
              <a:rPr lang="en-US" altLang="ja-JP" sz="7600" b="1" dirty="0"/>
            </a:br>
            <a:r>
              <a:rPr lang="ja-JP" altLang="en-US" sz="7600" b="1" dirty="0"/>
              <a:t>自分と地域の良さ探究</a:t>
            </a:r>
            <a:r>
              <a:rPr kumimoji="1" lang="ja-JP" altLang="en-US" sz="7600" b="1" dirty="0"/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8291C4A-3E3B-22B6-77F5-3254376A46B1}"/>
              </a:ext>
            </a:extLst>
          </p:cNvPr>
          <p:cNvSpPr txBox="1"/>
          <p:nvPr/>
        </p:nvSpPr>
        <p:spPr>
          <a:xfrm>
            <a:off x="5825938" y="5537352"/>
            <a:ext cx="6262968" cy="869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ja-JP" altLang="en-US" dirty="0"/>
              <a:t>事後学習資料</a:t>
            </a:r>
            <a:endParaRPr lang="en-US" altLang="ja-JP" dirty="0"/>
          </a:p>
          <a:p>
            <a:pPr algn="r">
              <a:lnSpc>
                <a:spcPct val="150000"/>
              </a:lnSpc>
            </a:pPr>
            <a:r>
              <a:rPr lang="ja-JP" altLang="en-US" dirty="0"/>
              <a:t>２時間目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6B10AE1-40FB-D690-76EA-C421F68D60DC}"/>
              </a:ext>
            </a:extLst>
          </p:cNvPr>
          <p:cNvSpPr txBox="1"/>
          <p:nvPr/>
        </p:nvSpPr>
        <p:spPr>
          <a:xfrm>
            <a:off x="867667" y="4567856"/>
            <a:ext cx="1045666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6000" dirty="0"/>
              <a:t>アイディアを整理して</a:t>
            </a:r>
            <a:endParaRPr lang="en-US" altLang="ja-JP" sz="6000" dirty="0"/>
          </a:p>
          <a:p>
            <a:pPr algn="ctr"/>
            <a:r>
              <a:rPr lang="ja-JP" altLang="en-US" sz="6000" dirty="0"/>
              <a:t>発表資料を作成する</a:t>
            </a:r>
          </a:p>
        </p:txBody>
      </p:sp>
    </p:spTree>
    <p:extLst>
      <p:ext uri="{BB962C8B-B14F-4D97-AF65-F5344CB8AC3E}">
        <p14:creationId xmlns:p14="http://schemas.microsoft.com/office/powerpoint/2010/main" val="17502263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0FF3D0-F40B-693F-1E34-0534211AD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3">
            <a:extLst>
              <a:ext uri="{FF2B5EF4-FFF2-40B4-BE49-F238E27FC236}">
                <a16:creationId xmlns:a16="http://schemas.microsoft.com/office/drawing/2014/main" id="{79C89D8A-1F8B-3B42-0435-7A54346433FF}"/>
              </a:ext>
            </a:extLst>
          </p:cNvPr>
          <p:cNvSpPr txBox="1">
            <a:spLocks/>
          </p:cNvSpPr>
          <p:nvPr/>
        </p:nvSpPr>
        <p:spPr>
          <a:xfrm>
            <a:off x="84524" y="188752"/>
            <a:ext cx="12107476" cy="11559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b="1" dirty="0"/>
              <a:t>使うもの</a:t>
            </a: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20D646ED-84F1-8AB6-0DE1-735C3CED95AA}"/>
              </a:ext>
            </a:extLst>
          </p:cNvPr>
          <p:cNvSpPr txBox="1">
            <a:spLocks/>
          </p:cNvSpPr>
          <p:nvPr/>
        </p:nvSpPr>
        <p:spPr>
          <a:xfrm>
            <a:off x="180969" y="1148693"/>
            <a:ext cx="5220293" cy="10100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3200" b="1" dirty="0"/>
              <a:t>ワークシート</a:t>
            </a:r>
          </a:p>
        </p:txBody>
      </p:sp>
      <p:sp>
        <p:nvSpPr>
          <p:cNvPr id="5" name="タイトル 3">
            <a:extLst>
              <a:ext uri="{FF2B5EF4-FFF2-40B4-BE49-F238E27FC236}">
                <a16:creationId xmlns:a16="http://schemas.microsoft.com/office/drawing/2014/main" id="{C6C76288-8A38-459F-1859-B37146A08C15}"/>
              </a:ext>
            </a:extLst>
          </p:cNvPr>
          <p:cNvSpPr txBox="1">
            <a:spLocks/>
          </p:cNvSpPr>
          <p:nvPr/>
        </p:nvSpPr>
        <p:spPr>
          <a:xfrm>
            <a:off x="5497707" y="1344706"/>
            <a:ext cx="6694293" cy="10100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3200" b="1" dirty="0"/>
              <a:t>（使用する場合のみ）タブレット端末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26FA1E71-7F5C-E589-0279-B6C9CC845C7F}"/>
              </a:ext>
            </a:extLst>
          </p:cNvPr>
          <p:cNvGrpSpPr/>
          <p:nvPr/>
        </p:nvGrpSpPr>
        <p:grpSpPr>
          <a:xfrm>
            <a:off x="6945482" y="2427922"/>
            <a:ext cx="4241326" cy="4241326"/>
            <a:chOff x="6945482" y="2427922"/>
            <a:chExt cx="4241326" cy="4241326"/>
          </a:xfrm>
        </p:grpSpPr>
        <p:pic>
          <p:nvPicPr>
            <p:cNvPr id="7" name="グラフィックス 6" descr="タブレット 単色塗りつぶし">
              <a:extLst>
                <a:ext uri="{FF2B5EF4-FFF2-40B4-BE49-F238E27FC236}">
                  <a16:creationId xmlns:a16="http://schemas.microsoft.com/office/drawing/2014/main" id="{BDED4CF6-3F97-4909-87B9-DA31D30620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945482" y="2427922"/>
              <a:ext cx="4241326" cy="4241326"/>
            </a:xfrm>
            <a:prstGeom prst="rect">
              <a:avLst/>
            </a:prstGeom>
          </p:spPr>
        </p:pic>
        <p:pic>
          <p:nvPicPr>
            <p:cNvPr id="8" name="グラフィックス 7" descr="Web カメラ 単色塗りつぶし">
              <a:extLst>
                <a:ext uri="{FF2B5EF4-FFF2-40B4-BE49-F238E27FC236}">
                  <a16:creationId xmlns:a16="http://schemas.microsoft.com/office/drawing/2014/main" id="{CCF841C8-EDFE-E188-F5C4-AE095427DB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b="27518"/>
            <a:stretch/>
          </p:blipFill>
          <p:spPr>
            <a:xfrm rot="10800000">
              <a:off x="8635695" y="3510699"/>
              <a:ext cx="882231" cy="639451"/>
            </a:xfrm>
            <a:prstGeom prst="rect">
              <a:avLst/>
            </a:prstGeom>
          </p:spPr>
        </p:pic>
      </p:grpSp>
      <p:pic>
        <p:nvPicPr>
          <p:cNvPr id="10" name="グラフィックス 9" descr="ドキュメント 単色塗りつぶし">
            <a:extLst>
              <a:ext uri="{FF2B5EF4-FFF2-40B4-BE49-F238E27FC236}">
                <a16:creationId xmlns:a16="http://schemas.microsoft.com/office/drawing/2014/main" id="{79FB61AD-8846-1769-72F0-B2C781E1F7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89530" y="2761847"/>
            <a:ext cx="3248988" cy="324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072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3AE140-622A-83CB-7A35-4CBA8108F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0836CD92-1FCE-0BCD-BDF7-ADC84EF301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524" y="104103"/>
            <a:ext cx="12107476" cy="115595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ja-JP" altLang="en-US" b="1" dirty="0"/>
              <a:t>本日の流れ</a:t>
            </a:r>
            <a:endParaRPr lang="en-US" altLang="ja-JP" b="1" dirty="0"/>
          </a:p>
        </p:txBody>
      </p:sp>
      <p:sp>
        <p:nvSpPr>
          <p:cNvPr id="7" name="タイトル 3">
            <a:extLst>
              <a:ext uri="{FF2B5EF4-FFF2-40B4-BE49-F238E27FC236}">
                <a16:creationId xmlns:a16="http://schemas.microsoft.com/office/drawing/2014/main" id="{32A39FF5-4D5D-CE8F-BCFF-F32AA25A9B76}"/>
              </a:ext>
            </a:extLst>
          </p:cNvPr>
          <p:cNvSpPr txBox="1">
            <a:spLocks/>
          </p:cNvSpPr>
          <p:nvPr/>
        </p:nvSpPr>
        <p:spPr>
          <a:xfrm>
            <a:off x="233917" y="1466660"/>
            <a:ext cx="11724166" cy="40468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5400" b="1" dirty="0"/>
              <a:t>１．アイディアを整理して</a:t>
            </a:r>
            <a:br>
              <a:rPr lang="en-US" altLang="ja-JP" sz="5400" b="1" dirty="0"/>
            </a:br>
            <a:r>
              <a:rPr lang="ja-JP" altLang="en-US" sz="5400" b="1" dirty="0"/>
              <a:t>　　発表資料を作成する</a:t>
            </a:r>
            <a:endParaRPr lang="en-US" altLang="ja-JP" sz="5400" b="1" dirty="0"/>
          </a:p>
          <a:p>
            <a:pPr algn="l">
              <a:lnSpc>
                <a:spcPct val="100000"/>
              </a:lnSpc>
            </a:pPr>
            <a:r>
              <a:rPr lang="ja-JP" altLang="en-US" sz="5400" b="1" dirty="0"/>
              <a:t>▼</a:t>
            </a:r>
            <a:endParaRPr lang="en-US" altLang="ja-JP" sz="5400" b="1" dirty="0"/>
          </a:p>
          <a:p>
            <a:pPr algn="l">
              <a:lnSpc>
                <a:spcPct val="100000"/>
              </a:lnSpc>
            </a:pPr>
            <a:r>
              <a:rPr lang="ja-JP" altLang="en-US" sz="5400" b="1" dirty="0"/>
              <a:t>２．まとめ・次回予告</a:t>
            </a:r>
          </a:p>
        </p:txBody>
      </p:sp>
    </p:spTree>
    <p:extLst>
      <p:ext uri="{BB962C8B-B14F-4D97-AF65-F5344CB8AC3E}">
        <p14:creationId xmlns:p14="http://schemas.microsoft.com/office/powerpoint/2010/main" val="10297693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F8B26C-8CF0-47BF-A9DB-4940913D1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8887A22C-9B8E-6109-6011-23249699E9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62" y="2592122"/>
            <a:ext cx="12107476" cy="112885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ja-JP" altLang="en-US" b="1" dirty="0"/>
              <a:t>１．</a:t>
            </a:r>
            <a:r>
              <a:rPr lang="ja-JP" altLang="en-US" sz="6000" b="1" dirty="0"/>
              <a:t>アイディアを整理して</a:t>
            </a:r>
            <a:br>
              <a:rPr lang="en-US" altLang="ja-JP" sz="6000" b="1" dirty="0"/>
            </a:br>
            <a:r>
              <a:rPr lang="ja-JP" altLang="en-US" sz="6000" b="1" dirty="0"/>
              <a:t>　　発表資料を作成する</a:t>
            </a:r>
            <a:endParaRPr lang="en-US" altLang="ja-JP" b="1" dirty="0"/>
          </a:p>
        </p:txBody>
      </p:sp>
    </p:spTree>
    <p:extLst>
      <p:ext uri="{BB962C8B-B14F-4D97-AF65-F5344CB8AC3E}">
        <p14:creationId xmlns:p14="http://schemas.microsoft.com/office/powerpoint/2010/main" val="28059360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6C3C25-01EC-DC5C-6FA4-8156EE2D01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6BCE8819-71A4-5572-4DEE-8EE9D9E7A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25" y="1556011"/>
            <a:ext cx="3429297" cy="49534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タイトル 3">
            <a:extLst>
              <a:ext uri="{FF2B5EF4-FFF2-40B4-BE49-F238E27FC236}">
                <a16:creationId xmlns:a16="http://schemas.microsoft.com/office/drawing/2014/main" id="{AEB53508-5CAB-0DFB-9025-417763982ED4}"/>
              </a:ext>
            </a:extLst>
          </p:cNvPr>
          <p:cNvSpPr txBox="1">
            <a:spLocks/>
          </p:cNvSpPr>
          <p:nvPr/>
        </p:nvSpPr>
        <p:spPr>
          <a:xfrm>
            <a:off x="84524" y="229093"/>
            <a:ext cx="12107476" cy="83099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b="1" dirty="0"/>
              <a:t>アイディアを整理して発表資料を作成する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969D0E3-9DCD-62D5-2D81-A14E5644B0AD}"/>
              </a:ext>
            </a:extLst>
          </p:cNvPr>
          <p:cNvSpPr txBox="1"/>
          <p:nvPr/>
        </p:nvSpPr>
        <p:spPr>
          <a:xfrm>
            <a:off x="4160874" y="1356055"/>
            <a:ext cx="8031126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kumimoji="1" lang="en-US" altLang="ja-JP" sz="2800" dirty="0"/>
              <a:t>【</a:t>
            </a:r>
            <a:r>
              <a:rPr kumimoji="1" lang="ja-JP" altLang="en-US" sz="2800" dirty="0"/>
              <a:t>やること</a:t>
            </a:r>
            <a:r>
              <a:rPr kumimoji="1" lang="en-US" altLang="ja-JP" sz="2800" dirty="0"/>
              <a:t>】</a:t>
            </a:r>
          </a:p>
          <a:p>
            <a:pPr>
              <a:spcAft>
                <a:spcPts val="600"/>
              </a:spcAft>
            </a:pPr>
            <a:r>
              <a:rPr kumimoji="1" lang="ja-JP" altLang="en-US" sz="2800" dirty="0"/>
              <a:t>・アイディアを３つの項目で整理する。</a:t>
            </a:r>
            <a:endParaRPr kumimoji="1" lang="en-US" altLang="ja-JP" sz="2800" dirty="0"/>
          </a:p>
          <a:p>
            <a:pPr>
              <a:spcAft>
                <a:spcPts val="600"/>
              </a:spcAft>
            </a:pPr>
            <a:r>
              <a:rPr kumimoji="1" lang="ja-JP" altLang="en-US" sz="2800" dirty="0"/>
              <a:t>・発表資料を作成する。</a:t>
            </a:r>
          </a:p>
          <a:p>
            <a:pPr>
              <a:spcAft>
                <a:spcPts val="600"/>
              </a:spcAft>
            </a:pPr>
            <a:r>
              <a:rPr kumimoji="1" lang="en-US" altLang="ja-JP" sz="2800" dirty="0"/>
              <a:t>【</a:t>
            </a:r>
            <a:r>
              <a:rPr kumimoji="1" lang="ja-JP" altLang="en-US" sz="2800" dirty="0"/>
              <a:t>流れ</a:t>
            </a:r>
            <a:r>
              <a:rPr kumimoji="1" lang="en-US" altLang="ja-JP" sz="2800" dirty="0"/>
              <a:t>】</a:t>
            </a:r>
          </a:p>
          <a:p>
            <a:pPr>
              <a:spcAft>
                <a:spcPts val="600"/>
              </a:spcAft>
            </a:pPr>
            <a:r>
              <a:rPr kumimoji="1" lang="ja-JP" altLang="en-US" sz="2800" dirty="0"/>
              <a:t>・クラス説明　　  　 　　</a:t>
            </a:r>
            <a:r>
              <a:rPr kumimoji="1" lang="en-US" altLang="ja-JP" sz="2800" dirty="0"/>
              <a:t>10</a:t>
            </a:r>
            <a:r>
              <a:rPr kumimoji="1" lang="ja-JP" altLang="en-US" sz="2800" dirty="0"/>
              <a:t>分</a:t>
            </a:r>
          </a:p>
          <a:p>
            <a:pPr>
              <a:spcAft>
                <a:spcPts val="600"/>
              </a:spcAft>
            </a:pPr>
            <a:r>
              <a:rPr kumimoji="1" lang="ja-JP" altLang="en-US" sz="2800" dirty="0"/>
              <a:t>・個人ワーク　 　　　　 </a:t>
            </a:r>
            <a:r>
              <a:rPr kumimoji="1" lang="en-US" altLang="ja-JP" sz="2800" dirty="0"/>
              <a:t>20</a:t>
            </a:r>
            <a:r>
              <a:rPr kumimoji="1" lang="ja-JP" altLang="en-US" sz="2800" dirty="0"/>
              <a:t>分</a:t>
            </a:r>
          </a:p>
          <a:p>
            <a:pPr>
              <a:spcAft>
                <a:spcPts val="600"/>
              </a:spcAft>
            </a:pPr>
            <a:r>
              <a:rPr lang="en-US" altLang="ja-JP" sz="2800" dirty="0"/>
              <a:t>【</a:t>
            </a:r>
            <a:r>
              <a:rPr lang="ja-JP" altLang="en-US" sz="2800" dirty="0"/>
              <a:t>資料形式</a:t>
            </a:r>
            <a:r>
              <a:rPr lang="en-US" altLang="ja-JP" sz="2800" dirty="0"/>
              <a:t>】</a:t>
            </a:r>
            <a:r>
              <a:rPr lang="ja-JP" altLang="en-US" sz="2800" dirty="0"/>
              <a:t>　</a:t>
            </a:r>
            <a:endParaRPr lang="en-US" altLang="ja-JP" sz="2800" dirty="0"/>
          </a:p>
          <a:p>
            <a:pPr>
              <a:spcAft>
                <a:spcPts val="600"/>
              </a:spcAft>
            </a:pPr>
            <a:r>
              <a:rPr lang="ja-JP" altLang="en-US" sz="2800" dirty="0"/>
              <a:t>・形式１：紙芝居を活用する（白紙）</a:t>
            </a:r>
            <a:endParaRPr lang="en-US" altLang="ja-JP" sz="2800" dirty="0"/>
          </a:p>
          <a:p>
            <a:pPr>
              <a:spcAft>
                <a:spcPts val="600"/>
              </a:spcAft>
            </a:pPr>
            <a:r>
              <a:rPr lang="ja-JP" altLang="en-US" sz="2800" dirty="0"/>
              <a:t>・形式２：プレゼンテーションソフトを活用する</a:t>
            </a:r>
            <a:endParaRPr lang="en-US" altLang="ja-JP" sz="2800" dirty="0"/>
          </a:p>
          <a:p>
            <a:pPr>
              <a:spcAft>
                <a:spcPts val="600"/>
              </a:spcAft>
            </a:pPr>
            <a:r>
              <a:rPr lang="ja-JP" altLang="en-US" sz="2400" dirty="0"/>
              <a:t>　</a:t>
            </a:r>
            <a:r>
              <a:rPr lang="en-US" altLang="ja-JP" sz="2400" dirty="0"/>
              <a:t>※</a:t>
            </a:r>
            <a:r>
              <a:rPr lang="ja-JP" altLang="en-US" sz="2400" dirty="0"/>
              <a:t>どちらの形式にするかは先生の指示に従いましょう</a:t>
            </a:r>
            <a:endParaRPr lang="en-US" altLang="ja-JP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9B7B2696-9881-4443-EB35-74D6E8D69051}"/>
              </a:ext>
            </a:extLst>
          </p:cNvPr>
          <p:cNvSpPr/>
          <p:nvPr/>
        </p:nvSpPr>
        <p:spPr>
          <a:xfrm flipV="1">
            <a:off x="298237" y="4309449"/>
            <a:ext cx="3363429" cy="2199990"/>
          </a:xfrm>
          <a:prstGeom prst="roundRect">
            <a:avLst>
              <a:gd name="adj" fmla="val 3950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43353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731E9A-E44E-79AF-9F05-A4847F7A7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3">
            <a:extLst>
              <a:ext uri="{FF2B5EF4-FFF2-40B4-BE49-F238E27FC236}">
                <a16:creationId xmlns:a16="http://schemas.microsoft.com/office/drawing/2014/main" id="{CA26EF11-12B9-C5DD-33CE-52D73E67D7E6}"/>
              </a:ext>
            </a:extLst>
          </p:cNvPr>
          <p:cNvSpPr txBox="1">
            <a:spLocks/>
          </p:cNvSpPr>
          <p:nvPr/>
        </p:nvSpPr>
        <p:spPr>
          <a:xfrm>
            <a:off x="84524" y="0"/>
            <a:ext cx="12107476" cy="83099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b="1" dirty="0"/>
              <a:t>アイディア整理サンプルと３つの項目について</a:t>
            </a: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C7411FB1-2F15-60A8-6D36-0DFEDF0198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884412"/>
              </p:ext>
            </p:extLst>
          </p:nvPr>
        </p:nvGraphicFramePr>
        <p:xfrm>
          <a:off x="322414" y="1903926"/>
          <a:ext cx="11231895" cy="47850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1895">
                  <a:extLst>
                    <a:ext uri="{9D8B030D-6E8A-4147-A177-3AD203B41FA5}">
                      <a16:colId xmlns:a16="http://schemas.microsoft.com/office/drawing/2014/main" val="2300708474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856880235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546456912"/>
                    </a:ext>
                  </a:extLst>
                </a:gridCol>
              </a:tblGrid>
              <a:tr h="424299">
                <a:tc>
                  <a:txBody>
                    <a:bodyPr/>
                    <a:lstStyle/>
                    <a:p>
                      <a:endParaRPr kumimoji="1" lang="ja-JP" altLang="en-US" sz="24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サンプル１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サンプル２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227192"/>
                  </a:ext>
                </a:extLst>
              </a:tr>
              <a:tr h="161233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テーマ・</a:t>
                      </a:r>
                      <a:endParaRPr kumimoji="1" lang="en-US" altLang="ja-JP" sz="18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8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理由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400" b="1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■テーマ：</a:t>
                      </a:r>
                      <a:r>
                        <a:rPr lang="ja-JP" altLang="en-US" sz="1800" b="1" dirty="0">
                          <a:solidFill>
                            <a:srgbClr val="FF0000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尾瀬のゴミ </a:t>
                      </a:r>
                      <a:r>
                        <a:rPr lang="en-US" altLang="ja-JP" sz="1800" b="1" dirty="0">
                          <a:solidFill>
                            <a:srgbClr val="FF0000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× </a:t>
                      </a:r>
                      <a:r>
                        <a:rPr lang="ja-JP" altLang="en-US" sz="1800" b="1" dirty="0">
                          <a:solidFill>
                            <a:srgbClr val="FF0000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実験好き</a:t>
                      </a:r>
                    </a:p>
                    <a:p>
                      <a:r>
                        <a:rPr lang="ja-JP" altLang="en-US" sz="14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■理由： 自分は実験や理科が好きで、「自然を守るって、結局は行動を変えることだ」と思った。尾瀬はきれいな場所だからこそ、ちょっとしたゴミでも目立つし、環境への負担を減らしたい。</a:t>
                      </a:r>
                      <a:endParaRPr kumimoji="1" lang="ja-JP" altLang="en-US" sz="12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■テーマ：</a:t>
                      </a:r>
                      <a:r>
                        <a:rPr kumimoji="1" lang="ja-JP" altLang="en-US" sz="1800" dirty="0">
                          <a:solidFill>
                            <a:srgbClr val="FF0000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音の魅力が伝わっていない</a:t>
                      </a:r>
                      <a:r>
                        <a:rPr kumimoji="1" lang="en-US" altLang="ja-JP" sz="1800" dirty="0">
                          <a:solidFill>
                            <a:srgbClr val="FF0000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× </a:t>
                      </a:r>
                      <a:r>
                        <a:rPr kumimoji="1" lang="ja-JP" altLang="en-US" sz="1800" dirty="0">
                          <a:solidFill>
                            <a:srgbClr val="FF0000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音楽好き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r>
                        <a:rPr kumimoji="1" lang="ja-JP" altLang="en-US" sz="14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■理由：歌うのが好きで、声や音に意識が向きやすい。尾瀬には「水の音」「風の音」「鳥の声」みたいな癒やしの音がたくさんあるのに、写真だけだと伝わりにくい。もっと“尾瀬らしさ”を届けたい。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959929"/>
                  </a:ext>
                </a:extLst>
              </a:tr>
              <a:tr h="161233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アイディア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400" b="1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「尾瀬ゴミを宝に変える！エコ・シャンプーバー＆回収ガチャ」</a:t>
                      </a:r>
                      <a:endParaRPr lang="en-US" altLang="ja-JP" sz="1400" b="1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r>
                        <a:rPr lang="ja-JP" altLang="en-US" sz="1400" b="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宿・売店で、使い捨てボトルを減らすために固形シャンプー／石けん（シャンプーバー）を販売。かわりに、散策前に軽い“繰り返し使えるケース”を貸し出す（返却すれば</a:t>
                      </a:r>
                      <a:r>
                        <a:rPr lang="en-US" altLang="ja-JP" sz="1400" b="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OK</a:t>
                      </a:r>
                      <a:r>
                        <a:rPr lang="ja-JP" altLang="en-US" sz="1400" b="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）。</a:t>
                      </a:r>
                      <a:endParaRPr kumimoji="1" lang="ja-JP" altLang="en-US" sz="1200" b="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400" b="1" dirty="0">
                          <a:solidFill>
                            <a:srgbClr val="FF0000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「尾瀬の癒やし音（サウンド）配信」プロジェクト</a:t>
                      </a:r>
                      <a:endParaRPr lang="en-US" altLang="ja-JP" sz="1400" b="1" dirty="0">
                        <a:solidFill>
                          <a:srgbClr val="FF0000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r>
                        <a:rPr lang="ja-JP" altLang="en-US" sz="1400" b="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現地で録音した「水・風・鳥・足音」などを、短い音源にして配信する。音源には「場所」「季節」「その時の気づき」を一言メモで添える。それをきっかけに、尾瀬に行ってみたい人や、行った人が思い出せるようにする。学校の給食の時の</a:t>
                      </a:r>
                      <a:r>
                        <a:rPr lang="en-US" altLang="ja-JP" sz="1400" b="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BGM</a:t>
                      </a:r>
                      <a:r>
                        <a:rPr lang="ja-JP" altLang="en-US" sz="1400" b="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にしちゃう！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522042"/>
                  </a:ext>
                </a:extLst>
              </a:tr>
              <a:tr h="110317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まとめ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ゴミを減らせるだけでなく、「自然を守る行動が楽しい」と思える人が増えます！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4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尾瀬の魅力を“音”で伝えられると、行ったことがない人にもイメージが届きやすい。疲れた人の癒やしにもなって、「尾瀬っていいな」「行ってみたいな」と思う人が増えるかもしれない。</a:t>
                      </a:r>
                      <a:endParaRPr kumimoji="1" lang="ja-JP" altLang="en-US" sz="11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008758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CFFCECF-E01A-5B82-551B-D76D88E46DE8}"/>
              </a:ext>
            </a:extLst>
          </p:cNvPr>
          <p:cNvSpPr txBox="1"/>
          <p:nvPr/>
        </p:nvSpPr>
        <p:spPr>
          <a:xfrm>
            <a:off x="322413" y="890408"/>
            <a:ext cx="112318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/>
              <a:t>「テーマ・理由」「アイディア」「まとめ」の３つの項目で、</a:t>
            </a:r>
            <a:endParaRPr kumimoji="1" lang="en-US" altLang="ja-JP" sz="2800" dirty="0"/>
          </a:p>
          <a:p>
            <a:pPr algn="ctr"/>
            <a:r>
              <a:rPr kumimoji="1" lang="ja-JP" altLang="en-US" sz="2800" dirty="0"/>
              <a:t>自分のアイディアを整理していきましょう</a:t>
            </a:r>
          </a:p>
        </p:txBody>
      </p:sp>
    </p:spTree>
    <p:extLst>
      <p:ext uri="{BB962C8B-B14F-4D97-AF65-F5344CB8AC3E}">
        <p14:creationId xmlns:p14="http://schemas.microsoft.com/office/powerpoint/2010/main" val="231275075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116259-8694-E639-6542-535A4FAB0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3">
            <a:extLst>
              <a:ext uri="{FF2B5EF4-FFF2-40B4-BE49-F238E27FC236}">
                <a16:creationId xmlns:a16="http://schemas.microsoft.com/office/drawing/2014/main" id="{912402F2-A75E-04CE-7653-9D13A7C72B36}"/>
              </a:ext>
            </a:extLst>
          </p:cNvPr>
          <p:cNvSpPr txBox="1">
            <a:spLocks/>
          </p:cNvSpPr>
          <p:nvPr/>
        </p:nvSpPr>
        <p:spPr>
          <a:xfrm>
            <a:off x="84524" y="0"/>
            <a:ext cx="12107476" cy="83099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b="1" dirty="0"/>
              <a:t>発表資料の作成について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2DFBAAB-2D98-FD52-696B-7980EDE05405}"/>
              </a:ext>
            </a:extLst>
          </p:cNvPr>
          <p:cNvSpPr txBox="1"/>
          <p:nvPr/>
        </p:nvSpPr>
        <p:spPr>
          <a:xfrm>
            <a:off x="322413" y="890408"/>
            <a:ext cx="115104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/>
              <a:t>アイディアを整理できたら発表資料を作成しましょう。</a:t>
            </a:r>
            <a:endParaRPr lang="en-US" altLang="ja-JP" sz="2800" dirty="0"/>
          </a:p>
          <a:p>
            <a:pPr algn="ctr"/>
            <a:r>
              <a:rPr kumimoji="1" lang="ja-JP" altLang="en-US" sz="2800" dirty="0"/>
              <a:t>３つの項目は必ず入れて、それ以外の内容・デザインなどは</a:t>
            </a:r>
            <a:endParaRPr kumimoji="1" lang="en-US" altLang="ja-JP" sz="2800" dirty="0"/>
          </a:p>
          <a:p>
            <a:pPr algn="ctr"/>
            <a:r>
              <a:rPr kumimoji="1" lang="ja-JP" altLang="en-US" sz="2800" dirty="0"/>
              <a:t>自由に加筆しましょう。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324D666-9854-C507-31C8-365F131BB6D7}"/>
              </a:ext>
            </a:extLst>
          </p:cNvPr>
          <p:cNvGrpSpPr/>
          <p:nvPr/>
        </p:nvGrpSpPr>
        <p:grpSpPr>
          <a:xfrm>
            <a:off x="7418293" y="3209404"/>
            <a:ext cx="3399891" cy="3274197"/>
            <a:chOff x="6945482" y="2427922"/>
            <a:chExt cx="4241326" cy="4241326"/>
          </a:xfrm>
        </p:grpSpPr>
        <p:pic>
          <p:nvPicPr>
            <p:cNvPr id="3" name="グラフィックス 2" descr="タブレット 単色塗りつぶし">
              <a:extLst>
                <a:ext uri="{FF2B5EF4-FFF2-40B4-BE49-F238E27FC236}">
                  <a16:creationId xmlns:a16="http://schemas.microsoft.com/office/drawing/2014/main" id="{D994AEFE-06CE-78CB-93B8-A1E041A66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945482" y="2427922"/>
              <a:ext cx="4241326" cy="4241326"/>
            </a:xfrm>
            <a:prstGeom prst="rect">
              <a:avLst/>
            </a:prstGeom>
          </p:spPr>
        </p:pic>
        <p:pic>
          <p:nvPicPr>
            <p:cNvPr id="4" name="グラフィックス 3" descr="Web カメラ 単色塗りつぶし">
              <a:extLst>
                <a:ext uri="{FF2B5EF4-FFF2-40B4-BE49-F238E27FC236}">
                  <a16:creationId xmlns:a16="http://schemas.microsoft.com/office/drawing/2014/main" id="{A1FEB649-7883-6C7A-3609-E0EA924A6B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b="27518"/>
            <a:stretch/>
          </p:blipFill>
          <p:spPr>
            <a:xfrm rot="10800000">
              <a:off x="8635695" y="3510699"/>
              <a:ext cx="882231" cy="639451"/>
            </a:xfrm>
            <a:prstGeom prst="rect">
              <a:avLst/>
            </a:prstGeom>
          </p:spPr>
        </p:pic>
      </p:grpSp>
      <p:pic>
        <p:nvPicPr>
          <p:cNvPr id="8" name="グラフィックス 7" descr="紙 単色塗りつぶし">
            <a:extLst>
              <a:ext uri="{FF2B5EF4-FFF2-40B4-BE49-F238E27FC236}">
                <a16:creationId xmlns:a16="http://schemas.microsoft.com/office/drawing/2014/main" id="{BDF40811-8279-ACDD-2796-CC541A5D41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1445422" y="3388008"/>
            <a:ext cx="3095593" cy="3095593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1F2CDFE-94D7-11A9-6411-26867EADA530}"/>
              </a:ext>
            </a:extLst>
          </p:cNvPr>
          <p:cNvSpPr/>
          <p:nvPr/>
        </p:nvSpPr>
        <p:spPr>
          <a:xfrm>
            <a:off x="1285592" y="2534970"/>
            <a:ext cx="3558012" cy="12403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 dirty="0">
                <a:solidFill>
                  <a:schemeClr val="tx1"/>
                </a:solidFill>
              </a:rPr>
              <a:t>形式１：</a:t>
            </a:r>
            <a:endParaRPr kumimoji="1" lang="en-US" altLang="ja-JP" sz="3600" b="1" dirty="0">
              <a:solidFill>
                <a:schemeClr val="tx1"/>
              </a:solidFill>
            </a:endParaRPr>
          </a:p>
          <a:p>
            <a:pPr algn="ctr"/>
            <a:r>
              <a:rPr lang="ja-JP" altLang="en-US" sz="3600" b="1" dirty="0">
                <a:solidFill>
                  <a:schemeClr val="tx1"/>
                </a:solidFill>
              </a:rPr>
              <a:t>紙芝居形式</a:t>
            </a:r>
            <a:endParaRPr kumimoji="1" lang="ja-JP" altLang="en-US" sz="3600" b="1" dirty="0">
              <a:solidFill>
                <a:schemeClr val="tx1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DB87FEB-775B-F9B6-169C-28E6B14A0B5C}"/>
              </a:ext>
            </a:extLst>
          </p:cNvPr>
          <p:cNvSpPr/>
          <p:nvPr/>
        </p:nvSpPr>
        <p:spPr>
          <a:xfrm>
            <a:off x="7334018" y="2439362"/>
            <a:ext cx="3558012" cy="12403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 dirty="0">
                <a:solidFill>
                  <a:schemeClr val="tx1"/>
                </a:solidFill>
              </a:rPr>
              <a:t>形式２：</a:t>
            </a:r>
            <a:endParaRPr kumimoji="1" lang="en-US" altLang="ja-JP" sz="3600" b="1" dirty="0">
              <a:solidFill>
                <a:schemeClr val="tx1"/>
              </a:solidFill>
            </a:endParaRPr>
          </a:p>
          <a:p>
            <a:pPr algn="ctr"/>
            <a:r>
              <a:rPr lang="ja-JP" altLang="en-US" sz="3200" b="1" dirty="0">
                <a:solidFill>
                  <a:schemeClr val="tx1"/>
                </a:solidFill>
              </a:rPr>
              <a:t>プレゼンソフト形式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52B4883-C056-1ABE-0A02-4EB5266B5009}"/>
              </a:ext>
            </a:extLst>
          </p:cNvPr>
          <p:cNvSpPr txBox="1"/>
          <p:nvPr/>
        </p:nvSpPr>
        <p:spPr>
          <a:xfrm>
            <a:off x="280651" y="6221991"/>
            <a:ext cx="11510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/>
              <a:t>次回授業では、ひとり</a:t>
            </a:r>
            <a:r>
              <a:rPr lang="en-US" altLang="ja-JP" sz="2800" dirty="0"/>
              <a:t>2</a:t>
            </a:r>
            <a:r>
              <a:rPr lang="ja-JP" altLang="en-US" sz="2800" dirty="0"/>
              <a:t>分程度で発表する予定です。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33149742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03BBD4-D271-1499-19DD-9E721E7637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3">
            <a:extLst>
              <a:ext uri="{FF2B5EF4-FFF2-40B4-BE49-F238E27FC236}">
                <a16:creationId xmlns:a16="http://schemas.microsoft.com/office/drawing/2014/main" id="{B9AD5C72-8FB7-ACA3-90FA-A882001313C4}"/>
              </a:ext>
            </a:extLst>
          </p:cNvPr>
          <p:cNvSpPr txBox="1">
            <a:spLocks/>
          </p:cNvSpPr>
          <p:nvPr/>
        </p:nvSpPr>
        <p:spPr>
          <a:xfrm>
            <a:off x="0" y="229093"/>
            <a:ext cx="12192000" cy="83099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3600" b="1" dirty="0"/>
              <a:t>個人ワーク：アイディアを整理して発表資料を作成する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F3153FA-C219-909E-684F-74FA5035DB48}"/>
              </a:ext>
            </a:extLst>
          </p:cNvPr>
          <p:cNvSpPr txBox="1"/>
          <p:nvPr/>
        </p:nvSpPr>
        <p:spPr>
          <a:xfrm>
            <a:off x="3673214" y="1356055"/>
            <a:ext cx="8518786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kumimoji="1" lang="en-US" altLang="ja-JP" sz="2800" dirty="0"/>
              <a:t>【</a:t>
            </a:r>
            <a:r>
              <a:rPr kumimoji="1" lang="ja-JP" altLang="en-US" sz="2800" dirty="0"/>
              <a:t>やること</a:t>
            </a:r>
            <a:r>
              <a:rPr kumimoji="1" lang="en-US" altLang="ja-JP" sz="2800" dirty="0"/>
              <a:t>】</a:t>
            </a:r>
          </a:p>
          <a:p>
            <a:pPr>
              <a:spcAft>
                <a:spcPts val="600"/>
              </a:spcAft>
            </a:pPr>
            <a:r>
              <a:rPr kumimoji="1" lang="ja-JP" altLang="en-US" sz="2800" dirty="0"/>
              <a:t>・アイディアを３つの項目で整理する。</a:t>
            </a:r>
            <a:endParaRPr kumimoji="1" lang="en-US" altLang="ja-JP" sz="2800" dirty="0"/>
          </a:p>
          <a:p>
            <a:pPr>
              <a:spcAft>
                <a:spcPts val="600"/>
              </a:spcAft>
            </a:pPr>
            <a:r>
              <a:rPr kumimoji="1" lang="ja-JP" altLang="en-US" sz="2800" dirty="0"/>
              <a:t>・発表資料を作成する。</a:t>
            </a:r>
          </a:p>
          <a:p>
            <a:pPr>
              <a:spcAft>
                <a:spcPts val="600"/>
              </a:spcAft>
            </a:pPr>
            <a:r>
              <a:rPr kumimoji="1" lang="en-US" altLang="ja-JP" sz="2800" dirty="0"/>
              <a:t>【</a:t>
            </a:r>
            <a:r>
              <a:rPr lang="ja-JP" altLang="en-US" sz="2800" dirty="0"/>
              <a:t>アイディア整理項目</a:t>
            </a:r>
            <a:r>
              <a:rPr kumimoji="1" lang="en-US" altLang="ja-JP" sz="2800" dirty="0"/>
              <a:t>】</a:t>
            </a:r>
          </a:p>
          <a:p>
            <a:pPr>
              <a:spcAft>
                <a:spcPts val="600"/>
              </a:spcAft>
            </a:pPr>
            <a:r>
              <a:rPr kumimoji="1" lang="ja-JP" altLang="en-US" sz="2800" dirty="0"/>
              <a:t>・テーマ・理由：</a:t>
            </a:r>
            <a:r>
              <a:rPr lang="ja-JP" altLang="en-US" sz="2800" dirty="0"/>
              <a:t>「尾瀬の課題</a:t>
            </a:r>
            <a:r>
              <a:rPr lang="en-US" altLang="ja-JP" sz="2800" dirty="0"/>
              <a:t>×</a:t>
            </a:r>
            <a:r>
              <a:rPr lang="ja-JP" altLang="en-US" sz="2800" dirty="0"/>
              <a:t>自分と地域の良さ」</a:t>
            </a:r>
            <a:endParaRPr kumimoji="1" lang="en-US" altLang="ja-JP" sz="2800" dirty="0"/>
          </a:p>
          <a:p>
            <a:pPr>
              <a:spcAft>
                <a:spcPts val="600"/>
              </a:spcAft>
            </a:pPr>
            <a:r>
              <a:rPr lang="ja-JP" altLang="en-US" sz="2800" dirty="0"/>
              <a:t>・アイディア：具体的にどんなアイディアか？</a:t>
            </a:r>
            <a:endParaRPr lang="en-US" altLang="ja-JP" sz="2800" dirty="0"/>
          </a:p>
          <a:p>
            <a:pPr>
              <a:spcAft>
                <a:spcPts val="600"/>
              </a:spcAft>
            </a:pPr>
            <a:r>
              <a:rPr kumimoji="1" lang="ja-JP" altLang="en-US" sz="2800" dirty="0"/>
              <a:t>・まとめ：アイディアが実現するとどうなるか？</a:t>
            </a:r>
            <a:endParaRPr kumimoji="1" lang="en-US" altLang="ja-JP" sz="2800" dirty="0"/>
          </a:p>
          <a:p>
            <a:pPr>
              <a:spcAft>
                <a:spcPts val="600"/>
              </a:spcAft>
            </a:pPr>
            <a:r>
              <a:rPr lang="en-US" altLang="ja-JP" sz="2800" dirty="0"/>
              <a:t>【</a:t>
            </a:r>
            <a:r>
              <a:rPr lang="ja-JP" altLang="en-US" sz="2800" dirty="0"/>
              <a:t>その他</a:t>
            </a:r>
            <a:r>
              <a:rPr lang="en-US" altLang="ja-JP" sz="2800" dirty="0"/>
              <a:t>】</a:t>
            </a:r>
          </a:p>
          <a:p>
            <a:pPr>
              <a:spcAft>
                <a:spcPts val="600"/>
              </a:spcAft>
            </a:pPr>
            <a:r>
              <a:rPr kumimoji="1" lang="ja-JP" altLang="en-US" sz="2800" dirty="0"/>
              <a:t>・整理できたら資料作成をする。</a:t>
            </a:r>
            <a:endParaRPr kumimoji="1" lang="en-US" altLang="ja-JP" sz="2800" dirty="0"/>
          </a:p>
          <a:p>
            <a:pPr>
              <a:spcAft>
                <a:spcPts val="600"/>
              </a:spcAft>
            </a:pPr>
            <a:r>
              <a:rPr lang="ja-JP" altLang="en-US" sz="2800" dirty="0"/>
              <a:t>・資料作成するときには、３つの項目以外にも入れることや、デザインなどを工夫しても構いません</a:t>
            </a:r>
            <a:endParaRPr kumimoji="1" lang="ja-JP" altLang="en-US" sz="28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EE29048-35BA-DE01-38AA-FE5A30772A66}"/>
              </a:ext>
            </a:extLst>
          </p:cNvPr>
          <p:cNvSpPr txBox="1"/>
          <p:nvPr/>
        </p:nvSpPr>
        <p:spPr>
          <a:xfrm>
            <a:off x="10275683" y="1053733"/>
            <a:ext cx="19681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ja-JP" altLang="en-US" sz="2800" b="1" dirty="0"/>
              <a:t>　</a:t>
            </a:r>
            <a:r>
              <a:rPr lang="en-US" altLang="ja-JP" sz="2800" b="1" dirty="0"/>
              <a:t>35</a:t>
            </a:r>
            <a:r>
              <a:rPr lang="ja-JP" altLang="en-US" sz="2800" b="1" dirty="0"/>
              <a:t>分程度</a:t>
            </a:r>
            <a:endParaRPr lang="ja-JP" altLang="en-US" sz="28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1106F07-1E57-3DD7-2477-19D01075F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52" y="1556011"/>
            <a:ext cx="3429297" cy="49534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FE1651A3-64D6-3B07-71F2-15B1EB08D6CD}"/>
              </a:ext>
            </a:extLst>
          </p:cNvPr>
          <p:cNvSpPr/>
          <p:nvPr/>
        </p:nvSpPr>
        <p:spPr>
          <a:xfrm flipV="1">
            <a:off x="234864" y="4309449"/>
            <a:ext cx="3363429" cy="2199990"/>
          </a:xfrm>
          <a:prstGeom prst="roundRect">
            <a:avLst>
              <a:gd name="adj" fmla="val 3950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566842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5A7CC1-6D24-0EC8-232E-A5DBDA66BE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F780300D-F36A-B618-D145-F109D9D8E2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62" y="2592122"/>
            <a:ext cx="12107476" cy="112885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ja-JP" altLang="en-US" b="1" dirty="0"/>
              <a:t>２．まとめ・次回予告</a:t>
            </a:r>
            <a:endParaRPr lang="en-US" altLang="ja-JP" b="1" dirty="0"/>
          </a:p>
        </p:txBody>
      </p:sp>
    </p:spTree>
    <p:extLst>
      <p:ext uri="{BB962C8B-B14F-4D97-AF65-F5344CB8AC3E}">
        <p14:creationId xmlns:p14="http://schemas.microsoft.com/office/powerpoint/2010/main" val="3758820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3">
            <a:extLst>
              <a:ext uri="{FF2B5EF4-FFF2-40B4-BE49-F238E27FC236}">
                <a16:creationId xmlns:a16="http://schemas.microsoft.com/office/drawing/2014/main" id="{9E4E2F8F-70E3-4538-2213-544198926A36}"/>
              </a:ext>
            </a:extLst>
          </p:cNvPr>
          <p:cNvSpPr txBox="1">
            <a:spLocks/>
          </p:cNvSpPr>
          <p:nvPr/>
        </p:nvSpPr>
        <p:spPr>
          <a:xfrm>
            <a:off x="84524" y="188752"/>
            <a:ext cx="12107476" cy="11559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b="1" dirty="0"/>
              <a:t>まずは、尾瀬（おぜ）って？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AFF0520-CB94-0423-E27A-DE25F6C98B8A}"/>
              </a:ext>
            </a:extLst>
          </p:cNvPr>
          <p:cNvSpPr txBox="1"/>
          <p:nvPr/>
        </p:nvSpPr>
        <p:spPr>
          <a:xfrm>
            <a:off x="5926195" y="1586750"/>
            <a:ext cx="6059678" cy="39780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ctr">
              <a:lnSpc>
                <a:spcPct val="150000"/>
              </a:lnSpc>
              <a:spcAft>
                <a:spcPts val="1500"/>
              </a:spcAft>
            </a:pPr>
            <a:r>
              <a:rPr lang="ja-JP" altLang="en-US" sz="2000" b="1" i="0" dirty="0">
                <a:effectLst/>
                <a:latin typeface="Arial" panose="020B0604020202020204" pitchFamily="34" charset="0"/>
              </a:rPr>
              <a:t>群馬・福島・栃木・新潟の</a:t>
            </a:r>
            <a:r>
              <a:rPr lang="en-US" altLang="ja-JP" sz="2000" b="1" i="0" dirty="0">
                <a:effectLst/>
                <a:latin typeface="Arial" panose="020B0604020202020204" pitchFamily="34" charset="0"/>
              </a:rPr>
              <a:t>4</a:t>
            </a:r>
            <a:r>
              <a:rPr lang="ja-JP" altLang="en-US" sz="2000" b="1" i="0" dirty="0">
                <a:effectLst/>
                <a:latin typeface="Arial" panose="020B0604020202020204" pitchFamily="34" charset="0"/>
              </a:rPr>
              <a:t>県にまたがり、尾瀬ヶ原（おぜがはら）や尾瀬沼（おぜぬま）、至仏山</a:t>
            </a:r>
            <a:r>
              <a:rPr lang="ja-JP" altLang="en-US" sz="2000" b="1" i="0">
                <a:effectLst/>
                <a:latin typeface="Arial" panose="020B0604020202020204" pitchFamily="34" charset="0"/>
              </a:rPr>
              <a:t>（し</a:t>
            </a:r>
            <a:r>
              <a:rPr lang="ja-JP" altLang="en-US" sz="2000" b="1">
                <a:latin typeface="Arial" panose="020B0604020202020204" pitchFamily="34" charset="0"/>
              </a:rPr>
              <a:t>ぶつ</a:t>
            </a:r>
            <a:r>
              <a:rPr lang="ja-JP" altLang="en-US" sz="2000" b="1" i="0">
                <a:effectLst/>
                <a:latin typeface="Arial" panose="020B0604020202020204" pitchFamily="34" charset="0"/>
              </a:rPr>
              <a:t>さん</a:t>
            </a:r>
            <a:r>
              <a:rPr lang="ja-JP" altLang="en-US" sz="2000" b="1" i="0" dirty="0">
                <a:effectLst/>
                <a:latin typeface="Arial" panose="020B0604020202020204" pitchFamily="34" charset="0"/>
              </a:rPr>
              <a:t>）、燧ヶ岳（ひうちがたけ）等は、文化財保護法でも国の特別天然記念物に指定されています。</a:t>
            </a:r>
          </a:p>
          <a:p>
            <a:pPr algn="l" fontAlgn="ctr">
              <a:lnSpc>
                <a:spcPct val="150000"/>
              </a:lnSpc>
              <a:spcAft>
                <a:spcPts val="1500"/>
              </a:spcAft>
            </a:pPr>
            <a:r>
              <a:rPr lang="ja-JP" altLang="en-US" sz="2000" b="1" i="0" dirty="0">
                <a:effectLst/>
                <a:latin typeface="Arial" panose="020B0604020202020204" pitchFamily="34" charset="0"/>
              </a:rPr>
              <a:t>標高</a:t>
            </a:r>
            <a:r>
              <a:rPr lang="en-US" altLang="ja-JP" sz="2000" b="1" i="0" dirty="0">
                <a:effectLst/>
                <a:latin typeface="Arial" panose="020B0604020202020204" pitchFamily="34" charset="0"/>
              </a:rPr>
              <a:t>1,400</a:t>
            </a:r>
            <a:r>
              <a:rPr lang="ja-JP" altLang="en-US" sz="2000" b="1" i="0" dirty="0">
                <a:effectLst/>
                <a:latin typeface="Arial" panose="020B0604020202020204" pitchFamily="34" charset="0"/>
              </a:rPr>
              <a:t>メートルに位置し本州最大の湿原といわれる尾瀬ヶ原（約</a:t>
            </a:r>
            <a:r>
              <a:rPr lang="en-US" altLang="ja-JP" sz="2000" b="1" i="0" dirty="0">
                <a:effectLst/>
                <a:latin typeface="Arial" panose="020B0604020202020204" pitchFamily="34" charset="0"/>
              </a:rPr>
              <a:t>849</a:t>
            </a:r>
            <a:r>
              <a:rPr lang="ja-JP" altLang="en-US" sz="2000" b="1" i="0" dirty="0">
                <a:effectLst/>
                <a:latin typeface="Arial" panose="020B0604020202020204" pitchFamily="34" charset="0"/>
              </a:rPr>
              <a:t>ヘクタール）を中心とする生態系は、微妙なバランスの上に成り立つ学術的にも価値のある自然です。</a:t>
            </a:r>
          </a:p>
        </p:txBody>
      </p:sp>
      <p:pic>
        <p:nvPicPr>
          <p:cNvPr id="1026" name="Picture 2" descr="ミズバショウの咲く尾瀬の画像">
            <a:extLst>
              <a:ext uri="{FF2B5EF4-FFF2-40B4-BE49-F238E27FC236}">
                <a16:creationId xmlns:a16="http://schemas.microsoft.com/office/drawing/2014/main" id="{FF83DCFC-A011-36BC-A0C7-77A8F880E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97" y="1726501"/>
            <a:ext cx="5742498" cy="40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CC15AC4-9259-27B3-C24F-230AD6876F43}"/>
              </a:ext>
            </a:extLst>
          </p:cNvPr>
          <p:cNvSpPr txBox="1"/>
          <p:nvPr/>
        </p:nvSpPr>
        <p:spPr>
          <a:xfrm>
            <a:off x="2876550" y="5761891"/>
            <a:ext cx="93154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ja-JP" altLang="en-US" sz="1200" dirty="0"/>
              <a:t>（写真・文章）群馬県</a:t>
            </a:r>
            <a:r>
              <a:rPr lang="en-US" altLang="ja-JP" sz="1200" dirty="0"/>
              <a:t>web</a:t>
            </a:r>
            <a:r>
              <a:rPr lang="ja-JP" altLang="en-US" sz="1200" dirty="0"/>
              <a:t>ページ </a:t>
            </a:r>
            <a:r>
              <a:rPr lang="ja-JP" altLang="en-US" sz="1200" dirty="0">
                <a:hlinkClick r:id="rId3"/>
              </a:rPr>
              <a:t>https://www.pref.gunma.jp/page/1218.html</a:t>
            </a:r>
            <a:r>
              <a:rPr lang="ja-JP" altLang="en-US" sz="1200" dirty="0"/>
              <a:t> より転載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D727224-1169-3FCF-A4FD-79279B49F6E5}"/>
              </a:ext>
            </a:extLst>
          </p:cNvPr>
          <p:cNvSpPr txBox="1"/>
          <p:nvPr/>
        </p:nvSpPr>
        <p:spPr>
          <a:xfrm>
            <a:off x="84524" y="5938892"/>
            <a:ext cx="12029504" cy="7353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3200" b="1" dirty="0"/>
              <a:t>わたしたちの学校では、</a:t>
            </a:r>
            <a:r>
              <a:rPr lang="ja-JP" altLang="en-US" sz="3200" b="1" dirty="0">
                <a:highlight>
                  <a:srgbClr val="FFFF00"/>
                </a:highlight>
              </a:rPr>
              <a:t>●月●日（●）</a:t>
            </a:r>
            <a:r>
              <a:rPr lang="ja-JP" altLang="en-US" sz="3200" b="1" dirty="0"/>
              <a:t>に尾瀬を散策します。</a:t>
            </a:r>
            <a:endParaRPr lang="en-US" altLang="ja-JP" sz="3200" b="1" dirty="0"/>
          </a:p>
        </p:txBody>
      </p:sp>
    </p:spTree>
    <p:extLst>
      <p:ext uri="{BB962C8B-B14F-4D97-AF65-F5344CB8AC3E}">
        <p14:creationId xmlns:p14="http://schemas.microsoft.com/office/powerpoint/2010/main" val="335413922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DC900F-3F12-69E5-18AF-AC25BCC29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88C2B850-8DE7-000B-7DF3-AB75D5D9F5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1365"/>
            <a:ext cx="12192000" cy="99719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000" b="1" dirty="0"/>
              <a:t>まとめ・次回予告</a:t>
            </a:r>
          </a:p>
        </p:txBody>
      </p:sp>
      <p:sp>
        <p:nvSpPr>
          <p:cNvPr id="2" name="タイトル 3">
            <a:extLst>
              <a:ext uri="{FF2B5EF4-FFF2-40B4-BE49-F238E27FC236}">
                <a16:creationId xmlns:a16="http://schemas.microsoft.com/office/drawing/2014/main" id="{8E4BA402-4973-9242-C9E6-5F4504322CBD}"/>
              </a:ext>
            </a:extLst>
          </p:cNvPr>
          <p:cNvSpPr txBox="1">
            <a:spLocks/>
          </p:cNvSpPr>
          <p:nvPr/>
        </p:nvSpPr>
        <p:spPr>
          <a:xfrm>
            <a:off x="571180" y="161365"/>
            <a:ext cx="10975778" cy="13909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ja-JP" altLang="en-US" sz="11500" b="1" dirty="0"/>
              <a:t>　</a:t>
            </a:r>
            <a:endParaRPr lang="ja-JP" altLang="en-US" sz="48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1EFD26D-1347-7F2D-A29F-77AC586E6777}"/>
              </a:ext>
            </a:extLst>
          </p:cNvPr>
          <p:cNvSpPr txBox="1"/>
          <p:nvPr/>
        </p:nvSpPr>
        <p:spPr>
          <a:xfrm>
            <a:off x="98079" y="1075134"/>
            <a:ext cx="11995842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kumimoji="1" lang="en-US" altLang="ja-JP" sz="3200" b="1" dirty="0"/>
              <a:t>【</a:t>
            </a:r>
            <a:r>
              <a:rPr kumimoji="1" lang="ja-JP" altLang="en-US" sz="3200" b="1" dirty="0"/>
              <a:t>まとめ</a:t>
            </a:r>
            <a:r>
              <a:rPr kumimoji="1" lang="en-US" altLang="ja-JP" sz="3200" b="1" dirty="0"/>
              <a:t>】</a:t>
            </a:r>
          </a:p>
          <a:p>
            <a:pPr>
              <a:spcAft>
                <a:spcPts val="1200"/>
              </a:spcAft>
            </a:pPr>
            <a:r>
              <a:rPr kumimoji="1" lang="ja-JP" altLang="en-US" sz="3200" b="1" dirty="0"/>
              <a:t>・</a:t>
            </a:r>
            <a:r>
              <a:rPr lang="ja-JP" altLang="en-US" sz="3200" b="1" dirty="0"/>
              <a:t>アイディアを３つの項目で整理をしました</a:t>
            </a:r>
            <a:endParaRPr lang="en-US" altLang="ja-JP" sz="3200" b="1" dirty="0"/>
          </a:p>
          <a:p>
            <a:pPr>
              <a:spcAft>
                <a:spcPts val="1200"/>
              </a:spcAft>
            </a:pPr>
            <a:r>
              <a:rPr lang="ja-JP" altLang="en-US" sz="3200" b="1" dirty="0"/>
              <a:t>・発表資料を作成しました</a:t>
            </a:r>
            <a:endParaRPr lang="en-US" altLang="ja-JP" sz="3200" b="1" dirty="0"/>
          </a:p>
          <a:p>
            <a:pPr>
              <a:spcAft>
                <a:spcPts val="1200"/>
              </a:spcAft>
            </a:pPr>
            <a:endParaRPr lang="en-US" altLang="ja-JP" sz="3200" b="1" dirty="0"/>
          </a:p>
          <a:p>
            <a:pPr>
              <a:spcAft>
                <a:spcPts val="1200"/>
              </a:spcAft>
            </a:pPr>
            <a:r>
              <a:rPr kumimoji="1" lang="en-US" altLang="ja-JP" sz="3200" b="1" dirty="0"/>
              <a:t>【</a:t>
            </a:r>
            <a:r>
              <a:rPr kumimoji="1" lang="ja-JP" altLang="en-US" sz="3200" b="1" dirty="0"/>
              <a:t>次回予告</a:t>
            </a:r>
            <a:r>
              <a:rPr kumimoji="1" lang="en-US" altLang="ja-JP" sz="3200" b="1" dirty="0"/>
              <a:t>】</a:t>
            </a:r>
          </a:p>
          <a:p>
            <a:pPr>
              <a:spcAft>
                <a:spcPts val="1200"/>
              </a:spcAft>
            </a:pPr>
            <a:r>
              <a:rPr lang="ja-JP" altLang="en-US" sz="3200" b="1" dirty="0"/>
              <a:t>・いよいよ最終回です。</a:t>
            </a:r>
            <a:endParaRPr lang="en-US" altLang="ja-JP" sz="3200" b="1" dirty="0"/>
          </a:p>
          <a:p>
            <a:pPr>
              <a:spcAft>
                <a:spcPts val="1200"/>
              </a:spcAft>
            </a:pPr>
            <a:r>
              <a:rPr lang="ja-JP" altLang="en-US" sz="3200" b="1" dirty="0"/>
              <a:t>・アイディアをひとり</a:t>
            </a:r>
            <a:r>
              <a:rPr lang="en-US" altLang="ja-JP" sz="3200" b="1" dirty="0"/>
              <a:t>2</a:t>
            </a:r>
            <a:r>
              <a:rPr lang="ja-JP" altLang="en-US" sz="3200" b="1" dirty="0"/>
              <a:t>分程度で発表します。</a:t>
            </a:r>
            <a:endParaRPr lang="en-US" altLang="ja-JP" sz="3200" b="1" dirty="0"/>
          </a:p>
          <a:p>
            <a:pPr>
              <a:spcAft>
                <a:spcPts val="1200"/>
              </a:spcAft>
            </a:pPr>
            <a:r>
              <a:rPr kumimoji="1" lang="ja-JP" altLang="en-US" sz="3200" b="1" dirty="0"/>
              <a:t>・</a:t>
            </a:r>
            <a:r>
              <a:rPr lang="ja-JP" altLang="en-US" sz="3200" b="1" dirty="0"/>
              <a:t>それぞれのアイディアを学び合えることを楽しみにしましょう。</a:t>
            </a:r>
            <a:endParaRPr kumimoji="1" lang="ja-JP" altLang="en-US" sz="3200" b="1" dirty="0"/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0C359FAB-5A99-A19F-DDD1-343AD8AE47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365923"/>
              </p:ext>
            </p:extLst>
          </p:nvPr>
        </p:nvGraphicFramePr>
        <p:xfrm>
          <a:off x="7804889" y="1750581"/>
          <a:ext cx="2130358" cy="1276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0358">
                  <a:extLst>
                    <a:ext uri="{9D8B030D-6E8A-4147-A177-3AD203B41FA5}">
                      <a16:colId xmlns:a16="http://schemas.microsoft.com/office/drawing/2014/main" val="564145788"/>
                    </a:ext>
                  </a:extLst>
                </a:gridCol>
              </a:tblGrid>
              <a:tr h="42556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テーマ・理由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41519"/>
                  </a:ext>
                </a:extLst>
              </a:tr>
              <a:tr h="42556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アイディア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974366"/>
                  </a:ext>
                </a:extLst>
              </a:tr>
              <a:tr h="42556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まとめ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751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892845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E7A616-2FF0-5C72-9DAB-EFFA01E51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979ACE4-AD22-4572-DDB5-94E80CC319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-118469"/>
            <a:ext cx="12192000" cy="4509400"/>
          </a:xfr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r>
              <a:rPr kumimoji="1" lang="ja-JP" altLang="en-US" sz="1050" dirty="0"/>
              <a:t>　　　　　　　</a:t>
            </a:r>
            <a:r>
              <a:rPr kumimoji="1" lang="ja-JP" altLang="en-US" sz="3600" dirty="0"/>
              <a:t>尾瀬ネイチャーラーニングモデルプログラム　</a:t>
            </a:r>
            <a:r>
              <a:rPr lang="ja-JP" altLang="en-US" sz="3600" dirty="0"/>
              <a:t>中学校</a:t>
            </a:r>
            <a:r>
              <a:rPr kumimoji="1" lang="ja-JP" altLang="en-US" sz="3600" dirty="0"/>
              <a:t>編</a:t>
            </a:r>
            <a:br>
              <a:rPr kumimoji="1" lang="en-US" altLang="ja-JP" sz="1050" dirty="0"/>
            </a:br>
            <a:r>
              <a:rPr lang="ja-JP" altLang="en-US" sz="7600" b="1" dirty="0"/>
              <a:t>尾瀬の課題</a:t>
            </a:r>
            <a:r>
              <a:rPr lang="en-US" altLang="ja-JP" sz="7600" b="1" dirty="0"/>
              <a:t>×</a:t>
            </a:r>
            <a:br>
              <a:rPr lang="en-US" altLang="ja-JP" sz="7600" b="1" dirty="0"/>
            </a:br>
            <a:r>
              <a:rPr lang="ja-JP" altLang="en-US" sz="7600" b="1" dirty="0"/>
              <a:t>自分と地域の良さ探究</a:t>
            </a:r>
            <a:r>
              <a:rPr kumimoji="1" lang="ja-JP" altLang="en-US" sz="7600" b="1" dirty="0"/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AED33F7-560A-CACC-ADB7-BF65F84F6B91}"/>
              </a:ext>
            </a:extLst>
          </p:cNvPr>
          <p:cNvSpPr txBox="1"/>
          <p:nvPr/>
        </p:nvSpPr>
        <p:spPr>
          <a:xfrm>
            <a:off x="5825938" y="5537352"/>
            <a:ext cx="6262968" cy="869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ja-JP" altLang="en-US" dirty="0"/>
              <a:t>事後学習資料</a:t>
            </a:r>
            <a:endParaRPr lang="en-US" altLang="ja-JP" dirty="0"/>
          </a:p>
          <a:p>
            <a:pPr algn="r">
              <a:lnSpc>
                <a:spcPct val="150000"/>
              </a:lnSpc>
            </a:pPr>
            <a:r>
              <a:rPr lang="ja-JP" altLang="en-US" dirty="0"/>
              <a:t>３時間目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5070C84-250F-BA8C-C905-E208B41BDCF2}"/>
              </a:ext>
            </a:extLst>
          </p:cNvPr>
          <p:cNvSpPr txBox="1"/>
          <p:nvPr/>
        </p:nvSpPr>
        <p:spPr>
          <a:xfrm>
            <a:off x="867667" y="4567856"/>
            <a:ext cx="104566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6000" dirty="0"/>
              <a:t>アイディアを発表する</a:t>
            </a:r>
            <a:endParaRPr lang="en-US" altLang="ja-JP" sz="6000" dirty="0"/>
          </a:p>
        </p:txBody>
      </p:sp>
    </p:spTree>
    <p:extLst>
      <p:ext uri="{BB962C8B-B14F-4D97-AF65-F5344CB8AC3E}">
        <p14:creationId xmlns:p14="http://schemas.microsoft.com/office/powerpoint/2010/main" val="61693955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72D5B2-B455-901E-CC7A-33534F958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3">
            <a:extLst>
              <a:ext uri="{FF2B5EF4-FFF2-40B4-BE49-F238E27FC236}">
                <a16:creationId xmlns:a16="http://schemas.microsoft.com/office/drawing/2014/main" id="{8482238E-2261-422E-11CE-CFF5D4767B36}"/>
              </a:ext>
            </a:extLst>
          </p:cNvPr>
          <p:cNvSpPr txBox="1">
            <a:spLocks/>
          </p:cNvSpPr>
          <p:nvPr/>
        </p:nvSpPr>
        <p:spPr>
          <a:xfrm>
            <a:off x="84524" y="188752"/>
            <a:ext cx="12107476" cy="11559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b="1" dirty="0"/>
              <a:t>使うもの</a:t>
            </a: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1B309DDA-1D5D-547B-8637-32B1BF401148}"/>
              </a:ext>
            </a:extLst>
          </p:cNvPr>
          <p:cNvSpPr txBox="1">
            <a:spLocks/>
          </p:cNvSpPr>
          <p:nvPr/>
        </p:nvSpPr>
        <p:spPr>
          <a:xfrm>
            <a:off x="180969" y="1148693"/>
            <a:ext cx="5220293" cy="10100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3200" b="1" dirty="0"/>
              <a:t>ワークシート</a:t>
            </a:r>
          </a:p>
        </p:txBody>
      </p:sp>
      <p:sp>
        <p:nvSpPr>
          <p:cNvPr id="5" name="タイトル 3">
            <a:extLst>
              <a:ext uri="{FF2B5EF4-FFF2-40B4-BE49-F238E27FC236}">
                <a16:creationId xmlns:a16="http://schemas.microsoft.com/office/drawing/2014/main" id="{7B1CED24-D014-F526-1F04-5F20F569D9C6}"/>
              </a:ext>
            </a:extLst>
          </p:cNvPr>
          <p:cNvSpPr txBox="1">
            <a:spLocks/>
          </p:cNvSpPr>
          <p:nvPr/>
        </p:nvSpPr>
        <p:spPr>
          <a:xfrm>
            <a:off x="5497707" y="1344706"/>
            <a:ext cx="6694293" cy="10100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3200" b="1" dirty="0"/>
              <a:t>（使用する場合のみ）タブレット端末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D69C253E-BA48-C8DB-1131-D08FFAB79E92}"/>
              </a:ext>
            </a:extLst>
          </p:cNvPr>
          <p:cNvGrpSpPr/>
          <p:nvPr/>
        </p:nvGrpSpPr>
        <p:grpSpPr>
          <a:xfrm>
            <a:off x="6945482" y="2427922"/>
            <a:ext cx="4241326" cy="4241326"/>
            <a:chOff x="6945482" y="2427922"/>
            <a:chExt cx="4241326" cy="4241326"/>
          </a:xfrm>
        </p:grpSpPr>
        <p:pic>
          <p:nvPicPr>
            <p:cNvPr id="7" name="グラフィックス 6" descr="タブレット 単色塗りつぶし">
              <a:extLst>
                <a:ext uri="{FF2B5EF4-FFF2-40B4-BE49-F238E27FC236}">
                  <a16:creationId xmlns:a16="http://schemas.microsoft.com/office/drawing/2014/main" id="{DD8EEAD1-906F-5D28-C18D-5B436CA78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945482" y="2427922"/>
              <a:ext cx="4241326" cy="4241326"/>
            </a:xfrm>
            <a:prstGeom prst="rect">
              <a:avLst/>
            </a:prstGeom>
          </p:spPr>
        </p:pic>
        <p:pic>
          <p:nvPicPr>
            <p:cNvPr id="8" name="グラフィックス 7" descr="Web カメラ 単色塗りつぶし">
              <a:extLst>
                <a:ext uri="{FF2B5EF4-FFF2-40B4-BE49-F238E27FC236}">
                  <a16:creationId xmlns:a16="http://schemas.microsoft.com/office/drawing/2014/main" id="{57201059-BB58-73C5-37D9-DE92DEFD5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b="27518"/>
            <a:stretch/>
          </p:blipFill>
          <p:spPr>
            <a:xfrm rot="10800000">
              <a:off x="8635695" y="3510699"/>
              <a:ext cx="882231" cy="639451"/>
            </a:xfrm>
            <a:prstGeom prst="rect">
              <a:avLst/>
            </a:prstGeom>
          </p:spPr>
        </p:pic>
      </p:grpSp>
      <p:pic>
        <p:nvPicPr>
          <p:cNvPr id="10" name="グラフィックス 9" descr="ドキュメント 単色塗りつぶし">
            <a:extLst>
              <a:ext uri="{FF2B5EF4-FFF2-40B4-BE49-F238E27FC236}">
                <a16:creationId xmlns:a16="http://schemas.microsoft.com/office/drawing/2014/main" id="{68A26C23-4896-59BC-41FF-CCCAC7D25F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89530" y="2761847"/>
            <a:ext cx="3248988" cy="324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16740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F6C55A-E1D4-CAB5-3AED-645035515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8B6C5A52-0382-E13B-0951-6721DA9CAD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524" y="104103"/>
            <a:ext cx="12107476" cy="115595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ja-JP" altLang="en-US" b="1" dirty="0"/>
              <a:t>本日の流れ</a:t>
            </a:r>
            <a:endParaRPr lang="en-US" altLang="ja-JP" b="1" dirty="0"/>
          </a:p>
        </p:txBody>
      </p:sp>
      <p:sp>
        <p:nvSpPr>
          <p:cNvPr id="7" name="タイトル 3">
            <a:extLst>
              <a:ext uri="{FF2B5EF4-FFF2-40B4-BE49-F238E27FC236}">
                <a16:creationId xmlns:a16="http://schemas.microsoft.com/office/drawing/2014/main" id="{C6B84FA1-F44A-87AB-DBFD-621FD2B000BF}"/>
              </a:ext>
            </a:extLst>
          </p:cNvPr>
          <p:cNvSpPr txBox="1">
            <a:spLocks/>
          </p:cNvSpPr>
          <p:nvPr/>
        </p:nvSpPr>
        <p:spPr>
          <a:xfrm>
            <a:off x="233917" y="1466660"/>
            <a:ext cx="11724166" cy="50337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5400" b="1" dirty="0"/>
              <a:t>１．アイディアを発表する</a:t>
            </a:r>
            <a:endParaRPr lang="en-US" altLang="ja-JP" sz="5400" b="1" dirty="0"/>
          </a:p>
          <a:p>
            <a:pPr algn="l">
              <a:lnSpc>
                <a:spcPct val="100000"/>
              </a:lnSpc>
            </a:pPr>
            <a:r>
              <a:rPr lang="ja-JP" altLang="en-US" sz="5400" b="1" dirty="0"/>
              <a:t>▼</a:t>
            </a:r>
            <a:endParaRPr lang="en-US" altLang="ja-JP" sz="5400" b="1" dirty="0"/>
          </a:p>
          <a:p>
            <a:pPr algn="l">
              <a:lnSpc>
                <a:spcPct val="100000"/>
              </a:lnSpc>
            </a:pPr>
            <a:r>
              <a:rPr lang="ja-JP" altLang="en-US" sz="5400" b="1" dirty="0"/>
              <a:t>２．尾瀬ネイチャーラーニングを</a:t>
            </a:r>
            <a:endParaRPr lang="en-US" altLang="ja-JP" sz="5400" b="1" dirty="0"/>
          </a:p>
          <a:p>
            <a:pPr algn="l">
              <a:lnSpc>
                <a:spcPct val="100000"/>
              </a:lnSpc>
            </a:pPr>
            <a:r>
              <a:rPr lang="ja-JP" altLang="en-US" sz="5400" b="1" dirty="0"/>
              <a:t>　　振り返る</a:t>
            </a:r>
            <a:endParaRPr lang="en-US" altLang="ja-JP" sz="5400" b="1" dirty="0"/>
          </a:p>
          <a:p>
            <a:pPr algn="l">
              <a:lnSpc>
                <a:spcPct val="100000"/>
              </a:lnSpc>
            </a:pPr>
            <a:r>
              <a:rPr lang="ja-JP" altLang="en-US" sz="5400" b="1" dirty="0"/>
              <a:t>▼</a:t>
            </a:r>
            <a:endParaRPr lang="en-US" altLang="ja-JP" sz="5400" b="1" dirty="0"/>
          </a:p>
          <a:p>
            <a:pPr algn="l">
              <a:lnSpc>
                <a:spcPct val="100000"/>
              </a:lnSpc>
            </a:pPr>
            <a:r>
              <a:rPr lang="ja-JP" altLang="en-US" sz="5400" b="1" dirty="0"/>
              <a:t>３．まとめ</a:t>
            </a:r>
          </a:p>
        </p:txBody>
      </p:sp>
    </p:spTree>
    <p:extLst>
      <p:ext uri="{BB962C8B-B14F-4D97-AF65-F5344CB8AC3E}">
        <p14:creationId xmlns:p14="http://schemas.microsoft.com/office/powerpoint/2010/main" val="23917208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CF11E7-3BD8-09B6-7D31-65FB85D82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AFBB6BCA-FE1B-6C02-5722-FD220FCBE7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62" y="2592122"/>
            <a:ext cx="12107476" cy="112885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ja-JP" altLang="en-US" b="1" dirty="0"/>
              <a:t>１．アイディアを発表する</a:t>
            </a:r>
            <a:endParaRPr lang="en-US" altLang="ja-JP" b="1" dirty="0"/>
          </a:p>
        </p:txBody>
      </p:sp>
    </p:spTree>
    <p:extLst>
      <p:ext uri="{BB962C8B-B14F-4D97-AF65-F5344CB8AC3E}">
        <p14:creationId xmlns:p14="http://schemas.microsoft.com/office/powerpoint/2010/main" val="134029846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63504B-DD48-A54A-142E-49CD56D1FE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030D128-C9D9-2A42-A1AE-7E71096B1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237" y="1373217"/>
            <a:ext cx="3429297" cy="49534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タイトル 3">
            <a:extLst>
              <a:ext uri="{FF2B5EF4-FFF2-40B4-BE49-F238E27FC236}">
                <a16:creationId xmlns:a16="http://schemas.microsoft.com/office/drawing/2014/main" id="{60EFC21A-5D62-CF01-5872-CFF7B5575613}"/>
              </a:ext>
            </a:extLst>
          </p:cNvPr>
          <p:cNvSpPr txBox="1">
            <a:spLocks/>
          </p:cNvSpPr>
          <p:nvPr/>
        </p:nvSpPr>
        <p:spPr>
          <a:xfrm>
            <a:off x="84524" y="229093"/>
            <a:ext cx="12107476" cy="83099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b="1" dirty="0"/>
              <a:t>アイディアを発表する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AE2622A-8511-A817-72B8-7541E8C6C303}"/>
              </a:ext>
            </a:extLst>
          </p:cNvPr>
          <p:cNvSpPr txBox="1"/>
          <p:nvPr/>
        </p:nvSpPr>
        <p:spPr>
          <a:xfrm>
            <a:off x="4160874" y="1356055"/>
            <a:ext cx="8031126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kumimoji="1" lang="en-US" altLang="ja-JP" sz="2800" dirty="0"/>
              <a:t>【</a:t>
            </a:r>
            <a:r>
              <a:rPr kumimoji="1" lang="ja-JP" altLang="en-US" sz="2800" dirty="0"/>
              <a:t>やること</a:t>
            </a:r>
            <a:r>
              <a:rPr kumimoji="1" lang="en-US" altLang="ja-JP" sz="2800" dirty="0"/>
              <a:t>】</a:t>
            </a:r>
          </a:p>
          <a:p>
            <a:pPr>
              <a:spcAft>
                <a:spcPts val="600"/>
              </a:spcAft>
            </a:pPr>
            <a:r>
              <a:rPr kumimoji="1" lang="ja-JP" altLang="en-US" sz="2800" dirty="0"/>
              <a:t>・自身が考えたアイディアを発表する</a:t>
            </a:r>
          </a:p>
          <a:p>
            <a:pPr>
              <a:spcAft>
                <a:spcPts val="600"/>
              </a:spcAft>
            </a:pPr>
            <a:r>
              <a:rPr kumimoji="1" lang="en-US" altLang="ja-JP" sz="2800" dirty="0"/>
              <a:t>【</a:t>
            </a:r>
            <a:r>
              <a:rPr kumimoji="1" lang="ja-JP" altLang="en-US" sz="2800" dirty="0"/>
              <a:t>流れ</a:t>
            </a:r>
            <a:r>
              <a:rPr kumimoji="1" lang="en-US" altLang="ja-JP" sz="2800" dirty="0"/>
              <a:t>】</a:t>
            </a:r>
          </a:p>
          <a:p>
            <a:pPr>
              <a:spcAft>
                <a:spcPts val="600"/>
              </a:spcAft>
            </a:pPr>
            <a:r>
              <a:rPr kumimoji="1" lang="ja-JP" altLang="en-US" sz="2800" dirty="0"/>
              <a:t>・クラス説明　　  　 　　</a:t>
            </a:r>
            <a:r>
              <a:rPr kumimoji="1" lang="en-US" altLang="ja-JP" sz="2800" dirty="0"/>
              <a:t>10</a:t>
            </a:r>
            <a:r>
              <a:rPr kumimoji="1" lang="ja-JP" altLang="en-US" sz="2800" dirty="0"/>
              <a:t>分</a:t>
            </a:r>
          </a:p>
          <a:p>
            <a:pPr>
              <a:spcAft>
                <a:spcPts val="600"/>
              </a:spcAft>
            </a:pPr>
            <a:r>
              <a:rPr kumimoji="1" lang="ja-JP" altLang="en-US" sz="2800" dirty="0"/>
              <a:t>・発　　　　表　　　　　　 </a:t>
            </a:r>
            <a:r>
              <a:rPr kumimoji="1" lang="en-US" altLang="ja-JP" sz="2800" dirty="0"/>
              <a:t>20</a:t>
            </a:r>
            <a:r>
              <a:rPr kumimoji="1" lang="ja-JP" altLang="en-US" sz="2800" dirty="0"/>
              <a:t>分</a:t>
            </a:r>
          </a:p>
          <a:p>
            <a:pPr>
              <a:spcAft>
                <a:spcPts val="600"/>
              </a:spcAft>
            </a:pPr>
            <a:r>
              <a:rPr lang="en-US" altLang="ja-JP" sz="2800" dirty="0"/>
              <a:t>【</a:t>
            </a:r>
            <a:r>
              <a:rPr lang="ja-JP" altLang="en-US" sz="2800" dirty="0"/>
              <a:t>発表形式</a:t>
            </a:r>
            <a:r>
              <a:rPr lang="en-US" altLang="ja-JP" sz="2800" dirty="0"/>
              <a:t>】</a:t>
            </a:r>
            <a:r>
              <a:rPr lang="ja-JP" altLang="en-US" sz="2800" dirty="0"/>
              <a:t>　</a:t>
            </a:r>
            <a:endParaRPr lang="en-US" altLang="ja-JP" sz="2800" dirty="0"/>
          </a:p>
          <a:p>
            <a:pPr>
              <a:spcAft>
                <a:spcPts val="600"/>
              </a:spcAft>
            </a:pPr>
            <a:r>
              <a:rPr lang="ja-JP" altLang="en-US" sz="2800" dirty="0"/>
              <a:t>・①</a:t>
            </a:r>
            <a:r>
              <a:rPr lang="en-US" altLang="ja-JP" sz="2800" dirty="0"/>
              <a:t>4</a:t>
            </a:r>
            <a:r>
              <a:rPr lang="ja-JP" altLang="en-US" sz="2800" dirty="0"/>
              <a:t>人一組程度で行う（</a:t>
            </a:r>
            <a:r>
              <a:rPr lang="en-US" altLang="ja-JP" sz="2800" dirty="0"/>
              <a:t>1</a:t>
            </a:r>
            <a:r>
              <a:rPr lang="ja-JP" altLang="en-US" sz="2800" dirty="0"/>
              <a:t>人</a:t>
            </a:r>
            <a:r>
              <a:rPr lang="en-US" altLang="ja-JP" sz="2800" dirty="0"/>
              <a:t>2</a:t>
            </a:r>
            <a:r>
              <a:rPr lang="ja-JP" altLang="en-US" sz="2800" dirty="0"/>
              <a:t>分</a:t>
            </a:r>
            <a:r>
              <a:rPr lang="en-US" altLang="ja-JP" sz="2800" dirty="0"/>
              <a:t>×</a:t>
            </a:r>
            <a:r>
              <a:rPr lang="ja-JP" altLang="en-US" sz="2800" dirty="0"/>
              <a:t>４人分）</a:t>
            </a:r>
            <a:endParaRPr lang="en-US" altLang="ja-JP" sz="2800" dirty="0"/>
          </a:p>
          <a:p>
            <a:pPr>
              <a:spcAft>
                <a:spcPts val="600"/>
              </a:spcAft>
            </a:pPr>
            <a:r>
              <a:rPr lang="ja-JP" altLang="en-US" sz="2800" dirty="0"/>
              <a:t>・②クラス全体で行う（</a:t>
            </a:r>
            <a:r>
              <a:rPr lang="en-US" altLang="ja-JP" sz="2800" dirty="0"/>
              <a:t>1</a:t>
            </a:r>
            <a:r>
              <a:rPr lang="ja-JP" altLang="en-US" sz="2800" dirty="0"/>
              <a:t>人</a:t>
            </a:r>
            <a:r>
              <a:rPr lang="en-US" altLang="ja-JP" sz="2800" dirty="0"/>
              <a:t>2</a:t>
            </a:r>
            <a:r>
              <a:rPr lang="ja-JP" altLang="en-US" sz="2800" dirty="0"/>
              <a:t>名</a:t>
            </a:r>
            <a:r>
              <a:rPr lang="en-US" altLang="ja-JP" sz="2800" dirty="0"/>
              <a:t>×</a:t>
            </a:r>
            <a:r>
              <a:rPr lang="ja-JP" altLang="en-US" sz="2800" dirty="0"/>
              <a:t>人数）</a:t>
            </a:r>
            <a:endParaRPr lang="en-US" altLang="ja-JP" sz="2800" dirty="0"/>
          </a:p>
          <a:p>
            <a:pPr>
              <a:spcAft>
                <a:spcPts val="600"/>
              </a:spcAft>
            </a:pPr>
            <a:r>
              <a:rPr lang="ja-JP" altLang="en-US" sz="2800" dirty="0"/>
              <a:t>・③その他</a:t>
            </a:r>
            <a:endParaRPr lang="en-US" altLang="ja-JP" sz="2800" dirty="0"/>
          </a:p>
          <a:p>
            <a:pPr>
              <a:spcAft>
                <a:spcPts val="600"/>
              </a:spcAft>
            </a:pPr>
            <a:r>
              <a:rPr lang="en-US" altLang="ja-JP" sz="2000" dirty="0"/>
              <a:t>※</a:t>
            </a:r>
            <a:r>
              <a:rPr lang="ja-JP" altLang="en-US" sz="2000" dirty="0"/>
              <a:t>クラスや学校の状況に応じて柔軟に対応してください。</a:t>
            </a:r>
            <a:endParaRPr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378533164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796D68-F0EF-1BB1-8140-60D0575B3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2D7133C8-5ADC-583D-E574-7472455A5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239" y="1323474"/>
            <a:ext cx="3429297" cy="4953429"/>
          </a:xfrm>
          <a:prstGeom prst="rect">
            <a:avLst/>
          </a:prstGeom>
        </p:spPr>
      </p:pic>
      <p:sp>
        <p:nvSpPr>
          <p:cNvPr id="13" name="タイトル 3">
            <a:extLst>
              <a:ext uri="{FF2B5EF4-FFF2-40B4-BE49-F238E27FC236}">
                <a16:creationId xmlns:a16="http://schemas.microsoft.com/office/drawing/2014/main" id="{F04BBCDD-CECA-EAB3-635D-A4822F430E64}"/>
              </a:ext>
            </a:extLst>
          </p:cNvPr>
          <p:cNvSpPr txBox="1">
            <a:spLocks/>
          </p:cNvSpPr>
          <p:nvPr/>
        </p:nvSpPr>
        <p:spPr>
          <a:xfrm>
            <a:off x="84524" y="229093"/>
            <a:ext cx="12107476" cy="83099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b="1" dirty="0"/>
              <a:t>発表タイム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FC9EA8F-74B1-D350-D2D2-7249480DF87E}"/>
              </a:ext>
            </a:extLst>
          </p:cNvPr>
          <p:cNvSpPr txBox="1"/>
          <p:nvPr/>
        </p:nvSpPr>
        <p:spPr>
          <a:xfrm>
            <a:off x="4160874" y="1356055"/>
            <a:ext cx="8031126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kumimoji="1" lang="en-US" altLang="ja-JP" sz="2400" dirty="0"/>
              <a:t>【</a:t>
            </a:r>
            <a:r>
              <a:rPr lang="ja-JP" altLang="en-US" sz="2400" dirty="0"/>
              <a:t>発表のポイント</a:t>
            </a:r>
            <a:r>
              <a:rPr kumimoji="1" lang="en-US" altLang="ja-JP" sz="2400" dirty="0"/>
              <a:t>】</a:t>
            </a:r>
          </a:p>
          <a:p>
            <a:pPr>
              <a:spcAft>
                <a:spcPts val="600"/>
              </a:spcAft>
            </a:pPr>
            <a:r>
              <a:rPr kumimoji="1" lang="ja-JP" altLang="en-US" sz="2400" dirty="0"/>
              <a:t>・自信をもって発表してみよう</a:t>
            </a:r>
            <a:endParaRPr kumimoji="1" lang="en-US" altLang="ja-JP" sz="2400" dirty="0"/>
          </a:p>
          <a:p>
            <a:pPr>
              <a:spcAft>
                <a:spcPts val="600"/>
              </a:spcAft>
            </a:pPr>
            <a:r>
              <a:rPr lang="ja-JP" altLang="en-US" sz="2400" dirty="0"/>
              <a:t>・聴く人はワークシートを活用して、</a:t>
            </a:r>
            <a:endParaRPr lang="en-US" altLang="ja-JP" sz="2400" dirty="0"/>
          </a:p>
          <a:p>
            <a:pPr>
              <a:spcAft>
                <a:spcPts val="600"/>
              </a:spcAft>
            </a:pPr>
            <a:r>
              <a:rPr lang="ja-JP" altLang="en-US" sz="2400" dirty="0"/>
              <a:t>　以下の項目を意識しながら発表を聴いてみよう</a:t>
            </a:r>
            <a:endParaRPr lang="en-US" altLang="ja-JP" sz="2400" dirty="0"/>
          </a:p>
          <a:p>
            <a:pPr>
              <a:spcAft>
                <a:spcPts val="600"/>
              </a:spcAft>
            </a:pPr>
            <a:r>
              <a:rPr lang="ja-JP" altLang="en-US" sz="2400" dirty="0"/>
              <a:t>・自分がいいな・参考になるなと思った項目に「○」を　</a:t>
            </a:r>
            <a:endParaRPr lang="en-US" altLang="ja-JP" sz="2400" dirty="0"/>
          </a:p>
          <a:p>
            <a:pPr>
              <a:spcAft>
                <a:spcPts val="600"/>
              </a:spcAft>
            </a:pPr>
            <a:r>
              <a:rPr lang="ja-JP" altLang="en-US" sz="2400" dirty="0"/>
              <a:t>　つけましょう</a:t>
            </a:r>
            <a:endParaRPr lang="en-US" altLang="ja-JP" dirty="0"/>
          </a:p>
          <a:p>
            <a:pPr marL="0" rtl="0" eaLnBrk="1" fontAlgn="ctr" latinLnBrk="0" hangingPunct="1">
              <a:spcAft>
                <a:spcPts val="600"/>
              </a:spcAft>
            </a:pPr>
            <a:r>
              <a:rPr lang="ja-JP" altLang="en-US" sz="2400" dirty="0">
                <a:latin typeface="+mn-ea"/>
              </a:rPr>
              <a:t>・項目：</a:t>
            </a:r>
            <a:endParaRPr lang="en-US" altLang="ja-JP" sz="2400" dirty="0">
              <a:latin typeface="+mn-ea"/>
            </a:endParaRPr>
          </a:p>
          <a:p>
            <a:pPr marL="0" rtl="0" eaLnBrk="1" fontAlgn="ctr" latinLnBrk="0" hangingPunct="1">
              <a:spcAft>
                <a:spcPts val="600"/>
              </a:spcAft>
            </a:pPr>
            <a:r>
              <a:rPr kumimoji="1" lang="ja-JP" altLang="en-US" sz="2400" b="0" i="0" u="none" strike="noStrike" kern="100" dirty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　</a:t>
            </a:r>
            <a:r>
              <a:rPr kumimoji="1" lang="en-US" altLang="ja-JP" sz="2400" b="0" i="0" u="none" strike="noStrike" kern="100" dirty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- </a:t>
            </a:r>
            <a:r>
              <a:rPr kumimoji="1" lang="ja-JP" altLang="ja-JP" sz="2400" b="0" i="0" u="none" strike="noStrike" kern="100" dirty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持続可能な尾瀬に貢献できそう</a:t>
            </a:r>
            <a:endParaRPr lang="ja-JP" altLang="ja-JP" sz="2400" b="0" i="0" u="none" strike="noStrike" dirty="0">
              <a:effectLst/>
              <a:latin typeface="+mn-ea"/>
            </a:endParaRPr>
          </a:p>
          <a:p>
            <a:pPr marL="0" rtl="0" eaLnBrk="1" fontAlgn="ctr" latinLnBrk="0" hangingPunct="1">
              <a:spcAft>
                <a:spcPts val="600"/>
              </a:spcAft>
            </a:pPr>
            <a:r>
              <a:rPr kumimoji="1" lang="ja-JP" altLang="en-US" sz="2400" b="0" i="0" u="none" strike="noStrike" kern="100" dirty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　</a:t>
            </a:r>
            <a:r>
              <a:rPr lang="en-US" altLang="ja-JP" sz="2400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- </a:t>
            </a:r>
            <a:r>
              <a:rPr kumimoji="1" lang="ja-JP" altLang="ja-JP" sz="2400" b="0" i="0" u="none" strike="noStrike" kern="100" dirty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効果がありそう（課題解決や、新しい価値）</a:t>
            </a:r>
            <a:endParaRPr lang="ja-JP" altLang="ja-JP" sz="2400" b="0" i="0" u="none" strike="noStrike" dirty="0">
              <a:effectLst/>
              <a:latin typeface="+mn-ea"/>
            </a:endParaRPr>
          </a:p>
          <a:p>
            <a:pPr marL="0" rtl="0" eaLnBrk="1" fontAlgn="ctr" latinLnBrk="0" hangingPunct="1">
              <a:spcAft>
                <a:spcPts val="600"/>
              </a:spcAft>
            </a:pPr>
            <a:r>
              <a:rPr lang="ja-JP" altLang="en-US" sz="2400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　</a:t>
            </a:r>
            <a:r>
              <a:rPr lang="en-US" altLang="ja-JP" sz="2400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- </a:t>
            </a:r>
            <a:r>
              <a:rPr kumimoji="1" lang="ja-JP" altLang="ja-JP" sz="2400" b="0" i="0" u="none" strike="noStrike" kern="100" dirty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誰もやっていなそう（斬新なアイデアである）</a:t>
            </a:r>
            <a:endParaRPr lang="ja-JP" altLang="ja-JP" sz="2400" b="0" i="0" u="none" strike="noStrike" dirty="0">
              <a:effectLst/>
              <a:latin typeface="+mn-ea"/>
            </a:endParaRPr>
          </a:p>
          <a:p>
            <a:pPr marL="0" rtl="0" eaLnBrk="1" fontAlgn="ctr" latinLnBrk="0" hangingPunct="1">
              <a:spcAft>
                <a:spcPts val="600"/>
              </a:spcAft>
            </a:pPr>
            <a:r>
              <a:rPr kumimoji="1" lang="ja-JP" altLang="en-US" sz="2400" b="0" i="0" u="none" strike="noStrike" kern="100" dirty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　</a:t>
            </a:r>
            <a:r>
              <a:rPr kumimoji="1" lang="en-US" altLang="ja-JP" sz="2400" b="0" i="0" u="none" strike="noStrike" kern="100" dirty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- </a:t>
            </a:r>
            <a:r>
              <a:rPr kumimoji="1" lang="ja-JP" altLang="ja-JP" sz="2400" b="0" i="0" u="none" strike="noStrike" kern="100" dirty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面白そう（一緒にやってみたい）</a:t>
            </a:r>
            <a:endParaRPr lang="ja-JP" altLang="ja-JP" sz="2400" b="0" i="0" u="none" strike="noStrike" dirty="0">
              <a:effectLst/>
              <a:latin typeface="+mn-ea"/>
            </a:endParaRPr>
          </a:p>
          <a:p>
            <a:pPr marL="0" rtl="0" eaLnBrk="1" fontAlgn="ctr" latinLnBrk="0" hangingPunct="1">
              <a:spcAft>
                <a:spcPts val="600"/>
              </a:spcAft>
            </a:pPr>
            <a:r>
              <a:rPr kumimoji="1" lang="ja-JP" altLang="en-US" sz="2400" b="0" i="0" u="none" strike="noStrike" kern="100" dirty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　</a:t>
            </a:r>
            <a:r>
              <a:rPr kumimoji="1" lang="en-US" altLang="ja-JP" sz="2400" b="0" i="0" u="none" strike="noStrike" kern="100" dirty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- </a:t>
            </a:r>
            <a:r>
              <a:rPr kumimoji="1" lang="ja-JP" altLang="ja-JP" sz="2400" b="0" i="0" u="none" strike="noStrike" kern="100" dirty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やりがいがありそう</a:t>
            </a:r>
            <a:endParaRPr lang="ja-JP" altLang="ja-JP" sz="2400" b="0" i="0" u="none" strike="noStrike" dirty="0">
              <a:effectLst/>
              <a:latin typeface="+mn-ea"/>
            </a:endParaRP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7BBADC7E-294B-C19C-2A04-BC2DD24C025D}"/>
              </a:ext>
            </a:extLst>
          </p:cNvPr>
          <p:cNvSpPr/>
          <p:nvPr/>
        </p:nvSpPr>
        <p:spPr>
          <a:xfrm>
            <a:off x="295741" y="1356055"/>
            <a:ext cx="3429297" cy="2636523"/>
          </a:xfrm>
          <a:prstGeom prst="roundRect">
            <a:avLst>
              <a:gd name="adj" fmla="val 3950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862787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A7FE4D-46A7-A88E-7491-E6E820F69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0E4D92F3-5D4A-3392-D999-68138CE99F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524" y="2372008"/>
            <a:ext cx="12107476" cy="191933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ja-JP" altLang="en-US" b="1" dirty="0"/>
              <a:t>２．尾瀬ネイチャーラーニングを</a:t>
            </a:r>
            <a:br>
              <a:rPr lang="en-US" altLang="ja-JP" b="1" dirty="0"/>
            </a:br>
            <a:r>
              <a:rPr lang="ja-JP" altLang="en-US" b="1" dirty="0"/>
              <a:t>振り返る</a:t>
            </a:r>
            <a:endParaRPr lang="en-US" altLang="ja-JP" b="1" dirty="0"/>
          </a:p>
        </p:txBody>
      </p:sp>
    </p:spTree>
    <p:extLst>
      <p:ext uri="{BB962C8B-B14F-4D97-AF65-F5344CB8AC3E}">
        <p14:creationId xmlns:p14="http://schemas.microsoft.com/office/powerpoint/2010/main" val="312680662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53D3C1-8EA1-6B55-9C33-00D5ECA37A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4CA653D1-842A-6AAA-26B7-4C72C2842C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524" y="104103"/>
            <a:ext cx="12107476" cy="115595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ja-JP" altLang="en-US" b="1" dirty="0"/>
              <a:t>振り返る</a:t>
            </a:r>
            <a:endParaRPr lang="en-US" altLang="ja-JP" b="1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01F90AC-6764-F9DA-7729-1D7531BA5F9F}"/>
              </a:ext>
            </a:extLst>
          </p:cNvPr>
          <p:cNvSpPr txBox="1"/>
          <p:nvPr/>
        </p:nvSpPr>
        <p:spPr>
          <a:xfrm>
            <a:off x="4043881" y="1432118"/>
            <a:ext cx="814811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kumimoji="1" lang="en-US" altLang="ja-JP" sz="2800" dirty="0"/>
              <a:t>【</a:t>
            </a:r>
            <a:r>
              <a:rPr kumimoji="1" lang="ja-JP" altLang="en-US" sz="2800" dirty="0"/>
              <a:t>やること</a:t>
            </a:r>
            <a:r>
              <a:rPr kumimoji="1" lang="en-US" altLang="ja-JP" sz="2800" dirty="0"/>
              <a:t>】</a:t>
            </a:r>
          </a:p>
          <a:p>
            <a:pPr>
              <a:spcAft>
                <a:spcPts val="1200"/>
              </a:spcAft>
            </a:pPr>
            <a:r>
              <a:rPr kumimoji="1" lang="ja-JP" altLang="en-US" sz="2800" dirty="0"/>
              <a:t>・</a:t>
            </a:r>
            <a:r>
              <a:rPr lang="ja-JP" altLang="en-US" sz="2800" dirty="0"/>
              <a:t>尾瀬ネイチャーラーニングで</a:t>
            </a:r>
            <a:r>
              <a:rPr kumimoji="1" lang="ja-JP" altLang="en-US" sz="2800" dirty="0"/>
              <a:t>学んだことを振り返ろう</a:t>
            </a:r>
            <a:endParaRPr kumimoji="1" lang="en-US" altLang="ja-JP" sz="2800" dirty="0"/>
          </a:p>
          <a:p>
            <a:pPr>
              <a:spcAft>
                <a:spcPts val="1200"/>
              </a:spcAft>
            </a:pPr>
            <a:r>
              <a:rPr lang="en-US" altLang="ja-JP" sz="2800" dirty="0"/>
              <a:t>【</a:t>
            </a:r>
            <a:r>
              <a:rPr lang="ja-JP" altLang="en-US" sz="2800" dirty="0"/>
              <a:t>流れ</a:t>
            </a:r>
            <a:r>
              <a:rPr lang="en-US" altLang="ja-JP" sz="2800" dirty="0"/>
              <a:t>】</a:t>
            </a:r>
          </a:p>
          <a:p>
            <a:pPr>
              <a:spcAft>
                <a:spcPts val="1200"/>
              </a:spcAft>
            </a:pPr>
            <a:r>
              <a:rPr lang="ja-JP" altLang="en-US" sz="2800" dirty="0"/>
              <a:t>・個人ワーク　　　　 　</a:t>
            </a:r>
            <a:r>
              <a:rPr lang="en-US" altLang="ja-JP" sz="2800" dirty="0"/>
              <a:t>10</a:t>
            </a:r>
            <a:r>
              <a:rPr lang="ja-JP" altLang="en-US" sz="2800" dirty="0"/>
              <a:t>分</a:t>
            </a:r>
          </a:p>
          <a:p>
            <a:pPr>
              <a:spcAft>
                <a:spcPts val="1200"/>
              </a:spcAft>
            </a:pPr>
            <a:r>
              <a:rPr lang="ja-JP" altLang="en-US" sz="2800" dirty="0"/>
              <a:t>・グループワーク　　　</a:t>
            </a:r>
            <a:r>
              <a:rPr lang="en-US" altLang="ja-JP" sz="2800" dirty="0"/>
              <a:t>05</a:t>
            </a:r>
            <a:r>
              <a:rPr lang="ja-JP" altLang="en-US" sz="2800" dirty="0"/>
              <a:t>分</a:t>
            </a:r>
            <a:endParaRPr lang="en-US" altLang="ja-JP" sz="2800" dirty="0"/>
          </a:p>
          <a:p>
            <a:pPr>
              <a:spcAft>
                <a:spcPts val="1200"/>
              </a:spcAft>
            </a:pPr>
            <a:r>
              <a:rPr lang="en-US" altLang="ja-JP" sz="2800" dirty="0"/>
              <a:t>【</a:t>
            </a:r>
            <a:r>
              <a:rPr lang="ja-JP" altLang="en-US" sz="2800" dirty="0"/>
              <a:t>振り返り項目</a:t>
            </a:r>
            <a:r>
              <a:rPr lang="en-US" altLang="ja-JP" sz="2800" dirty="0"/>
              <a:t>】</a:t>
            </a:r>
          </a:p>
          <a:p>
            <a:pPr>
              <a:spcAft>
                <a:spcPts val="1200"/>
              </a:spcAft>
            </a:pPr>
            <a:r>
              <a:rPr lang="ja-JP" altLang="en-US" sz="2800" dirty="0"/>
              <a:t>・選択回答「この学習で成長したと思えること」</a:t>
            </a:r>
            <a:endParaRPr lang="en-US" altLang="ja-JP" sz="2800" dirty="0"/>
          </a:p>
          <a:p>
            <a:pPr>
              <a:spcAft>
                <a:spcPts val="1200"/>
              </a:spcAft>
            </a:pPr>
            <a:r>
              <a:rPr lang="ja-JP" altLang="en-US" sz="2800" dirty="0"/>
              <a:t>・自由記述「感想・学んだこと」</a:t>
            </a:r>
            <a:endParaRPr lang="en-US" altLang="ja-JP" sz="2800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F4A2303-53B0-A9CD-F372-4C12F1E30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41" y="1454161"/>
            <a:ext cx="3429297" cy="4953429"/>
          </a:xfrm>
          <a:prstGeom prst="rect">
            <a:avLst/>
          </a:prstGeom>
        </p:spPr>
      </p:pic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BE1BE7AD-94B6-3B2F-DBC7-5ADBF8401FBF}"/>
              </a:ext>
            </a:extLst>
          </p:cNvPr>
          <p:cNvSpPr/>
          <p:nvPr/>
        </p:nvSpPr>
        <p:spPr>
          <a:xfrm>
            <a:off x="295741" y="4028791"/>
            <a:ext cx="3429297" cy="2378799"/>
          </a:xfrm>
          <a:prstGeom prst="roundRect">
            <a:avLst>
              <a:gd name="adj" fmla="val 3950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07024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6B607-0115-C374-0370-CD59A756B4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80C3976-9490-9F19-BAAC-3B952A0E41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308634"/>
            <a:ext cx="12107476" cy="12403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ja-JP" altLang="en-US" b="1" dirty="0"/>
              <a:t>３．まとめ</a:t>
            </a:r>
            <a:endParaRPr lang="en-US" altLang="ja-JP" b="1" dirty="0"/>
          </a:p>
        </p:txBody>
      </p:sp>
    </p:spTree>
    <p:extLst>
      <p:ext uri="{BB962C8B-B14F-4D97-AF65-F5344CB8AC3E}">
        <p14:creationId xmlns:p14="http://schemas.microsoft.com/office/powerpoint/2010/main" val="972531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93567020-3E18-A3B7-BEE6-AF1E5EB6AE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524" y="229093"/>
            <a:ext cx="12107476" cy="115595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en-US" b="1" dirty="0"/>
              <a:t>尾瀬ネイチャーラーニングで行うこと</a:t>
            </a:r>
            <a:endParaRPr kumimoji="1" lang="ja-JP" altLang="en-US" b="1" dirty="0"/>
          </a:p>
        </p:txBody>
      </p:sp>
      <p:sp>
        <p:nvSpPr>
          <p:cNvPr id="2" name="タイトル 3">
            <a:extLst>
              <a:ext uri="{FF2B5EF4-FFF2-40B4-BE49-F238E27FC236}">
                <a16:creationId xmlns:a16="http://schemas.microsoft.com/office/drawing/2014/main" id="{D23E9224-540A-B451-C201-04513FC96050}"/>
              </a:ext>
            </a:extLst>
          </p:cNvPr>
          <p:cNvSpPr txBox="1">
            <a:spLocks/>
          </p:cNvSpPr>
          <p:nvPr/>
        </p:nvSpPr>
        <p:spPr>
          <a:xfrm>
            <a:off x="571180" y="161365"/>
            <a:ext cx="10975778" cy="13909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ja-JP" altLang="en-US" sz="11500" b="1" dirty="0"/>
              <a:t>　</a:t>
            </a:r>
            <a:endParaRPr lang="ja-JP" altLang="en-US" sz="4800" b="1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77DA633-B338-F313-A794-1BE981015BCB}"/>
              </a:ext>
            </a:extLst>
          </p:cNvPr>
          <p:cNvSpPr txBox="1"/>
          <p:nvPr/>
        </p:nvSpPr>
        <p:spPr>
          <a:xfrm>
            <a:off x="1862137" y="4762856"/>
            <a:ext cx="9367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/>
              <a:t>尾瀬の課題　</a:t>
            </a:r>
            <a:r>
              <a:rPr lang="en-US" altLang="ja-JP" sz="4000" b="1" dirty="0"/>
              <a:t>×</a:t>
            </a:r>
            <a:r>
              <a:rPr lang="ja-JP" altLang="en-US" sz="4000" b="1" dirty="0"/>
              <a:t>　自分や地域の良さ</a:t>
            </a:r>
            <a:endParaRPr kumimoji="1" lang="ja-JP" altLang="en-US" sz="4000" b="1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A07E3D9-0D1D-BB31-BD6D-74F45C023A12}"/>
              </a:ext>
            </a:extLst>
          </p:cNvPr>
          <p:cNvSpPr txBox="1"/>
          <p:nvPr/>
        </p:nvSpPr>
        <p:spPr>
          <a:xfrm>
            <a:off x="360461" y="1552353"/>
            <a:ext cx="11471077" cy="2212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3200" b="1" dirty="0"/>
              <a:t>事前・現地・事後学習の一連を通して、</a:t>
            </a:r>
            <a:r>
              <a:rPr lang="ja-JP" altLang="en-US" sz="3200" b="1" dirty="0"/>
              <a:t>最終的には</a:t>
            </a:r>
            <a:r>
              <a:rPr kumimoji="1" lang="ja-JP" altLang="en-US" sz="3200" b="1" u="sng" dirty="0">
                <a:solidFill>
                  <a:srgbClr val="FF0000"/>
                </a:solidFill>
              </a:rPr>
              <a:t>「自分や地域の良さを活かして、尾瀬の課題を解決するためのアイディア」</a:t>
            </a:r>
            <a:r>
              <a:rPr kumimoji="1" lang="ja-JP" altLang="en-US" sz="3200" b="1" dirty="0"/>
              <a:t>を表現する学習</a:t>
            </a:r>
            <a:endParaRPr kumimoji="1" lang="en-US" altLang="ja-JP" sz="3200" b="1" dirty="0"/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4B6A0994-0AB3-685A-94DB-E5BBED344314}"/>
              </a:ext>
            </a:extLst>
          </p:cNvPr>
          <p:cNvGrpSpPr/>
          <p:nvPr/>
        </p:nvGrpSpPr>
        <p:grpSpPr>
          <a:xfrm>
            <a:off x="962025" y="4185883"/>
            <a:ext cx="10267949" cy="1861833"/>
            <a:chOff x="942975" y="3950492"/>
            <a:chExt cx="10267949" cy="2746142"/>
          </a:xfrm>
        </p:grpSpPr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272C706E-F204-3FDF-D543-130A76B87EFF}"/>
                </a:ext>
              </a:extLst>
            </p:cNvPr>
            <p:cNvSpPr/>
            <p:nvPr/>
          </p:nvSpPr>
          <p:spPr>
            <a:xfrm>
              <a:off x="942975" y="3950493"/>
              <a:ext cx="10267949" cy="27461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C0AF99B5-D4D1-2E7C-25C7-69DF804EA9A2}"/>
                </a:ext>
              </a:extLst>
            </p:cNvPr>
            <p:cNvSpPr/>
            <p:nvPr/>
          </p:nvSpPr>
          <p:spPr>
            <a:xfrm>
              <a:off x="942975" y="3950492"/>
              <a:ext cx="900112" cy="27461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kumimoji="1" lang="ja-JP" altLang="en-US" sz="3200" b="1" dirty="0">
                  <a:solidFill>
                    <a:schemeClr val="tx1"/>
                  </a:solidFill>
                </a:rPr>
                <a:t>コンセプト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011444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2ECFAB-9C99-47D5-7F93-0BCD54B6B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03FD4613-E745-AB99-70E6-72A630EF0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524" y="229093"/>
            <a:ext cx="12107476" cy="115595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b="1" dirty="0"/>
              <a:t>まとめ</a:t>
            </a:r>
          </a:p>
        </p:txBody>
      </p:sp>
      <p:sp>
        <p:nvSpPr>
          <p:cNvPr id="2" name="タイトル 3">
            <a:extLst>
              <a:ext uri="{FF2B5EF4-FFF2-40B4-BE49-F238E27FC236}">
                <a16:creationId xmlns:a16="http://schemas.microsoft.com/office/drawing/2014/main" id="{0F0E2AF1-33E4-6D57-5683-9A918C6AE685}"/>
              </a:ext>
            </a:extLst>
          </p:cNvPr>
          <p:cNvSpPr txBox="1">
            <a:spLocks/>
          </p:cNvSpPr>
          <p:nvPr/>
        </p:nvSpPr>
        <p:spPr>
          <a:xfrm>
            <a:off x="571180" y="161365"/>
            <a:ext cx="10975778" cy="13909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ja-JP" altLang="en-US" sz="11500" b="1" dirty="0"/>
              <a:t>　</a:t>
            </a:r>
            <a:endParaRPr lang="ja-JP" altLang="en-US" sz="4800" b="1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BA17364-9656-F43D-7446-C1C9AD1175DF}"/>
              </a:ext>
            </a:extLst>
          </p:cNvPr>
          <p:cNvSpPr txBox="1"/>
          <p:nvPr/>
        </p:nvSpPr>
        <p:spPr>
          <a:xfrm>
            <a:off x="360461" y="1402034"/>
            <a:ext cx="11471077" cy="2212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3200" b="1" dirty="0"/>
              <a:t>尾瀬ネイチャーラーニングは事前・現地・事後学習の一連を通して、</a:t>
            </a:r>
            <a:r>
              <a:rPr lang="ja-JP" altLang="en-US" sz="3200" b="1" dirty="0"/>
              <a:t>最終的には</a:t>
            </a:r>
            <a:r>
              <a:rPr kumimoji="1" lang="ja-JP" altLang="en-US" sz="3200" b="1" u="sng" dirty="0">
                <a:solidFill>
                  <a:srgbClr val="FF0000"/>
                </a:solidFill>
              </a:rPr>
              <a:t>「</a:t>
            </a:r>
            <a:r>
              <a:rPr lang="ja-JP" altLang="en-US" sz="3200" b="1" u="sng" dirty="0">
                <a:solidFill>
                  <a:srgbClr val="FF0000"/>
                </a:solidFill>
              </a:rPr>
              <a:t> 自分や地域の良さを活かして、尾瀬の課題を解決するためのアイディア </a:t>
            </a:r>
            <a:r>
              <a:rPr kumimoji="1" lang="ja-JP" altLang="en-US" sz="3200" b="1" u="sng" dirty="0">
                <a:solidFill>
                  <a:srgbClr val="FF0000"/>
                </a:solidFill>
              </a:rPr>
              <a:t>」</a:t>
            </a:r>
            <a:r>
              <a:rPr kumimoji="1" lang="ja-JP" altLang="en-US" sz="3200" b="1" dirty="0"/>
              <a:t>を表現する学習</a:t>
            </a:r>
            <a:endParaRPr kumimoji="1" lang="en-US" altLang="ja-JP" sz="3200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259397C-B5CB-927C-9841-E716388254DF}"/>
              </a:ext>
            </a:extLst>
          </p:cNvPr>
          <p:cNvSpPr txBox="1"/>
          <p:nvPr/>
        </p:nvSpPr>
        <p:spPr>
          <a:xfrm>
            <a:off x="5757305" y="3932953"/>
            <a:ext cx="614800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3200" b="1" dirty="0"/>
              <a:t>✓　自分</a:t>
            </a:r>
            <a:r>
              <a:rPr lang="ja-JP" altLang="en-US" sz="3200" b="1" dirty="0"/>
              <a:t>や地域の良さ</a:t>
            </a:r>
            <a:r>
              <a:rPr kumimoji="1" lang="ja-JP" altLang="en-US" sz="3200" b="1" dirty="0"/>
              <a:t>がさらに</a:t>
            </a:r>
            <a:br>
              <a:rPr kumimoji="1" lang="en-US" altLang="ja-JP" sz="3200" b="1" dirty="0"/>
            </a:br>
            <a:r>
              <a:rPr kumimoji="1" lang="ja-JP" altLang="en-US" sz="3200" b="1" dirty="0"/>
              <a:t>　　 明らかになったでしょうか？</a:t>
            </a:r>
            <a:endParaRPr kumimoji="1" lang="en-US" altLang="ja-JP" sz="3200" b="1" dirty="0"/>
          </a:p>
          <a:p>
            <a:r>
              <a:rPr lang="ja-JP" altLang="en-US" sz="3200" b="1" dirty="0"/>
              <a:t>✓　ひとつの物事でも複数のことが</a:t>
            </a:r>
            <a:endParaRPr lang="en-US" altLang="ja-JP" sz="3200" b="1" dirty="0"/>
          </a:p>
          <a:p>
            <a:r>
              <a:rPr lang="ja-JP" altLang="en-US" sz="3200" b="1" dirty="0"/>
              <a:t>　　 関連されていくことを</a:t>
            </a:r>
            <a:endParaRPr lang="en-US" altLang="ja-JP" sz="3200" b="1" dirty="0"/>
          </a:p>
          <a:p>
            <a:r>
              <a:rPr lang="en-US" altLang="ja-JP" sz="3200" b="1" dirty="0"/>
              <a:t>      </a:t>
            </a:r>
            <a:r>
              <a:rPr lang="ja-JP" altLang="en-US" sz="3200" b="1" dirty="0"/>
              <a:t>学べましたか？</a:t>
            </a:r>
            <a:endParaRPr lang="en-US" altLang="ja-JP" sz="3200" b="1" dirty="0"/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76D6CBD1-8963-D77F-E498-0A80C656829E}"/>
              </a:ext>
            </a:extLst>
          </p:cNvPr>
          <p:cNvGrpSpPr/>
          <p:nvPr/>
        </p:nvGrpSpPr>
        <p:grpSpPr>
          <a:xfrm>
            <a:off x="389288" y="4474588"/>
            <a:ext cx="5067107" cy="966543"/>
            <a:chOff x="942975" y="3950492"/>
            <a:chExt cx="10267949" cy="2746142"/>
          </a:xfrm>
        </p:grpSpPr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79A414E5-0C84-1A08-C18E-AD4E67FF3274}"/>
                </a:ext>
              </a:extLst>
            </p:cNvPr>
            <p:cNvSpPr/>
            <p:nvPr/>
          </p:nvSpPr>
          <p:spPr>
            <a:xfrm>
              <a:off x="942975" y="3950493"/>
              <a:ext cx="10267949" cy="27461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3820A2DE-880E-7EA0-17D0-3B31196F3CB3}"/>
                </a:ext>
              </a:extLst>
            </p:cNvPr>
            <p:cNvSpPr/>
            <p:nvPr/>
          </p:nvSpPr>
          <p:spPr>
            <a:xfrm>
              <a:off x="942975" y="3950492"/>
              <a:ext cx="900112" cy="27461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kumimoji="1" lang="ja-JP" altLang="en-US" sz="1600" b="1" dirty="0">
                  <a:solidFill>
                    <a:schemeClr val="tx1"/>
                  </a:solidFill>
                </a:rPr>
                <a:t>コンセプト</a:t>
              </a:r>
            </a:p>
          </p:txBody>
        </p:sp>
      </p:grp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04EDEEA-0557-D2AF-02F4-574D8E1F20FB}"/>
              </a:ext>
            </a:extLst>
          </p:cNvPr>
          <p:cNvSpPr txBox="1"/>
          <p:nvPr/>
        </p:nvSpPr>
        <p:spPr>
          <a:xfrm>
            <a:off x="833482" y="4757804"/>
            <a:ext cx="4537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>
                <a:solidFill>
                  <a:srgbClr val="FF0000"/>
                </a:solidFill>
              </a:rPr>
              <a:t>尾瀬の課題　</a:t>
            </a:r>
            <a:r>
              <a:rPr lang="en-US" altLang="ja-JP" sz="2000" b="1" dirty="0">
                <a:solidFill>
                  <a:srgbClr val="FF0000"/>
                </a:solidFill>
              </a:rPr>
              <a:t>×</a:t>
            </a:r>
            <a:r>
              <a:rPr lang="ja-JP" altLang="en-US" sz="2000" b="1" dirty="0">
                <a:solidFill>
                  <a:srgbClr val="FF0000"/>
                </a:solidFill>
              </a:rPr>
              <a:t>　自分や地域の良さ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744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7BD2A5-2286-6645-FFC1-6051B8FFA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87A9F155-AF49-D7C4-1BCB-1050CCF8AE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5188"/>
            <a:ext cx="12192000" cy="167707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kumimoji="1" lang="ja-JP" altLang="en-US" sz="4800" b="1" dirty="0"/>
              <a:t>コンセプト</a:t>
            </a:r>
            <a:br>
              <a:rPr kumimoji="1" lang="en-US" altLang="ja-JP" sz="4800" b="1" dirty="0"/>
            </a:br>
            <a:r>
              <a:rPr kumimoji="1" lang="ja-JP" altLang="en-US" sz="4800" b="1" dirty="0"/>
              <a:t>「尾瀬の課題</a:t>
            </a:r>
            <a:r>
              <a:rPr kumimoji="1" lang="en-US" altLang="ja-JP" sz="4800" b="1" dirty="0"/>
              <a:t>×</a:t>
            </a:r>
            <a:r>
              <a:rPr lang="ja-JP" altLang="en-US" sz="4800" b="1" dirty="0"/>
              <a:t>自分と地域の良さ</a:t>
            </a:r>
            <a:r>
              <a:rPr kumimoji="1" lang="ja-JP" altLang="en-US" sz="4800" b="1" dirty="0"/>
              <a:t>」って？</a:t>
            </a:r>
          </a:p>
        </p:txBody>
      </p:sp>
      <p:sp>
        <p:nvSpPr>
          <p:cNvPr id="2" name="タイトル 3">
            <a:extLst>
              <a:ext uri="{FF2B5EF4-FFF2-40B4-BE49-F238E27FC236}">
                <a16:creationId xmlns:a16="http://schemas.microsoft.com/office/drawing/2014/main" id="{560D63F3-B9D8-E2C4-ABD5-059F260E621B}"/>
              </a:ext>
            </a:extLst>
          </p:cNvPr>
          <p:cNvSpPr txBox="1">
            <a:spLocks/>
          </p:cNvSpPr>
          <p:nvPr/>
        </p:nvSpPr>
        <p:spPr>
          <a:xfrm>
            <a:off x="571180" y="161365"/>
            <a:ext cx="10975778" cy="13909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ja-JP" altLang="en-US" sz="11500" b="1" dirty="0"/>
              <a:t>　</a:t>
            </a:r>
            <a:endParaRPr lang="ja-JP" altLang="en-US" sz="4800" b="1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50E1AFA-2E9E-BBAF-B6AB-BEBE8E5CB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351" y="3429000"/>
            <a:ext cx="4504951" cy="245924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6BE17F92-AE94-7009-A5C2-12A98185A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700" y="3515639"/>
            <a:ext cx="4594833" cy="2508311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C9ECF09-420C-AF78-EE84-3D0789F53800}"/>
              </a:ext>
            </a:extLst>
          </p:cNvPr>
          <p:cNvSpPr txBox="1"/>
          <p:nvPr/>
        </p:nvSpPr>
        <p:spPr>
          <a:xfrm>
            <a:off x="233464" y="2007534"/>
            <a:ext cx="5886096" cy="1192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ja-JP" altLang="en-US" sz="1600" b="1" dirty="0">
                <a:latin typeface="+mj-ea"/>
                <a:ea typeface="+mj-ea"/>
              </a:rPr>
              <a:t>■テーマ：</a:t>
            </a:r>
            <a:endParaRPr lang="en-US" altLang="ja-JP" sz="1600" b="1" dirty="0">
              <a:latin typeface="+mj-ea"/>
              <a:ea typeface="+mj-ea"/>
            </a:endParaRPr>
          </a:p>
          <a:p>
            <a:pPr>
              <a:spcAft>
                <a:spcPts val="300"/>
              </a:spcAft>
            </a:pPr>
            <a:r>
              <a:rPr lang="ja-JP" altLang="en-US" sz="1600" b="1" dirty="0">
                <a:latin typeface="+mj-ea"/>
                <a:ea typeface="+mj-ea"/>
              </a:rPr>
              <a:t>　尾瀬のゴミ（課題） </a:t>
            </a:r>
            <a:r>
              <a:rPr lang="en-US" altLang="ja-JP" sz="1600" b="1" dirty="0">
                <a:latin typeface="+mj-ea"/>
                <a:ea typeface="+mj-ea"/>
              </a:rPr>
              <a:t>× </a:t>
            </a:r>
            <a:r>
              <a:rPr lang="ja-JP" altLang="en-US" sz="1600" b="1" dirty="0">
                <a:latin typeface="+mj-ea"/>
                <a:ea typeface="+mj-ea"/>
              </a:rPr>
              <a:t>実験好き＆リサイクル（自分と地域良さ）</a:t>
            </a:r>
            <a:endParaRPr lang="en-US" altLang="ja-JP" sz="1600" b="1" dirty="0">
              <a:latin typeface="+mj-ea"/>
              <a:ea typeface="+mj-ea"/>
            </a:endParaRPr>
          </a:p>
          <a:p>
            <a:pPr>
              <a:spcAft>
                <a:spcPts val="300"/>
              </a:spcAft>
            </a:pPr>
            <a:r>
              <a:rPr lang="ja-JP" altLang="en-US" sz="1600" b="1" dirty="0">
                <a:latin typeface="+mj-ea"/>
                <a:ea typeface="+mj-ea"/>
              </a:rPr>
              <a:t>■アイディア</a:t>
            </a:r>
            <a:endParaRPr lang="en-US" altLang="ja-JP" sz="1600" b="1" dirty="0">
              <a:latin typeface="+mj-ea"/>
              <a:ea typeface="+mj-ea"/>
            </a:endParaRPr>
          </a:p>
          <a:p>
            <a:pPr>
              <a:spcAft>
                <a:spcPts val="300"/>
              </a:spcAft>
            </a:pPr>
            <a:r>
              <a:rPr lang="ja-JP" altLang="en-US" sz="1600" b="1" dirty="0">
                <a:latin typeface="+mj-ea"/>
                <a:ea typeface="+mj-ea"/>
              </a:rPr>
              <a:t>　「尾瀬ゴミを宝に変える！エコ・シャンプーバー＆回収ガチャ」</a:t>
            </a:r>
            <a:endParaRPr lang="en-US" altLang="ja-JP" sz="1600" b="1" dirty="0">
              <a:latin typeface="+mj-ea"/>
              <a:ea typeface="+mj-ea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3C154A1-3B5C-675D-CA62-D488F7B1A19B}"/>
              </a:ext>
            </a:extLst>
          </p:cNvPr>
          <p:cNvSpPr txBox="1"/>
          <p:nvPr/>
        </p:nvSpPr>
        <p:spPr>
          <a:xfrm>
            <a:off x="6544529" y="2089261"/>
            <a:ext cx="6480808" cy="1192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ja-JP" altLang="en-US" sz="1600" b="1" dirty="0">
                <a:latin typeface="+mj-ea"/>
                <a:ea typeface="+mj-ea"/>
              </a:rPr>
              <a:t>■テーマ：</a:t>
            </a:r>
            <a:endParaRPr lang="en-US" altLang="ja-JP" sz="1600" b="1" dirty="0">
              <a:latin typeface="+mj-ea"/>
              <a:ea typeface="+mj-ea"/>
            </a:endParaRPr>
          </a:p>
          <a:p>
            <a:pPr>
              <a:spcAft>
                <a:spcPts val="300"/>
              </a:spcAft>
            </a:pPr>
            <a:r>
              <a:rPr lang="ja-JP" altLang="en-US" sz="1600" b="1" dirty="0">
                <a:latin typeface="+mj-ea"/>
                <a:ea typeface="+mj-ea"/>
              </a:rPr>
              <a:t>　音の魅力が伝わっていない（課題）</a:t>
            </a:r>
            <a:r>
              <a:rPr lang="en-US" altLang="ja-JP" sz="1600" b="1" dirty="0">
                <a:latin typeface="+mj-ea"/>
                <a:ea typeface="+mj-ea"/>
              </a:rPr>
              <a:t>× </a:t>
            </a:r>
            <a:r>
              <a:rPr lang="ja-JP" altLang="en-US" sz="1600" b="1" dirty="0">
                <a:latin typeface="+mj-ea"/>
                <a:ea typeface="+mj-ea"/>
              </a:rPr>
              <a:t>音楽好き（自分の良さ）</a:t>
            </a:r>
          </a:p>
          <a:p>
            <a:pPr>
              <a:spcAft>
                <a:spcPts val="300"/>
              </a:spcAft>
            </a:pPr>
            <a:r>
              <a:rPr lang="ja-JP" altLang="en-US" sz="1600" b="1" dirty="0">
                <a:latin typeface="+mj-ea"/>
                <a:ea typeface="+mj-ea"/>
              </a:rPr>
              <a:t>■アイディア</a:t>
            </a:r>
            <a:endParaRPr lang="en-US" altLang="ja-JP" sz="1600" b="1" dirty="0">
              <a:latin typeface="+mj-ea"/>
              <a:ea typeface="+mj-ea"/>
            </a:endParaRPr>
          </a:p>
          <a:p>
            <a:pPr>
              <a:spcAft>
                <a:spcPts val="300"/>
              </a:spcAft>
            </a:pPr>
            <a:r>
              <a:rPr lang="ja-JP" altLang="en-US" sz="1600" b="1" dirty="0">
                <a:latin typeface="+mj-ea"/>
                <a:ea typeface="+mj-ea"/>
              </a:rPr>
              <a:t>　「尾瀬の癒やし音（サウンド）配信」プロジェクト</a:t>
            </a:r>
          </a:p>
        </p:txBody>
      </p:sp>
      <p:sp>
        <p:nvSpPr>
          <p:cNvPr id="14" name="タイトル 3">
            <a:extLst>
              <a:ext uri="{FF2B5EF4-FFF2-40B4-BE49-F238E27FC236}">
                <a16:creationId xmlns:a16="http://schemas.microsoft.com/office/drawing/2014/main" id="{A8C86B18-95E6-6F80-8C1B-E767882650EF}"/>
              </a:ext>
            </a:extLst>
          </p:cNvPr>
          <p:cNvSpPr txBox="1">
            <a:spLocks/>
          </p:cNvSpPr>
          <p:nvPr/>
        </p:nvSpPr>
        <p:spPr>
          <a:xfrm>
            <a:off x="0" y="6117077"/>
            <a:ext cx="12192000" cy="648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ja-JP" sz="3600" b="1" dirty="0"/>
              <a:t>2</a:t>
            </a:r>
            <a:r>
              <a:rPr lang="ja-JP" altLang="en-US" sz="3600" b="1" dirty="0"/>
              <a:t>つを掛け合わせて、アイディアを表現しよう！</a:t>
            </a:r>
          </a:p>
        </p:txBody>
      </p:sp>
    </p:spTree>
    <p:extLst>
      <p:ext uri="{BB962C8B-B14F-4D97-AF65-F5344CB8AC3E}">
        <p14:creationId xmlns:p14="http://schemas.microsoft.com/office/powerpoint/2010/main" val="4208279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0B4353-F1E7-B3DF-BD59-3909BF26DE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7FA1C1B7-92FA-848F-0D62-A634CBE347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9093"/>
            <a:ext cx="12192000" cy="115595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/>
              <a:t>大切なこと</a:t>
            </a:r>
          </a:p>
        </p:txBody>
      </p:sp>
      <p:sp>
        <p:nvSpPr>
          <p:cNvPr id="2" name="タイトル 3">
            <a:extLst>
              <a:ext uri="{FF2B5EF4-FFF2-40B4-BE49-F238E27FC236}">
                <a16:creationId xmlns:a16="http://schemas.microsoft.com/office/drawing/2014/main" id="{A2F4D285-CFBC-ABF7-2B93-8EEF6F034F78}"/>
              </a:ext>
            </a:extLst>
          </p:cNvPr>
          <p:cNvSpPr txBox="1">
            <a:spLocks/>
          </p:cNvSpPr>
          <p:nvPr/>
        </p:nvSpPr>
        <p:spPr>
          <a:xfrm>
            <a:off x="571180" y="161365"/>
            <a:ext cx="10975778" cy="13909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ja-JP" altLang="en-US" sz="11500" b="1" dirty="0"/>
              <a:t>　</a:t>
            </a:r>
            <a:endParaRPr lang="ja-JP" altLang="en-US" sz="4800" b="1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331282A-BA2B-71CF-5DA9-54ACF6CCA611}"/>
              </a:ext>
            </a:extLst>
          </p:cNvPr>
          <p:cNvSpPr txBox="1"/>
          <p:nvPr/>
        </p:nvSpPr>
        <p:spPr>
          <a:xfrm>
            <a:off x="29858" y="1881350"/>
            <a:ext cx="12132284" cy="4068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6000" b="1" dirty="0"/>
              <a:t>「尾瀬」</a:t>
            </a:r>
            <a:r>
              <a:rPr lang="ja-JP" altLang="en-US" sz="6000" b="1" dirty="0"/>
              <a:t>の課題を発見すること</a:t>
            </a:r>
            <a:endParaRPr kumimoji="1" lang="en-US" altLang="ja-JP" sz="6000" b="1" dirty="0"/>
          </a:p>
          <a:p>
            <a:pPr algn="ctr">
              <a:lnSpc>
                <a:spcPct val="150000"/>
              </a:lnSpc>
            </a:pPr>
            <a:r>
              <a:rPr kumimoji="1" lang="ja-JP" altLang="en-US" sz="6000" b="1" dirty="0"/>
              <a:t>＋</a:t>
            </a:r>
            <a:endParaRPr kumimoji="1" lang="en-US" altLang="ja-JP" sz="6000" b="1" dirty="0"/>
          </a:p>
          <a:p>
            <a:pPr algn="ctr">
              <a:lnSpc>
                <a:spcPct val="150000"/>
              </a:lnSpc>
            </a:pPr>
            <a:r>
              <a:rPr lang="ja-JP" altLang="en-US" sz="6000" b="1" dirty="0"/>
              <a:t>自分と地域の良さを発見すること</a:t>
            </a:r>
            <a:endParaRPr kumimoji="1" lang="en-US" altLang="ja-JP" sz="6000" b="1" dirty="0"/>
          </a:p>
        </p:txBody>
      </p:sp>
    </p:spTree>
    <p:extLst>
      <p:ext uri="{BB962C8B-B14F-4D97-AF65-F5344CB8AC3E}">
        <p14:creationId xmlns:p14="http://schemas.microsoft.com/office/powerpoint/2010/main" val="3424143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游ゴシック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4051</Words>
  <Application>Microsoft Office PowerPoint</Application>
  <PresentationFormat>ワイド画面</PresentationFormat>
  <Paragraphs>555</Paragraphs>
  <Slides>70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70</vt:i4>
      </vt:variant>
    </vt:vector>
  </HeadingPairs>
  <TitlesOfParts>
    <vt:vector size="77" baseType="lpstr">
      <vt:lpstr>Google Sans Text</vt:lpstr>
      <vt:lpstr>HGPｺﾞｼｯｸE</vt:lpstr>
      <vt:lpstr>HGP創英角ｺﾞｼｯｸUB</vt:lpstr>
      <vt:lpstr>游ゴシック</vt:lpstr>
      <vt:lpstr>Arial</vt:lpstr>
      <vt:lpstr>Calibri</vt:lpstr>
      <vt:lpstr>Office テーマ</vt:lpstr>
      <vt:lpstr>PowerPoint プレゼンテーション</vt:lpstr>
      <vt:lpstr>　　　　　　　尾瀬ネイチャーラーニングモデルプログラム　中学校編 尾瀬の課題× 自分と地域の良さ探究　</vt:lpstr>
      <vt:lpstr>PowerPoint プレゼンテーション</vt:lpstr>
      <vt:lpstr>本日の流れ</vt:lpstr>
      <vt:lpstr>１．尾瀬ネイチャーラーニングを知る</vt:lpstr>
      <vt:lpstr>PowerPoint プレゼンテーション</vt:lpstr>
      <vt:lpstr>尾瀬ネイチャーラーニングで行うこと</vt:lpstr>
      <vt:lpstr>コンセプト 「尾瀬の課題×自分と地域の良さ」って？</vt:lpstr>
      <vt:lpstr>大切なこと</vt:lpstr>
      <vt:lpstr>授業予定</vt:lpstr>
      <vt:lpstr>PowerPoint プレゼンテーション</vt:lpstr>
      <vt:lpstr>２．自分と地域の良さを発見する</vt:lpstr>
      <vt:lpstr>自分と地域の良さを発見してみよる</vt:lpstr>
      <vt:lpstr>個人ワーク①：自分の良さを書き出してみよう</vt:lpstr>
      <vt:lpstr>個人ワーク①：優先順位をつけよう</vt:lpstr>
      <vt:lpstr>個人ワーク②：地域の良さを書き出してみよう</vt:lpstr>
      <vt:lpstr>個人ワーク②：優先順位をつけよう</vt:lpstr>
      <vt:lpstr>３．まとめ・次回予告</vt:lpstr>
      <vt:lpstr>尾瀬ネイチャーラーニングで行うこと</vt:lpstr>
      <vt:lpstr>まとめ・次回予告</vt:lpstr>
      <vt:lpstr>　　　　　　　尾瀬ネイチャーラーニングモデルプログラム　中学校編 尾瀬の課題× 自分と地域の良さ探究　</vt:lpstr>
      <vt:lpstr>PowerPoint プレゼンテーション</vt:lpstr>
      <vt:lpstr>本日の流れ</vt:lpstr>
      <vt:lpstr>１．尾瀬の課題の見方を知る</vt:lpstr>
      <vt:lpstr>「前回振り返り」尾瀬ネイチャーラーニングで行うこと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２．良さと 　　尾瀬を関連させる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３．まとめ・次回予告</vt:lpstr>
      <vt:lpstr>まとめ・次回予告</vt:lpstr>
      <vt:lpstr>PowerPoint プレゼンテーション</vt:lpstr>
      <vt:lpstr>　　　　　　　尾瀬ネイチャーラーニングモデルプログラム　中学校編 尾瀬の課題× 自分と地域の良さ探究　</vt:lpstr>
      <vt:lpstr>PowerPoint プレゼンテーション</vt:lpstr>
      <vt:lpstr>本日の流れ</vt:lpstr>
      <vt:lpstr>１．現地学習を振り返る</vt:lpstr>
      <vt:lpstr>現地学習を振り返る</vt:lpstr>
      <vt:lpstr>PowerPoint プレゼンテーション</vt:lpstr>
      <vt:lpstr>２．アイディアを出す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３．まとめ・次回予告</vt:lpstr>
      <vt:lpstr>まとめ・次回予告</vt:lpstr>
      <vt:lpstr>　　　　　　　尾瀬ネイチャーラーニングモデルプログラム　中学校編 尾瀬の課題× 自分と地域の良さ探究　</vt:lpstr>
      <vt:lpstr>PowerPoint プレゼンテーション</vt:lpstr>
      <vt:lpstr>本日の流れ</vt:lpstr>
      <vt:lpstr>１．アイディアを整理して 　　発表資料を作成する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２．まとめ・次回予告</vt:lpstr>
      <vt:lpstr>まとめ・次回予告</vt:lpstr>
      <vt:lpstr>　　　　　　　尾瀬ネイチャーラーニングモデルプログラム　中学校編 尾瀬の課題× 自分と地域の良さ探究　</vt:lpstr>
      <vt:lpstr>PowerPoint プレゼンテーション</vt:lpstr>
      <vt:lpstr>本日の流れ</vt:lpstr>
      <vt:lpstr>１．アイディアを発表する</vt:lpstr>
      <vt:lpstr>PowerPoint プレゼンテーション</vt:lpstr>
      <vt:lpstr>PowerPoint プレゼンテーション</vt:lpstr>
      <vt:lpstr>２．尾瀬ネイチャーラーニングを 振り返る</vt:lpstr>
      <vt:lpstr>振り返る</vt:lpstr>
      <vt:lpstr>３．まとめ</vt:lpstr>
      <vt:lpstr>まとめ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2026-03-27T10:28:50Z</dcterms:created>
  <dcterms:modified xsi:type="dcterms:W3CDTF">2026-03-27T10:30:37Z</dcterms:modified>
</cp:coreProperties>
</file>