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96" r:id="rId2"/>
    <p:sldId id="319" r:id="rId3"/>
    <p:sldId id="315" r:id="rId4"/>
    <p:sldId id="316" r:id="rId5"/>
    <p:sldId id="317" r:id="rId6"/>
    <p:sldId id="318" r:id="rId7"/>
  </p:sldIdLst>
  <p:sldSz cx="6858000" cy="9906000" type="A4"/>
  <p:notesSz cx="9932988" cy="68008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5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000"/>
    <a:srgbClr val="FB5C2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644" y="66"/>
      </p:cViewPr>
      <p:guideLst>
        <p:guide orient="horz" pos="3075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CC4C3FFF-35D9-4EFD-9378-E6C2677E93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4029" cy="341405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FB553CE-7CC8-44B2-8B41-1C4947E030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5764" y="0"/>
            <a:ext cx="4305626" cy="341405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>
              <a:defRPr sz="1200"/>
            </a:lvl1pPr>
          </a:lstStyle>
          <a:p>
            <a:fld id="{13E3FD6E-B51D-4137-9DE8-64F3726C54AE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F1E8D37-4676-4AA6-8FB7-96474BAC01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9445"/>
            <a:ext cx="4304029" cy="341405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AA66E12-3728-451F-BDAA-50F8AD474C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5764" y="6459445"/>
            <a:ext cx="4305626" cy="341405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>
              <a:defRPr sz="1200"/>
            </a:lvl1pPr>
          </a:lstStyle>
          <a:p>
            <a:fld id="{26331C88-E4A1-4E9F-ADB9-02D6DE3581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953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4029" cy="341405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5764" y="0"/>
            <a:ext cx="4305626" cy="341405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>
              <a:defRPr sz="1200"/>
            </a:lvl1pPr>
          </a:lstStyle>
          <a:p>
            <a:fld id="{424429D3-AF88-48FD-9B1C-35F57A6E1E8C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173538" y="849313"/>
            <a:ext cx="1587500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62" tIns="46081" rIns="92162" bIns="4608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4098" y="3272999"/>
            <a:ext cx="7946390" cy="2678346"/>
          </a:xfrm>
          <a:prstGeom prst="rect">
            <a:avLst/>
          </a:prstGeom>
        </p:spPr>
        <p:txBody>
          <a:bodyPr vert="horz" lIns="92162" tIns="46081" rIns="92162" bIns="4608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59445"/>
            <a:ext cx="4304029" cy="341405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5764" y="6459445"/>
            <a:ext cx="4305626" cy="341405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>
              <a:defRPr sz="1200"/>
            </a:lvl1pPr>
          </a:lstStyle>
          <a:p>
            <a:fld id="{8919278E-9D7E-4211-88C1-9E4151C4B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0489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0D666-D298-47BE-A732-B5461B948505}" type="datetime1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3352-52D8-41E7-A575-7E32AFBF77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34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B1DC-7B5B-48B2-96AE-21AA3A9E2670}" type="datetime1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3352-52D8-41E7-A575-7E32AFBF77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9671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6B79-CE5B-4FE1-960D-BB91B3FF76DF}" type="datetime1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3352-52D8-41E7-A575-7E32AFBF77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36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4EE0-FCB1-46EB-ABFC-961A35C3C898}" type="datetime1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3352-52D8-41E7-A575-7E32AFBF77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8656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5AC6-FA8C-4BFA-AAA2-D310945110FE}" type="datetime1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3352-52D8-41E7-A575-7E32AFBF77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1806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0362-2FD4-4346-9799-910C72FA2A47}" type="datetime1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3352-52D8-41E7-A575-7E32AFBF77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70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F411-88BA-4531-AD58-25DFFDF8524F}" type="datetime1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3352-52D8-41E7-A575-7E32AFBF77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725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E8D9-337C-4F66-A413-2DFF4D26B2BB}" type="datetime1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3352-52D8-41E7-A575-7E32AFBF77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00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33E6-E105-4CCF-98D7-DD953BAFA0A9}" type="datetime1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3352-52D8-41E7-A575-7E32AFBF77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143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8E8C-9AC6-4E69-A87F-9EA9935CAC23}" type="datetime1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3352-52D8-41E7-A575-7E32AFBF77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35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46A9-9AF8-4455-B0EB-E9C581819FDF}" type="datetime1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3352-52D8-41E7-A575-7E32AFBF77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937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C82AD-34C9-468A-8310-EAED2110547B}" type="datetime1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43352-52D8-41E7-A575-7E32AFBF77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513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25FAD95-3923-852A-40D2-1EAF44E12551}"/>
              </a:ext>
            </a:extLst>
          </p:cNvPr>
          <p:cNvSpPr/>
          <p:nvPr/>
        </p:nvSpPr>
        <p:spPr>
          <a:xfrm>
            <a:off x="81555" y="875861"/>
            <a:ext cx="6661553" cy="62590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1DB13E4-8DC8-D925-4730-725FC4A9A028}"/>
              </a:ext>
            </a:extLst>
          </p:cNvPr>
          <p:cNvSpPr txBox="1"/>
          <p:nvPr/>
        </p:nvSpPr>
        <p:spPr>
          <a:xfrm>
            <a:off x="114892" y="51109"/>
            <a:ext cx="4860304" cy="57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050" dirty="0"/>
              <a:t>WS</a:t>
            </a:r>
            <a:r>
              <a:rPr lang="ja-JP" altLang="en-US" sz="1050" dirty="0"/>
              <a:t>一式</a:t>
            </a:r>
            <a:r>
              <a:rPr lang="en-US" altLang="ja-JP" sz="1050" dirty="0"/>
              <a:t>【</a:t>
            </a:r>
            <a:r>
              <a:rPr lang="ja-JP" altLang="en-US" sz="1050" dirty="0"/>
              <a:t>事前・現地・事後・ふりかえり</a:t>
            </a:r>
            <a:r>
              <a:rPr lang="en-US" altLang="ja-JP" sz="1050" dirty="0"/>
              <a:t>】</a:t>
            </a:r>
          </a:p>
          <a:p>
            <a:pPr>
              <a:lnSpc>
                <a:spcPct val="150000"/>
              </a:lnSpc>
            </a:pPr>
            <a:r>
              <a:rPr lang="ja-JP" altLang="en-US" sz="1050" dirty="0"/>
              <a:t>尾瀬ネイチャーラーニング（中学校用）</a:t>
            </a:r>
            <a:endParaRPr kumimoji="1" lang="ja-JP" altLang="en-US" sz="1050" dirty="0"/>
          </a:p>
        </p:txBody>
      </p:sp>
      <p:sp>
        <p:nvSpPr>
          <p:cNvPr id="2" name="TextBox 12">
            <a:extLst>
              <a:ext uri="{FF2B5EF4-FFF2-40B4-BE49-F238E27FC236}">
                <a16:creationId xmlns:a16="http://schemas.microsoft.com/office/drawing/2014/main" id="{7CA1A189-FB1F-FE1B-329E-6AE803AA3B2C}"/>
              </a:ext>
            </a:extLst>
          </p:cNvPr>
          <p:cNvSpPr txBox="1"/>
          <p:nvPr/>
        </p:nvSpPr>
        <p:spPr>
          <a:xfrm>
            <a:off x="3106174" y="86795"/>
            <a:ext cx="3745056" cy="323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69"/>
              </a:lnSpc>
            </a:pPr>
            <a:r>
              <a:rPr lang="en-US" sz="1400" spc="-32" dirty="0" err="1">
                <a:solidFill>
                  <a:srgbClr val="000000"/>
                </a:solidFill>
                <a:latin typeface="+mn-ea"/>
              </a:rPr>
              <a:t>氏名</a:t>
            </a:r>
            <a:r>
              <a:rPr lang="en-US" sz="1400" spc="-32" dirty="0">
                <a:solidFill>
                  <a:srgbClr val="000000"/>
                </a:solidFill>
                <a:latin typeface="+mn-ea"/>
              </a:rPr>
              <a:t>（　　　</a:t>
            </a:r>
            <a:r>
              <a:rPr lang="ja-JP" altLang="en-US" sz="1400" spc="-32" dirty="0">
                <a:solidFill>
                  <a:srgbClr val="000000"/>
                </a:solidFill>
                <a:latin typeface="+mn-ea"/>
              </a:rPr>
              <a:t>　</a:t>
            </a:r>
            <a:r>
              <a:rPr lang="en-US" sz="1400" spc="-32" dirty="0">
                <a:solidFill>
                  <a:srgbClr val="000000"/>
                </a:solidFill>
                <a:latin typeface="+mn-ea"/>
              </a:rPr>
              <a:t>　　　　</a:t>
            </a:r>
            <a:r>
              <a:rPr lang="ja-JP" altLang="en-US" sz="1400" spc="-32" dirty="0">
                <a:solidFill>
                  <a:srgbClr val="000000"/>
                </a:solidFill>
                <a:latin typeface="+mn-ea"/>
              </a:rPr>
              <a:t>　</a:t>
            </a:r>
            <a:r>
              <a:rPr lang="en-US" sz="1400" spc="-32" dirty="0">
                <a:solidFill>
                  <a:srgbClr val="000000"/>
                </a:solidFill>
                <a:latin typeface="+mn-ea"/>
              </a:rPr>
              <a:t>　　）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9BCB071B-1BA1-BCEB-D44B-9893982624D0}"/>
              </a:ext>
            </a:extLst>
          </p:cNvPr>
          <p:cNvSpPr/>
          <p:nvPr/>
        </p:nvSpPr>
        <p:spPr>
          <a:xfrm>
            <a:off x="174053" y="1365393"/>
            <a:ext cx="1159417" cy="323682"/>
          </a:xfrm>
          <a:prstGeom prst="roundRect">
            <a:avLst>
              <a:gd name="adj" fmla="val 0"/>
            </a:avLst>
          </a:prstGeom>
          <a:noFill/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</a:rPr>
              <a:t>狙い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4D86EEF-7CCA-A852-CF88-371E7C872757}"/>
              </a:ext>
            </a:extLst>
          </p:cNvPr>
          <p:cNvSpPr txBox="1"/>
          <p:nvPr/>
        </p:nvSpPr>
        <p:spPr>
          <a:xfrm>
            <a:off x="114892" y="1741987"/>
            <a:ext cx="631430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1200" b="1" dirty="0"/>
              <a:t>　✓ 自分の良いところや地域の良いところを明らかにする</a:t>
            </a:r>
            <a:endParaRPr lang="en-US" altLang="ja-JP" sz="1200" b="1" dirty="0"/>
          </a:p>
          <a:p>
            <a:pPr>
              <a:spcAft>
                <a:spcPts val="600"/>
              </a:spcAft>
            </a:pPr>
            <a:r>
              <a:rPr lang="ja-JP" altLang="en-US" sz="1200" b="1" dirty="0"/>
              <a:t>　✓ 尾瀬を知り、尾瀬の課題を発見する</a:t>
            </a:r>
          </a:p>
          <a:p>
            <a:pPr>
              <a:spcAft>
                <a:spcPts val="600"/>
              </a:spcAft>
            </a:pPr>
            <a:r>
              <a:rPr lang="ja-JP" altLang="en-US" sz="1200" b="1" dirty="0"/>
              <a:t>　✓ ひとつの物事でも複数のことが関連されていくことを学ぶ（教科等横断的・</a:t>
            </a:r>
            <a:r>
              <a:rPr lang="en-US" altLang="ja-JP" sz="1200" b="1" dirty="0"/>
              <a:t>STEAM</a:t>
            </a:r>
            <a:r>
              <a:rPr lang="ja-JP" altLang="en-US" sz="1200" b="1" dirty="0"/>
              <a:t>）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B718296-6B7E-14A5-C22C-366E19644755}"/>
              </a:ext>
            </a:extLst>
          </p:cNvPr>
          <p:cNvSpPr/>
          <p:nvPr/>
        </p:nvSpPr>
        <p:spPr>
          <a:xfrm>
            <a:off x="155411" y="2572779"/>
            <a:ext cx="1159417" cy="323682"/>
          </a:xfrm>
          <a:prstGeom prst="roundRect">
            <a:avLst>
              <a:gd name="adj" fmla="val 0"/>
            </a:avLst>
          </a:prstGeom>
          <a:noFill/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</a:rPr>
              <a:t>アウトプット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2D003F4-4AC4-7B01-D14A-6D20D4153F94}"/>
              </a:ext>
            </a:extLst>
          </p:cNvPr>
          <p:cNvSpPr txBox="1"/>
          <p:nvPr/>
        </p:nvSpPr>
        <p:spPr>
          <a:xfrm>
            <a:off x="326631" y="2927034"/>
            <a:ext cx="6314303" cy="882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b="1" u="wavyHeavy" dirty="0">
                <a:uFill>
                  <a:solidFill>
                    <a:srgbClr val="00B050"/>
                  </a:solidFill>
                </a:uFill>
              </a:rPr>
              <a:t>「自分や地域の良さを活かして、</a:t>
            </a:r>
            <a:endParaRPr lang="en-US" altLang="ja-JP" b="1" u="wavyHeavy" dirty="0">
              <a:uFill>
                <a:solidFill>
                  <a:srgbClr val="00B050"/>
                </a:solidFill>
              </a:uFill>
            </a:endParaRPr>
          </a:p>
          <a:p>
            <a:pPr algn="ctr">
              <a:lnSpc>
                <a:spcPct val="150000"/>
              </a:lnSpc>
            </a:pPr>
            <a:r>
              <a:rPr lang="ja-JP" altLang="en-US" b="1" u="wavyHeavy" dirty="0">
                <a:uFill>
                  <a:solidFill>
                    <a:srgbClr val="00B050"/>
                  </a:solidFill>
                </a:uFill>
              </a:rPr>
              <a:t>尾瀬の課題を解決するためのアイディア」</a:t>
            </a:r>
            <a:r>
              <a:rPr lang="ja-JP" altLang="en-US" b="1" dirty="0"/>
              <a:t>を</a:t>
            </a:r>
            <a:r>
              <a:rPr kumimoji="1" lang="ja-JP" altLang="en-US" b="1" dirty="0"/>
              <a:t>表現する</a:t>
            </a:r>
            <a:endParaRPr kumimoji="1" lang="en-US" altLang="ja-JP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4D7B727-2D6F-001F-1932-DCE1E054A53A}"/>
              </a:ext>
            </a:extLst>
          </p:cNvPr>
          <p:cNvSpPr txBox="1"/>
          <p:nvPr/>
        </p:nvSpPr>
        <p:spPr>
          <a:xfrm>
            <a:off x="1056068" y="626651"/>
            <a:ext cx="4739425" cy="623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ja-JP" altLang="en-US" sz="1600" b="1" dirty="0"/>
              <a:t>尾瀬ネイチャーラーニングについて</a:t>
            </a:r>
            <a:endParaRPr lang="en-US" altLang="ja-JP" sz="1600" b="1" dirty="0"/>
          </a:p>
          <a:p>
            <a:pPr algn="ctr">
              <a:spcAft>
                <a:spcPts val="300"/>
              </a:spcAft>
            </a:pPr>
            <a:r>
              <a:rPr kumimoji="1" lang="ja-JP" altLang="en-US" sz="1600" b="1" dirty="0"/>
              <a:t>「尾瀬の課題」</a:t>
            </a:r>
            <a:r>
              <a:rPr kumimoji="1" lang="en-US" altLang="ja-JP" sz="1600" b="1" dirty="0"/>
              <a:t>×</a:t>
            </a:r>
            <a:r>
              <a:rPr kumimoji="1" lang="ja-JP" altLang="en-US" sz="1600" b="1" dirty="0"/>
              <a:t>「自分</a:t>
            </a:r>
            <a:r>
              <a:rPr lang="ja-JP" altLang="en-US" sz="1600" b="1" dirty="0"/>
              <a:t>と地域の良さ</a:t>
            </a:r>
            <a:r>
              <a:rPr kumimoji="1" lang="ja-JP" altLang="en-US" sz="1600" b="1" dirty="0"/>
              <a:t>」探究</a:t>
            </a:r>
            <a:endParaRPr kumimoji="1" lang="en-US" altLang="ja-JP" sz="1600" b="1" dirty="0"/>
          </a:p>
        </p:txBody>
      </p:sp>
      <p:sp>
        <p:nvSpPr>
          <p:cNvPr id="21" name="スライド番号プレースホルダー 3">
            <a:extLst>
              <a:ext uri="{FF2B5EF4-FFF2-40B4-BE49-F238E27FC236}">
                <a16:creationId xmlns:a16="http://schemas.microsoft.com/office/drawing/2014/main" id="{E8D9FB00-C24A-8CA3-4641-FB296A61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4950" y="-22517"/>
            <a:ext cx="1543050" cy="317157"/>
          </a:xfrm>
        </p:spPr>
        <p:txBody>
          <a:bodyPr/>
          <a:lstStyle/>
          <a:p>
            <a:fld id="{A763930E-11EF-4248-8263-B2307074A718}" type="slidenum">
              <a:rPr kumimoji="1" lang="ja-JP" altLang="en-US" sz="1200" smtClean="0"/>
              <a:t>1</a:t>
            </a:fld>
            <a:endParaRPr kumimoji="1" lang="ja-JP" altLang="en-US" sz="1200"/>
          </a:p>
        </p:txBody>
      </p:sp>
      <p:pic>
        <p:nvPicPr>
          <p:cNvPr id="20" name="図 19" descr="草の上にある山&#10;&#10;低い精度で自動的に生成された説明">
            <a:extLst>
              <a:ext uri="{FF2B5EF4-FFF2-40B4-BE49-F238E27FC236}">
                <a16:creationId xmlns:a16="http://schemas.microsoft.com/office/drawing/2014/main" id="{A24C50DE-8C68-612F-D4AF-300713AD2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11" y="7475845"/>
            <a:ext cx="2506068" cy="1672017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84CE319-5C48-C9FE-5F3C-E672686C9FBC}"/>
              </a:ext>
            </a:extLst>
          </p:cNvPr>
          <p:cNvSpPr txBox="1"/>
          <p:nvPr/>
        </p:nvSpPr>
        <p:spPr>
          <a:xfrm>
            <a:off x="2789881" y="7588777"/>
            <a:ext cx="391847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>
              <a:spcAft>
                <a:spcPts val="600"/>
              </a:spcAft>
            </a:pPr>
            <a:r>
              <a:rPr lang="ja-JP" altLang="en-US" sz="1100" b="1" i="0" u="sng" dirty="0">
                <a:effectLst/>
                <a:latin typeface="Arial" panose="020B0604020202020204" pitchFamily="34" charset="0"/>
              </a:rPr>
              <a:t>Ｑ．尾瀬って？（群馬県尾瀬国立公園</a:t>
            </a:r>
            <a:r>
              <a:rPr lang="en-US" altLang="ja-JP" sz="1100" b="1" i="0" u="sng" dirty="0">
                <a:effectLst/>
                <a:latin typeface="Arial" panose="020B0604020202020204" pitchFamily="34" charset="0"/>
              </a:rPr>
              <a:t>web</a:t>
            </a:r>
            <a:r>
              <a:rPr lang="ja-JP" altLang="en-US" sz="1100" b="1" i="0" u="sng" dirty="0">
                <a:effectLst/>
                <a:latin typeface="Arial" panose="020B0604020202020204" pitchFamily="34" charset="0"/>
              </a:rPr>
              <a:t>ページより）</a:t>
            </a:r>
            <a:endParaRPr lang="en-US" altLang="ja-JP" sz="1100" b="1" i="0" u="sng" dirty="0">
              <a:effectLst/>
              <a:latin typeface="Arial" panose="020B0604020202020204" pitchFamily="34" charset="0"/>
            </a:endParaRPr>
          </a:p>
          <a:p>
            <a:pPr algn="l" fontAlgn="ctr">
              <a:spcAft>
                <a:spcPts val="600"/>
              </a:spcAft>
            </a:pPr>
            <a:r>
              <a:rPr lang="ja-JP" altLang="en-US" sz="1100" b="1" i="0" dirty="0">
                <a:effectLst/>
                <a:latin typeface="Arial" panose="020B0604020202020204" pitchFamily="34" charset="0"/>
              </a:rPr>
              <a:t>群馬・福島・栃木・新潟の</a:t>
            </a:r>
            <a:r>
              <a:rPr lang="en-US" altLang="ja-JP" sz="1100" b="1" i="0" dirty="0">
                <a:effectLst/>
                <a:latin typeface="Arial" panose="020B0604020202020204" pitchFamily="34" charset="0"/>
              </a:rPr>
              <a:t>4</a:t>
            </a:r>
            <a:r>
              <a:rPr lang="ja-JP" altLang="en-US" sz="1100" b="1" i="0" dirty="0">
                <a:effectLst/>
                <a:latin typeface="Arial" panose="020B0604020202020204" pitchFamily="34" charset="0"/>
              </a:rPr>
              <a:t>県にまたがり、尾瀬ヶ原（おぜがはら）や尾瀬沼（おぜぬま）、至仏山</a:t>
            </a:r>
            <a:r>
              <a:rPr lang="ja-JP" altLang="en-US" sz="1100" b="1" i="0">
                <a:effectLst/>
                <a:latin typeface="Arial" panose="020B0604020202020204" pitchFamily="34" charset="0"/>
              </a:rPr>
              <a:t>（しぶつさん</a:t>
            </a:r>
            <a:r>
              <a:rPr lang="ja-JP" altLang="en-US" sz="1100" b="1" i="0" dirty="0">
                <a:effectLst/>
                <a:latin typeface="Arial" panose="020B0604020202020204" pitchFamily="34" charset="0"/>
              </a:rPr>
              <a:t>）、燧ヶ岳（ひうちがたけ）等は、文化財保護法でも国の特別天然記念物に指定されています。</a:t>
            </a:r>
          </a:p>
          <a:p>
            <a:pPr algn="l" fontAlgn="ctr">
              <a:spcAft>
                <a:spcPts val="600"/>
              </a:spcAft>
            </a:pPr>
            <a:r>
              <a:rPr lang="ja-JP" altLang="en-US" sz="1100" b="1" i="0" dirty="0">
                <a:effectLst/>
                <a:latin typeface="Arial" panose="020B0604020202020204" pitchFamily="34" charset="0"/>
              </a:rPr>
              <a:t>標高</a:t>
            </a:r>
            <a:r>
              <a:rPr lang="en-US" altLang="ja-JP" sz="1100" b="1" i="0" dirty="0">
                <a:effectLst/>
                <a:latin typeface="Arial" panose="020B0604020202020204" pitchFamily="34" charset="0"/>
              </a:rPr>
              <a:t>1,400</a:t>
            </a:r>
            <a:r>
              <a:rPr lang="ja-JP" altLang="en-US" sz="1100" b="1" i="0" dirty="0">
                <a:effectLst/>
                <a:latin typeface="Arial" panose="020B0604020202020204" pitchFamily="34" charset="0"/>
              </a:rPr>
              <a:t>メートルに位置し本州最大の湿原といわれる瀬ヶ原（約</a:t>
            </a:r>
            <a:r>
              <a:rPr lang="en-US" altLang="ja-JP" sz="1100" b="1" i="0" dirty="0">
                <a:effectLst/>
                <a:latin typeface="Arial" panose="020B0604020202020204" pitchFamily="34" charset="0"/>
              </a:rPr>
              <a:t>849</a:t>
            </a:r>
            <a:r>
              <a:rPr lang="ja-JP" altLang="en-US" sz="1100" b="1" i="0" dirty="0">
                <a:effectLst/>
                <a:latin typeface="Arial" panose="020B0604020202020204" pitchFamily="34" charset="0"/>
              </a:rPr>
              <a:t>ヘクタール）を中心とする生態系は、微妙なバランスの上に成り立つ学術的にも価値のある自然です。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A5096BA-E3DB-B14E-4637-AC8A0443CC8A}"/>
              </a:ext>
            </a:extLst>
          </p:cNvPr>
          <p:cNvSpPr txBox="1"/>
          <p:nvPr/>
        </p:nvSpPr>
        <p:spPr>
          <a:xfrm>
            <a:off x="0" y="9312030"/>
            <a:ext cx="6851230" cy="384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400" b="1" dirty="0"/>
              <a:t>わたしたちの学校では、（　　）月（　　）日（　　）に尾瀬を散策します。</a:t>
            </a:r>
            <a:endParaRPr lang="en-US" altLang="ja-JP" sz="1400" b="1" dirty="0"/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332883B0-1671-9478-8124-04EA952C2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53" y="5227707"/>
            <a:ext cx="3112944" cy="1699351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4F76566A-838A-9EC8-E347-887D30B0B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409" y="5227706"/>
            <a:ext cx="3112945" cy="1699351"/>
          </a:xfrm>
          <a:prstGeom prst="rect">
            <a:avLst/>
          </a:prstGeom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4F83C85E-DCD2-750E-7ED2-91F1ACD3E4C3}"/>
              </a:ext>
            </a:extLst>
          </p:cNvPr>
          <p:cNvSpPr txBox="1"/>
          <p:nvPr/>
        </p:nvSpPr>
        <p:spPr>
          <a:xfrm>
            <a:off x="87025" y="4468214"/>
            <a:ext cx="350838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ja-JP" altLang="en-US" sz="700" b="1" dirty="0">
                <a:latin typeface="+mn-ea"/>
                <a:ea typeface="+mn-ea"/>
              </a:rPr>
              <a:t>■テーマ：</a:t>
            </a:r>
            <a:endParaRPr lang="en-US" altLang="ja-JP" sz="700" b="1" dirty="0">
              <a:latin typeface="+mn-ea"/>
              <a:ea typeface="+mn-ea"/>
            </a:endParaRPr>
          </a:p>
          <a:p>
            <a:pPr>
              <a:spcAft>
                <a:spcPts val="300"/>
              </a:spcAft>
            </a:pPr>
            <a:r>
              <a:rPr lang="ja-JP" altLang="en-US" sz="700" b="1" dirty="0">
                <a:latin typeface="+mn-ea"/>
              </a:rPr>
              <a:t>　</a:t>
            </a:r>
            <a:r>
              <a:rPr lang="ja-JP" altLang="en-US" sz="700" b="1" dirty="0">
                <a:latin typeface="+mn-ea"/>
                <a:ea typeface="+mn-ea"/>
              </a:rPr>
              <a:t>尾瀬のゴミ</a:t>
            </a:r>
            <a:r>
              <a:rPr lang="ja-JP" altLang="en-US" sz="700" b="1" dirty="0">
                <a:latin typeface="+mn-ea"/>
              </a:rPr>
              <a:t>（尾瀬の課題）</a:t>
            </a:r>
            <a:r>
              <a:rPr lang="ja-JP" altLang="en-US" sz="700" b="1" dirty="0">
                <a:latin typeface="+mn-ea"/>
                <a:ea typeface="+mn-ea"/>
              </a:rPr>
              <a:t> </a:t>
            </a:r>
            <a:r>
              <a:rPr lang="en-US" altLang="ja-JP" sz="700" b="1" dirty="0">
                <a:latin typeface="+mn-ea"/>
                <a:ea typeface="+mn-ea"/>
              </a:rPr>
              <a:t>× </a:t>
            </a:r>
            <a:r>
              <a:rPr lang="ja-JP" altLang="en-US" sz="700" b="1" dirty="0">
                <a:latin typeface="+mn-ea"/>
                <a:ea typeface="+mn-ea"/>
              </a:rPr>
              <a:t>実験好き＆リサイクル（自分と地域良さ）</a:t>
            </a:r>
            <a:endParaRPr lang="en-US" altLang="ja-JP" sz="700" b="1" dirty="0">
              <a:latin typeface="+mn-ea"/>
              <a:ea typeface="+mn-ea"/>
            </a:endParaRPr>
          </a:p>
          <a:p>
            <a:pPr>
              <a:spcAft>
                <a:spcPts val="300"/>
              </a:spcAft>
            </a:pPr>
            <a:r>
              <a:rPr lang="ja-JP" altLang="en-US" sz="700" b="1" dirty="0">
                <a:latin typeface="+mn-ea"/>
              </a:rPr>
              <a:t>■アイディア</a:t>
            </a:r>
            <a:endParaRPr lang="en-US" altLang="ja-JP" sz="700" b="1" dirty="0">
              <a:latin typeface="+mn-ea"/>
            </a:endParaRPr>
          </a:p>
          <a:p>
            <a:pPr>
              <a:spcAft>
                <a:spcPts val="300"/>
              </a:spcAft>
            </a:pPr>
            <a:r>
              <a:rPr lang="ja-JP" altLang="en-US" sz="700" b="1" dirty="0">
                <a:latin typeface="+mn-ea"/>
              </a:rPr>
              <a:t>　「尾瀬ゴミを宝に変える！エコ・シャンプーバー＆回収ガチャ」</a:t>
            </a:r>
            <a:endParaRPr lang="en-US" altLang="ja-JP" sz="700" b="1" dirty="0">
              <a:latin typeface="+mn-ea"/>
            </a:endParaRPr>
          </a:p>
          <a:p>
            <a:pPr>
              <a:spcAft>
                <a:spcPts val="300"/>
              </a:spcAft>
            </a:pPr>
            <a:endParaRPr lang="en-US" altLang="ja-JP" sz="800" b="1" dirty="0">
              <a:latin typeface="+mn-ea"/>
              <a:ea typeface="+mn-ea"/>
            </a:endParaRPr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18B142FA-CDCC-4BA9-8D35-242E3E60C817}"/>
              </a:ext>
            </a:extLst>
          </p:cNvPr>
          <p:cNvSpPr/>
          <p:nvPr/>
        </p:nvSpPr>
        <p:spPr>
          <a:xfrm>
            <a:off x="155411" y="3984856"/>
            <a:ext cx="1159417" cy="447008"/>
          </a:xfrm>
          <a:prstGeom prst="roundRect">
            <a:avLst>
              <a:gd name="adj" fmla="val 0"/>
            </a:avLst>
          </a:prstGeom>
          <a:noFill/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tx1"/>
                </a:solidFill>
              </a:rPr>
              <a:t>アイディア</a:t>
            </a:r>
            <a:endParaRPr lang="en-US" altLang="ja-JP" sz="1200" b="1" dirty="0">
              <a:solidFill>
                <a:schemeClr val="tx1"/>
              </a:solidFill>
            </a:endParaRPr>
          </a:p>
          <a:p>
            <a:pPr algn="ctr"/>
            <a:r>
              <a:rPr lang="ja-JP" altLang="en-US" sz="1200" b="1" dirty="0">
                <a:solidFill>
                  <a:schemeClr val="tx1"/>
                </a:solidFill>
              </a:rPr>
              <a:t>イメージ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1E622CF7-0CC8-5D8E-46EF-6E58200A1A06}"/>
              </a:ext>
            </a:extLst>
          </p:cNvPr>
          <p:cNvSpPr txBox="1"/>
          <p:nvPr/>
        </p:nvSpPr>
        <p:spPr>
          <a:xfrm>
            <a:off x="3433387" y="4466066"/>
            <a:ext cx="3508383" cy="638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ja-JP" altLang="en-US" sz="700" b="1" dirty="0">
                <a:latin typeface="+mn-ea"/>
                <a:ea typeface="+mn-ea"/>
              </a:rPr>
              <a:t>■テーマ：</a:t>
            </a:r>
            <a:endParaRPr lang="en-US" altLang="ja-JP" sz="700" b="1" dirty="0">
              <a:latin typeface="+mn-ea"/>
              <a:ea typeface="+mn-ea"/>
            </a:endParaRPr>
          </a:p>
          <a:p>
            <a:pPr>
              <a:spcAft>
                <a:spcPts val="300"/>
              </a:spcAft>
            </a:pPr>
            <a:r>
              <a:rPr lang="ja-JP" altLang="en-US" sz="700" b="1" dirty="0">
                <a:latin typeface="+mn-ea"/>
              </a:rPr>
              <a:t>　</a:t>
            </a:r>
            <a:r>
              <a:rPr lang="ja-JP" altLang="en-US" sz="700" b="1" dirty="0">
                <a:latin typeface="+mn-ea"/>
                <a:ea typeface="+mn-ea"/>
              </a:rPr>
              <a:t>音の魅力が伝わっていない（尾瀬の課題）</a:t>
            </a:r>
            <a:r>
              <a:rPr lang="en-US" altLang="ja-JP" sz="700" b="1" dirty="0">
                <a:latin typeface="+mn-ea"/>
                <a:ea typeface="+mn-ea"/>
              </a:rPr>
              <a:t>× </a:t>
            </a:r>
            <a:r>
              <a:rPr lang="ja-JP" altLang="en-US" sz="700" b="1" dirty="0">
                <a:latin typeface="+mn-ea"/>
                <a:ea typeface="+mn-ea"/>
              </a:rPr>
              <a:t>音楽好き（自分の良さ）</a:t>
            </a:r>
          </a:p>
          <a:p>
            <a:pPr>
              <a:spcAft>
                <a:spcPts val="300"/>
              </a:spcAft>
            </a:pPr>
            <a:r>
              <a:rPr lang="ja-JP" altLang="en-US" sz="700" b="1" dirty="0">
                <a:latin typeface="+mn-ea"/>
              </a:rPr>
              <a:t>■アイディア</a:t>
            </a:r>
            <a:endParaRPr lang="en-US" altLang="ja-JP" sz="700" b="1" dirty="0">
              <a:latin typeface="+mn-ea"/>
            </a:endParaRPr>
          </a:p>
          <a:p>
            <a:pPr>
              <a:spcAft>
                <a:spcPts val="300"/>
              </a:spcAft>
            </a:pPr>
            <a:r>
              <a:rPr lang="ja-JP" altLang="en-US" sz="700" b="1" dirty="0">
                <a:latin typeface="+mn-ea"/>
              </a:rPr>
              <a:t>　「尾瀬の癒やし音（サウンド）配信」プロジェクト</a:t>
            </a:r>
          </a:p>
        </p:txBody>
      </p:sp>
    </p:spTree>
    <p:extLst>
      <p:ext uri="{BB962C8B-B14F-4D97-AF65-F5344CB8AC3E}">
        <p14:creationId xmlns:p14="http://schemas.microsoft.com/office/powerpoint/2010/main" val="4029873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702BC-8E54-8479-DC96-E7C53CD60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>
            <a:extLst>
              <a:ext uri="{FF2B5EF4-FFF2-40B4-BE49-F238E27FC236}">
                <a16:creationId xmlns:a16="http://schemas.microsoft.com/office/drawing/2014/main" id="{78332B40-118B-DAD8-C9F4-C9262C9615D6}"/>
              </a:ext>
            </a:extLst>
          </p:cNvPr>
          <p:cNvSpPr txBox="1"/>
          <p:nvPr/>
        </p:nvSpPr>
        <p:spPr>
          <a:xfrm>
            <a:off x="124468" y="175403"/>
            <a:ext cx="6141665" cy="221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92"/>
              </a:lnSpc>
            </a:pPr>
            <a:r>
              <a:rPr lang="ja-JP" altLang="en-US" sz="1400" b="1" spc="44" dirty="0">
                <a:solidFill>
                  <a:srgbClr val="000000"/>
                </a:solidFill>
                <a:latin typeface="+mn-ea"/>
              </a:rPr>
              <a:t>■自分の良さを発見してみよう</a:t>
            </a:r>
            <a:endParaRPr lang="en-US" sz="1400" b="1" spc="44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2B3F23DC-D8F2-2AC9-A1B2-CF366594C439}"/>
              </a:ext>
            </a:extLst>
          </p:cNvPr>
          <p:cNvSpPr/>
          <p:nvPr/>
        </p:nvSpPr>
        <p:spPr>
          <a:xfrm>
            <a:off x="214620" y="829359"/>
            <a:ext cx="2891554" cy="404146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 altLang="ja-JP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CB1756CE-97C1-41A4-B090-56160B507A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767134"/>
              </p:ext>
            </p:extLst>
          </p:nvPr>
        </p:nvGraphicFramePr>
        <p:xfrm>
          <a:off x="3429000" y="829358"/>
          <a:ext cx="3214380" cy="40414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4380">
                  <a:extLst>
                    <a:ext uri="{9D8B030D-6E8A-4147-A177-3AD203B41FA5}">
                      <a16:colId xmlns:a16="http://schemas.microsoft.com/office/drawing/2014/main" val="1799182515"/>
                    </a:ext>
                  </a:extLst>
                </a:gridCol>
              </a:tblGrid>
              <a:tr h="80829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１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9532346"/>
                  </a:ext>
                </a:extLst>
              </a:tr>
              <a:tr h="80829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２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0542101"/>
                  </a:ext>
                </a:extLst>
              </a:tr>
              <a:tr h="80829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３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5032733"/>
                  </a:ext>
                </a:extLst>
              </a:tr>
              <a:tr h="80829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４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7417199"/>
                  </a:ext>
                </a:extLst>
              </a:tr>
              <a:tr h="80829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５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845731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70F611A-3658-A5B9-4CF5-ED3A5E53D6B5}"/>
              </a:ext>
            </a:extLst>
          </p:cNvPr>
          <p:cNvSpPr txBox="1"/>
          <p:nvPr/>
        </p:nvSpPr>
        <p:spPr>
          <a:xfrm>
            <a:off x="214620" y="445967"/>
            <a:ext cx="2891554" cy="210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92"/>
              </a:lnSpc>
            </a:pPr>
            <a:r>
              <a:rPr lang="ja-JP" altLang="en-US" sz="1000" spc="44" dirty="0">
                <a:solidFill>
                  <a:srgbClr val="000000"/>
                </a:solidFill>
                <a:latin typeface="+mn-ea"/>
              </a:rPr>
              <a:t>①自由に書きだしてみよう</a:t>
            </a:r>
            <a:endParaRPr lang="en-US" sz="1000" spc="44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F50C5285-4931-5730-EAFE-46F612F1B0F3}"/>
              </a:ext>
            </a:extLst>
          </p:cNvPr>
          <p:cNvSpPr txBox="1"/>
          <p:nvPr/>
        </p:nvSpPr>
        <p:spPr>
          <a:xfrm>
            <a:off x="3532925" y="445944"/>
            <a:ext cx="3447424" cy="209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92"/>
              </a:lnSpc>
            </a:pPr>
            <a:r>
              <a:rPr lang="ja-JP" altLang="en-US" sz="1000" spc="44" dirty="0">
                <a:solidFill>
                  <a:srgbClr val="000000"/>
                </a:solidFill>
                <a:latin typeface="+mn-ea"/>
              </a:rPr>
              <a:t>②書き出したものから、１～５の順位をつけてみよう</a:t>
            </a:r>
            <a:endParaRPr lang="en-US" sz="1000" spc="44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21" name="スライド番号プレースホルダー 3">
            <a:extLst>
              <a:ext uri="{FF2B5EF4-FFF2-40B4-BE49-F238E27FC236}">
                <a16:creationId xmlns:a16="http://schemas.microsoft.com/office/drawing/2014/main" id="{3812EF89-0F14-5F56-828C-F8B077044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4950" y="-22517"/>
            <a:ext cx="1543050" cy="317157"/>
          </a:xfrm>
        </p:spPr>
        <p:txBody>
          <a:bodyPr/>
          <a:lstStyle/>
          <a:p>
            <a:fld id="{A763930E-11EF-4248-8263-B2307074A718}" type="slidenum">
              <a:rPr kumimoji="1" lang="ja-JP" altLang="en-US" sz="1200" smtClean="0"/>
              <a:t>2</a:t>
            </a:fld>
            <a:endParaRPr kumimoji="1" lang="ja-JP" altLang="en-US" sz="1200"/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F5DBD18F-8650-9088-36A9-E750DA00C5FC}"/>
              </a:ext>
            </a:extLst>
          </p:cNvPr>
          <p:cNvSpPr txBox="1"/>
          <p:nvPr/>
        </p:nvSpPr>
        <p:spPr>
          <a:xfrm>
            <a:off x="122320" y="5144508"/>
            <a:ext cx="6141665" cy="221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92"/>
              </a:lnSpc>
            </a:pPr>
            <a:r>
              <a:rPr lang="ja-JP" altLang="en-US" sz="1400" b="1" spc="44" dirty="0">
                <a:solidFill>
                  <a:srgbClr val="000000"/>
                </a:solidFill>
                <a:latin typeface="+mn-ea"/>
              </a:rPr>
              <a:t>■地域の良さを発見してみよう</a:t>
            </a:r>
            <a:endParaRPr lang="en-US" sz="1400" b="1" spc="44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866A28C5-210B-61F8-75F9-9018E8916891}"/>
              </a:ext>
            </a:extLst>
          </p:cNvPr>
          <p:cNvSpPr/>
          <p:nvPr/>
        </p:nvSpPr>
        <p:spPr>
          <a:xfrm>
            <a:off x="212472" y="5798464"/>
            <a:ext cx="2891554" cy="404146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 altLang="ja-JP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23" name="表 22">
            <a:extLst>
              <a:ext uri="{FF2B5EF4-FFF2-40B4-BE49-F238E27FC236}">
                <a16:creationId xmlns:a16="http://schemas.microsoft.com/office/drawing/2014/main" id="{85759F4B-AEE9-3B68-D2B9-3FA554E85B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580367"/>
              </p:ext>
            </p:extLst>
          </p:nvPr>
        </p:nvGraphicFramePr>
        <p:xfrm>
          <a:off x="3426852" y="5798463"/>
          <a:ext cx="3214380" cy="40414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4380">
                  <a:extLst>
                    <a:ext uri="{9D8B030D-6E8A-4147-A177-3AD203B41FA5}">
                      <a16:colId xmlns:a16="http://schemas.microsoft.com/office/drawing/2014/main" val="1799182515"/>
                    </a:ext>
                  </a:extLst>
                </a:gridCol>
              </a:tblGrid>
              <a:tr h="80829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１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9532346"/>
                  </a:ext>
                </a:extLst>
              </a:tr>
              <a:tr h="80829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２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0542101"/>
                  </a:ext>
                </a:extLst>
              </a:tr>
              <a:tr h="80829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３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5032733"/>
                  </a:ext>
                </a:extLst>
              </a:tr>
              <a:tr h="80829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４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7417199"/>
                  </a:ext>
                </a:extLst>
              </a:tr>
              <a:tr h="80829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５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8457315"/>
                  </a:ext>
                </a:extLst>
              </a:tr>
            </a:tbl>
          </a:graphicData>
        </a:graphic>
      </p:graphicFrame>
      <p:sp>
        <p:nvSpPr>
          <p:cNvPr id="24" name="TextBox 10">
            <a:extLst>
              <a:ext uri="{FF2B5EF4-FFF2-40B4-BE49-F238E27FC236}">
                <a16:creationId xmlns:a16="http://schemas.microsoft.com/office/drawing/2014/main" id="{BF2D632F-E281-EB96-D3E0-92D9D6A406B2}"/>
              </a:ext>
            </a:extLst>
          </p:cNvPr>
          <p:cNvSpPr txBox="1"/>
          <p:nvPr/>
        </p:nvSpPr>
        <p:spPr>
          <a:xfrm>
            <a:off x="212472" y="5415072"/>
            <a:ext cx="2891554" cy="210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92"/>
              </a:lnSpc>
            </a:pPr>
            <a:r>
              <a:rPr lang="ja-JP" altLang="en-US" sz="1000" spc="44" dirty="0">
                <a:solidFill>
                  <a:srgbClr val="000000"/>
                </a:solidFill>
                <a:latin typeface="+mn-ea"/>
              </a:rPr>
              <a:t>①自由に書きだしてみよう</a:t>
            </a:r>
            <a:endParaRPr lang="en-US" sz="1000" spc="44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25" name="TextBox 10">
            <a:extLst>
              <a:ext uri="{FF2B5EF4-FFF2-40B4-BE49-F238E27FC236}">
                <a16:creationId xmlns:a16="http://schemas.microsoft.com/office/drawing/2014/main" id="{24CFD672-E757-E280-0E6B-A318C6D768AA}"/>
              </a:ext>
            </a:extLst>
          </p:cNvPr>
          <p:cNvSpPr txBox="1"/>
          <p:nvPr/>
        </p:nvSpPr>
        <p:spPr>
          <a:xfrm>
            <a:off x="3530777" y="5415049"/>
            <a:ext cx="3447424" cy="209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92"/>
              </a:lnSpc>
            </a:pPr>
            <a:r>
              <a:rPr lang="ja-JP" altLang="en-US" sz="1000" spc="44" dirty="0">
                <a:solidFill>
                  <a:srgbClr val="000000"/>
                </a:solidFill>
                <a:latin typeface="+mn-ea"/>
              </a:rPr>
              <a:t>②書き出したものから、１～５の順位をつけてみよう</a:t>
            </a:r>
            <a:endParaRPr lang="en-US" sz="1000" spc="44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26" name="TextBox 10">
            <a:extLst>
              <a:ext uri="{FF2B5EF4-FFF2-40B4-BE49-F238E27FC236}">
                <a16:creationId xmlns:a16="http://schemas.microsoft.com/office/drawing/2014/main" id="{40D3B244-AAA1-5749-AE93-6514B63CDC93}"/>
              </a:ext>
            </a:extLst>
          </p:cNvPr>
          <p:cNvSpPr txBox="1"/>
          <p:nvPr/>
        </p:nvSpPr>
        <p:spPr>
          <a:xfrm>
            <a:off x="2902010" y="5141649"/>
            <a:ext cx="3955990" cy="214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92"/>
              </a:lnSpc>
            </a:pPr>
            <a:r>
              <a:rPr lang="ja-JP" altLang="en-US" sz="1000" spc="44" dirty="0">
                <a:solidFill>
                  <a:srgbClr val="000000"/>
                </a:solidFill>
                <a:latin typeface="+mn-ea"/>
              </a:rPr>
              <a:t>「自分が暮らす地域」でも「群馬全体」でもよいです</a:t>
            </a:r>
            <a:endParaRPr lang="en-US" sz="1000" spc="44" dirty="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44256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9BFAA-2303-1376-AFF0-DA8F90C6B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>
            <a:extLst>
              <a:ext uri="{FF2B5EF4-FFF2-40B4-BE49-F238E27FC236}">
                <a16:creationId xmlns:a16="http://schemas.microsoft.com/office/drawing/2014/main" id="{053529D7-4181-5234-6F75-D19F7A5969F5}"/>
              </a:ext>
            </a:extLst>
          </p:cNvPr>
          <p:cNvSpPr txBox="1"/>
          <p:nvPr/>
        </p:nvSpPr>
        <p:spPr>
          <a:xfrm>
            <a:off x="124468" y="188285"/>
            <a:ext cx="6141665" cy="221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92"/>
              </a:lnSpc>
            </a:pPr>
            <a:r>
              <a:rPr lang="ja-JP" altLang="en-US" sz="1400" b="1" spc="44" dirty="0">
                <a:solidFill>
                  <a:srgbClr val="000000"/>
                </a:solidFill>
                <a:latin typeface="+mn-ea"/>
              </a:rPr>
              <a:t>■尾瀬の課題の見方を知る</a:t>
            </a:r>
            <a:endParaRPr lang="en-US" sz="1400" b="1" spc="44" dirty="0">
              <a:solidFill>
                <a:srgbClr val="000000"/>
              </a:solidFill>
              <a:latin typeface="+mn-ea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9FB5DFCA-ADAF-C83C-D4F4-C5D3D893E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178232"/>
              </p:ext>
            </p:extLst>
          </p:nvPr>
        </p:nvGraphicFramePr>
        <p:xfrm>
          <a:off x="213561" y="1035427"/>
          <a:ext cx="6430878" cy="560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5439">
                  <a:extLst>
                    <a:ext uri="{9D8B030D-6E8A-4147-A177-3AD203B41FA5}">
                      <a16:colId xmlns:a16="http://schemas.microsoft.com/office/drawing/2014/main" val="1799182515"/>
                    </a:ext>
                  </a:extLst>
                </a:gridCol>
                <a:gridCol w="3215439">
                  <a:extLst>
                    <a:ext uri="{9D8B030D-6E8A-4147-A177-3AD203B41FA5}">
                      <a16:colId xmlns:a16="http://schemas.microsoft.com/office/drawing/2014/main" val="2873626805"/>
                    </a:ext>
                  </a:extLst>
                </a:gridCol>
              </a:tblGrid>
              <a:tr h="2718555"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【</a:t>
                      </a:r>
                      <a:r>
                        <a:rPr kumimoji="1" lang="ja-JP" altLang="en-US" sz="10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見方１</a:t>
                      </a:r>
                      <a:r>
                        <a:rPr kumimoji="1" lang="en-US" altLang="ja-JP" sz="10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】</a:t>
                      </a:r>
                      <a:r>
                        <a:rPr kumimoji="1" lang="ja-JP" altLang="en-US" sz="10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尾瀬で働く人について</a:t>
                      </a:r>
                      <a:endParaRPr kumimoji="1" lang="en-US" altLang="ja-JP" sz="10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r>
                        <a:rPr kumimoji="1" lang="en-US" altLang="ja-JP" sz="7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※</a:t>
                      </a:r>
                      <a:r>
                        <a:rPr kumimoji="1" lang="ja-JP" altLang="en-US" sz="7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調べるヒント：どんな役割の人がいるかな？</a:t>
                      </a:r>
                      <a:endParaRPr kumimoji="1" lang="en-US" altLang="ja-JP" sz="7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r>
                        <a:rPr kumimoji="1" lang="ja-JP" altLang="en-US" sz="7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　現地で働いている人もいれば、間接的に支えている人もいそう。</a:t>
                      </a:r>
                      <a:endParaRPr kumimoji="1" lang="en-US" altLang="ja-JP" sz="7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r>
                        <a:rPr kumimoji="1" lang="ja-JP" altLang="en-US" sz="7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　その人たちはどんなことを「尾瀬の課題」だと捉えていそうかな？</a:t>
                      </a:r>
                      <a:endParaRPr kumimoji="1" lang="en-US" altLang="ja-JP" sz="7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【</a:t>
                      </a:r>
                      <a:r>
                        <a:rPr kumimoji="1" lang="ja-JP" altLang="en-US" sz="10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見方２</a:t>
                      </a:r>
                      <a:r>
                        <a:rPr kumimoji="1" lang="en-US" altLang="ja-JP" sz="10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】</a:t>
                      </a:r>
                      <a:r>
                        <a:rPr kumimoji="1" lang="ja-JP" altLang="en-US" sz="10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尾瀬に生息する生き物・植物・風景について</a:t>
                      </a:r>
                      <a:endParaRPr kumimoji="1" lang="en-US" altLang="ja-JP" sz="10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+mn-cs"/>
                        </a:rPr>
                        <a:t>※</a:t>
                      </a:r>
                      <a:r>
                        <a:rPr kumimoji="1" lang="ja-JP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+mn-cs"/>
                        </a:rPr>
                        <a:t>調べるヒント：調べた生物・植物の名前をメモ。イラストを書いてもよし。</a:t>
                      </a:r>
                      <a:endParaRPr kumimoji="1" lang="en-US" altLang="ja-JP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+mn-cs"/>
                        </a:rPr>
                        <a:t>　　普段の生活で見かけないものに目印をつけてもいいね。</a:t>
                      </a:r>
                      <a:endParaRPr kumimoji="1" lang="en-US" altLang="ja-JP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+mn-cs"/>
                        </a:rPr>
                        <a:t>　　 生き物・植物・風景を守っていくには、どんな課題がありそうかな？</a:t>
                      </a:r>
                      <a:endParaRPr kumimoji="1" lang="en-US" altLang="ja-JP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9532346"/>
                  </a:ext>
                </a:extLst>
              </a:tr>
              <a:tr h="2718555"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【</a:t>
                      </a:r>
                      <a:r>
                        <a:rPr kumimoji="1" lang="ja-JP" altLang="en-US" sz="10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見方３</a:t>
                      </a:r>
                      <a:r>
                        <a:rPr kumimoji="1" lang="en-US" altLang="ja-JP" sz="10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】</a:t>
                      </a:r>
                      <a:r>
                        <a:rPr kumimoji="1" lang="ja-JP" altLang="en-US" sz="10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尾瀬に訪れる人について</a:t>
                      </a:r>
                      <a:endParaRPr kumimoji="1" lang="en-US" altLang="ja-JP" sz="10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+mn-cs"/>
                        </a:rPr>
                        <a:t>※</a:t>
                      </a:r>
                      <a:r>
                        <a:rPr kumimoji="1" lang="ja-JP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+mn-cs"/>
                        </a:rPr>
                        <a:t>調べるヒント：子ども？大人？日本人？外国人？</a:t>
                      </a:r>
                      <a:endParaRPr kumimoji="1" lang="en-US" altLang="ja-JP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+mn-cs"/>
                        </a:rPr>
                        <a:t>　　それぞれ何人くらい？どんなきっかけや目的なのだろう？</a:t>
                      </a:r>
                      <a:endParaRPr kumimoji="1" lang="en-US" altLang="ja-JP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+mn-cs"/>
                        </a:rPr>
                        <a:t>　　尾瀬に訪れる人たちが思う尾瀬の課題って何だろう。</a:t>
                      </a:r>
                      <a:endParaRPr kumimoji="1" lang="en-US" altLang="ja-JP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【</a:t>
                      </a:r>
                      <a:r>
                        <a:rPr kumimoji="1" lang="ja-JP" altLang="en-US" sz="10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見方４</a:t>
                      </a:r>
                      <a:r>
                        <a:rPr kumimoji="1" lang="en-US" altLang="ja-JP" sz="10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】</a:t>
                      </a:r>
                      <a:r>
                        <a:rPr kumimoji="1" lang="ja-JP" altLang="en-US" sz="10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尾瀬の人工物について</a:t>
                      </a:r>
                      <a:endParaRPr kumimoji="1" lang="en-US" altLang="ja-JP" sz="10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+mn-cs"/>
                        </a:rPr>
                        <a:t>※</a:t>
                      </a:r>
                      <a:r>
                        <a:rPr kumimoji="1" lang="ja-JP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+mn-cs"/>
                        </a:rPr>
                        <a:t>調べるヒント：尾瀬を守り続けるために、人がつくったものは何だろう？</a:t>
                      </a:r>
                      <a:endParaRPr kumimoji="1" lang="en-US" altLang="ja-JP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+mn-cs"/>
                        </a:rPr>
                        <a:t>　思いついたものをたくさんメモしておこう。</a:t>
                      </a:r>
                      <a:endParaRPr kumimoji="1" lang="en-US" altLang="ja-JP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763416"/>
                  </a:ext>
                </a:extLst>
              </a:tr>
            </a:tbl>
          </a:graphicData>
        </a:graphic>
      </p:graphicFrame>
      <p:sp>
        <p:nvSpPr>
          <p:cNvPr id="5" name="TextBox 10">
            <a:extLst>
              <a:ext uri="{FF2B5EF4-FFF2-40B4-BE49-F238E27FC236}">
                <a16:creationId xmlns:a16="http://schemas.microsoft.com/office/drawing/2014/main" id="{1D1935F1-4A7C-14A4-110A-C5D2623F2AD0}"/>
              </a:ext>
            </a:extLst>
          </p:cNvPr>
          <p:cNvSpPr txBox="1"/>
          <p:nvPr/>
        </p:nvSpPr>
        <p:spPr>
          <a:xfrm>
            <a:off x="303745" y="511571"/>
            <a:ext cx="6340693" cy="438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92"/>
              </a:lnSpc>
            </a:pPr>
            <a:r>
              <a:rPr lang="ja-JP" altLang="en-US" sz="1000" spc="44" dirty="0">
                <a:solidFill>
                  <a:srgbClr val="000000"/>
                </a:solidFill>
                <a:latin typeface="+mn-ea"/>
              </a:rPr>
              <a:t>現在の尾瀬をイメージするために、本やインターネット検索などを通じて、調べてみよう。</a:t>
            </a:r>
            <a:endParaRPr lang="en-US" altLang="ja-JP" sz="1000" spc="44" dirty="0">
              <a:solidFill>
                <a:srgbClr val="000000"/>
              </a:solidFill>
              <a:latin typeface="+mn-ea"/>
            </a:endParaRPr>
          </a:p>
          <a:p>
            <a:pPr>
              <a:lnSpc>
                <a:spcPts val="1792"/>
              </a:lnSpc>
            </a:pPr>
            <a:r>
              <a:rPr lang="ja-JP" altLang="en-US" sz="1000" spc="44" dirty="0">
                <a:solidFill>
                  <a:srgbClr val="000000"/>
                </a:solidFill>
                <a:latin typeface="+mn-ea"/>
              </a:rPr>
              <a:t>以下の４つの見方を意識しながら、それぞれ調べてみると、よりイメージが広がります。</a:t>
            </a:r>
            <a:endParaRPr lang="en-US" sz="1000" spc="44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6FA88448-D5C5-CF89-7866-4AC7D4CDE64B}"/>
              </a:ext>
            </a:extLst>
          </p:cNvPr>
          <p:cNvSpPr txBox="1"/>
          <p:nvPr/>
        </p:nvSpPr>
        <p:spPr>
          <a:xfrm>
            <a:off x="124468" y="6767243"/>
            <a:ext cx="6141665" cy="221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92"/>
              </a:lnSpc>
            </a:pPr>
            <a:r>
              <a:rPr lang="ja-JP" altLang="en-US" sz="1400" b="1" spc="44" dirty="0">
                <a:solidFill>
                  <a:srgbClr val="000000"/>
                </a:solidFill>
                <a:latin typeface="+mn-ea"/>
              </a:rPr>
              <a:t>■自分と尾瀬を関連づけてみる</a:t>
            </a:r>
            <a:endParaRPr lang="en-US" sz="1400" b="1" spc="44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5CF834FE-C06B-2DF0-599E-54A00C67C727}"/>
              </a:ext>
            </a:extLst>
          </p:cNvPr>
          <p:cNvSpPr txBox="1"/>
          <p:nvPr/>
        </p:nvSpPr>
        <p:spPr>
          <a:xfrm>
            <a:off x="303745" y="7013255"/>
            <a:ext cx="6340693" cy="6708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92"/>
              </a:lnSpc>
            </a:pPr>
            <a:r>
              <a:rPr lang="ja-JP" altLang="en-US" sz="1000" spc="44" dirty="0">
                <a:solidFill>
                  <a:srgbClr val="000000"/>
                </a:solidFill>
                <a:latin typeface="+mn-ea"/>
              </a:rPr>
              <a:t>インターネットを活用して、自分と尾瀬を関連づけてみよう。調べる時には、「〇〇（自分や地域の良さ）　尾瀬」と検索してみて、出てきた事例をメモしてみよう。もしインターネット上に関連情報が出てこない場合は、自分の頭で「こんな風につながりそうかな？」と思いついたものを自由にメモしておこう。</a:t>
            </a:r>
            <a:endParaRPr lang="en-US" altLang="ja-JP" sz="1000" spc="44" dirty="0">
              <a:solidFill>
                <a:srgbClr val="000000"/>
              </a:solidFill>
              <a:latin typeface="+mn-ea"/>
            </a:endParaRPr>
          </a:p>
        </p:txBody>
      </p:sp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AEE17272-E463-AE0B-D52D-BC94161AA856}"/>
              </a:ext>
            </a:extLst>
          </p:cNvPr>
          <p:cNvGraphicFramePr>
            <a:graphicFrameLocks noGrp="1"/>
          </p:cNvGraphicFramePr>
          <p:nvPr/>
        </p:nvGraphicFramePr>
        <p:xfrm>
          <a:off x="213561" y="7786344"/>
          <a:ext cx="6430877" cy="204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0877">
                  <a:extLst>
                    <a:ext uri="{9D8B030D-6E8A-4147-A177-3AD203B41FA5}">
                      <a16:colId xmlns:a16="http://schemas.microsoft.com/office/drawing/2014/main" val="1799182515"/>
                    </a:ext>
                  </a:extLst>
                </a:gridCol>
              </a:tblGrid>
              <a:tr h="2027357">
                <a:tc>
                  <a:txBody>
                    <a:bodyPr/>
                    <a:lstStyle/>
                    <a:p>
                      <a:endParaRPr kumimoji="1" lang="en-US" altLang="ja-JP" sz="11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1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1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1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1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1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1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1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1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1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1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+mn-cs"/>
                        </a:rPr>
                        <a:t>※</a:t>
                      </a:r>
                      <a:r>
                        <a:rPr kumimoji="1" lang="ja-JP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+mn-cs"/>
                        </a:rPr>
                        <a:t>調べるポイント：「美術　尾瀬」・「バスケ　尾瀬」・「料理　尾瀬」・「</a:t>
                      </a:r>
                      <a:r>
                        <a:rPr kumimoji="1" lang="en-US" altLang="ja-JP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+mn-cs"/>
                        </a:rPr>
                        <a:t>AI</a:t>
                      </a:r>
                      <a:r>
                        <a:rPr kumimoji="1" lang="ja-JP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+mn-cs"/>
                        </a:rPr>
                        <a:t>　尾瀬」・「英語　尾瀬」・「音楽　尾瀬」・「家族　尾瀬」・「キーホルダー　尾瀬」など</a:t>
                      </a:r>
                      <a:endParaRPr kumimoji="1" lang="en-US" altLang="ja-JP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9532346"/>
                  </a:ext>
                </a:extLst>
              </a:tr>
            </a:tbl>
          </a:graphicData>
        </a:graphic>
      </p:graphicFrame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729D9320-01C7-76D2-EAB2-079BF6036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4950" y="-22517"/>
            <a:ext cx="1543050" cy="317157"/>
          </a:xfrm>
        </p:spPr>
        <p:txBody>
          <a:bodyPr/>
          <a:lstStyle/>
          <a:p>
            <a:fld id="{A763930E-11EF-4248-8263-B2307074A718}" type="slidenum">
              <a:rPr kumimoji="1" lang="ja-JP" altLang="en-US" sz="1400" smtClean="0"/>
              <a:t>3</a:t>
            </a:fld>
            <a:endParaRPr kumimoji="1"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1135850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EE777-2746-6A08-5E0C-FABA58DB0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>
            <a:extLst>
              <a:ext uri="{FF2B5EF4-FFF2-40B4-BE49-F238E27FC236}">
                <a16:creationId xmlns:a16="http://schemas.microsoft.com/office/drawing/2014/main" id="{37C66B04-22B7-BDA4-0BE2-0F6C954E6009}"/>
              </a:ext>
            </a:extLst>
          </p:cNvPr>
          <p:cNvSpPr txBox="1"/>
          <p:nvPr/>
        </p:nvSpPr>
        <p:spPr>
          <a:xfrm>
            <a:off x="124468" y="188285"/>
            <a:ext cx="6141665" cy="221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92"/>
              </a:lnSpc>
            </a:pPr>
            <a:r>
              <a:rPr lang="ja-JP" altLang="en-US" sz="1400" b="1" spc="44" dirty="0">
                <a:solidFill>
                  <a:srgbClr val="000000"/>
                </a:solidFill>
                <a:latin typeface="+mn-ea"/>
              </a:rPr>
              <a:t>■現地メモ</a:t>
            </a:r>
            <a:endParaRPr lang="en-US" sz="1400" b="1" spc="44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B24B6F8D-CFB3-F4BD-2267-3460B9F171B0}"/>
              </a:ext>
            </a:extLst>
          </p:cNvPr>
          <p:cNvSpPr txBox="1"/>
          <p:nvPr/>
        </p:nvSpPr>
        <p:spPr>
          <a:xfrm>
            <a:off x="213561" y="511571"/>
            <a:ext cx="6430877" cy="438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92"/>
              </a:lnSpc>
            </a:pPr>
            <a:r>
              <a:rPr lang="ja-JP" altLang="en-US" sz="1000" spc="44" dirty="0">
                <a:latin typeface="+mn-ea"/>
              </a:rPr>
              <a:t>実際に散策してみて、気づいたことをメモしておこう。その際、目に映ったものだけではなく、それ以外の五感（聴・嗅・味・触）で感じたものもメモしていきましょう。</a:t>
            </a:r>
            <a:endParaRPr lang="en-US" sz="1000" spc="44" dirty="0">
              <a:latin typeface="+mn-ea"/>
            </a:endParaRP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5F356FED-1DA0-45D2-855C-4A22C5AAA953}"/>
              </a:ext>
            </a:extLst>
          </p:cNvPr>
          <p:cNvSpPr txBox="1"/>
          <p:nvPr/>
        </p:nvSpPr>
        <p:spPr>
          <a:xfrm>
            <a:off x="124468" y="7806083"/>
            <a:ext cx="6141665" cy="221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92"/>
              </a:lnSpc>
            </a:pPr>
            <a:r>
              <a:rPr lang="ja-JP" altLang="en-US" sz="1400" b="1" spc="44" dirty="0">
                <a:solidFill>
                  <a:srgbClr val="000000"/>
                </a:solidFill>
                <a:latin typeface="+mn-ea"/>
              </a:rPr>
              <a:t>■ふりかえり</a:t>
            </a:r>
            <a:r>
              <a:rPr lang="ja-JP" altLang="en-US" sz="700" spc="44" dirty="0">
                <a:solidFill>
                  <a:srgbClr val="000000"/>
                </a:solidFill>
                <a:latin typeface="+mn-ea"/>
              </a:rPr>
              <a:t>　</a:t>
            </a:r>
            <a:r>
              <a:rPr lang="ja-JP" altLang="en-US" sz="1000" spc="44" dirty="0">
                <a:solidFill>
                  <a:srgbClr val="000000"/>
                </a:solidFill>
                <a:latin typeface="+mn-ea"/>
              </a:rPr>
              <a:t>なるべく早い段階で振り返っておこう。</a:t>
            </a:r>
            <a:endParaRPr lang="en-US" sz="1400" spc="44" dirty="0">
              <a:solidFill>
                <a:srgbClr val="000000"/>
              </a:solidFill>
              <a:latin typeface="+mn-ea"/>
            </a:endParaRP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5F8C8478-FEE3-911F-6F63-9B8E84D915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484724"/>
              </p:ext>
            </p:extLst>
          </p:nvPr>
        </p:nvGraphicFramePr>
        <p:xfrm>
          <a:off x="213561" y="8127151"/>
          <a:ext cx="6430877" cy="1686550"/>
        </p:xfrm>
        <a:graphic>
          <a:graphicData uri="http://schemas.openxmlformats.org/drawingml/2006/table">
            <a:tbl>
              <a:tblPr/>
              <a:tblGrid>
                <a:gridCol w="3199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1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504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ja-JP" altLang="en-US" sz="1000" b="1" dirty="0">
                          <a:solidFill>
                            <a:schemeClr val="tx1"/>
                          </a:solidFill>
                        </a:rPr>
                        <a:t>尾瀬を散策してみての感想・発見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ja-JP" altLang="en-US" sz="1000" b="1" dirty="0">
                          <a:solidFill>
                            <a:schemeClr val="tx1"/>
                          </a:solidFill>
                        </a:rPr>
                        <a:t>尾瀬の「課題」だと感じたこと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3046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01212B73-8489-0DD0-B298-617D3A46E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627473"/>
              </p:ext>
            </p:extLst>
          </p:nvPr>
        </p:nvGraphicFramePr>
        <p:xfrm>
          <a:off x="213561" y="1035430"/>
          <a:ext cx="6430878" cy="66984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5439">
                  <a:extLst>
                    <a:ext uri="{9D8B030D-6E8A-4147-A177-3AD203B41FA5}">
                      <a16:colId xmlns:a16="http://schemas.microsoft.com/office/drawing/2014/main" val="1799182515"/>
                    </a:ext>
                  </a:extLst>
                </a:gridCol>
                <a:gridCol w="3215439">
                  <a:extLst>
                    <a:ext uri="{9D8B030D-6E8A-4147-A177-3AD203B41FA5}">
                      <a16:colId xmlns:a16="http://schemas.microsoft.com/office/drawing/2014/main" val="2873626805"/>
                    </a:ext>
                  </a:extLst>
                </a:gridCol>
              </a:tblGrid>
              <a:tr h="2730445"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【</a:t>
                      </a:r>
                      <a:r>
                        <a:rPr kumimoji="1" lang="ja-JP" altLang="en-US" sz="10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見方１</a:t>
                      </a:r>
                      <a:r>
                        <a:rPr kumimoji="1" lang="en-US" altLang="ja-JP" sz="10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】</a:t>
                      </a:r>
                      <a:r>
                        <a:rPr kumimoji="1" lang="ja-JP" altLang="en-US" sz="10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尾瀬で働く人について</a:t>
                      </a:r>
                      <a:endParaRPr kumimoji="1" lang="en-US" altLang="ja-JP" sz="10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r>
                        <a:rPr kumimoji="1" lang="en-US" altLang="ja-JP" sz="7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※</a:t>
                      </a:r>
                      <a:r>
                        <a:rPr kumimoji="1" lang="ja-JP" altLang="en-US" sz="7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調べるヒント：どんな役割の人がいるかな？</a:t>
                      </a:r>
                      <a:endParaRPr kumimoji="1" lang="en-US" altLang="ja-JP" sz="7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r>
                        <a:rPr kumimoji="1" lang="ja-JP" altLang="en-US" sz="7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　現地で働いている人もいれば、間接的に支えている人もいそう。</a:t>
                      </a:r>
                      <a:endParaRPr kumimoji="1" lang="en-US" altLang="ja-JP" sz="7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r>
                        <a:rPr kumimoji="1" lang="ja-JP" altLang="en-US" sz="7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　その人たちはどんなことを「尾瀬の課題」だと捉えていそうかな？</a:t>
                      </a:r>
                      <a:endParaRPr kumimoji="1" lang="en-US" altLang="ja-JP" sz="7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【</a:t>
                      </a:r>
                      <a:r>
                        <a:rPr kumimoji="1" lang="ja-JP" altLang="en-US" sz="10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見方２</a:t>
                      </a:r>
                      <a:r>
                        <a:rPr kumimoji="1" lang="en-US" altLang="ja-JP" sz="10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】</a:t>
                      </a:r>
                      <a:r>
                        <a:rPr kumimoji="1" lang="ja-JP" altLang="en-US" sz="10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尾瀬に生息する生き物・植物・風景について</a:t>
                      </a:r>
                      <a:endParaRPr kumimoji="1" lang="en-US" altLang="ja-JP" sz="10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+mn-cs"/>
                        </a:rPr>
                        <a:t>※</a:t>
                      </a:r>
                      <a:r>
                        <a:rPr kumimoji="1" lang="ja-JP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+mn-cs"/>
                        </a:rPr>
                        <a:t>調べるヒント：調べた生物・植物の名前をメモ。イラストを書いてもよし。</a:t>
                      </a:r>
                      <a:endParaRPr kumimoji="1" lang="en-US" altLang="ja-JP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+mn-cs"/>
                        </a:rPr>
                        <a:t>　　普段の生活で見かけないものに目印をつけてもいいね。</a:t>
                      </a:r>
                      <a:endParaRPr kumimoji="1" lang="en-US" altLang="ja-JP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+mn-cs"/>
                        </a:rPr>
                        <a:t>　　 生き物・植物・風景を守っていくには、どんな課題がありそうかな？</a:t>
                      </a:r>
                      <a:endParaRPr kumimoji="1" lang="en-US" altLang="ja-JP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9532346"/>
                  </a:ext>
                </a:extLst>
              </a:tr>
              <a:tr h="2730445"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【</a:t>
                      </a:r>
                      <a:r>
                        <a:rPr kumimoji="1" lang="ja-JP" altLang="en-US" sz="10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見方３</a:t>
                      </a:r>
                      <a:r>
                        <a:rPr kumimoji="1" lang="en-US" altLang="ja-JP" sz="10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】</a:t>
                      </a:r>
                      <a:r>
                        <a:rPr kumimoji="1" lang="ja-JP" altLang="en-US" sz="10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尾瀬に訪れる人について</a:t>
                      </a:r>
                      <a:endParaRPr kumimoji="1" lang="en-US" altLang="ja-JP" sz="10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+mn-cs"/>
                        </a:rPr>
                        <a:t>※</a:t>
                      </a:r>
                      <a:r>
                        <a:rPr kumimoji="1" lang="ja-JP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+mn-cs"/>
                        </a:rPr>
                        <a:t>調べるヒント：子ども？大人？日本人？外国人？</a:t>
                      </a:r>
                      <a:endParaRPr kumimoji="1" lang="en-US" altLang="ja-JP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+mn-cs"/>
                        </a:rPr>
                        <a:t>　　それぞれ何人くらい？どんなきっかけや目的なのだろう？</a:t>
                      </a:r>
                      <a:endParaRPr kumimoji="1" lang="en-US" altLang="ja-JP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+mn-cs"/>
                        </a:rPr>
                        <a:t>　　尾瀬に訪れる人たちが思う尾瀬の課題って何だろう。</a:t>
                      </a:r>
                      <a:endParaRPr kumimoji="1" lang="en-US" altLang="ja-JP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【</a:t>
                      </a:r>
                      <a:r>
                        <a:rPr kumimoji="1" lang="ja-JP" altLang="en-US" sz="10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見方４</a:t>
                      </a:r>
                      <a:r>
                        <a:rPr kumimoji="1" lang="en-US" altLang="ja-JP" sz="10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】</a:t>
                      </a:r>
                      <a:r>
                        <a:rPr kumimoji="1" lang="ja-JP" altLang="en-US" sz="10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尾瀬の人工物について</a:t>
                      </a:r>
                      <a:endParaRPr kumimoji="1" lang="en-US" altLang="ja-JP" sz="10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05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+mn-cs"/>
                        </a:rPr>
                        <a:t>※</a:t>
                      </a:r>
                      <a:r>
                        <a:rPr kumimoji="1" lang="ja-JP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+mn-cs"/>
                        </a:rPr>
                        <a:t>調べるヒント：尾瀬を守り続けるために、人がつくったものは何だろう？</a:t>
                      </a:r>
                      <a:endParaRPr kumimoji="1" lang="en-US" altLang="ja-JP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+mn-cs"/>
                        </a:rPr>
                        <a:t>　思いついたものをたくさんメモしておこう。</a:t>
                      </a:r>
                      <a:endParaRPr kumimoji="1" lang="en-US" altLang="ja-JP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763416"/>
                  </a:ext>
                </a:extLst>
              </a:tr>
              <a:tr h="1090113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+mn-cs"/>
                        </a:rPr>
                        <a:t>【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+mn-cs"/>
                        </a:rPr>
                        <a:t>自由メモ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+mn-cs"/>
                        </a:rPr>
                        <a:t>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3536966"/>
                  </a:ext>
                </a:extLst>
              </a:tr>
            </a:tbl>
          </a:graphicData>
        </a:graphic>
      </p:graphicFrame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2C3DE65C-1125-1C71-8783-73B560EEB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4950" y="-22517"/>
            <a:ext cx="1543050" cy="317157"/>
          </a:xfrm>
        </p:spPr>
        <p:txBody>
          <a:bodyPr/>
          <a:lstStyle/>
          <a:p>
            <a:fld id="{A763930E-11EF-4248-8263-B2307074A718}" type="slidenum">
              <a:rPr kumimoji="1" lang="ja-JP" altLang="en-US" sz="1400" smtClean="0"/>
              <a:t>4</a:t>
            </a:fld>
            <a:endParaRPr kumimoji="1"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534469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A867D-D3AC-6917-0415-F947DBEC5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>
            <a:extLst>
              <a:ext uri="{FF2B5EF4-FFF2-40B4-BE49-F238E27FC236}">
                <a16:creationId xmlns:a16="http://schemas.microsoft.com/office/drawing/2014/main" id="{8F21698F-13CD-6F50-4E66-65D40F868069}"/>
              </a:ext>
            </a:extLst>
          </p:cNvPr>
          <p:cNvSpPr txBox="1"/>
          <p:nvPr/>
        </p:nvSpPr>
        <p:spPr>
          <a:xfrm>
            <a:off x="124468" y="188285"/>
            <a:ext cx="6141665" cy="221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92"/>
              </a:lnSpc>
            </a:pPr>
            <a:r>
              <a:rPr lang="ja-JP" altLang="en-US" sz="1400" b="1" spc="44" dirty="0">
                <a:solidFill>
                  <a:srgbClr val="000000"/>
                </a:solidFill>
                <a:latin typeface="+mn-ea"/>
              </a:rPr>
              <a:t>■アイディアを出す</a:t>
            </a:r>
            <a:endParaRPr lang="en-US" sz="1400" b="1" spc="44" dirty="0">
              <a:solidFill>
                <a:srgbClr val="000000"/>
              </a:solidFill>
              <a:latin typeface="+mn-ea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2562FC3E-E2C7-9A0B-24A6-B75DB5AEC5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753576"/>
              </p:ext>
            </p:extLst>
          </p:nvPr>
        </p:nvGraphicFramePr>
        <p:xfrm>
          <a:off x="213560" y="1035427"/>
          <a:ext cx="6430877" cy="10895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3023">
                  <a:extLst>
                    <a:ext uri="{9D8B030D-6E8A-4147-A177-3AD203B41FA5}">
                      <a16:colId xmlns:a16="http://schemas.microsoft.com/office/drawing/2014/main" val="1799182515"/>
                    </a:ext>
                  </a:extLst>
                </a:gridCol>
                <a:gridCol w="884831">
                  <a:extLst>
                    <a:ext uri="{9D8B030D-6E8A-4147-A177-3AD203B41FA5}">
                      <a16:colId xmlns:a16="http://schemas.microsoft.com/office/drawing/2014/main" val="97051195"/>
                    </a:ext>
                  </a:extLst>
                </a:gridCol>
                <a:gridCol w="2773023">
                  <a:extLst>
                    <a:ext uri="{9D8B030D-6E8A-4147-A177-3AD203B41FA5}">
                      <a16:colId xmlns:a16="http://schemas.microsoft.com/office/drawing/2014/main" val="2873626805"/>
                    </a:ext>
                  </a:extLst>
                </a:gridCol>
              </a:tblGrid>
              <a:tr h="108958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尾瀬の課題</a:t>
                      </a:r>
                      <a:endParaRPr kumimoji="1" lang="en-US" altLang="ja-JP" sz="28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×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【</a:t>
                      </a:r>
                      <a:r>
                        <a:rPr kumimoji="1" lang="ja-JP" altLang="en-US" sz="105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自分や地域の良さ</a:t>
                      </a:r>
                      <a:r>
                        <a:rPr kumimoji="1" lang="en-US" altLang="ja-JP" sz="105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】</a:t>
                      </a:r>
                      <a:endParaRPr kumimoji="1" lang="en-US" altLang="ja-JP" sz="11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1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1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1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1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9532346"/>
                  </a:ext>
                </a:extLst>
              </a:tr>
            </a:tbl>
          </a:graphicData>
        </a:graphic>
      </p:graphicFrame>
      <p:sp>
        <p:nvSpPr>
          <p:cNvPr id="5" name="TextBox 10">
            <a:extLst>
              <a:ext uri="{FF2B5EF4-FFF2-40B4-BE49-F238E27FC236}">
                <a16:creationId xmlns:a16="http://schemas.microsoft.com/office/drawing/2014/main" id="{94FECE8E-D3E5-6FAA-233B-B762EE19E9E1}"/>
              </a:ext>
            </a:extLst>
          </p:cNvPr>
          <p:cNvSpPr txBox="1"/>
          <p:nvPr/>
        </p:nvSpPr>
        <p:spPr>
          <a:xfrm>
            <a:off x="303745" y="511571"/>
            <a:ext cx="6340693" cy="438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92"/>
              </a:lnSpc>
            </a:pPr>
            <a:r>
              <a:rPr lang="ja-JP" altLang="en-US" sz="1000" spc="44" dirty="0">
                <a:latin typeface="+mn-ea"/>
              </a:rPr>
              <a:t>尾瀬の「課題」を解決するためのアイディアを考えていこう。</a:t>
            </a:r>
            <a:endParaRPr lang="en-US" altLang="ja-JP" sz="1000" spc="44" dirty="0">
              <a:latin typeface="+mn-ea"/>
            </a:endParaRPr>
          </a:p>
          <a:p>
            <a:pPr>
              <a:lnSpc>
                <a:spcPts val="1792"/>
              </a:lnSpc>
            </a:pPr>
            <a:r>
              <a:rPr lang="ja-JP" altLang="en-US" sz="1000" spc="44" dirty="0">
                <a:latin typeface="+mn-ea"/>
              </a:rPr>
              <a:t>事前学習で行った「自分や地域の良さ」を何個か選んで、尾瀬とかけあわせるアイディアを出してみよう。</a:t>
            </a:r>
            <a:endParaRPr lang="en-US" sz="1000" spc="44" dirty="0">
              <a:latin typeface="+mn-ea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9894B9C6-33DE-3148-0FF2-1DA576075803}"/>
              </a:ext>
            </a:extLst>
          </p:cNvPr>
          <p:cNvSpPr txBox="1"/>
          <p:nvPr/>
        </p:nvSpPr>
        <p:spPr>
          <a:xfrm>
            <a:off x="124468" y="5540012"/>
            <a:ext cx="6141665" cy="221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92"/>
              </a:lnSpc>
            </a:pPr>
            <a:r>
              <a:rPr lang="ja-JP" altLang="en-US" sz="1400" b="1" spc="44" dirty="0">
                <a:solidFill>
                  <a:srgbClr val="000000"/>
                </a:solidFill>
                <a:latin typeface="+mn-ea"/>
              </a:rPr>
              <a:t>■アイディアを整理する</a:t>
            </a:r>
            <a:endParaRPr lang="en-US" sz="1400" b="1" spc="44" dirty="0">
              <a:solidFill>
                <a:srgbClr val="000000"/>
              </a:solidFill>
              <a:latin typeface="+mn-ea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3EEA634-47E7-C54B-07F7-8874C5235BD7}"/>
              </a:ext>
            </a:extLst>
          </p:cNvPr>
          <p:cNvCxnSpPr>
            <a:cxnSpLocks/>
          </p:cNvCxnSpPr>
          <p:nvPr/>
        </p:nvCxnSpPr>
        <p:spPr>
          <a:xfrm>
            <a:off x="3429000" y="2125014"/>
            <a:ext cx="0" cy="476518"/>
          </a:xfrm>
          <a:prstGeom prst="line">
            <a:avLst/>
          </a:prstGeom>
          <a:ln w="76200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B9BA8C01-4C34-B7CE-2581-8EE4A90123CA}"/>
              </a:ext>
            </a:extLst>
          </p:cNvPr>
          <p:cNvGraphicFramePr>
            <a:graphicFrameLocks noGrp="1"/>
          </p:cNvGraphicFramePr>
          <p:nvPr/>
        </p:nvGraphicFramePr>
        <p:xfrm>
          <a:off x="258651" y="3151543"/>
          <a:ext cx="6385784" cy="2215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2892">
                  <a:extLst>
                    <a:ext uri="{9D8B030D-6E8A-4147-A177-3AD203B41FA5}">
                      <a16:colId xmlns:a16="http://schemas.microsoft.com/office/drawing/2014/main" val="1799182515"/>
                    </a:ext>
                  </a:extLst>
                </a:gridCol>
                <a:gridCol w="3192892">
                  <a:extLst>
                    <a:ext uri="{9D8B030D-6E8A-4147-A177-3AD203B41FA5}">
                      <a16:colId xmlns:a16="http://schemas.microsoft.com/office/drawing/2014/main" val="2260271501"/>
                    </a:ext>
                  </a:extLst>
                </a:gridCol>
              </a:tblGrid>
              <a:tr h="553923"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9532346"/>
                  </a:ext>
                </a:extLst>
              </a:tr>
              <a:tr h="553923"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0542101"/>
                  </a:ext>
                </a:extLst>
              </a:tr>
              <a:tr h="553923"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5032733"/>
                  </a:ext>
                </a:extLst>
              </a:tr>
              <a:tr h="553923"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741719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BBCC1BF-20E7-DEA4-8C52-505394672C2D}"/>
              </a:ext>
            </a:extLst>
          </p:cNvPr>
          <p:cNvSpPr txBox="1"/>
          <p:nvPr/>
        </p:nvSpPr>
        <p:spPr>
          <a:xfrm>
            <a:off x="258653" y="2640168"/>
            <a:ext cx="6599345" cy="438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92"/>
              </a:lnSpc>
            </a:pPr>
            <a:r>
              <a:rPr lang="ja-JP" altLang="en-US" sz="1000" spc="44" dirty="0">
                <a:latin typeface="+mn-ea"/>
              </a:rPr>
              <a:t>「尾瀬の課題」と「自分と地域の良さ」をかけあわせたら、どんなことができそう？</a:t>
            </a:r>
            <a:endParaRPr lang="en-US" altLang="ja-JP" sz="1000" spc="44" dirty="0">
              <a:latin typeface="+mn-ea"/>
            </a:endParaRPr>
          </a:p>
          <a:p>
            <a:pPr>
              <a:lnSpc>
                <a:spcPts val="1792"/>
              </a:lnSpc>
            </a:pPr>
            <a:r>
              <a:rPr lang="ja-JP" altLang="en-US" sz="1000" spc="44" dirty="0">
                <a:latin typeface="+mn-ea"/>
              </a:rPr>
              <a:t>これまでの学習をもとしながら、想像力を働かせて、自由にたくさん考えてみよう。不正解はありません！</a:t>
            </a:r>
            <a:endParaRPr lang="en-US" sz="1000" spc="44" dirty="0">
              <a:latin typeface="+mn-ea"/>
            </a:endParaRP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F4F40CC0-8B46-F9BC-6023-C64844F63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955619"/>
              </p:ext>
            </p:extLst>
          </p:nvPr>
        </p:nvGraphicFramePr>
        <p:xfrm>
          <a:off x="213561" y="6147811"/>
          <a:ext cx="6430876" cy="35200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3651">
                  <a:extLst>
                    <a:ext uri="{9D8B030D-6E8A-4147-A177-3AD203B41FA5}">
                      <a16:colId xmlns:a16="http://schemas.microsoft.com/office/drawing/2014/main" val="1799182515"/>
                    </a:ext>
                  </a:extLst>
                </a:gridCol>
                <a:gridCol w="1239013">
                  <a:extLst>
                    <a:ext uri="{9D8B030D-6E8A-4147-A177-3AD203B41FA5}">
                      <a16:colId xmlns:a16="http://schemas.microsoft.com/office/drawing/2014/main" val="2260271501"/>
                    </a:ext>
                  </a:extLst>
                </a:gridCol>
                <a:gridCol w="1517442">
                  <a:extLst>
                    <a:ext uri="{9D8B030D-6E8A-4147-A177-3AD203B41FA5}">
                      <a16:colId xmlns:a16="http://schemas.microsoft.com/office/drawing/2014/main" val="1458041258"/>
                    </a:ext>
                  </a:extLst>
                </a:gridCol>
                <a:gridCol w="3130770">
                  <a:extLst>
                    <a:ext uri="{9D8B030D-6E8A-4147-A177-3AD203B41FA5}">
                      <a16:colId xmlns:a16="http://schemas.microsoft.com/office/drawing/2014/main" val="169207389"/>
                    </a:ext>
                  </a:extLst>
                </a:gridCol>
              </a:tblGrid>
              <a:tr h="220794"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サンプル１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サンプル２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記入しよう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295871"/>
                  </a:ext>
                </a:extLst>
              </a:tr>
              <a:tr h="111869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テーマ・</a:t>
                      </a:r>
                      <a:endParaRPr kumimoji="1" lang="en-US" altLang="ja-JP" sz="9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9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理由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700" dirty="0">
                          <a:latin typeface="+mn-ea"/>
                          <a:ea typeface="+mn-ea"/>
                        </a:rPr>
                        <a:t>■テーマ： 尾瀬のゴミ </a:t>
                      </a:r>
                      <a:r>
                        <a:rPr lang="en-US" altLang="ja-JP" sz="700" dirty="0">
                          <a:latin typeface="+mn-ea"/>
                          <a:ea typeface="+mn-ea"/>
                        </a:rPr>
                        <a:t>× </a:t>
                      </a:r>
                      <a:r>
                        <a:rPr lang="ja-JP" altLang="en-US" sz="700" dirty="0">
                          <a:latin typeface="+mn-ea"/>
                          <a:ea typeface="+mn-ea"/>
                        </a:rPr>
                        <a:t>実験好き</a:t>
                      </a:r>
                      <a:endParaRPr lang="en-US" altLang="ja-JP" sz="700" dirty="0">
                        <a:latin typeface="+mn-ea"/>
                        <a:ea typeface="+mn-ea"/>
                      </a:endParaRPr>
                    </a:p>
                    <a:p>
                      <a:r>
                        <a:rPr lang="ja-JP" altLang="en-US" sz="700" dirty="0">
                          <a:latin typeface="+mn-ea"/>
                          <a:ea typeface="+mn-ea"/>
                        </a:rPr>
                        <a:t>■理由： 自分は実験や理科が好きで、「自然を守るって、結局は行動を変えることだ」と思った。尾瀬はきれいな場所だからこそ、ちょっとしたゴミでも目立つし、環境への負担を減らしたい。</a:t>
                      </a:r>
                      <a:endParaRPr kumimoji="1" lang="ja-JP" altLang="en-US" sz="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700" dirty="0">
                          <a:latin typeface="+mn-ea"/>
                          <a:ea typeface="+mn-ea"/>
                        </a:rPr>
                        <a:t>■テーマ： 音の魅力が伝わっていない</a:t>
                      </a:r>
                      <a:r>
                        <a:rPr kumimoji="1" lang="en-US" altLang="ja-JP" sz="700" dirty="0">
                          <a:latin typeface="+mn-ea"/>
                          <a:ea typeface="+mn-ea"/>
                        </a:rPr>
                        <a:t>× </a:t>
                      </a:r>
                      <a:r>
                        <a:rPr kumimoji="1" lang="ja-JP" altLang="en-US" sz="700" dirty="0">
                          <a:latin typeface="+mn-ea"/>
                          <a:ea typeface="+mn-ea"/>
                        </a:rPr>
                        <a:t>音楽好き</a:t>
                      </a:r>
                      <a:endParaRPr kumimoji="1" lang="en-US" altLang="ja-JP" sz="700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700" dirty="0">
                          <a:latin typeface="+mn-ea"/>
                          <a:ea typeface="+mn-ea"/>
                        </a:rPr>
                        <a:t>■理由： 歌うのが好きで、声や音に意識が向きやすい。尾瀬には「水の音」「風の音」「鳥の声」みたいな癒やしの音がたくさんあるのに、写真だけだと伝わりにくい。もっと“尾瀬らしさ”を届けたい。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9532346"/>
                  </a:ext>
                </a:extLst>
              </a:tr>
              <a:tr h="130140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アイディア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700" b="1" dirty="0">
                          <a:latin typeface="+mn-ea"/>
                          <a:ea typeface="+mn-ea"/>
                        </a:rPr>
                        <a:t>「尾瀬ゴミを宝に変える！エコ・シャンプーバー＆回収ガチャ」</a:t>
                      </a:r>
                      <a:endParaRPr lang="en-US" altLang="ja-JP" sz="700" b="1" dirty="0">
                        <a:latin typeface="+mn-ea"/>
                        <a:ea typeface="+mn-ea"/>
                      </a:endParaRPr>
                    </a:p>
                    <a:p>
                      <a:r>
                        <a:rPr lang="ja-JP" altLang="en-US" sz="700" b="0" dirty="0">
                          <a:latin typeface="+mn-ea"/>
                          <a:ea typeface="+mn-ea"/>
                        </a:rPr>
                        <a:t>宿・売店で、使い捨てボトルを減らすために固形シャンプー／石けん（シャンプーバー）を販売。かわりに、散策前に軽い“繰り返し使えるケース”を貸し出す（返却すれば</a:t>
                      </a:r>
                      <a:r>
                        <a:rPr lang="en-US" altLang="ja-JP" sz="700" b="0" dirty="0">
                          <a:latin typeface="+mn-ea"/>
                          <a:ea typeface="+mn-ea"/>
                        </a:rPr>
                        <a:t>OK</a:t>
                      </a:r>
                      <a:r>
                        <a:rPr lang="ja-JP" altLang="en-US" sz="700" b="0" dirty="0">
                          <a:latin typeface="+mn-ea"/>
                          <a:ea typeface="+mn-ea"/>
                        </a:rPr>
                        <a:t>）。</a:t>
                      </a:r>
                      <a:endParaRPr kumimoji="1" lang="ja-JP" altLang="en-US" sz="6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700" b="1" dirty="0">
                          <a:latin typeface="+mn-ea"/>
                          <a:ea typeface="+mn-ea"/>
                        </a:rPr>
                        <a:t>「尾瀬の癒やし音（サウンド）配信」プロジェクト</a:t>
                      </a:r>
                    </a:p>
                    <a:p>
                      <a:r>
                        <a:rPr lang="ja-JP" altLang="en-US" sz="700" b="0" dirty="0">
                          <a:latin typeface="+mn-ea"/>
                          <a:ea typeface="+mn-ea"/>
                        </a:rPr>
                        <a:t>現地で録音した「水・風・鳥・足音」などを、短い音源にして配信する。音源には「場所」「季節」「その時の気づき」を一言メモで添える。それをきっかけに、尾瀬に行ってみたい人や、行った人が思い出せるようにする。学校の給食の時の</a:t>
                      </a:r>
                      <a:r>
                        <a:rPr lang="en-US" altLang="ja-JP" sz="700" b="0" dirty="0">
                          <a:latin typeface="+mn-ea"/>
                          <a:ea typeface="+mn-ea"/>
                        </a:rPr>
                        <a:t>BGM</a:t>
                      </a:r>
                      <a:r>
                        <a:rPr lang="ja-JP" altLang="en-US" sz="700" b="0" dirty="0">
                          <a:latin typeface="+mn-ea"/>
                          <a:ea typeface="+mn-ea"/>
                        </a:rPr>
                        <a:t>にしちゃう！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0542101"/>
                  </a:ext>
                </a:extLst>
              </a:tr>
              <a:tr h="83182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まとめ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700" dirty="0">
                          <a:latin typeface="+mn-ea"/>
                          <a:ea typeface="+mn-ea"/>
                        </a:rPr>
                        <a:t>ゴミを減らせるだけでなく、「自然を守る行動が楽しい」と思える人が増えます！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700" dirty="0">
                          <a:latin typeface="+mn-ea"/>
                          <a:ea typeface="+mn-ea"/>
                        </a:rPr>
                        <a:t>尾瀬の魅力を“音”で伝えられると、行ったことがない人にもイメージが届きやすい。疲れた人の癒やしにもなって、「尾瀬っていいな」「行ってみたいな」と思う人が増えるかもしれない。</a:t>
                      </a:r>
                      <a:endParaRPr kumimoji="1" lang="en-US" altLang="ja-JP" sz="7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5032733"/>
                  </a:ext>
                </a:extLst>
              </a:tr>
            </a:tbl>
          </a:graphicData>
        </a:graphic>
      </p:graphicFrame>
      <p:sp>
        <p:nvSpPr>
          <p:cNvPr id="7" name="TextBox 10">
            <a:extLst>
              <a:ext uri="{FF2B5EF4-FFF2-40B4-BE49-F238E27FC236}">
                <a16:creationId xmlns:a16="http://schemas.microsoft.com/office/drawing/2014/main" id="{EA9F2FE7-A8D9-51D1-F37F-19E2156D795E}"/>
              </a:ext>
            </a:extLst>
          </p:cNvPr>
          <p:cNvSpPr txBox="1"/>
          <p:nvPr/>
        </p:nvSpPr>
        <p:spPr>
          <a:xfrm>
            <a:off x="213560" y="5797271"/>
            <a:ext cx="6599345" cy="207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92"/>
              </a:lnSpc>
            </a:pPr>
            <a:r>
              <a:rPr lang="ja-JP" altLang="en-US" sz="1000" spc="44" dirty="0">
                <a:latin typeface="+mn-ea"/>
              </a:rPr>
              <a:t>自分が考えたアイディアを「テーマ・理由」「アイディア」「まとめ」の項目で整理してみよう。</a:t>
            </a:r>
            <a:endParaRPr lang="en-US" sz="1000" spc="44" dirty="0">
              <a:latin typeface="+mn-ea"/>
            </a:endParaRPr>
          </a:p>
        </p:txBody>
      </p:sp>
      <p:sp>
        <p:nvSpPr>
          <p:cNvPr id="10" name="スライド番号プレースホルダー 3">
            <a:extLst>
              <a:ext uri="{FF2B5EF4-FFF2-40B4-BE49-F238E27FC236}">
                <a16:creationId xmlns:a16="http://schemas.microsoft.com/office/drawing/2014/main" id="{E3213BC9-0DC9-4B21-CB48-B69793BB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4950" y="-22517"/>
            <a:ext cx="1543050" cy="317157"/>
          </a:xfrm>
        </p:spPr>
        <p:txBody>
          <a:bodyPr/>
          <a:lstStyle/>
          <a:p>
            <a:fld id="{A763930E-11EF-4248-8263-B2307074A718}" type="slidenum">
              <a:rPr kumimoji="1" lang="ja-JP" altLang="en-US" sz="1400" smtClean="0"/>
              <a:t>5</a:t>
            </a:fld>
            <a:endParaRPr kumimoji="1"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1374645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AC88B-7BBB-62EC-DBA4-F704EE9B8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>
            <a:extLst>
              <a:ext uri="{FF2B5EF4-FFF2-40B4-BE49-F238E27FC236}">
                <a16:creationId xmlns:a16="http://schemas.microsoft.com/office/drawing/2014/main" id="{B1EEAE4E-586D-8F94-F7BF-E42B3CED741F}"/>
              </a:ext>
            </a:extLst>
          </p:cNvPr>
          <p:cNvSpPr txBox="1"/>
          <p:nvPr/>
        </p:nvSpPr>
        <p:spPr>
          <a:xfrm>
            <a:off x="124468" y="188285"/>
            <a:ext cx="6141665" cy="221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92"/>
              </a:lnSpc>
            </a:pPr>
            <a:r>
              <a:rPr lang="ja-JP" altLang="en-US" sz="1400" b="1" spc="44" dirty="0">
                <a:solidFill>
                  <a:srgbClr val="000000"/>
                </a:solidFill>
                <a:latin typeface="+mn-ea"/>
              </a:rPr>
              <a:t>■発表してみよう</a:t>
            </a:r>
            <a:endParaRPr lang="en-US" sz="1400" b="1" spc="44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73A6595E-57FD-58D5-A135-B9699EDA5C55}"/>
              </a:ext>
            </a:extLst>
          </p:cNvPr>
          <p:cNvSpPr txBox="1"/>
          <p:nvPr/>
        </p:nvSpPr>
        <p:spPr>
          <a:xfrm>
            <a:off x="303745" y="511571"/>
            <a:ext cx="6340693" cy="438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92"/>
              </a:lnSpc>
            </a:pPr>
            <a:r>
              <a:rPr lang="ja-JP" altLang="en-US" sz="1000" spc="44" dirty="0">
                <a:latin typeface="+mn-ea"/>
              </a:rPr>
              <a:t>グループ等で、互いのアイディアを発表し合いましょう。</a:t>
            </a:r>
            <a:endParaRPr lang="en-US" altLang="ja-JP" sz="1000" spc="44" dirty="0">
              <a:latin typeface="+mn-ea"/>
            </a:endParaRPr>
          </a:p>
          <a:p>
            <a:pPr>
              <a:lnSpc>
                <a:spcPts val="1792"/>
              </a:lnSpc>
            </a:pPr>
            <a:r>
              <a:rPr lang="ja-JP" altLang="en-US" sz="1000" spc="44" dirty="0">
                <a:latin typeface="+mn-ea"/>
              </a:rPr>
              <a:t>その際、以下の表を活用しながら聴き合いましょう。</a:t>
            </a:r>
            <a:endParaRPr lang="en-US" sz="1000" spc="44" dirty="0">
              <a:latin typeface="+mn-ea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2500B7B9-3431-366C-2C74-CDFEA2614F27}"/>
              </a:ext>
            </a:extLst>
          </p:cNvPr>
          <p:cNvSpPr txBox="1"/>
          <p:nvPr/>
        </p:nvSpPr>
        <p:spPr>
          <a:xfrm>
            <a:off x="156748" y="5240721"/>
            <a:ext cx="6141665" cy="221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92"/>
              </a:lnSpc>
            </a:pPr>
            <a:r>
              <a:rPr lang="ja-JP" altLang="en-US" sz="1400" b="1" spc="44" dirty="0">
                <a:solidFill>
                  <a:srgbClr val="000000"/>
                </a:solidFill>
                <a:latin typeface="+mn-ea"/>
              </a:rPr>
              <a:t>■振り返る</a:t>
            </a:r>
            <a:endParaRPr lang="en-US" sz="1400" b="1" spc="44" dirty="0">
              <a:solidFill>
                <a:srgbClr val="000000"/>
              </a:solidFill>
              <a:latin typeface="+mn-ea"/>
            </a:endParaRPr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A35E8489-CCB4-81AE-56BB-6FAAFCFF2D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526928"/>
              </p:ext>
            </p:extLst>
          </p:nvPr>
        </p:nvGraphicFramePr>
        <p:xfrm>
          <a:off x="213559" y="1052290"/>
          <a:ext cx="6456506" cy="4073130"/>
        </p:xfrm>
        <a:graphic>
          <a:graphicData uri="http://schemas.openxmlformats.org/drawingml/2006/table">
            <a:tbl>
              <a:tblPr firstRow="1" firstCol="1" bandRow="1"/>
              <a:tblGrid>
                <a:gridCol w="1848506">
                  <a:extLst>
                    <a:ext uri="{9D8B030D-6E8A-4147-A177-3AD203B41FA5}">
                      <a16:colId xmlns:a16="http://schemas.microsoft.com/office/drawing/2014/main" val="448795364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54712102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20365830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617335155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111487388"/>
                    </a:ext>
                  </a:extLst>
                </a:gridCol>
              </a:tblGrid>
              <a:tr h="478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ja-JP" altLang="en-US" sz="1050" kern="100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確認</a:t>
                      </a:r>
                      <a:r>
                        <a:rPr lang="ja-JP" sz="1050" kern="100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項目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n-US" sz="7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ja-JP" altLang="en-US" sz="7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さん</a:t>
                      </a:r>
                      <a:endParaRPr lang="ja-JP" sz="7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ja-JP" altLang="en-US" sz="7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さん</a:t>
                      </a:r>
                      <a:endParaRPr lang="ja-JP" altLang="ja-JP" sz="7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ja-JP" altLang="en-US" sz="7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さん</a:t>
                      </a:r>
                      <a:endParaRPr lang="ja-JP" altLang="ja-JP" sz="7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ja-JP" altLang="en-US" sz="7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さん</a:t>
                      </a:r>
                      <a:endParaRPr lang="ja-JP" altLang="ja-JP" sz="7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479296"/>
                  </a:ext>
                </a:extLst>
              </a:tr>
              <a:tr h="4783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ja-JP" altLang="en-US" sz="1050" kern="100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テーマ（尾瀬の課題</a:t>
                      </a:r>
                      <a:r>
                        <a:rPr lang="en-US" altLang="ja-JP" sz="1050" kern="100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ja-JP" altLang="en-US" sz="1050" kern="100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自分と</a:t>
                      </a:r>
                      <a:endParaRPr lang="en-US" altLang="ja-JP" sz="1050" kern="100" dirty="0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ja-JP" altLang="en-US" sz="1050" kern="100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地域の良さ）</a:t>
                      </a:r>
                      <a:endParaRPr lang="ja-JP" sz="1050" kern="100" dirty="0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214490"/>
                  </a:ext>
                </a:extLst>
              </a:tr>
              <a:tr h="246442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ja-JP" altLang="en-US" sz="1000" kern="100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以下、自分がいいな・参考になるなと思った項目に「○」をつけましょう。</a:t>
                      </a:r>
                      <a:endParaRPr lang="ja-JP" sz="1000" kern="100" dirty="0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7085947"/>
                  </a:ext>
                </a:extLst>
              </a:tr>
              <a:tr h="47833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sz="800" b="1" dirty="0"/>
                        <a:t>① 何が課題で、何を変えたいか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ja-JP" sz="105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711474"/>
                  </a:ext>
                </a:extLst>
              </a:tr>
              <a:tr h="47833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sz="800" b="1" dirty="0"/>
                        <a:t>② 調べたこと・根拠は？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ja-JP" sz="105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260887"/>
                  </a:ext>
                </a:extLst>
              </a:tr>
              <a:tr h="47833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sz="800" b="1" dirty="0"/>
                        <a:t>③ 提案は「できそう」か？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ja-JP" sz="105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9949594"/>
                  </a:ext>
                </a:extLst>
              </a:tr>
              <a:tr h="47833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sz="800" b="1" dirty="0"/>
                        <a:t>④ 良さを見つけられたか（自分・地域）？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ja-JP" sz="105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0035535"/>
                  </a:ext>
                </a:extLst>
              </a:tr>
              <a:tr h="47833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sz="800" b="1" dirty="0"/>
                        <a:t>⑤ いろいろな物事につながっていそう？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ja-JP" sz="105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050" kern="1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ja-JP" sz="105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947678"/>
                  </a:ext>
                </a:extLst>
              </a:tr>
              <a:tr h="47833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sz="800" b="1" dirty="0"/>
                        <a:t>⑥ 情報が整理されていた？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05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4592937"/>
                  </a:ext>
                </a:extLst>
              </a:tr>
            </a:tbl>
          </a:graphicData>
        </a:graphic>
      </p:graphicFrame>
      <p:sp>
        <p:nvSpPr>
          <p:cNvPr id="2" name="TextBox 10">
            <a:extLst>
              <a:ext uri="{FF2B5EF4-FFF2-40B4-BE49-F238E27FC236}">
                <a16:creationId xmlns:a16="http://schemas.microsoft.com/office/drawing/2014/main" id="{0A9017BC-68F0-24E7-8EAA-66FA2CD754D5}"/>
              </a:ext>
            </a:extLst>
          </p:cNvPr>
          <p:cNvSpPr txBox="1"/>
          <p:nvPr/>
        </p:nvSpPr>
        <p:spPr>
          <a:xfrm>
            <a:off x="303745" y="5481945"/>
            <a:ext cx="6340693" cy="438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92"/>
              </a:lnSpc>
            </a:pPr>
            <a:r>
              <a:rPr lang="ja-JP" altLang="en-US" sz="1000" spc="44" dirty="0">
                <a:latin typeface="+mn-ea"/>
              </a:rPr>
              <a:t>尾瀬ネイチャーラーニングの学習、大変おつかれさまでした。</a:t>
            </a:r>
            <a:endParaRPr lang="en-US" altLang="ja-JP" sz="1000" spc="44" dirty="0">
              <a:latin typeface="+mn-ea"/>
            </a:endParaRPr>
          </a:p>
          <a:p>
            <a:pPr>
              <a:lnSpc>
                <a:spcPts val="1792"/>
              </a:lnSpc>
            </a:pPr>
            <a:r>
              <a:rPr lang="ja-JP" altLang="en-US" sz="1000" spc="44" dirty="0">
                <a:latin typeface="+mn-ea"/>
              </a:rPr>
              <a:t>全体を通した振り返りをして、普段の生活につなげていきましょう。</a:t>
            </a:r>
            <a:endParaRPr lang="en-US" sz="1000" spc="44" dirty="0">
              <a:latin typeface="+mn-ea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FC4D2789-E1A6-8D7B-C486-3C8E78C3A407}"/>
              </a:ext>
            </a:extLst>
          </p:cNvPr>
          <p:cNvSpPr txBox="1"/>
          <p:nvPr/>
        </p:nvSpPr>
        <p:spPr>
          <a:xfrm>
            <a:off x="156748" y="6140272"/>
            <a:ext cx="6594007" cy="2088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6">
              <a:lnSpc>
                <a:spcPct val="150000"/>
              </a:lnSpc>
              <a:defRPr/>
            </a:pPr>
            <a:r>
              <a:rPr lang="ja-JP" altLang="en-US" sz="1000" b="1" dirty="0">
                <a:solidFill>
                  <a:srgbClr val="000000"/>
                </a:solidFill>
                <a:latin typeface="+mn-ea"/>
              </a:rPr>
              <a:t>この学習で成長したと思えることについて、すべてチェックをいれましょう（複数あり）</a:t>
            </a:r>
            <a:endParaRPr lang="en-US" altLang="ja-JP" sz="1000" b="1" dirty="0">
              <a:solidFill>
                <a:srgbClr val="000000"/>
              </a:solidFill>
              <a:latin typeface="+mn-ea"/>
            </a:endParaRPr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9D53A324-EB71-B349-4218-9D619ADB1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193964"/>
              </p:ext>
            </p:extLst>
          </p:nvPr>
        </p:nvGraphicFramePr>
        <p:xfrm>
          <a:off x="181103" y="6464416"/>
          <a:ext cx="3247897" cy="1655001"/>
        </p:xfrm>
        <a:graphic>
          <a:graphicData uri="http://schemas.openxmlformats.org/drawingml/2006/table">
            <a:tbl>
              <a:tblPr/>
              <a:tblGrid>
                <a:gridCol w="3247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534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ja-JP" altLang="en-US" sz="1000" spc="79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□自分の良さが明らかになった</a:t>
                      </a:r>
                      <a:endParaRPr lang="en-US" altLang="ja-JP" sz="1000" spc="79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spc="79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□地域の良さが明らかになった</a:t>
                      </a:r>
                      <a:endParaRPr lang="en-US" altLang="ja-JP" sz="1000" spc="79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ja-JP" altLang="en-US" sz="1000" spc="79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□尾瀬のことがよく理解できた</a:t>
                      </a:r>
                      <a:endParaRPr lang="en-US" altLang="ja-JP" sz="1000" spc="79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ja-JP" altLang="en-US" sz="1000" spc="79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□尾瀬の課題を発見できた</a:t>
                      </a:r>
                      <a:endParaRPr lang="en-US" altLang="ja-JP" sz="1000" spc="79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ja-JP" altLang="en-US" sz="1000" spc="79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□発見する楽しさを感じるようになった</a:t>
                      </a:r>
                      <a:endParaRPr lang="en-US" altLang="ja-JP" sz="1000" spc="79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14300" marR="114300" marT="114300" marB="11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37103347-4C4C-BC95-CFA6-792447060D2B}"/>
              </a:ext>
            </a:extLst>
          </p:cNvPr>
          <p:cNvGraphicFramePr>
            <a:graphicFrameLocks noGrp="1"/>
          </p:cNvGraphicFramePr>
          <p:nvPr/>
        </p:nvGraphicFramePr>
        <p:xfrm>
          <a:off x="3429000" y="6451184"/>
          <a:ext cx="3247897" cy="1655001"/>
        </p:xfrm>
        <a:graphic>
          <a:graphicData uri="http://schemas.openxmlformats.org/drawingml/2006/table">
            <a:tbl>
              <a:tblPr/>
              <a:tblGrid>
                <a:gridCol w="3247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857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ja-JP" altLang="en-US" sz="1000" spc="79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□アイディアを思いつくようになった</a:t>
                      </a:r>
                      <a:endParaRPr lang="en-US" altLang="ja-JP" sz="1000" spc="79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ja-JP" altLang="en-US" sz="1000" spc="79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□自分の得意なことが増えた</a:t>
                      </a:r>
                      <a:endParaRPr lang="en-US" altLang="ja-JP" sz="1000" spc="79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ja-JP" altLang="en-US" sz="1000" spc="79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□集中して取り組めるようになった</a:t>
                      </a:r>
                      <a:endParaRPr lang="en-US" altLang="ja-JP" sz="1000" spc="79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ja-JP" altLang="en-US" sz="1000" spc="79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□難しいことでも取り組む気持ちが強くなった</a:t>
                      </a:r>
                      <a:endParaRPr lang="en-US" altLang="ja-JP" sz="1000" spc="79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ja-JP" altLang="en-US" sz="1000" spc="79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□尾瀬にまた関わりたくなった</a:t>
                      </a:r>
                      <a:endParaRPr lang="en-US" altLang="ja-JP" sz="1000" spc="79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14300" marR="114300" marT="114300" marB="1143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15">
            <a:extLst>
              <a:ext uri="{FF2B5EF4-FFF2-40B4-BE49-F238E27FC236}">
                <a16:creationId xmlns:a16="http://schemas.microsoft.com/office/drawing/2014/main" id="{54EAD11B-383B-679B-DA46-FEAF382C7B8D}"/>
              </a:ext>
            </a:extLst>
          </p:cNvPr>
          <p:cNvSpPr txBox="1"/>
          <p:nvPr/>
        </p:nvSpPr>
        <p:spPr>
          <a:xfrm>
            <a:off x="124468" y="8164794"/>
            <a:ext cx="6594007" cy="2088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6">
              <a:lnSpc>
                <a:spcPct val="150000"/>
              </a:lnSpc>
              <a:defRPr/>
            </a:pPr>
            <a:r>
              <a:rPr lang="ja-JP" altLang="en-US" sz="1000" b="1" dirty="0">
                <a:solidFill>
                  <a:srgbClr val="000000"/>
                </a:solidFill>
                <a:latin typeface="+mn-ea"/>
              </a:rPr>
              <a:t>自由に感想や学んだことを振り返ろう</a:t>
            </a:r>
            <a:endParaRPr lang="en-US" altLang="ja-JP" sz="1000" b="1" dirty="0">
              <a:solidFill>
                <a:srgbClr val="000000"/>
              </a:solidFill>
              <a:latin typeface="+mn-ea"/>
            </a:endParaRPr>
          </a:p>
        </p:txBody>
      </p:sp>
      <p:graphicFrame>
        <p:nvGraphicFramePr>
          <p:cNvPr id="11" name="Table 8">
            <a:extLst>
              <a:ext uri="{FF2B5EF4-FFF2-40B4-BE49-F238E27FC236}">
                <a16:creationId xmlns:a16="http://schemas.microsoft.com/office/drawing/2014/main" id="{7EBBE7C3-9067-526B-80AC-2A44A621DBC6}"/>
              </a:ext>
            </a:extLst>
          </p:cNvPr>
          <p:cNvGraphicFramePr>
            <a:graphicFrameLocks noGrp="1"/>
          </p:cNvGraphicFramePr>
          <p:nvPr/>
        </p:nvGraphicFramePr>
        <p:xfrm>
          <a:off x="181103" y="8432244"/>
          <a:ext cx="6495794" cy="1349947"/>
        </p:xfrm>
        <a:graphic>
          <a:graphicData uri="http://schemas.openxmlformats.org/drawingml/2006/table">
            <a:tbl>
              <a:tblPr/>
              <a:tblGrid>
                <a:gridCol w="6495794">
                  <a:extLst>
                    <a:ext uri="{9D8B030D-6E8A-4147-A177-3AD203B41FA5}">
                      <a16:colId xmlns:a16="http://schemas.microsoft.com/office/drawing/2014/main" val="4200840841"/>
                    </a:ext>
                  </a:extLst>
                </a:gridCol>
              </a:tblGrid>
              <a:tr h="1285471">
                <a:tc>
                  <a:txBody>
                    <a:bodyPr/>
                    <a:lstStyle/>
                    <a:p>
                      <a:pPr>
                        <a:lnSpc>
                          <a:spcPts val="1458"/>
                        </a:lnSpc>
                      </a:pPr>
                      <a:endParaRPr lang="en-US" sz="900" spc="79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ts val="1458"/>
                        </a:lnSpc>
                      </a:pPr>
                      <a:endParaRPr lang="en-US" sz="900" spc="79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ts val="1458"/>
                        </a:lnSpc>
                      </a:pPr>
                      <a:endParaRPr lang="en-US" sz="900" spc="79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ts val="1458"/>
                        </a:lnSpc>
                      </a:pPr>
                      <a:endParaRPr lang="en-US" sz="900" spc="79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ts val="1458"/>
                        </a:lnSpc>
                      </a:pPr>
                      <a:endParaRPr lang="en-US" sz="900" spc="79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ts val="1458"/>
                        </a:lnSpc>
                      </a:pPr>
                      <a:endParaRPr lang="en-US" sz="900" spc="79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14300" marR="1143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スライド番号プレースホルダー 3">
            <a:extLst>
              <a:ext uri="{FF2B5EF4-FFF2-40B4-BE49-F238E27FC236}">
                <a16:creationId xmlns:a16="http://schemas.microsoft.com/office/drawing/2014/main" id="{DE4F617F-FA2C-12BE-962E-F50AFBBA8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4950" y="-22517"/>
            <a:ext cx="1543050" cy="317157"/>
          </a:xfrm>
        </p:spPr>
        <p:txBody>
          <a:bodyPr/>
          <a:lstStyle/>
          <a:p>
            <a:fld id="{A763930E-11EF-4248-8263-B2307074A718}" type="slidenum">
              <a:rPr kumimoji="1" lang="ja-JP" altLang="en-US" sz="1400" smtClean="0"/>
              <a:t>6</a:t>
            </a:fld>
            <a:endParaRPr kumimoji="1"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1076769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1840</Words>
  <Application>Microsoft Office PowerPoint</Application>
  <PresentationFormat>A4 210 x 297 mm</PresentationFormat>
  <Paragraphs>307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HGP創英角ｺﾞｼｯｸUB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2026-03-27T10:28:30Z</dcterms:created>
  <dcterms:modified xsi:type="dcterms:W3CDTF">2026-03-27T10:28:32Z</dcterms:modified>
</cp:coreProperties>
</file>