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60" r:id="rId1"/>
  </p:sldMasterIdLst>
  <p:notesMasterIdLst>
    <p:notesMasterId r:id="rId10"/>
  </p:notesMasterIdLst>
  <p:sldIdLst>
    <p:sldId id="256" r:id="rId2"/>
    <p:sldId id="258" r:id="rId3"/>
    <p:sldId id="265" r:id="rId4"/>
    <p:sldId id="267" r:id="rId5"/>
    <p:sldId id="261" r:id="rId6"/>
    <p:sldId id="263" r:id="rId7"/>
    <p:sldId id="264" r:id="rId8"/>
    <p:sldId id="266" r:id="rId9"/>
  </p:sldIdLst>
  <p:sldSz cx="6858000" cy="9906000" type="A4"/>
  <p:notesSz cx="6800850" cy="993298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43" userDrawn="1">
          <p15:clr>
            <a:srgbClr val="A4A3A4"/>
          </p15:clr>
        </p15:guide>
        <p15:guide id="2" pos="2160" userDrawn="1">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作成者" initials="A" userId="Author"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616DA210-FB5B-4158-B5E0-FEB733F419BA}" styleName="スタイル (淡色)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0972" autoAdjust="0"/>
    <p:restoredTop sz="94660"/>
  </p:normalViewPr>
  <p:slideViewPr>
    <p:cSldViewPr snapToGrid="0" showGuides="1">
      <p:cViewPr varScale="1">
        <p:scale>
          <a:sx n="74" d="100"/>
          <a:sy n="74" d="100"/>
        </p:scale>
        <p:origin x="1464" y="54"/>
      </p:cViewPr>
      <p:guideLst>
        <p:guide orient="horz" pos="3143"/>
        <p:guide pos="216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5" Type="http://schemas.microsoft.com/office/2018/10/relationships/authors" Target="authors.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1"/>
            <a:ext cx="2947035" cy="498374"/>
          </a:xfrm>
          <a:prstGeom prst="rect">
            <a:avLst/>
          </a:prstGeom>
        </p:spPr>
        <p:txBody>
          <a:bodyPr vert="horz" lIns="92162" tIns="46081" rIns="92162" bIns="46081"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2241" y="1"/>
            <a:ext cx="2947035" cy="498374"/>
          </a:xfrm>
          <a:prstGeom prst="rect">
            <a:avLst/>
          </a:prstGeom>
        </p:spPr>
        <p:txBody>
          <a:bodyPr vert="horz" lIns="92162" tIns="46081" rIns="92162" bIns="46081" rtlCol="0"/>
          <a:lstStyle>
            <a:lvl1pPr algn="r">
              <a:defRPr sz="1200"/>
            </a:lvl1pPr>
          </a:lstStyle>
          <a:p>
            <a:fld id="{DE34E6F9-A7FF-4645-9E05-72625B734D70}" type="datetimeFigureOut">
              <a:rPr kumimoji="1" lang="ja-JP" altLang="en-US" smtClean="0"/>
              <a:t>2026/3/27</a:t>
            </a:fld>
            <a:endParaRPr kumimoji="1" lang="ja-JP" altLang="en-US"/>
          </a:p>
        </p:txBody>
      </p:sp>
      <p:sp>
        <p:nvSpPr>
          <p:cNvPr id="4" name="スライド イメージ プレースホルダー 3"/>
          <p:cNvSpPr>
            <a:spLocks noGrp="1" noRot="1" noChangeAspect="1"/>
          </p:cNvSpPr>
          <p:nvPr>
            <p:ph type="sldImg" idx="2"/>
          </p:nvPr>
        </p:nvSpPr>
        <p:spPr>
          <a:xfrm>
            <a:off x="2239963" y="1241425"/>
            <a:ext cx="2320925" cy="3351213"/>
          </a:xfrm>
          <a:prstGeom prst="rect">
            <a:avLst/>
          </a:prstGeom>
          <a:noFill/>
          <a:ln w="12700">
            <a:solidFill>
              <a:prstClr val="black"/>
            </a:solidFill>
          </a:ln>
        </p:spPr>
        <p:txBody>
          <a:bodyPr vert="horz" lIns="92162" tIns="46081" rIns="92162" bIns="46081" rtlCol="0" anchor="ctr"/>
          <a:lstStyle/>
          <a:p>
            <a:endParaRPr lang="ja-JP" altLang="en-US"/>
          </a:p>
        </p:txBody>
      </p:sp>
      <p:sp>
        <p:nvSpPr>
          <p:cNvPr id="5" name="ノート プレースホルダー 4"/>
          <p:cNvSpPr>
            <a:spLocks noGrp="1"/>
          </p:cNvSpPr>
          <p:nvPr>
            <p:ph type="body" sz="quarter" idx="3"/>
          </p:nvPr>
        </p:nvSpPr>
        <p:spPr>
          <a:xfrm>
            <a:off x="680086" y="4780251"/>
            <a:ext cx="5440680" cy="3911114"/>
          </a:xfrm>
          <a:prstGeom prst="rect">
            <a:avLst/>
          </a:prstGeom>
        </p:spPr>
        <p:txBody>
          <a:bodyPr vert="horz" lIns="92162" tIns="46081" rIns="92162" bIns="46081"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1" y="9434616"/>
            <a:ext cx="2947035" cy="498373"/>
          </a:xfrm>
          <a:prstGeom prst="rect">
            <a:avLst/>
          </a:prstGeom>
        </p:spPr>
        <p:txBody>
          <a:bodyPr vert="horz" lIns="92162" tIns="46081" rIns="92162" bIns="46081"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2241" y="9434616"/>
            <a:ext cx="2947035" cy="498373"/>
          </a:xfrm>
          <a:prstGeom prst="rect">
            <a:avLst/>
          </a:prstGeom>
        </p:spPr>
        <p:txBody>
          <a:bodyPr vert="horz" lIns="92162" tIns="46081" rIns="92162" bIns="46081" rtlCol="0" anchor="b"/>
          <a:lstStyle>
            <a:lvl1pPr algn="r">
              <a:defRPr sz="1200"/>
            </a:lvl1pPr>
          </a:lstStyle>
          <a:p>
            <a:fld id="{3C9BD6E8-4A3C-458B-B646-C6933562ED74}" type="slidenum">
              <a:rPr kumimoji="1" lang="ja-JP" altLang="en-US" smtClean="0"/>
              <a:t>‹#›</a:t>
            </a:fld>
            <a:endParaRPr kumimoji="1" lang="ja-JP" altLang="en-US"/>
          </a:p>
        </p:txBody>
      </p:sp>
    </p:spTree>
    <p:extLst>
      <p:ext uri="{BB962C8B-B14F-4D97-AF65-F5344CB8AC3E}">
        <p14:creationId xmlns:p14="http://schemas.microsoft.com/office/powerpoint/2010/main" val="2856871425"/>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500"/>
            </a:lvl1pPr>
          </a:lstStyle>
          <a:p>
            <a:r>
              <a:rPr lang="ja-JP" altLang="en-US"/>
              <a:t>マスター タイトルの書式設定</a:t>
            </a:r>
            <a:endParaRPr lang="en-US" dirty="0"/>
          </a:p>
        </p:txBody>
      </p:sp>
      <p:sp>
        <p:nvSpPr>
          <p:cNvPr id="3" name="Subtitle 2"/>
          <p:cNvSpPr>
            <a:spLocks noGrp="1"/>
          </p:cNvSpPr>
          <p:nvPr>
            <p:ph type="subTitle" idx="1"/>
          </p:nvPr>
        </p:nvSpPr>
        <p:spPr>
          <a:xfrm>
            <a:off x="857250" y="5202944"/>
            <a:ext cx="5143500" cy="2391656"/>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ja-JP" altLang="en-US"/>
              <a:t>マスター サブタイトルの書式設定</a:t>
            </a:r>
            <a:endParaRPr lang="en-US" dirty="0"/>
          </a:p>
        </p:txBody>
      </p:sp>
      <p:sp>
        <p:nvSpPr>
          <p:cNvPr id="6" name="Slide Number Placeholder 5"/>
          <p:cNvSpPr>
            <a:spLocks noGrp="1"/>
          </p:cNvSpPr>
          <p:nvPr>
            <p:ph type="sldNum" sz="quarter" idx="12"/>
          </p:nvPr>
        </p:nvSpPr>
        <p:spPr/>
        <p:txBody>
          <a:bodyPr/>
          <a:lstStyle/>
          <a:p>
            <a:fld id="{A763930E-11EF-4248-8263-B2307074A718}" type="slidenum">
              <a:rPr kumimoji="1" lang="ja-JP" altLang="en-US" smtClean="0"/>
              <a:t>‹#›</a:t>
            </a:fld>
            <a:endParaRPr kumimoji="1" lang="ja-JP" altLang="en-US"/>
          </a:p>
        </p:txBody>
      </p:sp>
      <p:sp>
        <p:nvSpPr>
          <p:cNvPr id="8" name="Footer Placeholder 4">
            <a:extLst>
              <a:ext uri="{FF2B5EF4-FFF2-40B4-BE49-F238E27FC236}">
                <a16:creationId xmlns:a16="http://schemas.microsoft.com/office/drawing/2014/main" id="{104BBBA7-818E-7C6E-F1A4-6790A35ABCD9}"/>
              </a:ext>
            </a:extLst>
          </p:cNvPr>
          <p:cNvSpPr>
            <a:spLocks noGrp="1"/>
          </p:cNvSpPr>
          <p:nvPr>
            <p:ph type="ftr" sz="quarter" idx="3"/>
          </p:nvPr>
        </p:nvSpPr>
        <p:spPr>
          <a:xfrm>
            <a:off x="2222286" y="9588843"/>
            <a:ext cx="4164226" cy="317157"/>
          </a:xfrm>
          <a:prstGeom prst="rect">
            <a:avLst/>
          </a:prstGeom>
        </p:spPr>
        <p:txBody>
          <a:bodyPr vert="horz" lIns="91440" tIns="45720" rIns="91440" bIns="45720" rtlCol="0" anchor="ctr"/>
          <a:lstStyle>
            <a:lvl1pPr algn="ctr">
              <a:defRPr sz="900">
                <a:solidFill>
                  <a:schemeClr val="tx1"/>
                </a:solidFill>
              </a:defRPr>
            </a:lvl1pPr>
          </a:lstStyle>
          <a:p>
            <a:r>
              <a:rPr kumimoji="1" lang="ja-JP" altLang="en-US"/>
              <a:t>尾瀬ネイチャーラーニング モデルプログラム（小学校 活用編）</a:t>
            </a:r>
            <a:endParaRPr kumimoji="1" lang="ja-JP" altLang="en-US" dirty="0"/>
          </a:p>
        </p:txBody>
      </p:sp>
    </p:spTree>
    <p:extLst>
      <p:ext uri="{BB962C8B-B14F-4D97-AF65-F5344CB8AC3E}">
        <p14:creationId xmlns:p14="http://schemas.microsoft.com/office/powerpoint/2010/main" val="1435924960"/>
      </p:ext>
    </p:extLst>
  </p:cSld>
  <p:clrMapOvr>
    <a:masterClrMapping/>
  </p:clrMapOvr>
  <p:extLst>
    <p:ext uri="{DCECCB84-F9BA-43D5-87BE-67443E8EF086}">
      <p15:sldGuideLst xmlns:p15="http://schemas.microsoft.com/office/powerpoint/2012/main">
        <p15:guide id="1" orient="horz" pos="3120" userDrawn="1">
          <p15:clr>
            <a:srgbClr val="FBAE40"/>
          </p15:clr>
        </p15:guide>
        <p15:guide id="2" pos="2160" userDrawn="1">
          <p15:clr>
            <a:srgbClr val="FBAE40"/>
          </p15:clr>
        </p15:guide>
      </p15:sldGuideLst>
    </p:ext>
  </p:extLst>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Footer Placeholder 4"/>
          <p:cNvSpPr>
            <a:spLocks noGrp="1"/>
          </p:cNvSpPr>
          <p:nvPr>
            <p:ph type="ftr" sz="quarter" idx="3"/>
          </p:nvPr>
        </p:nvSpPr>
        <p:spPr>
          <a:xfrm>
            <a:off x="2222286" y="9588843"/>
            <a:ext cx="4164226" cy="317157"/>
          </a:xfrm>
          <a:prstGeom prst="rect">
            <a:avLst/>
          </a:prstGeom>
        </p:spPr>
        <p:txBody>
          <a:bodyPr vert="horz" lIns="91440" tIns="45720" rIns="91440" bIns="45720" rtlCol="0" anchor="ctr"/>
          <a:lstStyle>
            <a:lvl1pPr algn="ctr">
              <a:defRPr sz="900">
                <a:solidFill>
                  <a:schemeClr val="tx1"/>
                </a:solidFill>
              </a:defRPr>
            </a:lvl1pPr>
          </a:lstStyle>
          <a:p>
            <a:r>
              <a:rPr kumimoji="1" lang="ja-JP" altLang="en-US"/>
              <a:t>尾瀬ネイチャーラーニング モデルプログラム（小学校 活用編）</a:t>
            </a:r>
            <a:endParaRPr kumimoji="1" lang="ja-JP" altLang="en-US" dirty="0"/>
          </a:p>
        </p:txBody>
      </p:sp>
      <p:sp>
        <p:nvSpPr>
          <p:cNvPr id="6" name="Slide Number Placeholder 5"/>
          <p:cNvSpPr>
            <a:spLocks noGrp="1"/>
          </p:cNvSpPr>
          <p:nvPr>
            <p:ph type="sldNum" sz="quarter" idx="4"/>
          </p:nvPr>
        </p:nvSpPr>
        <p:spPr>
          <a:xfrm>
            <a:off x="5314950" y="9588843"/>
            <a:ext cx="1543050" cy="317157"/>
          </a:xfrm>
          <a:prstGeom prst="rect">
            <a:avLst/>
          </a:prstGeom>
        </p:spPr>
        <p:txBody>
          <a:bodyPr vert="horz" lIns="91440" tIns="45720" rIns="91440" bIns="45720" rtlCol="0" anchor="ctr"/>
          <a:lstStyle>
            <a:lvl1pPr algn="r">
              <a:defRPr sz="900">
                <a:solidFill>
                  <a:schemeClr val="tx1">
                    <a:tint val="75000"/>
                  </a:schemeClr>
                </a:solidFill>
              </a:defRPr>
            </a:lvl1pPr>
          </a:lstStyle>
          <a:p>
            <a:fld id="{A763930E-11EF-4248-8263-B2307074A718}" type="slidenum">
              <a:rPr kumimoji="1" lang="ja-JP" altLang="en-US" smtClean="0"/>
              <a:t>‹#›</a:t>
            </a:fld>
            <a:endParaRPr kumimoji="1" lang="ja-JP" altLang="en-US"/>
          </a:p>
        </p:txBody>
      </p:sp>
      <p:cxnSp>
        <p:nvCxnSpPr>
          <p:cNvPr id="8" name="直線コネクタ 7">
            <a:extLst>
              <a:ext uri="{FF2B5EF4-FFF2-40B4-BE49-F238E27FC236}">
                <a16:creationId xmlns:a16="http://schemas.microsoft.com/office/drawing/2014/main" id="{C90671B2-2CB5-CFD4-250B-48C5920EC3E5}"/>
              </a:ext>
            </a:extLst>
          </p:cNvPr>
          <p:cNvCxnSpPr/>
          <p:nvPr userDrawn="1"/>
        </p:nvCxnSpPr>
        <p:spPr>
          <a:xfrm>
            <a:off x="0" y="9588843"/>
            <a:ext cx="6858000" cy="0"/>
          </a:xfrm>
          <a:prstGeom prst="line">
            <a:avLst/>
          </a:prstGeom>
        </p:spPr>
        <p:style>
          <a:lnRef idx="1">
            <a:schemeClr val="accent2"/>
          </a:lnRef>
          <a:fillRef idx="0">
            <a:schemeClr val="accent2"/>
          </a:fillRef>
          <a:effectRef idx="0">
            <a:schemeClr val="accent2"/>
          </a:effectRef>
          <a:fontRef idx="minor">
            <a:schemeClr val="tx1"/>
          </a:fontRef>
        </p:style>
      </p:cxnSp>
    </p:spTree>
    <p:extLst>
      <p:ext uri="{BB962C8B-B14F-4D97-AF65-F5344CB8AC3E}">
        <p14:creationId xmlns:p14="http://schemas.microsoft.com/office/powerpoint/2010/main" val="737732316"/>
      </p:ext>
    </p:extLst>
  </p:cSld>
  <p:clrMap bg1="lt1" tx1="dk1" bg2="lt2" tx2="dk2" accent1="accent1" accent2="accent2" accent3="accent3" accent4="accent4" accent5="accent5" accent6="accent6" hlink="hlink" folHlink="folHlink"/>
  <p:sldLayoutIdLst>
    <p:sldLayoutId id="2147483661" r:id="rId1"/>
  </p:sldLayoutIdLst>
  <p:hf hdr="0" ftr="0" dt="0"/>
  <p:txStyles>
    <p:title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kumimoji="1"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kumimoji="1"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kumimoji="1"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p:bodyStyle>
    <p:otherStyle>
      <a:defPPr>
        <a:defRPr lang="en-US"/>
      </a:defPPr>
      <a:lvl1pPr marL="0" algn="l" defTabSz="685800" rtl="0" eaLnBrk="1" latinLnBrk="0" hangingPunct="1">
        <a:defRPr kumimoji="1" sz="1350" kern="1200">
          <a:solidFill>
            <a:schemeClr val="tx1"/>
          </a:solidFill>
          <a:latin typeface="+mn-lt"/>
          <a:ea typeface="+mn-ea"/>
          <a:cs typeface="+mn-cs"/>
        </a:defRPr>
      </a:lvl1pPr>
      <a:lvl2pPr marL="342900" algn="l" defTabSz="685800" rtl="0" eaLnBrk="1" latinLnBrk="0" hangingPunct="1">
        <a:defRPr kumimoji="1" sz="1350" kern="1200">
          <a:solidFill>
            <a:schemeClr val="tx1"/>
          </a:solidFill>
          <a:latin typeface="+mn-lt"/>
          <a:ea typeface="+mn-ea"/>
          <a:cs typeface="+mn-cs"/>
        </a:defRPr>
      </a:lvl2pPr>
      <a:lvl3pPr marL="685800" algn="l" defTabSz="685800" rtl="0" eaLnBrk="1" latinLnBrk="0" hangingPunct="1">
        <a:defRPr kumimoji="1" sz="1350" kern="1200">
          <a:solidFill>
            <a:schemeClr val="tx1"/>
          </a:solidFill>
          <a:latin typeface="+mn-lt"/>
          <a:ea typeface="+mn-ea"/>
          <a:cs typeface="+mn-cs"/>
        </a:defRPr>
      </a:lvl3pPr>
      <a:lvl4pPr marL="1028700" algn="l" defTabSz="685800" rtl="0" eaLnBrk="1" latinLnBrk="0" hangingPunct="1">
        <a:defRPr kumimoji="1" sz="1350" kern="1200">
          <a:solidFill>
            <a:schemeClr val="tx1"/>
          </a:solidFill>
          <a:latin typeface="+mn-lt"/>
          <a:ea typeface="+mn-ea"/>
          <a:cs typeface="+mn-cs"/>
        </a:defRPr>
      </a:lvl4pPr>
      <a:lvl5pPr marL="1371600" algn="l" defTabSz="685800" rtl="0" eaLnBrk="1" latinLnBrk="0" hangingPunct="1">
        <a:defRPr kumimoji="1" sz="1350" kern="1200">
          <a:solidFill>
            <a:schemeClr val="tx1"/>
          </a:solidFill>
          <a:latin typeface="+mn-lt"/>
          <a:ea typeface="+mn-ea"/>
          <a:cs typeface="+mn-cs"/>
        </a:defRPr>
      </a:lvl5pPr>
      <a:lvl6pPr marL="1714500" algn="l" defTabSz="685800" rtl="0" eaLnBrk="1" latinLnBrk="0" hangingPunct="1">
        <a:defRPr kumimoji="1" sz="1350" kern="1200">
          <a:solidFill>
            <a:schemeClr val="tx1"/>
          </a:solidFill>
          <a:latin typeface="+mn-lt"/>
          <a:ea typeface="+mn-ea"/>
          <a:cs typeface="+mn-cs"/>
        </a:defRPr>
      </a:lvl6pPr>
      <a:lvl7pPr marL="2057400" algn="l" defTabSz="685800" rtl="0" eaLnBrk="1" latinLnBrk="0" hangingPunct="1">
        <a:defRPr kumimoji="1" sz="1350" kern="1200">
          <a:solidFill>
            <a:schemeClr val="tx1"/>
          </a:solidFill>
          <a:latin typeface="+mn-lt"/>
          <a:ea typeface="+mn-ea"/>
          <a:cs typeface="+mn-cs"/>
        </a:defRPr>
      </a:lvl7pPr>
      <a:lvl8pPr marL="2400300" algn="l" defTabSz="685800" rtl="0" eaLnBrk="1" latinLnBrk="0" hangingPunct="1">
        <a:defRPr kumimoji="1" sz="1350" kern="1200">
          <a:solidFill>
            <a:schemeClr val="tx1"/>
          </a:solidFill>
          <a:latin typeface="+mn-lt"/>
          <a:ea typeface="+mn-ea"/>
          <a:cs typeface="+mn-cs"/>
        </a:defRPr>
      </a:lvl8pPr>
      <a:lvl9pPr marL="2743200" algn="l" defTabSz="685800" rtl="0" eaLnBrk="1" latinLnBrk="0" hangingPunct="1">
        <a:defRPr kumimoji="1" sz="135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3120" userDrawn="1">
          <p15:clr>
            <a:srgbClr val="F26B43"/>
          </p15:clr>
        </p15:guide>
        <p15:guide id="2" pos="2160" userDrawn="1">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正方形/長方形 7">
            <a:extLst>
              <a:ext uri="{FF2B5EF4-FFF2-40B4-BE49-F238E27FC236}">
                <a16:creationId xmlns:a16="http://schemas.microsoft.com/office/drawing/2014/main" id="{9339416F-7C59-4A63-0550-CD77D51B0906}"/>
              </a:ext>
            </a:extLst>
          </p:cNvPr>
          <p:cNvSpPr/>
          <p:nvPr/>
        </p:nvSpPr>
        <p:spPr>
          <a:xfrm>
            <a:off x="141667" y="3534006"/>
            <a:ext cx="6586151" cy="885415"/>
          </a:xfrm>
          <a:prstGeom prst="rect">
            <a:avLst/>
          </a:prstGeom>
          <a:solidFill>
            <a:schemeClr val="bg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 name="スライド番号プレースホルダー 3">
            <a:extLst>
              <a:ext uri="{FF2B5EF4-FFF2-40B4-BE49-F238E27FC236}">
                <a16:creationId xmlns:a16="http://schemas.microsoft.com/office/drawing/2014/main" id="{2B79DC73-D410-8C0B-D3CE-7937A0D0DECA}"/>
              </a:ext>
            </a:extLst>
          </p:cNvPr>
          <p:cNvSpPr>
            <a:spLocks noGrp="1"/>
          </p:cNvSpPr>
          <p:nvPr>
            <p:ph type="sldNum" sz="quarter" idx="12"/>
          </p:nvPr>
        </p:nvSpPr>
        <p:spPr/>
        <p:txBody>
          <a:bodyPr/>
          <a:lstStyle/>
          <a:p>
            <a:fld id="{A763930E-11EF-4248-8263-B2307074A718}" type="slidenum">
              <a:rPr kumimoji="1" lang="ja-JP" altLang="en-US" sz="1400" smtClean="0"/>
              <a:t>1</a:t>
            </a:fld>
            <a:endParaRPr kumimoji="1" lang="ja-JP" altLang="en-US" sz="1400"/>
          </a:p>
        </p:txBody>
      </p:sp>
      <p:sp>
        <p:nvSpPr>
          <p:cNvPr id="5" name="Footer Placeholder 4">
            <a:extLst>
              <a:ext uri="{FF2B5EF4-FFF2-40B4-BE49-F238E27FC236}">
                <a16:creationId xmlns:a16="http://schemas.microsoft.com/office/drawing/2014/main" id="{260F63DF-3BCB-4FCE-C16C-20FBFA4D4284}"/>
              </a:ext>
            </a:extLst>
          </p:cNvPr>
          <p:cNvSpPr>
            <a:spLocks noGrp="1"/>
          </p:cNvSpPr>
          <p:nvPr>
            <p:ph type="ftr" sz="quarter" idx="3"/>
          </p:nvPr>
        </p:nvSpPr>
        <p:spPr>
          <a:xfrm>
            <a:off x="0" y="9609438"/>
            <a:ext cx="6858000" cy="317157"/>
          </a:xfrm>
          <a:prstGeom prst="rect">
            <a:avLst/>
          </a:prstGeom>
        </p:spPr>
        <p:txBody>
          <a:bodyPr vert="horz" lIns="91440" tIns="45720" rIns="91440" bIns="45720" rtlCol="0" anchor="ctr"/>
          <a:lstStyle>
            <a:lvl1pPr algn="ctr">
              <a:defRPr sz="900">
                <a:solidFill>
                  <a:schemeClr val="tx1"/>
                </a:solidFill>
              </a:defRPr>
            </a:lvl1pPr>
          </a:lstStyle>
          <a:p>
            <a:r>
              <a:rPr kumimoji="1" lang="ja-JP" altLang="en-US" dirty="0"/>
              <a:t>尾瀬ネイチャーラーニング モデルプログラム（中学校 活用編）</a:t>
            </a:r>
          </a:p>
        </p:txBody>
      </p:sp>
      <p:sp>
        <p:nvSpPr>
          <p:cNvPr id="6" name="テキスト ボックス 5">
            <a:extLst>
              <a:ext uri="{FF2B5EF4-FFF2-40B4-BE49-F238E27FC236}">
                <a16:creationId xmlns:a16="http://schemas.microsoft.com/office/drawing/2014/main" id="{7A4D5BC9-1DF2-17B2-AAA5-9605CA8D904E}"/>
              </a:ext>
            </a:extLst>
          </p:cNvPr>
          <p:cNvSpPr txBox="1"/>
          <p:nvPr/>
        </p:nvSpPr>
        <p:spPr>
          <a:xfrm>
            <a:off x="271848" y="704335"/>
            <a:ext cx="6314303" cy="2507674"/>
          </a:xfrm>
          <a:prstGeom prst="rect">
            <a:avLst/>
          </a:prstGeom>
          <a:noFill/>
        </p:spPr>
        <p:txBody>
          <a:bodyPr wrap="square" rtlCol="0">
            <a:spAutoFit/>
          </a:bodyPr>
          <a:lstStyle/>
          <a:p>
            <a:pPr algn="ctr">
              <a:lnSpc>
                <a:spcPct val="150000"/>
              </a:lnSpc>
            </a:pPr>
            <a:r>
              <a:rPr kumimoji="1" lang="ja-JP" altLang="en-US" sz="3600" b="1" dirty="0"/>
              <a:t>尾瀬ネイチャーラーニング </a:t>
            </a:r>
            <a:endParaRPr kumimoji="1" lang="en-US" altLang="ja-JP" sz="3600" b="1" dirty="0"/>
          </a:p>
          <a:p>
            <a:pPr algn="ctr">
              <a:lnSpc>
                <a:spcPct val="150000"/>
              </a:lnSpc>
            </a:pPr>
            <a:r>
              <a:rPr kumimoji="1" lang="ja-JP" altLang="en-US" sz="3600" b="1" dirty="0"/>
              <a:t>モデルプログラム</a:t>
            </a:r>
            <a:endParaRPr kumimoji="1" lang="en-US" altLang="ja-JP" sz="3600" b="1" dirty="0"/>
          </a:p>
          <a:p>
            <a:pPr algn="ctr">
              <a:lnSpc>
                <a:spcPct val="150000"/>
              </a:lnSpc>
            </a:pPr>
            <a:r>
              <a:rPr kumimoji="1" lang="ja-JP" altLang="en-US" sz="3600" b="1" dirty="0"/>
              <a:t>（中学校 活用編）</a:t>
            </a:r>
          </a:p>
        </p:txBody>
      </p:sp>
      <p:sp>
        <p:nvSpPr>
          <p:cNvPr id="7" name="テキスト ボックス 6">
            <a:extLst>
              <a:ext uri="{FF2B5EF4-FFF2-40B4-BE49-F238E27FC236}">
                <a16:creationId xmlns:a16="http://schemas.microsoft.com/office/drawing/2014/main" id="{4BF499B2-6A3D-468D-5AAB-EA83AAC66506}"/>
              </a:ext>
            </a:extLst>
          </p:cNvPr>
          <p:cNvSpPr txBox="1"/>
          <p:nvPr/>
        </p:nvSpPr>
        <p:spPr>
          <a:xfrm>
            <a:off x="141668" y="4563762"/>
            <a:ext cx="6716332" cy="2139047"/>
          </a:xfrm>
          <a:prstGeom prst="rect">
            <a:avLst/>
          </a:prstGeom>
          <a:noFill/>
        </p:spPr>
        <p:txBody>
          <a:bodyPr wrap="square" rtlCol="0">
            <a:spAutoFit/>
          </a:bodyPr>
          <a:lstStyle/>
          <a:p>
            <a:pPr>
              <a:spcAft>
                <a:spcPts val="600"/>
              </a:spcAft>
              <a:tabLst>
                <a:tab pos="252000" algn="r"/>
              </a:tabLst>
            </a:pPr>
            <a:r>
              <a:rPr kumimoji="1" lang="ja-JP" altLang="en-US" b="1" dirty="0"/>
              <a:t>表紙・目次・・・・・・・・・・・・・・・・・・・Ｐ１　</a:t>
            </a:r>
            <a:endParaRPr kumimoji="1" lang="en-US" altLang="ja-JP" b="1" dirty="0"/>
          </a:p>
          <a:p>
            <a:pPr>
              <a:spcAft>
                <a:spcPts val="600"/>
              </a:spcAft>
              <a:tabLst>
                <a:tab pos="252000" algn="r"/>
              </a:tabLst>
            </a:pPr>
            <a:r>
              <a:rPr kumimoji="1" lang="ja-JP" altLang="en-US" b="1" dirty="0"/>
              <a:t>モデルプログラムの全体像・活用チェックリスト・・Ｐ２－３　</a:t>
            </a:r>
            <a:endParaRPr kumimoji="1" lang="en-US" altLang="ja-JP" b="1" dirty="0"/>
          </a:p>
          <a:p>
            <a:pPr>
              <a:spcAft>
                <a:spcPts val="600"/>
              </a:spcAft>
              <a:tabLst>
                <a:tab pos="252000" algn="r"/>
              </a:tabLst>
            </a:pPr>
            <a:r>
              <a:rPr kumimoji="1" lang="ja-JP" altLang="en-US" b="1" dirty="0"/>
              <a:t>事前学習（指導案）・・・・・・・・・・・・・・・Ｐ４　</a:t>
            </a:r>
            <a:endParaRPr kumimoji="1" lang="en-US" altLang="ja-JP" b="1" dirty="0"/>
          </a:p>
          <a:p>
            <a:pPr>
              <a:spcAft>
                <a:spcPts val="600"/>
              </a:spcAft>
              <a:tabLst>
                <a:tab pos="252000" algn="r"/>
              </a:tabLst>
            </a:pPr>
            <a:r>
              <a:rPr kumimoji="1" lang="ja-JP" altLang="en-US" b="1" dirty="0"/>
              <a:t>現地学習・・・・・・・・・・・・・・・・・・・・Ｐ５　</a:t>
            </a:r>
            <a:endParaRPr kumimoji="1" lang="en-US" altLang="ja-JP" b="1" dirty="0"/>
          </a:p>
          <a:p>
            <a:pPr>
              <a:spcAft>
                <a:spcPts val="600"/>
              </a:spcAft>
              <a:tabLst>
                <a:tab pos="252000" algn="r"/>
              </a:tabLst>
            </a:pPr>
            <a:r>
              <a:rPr kumimoji="1" lang="ja-JP" altLang="en-US" b="1" dirty="0"/>
              <a:t>事後学習（指導案）・・・・・・・・・・・・・・・Ｐ６－７</a:t>
            </a:r>
            <a:endParaRPr kumimoji="1" lang="en-US" altLang="ja-JP" b="1" dirty="0"/>
          </a:p>
          <a:p>
            <a:pPr>
              <a:spcAft>
                <a:spcPts val="600"/>
              </a:spcAft>
            </a:pPr>
            <a:r>
              <a:rPr kumimoji="1" lang="ja-JP" altLang="en-US" b="1" dirty="0"/>
              <a:t>アウトプット・・・・・・・・・・・・・・・・・・Ｐ８</a:t>
            </a:r>
            <a:endParaRPr kumimoji="1" lang="en-US" altLang="ja-JP" b="1" dirty="0"/>
          </a:p>
        </p:txBody>
      </p:sp>
      <p:pic>
        <p:nvPicPr>
          <p:cNvPr id="2" name="図 1" descr="草の上にある山&#10;&#10;低い精度で自動的に生成された説明">
            <a:extLst>
              <a:ext uri="{FF2B5EF4-FFF2-40B4-BE49-F238E27FC236}">
                <a16:creationId xmlns:a16="http://schemas.microsoft.com/office/drawing/2014/main" id="{7128AE72-9338-43BE-C4C2-23990257ABCC}"/>
              </a:ext>
            </a:extLst>
          </p:cNvPr>
          <p:cNvPicPr>
            <a:picLocks noChangeAspect="1"/>
          </p:cNvPicPr>
          <p:nvPr/>
        </p:nvPicPr>
        <p:blipFill>
          <a:blip r:embed="rId2">
            <a:extLst>
              <a:ext uri="{28A0092B-C50C-407E-A947-70E740481C1C}">
                <a14:useLocalDpi xmlns:a14="http://schemas.microsoft.com/office/drawing/2010/main"/>
              </a:ext>
            </a:extLst>
          </a:blip>
          <a:stretch>
            <a:fillRect/>
          </a:stretch>
        </p:blipFill>
        <p:spPr>
          <a:xfrm>
            <a:off x="1460488" y="6838366"/>
            <a:ext cx="3937021" cy="2626731"/>
          </a:xfrm>
          <a:prstGeom prst="rect">
            <a:avLst/>
          </a:prstGeom>
        </p:spPr>
      </p:pic>
      <p:sp>
        <p:nvSpPr>
          <p:cNvPr id="3" name="テキスト ボックス 2">
            <a:extLst>
              <a:ext uri="{FF2B5EF4-FFF2-40B4-BE49-F238E27FC236}">
                <a16:creationId xmlns:a16="http://schemas.microsoft.com/office/drawing/2014/main" id="{7B93F61C-E604-C0D3-5CDF-DEE8BBC1D357}"/>
              </a:ext>
            </a:extLst>
          </p:cNvPr>
          <p:cNvSpPr txBox="1"/>
          <p:nvPr/>
        </p:nvSpPr>
        <p:spPr>
          <a:xfrm>
            <a:off x="130181" y="3653567"/>
            <a:ext cx="6586152" cy="551818"/>
          </a:xfrm>
          <a:prstGeom prst="rect">
            <a:avLst/>
          </a:prstGeom>
          <a:noFill/>
        </p:spPr>
        <p:txBody>
          <a:bodyPr wrap="square" rtlCol="0">
            <a:spAutoFit/>
          </a:bodyPr>
          <a:lstStyle/>
          <a:p>
            <a:pPr algn="ctr">
              <a:lnSpc>
                <a:spcPct val="150000"/>
              </a:lnSpc>
            </a:pPr>
            <a:r>
              <a:rPr kumimoji="1" lang="ja-JP" altLang="en-US" sz="2200" b="1" dirty="0"/>
              <a:t>「尾瀬の課題」</a:t>
            </a:r>
            <a:r>
              <a:rPr kumimoji="1" lang="en-US" altLang="ja-JP" sz="2200" b="1" dirty="0"/>
              <a:t>×</a:t>
            </a:r>
            <a:r>
              <a:rPr kumimoji="1" lang="ja-JP" altLang="en-US" sz="2200" b="1" dirty="0"/>
              <a:t>「自分と地域の良さ」探究</a:t>
            </a:r>
            <a:endParaRPr kumimoji="1" lang="en-US" altLang="ja-JP" sz="2200" b="1" dirty="0"/>
          </a:p>
        </p:txBody>
      </p:sp>
    </p:spTree>
    <p:extLst>
      <p:ext uri="{BB962C8B-B14F-4D97-AF65-F5344CB8AC3E}">
        <p14:creationId xmlns:p14="http://schemas.microsoft.com/office/powerpoint/2010/main" val="126391179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スライド番号プレースホルダー 3">
            <a:extLst>
              <a:ext uri="{FF2B5EF4-FFF2-40B4-BE49-F238E27FC236}">
                <a16:creationId xmlns:a16="http://schemas.microsoft.com/office/drawing/2014/main" id="{2B79DC73-D410-8C0B-D3CE-7937A0D0DECA}"/>
              </a:ext>
            </a:extLst>
          </p:cNvPr>
          <p:cNvSpPr>
            <a:spLocks noGrp="1"/>
          </p:cNvSpPr>
          <p:nvPr>
            <p:ph type="sldNum" sz="quarter" idx="12"/>
          </p:nvPr>
        </p:nvSpPr>
        <p:spPr/>
        <p:txBody>
          <a:bodyPr/>
          <a:lstStyle/>
          <a:p>
            <a:fld id="{A763930E-11EF-4248-8263-B2307074A718}" type="slidenum">
              <a:rPr kumimoji="1" lang="ja-JP" altLang="en-US" sz="1400" smtClean="0"/>
              <a:t>2</a:t>
            </a:fld>
            <a:endParaRPr kumimoji="1" lang="ja-JP" altLang="en-US" sz="1400"/>
          </a:p>
        </p:txBody>
      </p:sp>
      <p:sp>
        <p:nvSpPr>
          <p:cNvPr id="7" name="テキスト ボックス 6">
            <a:extLst>
              <a:ext uri="{FF2B5EF4-FFF2-40B4-BE49-F238E27FC236}">
                <a16:creationId xmlns:a16="http://schemas.microsoft.com/office/drawing/2014/main" id="{4BF499B2-6A3D-468D-5AAB-EA83AAC66506}"/>
              </a:ext>
            </a:extLst>
          </p:cNvPr>
          <p:cNvSpPr txBox="1"/>
          <p:nvPr/>
        </p:nvSpPr>
        <p:spPr>
          <a:xfrm>
            <a:off x="238396" y="346521"/>
            <a:ext cx="4592556" cy="369332"/>
          </a:xfrm>
          <a:prstGeom prst="rect">
            <a:avLst/>
          </a:prstGeom>
          <a:noFill/>
        </p:spPr>
        <p:txBody>
          <a:bodyPr wrap="square" rtlCol="0">
            <a:spAutoFit/>
          </a:bodyPr>
          <a:lstStyle/>
          <a:p>
            <a:r>
              <a:rPr kumimoji="1" lang="ja-JP" altLang="en-US" b="1" dirty="0">
                <a:solidFill>
                  <a:schemeClr val="accent2"/>
                </a:solidFill>
              </a:rPr>
              <a:t>中学校向けモデルプログラム　全体像</a:t>
            </a:r>
          </a:p>
        </p:txBody>
      </p:sp>
      <p:sp>
        <p:nvSpPr>
          <p:cNvPr id="2" name="正方形/長方形 1">
            <a:extLst>
              <a:ext uri="{FF2B5EF4-FFF2-40B4-BE49-F238E27FC236}">
                <a16:creationId xmlns:a16="http://schemas.microsoft.com/office/drawing/2014/main" id="{4705206A-9D68-04D1-72D8-A635BC0D2291}"/>
              </a:ext>
            </a:extLst>
          </p:cNvPr>
          <p:cNvSpPr/>
          <p:nvPr/>
        </p:nvSpPr>
        <p:spPr>
          <a:xfrm>
            <a:off x="4596138" y="116744"/>
            <a:ext cx="542686" cy="194701"/>
          </a:xfrm>
          <a:prstGeom prst="rect">
            <a:avLst/>
          </a:prstGeom>
          <a:solidFill>
            <a:schemeClr val="accent2">
              <a:lumMod val="40000"/>
              <a:lumOff val="60000"/>
            </a:schemeClr>
          </a:solidFill>
          <a:ln w="190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50" b="1" dirty="0">
                <a:solidFill>
                  <a:schemeClr val="tx1"/>
                </a:solidFill>
              </a:rPr>
              <a:t>全体</a:t>
            </a:r>
          </a:p>
        </p:txBody>
      </p:sp>
      <p:sp>
        <p:nvSpPr>
          <p:cNvPr id="3" name="正方形/長方形 2">
            <a:extLst>
              <a:ext uri="{FF2B5EF4-FFF2-40B4-BE49-F238E27FC236}">
                <a16:creationId xmlns:a16="http://schemas.microsoft.com/office/drawing/2014/main" id="{187CCCD8-7E02-19FD-25C9-402AFFA3A9B0}"/>
              </a:ext>
            </a:extLst>
          </p:cNvPr>
          <p:cNvSpPr/>
          <p:nvPr/>
        </p:nvSpPr>
        <p:spPr>
          <a:xfrm>
            <a:off x="5138824" y="115970"/>
            <a:ext cx="542686" cy="194701"/>
          </a:xfrm>
          <a:prstGeom prst="rect">
            <a:avLst/>
          </a:prstGeom>
          <a:noFill/>
          <a:ln w="190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50" b="1" dirty="0">
                <a:solidFill>
                  <a:schemeClr val="tx1"/>
                </a:solidFill>
              </a:rPr>
              <a:t>事前</a:t>
            </a:r>
          </a:p>
        </p:txBody>
      </p:sp>
      <p:sp>
        <p:nvSpPr>
          <p:cNvPr id="10" name="正方形/長方形 9">
            <a:extLst>
              <a:ext uri="{FF2B5EF4-FFF2-40B4-BE49-F238E27FC236}">
                <a16:creationId xmlns:a16="http://schemas.microsoft.com/office/drawing/2014/main" id="{CD93EAE0-48CA-A41F-4F7C-94468E969709}"/>
              </a:ext>
            </a:extLst>
          </p:cNvPr>
          <p:cNvSpPr/>
          <p:nvPr/>
        </p:nvSpPr>
        <p:spPr>
          <a:xfrm>
            <a:off x="5681510" y="115970"/>
            <a:ext cx="542686" cy="194701"/>
          </a:xfrm>
          <a:prstGeom prst="rect">
            <a:avLst/>
          </a:prstGeom>
          <a:noFill/>
          <a:ln w="190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50" b="1" dirty="0">
                <a:solidFill>
                  <a:schemeClr val="tx1"/>
                </a:solidFill>
              </a:rPr>
              <a:t>現地</a:t>
            </a:r>
          </a:p>
        </p:txBody>
      </p:sp>
      <p:sp>
        <p:nvSpPr>
          <p:cNvPr id="11" name="正方形/長方形 10">
            <a:extLst>
              <a:ext uri="{FF2B5EF4-FFF2-40B4-BE49-F238E27FC236}">
                <a16:creationId xmlns:a16="http://schemas.microsoft.com/office/drawing/2014/main" id="{864A323C-643A-529C-0C02-F3417F3091E2}"/>
              </a:ext>
            </a:extLst>
          </p:cNvPr>
          <p:cNvSpPr/>
          <p:nvPr/>
        </p:nvSpPr>
        <p:spPr>
          <a:xfrm>
            <a:off x="6224197" y="115970"/>
            <a:ext cx="542686" cy="194701"/>
          </a:xfrm>
          <a:prstGeom prst="rect">
            <a:avLst/>
          </a:prstGeom>
          <a:noFill/>
          <a:ln w="190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50" b="1" dirty="0">
                <a:solidFill>
                  <a:schemeClr val="tx1"/>
                </a:solidFill>
              </a:rPr>
              <a:t>事後</a:t>
            </a:r>
          </a:p>
        </p:txBody>
      </p:sp>
      <p:sp>
        <p:nvSpPr>
          <p:cNvPr id="12" name="四角形: 角を丸くする 11">
            <a:extLst>
              <a:ext uri="{FF2B5EF4-FFF2-40B4-BE49-F238E27FC236}">
                <a16:creationId xmlns:a16="http://schemas.microsoft.com/office/drawing/2014/main" id="{83A79AD2-A1FF-13A6-1455-66F74D717654}"/>
              </a:ext>
            </a:extLst>
          </p:cNvPr>
          <p:cNvSpPr/>
          <p:nvPr/>
        </p:nvSpPr>
        <p:spPr>
          <a:xfrm>
            <a:off x="297554" y="1448474"/>
            <a:ext cx="1159417" cy="323682"/>
          </a:xfrm>
          <a:prstGeom prst="roundRect">
            <a:avLst/>
          </a:prstGeom>
          <a:solidFill>
            <a:schemeClr val="accent2">
              <a:lumMod val="60000"/>
              <a:lumOff val="40000"/>
            </a:schemeClr>
          </a:solidFill>
          <a:ln w="1270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200" b="1" dirty="0">
                <a:solidFill>
                  <a:schemeClr val="tx1"/>
                </a:solidFill>
              </a:rPr>
              <a:t>狙い</a:t>
            </a:r>
          </a:p>
        </p:txBody>
      </p:sp>
      <p:sp>
        <p:nvSpPr>
          <p:cNvPr id="13" name="テキスト ボックス 12">
            <a:extLst>
              <a:ext uri="{FF2B5EF4-FFF2-40B4-BE49-F238E27FC236}">
                <a16:creationId xmlns:a16="http://schemas.microsoft.com/office/drawing/2014/main" id="{664D741C-2D71-8C4C-92BD-9D4ED81D30F1}"/>
              </a:ext>
            </a:extLst>
          </p:cNvPr>
          <p:cNvSpPr txBox="1"/>
          <p:nvPr/>
        </p:nvSpPr>
        <p:spPr>
          <a:xfrm>
            <a:off x="238394" y="747843"/>
            <a:ext cx="6314303" cy="619913"/>
          </a:xfrm>
          <a:prstGeom prst="rect">
            <a:avLst/>
          </a:prstGeom>
          <a:noFill/>
        </p:spPr>
        <p:txBody>
          <a:bodyPr wrap="square" rtlCol="0">
            <a:spAutoFit/>
          </a:bodyPr>
          <a:lstStyle/>
          <a:p>
            <a:pPr>
              <a:lnSpc>
                <a:spcPct val="150000"/>
              </a:lnSpc>
            </a:pPr>
            <a:r>
              <a:rPr kumimoji="1" lang="ja-JP" altLang="en-US" sz="1200" b="1" dirty="0"/>
              <a:t>本モデルプログラムは、中学校で「尾瀬ネイチャーラーニング」を</a:t>
            </a:r>
            <a:endParaRPr kumimoji="1" lang="en-US" altLang="ja-JP" sz="1200" b="1" dirty="0"/>
          </a:p>
          <a:p>
            <a:pPr>
              <a:lnSpc>
                <a:spcPct val="150000"/>
              </a:lnSpc>
            </a:pPr>
            <a:r>
              <a:rPr kumimoji="1" lang="ja-JP" altLang="en-US" sz="1200" b="1" dirty="0"/>
              <a:t>取り組むにあたって、活用しやすいプログラムとして想定しています。</a:t>
            </a:r>
          </a:p>
        </p:txBody>
      </p:sp>
      <p:sp>
        <p:nvSpPr>
          <p:cNvPr id="19" name="四角形: 角を丸くする 18">
            <a:extLst>
              <a:ext uri="{FF2B5EF4-FFF2-40B4-BE49-F238E27FC236}">
                <a16:creationId xmlns:a16="http://schemas.microsoft.com/office/drawing/2014/main" id="{BFE71953-A8C8-15D8-4F8C-21865D169437}"/>
              </a:ext>
            </a:extLst>
          </p:cNvPr>
          <p:cNvSpPr/>
          <p:nvPr/>
        </p:nvSpPr>
        <p:spPr>
          <a:xfrm>
            <a:off x="297554" y="5594597"/>
            <a:ext cx="1159417" cy="323682"/>
          </a:xfrm>
          <a:prstGeom prst="roundRect">
            <a:avLst/>
          </a:prstGeom>
          <a:solidFill>
            <a:schemeClr val="accent2">
              <a:lumMod val="60000"/>
              <a:lumOff val="40000"/>
            </a:schemeClr>
          </a:solidFill>
          <a:ln w="1270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200" b="1" dirty="0">
                <a:solidFill>
                  <a:schemeClr val="tx1"/>
                </a:solidFill>
              </a:rPr>
              <a:t>全体像</a:t>
            </a:r>
          </a:p>
        </p:txBody>
      </p:sp>
      <p:sp>
        <p:nvSpPr>
          <p:cNvPr id="20" name="Footer Placeholder 4">
            <a:extLst>
              <a:ext uri="{FF2B5EF4-FFF2-40B4-BE49-F238E27FC236}">
                <a16:creationId xmlns:a16="http://schemas.microsoft.com/office/drawing/2014/main" id="{91C0C1A2-EFA6-20B7-252A-202A21B93F1D}"/>
              </a:ext>
            </a:extLst>
          </p:cNvPr>
          <p:cNvSpPr txBox="1">
            <a:spLocks/>
          </p:cNvSpPr>
          <p:nvPr/>
        </p:nvSpPr>
        <p:spPr>
          <a:xfrm>
            <a:off x="1456970" y="5593852"/>
            <a:ext cx="5309911" cy="317157"/>
          </a:xfrm>
          <a:prstGeom prst="rect">
            <a:avLst/>
          </a:prstGeom>
        </p:spPr>
        <p:txBody>
          <a:bodyPr vert="horz" lIns="91440" tIns="45720" rIns="91440" bIns="45720" rtlCol="0" anchor="ctr"/>
          <a:lstStyle>
            <a:defPPr>
              <a:defRPr lang="en-US"/>
            </a:defPPr>
            <a:lvl1pPr marL="0" algn="ctr" defTabSz="457200" rtl="0" eaLnBrk="1" latinLnBrk="0" hangingPunct="1">
              <a:defRPr sz="9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l"/>
            <a:r>
              <a:rPr kumimoji="1" lang="ja-JP" altLang="en-US" dirty="0"/>
              <a:t>授業時数については、中学校の状況に応じてカスタマイズすることが出来ます。</a:t>
            </a:r>
          </a:p>
        </p:txBody>
      </p:sp>
      <p:graphicFrame>
        <p:nvGraphicFramePr>
          <p:cNvPr id="21" name="表 20">
            <a:extLst>
              <a:ext uri="{FF2B5EF4-FFF2-40B4-BE49-F238E27FC236}">
                <a16:creationId xmlns:a16="http://schemas.microsoft.com/office/drawing/2014/main" id="{D8B49CAF-7139-7A83-5BE4-E15C8D52E1B4}"/>
              </a:ext>
            </a:extLst>
          </p:cNvPr>
          <p:cNvGraphicFramePr>
            <a:graphicFrameLocks noGrp="1"/>
          </p:cNvGraphicFramePr>
          <p:nvPr/>
        </p:nvGraphicFramePr>
        <p:xfrm>
          <a:off x="343020" y="6095974"/>
          <a:ext cx="6171959" cy="3289778"/>
        </p:xfrm>
        <a:graphic>
          <a:graphicData uri="http://schemas.openxmlformats.org/drawingml/2006/table">
            <a:tbl>
              <a:tblPr firstRow="1" bandRow="1">
                <a:tableStyleId>{5940675A-B579-460E-94D1-54222C63F5DA}</a:tableStyleId>
              </a:tblPr>
              <a:tblGrid>
                <a:gridCol w="738805">
                  <a:extLst>
                    <a:ext uri="{9D8B030D-6E8A-4147-A177-3AD203B41FA5}">
                      <a16:colId xmlns:a16="http://schemas.microsoft.com/office/drawing/2014/main" val="3818286640"/>
                    </a:ext>
                  </a:extLst>
                </a:gridCol>
                <a:gridCol w="1558344">
                  <a:extLst>
                    <a:ext uri="{9D8B030D-6E8A-4147-A177-3AD203B41FA5}">
                      <a16:colId xmlns:a16="http://schemas.microsoft.com/office/drawing/2014/main" val="3471566260"/>
                    </a:ext>
                  </a:extLst>
                </a:gridCol>
                <a:gridCol w="2240924">
                  <a:extLst>
                    <a:ext uri="{9D8B030D-6E8A-4147-A177-3AD203B41FA5}">
                      <a16:colId xmlns:a16="http://schemas.microsoft.com/office/drawing/2014/main" val="2891736153"/>
                    </a:ext>
                  </a:extLst>
                </a:gridCol>
                <a:gridCol w="1633886">
                  <a:extLst>
                    <a:ext uri="{9D8B030D-6E8A-4147-A177-3AD203B41FA5}">
                      <a16:colId xmlns:a16="http://schemas.microsoft.com/office/drawing/2014/main" val="3933464863"/>
                    </a:ext>
                  </a:extLst>
                </a:gridCol>
              </a:tblGrid>
              <a:tr h="345581">
                <a:tc gridSpan="3">
                  <a:txBody>
                    <a:bodyPr/>
                    <a:lstStyle/>
                    <a:p>
                      <a:r>
                        <a:rPr kumimoji="1" lang="ja-JP" altLang="en-US" sz="1000" b="1" dirty="0"/>
                        <a:t>授業概要</a:t>
                      </a:r>
                    </a:p>
                  </a:txBody>
                  <a:tcPr anchor="ctr">
                    <a:solidFill>
                      <a:schemeClr val="accent2">
                        <a:lumMod val="60000"/>
                        <a:lumOff val="40000"/>
                      </a:schemeClr>
                    </a:solidFill>
                  </a:tcPr>
                </a:tc>
                <a:tc hMerge="1">
                  <a:txBody>
                    <a:bodyPr/>
                    <a:lstStyle/>
                    <a:p>
                      <a:endParaRPr kumimoji="1" lang="ja-JP" altLang="en-US"/>
                    </a:p>
                  </a:txBody>
                  <a:tcPr/>
                </a:tc>
                <a:tc hMerge="1">
                  <a:txBody>
                    <a:bodyPr/>
                    <a:lstStyle/>
                    <a:p>
                      <a:r>
                        <a:rPr kumimoji="1" lang="ja-JP" altLang="en-US" dirty="0"/>
                        <a:t>授業概要</a:t>
                      </a:r>
                    </a:p>
                  </a:txBody>
                  <a:tcPr anchor="ctr"/>
                </a:tc>
                <a:tc>
                  <a:txBody>
                    <a:bodyPr/>
                    <a:lstStyle/>
                    <a:p>
                      <a:r>
                        <a:rPr kumimoji="1" lang="ja-JP" altLang="en-US" sz="1000" b="1" dirty="0"/>
                        <a:t>備考</a:t>
                      </a:r>
                    </a:p>
                  </a:txBody>
                  <a:tcPr anchor="ctr">
                    <a:solidFill>
                      <a:schemeClr val="accent2">
                        <a:lumMod val="60000"/>
                        <a:lumOff val="40000"/>
                      </a:schemeClr>
                    </a:solidFill>
                  </a:tcPr>
                </a:tc>
                <a:extLst>
                  <a:ext uri="{0D108BD9-81ED-4DB2-BD59-A6C34878D82A}">
                    <a16:rowId xmlns:a16="http://schemas.microsoft.com/office/drawing/2014/main" val="1733419137"/>
                  </a:ext>
                </a:extLst>
              </a:tr>
              <a:tr h="348949">
                <a:tc rowSpan="2">
                  <a:txBody>
                    <a:bodyPr/>
                    <a:lstStyle/>
                    <a:p>
                      <a:r>
                        <a:rPr kumimoji="1" lang="ja-JP" altLang="en-US" sz="1000" b="1" dirty="0"/>
                        <a:t>事前学習</a:t>
                      </a:r>
                      <a:endParaRPr kumimoji="1" lang="en-US" altLang="ja-JP" sz="1000" b="1" dirty="0"/>
                    </a:p>
                    <a:p>
                      <a:r>
                        <a:rPr kumimoji="1" lang="en-US" altLang="ja-JP" sz="1000" b="1" dirty="0"/>
                        <a:t>2</a:t>
                      </a:r>
                      <a:r>
                        <a:rPr kumimoji="1" lang="ja-JP" altLang="en-US" sz="1000" b="1" dirty="0"/>
                        <a:t>時間</a:t>
                      </a:r>
                      <a:endParaRPr kumimoji="1" lang="en-US" altLang="ja-JP" sz="1000" b="1" dirty="0"/>
                    </a:p>
                    <a:p>
                      <a:r>
                        <a:rPr kumimoji="1" lang="ja-JP" altLang="en-US" sz="1000" b="1" dirty="0"/>
                        <a:t>想定</a:t>
                      </a:r>
                    </a:p>
                  </a:txBody>
                  <a:tcPr anchor="ctr">
                    <a:solidFill>
                      <a:schemeClr val="accent2">
                        <a:lumMod val="20000"/>
                        <a:lumOff val="80000"/>
                      </a:schemeClr>
                    </a:solidFill>
                  </a:tcPr>
                </a:tc>
                <a:tc rowSpan="2">
                  <a:txBody>
                    <a:bodyPr/>
                    <a:lstStyle/>
                    <a:p>
                      <a:r>
                        <a:rPr kumimoji="1" lang="ja-JP" altLang="en-US" sz="950" b="1" dirty="0"/>
                        <a:t>自分と地域の良さと</a:t>
                      </a:r>
                      <a:endParaRPr kumimoji="1" lang="en-US" altLang="ja-JP" sz="950" b="1" dirty="0"/>
                    </a:p>
                    <a:p>
                      <a:r>
                        <a:rPr kumimoji="1" lang="ja-JP" altLang="en-US" sz="950" b="1" dirty="0"/>
                        <a:t>尾瀬の課題の見方を</a:t>
                      </a:r>
                      <a:endParaRPr kumimoji="1" lang="en-US" altLang="ja-JP" sz="950" b="1" dirty="0"/>
                    </a:p>
                    <a:p>
                      <a:r>
                        <a:rPr kumimoji="1" lang="ja-JP" altLang="en-US" sz="950" b="1" dirty="0"/>
                        <a:t>発見しよう！</a:t>
                      </a:r>
                      <a:endParaRPr kumimoji="1" lang="en-US" altLang="ja-JP" sz="950" b="1" dirty="0"/>
                    </a:p>
                  </a:txBody>
                  <a:tcPr anchor="ctr">
                    <a:solidFill>
                      <a:schemeClr val="bg1"/>
                    </a:solidFill>
                  </a:tcPr>
                </a:tc>
                <a:tc>
                  <a:txBody>
                    <a:bodyPr/>
                    <a:lstStyle/>
                    <a:p>
                      <a:r>
                        <a:rPr kumimoji="1" lang="ja-JP" altLang="en-US" sz="950" b="1" dirty="0"/>
                        <a:t>事前学習①　自分と地域の良さを</a:t>
                      </a:r>
                      <a:br>
                        <a:rPr kumimoji="1" lang="en-US" altLang="ja-JP" sz="950" b="1" dirty="0"/>
                      </a:br>
                      <a:r>
                        <a:rPr kumimoji="1" lang="ja-JP" altLang="en-US" sz="950" b="1" dirty="0"/>
                        <a:t>　　　　　　発見する</a:t>
                      </a:r>
                    </a:p>
                  </a:txBody>
                  <a:tcPr anchor="ctr">
                    <a:solidFill>
                      <a:schemeClr val="bg1"/>
                    </a:solidFill>
                  </a:tcPr>
                </a:tc>
                <a:tc rowSpan="2">
                  <a:txBody>
                    <a:bodyPr/>
                    <a:lstStyle/>
                    <a:p>
                      <a:r>
                        <a:rPr kumimoji="1" lang="ja-JP" altLang="en-US" sz="900" b="1" dirty="0"/>
                        <a:t>・「尾瀬そのもの」の理解だけではなく、「尾瀬の課題」を発見する</a:t>
                      </a:r>
                      <a:endParaRPr kumimoji="1" lang="en-US" altLang="ja-JP" sz="900" b="1" dirty="0"/>
                    </a:p>
                    <a:p>
                      <a:r>
                        <a:rPr kumimoji="1" lang="ja-JP" altLang="en-US" sz="900" b="1" dirty="0"/>
                        <a:t>・「尾瀬そのもの」の基本知識を得たい場合は時間を増やしても構いません</a:t>
                      </a:r>
                      <a:endParaRPr kumimoji="1" lang="en-US" altLang="ja-JP" sz="900" b="1" dirty="0"/>
                    </a:p>
                  </a:txBody>
                  <a:tcPr anchor="ctr">
                    <a:solidFill>
                      <a:schemeClr val="bg1"/>
                    </a:solidFill>
                  </a:tcPr>
                </a:tc>
                <a:extLst>
                  <a:ext uri="{0D108BD9-81ED-4DB2-BD59-A6C34878D82A}">
                    <a16:rowId xmlns:a16="http://schemas.microsoft.com/office/drawing/2014/main" val="2083371571"/>
                  </a:ext>
                </a:extLst>
              </a:tr>
              <a:tr h="461225">
                <a:tc vMerge="1">
                  <a:txBody>
                    <a:bodyPr/>
                    <a:lstStyle/>
                    <a:p>
                      <a:endParaRPr kumimoji="1" lang="ja-JP" altLang="en-US"/>
                    </a:p>
                  </a:txBody>
                  <a:tcPr/>
                </a:tc>
                <a:tc vMerge="1">
                  <a:txBody>
                    <a:bodyPr/>
                    <a:lstStyle/>
                    <a:p>
                      <a:endParaRPr kumimoji="1" lang="ja-JP" altLang="en-US"/>
                    </a:p>
                  </a:txBody>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en-US" sz="950" b="1" dirty="0"/>
                        <a:t>事前学習②　尾瀬の課題の見方を</a:t>
                      </a:r>
                      <a:br>
                        <a:rPr kumimoji="1" lang="en-US" altLang="ja-JP" sz="950" b="1" dirty="0"/>
                      </a:br>
                      <a:r>
                        <a:rPr kumimoji="1" lang="ja-JP" altLang="en-US" sz="950" b="1" dirty="0"/>
                        <a:t>　　　　　　発見する</a:t>
                      </a:r>
                    </a:p>
                  </a:txBody>
                  <a:tcPr anchor="ctr">
                    <a:solidFill>
                      <a:schemeClr val="bg1"/>
                    </a:solidFill>
                  </a:tcPr>
                </a:tc>
                <a:tc vMerge="1">
                  <a:txBody>
                    <a:bodyPr/>
                    <a:lstStyle/>
                    <a:p>
                      <a:endParaRPr kumimoji="1" lang="ja-JP" altLang="en-US"/>
                    </a:p>
                  </a:txBody>
                  <a:tcPr/>
                </a:tc>
                <a:extLst>
                  <a:ext uri="{0D108BD9-81ED-4DB2-BD59-A6C34878D82A}">
                    <a16:rowId xmlns:a16="http://schemas.microsoft.com/office/drawing/2014/main" val="392793624"/>
                  </a:ext>
                </a:extLst>
              </a:tr>
              <a:tr h="391761">
                <a:tc gridSpan="4">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en-US" sz="1000" b="1" dirty="0"/>
                        <a:t>ガイドさんによる授業：こちらは当日ガイドをご担当いただく方にお願いする必要があります。</a:t>
                      </a:r>
                    </a:p>
                  </a:txBody>
                  <a:tcPr anchor="ctr">
                    <a:solidFill>
                      <a:schemeClr val="accent2">
                        <a:lumMod val="20000"/>
                        <a:lumOff val="80000"/>
                      </a:schemeClr>
                    </a:solidFill>
                  </a:tcPr>
                </a:tc>
                <a:tc hMerge="1">
                  <a:txBody>
                    <a:bodyPr/>
                    <a:lstStyle/>
                    <a:p>
                      <a:endParaRPr kumimoji="1" lang="en-US" altLang="ja-JP" sz="950" b="1" dirty="0"/>
                    </a:p>
                  </a:txBody>
                  <a:tcPr anchor="ctr">
                    <a:solidFill>
                      <a:schemeClr val="bg1"/>
                    </a:solidFill>
                  </a:tcPr>
                </a:tc>
                <a:tc hMerge="1">
                  <a:txBody>
                    <a:bodyPr/>
                    <a:lstStyle/>
                    <a:p>
                      <a:endParaRPr kumimoji="1" lang="ja-JP" altLang="en-US" sz="950" b="1" dirty="0"/>
                    </a:p>
                  </a:txBody>
                  <a:tcPr anchor="ctr">
                    <a:solidFill>
                      <a:schemeClr val="bg1"/>
                    </a:solidFill>
                  </a:tcPr>
                </a:tc>
                <a:tc hMerge="1">
                  <a:txBody>
                    <a:bodyPr/>
                    <a:lstStyle/>
                    <a:p>
                      <a:endParaRPr kumimoji="1" lang="en-US" altLang="ja-JP" sz="900" b="1" dirty="0"/>
                    </a:p>
                  </a:txBody>
                  <a:tcPr anchor="ctr">
                    <a:solidFill>
                      <a:schemeClr val="bg1"/>
                    </a:solidFill>
                  </a:tcPr>
                </a:tc>
                <a:extLst>
                  <a:ext uri="{0D108BD9-81ED-4DB2-BD59-A6C34878D82A}">
                    <a16:rowId xmlns:a16="http://schemas.microsoft.com/office/drawing/2014/main" val="397764476"/>
                  </a:ext>
                </a:extLst>
              </a:tr>
              <a:tr h="461423">
                <a:tc>
                  <a:txBody>
                    <a:bodyPr/>
                    <a:lstStyle/>
                    <a:p>
                      <a:r>
                        <a:rPr kumimoji="1" lang="ja-JP" altLang="en-US" sz="1000" b="1" dirty="0"/>
                        <a:t>現地学習</a:t>
                      </a:r>
                    </a:p>
                  </a:txBody>
                  <a:tcPr anchor="ctr">
                    <a:solidFill>
                      <a:schemeClr val="accent2">
                        <a:lumMod val="40000"/>
                        <a:lumOff val="60000"/>
                      </a:schemeClr>
                    </a:solidFill>
                  </a:tcPr>
                </a:tc>
                <a:tc>
                  <a:txBody>
                    <a:bodyPr/>
                    <a:lstStyle/>
                    <a:p>
                      <a:r>
                        <a:rPr kumimoji="1" lang="ja-JP" altLang="en-US" sz="950" b="1" dirty="0"/>
                        <a:t>尾瀬の課題を</a:t>
                      </a:r>
                      <a:endParaRPr kumimoji="1" lang="en-US" altLang="ja-JP" sz="950" b="1" dirty="0"/>
                    </a:p>
                    <a:p>
                      <a:r>
                        <a:rPr kumimoji="1" lang="ja-JP" altLang="en-US" sz="950" b="1" dirty="0"/>
                        <a:t>発見してこよう！</a:t>
                      </a:r>
                      <a:endParaRPr kumimoji="1" lang="en-US" altLang="ja-JP" sz="950" b="1" dirty="0"/>
                    </a:p>
                  </a:txBody>
                  <a:tcPr anchor="ctr">
                    <a:solidFill>
                      <a:schemeClr val="accent2">
                        <a:lumMod val="40000"/>
                        <a:lumOff val="60000"/>
                      </a:schemeClr>
                    </a:solidFill>
                  </a:tcPr>
                </a:tc>
                <a:tc>
                  <a:txBody>
                    <a:bodyPr/>
                    <a:lstStyle/>
                    <a:p>
                      <a:r>
                        <a:rPr kumimoji="1" lang="ja-JP" altLang="en-US" sz="950" b="1" dirty="0"/>
                        <a:t>尾瀬の課題を発見してくる</a:t>
                      </a:r>
                    </a:p>
                  </a:txBody>
                  <a:tcPr anchor="ctr">
                    <a:solidFill>
                      <a:schemeClr val="accent2">
                        <a:lumMod val="40000"/>
                        <a:lumOff val="60000"/>
                      </a:schemeClr>
                    </a:solidFill>
                  </a:tcPr>
                </a:tc>
                <a:tc>
                  <a:txBody>
                    <a:bodyPr/>
                    <a:lstStyle/>
                    <a:p>
                      <a:r>
                        <a:rPr kumimoji="1" lang="ja-JP" altLang="en-US" sz="1000" b="1" dirty="0"/>
                        <a:t>終日を想定</a:t>
                      </a:r>
                      <a:endParaRPr kumimoji="1" lang="en-US" altLang="ja-JP" sz="1000" b="1" dirty="0"/>
                    </a:p>
                  </a:txBody>
                  <a:tcPr anchor="ctr">
                    <a:solidFill>
                      <a:schemeClr val="accent2">
                        <a:lumMod val="40000"/>
                        <a:lumOff val="60000"/>
                      </a:schemeClr>
                    </a:solidFill>
                  </a:tcPr>
                </a:tc>
                <a:extLst>
                  <a:ext uri="{0D108BD9-81ED-4DB2-BD59-A6C34878D82A}">
                    <a16:rowId xmlns:a16="http://schemas.microsoft.com/office/drawing/2014/main" val="2754390343"/>
                  </a:ext>
                </a:extLst>
              </a:tr>
              <a:tr h="415516">
                <a:tc rowSpan="3">
                  <a:txBody>
                    <a:bodyPr/>
                    <a:lstStyle/>
                    <a:p>
                      <a:r>
                        <a:rPr kumimoji="1" lang="ja-JP" altLang="en-US" sz="1000" b="1" dirty="0"/>
                        <a:t>事後学習</a:t>
                      </a:r>
                      <a:endParaRPr kumimoji="1" lang="en-US" altLang="ja-JP" sz="1000" b="1" dirty="0"/>
                    </a:p>
                    <a:p>
                      <a:r>
                        <a:rPr kumimoji="1" lang="en-US" altLang="ja-JP" sz="1000" b="1" dirty="0"/>
                        <a:t>3</a:t>
                      </a:r>
                      <a:r>
                        <a:rPr kumimoji="1" lang="ja-JP" altLang="en-US" sz="1000" b="1" dirty="0"/>
                        <a:t>時間</a:t>
                      </a:r>
                      <a:endParaRPr kumimoji="1" lang="en-US" altLang="ja-JP" sz="1000" b="1" dirty="0"/>
                    </a:p>
                    <a:p>
                      <a:r>
                        <a:rPr kumimoji="1" lang="ja-JP" altLang="en-US" sz="1000" b="1" dirty="0"/>
                        <a:t>想定</a:t>
                      </a:r>
                    </a:p>
                  </a:txBody>
                  <a:tcPr anchor="ctr">
                    <a:solidFill>
                      <a:schemeClr val="accent2">
                        <a:lumMod val="20000"/>
                        <a:lumOff val="80000"/>
                      </a:schemeClr>
                    </a:solidFill>
                  </a:tcPr>
                </a:tc>
                <a:tc rowSpan="3">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en-US" sz="900" b="1" dirty="0"/>
                        <a:t>尾瀬の課題を解決するために、自分が考えたアイディアを発表しよう！</a:t>
                      </a:r>
                      <a:endParaRPr kumimoji="1" lang="en-US" altLang="ja-JP" sz="900" b="1" dirty="0"/>
                    </a:p>
                  </a:txBody>
                  <a:tcPr anchor="ctr">
                    <a:solidFill>
                      <a:schemeClr val="bg1"/>
                    </a:solid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en-US" sz="950" b="1" dirty="0"/>
                        <a:t>事後学習①　アイディアを出す</a:t>
                      </a:r>
                    </a:p>
                  </a:txBody>
                  <a:tcPr anchor="ctr">
                    <a:solidFill>
                      <a:schemeClr val="bg1"/>
                    </a:solidFill>
                  </a:tcPr>
                </a:tc>
                <a:tc rowSpan="3">
                  <a:txBody>
                    <a:bodyPr/>
                    <a:lstStyle/>
                    <a:p>
                      <a:r>
                        <a:rPr kumimoji="1" lang="ja-JP" altLang="en-US" sz="900" b="1" dirty="0"/>
                        <a:t>・生徒の進捗状況によっては授業時数を多少前後していただいても構いません</a:t>
                      </a:r>
                      <a:endParaRPr kumimoji="1" lang="en-US" altLang="ja-JP" sz="900" b="1" dirty="0"/>
                    </a:p>
                  </a:txBody>
                  <a:tcPr anchor="ctr">
                    <a:solidFill>
                      <a:schemeClr val="bg1"/>
                    </a:solidFill>
                  </a:tcPr>
                </a:tc>
                <a:extLst>
                  <a:ext uri="{0D108BD9-81ED-4DB2-BD59-A6C34878D82A}">
                    <a16:rowId xmlns:a16="http://schemas.microsoft.com/office/drawing/2014/main" val="652741505"/>
                  </a:ext>
                </a:extLst>
              </a:tr>
              <a:tr h="415516">
                <a:tc vMerge="1">
                  <a:txBody>
                    <a:bodyPr/>
                    <a:lstStyle/>
                    <a:p>
                      <a:endParaRPr kumimoji="1" lang="ja-JP" altLang="en-US" dirty="0"/>
                    </a:p>
                  </a:txBody>
                  <a:tcPr/>
                </a:tc>
                <a:tc vMerge="1">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endParaRPr kumimoji="1" lang="ja-JP" altLang="en-US" sz="1000" b="1" dirty="0"/>
                    </a:p>
                  </a:txBody>
                  <a:tcPr anchor="ctr">
                    <a:solidFill>
                      <a:schemeClr val="bg1"/>
                    </a:solid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en-US" sz="950" b="1" dirty="0"/>
                        <a:t>事後学習②　アイディアを整理する</a:t>
                      </a:r>
                    </a:p>
                  </a:txBody>
                  <a:tcPr anchor="ctr">
                    <a:solidFill>
                      <a:schemeClr val="bg1"/>
                    </a:solidFill>
                  </a:tcPr>
                </a:tc>
                <a:tc vMerge="1">
                  <a:txBody>
                    <a:bodyPr/>
                    <a:lstStyle/>
                    <a:p>
                      <a:endParaRPr kumimoji="1" lang="ja-JP" altLang="en-US" dirty="0"/>
                    </a:p>
                  </a:txBody>
                  <a:tcPr/>
                </a:tc>
                <a:extLst>
                  <a:ext uri="{0D108BD9-81ED-4DB2-BD59-A6C34878D82A}">
                    <a16:rowId xmlns:a16="http://schemas.microsoft.com/office/drawing/2014/main" val="3122538073"/>
                  </a:ext>
                </a:extLst>
              </a:tr>
              <a:tr h="345581">
                <a:tc vMerge="1">
                  <a:txBody>
                    <a:bodyPr/>
                    <a:lstStyle/>
                    <a:p>
                      <a:endParaRPr kumimoji="1" lang="ja-JP" altLang="en-US" dirty="0"/>
                    </a:p>
                  </a:txBody>
                  <a:tcPr/>
                </a:tc>
                <a:tc vMerge="1">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endParaRPr kumimoji="1" lang="ja-JP" altLang="en-US" sz="1000" b="1" dirty="0"/>
                    </a:p>
                  </a:txBody>
                  <a:tcPr anchor="ctr">
                    <a:solidFill>
                      <a:schemeClr val="bg1"/>
                    </a:solid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en-US" sz="950" b="1" dirty="0"/>
                        <a:t>事後学習③　アイディアを発表する</a:t>
                      </a:r>
                    </a:p>
                  </a:txBody>
                  <a:tcPr anchor="ctr">
                    <a:solidFill>
                      <a:schemeClr val="bg1"/>
                    </a:solidFill>
                  </a:tcPr>
                </a:tc>
                <a:tc vMerge="1">
                  <a:txBody>
                    <a:bodyPr/>
                    <a:lstStyle/>
                    <a:p>
                      <a:endParaRPr kumimoji="1" lang="ja-JP" altLang="en-US" dirty="0"/>
                    </a:p>
                  </a:txBody>
                  <a:tcPr/>
                </a:tc>
                <a:extLst>
                  <a:ext uri="{0D108BD9-81ED-4DB2-BD59-A6C34878D82A}">
                    <a16:rowId xmlns:a16="http://schemas.microsoft.com/office/drawing/2014/main" val="3225138743"/>
                  </a:ext>
                </a:extLst>
              </a:tr>
            </a:tbl>
          </a:graphicData>
        </a:graphic>
      </p:graphicFrame>
      <p:sp>
        <p:nvSpPr>
          <p:cNvPr id="15" name="テキスト ボックス 14">
            <a:extLst>
              <a:ext uri="{FF2B5EF4-FFF2-40B4-BE49-F238E27FC236}">
                <a16:creationId xmlns:a16="http://schemas.microsoft.com/office/drawing/2014/main" id="{B7719BB6-336E-5335-986A-7019C2E2A658}"/>
              </a:ext>
            </a:extLst>
          </p:cNvPr>
          <p:cNvSpPr txBox="1"/>
          <p:nvPr/>
        </p:nvSpPr>
        <p:spPr>
          <a:xfrm>
            <a:off x="297554" y="1823571"/>
            <a:ext cx="6858000" cy="800219"/>
          </a:xfrm>
          <a:prstGeom prst="rect">
            <a:avLst/>
          </a:prstGeom>
          <a:noFill/>
        </p:spPr>
        <p:txBody>
          <a:bodyPr wrap="square" rtlCol="0">
            <a:spAutoFit/>
          </a:bodyPr>
          <a:lstStyle/>
          <a:p>
            <a:pPr>
              <a:spcAft>
                <a:spcPts val="600"/>
              </a:spcAft>
            </a:pPr>
            <a:r>
              <a:rPr kumimoji="1" lang="ja-JP" altLang="en-US" sz="1200" b="1" dirty="0"/>
              <a:t>　✓ 自分の良いところや地域の良いところを明らかにする</a:t>
            </a:r>
            <a:endParaRPr kumimoji="1" lang="en-US" altLang="ja-JP" sz="1200" b="1" dirty="0"/>
          </a:p>
          <a:p>
            <a:pPr>
              <a:spcAft>
                <a:spcPts val="600"/>
              </a:spcAft>
            </a:pPr>
            <a:r>
              <a:rPr kumimoji="1" lang="ja-JP" altLang="en-US" sz="1200" b="1" dirty="0"/>
              <a:t>　✓ 尾瀬を知り、尾瀬の課題を発見する</a:t>
            </a:r>
          </a:p>
          <a:p>
            <a:pPr>
              <a:spcAft>
                <a:spcPts val="600"/>
              </a:spcAft>
            </a:pPr>
            <a:r>
              <a:rPr kumimoji="1" lang="ja-JP" altLang="en-US" sz="1200" b="1" dirty="0"/>
              <a:t>　✓ ひとつの物事でも複数のことが関連されていくことを学ぶ（教科等横断的・</a:t>
            </a:r>
            <a:r>
              <a:rPr kumimoji="1" lang="en-US" altLang="ja-JP" sz="1200" b="1" dirty="0"/>
              <a:t>STEAM</a:t>
            </a:r>
            <a:r>
              <a:rPr kumimoji="1" lang="ja-JP" altLang="en-US" sz="1200" b="1" dirty="0"/>
              <a:t>）</a:t>
            </a:r>
          </a:p>
        </p:txBody>
      </p:sp>
      <p:sp>
        <p:nvSpPr>
          <p:cNvPr id="16" name="四角形: 角を丸くする 15">
            <a:extLst>
              <a:ext uri="{FF2B5EF4-FFF2-40B4-BE49-F238E27FC236}">
                <a16:creationId xmlns:a16="http://schemas.microsoft.com/office/drawing/2014/main" id="{280D6AE7-1E5A-44B4-BB3C-E13F2F74157F}"/>
              </a:ext>
            </a:extLst>
          </p:cNvPr>
          <p:cNvSpPr/>
          <p:nvPr/>
        </p:nvSpPr>
        <p:spPr>
          <a:xfrm>
            <a:off x="297554" y="2649585"/>
            <a:ext cx="1159417" cy="323682"/>
          </a:xfrm>
          <a:prstGeom prst="roundRect">
            <a:avLst/>
          </a:prstGeom>
          <a:solidFill>
            <a:schemeClr val="accent2">
              <a:lumMod val="60000"/>
              <a:lumOff val="40000"/>
            </a:schemeClr>
          </a:solidFill>
          <a:ln w="1270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200" b="1" dirty="0">
                <a:solidFill>
                  <a:schemeClr val="tx1"/>
                </a:solidFill>
              </a:rPr>
              <a:t>アウトプット</a:t>
            </a:r>
          </a:p>
        </p:txBody>
      </p:sp>
      <p:sp>
        <p:nvSpPr>
          <p:cNvPr id="18" name="テキスト ボックス 17">
            <a:extLst>
              <a:ext uri="{FF2B5EF4-FFF2-40B4-BE49-F238E27FC236}">
                <a16:creationId xmlns:a16="http://schemas.microsoft.com/office/drawing/2014/main" id="{7237286E-B9FD-2800-2E2F-10AB029CBF99}"/>
              </a:ext>
            </a:extLst>
          </p:cNvPr>
          <p:cNvSpPr txBox="1"/>
          <p:nvPr/>
        </p:nvSpPr>
        <p:spPr>
          <a:xfrm>
            <a:off x="238393" y="2948905"/>
            <a:ext cx="6314303" cy="2558906"/>
          </a:xfrm>
          <a:prstGeom prst="rect">
            <a:avLst/>
          </a:prstGeom>
          <a:noFill/>
        </p:spPr>
        <p:txBody>
          <a:bodyPr wrap="square" rtlCol="0">
            <a:spAutoFit/>
          </a:bodyPr>
          <a:lstStyle/>
          <a:p>
            <a:pPr>
              <a:lnSpc>
                <a:spcPct val="150000"/>
              </a:lnSpc>
            </a:pPr>
            <a:r>
              <a:rPr kumimoji="1" lang="ja-JP" altLang="en-US" sz="1200" b="1" dirty="0"/>
              <a:t>「自分や地域の良さを活かして、尾瀬の課題を解決するためのアイディア」を、</a:t>
            </a:r>
            <a:endParaRPr kumimoji="1" lang="en-US" altLang="ja-JP" sz="1200" b="1" dirty="0"/>
          </a:p>
          <a:p>
            <a:pPr>
              <a:lnSpc>
                <a:spcPct val="150000"/>
              </a:lnSpc>
            </a:pPr>
            <a:r>
              <a:rPr kumimoji="1" lang="ja-JP" altLang="en-US" sz="1200" b="1" dirty="0"/>
              <a:t>一人ひとりがまとめて発表する</a:t>
            </a:r>
          </a:p>
          <a:p>
            <a:pPr>
              <a:lnSpc>
                <a:spcPct val="150000"/>
              </a:lnSpc>
            </a:pPr>
            <a:r>
              <a:rPr kumimoji="1" lang="en-US" altLang="ja-JP" sz="1200" b="1" dirty="0"/>
              <a:t>&lt;</a:t>
            </a:r>
            <a:r>
              <a:rPr kumimoji="1" lang="ja-JP" altLang="en-US" sz="1200" b="1" dirty="0"/>
              <a:t>課題の捉え方</a:t>
            </a:r>
            <a:r>
              <a:rPr kumimoji="1" lang="en-US" altLang="ja-JP" sz="1200" b="1" dirty="0"/>
              <a:t>&gt;</a:t>
            </a:r>
            <a:endParaRPr kumimoji="1" lang="ja-JP" altLang="en-US" sz="1200" b="1" dirty="0"/>
          </a:p>
          <a:p>
            <a:pPr>
              <a:lnSpc>
                <a:spcPct val="150000"/>
              </a:lnSpc>
            </a:pPr>
            <a:r>
              <a:rPr kumimoji="1" lang="ja-JP" altLang="en-US" sz="1200" b="1" dirty="0"/>
              <a:t>　○課題の側面：</a:t>
            </a:r>
            <a:endParaRPr kumimoji="1" lang="en-US" altLang="ja-JP" sz="1200" b="1" dirty="0"/>
          </a:p>
          <a:p>
            <a:pPr>
              <a:lnSpc>
                <a:spcPct val="150000"/>
              </a:lnSpc>
            </a:pPr>
            <a:r>
              <a:rPr kumimoji="1" lang="ja-JP" altLang="en-US" sz="1200" b="1" dirty="0"/>
              <a:t>　　①プラス面（もっと知ってもらいたい）</a:t>
            </a:r>
            <a:endParaRPr kumimoji="1" lang="en-US" altLang="ja-JP" sz="1200" b="1" dirty="0"/>
          </a:p>
          <a:p>
            <a:pPr>
              <a:lnSpc>
                <a:spcPct val="150000"/>
              </a:lnSpc>
            </a:pPr>
            <a:r>
              <a:rPr kumimoji="1" lang="ja-JP" altLang="en-US" sz="1200" b="1" dirty="0"/>
              <a:t>　　②マイナス面（改善したい）</a:t>
            </a:r>
          </a:p>
          <a:p>
            <a:pPr>
              <a:lnSpc>
                <a:spcPct val="150000"/>
              </a:lnSpc>
            </a:pPr>
            <a:r>
              <a:rPr kumimoji="1" lang="ja-JP" altLang="en-US" sz="1200" b="1" dirty="0"/>
              <a:t>　○課題解決の視点：</a:t>
            </a:r>
          </a:p>
          <a:p>
            <a:pPr>
              <a:lnSpc>
                <a:spcPct val="150000"/>
              </a:lnSpc>
            </a:pPr>
            <a:r>
              <a:rPr kumimoji="1" lang="ja-JP" altLang="en-US" sz="1200" b="1" dirty="0"/>
              <a:t>　　①自分のよさ（≒興味・関心・頑張っていること等）を通し、</a:t>
            </a:r>
            <a:endParaRPr kumimoji="1" lang="en-US" altLang="ja-JP" sz="1200" b="1" dirty="0"/>
          </a:p>
          <a:p>
            <a:pPr>
              <a:lnSpc>
                <a:spcPct val="150000"/>
              </a:lnSpc>
            </a:pPr>
            <a:r>
              <a:rPr kumimoji="1" lang="ja-JP" altLang="en-US" sz="1200" b="1" dirty="0"/>
              <a:t>　　②地域のよさ（≒好きなところ、売り出しているところ）を通して</a:t>
            </a:r>
          </a:p>
        </p:txBody>
      </p:sp>
      <p:sp>
        <p:nvSpPr>
          <p:cNvPr id="30" name="Footer Placeholder 4">
            <a:extLst>
              <a:ext uri="{FF2B5EF4-FFF2-40B4-BE49-F238E27FC236}">
                <a16:creationId xmlns:a16="http://schemas.microsoft.com/office/drawing/2014/main" id="{BC1890C6-E405-6682-ABA0-B4FD0A3602B8}"/>
              </a:ext>
            </a:extLst>
          </p:cNvPr>
          <p:cNvSpPr>
            <a:spLocks noGrp="1"/>
          </p:cNvSpPr>
          <p:nvPr>
            <p:ph type="ftr" sz="quarter" idx="3"/>
          </p:nvPr>
        </p:nvSpPr>
        <p:spPr>
          <a:xfrm>
            <a:off x="0" y="9609438"/>
            <a:ext cx="6858000" cy="317157"/>
          </a:xfrm>
          <a:prstGeom prst="rect">
            <a:avLst/>
          </a:prstGeom>
        </p:spPr>
        <p:txBody>
          <a:bodyPr vert="horz" lIns="91440" tIns="45720" rIns="91440" bIns="45720" rtlCol="0" anchor="ctr"/>
          <a:lstStyle>
            <a:lvl1pPr algn="ctr">
              <a:defRPr sz="900">
                <a:solidFill>
                  <a:schemeClr val="tx1"/>
                </a:solidFill>
              </a:defRPr>
            </a:lvl1pPr>
          </a:lstStyle>
          <a:p>
            <a:r>
              <a:rPr kumimoji="1" lang="ja-JP" altLang="en-US" dirty="0"/>
              <a:t>尾瀬ネイチャーラーニング モデルプログラム（中学校 活用編）</a:t>
            </a:r>
          </a:p>
        </p:txBody>
      </p:sp>
    </p:spTree>
    <p:extLst>
      <p:ext uri="{BB962C8B-B14F-4D97-AF65-F5344CB8AC3E}">
        <p14:creationId xmlns:p14="http://schemas.microsoft.com/office/powerpoint/2010/main" val="135585332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6DEAB24-7F41-C0DE-0FD6-98E3786CC559}"/>
            </a:ext>
          </a:extLst>
        </p:cNvPr>
        <p:cNvGrpSpPr/>
        <p:nvPr/>
      </p:nvGrpSpPr>
      <p:grpSpPr>
        <a:xfrm>
          <a:off x="0" y="0"/>
          <a:ext cx="0" cy="0"/>
          <a:chOff x="0" y="0"/>
          <a:chExt cx="0" cy="0"/>
        </a:xfrm>
      </p:grpSpPr>
      <p:sp>
        <p:nvSpPr>
          <p:cNvPr id="4" name="スライド番号プレースホルダー 3">
            <a:extLst>
              <a:ext uri="{FF2B5EF4-FFF2-40B4-BE49-F238E27FC236}">
                <a16:creationId xmlns:a16="http://schemas.microsoft.com/office/drawing/2014/main" id="{1A6E2FA3-AC93-2BC7-1889-4609F89F8350}"/>
              </a:ext>
            </a:extLst>
          </p:cNvPr>
          <p:cNvSpPr>
            <a:spLocks noGrp="1"/>
          </p:cNvSpPr>
          <p:nvPr>
            <p:ph type="sldNum" sz="quarter" idx="12"/>
          </p:nvPr>
        </p:nvSpPr>
        <p:spPr/>
        <p:txBody>
          <a:bodyPr/>
          <a:lstStyle/>
          <a:p>
            <a:fld id="{A763930E-11EF-4248-8263-B2307074A718}" type="slidenum">
              <a:rPr kumimoji="1" lang="ja-JP" altLang="en-US" sz="1400" smtClean="0"/>
              <a:t>3</a:t>
            </a:fld>
            <a:endParaRPr kumimoji="1" lang="ja-JP" altLang="en-US" sz="1400"/>
          </a:p>
        </p:txBody>
      </p:sp>
      <p:sp>
        <p:nvSpPr>
          <p:cNvPr id="7" name="テキスト ボックス 6">
            <a:extLst>
              <a:ext uri="{FF2B5EF4-FFF2-40B4-BE49-F238E27FC236}">
                <a16:creationId xmlns:a16="http://schemas.microsoft.com/office/drawing/2014/main" id="{D97B9D81-CF26-3798-6D82-2D385C056211}"/>
              </a:ext>
            </a:extLst>
          </p:cNvPr>
          <p:cNvSpPr txBox="1"/>
          <p:nvPr/>
        </p:nvSpPr>
        <p:spPr>
          <a:xfrm>
            <a:off x="180278" y="341061"/>
            <a:ext cx="7134922" cy="646331"/>
          </a:xfrm>
          <a:prstGeom prst="rect">
            <a:avLst/>
          </a:prstGeom>
          <a:noFill/>
        </p:spPr>
        <p:txBody>
          <a:bodyPr wrap="square" rtlCol="0">
            <a:spAutoFit/>
          </a:bodyPr>
          <a:lstStyle/>
          <a:p>
            <a:r>
              <a:rPr kumimoji="1" lang="ja-JP" altLang="en-US" b="1" dirty="0">
                <a:solidFill>
                  <a:schemeClr val="accent2"/>
                </a:solidFill>
              </a:rPr>
              <a:t>尾瀬ネイチャーラーニング　</a:t>
            </a:r>
            <a:br>
              <a:rPr kumimoji="1" lang="en-US" altLang="ja-JP" b="1" dirty="0">
                <a:solidFill>
                  <a:schemeClr val="accent2"/>
                </a:solidFill>
              </a:rPr>
            </a:br>
            <a:r>
              <a:rPr kumimoji="1" lang="ja-JP" altLang="en-US" b="1" dirty="0">
                <a:solidFill>
                  <a:schemeClr val="accent2"/>
                </a:solidFill>
              </a:rPr>
              <a:t>モデルプログラム（中学校 活用編）活用前のチェックリスト</a:t>
            </a:r>
          </a:p>
        </p:txBody>
      </p:sp>
      <p:sp>
        <p:nvSpPr>
          <p:cNvPr id="13" name="テキスト ボックス 12">
            <a:extLst>
              <a:ext uri="{FF2B5EF4-FFF2-40B4-BE49-F238E27FC236}">
                <a16:creationId xmlns:a16="http://schemas.microsoft.com/office/drawing/2014/main" id="{B042BFE5-D732-D965-1569-3AF807B81FCE}"/>
              </a:ext>
            </a:extLst>
          </p:cNvPr>
          <p:cNvSpPr txBox="1"/>
          <p:nvPr/>
        </p:nvSpPr>
        <p:spPr>
          <a:xfrm>
            <a:off x="246143" y="1175373"/>
            <a:ext cx="6314303" cy="3377848"/>
          </a:xfrm>
          <a:prstGeom prst="rect">
            <a:avLst/>
          </a:prstGeom>
          <a:noFill/>
        </p:spPr>
        <p:txBody>
          <a:bodyPr wrap="square" rtlCol="0">
            <a:spAutoFit/>
          </a:bodyPr>
          <a:lstStyle/>
          <a:p>
            <a:pPr>
              <a:spcAft>
                <a:spcPts val="300"/>
              </a:spcAft>
            </a:pPr>
            <a:r>
              <a:rPr kumimoji="1" lang="en-US" altLang="ja-JP" sz="1100" b="1" u="sng" dirty="0"/>
              <a:t>【</a:t>
            </a:r>
            <a:r>
              <a:rPr kumimoji="1" lang="ja-JP" altLang="en-US" sz="1100" b="1" u="sng" dirty="0"/>
              <a:t>配布資料</a:t>
            </a:r>
            <a:r>
              <a:rPr kumimoji="1" lang="en-US" altLang="ja-JP" sz="1100" b="1" u="sng" dirty="0"/>
              <a:t>】</a:t>
            </a:r>
          </a:p>
          <a:p>
            <a:pPr marL="171450" indent="-171450">
              <a:spcAft>
                <a:spcPts val="300"/>
              </a:spcAft>
              <a:buFont typeface="Wingdings" panose="05000000000000000000" pitchFamily="2" charset="2"/>
              <a:buChar char="p"/>
            </a:pPr>
            <a:r>
              <a:rPr kumimoji="1" lang="en-US" altLang="ja-JP" sz="1100" b="1" dirty="0"/>
              <a:t>WS</a:t>
            </a:r>
            <a:r>
              <a:rPr kumimoji="1" lang="ja-JP" altLang="en-US" sz="1100" b="1" dirty="0"/>
              <a:t>一式（事前・現地・事後・ふりかえり）　　全６ページ</a:t>
            </a:r>
            <a:endParaRPr kumimoji="1" lang="en-US" altLang="ja-JP" sz="1100" b="1" dirty="0"/>
          </a:p>
          <a:p>
            <a:pPr>
              <a:spcAft>
                <a:spcPts val="300"/>
              </a:spcAft>
            </a:pPr>
            <a:endParaRPr kumimoji="1" lang="en-US" altLang="ja-JP" sz="1100" b="1" dirty="0"/>
          </a:p>
          <a:p>
            <a:pPr>
              <a:spcAft>
                <a:spcPts val="300"/>
              </a:spcAft>
            </a:pPr>
            <a:r>
              <a:rPr kumimoji="1" lang="en-US" altLang="ja-JP" sz="1100" b="1" u="sng" dirty="0"/>
              <a:t>【</a:t>
            </a:r>
            <a:r>
              <a:rPr kumimoji="1" lang="ja-JP" altLang="en-US" sz="1100" b="1" u="sng" dirty="0"/>
              <a:t>用意するもの・運営資料</a:t>
            </a:r>
            <a:r>
              <a:rPr kumimoji="1" lang="en-US" altLang="ja-JP" sz="1100" b="1" u="sng" dirty="0"/>
              <a:t>】</a:t>
            </a:r>
          </a:p>
          <a:p>
            <a:pPr marL="171450" indent="-171450">
              <a:spcAft>
                <a:spcPts val="300"/>
              </a:spcAft>
              <a:buFont typeface="Wingdings" panose="05000000000000000000" pitchFamily="2" charset="2"/>
              <a:buChar char="p"/>
            </a:pPr>
            <a:r>
              <a:rPr kumimoji="1" lang="ja-JP" altLang="en-US" sz="1100" b="1" dirty="0"/>
              <a:t>学習画面 一式　</a:t>
            </a:r>
            <a:r>
              <a:rPr kumimoji="1" lang="en-US" altLang="ja-JP" sz="1100" b="1" dirty="0"/>
              <a:t> ※</a:t>
            </a:r>
            <a:r>
              <a:rPr kumimoji="1" lang="ja-JP" altLang="en-US" sz="1100" b="1" dirty="0"/>
              <a:t>加筆・修正可能、使いやすいようにお使いください。</a:t>
            </a:r>
            <a:endParaRPr kumimoji="1" lang="en-US" altLang="ja-JP" sz="1100" b="1" dirty="0"/>
          </a:p>
          <a:p>
            <a:pPr marL="171450" indent="-171450">
              <a:spcAft>
                <a:spcPts val="300"/>
              </a:spcAft>
              <a:buFont typeface="Wingdings" panose="05000000000000000000" pitchFamily="2" charset="2"/>
              <a:buChar char="p"/>
            </a:pPr>
            <a:r>
              <a:rPr kumimoji="1" lang="ja-JP" altLang="en-US" sz="1100" b="1" dirty="0"/>
              <a:t>プロジェクター・スクリーン</a:t>
            </a:r>
            <a:endParaRPr kumimoji="1" lang="en-US" altLang="ja-JP" sz="1100" b="1" dirty="0"/>
          </a:p>
          <a:p>
            <a:pPr>
              <a:spcAft>
                <a:spcPts val="300"/>
              </a:spcAft>
            </a:pPr>
            <a:endParaRPr kumimoji="1" lang="en-US" altLang="ja-JP" sz="1100" b="1" dirty="0"/>
          </a:p>
          <a:p>
            <a:pPr>
              <a:spcAft>
                <a:spcPts val="300"/>
              </a:spcAft>
            </a:pPr>
            <a:r>
              <a:rPr kumimoji="1" lang="en-US" altLang="ja-JP" sz="1100" b="1" u="sng" dirty="0"/>
              <a:t>【</a:t>
            </a:r>
            <a:r>
              <a:rPr kumimoji="1" lang="ja-JP" altLang="en-US" sz="1100" b="1" u="sng" dirty="0"/>
              <a:t>授業運営にあたって</a:t>
            </a:r>
            <a:r>
              <a:rPr kumimoji="1" lang="en-US" altLang="ja-JP" sz="1100" b="1" u="sng" dirty="0"/>
              <a:t>】</a:t>
            </a:r>
          </a:p>
          <a:p>
            <a:pPr marL="171450" indent="-171450">
              <a:spcAft>
                <a:spcPts val="300"/>
              </a:spcAft>
              <a:buFont typeface="Wingdings" panose="05000000000000000000" pitchFamily="2" charset="2"/>
              <a:buChar char="p"/>
            </a:pPr>
            <a:r>
              <a:rPr kumimoji="1" lang="ja-JP" altLang="en-US" sz="1100" b="1" dirty="0"/>
              <a:t>次ページより授業指導案を記載しています。</a:t>
            </a:r>
            <a:endParaRPr kumimoji="1" lang="en-US" altLang="ja-JP" sz="1100" b="1" dirty="0"/>
          </a:p>
          <a:p>
            <a:pPr marL="171450" indent="-171450">
              <a:spcAft>
                <a:spcPts val="300"/>
              </a:spcAft>
              <a:buFont typeface="Wingdings" panose="05000000000000000000" pitchFamily="2" charset="2"/>
              <a:buChar char="p"/>
            </a:pPr>
            <a:r>
              <a:rPr kumimoji="1" lang="ja-JP" altLang="en-US" sz="1100" b="1" dirty="0"/>
              <a:t>個人で取り組む時間や、ペア・グループワークの時間などの時間配分や学習形式は、</a:t>
            </a:r>
            <a:endParaRPr kumimoji="1" lang="en-US" altLang="ja-JP" sz="1100" b="1" dirty="0"/>
          </a:p>
          <a:p>
            <a:pPr>
              <a:spcAft>
                <a:spcPts val="300"/>
              </a:spcAft>
            </a:pPr>
            <a:r>
              <a:rPr kumimoji="1" lang="ja-JP" altLang="en-US" sz="1100" b="1" dirty="0"/>
              <a:t>　それぞれの学校や学年の状況に応じて柔軟にご判断してください。</a:t>
            </a:r>
            <a:endParaRPr kumimoji="1" lang="en-US" altLang="ja-JP" sz="1100" b="1" dirty="0"/>
          </a:p>
          <a:p>
            <a:pPr marL="171450" indent="-171450">
              <a:spcAft>
                <a:spcPts val="300"/>
              </a:spcAft>
              <a:buFont typeface="Wingdings" panose="05000000000000000000" pitchFamily="2" charset="2"/>
              <a:buChar char="p"/>
            </a:pPr>
            <a:r>
              <a:rPr kumimoji="1" lang="ja-JP" altLang="en-US" sz="1100" b="1" dirty="0"/>
              <a:t>授業時間の確保等が難しい場合は、事後学習②・③をカットするなどのご対応ください。</a:t>
            </a:r>
            <a:endParaRPr kumimoji="1" lang="en-US" altLang="ja-JP" sz="1100" b="1" dirty="0"/>
          </a:p>
          <a:p>
            <a:pPr marL="171450" indent="-171450">
              <a:spcAft>
                <a:spcPts val="300"/>
              </a:spcAft>
              <a:buFont typeface="Wingdings" panose="05000000000000000000" pitchFamily="2" charset="2"/>
              <a:buChar char="p"/>
            </a:pPr>
            <a:endParaRPr kumimoji="1" lang="en-US" altLang="ja-JP" sz="1100" b="1" dirty="0"/>
          </a:p>
          <a:p>
            <a:pPr>
              <a:spcAft>
                <a:spcPts val="300"/>
              </a:spcAft>
            </a:pPr>
            <a:r>
              <a:rPr kumimoji="1" lang="en-US" altLang="ja-JP" sz="1100" b="1" dirty="0"/>
              <a:t>【</a:t>
            </a:r>
            <a:r>
              <a:rPr kumimoji="1" lang="ja-JP" altLang="en-US" sz="1100" b="1" dirty="0"/>
              <a:t>ルーブリック評価観点</a:t>
            </a:r>
            <a:r>
              <a:rPr kumimoji="1" lang="en-US" altLang="ja-JP" sz="1100" b="1" dirty="0"/>
              <a:t>】</a:t>
            </a:r>
            <a:r>
              <a:rPr kumimoji="1" lang="ja-JP" altLang="en-US" sz="1100" b="1" dirty="0"/>
              <a:t>　</a:t>
            </a:r>
            <a:endParaRPr kumimoji="1" lang="en-US" altLang="ja-JP" sz="1100" b="1" dirty="0"/>
          </a:p>
          <a:p>
            <a:pPr marL="171450" indent="-171450">
              <a:spcAft>
                <a:spcPts val="300"/>
              </a:spcAft>
              <a:buFont typeface="Wingdings" panose="05000000000000000000" pitchFamily="2" charset="2"/>
              <a:buChar char="p"/>
            </a:pPr>
            <a:r>
              <a:rPr kumimoji="1" lang="ja-JP" altLang="en-US" sz="1100" b="1" dirty="0"/>
              <a:t>生徒自身に授業冒頭に、以下の評価観点を示して、力を合わせて</a:t>
            </a:r>
            <a:endParaRPr kumimoji="1" lang="en-US" altLang="ja-JP" sz="1100" b="1" dirty="0"/>
          </a:p>
          <a:p>
            <a:pPr>
              <a:spcAft>
                <a:spcPts val="300"/>
              </a:spcAft>
            </a:pPr>
            <a:r>
              <a:rPr kumimoji="1" lang="ja-JP" altLang="en-US" sz="1100" b="1" dirty="0"/>
              <a:t>　「４：すごくできた」に取り組めるように行うと、より効果的な学習機会となります。</a:t>
            </a:r>
            <a:endParaRPr kumimoji="1" lang="en-US" altLang="ja-JP" sz="1100" b="1" dirty="0"/>
          </a:p>
        </p:txBody>
      </p:sp>
      <p:sp>
        <p:nvSpPr>
          <p:cNvPr id="2" name="正方形/長方形 1">
            <a:extLst>
              <a:ext uri="{FF2B5EF4-FFF2-40B4-BE49-F238E27FC236}">
                <a16:creationId xmlns:a16="http://schemas.microsoft.com/office/drawing/2014/main" id="{31C03EB8-E1E3-765C-AF5A-46BB303861FF}"/>
              </a:ext>
            </a:extLst>
          </p:cNvPr>
          <p:cNvSpPr/>
          <p:nvPr/>
        </p:nvSpPr>
        <p:spPr>
          <a:xfrm>
            <a:off x="4596138" y="116744"/>
            <a:ext cx="542686" cy="194701"/>
          </a:xfrm>
          <a:prstGeom prst="rect">
            <a:avLst/>
          </a:prstGeom>
          <a:solidFill>
            <a:schemeClr val="accent2">
              <a:lumMod val="40000"/>
              <a:lumOff val="60000"/>
            </a:schemeClr>
          </a:solidFill>
          <a:ln w="190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50" b="1" dirty="0">
                <a:solidFill>
                  <a:schemeClr val="tx1"/>
                </a:solidFill>
              </a:rPr>
              <a:t>全体</a:t>
            </a:r>
          </a:p>
        </p:txBody>
      </p:sp>
      <p:sp>
        <p:nvSpPr>
          <p:cNvPr id="3" name="正方形/長方形 2">
            <a:extLst>
              <a:ext uri="{FF2B5EF4-FFF2-40B4-BE49-F238E27FC236}">
                <a16:creationId xmlns:a16="http://schemas.microsoft.com/office/drawing/2014/main" id="{95DD214E-5DFB-7E12-D200-18006B390B63}"/>
              </a:ext>
            </a:extLst>
          </p:cNvPr>
          <p:cNvSpPr/>
          <p:nvPr/>
        </p:nvSpPr>
        <p:spPr>
          <a:xfrm>
            <a:off x="5138824" y="115970"/>
            <a:ext cx="542686" cy="194701"/>
          </a:xfrm>
          <a:prstGeom prst="rect">
            <a:avLst/>
          </a:prstGeom>
          <a:noFill/>
          <a:ln w="190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50" b="1" dirty="0">
                <a:solidFill>
                  <a:schemeClr val="tx1"/>
                </a:solidFill>
              </a:rPr>
              <a:t>事前</a:t>
            </a:r>
          </a:p>
        </p:txBody>
      </p:sp>
      <p:sp>
        <p:nvSpPr>
          <p:cNvPr id="5" name="正方形/長方形 4">
            <a:extLst>
              <a:ext uri="{FF2B5EF4-FFF2-40B4-BE49-F238E27FC236}">
                <a16:creationId xmlns:a16="http://schemas.microsoft.com/office/drawing/2014/main" id="{5D0CA1C6-E935-9A9B-528D-D4F3040F7A0F}"/>
              </a:ext>
            </a:extLst>
          </p:cNvPr>
          <p:cNvSpPr/>
          <p:nvPr/>
        </p:nvSpPr>
        <p:spPr>
          <a:xfrm>
            <a:off x="5681510" y="115970"/>
            <a:ext cx="542686" cy="194701"/>
          </a:xfrm>
          <a:prstGeom prst="rect">
            <a:avLst/>
          </a:prstGeom>
          <a:noFill/>
          <a:ln w="190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50" b="1" dirty="0">
                <a:solidFill>
                  <a:schemeClr val="tx1"/>
                </a:solidFill>
              </a:rPr>
              <a:t>現地</a:t>
            </a:r>
          </a:p>
        </p:txBody>
      </p:sp>
      <p:sp>
        <p:nvSpPr>
          <p:cNvPr id="6" name="正方形/長方形 5">
            <a:extLst>
              <a:ext uri="{FF2B5EF4-FFF2-40B4-BE49-F238E27FC236}">
                <a16:creationId xmlns:a16="http://schemas.microsoft.com/office/drawing/2014/main" id="{E0E3AE1F-6C1E-6B55-37FA-911D3BB97FF3}"/>
              </a:ext>
            </a:extLst>
          </p:cNvPr>
          <p:cNvSpPr/>
          <p:nvPr/>
        </p:nvSpPr>
        <p:spPr>
          <a:xfrm>
            <a:off x="6224197" y="115970"/>
            <a:ext cx="542686" cy="194701"/>
          </a:xfrm>
          <a:prstGeom prst="rect">
            <a:avLst/>
          </a:prstGeom>
          <a:noFill/>
          <a:ln w="190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50" b="1" dirty="0">
                <a:solidFill>
                  <a:schemeClr val="tx1"/>
                </a:solidFill>
              </a:rPr>
              <a:t>事後</a:t>
            </a:r>
          </a:p>
        </p:txBody>
      </p:sp>
      <p:sp>
        <p:nvSpPr>
          <p:cNvPr id="10" name="Footer Placeholder 4">
            <a:extLst>
              <a:ext uri="{FF2B5EF4-FFF2-40B4-BE49-F238E27FC236}">
                <a16:creationId xmlns:a16="http://schemas.microsoft.com/office/drawing/2014/main" id="{F763BCC2-8590-3691-8FD4-10FEF206F39F}"/>
              </a:ext>
            </a:extLst>
          </p:cNvPr>
          <p:cNvSpPr>
            <a:spLocks noGrp="1"/>
          </p:cNvSpPr>
          <p:nvPr>
            <p:ph type="ftr" sz="quarter" idx="3"/>
          </p:nvPr>
        </p:nvSpPr>
        <p:spPr>
          <a:xfrm>
            <a:off x="0" y="9609438"/>
            <a:ext cx="6858000" cy="317157"/>
          </a:xfrm>
          <a:prstGeom prst="rect">
            <a:avLst/>
          </a:prstGeom>
        </p:spPr>
        <p:txBody>
          <a:bodyPr vert="horz" lIns="91440" tIns="45720" rIns="91440" bIns="45720" rtlCol="0" anchor="ctr"/>
          <a:lstStyle>
            <a:lvl1pPr algn="ctr">
              <a:defRPr sz="900">
                <a:solidFill>
                  <a:schemeClr val="tx1"/>
                </a:solidFill>
              </a:defRPr>
            </a:lvl1pPr>
          </a:lstStyle>
          <a:p>
            <a:r>
              <a:rPr kumimoji="1" lang="ja-JP" altLang="en-US" dirty="0"/>
              <a:t>尾瀬ネイチャーラーニング モデルプログラム（中学校 活用編）</a:t>
            </a:r>
          </a:p>
        </p:txBody>
      </p:sp>
      <p:graphicFrame>
        <p:nvGraphicFramePr>
          <p:cNvPr id="14" name="表 13">
            <a:extLst>
              <a:ext uri="{FF2B5EF4-FFF2-40B4-BE49-F238E27FC236}">
                <a16:creationId xmlns:a16="http://schemas.microsoft.com/office/drawing/2014/main" id="{0A9A2BD0-EE75-2A65-8835-CC1AE79FD0DC}"/>
              </a:ext>
            </a:extLst>
          </p:cNvPr>
          <p:cNvGraphicFramePr>
            <a:graphicFrameLocks noGrp="1"/>
          </p:cNvGraphicFramePr>
          <p:nvPr>
            <p:extLst>
              <p:ext uri="{D42A27DB-BD31-4B8C-83A1-F6EECF244321}">
                <p14:modId xmlns:p14="http://schemas.microsoft.com/office/powerpoint/2010/main" val="1234327875"/>
              </p:ext>
            </p:extLst>
          </p:nvPr>
        </p:nvGraphicFramePr>
        <p:xfrm>
          <a:off x="246143" y="4805803"/>
          <a:ext cx="6520741" cy="4621530"/>
        </p:xfrm>
        <a:graphic>
          <a:graphicData uri="http://schemas.openxmlformats.org/drawingml/2006/table">
            <a:tbl>
              <a:tblPr firstRow="1" bandRow="1">
                <a:tableStyleId>{5940675A-B579-460E-94D1-54222C63F5DA}</a:tableStyleId>
              </a:tblPr>
              <a:tblGrid>
                <a:gridCol w="764501">
                  <a:extLst>
                    <a:ext uri="{9D8B030D-6E8A-4147-A177-3AD203B41FA5}">
                      <a16:colId xmlns:a16="http://schemas.microsoft.com/office/drawing/2014/main" val="1432753179"/>
                    </a:ext>
                  </a:extLst>
                </a:gridCol>
                <a:gridCol w="1439060">
                  <a:extLst>
                    <a:ext uri="{9D8B030D-6E8A-4147-A177-3AD203B41FA5}">
                      <a16:colId xmlns:a16="http://schemas.microsoft.com/office/drawing/2014/main" val="920280367"/>
                    </a:ext>
                  </a:extLst>
                </a:gridCol>
                <a:gridCol w="1439060">
                  <a:extLst>
                    <a:ext uri="{9D8B030D-6E8A-4147-A177-3AD203B41FA5}">
                      <a16:colId xmlns:a16="http://schemas.microsoft.com/office/drawing/2014/main" val="2629273141"/>
                    </a:ext>
                  </a:extLst>
                </a:gridCol>
                <a:gridCol w="1439060">
                  <a:extLst>
                    <a:ext uri="{9D8B030D-6E8A-4147-A177-3AD203B41FA5}">
                      <a16:colId xmlns:a16="http://schemas.microsoft.com/office/drawing/2014/main" val="4172220129"/>
                    </a:ext>
                  </a:extLst>
                </a:gridCol>
                <a:gridCol w="1439060">
                  <a:extLst>
                    <a:ext uri="{9D8B030D-6E8A-4147-A177-3AD203B41FA5}">
                      <a16:colId xmlns:a16="http://schemas.microsoft.com/office/drawing/2014/main" val="1020356359"/>
                    </a:ext>
                  </a:extLst>
                </a:gridCol>
              </a:tblGrid>
              <a:tr h="519387">
                <a:tc>
                  <a:txBody>
                    <a:bodyPr/>
                    <a:lstStyle/>
                    <a:p>
                      <a:pPr>
                        <a:buNone/>
                      </a:pPr>
                      <a:r>
                        <a:rPr lang="ja-JP" altLang="en-US" sz="800" b="1" dirty="0"/>
                        <a:t>観点</a:t>
                      </a:r>
                    </a:p>
                  </a:txBody>
                  <a:tcPr anchor="ctr">
                    <a:solidFill>
                      <a:schemeClr val="accent2">
                        <a:lumMod val="60000"/>
                        <a:lumOff val="40000"/>
                      </a:schemeClr>
                    </a:solidFill>
                  </a:tcPr>
                </a:tc>
                <a:tc>
                  <a:txBody>
                    <a:bodyPr/>
                    <a:lstStyle/>
                    <a:p>
                      <a:pPr>
                        <a:buNone/>
                      </a:pPr>
                      <a:r>
                        <a:rPr lang="en-US" altLang="ja-JP" sz="800" b="1"/>
                        <a:t>4</a:t>
                      </a:r>
                      <a:r>
                        <a:rPr lang="ja-JP" altLang="en-US" sz="800" b="1"/>
                        <a:t>：すごくできた</a:t>
                      </a:r>
                    </a:p>
                  </a:txBody>
                  <a:tcPr anchor="ctr">
                    <a:solidFill>
                      <a:schemeClr val="accent2">
                        <a:lumMod val="60000"/>
                        <a:lumOff val="40000"/>
                      </a:schemeClr>
                    </a:solidFill>
                  </a:tcPr>
                </a:tc>
                <a:tc>
                  <a:txBody>
                    <a:bodyPr/>
                    <a:lstStyle/>
                    <a:p>
                      <a:pPr>
                        <a:buNone/>
                      </a:pPr>
                      <a:r>
                        <a:rPr lang="en-US" altLang="ja-JP" sz="800" b="1" dirty="0"/>
                        <a:t>3</a:t>
                      </a:r>
                      <a:r>
                        <a:rPr lang="ja-JP" altLang="en-US" sz="800" b="1" dirty="0"/>
                        <a:t>：できた</a:t>
                      </a:r>
                    </a:p>
                  </a:txBody>
                  <a:tcPr anchor="ctr">
                    <a:solidFill>
                      <a:schemeClr val="accent2">
                        <a:lumMod val="60000"/>
                        <a:lumOff val="40000"/>
                      </a:schemeClr>
                    </a:solidFill>
                  </a:tcPr>
                </a:tc>
                <a:tc>
                  <a:txBody>
                    <a:bodyPr/>
                    <a:lstStyle/>
                    <a:p>
                      <a:pPr>
                        <a:buNone/>
                      </a:pPr>
                      <a:r>
                        <a:rPr lang="en-US" altLang="ja-JP" sz="800" b="1" dirty="0"/>
                        <a:t>2</a:t>
                      </a:r>
                      <a:r>
                        <a:rPr lang="ja-JP" altLang="en-US" sz="800" b="1" dirty="0"/>
                        <a:t>：もう少し</a:t>
                      </a:r>
                    </a:p>
                  </a:txBody>
                  <a:tcPr anchor="ctr">
                    <a:solidFill>
                      <a:schemeClr val="accent2">
                        <a:lumMod val="60000"/>
                        <a:lumOff val="40000"/>
                      </a:schemeClr>
                    </a:solidFill>
                  </a:tcPr>
                </a:tc>
                <a:tc>
                  <a:txBody>
                    <a:bodyPr/>
                    <a:lstStyle/>
                    <a:p>
                      <a:pPr>
                        <a:buNone/>
                      </a:pPr>
                      <a:r>
                        <a:rPr lang="en-US" altLang="ja-JP" sz="800" b="1" dirty="0"/>
                        <a:t>1</a:t>
                      </a:r>
                      <a:r>
                        <a:rPr lang="ja-JP" altLang="en-US" sz="800" b="1" dirty="0"/>
                        <a:t>：これから</a:t>
                      </a:r>
                    </a:p>
                  </a:txBody>
                  <a:tcPr anchor="ctr">
                    <a:solidFill>
                      <a:schemeClr val="accent2">
                        <a:lumMod val="60000"/>
                        <a:lumOff val="40000"/>
                      </a:schemeClr>
                    </a:solidFill>
                  </a:tcPr>
                </a:tc>
                <a:extLst>
                  <a:ext uri="{0D108BD9-81ED-4DB2-BD59-A6C34878D82A}">
                    <a16:rowId xmlns:a16="http://schemas.microsoft.com/office/drawing/2014/main" val="4103885800"/>
                  </a:ext>
                </a:extLst>
              </a:tr>
              <a:tr h="764129">
                <a:tc>
                  <a:txBody>
                    <a:bodyPr/>
                    <a:lstStyle/>
                    <a:p>
                      <a:pPr>
                        <a:buNone/>
                      </a:pPr>
                      <a:r>
                        <a:rPr lang="ja-JP" altLang="en-US" sz="800" b="1"/>
                        <a:t>① 何が課題で、何を変えたいか</a:t>
                      </a:r>
                      <a:endParaRPr lang="ja-JP" altLang="en-US" sz="800" b="1" dirty="0"/>
                    </a:p>
                  </a:txBody>
                  <a:tcPr anchor="ctr">
                    <a:solidFill>
                      <a:schemeClr val="accent2">
                        <a:lumMod val="20000"/>
                        <a:lumOff val="80000"/>
                      </a:schemeClr>
                    </a:solidFill>
                  </a:tcPr>
                </a:tc>
                <a:tc>
                  <a:txBody>
                    <a:bodyPr/>
                    <a:lstStyle/>
                    <a:p>
                      <a:pPr>
                        <a:buNone/>
                      </a:pPr>
                      <a:r>
                        <a:rPr lang="ja-JP" altLang="en-US" sz="800" b="0" dirty="0"/>
                        <a:t>「今の困りごと」と「こうしたい」がハッキリ。どこで・誰に関係するかも言える</a:t>
                      </a:r>
                    </a:p>
                  </a:txBody>
                  <a:tcPr anchor="ctr">
                    <a:solidFill>
                      <a:schemeClr val="bg1"/>
                    </a:solidFill>
                  </a:tcPr>
                </a:tc>
                <a:tc>
                  <a:txBody>
                    <a:bodyPr/>
                    <a:lstStyle/>
                    <a:p>
                      <a:pPr>
                        <a:buNone/>
                      </a:pPr>
                      <a:r>
                        <a:rPr lang="ja-JP" altLang="en-US" sz="800" b="0" dirty="0"/>
                        <a:t>「今の困りごと」と「こうしたい」を説明できる</a:t>
                      </a:r>
                    </a:p>
                  </a:txBody>
                  <a:tcPr anchor="ctr">
                    <a:solidFill>
                      <a:schemeClr val="bg1"/>
                    </a:solidFill>
                  </a:tcPr>
                </a:tc>
                <a:tc>
                  <a:txBody>
                    <a:bodyPr/>
                    <a:lstStyle/>
                    <a:p>
                      <a:pPr>
                        <a:buNone/>
                      </a:pPr>
                      <a:r>
                        <a:rPr lang="ja-JP" altLang="en-US" sz="800" b="0" dirty="0"/>
                        <a:t>何となく分かるが、ぼんやりしている</a:t>
                      </a:r>
                    </a:p>
                  </a:txBody>
                  <a:tcPr anchor="ctr">
                    <a:solidFill>
                      <a:schemeClr val="bg1"/>
                    </a:solidFill>
                  </a:tcPr>
                </a:tc>
                <a:tc>
                  <a:txBody>
                    <a:bodyPr/>
                    <a:lstStyle/>
                    <a:p>
                      <a:pPr>
                        <a:buNone/>
                      </a:pPr>
                      <a:r>
                        <a:rPr lang="ja-JP" altLang="en-US" sz="800" b="0"/>
                        <a:t>何が問題かが分かりにくい</a:t>
                      </a:r>
                    </a:p>
                  </a:txBody>
                  <a:tcPr anchor="ctr">
                    <a:solidFill>
                      <a:schemeClr val="bg1"/>
                    </a:solidFill>
                  </a:tcPr>
                </a:tc>
                <a:extLst>
                  <a:ext uri="{0D108BD9-81ED-4DB2-BD59-A6C34878D82A}">
                    <a16:rowId xmlns:a16="http://schemas.microsoft.com/office/drawing/2014/main" val="3543697815"/>
                  </a:ext>
                </a:extLst>
              </a:tr>
              <a:tr h="603252">
                <a:tc>
                  <a:txBody>
                    <a:bodyPr/>
                    <a:lstStyle/>
                    <a:p>
                      <a:pPr>
                        <a:buNone/>
                      </a:pPr>
                      <a:r>
                        <a:rPr lang="ja-JP" altLang="en-US" sz="800" b="1"/>
                        <a:t>② 調べたこと・根拠</a:t>
                      </a:r>
                      <a:endParaRPr lang="ja-JP" altLang="en-US" sz="800" b="1" dirty="0"/>
                    </a:p>
                  </a:txBody>
                  <a:tcPr anchor="ctr">
                    <a:solidFill>
                      <a:schemeClr val="accent2">
                        <a:lumMod val="20000"/>
                        <a:lumOff val="80000"/>
                      </a:schemeClr>
                    </a:solidFill>
                  </a:tcPr>
                </a:tc>
                <a:tc>
                  <a:txBody>
                    <a:bodyPr/>
                    <a:lstStyle/>
                    <a:p>
                      <a:pPr>
                        <a:buNone/>
                      </a:pPr>
                      <a:r>
                        <a:rPr lang="ja-JP" altLang="en-US" sz="800" b="0" dirty="0"/>
                        <a:t>データ、観察、体験など根拠が</a:t>
                      </a:r>
                      <a:r>
                        <a:rPr lang="en-US" altLang="ja-JP" sz="800" b="0" dirty="0"/>
                        <a:t>2</a:t>
                      </a:r>
                      <a:r>
                        <a:rPr lang="ja-JP" altLang="en-US" sz="800" b="0" dirty="0"/>
                        <a:t>つ以上あり、提案につながっている</a:t>
                      </a:r>
                    </a:p>
                  </a:txBody>
                  <a:tcPr anchor="ctr">
                    <a:solidFill>
                      <a:schemeClr val="bg1"/>
                    </a:solidFill>
                  </a:tcPr>
                </a:tc>
                <a:tc>
                  <a:txBody>
                    <a:bodyPr/>
                    <a:lstStyle/>
                    <a:p>
                      <a:pPr>
                        <a:buNone/>
                      </a:pPr>
                      <a:r>
                        <a:rPr lang="ja-JP" altLang="en-US" sz="800" b="0" dirty="0"/>
                        <a:t>データ、観察、体験など根拠が</a:t>
                      </a:r>
                      <a:r>
                        <a:rPr lang="en-US" altLang="ja-JP" sz="800" b="0" dirty="0"/>
                        <a:t>1</a:t>
                      </a:r>
                      <a:r>
                        <a:rPr lang="ja-JP" altLang="en-US" sz="800" b="0" dirty="0"/>
                        <a:t>つ以上ある</a:t>
                      </a:r>
                    </a:p>
                  </a:txBody>
                  <a:tcPr anchor="ctr">
                    <a:solidFill>
                      <a:schemeClr val="bg1"/>
                    </a:solidFill>
                  </a:tcPr>
                </a:tc>
                <a:tc>
                  <a:txBody>
                    <a:bodyPr/>
                    <a:lstStyle/>
                    <a:p>
                      <a:pPr>
                        <a:buNone/>
                      </a:pPr>
                      <a:r>
                        <a:rPr lang="ja-JP" altLang="en-US" sz="800" b="0" dirty="0"/>
                        <a:t>根拠が少ない／つながりが弱い</a:t>
                      </a:r>
                    </a:p>
                  </a:txBody>
                  <a:tcPr anchor="ctr">
                    <a:solidFill>
                      <a:schemeClr val="bg1"/>
                    </a:solidFill>
                  </a:tcPr>
                </a:tc>
                <a:tc>
                  <a:txBody>
                    <a:bodyPr/>
                    <a:lstStyle/>
                    <a:p>
                      <a:pPr>
                        <a:buNone/>
                      </a:pPr>
                      <a:r>
                        <a:rPr lang="ja-JP" altLang="en-US" sz="800" b="0"/>
                        <a:t>ほとんど根拠がない</a:t>
                      </a:r>
                    </a:p>
                  </a:txBody>
                  <a:tcPr anchor="ctr">
                    <a:solidFill>
                      <a:schemeClr val="bg1"/>
                    </a:solidFill>
                  </a:tcPr>
                </a:tc>
                <a:extLst>
                  <a:ext uri="{0D108BD9-81ED-4DB2-BD59-A6C34878D82A}">
                    <a16:rowId xmlns:a16="http://schemas.microsoft.com/office/drawing/2014/main" val="1555529139"/>
                  </a:ext>
                </a:extLst>
              </a:tr>
              <a:tr h="603252">
                <a:tc>
                  <a:txBody>
                    <a:bodyPr/>
                    <a:lstStyle/>
                    <a:p>
                      <a:pPr>
                        <a:buNone/>
                      </a:pPr>
                      <a:r>
                        <a:rPr lang="ja-JP" altLang="en-US" sz="800" b="1"/>
                        <a:t>③ 提案は「できそう」か</a:t>
                      </a:r>
                      <a:endParaRPr lang="ja-JP" altLang="en-US" sz="800" b="1" dirty="0"/>
                    </a:p>
                  </a:txBody>
                  <a:tcPr anchor="ctr">
                    <a:solidFill>
                      <a:schemeClr val="accent2">
                        <a:lumMod val="20000"/>
                        <a:lumOff val="80000"/>
                      </a:schemeClr>
                    </a:solidFill>
                  </a:tcPr>
                </a:tc>
                <a:tc>
                  <a:txBody>
                    <a:bodyPr/>
                    <a:lstStyle/>
                    <a:p>
                      <a:pPr>
                        <a:buNone/>
                      </a:pPr>
                      <a:r>
                        <a:rPr lang="ja-JP" altLang="en-US" sz="800" b="0" dirty="0"/>
                        <a:t>お金・人・安全・手間などを考えていて、どうやってやるかが具体的</a:t>
                      </a:r>
                    </a:p>
                  </a:txBody>
                  <a:tcPr anchor="ctr">
                    <a:solidFill>
                      <a:schemeClr val="bg1"/>
                    </a:solidFill>
                  </a:tcPr>
                </a:tc>
                <a:tc>
                  <a:txBody>
                    <a:bodyPr/>
                    <a:lstStyle/>
                    <a:p>
                      <a:pPr>
                        <a:buNone/>
                      </a:pPr>
                      <a:r>
                        <a:rPr lang="ja-JP" altLang="en-US" sz="800" b="0" dirty="0"/>
                        <a:t>お金・人・安全・手間などが検討されている</a:t>
                      </a:r>
                    </a:p>
                  </a:txBody>
                  <a:tcPr anchor="ctr">
                    <a:solidFill>
                      <a:schemeClr val="bg1"/>
                    </a:solidFill>
                  </a:tcPr>
                </a:tc>
                <a:tc>
                  <a:txBody>
                    <a:bodyPr/>
                    <a:lstStyle/>
                    <a:p>
                      <a:pPr>
                        <a:buNone/>
                      </a:pPr>
                      <a:r>
                        <a:rPr lang="ja-JP" altLang="en-US" sz="800" b="0" dirty="0"/>
                        <a:t>良い案だが、やり方があいまい</a:t>
                      </a:r>
                    </a:p>
                  </a:txBody>
                  <a:tcPr anchor="ctr">
                    <a:solidFill>
                      <a:schemeClr val="bg1"/>
                    </a:solidFill>
                  </a:tcPr>
                </a:tc>
                <a:tc>
                  <a:txBody>
                    <a:bodyPr/>
                    <a:lstStyle/>
                    <a:p>
                      <a:pPr>
                        <a:buNone/>
                      </a:pPr>
                      <a:r>
                        <a:rPr lang="ja-JP" altLang="en-US" sz="800" b="0" dirty="0"/>
                        <a:t>実現のイメージがない</a:t>
                      </a:r>
                    </a:p>
                  </a:txBody>
                  <a:tcPr anchor="ctr">
                    <a:solidFill>
                      <a:schemeClr val="bg1"/>
                    </a:solidFill>
                  </a:tcPr>
                </a:tc>
                <a:extLst>
                  <a:ext uri="{0D108BD9-81ED-4DB2-BD59-A6C34878D82A}">
                    <a16:rowId xmlns:a16="http://schemas.microsoft.com/office/drawing/2014/main" val="2225574231"/>
                  </a:ext>
                </a:extLst>
              </a:tr>
              <a:tr h="764129">
                <a:tc>
                  <a:txBody>
                    <a:bodyPr/>
                    <a:lstStyle/>
                    <a:p>
                      <a:pPr>
                        <a:buNone/>
                      </a:pPr>
                      <a:r>
                        <a:rPr lang="ja-JP" altLang="en-US" sz="800" b="1"/>
                        <a:t>④ 良さを見つけられたか（自分・地域）</a:t>
                      </a:r>
                      <a:endParaRPr lang="ja-JP" altLang="en-US" sz="800" b="1" dirty="0"/>
                    </a:p>
                  </a:txBody>
                  <a:tcPr anchor="ctr">
                    <a:solidFill>
                      <a:schemeClr val="accent2">
                        <a:lumMod val="20000"/>
                        <a:lumOff val="80000"/>
                      </a:schemeClr>
                    </a:solidFill>
                  </a:tcPr>
                </a:tc>
                <a:tc>
                  <a:txBody>
                    <a:bodyPr/>
                    <a:lstStyle/>
                    <a:p>
                      <a:pPr>
                        <a:buNone/>
                      </a:pPr>
                      <a:r>
                        <a:rPr lang="ja-JP" altLang="en-US" sz="800" b="0" dirty="0"/>
                        <a:t>自分の良さと地域の良さを具体例で説明できる</a:t>
                      </a:r>
                    </a:p>
                  </a:txBody>
                  <a:tcPr anchor="ctr"/>
                </a:tc>
                <a:tc>
                  <a:txBody>
                    <a:bodyPr/>
                    <a:lstStyle/>
                    <a:p>
                      <a:pPr>
                        <a:buNone/>
                      </a:pPr>
                      <a:r>
                        <a:rPr lang="ja-JP" altLang="en-US" sz="800" b="0" dirty="0"/>
                        <a:t>どちらかは具体的に言える／両方言えるが少しあいまいである</a:t>
                      </a:r>
                    </a:p>
                  </a:txBody>
                  <a:tcPr anchor="ctr"/>
                </a:tc>
                <a:tc>
                  <a:txBody>
                    <a:bodyPr/>
                    <a:lstStyle/>
                    <a:p>
                      <a:pPr>
                        <a:buNone/>
                      </a:pPr>
                      <a:r>
                        <a:rPr lang="ja-JP" altLang="en-US" sz="800" b="0" dirty="0"/>
                        <a:t>良さは言うが、理由や例が少ない</a:t>
                      </a:r>
                    </a:p>
                  </a:txBody>
                  <a:tcPr anchor="ctr"/>
                </a:tc>
                <a:tc>
                  <a:txBody>
                    <a:bodyPr/>
                    <a:lstStyle/>
                    <a:p>
                      <a:pPr>
                        <a:buNone/>
                      </a:pPr>
                      <a:r>
                        <a:rPr lang="ja-JP" altLang="en-US" sz="800" b="0" dirty="0"/>
                        <a:t>良さがあまり見えていない</a:t>
                      </a:r>
                    </a:p>
                  </a:txBody>
                  <a:tcPr anchor="ctr"/>
                </a:tc>
                <a:extLst>
                  <a:ext uri="{0D108BD9-81ED-4DB2-BD59-A6C34878D82A}">
                    <a16:rowId xmlns:a16="http://schemas.microsoft.com/office/drawing/2014/main" val="3343306947"/>
                  </a:ext>
                </a:extLst>
              </a:tr>
              <a:tr h="764129">
                <a:tc>
                  <a:txBody>
                    <a:bodyPr/>
                    <a:lstStyle/>
                    <a:p>
                      <a:pPr>
                        <a:buNone/>
                      </a:pPr>
                      <a:r>
                        <a:rPr lang="ja-JP" altLang="en-US" sz="800" b="1"/>
                        <a:t>⑤ つながり（教科横断・</a:t>
                      </a:r>
                      <a:r>
                        <a:rPr lang="en-US" altLang="ja-JP" sz="800" b="1"/>
                        <a:t>STEAM</a:t>
                      </a:r>
                      <a:r>
                        <a:rPr lang="ja-JP" altLang="en-US" sz="800" b="1"/>
                        <a:t>）</a:t>
                      </a:r>
                      <a:endParaRPr lang="ja-JP" altLang="en-US" sz="800" b="1" dirty="0"/>
                    </a:p>
                  </a:txBody>
                  <a:tcPr anchor="ctr">
                    <a:solidFill>
                      <a:schemeClr val="accent2">
                        <a:lumMod val="20000"/>
                        <a:lumOff val="80000"/>
                      </a:schemeClr>
                    </a:solidFill>
                  </a:tcPr>
                </a:tc>
                <a:tc>
                  <a:txBody>
                    <a:bodyPr/>
                    <a:lstStyle/>
                    <a:p>
                      <a:pPr>
                        <a:buNone/>
                      </a:pPr>
                      <a:r>
                        <a:rPr lang="en-US" altLang="ja-JP" sz="800" b="0" dirty="0"/>
                        <a:t>1</a:t>
                      </a:r>
                      <a:r>
                        <a:rPr lang="ja-JP" altLang="en-US" sz="800" b="0" dirty="0"/>
                        <a:t>つのテーマが、自然・社会・経済・技術・人の気持ちなど複数に広がっていると説明できる</a:t>
                      </a:r>
                    </a:p>
                  </a:txBody>
                  <a:tcPr anchor="ctr"/>
                </a:tc>
                <a:tc>
                  <a:txBody>
                    <a:bodyPr/>
                    <a:lstStyle/>
                    <a:p>
                      <a:pPr>
                        <a:buNone/>
                      </a:pPr>
                      <a:r>
                        <a:rPr lang="en-US" altLang="ja-JP" sz="800" b="0" dirty="0"/>
                        <a:t>1</a:t>
                      </a:r>
                      <a:r>
                        <a:rPr lang="ja-JP" altLang="en-US" sz="800" b="0" dirty="0"/>
                        <a:t>つのテーマが、自然・社会・経済・技術・人の気持ちなど</a:t>
                      </a:r>
                      <a:r>
                        <a:rPr lang="en-US" altLang="ja-JP" sz="800" b="0" dirty="0"/>
                        <a:t>2</a:t>
                      </a:r>
                      <a:r>
                        <a:rPr lang="ja-JP" altLang="en-US" sz="800" b="0" dirty="0"/>
                        <a:t>つ程度のつながりを説明できる</a:t>
                      </a:r>
                    </a:p>
                  </a:txBody>
                  <a:tcPr anchor="ctr"/>
                </a:tc>
                <a:tc>
                  <a:txBody>
                    <a:bodyPr/>
                    <a:lstStyle/>
                    <a:p>
                      <a:pPr>
                        <a:buNone/>
                      </a:pPr>
                      <a:r>
                        <a:rPr lang="ja-JP" altLang="en-US" sz="800" b="0"/>
                        <a:t>つながりはあるが、説明が短い</a:t>
                      </a:r>
                    </a:p>
                  </a:txBody>
                  <a:tcPr anchor="ctr"/>
                </a:tc>
                <a:tc>
                  <a:txBody>
                    <a:bodyPr/>
                    <a:lstStyle/>
                    <a:p>
                      <a:pPr>
                        <a:buNone/>
                      </a:pPr>
                      <a:r>
                        <a:rPr lang="ja-JP" altLang="en-US" sz="800" b="0"/>
                        <a:t>つながりが見えない／</a:t>
                      </a:r>
                      <a:r>
                        <a:rPr lang="en-US" altLang="ja-JP" sz="800" b="0"/>
                        <a:t>1</a:t>
                      </a:r>
                      <a:r>
                        <a:rPr lang="ja-JP" altLang="en-US" sz="800" b="0"/>
                        <a:t>つだけで終わる</a:t>
                      </a:r>
                    </a:p>
                  </a:txBody>
                  <a:tcPr anchor="ctr"/>
                </a:tc>
                <a:extLst>
                  <a:ext uri="{0D108BD9-81ED-4DB2-BD59-A6C34878D82A}">
                    <a16:rowId xmlns:a16="http://schemas.microsoft.com/office/drawing/2014/main" val="3317009055"/>
                  </a:ext>
                </a:extLst>
              </a:tr>
              <a:tr h="603252">
                <a:tc>
                  <a:txBody>
                    <a:bodyPr/>
                    <a:lstStyle/>
                    <a:p>
                      <a:pPr>
                        <a:buNone/>
                      </a:pPr>
                      <a:r>
                        <a:rPr lang="ja-JP" altLang="en-US" sz="800" b="1" dirty="0"/>
                        <a:t>⑥ 伝え方（分かりやすさ）</a:t>
                      </a:r>
                    </a:p>
                  </a:txBody>
                  <a:tcPr anchor="ctr">
                    <a:solidFill>
                      <a:schemeClr val="accent2">
                        <a:lumMod val="20000"/>
                        <a:lumOff val="80000"/>
                      </a:schemeClr>
                    </a:solidFill>
                  </a:tcPr>
                </a:tc>
                <a:tc>
                  <a:txBody>
                    <a:bodyPr/>
                    <a:lstStyle/>
                    <a:p>
                      <a:pPr>
                        <a:buNone/>
                      </a:pPr>
                      <a:r>
                        <a:rPr lang="ja-JP" altLang="en-US" sz="800" b="0" dirty="0"/>
                        <a:t>結論→理由→具体例の順で、短くてもよく伝わる</a:t>
                      </a:r>
                    </a:p>
                  </a:txBody>
                  <a:tcPr anchor="ctr"/>
                </a:tc>
                <a:tc>
                  <a:txBody>
                    <a:bodyPr/>
                    <a:lstStyle/>
                    <a:p>
                      <a:pPr>
                        <a:buNone/>
                      </a:pPr>
                      <a:r>
                        <a:rPr lang="ja-JP" altLang="en-US" sz="800" b="0" dirty="0"/>
                        <a:t>伝える順番が整理されている</a:t>
                      </a:r>
                    </a:p>
                  </a:txBody>
                  <a:tcPr anchor="ctr"/>
                </a:tc>
                <a:tc>
                  <a:txBody>
                    <a:bodyPr/>
                    <a:lstStyle/>
                    <a:p>
                      <a:pPr>
                        <a:buNone/>
                      </a:pPr>
                      <a:r>
                        <a:rPr lang="ja-JP" altLang="en-US" sz="800" b="0" dirty="0"/>
                        <a:t>情報が多すぎる／順番が分かりにくい</a:t>
                      </a:r>
                    </a:p>
                  </a:txBody>
                  <a:tcPr anchor="ctr"/>
                </a:tc>
                <a:tc>
                  <a:txBody>
                    <a:bodyPr/>
                    <a:lstStyle/>
                    <a:p>
                      <a:pPr>
                        <a:buNone/>
                      </a:pPr>
                      <a:r>
                        <a:rPr lang="ja-JP" altLang="en-US" sz="800" b="0" dirty="0"/>
                        <a:t>何を言いたいか伝わりにくい</a:t>
                      </a:r>
                    </a:p>
                  </a:txBody>
                  <a:tcPr anchor="ctr"/>
                </a:tc>
                <a:extLst>
                  <a:ext uri="{0D108BD9-81ED-4DB2-BD59-A6C34878D82A}">
                    <a16:rowId xmlns:a16="http://schemas.microsoft.com/office/drawing/2014/main" val="2396732225"/>
                  </a:ext>
                </a:extLst>
              </a:tr>
            </a:tbl>
          </a:graphicData>
        </a:graphic>
      </p:graphicFrame>
    </p:spTree>
    <p:extLst>
      <p:ext uri="{BB962C8B-B14F-4D97-AF65-F5344CB8AC3E}">
        <p14:creationId xmlns:p14="http://schemas.microsoft.com/office/powerpoint/2010/main" val="133883453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DB67473-47D0-4419-CE26-C22BF68F06DB}"/>
            </a:ext>
          </a:extLst>
        </p:cNvPr>
        <p:cNvGrpSpPr/>
        <p:nvPr/>
      </p:nvGrpSpPr>
      <p:grpSpPr>
        <a:xfrm>
          <a:off x="0" y="0"/>
          <a:ext cx="0" cy="0"/>
          <a:chOff x="0" y="0"/>
          <a:chExt cx="0" cy="0"/>
        </a:xfrm>
      </p:grpSpPr>
      <p:sp>
        <p:nvSpPr>
          <p:cNvPr id="4" name="スライド番号プレースホルダー 3">
            <a:extLst>
              <a:ext uri="{FF2B5EF4-FFF2-40B4-BE49-F238E27FC236}">
                <a16:creationId xmlns:a16="http://schemas.microsoft.com/office/drawing/2014/main" id="{20A8649B-8CCE-A392-335C-742C1292F5E5}"/>
              </a:ext>
            </a:extLst>
          </p:cNvPr>
          <p:cNvSpPr>
            <a:spLocks noGrp="1"/>
          </p:cNvSpPr>
          <p:nvPr>
            <p:ph type="sldNum" sz="quarter" idx="12"/>
          </p:nvPr>
        </p:nvSpPr>
        <p:spPr/>
        <p:txBody>
          <a:bodyPr/>
          <a:lstStyle/>
          <a:p>
            <a:fld id="{A763930E-11EF-4248-8263-B2307074A718}" type="slidenum">
              <a:rPr kumimoji="1" lang="ja-JP" altLang="en-US" sz="1400" smtClean="0"/>
              <a:t>4</a:t>
            </a:fld>
            <a:endParaRPr kumimoji="1" lang="ja-JP" altLang="en-US" sz="1400"/>
          </a:p>
        </p:txBody>
      </p:sp>
      <p:sp>
        <p:nvSpPr>
          <p:cNvPr id="7" name="テキスト ボックス 6">
            <a:extLst>
              <a:ext uri="{FF2B5EF4-FFF2-40B4-BE49-F238E27FC236}">
                <a16:creationId xmlns:a16="http://schemas.microsoft.com/office/drawing/2014/main" id="{FBF4A787-6529-CFF7-E466-A26833AAC955}"/>
              </a:ext>
            </a:extLst>
          </p:cNvPr>
          <p:cNvSpPr txBox="1"/>
          <p:nvPr/>
        </p:nvSpPr>
        <p:spPr>
          <a:xfrm>
            <a:off x="221165" y="127344"/>
            <a:ext cx="6314303" cy="883768"/>
          </a:xfrm>
          <a:prstGeom prst="rect">
            <a:avLst/>
          </a:prstGeom>
          <a:noFill/>
        </p:spPr>
        <p:txBody>
          <a:bodyPr wrap="square" rtlCol="0">
            <a:spAutoFit/>
          </a:bodyPr>
          <a:lstStyle/>
          <a:p>
            <a:pPr>
              <a:lnSpc>
                <a:spcPct val="150000"/>
              </a:lnSpc>
            </a:pPr>
            <a:r>
              <a:rPr kumimoji="1" lang="ja-JP" altLang="en-US" b="1" dirty="0">
                <a:solidFill>
                  <a:schemeClr val="accent2"/>
                </a:solidFill>
              </a:rPr>
              <a:t>事前学習：自分と地域の良さ、</a:t>
            </a:r>
            <a:endParaRPr kumimoji="1" lang="en-US" altLang="ja-JP" b="1" dirty="0">
              <a:solidFill>
                <a:schemeClr val="accent2"/>
              </a:solidFill>
            </a:endParaRPr>
          </a:p>
          <a:p>
            <a:pPr>
              <a:lnSpc>
                <a:spcPct val="150000"/>
              </a:lnSpc>
            </a:pPr>
            <a:r>
              <a:rPr kumimoji="1" lang="ja-JP" altLang="en-US" b="1" dirty="0">
                <a:solidFill>
                  <a:schemeClr val="accent2"/>
                </a:solidFill>
              </a:rPr>
              <a:t>　　　　　尾瀬の課題の見方を発見しよう！</a:t>
            </a:r>
          </a:p>
        </p:txBody>
      </p:sp>
      <p:sp>
        <p:nvSpPr>
          <p:cNvPr id="12" name="四角形: 角を丸くする 11">
            <a:extLst>
              <a:ext uri="{FF2B5EF4-FFF2-40B4-BE49-F238E27FC236}">
                <a16:creationId xmlns:a16="http://schemas.microsoft.com/office/drawing/2014/main" id="{D044A821-8A88-C49A-AE0D-F435F1798BFA}"/>
              </a:ext>
            </a:extLst>
          </p:cNvPr>
          <p:cNvSpPr/>
          <p:nvPr/>
        </p:nvSpPr>
        <p:spPr>
          <a:xfrm>
            <a:off x="277234" y="1564385"/>
            <a:ext cx="1159417" cy="323682"/>
          </a:xfrm>
          <a:prstGeom prst="roundRect">
            <a:avLst/>
          </a:prstGeom>
          <a:solidFill>
            <a:schemeClr val="accent2">
              <a:lumMod val="60000"/>
              <a:lumOff val="40000"/>
            </a:schemeClr>
          </a:solidFill>
          <a:ln w="1270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50" b="1" dirty="0">
                <a:solidFill>
                  <a:schemeClr val="tx1"/>
                </a:solidFill>
              </a:rPr>
              <a:t>狙い</a:t>
            </a:r>
          </a:p>
        </p:txBody>
      </p:sp>
      <p:sp>
        <p:nvSpPr>
          <p:cNvPr id="13" name="テキスト ボックス 12">
            <a:extLst>
              <a:ext uri="{FF2B5EF4-FFF2-40B4-BE49-F238E27FC236}">
                <a16:creationId xmlns:a16="http://schemas.microsoft.com/office/drawing/2014/main" id="{B4AF2234-BA6F-7BB0-F388-E2A161EB99A0}"/>
              </a:ext>
            </a:extLst>
          </p:cNvPr>
          <p:cNvSpPr txBox="1"/>
          <p:nvPr/>
        </p:nvSpPr>
        <p:spPr>
          <a:xfrm>
            <a:off x="246143" y="929060"/>
            <a:ext cx="6314303" cy="619913"/>
          </a:xfrm>
          <a:prstGeom prst="rect">
            <a:avLst/>
          </a:prstGeom>
          <a:noFill/>
        </p:spPr>
        <p:txBody>
          <a:bodyPr wrap="square" rtlCol="0">
            <a:spAutoFit/>
          </a:bodyPr>
          <a:lstStyle/>
          <a:p>
            <a:pPr>
              <a:lnSpc>
                <a:spcPct val="150000"/>
              </a:lnSpc>
            </a:pPr>
            <a:r>
              <a:rPr kumimoji="1" lang="ja-JP" altLang="en-US" sz="1200" b="1" dirty="0"/>
              <a:t>尾瀬ネイチャーラーニングの概要を知り、</a:t>
            </a:r>
            <a:endParaRPr kumimoji="1" lang="en-US" altLang="ja-JP" sz="1200" b="1" dirty="0"/>
          </a:p>
          <a:p>
            <a:pPr>
              <a:lnSpc>
                <a:spcPct val="150000"/>
              </a:lnSpc>
            </a:pPr>
            <a:r>
              <a:rPr kumimoji="1" lang="ja-JP" altLang="en-US" sz="1200" b="1" dirty="0"/>
              <a:t>尾瀬の課題の見方を発見する。</a:t>
            </a:r>
            <a:endParaRPr kumimoji="1" lang="en-US" altLang="ja-JP" sz="1200" b="1" dirty="0"/>
          </a:p>
        </p:txBody>
      </p:sp>
      <p:sp>
        <p:nvSpPr>
          <p:cNvPr id="6" name="四角形: 角を丸くする 5">
            <a:extLst>
              <a:ext uri="{FF2B5EF4-FFF2-40B4-BE49-F238E27FC236}">
                <a16:creationId xmlns:a16="http://schemas.microsoft.com/office/drawing/2014/main" id="{9A468D75-75F1-CAD6-7042-9278A0111332}"/>
              </a:ext>
            </a:extLst>
          </p:cNvPr>
          <p:cNvSpPr/>
          <p:nvPr/>
        </p:nvSpPr>
        <p:spPr>
          <a:xfrm>
            <a:off x="221165" y="3480208"/>
            <a:ext cx="1159417" cy="323682"/>
          </a:xfrm>
          <a:prstGeom prst="roundRect">
            <a:avLst/>
          </a:prstGeom>
          <a:solidFill>
            <a:schemeClr val="accent2">
              <a:lumMod val="60000"/>
              <a:lumOff val="40000"/>
            </a:schemeClr>
          </a:solidFill>
          <a:ln w="1270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50" b="1" dirty="0">
                <a:solidFill>
                  <a:schemeClr val="tx1"/>
                </a:solidFill>
              </a:rPr>
              <a:t>指導案</a:t>
            </a:r>
          </a:p>
        </p:txBody>
      </p:sp>
      <p:graphicFrame>
        <p:nvGraphicFramePr>
          <p:cNvPr id="14" name="表 13">
            <a:extLst>
              <a:ext uri="{FF2B5EF4-FFF2-40B4-BE49-F238E27FC236}">
                <a16:creationId xmlns:a16="http://schemas.microsoft.com/office/drawing/2014/main" id="{4B48F10E-71A3-A8D8-7212-2B5A50F91846}"/>
              </a:ext>
            </a:extLst>
          </p:cNvPr>
          <p:cNvGraphicFramePr>
            <a:graphicFrameLocks noGrp="1"/>
          </p:cNvGraphicFramePr>
          <p:nvPr>
            <p:extLst>
              <p:ext uri="{D42A27DB-BD31-4B8C-83A1-F6EECF244321}">
                <p14:modId xmlns:p14="http://schemas.microsoft.com/office/powerpoint/2010/main" val="2042115872"/>
              </p:ext>
            </p:extLst>
          </p:nvPr>
        </p:nvGraphicFramePr>
        <p:xfrm>
          <a:off x="266630" y="3950756"/>
          <a:ext cx="6365713" cy="5477724"/>
        </p:xfrm>
        <a:graphic>
          <a:graphicData uri="http://schemas.openxmlformats.org/drawingml/2006/table">
            <a:tbl>
              <a:tblPr firstRow="1" bandRow="1">
                <a:tableStyleId>{5940675A-B579-460E-94D1-54222C63F5DA}</a:tableStyleId>
              </a:tblPr>
              <a:tblGrid>
                <a:gridCol w="277724">
                  <a:extLst>
                    <a:ext uri="{9D8B030D-6E8A-4147-A177-3AD203B41FA5}">
                      <a16:colId xmlns:a16="http://schemas.microsoft.com/office/drawing/2014/main" val="3818286640"/>
                    </a:ext>
                  </a:extLst>
                </a:gridCol>
                <a:gridCol w="337680">
                  <a:extLst>
                    <a:ext uri="{9D8B030D-6E8A-4147-A177-3AD203B41FA5}">
                      <a16:colId xmlns:a16="http://schemas.microsoft.com/office/drawing/2014/main" val="65810555"/>
                    </a:ext>
                  </a:extLst>
                </a:gridCol>
                <a:gridCol w="1084348">
                  <a:extLst>
                    <a:ext uri="{9D8B030D-6E8A-4147-A177-3AD203B41FA5}">
                      <a16:colId xmlns:a16="http://schemas.microsoft.com/office/drawing/2014/main" val="2891736153"/>
                    </a:ext>
                  </a:extLst>
                </a:gridCol>
                <a:gridCol w="477520">
                  <a:extLst>
                    <a:ext uri="{9D8B030D-6E8A-4147-A177-3AD203B41FA5}">
                      <a16:colId xmlns:a16="http://schemas.microsoft.com/office/drawing/2014/main" val="3108088361"/>
                    </a:ext>
                  </a:extLst>
                </a:gridCol>
                <a:gridCol w="2991762">
                  <a:extLst>
                    <a:ext uri="{9D8B030D-6E8A-4147-A177-3AD203B41FA5}">
                      <a16:colId xmlns:a16="http://schemas.microsoft.com/office/drawing/2014/main" val="2207028741"/>
                    </a:ext>
                  </a:extLst>
                </a:gridCol>
                <a:gridCol w="1196679">
                  <a:extLst>
                    <a:ext uri="{9D8B030D-6E8A-4147-A177-3AD203B41FA5}">
                      <a16:colId xmlns:a16="http://schemas.microsoft.com/office/drawing/2014/main" val="2161203504"/>
                    </a:ext>
                  </a:extLst>
                </a:gridCol>
              </a:tblGrid>
              <a:tr h="375179">
                <a:tc>
                  <a:txBody>
                    <a:bodyPr/>
                    <a:lstStyle/>
                    <a:p>
                      <a:r>
                        <a:rPr kumimoji="1" lang="ja-JP" altLang="en-US" sz="900" b="1" dirty="0"/>
                        <a:t>時配</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r>
                        <a:rPr kumimoji="1" lang="ja-JP" altLang="en-US" sz="900" b="1" dirty="0"/>
                        <a:t>概要</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r>
                        <a:rPr kumimoji="1" lang="ja-JP" altLang="en-US" sz="900" b="1" dirty="0"/>
                        <a:t>学習内容</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a:r>
                        <a:rPr kumimoji="1" lang="ja-JP" altLang="en-US" sz="700" b="1" dirty="0"/>
                        <a:t>目安</a:t>
                      </a:r>
                      <a:endParaRPr kumimoji="1" lang="en-US" altLang="ja-JP" sz="700" b="1" dirty="0"/>
                    </a:p>
                    <a:p>
                      <a:pPr algn="ctr"/>
                      <a:r>
                        <a:rPr kumimoji="1" lang="ja-JP" altLang="en-US" sz="700" b="1" dirty="0"/>
                        <a:t>時間</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r>
                        <a:rPr kumimoji="1" lang="ja-JP" altLang="en-US" sz="900" b="1" dirty="0"/>
                        <a:t>学習活動</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r>
                        <a:rPr kumimoji="1" lang="ja-JP" altLang="en-US" sz="900" b="1" dirty="0"/>
                        <a:t>資料・備品など</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2">
                        <a:lumMod val="20000"/>
                        <a:lumOff val="80000"/>
                      </a:schemeClr>
                    </a:solidFill>
                  </a:tcPr>
                </a:tc>
                <a:extLst>
                  <a:ext uri="{0D108BD9-81ED-4DB2-BD59-A6C34878D82A}">
                    <a16:rowId xmlns:a16="http://schemas.microsoft.com/office/drawing/2014/main" val="1733419137"/>
                  </a:ext>
                </a:extLst>
              </a:tr>
              <a:tr h="719094">
                <a:tc rowSpan="3">
                  <a:txBody>
                    <a:bodyPr/>
                    <a:lstStyle/>
                    <a:p>
                      <a:pPr algn="ctr"/>
                      <a:r>
                        <a:rPr kumimoji="1" lang="ja-JP" altLang="en-US" sz="900" b="1" dirty="0"/>
                        <a:t>１時間目</a:t>
                      </a:r>
                    </a:p>
                  </a:txBody>
                  <a:tcPr vert="eaVert"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rowSpan="3">
                  <a:txBody>
                    <a:bodyPr/>
                    <a:lstStyle/>
                    <a:p>
                      <a:pPr marL="0" indent="0" algn="ctr">
                        <a:buFont typeface="+mj-lt"/>
                        <a:buNone/>
                      </a:pPr>
                      <a:r>
                        <a:rPr kumimoji="1" lang="ja-JP" altLang="en-US" sz="900" b="1" dirty="0"/>
                        <a:t>自分と地域の良さを発見する</a:t>
                      </a:r>
                    </a:p>
                  </a:txBody>
                  <a:tcPr vert="eaVert"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marL="0" indent="0">
                        <a:buFont typeface="+mj-lt"/>
                        <a:buNone/>
                      </a:pPr>
                      <a:r>
                        <a:rPr kumimoji="1" lang="ja-JP" altLang="en-US" sz="900" b="1" dirty="0"/>
                        <a:t>１．尾瀬</a:t>
                      </a:r>
                      <a:endParaRPr kumimoji="1" lang="en-US" altLang="ja-JP" sz="900" b="1" dirty="0"/>
                    </a:p>
                    <a:p>
                      <a:pPr marL="0" indent="0">
                        <a:buFont typeface="+mj-lt"/>
                        <a:buNone/>
                      </a:pPr>
                      <a:r>
                        <a:rPr kumimoji="1" lang="ja-JP" altLang="en-US" sz="900" b="1" dirty="0"/>
                        <a:t>　　ネイチャー</a:t>
                      </a:r>
                      <a:endParaRPr kumimoji="1" lang="en-US" altLang="ja-JP" sz="900" b="1" dirty="0"/>
                    </a:p>
                    <a:p>
                      <a:pPr marL="0" indent="0">
                        <a:buFont typeface="+mj-lt"/>
                        <a:buNone/>
                      </a:pPr>
                      <a:r>
                        <a:rPr kumimoji="1" lang="ja-JP" altLang="en-US" sz="900" b="1" dirty="0"/>
                        <a:t>　　ラーニング</a:t>
                      </a:r>
                    </a:p>
                    <a:p>
                      <a:pPr marL="0" indent="0">
                        <a:buFont typeface="+mj-lt"/>
                        <a:buNone/>
                      </a:pPr>
                      <a:r>
                        <a:rPr kumimoji="1" lang="ja-JP" altLang="en-US" sz="900" b="1" dirty="0"/>
                        <a:t>　　を知る</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900" b="1" dirty="0"/>
                        <a:t>10</a:t>
                      </a:r>
                      <a:endParaRPr kumimoji="1" lang="ja-JP" altLang="en-US" sz="900" b="1" dirty="0"/>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marL="0" indent="0">
                        <a:buFont typeface="Wingdings" panose="05000000000000000000" pitchFamily="2" charset="2"/>
                        <a:buNone/>
                      </a:pPr>
                      <a:r>
                        <a:rPr kumimoji="1" lang="en-US" altLang="ja-JP" sz="800" b="1" dirty="0">
                          <a:solidFill>
                            <a:schemeClr val="tx1"/>
                          </a:solidFill>
                        </a:rPr>
                        <a:t>【</a:t>
                      </a:r>
                      <a:r>
                        <a:rPr kumimoji="1" lang="ja-JP" altLang="en-US" sz="800" b="1" dirty="0">
                          <a:solidFill>
                            <a:schemeClr val="tx1"/>
                          </a:solidFill>
                        </a:rPr>
                        <a:t>やること</a:t>
                      </a:r>
                      <a:r>
                        <a:rPr kumimoji="1" lang="en-US" altLang="ja-JP" sz="800" b="1" dirty="0">
                          <a:solidFill>
                            <a:schemeClr val="tx1"/>
                          </a:solidFill>
                        </a:rPr>
                        <a:t>】</a:t>
                      </a:r>
                    </a:p>
                    <a:p>
                      <a:pPr marL="171450" indent="-171450">
                        <a:buFont typeface="Wingdings" panose="05000000000000000000" pitchFamily="2" charset="2"/>
                        <a:buChar char="l"/>
                      </a:pPr>
                      <a:r>
                        <a:rPr kumimoji="1" lang="ja-JP" altLang="en-US" sz="800" b="1" dirty="0">
                          <a:solidFill>
                            <a:schemeClr val="tx1"/>
                          </a:solidFill>
                        </a:rPr>
                        <a:t>尾瀬ネイチャーライニングの概要を知る</a:t>
                      </a:r>
                      <a:endParaRPr kumimoji="1" lang="en-US" altLang="ja-JP" sz="800" b="1" dirty="0">
                        <a:solidFill>
                          <a:schemeClr val="tx1"/>
                        </a:solidFill>
                      </a:endParaRPr>
                    </a:p>
                    <a:p>
                      <a:pPr marL="171450" indent="-171450">
                        <a:buFont typeface="Wingdings" panose="05000000000000000000" pitchFamily="2" charset="2"/>
                        <a:buChar char="l"/>
                      </a:pPr>
                      <a:r>
                        <a:rPr kumimoji="1" lang="ja-JP" altLang="en-US" sz="800" b="1" dirty="0">
                          <a:solidFill>
                            <a:schemeClr val="tx1"/>
                          </a:solidFill>
                        </a:rPr>
                        <a:t>尾瀬のイメージについて確認する</a:t>
                      </a:r>
                      <a:endParaRPr kumimoji="1" lang="en-US" altLang="ja-JP" sz="800" b="1" dirty="0">
                        <a:solidFill>
                          <a:schemeClr val="tx1"/>
                        </a:solidFill>
                      </a:endParaRPr>
                    </a:p>
                    <a:p>
                      <a:pPr marL="0" indent="0">
                        <a:buFont typeface="Wingdings" panose="05000000000000000000" pitchFamily="2" charset="2"/>
                        <a:buNone/>
                      </a:pPr>
                      <a:r>
                        <a:rPr kumimoji="1" lang="en-US" altLang="ja-JP" sz="800" b="1" dirty="0">
                          <a:solidFill>
                            <a:schemeClr val="tx1"/>
                          </a:solidFill>
                        </a:rPr>
                        <a:t>【</a:t>
                      </a:r>
                      <a:r>
                        <a:rPr kumimoji="1" lang="ja-JP" altLang="en-US" sz="800" b="1" dirty="0">
                          <a:solidFill>
                            <a:schemeClr val="tx1"/>
                          </a:solidFill>
                        </a:rPr>
                        <a:t>流れ</a:t>
                      </a:r>
                      <a:r>
                        <a:rPr kumimoji="1" lang="en-US" altLang="ja-JP" sz="800" b="1" dirty="0">
                          <a:solidFill>
                            <a:schemeClr val="tx1"/>
                          </a:solidFill>
                        </a:rPr>
                        <a:t>】</a:t>
                      </a:r>
                    </a:p>
                    <a:p>
                      <a:pPr marL="171450" indent="-171450">
                        <a:buFont typeface="Wingdings" panose="05000000000000000000" pitchFamily="2" charset="2"/>
                        <a:buChar char="l"/>
                      </a:pPr>
                      <a:r>
                        <a:rPr kumimoji="1" lang="ja-JP" altLang="en-US" sz="800" b="1" dirty="0">
                          <a:solidFill>
                            <a:schemeClr val="tx1"/>
                          </a:solidFill>
                        </a:rPr>
                        <a:t>クラス説明　　　</a:t>
                      </a:r>
                      <a:r>
                        <a:rPr kumimoji="1" lang="en-US" altLang="ja-JP" sz="800" b="1" dirty="0">
                          <a:solidFill>
                            <a:schemeClr val="tx1"/>
                          </a:solidFill>
                        </a:rPr>
                        <a:t>10</a:t>
                      </a:r>
                      <a:r>
                        <a:rPr kumimoji="1" lang="ja-JP" altLang="en-US" sz="800" b="1" dirty="0">
                          <a:solidFill>
                            <a:schemeClr val="tx1"/>
                          </a:solidFill>
                        </a:rPr>
                        <a:t>分</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rowSpan="3">
                  <a:txBody>
                    <a:bodyPr/>
                    <a:lstStyle/>
                    <a:p>
                      <a:r>
                        <a:rPr kumimoji="1" lang="en-US" altLang="ja-JP" sz="900" b="1" dirty="0">
                          <a:solidFill>
                            <a:schemeClr val="tx1"/>
                          </a:solidFill>
                        </a:rPr>
                        <a:t>【</a:t>
                      </a:r>
                      <a:r>
                        <a:rPr kumimoji="1" lang="ja-JP" altLang="en-US" sz="900" b="1" dirty="0">
                          <a:solidFill>
                            <a:schemeClr val="tx1"/>
                          </a:solidFill>
                        </a:rPr>
                        <a:t>運営</a:t>
                      </a:r>
                      <a:r>
                        <a:rPr kumimoji="1" lang="en-US" altLang="ja-JP" sz="900" b="1" dirty="0">
                          <a:solidFill>
                            <a:schemeClr val="tx1"/>
                          </a:solidFill>
                        </a:rPr>
                        <a:t>】</a:t>
                      </a:r>
                    </a:p>
                    <a:p>
                      <a:r>
                        <a:rPr kumimoji="1" lang="ja-JP" altLang="en-US" sz="900" b="1" dirty="0">
                          <a:solidFill>
                            <a:schemeClr val="tx1"/>
                          </a:solidFill>
                        </a:rPr>
                        <a:t>□学習画面</a:t>
                      </a:r>
                      <a:endParaRPr kumimoji="1" lang="en-US" altLang="ja-JP" sz="900" b="1" dirty="0">
                        <a:solidFill>
                          <a:schemeClr val="tx1"/>
                        </a:solidFill>
                      </a:endParaRPr>
                    </a:p>
                    <a:p>
                      <a:r>
                        <a:rPr kumimoji="1" lang="ja-JP" altLang="en-US" sz="900" b="1" dirty="0">
                          <a:solidFill>
                            <a:schemeClr val="tx1"/>
                          </a:solidFill>
                        </a:rPr>
                        <a:t>□プロジェクター</a:t>
                      </a:r>
                      <a:endParaRPr kumimoji="1" lang="en-US" altLang="ja-JP" sz="900" b="1" dirty="0">
                        <a:solidFill>
                          <a:schemeClr val="tx1"/>
                        </a:solidFill>
                      </a:endParaRPr>
                    </a:p>
                    <a:p>
                      <a:endParaRPr kumimoji="1" lang="en-US" altLang="ja-JP" sz="900" b="1" dirty="0">
                        <a:solidFill>
                          <a:schemeClr val="tx1"/>
                        </a:solidFill>
                      </a:endParaRPr>
                    </a:p>
                    <a:p>
                      <a:r>
                        <a:rPr kumimoji="1" lang="en-US" altLang="ja-JP" sz="900" b="1" dirty="0">
                          <a:solidFill>
                            <a:schemeClr val="tx1"/>
                          </a:solidFill>
                        </a:rPr>
                        <a:t>【</a:t>
                      </a:r>
                      <a:r>
                        <a:rPr kumimoji="1" lang="ja-JP" altLang="en-US" sz="900" b="1" dirty="0">
                          <a:solidFill>
                            <a:schemeClr val="tx1"/>
                          </a:solidFill>
                        </a:rPr>
                        <a:t>備品</a:t>
                      </a:r>
                      <a:r>
                        <a:rPr kumimoji="1" lang="en-US" altLang="ja-JP" sz="900" b="1" dirty="0">
                          <a:solidFill>
                            <a:schemeClr val="tx1"/>
                          </a:solidFill>
                        </a:rPr>
                        <a:t>】</a:t>
                      </a:r>
                    </a:p>
                    <a:p>
                      <a:r>
                        <a:rPr kumimoji="1" lang="ja-JP" altLang="en-US" sz="900" b="1" dirty="0">
                          <a:solidFill>
                            <a:schemeClr val="tx1"/>
                          </a:solidFill>
                        </a:rPr>
                        <a:t>□</a:t>
                      </a:r>
                      <a:r>
                        <a:rPr kumimoji="1" lang="en-US" altLang="ja-JP" sz="900" b="1" dirty="0">
                          <a:solidFill>
                            <a:schemeClr val="tx1"/>
                          </a:solidFill>
                        </a:rPr>
                        <a:t>WS P1-2</a:t>
                      </a:r>
                      <a:r>
                        <a:rPr kumimoji="1" lang="ja-JP" altLang="en-US" sz="900" b="1" dirty="0">
                          <a:solidFill>
                            <a:schemeClr val="tx1"/>
                          </a:solidFill>
                        </a:rPr>
                        <a:t>該当</a:t>
                      </a:r>
                      <a:endParaRPr kumimoji="1" lang="en-US" altLang="ja-JP" sz="900" b="1" dirty="0">
                        <a:solidFill>
                          <a:schemeClr val="tx1"/>
                        </a:solidFill>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083371571"/>
                  </a:ext>
                </a:extLst>
              </a:tr>
              <a:tr h="1319486">
                <a:tc vMerge="1">
                  <a:txBody>
                    <a:bodyPr/>
                    <a:lstStyle/>
                    <a:p>
                      <a:endParaRPr kumimoji="1" lang="ja-JP" altLang="en-US" dirty="0"/>
                    </a:p>
                  </a:txBody>
                  <a:tcPr/>
                </a:tc>
                <a:tc vMerge="1">
                  <a:txBody>
                    <a:bodyPr/>
                    <a:lstStyle/>
                    <a:p>
                      <a:pPr marL="0" indent="0">
                        <a:buFont typeface="+mj-lt"/>
                        <a:buNone/>
                      </a:pPr>
                      <a:endParaRPr kumimoji="1" lang="ja-JP" altLang="en-US" sz="900" b="1" dirty="0"/>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marL="0" indent="0">
                        <a:buFont typeface="+mj-lt"/>
                        <a:buNone/>
                      </a:pPr>
                      <a:r>
                        <a:rPr kumimoji="1" lang="ja-JP" altLang="en-US" sz="900" b="1" dirty="0"/>
                        <a:t>２．自分と　　　　</a:t>
                      </a:r>
                      <a:endParaRPr kumimoji="1" lang="en-US" altLang="ja-JP" sz="900" b="1" dirty="0"/>
                    </a:p>
                    <a:p>
                      <a:pPr marL="0" indent="0">
                        <a:buFont typeface="+mj-lt"/>
                        <a:buNone/>
                      </a:pPr>
                      <a:r>
                        <a:rPr kumimoji="1" lang="ja-JP" altLang="en-US" sz="900" b="1" dirty="0"/>
                        <a:t>　　地域の良さ</a:t>
                      </a:r>
                      <a:endParaRPr kumimoji="1" lang="en-US" altLang="ja-JP" sz="900" b="1" dirty="0"/>
                    </a:p>
                    <a:p>
                      <a:pPr marL="0" indent="0">
                        <a:buFont typeface="+mj-lt"/>
                        <a:buNone/>
                      </a:pPr>
                      <a:r>
                        <a:rPr kumimoji="1" lang="ja-JP" altLang="en-US" sz="900" b="1" dirty="0"/>
                        <a:t>　　を発見する</a:t>
                      </a:r>
                      <a:endParaRPr kumimoji="1" lang="en-US" altLang="ja-JP" sz="900" b="1" dirty="0"/>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900" b="1" dirty="0"/>
                        <a:t>35</a:t>
                      </a:r>
                      <a:endParaRPr kumimoji="1" lang="ja-JP" altLang="en-US" sz="900" b="1" dirty="0"/>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marL="0" indent="0">
                        <a:buFont typeface="Wingdings" panose="05000000000000000000" pitchFamily="2" charset="2"/>
                        <a:buNone/>
                      </a:pPr>
                      <a:r>
                        <a:rPr kumimoji="1" lang="en-US" altLang="ja-JP" sz="800" b="1" dirty="0">
                          <a:solidFill>
                            <a:schemeClr val="tx1"/>
                          </a:solidFill>
                        </a:rPr>
                        <a:t>【</a:t>
                      </a:r>
                      <a:r>
                        <a:rPr kumimoji="1" lang="ja-JP" altLang="en-US" sz="800" b="1" dirty="0">
                          <a:solidFill>
                            <a:schemeClr val="tx1"/>
                          </a:solidFill>
                        </a:rPr>
                        <a:t>やること</a:t>
                      </a:r>
                      <a:r>
                        <a:rPr kumimoji="1" lang="en-US" altLang="ja-JP" sz="800" b="1" dirty="0">
                          <a:solidFill>
                            <a:schemeClr val="tx1"/>
                          </a:solidFill>
                        </a:rPr>
                        <a:t>】</a:t>
                      </a:r>
                    </a:p>
                    <a:p>
                      <a:pPr marL="171450" indent="-171450" algn="just">
                        <a:buFont typeface="Wingdings" panose="05000000000000000000" pitchFamily="2" charset="2"/>
                        <a:buChar char="l"/>
                      </a:pPr>
                      <a:r>
                        <a:rPr kumimoji="1" lang="ja-JP" altLang="en-US" sz="800" b="1" dirty="0">
                          <a:solidFill>
                            <a:schemeClr val="tx1"/>
                          </a:solidFill>
                        </a:rPr>
                        <a:t>自分と地域の良さを発見する。</a:t>
                      </a:r>
                      <a:endParaRPr kumimoji="1" lang="en-US" altLang="ja-JP" sz="800" b="1" dirty="0">
                        <a:solidFill>
                          <a:schemeClr val="tx1"/>
                        </a:solidFill>
                      </a:endParaRPr>
                    </a:p>
                    <a:p>
                      <a:pPr marL="0" indent="0">
                        <a:buFont typeface="Wingdings" panose="05000000000000000000" pitchFamily="2" charset="2"/>
                        <a:buNone/>
                      </a:pPr>
                      <a:r>
                        <a:rPr kumimoji="1" lang="en-US" altLang="ja-JP" sz="800" b="1" dirty="0">
                          <a:solidFill>
                            <a:schemeClr val="tx1"/>
                          </a:solidFill>
                        </a:rPr>
                        <a:t>【</a:t>
                      </a:r>
                      <a:r>
                        <a:rPr kumimoji="1" lang="ja-JP" altLang="en-US" sz="800" b="1" dirty="0">
                          <a:solidFill>
                            <a:schemeClr val="tx1"/>
                          </a:solidFill>
                        </a:rPr>
                        <a:t>流れ</a:t>
                      </a:r>
                      <a:r>
                        <a:rPr kumimoji="1" lang="en-US" altLang="ja-JP" sz="800" b="1" dirty="0">
                          <a:solidFill>
                            <a:schemeClr val="tx1"/>
                          </a:solidFill>
                        </a:rPr>
                        <a:t>】</a:t>
                      </a:r>
                    </a:p>
                    <a:p>
                      <a:pPr marL="171450" indent="-171450">
                        <a:buFont typeface="Wingdings" panose="05000000000000000000" pitchFamily="2" charset="2"/>
                        <a:buChar char="l"/>
                      </a:pPr>
                      <a:r>
                        <a:rPr kumimoji="1" lang="ja-JP" altLang="en-US" sz="800" b="1" dirty="0">
                          <a:solidFill>
                            <a:schemeClr val="tx1"/>
                          </a:solidFill>
                        </a:rPr>
                        <a:t>クラス説明　　　</a:t>
                      </a:r>
                      <a:r>
                        <a:rPr kumimoji="1" lang="en-US" altLang="ja-JP" sz="800" b="1" dirty="0">
                          <a:solidFill>
                            <a:schemeClr val="tx1"/>
                          </a:solidFill>
                        </a:rPr>
                        <a:t>05</a:t>
                      </a:r>
                      <a:r>
                        <a:rPr kumimoji="1" lang="ja-JP" altLang="en-US" sz="800" b="1" dirty="0">
                          <a:solidFill>
                            <a:schemeClr val="tx1"/>
                          </a:solidFill>
                        </a:rPr>
                        <a:t>分</a:t>
                      </a:r>
                      <a:endParaRPr kumimoji="1" lang="en-US" altLang="ja-JP" sz="800" b="1" dirty="0">
                        <a:solidFill>
                          <a:schemeClr val="tx1"/>
                        </a:solidFill>
                      </a:endParaRPr>
                    </a:p>
                    <a:p>
                      <a:pPr marL="171450" indent="-171450">
                        <a:buFont typeface="Wingdings" panose="05000000000000000000" pitchFamily="2" charset="2"/>
                        <a:buChar char="l"/>
                      </a:pPr>
                      <a:r>
                        <a:rPr kumimoji="1" lang="ja-JP" altLang="en-US" sz="800" b="1" dirty="0">
                          <a:solidFill>
                            <a:schemeClr val="tx1"/>
                          </a:solidFill>
                        </a:rPr>
                        <a:t>個人ワーク①　　</a:t>
                      </a:r>
                      <a:r>
                        <a:rPr kumimoji="1" lang="en-US" altLang="ja-JP" sz="800" b="1" dirty="0">
                          <a:solidFill>
                            <a:schemeClr val="tx1"/>
                          </a:solidFill>
                        </a:rPr>
                        <a:t>15</a:t>
                      </a:r>
                      <a:r>
                        <a:rPr kumimoji="1" lang="ja-JP" altLang="en-US" sz="800" b="1" dirty="0">
                          <a:solidFill>
                            <a:schemeClr val="tx1"/>
                          </a:solidFill>
                        </a:rPr>
                        <a:t>分（自分の良さ）</a:t>
                      </a:r>
                      <a:endParaRPr kumimoji="1" lang="en-US" altLang="ja-JP" sz="800" b="1" dirty="0">
                        <a:solidFill>
                          <a:schemeClr val="tx1"/>
                        </a:solidFill>
                      </a:endParaRPr>
                    </a:p>
                    <a:p>
                      <a:pPr marL="171450" indent="-171450">
                        <a:buFont typeface="Wingdings" panose="05000000000000000000" pitchFamily="2" charset="2"/>
                        <a:buChar char="l"/>
                      </a:pPr>
                      <a:r>
                        <a:rPr kumimoji="1" lang="ja-JP" altLang="en-US" sz="800" b="1" dirty="0">
                          <a:solidFill>
                            <a:schemeClr val="tx1"/>
                          </a:solidFill>
                        </a:rPr>
                        <a:t>個人ワーク②　　</a:t>
                      </a:r>
                      <a:r>
                        <a:rPr kumimoji="1" lang="en-US" altLang="ja-JP" sz="800" b="1" dirty="0">
                          <a:solidFill>
                            <a:schemeClr val="tx1"/>
                          </a:solidFill>
                        </a:rPr>
                        <a:t>15</a:t>
                      </a:r>
                      <a:r>
                        <a:rPr kumimoji="1" lang="ja-JP" altLang="en-US" sz="800" b="1" dirty="0">
                          <a:solidFill>
                            <a:schemeClr val="tx1"/>
                          </a:solidFill>
                        </a:rPr>
                        <a:t>分（地域の良さ）</a:t>
                      </a:r>
                      <a:endParaRPr kumimoji="1" lang="en-US" altLang="ja-JP" sz="800" b="1" dirty="0">
                        <a:solidFill>
                          <a:schemeClr val="tx1"/>
                        </a:solidFill>
                      </a:endParaRPr>
                    </a:p>
                    <a:p>
                      <a:pPr marL="0" indent="0">
                        <a:buFont typeface="Wingdings" panose="05000000000000000000" pitchFamily="2" charset="2"/>
                        <a:buNone/>
                      </a:pPr>
                      <a:r>
                        <a:rPr kumimoji="1" lang="en-US" altLang="ja-JP" sz="800" b="1" dirty="0">
                          <a:solidFill>
                            <a:schemeClr val="tx1"/>
                          </a:solidFill>
                        </a:rPr>
                        <a:t>※</a:t>
                      </a:r>
                      <a:r>
                        <a:rPr kumimoji="1" lang="ja-JP" altLang="en-US" sz="800" b="1" dirty="0">
                          <a:solidFill>
                            <a:schemeClr val="tx1"/>
                          </a:solidFill>
                        </a:rPr>
                        <a:t>諸注意</a:t>
                      </a:r>
                      <a:r>
                        <a:rPr kumimoji="1" lang="en-US" altLang="ja-JP" sz="800" b="1" dirty="0">
                          <a:solidFill>
                            <a:schemeClr val="tx1"/>
                          </a:solidFill>
                        </a:rPr>
                        <a:t>※</a:t>
                      </a:r>
                    </a:p>
                    <a:p>
                      <a:pPr marL="0" indent="0">
                        <a:buFont typeface="Wingdings" panose="05000000000000000000" pitchFamily="2" charset="2"/>
                        <a:buNone/>
                      </a:pPr>
                      <a:r>
                        <a:rPr kumimoji="1" lang="ja-JP" altLang="en-US" sz="800" b="1" dirty="0">
                          <a:solidFill>
                            <a:schemeClr val="tx1"/>
                          </a:solidFill>
                        </a:rPr>
                        <a:t>自分の興味・関心は何でも構いません。自由に出すように促しましょう。</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vMerge="1">
                  <a:txBody>
                    <a:bodyPr/>
                    <a:lstStyle/>
                    <a:p>
                      <a:endParaRPr dirty="0"/>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499814824"/>
                  </a:ext>
                </a:extLst>
              </a:tr>
              <a:tr h="375179">
                <a:tc vMerge="1">
                  <a:txBody>
                    <a:bodyPr/>
                    <a:lstStyle/>
                    <a:p>
                      <a:pPr algn="ctr"/>
                      <a:endParaRPr kumimoji="1" lang="ja-JP" altLang="en-US" sz="900" b="1" dirty="0"/>
                    </a:p>
                  </a:txBody>
                  <a:tcPr vert="eaVert"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vMerge="1">
                  <a:txBody>
                    <a:bodyPr/>
                    <a:lstStyle/>
                    <a:p>
                      <a:pPr marL="0" indent="0" algn="ctr">
                        <a:buFont typeface="+mj-lt"/>
                        <a:buNone/>
                      </a:pPr>
                      <a:endParaRPr kumimoji="1" lang="ja-JP" altLang="en-US" sz="900" b="1" dirty="0"/>
                    </a:p>
                  </a:txBody>
                  <a:tcPr vert="eaVert"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marL="0" indent="0">
                        <a:buFont typeface="+mj-lt"/>
                        <a:buNone/>
                      </a:pPr>
                      <a:r>
                        <a:rPr kumimoji="1" lang="ja-JP" altLang="en-US" sz="900" b="1" dirty="0"/>
                        <a:t>３．まとめ</a:t>
                      </a:r>
                      <a:br>
                        <a:rPr kumimoji="1" lang="en-US" altLang="ja-JP" sz="900" b="1" dirty="0"/>
                      </a:br>
                      <a:r>
                        <a:rPr kumimoji="1" lang="ja-JP" altLang="en-US" sz="900" b="1" dirty="0"/>
                        <a:t>　　・次回予告</a:t>
                      </a:r>
                      <a:endParaRPr kumimoji="1" lang="en-US" altLang="ja-JP" sz="900" b="1" dirty="0"/>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900" b="1" dirty="0"/>
                        <a:t>5</a:t>
                      </a:r>
                      <a:endParaRPr kumimoji="1" lang="ja-JP" altLang="en-US" sz="900" b="1" dirty="0"/>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marL="171450" indent="-171450">
                        <a:buFont typeface="Wingdings" panose="05000000000000000000" pitchFamily="2" charset="2"/>
                        <a:buChar char="l"/>
                      </a:pPr>
                      <a:r>
                        <a:rPr kumimoji="1" lang="ja-JP" altLang="en-US" sz="800" b="1" dirty="0">
                          <a:solidFill>
                            <a:schemeClr val="tx1"/>
                          </a:solidFill>
                        </a:rPr>
                        <a:t>まとめ・次回予告をする</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vMerge="1">
                  <a:txBody>
                    <a:bodyPr/>
                    <a:lstStyle/>
                    <a:p>
                      <a:endParaRPr kumimoji="1" lang="en-US" altLang="ja-JP" sz="900" b="1" dirty="0"/>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028888761"/>
                  </a:ext>
                </a:extLst>
              </a:tr>
              <a:tr h="1469453">
                <a:tc rowSpan="2">
                  <a:txBody>
                    <a:bodyPr/>
                    <a:lstStyle/>
                    <a:p>
                      <a:pPr algn="ctr"/>
                      <a:r>
                        <a:rPr kumimoji="1" lang="ja-JP" altLang="en-US" sz="900" b="1" dirty="0"/>
                        <a:t>２時間目</a:t>
                      </a:r>
                    </a:p>
                  </a:txBody>
                  <a:tcPr vert="eaVert"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rowSpan="2">
                  <a:txBody>
                    <a:bodyPr/>
                    <a:lstStyle/>
                    <a:p>
                      <a:pPr marL="0" indent="0" algn="ctr">
                        <a:buFont typeface="+mj-lt"/>
                        <a:buNone/>
                      </a:pPr>
                      <a:r>
                        <a:rPr kumimoji="1" lang="ja-JP" altLang="en-US" sz="900" b="1" dirty="0"/>
                        <a:t>尾瀬の課題の見方を知る</a:t>
                      </a:r>
                    </a:p>
                  </a:txBody>
                  <a:tcPr vert="eaVert"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r>
                        <a:rPr kumimoji="1" lang="ja-JP" altLang="en-US" sz="900" b="1" dirty="0"/>
                        <a:t>１．尾瀬の</a:t>
                      </a:r>
                      <a:endParaRPr kumimoji="1" lang="en-US" altLang="ja-JP" sz="900" b="1" dirty="0"/>
                    </a:p>
                    <a:p>
                      <a:r>
                        <a:rPr kumimoji="1" lang="ja-JP" altLang="en-US" sz="900" b="1" dirty="0"/>
                        <a:t>　　課題の見方</a:t>
                      </a:r>
                      <a:endParaRPr kumimoji="1" lang="en-US" altLang="ja-JP" sz="900" b="1" dirty="0"/>
                    </a:p>
                    <a:p>
                      <a:r>
                        <a:rPr kumimoji="1" lang="ja-JP" altLang="en-US" sz="900" b="1" dirty="0"/>
                        <a:t>　　を知る</a:t>
                      </a:r>
                      <a:endParaRPr kumimoji="1" lang="en-US" altLang="ja-JP" sz="900" b="1" dirty="0"/>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900" b="1" dirty="0"/>
                        <a:t>30</a:t>
                      </a:r>
                      <a:endParaRPr kumimoji="1" lang="ja-JP" altLang="en-US" sz="900" b="1" dirty="0"/>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marL="0" indent="0">
                        <a:buFont typeface="Wingdings" panose="05000000000000000000" pitchFamily="2" charset="2"/>
                        <a:buNone/>
                      </a:pPr>
                      <a:r>
                        <a:rPr kumimoji="1" lang="en-US" altLang="ja-JP" sz="800" b="1" dirty="0">
                          <a:solidFill>
                            <a:schemeClr val="tx1"/>
                          </a:solidFill>
                        </a:rPr>
                        <a:t>【</a:t>
                      </a:r>
                      <a:r>
                        <a:rPr kumimoji="1" lang="ja-JP" altLang="en-US" sz="800" b="1" dirty="0">
                          <a:solidFill>
                            <a:schemeClr val="tx1"/>
                          </a:solidFill>
                        </a:rPr>
                        <a:t>やること</a:t>
                      </a:r>
                      <a:r>
                        <a:rPr kumimoji="1" lang="en-US" altLang="ja-JP" sz="800" b="1" dirty="0">
                          <a:solidFill>
                            <a:schemeClr val="tx1"/>
                          </a:solidFill>
                        </a:rPr>
                        <a:t>】</a:t>
                      </a:r>
                    </a:p>
                    <a:p>
                      <a:pPr marL="171450" indent="-171450">
                        <a:buFont typeface="Wingdings" panose="05000000000000000000" pitchFamily="2" charset="2"/>
                        <a:buChar char="l"/>
                      </a:pPr>
                      <a:r>
                        <a:rPr kumimoji="1" lang="ja-JP" altLang="en-US" sz="800" b="1" dirty="0">
                          <a:solidFill>
                            <a:schemeClr val="tx1"/>
                          </a:solidFill>
                        </a:rPr>
                        <a:t>尾瀬の課題の見方（</a:t>
                      </a:r>
                      <a:r>
                        <a:rPr kumimoji="1" lang="en-US" altLang="ja-JP" sz="800" b="1" dirty="0">
                          <a:solidFill>
                            <a:schemeClr val="tx1"/>
                          </a:solidFill>
                        </a:rPr>
                        <a:t>4</a:t>
                      </a:r>
                      <a:r>
                        <a:rPr kumimoji="1" lang="ja-JP" altLang="en-US" sz="800" b="1" dirty="0">
                          <a:solidFill>
                            <a:schemeClr val="tx1"/>
                          </a:solidFill>
                        </a:rPr>
                        <a:t>つ）を知る</a:t>
                      </a:r>
                      <a:endParaRPr kumimoji="1" lang="en-US" altLang="ja-JP" sz="800" b="1" dirty="0">
                        <a:solidFill>
                          <a:schemeClr val="tx1"/>
                        </a:solidFill>
                      </a:endParaRPr>
                    </a:p>
                    <a:p>
                      <a:pPr marL="171450" indent="-171450">
                        <a:buFont typeface="Wingdings" panose="05000000000000000000" pitchFamily="2" charset="2"/>
                        <a:buChar char="l"/>
                      </a:pPr>
                      <a:r>
                        <a:rPr kumimoji="1" lang="ja-JP" altLang="en-US" sz="800" b="1" dirty="0">
                          <a:solidFill>
                            <a:schemeClr val="tx1"/>
                          </a:solidFill>
                        </a:rPr>
                        <a:t>インターネット検索等を通じて情報収集をする。</a:t>
                      </a:r>
                      <a:endParaRPr kumimoji="1" lang="en-US" altLang="ja-JP" sz="800" b="1" dirty="0">
                        <a:solidFill>
                          <a:schemeClr val="tx1"/>
                        </a:solidFill>
                      </a:endParaRPr>
                    </a:p>
                    <a:p>
                      <a:pPr marL="0" indent="0">
                        <a:buFont typeface="Wingdings" panose="05000000000000000000" pitchFamily="2" charset="2"/>
                        <a:buNone/>
                      </a:pPr>
                      <a:r>
                        <a:rPr kumimoji="1" lang="en-US" altLang="ja-JP" sz="800" b="1" dirty="0">
                          <a:solidFill>
                            <a:schemeClr val="tx1"/>
                          </a:solidFill>
                        </a:rPr>
                        <a:t>【</a:t>
                      </a:r>
                      <a:r>
                        <a:rPr kumimoji="1" lang="ja-JP" altLang="en-US" sz="800" b="1" dirty="0">
                          <a:solidFill>
                            <a:schemeClr val="tx1"/>
                          </a:solidFill>
                        </a:rPr>
                        <a:t>流れ</a:t>
                      </a:r>
                      <a:r>
                        <a:rPr kumimoji="1" lang="en-US" altLang="ja-JP" sz="800" b="1" dirty="0">
                          <a:solidFill>
                            <a:schemeClr val="tx1"/>
                          </a:solidFill>
                        </a:rPr>
                        <a:t>】</a:t>
                      </a:r>
                    </a:p>
                    <a:p>
                      <a:pPr marL="171450" indent="-171450">
                        <a:buFont typeface="Wingdings" panose="05000000000000000000" pitchFamily="2" charset="2"/>
                        <a:buChar char="l"/>
                      </a:pPr>
                      <a:r>
                        <a:rPr kumimoji="1" lang="ja-JP" altLang="en-US" sz="800" b="1" dirty="0">
                          <a:solidFill>
                            <a:schemeClr val="tx1"/>
                          </a:solidFill>
                        </a:rPr>
                        <a:t>クラス説明　　　</a:t>
                      </a:r>
                      <a:r>
                        <a:rPr kumimoji="1" lang="en-US" altLang="ja-JP" sz="800" b="1" dirty="0">
                          <a:solidFill>
                            <a:schemeClr val="tx1"/>
                          </a:solidFill>
                        </a:rPr>
                        <a:t>10</a:t>
                      </a:r>
                      <a:r>
                        <a:rPr kumimoji="1" lang="ja-JP" altLang="en-US" sz="800" b="1" dirty="0">
                          <a:solidFill>
                            <a:schemeClr val="tx1"/>
                          </a:solidFill>
                        </a:rPr>
                        <a:t>分</a:t>
                      </a:r>
                      <a:endParaRPr kumimoji="1" lang="en-US" altLang="ja-JP" sz="800" b="1" dirty="0">
                        <a:solidFill>
                          <a:schemeClr val="tx1"/>
                        </a:solidFill>
                      </a:endParaRPr>
                    </a:p>
                    <a:p>
                      <a:pPr marL="171450" indent="-171450">
                        <a:buFont typeface="Wingdings" panose="05000000000000000000" pitchFamily="2" charset="2"/>
                        <a:buChar char="l"/>
                      </a:pPr>
                      <a:r>
                        <a:rPr kumimoji="1" lang="ja-JP" altLang="en-US" sz="800" b="1" dirty="0">
                          <a:solidFill>
                            <a:schemeClr val="tx1"/>
                          </a:solidFill>
                        </a:rPr>
                        <a:t>個人ワーク　　　</a:t>
                      </a:r>
                      <a:r>
                        <a:rPr kumimoji="1" lang="en-US" altLang="ja-JP" sz="800" b="1" dirty="0">
                          <a:solidFill>
                            <a:schemeClr val="tx1"/>
                          </a:solidFill>
                        </a:rPr>
                        <a:t>15</a:t>
                      </a:r>
                      <a:r>
                        <a:rPr kumimoji="1" lang="ja-JP" altLang="en-US" sz="800" b="1" dirty="0">
                          <a:solidFill>
                            <a:schemeClr val="tx1"/>
                          </a:solidFill>
                        </a:rPr>
                        <a:t>分</a:t>
                      </a:r>
                      <a:endParaRPr kumimoji="1" lang="en-US" altLang="ja-JP" sz="800" b="1" dirty="0">
                        <a:solidFill>
                          <a:schemeClr val="tx1"/>
                        </a:solidFill>
                      </a:endParaRPr>
                    </a:p>
                    <a:p>
                      <a:pPr marL="171450" indent="-171450">
                        <a:buFont typeface="Wingdings" panose="05000000000000000000" pitchFamily="2" charset="2"/>
                        <a:buChar char="l"/>
                      </a:pPr>
                      <a:r>
                        <a:rPr kumimoji="1" lang="ja-JP" altLang="en-US" sz="800" b="1" dirty="0">
                          <a:solidFill>
                            <a:schemeClr val="tx1"/>
                          </a:solidFill>
                        </a:rPr>
                        <a:t>ペアワーク　　　</a:t>
                      </a:r>
                      <a:r>
                        <a:rPr kumimoji="1" lang="en-US" altLang="ja-JP" sz="800" b="1" dirty="0">
                          <a:solidFill>
                            <a:schemeClr val="tx1"/>
                          </a:solidFill>
                        </a:rPr>
                        <a:t>05</a:t>
                      </a:r>
                      <a:r>
                        <a:rPr kumimoji="1" lang="ja-JP" altLang="en-US" sz="800" b="1" dirty="0">
                          <a:solidFill>
                            <a:schemeClr val="tx1"/>
                          </a:solidFill>
                        </a:rPr>
                        <a:t>分</a:t>
                      </a:r>
                      <a:endParaRPr kumimoji="1" lang="en-US" altLang="ja-JP" sz="800" b="1" dirty="0">
                        <a:solidFill>
                          <a:schemeClr val="tx1"/>
                        </a:solidFill>
                      </a:endParaRPr>
                    </a:p>
                    <a:p>
                      <a:pPr marL="0" indent="0">
                        <a:buFont typeface="Wingdings" panose="05000000000000000000" pitchFamily="2" charset="2"/>
                        <a:buNone/>
                      </a:pPr>
                      <a:r>
                        <a:rPr kumimoji="1" lang="en-US" altLang="ja-JP" sz="800" b="1" dirty="0">
                          <a:solidFill>
                            <a:schemeClr val="tx1"/>
                          </a:solidFill>
                        </a:rPr>
                        <a:t>※</a:t>
                      </a:r>
                      <a:r>
                        <a:rPr kumimoji="1" lang="ja-JP" altLang="en-US" sz="800" b="1" dirty="0">
                          <a:solidFill>
                            <a:schemeClr val="tx1"/>
                          </a:solidFill>
                        </a:rPr>
                        <a:t>諸注意</a:t>
                      </a:r>
                      <a:r>
                        <a:rPr kumimoji="1" lang="en-US" altLang="ja-JP" sz="800" b="1" dirty="0">
                          <a:solidFill>
                            <a:schemeClr val="tx1"/>
                          </a:solidFill>
                        </a:rPr>
                        <a:t>※</a:t>
                      </a:r>
                    </a:p>
                    <a:p>
                      <a:pPr marL="0" indent="0">
                        <a:buFont typeface="Wingdings" panose="05000000000000000000" pitchFamily="2" charset="2"/>
                        <a:buNone/>
                      </a:pPr>
                      <a:r>
                        <a:rPr kumimoji="1" lang="ja-JP" altLang="en-US" sz="800" b="1" dirty="0">
                          <a:solidFill>
                            <a:schemeClr val="tx1"/>
                          </a:solidFill>
                        </a:rPr>
                        <a:t>尾瀬のことを自分の力で把握していくための時間です。情報収集のばらつきがあっても構いません。ペアワークで補っていきましょう。</a:t>
                      </a:r>
                      <a:endParaRPr kumimoji="1" lang="en-US" altLang="ja-JP" sz="800" b="1" dirty="0">
                        <a:solidFill>
                          <a:schemeClr val="tx1"/>
                        </a:solidFill>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rowSpan="2">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1" lang="en-US" altLang="ja-JP" sz="900" b="1" i="0" u="none" strike="noStrike" kern="1200" cap="none" spc="0" normalizeH="0" baseline="0" noProof="0" dirty="0">
                          <a:ln>
                            <a:noFill/>
                          </a:ln>
                          <a:solidFill>
                            <a:schemeClr val="tx1"/>
                          </a:solidFill>
                          <a:effectLst/>
                          <a:uLnTx/>
                          <a:uFillTx/>
                          <a:latin typeface="+mn-lt"/>
                          <a:ea typeface="+mn-ea"/>
                          <a:cs typeface="+mn-cs"/>
                        </a:rPr>
                        <a:t>【</a:t>
                      </a:r>
                      <a:r>
                        <a:rPr kumimoji="1" lang="ja-JP" altLang="en-US" sz="900" b="1" i="0" u="none" strike="noStrike" kern="1200" cap="none" spc="0" normalizeH="0" baseline="0" noProof="0" dirty="0">
                          <a:ln>
                            <a:noFill/>
                          </a:ln>
                          <a:solidFill>
                            <a:schemeClr val="tx1"/>
                          </a:solidFill>
                          <a:effectLst/>
                          <a:uLnTx/>
                          <a:uFillTx/>
                          <a:latin typeface="+mn-lt"/>
                          <a:ea typeface="+mn-ea"/>
                          <a:cs typeface="+mn-cs"/>
                        </a:rPr>
                        <a:t>運営</a:t>
                      </a:r>
                      <a:r>
                        <a:rPr kumimoji="1" lang="en-US" altLang="ja-JP" sz="900" b="1" i="0" u="none" strike="noStrike" kern="1200" cap="none" spc="0" normalizeH="0" baseline="0" noProof="0" dirty="0">
                          <a:ln>
                            <a:noFill/>
                          </a:ln>
                          <a:solidFill>
                            <a:schemeClr val="tx1"/>
                          </a:solidFill>
                          <a:effectLst/>
                          <a:uLnTx/>
                          <a:uFillTx/>
                          <a:latin typeface="+mn-lt"/>
                          <a:ea typeface="+mn-ea"/>
                          <a:cs typeface="+mn-cs"/>
                        </a:rPr>
                        <a:t>】</a:t>
                      </a:r>
                    </a:p>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en-US" sz="900" b="1" i="0" u="none" strike="noStrike" kern="1200" cap="none" spc="0" normalizeH="0" baseline="0" noProof="0" dirty="0">
                          <a:ln>
                            <a:noFill/>
                          </a:ln>
                          <a:solidFill>
                            <a:schemeClr val="tx1"/>
                          </a:solidFill>
                          <a:effectLst/>
                          <a:uLnTx/>
                          <a:uFillTx/>
                          <a:latin typeface="+mn-lt"/>
                          <a:ea typeface="+mn-ea"/>
                          <a:cs typeface="+mn-cs"/>
                        </a:rPr>
                        <a:t>□学習画面</a:t>
                      </a:r>
                      <a:endParaRPr kumimoji="1" lang="en-US" altLang="ja-JP" sz="900" b="1" i="0" u="none" strike="noStrike" kern="1200" cap="none" spc="0" normalizeH="0" baseline="0" noProof="0" dirty="0">
                        <a:ln>
                          <a:noFill/>
                        </a:ln>
                        <a:solidFill>
                          <a:schemeClr val="tx1"/>
                        </a:solidFill>
                        <a:effectLst/>
                        <a:uLnTx/>
                        <a:uFillTx/>
                        <a:latin typeface="+mn-lt"/>
                        <a:ea typeface="+mn-ea"/>
                        <a:cs typeface="+mn-cs"/>
                      </a:endParaRPr>
                    </a:p>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en-US" sz="900" b="1" i="0" u="none" strike="noStrike" kern="1200" cap="none" spc="0" normalizeH="0" baseline="0" noProof="0" dirty="0">
                          <a:ln>
                            <a:noFill/>
                          </a:ln>
                          <a:solidFill>
                            <a:schemeClr val="tx1"/>
                          </a:solidFill>
                          <a:effectLst/>
                          <a:uLnTx/>
                          <a:uFillTx/>
                          <a:latin typeface="+mn-lt"/>
                          <a:ea typeface="+mn-ea"/>
                          <a:cs typeface="+mn-cs"/>
                        </a:rPr>
                        <a:t>□プロジェクター</a:t>
                      </a:r>
                      <a:endParaRPr kumimoji="1" lang="en-US" altLang="ja-JP" sz="900" b="1" i="0" u="none" strike="noStrike" kern="1200" cap="none" spc="0" normalizeH="0" baseline="0" noProof="0" dirty="0">
                        <a:ln>
                          <a:noFill/>
                        </a:ln>
                        <a:solidFill>
                          <a:schemeClr val="tx1"/>
                        </a:solidFill>
                        <a:effectLst/>
                        <a:uLnTx/>
                        <a:uFillTx/>
                        <a:latin typeface="+mn-lt"/>
                        <a:ea typeface="+mn-ea"/>
                        <a:cs typeface="+mn-cs"/>
                      </a:endParaRPr>
                    </a:p>
                    <a:p>
                      <a:pPr marL="0" marR="0" lvl="0" indent="0" algn="l" defTabSz="685800" rtl="0" eaLnBrk="1" fontAlgn="auto" latinLnBrk="0" hangingPunct="1">
                        <a:lnSpc>
                          <a:spcPct val="100000"/>
                        </a:lnSpc>
                        <a:spcBef>
                          <a:spcPts val="0"/>
                        </a:spcBef>
                        <a:spcAft>
                          <a:spcPts val="0"/>
                        </a:spcAft>
                        <a:buClrTx/>
                        <a:buSzTx/>
                        <a:buFontTx/>
                        <a:buNone/>
                        <a:tabLst/>
                        <a:defRPr/>
                      </a:pPr>
                      <a:endParaRPr kumimoji="1" lang="en-US" altLang="ja-JP" sz="900" b="1" i="0" u="none" strike="noStrike" kern="1200" cap="none" spc="0" normalizeH="0" baseline="0" noProof="0" dirty="0">
                        <a:ln>
                          <a:noFill/>
                        </a:ln>
                        <a:solidFill>
                          <a:schemeClr val="tx1"/>
                        </a:solidFill>
                        <a:effectLst/>
                        <a:uLnTx/>
                        <a:uFillTx/>
                        <a:latin typeface="+mn-lt"/>
                        <a:ea typeface="+mn-ea"/>
                        <a:cs typeface="+mn-cs"/>
                      </a:endParaRPr>
                    </a:p>
                    <a:p>
                      <a:pPr marL="0" marR="0" lvl="0" indent="0" algn="l" defTabSz="685800" rtl="0" eaLnBrk="1" fontAlgn="auto" latinLnBrk="0" hangingPunct="1">
                        <a:lnSpc>
                          <a:spcPct val="100000"/>
                        </a:lnSpc>
                        <a:spcBef>
                          <a:spcPts val="0"/>
                        </a:spcBef>
                        <a:spcAft>
                          <a:spcPts val="0"/>
                        </a:spcAft>
                        <a:buClrTx/>
                        <a:buSzTx/>
                        <a:buFontTx/>
                        <a:buNone/>
                        <a:tabLst/>
                        <a:defRPr/>
                      </a:pPr>
                      <a:r>
                        <a:rPr kumimoji="1" lang="en-US" altLang="ja-JP" sz="900" b="1" i="0" u="none" strike="noStrike" kern="1200" cap="none" spc="0" normalizeH="0" baseline="0" noProof="0" dirty="0">
                          <a:ln>
                            <a:noFill/>
                          </a:ln>
                          <a:solidFill>
                            <a:schemeClr val="tx1"/>
                          </a:solidFill>
                          <a:effectLst/>
                          <a:uLnTx/>
                          <a:uFillTx/>
                          <a:latin typeface="+mn-lt"/>
                          <a:ea typeface="+mn-ea"/>
                          <a:cs typeface="+mn-cs"/>
                        </a:rPr>
                        <a:t>【</a:t>
                      </a:r>
                      <a:r>
                        <a:rPr kumimoji="1" lang="ja-JP" altLang="en-US" sz="900" b="1" i="0" u="none" strike="noStrike" kern="1200" cap="none" spc="0" normalizeH="0" baseline="0" noProof="0" dirty="0">
                          <a:ln>
                            <a:noFill/>
                          </a:ln>
                          <a:solidFill>
                            <a:schemeClr val="tx1"/>
                          </a:solidFill>
                          <a:effectLst/>
                          <a:uLnTx/>
                          <a:uFillTx/>
                          <a:latin typeface="+mn-lt"/>
                          <a:ea typeface="+mn-ea"/>
                          <a:cs typeface="+mn-cs"/>
                        </a:rPr>
                        <a:t>備品</a:t>
                      </a:r>
                      <a:r>
                        <a:rPr kumimoji="1" lang="en-US" altLang="ja-JP" sz="900" b="1" i="0" u="none" strike="noStrike" kern="1200" cap="none" spc="0" normalizeH="0" baseline="0" noProof="0" dirty="0">
                          <a:ln>
                            <a:noFill/>
                          </a:ln>
                          <a:solidFill>
                            <a:schemeClr val="tx1"/>
                          </a:solidFill>
                          <a:effectLst/>
                          <a:uLnTx/>
                          <a:uFillTx/>
                          <a:latin typeface="+mn-lt"/>
                          <a:ea typeface="+mn-ea"/>
                          <a:cs typeface="+mn-cs"/>
                        </a:rPr>
                        <a:t>】</a:t>
                      </a:r>
                    </a:p>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en-US" sz="900" b="1" i="0" u="none" strike="noStrike" kern="1200" cap="none" spc="0" normalizeH="0" baseline="0" noProof="0" dirty="0">
                          <a:ln>
                            <a:noFill/>
                          </a:ln>
                          <a:solidFill>
                            <a:schemeClr val="tx1"/>
                          </a:solidFill>
                          <a:effectLst/>
                          <a:uLnTx/>
                          <a:uFillTx/>
                          <a:latin typeface="+mn-lt"/>
                          <a:ea typeface="+mn-ea"/>
                          <a:cs typeface="+mn-cs"/>
                        </a:rPr>
                        <a:t>□</a:t>
                      </a:r>
                      <a:r>
                        <a:rPr kumimoji="1" lang="en-US" altLang="ja-JP" sz="900" b="1" i="0" u="none" strike="noStrike" kern="1200" cap="none" spc="0" normalizeH="0" baseline="0" noProof="0" dirty="0">
                          <a:ln>
                            <a:noFill/>
                          </a:ln>
                          <a:solidFill>
                            <a:schemeClr val="tx1"/>
                          </a:solidFill>
                          <a:effectLst/>
                          <a:uLnTx/>
                          <a:uFillTx/>
                          <a:latin typeface="+mn-lt"/>
                          <a:ea typeface="+mn-ea"/>
                          <a:cs typeface="+mn-cs"/>
                        </a:rPr>
                        <a:t>WS P3</a:t>
                      </a:r>
                      <a:r>
                        <a:rPr kumimoji="1" lang="ja-JP" altLang="en-US" sz="900" b="1" i="0" u="none" strike="noStrike" kern="1200" cap="none" spc="0" normalizeH="0" baseline="0" noProof="0" dirty="0">
                          <a:ln>
                            <a:noFill/>
                          </a:ln>
                          <a:solidFill>
                            <a:schemeClr val="tx1"/>
                          </a:solidFill>
                          <a:effectLst/>
                          <a:uLnTx/>
                          <a:uFillTx/>
                          <a:latin typeface="+mn-lt"/>
                          <a:ea typeface="+mn-ea"/>
                          <a:cs typeface="+mn-cs"/>
                        </a:rPr>
                        <a:t>該当</a:t>
                      </a:r>
                      <a:endParaRPr kumimoji="1" lang="en-US" altLang="ja-JP" sz="900" b="1" i="0" u="none" strike="noStrike" kern="1200" cap="none" spc="0" normalizeH="0" baseline="0" noProof="0" dirty="0">
                        <a:ln>
                          <a:noFill/>
                        </a:ln>
                        <a:solidFill>
                          <a:schemeClr val="tx1"/>
                        </a:solidFill>
                        <a:effectLst/>
                        <a:uLnTx/>
                        <a:uFillTx/>
                        <a:latin typeface="+mn-lt"/>
                        <a:ea typeface="+mn-ea"/>
                        <a:cs typeface="+mn-cs"/>
                      </a:endParaRPr>
                    </a:p>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en-US" sz="900" b="1" i="0" u="none" strike="noStrike" kern="1200" cap="none" spc="0" normalizeH="0" baseline="0" noProof="0" dirty="0">
                          <a:ln>
                            <a:noFill/>
                          </a:ln>
                          <a:solidFill>
                            <a:schemeClr val="tx1"/>
                          </a:solidFill>
                          <a:effectLst/>
                          <a:uLnTx/>
                          <a:uFillTx/>
                          <a:latin typeface="+mn-lt"/>
                          <a:ea typeface="+mn-ea"/>
                          <a:cs typeface="+mn-cs"/>
                        </a:rPr>
                        <a:t>□タブレット端末</a:t>
                      </a:r>
                      <a:endParaRPr kumimoji="1" lang="en-US" altLang="ja-JP" sz="900" b="1" i="0" u="none" strike="noStrike" kern="1200" cap="none" spc="0" normalizeH="0" baseline="0" noProof="0" dirty="0">
                        <a:ln>
                          <a:noFill/>
                        </a:ln>
                        <a:solidFill>
                          <a:schemeClr val="tx1"/>
                        </a:solidFill>
                        <a:effectLst/>
                        <a:uLnTx/>
                        <a:uFillTx/>
                        <a:latin typeface="+mn-lt"/>
                        <a:ea typeface="+mn-ea"/>
                        <a:cs typeface="+mn-cs"/>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30940429"/>
                  </a:ext>
                </a:extLst>
              </a:tr>
              <a:tr h="1219333">
                <a:tc vMerge="1">
                  <a:txBody>
                    <a:bodyPr/>
                    <a:lstStyle/>
                    <a:p>
                      <a:endParaRPr kumimoji="1" lang="ja-JP" altLang="en-US" dirty="0"/>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vMerge="1">
                  <a:txBody>
                    <a:bodyPr/>
                    <a:lstStyle/>
                    <a:p>
                      <a:pPr marL="0" indent="0">
                        <a:buFont typeface="+mj-lt"/>
                        <a:buNone/>
                      </a:pPr>
                      <a:endParaRPr kumimoji="1" lang="ja-JP" altLang="en-US" sz="900" b="1" dirty="0"/>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r>
                        <a:rPr kumimoji="1" lang="ja-JP" altLang="en-US" sz="900" b="1" dirty="0"/>
                        <a:t>２．自分と地域</a:t>
                      </a:r>
                      <a:endParaRPr kumimoji="1" lang="en-US" altLang="ja-JP" sz="900" b="1" dirty="0"/>
                    </a:p>
                    <a:p>
                      <a:r>
                        <a:rPr kumimoji="1" lang="ja-JP" altLang="en-US" sz="900" b="1" dirty="0"/>
                        <a:t>　　の良さと、</a:t>
                      </a:r>
                      <a:endParaRPr kumimoji="1" lang="en-US" altLang="ja-JP" sz="900" b="1" dirty="0"/>
                    </a:p>
                    <a:p>
                      <a:r>
                        <a:rPr kumimoji="1" lang="ja-JP" altLang="en-US" sz="900" b="1" dirty="0"/>
                        <a:t>　　尾瀬を</a:t>
                      </a:r>
                      <a:endParaRPr kumimoji="1" lang="en-US" altLang="ja-JP" sz="900" b="1" dirty="0"/>
                    </a:p>
                    <a:p>
                      <a:r>
                        <a:rPr kumimoji="1" lang="ja-JP" altLang="en-US" sz="900" b="1" dirty="0"/>
                        <a:t>　　関連させる</a:t>
                      </a:r>
                      <a:endParaRPr kumimoji="1" lang="en-US" altLang="ja-JP" sz="900" b="1" dirty="0"/>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900" b="1" dirty="0"/>
                        <a:t>15</a:t>
                      </a:r>
                      <a:endParaRPr kumimoji="1" lang="ja-JP" altLang="en-US" sz="900" b="1" dirty="0"/>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marL="0" indent="0">
                        <a:buFont typeface="Wingdings" panose="05000000000000000000" pitchFamily="2" charset="2"/>
                        <a:buNone/>
                      </a:pPr>
                      <a:r>
                        <a:rPr kumimoji="1" lang="en-US" altLang="ja-JP" sz="800" b="1" dirty="0">
                          <a:solidFill>
                            <a:schemeClr val="tx1"/>
                          </a:solidFill>
                        </a:rPr>
                        <a:t>【</a:t>
                      </a:r>
                      <a:r>
                        <a:rPr kumimoji="1" lang="ja-JP" altLang="en-US" sz="800" b="1" dirty="0">
                          <a:solidFill>
                            <a:schemeClr val="tx1"/>
                          </a:solidFill>
                        </a:rPr>
                        <a:t>やること</a:t>
                      </a:r>
                      <a:r>
                        <a:rPr kumimoji="1" lang="en-US" altLang="ja-JP" sz="800" b="1" dirty="0">
                          <a:solidFill>
                            <a:schemeClr val="tx1"/>
                          </a:solidFill>
                        </a:rPr>
                        <a:t>】</a:t>
                      </a:r>
                    </a:p>
                    <a:p>
                      <a:pPr marL="171450" indent="-171450">
                        <a:buFont typeface="Wingdings" panose="05000000000000000000" pitchFamily="2" charset="2"/>
                        <a:buChar char="l"/>
                      </a:pPr>
                      <a:r>
                        <a:rPr kumimoji="1" lang="ja-JP" altLang="en-US" sz="800" b="1" dirty="0">
                          <a:solidFill>
                            <a:schemeClr val="tx1"/>
                          </a:solidFill>
                        </a:rPr>
                        <a:t>自分と地域の良さと尾瀬を関連させた情報収集をする。</a:t>
                      </a:r>
                      <a:endParaRPr kumimoji="1" lang="en-US" altLang="ja-JP" sz="800" b="1" dirty="0">
                        <a:solidFill>
                          <a:schemeClr val="tx1"/>
                        </a:solidFill>
                      </a:endParaRPr>
                    </a:p>
                    <a:p>
                      <a:pPr marL="0" indent="0">
                        <a:buFont typeface="Wingdings" panose="05000000000000000000" pitchFamily="2" charset="2"/>
                        <a:buNone/>
                      </a:pPr>
                      <a:r>
                        <a:rPr kumimoji="1" lang="en-US" altLang="ja-JP" sz="800" b="1" dirty="0">
                          <a:solidFill>
                            <a:schemeClr val="tx1"/>
                          </a:solidFill>
                        </a:rPr>
                        <a:t>【</a:t>
                      </a:r>
                      <a:r>
                        <a:rPr kumimoji="1" lang="ja-JP" altLang="en-US" sz="800" b="1" dirty="0">
                          <a:solidFill>
                            <a:schemeClr val="tx1"/>
                          </a:solidFill>
                        </a:rPr>
                        <a:t>流れ</a:t>
                      </a:r>
                      <a:r>
                        <a:rPr kumimoji="1" lang="en-US" altLang="ja-JP" sz="800" b="1" dirty="0">
                          <a:solidFill>
                            <a:schemeClr val="tx1"/>
                          </a:solidFill>
                        </a:rPr>
                        <a:t>】</a:t>
                      </a:r>
                    </a:p>
                    <a:p>
                      <a:pPr marL="171450" indent="-171450">
                        <a:buFont typeface="Wingdings" panose="05000000000000000000" pitchFamily="2" charset="2"/>
                        <a:buChar char="l"/>
                      </a:pPr>
                      <a:r>
                        <a:rPr kumimoji="1" lang="ja-JP" altLang="en-US" sz="800" b="1" dirty="0">
                          <a:solidFill>
                            <a:schemeClr val="tx1"/>
                          </a:solidFill>
                        </a:rPr>
                        <a:t>クラス説明　　　</a:t>
                      </a:r>
                      <a:r>
                        <a:rPr kumimoji="1" lang="en-US" altLang="ja-JP" sz="800" b="1" dirty="0">
                          <a:solidFill>
                            <a:schemeClr val="tx1"/>
                          </a:solidFill>
                        </a:rPr>
                        <a:t>05</a:t>
                      </a:r>
                      <a:r>
                        <a:rPr kumimoji="1" lang="ja-JP" altLang="en-US" sz="800" b="1" dirty="0">
                          <a:solidFill>
                            <a:schemeClr val="tx1"/>
                          </a:solidFill>
                        </a:rPr>
                        <a:t>分</a:t>
                      </a:r>
                      <a:endParaRPr kumimoji="1" lang="en-US" altLang="ja-JP" sz="800" b="1" dirty="0">
                        <a:solidFill>
                          <a:schemeClr val="tx1"/>
                        </a:solidFill>
                      </a:endParaRPr>
                    </a:p>
                    <a:p>
                      <a:pPr marL="171450" indent="-171450">
                        <a:buFont typeface="Wingdings" panose="05000000000000000000" pitchFamily="2" charset="2"/>
                        <a:buChar char="l"/>
                      </a:pPr>
                      <a:r>
                        <a:rPr kumimoji="1" lang="ja-JP" altLang="en-US" sz="800" b="1" dirty="0">
                          <a:solidFill>
                            <a:schemeClr val="tx1"/>
                          </a:solidFill>
                        </a:rPr>
                        <a:t>個人ワーク　　　</a:t>
                      </a:r>
                      <a:r>
                        <a:rPr kumimoji="1" lang="en-US" altLang="ja-JP" sz="800" b="1" dirty="0">
                          <a:solidFill>
                            <a:schemeClr val="tx1"/>
                          </a:solidFill>
                        </a:rPr>
                        <a:t>10</a:t>
                      </a:r>
                      <a:r>
                        <a:rPr kumimoji="1" lang="ja-JP" altLang="en-US" sz="800" b="1" dirty="0">
                          <a:solidFill>
                            <a:schemeClr val="tx1"/>
                          </a:solidFill>
                        </a:rPr>
                        <a:t>分</a:t>
                      </a:r>
                      <a:endParaRPr kumimoji="1" lang="en-US" altLang="ja-JP" sz="800" b="1" dirty="0">
                        <a:solidFill>
                          <a:schemeClr val="tx1"/>
                        </a:solidFill>
                      </a:endParaRPr>
                    </a:p>
                    <a:p>
                      <a:pPr marL="0" indent="0">
                        <a:buFont typeface="Wingdings" panose="05000000000000000000" pitchFamily="2" charset="2"/>
                        <a:buNone/>
                      </a:pPr>
                      <a:r>
                        <a:rPr kumimoji="1" lang="en-US" altLang="ja-JP" sz="800" b="1" dirty="0">
                          <a:solidFill>
                            <a:schemeClr val="tx1"/>
                          </a:solidFill>
                        </a:rPr>
                        <a:t>※</a:t>
                      </a:r>
                      <a:r>
                        <a:rPr kumimoji="1" lang="ja-JP" altLang="en-US" sz="800" b="1" dirty="0">
                          <a:solidFill>
                            <a:schemeClr val="tx1"/>
                          </a:solidFill>
                        </a:rPr>
                        <a:t>諸注意</a:t>
                      </a:r>
                      <a:r>
                        <a:rPr kumimoji="1" lang="en-US" altLang="ja-JP" sz="800" b="1" dirty="0">
                          <a:solidFill>
                            <a:schemeClr val="tx1"/>
                          </a:solidFill>
                        </a:rPr>
                        <a:t>※</a:t>
                      </a:r>
                    </a:p>
                    <a:p>
                      <a:pPr marL="0" indent="0">
                        <a:buFont typeface="Wingdings" panose="05000000000000000000" pitchFamily="2" charset="2"/>
                        <a:buNone/>
                      </a:pPr>
                      <a:r>
                        <a:rPr kumimoji="1" lang="ja-JP" altLang="en-US" sz="800" b="1" dirty="0">
                          <a:solidFill>
                            <a:schemeClr val="tx1"/>
                          </a:solidFill>
                        </a:rPr>
                        <a:t>一般的に考えると関連させられないこともあるかもしれませんが、生徒の自由な発想を促して「こう考えてみるとどうだろう？」と促してみましょう。</a:t>
                      </a:r>
                      <a:endParaRPr kumimoji="1" lang="en-US" altLang="ja-JP" sz="800" b="1" dirty="0">
                        <a:solidFill>
                          <a:schemeClr val="tx1"/>
                        </a:solidFill>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vMerge="1">
                  <a:txBody>
                    <a:bodyPr/>
                    <a:lstStyle/>
                    <a:p>
                      <a:endParaRPr kumimoji="1" lang="ja-JP" altLang="en-US"/>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888865356"/>
                  </a:ext>
                </a:extLst>
              </a:tr>
            </a:tbl>
          </a:graphicData>
        </a:graphic>
      </p:graphicFrame>
      <p:sp>
        <p:nvSpPr>
          <p:cNvPr id="16" name="テキスト ボックス 15">
            <a:extLst>
              <a:ext uri="{FF2B5EF4-FFF2-40B4-BE49-F238E27FC236}">
                <a16:creationId xmlns:a16="http://schemas.microsoft.com/office/drawing/2014/main" id="{4C1E97AB-817A-73E4-D782-1C34F45104E9}"/>
              </a:ext>
            </a:extLst>
          </p:cNvPr>
          <p:cNvSpPr txBox="1"/>
          <p:nvPr/>
        </p:nvSpPr>
        <p:spPr>
          <a:xfrm>
            <a:off x="210109" y="1935602"/>
            <a:ext cx="6314303" cy="553998"/>
          </a:xfrm>
          <a:prstGeom prst="rect">
            <a:avLst/>
          </a:prstGeom>
          <a:noFill/>
        </p:spPr>
        <p:txBody>
          <a:bodyPr wrap="square" rtlCol="0">
            <a:spAutoFit/>
          </a:bodyPr>
          <a:lstStyle/>
          <a:p>
            <a:r>
              <a:rPr kumimoji="1" lang="ja-JP" altLang="en-US" sz="1000" b="1" dirty="0"/>
              <a:t>・尾瀬ネイチャーラーニングの授業概要を知り、見通しを立てる。</a:t>
            </a:r>
            <a:endParaRPr kumimoji="1" lang="en-US" altLang="ja-JP" sz="1000" b="1" dirty="0"/>
          </a:p>
          <a:p>
            <a:r>
              <a:rPr kumimoji="1" lang="ja-JP" altLang="en-US" sz="1000" b="1" dirty="0"/>
              <a:t>・自分と地域の良さを発見する。</a:t>
            </a:r>
            <a:endParaRPr kumimoji="1" lang="en-US" altLang="ja-JP" sz="1000" b="1" dirty="0"/>
          </a:p>
          <a:p>
            <a:r>
              <a:rPr kumimoji="1" lang="ja-JP" altLang="en-US" sz="1000" b="1" dirty="0"/>
              <a:t>・尾瀬の課題の見方（情報収集のポイント）を発見する。</a:t>
            </a:r>
            <a:endParaRPr kumimoji="1" lang="en-US" altLang="ja-JP" sz="1000" b="1" dirty="0"/>
          </a:p>
        </p:txBody>
      </p:sp>
      <p:sp>
        <p:nvSpPr>
          <p:cNvPr id="8" name="四角形: 角を丸くする 7">
            <a:extLst>
              <a:ext uri="{FF2B5EF4-FFF2-40B4-BE49-F238E27FC236}">
                <a16:creationId xmlns:a16="http://schemas.microsoft.com/office/drawing/2014/main" id="{BF04A279-A1F6-81C3-D4A4-6D36DA4CFC63}"/>
              </a:ext>
            </a:extLst>
          </p:cNvPr>
          <p:cNvSpPr/>
          <p:nvPr/>
        </p:nvSpPr>
        <p:spPr>
          <a:xfrm>
            <a:off x="266630" y="2544051"/>
            <a:ext cx="1159417" cy="323682"/>
          </a:xfrm>
          <a:prstGeom prst="roundRect">
            <a:avLst/>
          </a:prstGeom>
          <a:solidFill>
            <a:schemeClr val="accent2">
              <a:lumMod val="60000"/>
              <a:lumOff val="40000"/>
            </a:schemeClr>
          </a:solidFill>
          <a:ln w="1270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50" b="1" dirty="0">
                <a:solidFill>
                  <a:schemeClr val="tx1"/>
                </a:solidFill>
              </a:rPr>
              <a:t>使用教材</a:t>
            </a:r>
          </a:p>
        </p:txBody>
      </p:sp>
      <p:sp>
        <p:nvSpPr>
          <p:cNvPr id="9" name="テキスト ボックス 8">
            <a:extLst>
              <a:ext uri="{FF2B5EF4-FFF2-40B4-BE49-F238E27FC236}">
                <a16:creationId xmlns:a16="http://schemas.microsoft.com/office/drawing/2014/main" id="{9432930B-23B0-4211-57DF-A31292034685}"/>
              </a:ext>
            </a:extLst>
          </p:cNvPr>
          <p:cNvSpPr txBox="1"/>
          <p:nvPr/>
        </p:nvSpPr>
        <p:spPr>
          <a:xfrm>
            <a:off x="180278" y="2919574"/>
            <a:ext cx="6477044" cy="553998"/>
          </a:xfrm>
          <a:prstGeom prst="rect">
            <a:avLst/>
          </a:prstGeom>
          <a:noFill/>
        </p:spPr>
        <p:txBody>
          <a:bodyPr wrap="square" rtlCol="0">
            <a:spAutoFit/>
          </a:bodyPr>
          <a:lstStyle/>
          <a:p>
            <a:r>
              <a:rPr kumimoji="1" lang="en-US" altLang="ja-JP" sz="1000" b="1" dirty="0"/>
              <a:t>【</a:t>
            </a:r>
            <a:r>
              <a:rPr kumimoji="1" lang="ja-JP" altLang="en-US" sz="1000" b="1" dirty="0"/>
              <a:t>先生</a:t>
            </a:r>
            <a:r>
              <a:rPr kumimoji="1" lang="en-US" altLang="ja-JP" sz="1000" b="1" dirty="0"/>
              <a:t>】</a:t>
            </a:r>
          </a:p>
          <a:p>
            <a:r>
              <a:rPr kumimoji="1" lang="ja-JP" altLang="en-US" sz="1000" b="1" dirty="0"/>
              <a:t>・学習画面（事前学習）</a:t>
            </a:r>
            <a:endParaRPr kumimoji="1" lang="en-US" altLang="ja-JP" sz="1000" b="1" dirty="0"/>
          </a:p>
          <a:p>
            <a:r>
              <a:rPr kumimoji="1" lang="ja-JP" altLang="en-US" sz="1000" b="1" dirty="0"/>
              <a:t>・プロジェクター</a:t>
            </a:r>
            <a:endParaRPr kumimoji="1" lang="en-US" altLang="ja-JP" sz="1000" b="1" dirty="0"/>
          </a:p>
        </p:txBody>
      </p:sp>
      <p:sp>
        <p:nvSpPr>
          <p:cNvPr id="15" name="テキスト ボックス 14">
            <a:extLst>
              <a:ext uri="{FF2B5EF4-FFF2-40B4-BE49-F238E27FC236}">
                <a16:creationId xmlns:a16="http://schemas.microsoft.com/office/drawing/2014/main" id="{269A1E41-158D-A5E0-D5C5-36FA083C6437}"/>
              </a:ext>
            </a:extLst>
          </p:cNvPr>
          <p:cNvSpPr txBox="1"/>
          <p:nvPr/>
        </p:nvSpPr>
        <p:spPr>
          <a:xfrm>
            <a:off x="3439200" y="2932499"/>
            <a:ext cx="3418800" cy="553998"/>
          </a:xfrm>
          <a:prstGeom prst="rect">
            <a:avLst/>
          </a:prstGeom>
          <a:noFill/>
        </p:spPr>
        <p:txBody>
          <a:bodyPr wrap="square" rtlCol="0">
            <a:spAutoFit/>
          </a:bodyPr>
          <a:lstStyle/>
          <a:p>
            <a:r>
              <a:rPr kumimoji="1" lang="en-US" altLang="ja-JP" sz="1000" b="1" dirty="0"/>
              <a:t>【</a:t>
            </a:r>
            <a:r>
              <a:rPr kumimoji="1" lang="ja-JP" altLang="en-US" sz="1000" b="1" dirty="0"/>
              <a:t>生徒</a:t>
            </a:r>
            <a:r>
              <a:rPr kumimoji="1" lang="en-US" altLang="ja-JP" sz="1000" b="1" dirty="0"/>
              <a:t>】</a:t>
            </a:r>
          </a:p>
          <a:p>
            <a:r>
              <a:rPr kumimoji="1" lang="ja-JP" altLang="en-US" sz="1000" b="1" dirty="0"/>
              <a:t>・</a:t>
            </a:r>
            <a:r>
              <a:rPr kumimoji="1" lang="en-US" altLang="ja-JP" sz="1000" b="1" dirty="0"/>
              <a:t>WS</a:t>
            </a:r>
            <a:r>
              <a:rPr kumimoji="1" lang="ja-JP" altLang="en-US" sz="1000" b="1" dirty="0"/>
              <a:t>（</a:t>
            </a:r>
            <a:r>
              <a:rPr kumimoji="1" lang="en-US" altLang="ja-JP" sz="1000" b="1" dirty="0"/>
              <a:t>P1-3</a:t>
            </a:r>
            <a:r>
              <a:rPr kumimoji="1" lang="ja-JP" altLang="en-US" sz="1000" b="1" dirty="0"/>
              <a:t>該当）</a:t>
            </a:r>
            <a:endParaRPr kumimoji="1" lang="en-US" altLang="ja-JP" sz="1000" b="1" dirty="0"/>
          </a:p>
          <a:p>
            <a:r>
              <a:rPr kumimoji="1" lang="ja-JP" altLang="en-US" sz="1000" b="1" dirty="0"/>
              <a:t>・タブレット端末＆筆記用具</a:t>
            </a:r>
            <a:endParaRPr kumimoji="1" lang="en-US" altLang="ja-JP" sz="1000" b="1" dirty="0"/>
          </a:p>
        </p:txBody>
      </p:sp>
      <p:sp>
        <p:nvSpPr>
          <p:cNvPr id="22" name="テキスト ボックス 21">
            <a:extLst>
              <a:ext uri="{FF2B5EF4-FFF2-40B4-BE49-F238E27FC236}">
                <a16:creationId xmlns:a16="http://schemas.microsoft.com/office/drawing/2014/main" id="{BDFAFE53-A089-2431-2A21-81C1D3CA98FD}"/>
              </a:ext>
            </a:extLst>
          </p:cNvPr>
          <p:cNvSpPr txBox="1"/>
          <p:nvPr/>
        </p:nvSpPr>
        <p:spPr>
          <a:xfrm>
            <a:off x="1420937" y="3403353"/>
            <a:ext cx="5103475" cy="444417"/>
          </a:xfrm>
          <a:prstGeom prst="rect">
            <a:avLst/>
          </a:prstGeom>
          <a:noFill/>
        </p:spPr>
        <p:txBody>
          <a:bodyPr wrap="square" rtlCol="0">
            <a:spAutoFit/>
          </a:bodyPr>
          <a:lstStyle/>
          <a:p>
            <a:pPr>
              <a:lnSpc>
                <a:spcPct val="150000"/>
              </a:lnSpc>
            </a:pPr>
            <a:r>
              <a:rPr kumimoji="1" lang="ja-JP" altLang="en-US" sz="800" dirty="0"/>
              <a:t>５０分授業を２時間分の想定。</a:t>
            </a:r>
            <a:endParaRPr kumimoji="1" lang="en-US" altLang="ja-JP" sz="800" dirty="0"/>
          </a:p>
          <a:p>
            <a:pPr>
              <a:lnSpc>
                <a:spcPct val="150000"/>
              </a:lnSpc>
            </a:pPr>
            <a:r>
              <a:rPr kumimoji="1" lang="ja-JP" altLang="en-US" sz="800" dirty="0"/>
              <a:t>ガイドさんによる授業は、別の時間に設定が必要となります。</a:t>
            </a:r>
            <a:endParaRPr kumimoji="1" lang="en-US" altLang="ja-JP" sz="800" dirty="0"/>
          </a:p>
        </p:txBody>
      </p:sp>
      <p:sp>
        <p:nvSpPr>
          <p:cNvPr id="23" name="正方形/長方形 22">
            <a:extLst>
              <a:ext uri="{FF2B5EF4-FFF2-40B4-BE49-F238E27FC236}">
                <a16:creationId xmlns:a16="http://schemas.microsoft.com/office/drawing/2014/main" id="{215EE2D6-5F45-3DA0-4A93-3EC1D371CE70}"/>
              </a:ext>
            </a:extLst>
          </p:cNvPr>
          <p:cNvSpPr/>
          <p:nvPr/>
        </p:nvSpPr>
        <p:spPr>
          <a:xfrm>
            <a:off x="4596138" y="116744"/>
            <a:ext cx="542686" cy="194701"/>
          </a:xfrm>
          <a:prstGeom prst="rect">
            <a:avLst/>
          </a:prstGeom>
          <a:solidFill>
            <a:schemeClr val="bg1"/>
          </a:solidFill>
          <a:ln w="190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50" b="1" dirty="0">
                <a:solidFill>
                  <a:schemeClr val="tx1"/>
                </a:solidFill>
              </a:rPr>
              <a:t>全体</a:t>
            </a:r>
          </a:p>
        </p:txBody>
      </p:sp>
      <p:sp>
        <p:nvSpPr>
          <p:cNvPr id="24" name="正方形/長方形 23">
            <a:extLst>
              <a:ext uri="{FF2B5EF4-FFF2-40B4-BE49-F238E27FC236}">
                <a16:creationId xmlns:a16="http://schemas.microsoft.com/office/drawing/2014/main" id="{332A869F-A50B-52E2-79DC-BEAB57B64690}"/>
              </a:ext>
            </a:extLst>
          </p:cNvPr>
          <p:cNvSpPr/>
          <p:nvPr/>
        </p:nvSpPr>
        <p:spPr>
          <a:xfrm>
            <a:off x="5138824" y="115970"/>
            <a:ext cx="542686" cy="194701"/>
          </a:xfrm>
          <a:prstGeom prst="rect">
            <a:avLst/>
          </a:prstGeom>
          <a:solidFill>
            <a:schemeClr val="accent2">
              <a:lumMod val="40000"/>
              <a:lumOff val="60000"/>
            </a:schemeClr>
          </a:solidFill>
          <a:ln w="190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50" b="1" dirty="0">
                <a:solidFill>
                  <a:schemeClr val="tx1"/>
                </a:solidFill>
              </a:rPr>
              <a:t>事前</a:t>
            </a:r>
          </a:p>
        </p:txBody>
      </p:sp>
      <p:sp>
        <p:nvSpPr>
          <p:cNvPr id="25" name="正方形/長方形 24">
            <a:extLst>
              <a:ext uri="{FF2B5EF4-FFF2-40B4-BE49-F238E27FC236}">
                <a16:creationId xmlns:a16="http://schemas.microsoft.com/office/drawing/2014/main" id="{E63D80E6-7DAC-8545-438F-35192722B707}"/>
              </a:ext>
            </a:extLst>
          </p:cNvPr>
          <p:cNvSpPr/>
          <p:nvPr/>
        </p:nvSpPr>
        <p:spPr>
          <a:xfrm>
            <a:off x="5681510" y="115970"/>
            <a:ext cx="542686" cy="194701"/>
          </a:xfrm>
          <a:prstGeom prst="rect">
            <a:avLst/>
          </a:prstGeom>
          <a:noFill/>
          <a:ln w="190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50" b="1" dirty="0">
                <a:solidFill>
                  <a:schemeClr val="tx1"/>
                </a:solidFill>
              </a:rPr>
              <a:t>現地</a:t>
            </a:r>
          </a:p>
        </p:txBody>
      </p:sp>
      <p:sp>
        <p:nvSpPr>
          <p:cNvPr id="26" name="正方形/長方形 25">
            <a:extLst>
              <a:ext uri="{FF2B5EF4-FFF2-40B4-BE49-F238E27FC236}">
                <a16:creationId xmlns:a16="http://schemas.microsoft.com/office/drawing/2014/main" id="{11011855-78C4-48FB-4380-4779CBB4B403}"/>
              </a:ext>
            </a:extLst>
          </p:cNvPr>
          <p:cNvSpPr/>
          <p:nvPr/>
        </p:nvSpPr>
        <p:spPr>
          <a:xfrm>
            <a:off x="6224197" y="115970"/>
            <a:ext cx="542686" cy="194701"/>
          </a:xfrm>
          <a:prstGeom prst="rect">
            <a:avLst/>
          </a:prstGeom>
          <a:noFill/>
          <a:ln w="190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50" b="1" dirty="0">
                <a:solidFill>
                  <a:schemeClr val="tx1"/>
                </a:solidFill>
              </a:rPr>
              <a:t>事後</a:t>
            </a:r>
          </a:p>
        </p:txBody>
      </p:sp>
      <p:sp>
        <p:nvSpPr>
          <p:cNvPr id="2" name="Footer Placeholder 4">
            <a:extLst>
              <a:ext uri="{FF2B5EF4-FFF2-40B4-BE49-F238E27FC236}">
                <a16:creationId xmlns:a16="http://schemas.microsoft.com/office/drawing/2014/main" id="{1136F3E7-B990-422C-FB3A-60E8B8E6D641}"/>
              </a:ext>
            </a:extLst>
          </p:cNvPr>
          <p:cNvSpPr>
            <a:spLocks noGrp="1"/>
          </p:cNvSpPr>
          <p:nvPr>
            <p:ph type="ftr" sz="quarter" idx="3"/>
          </p:nvPr>
        </p:nvSpPr>
        <p:spPr>
          <a:xfrm>
            <a:off x="0" y="9609438"/>
            <a:ext cx="6858000" cy="317157"/>
          </a:xfrm>
          <a:prstGeom prst="rect">
            <a:avLst/>
          </a:prstGeom>
        </p:spPr>
        <p:txBody>
          <a:bodyPr vert="horz" lIns="91440" tIns="45720" rIns="91440" bIns="45720" rtlCol="0" anchor="ctr"/>
          <a:lstStyle>
            <a:lvl1pPr algn="ctr">
              <a:defRPr sz="900">
                <a:solidFill>
                  <a:schemeClr val="tx1"/>
                </a:solidFill>
              </a:defRPr>
            </a:lvl1pPr>
          </a:lstStyle>
          <a:p>
            <a:r>
              <a:rPr kumimoji="1" lang="ja-JP" altLang="en-US" dirty="0"/>
              <a:t>尾瀬ネイチャーラーニング モデルプログラム（中学校 活用編）</a:t>
            </a:r>
          </a:p>
        </p:txBody>
      </p:sp>
    </p:spTree>
    <p:extLst>
      <p:ext uri="{BB962C8B-B14F-4D97-AF65-F5344CB8AC3E}">
        <p14:creationId xmlns:p14="http://schemas.microsoft.com/office/powerpoint/2010/main" val="217319057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スライド番号プレースホルダー 3">
            <a:extLst>
              <a:ext uri="{FF2B5EF4-FFF2-40B4-BE49-F238E27FC236}">
                <a16:creationId xmlns:a16="http://schemas.microsoft.com/office/drawing/2014/main" id="{2B79DC73-D410-8C0B-D3CE-7937A0D0DECA}"/>
              </a:ext>
            </a:extLst>
          </p:cNvPr>
          <p:cNvSpPr>
            <a:spLocks noGrp="1"/>
          </p:cNvSpPr>
          <p:nvPr>
            <p:ph type="sldNum" sz="quarter" idx="12"/>
          </p:nvPr>
        </p:nvSpPr>
        <p:spPr/>
        <p:txBody>
          <a:bodyPr/>
          <a:lstStyle/>
          <a:p>
            <a:fld id="{A763930E-11EF-4248-8263-B2307074A718}" type="slidenum">
              <a:rPr kumimoji="1" lang="ja-JP" altLang="en-US" sz="1400" smtClean="0"/>
              <a:t>5</a:t>
            </a:fld>
            <a:endParaRPr kumimoji="1" lang="ja-JP" altLang="en-US" sz="1400"/>
          </a:p>
        </p:txBody>
      </p:sp>
      <p:sp>
        <p:nvSpPr>
          <p:cNvPr id="7" name="テキスト ボックス 6">
            <a:extLst>
              <a:ext uri="{FF2B5EF4-FFF2-40B4-BE49-F238E27FC236}">
                <a16:creationId xmlns:a16="http://schemas.microsoft.com/office/drawing/2014/main" id="{4BF499B2-6A3D-468D-5AAB-EA83AAC66506}"/>
              </a:ext>
            </a:extLst>
          </p:cNvPr>
          <p:cNvSpPr txBox="1"/>
          <p:nvPr/>
        </p:nvSpPr>
        <p:spPr>
          <a:xfrm>
            <a:off x="180278" y="410802"/>
            <a:ext cx="7109164" cy="369332"/>
          </a:xfrm>
          <a:prstGeom prst="rect">
            <a:avLst/>
          </a:prstGeom>
          <a:noFill/>
        </p:spPr>
        <p:txBody>
          <a:bodyPr wrap="square" rtlCol="0">
            <a:spAutoFit/>
          </a:bodyPr>
          <a:lstStyle/>
          <a:p>
            <a:r>
              <a:rPr kumimoji="1" lang="ja-JP" altLang="en-US" b="1" dirty="0">
                <a:solidFill>
                  <a:schemeClr val="accent2"/>
                </a:solidFill>
              </a:rPr>
              <a:t>現地学習：尾瀬の「課題」をたくさん見つけよう！</a:t>
            </a:r>
          </a:p>
        </p:txBody>
      </p:sp>
      <p:sp>
        <p:nvSpPr>
          <p:cNvPr id="18" name="四角形: 角を丸くする 17">
            <a:extLst>
              <a:ext uri="{FF2B5EF4-FFF2-40B4-BE49-F238E27FC236}">
                <a16:creationId xmlns:a16="http://schemas.microsoft.com/office/drawing/2014/main" id="{B51321C5-4CC1-7F61-E2B6-67CB7853EC26}"/>
              </a:ext>
            </a:extLst>
          </p:cNvPr>
          <p:cNvSpPr/>
          <p:nvPr/>
        </p:nvSpPr>
        <p:spPr>
          <a:xfrm>
            <a:off x="284675" y="1448474"/>
            <a:ext cx="1159417" cy="323682"/>
          </a:xfrm>
          <a:prstGeom prst="roundRect">
            <a:avLst/>
          </a:prstGeom>
          <a:solidFill>
            <a:schemeClr val="accent2">
              <a:lumMod val="60000"/>
              <a:lumOff val="40000"/>
            </a:schemeClr>
          </a:solidFill>
          <a:ln w="1270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50" b="1" dirty="0">
                <a:solidFill>
                  <a:schemeClr val="tx1"/>
                </a:solidFill>
              </a:rPr>
              <a:t>狙い</a:t>
            </a:r>
          </a:p>
        </p:txBody>
      </p:sp>
      <p:sp>
        <p:nvSpPr>
          <p:cNvPr id="21" name="テキスト ボックス 20">
            <a:extLst>
              <a:ext uri="{FF2B5EF4-FFF2-40B4-BE49-F238E27FC236}">
                <a16:creationId xmlns:a16="http://schemas.microsoft.com/office/drawing/2014/main" id="{2ED93646-9173-2660-360F-DD281F01D356}"/>
              </a:ext>
            </a:extLst>
          </p:cNvPr>
          <p:cNvSpPr txBox="1"/>
          <p:nvPr/>
        </p:nvSpPr>
        <p:spPr>
          <a:xfrm>
            <a:off x="211202" y="1823997"/>
            <a:ext cx="6314303" cy="532005"/>
          </a:xfrm>
          <a:prstGeom prst="rect">
            <a:avLst/>
          </a:prstGeom>
          <a:noFill/>
        </p:spPr>
        <p:txBody>
          <a:bodyPr wrap="square" rtlCol="0">
            <a:spAutoFit/>
          </a:bodyPr>
          <a:lstStyle/>
          <a:p>
            <a:pPr>
              <a:lnSpc>
                <a:spcPct val="150000"/>
              </a:lnSpc>
            </a:pPr>
            <a:r>
              <a:rPr kumimoji="1" lang="ja-JP" altLang="en-US" sz="1000" b="1" dirty="0"/>
              <a:t>・尾瀬を散策しながら、尾瀬の「課題」をたくさん発見する。</a:t>
            </a:r>
            <a:endParaRPr kumimoji="1" lang="en-US" altLang="ja-JP" sz="1000" b="1" dirty="0"/>
          </a:p>
          <a:p>
            <a:pPr>
              <a:lnSpc>
                <a:spcPct val="150000"/>
              </a:lnSpc>
            </a:pPr>
            <a:r>
              <a:rPr kumimoji="1" lang="ja-JP" altLang="en-US" sz="1000" b="1" dirty="0"/>
              <a:t>・事後学習で考えるアイディアのヒントをたくさん発見する。</a:t>
            </a:r>
            <a:endParaRPr kumimoji="1" lang="en-US" altLang="ja-JP" sz="1000" b="1" dirty="0"/>
          </a:p>
        </p:txBody>
      </p:sp>
      <p:sp>
        <p:nvSpPr>
          <p:cNvPr id="22" name="四角形: 角を丸くする 21">
            <a:extLst>
              <a:ext uri="{FF2B5EF4-FFF2-40B4-BE49-F238E27FC236}">
                <a16:creationId xmlns:a16="http://schemas.microsoft.com/office/drawing/2014/main" id="{CCB648DC-D9A7-5A05-9E46-5E59F5098886}"/>
              </a:ext>
            </a:extLst>
          </p:cNvPr>
          <p:cNvSpPr/>
          <p:nvPr/>
        </p:nvSpPr>
        <p:spPr>
          <a:xfrm>
            <a:off x="266630" y="2512204"/>
            <a:ext cx="1159417" cy="323682"/>
          </a:xfrm>
          <a:prstGeom prst="roundRect">
            <a:avLst/>
          </a:prstGeom>
          <a:solidFill>
            <a:schemeClr val="accent2">
              <a:lumMod val="60000"/>
              <a:lumOff val="40000"/>
            </a:schemeClr>
          </a:solidFill>
          <a:ln w="1270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50" b="1" dirty="0">
                <a:solidFill>
                  <a:schemeClr val="tx1"/>
                </a:solidFill>
              </a:rPr>
              <a:t>ポイント</a:t>
            </a:r>
          </a:p>
        </p:txBody>
      </p:sp>
      <p:sp>
        <p:nvSpPr>
          <p:cNvPr id="23" name="テキスト ボックス 22">
            <a:extLst>
              <a:ext uri="{FF2B5EF4-FFF2-40B4-BE49-F238E27FC236}">
                <a16:creationId xmlns:a16="http://schemas.microsoft.com/office/drawing/2014/main" id="{D04B1072-8EF2-2441-373C-7758CF9A383F}"/>
              </a:ext>
            </a:extLst>
          </p:cNvPr>
          <p:cNvSpPr txBox="1"/>
          <p:nvPr/>
        </p:nvSpPr>
        <p:spPr>
          <a:xfrm>
            <a:off x="180278" y="2913710"/>
            <a:ext cx="6477044" cy="2865977"/>
          </a:xfrm>
          <a:prstGeom prst="rect">
            <a:avLst/>
          </a:prstGeom>
          <a:noFill/>
        </p:spPr>
        <p:txBody>
          <a:bodyPr wrap="square" rtlCol="0">
            <a:spAutoFit/>
          </a:bodyPr>
          <a:lstStyle/>
          <a:p>
            <a:pPr>
              <a:lnSpc>
                <a:spcPct val="150000"/>
              </a:lnSpc>
              <a:spcAft>
                <a:spcPts val="150"/>
              </a:spcAft>
            </a:pPr>
            <a:r>
              <a:rPr kumimoji="1" lang="ja-JP" altLang="en-US" sz="1000" b="1" dirty="0"/>
              <a:t>・登山前には「今日は何を発見してくるのだろうか？（→それぞれの「課題」を発見してくる）」と</a:t>
            </a:r>
            <a:endParaRPr kumimoji="1" lang="en-US" altLang="ja-JP" sz="1000" b="1" dirty="0"/>
          </a:p>
          <a:p>
            <a:pPr>
              <a:lnSpc>
                <a:spcPct val="150000"/>
              </a:lnSpc>
              <a:spcAft>
                <a:spcPts val="150"/>
              </a:spcAft>
            </a:pPr>
            <a:r>
              <a:rPr kumimoji="1" lang="ja-JP" altLang="en-US" sz="1000" b="1" dirty="0"/>
              <a:t>　目的を確認し、登山後には「どんな課題を発見してきたの？互いに共有してみよう」と発見してきた</a:t>
            </a:r>
            <a:endParaRPr kumimoji="1" lang="en-US" altLang="ja-JP" sz="1000" b="1" dirty="0"/>
          </a:p>
          <a:p>
            <a:pPr>
              <a:lnSpc>
                <a:spcPct val="150000"/>
              </a:lnSpc>
              <a:spcAft>
                <a:spcPts val="150"/>
              </a:spcAft>
            </a:pPr>
            <a:r>
              <a:rPr kumimoji="1" lang="ja-JP" altLang="en-US" sz="1000" b="1" dirty="0"/>
              <a:t>　ものを、簡単に共有する時間を設けましょう。（</a:t>
            </a:r>
            <a:r>
              <a:rPr kumimoji="1" lang="en-US" altLang="ja-JP" sz="1000" b="1" dirty="0"/>
              <a:t>1</a:t>
            </a:r>
            <a:r>
              <a:rPr kumimoji="1" lang="ja-JP" altLang="en-US" sz="1000" b="1" dirty="0"/>
              <a:t>分程度でも構いません）</a:t>
            </a:r>
            <a:endParaRPr kumimoji="1" lang="en-US" altLang="ja-JP" sz="1000" b="1" dirty="0"/>
          </a:p>
          <a:p>
            <a:pPr>
              <a:lnSpc>
                <a:spcPct val="150000"/>
              </a:lnSpc>
              <a:spcAft>
                <a:spcPts val="150"/>
              </a:spcAft>
            </a:pPr>
            <a:r>
              <a:rPr kumimoji="1" lang="ja-JP" altLang="en-US" sz="1000" b="1" dirty="0"/>
              <a:t>・時々、五感（視覚・聴覚・嗅覚・味覚・触覚）を意識することを促してみましょう。</a:t>
            </a:r>
            <a:endParaRPr kumimoji="1" lang="en-US" altLang="ja-JP" sz="1000" b="1" dirty="0"/>
          </a:p>
          <a:p>
            <a:pPr>
              <a:lnSpc>
                <a:spcPct val="150000"/>
              </a:lnSpc>
              <a:spcAft>
                <a:spcPts val="150"/>
              </a:spcAft>
            </a:pPr>
            <a:r>
              <a:rPr kumimoji="1" lang="ja-JP" altLang="en-US" sz="1000" b="1" dirty="0"/>
              <a:t>　（例）「ここで目を閉じて、風を感じてみよう。香りを感じてみよう」「どんな音が聞こえる？どんな音の</a:t>
            </a:r>
            <a:endParaRPr kumimoji="1" lang="en-US" altLang="ja-JP" sz="1000" b="1" dirty="0"/>
          </a:p>
          <a:p>
            <a:pPr>
              <a:lnSpc>
                <a:spcPct val="150000"/>
              </a:lnSpc>
              <a:spcAft>
                <a:spcPts val="150"/>
              </a:spcAft>
            </a:pPr>
            <a:r>
              <a:rPr kumimoji="1" lang="ja-JP" altLang="en-US" sz="1000" b="1" dirty="0"/>
              <a:t>　　　　　違いを感じる？」「木々が緑だけど、</a:t>
            </a:r>
            <a:r>
              <a:rPr kumimoji="1" lang="en-US" altLang="ja-JP" sz="1000" b="1" dirty="0"/>
              <a:t>『</a:t>
            </a:r>
            <a:r>
              <a:rPr kumimoji="1" lang="ja-JP" altLang="en-US" sz="1000" b="1" dirty="0"/>
              <a:t>緑色</a:t>
            </a:r>
            <a:r>
              <a:rPr kumimoji="1" lang="en-US" altLang="ja-JP" sz="1000" b="1" dirty="0"/>
              <a:t>』</a:t>
            </a:r>
            <a:r>
              <a:rPr kumimoji="1" lang="ja-JP" altLang="en-US" sz="1000" b="1" dirty="0"/>
              <a:t>の濃さはどうかな？」など</a:t>
            </a:r>
            <a:endParaRPr kumimoji="1" lang="en-US" altLang="ja-JP" sz="1000" b="1" dirty="0"/>
          </a:p>
          <a:p>
            <a:pPr>
              <a:lnSpc>
                <a:spcPct val="150000"/>
              </a:lnSpc>
              <a:spcAft>
                <a:spcPts val="150"/>
              </a:spcAft>
            </a:pPr>
            <a:r>
              <a:rPr kumimoji="1" lang="ja-JP" altLang="en-US" sz="1000" b="1" dirty="0"/>
              <a:t>・時々、生徒の「課題」を確認してみましょう。</a:t>
            </a:r>
            <a:endParaRPr kumimoji="1" lang="en-US" altLang="ja-JP" sz="1000" b="1" dirty="0"/>
          </a:p>
          <a:p>
            <a:pPr>
              <a:lnSpc>
                <a:spcPct val="150000"/>
              </a:lnSpc>
              <a:spcAft>
                <a:spcPts val="150"/>
              </a:spcAft>
            </a:pPr>
            <a:r>
              <a:rPr kumimoji="1" lang="ja-JP" altLang="en-US" sz="1000" b="1" dirty="0"/>
              <a:t>　（例）「ここまで歩いてみて、課題だなと思ったことはある？」など</a:t>
            </a:r>
            <a:endParaRPr kumimoji="1" lang="en-US" altLang="ja-JP" sz="1000" b="1" dirty="0"/>
          </a:p>
          <a:p>
            <a:pPr>
              <a:lnSpc>
                <a:spcPct val="150000"/>
              </a:lnSpc>
              <a:spcAft>
                <a:spcPts val="150"/>
              </a:spcAft>
            </a:pPr>
            <a:r>
              <a:rPr kumimoji="1" lang="ja-JP" altLang="en-US" sz="1000" b="1" dirty="0"/>
              <a:t>・時々、先生が感じた「課題」を共有してみましょう。</a:t>
            </a:r>
            <a:endParaRPr kumimoji="1" lang="en-US" altLang="ja-JP" sz="1000" b="1" dirty="0"/>
          </a:p>
          <a:p>
            <a:pPr>
              <a:lnSpc>
                <a:spcPct val="150000"/>
              </a:lnSpc>
              <a:spcAft>
                <a:spcPts val="150"/>
              </a:spcAft>
            </a:pPr>
            <a:r>
              <a:rPr kumimoji="1" lang="ja-JP" altLang="en-US" sz="1000" b="1" dirty="0"/>
              <a:t>　（例）「先生、これ課題だと感じたんだよ」「これは、もっと●●になるとよいと思ったよ」等</a:t>
            </a:r>
            <a:endParaRPr kumimoji="1" lang="en-US" altLang="ja-JP" sz="1000" b="1" dirty="0"/>
          </a:p>
          <a:p>
            <a:pPr>
              <a:lnSpc>
                <a:spcPct val="150000"/>
              </a:lnSpc>
              <a:spcAft>
                <a:spcPts val="150"/>
              </a:spcAft>
            </a:pPr>
            <a:r>
              <a:rPr kumimoji="1" lang="ja-JP" altLang="en-US" sz="1000" b="1" dirty="0"/>
              <a:t>・休憩中などの時間を活用して、自分が感じたことを・</a:t>
            </a:r>
            <a:r>
              <a:rPr kumimoji="1" lang="en-US" altLang="ja-JP" sz="1000" b="1" dirty="0"/>
              <a:t>WS P4</a:t>
            </a:r>
            <a:r>
              <a:rPr kumimoji="1" lang="ja-JP" altLang="en-US" sz="1000" b="1" dirty="0"/>
              <a:t>やノート等にメモするように促しましょう。</a:t>
            </a:r>
            <a:endParaRPr kumimoji="1" lang="en-US" altLang="ja-JP" sz="1000" b="1" dirty="0"/>
          </a:p>
        </p:txBody>
      </p:sp>
      <p:sp>
        <p:nvSpPr>
          <p:cNvPr id="25" name="正方形/長方形 24">
            <a:extLst>
              <a:ext uri="{FF2B5EF4-FFF2-40B4-BE49-F238E27FC236}">
                <a16:creationId xmlns:a16="http://schemas.microsoft.com/office/drawing/2014/main" id="{09424A4B-C282-DD8B-EA67-AFB82953483E}"/>
              </a:ext>
            </a:extLst>
          </p:cNvPr>
          <p:cNvSpPr/>
          <p:nvPr/>
        </p:nvSpPr>
        <p:spPr>
          <a:xfrm>
            <a:off x="4596138" y="116744"/>
            <a:ext cx="542686" cy="194701"/>
          </a:xfrm>
          <a:prstGeom prst="rect">
            <a:avLst/>
          </a:prstGeom>
          <a:solidFill>
            <a:schemeClr val="bg1"/>
          </a:solidFill>
          <a:ln w="190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50" b="1" dirty="0">
                <a:solidFill>
                  <a:schemeClr val="tx1"/>
                </a:solidFill>
              </a:rPr>
              <a:t>全体</a:t>
            </a:r>
          </a:p>
        </p:txBody>
      </p:sp>
      <p:sp>
        <p:nvSpPr>
          <p:cNvPr id="26" name="正方形/長方形 25">
            <a:extLst>
              <a:ext uri="{FF2B5EF4-FFF2-40B4-BE49-F238E27FC236}">
                <a16:creationId xmlns:a16="http://schemas.microsoft.com/office/drawing/2014/main" id="{8D800230-B5A9-A325-4720-243E76026B9A}"/>
              </a:ext>
            </a:extLst>
          </p:cNvPr>
          <p:cNvSpPr/>
          <p:nvPr/>
        </p:nvSpPr>
        <p:spPr>
          <a:xfrm>
            <a:off x="5138824" y="115970"/>
            <a:ext cx="542686" cy="194701"/>
          </a:xfrm>
          <a:prstGeom prst="rect">
            <a:avLst/>
          </a:prstGeom>
          <a:noFill/>
          <a:ln w="190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50" b="1" dirty="0">
                <a:solidFill>
                  <a:schemeClr val="tx1"/>
                </a:solidFill>
              </a:rPr>
              <a:t>事前</a:t>
            </a:r>
          </a:p>
        </p:txBody>
      </p:sp>
      <p:sp>
        <p:nvSpPr>
          <p:cNvPr id="27" name="正方形/長方形 26">
            <a:extLst>
              <a:ext uri="{FF2B5EF4-FFF2-40B4-BE49-F238E27FC236}">
                <a16:creationId xmlns:a16="http://schemas.microsoft.com/office/drawing/2014/main" id="{CC62BE90-F467-05F3-47B1-C6AB440630F2}"/>
              </a:ext>
            </a:extLst>
          </p:cNvPr>
          <p:cNvSpPr/>
          <p:nvPr/>
        </p:nvSpPr>
        <p:spPr>
          <a:xfrm>
            <a:off x="5681510" y="115970"/>
            <a:ext cx="542686" cy="194701"/>
          </a:xfrm>
          <a:prstGeom prst="rect">
            <a:avLst/>
          </a:prstGeom>
          <a:solidFill>
            <a:schemeClr val="accent2">
              <a:lumMod val="40000"/>
              <a:lumOff val="60000"/>
            </a:schemeClr>
          </a:solidFill>
          <a:ln w="190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50" b="1" dirty="0">
                <a:solidFill>
                  <a:schemeClr val="tx1"/>
                </a:solidFill>
              </a:rPr>
              <a:t>現地</a:t>
            </a:r>
          </a:p>
        </p:txBody>
      </p:sp>
      <p:sp>
        <p:nvSpPr>
          <p:cNvPr id="28" name="正方形/長方形 27">
            <a:extLst>
              <a:ext uri="{FF2B5EF4-FFF2-40B4-BE49-F238E27FC236}">
                <a16:creationId xmlns:a16="http://schemas.microsoft.com/office/drawing/2014/main" id="{F9CEA804-749A-3724-B095-29CD862C156A}"/>
              </a:ext>
            </a:extLst>
          </p:cNvPr>
          <p:cNvSpPr/>
          <p:nvPr/>
        </p:nvSpPr>
        <p:spPr>
          <a:xfrm>
            <a:off x="6224197" y="115970"/>
            <a:ext cx="542686" cy="194701"/>
          </a:xfrm>
          <a:prstGeom prst="rect">
            <a:avLst/>
          </a:prstGeom>
          <a:noFill/>
          <a:ln w="190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50" b="1" dirty="0">
                <a:solidFill>
                  <a:schemeClr val="tx1"/>
                </a:solidFill>
              </a:rPr>
              <a:t>事後</a:t>
            </a:r>
          </a:p>
        </p:txBody>
      </p:sp>
      <p:sp>
        <p:nvSpPr>
          <p:cNvPr id="2" name="四角形: 角を丸くする 1">
            <a:extLst>
              <a:ext uri="{FF2B5EF4-FFF2-40B4-BE49-F238E27FC236}">
                <a16:creationId xmlns:a16="http://schemas.microsoft.com/office/drawing/2014/main" id="{82E91B94-6B21-D70B-C51E-17FA5A51E213}"/>
              </a:ext>
            </a:extLst>
          </p:cNvPr>
          <p:cNvSpPr/>
          <p:nvPr/>
        </p:nvSpPr>
        <p:spPr>
          <a:xfrm>
            <a:off x="332495" y="5861779"/>
            <a:ext cx="1159417" cy="323682"/>
          </a:xfrm>
          <a:prstGeom prst="roundRect">
            <a:avLst/>
          </a:prstGeom>
          <a:solidFill>
            <a:schemeClr val="accent2">
              <a:lumMod val="60000"/>
              <a:lumOff val="40000"/>
            </a:schemeClr>
          </a:solidFill>
          <a:ln w="1270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50" b="1" dirty="0">
                <a:solidFill>
                  <a:schemeClr val="tx1"/>
                </a:solidFill>
              </a:rPr>
              <a:t>諸注意</a:t>
            </a:r>
          </a:p>
        </p:txBody>
      </p:sp>
      <p:sp>
        <p:nvSpPr>
          <p:cNvPr id="3" name="テキスト ボックス 2">
            <a:extLst>
              <a:ext uri="{FF2B5EF4-FFF2-40B4-BE49-F238E27FC236}">
                <a16:creationId xmlns:a16="http://schemas.microsoft.com/office/drawing/2014/main" id="{56F99A7D-B2A1-EEE0-D6FE-55A66D9680FC}"/>
              </a:ext>
            </a:extLst>
          </p:cNvPr>
          <p:cNvSpPr txBox="1"/>
          <p:nvPr/>
        </p:nvSpPr>
        <p:spPr>
          <a:xfrm>
            <a:off x="246143" y="6302474"/>
            <a:ext cx="6477044" cy="762838"/>
          </a:xfrm>
          <a:prstGeom prst="rect">
            <a:avLst/>
          </a:prstGeom>
          <a:noFill/>
        </p:spPr>
        <p:txBody>
          <a:bodyPr wrap="square" rtlCol="0">
            <a:spAutoFit/>
          </a:bodyPr>
          <a:lstStyle/>
          <a:p>
            <a:pPr>
              <a:lnSpc>
                <a:spcPct val="150000"/>
              </a:lnSpc>
            </a:pPr>
            <a:r>
              <a:rPr kumimoji="1" lang="ja-JP" altLang="en-US" sz="1000" b="1" dirty="0"/>
              <a:t>・ガイドさんの案内を聴きながら、当日臨むようにしましょう。</a:t>
            </a:r>
            <a:endParaRPr kumimoji="1" lang="en-US" altLang="ja-JP" sz="1000" b="1" dirty="0"/>
          </a:p>
          <a:p>
            <a:pPr>
              <a:lnSpc>
                <a:spcPct val="150000"/>
              </a:lnSpc>
            </a:pPr>
            <a:r>
              <a:rPr kumimoji="1" lang="ja-JP" altLang="en-US" sz="1000" b="1" dirty="0"/>
              <a:t>・写真を撮る際には十分気を付けて行いましょう。特に木道を歩いているときには、気を取られて滑らない</a:t>
            </a:r>
            <a:endParaRPr kumimoji="1" lang="en-US" altLang="ja-JP" sz="1000" b="1" dirty="0"/>
          </a:p>
          <a:p>
            <a:pPr>
              <a:lnSpc>
                <a:spcPct val="150000"/>
              </a:lnSpc>
            </a:pPr>
            <a:r>
              <a:rPr kumimoji="1" lang="ja-JP" altLang="en-US" sz="1000" b="1" dirty="0"/>
              <a:t>　ように注意することや、他の登山者もいるため周りに配慮することが、最も大切となります。</a:t>
            </a:r>
            <a:endParaRPr kumimoji="1" lang="en-US" altLang="ja-JP" sz="1000" b="1" dirty="0"/>
          </a:p>
        </p:txBody>
      </p:sp>
      <p:pic>
        <p:nvPicPr>
          <p:cNvPr id="5" name="図 4" descr="草の上にある山&#10;&#10;低い精度で自動的に生成された説明">
            <a:extLst>
              <a:ext uri="{FF2B5EF4-FFF2-40B4-BE49-F238E27FC236}">
                <a16:creationId xmlns:a16="http://schemas.microsoft.com/office/drawing/2014/main" id="{60143462-BA5F-1C66-8B87-6F81DE83267C}"/>
              </a:ext>
            </a:extLst>
          </p:cNvPr>
          <p:cNvPicPr>
            <a:picLocks noChangeAspect="1"/>
          </p:cNvPicPr>
          <p:nvPr/>
        </p:nvPicPr>
        <p:blipFill>
          <a:blip r:embed="rId2">
            <a:extLst>
              <a:ext uri="{28A0092B-C50C-407E-A947-70E740481C1C}">
                <a14:useLocalDpi xmlns:a14="http://schemas.microsoft.com/office/drawing/2010/main"/>
              </a:ext>
            </a:extLst>
          </a:blip>
          <a:stretch>
            <a:fillRect/>
          </a:stretch>
        </p:blipFill>
        <p:spPr>
          <a:xfrm>
            <a:off x="430180" y="7419322"/>
            <a:ext cx="2634470" cy="1757685"/>
          </a:xfrm>
          <a:prstGeom prst="rect">
            <a:avLst/>
          </a:prstGeom>
        </p:spPr>
      </p:pic>
      <p:sp>
        <p:nvSpPr>
          <p:cNvPr id="6" name="Footer Placeholder 4">
            <a:extLst>
              <a:ext uri="{FF2B5EF4-FFF2-40B4-BE49-F238E27FC236}">
                <a16:creationId xmlns:a16="http://schemas.microsoft.com/office/drawing/2014/main" id="{397DB3E6-E5C9-0266-B23D-3460D31F0B0F}"/>
              </a:ext>
            </a:extLst>
          </p:cNvPr>
          <p:cNvSpPr>
            <a:spLocks noGrp="1"/>
          </p:cNvSpPr>
          <p:nvPr>
            <p:ph type="ftr" sz="quarter" idx="3"/>
          </p:nvPr>
        </p:nvSpPr>
        <p:spPr>
          <a:xfrm>
            <a:off x="0" y="9609438"/>
            <a:ext cx="6858000" cy="317157"/>
          </a:xfrm>
          <a:prstGeom prst="rect">
            <a:avLst/>
          </a:prstGeom>
        </p:spPr>
        <p:txBody>
          <a:bodyPr vert="horz" lIns="91440" tIns="45720" rIns="91440" bIns="45720" rtlCol="0" anchor="ctr"/>
          <a:lstStyle>
            <a:lvl1pPr algn="ctr">
              <a:defRPr sz="900">
                <a:solidFill>
                  <a:schemeClr val="tx1"/>
                </a:solidFill>
              </a:defRPr>
            </a:lvl1pPr>
          </a:lstStyle>
          <a:p>
            <a:r>
              <a:rPr kumimoji="1" lang="ja-JP" altLang="en-US" dirty="0"/>
              <a:t>尾瀬ネイチャーラーニング モデルプログラム（中学校 活用編）</a:t>
            </a:r>
          </a:p>
        </p:txBody>
      </p:sp>
      <p:sp>
        <p:nvSpPr>
          <p:cNvPr id="9" name="テキスト ボックス 8">
            <a:extLst>
              <a:ext uri="{FF2B5EF4-FFF2-40B4-BE49-F238E27FC236}">
                <a16:creationId xmlns:a16="http://schemas.microsoft.com/office/drawing/2014/main" id="{FC7576FE-B189-B75F-0864-C28528C8023D}"/>
              </a:ext>
            </a:extLst>
          </p:cNvPr>
          <p:cNvSpPr txBox="1"/>
          <p:nvPr/>
        </p:nvSpPr>
        <p:spPr>
          <a:xfrm>
            <a:off x="246143" y="929060"/>
            <a:ext cx="6314303" cy="342914"/>
          </a:xfrm>
          <a:prstGeom prst="rect">
            <a:avLst/>
          </a:prstGeom>
          <a:noFill/>
        </p:spPr>
        <p:txBody>
          <a:bodyPr wrap="square" rtlCol="0">
            <a:spAutoFit/>
          </a:bodyPr>
          <a:lstStyle/>
          <a:p>
            <a:pPr>
              <a:lnSpc>
                <a:spcPct val="150000"/>
              </a:lnSpc>
            </a:pPr>
            <a:r>
              <a:rPr kumimoji="1" lang="ja-JP" altLang="en-US" sz="1200" b="1" dirty="0"/>
              <a:t>現地学習のリアルで感じられる学びの経験を味わう。</a:t>
            </a:r>
            <a:endParaRPr kumimoji="1" lang="en-US" altLang="ja-JP" sz="1200" b="1" dirty="0"/>
          </a:p>
        </p:txBody>
      </p:sp>
      <p:pic>
        <p:nvPicPr>
          <p:cNvPr id="14" name="図 13">
            <a:extLst>
              <a:ext uri="{FF2B5EF4-FFF2-40B4-BE49-F238E27FC236}">
                <a16:creationId xmlns:a16="http://schemas.microsoft.com/office/drawing/2014/main" id="{5E2266E1-7E8E-1F1E-0CD0-1C48A0E299A2}"/>
              </a:ext>
            </a:extLst>
          </p:cNvPr>
          <p:cNvPicPr>
            <a:picLocks noChangeAspect="1"/>
          </p:cNvPicPr>
          <p:nvPr/>
        </p:nvPicPr>
        <p:blipFill>
          <a:blip r:embed="rId3"/>
          <a:stretch>
            <a:fillRect/>
          </a:stretch>
        </p:blipFill>
        <p:spPr>
          <a:xfrm>
            <a:off x="3532549" y="7382290"/>
            <a:ext cx="3124773" cy="1757685"/>
          </a:xfrm>
          <a:prstGeom prst="rect">
            <a:avLst/>
          </a:prstGeom>
        </p:spPr>
      </p:pic>
    </p:spTree>
    <p:extLst>
      <p:ext uri="{BB962C8B-B14F-4D97-AF65-F5344CB8AC3E}">
        <p14:creationId xmlns:p14="http://schemas.microsoft.com/office/powerpoint/2010/main" val="216024414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スライド番号プレースホルダー 3">
            <a:extLst>
              <a:ext uri="{FF2B5EF4-FFF2-40B4-BE49-F238E27FC236}">
                <a16:creationId xmlns:a16="http://schemas.microsoft.com/office/drawing/2014/main" id="{2B79DC73-D410-8C0B-D3CE-7937A0D0DECA}"/>
              </a:ext>
            </a:extLst>
          </p:cNvPr>
          <p:cNvSpPr>
            <a:spLocks noGrp="1"/>
          </p:cNvSpPr>
          <p:nvPr>
            <p:ph type="sldNum" sz="quarter" idx="12"/>
          </p:nvPr>
        </p:nvSpPr>
        <p:spPr/>
        <p:txBody>
          <a:bodyPr/>
          <a:lstStyle/>
          <a:p>
            <a:fld id="{A763930E-11EF-4248-8263-B2307074A718}" type="slidenum">
              <a:rPr kumimoji="1" lang="ja-JP" altLang="en-US" sz="1400" smtClean="0"/>
              <a:t>6</a:t>
            </a:fld>
            <a:endParaRPr kumimoji="1" lang="ja-JP" altLang="en-US" sz="1400"/>
          </a:p>
        </p:txBody>
      </p:sp>
      <p:sp>
        <p:nvSpPr>
          <p:cNvPr id="7" name="テキスト ボックス 6">
            <a:extLst>
              <a:ext uri="{FF2B5EF4-FFF2-40B4-BE49-F238E27FC236}">
                <a16:creationId xmlns:a16="http://schemas.microsoft.com/office/drawing/2014/main" id="{4BF499B2-6A3D-468D-5AAB-EA83AAC66506}"/>
              </a:ext>
            </a:extLst>
          </p:cNvPr>
          <p:cNvSpPr txBox="1"/>
          <p:nvPr/>
        </p:nvSpPr>
        <p:spPr>
          <a:xfrm>
            <a:off x="180278" y="161740"/>
            <a:ext cx="6314303" cy="883768"/>
          </a:xfrm>
          <a:prstGeom prst="rect">
            <a:avLst/>
          </a:prstGeom>
          <a:noFill/>
        </p:spPr>
        <p:txBody>
          <a:bodyPr wrap="square" rtlCol="0">
            <a:spAutoFit/>
          </a:bodyPr>
          <a:lstStyle/>
          <a:p>
            <a:pPr>
              <a:lnSpc>
                <a:spcPct val="150000"/>
              </a:lnSpc>
            </a:pPr>
            <a:r>
              <a:rPr kumimoji="1" lang="ja-JP" altLang="en-US" b="1" dirty="0">
                <a:solidFill>
                  <a:schemeClr val="accent2"/>
                </a:solidFill>
              </a:rPr>
              <a:t>事後学習：尾瀬の課題を解決するために、</a:t>
            </a:r>
            <a:endParaRPr kumimoji="1" lang="en-US" altLang="ja-JP" b="1" dirty="0">
              <a:solidFill>
                <a:schemeClr val="accent2"/>
              </a:solidFill>
            </a:endParaRPr>
          </a:p>
          <a:p>
            <a:pPr>
              <a:lnSpc>
                <a:spcPct val="150000"/>
              </a:lnSpc>
            </a:pPr>
            <a:r>
              <a:rPr kumimoji="1" lang="ja-JP" altLang="en-US" b="1" dirty="0">
                <a:solidFill>
                  <a:schemeClr val="accent2"/>
                </a:solidFill>
              </a:rPr>
              <a:t>　　　　　自分が考えたアイディアを発表しよう！</a:t>
            </a:r>
          </a:p>
        </p:txBody>
      </p:sp>
      <p:sp>
        <p:nvSpPr>
          <p:cNvPr id="12" name="四角形: 角を丸くする 11">
            <a:extLst>
              <a:ext uri="{FF2B5EF4-FFF2-40B4-BE49-F238E27FC236}">
                <a16:creationId xmlns:a16="http://schemas.microsoft.com/office/drawing/2014/main" id="{83A79AD2-A1FF-13A6-1455-66F74D717654}"/>
              </a:ext>
            </a:extLst>
          </p:cNvPr>
          <p:cNvSpPr/>
          <p:nvPr/>
        </p:nvSpPr>
        <p:spPr>
          <a:xfrm>
            <a:off x="297554" y="1422716"/>
            <a:ext cx="1159417" cy="323682"/>
          </a:xfrm>
          <a:prstGeom prst="roundRect">
            <a:avLst/>
          </a:prstGeom>
          <a:solidFill>
            <a:schemeClr val="accent2">
              <a:lumMod val="60000"/>
              <a:lumOff val="40000"/>
            </a:schemeClr>
          </a:solidFill>
          <a:ln w="1270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50" b="1" dirty="0">
                <a:solidFill>
                  <a:schemeClr val="tx1"/>
                </a:solidFill>
              </a:rPr>
              <a:t>狙い</a:t>
            </a:r>
          </a:p>
        </p:txBody>
      </p:sp>
      <p:sp>
        <p:nvSpPr>
          <p:cNvPr id="13" name="テキスト ボックス 12">
            <a:extLst>
              <a:ext uri="{FF2B5EF4-FFF2-40B4-BE49-F238E27FC236}">
                <a16:creationId xmlns:a16="http://schemas.microsoft.com/office/drawing/2014/main" id="{664D741C-2D71-8C4C-92BD-9D4ED81D30F1}"/>
              </a:ext>
            </a:extLst>
          </p:cNvPr>
          <p:cNvSpPr txBox="1"/>
          <p:nvPr/>
        </p:nvSpPr>
        <p:spPr>
          <a:xfrm>
            <a:off x="266630" y="1035475"/>
            <a:ext cx="7204981" cy="342914"/>
          </a:xfrm>
          <a:prstGeom prst="rect">
            <a:avLst/>
          </a:prstGeom>
          <a:noFill/>
        </p:spPr>
        <p:txBody>
          <a:bodyPr wrap="square" rtlCol="0">
            <a:spAutoFit/>
          </a:bodyPr>
          <a:lstStyle/>
          <a:p>
            <a:pPr>
              <a:lnSpc>
                <a:spcPct val="150000"/>
              </a:lnSpc>
            </a:pPr>
            <a:r>
              <a:rPr kumimoji="1" lang="ja-JP" altLang="en-US" sz="1200" b="1" dirty="0"/>
              <a:t>自分の視点で、自由にアイディアを考える。</a:t>
            </a:r>
            <a:endParaRPr kumimoji="1" lang="en-US" altLang="ja-JP" sz="1200" b="1" dirty="0"/>
          </a:p>
        </p:txBody>
      </p:sp>
      <p:sp>
        <p:nvSpPr>
          <p:cNvPr id="6" name="四角形: 角を丸くする 5">
            <a:extLst>
              <a:ext uri="{FF2B5EF4-FFF2-40B4-BE49-F238E27FC236}">
                <a16:creationId xmlns:a16="http://schemas.microsoft.com/office/drawing/2014/main" id="{E4CF9B17-1BC9-CD10-09C1-F2478FEA635D}"/>
              </a:ext>
            </a:extLst>
          </p:cNvPr>
          <p:cNvSpPr/>
          <p:nvPr/>
        </p:nvSpPr>
        <p:spPr>
          <a:xfrm>
            <a:off x="246143" y="3505901"/>
            <a:ext cx="1159417" cy="323682"/>
          </a:xfrm>
          <a:prstGeom prst="roundRect">
            <a:avLst/>
          </a:prstGeom>
          <a:solidFill>
            <a:schemeClr val="accent2">
              <a:lumMod val="60000"/>
              <a:lumOff val="40000"/>
            </a:schemeClr>
          </a:solidFill>
          <a:ln w="1270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50" b="1" dirty="0">
                <a:solidFill>
                  <a:schemeClr val="tx1"/>
                </a:solidFill>
              </a:rPr>
              <a:t>指導案</a:t>
            </a:r>
          </a:p>
        </p:txBody>
      </p:sp>
      <p:sp>
        <p:nvSpPr>
          <p:cNvPr id="16" name="テキスト ボックス 15">
            <a:extLst>
              <a:ext uri="{FF2B5EF4-FFF2-40B4-BE49-F238E27FC236}">
                <a16:creationId xmlns:a16="http://schemas.microsoft.com/office/drawing/2014/main" id="{3E64A6EA-BC35-BEAE-B62D-0968044D9EE6}"/>
              </a:ext>
            </a:extLst>
          </p:cNvPr>
          <p:cNvSpPr txBox="1"/>
          <p:nvPr/>
        </p:nvSpPr>
        <p:spPr>
          <a:xfrm>
            <a:off x="194732" y="1821557"/>
            <a:ext cx="6314303" cy="477054"/>
          </a:xfrm>
          <a:prstGeom prst="rect">
            <a:avLst/>
          </a:prstGeom>
          <a:noFill/>
        </p:spPr>
        <p:txBody>
          <a:bodyPr wrap="square" rtlCol="0">
            <a:spAutoFit/>
          </a:bodyPr>
          <a:lstStyle/>
          <a:p>
            <a:pPr>
              <a:spcAft>
                <a:spcPts val="600"/>
              </a:spcAft>
            </a:pPr>
            <a:r>
              <a:rPr kumimoji="1" lang="ja-JP" altLang="en-US" sz="1000" b="1" dirty="0"/>
              <a:t>・現地学習で発見した尾瀬の課題について、</a:t>
            </a:r>
            <a:r>
              <a:rPr kumimoji="1" lang="en-US" altLang="ja-JP" sz="1000" b="1" dirty="0"/>
              <a:t> </a:t>
            </a:r>
            <a:r>
              <a:rPr kumimoji="1" lang="ja-JP" altLang="en-US" sz="1000" b="1" dirty="0"/>
              <a:t>解決策等のアイディアを考えて一人</a:t>
            </a:r>
            <a:r>
              <a:rPr kumimoji="1" lang="en-US" altLang="ja-JP" sz="1000" b="1" dirty="0"/>
              <a:t>2</a:t>
            </a:r>
            <a:r>
              <a:rPr kumimoji="1" lang="ja-JP" altLang="en-US" sz="1000" b="1" dirty="0"/>
              <a:t>分程度で発表する。</a:t>
            </a:r>
            <a:endParaRPr kumimoji="1" lang="en-US" altLang="ja-JP" sz="1000" b="1" dirty="0"/>
          </a:p>
          <a:p>
            <a:pPr>
              <a:spcAft>
                <a:spcPts val="600"/>
              </a:spcAft>
            </a:pPr>
            <a:r>
              <a:rPr kumimoji="1" lang="ja-JP" altLang="en-US" sz="1000" b="1" dirty="0"/>
              <a:t>・自身がこれからどう尾瀬に関わっていくのかを決める。</a:t>
            </a:r>
            <a:endParaRPr kumimoji="1" lang="en-US" altLang="ja-JP" sz="1000" b="1" dirty="0"/>
          </a:p>
        </p:txBody>
      </p:sp>
      <p:sp>
        <p:nvSpPr>
          <p:cNvPr id="8" name="四角形: 角を丸くする 7">
            <a:extLst>
              <a:ext uri="{FF2B5EF4-FFF2-40B4-BE49-F238E27FC236}">
                <a16:creationId xmlns:a16="http://schemas.microsoft.com/office/drawing/2014/main" id="{3044CEFA-8E3A-304E-85BA-CE1F97AF75B2}"/>
              </a:ext>
            </a:extLst>
          </p:cNvPr>
          <p:cNvSpPr/>
          <p:nvPr/>
        </p:nvSpPr>
        <p:spPr>
          <a:xfrm>
            <a:off x="266630" y="2390858"/>
            <a:ext cx="1159417" cy="323682"/>
          </a:xfrm>
          <a:prstGeom prst="roundRect">
            <a:avLst/>
          </a:prstGeom>
          <a:solidFill>
            <a:schemeClr val="accent2">
              <a:lumMod val="60000"/>
              <a:lumOff val="40000"/>
            </a:schemeClr>
          </a:solidFill>
          <a:ln w="1270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50" b="1" dirty="0">
                <a:solidFill>
                  <a:schemeClr val="tx1"/>
                </a:solidFill>
              </a:rPr>
              <a:t>使用教材</a:t>
            </a:r>
          </a:p>
        </p:txBody>
      </p:sp>
      <p:sp>
        <p:nvSpPr>
          <p:cNvPr id="22" name="テキスト ボックス 21">
            <a:extLst>
              <a:ext uri="{FF2B5EF4-FFF2-40B4-BE49-F238E27FC236}">
                <a16:creationId xmlns:a16="http://schemas.microsoft.com/office/drawing/2014/main" id="{DE3427EE-F451-F1DF-E82D-FC4A35B927C9}"/>
              </a:ext>
            </a:extLst>
          </p:cNvPr>
          <p:cNvSpPr txBox="1"/>
          <p:nvPr/>
        </p:nvSpPr>
        <p:spPr>
          <a:xfrm>
            <a:off x="180278" y="2695261"/>
            <a:ext cx="3238523" cy="762838"/>
          </a:xfrm>
          <a:prstGeom prst="rect">
            <a:avLst/>
          </a:prstGeom>
          <a:noFill/>
        </p:spPr>
        <p:txBody>
          <a:bodyPr wrap="square" rtlCol="0">
            <a:spAutoFit/>
          </a:bodyPr>
          <a:lstStyle/>
          <a:p>
            <a:pPr>
              <a:lnSpc>
                <a:spcPct val="150000"/>
              </a:lnSpc>
            </a:pPr>
            <a:r>
              <a:rPr kumimoji="1" lang="en-US" altLang="ja-JP" sz="1000" b="1" dirty="0"/>
              <a:t>【</a:t>
            </a:r>
            <a:r>
              <a:rPr kumimoji="1" lang="ja-JP" altLang="en-US" sz="1000" b="1" dirty="0"/>
              <a:t>先生</a:t>
            </a:r>
            <a:r>
              <a:rPr kumimoji="1" lang="en-US" altLang="ja-JP" sz="1000" b="1" dirty="0"/>
              <a:t>】</a:t>
            </a:r>
          </a:p>
          <a:p>
            <a:pPr>
              <a:lnSpc>
                <a:spcPct val="150000"/>
              </a:lnSpc>
            </a:pPr>
            <a:r>
              <a:rPr kumimoji="1" lang="ja-JP" altLang="en-US" sz="1000" b="1" dirty="0"/>
              <a:t>・学習画面（事後学習）</a:t>
            </a:r>
            <a:endParaRPr kumimoji="1" lang="en-US" altLang="ja-JP" sz="1000" b="1" dirty="0"/>
          </a:p>
          <a:p>
            <a:pPr>
              <a:lnSpc>
                <a:spcPct val="150000"/>
              </a:lnSpc>
            </a:pPr>
            <a:r>
              <a:rPr kumimoji="1" lang="ja-JP" altLang="en-US" sz="1000" b="1" dirty="0"/>
              <a:t>・プロジェクター</a:t>
            </a:r>
            <a:endParaRPr kumimoji="1" lang="en-US" altLang="ja-JP" sz="1000" b="1" dirty="0"/>
          </a:p>
        </p:txBody>
      </p:sp>
      <p:graphicFrame>
        <p:nvGraphicFramePr>
          <p:cNvPr id="25" name="表 24">
            <a:extLst>
              <a:ext uri="{FF2B5EF4-FFF2-40B4-BE49-F238E27FC236}">
                <a16:creationId xmlns:a16="http://schemas.microsoft.com/office/drawing/2014/main" id="{C5F9F79E-9B45-F205-8020-CB03EBC7CB0D}"/>
              </a:ext>
            </a:extLst>
          </p:cNvPr>
          <p:cNvGraphicFramePr>
            <a:graphicFrameLocks noGrp="1"/>
          </p:cNvGraphicFramePr>
          <p:nvPr>
            <p:extLst>
              <p:ext uri="{D42A27DB-BD31-4B8C-83A1-F6EECF244321}">
                <p14:modId xmlns:p14="http://schemas.microsoft.com/office/powerpoint/2010/main" val="1207482959"/>
              </p:ext>
            </p:extLst>
          </p:nvPr>
        </p:nvGraphicFramePr>
        <p:xfrm>
          <a:off x="291608" y="3976451"/>
          <a:ext cx="6365713" cy="5396085"/>
        </p:xfrm>
        <a:graphic>
          <a:graphicData uri="http://schemas.openxmlformats.org/drawingml/2006/table">
            <a:tbl>
              <a:tblPr firstRow="1" bandRow="1">
                <a:tableStyleId>{5940675A-B579-460E-94D1-54222C63F5DA}</a:tableStyleId>
              </a:tblPr>
              <a:tblGrid>
                <a:gridCol w="277724">
                  <a:extLst>
                    <a:ext uri="{9D8B030D-6E8A-4147-A177-3AD203B41FA5}">
                      <a16:colId xmlns:a16="http://schemas.microsoft.com/office/drawing/2014/main" val="3818286640"/>
                    </a:ext>
                  </a:extLst>
                </a:gridCol>
                <a:gridCol w="337680">
                  <a:extLst>
                    <a:ext uri="{9D8B030D-6E8A-4147-A177-3AD203B41FA5}">
                      <a16:colId xmlns:a16="http://schemas.microsoft.com/office/drawing/2014/main" val="65810555"/>
                    </a:ext>
                  </a:extLst>
                </a:gridCol>
                <a:gridCol w="896030">
                  <a:extLst>
                    <a:ext uri="{9D8B030D-6E8A-4147-A177-3AD203B41FA5}">
                      <a16:colId xmlns:a16="http://schemas.microsoft.com/office/drawing/2014/main" val="2891736153"/>
                    </a:ext>
                  </a:extLst>
                </a:gridCol>
                <a:gridCol w="502276">
                  <a:extLst>
                    <a:ext uri="{9D8B030D-6E8A-4147-A177-3AD203B41FA5}">
                      <a16:colId xmlns:a16="http://schemas.microsoft.com/office/drawing/2014/main" val="3108088361"/>
                    </a:ext>
                  </a:extLst>
                </a:gridCol>
                <a:gridCol w="3206840">
                  <a:extLst>
                    <a:ext uri="{9D8B030D-6E8A-4147-A177-3AD203B41FA5}">
                      <a16:colId xmlns:a16="http://schemas.microsoft.com/office/drawing/2014/main" val="2207028741"/>
                    </a:ext>
                  </a:extLst>
                </a:gridCol>
                <a:gridCol w="1145163">
                  <a:extLst>
                    <a:ext uri="{9D8B030D-6E8A-4147-A177-3AD203B41FA5}">
                      <a16:colId xmlns:a16="http://schemas.microsoft.com/office/drawing/2014/main" val="2161203504"/>
                    </a:ext>
                  </a:extLst>
                </a:gridCol>
              </a:tblGrid>
              <a:tr h="342185">
                <a:tc>
                  <a:txBody>
                    <a:bodyPr/>
                    <a:lstStyle/>
                    <a:p>
                      <a:r>
                        <a:rPr kumimoji="1" lang="ja-JP" altLang="en-US" sz="900" b="1" dirty="0"/>
                        <a:t>時配</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r>
                        <a:rPr kumimoji="1" lang="ja-JP" altLang="en-US" sz="900" b="1" dirty="0"/>
                        <a:t>概要</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r>
                        <a:rPr kumimoji="1" lang="ja-JP" altLang="en-US" sz="900" b="1" dirty="0"/>
                        <a:t>学習内容</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a:r>
                        <a:rPr kumimoji="1" lang="ja-JP" altLang="en-US" sz="800" b="1" dirty="0"/>
                        <a:t>目安</a:t>
                      </a:r>
                      <a:endParaRPr kumimoji="1" lang="en-US" altLang="ja-JP" sz="800" b="1" dirty="0"/>
                    </a:p>
                    <a:p>
                      <a:pPr algn="ctr"/>
                      <a:r>
                        <a:rPr kumimoji="1" lang="ja-JP" altLang="en-US" sz="800" b="1" dirty="0"/>
                        <a:t>時間</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r>
                        <a:rPr kumimoji="1" lang="ja-JP" altLang="en-US" sz="900" b="1" dirty="0"/>
                        <a:t>学習活動</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r>
                        <a:rPr kumimoji="1" lang="ja-JP" altLang="en-US" sz="900" b="1" dirty="0"/>
                        <a:t>資料・備品など</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2">
                        <a:lumMod val="20000"/>
                        <a:lumOff val="80000"/>
                      </a:schemeClr>
                    </a:solidFill>
                  </a:tcPr>
                </a:tc>
                <a:extLst>
                  <a:ext uri="{0D108BD9-81ED-4DB2-BD59-A6C34878D82A}">
                    <a16:rowId xmlns:a16="http://schemas.microsoft.com/office/drawing/2014/main" val="1733419137"/>
                  </a:ext>
                </a:extLst>
              </a:tr>
              <a:tr h="998039">
                <a:tc rowSpan="3">
                  <a:txBody>
                    <a:bodyPr/>
                    <a:lstStyle/>
                    <a:p>
                      <a:pPr algn="ctr"/>
                      <a:r>
                        <a:rPr kumimoji="1" lang="ja-JP" altLang="en-US" sz="900" b="1" dirty="0"/>
                        <a:t>１時間目</a:t>
                      </a:r>
                    </a:p>
                  </a:txBody>
                  <a:tcPr vert="eaVert"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rowSpan="3">
                  <a:txBody>
                    <a:bodyPr/>
                    <a:lstStyle/>
                    <a:p>
                      <a:pPr marL="0" indent="0" algn="ctr">
                        <a:buFont typeface="+mj-lt"/>
                        <a:buNone/>
                      </a:pPr>
                      <a:r>
                        <a:rPr kumimoji="1" lang="ja-JP" altLang="en-US" sz="900" b="1" dirty="0"/>
                        <a:t>アイディアを出す</a:t>
                      </a:r>
                    </a:p>
                  </a:txBody>
                  <a:tcPr vert="eaVert"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marL="0" indent="0">
                        <a:buFont typeface="+mj-lt"/>
                        <a:buNone/>
                      </a:pPr>
                      <a:r>
                        <a:rPr kumimoji="1" lang="ja-JP" altLang="en-US" sz="900" b="1" dirty="0"/>
                        <a:t>１．現地学習</a:t>
                      </a:r>
                      <a:endParaRPr kumimoji="1" lang="en-US" altLang="ja-JP" sz="900" b="1" dirty="0"/>
                    </a:p>
                    <a:p>
                      <a:pPr marL="0" indent="0">
                        <a:buFont typeface="+mj-lt"/>
                        <a:buNone/>
                      </a:pPr>
                      <a:r>
                        <a:rPr kumimoji="1" lang="ja-JP" altLang="en-US" sz="900" b="1" dirty="0"/>
                        <a:t>　を振り返る</a:t>
                      </a:r>
                      <a:endParaRPr kumimoji="1" lang="en-US" altLang="ja-JP" sz="900" b="1" dirty="0"/>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900" b="1" dirty="0"/>
                        <a:t>15</a:t>
                      </a:r>
                      <a:endParaRPr kumimoji="1" lang="ja-JP" altLang="en-US" sz="900" b="1" dirty="0"/>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marL="0" indent="0">
                        <a:buFont typeface="Wingdings" panose="05000000000000000000" pitchFamily="2" charset="2"/>
                        <a:buNone/>
                      </a:pPr>
                      <a:r>
                        <a:rPr kumimoji="1" lang="en-US" altLang="ja-JP" sz="800" b="1" dirty="0">
                          <a:solidFill>
                            <a:schemeClr val="tx1"/>
                          </a:solidFill>
                        </a:rPr>
                        <a:t>【</a:t>
                      </a:r>
                      <a:r>
                        <a:rPr kumimoji="1" lang="ja-JP" altLang="en-US" sz="800" b="1" dirty="0">
                          <a:solidFill>
                            <a:schemeClr val="tx1"/>
                          </a:solidFill>
                        </a:rPr>
                        <a:t>やること</a:t>
                      </a:r>
                      <a:r>
                        <a:rPr kumimoji="1" lang="en-US" altLang="ja-JP" sz="800" b="1" dirty="0">
                          <a:solidFill>
                            <a:schemeClr val="tx1"/>
                          </a:solidFill>
                        </a:rPr>
                        <a:t>】</a:t>
                      </a:r>
                    </a:p>
                    <a:p>
                      <a:pPr marL="171450" indent="-171450">
                        <a:buFont typeface="Wingdings" panose="05000000000000000000" pitchFamily="2" charset="2"/>
                        <a:buChar char="l"/>
                      </a:pPr>
                      <a:r>
                        <a:rPr kumimoji="1" lang="ja-JP" altLang="en-US" sz="800" b="1" dirty="0">
                          <a:solidFill>
                            <a:schemeClr val="tx1"/>
                          </a:solidFill>
                        </a:rPr>
                        <a:t>現地学習を振り返る</a:t>
                      </a:r>
                      <a:endParaRPr kumimoji="1" lang="en-US" altLang="ja-JP" sz="800" b="1" dirty="0">
                        <a:solidFill>
                          <a:schemeClr val="tx1"/>
                        </a:solidFill>
                      </a:endParaRPr>
                    </a:p>
                    <a:p>
                      <a:pPr marL="171450" indent="-171450">
                        <a:buFont typeface="Wingdings" panose="05000000000000000000" pitchFamily="2" charset="2"/>
                        <a:buChar char="l"/>
                      </a:pPr>
                      <a:r>
                        <a:rPr kumimoji="1" lang="ja-JP" altLang="en-US" sz="800" b="1" dirty="0">
                          <a:solidFill>
                            <a:schemeClr val="tx1"/>
                          </a:solidFill>
                        </a:rPr>
                        <a:t>これからの見通しを立てる。</a:t>
                      </a:r>
                      <a:endParaRPr kumimoji="1" lang="en-US" altLang="ja-JP" sz="800" b="1" dirty="0">
                        <a:solidFill>
                          <a:schemeClr val="tx1"/>
                        </a:solidFill>
                      </a:endParaRPr>
                    </a:p>
                    <a:p>
                      <a:pPr marL="0" indent="0">
                        <a:buFont typeface="Wingdings" panose="05000000000000000000" pitchFamily="2" charset="2"/>
                        <a:buNone/>
                      </a:pPr>
                      <a:r>
                        <a:rPr kumimoji="1" lang="en-US" altLang="ja-JP" sz="800" b="1" dirty="0">
                          <a:solidFill>
                            <a:schemeClr val="tx1"/>
                          </a:solidFill>
                        </a:rPr>
                        <a:t>【</a:t>
                      </a:r>
                      <a:r>
                        <a:rPr kumimoji="1" lang="ja-JP" altLang="en-US" sz="800" b="1" dirty="0">
                          <a:solidFill>
                            <a:schemeClr val="tx1"/>
                          </a:solidFill>
                        </a:rPr>
                        <a:t>流れ</a:t>
                      </a:r>
                      <a:r>
                        <a:rPr kumimoji="1" lang="en-US" altLang="ja-JP" sz="800" b="1" dirty="0">
                          <a:solidFill>
                            <a:schemeClr val="tx1"/>
                          </a:solidFill>
                        </a:rPr>
                        <a:t>】</a:t>
                      </a:r>
                    </a:p>
                    <a:p>
                      <a:pPr marL="171450" indent="-171450">
                        <a:buFont typeface="Wingdings" panose="05000000000000000000" pitchFamily="2" charset="2"/>
                        <a:buChar char="l"/>
                      </a:pPr>
                      <a:r>
                        <a:rPr kumimoji="1" lang="ja-JP" altLang="en-US" sz="800" b="1" dirty="0">
                          <a:solidFill>
                            <a:schemeClr val="tx1"/>
                          </a:solidFill>
                        </a:rPr>
                        <a:t>クラス説明　　　</a:t>
                      </a:r>
                      <a:r>
                        <a:rPr kumimoji="1" lang="en-US" altLang="ja-JP" sz="800" b="1" dirty="0">
                          <a:solidFill>
                            <a:schemeClr val="tx1"/>
                          </a:solidFill>
                        </a:rPr>
                        <a:t>15</a:t>
                      </a:r>
                      <a:r>
                        <a:rPr kumimoji="1" lang="ja-JP" altLang="en-US" sz="800" b="1" dirty="0">
                          <a:solidFill>
                            <a:schemeClr val="tx1"/>
                          </a:solidFill>
                        </a:rPr>
                        <a:t>分</a:t>
                      </a:r>
                      <a:endParaRPr kumimoji="1" lang="en-US" altLang="ja-JP" sz="800" b="1" dirty="0">
                        <a:solidFill>
                          <a:schemeClr val="tx1"/>
                        </a:solidFill>
                      </a:endParaRPr>
                    </a:p>
                    <a:p>
                      <a:pPr marL="0" indent="0">
                        <a:buFont typeface="Wingdings" panose="05000000000000000000" pitchFamily="2" charset="2"/>
                        <a:buNone/>
                      </a:pPr>
                      <a:r>
                        <a:rPr kumimoji="1" lang="en-US" altLang="ja-JP" sz="800" b="1" dirty="0">
                          <a:solidFill>
                            <a:schemeClr val="tx1"/>
                          </a:solidFill>
                        </a:rPr>
                        <a:t>※</a:t>
                      </a:r>
                      <a:r>
                        <a:rPr kumimoji="1" lang="ja-JP" altLang="en-US" sz="800" b="1" dirty="0">
                          <a:solidFill>
                            <a:schemeClr val="tx1"/>
                          </a:solidFill>
                        </a:rPr>
                        <a:t>諸注意</a:t>
                      </a:r>
                      <a:r>
                        <a:rPr kumimoji="1" lang="en-US" altLang="ja-JP" sz="800" b="1" dirty="0">
                          <a:solidFill>
                            <a:schemeClr val="tx1"/>
                          </a:solidFill>
                        </a:rPr>
                        <a:t>※</a:t>
                      </a:r>
                    </a:p>
                    <a:p>
                      <a:pPr marL="0" indent="0">
                        <a:buFont typeface="Wingdings" panose="05000000000000000000" pitchFamily="2" charset="2"/>
                        <a:buNone/>
                      </a:pPr>
                      <a:r>
                        <a:rPr kumimoji="1" lang="ja-JP" altLang="en-US" sz="800" b="1" dirty="0">
                          <a:solidFill>
                            <a:schemeClr val="tx1"/>
                          </a:solidFill>
                        </a:rPr>
                        <a:t>先生方が現地学習で撮影した生徒の様子などをクラスで見せながら振り返ることを推奨。</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rowSpan="3">
                  <a:txBody>
                    <a:bodyPr/>
                    <a:lstStyle/>
                    <a:p>
                      <a:r>
                        <a:rPr kumimoji="1" lang="en-US" altLang="ja-JP" sz="900" b="1" dirty="0">
                          <a:solidFill>
                            <a:schemeClr val="tx1"/>
                          </a:solidFill>
                        </a:rPr>
                        <a:t>【</a:t>
                      </a:r>
                      <a:r>
                        <a:rPr kumimoji="1" lang="ja-JP" altLang="en-US" sz="900" b="1" dirty="0">
                          <a:solidFill>
                            <a:schemeClr val="tx1"/>
                          </a:solidFill>
                        </a:rPr>
                        <a:t>運営</a:t>
                      </a:r>
                      <a:r>
                        <a:rPr kumimoji="1" lang="en-US" altLang="ja-JP" sz="900" b="1" dirty="0">
                          <a:solidFill>
                            <a:schemeClr val="tx1"/>
                          </a:solidFill>
                        </a:rPr>
                        <a:t>】</a:t>
                      </a:r>
                    </a:p>
                    <a:p>
                      <a:r>
                        <a:rPr kumimoji="1" lang="ja-JP" altLang="en-US" sz="900" b="1" dirty="0">
                          <a:solidFill>
                            <a:schemeClr val="tx1"/>
                          </a:solidFill>
                        </a:rPr>
                        <a:t>□学習画面</a:t>
                      </a:r>
                      <a:endParaRPr kumimoji="1" lang="en-US" altLang="ja-JP" sz="900" b="1" dirty="0">
                        <a:solidFill>
                          <a:schemeClr val="tx1"/>
                        </a:solidFill>
                      </a:endParaRPr>
                    </a:p>
                    <a:p>
                      <a:r>
                        <a:rPr kumimoji="1" lang="ja-JP" altLang="en-US" sz="900" b="1" dirty="0">
                          <a:solidFill>
                            <a:schemeClr val="tx1"/>
                          </a:solidFill>
                        </a:rPr>
                        <a:t>□プロジェクター</a:t>
                      </a:r>
                      <a:endParaRPr kumimoji="1" lang="en-US" altLang="ja-JP" sz="900" b="1" dirty="0">
                        <a:solidFill>
                          <a:schemeClr val="tx1"/>
                        </a:solidFill>
                      </a:endParaRPr>
                    </a:p>
                    <a:p>
                      <a:endParaRPr kumimoji="1" lang="en-US" altLang="ja-JP" sz="900" b="1" dirty="0">
                        <a:solidFill>
                          <a:schemeClr val="tx1"/>
                        </a:solidFill>
                      </a:endParaRPr>
                    </a:p>
                    <a:p>
                      <a:r>
                        <a:rPr kumimoji="1" lang="en-US" altLang="ja-JP" sz="900" b="1" dirty="0">
                          <a:solidFill>
                            <a:schemeClr val="tx1"/>
                          </a:solidFill>
                        </a:rPr>
                        <a:t>【</a:t>
                      </a:r>
                      <a:r>
                        <a:rPr kumimoji="1" lang="ja-JP" altLang="en-US" sz="900" b="1" dirty="0">
                          <a:solidFill>
                            <a:schemeClr val="tx1"/>
                          </a:solidFill>
                        </a:rPr>
                        <a:t>備品</a:t>
                      </a:r>
                      <a:r>
                        <a:rPr kumimoji="1" lang="en-US" altLang="ja-JP" sz="900" b="1" dirty="0">
                          <a:solidFill>
                            <a:schemeClr val="tx1"/>
                          </a:solidFill>
                        </a:rPr>
                        <a:t>】</a:t>
                      </a:r>
                    </a:p>
                    <a:p>
                      <a:r>
                        <a:rPr kumimoji="1" lang="ja-JP" altLang="en-US" sz="900" b="1" dirty="0">
                          <a:solidFill>
                            <a:schemeClr val="tx1"/>
                          </a:solidFill>
                        </a:rPr>
                        <a:t>□</a:t>
                      </a:r>
                      <a:r>
                        <a:rPr kumimoji="1" lang="en-US" altLang="ja-JP" sz="900" b="1" dirty="0">
                          <a:solidFill>
                            <a:schemeClr val="tx1"/>
                          </a:solidFill>
                        </a:rPr>
                        <a:t>WS P5-6</a:t>
                      </a:r>
                      <a:r>
                        <a:rPr kumimoji="1" lang="ja-JP" altLang="en-US" sz="900" b="1" dirty="0">
                          <a:solidFill>
                            <a:schemeClr val="tx1"/>
                          </a:solidFill>
                        </a:rPr>
                        <a:t>該当</a:t>
                      </a:r>
                      <a:endParaRPr kumimoji="1" lang="en-US" altLang="ja-JP" sz="900" b="1" dirty="0">
                        <a:solidFill>
                          <a:schemeClr val="tx1"/>
                        </a:solidFill>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083371571"/>
                  </a:ext>
                </a:extLst>
              </a:tr>
              <a:tr h="1568347">
                <a:tc vMerge="1">
                  <a:txBody>
                    <a:bodyPr/>
                    <a:lstStyle/>
                    <a:p>
                      <a:endParaRPr kumimoji="1" lang="ja-JP" altLang="en-US" dirty="0"/>
                    </a:p>
                  </a:txBody>
                  <a:tcPr/>
                </a:tc>
                <a:tc vMerge="1">
                  <a:txBody>
                    <a:bodyPr/>
                    <a:lstStyle/>
                    <a:p>
                      <a:pPr marL="0" indent="0">
                        <a:buFont typeface="+mj-lt"/>
                        <a:buNone/>
                      </a:pPr>
                      <a:endParaRPr kumimoji="1" lang="ja-JP" altLang="en-US" sz="900" b="1" dirty="0"/>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marL="0" indent="0">
                        <a:buFont typeface="+mj-lt"/>
                        <a:buNone/>
                      </a:pPr>
                      <a:r>
                        <a:rPr kumimoji="1" lang="ja-JP" altLang="en-US" sz="900" b="1" dirty="0"/>
                        <a:t>２．アイ</a:t>
                      </a:r>
                      <a:endParaRPr kumimoji="1" lang="en-US" altLang="ja-JP" sz="900" b="1" dirty="0"/>
                    </a:p>
                    <a:p>
                      <a:pPr marL="0" indent="0">
                        <a:buFont typeface="+mj-lt"/>
                        <a:buNone/>
                      </a:pPr>
                      <a:r>
                        <a:rPr kumimoji="1" lang="ja-JP" altLang="en-US" sz="900" b="1" dirty="0"/>
                        <a:t>　　ディアを</a:t>
                      </a:r>
                      <a:endParaRPr kumimoji="1" lang="en-US" altLang="ja-JP" sz="900" b="1" dirty="0"/>
                    </a:p>
                    <a:p>
                      <a:pPr marL="0" indent="0">
                        <a:buFont typeface="+mj-lt"/>
                        <a:buNone/>
                      </a:pPr>
                      <a:r>
                        <a:rPr kumimoji="1" lang="ja-JP" altLang="en-US" sz="900" b="1" dirty="0"/>
                        <a:t>　　出す</a:t>
                      </a:r>
                      <a:endParaRPr kumimoji="1" lang="en-US" altLang="ja-JP" sz="900" b="1" dirty="0"/>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900" b="1" dirty="0"/>
                        <a:t>30</a:t>
                      </a:r>
                      <a:endParaRPr kumimoji="1" lang="ja-JP" altLang="en-US" sz="900" b="1" dirty="0"/>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marL="0" indent="0">
                        <a:buFont typeface="Wingdings" panose="05000000000000000000" pitchFamily="2" charset="2"/>
                        <a:buNone/>
                      </a:pPr>
                      <a:r>
                        <a:rPr kumimoji="1" lang="en-US" altLang="ja-JP" sz="800" b="1" dirty="0">
                          <a:solidFill>
                            <a:schemeClr val="tx1"/>
                          </a:solidFill>
                        </a:rPr>
                        <a:t>【</a:t>
                      </a:r>
                      <a:r>
                        <a:rPr kumimoji="1" lang="ja-JP" altLang="en-US" sz="800" b="1" dirty="0">
                          <a:solidFill>
                            <a:schemeClr val="tx1"/>
                          </a:solidFill>
                        </a:rPr>
                        <a:t>やること</a:t>
                      </a:r>
                      <a:r>
                        <a:rPr kumimoji="1" lang="en-US" altLang="ja-JP" sz="800" b="1" dirty="0">
                          <a:solidFill>
                            <a:schemeClr val="tx1"/>
                          </a:solidFill>
                        </a:rPr>
                        <a:t>】</a:t>
                      </a:r>
                    </a:p>
                    <a:p>
                      <a:pPr marL="171450" indent="-171450">
                        <a:buFont typeface="Wingdings" panose="05000000000000000000" pitchFamily="2" charset="2"/>
                        <a:buChar char="l"/>
                      </a:pPr>
                      <a:r>
                        <a:rPr kumimoji="1" lang="ja-JP" altLang="en-US" sz="800" b="1" dirty="0">
                          <a:solidFill>
                            <a:schemeClr val="tx1"/>
                          </a:solidFill>
                        </a:rPr>
                        <a:t>「尾瀬の課題</a:t>
                      </a:r>
                      <a:r>
                        <a:rPr kumimoji="1" lang="en-US" altLang="ja-JP" sz="800" b="1" dirty="0">
                          <a:solidFill>
                            <a:schemeClr val="tx1"/>
                          </a:solidFill>
                        </a:rPr>
                        <a:t>×</a:t>
                      </a:r>
                      <a:r>
                        <a:rPr kumimoji="1" lang="ja-JP" altLang="en-US" sz="800" b="1" dirty="0">
                          <a:solidFill>
                            <a:schemeClr val="tx1"/>
                          </a:solidFill>
                        </a:rPr>
                        <a:t>自分と地域の良さ」に関するアイディアを出す</a:t>
                      </a:r>
                      <a:endParaRPr kumimoji="1" lang="en-US" altLang="ja-JP" sz="800" b="1" dirty="0">
                        <a:solidFill>
                          <a:schemeClr val="tx1"/>
                        </a:solidFill>
                      </a:endParaRPr>
                    </a:p>
                    <a:p>
                      <a:pPr marL="0" indent="0">
                        <a:buFont typeface="Wingdings" panose="05000000000000000000" pitchFamily="2" charset="2"/>
                        <a:buNone/>
                      </a:pPr>
                      <a:r>
                        <a:rPr kumimoji="1" lang="en-US" altLang="ja-JP" sz="800" b="1" dirty="0">
                          <a:solidFill>
                            <a:schemeClr val="tx1"/>
                          </a:solidFill>
                        </a:rPr>
                        <a:t>【</a:t>
                      </a:r>
                      <a:r>
                        <a:rPr kumimoji="1" lang="ja-JP" altLang="en-US" sz="800" b="1" dirty="0">
                          <a:solidFill>
                            <a:schemeClr val="tx1"/>
                          </a:solidFill>
                        </a:rPr>
                        <a:t>流れ</a:t>
                      </a:r>
                      <a:r>
                        <a:rPr kumimoji="1" lang="en-US" altLang="ja-JP" sz="800" b="1" dirty="0">
                          <a:solidFill>
                            <a:schemeClr val="tx1"/>
                          </a:solidFill>
                        </a:rPr>
                        <a:t>】</a:t>
                      </a:r>
                    </a:p>
                    <a:p>
                      <a:pPr marL="171450" indent="-171450">
                        <a:buFont typeface="Wingdings" panose="05000000000000000000" pitchFamily="2" charset="2"/>
                        <a:buChar char="l"/>
                      </a:pPr>
                      <a:r>
                        <a:rPr kumimoji="1" lang="ja-JP" altLang="en-US" sz="800" b="1" dirty="0">
                          <a:solidFill>
                            <a:schemeClr val="tx1"/>
                          </a:solidFill>
                        </a:rPr>
                        <a:t>クラス説明　　　</a:t>
                      </a:r>
                      <a:r>
                        <a:rPr kumimoji="1" lang="en-US" altLang="ja-JP" sz="800" b="1" dirty="0">
                          <a:solidFill>
                            <a:schemeClr val="tx1"/>
                          </a:solidFill>
                        </a:rPr>
                        <a:t>10</a:t>
                      </a:r>
                      <a:r>
                        <a:rPr kumimoji="1" lang="ja-JP" altLang="en-US" sz="800" b="1" dirty="0">
                          <a:solidFill>
                            <a:schemeClr val="tx1"/>
                          </a:solidFill>
                        </a:rPr>
                        <a:t>分</a:t>
                      </a:r>
                      <a:endParaRPr kumimoji="1" lang="en-US" altLang="ja-JP" sz="800" b="1" dirty="0">
                        <a:solidFill>
                          <a:schemeClr val="tx1"/>
                        </a:solidFill>
                      </a:endParaRPr>
                    </a:p>
                    <a:p>
                      <a:pPr marL="171450" indent="-171450">
                        <a:buFont typeface="Wingdings" panose="05000000000000000000" pitchFamily="2" charset="2"/>
                        <a:buChar char="l"/>
                      </a:pPr>
                      <a:r>
                        <a:rPr kumimoji="1" lang="ja-JP" altLang="en-US" sz="800" b="1" dirty="0">
                          <a:solidFill>
                            <a:schemeClr val="tx1"/>
                          </a:solidFill>
                        </a:rPr>
                        <a:t>個人ワーク　　　</a:t>
                      </a:r>
                      <a:r>
                        <a:rPr kumimoji="1" lang="en-US" altLang="ja-JP" sz="800" b="1" dirty="0">
                          <a:solidFill>
                            <a:schemeClr val="tx1"/>
                          </a:solidFill>
                        </a:rPr>
                        <a:t>10</a:t>
                      </a:r>
                      <a:r>
                        <a:rPr kumimoji="1" lang="ja-JP" altLang="en-US" sz="800" b="1" dirty="0">
                          <a:solidFill>
                            <a:schemeClr val="tx1"/>
                          </a:solidFill>
                        </a:rPr>
                        <a:t>分</a:t>
                      </a:r>
                      <a:endParaRPr kumimoji="1" lang="en-US" altLang="ja-JP" sz="800" b="1" dirty="0">
                        <a:solidFill>
                          <a:schemeClr val="tx1"/>
                        </a:solidFill>
                      </a:endParaRPr>
                    </a:p>
                    <a:p>
                      <a:pPr marL="171450" indent="-171450">
                        <a:buFont typeface="Wingdings" panose="05000000000000000000" pitchFamily="2" charset="2"/>
                        <a:buChar char="l"/>
                      </a:pPr>
                      <a:r>
                        <a:rPr kumimoji="1" lang="ja-JP" altLang="en-US" sz="800" b="1" dirty="0">
                          <a:solidFill>
                            <a:schemeClr val="tx1"/>
                          </a:solidFill>
                        </a:rPr>
                        <a:t>グループワーク　</a:t>
                      </a:r>
                      <a:r>
                        <a:rPr kumimoji="1" lang="en-US" altLang="ja-JP" sz="800" b="1" dirty="0">
                          <a:solidFill>
                            <a:schemeClr val="tx1"/>
                          </a:solidFill>
                        </a:rPr>
                        <a:t>10</a:t>
                      </a:r>
                      <a:r>
                        <a:rPr kumimoji="1" lang="ja-JP" altLang="en-US" sz="800" b="1" dirty="0">
                          <a:solidFill>
                            <a:schemeClr val="tx1"/>
                          </a:solidFill>
                        </a:rPr>
                        <a:t>分</a:t>
                      </a:r>
                      <a:endParaRPr kumimoji="1" lang="en-US" altLang="ja-JP" sz="800" b="1" dirty="0">
                        <a:solidFill>
                          <a:schemeClr val="tx1"/>
                        </a:solidFill>
                      </a:endParaRPr>
                    </a:p>
                    <a:p>
                      <a:pPr marL="0" indent="0">
                        <a:buFont typeface="Wingdings" panose="05000000000000000000" pitchFamily="2" charset="2"/>
                        <a:buNone/>
                      </a:pPr>
                      <a:r>
                        <a:rPr kumimoji="1" lang="en-US" altLang="ja-JP" sz="800" b="1" dirty="0">
                          <a:solidFill>
                            <a:schemeClr val="tx1"/>
                          </a:solidFill>
                        </a:rPr>
                        <a:t>※</a:t>
                      </a:r>
                      <a:r>
                        <a:rPr kumimoji="1" lang="ja-JP" altLang="en-US" sz="800" b="1" dirty="0">
                          <a:solidFill>
                            <a:schemeClr val="tx1"/>
                          </a:solidFill>
                        </a:rPr>
                        <a:t>諸注意</a:t>
                      </a:r>
                      <a:r>
                        <a:rPr kumimoji="1" lang="en-US" altLang="ja-JP" sz="800" b="1" dirty="0">
                          <a:solidFill>
                            <a:schemeClr val="tx1"/>
                          </a:solidFill>
                        </a:rPr>
                        <a:t>※</a:t>
                      </a:r>
                    </a:p>
                    <a:p>
                      <a:pPr marL="0" indent="0">
                        <a:buFont typeface="Wingdings" panose="05000000000000000000" pitchFamily="2" charset="2"/>
                        <a:buNone/>
                      </a:pPr>
                      <a:r>
                        <a:rPr kumimoji="1" lang="ja-JP" altLang="en-US" sz="800" b="1" dirty="0">
                          <a:solidFill>
                            <a:schemeClr val="tx1"/>
                          </a:solidFill>
                        </a:rPr>
                        <a:t>現地学習のことを適宜振り返る発問「実際に歩いてみて感じたこ</a:t>
                      </a:r>
                      <a:r>
                        <a:rPr kumimoji="1" lang="en-US" altLang="ja-JP" sz="800" b="1" dirty="0">
                          <a:solidFill>
                            <a:schemeClr val="tx1"/>
                          </a:solidFill>
                        </a:rPr>
                        <a:t>『</a:t>
                      </a:r>
                      <a:r>
                        <a:rPr kumimoji="1" lang="ja-JP" altLang="en-US" sz="800" b="1" dirty="0">
                          <a:solidFill>
                            <a:schemeClr val="tx1"/>
                          </a:solidFill>
                        </a:rPr>
                        <a:t>課題</a:t>
                      </a:r>
                      <a:r>
                        <a:rPr kumimoji="1" lang="en-US" altLang="ja-JP" sz="800" b="1" dirty="0">
                          <a:solidFill>
                            <a:schemeClr val="tx1"/>
                          </a:solidFill>
                        </a:rPr>
                        <a:t>』</a:t>
                      </a:r>
                      <a:r>
                        <a:rPr kumimoji="1" lang="ja-JP" altLang="en-US" sz="800" b="1" dirty="0">
                          <a:solidFill>
                            <a:schemeClr val="tx1"/>
                          </a:solidFill>
                        </a:rPr>
                        <a:t>は何だろう？」や、自由に考えられるように促す発問「あったら面白そうと思うことは？」等と声かけください。実現不可能でもよいので、自由に考えていきましょう。</a:t>
                      </a:r>
                      <a:endParaRPr kumimoji="1" lang="en-US" altLang="ja-JP" sz="800" b="1" dirty="0">
                        <a:solidFill>
                          <a:schemeClr val="tx1"/>
                        </a:solidFill>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vMerge="1">
                  <a:txBody>
                    <a:bodyPr/>
                    <a:lstStyle/>
                    <a:p>
                      <a:endParaRPr dirty="0"/>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499814824"/>
                  </a:ext>
                </a:extLst>
              </a:tr>
              <a:tr h="481309">
                <a:tc vMerge="1">
                  <a:txBody>
                    <a:bodyPr/>
                    <a:lstStyle/>
                    <a:p>
                      <a:pPr algn="ctr"/>
                      <a:endParaRPr kumimoji="1" lang="ja-JP" altLang="en-US" sz="900" b="1" dirty="0"/>
                    </a:p>
                  </a:txBody>
                  <a:tcPr vert="eaVert"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vMerge="1">
                  <a:txBody>
                    <a:bodyPr/>
                    <a:lstStyle/>
                    <a:p>
                      <a:pPr marL="0" indent="0" algn="ctr">
                        <a:buFont typeface="+mj-lt"/>
                        <a:buNone/>
                      </a:pPr>
                      <a:endParaRPr kumimoji="1" lang="ja-JP" altLang="en-US" sz="900" b="1" dirty="0"/>
                    </a:p>
                  </a:txBody>
                  <a:tcPr vert="eaVert"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marL="0" indent="0">
                        <a:buFont typeface="+mj-lt"/>
                        <a:buNone/>
                      </a:pPr>
                      <a:r>
                        <a:rPr kumimoji="1" lang="ja-JP" altLang="en-US" sz="900" b="1" dirty="0"/>
                        <a:t>３．まとめ・　</a:t>
                      </a:r>
                      <a:endParaRPr kumimoji="1" lang="en-US" altLang="ja-JP" sz="900" b="1" dirty="0"/>
                    </a:p>
                    <a:p>
                      <a:pPr marL="0" indent="0">
                        <a:buFont typeface="+mj-lt"/>
                        <a:buNone/>
                      </a:pPr>
                      <a:r>
                        <a:rPr kumimoji="1" lang="ja-JP" altLang="en-US" sz="900" b="1" dirty="0"/>
                        <a:t>　　次回予告</a:t>
                      </a:r>
                      <a:endParaRPr kumimoji="1" lang="en-US" altLang="ja-JP" sz="900" b="1" dirty="0"/>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900" b="1" dirty="0"/>
                        <a:t>05</a:t>
                      </a:r>
                      <a:endParaRPr kumimoji="1" lang="ja-JP" altLang="en-US" sz="900" b="1" dirty="0"/>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marL="171450" marR="0" lvl="0" indent="-171450" algn="l" defTabSz="6858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1" lang="ja-JP" altLang="en-US" sz="800" b="1" dirty="0">
                          <a:solidFill>
                            <a:schemeClr val="tx1"/>
                          </a:solidFill>
                        </a:rPr>
                        <a:t>まとめ・次回予告をする</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vMerge="1">
                  <a:txBody>
                    <a:bodyPr/>
                    <a:lstStyle/>
                    <a:p>
                      <a:endParaRPr kumimoji="1" lang="en-US" altLang="ja-JP" sz="900" b="1" dirty="0"/>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189601255"/>
                  </a:ext>
                </a:extLst>
              </a:tr>
              <a:tr h="1340224">
                <a:tc rowSpan="2">
                  <a:txBody>
                    <a:bodyPr/>
                    <a:lstStyle/>
                    <a:p>
                      <a:pPr algn="ctr"/>
                      <a:r>
                        <a:rPr kumimoji="1" lang="ja-JP" altLang="en-US" sz="900" b="1" dirty="0"/>
                        <a:t>２時間目</a:t>
                      </a:r>
                    </a:p>
                  </a:txBody>
                  <a:tcPr vert="eaVert"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rowSpan="2">
                  <a:txBody>
                    <a:bodyPr/>
                    <a:lstStyle/>
                    <a:p>
                      <a:pPr marL="0" indent="0" algn="ctr">
                        <a:buFont typeface="+mj-lt"/>
                        <a:buNone/>
                      </a:pPr>
                      <a:r>
                        <a:rPr kumimoji="1" lang="ja-JP" altLang="en-US" sz="900" b="1" dirty="0"/>
                        <a:t>アイディアを整理する</a:t>
                      </a:r>
                    </a:p>
                  </a:txBody>
                  <a:tcPr vert="eaVert"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marL="0" indent="0">
                        <a:buFont typeface="+mj-lt"/>
                        <a:buNone/>
                      </a:pPr>
                      <a:r>
                        <a:rPr kumimoji="1" lang="ja-JP" altLang="en-US" sz="900" b="1" dirty="0"/>
                        <a:t>１．アイ</a:t>
                      </a:r>
                      <a:endParaRPr kumimoji="1" lang="en-US" altLang="ja-JP" sz="900" b="1" dirty="0"/>
                    </a:p>
                    <a:p>
                      <a:pPr marL="0" indent="0">
                        <a:buFont typeface="+mj-lt"/>
                        <a:buNone/>
                      </a:pPr>
                      <a:r>
                        <a:rPr kumimoji="1" lang="ja-JP" altLang="en-US" sz="900" b="1" dirty="0"/>
                        <a:t>　　ディアを</a:t>
                      </a:r>
                      <a:endParaRPr kumimoji="1" lang="en-US" altLang="ja-JP" sz="900" b="1" dirty="0"/>
                    </a:p>
                    <a:p>
                      <a:pPr marL="0" indent="0">
                        <a:buFont typeface="+mj-lt"/>
                        <a:buNone/>
                      </a:pPr>
                      <a:r>
                        <a:rPr kumimoji="1" lang="ja-JP" altLang="en-US" sz="900" b="1" dirty="0"/>
                        <a:t>　　整理する</a:t>
                      </a:r>
                      <a:endParaRPr kumimoji="1" lang="en-US" altLang="ja-JP" sz="900" b="1" dirty="0"/>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900" b="1" dirty="0"/>
                        <a:t>45</a:t>
                      </a:r>
                      <a:endParaRPr kumimoji="1" lang="ja-JP" altLang="en-US" sz="900" b="1" dirty="0"/>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marL="0" indent="0">
                        <a:buFont typeface="Wingdings" panose="05000000000000000000" pitchFamily="2" charset="2"/>
                        <a:buNone/>
                      </a:pPr>
                      <a:r>
                        <a:rPr kumimoji="1" lang="en-US" altLang="ja-JP" sz="800" b="1" dirty="0">
                          <a:solidFill>
                            <a:schemeClr val="tx1"/>
                          </a:solidFill>
                        </a:rPr>
                        <a:t>【</a:t>
                      </a:r>
                      <a:r>
                        <a:rPr kumimoji="1" lang="ja-JP" altLang="en-US" sz="800" b="1" dirty="0">
                          <a:solidFill>
                            <a:schemeClr val="tx1"/>
                          </a:solidFill>
                        </a:rPr>
                        <a:t>やること</a:t>
                      </a:r>
                      <a:r>
                        <a:rPr kumimoji="1" lang="en-US" altLang="ja-JP" sz="800" b="1" dirty="0">
                          <a:solidFill>
                            <a:schemeClr val="tx1"/>
                          </a:solidFill>
                        </a:rPr>
                        <a:t>】</a:t>
                      </a:r>
                    </a:p>
                    <a:p>
                      <a:pPr marL="171450" indent="-171450">
                        <a:buFont typeface="Wingdings" panose="05000000000000000000" pitchFamily="2" charset="2"/>
                        <a:buChar char="l"/>
                      </a:pPr>
                      <a:r>
                        <a:rPr kumimoji="1" lang="ja-JP" altLang="en-US" sz="800" b="1" dirty="0">
                          <a:solidFill>
                            <a:schemeClr val="tx1"/>
                          </a:solidFill>
                        </a:rPr>
                        <a:t>アイディアを整理する。</a:t>
                      </a:r>
                      <a:endParaRPr kumimoji="1" lang="en-US" altLang="ja-JP" sz="800" b="1" dirty="0">
                        <a:solidFill>
                          <a:schemeClr val="tx1"/>
                        </a:solidFill>
                      </a:endParaRPr>
                    </a:p>
                    <a:p>
                      <a:pPr marL="171450" indent="-171450">
                        <a:buFont typeface="Wingdings" panose="05000000000000000000" pitchFamily="2" charset="2"/>
                        <a:buChar char="l"/>
                      </a:pPr>
                      <a:r>
                        <a:rPr kumimoji="1" lang="ja-JP" altLang="en-US" sz="800" b="1" dirty="0">
                          <a:solidFill>
                            <a:schemeClr val="tx1"/>
                          </a:solidFill>
                        </a:rPr>
                        <a:t>発表用の資料にまとめる。</a:t>
                      </a:r>
                      <a:endParaRPr kumimoji="1" lang="en-US" altLang="ja-JP" sz="800" b="1" dirty="0">
                        <a:solidFill>
                          <a:schemeClr val="tx1"/>
                        </a:solidFill>
                      </a:endParaRPr>
                    </a:p>
                    <a:p>
                      <a:pPr marL="0" indent="0">
                        <a:buFont typeface="Wingdings" panose="05000000000000000000" pitchFamily="2" charset="2"/>
                        <a:buNone/>
                      </a:pPr>
                      <a:r>
                        <a:rPr kumimoji="1" lang="en-US" altLang="ja-JP" sz="800" b="1" dirty="0">
                          <a:solidFill>
                            <a:schemeClr val="tx1"/>
                          </a:solidFill>
                        </a:rPr>
                        <a:t>【</a:t>
                      </a:r>
                      <a:r>
                        <a:rPr kumimoji="1" lang="ja-JP" altLang="en-US" sz="800" b="1" dirty="0">
                          <a:solidFill>
                            <a:schemeClr val="tx1"/>
                          </a:solidFill>
                        </a:rPr>
                        <a:t>流れ</a:t>
                      </a:r>
                      <a:r>
                        <a:rPr kumimoji="1" lang="en-US" altLang="ja-JP" sz="800" b="1" dirty="0">
                          <a:solidFill>
                            <a:schemeClr val="tx1"/>
                          </a:solidFill>
                        </a:rPr>
                        <a:t>】</a:t>
                      </a:r>
                    </a:p>
                    <a:p>
                      <a:pPr marL="171450" indent="-171450">
                        <a:buFont typeface="Wingdings" panose="05000000000000000000" pitchFamily="2" charset="2"/>
                        <a:buChar char="l"/>
                      </a:pPr>
                      <a:r>
                        <a:rPr kumimoji="1" lang="ja-JP" altLang="en-US" sz="800" b="1" dirty="0">
                          <a:solidFill>
                            <a:schemeClr val="tx1"/>
                          </a:solidFill>
                        </a:rPr>
                        <a:t>クラス説明　　　</a:t>
                      </a:r>
                      <a:r>
                        <a:rPr kumimoji="1" lang="en-US" altLang="ja-JP" sz="800" b="1" dirty="0">
                          <a:solidFill>
                            <a:schemeClr val="tx1"/>
                          </a:solidFill>
                        </a:rPr>
                        <a:t>10</a:t>
                      </a:r>
                      <a:r>
                        <a:rPr kumimoji="1" lang="ja-JP" altLang="en-US" sz="800" b="1" dirty="0">
                          <a:solidFill>
                            <a:schemeClr val="tx1"/>
                          </a:solidFill>
                        </a:rPr>
                        <a:t>分</a:t>
                      </a:r>
                      <a:endParaRPr kumimoji="1" lang="en-US" altLang="ja-JP" sz="800" b="1" dirty="0">
                        <a:solidFill>
                          <a:schemeClr val="tx1"/>
                        </a:solidFill>
                      </a:endParaRPr>
                    </a:p>
                    <a:p>
                      <a:pPr marL="171450" indent="-171450">
                        <a:buFont typeface="Wingdings" panose="05000000000000000000" pitchFamily="2" charset="2"/>
                        <a:buChar char="l"/>
                      </a:pPr>
                      <a:r>
                        <a:rPr kumimoji="1" lang="ja-JP" altLang="en-US" sz="800" b="1" dirty="0">
                          <a:solidFill>
                            <a:schemeClr val="tx1"/>
                          </a:solidFill>
                        </a:rPr>
                        <a:t>ワーク　　　　　</a:t>
                      </a:r>
                      <a:r>
                        <a:rPr kumimoji="1" lang="en-US" altLang="ja-JP" sz="800" b="1" dirty="0">
                          <a:solidFill>
                            <a:schemeClr val="tx1"/>
                          </a:solidFill>
                        </a:rPr>
                        <a:t>35</a:t>
                      </a:r>
                      <a:r>
                        <a:rPr kumimoji="1" lang="ja-JP" altLang="en-US" sz="800" b="1" dirty="0">
                          <a:solidFill>
                            <a:schemeClr val="tx1"/>
                          </a:solidFill>
                        </a:rPr>
                        <a:t>分</a:t>
                      </a:r>
                      <a:endParaRPr kumimoji="1" lang="en-US" altLang="ja-JP" sz="800" b="1" dirty="0">
                        <a:solidFill>
                          <a:schemeClr val="tx1"/>
                        </a:solidFill>
                      </a:endParaRPr>
                    </a:p>
                    <a:p>
                      <a:pPr marL="0" indent="0">
                        <a:buFont typeface="Wingdings" panose="05000000000000000000" pitchFamily="2" charset="2"/>
                        <a:buNone/>
                      </a:pPr>
                      <a:r>
                        <a:rPr kumimoji="1" lang="en-US" altLang="ja-JP" sz="800" b="1" dirty="0">
                          <a:solidFill>
                            <a:schemeClr val="tx1"/>
                          </a:solidFill>
                        </a:rPr>
                        <a:t>※</a:t>
                      </a:r>
                      <a:r>
                        <a:rPr kumimoji="1" lang="ja-JP" altLang="en-US" sz="800" b="1" dirty="0">
                          <a:solidFill>
                            <a:schemeClr val="tx1"/>
                          </a:solidFill>
                        </a:rPr>
                        <a:t>諸注意</a:t>
                      </a:r>
                      <a:r>
                        <a:rPr kumimoji="1" lang="en-US" altLang="ja-JP" sz="800" b="1" dirty="0">
                          <a:solidFill>
                            <a:schemeClr val="tx1"/>
                          </a:solidFill>
                        </a:rPr>
                        <a:t>※</a:t>
                      </a:r>
                    </a:p>
                    <a:p>
                      <a:pPr marL="0" indent="0">
                        <a:buFont typeface="Wingdings" panose="05000000000000000000" pitchFamily="2" charset="2"/>
                        <a:buNone/>
                      </a:pPr>
                      <a:r>
                        <a:rPr kumimoji="1" lang="ja-JP" altLang="en-US" sz="800" b="1" dirty="0">
                          <a:solidFill>
                            <a:schemeClr val="tx1"/>
                          </a:solidFill>
                        </a:rPr>
                        <a:t>３つの項目「テーマ・理由」「アイディア」「まとめ」で整理していきましょう。</a:t>
                      </a:r>
                      <a:endParaRPr kumimoji="1" lang="en-US" altLang="ja-JP" sz="800" b="1" dirty="0">
                        <a:solidFill>
                          <a:schemeClr val="tx1"/>
                        </a:solidFill>
                      </a:endParaRPr>
                    </a:p>
                    <a:p>
                      <a:pPr marL="0" indent="0">
                        <a:buFont typeface="Wingdings" panose="05000000000000000000" pitchFamily="2" charset="2"/>
                        <a:buNone/>
                      </a:pPr>
                      <a:r>
                        <a:rPr kumimoji="1" lang="ja-JP" altLang="en-US" sz="800" b="1" dirty="0">
                          <a:solidFill>
                            <a:schemeClr val="tx1"/>
                          </a:solidFill>
                        </a:rPr>
                        <a:t>発表資料は、紙形式とプレゼンソフト形式のいずれか、学校の状況に応じて自由に選択してください。</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rowSpan="2">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1" lang="en-US" altLang="ja-JP" sz="900" b="1" i="0" u="none" strike="noStrike" kern="1200" cap="none" spc="0" normalizeH="0" baseline="0" noProof="0" dirty="0">
                          <a:ln>
                            <a:noFill/>
                          </a:ln>
                          <a:solidFill>
                            <a:schemeClr val="tx1"/>
                          </a:solidFill>
                          <a:effectLst/>
                          <a:uLnTx/>
                          <a:uFillTx/>
                          <a:latin typeface="+mn-lt"/>
                          <a:ea typeface="+mn-ea"/>
                          <a:cs typeface="+mn-cs"/>
                        </a:rPr>
                        <a:t>【</a:t>
                      </a:r>
                      <a:r>
                        <a:rPr kumimoji="1" lang="ja-JP" altLang="en-US" sz="900" b="1" i="0" u="none" strike="noStrike" kern="1200" cap="none" spc="0" normalizeH="0" baseline="0" noProof="0" dirty="0">
                          <a:ln>
                            <a:noFill/>
                          </a:ln>
                          <a:solidFill>
                            <a:schemeClr val="tx1"/>
                          </a:solidFill>
                          <a:effectLst/>
                          <a:uLnTx/>
                          <a:uFillTx/>
                          <a:latin typeface="+mn-lt"/>
                          <a:ea typeface="+mn-ea"/>
                          <a:cs typeface="+mn-cs"/>
                        </a:rPr>
                        <a:t>運営</a:t>
                      </a:r>
                      <a:r>
                        <a:rPr kumimoji="1" lang="en-US" altLang="ja-JP" sz="900" b="1" i="0" u="none" strike="noStrike" kern="1200" cap="none" spc="0" normalizeH="0" baseline="0" noProof="0" dirty="0">
                          <a:ln>
                            <a:noFill/>
                          </a:ln>
                          <a:solidFill>
                            <a:schemeClr val="tx1"/>
                          </a:solidFill>
                          <a:effectLst/>
                          <a:uLnTx/>
                          <a:uFillTx/>
                          <a:latin typeface="+mn-lt"/>
                          <a:ea typeface="+mn-ea"/>
                          <a:cs typeface="+mn-cs"/>
                        </a:rPr>
                        <a:t>】</a:t>
                      </a:r>
                    </a:p>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en-US" sz="900" b="1" i="0" u="none" strike="noStrike" kern="1200" cap="none" spc="0" normalizeH="0" baseline="0" noProof="0" dirty="0">
                          <a:ln>
                            <a:noFill/>
                          </a:ln>
                          <a:solidFill>
                            <a:schemeClr val="tx1"/>
                          </a:solidFill>
                          <a:effectLst/>
                          <a:uLnTx/>
                          <a:uFillTx/>
                          <a:latin typeface="+mn-lt"/>
                          <a:ea typeface="+mn-ea"/>
                          <a:cs typeface="+mn-cs"/>
                        </a:rPr>
                        <a:t>□学習画面</a:t>
                      </a:r>
                      <a:endParaRPr kumimoji="1" lang="en-US" altLang="ja-JP" sz="900" b="1" i="0" u="none" strike="noStrike" kern="1200" cap="none" spc="0" normalizeH="0" baseline="0" noProof="0" dirty="0">
                        <a:ln>
                          <a:noFill/>
                        </a:ln>
                        <a:solidFill>
                          <a:schemeClr val="tx1"/>
                        </a:solidFill>
                        <a:effectLst/>
                        <a:uLnTx/>
                        <a:uFillTx/>
                        <a:latin typeface="+mn-lt"/>
                        <a:ea typeface="+mn-ea"/>
                        <a:cs typeface="+mn-cs"/>
                      </a:endParaRPr>
                    </a:p>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en-US" sz="900" b="1" i="0" u="none" strike="noStrike" kern="1200" cap="none" spc="0" normalizeH="0" baseline="0" noProof="0" dirty="0">
                          <a:ln>
                            <a:noFill/>
                          </a:ln>
                          <a:solidFill>
                            <a:schemeClr val="tx1"/>
                          </a:solidFill>
                          <a:effectLst/>
                          <a:uLnTx/>
                          <a:uFillTx/>
                          <a:latin typeface="+mn-lt"/>
                          <a:ea typeface="+mn-ea"/>
                          <a:cs typeface="+mn-cs"/>
                        </a:rPr>
                        <a:t>□プロジェクター</a:t>
                      </a:r>
                      <a:endParaRPr kumimoji="1" lang="en-US" altLang="ja-JP" sz="900" b="1" i="0" u="none" strike="noStrike" kern="1200" cap="none" spc="0" normalizeH="0" baseline="0" noProof="0" dirty="0">
                        <a:ln>
                          <a:noFill/>
                        </a:ln>
                        <a:solidFill>
                          <a:schemeClr val="tx1"/>
                        </a:solidFill>
                        <a:effectLst/>
                        <a:uLnTx/>
                        <a:uFillTx/>
                        <a:latin typeface="+mn-lt"/>
                        <a:ea typeface="+mn-ea"/>
                        <a:cs typeface="+mn-cs"/>
                      </a:endParaRPr>
                    </a:p>
                    <a:p>
                      <a:pPr marL="0" marR="0" lvl="0" indent="0" algn="l" defTabSz="685800" rtl="0" eaLnBrk="1" fontAlgn="auto" latinLnBrk="0" hangingPunct="1">
                        <a:lnSpc>
                          <a:spcPct val="100000"/>
                        </a:lnSpc>
                        <a:spcBef>
                          <a:spcPts val="0"/>
                        </a:spcBef>
                        <a:spcAft>
                          <a:spcPts val="0"/>
                        </a:spcAft>
                        <a:buClrTx/>
                        <a:buSzTx/>
                        <a:buFontTx/>
                        <a:buNone/>
                        <a:tabLst/>
                        <a:defRPr/>
                      </a:pPr>
                      <a:endParaRPr kumimoji="1" lang="en-US" altLang="ja-JP" sz="900" b="1" i="0" u="none" strike="noStrike" kern="1200" cap="none" spc="0" normalizeH="0" baseline="0" noProof="0" dirty="0">
                        <a:ln>
                          <a:noFill/>
                        </a:ln>
                        <a:solidFill>
                          <a:schemeClr val="tx1"/>
                        </a:solidFill>
                        <a:effectLst/>
                        <a:uLnTx/>
                        <a:uFillTx/>
                        <a:latin typeface="+mn-lt"/>
                        <a:ea typeface="+mn-ea"/>
                        <a:cs typeface="+mn-cs"/>
                      </a:endParaRPr>
                    </a:p>
                    <a:p>
                      <a:pPr marL="0" marR="0" lvl="0" indent="0" algn="l" defTabSz="685800" rtl="0" eaLnBrk="1" fontAlgn="auto" latinLnBrk="0" hangingPunct="1">
                        <a:lnSpc>
                          <a:spcPct val="100000"/>
                        </a:lnSpc>
                        <a:spcBef>
                          <a:spcPts val="0"/>
                        </a:spcBef>
                        <a:spcAft>
                          <a:spcPts val="0"/>
                        </a:spcAft>
                        <a:buClrTx/>
                        <a:buSzTx/>
                        <a:buFontTx/>
                        <a:buNone/>
                        <a:tabLst/>
                        <a:defRPr/>
                      </a:pPr>
                      <a:r>
                        <a:rPr kumimoji="1" lang="en-US" altLang="ja-JP" sz="900" b="1" i="0" u="none" strike="noStrike" kern="1200" cap="none" spc="0" normalizeH="0" baseline="0" noProof="0" dirty="0">
                          <a:ln>
                            <a:noFill/>
                          </a:ln>
                          <a:solidFill>
                            <a:schemeClr val="tx1"/>
                          </a:solidFill>
                          <a:effectLst/>
                          <a:uLnTx/>
                          <a:uFillTx/>
                          <a:latin typeface="+mn-lt"/>
                          <a:ea typeface="+mn-ea"/>
                          <a:cs typeface="+mn-cs"/>
                        </a:rPr>
                        <a:t>【</a:t>
                      </a:r>
                      <a:r>
                        <a:rPr kumimoji="1" lang="ja-JP" altLang="en-US" sz="900" b="1" i="0" u="none" strike="noStrike" kern="1200" cap="none" spc="0" normalizeH="0" baseline="0" noProof="0" dirty="0">
                          <a:ln>
                            <a:noFill/>
                          </a:ln>
                          <a:solidFill>
                            <a:schemeClr val="tx1"/>
                          </a:solidFill>
                          <a:effectLst/>
                          <a:uLnTx/>
                          <a:uFillTx/>
                          <a:latin typeface="+mn-lt"/>
                          <a:ea typeface="+mn-ea"/>
                          <a:cs typeface="+mn-cs"/>
                        </a:rPr>
                        <a:t>備品</a:t>
                      </a:r>
                      <a:r>
                        <a:rPr kumimoji="1" lang="en-US" altLang="ja-JP" sz="900" b="1" i="0" u="none" strike="noStrike" kern="1200" cap="none" spc="0" normalizeH="0" baseline="0" noProof="0" dirty="0">
                          <a:ln>
                            <a:noFill/>
                          </a:ln>
                          <a:solidFill>
                            <a:schemeClr val="tx1"/>
                          </a:solidFill>
                          <a:effectLst/>
                          <a:uLnTx/>
                          <a:uFillTx/>
                          <a:latin typeface="+mn-lt"/>
                          <a:ea typeface="+mn-ea"/>
                          <a:cs typeface="+mn-cs"/>
                        </a:rPr>
                        <a:t>】</a:t>
                      </a:r>
                    </a:p>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en-US" sz="900" b="1" i="0" u="none" strike="noStrike" kern="1200" cap="none" spc="0" normalizeH="0" baseline="0" noProof="0" dirty="0">
                          <a:ln>
                            <a:noFill/>
                          </a:ln>
                          <a:solidFill>
                            <a:schemeClr val="tx1"/>
                          </a:solidFill>
                          <a:effectLst/>
                          <a:uLnTx/>
                          <a:uFillTx/>
                          <a:latin typeface="+mn-lt"/>
                          <a:ea typeface="+mn-ea"/>
                          <a:cs typeface="+mn-cs"/>
                        </a:rPr>
                        <a:t>□</a:t>
                      </a:r>
                      <a:r>
                        <a:rPr kumimoji="1" lang="en-US" altLang="ja-JP" sz="900" b="1" i="0" u="none" strike="noStrike" kern="1200" cap="none" spc="0" normalizeH="0" baseline="0" noProof="0" dirty="0">
                          <a:ln>
                            <a:noFill/>
                          </a:ln>
                          <a:solidFill>
                            <a:schemeClr val="tx1"/>
                          </a:solidFill>
                          <a:effectLst/>
                          <a:uLnTx/>
                          <a:uFillTx/>
                          <a:latin typeface="+mn-lt"/>
                          <a:ea typeface="+mn-ea"/>
                          <a:cs typeface="+mn-cs"/>
                        </a:rPr>
                        <a:t>WS P5-6</a:t>
                      </a:r>
                      <a:r>
                        <a:rPr kumimoji="1" lang="ja-JP" altLang="en-US" sz="900" b="1" i="0" u="none" strike="noStrike" kern="1200" cap="none" spc="0" normalizeH="0" baseline="0" noProof="0" dirty="0">
                          <a:ln>
                            <a:noFill/>
                          </a:ln>
                          <a:solidFill>
                            <a:schemeClr val="tx1"/>
                          </a:solidFill>
                          <a:effectLst/>
                          <a:uLnTx/>
                          <a:uFillTx/>
                          <a:latin typeface="+mn-lt"/>
                          <a:ea typeface="+mn-ea"/>
                          <a:cs typeface="+mn-cs"/>
                        </a:rPr>
                        <a:t>該当</a:t>
                      </a:r>
                      <a:endParaRPr kumimoji="1" lang="en-US" altLang="ja-JP" sz="900" b="1" i="0" u="none" strike="noStrike" kern="1200" cap="none" spc="0" normalizeH="0" baseline="0" noProof="0" dirty="0">
                        <a:ln>
                          <a:noFill/>
                        </a:ln>
                        <a:solidFill>
                          <a:schemeClr val="tx1"/>
                        </a:solidFill>
                        <a:effectLst/>
                        <a:uLnTx/>
                        <a:uFillTx/>
                        <a:latin typeface="+mn-lt"/>
                        <a:ea typeface="+mn-ea"/>
                        <a:cs typeface="+mn-cs"/>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319756730"/>
                  </a:ext>
                </a:extLst>
              </a:tr>
              <a:tr h="481309">
                <a:tc vMerge="1">
                  <a:txBody>
                    <a:bodyPr/>
                    <a:lstStyle/>
                    <a:p>
                      <a:pPr algn="ctr"/>
                      <a:endParaRPr kumimoji="1" lang="ja-JP" altLang="en-US" sz="900" b="1" dirty="0"/>
                    </a:p>
                  </a:txBody>
                  <a:tcPr vert="eaVert"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vMerge="1">
                  <a:txBody>
                    <a:bodyPr/>
                    <a:lstStyle/>
                    <a:p>
                      <a:pPr marL="0" indent="0" algn="ctr">
                        <a:buFont typeface="+mj-lt"/>
                        <a:buNone/>
                      </a:pPr>
                      <a:endParaRPr kumimoji="1" lang="ja-JP" altLang="en-US" sz="900" b="1" dirty="0"/>
                    </a:p>
                  </a:txBody>
                  <a:tcPr vert="eaVert"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marL="0" indent="0">
                        <a:buFont typeface="+mj-lt"/>
                        <a:buNone/>
                      </a:pPr>
                      <a:r>
                        <a:rPr kumimoji="1" lang="ja-JP" altLang="en-US" sz="900" b="1" dirty="0"/>
                        <a:t>２．まとめ・</a:t>
                      </a:r>
                      <a:endParaRPr kumimoji="1" lang="en-US" altLang="ja-JP" sz="900" b="1" dirty="0"/>
                    </a:p>
                    <a:p>
                      <a:pPr marL="0" indent="0">
                        <a:buFont typeface="+mj-lt"/>
                        <a:buNone/>
                      </a:pPr>
                      <a:r>
                        <a:rPr kumimoji="1" lang="ja-JP" altLang="en-US" sz="900" b="1" dirty="0"/>
                        <a:t>　　次回予告</a:t>
                      </a:r>
                      <a:endParaRPr kumimoji="1" lang="en-US" altLang="ja-JP" sz="900" b="1" dirty="0"/>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900" b="1" dirty="0"/>
                        <a:t>05</a:t>
                      </a:r>
                      <a:endParaRPr kumimoji="1" lang="ja-JP" altLang="en-US" sz="900" b="1" dirty="0"/>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marL="171450" marR="0" lvl="0" indent="-171450" algn="l" defTabSz="6858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1" lang="ja-JP" altLang="en-US" sz="800" b="1" dirty="0">
                          <a:solidFill>
                            <a:schemeClr val="tx1"/>
                          </a:solidFill>
                        </a:rPr>
                        <a:t>まとめ・次回予告をする</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vMerge="1">
                  <a:txBody>
                    <a:bodyPr/>
                    <a:lstStyle/>
                    <a:p>
                      <a:endParaRPr kumimoji="1" lang="ja-JP" altLang="en-US" sz="900" b="1" dirty="0"/>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017279490"/>
                  </a:ext>
                </a:extLst>
              </a:tr>
            </a:tbl>
          </a:graphicData>
        </a:graphic>
      </p:graphicFrame>
      <p:sp>
        <p:nvSpPr>
          <p:cNvPr id="27" name="正方形/長方形 26">
            <a:extLst>
              <a:ext uri="{FF2B5EF4-FFF2-40B4-BE49-F238E27FC236}">
                <a16:creationId xmlns:a16="http://schemas.microsoft.com/office/drawing/2014/main" id="{E497ADA0-74D9-4BD5-5E32-CDC56EBD8B49}"/>
              </a:ext>
            </a:extLst>
          </p:cNvPr>
          <p:cNvSpPr/>
          <p:nvPr/>
        </p:nvSpPr>
        <p:spPr>
          <a:xfrm>
            <a:off x="4596138" y="116744"/>
            <a:ext cx="542686" cy="194701"/>
          </a:xfrm>
          <a:prstGeom prst="rect">
            <a:avLst/>
          </a:prstGeom>
          <a:solidFill>
            <a:schemeClr val="bg1"/>
          </a:solidFill>
          <a:ln w="190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50" b="1" dirty="0">
                <a:solidFill>
                  <a:schemeClr val="tx1"/>
                </a:solidFill>
              </a:rPr>
              <a:t>全体</a:t>
            </a:r>
          </a:p>
        </p:txBody>
      </p:sp>
      <p:sp>
        <p:nvSpPr>
          <p:cNvPr id="28" name="正方形/長方形 27">
            <a:extLst>
              <a:ext uri="{FF2B5EF4-FFF2-40B4-BE49-F238E27FC236}">
                <a16:creationId xmlns:a16="http://schemas.microsoft.com/office/drawing/2014/main" id="{FBBB6CED-CAFA-3EFF-1313-1EF470120185}"/>
              </a:ext>
            </a:extLst>
          </p:cNvPr>
          <p:cNvSpPr/>
          <p:nvPr/>
        </p:nvSpPr>
        <p:spPr>
          <a:xfrm>
            <a:off x="5138824" y="115970"/>
            <a:ext cx="542686" cy="194701"/>
          </a:xfrm>
          <a:prstGeom prst="rect">
            <a:avLst/>
          </a:prstGeom>
          <a:noFill/>
          <a:ln w="190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50" b="1" dirty="0">
                <a:solidFill>
                  <a:schemeClr val="tx1"/>
                </a:solidFill>
              </a:rPr>
              <a:t>事前</a:t>
            </a:r>
          </a:p>
        </p:txBody>
      </p:sp>
      <p:sp>
        <p:nvSpPr>
          <p:cNvPr id="29" name="正方形/長方形 28">
            <a:extLst>
              <a:ext uri="{FF2B5EF4-FFF2-40B4-BE49-F238E27FC236}">
                <a16:creationId xmlns:a16="http://schemas.microsoft.com/office/drawing/2014/main" id="{DC771C50-AF29-872C-886E-E2C5EDA716D3}"/>
              </a:ext>
            </a:extLst>
          </p:cNvPr>
          <p:cNvSpPr/>
          <p:nvPr/>
        </p:nvSpPr>
        <p:spPr>
          <a:xfrm>
            <a:off x="5681510" y="115970"/>
            <a:ext cx="542686" cy="194701"/>
          </a:xfrm>
          <a:prstGeom prst="rect">
            <a:avLst/>
          </a:prstGeom>
          <a:noFill/>
          <a:ln w="190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50" b="1" dirty="0">
                <a:solidFill>
                  <a:schemeClr val="tx1"/>
                </a:solidFill>
              </a:rPr>
              <a:t>現地</a:t>
            </a:r>
          </a:p>
        </p:txBody>
      </p:sp>
      <p:sp>
        <p:nvSpPr>
          <p:cNvPr id="30" name="正方形/長方形 29">
            <a:extLst>
              <a:ext uri="{FF2B5EF4-FFF2-40B4-BE49-F238E27FC236}">
                <a16:creationId xmlns:a16="http://schemas.microsoft.com/office/drawing/2014/main" id="{25B65862-7F2A-67FD-FE4D-E446EF3E7D40}"/>
              </a:ext>
            </a:extLst>
          </p:cNvPr>
          <p:cNvSpPr/>
          <p:nvPr/>
        </p:nvSpPr>
        <p:spPr>
          <a:xfrm>
            <a:off x="6224197" y="115970"/>
            <a:ext cx="542686" cy="194701"/>
          </a:xfrm>
          <a:prstGeom prst="rect">
            <a:avLst/>
          </a:prstGeom>
          <a:solidFill>
            <a:schemeClr val="accent2">
              <a:lumMod val="40000"/>
              <a:lumOff val="60000"/>
            </a:schemeClr>
          </a:solidFill>
          <a:ln w="190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50" b="1" dirty="0">
                <a:solidFill>
                  <a:schemeClr val="tx1"/>
                </a:solidFill>
              </a:rPr>
              <a:t>事後</a:t>
            </a:r>
          </a:p>
        </p:txBody>
      </p:sp>
      <p:sp>
        <p:nvSpPr>
          <p:cNvPr id="3" name="テキスト ボックス 2">
            <a:extLst>
              <a:ext uri="{FF2B5EF4-FFF2-40B4-BE49-F238E27FC236}">
                <a16:creationId xmlns:a16="http://schemas.microsoft.com/office/drawing/2014/main" id="{52C1284A-3885-D6DA-0163-C0BBBA536DD2}"/>
              </a:ext>
            </a:extLst>
          </p:cNvPr>
          <p:cNvSpPr txBox="1"/>
          <p:nvPr/>
        </p:nvSpPr>
        <p:spPr>
          <a:xfrm>
            <a:off x="1405560" y="3529676"/>
            <a:ext cx="5103475" cy="259751"/>
          </a:xfrm>
          <a:prstGeom prst="rect">
            <a:avLst/>
          </a:prstGeom>
          <a:noFill/>
        </p:spPr>
        <p:txBody>
          <a:bodyPr wrap="square" rtlCol="0">
            <a:spAutoFit/>
          </a:bodyPr>
          <a:lstStyle/>
          <a:p>
            <a:pPr>
              <a:lnSpc>
                <a:spcPct val="150000"/>
              </a:lnSpc>
            </a:pPr>
            <a:r>
              <a:rPr kumimoji="1" lang="ja-JP" altLang="en-US" sz="800" dirty="0"/>
              <a:t>５０分授業を２時間分の想定。</a:t>
            </a:r>
            <a:endParaRPr kumimoji="1" lang="en-US" altLang="ja-JP" sz="800" dirty="0"/>
          </a:p>
        </p:txBody>
      </p:sp>
      <p:sp>
        <p:nvSpPr>
          <p:cNvPr id="9" name="Footer Placeholder 4">
            <a:extLst>
              <a:ext uri="{FF2B5EF4-FFF2-40B4-BE49-F238E27FC236}">
                <a16:creationId xmlns:a16="http://schemas.microsoft.com/office/drawing/2014/main" id="{DC8DA394-AECD-A42C-491A-CC7A8DD6009F}"/>
              </a:ext>
            </a:extLst>
          </p:cNvPr>
          <p:cNvSpPr>
            <a:spLocks noGrp="1"/>
          </p:cNvSpPr>
          <p:nvPr>
            <p:ph type="ftr" sz="quarter" idx="3"/>
          </p:nvPr>
        </p:nvSpPr>
        <p:spPr>
          <a:xfrm>
            <a:off x="0" y="9609438"/>
            <a:ext cx="6858000" cy="317157"/>
          </a:xfrm>
          <a:prstGeom prst="rect">
            <a:avLst/>
          </a:prstGeom>
        </p:spPr>
        <p:txBody>
          <a:bodyPr vert="horz" lIns="91440" tIns="45720" rIns="91440" bIns="45720" rtlCol="0" anchor="ctr"/>
          <a:lstStyle>
            <a:lvl1pPr algn="ctr">
              <a:defRPr sz="900">
                <a:solidFill>
                  <a:schemeClr val="tx1"/>
                </a:solidFill>
              </a:defRPr>
            </a:lvl1pPr>
          </a:lstStyle>
          <a:p>
            <a:r>
              <a:rPr kumimoji="1" lang="ja-JP" altLang="en-US" dirty="0"/>
              <a:t>尾瀬ネイチャーラーニング モデルプログラム（中学校 活用編）</a:t>
            </a:r>
          </a:p>
        </p:txBody>
      </p:sp>
      <p:sp>
        <p:nvSpPr>
          <p:cNvPr id="2" name="テキスト ボックス 1">
            <a:extLst>
              <a:ext uri="{FF2B5EF4-FFF2-40B4-BE49-F238E27FC236}">
                <a16:creationId xmlns:a16="http://schemas.microsoft.com/office/drawing/2014/main" id="{A741BE21-BA31-237D-5102-9603ED3B67B6}"/>
              </a:ext>
            </a:extLst>
          </p:cNvPr>
          <p:cNvSpPr txBox="1"/>
          <p:nvPr/>
        </p:nvSpPr>
        <p:spPr>
          <a:xfrm>
            <a:off x="3439200" y="2764187"/>
            <a:ext cx="3418800" cy="630942"/>
          </a:xfrm>
          <a:prstGeom prst="rect">
            <a:avLst/>
          </a:prstGeom>
          <a:noFill/>
        </p:spPr>
        <p:txBody>
          <a:bodyPr wrap="square" rtlCol="0">
            <a:spAutoFit/>
          </a:bodyPr>
          <a:lstStyle/>
          <a:p>
            <a:pPr>
              <a:spcAft>
                <a:spcPts val="300"/>
              </a:spcAft>
            </a:pPr>
            <a:r>
              <a:rPr kumimoji="1" lang="en-US" altLang="ja-JP" sz="1000" b="1" dirty="0"/>
              <a:t>【</a:t>
            </a:r>
            <a:r>
              <a:rPr kumimoji="1" lang="ja-JP" altLang="en-US" sz="1000" b="1" dirty="0"/>
              <a:t>生徒</a:t>
            </a:r>
            <a:r>
              <a:rPr kumimoji="1" lang="en-US" altLang="ja-JP" sz="1000" b="1" dirty="0"/>
              <a:t>】</a:t>
            </a:r>
          </a:p>
          <a:p>
            <a:pPr>
              <a:spcAft>
                <a:spcPts val="300"/>
              </a:spcAft>
            </a:pPr>
            <a:r>
              <a:rPr kumimoji="1" lang="ja-JP" altLang="en-US" sz="1000" b="1" dirty="0"/>
              <a:t>・</a:t>
            </a:r>
            <a:r>
              <a:rPr kumimoji="1" lang="en-US" altLang="ja-JP" sz="1000" b="1" dirty="0"/>
              <a:t>WS</a:t>
            </a:r>
            <a:r>
              <a:rPr kumimoji="1" lang="ja-JP" altLang="en-US" sz="1000" b="1" dirty="0"/>
              <a:t>（</a:t>
            </a:r>
            <a:r>
              <a:rPr kumimoji="1" lang="en-US" altLang="ja-JP" sz="1000" b="1" dirty="0"/>
              <a:t>P5-6</a:t>
            </a:r>
            <a:r>
              <a:rPr kumimoji="1" lang="ja-JP" altLang="en-US" sz="1000" b="1" dirty="0"/>
              <a:t>該当）</a:t>
            </a:r>
            <a:endParaRPr kumimoji="1" lang="en-US" altLang="ja-JP" sz="1000" b="1" dirty="0"/>
          </a:p>
          <a:p>
            <a:pPr>
              <a:spcAft>
                <a:spcPts val="300"/>
              </a:spcAft>
            </a:pPr>
            <a:r>
              <a:rPr kumimoji="1" lang="ja-JP" altLang="en-US" sz="1000" b="1" dirty="0"/>
              <a:t>・タブレット端末＆筆記用具</a:t>
            </a:r>
            <a:endParaRPr kumimoji="1" lang="en-US" altLang="ja-JP" sz="1000" b="1" dirty="0"/>
          </a:p>
        </p:txBody>
      </p:sp>
    </p:spTree>
    <p:extLst>
      <p:ext uri="{BB962C8B-B14F-4D97-AF65-F5344CB8AC3E}">
        <p14:creationId xmlns:p14="http://schemas.microsoft.com/office/powerpoint/2010/main" val="330952052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スライド番号プレースホルダー 3">
            <a:extLst>
              <a:ext uri="{FF2B5EF4-FFF2-40B4-BE49-F238E27FC236}">
                <a16:creationId xmlns:a16="http://schemas.microsoft.com/office/drawing/2014/main" id="{2B79DC73-D410-8C0B-D3CE-7937A0D0DECA}"/>
              </a:ext>
            </a:extLst>
          </p:cNvPr>
          <p:cNvSpPr>
            <a:spLocks noGrp="1"/>
          </p:cNvSpPr>
          <p:nvPr>
            <p:ph type="sldNum" sz="quarter" idx="12"/>
          </p:nvPr>
        </p:nvSpPr>
        <p:spPr/>
        <p:txBody>
          <a:bodyPr/>
          <a:lstStyle/>
          <a:p>
            <a:fld id="{A763930E-11EF-4248-8263-B2307074A718}" type="slidenum">
              <a:rPr kumimoji="1" lang="ja-JP" altLang="en-US" sz="1400" smtClean="0"/>
              <a:t>7</a:t>
            </a:fld>
            <a:endParaRPr kumimoji="1" lang="ja-JP" altLang="en-US" sz="1400"/>
          </a:p>
        </p:txBody>
      </p:sp>
      <p:sp>
        <p:nvSpPr>
          <p:cNvPr id="20" name="正方形/長方形 19">
            <a:extLst>
              <a:ext uri="{FF2B5EF4-FFF2-40B4-BE49-F238E27FC236}">
                <a16:creationId xmlns:a16="http://schemas.microsoft.com/office/drawing/2014/main" id="{676EB365-6CDC-E130-E2CF-277AC49FE5D9}"/>
              </a:ext>
            </a:extLst>
          </p:cNvPr>
          <p:cNvSpPr/>
          <p:nvPr/>
        </p:nvSpPr>
        <p:spPr>
          <a:xfrm>
            <a:off x="4596138" y="116744"/>
            <a:ext cx="542686" cy="194701"/>
          </a:xfrm>
          <a:prstGeom prst="rect">
            <a:avLst/>
          </a:prstGeom>
          <a:solidFill>
            <a:schemeClr val="bg1"/>
          </a:solidFill>
          <a:ln w="190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50" b="1" dirty="0">
                <a:solidFill>
                  <a:schemeClr val="tx1"/>
                </a:solidFill>
              </a:rPr>
              <a:t>全体</a:t>
            </a:r>
          </a:p>
        </p:txBody>
      </p:sp>
      <p:sp>
        <p:nvSpPr>
          <p:cNvPr id="21" name="正方形/長方形 20">
            <a:extLst>
              <a:ext uri="{FF2B5EF4-FFF2-40B4-BE49-F238E27FC236}">
                <a16:creationId xmlns:a16="http://schemas.microsoft.com/office/drawing/2014/main" id="{831342C1-EA87-06CA-739F-895810947B9A}"/>
              </a:ext>
            </a:extLst>
          </p:cNvPr>
          <p:cNvSpPr/>
          <p:nvPr/>
        </p:nvSpPr>
        <p:spPr>
          <a:xfrm>
            <a:off x="5138824" y="115970"/>
            <a:ext cx="542686" cy="194701"/>
          </a:xfrm>
          <a:prstGeom prst="rect">
            <a:avLst/>
          </a:prstGeom>
          <a:noFill/>
          <a:ln w="190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50" b="1" dirty="0">
                <a:solidFill>
                  <a:schemeClr val="tx1"/>
                </a:solidFill>
              </a:rPr>
              <a:t>事前</a:t>
            </a:r>
          </a:p>
        </p:txBody>
      </p:sp>
      <p:sp>
        <p:nvSpPr>
          <p:cNvPr id="22" name="正方形/長方形 21">
            <a:extLst>
              <a:ext uri="{FF2B5EF4-FFF2-40B4-BE49-F238E27FC236}">
                <a16:creationId xmlns:a16="http://schemas.microsoft.com/office/drawing/2014/main" id="{5254B420-AF29-693F-134F-476CDCFB6661}"/>
              </a:ext>
            </a:extLst>
          </p:cNvPr>
          <p:cNvSpPr/>
          <p:nvPr/>
        </p:nvSpPr>
        <p:spPr>
          <a:xfrm>
            <a:off x="5681510" y="115970"/>
            <a:ext cx="542686" cy="194701"/>
          </a:xfrm>
          <a:prstGeom prst="rect">
            <a:avLst/>
          </a:prstGeom>
          <a:noFill/>
          <a:ln w="190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50" b="1" dirty="0">
                <a:solidFill>
                  <a:schemeClr val="tx1"/>
                </a:solidFill>
              </a:rPr>
              <a:t>現地</a:t>
            </a:r>
          </a:p>
        </p:txBody>
      </p:sp>
      <p:sp>
        <p:nvSpPr>
          <p:cNvPr id="23" name="正方形/長方形 22">
            <a:extLst>
              <a:ext uri="{FF2B5EF4-FFF2-40B4-BE49-F238E27FC236}">
                <a16:creationId xmlns:a16="http://schemas.microsoft.com/office/drawing/2014/main" id="{EBE29403-5A40-1287-D4A3-055A897743B7}"/>
              </a:ext>
            </a:extLst>
          </p:cNvPr>
          <p:cNvSpPr/>
          <p:nvPr/>
        </p:nvSpPr>
        <p:spPr>
          <a:xfrm>
            <a:off x="6224197" y="115970"/>
            <a:ext cx="542686" cy="194701"/>
          </a:xfrm>
          <a:prstGeom prst="rect">
            <a:avLst/>
          </a:prstGeom>
          <a:solidFill>
            <a:schemeClr val="accent2">
              <a:lumMod val="40000"/>
              <a:lumOff val="60000"/>
            </a:schemeClr>
          </a:solidFill>
          <a:ln w="190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50" b="1" dirty="0">
                <a:solidFill>
                  <a:schemeClr val="tx1"/>
                </a:solidFill>
              </a:rPr>
              <a:t>事後</a:t>
            </a:r>
          </a:p>
        </p:txBody>
      </p:sp>
      <p:sp>
        <p:nvSpPr>
          <p:cNvPr id="7" name="四角形: 角を丸くする 6">
            <a:extLst>
              <a:ext uri="{FF2B5EF4-FFF2-40B4-BE49-F238E27FC236}">
                <a16:creationId xmlns:a16="http://schemas.microsoft.com/office/drawing/2014/main" id="{EBEA2EB7-40B2-EE67-967A-C21098708A42}"/>
              </a:ext>
            </a:extLst>
          </p:cNvPr>
          <p:cNvSpPr/>
          <p:nvPr/>
        </p:nvSpPr>
        <p:spPr>
          <a:xfrm>
            <a:off x="246143" y="449189"/>
            <a:ext cx="1159417" cy="323682"/>
          </a:xfrm>
          <a:prstGeom prst="roundRect">
            <a:avLst/>
          </a:prstGeom>
          <a:solidFill>
            <a:schemeClr val="accent2">
              <a:lumMod val="60000"/>
              <a:lumOff val="40000"/>
            </a:schemeClr>
          </a:solidFill>
          <a:ln w="1270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50" b="1" dirty="0">
                <a:solidFill>
                  <a:schemeClr val="tx1"/>
                </a:solidFill>
              </a:rPr>
              <a:t>指導案</a:t>
            </a:r>
          </a:p>
        </p:txBody>
      </p:sp>
      <p:graphicFrame>
        <p:nvGraphicFramePr>
          <p:cNvPr id="8" name="表 7">
            <a:extLst>
              <a:ext uri="{FF2B5EF4-FFF2-40B4-BE49-F238E27FC236}">
                <a16:creationId xmlns:a16="http://schemas.microsoft.com/office/drawing/2014/main" id="{9379480F-25C5-11BC-C08E-46FE17C0D422}"/>
              </a:ext>
            </a:extLst>
          </p:cNvPr>
          <p:cNvGraphicFramePr>
            <a:graphicFrameLocks noGrp="1"/>
          </p:cNvGraphicFramePr>
          <p:nvPr>
            <p:extLst>
              <p:ext uri="{D42A27DB-BD31-4B8C-83A1-F6EECF244321}">
                <p14:modId xmlns:p14="http://schemas.microsoft.com/office/powerpoint/2010/main" val="1011946104"/>
              </p:ext>
            </p:extLst>
          </p:nvPr>
        </p:nvGraphicFramePr>
        <p:xfrm>
          <a:off x="291608" y="919739"/>
          <a:ext cx="6365713" cy="3433320"/>
        </p:xfrm>
        <a:graphic>
          <a:graphicData uri="http://schemas.openxmlformats.org/drawingml/2006/table">
            <a:tbl>
              <a:tblPr firstRow="1" bandRow="1">
                <a:tableStyleId>{5940675A-B579-460E-94D1-54222C63F5DA}</a:tableStyleId>
              </a:tblPr>
              <a:tblGrid>
                <a:gridCol w="277724">
                  <a:extLst>
                    <a:ext uri="{9D8B030D-6E8A-4147-A177-3AD203B41FA5}">
                      <a16:colId xmlns:a16="http://schemas.microsoft.com/office/drawing/2014/main" val="3818286640"/>
                    </a:ext>
                  </a:extLst>
                </a:gridCol>
                <a:gridCol w="337680">
                  <a:extLst>
                    <a:ext uri="{9D8B030D-6E8A-4147-A177-3AD203B41FA5}">
                      <a16:colId xmlns:a16="http://schemas.microsoft.com/office/drawing/2014/main" val="65810555"/>
                    </a:ext>
                  </a:extLst>
                </a:gridCol>
                <a:gridCol w="896030">
                  <a:extLst>
                    <a:ext uri="{9D8B030D-6E8A-4147-A177-3AD203B41FA5}">
                      <a16:colId xmlns:a16="http://schemas.microsoft.com/office/drawing/2014/main" val="2891736153"/>
                    </a:ext>
                  </a:extLst>
                </a:gridCol>
                <a:gridCol w="502276">
                  <a:extLst>
                    <a:ext uri="{9D8B030D-6E8A-4147-A177-3AD203B41FA5}">
                      <a16:colId xmlns:a16="http://schemas.microsoft.com/office/drawing/2014/main" val="3108088361"/>
                    </a:ext>
                  </a:extLst>
                </a:gridCol>
                <a:gridCol w="3183182">
                  <a:extLst>
                    <a:ext uri="{9D8B030D-6E8A-4147-A177-3AD203B41FA5}">
                      <a16:colId xmlns:a16="http://schemas.microsoft.com/office/drawing/2014/main" val="2207028741"/>
                    </a:ext>
                  </a:extLst>
                </a:gridCol>
                <a:gridCol w="1168821">
                  <a:extLst>
                    <a:ext uri="{9D8B030D-6E8A-4147-A177-3AD203B41FA5}">
                      <a16:colId xmlns:a16="http://schemas.microsoft.com/office/drawing/2014/main" val="2161203504"/>
                    </a:ext>
                  </a:extLst>
                </a:gridCol>
              </a:tblGrid>
              <a:tr h="408280">
                <a:tc>
                  <a:txBody>
                    <a:bodyPr/>
                    <a:lstStyle/>
                    <a:p>
                      <a:r>
                        <a:rPr kumimoji="1" lang="ja-JP" altLang="en-US" sz="900" b="1" dirty="0"/>
                        <a:t>時配</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r>
                        <a:rPr kumimoji="1" lang="ja-JP" altLang="en-US" sz="900" b="1" dirty="0"/>
                        <a:t>概要</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r>
                        <a:rPr kumimoji="1" lang="ja-JP" altLang="en-US" sz="900" b="1" dirty="0"/>
                        <a:t>学習内容</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a:r>
                        <a:rPr kumimoji="1" lang="ja-JP" altLang="en-US" sz="800" b="1" dirty="0"/>
                        <a:t>目安</a:t>
                      </a:r>
                      <a:endParaRPr kumimoji="1" lang="en-US" altLang="ja-JP" sz="800" b="1" dirty="0"/>
                    </a:p>
                    <a:p>
                      <a:pPr algn="ctr"/>
                      <a:r>
                        <a:rPr kumimoji="1" lang="ja-JP" altLang="en-US" sz="800" b="1" dirty="0"/>
                        <a:t>時間</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r>
                        <a:rPr kumimoji="1" lang="ja-JP" altLang="en-US" sz="900" b="1" dirty="0"/>
                        <a:t>学習活動</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r>
                        <a:rPr kumimoji="1" lang="ja-JP" altLang="en-US" sz="900" b="1" dirty="0"/>
                        <a:t>資料・備品など</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2">
                        <a:lumMod val="20000"/>
                        <a:lumOff val="80000"/>
                      </a:schemeClr>
                    </a:solidFill>
                  </a:tcPr>
                </a:tc>
                <a:extLst>
                  <a:ext uri="{0D108BD9-81ED-4DB2-BD59-A6C34878D82A}">
                    <a16:rowId xmlns:a16="http://schemas.microsoft.com/office/drawing/2014/main" val="1733419137"/>
                  </a:ext>
                </a:extLst>
              </a:tr>
              <a:tr h="1599097">
                <a:tc rowSpan="3">
                  <a:txBody>
                    <a:bodyPr/>
                    <a:lstStyle/>
                    <a:p>
                      <a:pPr algn="ctr"/>
                      <a:r>
                        <a:rPr kumimoji="1" lang="ja-JP" altLang="en-US" sz="900" b="1" dirty="0"/>
                        <a:t>３時間目</a:t>
                      </a:r>
                    </a:p>
                  </a:txBody>
                  <a:tcPr vert="eaVert"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rowSpan="3">
                  <a:txBody>
                    <a:bodyPr/>
                    <a:lstStyle/>
                    <a:p>
                      <a:pPr algn="ctr"/>
                      <a:r>
                        <a:rPr kumimoji="1" lang="ja-JP" altLang="en-US" sz="900" b="1" dirty="0"/>
                        <a:t>アイディアを発表する</a:t>
                      </a:r>
                    </a:p>
                  </a:txBody>
                  <a:tcPr vert="eaVert"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r>
                        <a:rPr kumimoji="1" lang="ja-JP" altLang="en-US" sz="900" b="1" dirty="0"/>
                        <a:t>１．アイ</a:t>
                      </a:r>
                      <a:endParaRPr kumimoji="1" lang="en-US" altLang="ja-JP" sz="900" b="1" dirty="0"/>
                    </a:p>
                    <a:p>
                      <a:r>
                        <a:rPr kumimoji="1" lang="ja-JP" altLang="en-US" sz="900" b="1" dirty="0"/>
                        <a:t>　　ディアを</a:t>
                      </a:r>
                      <a:endParaRPr kumimoji="1" lang="en-US" altLang="ja-JP" sz="900" b="1" dirty="0"/>
                    </a:p>
                    <a:p>
                      <a:r>
                        <a:rPr kumimoji="1" lang="ja-JP" altLang="en-US" sz="900" b="1" dirty="0"/>
                        <a:t>　　発表する</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900" b="1" dirty="0"/>
                        <a:t>30</a:t>
                      </a:r>
                      <a:endParaRPr kumimoji="1" lang="ja-JP" altLang="en-US" sz="900" b="1" dirty="0"/>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marL="0" indent="0">
                        <a:buFont typeface="Wingdings" panose="05000000000000000000" pitchFamily="2" charset="2"/>
                        <a:buNone/>
                      </a:pPr>
                      <a:r>
                        <a:rPr kumimoji="1" lang="en-US" altLang="ja-JP" sz="800" b="1" dirty="0">
                          <a:solidFill>
                            <a:schemeClr val="tx1"/>
                          </a:solidFill>
                        </a:rPr>
                        <a:t>【</a:t>
                      </a:r>
                      <a:r>
                        <a:rPr kumimoji="1" lang="ja-JP" altLang="en-US" sz="800" b="1" dirty="0">
                          <a:solidFill>
                            <a:schemeClr val="tx1"/>
                          </a:solidFill>
                        </a:rPr>
                        <a:t>やること</a:t>
                      </a:r>
                      <a:r>
                        <a:rPr kumimoji="1" lang="en-US" altLang="ja-JP" sz="800" b="1" dirty="0">
                          <a:solidFill>
                            <a:schemeClr val="tx1"/>
                          </a:solidFill>
                        </a:rPr>
                        <a:t>】</a:t>
                      </a:r>
                    </a:p>
                    <a:p>
                      <a:pPr marL="171450" indent="-171450">
                        <a:buFont typeface="Wingdings" panose="05000000000000000000" pitchFamily="2" charset="2"/>
                        <a:buChar char="l"/>
                      </a:pPr>
                      <a:r>
                        <a:rPr kumimoji="1" lang="ja-JP" altLang="en-US" sz="800" b="1" dirty="0">
                          <a:solidFill>
                            <a:schemeClr val="tx1"/>
                          </a:solidFill>
                        </a:rPr>
                        <a:t>自身が考えたアイディアを発表する、</a:t>
                      </a:r>
                      <a:endParaRPr kumimoji="1" lang="en-US" altLang="ja-JP" sz="800" b="1" dirty="0">
                        <a:solidFill>
                          <a:schemeClr val="tx1"/>
                        </a:solidFill>
                      </a:endParaRPr>
                    </a:p>
                    <a:p>
                      <a:pPr marL="0" indent="0">
                        <a:buFont typeface="Wingdings" panose="05000000000000000000" pitchFamily="2" charset="2"/>
                        <a:buNone/>
                      </a:pPr>
                      <a:r>
                        <a:rPr kumimoji="1" lang="en-US" altLang="ja-JP" sz="800" b="1" dirty="0">
                          <a:solidFill>
                            <a:schemeClr val="tx1"/>
                          </a:solidFill>
                        </a:rPr>
                        <a:t>【</a:t>
                      </a:r>
                      <a:r>
                        <a:rPr kumimoji="1" lang="ja-JP" altLang="en-US" sz="800" b="1" dirty="0">
                          <a:solidFill>
                            <a:schemeClr val="tx1"/>
                          </a:solidFill>
                        </a:rPr>
                        <a:t>流れ</a:t>
                      </a:r>
                      <a:r>
                        <a:rPr kumimoji="1" lang="en-US" altLang="ja-JP" sz="800" b="1" dirty="0">
                          <a:solidFill>
                            <a:schemeClr val="tx1"/>
                          </a:solidFill>
                        </a:rPr>
                        <a:t>】</a:t>
                      </a:r>
                    </a:p>
                    <a:p>
                      <a:pPr marL="171450" indent="-171450">
                        <a:buFont typeface="Wingdings" panose="05000000000000000000" pitchFamily="2" charset="2"/>
                        <a:buChar char="l"/>
                      </a:pPr>
                      <a:r>
                        <a:rPr kumimoji="1" lang="ja-JP" altLang="en-US" sz="800" b="1" dirty="0">
                          <a:solidFill>
                            <a:schemeClr val="tx1"/>
                          </a:solidFill>
                        </a:rPr>
                        <a:t>クラス説明　　　</a:t>
                      </a:r>
                      <a:r>
                        <a:rPr kumimoji="1" lang="en-US" altLang="ja-JP" sz="800" b="1" dirty="0">
                          <a:solidFill>
                            <a:schemeClr val="tx1"/>
                          </a:solidFill>
                        </a:rPr>
                        <a:t>10</a:t>
                      </a:r>
                      <a:r>
                        <a:rPr kumimoji="1" lang="ja-JP" altLang="en-US" sz="800" b="1" dirty="0">
                          <a:solidFill>
                            <a:schemeClr val="tx1"/>
                          </a:solidFill>
                        </a:rPr>
                        <a:t>分</a:t>
                      </a:r>
                      <a:endParaRPr kumimoji="1" lang="en-US" altLang="ja-JP" sz="800" b="1" dirty="0">
                        <a:solidFill>
                          <a:schemeClr val="tx1"/>
                        </a:solidFill>
                      </a:endParaRPr>
                    </a:p>
                    <a:p>
                      <a:pPr marL="171450" indent="-171450">
                        <a:buFont typeface="Wingdings" panose="05000000000000000000" pitchFamily="2" charset="2"/>
                        <a:buChar char="l"/>
                      </a:pPr>
                      <a:r>
                        <a:rPr kumimoji="1" lang="ja-JP" altLang="en-US" sz="800" b="1" dirty="0">
                          <a:solidFill>
                            <a:schemeClr val="tx1"/>
                          </a:solidFill>
                        </a:rPr>
                        <a:t>発　　　表　　　</a:t>
                      </a:r>
                      <a:r>
                        <a:rPr kumimoji="1" lang="en-US" altLang="ja-JP" sz="800" b="1" dirty="0">
                          <a:solidFill>
                            <a:schemeClr val="tx1"/>
                          </a:solidFill>
                        </a:rPr>
                        <a:t>20</a:t>
                      </a:r>
                      <a:r>
                        <a:rPr kumimoji="1" lang="ja-JP" altLang="en-US" sz="800" b="1" dirty="0">
                          <a:solidFill>
                            <a:schemeClr val="tx1"/>
                          </a:solidFill>
                        </a:rPr>
                        <a:t>分</a:t>
                      </a:r>
                      <a:endParaRPr kumimoji="1" lang="en-US" altLang="ja-JP" sz="800" b="1" dirty="0">
                        <a:solidFill>
                          <a:schemeClr val="tx1"/>
                        </a:solidFill>
                      </a:endParaRPr>
                    </a:p>
                    <a:p>
                      <a:pPr marL="0" indent="0">
                        <a:buFont typeface="Wingdings" panose="05000000000000000000" pitchFamily="2" charset="2"/>
                        <a:buNone/>
                      </a:pPr>
                      <a:r>
                        <a:rPr kumimoji="1" lang="en-US" altLang="ja-JP" sz="800" b="1" dirty="0">
                          <a:solidFill>
                            <a:schemeClr val="tx1"/>
                          </a:solidFill>
                        </a:rPr>
                        <a:t>【</a:t>
                      </a:r>
                      <a:r>
                        <a:rPr kumimoji="1" lang="ja-JP" altLang="en-US" sz="800" b="1" dirty="0">
                          <a:solidFill>
                            <a:schemeClr val="tx1"/>
                          </a:solidFill>
                        </a:rPr>
                        <a:t>発表形式</a:t>
                      </a:r>
                      <a:r>
                        <a:rPr kumimoji="1" lang="en-US" altLang="ja-JP" sz="800" b="1" dirty="0">
                          <a:solidFill>
                            <a:schemeClr val="tx1"/>
                          </a:solidFill>
                        </a:rPr>
                        <a:t>】</a:t>
                      </a:r>
                    </a:p>
                    <a:p>
                      <a:pPr marL="0" indent="0">
                        <a:buFont typeface="Wingdings" panose="05000000000000000000" pitchFamily="2" charset="2"/>
                        <a:buNone/>
                      </a:pPr>
                      <a:r>
                        <a:rPr kumimoji="1" lang="ja-JP" altLang="en-US" sz="800" b="1" dirty="0">
                          <a:solidFill>
                            <a:schemeClr val="tx1"/>
                          </a:solidFill>
                        </a:rPr>
                        <a:t>・①</a:t>
                      </a:r>
                      <a:r>
                        <a:rPr kumimoji="1" lang="en-US" altLang="ja-JP" sz="800" b="1" dirty="0">
                          <a:solidFill>
                            <a:schemeClr val="tx1"/>
                          </a:solidFill>
                        </a:rPr>
                        <a:t>4</a:t>
                      </a:r>
                      <a:r>
                        <a:rPr kumimoji="1" lang="ja-JP" altLang="en-US" sz="800" b="1" dirty="0">
                          <a:solidFill>
                            <a:schemeClr val="tx1"/>
                          </a:solidFill>
                        </a:rPr>
                        <a:t>人一組程度で行う（</a:t>
                      </a:r>
                      <a:r>
                        <a:rPr kumimoji="1" lang="en-US" altLang="ja-JP" sz="800" b="1" dirty="0">
                          <a:solidFill>
                            <a:schemeClr val="tx1"/>
                          </a:solidFill>
                        </a:rPr>
                        <a:t>1</a:t>
                      </a:r>
                      <a:r>
                        <a:rPr kumimoji="1" lang="ja-JP" altLang="en-US" sz="800" b="1" dirty="0">
                          <a:solidFill>
                            <a:schemeClr val="tx1"/>
                          </a:solidFill>
                        </a:rPr>
                        <a:t>人</a:t>
                      </a:r>
                      <a:r>
                        <a:rPr kumimoji="1" lang="en-US" altLang="ja-JP" sz="800" b="1" dirty="0">
                          <a:solidFill>
                            <a:schemeClr val="tx1"/>
                          </a:solidFill>
                        </a:rPr>
                        <a:t>2</a:t>
                      </a:r>
                      <a:r>
                        <a:rPr kumimoji="1" lang="ja-JP" altLang="en-US" sz="800" b="1" dirty="0">
                          <a:solidFill>
                            <a:schemeClr val="tx1"/>
                          </a:solidFill>
                        </a:rPr>
                        <a:t>分</a:t>
                      </a:r>
                      <a:r>
                        <a:rPr kumimoji="1" lang="en-US" altLang="ja-JP" sz="800" b="1" dirty="0">
                          <a:solidFill>
                            <a:schemeClr val="tx1"/>
                          </a:solidFill>
                        </a:rPr>
                        <a:t>×</a:t>
                      </a:r>
                      <a:r>
                        <a:rPr kumimoji="1" lang="ja-JP" altLang="en-US" sz="800" b="1" dirty="0">
                          <a:solidFill>
                            <a:schemeClr val="tx1"/>
                          </a:solidFill>
                        </a:rPr>
                        <a:t>４人分）</a:t>
                      </a:r>
                    </a:p>
                    <a:p>
                      <a:pPr marL="0" indent="0">
                        <a:buFont typeface="Wingdings" panose="05000000000000000000" pitchFamily="2" charset="2"/>
                        <a:buNone/>
                      </a:pPr>
                      <a:r>
                        <a:rPr kumimoji="1" lang="ja-JP" altLang="en-US" sz="800" b="1" dirty="0">
                          <a:solidFill>
                            <a:schemeClr val="tx1"/>
                          </a:solidFill>
                        </a:rPr>
                        <a:t>・②クラス全体で行う（</a:t>
                      </a:r>
                      <a:r>
                        <a:rPr kumimoji="1" lang="en-US" altLang="ja-JP" sz="800" b="1" dirty="0">
                          <a:solidFill>
                            <a:schemeClr val="tx1"/>
                          </a:solidFill>
                        </a:rPr>
                        <a:t>1</a:t>
                      </a:r>
                      <a:r>
                        <a:rPr kumimoji="1" lang="ja-JP" altLang="en-US" sz="800" b="1" dirty="0">
                          <a:solidFill>
                            <a:schemeClr val="tx1"/>
                          </a:solidFill>
                        </a:rPr>
                        <a:t>人</a:t>
                      </a:r>
                      <a:r>
                        <a:rPr kumimoji="1" lang="en-US" altLang="ja-JP" sz="800" b="1" dirty="0">
                          <a:solidFill>
                            <a:schemeClr val="tx1"/>
                          </a:solidFill>
                        </a:rPr>
                        <a:t>2</a:t>
                      </a:r>
                      <a:r>
                        <a:rPr kumimoji="1" lang="ja-JP" altLang="en-US" sz="800" b="1" dirty="0">
                          <a:solidFill>
                            <a:schemeClr val="tx1"/>
                          </a:solidFill>
                        </a:rPr>
                        <a:t>名</a:t>
                      </a:r>
                      <a:r>
                        <a:rPr kumimoji="1" lang="en-US" altLang="ja-JP" sz="800" b="1" dirty="0">
                          <a:solidFill>
                            <a:schemeClr val="tx1"/>
                          </a:solidFill>
                        </a:rPr>
                        <a:t>×</a:t>
                      </a:r>
                      <a:r>
                        <a:rPr kumimoji="1" lang="ja-JP" altLang="en-US" sz="800" b="1" dirty="0">
                          <a:solidFill>
                            <a:schemeClr val="tx1"/>
                          </a:solidFill>
                        </a:rPr>
                        <a:t>人数）</a:t>
                      </a:r>
                    </a:p>
                    <a:p>
                      <a:pPr marL="0" indent="0">
                        <a:buFont typeface="Wingdings" panose="05000000000000000000" pitchFamily="2" charset="2"/>
                        <a:buNone/>
                      </a:pPr>
                      <a:r>
                        <a:rPr kumimoji="1" lang="ja-JP" altLang="en-US" sz="800" b="1" dirty="0">
                          <a:solidFill>
                            <a:schemeClr val="tx1"/>
                          </a:solidFill>
                        </a:rPr>
                        <a:t>・③その他</a:t>
                      </a:r>
                      <a:endParaRPr kumimoji="1" lang="en-US" altLang="ja-JP" sz="800" b="1" dirty="0">
                        <a:solidFill>
                          <a:schemeClr val="tx1"/>
                        </a:solidFill>
                      </a:endParaRPr>
                    </a:p>
                    <a:p>
                      <a:pPr marL="0" indent="0">
                        <a:buFont typeface="Wingdings" panose="05000000000000000000" pitchFamily="2" charset="2"/>
                        <a:buNone/>
                      </a:pPr>
                      <a:r>
                        <a:rPr kumimoji="1" lang="en-US" altLang="ja-JP" sz="800" b="1" dirty="0">
                          <a:solidFill>
                            <a:schemeClr val="tx1"/>
                          </a:solidFill>
                        </a:rPr>
                        <a:t>※</a:t>
                      </a:r>
                      <a:r>
                        <a:rPr kumimoji="1" lang="ja-JP" altLang="en-US" sz="800" b="1" dirty="0">
                          <a:solidFill>
                            <a:schemeClr val="tx1"/>
                          </a:solidFill>
                        </a:rPr>
                        <a:t>諸注意</a:t>
                      </a:r>
                      <a:r>
                        <a:rPr kumimoji="1" lang="en-US" altLang="ja-JP" sz="800" b="1" dirty="0">
                          <a:solidFill>
                            <a:schemeClr val="tx1"/>
                          </a:solidFill>
                        </a:rPr>
                        <a:t>※</a:t>
                      </a:r>
                    </a:p>
                    <a:p>
                      <a:pPr marL="0" indent="0">
                        <a:buFont typeface="Wingdings" panose="05000000000000000000" pitchFamily="2" charset="2"/>
                        <a:buNone/>
                      </a:pPr>
                      <a:r>
                        <a:rPr kumimoji="1" lang="ja-JP" altLang="en-US" sz="800" b="1" dirty="0">
                          <a:solidFill>
                            <a:schemeClr val="tx1"/>
                          </a:solidFill>
                        </a:rPr>
                        <a:t>クラスや学校の状況に応じて柔軟に対応してください。</a:t>
                      </a:r>
                      <a:endParaRPr kumimoji="1" lang="en-US" altLang="ja-JP" sz="800" b="1" dirty="0">
                        <a:solidFill>
                          <a:schemeClr val="tx1"/>
                        </a:solidFill>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rowSpan="3">
                  <a:txBody>
                    <a:bodyPr/>
                    <a:lstStyle/>
                    <a:p>
                      <a:r>
                        <a:rPr kumimoji="1" lang="ja-JP" altLang="en-US" sz="900" b="1" dirty="0">
                          <a:solidFill>
                            <a:schemeClr val="tx1"/>
                          </a:solidFill>
                        </a:rPr>
                        <a:t>運営</a:t>
                      </a:r>
                      <a:r>
                        <a:rPr kumimoji="1" lang="en-US" altLang="ja-JP" sz="900" b="1" dirty="0">
                          <a:solidFill>
                            <a:schemeClr val="tx1"/>
                          </a:solidFill>
                        </a:rPr>
                        <a:t>】</a:t>
                      </a:r>
                    </a:p>
                    <a:p>
                      <a:r>
                        <a:rPr kumimoji="1" lang="ja-JP" altLang="en-US" sz="900" b="1" dirty="0">
                          <a:solidFill>
                            <a:schemeClr val="tx1"/>
                          </a:solidFill>
                        </a:rPr>
                        <a:t>□学習画面</a:t>
                      </a:r>
                      <a:endParaRPr kumimoji="1" lang="en-US" altLang="ja-JP" sz="900" b="1" dirty="0">
                        <a:solidFill>
                          <a:schemeClr val="tx1"/>
                        </a:solidFill>
                      </a:endParaRPr>
                    </a:p>
                    <a:p>
                      <a:r>
                        <a:rPr kumimoji="1" lang="ja-JP" altLang="en-US" sz="900" b="1" dirty="0">
                          <a:solidFill>
                            <a:schemeClr val="tx1"/>
                          </a:solidFill>
                        </a:rPr>
                        <a:t>□プロジェクター</a:t>
                      </a:r>
                      <a:endParaRPr kumimoji="1" lang="en-US" altLang="ja-JP" sz="900" b="1" dirty="0">
                        <a:solidFill>
                          <a:schemeClr val="tx1"/>
                        </a:solidFill>
                      </a:endParaRPr>
                    </a:p>
                    <a:p>
                      <a:endParaRPr kumimoji="1" lang="en-US" altLang="ja-JP" sz="900" b="1" dirty="0">
                        <a:solidFill>
                          <a:schemeClr val="tx1"/>
                        </a:solidFill>
                      </a:endParaRPr>
                    </a:p>
                    <a:p>
                      <a:r>
                        <a:rPr kumimoji="1" lang="en-US" altLang="ja-JP" sz="900" b="1" dirty="0">
                          <a:solidFill>
                            <a:schemeClr val="tx1"/>
                          </a:solidFill>
                        </a:rPr>
                        <a:t>【</a:t>
                      </a:r>
                      <a:r>
                        <a:rPr kumimoji="1" lang="ja-JP" altLang="en-US" sz="900" b="1" dirty="0">
                          <a:solidFill>
                            <a:schemeClr val="tx1"/>
                          </a:solidFill>
                        </a:rPr>
                        <a:t>備品</a:t>
                      </a:r>
                      <a:r>
                        <a:rPr kumimoji="1" lang="en-US" altLang="ja-JP" sz="900" b="1" dirty="0">
                          <a:solidFill>
                            <a:schemeClr val="tx1"/>
                          </a:solidFill>
                        </a:rPr>
                        <a:t>】</a:t>
                      </a:r>
                    </a:p>
                    <a:p>
                      <a:r>
                        <a:rPr kumimoji="1" lang="ja-JP" altLang="en-US" sz="900" b="1" dirty="0">
                          <a:solidFill>
                            <a:schemeClr val="tx1"/>
                          </a:solidFill>
                        </a:rPr>
                        <a:t>□</a:t>
                      </a:r>
                      <a:r>
                        <a:rPr kumimoji="1" lang="en-US" altLang="ja-JP" sz="900" b="1" dirty="0">
                          <a:solidFill>
                            <a:schemeClr val="tx1"/>
                          </a:solidFill>
                        </a:rPr>
                        <a:t>WS P5-6</a:t>
                      </a:r>
                      <a:r>
                        <a:rPr kumimoji="1" lang="ja-JP" altLang="en-US" sz="900" b="1" dirty="0">
                          <a:solidFill>
                            <a:schemeClr val="tx1"/>
                          </a:solidFill>
                        </a:rPr>
                        <a:t>該当</a:t>
                      </a:r>
                      <a:endParaRPr kumimoji="1" lang="en-US" altLang="ja-JP" sz="900" b="1" dirty="0">
                        <a:solidFill>
                          <a:schemeClr val="tx1"/>
                        </a:solidFill>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652741505"/>
                  </a:ext>
                </a:extLst>
              </a:tr>
              <a:tr h="960783">
                <a:tc vMerge="1">
                  <a:txBody>
                    <a:bodyPr/>
                    <a:lstStyle/>
                    <a:p>
                      <a:endParaRPr kumimoji="1" lang="ja-JP" altLang="en-US"/>
                    </a:p>
                  </a:txBody>
                  <a:tcPr/>
                </a:tc>
                <a:tc vMerge="1">
                  <a:txBody>
                    <a:bodyPr/>
                    <a:lstStyle/>
                    <a:p>
                      <a:endParaRPr kumimoji="1" lang="ja-JP" altLang="en-US"/>
                    </a:p>
                  </a:txBody>
                  <a:tcPr/>
                </a:tc>
                <a:tc>
                  <a:txBody>
                    <a:bodyPr/>
                    <a:lstStyle/>
                    <a:p>
                      <a:r>
                        <a:rPr kumimoji="1" lang="ja-JP" altLang="en-US" sz="900" b="1" dirty="0"/>
                        <a:t>２．尾瀬</a:t>
                      </a:r>
                      <a:endParaRPr kumimoji="1" lang="en-US" altLang="ja-JP" sz="900" b="1" dirty="0"/>
                    </a:p>
                    <a:p>
                      <a:r>
                        <a:rPr kumimoji="1" lang="ja-JP" altLang="en-US" sz="900" b="1" dirty="0"/>
                        <a:t>　　ネチャー</a:t>
                      </a:r>
                      <a:endParaRPr kumimoji="1" lang="en-US" altLang="ja-JP" sz="900" b="1" dirty="0"/>
                    </a:p>
                    <a:p>
                      <a:r>
                        <a:rPr kumimoji="1" lang="ja-JP" altLang="en-US" sz="900" b="1" dirty="0"/>
                        <a:t>　　ラーニ</a:t>
                      </a:r>
                      <a:endParaRPr kumimoji="1" lang="en-US" altLang="ja-JP" sz="900" b="1" dirty="0"/>
                    </a:p>
                    <a:p>
                      <a:r>
                        <a:rPr kumimoji="1" lang="ja-JP" altLang="en-US" sz="900" b="1" dirty="0"/>
                        <a:t>　　ングを</a:t>
                      </a:r>
                      <a:endParaRPr kumimoji="1" lang="en-US" altLang="ja-JP" sz="900" b="1" dirty="0"/>
                    </a:p>
                    <a:p>
                      <a:r>
                        <a:rPr kumimoji="1" lang="ja-JP" altLang="en-US" sz="900" b="1" dirty="0"/>
                        <a:t>　　振り返る</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900" b="1" dirty="0"/>
                        <a:t>15</a:t>
                      </a:r>
                      <a:endParaRPr kumimoji="1" lang="ja-JP" altLang="en-US" sz="900" b="1" dirty="0"/>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marL="0" indent="0">
                        <a:buFont typeface="Wingdings" panose="05000000000000000000" pitchFamily="2" charset="2"/>
                        <a:buNone/>
                      </a:pPr>
                      <a:r>
                        <a:rPr kumimoji="1" lang="en-US" altLang="ja-JP" sz="800" b="1" dirty="0"/>
                        <a:t>【</a:t>
                      </a:r>
                      <a:r>
                        <a:rPr kumimoji="1" lang="ja-JP" altLang="en-US" sz="800" b="1" dirty="0"/>
                        <a:t>やること</a:t>
                      </a:r>
                      <a:r>
                        <a:rPr kumimoji="1" lang="en-US" altLang="ja-JP" sz="800" b="1" dirty="0"/>
                        <a:t>】</a:t>
                      </a:r>
                    </a:p>
                    <a:p>
                      <a:pPr marL="171450" indent="-171450">
                        <a:buFont typeface="Wingdings" panose="05000000000000000000" pitchFamily="2" charset="2"/>
                        <a:buChar char="l"/>
                      </a:pPr>
                      <a:r>
                        <a:rPr kumimoji="1" lang="ja-JP" altLang="en-US" sz="800" b="1" dirty="0"/>
                        <a:t>尾瀬ネイチャーラーニングで学んだことをふりかえる</a:t>
                      </a:r>
                      <a:endParaRPr kumimoji="1" lang="en-US" altLang="ja-JP" sz="800" b="1" dirty="0"/>
                    </a:p>
                    <a:p>
                      <a:pPr marL="0" indent="0">
                        <a:buFont typeface="Wingdings" panose="05000000000000000000" pitchFamily="2" charset="2"/>
                        <a:buNone/>
                      </a:pPr>
                      <a:r>
                        <a:rPr kumimoji="1" lang="en-US" altLang="ja-JP" sz="800" b="1" dirty="0"/>
                        <a:t>【</a:t>
                      </a:r>
                      <a:r>
                        <a:rPr kumimoji="1" lang="ja-JP" altLang="en-US" sz="800" b="1" dirty="0"/>
                        <a:t>流れ</a:t>
                      </a:r>
                      <a:r>
                        <a:rPr kumimoji="1" lang="en-US" altLang="ja-JP" sz="800" b="1" dirty="0"/>
                        <a:t>】</a:t>
                      </a:r>
                    </a:p>
                    <a:p>
                      <a:pPr marL="171450" indent="-171450">
                        <a:buFont typeface="Wingdings" panose="05000000000000000000" pitchFamily="2" charset="2"/>
                        <a:buChar char="l"/>
                      </a:pPr>
                      <a:r>
                        <a:rPr kumimoji="1" lang="ja-JP" altLang="en-US" sz="800" b="1" dirty="0"/>
                        <a:t>個人ワーク　　　</a:t>
                      </a:r>
                      <a:r>
                        <a:rPr kumimoji="1" lang="en-US" altLang="ja-JP" sz="800" b="1" dirty="0"/>
                        <a:t>10</a:t>
                      </a:r>
                      <a:r>
                        <a:rPr kumimoji="1" lang="ja-JP" altLang="en-US" sz="800" b="1" dirty="0"/>
                        <a:t>分</a:t>
                      </a:r>
                      <a:endParaRPr kumimoji="1" lang="en-US" altLang="ja-JP" sz="800" b="1" dirty="0"/>
                    </a:p>
                    <a:p>
                      <a:pPr marL="171450" indent="-171450">
                        <a:buFont typeface="Wingdings" panose="05000000000000000000" pitchFamily="2" charset="2"/>
                        <a:buChar char="l"/>
                      </a:pPr>
                      <a:r>
                        <a:rPr kumimoji="1" lang="ja-JP" altLang="en-US" sz="800" b="1" dirty="0"/>
                        <a:t>グループワーク　</a:t>
                      </a:r>
                      <a:r>
                        <a:rPr kumimoji="1" lang="en-US" altLang="ja-JP" sz="800" b="1" dirty="0"/>
                        <a:t>05</a:t>
                      </a:r>
                      <a:r>
                        <a:rPr kumimoji="1" lang="ja-JP" altLang="en-US" sz="800" b="1" dirty="0"/>
                        <a:t>分</a:t>
                      </a:r>
                      <a:endParaRPr kumimoji="1" lang="en-US" altLang="ja-JP" sz="800" b="1" dirty="0"/>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vMerge="1">
                  <a:txBody>
                    <a:bodyPr/>
                    <a:lstStyle/>
                    <a:p>
                      <a:endParaRPr kumimoji="1" lang="ja-JP" altLang="en-US"/>
                    </a:p>
                  </a:txBody>
                  <a:tcPr/>
                </a:tc>
                <a:extLst>
                  <a:ext uri="{0D108BD9-81ED-4DB2-BD59-A6C34878D82A}">
                    <a16:rowId xmlns:a16="http://schemas.microsoft.com/office/drawing/2014/main" val="2218213828"/>
                  </a:ext>
                </a:extLst>
              </a:tr>
              <a:tr h="465160">
                <a:tc vMerge="1">
                  <a:txBody>
                    <a:bodyPr/>
                    <a:lstStyle/>
                    <a:p>
                      <a:endParaRPr kumimoji="1" lang="ja-JP" altLang="en-US" dirty="0"/>
                    </a:p>
                  </a:txBody>
                  <a:tcPr/>
                </a:tc>
                <a:tc vMerge="1">
                  <a:txBody>
                    <a:bodyPr/>
                    <a:lstStyle/>
                    <a:p>
                      <a:endParaRPr kumimoji="1" lang="en-US" altLang="ja-JP" sz="900" b="1" dirty="0"/>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r>
                        <a:rPr kumimoji="1" lang="ja-JP" altLang="en-US" sz="900" b="1" dirty="0"/>
                        <a:t>３．まとめ</a:t>
                      </a:r>
                      <a:endParaRPr kumimoji="1" lang="en-US" altLang="ja-JP" sz="900" b="1" dirty="0"/>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900" b="1" dirty="0"/>
                        <a:t>05</a:t>
                      </a:r>
                      <a:endParaRPr kumimoji="1" lang="ja-JP" altLang="en-US" sz="900" b="1" dirty="0"/>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marL="171450" indent="-171450">
                        <a:buFont typeface="Wingdings" panose="05000000000000000000" pitchFamily="2" charset="2"/>
                        <a:buChar char="l"/>
                      </a:pPr>
                      <a:r>
                        <a:rPr kumimoji="1" lang="ja-JP" altLang="en-US" sz="800" b="1" dirty="0">
                          <a:solidFill>
                            <a:schemeClr val="tx1"/>
                          </a:solidFill>
                        </a:rPr>
                        <a:t>まとめ</a:t>
                      </a:r>
                      <a:endParaRPr kumimoji="1" lang="en-US" altLang="ja-JP" sz="800" b="1" dirty="0">
                        <a:solidFill>
                          <a:schemeClr val="tx1"/>
                        </a:solidFill>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vMerge="1">
                  <a:txBody>
                    <a:bodyPr/>
                    <a:lstStyle/>
                    <a:p>
                      <a:endParaRPr kumimoji="1" lang="ja-JP" altLang="en-US" sz="900" b="1" dirty="0"/>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122538073"/>
                  </a:ext>
                </a:extLst>
              </a:tr>
            </a:tbl>
          </a:graphicData>
        </a:graphic>
      </p:graphicFrame>
      <p:sp>
        <p:nvSpPr>
          <p:cNvPr id="9" name="Footer Placeholder 4">
            <a:extLst>
              <a:ext uri="{FF2B5EF4-FFF2-40B4-BE49-F238E27FC236}">
                <a16:creationId xmlns:a16="http://schemas.microsoft.com/office/drawing/2014/main" id="{751FD1C2-1B91-43EB-560F-06637AD9C404}"/>
              </a:ext>
            </a:extLst>
          </p:cNvPr>
          <p:cNvSpPr>
            <a:spLocks noGrp="1"/>
          </p:cNvSpPr>
          <p:nvPr>
            <p:ph type="ftr" sz="quarter" idx="3"/>
          </p:nvPr>
        </p:nvSpPr>
        <p:spPr>
          <a:xfrm>
            <a:off x="0" y="9609438"/>
            <a:ext cx="6858000" cy="317157"/>
          </a:xfrm>
          <a:prstGeom prst="rect">
            <a:avLst/>
          </a:prstGeom>
        </p:spPr>
        <p:txBody>
          <a:bodyPr vert="horz" lIns="91440" tIns="45720" rIns="91440" bIns="45720" rtlCol="0" anchor="ctr"/>
          <a:lstStyle>
            <a:lvl1pPr algn="ctr">
              <a:defRPr sz="900">
                <a:solidFill>
                  <a:schemeClr val="tx1"/>
                </a:solidFill>
              </a:defRPr>
            </a:lvl1pPr>
          </a:lstStyle>
          <a:p>
            <a:r>
              <a:rPr kumimoji="1" lang="ja-JP" altLang="en-US" dirty="0"/>
              <a:t>尾瀬ネイチャーラーニング モデルプログラム（中学校 活用編）</a:t>
            </a:r>
          </a:p>
        </p:txBody>
      </p:sp>
      <p:sp>
        <p:nvSpPr>
          <p:cNvPr id="6" name="四角形: 角を丸くする 5">
            <a:extLst>
              <a:ext uri="{FF2B5EF4-FFF2-40B4-BE49-F238E27FC236}">
                <a16:creationId xmlns:a16="http://schemas.microsoft.com/office/drawing/2014/main" id="{E144B91C-AC7D-0961-E8E4-0739724A5E2A}"/>
              </a:ext>
            </a:extLst>
          </p:cNvPr>
          <p:cNvSpPr/>
          <p:nvPr/>
        </p:nvSpPr>
        <p:spPr>
          <a:xfrm>
            <a:off x="246142" y="4501073"/>
            <a:ext cx="1159417" cy="462200"/>
          </a:xfrm>
          <a:prstGeom prst="roundRect">
            <a:avLst/>
          </a:prstGeom>
          <a:solidFill>
            <a:schemeClr val="accent2">
              <a:lumMod val="60000"/>
              <a:lumOff val="40000"/>
            </a:schemeClr>
          </a:solidFill>
          <a:ln w="1270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50" b="1" dirty="0">
                <a:solidFill>
                  <a:schemeClr val="tx1"/>
                </a:solidFill>
              </a:rPr>
              <a:t>サンプル①</a:t>
            </a:r>
            <a:endParaRPr kumimoji="1" lang="en-US" altLang="ja-JP" sz="1050" b="1" dirty="0">
              <a:solidFill>
                <a:schemeClr val="tx1"/>
              </a:solidFill>
            </a:endParaRPr>
          </a:p>
        </p:txBody>
      </p:sp>
      <p:sp>
        <p:nvSpPr>
          <p:cNvPr id="12" name="テキスト ボックス 11">
            <a:extLst>
              <a:ext uri="{FF2B5EF4-FFF2-40B4-BE49-F238E27FC236}">
                <a16:creationId xmlns:a16="http://schemas.microsoft.com/office/drawing/2014/main" id="{EA9DBB46-D336-66EA-055A-CB8F688E9D57}"/>
              </a:ext>
            </a:extLst>
          </p:cNvPr>
          <p:cNvSpPr txBox="1"/>
          <p:nvPr/>
        </p:nvSpPr>
        <p:spPr>
          <a:xfrm>
            <a:off x="1408526" y="4544629"/>
            <a:ext cx="5803643" cy="382156"/>
          </a:xfrm>
          <a:prstGeom prst="rect">
            <a:avLst/>
          </a:prstGeom>
          <a:noFill/>
        </p:spPr>
        <p:txBody>
          <a:bodyPr wrap="square">
            <a:spAutoFit/>
          </a:bodyPr>
          <a:lstStyle/>
          <a:p>
            <a:pPr>
              <a:spcAft>
                <a:spcPts val="100"/>
              </a:spcAft>
            </a:pPr>
            <a:r>
              <a:rPr lang="ja-JP" altLang="en-US" sz="900" dirty="0"/>
              <a:t>中学生が実際に考えた自分と地域の良さのイメージ</a:t>
            </a:r>
            <a:endParaRPr lang="en-US" altLang="ja-JP" sz="900" dirty="0"/>
          </a:p>
          <a:p>
            <a:pPr>
              <a:spcAft>
                <a:spcPts val="100"/>
              </a:spcAft>
            </a:pPr>
            <a:r>
              <a:rPr lang="en-US" altLang="ja-JP" sz="900" dirty="0"/>
              <a:t>※</a:t>
            </a:r>
            <a:r>
              <a:rPr lang="ja-JP" altLang="en-US" sz="900" dirty="0"/>
              <a:t>片品町立片品中学校３学年の生徒のみなさん（</a:t>
            </a:r>
            <a:r>
              <a:rPr lang="en-US" altLang="ja-JP" sz="900" dirty="0"/>
              <a:t>2024</a:t>
            </a:r>
            <a:r>
              <a:rPr lang="ja-JP" altLang="en-US" sz="900" dirty="0"/>
              <a:t>年当時）が作成したものを一部加工しています</a:t>
            </a:r>
            <a:endParaRPr lang="en-US" altLang="ja-JP" sz="900" dirty="0"/>
          </a:p>
        </p:txBody>
      </p:sp>
      <p:graphicFrame>
        <p:nvGraphicFramePr>
          <p:cNvPr id="2" name="表 1">
            <a:extLst>
              <a:ext uri="{FF2B5EF4-FFF2-40B4-BE49-F238E27FC236}">
                <a16:creationId xmlns:a16="http://schemas.microsoft.com/office/drawing/2014/main" id="{6EB908C4-7D4B-7410-F8FA-2A0807CB82D0}"/>
              </a:ext>
            </a:extLst>
          </p:cNvPr>
          <p:cNvGraphicFramePr>
            <a:graphicFrameLocks noGrp="1"/>
          </p:cNvGraphicFramePr>
          <p:nvPr>
            <p:extLst>
              <p:ext uri="{D42A27DB-BD31-4B8C-83A1-F6EECF244321}">
                <p14:modId xmlns:p14="http://schemas.microsoft.com/office/powerpoint/2010/main" val="3490520636"/>
              </p:ext>
            </p:extLst>
          </p:nvPr>
        </p:nvGraphicFramePr>
        <p:xfrm>
          <a:off x="291607" y="5154844"/>
          <a:ext cx="6365712" cy="4350595"/>
        </p:xfrm>
        <a:graphic>
          <a:graphicData uri="http://schemas.openxmlformats.org/drawingml/2006/table">
            <a:tbl>
              <a:tblPr/>
              <a:tblGrid>
                <a:gridCol w="1202797">
                  <a:extLst>
                    <a:ext uri="{9D8B030D-6E8A-4147-A177-3AD203B41FA5}">
                      <a16:colId xmlns:a16="http://schemas.microsoft.com/office/drawing/2014/main" val="2780733374"/>
                    </a:ext>
                  </a:extLst>
                </a:gridCol>
                <a:gridCol w="1202797">
                  <a:extLst>
                    <a:ext uri="{9D8B030D-6E8A-4147-A177-3AD203B41FA5}">
                      <a16:colId xmlns:a16="http://schemas.microsoft.com/office/drawing/2014/main" val="4192124643"/>
                    </a:ext>
                  </a:extLst>
                </a:gridCol>
                <a:gridCol w="1202797">
                  <a:extLst>
                    <a:ext uri="{9D8B030D-6E8A-4147-A177-3AD203B41FA5}">
                      <a16:colId xmlns:a16="http://schemas.microsoft.com/office/drawing/2014/main" val="1589291900"/>
                    </a:ext>
                  </a:extLst>
                </a:gridCol>
                <a:gridCol w="1202797">
                  <a:extLst>
                    <a:ext uri="{9D8B030D-6E8A-4147-A177-3AD203B41FA5}">
                      <a16:colId xmlns:a16="http://schemas.microsoft.com/office/drawing/2014/main" val="395602594"/>
                    </a:ext>
                  </a:extLst>
                </a:gridCol>
                <a:gridCol w="351727">
                  <a:extLst>
                    <a:ext uri="{9D8B030D-6E8A-4147-A177-3AD203B41FA5}">
                      <a16:colId xmlns:a16="http://schemas.microsoft.com/office/drawing/2014/main" val="1782736228"/>
                    </a:ext>
                  </a:extLst>
                </a:gridCol>
                <a:gridCol w="1202797">
                  <a:extLst>
                    <a:ext uri="{9D8B030D-6E8A-4147-A177-3AD203B41FA5}">
                      <a16:colId xmlns:a16="http://schemas.microsoft.com/office/drawing/2014/main" val="634222697"/>
                    </a:ext>
                  </a:extLst>
                </a:gridCol>
              </a:tblGrid>
              <a:tr h="549529">
                <a:tc>
                  <a:txBody>
                    <a:bodyPr/>
                    <a:lstStyle/>
                    <a:p>
                      <a:pPr algn="ctr" rtl="0">
                        <a:buNone/>
                      </a:pPr>
                      <a:r>
                        <a:rPr lang="ja-JP" altLang="en-US" sz="1050" b="1" dirty="0">
                          <a:solidFill>
                            <a:srgbClr val="1F1F1F"/>
                          </a:solidFill>
                          <a:effectLst/>
                          <a:latin typeface="Google Sans Text"/>
                        </a:rPr>
                        <a:t>自分の良さ</a:t>
                      </a:r>
                      <a:endParaRPr lang="ja-JP" altLang="en-US" sz="1050" dirty="0">
                        <a:solidFill>
                          <a:srgbClr val="1F1F1F"/>
                        </a:solidFill>
                        <a:effectLst/>
                        <a:latin typeface="Google Sans Text"/>
                      </a:endParaRPr>
                    </a:p>
                  </a:txBody>
                  <a:tcPr marL="66331" marR="66331" marT="44221" marB="44221" anchor="ctr">
                    <a:lnL w="19050" cap="flat" cmpd="sng" algn="ctr">
                      <a:solidFill>
                        <a:schemeClr val="tx1"/>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9050" cap="flat" cmpd="sng" algn="ctr">
                      <a:solidFill>
                        <a:schemeClr val="tx1"/>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accent2">
                        <a:lumMod val="40000"/>
                        <a:lumOff val="60000"/>
                      </a:schemeClr>
                    </a:solidFill>
                  </a:tcPr>
                </a:tc>
                <a:tc>
                  <a:txBody>
                    <a:bodyPr/>
                    <a:lstStyle/>
                    <a:p>
                      <a:pPr algn="ctr" rtl="0">
                        <a:buNone/>
                      </a:pPr>
                      <a:r>
                        <a:rPr lang="ja-JP" altLang="en-US" sz="1050" b="1" dirty="0">
                          <a:solidFill>
                            <a:srgbClr val="1F1F1F"/>
                          </a:solidFill>
                          <a:effectLst/>
                          <a:latin typeface="Google Sans Text"/>
                        </a:rPr>
                        <a:t>自分が暮らす地域の良さ</a:t>
                      </a:r>
                      <a:endParaRPr lang="ja-JP" altLang="en-US" sz="1050" dirty="0">
                        <a:solidFill>
                          <a:srgbClr val="1F1F1F"/>
                        </a:solidFill>
                        <a:effectLst/>
                        <a:latin typeface="Google Sans Text"/>
                      </a:endParaRPr>
                    </a:p>
                  </a:txBody>
                  <a:tcPr marL="66331" marR="66331" marT="44221" marB="44221"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9050" cap="flat" cmpd="sng" algn="ctr">
                      <a:solidFill>
                        <a:schemeClr val="tx1"/>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accent2">
                        <a:lumMod val="40000"/>
                        <a:lumOff val="60000"/>
                      </a:schemeClr>
                    </a:solidFill>
                  </a:tcPr>
                </a:tc>
                <a:tc>
                  <a:txBody>
                    <a:bodyPr/>
                    <a:lstStyle/>
                    <a:p>
                      <a:pPr algn="ctr" rtl="0">
                        <a:buNone/>
                      </a:pPr>
                      <a:r>
                        <a:rPr lang="ja-JP" altLang="en-US" sz="1050" b="1" dirty="0">
                          <a:solidFill>
                            <a:srgbClr val="1F1F1F"/>
                          </a:solidFill>
                          <a:effectLst/>
                          <a:latin typeface="Google Sans Text"/>
                        </a:rPr>
                        <a:t>群馬県の良さ</a:t>
                      </a:r>
                      <a:endParaRPr lang="ja-JP" altLang="en-US" sz="1050" dirty="0">
                        <a:solidFill>
                          <a:srgbClr val="1F1F1F"/>
                        </a:solidFill>
                        <a:effectLst/>
                        <a:latin typeface="Google Sans Text"/>
                      </a:endParaRPr>
                    </a:p>
                  </a:txBody>
                  <a:tcPr marL="66331" marR="66331" marT="44221" marB="44221" anchor="ctr">
                    <a:lnL w="12700" cap="flat" cmpd="sng" algn="ctr">
                      <a:solidFill>
                        <a:schemeClr val="bg1">
                          <a:lumMod val="50000"/>
                        </a:schemeClr>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accent2">
                        <a:lumMod val="40000"/>
                        <a:lumOff val="60000"/>
                      </a:schemeClr>
                    </a:solidFill>
                  </a:tcPr>
                </a:tc>
                <a:tc>
                  <a:txBody>
                    <a:bodyPr/>
                    <a:lstStyle/>
                    <a:p>
                      <a:pPr algn="ctr" rtl="0">
                        <a:buNone/>
                      </a:pPr>
                      <a:r>
                        <a:rPr lang="ja-JP" altLang="en-US" sz="1050" b="1" dirty="0">
                          <a:solidFill>
                            <a:srgbClr val="1F1F1F"/>
                          </a:solidFill>
                          <a:effectLst/>
                          <a:latin typeface="Google Sans Text"/>
                        </a:rPr>
                        <a:t>尾瀬の課題</a:t>
                      </a:r>
                    </a:p>
                  </a:txBody>
                  <a:tcPr marL="66331" marR="66331" marT="44221" marB="44221"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accent2">
                        <a:lumMod val="40000"/>
                        <a:lumOff val="60000"/>
                      </a:schemeClr>
                    </a:solidFill>
                  </a:tcPr>
                </a:tc>
                <a:tc rowSpan="6">
                  <a:txBody>
                    <a:bodyPr/>
                    <a:lstStyle/>
                    <a:p>
                      <a:pPr algn="ctr" rtl="0">
                        <a:buNone/>
                      </a:pPr>
                      <a:r>
                        <a:rPr lang="ja-JP" altLang="en-US" sz="500" dirty="0">
                          <a:solidFill>
                            <a:srgbClr val="1F1F1F"/>
                          </a:solidFill>
                          <a:effectLst/>
                          <a:latin typeface="Google Sans Text"/>
                        </a:rPr>
                        <a:t>▶▶▶</a:t>
                      </a:r>
                    </a:p>
                  </a:txBody>
                  <a:tcPr marL="66331" marR="66331" marT="44221" marB="44221"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0">
                        <a:buNone/>
                      </a:pPr>
                      <a:r>
                        <a:rPr lang="ja-JP" altLang="en-US" sz="1050" b="1" dirty="0">
                          <a:solidFill>
                            <a:srgbClr val="1F1F1F"/>
                          </a:solidFill>
                          <a:effectLst/>
                          <a:latin typeface="Google Sans Text"/>
                        </a:rPr>
                        <a:t>最終的に</a:t>
                      </a:r>
                      <a:endParaRPr lang="en-US" altLang="ja-JP" sz="1050" b="1" dirty="0">
                        <a:solidFill>
                          <a:srgbClr val="1F1F1F"/>
                        </a:solidFill>
                        <a:effectLst/>
                        <a:latin typeface="Google Sans Text"/>
                      </a:endParaRPr>
                    </a:p>
                    <a:p>
                      <a:pPr algn="ctr" rtl="0">
                        <a:buNone/>
                      </a:pPr>
                      <a:r>
                        <a:rPr lang="ja-JP" altLang="en-US" sz="1050" b="1" dirty="0">
                          <a:solidFill>
                            <a:srgbClr val="1F1F1F"/>
                          </a:solidFill>
                          <a:effectLst/>
                          <a:latin typeface="Google Sans Text"/>
                        </a:rPr>
                        <a:t>考えついたアイディア</a:t>
                      </a:r>
                      <a:endParaRPr lang="ja-JP" altLang="en-US" sz="1050" dirty="0">
                        <a:solidFill>
                          <a:srgbClr val="1F1F1F"/>
                        </a:solidFill>
                        <a:effectLst/>
                        <a:latin typeface="Google Sans Text"/>
                      </a:endParaRPr>
                    </a:p>
                  </a:txBody>
                  <a:tcPr marL="66331" marR="66331" marT="44221" marB="44221"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40000"/>
                        <a:lumOff val="60000"/>
                      </a:schemeClr>
                    </a:solidFill>
                  </a:tcPr>
                </a:tc>
                <a:extLst>
                  <a:ext uri="{0D108BD9-81ED-4DB2-BD59-A6C34878D82A}">
                    <a16:rowId xmlns:a16="http://schemas.microsoft.com/office/drawing/2014/main" val="4261937203"/>
                  </a:ext>
                </a:extLst>
              </a:tr>
              <a:tr h="858889">
                <a:tc>
                  <a:txBody>
                    <a:bodyPr/>
                    <a:lstStyle/>
                    <a:p>
                      <a:pPr algn="ctr" rtl="0">
                        <a:buNone/>
                      </a:pPr>
                      <a:r>
                        <a:rPr lang="ja-JP" altLang="en-US" sz="1050" dirty="0">
                          <a:solidFill>
                            <a:srgbClr val="1F1F1F"/>
                          </a:solidFill>
                          <a:effectLst/>
                          <a:latin typeface="Google Sans Text"/>
                        </a:rPr>
                        <a:t>理科が好き・実験好き</a:t>
                      </a:r>
                    </a:p>
                  </a:txBody>
                  <a:tcPr marL="66331" marR="66331" marT="44221" marB="44221" anchor="ctr">
                    <a:lnL w="19050" cap="flat" cmpd="sng" algn="ctr">
                      <a:solidFill>
                        <a:schemeClr val="tx1"/>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noFill/>
                  </a:tcPr>
                </a:tc>
                <a:tc>
                  <a:txBody>
                    <a:bodyPr/>
                    <a:lstStyle/>
                    <a:p>
                      <a:pPr algn="ctr" rtl="0">
                        <a:buNone/>
                      </a:pPr>
                      <a:r>
                        <a:rPr lang="ja-JP" altLang="en-US" sz="1050" dirty="0">
                          <a:solidFill>
                            <a:srgbClr val="1F1F1F"/>
                          </a:solidFill>
                          <a:effectLst/>
                          <a:latin typeface="Google Sans Text"/>
                        </a:rPr>
                        <a:t>野菜はおいしい</a:t>
                      </a:r>
                    </a:p>
                  </a:txBody>
                  <a:tcPr marL="66331" marR="66331" marT="44221" marB="44221"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noFill/>
                  </a:tcPr>
                </a:tc>
                <a:tc>
                  <a:txBody>
                    <a:bodyPr/>
                    <a:lstStyle/>
                    <a:p>
                      <a:pPr algn="ctr" rtl="0">
                        <a:buNone/>
                      </a:pPr>
                      <a:r>
                        <a:rPr lang="ja-JP" altLang="en-US" sz="1050" dirty="0">
                          <a:solidFill>
                            <a:srgbClr val="1F1F1F"/>
                          </a:solidFill>
                          <a:effectLst/>
                          <a:latin typeface="Google Sans Text"/>
                        </a:rPr>
                        <a:t>温泉とこんにゃく</a:t>
                      </a:r>
                    </a:p>
                  </a:txBody>
                  <a:tcPr marL="66331" marR="66331" marT="44221" marB="44221" anchor="ctr">
                    <a:lnL w="12700" cap="flat" cmpd="sng" algn="ctr">
                      <a:solidFill>
                        <a:schemeClr val="bg1">
                          <a:lumMod val="50000"/>
                        </a:schemeClr>
                      </a:solidFill>
                      <a:prstDash val="solid"/>
                      <a:round/>
                      <a:headEnd type="none" w="med" len="med"/>
                      <a:tailEnd type="none" w="med" len="med"/>
                    </a:lnL>
                    <a:lnR w="19050" cap="flat" cmpd="sng" algn="ctr">
                      <a:solidFill>
                        <a:schemeClr val="tx1"/>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noFill/>
                  </a:tcPr>
                </a:tc>
                <a:tc>
                  <a:txBody>
                    <a:bodyPr/>
                    <a:lstStyle/>
                    <a:p>
                      <a:pPr algn="ctr" rtl="0">
                        <a:buNone/>
                      </a:pPr>
                      <a:r>
                        <a:rPr lang="ja-JP" altLang="en-US" sz="1050" dirty="0">
                          <a:solidFill>
                            <a:srgbClr val="1F1F1F"/>
                          </a:solidFill>
                          <a:effectLst/>
                          <a:latin typeface="Google Sans Text"/>
                        </a:rPr>
                        <a:t>観光客の増加で ゴミ（プラ・使い捨て）の持ち込み／持ち帰り不足 が起きやすい</a:t>
                      </a:r>
                    </a:p>
                  </a:txBody>
                  <a:tcPr marL="66331" marR="66331" marT="44221" marB="44221"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noFill/>
                  </a:tcPr>
                </a:tc>
                <a:tc vMerge="1">
                  <a:txBody>
                    <a:bodyPr/>
                    <a:lstStyle/>
                    <a:p>
                      <a:pPr algn="ctr" rtl="0">
                        <a:buNone/>
                      </a:pPr>
                      <a:endParaRPr lang="ja-JP" altLang="en-US" sz="1600" dirty="0">
                        <a:solidFill>
                          <a:srgbClr val="1F1F1F"/>
                        </a:solidFill>
                        <a:effectLst/>
                        <a:latin typeface="Google Sans Text"/>
                      </a:endParaRPr>
                    </a:p>
                  </a:txBody>
                  <a:tcPr marL="66331" marR="66331" marT="44221" marB="44221" anchor="ctr">
                    <a:lnL w="12700" cap="flat" cmpd="sng" algn="ctr">
                      <a:no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0">
                        <a:buNone/>
                      </a:pPr>
                      <a:r>
                        <a:rPr lang="ja-JP" altLang="en-US" sz="1050" dirty="0">
                          <a:solidFill>
                            <a:srgbClr val="1F1F1F"/>
                          </a:solidFill>
                          <a:effectLst/>
                          <a:latin typeface="Google Sans Text"/>
                        </a:rPr>
                        <a:t>村のゴミを宝に変える！野菜と温泉のエコ・シャンプー</a:t>
                      </a:r>
                    </a:p>
                  </a:txBody>
                  <a:tcPr marL="66331" marR="66331" marT="44221" marB="44221"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26882863"/>
                  </a:ext>
                </a:extLst>
              </a:tr>
              <a:tr h="742885">
                <a:tc>
                  <a:txBody>
                    <a:bodyPr/>
                    <a:lstStyle/>
                    <a:p>
                      <a:pPr algn="ctr" rtl="0">
                        <a:buNone/>
                      </a:pPr>
                      <a:r>
                        <a:rPr lang="ja-JP" altLang="en-US" sz="1050">
                          <a:solidFill>
                            <a:srgbClr val="1F1F1F"/>
                          </a:solidFill>
                          <a:effectLst/>
                          <a:latin typeface="Google Sans Text"/>
                        </a:rPr>
                        <a:t>図工が得意</a:t>
                      </a:r>
                    </a:p>
                  </a:txBody>
                  <a:tcPr marL="66331" marR="66331" marT="44221" marB="44221" anchor="ctr">
                    <a:lnL w="19050" cap="flat" cmpd="sng" algn="ctr">
                      <a:solidFill>
                        <a:schemeClr val="tx1"/>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noFill/>
                  </a:tcPr>
                </a:tc>
                <a:tc>
                  <a:txBody>
                    <a:bodyPr/>
                    <a:lstStyle/>
                    <a:p>
                      <a:pPr algn="ctr" rtl="0">
                        <a:buNone/>
                      </a:pPr>
                      <a:r>
                        <a:rPr lang="ja-JP" altLang="en-US" sz="1050" dirty="0">
                          <a:solidFill>
                            <a:srgbClr val="1F1F1F"/>
                          </a:solidFill>
                          <a:effectLst/>
                          <a:latin typeface="Google Sans Text"/>
                        </a:rPr>
                        <a:t>尾瀬の木道の古材</a:t>
                      </a:r>
                    </a:p>
                  </a:txBody>
                  <a:tcPr marL="66331" marR="66331" marT="44221" marB="44221"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noFill/>
                  </a:tcPr>
                </a:tc>
                <a:tc>
                  <a:txBody>
                    <a:bodyPr/>
                    <a:lstStyle/>
                    <a:p>
                      <a:pPr algn="ctr" rtl="0">
                        <a:buNone/>
                      </a:pPr>
                      <a:r>
                        <a:rPr lang="ja-JP" altLang="en-US" sz="1050" dirty="0">
                          <a:solidFill>
                            <a:srgbClr val="1F1F1F"/>
                          </a:solidFill>
                          <a:effectLst/>
                          <a:latin typeface="Google Sans Text"/>
                        </a:rPr>
                        <a:t>モノづくり県</a:t>
                      </a:r>
                    </a:p>
                  </a:txBody>
                  <a:tcPr marL="66331" marR="66331" marT="44221" marB="44221" anchor="ctr">
                    <a:lnL w="12700" cap="flat" cmpd="sng" algn="ctr">
                      <a:solidFill>
                        <a:schemeClr val="bg1">
                          <a:lumMod val="50000"/>
                        </a:schemeClr>
                      </a:solidFill>
                      <a:prstDash val="solid"/>
                      <a:round/>
                      <a:headEnd type="none" w="med" len="med"/>
                      <a:tailEnd type="none" w="med" len="med"/>
                    </a:lnL>
                    <a:lnR w="19050" cap="flat" cmpd="sng" algn="ctr">
                      <a:solidFill>
                        <a:schemeClr val="tx1"/>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noFill/>
                  </a:tcPr>
                </a:tc>
                <a:tc>
                  <a:txBody>
                    <a:bodyPr/>
                    <a:lstStyle/>
                    <a:p>
                      <a:pPr algn="ctr" rtl="0">
                        <a:buNone/>
                      </a:pPr>
                      <a:r>
                        <a:rPr lang="ja-JP" altLang="en-US" sz="1050" dirty="0">
                          <a:solidFill>
                            <a:srgbClr val="1F1F1F"/>
                          </a:solidFill>
                          <a:effectLst/>
                          <a:latin typeface="Google Sans Text"/>
                        </a:rPr>
                        <a:t>木道の老朽化で 直さなきゃいけないところがたくさんある</a:t>
                      </a:r>
                    </a:p>
                  </a:txBody>
                  <a:tcPr marL="66331" marR="66331" marT="44221" marB="44221"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noFill/>
                  </a:tcPr>
                </a:tc>
                <a:tc vMerge="1">
                  <a:txBody>
                    <a:bodyPr/>
                    <a:lstStyle/>
                    <a:p>
                      <a:pPr algn="ctr" rtl="0">
                        <a:buNone/>
                      </a:pPr>
                      <a:endParaRPr lang="ja-JP" altLang="en-US" sz="1600" dirty="0">
                        <a:solidFill>
                          <a:srgbClr val="1F1F1F"/>
                        </a:solidFill>
                        <a:effectLst/>
                        <a:latin typeface="Google Sans Text"/>
                      </a:endParaRPr>
                    </a:p>
                  </a:txBody>
                  <a:tcPr marL="66331" marR="66331" marT="44221" marB="44221" anchor="ctr">
                    <a:lnL w="12700" cap="flat" cmpd="sng" algn="ctr">
                      <a:no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0">
                        <a:buNone/>
                      </a:pPr>
                      <a:r>
                        <a:rPr lang="ja-JP" altLang="en-US" sz="1050" dirty="0">
                          <a:solidFill>
                            <a:srgbClr val="1F1F1F"/>
                          </a:solidFill>
                          <a:effectLst/>
                          <a:latin typeface="Google Sans Text"/>
                        </a:rPr>
                        <a:t>尾瀬の思い出を持ち帰ろう！木道リサイクル・グッズ</a:t>
                      </a:r>
                    </a:p>
                  </a:txBody>
                  <a:tcPr marL="66331" marR="66331" marT="44221" marB="44221"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073829858"/>
                  </a:ext>
                </a:extLst>
              </a:tr>
              <a:tr h="742885">
                <a:tc>
                  <a:txBody>
                    <a:bodyPr/>
                    <a:lstStyle/>
                    <a:p>
                      <a:pPr algn="ctr" rtl="0">
                        <a:buNone/>
                      </a:pPr>
                      <a:r>
                        <a:rPr lang="ja-JP" altLang="en-US" sz="1050">
                          <a:solidFill>
                            <a:srgbClr val="1F1F1F"/>
                          </a:solidFill>
                          <a:effectLst/>
                          <a:latin typeface="Google Sans Text"/>
                        </a:rPr>
                        <a:t>スマホ・動画編集</a:t>
                      </a:r>
                    </a:p>
                  </a:txBody>
                  <a:tcPr marL="66331" marR="66331" marT="44221" marB="44221" anchor="ctr">
                    <a:lnL w="19050" cap="flat" cmpd="sng" algn="ctr">
                      <a:solidFill>
                        <a:schemeClr val="tx1"/>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noFill/>
                  </a:tcPr>
                </a:tc>
                <a:tc>
                  <a:txBody>
                    <a:bodyPr/>
                    <a:lstStyle/>
                    <a:p>
                      <a:pPr algn="ctr" rtl="0">
                        <a:buNone/>
                      </a:pPr>
                      <a:r>
                        <a:rPr lang="ja-JP" altLang="en-US" sz="1050" dirty="0">
                          <a:solidFill>
                            <a:srgbClr val="1F1F1F"/>
                          </a:solidFill>
                          <a:effectLst/>
                          <a:latin typeface="Google Sans Text"/>
                        </a:rPr>
                        <a:t>最高の「音」と「涼しさ」</a:t>
                      </a:r>
                    </a:p>
                  </a:txBody>
                  <a:tcPr marL="66331" marR="66331" marT="44221" marB="44221"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noFill/>
                  </a:tcPr>
                </a:tc>
                <a:tc>
                  <a:txBody>
                    <a:bodyPr/>
                    <a:lstStyle/>
                    <a:p>
                      <a:pPr algn="ctr" rtl="0">
                        <a:buNone/>
                      </a:pPr>
                      <a:r>
                        <a:rPr lang="ja-JP" altLang="en-US" sz="1050" dirty="0">
                          <a:solidFill>
                            <a:srgbClr val="1F1F1F"/>
                          </a:solidFill>
                          <a:effectLst/>
                          <a:latin typeface="Google Sans Text"/>
                        </a:rPr>
                        <a:t>晴れの日が多い</a:t>
                      </a:r>
                    </a:p>
                  </a:txBody>
                  <a:tcPr marL="66331" marR="66331" marT="44221" marB="44221" anchor="ctr">
                    <a:lnL w="12700" cap="flat" cmpd="sng" algn="ctr">
                      <a:solidFill>
                        <a:schemeClr val="bg1">
                          <a:lumMod val="50000"/>
                        </a:schemeClr>
                      </a:solidFill>
                      <a:prstDash val="solid"/>
                      <a:round/>
                      <a:headEnd type="none" w="med" len="med"/>
                      <a:tailEnd type="none" w="med" len="med"/>
                    </a:lnL>
                    <a:lnR w="19050" cap="flat" cmpd="sng" algn="ctr">
                      <a:solidFill>
                        <a:schemeClr val="tx1"/>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noFill/>
                  </a:tcPr>
                </a:tc>
                <a:tc>
                  <a:txBody>
                    <a:bodyPr/>
                    <a:lstStyle/>
                    <a:p>
                      <a:pPr algn="ctr" rtl="0">
                        <a:buNone/>
                      </a:pPr>
                      <a:r>
                        <a:rPr lang="ja-JP" altLang="en-US" sz="1050" dirty="0">
                          <a:solidFill>
                            <a:srgbClr val="1F1F1F"/>
                          </a:solidFill>
                          <a:effectLst/>
                          <a:latin typeface="Google Sans Text"/>
                        </a:rPr>
                        <a:t>天気が悪いと、</a:t>
                      </a:r>
                      <a:endParaRPr lang="en-US" altLang="ja-JP" sz="1050" dirty="0">
                        <a:solidFill>
                          <a:srgbClr val="1F1F1F"/>
                        </a:solidFill>
                        <a:effectLst/>
                        <a:latin typeface="Google Sans Text"/>
                      </a:endParaRPr>
                    </a:p>
                    <a:p>
                      <a:pPr algn="ctr" rtl="0">
                        <a:buNone/>
                      </a:pPr>
                      <a:r>
                        <a:rPr lang="ja-JP" altLang="en-US" sz="1050" dirty="0">
                          <a:solidFill>
                            <a:srgbClr val="1F1F1F"/>
                          </a:solidFill>
                          <a:effectLst/>
                          <a:latin typeface="Google Sans Text"/>
                        </a:rPr>
                        <a:t>楽しめない気持ちになる</a:t>
                      </a:r>
                    </a:p>
                  </a:txBody>
                  <a:tcPr marL="66331" marR="66331" marT="44221" marB="44221"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noFill/>
                  </a:tcPr>
                </a:tc>
                <a:tc vMerge="1">
                  <a:txBody>
                    <a:bodyPr/>
                    <a:lstStyle/>
                    <a:p>
                      <a:pPr algn="ctr" rtl="0">
                        <a:buNone/>
                      </a:pPr>
                      <a:endParaRPr lang="ja-JP" altLang="en-US" sz="1600" dirty="0">
                        <a:solidFill>
                          <a:srgbClr val="1F1F1F"/>
                        </a:solidFill>
                        <a:effectLst/>
                        <a:latin typeface="Google Sans Text"/>
                      </a:endParaRPr>
                    </a:p>
                  </a:txBody>
                  <a:tcPr marL="66331" marR="66331" marT="44221" marB="44221" anchor="ctr">
                    <a:lnL w="12700" cap="flat" cmpd="sng" algn="ctr">
                      <a:no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0">
                        <a:buNone/>
                      </a:pPr>
                      <a:r>
                        <a:rPr lang="ja-JP" altLang="en-US" sz="1050" dirty="0">
                          <a:solidFill>
                            <a:srgbClr val="1F1F1F"/>
                          </a:solidFill>
                          <a:effectLst/>
                          <a:latin typeface="Google Sans Text"/>
                        </a:rPr>
                        <a:t>疲れた都会の人へ。「尾瀬の癒やし音」配信ビジネス</a:t>
                      </a:r>
                    </a:p>
                  </a:txBody>
                  <a:tcPr marL="66331" marR="66331" marT="44221" marB="44221"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546717925"/>
                  </a:ext>
                </a:extLst>
              </a:tr>
              <a:tr h="664896">
                <a:tc>
                  <a:txBody>
                    <a:bodyPr/>
                    <a:lstStyle/>
                    <a:p>
                      <a:pPr algn="ctr" rtl="0">
                        <a:buNone/>
                      </a:pPr>
                      <a:r>
                        <a:rPr lang="ja-JP" altLang="en-US" sz="1050">
                          <a:solidFill>
                            <a:srgbClr val="1F1F1F"/>
                          </a:solidFill>
                          <a:effectLst/>
                          <a:latin typeface="Google Sans Text"/>
                        </a:rPr>
                        <a:t>料理・食べること</a:t>
                      </a:r>
                    </a:p>
                  </a:txBody>
                  <a:tcPr marL="66331" marR="66331" marT="44221" marB="44221" anchor="ctr">
                    <a:lnL w="19050" cap="flat" cmpd="sng" algn="ctr">
                      <a:solidFill>
                        <a:schemeClr val="tx1"/>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noFill/>
                  </a:tcPr>
                </a:tc>
                <a:tc>
                  <a:txBody>
                    <a:bodyPr/>
                    <a:lstStyle/>
                    <a:p>
                      <a:pPr algn="ctr" rtl="0">
                        <a:buNone/>
                      </a:pPr>
                      <a:r>
                        <a:rPr lang="ja-JP" altLang="en-US" sz="1050" dirty="0">
                          <a:solidFill>
                            <a:srgbClr val="1F1F1F"/>
                          </a:solidFill>
                          <a:effectLst/>
                          <a:latin typeface="Google Sans Text"/>
                        </a:rPr>
                        <a:t>スポーツ合宿の</a:t>
                      </a:r>
                      <a:endParaRPr lang="en-US" altLang="ja-JP" sz="1050" dirty="0">
                        <a:solidFill>
                          <a:srgbClr val="1F1F1F"/>
                        </a:solidFill>
                        <a:effectLst/>
                        <a:latin typeface="Google Sans Text"/>
                      </a:endParaRPr>
                    </a:p>
                    <a:p>
                      <a:pPr algn="ctr" rtl="0">
                        <a:buNone/>
                      </a:pPr>
                      <a:r>
                        <a:rPr lang="ja-JP" altLang="en-US" sz="1050" dirty="0">
                          <a:solidFill>
                            <a:srgbClr val="1F1F1F"/>
                          </a:solidFill>
                          <a:effectLst/>
                          <a:latin typeface="Google Sans Text"/>
                        </a:rPr>
                        <a:t>聖地</a:t>
                      </a:r>
                    </a:p>
                  </a:txBody>
                  <a:tcPr marL="66331" marR="66331" marT="44221" marB="44221"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noFill/>
                  </a:tcPr>
                </a:tc>
                <a:tc>
                  <a:txBody>
                    <a:bodyPr/>
                    <a:lstStyle/>
                    <a:p>
                      <a:pPr algn="ctr" rtl="0">
                        <a:buNone/>
                      </a:pPr>
                      <a:r>
                        <a:rPr lang="ja-JP" altLang="en-US" sz="1050" dirty="0">
                          <a:solidFill>
                            <a:srgbClr val="1F1F1F"/>
                          </a:solidFill>
                          <a:effectLst/>
                          <a:latin typeface="Google Sans Text"/>
                        </a:rPr>
                        <a:t>粉もんと豚肉</a:t>
                      </a:r>
                    </a:p>
                  </a:txBody>
                  <a:tcPr marL="66331" marR="66331" marT="44221" marB="44221" anchor="ctr">
                    <a:lnL w="12700" cap="flat" cmpd="sng" algn="ctr">
                      <a:solidFill>
                        <a:schemeClr val="bg1">
                          <a:lumMod val="50000"/>
                        </a:schemeClr>
                      </a:solidFill>
                      <a:prstDash val="solid"/>
                      <a:round/>
                      <a:headEnd type="none" w="med" len="med"/>
                      <a:tailEnd type="none" w="med" len="med"/>
                    </a:lnL>
                    <a:lnR w="19050" cap="flat" cmpd="sng" algn="ctr">
                      <a:solidFill>
                        <a:schemeClr val="tx1"/>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noFill/>
                  </a:tcPr>
                </a:tc>
                <a:tc>
                  <a:txBody>
                    <a:bodyPr/>
                    <a:lstStyle/>
                    <a:p>
                      <a:pPr algn="ctr" rtl="0">
                        <a:buNone/>
                      </a:pPr>
                      <a:r>
                        <a:rPr lang="ja-JP" altLang="en-US" sz="1050" dirty="0">
                          <a:solidFill>
                            <a:srgbClr val="1F1F1F"/>
                          </a:solidFill>
                          <a:effectLst/>
                          <a:latin typeface="Google Sans Text"/>
                        </a:rPr>
                        <a:t>尾瀬での食事の</a:t>
                      </a:r>
                      <a:endParaRPr lang="en-US" altLang="ja-JP" sz="1050" dirty="0">
                        <a:solidFill>
                          <a:srgbClr val="1F1F1F"/>
                        </a:solidFill>
                        <a:effectLst/>
                        <a:latin typeface="Google Sans Text"/>
                      </a:endParaRPr>
                    </a:p>
                    <a:p>
                      <a:pPr algn="ctr" rtl="0">
                        <a:buNone/>
                      </a:pPr>
                      <a:r>
                        <a:rPr lang="ja-JP" altLang="en-US" sz="1050" dirty="0">
                          <a:solidFill>
                            <a:srgbClr val="1F1F1F"/>
                          </a:solidFill>
                          <a:effectLst/>
                          <a:latin typeface="Google Sans Text"/>
                        </a:rPr>
                        <a:t>楽しみが</a:t>
                      </a:r>
                      <a:endParaRPr lang="en-US" altLang="ja-JP" sz="1050" dirty="0">
                        <a:solidFill>
                          <a:srgbClr val="1F1F1F"/>
                        </a:solidFill>
                        <a:effectLst/>
                        <a:latin typeface="Google Sans Text"/>
                      </a:endParaRPr>
                    </a:p>
                    <a:p>
                      <a:pPr algn="ctr" rtl="0">
                        <a:buNone/>
                      </a:pPr>
                      <a:r>
                        <a:rPr lang="ja-JP" altLang="en-US" sz="1050" dirty="0">
                          <a:solidFill>
                            <a:srgbClr val="1F1F1F"/>
                          </a:solidFill>
                          <a:effectLst/>
                          <a:latin typeface="Google Sans Text"/>
                        </a:rPr>
                        <a:t>あまりない</a:t>
                      </a:r>
                    </a:p>
                  </a:txBody>
                  <a:tcPr marL="66331" marR="66331" marT="44221" marB="44221"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noFill/>
                  </a:tcPr>
                </a:tc>
                <a:tc vMerge="1">
                  <a:txBody>
                    <a:bodyPr/>
                    <a:lstStyle/>
                    <a:p>
                      <a:pPr algn="ctr" rtl="0">
                        <a:buNone/>
                      </a:pPr>
                      <a:endParaRPr lang="ja-JP" altLang="en-US" sz="1600" dirty="0">
                        <a:solidFill>
                          <a:srgbClr val="1F1F1F"/>
                        </a:solidFill>
                        <a:effectLst/>
                        <a:latin typeface="Google Sans Text"/>
                      </a:endParaRPr>
                    </a:p>
                  </a:txBody>
                  <a:tcPr marL="66331" marR="66331" marT="44221" marB="44221" anchor="ctr">
                    <a:lnL w="12700" cap="flat" cmpd="sng" algn="ctr">
                      <a:no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0">
                        <a:buNone/>
                      </a:pPr>
                      <a:r>
                        <a:rPr lang="ja-JP" altLang="en-US" sz="1050" dirty="0">
                          <a:solidFill>
                            <a:srgbClr val="1F1F1F"/>
                          </a:solidFill>
                          <a:effectLst/>
                          <a:latin typeface="Google Sans Text"/>
                        </a:rPr>
                        <a:t>尾瀬だけで食べれられる「パワーアップ弁当」</a:t>
                      </a:r>
                    </a:p>
                  </a:txBody>
                  <a:tcPr marL="66331" marR="66331" marT="44221" marB="44221"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609041396"/>
                  </a:ext>
                </a:extLst>
              </a:tr>
              <a:tr h="742885">
                <a:tc>
                  <a:txBody>
                    <a:bodyPr/>
                    <a:lstStyle/>
                    <a:p>
                      <a:pPr algn="ctr" rtl="0">
                        <a:buNone/>
                      </a:pPr>
                      <a:r>
                        <a:rPr lang="ja-JP" altLang="en-US" sz="1050">
                          <a:solidFill>
                            <a:srgbClr val="1F1F1F"/>
                          </a:solidFill>
                          <a:effectLst/>
                          <a:latin typeface="Google Sans Text"/>
                        </a:rPr>
                        <a:t>歌が好き・声が大きい</a:t>
                      </a:r>
                    </a:p>
                  </a:txBody>
                  <a:tcPr marL="66331" marR="66331" marT="44221" marB="44221" anchor="ctr">
                    <a:lnL w="19050" cap="flat" cmpd="sng" algn="ctr">
                      <a:solidFill>
                        <a:schemeClr val="tx1"/>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9050" cap="flat" cmpd="sng" algn="ctr">
                      <a:solidFill>
                        <a:schemeClr val="tx1"/>
                      </a:solidFill>
                      <a:prstDash val="solid"/>
                      <a:round/>
                      <a:headEnd type="none" w="med" len="med"/>
                      <a:tailEnd type="none" w="med" len="med"/>
                    </a:lnB>
                    <a:noFill/>
                  </a:tcPr>
                </a:tc>
                <a:tc>
                  <a:txBody>
                    <a:bodyPr/>
                    <a:lstStyle/>
                    <a:p>
                      <a:pPr algn="ctr" rtl="0">
                        <a:buNone/>
                      </a:pPr>
                      <a:r>
                        <a:rPr lang="ja-JP" altLang="en-US" sz="1050">
                          <a:solidFill>
                            <a:srgbClr val="1F1F1F"/>
                          </a:solidFill>
                          <a:effectLst/>
                          <a:latin typeface="Google Sans Text"/>
                        </a:rPr>
                        <a:t>人が温かい</a:t>
                      </a:r>
                    </a:p>
                  </a:txBody>
                  <a:tcPr marL="66331" marR="66331" marT="44221" marB="44221"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9050" cap="flat" cmpd="sng" algn="ctr">
                      <a:solidFill>
                        <a:schemeClr val="tx1"/>
                      </a:solidFill>
                      <a:prstDash val="solid"/>
                      <a:round/>
                      <a:headEnd type="none" w="med" len="med"/>
                      <a:tailEnd type="none" w="med" len="med"/>
                    </a:lnB>
                    <a:noFill/>
                  </a:tcPr>
                </a:tc>
                <a:tc>
                  <a:txBody>
                    <a:bodyPr/>
                    <a:lstStyle/>
                    <a:p>
                      <a:pPr algn="ctr" rtl="0">
                        <a:buNone/>
                      </a:pPr>
                      <a:r>
                        <a:rPr lang="ja-JP" altLang="en-US" sz="1050" dirty="0">
                          <a:solidFill>
                            <a:srgbClr val="1F1F1F"/>
                          </a:solidFill>
                          <a:effectLst/>
                          <a:latin typeface="Google Sans Text"/>
                        </a:rPr>
                        <a:t>上毛かるた</a:t>
                      </a:r>
                    </a:p>
                  </a:txBody>
                  <a:tcPr marL="66331" marR="66331" marT="44221" marB="44221" anchor="ctr">
                    <a:lnL w="12700" cap="flat" cmpd="sng" algn="ctr">
                      <a:solidFill>
                        <a:schemeClr val="bg1">
                          <a:lumMod val="50000"/>
                        </a:schemeClr>
                      </a:solidFill>
                      <a:prstDash val="solid"/>
                      <a:round/>
                      <a:headEnd type="none" w="med" len="med"/>
                      <a:tailEnd type="none" w="med" len="med"/>
                    </a:lnL>
                    <a:lnR w="19050" cap="flat" cmpd="sng" algn="ctr">
                      <a:solidFill>
                        <a:schemeClr val="tx1"/>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9050" cap="flat" cmpd="sng" algn="ctr">
                      <a:solidFill>
                        <a:schemeClr val="tx1"/>
                      </a:solidFill>
                      <a:prstDash val="solid"/>
                      <a:round/>
                      <a:headEnd type="none" w="med" len="med"/>
                      <a:tailEnd type="none" w="med" len="med"/>
                    </a:lnB>
                    <a:noFill/>
                  </a:tcPr>
                </a:tc>
                <a:tc>
                  <a:txBody>
                    <a:bodyPr/>
                    <a:lstStyle/>
                    <a:p>
                      <a:pPr algn="ctr" rtl="0">
                        <a:buNone/>
                      </a:pPr>
                      <a:r>
                        <a:rPr lang="ja-JP" altLang="en-US" sz="1050" dirty="0">
                          <a:solidFill>
                            <a:srgbClr val="1F1F1F"/>
                          </a:solidFill>
                          <a:effectLst/>
                          <a:latin typeface="Google Sans Text"/>
                        </a:rPr>
                        <a:t>上毛かるたには「尾瀬の自然景観」だけが取り扱われている</a:t>
                      </a:r>
                    </a:p>
                  </a:txBody>
                  <a:tcPr marL="66331" marR="66331" marT="44221" marB="44221"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9050" cap="flat" cmpd="sng" algn="ctr">
                      <a:solidFill>
                        <a:schemeClr val="tx1"/>
                      </a:solidFill>
                      <a:prstDash val="solid"/>
                      <a:round/>
                      <a:headEnd type="none" w="med" len="med"/>
                      <a:tailEnd type="none" w="med" len="med"/>
                    </a:lnB>
                    <a:noFill/>
                  </a:tcPr>
                </a:tc>
                <a:tc vMerge="1">
                  <a:txBody>
                    <a:bodyPr/>
                    <a:lstStyle/>
                    <a:p>
                      <a:pPr algn="ctr" rtl="0">
                        <a:buNone/>
                      </a:pPr>
                      <a:endParaRPr lang="ja-JP" altLang="en-US" sz="1600" dirty="0">
                        <a:solidFill>
                          <a:srgbClr val="1F1F1F"/>
                        </a:solidFill>
                        <a:effectLst/>
                        <a:latin typeface="Google Sans Text"/>
                      </a:endParaRPr>
                    </a:p>
                  </a:txBody>
                  <a:tcPr marL="66331" marR="66331" marT="44221" marB="44221" anchor="ctr">
                    <a:lnL w="12700" cap="flat" cmpd="sng" algn="ctr">
                      <a:no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0">
                        <a:buNone/>
                      </a:pPr>
                      <a:r>
                        <a:rPr lang="ja-JP" altLang="en-US" sz="1050" dirty="0">
                          <a:solidFill>
                            <a:srgbClr val="1F1F1F"/>
                          </a:solidFill>
                          <a:effectLst/>
                          <a:latin typeface="Google Sans Text"/>
                        </a:rPr>
                        <a:t>歩いて歌って健康に！「片品オリジナルかるた」ツアー</a:t>
                      </a:r>
                    </a:p>
                  </a:txBody>
                  <a:tcPr marL="66331" marR="66331" marT="44221" marB="44221"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813566190"/>
                  </a:ext>
                </a:extLst>
              </a:tr>
            </a:tbl>
          </a:graphicData>
        </a:graphic>
      </p:graphicFrame>
    </p:spTree>
    <p:extLst>
      <p:ext uri="{BB962C8B-B14F-4D97-AF65-F5344CB8AC3E}">
        <p14:creationId xmlns:p14="http://schemas.microsoft.com/office/powerpoint/2010/main" val="279351073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425D068-4747-1509-1298-F8174C71B4C0}"/>
            </a:ext>
          </a:extLst>
        </p:cNvPr>
        <p:cNvGrpSpPr/>
        <p:nvPr/>
      </p:nvGrpSpPr>
      <p:grpSpPr>
        <a:xfrm>
          <a:off x="0" y="0"/>
          <a:ext cx="0" cy="0"/>
          <a:chOff x="0" y="0"/>
          <a:chExt cx="0" cy="0"/>
        </a:xfrm>
      </p:grpSpPr>
      <p:sp>
        <p:nvSpPr>
          <p:cNvPr id="11" name="正方形/長方形 10">
            <a:extLst>
              <a:ext uri="{FF2B5EF4-FFF2-40B4-BE49-F238E27FC236}">
                <a16:creationId xmlns:a16="http://schemas.microsoft.com/office/drawing/2014/main" id="{903BD6C0-8212-759D-5D91-B63E8D8FE480}"/>
              </a:ext>
            </a:extLst>
          </p:cNvPr>
          <p:cNvSpPr/>
          <p:nvPr/>
        </p:nvSpPr>
        <p:spPr>
          <a:xfrm>
            <a:off x="246143" y="1258082"/>
            <a:ext cx="6372140" cy="8310166"/>
          </a:xfrm>
          <a:prstGeom prst="rect">
            <a:avLst/>
          </a:prstGeom>
          <a:solidFill>
            <a:schemeClr val="bg1">
              <a:lumMod val="8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 name="スライド番号プレースホルダー 3">
            <a:extLst>
              <a:ext uri="{FF2B5EF4-FFF2-40B4-BE49-F238E27FC236}">
                <a16:creationId xmlns:a16="http://schemas.microsoft.com/office/drawing/2014/main" id="{11168F45-CA2B-13BB-5819-E2050E464EB3}"/>
              </a:ext>
            </a:extLst>
          </p:cNvPr>
          <p:cNvSpPr>
            <a:spLocks noGrp="1"/>
          </p:cNvSpPr>
          <p:nvPr>
            <p:ph type="sldNum" sz="quarter" idx="12"/>
          </p:nvPr>
        </p:nvSpPr>
        <p:spPr/>
        <p:txBody>
          <a:bodyPr/>
          <a:lstStyle/>
          <a:p>
            <a:fld id="{A763930E-11EF-4248-8263-B2307074A718}" type="slidenum">
              <a:rPr kumimoji="1" lang="ja-JP" altLang="en-US" sz="1400" smtClean="0"/>
              <a:t>8</a:t>
            </a:fld>
            <a:endParaRPr kumimoji="1" lang="ja-JP" altLang="en-US" sz="1400"/>
          </a:p>
        </p:txBody>
      </p:sp>
      <p:sp>
        <p:nvSpPr>
          <p:cNvPr id="20" name="正方形/長方形 19">
            <a:extLst>
              <a:ext uri="{FF2B5EF4-FFF2-40B4-BE49-F238E27FC236}">
                <a16:creationId xmlns:a16="http://schemas.microsoft.com/office/drawing/2014/main" id="{BD2BE95D-31E0-4168-11A8-C9D16F1B4B31}"/>
              </a:ext>
            </a:extLst>
          </p:cNvPr>
          <p:cNvSpPr/>
          <p:nvPr/>
        </p:nvSpPr>
        <p:spPr>
          <a:xfrm>
            <a:off x="4596138" y="116744"/>
            <a:ext cx="542686" cy="194701"/>
          </a:xfrm>
          <a:prstGeom prst="rect">
            <a:avLst/>
          </a:prstGeom>
          <a:solidFill>
            <a:schemeClr val="accent2">
              <a:lumMod val="40000"/>
              <a:lumOff val="60000"/>
            </a:schemeClr>
          </a:solidFill>
          <a:ln w="190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50" b="1" dirty="0">
                <a:solidFill>
                  <a:schemeClr val="tx1"/>
                </a:solidFill>
              </a:rPr>
              <a:t>全体</a:t>
            </a:r>
          </a:p>
        </p:txBody>
      </p:sp>
      <p:sp>
        <p:nvSpPr>
          <p:cNvPr id="21" name="正方形/長方形 20">
            <a:extLst>
              <a:ext uri="{FF2B5EF4-FFF2-40B4-BE49-F238E27FC236}">
                <a16:creationId xmlns:a16="http://schemas.microsoft.com/office/drawing/2014/main" id="{D62912C7-95B8-A99F-CC28-759D07DD3E3C}"/>
              </a:ext>
            </a:extLst>
          </p:cNvPr>
          <p:cNvSpPr/>
          <p:nvPr/>
        </p:nvSpPr>
        <p:spPr>
          <a:xfrm>
            <a:off x="5138824" y="115970"/>
            <a:ext cx="542686" cy="194701"/>
          </a:xfrm>
          <a:prstGeom prst="rect">
            <a:avLst/>
          </a:prstGeom>
          <a:noFill/>
          <a:ln w="190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50" b="1" dirty="0">
                <a:solidFill>
                  <a:schemeClr val="tx1"/>
                </a:solidFill>
              </a:rPr>
              <a:t>事前</a:t>
            </a:r>
          </a:p>
        </p:txBody>
      </p:sp>
      <p:sp>
        <p:nvSpPr>
          <p:cNvPr id="22" name="正方形/長方形 21">
            <a:extLst>
              <a:ext uri="{FF2B5EF4-FFF2-40B4-BE49-F238E27FC236}">
                <a16:creationId xmlns:a16="http://schemas.microsoft.com/office/drawing/2014/main" id="{ECDD8677-0F3F-CA04-5C26-AA74AE5091FA}"/>
              </a:ext>
            </a:extLst>
          </p:cNvPr>
          <p:cNvSpPr/>
          <p:nvPr/>
        </p:nvSpPr>
        <p:spPr>
          <a:xfrm>
            <a:off x="5681510" y="115970"/>
            <a:ext cx="542686" cy="194701"/>
          </a:xfrm>
          <a:prstGeom prst="rect">
            <a:avLst/>
          </a:prstGeom>
          <a:noFill/>
          <a:ln w="190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50" b="1" dirty="0">
                <a:solidFill>
                  <a:schemeClr val="tx1"/>
                </a:solidFill>
              </a:rPr>
              <a:t>現地</a:t>
            </a:r>
          </a:p>
        </p:txBody>
      </p:sp>
      <p:sp>
        <p:nvSpPr>
          <p:cNvPr id="23" name="正方形/長方形 22">
            <a:extLst>
              <a:ext uri="{FF2B5EF4-FFF2-40B4-BE49-F238E27FC236}">
                <a16:creationId xmlns:a16="http://schemas.microsoft.com/office/drawing/2014/main" id="{E24EDEF4-180A-0AEB-1B9B-4120E73D097D}"/>
              </a:ext>
            </a:extLst>
          </p:cNvPr>
          <p:cNvSpPr/>
          <p:nvPr/>
        </p:nvSpPr>
        <p:spPr>
          <a:xfrm>
            <a:off x="6224197" y="115970"/>
            <a:ext cx="542686" cy="194701"/>
          </a:xfrm>
          <a:prstGeom prst="rect">
            <a:avLst/>
          </a:prstGeom>
          <a:solidFill>
            <a:schemeClr val="bg1"/>
          </a:solidFill>
          <a:ln w="190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50" b="1" dirty="0">
                <a:solidFill>
                  <a:schemeClr val="tx1"/>
                </a:solidFill>
              </a:rPr>
              <a:t>事後</a:t>
            </a:r>
          </a:p>
        </p:txBody>
      </p:sp>
      <p:sp>
        <p:nvSpPr>
          <p:cNvPr id="7" name="四角形: 角を丸くする 6">
            <a:extLst>
              <a:ext uri="{FF2B5EF4-FFF2-40B4-BE49-F238E27FC236}">
                <a16:creationId xmlns:a16="http://schemas.microsoft.com/office/drawing/2014/main" id="{5A823172-D43F-1F47-7D31-EFBF97485C63}"/>
              </a:ext>
            </a:extLst>
          </p:cNvPr>
          <p:cNvSpPr/>
          <p:nvPr/>
        </p:nvSpPr>
        <p:spPr>
          <a:xfrm>
            <a:off x="246143" y="493551"/>
            <a:ext cx="1159417" cy="462200"/>
          </a:xfrm>
          <a:prstGeom prst="roundRect">
            <a:avLst/>
          </a:prstGeom>
          <a:solidFill>
            <a:schemeClr val="accent2">
              <a:lumMod val="60000"/>
              <a:lumOff val="40000"/>
            </a:schemeClr>
          </a:solidFill>
          <a:ln w="1270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50" b="1" dirty="0">
                <a:solidFill>
                  <a:schemeClr val="tx1"/>
                </a:solidFill>
              </a:rPr>
              <a:t>サンプル②</a:t>
            </a:r>
          </a:p>
        </p:txBody>
      </p:sp>
      <p:sp>
        <p:nvSpPr>
          <p:cNvPr id="9" name="Footer Placeholder 4">
            <a:extLst>
              <a:ext uri="{FF2B5EF4-FFF2-40B4-BE49-F238E27FC236}">
                <a16:creationId xmlns:a16="http://schemas.microsoft.com/office/drawing/2014/main" id="{3F8DD1CC-A79F-11D9-1C75-38C6C60D95FC}"/>
              </a:ext>
            </a:extLst>
          </p:cNvPr>
          <p:cNvSpPr>
            <a:spLocks noGrp="1"/>
          </p:cNvSpPr>
          <p:nvPr>
            <p:ph type="ftr" sz="quarter" idx="3"/>
          </p:nvPr>
        </p:nvSpPr>
        <p:spPr>
          <a:xfrm>
            <a:off x="0" y="9609438"/>
            <a:ext cx="6858000" cy="317157"/>
          </a:xfrm>
          <a:prstGeom prst="rect">
            <a:avLst/>
          </a:prstGeom>
        </p:spPr>
        <p:txBody>
          <a:bodyPr vert="horz" lIns="91440" tIns="45720" rIns="91440" bIns="45720" rtlCol="0" anchor="ctr"/>
          <a:lstStyle>
            <a:lvl1pPr algn="ctr">
              <a:defRPr sz="900">
                <a:solidFill>
                  <a:schemeClr val="tx1"/>
                </a:solidFill>
              </a:defRPr>
            </a:lvl1pPr>
          </a:lstStyle>
          <a:p>
            <a:r>
              <a:rPr kumimoji="1" lang="ja-JP" altLang="en-US" dirty="0"/>
              <a:t>尾瀬ネイチャーラーニング モデルプログラム（中学校 活用編）</a:t>
            </a:r>
          </a:p>
        </p:txBody>
      </p:sp>
      <p:sp>
        <p:nvSpPr>
          <p:cNvPr id="6" name="テキスト ボックス 5">
            <a:extLst>
              <a:ext uri="{FF2B5EF4-FFF2-40B4-BE49-F238E27FC236}">
                <a16:creationId xmlns:a16="http://schemas.microsoft.com/office/drawing/2014/main" id="{5C996F30-150F-11A9-612B-89790BEA9158}"/>
              </a:ext>
            </a:extLst>
          </p:cNvPr>
          <p:cNvSpPr txBox="1"/>
          <p:nvPr/>
        </p:nvSpPr>
        <p:spPr>
          <a:xfrm>
            <a:off x="239717" y="1335495"/>
            <a:ext cx="6352807" cy="8415124"/>
          </a:xfrm>
          <a:prstGeom prst="rect">
            <a:avLst/>
          </a:prstGeom>
          <a:noFill/>
        </p:spPr>
        <p:txBody>
          <a:bodyPr wrap="square">
            <a:spAutoFit/>
          </a:bodyPr>
          <a:lstStyle/>
          <a:p>
            <a:pPr marL="171450" indent="-171450">
              <a:spcAft>
                <a:spcPts val="140"/>
              </a:spcAft>
              <a:buFont typeface="Wingdings" panose="05000000000000000000" pitchFamily="2" charset="2"/>
              <a:buChar char="n"/>
            </a:pPr>
            <a:r>
              <a:rPr lang="ja-JP" altLang="en-US" sz="1000" b="1" u="sng" dirty="0"/>
              <a:t>サンプル１：尾瀬の植物保護</a:t>
            </a:r>
            <a:r>
              <a:rPr lang="en-US" altLang="ja-JP" sz="1000" b="1" u="sng" dirty="0"/>
              <a:t>〜</a:t>
            </a:r>
            <a:r>
              <a:rPr lang="ja-JP" altLang="en-US" sz="1000" b="1" u="sng" dirty="0"/>
              <a:t>「関心を持たせる仕掛け」と「被害対策」の両立</a:t>
            </a:r>
            <a:r>
              <a:rPr lang="en-US" altLang="ja-JP" sz="1000" b="1" u="sng" dirty="0"/>
              <a:t>〜</a:t>
            </a:r>
            <a:endParaRPr lang="ja-JP" altLang="en-US" sz="1000" u="sng" dirty="0"/>
          </a:p>
          <a:p>
            <a:pPr marL="628650" lvl="1" indent="-171450">
              <a:spcAft>
                <a:spcPts val="140"/>
              </a:spcAft>
              <a:buFont typeface="Wingdings" panose="05000000000000000000" pitchFamily="2" charset="2"/>
              <a:buChar char="n"/>
            </a:pPr>
            <a:r>
              <a:rPr lang="ja-JP" altLang="en-US" sz="1000" b="1" dirty="0"/>
              <a:t>関心を高める仕掛け</a:t>
            </a:r>
            <a:endParaRPr lang="ja-JP" altLang="en-US" sz="1000" dirty="0"/>
          </a:p>
          <a:p>
            <a:pPr marL="1200150" lvl="2" indent="-285750">
              <a:spcAft>
                <a:spcPts val="140"/>
              </a:spcAft>
              <a:buFont typeface="Wingdings" panose="05000000000000000000" pitchFamily="2" charset="2"/>
              <a:buChar char="n"/>
            </a:pPr>
            <a:r>
              <a:rPr lang="ja-JP" altLang="en-US" sz="1000" b="1" dirty="0"/>
              <a:t>植物ルートマップ</a:t>
            </a:r>
            <a:r>
              <a:rPr lang="ja-JP" altLang="en-US" sz="1000" dirty="0"/>
              <a:t>：至仏山の希少種（例：３種）を地図上で紹介し、注目度を高める。</a:t>
            </a:r>
          </a:p>
          <a:p>
            <a:pPr marL="1200150" lvl="2" indent="-285750">
              <a:spcAft>
                <a:spcPts val="140"/>
              </a:spcAft>
              <a:buFont typeface="Wingdings" panose="05000000000000000000" pitchFamily="2" charset="2"/>
              <a:buChar char="n"/>
            </a:pPr>
            <a:r>
              <a:rPr lang="ja-JP" altLang="en-US" sz="1000" b="1" dirty="0"/>
              <a:t>写真スタンプラリー</a:t>
            </a:r>
            <a:r>
              <a:rPr lang="ja-JP" altLang="en-US" sz="1000" dirty="0"/>
              <a:t>：希少種を撮影できた人にお土産（サンプル３）を配布し、参加動機をつくる。</a:t>
            </a:r>
          </a:p>
          <a:p>
            <a:pPr marL="628650" lvl="1" indent="-171450">
              <a:spcAft>
                <a:spcPts val="140"/>
              </a:spcAft>
              <a:buFont typeface="Wingdings" panose="05000000000000000000" pitchFamily="2" charset="2"/>
              <a:buChar char="n"/>
            </a:pPr>
            <a:r>
              <a:rPr lang="ja-JP" altLang="en-US" sz="1000" b="1" dirty="0"/>
              <a:t>獣害・環境対策</a:t>
            </a:r>
            <a:endParaRPr lang="ja-JP" altLang="en-US" sz="1000" dirty="0"/>
          </a:p>
          <a:p>
            <a:pPr marL="1200150" lvl="2" indent="-285750">
              <a:spcAft>
                <a:spcPts val="140"/>
              </a:spcAft>
              <a:buFont typeface="Wingdings" panose="05000000000000000000" pitchFamily="2" charset="2"/>
              <a:buChar char="n"/>
            </a:pPr>
            <a:r>
              <a:rPr lang="ja-JP" altLang="en-US" sz="1000" b="1" dirty="0"/>
              <a:t>熊鈴風鈴</a:t>
            </a:r>
            <a:r>
              <a:rPr lang="ja-JP" altLang="en-US" sz="1000" dirty="0"/>
              <a:t>：熊が登りにくい木の高所に熊鈴を設置。風で鳴らすことで動物を遠ざける。</a:t>
            </a:r>
          </a:p>
          <a:p>
            <a:pPr marL="1200150" lvl="2" indent="-285750">
              <a:spcAft>
                <a:spcPts val="140"/>
              </a:spcAft>
              <a:buFont typeface="Wingdings" panose="05000000000000000000" pitchFamily="2" charset="2"/>
              <a:buChar char="n"/>
            </a:pPr>
            <a:r>
              <a:rPr lang="en-US" altLang="ja-JP" sz="1000" b="1" dirty="0"/>
              <a:t>LED</a:t>
            </a:r>
            <a:r>
              <a:rPr lang="ja-JP" altLang="en-US" sz="1000" b="1" dirty="0"/>
              <a:t>ライト付き動物撃退器</a:t>
            </a:r>
            <a:r>
              <a:rPr lang="ja-JP" altLang="en-US" sz="1000" dirty="0"/>
              <a:t>：ソーラー充電式。夜間の超音波、センサー連動</a:t>
            </a:r>
            <a:r>
              <a:rPr lang="en-US" altLang="ja-JP" sz="1000" dirty="0"/>
              <a:t>LED</a:t>
            </a:r>
            <a:r>
              <a:rPr lang="ja-JP" altLang="en-US" sz="1000" dirty="0"/>
              <a:t>照射、カメラ確認等の機能を搭載。</a:t>
            </a:r>
          </a:p>
          <a:p>
            <a:pPr marL="1200150" lvl="2" indent="-285750">
              <a:spcAft>
                <a:spcPts val="140"/>
              </a:spcAft>
              <a:buFont typeface="Wingdings" panose="05000000000000000000" pitchFamily="2" charset="2"/>
              <a:buChar char="n"/>
            </a:pPr>
            <a:r>
              <a:rPr lang="ja-JP" altLang="en-US" sz="1000" b="1" dirty="0"/>
              <a:t>種落としマットの改善</a:t>
            </a:r>
            <a:r>
              <a:rPr lang="ja-JP" altLang="en-US" sz="1000" dirty="0"/>
              <a:t>：外来種持ち込み防止の重要性が伝わっておらず「素通り」される課題に着目。</a:t>
            </a:r>
          </a:p>
          <a:p>
            <a:pPr marL="1200150" lvl="2" indent="-285750">
              <a:spcAft>
                <a:spcPts val="140"/>
              </a:spcAft>
              <a:buFont typeface="Wingdings" panose="05000000000000000000" pitchFamily="2" charset="2"/>
              <a:buChar char="n"/>
            </a:pPr>
            <a:r>
              <a:rPr lang="ja-JP" altLang="en-US" sz="1000" b="1" dirty="0"/>
              <a:t>看板設置＋マット改良</a:t>
            </a:r>
            <a:r>
              <a:rPr lang="ja-JP" altLang="en-US" sz="1000" dirty="0"/>
              <a:t>：看板で意義を啓発。効果が薄い場合はマットの素材・形状・手入れ頻度を見直す。</a:t>
            </a:r>
            <a:endParaRPr lang="ja-JP" altLang="en-US" sz="1000" u="sng" dirty="0"/>
          </a:p>
          <a:p>
            <a:pPr marL="171450" indent="-171450">
              <a:spcAft>
                <a:spcPts val="140"/>
              </a:spcAft>
              <a:buFont typeface="Wingdings" panose="05000000000000000000" pitchFamily="2" charset="2"/>
              <a:buChar char="n"/>
            </a:pPr>
            <a:r>
              <a:rPr lang="ja-JP" altLang="en-US" sz="1000" b="1" u="sng" dirty="0"/>
              <a:t>サンプル２：木道整備・休憩施設</a:t>
            </a:r>
            <a:r>
              <a:rPr lang="en-US" altLang="ja-JP" sz="1000" b="1" u="sng" dirty="0"/>
              <a:t>〜</a:t>
            </a:r>
            <a:r>
              <a:rPr lang="ja-JP" altLang="en-US" sz="1000" b="1" u="sng" dirty="0"/>
              <a:t>安全確保と資源循環の仕組みづくり</a:t>
            </a:r>
            <a:r>
              <a:rPr lang="en-US" altLang="ja-JP" sz="1000" b="1" u="sng" dirty="0"/>
              <a:t>〜</a:t>
            </a:r>
            <a:endParaRPr lang="ja-JP" altLang="en-US" sz="1000" u="sng" dirty="0"/>
          </a:p>
          <a:p>
            <a:pPr marL="628650" lvl="1" indent="-171450">
              <a:spcAft>
                <a:spcPts val="140"/>
              </a:spcAft>
              <a:buFont typeface="Wingdings" panose="05000000000000000000" pitchFamily="2" charset="2"/>
              <a:buChar char="n"/>
            </a:pPr>
            <a:r>
              <a:rPr lang="ja-JP" altLang="en-US" sz="1000" b="1" dirty="0"/>
              <a:t>課題</a:t>
            </a:r>
            <a:endParaRPr lang="ja-JP" altLang="en-US" sz="1000" dirty="0"/>
          </a:p>
          <a:p>
            <a:pPr marL="1200150" lvl="2" indent="-285750">
              <a:spcAft>
                <a:spcPts val="140"/>
              </a:spcAft>
              <a:buFont typeface="Wingdings" panose="05000000000000000000" pitchFamily="2" charset="2"/>
              <a:buChar char="n"/>
            </a:pPr>
            <a:r>
              <a:rPr lang="ja-JP" altLang="en-US" sz="1000" dirty="0"/>
              <a:t>雨天時のぬかるみや、木道未整備エリアでの転倒リスク。</a:t>
            </a:r>
          </a:p>
          <a:p>
            <a:pPr marL="628650" lvl="1" indent="-171450">
              <a:spcAft>
                <a:spcPts val="140"/>
              </a:spcAft>
              <a:buFont typeface="Wingdings" panose="05000000000000000000" pitchFamily="2" charset="2"/>
              <a:buChar char="n"/>
            </a:pPr>
            <a:r>
              <a:rPr lang="ja-JP" altLang="en-US" sz="1000" b="1" dirty="0"/>
              <a:t>解決策：木道の整備</a:t>
            </a:r>
            <a:endParaRPr lang="ja-JP" altLang="en-US" sz="1000" dirty="0"/>
          </a:p>
          <a:p>
            <a:pPr marL="1200150" lvl="2" indent="-285750">
              <a:spcAft>
                <a:spcPts val="140"/>
              </a:spcAft>
              <a:buFont typeface="Wingdings" panose="05000000000000000000" pitchFamily="2" charset="2"/>
              <a:buChar char="n"/>
            </a:pPr>
            <a:r>
              <a:rPr lang="ja-JP" altLang="en-US" sz="1000" b="1" dirty="0"/>
              <a:t>点検・補修</a:t>
            </a:r>
            <a:r>
              <a:rPr lang="ja-JP" altLang="en-US" sz="1000" dirty="0"/>
              <a:t>：傾き・破損・板外れ等の危険箇所を再確認し整備する。</a:t>
            </a:r>
          </a:p>
          <a:p>
            <a:pPr marL="1200150" lvl="2" indent="-285750">
              <a:spcAft>
                <a:spcPts val="140"/>
              </a:spcAft>
              <a:buFont typeface="Wingdings" panose="05000000000000000000" pitchFamily="2" charset="2"/>
              <a:buChar char="n"/>
            </a:pPr>
            <a:r>
              <a:rPr lang="ja-JP" altLang="en-US" sz="1000" b="1" dirty="0"/>
              <a:t>資金・材料</a:t>
            </a:r>
            <a:r>
              <a:rPr lang="ja-JP" altLang="en-US" sz="1000" dirty="0"/>
              <a:t>：落ちている丸太を活用。不足資金はクラウドファンディング（</a:t>
            </a:r>
            <a:r>
              <a:rPr lang="en-US" altLang="ja-JP" sz="1000" dirty="0"/>
              <a:t>6</a:t>
            </a:r>
            <a:r>
              <a:rPr lang="ja-JP" altLang="en-US" sz="1000" dirty="0"/>
              <a:t>班と連携）等で補う。</a:t>
            </a:r>
          </a:p>
          <a:p>
            <a:pPr marL="1200150" lvl="2" indent="-285750">
              <a:spcAft>
                <a:spcPts val="140"/>
              </a:spcAft>
              <a:buFont typeface="Wingdings" panose="05000000000000000000" pitchFamily="2" charset="2"/>
              <a:buChar char="n"/>
            </a:pPr>
            <a:r>
              <a:rPr lang="ja-JP" altLang="en-US" sz="1000" b="1" dirty="0"/>
              <a:t>廃材リサイクル</a:t>
            </a:r>
            <a:r>
              <a:rPr lang="ja-JP" altLang="en-US" sz="1000" dirty="0"/>
              <a:t>：尾瀬木道（カラマツ）の特性を生かし、ペレット・家具・紙袋などへ加工・展開。</a:t>
            </a:r>
          </a:p>
          <a:p>
            <a:pPr marL="171450" indent="-171450">
              <a:spcAft>
                <a:spcPts val="140"/>
              </a:spcAft>
              <a:buFont typeface="Wingdings" panose="05000000000000000000" pitchFamily="2" charset="2"/>
              <a:buChar char="n"/>
            </a:pPr>
            <a:r>
              <a:rPr lang="ja-JP" altLang="en-US" sz="1000" b="1" u="sng" dirty="0"/>
              <a:t>サンプル３：お土産開発</a:t>
            </a:r>
            <a:r>
              <a:rPr lang="en-US" altLang="ja-JP" sz="1000" b="1" u="sng" dirty="0"/>
              <a:t>〜</a:t>
            </a:r>
            <a:r>
              <a:rPr lang="ja-JP" altLang="en-US" sz="1000" b="1" u="sng" dirty="0"/>
              <a:t>「可愛く実用的」＋回遊性の促進</a:t>
            </a:r>
            <a:r>
              <a:rPr lang="en-US" altLang="ja-JP" sz="1000" b="1" u="sng" dirty="0"/>
              <a:t>〜</a:t>
            </a:r>
            <a:endParaRPr lang="ja-JP" altLang="en-US" sz="1000" u="sng" dirty="0"/>
          </a:p>
          <a:p>
            <a:pPr marL="628650" lvl="1" indent="-171450">
              <a:spcAft>
                <a:spcPts val="140"/>
              </a:spcAft>
              <a:buFont typeface="Wingdings" panose="05000000000000000000" pitchFamily="2" charset="2"/>
              <a:buChar char="n"/>
            </a:pPr>
            <a:r>
              <a:rPr lang="ja-JP" altLang="en-US" sz="1000" b="1" dirty="0"/>
              <a:t>出発点</a:t>
            </a:r>
            <a:endParaRPr lang="ja-JP" altLang="en-US" sz="1000" dirty="0"/>
          </a:p>
          <a:p>
            <a:pPr marL="1200150" lvl="2" indent="-285750">
              <a:spcAft>
                <a:spcPts val="140"/>
              </a:spcAft>
              <a:buFont typeface="Wingdings" panose="05000000000000000000" pitchFamily="2" charset="2"/>
              <a:buChar char="n"/>
            </a:pPr>
            <a:r>
              <a:rPr lang="ja-JP" altLang="en-US" sz="1000" dirty="0"/>
              <a:t>道の駅「尾瀬かたしな」のお土産に対し、「いらない」と言われた経験やクラス内需要の低さ。かなしい。</a:t>
            </a:r>
            <a:endParaRPr lang="en-US" altLang="ja-JP" sz="1000" dirty="0"/>
          </a:p>
          <a:p>
            <a:pPr marL="1200150" lvl="2" indent="-285750">
              <a:spcAft>
                <a:spcPts val="140"/>
              </a:spcAft>
              <a:buFont typeface="Wingdings" panose="05000000000000000000" pitchFamily="2" charset="2"/>
              <a:buChar char="n"/>
            </a:pPr>
            <a:r>
              <a:rPr lang="ja-JP" altLang="en-US" sz="1000" dirty="0"/>
              <a:t>アクセサリーが大好き、その自分たちの良さも活かしたい。</a:t>
            </a:r>
          </a:p>
          <a:p>
            <a:pPr marL="628650" lvl="1" indent="-171450">
              <a:spcAft>
                <a:spcPts val="140"/>
              </a:spcAft>
              <a:buFont typeface="Wingdings" panose="05000000000000000000" pitchFamily="2" charset="2"/>
              <a:buChar char="n"/>
            </a:pPr>
            <a:r>
              <a:rPr lang="ja-JP" altLang="en-US" sz="1000" b="1" dirty="0"/>
              <a:t>方向性</a:t>
            </a:r>
            <a:endParaRPr lang="ja-JP" altLang="en-US" sz="1000" dirty="0"/>
          </a:p>
          <a:p>
            <a:pPr marL="1200150" lvl="2" indent="-285750">
              <a:spcAft>
                <a:spcPts val="140"/>
              </a:spcAft>
              <a:buFont typeface="Wingdings" panose="05000000000000000000" pitchFamily="2" charset="2"/>
              <a:buChar char="n"/>
            </a:pPr>
            <a:r>
              <a:rPr lang="ja-JP" altLang="en-US" sz="1000" dirty="0"/>
              <a:t>「可愛く実用的に」をコンセプトに、アウトドア要素を意識したグッズ（ペットグッズ、アロマ等）を提案。</a:t>
            </a:r>
          </a:p>
          <a:p>
            <a:pPr marL="1200150" lvl="2" indent="-285750">
              <a:spcAft>
                <a:spcPts val="140"/>
              </a:spcAft>
              <a:buFont typeface="Wingdings" panose="05000000000000000000" pitchFamily="2" charset="2"/>
              <a:buChar char="n"/>
            </a:pPr>
            <a:r>
              <a:rPr lang="ja-JP" altLang="en-US" sz="1000" dirty="0"/>
              <a:t>サンプル１との連携：至仏山の希少種スタンプラリーの「報酬」として、開発した賞状や缶バッジ等を提供する。</a:t>
            </a:r>
          </a:p>
          <a:p>
            <a:pPr marL="171450" indent="-171450">
              <a:spcAft>
                <a:spcPts val="140"/>
              </a:spcAft>
              <a:buFont typeface="Wingdings" panose="05000000000000000000" pitchFamily="2" charset="2"/>
              <a:buChar char="n"/>
            </a:pPr>
            <a:r>
              <a:rPr lang="ja-JP" altLang="en-US" sz="1000" b="1" u="sng" dirty="0"/>
              <a:t>サンプル４：環境に優しい石鹸・シャンプー</a:t>
            </a:r>
            <a:r>
              <a:rPr lang="en-US" altLang="ja-JP" sz="1000" b="1" u="sng" dirty="0"/>
              <a:t>〜</a:t>
            </a:r>
            <a:r>
              <a:rPr lang="ja-JP" altLang="en-US" sz="1000" b="1" u="sng" dirty="0"/>
              <a:t>環境配慮とフードロスの解消</a:t>
            </a:r>
            <a:r>
              <a:rPr lang="en-US" altLang="ja-JP" sz="1000" b="1" u="sng" dirty="0"/>
              <a:t>〜</a:t>
            </a:r>
            <a:endParaRPr lang="ja-JP" altLang="en-US" sz="1000" u="sng" dirty="0"/>
          </a:p>
          <a:p>
            <a:pPr marL="628650" lvl="1" indent="-171450">
              <a:spcAft>
                <a:spcPts val="140"/>
              </a:spcAft>
              <a:buFont typeface="Wingdings" panose="05000000000000000000" pitchFamily="2" charset="2"/>
              <a:buChar char="n"/>
            </a:pPr>
            <a:r>
              <a:rPr lang="ja-JP" altLang="en-US" sz="1000" b="1" dirty="0"/>
              <a:t>課題認識</a:t>
            </a:r>
            <a:endParaRPr lang="ja-JP" altLang="en-US" sz="1000" dirty="0"/>
          </a:p>
          <a:p>
            <a:pPr marL="1200150" lvl="2" indent="-285750">
              <a:spcAft>
                <a:spcPts val="140"/>
              </a:spcAft>
              <a:buFont typeface="Wingdings" panose="05000000000000000000" pitchFamily="2" charset="2"/>
              <a:buChar char="n"/>
            </a:pPr>
            <a:r>
              <a:rPr lang="ja-JP" altLang="en-US" sz="1000" dirty="0"/>
              <a:t>尾瀬の山小屋やトイレでは、環境保護のため通常の石鹸・シャンプーが使えない。汗だくになってしまって、少し気持ちが悪い。</a:t>
            </a:r>
          </a:p>
          <a:p>
            <a:pPr marL="628650" lvl="1" indent="-171450">
              <a:spcAft>
                <a:spcPts val="140"/>
              </a:spcAft>
              <a:buFont typeface="Wingdings" panose="05000000000000000000" pitchFamily="2" charset="2"/>
              <a:buChar char="n"/>
            </a:pPr>
            <a:r>
              <a:rPr lang="ja-JP" altLang="en-US" sz="1000" b="1" dirty="0"/>
              <a:t>解決のアプローチ</a:t>
            </a:r>
            <a:endParaRPr lang="ja-JP" altLang="en-US" sz="1000" dirty="0"/>
          </a:p>
          <a:p>
            <a:pPr marL="1200150" lvl="2" indent="-285750">
              <a:spcAft>
                <a:spcPts val="140"/>
              </a:spcAft>
              <a:buFont typeface="Wingdings" panose="05000000000000000000" pitchFamily="2" charset="2"/>
              <a:buChar char="n"/>
            </a:pPr>
            <a:r>
              <a:rPr lang="ja-JP" altLang="en-US" sz="1000" b="1" dirty="0"/>
              <a:t>化学的視点</a:t>
            </a:r>
            <a:r>
              <a:rPr lang="ja-JP" altLang="en-US" sz="1000" dirty="0"/>
              <a:t>：洗浄には「アルカリ性」が有利だが、髪の保護には「弱酸性」が必要。</a:t>
            </a:r>
          </a:p>
          <a:p>
            <a:pPr marL="1200150" lvl="2" indent="-285750">
              <a:spcAft>
                <a:spcPts val="140"/>
              </a:spcAft>
              <a:buFont typeface="Wingdings" panose="05000000000000000000" pitchFamily="2" charset="2"/>
              <a:buChar char="n"/>
            </a:pPr>
            <a:r>
              <a:rPr lang="ja-JP" altLang="en-US" sz="1000" b="1" dirty="0"/>
              <a:t>地域資源の活用</a:t>
            </a:r>
            <a:r>
              <a:rPr lang="ja-JP" altLang="en-US" sz="1000" dirty="0"/>
              <a:t>：廃棄される農作物に着目。こんにゃく芋を製粉する際に捨てるパウダー等の成分に注目してみて、環境負荷の低いオーガニックシャンプーを開発する。。</a:t>
            </a:r>
          </a:p>
          <a:p>
            <a:pPr marL="171450" indent="-171450">
              <a:spcAft>
                <a:spcPts val="140"/>
              </a:spcAft>
              <a:buFont typeface="Wingdings" panose="05000000000000000000" pitchFamily="2" charset="2"/>
              <a:buChar char="n"/>
            </a:pPr>
            <a:r>
              <a:rPr lang="ja-JP" altLang="en-US" sz="1000" b="1" u="sng" dirty="0"/>
              <a:t>サンプル５：</a:t>
            </a:r>
            <a:r>
              <a:rPr lang="en-US" altLang="ja-JP" sz="1000" b="1" u="sng" dirty="0"/>
              <a:t>SNS</a:t>
            </a:r>
            <a:r>
              <a:rPr lang="ja-JP" altLang="en-US" sz="1000" b="1" u="sng" dirty="0"/>
              <a:t>活用</a:t>
            </a:r>
            <a:r>
              <a:rPr lang="en-US" altLang="ja-JP" sz="1000" b="1" u="sng" dirty="0"/>
              <a:t>〜</a:t>
            </a:r>
            <a:r>
              <a:rPr lang="ja-JP" altLang="en-US" sz="1000" b="1" u="sng" dirty="0"/>
              <a:t>若年層への発信と拡散設計</a:t>
            </a:r>
            <a:r>
              <a:rPr lang="en-US" altLang="ja-JP" sz="1000" b="1" u="sng" dirty="0"/>
              <a:t>〜</a:t>
            </a:r>
            <a:endParaRPr lang="ja-JP" altLang="en-US" sz="1000" u="sng" dirty="0"/>
          </a:p>
          <a:p>
            <a:pPr marL="628650" lvl="1" indent="-171450">
              <a:spcAft>
                <a:spcPts val="140"/>
              </a:spcAft>
              <a:buFont typeface="Wingdings" panose="05000000000000000000" pitchFamily="2" charset="2"/>
              <a:buChar char="n"/>
            </a:pPr>
            <a:r>
              <a:rPr lang="ja-JP" altLang="en-US" sz="1000" b="1" dirty="0"/>
              <a:t>背景</a:t>
            </a:r>
            <a:endParaRPr lang="ja-JP" altLang="en-US" sz="1000" dirty="0"/>
          </a:p>
          <a:p>
            <a:pPr marL="1200150" lvl="2" indent="-285750">
              <a:spcAft>
                <a:spcPts val="140"/>
              </a:spcAft>
              <a:buFont typeface="Wingdings" panose="05000000000000000000" pitchFamily="2" charset="2"/>
              <a:buChar char="n"/>
            </a:pPr>
            <a:r>
              <a:rPr lang="ja-JP" altLang="en-US" sz="1000" dirty="0"/>
              <a:t>入山者数減少データに基づき、特に若い世代への訴求を最優先課題とする。</a:t>
            </a:r>
          </a:p>
          <a:p>
            <a:pPr marL="628650" lvl="1" indent="-171450">
              <a:spcAft>
                <a:spcPts val="140"/>
              </a:spcAft>
              <a:buFont typeface="Wingdings" panose="05000000000000000000" pitchFamily="2" charset="2"/>
              <a:buChar char="n"/>
            </a:pPr>
            <a:r>
              <a:rPr lang="ja-JP" altLang="en-US" sz="1000" b="1" dirty="0"/>
              <a:t>具体的な発信案</a:t>
            </a:r>
            <a:endParaRPr lang="ja-JP" altLang="en-US" sz="1000" dirty="0"/>
          </a:p>
          <a:p>
            <a:pPr marL="1200150" lvl="2" indent="-285750">
              <a:spcAft>
                <a:spcPts val="140"/>
              </a:spcAft>
              <a:buFont typeface="Wingdings" panose="05000000000000000000" pitchFamily="2" charset="2"/>
              <a:buChar char="n"/>
            </a:pPr>
            <a:r>
              <a:rPr lang="ja-JP" altLang="en-US" sz="1000" b="1" dirty="0"/>
              <a:t>投稿頻度の向上</a:t>
            </a:r>
            <a:r>
              <a:rPr lang="ja-JP" altLang="en-US" sz="1000" dirty="0"/>
              <a:t>：接触回数を増やす。</a:t>
            </a:r>
          </a:p>
          <a:p>
            <a:pPr marL="1200150" lvl="2" indent="-285750">
              <a:spcAft>
                <a:spcPts val="140"/>
              </a:spcAft>
              <a:buFont typeface="Wingdings" panose="05000000000000000000" pitchFamily="2" charset="2"/>
              <a:buChar char="n"/>
            </a:pPr>
            <a:r>
              <a:rPr lang="ja-JP" altLang="en-US" sz="1000" b="1" dirty="0"/>
              <a:t>初心者向け実用ネタ</a:t>
            </a:r>
            <a:r>
              <a:rPr lang="ja-JP" altLang="en-US" sz="1000" dirty="0"/>
              <a:t>：持ち物、天候急変時の対応、服装などを動画化し不安を解消。</a:t>
            </a:r>
          </a:p>
          <a:p>
            <a:pPr marL="1200150" lvl="2" indent="-285750">
              <a:spcAft>
                <a:spcPts val="140"/>
              </a:spcAft>
              <a:buFont typeface="Wingdings" panose="05000000000000000000" pitchFamily="2" charset="2"/>
              <a:buChar char="n"/>
            </a:pPr>
            <a:r>
              <a:rPr lang="ja-JP" altLang="en-US" sz="1000" b="1" dirty="0"/>
              <a:t>動画の質の改善</a:t>
            </a:r>
            <a:r>
              <a:rPr lang="ja-JP" altLang="en-US" sz="1000" dirty="0"/>
              <a:t>：ショート動画を中心に、テロップや</a:t>
            </a:r>
            <a:r>
              <a:rPr lang="en-US" altLang="ja-JP" sz="1000" dirty="0"/>
              <a:t>BGM</a:t>
            </a:r>
            <a:r>
              <a:rPr lang="ja-JP" altLang="en-US" sz="1000" dirty="0"/>
              <a:t>を見やすく調整。実際に制作。</a:t>
            </a:r>
          </a:p>
          <a:p>
            <a:pPr marL="1085850" lvl="2" indent="-171450">
              <a:spcAft>
                <a:spcPts val="140"/>
              </a:spcAft>
              <a:buFont typeface="Wingdings" panose="05000000000000000000" pitchFamily="2" charset="2"/>
              <a:buChar char="n"/>
            </a:pPr>
            <a:r>
              <a:rPr lang="ja-JP" altLang="en-US" sz="1000" b="1" dirty="0"/>
              <a:t>　全体連携：</a:t>
            </a:r>
            <a:r>
              <a:rPr lang="ja-JP" altLang="en-US" sz="1000" dirty="0"/>
              <a:t>木道整備の資金集め（クラファン周知）や、他班の提案内容をショート動画で紹介し、活動全体をブーストさせる。</a:t>
            </a:r>
          </a:p>
        </p:txBody>
      </p:sp>
      <p:sp>
        <p:nvSpPr>
          <p:cNvPr id="3" name="テキスト ボックス 2">
            <a:extLst>
              <a:ext uri="{FF2B5EF4-FFF2-40B4-BE49-F238E27FC236}">
                <a16:creationId xmlns:a16="http://schemas.microsoft.com/office/drawing/2014/main" id="{4FD9A69F-3A3F-34AD-23E4-5F0EF600ECCF}"/>
              </a:ext>
            </a:extLst>
          </p:cNvPr>
          <p:cNvSpPr txBox="1"/>
          <p:nvPr/>
        </p:nvSpPr>
        <p:spPr>
          <a:xfrm>
            <a:off x="1408526" y="565050"/>
            <a:ext cx="6061220" cy="382156"/>
          </a:xfrm>
          <a:prstGeom prst="rect">
            <a:avLst/>
          </a:prstGeom>
          <a:noFill/>
        </p:spPr>
        <p:txBody>
          <a:bodyPr wrap="square">
            <a:spAutoFit/>
          </a:bodyPr>
          <a:lstStyle/>
          <a:p>
            <a:pPr>
              <a:spcAft>
                <a:spcPts val="100"/>
              </a:spcAft>
            </a:pPr>
            <a:r>
              <a:rPr lang="ja-JP" altLang="en-US" sz="900" dirty="0"/>
              <a:t>中学生が実際に発表したアイディア例</a:t>
            </a:r>
            <a:endParaRPr lang="en-US" altLang="ja-JP" sz="900" dirty="0"/>
          </a:p>
          <a:p>
            <a:pPr>
              <a:spcAft>
                <a:spcPts val="100"/>
              </a:spcAft>
            </a:pPr>
            <a:r>
              <a:rPr lang="en-US" altLang="ja-JP" sz="900" dirty="0"/>
              <a:t>※</a:t>
            </a:r>
            <a:r>
              <a:rPr lang="ja-JP" altLang="en-US" sz="900" dirty="0"/>
              <a:t>片品町立片品中学校３学年の生徒のみなさん（</a:t>
            </a:r>
            <a:r>
              <a:rPr lang="en-US" altLang="ja-JP" sz="900" dirty="0"/>
              <a:t>2024</a:t>
            </a:r>
            <a:r>
              <a:rPr lang="ja-JP" altLang="en-US" sz="900" dirty="0"/>
              <a:t>年当時）が作成したものを一部加工しています</a:t>
            </a:r>
          </a:p>
        </p:txBody>
      </p:sp>
      <p:sp>
        <p:nvSpPr>
          <p:cNvPr id="8" name="テキスト ボックス 7">
            <a:extLst>
              <a:ext uri="{FF2B5EF4-FFF2-40B4-BE49-F238E27FC236}">
                <a16:creationId xmlns:a16="http://schemas.microsoft.com/office/drawing/2014/main" id="{71D778A5-1A09-B93B-6858-EFF3F192324A}"/>
              </a:ext>
            </a:extLst>
          </p:cNvPr>
          <p:cNvSpPr txBox="1"/>
          <p:nvPr/>
        </p:nvSpPr>
        <p:spPr>
          <a:xfrm>
            <a:off x="246143" y="1027250"/>
            <a:ext cx="6180415" cy="230832"/>
          </a:xfrm>
          <a:prstGeom prst="rect">
            <a:avLst/>
          </a:prstGeom>
          <a:noFill/>
        </p:spPr>
        <p:txBody>
          <a:bodyPr wrap="square">
            <a:spAutoFit/>
          </a:bodyPr>
          <a:lstStyle/>
          <a:p>
            <a:pPr>
              <a:spcAft>
                <a:spcPts val="100"/>
              </a:spcAft>
            </a:pPr>
            <a:r>
              <a:rPr lang="ja-JP" altLang="en-US" sz="900" dirty="0"/>
              <a:t>最終的にはアイディアの粒度がバラついていても構いません。生徒自身の学習や創造プロセスを大切にしましょう。</a:t>
            </a:r>
            <a:endParaRPr lang="en-US" altLang="ja-JP" sz="900" dirty="0"/>
          </a:p>
        </p:txBody>
      </p:sp>
    </p:spTree>
    <p:extLst>
      <p:ext uri="{BB962C8B-B14F-4D97-AF65-F5344CB8AC3E}">
        <p14:creationId xmlns:p14="http://schemas.microsoft.com/office/powerpoint/2010/main" val="285491235"/>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ユーザー定義 1">
      <a:majorFont>
        <a:latin typeface="游ゴシック"/>
        <a:ea typeface="游ゴシック"/>
        <a:cs typeface=""/>
      </a:majorFont>
      <a:minorFont>
        <a:latin typeface="游ゴシック"/>
        <a:ea typeface="游ゴシック"/>
        <a:cs typeface=""/>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2013 - 2022 Theme</Template>
  <TotalTime>0</TotalTime>
  <Words>3513</Words>
  <Application>Microsoft Office PowerPoint</Application>
  <PresentationFormat>A4 210 x 297 mm</PresentationFormat>
  <Paragraphs>470</Paragraphs>
  <Slides>8</Slides>
  <Notes>0</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8</vt:i4>
      </vt:variant>
    </vt:vector>
  </HeadingPairs>
  <TitlesOfParts>
    <vt:vector size="13" baseType="lpstr">
      <vt:lpstr>Google Sans Text</vt:lpstr>
      <vt:lpstr>游ゴシック</vt:lpstr>
      <vt:lpstr>Arial</vt:lpstr>
      <vt:lpstr>Wingdings</vt:lpstr>
      <vt:lpstr>Office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2026-03-27T10:28:09Z</dcterms:created>
  <dcterms:modified xsi:type="dcterms:W3CDTF">2026-03-27T10:28:11Z</dcterms:modified>
</cp:coreProperties>
</file>