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9"/>
  </p:notesMasterIdLst>
  <p:sldIdLst>
    <p:sldId id="256" r:id="rId2"/>
    <p:sldId id="258" r:id="rId3"/>
    <p:sldId id="259" r:id="rId4"/>
    <p:sldId id="265" r:id="rId5"/>
    <p:sldId id="260" r:id="rId6"/>
    <p:sldId id="261" r:id="rId7"/>
    <p:sldId id="263" r:id="rId8"/>
  </p:sldIdLst>
  <p:sldSz cx="6858000" cy="9906000" type="A4"/>
  <p:notesSz cx="6800850" cy="99329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showGuides="1">
      <p:cViewPr varScale="1">
        <p:scale>
          <a:sx n="74" d="100"/>
          <a:sy n="74" d="100"/>
        </p:scale>
        <p:origin x="1278" y="5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7035" cy="498374"/>
          </a:xfrm>
          <a:prstGeom prst="rect">
            <a:avLst/>
          </a:prstGeom>
        </p:spPr>
        <p:txBody>
          <a:bodyPr vert="horz" lIns="92162" tIns="46081" rIns="92162" bIns="4608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2241" y="1"/>
            <a:ext cx="2947035" cy="498374"/>
          </a:xfrm>
          <a:prstGeom prst="rect">
            <a:avLst/>
          </a:prstGeom>
        </p:spPr>
        <p:txBody>
          <a:bodyPr vert="horz" lIns="92162" tIns="46081" rIns="92162" bIns="46081" rtlCol="0"/>
          <a:lstStyle>
            <a:lvl1pPr algn="r">
              <a:defRPr sz="1200"/>
            </a:lvl1pPr>
          </a:lstStyle>
          <a:p>
            <a:fld id="{DE34E6F9-A7FF-4645-9E05-72625B734D70}" type="datetimeFigureOut">
              <a:rPr kumimoji="1" lang="ja-JP" altLang="en-US" smtClean="0"/>
              <a:t>2026/3/27</a:t>
            </a:fld>
            <a:endParaRPr kumimoji="1" lang="ja-JP" altLang="en-US"/>
          </a:p>
        </p:txBody>
      </p:sp>
      <p:sp>
        <p:nvSpPr>
          <p:cNvPr id="4" name="スライド イメージ プレースホルダー 3"/>
          <p:cNvSpPr>
            <a:spLocks noGrp="1" noRot="1" noChangeAspect="1"/>
          </p:cNvSpPr>
          <p:nvPr>
            <p:ph type="sldImg" idx="2"/>
          </p:nvPr>
        </p:nvSpPr>
        <p:spPr>
          <a:xfrm>
            <a:off x="2239963" y="1241425"/>
            <a:ext cx="2320925" cy="3351213"/>
          </a:xfrm>
          <a:prstGeom prst="rect">
            <a:avLst/>
          </a:prstGeom>
          <a:noFill/>
          <a:ln w="12700">
            <a:solidFill>
              <a:prstClr val="black"/>
            </a:solidFill>
          </a:ln>
        </p:spPr>
        <p:txBody>
          <a:bodyPr vert="horz" lIns="92162" tIns="46081" rIns="92162" bIns="46081" rtlCol="0" anchor="ctr"/>
          <a:lstStyle/>
          <a:p>
            <a:endParaRPr lang="ja-JP" altLang="en-US"/>
          </a:p>
        </p:txBody>
      </p:sp>
      <p:sp>
        <p:nvSpPr>
          <p:cNvPr id="5" name="ノート プレースホルダー 4"/>
          <p:cNvSpPr>
            <a:spLocks noGrp="1"/>
          </p:cNvSpPr>
          <p:nvPr>
            <p:ph type="body" sz="quarter" idx="3"/>
          </p:nvPr>
        </p:nvSpPr>
        <p:spPr>
          <a:xfrm>
            <a:off x="680086" y="4780251"/>
            <a:ext cx="5440680" cy="3911114"/>
          </a:xfrm>
          <a:prstGeom prst="rect">
            <a:avLst/>
          </a:prstGeom>
        </p:spPr>
        <p:txBody>
          <a:bodyPr vert="horz" lIns="92162" tIns="46081" rIns="92162" bIns="4608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34616"/>
            <a:ext cx="2947035" cy="498373"/>
          </a:xfrm>
          <a:prstGeom prst="rect">
            <a:avLst/>
          </a:prstGeom>
        </p:spPr>
        <p:txBody>
          <a:bodyPr vert="horz" lIns="92162" tIns="46081" rIns="92162" bIns="4608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2241" y="9434616"/>
            <a:ext cx="2947035" cy="498373"/>
          </a:xfrm>
          <a:prstGeom prst="rect">
            <a:avLst/>
          </a:prstGeom>
        </p:spPr>
        <p:txBody>
          <a:bodyPr vert="horz" lIns="92162" tIns="46081" rIns="92162" bIns="46081" rtlCol="0" anchor="b"/>
          <a:lstStyle>
            <a:lvl1pPr algn="r">
              <a:defRPr sz="1200"/>
            </a:lvl1pPr>
          </a:lstStyle>
          <a:p>
            <a:fld id="{3C9BD6E8-4A3C-458B-B646-C6933562ED74}" type="slidenum">
              <a:rPr kumimoji="1" lang="ja-JP" altLang="en-US" smtClean="0"/>
              <a:t>‹#›</a:t>
            </a:fld>
            <a:endParaRPr kumimoji="1" lang="ja-JP" altLang="en-US"/>
          </a:p>
        </p:txBody>
      </p:sp>
    </p:spTree>
    <p:extLst>
      <p:ext uri="{BB962C8B-B14F-4D97-AF65-F5344CB8AC3E}">
        <p14:creationId xmlns:p14="http://schemas.microsoft.com/office/powerpoint/2010/main" val="28568714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6" name="Slide Number Placeholder 5"/>
          <p:cNvSpPr>
            <a:spLocks noGrp="1"/>
          </p:cNvSpPr>
          <p:nvPr>
            <p:ph type="sldNum" sz="quarter" idx="12"/>
          </p:nvPr>
        </p:nvSpPr>
        <p:spPr/>
        <p:txBody>
          <a:bodyPr/>
          <a:lstStyle/>
          <a:p>
            <a:fld id="{A763930E-11EF-4248-8263-B2307074A718}" type="slidenum">
              <a:rPr kumimoji="1" lang="ja-JP" altLang="en-US" smtClean="0"/>
              <a:t>‹#›</a:t>
            </a:fld>
            <a:endParaRPr kumimoji="1" lang="ja-JP" altLang="en-US"/>
          </a:p>
        </p:txBody>
      </p:sp>
      <p:sp>
        <p:nvSpPr>
          <p:cNvPr id="8" name="Footer Placeholder 4">
            <a:extLst>
              <a:ext uri="{FF2B5EF4-FFF2-40B4-BE49-F238E27FC236}">
                <a16:creationId xmlns:a16="http://schemas.microsoft.com/office/drawing/2014/main" id="{104BBBA7-818E-7C6E-F1A4-6790A35ABCD9}"/>
              </a:ext>
            </a:extLst>
          </p:cNvPr>
          <p:cNvSpPr>
            <a:spLocks noGrp="1"/>
          </p:cNvSpPr>
          <p:nvPr>
            <p:ph type="ftr" sz="quarter" idx="3"/>
          </p:nvPr>
        </p:nvSpPr>
        <p:spPr>
          <a:xfrm>
            <a:off x="2222286" y="9588843"/>
            <a:ext cx="4164226" cy="317157"/>
          </a:xfrm>
          <a:prstGeom prst="rect">
            <a:avLst/>
          </a:prstGeom>
        </p:spPr>
        <p:txBody>
          <a:bodyPr vert="horz" lIns="91440" tIns="45720" rIns="91440" bIns="45720" rtlCol="0" anchor="ctr"/>
          <a:lstStyle>
            <a:lvl1pPr algn="ctr">
              <a:defRPr sz="900">
                <a:solidFill>
                  <a:schemeClr val="tx1"/>
                </a:solidFill>
              </a:defRPr>
            </a:lvl1pPr>
          </a:lstStyle>
          <a:p>
            <a:r>
              <a:rPr kumimoji="1" lang="ja-JP" altLang="en-US"/>
              <a:t>尾瀬ネイチャーラーニング モデルプログラム（小学校 活用編）</a:t>
            </a:r>
            <a:endParaRPr kumimoji="1" lang="ja-JP" altLang="en-US" dirty="0"/>
          </a:p>
        </p:txBody>
      </p:sp>
    </p:spTree>
    <p:extLst>
      <p:ext uri="{BB962C8B-B14F-4D97-AF65-F5344CB8AC3E}">
        <p14:creationId xmlns:p14="http://schemas.microsoft.com/office/powerpoint/2010/main" val="1435924960"/>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3"/>
          </p:nvPr>
        </p:nvSpPr>
        <p:spPr>
          <a:xfrm>
            <a:off x="2222286" y="9588843"/>
            <a:ext cx="4164226" cy="317157"/>
          </a:xfrm>
          <a:prstGeom prst="rect">
            <a:avLst/>
          </a:prstGeom>
        </p:spPr>
        <p:txBody>
          <a:bodyPr vert="horz" lIns="91440" tIns="45720" rIns="91440" bIns="45720" rtlCol="0" anchor="ctr"/>
          <a:lstStyle>
            <a:lvl1pPr algn="ctr">
              <a:defRPr sz="900">
                <a:solidFill>
                  <a:schemeClr val="tx1"/>
                </a:solidFill>
              </a:defRPr>
            </a:lvl1pPr>
          </a:lstStyle>
          <a:p>
            <a:r>
              <a:rPr kumimoji="1" lang="ja-JP" altLang="en-US"/>
              <a:t>尾瀬ネイチャーラーニング モデルプログラム（小学校 活用編）</a:t>
            </a:r>
            <a:endParaRPr kumimoji="1" lang="ja-JP" altLang="en-US" dirty="0"/>
          </a:p>
        </p:txBody>
      </p:sp>
      <p:sp>
        <p:nvSpPr>
          <p:cNvPr id="6" name="Slide Number Placeholder 5"/>
          <p:cNvSpPr>
            <a:spLocks noGrp="1"/>
          </p:cNvSpPr>
          <p:nvPr>
            <p:ph type="sldNum" sz="quarter" idx="4"/>
          </p:nvPr>
        </p:nvSpPr>
        <p:spPr>
          <a:xfrm>
            <a:off x="5314950" y="9588843"/>
            <a:ext cx="1543050" cy="317157"/>
          </a:xfrm>
          <a:prstGeom prst="rect">
            <a:avLst/>
          </a:prstGeom>
        </p:spPr>
        <p:txBody>
          <a:bodyPr vert="horz" lIns="91440" tIns="45720" rIns="91440" bIns="45720" rtlCol="0" anchor="ctr"/>
          <a:lstStyle>
            <a:lvl1pPr algn="r">
              <a:defRPr sz="900">
                <a:solidFill>
                  <a:schemeClr val="tx1">
                    <a:tint val="75000"/>
                  </a:schemeClr>
                </a:solidFill>
              </a:defRPr>
            </a:lvl1pPr>
          </a:lstStyle>
          <a:p>
            <a:fld id="{A763930E-11EF-4248-8263-B2307074A718}"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C90671B2-2CB5-CFD4-250B-48C5920EC3E5}"/>
              </a:ext>
            </a:extLst>
          </p:cNvPr>
          <p:cNvCxnSpPr/>
          <p:nvPr userDrawn="1"/>
        </p:nvCxnSpPr>
        <p:spPr>
          <a:xfrm>
            <a:off x="0" y="9588843"/>
            <a:ext cx="68580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37732316"/>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20" userDrawn="1">
          <p15:clr>
            <a:srgbClr val="F26B43"/>
          </p15:clr>
        </p15:guide>
        <p15:guide id="2"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B79DC73-D410-8C0B-D3CE-7937A0D0DECA}"/>
              </a:ext>
            </a:extLst>
          </p:cNvPr>
          <p:cNvSpPr>
            <a:spLocks noGrp="1"/>
          </p:cNvSpPr>
          <p:nvPr>
            <p:ph type="sldNum" sz="quarter" idx="12"/>
          </p:nvPr>
        </p:nvSpPr>
        <p:spPr/>
        <p:txBody>
          <a:bodyPr/>
          <a:lstStyle/>
          <a:p>
            <a:fld id="{A763930E-11EF-4248-8263-B2307074A718}" type="slidenum">
              <a:rPr kumimoji="1" lang="ja-JP" altLang="en-US" sz="1400" smtClean="0"/>
              <a:t>1</a:t>
            </a:fld>
            <a:endParaRPr kumimoji="1" lang="ja-JP" altLang="en-US" sz="1400"/>
          </a:p>
        </p:txBody>
      </p:sp>
      <p:sp>
        <p:nvSpPr>
          <p:cNvPr id="5" name="Footer Placeholder 4">
            <a:extLst>
              <a:ext uri="{FF2B5EF4-FFF2-40B4-BE49-F238E27FC236}">
                <a16:creationId xmlns:a16="http://schemas.microsoft.com/office/drawing/2014/main" id="{260F63DF-3BCB-4FCE-C16C-20FBFA4D4284}"/>
              </a:ext>
            </a:extLst>
          </p:cNvPr>
          <p:cNvSpPr>
            <a:spLocks noGrp="1"/>
          </p:cNvSpPr>
          <p:nvPr>
            <p:ph type="ftr" sz="quarter" idx="3"/>
          </p:nvPr>
        </p:nvSpPr>
        <p:spPr>
          <a:xfrm>
            <a:off x="0" y="9609438"/>
            <a:ext cx="6858000" cy="317157"/>
          </a:xfrm>
          <a:prstGeom prst="rect">
            <a:avLst/>
          </a:prstGeom>
        </p:spPr>
        <p:txBody>
          <a:bodyPr vert="horz" lIns="91440" tIns="45720" rIns="91440" bIns="45720" rtlCol="0" anchor="ctr"/>
          <a:lstStyle>
            <a:lvl1pPr algn="ctr">
              <a:defRPr sz="900">
                <a:solidFill>
                  <a:schemeClr val="tx1"/>
                </a:solidFill>
              </a:defRPr>
            </a:lvl1pPr>
          </a:lstStyle>
          <a:p>
            <a:r>
              <a:rPr kumimoji="1" lang="ja-JP" altLang="en-US" dirty="0"/>
              <a:t>尾瀬ネイチャーラーニング モデルプログラム（小学校 活用編）</a:t>
            </a:r>
          </a:p>
        </p:txBody>
      </p:sp>
      <p:sp>
        <p:nvSpPr>
          <p:cNvPr id="6" name="テキスト ボックス 5">
            <a:extLst>
              <a:ext uri="{FF2B5EF4-FFF2-40B4-BE49-F238E27FC236}">
                <a16:creationId xmlns:a16="http://schemas.microsoft.com/office/drawing/2014/main" id="{7A4D5BC9-1DF2-17B2-AAA5-9605CA8D904E}"/>
              </a:ext>
            </a:extLst>
          </p:cNvPr>
          <p:cNvSpPr txBox="1"/>
          <p:nvPr/>
        </p:nvSpPr>
        <p:spPr>
          <a:xfrm>
            <a:off x="271848" y="704335"/>
            <a:ext cx="6314303" cy="2507674"/>
          </a:xfrm>
          <a:prstGeom prst="rect">
            <a:avLst/>
          </a:prstGeom>
          <a:noFill/>
        </p:spPr>
        <p:txBody>
          <a:bodyPr wrap="square" rtlCol="0">
            <a:spAutoFit/>
          </a:bodyPr>
          <a:lstStyle/>
          <a:p>
            <a:pPr algn="ctr">
              <a:lnSpc>
                <a:spcPct val="150000"/>
              </a:lnSpc>
            </a:pPr>
            <a:r>
              <a:rPr kumimoji="1" lang="ja-JP" altLang="en-US" sz="3600" b="1" dirty="0"/>
              <a:t>尾瀬ネイチャーラーニング </a:t>
            </a:r>
            <a:endParaRPr kumimoji="1" lang="en-US" altLang="ja-JP" sz="3600" b="1" dirty="0"/>
          </a:p>
          <a:p>
            <a:pPr algn="ctr">
              <a:lnSpc>
                <a:spcPct val="150000"/>
              </a:lnSpc>
            </a:pPr>
            <a:r>
              <a:rPr kumimoji="1" lang="ja-JP" altLang="en-US" sz="3600" b="1" dirty="0"/>
              <a:t>モデルプログラム</a:t>
            </a:r>
            <a:endParaRPr kumimoji="1" lang="en-US" altLang="ja-JP" sz="3600" b="1" dirty="0"/>
          </a:p>
          <a:p>
            <a:pPr algn="ctr">
              <a:lnSpc>
                <a:spcPct val="150000"/>
              </a:lnSpc>
            </a:pPr>
            <a:r>
              <a:rPr kumimoji="1" lang="ja-JP" altLang="en-US" sz="3600" b="1" dirty="0"/>
              <a:t>（小学校 活用編）</a:t>
            </a:r>
          </a:p>
        </p:txBody>
      </p:sp>
      <p:sp>
        <p:nvSpPr>
          <p:cNvPr id="7" name="テキスト ボックス 6">
            <a:extLst>
              <a:ext uri="{FF2B5EF4-FFF2-40B4-BE49-F238E27FC236}">
                <a16:creationId xmlns:a16="http://schemas.microsoft.com/office/drawing/2014/main" id="{4BF499B2-6A3D-468D-5AAB-EA83AAC66506}"/>
              </a:ext>
            </a:extLst>
          </p:cNvPr>
          <p:cNvSpPr txBox="1"/>
          <p:nvPr/>
        </p:nvSpPr>
        <p:spPr>
          <a:xfrm>
            <a:off x="271848" y="4563762"/>
            <a:ext cx="6586151" cy="2130263"/>
          </a:xfrm>
          <a:prstGeom prst="rect">
            <a:avLst/>
          </a:prstGeom>
          <a:noFill/>
        </p:spPr>
        <p:txBody>
          <a:bodyPr wrap="square" rtlCol="0">
            <a:spAutoFit/>
          </a:bodyPr>
          <a:lstStyle/>
          <a:p>
            <a:pPr>
              <a:lnSpc>
                <a:spcPct val="150000"/>
              </a:lnSpc>
            </a:pPr>
            <a:r>
              <a:rPr kumimoji="1" lang="ja-JP" altLang="en-US" b="1" dirty="0"/>
              <a:t>表紙・目次・・・・・・・・・・・・・・・・・・・Ｐ１　</a:t>
            </a:r>
            <a:endParaRPr kumimoji="1" lang="en-US" altLang="ja-JP" b="1" dirty="0"/>
          </a:p>
          <a:p>
            <a:pPr>
              <a:lnSpc>
                <a:spcPct val="150000"/>
              </a:lnSpc>
            </a:pPr>
            <a:r>
              <a:rPr kumimoji="1" lang="ja-JP" altLang="en-US" b="1" dirty="0"/>
              <a:t>モデルプログラムの全体像・活用チェックリスト・・Ｐ２－４　</a:t>
            </a:r>
            <a:endParaRPr kumimoji="1" lang="en-US" altLang="ja-JP" b="1" dirty="0"/>
          </a:p>
          <a:p>
            <a:pPr>
              <a:lnSpc>
                <a:spcPct val="150000"/>
              </a:lnSpc>
            </a:pPr>
            <a:r>
              <a:rPr kumimoji="1" lang="ja-JP" altLang="en-US" b="1" dirty="0"/>
              <a:t>事前学習（指導案）・・・・・・・・・・・・・・・Ｐ５　</a:t>
            </a:r>
            <a:endParaRPr kumimoji="1" lang="en-US" altLang="ja-JP" b="1" dirty="0"/>
          </a:p>
          <a:p>
            <a:pPr>
              <a:lnSpc>
                <a:spcPct val="150000"/>
              </a:lnSpc>
            </a:pPr>
            <a:r>
              <a:rPr kumimoji="1" lang="ja-JP" altLang="en-US" b="1" dirty="0"/>
              <a:t>現地学習・・・・・・・・・・・・・・・・・・・・Ｐ６　</a:t>
            </a:r>
            <a:endParaRPr kumimoji="1" lang="en-US" altLang="ja-JP" b="1" dirty="0"/>
          </a:p>
          <a:p>
            <a:pPr>
              <a:lnSpc>
                <a:spcPct val="150000"/>
              </a:lnSpc>
            </a:pPr>
            <a:r>
              <a:rPr kumimoji="1" lang="ja-JP" altLang="en-US" b="1" dirty="0"/>
              <a:t>事後学習（指導案）・・・・・・・・・・・・・・・Ｐ７</a:t>
            </a:r>
            <a:endParaRPr kumimoji="1" lang="en-US" altLang="ja-JP" b="1" dirty="0"/>
          </a:p>
        </p:txBody>
      </p:sp>
      <p:pic>
        <p:nvPicPr>
          <p:cNvPr id="2" name="図 1" descr="草の上にある山&#10;&#10;低い精度で自動的に生成された説明">
            <a:extLst>
              <a:ext uri="{FF2B5EF4-FFF2-40B4-BE49-F238E27FC236}">
                <a16:creationId xmlns:a16="http://schemas.microsoft.com/office/drawing/2014/main" id="{7128AE72-9338-43BE-C4C2-23990257ABC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60488" y="6838366"/>
            <a:ext cx="3937021" cy="2626731"/>
          </a:xfrm>
          <a:prstGeom prst="rect">
            <a:avLst/>
          </a:prstGeom>
        </p:spPr>
      </p:pic>
      <p:sp>
        <p:nvSpPr>
          <p:cNvPr id="8" name="正方形/長方形 7">
            <a:extLst>
              <a:ext uri="{FF2B5EF4-FFF2-40B4-BE49-F238E27FC236}">
                <a16:creationId xmlns:a16="http://schemas.microsoft.com/office/drawing/2014/main" id="{2D0D5BF5-4784-BBB3-0D6C-37529380297D}"/>
              </a:ext>
            </a:extLst>
          </p:cNvPr>
          <p:cNvSpPr/>
          <p:nvPr/>
        </p:nvSpPr>
        <p:spPr>
          <a:xfrm>
            <a:off x="141667" y="3534006"/>
            <a:ext cx="6586151" cy="88541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kumimoji="1" lang="ja-JP" altLang="en-US" sz="2000" b="1" dirty="0">
                <a:solidFill>
                  <a:schemeClr val="tx1"/>
                </a:solidFill>
              </a:rPr>
              <a:t>よりよい尾瀬をつくっていくために、</a:t>
            </a:r>
            <a:endParaRPr kumimoji="1" lang="en-US" altLang="ja-JP" sz="2000" b="1" dirty="0">
              <a:solidFill>
                <a:schemeClr val="tx1"/>
              </a:solidFill>
            </a:endParaRPr>
          </a:p>
          <a:p>
            <a:pPr algn="ctr">
              <a:spcAft>
                <a:spcPts val="600"/>
              </a:spcAft>
            </a:pPr>
            <a:r>
              <a:rPr kumimoji="1" lang="ja-JP" altLang="en-US" sz="2000" b="1" dirty="0">
                <a:solidFill>
                  <a:schemeClr val="tx1"/>
                </a:solidFill>
              </a:rPr>
              <a:t>考えたいポジティブなこと・ネガティブなこと</a:t>
            </a:r>
          </a:p>
        </p:txBody>
      </p:sp>
    </p:spTree>
    <p:extLst>
      <p:ext uri="{BB962C8B-B14F-4D97-AF65-F5344CB8AC3E}">
        <p14:creationId xmlns:p14="http://schemas.microsoft.com/office/powerpoint/2010/main" val="1263911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B79DC73-D410-8C0B-D3CE-7937A0D0DECA}"/>
              </a:ext>
            </a:extLst>
          </p:cNvPr>
          <p:cNvSpPr>
            <a:spLocks noGrp="1"/>
          </p:cNvSpPr>
          <p:nvPr>
            <p:ph type="sldNum" sz="quarter" idx="12"/>
          </p:nvPr>
        </p:nvSpPr>
        <p:spPr/>
        <p:txBody>
          <a:bodyPr/>
          <a:lstStyle/>
          <a:p>
            <a:fld id="{A763930E-11EF-4248-8263-B2307074A718}" type="slidenum">
              <a:rPr kumimoji="1" lang="ja-JP" altLang="en-US" sz="1400" smtClean="0"/>
              <a:t>2</a:t>
            </a:fld>
            <a:endParaRPr kumimoji="1" lang="ja-JP" altLang="en-US" sz="1400"/>
          </a:p>
        </p:txBody>
      </p:sp>
      <p:sp>
        <p:nvSpPr>
          <p:cNvPr id="7" name="テキスト ボックス 6">
            <a:extLst>
              <a:ext uri="{FF2B5EF4-FFF2-40B4-BE49-F238E27FC236}">
                <a16:creationId xmlns:a16="http://schemas.microsoft.com/office/drawing/2014/main" id="{4BF499B2-6A3D-468D-5AAB-EA83AAC66506}"/>
              </a:ext>
            </a:extLst>
          </p:cNvPr>
          <p:cNvSpPr txBox="1"/>
          <p:nvPr/>
        </p:nvSpPr>
        <p:spPr>
          <a:xfrm>
            <a:off x="238396" y="346521"/>
            <a:ext cx="4592556" cy="369332"/>
          </a:xfrm>
          <a:prstGeom prst="rect">
            <a:avLst/>
          </a:prstGeom>
          <a:noFill/>
        </p:spPr>
        <p:txBody>
          <a:bodyPr wrap="square" rtlCol="0">
            <a:spAutoFit/>
          </a:bodyPr>
          <a:lstStyle/>
          <a:p>
            <a:r>
              <a:rPr kumimoji="1" lang="ja-JP" altLang="en-US" b="1" dirty="0">
                <a:solidFill>
                  <a:schemeClr val="accent2"/>
                </a:solidFill>
              </a:rPr>
              <a:t>小学校向けモデルプログラム　全体像</a:t>
            </a:r>
          </a:p>
        </p:txBody>
      </p:sp>
      <p:sp>
        <p:nvSpPr>
          <p:cNvPr id="2" name="正方形/長方形 1">
            <a:extLst>
              <a:ext uri="{FF2B5EF4-FFF2-40B4-BE49-F238E27FC236}">
                <a16:creationId xmlns:a16="http://schemas.microsoft.com/office/drawing/2014/main" id="{4705206A-9D68-04D1-72D8-A635BC0D2291}"/>
              </a:ext>
            </a:extLst>
          </p:cNvPr>
          <p:cNvSpPr/>
          <p:nvPr/>
        </p:nvSpPr>
        <p:spPr>
          <a:xfrm>
            <a:off x="4596138" y="116744"/>
            <a:ext cx="542686" cy="194701"/>
          </a:xfrm>
          <a:prstGeom prst="rect">
            <a:avLst/>
          </a:prstGeom>
          <a:solidFill>
            <a:schemeClr val="accent2">
              <a:lumMod val="40000"/>
              <a:lumOff val="6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全体</a:t>
            </a:r>
          </a:p>
        </p:txBody>
      </p:sp>
      <p:sp>
        <p:nvSpPr>
          <p:cNvPr id="3" name="正方形/長方形 2">
            <a:extLst>
              <a:ext uri="{FF2B5EF4-FFF2-40B4-BE49-F238E27FC236}">
                <a16:creationId xmlns:a16="http://schemas.microsoft.com/office/drawing/2014/main" id="{187CCCD8-7E02-19FD-25C9-402AFFA3A9B0}"/>
              </a:ext>
            </a:extLst>
          </p:cNvPr>
          <p:cNvSpPr/>
          <p:nvPr/>
        </p:nvSpPr>
        <p:spPr>
          <a:xfrm>
            <a:off x="5138824" y="115970"/>
            <a:ext cx="542686" cy="1947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事前</a:t>
            </a:r>
          </a:p>
        </p:txBody>
      </p:sp>
      <p:sp>
        <p:nvSpPr>
          <p:cNvPr id="10" name="正方形/長方形 9">
            <a:extLst>
              <a:ext uri="{FF2B5EF4-FFF2-40B4-BE49-F238E27FC236}">
                <a16:creationId xmlns:a16="http://schemas.microsoft.com/office/drawing/2014/main" id="{CD93EAE0-48CA-A41F-4F7C-94468E969709}"/>
              </a:ext>
            </a:extLst>
          </p:cNvPr>
          <p:cNvSpPr/>
          <p:nvPr/>
        </p:nvSpPr>
        <p:spPr>
          <a:xfrm>
            <a:off x="5681510" y="115970"/>
            <a:ext cx="542686" cy="1947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現地</a:t>
            </a:r>
          </a:p>
        </p:txBody>
      </p:sp>
      <p:sp>
        <p:nvSpPr>
          <p:cNvPr id="11" name="正方形/長方形 10">
            <a:extLst>
              <a:ext uri="{FF2B5EF4-FFF2-40B4-BE49-F238E27FC236}">
                <a16:creationId xmlns:a16="http://schemas.microsoft.com/office/drawing/2014/main" id="{864A323C-643A-529C-0C02-F3417F3091E2}"/>
              </a:ext>
            </a:extLst>
          </p:cNvPr>
          <p:cNvSpPr/>
          <p:nvPr/>
        </p:nvSpPr>
        <p:spPr>
          <a:xfrm>
            <a:off x="6224197" y="115970"/>
            <a:ext cx="542686" cy="1947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事後</a:t>
            </a:r>
          </a:p>
        </p:txBody>
      </p:sp>
      <p:sp>
        <p:nvSpPr>
          <p:cNvPr id="12" name="四角形: 角を丸くする 11">
            <a:extLst>
              <a:ext uri="{FF2B5EF4-FFF2-40B4-BE49-F238E27FC236}">
                <a16:creationId xmlns:a16="http://schemas.microsoft.com/office/drawing/2014/main" id="{83A79AD2-A1FF-13A6-1455-66F74D717654}"/>
              </a:ext>
            </a:extLst>
          </p:cNvPr>
          <p:cNvSpPr/>
          <p:nvPr/>
        </p:nvSpPr>
        <p:spPr>
          <a:xfrm>
            <a:off x="297554" y="1448474"/>
            <a:ext cx="1159417" cy="323682"/>
          </a:xfrm>
          <a:prstGeom prst="roundRect">
            <a:avLst/>
          </a:prstGeom>
          <a:solidFill>
            <a:schemeClr val="accent2">
              <a:lumMod val="60000"/>
              <a:lumOff val="4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課題と狙い</a:t>
            </a:r>
          </a:p>
        </p:txBody>
      </p:sp>
      <p:sp>
        <p:nvSpPr>
          <p:cNvPr id="13" name="テキスト ボックス 12">
            <a:extLst>
              <a:ext uri="{FF2B5EF4-FFF2-40B4-BE49-F238E27FC236}">
                <a16:creationId xmlns:a16="http://schemas.microsoft.com/office/drawing/2014/main" id="{664D741C-2D71-8C4C-92BD-9D4ED81D30F1}"/>
              </a:ext>
            </a:extLst>
          </p:cNvPr>
          <p:cNvSpPr txBox="1"/>
          <p:nvPr/>
        </p:nvSpPr>
        <p:spPr>
          <a:xfrm>
            <a:off x="238394" y="747843"/>
            <a:ext cx="6314303" cy="619913"/>
          </a:xfrm>
          <a:prstGeom prst="rect">
            <a:avLst/>
          </a:prstGeom>
          <a:noFill/>
        </p:spPr>
        <p:txBody>
          <a:bodyPr wrap="square" rtlCol="0">
            <a:spAutoFit/>
          </a:bodyPr>
          <a:lstStyle/>
          <a:p>
            <a:pPr>
              <a:lnSpc>
                <a:spcPct val="150000"/>
              </a:lnSpc>
            </a:pPr>
            <a:r>
              <a:rPr kumimoji="1" lang="ja-JP" altLang="en-US" sz="1200" b="1" dirty="0"/>
              <a:t>本モデルプログラムは、小学校で「尾瀬ネイチャーラーニング」を</a:t>
            </a:r>
            <a:endParaRPr kumimoji="1" lang="en-US" altLang="ja-JP" sz="1200" b="1" dirty="0"/>
          </a:p>
          <a:p>
            <a:pPr>
              <a:lnSpc>
                <a:spcPct val="150000"/>
              </a:lnSpc>
            </a:pPr>
            <a:r>
              <a:rPr kumimoji="1" lang="ja-JP" altLang="en-US" sz="1200" b="1" dirty="0"/>
              <a:t>取り組むにあたって、活用しやすいプログラムとして想定しています。</a:t>
            </a:r>
          </a:p>
        </p:txBody>
      </p:sp>
      <p:sp>
        <p:nvSpPr>
          <p:cNvPr id="19" name="四角形: 角を丸くする 18">
            <a:extLst>
              <a:ext uri="{FF2B5EF4-FFF2-40B4-BE49-F238E27FC236}">
                <a16:creationId xmlns:a16="http://schemas.microsoft.com/office/drawing/2014/main" id="{BFE71953-A8C8-15D8-4F8C-21865D169437}"/>
              </a:ext>
            </a:extLst>
          </p:cNvPr>
          <p:cNvSpPr/>
          <p:nvPr/>
        </p:nvSpPr>
        <p:spPr>
          <a:xfrm>
            <a:off x="297554" y="3616879"/>
            <a:ext cx="1159417" cy="323682"/>
          </a:xfrm>
          <a:prstGeom prst="roundRect">
            <a:avLst/>
          </a:prstGeom>
          <a:solidFill>
            <a:schemeClr val="accent2">
              <a:lumMod val="60000"/>
              <a:lumOff val="4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全体像</a:t>
            </a:r>
          </a:p>
        </p:txBody>
      </p:sp>
      <p:sp>
        <p:nvSpPr>
          <p:cNvPr id="20" name="Footer Placeholder 4">
            <a:extLst>
              <a:ext uri="{FF2B5EF4-FFF2-40B4-BE49-F238E27FC236}">
                <a16:creationId xmlns:a16="http://schemas.microsoft.com/office/drawing/2014/main" id="{91C0C1A2-EFA6-20B7-252A-202A21B93F1D}"/>
              </a:ext>
            </a:extLst>
          </p:cNvPr>
          <p:cNvSpPr txBox="1">
            <a:spLocks/>
          </p:cNvSpPr>
          <p:nvPr/>
        </p:nvSpPr>
        <p:spPr>
          <a:xfrm>
            <a:off x="1456970" y="3616134"/>
            <a:ext cx="5309911" cy="317157"/>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dirty="0"/>
              <a:t>授業時数については、小学校の状況に応じてカスタマイズすることが出来ます。</a:t>
            </a:r>
          </a:p>
        </p:txBody>
      </p:sp>
      <p:graphicFrame>
        <p:nvGraphicFramePr>
          <p:cNvPr id="21" name="表 20">
            <a:extLst>
              <a:ext uri="{FF2B5EF4-FFF2-40B4-BE49-F238E27FC236}">
                <a16:creationId xmlns:a16="http://schemas.microsoft.com/office/drawing/2014/main" id="{D8B49CAF-7139-7A83-5BE4-E15C8D52E1B4}"/>
              </a:ext>
            </a:extLst>
          </p:cNvPr>
          <p:cNvGraphicFramePr>
            <a:graphicFrameLocks noGrp="1"/>
          </p:cNvGraphicFramePr>
          <p:nvPr/>
        </p:nvGraphicFramePr>
        <p:xfrm>
          <a:off x="343020" y="6031515"/>
          <a:ext cx="6171959" cy="3406336"/>
        </p:xfrm>
        <a:graphic>
          <a:graphicData uri="http://schemas.openxmlformats.org/drawingml/2006/table">
            <a:tbl>
              <a:tblPr firstRow="1" bandRow="1">
                <a:tableStyleId>{5940675A-B579-460E-94D1-54222C63F5DA}</a:tableStyleId>
              </a:tblPr>
              <a:tblGrid>
                <a:gridCol w="738805">
                  <a:extLst>
                    <a:ext uri="{9D8B030D-6E8A-4147-A177-3AD203B41FA5}">
                      <a16:colId xmlns:a16="http://schemas.microsoft.com/office/drawing/2014/main" val="3818286640"/>
                    </a:ext>
                  </a:extLst>
                </a:gridCol>
                <a:gridCol w="1738648">
                  <a:extLst>
                    <a:ext uri="{9D8B030D-6E8A-4147-A177-3AD203B41FA5}">
                      <a16:colId xmlns:a16="http://schemas.microsoft.com/office/drawing/2014/main" val="3471566260"/>
                    </a:ext>
                  </a:extLst>
                </a:gridCol>
                <a:gridCol w="2163651">
                  <a:extLst>
                    <a:ext uri="{9D8B030D-6E8A-4147-A177-3AD203B41FA5}">
                      <a16:colId xmlns:a16="http://schemas.microsoft.com/office/drawing/2014/main" val="2891736153"/>
                    </a:ext>
                  </a:extLst>
                </a:gridCol>
                <a:gridCol w="1530855">
                  <a:extLst>
                    <a:ext uri="{9D8B030D-6E8A-4147-A177-3AD203B41FA5}">
                      <a16:colId xmlns:a16="http://schemas.microsoft.com/office/drawing/2014/main" val="3933464863"/>
                    </a:ext>
                  </a:extLst>
                </a:gridCol>
              </a:tblGrid>
              <a:tr h="278115">
                <a:tc gridSpan="3">
                  <a:txBody>
                    <a:bodyPr/>
                    <a:lstStyle/>
                    <a:p>
                      <a:r>
                        <a:rPr kumimoji="1" lang="ja-JP" altLang="en-US" sz="1000" b="1" dirty="0"/>
                        <a:t>授業概要</a:t>
                      </a:r>
                    </a:p>
                  </a:txBody>
                  <a:tcPr anchor="ctr">
                    <a:solidFill>
                      <a:schemeClr val="accent2">
                        <a:lumMod val="60000"/>
                        <a:lumOff val="40000"/>
                      </a:schemeClr>
                    </a:solidFill>
                  </a:tcPr>
                </a:tc>
                <a:tc hMerge="1">
                  <a:txBody>
                    <a:bodyPr/>
                    <a:lstStyle/>
                    <a:p>
                      <a:endParaRPr kumimoji="1" lang="ja-JP" altLang="en-US"/>
                    </a:p>
                  </a:txBody>
                  <a:tcPr/>
                </a:tc>
                <a:tc hMerge="1">
                  <a:txBody>
                    <a:bodyPr/>
                    <a:lstStyle/>
                    <a:p>
                      <a:r>
                        <a:rPr kumimoji="1" lang="ja-JP" altLang="en-US" dirty="0"/>
                        <a:t>授業概要</a:t>
                      </a:r>
                    </a:p>
                  </a:txBody>
                  <a:tcPr anchor="ctr"/>
                </a:tc>
                <a:tc>
                  <a:txBody>
                    <a:bodyPr/>
                    <a:lstStyle/>
                    <a:p>
                      <a:r>
                        <a:rPr kumimoji="1" lang="ja-JP" altLang="en-US" sz="1000" b="1" dirty="0"/>
                        <a:t>備考</a:t>
                      </a:r>
                    </a:p>
                  </a:txBody>
                  <a:tcPr anchor="ctr">
                    <a:solidFill>
                      <a:schemeClr val="accent2">
                        <a:lumMod val="60000"/>
                        <a:lumOff val="40000"/>
                      </a:schemeClr>
                    </a:solidFill>
                  </a:tcPr>
                </a:tc>
                <a:extLst>
                  <a:ext uri="{0D108BD9-81ED-4DB2-BD59-A6C34878D82A}">
                    <a16:rowId xmlns:a16="http://schemas.microsoft.com/office/drawing/2014/main" val="1733419137"/>
                  </a:ext>
                </a:extLst>
              </a:tr>
              <a:tr h="278115">
                <a:tc rowSpan="2">
                  <a:txBody>
                    <a:bodyPr/>
                    <a:lstStyle/>
                    <a:p>
                      <a:r>
                        <a:rPr kumimoji="1" lang="ja-JP" altLang="en-US" sz="1000" b="1" dirty="0"/>
                        <a:t>事前学習</a:t>
                      </a:r>
                      <a:endParaRPr kumimoji="1" lang="en-US" altLang="ja-JP" sz="1000" b="1" dirty="0"/>
                    </a:p>
                    <a:p>
                      <a:r>
                        <a:rPr kumimoji="1" lang="en-US" altLang="ja-JP" sz="1000" b="1" dirty="0"/>
                        <a:t>2</a:t>
                      </a:r>
                      <a:r>
                        <a:rPr kumimoji="1" lang="ja-JP" altLang="en-US" sz="1000" b="1" dirty="0"/>
                        <a:t>時間</a:t>
                      </a:r>
                      <a:endParaRPr kumimoji="1" lang="en-US" altLang="ja-JP" sz="1000" b="1" dirty="0"/>
                    </a:p>
                    <a:p>
                      <a:r>
                        <a:rPr kumimoji="1" lang="ja-JP" altLang="en-US" sz="1000" b="1" dirty="0"/>
                        <a:t>想定</a:t>
                      </a:r>
                    </a:p>
                  </a:txBody>
                  <a:tcPr anchor="ctr">
                    <a:solidFill>
                      <a:schemeClr val="accent2">
                        <a:lumMod val="20000"/>
                        <a:lumOff val="80000"/>
                      </a:schemeClr>
                    </a:solidFill>
                  </a:tcPr>
                </a:tc>
                <a:tc rowSpan="2">
                  <a:txBody>
                    <a:bodyPr/>
                    <a:lstStyle/>
                    <a:p>
                      <a:r>
                        <a:rPr kumimoji="1" lang="ja-JP" altLang="en-US" sz="900" b="1" dirty="0"/>
                        <a:t>１　「よりよくつくる」</a:t>
                      </a:r>
                      <a:endParaRPr kumimoji="1" lang="en-US" altLang="ja-JP" sz="900" b="1" dirty="0"/>
                    </a:p>
                    <a:p>
                      <a:r>
                        <a:rPr kumimoji="1" lang="ja-JP" altLang="en-US" sz="900" b="1" dirty="0"/>
                        <a:t>　　の考え方を習得する</a:t>
                      </a:r>
                      <a:endParaRPr kumimoji="1" lang="en-US" altLang="ja-JP" sz="900" b="1" dirty="0"/>
                    </a:p>
                  </a:txBody>
                  <a:tcPr anchor="ctr">
                    <a:solidFill>
                      <a:schemeClr val="bg1"/>
                    </a:solidFill>
                  </a:tcPr>
                </a:tc>
                <a:tc>
                  <a:txBody>
                    <a:bodyPr/>
                    <a:lstStyle/>
                    <a:p>
                      <a:r>
                        <a:rPr kumimoji="1" lang="ja-JP" altLang="en-US" sz="950" b="1" dirty="0"/>
                        <a:t>事前学習①　考え方の習得</a:t>
                      </a:r>
                    </a:p>
                  </a:txBody>
                  <a:tcPr anchor="ctr">
                    <a:solidFill>
                      <a:schemeClr val="bg1"/>
                    </a:solidFill>
                  </a:tcPr>
                </a:tc>
                <a:tc rowSpan="2">
                  <a:txBody>
                    <a:bodyPr/>
                    <a:lstStyle/>
                    <a:p>
                      <a:r>
                        <a:rPr kumimoji="1" lang="ja-JP" altLang="en-US" sz="800" b="1" dirty="0"/>
                        <a:t>・「尾瀬そのもの」の理解をするというよりは、考え方を習得して現地学習を充実させるための</a:t>
                      </a:r>
                      <a:r>
                        <a:rPr kumimoji="1" lang="en-US" altLang="ja-JP" sz="800" b="1" dirty="0"/>
                        <a:t>2</a:t>
                      </a:r>
                      <a:r>
                        <a:rPr kumimoji="1" lang="ja-JP" altLang="en-US" sz="800" b="1" dirty="0"/>
                        <a:t>時間と想定</a:t>
                      </a:r>
                      <a:endParaRPr kumimoji="1" lang="en-US" altLang="ja-JP" sz="800" b="1" dirty="0"/>
                    </a:p>
                    <a:p>
                      <a:r>
                        <a:rPr kumimoji="1" lang="ja-JP" altLang="en-US" sz="800" b="1" dirty="0"/>
                        <a:t>・「尾瀬そのもの」の基本知識を得たい場合は時間を増やしても構いません</a:t>
                      </a:r>
                      <a:endParaRPr kumimoji="1" lang="en-US" altLang="ja-JP" sz="800" b="1" dirty="0"/>
                    </a:p>
                  </a:txBody>
                  <a:tcPr anchor="ctr">
                    <a:solidFill>
                      <a:schemeClr val="bg1"/>
                    </a:solidFill>
                  </a:tcPr>
                </a:tc>
                <a:extLst>
                  <a:ext uri="{0D108BD9-81ED-4DB2-BD59-A6C34878D82A}">
                    <a16:rowId xmlns:a16="http://schemas.microsoft.com/office/drawing/2014/main" val="2083371571"/>
                  </a:ext>
                </a:extLst>
              </a:tr>
              <a:tr h="572066">
                <a:tc vMerge="1">
                  <a:txBody>
                    <a:bodyPr/>
                    <a:lstStyle/>
                    <a:p>
                      <a:endParaRPr kumimoji="1" lang="ja-JP" altLang="en-US"/>
                    </a:p>
                  </a:txBody>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b="1" dirty="0"/>
                    </a:p>
                  </a:txBody>
                  <a:tcPr anchor="c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50" b="1" dirty="0"/>
                        <a:t>事前学習②　考え方の応用</a:t>
                      </a:r>
                    </a:p>
                  </a:txBody>
                  <a:tcPr anchor="ctr">
                    <a:solidFill>
                      <a:schemeClr val="bg1"/>
                    </a:solidFill>
                  </a:tcPr>
                </a:tc>
                <a:tc vMerge="1">
                  <a:txBody>
                    <a:bodyPr/>
                    <a:lstStyle/>
                    <a:p>
                      <a:endParaRPr kumimoji="1" lang="ja-JP" altLang="en-US"/>
                    </a:p>
                  </a:txBody>
                  <a:tcPr/>
                </a:tc>
                <a:extLst>
                  <a:ext uri="{0D108BD9-81ED-4DB2-BD59-A6C34878D82A}">
                    <a16:rowId xmlns:a16="http://schemas.microsoft.com/office/drawing/2014/main" val="683060211"/>
                  </a:ext>
                </a:extLst>
              </a:tr>
              <a:tr h="507097">
                <a:tc gridSpan="4">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1" dirty="0"/>
                        <a:t>ガイドさんによる授業：こちらは当日ガイドをご担当いただく方にお願いする必要があります。</a:t>
                      </a:r>
                    </a:p>
                  </a:txBody>
                  <a:tcPr anchor="ctr">
                    <a:solidFill>
                      <a:schemeClr val="accent2">
                        <a:lumMod val="20000"/>
                        <a:lumOff val="80000"/>
                      </a:schemeClr>
                    </a:solidFill>
                  </a:tcPr>
                </a:tc>
                <a:tc hMerge="1">
                  <a:txBody>
                    <a:bodyPr/>
                    <a:lstStyle/>
                    <a:p>
                      <a:endParaRPr kumimoji="1" lang="en-US" altLang="ja-JP" sz="900" b="1" dirty="0"/>
                    </a:p>
                  </a:txBody>
                  <a:tcPr anchor="ctr">
                    <a:solidFill>
                      <a:schemeClr val="bg1"/>
                    </a:solidFill>
                  </a:tcPr>
                </a:tc>
                <a:tc hMerge="1">
                  <a:txBody>
                    <a:bodyPr/>
                    <a:lstStyle/>
                    <a:p>
                      <a:endParaRPr kumimoji="1" lang="ja-JP" altLang="en-US" sz="950" b="1" dirty="0"/>
                    </a:p>
                  </a:txBody>
                  <a:tcPr anchor="ctr">
                    <a:solidFill>
                      <a:schemeClr val="bg1"/>
                    </a:solidFill>
                  </a:tcPr>
                </a:tc>
                <a:tc hMerge="1">
                  <a:txBody>
                    <a:bodyPr/>
                    <a:lstStyle/>
                    <a:p>
                      <a:endParaRPr kumimoji="1" lang="en-US" altLang="ja-JP" sz="900" b="1" dirty="0"/>
                    </a:p>
                  </a:txBody>
                  <a:tcPr anchor="ctr">
                    <a:solidFill>
                      <a:schemeClr val="bg1"/>
                    </a:solidFill>
                  </a:tcPr>
                </a:tc>
                <a:extLst>
                  <a:ext uri="{0D108BD9-81ED-4DB2-BD59-A6C34878D82A}">
                    <a16:rowId xmlns:a16="http://schemas.microsoft.com/office/drawing/2014/main" val="2076520984"/>
                  </a:ext>
                </a:extLst>
              </a:tr>
              <a:tr h="452516">
                <a:tc>
                  <a:txBody>
                    <a:bodyPr/>
                    <a:lstStyle/>
                    <a:p>
                      <a:r>
                        <a:rPr kumimoji="1" lang="ja-JP" altLang="en-US" sz="1000" b="1" dirty="0"/>
                        <a:t>現地学習</a:t>
                      </a:r>
                    </a:p>
                  </a:txBody>
                  <a:tcPr anchor="ctr">
                    <a:solidFill>
                      <a:schemeClr val="accent2">
                        <a:lumMod val="40000"/>
                        <a:lumOff val="60000"/>
                      </a:schemeClr>
                    </a:solidFill>
                  </a:tcPr>
                </a:tc>
                <a:tc>
                  <a:txBody>
                    <a:bodyPr/>
                    <a:lstStyle/>
                    <a:p>
                      <a:r>
                        <a:rPr kumimoji="1" lang="ja-JP" altLang="en-US" sz="900" b="1" dirty="0"/>
                        <a:t>２　増やしたいポジティブ・</a:t>
                      </a:r>
                      <a:endParaRPr kumimoji="1" lang="en-US" altLang="ja-JP" sz="900" b="1" dirty="0"/>
                    </a:p>
                    <a:p>
                      <a:r>
                        <a:rPr kumimoji="1" lang="ja-JP" altLang="en-US" sz="900" b="1" dirty="0"/>
                        <a:t>　　減らしたいネガティブを</a:t>
                      </a:r>
                      <a:endParaRPr kumimoji="1" lang="en-US" altLang="ja-JP" sz="900" b="1" dirty="0"/>
                    </a:p>
                    <a:p>
                      <a:r>
                        <a:rPr kumimoji="1" lang="ja-JP" altLang="en-US" sz="900" b="1" dirty="0"/>
                        <a:t>　　発見しにいく</a:t>
                      </a:r>
                      <a:endParaRPr kumimoji="1" lang="en-US" altLang="ja-JP" sz="900" b="1" dirty="0"/>
                    </a:p>
                  </a:txBody>
                  <a:tcPr anchor="ctr">
                    <a:solidFill>
                      <a:schemeClr val="accent2">
                        <a:lumMod val="40000"/>
                        <a:lumOff val="60000"/>
                      </a:schemeClr>
                    </a:solidFill>
                  </a:tcPr>
                </a:tc>
                <a:tc>
                  <a:txBody>
                    <a:bodyPr/>
                    <a:lstStyle/>
                    <a:p>
                      <a:r>
                        <a:rPr kumimoji="1" lang="ja-JP" altLang="en-US" sz="950" b="1" dirty="0"/>
                        <a:t>尾瀬で自ら発見してくる</a:t>
                      </a:r>
                    </a:p>
                  </a:txBody>
                  <a:tcPr anchor="ctr">
                    <a:solidFill>
                      <a:schemeClr val="accent2">
                        <a:lumMod val="40000"/>
                        <a:lumOff val="60000"/>
                      </a:schemeClr>
                    </a:solidFill>
                  </a:tcPr>
                </a:tc>
                <a:tc>
                  <a:txBody>
                    <a:bodyPr/>
                    <a:lstStyle/>
                    <a:p>
                      <a:r>
                        <a:rPr kumimoji="1" lang="ja-JP" altLang="en-US" sz="1000" b="1" dirty="0"/>
                        <a:t>終日を想定</a:t>
                      </a:r>
                      <a:endParaRPr kumimoji="1" lang="en-US" altLang="ja-JP" sz="1000" b="1" dirty="0"/>
                    </a:p>
                  </a:txBody>
                  <a:tcPr anchor="ctr">
                    <a:solidFill>
                      <a:schemeClr val="accent2">
                        <a:lumMod val="40000"/>
                        <a:lumOff val="60000"/>
                      </a:schemeClr>
                    </a:solidFill>
                  </a:tcPr>
                </a:tc>
                <a:extLst>
                  <a:ext uri="{0D108BD9-81ED-4DB2-BD59-A6C34878D82A}">
                    <a16:rowId xmlns:a16="http://schemas.microsoft.com/office/drawing/2014/main" val="2754390343"/>
                  </a:ext>
                </a:extLst>
              </a:tr>
              <a:tr h="334397">
                <a:tc rowSpan="3">
                  <a:txBody>
                    <a:bodyPr/>
                    <a:lstStyle/>
                    <a:p>
                      <a:r>
                        <a:rPr kumimoji="1" lang="ja-JP" altLang="en-US" sz="1000" b="1" dirty="0"/>
                        <a:t>事後学習</a:t>
                      </a:r>
                      <a:endParaRPr kumimoji="1" lang="en-US" altLang="ja-JP" sz="1000" b="1" dirty="0"/>
                    </a:p>
                    <a:p>
                      <a:r>
                        <a:rPr kumimoji="1" lang="en-US" altLang="ja-JP" sz="1000" b="1" dirty="0"/>
                        <a:t>2</a:t>
                      </a:r>
                      <a:r>
                        <a:rPr kumimoji="1" lang="ja-JP" altLang="en-US" sz="1000" b="1" dirty="0"/>
                        <a:t>時間</a:t>
                      </a:r>
                      <a:endParaRPr kumimoji="1" lang="en-US" altLang="ja-JP" sz="1000" b="1" dirty="0"/>
                    </a:p>
                    <a:p>
                      <a:r>
                        <a:rPr kumimoji="1" lang="ja-JP" altLang="en-US" sz="1000" b="1" dirty="0"/>
                        <a:t>想定</a:t>
                      </a:r>
                    </a:p>
                  </a:txBody>
                  <a:tcPr anchor="ctr">
                    <a:solidFill>
                      <a:schemeClr val="accent2">
                        <a:lumMod val="20000"/>
                        <a:lumOff val="80000"/>
                      </a:schemeClr>
                    </a:solidFill>
                  </a:tcPr>
                </a:tc>
                <a:tc row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50" b="1" dirty="0"/>
                        <a:t>３　「よりよい尾瀬」を</a:t>
                      </a:r>
                      <a:endParaRPr kumimoji="1" lang="en-US" altLang="ja-JP" sz="950" b="1" dirty="0"/>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50" b="1" dirty="0"/>
                        <a:t>　　　つくるために、</a:t>
                      </a:r>
                      <a:endParaRPr kumimoji="1" lang="en-US" altLang="ja-JP" sz="950" b="1" dirty="0"/>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50" b="1" dirty="0"/>
                        <a:t>　　　自分たちにできる</a:t>
                      </a:r>
                      <a:endParaRPr kumimoji="1" lang="en-US" altLang="ja-JP" sz="950" b="1" dirty="0"/>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50" b="1" dirty="0"/>
                        <a:t>　　　ことを考える</a:t>
                      </a:r>
                      <a:endParaRPr kumimoji="1" lang="en-US" altLang="ja-JP" sz="950" b="1" dirty="0"/>
                    </a:p>
                  </a:txBody>
                  <a:tcPr anchor="c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50" b="1" dirty="0"/>
                        <a:t>事後学習①　課題設定と情報収集</a:t>
                      </a:r>
                    </a:p>
                  </a:txBody>
                  <a:tcPr anchor="ctr">
                    <a:solidFill>
                      <a:schemeClr val="bg1"/>
                    </a:solidFill>
                  </a:tcPr>
                </a:tc>
                <a:tc rowSpan="3">
                  <a:txBody>
                    <a:bodyPr/>
                    <a:lstStyle/>
                    <a:p>
                      <a:r>
                        <a:rPr kumimoji="1" lang="ja-JP" altLang="en-US" sz="800" b="1" dirty="0"/>
                        <a:t>・児童の活度状況によっては授業時数を多少前後していただいても構いません</a:t>
                      </a:r>
                      <a:endParaRPr kumimoji="1" lang="en-US" altLang="ja-JP" sz="800" b="1" dirty="0"/>
                    </a:p>
                    <a:p>
                      <a:r>
                        <a:rPr kumimoji="1" lang="ja-JP" altLang="en-US" sz="800" b="1" dirty="0"/>
                        <a:t>・まとめ表現の発表活動は、各クラス内を想定しています</a:t>
                      </a:r>
                      <a:endParaRPr kumimoji="1" lang="en-US" altLang="ja-JP" sz="800" b="1" dirty="0"/>
                    </a:p>
                    <a:p>
                      <a:r>
                        <a:rPr kumimoji="1" lang="ja-JP" altLang="en-US" sz="800" b="1" dirty="0"/>
                        <a:t>・発表活動の形式は、各学校の状況に応じて柔軟にご対応ください</a:t>
                      </a:r>
                      <a:endParaRPr kumimoji="1" lang="en-US" altLang="ja-JP" sz="800" b="1" dirty="0"/>
                    </a:p>
                  </a:txBody>
                  <a:tcPr anchor="ctr">
                    <a:solidFill>
                      <a:schemeClr val="bg1"/>
                    </a:solidFill>
                  </a:tcPr>
                </a:tc>
                <a:extLst>
                  <a:ext uri="{0D108BD9-81ED-4DB2-BD59-A6C34878D82A}">
                    <a16:rowId xmlns:a16="http://schemas.microsoft.com/office/drawing/2014/main" val="652741505"/>
                  </a:ext>
                </a:extLst>
              </a:tr>
              <a:tr h="334397">
                <a:tc vMerge="1">
                  <a:txBody>
                    <a:bodyPr/>
                    <a:lstStyle/>
                    <a:p>
                      <a:endParaRPr kumimoji="1" lang="ja-JP" altLang="en-US" dirty="0"/>
                    </a:p>
                  </a:txBody>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b="1" dirty="0"/>
                    </a:p>
                  </a:txBody>
                  <a:tcPr anchor="c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50" b="1" dirty="0"/>
                        <a:t>事後学習②　整理分析とまとめ表現</a:t>
                      </a:r>
                    </a:p>
                  </a:txBody>
                  <a:tcPr anchor="ctr">
                    <a:solidFill>
                      <a:schemeClr val="bg1"/>
                    </a:solidFill>
                  </a:tcPr>
                </a:tc>
                <a:tc vMerge="1">
                  <a:txBody>
                    <a:bodyPr/>
                    <a:lstStyle/>
                    <a:p>
                      <a:endParaRPr kumimoji="1" lang="ja-JP" altLang="en-US" dirty="0"/>
                    </a:p>
                  </a:txBody>
                  <a:tcPr/>
                </a:tc>
                <a:extLst>
                  <a:ext uri="{0D108BD9-81ED-4DB2-BD59-A6C34878D82A}">
                    <a16:rowId xmlns:a16="http://schemas.microsoft.com/office/drawing/2014/main" val="3122538073"/>
                  </a:ext>
                </a:extLst>
              </a:tr>
              <a:tr h="504530">
                <a:tc vMerge="1">
                  <a:txBody>
                    <a:bodyPr/>
                    <a:lstStyle/>
                    <a:p>
                      <a:endParaRPr kumimoji="1" lang="ja-JP" altLang="en-US" dirty="0"/>
                    </a:p>
                  </a:txBody>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b="1" dirty="0"/>
                    </a:p>
                  </a:txBody>
                  <a:tcPr anchor="c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50" b="1" dirty="0"/>
                        <a:t>（任意：学年発表会）</a:t>
                      </a:r>
                    </a:p>
                  </a:txBody>
                  <a:tcPr anchor="ctr">
                    <a:solidFill>
                      <a:schemeClr val="bg1"/>
                    </a:solidFill>
                  </a:tcPr>
                </a:tc>
                <a:tc vMerge="1">
                  <a:txBody>
                    <a:bodyPr/>
                    <a:lstStyle/>
                    <a:p>
                      <a:endParaRPr kumimoji="1" lang="ja-JP" altLang="en-US" dirty="0"/>
                    </a:p>
                  </a:txBody>
                  <a:tcPr/>
                </a:tc>
                <a:extLst>
                  <a:ext uri="{0D108BD9-81ED-4DB2-BD59-A6C34878D82A}">
                    <a16:rowId xmlns:a16="http://schemas.microsoft.com/office/drawing/2014/main" val="3225138743"/>
                  </a:ext>
                </a:extLst>
              </a:tr>
            </a:tbl>
          </a:graphicData>
        </a:graphic>
      </p:graphicFrame>
      <p:sp>
        <p:nvSpPr>
          <p:cNvPr id="6" name="Footer Placeholder 4">
            <a:extLst>
              <a:ext uri="{FF2B5EF4-FFF2-40B4-BE49-F238E27FC236}">
                <a16:creationId xmlns:a16="http://schemas.microsoft.com/office/drawing/2014/main" id="{39261735-9361-F585-40C0-ED8F100BB7AD}"/>
              </a:ext>
            </a:extLst>
          </p:cNvPr>
          <p:cNvSpPr>
            <a:spLocks noGrp="1"/>
          </p:cNvSpPr>
          <p:nvPr>
            <p:ph type="ftr" sz="quarter" idx="3"/>
          </p:nvPr>
        </p:nvSpPr>
        <p:spPr>
          <a:xfrm>
            <a:off x="0" y="9609438"/>
            <a:ext cx="6858000" cy="317157"/>
          </a:xfrm>
          <a:prstGeom prst="rect">
            <a:avLst/>
          </a:prstGeom>
        </p:spPr>
        <p:txBody>
          <a:bodyPr vert="horz" lIns="91440" tIns="45720" rIns="91440" bIns="45720" rtlCol="0" anchor="ctr"/>
          <a:lstStyle>
            <a:lvl1pPr algn="ctr">
              <a:defRPr sz="900">
                <a:solidFill>
                  <a:schemeClr val="tx1"/>
                </a:solidFill>
              </a:defRPr>
            </a:lvl1pPr>
          </a:lstStyle>
          <a:p>
            <a:r>
              <a:rPr kumimoji="1" lang="ja-JP" altLang="en-US" dirty="0"/>
              <a:t>尾瀬ネイチャーラーニング モデルプログラム（小学校 活用編）</a:t>
            </a:r>
          </a:p>
        </p:txBody>
      </p:sp>
      <p:sp>
        <p:nvSpPr>
          <p:cNvPr id="15" name="テキスト ボックス 14">
            <a:extLst>
              <a:ext uri="{FF2B5EF4-FFF2-40B4-BE49-F238E27FC236}">
                <a16:creationId xmlns:a16="http://schemas.microsoft.com/office/drawing/2014/main" id="{E80B646A-5AD3-4E8D-BD9F-CEC56334CD7B}"/>
              </a:ext>
            </a:extLst>
          </p:cNvPr>
          <p:cNvSpPr txBox="1"/>
          <p:nvPr/>
        </p:nvSpPr>
        <p:spPr>
          <a:xfrm>
            <a:off x="271848" y="1804154"/>
            <a:ext cx="6953200" cy="1727909"/>
          </a:xfrm>
          <a:prstGeom prst="rect">
            <a:avLst/>
          </a:prstGeom>
          <a:noFill/>
        </p:spPr>
        <p:txBody>
          <a:bodyPr wrap="square" rtlCol="0">
            <a:spAutoFit/>
          </a:bodyPr>
          <a:lstStyle/>
          <a:p>
            <a:pPr>
              <a:lnSpc>
                <a:spcPct val="150000"/>
              </a:lnSpc>
            </a:pPr>
            <a:r>
              <a:rPr kumimoji="1" lang="ja-JP" altLang="en-US" sz="1200" b="1" dirty="0"/>
              <a:t>■課題</a:t>
            </a:r>
            <a:endParaRPr kumimoji="1" lang="en-US" altLang="ja-JP" sz="1200" b="1" dirty="0"/>
          </a:p>
          <a:p>
            <a:pPr>
              <a:lnSpc>
                <a:spcPct val="150000"/>
              </a:lnSpc>
            </a:pPr>
            <a:r>
              <a:rPr kumimoji="1" lang="ja-JP" altLang="en-US" sz="1200" b="1" dirty="0"/>
              <a:t>・尾瀬について学習することと、身近な日常生活をつなげることが難しい（自分事にしづらい）</a:t>
            </a:r>
            <a:endParaRPr kumimoji="1" lang="en-US" altLang="ja-JP" sz="1200" b="1" dirty="0"/>
          </a:p>
          <a:p>
            <a:pPr>
              <a:lnSpc>
                <a:spcPct val="150000"/>
              </a:lnSpc>
            </a:pPr>
            <a:r>
              <a:rPr kumimoji="1" lang="ja-JP" altLang="en-US" sz="1200" b="1" dirty="0"/>
              <a:t>・現地学習と、事前・事後学習のつながりが見出しづらい</a:t>
            </a:r>
            <a:endParaRPr kumimoji="1" lang="en-US" altLang="ja-JP" sz="1200" b="1" dirty="0"/>
          </a:p>
          <a:p>
            <a:pPr>
              <a:lnSpc>
                <a:spcPct val="150000"/>
              </a:lnSpc>
            </a:pPr>
            <a:r>
              <a:rPr kumimoji="1" lang="ja-JP" altLang="en-US" sz="1200" b="1" dirty="0"/>
              <a:t>■狙い</a:t>
            </a:r>
            <a:endParaRPr kumimoji="1" lang="en-US" altLang="ja-JP" sz="1200" b="1" dirty="0"/>
          </a:p>
          <a:p>
            <a:pPr>
              <a:lnSpc>
                <a:spcPct val="150000"/>
              </a:lnSpc>
            </a:pPr>
            <a:r>
              <a:rPr kumimoji="1" lang="ja-JP" altLang="en-US" sz="1200" b="1" dirty="0"/>
              <a:t>・「よりよい尾瀬」をつくるためのフレームワークを習得し、日常にも活かせる学習を行う</a:t>
            </a:r>
            <a:endParaRPr kumimoji="1" lang="en-US" altLang="ja-JP" sz="1200" b="1" dirty="0"/>
          </a:p>
          <a:p>
            <a:pPr>
              <a:lnSpc>
                <a:spcPct val="150000"/>
              </a:lnSpc>
            </a:pPr>
            <a:r>
              <a:rPr kumimoji="1" lang="ja-JP" altLang="en-US" sz="1200" b="1" dirty="0"/>
              <a:t>・現地学習と、事前・事後学習の一連の学習を行う</a:t>
            </a:r>
            <a:endParaRPr kumimoji="1" lang="en-US" altLang="ja-JP" sz="1200" b="1" dirty="0"/>
          </a:p>
        </p:txBody>
      </p:sp>
      <p:sp>
        <p:nvSpPr>
          <p:cNvPr id="16" name="テキスト ボックス 15">
            <a:extLst>
              <a:ext uri="{FF2B5EF4-FFF2-40B4-BE49-F238E27FC236}">
                <a16:creationId xmlns:a16="http://schemas.microsoft.com/office/drawing/2014/main" id="{FF5AAC4E-89A5-C2C8-EA74-86C30BD3D38B}"/>
              </a:ext>
            </a:extLst>
          </p:cNvPr>
          <p:cNvSpPr txBox="1"/>
          <p:nvPr/>
        </p:nvSpPr>
        <p:spPr>
          <a:xfrm>
            <a:off x="271848" y="3979949"/>
            <a:ext cx="6953200" cy="2004908"/>
          </a:xfrm>
          <a:prstGeom prst="rect">
            <a:avLst/>
          </a:prstGeom>
          <a:noFill/>
        </p:spPr>
        <p:txBody>
          <a:bodyPr wrap="square" rtlCol="0">
            <a:spAutoFit/>
          </a:bodyPr>
          <a:lstStyle/>
          <a:p>
            <a:pPr>
              <a:lnSpc>
                <a:spcPct val="150000"/>
              </a:lnSpc>
            </a:pPr>
            <a:r>
              <a:rPr kumimoji="1" lang="ja-JP" altLang="en-US" sz="1200" b="1" dirty="0"/>
              <a:t>■名称</a:t>
            </a:r>
            <a:endParaRPr kumimoji="1" lang="en-US" altLang="ja-JP" sz="1200" b="1" dirty="0"/>
          </a:p>
          <a:p>
            <a:pPr>
              <a:lnSpc>
                <a:spcPct val="150000"/>
              </a:lnSpc>
            </a:pPr>
            <a:r>
              <a:rPr kumimoji="1" lang="ja-JP" altLang="en-US" sz="1200" b="1" dirty="0"/>
              <a:t>・尾瀬ネイチャーラーニング～尾瀬や日常を、よりよくつくるために</a:t>
            </a:r>
            <a:endParaRPr kumimoji="1" lang="en-US" altLang="ja-JP" sz="1200" b="1" dirty="0"/>
          </a:p>
          <a:p>
            <a:pPr>
              <a:lnSpc>
                <a:spcPct val="150000"/>
              </a:lnSpc>
            </a:pPr>
            <a:r>
              <a:rPr kumimoji="1" lang="ja-JP" altLang="en-US" sz="1200" b="1" dirty="0"/>
              <a:t>■概要</a:t>
            </a:r>
            <a:endParaRPr kumimoji="1" lang="en-US" altLang="ja-JP" sz="1200" b="1" dirty="0"/>
          </a:p>
          <a:p>
            <a:pPr>
              <a:lnSpc>
                <a:spcPct val="150000"/>
              </a:lnSpc>
            </a:pPr>
            <a:r>
              <a:rPr kumimoji="1" lang="ja-JP" altLang="en-US" sz="1200" b="1" dirty="0"/>
              <a:t>・「よりよい尾瀬をつくっていくために？」について、「増やしたいポジティブなこと」</a:t>
            </a:r>
            <a:endParaRPr kumimoji="1" lang="en-US" altLang="ja-JP" sz="1200" b="1" dirty="0"/>
          </a:p>
          <a:p>
            <a:pPr>
              <a:lnSpc>
                <a:spcPct val="150000"/>
              </a:lnSpc>
            </a:pPr>
            <a:r>
              <a:rPr kumimoji="1" lang="ja-JP" altLang="en-US" sz="1200" b="1" dirty="0"/>
              <a:t>　「減らしたいネガティブなこと」を整理して、みんなで考える</a:t>
            </a:r>
            <a:endParaRPr kumimoji="1" lang="en-US" altLang="ja-JP" sz="1200" b="1" dirty="0"/>
          </a:p>
          <a:p>
            <a:pPr>
              <a:lnSpc>
                <a:spcPct val="150000"/>
              </a:lnSpc>
            </a:pPr>
            <a:r>
              <a:rPr kumimoji="1" lang="ja-JP" altLang="en-US" sz="1200" b="1" dirty="0"/>
              <a:t>　</a:t>
            </a:r>
            <a:r>
              <a:rPr kumimoji="1" lang="en-US" altLang="ja-JP" sz="1200" b="1" dirty="0"/>
              <a:t>※</a:t>
            </a:r>
            <a:r>
              <a:rPr kumimoji="1" lang="ja-JP" altLang="en-US" sz="1200" b="1" dirty="0"/>
              <a:t>増やしたいポジティブなこと：いいこと・うれしいこと・願いなど</a:t>
            </a:r>
            <a:endParaRPr kumimoji="1" lang="en-US" altLang="ja-JP" sz="1200" b="1" dirty="0"/>
          </a:p>
          <a:p>
            <a:pPr>
              <a:lnSpc>
                <a:spcPct val="150000"/>
              </a:lnSpc>
            </a:pPr>
            <a:r>
              <a:rPr kumimoji="1" lang="ja-JP" altLang="en-US" sz="1200" b="1" dirty="0"/>
              <a:t>　</a:t>
            </a:r>
            <a:r>
              <a:rPr kumimoji="1" lang="en-US" altLang="ja-JP" sz="1200" b="1" dirty="0"/>
              <a:t>※</a:t>
            </a:r>
            <a:r>
              <a:rPr kumimoji="1" lang="ja-JP" altLang="en-US" sz="1200" b="1" dirty="0"/>
              <a:t>減らしたいネガティブなこと：困ること・いなやこと・心配なこと</a:t>
            </a:r>
            <a:endParaRPr kumimoji="1" lang="en-US" altLang="ja-JP" sz="1200" b="1" dirty="0"/>
          </a:p>
        </p:txBody>
      </p:sp>
    </p:spTree>
    <p:extLst>
      <p:ext uri="{BB962C8B-B14F-4D97-AF65-F5344CB8AC3E}">
        <p14:creationId xmlns:p14="http://schemas.microsoft.com/office/powerpoint/2010/main" val="1355853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B79DC73-D410-8C0B-D3CE-7937A0D0DECA}"/>
              </a:ext>
            </a:extLst>
          </p:cNvPr>
          <p:cNvSpPr>
            <a:spLocks noGrp="1"/>
          </p:cNvSpPr>
          <p:nvPr>
            <p:ph type="sldNum" sz="quarter" idx="12"/>
          </p:nvPr>
        </p:nvSpPr>
        <p:spPr/>
        <p:txBody>
          <a:bodyPr/>
          <a:lstStyle/>
          <a:p>
            <a:fld id="{A763930E-11EF-4248-8263-B2307074A718}" type="slidenum">
              <a:rPr kumimoji="1" lang="ja-JP" altLang="en-US" sz="1400" smtClean="0"/>
              <a:t>3</a:t>
            </a:fld>
            <a:endParaRPr kumimoji="1" lang="ja-JP" altLang="en-US" sz="1400"/>
          </a:p>
        </p:txBody>
      </p:sp>
      <p:sp>
        <p:nvSpPr>
          <p:cNvPr id="7" name="テキスト ボックス 6">
            <a:extLst>
              <a:ext uri="{FF2B5EF4-FFF2-40B4-BE49-F238E27FC236}">
                <a16:creationId xmlns:a16="http://schemas.microsoft.com/office/drawing/2014/main" id="{4BF499B2-6A3D-468D-5AAB-EA83AAC66506}"/>
              </a:ext>
            </a:extLst>
          </p:cNvPr>
          <p:cNvSpPr txBox="1"/>
          <p:nvPr/>
        </p:nvSpPr>
        <p:spPr>
          <a:xfrm>
            <a:off x="205982" y="387553"/>
            <a:ext cx="6652017" cy="369332"/>
          </a:xfrm>
          <a:prstGeom prst="rect">
            <a:avLst/>
          </a:prstGeom>
          <a:noFill/>
        </p:spPr>
        <p:txBody>
          <a:bodyPr wrap="square" rtlCol="0">
            <a:spAutoFit/>
          </a:bodyPr>
          <a:lstStyle/>
          <a:p>
            <a:r>
              <a:rPr kumimoji="1" lang="ja-JP" altLang="en-US" b="1" dirty="0">
                <a:solidFill>
                  <a:schemeClr val="accent2"/>
                </a:solidFill>
              </a:rPr>
              <a:t>尾瀬や日常を、よりよくつくるためにできることを考えよう！</a:t>
            </a:r>
          </a:p>
        </p:txBody>
      </p:sp>
      <p:sp>
        <p:nvSpPr>
          <p:cNvPr id="12" name="四角形: 角を丸くする 11">
            <a:extLst>
              <a:ext uri="{FF2B5EF4-FFF2-40B4-BE49-F238E27FC236}">
                <a16:creationId xmlns:a16="http://schemas.microsoft.com/office/drawing/2014/main" id="{83A79AD2-A1FF-13A6-1455-66F74D717654}"/>
              </a:ext>
            </a:extLst>
          </p:cNvPr>
          <p:cNvSpPr/>
          <p:nvPr/>
        </p:nvSpPr>
        <p:spPr>
          <a:xfrm>
            <a:off x="342892" y="6188156"/>
            <a:ext cx="1389579" cy="323682"/>
          </a:xfrm>
          <a:prstGeom prst="roundRect">
            <a:avLst/>
          </a:prstGeom>
          <a:solidFill>
            <a:schemeClr val="accent2">
              <a:lumMod val="40000"/>
              <a:lumOff val="6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a:solidFill>
                  <a:schemeClr val="tx1"/>
                </a:solidFill>
              </a:rPr>
              <a:t>ゴールイメージ</a:t>
            </a:r>
            <a:endParaRPr kumimoji="1" lang="ja-JP" altLang="en-US" sz="1050" b="1" dirty="0">
              <a:solidFill>
                <a:schemeClr val="tx1"/>
              </a:solidFill>
            </a:endParaRPr>
          </a:p>
        </p:txBody>
      </p:sp>
      <p:sp>
        <p:nvSpPr>
          <p:cNvPr id="13" name="テキスト ボックス 12">
            <a:extLst>
              <a:ext uri="{FF2B5EF4-FFF2-40B4-BE49-F238E27FC236}">
                <a16:creationId xmlns:a16="http://schemas.microsoft.com/office/drawing/2014/main" id="{664D741C-2D71-8C4C-92BD-9D4ED81D30F1}"/>
              </a:ext>
            </a:extLst>
          </p:cNvPr>
          <p:cNvSpPr txBox="1"/>
          <p:nvPr/>
        </p:nvSpPr>
        <p:spPr>
          <a:xfrm>
            <a:off x="271848" y="778840"/>
            <a:ext cx="6314303" cy="619913"/>
          </a:xfrm>
          <a:prstGeom prst="rect">
            <a:avLst/>
          </a:prstGeom>
          <a:noFill/>
        </p:spPr>
        <p:txBody>
          <a:bodyPr wrap="square" rtlCol="0">
            <a:spAutoFit/>
          </a:bodyPr>
          <a:lstStyle/>
          <a:p>
            <a:pPr>
              <a:lnSpc>
                <a:spcPct val="150000"/>
              </a:lnSpc>
            </a:pPr>
            <a:r>
              <a:rPr kumimoji="1" lang="ja-JP" altLang="en-US" sz="1200" b="1" dirty="0"/>
              <a:t>学習活動の制作物として、３－</a:t>
            </a:r>
            <a:r>
              <a:rPr kumimoji="1" lang="en-US" altLang="ja-JP" sz="1200" b="1" dirty="0"/>
              <a:t>4</a:t>
            </a:r>
            <a:r>
              <a:rPr kumimoji="1" lang="ja-JP" altLang="en-US" sz="1200" b="1" dirty="0"/>
              <a:t>人程度のグループで、</a:t>
            </a:r>
            <a:endParaRPr kumimoji="1" lang="en-US" altLang="ja-JP" sz="1200" b="1" dirty="0"/>
          </a:p>
          <a:p>
            <a:pPr>
              <a:lnSpc>
                <a:spcPct val="150000"/>
              </a:lnSpc>
            </a:pPr>
            <a:r>
              <a:rPr kumimoji="1" lang="ja-JP" altLang="en-US" sz="1200" b="1" dirty="0"/>
              <a:t>以下のような発表資料をつくります。</a:t>
            </a:r>
          </a:p>
        </p:txBody>
      </p:sp>
      <p:sp>
        <p:nvSpPr>
          <p:cNvPr id="20" name="Footer Placeholder 4">
            <a:extLst>
              <a:ext uri="{FF2B5EF4-FFF2-40B4-BE49-F238E27FC236}">
                <a16:creationId xmlns:a16="http://schemas.microsoft.com/office/drawing/2014/main" id="{91C0C1A2-EFA6-20B7-252A-202A21B93F1D}"/>
              </a:ext>
            </a:extLst>
          </p:cNvPr>
          <p:cNvSpPr txBox="1">
            <a:spLocks/>
          </p:cNvSpPr>
          <p:nvPr/>
        </p:nvSpPr>
        <p:spPr>
          <a:xfrm>
            <a:off x="1435352" y="5822127"/>
            <a:ext cx="5422648" cy="353785"/>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150000"/>
              </a:lnSpc>
            </a:pPr>
            <a:r>
              <a:rPr kumimoji="1" lang="en-US" altLang="ja-JP" dirty="0"/>
              <a:t>※</a:t>
            </a:r>
            <a:r>
              <a:rPr kumimoji="1" lang="ja-JP" altLang="en-US" dirty="0"/>
              <a:t>上記写真は、藤岡市立第一小学校</a:t>
            </a:r>
            <a:r>
              <a:rPr kumimoji="1" lang="en-US" altLang="ja-JP" dirty="0"/>
              <a:t>5</a:t>
            </a:r>
            <a:r>
              <a:rPr kumimoji="1" lang="ja-JP" altLang="en-US" dirty="0"/>
              <a:t>年生（</a:t>
            </a:r>
            <a:r>
              <a:rPr kumimoji="1" lang="en-US" altLang="ja-JP" dirty="0"/>
              <a:t>2024</a:t>
            </a:r>
            <a:r>
              <a:rPr kumimoji="1" lang="ja-JP" altLang="en-US" dirty="0"/>
              <a:t>当時）が考えて制作した様子の一部です。</a:t>
            </a:r>
            <a:endParaRPr kumimoji="1" lang="en-US" altLang="ja-JP" dirty="0"/>
          </a:p>
        </p:txBody>
      </p:sp>
      <p:sp>
        <p:nvSpPr>
          <p:cNvPr id="6" name="四角形: 角を丸くする 5">
            <a:extLst>
              <a:ext uri="{FF2B5EF4-FFF2-40B4-BE49-F238E27FC236}">
                <a16:creationId xmlns:a16="http://schemas.microsoft.com/office/drawing/2014/main" id="{E4CF9B17-1BC9-CD10-09C1-F2478FEA635D}"/>
              </a:ext>
            </a:extLst>
          </p:cNvPr>
          <p:cNvSpPr/>
          <p:nvPr/>
        </p:nvSpPr>
        <p:spPr>
          <a:xfrm>
            <a:off x="344939" y="1485841"/>
            <a:ext cx="1389579" cy="323682"/>
          </a:xfrm>
          <a:prstGeom prst="roundRect">
            <a:avLst/>
          </a:prstGeom>
          <a:solidFill>
            <a:schemeClr val="accent2">
              <a:lumMod val="40000"/>
              <a:lumOff val="6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実際の制作過程等</a:t>
            </a:r>
          </a:p>
        </p:txBody>
      </p:sp>
      <p:sp>
        <p:nvSpPr>
          <p:cNvPr id="21" name="Footer Placeholder 4">
            <a:extLst>
              <a:ext uri="{FF2B5EF4-FFF2-40B4-BE49-F238E27FC236}">
                <a16:creationId xmlns:a16="http://schemas.microsoft.com/office/drawing/2014/main" id="{0406645A-B569-429B-43F4-F58DDD4C5A77}"/>
              </a:ext>
            </a:extLst>
          </p:cNvPr>
          <p:cNvSpPr>
            <a:spLocks noGrp="1"/>
          </p:cNvSpPr>
          <p:nvPr>
            <p:ph type="ftr" sz="quarter" idx="3"/>
          </p:nvPr>
        </p:nvSpPr>
        <p:spPr>
          <a:xfrm>
            <a:off x="0" y="9609438"/>
            <a:ext cx="6858000" cy="317157"/>
          </a:xfrm>
          <a:prstGeom prst="rect">
            <a:avLst/>
          </a:prstGeom>
        </p:spPr>
        <p:txBody>
          <a:bodyPr vert="horz" lIns="91440" tIns="45720" rIns="91440" bIns="45720" rtlCol="0" anchor="ctr"/>
          <a:lstStyle>
            <a:lvl1pPr algn="ctr">
              <a:defRPr sz="900">
                <a:solidFill>
                  <a:schemeClr val="tx1"/>
                </a:solidFill>
              </a:defRPr>
            </a:lvl1pPr>
          </a:lstStyle>
          <a:p>
            <a:r>
              <a:rPr kumimoji="1" lang="ja-JP" altLang="en-US" dirty="0"/>
              <a:t>尾瀬ネイチャーラーニング モデルプログラム（小学校 活用編）</a:t>
            </a:r>
          </a:p>
        </p:txBody>
      </p:sp>
      <p:sp>
        <p:nvSpPr>
          <p:cNvPr id="24" name="正方形/長方形 23">
            <a:extLst>
              <a:ext uri="{FF2B5EF4-FFF2-40B4-BE49-F238E27FC236}">
                <a16:creationId xmlns:a16="http://schemas.microsoft.com/office/drawing/2014/main" id="{65492399-A8F6-8A75-E22E-E8AF28EFDA1E}"/>
              </a:ext>
            </a:extLst>
          </p:cNvPr>
          <p:cNvSpPr/>
          <p:nvPr/>
        </p:nvSpPr>
        <p:spPr>
          <a:xfrm>
            <a:off x="4596138" y="116744"/>
            <a:ext cx="542686" cy="194701"/>
          </a:xfrm>
          <a:prstGeom prst="rect">
            <a:avLst/>
          </a:prstGeom>
          <a:solidFill>
            <a:schemeClr val="accent2">
              <a:lumMod val="40000"/>
              <a:lumOff val="6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全体</a:t>
            </a:r>
          </a:p>
        </p:txBody>
      </p:sp>
      <p:sp>
        <p:nvSpPr>
          <p:cNvPr id="25" name="正方形/長方形 24">
            <a:extLst>
              <a:ext uri="{FF2B5EF4-FFF2-40B4-BE49-F238E27FC236}">
                <a16:creationId xmlns:a16="http://schemas.microsoft.com/office/drawing/2014/main" id="{AE255459-4C6B-610C-C577-EFA5F5743095}"/>
              </a:ext>
            </a:extLst>
          </p:cNvPr>
          <p:cNvSpPr/>
          <p:nvPr/>
        </p:nvSpPr>
        <p:spPr>
          <a:xfrm>
            <a:off x="5138824" y="115970"/>
            <a:ext cx="542686" cy="1947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事前</a:t>
            </a:r>
          </a:p>
        </p:txBody>
      </p:sp>
      <p:sp>
        <p:nvSpPr>
          <p:cNvPr id="26" name="正方形/長方形 25">
            <a:extLst>
              <a:ext uri="{FF2B5EF4-FFF2-40B4-BE49-F238E27FC236}">
                <a16:creationId xmlns:a16="http://schemas.microsoft.com/office/drawing/2014/main" id="{A1ED466F-A5C5-99F3-FA8A-270B070FCE6E}"/>
              </a:ext>
            </a:extLst>
          </p:cNvPr>
          <p:cNvSpPr/>
          <p:nvPr/>
        </p:nvSpPr>
        <p:spPr>
          <a:xfrm>
            <a:off x="5681510" y="115970"/>
            <a:ext cx="542686" cy="1947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現地</a:t>
            </a:r>
          </a:p>
        </p:txBody>
      </p:sp>
      <p:sp>
        <p:nvSpPr>
          <p:cNvPr id="27" name="正方形/長方形 26">
            <a:extLst>
              <a:ext uri="{FF2B5EF4-FFF2-40B4-BE49-F238E27FC236}">
                <a16:creationId xmlns:a16="http://schemas.microsoft.com/office/drawing/2014/main" id="{FEEACDAB-9316-CFBA-4270-1AF5FD0F20DB}"/>
              </a:ext>
            </a:extLst>
          </p:cNvPr>
          <p:cNvSpPr/>
          <p:nvPr/>
        </p:nvSpPr>
        <p:spPr>
          <a:xfrm>
            <a:off x="6224197" y="115970"/>
            <a:ext cx="542686" cy="1947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事後</a:t>
            </a:r>
          </a:p>
        </p:txBody>
      </p:sp>
      <p:pic>
        <p:nvPicPr>
          <p:cNvPr id="3" name="図 2">
            <a:extLst>
              <a:ext uri="{FF2B5EF4-FFF2-40B4-BE49-F238E27FC236}">
                <a16:creationId xmlns:a16="http://schemas.microsoft.com/office/drawing/2014/main" id="{32D1B863-0790-3874-AB10-697A75562B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8311" y="4274969"/>
            <a:ext cx="2368199" cy="1535471"/>
          </a:xfrm>
          <a:prstGeom prst="rect">
            <a:avLst/>
          </a:prstGeom>
        </p:spPr>
      </p:pic>
      <p:pic>
        <p:nvPicPr>
          <p:cNvPr id="5" name="図 4">
            <a:extLst>
              <a:ext uri="{FF2B5EF4-FFF2-40B4-BE49-F238E27FC236}">
                <a16:creationId xmlns:a16="http://schemas.microsoft.com/office/drawing/2014/main" id="{DDCD57E9-2E66-2441-A624-60305C6DEE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33054" y="4215088"/>
            <a:ext cx="2474528" cy="1539977"/>
          </a:xfrm>
          <a:prstGeom prst="rect">
            <a:avLst/>
          </a:prstGeom>
        </p:spPr>
      </p:pic>
      <p:pic>
        <p:nvPicPr>
          <p:cNvPr id="2" name="図 1">
            <a:extLst>
              <a:ext uri="{FF2B5EF4-FFF2-40B4-BE49-F238E27FC236}">
                <a16:creationId xmlns:a16="http://schemas.microsoft.com/office/drawing/2014/main" id="{FDBE939E-6545-AEB6-3AB9-BFA4FE50E43F}"/>
              </a:ext>
            </a:extLst>
          </p:cNvPr>
          <p:cNvPicPr>
            <a:picLocks noChangeAspect="1"/>
          </p:cNvPicPr>
          <p:nvPr/>
        </p:nvPicPr>
        <p:blipFill>
          <a:blip r:embed="rId4"/>
          <a:srcRect b="51191"/>
          <a:stretch>
            <a:fillRect/>
          </a:stretch>
        </p:blipFill>
        <p:spPr>
          <a:xfrm>
            <a:off x="246742" y="1974206"/>
            <a:ext cx="6314303" cy="2094755"/>
          </a:xfrm>
          <a:prstGeom prst="rect">
            <a:avLst/>
          </a:prstGeom>
        </p:spPr>
      </p:pic>
      <p:pic>
        <p:nvPicPr>
          <p:cNvPr id="8" name="図 7">
            <a:extLst>
              <a:ext uri="{FF2B5EF4-FFF2-40B4-BE49-F238E27FC236}">
                <a16:creationId xmlns:a16="http://schemas.microsoft.com/office/drawing/2014/main" id="{9978ADAB-430E-357D-F663-CBACFF79EDB1}"/>
              </a:ext>
            </a:extLst>
          </p:cNvPr>
          <p:cNvPicPr>
            <a:picLocks noChangeAspect="1"/>
          </p:cNvPicPr>
          <p:nvPr/>
        </p:nvPicPr>
        <p:blipFill>
          <a:blip r:embed="rId5"/>
          <a:srcRect b="2903"/>
          <a:stretch>
            <a:fillRect/>
          </a:stretch>
        </p:blipFill>
        <p:spPr>
          <a:xfrm>
            <a:off x="855090" y="6602654"/>
            <a:ext cx="5422648" cy="2961701"/>
          </a:xfrm>
          <a:prstGeom prst="rect">
            <a:avLst/>
          </a:prstGeom>
        </p:spPr>
      </p:pic>
    </p:spTree>
    <p:extLst>
      <p:ext uri="{BB962C8B-B14F-4D97-AF65-F5344CB8AC3E}">
        <p14:creationId xmlns:p14="http://schemas.microsoft.com/office/powerpoint/2010/main" val="3543659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EAB24-7F41-C0DE-0FD6-98E3786CC559}"/>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A6E2FA3-AC93-2BC7-1889-4609F89F8350}"/>
              </a:ext>
            </a:extLst>
          </p:cNvPr>
          <p:cNvSpPr>
            <a:spLocks noGrp="1"/>
          </p:cNvSpPr>
          <p:nvPr>
            <p:ph type="sldNum" sz="quarter" idx="12"/>
          </p:nvPr>
        </p:nvSpPr>
        <p:spPr/>
        <p:txBody>
          <a:bodyPr/>
          <a:lstStyle/>
          <a:p>
            <a:fld id="{A763930E-11EF-4248-8263-B2307074A718}" type="slidenum">
              <a:rPr kumimoji="1" lang="ja-JP" altLang="en-US" sz="1400" smtClean="0"/>
              <a:t>4</a:t>
            </a:fld>
            <a:endParaRPr kumimoji="1" lang="ja-JP" altLang="en-US" sz="1400"/>
          </a:p>
        </p:txBody>
      </p:sp>
      <p:sp>
        <p:nvSpPr>
          <p:cNvPr id="7" name="テキスト ボックス 6">
            <a:extLst>
              <a:ext uri="{FF2B5EF4-FFF2-40B4-BE49-F238E27FC236}">
                <a16:creationId xmlns:a16="http://schemas.microsoft.com/office/drawing/2014/main" id="{D97B9D81-CF26-3798-6D82-2D385C056211}"/>
              </a:ext>
            </a:extLst>
          </p:cNvPr>
          <p:cNvSpPr txBox="1"/>
          <p:nvPr/>
        </p:nvSpPr>
        <p:spPr>
          <a:xfrm>
            <a:off x="180278" y="341061"/>
            <a:ext cx="7134922" cy="646331"/>
          </a:xfrm>
          <a:prstGeom prst="rect">
            <a:avLst/>
          </a:prstGeom>
          <a:noFill/>
        </p:spPr>
        <p:txBody>
          <a:bodyPr wrap="square" rtlCol="0">
            <a:spAutoFit/>
          </a:bodyPr>
          <a:lstStyle/>
          <a:p>
            <a:r>
              <a:rPr kumimoji="1" lang="ja-JP" altLang="en-US" b="1" dirty="0">
                <a:solidFill>
                  <a:schemeClr val="accent2"/>
                </a:solidFill>
              </a:rPr>
              <a:t>尾瀬ネイチャーラーニング　</a:t>
            </a:r>
            <a:br>
              <a:rPr kumimoji="1" lang="en-US" altLang="ja-JP" b="1" dirty="0">
                <a:solidFill>
                  <a:schemeClr val="accent2"/>
                </a:solidFill>
              </a:rPr>
            </a:br>
            <a:r>
              <a:rPr kumimoji="1" lang="ja-JP" altLang="en-US" b="1" dirty="0">
                <a:solidFill>
                  <a:schemeClr val="accent2"/>
                </a:solidFill>
              </a:rPr>
              <a:t>モデルプログラム（小学校 活用編）を活用前のチェックリスト</a:t>
            </a:r>
          </a:p>
        </p:txBody>
      </p:sp>
      <p:sp>
        <p:nvSpPr>
          <p:cNvPr id="13" name="テキスト ボックス 12">
            <a:extLst>
              <a:ext uri="{FF2B5EF4-FFF2-40B4-BE49-F238E27FC236}">
                <a16:creationId xmlns:a16="http://schemas.microsoft.com/office/drawing/2014/main" id="{B042BFE5-D732-D965-1569-3AF807B81FCE}"/>
              </a:ext>
            </a:extLst>
          </p:cNvPr>
          <p:cNvSpPr txBox="1"/>
          <p:nvPr/>
        </p:nvSpPr>
        <p:spPr>
          <a:xfrm>
            <a:off x="271848" y="1119668"/>
            <a:ext cx="6314303" cy="7177799"/>
          </a:xfrm>
          <a:prstGeom prst="rect">
            <a:avLst/>
          </a:prstGeom>
          <a:noFill/>
        </p:spPr>
        <p:txBody>
          <a:bodyPr wrap="square" rtlCol="0">
            <a:spAutoFit/>
          </a:bodyPr>
          <a:lstStyle/>
          <a:p>
            <a:pPr>
              <a:lnSpc>
                <a:spcPct val="150000"/>
              </a:lnSpc>
            </a:pPr>
            <a:r>
              <a:rPr kumimoji="1" lang="en-US" altLang="ja-JP" sz="1100" b="1" u="sng" dirty="0"/>
              <a:t>【</a:t>
            </a:r>
            <a:r>
              <a:rPr kumimoji="1" lang="ja-JP" altLang="en-US" sz="1100" b="1" u="sng" dirty="0"/>
              <a:t>事前学習</a:t>
            </a:r>
            <a:r>
              <a:rPr kumimoji="1" lang="en-US" altLang="ja-JP" sz="1100" b="1" u="sng" dirty="0"/>
              <a:t>】</a:t>
            </a:r>
          </a:p>
          <a:p>
            <a:pPr marL="171450" indent="-171450">
              <a:lnSpc>
                <a:spcPct val="150000"/>
              </a:lnSpc>
              <a:buFont typeface="Wingdings" panose="05000000000000000000" pitchFamily="2" charset="2"/>
              <a:buChar char="p"/>
            </a:pPr>
            <a:r>
              <a:rPr kumimoji="1" lang="ja-JP" altLang="en-US" sz="1100" b="1" dirty="0"/>
              <a:t>３－４人一組程度のグループをつくる</a:t>
            </a:r>
            <a:endParaRPr kumimoji="1" lang="en-US" altLang="ja-JP" sz="1100" b="1" dirty="0"/>
          </a:p>
          <a:p>
            <a:pPr>
              <a:lnSpc>
                <a:spcPct val="150000"/>
              </a:lnSpc>
            </a:pPr>
            <a:endParaRPr kumimoji="1" lang="en-US" altLang="ja-JP" sz="1100" b="1" dirty="0"/>
          </a:p>
          <a:p>
            <a:pPr>
              <a:lnSpc>
                <a:spcPct val="150000"/>
              </a:lnSpc>
            </a:pPr>
            <a:r>
              <a:rPr kumimoji="1" lang="en-US" altLang="ja-JP" sz="1100" b="1" u="sng" dirty="0"/>
              <a:t>【</a:t>
            </a:r>
            <a:r>
              <a:rPr kumimoji="1" lang="ja-JP" altLang="en-US" sz="1100" b="1" u="sng" dirty="0"/>
              <a:t>現地学習</a:t>
            </a:r>
            <a:r>
              <a:rPr kumimoji="1" lang="en-US" altLang="ja-JP" sz="1100" b="1" u="sng" dirty="0"/>
              <a:t>】</a:t>
            </a:r>
          </a:p>
          <a:p>
            <a:pPr marL="171450" marR="0" lvl="0" indent="-171450" algn="l" defTabSz="4572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1" lang="ja-JP" altLang="en-US" sz="1100" b="1" i="0" u="none" strike="noStrike" kern="1200" cap="none" spc="0" normalizeH="0" baseline="0" noProof="0" dirty="0">
                <a:ln>
                  <a:noFill/>
                </a:ln>
                <a:solidFill>
                  <a:prstClr val="black"/>
                </a:solidFill>
                <a:effectLst/>
                <a:uLnTx/>
                <a:uFillTx/>
                <a:latin typeface="游ゴシック"/>
                <a:ea typeface="游ゴシック"/>
                <a:cs typeface="+mn-cs"/>
              </a:rPr>
              <a:t>基本は、事前学習で活動した</a:t>
            </a:r>
            <a:r>
              <a:rPr kumimoji="1" lang="ja-JP" altLang="en-US" sz="1100" b="1" dirty="0">
                <a:solidFill>
                  <a:prstClr val="black"/>
                </a:solidFill>
                <a:latin typeface="游ゴシック"/>
                <a:ea typeface="游ゴシック"/>
              </a:rPr>
              <a:t>グループで取り組むようにする　</a:t>
            </a:r>
            <a:endParaRPr kumimoji="1" lang="en-US" altLang="ja-JP" sz="1100" b="1" dirty="0">
              <a:solidFill>
                <a:prstClr val="black"/>
              </a:solidFill>
              <a:latin typeface="游ゴシック"/>
              <a:ea typeface="游ゴシック"/>
            </a:endParaRPr>
          </a:p>
          <a:p>
            <a:pPr marL="171450" marR="0" lvl="0" indent="-171450" algn="l" defTabSz="4572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1" lang="ja-JP" altLang="en-US" sz="1100" b="1" dirty="0">
                <a:solidFill>
                  <a:prstClr val="black"/>
                </a:solidFill>
                <a:latin typeface="游ゴシック"/>
                <a:ea typeface="游ゴシック"/>
              </a:rPr>
              <a:t>ワークシート等のメモが取れるようにする</a:t>
            </a:r>
            <a:endParaRPr kumimoji="1" lang="en-US" altLang="ja-JP" sz="1100" b="1" i="0" u="none" strike="noStrike" kern="1200" cap="none" spc="0" normalizeH="0" baseline="0" noProof="0" dirty="0">
              <a:ln>
                <a:noFill/>
              </a:ln>
              <a:solidFill>
                <a:prstClr val="black"/>
              </a:solidFill>
              <a:effectLst/>
              <a:uLnTx/>
              <a:uFillTx/>
              <a:latin typeface="游ゴシック"/>
              <a:ea typeface="游ゴシック"/>
              <a:cs typeface="+mn-cs"/>
            </a:endParaRPr>
          </a:p>
          <a:p>
            <a:pPr marR="0" lvl="0" algn="l" defTabSz="457200" rtl="0" eaLnBrk="1" fontAlgn="auto" latinLnBrk="0" hangingPunct="1">
              <a:lnSpc>
                <a:spcPct val="150000"/>
              </a:lnSpc>
              <a:spcBef>
                <a:spcPts val="0"/>
              </a:spcBef>
              <a:spcAft>
                <a:spcPts val="0"/>
              </a:spcAft>
              <a:buClrTx/>
              <a:buSzTx/>
              <a:tabLst/>
              <a:defRPr/>
            </a:pPr>
            <a:endParaRPr kumimoji="1" lang="en-US" altLang="ja-JP" sz="1100" b="1" dirty="0"/>
          </a:p>
          <a:p>
            <a:pPr>
              <a:lnSpc>
                <a:spcPct val="150000"/>
              </a:lnSpc>
            </a:pPr>
            <a:r>
              <a:rPr kumimoji="1" lang="en-US" altLang="ja-JP" sz="1100" b="1" u="sng" dirty="0"/>
              <a:t>【</a:t>
            </a:r>
            <a:r>
              <a:rPr kumimoji="1" lang="ja-JP" altLang="en-US" sz="1100" b="1" u="sng" dirty="0"/>
              <a:t>事後学習</a:t>
            </a:r>
            <a:r>
              <a:rPr kumimoji="1" lang="en-US" altLang="ja-JP" sz="1100" b="1" u="sng" dirty="0"/>
              <a:t>】</a:t>
            </a:r>
          </a:p>
          <a:p>
            <a:pPr marL="171450" indent="-171450">
              <a:lnSpc>
                <a:spcPct val="150000"/>
              </a:lnSpc>
              <a:buFont typeface="Wingdings" panose="05000000000000000000" pitchFamily="2" charset="2"/>
              <a:buChar char="p"/>
            </a:pPr>
            <a:r>
              <a:rPr kumimoji="1" lang="ja-JP" altLang="en-US" sz="1100" b="1" dirty="0"/>
              <a:t>グループ活動を行う</a:t>
            </a:r>
            <a:endParaRPr kumimoji="1" lang="en-US" altLang="ja-JP" sz="1100" b="1" dirty="0"/>
          </a:p>
          <a:p>
            <a:pPr marL="171450" indent="-171450">
              <a:lnSpc>
                <a:spcPct val="150000"/>
              </a:lnSpc>
              <a:buFont typeface="Wingdings" panose="05000000000000000000" pitchFamily="2" charset="2"/>
              <a:buChar char="p"/>
            </a:pPr>
            <a:r>
              <a:rPr kumimoji="1" lang="ja-JP" altLang="en-US" sz="1100" b="1" dirty="0"/>
              <a:t>アイディアの情報収集・整理分析・まとめ発表にタブレット端末を活用してもよい</a:t>
            </a:r>
            <a:endParaRPr kumimoji="1" lang="en-US" altLang="ja-JP" sz="1100" b="1" dirty="0"/>
          </a:p>
          <a:p>
            <a:pPr>
              <a:lnSpc>
                <a:spcPct val="150000"/>
              </a:lnSpc>
            </a:pPr>
            <a:endParaRPr kumimoji="1" lang="en-US" altLang="ja-JP" sz="1100" b="1" dirty="0"/>
          </a:p>
          <a:p>
            <a:pPr>
              <a:lnSpc>
                <a:spcPct val="150000"/>
              </a:lnSpc>
            </a:pPr>
            <a:r>
              <a:rPr kumimoji="1" lang="en-US" altLang="ja-JP" sz="1100" b="1" u="sng" dirty="0"/>
              <a:t>【</a:t>
            </a:r>
            <a:r>
              <a:rPr kumimoji="1" lang="ja-JP" altLang="en-US" sz="1100" b="1" u="sng" dirty="0"/>
              <a:t>配布資料</a:t>
            </a:r>
            <a:r>
              <a:rPr kumimoji="1" lang="en-US" altLang="ja-JP" sz="1100" b="1" u="sng" dirty="0"/>
              <a:t>】</a:t>
            </a:r>
          </a:p>
          <a:p>
            <a:pPr marL="171450" indent="-171450">
              <a:lnSpc>
                <a:spcPct val="150000"/>
              </a:lnSpc>
              <a:buFont typeface="Wingdings" panose="05000000000000000000" pitchFamily="2" charset="2"/>
              <a:buChar char="p"/>
            </a:pPr>
            <a:r>
              <a:rPr kumimoji="1" lang="en-US" altLang="ja-JP" sz="1100" b="1" dirty="0">
                <a:latin typeface="+mn-ea"/>
              </a:rPr>
              <a:t>WS01</a:t>
            </a:r>
            <a:r>
              <a:rPr kumimoji="1" lang="ja-JP" altLang="en-US" sz="1100" b="1" dirty="0">
                <a:latin typeface="+mn-ea"/>
              </a:rPr>
              <a:t>（個人ワークシート：事前学習・現地学習・事後学習）全６ページ・</a:t>
            </a:r>
            <a:r>
              <a:rPr kumimoji="1" lang="en-US" altLang="ja-JP" sz="1100" b="1" dirty="0">
                <a:latin typeface="+mn-ea"/>
              </a:rPr>
              <a:t>A4</a:t>
            </a:r>
            <a:r>
              <a:rPr kumimoji="1" lang="ja-JP" altLang="en-US" sz="1100" b="1" dirty="0">
                <a:latin typeface="+mn-ea"/>
              </a:rPr>
              <a:t>両面印刷・個人</a:t>
            </a:r>
            <a:endParaRPr kumimoji="1" lang="en-US" altLang="ja-JP" sz="1100" b="1" dirty="0">
              <a:latin typeface="+mn-ea"/>
            </a:endParaRPr>
          </a:p>
          <a:p>
            <a:pPr marL="171450" indent="-171450">
              <a:lnSpc>
                <a:spcPct val="150000"/>
              </a:lnSpc>
              <a:buFont typeface="Wingdings" panose="05000000000000000000" pitchFamily="2" charset="2"/>
              <a:buChar char="p"/>
            </a:pPr>
            <a:r>
              <a:rPr kumimoji="1" lang="en-US" altLang="ja-JP" sz="1100" b="1" dirty="0">
                <a:latin typeface="+mn-ea"/>
              </a:rPr>
              <a:t>WS02</a:t>
            </a:r>
            <a:r>
              <a:rPr kumimoji="1" lang="ja-JP" altLang="en-US" sz="1100" b="1" dirty="0">
                <a:latin typeface="+mn-ea"/>
              </a:rPr>
              <a:t>（グループ発表シート）</a:t>
            </a:r>
            <a:r>
              <a:rPr lang="en-US" altLang="ja-JP" sz="1100" b="1" dirty="0">
                <a:solidFill>
                  <a:srgbClr val="000000"/>
                </a:solidFill>
                <a:latin typeface="+mn-ea"/>
                <a:cs typeface="Arial"/>
                <a:sym typeface="Arial"/>
              </a:rPr>
              <a:t>A3</a:t>
            </a:r>
            <a:r>
              <a:rPr lang="ja-JP" altLang="en-US" sz="1100" b="1" dirty="0">
                <a:solidFill>
                  <a:srgbClr val="000000"/>
                </a:solidFill>
                <a:latin typeface="+mn-ea"/>
                <a:cs typeface="Arial"/>
                <a:sym typeface="Arial"/>
              </a:rPr>
              <a:t>両面印刷・グループ</a:t>
            </a:r>
            <a:br>
              <a:rPr kumimoji="1" lang="en-US" altLang="ja-JP" sz="1100" b="1" dirty="0"/>
            </a:br>
            <a:r>
              <a:rPr kumimoji="1" lang="en-US" altLang="ja-JP" sz="1100" b="1" dirty="0"/>
              <a:t>※Google</a:t>
            </a:r>
            <a:r>
              <a:rPr kumimoji="1" lang="ja-JP" altLang="en-US" sz="1100" b="1" dirty="0"/>
              <a:t>スライド、ロイロノート等の</a:t>
            </a:r>
            <a:r>
              <a:rPr kumimoji="1" lang="en-US" altLang="ja-JP" sz="1100" b="1" dirty="0"/>
              <a:t>ICT</a:t>
            </a:r>
            <a:r>
              <a:rPr kumimoji="1" lang="ja-JP" altLang="en-US" sz="1100" b="1" dirty="0"/>
              <a:t>ツール代替あり</a:t>
            </a:r>
            <a:endParaRPr kumimoji="1" lang="en-US" altLang="ja-JP" sz="1100" b="1" dirty="0"/>
          </a:p>
          <a:p>
            <a:pPr>
              <a:lnSpc>
                <a:spcPct val="150000"/>
              </a:lnSpc>
            </a:pPr>
            <a:endParaRPr kumimoji="1" lang="en-US" altLang="ja-JP" sz="1100" b="1" dirty="0"/>
          </a:p>
          <a:p>
            <a:pPr>
              <a:lnSpc>
                <a:spcPct val="150000"/>
              </a:lnSpc>
            </a:pPr>
            <a:r>
              <a:rPr kumimoji="1" lang="en-US" altLang="ja-JP" sz="1100" b="1" u="sng" dirty="0"/>
              <a:t>【</a:t>
            </a:r>
            <a:r>
              <a:rPr kumimoji="1" lang="ja-JP" altLang="en-US" sz="1100" b="1" u="sng" dirty="0"/>
              <a:t>用意するもの・運営資料</a:t>
            </a:r>
            <a:r>
              <a:rPr kumimoji="1" lang="en-US" altLang="ja-JP" sz="1100" b="1" u="sng" dirty="0"/>
              <a:t>】</a:t>
            </a:r>
          </a:p>
          <a:p>
            <a:pPr marL="171450" indent="-171450">
              <a:lnSpc>
                <a:spcPct val="150000"/>
              </a:lnSpc>
              <a:buFont typeface="Wingdings" panose="05000000000000000000" pitchFamily="2" charset="2"/>
              <a:buChar char="p"/>
            </a:pPr>
            <a:r>
              <a:rPr kumimoji="1" lang="ja-JP" altLang="en-US" sz="1100" b="1" dirty="0"/>
              <a:t>学習画面 一式　　</a:t>
            </a:r>
            <a:r>
              <a:rPr kumimoji="1" lang="en-US" altLang="ja-JP" sz="1100" b="1" dirty="0"/>
              <a:t>※</a:t>
            </a:r>
            <a:r>
              <a:rPr kumimoji="1" lang="ja-JP" altLang="en-US" sz="1100" b="1" dirty="0"/>
              <a:t>学習画面内にある「●●月●●日」「写真挿入」等の記載は、</a:t>
            </a:r>
            <a:endParaRPr kumimoji="1" lang="en-US" altLang="ja-JP" sz="1100" b="1" dirty="0"/>
          </a:p>
          <a:p>
            <a:pPr>
              <a:lnSpc>
                <a:spcPct val="150000"/>
              </a:lnSpc>
            </a:pPr>
            <a:r>
              <a:rPr kumimoji="1" lang="ja-JP" altLang="en-US" sz="1100" b="1" dirty="0"/>
              <a:t>　　　　　　　　　　  各学校の状況に応じて加筆・修正することを想定</a:t>
            </a:r>
            <a:endParaRPr kumimoji="1" lang="en-US" altLang="ja-JP" sz="1100" b="1" dirty="0"/>
          </a:p>
          <a:p>
            <a:pPr marL="171450" indent="-171450">
              <a:lnSpc>
                <a:spcPct val="150000"/>
              </a:lnSpc>
              <a:buFont typeface="Wingdings" panose="05000000000000000000" pitchFamily="2" charset="2"/>
              <a:buChar char="p"/>
            </a:pPr>
            <a:r>
              <a:rPr kumimoji="1" lang="ja-JP" altLang="en-US" sz="1100" b="1" dirty="0"/>
              <a:t>プロジェクター・スクリーン</a:t>
            </a:r>
            <a:endParaRPr kumimoji="1" lang="en-US" altLang="ja-JP" sz="1100" b="1" dirty="0"/>
          </a:p>
          <a:p>
            <a:pPr marL="171450" indent="-171450">
              <a:lnSpc>
                <a:spcPct val="150000"/>
              </a:lnSpc>
              <a:buFont typeface="Wingdings" panose="05000000000000000000" pitchFamily="2" charset="2"/>
              <a:buChar char="p"/>
            </a:pPr>
            <a:endParaRPr kumimoji="1" lang="en-US" altLang="ja-JP" sz="1100" b="1" dirty="0"/>
          </a:p>
          <a:p>
            <a:pPr>
              <a:lnSpc>
                <a:spcPct val="150000"/>
              </a:lnSpc>
            </a:pPr>
            <a:r>
              <a:rPr kumimoji="1" lang="en-US" altLang="ja-JP" sz="1100" b="1" u="sng" dirty="0"/>
              <a:t>【</a:t>
            </a:r>
            <a:r>
              <a:rPr kumimoji="1" lang="ja-JP" altLang="en-US" sz="1100" b="1" u="sng" dirty="0"/>
              <a:t>授業運営にあたって</a:t>
            </a:r>
            <a:r>
              <a:rPr kumimoji="1" lang="en-US" altLang="ja-JP" sz="1100" b="1" u="sng" dirty="0"/>
              <a:t>】</a:t>
            </a:r>
          </a:p>
          <a:p>
            <a:pPr marL="171450" indent="-171450">
              <a:lnSpc>
                <a:spcPct val="150000"/>
              </a:lnSpc>
              <a:buFont typeface="Wingdings" panose="05000000000000000000" pitchFamily="2" charset="2"/>
              <a:buChar char="p"/>
            </a:pPr>
            <a:r>
              <a:rPr kumimoji="1" lang="ja-JP" altLang="en-US" sz="1100" b="1" dirty="0"/>
              <a:t>次ページより授業指導案を記載しています。</a:t>
            </a:r>
            <a:endParaRPr kumimoji="1" lang="en-US" altLang="ja-JP" sz="1100" b="1" dirty="0"/>
          </a:p>
          <a:p>
            <a:pPr marL="171450" indent="-171450">
              <a:lnSpc>
                <a:spcPct val="150000"/>
              </a:lnSpc>
              <a:buFont typeface="Wingdings" panose="05000000000000000000" pitchFamily="2" charset="2"/>
              <a:buChar char="p"/>
            </a:pPr>
            <a:r>
              <a:rPr kumimoji="1" lang="ja-JP" altLang="en-US" sz="1100" b="1" dirty="0"/>
              <a:t>個人で取り組む時間や、ペア・グループワークの時間などの時間配分や学習形式は、</a:t>
            </a:r>
            <a:endParaRPr kumimoji="1" lang="en-US" altLang="ja-JP" sz="1100" b="1" dirty="0"/>
          </a:p>
          <a:p>
            <a:pPr>
              <a:lnSpc>
                <a:spcPct val="150000"/>
              </a:lnSpc>
            </a:pPr>
            <a:r>
              <a:rPr kumimoji="1" lang="ja-JP" altLang="en-US" sz="1100" b="1" dirty="0"/>
              <a:t>　それぞれの学校や学年の状況に応じて柔軟にご判断してください。</a:t>
            </a:r>
            <a:endParaRPr kumimoji="1" lang="en-US" altLang="ja-JP" sz="1100" b="1" dirty="0"/>
          </a:p>
          <a:p>
            <a:pPr marL="171450" indent="-171450">
              <a:lnSpc>
                <a:spcPct val="150000"/>
              </a:lnSpc>
              <a:buFont typeface="Wingdings" panose="05000000000000000000" pitchFamily="2" charset="2"/>
              <a:buChar char="p"/>
            </a:pPr>
            <a:r>
              <a:rPr kumimoji="1" lang="ja-JP" altLang="en-US" sz="1100" b="1" dirty="0"/>
              <a:t>現地学習を除くと、事前学習</a:t>
            </a:r>
            <a:r>
              <a:rPr kumimoji="1" lang="en-US" altLang="ja-JP" sz="1100" b="1" dirty="0"/>
              <a:t>2</a:t>
            </a:r>
            <a:r>
              <a:rPr kumimoji="1" lang="ja-JP" altLang="en-US" sz="1100" b="1" dirty="0"/>
              <a:t>時間＋事後学習</a:t>
            </a:r>
            <a:r>
              <a:rPr kumimoji="1" lang="en-US" altLang="ja-JP" sz="1100" b="1" dirty="0"/>
              <a:t>2</a:t>
            </a:r>
            <a:r>
              <a:rPr kumimoji="1" lang="ja-JP" altLang="en-US" sz="1100" b="1" dirty="0"/>
              <a:t>時間の計</a:t>
            </a:r>
            <a:r>
              <a:rPr kumimoji="1" lang="en-US" altLang="ja-JP" sz="1100" b="1" dirty="0"/>
              <a:t>4</a:t>
            </a:r>
            <a:r>
              <a:rPr kumimoji="1" lang="ja-JP" altLang="en-US" sz="1100" b="1" dirty="0"/>
              <a:t>時間で導入できるプログラムとしています。学校の状況に応じて、前後していただいて構いません。</a:t>
            </a:r>
            <a:endParaRPr kumimoji="1" lang="en-US" altLang="ja-JP" sz="1100" b="1" dirty="0"/>
          </a:p>
        </p:txBody>
      </p:sp>
      <p:sp>
        <p:nvSpPr>
          <p:cNvPr id="14" name="Footer Placeholder 4">
            <a:extLst>
              <a:ext uri="{FF2B5EF4-FFF2-40B4-BE49-F238E27FC236}">
                <a16:creationId xmlns:a16="http://schemas.microsoft.com/office/drawing/2014/main" id="{428DB1E7-EE25-4A67-9504-67A31154E682}"/>
              </a:ext>
            </a:extLst>
          </p:cNvPr>
          <p:cNvSpPr>
            <a:spLocks noGrp="1"/>
          </p:cNvSpPr>
          <p:nvPr>
            <p:ph type="ftr" sz="quarter" idx="3"/>
          </p:nvPr>
        </p:nvSpPr>
        <p:spPr>
          <a:xfrm>
            <a:off x="0" y="9609438"/>
            <a:ext cx="6858000" cy="317157"/>
          </a:xfrm>
          <a:prstGeom prst="rect">
            <a:avLst/>
          </a:prstGeom>
        </p:spPr>
        <p:txBody>
          <a:bodyPr vert="horz" lIns="91440" tIns="45720" rIns="91440" bIns="45720" rtlCol="0" anchor="ctr"/>
          <a:lstStyle>
            <a:lvl1pPr algn="ctr">
              <a:defRPr sz="900">
                <a:solidFill>
                  <a:schemeClr val="tx1"/>
                </a:solidFill>
              </a:defRPr>
            </a:lvl1pPr>
          </a:lstStyle>
          <a:p>
            <a:r>
              <a:rPr kumimoji="1" lang="ja-JP" altLang="en-US" dirty="0"/>
              <a:t>尾瀬ネイチャーラーニング モデルプログラム（小学校 活用編）</a:t>
            </a:r>
          </a:p>
        </p:txBody>
      </p:sp>
      <p:sp>
        <p:nvSpPr>
          <p:cNvPr id="2" name="正方形/長方形 1">
            <a:extLst>
              <a:ext uri="{FF2B5EF4-FFF2-40B4-BE49-F238E27FC236}">
                <a16:creationId xmlns:a16="http://schemas.microsoft.com/office/drawing/2014/main" id="{31C03EB8-E1E3-765C-AF5A-46BB303861FF}"/>
              </a:ext>
            </a:extLst>
          </p:cNvPr>
          <p:cNvSpPr/>
          <p:nvPr/>
        </p:nvSpPr>
        <p:spPr>
          <a:xfrm>
            <a:off x="4596138" y="116744"/>
            <a:ext cx="542686" cy="194701"/>
          </a:xfrm>
          <a:prstGeom prst="rect">
            <a:avLst/>
          </a:prstGeom>
          <a:solidFill>
            <a:schemeClr val="accent2">
              <a:lumMod val="40000"/>
              <a:lumOff val="6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全体</a:t>
            </a:r>
          </a:p>
        </p:txBody>
      </p:sp>
      <p:sp>
        <p:nvSpPr>
          <p:cNvPr id="3" name="正方形/長方形 2">
            <a:extLst>
              <a:ext uri="{FF2B5EF4-FFF2-40B4-BE49-F238E27FC236}">
                <a16:creationId xmlns:a16="http://schemas.microsoft.com/office/drawing/2014/main" id="{95DD214E-5DFB-7E12-D200-18006B390B63}"/>
              </a:ext>
            </a:extLst>
          </p:cNvPr>
          <p:cNvSpPr/>
          <p:nvPr/>
        </p:nvSpPr>
        <p:spPr>
          <a:xfrm>
            <a:off x="5138824" y="115970"/>
            <a:ext cx="542686" cy="1947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事前</a:t>
            </a:r>
          </a:p>
        </p:txBody>
      </p:sp>
      <p:sp>
        <p:nvSpPr>
          <p:cNvPr id="5" name="正方形/長方形 4">
            <a:extLst>
              <a:ext uri="{FF2B5EF4-FFF2-40B4-BE49-F238E27FC236}">
                <a16:creationId xmlns:a16="http://schemas.microsoft.com/office/drawing/2014/main" id="{5D0CA1C6-E935-9A9B-528D-D4F3040F7A0F}"/>
              </a:ext>
            </a:extLst>
          </p:cNvPr>
          <p:cNvSpPr/>
          <p:nvPr/>
        </p:nvSpPr>
        <p:spPr>
          <a:xfrm>
            <a:off x="5681510" y="115970"/>
            <a:ext cx="542686" cy="1947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現地</a:t>
            </a:r>
          </a:p>
        </p:txBody>
      </p:sp>
      <p:sp>
        <p:nvSpPr>
          <p:cNvPr id="6" name="正方形/長方形 5">
            <a:extLst>
              <a:ext uri="{FF2B5EF4-FFF2-40B4-BE49-F238E27FC236}">
                <a16:creationId xmlns:a16="http://schemas.microsoft.com/office/drawing/2014/main" id="{E0E3AE1F-6C1E-6B55-37FA-911D3BB97FF3}"/>
              </a:ext>
            </a:extLst>
          </p:cNvPr>
          <p:cNvSpPr/>
          <p:nvPr/>
        </p:nvSpPr>
        <p:spPr>
          <a:xfrm>
            <a:off x="6224197" y="115970"/>
            <a:ext cx="542686" cy="1947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事後</a:t>
            </a:r>
          </a:p>
        </p:txBody>
      </p:sp>
      <p:pic>
        <p:nvPicPr>
          <p:cNvPr id="9" name="図 8">
            <a:extLst>
              <a:ext uri="{FF2B5EF4-FFF2-40B4-BE49-F238E27FC236}">
                <a16:creationId xmlns:a16="http://schemas.microsoft.com/office/drawing/2014/main" id="{0E68E185-F814-402B-EC05-0D374441C29D}"/>
              </a:ext>
            </a:extLst>
          </p:cNvPr>
          <p:cNvPicPr>
            <a:picLocks noChangeAspect="1"/>
          </p:cNvPicPr>
          <p:nvPr/>
        </p:nvPicPr>
        <p:blipFill>
          <a:blip r:embed="rId2"/>
          <a:stretch>
            <a:fillRect/>
          </a:stretch>
        </p:blipFill>
        <p:spPr>
          <a:xfrm>
            <a:off x="1086984" y="8263600"/>
            <a:ext cx="871457" cy="1258772"/>
          </a:xfrm>
          <a:prstGeom prst="rect">
            <a:avLst/>
          </a:prstGeom>
          <a:ln>
            <a:solidFill>
              <a:schemeClr val="tx1"/>
            </a:solidFill>
          </a:ln>
        </p:spPr>
      </p:pic>
      <p:pic>
        <p:nvPicPr>
          <p:cNvPr id="10" name="図 9">
            <a:extLst>
              <a:ext uri="{FF2B5EF4-FFF2-40B4-BE49-F238E27FC236}">
                <a16:creationId xmlns:a16="http://schemas.microsoft.com/office/drawing/2014/main" id="{E4B46F63-A7D6-8AEC-0C7F-CDC494F9B55C}"/>
              </a:ext>
            </a:extLst>
          </p:cNvPr>
          <p:cNvPicPr>
            <a:picLocks noChangeAspect="1"/>
          </p:cNvPicPr>
          <p:nvPr/>
        </p:nvPicPr>
        <p:blipFill>
          <a:blip r:embed="rId3"/>
          <a:stretch>
            <a:fillRect/>
          </a:stretch>
        </p:blipFill>
        <p:spPr>
          <a:xfrm>
            <a:off x="2055658" y="8263600"/>
            <a:ext cx="871457" cy="1258772"/>
          </a:xfrm>
          <a:prstGeom prst="rect">
            <a:avLst/>
          </a:prstGeom>
          <a:ln>
            <a:solidFill>
              <a:schemeClr val="tx1"/>
            </a:solidFill>
          </a:ln>
        </p:spPr>
      </p:pic>
      <p:pic>
        <p:nvPicPr>
          <p:cNvPr id="11" name="図 10">
            <a:extLst>
              <a:ext uri="{FF2B5EF4-FFF2-40B4-BE49-F238E27FC236}">
                <a16:creationId xmlns:a16="http://schemas.microsoft.com/office/drawing/2014/main" id="{5EDDBD6D-18E9-4384-3648-0C6DAA39F822}"/>
              </a:ext>
            </a:extLst>
          </p:cNvPr>
          <p:cNvPicPr>
            <a:picLocks noChangeAspect="1"/>
          </p:cNvPicPr>
          <p:nvPr/>
        </p:nvPicPr>
        <p:blipFill>
          <a:blip r:embed="rId4"/>
          <a:stretch>
            <a:fillRect/>
          </a:stretch>
        </p:blipFill>
        <p:spPr>
          <a:xfrm>
            <a:off x="3757894" y="8283962"/>
            <a:ext cx="2201617" cy="1238410"/>
          </a:xfrm>
          <a:prstGeom prst="rect">
            <a:avLst/>
          </a:prstGeom>
          <a:ln>
            <a:solidFill>
              <a:schemeClr val="tx1"/>
            </a:solidFill>
          </a:ln>
        </p:spPr>
      </p:pic>
      <p:sp>
        <p:nvSpPr>
          <p:cNvPr id="15" name="テキスト ボックス 14">
            <a:extLst>
              <a:ext uri="{FF2B5EF4-FFF2-40B4-BE49-F238E27FC236}">
                <a16:creationId xmlns:a16="http://schemas.microsoft.com/office/drawing/2014/main" id="{3610AFF1-4051-A79B-558B-A2238B7E8BF3}"/>
              </a:ext>
            </a:extLst>
          </p:cNvPr>
          <p:cNvSpPr txBox="1"/>
          <p:nvPr/>
        </p:nvSpPr>
        <p:spPr>
          <a:xfrm>
            <a:off x="1109744" y="7951975"/>
            <a:ext cx="1840131" cy="311624"/>
          </a:xfrm>
          <a:prstGeom prst="rect">
            <a:avLst/>
          </a:prstGeom>
          <a:noFill/>
        </p:spPr>
        <p:txBody>
          <a:bodyPr wrap="square">
            <a:spAutoFit/>
          </a:bodyPr>
          <a:lstStyle/>
          <a:p>
            <a:pPr algn="ctr">
              <a:lnSpc>
                <a:spcPct val="150000"/>
              </a:lnSpc>
            </a:pPr>
            <a:r>
              <a:rPr kumimoji="1" lang="en-US" altLang="ja-JP" sz="1050" dirty="0"/>
              <a:t>【</a:t>
            </a:r>
            <a:r>
              <a:rPr kumimoji="1" lang="ja-JP" altLang="en-US" sz="1050" dirty="0"/>
              <a:t>ワークシートイメージ</a:t>
            </a:r>
            <a:r>
              <a:rPr kumimoji="1" lang="en-US" altLang="ja-JP" sz="1050" dirty="0"/>
              <a:t>】</a:t>
            </a:r>
          </a:p>
        </p:txBody>
      </p:sp>
      <p:sp>
        <p:nvSpPr>
          <p:cNvPr id="16" name="テキスト ボックス 15">
            <a:extLst>
              <a:ext uri="{FF2B5EF4-FFF2-40B4-BE49-F238E27FC236}">
                <a16:creationId xmlns:a16="http://schemas.microsoft.com/office/drawing/2014/main" id="{BB5D1F14-B819-94BD-09BB-1140C3A2B92C}"/>
              </a:ext>
            </a:extLst>
          </p:cNvPr>
          <p:cNvSpPr txBox="1"/>
          <p:nvPr/>
        </p:nvSpPr>
        <p:spPr>
          <a:xfrm>
            <a:off x="3908125" y="7972338"/>
            <a:ext cx="1840131" cy="311624"/>
          </a:xfrm>
          <a:prstGeom prst="rect">
            <a:avLst/>
          </a:prstGeom>
          <a:noFill/>
        </p:spPr>
        <p:txBody>
          <a:bodyPr wrap="square">
            <a:spAutoFit/>
          </a:bodyPr>
          <a:lstStyle/>
          <a:p>
            <a:pPr algn="ctr">
              <a:lnSpc>
                <a:spcPct val="150000"/>
              </a:lnSpc>
            </a:pPr>
            <a:r>
              <a:rPr kumimoji="1" lang="en-US" altLang="ja-JP" sz="1050" dirty="0"/>
              <a:t>【</a:t>
            </a:r>
            <a:r>
              <a:rPr kumimoji="1" lang="ja-JP" altLang="en-US" sz="1050" dirty="0"/>
              <a:t>学習画面イメージ</a:t>
            </a:r>
            <a:r>
              <a:rPr kumimoji="1" lang="en-US" altLang="ja-JP" sz="1050" dirty="0"/>
              <a:t>】</a:t>
            </a:r>
          </a:p>
        </p:txBody>
      </p:sp>
    </p:spTree>
    <p:extLst>
      <p:ext uri="{BB962C8B-B14F-4D97-AF65-F5344CB8AC3E}">
        <p14:creationId xmlns:p14="http://schemas.microsoft.com/office/powerpoint/2010/main" val="1338834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B79DC73-D410-8C0B-D3CE-7937A0D0DECA}"/>
              </a:ext>
            </a:extLst>
          </p:cNvPr>
          <p:cNvSpPr>
            <a:spLocks noGrp="1"/>
          </p:cNvSpPr>
          <p:nvPr>
            <p:ph type="sldNum" sz="quarter" idx="12"/>
          </p:nvPr>
        </p:nvSpPr>
        <p:spPr/>
        <p:txBody>
          <a:bodyPr/>
          <a:lstStyle/>
          <a:p>
            <a:fld id="{A763930E-11EF-4248-8263-B2307074A718}" type="slidenum">
              <a:rPr kumimoji="1" lang="ja-JP" altLang="en-US" sz="1400" smtClean="0"/>
              <a:t>5</a:t>
            </a:fld>
            <a:endParaRPr kumimoji="1" lang="ja-JP" altLang="en-US" sz="1400"/>
          </a:p>
        </p:txBody>
      </p:sp>
      <p:sp>
        <p:nvSpPr>
          <p:cNvPr id="7" name="テキスト ボックス 6">
            <a:extLst>
              <a:ext uri="{FF2B5EF4-FFF2-40B4-BE49-F238E27FC236}">
                <a16:creationId xmlns:a16="http://schemas.microsoft.com/office/drawing/2014/main" id="{4BF499B2-6A3D-468D-5AAB-EA83AAC66506}"/>
              </a:ext>
            </a:extLst>
          </p:cNvPr>
          <p:cNvSpPr txBox="1"/>
          <p:nvPr/>
        </p:nvSpPr>
        <p:spPr>
          <a:xfrm>
            <a:off x="180278" y="344588"/>
            <a:ext cx="6314303" cy="369332"/>
          </a:xfrm>
          <a:prstGeom prst="rect">
            <a:avLst/>
          </a:prstGeom>
          <a:noFill/>
        </p:spPr>
        <p:txBody>
          <a:bodyPr wrap="square" rtlCol="0">
            <a:spAutoFit/>
          </a:bodyPr>
          <a:lstStyle/>
          <a:p>
            <a:r>
              <a:rPr kumimoji="1" lang="ja-JP" altLang="en-US" b="1" dirty="0">
                <a:solidFill>
                  <a:schemeClr val="accent2"/>
                </a:solidFill>
              </a:rPr>
              <a:t>事前学習：考え方を習得しよう！</a:t>
            </a:r>
          </a:p>
        </p:txBody>
      </p:sp>
      <p:sp>
        <p:nvSpPr>
          <p:cNvPr id="12" name="四角形: 角を丸くする 11">
            <a:extLst>
              <a:ext uri="{FF2B5EF4-FFF2-40B4-BE49-F238E27FC236}">
                <a16:creationId xmlns:a16="http://schemas.microsoft.com/office/drawing/2014/main" id="{83A79AD2-A1FF-13A6-1455-66F74D717654}"/>
              </a:ext>
            </a:extLst>
          </p:cNvPr>
          <p:cNvSpPr/>
          <p:nvPr/>
        </p:nvSpPr>
        <p:spPr>
          <a:xfrm>
            <a:off x="297554" y="1448474"/>
            <a:ext cx="1159417" cy="323682"/>
          </a:xfrm>
          <a:prstGeom prst="roundRect">
            <a:avLst/>
          </a:prstGeom>
          <a:solidFill>
            <a:schemeClr val="accent2">
              <a:lumMod val="60000"/>
              <a:lumOff val="4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狙い</a:t>
            </a:r>
          </a:p>
        </p:txBody>
      </p:sp>
      <p:sp>
        <p:nvSpPr>
          <p:cNvPr id="13" name="テキスト ボックス 12">
            <a:extLst>
              <a:ext uri="{FF2B5EF4-FFF2-40B4-BE49-F238E27FC236}">
                <a16:creationId xmlns:a16="http://schemas.microsoft.com/office/drawing/2014/main" id="{664D741C-2D71-8C4C-92BD-9D4ED81D30F1}"/>
              </a:ext>
            </a:extLst>
          </p:cNvPr>
          <p:cNvSpPr txBox="1"/>
          <p:nvPr/>
        </p:nvSpPr>
        <p:spPr>
          <a:xfrm>
            <a:off x="246143" y="735875"/>
            <a:ext cx="6314303" cy="619913"/>
          </a:xfrm>
          <a:prstGeom prst="rect">
            <a:avLst/>
          </a:prstGeom>
          <a:noFill/>
        </p:spPr>
        <p:txBody>
          <a:bodyPr wrap="square" rtlCol="0">
            <a:spAutoFit/>
          </a:bodyPr>
          <a:lstStyle/>
          <a:p>
            <a:pPr>
              <a:lnSpc>
                <a:spcPct val="150000"/>
              </a:lnSpc>
            </a:pPr>
            <a:r>
              <a:rPr kumimoji="1" lang="ja-JP" altLang="en-US" sz="1200" b="1" dirty="0"/>
              <a:t>「よりよい尾瀬をつくっていくために？」について、「増やしたいポジティブなこと」「減らしたいネガティブなこと」に整理して、みんなで考える</a:t>
            </a:r>
            <a:endParaRPr kumimoji="1" lang="en-US" altLang="ja-JP" sz="1200" b="1" dirty="0"/>
          </a:p>
        </p:txBody>
      </p:sp>
      <p:sp>
        <p:nvSpPr>
          <p:cNvPr id="6" name="四角形: 角を丸くする 5">
            <a:extLst>
              <a:ext uri="{FF2B5EF4-FFF2-40B4-BE49-F238E27FC236}">
                <a16:creationId xmlns:a16="http://schemas.microsoft.com/office/drawing/2014/main" id="{E4CF9B17-1BC9-CD10-09C1-F2478FEA635D}"/>
              </a:ext>
            </a:extLst>
          </p:cNvPr>
          <p:cNvSpPr/>
          <p:nvPr/>
        </p:nvSpPr>
        <p:spPr>
          <a:xfrm>
            <a:off x="221165" y="3956731"/>
            <a:ext cx="1159417" cy="323682"/>
          </a:xfrm>
          <a:prstGeom prst="roundRect">
            <a:avLst/>
          </a:prstGeom>
          <a:solidFill>
            <a:schemeClr val="accent2">
              <a:lumMod val="60000"/>
              <a:lumOff val="4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指導案</a:t>
            </a:r>
          </a:p>
        </p:txBody>
      </p:sp>
      <p:graphicFrame>
        <p:nvGraphicFramePr>
          <p:cNvPr id="14" name="表 13">
            <a:extLst>
              <a:ext uri="{FF2B5EF4-FFF2-40B4-BE49-F238E27FC236}">
                <a16:creationId xmlns:a16="http://schemas.microsoft.com/office/drawing/2014/main" id="{E642938C-8ABC-FD44-E1D1-D1168B01B5AC}"/>
              </a:ext>
            </a:extLst>
          </p:cNvPr>
          <p:cNvGraphicFramePr>
            <a:graphicFrameLocks noGrp="1"/>
          </p:cNvGraphicFramePr>
          <p:nvPr>
            <p:extLst>
              <p:ext uri="{D42A27DB-BD31-4B8C-83A1-F6EECF244321}">
                <p14:modId xmlns:p14="http://schemas.microsoft.com/office/powerpoint/2010/main" val="1180594839"/>
              </p:ext>
            </p:extLst>
          </p:nvPr>
        </p:nvGraphicFramePr>
        <p:xfrm>
          <a:off x="266630" y="4364649"/>
          <a:ext cx="6365713" cy="5053672"/>
        </p:xfrm>
        <a:graphic>
          <a:graphicData uri="http://schemas.openxmlformats.org/drawingml/2006/table">
            <a:tbl>
              <a:tblPr firstRow="1" bandRow="1">
                <a:tableStyleId>{5940675A-B579-460E-94D1-54222C63F5DA}</a:tableStyleId>
              </a:tblPr>
              <a:tblGrid>
                <a:gridCol w="277724">
                  <a:extLst>
                    <a:ext uri="{9D8B030D-6E8A-4147-A177-3AD203B41FA5}">
                      <a16:colId xmlns:a16="http://schemas.microsoft.com/office/drawing/2014/main" val="3818286640"/>
                    </a:ext>
                  </a:extLst>
                </a:gridCol>
                <a:gridCol w="337680">
                  <a:extLst>
                    <a:ext uri="{9D8B030D-6E8A-4147-A177-3AD203B41FA5}">
                      <a16:colId xmlns:a16="http://schemas.microsoft.com/office/drawing/2014/main" val="65810555"/>
                    </a:ext>
                  </a:extLst>
                </a:gridCol>
                <a:gridCol w="1084348">
                  <a:extLst>
                    <a:ext uri="{9D8B030D-6E8A-4147-A177-3AD203B41FA5}">
                      <a16:colId xmlns:a16="http://schemas.microsoft.com/office/drawing/2014/main" val="2891736153"/>
                    </a:ext>
                  </a:extLst>
                </a:gridCol>
                <a:gridCol w="477520">
                  <a:extLst>
                    <a:ext uri="{9D8B030D-6E8A-4147-A177-3AD203B41FA5}">
                      <a16:colId xmlns:a16="http://schemas.microsoft.com/office/drawing/2014/main" val="3108088361"/>
                    </a:ext>
                  </a:extLst>
                </a:gridCol>
                <a:gridCol w="2991762">
                  <a:extLst>
                    <a:ext uri="{9D8B030D-6E8A-4147-A177-3AD203B41FA5}">
                      <a16:colId xmlns:a16="http://schemas.microsoft.com/office/drawing/2014/main" val="2207028741"/>
                    </a:ext>
                  </a:extLst>
                </a:gridCol>
                <a:gridCol w="1196679">
                  <a:extLst>
                    <a:ext uri="{9D8B030D-6E8A-4147-A177-3AD203B41FA5}">
                      <a16:colId xmlns:a16="http://schemas.microsoft.com/office/drawing/2014/main" val="2161203504"/>
                    </a:ext>
                  </a:extLst>
                </a:gridCol>
              </a:tblGrid>
              <a:tr h="392518">
                <a:tc>
                  <a:txBody>
                    <a:bodyPr/>
                    <a:lstStyle/>
                    <a:p>
                      <a:r>
                        <a:rPr kumimoji="1" lang="ja-JP" altLang="en-US" sz="900" b="1" dirty="0"/>
                        <a:t>時配</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ja-JP" altLang="en-US" sz="900" b="1" dirty="0"/>
                        <a:t>概要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ja-JP" altLang="en-US" sz="900" b="1" dirty="0"/>
                        <a:t>学習内容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700" b="1" dirty="0"/>
                        <a:t>目安</a:t>
                      </a:r>
                      <a:endParaRPr kumimoji="1" lang="en-US" altLang="ja-JP" sz="700" b="1" dirty="0"/>
                    </a:p>
                    <a:p>
                      <a:pPr algn="ctr"/>
                      <a:r>
                        <a:rPr kumimoji="1" lang="ja-JP" altLang="en-US" sz="700" b="1" dirty="0"/>
                        <a:t>時間</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ja-JP" altLang="en-US" sz="900" b="1" dirty="0"/>
                        <a:t>学習活動</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ja-JP" altLang="en-US" sz="900" b="1" dirty="0"/>
                        <a:t>資料・備品など</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33419137"/>
                  </a:ext>
                </a:extLst>
              </a:tr>
              <a:tr h="883166">
                <a:tc rowSpan="2">
                  <a:txBody>
                    <a:bodyPr/>
                    <a:lstStyle/>
                    <a:p>
                      <a:pPr algn="ctr"/>
                      <a:r>
                        <a:rPr kumimoji="1" lang="ja-JP" altLang="en-US" sz="900" b="1" dirty="0"/>
                        <a:t>１時間目</a:t>
                      </a:r>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a:txBody>
                    <a:bodyPr/>
                    <a:lstStyle/>
                    <a:p>
                      <a:pPr marL="0" indent="0" algn="ctr">
                        <a:buFont typeface="+mj-lt"/>
                        <a:buNone/>
                      </a:pPr>
                      <a:r>
                        <a:rPr kumimoji="1" lang="ja-JP" altLang="en-US" sz="900" b="1" dirty="0"/>
                        <a:t>考え方の習得</a:t>
                      </a:r>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mj-lt"/>
                        <a:buNone/>
                      </a:pPr>
                      <a:r>
                        <a:rPr kumimoji="1" lang="ja-JP" altLang="en-US" sz="900" b="1" dirty="0"/>
                        <a:t>１．尾瀬</a:t>
                      </a:r>
                      <a:endParaRPr kumimoji="1" lang="en-US" altLang="ja-JP" sz="900" b="1" dirty="0"/>
                    </a:p>
                    <a:p>
                      <a:pPr marL="0" indent="0">
                        <a:buFont typeface="+mj-lt"/>
                        <a:buNone/>
                      </a:pPr>
                      <a:r>
                        <a:rPr kumimoji="1" lang="ja-JP" altLang="en-US" sz="900" b="1" dirty="0"/>
                        <a:t>　　ネイチャー</a:t>
                      </a:r>
                      <a:endParaRPr kumimoji="1" lang="en-US" altLang="ja-JP" sz="900" b="1" dirty="0"/>
                    </a:p>
                    <a:p>
                      <a:pPr marL="0" indent="0">
                        <a:buFont typeface="+mj-lt"/>
                        <a:buNone/>
                      </a:pPr>
                      <a:r>
                        <a:rPr kumimoji="1" lang="ja-JP" altLang="en-US" sz="900" b="1" dirty="0"/>
                        <a:t>　　ラーニング</a:t>
                      </a:r>
                      <a:endParaRPr kumimoji="1" lang="en-US" altLang="ja-JP" sz="900" b="1" dirty="0"/>
                    </a:p>
                    <a:p>
                      <a:pPr marL="0" indent="0">
                        <a:buFont typeface="+mj-lt"/>
                        <a:buNone/>
                      </a:pPr>
                      <a:r>
                        <a:rPr kumimoji="1" lang="ja-JP" altLang="en-US" sz="900" b="1" dirty="0"/>
                        <a:t>　　を知る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t>15</a:t>
                      </a:r>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en-US" altLang="ja-JP" sz="800" b="1" dirty="0"/>
                        <a:t>【</a:t>
                      </a:r>
                      <a:r>
                        <a:rPr kumimoji="1" lang="ja-JP" altLang="en-US" sz="800" b="1" dirty="0"/>
                        <a:t>やること</a:t>
                      </a:r>
                      <a:r>
                        <a:rPr kumimoji="1" lang="en-US" altLang="ja-JP" sz="800" b="1" dirty="0"/>
                        <a:t>】</a:t>
                      </a:r>
                    </a:p>
                    <a:p>
                      <a:pPr marL="171450" indent="-171450">
                        <a:buFont typeface="Wingdings" panose="05000000000000000000" pitchFamily="2" charset="2"/>
                        <a:buChar char="l"/>
                      </a:pPr>
                      <a:r>
                        <a:rPr kumimoji="1" lang="ja-JP" altLang="en-US" sz="800" b="1" dirty="0"/>
                        <a:t>尾瀬ネイチャーライニングの概要を知る</a:t>
                      </a:r>
                      <a:endParaRPr kumimoji="1" lang="en-US" altLang="ja-JP" sz="800" b="1" dirty="0"/>
                    </a:p>
                    <a:p>
                      <a:pPr marL="171450" indent="-171450">
                        <a:buFont typeface="Wingdings" panose="05000000000000000000" pitchFamily="2" charset="2"/>
                        <a:buChar char="l"/>
                      </a:pPr>
                      <a:r>
                        <a:rPr kumimoji="1" lang="ja-JP" altLang="en-US" sz="800" b="1" dirty="0"/>
                        <a:t>尾瀬のイメージについて確認する</a:t>
                      </a:r>
                      <a:endParaRPr kumimoji="1" lang="en-US" altLang="ja-JP" sz="800" b="1" dirty="0"/>
                    </a:p>
                    <a:p>
                      <a:pPr marL="171450" indent="-171450">
                        <a:buFont typeface="Wingdings" panose="05000000000000000000" pitchFamily="2" charset="2"/>
                        <a:buChar char="l"/>
                      </a:pPr>
                      <a:r>
                        <a:rPr kumimoji="1" lang="ja-JP" altLang="en-US" sz="800" b="1" dirty="0"/>
                        <a:t>考え方のイメージをもつ</a:t>
                      </a:r>
                      <a:endParaRPr kumimoji="1" lang="en-US" altLang="ja-JP" sz="800" b="1" dirty="0"/>
                    </a:p>
                    <a:p>
                      <a:pPr marL="0" indent="0">
                        <a:buFont typeface="Wingdings" panose="05000000000000000000" pitchFamily="2" charset="2"/>
                        <a:buNone/>
                      </a:pPr>
                      <a:r>
                        <a:rPr kumimoji="1" lang="en-US" altLang="ja-JP" sz="800" b="1" dirty="0"/>
                        <a:t>【</a:t>
                      </a:r>
                      <a:r>
                        <a:rPr kumimoji="1" lang="ja-JP" altLang="en-US" sz="800" b="1" dirty="0"/>
                        <a:t>流れ</a:t>
                      </a:r>
                      <a:r>
                        <a:rPr kumimoji="1" lang="en-US" altLang="ja-JP" sz="800" b="1" dirty="0"/>
                        <a:t>】</a:t>
                      </a:r>
                    </a:p>
                    <a:p>
                      <a:pPr marL="171450" indent="-171450">
                        <a:buFont typeface="Wingdings" panose="05000000000000000000" pitchFamily="2" charset="2"/>
                        <a:buChar char="l"/>
                      </a:pPr>
                      <a:r>
                        <a:rPr kumimoji="1" lang="ja-JP" altLang="en-US" sz="800" b="1" dirty="0"/>
                        <a:t>クラス説明　　　</a:t>
                      </a:r>
                      <a:r>
                        <a:rPr kumimoji="1" lang="en-US" altLang="ja-JP" sz="800" b="1" dirty="0"/>
                        <a:t>15</a:t>
                      </a:r>
                      <a:r>
                        <a:rPr kumimoji="1" lang="ja-JP" altLang="en-US" sz="800" b="1" dirty="0"/>
                        <a:t>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a:txBody>
                    <a:bodyPr/>
                    <a:lstStyle/>
                    <a:p>
                      <a:r>
                        <a:rPr kumimoji="1" lang="en-US" altLang="ja-JP" sz="900" b="1" dirty="0"/>
                        <a:t>【</a:t>
                      </a:r>
                      <a:r>
                        <a:rPr kumimoji="1" lang="ja-JP" altLang="en-US" sz="900" b="1" dirty="0"/>
                        <a:t>運営</a:t>
                      </a:r>
                      <a:r>
                        <a:rPr kumimoji="1" lang="en-US" altLang="ja-JP" sz="900" b="1" dirty="0"/>
                        <a:t>】</a:t>
                      </a:r>
                    </a:p>
                    <a:p>
                      <a:r>
                        <a:rPr kumimoji="1" lang="ja-JP" altLang="en-US" sz="900" b="1" dirty="0"/>
                        <a:t>□学習画面</a:t>
                      </a:r>
                      <a:endParaRPr kumimoji="1" lang="en-US" altLang="ja-JP" sz="900" b="1" dirty="0"/>
                    </a:p>
                    <a:p>
                      <a:r>
                        <a:rPr kumimoji="1" lang="ja-JP" altLang="en-US" sz="900" b="1" dirty="0"/>
                        <a:t>□プロジェクター</a:t>
                      </a:r>
                      <a:endParaRPr kumimoji="1" lang="en-US" altLang="ja-JP" sz="900" b="1" dirty="0"/>
                    </a:p>
                    <a:p>
                      <a:endParaRPr kumimoji="1" lang="en-US" altLang="ja-JP" sz="900" b="1" dirty="0"/>
                    </a:p>
                    <a:p>
                      <a:r>
                        <a:rPr kumimoji="1" lang="en-US" altLang="ja-JP" sz="900" b="1" dirty="0"/>
                        <a:t>【</a:t>
                      </a:r>
                      <a:r>
                        <a:rPr kumimoji="1" lang="ja-JP" altLang="en-US" sz="900" b="1" dirty="0"/>
                        <a:t>備品</a:t>
                      </a:r>
                      <a:r>
                        <a:rPr kumimoji="1" lang="en-US" altLang="ja-JP" sz="900" b="1" dirty="0"/>
                        <a:t>】</a:t>
                      </a:r>
                    </a:p>
                    <a:p>
                      <a:r>
                        <a:rPr kumimoji="1" lang="ja-JP" altLang="en-US" sz="900" b="1" dirty="0"/>
                        <a:t>□</a:t>
                      </a:r>
                      <a:r>
                        <a:rPr kumimoji="1" lang="en-US" altLang="ja-JP" sz="900" b="1" dirty="0"/>
                        <a:t>WS01 P1-2</a:t>
                      </a:r>
                      <a:r>
                        <a:rPr kumimoji="1" lang="ja-JP" altLang="en-US" sz="900" b="1" dirty="0"/>
                        <a:t>該当</a:t>
                      </a:r>
                      <a:endParaRPr kumimoji="1" lang="en-US" altLang="ja-JP"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3371571"/>
                  </a:ext>
                </a:extLst>
              </a:tr>
              <a:tr h="1749977">
                <a:tc vMerge="1">
                  <a:txBody>
                    <a:bodyPr/>
                    <a:lstStyle/>
                    <a:p>
                      <a:endParaRPr kumimoji="1" lang="ja-JP" altLang="en-US" dirty="0"/>
                    </a:p>
                  </a:txBody>
                  <a:tcPr/>
                </a:tc>
                <a:tc vMerge="1">
                  <a:txBody>
                    <a:bodyPr/>
                    <a:lstStyle/>
                    <a:p>
                      <a:pPr marL="0" indent="0">
                        <a:buFont typeface="+mj-lt"/>
                        <a:buNone/>
                      </a:pPr>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mj-lt"/>
                        <a:buNone/>
                      </a:pPr>
                      <a:r>
                        <a:rPr kumimoji="1" lang="ja-JP" altLang="en-US" sz="900" b="1" dirty="0"/>
                        <a:t>２．考え方を</a:t>
                      </a:r>
                      <a:endParaRPr kumimoji="1" lang="en-US" altLang="ja-JP" sz="900" b="1" dirty="0"/>
                    </a:p>
                    <a:p>
                      <a:pPr marL="0" indent="0">
                        <a:buFont typeface="+mj-lt"/>
                        <a:buNone/>
                      </a:pPr>
                      <a:r>
                        <a:rPr kumimoji="1" lang="ja-JP" altLang="en-US" sz="900" b="1" dirty="0"/>
                        <a:t>　　習得する</a:t>
                      </a:r>
                      <a:endParaRPr kumimoji="1" lang="en-US" altLang="ja-JP"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t>30</a:t>
                      </a:r>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en-US" altLang="ja-JP" sz="800" b="1" dirty="0"/>
                        <a:t>【</a:t>
                      </a:r>
                      <a:r>
                        <a:rPr kumimoji="1" lang="ja-JP" altLang="en-US" sz="800" b="1" dirty="0"/>
                        <a:t>やること</a:t>
                      </a:r>
                      <a:r>
                        <a:rPr kumimoji="1" lang="en-US" altLang="ja-JP" sz="800" b="1" dirty="0"/>
                        <a:t>】</a:t>
                      </a:r>
                    </a:p>
                    <a:p>
                      <a:pPr marL="171450" indent="-171450">
                        <a:buFont typeface="Wingdings" panose="05000000000000000000" pitchFamily="2" charset="2"/>
                        <a:buChar char="l"/>
                      </a:pPr>
                      <a:r>
                        <a:rPr kumimoji="1" lang="ja-JP" altLang="en-US" sz="800" b="1" dirty="0"/>
                        <a:t>考え方を練習してみよう～よりよい人間関係をつくるために～</a:t>
                      </a:r>
                    </a:p>
                    <a:p>
                      <a:pPr marL="171450" indent="-171450">
                        <a:buFont typeface="Wingdings" panose="05000000000000000000" pitchFamily="2" charset="2"/>
                        <a:buChar char="l"/>
                      </a:pPr>
                      <a:r>
                        <a:rPr kumimoji="1" lang="ja-JP" altLang="en-US" sz="800" b="1" dirty="0"/>
                        <a:t>「ネガティブな言葉」「ポジティブな言葉」を考えて意見を出し合う</a:t>
                      </a:r>
                    </a:p>
                    <a:p>
                      <a:pPr marL="171450" indent="-171450">
                        <a:buFont typeface="Wingdings" panose="05000000000000000000" pitchFamily="2" charset="2"/>
                        <a:buChar char="l"/>
                      </a:pPr>
                      <a:r>
                        <a:rPr kumimoji="1" lang="ja-JP" altLang="en-US" sz="800" b="1" dirty="0"/>
                        <a:t>よりよい人間関係をつくるために、減らしたい「ネガティブなこと」増やしたい「ポジティブなこと」を自分たちで考えて、</a:t>
                      </a:r>
                      <a:r>
                        <a:rPr kumimoji="1" lang="en-US" altLang="ja-JP" sz="800" b="1" dirty="0"/>
                        <a:t>1</a:t>
                      </a:r>
                      <a:r>
                        <a:rPr kumimoji="1" lang="ja-JP" altLang="en-US" sz="800" b="1" dirty="0"/>
                        <a:t>つ以上決める</a:t>
                      </a:r>
                    </a:p>
                    <a:p>
                      <a:pPr marL="0" indent="0">
                        <a:buFont typeface="Wingdings" panose="05000000000000000000" pitchFamily="2" charset="2"/>
                        <a:buNone/>
                      </a:pPr>
                      <a:r>
                        <a:rPr kumimoji="1" lang="en-US" altLang="ja-JP" sz="800" b="1" dirty="0"/>
                        <a:t>【</a:t>
                      </a:r>
                      <a:r>
                        <a:rPr kumimoji="1" lang="ja-JP" altLang="en-US" sz="800" b="1" dirty="0"/>
                        <a:t>流れ</a:t>
                      </a:r>
                      <a:r>
                        <a:rPr kumimoji="1" lang="en-US" altLang="ja-JP" sz="800" b="1" dirty="0"/>
                        <a:t>】</a:t>
                      </a:r>
                    </a:p>
                    <a:p>
                      <a:pPr marL="171450" indent="-171450">
                        <a:buFont typeface="Wingdings" panose="05000000000000000000" pitchFamily="2" charset="2"/>
                        <a:buChar char="l"/>
                      </a:pPr>
                      <a:r>
                        <a:rPr kumimoji="1" lang="ja-JP" altLang="en-US" sz="800" b="1" dirty="0"/>
                        <a:t>クラス説明　　　</a:t>
                      </a:r>
                      <a:r>
                        <a:rPr kumimoji="1" lang="en-US" altLang="ja-JP" sz="800" b="1" dirty="0"/>
                        <a:t>05</a:t>
                      </a:r>
                      <a:r>
                        <a:rPr kumimoji="1" lang="ja-JP" altLang="en-US" sz="800" b="1" dirty="0"/>
                        <a:t>分</a:t>
                      </a:r>
                      <a:endParaRPr kumimoji="1" lang="en-US" altLang="ja-JP" sz="800" b="1" dirty="0"/>
                    </a:p>
                    <a:p>
                      <a:pPr marL="171450" indent="-171450">
                        <a:buFont typeface="Wingdings" panose="05000000000000000000" pitchFamily="2" charset="2"/>
                        <a:buChar char="l"/>
                      </a:pPr>
                      <a:r>
                        <a:rPr kumimoji="1" lang="ja-JP" altLang="en-US" sz="800" b="1" dirty="0"/>
                        <a:t>ワーク１　　　　</a:t>
                      </a:r>
                      <a:r>
                        <a:rPr kumimoji="1" lang="en-US" altLang="ja-JP" sz="800" b="1" dirty="0"/>
                        <a:t>20</a:t>
                      </a:r>
                      <a:r>
                        <a:rPr kumimoji="1" lang="ja-JP" altLang="en-US" sz="800" b="1" dirty="0"/>
                        <a:t>分（個人</a:t>
                      </a:r>
                      <a:r>
                        <a:rPr kumimoji="1" lang="en-US" altLang="ja-JP" sz="800" b="1" dirty="0"/>
                        <a:t>10</a:t>
                      </a:r>
                      <a:r>
                        <a:rPr kumimoji="1" lang="ja-JP" altLang="en-US" sz="800" b="1" dirty="0"/>
                        <a:t>分＋グループ</a:t>
                      </a:r>
                      <a:r>
                        <a:rPr kumimoji="1" lang="en-US" altLang="ja-JP" sz="800" b="1" dirty="0"/>
                        <a:t>10</a:t>
                      </a:r>
                      <a:r>
                        <a:rPr kumimoji="1" lang="ja-JP" altLang="en-US" sz="800" b="1" dirty="0"/>
                        <a:t>分）</a:t>
                      </a:r>
                      <a:endParaRPr kumimoji="1" lang="en-US" altLang="ja-JP" sz="800" b="1" dirty="0"/>
                    </a:p>
                    <a:p>
                      <a:pPr marL="0" indent="0">
                        <a:buFont typeface="Wingdings" panose="05000000000000000000" pitchFamily="2" charset="2"/>
                        <a:buNone/>
                      </a:pPr>
                      <a:r>
                        <a:rPr kumimoji="1" lang="ja-JP" altLang="en-US" sz="500" b="1" dirty="0"/>
                        <a:t>　</a:t>
                      </a:r>
                      <a:r>
                        <a:rPr kumimoji="1" lang="en-US" altLang="ja-JP" sz="500" b="1" dirty="0"/>
                        <a:t>※</a:t>
                      </a:r>
                      <a:r>
                        <a:rPr kumimoji="1" lang="ja-JP" altLang="en-US" sz="500" b="1" dirty="0"/>
                        <a:t>普段とは異なるグループの場合もあるため、時間はゆとりをとって行っても構わない</a:t>
                      </a:r>
                      <a:endParaRPr kumimoji="1" lang="en-US" altLang="ja-JP" sz="500" b="1" dirty="0"/>
                    </a:p>
                    <a:p>
                      <a:pPr marL="171450" indent="-171450">
                        <a:buFont typeface="Wingdings" panose="05000000000000000000" pitchFamily="2" charset="2"/>
                        <a:buChar char="l"/>
                      </a:pPr>
                      <a:r>
                        <a:rPr kumimoji="1" lang="ja-JP" altLang="en-US" sz="800" b="1" dirty="0"/>
                        <a:t>まとめ　　　　　</a:t>
                      </a:r>
                      <a:r>
                        <a:rPr kumimoji="1" lang="en-US" altLang="ja-JP" sz="800" b="1" dirty="0"/>
                        <a:t>05</a:t>
                      </a:r>
                      <a:r>
                        <a:rPr kumimoji="1" lang="ja-JP" altLang="en-US" sz="800" b="1" dirty="0"/>
                        <a:t>分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9814824"/>
                  </a:ext>
                </a:extLst>
              </a:tr>
              <a:tr h="1537363">
                <a:tc rowSpan="2">
                  <a:txBody>
                    <a:bodyPr/>
                    <a:lstStyle/>
                    <a:p>
                      <a:pPr algn="ctr"/>
                      <a:r>
                        <a:rPr kumimoji="1" lang="ja-JP" altLang="en-US" sz="900" b="1" dirty="0"/>
                        <a:t>２時間目</a:t>
                      </a:r>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ja-JP" altLang="en-US" sz="900" b="1" dirty="0"/>
                        <a:t>考え方の応用</a:t>
                      </a:r>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900" b="1" dirty="0"/>
                        <a:t>１．考え方を</a:t>
                      </a:r>
                      <a:endParaRPr kumimoji="1" lang="en-US" altLang="ja-JP" sz="900" b="1" dirty="0"/>
                    </a:p>
                    <a:p>
                      <a:r>
                        <a:rPr kumimoji="1" lang="ja-JP" altLang="en-US" sz="900" b="1" dirty="0"/>
                        <a:t>　　応用する</a:t>
                      </a:r>
                      <a:endParaRPr kumimoji="1" lang="en-US" altLang="ja-JP"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t>35</a:t>
                      </a:r>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en-US" altLang="ja-JP" sz="800" b="1" dirty="0"/>
                        <a:t>【</a:t>
                      </a:r>
                      <a:r>
                        <a:rPr kumimoji="1" lang="ja-JP" altLang="en-US" sz="800" b="1" dirty="0"/>
                        <a:t>やること</a:t>
                      </a:r>
                      <a:r>
                        <a:rPr kumimoji="1" lang="en-US" altLang="ja-JP" sz="800" b="1" dirty="0"/>
                        <a:t>】</a:t>
                      </a:r>
                    </a:p>
                    <a:p>
                      <a:pPr marL="171450" indent="-171450">
                        <a:buFont typeface="Wingdings" panose="05000000000000000000" pitchFamily="2" charset="2"/>
                        <a:buChar char="l"/>
                      </a:pPr>
                      <a:r>
                        <a:rPr kumimoji="1" lang="ja-JP" altLang="en-US" sz="800" b="1" dirty="0"/>
                        <a:t>尾瀬クイズに答える</a:t>
                      </a:r>
                    </a:p>
                    <a:p>
                      <a:pPr marL="171450" indent="-171450">
                        <a:buFont typeface="Wingdings" panose="05000000000000000000" pitchFamily="2" charset="2"/>
                        <a:buChar char="l"/>
                      </a:pPr>
                      <a:r>
                        <a:rPr kumimoji="1" lang="ja-JP" altLang="en-US" sz="800" b="1" dirty="0"/>
                        <a:t>よりよい尾瀬をつくるために、減らしたい「ネガティブなこと」増やしたい「ポジティブなこと」を考えて意見を出し合う</a:t>
                      </a:r>
                    </a:p>
                    <a:p>
                      <a:pPr marL="0" indent="0">
                        <a:buFont typeface="Wingdings" panose="05000000000000000000" pitchFamily="2" charset="2"/>
                        <a:buNone/>
                      </a:pPr>
                      <a:r>
                        <a:rPr kumimoji="1" lang="en-US" altLang="ja-JP" sz="800" b="1" dirty="0"/>
                        <a:t>※【</a:t>
                      </a:r>
                      <a:r>
                        <a:rPr kumimoji="1" lang="ja-JP" altLang="en-US" sz="800" b="1" dirty="0"/>
                        <a:t>視点①</a:t>
                      </a:r>
                      <a:r>
                        <a:rPr kumimoji="1" lang="en-US" altLang="ja-JP" sz="800" b="1" dirty="0"/>
                        <a:t>】</a:t>
                      </a:r>
                      <a:r>
                        <a:rPr kumimoji="1" lang="ja-JP" altLang="en-US" sz="800" b="1" dirty="0"/>
                        <a:t>尾瀬に生息する生き物・植物</a:t>
                      </a:r>
                    </a:p>
                    <a:p>
                      <a:pPr marL="0" indent="0">
                        <a:buFont typeface="Wingdings" panose="05000000000000000000" pitchFamily="2" charset="2"/>
                        <a:buNone/>
                      </a:pPr>
                      <a:r>
                        <a:rPr kumimoji="1" lang="ja-JP" altLang="en-US" sz="800" b="1" dirty="0"/>
                        <a:t>　</a:t>
                      </a:r>
                      <a:r>
                        <a:rPr kumimoji="1" lang="en-US" altLang="ja-JP" sz="800" b="1" dirty="0"/>
                        <a:t>【</a:t>
                      </a:r>
                      <a:r>
                        <a:rPr kumimoji="1" lang="ja-JP" altLang="en-US" sz="800" b="1" dirty="0"/>
                        <a:t>視点②</a:t>
                      </a:r>
                      <a:r>
                        <a:rPr kumimoji="1" lang="en-US" altLang="ja-JP" sz="800" b="1" dirty="0"/>
                        <a:t>】</a:t>
                      </a:r>
                      <a:r>
                        <a:rPr kumimoji="1" lang="ja-JP" altLang="en-US" sz="800" b="1" dirty="0"/>
                        <a:t>尾瀬で働く人の取り組み</a:t>
                      </a:r>
                    </a:p>
                    <a:p>
                      <a:pPr marL="0" indent="0">
                        <a:buFont typeface="Wingdings" panose="05000000000000000000" pitchFamily="2" charset="2"/>
                        <a:buNone/>
                      </a:pPr>
                      <a:r>
                        <a:rPr kumimoji="1" lang="ja-JP" altLang="en-US" sz="800" b="1" dirty="0"/>
                        <a:t>　</a:t>
                      </a:r>
                      <a:r>
                        <a:rPr kumimoji="1" lang="en-US" altLang="ja-JP" sz="800" b="1" dirty="0"/>
                        <a:t>【</a:t>
                      </a:r>
                      <a:r>
                        <a:rPr kumimoji="1" lang="ja-JP" altLang="en-US" sz="800" b="1" dirty="0"/>
                        <a:t>視点③</a:t>
                      </a:r>
                      <a:r>
                        <a:rPr kumimoji="1" lang="en-US" altLang="ja-JP" sz="800" b="1" dirty="0"/>
                        <a:t>】</a:t>
                      </a:r>
                      <a:r>
                        <a:rPr kumimoji="1" lang="ja-JP" altLang="en-US" sz="800" b="1" dirty="0"/>
                        <a:t>尾瀬をおとずれる人の取り組み</a:t>
                      </a:r>
                    </a:p>
                    <a:p>
                      <a:pPr marL="0" indent="0">
                        <a:buFont typeface="Wingdings" panose="05000000000000000000" pitchFamily="2" charset="2"/>
                        <a:buNone/>
                      </a:pPr>
                      <a:r>
                        <a:rPr kumimoji="1" lang="en-US" altLang="ja-JP" sz="800" b="1" dirty="0"/>
                        <a:t>【</a:t>
                      </a:r>
                      <a:r>
                        <a:rPr kumimoji="1" lang="ja-JP" altLang="en-US" sz="800" b="1" dirty="0"/>
                        <a:t>流れ</a:t>
                      </a:r>
                      <a:r>
                        <a:rPr kumimoji="1" lang="en-US" altLang="ja-JP" sz="800" b="1" dirty="0"/>
                        <a:t>】</a:t>
                      </a:r>
                    </a:p>
                    <a:p>
                      <a:pPr marL="171450" indent="-171450">
                        <a:buFont typeface="Wingdings" panose="05000000000000000000" pitchFamily="2" charset="2"/>
                        <a:buChar char="l"/>
                      </a:pPr>
                      <a:r>
                        <a:rPr kumimoji="1" lang="ja-JP" altLang="en-US" sz="800" b="1" dirty="0"/>
                        <a:t>クラス説明　　　　</a:t>
                      </a:r>
                      <a:r>
                        <a:rPr kumimoji="1" lang="en-US" altLang="ja-JP" sz="800" b="1" dirty="0"/>
                        <a:t>10</a:t>
                      </a:r>
                      <a:r>
                        <a:rPr kumimoji="1" lang="ja-JP" altLang="en-US" sz="800" b="1" dirty="0"/>
                        <a:t>分（クイズ含む）</a:t>
                      </a:r>
                      <a:endParaRPr kumimoji="1" lang="en-US" altLang="ja-JP" sz="800" b="1" dirty="0"/>
                    </a:p>
                    <a:p>
                      <a:pPr marL="171450" indent="-171450">
                        <a:buFont typeface="Wingdings" panose="05000000000000000000" pitchFamily="2" charset="2"/>
                        <a:buChar char="l"/>
                      </a:pPr>
                      <a:r>
                        <a:rPr kumimoji="1" lang="ja-JP" altLang="en-US" sz="800" b="1" dirty="0"/>
                        <a:t>ワーク２　　　　　</a:t>
                      </a:r>
                      <a:r>
                        <a:rPr kumimoji="1" lang="en-US" altLang="ja-JP" sz="800" b="1" dirty="0"/>
                        <a:t>25</a:t>
                      </a:r>
                      <a:r>
                        <a:rPr kumimoji="1" lang="ja-JP" altLang="en-US" sz="800" b="1" dirty="0"/>
                        <a:t>分（個人</a:t>
                      </a:r>
                      <a:r>
                        <a:rPr kumimoji="1" lang="en-US" altLang="ja-JP" sz="800" b="1" dirty="0"/>
                        <a:t>10</a:t>
                      </a:r>
                      <a:r>
                        <a:rPr kumimoji="1" lang="ja-JP" altLang="en-US" sz="800" b="1" dirty="0"/>
                        <a:t>分＋グループ</a:t>
                      </a:r>
                      <a:r>
                        <a:rPr kumimoji="1" lang="en-US" altLang="ja-JP" sz="800" b="1" dirty="0"/>
                        <a:t>15</a:t>
                      </a:r>
                      <a:r>
                        <a:rPr kumimoji="1" lang="ja-JP" altLang="en-US" sz="800" b="1" dirty="0"/>
                        <a:t>分）</a:t>
                      </a:r>
                      <a:endParaRPr kumimoji="1" lang="en-US" altLang="ja-JP" sz="8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a:txBody>
                    <a:bodyPr/>
                    <a:lstStyle/>
                    <a:p>
                      <a:r>
                        <a:rPr kumimoji="1" lang="en-US" altLang="ja-JP" sz="900" b="1" dirty="0"/>
                        <a:t>【</a:t>
                      </a:r>
                      <a:r>
                        <a:rPr kumimoji="1" lang="ja-JP" altLang="en-US" sz="900" b="1" dirty="0"/>
                        <a:t>運営</a:t>
                      </a:r>
                      <a:r>
                        <a:rPr kumimoji="1" lang="en-US" altLang="ja-JP" sz="900" b="1" dirty="0"/>
                        <a:t>】</a:t>
                      </a:r>
                    </a:p>
                    <a:p>
                      <a:r>
                        <a:rPr kumimoji="1" lang="ja-JP" altLang="en-US" sz="900" b="1" dirty="0"/>
                        <a:t>□学習画面</a:t>
                      </a:r>
                      <a:endParaRPr kumimoji="1" lang="en-US" altLang="ja-JP" sz="900" b="1" dirty="0"/>
                    </a:p>
                    <a:p>
                      <a:r>
                        <a:rPr kumimoji="1" lang="ja-JP" altLang="en-US" sz="900" b="1" dirty="0"/>
                        <a:t>□プロジェクター</a:t>
                      </a:r>
                      <a:endParaRPr kumimoji="1" lang="en-US" altLang="ja-JP" sz="900" b="1" dirty="0"/>
                    </a:p>
                    <a:p>
                      <a:endParaRPr kumimoji="1" lang="en-US" altLang="ja-JP" sz="900" b="1" dirty="0"/>
                    </a:p>
                    <a:p>
                      <a:r>
                        <a:rPr kumimoji="1" lang="en-US" altLang="ja-JP" sz="900" b="1" dirty="0"/>
                        <a:t>【</a:t>
                      </a:r>
                      <a:r>
                        <a:rPr kumimoji="1" lang="ja-JP" altLang="en-US" sz="900" b="1" dirty="0"/>
                        <a:t>備品</a:t>
                      </a:r>
                      <a:r>
                        <a:rPr kumimoji="1" lang="en-US" altLang="ja-JP" sz="900" b="1" dirty="0"/>
                        <a:t>】</a:t>
                      </a:r>
                    </a:p>
                    <a:p>
                      <a:r>
                        <a:rPr kumimoji="1" lang="ja-JP" altLang="en-US" sz="900" b="1" dirty="0"/>
                        <a:t>□</a:t>
                      </a:r>
                      <a:r>
                        <a:rPr kumimoji="1" lang="en-US" altLang="ja-JP" sz="900" b="1" dirty="0"/>
                        <a:t>WS01 P3-4</a:t>
                      </a:r>
                      <a:r>
                        <a:rPr kumimoji="1" lang="ja-JP" altLang="en-US" sz="900" b="1" dirty="0"/>
                        <a:t>該当</a:t>
                      </a:r>
                      <a:endParaRPr kumimoji="1" lang="en-US" altLang="ja-JP" sz="900" b="1" dirty="0"/>
                    </a:p>
                    <a:p>
                      <a:endParaRPr kumimoji="1" lang="en-US" altLang="ja-JP" sz="900" b="1" dirty="0"/>
                    </a:p>
                    <a:p>
                      <a:r>
                        <a:rPr kumimoji="1" lang="en-US" altLang="ja-JP" sz="900" b="1" dirty="0"/>
                        <a:t>※</a:t>
                      </a:r>
                      <a:r>
                        <a:rPr kumimoji="1" lang="ja-JP" altLang="en-US" sz="900" b="1" dirty="0"/>
                        <a:t>ワーク２の部分は、本・インターネット等で情報収集しながら行っても構いません</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2741505"/>
                  </a:ext>
                </a:extLst>
              </a:tr>
              <a:tr h="490648">
                <a:tc vMerge="1">
                  <a:txBody>
                    <a:bodyPr/>
                    <a:lstStyle/>
                    <a:p>
                      <a:endParaRPr kumimoji="1" lang="ja-JP" altLang="en-US" dirty="0"/>
                    </a:p>
                  </a:txBody>
                  <a:tcPr/>
                </a:tc>
                <a:tc vMerge="1">
                  <a:txBody>
                    <a:bodyPr/>
                    <a:lstStyle/>
                    <a:p>
                      <a:endParaRPr kumimoji="1" lang="en-US" altLang="ja-JP"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900" b="1" dirty="0"/>
                        <a:t>２．まとめ</a:t>
                      </a:r>
                      <a:endParaRPr kumimoji="1" lang="en-US" altLang="ja-JP"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t>15</a:t>
                      </a:r>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en-US" altLang="ja-JP" sz="800" b="1" dirty="0"/>
                        <a:t>【</a:t>
                      </a:r>
                      <a:r>
                        <a:rPr kumimoji="1" lang="ja-JP" altLang="en-US" sz="800" b="1" dirty="0"/>
                        <a:t>やること</a:t>
                      </a:r>
                      <a:r>
                        <a:rPr kumimoji="1" lang="en-US" altLang="ja-JP" sz="800" b="1" dirty="0"/>
                        <a:t>】</a:t>
                      </a:r>
                    </a:p>
                    <a:p>
                      <a:pPr marL="171450" indent="-171450">
                        <a:buFont typeface="Wingdings" panose="05000000000000000000" pitchFamily="2" charset="2"/>
                        <a:buChar char="l"/>
                      </a:pPr>
                      <a:r>
                        <a:rPr kumimoji="1" lang="ja-JP" altLang="en-US" sz="800" b="1" dirty="0"/>
                        <a:t>今日学んだことを振り返る（</a:t>
                      </a:r>
                      <a:r>
                        <a:rPr kumimoji="1" lang="en-US" altLang="ja-JP" sz="800" b="1" dirty="0"/>
                        <a:t>10</a:t>
                      </a:r>
                      <a:r>
                        <a:rPr kumimoji="1" lang="ja-JP" altLang="en-US" sz="800" b="1" dirty="0"/>
                        <a:t>分程度、</a:t>
                      </a:r>
                      <a:r>
                        <a:rPr kumimoji="1" lang="en-US" altLang="ja-JP" sz="800" b="1" dirty="0"/>
                        <a:t>P4</a:t>
                      </a:r>
                      <a:r>
                        <a:rPr kumimoji="1" lang="ja-JP" altLang="en-US" sz="800" b="1" dirty="0"/>
                        <a:t>相当）</a:t>
                      </a:r>
                    </a:p>
                    <a:p>
                      <a:pPr marL="171450" indent="-171450">
                        <a:buFont typeface="Wingdings" panose="05000000000000000000" pitchFamily="2" charset="2"/>
                        <a:buChar char="l"/>
                      </a:pPr>
                      <a:r>
                        <a:rPr kumimoji="1" lang="ja-JP" altLang="en-US" sz="800" b="1" dirty="0"/>
                        <a:t>現地学習で意識することを確認する（</a:t>
                      </a:r>
                      <a:r>
                        <a:rPr kumimoji="1" lang="en-US" altLang="ja-JP" sz="800" b="1" dirty="0"/>
                        <a:t>5</a:t>
                      </a:r>
                      <a:r>
                        <a:rPr kumimoji="1" lang="ja-JP" altLang="en-US" sz="800" b="1" dirty="0"/>
                        <a:t>分程度）</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2538073"/>
                  </a:ext>
                </a:extLst>
              </a:tr>
            </a:tbl>
          </a:graphicData>
        </a:graphic>
      </p:graphicFrame>
      <p:sp>
        <p:nvSpPr>
          <p:cNvPr id="16" name="テキスト ボックス 15">
            <a:extLst>
              <a:ext uri="{FF2B5EF4-FFF2-40B4-BE49-F238E27FC236}">
                <a16:creationId xmlns:a16="http://schemas.microsoft.com/office/drawing/2014/main" id="{3E64A6EA-BC35-BEAE-B62D-0968044D9EE6}"/>
              </a:ext>
            </a:extLst>
          </p:cNvPr>
          <p:cNvSpPr txBox="1"/>
          <p:nvPr/>
        </p:nvSpPr>
        <p:spPr>
          <a:xfrm>
            <a:off x="211202" y="1823997"/>
            <a:ext cx="6314303" cy="762838"/>
          </a:xfrm>
          <a:prstGeom prst="rect">
            <a:avLst/>
          </a:prstGeom>
          <a:noFill/>
        </p:spPr>
        <p:txBody>
          <a:bodyPr wrap="square" rtlCol="0">
            <a:spAutoFit/>
          </a:bodyPr>
          <a:lstStyle/>
          <a:p>
            <a:pPr>
              <a:lnSpc>
                <a:spcPct val="150000"/>
              </a:lnSpc>
            </a:pPr>
            <a:r>
              <a:rPr kumimoji="1" lang="ja-JP" altLang="en-US" sz="1000" b="1" dirty="0"/>
              <a:t>・「よりよくつくる」の考え方を習得する。</a:t>
            </a:r>
            <a:endParaRPr kumimoji="1" lang="en-US" altLang="ja-JP" sz="1000" b="1" dirty="0"/>
          </a:p>
          <a:p>
            <a:pPr>
              <a:lnSpc>
                <a:spcPct val="150000"/>
              </a:lnSpc>
            </a:pPr>
            <a:r>
              <a:rPr kumimoji="1" lang="ja-JP" altLang="en-US" sz="1000" b="1" dirty="0"/>
              <a:t>・「よりよい尾瀬をつくるため」の意見・考えを出し合う。</a:t>
            </a:r>
          </a:p>
          <a:p>
            <a:pPr>
              <a:lnSpc>
                <a:spcPct val="150000"/>
              </a:lnSpc>
            </a:pPr>
            <a:r>
              <a:rPr kumimoji="1" lang="ja-JP" altLang="en-US" sz="1000" b="1" dirty="0"/>
              <a:t>・現地学習のポイントや心構えを理解する。</a:t>
            </a:r>
            <a:endParaRPr kumimoji="1" lang="en-US" altLang="ja-JP" sz="1000" b="1" dirty="0"/>
          </a:p>
        </p:txBody>
      </p:sp>
      <p:sp>
        <p:nvSpPr>
          <p:cNvPr id="8" name="四角形: 角を丸くする 7">
            <a:extLst>
              <a:ext uri="{FF2B5EF4-FFF2-40B4-BE49-F238E27FC236}">
                <a16:creationId xmlns:a16="http://schemas.microsoft.com/office/drawing/2014/main" id="{3044CEFA-8E3A-304E-85BA-CE1F97AF75B2}"/>
              </a:ext>
            </a:extLst>
          </p:cNvPr>
          <p:cNvSpPr/>
          <p:nvPr/>
        </p:nvSpPr>
        <p:spPr>
          <a:xfrm>
            <a:off x="266630" y="2750115"/>
            <a:ext cx="1159417" cy="323682"/>
          </a:xfrm>
          <a:prstGeom prst="roundRect">
            <a:avLst/>
          </a:prstGeom>
          <a:solidFill>
            <a:schemeClr val="accent2">
              <a:lumMod val="60000"/>
              <a:lumOff val="4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使用教材</a:t>
            </a:r>
          </a:p>
        </p:txBody>
      </p:sp>
      <p:sp>
        <p:nvSpPr>
          <p:cNvPr id="9" name="テキスト ボックス 8">
            <a:extLst>
              <a:ext uri="{FF2B5EF4-FFF2-40B4-BE49-F238E27FC236}">
                <a16:creationId xmlns:a16="http://schemas.microsoft.com/office/drawing/2014/main" id="{6C321E59-6AEE-032B-CFD0-FD38F36C9C20}"/>
              </a:ext>
            </a:extLst>
          </p:cNvPr>
          <p:cNvSpPr txBox="1"/>
          <p:nvPr/>
        </p:nvSpPr>
        <p:spPr>
          <a:xfrm>
            <a:off x="180278" y="3125638"/>
            <a:ext cx="6477044" cy="762838"/>
          </a:xfrm>
          <a:prstGeom prst="rect">
            <a:avLst/>
          </a:prstGeom>
          <a:noFill/>
        </p:spPr>
        <p:txBody>
          <a:bodyPr wrap="square" rtlCol="0">
            <a:spAutoFit/>
          </a:bodyPr>
          <a:lstStyle/>
          <a:p>
            <a:pPr>
              <a:lnSpc>
                <a:spcPct val="150000"/>
              </a:lnSpc>
            </a:pPr>
            <a:r>
              <a:rPr kumimoji="1" lang="en-US" altLang="ja-JP" sz="1000" b="1" dirty="0"/>
              <a:t>【</a:t>
            </a:r>
            <a:r>
              <a:rPr kumimoji="1" lang="ja-JP" altLang="en-US" sz="1000" b="1" dirty="0"/>
              <a:t>先生</a:t>
            </a:r>
            <a:r>
              <a:rPr kumimoji="1" lang="en-US" altLang="ja-JP" sz="1000" b="1" dirty="0"/>
              <a:t>】</a:t>
            </a:r>
          </a:p>
          <a:p>
            <a:pPr>
              <a:lnSpc>
                <a:spcPct val="150000"/>
              </a:lnSpc>
            </a:pPr>
            <a:r>
              <a:rPr kumimoji="1" lang="ja-JP" altLang="en-US" sz="1000" b="1" dirty="0"/>
              <a:t>・学習画面（事前学習）</a:t>
            </a:r>
            <a:endParaRPr kumimoji="1" lang="en-US" altLang="ja-JP" sz="1000" b="1" dirty="0"/>
          </a:p>
          <a:p>
            <a:pPr>
              <a:lnSpc>
                <a:spcPct val="150000"/>
              </a:lnSpc>
            </a:pPr>
            <a:r>
              <a:rPr kumimoji="1" lang="ja-JP" altLang="en-US" sz="1000" b="1" dirty="0"/>
              <a:t>・プロジェクター</a:t>
            </a:r>
            <a:endParaRPr kumimoji="1" lang="en-US" altLang="ja-JP" sz="1000" b="1" dirty="0"/>
          </a:p>
        </p:txBody>
      </p:sp>
      <p:sp>
        <p:nvSpPr>
          <p:cNvPr id="15" name="テキスト ボックス 14">
            <a:extLst>
              <a:ext uri="{FF2B5EF4-FFF2-40B4-BE49-F238E27FC236}">
                <a16:creationId xmlns:a16="http://schemas.microsoft.com/office/drawing/2014/main" id="{5FA24347-9401-7E6E-F191-75455B006267}"/>
              </a:ext>
            </a:extLst>
          </p:cNvPr>
          <p:cNvSpPr txBox="1"/>
          <p:nvPr/>
        </p:nvSpPr>
        <p:spPr>
          <a:xfrm>
            <a:off x="3439201" y="3067925"/>
            <a:ext cx="3418800" cy="823302"/>
          </a:xfrm>
          <a:prstGeom prst="rect">
            <a:avLst/>
          </a:prstGeom>
          <a:noFill/>
        </p:spPr>
        <p:txBody>
          <a:bodyPr wrap="square" rtlCol="0">
            <a:spAutoFit/>
          </a:bodyPr>
          <a:lstStyle/>
          <a:p>
            <a:pPr>
              <a:spcAft>
                <a:spcPts val="300"/>
              </a:spcAft>
            </a:pPr>
            <a:r>
              <a:rPr kumimoji="1" lang="en-US" altLang="ja-JP" sz="1000" b="1" dirty="0"/>
              <a:t>【</a:t>
            </a:r>
            <a:r>
              <a:rPr kumimoji="1" lang="ja-JP" altLang="en-US" sz="1000" b="1" dirty="0"/>
              <a:t>児童</a:t>
            </a:r>
            <a:r>
              <a:rPr kumimoji="1" lang="en-US" altLang="ja-JP" sz="1000" b="1" dirty="0"/>
              <a:t>】</a:t>
            </a:r>
          </a:p>
          <a:p>
            <a:pPr>
              <a:spcAft>
                <a:spcPts val="300"/>
              </a:spcAft>
            </a:pPr>
            <a:r>
              <a:rPr kumimoji="1" lang="ja-JP" altLang="en-US" sz="1000" b="1" dirty="0"/>
              <a:t>・</a:t>
            </a:r>
            <a:r>
              <a:rPr kumimoji="1" lang="en-US" altLang="ja-JP" sz="1000" b="1" dirty="0"/>
              <a:t>WS01</a:t>
            </a:r>
            <a:r>
              <a:rPr kumimoji="1" lang="ja-JP" altLang="en-US" sz="1000" b="1" dirty="0"/>
              <a:t>　</a:t>
            </a:r>
            <a:r>
              <a:rPr kumimoji="1" lang="en-US" altLang="ja-JP" sz="1000" b="1" dirty="0"/>
              <a:t>P1-4</a:t>
            </a:r>
          </a:p>
          <a:p>
            <a:pPr>
              <a:spcAft>
                <a:spcPts val="300"/>
              </a:spcAft>
            </a:pPr>
            <a:r>
              <a:rPr kumimoji="1" lang="ja-JP" altLang="en-US" sz="1000" b="1" dirty="0"/>
              <a:t>・タブレット端末</a:t>
            </a:r>
            <a:endParaRPr kumimoji="1" lang="en-US" altLang="ja-JP" sz="1000" b="1" dirty="0"/>
          </a:p>
          <a:p>
            <a:pPr>
              <a:spcAft>
                <a:spcPts val="300"/>
              </a:spcAft>
            </a:pPr>
            <a:r>
              <a:rPr kumimoji="1" lang="ja-JP" altLang="en-US" sz="1000" b="1" dirty="0"/>
              <a:t>・筆記用具</a:t>
            </a:r>
            <a:endParaRPr kumimoji="1" lang="en-US" altLang="ja-JP" sz="1000" b="1" dirty="0"/>
          </a:p>
        </p:txBody>
      </p:sp>
      <p:sp>
        <p:nvSpPr>
          <p:cNvPr id="21" name="Footer Placeholder 4">
            <a:extLst>
              <a:ext uri="{FF2B5EF4-FFF2-40B4-BE49-F238E27FC236}">
                <a16:creationId xmlns:a16="http://schemas.microsoft.com/office/drawing/2014/main" id="{9A72F3EC-A02A-962E-F4CA-6ABD4D5208EE}"/>
              </a:ext>
            </a:extLst>
          </p:cNvPr>
          <p:cNvSpPr>
            <a:spLocks noGrp="1"/>
          </p:cNvSpPr>
          <p:nvPr>
            <p:ph type="ftr" sz="quarter" idx="3"/>
          </p:nvPr>
        </p:nvSpPr>
        <p:spPr>
          <a:xfrm>
            <a:off x="0" y="9609438"/>
            <a:ext cx="6858000" cy="317157"/>
          </a:xfrm>
          <a:prstGeom prst="rect">
            <a:avLst/>
          </a:prstGeom>
        </p:spPr>
        <p:txBody>
          <a:bodyPr vert="horz" lIns="91440" tIns="45720" rIns="91440" bIns="45720" rtlCol="0" anchor="ctr"/>
          <a:lstStyle>
            <a:lvl1pPr algn="ctr">
              <a:defRPr sz="900">
                <a:solidFill>
                  <a:schemeClr val="tx1"/>
                </a:solidFill>
              </a:defRPr>
            </a:lvl1pPr>
          </a:lstStyle>
          <a:p>
            <a:r>
              <a:rPr kumimoji="1" lang="ja-JP" altLang="en-US" dirty="0"/>
              <a:t>尾瀬ネイチャーラーニング モデルプログラム（小学校 活用編）</a:t>
            </a:r>
          </a:p>
        </p:txBody>
      </p:sp>
      <p:sp>
        <p:nvSpPr>
          <p:cNvPr id="22" name="テキスト ボックス 21">
            <a:extLst>
              <a:ext uri="{FF2B5EF4-FFF2-40B4-BE49-F238E27FC236}">
                <a16:creationId xmlns:a16="http://schemas.microsoft.com/office/drawing/2014/main" id="{3CB45637-78F9-CA2D-F1F5-29A6657C283F}"/>
              </a:ext>
            </a:extLst>
          </p:cNvPr>
          <p:cNvSpPr txBox="1"/>
          <p:nvPr/>
        </p:nvSpPr>
        <p:spPr>
          <a:xfrm>
            <a:off x="1420937" y="3879876"/>
            <a:ext cx="5103475" cy="444096"/>
          </a:xfrm>
          <a:prstGeom prst="rect">
            <a:avLst/>
          </a:prstGeom>
          <a:noFill/>
        </p:spPr>
        <p:txBody>
          <a:bodyPr wrap="square" rtlCol="0">
            <a:spAutoFit/>
          </a:bodyPr>
          <a:lstStyle/>
          <a:p>
            <a:pPr>
              <a:lnSpc>
                <a:spcPct val="150000"/>
              </a:lnSpc>
            </a:pPr>
            <a:r>
              <a:rPr kumimoji="1" lang="ja-JP" altLang="en-US" sz="800" dirty="0"/>
              <a:t>４５分授業を２時間分の想定。２時間連続の授業で行うと、より円滑に運営することができます。</a:t>
            </a:r>
            <a:endParaRPr kumimoji="1" lang="en-US" altLang="ja-JP" sz="800" dirty="0"/>
          </a:p>
          <a:p>
            <a:pPr>
              <a:lnSpc>
                <a:spcPct val="150000"/>
              </a:lnSpc>
            </a:pPr>
            <a:r>
              <a:rPr kumimoji="1" lang="ja-JP" altLang="en-US" sz="800" dirty="0"/>
              <a:t>ガイドさんによる授業は、別の時間に設定が必要となります。</a:t>
            </a:r>
            <a:endParaRPr kumimoji="1" lang="en-US" altLang="ja-JP" sz="800" dirty="0"/>
          </a:p>
        </p:txBody>
      </p:sp>
      <p:sp>
        <p:nvSpPr>
          <p:cNvPr id="23" name="正方形/長方形 22">
            <a:extLst>
              <a:ext uri="{FF2B5EF4-FFF2-40B4-BE49-F238E27FC236}">
                <a16:creationId xmlns:a16="http://schemas.microsoft.com/office/drawing/2014/main" id="{6D4EFB21-3C54-982E-9ACA-727D536452E3}"/>
              </a:ext>
            </a:extLst>
          </p:cNvPr>
          <p:cNvSpPr/>
          <p:nvPr/>
        </p:nvSpPr>
        <p:spPr>
          <a:xfrm>
            <a:off x="4596138" y="116744"/>
            <a:ext cx="542686" cy="194701"/>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全体</a:t>
            </a:r>
          </a:p>
        </p:txBody>
      </p:sp>
      <p:sp>
        <p:nvSpPr>
          <p:cNvPr id="24" name="正方形/長方形 23">
            <a:extLst>
              <a:ext uri="{FF2B5EF4-FFF2-40B4-BE49-F238E27FC236}">
                <a16:creationId xmlns:a16="http://schemas.microsoft.com/office/drawing/2014/main" id="{006A517B-6915-E71F-E776-9399C77AD076}"/>
              </a:ext>
            </a:extLst>
          </p:cNvPr>
          <p:cNvSpPr/>
          <p:nvPr/>
        </p:nvSpPr>
        <p:spPr>
          <a:xfrm>
            <a:off x="5138824" y="115970"/>
            <a:ext cx="542686" cy="194701"/>
          </a:xfrm>
          <a:prstGeom prst="rect">
            <a:avLst/>
          </a:prstGeom>
          <a:solidFill>
            <a:schemeClr val="accent2">
              <a:lumMod val="40000"/>
              <a:lumOff val="6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事前</a:t>
            </a:r>
          </a:p>
        </p:txBody>
      </p:sp>
      <p:sp>
        <p:nvSpPr>
          <p:cNvPr id="25" name="正方形/長方形 24">
            <a:extLst>
              <a:ext uri="{FF2B5EF4-FFF2-40B4-BE49-F238E27FC236}">
                <a16:creationId xmlns:a16="http://schemas.microsoft.com/office/drawing/2014/main" id="{AAFFC411-DD4E-8023-E021-2431F5105A86}"/>
              </a:ext>
            </a:extLst>
          </p:cNvPr>
          <p:cNvSpPr/>
          <p:nvPr/>
        </p:nvSpPr>
        <p:spPr>
          <a:xfrm>
            <a:off x="5681510" y="115970"/>
            <a:ext cx="542686" cy="1947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現地</a:t>
            </a:r>
          </a:p>
        </p:txBody>
      </p:sp>
      <p:sp>
        <p:nvSpPr>
          <p:cNvPr id="26" name="正方形/長方形 25">
            <a:extLst>
              <a:ext uri="{FF2B5EF4-FFF2-40B4-BE49-F238E27FC236}">
                <a16:creationId xmlns:a16="http://schemas.microsoft.com/office/drawing/2014/main" id="{B1F65DD7-7339-C16F-FE19-D121CED858CE}"/>
              </a:ext>
            </a:extLst>
          </p:cNvPr>
          <p:cNvSpPr/>
          <p:nvPr/>
        </p:nvSpPr>
        <p:spPr>
          <a:xfrm>
            <a:off x="6224197" y="115970"/>
            <a:ext cx="542686" cy="1947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事後</a:t>
            </a:r>
          </a:p>
        </p:txBody>
      </p:sp>
    </p:spTree>
    <p:extLst>
      <p:ext uri="{BB962C8B-B14F-4D97-AF65-F5344CB8AC3E}">
        <p14:creationId xmlns:p14="http://schemas.microsoft.com/office/powerpoint/2010/main" val="4080509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4BF499B2-6A3D-468D-5AAB-EA83AAC66506}"/>
              </a:ext>
            </a:extLst>
          </p:cNvPr>
          <p:cNvSpPr txBox="1"/>
          <p:nvPr/>
        </p:nvSpPr>
        <p:spPr>
          <a:xfrm>
            <a:off x="180278" y="410802"/>
            <a:ext cx="6314303" cy="923330"/>
          </a:xfrm>
          <a:prstGeom prst="rect">
            <a:avLst/>
          </a:prstGeom>
          <a:noFill/>
        </p:spPr>
        <p:txBody>
          <a:bodyPr wrap="square" rtlCol="0">
            <a:spAutoFit/>
          </a:bodyPr>
          <a:lstStyle/>
          <a:p>
            <a:r>
              <a:rPr kumimoji="1" lang="ja-JP" altLang="en-US" b="1" dirty="0">
                <a:solidFill>
                  <a:schemeClr val="accent2"/>
                </a:solidFill>
              </a:rPr>
              <a:t>現地学習：</a:t>
            </a:r>
            <a:endParaRPr kumimoji="1" lang="en-US" altLang="ja-JP" b="1" dirty="0">
              <a:solidFill>
                <a:schemeClr val="accent2"/>
              </a:solidFill>
            </a:endParaRPr>
          </a:p>
          <a:p>
            <a:r>
              <a:rPr kumimoji="1" lang="ja-JP" altLang="en-US" b="1" dirty="0">
                <a:solidFill>
                  <a:schemeClr val="accent2"/>
                </a:solidFill>
              </a:rPr>
              <a:t>尾瀬で「ポジティブなこと」「ネガティブなこと」を</a:t>
            </a:r>
            <a:endParaRPr kumimoji="1" lang="en-US" altLang="ja-JP" b="1" dirty="0">
              <a:solidFill>
                <a:schemeClr val="accent2"/>
              </a:solidFill>
            </a:endParaRPr>
          </a:p>
          <a:p>
            <a:r>
              <a:rPr kumimoji="1" lang="ja-JP" altLang="en-US" b="1" dirty="0">
                <a:solidFill>
                  <a:schemeClr val="accent2"/>
                </a:solidFill>
              </a:rPr>
              <a:t>たくさん見つけよう！</a:t>
            </a:r>
          </a:p>
        </p:txBody>
      </p:sp>
      <p:sp>
        <p:nvSpPr>
          <p:cNvPr id="4" name="スライド番号プレースホルダー 3">
            <a:extLst>
              <a:ext uri="{FF2B5EF4-FFF2-40B4-BE49-F238E27FC236}">
                <a16:creationId xmlns:a16="http://schemas.microsoft.com/office/drawing/2014/main" id="{2B79DC73-D410-8C0B-D3CE-7937A0D0DECA}"/>
              </a:ext>
            </a:extLst>
          </p:cNvPr>
          <p:cNvSpPr>
            <a:spLocks noGrp="1"/>
          </p:cNvSpPr>
          <p:nvPr>
            <p:ph type="sldNum" sz="quarter" idx="12"/>
          </p:nvPr>
        </p:nvSpPr>
        <p:spPr/>
        <p:txBody>
          <a:bodyPr/>
          <a:lstStyle/>
          <a:p>
            <a:fld id="{A763930E-11EF-4248-8263-B2307074A718}" type="slidenum">
              <a:rPr kumimoji="1" lang="ja-JP" altLang="en-US" sz="1400" smtClean="0"/>
              <a:t>6</a:t>
            </a:fld>
            <a:endParaRPr kumimoji="1" lang="ja-JP" altLang="en-US" sz="1400"/>
          </a:p>
        </p:txBody>
      </p:sp>
      <p:sp>
        <p:nvSpPr>
          <p:cNvPr id="8" name="Footer Placeholder 4">
            <a:extLst>
              <a:ext uri="{FF2B5EF4-FFF2-40B4-BE49-F238E27FC236}">
                <a16:creationId xmlns:a16="http://schemas.microsoft.com/office/drawing/2014/main" id="{647CE25D-FC11-BBD1-05C3-DFB613311EA8}"/>
              </a:ext>
            </a:extLst>
          </p:cNvPr>
          <p:cNvSpPr>
            <a:spLocks noGrp="1"/>
          </p:cNvSpPr>
          <p:nvPr>
            <p:ph type="ftr" sz="quarter" idx="3"/>
          </p:nvPr>
        </p:nvSpPr>
        <p:spPr>
          <a:xfrm>
            <a:off x="0" y="9609438"/>
            <a:ext cx="6858000" cy="317157"/>
          </a:xfrm>
          <a:prstGeom prst="rect">
            <a:avLst/>
          </a:prstGeom>
        </p:spPr>
        <p:txBody>
          <a:bodyPr vert="horz" lIns="91440" tIns="45720" rIns="91440" bIns="45720" rtlCol="0" anchor="ctr"/>
          <a:lstStyle>
            <a:lvl1pPr algn="ctr">
              <a:defRPr sz="900">
                <a:solidFill>
                  <a:schemeClr val="tx1"/>
                </a:solidFill>
              </a:defRPr>
            </a:lvl1pPr>
          </a:lstStyle>
          <a:p>
            <a:r>
              <a:rPr kumimoji="1" lang="ja-JP" altLang="en-US" dirty="0"/>
              <a:t>尾瀬ネイチャーラーニング モデルプログラム（小学校 活用編）</a:t>
            </a:r>
          </a:p>
        </p:txBody>
      </p:sp>
      <p:sp>
        <p:nvSpPr>
          <p:cNvPr id="18" name="四角形: 角を丸くする 17">
            <a:extLst>
              <a:ext uri="{FF2B5EF4-FFF2-40B4-BE49-F238E27FC236}">
                <a16:creationId xmlns:a16="http://schemas.microsoft.com/office/drawing/2014/main" id="{B51321C5-4CC1-7F61-E2B6-67CB7853EC26}"/>
              </a:ext>
            </a:extLst>
          </p:cNvPr>
          <p:cNvSpPr/>
          <p:nvPr/>
        </p:nvSpPr>
        <p:spPr>
          <a:xfrm>
            <a:off x="284675" y="1448474"/>
            <a:ext cx="1159417" cy="323682"/>
          </a:xfrm>
          <a:prstGeom prst="roundRect">
            <a:avLst/>
          </a:prstGeom>
          <a:solidFill>
            <a:schemeClr val="accent2">
              <a:lumMod val="60000"/>
              <a:lumOff val="4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狙い</a:t>
            </a:r>
          </a:p>
        </p:txBody>
      </p:sp>
      <p:sp>
        <p:nvSpPr>
          <p:cNvPr id="21" name="テキスト ボックス 20">
            <a:extLst>
              <a:ext uri="{FF2B5EF4-FFF2-40B4-BE49-F238E27FC236}">
                <a16:creationId xmlns:a16="http://schemas.microsoft.com/office/drawing/2014/main" id="{2ED93646-9173-2660-360F-DD281F01D356}"/>
              </a:ext>
            </a:extLst>
          </p:cNvPr>
          <p:cNvSpPr txBox="1"/>
          <p:nvPr/>
        </p:nvSpPr>
        <p:spPr>
          <a:xfrm>
            <a:off x="231522" y="1823997"/>
            <a:ext cx="6314303" cy="532005"/>
          </a:xfrm>
          <a:prstGeom prst="rect">
            <a:avLst/>
          </a:prstGeom>
          <a:noFill/>
        </p:spPr>
        <p:txBody>
          <a:bodyPr wrap="square" rtlCol="0">
            <a:spAutoFit/>
          </a:bodyPr>
          <a:lstStyle/>
          <a:p>
            <a:pPr>
              <a:lnSpc>
                <a:spcPct val="150000"/>
              </a:lnSpc>
            </a:pPr>
            <a:r>
              <a:rPr kumimoji="1" lang="ja-JP" altLang="en-US" sz="1000" b="1" dirty="0"/>
              <a:t>・尾瀬を散策しながら、自分なりに「ポジティブなこと」「ネガティブなこと」を見つける。</a:t>
            </a:r>
            <a:endParaRPr kumimoji="1" lang="en-US" altLang="ja-JP" sz="1000" b="1" dirty="0"/>
          </a:p>
          <a:p>
            <a:pPr>
              <a:lnSpc>
                <a:spcPct val="150000"/>
              </a:lnSpc>
            </a:pPr>
            <a:r>
              <a:rPr kumimoji="1" lang="ja-JP" altLang="en-US" sz="1000" b="1" dirty="0"/>
              <a:t>・観察することを通じて、普段気づけないことにも気づけるようになる。</a:t>
            </a:r>
            <a:endParaRPr kumimoji="1" lang="en-US" altLang="ja-JP" sz="1000" b="1" dirty="0"/>
          </a:p>
        </p:txBody>
      </p:sp>
      <p:sp>
        <p:nvSpPr>
          <p:cNvPr id="22" name="四角形: 角を丸くする 21">
            <a:extLst>
              <a:ext uri="{FF2B5EF4-FFF2-40B4-BE49-F238E27FC236}">
                <a16:creationId xmlns:a16="http://schemas.microsoft.com/office/drawing/2014/main" id="{CCB648DC-D9A7-5A05-9E46-5E59F5098886}"/>
              </a:ext>
            </a:extLst>
          </p:cNvPr>
          <p:cNvSpPr/>
          <p:nvPr/>
        </p:nvSpPr>
        <p:spPr>
          <a:xfrm>
            <a:off x="266630" y="2473015"/>
            <a:ext cx="1159417" cy="323682"/>
          </a:xfrm>
          <a:prstGeom prst="roundRect">
            <a:avLst/>
          </a:prstGeom>
          <a:solidFill>
            <a:schemeClr val="accent2">
              <a:lumMod val="60000"/>
              <a:lumOff val="4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ポイント</a:t>
            </a:r>
          </a:p>
        </p:txBody>
      </p:sp>
      <p:sp>
        <p:nvSpPr>
          <p:cNvPr id="23" name="テキスト ボックス 22">
            <a:extLst>
              <a:ext uri="{FF2B5EF4-FFF2-40B4-BE49-F238E27FC236}">
                <a16:creationId xmlns:a16="http://schemas.microsoft.com/office/drawing/2014/main" id="{D04B1072-8EF2-2441-373C-7758CF9A383F}"/>
              </a:ext>
            </a:extLst>
          </p:cNvPr>
          <p:cNvSpPr txBox="1"/>
          <p:nvPr/>
        </p:nvSpPr>
        <p:spPr>
          <a:xfrm>
            <a:off x="180278" y="2913710"/>
            <a:ext cx="6477044" cy="3301994"/>
          </a:xfrm>
          <a:prstGeom prst="rect">
            <a:avLst/>
          </a:prstGeom>
          <a:noFill/>
        </p:spPr>
        <p:txBody>
          <a:bodyPr wrap="square" rtlCol="0">
            <a:spAutoFit/>
          </a:bodyPr>
          <a:lstStyle/>
          <a:p>
            <a:pPr>
              <a:lnSpc>
                <a:spcPct val="150000"/>
              </a:lnSpc>
            </a:pPr>
            <a:r>
              <a:rPr kumimoji="1" lang="ja-JP" altLang="en-US" sz="1000" b="1" dirty="0"/>
              <a:t>・登山前には「今日は何を発見してくるのだろうか？（→尾瀬の「ポジティブなこと」「ネガティブなこと」</a:t>
            </a:r>
            <a:endParaRPr kumimoji="1" lang="en-US" altLang="ja-JP" sz="1000" b="1" dirty="0"/>
          </a:p>
          <a:p>
            <a:pPr>
              <a:lnSpc>
                <a:spcPct val="150000"/>
              </a:lnSpc>
            </a:pPr>
            <a:r>
              <a:rPr kumimoji="1" lang="ja-JP" altLang="en-US" sz="1000" b="1" dirty="0"/>
              <a:t>　を発見してくる）」と目的を確認し、登山後には「どんなポジティブ・ネガティブを発見してきたの？互い</a:t>
            </a:r>
            <a:endParaRPr kumimoji="1" lang="en-US" altLang="ja-JP" sz="1000" b="1" dirty="0"/>
          </a:p>
          <a:p>
            <a:pPr>
              <a:lnSpc>
                <a:spcPct val="150000"/>
              </a:lnSpc>
            </a:pPr>
            <a:r>
              <a:rPr kumimoji="1" lang="ja-JP" altLang="en-US" sz="1000" b="1" dirty="0"/>
              <a:t>　に共有してみよう」と課題発見してきたものを、簡単に共有する時間を設けましょう。（</a:t>
            </a:r>
            <a:r>
              <a:rPr kumimoji="1" lang="en-US" altLang="ja-JP" sz="1000" b="1" dirty="0"/>
              <a:t>1</a:t>
            </a:r>
            <a:r>
              <a:rPr kumimoji="1" lang="ja-JP" altLang="en-US" sz="1000" b="1" dirty="0"/>
              <a:t>分程度でも</a:t>
            </a:r>
            <a:r>
              <a:rPr kumimoji="1" lang="en-US" altLang="ja-JP" sz="1000" b="1" dirty="0"/>
              <a:t>OK</a:t>
            </a:r>
            <a:r>
              <a:rPr kumimoji="1" lang="ja-JP" altLang="en-US" sz="1000" b="1" dirty="0"/>
              <a:t>）</a:t>
            </a:r>
            <a:endParaRPr kumimoji="1" lang="en-US" altLang="ja-JP" sz="1000" b="1" dirty="0"/>
          </a:p>
          <a:p>
            <a:pPr>
              <a:lnSpc>
                <a:spcPct val="150000"/>
              </a:lnSpc>
            </a:pPr>
            <a:r>
              <a:rPr kumimoji="1" lang="ja-JP" altLang="en-US" sz="1000" b="1" dirty="0"/>
              <a:t>・時々、五感（視覚・聴覚・嗅覚・味覚・触覚）を意識することを促してみましょう。</a:t>
            </a:r>
            <a:endParaRPr kumimoji="1" lang="en-US" altLang="ja-JP" sz="1000" b="1" dirty="0"/>
          </a:p>
          <a:p>
            <a:pPr>
              <a:lnSpc>
                <a:spcPct val="150000"/>
              </a:lnSpc>
            </a:pPr>
            <a:r>
              <a:rPr kumimoji="1" lang="ja-JP" altLang="en-US" sz="1000" b="1" dirty="0"/>
              <a:t>　（例）「ここで目を閉じて、風を感じてみよう。香りを感じてみよう」「どんな音が聞こえる？どんな音の</a:t>
            </a:r>
            <a:endParaRPr kumimoji="1" lang="en-US" altLang="ja-JP" sz="1000" b="1" dirty="0"/>
          </a:p>
          <a:p>
            <a:pPr>
              <a:lnSpc>
                <a:spcPct val="150000"/>
              </a:lnSpc>
            </a:pPr>
            <a:r>
              <a:rPr kumimoji="1" lang="ja-JP" altLang="en-US" sz="1000" b="1" dirty="0"/>
              <a:t>　　　　　違いを感じる？」「木々が緑だけど、</a:t>
            </a:r>
            <a:r>
              <a:rPr kumimoji="1" lang="en-US" altLang="ja-JP" sz="1000" b="1" dirty="0"/>
              <a:t>『</a:t>
            </a:r>
            <a:r>
              <a:rPr kumimoji="1" lang="ja-JP" altLang="en-US" sz="1000" b="1" dirty="0"/>
              <a:t>緑色</a:t>
            </a:r>
            <a:r>
              <a:rPr kumimoji="1" lang="en-US" altLang="ja-JP" sz="1000" b="1" dirty="0"/>
              <a:t>』</a:t>
            </a:r>
            <a:r>
              <a:rPr kumimoji="1" lang="ja-JP" altLang="en-US" sz="1000" b="1" dirty="0"/>
              <a:t>の濃さはどうかな？」など</a:t>
            </a:r>
            <a:endParaRPr kumimoji="1" lang="en-US" altLang="ja-JP" sz="1000" b="1" dirty="0"/>
          </a:p>
          <a:p>
            <a:pPr>
              <a:lnSpc>
                <a:spcPct val="150000"/>
              </a:lnSpc>
            </a:pPr>
            <a:r>
              <a:rPr kumimoji="1" lang="ja-JP" altLang="en-US" sz="1000" b="1" dirty="0"/>
              <a:t>・時々、児童の「ポジティブなこと」「ネガティブなこと」を確認してみましょう。</a:t>
            </a:r>
            <a:endParaRPr kumimoji="1" lang="en-US" altLang="ja-JP" sz="1000" b="1" dirty="0"/>
          </a:p>
          <a:p>
            <a:pPr>
              <a:lnSpc>
                <a:spcPct val="150000"/>
              </a:lnSpc>
            </a:pPr>
            <a:r>
              <a:rPr kumimoji="1" lang="ja-JP" altLang="en-US" sz="1000" b="1" dirty="0"/>
              <a:t>　（例）「ここまで歩いてみて、増えたらいいなあと思ったポジティブなことと思ったことはある？」</a:t>
            </a:r>
            <a:endParaRPr kumimoji="1" lang="en-US" altLang="ja-JP" sz="1000" b="1" dirty="0"/>
          </a:p>
          <a:p>
            <a:pPr>
              <a:lnSpc>
                <a:spcPct val="150000"/>
              </a:lnSpc>
            </a:pPr>
            <a:r>
              <a:rPr kumimoji="1" lang="ja-JP" altLang="en-US" sz="1000" b="1" dirty="0"/>
              <a:t>　　　　「減ったほうがいいなと思ったことはある？」「どんなところを見て、そう感じた？」など</a:t>
            </a:r>
            <a:endParaRPr kumimoji="1" lang="en-US" altLang="ja-JP" sz="1000" b="1" dirty="0"/>
          </a:p>
          <a:p>
            <a:pPr>
              <a:lnSpc>
                <a:spcPct val="150000"/>
              </a:lnSpc>
            </a:pPr>
            <a:r>
              <a:rPr kumimoji="1" lang="ja-JP" altLang="en-US" sz="1000" b="1" dirty="0"/>
              <a:t>・時々、先生自身の気づきを共有してみましょう。</a:t>
            </a:r>
            <a:endParaRPr kumimoji="1" lang="en-US" altLang="ja-JP" sz="1000" b="1" dirty="0"/>
          </a:p>
          <a:p>
            <a:pPr>
              <a:lnSpc>
                <a:spcPct val="150000"/>
              </a:lnSpc>
            </a:pPr>
            <a:r>
              <a:rPr kumimoji="1" lang="ja-JP" altLang="en-US" sz="1000" b="1" dirty="0"/>
              <a:t>　（例）「先生、これはもっと増えたらいいなと思ったんだんだよ」等</a:t>
            </a:r>
            <a:endParaRPr kumimoji="1" lang="en-US" altLang="ja-JP" sz="1000" b="1" dirty="0"/>
          </a:p>
          <a:p>
            <a:pPr>
              <a:lnSpc>
                <a:spcPct val="150000"/>
              </a:lnSpc>
            </a:pPr>
            <a:r>
              <a:rPr kumimoji="1" lang="ja-JP" altLang="en-US" sz="1000" b="1" dirty="0"/>
              <a:t>・児童が発した「気づき」に「答え」を教えなくてもよいです。一緒に考えるスタンスで過ごしましょう。</a:t>
            </a:r>
            <a:endParaRPr kumimoji="1" lang="en-US" altLang="ja-JP" sz="1000" b="1" dirty="0"/>
          </a:p>
          <a:p>
            <a:pPr>
              <a:lnSpc>
                <a:spcPct val="150000"/>
              </a:lnSpc>
            </a:pPr>
            <a:r>
              <a:rPr kumimoji="1" lang="ja-JP" altLang="en-US" sz="1000" b="1" dirty="0"/>
              <a:t>　（例）「先生は、こう思うんだけど、▲▲さんはどう思う？」等</a:t>
            </a:r>
            <a:endParaRPr kumimoji="1" lang="en-US" altLang="ja-JP" sz="1000" b="1" dirty="0"/>
          </a:p>
          <a:p>
            <a:pPr>
              <a:lnSpc>
                <a:spcPct val="150000"/>
              </a:lnSpc>
            </a:pPr>
            <a:r>
              <a:rPr kumimoji="1" lang="ja-JP" altLang="en-US" sz="1000" b="1" dirty="0"/>
              <a:t>・児童が捉えたものやことは、デジタルカメラやノート等に記録しておきましょう。（</a:t>
            </a:r>
            <a:r>
              <a:rPr kumimoji="1" lang="en-US" altLang="ja-JP" sz="1000" b="1" dirty="0"/>
              <a:t>WS01</a:t>
            </a:r>
            <a:r>
              <a:rPr kumimoji="1" lang="ja-JP" altLang="en-US" sz="1000" b="1" dirty="0"/>
              <a:t>  </a:t>
            </a:r>
            <a:r>
              <a:rPr kumimoji="1" lang="en-US" altLang="ja-JP" sz="1000" b="1" dirty="0"/>
              <a:t>P5</a:t>
            </a:r>
            <a:r>
              <a:rPr kumimoji="1" lang="ja-JP" altLang="en-US" sz="1000" b="1" dirty="0"/>
              <a:t>活用可）</a:t>
            </a:r>
            <a:endParaRPr kumimoji="1" lang="en-US" altLang="ja-JP" sz="1000" b="1" dirty="0"/>
          </a:p>
        </p:txBody>
      </p:sp>
      <p:sp>
        <p:nvSpPr>
          <p:cNvPr id="25" name="正方形/長方形 24">
            <a:extLst>
              <a:ext uri="{FF2B5EF4-FFF2-40B4-BE49-F238E27FC236}">
                <a16:creationId xmlns:a16="http://schemas.microsoft.com/office/drawing/2014/main" id="{09424A4B-C282-DD8B-EA67-AFB82953483E}"/>
              </a:ext>
            </a:extLst>
          </p:cNvPr>
          <p:cNvSpPr/>
          <p:nvPr/>
        </p:nvSpPr>
        <p:spPr>
          <a:xfrm>
            <a:off x="4596138" y="116744"/>
            <a:ext cx="542686" cy="194701"/>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全体</a:t>
            </a:r>
          </a:p>
        </p:txBody>
      </p:sp>
      <p:sp>
        <p:nvSpPr>
          <p:cNvPr id="26" name="正方形/長方形 25">
            <a:extLst>
              <a:ext uri="{FF2B5EF4-FFF2-40B4-BE49-F238E27FC236}">
                <a16:creationId xmlns:a16="http://schemas.microsoft.com/office/drawing/2014/main" id="{8D800230-B5A9-A325-4720-243E76026B9A}"/>
              </a:ext>
            </a:extLst>
          </p:cNvPr>
          <p:cNvSpPr/>
          <p:nvPr/>
        </p:nvSpPr>
        <p:spPr>
          <a:xfrm>
            <a:off x="5138824" y="115970"/>
            <a:ext cx="542686" cy="1947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事前</a:t>
            </a:r>
          </a:p>
        </p:txBody>
      </p:sp>
      <p:sp>
        <p:nvSpPr>
          <p:cNvPr id="27" name="正方形/長方形 26">
            <a:extLst>
              <a:ext uri="{FF2B5EF4-FFF2-40B4-BE49-F238E27FC236}">
                <a16:creationId xmlns:a16="http://schemas.microsoft.com/office/drawing/2014/main" id="{CC62BE90-F467-05F3-47B1-C6AB440630F2}"/>
              </a:ext>
            </a:extLst>
          </p:cNvPr>
          <p:cNvSpPr/>
          <p:nvPr/>
        </p:nvSpPr>
        <p:spPr>
          <a:xfrm>
            <a:off x="5681510" y="115970"/>
            <a:ext cx="542686" cy="194701"/>
          </a:xfrm>
          <a:prstGeom prst="rect">
            <a:avLst/>
          </a:prstGeom>
          <a:solidFill>
            <a:schemeClr val="accent2">
              <a:lumMod val="40000"/>
              <a:lumOff val="6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現地</a:t>
            </a:r>
          </a:p>
        </p:txBody>
      </p:sp>
      <p:sp>
        <p:nvSpPr>
          <p:cNvPr id="28" name="正方形/長方形 27">
            <a:extLst>
              <a:ext uri="{FF2B5EF4-FFF2-40B4-BE49-F238E27FC236}">
                <a16:creationId xmlns:a16="http://schemas.microsoft.com/office/drawing/2014/main" id="{F9CEA804-749A-3724-B095-29CD862C156A}"/>
              </a:ext>
            </a:extLst>
          </p:cNvPr>
          <p:cNvSpPr/>
          <p:nvPr/>
        </p:nvSpPr>
        <p:spPr>
          <a:xfrm>
            <a:off x="6224197" y="115970"/>
            <a:ext cx="542686" cy="1947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事後</a:t>
            </a:r>
          </a:p>
        </p:txBody>
      </p:sp>
      <p:sp>
        <p:nvSpPr>
          <p:cNvPr id="2" name="四角形: 角を丸くする 1">
            <a:extLst>
              <a:ext uri="{FF2B5EF4-FFF2-40B4-BE49-F238E27FC236}">
                <a16:creationId xmlns:a16="http://schemas.microsoft.com/office/drawing/2014/main" id="{82E91B94-6B21-D70B-C51E-17FA5A51E213}"/>
              </a:ext>
            </a:extLst>
          </p:cNvPr>
          <p:cNvSpPr/>
          <p:nvPr/>
        </p:nvSpPr>
        <p:spPr>
          <a:xfrm>
            <a:off x="332495" y="6292856"/>
            <a:ext cx="1159417" cy="323682"/>
          </a:xfrm>
          <a:prstGeom prst="roundRect">
            <a:avLst/>
          </a:prstGeom>
          <a:solidFill>
            <a:schemeClr val="accent2">
              <a:lumMod val="60000"/>
              <a:lumOff val="4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諸注意</a:t>
            </a:r>
          </a:p>
        </p:txBody>
      </p:sp>
      <p:sp>
        <p:nvSpPr>
          <p:cNvPr id="3" name="テキスト ボックス 2">
            <a:extLst>
              <a:ext uri="{FF2B5EF4-FFF2-40B4-BE49-F238E27FC236}">
                <a16:creationId xmlns:a16="http://schemas.microsoft.com/office/drawing/2014/main" id="{56F99A7D-B2A1-EEE0-D6FE-55A66D9680FC}"/>
              </a:ext>
            </a:extLst>
          </p:cNvPr>
          <p:cNvSpPr txBox="1"/>
          <p:nvPr/>
        </p:nvSpPr>
        <p:spPr>
          <a:xfrm>
            <a:off x="246143" y="6733551"/>
            <a:ext cx="6477044" cy="762838"/>
          </a:xfrm>
          <a:prstGeom prst="rect">
            <a:avLst/>
          </a:prstGeom>
          <a:noFill/>
        </p:spPr>
        <p:txBody>
          <a:bodyPr wrap="square" rtlCol="0">
            <a:spAutoFit/>
          </a:bodyPr>
          <a:lstStyle/>
          <a:p>
            <a:pPr>
              <a:lnSpc>
                <a:spcPct val="150000"/>
              </a:lnSpc>
            </a:pPr>
            <a:r>
              <a:rPr kumimoji="1" lang="ja-JP" altLang="en-US" sz="1000" b="1" dirty="0"/>
              <a:t>・ガイドさんの案内を聴きながら、当日臨むようにしましょう。</a:t>
            </a:r>
            <a:endParaRPr kumimoji="1" lang="en-US" altLang="ja-JP" sz="1000" b="1" dirty="0"/>
          </a:p>
          <a:p>
            <a:pPr>
              <a:lnSpc>
                <a:spcPct val="150000"/>
              </a:lnSpc>
            </a:pPr>
            <a:r>
              <a:rPr kumimoji="1" lang="ja-JP" altLang="en-US" sz="1000" b="1" dirty="0"/>
              <a:t>・写真を撮る際には十分気を付けて行いましょう。特に木道を歩いているときには、気を取られて滑らない</a:t>
            </a:r>
            <a:endParaRPr kumimoji="1" lang="en-US" altLang="ja-JP" sz="1000" b="1" dirty="0"/>
          </a:p>
          <a:p>
            <a:pPr>
              <a:lnSpc>
                <a:spcPct val="150000"/>
              </a:lnSpc>
            </a:pPr>
            <a:r>
              <a:rPr kumimoji="1" lang="ja-JP" altLang="en-US" sz="1000" b="1" dirty="0"/>
              <a:t>　ように注意することや、他の登山者もいるため周りに配慮することが、最も大切となります。</a:t>
            </a:r>
            <a:endParaRPr kumimoji="1" lang="en-US" altLang="ja-JP" sz="1000" b="1" dirty="0"/>
          </a:p>
        </p:txBody>
      </p:sp>
      <p:pic>
        <p:nvPicPr>
          <p:cNvPr id="5" name="図 4" descr="草の上にある山&#10;&#10;低い精度で自動的に生成された説明">
            <a:extLst>
              <a:ext uri="{FF2B5EF4-FFF2-40B4-BE49-F238E27FC236}">
                <a16:creationId xmlns:a16="http://schemas.microsoft.com/office/drawing/2014/main" id="{60143462-BA5F-1C66-8B87-6F81DE83267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6896" y="7707412"/>
            <a:ext cx="2634470" cy="1757685"/>
          </a:xfrm>
          <a:prstGeom prst="rect">
            <a:avLst/>
          </a:prstGeom>
        </p:spPr>
      </p:pic>
      <p:pic>
        <p:nvPicPr>
          <p:cNvPr id="9" name="図 8">
            <a:extLst>
              <a:ext uri="{FF2B5EF4-FFF2-40B4-BE49-F238E27FC236}">
                <a16:creationId xmlns:a16="http://schemas.microsoft.com/office/drawing/2014/main" id="{1FC5AD04-804C-0BE6-6303-80634C1A530A}"/>
              </a:ext>
            </a:extLst>
          </p:cNvPr>
          <p:cNvPicPr>
            <a:picLocks noChangeAspect="1"/>
          </p:cNvPicPr>
          <p:nvPr/>
        </p:nvPicPr>
        <p:blipFill>
          <a:blip r:embed="rId3"/>
          <a:srcRect b="9767"/>
          <a:stretch>
            <a:fillRect/>
          </a:stretch>
        </p:blipFill>
        <p:spPr>
          <a:xfrm>
            <a:off x="3241040" y="7706454"/>
            <a:ext cx="3464883" cy="1758643"/>
          </a:xfrm>
          <a:prstGeom prst="rect">
            <a:avLst/>
          </a:prstGeom>
        </p:spPr>
      </p:pic>
    </p:spTree>
    <p:extLst>
      <p:ext uri="{BB962C8B-B14F-4D97-AF65-F5344CB8AC3E}">
        <p14:creationId xmlns:p14="http://schemas.microsoft.com/office/powerpoint/2010/main" val="2160244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B79DC73-D410-8C0B-D3CE-7937A0D0DECA}"/>
              </a:ext>
            </a:extLst>
          </p:cNvPr>
          <p:cNvSpPr>
            <a:spLocks noGrp="1"/>
          </p:cNvSpPr>
          <p:nvPr>
            <p:ph type="sldNum" sz="quarter" idx="12"/>
          </p:nvPr>
        </p:nvSpPr>
        <p:spPr/>
        <p:txBody>
          <a:bodyPr/>
          <a:lstStyle/>
          <a:p>
            <a:fld id="{A763930E-11EF-4248-8263-B2307074A718}" type="slidenum">
              <a:rPr kumimoji="1" lang="ja-JP" altLang="en-US" sz="1400" smtClean="0"/>
              <a:t>7</a:t>
            </a:fld>
            <a:endParaRPr kumimoji="1" lang="ja-JP" altLang="en-US" sz="1400"/>
          </a:p>
        </p:txBody>
      </p:sp>
      <p:sp>
        <p:nvSpPr>
          <p:cNvPr id="7" name="テキスト ボックス 6">
            <a:extLst>
              <a:ext uri="{FF2B5EF4-FFF2-40B4-BE49-F238E27FC236}">
                <a16:creationId xmlns:a16="http://schemas.microsoft.com/office/drawing/2014/main" id="{4BF499B2-6A3D-468D-5AAB-EA83AAC66506}"/>
              </a:ext>
            </a:extLst>
          </p:cNvPr>
          <p:cNvSpPr txBox="1"/>
          <p:nvPr/>
        </p:nvSpPr>
        <p:spPr>
          <a:xfrm>
            <a:off x="180278" y="379803"/>
            <a:ext cx="6314303" cy="369332"/>
          </a:xfrm>
          <a:prstGeom prst="rect">
            <a:avLst/>
          </a:prstGeom>
          <a:noFill/>
        </p:spPr>
        <p:txBody>
          <a:bodyPr wrap="square" rtlCol="0">
            <a:spAutoFit/>
          </a:bodyPr>
          <a:lstStyle/>
          <a:p>
            <a:r>
              <a:rPr kumimoji="1" lang="ja-JP" altLang="en-US" b="1" dirty="0">
                <a:solidFill>
                  <a:schemeClr val="accent2"/>
                </a:solidFill>
              </a:rPr>
              <a:t>事後学習：よりよい尾瀬の未来をつくるために</a:t>
            </a:r>
          </a:p>
        </p:txBody>
      </p:sp>
      <p:sp>
        <p:nvSpPr>
          <p:cNvPr id="12" name="四角形: 角を丸くする 11">
            <a:extLst>
              <a:ext uri="{FF2B5EF4-FFF2-40B4-BE49-F238E27FC236}">
                <a16:creationId xmlns:a16="http://schemas.microsoft.com/office/drawing/2014/main" id="{83A79AD2-A1FF-13A6-1455-66F74D717654}"/>
              </a:ext>
            </a:extLst>
          </p:cNvPr>
          <p:cNvSpPr/>
          <p:nvPr/>
        </p:nvSpPr>
        <p:spPr>
          <a:xfrm>
            <a:off x="297554" y="1448474"/>
            <a:ext cx="1159417" cy="323682"/>
          </a:xfrm>
          <a:prstGeom prst="roundRect">
            <a:avLst/>
          </a:prstGeom>
          <a:solidFill>
            <a:schemeClr val="accent2">
              <a:lumMod val="60000"/>
              <a:lumOff val="4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狙い</a:t>
            </a:r>
          </a:p>
        </p:txBody>
      </p:sp>
      <p:sp>
        <p:nvSpPr>
          <p:cNvPr id="13" name="テキスト ボックス 12">
            <a:extLst>
              <a:ext uri="{FF2B5EF4-FFF2-40B4-BE49-F238E27FC236}">
                <a16:creationId xmlns:a16="http://schemas.microsoft.com/office/drawing/2014/main" id="{664D741C-2D71-8C4C-92BD-9D4ED81D30F1}"/>
              </a:ext>
            </a:extLst>
          </p:cNvPr>
          <p:cNvSpPr txBox="1"/>
          <p:nvPr/>
        </p:nvSpPr>
        <p:spPr>
          <a:xfrm>
            <a:off x="246143" y="771090"/>
            <a:ext cx="7204981" cy="619913"/>
          </a:xfrm>
          <a:prstGeom prst="rect">
            <a:avLst/>
          </a:prstGeom>
          <a:noFill/>
        </p:spPr>
        <p:txBody>
          <a:bodyPr wrap="square" rtlCol="0">
            <a:spAutoFit/>
          </a:bodyPr>
          <a:lstStyle/>
          <a:p>
            <a:pPr>
              <a:lnSpc>
                <a:spcPct val="150000"/>
              </a:lnSpc>
            </a:pPr>
            <a:r>
              <a:rPr kumimoji="1" lang="ja-JP" altLang="en-US" sz="1200" b="1" dirty="0"/>
              <a:t>現地学習を通じて、発見した課題を題材に、</a:t>
            </a:r>
            <a:endParaRPr kumimoji="1" lang="en-US" altLang="ja-JP" sz="1200" b="1" dirty="0"/>
          </a:p>
          <a:p>
            <a:pPr>
              <a:lnSpc>
                <a:spcPct val="150000"/>
              </a:lnSpc>
            </a:pPr>
            <a:r>
              <a:rPr kumimoji="1" lang="ja-JP" altLang="en-US" sz="1200" b="1" dirty="0"/>
              <a:t>「よりよい尾瀬の未来をつくるためにできること」について、自分の考えをまとめる</a:t>
            </a:r>
            <a:endParaRPr kumimoji="1" lang="en-US" altLang="ja-JP" sz="1200" b="1" dirty="0"/>
          </a:p>
        </p:txBody>
      </p:sp>
      <p:sp>
        <p:nvSpPr>
          <p:cNvPr id="6" name="四角形: 角を丸くする 5">
            <a:extLst>
              <a:ext uri="{FF2B5EF4-FFF2-40B4-BE49-F238E27FC236}">
                <a16:creationId xmlns:a16="http://schemas.microsoft.com/office/drawing/2014/main" id="{E4CF9B17-1BC9-CD10-09C1-F2478FEA635D}"/>
              </a:ext>
            </a:extLst>
          </p:cNvPr>
          <p:cNvSpPr/>
          <p:nvPr/>
        </p:nvSpPr>
        <p:spPr>
          <a:xfrm>
            <a:off x="246143" y="3554524"/>
            <a:ext cx="1159417" cy="323682"/>
          </a:xfrm>
          <a:prstGeom prst="roundRect">
            <a:avLst/>
          </a:prstGeom>
          <a:solidFill>
            <a:schemeClr val="accent2">
              <a:lumMod val="60000"/>
              <a:lumOff val="4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指導案</a:t>
            </a:r>
          </a:p>
        </p:txBody>
      </p:sp>
      <p:sp>
        <p:nvSpPr>
          <p:cNvPr id="16" name="テキスト ボックス 15">
            <a:extLst>
              <a:ext uri="{FF2B5EF4-FFF2-40B4-BE49-F238E27FC236}">
                <a16:creationId xmlns:a16="http://schemas.microsoft.com/office/drawing/2014/main" id="{3E64A6EA-BC35-BEAE-B62D-0968044D9EE6}"/>
              </a:ext>
            </a:extLst>
          </p:cNvPr>
          <p:cNvSpPr txBox="1"/>
          <p:nvPr/>
        </p:nvSpPr>
        <p:spPr>
          <a:xfrm>
            <a:off x="211202" y="1783357"/>
            <a:ext cx="6314303" cy="762838"/>
          </a:xfrm>
          <a:prstGeom prst="rect">
            <a:avLst/>
          </a:prstGeom>
          <a:noFill/>
        </p:spPr>
        <p:txBody>
          <a:bodyPr wrap="square" rtlCol="0">
            <a:spAutoFit/>
          </a:bodyPr>
          <a:lstStyle/>
          <a:p>
            <a:pPr>
              <a:lnSpc>
                <a:spcPct val="150000"/>
              </a:lnSpc>
            </a:pPr>
            <a:r>
              <a:rPr kumimoji="1" lang="ja-JP" altLang="en-US" sz="1000" b="1" dirty="0"/>
              <a:t>・現地学習で発見した「ポジティブなこと」「ネガティブなこと」を整理する。</a:t>
            </a:r>
            <a:endParaRPr kumimoji="1" lang="en-US" altLang="ja-JP" sz="1000" b="1" dirty="0"/>
          </a:p>
          <a:p>
            <a:pPr>
              <a:lnSpc>
                <a:spcPct val="150000"/>
              </a:lnSpc>
            </a:pPr>
            <a:r>
              <a:rPr kumimoji="1" lang="ja-JP" altLang="en-US" sz="1000" b="1" dirty="0"/>
              <a:t>・よりよい尾瀬の未来をつくるためにできることのアイディアを考えてまとめる。</a:t>
            </a:r>
            <a:endParaRPr kumimoji="1" lang="en-US" altLang="ja-JP" sz="1000" b="1" dirty="0"/>
          </a:p>
          <a:p>
            <a:pPr>
              <a:lnSpc>
                <a:spcPct val="150000"/>
              </a:lnSpc>
            </a:pPr>
            <a:r>
              <a:rPr kumimoji="1" lang="ja-JP" altLang="en-US" sz="1000" b="1" dirty="0"/>
              <a:t>・課題設定→情報収集→整理分析→まとめ表現の一連の学習過程を経る。</a:t>
            </a:r>
            <a:endParaRPr kumimoji="1" lang="en-US" altLang="ja-JP" sz="1000" b="1" dirty="0"/>
          </a:p>
        </p:txBody>
      </p:sp>
      <p:sp>
        <p:nvSpPr>
          <p:cNvPr id="8" name="四角形: 角を丸くする 7">
            <a:extLst>
              <a:ext uri="{FF2B5EF4-FFF2-40B4-BE49-F238E27FC236}">
                <a16:creationId xmlns:a16="http://schemas.microsoft.com/office/drawing/2014/main" id="{3044CEFA-8E3A-304E-85BA-CE1F97AF75B2}"/>
              </a:ext>
            </a:extLst>
          </p:cNvPr>
          <p:cNvSpPr/>
          <p:nvPr/>
        </p:nvSpPr>
        <p:spPr>
          <a:xfrm>
            <a:off x="266630" y="2607875"/>
            <a:ext cx="1159417" cy="323682"/>
          </a:xfrm>
          <a:prstGeom prst="roundRect">
            <a:avLst/>
          </a:prstGeom>
          <a:solidFill>
            <a:schemeClr val="accent2">
              <a:lumMod val="60000"/>
              <a:lumOff val="4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使用教材</a:t>
            </a:r>
          </a:p>
        </p:txBody>
      </p:sp>
      <p:sp>
        <p:nvSpPr>
          <p:cNvPr id="21" name="Footer Placeholder 4">
            <a:extLst>
              <a:ext uri="{FF2B5EF4-FFF2-40B4-BE49-F238E27FC236}">
                <a16:creationId xmlns:a16="http://schemas.microsoft.com/office/drawing/2014/main" id="{ECBBC0D7-DB85-BAFD-5737-F88B2593FEA6}"/>
              </a:ext>
            </a:extLst>
          </p:cNvPr>
          <p:cNvSpPr>
            <a:spLocks noGrp="1"/>
          </p:cNvSpPr>
          <p:nvPr>
            <p:ph type="ftr" sz="quarter" idx="3"/>
          </p:nvPr>
        </p:nvSpPr>
        <p:spPr>
          <a:xfrm>
            <a:off x="0" y="9609438"/>
            <a:ext cx="6858000" cy="317157"/>
          </a:xfrm>
          <a:prstGeom prst="rect">
            <a:avLst/>
          </a:prstGeom>
        </p:spPr>
        <p:txBody>
          <a:bodyPr vert="horz" lIns="91440" tIns="45720" rIns="91440" bIns="45720" rtlCol="0" anchor="ctr"/>
          <a:lstStyle>
            <a:lvl1pPr algn="ctr">
              <a:defRPr sz="900">
                <a:solidFill>
                  <a:schemeClr val="tx1"/>
                </a:solidFill>
              </a:defRPr>
            </a:lvl1pPr>
          </a:lstStyle>
          <a:p>
            <a:r>
              <a:rPr kumimoji="1" lang="ja-JP" altLang="en-US" dirty="0"/>
              <a:t>尾瀬ネイチャーラーニング モデルプログラム（小学校 活用編）</a:t>
            </a:r>
          </a:p>
        </p:txBody>
      </p:sp>
      <p:sp>
        <p:nvSpPr>
          <p:cNvPr id="22" name="テキスト ボックス 21">
            <a:extLst>
              <a:ext uri="{FF2B5EF4-FFF2-40B4-BE49-F238E27FC236}">
                <a16:creationId xmlns:a16="http://schemas.microsoft.com/office/drawing/2014/main" id="{DE3427EE-F451-F1DF-E82D-FC4A35B927C9}"/>
              </a:ext>
            </a:extLst>
          </p:cNvPr>
          <p:cNvSpPr txBox="1"/>
          <p:nvPr/>
        </p:nvSpPr>
        <p:spPr>
          <a:xfrm>
            <a:off x="180278" y="2942758"/>
            <a:ext cx="4127562" cy="630942"/>
          </a:xfrm>
          <a:prstGeom prst="rect">
            <a:avLst/>
          </a:prstGeom>
          <a:noFill/>
        </p:spPr>
        <p:txBody>
          <a:bodyPr wrap="square" rtlCol="0">
            <a:spAutoFit/>
          </a:bodyPr>
          <a:lstStyle/>
          <a:p>
            <a:pPr>
              <a:spcAft>
                <a:spcPts val="300"/>
              </a:spcAft>
            </a:pPr>
            <a:r>
              <a:rPr kumimoji="1" lang="en-US" altLang="ja-JP" sz="1000" b="1" dirty="0"/>
              <a:t>【</a:t>
            </a:r>
            <a:r>
              <a:rPr kumimoji="1" lang="ja-JP" altLang="en-US" sz="1000" b="1" dirty="0"/>
              <a:t>先生</a:t>
            </a:r>
            <a:r>
              <a:rPr kumimoji="1" lang="en-US" altLang="ja-JP" sz="1000" b="1" dirty="0"/>
              <a:t>】</a:t>
            </a:r>
          </a:p>
          <a:p>
            <a:pPr>
              <a:spcAft>
                <a:spcPts val="300"/>
              </a:spcAft>
            </a:pPr>
            <a:r>
              <a:rPr kumimoji="1" lang="ja-JP" altLang="en-US" sz="1000" b="1" dirty="0"/>
              <a:t>・学習画面（事後学習）</a:t>
            </a:r>
            <a:endParaRPr kumimoji="1" lang="en-US" altLang="ja-JP" sz="1000" b="1" dirty="0"/>
          </a:p>
          <a:p>
            <a:pPr>
              <a:spcAft>
                <a:spcPts val="300"/>
              </a:spcAft>
            </a:pPr>
            <a:r>
              <a:rPr kumimoji="1" lang="ja-JP" altLang="en-US" sz="1000" b="1" dirty="0"/>
              <a:t>・プロジェクター</a:t>
            </a:r>
            <a:endParaRPr kumimoji="1" lang="en-US" altLang="ja-JP" sz="1000" b="1" dirty="0"/>
          </a:p>
        </p:txBody>
      </p:sp>
      <p:sp>
        <p:nvSpPr>
          <p:cNvPr id="23" name="テキスト ボックス 22">
            <a:extLst>
              <a:ext uri="{FF2B5EF4-FFF2-40B4-BE49-F238E27FC236}">
                <a16:creationId xmlns:a16="http://schemas.microsoft.com/office/drawing/2014/main" id="{AF732A0E-D4C9-B3FD-9525-81DA45D6117A}"/>
              </a:ext>
            </a:extLst>
          </p:cNvPr>
          <p:cNvSpPr txBox="1"/>
          <p:nvPr/>
        </p:nvSpPr>
        <p:spPr>
          <a:xfrm>
            <a:off x="3439201" y="2905365"/>
            <a:ext cx="3418800" cy="707886"/>
          </a:xfrm>
          <a:prstGeom prst="rect">
            <a:avLst/>
          </a:prstGeom>
          <a:noFill/>
        </p:spPr>
        <p:txBody>
          <a:bodyPr wrap="square" rtlCol="0">
            <a:spAutoFit/>
          </a:bodyPr>
          <a:lstStyle/>
          <a:p>
            <a:r>
              <a:rPr kumimoji="1" lang="en-US" altLang="ja-JP" sz="1000" b="1" dirty="0"/>
              <a:t>【</a:t>
            </a:r>
            <a:r>
              <a:rPr kumimoji="1" lang="ja-JP" altLang="en-US" sz="1000" b="1" dirty="0"/>
              <a:t>児童</a:t>
            </a:r>
            <a:r>
              <a:rPr kumimoji="1" lang="en-US" altLang="ja-JP" sz="1000" b="1" dirty="0"/>
              <a:t>】</a:t>
            </a:r>
          </a:p>
          <a:p>
            <a:r>
              <a:rPr kumimoji="1" lang="ja-JP" altLang="en-US" sz="1000" b="1" dirty="0"/>
              <a:t>・</a:t>
            </a:r>
            <a:r>
              <a:rPr kumimoji="1" lang="en-US" altLang="ja-JP" sz="1000" b="1" dirty="0"/>
              <a:t>WS01</a:t>
            </a:r>
            <a:r>
              <a:rPr kumimoji="1" lang="ja-JP" altLang="en-US" sz="1000" b="1" dirty="0"/>
              <a:t>　</a:t>
            </a:r>
            <a:r>
              <a:rPr kumimoji="1" lang="en-US" altLang="ja-JP" sz="1000" b="1" dirty="0"/>
              <a:t>P5 </a:t>
            </a:r>
            <a:r>
              <a:rPr kumimoji="1" lang="ja-JP" altLang="en-US" sz="1000" b="1" dirty="0"/>
              <a:t>　　　・</a:t>
            </a:r>
            <a:r>
              <a:rPr kumimoji="1" lang="en-US" altLang="ja-JP" sz="1000" b="1" dirty="0"/>
              <a:t>WS02</a:t>
            </a:r>
            <a:r>
              <a:rPr kumimoji="1" lang="ja-JP" altLang="en-US" sz="1000" b="1" dirty="0"/>
              <a:t>　</a:t>
            </a:r>
            <a:endParaRPr kumimoji="1" lang="en-US" altLang="ja-JP" sz="1000" b="1" dirty="0"/>
          </a:p>
          <a:p>
            <a:r>
              <a:rPr kumimoji="1" lang="ja-JP" altLang="en-US" sz="1000" b="1" dirty="0"/>
              <a:t>・タブレット端末</a:t>
            </a:r>
            <a:endParaRPr kumimoji="1" lang="en-US" altLang="ja-JP" sz="1000" b="1" dirty="0"/>
          </a:p>
          <a:p>
            <a:r>
              <a:rPr kumimoji="1" lang="ja-JP" altLang="en-US" sz="1000" b="1" dirty="0"/>
              <a:t>・筆記用具</a:t>
            </a:r>
            <a:endParaRPr kumimoji="1" lang="en-US" altLang="ja-JP" sz="1000" b="1" dirty="0"/>
          </a:p>
        </p:txBody>
      </p:sp>
      <p:graphicFrame>
        <p:nvGraphicFramePr>
          <p:cNvPr id="25" name="表 24">
            <a:extLst>
              <a:ext uri="{FF2B5EF4-FFF2-40B4-BE49-F238E27FC236}">
                <a16:creationId xmlns:a16="http://schemas.microsoft.com/office/drawing/2014/main" id="{C5F9F79E-9B45-F205-8020-CB03EBC7CB0D}"/>
              </a:ext>
            </a:extLst>
          </p:cNvPr>
          <p:cNvGraphicFramePr>
            <a:graphicFrameLocks noGrp="1"/>
          </p:cNvGraphicFramePr>
          <p:nvPr>
            <p:extLst>
              <p:ext uri="{D42A27DB-BD31-4B8C-83A1-F6EECF244321}">
                <p14:modId xmlns:p14="http://schemas.microsoft.com/office/powerpoint/2010/main" val="3725530292"/>
              </p:ext>
            </p:extLst>
          </p:nvPr>
        </p:nvGraphicFramePr>
        <p:xfrm>
          <a:off x="291608" y="4006603"/>
          <a:ext cx="6365713" cy="5516880"/>
        </p:xfrm>
        <a:graphic>
          <a:graphicData uri="http://schemas.openxmlformats.org/drawingml/2006/table">
            <a:tbl>
              <a:tblPr firstRow="1" bandRow="1">
                <a:tableStyleId>{5940675A-B579-460E-94D1-54222C63F5DA}</a:tableStyleId>
              </a:tblPr>
              <a:tblGrid>
                <a:gridCol w="277724">
                  <a:extLst>
                    <a:ext uri="{9D8B030D-6E8A-4147-A177-3AD203B41FA5}">
                      <a16:colId xmlns:a16="http://schemas.microsoft.com/office/drawing/2014/main" val="3818286640"/>
                    </a:ext>
                  </a:extLst>
                </a:gridCol>
                <a:gridCol w="337680">
                  <a:extLst>
                    <a:ext uri="{9D8B030D-6E8A-4147-A177-3AD203B41FA5}">
                      <a16:colId xmlns:a16="http://schemas.microsoft.com/office/drawing/2014/main" val="65810555"/>
                    </a:ext>
                  </a:extLst>
                </a:gridCol>
                <a:gridCol w="896030">
                  <a:extLst>
                    <a:ext uri="{9D8B030D-6E8A-4147-A177-3AD203B41FA5}">
                      <a16:colId xmlns:a16="http://schemas.microsoft.com/office/drawing/2014/main" val="2891736153"/>
                    </a:ext>
                  </a:extLst>
                </a:gridCol>
                <a:gridCol w="502276">
                  <a:extLst>
                    <a:ext uri="{9D8B030D-6E8A-4147-A177-3AD203B41FA5}">
                      <a16:colId xmlns:a16="http://schemas.microsoft.com/office/drawing/2014/main" val="3108088361"/>
                    </a:ext>
                  </a:extLst>
                </a:gridCol>
                <a:gridCol w="3183182">
                  <a:extLst>
                    <a:ext uri="{9D8B030D-6E8A-4147-A177-3AD203B41FA5}">
                      <a16:colId xmlns:a16="http://schemas.microsoft.com/office/drawing/2014/main" val="2207028741"/>
                    </a:ext>
                  </a:extLst>
                </a:gridCol>
                <a:gridCol w="1168821">
                  <a:extLst>
                    <a:ext uri="{9D8B030D-6E8A-4147-A177-3AD203B41FA5}">
                      <a16:colId xmlns:a16="http://schemas.microsoft.com/office/drawing/2014/main" val="2161203504"/>
                    </a:ext>
                  </a:extLst>
                </a:gridCol>
              </a:tblGrid>
              <a:tr h="342012">
                <a:tc>
                  <a:txBody>
                    <a:bodyPr/>
                    <a:lstStyle/>
                    <a:p>
                      <a:r>
                        <a:rPr kumimoji="1" lang="ja-JP" altLang="en-US" sz="900" b="1" dirty="0"/>
                        <a:t>時配</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ja-JP" altLang="en-US" sz="900" b="1" dirty="0"/>
                        <a:t>概要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ja-JP" altLang="en-US" sz="900" b="1" dirty="0"/>
                        <a:t>学習内容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800" b="1" dirty="0"/>
                        <a:t>目安</a:t>
                      </a:r>
                      <a:endParaRPr kumimoji="1" lang="en-US" altLang="ja-JP" sz="800" b="1" dirty="0"/>
                    </a:p>
                    <a:p>
                      <a:pPr algn="ctr"/>
                      <a:r>
                        <a:rPr kumimoji="1" lang="ja-JP" altLang="en-US" sz="800" b="1" dirty="0"/>
                        <a:t>時間</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ja-JP" altLang="en-US" sz="900" b="1" dirty="0"/>
                        <a:t>学習活動</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ja-JP" altLang="en-US" sz="900" b="1" dirty="0"/>
                        <a:t>資料・備品など</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33419137"/>
                  </a:ext>
                </a:extLst>
              </a:tr>
              <a:tr h="769527">
                <a:tc rowSpan="3">
                  <a:txBody>
                    <a:bodyPr/>
                    <a:lstStyle/>
                    <a:p>
                      <a:pPr algn="ctr"/>
                      <a:r>
                        <a:rPr kumimoji="1" lang="ja-JP" altLang="en-US" sz="900" b="1" dirty="0"/>
                        <a:t>１時間目</a:t>
                      </a:r>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3">
                  <a:txBody>
                    <a:bodyPr/>
                    <a:lstStyle/>
                    <a:p>
                      <a:pPr marL="0" indent="0" algn="ctr">
                        <a:buFont typeface="+mj-lt"/>
                        <a:buNone/>
                      </a:pPr>
                      <a:r>
                        <a:rPr kumimoji="1" lang="ja-JP" altLang="en-US" sz="900" b="1" dirty="0"/>
                        <a:t>アイディアを出す</a:t>
                      </a:r>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mj-lt"/>
                        <a:buNone/>
                      </a:pPr>
                      <a:r>
                        <a:rPr kumimoji="1" lang="ja-JP" altLang="en-US" sz="900" b="1" dirty="0"/>
                        <a:t>１．導入</a:t>
                      </a:r>
                      <a:endParaRPr kumimoji="1" lang="en-US" altLang="ja-JP"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t>15</a:t>
                      </a:r>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en-US" altLang="ja-JP" sz="800" b="1" dirty="0"/>
                        <a:t>【</a:t>
                      </a:r>
                      <a:r>
                        <a:rPr kumimoji="1" lang="ja-JP" altLang="en-US" sz="800" b="1" dirty="0"/>
                        <a:t>やること</a:t>
                      </a:r>
                      <a:r>
                        <a:rPr kumimoji="1" lang="en-US" altLang="ja-JP" sz="800" b="1" dirty="0"/>
                        <a:t>】</a:t>
                      </a:r>
                    </a:p>
                    <a:p>
                      <a:pPr marL="171450" indent="-171450">
                        <a:buFont typeface="Wingdings" panose="05000000000000000000" pitchFamily="2" charset="2"/>
                        <a:buChar char="l"/>
                      </a:pPr>
                      <a:r>
                        <a:rPr kumimoji="1" lang="ja-JP" altLang="en-US" sz="800" b="1" dirty="0"/>
                        <a:t>授業概要を確認する</a:t>
                      </a:r>
                      <a:endParaRPr kumimoji="1" lang="en-US" altLang="ja-JP" sz="800" b="1" dirty="0"/>
                    </a:p>
                    <a:p>
                      <a:pPr marL="171450" indent="-171450">
                        <a:buFont typeface="Wingdings" panose="05000000000000000000" pitchFamily="2" charset="2"/>
                        <a:buChar char="l"/>
                      </a:pPr>
                      <a:r>
                        <a:rPr kumimoji="1" lang="ja-JP" altLang="en-US" sz="800" b="1" dirty="0"/>
                        <a:t>現地学習を振り返る</a:t>
                      </a:r>
                      <a:endParaRPr kumimoji="1" lang="en-US" altLang="ja-JP" sz="800" b="1" dirty="0"/>
                    </a:p>
                    <a:p>
                      <a:pPr marL="0" indent="0">
                        <a:buFont typeface="Wingdings" panose="05000000000000000000" pitchFamily="2" charset="2"/>
                        <a:buNone/>
                      </a:pPr>
                      <a:r>
                        <a:rPr kumimoji="1" lang="en-US" altLang="ja-JP" sz="800" b="1" dirty="0"/>
                        <a:t>【</a:t>
                      </a:r>
                      <a:r>
                        <a:rPr kumimoji="1" lang="ja-JP" altLang="en-US" sz="800" b="1" dirty="0"/>
                        <a:t>流れ</a:t>
                      </a:r>
                      <a:r>
                        <a:rPr kumimoji="1" lang="en-US" altLang="ja-JP" sz="800" b="1" dirty="0"/>
                        <a:t>】</a:t>
                      </a:r>
                    </a:p>
                    <a:p>
                      <a:pPr marL="171450" indent="-171450">
                        <a:buFont typeface="Wingdings" panose="05000000000000000000" pitchFamily="2" charset="2"/>
                        <a:buChar char="l"/>
                      </a:pPr>
                      <a:r>
                        <a:rPr kumimoji="1" lang="ja-JP" altLang="en-US" sz="800" b="1" dirty="0"/>
                        <a:t>グループワーク　</a:t>
                      </a:r>
                      <a:r>
                        <a:rPr kumimoji="1" lang="en-US" altLang="ja-JP" sz="800" b="1" dirty="0"/>
                        <a:t>05</a:t>
                      </a:r>
                      <a:r>
                        <a:rPr kumimoji="1" lang="ja-JP" altLang="en-US" sz="800" b="1" dirty="0"/>
                        <a:t>分</a:t>
                      </a:r>
                      <a:endParaRPr kumimoji="1" lang="en-US" altLang="ja-JP" sz="800" b="1" dirty="0"/>
                    </a:p>
                    <a:p>
                      <a:pPr marL="171450" indent="-171450">
                        <a:buFont typeface="Wingdings" panose="05000000000000000000" pitchFamily="2" charset="2"/>
                        <a:buChar char="l"/>
                      </a:pPr>
                      <a:r>
                        <a:rPr kumimoji="1" lang="ja-JP" altLang="en-US" sz="800" b="1" dirty="0"/>
                        <a:t>クラス説明　　　</a:t>
                      </a:r>
                      <a:r>
                        <a:rPr kumimoji="1" lang="en-US" altLang="ja-JP" sz="800" b="1" dirty="0"/>
                        <a:t>10</a:t>
                      </a:r>
                      <a:r>
                        <a:rPr kumimoji="1" lang="ja-JP" altLang="en-US" sz="800" b="1" dirty="0"/>
                        <a:t>分</a:t>
                      </a:r>
                      <a:endParaRPr kumimoji="1" lang="en-US" altLang="ja-JP" sz="8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3">
                  <a:txBody>
                    <a:bodyPr/>
                    <a:lstStyle/>
                    <a:p>
                      <a:r>
                        <a:rPr kumimoji="1" lang="en-US" altLang="ja-JP" sz="900" b="1" dirty="0">
                          <a:solidFill>
                            <a:schemeClr val="tx1"/>
                          </a:solidFill>
                        </a:rPr>
                        <a:t>【</a:t>
                      </a:r>
                      <a:r>
                        <a:rPr kumimoji="1" lang="ja-JP" altLang="en-US" sz="900" b="1" dirty="0">
                          <a:solidFill>
                            <a:schemeClr val="tx1"/>
                          </a:solidFill>
                        </a:rPr>
                        <a:t>運営</a:t>
                      </a:r>
                      <a:r>
                        <a:rPr kumimoji="1" lang="en-US" altLang="ja-JP" sz="900" b="1" dirty="0">
                          <a:solidFill>
                            <a:schemeClr val="tx1"/>
                          </a:solidFill>
                        </a:rPr>
                        <a:t>】</a:t>
                      </a:r>
                    </a:p>
                    <a:p>
                      <a:r>
                        <a:rPr kumimoji="1" lang="ja-JP" altLang="en-US" sz="900" b="1" dirty="0">
                          <a:solidFill>
                            <a:schemeClr val="tx1"/>
                          </a:solidFill>
                        </a:rPr>
                        <a:t>□学習画面</a:t>
                      </a:r>
                      <a:endParaRPr kumimoji="1" lang="en-US" altLang="ja-JP" sz="900" b="1" dirty="0">
                        <a:solidFill>
                          <a:schemeClr val="tx1"/>
                        </a:solidFill>
                      </a:endParaRPr>
                    </a:p>
                    <a:p>
                      <a:r>
                        <a:rPr kumimoji="1" lang="ja-JP" altLang="en-US" sz="900" b="1" dirty="0">
                          <a:solidFill>
                            <a:schemeClr val="tx1"/>
                          </a:solidFill>
                        </a:rPr>
                        <a:t>□プロジェクター</a:t>
                      </a:r>
                      <a:endParaRPr kumimoji="1" lang="en-US" altLang="ja-JP" sz="900" b="1" dirty="0">
                        <a:solidFill>
                          <a:schemeClr val="tx1"/>
                        </a:solidFill>
                      </a:endParaRPr>
                    </a:p>
                    <a:p>
                      <a:endParaRPr kumimoji="1" lang="en-US" altLang="ja-JP" sz="900" b="1" dirty="0">
                        <a:solidFill>
                          <a:schemeClr val="tx1"/>
                        </a:solidFill>
                      </a:endParaRPr>
                    </a:p>
                    <a:p>
                      <a:r>
                        <a:rPr kumimoji="1" lang="en-US" altLang="ja-JP" sz="900" b="1" dirty="0">
                          <a:solidFill>
                            <a:schemeClr val="tx1"/>
                          </a:solidFill>
                        </a:rPr>
                        <a:t>【</a:t>
                      </a:r>
                      <a:r>
                        <a:rPr kumimoji="1" lang="ja-JP" altLang="en-US" sz="900" b="1" dirty="0">
                          <a:solidFill>
                            <a:schemeClr val="tx1"/>
                          </a:solidFill>
                        </a:rPr>
                        <a:t>備品</a:t>
                      </a:r>
                      <a:r>
                        <a:rPr kumimoji="1" lang="en-US" altLang="ja-JP" sz="900" b="1" dirty="0">
                          <a:solidFill>
                            <a:schemeClr val="tx1"/>
                          </a:solidFill>
                        </a:rPr>
                        <a:t>】</a:t>
                      </a:r>
                    </a:p>
                    <a:p>
                      <a:r>
                        <a:rPr kumimoji="1" lang="ja-JP" altLang="en-US" sz="900" b="1" dirty="0">
                          <a:solidFill>
                            <a:schemeClr val="tx1"/>
                          </a:solidFill>
                        </a:rPr>
                        <a:t>□</a:t>
                      </a:r>
                      <a:r>
                        <a:rPr kumimoji="1" lang="en-US" altLang="ja-JP" sz="900" b="1" dirty="0">
                          <a:solidFill>
                            <a:schemeClr val="tx1"/>
                          </a:solidFill>
                        </a:rPr>
                        <a:t>WS01 P5</a:t>
                      </a:r>
                      <a:r>
                        <a:rPr kumimoji="1" lang="ja-JP" altLang="en-US" sz="900" b="1" dirty="0">
                          <a:solidFill>
                            <a:schemeClr val="tx1"/>
                          </a:solidFill>
                        </a:rPr>
                        <a:t>該当</a:t>
                      </a:r>
                      <a:endParaRPr kumimoji="1" lang="en-US" altLang="ja-JP" sz="900" b="1" dirty="0">
                        <a:solidFill>
                          <a:schemeClr val="tx1"/>
                        </a:solidFill>
                      </a:endParaRPr>
                    </a:p>
                    <a:p>
                      <a:r>
                        <a:rPr kumimoji="1" lang="ja-JP" altLang="en-US" sz="900" b="1" dirty="0">
                          <a:solidFill>
                            <a:schemeClr val="tx1"/>
                          </a:solidFill>
                        </a:rPr>
                        <a:t>□</a:t>
                      </a:r>
                      <a:r>
                        <a:rPr kumimoji="1" lang="en-US" altLang="ja-JP" sz="900" b="1" dirty="0">
                          <a:solidFill>
                            <a:schemeClr val="tx1"/>
                          </a:solidFill>
                        </a:rPr>
                        <a:t>WS02</a:t>
                      </a:r>
                      <a:r>
                        <a:rPr kumimoji="1" lang="ja-JP" altLang="en-US" sz="900" b="1" dirty="0">
                          <a:solidFill>
                            <a:schemeClr val="tx1"/>
                          </a:solidFill>
                        </a:rPr>
                        <a:t> </a:t>
                      </a:r>
                      <a:endParaRPr kumimoji="1" lang="en-US" altLang="ja-JP" sz="900" b="1"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tx1"/>
                          </a:solidFill>
                        </a:rPr>
                        <a:t>※</a:t>
                      </a:r>
                      <a:r>
                        <a:rPr kumimoji="1" lang="ja-JP" altLang="en-US" sz="900" b="1" dirty="0">
                          <a:solidFill>
                            <a:schemeClr val="tx1"/>
                          </a:solidFill>
                        </a:rPr>
                        <a:t>現地学習の際に</a:t>
                      </a:r>
                      <a:endParaRPr kumimoji="1" lang="en-US" altLang="ja-JP" sz="900" b="1"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rPr>
                        <a:t>　写真を記録して</a:t>
                      </a:r>
                      <a:endParaRPr kumimoji="1" lang="en-US" altLang="ja-JP" sz="900" b="1"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rPr>
                        <a:t>　いる場合は、</a:t>
                      </a:r>
                      <a:endParaRPr kumimoji="1" lang="en-US" altLang="ja-JP" sz="900" b="1"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rPr>
                        <a:t>　それらのデータ</a:t>
                      </a:r>
                      <a:endParaRPr kumimoji="1" lang="en-US" altLang="ja-JP" sz="900" b="1"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rPr>
                        <a:t>□タブレット端末活用あり</a:t>
                      </a:r>
                      <a:endParaRPr kumimoji="1" lang="en-US" altLang="ja-JP" sz="9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3371571"/>
                  </a:ext>
                </a:extLst>
              </a:tr>
              <a:tr h="769527">
                <a:tc vMerge="1">
                  <a:txBody>
                    <a:bodyPr/>
                    <a:lstStyle/>
                    <a:p>
                      <a:endParaRPr kumimoji="1" lang="ja-JP" altLang="en-US" dirty="0"/>
                    </a:p>
                  </a:txBody>
                  <a:tcPr/>
                </a:tc>
                <a:tc vMerge="1">
                  <a:txBody>
                    <a:bodyPr/>
                    <a:lstStyle/>
                    <a:p>
                      <a:pPr marL="0" indent="0">
                        <a:buFont typeface="+mj-lt"/>
                        <a:buNone/>
                      </a:pPr>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mj-lt"/>
                        <a:buNone/>
                      </a:pPr>
                      <a:r>
                        <a:rPr kumimoji="1" lang="ja-JP" altLang="en-US" sz="900" b="1" dirty="0"/>
                        <a:t>２．課題設定（ステップ１）</a:t>
                      </a:r>
                      <a:endParaRPr kumimoji="1" lang="en-US" altLang="ja-JP"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t>15</a:t>
                      </a:r>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en-US" altLang="ja-JP" sz="800" b="1" dirty="0"/>
                        <a:t>【</a:t>
                      </a:r>
                      <a:r>
                        <a:rPr kumimoji="1" lang="ja-JP" altLang="en-US" sz="800" b="1" dirty="0"/>
                        <a:t>やること</a:t>
                      </a:r>
                      <a:r>
                        <a:rPr kumimoji="1" lang="en-US" altLang="ja-JP" sz="800" b="1" dirty="0"/>
                        <a:t>】</a:t>
                      </a:r>
                    </a:p>
                    <a:p>
                      <a:pPr marL="171450" indent="-171450">
                        <a:buFont typeface="Wingdings" panose="05000000000000000000" pitchFamily="2" charset="2"/>
                        <a:buChar char="l"/>
                      </a:pPr>
                      <a:r>
                        <a:rPr kumimoji="1" lang="ja-JP" altLang="en-US" sz="800" b="1" dirty="0"/>
                        <a:t>現地学習で発見した「ポジティブなこと」「ネガティブなこと」を出し合って、グループで１つ設定する</a:t>
                      </a:r>
                      <a:endParaRPr kumimoji="1" lang="en-US" altLang="ja-JP" sz="800" b="1" dirty="0"/>
                    </a:p>
                    <a:p>
                      <a:pPr marL="0" indent="0">
                        <a:buFont typeface="Wingdings" panose="05000000000000000000" pitchFamily="2" charset="2"/>
                        <a:buNone/>
                      </a:pPr>
                      <a:r>
                        <a:rPr kumimoji="1" lang="en-US" altLang="ja-JP" sz="800" b="1" dirty="0"/>
                        <a:t>【</a:t>
                      </a:r>
                      <a:r>
                        <a:rPr kumimoji="1" lang="ja-JP" altLang="en-US" sz="800" b="1" dirty="0"/>
                        <a:t>流れ</a:t>
                      </a:r>
                      <a:r>
                        <a:rPr kumimoji="1" lang="en-US" altLang="ja-JP" sz="800" b="1" dirty="0"/>
                        <a:t>】</a:t>
                      </a:r>
                    </a:p>
                    <a:p>
                      <a:pPr marL="171450" indent="-171450">
                        <a:buFont typeface="Wingdings" panose="05000000000000000000" pitchFamily="2" charset="2"/>
                        <a:buChar char="l"/>
                      </a:pPr>
                      <a:r>
                        <a:rPr kumimoji="1" lang="ja-JP" altLang="en-US" sz="800" b="1" dirty="0"/>
                        <a:t>個人ワーク　　　</a:t>
                      </a:r>
                      <a:r>
                        <a:rPr kumimoji="1" lang="en-US" altLang="ja-JP" sz="800" b="1" dirty="0"/>
                        <a:t>05</a:t>
                      </a:r>
                      <a:r>
                        <a:rPr kumimoji="1" lang="ja-JP" altLang="en-US" sz="800" b="1" dirty="0"/>
                        <a:t>分</a:t>
                      </a:r>
                      <a:endParaRPr kumimoji="1" lang="en-US" altLang="ja-JP" sz="800" b="1" dirty="0"/>
                    </a:p>
                    <a:p>
                      <a:pPr marL="171450" indent="-171450">
                        <a:buFont typeface="Wingdings" panose="05000000000000000000" pitchFamily="2" charset="2"/>
                        <a:buChar char="l"/>
                      </a:pPr>
                      <a:r>
                        <a:rPr kumimoji="1" lang="ja-JP" altLang="en-US" sz="800" b="1" dirty="0"/>
                        <a:t>グループワーク　</a:t>
                      </a:r>
                      <a:r>
                        <a:rPr kumimoji="1" lang="en-US" altLang="ja-JP" sz="800" b="1" dirty="0"/>
                        <a:t>10</a:t>
                      </a:r>
                      <a:r>
                        <a:rPr kumimoji="1" lang="ja-JP" altLang="en-US" sz="800" b="1" dirty="0"/>
                        <a:t>分</a:t>
                      </a:r>
                      <a:endParaRPr kumimoji="1" lang="en-US" altLang="ja-JP" sz="8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en-US" altLang="ja-JP"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9814824"/>
                  </a:ext>
                </a:extLst>
              </a:tr>
              <a:tr h="883530">
                <a:tc vMerge="1">
                  <a:txBody>
                    <a:bodyPr/>
                    <a:lstStyle/>
                    <a:p>
                      <a:pPr algn="ctr"/>
                      <a:endParaRPr kumimoji="1" lang="ja-JP" altLang="en-US" sz="900" b="1" dirty="0"/>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pPr marL="0" indent="0" algn="ctr">
                        <a:buFont typeface="+mj-lt"/>
                        <a:buNone/>
                      </a:pPr>
                      <a:endParaRPr kumimoji="1" lang="ja-JP" altLang="en-US" sz="900" b="1" dirty="0"/>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mj-lt"/>
                        <a:buNone/>
                      </a:pPr>
                      <a:r>
                        <a:rPr kumimoji="1" lang="ja-JP" altLang="en-US" sz="900" b="1" dirty="0"/>
                        <a:t>３．情報収集（ステップ２）</a:t>
                      </a:r>
                      <a:endParaRPr kumimoji="1" lang="en-US" altLang="ja-JP"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t>15</a:t>
                      </a:r>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en-US" altLang="ja-JP" sz="800" b="1" dirty="0"/>
                        <a:t>【</a:t>
                      </a:r>
                      <a:r>
                        <a:rPr kumimoji="1" lang="ja-JP" altLang="en-US" sz="800" b="1" dirty="0"/>
                        <a:t>やること</a:t>
                      </a:r>
                      <a:r>
                        <a:rPr kumimoji="1" lang="en-US" altLang="ja-JP" sz="800" b="1" dirty="0"/>
                        <a:t>】</a:t>
                      </a:r>
                    </a:p>
                    <a:p>
                      <a:pPr marL="171450" indent="-171450">
                        <a:buFont typeface="Wingdings" panose="05000000000000000000" pitchFamily="2" charset="2"/>
                        <a:buChar char="l"/>
                      </a:pPr>
                      <a:r>
                        <a:rPr kumimoji="1" lang="ja-JP" altLang="en-US" sz="800" b="1" dirty="0"/>
                        <a:t>「ポジティブなこと」を増やすか、「ネガティブなこと」を減らすために行動するアイディアを考える・調べる（タブレット端末でネット検索しても</a:t>
                      </a:r>
                      <a:r>
                        <a:rPr kumimoji="1" lang="en-US" altLang="ja-JP" sz="800" b="1" dirty="0"/>
                        <a:t>OK</a:t>
                      </a:r>
                      <a:r>
                        <a:rPr kumimoji="1" lang="ja-JP" altLang="en-US" sz="800" b="1" dirty="0"/>
                        <a:t>）</a:t>
                      </a:r>
                      <a:endParaRPr kumimoji="1" lang="en-US" altLang="ja-JP" sz="800" b="1" dirty="0"/>
                    </a:p>
                    <a:p>
                      <a:pPr marL="0" indent="0">
                        <a:buFont typeface="Wingdings" panose="05000000000000000000" pitchFamily="2" charset="2"/>
                        <a:buNone/>
                      </a:pPr>
                      <a:r>
                        <a:rPr kumimoji="1" lang="en-US" altLang="ja-JP" sz="800" b="1" dirty="0"/>
                        <a:t>【</a:t>
                      </a:r>
                      <a:r>
                        <a:rPr kumimoji="1" lang="ja-JP" altLang="en-US" sz="800" b="1" dirty="0"/>
                        <a:t>流れ</a:t>
                      </a:r>
                      <a:r>
                        <a:rPr kumimoji="1" lang="en-US" altLang="ja-JP" sz="800" b="1" dirty="0"/>
                        <a:t>】</a:t>
                      </a:r>
                    </a:p>
                    <a:p>
                      <a:pPr marL="171450" indent="-171450">
                        <a:buFont typeface="Wingdings" panose="05000000000000000000" pitchFamily="2" charset="2"/>
                        <a:buChar char="l"/>
                      </a:pPr>
                      <a:r>
                        <a:rPr kumimoji="1" lang="ja-JP" altLang="en-US" sz="800" b="1" dirty="0"/>
                        <a:t>個人ワーク　　　</a:t>
                      </a:r>
                      <a:r>
                        <a:rPr kumimoji="1" lang="en-US" altLang="ja-JP" sz="800" b="1" dirty="0"/>
                        <a:t>05</a:t>
                      </a:r>
                      <a:r>
                        <a:rPr kumimoji="1" lang="ja-JP" altLang="en-US" sz="800" b="1" dirty="0"/>
                        <a:t>分</a:t>
                      </a:r>
                      <a:endParaRPr kumimoji="1" lang="en-US" altLang="ja-JP" sz="800" b="1" dirty="0"/>
                    </a:p>
                    <a:p>
                      <a:pPr marL="171450" indent="-171450">
                        <a:buFont typeface="Wingdings" panose="05000000000000000000" pitchFamily="2" charset="2"/>
                        <a:buChar char="l"/>
                      </a:pPr>
                      <a:r>
                        <a:rPr kumimoji="1" lang="ja-JP" altLang="en-US" sz="800" b="1" dirty="0"/>
                        <a:t>グループワーク　</a:t>
                      </a:r>
                      <a:r>
                        <a:rPr kumimoji="1" lang="en-US" altLang="ja-JP" sz="800" b="1" dirty="0"/>
                        <a:t>10</a:t>
                      </a:r>
                      <a:r>
                        <a:rPr kumimoji="1" lang="ja-JP" altLang="en-US" sz="800" b="1" dirty="0"/>
                        <a:t>分</a:t>
                      </a:r>
                      <a:endParaRPr kumimoji="1" lang="en-US" altLang="ja-JP" sz="8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en-US" altLang="ja-JP"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9601255"/>
                  </a:ext>
                </a:extLst>
              </a:tr>
              <a:tr h="213757">
                <a:tc rowSpan="4">
                  <a:txBody>
                    <a:bodyPr/>
                    <a:lstStyle/>
                    <a:p>
                      <a:pPr algn="ctr"/>
                      <a:r>
                        <a:rPr kumimoji="1" lang="ja-JP" altLang="en-US" sz="900" b="1" dirty="0"/>
                        <a:t>２時間目</a:t>
                      </a:r>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solidFill>
                  </a:tcPr>
                </a:tc>
                <a:tc rowSpan="4">
                  <a:txBody>
                    <a:bodyPr/>
                    <a:lstStyle/>
                    <a:p>
                      <a:pPr algn="ctr"/>
                      <a:r>
                        <a:rPr kumimoji="1" lang="ja-JP" altLang="en-US" sz="900" b="1" dirty="0"/>
                        <a:t>アイディアをまとめる</a:t>
                      </a:r>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900" b="1" dirty="0"/>
                        <a:t>４．導入</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t>05</a:t>
                      </a:r>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l"/>
                      </a:pPr>
                      <a:r>
                        <a:rPr kumimoji="1" lang="ja-JP" altLang="en-US" sz="800" b="1" dirty="0"/>
                        <a:t>やることの確認（前回からの続き）</a:t>
                      </a:r>
                      <a:endParaRPr kumimoji="1" lang="en-US" altLang="ja-JP" sz="8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4">
                  <a:txBody>
                    <a:bodyPr/>
                    <a:lstStyle/>
                    <a:p>
                      <a:r>
                        <a:rPr kumimoji="1" lang="en-US" altLang="ja-JP" sz="900" b="1" dirty="0">
                          <a:solidFill>
                            <a:schemeClr val="tx1"/>
                          </a:solidFill>
                        </a:rPr>
                        <a:t>【</a:t>
                      </a:r>
                      <a:r>
                        <a:rPr kumimoji="1" lang="ja-JP" altLang="en-US" sz="900" b="1" dirty="0">
                          <a:solidFill>
                            <a:schemeClr val="tx1"/>
                          </a:solidFill>
                        </a:rPr>
                        <a:t>運営</a:t>
                      </a:r>
                      <a:r>
                        <a:rPr kumimoji="1" lang="en-US" altLang="ja-JP" sz="900" b="1" dirty="0">
                          <a:solidFill>
                            <a:schemeClr val="tx1"/>
                          </a:solidFill>
                        </a:rPr>
                        <a:t>】</a:t>
                      </a:r>
                    </a:p>
                    <a:p>
                      <a:r>
                        <a:rPr kumimoji="1" lang="ja-JP" altLang="en-US" sz="900" b="1" dirty="0">
                          <a:solidFill>
                            <a:schemeClr val="tx1"/>
                          </a:solidFill>
                        </a:rPr>
                        <a:t>□学習画面</a:t>
                      </a:r>
                      <a:endParaRPr kumimoji="1" lang="en-US" altLang="ja-JP" sz="900" b="1" dirty="0">
                        <a:solidFill>
                          <a:schemeClr val="tx1"/>
                        </a:solidFill>
                      </a:endParaRPr>
                    </a:p>
                    <a:p>
                      <a:r>
                        <a:rPr kumimoji="1" lang="ja-JP" altLang="en-US" sz="900" b="1" dirty="0">
                          <a:solidFill>
                            <a:schemeClr val="tx1"/>
                          </a:solidFill>
                        </a:rPr>
                        <a:t>□プロジェクター</a:t>
                      </a:r>
                      <a:endParaRPr kumimoji="1" lang="en-US" altLang="ja-JP" sz="900" b="1" dirty="0">
                        <a:solidFill>
                          <a:schemeClr val="tx1"/>
                        </a:solidFill>
                      </a:endParaRPr>
                    </a:p>
                    <a:p>
                      <a:endParaRPr kumimoji="1" lang="en-US" altLang="ja-JP" sz="900" b="1" dirty="0">
                        <a:solidFill>
                          <a:schemeClr val="tx1"/>
                        </a:solidFill>
                      </a:endParaRPr>
                    </a:p>
                    <a:p>
                      <a:r>
                        <a:rPr kumimoji="1" lang="en-US" altLang="ja-JP" sz="900" b="1" dirty="0">
                          <a:solidFill>
                            <a:schemeClr val="tx1"/>
                          </a:solidFill>
                        </a:rPr>
                        <a:t>【</a:t>
                      </a:r>
                      <a:r>
                        <a:rPr kumimoji="1" lang="ja-JP" altLang="en-US" sz="900" b="1" dirty="0">
                          <a:solidFill>
                            <a:schemeClr val="tx1"/>
                          </a:solidFill>
                        </a:rPr>
                        <a:t>備品</a:t>
                      </a:r>
                      <a:r>
                        <a:rPr kumimoji="1" lang="en-US" altLang="ja-JP" sz="900" b="1" dirty="0">
                          <a:solidFill>
                            <a:schemeClr val="tx1"/>
                          </a:solidFill>
                        </a:rPr>
                        <a:t>】</a:t>
                      </a:r>
                    </a:p>
                    <a:p>
                      <a:r>
                        <a:rPr kumimoji="1" lang="ja-JP" altLang="en-US" sz="900" b="1" dirty="0">
                          <a:solidFill>
                            <a:schemeClr val="tx1"/>
                          </a:solidFill>
                        </a:rPr>
                        <a:t>□</a:t>
                      </a:r>
                      <a:r>
                        <a:rPr kumimoji="1" lang="en-US" altLang="ja-JP" sz="900" b="1" dirty="0">
                          <a:solidFill>
                            <a:schemeClr val="tx1"/>
                          </a:solidFill>
                        </a:rPr>
                        <a:t>WS01 P6</a:t>
                      </a:r>
                      <a:r>
                        <a:rPr kumimoji="1" lang="ja-JP" altLang="en-US" sz="900" b="1" dirty="0">
                          <a:solidFill>
                            <a:schemeClr val="tx1"/>
                          </a:solidFill>
                        </a:rPr>
                        <a:t>該当</a:t>
                      </a:r>
                      <a:endParaRPr kumimoji="1" lang="en-US" altLang="ja-JP" sz="900" b="1" dirty="0">
                        <a:solidFill>
                          <a:schemeClr val="tx1"/>
                        </a:solidFill>
                      </a:endParaRPr>
                    </a:p>
                    <a:p>
                      <a:r>
                        <a:rPr kumimoji="1" lang="ja-JP" altLang="en-US" sz="900" b="1" dirty="0">
                          <a:solidFill>
                            <a:schemeClr val="tx1"/>
                          </a:solidFill>
                        </a:rPr>
                        <a:t>□</a:t>
                      </a:r>
                      <a:r>
                        <a:rPr kumimoji="1" lang="en-US" altLang="ja-JP" sz="900" b="1" dirty="0">
                          <a:solidFill>
                            <a:schemeClr val="tx1"/>
                          </a:solidFill>
                        </a:rPr>
                        <a:t>WS02</a:t>
                      </a:r>
                      <a:r>
                        <a:rPr kumimoji="1" lang="ja-JP" altLang="en-US" sz="900" b="1" dirty="0">
                          <a:solidFill>
                            <a:schemeClr val="tx1"/>
                          </a:solidFill>
                        </a:rPr>
                        <a:t> </a:t>
                      </a:r>
                      <a:endParaRPr kumimoji="1" lang="en-US" altLang="ja-JP" sz="900" b="1" dirty="0">
                        <a:solidFill>
                          <a:schemeClr val="tx1"/>
                        </a:solidFill>
                      </a:endParaRPr>
                    </a:p>
                    <a:p>
                      <a:endParaRPr kumimoji="1" lang="en-US" altLang="ja-JP" sz="700" b="1" dirty="0">
                        <a:solidFill>
                          <a:schemeClr val="tx1"/>
                        </a:solidFill>
                      </a:endParaRPr>
                    </a:p>
                    <a:p>
                      <a:r>
                        <a:rPr kumimoji="1" lang="en-US" altLang="ja-JP" sz="700" b="1" dirty="0">
                          <a:solidFill>
                            <a:schemeClr val="tx1"/>
                          </a:solidFill>
                        </a:rPr>
                        <a:t>※</a:t>
                      </a:r>
                      <a:r>
                        <a:rPr kumimoji="1" lang="ja-JP" altLang="en-US" sz="700" b="1" dirty="0">
                          <a:solidFill>
                            <a:schemeClr val="tx1"/>
                          </a:solidFill>
                        </a:rPr>
                        <a:t>まとめ表現の際に</a:t>
                      </a:r>
                      <a:r>
                        <a:rPr kumimoji="1" lang="en-US" altLang="ja-JP" sz="700" b="1" dirty="0">
                          <a:solidFill>
                            <a:schemeClr val="tx1"/>
                          </a:solidFill>
                        </a:rPr>
                        <a:t>ICT</a:t>
                      </a:r>
                      <a:r>
                        <a:rPr kumimoji="1" lang="ja-JP" altLang="en-US" sz="700" b="1" dirty="0">
                          <a:solidFill>
                            <a:schemeClr val="tx1"/>
                          </a:solidFill>
                        </a:rPr>
                        <a:t>ツールを活用したほうがよければ活用する（</a:t>
                      </a:r>
                      <a:r>
                        <a:rPr kumimoji="1" lang="en-US" altLang="ja-JP" sz="700" b="1" dirty="0">
                          <a:solidFill>
                            <a:schemeClr val="tx1"/>
                          </a:solidFill>
                        </a:rPr>
                        <a:t>Google</a:t>
                      </a:r>
                      <a:r>
                        <a:rPr kumimoji="1" lang="ja-JP" altLang="en-US" sz="700" b="1" dirty="0">
                          <a:solidFill>
                            <a:schemeClr val="tx1"/>
                          </a:solidFill>
                        </a:rPr>
                        <a:t>スライド・ロイロノート等）</a:t>
                      </a:r>
                      <a:endParaRPr kumimoji="1" lang="en-US" altLang="ja-JP" sz="700" b="1" dirty="0">
                        <a:solidFill>
                          <a:schemeClr val="tx1"/>
                        </a:solidFill>
                      </a:endParaRPr>
                    </a:p>
                    <a:p>
                      <a:endParaRPr kumimoji="1" lang="en-US" altLang="ja-JP" sz="700" b="1" dirty="0">
                        <a:solidFill>
                          <a:schemeClr val="tx1"/>
                        </a:solidFill>
                      </a:endParaRPr>
                    </a:p>
                    <a:p>
                      <a:r>
                        <a:rPr kumimoji="1" lang="en-US" altLang="ja-JP" sz="700" b="1" dirty="0">
                          <a:solidFill>
                            <a:schemeClr val="tx1"/>
                          </a:solidFill>
                        </a:rPr>
                        <a:t>※</a:t>
                      </a:r>
                      <a:r>
                        <a:rPr kumimoji="1" lang="ja-JP" altLang="en-US" sz="700" b="1" dirty="0">
                          <a:solidFill>
                            <a:schemeClr val="tx1"/>
                          </a:solidFill>
                        </a:rPr>
                        <a:t>６．発表活動；まとめの時間が足りなければ別途</a:t>
                      </a:r>
                      <a:r>
                        <a:rPr kumimoji="1" lang="en-US" altLang="ja-JP" sz="700" b="1" dirty="0">
                          <a:solidFill>
                            <a:schemeClr val="tx1"/>
                          </a:solidFill>
                        </a:rPr>
                        <a:t>1</a:t>
                      </a:r>
                      <a:r>
                        <a:rPr kumimoji="1" lang="ja-JP" altLang="en-US" sz="700" b="1" dirty="0">
                          <a:solidFill>
                            <a:schemeClr val="tx1"/>
                          </a:solidFill>
                        </a:rPr>
                        <a:t>時間追加する</a:t>
                      </a:r>
                      <a:endParaRPr kumimoji="1" lang="en-US" altLang="ja-JP" sz="7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1780631"/>
                  </a:ext>
                </a:extLst>
              </a:tr>
              <a:tr h="655523">
                <a:tc vMerge="1">
                  <a:txBody>
                    <a:bodyPr/>
                    <a:lstStyle/>
                    <a:p>
                      <a:endParaRPr dirty="0"/>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dirty="0"/>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900" b="1" dirty="0"/>
                        <a:t>５．整理分析（ステップ３）</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t>10</a:t>
                      </a:r>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en-US" altLang="ja-JP" sz="800" b="1" dirty="0"/>
                        <a:t>【</a:t>
                      </a:r>
                      <a:r>
                        <a:rPr kumimoji="1" lang="ja-JP" altLang="en-US" sz="800" b="1" dirty="0"/>
                        <a:t>やること</a:t>
                      </a:r>
                      <a:r>
                        <a:rPr kumimoji="1" lang="en-US" altLang="ja-JP" sz="800" b="1" dirty="0"/>
                        <a:t>】</a:t>
                      </a:r>
                    </a:p>
                    <a:p>
                      <a:pPr marL="171450" indent="-171450">
                        <a:buFont typeface="Wingdings" panose="05000000000000000000" pitchFamily="2" charset="2"/>
                        <a:buChar char="l"/>
                      </a:pPr>
                      <a:r>
                        <a:rPr kumimoji="1" lang="ja-JP" altLang="en-US" sz="800" b="1" dirty="0"/>
                        <a:t>情報収集（ステップ２）の内容から、グループとして１つにアイディアをしぼる</a:t>
                      </a:r>
                      <a:endParaRPr kumimoji="1" lang="en-US" altLang="ja-JP" sz="800" b="1" dirty="0"/>
                    </a:p>
                    <a:p>
                      <a:pPr marL="0" indent="0">
                        <a:buFont typeface="Wingdings" panose="05000000000000000000" pitchFamily="2" charset="2"/>
                        <a:buNone/>
                      </a:pPr>
                      <a:r>
                        <a:rPr kumimoji="1" lang="en-US" altLang="ja-JP" sz="800" b="1" dirty="0"/>
                        <a:t>【</a:t>
                      </a:r>
                      <a:r>
                        <a:rPr kumimoji="1" lang="ja-JP" altLang="en-US" sz="800" b="1" dirty="0"/>
                        <a:t>流れ</a:t>
                      </a:r>
                      <a:r>
                        <a:rPr kumimoji="1" lang="en-US" altLang="ja-JP" sz="800" b="1" dirty="0"/>
                        <a:t>】</a:t>
                      </a:r>
                    </a:p>
                    <a:p>
                      <a:pPr marL="171450" indent="-171450">
                        <a:buFont typeface="Wingdings" panose="05000000000000000000" pitchFamily="2" charset="2"/>
                        <a:buChar char="l"/>
                      </a:pPr>
                      <a:r>
                        <a:rPr kumimoji="1" lang="ja-JP" altLang="en-US" sz="800" b="1" dirty="0"/>
                        <a:t>グループワーク　</a:t>
                      </a:r>
                      <a:r>
                        <a:rPr kumimoji="1" lang="en-US" altLang="ja-JP" sz="800" b="1" dirty="0"/>
                        <a:t>10</a:t>
                      </a:r>
                      <a:r>
                        <a:rPr kumimoji="1" lang="ja-JP" altLang="en-US" sz="800" b="1" dirty="0"/>
                        <a:t>分</a:t>
                      </a:r>
                      <a:endParaRPr kumimoji="1" lang="en-US" altLang="ja-JP" sz="8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2741505"/>
                  </a:ext>
                </a:extLst>
              </a:tr>
              <a:tr h="769527">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900" b="1" dirty="0"/>
                        <a:t>６．まとめ表現（ステップ４））</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t>15</a:t>
                      </a:r>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en-US" altLang="ja-JP" sz="800" b="1" dirty="0"/>
                        <a:t>【</a:t>
                      </a:r>
                      <a:r>
                        <a:rPr kumimoji="1" lang="ja-JP" altLang="en-US" sz="800" b="1" dirty="0"/>
                        <a:t>やること</a:t>
                      </a:r>
                      <a:r>
                        <a:rPr kumimoji="1" lang="en-US" altLang="ja-JP" sz="800" b="1" dirty="0"/>
                        <a:t>】</a:t>
                      </a:r>
                    </a:p>
                    <a:p>
                      <a:pPr marL="171450" indent="-171450">
                        <a:buFont typeface="Wingdings" panose="05000000000000000000" pitchFamily="2" charset="2"/>
                        <a:buChar char="l"/>
                      </a:pPr>
                      <a:r>
                        <a:rPr kumimoji="1" lang="ja-JP" altLang="en-US" sz="800" b="1" dirty="0"/>
                        <a:t>これまでのことを踏まえて、「よりよい尾瀬の未来をつくるためにできること」をまとめる</a:t>
                      </a:r>
                      <a:endParaRPr kumimoji="1" lang="en-US" altLang="ja-JP" sz="800" b="1" dirty="0"/>
                    </a:p>
                    <a:p>
                      <a:pPr marL="0" indent="0">
                        <a:buFont typeface="Wingdings" panose="05000000000000000000" pitchFamily="2" charset="2"/>
                        <a:buNone/>
                      </a:pPr>
                      <a:r>
                        <a:rPr kumimoji="1" lang="en-US" altLang="ja-JP" sz="800" b="1" dirty="0"/>
                        <a:t>【</a:t>
                      </a:r>
                      <a:r>
                        <a:rPr kumimoji="1" lang="ja-JP" altLang="en-US" sz="800" b="1" dirty="0"/>
                        <a:t>流れ</a:t>
                      </a:r>
                      <a:r>
                        <a:rPr kumimoji="1" lang="en-US" altLang="ja-JP" sz="800" b="1" dirty="0"/>
                        <a:t>】</a:t>
                      </a:r>
                    </a:p>
                    <a:p>
                      <a:pPr marL="171450" indent="-171450">
                        <a:buFont typeface="Wingdings" panose="05000000000000000000" pitchFamily="2" charset="2"/>
                        <a:buChar char="l"/>
                      </a:pPr>
                      <a:r>
                        <a:rPr kumimoji="1" lang="ja-JP" altLang="en-US" sz="800" b="1" dirty="0"/>
                        <a:t>グループワーク　</a:t>
                      </a:r>
                      <a:r>
                        <a:rPr kumimoji="1" lang="en-US" altLang="ja-JP" sz="800" b="1" dirty="0"/>
                        <a:t>15</a:t>
                      </a:r>
                      <a:r>
                        <a:rPr kumimoji="1" lang="ja-JP" altLang="en-US" sz="800" b="1" dirty="0"/>
                        <a:t>分</a:t>
                      </a:r>
                      <a:endParaRPr kumimoji="1" lang="en-US" altLang="ja-JP" sz="800" b="1" dirty="0"/>
                    </a:p>
                    <a:p>
                      <a:pPr marL="0" indent="0">
                        <a:buFont typeface="Wingdings" panose="05000000000000000000" pitchFamily="2" charset="2"/>
                        <a:buNone/>
                      </a:pPr>
                      <a:r>
                        <a:rPr kumimoji="1" lang="en-US" altLang="ja-JP" sz="800" b="1" dirty="0"/>
                        <a:t>※</a:t>
                      </a:r>
                      <a:r>
                        <a:rPr kumimoji="1" lang="ja-JP" altLang="en-US" sz="800" b="1" dirty="0"/>
                        <a:t>この後、発表のため、誰がどこを話すかを役割分担もしておく</a:t>
                      </a:r>
                      <a:endParaRPr kumimoji="1" lang="en-US" altLang="ja-JP" sz="8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3354336105"/>
                  </a:ext>
                </a:extLst>
              </a:tr>
              <a:tr h="755276">
                <a:tc vMerge="1">
                  <a:txBody>
                    <a:bodyPr/>
                    <a:lstStyle/>
                    <a:p>
                      <a:endParaRPr kumimoji="1" lang="ja-JP" altLang="en-US" dirty="0"/>
                    </a:p>
                  </a:txBody>
                  <a:tcPr/>
                </a:tc>
                <a:tc vMerge="1">
                  <a:txBody>
                    <a:bodyPr/>
                    <a:lstStyle/>
                    <a:p>
                      <a:endParaRPr kumimoji="1" lang="en-US" altLang="ja-JP"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900" b="1" dirty="0"/>
                        <a:t>７．発表活動・まとめ</a:t>
                      </a:r>
                      <a:endParaRPr kumimoji="1" lang="en-US" altLang="ja-JP"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t>15</a:t>
                      </a:r>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en-US" altLang="ja-JP" sz="800" b="1" dirty="0"/>
                        <a:t>【</a:t>
                      </a:r>
                      <a:r>
                        <a:rPr kumimoji="1" lang="ja-JP" altLang="en-US" sz="800" b="1" dirty="0"/>
                        <a:t>やること</a:t>
                      </a:r>
                      <a:r>
                        <a:rPr kumimoji="1" lang="en-US" altLang="ja-JP" sz="800" b="1" dirty="0"/>
                        <a:t>】</a:t>
                      </a:r>
                    </a:p>
                    <a:p>
                      <a:pPr marL="171450" indent="-171450">
                        <a:buFont typeface="Wingdings" panose="05000000000000000000" pitchFamily="2" charset="2"/>
                        <a:buChar char="l"/>
                      </a:pPr>
                      <a:r>
                        <a:rPr kumimoji="1" lang="ja-JP" altLang="en-US" sz="800" b="1" dirty="0"/>
                        <a:t>ワークシートに記入した内容を、グループごとに発表する</a:t>
                      </a:r>
                      <a:endParaRPr kumimoji="1" lang="en-US" altLang="ja-JP" sz="800" b="1" dirty="0"/>
                    </a:p>
                    <a:p>
                      <a:pPr marL="0" indent="0">
                        <a:buFont typeface="Wingdings" panose="05000000000000000000" pitchFamily="2" charset="2"/>
                        <a:buNone/>
                      </a:pPr>
                      <a:r>
                        <a:rPr kumimoji="1" lang="en-US" altLang="ja-JP" sz="800" b="1" dirty="0"/>
                        <a:t>【</a:t>
                      </a:r>
                      <a:r>
                        <a:rPr kumimoji="1" lang="ja-JP" altLang="en-US" sz="800" b="1" dirty="0"/>
                        <a:t>流れ</a:t>
                      </a:r>
                      <a:r>
                        <a:rPr kumimoji="1" lang="en-US" altLang="ja-JP" sz="800" b="1" dirty="0"/>
                        <a:t>】</a:t>
                      </a:r>
                    </a:p>
                    <a:p>
                      <a:pPr marL="171450" indent="-171450">
                        <a:buFont typeface="Wingdings" panose="05000000000000000000" pitchFamily="2" charset="2"/>
                        <a:buChar char="l"/>
                      </a:pPr>
                      <a:r>
                        <a:rPr kumimoji="1" lang="ja-JP" altLang="en-US" sz="800" b="1" dirty="0"/>
                        <a:t>発表時間　　　　</a:t>
                      </a:r>
                      <a:r>
                        <a:rPr kumimoji="1" lang="en-US" altLang="ja-JP" sz="800" b="1" dirty="0"/>
                        <a:t>1</a:t>
                      </a:r>
                      <a:r>
                        <a:rPr kumimoji="1" lang="ja-JP" altLang="en-US" sz="800" b="1" dirty="0"/>
                        <a:t>グループ</a:t>
                      </a:r>
                      <a:r>
                        <a:rPr kumimoji="1" lang="en-US" altLang="ja-JP" sz="800" b="1" dirty="0"/>
                        <a:t>1</a:t>
                      </a:r>
                      <a:r>
                        <a:rPr kumimoji="1" lang="ja-JP" altLang="en-US" sz="800" b="1" dirty="0"/>
                        <a:t>分程度（目安）　</a:t>
                      </a:r>
                      <a:endParaRPr kumimoji="1" lang="en-US" altLang="ja-JP" sz="800" b="1" dirty="0"/>
                    </a:p>
                    <a:p>
                      <a:pPr marL="0" indent="0">
                        <a:buFont typeface="Wingdings" panose="05000000000000000000" pitchFamily="2" charset="2"/>
                        <a:buNone/>
                      </a:pPr>
                      <a:r>
                        <a:rPr kumimoji="1" lang="en-US" altLang="ja-JP" sz="700" b="1" dirty="0"/>
                        <a:t>※</a:t>
                      </a:r>
                      <a:r>
                        <a:rPr kumimoji="1" lang="ja-JP" altLang="en-US" sz="700" b="1" dirty="0"/>
                        <a:t>この時間帯は、各教室の状況によって発表活動の時間をご調整ください</a:t>
                      </a:r>
                    </a:p>
                    <a:p>
                      <a:pPr marL="171450" indent="-171450">
                        <a:buFont typeface="Wingdings" panose="05000000000000000000" pitchFamily="2" charset="2"/>
                        <a:buChar char="l"/>
                      </a:pPr>
                      <a:r>
                        <a:rPr kumimoji="1" lang="ja-JP" altLang="en-US" sz="800" b="1" dirty="0"/>
                        <a:t>まとめコメント　残りの時間</a:t>
                      </a:r>
                      <a:endParaRPr kumimoji="1" lang="en-US" altLang="ja-JP" sz="8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2538073"/>
                  </a:ext>
                </a:extLst>
              </a:tr>
            </a:tbl>
          </a:graphicData>
        </a:graphic>
      </p:graphicFrame>
      <p:sp>
        <p:nvSpPr>
          <p:cNvPr id="27" name="正方形/長方形 26">
            <a:extLst>
              <a:ext uri="{FF2B5EF4-FFF2-40B4-BE49-F238E27FC236}">
                <a16:creationId xmlns:a16="http://schemas.microsoft.com/office/drawing/2014/main" id="{E497ADA0-74D9-4BD5-5E32-CDC56EBD8B49}"/>
              </a:ext>
            </a:extLst>
          </p:cNvPr>
          <p:cNvSpPr/>
          <p:nvPr/>
        </p:nvSpPr>
        <p:spPr>
          <a:xfrm>
            <a:off x="4596138" y="116744"/>
            <a:ext cx="542686" cy="194701"/>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全体</a:t>
            </a:r>
          </a:p>
        </p:txBody>
      </p:sp>
      <p:sp>
        <p:nvSpPr>
          <p:cNvPr id="28" name="正方形/長方形 27">
            <a:extLst>
              <a:ext uri="{FF2B5EF4-FFF2-40B4-BE49-F238E27FC236}">
                <a16:creationId xmlns:a16="http://schemas.microsoft.com/office/drawing/2014/main" id="{FBBB6CED-CAFA-3EFF-1313-1EF470120185}"/>
              </a:ext>
            </a:extLst>
          </p:cNvPr>
          <p:cNvSpPr/>
          <p:nvPr/>
        </p:nvSpPr>
        <p:spPr>
          <a:xfrm>
            <a:off x="5138824" y="115970"/>
            <a:ext cx="542686" cy="1947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事前</a:t>
            </a:r>
          </a:p>
        </p:txBody>
      </p:sp>
      <p:sp>
        <p:nvSpPr>
          <p:cNvPr id="29" name="正方形/長方形 28">
            <a:extLst>
              <a:ext uri="{FF2B5EF4-FFF2-40B4-BE49-F238E27FC236}">
                <a16:creationId xmlns:a16="http://schemas.microsoft.com/office/drawing/2014/main" id="{DC771C50-AF29-872C-886E-E2C5EDA716D3}"/>
              </a:ext>
            </a:extLst>
          </p:cNvPr>
          <p:cNvSpPr/>
          <p:nvPr/>
        </p:nvSpPr>
        <p:spPr>
          <a:xfrm>
            <a:off x="5681510" y="115970"/>
            <a:ext cx="542686" cy="1947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現地</a:t>
            </a:r>
          </a:p>
        </p:txBody>
      </p:sp>
      <p:sp>
        <p:nvSpPr>
          <p:cNvPr id="30" name="正方形/長方形 29">
            <a:extLst>
              <a:ext uri="{FF2B5EF4-FFF2-40B4-BE49-F238E27FC236}">
                <a16:creationId xmlns:a16="http://schemas.microsoft.com/office/drawing/2014/main" id="{25B65862-7F2A-67FD-FE4D-E446EF3E7D40}"/>
              </a:ext>
            </a:extLst>
          </p:cNvPr>
          <p:cNvSpPr/>
          <p:nvPr/>
        </p:nvSpPr>
        <p:spPr>
          <a:xfrm>
            <a:off x="6224197" y="115970"/>
            <a:ext cx="542686" cy="194701"/>
          </a:xfrm>
          <a:prstGeom prst="rect">
            <a:avLst/>
          </a:prstGeom>
          <a:solidFill>
            <a:schemeClr val="accent2">
              <a:lumMod val="40000"/>
              <a:lumOff val="6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事後</a:t>
            </a:r>
          </a:p>
        </p:txBody>
      </p:sp>
    </p:spTree>
    <p:extLst>
      <p:ext uri="{BB962C8B-B14F-4D97-AF65-F5344CB8AC3E}">
        <p14:creationId xmlns:p14="http://schemas.microsoft.com/office/powerpoint/2010/main" val="330952052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游ゴシック"/>
        <a:ea typeface="游ゴシック"/>
        <a:cs typeface=""/>
      </a:majorFont>
      <a:minorFont>
        <a:latin typeface="游ゴシック"/>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2493</Words>
  <Application>Microsoft Office PowerPoint</Application>
  <PresentationFormat>A4 210 x 297 mm</PresentationFormat>
  <Paragraphs>335</Paragraphs>
  <Slides>7</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7</vt:i4>
      </vt:variant>
    </vt:vector>
  </HeadingPairs>
  <TitlesOfParts>
    <vt:vector size="11" baseType="lpstr">
      <vt:lpstr>游ゴシック</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2026-03-27T10:26:40Z</dcterms:created>
  <dcterms:modified xsi:type="dcterms:W3CDTF">2026-03-27T10:29:12Z</dcterms:modified>
</cp:coreProperties>
</file>