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media/image36.jpg" ContentType="image/jpg"/>
  <Override PartName="/ppt/media/image37.jpg" ContentType="image/jpg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38" r:id="rId1"/>
    <p:sldMasterId id="2147483752" r:id="rId2"/>
    <p:sldMasterId id="2147483764" r:id="rId3"/>
    <p:sldMasterId id="2147483789" r:id="rId4"/>
    <p:sldMasterId id="2147483808" r:id="rId5"/>
    <p:sldMasterId id="2147483821" r:id="rId6"/>
    <p:sldMasterId id="2147483866" r:id="rId7"/>
    <p:sldMasterId id="2147483902" r:id="rId8"/>
    <p:sldMasterId id="2147483915" r:id="rId9"/>
    <p:sldMasterId id="2147483928" r:id="rId10"/>
    <p:sldMasterId id="2147483953" r:id="rId11"/>
    <p:sldMasterId id="2147483966" r:id="rId12"/>
  </p:sldMasterIdLst>
  <p:notesMasterIdLst>
    <p:notesMasterId r:id="rId56"/>
  </p:notesMasterIdLst>
  <p:handoutMasterIdLst>
    <p:handoutMasterId r:id="rId57"/>
  </p:handoutMasterIdLst>
  <p:sldIdLst>
    <p:sldId id="1706" r:id="rId13"/>
    <p:sldId id="1231" r:id="rId14"/>
    <p:sldId id="1230" r:id="rId15"/>
    <p:sldId id="2078" r:id="rId16"/>
    <p:sldId id="1286" r:id="rId17"/>
    <p:sldId id="2079" r:id="rId18"/>
    <p:sldId id="2082" r:id="rId19"/>
    <p:sldId id="2005" r:id="rId20"/>
    <p:sldId id="2006" r:id="rId21"/>
    <p:sldId id="1140" r:id="rId22"/>
    <p:sldId id="1263" r:id="rId23"/>
    <p:sldId id="1764" r:id="rId24"/>
    <p:sldId id="2057" r:id="rId25"/>
    <p:sldId id="2043" r:id="rId26"/>
    <p:sldId id="1837" r:id="rId27"/>
    <p:sldId id="2061" r:id="rId28"/>
    <p:sldId id="2059" r:id="rId29"/>
    <p:sldId id="2024" r:id="rId30"/>
    <p:sldId id="2065" r:id="rId31"/>
    <p:sldId id="2055" r:id="rId32"/>
    <p:sldId id="2068" r:id="rId33"/>
    <p:sldId id="1758" r:id="rId34"/>
    <p:sldId id="2073" r:id="rId35"/>
    <p:sldId id="1860" r:id="rId36"/>
    <p:sldId id="1696" r:id="rId37"/>
    <p:sldId id="2030" r:id="rId38"/>
    <p:sldId id="2080" r:id="rId39"/>
    <p:sldId id="2026" r:id="rId40"/>
    <p:sldId id="1857" r:id="rId41"/>
    <p:sldId id="2027" r:id="rId42"/>
    <p:sldId id="2028" r:id="rId43"/>
    <p:sldId id="2081" r:id="rId44"/>
    <p:sldId id="1981" r:id="rId45"/>
    <p:sldId id="2036" r:id="rId46"/>
    <p:sldId id="294" r:id="rId47"/>
    <p:sldId id="293" r:id="rId48"/>
    <p:sldId id="2072" r:id="rId49"/>
    <p:sldId id="2076" r:id="rId50"/>
    <p:sldId id="2077" r:id="rId51"/>
    <p:sldId id="2017" r:id="rId52"/>
    <p:sldId id="2066" r:id="rId53"/>
    <p:sldId id="2070" r:id="rId54"/>
    <p:sldId id="2071" r:id="rId55"/>
  </p:sldIdLst>
  <p:sldSz cx="12192000" cy="6858000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C"/>
    <a:srgbClr val="FFD1E8"/>
    <a:srgbClr val="FF99CC"/>
    <a:srgbClr val="B4E6CD"/>
    <a:srgbClr val="FFE1E1"/>
    <a:srgbClr val="FFF9E7"/>
    <a:srgbClr val="E1FFE1"/>
    <a:srgbClr val="CCFFCC"/>
    <a:srgbClr val="A8E0CB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914" autoAdjust="0"/>
    <p:restoredTop sz="79581" autoAdjust="0"/>
  </p:normalViewPr>
  <p:slideViewPr>
    <p:cSldViewPr snapToGrid="0">
      <p:cViewPr varScale="1">
        <p:scale>
          <a:sx n="59" d="100"/>
          <a:sy n="59" d="100"/>
        </p:scale>
        <p:origin x="492" y="48"/>
      </p:cViewPr>
      <p:guideLst/>
    </p:cSldViewPr>
  </p:slideViewPr>
  <p:outlineViewPr>
    <p:cViewPr>
      <p:scale>
        <a:sx n="33" d="100"/>
        <a:sy n="33" d="100"/>
      </p:scale>
      <p:origin x="0" y="-15435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1552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18831" cy="495029"/>
          </a:xfrm>
          <a:prstGeom prst="rect">
            <a:avLst/>
          </a:prstGeom>
        </p:spPr>
        <p:txBody>
          <a:bodyPr vert="horz" lIns="94849" tIns="47425" rIns="94849" bIns="47425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15376" y="1"/>
            <a:ext cx="2918831" cy="495029"/>
          </a:xfrm>
          <a:prstGeom prst="rect">
            <a:avLst/>
          </a:prstGeom>
        </p:spPr>
        <p:txBody>
          <a:bodyPr vert="horz" lIns="94849" tIns="47425" rIns="94849" bIns="47425" rtlCol="0"/>
          <a:lstStyle>
            <a:lvl1pPr algn="r">
              <a:defRPr sz="1300"/>
            </a:lvl1pPr>
          </a:lstStyle>
          <a:p>
            <a:fld id="{34214A41-EF2C-41F3-ACA3-FEF7B8CE58E3}" type="datetime1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2" y="9371290"/>
            <a:ext cx="2918831" cy="495028"/>
          </a:xfrm>
          <a:prstGeom prst="rect">
            <a:avLst/>
          </a:prstGeom>
        </p:spPr>
        <p:txBody>
          <a:bodyPr vert="horz" lIns="94849" tIns="47425" rIns="94849" bIns="47425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15376" y="9371290"/>
            <a:ext cx="2918831" cy="495028"/>
          </a:xfrm>
          <a:prstGeom prst="rect">
            <a:avLst/>
          </a:prstGeom>
        </p:spPr>
        <p:txBody>
          <a:bodyPr vert="horz" lIns="94849" tIns="47425" rIns="94849" bIns="47425" rtlCol="0" anchor="b"/>
          <a:lstStyle>
            <a:lvl1pPr algn="r">
              <a:defRPr sz="1300"/>
            </a:lvl1pPr>
          </a:lstStyle>
          <a:p>
            <a:fld id="{83524014-1DAC-4793-9C58-2880583C56F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744133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18831" cy="495029"/>
          </a:xfrm>
          <a:prstGeom prst="rect">
            <a:avLst/>
          </a:prstGeom>
        </p:spPr>
        <p:txBody>
          <a:bodyPr vert="horz" lIns="94849" tIns="47425" rIns="94849" bIns="47425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6" y="1"/>
            <a:ext cx="2918831" cy="495029"/>
          </a:xfrm>
          <a:prstGeom prst="rect">
            <a:avLst/>
          </a:prstGeom>
        </p:spPr>
        <p:txBody>
          <a:bodyPr vert="horz" lIns="94849" tIns="47425" rIns="94849" bIns="47425" rtlCol="0"/>
          <a:lstStyle>
            <a:lvl1pPr algn="r">
              <a:defRPr sz="1300"/>
            </a:lvl1pPr>
          </a:lstStyle>
          <a:p>
            <a:fld id="{197D69FF-01F4-4377-A7BC-A27A9CE16EF9}" type="datetime1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1231900"/>
            <a:ext cx="5922963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49" tIns="47425" rIns="94849" bIns="47425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9" y="4748165"/>
            <a:ext cx="5388609" cy="3884861"/>
          </a:xfrm>
          <a:prstGeom prst="rect">
            <a:avLst/>
          </a:prstGeom>
        </p:spPr>
        <p:txBody>
          <a:bodyPr vert="horz" lIns="94849" tIns="47425" rIns="94849" bIns="47425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9371290"/>
            <a:ext cx="2918831" cy="495028"/>
          </a:xfrm>
          <a:prstGeom prst="rect">
            <a:avLst/>
          </a:prstGeom>
        </p:spPr>
        <p:txBody>
          <a:bodyPr vert="horz" lIns="94849" tIns="47425" rIns="94849" bIns="47425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6" y="9371290"/>
            <a:ext cx="2918831" cy="495028"/>
          </a:xfrm>
          <a:prstGeom prst="rect">
            <a:avLst/>
          </a:prstGeom>
        </p:spPr>
        <p:txBody>
          <a:bodyPr vert="horz" lIns="94849" tIns="47425" rIns="94849" bIns="47425" rtlCol="0" anchor="b"/>
          <a:lstStyle>
            <a:lvl1pPr algn="r">
              <a:defRPr sz="1300"/>
            </a:lvl1pPr>
          </a:lstStyle>
          <a:p>
            <a:fld id="{24B6E253-2F7C-48D0-B04B-92543DDE01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478749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FBD45-E622-7249-7470-EA7963296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7AFD735-B788-3A80-A0B6-FE4B9BEE49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1231900"/>
            <a:ext cx="5921375" cy="3332163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89573C2-14B1-6808-795F-463DD18154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A573940-BBEE-3E01-6C1C-19EB8B0A93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849">
              <a:defRPr/>
            </a:pPr>
            <a:fld id="{24B6E253-2F7C-48D0-B04B-92543DDE0196}" type="slidenum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897849">
                <a:defRPr/>
              </a:pPr>
              <a:t>1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7AC57FD-3888-36C5-FFA4-98D8F7857369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defTabSz="897849">
              <a:defRPr/>
            </a:pPr>
            <a:fld id="{21D5A8DC-0A38-48B0-B4A4-E65780A54FCB}" type="datetime1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897849">
                <a:defRPr/>
              </a:pPr>
              <a:t>2026/3/27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3167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AE36A-91FA-EE35-760F-B2CEE64C9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205C993-E622-4133-B46E-B36E829B22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6CBE853-4116-8219-B8A6-5EB288944A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絵本の読み聞かせのような印象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E20E194-A5D4-384E-6808-ECD071E7D9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97849">
              <a:defRPr/>
            </a:pPr>
            <a:fld id="{D671223E-C8E1-478D-B04C-9314A36CDF02}" type="slidenum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897849">
                <a:defRPr/>
              </a:pPr>
              <a:t>12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07FE3CA-F41D-D308-1566-DA94B5443B3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897849">
              <a:defRPr/>
            </a:pPr>
            <a:fld id="{779AD4BB-8B2D-4932-B146-4B3F8499D8BD}" type="datetime1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897849">
                <a:defRPr/>
              </a:pPr>
              <a:t>2026/3/27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0158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396DB-5220-B09C-A28E-5514A359C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A42837F-5508-022C-D387-7FDF9AEDAB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1F89826-F1D4-BDCC-3EF2-19E535DE15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絵本の読み聞かせのような印象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4231010-F462-7A5C-D3E8-EC41EA50A8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97849">
              <a:defRPr/>
            </a:pPr>
            <a:fld id="{D671223E-C8E1-478D-B04C-9314A36CDF02}" type="slidenum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897849">
                <a:defRPr/>
              </a:pPr>
              <a:t>13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95E290C-D1B9-7817-65C3-DFF88559591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897849">
              <a:defRPr/>
            </a:pPr>
            <a:fld id="{779AD4BB-8B2D-4932-B146-4B3F8499D8BD}" type="datetime1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897849">
                <a:defRPr/>
              </a:pPr>
              <a:t>2026/3/27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1464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D9090-EBFD-08E4-9A45-7EBBEECE1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E56DCE3-A8DF-C95F-F254-C11D5B2532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3C37768-915A-6681-05E7-2E99FCEB81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絵本の読み聞かせのような印象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C08C252-107D-24AB-0C62-6AC6B697C0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97849">
              <a:defRPr/>
            </a:pPr>
            <a:fld id="{D671223E-C8E1-478D-B04C-9314A36CDF02}" type="slidenum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897849">
                <a:defRPr/>
              </a:pPr>
              <a:t>14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6E25047-7E66-49D9-98E4-169E18ABF74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897849">
              <a:defRPr/>
            </a:pPr>
            <a:fld id="{779AD4BB-8B2D-4932-B146-4B3F8499D8BD}" type="datetime1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897849">
                <a:defRPr/>
              </a:pPr>
              <a:t>2026/3/27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5804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261DF-EC34-586F-BA5F-61E5170CE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418E5FF-5122-1979-0B02-1DDC169673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AE5EA1C-B897-8FCF-7760-7412DFE77A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82DA2AF-1FED-D380-43D4-EB62B011B2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97849">
              <a:defRPr/>
            </a:pPr>
            <a:fld id="{D671223E-C8E1-478D-B04C-9314A36CDF02}" type="slidenum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897849">
                <a:defRPr/>
              </a:pPr>
              <a:t>15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E26C54B-FF63-D832-84E9-A11A56A567F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897849">
              <a:defRPr/>
            </a:pPr>
            <a:fld id="{AD0B5723-2CD6-4631-9E1A-FEEB62EB32F6}" type="datetime1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897849">
                <a:defRPr/>
              </a:pPr>
              <a:t>2026/3/27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3798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7D69FF-01F4-4377-A7BC-A27A9CE16EF9}" type="datetime1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6E253-2F7C-48D0-B04B-92543DDE0196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46358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79C29-5D35-ACAF-659E-DC79CFA7D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9F33457-24DD-87AE-9D61-AE666EC6A7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E42934B-14BF-B81A-D68F-90E5BBFC7D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① 受け持つ（担当する）：「受ける」＋「持つ」　   ② 思い付く（良い考えが出る）：「思う」＋「付く」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9672951-41E2-1C27-B33D-922808DBABA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897849">
              <a:defRPr/>
            </a:pPr>
            <a:fld id="{769B7484-9310-4FCC-A809-936A0E8528A8}" type="datetime1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897849">
                <a:defRPr/>
              </a:pPr>
              <a:t>2026/3/27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26C60F2-2263-F18C-0316-ABCD49E562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97849">
              <a:defRPr/>
            </a:pPr>
            <a:fld id="{24B6E253-2F7C-48D0-B04B-92543DDE0196}" type="slidenum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897849">
                <a:defRPr/>
              </a:pPr>
              <a:t>19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60264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40205-1023-9799-548B-DFC810384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45B9667-FACB-29C2-5621-8753C23FF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5CF7B7C-62AA-7D63-C75C-37461B8A5B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シンプル：二重否定</a:t>
            </a:r>
            <a:r>
              <a:rPr kumimoji="1" lang="en-US" altLang="ja-JP" dirty="0"/>
              <a:t>×</a:t>
            </a:r>
            <a:r>
              <a:rPr kumimoji="1" lang="ja-JP" altLang="en-US" dirty="0"/>
              <a:t>、曖昧な言い方</a:t>
            </a:r>
            <a:r>
              <a:rPr kumimoji="1" lang="en-US" altLang="ja-JP" dirty="0"/>
              <a:t>×</a:t>
            </a:r>
            <a:r>
              <a:rPr kumimoji="1" lang="ja-JP" altLang="en-US" dirty="0"/>
              <a:t>　など</a:t>
            </a:r>
            <a:endParaRPr kumimoji="1" lang="en-US" altLang="ja-JP" dirty="0"/>
          </a:p>
          <a:p>
            <a:r>
              <a:rPr kumimoji="1" lang="ja-JP" altLang="en-US" dirty="0"/>
              <a:t>① 受け持つ（担当する）：「受ける」＋「持つ」　   ② 思い付く（良い考えが出る）：「思う」＋「付く」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87627E3-B524-AC31-AFE4-E7DDE823C49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897849">
              <a:defRPr/>
            </a:pPr>
            <a:fld id="{769B7484-9310-4FCC-A809-936A0E8528A8}" type="datetime1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897849">
                <a:defRPr/>
              </a:pPr>
              <a:t>2026/3/27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C459E4C-EE36-B8EA-D4D5-F64057D400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97849">
              <a:defRPr/>
            </a:pPr>
            <a:fld id="{24B6E253-2F7C-48D0-B04B-92543DDE0196}" type="slidenum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897849">
                <a:defRPr/>
              </a:pPr>
              <a:t>20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91500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C74C2-0CE5-C6F3-F3B9-4B9DA2DD2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90783F8-D94A-403F-3EA3-2FC494247B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E26CA69-F884-9086-44F5-2CCADF4F47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シンプル：二重否定</a:t>
            </a:r>
            <a:r>
              <a:rPr kumimoji="1" lang="en-US" altLang="ja-JP" dirty="0"/>
              <a:t>×</a:t>
            </a:r>
            <a:r>
              <a:rPr kumimoji="1" lang="ja-JP" altLang="en-US" dirty="0"/>
              <a:t>、曖昧な言い方</a:t>
            </a:r>
            <a:r>
              <a:rPr kumimoji="1" lang="en-US" altLang="ja-JP" dirty="0"/>
              <a:t>×</a:t>
            </a:r>
            <a:r>
              <a:rPr kumimoji="1" lang="ja-JP" altLang="en-US" dirty="0"/>
              <a:t>　など</a:t>
            </a:r>
            <a:endParaRPr kumimoji="1" lang="en-US" altLang="ja-JP" dirty="0"/>
          </a:p>
          <a:p>
            <a:r>
              <a:rPr kumimoji="1" lang="ja-JP" altLang="en-US" dirty="0"/>
              <a:t>① 受け持つ（担当する）：「受ける」＋「持つ」　   ② 思い付く（良い考えが出る）：「思う」＋「付く」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C405D72-1B1E-A33D-1082-8844271C0E0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897849">
              <a:defRPr/>
            </a:pPr>
            <a:fld id="{769B7484-9310-4FCC-A809-936A0E8528A8}" type="datetime1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897849">
                <a:defRPr/>
              </a:pPr>
              <a:t>2026/3/27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204153D-6976-589B-10A4-0B954B1833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97849">
              <a:defRPr/>
            </a:pPr>
            <a:fld id="{24B6E253-2F7C-48D0-B04B-92543DDE0196}" type="slidenum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897849">
                <a:defRPr/>
              </a:pPr>
              <a:t>21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22106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897849">
              <a:defRPr/>
            </a:pPr>
            <a:fld id="{769B7484-9310-4FCC-A809-936A0E8528A8}" type="datetime1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897849">
                <a:defRPr/>
              </a:pPr>
              <a:t>2026/3/27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97849">
              <a:defRPr/>
            </a:pPr>
            <a:fld id="{24B6E253-2F7C-48D0-B04B-92543DDE0196}" type="slidenum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897849">
                <a:defRPr/>
              </a:pPr>
              <a:t>22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6017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9A3F9-4010-EC85-ADA0-1CB07169A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65FA70A-8102-5D5C-03E7-395C0D6A86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C2F8A19-60FD-0505-6148-6AB9716137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➝ 日本で生活・仕事するために、難しくても覚えなければ ならない大事なことばもあります。そのようなことばは、用語の意味だけでなく、「意味合い」も説明しましょう。</a:t>
            </a:r>
          </a:p>
          <a:p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408DD78-C064-989A-5151-AB1AE738C1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97849">
              <a:defRPr/>
            </a:pPr>
            <a:fld id="{5737B726-A5C1-454E-8E0B-2C745EBFCD7A}" type="slidenum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897849">
                <a:defRPr/>
              </a:pPr>
              <a:t>23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9405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97849">
              <a:defRPr/>
            </a:pPr>
            <a:fld id="{D671223E-C8E1-478D-B04C-9314A36CDF02}" type="slidenum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897849">
                <a:defRPr/>
              </a:pPr>
              <a:t>2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477AB88-6B55-497D-55B9-31B3569AB99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897849">
              <a:defRPr/>
            </a:pPr>
            <a:fld id="{02083EFE-D74E-4475-975E-9A6F9D7D8A67}" type="datetime1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897849">
                <a:defRPr/>
              </a:pPr>
              <a:t>2026/3/27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612416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「ハサミの法則」とは～　（スライド読み上げ）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3</a:t>
            </a:r>
            <a:r>
              <a:rPr kumimoji="1" lang="ja-JP" altLang="en-US" dirty="0"/>
              <a:t>文クッキングは、文が</a:t>
            </a:r>
            <a:r>
              <a:rPr kumimoji="1" lang="en-US" altLang="ja-JP" dirty="0"/>
              <a:t>3</a:t>
            </a:r>
            <a:r>
              <a:rPr kumimoji="1" lang="ja-JP" altLang="en-US" dirty="0"/>
              <a:t>つあるので、当てさせるチャンスは</a:t>
            </a:r>
            <a:r>
              <a:rPr kumimoji="1" lang="en-US" altLang="ja-JP" dirty="0"/>
              <a:t>3</a:t>
            </a:r>
            <a:r>
              <a:rPr kumimoji="1" lang="ja-JP" altLang="en-US" dirty="0"/>
              <a:t>回ある、ということです。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97849">
              <a:defRPr/>
            </a:pPr>
            <a:fld id="{5737B726-A5C1-454E-8E0B-2C745EBFCD7A}" type="slidenum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897849">
                <a:defRPr/>
              </a:pPr>
              <a:t>24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01027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楽しいクイズ形式で「説明」していきます。</a:t>
            </a:r>
            <a:endParaRPr kumimoji="1" lang="en-US" altLang="ja-JP" dirty="0"/>
          </a:p>
          <a:p>
            <a:r>
              <a:rPr kumimoji="1" lang="ja-JP" altLang="en-US" dirty="0"/>
              <a:t>たとえば、</a:t>
            </a:r>
            <a:endParaRPr kumimoji="1" lang="en-US" altLang="ja-JP" dirty="0"/>
          </a:p>
          <a:p>
            <a:r>
              <a:rPr kumimoji="1" lang="ja-JP" altLang="en-US" dirty="0"/>
              <a:t>＜クリック＞ご飯で作ります</a:t>
            </a:r>
            <a:endParaRPr kumimoji="1" lang="en-US" altLang="ja-JP" dirty="0"/>
          </a:p>
          <a:p>
            <a:r>
              <a:rPr kumimoji="1" lang="ja-JP" altLang="en-US" dirty="0"/>
              <a:t>＜クリック＞丸や三角の形です。</a:t>
            </a:r>
            <a:endParaRPr kumimoji="1" lang="en-US" altLang="ja-JP" dirty="0"/>
          </a:p>
          <a:p>
            <a:r>
              <a:rPr kumimoji="1" lang="ja-JP" altLang="en-US" dirty="0"/>
              <a:t>＜クリック＞手で食べます。</a:t>
            </a:r>
            <a:endParaRPr kumimoji="1" lang="en-US" altLang="ja-JP" dirty="0"/>
          </a:p>
          <a:p>
            <a:r>
              <a:rPr kumimoji="1" lang="ja-JP" altLang="en-US" dirty="0"/>
              <a:t>答えは</a:t>
            </a:r>
            <a:r>
              <a:rPr kumimoji="1" lang="en-US" altLang="ja-JP" dirty="0"/>
              <a:t>…</a:t>
            </a:r>
            <a:r>
              <a:rPr kumimoji="1" lang="ja-JP" altLang="en-US" dirty="0"/>
              <a:t>？はい、＜クリック＞おにぎり、ですね。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外国の人に「おにぎり？おにぎりって何ですか」と聞かれたときは、</a:t>
            </a:r>
            <a:endParaRPr kumimoji="1" lang="en-US" altLang="ja-JP" dirty="0"/>
          </a:p>
          <a:p>
            <a:r>
              <a:rPr kumimoji="1" lang="ja-JP" altLang="en-US" dirty="0"/>
              <a:t>①から順番に</a:t>
            </a:r>
            <a:r>
              <a:rPr kumimoji="1" lang="en-US" altLang="ja-JP" dirty="0"/>
              <a:t>3</a:t>
            </a:r>
            <a:r>
              <a:rPr kumimoji="1" lang="ja-JP" altLang="en-US" dirty="0"/>
              <a:t>つの文で説明すればいいのです。</a:t>
            </a:r>
            <a:endParaRPr kumimoji="1" lang="en-US" altLang="ja-JP" dirty="0"/>
          </a:p>
          <a:p>
            <a:r>
              <a:rPr kumimoji="1" lang="ja-JP" altLang="en-US" dirty="0"/>
              <a:t>＜クリック＞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97849">
              <a:defRPr/>
            </a:pPr>
            <a:fld id="{8F75EA7F-C8A8-1147-959A-FEE3B7E14152}" type="slidenum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897849">
                <a:defRPr/>
              </a:pPr>
              <a:t>25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72974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7D69FF-01F4-4377-A7BC-A27A9CE16EF9}" type="datetime1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6E253-2F7C-48D0-B04B-92543DDE0196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26373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834AC-E7A7-7CF5-E904-40E08467B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B980FDD-924E-6BFE-B46D-2E9F81E76F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A3738BE-44E8-4B95-5051-339716901C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謝る：時間に遅れた、物を壊した➝ごめんなさいと言う。　　　仕事で失敗しました（曖昧）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10ACB13-38F8-C3AE-E4B8-E6FA73EC2D5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897849">
              <a:defRPr/>
            </a:pPr>
            <a:fld id="{769B7484-9310-4FCC-A809-936A0E8528A8}" type="datetime1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897849">
                <a:defRPr/>
              </a:pPr>
              <a:t>2026/3/27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9C14853-A0B0-0EFB-72DC-0127B69B27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97849">
              <a:defRPr/>
            </a:pPr>
            <a:fld id="{24B6E253-2F7C-48D0-B04B-92543DDE0196}" type="slidenum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897849">
                <a:defRPr/>
              </a:pPr>
              <a:t>28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49627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97849">
              <a:defRPr/>
            </a:pPr>
            <a:fld id="{D671223E-C8E1-478D-B04C-9314A36CDF02}" type="slidenum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897849">
                <a:defRPr/>
              </a:pPr>
              <a:t>29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EA1A9E0-4E05-BFB2-C372-AB4D254B0E8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897849">
              <a:defRPr/>
            </a:pPr>
            <a:fld id="{493749A2-5800-4CCD-9C20-85D56E1DA9E4}" type="datetime1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897849">
                <a:defRPr/>
              </a:pPr>
              <a:t>2026/3/27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18281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ECCA3-79EA-094D-35D4-F967D2A3A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5E69BB0-FA6E-E1BF-68E1-C0B2B5A3B1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3729568-E8C4-21CD-4739-DE42A189A7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6762106-BB7F-2EE4-0A12-6655399D61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97939">
              <a:defRPr/>
            </a:pPr>
            <a:fld id="{D671223E-C8E1-478D-B04C-9314A36CDF02}" type="slidenum">
              <a:rPr lang="ja-JP" altLang="en-US" sz="120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pPr defTabSz="897939">
                <a:defRPr/>
              </a:pPr>
              <a:t>30</a:t>
            </a:fld>
            <a:endParaRPr lang="ja-JP" altLang="en-US" sz="1200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05932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43EFE-F88D-82BB-5022-74C163CEE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31A71C3-4708-99A6-520F-A6F0097805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A1EBF01-94D3-A777-5393-0D387ECDB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18A3926-42AF-8807-9CD1-B2E1A2A60E7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897939">
              <a:defRPr/>
            </a:pPr>
            <a:fld id="{E14AA218-1A44-44FA-AFF5-888C9A448B8E}" type="datetime1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897939">
                <a:defRPr/>
              </a:pPr>
              <a:t>2026/3/27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8E83D0B-856F-8B37-34F0-B5BE675599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97939">
              <a:defRPr/>
            </a:pPr>
            <a:fld id="{24B6E253-2F7C-48D0-B04B-92543DDE0196}" type="slidenum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897939">
                <a:defRPr/>
              </a:pPr>
              <a:t>31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61778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「やさしい日本語」は、“言葉”を変えることから始まるでも、本当に変わるのは“関係”と“社会”です。やさしい関係づくりが、強くやさしい社会を育てます。</a:t>
            </a:r>
          </a:p>
          <a:p>
            <a:r>
              <a:rPr kumimoji="1" lang="ja-JP" altLang="en-US" dirty="0"/>
              <a:t>良い人間関係・コミュニケーションが日本語上達のカギ！</a:t>
            </a:r>
          </a:p>
          <a:p>
            <a:r>
              <a:rPr kumimoji="1" lang="ja-JP" altLang="en-US" dirty="0"/>
              <a:t>　　 異文化を共に楽しみ、絆を深められる空気づくりを！</a:t>
            </a:r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897849">
              <a:defRPr/>
            </a:pPr>
            <a:fld id="{197D69FF-01F4-4377-A7BC-A27A9CE16EF9}" type="datetime1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897849">
                <a:defRPr/>
              </a:pPr>
              <a:t>2026/3/27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97849">
              <a:defRPr/>
            </a:pPr>
            <a:fld id="{24B6E253-2F7C-48D0-B04B-92543DDE0196}" type="slidenum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897849">
                <a:defRPr/>
              </a:pPr>
              <a:t>33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65399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7D69FF-01F4-4377-A7BC-A27A9CE16EF9}" type="datetime1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6E253-2F7C-48D0-B04B-92543DDE0196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10366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7D69FF-01F4-4377-A7BC-A27A9CE16EF9}" type="datetime1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6E253-2F7C-48D0-B04B-92543DDE0196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1274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6400" y="1231900"/>
            <a:ext cx="5921375" cy="33321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「やさしい日本語」がどんなものか、イメージを示す。（例は ①漢語　②オノマトペ　③敬語</a:t>
            </a:r>
            <a:r>
              <a:rPr kumimoji="1" lang="en-US" altLang="ja-JP" dirty="0"/>
              <a:t>)</a:t>
            </a:r>
          </a:p>
          <a:p>
            <a:endParaRPr kumimoji="1"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defTabSz="897849">
              <a:defRPr/>
            </a:pPr>
            <a:fld id="{9B104F62-78B8-4651-8472-597709325764}" type="datetime1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897849">
                <a:defRPr/>
              </a:pPr>
              <a:t>2026/3/27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897849">
              <a:defRPr/>
            </a:pPr>
            <a:fld id="{24B6E253-2F7C-48D0-B04B-92543DDE0196}" type="slidenum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897849">
                <a:defRPr/>
              </a:pPr>
              <a:t>3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42366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① 受け持つ（担当する）：「受ける」＋「持つ」　   ② 思い付く（良い考えが出る）：「思う」＋「付く」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897849">
              <a:defRPr/>
            </a:pPr>
            <a:fld id="{769B7484-9310-4FCC-A809-936A0E8528A8}" type="datetime1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897849">
                <a:defRPr/>
              </a:pPr>
              <a:t>2026/3/27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97849">
              <a:defRPr/>
            </a:pPr>
            <a:fld id="{24B6E253-2F7C-48D0-B04B-92543DDE0196}" type="slidenum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897849">
                <a:defRPr/>
              </a:pPr>
              <a:t>40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14409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6D5D7-3B22-553B-FEED-186556FC4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E925CCC-4F59-07FF-78F2-AADDED8446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6F8B964-4405-926A-DEC7-92A6E50B02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シンプル：二重否定</a:t>
            </a:r>
            <a:r>
              <a:rPr kumimoji="1" lang="en-US" altLang="ja-JP" dirty="0"/>
              <a:t>×</a:t>
            </a:r>
            <a:r>
              <a:rPr kumimoji="1" lang="ja-JP" altLang="en-US" dirty="0"/>
              <a:t>、曖昧な言い方</a:t>
            </a:r>
            <a:r>
              <a:rPr kumimoji="1" lang="en-US" altLang="ja-JP" dirty="0"/>
              <a:t>×</a:t>
            </a:r>
            <a:r>
              <a:rPr kumimoji="1" lang="ja-JP" altLang="en-US" dirty="0"/>
              <a:t>　など</a:t>
            </a:r>
            <a:endParaRPr kumimoji="1" lang="en-US" altLang="ja-JP" dirty="0"/>
          </a:p>
          <a:p>
            <a:r>
              <a:rPr kumimoji="1" lang="ja-JP" altLang="en-US" dirty="0"/>
              <a:t>① 受け持つ（担当する）：「受ける」＋「持つ」　   ② 思い付く（良い考えが出る）：「思う」＋「付く」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6612E0F-8E9C-230C-F91F-F431B3A7828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897849">
              <a:defRPr/>
            </a:pPr>
            <a:fld id="{769B7484-9310-4FCC-A809-936A0E8528A8}" type="datetime1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897849">
                <a:defRPr/>
              </a:pPr>
              <a:t>2026/3/27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5DD7CC7-C045-8A85-EC2D-C03BE2D2BB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97849">
              <a:defRPr/>
            </a:pPr>
            <a:fld id="{24B6E253-2F7C-48D0-B04B-92543DDE0196}" type="slidenum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897849">
                <a:defRPr/>
              </a:pPr>
              <a:t>41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3574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D456C-8572-1786-0C0F-E0B34E0FA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C11C7E1-D9B0-3FCF-7266-3C262E5A26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D6C9371-3845-22DF-35DA-E5BA702F14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D0FECFD-FEE2-6AA1-964E-DD47C99F0B7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897849">
              <a:defRPr/>
            </a:pPr>
            <a:fld id="{769B7484-9310-4FCC-A809-936A0E8528A8}" type="datetime1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897849">
                <a:defRPr/>
              </a:pPr>
              <a:t>2026/3/27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773AB10-3C6F-5516-3E24-ECDB53BCB5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97849">
              <a:defRPr/>
            </a:pPr>
            <a:fld id="{24B6E253-2F7C-48D0-B04B-92543DDE0196}" type="slidenum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897849">
                <a:defRPr/>
              </a:pPr>
              <a:t>42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69817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A690A-D432-B378-8D8B-E657F55EB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176049D-9BDA-79D4-EDDD-E754533082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72050CC-49BD-12CD-B9EE-2A73DC3D08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4F194D9-32D5-39B4-623F-2E857AAE47C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897849">
              <a:defRPr/>
            </a:pPr>
            <a:fld id="{769B7484-9310-4FCC-A809-936A0E8528A8}" type="datetime1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897849">
                <a:defRPr/>
              </a:pPr>
              <a:t>2026/3/27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24D8688-FA4D-6DA6-C01F-C34129A4E3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97849">
              <a:defRPr/>
            </a:pPr>
            <a:fld id="{24B6E253-2F7C-48D0-B04B-92543DDE0196}" type="slidenum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897849">
                <a:defRPr/>
              </a:pPr>
              <a:t>43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8975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863850" y="849313"/>
            <a:ext cx="4065588" cy="22875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※ 1995</a:t>
            </a:r>
            <a:r>
              <a:rPr kumimoji="1" lang="ja-JP" altLang="en-US" dirty="0"/>
              <a:t>年</a:t>
            </a:r>
            <a:r>
              <a:rPr kumimoji="1" lang="en-US" altLang="ja-JP" dirty="0"/>
              <a:t>1</a:t>
            </a:r>
            <a:r>
              <a:rPr kumimoji="1" lang="ja-JP" altLang="en-US" dirty="0"/>
              <a:t>月</a:t>
            </a:r>
            <a:r>
              <a:rPr kumimoji="1" lang="en-US" altLang="ja-JP" dirty="0"/>
              <a:t>17</a:t>
            </a:r>
            <a:r>
              <a:rPr kumimoji="1" lang="ja-JP" altLang="en-US" dirty="0"/>
              <a:t>日　阪神・淡路大震災の被災者の内、死者や負傷者の数を日本人と外国人で比べてみると、明らかに外国人のほうが高い割合で被害を受けている。死者で約</a:t>
            </a:r>
            <a:r>
              <a:rPr kumimoji="1" lang="en-US" altLang="ja-JP" dirty="0"/>
              <a:t>2</a:t>
            </a:r>
            <a:r>
              <a:rPr kumimoji="1" lang="ja-JP" altLang="en-US" dirty="0"/>
              <a:t>倍、負傷者では約</a:t>
            </a:r>
            <a:r>
              <a:rPr kumimoji="1" lang="en-US" altLang="ja-JP" dirty="0"/>
              <a:t>2.4</a:t>
            </a:r>
            <a:r>
              <a:rPr kumimoji="1" lang="ja-JP" altLang="en-US" dirty="0"/>
              <a:t>倍であった。♡ 外国人への伝達を目的として考案されたが、認知機能が衰えてきた高齢者、言語発達段階で語彙等も少ない子ども、ろう者や発達障害を持つ障がい者等にも有効である。ですが、やさしい日本語は誰にでも使える「魔法の言葉」ではありません。使う相手をよく見極めてください。話せる相手に使わない。☞　</a:t>
            </a:r>
            <a:endParaRPr kumimoji="1" lang="en-US" altLang="ja-JP" dirty="0"/>
          </a:p>
          <a:p>
            <a:r>
              <a:rPr kumimoji="1" lang="ja-JP" altLang="en-US" dirty="0"/>
              <a:t>☞　「ひらがな表記」：表現が平易・簡単である「易しい」と相手を思いやるやさしい気持ち「優しい」が二つそろって「やさしい日本語」であるから。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897849">
              <a:defRPr/>
            </a:pPr>
            <a:fld id="{24B6E253-2F7C-48D0-B04B-92543DDE0196}" type="slidenum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897849">
                <a:defRPr/>
              </a:pPr>
              <a:t>5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65579D31-896E-44CD-B8E9-199C9C7E740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897849">
              <a:defRPr/>
            </a:pPr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77878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865438" y="849313"/>
            <a:ext cx="4064000" cy="22875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b="0" i="0" dirty="0">
                <a:solidFill>
                  <a:srgbClr val="4D4D4D"/>
                </a:solidFill>
                <a:effectLst/>
                <a:latin typeface="minmoji"/>
              </a:rPr>
              <a:t>できるかぎり明瞭な意味の言葉を、明瞭な発音で言うこと</a:t>
            </a:r>
            <a:endParaRPr lang="en-US" altLang="ja-JP" b="0" i="0" dirty="0">
              <a:solidFill>
                <a:srgbClr val="4D4D4D"/>
              </a:solidFill>
              <a:effectLst/>
              <a:latin typeface="minmoji"/>
            </a:endParaRPr>
          </a:p>
          <a:p>
            <a:r>
              <a:rPr kumimoji="1" lang="ja-JP" altLang="en-US" dirty="0"/>
              <a:t>基本：小学校２，３年生が使う言葉にする　　　はさみの法則：どんなルールか推測してみよう！　　</a:t>
            </a:r>
            <a:endParaRPr kumimoji="1" lang="en-US" altLang="ja-JP" dirty="0"/>
          </a:p>
          <a:p>
            <a:r>
              <a:rPr kumimoji="1" lang="ja-JP" altLang="en-US" dirty="0"/>
              <a:t>はっきり・・・論理的に、発音をはっきり　　　　さいごまで・・・文末をあいまいにしない！　　　みじかく・・・一文は主語、述語だけで短く！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defTabSz="897849">
              <a:defRPr/>
            </a:pPr>
            <a:fld id="{BBDB82BE-EE54-4ECC-A531-4A439C99A806}" type="datetime1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897849">
                <a:defRPr/>
              </a:pPr>
              <a:t>2026/3/27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897849">
              <a:defRPr/>
            </a:pPr>
            <a:fld id="{24B6E253-2F7C-48D0-B04B-92543DDE0196}" type="slidenum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897849">
                <a:defRPr/>
              </a:pPr>
              <a:t>7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0502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7D69FF-01F4-4377-A7BC-A27A9CE16EF9}" type="datetime1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6E253-2F7C-48D0-B04B-92543DDE0196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1167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7D69FF-01F4-4377-A7BC-A27A9CE16EF9}" type="datetime1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6E253-2F7C-48D0-B04B-92543DDE0196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8663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-206375" y="1236663"/>
            <a:ext cx="5945188" cy="3344862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defTabSz="897849">
              <a:defRPr/>
            </a:pPr>
            <a:r>
              <a:rPr lang="en-US" altLang="ja-JP" sz="120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2023/7/9</a:t>
            </a:r>
            <a:endParaRPr lang="ja-JP" altLang="en-US" sz="1200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897849">
              <a:defRPr/>
            </a:pPr>
            <a:fld id="{24B6E253-2F7C-48D0-B04B-92543DDE0196}" type="slidenum">
              <a:rPr lang="ja-JP" altLang="en-US" sz="120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pPr defTabSz="897849">
                <a:defRPr/>
              </a:pPr>
              <a:t>10</a:t>
            </a:fld>
            <a:endParaRPr lang="ja-JP" altLang="en-US" sz="1200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6434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絵本の読み聞かせのような印象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97849">
              <a:defRPr/>
            </a:pPr>
            <a:fld id="{D671223E-C8E1-478D-B04C-9314A36CDF02}" type="slidenum">
              <a:rPr lang="ja-JP" altLang="en-US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pPr defTabSz="897849">
                <a:defRPr/>
              </a:pPr>
              <a:t>11</a:t>
            </a:fld>
            <a:endParaRPr lang="ja-JP" altLang="en-US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C8C4B94-0132-C4FA-EDD3-B71FB090C74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897849">
              <a:defRPr/>
            </a:pPr>
            <a:r>
              <a:rPr lang="en-US" altLang="ja-JP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2023/1/7</a:t>
            </a:r>
            <a:endParaRPr lang="ja-JP" altLang="en-US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1192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2015/12/12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208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2015/12/12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46177" y="6363495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fld id="{875D50CD-EC91-43E3-815E-A29C3B040DA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5761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FA75FEF-BC51-F00A-08C4-CE7BFEE706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8C45A63-78F3-592D-5595-511BA1FC92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2437D50-E480-6447-D4B1-CFFE0A3CD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12B84-961C-4A8F-B049-91D52929F280}" type="datetimeFigureOut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D1811B1-7E1A-DDB7-ACF1-7EDC968F1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F8DC3FE-23F3-87FC-AD91-D1E16F41A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3C7CB-B397-428D-867A-3A88995E61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319131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875"/>
              </a:lnSpc>
            </a:pPr>
            <a:fld id="{81D60167-4931-47E6-BA6A-407CBD079E47}" type="slidenum">
              <a:rPr lang="en-US" altLang="ja-JP" spc="10" smtClean="0"/>
              <a:pPr marL="38100">
                <a:lnSpc>
                  <a:spcPts val="875"/>
                </a:lnSpc>
              </a:pPr>
              <a:t>‹#›</a:t>
            </a:fld>
            <a:endParaRPr lang="en-US" altLang="ja-JP" spc="10" dirty="0"/>
          </a:p>
        </p:txBody>
      </p:sp>
    </p:spTree>
    <p:extLst>
      <p:ext uri="{BB962C8B-B14F-4D97-AF65-F5344CB8AC3E}">
        <p14:creationId xmlns:p14="http://schemas.microsoft.com/office/powerpoint/2010/main" val="309652187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79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034" y="6363496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fld id="{875D50CD-EC91-43E3-815E-A29C3B040DA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8378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3320" y="6356352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fld id="{875D50CD-EC91-43E3-815E-A29C3B040DA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4126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296183" y="6384927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fld id="{875D50CD-EC91-43E3-815E-A29C3B040DA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3468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274752" y="6363495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fld id="{875D50CD-EC91-43E3-815E-A29C3B040DA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93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9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53320" y="6356352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fld id="{875D50CD-EC91-43E3-815E-A29C3B040DA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1637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274752" y="6342065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fld id="{875D50CD-EC91-43E3-815E-A29C3B040DA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744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2015/12/12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033" y="6363496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fld id="{875D50CD-EC91-43E3-815E-A29C3B040DA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9879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510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46177" y="6363495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fld id="{875D50CD-EC91-43E3-815E-A29C3B040DA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5774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033" y="6363496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fld id="{875D50CD-EC91-43E3-815E-A29C3B040DA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7507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9267608" y="6342064"/>
            <a:ext cx="2743200" cy="365125"/>
          </a:xfrm>
        </p:spPr>
        <p:txBody>
          <a:bodyPr lIns="0" tIns="0" rIns="0" bIns="0"/>
          <a:lstStyle>
            <a:lvl1pPr>
              <a:defRPr sz="10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875"/>
              </a:lnSpc>
            </a:pPr>
            <a:fld id="{81D60167-4931-47E6-BA6A-407CBD079E47}" type="slidenum">
              <a:rPr lang="en-US" altLang="ja-JP" spc="10" smtClean="0"/>
              <a:pPr marL="38100">
                <a:lnSpc>
                  <a:spcPts val="875"/>
                </a:lnSpc>
              </a:pPr>
              <a:t>‹#›</a:t>
            </a:fld>
            <a:endParaRPr lang="en-US" altLang="ja-JP" spc="10" dirty="0"/>
          </a:p>
        </p:txBody>
      </p:sp>
    </p:spTree>
    <p:extLst>
      <p:ext uri="{BB962C8B-B14F-4D97-AF65-F5344CB8AC3E}">
        <p14:creationId xmlns:p14="http://schemas.microsoft.com/office/powerpoint/2010/main" val="235091652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E2712-9FD1-4174-A4C7-55618364853A}" type="datetime1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969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1FF88-324D-4CAC-9231-DB404D37A7B8}" type="datetime1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882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80550-6B41-4AAD-A17B-F26F074BF52D}" type="datetime1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640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B8D6D-48BA-4F07-9584-9D6F9EC4EA89}" type="datetime1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362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8E182-A89C-44D3-A7B1-0A8F211777C2}" type="datetime1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17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24E6B-F945-4FEE-A7C3-9F32DEFD326A}" type="datetime1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4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E2712-9FD1-4174-A4C7-55618364853A}" type="datetime1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983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396F3-CC1E-466E-A9CF-3AAAF4824822}" type="datetime1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735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9A45-6276-4730-8282-361E88867E30}" type="datetime1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466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FD8C3-41FF-4210-A4EA-9B74CDBDD109}" type="datetime1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631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21E26-6BA5-43AB-87F1-84B2473E0CD7}" type="datetime1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17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C4EF6-64CA-4756-A6B6-D3E06A4893DB}" type="datetime1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455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60990-71A2-4729-BABF-FB8D9302A2CD}" type="datetime1">
              <a:rPr lang="ja-JP" altLang="en-US" smtClean="0"/>
              <a:t>2026/3/27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875"/>
              </a:lnSpc>
            </a:pPr>
            <a:fld id="{81D60167-4931-47E6-BA6A-407CBD079E47}" type="slidenum">
              <a:rPr lang="en-US" altLang="ja-JP" spc="10" smtClean="0"/>
              <a:pPr marL="38100">
                <a:lnSpc>
                  <a:spcPts val="875"/>
                </a:lnSpc>
              </a:pPr>
              <a:t>‹#›</a:t>
            </a:fld>
            <a:endParaRPr lang="en-US" altLang="ja-JP" spc="10" dirty="0"/>
          </a:p>
        </p:txBody>
      </p:sp>
    </p:spTree>
    <p:extLst>
      <p:ext uri="{BB962C8B-B14F-4D97-AF65-F5344CB8AC3E}">
        <p14:creationId xmlns:p14="http://schemas.microsoft.com/office/powerpoint/2010/main" val="292380719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1ED7CF-D38B-0176-9EA0-3FB6D4899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AF9ECC1-B058-70FC-DF9A-47F76064E0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502FB8C-4957-7EF8-CAC3-530BC3140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763C2-1C93-45F5-9FDF-C978909759E4}" type="datetimeFigureOut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47B21D1-3A50-35E4-43A8-49D293BA2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19FE276-7953-036F-EA29-8DE83FFFC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2F65-30CE-4926-9543-33179861A0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824413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CBAFEA-9210-B484-7E29-7195990C1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F1C6A52-8258-35E5-C3CC-55C82BC69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C23F0F7-58E2-788A-DB86-903FF2CA5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763C2-1C93-45F5-9FDF-C978909759E4}" type="datetimeFigureOut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D9CC85-E200-EA03-444C-A6B309665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F12D8D1-230A-9B3A-DE9A-06F1C2DF0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2F65-30CE-4926-9543-33179861A0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17416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1CCCBD-D5E7-52E5-09B3-95D22EEB2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A59F90C-9175-BF59-18A9-482336067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B9B37FC-A70D-2CD9-1C38-962012893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763C2-1C93-45F5-9FDF-C978909759E4}" type="datetimeFigureOut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44700EF-56C0-E403-3C5A-CDA422A9C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A702B18-E719-2305-8765-D93E51701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2F65-30CE-4926-9543-33179861A0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072021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21E9AA-81AA-43C4-B212-BB0E5A948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F29E85E-3681-3E2A-8050-22BF1674E7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DBFBC77-C63F-32E0-38F2-237D316A13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39DC61-F361-5F09-FD50-78374F63E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763C2-1C93-45F5-9FDF-C978909759E4}" type="datetimeFigureOut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3576E47-FC34-7E3A-E5A2-79F62C763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365C6FC-A0E3-7681-13C1-0285A925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2F65-30CE-4926-9543-33179861A0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4271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30998" y="6356352"/>
            <a:ext cx="2743200" cy="365125"/>
          </a:xfrm>
        </p:spPr>
        <p:txBody>
          <a:bodyPr/>
          <a:lstStyle>
            <a:lvl1pPr>
              <a:defRPr sz="1200"/>
            </a:lvl1pPr>
          </a:lstStyle>
          <a:p>
            <a:fld id="{875D50CD-EC91-43E3-815E-A29C3B040DA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2758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99132B-6170-7B82-A207-0EF6F5355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CC61330-3289-8D29-6068-FDDDCEB10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898D4A7-B158-7B94-525A-B39CFDDA20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28BE598F-CE00-041C-9F1E-2C43D253AA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1E67E58-EA74-9906-FC76-83BDE50774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428A4922-D663-1C81-477E-DB62AB3BD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763C2-1C93-45F5-9FDF-C978909759E4}" type="datetimeFigureOut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BC18A93-BA35-3CCE-59D8-D9B4935DA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F534E509-D17B-54C3-77E0-2B1ECF534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2F65-30CE-4926-9543-33179861A0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196945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EE62F2-AA73-3F5E-D9D2-7A597B79C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6B5D87D-12FC-8DBC-7761-6FD6556C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763C2-1C93-45F5-9FDF-C978909759E4}" type="datetimeFigureOut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36B4EB5-FC40-8591-2FCE-41677AD52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7995A9D-19E1-3996-D352-07FBA7888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2F65-30CE-4926-9543-33179861A0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424077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7B1B0FBC-BCC3-CD76-8C86-9E60B99B4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763C2-1C93-45F5-9FDF-C978909759E4}" type="datetimeFigureOut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44DE7BF-7F38-6BED-786C-14FD3B27B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A4BA9A6-3321-623B-6673-A93864DC4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2F65-30CE-4926-9543-33179861A0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523122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FFB7A9-7A28-E783-5173-F4922ED53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A8E8E3D-78F0-CABA-9F33-5CE1BE89E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78B83FC-14E3-38C5-5AEA-2C80EC5714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7C67029-3660-97A9-52BC-56BACE28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763C2-1C93-45F5-9FDF-C978909759E4}" type="datetimeFigureOut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2097D96-D0BD-BC64-8D32-1B29BA46F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A87AE07-60B7-2050-966E-BFD011481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2F65-30CE-4926-9543-33179861A0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357409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AE40C6-1375-03BF-D202-8E5BAC813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06FA245D-2ECF-0D88-0C55-0DBE0B5A0D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EE9AE57-CFAD-9B53-8F12-00697CADA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9E4B977-2D85-164D-F745-42EA4A500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763C2-1C93-45F5-9FDF-C978909759E4}" type="datetimeFigureOut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FA9DC55-B037-D023-FB6D-5B38F1737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36DDCDD-C1ED-3A36-CD74-C50924D4A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2F65-30CE-4926-9543-33179861A0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144012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2F7340-E51F-E8E9-5212-F4A644285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FD99BBD-E7BB-41E0-6AE6-323C61446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6947755-9915-6DC9-6FA1-D670FCC43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763C2-1C93-45F5-9FDF-C978909759E4}" type="datetimeFigureOut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9C97410-BB9A-1CEC-69BC-0870437F8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1AFD358-85D4-1FE0-29D1-93C1FD9BD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2F65-30CE-4926-9543-33179861A0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272006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4D3254E-EEE6-D888-C5B3-2C4020D0D8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B5EBEAB-E2DB-24A7-604D-808580E7B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C6EEE44-729E-6266-A211-85F183537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763C2-1C93-45F5-9FDF-C978909759E4}" type="datetimeFigureOut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5AE669C-F1AF-D40A-3DB0-A5BCBFC87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C4CF1F0-734F-CFC7-4BD1-D4611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2F65-30CE-4926-9543-33179861A0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8995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C0A1D5-85CA-2904-7D99-2B91EC334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0998" y="6356352"/>
            <a:ext cx="2743200" cy="365125"/>
          </a:xfrm>
        </p:spPr>
        <p:txBody>
          <a:bodyPr/>
          <a:lstStyle>
            <a:lvl1pPr>
              <a:defRPr sz="1200"/>
            </a:lvl1pPr>
          </a:lstStyle>
          <a:p>
            <a:fld id="{875D50CD-EC91-43E3-815E-A29C3B040DA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6620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AB50F9-3BF9-2E41-5788-246C7EEE1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0998" y="6356352"/>
            <a:ext cx="2743200" cy="365125"/>
          </a:xfrm>
        </p:spPr>
        <p:txBody>
          <a:bodyPr/>
          <a:lstStyle>
            <a:lvl1pPr>
              <a:defRPr sz="1200"/>
            </a:lvl1pPr>
          </a:lstStyle>
          <a:p>
            <a:fld id="{875D50CD-EC91-43E3-815E-A29C3B040DA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6708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99396BC-FC95-9423-78D7-D0AD8EEA2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0998" y="6356352"/>
            <a:ext cx="2743200" cy="365125"/>
          </a:xfrm>
        </p:spPr>
        <p:txBody>
          <a:bodyPr/>
          <a:lstStyle>
            <a:lvl1pPr>
              <a:defRPr sz="1200"/>
            </a:lvl1pPr>
          </a:lstStyle>
          <a:p>
            <a:fld id="{875D50CD-EC91-43E3-815E-A29C3B040DA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0693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B7C3A65-C23A-5F21-A7B5-9857E890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0998" y="6356352"/>
            <a:ext cx="2743200" cy="365125"/>
          </a:xfrm>
        </p:spPr>
        <p:txBody>
          <a:bodyPr/>
          <a:lstStyle>
            <a:lvl1pPr>
              <a:defRPr sz="1200"/>
            </a:lvl1pPr>
          </a:lstStyle>
          <a:p>
            <a:fld id="{875D50CD-EC91-43E3-815E-A29C3B040DA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6328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800DF4F-5D0B-DD44-7930-E888C371E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0998" y="6356352"/>
            <a:ext cx="2743200" cy="365125"/>
          </a:xfrm>
        </p:spPr>
        <p:txBody>
          <a:bodyPr/>
          <a:lstStyle>
            <a:lvl1pPr>
              <a:defRPr sz="1200"/>
            </a:lvl1pPr>
          </a:lstStyle>
          <a:p>
            <a:fld id="{875D50CD-EC91-43E3-815E-A29C3B040DA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5135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981BDF9-F64F-716E-2B6B-D3D592F23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0998" y="6356352"/>
            <a:ext cx="2743200" cy="365125"/>
          </a:xfrm>
        </p:spPr>
        <p:txBody>
          <a:bodyPr/>
          <a:lstStyle>
            <a:lvl1pPr>
              <a:defRPr sz="1200"/>
            </a:lvl1pPr>
          </a:lstStyle>
          <a:p>
            <a:fld id="{875D50CD-EC91-43E3-815E-A29C3B040DA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5662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2015/12/12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034" y="6363496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fld id="{875D50CD-EC91-43E3-815E-A29C3B040DA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010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38B9AAD-9F7E-0AF3-CA41-F82213BD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0998" y="6356352"/>
            <a:ext cx="2743200" cy="365125"/>
          </a:xfrm>
        </p:spPr>
        <p:txBody>
          <a:bodyPr/>
          <a:lstStyle>
            <a:lvl1pPr>
              <a:defRPr sz="1200"/>
            </a:lvl1pPr>
          </a:lstStyle>
          <a:p>
            <a:fld id="{875D50CD-EC91-43E3-815E-A29C3B040DA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1198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9FF0C3A-C565-2E50-A831-E62EAD4E2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0998" y="6356352"/>
            <a:ext cx="2743200" cy="365125"/>
          </a:xfrm>
        </p:spPr>
        <p:txBody>
          <a:bodyPr/>
          <a:lstStyle>
            <a:lvl1pPr>
              <a:defRPr sz="1200"/>
            </a:lvl1pPr>
          </a:lstStyle>
          <a:p>
            <a:fld id="{875D50CD-EC91-43E3-815E-A29C3B040DA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1091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516D2D1-3B99-2B3C-0870-2C61ED9D4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0998" y="6356352"/>
            <a:ext cx="2743200" cy="365125"/>
          </a:xfrm>
        </p:spPr>
        <p:txBody>
          <a:bodyPr/>
          <a:lstStyle>
            <a:lvl1pPr>
              <a:defRPr sz="1200"/>
            </a:lvl1pPr>
          </a:lstStyle>
          <a:p>
            <a:fld id="{875D50CD-EC91-43E3-815E-A29C3B040DA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759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5EAA31-1971-73A4-ADC0-1D4B6A346E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ECBF9E0-B53F-B1A1-288B-3D6C0C824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AD001D-6672-1444-3124-8156EF641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CA53A05-76D5-9FB6-7B58-DC3758C5D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83C7CB-B397-428D-867A-3A88995E61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10453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45F772-7422-C3AD-CE84-166B28CC9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052B9B8-A823-DF42-F2E0-154E09834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A98D516-B7BF-57BD-947B-B6301DCB7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5">
            <a:extLst>
              <a:ext uri="{FF2B5EF4-FFF2-40B4-BE49-F238E27FC236}">
                <a16:creationId xmlns:a16="http://schemas.microsoft.com/office/drawing/2014/main" id="{0D2382D1-30FC-445C-215D-42BC67C8F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7283C7CB-B397-428D-867A-3A88995E610B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310938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C1ED52-9202-A466-D744-3FF5F9B47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D8219BD-04A9-FDB0-32AD-C04DEE4E9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D6050CF-57DA-2957-76F7-5E13F8DDD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スライド番号プレースホルダー 5">
            <a:extLst>
              <a:ext uri="{FF2B5EF4-FFF2-40B4-BE49-F238E27FC236}">
                <a16:creationId xmlns:a16="http://schemas.microsoft.com/office/drawing/2014/main" id="{B7FFED7B-9AA4-90AC-1722-E8154B50D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7283C7CB-B397-428D-867A-3A88995E610B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618520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AD8910-1A6A-1714-C59B-6C8FC4A48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F02C742-7435-394F-E3B0-7F90292820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643E45E-F8B9-4E4E-8A66-B815F13C8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EACCC11-C900-C8FA-161C-B76208E92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0604054-6ABD-2D9A-4FBB-C460AB6C3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83C7CB-B397-428D-867A-3A88995E61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84033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110AAD-1131-5C52-2927-FD24148C0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D156798-C274-0201-3B9C-33C74B1E4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B60C8FC-58DE-1914-F32A-5B0C00D304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53B5440-9D27-C12B-CD54-5C6F89A042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73F463CD-CF9F-10C2-7111-5ED081E11C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023A959-D08D-661D-095D-7379B5268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842D3AE-F9BC-91B6-8CC1-C6226F891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83C7CB-B397-428D-867A-3A88995E61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01507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CB8400-61D5-4786-B164-A34354F29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C59F7F7-9367-5A5D-4ABE-81AA207D6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A0ADB79-B991-7044-F05A-BE5F58C0B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7283C7CB-B397-428D-867A-3A88995E610B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35627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B8BC886-A941-6CAC-AAB4-1A9B89525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5">
            <a:extLst>
              <a:ext uri="{FF2B5EF4-FFF2-40B4-BE49-F238E27FC236}">
                <a16:creationId xmlns:a16="http://schemas.microsoft.com/office/drawing/2014/main" id="{A4C50BF1-153E-76FA-7460-529666FFD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7283C7CB-B397-428D-867A-3A88995E610B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4541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2015/12/12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3320" y="6356352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fld id="{875D50CD-EC91-43E3-815E-A29C3B040DA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0530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CBC5D37-7E6E-F12C-84FA-3163EA893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7F6772-1C17-CDE9-3081-F312A5C4D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CF766A2-484F-9A4F-D2AE-A23650D9AA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D4EC243-C9C4-A50E-9D0B-20C7A05A8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12B84-961C-4A8F-B049-91D52929F280}" type="datetimeFigureOut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0FE23FA-49B2-D00A-6206-4FC7DFB8E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E22929E-354E-F302-DA10-F55B95595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83C7CB-B397-428D-867A-3A88995E61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28685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56502A-3751-C0D6-30F2-D059E789F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755DC80E-2C5A-7054-D012-E5725CE632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2516BB2-3D34-B95B-83B2-19414FFED0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032E1A3-2C13-0B56-CCA9-5C710732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12B84-961C-4A8F-B049-91D52929F280}" type="datetimeFigureOut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4D94E78-E2DD-27BB-33AC-F1811DCAF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C87CF3B-D872-6F13-A282-8D2E1F35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83C7CB-B397-428D-867A-3A88995E61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89891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681E4A-0CCE-34A8-B1C4-3BDE8DE65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7280122-7502-1638-503C-9D7686943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6287AF7-9352-9E40-1144-6385BC549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9995AB9-4331-F4C9-5381-9C311EA69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83C7CB-B397-428D-867A-3A88995E61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23945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FA75FEF-BC51-F00A-08C4-CE7BFEE706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8C45A63-78F3-592D-5595-511BA1FC92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D1811B1-7E1A-DDB7-ACF1-7EDC968F1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F8DC3FE-23F3-87FC-AD91-D1E16F41A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83C7CB-B397-428D-867A-3A88995E61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57758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スライド番号プレースホルダー 5">
            <a:extLst>
              <a:ext uri="{FF2B5EF4-FFF2-40B4-BE49-F238E27FC236}">
                <a16:creationId xmlns:a16="http://schemas.microsoft.com/office/drawing/2014/main" id="{6185CD2E-5459-1CF6-70DD-D950323C6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7283C7CB-B397-428D-867A-3A88995E610B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89195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8BEC5-E60E-46D6-A143-21E12D499402}" type="datetime1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499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67AF1-D055-4CD6-A23C-135F74B3F294}" type="datetime1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613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D8A09-28E0-49D1-B9EE-EBF3DE7244AC}" type="datetime1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893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7B227-ED80-46AE-BCCD-7A75CE95E779}" type="datetime1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317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9E29B-CD1D-42DE-AC6E-A373C0CA9118}" type="datetime1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48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2015/12/12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296183" y="6384927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fld id="{875D50CD-EC91-43E3-815E-A29C3B040DA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7735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1CB95-EECB-4016-AA3B-8044FD0FB47F}" type="datetime1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4A8F3-089B-4AF1-B13F-DF1326E88345}" type="datetime1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236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DB227-4AB0-4951-9205-42C1702C71EE}" type="datetime1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75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810EC-4514-4FEC-B7FA-88C7851DCAE3}" type="datetime1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823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34923-8A98-4C27-B549-CD1296C5746C}" type="datetime1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565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3EC4A-55C0-4289-8073-B4BCA4942004}" type="datetime1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742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2015/12/12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959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2015/12/12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333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2015/12/12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195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2015/12/12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883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2015/12/12</a:t>
            </a:r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274752" y="6363495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fld id="{875D50CD-EC91-43E3-815E-A29C3B040DA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99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2015/12/12</a:t>
            </a:r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39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2015/12/12</a:t>
            </a:r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5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2015/12/12</a:t>
            </a:r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622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2015/12/12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537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2015/12/12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656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2015/12/12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307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2015/12/12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921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875"/>
              </a:lnSpc>
            </a:pPr>
            <a:fld id="{81D60167-4931-47E6-BA6A-407CBD079E47}" type="slidenum">
              <a:rPr lang="en-US" altLang="ja-JP" spc="10" smtClean="0"/>
              <a:pPr marL="38100">
                <a:lnSpc>
                  <a:spcPts val="875"/>
                </a:lnSpc>
              </a:pPr>
              <a:t>‹#›</a:t>
            </a:fld>
            <a:endParaRPr lang="en-US" altLang="ja-JP" spc="10" dirty="0"/>
          </a:p>
        </p:txBody>
      </p:sp>
    </p:spTree>
    <p:extLst>
      <p:ext uri="{BB962C8B-B14F-4D97-AF65-F5344CB8AC3E}">
        <p14:creationId xmlns:p14="http://schemas.microsoft.com/office/powerpoint/2010/main" val="21491427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66065" y="-33131"/>
            <a:ext cx="10937875" cy="4300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600" b="1" i="0">
                <a:solidFill>
                  <a:schemeClr val="tx1"/>
                </a:solidFill>
                <a:latin typeface="Microsoft YaHei UI"/>
                <a:cs typeface="Microsoft YaHei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875"/>
              </a:lnSpc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  <p:extLst>
      <p:ext uri="{BB962C8B-B14F-4D97-AF65-F5344CB8AC3E}">
        <p14:creationId xmlns:p14="http://schemas.microsoft.com/office/powerpoint/2010/main" val="20315209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Yu Gothic UI"/>
                <a:cs typeface="Yu Gothic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MS UI Gothic"/>
                <a:cs typeface="MS UI Gothic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58600" y="6477000"/>
            <a:ext cx="388620" cy="228600"/>
          </a:xfrm>
        </p:spPr>
        <p:txBody>
          <a:bodyPr lIns="0" tIns="0" rIns="0" bIns="0" anchor="b"/>
          <a:lstStyle>
            <a:lvl1pPr algn="r">
              <a:defRPr sz="14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875"/>
              </a:lnSpc>
            </a:pPr>
            <a:fld id="{81D60167-4931-47E6-BA6A-407CBD079E47}" type="slidenum">
              <a:rPr lang="en-US" altLang="ja-JP" spc="10" smtClean="0"/>
              <a:pPr marL="38100">
                <a:lnSpc>
                  <a:spcPts val="875"/>
                </a:lnSpc>
              </a:pPr>
              <a:t>‹#›</a:t>
            </a:fld>
            <a:endParaRPr lang="en-US" altLang="ja-JP" spc="10" dirty="0"/>
          </a:p>
        </p:txBody>
      </p:sp>
    </p:spTree>
    <p:extLst>
      <p:ext uri="{BB962C8B-B14F-4D97-AF65-F5344CB8AC3E}">
        <p14:creationId xmlns:p14="http://schemas.microsoft.com/office/powerpoint/2010/main" val="3840843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2015/12/12</a:t>
            </a:r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44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Yu Gothic UI"/>
                <a:cs typeface="Yu Gothic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8" name="Holder 6">
            <a:extLst>
              <a:ext uri="{FF2B5EF4-FFF2-40B4-BE49-F238E27FC236}">
                <a16:creationId xmlns:a16="http://schemas.microsoft.com/office/drawing/2014/main" id="{78BCE39E-2683-5F4A-C391-0CB9739C1E6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658600" y="6477000"/>
            <a:ext cx="388620" cy="123816"/>
          </a:xfrm>
        </p:spPr>
        <p:txBody>
          <a:bodyPr lIns="0" tIns="0" rIns="0" bIns="0"/>
          <a:lstStyle>
            <a:lvl1pPr>
              <a:defRPr sz="11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875"/>
              </a:lnSpc>
            </a:pPr>
            <a:fld id="{81D60167-4931-47E6-BA6A-407CBD079E47}" type="slidenum">
              <a:rPr lang="en-US" altLang="ja-JP" spc="10" smtClean="0"/>
              <a:pPr marL="38100">
                <a:lnSpc>
                  <a:spcPts val="875"/>
                </a:lnSpc>
              </a:pPr>
              <a:t>‹#›</a:t>
            </a:fld>
            <a:endParaRPr lang="en-US" altLang="ja-JP" spc="10" dirty="0"/>
          </a:p>
        </p:txBody>
      </p:sp>
    </p:spTree>
    <p:extLst>
      <p:ext uri="{BB962C8B-B14F-4D97-AF65-F5344CB8AC3E}">
        <p14:creationId xmlns:p14="http://schemas.microsoft.com/office/powerpoint/2010/main" val="17493304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Yu Gothic UI"/>
                <a:cs typeface="Yu Gothic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662CCB65-BA37-4992-7464-BCCF2057889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658600" y="6477000"/>
            <a:ext cx="388620" cy="228600"/>
          </a:xfrm>
        </p:spPr>
        <p:txBody>
          <a:bodyPr lIns="0" tIns="0" rIns="0" bIns="0" anchor="b"/>
          <a:lstStyle>
            <a:lvl1pPr algn="r">
              <a:defRPr sz="14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875"/>
              </a:lnSpc>
            </a:pPr>
            <a:fld id="{81D60167-4931-47E6-BA6A-407CBD079E47}" type="slidenum">
              <a:rPr lang="en-US" altLang="ja-JP" spc="10" smtClean="0"/>
              <a:pPr marL="38100">
                <a:lnSpc>
                  <a:spcPts val="875"/>
                </a:lnSpc>
              </a:pPr>
              <a:t>‹#›</a:t>
            </a:fld>
            <a:endParaRPr lang="en-US" altLang="ja-JP" spc="10" dirty="0"/>
          </a:p>
        </p:txBody>
      </p:sp>
    </p:spTree>
    <p:extLst>
      <p:ext uri="{BB962C8B-B14F-4D97-AF65-F5344CB8AC3E}">
        <p14:creationId xmlns:p14="http://schemas.microsoft.com/office/powerpoint/2010/main" val="2113966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6">
            <a:extLst>
              <a:ext uri="{FF2B5EF4-FFF2-40B4-BE49-F238E27FC236}">
                <a16:creationId xmlns:a16="http://schemas.microsoft.com/office/drawing/2014/main" id="{CA464C2E-161C-3F78-75AD-8BF211DBE7F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658600" y="6477000"/>
            <a:ext cx="388620" cy="228600"/>
          </a:xfrm>
        </p:spPr>
        <p:txBody>
          <a:bodyPr lIns="0" tIns="0" rIns="0" bIns="0" anchor="b"/>
          <a:lstStyle>
            <a:lvl1pPr algn="r">
              <a:defRPr sz="14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875"/>
              </a:lnSpc>
            </a:pPr>
            <a:fld id="{81D60167-4931-47E6-BA6A-407CBD079E47}" type="slidenum">
              <a:rPr lang="en-US" altLang="ja-JP" spc="10" smtClean="0"/>
              <a:pPr marL="38100">
                <a:lnSpc>
                  <a:spcPts val="875"/>
                </a:lnSpc>
              </a:pPr>
              <a:t>‹#›</a:t>
            </a:fld>
            <a:endParaRPr lang="en-US" altLang="ja-JP" spc="10" dirty="0"/>
          </a:p>
        </p:txBody>
      </p:sp>
    </p:spTree>
    <p:extLst>
      <p:ext uri="{BB962C8B-B14F-4D97-AF65-F5344CB8AC3E}">
        <p14:creationId xmlns:p14="http://schemas.microsoft.com/office/powerpoint/2010/main" val="2298546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Holder 6">
            <a:extLst>
              <a:ext uri="{FF2B5EF4-FFF2-40B4-BE49-F238E27FC236}">
                <a16:creationId xmlns:a16="http://schemas.microsoft.com/office/drawing/2014/main" id="{701AA740-CA8F-0324-502C-7373F7ED7E1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658600" y="6477000"/>
            <a:ext cx="388620" cy="123816"/>
          </a:xfrm>
        </p:spPr>
        <p:txBody>
          <a:bodyPr lIns="0" tIns="0" rIns="0" bIns="0"/>
          <a:lstStyle>
            <a:lvl1pPr>
              <a:defRPr sz="11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875"/>
              </a:lnSpc>
            </a:pPr>
            <a:fld id="{81D60167-4931-47E6-BA6A-407CBD079E47}" type="slidenum">
              <a:rPr lang="en-US" altLang="ja-JP" spc="10" smtClean="0"/>
              <a:pPr marL="38100">
                <a:lnSpc>
                  <a:spcPts val="875"/>
                </a:lnSpc>
              </a:pPr>
              <a:t>‹#›</a:t>
            </a:fld>
            <a:endParaRPr lang="en-US" altLang="ja-JP" spc="10" dirty="0"/>
          </a:p>
        </p:txBody>
      </p:sp>
    </p:spTree>
    <p:extLst>
      <p:ext uri="{BB962C8B-B14F-4D97-AF65-F5344CB8AC3E}">
        <p14:creationId xmlns:p14="http://schemas.microsoft.com/office/powerpoint/2010/main" val="222512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" name="Holder 6">
            <a:extLst>
              <a:ext uri="{FF2B5EF4-FFF2-40B4-BE49-F238E27FC236}">
                <a16:creationId xmlns:a16="http://schemas.microsoft.com/office/drawing/2014/main" id="{F070E5B5-FEC0-8E11-9DBE-B8D5DD51D47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658600" y="6477000"/>
            <a:ext cx="388620" cy="228600"/>
          </a:xfrm>
        </p:spPr>
        <p:txBody>
          <a:bodyPr lIns="0" tIns="0" rIns="0" bIns="0" anchor="b"/>
          <a:lstStyle>
            <a:lvl1pPr algn="r">
              <a:defRPr sz="14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875"/>
              </a:lnSpc>
            </a:pPr>
            <a:fld id="{81D60167-4931-47E6-BA6A-407CBD079E47}" type="slidenum">
              <a:rPr lang="en-US" altLang="ja-JP" spc="10" smtClean="0"/>
              <a:pPr marL="38100">
                <a:lnSpc>
                  <a:spcPts val="875"/>
                </a:lnSpc>
              </a:pPr>
              <a:t>‹#›</a:t>
            </a:fld>
            <a:endParaRPr lang="en-US" altLang="ja-JP" spc="10" dirty="0"/>
          </a:p>
        </p:txBody>
      </p:sp>
    </p:spTree>
    <p:extLst>
      <p:ext uri="{BB962C8B-B14F-4D97-AF65-F5344CB8AC3E}">
        <p14:creationId xmlns:p14="http://schemas.microsoft.com/office/powerpoint/2010/main" val="14162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6">
            <a:extLst>
              <a:ext uri="{FF2B5EF4-FFF2-40B4-BE49-F238E27FC236}">
                <a16:creationId xmlns:a16="http://schemas.microsoft.com/office/drawing/2014/main" id="{37C48DCC-67BE-68ED-1CD5-8C2FE9D98E2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658600" y="6477000"/>
            <a:ext cx="388620" cy="228600"/>
          </a:xfrm>
        </p:spPr>
        <p:txBody>
          <a:bodyPr lIns="0" tIns="0" rIns="0" bIns="0" anchor="b"/>
          <a:lstStyle>
            <a:lvl1pPr algn="r">
              <a:defRPr sz="14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875"/>
              </a:lnSpc>
            </a:pPr>
            <a:fld id="{81D60167-4931-47E6-BA6A-407CBD079E47}" type="slidenum">
              <a:rPr lang="en-US" altLang="ja-JP" spc="10" smtClean="0"/>
              <a:pPr marL="38100">
                <a:lnSpc>
                  <a:spcPts val="875"/>
                </a:lnSpc>
              </a:pPr>
              <a:t>‹#›</a:t>
            </a:fld>
            <a:endParaRPr lang="en-US" altLang="ja-JP" spc="10" dirty="0"/>
          </a:p>
        </p:txBody>
      </p:sp>
    </p:spTree>
    <p:extLst>
      <p:ext uri="{BB962C8B-B14F-4D97-AF65-F5344CB8AC3E}">
        <p14:creationId xmlns:p14="http://schemas.microsoft.com/office/powerpoint/2010/main" val="300277071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327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729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78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108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2015/12/12</a:t>
            </a:r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53320" y="6356352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fld id="{875D50CD-EC91-43E3-815E-A29C3B040DA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9179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92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50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817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496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203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624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200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875"/>
              </a:lnSpc>
            </a:pPr>
            <a:fld id="{81D60167-4931-47E6-BA6A-407CBD079E47}" type="slidenum">
              <a:rPr lang="en-US" altLang="ja-JP" spc="10" smtClean="0"/>
              <a:pPr marL="38100">
                <a:lnSpc>
                  <a:spcPts val="875"/>
                </a:lnSpc>
              </a:pPr>
              <a:t>‹#›</a:t>
            </a:fld>
            <a:endParaRPr lang="en-US" altLang="ja-JP" spc="10" dirty="0"/>
          </a:p>
        </p:txBody>
      </p:sp>
    </p:spTree>
    <p:extLst>
      <p:ext uri="{BB962C8B-B14F-4D97-AF65-F5344CB8AC3E}">
        <p14:creationId xmlns:p14="http://schemas.microsoft.com/office/powerpoint/2010/main" val="29548663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5EAA31-1971-73A4-ADC0-1D4B6A346E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ECBF9E0-B53F-B1A1-288B-3D6C0C824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AD001D-6672-1444-3124-8156EF641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C2AB06B5-7F2B-1B6A-E719-EEC7C374038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658600" y="6477000"/>
            <a:ext cx="388620" cy="228600"/>
          </a:xfrm>
        </p:spPr>
        <p:txBody>
          <a:bodyPr lIns="0" tIns="0" rIns="0" bIns="0" anchor="b"/>
          <a:lstStyle>
            <a:lvl1pPr algn="r">
              <a:defRPr sz="14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875"/>
              </a:lnSpc>
            </a:pPr>
            <a:fld id="{81D60167-4931-47E6-BA6A-407CBD079E47}" type="slidenum">
              <a:rPr lang="en-US" altLang="ja-JP" spc="10" smtClean="0"/>
              <a:pPr marL="38100">
                <a:lnSpc>
                  <a:spcPts val="875"/>
                </a:lnSpc>
              </a:pPr>
              <a:t>‹#›</a:t>
            </a:fld>
            <a:endParaRPr lang="en-US" altLang="ja-JP" spc="10" dirty="0"/>
          </a:p>
        </p:txBody>
      </p:sp>
    </p:spTree>
    <p:extLst>
      <p:ext uri="{BB962C8B-B14F-4D97-AF65-F5344CB8AC3E}">
        <p14:creationId xmlns:p14="http://schemas.microsoft.com/office/powerpoint/2010/main" val="17349703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45F772-7422-C3AD-CE84-166B28CC9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052B9B8-A823-DF42-F2E0-154E09834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A98D516-B7BF-57BD-947B-B6301DCB7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5561078E-C88D-FCA0-54FC-AD88DB079CD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658600" y="6477000"/>
            <a:ext cx="388620" cy="228600"/>
          </a:xfrm>
        </p:spPr>
        <p:txBody>
          <a:bodyPr lIns="0" tIns="0" rIns="0" bIns="0" anchor="b"/>
          <a:lstStyle>
            <a:lvl1pPr algn="r">
              <a:defRPr sz="14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875"/>
              </a:lnSpc>
            </a:pPr>
            <a:fld id="{81D60167-4931-47E6-BA6A-407CBD079E47}" type="slidenum">
              <a:rPr lang="en-US" altLang="ja-JP" spc="10" smtClean="0"/>
              <a:pPr marL="38100">
                <a:lnSpc>
                  <a:spcPts val="875"/>
                </a:lnSpc>
              </a:pPr>
              <a:t>‹#›</a:t>
            </a:fld>
            <a:endParaRPr lang="en-US" altLang="ja-JP" spc="10" dirty="0"/>
          </a:p>
        </p:txBody>
      </p:sp>
    </p:spTree>
    <p:extLst>
      <p:ext uri="{BB962C8B-B14F-4D97-AF65-F5344CB8AC3E}">
        <p14:creationId xmlns:p14="http://schemas.microsoft.com/office/powerpoint/2010/main" val="604736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2015/12/12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274752" y="6342065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fld id="{875D50CD-EC91-43E3-815E-A29C3B040DA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647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C1ED52-9202-A466-D744-3FF5F9B47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D8219BD-04A9-FDB0-32AD-C04DEE4E9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D6050CF-57DA-2957-76F7-5E13F8DDD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5417D010-D86A-2F26-4D3D-DDB2F929D21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658600" y="6477000"/>
            <a:ext cx="388620" cy="228600"/>
          </a:xfrm>
        </p:spPr>
        <p:txBody>
          <a:bodyPr lIns="0" tIns="0" rIns="0" bIns="0" anchor="b"/>
          <a:lstStyle>
            <a:lvl1pPr algn="r">
              <a:defRPr sz="14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875"/>
              </a:lnSpc>
            </a:pPr>
            <a:fld id="{81D60167-4931-47E6-BA6A-407CBD079E47}" type="slidenum">
              <a:rPr lang="en-US" altLang="ja-JP" spc="10" smtClean="0"/>
              <a:pPr marL="38100">
                <a:lnSpc>
                  <a:spcPts val="875"/>
                </a:lnSpc>
              </a:pPr>
              <a:t>‹#›</a:t>
            </a:fld>
            <a:endParaRPr lang="en-US" altLang="ja-JP" spc="10" dirty="0"/>
          </a:p>
        </p:txBody>
      </p:sp>
    </p:spTree>
    <p:extLst>
      <p:ext uri="{BB962C8B-B14F-4D97-AF65-F5344CB8AC3E}">
        <p14:creationId xmlns:p14="http://schemas.microsoft.com/office/powerpoint/2010/main" val="12164411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AD8910-1A6A-1714-C59B-6C8FC4A48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F02C742-7435-394F-E3B0-7F90292820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643E45E-F8B9-4E4E-8A66-B815F13C8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EACCC11-C900-C8FA-161C-B76208E92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0604054-6ABD-2D9A-4FBB-C460AB6C3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83C7CB-B397-428D-867A-3A88995E61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62500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110AAD-1131-5C52-2927-FD24148C0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D156798-C274-0201-3B9C-33C74B1E4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B60C8FC-58DE-1914-F32A-5B0C00D304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53B5440-9D27-C12B-CD54-5C6F89A042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73F463CD-CF9F-10C2-7111-5ED081E11C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023A959-D08D-661D-095D-7379B5268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842D3AE-F9BC-91B6-8CC1-C6226F891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83C7CB-B397-428D-867A-3A88995E61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56434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CB8400-61D5-4786-B164-A34354F29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C59F7F7-9367-5A5D-4ABE-81AA207D6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A0ADB79-B991-7044-F05A-BE5F58C0B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7283C7CB-B397-428D-867A-3A88995E610B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398646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B8BC886-A941-6CAC-AAB4-1A9B89525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5">
            <a:extLst>
              <a:ext uri="{FF2B5EF4-FFF2-40B4-BE49-F238E27FC236}">
                <a16:creationId xmlns:a16="http://schemas.microsoft.com/office/drawing/2014/main" id="{A4C50BF1-153E-76FA-7460-529666FFD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7283C7CB-B397-428D-867A-3A88995E610B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35243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CBC5D37-7E6E-F12C-84FA-3163EA893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7F6772-1C17-CDE9-3081-F312A5C4D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CF766A2-484F-9A4F-D2AE-A23650D9AA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D4EC243-C9C4-A50E-9D0B-20C7A05A8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0FE23FA-49B2-D00A-6206-4FC7DFB8E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E22929E-354E-F302-DA10-F55B95595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83C7CB-B397-428D-867A-3A88995E61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517229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56502A-3751-C0D6-30F2-D059E789F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755DC80E-2C5A-7054-D012-E5725CE632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2516BB2-3D34-B95B-83B2-19414FFED0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032E1A3-2C13-0B56-CCA9-5C710732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4D94E78-E2DD-27BB-33AC-F1811DCAF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C87CF3B-D872-6F13-A282-8D2E1F35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83C7CB-B397-428D-867A-3A88995E61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96804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681E4A-0CCE-34A8-B1C4-3BDE8DE65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7280122-7502-1638-503C-9D7686943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6287AF7-9352-9E40-1144-6385BC549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9995AB9-4331-F4C9-5381-9C311EA69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83C7CB-B397-428D-867A-3A88995E61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18728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FA75FEF-BC51-F00A-08C4-CE7BFEE706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8C45A63-78F3-592D-5595-511BA1FC92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D1811B1-7E1A-DDB7-ACF1-7EDC968F1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F8DC3FE-23F3-87FC-AD91-D1E16F41A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83C7CB-B397-428D-867A-3A88995E61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0276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スライド番号プレースホルダー 5">
            <a:extLst>
              <a:ext uri="{FF2B5EF4-FFF2-40B4-BE49-F238E27FC236}">
                <a16:creationId xmlns:a16="http://schemas.microsoft.com/office/drawing/2014/main" id="{6185CD2E-5459-1CF6-70DD-D950323C6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7283C7CB-B397-428D-867A-3A88995E610B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06078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2015/12/12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332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5EAA31-1971-73A4-ADC0-1D4B6A346E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ECBF9E0-B53F-B1A1-288B-3D6C0C824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293D3D7-8567-771D-5B96-18B6712CB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12B84-961C-4A8F-B049-91D52929F280}" type="datetimeFigureOut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AD001D-6672-1444-3124-8156EF641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CA53A05-76D5-9FB6-7B58-DC3758C5D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3C7CB-B397-428D-867A-3A88995E61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87009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45F772-7422-C3AD-CE84-166B28CC9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052B9B8-A823-DF42-F2E0-154E09834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A699367-6BA8-C2A4-C54B-ABF14D11C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12B84-961C-4A8F-B049-91D52929F280}" type="datetimeFigureOut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A98D516-B7BF-57BD-947B-B6301DCB7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9A9BE73-13F9-814A-FBF4-3943AE269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3C7CB-B397-428D-867A-3A88995E61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53165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C1ED52-9202-A466-D744-3FF5F9B47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D8219BD-04A9-FDB0-32AD-C04DEE4E9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B76EBB4-1DED-717A-E585-29FA32F2F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12B84-961C-4A8F-B049-91D52929F280}" type="datetimeFigureOut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D6050CF-57DA-2957-76F7-5E13F8DDD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4A90917-316C-5371-2E5B-24BFAAD21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3C7CB-B397-428D-867A-3A88995E61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109802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AD8910-1A6A-1714-C59B-6C8FC4A48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F02C742-7435-394F-E3B0-7F90292820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643E45E-F8B9-4E4E-8A66-B815F13C8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CA801BA-3EA8-04BC-AE4B-F4B49B97D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12B84-961C-4A8F-B049-91D52929F280}" type="datetimeFigureOut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EACCC11-C900-C8FA-161C-B76208E92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0604054-6ABD-2D9A-4FBB-C460AB6C3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3C7CB-B397-428D-867A-3A88995E61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50732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110AAD-1131-5C52-2927-FD24148C0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D156798-C274-0201-3B9C-33C74B1E4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B60C8FC-58DE-1914-F32A-5B0C00D304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53B5440-9D27-C12B-CD54-5C6F89A042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73F463CD-CF9F-10C2-7111-5ED081E11C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722952F-5660-A7D6-1436-540A14BB7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12B84-961C-4A8F-B049-91D52929F280}" type="datetimeFigureOut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023A959-D08D-661D-095D-7379B5268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842D3AE-F9BC-91B6-8CC1-C6226F891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3C7CB-B397-428D-867A-3A88995E61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941987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CB8400-61D5-4786-B164-A34354F29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5EB532B-D5DA-D437-56A9-88CEFB441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12B84-961C-4A8F-B049-91D52929F280}" type="datetimeFigureOut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C59F7F7-9367-5A5D-4ABE-81AA207D6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182AD35-A7D8-92DF-E266-3B05EED8A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3C7CB-B397-428D-867A-3A88995E61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41007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7E99F5F5-9BEB-A44C-729C-A51AA2A78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12B84-961C-4A8F-B049-91D52929F280}" type="datetimeFigureOut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B8BC886-A941-6CAC-AAB4-1A9B89525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8B0A0E0-3F82-9032-A02E-221FA2476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3C7CB-B397-428D-867A-3A88995E61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979023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CBC5D37-7E6E-F12C-84FA-3163EA893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7F6772-1C17-CDE9-3081-F312A5C4D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CF766A2-484F-9A4F-D2AE-A23650D9AA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D4EC243-C9C4-A50E-9D0B-20C7A05A8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12B84-961C-4A8F-B049-91D52929F280}" type="datetimeFigureOut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0FE23FA-49B2-D00A-6206-4FC7DFB8E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E22929E-354E-F302-DA10-F55B95595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3C7CB-B397-428D-867A-3A88995E61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263829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56502A-3751-C0D6-30F2-D059E789F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755DC80E-2C5A-7054-D012-E5725CE632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2516BB2-3D34-B95B-83B2-19414FFED0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032E1A3-2C13-0B56-CCA9-5C710732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12B84-961C-4A8F-B049-91D52929F280}" type="datetimeFigureOut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4D94E78-E2DD-27BB-33AC-F1811DCAF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C87CF3B-D872-6F13-A282-8D2E1F35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3C7CB-B397-428D-867A-3A88995E61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45935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681E4A-0CCE-34A8-B1C4-3BDE8DE65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7280122-7502-1638-503C-9D7686943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FE14052-4B8E-7415-3468-51D961F03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12B84-961C-4A8F-B049-91D52929F280}" type="datetimeFigureOut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6287AF7-9352-9E40-1144-6385BC549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9995AB9-4331-F4C9-5381-9C311EA69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3C7CB-B397-428D-867A-3A88995E61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7561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kumimoji="1" lang="en-US" altLang="ja-JP"/>
              <a:t>2015/12/12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2206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151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</p:sldLayoutIdLst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hf sldNum="0"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6785CC8-E622-48BA-A408-AFFF17F4B0A7}" type="datetime1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8143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</p:sldLayoutIdLst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E1A192A-323F-9E25-E96E-482739E50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4490DA3-B159-CD51-7DB4-9C8BD40BD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A93735E-BBDE-D4B9-5C11-C6D29A20C5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7763C2-1C93-45F5-9FDF-C978909759E4}" type="datetimeFigureOut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1467BF0-0407-1B65-4635-170B02EFB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20BD9B3-4EFE-0666-050A-8245AED81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932F65-30CE-4926-9543-33179861A0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160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6785CC8-E622-48BA-A408-AFFF17F4B0A7}" type="datetime1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7131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F4A62C5-3E78-EECC-1F73-F0C78A87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EB6C1AF-4D0F-8B80-A8C0-FA01079A99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ABD6E27-1E04-0834-E06C-54941FDF55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12B84-961C-4A8F-B049-91D52929F280}" type="datetimeFigureOut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45AB5FF-9006-FB78-D40D-B41E83A1A5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5">
            <a:extLst>
              <a:ext uri="{FF2B5EF4-FFF2-40B4-BE49-F238E27FC236}">
                <a16:creationId xmlns:a16="http://schemas.microsoft.com/office/drawing/2014/main" id="{03FAA6A1-3D71-3062-6221-13B8DBAE9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5394" y="6492875"/>
            <a:ext cx="436605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7283C7CB-B397-428D-867A-3A88995E610B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0188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FFF54EE-69C6-4794-B46B-6BB9CF726CE4}" type="datetime1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0017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kumimoji="1" lang="en-US" altLang="ja-JP"/>
              <a:t>2015/12/12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2268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</p:sldLayoutIdLst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17675" y="318770"/>
            <a:ext cx="3274060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Yu Gothic UI"/>
                <a:cs typeface="Yu Gothic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930145" y="2183528"/>
            <a:ext cx="8331708" cy="2526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MS UI Gothic"/>
                <a:cs typeface="MS UI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073383" y="6486842"/>
            <a:ext cx="236220" cy="1295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875"/>
              </a:lnSpc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  <p:extLst>
      <p:ext uri="{BB962C8B-B14F-4D97-AF65-F5344CB8AC3E}">
        <p14:creationId xmlns:p14="http://schemas.microsoft.com/office/powerpoint/2010/main" val="2232879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D50CD-EC91-43E3-815E-A29C3B040D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576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</p:sldLayoutIdLst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hf sldNum="0"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F4A62C5-3E78-EECC-1F73-F0C78A87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EB6C1AF-4D0F-8B80-A8C0-FA01079A99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ABD6E27-1E04-0834-E06C-54941FDF55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45AB5FF-9006-FB78-D40D-B41E83A1A5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5">
            <a:extLst>
              <a:ext uri="{FF2B5EF4-FFF2-40B4-BE49-F238E27FC236}">
                <a16:creationId xmlns:a16="http://schemas.microsoft.com/office/drawing/2014/main" id="{03FAA6A1-3D71-3062-6221-13B8DBAE9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5394" y="6492875"/>
            <a:ext cx="436605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7283C7CB-B397-428D-867A-3A88995E610B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63498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F4A62C5-3E78-EECC-1F73-F0C78A87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EB6C1AF-4D0F-8B80-A8C0-FA01079A99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ABD6E27-1E04-0834-E06C-54941FDF55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12B84-961C-4A8F-B049-91D52929F280}" type="datetimeFigureOut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45AB5FF-9006-FB78-D40D-B41E83A1A5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4745BFE-0BE4-5A31-9493-54A2719901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3C7CB-B397-428D-867A-3A88995E61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2598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  <p:sldLayoutId id="21474839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8.xml"/><Relationship Id="rId7" Type="http://schemas.openxmlformats.org/officeDocument/2006/relationships/hyperlink" Target="https://www.ac-illust.com/main/search_result.php?word=%E3%83%8B%E3%82%B3%E3%81%A1%E3%82%83%E3%82%93%E3%83%9E%E3%83%BC%E3%82%AF" TargetMode="External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2.xml"/><Relationship Id="rId6" Type="http://schemas.openxmlformats.org/officeDocument/2006/relationships/image" Target="../media/image10.jpeg"/><Relationship Id="rId5" Type="http://schemas.openxmlformats.org/officeDocument/2006/relationships/hyperlink" Target="https://saikonomuryogarden.blogspot.com/2020/12/118543-line.html" TargetMode="Externa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13.png"/><Relationship Id="rId4" Type="http://schemas.openxmlformats.org/officeDocument/2006/relationships/hyperlink" Target="https://illustvillage.com/illust/post-367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illustvillage.com/illust/post-367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irasutoya.com/2018/01/blog-post_80.htm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ac-illust.com/main/search_result.php?word=%E5%AF%9D%E9%96%93%E7%9D%80" TargetMode="External"/><Relationship Id="rId5" Type="http://schemas.openxmlformats.org/officeDocument/2006/relationships/image" Target="../media/image20.jpeg"/><Relationship Id="rId4" Type="http://schemas.openxmlformats.org/officeDocument/2006/relationships/hyperlink" Target="https://www.irasutoya.com/2015/04/blog-post_166.html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hyperlink" Target="https://www.irasutoya.com/2018/01/blog-post_80.html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hyperlink" Target="https://www.ac-illust.com/main/search_result.php?word=%E5%84%AA%E3%81%97%E3%81%84%E5%BF%83" TargetMode="Externa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jpg"/><Relationship Id="rId7" Type="http://schemas.openxmlformats.org/officeDocument/2006/relationships/hyperlink" Target="http://www.silhouette-illust.com/illust/6055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hyperlink" Target="https://www.city.isehara.kanagawa.jp/docs/2020080700049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hyperlink" Target="https://tsukatte.com/hatena-3d/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0.png"/><Relationship Id="rId5" Type="http://schemas.openxmlformats.org/officeDocument/2006/relationships/hyperlink" Target="https://www.irasutoya.com/2018/01/blog-post_80.html" TargetMode="External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hyperlink" Target="https://www.ac-illust.com/main/search_result.php?word=%E7%B5%86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openxmlformats.org/officeDocument/2006/relationships/hyperlink" Target="https://tia21.or.jp/1873.html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4414uj.sakura.ne.jp/Yasanichi1/nsindan/" TargetMode="External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5" Type="http://schemas.openxmlformats.org/officeDocument/2006/relationships/hyperlink" Target="https://voicetra.nict.go.jp/" TargetMode="External"/><Relationship Id="rId4" Type="http://schemas.openxmlformats.org/officeDocument/2006/relationships/hyperlink" Target="http://yasashii.overworks.jp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fYxhoUwqAg" TargetMode="External"/><Relationship Id="rId7" Type="http://schemas.openxmlformats.org/officeDocument/2006/relationships/hyperlink" Target="https://docs.google.com/spreadsheets/d/188V7AgmtXXj7ehq2p49JNN1H3GesTvgGUM9QAhRJCU0/edit?gid=1026920893&amp;gid=1026920893" TargetMode="External"/><Relationship Id="rId2" Type="http://schemas.openxmlformats.org/officeDocument/2006/relationships/hyperlink" Target="https://www.youtube.com/%40yasanichi" TargetMode="Externa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ac-illust.com/main/search_result.php?word=%E5%AF%9D%E9%96%93%E7%9D%80" TargetMode="External"/><Relationship Id="rId5" Type="http://schemas.openxmlformats.org/officeDocument/2006/relationships/image" Target="../media/image20.jpeg"/><Relationship Id="rId4" Type="http://schemas.openxmlformats.org/officeDocument/2006/relationships/hyperlink" Target="https://www.irasutoya.com/2015/04/blog-post_166.html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hyperlink" Target="https://illustvillage.com/illust/post-367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Relationship Id="rId5" Type="http://schemas.openxmlformats.org/officeDocument/2006/relationships/hyperlink" Target="https://tsukatte.com/hatena-3d/" TargetMode="Externa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Relationship Id="rId5" Type="http://schemas.openxmlformats.org/officeDocument/2006/relationships/hyperlink" Target="https://tsukatte.com/hatena-3d/" TargetMode="Externa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14EFF-3ED5-9E71-9599-B216ED990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B4D402-ED07-7985-7D3E-84AC49185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4028" y="1596973"/>
            <a:ext cx="10863943" cy="1832027"/>
          </a:xfrm>
        </p:spPr>
        <p:txBody>
          <a:bodyPr>
            <a:noAutofit/>
          </a:bodyPr>
          <a:lstStyle/>
          <a:p>
            <a:pPr>
              <a:lnSpc>
                <a:spcPts val="6600"/>
              </a:lnSpc>
            </a:pPr>
            <a:r>
              <a:rPr lang="ja-JP" altLang="en-US" sz="1600" b="1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    </a:t>
            </a:r>
            <a:r>
              <a:rPr lang="ja-JP" altLang="en-US" sz="5400" b="1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介護現場で役立つ</a:t>
            </a:r>
            <a:br>
              <a:rPr lang="en-US" altLang="ja-JP" sz="5400" b="1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</a:br>
            <a:r>
              <a:rPr lang="ja-JP" altLang="en-US" sz="5400" b="1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「入門・やさしい日本語」講座</a:t>
            </a:r>
            <a:endParaRPr lang="ja-JP" altLang="en-US" sz="4000" b="1" dirty="0">
              <a:latin typeface="UD デジタル 教科書体 NK" panose="02020400000000000000" pitchFamily="18" charset="-128"/>
              <a:ea typeface="UD デジタル 教科書体 NK" panose="02020400000000000000" pitchFamily="18" charset="-128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1B0E50CA-4E18-0596-7DCC-4E5E1DB0852D}"/>
              </a:ext>
            </a:extLst>
          </p:cNvPr>
          <p:cNvSpPr txBox="1"/>
          <p:nvPr/>
        </p:nvSpPr>
        <p:spPr>
          <a:xfrm>
            <a:off x="525792" y="3822193"/>
            <a:ext cx="11046846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Yu Gothic UI"/>
              </a:rPr>
              <a:t>～</a:t>
            </a:r>
            <a:r>
              <a:rPr kumimoji="1" lang="ja-JP" altLang="en-US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Yu Gothic UI"/>
              </a:rPr>
              <a:t>相手に合わせて分かりやすく日本語で伝える</a:t>
            </a:r>
            <a:r>
              <a:rPr kumimoji="1" sz="32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Yu Gothic UI"/>
              </a:rPr>
              <a:t>基礎を学ぶ</a:t>
            </a:r>
            <a:r>
              <a:rPr kumimoji="1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Yu Gothic UI"/>
              </a:rPr>
              <a:t>～</a:t>
            </a:r>
            <a:endParaRPr kumimoji="1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Yu Gothic UI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7FF957C-87F6-5DC7-0D2D-5DF5EBFA5104}"/>
              </a:ext>
            </a:extLst>
          </p:cNvPr>
          <p:cNvSpPr txBox="1">
            <a:spLocks/>
          </p:cNvSpPr>
          <p:nvPr/>
        </p:nvSpPr>
        <p:spPr>
          <a:xfrm>
            <a:off x="-1260945" y="55991"/>
            <a:ext cx="10670651" cy="4785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ts val="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j-cs"/>
              </a:rPr>
            </a:b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j-cs"/>
              </a:rPr>
              <a:t>令和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j-cs"/>
              </a:rPr>
              <a:t>7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j-cs"/>
              </a:rPr>
              <a:t>年度 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j-cs"/>
              </a:rPr>
              <a:t>群馬県主催　「やさしい日本語」推進事業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j-cs"/>
            </a:endParaRP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5EEF9B01-D5F5-C3EC-FACD-37F6908CC163}"/>
              </a:ext>
            </a:extLst>
          </p:cNvPr>
          <p:cNvSpPr txBox="1">
            <a:spLocks/>
          </p:cNvSpPr>
          <p:nvPr/>
        </p:nvSpPr>
        <p:spPr>
          <a:xfrm>
            <a:off x="1747880" y="5670515"/>
            <a:ext cx="8698938" cy="4785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ts val="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j-cs"/>
              </a:rPr>
              <a:t>群馬県ぐんま暮らし・</a:t>
            </a:r>
            <a:r>
              <a:rPr lang="ja-JP" altLang="en-US" sz="2400" dirty="0">
                <a:solidFill>
                  <a:prstClr val="black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外国人活躍推進課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j-cs"/>
            </a:endParaRPr>
          </a:p>
        </p:txBody>
      </p:sp>
      <p:sp>
        <p:nvSpPr>
          <p:cNvPr id="3" name="スライド番号プレースホルダー 5">
            <a:extLst>
              <a:ext uri="{FF2B5EF4-FFF2-40B4-BE49-F238E27FC236}">
                <a16:creationId xmlns:a16="http://schemas.microsoft.com/office/drawing/2014/main" id="{725FD67F-4194-EF98-7937-9537E8F31EBF}"/>
              </a:ext>
            </a:extLst>
          </p:cNvPr>
          <p:cNvSpPr txBox="1">
            <a:spLocks/>
          </p:cNvSpPr>
          <p:nvPr/>
        </p:nvSpPr>
        <p:spPr>
          <a:xfrm>
            <a:off x="11433976" y="6492875"/>
            <a:ext cx="758024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3C7CB-B397-428D-867A-3A88995E610B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96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2623">
        <p:sndAc>
          <p:endSnd/>
        </p:sndAc>
      </p:transition>
    </mc:Choice>
    <mc:Fallback xmlns="">
      <p:transition advTm="42623">
        <p:sndAc>
          <p:endSnd/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90D9EACB-DB34-7945-7256-2BB51B85D98C}"/>
              </a:ext>
            </a:extLst>
          </p:cNvPr>
          <p:cNvCxnSpPr>
            <a:cxnSpLocks/>
          </p:cNvCxnSpPr>
          <p:nvPr/>
        </p:nvCxnSpPr>
        <p:spPr>
          <a:xfrm>
            <a:off x="391886" y="5021943"/>
            <a:ext cx="11625943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8B44CEF-52D8-0E58-881F-A35E04FEC0F5}"/>
              </a:ext>
            </a:extLst>
          </p:cNvPr>
          <p:cNvGrpSpPr/>
          <p:nvPr/>
        </p:nvGrpSpPr>
        <p:grpSpPr>
          <a:xfrm>
            <a:off x="1995896" y="1686924"/>
            <a:ext cx="10330122" cy="3315968"/>
            <a:chOff x="3074848" y="1800701"/>
            <a:chExt cx="10130116" cy="3315968"/>
          </a:xfrm>
        </p:grpSpPr>
        <p:sp>
          <p:nvSpPr>
            <p:cNvPr id="18" name="タイトル 1">
              <a:extLst>
                <a:ext uri="{FF2B5EF4-FFF2-40B4-BE49-F238E27FC236}">
                  <a16:creationId xmlns:a16="http://schemas.microsoft.com/office/drawing/2014/main" id="{06783D50-4B33-2618-0282-D9E45D82FD41}"/>
                </a:ext>
              </a:extLst>
            </p:cNvPr>
            <p:cNvSpPr txBox="1">
              <a:spLocks/>
            </p:cNvSpPr>
            <p:nvPr/>
          </p:nvSpPr>
          <p:spPr>
            <a:xfrm>
              <a:off x="3103972" y="1800701"/>
              <a:ext cx="5125493" cy="99537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kumimoji="1"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 kumimoji="1">
                  <a:solidFill>
                    <a:schemeClr val="tx2"/>
                  </a:solidFill>
                </a:defRPr>
              </a:lvl2pPr>
              <a:lvl3pPr eaLnBrk="1" hangingPunct="1">
                <a:defRPr kumimoji="1">
                  <a:solidFill>
                    <a:schemeClr val="tx2"/>
                  </a:solidFill>
                </a:defRPr>
              </a:lvl3pPr>
              <a:lvl4pPr eaLnBrk="1" hangingPunct="1">
                <a:defRPr kumimoji="1">
                  <a:solidFill>
                    <a:schemeClr val="tx2"/>
                  </a:solidFill>
                </a:defRPr>
              </a:lvl4pPr>
              <a:lvl5pPr eaLnBrk="1" hangingPunct="1">
                <a:defRPr kumimoji="1">
                  <a:solidFill>
                    <a:schemeClr val="tx2"/>
                  </a:solidFill>
                </a:defRPr>
              </a:lvl5pPr>
              <a:lvl6pPr eaLnBrk="1" hangingPunct="1">
                <a:defRPr kumimoji="1">
                  <a:solidFill>
                    <a:schemeClr val="tx2"/>
                  </a:solidFill>
                </a:defRPr>
              </a:lvl6pPr>
              <a:lvl7pPr eaLnBrk="1" hangingPunct="1">
                <a:defRPr kumimoji="1">
                  <a:solidFill>
                    <a:schemeClr val="tx2"/>
                  </a:solidFill>
                </a:defRPr>
              </a:lvl7pPr>
              <a:lvl8pPr eaLnBrk="1" hangingPunct="1">
                <a:defRPr kumimoji="1">
                  <a:solidFill>
                    <a:schemeClr val="tx2"/>
                  </a:solidFill>
                </a:defRPr>
              </a:lvl8pPr>
              <a:lvl9pPr eaLnBrk="1" hangingPunct="1">
                <a:defRPr kumimoji="1">
                  <a:solidFill>
                    <a:schemeClr val="tx2"/>
                  </a:solidFill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1.</a:t>
              </a:r>
              <a:r>
                <a:rPr kumimoji="1" lang="ja-JP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 </a:t>
              </a:r>
              <a:r>
                <a:rPr kumimoji="1" lang="ja-JP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〇は▢です</a:t>
              </a:r>
              <a:r>
                <a:rPr kumimoji="1" lang="ja-JP" alt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／</a:t>
              </a:r>
              <a:r>
                <a:rPr kumimoji="1" lang="ja-JP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〇は△ます。</a:t>
              </a:r>
              <a:endParaRPr kumimoji="1" lang="en-US" altLang="ja-JP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　　   </a:t>
              </a: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彼女は介護士です。</a:t>
              </a:r>
            </a:p>
          </p:txBody>
        </p:sp>
        <p:sp>
          <p:nvSpPr>
            <p:cNvPr id="20" name="タイトル 1">
              <a:extLst>
                <a:ext uri="{FF2B5EF4-FFF2-40B4-BE49-F238E27FC236}">
                  <a16:creationId xmlns:a16="http://schemas.microsoft.com/office/drawing/2014/main" id="{34B2D501-36A8-6BA8-99E1-040946F1D7C4}"/>
                </a:ext>
              </a:extLst>
            </p:cNvPr>
            <p:cNvSpPr txBox="1">
              <a:spLocks/>
            </p:cNvSpPr>
            <p:nvPr/>
          </p:nvSpPr>
          <p:spPr>
            <a:xfrm>
              <a:off x="3074848" y="2959128"/>
              <a:ext cx="10130116" cy="21575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kumimoji="1"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 kumimoji="1">
                  <a:solidFill>
                    <a:schemeClr val="tx2"/>
                  </a:solidFill>
                </a:defRPr>
              </a:lvl2pPr>
              <a:lvl3pPr eaLnBrk="1" hangingPunct="1">
                <a:defRPr kumimoji="1">
                  <a:solidFill>
                    <a:schemeClr val="tx2"/>
                  </a:solidFill>
                </a:defRPr>
              </a:lvl3pPr>
              <a:lvl4pPr eaLnBrk="1" hangingPunct="1">
                <a:defRPr kumimoji="1">
                  <a:solidFill>
                    <a:schemeClr val="tx2"/>
                  </a:solidFill>
                </a:defRPr>
              </a:lvl4pPr>
              <a:lvl5pPr eaLnBrk="1" hangingPunct="1">
                <a:defRPr kumimoji="1">
                  <a:solidFill>
                    <a:schemeClr val="tx2"/>
                  </a:solidFill>
                </a:defRPr>
              </a:lvl5pPr>
              <a:lvl6pPr eaLnBrk="1" hangingPunct="1">
                <a:defRPr kumimoji="1">
                  <a:solidFill>
                    <a:schemeClr val="tx2"/>
                  </a:solidFill>
                </a:defRPr>
              </a:lvl6pPr>
              <a:lvl7pPr eaLnBrk="1" hangingPunct="1">
                <a:defRPr kumimoji="1">
                  <a:solidFill>
                    <a:schemeClr val="tx2"/>
                  </a:solidFill>
                </a:defRPr>
              </a:lvl7pPr>
              <a:lvl8pPr eaLnBrk="1" hangingPunct="1">
                <a:defRPr kumimoji="1">
                  <a:solidFill>
                    <a:schemeClr val="tx2"/>
                  </a:solidFill>
                </a:defRPr>
              </a:lvl8pPr>
              <a:lvl9pPr eaLnBrk="1" hangingPunct="1">
                <a:defRPr kumimoji="1">
                  <a:solidFill>
                    <a:schemeClr val="tx2"/>
                  </a:solidFill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2.</a:t>
              </a:r>
              <a:r>
                <a:rPr kumimoji="1" lang="en-US" altLang="ja-JP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 </a:t>
              </a:r>
              <a:r>
                <a:rPr kumimoji="1" lang="ja-JP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〇は</a:t>
              </a:r>
              <a:r>
                <a:rPr kumimoji="1" lang="ja-JP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　</a:t>
              </a:r>
              <a:r>
                <a:rPr kumimoji="1" lang="ja-JP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▢です</a:t>
              </a:r>
              <a:r>
                <a:rPr kumimoji="1" lang="ja-JP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が、</a:t>
              </a:r>
              <a:r>
                <a:rPr kumimoji="1" lang="ja-JP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△です／ます。</a:t>
              </a:r>
              <a:endParaRPr kumimoji="1" lang="en-US" altLang="ja-JP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    〇は　△</a:t>
              </a:r>
              <a:r>
                <a:rPr kumimoji="1" lang="ja-JP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して、</a:t>
              </a:r>
              <a:r>
                <a:rPr kumimoji="1" lang="ja-JP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▼ます。</a:t>
              </a:r>
              <a:endParaRPr kumimoji="1" lang="en-US" altLang="ja-JP" sz="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　</a:t>
              </a:r>
              <a:endParaRPr kumimoji="1" lang="en-US" altLang="ja-JP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・ </a:t>
              </a: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彼女は施設で働いていて、ヘルパーもしています。</a:t>
              </a:r>
              <a:endParaRPr lang="en-US" altLang="ja-JP" sz="28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・ </a:t>
              </a: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彼女は子供を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4</a:t>
              </a: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人育てながら、国家試験の勉強もしています。</a:t>
              </a:r>
            </a:p>
          </p:txBody>
        </p:sp>
      </p:grpSp>
      <p:sp>
        <p:nvSpPr>
          <p:cNvPr id="25" name="タイトル 1">
            <a:extLst>
              <a:ext uri="{FF2B5EF4-FFF2-40B4-BE49-F238E27FC236}">
                <a16:creationId xmlns:a16="http://schemas.microsoft.com/office/drawing/2014/main" id="{D62757D1-CFBA-5DEA-4B84-46DCCC19A252}"/>
              </a:ext>
            </a:extLst>
          </p:cNvPr>
          <p:cNvSpPr txBox="1">
            <a:spLocks/>
          </p:cNvSpPr>
          <p:nvPr/>
        </p:nvSpPr>
        <p:spPr>
          <a:xfrm>
            <a:off x="966587" y="6326689"/>
            <a:ext cx="1128785" cy="4616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難しい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j-cs"/>
            </a:endParaRPr>
          </a:p>
        </p:txBody>
      </p:sp>
      <p:pic>
        <p:nvPicPr>
          <p:cNvPr id="31" name="図 30" descr="ランプ, オレンジ が含まれている画像&#10;&#10;自動的に生成された説明">
            <a:extLst>
              <a:ext uri="{FF2B5EF4-FFF2-40B4-BE49-F238E27FC236}">
                <a16:creationId xmlns:a16="http://schemas.microsoft.com/office/drawing/2014/main" id="{A4757FC5-D77D-68F4-AD98-8FCAC91AB4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5865000"/>
            <a:ext cx="993000" cy="993000"/>
          </a:xfrm>
          <a:prstGeom prst="rect">
            <a:avLst/>
          </a:prstGeom>
        </p:spPr>
      </p:pic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CAFFB10B-3181-6580-843F-6DE16D104B71}"/>
              </a:ext>
            </a:extLst>
          </p:cNvPr>
          <p:cNvGrpSpPr/>
          <p:nvPr/>
        </p:nvGrpSpPr>
        <p:grpSpPr>
          <a:xfrm>
            <a:off x="6029" y="1664588"/>
            <a:ext cx="2019566" cy="742698"/>
            <a:chOff x="0" y="1468936"/>
            <a:chExt cx="1973942" cy="742698"/>
          </a:xfrm>
        </p:grpSpPr>
        <p:sp>
          <p:nvSpPr>
            <p:cNvPr id="24" name="タイトル 1">
              <a:extLst>
                <a:ext uri="{FF2B5EF4-FFF2-40B4-BE49-F238E27FC236}">
                  <a16:creationId xmlns:a16="http://schemas.microsoft.com/office/drawing/2014/main" id="{E89C6469-CEE9-5B78-9650-721FE55BEFAF}"/>
                </a:ext>
              </a:extLst>
            </p:cNvPr>
            <p:cNvSpPr txBox="1">
              <a:spLocks/>
            </p:cNvSpPr>
            <p:nvPr/>
          </p:nvSpPr>
          <p:spPr>
            <a:xfrm>
              <a:off x="1029223" y="1608753"/>
              <a:ext cx="944719" cy="46166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kumimoji="1"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 kumimoji="1">
                  <a:solidFill>
                    <a:schemeClr val="tx2"/>
                  </a:solidFill>
                </a:defRPr>
              </a:lvl2pPr>
              <a:lvl3pPr eaLnBrk="1" hangingPunct="1">
                <a:defRPr kumimoji="1">
                  <a:solidFill>
                    <a:schemeClr val="tx2"/>
                  </a:solidFill>
                </a:defRPr>
              </a:lvl3pPr>
              <a:lvl4pPr eaLnBrk="1" hangingPunct="1">
                <a:defRPr kumimoji="1">
                  <a:solidFill>
                    <a:schemeClr val="tx2"/>
                  </a:solidFill>
                </a:defRPr>
              </a:lvl4pPr>
              <a:lvl5pPr eaLnBrk="1" hangingPunct="1">
                <a:defRPr kumimoji="1">
                  <a:solidFill>
                    <a:schemeClr val="tx2"/>
                  </a:solidFill>
                </a:defRPr>
              </a:lvl5pPr>
              <a:lvl6pPr eaLnBrk="1" hangingPunct="1">
                <a:defRPr kumimoji="1">
                  <a:solidFill>
                    <a:schemeClr val="tx2"/>
                  </a:solidFill>
                </a:defRPr>
              </a:lvl6pPr>
              <a:lvl7pPr eaLnBrk="1" hangingPunct="1">
                <a:defRPr kumimoji="1">
                  <a:solidFill>
                    <a:schemeClr val="tx2"/>
                  </a:solidFill>
                </a:defRPr>
              </a:lvl7pPr>
              <a:lvl8pPr eaLnBrk="1" hangingPunct="1">
                <a:defRPr kumimoji="1">
                  <a:solidFill>
                    <a:schemeClr val="tx2"/>
                  </a:solidFill>
                </a:defRPr>
              </a:lvl8pPr>
              <a:lvl9pPr eaLnBrk="1" hangingPunct="1">
                <a:defRPr kumimoji="1">
                  <a:solidFill>
                    <a:schemeClr val="tx2"/>
                  </a:solidFill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簡単</a:t>
              </a:r>
              <a:endPara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endParaRPr>
            </a:p>
          </p:txBody>
        </p:sp>
        <p:pic>
          <p:nvPicPr>
            <p:cNvPr id="26" name="図 25" descr="図形, 円&#10;&#10;自動的に生成された説明">
              <a:extLst>
                <a:ext uri="{FF2B5EF4-FFF2-40B4-BE49-F238E27FC236}">
                  <a16:creationId xmlns:a16="http://schemas.microsoft.com/office/drawing/2014/main" id="{3ED508A4-29E0-141C-79B9-F3E24485F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0" y="1468936"/>
              <a:ext cx="1048515" cy="742698"/>
            </a:xfrm>
            <a:prstGeom prst="rect">
              <a:avLst/>
            </a:prstGeom>
          </p:spPr>
        </p:pic>
        <p:sp>
          <p:nvSpPr>
            <p:cNvPr id="3" name="楕円 2">
              <a:extLst>
                <a:ext uri="{FF2B5EF4-FFF2-40B4-BE49-F238E27FC236}">
                  <a16:creationId xmlns:a16="http://schemas.microsoft.com/office/drawing/2014/main" id="{D566EB2F-602A-A88A-2081-6F06C12B715B}"/>
                </a:ext>
              </a:extLst>
            </p:cNvPr>
            <p:cNvSpPr/>
            <p:nvPr/>
          </p:nvSpPr>
          <p:spPr>
            <a:xfrm>
              <a:off x="947600" y="1518095"/>
              <a:ext cx="997314" cy="610399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/>
                <a:ea typeface="Meiryo UI"/>
                <a:cs typeface="+mn-cs"/>
              </a:endParaRPr>
            </a:p>
          </p:txBody>
        </p: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4E1A56F-5439-42BA-97E3-365FC6E54E11}"/>
              </a:ext>
            </a:extLst>
          </p:cNvPr>
          <p:cNvSpPr txBox="1"/>
          <p:nvPr/>
        </p:nvSpPr>
        <p:spPr>
          <a:xfrm>
            <a:off x="8567057" y="229059"/>
            <a:ext cx="3285853" cy="92333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み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 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じかく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言う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BB7B5B17-9106-01E7-D4D4-BAEFDED2071E}"/>
              </a:ext>
            </a:extLst>
          </p:cNvPr>
          <p:cNvSpPr/>
          <p:nvPr/>
        </p:nvSpPr>
        <p:spPr>
          <a:xfrm>
            <a:off x="5500914" y="1211943"/>
            <a:ext cx="413657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FE2D0A7B-F939-F857-D248-7F66B85471F9}"/>
              </a:ext>
            </a:extLst>
          </p:cNvPr>
          <p:cNvSpPr txBox="1">
            <a:spLocks/>
          </p:cNvSpPr>
          <p:nvPr/>
        </p:nvSpPr>
        <p:spPr>
          <a:xfrm>
            <a:off x="2183777" y="5610524"/>
            <a:ext cx="9479075" cy="9927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ja-JP"/>
            </a:defPPr>
            <a:lvl1pPr marL="0" algn="l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j-cs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5EC705B6-F1A3-0590-A217-0F264C999132}"/>
              </a:ext>
            </a:extLst>
          </p:cNvPr>
          <p:cNvSpPr txBox="1">
            <a:spLocks/>
          </p:cNvSpPr>
          <p:nvPr/>
        </p:nvSpPr>
        <p:spPr>
          <a:xfrm>
            <a:off x="2036576" y="5190569"/>
            <a:ext cx="9816333" cy="15516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3.</a:t>
            </a:r>
            <a:r>
              <a:rPr kumimoji="1" lang="ja-JP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 </a:t>
            </a:r>
            <a:r>
              <a:rPr kumimoji="1" lang="ja-JP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文が長くて複雑なもの</a:t>
            </a:r>
            <a:endParaRPr kumimoji="1" lang="en-US" altLang="ja-JP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　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彼女は施設で働いていて、ヘルパーもしているんですが、</a:t>
            </a:r>
            <a:r>
              <a:rPr lang="ja-JP" altLang="en-US" sz="28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 </a:t>
            </a:r>
            <a:r>
              <a:rPr lang="en-US" altLang="ja-JP" sz="28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4</a:t>
            </a:r>
            <a:r>
              <a:rPr lang="ja-JP" altLang="en-US" sz="28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人の子供を育てながら、今は国家試験の勉強もしています。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j-cs"/>
            </a:endParaRPr>
          </a:p>
        </p:txBody>
      </p:sp>
      <p:sp>
        <p:nvSpPr>
          <p:cNvPr id="7" name="吹き出し: 角を丸めた四角形 6">
            <a:extLst>
              <a:ext uri="{FF2B5EF4-FFF2-40B4-BE49-F238E27FC236}">
                <a16:creationId xmlns:a16="http://schemas.microsoft.com/office/drawing/2014/main" id="{4100B1FC-D71E-BD43-C805-D6D4ED7ACD80}"/>
              </a:ext>
            </a:extLst>
          </p:cNvPr>
          <p:cNvSpPr/>
          <p:nvPr/>
        </p:nvSpPr>
        <p:spPr>
          <a:xfrm>
            <a:off x="7625000" y="5135814"/>
            <a:ext cx="4227909" cy="574066"/>
          </a:xfrm>
          <a:prstGeom prst="wedgeRoundRectCallout">
            <a:avLst>
              <a:gd name="adj1" fmla="val -56551"/>
              <a:gd name="adj2" fmla="val 4625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ふだん話している日本語</a:t>
            </a:r>
          </a:p>
        </p:txBody>
      </p:sp>
      <p:sp>
        <p:nvSpPr>
          <p:cNvPr id="13" name="矢印: 下 12">
            <a:extLst>
              <a:ext uri="{FF2B5EF4-FFF2-40B4-BE49-F238E27FC236}">
                <a16:creationId xmlns:a16="http://schemas.microsoft.com/office/drawing/2014/main" id="{D77DDAB1-2AC2-778C-DB2B-6F0DBFC5C817}"/>
              </a:ext>
            </a:extLst>
          </p:cNvPr>
          <p:cNvSpPr/>
          <p:nvPr/>
        </p:nvSpPr>
        <p:spPr>
          <a:xfrm>
            <a:off x="771698" y="2298005"/>
            <a:ext cx="309708" cy="3950393"/>
          </a:xfrm>
          <a:prstGeom prst="downArrow">
            <a:avLst>
              <a:gd name="adj1" fmla="val 50000"/>
              <a:gd name="adj2" fmla="val 101459"/>
            </a:avLst>
          </a:prstGeom>
          <a:solidFill>
            <a:schemeClr val="accent1">
              <a:lumMod val="75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56201423-052D-E56D-9619-C6D948868F04}"/>
              </a:ext>
            </a:extLst>
          </p:cNvPr>
          <p:cNvSpPr/>
          <p:nvPr/>
        </p:nvSpPr>
        <p:spPr>
          <a:xfrm>
            <a:off x="256223" y="115755"/>
            <a:ext cx="4984955" cy="713099"/>
          </a:xfrm>
          <a:prstGeom prst="round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はさみの法則：「み」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98F64511-4AA5-85E7-BE8B-7404EED67C08}"/>
              </a:ext>
            </a:extLst>
          </p:cNvPr>
          <p:cNvSpPr/>
          <p:nvPr/>
        </p:nvSpPr>
        <p:spPr>
          <a:xfrm>
            <a:off x="391886" y="824474"/>
            <a:ext cx="6225261" cy="8925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〇 一文は短く、シンプルに言う</a:t>
            </a: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+mn-cs"/>
            </a:endParaRP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87E18945-5DE7-FBA9-E73E-DD69BEFAAD8C}"/>
              </a:ext>
            </a:extLst>
          </p:cNvPr>
          <p:cNvCxnSpPr>
            <a:cxnSpLocks/>
          </p:cNvCxnSpPr>
          <p:nvPr/>
        </p:nvCxnSpPr>
        <p:spPr>
          <a:xfrm>
            <a:off x="1081406" y="1374419"/>
            <a:ext cx="512345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スライド番号プレースホルダー 5">
            <a:extLst>
              <a:ext uri="{FF2B5EF4-FFF2-40B4-BE49-F238E27FC236}">
                <a16:creationId xmlns:a16="http://schemas.microsoft.com/office/drawing/2014/main" id="{2790ABDB-0211-163F-0372-4B299A75E10D}"/>
              </a:ext>
            </a:extLst>
          </p:cNvPr>
          <p:cNvSpPr txBox="1">
            <a:spLocks/>
          </p:cNvSpPr>
          <p:nvPr/>
        </p:nvSpPr>
        <p:spPr>
          <a:xfrm>
            <a:off x="11433976" y="6492875"/>
            <a:ext cx="758024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283C7CB-B397-428D-867A-3A88995E610B}" type="slidenum">
              <a:rPr lang="ja-JP" altLang="en-US" b="0" smtClean="0">
                <a:solidFill>
                  <a:srgbClr val="E7E6E6">
                    <a:lumMod val="25000"/>
                  </a:srgbClr>
                </a:solidFill>
                <a:latin typeface="游ゴシック" panose="020F0502020204030204"/>
                <a:ea typeface="游ゴシック" panose="020B0400000000000000" pitchFamily="50" charset="-128"/>
              </a:rPr>
              <a:pPr algn="r">
                <a:defRPr/>
              </a:pPr>
              <a:t>10</a:t>
            </a:fld>
            <a:endParaRPr lang="ja-JP" altLang="en-US" b="0" dirty="0">
              <a:solidFill>
                <a:srgbClr val="E7E6E6">
                  <a:lumMod val="25000"/>
                </a:srgbClr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5C112EB-9071-62B9-D634-9F0A92593C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38179" y="2379587"/>
            <a:ext cx="1699128" cy="1394907"/>
          </a:xfrm>
          <a:prstGeom prst="rect">
            <a:avLst/>
          </a:prstGeom>
        </p:spPr>
      </p:pic>
      <p:sp>
        <p:nvSpPr>
          <p:cNvPr id="6" name="吹き出し: 角を丸めた四角形 5">
            <a:extLst>
              <a:ext uri="{FF2B5EF4-FFF2-40B4-BE49-F238E27FC236}">
                <a16:creationId xmlns:a16="http://schemas.microsoft.com/office/drawing/2014/main" id="{48848B05-D6D0-B592-E51D-1CD3B94AC7CD}"/>
              </a:ext>
            </a:extLst>
          </p:cNvPr>
          <p:cNvSpPr/>
          <p:nvPr/>
        </p:nvSpPr>
        <p:spPr>
          <a:xfrm>
            <a:off x="7281983" y="1702700"/>
            <a:ext cx="3434626" cy="719311"/>
          </a:xfrm>
          <a:prstGeom prst="wedgeRoundRectCallout">
            <a:avLst>
              <a:gd name="adj1" fmla="val 35944"/>
              <a:gd name="adj2" fmla="val 77311"/>
              <a:gd name="adj3" fmla="val 16667"/>
            </a:avLst>
          </a:prstGeom>
          <a:solidFill>
            <a:srgbClr val="FFFFE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誰にでもわかりやすい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302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タイトル 1">
            <a:extLst>
              <a:ext uri="{FF2B5EF4-FFF2-40B4-BE49-F238E27FC236}">
                <a16:creationId xmlns:a16="http://schemas.microsoft.com/office/drawing/2014/main" id="{7B475CE8-DD41-234A-6F78-26F266F989C9}"/>
              </a:ext>
            </a:extLst>
          </p:cNvPr>
          <p:cNvSpPr txBox="1">
            <a:spLocks/>
          </p:cNvSpPr>
          <p:nvPr/>
        </p:nvSpPr>
        <p:spPr>
          <a:xfrm>
            <a:off x="670560" y="1201825"/>
            <a:ext cx="2591639" cy="114949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j-cs"/>
            </a:endParaRPr>
          </a:p>
        </p:txBody>
      </p:sp>
      <p:sp>
        <p:nvSpPr>
          <p:cNvPr id="10" name="吹き出し: 角を丸めた四角形 9">
            <a:extLst>
              <a:ext uri="{FF2B5EF4-FFF2-40B4-BE49-F238E27FC236}">
                <a16:creationId xmlns:a16="http://schemas.microsoft.com/office/drawing/2014/main" id="{EF5E2313-B141-CFAE-15C3-3B52C25EBF24}"/>
              </a:ext>
            </a:extLst>
          </p:cNvPr>
          <p:cNvSpPr/>
          <p:nvPr/>
        </p:nvSpPr>
        <p:spPr>
          <a:xfrm>
            <a:off x="3679210" y="1727922"/>
            <a:ext cx="8307006" cy="4205897"/>
          </a:xfrm>
          <a:prstGeom prst="wedgeRoundRectCallout">
            <a:avLst>
              <a:gd name="adj1" fmla="val -63847"/>
              <a:gd name="adj2" fmla="val -458"/>
              <a:gd name="adj3" fmla="val 16667"/>
            </a:avLst>
          </a:prstGeom>
          <a:solidFill>
            <a:schemeClr val="bg1"/>
          </a:solidFill>
          <a:ln w="6350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ヒラギノ角ゴ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9A1ADE8A-9138-3415-D4A5-6CC6AD3BC9C1}"/>
              </a:ext>
            </a:extLst>
          </p:cNvPr>
          <p:cNvSpPr txBox="1">
            <a:spLocks/>
          </p:cNvSpPr>
          <p:nvPr/>
        </p:nvSpPr>
        <p:spPr>
          <a:xfrm>
            <a:off x="474273" y="1721972"/>
            <a:ext cx="1583127" cy="5435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【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例題</a:t>
            </a:r>
            <a:r>
              <a:rPr lang="en-US" altLang="ja-JP" sz="3200" b="1" dirty="0">
                <a:solidFill>
                  <a:prstClr val="black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】 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1551F28-618C-A109-8DD7-0DCAB4531298}"/>
              </a:ext>
            </a:extLst>
          </p:cNvPr>
          <p:cNvSpPr txBox="1"/>
          <p:nvPr/>
        </p:nvSpPr>
        <p:spPr>
          <a:xfrm>
            <a:off x="3864608" y="1944574"/>
            <a:ext cx="8175331" cy="3831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ご存じの通り、最近田中さんの食欲がイマイチで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この二日はご自身ではお食事も水分も口になさらず、</a:t>
            </a:r>
            <a:endParaRPr lang="en-US" altLang="ja-JP" sz="28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心配していたところですが、今日は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介助しても完食には至らなかったため、看護師</a:t>
            </a:r>
            <a:r>
              <a:rPr lang="ja-JP" altLang="en-US" sz="28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に相談したところ、 脱水の心配があることから、明日から口当たりの良いものを摂取するようにとのことで、今日、栄養士に相談し、明朝から食事形態を変更することとなりました。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20" name="図 19" descr="アイコン&#10;&#10;自動的に生成された説明">
            <a:extLst>
              <a:ext uri="{FF2B5EF4-FFF2-40B4-BE49-F238E27FC236}">
                <a16:creationId xmlns:a16="http://schemas.microsoft.com/office/drawing/2014/main" id="{6F2EA640-9367-EA85-598A-73BE633613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13934450">
            <a:off x="10404965" y="635076"/>
            <a:ext cx="1434332" cy="1531105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4106582-676B-AC29-BC44-FD005EEC0DBA}"/>
              </a:ext>
            </a:extLst>
          </p:cNvPr>
          <p:cNvSpPr txBox="1"/>
          <p:nvPr/>
        </p:nvSpPr>
        <p:spPr>
          <a:xfrm>
            <a:off x="267509" y="91569"/>
            <a:ext cx="92357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b="1" dirty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２</a:t>
            </a:r>
            <a:r>
              <a:rPr lang="en-US" altLang="ja-JP" sz="3200" b="1" dirty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.</a:t>
            </a:r>
            <a:r>
              <a:rPr lang="ja-JP" altLang="en-US" sz="3200" b="1" dirty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２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分かりやすく伝えるコツを知る</a:t>
            </a:r>
            <a:r>
              <a:rPr lang="ja-JP" altLang="en-US" sz="3200" b="1" dirty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「はさみの法則」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E7D6374-9AEA-E4E0-8719-0B70DE145B26}"/>
              </a:ext>
            </a:extLst>
          </p:cNvPr>
          <p:cNvSpPr txBox="1">
            <a:spLocks/>
          </p:cNvSpPr>
          <p:nvPr/>
        </p:nvSpPr>
        <p:spPr>
          <a:xfrm>
            <a:off x="474273" y="882293"/>
            <a:ext cx="10066535" cy="64720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ja-JP" altLang="en-US" sz="28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■ 例題で「やさしい日本語」で伝えるコツを学びましょう。</a:t>
            </a:r>
            <a:endParaRPr lang="ja-JP" altLang="en-US" sz="2800" b="1" dirty="0">
              <a:solidFill>
                <a:prstClr val="black"/>
              </a:solidFill>
              <a:latin typeface="UD デジタル 教科書体 NK" panose="02020400000000000000" pitchFamily="18" charset="-128"/>
              <a:ea typeface="UD デジタル 教科書体 NK" panose="02020400000000000000" pitchFamily="18" charset="-128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05F91733-0C30-844E-130D-5D471209486D}"/>
              </a:ext>
            </a:extLst>
          </p:cNvPr>
          <p:cNvCxnSpPr/>
          <p:nvPr/>
        </p:nvCxnSpPr>
        <p:spPr>
          <a:xfrm flipH="1">
            <a:off x="11275344" y="1996498"/>
            <a:ext cx="315686" cy="4680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EF031013-17BC-91DE-2E2E-BBB4C7F6E96D}"/>
              </a:ext>
            </a:extLst>
          </p:cNvPr>
          <p:cNvCxnSpPr/>
          <p:nvPr/>
        </p:nvCxnSpPr>
        <p:spPr>
          <a:xfrm flipH="1">
            <a:off x="6699567" y="4170530"/>
            <a:ext cx="315686" cy="4680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2CCA2906-FCE5-2CCA-EED3-A332B3E7CD30}"/>
              </a:ext>
            </a:extLst>
          </p:cNvPr>
          <p:cNvCxnSpPr/>
          <p:nvPr/>
        </p:nvCxnSpPr>
        <p:spPr>
          <a:xfrm flipH="1">
            <a:off x="7773283" y="3065530"/>
            <a:ext cx="315686" cy="4680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E9DDC737-21EF-41C2-F632-59C5528E3E3B}"/>
              </a:ext>
            </a:extLst>
          </p:cNvPr>
          <p:cNvCxnSpPr/>
          <p:nvPr/>
        </p:nvCxnSpPr>
        <p:spPr>
          <a:xfrm flipH="1">
            <a:off x="10964288" y="4662958"/>
            <a:ext cx="315686" cy="4680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12170EB2-6141-A07A-4CF4-E80840B4D3C5}"/>
              </a:ext>
            </a:extLst>
          </p:cNvPr>
          <p:cNvCxnSpPr/>
          <p:nvPr/>
        </p:nvCxnSpPr>
        <p:spPr>
          <a:xfrm flipH="1">
            <a:off x="7615440" y="4662958"/>
            <a:ext cx="315686" cy="4680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7A5DA9ED-159D-8DFD-63CF-2DAB43B76A32}"/>
              </a:ext>
            </a:extLst>
          </p:cNvPr>
          <p:cNvCxnSpPr/>
          <p:nvPr/>
        </p:nvCxnSpPr>
        <p:spPr>
          <a:xfrm flipH="1">
            <a:off x="10382965" y="5223361"/>
            <a:ext cx="315686" cy="4680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タイトル 1">
            <a:extLst>
              <a:ext uri="{FF2B5EF4-FFF2-40B4-BE49-F238E27FC236}">
                <a16:creationId xmlns:a16="http://schemas.microsoft.com/office/drawing/2014/main" id="{15C395E9-845C-9274-1F6F-59D5FA2FA006}"/>
              </a:ext>
            </a:extLst>
          </p:cNvPr>
          <p:cNvSpPr txBox="1">
            <a:spLocks/>
          </p:cNvSpPr>
          <p:nvPr/>
        </p:nvSpPr>
        <p:spPr>
          <a:xfrm>
            <a:off x="474273" y="6092946"/>
            <a:ext cx="11007836" cy="647201"/>
          </a:xfrm>
          <a:prstGeom prst="rect">
            <a:avLst/>
          </a:prstGeom>
          <a:solidFill>
            <a:srgbClr val="FFFFCC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ja-JP" altLang="en-US" sz="28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☞ まず、</a:t>
            </a:r>
            <a:r>
              <a:rPr lang="ja-JP" altLang="en-US" sz="2800" b="1" u="sng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文章を「</a:t>
            </a:r>
            <a:r>
              <a:rPr lang="ja-JP" altLang="en-US" sz="2800" b="1" u="sng" dirty="0">
                <a:solidFill>
                  <a:srgbClr val="FF0000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述語</a:t>
            </a:r>
            <a:r>
              <a:rPr lang="ja-JP" altLang="en-US" sz="2400" b="1" u="sng" dirty="0">
                <a:solidFill>
                  <a:srgbClr val="FF0000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（です／ます）</a:t>
            </a:r>
            <a:r>
              <a:rPr lang="ja-JP" altLang="en-US" sz="2800" b="1" u="sng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」付近で区切ってみましょう。</a:t>
            </a:r>
            <a:endParaRPr lang="ja-JP" altLang="en-US" sz="2800" dirty="0">
              <a:solidFill>
                <a:prstClr val="black"/>
              </a:solidFill>
              <a:latin typeface="UD デジタル 教科書体 NK" panose="02020400000000000000" pitchFamily="18" charset="-128"/>
              <a:ea typeface="UD デジタル 教科書体 NK" panose="02020400000000000000" pitchFamily="18" charset="-128"/>
            </a:endParaRPr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558352CC-4BB0-10D6-95D7-6922AC137D76}"/>
              </a:ext>
            </a:extLst>
          </p:cNvPr>
          <p:cNvCxnSpPr/>
          <p:nvPr/>
        </p:nvCxnSpPr>
        <p:spPr>
          <a:xfrm flipH="1">
            <a:off x="6494562" y="3603231"/>
            <a:ext cx="315686" cy="4680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図 17" descr="The image depicts a group of people seated around a table, each wearing a blue shirt, engaged in a discussion or meeting, with various documents and papers laid out on the table.&#10;&#10;AI 生成コンテンツは誤りを含む可能性があります。">
            <a:extLst>
              <a:ext uri="{FF2B5EF4-FFF2-40B4-BE49-F238E27FC236}">
                <a16:creationId xmlns:a16="http://schemas.microsoft.com/office/drawing/2014/main" id="{E9BC8299-4D4A-BF89-94F7-902768D254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996" y="3785657"/>
            <a:ext cx="3222244" cy="2148162"/>
          </a:xfrm>
          <a:prstGeom prst="rect">
            <a:avLst/>
          </a:prstGeom>
        </p:spPr>
      </p:pic>
      <p:sp>
        <p:nvSpPr>
          <p:cNvPr id="19" name="タイトル 1">
            <a:extLst>
              <a:ext uri="{FF2B5EF4-FFF2-40B4-BE49-F238E27FC236}">
                <a16:creationId xmlns:a16="http://schemas.microsoft.com/office/drawing/2014/main" id="{B90B1822-0407-33DE-B2AB-FB250A7F6C5C}"/>
              </a:ext>
            </a:extLst>
          </p:cNvPr>
          <p:cNvSpPr txBox="1">
            <a:spLocks/>
          </p:cNvSpPr>
          <p:nvPr/>
        </p:nvSpPr>
        <p:spPr>
          <a:xfrm>
            <a:off x="670560" y="2329962"/>
            <a:ext cx="2160070" cy="5777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b="1" dirty="0">
                <a:solidFill>
                  <a:prstClr val="black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 申し送りで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17050E4-285C-ABE4-6B9B-AA65F71B46C4}"/>
              </a:ext>
            </a:extLst>
          </p:cNvPr>
          <p:cNvSpPr txBox="1">
            <a:spLocks/>
          </p:cNvSpPr>
          <p:nvPr/>
        </p:nvSpPr>
        <p:spPr>
          <a:xfrm>
            <a:off x="11433976" y="6492875"/>
            <a:ext cx="758024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3C7CB-B397-428D-867A-3A88995E610B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23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29A477-FF6E-826C-4392-99C384D2B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タイトル 1">
            <a:extLst>
              <a:ext uri="{FF2B5EF4-FFF2-40B4-BE49-F238E27FC236}">
                <a16:creationId xmlns:a16="http://schemas.microsoft.com/office/drawing/2014/main" id="{2222E4FD-237D-2603-530A-C2D74F089DBE}"/>
              </a:ext>
            </a:extLst>
          </p:cNvPr>
          <p:cNvSpPr txBox="1">
            <a:spLocks/>
          </p:cNvSpPr>
          <p:nvPr/>
        </p:nvSpPr>
        <p:spPr>
          <a:xfrm>
            <a:off x="670560" y="1201824"/>
            <a:ext cx="10609219" cy="170701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j-cs"/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04DE9E99-C2E5-34B3-5935-B6B4695F99B4}"/>
              </a:ext>
            </a:extLst>
          </p:cNvPr>
          <p:cNvGrpSpPr/>
          <p:nvPr/>
        </p:nvGrpSpPr>
        <p:grpSpPr>
          <a:xfrm>
            <a:off x="996828" y="1851197"/>
            <a:ext cx="9755499" cy="4683846"/>
            <a:chOff x="842384" y="1239254"/>
            <a:chExt cx="9755499" cy="468384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A216AC26-8137-4232-205C-0B0B0530E48C}"/>
                </a:ext>
              </a:extLst>
            </p:cNvPr>
            <p:cNvSpPr txBox="1"/>
            <p:nvPr/>
          </p:nvSpPr>
          <p:spPr>
            <a:xfrm>
              <a:off x="1385801" y="1239254"/>
              <a:ext cx="9212082" cy="46838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4000"/>
                </a:lnSpc>
                <a:defRPr/>
              </a:pPr>
              <a:r>
                <a:rPr lang="ja-JP" altLang="en-US" sz="2800" dirty="0">
                  <a:solidFill>
                    <a:srgbClr val="000000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ご存じの通り、最近、田中さんの食欲がイマイチです。</a:t>
              </a:r>
              <a:endParaRPr lang="en-US" altLang="ja-JP" sz="2800" dirty="0">
                <a:solidFill>
                  <a:srgbClr val="0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  <a:p>
              <a:pPr>
                <a:lnSpc>
                  <a:spcPts val="4000"/>
                </a:lnSpc>
                <a:defRPr/>
              </a:pPr>
              <a:r>
                <a:rPr lang="ja-JP" altLang="en-US" sz="2800" dirty="0">
                  <a:solidFill>
                    <a:srgbClr val="000000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この二日はご自身では食事も水分も口になさらず、</a:t>
              </a:r>
              <a:endParaRPr lang="en-US" altLang="ja-JP" sz="2800" dirty="0">
                <a:solidFill>
                  <a:srgbClr val="0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  <a:p>
              <a:pPr>
                <a:lnSpc>
                  <a:spcPts val="4000"/>
                </a:lnSpc>
                <a:defRPr/>
              </a:pPr>
              <a:r>
                <a:rPr lang="ja-JP" altLang="en-US" sz="2800" dirty="0">
                  <a:solidFill>
                    <a:srgbClr val="000000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心配していたところです。</a:t>
              </a:r>
              <a:endParaRPr lang="en-US" altLang="ja-JP" sz="2800" dirty="0">
                <a:solidFill>
                  <a:srgbClr val="0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  <a:p>
              <a:pPr>
                <a:lnSpc>
                  <a:spcPts val="4000"/>
                </a:lnSpc>
                <a:defRPr/>
              </a:pPr>
              <a:r>
                <a:rPr lang="ja-JP" altLang="en-US" sz="2800" dirty="0">
                  <a:solidFill>
                    <a:srgbClr val="000000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今日は介助しても完食には至りませんでした。</a:t>
              </a:r>
              <a:endParaRPr lang="en-US" altLang="ja-JP" sz="2800" dirty="0">
                <a:solidFill>
                  <a:srgbClr val="0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  <a:p>
              <a:pPr>
                <a:lnSpc>
                  <a:spcPts val="4000"/>
                </a:lnSpc>
                <a:defRPr/>
              </a:pPr>
              <a:r>
                <a:rPr lang="ja-JP" altLang="en-US" sz="2800" dirty="0">
                  <a:solidFill>
                    <a:srgbClr val="000000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看護師に相談したところ、脱水の心配があります。</a:t>
              </a:r>
              <a:endParaRPr lang="en-US" altLang="ja-JP" sz="2800" dirty="0">
                <a:solidFill>
                  <a:srgbClr val="0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  <a:p>
              <a:pPr>
                <a:lnSpc>
                  <a:spcPts val="4000"/>
                </a:lnSpc>
                <a:defRPr/>
              </a:pPr>
              <a:r>
                <a:rPr lang="ja-JP" altLang="en-US" sz="2800" dirty="0">
                  <a:solidFill>
                    <a:srgbClr val="000000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それで、明日から口当たりの良いものを摂取するように</a:t>
              </a:r>
              <a:endParaRPr lang="en-US" altLang="ja-JP" sz="2800" dirty="0">
                <a:solidFill>
                  <a:srgbClr val="0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  <a:p>
              <a:pPr>
                <a:lnSpc>
                  <a:spcPts val="4000"/>
                </a:lnSpc>
                <a:defRPr/>
              </a:pPr>
              <a:r>
                <a:rPr lang="ja-JP" altLang="en-US" sz="2800" dirty="0">
                  <a:solidFill>
                    <a:srgbClr val="000000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とのことでした。</a:t>
              </a:r>
              <a:endParaRPr lang="en-US" altLang="ja-JP" sz="2800" dirty="0">
                <a:solidFill>
                  <a:srgbClr val="0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  <a:p>
              <a:pPr>
                <a:lnSpc>
                  <a:spcPts val="4000"/>
                </a:lnSpc>
                <a:defRPr/>
              </a:pPr>
              <a:r>
                <a:rPr lang="ja-JP" altLang="en-US" sz="2800" dirty="0">
                  <a:solidFill>
                    <a:srgbClr val="000000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今日、栄養士に相談しました。</a:t>
              </a:r>
              <a:endParaRPr lang="en-US" altLang="ja-JP" sz="2800" dirty="0">
                <a:solidFill>
                  <a:srgbClr val="0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  <a:p>
              <a:pPr>
                <a:lnSpc>
                  <a:spcPts val="4000"/>
                </a:lnSpc>
                <a:defRPr/>
              </a:pPr>
              <a:r>
                <a:rPr lang="ja-JP" altLang="en-US" sz="2800" dirty="0">
                  <a:solidFill>
                    <a:srgbClr val="000000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明朝から食事形態を変更することとなりました。</a:t>
              </a: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A2CCAD89-180C-6078-A2EB-00F2B7157BA3}"/>
                </a:ext>
              </a:extLst>
            </p:cNvPr>
            <p:cNvSpPr txBox="1"/>
            <p:nvPr/>
          </p:nvSpPr>
          <p:spPr>
            <a:xfrm>
              <a:off x="842384" y="1239254"/>
              <a:ext cx="543417" cy="46621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①</a:t>
              </a:r>
              <a:endParaRPr kumimoji="1" lang="en-US" altLang="ja-JP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②</a:t>
              </a:r>
              <a:endParaRPr kumimoji="1" lang="en-US" altLang="ja-JP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③</a:t>
              </a:r>
              <a:endParaRPr kumimoji="1" lang="en-US" altLang="ja-JP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④</a:t>
              </a:r>
              <a:endParaRPr kumimoji="1" lang="en-US" altLang="ja-JP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⑤</a:t>
              </a:r>
              <a:endParaRPr kumimoji="1" lang="en-US" altLang="ja-JP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⑥</a:t>
              </a:r>
              <a:endParaRPr kumimoji="1" lang="en-US" altLang="ja-JP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3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⑦</a:t>
              </a:r>
              <a:endParaRPr kumimoji="1" lang="en-US" altLang="ja-JP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57ABC1F-6E8B-9263-567B-B9B5F2C65CB3}"/>
              </a:ext>
            </a:extLst>
          </p:cNvPr>
          <p:cNvSpPr txBox="1"/>
          <p:nvPr/>
        </p:nvSpPr>
        <p:spPr>
          <a:xfrm>
            <a:off x="267510" y="0"/>
            <a:ext cx="72871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２</a:t>
            </a:r>
            <a:r>
              <a:rPr lang="en-US" altLang="ja-JP" sz="24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.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2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　「はさみの法則」 ➡ は 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さ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 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み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4C18111-EDDF-9A89-4646-8F903A894574}"/>
              </a:ext>
            </a:extLst>
          </p:cNvPr>
          <p:cNvGrpSpPr/>
          <p:nvPr/>
        </p:nvGrpSpPr>
        <p:grpSpPr>
          <a:xfrm>
            <a:off x="387531" y="602477"/>
            <a:ext cx="10701375" cy="827315"/>
            <a:chOff x="387532" y="602477"/>
            <a:chExt cx="9626088" cy="827315"/>
          </a:xfrm>
        </p:grpSpPr>
        <p:sp>
          <p:nvSpPr>
            <p:cNvPr id="7" name="タイトル 1">
              <a:extLst>
                <a:ext uri="{FF2B5EF4-FFF2-40B4-BE49-F238E27FC236}">
                  <a16:creationId xmlns:a16="http://schemas.microsoft.com/office/drawing/2014/main" id="{926197BA-2044-E6F6-F736-7C7BC4868489}"/>
                </a:ext>
              </a:extLst>
            </p:cNvPr>
            <p:cNvSpPr txBox="1">
              <a:spLocks/>
            </p:cNvSpPr>
            <p:nvPr/>
          </p:nvSpPr>
          <p:spPr>
            <a:xfrm>
              <a:off x="387532" y="602477"/>
              <a:ext cx="9626088" cy="827315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kumimoji="1"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 kumimoji="1">
                  <a:solidFill>
                    <a:schemeClr val="tx2"/>
                  </a:solidFill>
                </a:defRPr>
              </a:lvl2pPr>
              <a:lvl3pPr eaLnBrk="1" hangingPunct="1">
                <a:defRPr kumimoji="1">
                  <a:solidFill>
                    <a:schemeClr val="tx2"/>
                  </a:solidFill>
                </a:defRPr>
              </a:lvl3pPr>
              <a:lvl4pPr eaLnBrk="1" hangingPunct="1">
                <a:defRPr kumimoji="1">
                  <a:solidFill>
                    <a:schemeClr val="tx2"/>
                  </a:solidFill>
                </a:defRPr>
              </a:lvl4pPr>
              <a:lvl5pPr eaLnBrk="1" hangingPunct="1">
                <a:defRPr kumimoji="1">
                  <a:solidFill>
                    <a:schemeClr val="tx2"/>
                  </a:solidFill>
                </a:defRPr>
              </a:lvl5pPr>
              <a:lvl6pPr eaLnBrk="1" hangingPunct="1">
                <a:defRPr kumimoji="1">
                  <a:solidFill>
                    <a:schemeClr val="tx2"/>
                  </a:solidFill>
                </a:defRPr>
              </a:lvl6pPr>
              <a:lvl7pPr eaLnBrk="1" hangingPunct="1">
                <a:defRPr kumimoji="1">
                  <a:solidFill>
                    <a:schemeClr val="tx2"/>
                  </a:solidFill>
                </a:defRPr>
              </a:lvl7pPr>
              <a:lvl8pPr eaLnBrk="1" hangingPunct="1">
                <a:defRPr kumimoji="1">
                  <a:solidFill>
                    <a:schemeClr val="tx2"/>
                  </a:solidFill>
                </a:defRPr>
              </a:lvl8pPr>
              <a:lvl9pPr eaLnBrk="1" hangingPunct="1">
                <a:defRPr kumimoji="1">
                  <a:solidFill>
                    <a:schemeClr val="tx2"/>
                  </a:solidFill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　</a:t>
              </a: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Step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１</a:t>
              </a: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: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 </a:t>
              </a:r>
              <a:r>
                <a:rPr kumimoji="1" lang="ja-JP" altLang="en-US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文章を</a:t>
              </a:r>
              <a:r>
                <a:rPr kumimoji="1" lang="ja-JP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</a:rPr>
                <a:t>短く分けて、言い切る形</a:t>
              </a:r>
              <a:r>
                <a:rPr kumimoji="1" lang="ja-JP" altLang="en-US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にします</a:t>
              </a:r>
              <a:endParaRPr kumimoji="1" lang="ja-JP" alt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EDB3"/>
                </a:highlight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endParaRPr>
            </a:p>
          </p:txBody>
        </p: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8AA4DECF-5246-AC29-F0B5-BBB817BB7913}"/>
                </a:ext>
              </a:extLst>
            </p:cNvPr>
            <p:cNvCxnSpPr>
              <a:cxnSpLocks/>
            </p:cNvCxnSpPr>
            <p:nvPr/>
          </p:nvCxnSpPr>
          <p:spPr>
            <a:xfrm>
              <a:off x="2251334" y="1328876"/>
              <a:ext cx="7257051" cy="0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E5B39135-B0B8-A75C-E114-E4099FF6B00F}"/>
              </a:ext>
            </a:extLst>
          </p:cNvPr>
          <p:cNvSpPr/>
          <p:nvPr/>
        </p:nvSpPr>
        <p:spPr>
          <a:xfrm>
            <a:off x="670560" y="1705371"/>
            <a:ext cx="10418347" cy="4853630"/>
          </a:xfrm>
          <a:prstGeom prst="roundRect">
            <a:avLst>
              <a:gd name="adj" fmla="val 7186"/>
            </a:avLst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0" name="図 19" descr="アイコン&#10;&#10;自動的に生成された説明">
            <a:extLst>
              <a:ext uri="{FF2B5EF4-FFF2-40B4-BE49-F238E27FC236}">
                <a16:creationId xmlns:a16="http://schemas.microsoft.com/office/drawing/2014/main" id="{2D5CCFFD-965F-A97B-42C3-6902676E71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17049217">
            <a:off x="10233530" y="4783699"/>
            <a:ext cx="1595133" cy="1854704"/>
          </a:xfrm>
          <a:prstGeom prst="rect">
            <a:avLst/>
          </a:prstGeom>
        </p:spPr>
      </p:pic>
      <p:sp>
        <p:nvSpPr>
          <p:cNvPr id="3" name="スライド番号プレースホルダー 5">
            <a:extLst>
              <a:ext uri="{FF2B5EF4-FFF2-40B4-BE49-F238E27FC236}">
                <a16:creationId xmlns:a16="http://schemas.microsoft.com/office/drawing/2014/main" id="{DF1FB2FC-0CF6-A1E7-1010-731A4753D0EA}"/>
              </a:ext>
            </a:extLst>
          </p:cNvPr>
          <p:cNvSpPr txBox="1">
            <a:spLocks/>
          </p:cNvSpPr>
          <p:nvPr/>
        </p:nvSpPr>
        <p:spPr>
          <a:xfrm>
            <a:off x="11433976" y="6492875"/>
            <a:ext cx="758024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3C7CB-B397-428D-867A-3A88995E610B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6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59A602-53EF-0D64-F16F-25819AB69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DC777017-E836-F925-E322-12FEB19427AB}"/>
              </a:ext>
            </a:extLst>
          </p:cNvPr>
          <p:cNvGrpSpPr/>
          <p:nvPr/>
        </p:nvGrpSpPr>
        <p:grpSpPr>
          <a:xfrm>
            <a:off x="766148" y="1879779"/>
            <a:ext cx="11578252" cy="4683846"/>
            <a:chOff x="710050" y="1617372"/>
            <a:chExt cx="11578252" cy="468384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97632A12-6B25-A123-6AF9-79D63E5491E9}"/>
                </a:ext>
              </a:extLst>
            </p:cNvPr>
            <p:cNvSpPr txBox="1"/>
            <p:nvPr/>
          </p:nvSpPr>
          <p:spPr>
            <a:xfrm>
              <a:off x="1305416" y="1617372"/>
              <a:ext cx="10982886" cy="46838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4000"/>
                </a:lnSpc>
                <a:defRPr/>
              </a:pPr>
              <a:r>
                <a:rPr lang="ja-JP" altLang="en-US" sz="2800" dirty="0">
                  <a:solidFill>
                    <a:schemeClr val="bg1">
                      <a:lumMod val="65000"/>
                    </a:schemeClr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ご存じの通り、</a:t>
              </a:r>
              <a:r>
                <a:rPr lang="ja-JP" altLang="en-US" sz="2800" dirty="0">
                  <a:solidFill>
                    <a:srgbClr val="000000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最近、田中さんの食欲が</a:t>
              </a:r>
              <a:r>
                <a:rPr lang="ja-JP" altLang="en-US" sz="2800" u="sng" dirty="0">
                  <a:solidFill>
                    <a:srgbClr val="000000"/>
                  </a:solidFill>
                  <a:highlight>
                    <a:srgbClr val="FFF9E7"/>
                  </a:highlight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イマイチ</a:t>
              </a:r>
              <a:r>
                <a:rPr lang="ja-JP" altLang="en-US" sz="2800" dirty="0">
                  <a:solidFill>
                    <a:srgbClr val="000000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です。</a:t>
              </a:r>
              <a:endParaRPr lang="en-US" altLang="ja-JP" sz="2800" dirty="0">
                <a:solidFill>
                  <a:srgbClr val="0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  <a:p>
              <a:pPr>
                <a:lnSpc>
                  <a:spcPts val="4000"/>
                </a:lnSpc>
                <a:defRPr/>
              </a:pPr>
              <a:r>
                <a:rPr lang="ja-JP" altLang="en-US" sz="2800" b="1" u="sng" dirty="0">
                  <a:solidFill>
                    <a:srgbClr val="000000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この二日</a:t>
              </a:r>
              <a:r>
                <a:rPr lang="ja-JP" altLang="en-US" sz="2800" dirty="0">
                  <a:solidFill>
                    <a:srgbClr val="000000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は</a:t>
              </a:r>
              <a:r>
                <a:rPr lang="ja-JP" altLang="en-US" sz="2800" b="1" u="sng" dirty="0">
                  <a:solidFill>
                    <a:srgbClr val="000000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ご自身</a:t>
              </a:r>
              <a:r>
                <a:rPr lang="ja-JP" altLang="en-US" sz="2800" dirty="0">
                  <a:solidFill>
                    <a:srgbClr val="000000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では</a:t>
              </a:r>
              <a:r>
                <a:rPr lang="ja-JP" altLang="en-US" sz="2800" b="1" u="sng" dirty="0">
                  <a:solidFill>
                    <a:srgbClr val="000000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食事も水分も</a:t>
              </a:r>
              <a:r>
                <a:rPr lang="ja-JP" altLang="en-US" sz="2800" b="1" u="sng" dirty="0">
                  <a:solidFill>
                    <a:srgbClr val="000000"/>
                  </a:solidFill>
                  <a:highlight>
                    <a:srgbClr val="FFF9E7"/>
                  </a:highlight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口になさらず</a:t>
              </a:r>
              <a:r>
                <a:rPr lang="ja-JP" altLang="en-US" sz="2800" dirty="0">
                  <a:solidFill>
                    <a:srgbClr val="000000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、</a:t>
              </a:r>
              <a:endParaRPr lang="en-US" altLang="ja-JP" sz="2800" dirty="0">
                <a:solidFill>
                  <a:srgbClr val="0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  <a:p>
              <a:pPr>
                <a:lnSpc>
                  <a:spcPts val="4000"/>
                </a:lnSpc>
                <a:defRPr/>
              </a:pPr>
              <a:r>
                <a:rPr lang="ja-JP" altLang="en-US" sz="2800" dirty="0">
                  <a:solidFill>
                    <a:schemeClr val="bg1">
                      <a:lumMod val="65000"/>
                    </a:schemeClr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心配していたところです。</a:t>
              </a:r>
              <a:endParaRPr lang="en-US" altLang="ja-JP" sz="2800" dirty="0">
                <a:solidFill>
                  <a:schemeClr val="bg1">
                    <a:lumMod val="6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  <a:p>
              <a:pPr>
                <a:lnSpc>
                  <a:spcPts val="4000"/>
                </a:lnSpc>
                <a:defRPr/>
              </a:pPr>
              <a:r>
                <a:rPr lang="ja-JP" altLang="en-US" sz="2800" dirty="0">
                  <a:solidFill>
                    <a:srgbClr val="000000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今日は介助し</a:t>
              </a:r>
              <a:r>
                <a:rPr lang="ja-JP" altLang="en-US" sz="2800" b="1" u="sng" dirty="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ても</a:t>
              </a:r>
              <a:r>
                <a:rPr lang="ja-JP" altLang="en-US" sz="2800" b="1" u="sng" dirty="0">
                  <a:solidFill>
                    <a:srgbClr val="000000"/>
                  </a:solidFill>
                  <a:highlight>
                    <a:srgbClr val="FFF9E7"/>
                  </a:highlight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完食には至りません</a:t>
              </a:r>
              <a:r>
                <a:rPr lang="ja-JP" altLang="en-US" sz="2800" b="1" u="sng" dirty="0">
                  <a:solidFill>
                    <a:srgbClr val="000000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でした。</a:t>
              </a:r>
              <a:endParaRPr lang="en-US" altLang="ja-JP" sz="2800" b="1" u="sng" dirty="0">
                <a:solidFill>
                  <a:srgbClr val="00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  <a:p>
              <a:pPr>
                <a:lnSpc>
                  <a:spcPts val="4000"/>
                </a:lnSpc>
                <a:defRPr/>
              </a:pPr>
              <a:r>
                <a:rPr lang="ja-JP" altLang="en-US" sz="2800" dirty="0">
                  <a:solidFill>
                    <a:srgbClr val="000000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看護師に相談したところ、脱水の心配があります。</a:t>
              </a:r>
              <a:endParaRPr lang="en-US" altLang="ja-JP" sz="2800" dirty="0">
                <a:solidFill>
                  <a:srgbClr val="0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  <a:p>
              <a:pPr>
                <a:lnSpc>
                  <a:spcPts val="4000"/>
                </a:lnSpc>
                <a:defRPr/>
              </a:pPr>
              <a:r>
                <a:rPr lang="ja-JP" altLang="en-US" sz="2800" b="1" u="sng" dirty="0">
                  <a:solidFill>
                    <a:srgbClr val="000000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それで</a:t>
              </a:r>
              <a:r>
                <a:rPr lang="ja-JP" altLang="en-US" sz="2800" dirty="0">
                  <a:solidFill>
                    <a:srgbClr val="000000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、明日から（</a:t>
              </a:r>
              <a:r>
                <a:rPr lang="ja-JP" altLang="en-US" sz="2800" b="1" u="sng" dirty="0">
                  <a:solidFill>
                    <a:srgbClr val="000000"/>
                  </a:solidFill>
                  <a:highlight>
                    <a:srgbClr val="FFFFE5"/>
                  </a:highlight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口当たりの良い</a:t>
              </a:r>
              <a:r>
                <a:rPr lang="ja-JP" altLang="en-US" sz="2800" b="1" u="sng" dirty="0">
                  <a:solidFill>
                    <a:srgbClr val="000000"/>
                  </a:solidFill>
                  <a:highlight>
                    <a:srgbClr val="FFFFE5"/>
                  </a:highlight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もの</a:t>
              </a:r>
              <a:r>
                <a:rPr lang="ja-JP" altLang="en-US" sz="2800" dirty="0">
                  <a:solidFill>
                    <a:srgbClr val="000000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）を</a:t>
              </a:r>
              <a:endParaRPr lang="en-US" altLang="ja-JP" sz="2800" dirty="0">
                <a:solidFill>
                  <a:srgbClr val="0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  <a:p>
              <a:pPr>
                <a:lnSpc>
                  <a:spcPts val="4000"/>
                </a:lnSpc>
                <a:defRPr/>
              </a:pPr>
              <a:r>
                <a:rPr lang="ja-JP" altLang="en-US" sz="2800" b="1" u="sng" dirty="0">
                  <a:solidFill>
                    <a:srgbClr val="000000"/>
                  </a:solidFill>
                  <a:highlight>
                    <a:srgbClr val="FFF9E7"/>
                  </a:highlight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摂取</a:t>
              </a:r>
              <a:r>
                <a:rPr lang="ja-JP" altLang="en-US" sz="2800" b="1" u="sng" dirty="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する</a:t>
              </a:r>
              <a:r>
                <a:rPr lang="ja-JP" altLang="en-US" sz="2800" b="1" u="sng" dirty="0">
                  <a:solidFill>
                    <a:srgbClr val="000000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ようにとのことでした</a:t>
              </a:r>
              <a:r>
                <a:rPr lang="ja-JP" altLang="en-US" sz="2800" dirty="0">
                  <a:solidFill>
                    <a:srgbClr val="000000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。</a:t>
              </a:r>
              <a:endParaRPr lang="en-US" altLang="ja-JP" sz="2800" dirty="0">
                <a:solidFill>
                  <a:srgbClr val="0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  <a:p>
              <a:pPr>
                <a:lnSpc>
                  <a:spcPts val="4000"/>
                </a:lnSpc>
                <a:defRPr/>
              </a:pPr>
              <a:r>
                <a:rPr lang="ja-JP" altLang="en-US" sz="2800" dirty="0">
                  <a:solidFill>
                    <a:srgbClr val="000000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今日、栄養士に相談しました。</a:t>
              </a:r>
              <a:endParaRPr lang="en-US" altLang="ja-JP" sz="2800" dirty="0">
                <a:solidFill>
                  <a:srgbClr val="0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  <a:p>
              <a:pPr>
                <a:lnSpc>
                  <a:spcPts val="4000"/>
                </a:lnSpc>
                <a:defRPr/>
              </a:pPr>
              <a:r>
                <a:rPr lang="ja-JP" altLang="en-US" sz="2800" b="1" u="sng" dirty="0">
                  <a:solidFill>
                    <a:srgbClr val="000000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明朝</a:t>
              </a:r>
              <a:r>
                <a:rPr lang="ja-JP" altLang="en-US" sz="2800" dirty="0">
                  <a:solidFill>
                    <a:srgbClr val="000000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から</a:t>
              </a:r>
              <a:r>
                <a:rPr lang="ja-JP" altLang="en-US" sz="2800" b="1" dirty="0">
                  <a:solidFill>
                    <a:srgbClr val="000000"/>
                  </a:solidFill>
                  <a:highlight>
                    <a:srgbClr val="FFFFE5"/>
                  </a:highlight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（</a:t>
              </a:r>
              <a:r>
                <a:rPr lang="ja-JP" altLang="en-US" sz="2800" b="1" u="sng" dirty="0">
                  <a:solidFill>
                    <a:srgbClr val="000000"/>
                  </a:solidFill>
                  <a:highlight>
                    <a:srgbClr val="FFFFE5"/>
                  </a:highlight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食事形態）</a:t>
              </a:r>
              <a:r>
                <a:rPr lang="ja-JP" altLang="en-US" sz="2800" dirty="0">
                  <a:solidFill>
                    <a:srgbClr val="000000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を</a:t>
              </a:r>
              <a:r>
                <a:rPr lang="ja-JP" altLang="en-US" sz="2800" b="1" u="sng" dirty="0">
                  <a:solidFill>
                    <a:srgbClr val="000000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変更することとなりました</a:t>
              </a:r>
              <a:r>
                <a:rPr lang="ja-JP" altLang="en-US" sz="2800" dirty="0">
                  <a:solidFill>
                    <a:srgbClr val="000000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。</a:t>
              </a: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1FBB3E7F-0651-A482-0080-796182B5AC6D}"/>
                </a:ext>
              </a:extLst>
            </p:cNvPr>
            <p:cNvSpPr txBox="1"/>
            <p:nvPr/>
          </p:nvSpPr>
          <p:spPr>
            <a:xfrm>
              <a:off x="710050" y="1618071"/>
              <a:ext cx="543417" cy="46621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①</a:t>
              </a:r>
              <a:endParaRPr kumimoji="1" lang="en-US" altLang="ja-JP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②</a:t>
              </a:r>
              <a:endParaRPr kumimoji="1" lang="en-US" altLang="ja-JP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③</a:t>
              </a:r>
              <a:endParaRPr kumimoji="1" lang="en-US" altLang="ja-JP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④</a:t>
              </a:r>
              <a:endParaRPr kumimoji="1" lang="en-US" altLang="ja-JP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⑤</a:t>
              </a:r>
              <a:endParaRPr kumimoji="1" lang="en-US" altLang="ja-JP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⑥</a:t>
              </a:r>
              <a:endParaRPr kumimoji="1" lang="en-US" altLang="ja-JP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⑦</a:t>
              </a:r>
              <a:endParaRPr kumimoji="1" lang="en-US" altLang="ja-JP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F55D702-CE8B-543D-1760-235AF2946374}"/>
              </a:ext>
            </a:extLst>
          </p:cNvPr>
          <p:cNvSpPr txBox="1"/>
          <p:nvPr/>
        </p:nvSpPr>
        <p:spPr>
          <a:xfrm>
            <a:off x="267510" y="0"/>
            <a:ext cx="56869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２</a:t>
            </a:r>
            <a:r>
              <a:rPr lang="en-US" altLang="ja-JP" sz="24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.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2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　「はさみの法則」 ➡ は </a:t>
            </a:r>
            <a:r>
              <a:rPr kumimoji="1" lang="ja-JP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さ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 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み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11910927-8D53-101E-652F-DE24C427369D}"/>
              </a:ext>
            </a:extLst>
          </p:cNvPr>
          <p:cNvCxnSpPr/>
          <p:nvPr/>
        </p:nvCxnSpPr>
        <p:spPr>
          <a:xfrm>
            <a:off x="1543454" y="2187709"/>
            <a:ext cx="1796143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B54D138F-DB83-FE3B-4A38-DE023203A840}"/>
              </a:ext>
            </a:extLst>
          </p:cNvPr>
          <p:cNvCxnSpPr>
            <a:cxnSpLocks/>
          </p:cNvCxnSpPr>
          <p:nvPr/>
        </p:nvCxnSpPr>
        <p:spPr>
          <a:xfrm>
            <a:off x="1361514" y="3190953"/>
            <a:ext cx="343988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76C96DEA-A863-F45D-AF3C-8E29D219EEC7}"/>
              </a:ext>
            </a:extLst>
          </p:cNvPr>
          <p:cNvGrpSpPr/>
          <p:nvPr/>
        </p:nvGrpSpPr>
        <p:grpSpPr>
          <a:xfrm>
            <a:off x="388499" y="611734"/>
            <a:ext cx="11466043" cy="792000"/>
            <a:chOff x="519055" y="753898"/>
            <a:chExt cx="10380824" cy="792000"/>
          </a:xfrm>
        </p:grpSpPr>
        <p:sp>
          <p:nvSpPr>
            <p:cNvPr id="7" name="タイトル 1">
              <a:extLst>
                <a:ext uri="{FF2B5EF4-FFF2-40B4-BE49-F238E27FC236}">
                  <a16:creationId xmlns:a16="http://schemas.microsoft.com/office/drawing/2014/main" id="{742C7FF8-A958-BF85-28A6-A86BFFA438C9}"/>
                </a:ext>
              </a:extLst>
            </p:cNvPr>
            <p:cNvSpPr txBox="1">
              <a:spLocks/>
            </p:cNvSpPr>
            <p:nvPr/>
          </p:nvSpPr>
          <p:spPr>
            <a:xfrm>
              <a:off x="519055" y="753898"/>
              <a:ext cx="10380824" cy="7920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kumimoji="1"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 kumimoji="1">
                  <a:solidFill>
                    <a:schemeClr val="tx2"/>
                  </a:solidFill>
                </a:defRPr>
              </a:lvl2pPr>
              <a:lvl3pPr eaLnBrk="1" hangingPunct="1">
                <a:defRPr kumimoji="1">
                  <a:solidFill>
                    <a:schemeClr val="tx2"/>
                  </a:solidFill>
                </a:defRPr>
              </a:lvl3pPr>
              <a:lvl4pPr eaLnBrk="1" hangingPunct="1">
                <a:defRPr kumimoji="1">
                  <a:solidFill>
                    <a:schemeClr val="tx2"/>
                  </a:solidFill>
                </a:defRPr>
              </a:lvl4pPr>
              <a:lvl5pPr eaLnBrk="1" hangingPunct="1">
                <a:defRPr kumimoji="1">
                  <a:solidFill>
                    <a:schemeClr val="tx2"/>
                  </a:solidFill>
                </a:defRPr>
              </a:lvl5pPr>
              <a:lvl6pPr eaLnBrk="1" hangingPunct="1">
                <a:defRPr kumimoji="1">
                  <a:solidFill>
                    <a:schemeClr val="tx2"/>
                  </a:solidFill>
                </a:defRPr>
              </a:lvl6pPr>
              <a:lvl7pPr eaLnBrk="1" hangingPunct="1">
                <a:defRPr kumimoji="1">
                  <a:solidFill>
                    <a:schemeClr val="tx2"/>
                  </a:solidFill>
                </a:defRPr>
              </a:lvl7pPr>
              <a:lvl8pPr eaLnBrk="1" hangingPunct="1">
                <a:defRPr kumimoji="1">
                  <a:solidFill>
                    <a:schemeClr val="tx2"/>
                  </a:solidFill>
                </a:defRPr>
              </a:lvl8pPr>
              <a:lvl9pPr eaLnBrk="1" hangingPunct="1">
                <a:defRPr kumimoji="1">
                  <a:solidFill>
                    <a:schemeClr val="tx2"/>
                  </a:solidFill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　</a:t>
              </a: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Step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２</a:t>
              </a: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: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 </a:t>
              </a:r>
              <a:r>
                <a:rPr kumimoji="1" lang="ja-JP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内容を取捨選択</a:t>
              </a:r>
              <a:r>
                <a:rPr kumimoji="1" lang="ja-JP" altLang="en-US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し、</a:t>
              </a:r>
              <a:r>
                <a:rPr kumimoji="1" lang="ja-JP" altLang="en-US" b="1" i="0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難しい</a:t>
              </a:r>
              <a:r>
                <a:rPr kumimoji="1" lang="ja-JP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表現を確認</a:t>
              </a:r>
              <a:r>
                <a:rPr kumimoji="1" lang="ja-JP" altLang="en-US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します</a:t>
              </a:r>
              <a:endParaRPr kumimoji="1" lang="ja-JP" alt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EDB3"/>
                </a:highlight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endParaRPr>
            </a:p>
          </p:txBody>
        </p:sp>
        <p:cxnSp>
          <p:nvCxnSpPr>
            <p:cNvPr id="37" name="直線コネクタ 36">
              <a:extLst>
                <a:ext uri="{FF2B5EF4-FFF2-40B4-BE49-F238E27FC236}">
                  <a16:creationId xmlns:a16="http://schemas.microsoft.com/office/drawing/2014/main" id="{BBE23D88-34AE-A7AC-41B7-7D473A4CD60A}"/>
                </a:ext>
              </a:extLst>
            </p:cNvPr>
            <p:cNvCxnSpPr>
              <a:cxnSpLocks/>
            </p:cNvCxnSpPr>
            <p:nvPr/>
          </p:nvCxnSpPr>
          <p:spPr>
            <a:xfrm>
              <a:off x="2431234" y="1456640"/>
              <a:ext cx="8186796" cy="0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97D0BAF7-6286-C628-EFC2-5EC26DCF2E8E}"/>
              </a:ext>
            </a:extLst>
          </p:cNvPr>
          <p:cNvSpPr/>
          <p:nvPr/>
        </p:nvSpPr>
        <p:spPr>
          <a:xfrm>
            <a:off x="620485" y="1705370"/>
            <a:ext cx="11092543" cy="5040817"/>
          </a:xfrm>
          <a:prstGeom prst="roundRect">
            <a:avLst>
              <a:gd name="adj" fmla="val 7186"/>
            </a:avLst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7D57BB81-8E6A-A7CB-2DA0-2195BBE0E9F0}"/>
              </a:ext>
            </a:extLst>
          </p:cNvPr>
          <p:cNvGrpSpPr/>
          <p:nvPr/>
        </p:nvGrpSpPr>
        <p:grpSpPr>
          <a:xfrm>
            <a:off x="9401554" y="4221702"/>
            <a:ext cx="2171842" cy="1986783"/>
            <a:chOff x="9804709" y="2567108"/>
            <a:chExt cx="2327420" cy="2050046"/>
          </a:xfrm>
        </p:grpSpPr>
        <p:pic>
          <p:nvPicPr>
            <p:cNvPr id="35" name="図 34" descr="The image depicts a person wearing a blue uniform, holding a badge, and having a puzzled expression.&#10;&#10;AI 生成コンテンツは誤りを含む可能性があります。">
              <a:extLst>
                <a:ext uri="{FF2B5EF4-FFF2-40B4-BE49-F238E27FC236}">
                  <a16:creationId xmlns:a16="http://schemas.microsoft.com/office/drawing/2014/main" id="{F447459B-3EB1-2FCF-FE47-B3FCE8816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333" t="8527" r="15715" b="35238"/>
            <a:stretch>
              <a:fillRect/>
            </a:stretch>
          </p:blipFill>
          <p:spPr>
            <a:xfrm flipH="1">
              <a:off x="10096500" y="2633987"/>
              <a:ext cx="2035629" cy="1983167"/>
            </a:xfrm>
            <a:prstGeom prst="flowChartConnector">
              <a:avLst/>
            </a:prstGeom>
          </p:spPr>
        </p:pic>
        <p:grpSp>
          <p:nvGrpSpPr>
            <p:cNvPr id="27" name="グループ化 26">
              <a:extLst>
                <a:ext uri="{FF2B5EF4-FFF2-40B4-BE49-F238E27FC236}">
                  <a16:creationId xmlns:a16="http://schemas.microsoft.com/office/drawing/2014/main" id="{4B6E06B7-3930-A676-6DE0-66571D882E9A}"/>
                </a:ext>
              </a:extLst>
            </p:cNvPr>
            <p:cNvGrpSpPr/>
            <p:nvPr/>
          </p:nvGrpSpPr>
          <p:grpSpPr>
            <a:xfrm rot="20760023">
              <a:off x="9804709" y="2567108"/>
              <a:ext cx="651359" cy="642007"/>
              <a:chOff x="10145075" y="1375751"/>
              <a:chExt cx="720358" cy="769441"/>
            </a:xfrm>
          </p:grpSpPr>
          <p:sp>
            <p:nvSpPr>
              <p:cNvPr id="24" name="楕円 23">
                <a:extLst>
                  <a:ext uri="{FF2B5EF4-FFF2-40B4-BE49-F238E27FC236}">
                    <a16:creationId xmlns:a16="http://schemas.microsoft.com/office/drawing/2014/main" id="{D0B7920C-FEFA-EFC3-F985-636E03AAEA00}"/>
                  </a:ext>
                </a:extLst>
              </p:cNvPr>
              <p:cNvSpPr/>
              <p:nvPr/>
            </p:nvSpPr>
            <p:spPr>
              <a:xfrm>
                <a:off x="10354438" y="1593460"/>
                <a:ext cx="363161" cy="35003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78FD4284-67A4-8BBC-C20C-1DB5803D399F}"/>
                  </a:ext>
                </a:extLst>
              </p:cNvPr>
              <p:cNvSpPr txBox="1"/>
              <p:nvPr/>
            </p:nvSpPr>
            <p:spPr>
              <a:xfrm>
                <a:off x="10145075" y="1375751"/>
                <a:ext cx="720358" cy="7694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4400" dirty="0">
                    <a:solidFill>
                      <a:schemeClr val="accent2">
                        <a:lumMod val="50000"/>
                      </a:schemeClr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？</a:t>
                </a:r>
              </a:p>
            </p:txBody>
          </p:sp>
        </p:grpSp>
      </p:grpSp>
      <p:sp>
        <p:nvSpPr>
          <p:cNvPr id="2" name="スライド番号プレースホルダー 5">
            <a:extLst>
              <a:ext uri="{FF2B5EF4-FFF2-40B4-BE49-F238E27FC236}">
                <a16:creationId xmlns:a16="http://schemas.microsoft.com/office/drawing/2014/main" id="{8B7E0D8B-6E69-33A9-DF34-AEC63D0487C1}"/>
              </a:ext>
            </a:extLst>
          </p:cNvPr>
          <p:cNvSpPr txBox="1">
            <a:spLocks/>
          </p:cNvSpPr>
          <p:nvPr/>
        </p:nvSpPr>
        <p:spPr>
          <a:xfrm>
            <a:off x="11433976" y="6492875"/>
            <a:ext cx="758024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3C7CB-B397-428D-867A-3A88995E610B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32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54DA05-2DE3-7010-A449-74C0E33C4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328510B-6169-A033-453E-71165CD29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057" y="6466824"/>
            <a:ext cx="570690" cy="391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2B25E-FB0C-4120-918E-89F04EDDD79F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0FCC3CE-C583-F0D2-DB43-BE119503538B}"/>
              </a:ext>
            </a:extLst>
          </p:cNvPr>
          <p:cNvGrpSpPr/>
          <p:nvPr/>
        </p:nvGrpSpPr>
        <p:grpSpPr>
          <a:xfrm>
            <a:off x="805543" y="2003765"/>
            <a:ext cx="10961913" cy="4745587"/>
            <a:chOff x="578764" y="1660500"/>
            <a:chExt cx="10617131" cy="4745587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1C9F631D-F1A0-FE03-BBE7-9C14FED4B83D}"/>
                </a:ext>
              </a:extLst>
            </p:cNvPr>
            <p:cNvSpPr txBox="1"/>
            <p:nvPr/>
          </p:nvSpPr>
          <p:spPr>
            <a:xfrm>
              <a:off x="1280414" y="1709417"/>
              <a:ext cx="9767876" cy="46966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3600"/>
                </a:lnSpc>
                <a:defRPr/>
              </a:pPr>
              <a:r>
                <a:rPr lang="ja-JP" altLang="en-US" sz="2800" dirty="0">
                  <a:solidFill>
                    <a:srgbClr val="000000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最近、田中さんは</a:t>
              </a:r>
              <a:r>
                <a:rPr lang="ja-JP" altLang="en-US" sz="2800" b="1" u="sng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あまり</a:t>
              </a:r>
              <a:r>
                <a:rPr lang="ja-JP" altLang="en-US" sz="2800" dirty="0"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食欲が</a:t>
              </a:r>
              <a:r>
                <a:rPr lang="ja-JP" altLang="en-US" sz="2800" b="1" u="sng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ありません</a:t>
              </a:r>
              <a:r>
                <a:rPr lang="ja-JP" altLang="en-US" sz="2800" dirty="0">
                  <a:solidFill>
                    <a:srgbClr val="000000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。</a:t>
              </a:r>
              <a:endParaRPr lang="en-US" altLang="ja-JP" sz="2800" dirty="0">
                <a:solidFill>
                  <a:srgbClr val="0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  <a:p>
              <a:pPr>
                <a:lnSpc>
                  <a:spcPts val="3600"/>
                </a:lnSpc>
                <a:defRPr/>
              </a:pPr>
              <a:r>
                <a:rPr lang="ja-JP" altLang="en-US" sz="2800" b="1" u="sng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昨日と今日</a:t>
              </a:r>
              <a:r>
                <a:rPr lang="ja-JP" altLang="en-US" sz="2800" b="1" dirty="0">
                  <a:solidFill>
                    <a:srgbClr val="000000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、</a:t>
              </a:r>
              <a:r>
                <a:rPr lang="ja-JP" altLang="en-US" sz="2800" dirty="0">
                  <a:solidFill>
                    <a:srgbClr val="000000"/>
                  </a:solidFill>
                  <a:highlight>
                    <a:srgbClr val="A8E0CB"/>
                  </a:highlight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田中さんは </a:t>
              </a:r>
              <a:r>
                <a:rPr lang="ja-JP" altLang="en-US" sz="2800" b="1" u="sng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自分</a:t>
              </a:r>
              <a:r>
                <a:rPr lang="ja-JP" altLang="en-US" sz="2800" dirty="0"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で</a:t>
              </a:r>
              <a:r>
                <a:rPr lang="ja-JP" altLang="en-US" sz="2800" b="1" u="sng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ご飯を食べません</a:t>
              </a:r>
              <a:r>
                <a:rPr lang="ja-JP" altLang="en-US" sz="2800" dirty="0"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でした</a:t>
              </a:r>
              <a:r>
                <a:rPr lang="ja-JP" altLang="en-US" sz="2800" dirty="0">
                  <a:solidFill>
                    <a:srgbClr val="000000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。</a:t>
              </a:r>
              <a:endParaRPr lang="en-US" altLang="ja-JP" sz="2800" dirty="0">
                <a:solidFill>
                  <a:srgbClr val="0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  <a:p>
              <a:pPr>
                <a:lnSpc>
                  <a:spcPts val="3600"/>
                </a:lnSpc>
                <a:defRPr/>
              </a:pPr>
              <a:r>
                <a:rPr lang="ja-JP" altLang="en-US" sz="2800" b="1" u="sng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飲み物も飲みません</a:t>
              </a:r>
              <a:r>
                <a:rPr lang="ja-JP" altLang="en-US" sz="2800" dirty="0"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でした</a:t>
              </a:r>
              <a:r>
                <a:rPr lang="ja-JP" altLang="en-US" sz="2800" dirty="0">
                  <a:solidFill>
                    <a:srgbClr val="000000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。</a:t>
              </a:r>
              <a:endParaRPr lang="en-US" altLang="ja-JP" sz="2800" dirty="0">
                <a:solidFill>
                  <a:schemeClr val="bg1">
                    <a:lumMod val="50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  <a:p>
              <a:pPr>
                <a:lnSpc>
                  <a:spcPts val="3600"/>
                </a:lnSpc>
                <a:defRPr/>
              </a:pPr>
              <a:r>
                <a:rPr lang="ja-JP" altLang="en-US" sz="2800" dirty="0">
                  <a:solidFill>
                    <a:srgbClr val="000000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今日、</a:t>
              </a:r>
              <a:r>
                <a:rPr lang="ja-JP" altLang="en-US" sz="2800" dirty="0">
                  <a:solidFill>
                    <a:srgbClr val="000000"/>
                  </a:solidFill>
                  <a:highlight>
                    <a:srgbClr val="A8E0CB"/>
                  </a:highlight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私が</a:t>
              </a:r>
              <a:r>
                <a:rPr lang="ja-JP" altLang="en-US" sz="2800" dirty="0"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食事の介助をしました</a:t>
              </a:r>
              <a:r>
                <a:rPr lang="ja-JP" altLang="en-US" sz="2800" b="1" u="sng" dirty="0">
                  <a:highlight>
                    <a:srgbClr val="FFFF00"/>
                  </a:highlight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が</a:t>
              </a:r>
              <a:r>
                <a:rPr lang="ja-JP" altLang="en-US" sz="2800" dirty="0">
                  <a:solidFill>
                    <a:srgbClr val="000000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、</a:t>
              </a:r>
              <a:endParaRPr lang="en-US" altLang="ja-JP" sz="2800" dirty="0">
                <a:solidFill>
                  <a:srgbClr val="0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  <a:p>
              <a:pPr>
                <a:lnSpc>
                  <a:spcPts val="3600"/>
                </a:lnSpc>
                <a:defRPr/>
              </a:pPr>
              <a:r>
                <a:rPr lang="ja-JP" altLang="en-US" sz="2800" dirty="0">
                  <a:solidFill>
                    <a:srgbClr val="000000"/>
                  </a:solidFill>
                  <a:highlight>
                    <a:srgbClr val="A8E0CB"/>
                  </a:highlight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田中さんは</a:t>
              </a:r>
              <a:r>
                <a:rPr lang="ja-JP" altLang="en-US" sz="2800" b="1" u="sng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全部食べることができません</a:t>
              </a:r>
              <a:r>
                <a:rPr lang="ja-JP" altLang="en-US" sz="2800" dirty="0"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でした</a:t>
              </a:r>
              <a:r>
                <a:rPr lang="ja-JP" altLang="en-US" sz="2800" dirty="0">
                  <a:solidFill>
                    <a:srgbClr val="000000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。</a:t>
              </a:r>
              <a:endParaRPr lang="en-US" altLang="ja-JP" sz="2800" dirty="0">
                <a:solidFill>
                  <a:srgbClr val="0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  <a:p>
              <a:pPr>
                <a:lnSpc>
                  <a:spcPts val="3600"/>
                </a:lnSpc>
                <a:defRPr/>
              </a:pPr>
              <a:r>
                <a:rPr lang="ja-JP" altLang="en-US" sz="2800" u="sng" dirty="0">
                  <a:solidFill>
                    <a:srgbClr val="000000"/>
                  </a:solidFill>
                  <a:highlight>
                    <a:srgbClr val="FFF2CC"/>
                  </a:highlight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今日、</a:t>
              </a:r>
              <a:r>
                <a:rPr lang="ja-JP" altLang="en-US" sz="2800" dirty="0">
                  <a:solidFill>
                    <a:srgbClr val="000000"/>
                  </a:solidFill>
                  <a:highlight>
                    <a:srgbClr val="FFF2CC"/>
                  </a:highlight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看護師と</a:t>
              </a:r>
              <a:r>
                <a:rPr lang="ja-JP" altLang="en-US" sz="2800" u="sng" dirty="0">
                  <a:solidFill>
                    <a:srgbClr val="000000"/>
                  </a:solidFill>
                  <a:highlight>
                    <a:srgbClr val="FFF2CC"/>
                  </a:highlight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栄養士に</a:t>
              </a:r>
              <a:r>
                <a:rPr lang="ja-JP" altLang="en-US" sz="2800" dirty="0">
                  <a:solidFill>
                    <a:srgbClr val="000000"/>
                  </a:solidFill>
                  <a:highlight>
                    <a:srgbClr val="FFF2CC"/>
                  </a:highlight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相談する</a:t>
              </a:r>
              <a:r>
                <a:rPr lang="ja-JP" altLang="en-US" sz="2800" b="1" u="sng" dirty="0">
                  <a:solidFill>
                    <a:srgbClr val="000000"/>
                  </a:solidFill>
                  <a:highlight>
                    <a:srgbClr val="FFFF00"/>
                  </a:highlight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と</a:t>
              </a:r>
              <a:r>
                <a:rPr lang="ja-JP" altLang="en-US" sz="2800" dirty="0">
                  <a:solidFill>
                    <a:srgbClr val="000000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、</a:t>
              </a:r>
              <a:endParaRPr lang="en-US" altLang="ja-JP" sz="2800" dirty="0">
                <a:solidFill>
                  <a:srgbClr val="0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  <a:p>
              <a:pPr>
                <a:lnSpc>
                  <a:spcPts val="3600"/>
                </a:lnSpc>
                <a:defRPr/>
              </a:pPr>
              <a:r>
                <a:rPr lang="ja-JP" altLang="en-US" sz="2800" dirty="0">
                  <a:solidFill>
                    <a:srgbClr val="000000"/>
                  </a:solidFill>
                  <a:highlight>
                    <a:srgbClr val="A8E0CB"/>
                  </a:highlight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田中さんは</a:t>
              </a:r>
              <a:r>
                <a:rPr lang="ja-JP" altLang="en-US" sz="2800" dirty="0">
                  <a:solidFill>
                    <a:srgbClr val="000000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脱水の心配がある</a:t>
              </a:r>
              <a:r>
                <a:rPr lang="ja-JP" altLang="en-US" sz="2800" b="1" u="sng" dirty="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そうです</a:t>
              </a:r>
              <a:r>
                <a:rPr lang="ja-JP" altLang="en-US" sz="2800" dirty="0">
                  <a:solidFill>
                    <a:srgbClr val="000000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。</a:t>
              </a:r>
              <a:endParaRPr lang="en-US" altLang="ja-JP" sz="2800" dirty="0">
                <a:solidFill>
                  <a:srgbClr val="0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  <a:p>
              <a:pPr>
                <a:lnSpc>
                  <a:spcPts val="3600"/>
                </a:lnSpc>
                <a:defRPr/>
              </a:pPr>
              <a:r>
                <a:rPr lang="ja-JP" altLang="en-US" sz="2800" b="1" dirty="0">
                  <a:highlight>
                    <a:srgbClr val="FFFF00"/>
                  </a:highlight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それで</a:t>
              </a:r>
              <a:r>
                <a:rPr lang="ja-JP" altLang="en-US" sz="2800" b="1" dirty="0">
                  <a:solidFill>
                    <a:srgbClr val="000000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、</a:t>
              </a:r>
              <a:r>
                <a:rPr lang="ja-JP" altLang="en-US" sz="2800" dirty="0">
                  <a:solidFill>
                    <a:srgbClr val="000000"/>
                  </a:solidFill>
                  <a:highlight>
                    <a:srgbClr val="A8E0CB"/>
                  </a:highlight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田中さんは</a:t>
              </a:r>
              <a:r>
                <a:rPr lang="ja-JP" altLang="en-US" sz="2800" dirty="0">
                  <a:solidFill>
                    <a:srgbClr val="000000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明日から</a:t>
              </a:r>
              <a:r>
                <a:rPr lang="ja-JP" altLang="en-US" sz="2800" b="1" u="sng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飲み込みやすいもの</a:t>
              </a:r>
              <a:r>
                <a:rPr lang="ja-JP" altLang="en-US" sz="2800" dirty="0">
                  <a:solidFill>
                    <a:srgbClr val="000000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を</a:t>
              </a:r>
              <a:endParaRPr lang="en-US" altLang="ja-JP" sz="2800" dirty="0">
                <a:solidFill>
                  <a:srgbClr val="0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  <a:p>
              <a:pPr>
                <a:lnSpc>
                  <a:spcPts val="3600"/>
                </a:lnSpc>
                <a:defRPr/>
              </a:pPr>
              <a:r>
                <a:rPr lang="ja-JP" altLang="en-US" sz="2800" b="1" u="sng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食べたほうがいいそうです</a:t>
              </a:r>
              <a:r>
                <a:rPr lang="ja-JP" altLang="en-US" sz="2800" dirty="0">
                  <a:solidFill>
                    <a:srgbClr val="000000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。</a:t>
              </a:r>
              <a:endParaRPr lang="en-US" altLang="ja-JP" sz="2800" dirty="0">
                <a:solidFill>
                  <a:srgbClr val="0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  <a:p>
              <a:pPr>
                <a:lnSpc>
                  <a:spcPts val="3600"/>
                </a:lnSpc>
                <a:defRPr/>
              </a:pPr>
              <a:r>
                <a:rPr lang="ja-JP" altLang="en-US" sz="2800" b="1" u="sng" dirty="0">
                  <a:highlight>
                    <a:srgbClr val="FFF2CC"/>
                  </a:highlight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明日の朝</a:t>
              </a:r>
              <a:r>
                <a:rPr lang="ja-JP" altLang="en-US" sz="2800" dirty="0">
                  <a:solidFill>
                    <a:srgbClr val="000000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から、</a:t>
              </a:r>
              <a:r>
                <a:rPr lang="ja-JP" altLang="en-US" sz="2800" dirty="0">
                  <a:solidFill>
                    <a:srgbClr val="000000"/>
                  </a:solidFill>
                  <a:highlight>
                    <a:srgbClr val="A8E0CB"/>
                  </a:highlight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田中さんの食事は</a:t>
              </a:r>
              <a:r>
                <a:rPr lang="ja-JP" altLang="en-US" sz="2800" b="1" u="sng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柔らかいものになります</a:t>
              </a:r>
              <a:r>
                <a:rPr lang="ja-JP" altLang="en-US" sz="2800" dirty="0">
                  <a:solidFill>
                    <a:srgbClr val="000000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。</a:t>
              </a:r>
            </a:p>
          </p:txBody>
        </p:sp>
        <p:sp>
          <p:nvSpPr>
            <p:cNvPr id="10" name="四角形: 角を丸くする 9">
              <a:extLst>
                <a:ext uri="{FF2B5EF4-FFF2-40B4-BE49-F238E27FC236}">
                  <a16:creationId xmlns:a16="http://schemas.microsoft.com/office/drawing/2014/main" id="{193116EB-B8CA-7FDE-5084-D6D9570C6FD1}"/>
                </a:ext>
              </a:extLst>
            </p:cNvPr>
            <p:cNvSpPr/>
            <p:nvPr/>
          </p:nvSpPr>
          <p:spPr>
            <a:xfrm>
              <a:off x="578764" y="1660500"/>
              <a:ext cx="10617131" cy="4730383"/>
            </a:xfrm>
            <a:prstGeom prst="roundRect">
              <a:avLst>
                <a:gd name="adj" fmla="val 7186"/>
              </a:avLst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EEFE0BB0-7B10-9028-F9F8-64757AACC24C}"/>
                </a:ext>
              </a:extLst>
            </p:cNvPr>
            <p:cNvSpPr txBox="1"/>
            <p:nvPr/>
          </p:nvSpPr>
          <p:spPr>
            <a:xfrm>
              <a:off x="578764" y="1726080"/>
              <a:ext cx="943971" cy="46648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①</a:t>
              </a:r>
              <a:endParaRPr kumimoji="1" lang="en-US" altLang="ja-JP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②</a:t>
              </a:r>
              <a:endParaRPr kumimoji="1" lang="en-US" altLang="ja-JP" sz="28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③</a:t>
              </a:r>
              <a:endParaRPr kumimoji="1" lang="en-US" altLang="ja-JP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④</a:t>
              </a:r>
              <a:endParaRPr kumimoji="1" lang="en-US" altLang="ja-JP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⑤</a:t>
              </a:r>
              <a:endParaRPr kumimoji="1" lang="en-US" altLang="ja-JP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⑥</a:t>
              </a:r>
              <a:endParaRPr kumimoji="1" lang="en-US" altLang="ja-JP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⑦</a:t>
              </a:r>
              <a:endParaRPr kumimoji="1" lang="en-US" altLang="ja-JP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56FD1E4-921F-457E-7360-3EA71A577A48}"/>
              </a:ext>
            </a:extLst>
          </p:cNvPr>
          <p:cNvSpPr txBox="1"/>
          <p:nvPr/>
        </p:nvSpPr>
        <p:spPr>
          <a:xfrm>
            <a:off x="267510" y="-9394"/>
            <a:ext cx="80691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２</a:t>
            </a:r>
            <a:r>
              <a:rPr lang="en-US" altLang="ja-JP" sz="24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.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2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　「はさみの法則」 ➡ 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は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 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さ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 </a:t>
            </a:r>
            <a:r>
              <a:rPr kumimoji="1" lang="ja-JP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み</a:t>
            </a: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76F49CA8-5411-7E8C-EC21-2DCC68AAE8D6}"/>
              </a:ext>
            </a:extLst>
          </p:cNvPr>
          <p:cNvSpPr txBox="1">
            <a:spLocks/>
          </p:cNvSpPr>
          <p:nvPr/>
        </p:nvSpPr>
        <p:spPr>
          <a:xfrm>
            <a:off x="609600" y="1351755"/>
            <a:ext cx="11342914" cy="62256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2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1</a:t>
            </a:r>
            <a:r>
              <a:rPr lang="ja-JP" altLang="en-US" sz="32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）</a:t>
            </a:r>
            <a:r>
              <a:rPr kumimoji="1" lang="ja-JP" altLang="en-US" sz="32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言い換える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　　</a:t>
            </a:r>
            <a:r>
              <a:rPr kumimoji="1" lang="en-US" altLang="ja-JP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2</a:t>
            </a:r>
            <a:r>
              <a:rPr kumimoji="1" lang="ja-JP" alt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）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EDB3"/>
                </a:highlight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時系列</a:t>
            </a:r>
            <a:r>
              <a:rPr kumimoji="1" lang="ja-JP" alt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EDB3"/>
                </a:highlight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にする</a:t>
            </a:r>
            <a:r>
              <a:rPr kumimoji="1" lang="ja-JP" alt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　　　３）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A8E0CB"/>
                </a:highlight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誰が</a:t>
            </a:r>
            <a:r>
              <a:rPr kumimoji="1" lang="ja-JP" alt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を示す</a:t>
            </a:r>
          </a:p>
        </p:txBody>
      </p:sp>
      <p:pic>
        <p:nvPicPr>
          <p:cNvPr id="7" name="図 6" descr="The image depicts a smiling individual wearing a blue shirt and a badge, holding a hand up with a puzzled expression.&#10;&#10;AI 生成コンテンツは誤りを含む可能性があります。">
            <a:extLst>
              <a:ext uri="{FF2B5EF4-FFF2-40B4-BE49-F238E27FC236}">
                <a16:creationId xmlns:a16="http://schemas.microsoft.com/office/drawing/2014/main" id="{0CA9D43A-F40F-7645-E31F-FD6594E3DC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1673" r="-1674" b="30962"/>
          <a:stretch>
            <a:fillRect/>
          </a:stretch>
        </p:blipFill>
        <p:spPr>
          <a:xfrm flipH="1">
            <a:off x="9609234" y="3715519"/>
            <a:ext cx="2105575" cy="1888638"/>
          </a:xfrm>
          <a:prstGeom prst="flowChartConnector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691C004-E651-9199-4328-684F9F246CC4}"/>
              </a:ext>
            </a:extLst>
          </p:cNvPr>
          <p:cNvGrpSpPr/>
          <p:nvPr/>
        </p:nvGrpSpPr>
        <p:grpSpPr>
          <a:xfrm>
            <a:off x="454884" y="575381"/>
            <a:ext cx="9154350" cy="792000"/>
            <a:chOff x="454884" y="575381"/>
            <a:chExt cx="9154350" cy="792000"/>
          </a:xfrm>
        </p:grpSpPr>
        <p:sp>
          <p:nvSpPr>
            <p:cNvPr id="8" name="タイトル 1">
              <a:extLst>
                <a:ext uri="{FF2B5EF4-FFF2-40B4-BE49-F238E27FC236}">
                  <a16:creationId xmlns:a16="http://schemas.microsoft.com/office/drawing/2014/main" id="{BE5F3149-128A-738C-C30C-CD65A750C996}"/>
                </a:ext>
              </a:extLst>
            </p:cNvPr>
            <p:cNvSpPr txBox="1">
              <a:spLocks/>
            </p:cNvSpPr>
            <p:nvPr/>
          </p:nvSpPr>
          <p:spPr>
            <a:xfrm>
              <a:off x="454884" y="575381"/>
              <a:ext cx="9154350" cy="7920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kumimoji="1"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 kumimoji="1">
                  <a:solidFill>
                    <a:schemeClr val="tx2"/>
                  </a:solidFill>
                </a:defRPr>
              </a:lvl2pPr>
              <a:lvl3pPr eaLnBrk="1" hangingPunct="1">
                <a:defRPr kumimoji="1">
                  <a:solidFill>
                    <a:schemeClr val="tx2"/>
                  </a:solidFill>
                </a:defRPr>
              </a:lvl3pPr>
              <a:lvl4pPr eaLnBrk="1" hangingPunct="1">
                <a:defRPr kumimoji="1">
                  <a:solidFill>
                    <a:schemeClr val="tx2"/>
                  </a:solidFill>
                </a:defRPr>
              </a:lvl4pPr>
              <a:lvl5pPr eaLnBrk="1" hangingPunct="1">
                <a:defRPr kumimoji="1">
                  <a:solidFill>
                    <a:schemeClr val="tx2"/>
                  </a:solidFill>
                </a:defRPr>
              </a:lvl5pPr>
              <a:lvl6pPr eaLnBrk="1" hangingPunct="1">
                <a:defRPr kumimoji="1">
                  <a:solidFill>
                    <a:schemeClr val="tx2"/>
                  </a:solidFill>
                </a:defRPr>
              </a:lvl6pPr>
              <a:lvl7pPr eaLnBrk="1" hangingPunct="1">
                <a:defRPr kumimoji="1">
                  <a:solidFill>
                    <a:schemeClr val="tx2"/>
                  </a:solidFill>
                </a:defRPr>
              </a:lvl7pPr>
              <a:lvl8pPr eaLnBrk="1" hangingPunct="1">
                <a:defRPr kumimoji="1">
                  <a:solidFill>
                    <a:schemeClr val="tx2"/>
                  </a:solidFill>
                </a:defRPr>
              </a:lvl8pPr>
              <a:lvl9pPr eaLnBrk="1" hangingPunct="1">
                <a:defRPr kumimoji="1">
                  <a:solidFill>
                    <a:schemeClr val="tx2"/>
                  </a:solidFill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  Step3: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 </a:t>
              </a:r>
              <a:r>
                <a:rPr kumimoji="1" lang="ja-JP" altLang="en-US" b="1" i="0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外国人に伝わりやすい工夫</a:t>
              </a:r>
              <a:r>
                <a:rPr lang="ja-JP" altLang="en-US" sz="3200" dirty="0">
                  <a:solidFill>
                    <a:prstClr val="black"/>
                  </a:solidFill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</a:rPr>
                <a:t>をする</a:t>
              </a:r>
              <a:endPara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endParaRPr>
            </a:p>
          </p:txBody>
        </p: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19BB0C78-0C9A-844F-4E09-4C7AE5857363}"/>
                </a:ext>
              </a:extLst>
            </p:cNvPr>
            <p:cNvCxnSpPr>
              <a:cxnSpLocks/>
            </p:cNvCxnSpPr>
            <p:nvPr/>
          </p:nvCxnSpPr>
          <p:spPr>
            <a:xfrm>
              <a:off x="2300679" y="1227390"/>
              <a:ext cx="6288150" cy="0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8948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ABCE8-BE09-2424-39D4-89A0656E1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66CB5B9-834E-0DA1-2AA2-161EBD1E3C73}"/>
              </a:ext>
            </a:extLst>
          </p:cNvPr>
          <p:cNvSpPr/>
          <p:nvPr/>
        </p:nvSpPr>
        <p:spPr>
          <a:xfrm>
            <a:off x="444843" y="782595"/>
            <a:ext cx="10956325" cy="574177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AA49285-B500-F98E-E127-3546434FFFE2}"/>
              </a:ext>
            </a:extLst>
          </p:cNvPr>
          <p:cNvSpPr txBox="1"/>
          <p:nvPr/>
        </p:nvSpPr>
        <p:spPr>
          <a:xfrm>
            <a:off x="197706" y="123568"/>
            <a:ext cx="118952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b="1" dirty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 【</a:t>
            </a:r>
            <a:r>
              <a:rPr lang="ja-JP" altLang="en-US" sz="2400" b="1" dirty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参考</a:t>
            </a:r>
            <a:r>
              <a:rPr lang="en-US" altLang="ja-JP" sz="2400" b="1" dirty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】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 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わかりやすく</a:t>
            </a:r>
            <a:r>
              <a:rPr lang="ja-JP" altLang="en-US" sz="2400" b="1" dirty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伝える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ためのコツ詳細まとめ 「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10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のルール」</a:t>
            </a:r>
          </a:p>
        </p:txBody>
      </p:sp>
      <p:graphicFrame>
        <p:nvGraphicFramePr>
          <p:cNvPr id="2" name="オブジェクト 1">
            <a:extLst>
              <a:ext uri="{FF2B5EF4-FFF2-40B4-BE49-F238E27FC236}">
                <a16:creationId xmlns:a16="http://schemas.microsoft.com/office/drawing/2014/main" id="{FD5E6BF5-378B-83C3-921B-7723BBD5AD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1538914"/>
              </p:ext>
            </p:extLst>
          </p:nvPr>
        </p:nvGraphicFramePr>
        <p:xfrm>
          <a:off x="461963" y="790575"/>
          <a:ext cx="10983912" cy="582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7353149" imgH="3054485" progId="Excel.Sheet.12">
                  <p:embed/>
                </p:oleObj>
              </mc:Choice>
              <mc:Fallback>
                <p:oleObj name="Worksheet" r:id="rId3" imgW="7353149" imgH="3054485" progId="Excel.Sheet.12">
                  <p:embed/>
                  <p:pic>
                    <p:nvPicPr>
                      <p:cNvPr id="2" name="オブジェクト 1">
                        <a:extLst>
                          <a:ext uri="{FF2B5EF4-FFF2-40B4-BE49-F238E27FC236}">
                            <a16:creationId xmlns:a16="http://schemas.microsoft.com/office/drawing/2014/main" id="{FD5E6BF5-378B-83C3-921B-7723BBD5AD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1963" y="790575"/>
                        <a:ext cx="10983912" cy="5826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45EA22D-432E-8F12-5294-0AD0AA13E2D1}"/>
              </a:ext>
            </a:extLst>
          </p:cNvPr>
          <p:cNvSpPr/>
          <p:nvPr/>
        </p:nvSpPr>
        <p:spPr>
          <a:xfrm>
            <a:off x="453082" y="1252151"/>
            <a:ext cx="10964561" cy="3689963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6" name="図 5" descr="食品 が含まれている画像&#10;&#10;自動的に生成された説明">
            <a:extLst>
              <a:ext uri="{FF2B5EF4-FFF2-40B4-BE49-F238E27FC236}">
                <a16:creationId xmlns:a16="http://schemas.microsoft.com/office/drawing/2014/main" id="{67CB8458-5BF6-E3C7-068B-28F0081147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flipH="1">
            <a:off x="10821673" y="241300"/>
            <a:ext cx="955732" cy="94470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BF714E4-B758-93E8-60F9-7C9E2249220F}"/>
              </a:ext>
            </a:extLst>
          </p:cNvPr>
          <p:cNvSpPr txBox="1"/>
          <p:nvPr/>
        </p:nvSpPr>
        <p:spPr>
          <a:xfrm>
            <a:off x="11026199" y="2730837"/>
            <a:ext cx="97971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表現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9466D8F-E769-A6A8-99ED-940913C3F6BF}"/>
              </a:ext>
            </a:extLst>
          </p:cNvPr>
          <p:cNvSpPr/>
          <p:nvPr/>
        </p:nvSpPr>
        <p:spPr>
          <a:xfrm>
            <a:off x="460339" y="4942114"/>
            <a:ext cx="10964561" cy="159023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4FC675E-6159-C433-C4B8-C652B4C77861}"/>
              </a:ext>
            </a:extLst>
          </p:cNvPr>
          <p:cNvSpPr txBox="1"/>
          <p:nvPr/>
        </p:nvSpPr>
        <p:spPr>
          <a:xfrm>
            <a:off x="10939113" y="5938878"/>
            <a:ext cx="1153886" cy="461665"/>
          </a:xfrm>
          <a:prstGeom prst="rect">
            <a:avLst/>
          </a:prstGeom>
          <a:solidFill>
            <a:srgbClr val="EBFFEB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solidFill>
                    <a:srgbClr val="EBFFEB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気持ち</a:t>
            </a:r>
          </a:p>
        </p:txBody>
      </p:sp>
      <p:sp>
        <p:nvSpPr>
          <p:cNvPr id="11" name="スライド番号プレースホルダー 5">
            <a:extLst>
              <a:ext uri="{FF2B5EF4-FFF2-40B4-BE49-F238E27FC236}">
                <a16:creationId xmlns:a16="http://schemas.microsoft.com/office/drawing/2014/main" id="{B4259D44-E721-4ABA-1D16-128F33C14B38}"/>
              </a:ext>
            </a:extLst>
          </p:cNvPr>
          <p:cNvSpPr txBox="1">
            <a:spLocks/>
          </p:cNvSpPr>
          <p:nvPr/>
        </p:nvSpPr>
        <p:spPr>
          <a:xfrm>
            <a:off x="11433976" y="6492875"/>
            <a:ext cx="758024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3C7CB-B397-428D-867A-3A88995E610B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91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107A7A-442C-28CC-82D0-7BA5ADF25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743" y="2368731"/>
            <a:ext cx="11125200" cy="1325562"/>
          </a:xfrm>
        </p:spPr>
        <p:txBody>
          <a:bodyPr>
            <a:normAutofit fontScale="90000"/>
          </a:bodyPr>
          <a:lstStyle/>
          <a:p>
            <a:r>
              <a:rPr kumimoji="1" lang="en-US" altLang="ja-JP" sz="66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3.</a:t>
            </a:r>
            <a:r>
              <a:rPr kumimoji="1" lang="en-US" altLang="ja-JP" sz="66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 </a:t>
            </a:r>
            <a:r>
              <a:rPr kumimoji="1" lang="ja-JP" altLang="en-US" sz="66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基本練習と「</a:t>
            </a:r>
            <a:r>
              <a:rPr kumimoji="1" lang="en-US" altLang="ja-JP" sz="66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3</a:t>
            </a:r>
            <a:r>
              <a:rPr kumimoji="1" lang="ja-JP" altLang="en-US" sz="66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文トレーニング」</a:t>
            </a:r>
            <a:endParaRPr kumimoji="1" lang="ja-JP" altLang="en-US" sz="40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6C11ED3-543E-43A3-56E5-B351D2819980}"/>
              </a:ext>
            </a:extLst>
          </p:cNvPr>
          <p:cNvCxnSpPr>
            <a:cxnSpLocks/>
          </p:cNvCxnSpPr>
          <p:nvPr/>
        </p:nvCxnSpPr>
        <p:spPr>
          <a:xfrm>
            <a:off x="2069963" y="3524276"/>
            <a:ext cx="9370922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スライド番号プレースホルダー 5">
            <a:extLst>
              <a:ext uri="{FF2B5EF4-FFF2-40B4-BE49-F238E27FC236}">
                <a16:creationId xmlns:a16="http://schemas.microsoft.com/office/drawing/2014/main" id="{4F0110B9-DA50-62B6-12EF-3D07057E8DBD}"/>
              </a:ext>
            </a:extLst>
          </p:cNvPr>
          <p:cNvSpPr txBox="1">
            <a:spLocks/>
          </p:cNvSpPr>
          <p:nvPr/>
        </p:nvSpPr>
        <p:spPr>
          <a:xfrm>
            <a:off x="11433976" y="6492875"/>
            <a:ext cx="758024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3C7CB-B397-428D-867A-3A88995E610B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01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02726D-E270-8225-B1BC-B0AB3EBB5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9A7E893E-8B1B-FBAD-22E2-445A1C676F8B}"/>
              </a:ext>
            </a:extLst>
          </p:cNvPr>
          <p:cNvSpPr txBox="1">
            <a:spLocks/>
          </p:cNvSpPr>
          <p:nvPr/>
        </p:nvSpPr>
        <p:spPr>
          <a:xfrm>
            <a:off x="1826078" y="1287162"/>
            <a:ext cx="8539843" cy="297797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　</a:t>
            </a:r>
            <a:endParaRPr kumimoji="1" lang="en-US" altLang="ja-JP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　  （休憩時間を過ぎてもスマホを見ている人に）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0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　　日本人：  何、見てるの？</a:t>
            </a:r>
            <a:endParaRPr lang="en-US" altLang="ja-JP" sz="3000" dirty="0">
              <a:solidFill>
                <a:prstClr val="black"/>
              </a:solidFill>
              <a:latin typeface="UD デジタル 教科書体 NK" panose="02020400000000000000" pitchFamily="18" charset="-128"/>
              <a:ea typeface="UD デジタル 教科書体 NK" panose="02020400000000000000" pitchFamily="18" charset="-128"/>
            </a:endParaRPr>
          </a:p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　　外国人：  </a:t>
            </a:r>
            <a:r>
              <a:rPr kumimoji="1" lang="en-US" altLang="ja-JP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YouTube</a:t>
            </a:r>
            <a:r>
              <a:rPr kumimoji="1" lang="ja-JP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です。</a:t>
            </a:r>
            <a:endParaRPr lang="en-US" altLang="ja-JP" sz="3000" dirty="0">
              <a:solidFill>
                <a:prstClr val="black"/>
              </a:solidFill>
              <a:latin typeface="UD デジタル 教科書体 NK" panose="02020400000000000000" pitchFamily="18" charset="-128"/>
              <a:ea typeface="UD デジタル 教科書体 NK" panose="02020400000000000000" pitchFamily="18" charset="-128"/>
            </a:endParaRPr>
          </a:p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0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       </a:t>
            </a:r>
            <a:r>
              <a:rPr lang="ja-JP" altLang="en-US" sz="30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日本人：  ・・・。 休憩って何時から？</a:t>
            </a:r>
            <a:endParaRPr lang="en-US" altLang="ja-JP" sz="3000" dirty="0">
              <a:solidFill>
                <a:prstClr val="black"/>
              </a:solidFill>
              <a:latin typeface="UD デジタル 教科書体 NK" panose="02020400000000000000" pitchFamily="18" charset="-128"/>
              <a:ea typeface="UD デジタル 教科書体 NK" panose="02020400000000000000" pitchFamily="18" charset="-128"/>
            </a:endParaRPr>
          </a:p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　　外国人：  </a:t>
            </a:r>
            <a:r>
              <a:rPr kumimoji="1" lang="en-US" altLang="ja-JP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11</a:t>
            </a:r>
            <a:r>
              <a:rPr kumimoji="1" lang="ja-JP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：</a:t>
            </a:r>
            <a:r>
              <a:rPr kumimoji="1" lang="en-US" altLang="ja-JP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45</a:t>
            </a:r>
            <a:r>
              <a:rPr kumimoji="1" lang="ja-JP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です。</a:t>
            </a:r>
            <a:endParaRPr kumimoji="1" lang="en-US" altLang="ja-JP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0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　　日本人：  </a:t>
            </a:r>
            <a:r>
              <a:rPr lang="en-US" altLang="ja-JP" sz="30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12</a:t>
            </a:r>
            <a:r>
              <a:rPr lang="ja-JP" altLang="en-US" sz="30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：</a:t>
            </a:r>
            <a:r>
              <a:rPr lang="en-US" altLang="ja-JP" sz="30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50</a:t>
            </a:r>
            <a:r>
              <a:rPr lang="ja-JP" altLang="en-US" sz="30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だよ・・・？</a:t>
            </a:r>
            <a:endParaRPr lang="en-US" altLang="ja-JP" sz="3000" dirty="0">
              <a:solidFill>
                <a:prstClr val="black"/>
              </a:solidFill>
              <a:latin typeface="UD デジタル 教科書体 NK" panose="02020400000000000000" pitchFamily="18" charset="-128"/>
              <a:ea typeface="UD デジタル 教科書体 NK" panose="02020400000000000000" pitchFamily="18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j-cs"/>
            </a:endParaRPr>
          </a:p>
        </p:txBody>
      </p:sp>
      <p:sp>
        <p:nvSpPr>
          <p:cNvPr id="14" name="スライド番号プレースホルダー 5">
            <a:extLst>
              <a:ext uri="{FF2B5EF4-FFF2-40B4-BE49-F238E27FC236}">
                <a16:creationId xmlns:a16="http://schemas.microsoft.com/office/drawing/2014/main" id="{5B83B4F4-A227-004C-FBA9-41E8C18F40D4}"/>
              </a:ext>
            </a:extLst>
          </p:cNvPr>
          <p:cNvSpPr txBox="1">
            <a:spLocks/>
          </p:cNvSpPr>
          <p:nvPr/>
        </p:nvSpPr>
        <p:spPr>
          <a:xfrm>
            <a:off x="11433976" y="6492875"/>
            <a:ext cx="758024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3C7CB-B397-428D-867A-3A88995E610B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DEE4C37-7D07-8107-FCCA-0C52A6BE899C}"/>
              </a:ext>
            </a:extLst>
          </p:cNvPr>
          <p:cNvSpPr txBox="1"/>
          <p:nvPr/>
        </p:nvSpPr>
        <p:spPr>
          <a:xfrm>
            <a:off x="1028700" y="1180656"/>
            <a:ext cx="620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⑴</a:t>
            </a: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FB333EA8-280B-B0BD-C433-DFBBB88BD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86" y="345355"/>
            <a:ext cx="11509228" cy="1100386"/>
          </a:xfrm>
        </p:spPr>
        <p:txBody>
          <a:bodyPr>
            <a:noAutofit/>
          </a:bodyPr>
          <a:lstStyle/>
          <a:p>
            <a:pPr>
              <a:lnSpc>
                <a:spcPts val="3600"/>
              </a:lnSpc>
            </a:pPr>
            <a:r>
              <a:rPr lang="ja-JP" altLang="en-US" sz="2800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  </a:t>
            </a:r>
            <a:r>
              <a:rPr lang="en-US" altLang="ja-JP" sz="2800" b="1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【</a:t>
            </a:r>
            <a:r>
              <a:rPr lang="ja-JP" altLang="en-US" sz="2800" b="1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練習１</a:t>
            </a:r>
            <a:r>
              <a:rPr lang="en-US" altLang="ja-JP" sz="2800" b="1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】 </a:t>
            </a:r>
            <a:r>
              <a:rPr lang="ja-JP" altLang="en-US" sz="2800" b="1" dirty="0">
                <a:highlight>
                  <a:srgbClr val="FFF2CC"/>
                </a:highlight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情報整理</a:t>
            </a:r>
            <a:br>
              <a:rPr lang="en-US" altLang="ja-JP" sz="2800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</a:br>
            <a:r>
              <a:rPr lang="ja-JP" altLang="en-US" sz="2800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　　　　　下の会話文から、</a:t>
            </a:r>
            <a:r>
              <a:rPr lang="ja-JP" altLang="en-US" sz="2800" b="1" u="sng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日本人が伝えたいこと</a:t>
            </a:r>
            <a:r>
              <a:rPr lang="ja-JP" altLang="en-US" sz="2800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は何でしょうか。</a:t>
            </a:r>
            <a:br>
              <a:rPr lang="en-US" altLang="ja-JP" sz="2800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</a:br>
            <a:r>
              <a:rPr lang="ja-JP" altLang="en-US" sz="2800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　　　　　 　　　 </a:t>
            </a:r>
            <a:endParaRPr kumimoji="1" lang="ja-JP" altLang="en-US" sz="2800" dirty="0">
              <a:latin typeface="UD デジタル 教科書体 NK" panose="02020400000000000000" pitchFamily="18" charset="-128"/>
              <a:ea typeface="UD デジタル 教科書体 NK" panose="02020400000000000000" pitchFamily="18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0B13968-78CF-DAE8-358B-00779FB7F6AC}"/>
              </a:ext>
            </a:extLst>
          </p:cNvPr>
          <p:cNvGrpSpPr/>
          <p:nvPr/>
        </p:nvGrpSpPr>
        <p:grpSpPr>
          <a:xfrm>
            <a:off x="1826078" y="4425733"/>
            <a:ext cx="8958945" cy="2290209"/>
            <a:chOff x="1775843" y="4169228"/>
            <a:chExt cx="8958945" cy="2290209"/>
          </a:xfrm>
        </p:grpSpPr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83CD863B-62A7-E9C8-F0D4-4230B5ACD007}"/>
                </a:ext>
              </a:extLst>
            </p:cNvPr>
            <p:cNvSpPr txBox="1"/>
            <p:nvPr/>
          </p:nvSpPr>
          <p:spPr>
            <a:xfrm>
              <a:off x="1775843" y="4587437"/>
              <a:ext cx="8958945" cy="1872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A1613B04-BBFF-8DA1-4C0B-A96AFABAC22F}"/>
                </a:ext>
              </a:extLst>
            </p:cNvPr>
            <p:cNvSpPr txBox="1"/>
            <p:nvPr/>
          </p:nvSpPr>
          <p:spPr>
            <a:xfrm>
              <a:off x="1775843" y="4169228"/>
              <a:ext cx="25146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600" b="1" dirty="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伝えたいこと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6585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E7CF075A-D952-143B-4F9B-C6FC2D341C0A}"/>
              </a:ext>
            </a:extLst>
          </p:cNvPr>
          <p:cNvSpPr txBox="1">
            <a:spLocks/>
          </p:cNvSpPr>
          <p:nvPr/>
        </p:nvSpPr>
        <p:spPr>
          <a:xfrm>
            <a:off x="1775843" y="1445741"/>
            <a:ext cx="9461159" cy="255454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0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  明日の</a:t>
            </a:r>
            <a:r>
              <a:rPr kumimoji="1" lang="ja-JP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レクリエーション、詳細は明日説明するけど、</a:t>
            </a:r>
            <a:endParaRPr kumimoji="1" lang="en-US" altLang="ja-JP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ts val="3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　ホールで幼稚園の子供の発表会だから、昼食</a:t>
            </a:r>
            <a:r>
              <a:rPr lang="ja-JP" altLang="en-US" sz="30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が</a:t>
            </a:r>
            <a:endParaRPr lang="en-US" altLang="ja-JP" sz="3000" dirty="0">
              <a:solidFill>
                <a:prstClr val="black"/>
              </a:solidFill>
              <a:latin typeface="UD デジタル 教科書体 NK" panose="02020400000000000000" pitchFamily="18" charset="-128"/>
              <a:ea typeface="UD デジタル 教科書体 NK" panose="02020400000000000000" pitchFamily="18" charset="-128"/>
            </a:endParaRPr>
          </a:p>
          <a:p>
            <a:pPr marL="0" marR="0" lvl="0" indent="0" algn="l" defTabSz="914400" rtl="0" eaLnBrk="1" fontAlgn="auto" latinLnBrk="0" hangingPunct="1">
              <a:lnSpc>
                <a:spcPts val="3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   </a:t>
            </a:r>
            <a:r>
              <a:rPr kumimoji="1" lang="ja-JP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終わったら午後イチでレイアウトを変えるんだけど、</a:t>
            </a:r>
            <a:endParaRPr kumimoji="1" lang="en-US" altLang="ja-JP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ts val="3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　テーブルを後ろに下げて、</a:t>
            </a:r>
            <a:r>
              <a:rPr lang="ja-JP" altLang="en-US" sz="30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椅子は半円形に並べて</a:t>
            </a:r>
            <a:endParaRPr lang="en-US" altLang="ja-JP" sz="3000" dirty="0">
              <a:solidFill>
                <a:prstClr val="black"/>
              </a:solidFill>
              <a:latin typeface="UD デジタル 教科書体 NK" panose="02020400000000000000" pitchFamily="18" charset="-128"/>
              <a:ea typeface="UD デジタル 教科書体 NK" panose="02020400000000000000" pitchFamily="18" charset="-128"/>
            </a:endParaRPr>
          </a:p>
          <a:p>
            <a:pPr marL="0" marR="0" lvl="0" indent="0" algn="l" defTabSz="914400" rtl="0" eaLnBrk="1" fontAlgn="auto" latinLnBrk="0" hangingPunct="1">
              <a:lnSpc>
                <a:spcPts val="3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0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　もらおうと思ってるのよ。 よろしくね。</a:t>
            </a:r>
            <a:endParaRPr kumimoji="1" lang="en-US" altLang="ja-JP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j-cs"/>
            </a:endParaRPr>
          </a:p>
        </p:txBody>
      </p:sp>
      <p:sp>
        <p:nvSpPr>
          <p:cNvPr id="14" name="スライド番号プレースホルダー 5">
            <a:extLst>
              <a:ext uri="{FF2B5EF4-FFF2-40B4-BE49-F238E27FC236}">
                <a16:creationId xmlns:a16="http://schemas.microsoft.com/office/drawing/2014/main" id="{F6F56FCB-B55A-13DB-08F4-510F2BF7A1D2}"/>
              </a:ext>
            </a:extLst>
          </p:cNvPr>
          <p:cNvSpPr txBox="1">
            <a:spLocks/>
          </p:cNvSpPr>
          <p:nvPr/>
        </p:nvSpPr>
        <p:spPr>
          <a:xfrm>
            <a:off x="11433976" y="6492875"/>
            <a:ext cx="758024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3C7CB-B397-428D-867A-3A88995E610B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B7A7C4F-67A2-22A1-F099-D1F17B8981E7}"/>
              </a:ext>
            </a:extLst>
          </p:cNvPr>
          <p:cNvSpPr txBox="1"/>
          <p:nvPr/>
        </p:nvSpPr>
        <p:spPr>
          <a:xfrm>
            <a:off x="1026200" y="1333710"/>
            <a:ext cx="620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⑵</a:t>
            </a:r>
            <a:endParaRPr kumimoji="1" lang="ja-JP" altLang="en-US" sz="28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22" name="タイトル 1">
            <a:extLst>
              <a:ext uri="{FF2B5EF4-FFF2-40B4-BE49-F238E27FC236}">
                <a16:creationId xmlns:a16="http://schemas.microsoft.com/office/drawing/2014/main" id="{8C03BEFB-3216-42EE-F6F5-222478D74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86" y="345355"/>
            <a:ext cx="11509228" cy="1100386"/>
          </a:xfrm>
        </p:spPr>
        <p:txBody>
          <a:bodyPr>
            <a:noAutofit/>
          </a:bodyPr>
          <a:lstStyle/>
          <a:p>
            <a:pPr>
              <a:lnSpc>
                <a:spcPts val="3600"/>
              </a:lnSpc>
            </a:pPr>
            <a:r>
              <a:rPr lang="ja-JP" altLang="en-US" sz="2800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  </a:t>
            </a:r>
            <a:r>
              <a:rPr lang="en-US" altLang="ja-JP" sz="2800" b="1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【</a:t>
            </a:r>
            <a:r>
              <a:rPr lang="ja-JP" altLang="en-US" sz="2800" b="1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練習１</a:t>
            </a:r>
            <a:r>
              <a:rPr lang="en-US" altLang="ja-JP" sz="2800" b="1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】 </a:t>
            </a:r>
            <a:r>
              <a:rPr lang="ja-JP" altLang="en-US" sz="2800" b="1" dirty="0">
                <a:highlight>
                  <a:srgbClr val="FFF2CC"/>
                </a:highlight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情報整理</a:t>
            </a:r>
            <a:br>
              <a:rPr lang="en-US" altLang="ja-JP" sz="2800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</a:br>
            <a:r>
              <a:rPr lang="ja-JP" altLang="en-US" sz="2800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　　　　下の会話文から、</a:t>
            </a:r>
            <a:r>
              <a:rPr lang="ja-JP" altLang="en-US" sz="2800" b="1" u="sng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日本人が伝えたいこと</a:t>
            </a:r>
            <a:r>
              <a:rPr lang="ja-JP" altLang="en-US" sz="2800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は何でしょうか。</a:t>
            </a:r>
            <a:br>
              <a:rPr lang="en-US" altLang="ja-JP" sz="2800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</a:br>
            <a:r>
              <a:rPr lang="ja-JP" altLang="en-US" sz="2800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　　　　　 　　　 </a:t>
            </a:r>
            <a:endParaRPr kumimoji="1" lang="ja-JP" altLang="en-US" sz="2800" dirty="0">
              <a:latin typeface="UD デジタル 教科書体 NK" panose="02020400000000000000" pitchFamily="18" charset="-128"/>
              <a:ea typeface="UD デジタル 教科書体 NK" panose="02020400000000000000" pitchFamily="18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1FE11489-24C6-8A3D-DD2C-0D146EAFC103}"/>
              </a:ext>
            </a:extLst>
          </p:cNvPr>
          <p:cNvGrpSpPr/>
          <p:nvPr/>
        </p:nvGrpSpPr>
        <p:grpSpPr>
          <a:xfrm>
            <a:off x="1775843" y="4169228"/>
            <a:ext cx="9763014" cy="2506209"/>
            <a:chOff x="1775843" y="4169228"/>
            <a:chExt cx="9763014" cy="2506209"/>
          </a:xfrm>
        </p:grpSpPr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87C64A72-CD57-8BBB-1308-FC14D97C828C}"/>
                </a:ext>
              </a:extLst>
            </p:cNvPr>
            <p:cNvSpPr txBox="1"/>
            <p:nvPr/>
          </p:nvSpPr>
          <p:spPr>
            <a:xfrm>
              <a:off x="1775843" y="4587437"/>
              <a:ext cx="9763014" cy="2088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F49126C9-EC46-FF3B-3485-526EE8C558C0}"/>
                </a:ext>
              </a:extLst>
            </p:cNvPr>
            <p:cNvSpPr txBox="1"/>
            <p:nvPr/>
          </p:nvSpPr>
          <p:spPr>
            <a:xfrm>
              <a:off x="1775843" y="4169228"/>
              <a:ext cx="25146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600" b="1" dirty="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伝えたいこと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9651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759D2-863A-8A78-F518-C1BEB9FE0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EBE55817-F628-3272-EC14-CEEF8C305E60}"/>
              </a:ext>
            </a:extLst>
          </p:cNvPr>
          <p:cNvGrpSpPr/>
          <p:nvPr/>
        </p:nvGrpSpPr>
        <p:grpSpPr>
          <a:xfrm>
            <a:off x="222522" y="1277830"/>
            <a:ext cx="11829228" cy="2558142"/>
            <a:chOff x="959501" y="3050363"/>
            <a:chExt cx="10348145" cy="2702907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435BFE01-0208-C0DA-1E56-A32C56F909FF}"/>
                </a:ext>
              </a:extLst>
            </p:cNvPr>
            <p:cNvSpPr txBox="1"/>
            <p:nvPr/>
          </p:nvSpPr>
          <p:spPr>
            <a:xfrm>
              <a:off x="1160756" y="3233976"/>
              <a:ext cx="10146890" cy="24930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ts val="4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「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です・ます</a:t>
              </a:r>
              <a:r>
                <a: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」「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～てください</a:t>
              </a:r>
              <a:r>
                <a: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」の形を使う！</a:t>
              </a:r>
              <a:endPara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ts val="4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 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シンプルな言葉</a:t>
              </a:r>
              <a:r>
                <a: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を使う！  </a:t>
              </a:r>
              <a:r>
                <a: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 </a:t>
              </a: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× </a:t>
              </a:r>
              <a:r>
                <a:rPr kumimoji="1" lang="ja-JP" altLang="en-US" sz="2400" b="1" i="0" u="sng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専門用語・バラバラ</a:t>
              </a:r>
              <a:r>
                <a:rPr lang="ja-JP" altLang="en-US" sz="2400" b="1" u="sng" dirty="0">
                  <a:solidFill>
                    <a:srgbClr val="0070C0"/>
                  </a:solidFill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</a:rPr>
                <a:t>の</a:t>
              </a:r>
              <a:r>
                <a:rPr kumimoji="1" lang="ja-JP" altLang="en-US" sz="2400" b="1" i="0" u="sng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表現・オノマトペ</a:t>
              </a:r>
              <a:r>
                <a:rPr kumimoji="1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　　</a:t>
              </a:r>
              <a:endPara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ts val="4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 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和語</a:t>
              </a:r>
              <a:r>
                <a: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を使う！　　 </a:t>
              </a:r>
              <a:r>
                <a: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　</a:t>
              </a: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highlight>
                    <a:srgbClr val="FFF2CC"/>
                  </a:highlight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× </a:t>
              </a:r>
              <a:r>
                <a:rPr kumimoji="1" lang="ja-JP" altLang="en-US" sz="2400" b="1" i="0" u="sng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highlight>
                    <a:srgbClr val="FFF2CC"/>
                  </a:highlight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漢語・カタカナ語・敬語</a:t>
              </a:r>
              <a:endPara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2CC"/>
                </a:highlight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ts val="4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「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誰が</a:t>
              </a:r>
              <a:r>
                <a: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」「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何を</a:t>
              </a:r>
              <a:r>
                <a: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」などを入れて関係を明確にする！</a:t>
              </a:r>
              <a:endPara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endParaRP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0809E1DA-D5BB-960F-F7A0-0BA5F0CB4F1A}"/>
                </a:ext>
              </a:extLst>
            </p:cNvPr>
            <p:cNvSpPr/>
            <p:nvPr/>
          </p:nvSpPr>
          <p:spPr>
            <a:xfrm>
              <a:off x="959501" y="3050363"/>
              <a:ext cx="10348144" cy="270290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9342A95-049D-EB73-B81E-65E815D90403}"/>
              </a:ext>
            </a:extLst>
          </p:cNvPr>
          <p:cNvSpPr txBox="1"/>
          <p:nvPr/>
        </p:nvSpPr>
        <p:spPr>
          <a:xfrm>
            <a:off x="1470698" y="655463"/>
            <a:ext cx="736319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　「これだけは！」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―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言い換えのコツ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―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 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0ADC44C9-48B9-FCB1-1012-E31C8409D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448" y="2989475"/>
            <a:ext cx="1664030" cy="1384995"/>
          </a:xfrm>
          <a:prstGeom prst="rect">
            <a:avLst/>
          </a:prstGeom>
        </p:spPr>
      </p:pic>
      <p:sp>
        <p:nvSpPr>
          <p:cNvPr id="19" name="スライド番号プレースホルダー 2">
            <a:extLst>
              <a:ext uri="{FF2B5EF4-FFF2-40B4-BE49-F238E27FC236}">
                <a16:creationId xmlns:a16="http://schemas.microsoft.com/office/drawing/2014/main" id="{6C717F82-D60E-AE22-61C4-3391BA143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7666" y="6628851"/>
            <a:ext cx="444334" cy="1381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100" b="0" i="0" kern="1200">
                <a:solidFill>
                  <a:srgbClr val="888888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marR="0" lvl="0" indent="0" algn="l" defTabSz="914400" rtl="0" eaLnBrk="1" fontAlgn="auto" latinLnBrk="0" hangingPunct="1">
              <a:lnSpc>
                <a:spcPts val="8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1" lang="en-US" altLang="ja-JP" sz="1400" b="0" i="0" u="none" strike="noStrike" kern="1200" cap="none" spc="1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Calibri"/>
              </a:rPr>
              <a:pPr marL="38100" marR="0" lvl="0" indent="0" algn="l" defTabSz="914400" rtl="0" eaLnBrk="1" fontAlgn="auto" latinLnBrk="0" hangingPunct="1">
                <a:lnSpc>
                  <a:spcPts val="8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ja-JP" sz="1400" b="0" i="0" u="none" strike="noStrike" kern="1200" cap="none" spc="1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Calibri"/>
            </a:endParaRPr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C377C343-74AC-4CFD-B852-F3800EAB7893}"/>
              </a:ext>
            </a:extLst>
          </p:cNvPr>
          <p:cNvGraphicFramePr>
            <a:graphicFrameLocks noGrp="1"/>
          </p:cNvGraphicFramePr>
          <p:nvPr/>
        </p:nvGraphicFramePr>
        <p:xfrm>
          <a:off x="8310292" y="4937838"/>
          <a:ext cx="3741458" cy="1818988"/>
        </p:xfrm>
        <a:graphic>
          <a:graphicData uri="http://schemas.openxmlformats.org/drawingml/2006/table">
            <a:tbl>
              <a:tblPr firstRow="1" bandRow="1"/>
              <a:tblGrid>
                <a:gridCol w="1953413">
                  <a:extLst>
                    <a:ext uri="{9D8B030D-6E8A-4147-A177-3AD203B41FA5}">
                      <a16:colId xmlns:a16="http://schemas.microsoft.com/office/drawing/2014/main" val="2571085779"/>
                    </a:ext>
                  </a:extLst>
                </a:gridCol>
                <a:gridCol w="1788045">
                  <a:extLst>
                    <a:ext uri="{9D8B030D-6E8A-4147-A177-3AD203B41FA5}">
                      <a16:colId xmlns:a16="http://schemas.microsoft.com/office/drawing/2014/main" val="4086394738"/>
                    </a:ext>
                  </a:extLst>
                </a:gridCol>
              </a:tblGrid>
              <a:tr h="513254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r>
                        <a:rPr kumimoji="1" lang="ja-JP" altLang="en-US" sz="2400" dirty="0">
                          <a:latin typeface="UD デジタル 教科書体 NK" panose="02020400000000000000" pitchFamily="18" charset="-128"/>
                          <a:ea typeface="UD デジタル 教科書体 NK" panose="02020400000000000000" pitchFamily="18" charset="-128"/>
                        </a:rPr>
                        <a:t>中止する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endParaRPr kumimoji="1" lang="ja-JP" altLang="en-US" sz="2800" dirty="0">
                        <a:latin typeface="UD デジタル 教科書体 NK" panose="02020400000000000000" pitchFamily="18" charset="-128"/>
                        <a:ea typeface="UD デジタル 教科書体 NK" panose="02020400000000000000" pitchFamily="18" charset="-128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7576942"/>
                  </a:ext>
                </a:extLst>
              </a:tr>
              <a:tr h="509760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r>
                        <a:rPr kumimoji="1" lang="ja-JP" altLang="en-US" sz="2300" dirty="0">
                          <a:latin typeface="UD デジタル 教科書体 NK" panose="02020400000000000000" pitchFamily="18" charset="-128"/>
                          <a:ea typeface="UD デジタル 教科書体 NK" panose="02020400000000000000" pitchFamily="18" charset="-128"/>
                        </a:rPr>
                        <a:t>キャンセルする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759081"/>
                  </a:ext>
                </a:extLst>
              </a:tr>
              <a:tr h="513254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r>
                        <a:rPr kumimoji="1" lang="ja-JP" altLang="en-US" sz="2400" b="0" dirty="0">
                          <a:solidFill>
                            <a:schemeClr val="tx1"/>
                          </a:solidFill>
                          <a:latin typeface="UD デジタル 教科書体 NK" panose="02020400000000000000" pitchFamily="18" charset="-128"/>
                          <a:ea typeface="UD デジタル 教科書体 NK" panose="02020400000000000000" pitchFamily="18" charset="-128"/>
                        </a:rPr>
                        <a:t>見合わせる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6580866"/>
                  </a:ext>
                </a:extLst>
              </a:tr>
            </a:tbl>
          </a:graphicData>
        </a:graphic>
      </p:graphicFrame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39A66CF-892C-412D-749A-8C23107E49E6}"/>
              </a:ext>
            </a:extLst>
          </p:cNvPr>
          <p:cNvSpPr txBox="1"/>
          <p:nvPr/>
        </p:nvSpPr>
        <p:spPr>
          <a:xfrm>
            <a:off x="80025" y="4311032"/>
            <a:ext cx="1014453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" panose="02020400000000000000" pitchFamily="17" charset="-128"/>
                <a:ea typeface="UD デジタル 教科書体 N" panose="02020400000000000000" pitchFamily="17" charset="-128"/>
                <a:cs typeface="+mn-cs"/>
              </a:rPr>
              <a:t>１．難しい言葉を使わないで、シンプルな表現にしてみましょう。</a:t>
            </a:r>
            <a:endParaRPr kumimoji="1" lang="ja-JP" alt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CCCC"/>
              </a:highlight>
              <a:uLnTx/>
              <a:uFillTx/>
              <a:latin typeface="UD デジタル 教科書体 N" panose="02020400000000000000" pitchFamily="17" charset="-128"/>
              <a:ea typeface="UD デジタル 教科書体 N" panose="02020400000000000000" pitchFamily="17" charset="-128"/>
              <a:cs typeface="+mn-cs"/>
            </a:endParaRPr>
          </a:p>
        </p:txBody>
      </p:sp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E60D0ED7-7896-E9BA-E2D4-B612E14B51FE}"/>
              </a:ext>
            </a:extLst>
          </p:cNvPr>
          <p:cNvGraphicFramePr>
            <a:graphicFrameLocks noGrp="1"/>
          </p:cNvGraphicFramePr>
          <p:nvPr/>
        </p:nvGraphicFramePr>
        <p:xfrm>
          <a:off x="4201550" y="4937838"/>
          <a:ext cx="3589158" cy="1847138"/>
        </p:xfrm>
        <a:graphic>
          <a:graphicData uri="http://schemas.openxmlformats.org/drawingml/2006/table">
            <a:tbl>
              <a:tblPr firstRow="1" bandRow="1"/>
              <a:tblGrid>
                <a:gridCol w="1771244">
                  <a:extLst>
                    <a:ext uri="{9D8B030D-6E8A-4147-A177-3AD203B41FA5}">
                      <a16:colId xmlns:a16="http://schemas.microsoft.com/office/drawing/2014/main" val="2571085779"/>
                    </a:ext>
                  </a:extLst>
                </a:gridCol>
                <a:gridCol w="1817914">
                  <a:extLst>
                    <a:ext uri="{9D8B030D-6E8A-4147-A177-3AD203B41FA5}">
                      <a16:colId xmlns:a16="http://schemas.microsoft.com/office/drawing/2014/main" val="4086394738"/>
                    </a:ext>
                  </a:extLst>
                </a:gridCol>
              </a:tblGrid>
              <a:tr h="512089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r>
                        <a:rPr kumimoji="1" lang="ja-JP" altLang="en-US" sz="2400" dirty="0">
                          <a:latin typeface="UD デジタル 教科書体 NK" panose="02020400000000000000" pitchFamily="18" charset="-128"/>
                          <a:ea typeface="UD デジタル 教科書体 NK" panose="02020400000000000000" pitchFamily="18" charset="-128"/>
                        </a:rPr>
                        <a:t>床に就く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endParaRPr kumimoji="1" lang="ja-JP" altLang="en-US" sz="2800" dirty="0">
                        <a:latin typeface="UD デジタル 教科書体 NK" panose="02020400000000000000" pitchFamily="18" charset="-128"/>
                        <a:ea typeface="UD デジタル 教科書体 NK" panose="020204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7576942"/>
                  </a:ext>
                </a:extLst>
              </a:tr>
              <a:tr h="512089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r>
                        <a:rPr kumimoji="1" lang="ja-JP" altLang="en-US" sz="2400" dirty="0">
                          <a:latin typeface="UD デジタル 教科書体 NK" panose="02020400000000000000" pitchFamily="18" charset="-128"/>
                          <a:ea typeface="UD デジタル 教科書体 NK" panose="02020400000000000000" pitchFamily="18" charset="-128"/>
                        </a:rPr>
                        <a:t>ベッドに入る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759081"/>
                  </a:ext>
                </a:extLst>
              </a:tr>
              <a:tr h="512089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r>
                        <a:rPr kumimoji="1" lang="ja-JP" altLang="en-US" sz="2400" dirty="0">
                          <a:latin typeface="UD デジタル 教科書体 NK" panose="02020400000000000000" pitchFamily="18" charset="-128"/>
                          <a:ea typeface="UD デジタル 教科書体 NK" panose="02020400000000000000" pitchFamily="18" charset="-128"/>
                        </a:rPr>
                        <a:t>就寝する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6580866"/>
                  </a:ext>
                </a:extLst>
              </a:tr>
            </a:tbl>
          </a:graphicData>
        </a:graphic>
      </p:graphicFrame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005A82A-7B7C-5749-2361-B1E0F6A2C928}"/>
              </a:ext>
            </a:extLst>
          </p:cNvPr>
          <p:cNvSpPr/>
          <p:nvPr/>
        </p:nvSpPr>
        <p:spPr>
          <a:xfrm>
            <a:off x="50478" y="4886385"/>
            <a:ext cx="5631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⑴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C84E61B-86D7-A63D-18B8-92786D87F9FE}"/>
              </a:ext>
            </a:extLst>
          </p:cNvPr>
          <p:cNvSpPr/>
          <p:nvPr/>
        </p:nvSpPr>
        <p:spPr>
          <a:xfrm>
            <a:off x="3756803" y="4886385"/>
            <a:ext cx="5631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⑵</a:t>
            </a:r>
          </a:p>
        </p:txBody>
      </p:sp>
      <p:graphicFrame>
        <p:nvGraphicFramePr>
          <p:cNvPr id="10" name="表 9">
            <a:extLst>
              <a:ext uri="{FF2B5EF4-FFF2-40B4-BE49-F238E27FC236}">
                <a16:creationId xmlns:a16="http://schemas.microsoft.com/office/drawing/2014/main" id="{255797C1-2DB0-457E-84B3-63EC1F515505}"/>
              </a:ext>
            </a:extLst>
          </p:cNvPr>
          <p:cNvGraphicFramePr>
            <a:graphicFrameLocks noGrp="1"/>
          </p:cNvGraphicFramePr>
          <p:nvPr/>
        </p:nvGraphicFramePr>
        <p:xfrm>
          <a:off x="478444" y="4937838"/>
          <a:ext cx="3131958" cy="1786178"/>
        </p:xfrm>
        <a:graphic>
          <a:graphicData uri="http://schemas.openxmlformats.org/drawingml/2006/table">
            <a:tbl>
              <a:tblPr firstRow="1" bandRow="1"/>
              <a:tblGrid>
                <a:gridCol w="1560830">
                  <a:extLst>
                    <a:ext uri="{9D8B030D-6E8A-4147-A177-3AD203B41FA5}">
                      <a16:colId xmlns:a16="http://schemas.microsoft.com/office/drawing/2014/main" val="2571085779"/>
                    </a:ext>
                  </a:extLst>
                </a:gridCol>
                <a:gridCol w="1571128">
                  <a:extLst>
                    <a:ext uri="{9D8B030D-6E8A-4147-A177-3AD203B41FA5}">
                      <a16:colId xmlns:a16="http://schemas.microsoft.com/office/drawing/2014/main" val="4086394738"/>
                    </a:ext>
                  </a:extLst>
                </a:gridCol>
              </a:tblGrid>
              <a:tr h="512089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2400" dirty="0">
                          <a:latin typeface="UD デジタル 教科書体 NK" panose="02020400000000000000" pitchFamily="18" charset="-128"/>
                          <a:ea typeface="UD デジタル 教科書体 NK" panose="02020400000000000000" pitchFamily="18" charset="-128"/>
                        </a:rPr>
                        <a:t>疾</a:t>
                      </a:r>
                      <a:r>
                        <a:rPr kumimoji="1" lang="ja-JP" altLang="en-US" sz="1600" dirty="0">
                          <a:latin typeface="UD デジタル 教科書体 NK" panose="02020400000000000000" pitchFamily="18" charset="-128"/>
                          <a:ea typeface="UD デジタル 教科書体 NK" panose="02020400000000000000" pitchFamily="18" charset="-128"/>
                        </a:rPr>
                        <a:t> </a:t>
                      </a:r>
                      <a:r>
                        <a:rPr kumimoji="1" lang="ja-JP" altLang="en-US" sz="2400" dirty="0">
                          <a:latin typeface="UD デジタル 教科書体 NK" panose="02020400000000000000" pitchFamily="18" charset="-128"/>
                          <a:ea typeface="UD デジタル 教科書体 NK" panose="02020400000000000000" pitchFamily="18" charset="-128"/>
                        </a:rPr>
                        <a:t>病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endParaRPr kumimoji="1" lang="ja-JP" altLang="en-US" sz="2800" dirty="0">
                        <a:latin typeface="UD デジタル 教科書体 NK" panose="02020400000000000000" pitchFamily="18" charset="-128"/>
                        <a:ea typeface="UD デジタル 教科書体 NK" panose="020204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7576942"/>
                  </a:ext>
                </a:extLst>
              </a:tr>
              <a:tr h="512089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2400" dirty="0">
                          <a:latin typeface="UD デジタル 教科書体 NK" panose="02020400000000000000" pitchFamily="18" charset="-128"/>
                          <a:ea typeface="UD デジタル 教科書体 NK" panose="02020400000000000000" pitchFamily="18" charset="-128"/>
                        </a:rPr>
                        <a:t>疾</a:t>
                      </a:r>
                      <a:r>
                        <a:rPr kumimoji="1" lang="ja-JP" altLang="en-US" sz="1600" dirty="0">
                          <a:latin typeface="UD デジタル 教科書体 NK" panose="02020400000000000000" pitchFamily="18" charset="-128"/>
                          <a:ea typeface="UD デジタル 教科書体 NK" panose="02020400000000000000" pitchFamily="18" charset="-128"/>
                        </a:rPr>
                        <a:t> </a:t>
                      </a:r>
                      <a:r>
                        <a:rPr kumimoji="1" lang="ja-JP" altLang="en-US" sz="2400" dirty="0">
                          <a:latin typeface="UD デジタル 教科書体 NK" panose="02020400000000000000" pitchFamily="18" charset="-128"/>
                          <a:ea typeface="UD デジタル 教科書体 NK" panose="02020400000000000000" pitchFamily="18" charset="-128"/>
                        </a:rPr>
                        <a:t>患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759081"/>
                  </a:ext>
                </a:extLst>
              </a:tr>
              <a:tr h="512089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r>
                        <a:rPr kumimoji="1" lang="ja-JP" altLang="en-US" sz="2400" b="0" dirty="0">
                          <a:solidFill>
                            <a:schemeClr val="tx1"/>
                          </a:solidFill>
                          <a:latin typeface="UD デジタル 教科書体 NK" panose="02020400000000000000" pitchFamily="18" charset="-128"/>
                          <a:ea typeface="UD デジタル 教科書体 NK" panose="02020400000000000000" pitchFamily="18" charset="-128"/>
                        </a:rPr>
                        <a:t>病</a:t>
                      </a:r>
                      <a:r>
                        <a:rPr kumimoji="1" lang="ja-JP" altLang="en-US" sz="2000" b="0" dirty="0">
                          <a:solidFill>
                            <a:schemeClr val="tx1"/>
                          </a:solidFill>
                          <a:latin typeface="UD デジタル 教科書体 NK" panose="02020400000000000000" pitchFamily="18" charset="-128"/>
                          <a:ea typeface="UD デジタル 教科書体 NK" panose="02020400000000000000" pitchFamily="18" charset="-128"/>
                        </a:rPr>
                        <a:t>（やまい）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  <a:latin typeface="UD デジタル 教科書体 NK" panose="02020400000000000000" pitchFamily="18" charset="-128"/>
                        <a:ea typeface="UD デジタル 教科書体 NK" panose="02020400000000000000" pitchFamily="18" charset="-128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6580866"/>
                  </a:ext>
                </a:extLst>
              </a:tr>
            </a:tbl>
          </a:graphicData>
        </a:graphic>
      </p:graphicFrame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C10751C-CD56-8611-3E04-3A1CF9A77025}"/>
              </a:ext>
            </a:extLst>
          </p:cNvPr>
          <p:cNvSpPr/>
          <p:nvPr/>
        </p:nvSpPr>
        <p:spPr>
          <a:xfrm>
            <a:off x="7818726" y="4886386"/>
            <a:ext cx="5631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⑶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AF14A23-72A3-0828-1D20-19DD8E3098D4}"/>
              </a:ext>
            </a:extLst>
          </p:cNvPr>
          <p:cNvSpPr txBox="1"/>
          <p:nvPr/>
        </p:nvSpPr>
        <p:spPr>
          <a:xfrm>
            <a:off x="80025" y="122285"/>
            <a:ext cx="39803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800" b="1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【</a:t>
            </a:r>
            <a:r>
              <a:rPr lang="ja-JP" altLang="en-US" sz="2800" b="1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練習２</a:t>
            </a:r>
            <a:r>
              <a:rPr lang="en-US" altLang="ja-JP" sz="2800" b="1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】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2CC"/>
                </a:highlight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言い換える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highlight>
                <a:srgbClr val="FFF2CC"/>
              </a:highlight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7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556657" y="1797939"/>
            <a:ext cx="10475333" cy="4746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2925" marR="0" lvl="0" indent="-530860" algn="l" defTabSz="914400" rtl="0" eaLnBrk="1" fontAlgn="auto" latinLnBrk="0" hangingPunct="1">
              <a:lnSpc>
                <a:spcPts val="62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543560" algn="l"/>
              </a:tabLst>
              <a:defRPr/>
            </a:pP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Yu Gothic UI"/>
              </a:rPr>
              <a:t> </a:t>
            </a:r>
            <a:r>
              <a:rPr kumimoji="1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Yu Gothic UI"/>
              </a:rPr>
              <a:t>「</a:t>
            </a: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Yu Gothic UI"/>
              </a:rPr>
              <a:t>やさしい日本語」 とは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Yu Gothic UI"/>
            </a:endParaRPr>
          </a:p>
          <a:p>
            <a:pPr marL="926465" marR="0" lvl="0" indent="-914400" algn="l" defTabSz="914400" rtl="0" eaLnBrk="1" fontAlgn="auto" latinLnBrk="0" hangingPunct="1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 startAt="2"/>
              <a:tabLst>
                <a:tab pos="543560" algn="l"/>
              </a:tabLst>
              <a:defRPr/>
            </a:pP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Yu Gothic UI"/>
              </a:rPr>
              <a:t>分かりやすく伝えるコツ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Yu Gothic UI"/>
              </a:rPr>
              <a:t>（技術面）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Yu Gothic UI"/>
            </a:endParaRPr>
          </a:p>
          <a:p>
            <a:pPr marL="926465" marR="0" lvl="0" indent="-914400" algn="l" defTabSz="914400" rtl="0" eaLnBrk="1" fontAlgn="auto" latinLnBrk="0" hangingPunct="1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 startAt="3"/>
              <a:tabLst>
                <a:tab pos="543560" algn="l"/>
              </a:tabLst>
              <a:defRPr/>
            </a:pP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Yu Gothic UI"/>
              </a:rPr>
              <a:t>基本練習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Yu Gothic UI"/>
              </a:rPr>
              <a:t>と「</a:t>
            </a: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Yu Gothic UI"/>
              </a:rPr>
              <a:t>3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Yu Gothic UI"/>
              </a:rPr>
              <a:t>文トレーニング」</a:t>
            </a:r>
            <a:endParaRPr kumimoji="1" lang="en-US" altLang="ja-JP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Yu Gothic UI"/>
            </a:endParaRPr>
          </a:p>
          <a:p>
            <a:pPr marL="926465" marR="0" lvl="0" indent="-914400" algn="l" defTabSz="914400" rtl="0" eaLnBrk="1" fontAlgn="auto" latinLnBrk="0" hangingPunct="1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 startAt="3"/>
              <a:tabLst>
                <a:tab pos="543560" algn="l"/>
              </a:tabLst>
              <a:defRPr/>
            </a:pPr>
            <a:r>
              <a:rPr lang="ja-JP" altLang="en-US" sz="4400" b="1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Yu Gothic UI"/>
              </a:rPr>
              <a:t>「やさしい気持ち」</a:t>
            </a:r>
            <a:r>
              <a:rPr lang="ja-JP" altLang="en-US" sz="4000" b="1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Yu Gothic UI"/>
              </a:rPr>
              <a:t>（配慮面）</a:t>
            </a:r>
            <a:endParaRPr lang="en-US" altLang="ja-JP" sz="4000" b="1" dirty="0">
              <a:solidFill>
                <a:prstClr val="black"/>
              </a:solidFill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Yu Gothic UI"/>
            </a:endParaRPr>
          </a:p>
          <a:p>
            <a:pPr marL="926465" marR="0" lvl="0" indent="-914400" algn="l" defTabSz="914400" rtl="0" eaLnBrk="1" fontAlgn="auto" latinLnBrk="0" hangingPunct="1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 startAt="3"/>
              <a:tabLst>
                <a:tab pos="543560" algn="l"/>
              </a:tabLst>
              <a:defRPr/>
            </a:pPr>
            <a:r>
              <a:rPr lang="ja-JP" altLang="en-US" sz="4400" b="1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Yu Gothic UI"/>
              </a:rPr>
              <a:t>まとめ</a:t>
            </a:r>
            <a:endParaRPr lang="en-US" altLang="ja-JP" sz="4400" b="1" dirty="0">
              <a:solidFill>
                <a:prstClr val="black"/>
              </a:solidFill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Yu Gothic UI"/>
            </a:endParaRPr>
          </a:p>
          <a:p>
            <a:pPr marL="12065" marR="0" lvl="0" algn="l" defTabSz="914400" rtl="0" eaLnBrk="1" fontAlgn="auto" latinLnBrk="0" hangingPunct="1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543560" algn="l"/>
              </a:tabLst>
              <a:defRPr/>
            </a:pPr>
            <a:r>
              <a:rPr lang="ja-JP" altLang="en-US" sz="4400" b="1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Yu Gothic UI"/>
              </a:rPr>
              <a:t>　　　（参考情報・解答例）</a:t>
            </a:r>
            <a:endParaRPr kumimoji="1" lang="en-US" altLang="ja-JP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Yu Gothic UI"/>
            </a:endParaRP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359B29C1-80B4-BA30-D03E-DF7C2AC89592}"/>
              </a:ext>
            </a:extLst>
          </p:cNvPr>
          <p:cNvSpPr txBox="1">
            <a:spLocks/>
          </p:cNvSpPr>
          <p:nvPr/>
        </p:nvSpPr>
        <p:spPr>
          <a:xfrm>
            <a:off x="3568749" y="701623"/>
            <a:ext cx="4671738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600" b="1" i="0">
                <a:solidFill>
                  <a:schemeClr val="tx1"/>
                </a:solidFill>
                <a:latin typeface="Yu Gothic UI"/>
                <a:ea typeface="+mj-ea"/>
                <a:cs typeface="Yu Gothic UI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800" b="1" i="0" u="none" strike="noStrike" kern="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 本教材の</a:t>
            </a:r>
            <a:r>
              <a:rPr kumimoji="0" lang="ja-JP" altLang="en-US" sz="4800" kern="0" spc="-5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構成</a:t>
            </a:r>
            <a:endParaRPr kumimoji="0" lang="en-US" altLang="ja-JP" sz="4800" b="1" i="0" u="none" strike="noStrike" kern="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C10AC6A-D8EF-C785-F7B5-E3CC0009FC7C}"/>
              </a:ext>
            </a:extLst>
          </p:cNvPr>
          <p:cNvSpPr/>
          <p:nvPr/>
        </p:nvSpPr>
        <p:spPr>
          <a:xfrm>
            <a:off x="0" y="1470376"/>
            <a:ext cx="12192000" cy="288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35F7324-F998-786C-F828-FE0B176C7B8A}"/>
              </a:ext>
            </a:extLst>
          </p:cNvPr>
          <p:cNvSpPr/>
          <p:nvPr/>
        </p:nvSpPr>
        <p:spPr>
          <a:xfrm>
            <a:off x="0" y="506218"/>
            <a:ext cx="12192000" cy="720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スライド番号プレースホルダー 5">
            <a:extLst>
              <a:ext uri="{FF2B5EF4-FFF2-40B4-BE49-F238E27FC236}">
                <a16:creationId xmlns:a16="http://schemas.microsoft.com/office/drawing/2014/main" id="{8247BD82-77C1-4DFC-6D09-CA7AF6157F17}"/>
              </a:ext>
            </a:extLst>
          </p:cNvPr>
          <p:cNvSpPr txBox="1">
            <a:spLocks/>
          </p:cNvSpPr>
          <p:nvPr/>
        </p:nvSpPr>
        <p:spPr>
          <a:xfrm>
            <a:off x="11433976" y="6492875"/>
            <a:ext cx="758024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3C7CB-B397-428D-867A-3A88995E610B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64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FAABB6-C338-844C-E386-F1789C12D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644A07B-E33E-78DB-8253-8327F1B74F2B}"/>
              </a:ext>
            </a:extLst>
          </p:cNvPr>
          <p:cNvSpPr txBox="1"/>
          <p:nvPr/>
        </p:nvSpPr>
        <p:spPr>
          <a:xfrm>
            <a:off x="298300" y="902073"/>
            <a:ext cx="11893700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" panose="02020400000000000000" pitchFamily="17" charset="-128"/>
                <a:ea typeface="UD デジタル 教科書体 N" panose="02020400000000000000" pitchFamily="17" charset="-128"/>
                <a:cs typeface="+mn-cs"/>
              </a:rPr>
              <a:t>  ２．人によって表現が異なる「バラバラ言葉」は分かりにくいため、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" panose="02020400000000000000" pitchFamily="17" charset="-128"/>
              <a:ea typeface="UD デジタル 教科書体 N" panose="02020400000000000000" pitchFamily="17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" panose="02020400000000000000" pitchFamily="17" charset="-128"/>
                <a:ea typeface="UD デジタル 教科書体 N" panose="02020400000000000000" pitchFamily="17" charset="-128"/>
                <a:cs typeface="+mn-cs"/>
              </a:rPr>
              <a:t>     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" panose="02020400000000000000" pitchFamily="17" charset="-128"/>
                <a:ea typeface="UD デジタル 教科書体 N" panose="02020400000000000000" pitchFamily="17" charset="-128"/>
                <a:cs typeface="+mn-cs"/>
              </a:rPr>
              <a:t>施設で統一して</a:t>
            </a:r>
            <a:r>
              <a:rPr lang="ja-JP" altLang="en-US" sz="2400" dirty="0">
                <a:solidFill>
                  <a:prstClr val="black"/>
                </a:solidFill>
                <a:latin typeface="UD デジタル 教科書体 N" panose="02020400000000000000" pitchFamily="17" charset="-128"/>
                <a:ea typeface="UD デジタル 教科書体 N" panose="02020400000000000000" pitchFamily="17" charset="-128"/>
              </a:rPr>
              <a:t>外国人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" panose="02020400000000000000" pitchFamily="17" charset="-128"/>
                <a:ea typeface="UD デジタル 教科書体 N" panose="02020400000000000000" pitchFamily="17" charset="-128"/>
                <a:cs typeface="+mn-cs"/>
              </a:rPr>
              <a:t>に伝えると理解しやすいでしょう。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" panose="02020400000000000000" pitchFamily="17" charset="-128"/>
              <a:ea typeface="UD デジタル 教科書体 N" panose="02020400000000000000" pitchFamily="17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" panose="02020400000000000000" pitchFamily="17" charset="-128"/>
              <a:ea typeface="UD デジタル 教科書体 N" panose="02020400000000000000" pitchFamily="17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" panose="02020400000000000000" pitchFamily="17" charset="-128"/>
                <a:ea typeface="UD デジタル 教科書体 N" panose="02020400000000000000" pitchFamily="17" charset="-128"/>
                <a:cs typeface="+mn-cs"/>
              </a:rPr>
              <a:t>　</a:t>
            </a:r>
            <a:endParaRPr kumimoji="1" lang="en-US" altLang="ja-JP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" panose="02020400000000000000" pitchFamily="17" charset="-128"/>
              <a:ea typeface="UD デジタル 教科書体 N" panose="02020400000000000000" pitchFamily="17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" panose="02020400000000000000" pitchFamily="17" charset="-128"/>
                <a:ea typeface="UD デジタル 教科書体 N" panose="02020400000000000000" pitchFamily="17" charset="-128"/>
                <a:cs typeface="+mn-cs"/>
              </a:rPr>
              <a:t>　　⑴ あなたの</a:t>
            </a:r>
            <a:r>
              <a:rPr lang="ja-JP" altLang="en-US" sz="2400" dirty="0">
                <a:solidFill>
                  <a:prstClr val="black"/>
                </a:solidFill>
                <a:latin typeface="UD デジタル 教科書体 N" panose="02020400000000000000" pitchFamily="17" charset="-128"/>
                <a:ea typeface="UD デジタル 教科書体 N" panose="02020400000000000000" pitchFamily="17" charset="-128"/>
              </a:rPr>
              <a:t>施設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" panose="02020400000000000000" pitchFamily="17" charset="-128"/>
                <a:ea typeface="UD デジタル 教科書体 N" panose="02020400000000000000" pitchFamily="17" charset="-128"/>
                <a:cs typeface="+mn-cs"/>
              </a:rPr>
              <a:t>ではどんな表現が使われやすいか、どれが適切か考えましょう。</a:t>
            </a:r>
          </a:p>
        </p:txBody>
      </p:sp>
      <p:sp>
        <p:nvSpPr>
          <p:cNvPr id="7" name="スライド番号プレースホルダー 1">
            <a:extLst>
              <a:ext uri="{FF2B5EF4-FFF2-40B4-BE49-F238E27FC236}">
                <a16:creationId xmlns:a16="http://schemas.microsoft.com/office/drawing/2014/main" id="{05C70F93-5488-C7CA-2340-CCA3013CBDF5}"/>
              </a:ext>
            </a:extLst>
          </p:cNvPr>
          <p:cNvSpPr txBox="1">
            <a:spLocks/>
          </p:cNvSpPr>
          <p:nvPr/>
        </p:nvSpPr>
        <p:spPr>
          <a:xfrm>
            <a:off x="938627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8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D50CD-EC91-43E3-815E-A29C3B040DAF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D デジタル 教科書体 NK-B"/>
                <a:ea typeface="UD デジタル 教科書体 NP-B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D デジタル 教科書体 NK-B"/>
              <a:ea typeface="UD デジタル 教科書体 NP-B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59FA116-C462-4661-D8DE-B39148DFD41C}"/>
              </a:ext>
            </a:extLst>
          </p:cNvPr>
          <p:cNvSpPr txBox="1"/>
          <p:nvPr/>
        </p:nvSpPr>
        <p:spPr>
          <a:xfrm>
            <a:off x="298300" y="177863"/>
            <a:ext cx="42845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【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練習２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】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EDB3"/>
                </a:highlight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言い換える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EDB3"/>
              </a:highlight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68F048C-8E5D-38BA-1371-8A694E7B7335}"/>
              </a:ext>
            </a:extLst>
          </p:cNvPr>
          <p:cNvSpPr txBox="1"/>
          <p:nvPr/>
        </p:nvSpPr>
        <p:spPr>
          <a:xfrm>
            <a:off x="996223" y="4426036"/>
            <a:ext cx="10749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" panose="02020400000000000000" pitchFamily="17" charset="-128"/>
                <a:ea typeface="UD デジタル 教科書体 N" panose="02020400000000000000" pitchFamily="17" charset="-128"/>
                <a:cs typeface="+mn-cs"/>
              </a:rPr>
              <a:t>⑵ また、他にどんなバラバラ言葉があるか考えてみましょう。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073BAE3-C5D0-A880-035E-0BF5BB0094C5}"/>
              </a:ext>
            </a:extLst>
          </p:cNvPr>
          <p:cNvSpPr txBox="1"/>
          <p:nvPr/>
        </p:nvSpPr>
        <p:spPr>
          <a:xfrm>
            <a:off x="1415143" y="2589139"/>
            <a:ext cx="3773655" cy="1307602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　お手洗い・洗面所・トイレ・便所・　パウダールーム・化粧室・厠</a:t>
            </a:r>
          </a:p>
        </p:txBody>
      </p:sp>
      <p:pic>
        <p:nvPicPr>
          <p:cNvPr id="17" name="図 16" descr="The image depicts a white toilet with the lid open, containing a clear water bowl, and a keyhole lock on the lid.&#10;&#10;AI 生成コンテンツは誤りを含む可能性があります。">
            <a:extLst>
              <a:ext uri="{FF2B5EF4-FFF2-40B4-BE49-F238E27FC236}">
                <a16:creationId xmlns:a16="http://schemas.microsoft.com/office/drawing/2014/main" id="{48A49312-2394-3797-5AB0-2E38AB83B2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188798" y="2589139"/>
            <a:ext cx="1191762" cy="1288391"/>
          </a:xfrm>
          <a:prstGeom prst="rect">
            <a:avLst/>
          </a:prstGeom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61096708-AB4F-1D5A-CDD0-267DD09EE0ED}"/>
              </a:ext>
            </a:extLst>
          </p:cNvPr>
          <p:cNvSpPr/>
          <p:nvPr/>
        </p:nvSpPr>
        <p:spPr>
          <a:xfrm>
            <a:off x="1415143" y="5015575"/>
            <a:ext cx="10051611" cy="160573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B26B50F-0571-7327-4C9C-E3B83896FFAC}"/>
              </a:ext>
            </a:extLst>
          </p:cNvPr>
          <p:cNvSpPr txBox="1"/>
          <p:nvPr/>
        </p:nvSpPr>
        <p:spPr>
          <a:xfrm>
            <a:off x="6629401" y="2577943"/>
            <a:ext cx="3548742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寝巻き・就寝着・寝衣・</a:t>
            </a:r>
            <a:r>
              <a:rPr lang="ja-JP" altLang="en-US" sz="24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パジャマ・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部屋着・夜着・ナイトウェア・浴衣</a:t>
            </a:r>
          </a:p>
        </p:txBody>
      </p:sp>
      <p:pic>
        <p:nvPicPr>
          <p:cNvPr id="12" name="図 11" descr="The image depicts a simple, black and white striped shirt and a matching striped trousers, laid out in a neat, minimalistic style.&#10;&#10;AI 生成コンテンツは誤りを含む可能性があります。">
            <a:extLst>
              <a:ext uri="{FF2B5EF4-FFF2-40B4-BE49-F238E27FC236}">
                <a16:creationId xmlns:a16="http://schemas.microsoft.com/office/drawing/2014/main" id="{DBEA7488-AA2D-3391-C37B-37C746DD87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428515" y="2603944"/>
            <a:ext cx="1568903" cy="104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0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AEEBF9-B5D2-C29D-DE9E-3D79D4469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AA0F95D-8D57-D479-0B3B-2227C8E524E9}"/>
              </a:ext>
            </a:extLst>
          </p:cNvPr>
          <p:cNvSpPr txBox="1"/>
          <p:nvPr/>
        </p:nvSpPr>
        <p:spPr>
          <a:xfrm>
            <a:off x="0" y="891168"/>
            <a:ext cx="96512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" panose="02020400000000000000" pitchFamily="17" charset="-128"/>
                <a:ea typeface="UD デジタル 教科書体 N" panose="02020400000000000000" pitchFamily="17" charset="-128"/>
                <a:cs typeface="+mn-cs"/>
              </a:rPr>
              <a:t>  ３．下の表現を「やさしい日本語」にしてみましょう。</a:t>
            </a:r>
          </a:p>
        </p:txBody>
      </p:sp>
      <p:sp>
        <p:nvSpPr>
          <p:cNvPr id="7" name="スライド番号プレースホルダー 1">
            <a:extLst>
              <a:ext uri="{FF2B5EF4-FFF2-40B4-BE49-F238E27FC236}">
                <a16:creationId xmlns:a16="http://schemas.microsoft.com/office/drawing/2014/main" id="{EAF83515-C313-F388-DE59-314878E3D4C9}"/>
              </a:ext>
            </a:extLst>
          </p:cNvPr>
          <p:cNvSpPr txBox="1">
            <a:spLocks/>
          </p:cNvSpPr>
          <p:nvPr/>
        </p:nvSpPr>
        <p:spPr>
          <a:xfrm>
            <a:off x="938627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8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D50CD-EC91-43E3-815E-A29C3B040DAF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D デジタル 教科書体 NK-B"/>
                <a:ea typeface="UD デジタル 教科書体 NP-B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D デジタル 教科書体 NK-B"/>
              <a:ea typeface="UD デジタル 教科書体 NP-B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CF4CB02-2E48-DBEC-963F-92B4557571E5}"/>
              </a:ext>
            </a:extLst>
          </p:cNvPr>
          <p:cNvSpPr txBox="1"/>
          <p:nvPr/>
        </p:nvSpPr>
        <p:spPr>
          <a:xfrm>
            <a:off x="391885" y="1604474"/>
            <a:ext cx="1133565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ja-JP" altLang="en-US" sz="32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⑴</a:t>
            </a:r>
            <a:r>
              <a:rPr lang="ja-JP" altLang="en-US" sz="28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 （仲間と）</a:t>
            </a:r>
            <a:r>
              <a:rPr lang="ja-JP" altLang="en-US" sz="32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打ち解けた？ ➝＿＿＿＿＿＿＿＿＿＿＿＿＿＿　  　 　　  　　　　　　 　</a:t>
            </a:r>
            <a:endParaRPr lang="en-US" altLang="ja-JP" sz="3200" dirty="0">
              <a:solidFill>
                <a:prstClr val="black"/>
              </a:solidFill>
              <a:latin typeface="UD デジタル 教科書体 NK" panose="02020400000000000000" pitchFamily="18" charset="-128"/>
              <a:ea typeface="UD デジタル 教科書体 NK" panose="02020400000000000000" pitchFamily="18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ja-JP" altLang="en-US" sz="32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⑵ </a:t>
            </a:r>
            <a:r>
              <a:rPr lang="ja-JP" altLang="en-US" sz="28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（利用者に）</a:t>
            </a:r>
            <a:r>
              <a:rPr lang="ja-JP" altLang="en-US" sz="32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寄り添う ➝＿＿＿＿＿＿＿＿＿＿＿＿＿＿＿</a:t>
            </a:r>
            <a:endParaRPr lang="en-US" altLang="ja-JP" sz="3200" dirty="0">
              <a:solidFill>
                <a:prstClr val="black"/>
              </a:solidFill>
              <a:latin typeface="UD デジタル 教科書体 NK" panose="02020400000000000000" pitchFamily="18" charset="-128"/>
              <a:ea typeface="UD デジタル 教科書体 NK" panose="02020400000000000000" pitchFamily="18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ja-JP" altLang="en-US" sz="32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⑶ 身分証明書はお持ちですか➝＿＿＿＿＿＿＿＿＿＿＿＿＿　　　　　　　 </a:t>
            </a:r>
            <a:endParaRPr lang="en-US" altLang="ja-JP" sz="3200" dirty="0">
              <a:solidFill>
                <a:prstClr val="black"/>
              </a:solidFill>
              <a:latin typeface="UD デジタル 教科書体 NK" panose="02020400000000000000" pitchFamily="18" charset="-128"/>
              <a:ea typeface="UD デジタル 教科書体 NK" panose="02020400000000000000" pitchFamily="18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ja-JP" altLang="en-US" sz="32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⑷ 頭がガンガンする➝＿＿＿＿＿＿＿＿＿＿＿＿＿＿＿＿＿</a:t>
            </a:r>
            <a:endParaRPr lang="en-US" altLang="ja-JP" sz="3200" dirty="0">
              <a:solidFill>
                <a:prstClr val="black"/>
              </a:solidFill>
              <a:latin typeface="UD デジタル 教科書体 NK" panose="02020400000000000000" pitchFamily="18" charset="-128"/>
              <a:ea typeface="UD デジタル 教科書体 NK" panose="02020400000000000000" pitchFamily="18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ja-JP" altLang="en-US" sz="32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⑸ おっかねんなー（群馬弁）　➝＿＿＿＿＿＿＿＿＿＿＿＿　　　　　　　　　</a:t>
            </a:r>
            <a:endParaRPr lang="en-US" altLang="ja-JP" sz="3200" dirty="0">
              <a:solidFill>
                <a:prstClr val="black"/>
              </a:solidFill>
              <a:latin typeface="UD デジタル 教科書体 NK" panose="02020400000000000000" pitchFamily="18" charset="-128"/>
              <a:ea typeface="UD デジタル 教科書体 NK" panose="02020400000000000000" pitchFamily="18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ja-JP" altLang="en-US" sz="32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⑹ 田中さん、トイレに行きたそうじゃない？</a:t>
            </a:r>
            <a:r>
              <a:rPr lang="en-US" altLang="ja-JP" sz="32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 </a:t>
            </a:r>
          </a:p>
          <a:p>
            <a:pPr>
              <a:defRPr/>
            </a:pPr>
            <a:r>
              <a:rPr lang="ja-JP" altLang="en-US" sz="32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                   ➝ ＿＿＿＿＿＿＿＿＿＿＿＿＿＿＿＿＿＿＿＿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B439BA4-974B-DCBB-3825-433266D5B156}"/>
              </a:ext>
            </a:extLst>
          </p:cNvPr>
          <p:cNvSpPr txBox="1"/>
          <p:nvPr/>
        </p:nvSpPr>
        <p:spPr>
          <a:xfrm>
            <a:off x="298300" y="177863"/>
            <a:ext cx="4273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【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練習２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】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EDB3"/>
                </a:highlight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言い換える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EDB3"/>
              </a:highlight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97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56277F-D399-EF3E-0145-D3FD80D67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5B65A9C-533E-8858-ABD1-C4D36FB0719F}"/>
              </a:ext>
            </a:extLst>
          </p:cNvPr>
          <p:cNvSpPr txBox="1"/>
          <p:nvPr/>
        </p:nvSpPr>
        <p:spPr>
          <a:xfrm>
            <a:off x="674851" y="1605876"/>
            <a:ext cx="11168806" cy="263769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23BDBB5-8752-869F-A8FA-F566AA0504F5}"/>
              </a:ext>
            </a:extLst>
          </p:cNvPr>
          <p:cNvSpPr txBox="1"/>
          <p:nvPr/>
        </p:nvSpPr>
        <p:spPr>
          <a:xfrm>
            <a:off x="298300" y="103018"/>
            <a:ext cx="11375409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800" b="1" dirty="0">
                <a:solidFill>
                  <a:prstClr val="black"/>
                </a:solidFill>
                <a:highlight>
                  <a:srgbClr val="FFEDB3"/>
                </a:highlight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【</a:t>
            </a:r>
            <a:r>
              <a:rPr lang="ja-JP" altLang="en-US" sz="2800" b="1" dirty="0">
                <a:solidFill>
                  <a:prstClr val="black"/>
                </a:solidFill>
                <a:highlight>
                  <a:srgbClr val="FFEDB3"/>
                </a:highlight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チャレンジ問題</a:t>
            </a:r>
            <a:r>
              <a:rPr lang="en-US" altLang="ja-JP" sz="2800" b="1" dirty="0">
                <a:solidFill>
                  <a:prstClr val="black"/>
                </a:solidFill>
                <a:highlight>
                  <a:srgbClr val="FFEDB3"/>
                </a:highlight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】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EDB3"/>
              </a:highlight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　</a:t>
            </a:r>
            <a:r>
              <a: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　次の入浴介助に関する説明を「はさみの法則」で 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短く</a:t>
            </a:r>
            <a:r>
              <a: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言います。</a:t>
            </a:r>
            <a:endParaRPr kumimoji="1" lang="en-US" altLang="ja-JP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   </a:t>
            </a:r>
            <a:r>
              <a: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区切るところに「／」を入れ、次に分かりやすい伝え方を考えましょう。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FC73E5E-D4B6-043C-8665-77023525144C}"/>
              </a:ext>
            </a:extLst>
          </p:cNvPr>
          <p:cNvSpPr txBox="1"/>
          <p:nvPr/>
        </p:nvSpPr>
        <p:spPr>
          <a:xfrm>
            <a:off x="788128" y="1613490"/>
            <a:ext cx="10885581" cy="26300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入浴介助が終わったばかりで、お疲れのところ申し訳ないんだけど、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昨日の掃除があまくて、今日ちょっと滑りやすくて</a:t>
            </a:r>
            <a:r>
              <a:rPr lang="ja-JP" altLang="en-US" sz="28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危なかっ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たので、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ちょっと丁寧めに掃除をお願いしたいのと、シャンプーがだいぶ減ってきてるから、ついでに補充もお願いしたいんだけど、ひとりで大丈夫かな？</a:t>
            </a:r>
          </a:p>
        </p:txBody>
      </p:sp>
      <p:sp>
        <p:nvSpPr>
          <p:cNvPr id="5" name="スライド番号プレースホルダー 5">
            <a:extLst>
              <a:ext uri="{FF2B5EF4-FFF2-40B4-BE49-F238E27FC236}">
                <a16:creationId xmlns:a16="http://schemas.microsoft.com/office/drawing/2014/main" id="{70CC94AC-B2EC-01A7-F065-14500FA243F3}"/>
              </a:ext>
            </a:extLst>
          </p:cNvPr>
          <p:cNvSpPr txBox="1">
            <a:spLocks/>
          </p:cNvSpPr>
          <p:nvPr/>
        </p:nvSpPr>
        <p:spPr>
          <a:xfrm>
            <a:off x="11433976" y="6492875"/>
            <a:ext cx="758024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3C7CB-B397-428D-867A-3A88995E610B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9462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D3799-5918-01DF-425E-FA506F3A5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字幕 5">
            <a:extLst>
              <a:ext uri="{FF2B5EF4-FFF2-40B4-BE49-F238E27FC236}">
                <a16:creationId xmlns:a16="http://schemas.microsoft.com/office/drawing/2014/main" id="{F3571827-6879-E9F8-FEE6-FE489D30EC62}"/>
              </a:ext>
            </a:extLst>
          </p:cNvPr>
          <p:cNvSpPr txBox="1">
            <a:spLocks/>
          </p:cNvSpPr>
          <p:nvPr/>
        </p:nvSpPr>
        <p:spPr>
          <a:xfrm>
            <a:off x="624410" y="1009044"/>
            <a:ext cx="10968876" cy="924294"/>
          </a:xfrm>
          <a:prstGeom prst="rect">
            <a:avLst/>
          </a:prstGeom>
          <a:solidFill>
            <a:srgbClr val="FFFFE5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1" name="スライド番号プレースホルダー 20">
            <a:extLst>
              <a:ext uri="{FF2B5EF4-FFF2-40B4-BE49-F238E27FC236}">
                <a16:creationId xmlns:a16="http://schemas.microsoft.com/office/drawing/2014/main" id="{45D17D45-1C48-0A69-F07E-597F37BE0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3486" y="64603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2AA63-ACD3-4349-8CEE-E89FF0C48BF0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746F936-C792-A989-DE5E-6946E761D969}"/>
              </a:ext>
            </a:extLst>
          </p:cNvPr>
          <p:cNvGrpSpPr/>
          <p:nvPr/>
        </p:nvGrpSpPr>
        <p:grpSpPr>
          <a:xfrm>
            <a:off x="828660" y="2361869"/>
            <a:ext cx="3769023" cy="1686364"/>
            <a:chOff x="2257478" y="2195709"/>
            <a:chExt cx="4821287" cy="2170304"/>
          </a:xfrm>
        </p:grpSpPr>
        <p:sp>
          <p:nvSpPr>
            <p:cNvPr id="2" name="フローチャート: 代替処理 1">
              <a:extLst>
                <a:ext uri="{FF2B5EF4-FFF2-40B4-BE49-F238E27FC236}">
                  <a16:creationId xmlns:a16="http://schemas.microsoft.com/office/drawing/2014/main" id="{2005160F-0293-593A-7767-BE3226C5673F}"/>
                </a:ext>
              </a:extLst>
            </p:cNvPr>
            <p:cNvSpPr/>
            <p:nvPr/>
          </p:nvSpPr>
          <p:spPr>
            <a:xfrm>
              <a:off x="2257478" y="2195709"/>
              <a:ext cx="4821287" cy="2170304"/>
            </a:xfrm>
            <a:prstGeom prst="flowChartAlternateProcess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  <a:cs typeface="+mn-cs"/>
                </a:rPr>
                <a:t>避難所</a:t>
              </a:r>
              <a:endParaRPr kumimoji="1" lang="ja-JP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endParaRPr>
            </a:p>
          </p:txBody>
        </p: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CA7740AE-7942-EA41-1833-CA17582D3EE1}"/>
                </a:ext>
              </a:extLst>
            </p:cNvPr>
            <p:cNvSpPr txBox="1"/>
            <p:nvPr/>
          </p:nvSpPr>
          <p:spPr>
            <a:xfrm>
              <a:off x="3125252" y="2266387"/>
              <a:ext cx="3657522" cy="594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Digi Kyokasho N-R" panose="02020400000000000000" pitchFamily="49" charset="-128"/>
                  <a:ea typeface="UD Digi Kyokasho N-R" panose="02020400000000000000" pitchFamily="49" charset="-128"/>
                  <a:cs typeface="+mn-cs"/>
                </a:rPr>
                <a:t>ひ   なん　じょ　</a:t>
              </a:r>
            </a:p>
          </p:txBody>
        </p:sp>
      </p:grpSp>
      <p:pic>
        <p:nvPicPr>
          <p:cNvPr id="10" name="図 9">
            <a:extLst>
              <a:ext uri="{FF2B5EF4-FFF2-40B4-BE49-F238E27FC236}">
                <a16:creationId xmlns:a16="http://schemas.microsoft.com/office/drawing/2014/main" id="{46AEF28C-9FB5-C209-8D13-C8D2AD858B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259" r="21647" b="32246"/>
          <a:stretch>
            <a:fillRect/>
          </a:stretch>
        </p:blipFill>
        <p:spPr>
          <a:xfrm>
            <a:off x="3356060" y="4435151"/>
            <a:ext cx="2020465" cy="1490998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FD1BD9B-BE4A-AC71-FF16-1C15ED1B6D7F}"/>
              </a:ext>
            </a:extLst>
          </p:cNvPr>
          <p:cNvSpPr txBox="1"/>
          <p:nvPr/>
        </p:nvSpPr>
        <p:spPr>
          <a:xfrm flipH="1">
            <a:off x="5376525" y="2178880"/>
            <a:ext cx="654019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ja-JP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① 大きい地震や山火事、たくさんの雨で</a:t>
            </a:r>
            <a:endParaRPr kumimoji="1" lang="en-US" altLang="ja-JP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2800" dirty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    </a:t>
            </a:r>
            <a:r>
              <a:rPr kumimoji="1" lang="ja-JP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家が危ないとき、逃げるところです。</a:t>
            </a:r>
            <a:endParaRPr kumimoji="1" lang="en-US" altLang="ja-JP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ja-JP" alt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</a:t>
            </a:r>
            <a:endParaRPr kumimoji="1" lang="en-US" altLang="ja-JP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ja-JP" altLang="en-US" sz="2800" dirty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② 学校や体育館、公民館などに</a:t>
            </a:r>
            <a:endParaRPr lang="en-US" altLang="ja-JP" sz="2800" dirty="0">
              <a:solidFill>
                <a:prstClr val="black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ja-JP" altLang="en-US" sz="2800" dirty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　地域の人が集まります。</a:t>
            </a:r>
            <a:endParaRPr lang="en-US" altLang="ja-JP" sz="2800" dirty="0">
              <a:solidFill>
                <a:prstClr val="black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ja-JP" altLang="en-US" sz="1400" dirty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</a:t>
            </a:r>
            <a:endParaRPr lang="en-US" altLang="ja-JP" sz="1400" dirty="0">
              <a:solidFill>
                <a:prstClr val="black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ja-JP" altLang="en-US" sz="2800" dirty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③ 安全になるまで、そこでご飯を</a:t>
            </a:r>
            <a:endParaRPr lang="en-US" altLang="ja-JP" sz="2800" dirty="0">
              <a:solidFill>
                <a:prstClr val="black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ja-JP" altLang="en-US" sz="2800" dirty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 もらったり、生活したりします。</a:t>
            </a:r>
            <a:endParaRPr kumimoji="1" lang="en-US" altLang="ja-JP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9721F63-F4FD-C356-14AA-31581BFACF86}"/>
              </a:ext>
            </a:extLst>
          </p:cNvPr>
          <p:cNvSpPr txBox="1"/>
          <p:nvPr/>
        </p:nvSpPr>
        <p:spPr>
          <a:xfrm flipH="1">
            <a:off x="981060" y="4072146"/>
            <a:ext cx="2456250" cy="523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ja-JP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って何ですか？</a:t>
            </a:r>
            <a:endParaRPr kumimoji="1" lang="en-US" altLang="ja-JP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F2F98E5-8E97-85EB-B8FB-E16DEF7FA4B6}"/>
              </a:ext>
            </a:extLst>
          </p:cNvPr>
          <p:cNvSpPr txBox="1"/>
          <p:nvPr/>
        </p:nvSpPr>
        <p:spPr>
          <a:xfrm>
            <a:off x="565100" y="60405"/>
            <a:ext cx="81108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5400" b="1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「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 </a:t>
            </a: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３文</a:t>
            </a: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トレーニング 」</a:t>
            </a:r>
            <a:endParaRPr kumimoji="1" lang="en-US" altLang="ja-JP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ED71B629-05F9-DC83-35DA-5DAF124A4248}"/>
              </a:ext>
            </a:extLst>
          </p:cNvPr>
          <p:cNvCxnSpPr>
            <a:cxnSpLocks/>
          </p:cNvCxnSpPr>
          <p:nvPr/>
        </p:nvCxnSpPr>
        <p:spPr>
          <a:xfrm>
            <a:off x="729342" y="985830"/>
            <a:ext cx="10755086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8C18F46C-23CF-0C5F-A89B-1C4205E242F3}"/>
              </a:ext>
            </a:extLst>
          </p:cNvPr>
          <p:cNvCxnSpPr>
            <a:cxnSpLocks/>
          </p:cNvCxnSpPr>
          <p:nvPr/>
        </p:nvCxnSpPr>
        <p:spPr>
          <a:xfrm>
            <a:off x="624410" y="6057614"/>
            <a:ext cx="10860018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字幕 5">
            <a:extLst>
              <a:ext uri="{FF2B5EF4-FFF2-40B4-BE49-F238E27FC236}">
                <a16:creationId xmlns:a16="http://schemas.microsoft.com/office/drawing/2014/main" id="{F3C8CC3C-61E6-106C-D689-0230531B64E3}"/>
              </a:ext>
            </a:extLst>
          </p:cNvPr>
          <p:cNvSpPr txBox="1">
            <a:spLocks/>
          </p:cNvSpPr>
          <p:nvPr/>
        </p:nvSpPr>
        <p:spPr>
          <a:xfrm>
            <a:off x="288759" y="673308"/>
            <a:ext cx="12192000" cy="142756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marL="0" marR="0" lvl="0" indent="0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ja-JP" sz="2400" dirty="0">
                <a:solidFill>
                  <a:srgbClr val="00206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</a:t>
            </a:r>
            <a:r>
              <a:rPr lang="ja-JP" altLang="en-US" dirty="0">
                <a:solidFill>
                  <a:srgbClr val="00206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「専門用語・重要語」など覚えなければならないものもある。</a:t>
            </a:r>
            <a:endParaRPr lang="en-US" altLang="ja-JP" dirty="0">
              <a:solidFill>
                <a:srgbClr val="00206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marL="0" marR="0" lvl="0" indent="0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ja-JP" dirty="0">
                <a:solidFill>
                  <a:srgbClr val="00206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 1</a:t>
            </a:r>
            <a:r>
              <a:rPr lang="ja-JP" altLang="en-US" dirty="0">
                <a:solidFill>
                  <a:srgbClr val="00206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文では言い換えられないとき、３文で</a:t>
            </a:r>
            <a:r>
              <a:rPr kumimoji="1" lang="ja-JP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簡潔に</a:t>
            </a:r>
            <a:r>
              <a:rPr lang="ja-JP" altLang="en-US" dirty="0">
                <a:solidFill>
                  <a:srgbClr val="00206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説明できるようになる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DFA083D-A8F2-CB64-68CD-8ADDE1C5A440}"/>
              </a:ext>
            </a:extLst>
          </p:cNvPr>
          <p:cNvSpPr txBox="1"/>
          <p:nvPr/>
        </p:nvSpPr>
        <p:spPr>
          <a:xfrm flipH="1">
            <a:off x="863890" y="6151264"/>
            <a:ext cx="11052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☞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E5"/>
                </a:highlight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語の「意味」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E5"/>
                </a:highlight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＋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E5"/>
                </a:highlight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「状況」「大切な情報」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など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33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02D51AC-D588-9691-EAC6-285C6087126B}"/>
              </a:ext>
            </a:extLst>
          </p:cNvPr>
          <p:cNvSpPr txBox="1"/>
          <p:nvPr/>
        </p:nvSpPr>
        <p:spPr>
          <a:xfrm>
            <a:off x="4773049" y="2869269"/>
            <a:ext cx="2629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Arial" panose="020B0604020202020204" pitchFamily="34" charset="0"/>
              </a:rPr>
              <a:t>さいごまで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Arial" panose="020B0604020202020204" pitchFamily="34" charset="0"/>
              </a:rPr>
              <a:t>言う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47B1369-03F2-29D0-02DA-62C5B54EFBCF}"/>
              </a:ext>
            </a:extLst>
          </p:cNvPr>
          <p:cNvSpPr txBox="1"/>
          <p:nvPr/>
        </p:nvSpPr>
        <p:spPr>
          <a:xfrm>
            <a:off x="1110440" y="583954"/>
            <a:ext cx="10994572" cy="76944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 </a:t>
            </a: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「</a:t>
            </a:r>
            <a:r>
              <a:rPr lang="ja-JP" altLang="en-US" sz="44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はさみ</a:t>
            </a: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の法則」</a:t>
            </a:r>
            <a:r>
              <a:rPr kumimoji="1" lang="en-US" altLang="ja-JP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 </a:t>
            </a:r>
            <a:r>
              <a:rPr kumimoji="1" lang="en-US" altLang="ja-JP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x</a:t>
            </a: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 「チャンスは３回」</a:t>
            </a:r>
            <a:endParaRPr kumimoji="1" lang="en-US" altLang="ja-JP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F99CDF8-C5D9-74B4-2F2B-87299022B140}"/>
              </a:ext>
            </a:extLst>
          </p:cNvPr>
          <p:cNvSpPr txBox="1"/>
          <p:nvPr/>
        </p:nvSpPr>
        <p:spPr>
          <a:xfrm>
            <a:off x="601579" y="3569502"/>
            <a:ext cx="11165877" cy="31085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800" dirty="0">
                <a:solidFill>
                  <a:prstClr val="black"/>
                </a:solidFill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【</a:t>
            </a:r>
            <a:r>
              <a:rPr lang="ja-JP" altLang="en-US" sz="2800" dirty="0">
                <a:solidFill>
                  <a:prstClr val="black"/>
                </a:solidFill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進め方</a:t>
            </a:r>
            <a:r>
              <a:rPr lang="en-US" altLang="ja-JP" sz="2800" dirty="0">
                <a:solidFill>
                  <a:prstClr val="black"/>
                </a:solidFill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】</a:t>
            </a:r>
          </a:p>
          <a:p>
            <a:pPr marL="0" marR="0" lvl="0" indent="0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dirty="0">
                <a:solidFill>
                  <a:prstClr val="black"/>
                </a:solidFill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　①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Digi Kyokasho N-R" panose="02020400000000000000" pitchFamily="49" charset="-128"/>
                <a:ea typeface="UD Digi Kyokasho N-R" panose="02020400000000000000" pitchFamily="49" charset="-128"/>
                <a:cs typeface="+mn-cs"/>
              </a:rPr>
              <a:t> 別紙ワークシート</a:t>
            </a:r>
            <a:r>
              <a:rPr lang="ja-JP" altLang="en-US" sz="2800" dirty="0">
                <a:solidFill>
                  <a:prstClr val="black"/>
                </a:solidFill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の「指示カード」を切り離します。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Digi Kyokasho N-R" panose="02020400000000000000" pitchFamily="49" charset="-128"/>
              <a:ea typeface="UD Digi Kyokasho N-R" panose="02020400000000000000" pitchFamily="49" charset="-128"/>
              <a:cs typeface="+mn-cs"/>
            </a:endParaRPr>
          </a:p>
          <a:p>
            <a:pPr marL="0" marR="0" lvl="0" indent="0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dirty="0">
                <a:solidFill>
                  <a:prstClr val="black"/>
                </a:solidFill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　② 指示カードを</a:t>
            </a:r>
            <a:r>
              <a:rPr lang="en-US" altLang="ja-JP" sz="2800" dirty="0">
                <a:solidFill>
                  <a:prstClr val="black"/>
                </a:solidFill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1</a:t>
            </a:r>
            <a:r>
              <a:rPr lang="ja-JP" altLang="en-US" sz="2800" dirty="0">
                <a:solidFill>
                  <a:prstClr val="black"/>
                </a:solidFill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つ選び、そこに書かれている言葉について</a:t>
            </a:r>
            <a:endParaRPr lang="en-US" altLang="ja-JP" sz="2800" dirty="0">
              <a:solidFill>
                <a:prstClr val="black"/>
              </a:solidFill>
              <a:latin typeface="UD Digi Kyokasho N-R" panose="02020400000000000000" pitchFamily="49" charset="-128"/>
              <a:ea typeface="UD Digi Kyokasho N-R" panose="02020400000000000000" pitchFamily="49" charset="-128"/>
            </a:endParaRPr>
          </a:p>
          <a:p>
            <a:pPr marL="0" marR="0" lvl="0" indent="0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dirty="0">
                <a:solidFill>
                  <a:prstClr val="black"/>
                </a:solidFill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　　「はさみの法則」を意識しながら、</a:t>
            </a:r>
            <a:r>
              <a:rPr lang="en-US" altLang="ja-JP" sz="2800" dirty="0">
                <a:solidFill>
                  <a:prstClr val="black"/>
                </a:solidFill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3</a:t>
            </a:r>
            <a:r>
              <a:rPr lang="ja-JP" altLang="en-US" sz="2800" dirty="0">
                <a:solidFill>
                  <a:prstClr val="black"/>
                </a:solidFill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文で説明してください。</a:t>
            </a:r>
            <a:endParaRPr lang="en-US" altLang="ja-JP" sz="2800" dirty="0">
              <a:solidFill>
                <a:prstClr val="black"/>
              </a:solidFill>
              <a:latin typeface="UD Digi Kyokasho N-R" panose="02020400000000000000" pitchFamily="49" charset="-128"/>
              <a:ea typeface="UD Digi Kyokasho N-R" panose="02020400000000000000" pitchFamily="49" charset="-128"/>
            </a:endParaRPr>
          </a:p>
          <a:p>
            <a:pPr marL="0" marR="0" lvl="0" indent="0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dirty="0">
                <a:solidFill>
                  <a:prstClr val="black"/>
                </a:solidFill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　③ グループで、出題者と回答者に分かれて３ヒントクイズにし、</a:t>
            </a:r>
            <a:endParaRPr lang="en-US" altLang="ja-JP" sz="2800" dirty="0">
              <a:solidFill>
                <a:prstClr val="black"/>
              </a:solidFill>
              <a:latin typeface="UD Digi Kyokasho N-R" panose="02020400000000000000" pitchFamily="49" charset="-128"/>
              <a:ea typeface="UD Digi Kyokasho N-R" panose="02020400000000000000" pitchFamily="49" charset="-128"/>
            </a:endParaRPr>
          </a:p>
          <a:p>
            <a:pPr marL="0" marR="0" lvl="0" indent="0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dirty="0">
                <a:solidFill>
                  <a:prstClr val="black"/>
                </a:solidFill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　　 説明が通じやすいか話し合うと効果的です。</a:t>
            </a:r>
            <a:endParaRPr lang="en-US" altLang="ja-JP" sz="2800" dirty="0">
              <a:solidFill>
                <a:prstClr val="black"/>
              </a:solidFill>
              <a:latin typeface="UD Digi Kyokasho N-R" panose="02020400000000000000" pitchFamily="49" charset="-128"/>
              <a:ea typeface="UD Digi Kyokasho N-R" panose="02020400000000000000" pitchFamily="49" charset="-128"/>
            </a:endParaRPr>
          </a:p>
          <a:p>
            <a:pPr marL="0" marR="0" lvl="0" indent="0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dirty="0">
                <a:solidFill>
                  <a:prstClr val="black"/>
                </a:solidFill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　④ 職場の用語なども題材にして、さらに楽しく練習しましょう。 </a:t>
            </a:r>
            <a:endParaRPr lang="en-US" altLang="ja-JP" sz="2800" dirty="0">
              <a:solidFill>
                <a:prstClr val="black"/>
              </a:solidFill>
              <a:latin typeface="UD Digi Kyokasho N-R" panose="02020400000000000000" pitchFamily="49" charset="-128"/>
              <a:ea typeface="UD Digi Kyokasho N-R" panose="02020400000000000000" pitchFamily="49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C098EF3-3F04-BAEE-197F-B92B5798A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877" y="1272646"/>
            <a:ext cx="7794269" cy="2196787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82E62D7-BFE6-480C-8F6E-A75816A1B952}"/>
              </a:ext>
            </a:extLst>
          </p:cNvPr>
          <p:cNvSpPr txBox="1"/>
          <p:nvPr/>
        </p:nvSpPr>
        <p:spPr>
          <a:xfrm>
            <a:off x="86988" y="7743"/>
            <a:ext cx="5780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UD デジタル 教科書体 N" panose="02020400000000000000" pitchFamily="17" charset="-128"/>
                <a:ea typeface="UD デジタル 教科書体 N" panose="02020400000000000000" pitchFamily="17" charset="-128"/>
              </a:rPr>
              <a:t>３．基本練習と「３</a:t>
            </a:r>
            <a:r>
              <a:rPr kumimoji="1" lang="ja-JP" altLang="en-US" sz="2400" dirty="0">
                <a:latin typeface="UD デジタル 教科書体 N" panose="02020400000000000000" pitchFamily="17" charset="-128"/>
                <a:ea typeface="UD デジタル 教科書体 N" panose="02020400000000000000" pitchFamily="17" charset="-128"/>
              </a:rPr>
              <a:t>文トレーニング」</a:t>
            </a:r>
          </a:p>
        </p:txBody>
      </p:sp>
      <p:sp>
        <p:nvSpPr>
          <p:cNvPr id="5" name="スライド番号プレースホルダー 5">
            <a:extLst>
              <a:ext uri="{FF2B5EF4-FFF2-40B4-BE49-F238E27FC236}">
                <a16:creationId xmlns:a16="http://schemas.microsoft.com/office/drawing/2014/main" id="{B7DB93E0-A3BD-EBD2-FB1D-EA4576670D67}"/>
              </a:ext>
            </a:extLst>
          </p:cNvPr>
          <p:cNvSpPr txBox="1">
            <a:spLocks/>
          </p:cNvSpPr>
          <p:nvPr/>
        </p:nvSpPr>
        <p:spPr>
          <a:xfrm>
            <a:off x="11433976" y="6492875"/>
            <a:ext cx="758024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3C7CB-B397-428D-867A-3A88995E610B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75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C66204D0-04D3-51B2-5BAC-CC1A31FC27D1}"/>
              </a:ext>
            </a:extLst>
          </p:cNvPr>
          <p:cNvCxnSpPr>
            <a:cxnSpLocks/>
          </p:cNvCxnSpPr>
          <p:nvPr/>
        </p:nvCxnSpPr>
        <p:spPr>
          <a:xfrm>
            <a:off x="632012" y="1258143"/>
            <a:ext cx="6289649" cy="0"/>
          </a:xfrm>
          <a:prstGeom prst="line">
            <a:avLst/>
          </a:prstGeom>
          <a:ln w="508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A56FD479-090D-B567-1A6F-8D0668992D70}"/>
              </a:ext>
            </a:extLst>
          </p:cNvPr>
          <p:cNvGrpSpPr/>
          <p:nvPr/>
        </p:nvGrpSpPr>
        <p:grpSpPr>
          <a:xfrm>
            <a:off x="523155" y="1083902"/>
            <a:ext cx="8961775" cy="2178009"/>
            <a:chOff x="523155" y="1083902"/>
            <a:chExt cx="8961775" cy="2178009"/>
          </a:xfrm>
        </p:grpSpPr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08312A16-5F1F-4817-5387-F99806CFB764}"/>
                </a:ext>
              </a:extLst>
            </p:cNvPr>
            <p:cNvSpPr txBox="1"/>
            <p:nvPr/>
          </p:nvSpPr>
          <p:spPr>
            <a:xfrm>
              <a:off x="3452346" y="1138253"/>
              <a:ext cx="6032584" cy="2123658"/>
            </a:xfrm>
            <a:prstGeom prst="rect">
              <a:avLst/>
            </a:prstGeom>
            <a:solidFill>
              <a:srgbClr val="FFE1E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Digi Kyokasho N-R" panose="02020400000000000000" pitchFamily="49" charset="-128"/>
                  <a:ea typeface="UD Digi Kyokasho N-R" panose="02020400000000000000" pitchFamily="49" charset="-128"/>
                  <a:cs typeface="+mn-cs"/>
                </a:rPr>
                <a:t>① </a:t>
              </a:r>
              <a:r>
                <a:rPr kumimoji="1" lang="ja-JP" altLang="en-US" sz="44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Digi Kyokasho N-R" panose="02020400000000000000" pitchFamily="49" charset="-128"/>
                  <a:ea typeface="UD Digi Kyokasho N-R" panose="02020400000000000000" pitchFamily="49" charset="-128"/>
                  <a:cs typeface="+mn-cs"/>
                </a:rPr>
                <a:t>ご飯で作ります。</a:t>
              </a:r>
              <a:endParaRPr kumimoji="1" lang="en-US" altLang="ja-JP" sz="4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Digi Kyokasho N-R" panose="02020400000000000000" pitchFamily="49" charset="-128"/>
                <a:ea typeface="UD Digi Kyokasho N-R" panose="02020400000000000000" pitchFamily="49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Digi Kyokasho N-R" panose="02020400000000000000" pitchFamily="49" charset="-128"/>
                  <a:ea typeface="UD Digi Kyokasho N-R" panose="02020400000000000000" pitchFamily="49" charset="-128"/>
                  <a:cs typeface="+mn-cs"/>
                </a:rPr>
                <a:t>② </a:t>
              </a:r>
              <a:r>
                <a:rPr kumimoji="1" lang="ja-JP" altLang="en-US" sz="44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Digi Kyokasho N-R" panose="02020400000000000000" pitchFamily="49" charset="-128"/>
                  <a:ea typeface="UD Digi Kyokasho N-R" panose="02020400000000000000" pitchFamily="49" charset="-128"/>
                  <a:cs typeface="+mn-cs"/>
                </a:rPr>
                <a:t>丸や三角の形です</a:t>
              </a:r>
              <a:r>
                <a:rPr kumimoji="1" lang="ja-JP" altLang="en-US" sz="4400" b="0" i="0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Digi Kyokasho N-R" panose="02020400000000000000" pitchFamily="49" charset="-128"/>
                  <a:ea typeface="UD Digi Kyokasho N-R" panose="02020400000000000000" pitchFamily="49" charset="-128"/>
                  <a:cs typeface="+mn-cs"/>
                </a:rPr>
                <a:t>。</a:t>
              </a:r>
              <a:endParaRPr kumimoji="1" lang="en-US" altLang="ja-JP" sz="4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Digi Kyokasho N-R" panose="02020400000000000000" pitchFamily="49" charset="-128"/>
                <a:ea typeface="UD Digi Kyokasho N-R" panose="02020400000000000000" pitchFamily="49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Digi Kyokasho N-R" panose="02020400000000000000" pitchFamily="49" charset="-128"/>
                  <a:ea typeface="UD Digi Kyokasho N-R" panose="02020400000000000000" pitchFamily="49" charset="-128"/>
                  <a:cs typeface="+mn-cs"/>
                </a:rPr>
                <a:t>③ </a:t>
              </a:r>
              <a:r>
                <a:rPr kumimoji="1" lang="ja-JP" altLang="en-US" sz="44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Digi Kyokasho N-R" panose="02020400000000000000" pitchFamily="49" charset="-128"/>
                  <a:ea typeface="UD Digi Kyokasho N-R" panose="02020400000000000000" pitchFamily="49" charset="-128"/>
                  <a:cs typeface="+mn-cs"/>
                </a:rPr>
                <a:t>手で食べます。　　　</a:t>
              </a:r>
              <a:endParaRPr kumimoji="1" lang="en-US" altLang="ja-JP" sz="4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Digi Kyokasho N-R" panose="02020400000000000000" pitchFamily="49" charset="-128"/>
                <a:ea typeface="UD Digi Kyokasho N-R" panose="02020400000000000000" pitchFamily="49" charset="-128"/>
                <a:cs typeface="+mn-cs"/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1DCCEFC3-E887-3036-3389-48E97B144918}"/>
                </a:ext>
              </a:extLst>
            </p:cNvPr>
            <p:cNvSpPr txBox="1"/>
            <p:nvPr/>
          </p:nvSpPr>
          <p:spPr>
            <a:xfrm>
              <a:off x="1302620" y="1160797"/>
              <a:ext cx="1936747" cy="1200329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Digi Kyokasho N-R" panose="02020400000000000000" pitchFamily="49" charset="-128"/>
                  <a:ea typeface="UD Digi Kyokasho N-R" panose="02020400000000000000" pitchFamily="49" charset="-128"/>
                  <a:cs typeface="+mn-cs"/>
                </a:rPr>
                <a:t>クイズ</a:t>
              </a:r>
              <a:endParaRPr kumimoji="1" lang="en-US" altLang="ja-JP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Digi Kyokasho N-R" panose="02020400000000000000" pitchFamily="49" charset="-128"/>
                <a:ea typeface="UD Digi Kyokasho N-R" panose="02020400000000000000" pitchFamily="49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2800" dirty="0">
                  <a:solidFill>
                    <a:prstClr val="black"/>
                  </a:solidFill>
                  <a:latin typeface="UD Digi Kyokasho N-R" panose="02020400000000000000" pitchFamily="49" charset="-128"/>
                  <a:ea typeface="UD Digi Kyokasho N-R" panose="02020400000000000000" pitchFamily="49" charset="-128"/>
                </a:rPr>
                <a:t>として</a:t>
              </a:r>
              <a:endPara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Digi Kyokasho N-R" panose="02020400000000000000" pitchFamily="49" charset="-128"/>
                <a:ea typeface="UD Digi Kyokasho N-R" panose="02020400000000000000" pitchFamily="49" charset="-128"/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C511B026-305F-3D13-1F17-9638AC9AC730}"/>
                </a:ext>
              </a:extLst>
            </p:cNvPr>
            <p:cNvSpPr txBox="1"/>
            <p:nvPr/>
          </p:nvSpPr>
          <p:spPr>
            <a:xfrm>
              <a:off x="523155" y="1083902"/>
              <a:ext cx="8871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Digi Kyokasho N-R" panose="02020400000000000000" pitchFamily="49" charset="-128"/>
                  <a:ea typeface="UD Digi Kyokasho N-R" panose="02020400000000000000" pitchFamily="49" charset="-128"/>
                  <a:cs typeface="+mn-cs"/>
                </a:rPr>
                <a:t>例</a:t>
              </a:r>
            </a:p>
          </p:txBody>
        </p:sp>
      </p:grpSp>
      <p:sp>
        <p:nvSpPr>
          <p:cNvPr id="22" name="タイトル 1">
            <a:extLst>
              <a:ext uri="{FF2B5EF4-FFF2-40B4-BE49-F238E27FC236}">
                <a16:creationId xmlns:a16="http://schemas.microsoft.com/office/drawing/2014/main" id="{4E8AD9F2-F395-5EF8-29A3-F9261827919E}"/>
              </a:ext>
            </a:extLst>
          </p:cNvPr>
          <p:cNvSpPr txBox="1">
            <a:spLocks/>
          </p:cNvSpPr>
          <p:nvPr/>
        </p:nvSpPr>
        <p:spPr>
          <a:xfrm>
            <a:off x="523155" y="96231"/>
            <a:ext cx="10594480" cy="77946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j-cs"/>
              </a:rPr>
              <a:t>◆ クイズをしながら、説明の仕方を楽しく学びましょう！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5C4E6459-A55B-F5BC-27EB-A527D0D96AD0}"/>
              </a:ext>
            </a:extLst>
          </p:cNvPr>
          <p:cNvGrpSpPr/>
          <p:nvPr/>
        </p:nvGrpSpPr>
        <p:grpSpPr>
          <a:xfrm>
            <a:off x="1282444" y="2935572"/>
            <a:ext cx="1936747" cy="3068198"/>
            <a:chOff x="1282444" y="2935572"/>
            <a:chExt cx="1936747" cy="3068198"/>
          </a:xfrm>
        </p:grpSpPr>
        <p:sp>
          <p:nvSpPr>
            <p:cNvPr id="7" name="下矢印 4">
              <a:extLst>
                <a:ext uri="{FF2B5EF4-FFF2-40B4-BE49-F238E27FC236}">
                  <a16:creationId xmlns:a16="http://schemas.microsoft.com/office/drawing/2014/main" id="{EA2BF463-BBA1-9360-062F-90E1BE16EA58}"/>
                </a:ext>
              </a:extLst>
            </p:cNvPr>
            <p:cNvSpPr/>
            <p:nvPr/>
          </p:nvSpPr>
          <p:spPr>
            <a:xfrm>
              <a:off x="1743628" y="2935572"/>
              <a:ext cx="892366" cy="1622048"/>
            </a:xfrm>
            <a:prstGeom prst="downArrow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355CCE1C-6CBD-989E-A1D9-B709041A09A8}"/>
                </a:ext>
              </a:extLst>
            </p:cNvPr>
            <p:cNvSpPr txBox="1"/>
            <p:nvPr/>
          </p:nvSpPr>
          <p:spPr>
            <a:xfrm>
              <a:off x="1282444" y="5234329"/>
              <a:ext cx="1936747" cy="769441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Digi Kyokasho N-R" panose="02020400000000000000" pitchFamily="49" charset="-128"/>
                  <a:ea typeface="UD Digi Kyokasho N-R" panose="02020400000000000000" pitchFamily="49" charset="-128"/>
                  <a:cs typeface="+mn-cs"/>
                </a:rPr>
                <a:t>回答</a:t>
              </a:r>
              <a:endParaRPr lang="en-US" altLang="ja-JP" sz="4000" dirty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52791010-CEA0-1820-B113-ACFB737765AD}"/>
              </a:ext>
            </a:extLst>
          </p:cNvPr>
          <p:cNvGrpSpPr/>
          <p:nvPr/>
        </p:nvGrpSpPr>
        <p:grpSpPr>
          <a:xfrm>
            <a:off x="9703078" y="1132500"/>
            <a:ext cx="1936747" cy="3425121"/>
            <a:chOff x="9703078" y="1132500"/>
            <a:chExt cx="1936747" cy="3425121"/>
          </a:xfrm>
        </p:grpSpPr>
        <p:sp>
          <p:nvSpPr>
            <p:cNvPr id="19" name="下矢印 5">
              <a:extLst>
                <a:ext uri="{FF2B5EF4-FFF2-40B4-BE49-F238E27FC236}">
                  <a16:creationId xmlns:a16="http://schemas.microsoft.com/office/drawing/2014/main" id="{BFEA994A-B230-770E-C1BE-B0B30FC92EB8}"/>
                </a:ext>
              </a:extLst>
            </p:cNvPr>
            <p:cNvSpPr/>
            <p:nvPr/>
          </p:nvSpPr>
          <p:spPr>
            <a:xfrm rot="10800000">
              <a:off x="10225269" y="2935573"/>
              <a:ext cx="892366" cy="1622048"/>
            </a:xfrm>
            <a:prstGeom prst="downArrow">
              <a:avLst/>
            </a:prstGeom>
            <a:solidFill>
              <a:srgbClr val="FFD1E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B4E6CD"/>
                </a:highlight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F1D702CE-5A8B-8785-C9DC-B87D2345D188}"/>
                </a:ext>
              </a:extLst>
            </p:cNvPr>
            <p:cNvSpPr txBox="1"/>
            <p:nvPr/>
          </p:nvSpPr>
          <p:spPr>
            <a:xfrm>
              <a:off x="9703078" y="1132500"/>
              <a:ext cx="1936747" cy="1138773"/>
            </a:xfrm>
            <a:prstGeom prst="rect">
              <a:avLst/>
            </a:prstGeom>
            <a:solidFill>
              <a:srgbClr val="FFD1E8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4000" dirty="0">
                  <a:solidFill>
                    <a:srgbClr val="FF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説明</a:t>
              </a:r>
              <a:endParaRPr lang="en-US" altLang="ja-JP" sz="40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2800" dirty="0">
                  <a:latin typeface="UD デジタル 教科書体 N-R" panose="02020400000000000000" pitchFamily="17" charset="-128"/>
                  <a:ea typeface="UD デジタル 教科書体 N-R" panose="02020400000000000000" pitchFamily="17" charset="-128"/>
                </a:rPr>
                <a:t>として</a:t>
              </a:r>
              <a:endParaRPr lang="en-US" altLang="ja-JP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endParaRPr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69D888CE-0528-F557-CAA4-DD837ECC3140}"/>
              </a:ext>
            </a:extLst>
          </p:cNvPr>
          <p:cNvGrpSpPr/>
          <p:nvPr/>
        </p:nvGrpSpPr>
        <p:grpSpPr>
          <a:xfrm>
            <a:off x="6776563" y="5234329"/>
            <a:ext cx="4863261" cy="1708160"/>
            <a:chOff x="6776563" y="5234329"/>
            <a:chExt cx="4863261" cy="1708160"/>
          </a:xfrm>
        </p:grpSpPr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0C551449-6B48-87DE-4EDE-1CEF5A87AECC}"/>
                </a:ext>
              </a:extLst>
            </p:cNvPr>
            <p:cNvSpPr txBox="1"/>
            <p:nvPr/>
          </p:nvSpPr>
          <p:spPr>
            <a:xfrm>
              <a:off x="6776563" y="6296158"/>
              <a:ext cx="300080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は何ですか？</a:t>
              </a: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C280F07-C5C6-AEA8-D3FE-0963DBDBD978}"/>
                </a:ext>
              </a:extLst>
            </p:cNvPr>
            <p:cNvSpPr txBox="1"/>
            <p:nvPr/>
          </p:nvSpPr>
          <p:spPr>
            <a:xfrm>
              <a:off x="9703077" y="5234329"/>
              <a:ext cx="1936747" cy="1138773"/>
            </a:xfrm>
            <a:prstGeom prst="rect">
              <a:avLst/>
            </a:prstGeom>
            <a:solidFill>
              <a:srgbClr val="FFD1E8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2800" dirty="0">
                  <a:solidFill>
                    <a:prstClr val="black"/>
                  </a:solidFill>
                  <a:latin typeface="UD Digi Kyokasho N-R" panose="02020400000000000000" pitchFamily="49" charset="-128"/>
                  <a:ea typeface="UD Digi Kyokasho N-R" panose="02020400000000000000" pitchFamily="49" charset="-128"/>
                </a:rPr>
                <a:t>外国人の</a:t>
              </a:r>
              <a:r>
                <a:rPr lang="ja-JP" altLang="en-US" sz="4000" dirty="0">
                  <a:solidFill>
                    <a:srgbClr val="FF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質問</a:t>
              </a:r>
              <a:endParaRPr lang="en-US" altLang="ja-JP" sz="4000" dirty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</p:grpSp>
      <p:pic>
        <p:nvPicPr>
          <p:cNvPr id="17" name="図 16" descr="The image depicts a group of people, likely a team or class, gathered around a table with various individuals pointing to different parts of the table or objects, and one person asking a question about onigiri (sushi rice balls).&#10;&#10;AI 生成コンテンツは誤りを含む可能性があります。">
            <a:extLst>
              <a:ext uri="{FF2B5EF4-FFF2-40B4-BE49-F238E27FC236}">
                <a16:creationId xmlns:a16="http://schemas.microsoft.com/office/drawing/2014/main" id="{6856FC7E-7D46-F58D-D5A6-571E88FECB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230"/>
          <a:stretch>
            <a:fillRect/>
          </a:stretch>
        </p:blipFill>
        <p:spPr>
          <a:xfrm>
            <a:off x="5218582" y="3310615"/>
            <a:ext cx="3115961" cy="1906358"/>
          </a:xfrm>
          <a:prstGeom prst="rect">
            <a:avLst/>
          </a:prstGeom>
        </p:spPr>
      </p:pic>
      <p:sp>
        <p:nvSpPr>
          <p:cNvPr id="20" name="スライド番号プレースホルダー 5">
            <a:extLst>
              <a:ext uri="{FF2B5EF4-FFF2-40B4-BE49-F238E27FC236}">
                <a16:creationId xmlns:a16="http://schemas.microsoft.com/office/drawing/2014/main" id="{4BB13F1F-705B-A62F-8824-90FEC587C44B}"/>
              </a:ext>
            </a:extLst>
          </p:cNvPr>
          <p:cNvSpPr txBox="1">
            <a:spLocks/>
          </p:cNvSpPr>
          <p:nvPr/>
        </p:nvSpPr>
        <p:spPr>
          <a:xfrm>
            <a:off x="11433976" y="6492875"/>
            <a:ext cx="758024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3C7CB-B397-428D-867A-3A88995E610B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4E9FF7B-7754-02DB-573E-735A15761164}"/>
              </a:ext>
            </a:extLst>
          </p:cNvPr>
          <p:cNvSpPr txBox="1"/>
          <p:nvPr/>
        </p:nvSpPr>
        <p:spPr>
          <a:xfrm>
            <a:off x="4992127" y="5237487"/>
            <a:ext cx="2709208" cy="1008000"/>
          </a:xfrm>
          <a:prstGeom prst="rect">
            <a:avLst/>
          </a:prstGeom>
          <a:solidFill>
            <a:srgbClr val="FFE1E1"/>
          </a:solidFill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Digi Kyokasho N-R" panose="02020400000000000000" pitchFamily="49" charset="-128"/>
              <a:ea typeface="UD Digi Kyokasho N-R" panose="02020400000000000000" pitchFamily="49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Digi Kyokasho N-R" panose="02020400000000000000" pitchFamily="49" charset="-128"/>
                <a:ea typeface="UD Digi Kyokasho N-R" panose="02020400000000000000" pitchFamily="49" charset="-128"/>
                <a:cs typeface="+mn-cs"/>
              </a:rPr>
              <a:t>おにぎり</a:t>
            </a:r>
            <a:endParaRPr kumimoji="1" lang="en-US" altLang="ja-JP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Digi Kyokasho N-R" panose="02020400000000000000" pitchFamily="49" charset="-128"/>
              <a:ea typeface="UD Digi Kyokasho N-R" panose="02020400000000000000" pitchFamily="49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Digi Kyokasho N-R" panose="02020400000000000000" pitchFamily="49" charset="-128"/>
              <a:ea typeface="UD Digi Kyokasho N-R" panose="02020400000000000000" pitchFamily="49" charset="-128"/>
              <a:cs typeface="+mn-cs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409A809-BBB7-ECC7-32E7-A4748DCD72D9}"/>
              </a:ext>
            </a:extLst>
          </p:cNvPr>
          <p:cNvSpPr txBox="1"/>
          <p:nvPr/>
        </p:nvSpPr>
        <p:spPr>
          <a:xfrm>
            <a:off x="2329092" y="6057884"/>
            <a:ext cx="2790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solidFill>
                  <a:srgbClr val="0070C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練習では別紙ワーク ↗</a:t>
            </a:r>
            <a:endParaRPr lang="en-US" altLang="ja-JP" sz="2000" b="1" dirty="0">
              <a:solidFill>
                <a:srgbClr val="0070C0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lang="ja-JP" altLang="en-US" sz="2000" b="1" dirty="0">
                <a:solidFill>
                  <a:srgbClr val="0070C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シートの</a:t>
            </a:r>
            <a:r>
              <a:rPr kumimoji="1" lang="ja-JP" altLang="en-US" sz="2000" b="1" dirty="0">
                <a:solidFill>
                  <a:srgbClr val="0070C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指示カードで</a:t>
            </a:r>
          </a:p>
        </p:txBody>
      </p:sp>
    </p:spTree>
    <p:extLst>
      <p:ext uri="{BB962C8B-B14F-4D97-AF65-F5344CB8AC3E}">
        <p14:creationId xmlns:p14="http://schemas.microsoft.com/office/powerpoint/2010/main" val="216608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6F8F14F-9377-7E90-4233-74CB5439637B}"/>
              </a:ext>
            </a:extLst>
          </p:cNvPr>
          <p:cNvSpPr txBox="1"/>
          <p:nvPr/>
        </p:nvSpPr>
        <p:spPr>
          <a:xfrm>
            <a:off x="186117" y="79991"/>
            <a:ext cx="5256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latin typeface="UD デジタル 教科書体 N" panose="02020400000000000000" pitchFamily="17" charset="-128"/>
                <a:ea typeface="UD デジタル 教科書体 N" panose="02020400000000000000" pitchFamily="17" charset="-128"/>
              </a:rPr>
              <a:t>３</a:t>
            </a:r>
            <a:r>
              <a:rPr kumimoji="1" lang="ja-JP" altLang="en-US" sz="2400" b="1" dirty="0">
                <a:latin typeface="UD デジタル 教科書体 N" panose="02020400000000000000" pitchFamily="17" charset="-128"/>
                <a:ea typeface="UD デジタル 教科書体 N" panose="02020400000000000000" pitchFamily="17" charset="-128"/>
              </a:rPr>
              <a:t>文トレーニング用　ワークシート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7EA6B1E-43AE-D880-D58A-EA9998D78A66}"/>
              </a:ext>
            </a:extLst>
          </p:cNvPr>
          <p:cNvSpPr txBox="1"/>
          <p:nvPr/>
        </p:nvSpPr>
        <p:spPr>
          <a:xfrm>
            <a:off x="6124322" y="95755"/>
            <a:ext cx="4887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UD デジタル 教科書体 N" panose="02020400000000000000" pitchFamily="17" charset="-128"/>
                <a:ea typeface="UD デジタル 教科書体 N" panose="02020400000000000000" pitchFamily="17" charset="-128"/>
              </a:rPr>
              <a:t>＊切り離してご利用ください。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BF4607BD-5B0B-238C-9B7A-9EFC02B108D0}"/>
              </a:ext>
            </a:extLst>
          </p:cNvPr>
          <p:cNvGrpSpPr/>
          <p:nvPr/>
        </p:nvGrpSpPr>
        <p:grpSpPr>
          <a:xfrm>
            <a:off x="186118" y="1008809"/>
            <a:ext cx="11846739" cy="1596632"/>
            <a:chOff x="186118" y="1008809"/>
            <a:chExt cx="11846739" cy="1596632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4788E850-AD54-A782-B4EF-8E7107D084F0}"/>
                </a:ext>
              </a:extLst>
            </p:cNvPr>
            <p:cNvSpPr txBox="1"/>
            <p:nvPr/>
          </p:nvSpPr>
          <p:spPr>
            <a:xfrm>
              <a:off x="186118" y="1035781"/>
              <a:ext cx="3838322" cy="15696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endParaRPr kumimoji="1" lang="en-US" altLang="ja-JP" sz="4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  <a:p>
              <a:endParaRPr kumimoji="1" lang="ja-JP" altLang="en-US" sz="4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86EE6DD-2CEB-3A91-0E86-8E3C778373F3}"/>
                </a:ext>
              </a:extLst>
            </p:cNvPr>
            <p:cNvSpPr txBox="1"/>
            <p:nvPr/>
          </p:nvSpPr>
          <p:spPr>
            <a:xfrm>
              <a:off x="4182234" y="1018249"/>
              <a:ext cx="3838322" cy="15696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en-US" altLang="ja-JP" sz="4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  <a:p>
              <a:endParaRPr kumimoji="1" lang="ja-JP" altLang="en-US" sz="4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06B79C84-2723-E05F-E52E-C98B8AE9E779}"/>
                </a:ext>
              </a:extLst>
            </p:cNvPr>
            <p:cNvSpPr txBox="1"/>
            <p:nvPr/>
          </p:nvSpPr>
          <p:spPr>
            <a:xfrm>
              <a:off x="8194535" y="1008809"/>
              <a:ext cx="3838322" cy="15696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en-US" altLang="ja-JP" sz="4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  <a:p>
              <a:endParaRPr kumimoji="1" lang="ja-JP" altLang="en-US" sz="4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53BCBB32-7A3F-7850-F832-13A48BFF2590}"/>
              </a:ext>
            </a:extLst>
          </p:cNvPr>
          <p:cNvGrpSpPr/>
          <p:nvPr/>
        </p:nvGrpSpPr>
        <p:grpSpPr>
          <a:xfrm>
            <a:off x="209045" y="2828169"/>
            <a:ext cx="11846739" cy="1596632"/>
            <a:chOff x="186118" y="1008809"/>
            <a:chExt cx="11846739" cy="1596632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E3CFEEEA-D7AF-C149-0E2E-5D0D31E3B1AE}"/>
                </a:ext>
              </a:extLst>
            </p:cNvPr>
            <p:cNvSpPr txBox="1"/>
            <p:nvPr/>
          </p:nvSpPr>
          <p:spPr>
            <a:xfrm>
              <a:off x="186118" y="1035781"/>
              <a:ext cx="3838322" cy="15696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en-US" altLang="ja-JP" sz="4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  <a:p>
              <a:endParaRPr kumimoji="1" lang="ja-JP" altLang="en-US" sz="4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9B468C2A-E304-22A8-E557-5C992DA1B6D4}"/>
                </a:ext>
              </a:extLst>
            </p:cNvPr>
            <p:cNvSpPr txBox="1"/>
            <p:nvPr/>
          </p:nvSpPr>
          <p:spPr>
            <a:xfrm>
              <a:off x="4182234" y="1018249"/>
              <a:ext cx="3838322" cy="15696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en-US" altLang="ja-JP" sz="4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  <a:p>
              <a:endParaRPr kumimoji="1" lang="ja-JP" altLang="en-US" sz="4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75A3D5A6-E750-E500-A560-2CD1B427BF95}"/>
                </a:ext>
              </a:extLst>
            </p:cNvPr>
            <p:cNvSpPr txBox="1"/>
            <p:nvPr/>
          </p:nvSpPr>
          <p:spPr>
            <a:xfrm>
              <a:off x="8194535" y="1008809"/>
              <a:ext cx="3838322" cy="15696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en-US" altLang="ja-JP" sz="4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  <a:p>
              <a:endParaRPr kumimoji="1" lang="ja-JP" altLang="en-US" sz="4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5CAC37E5-5A68-9498-F5DB-E1901EB6DAF5}"/>
              </a:ext>
            </a:extLst>
          </p:cNvPr>
          <p:cNvGrpSpPr/>
          <p:nvPr/>
        </p:nvGrpSpPr>
        <p:grpSpPr>
          <a:xfrm>
            <a:off x="225230" y="4689337"/>
            <a:ext cx="11846739" cy="1596632"/>
            <a:chOff x="186118" y="1008809"/>
            <a:chExt cx="11846739" cy="1596632"/>
          </a:xfrm>
        </p:grpSpPr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5B54F882-A6C6-3049-AE47-ADD4CBDFC3AE}"/>
                </a:ext>
              </a:extLst>
            </p:cNvPr>
            <p:cNvSpPr txBox="1"/>
            <p:nvPr/>
          </p:nvSpPr>
          <p:spPr>
            <a:xfrm>
              <a:off x="186118" y="1035781"/>
              <a:ext cx="3838322" cy="15696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en-US" altLang="ja-JP" sz="4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  <a:p>
              <a:endParaRPr kumimoji="1" lang="ja-JP" altLang="en-US" sz="4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C72FCFD7-36C1-0E8C-4FC4-6BEF5D1B79F1}"/>
                </a:ext>
              </a:extLst>
            </p:cNvPr>
            <p:cNvSpPr txBox="1"/>
            <p:nvPr/>
          </p:nvSpPr>
          <p:spPr>
            <a:xfrm>
              <a:off x="4182234" y="1018249"/>
              <a:ext cx="3838322" cy="15696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en-US" altLang="ja-JP" sz="4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  <a:p>
              <a:endParaRPr kumimoji="1" lang="ja-JP" altLang="en-US" sz="4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04399FDE-48CE-2523-5432-39B66594A84B}"/>
                </a:ext>
              </a:extLst>
            </p:cNvPr>
            <p:cNvSpPr txBox="1"/>
            <p:nvPr/>
          </p:nvSpPr>
          <p:spPr>
            <a:xfrm>
              <a:off x="8194535" y="1008809"/>
              <a:ext cx="3838322" cy="15696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en-US" altLang="ja-JP" sz="4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  <a:p>
              <a:endParaRPr kumimoji="1" lang="ja-JP" altLang="en-US" sz="4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1C845AA-8CDA-7AA6-F6F5-6C2F4870ABB6}"/>
              </a:ext>
            </a:extLst>
          </p:cNvPr>
          <p:cNvSpPr txBox="1"/>
          <p:nvPr/>
        </p:nvSpPr>
        <p:spPr>
          <a:xfrm>
            <a:off x="323681" y="1472749"/>
            <a:ext cx="36471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アレルギー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F52F8AF-4CFC-D04C-1CAF-F45517A000C2}"/>
              </a:ext>
            </a:extLst>
          </p:cNvPr>
          <p:cNvSpPr txBox="1"/>
          <p:nvPr/>
        </p:nvSpPr>
        <p:spPr>
          <a:xfrm>
            <a:off x="5104726" y="1447124"/>
            <a:ext cx="156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労災</a:t>
            </a:r>
            <a:endParaRPr kumimoji="1" lang="ja-JP" altLang="en-US" sz="5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C550C1A-4F04-3DE0-82F3-D4D7626B6725}"/>
              </a:ext>
            </a:extLst>
          </p:cNvPr>
          <p:cNvSpPr txBox="1"/>
          <p:nvPr/>
        </p:nvSpPr>
        <p:spPr>
          <a:xfrm>
            <a:off x="9005544" y="1394497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納涼祭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DDB9634-B34D-062F-A88C-C0ED139B842A}"/>
              </a:ext>
            </a:extLst>
          </p:cNvPr>
          <p:cNvSpPr txBox="1"/>
          <p:nvPr/>
        </p:nvSpPr>
        <p:spPr>
          <a:xfrm>
            <a:off x="8698010" y="3219997"/>
            <a:ext cx="302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差し入れ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984935F-EF21-B005-D40C-59DA6C416326}"/>
              </a:ext>
            </a:extLst>
          </p:cNvPr>
          <p:cNvSpPr txBox="1"/>
          <p:nvPr/>
        </p:nvSpPr>
        <p:spPr>
          <a:xfrm>
            <a:off x="552318" y="3218098"/>
            <a:ext cx="3184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もちつき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D7F4806-B62E-01E0-9FB6-DCD10949ED22}"/>
              </a:ext>
            </a:extLst>
          </p:cNvPr>
          <p:cNvSpPr txBox="1"/>
          <p:nvPr/>
        </p:nvSpPr>
        <p:spPr>
          <a:xfrm>
            <a:off x="4629103" y="3218098"/>
            <a:ext cx="302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糖質制限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D137F37-AFD5-3CA6-AF5E-5B84368FEB98}"/>
              </a:ext>
            </a:extLst>
          </p:cNvPr>
          <p:cNvSpPr txBox="1"/>
          <p:nvPr/>
        </p:nvSpPr>
        <p:spPr>
          <a:xfrm>
            <a:off x="974200" y="5137890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避難所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453DDBC-F128-1F04-2C76-92EEEC5AB46A}"/>
              </a:ext>
            </a:extLst>
          </p:cNvPr>
          <p:cNvSpPr txBox="1"/>
          <p:nvPr/>
        </p:nvSpPr>
        <p:spPr>
          <a:xfrm>
            <a:off x="5104726" y="5137890"/>
            <a:ext cx="2710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米寿</a:t>
            </a:r>
            <a:endParaRPr kumimoji="1" lang="ja-JP" altLang="en-US" sz="5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8F729AD-E09A-23E9-F758-95D36F0B2879}"/>
              </a:ext>
            </a:extLst>
          </p:cNvPr>
          <p:cNvSpPr txBox="1"/>
          <p:nvPr/>
        </p:nvSpPr>
        <p:spPr>
          <a:xfrm>
            <a:off x="8290253" y="5137890"/>
            <a:ext cx="38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（顔の）</a:t>
            </a:r>
            <a:r>
              <a:rPr lang="ja-JP" altLang="en-US" sz="5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シミ</a:t>
            </a:r>
            <a:endParaRPr kumimoji="1" lang="ja-JP" altLang="en-US" sz="5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9" name="スライド番号プレースホルダー 5">
            <a:extLst>
              <a:ext uri="{FF2B5EF4-FFF2-40B4-BE49-F238E27FC236}">
                <a16:creationId xmlns:a16="http://schemas.microsoft.com/office/drawing/2014/main" id="{12C0FD5E-14F5-FF13-6942-D61AF193F13D}"/>
              </a:ext>
            </a:extLst>
          </p:cNvPr>
          <p:cNvSpPr txBox="1">
            <a:spLocks/>
          </p:cNvSpPr>
          <p:nvPr/>
        </p:nvSpPr>
        <p:spPr>
          <a:xfrm>
            <a:off x="11433976" y="6492875"/>
            <a:ext cx="758024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3C7CB-B397-428D-867A-3A88995E610B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04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EB2E9-C754-78EB-3CAC-8C3A63E37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1B38E4-BF69-02E9-42CD-CBC20CD77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0524" y="2198714"/>
            <a:ext cx="7847762" cy="1325562"/>
          </a:xfrm>
        </p:spPr>
        <p:txBody>
          <a:bodyPr>
            <a:normAutofit/>
          </a:bodyPr>
          <a:lstStyle/>
          <a:p>
            <a:r>
              <a:rPr lang="ja-JP" altLang="en-US" sz="66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４</a:t>
            </a:r>
            <a:r>
              <a:rPr kumimoji="1" lang="en-US" altLang="ja-JP" sz="66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.</a:t>
            </a:r>
            <a:r>
              <a:rPr kumimoji="1" lang="en-US" altLang="ja-JP" sz="66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 </a:t>
            </a:r>
            <a:r>
              <a:rPr kumimoji="1" lang="ja-JP" altLang="en-US" sz="66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「やさしい気持ち」</a:t>
            </a:r>
            <a:endParaRPr kumimoji="1" lang="ja-JP" altLang="en-US" sz="40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5F3B0B20-C082-680D-7A2D-584435CFABFB}"/>
              </a:ext>
            </a:extLst>
          </p:cNvPr>
          <p:cNvCxnSpPr>
            <a:cxnSpLocks/>
          </p:cNvCxnSpPr>
          <p:nvPr/>
        </p:nvCxnSpPr>
        <p:spPr>
          <a:xfrm>
            <a:off x="3189515" y="3415419"/>
            <a:ext cx="6226628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スライド番号プレースホルダー 5">
            <a:extLst>
              <a:ext uri="{FF2B5EF4-FFF2-40B4-BE49-F238E27FC236}">
                <a16:creationId xmlns:a16="http://schemas.microsoft.com/office/drawing/2014/main" id="{1312E737-C620-1119-62B0-45ABB03CE157}"/>
              </a:ext>
            </a:extLst>
          </p:cNvPr>
          <p:cNvSpPr txBox="1">
            <a:spLocks/>
          </p:cNvSpPr>
          <p:nvPr/>
        </p:nvSpPr>
        <p:spPr>
          <a:xfrm>
            <a:off x="11433976" y="6492875"/>
            <a:ext cx="758024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3C7CB-B397-428D-867A-3A88995E610B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80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DCE5F-F45F-EB63-591B-CB6D8A074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ロゴ, 会社名&#10;&#10;AI 生成コンテンツは誤りを含む可能性があります。">
            <a:extLst>
              <a:ext uri="{FF2B5EF4-FFF2-40B4-BE49-F238E27FC236}">
                <a16:creationId xmlns:a16="http://schemas.microsoft.com/office/drawing/2014/main" id="{3F9D6598-BC26-1F3A-AF94-DD9FC12AE7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8869" t="6864" r="18913" b="5852"/>
          <a:stretch>
            <a:fillRect/>
          </a:stretch>
        </p:blipFill>
        <p:spPr>
          <a:xfrm>
            <a:off x="5967126" y="644056"/>
            <a:ext cx="5999586" cy="596185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F39F480-D17A-E6A3-B27E-5B41D7610B27}"/>
              </a:ext>
            </a:extLst>
          </p:cNvPr>
          <p:cNvSpPr txBox="1"/>
          <p:nvPr/>
        </p:nvSpPr>
        <p:spPr>
          <a:xfrm>
            <a:off x="3312" y="1534444"/>
            <a:ext cx="12649200" cy="4891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▸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身近な例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を挙げる</a:t>
            </a:r>
          </a:p>
          <a:p>
            <a:pPr marL="0" marR="0" lvl="0" indent="0" algn="l" defTabSz="9144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▸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視覚的なヒント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を使う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（＊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1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）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　　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（イラスト、画像、動画、ジェスチャー等）</a:t>
            </a:r>
          </a:p>
          <a:p>
            <a:pPr marL="0" marR="0" lvl="0" indent="0" algn="l" defTabSz="9144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▸ 相手が理解しているか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確認する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（＊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2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）　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▸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翻訳機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の活用とコツ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 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▸伝えること、理解することを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あきらめない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▸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「思い込み」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が相手を傷つけることもあるので注意！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（＊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3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）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11F95C2-E155-8C9C-49BB-9213F6B72819}"/>
              </a:ext>
            </a:extLst>
          </p:cNvPr>
          <p:cNvSpPr txBox="1"/>
          <p:nvPr/>
        </p:nvSpPr>
        <p:spPr>
          <a:xfrm>
            <a:off x="160617" y="344877"/>
            <a:ext cx="6589799" cy="923330"/>
          </a:xfrm>
          <a:prstGeom prst="rect">
            <a:avLst/>
          </a:prstGeom>
          <a:solidFill>
            <a:srgbClr val="FFE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４． 「優しい気持ち」</a:t>
            </a:r>
            <a:endParaRPr kumimoji="1" lang="en-US" altLang="ja-JP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8AD7D21A-BA71-9EBE-3A97-37A7D0FAD93C}"/>
              </a:ext>
            </a:extLst>
          </p:cNvPr>
          <p:cNvGrpSpPr/>
          <p:nvPr/>
        </p:nvGrpSpPr>
        <p:grpSpPr>
          <a:xfrm>
            <a:off x="6831795" y="189851"/>
            <a:ext cx="5220332" cy="1681899"/>
            <a:chOff x="6831795" y="189851"/>
            <a:chExt cx="5220332" cy="1681899"/>
          </a:xfrm>
        </p:grpSpPr>
        <p:sp>
          <p:nvSpPr>
            <p:cNvPr id="4" name="吹き出し: 角を丸めた四角形 3">
              <a:extLst>
                <a:ext uri="{FF2B5EF4-FFF2-40B4-BE49-F238E27FC236}">
                  <a16:creationId xmlns:a16="http://schemas.microsoft.com/office/drawing/2014/main" id="{D2C993B0-68B5-BA14-10C7-5185225CF990}"/>
                </a:ext>
              </a:extLst>
            </p:cNvPr>
            <p:cNvSpPr/>
            <p:nvPr/>
          </p:nvSpPr>
          <p:spPr>
            <a:xfrm>
              <a:off x="6831795" y="432409"/>
              <a:ext cx="3864428" cy="1439341"/>
            </a:xfrm>
            <a:prstGeom prst="wedgeRoundRectCallout">
              <a:avLst>
                <a:gd name="adj1" fmla="val 59769"/>
                <a:gd name="adj2" fmla="val 16240"/>
                <a:gd name="adj3" fmla="val 16667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 </a:t>
              </a:r>
              <a:r>
                <a:rPr lang="ja-JP" altLang="en-US" sz="2800" b="1" dirty="0">
                  <a:solidFill>
                    <a:schemeClr val="accent5">
                      <a:lumMod val="75000"/>
                    </a:schemeClr>
                  </a:solidFill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</a:rPr>
                <a:t>理解を助ける</a:t>
              </a:r>
              <a:r>
                <a:rPr lang="ja-JP" altLang="en-US" sz="2800" b="1" dirty="0">
                  <a:solidFill>
                    <a:prstClr val="black"/>
                  </a:solidFill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</a:rPr>
                <a:t>ために</a:t>
              </a:r>
              <a:endParaRPr lang="en-US" altLang="ja-JP" sz="2800" b="1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「易しいことば」に</a:t>
              </a:r>
              <a:endPara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プラスしよう！</a:t>
              </a:r>
              <a:endPara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endParaRPr>
            </a:p>
          </p:txBody>
        </p:sp>
        <p:pic>
          <p:nvPicPr>
            <p:cNvPr id="6" name="図 5" descr="食品 が含まれている画像&#10;&#10;自動的に生成された説明">
              <a:extLst>
                <a:ext uri="{FF2B5EF4-FFF2-40B4-BE49-F238E27FC236}">
                  <a16:creationId xmlns:a16="http://schemas.microsoft.com/office/drawing/2014/main" id="{48024F34-8D33-0FF3-DEFE-65A490F02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10858981" y="189851"/>
              <a:ext cx="1193146" cy="1344750"/>
            </a:xfrm>
            <a:prstGeom prst="rect">
              <a:avLst/>
            </a:prstGeom>
          </p:spPr>
        </p:pic>
      </p:grpSp>
      <p:sp>
        <p:nvSpPr>
          <p:cNvPr id="7" name="スライド番号プレースホルダー 1">
            <a:extLst>
              <a:ext uri="{FF2B5EF4-FFF2-40B4-BE49-F238E27FC236}">
                <a16:creationId xmlns:a16="http://schemas.microsoft.com/office/drawing/2014/main" id="{F2F22A44-9B11-FE51-1019-BA979FB8883E}"/>
              </a:ext>
            </a:extLst>
          </p:cNvPr>
          <p:cNvSpPr txBox="1">
            <a:spLocks/>
          </p:cNvSpPr>
          <p:nvPr/>
        </p:nvSpPr>
        <p:spPr>
          <a:xfrm>
            <a:off x="938627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8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D50CD-EC91-43E3-815E-A29C3B040DAF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D デジタル 教科書体 NK-B"/>
                <a:ea typeface="UD デジタル 教科書体 NP-B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D デジタル 教科書体 NK-B"/>
              <a:ea typeface="UD デジタル 教科書体 NP-B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14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61CFAAE-3B41-B2BB-24FD-CAAFFEEA39B4}"/>
              </a:ext>
            </a:extLst>
          </p:cNvPr>
          <p:cNvSpPr txBox="1"/>
          <p:nvPr/>
        </p:nvSpPr>
        <p:spPr>
          <a:xfrm>
            <a:off x="-63611" y="136202"/>
            <a:ext cx="55391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 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＊１　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視覚的なヒント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FEC9787-0130-0215-00C3-0E52D297C84B}"/>
              </a:ext>
            </a:extLst>
          </p:cNvPr>
          <p:cNvSpPr txBox="1"/>
          <p:nvPr/>
        </p:nvSpPr>
        <p:spPr>
          <a:xfrm>
            <a:off x="198783" y="1854959"/>
            <a:ext cx="39769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▸コミュニケーション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　　ボード （例）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878C336-3E16-44EA-7658-97B20AB8C983}"/>
              </a:ext>
            </a:extLst>
          </p:cNvPr>
          <p:cNvSpPr txBox="1"/>
          <p:nvPr/>
        </p:nvSpPr>
        <p:spPr>
          <a:xfrm>
            <a:off x="9000877" y="1882254"/>
            <a:ext cx="29420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▸多言語医療問診票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　　　（例）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C2BEED7-85EA-72BF-04C8-CB9374978F5A}"/>
              </a:ext>
            </a:extLst>
          </p:cNvPr>
          <p:cNvSpPr txBox="1"/>
          <p:nvPr/>
        </p:nvSpPr>
        <p:spPr>
          <a:xfrm>
            <a:off x="4442703" y="2297752"/>
            <a:ext cx="29420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▸ネット検索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（画像・動画）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99D95451-3A84-759E-BD6B-80D8C470D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328245" y="2784890"/>
            <a:ext cx="2423614" cy="343166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1522A7C-BE9F-D938-D447-5F6E459822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141" y="2713251"/>
            <a:ext cx="2463544" cy="3537044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3D144B6-A791-4F28-9702-15E68DD686EF}"/>
              </a:ext>
            </a:extLst>
          </p:cNvPr>
          <p:cNvSpPr txBox="1"/>
          <p:nvPr/>
        </p:nvSpPr>
        <p:spPr>
          <a:xfrm>
            <a:off x="59397" y="6392058"/>
            <a:ext cx="31015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＊明治安田心の健康財団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HP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より引用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44FF9E6-F10E-7CC6-0997-C8980BD995C4}"/>
              </a:ext>
            </a:extLst>
          </p:cNvPr>
          <p:cNvSpPr txBox="1"/>
          <p:nvPr/>
        </p:nvSpPr>
        <p:spPr>
          <a:xfrm>
            <a:off x="8980441" y="6310191"/>
            <a:ext cx="31015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＊かながわ国際交流財団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HP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より引用</a:t>
            </a:r>
          </a:p>
        </p:txBody>
      </p:sp>
      <p:pic>
        <p:nvPicPr>
          <p:cNvPr id="24" name="図 23" descr="アイコン&#10;&#10;自動的に生成された説明">
            <a:extLst>
              <a:ext uri="{FF2B5EF4-FFF2-40B4-BE49-F238E27FC236}">
                <a16:creationId xmlns:a16="http://schemas.microsoft.com/office/drawing/2014/main" id="{5036033D-754A-85B8-BB03-E9552AF2AA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/>
        </p:blipFill>
        <p:spPr>
          <a:xfrm>
            <a:off x="6715106" y="2297752"/>
            <a:ext cx="1789392" cy="2097909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DE50355-A6C7-DED5-8A1B-F1A922459FEC}"/>
              </a:ext>
            </a:extLst>
          </p:cNvPr>
          <p:cNvSpPr txBox="1"/>
          <p:nvPr/>
        </p:nvSpPr>
        <p:spPr>
          <a:xfrm>
            <a:off x="59397" y="932161"/>
            <a:ext cx="1243278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☞ 「易しいことば」にプラスして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EDB3"/>
                </a:highlight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理解をたすける工夫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を！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FD60835-3CC3-4C8E-3D23-57E2139E054A}"/>
              </a:ext>
            </a:extLst>
          </p:cNvPr>
          <p:cNvSpPr txBox="1"/>
          <p:nvPr/>
        </p:nvSpPr>
        <p:spPr>
          <a:xfrm>
            <a:off x="3048515" y="5816505"/>
            <a:ext cx="3307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▸ジェスチャー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9683BF4-BECA-8121-EAEB-5C5ADCFC87E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8749" b="3855"/>
          <a:stretch>
            <a:fillRect/>
          </a:stretch>
        </p:blipFill>
        <p:spPr>
          <a:xfrm>
            <a:off x="3308495" y="3669165"/>
            <a:ext cx="2787505" cy="2157414"/>
          </a:xfrm>
          <a:prstGeom prst="rect">
            <a:avLst/>
          </a:prstGeom>
        </p:spPr>
      </p:pic>
      <p:sp>
        <p:nvSpPr>
          <p:cNvPr id="2" name="スライド番号プレースホルダー 5">
            <a:extLst>
              <a:ext uri="{FF2B5EF4-FFF2-40B4-BE49-F238E27FC236}">
                <a16:creationId xmlns:a16="http://schemas.microsoft.com/office/drawing/2014/main" id="{EDC51CCB-A55C-34F7-FD3B-0FA3AC5AAAB0}"/>
              </a:ext>
            </a:extLst>
          </p:cNvPr>
          <p:cNvSpPr txBox="1">
            <a:spLocks/>
          </p:cNvSpPr>
          <p:nvPr/>
        </p:nvSpPr>
        <p:spPr>
          <a:xfrm>
            <a:off x="11433976" y="6492875"/>
            <a:ext cx="758024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3C7CB-B397-428D-867A-3A88995E610B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E65B0BB9-715F-44DE-DB84-4AEC754D8AEA}"/>
              </a:ext>
            </a:extLst>
          </p:cNvPr>
          <p:cNvGrpSpPr/>
          <p:nvPr/>
        </p:nvGrpSpPr>
        <p:grpSpPr>
          <a:xfrm>
            <a:off x="235727" y="1277319"/>
            <a:ext cx="2245478" cy="1964516"/>
            <a:chOff x="107190" y="1605997"/>
            <a:chExt cx="2245478" cy="1964516"/>
          </a:xfrm>
        </p:grpSpPr>
        <p:pic>
          <p:nvPicPr>
            <p:cNvPr id="9" name="図 8" descr="ロゴ が含まれている画像&#10;&#10;AI 生成コンテンツは誤りを含む可能性があります。">
              <a:extLst>
                <a:ext uri="{FF2B5EF4-FFF2-40B4-BE49-F238E27FC236}">
                  <a16:creationId xmlns:a16="http://schemas.microsoft.com/office/drawing/2014/main" id="{D5B71E02-A153-0586-956F-724C9FD79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7190" y="1915575"/>
              <a:ext cx="1790424" cy="1654938"/>
            </a:xfrm>
            <a:prstGeom prst="rect">
              <a:avLst/>
            </a:prstGeom>
          </p:spPr>
        </p:pic>
        <p:pic>
          <p:nvPicPr>
            <p:cNvPr id="11" name="図 10" descr="The image features a bold, red question mark symbol.&#10;&#10;AI 生成コンテンツは誤りを含む可能性があります。">
              <a:extLst>
                <a:ext uri="{FF2B5EF4-FFF2-40B4-BE49-F238E27FC236}">
                  <a16:creationId xmlns:a16="http://schemas.microsoft.com/office/drawing/2014/main" id="{D57EB8E5-1A04-94DF-3065-BB277BBFD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 rot="524552">
              <a:off x="1551414" y="1605997"/>
              <a:ext cx="801254" cy="801254"/>
            </a:xfrm>
            <a:prstGeom prst="rect">
              <a:avLst/>
            </a:prstGeom>
          </p:spPr>
        </p:pic>
      </p:grpSp>
      <p:sp>
        <p:nvSpPr>
          <p:cNvPr id="15" name="タイトル 1"/>
          <p:cNvSpPr txBox="1">
            <a:spLocks/>
          </p:cNvSpPr>
          <p:nvPr/>
        </p:nvSpPr>
        <p:spPr>
          <a:xfrm>
            <a:off x="1773094" y="267757"/>
            <a:ext cx="8464122" cy="913732"/>
          </a:xfrm>
          <a:prstGeom prst="rect">
            <a:avLst/>
          </a:prstGeom>
          <a:solidFill>
            <a:srgbClr val="FFFFE5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「やさしい日本語」 のイメージ</a:t>
            </a:r>
            <a:endParaRPr kumimoji="1" lang="en-US" altLang="ja-JP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j-cs"/>
            </a:endParaRPr>
          </a:p>
        </p:txBody>
      </p:sp>
      <p:sp>
        <p:nvSpPr>
          <p:cNvPr id="16" name="タイトル 1"/>
          <p:cNvSpPr txBox="1">
            <a:spLocks/>
          </p:cNvSpPr>
          <p:nvPr/>
        </p:nvSpPr>
        <p:spPr>
          <a:xfrm>
            <a:off x="2010230" y="2714600"/>
            <a:ext cx="3345544" cy="1306286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　　　　　 </a:t>
            </a:r>
            <a:endParaRPr kumimoji="1" lang="en-US" altLang="ja-JP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土足厳禁！　</a:t>
            </a:r>
            <a:endParaRPr kumimoji="1" lang="en-US" altLang="ja-JP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　 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　　　　　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　　　　　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 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　　　　　　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j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8AC2929-02A3-DA2D-BF89-DA3BC639471D}"/>
              </a:ext>
            </a:extLst>
          </p:cNvPr>
          <p:cNvSpPr txBox="1"/>
          <p:nvPr/>
        </p:nvSpPr>
        <p:spPr>
          <a:xfrm>
            <a:off x="5355774" y="2641670"/>
            <a:ext cx="6727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　　　　　　くつ　　　　　ぬ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⇒  靴を脱いでください！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54EB836-5957-ABE2-D673-46CA9CD3197A}"/>
              </a:ext>
            </a:extLst>
          </p:cNvPr>
          <p:cNvSpPr txBox="1"/>
          <p:nvPr/>
        </p:nvSpPr>
        <p:spPr>
          <a:xfrm>
            <a:off x="6005155" y="4754997"/>
            <a:ext cx="602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       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ゆか　　　　　よご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⇒ 床が 汚れています</a:t>
            </a: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FB9E9A64-948D-D324-EBCB-6A93E3A7F084}"/>
              </a:ext>
            </a:extLst>
          </p:cNvPr>
          <p:cNvSpPr txBox="1">
            <a:spLocks/>
          </p:cNvSpPr>
          <p:nvPr/>
        </p:nvSpPr>
        <p:spPr>
          <a:xfrm>
            <a:off x="496984" y="4966383"/>
            <a:ext cx="5228902" cy="1092200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　　　　　 </a:t>
            </a:r>
            <a:endParaRPr kumimoji="1" lang="en-US" altLang="ja-JP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床がベトベトです　</a:t>
            </a:r>
            <a:endParaRPr kumimoji="1" lang="en-US" altLang="ja-JP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　 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　　　　　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　　　　　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 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　　　　　　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j-cs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7C05733A-873B-936C-C941-62256F020D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9127" y="1044380"/>
            <a:ext cx="1615580" cy="1597290"/>
          </a:xfrm>
          <a:prstGeom prst="rect">
            <a:avLst/>
          </a:prstGeom>
        </p:spPr>
      </p:pic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D1A18354-2095-90B9-4381-90BB480FC744}"/>
              </a:ext>
            </a:extLst>
          </p:cNvPr>
          <p:cNvSpPr txBox="1">
            <a:spLocks/>
          </p:cNvSpPr>
          <p:nvPr/>
        </p:nvSpPr>
        <p:spPr>
          <a:xfrm>
            <a:off x="11433976" y="6492875"/>
            <a:ext cx="758024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3C7CB-B397-428D-867A-3A88995E610B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314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5D991D-A63F-25F6-013F-4C1E5D62D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CD33A8BF-5BD0-A87F-C4B7-DCA93008C5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407"/>
          <a:stretch>
            <a:fillRect/>
          </a:stretch>
        </p:blipFill>
        <p:spPr>
          <a:xfrm flipH="1">
            <a:off x="10147521" y="3455844"/>
            <a:ext cx="2009297" cy="1788341"/>
          </a:xfrm>
          <a:prstGeom prst="rect">
            <a:avLst/>
          </a:prstGeom>
        </p:spPr>
      </p:pic>
      <p:sp>
        <p:nvSpPr>
          <p:cNvPr id="51" name="吹き出し: 角を丸めた四角形 50">
            <a:extLst>
              <a:ext uri="{FF2B5EF4-FFF2-40B4-BE49-F238E27FC236}">
                <a16:creationId xmlns:a16="http://schemas.microsoft.com/office/drawing/2014/main" id="{4A29240E-46B3-39EA-3080-16B7FF27C8B8}"/>
              </a:ext>
            </a:extLst>
          </p:cNvPr>
          <p:cNvSpPr/>
          <p:nvPr/>
        </p:nvSpPr>
        <p:spPr>
          <a:xfrm>
            <a:off x="2033824" y="3683422"/>
            <a:ext cx="3266022" cy="531471"/>
          </a:xfrm>
          <a:prstGeom prst="wedgeRoundRectCallout">
            <a:avLst>
              <a:gd name="adj1" fmla="val -53670"/>
              <a:gd name="adj2" fmla="val -41060"/>
              <a:gd name="adj3" fmla="val 16667"/>
            </a:avLst>
          </a:prstGeom>
          <a:solidFill>
            <a:srgbClr val="DBEEF4"/>
          </a:solidFill>
          <a:ln w="6350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 </a:t>
            </a:r>
            <a:r>
              <a:rPr lang="ja-JP" altLang="en-US" sz="2800" noProof="0" dirty="0">
                <a:solidFill>
                  <a:srgbClr val="000000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イレカエ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・・・？</a:t>
            </a:r>
          </a:p>
        </p:txBody>
      </p:sp>
      <p:sp>
        <p:nvSpPr>
          <p:cNvPr id="32" name="タイトル 1">
            <a:extLst>
              <a:ext uri="{FF2B5EF4-FFF2-40B4-BE49-F238E27FC236}">
                <a16:creationId xmlns:a16="http://schemas.microsoft.com/office/drawing/2014/main" id="{7F96AFB2-1FE8-0327-81D9-CEE2D518D592}"/>
              </a:ext>
            </a:extLst>
          </p:cNvPr>
          <p:cNvSpPr txBox="1">
            <a:spLocks/>
          </p:cNvSpPr>
          <p:nvPr/>
        </p:nvSpPr>
        <p:spPr>
          <a:xfrm>
            <a:off x="670561" y="1201824"/>
            <a:ext cx="1844040" cy="170701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j-cs"/>
            </a:endParaRPr>
          </a:p>
        </p:txBody>
      </p:sp>
      <p:sp>
        <p:nvSpPr>
          <p:cNvPr id="17" name="吹き出し: 角を丸めた四角形 16">
            <a:extLst>
              <a:ext uri="{FF2B5EF4-FFF2-40B4-BE49-F238E27FC236}">
                <a16:creationId xmlns:a16="http://schemas.microsoft.com/office/drawing/2014/main" id="{30723F92-383D-13F1-9CD8-564235AADAFF}"/>
              </a:ext>
            </a:extLst>
          </p:cNvPr>
          <p:cNvSpPr/>
          <p:nvPr/>
        </p:nvSpPr>
        <p:spPr>
          <a:xfrm>
            <a:off x="5514109" y="1344304"/>
            <a:ext cx="5774377" cy="550333"/>
          </a:xfrm>
          <a:prstGeom prst="wedgeRoundRectCallout">
            <a:avLst>
              <a:gd name="adj1" fmla="val 53851"/>
              <a:gd name="adj2" fmla="val 51545"/>
              <a:gd name="adj3" fmla="val 16667"/>
            </a:avLst>
          </a:prstGeom>
          <a:solidFill>
            <a:srgbClr val="FFE5FF"/>
          </a:solidFill>
          <a:ln w="6350">
            <a:solidFill>
              <a:srgbClr val="FF000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今日は「衣替え」をお願いします。</a:t>
            </a:r>
          </a:p>
        </p:txBody>
      </p:sp>
      <p:sp>
        <p:nvSpPr>
          <p:cNvPr id="13" name="吹き出し: 角を丸めた四角形 12">
            <a:extLst>
              <a:ext uri="{FF2B5EF4-FFF2-40B4-BE49-F238E27FC236}">
                <a16:creationId xmlns:a16="http://schemas.microsoft.com/office/drawing/2014/main" id="{6CA79993-239C-7378-D4CB-8317D7664F18}"/>
              </a:ext>
            </a:extLst>
          </p:cNvPr>
          <p:cNvSpPr/>
          <p:nvPr/>
        </p:nvSpPr>
        <p:spPr>
          <a:xfrm>
            <a:off x="7891612" y="695702"/>
            <a:ext cx="2645229" cy="495533"/>
          </a:xfrm>
          <a:prstGeom prst="wedgeRoundRectCallout">
            <a:avLst>
              <a:gd name="adj1" fmla="val 63678"/>
              <a:gd name="adj2" fmla="val 3635"/>
              <a:gd name="adj3" fmla="val 16667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 要点を先に！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</p:txBody>
      </p:sp>
      <p:pic>
        <p:nvPicPr>
          <p:cNvPr id="16" name="図 15" descr="食品 が含まれている画像&#10;&#10;自動的に生成された説明">
            <a:extLst>
              <a:ext uri="{FF2B5EF4-FFF2-40B4-BE49-F238E27FC236}">
                <a16:creationId xmlns:a16="http://schemas.microsoft.com/office/drawing/2014/main" id="{3A7178D8-ED50-90D0-548D-83A51E3171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922592" y="388635"/>
            <a:ext cx="838200" cy="944704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1AA40014-8535-3005-21B6-CE40E3A2D22C}"/>
              </a:ext>
            </a:extLst>
          </p:cNvPr>
          <p:cNvGrpSpPr/>
          <p:nvPr/>
        </p:nvGrpSpPr>
        <p:grpSpPr>
          <a:xfrm>
            <a:off x="1702820" y="1824047"/>
            <a:ext cx="4604597" cy="631058"/>
            <a:chOff x="6085451" y="1371600"/>
            <a:chExt cx="3439549" cy="689362"/>
          </a:xfrm>
        </p:grpSpPr>
        <p:sp>
          <p:nvSpPr>
            <p:cNvPr id="11" name="吹き出し: 角を丸めた四角形 10">
              <a:extLst>
                <a:ext uri="{FF2B5EF4-FFF2-40B4-BE49-F238E27FC236}">
                  <a16:creationId xmlns:a16="http://schemas.microsoft.com/office/drawing/2014/main" id="{C25836C0-CB8A-1CC2-0584-04200933B8BE}"/>
                </a:ext>
              </a:extLst>
            </p:cNvPr>
            <p:cNvSpPr/>
            <p:nvPr/>
          </p:nvSpPr>
          <p:spPr>
            <a:xfrm>
              <a:off x="6085451" y="1451362"/>
              <a:ext cx="2645548" cy="609600"/>
            </a:xfrm>
            <a:prstGeom prst="wedgeRoundRectCallout">
              <a:avLst>
                <a:gd name="adj1" fmla="val -58944"/>
                <a:gd name="adj2" fmla="val 28698"/>
                <a:gd name="adj3" fmla="val 16667"/>
              </a:avLst>
            </a:prstGeom>
            <a:solidFill>
              <a:srgbClr val="DBEEF4"/>
            </a:solidFill>
            <a:ln w="6350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コロモガエ・・・？</a:t>
              </a:r>
            </a:p>
          </p:txBody>
        </p:sp>
        <p:sp>
          <p:nvSpPr>
            <p:cNvPr id="10" name="タイトル 1">
              <a:extLst>
                <a:ext uri="{FF2B5EF4-FFF2-40B4-BE49-F238E27FC236}">
                  <a16:creationId xmlns:a16="http://schemas.microsoft.com/office/drawing/2014/main" id="{7091D0A5-AF74-52F3-8819-5F2E161C6C17}"/>
                </a:ext>
              </a:extLst>
            </p:cNvPr>
            <p:cNvSpPr txBox="1">
              <a:spLocks/>
            </p:cNvSpPr>
            <p:nvPr/>
          </p:nvSpPr>
          <p:spPr>
            <a:xfrm>
              <a:off x="6248400" y="1371600"/>
              <a:ext cx="3276600" cy="60960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kumimoji="1"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 kumimoji="1">
                  <a:solidFill>
                    <a:schemeClr val="tx2"/>
                  </a:solidFill>
                </a:defRPr>
              </a:lvl2pPr>
              <a:lvl3pPr eaLnBrk="1" hangingPunct="1">
                <a:defRPr kumimoji="1">
                  <a:solidFill>
                    <a:schemeClr val="tx2"/>
                  </a:solidFill>
                </a:defRPr>
              </a:lvl3pPr>
              <a:lvl4pPr eaLnBrk="1" hangingPunct="1">
                <a:defRPr kumimoji="1">
                  <a:solidFill>
                    <a:schemeClr val="tx2"/>
                  </a:solidFill>
                </a:defRPr>
              </a:lvl4pPr>
              <a:lvl5pPr eaLnBrk="1" hangingPunct="1">
                <a:defRPr kumimoji="1">
                  <a:solidFill>
                    <a:schemeClr val="tx2"/>
                  </a:solidFill>
                </a:defRPr>
              </a:lvl5pPr>
              <a:lvl6pPr eaLnBrk="1" hangingPunct="1">
                <a:defRPr kumimoji="1">
                  <a:solidFill>
                    <a:schemeClr val="tx2"/>
                  </a:solidFill>
                </a:defRPr>
              </a:lvl6pPr>
              <a:lvl7pPr eaLnBrk="1" hangingPunct="1">
                <a:defRPr kumimoji="1">
                  <a:solidFill>
                    <a:schemeClr val="tx2"/>
                  </a:solidFill>
                </a:defRPr>
              </a:lvl7pPr>
              <a:lvl8pPr eaLnBrk="1" hangingPunct="1">
                <a:defRPr kumimoji="1">
                  <a:solidFill>
                    <a:schemeClr val="tx2"/>
                  </a:solidFill>
                </a:defRPr>
              </a:lvl8pPr>
              <a:lvl9pPr eaLnBrk="1" hangingPunct="1">
                <a:defRPr kumimoji="1">
                  <a:solidFill>
                    <a:schemeClr val="tx2"/>
                  </a:solidFill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endParaRPr>
            </a:p>
          </p:txBody>
        </p:sp>
      </p:grpSp>
      <p:sp>
        <p:nvSpPr>
          <p:cNvPr id="26" name="吹き出し: 角を丸めた四角形 25">
            <a:extLst>
              <a:ext uri="{FF2B5EF4-FFF2-40B4-BE49-F238E27FC236}">
                <a16:creationId xmlns:a16="http://schemas.microsoft.com/office/drawing/2014/main" id="{8DDC0A6C-307B-2404-24C4-16052CB13078}"/>
              </a:ext>
            </a:extLst>
          </p:cNvPr>
          <p:cNvSpPr/>
          <p:nvPr/>
        </p:nvSpPr>
        <p:spPr>
          <a:xfrm>
            <a:off x="2319113" y="2601137"/>
            <a:ext cx="2678545" cy="936253"/>
          </a:xfrm>
          <a:prstGeom prst="wedgeRoundRectCallout">
            <a:avLst>
              <a:gd name="adj1" fmla="val -58060"/>
              <a:gd name="adj2" fmla="val 18344"/>
              <a:gd name="adj3" fmla="val 16667"/>
            </a:avLst>
          </a:prstGeom>
          <a:solidFill>
            <a:schemeClr val="bg1"/>
          </a:solidFill>
          <a:ln w="6350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dirty="0">
                <a:solidFill>
                  <a:srgbClr val="000000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そうですか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。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どの服ですか。</a:t>
            </a:r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B7675D19-A3E5-166A-87F6-EED682C50E47}"/>
              </a:ext>
            </a:extLst>
          </p:cNvPr>
          <p:cNvGrpSpPr/>
          <p:nvPr/>
        </p:nvGrpSpPr>
        <p:grpSpPr>
          <a:xfrm>
            <a:off x="5495636" y="2026690"/>
            <a:ext cx="6265156" cy="975128"/>
            <a:chOff x="6481431" y="1431877"/>
            <a:chExt cx="3673474" cy="1714126"/>
          </a:xfrm>
        </p:grpSpPr>
        <p:sp>
          <p:nvSpPr>
            <p:cNvPr id="29" name="タイトル 1">
              <a:extLst>
                <a:ext uri="{FF2B5EF4-FFF2-40B4-BE49-F238E27FC236}">
                  <a16:creationId xmlns:a16="http://schemas.microsoft.com/office/drawing/2014/main" id="{E13D9498-F877-F17A-480D-E0E637F22984}"/>
                </a:ext>
              </a:extLst>
            </p:cNvPr>
            <p:cNvSpPr txBox="1">
              <a:spLocks/>
            </p:cNvSpPr>
            <p:nvPr/>
          </p:nvSpPr>
          <p:spPr>
            <a:xfrm>
              <a:off x="6597253" y="1472575"/>
              <a:ext cx="3557652" cy="167342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kumimoji="1"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 kumimoji="1">
                  <a:solidFill>
                    <a:schemeClr val="tx2"/>
                  </a:solidFill>
                </a:defRPr>
              </a:lvl2pPr>
              <a:lvl3pPr eaLnBrk="1" hangingPunct="1">
                <a:defRPr kumimoji="1">
                  <a:solidFill>
                    <a:schemeClr val="tx2"/>
                  </a:solidFill>
                </a:defRPr>
              </a:lvl3pPr>
              <a:lvl4pPr eaLnBrk="1" hangingPunct="1">
                <a:defRPr kumimoji="1">
                  <a:solidFill>
                    <a:schemeClr val="tx2"/>
                  </a:solidFill>
                </a:defRPr>
              </a:lvl4pPr>
              <a:lvl5pPr eaLnBrk="1" hangingPunct="1">
                <a:defRPr kumimoji="1">
                  <a:solidFill>
                    <a:schemeClr val="tx2"/>
                  </a:solidFill>
                </a:defRPr>
              </a:lvl5pPr>
              <a:lvl6pPr eaLnBrk="1" hangingPunct="1">
                <a:defRPr kumimoji="1">
                  <a:solidFill>
                    <a:schemeClr val="tx2"/>
                  </a:solidFill>
                </a:defRPr>
              </a:lvl6pPr>
              <a:lvl7pPr eaLnBrk="1" hangingPunct="1">
                <a:defRPr kumimoji="1">
                  <a:solidFill>
                    <a:schemeClr val="tx2"/>
                  </a:solidFill>
                </a:defRPr>
              </a:lvl7pPr>
              <a:lvl8pPr eaLnBrk="1" hangingPunct="1">
                <a:defRPr kumimoji="1">
                  <a:solidFill>
                    <a:schemeClr val="tx2"/>
                  </a:solidFill>
                </a:defRPr>
              </a:lvl8pPr>
              <a:lvl9pPr eaLnBrk="1" hangingPunct="1">
                <a:defRPr kumimoji="1">
                  <a:solidFill>
                    <a:schemeClr val="tx2"/>
                  </a:solidFill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日本では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6</a:t>
              </a: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月と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10</a:t>
              </a: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月にタンスの</a:t>
              </a:r>
              <a:r>
                <a:rPr lang="ja-JP" altLang="en-US" sz="2800" dirty="0">
                  <a:solidFill>
                    <a:prstClr val="black"/>
                  </a:solidFill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</a:rPr>
                <a:t>中の</a:t>
              </a: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服を交換します。</a:t>
              </a:r>
              <a:endPara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endParaRPr>
            </a:p>
          </p:txBody>
        </p:sp>
        <p:sp>
          <p:nvSpPr>
            <p:cNvPr id="31" name="吹き出し: 角を丸めた四角形 30">
              <a:extLst>
                <a:ext uri="{FF2B5EF4-FFF2-40B4-BE49-F238E27FC236}">
                  <a16:creationId xmlns:a16="http://schemas.microsoft.com/office/drawing/2014/main" id="{6E2E9530-9C64-BB51-C576-6DEF4688428D}"/>
                </a:ext>
              </a:extLst>
            </p:cNvPr>
            <p:cNvSpPr/>
            <p:nvPr/>
          </p:nvSpPr>
          <p:spPr>
            <a:xfrm>
              <a:off x="6481431" y="1431877"/>
              <a:ext cx="3487592" cy="1600474"/>
            </a:xfrm>
            <a:prstGeom prst="wedgeRoundRectCallout">
              <a:avLst>
                <a:gd name="adj1" fmla="val 55608"/>
                <a:gd name="adj2" fmla="val 34397"/>
                <a:gd name="adj3" fmla="val 16667"/>
              </a:avLst>
            </a:prstGeom>
            <a:noFill/>
            <a:ln w="6350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endParaRPr>
            </a:p>
          </p:txBody>
        </p:sp>
      </p:grpSp>
      <p:sp>
        <p:nvSpPr>
          <p:cNvPr id="67" name="吹き出し: 角を丸めた四角形 66">
            <a:extLst>
              <a:ext uri="{FF2B5EF4-FFF2-40B4-BE49-F238E27FC236}">
                <a16:creationId xmlns:a16="http://schemas.microsoft.com/office/drawing/2014/main" id="{48F3B301-05D1-0E54-3B07-4FFEC6CE2DCE}"/>
              </a:ext>
            </a:extLst>
          </p:cNvPr>
          <p:cNvSpPr/>
          <p:nvPr/>
        </p:nvSpPr>
        <p:spPr>
          <a:xfrm>
            <a:off x="5495718" y="4088520"/>
            <a:ext cx="4287323" cy="889880"/>
          </a:xfrm>
          <a:prstGeom prst="wedgeRoundRectCallout">
            <a:avLst>
              <a:gd name="adj1" fmla="val 60270"/>
              <a:gd name="adj2" fmla="val 9576"/>
              <a:gd name="adj3" fmla="val 16667"/>
            </a:avLst>
          </a:prstGeom>
          <a:noFill/>
          <a:ln w="6350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タンスから夏服を出して、冬服を入れてください。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</p:txBody>
      </p:sp>
      <p:grpSp>
        <p:nvGrpSpPr>
          <p:cNvPr id="71" name="グループ化 70">
            <a:extLst>
              <a:ext uri="{FF2B5EF4-FFF2-40B4-BE49-F238E27FC236}">
                <a16:creationId xmlns:a16="http://schemas.microsoft.com/office/drawing/2014/main" id="{3CAA5891-3CF4-7E21-41DC-B0F79AD73D31}"/>
              </a:ext>
            </a:extLst>
          </p:cNvPr>
          <p:cNvGrpSpPr/>
          <p:nvPr/>
        </p:nvGrpSpPr>
        <p:grpSpPr>
          <a:xfrm>
            <a:off x="2160837" y="4295405"/>
            <a:ext cx="3167289" cy="948780"/>
            <a:chOff x="5801752" y="793833"/>
            <a:chExt cx="4305170" cy="1220205"/>
          </a:xfrm>
        </p:grpSpPr>
        <p:sp>
          <p:nvSpPr>
            <p:cNvPr id="72" name="タイトル 1">
              <a:extLst>
                <a:ext uri="{FF2B5EF4-FFF2-40B4-BE49-F238E27FC236}">
                  <a16:creationId xmlns:a16="http://schemas.microsoft.com/office/drawing/2014/main" id="{38B33BC0-E07A-F960-4F03-71DD6B44FE79}"/>
                </a:ext>
              </a:extLst>
            </p:cNvPr>
            <p:cNvSpPr txBox="1">
              <a:spLocks/>
            </p:cNvSpPr>
            <p:nvPr/>
          </p:nvSpPr>
          <p:spPr>
            <a:xfrm>
              <a:off x="6139014" y="858237"/>
              <a:ext cx="3967908" cy="60960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kumimoji="1"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 kumimoji="1">
                  <a:solidFill>
                    <a:schemeClr val="tx2"/>
                  </a:solidFill>
                </a:defRPr>
              </a:lvl2pPr>
              <a:lvl3pPr eaLnBrk="1" hangingPunct="1">
                <a:defRPr kumimoji="1">
                  <a:solidFill>
                    <a:schemeClr val="tx2"/>
                  </a:solidFill>
                </a:defRPr>
              </a:lvl3pPr>
              <a:lvl4pPr eaLnBrk="1" hangingPunct="1">
                <a:defRPr kumimoji="1">
                  <a:solidFill>
                    <a:schemeClr val="tx2"/>
                  </a:solidFill>
                </a:defRPr>
              </a:lvl4pPr>
              <a:lvl5pPr eaLnBrk="1" hangingPunct="1">
                <a:defRPr kumimoji="1">
                  <a:solidFill>
                    <a:schemeClr val="tx2"/>
                  </a:solidFill>
                </a:defRPr>
              </a:lvl5pPr>
              <a:lvl6pPr eaLnBrk="1" hangingPunct="1">
                <a:defRPr kumimoji="1">
                  <a:solidFill>
                    <a:schemeClr val="tx2"/>
                  </a:solidFill>
                </a:defRPr>
              </a:lvl6pPr>
              <a:lvl7pPr eaLnBrk="1" hangingPunct="1">
                <a:defRPr kumimoji="1">
                  <a:solidFill>
                    <a:schemeClr val="tx2"/>
                  </a:solidFill>
                </a:defRPr>
              </a:lvl7pPr>
              <a:lvl8pPr eaLnBrk="1" hangingPunct="1">
                <a:defRPr kumimoji="1">
                  <a:solidFill>
                    <a:schemeClr val="tx2"/>
                  </a:solidFill>
                </a:defRPr>
              </a:lvl8pPr>
              <a:lvl9pPr eaLnBrk="1" hangingPunct="1">
                <a:defRPr kumimoji="1">
                  <a:solidFill>
                    <a:schemeClr val="tx2"/>
                  </a:solidFill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ああ！</a:t>
              </a:r>
              <a:endPara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わかりました。</a:t>
              </a:r>
              <a:endPara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endParaRPr>
            </a:p>
          </p:txBody>
        </p:sp>
        <p:sp>
          <p:nvSpPr>
            <p:cNvPr id="73" name="吹き出し: 角を丸めた四角形 72">
              <a:extLst>
                <a:ext uri="{FF2B5EF4-FFF2-40B4-BE49-F238E27FC236}">
                  <a16:creationId xmlns:a16="http://schemas.microsoft.com/office/drawing/2014/main" id="{B1EE3D2C-3C44-8AB3-4E4E-1C352E4A02B3}"/>
                </a:ext>
              </a:extLst>
            </p:cNvPr>
            <p:cNvSpPr/>
            <p:nvPr/>
          </p:nvSpPr>
          <p:spPr>
            <a:xfrm>
              <a:off x="5801752" y="793833"/>
              <a:ext cx="3967908" cy="1220205"/>
            </a:xfrm>
            <a:prstGeom prst="wedgeRoundRectCallout">
              <a:avLst>
                <a:gd name="adj1" fmla="val -64284"/>
                <a:gd name="adj2" fmla="val 2036"/>
                <a:gd name="adj3" fmla="val 16667"/>
              </a:avLst>
            </a:prstGeom>
            <a:noFill/>
            <a:ln w="6350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endParaRPr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24066E6-247F-81A6-CA96-4A5CDFB1AB25}"/>
              </a:ext>
            </a:extLst>
          </p:cNvPr>
          <p:cNvSpPr txBox="1"/>
          <p:nvPr/>
        </p:nvSpPr>
        <p:spPr>
          <a:xfrm>
            <a:off x="191070" y="105157"/>
            <a:ext cx="121642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＊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2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　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相手の反応を観察し、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理解しているか確認しながら話す 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C13C6DB6-6125-C62B-4CFC-F5DC1C2734FC}"/>
              </a:ext>
            </a:extLst>
          </p:cNvPr>
          <p:cNvGrpSpPr/>
          <p:nvPr/>
        </p:nvGrpSpPr>
        <p:grpSpPr>
          <a:xfrm>
            <a:off x="5492741" y="5080773"/>
            <a:ext cx="6291275" cy="1011459"/>
            <a:chOff x="6096000" y="1295401"/>
            <a:chExt cx="4352498" cy="886932"/>
          </a:xfrm>
          <a:noFill/>
        </p:grpSpPr>
        <p:sp>
          <p:nvSpPr>
            <p:cNvPr id="15" name="吹き出し: 角を丸めた四角形 14">
              <a:extLst>
                <a:ext uri="{FF2B5EF4-FFF2-40B4-BE49-F238E27FC236}">
                  <a16:creationId xmlns:a16="http://schemas.microsoft.com/office/drawing/2014/main" id="{3590FD9B-311B-20B4-B0E7-C2D5A2B25213}"/>
                </a:ext>
              </a:extLst>
            </p:cNvPr>
            <p:cNvSpPr/>
            <p:nvPr/>
          </p:nvSpPr>
          <p:spPr>
            <a:xfrm>
              <a:off x="6096000" y="1295401"/>
              <a:ext cx="3654170" cy="886932"/>
            </a:xfrm>
            <a:prstGeom prst="wedgeRoundRectCallout">
              <a:avLst>
                <a:gd name="adj1" fmla="val 55418"/>
                <a:gd name="adj2" fmla="val 3108"/>
                <a:gd name="adj3" fmla="val 16667"/>
              </a:avLst>
            </a:prstGeom>
            <a:grpFill/>
            <a:ln w="6350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endParaRPr>
            </a:p>
          </p:txBody>
        </p:sp>
        <p:sp>
          <p:nvSpPr>
            <p:cNvPr id="18" name="タイトル 1">
              <a:extLst>
                <a:ext uri="{FF2B5EF4-FFF2-40B4-BE49-F238E27FC236}">
                  <a16:creationId xmlns:a16="http://schemas.microsoft.com/office/drawing/2014/main" id="{CEBA52A3-547F-4D7C-3576-424BD6EE0B42}"/>
                </a:ext>
              </a:extLst>
            </p:cNvPr>
            <p:cNvSpPr txBox="1">
              <a:spLocks/>
            </p:cNvSpPr>
            <p:nvPr/>
          </p:nvSpPr>
          <p:spPr>
            <a:xfrm>
              <a:off x="6182702" y="1374780"/>
              <a:ext cx="4265796" cy="775956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kumimoji="1"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 kumimoji="1">
                  <a:solidFill>
                    <a:schemeClr val="tx2"/>
                  </a:solidFill>
                </a:defRPr>
              </a:lvl2pPr>
              <a:lvl3pPr eaLnBrk="1" hangingPunct="1">
                <a:defRPr kumimoji="1">
                  <a:solidFill>
                    <a:schemeClr val="tx2"/>
                  </a:solidFill>
                </a:defRPr>
              </a:lvl3pPr>
              <a:lvl4pPr eaLnBrk="1" hangingPunct="1">
                <a:defRPr kumimoji="1">
                  <a:solidFill>
                    <a:schemeClr val="tx2"/>
                  </a:solidFill>
                </a:defRPr>
              </a:lvl4pPr>
              <a:lvl5pPr eaLnBrk="1" hangingPunct="1">
                <a:defRPr kumimoji="1">
                  <a:solidFill>
                    <a:schemeClr val="tx2"/>
                  </a:solidFill>
                </a:defRPr>
              </a:lvl5pPr>
              <a:lvl6pPr eaLnBrk="1" hangingPunct="1">
                <a:defRPr kumimoji="1">
                  <a:solidFill>
                    <a:schemeClr val="tx2"/>
                  </a:solidFill>
                </a:defRPr>
              </a:lvl6pPr>
              <a:lvl7pPr eaLnBrk="1" hangingPunct="1">
                <a:defRPr kumimoji="1">
                  <a:solidFill>
                    <a:schemeClr val="tx2"/>
                  </a:solidFill>
                </a:defRPr>
              </a:lvl7pPr>
              <a:lvl8pPr eaLnBrk="1" hangingPunct="1">
                <a:defRPr kumimoji="1">
                  <a:solidFill>
                    <a:schemeClr val="tx2"/>
                  </a:solidFill>
                </a:defRPr>
              </a:lvl8pPr>
              <a:lvl9pPr eaLnBrk="1" hangingPunct="1">
                <a:defRPr kumimoji="1">
                  <a:solidFill>
                    <a:schemeClr val="tx2"/>
                  </a:solidFill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2800" b="1" dirty="0">
                  <a:solidFill>
                    <a:srgbClr val="C00000"/>
                  </a:solidFill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</a:rPr>
                <a:t>じゃ、</a:t>
              </a:r>
              <a:r>
                <a:rPr lang="en-US" altLang="ja-JP" sz="2800" b="1" dirty="0">
                  <a:solidFill>
                    <a:srgbClr val="C00000"/>
                  </a:solidFill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</a:rPr>
                <a:t>10</a:t>
              </a:r>
              <a:r>
                <a:rPr lang="ja-JP" altLang="en-US" sz="2800" b="1" dirty="0">
                  <a:solidFill>
                    <a:srgbClr val="C00000"/>
                  </a:solidFill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</a:rPr>
                <a:t>月の衣替えをします。</a:t>
              </a:r>
              <a:endParaRPr lang="en-US" altLang="ja-JP" sz="2800" b="1" dirty="0">
                <a:solidFill>
                  <a:srgbClr val="C00000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2800" b="1" dirty="0">
                  <a:solidFill>
                    <a:srgbClr val="C00000"/>
                  </a:solidFill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</a:rPr>
                <a:t>今日は何をしますか？</a:t>
              </a:r>
              <a:endParaRPr kumimoji="1" lang="en-US" altLang="ja-JP" sz="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F60A2C81-33C5-4F4F-1643-C616B6F1E1FE}"/>
              </a:ext>
            </a:extLst>
          </p:cNvPr>
          <p:cNvGrpSpPr/>
          <p:nvPr/>
        </p:nvGrpSpPr>
        <p:grpSpPr>
          <a:xfrm>
            <a:off x="553185" y="5443210"/>
            <a:ext cx="4692077" cy="1011459"/>
            <a:chOff x="5878128" y="1295400"/>
            <a:chExt cx="2263484" cy="760984"/>
          </a:xfrm>
        </p:grpSpPr>
        <p:sp>
          <p:nvSpPr>
            <p:cNvPr id="20" name="吹き出し: 角を丸めた四角形 19">
              <a:extLst>
                <a:ext uri="{FF2B5EF4-FFF2-40B4-BE49-F238E27FC236}">
                  <a16:creationId xmlns:a16="http://schemas.microsoft.com/office/drawing/2014/main" id="{31685775-5991-DCB4-9DF5-E0A5115C86CE}"/>
                </a:ext>
              </a:extLst>
            </p:cNvPr>
            <p:cNvSpPr/>
            <p:nvPr/>
          </p:nvSpPr>
          <p:spPr>
            <a:xfrm>
              <a:off x="5878128" y="1295400"/>
              <a:ext cx="2224886" cy="760984"/>
            </a:xfrm>
            <a:prstGeom prst="wedgeRoundRectCallout">
              <a:avLst>
                <a:gd name="adj1" fmla="val -38893"/>
                <a:gd name="adj2" fmla="val -74356"/>
                <a:gd name="adj3" fmla="val 16667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endParaRPr>
            </a:p>
          </p:txBody>
        </p:sp>
        <p:sp>
          <p:nvSpPr>
            <p:cNvPr id="22" name="タイトル 1">
              <a:extLst>
                <a:ext uri="{FF2B5EF4-FFF2-40B4-BE49-F238E27FC236}">
                  <a16:creationId xmlns:a16="http://schemas.microsoft.com/office/drawing/2014/main" id="{E732B852-63FE-0525-7D99-762CCF33B5B6}"/>
                </a:ext>
              </a:extLst>
            </p:cNvPr>
            <p:cNvSpPr txBox="1">
              <a:spLocks/>
            </p:cNvSpPr>
            <p:nvPr/>
          </p:nvSpPr>
          <p:spPr>
            <a:xfrm>
              <a:off x="5927141" y="1371600"/>
              <a:ext cx="2214471" cy="68478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kumimoji="1"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 kumimoji="1">
                  <a:solidFill>
                    <a:schemeClr val="tx2"/>
                  </a:solidFill>
                </a:defRPr>
              </a:lvl2pPr>
              <a:lvl3pPr eaLnBrk="1" hangingPunct="1">
                <a:defRPr kumimoji="1">
                  <a:solidFill>
                    <a:schemeClr val="tx2"/>
                  </a:solidFill>
                </a:defRPr>
              </a:lvl3pPr>
              <a:lvl4pPr eaLnBrk="1" hangingPunct="1">
                <a:defRPr kumimoji="1">
                  <a:solidFill>
                    <a:schemeClr val="tx2"/>
                  </a:solidFill>
                </a:defRPr>
              </a:lvl4pPr>
              <a:lvl5pPr eaLnBrk="1" hangingPunct="1">
                <a:defRPr kumimoji="1">
                  <a:solidFill>
                    <a:schemeClr val="tx2"/>
                  </a:solidFill>
                </a:defRPr>
              </a:lvl5pPr>
              <a:lvl6pPr eaLnBrk="1" hangingPunct="1">
                <a:defRPr kumimoji="1">
                  <a:solidFill>
                    <a:schemeClr val="tx2"/>
                  </a:solidFill>
                </a:defRPr>
              </a:lvl6pPr>
              <a:lvl7pPr eaLnBrk="1" hangingPunct="1">
                <a:defRPr kumimoji="1">
                  <a:solidFill>
                    <a:schemeClr val="tx2"/>
                  </a:solidFill>
                </a:defRPr>
              </a:lvl7pPr>
              <a:lvl8pPr eaLnBrk="1" hangingPunct="1">
                <a:defRPr kumimoji="1">
                  <a:solidFill>
                    <a:schemeClr val="tx2"/>
                  </a:solidFill>
                </a:defRPr>
              </a:lvl8pPr>
              <a:lvl9pPr eaLnBrk="1" hangingPunct="1">
                <a:defRPr kumimoji="1">
                  <a:solidFill>
                    <a:schemeClr val="tx2"/>
                  </a:solidFill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利用者さんのタンスの夏服を出して冬服を入れます。</a:t>
              </a:r>
              <a:endParaRPr kumimoji="1" lang="en-US" altLang="ja-JP" sz="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endParaRPr>
            </a:p>
          </p:txBody>
        </p:sp>
      </p:grpSp>
      <p:sp>
        <p:nvSpPr>
          <p:cNvPr id="8" name="吹き出し: 角を丸めた四角形 7">
            <a:extLst>
              <a:ext uri="{FF2B5EF4-FFF2-40B4-BE49-F238E27FC236}">
                <a16:creationId xmlns:a16="http://schemas.microsoft.com/office/drawing/2014/main" id="{0D1B48F0-B5F5-E60C-BB80-E2502DAC6201}"/>
              </a:ext>
            </a:extLst>
          </p:cNvPr>
          <p:cNvSpPr/>
          <p:nvPr/>
        </p:nvSpPr>
        <p:spPr>
          <a:xfrm>
            <a:off x="5519334" y="6142955"/>
            <a:ext cx="5834630" cy="523166"/>
          </a:xfrm>
          <a:prstGeom prst="wedgeRoundRectCallout">
            <a:avLst>
              <a:gd name="adj1" fmla="val 55969"/>
              <a:gd name="adj2" fmla="val -50186"/>
              <a:gd name="adj3" fmla="val 16667"/>
            </a:avLst>
          </a:prstGeom>
          <a:noFill/>
          <a:ln w="6350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そうです。よろしくお願いします。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5899E8A-630C-1C57-31ED-B73991A246D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698" t="17953" r="11101" b="14810"/>
          <a:stretch>
            <a:fillRect/>
          </a:stretch>
        </p:blipFill>
        <p:spPr>
          <a:xfrm>
            <a:off x="101967" y="2339105"/>
            <a:ext cx="1982279" cy="1954321"/>
          </a:xfrm>
          <a:prstGeom prst="ellipse">
            <a:avLst/>
          </a:prstGeom>
          <a:ln>
            <a:noFill/>
          </a:ln>
          <a:effectLst/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D409CCD-74FD-F150-DC04-267B7339B713}"/>
              </a:ext>
            </a:extLst>
          </p:cNvPr>
          <p:cNvGrpSpPr/>
          <p:nvPr/>
        </p:nvGrpSpPr>
        <p:grpSpPr>
          <a:xfrm>
            <a:off x="5492741" y="3038764"/>
            <a:ext cx="4704205" cy="923635"/>
            <a:chOff x="5492741" y="3038764"/>
            <a:chExt cx="4704205" cy="923635"/>
          </a:xfrm>
        </p:grpSpPr>
        <p:sp>
          <p:nvSpPr>
            <p:cNvPr id="48" name="吹き出し: 角を丸めた四角形 47">
              <a:extLst>
                <a:ext uri="{FF2B5EF4-FFF2-40B4-BE49-F238E27FC236}">
                  <a16:creationId xmlns:a16="http://schemas.microsoft.com/office/drawing/2014/main" id="{5A423DC9-3EA6-A150-37E9-2B9EB5F14E40}"/>
                </a:ext>
              </a:extLst>
            </p:cNvPr>
            <p:cNvSpPr/>
            <p:nvPr/>
          </p:nvSpPr>
          <p:spPr>
            <a:xfrm>
              <a:off x="5492741" y="3038764"/>
              <a:ext cx="4556422" cy="923635"/>
            </a:xfrm>
            <a:prstGeom prst="wedgeRoundRectCallout">
              <a:avLst>
                <a:gd name="adj1" fmla="val 56181"/>
                <a:gd name="adj2" fmla="val -1704"/>
                <a:gd name="adj3" fmla="val 16667"/>
              </a:avLst>
            </a:prstGeom>
            <a:noFill/>
            <a:ln w="6350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endParaRPr>
            </a:p>
          </p:txBody>
        </p:sp>
        <p:sp>
          <p:nvSpPr>
            <p:cNvPr id="2" name="タイトル 1">
              <a:extLst>
                <a:ext uri="{FF2B5EF4-FFF2-40B4-BE49-F238E27FC236}">
                  <a16:creationId xmlns:a16="http://schemas.microsoft.com/office/drawing/2014/main" id="{B9A8D6F6-7E2C-92EC-D722-F9460B8D77C2}"/>
                </a:ext>
              </a:extLst>
            </p:cNvPr>
            <p:cNvSpPr txBox="1">
              <a:spLocks/>
            </p:cNvSpPr>
            <p:nvPr/>
          </p:nvSpPr>
          <p:spPr>
            <a:xfrm>
              <a:off x="5591099" y="3075393"/>
              <a:ext cx="4605847" cy="84082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kumimoji="1"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 kumimoji="1">
                  <a:solidFill>
                    <a:schemeClr val="tx2"/>
                  </a:solidFill>
                </a:defRPr>
              </a:lvl2pPr>
              <a:lvl3pPr eaLnBrk="1" hangingPunct="1">
                <a:defRPr kumimoji="1">
                  <a:solidFill>
                    <a:schemeClr val="tx2"/>
                  </a:solidFill>
                </a:defRPr>
              </a:lvl3pPr>
              <a:lvl4pPr eaLnBrk="1" hangingPunct="1">
                <a:defRPr kumimoji="1">
                  <a:solidFill>
                    <a:schemeClr val="tx2"/>
                  </a:solidFill>
                </a:defRPr>
              </a:lvl4pPr>
              <a:lvl5pPr eaLnBrk="1" hangingPunct="1">
                <a:defRPr kumimoji="1">
                  <a:solidFill>
                    <a:schemeClr val="tx2"/>
                  </a:solidFill>
                </a:defRPr>
              </a:lvl5pPr>
              <a:lvl6pPr eaLnBrk="1" hangingPunct="1">
                <a:defRPr kumimoji="1">
                  <a:solidFill>
                    <a:schemeClr val="tx2"/>
                  </a:solidFill>
                </a:defRPr>
              </a:lvl6pPr>
              <a:lvl7pPr eaLnBrk="1" hangingPunct="1">
                <a:defRPr kumimoji="1">
                  <a:solidFill>
                    <a:schemeClr val="tx2"/>
                  </a:solidFill>
                </a:defRPr>
              </a:lvl7pPr>
              <a:lvl8pPr eaLnBrk="1" hangingPunct="1">
                <a:defRPr kumimoji="1">
                  <a:solidFill>
                    <a:schemeClr val="tx2"/>
                  </a:solidFill>
                </a:defRPr>
              </a:lvl8pPr>
              <a:lvl9pPr eaLnBrk="1" hangingPunct="1">
                <a:defRPr kumimoji="1">
                  <a:solidFill>
                    <a:schemeClr val="tx2"/>
                  </a:solidFill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利用者さんの夏服と冬服を</a:t>
              </a:r>
              <a:endPara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入れ替えてください。</a:t>
              </a:r>
              <a:endPara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endParaRPr>
            </a:p>
          </p:txBody>
        </p:sp>
      </p:grpSp>
      <p:sp>
        <p:nvSpPr>
          <p:cNvPr id="9" name="スライド番号プレースホルダー 5">
            <a:extLst>
              <a:ext uri="{FF2B5EF4-FFF2-40B4-BE49-F238E27FC236}">
                <a16:creationId xmlns:a16="http://schemas.microsoft.com/office/drawing/2014/main" id="{3097334C-D5D3-ADAD-583C-5FC81CA7558A}"/>
              </a:ext>
            </a:extLst>
          </p:cNvPr>
          <p:cNvSpPr txBox="1">
            <a:spLocks/>
          </p:cNvSpPr>
          <p:nvPr/>
        </p:nvSpPr>
        <p:spPr>
          <a:xfrm>
            <a:off x="11433976" y="6492875"/>
            <a:ext cx="758024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283C7CB-B397-428D-867A-3A88995E610B}" type="slidenum">
              <a:rPr lang="ja-JP" altLang="en-US" b="0" smtClean="0">
                <a:solidFill>
                  <a:srgbClr val="E7E6E6">
                    <a:lumMod val="25000"/>
                  </a:srgbClr>
                </a:solidFill>
                <a:latin typeface="游ゴシック" panose="020F0502020204030204"/>
                <a:ea typeface="游ゴシック" panose="020B0400000000000000" pitchFamily="50" charset="-128"/>
              </a:rPr>
              <a:pPr algn="r">
                <a:defRPr/>
              </a:pPr>
              <a:t>30</a:t>
            </a:fld>
            <a:endParaRPr lang="ja-JP" altLang="en-US" b="0" dirty="0">
              <a:solidFill>
                <a:srgbClr val="E7E6E6">
                  <a:lumMod val="25000"/>
                </a:srgbClr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142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13" grpId="0" animBg="1"/>
      <p:bldP spid="26" grpId="0" animBg="1"/>
      <p:bldP spid="6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93DF84-4FB0-A79B-8941-09ABDBF59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09BC4A58-B16A-17DA-40B4-B8D2430DA5C4}"/>
              </a:ext>
            </a:extLst>
          </p:cNvPr>
          <p:cNvGrpSpPr/>
          <p:nvPr/>
        </p:nvGrpSpPr>
        <p:grpSpPr>
          <a:xfrm>
            <a:off x="7530239" y="1424766"/>
            <a:ext cx="3738691" cy="1199548"/>
            <a:chOff x="673250" y="1157643"/>
            <a:chExt cx="3275462" cy="743803"/>
          </a:xfrm>
        </p:grpSpPr>
        <p:sp>
          <p:nvSpPr>
            <p:cNvPr id="3" name="吹き出し: 角を丸めた四角形 2">
              <a:extLst>
                <a:ext uri="{FF2B5EF4-FFF2-40B4-BE49-F238E27FC236}">
                  <a16:creationId xmlns:a16="http://schemas.microsoft.com/office/drawing/2014/main" id="{42AF2D5B-A6C8-3CF6-1155-45CE823C4DB1}"/>
                </a:ext>
              </a:extLst>
            </p:cNvPr>
            <p:cNvSpPr/>
            <p:nvPr/>
          </p:nvSpPr>
          <p:spPr>
            <a:xfrm>
              <a:off x="673250" y="1157643"/>
              <a:ext cx="3275462" cy="743803"/>
            </a:xfrm>
            <a:prstGeom prst="wedgeRoundRectCallout">
              <a:avLst>
                <a:gd name="adj1" fmla="val -67509"/>
                <a:gd name="adj2" fmla="val 41704"/>
                <a:gd name="adj3" fmla="val 16667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FC3726C3-B201-192F-2317-B591CAFAC1D7}"/>
                </a:ext>
              </a:extLst>
            </p:cNvPr>
            <p:cNvSpPr txBox="1"/>
            <p:nvPr/>
          </p:nvSpPr>
          <p:spPr>
            <a:xfrm>
              <a:off x="952625" y="1247633"/>
              <a:ext cx="2980312" cy="591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 漢字読めないよね。　　　　　</a:t>
              </a:r>
              <a:endPara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　難しいもんね。</a:t>
              </a:r>
            </a:p>
          </p:txBody>
        </p:sp>
      </p:grpSp>
      <p:sp>
        <p:nvSpPr>
          <p:cNvPr id="14" name="吹き出し: 角を丸めた四角形 13">
            <a:extLst>
              <a:ext uri="{FF2B5EF4-FFF2-40B4-BE49-F238E27FC236}">
                <a16:creationId xmlns:a16="http://schemas.microsoft.com/office/drawing/2014/main" id="{AC89520E-9A1A-D308-DE1D-64EE02163019}"/>
              </a:ext>
            </a:extLst>
          </p:cNvPr>
          <p:cNvSpPr/>
          <p:nvPr/>
        </p:nvSpPr>
        <p:spPr>
          <a:xfrm>
            <a:off x="2816678" y="1264098"/>
            <a:ext cx="3766229" cy="925348"/>
          </a:xfrm>
          <a:prstGeom prst="wedgeRoundRectCallout">
            <a:avLst>
              <a:gd name="adj1" fmla="val 3222"/>
              <a:gd name="adj2" fmla="val 84879"/>
              <a:gd name="adj3" fmla="val 16667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○○人は</a:t>
            </a:r>
            <a:r>
              <a:rPr kumimoji="1" lang="ja-JP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優しいよね。</a:t>
            </a:r>
            <a:endParaRPr kumimoji="1" lang="ja-JP" altLang="en-US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83099423-09E2-F431-AE9D-82B98825EBE1}"/>
              </a:ext>
            </a:extLst>
          </p:cNvPr>
          <p:cNvGrpSpPr/>
          <p:nvPr/>
        </p:nvGrpSpPr>
        <p:grpSpPr>
          <a:xfrm>
            <a:off x="6672751" y="2810726"/>
            <a:ext cx="5127619" cy="925348"/>
            <a:chOff x="821904" y="791193"/>
            <a:chExt cx="3084566" cy="649073"/>
          </a:xfrm>
        </p:grpSpPr>
        <p:sp>
          <p:nvSpPr>
            <p:cNvPr id="17" name="吹き出し: 角を丸めた四角形 16">
              <a:extLst>
                <a:ext uri="{FF2B5EF4-FFF2-40B4-BE49-F238E27FC236}">
                  <a16:creationId xmlns:a16="http://schemas.microsoft.com/office/drawing/2014/main" id="{78B9000C-8C90-EEEB-A874-1559B64F8AFB}"/>
                </a:ext>
              </a:extLst>
            </p:cNvPr>
            <p:cNvSpPr/>
            <p:nvPr/>
          </p:nvSpPr>
          <p:spPr>
            <a:xfrm>
              <a:off x="821904" y="791193"/>
              <a:ext cx="3084566" cy="649073"/>
            </a:xfrm>
            <a:prstGeom prst="wedgeRoundRectCallout">
              <a:avLst>
                <a:gd name="adj1" fmla="val -59832"/>
                <a:gd name="adj2" fmla="val 39869"/>
                <a:gd name="adj3" fmla="val 16667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338BF97B-5210-0D5D-361B-FAEB2170F274}"/>
                </a:ext>
              </a:extLst>
            </p:cNvPr>
            <p:cNvSpPr txBox="1"/>
            <p:nvPr/>
          </p:nvSpPr>
          <p:spPr>
            <a:xfrm>
              <a:off x="992378" y="942494"/>
              <a:ext cx="2914092" cy="367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お箸が使えるなんてすごい！</a:t>
              </a:r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76FAE038-86F3-572E-15D5-ABDA3F76B29D}"/>
              </a:ext>
            </a:extLst>
          </p:cNvPr>
          <p:cNvGrpSpPr/>
          <p:nvPr/>
        </p:nvGrpSpPr>
        <p:grpSpPr>
          <a:xfrm>
            <a:off x="391630" y="2368864"/>
            <a:ext cx="3738690" cy="978896"/>
            <a:chOff x="641444" y="1182562"/>
            <a:chExt cx="2534776" cy="819686"/>
          </a:xfrm>
        </p:grpSpPr>
        <p:sp>
          <p:nvSpPr>
            <p:cNvPr id="23" name="吹き出し: 角を丸めた四角形 22">
              <a:extLst>
                <a:ext uri="{FF2B5EF4-FFF2-40B4-BE49-F238E27FC236}">
                  <a16:creationId xmlns:a16="http://schemas.microsoft.com/office/drawing/2014/main" id="{C6FB6BC3-9610-F7AA-08DD-AAA1E6081267}"/>
                </a:ext>
              </a:extLst>
            </p:cNvPr>
            <p:cNvSpPr/>
            <p:nvPr/>
          </p:nvSpPr>
          <p:spPr>
            <a:xfrm>
              <a:off x="641444" y="1182562"/>
              <a:ext cx="2534776" cy="819686"/>
            </a:xfrm>
            <a:prstGeom prst="wedgeRoundRectCallout">
              <a:avLst>
                <a:gd name="adj1" fmla="val 39903"/>
                <a:gd name="adj2" fmla="val 83107"/>
                <a:gd name="adj3" fmla="val 16667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806110CE-FAE2-1C27-DB8D-06CEECB29C34}"/>
                </a:ext>
              </a:extLst>
            </p:cNvPr>
            <p:cNvSpPr txBox="1"/>
            <p:nvPr/>
          </p:nvSpPr>
          <p:spPr>
            <a:xfrm>
              <a:off x="711381" y="1401321"/>
              <a:ext cx="2461263" cy="438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日本語が上手だね！</a:t>
              </a:r>
            </a:p>
          </p:txBody>
        </p:sp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C121E0CF-50C4-4067-5EBF-3E10970A397D}"/>
              </a:ext>
            </a:extLst>
          </p:cNvPr>
          <p:cNvGrpSpPr/>
          <p:nvPr/>
        </p:nvGrpSpPr>
        <p:grpSpPr>
          <a:xfrm>
            <a:off x="6808332" y="5552573"/>
            <a:ext cx="4496055" cy="1133964"/>
            <a:chOff x="-542286" y="885757"/>
            <a:chExt cx="2922150" cy="1138949"/>
          </a:xfrm>
        </p:grpSpPr>
        <p:sp>
          <p:nvSpPr>
            <p:cNvPr id="36" name="吹き出し: 角を丸めた四角形 35">
              <a:extLst>
                <a:ext uri="{FF2B5EF4-FFF2-40B4-BE49-F238E27FC236}">
                  <a16:creationId xmlns:a16="http://schemas.microsoft.com/office/drawing/2014/main" id="{1596DC0A-C360-5B43-1C40-30E18BAB87B9}"/>
                </a:ext>
              </a:extLst>
            </p:cNvPr>
            <p:cNvSpPr/>
            <p:nvPr/>
          </p:nvSpPr>
          <p:spPr>
            <a:xfrm>
              <a:off x="-542286" y="885757"/>
              <a:ext cx="2922149" cy="1138949"/>
            </a:xfrm>
            <a:prstGeom prst="wedgeRoundRectCallout">
              <a:avLst>
                <a:gd name="adj1" fmla="val -64660"/>
                <a:gd name="adj2" fmla="val -38492"/>
                <a:gd name="adj3" fmla="val 1666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B5647DBC-3693-3BEC-CD78-95EEAADBE7E5}"/>
                </a:ext>
              </a:extLst>
            </p:cNvPr>
            <p:cNvSpPr txBox="1"/>
            <p:nvPr/>
          </p:nvSpPr>
          <p:spPr>
            <a:xfrm>
              <a:off x="-338495" y="1008195"/>
              <a:ext cx="2718359" cy="958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2800" dirty="0">
                  <a:solidFill>
                    <a:prstClr val="black"/>
                  </a:solidFill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</a:rPr>
                <a:t>インドネシア</a:t>
              </a:r>
              <a:r>
                <a:rPr kumimoji="1" lang="ja-JP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人</a:t>
              </a: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だから、</a:t>
              </a:r>
              <a:endPara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豚肉はダメだよね</a:t>
              </a:r>
            </a:p>
          </p:txBody>
        </p:sp>
      </p:grpSp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F49735FD-C5AB-9591-4423-DDD2688629D1}"/>
              </a:ext>
            </a:extLst>
          </p:cNvPr>
          <p:cNvGrpSpPr/>
          <p:nvPr/>
        </p:nvGrpSpPr>
        <p:grpSpPr>
          <a:xfrm>
            <a:off x="7304314" y="4110005"/>
            <a:ext cx="4496055" cy="1068637"/>
            <a:chOff x="446417" y="1912828"/>
            <a:chExt cx="2778787" cy="924952"/>
          </a:xfrm>
        </p:grpSpPr>
        <p:sp>
          <p:nvSpPr>
            <p:cNvPr id="45" name="吹き出し: 角を丸めた四角形 44">
              <a:extLst>
                <a:ext uri="{FF2B5EF4-FFF2-40B4-BE49-F238E27FC236}">
                  <a16:creationId xmlns:a16="http://schemas.microsoft.com/office/drawing/2014/main" id="{2E37F4F8-AE37-AF27-B6C3-BCCEB0FDD4B3}"/>
                </a:ext>
              </a:extLst>
            </p:cNvPr>
            <p:cNvSpPr/>
            <p:nvPr/>
          </p:nvSpPr>
          <p:spPr>
            <a:xfrm>
              <a:off x="446417" y="1912828"/>
              <a:ext cx="2778787" cy="924952"/>
            </a:xfrm>
            <a:prstGeom prst="wedgeRoundRectCallout">
              <a:avLst>
                <a:gd name="adj1" fmla="val -67335"/>
                <a:gd name="adj2" fmla="val -10590"/>
                <a:gd name="adj3" fmla="val 16667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endParaRP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29193A79-52E1-10EE-B441-4085E19A3860}"/>
                </a:ext>
              </a:extLst>
            </p:cNvPr>
            <p:cNvSpPr txBox="1"/>
            <p:nvPr/>
          </p:nvSpPr>
          <p:spPr>
            <a:xfrm>
              <a:off x="586049" y="2011959"/>
              <a:ext cx="2639155" cy="825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2800" dirty="0">
                  <a:solidFill>
                    <a:prstClr val="black"/>
                  </a:solidFill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</a:rPr>
                <a:t>難しいことは</a:t>
              </a:r>
              <a:endParaRPr lang="en-US" altLang="ja-JP" sz="28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2800" dirty="0">
                  <a:solidFill>
                    <a:prstClr val="black"/>
                  </a:solidFill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</a:rPr>
                <a:t>やらなくていいからね。</a:t>
              </a:r>
              <a:endParaRPr kumimoji="1" lang="ja-JP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endParaRPr>
            </a:p>
          </p:txBody>
        </p:sp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FD7BAE6-5AE9-3DCA-F224-549F3D972400}"/>
              </a:ext>
            </a:extLst>
          </p:cNvPr>
          <p:cNvSpPr txBox="1"/>
          <p:nvPr/>
        </p:nvSpPr>
        <p:spPr>
          <a:xfrm>
            <a:off x="0" y="171463"/>
            <a:ext cx="1241671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＊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3   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「思い込み」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が</a:t>
            </a: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相手を傷つける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こともあります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b="1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　　　　　　　　　　　　　　　　　　　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（マイクロアグレッション）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F09FC93-0FEA-ABC1-9B2E-7E8CEFB4B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728" y="3704668"/>
            <a:ext cx="4664422" cy="2857072"/>
          </a:xfrm>
          <a:prstGeom prst="rect">
            <a:avLst/>
          </a:prstGeom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D20DC19-AE31-020A-1C54-03EFED7E2086}"/>
              </a:ext>
            </a:extLst>
          </p:cNvPr>
          <p:cNvSpPr txBox="1">
            <a:spLocks/>
          </p:cNvSpPr>
          <p:nvPr/>
        </p:nvSpPr>
        <p:spPr>
          <a:xfrm>
            <a:off x="11433976" y="6492875"/>
            <a:ext cx="758024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3C7CB-B397-428D-867A-3A88995E610B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39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D597B-751E-C9CE-974B-774845C25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D2F5554-3840-951F-0F00-3E4C2F5BD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67" y="2079171"/>
            <a:ext cx="9593452" cy="2503715"/>
          </a:xfrm>
        </p:spPr>
        <p:txBody>
          <a:bodyPr>
            <a:normAutofit/>
          </a:bodyPr>
          <a:lstStyle/>
          <a:p>
            <a:pPr>
              <a:lnSpc>
                <a:spcPts val="5500"/>
              </a:lnSpc>
            </a:pPr>
            <a:r>
              <a:rPr kumimoji="1" lang="ja-JP" altLang="en-US" sz="66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５</a:t>
            </a:r>
            <a:r>
              <a:rPr kumimoji="1" lang="en-US" altLang="ja-JP" sz="66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.</a:t>
            </a:r>
            <a:r>
              <a:rPr kumimoji="1" lang="en-US" altLang="ja-JP" sz="66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 </a:t>
            </a:r>
            <a:r>
              <a:rPr kumimoji="1" lang="ja-JP" altLang="en-US" sz="66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まとめ</a:t>
            </a:r>
            <a:br>
              <a:rPr kumimoji="1" lang="en-US" altLang="ja-JP" sz="66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br>
              <a:rPr kumimoji="1" lang="en-US" altLang="ja-JP" sz="66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kumimoji="1" lang="ja-JP" altLang="en-US" sz="66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</a:t>
            </a:r>
            <a:r>
              <a:rPr kumimoji="1" lang="ja-JP" altLang="en-US" sz="60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（参考資料・解答例）</a:t>
            </a:r>
            <a:endParaRPr kumimoji="1" lang="ja-JP" altLang="en-US" sz="40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3CC38A4E-58E9-1320-CC31-1715B68E1F26}"/>
              </a:ext>
            </a:extLst>
          </p:cNvPr>
          <p:cNvCxnSpPr>
            <a:cxnSpLocks/>
          </p:cNvCxnSpPr>
          <p:nvPr/>
        </p:nvCxnSpPr>
        <p:spPr>
          <a:xfrm>
            <a:off x="3320143" y="3067077"/>
            <a:ext cx="2688771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スライド番号プレースホルダー 5">
            <a:extLst>
              <a:ext uri="{FF2B5EF4-FFF2-40B4-BE49-F238E27FC236}">
                <a16:creationId xmlns:a16="http://schemas.microsoft.com/office/drawing/2014/main" id="{BC6AB864-B27C-8568-A6E4-2ADDA213284F}"/>
              </a:ext>
            </a:extLst>
          </p:cNvPr>
          <p:cNvSpPr txBox="1">
            <a:spLocks/>
          </p:cNvSpPr>
          <p:nvPr/>
        </p:nvSpPr>
        <p:spPr>
          <a:xfrm>
            <a:off x="11433976" y="6492875"/>
            <a:ext cx="758024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3C7CB-B397-428D-867A-3A88995E610B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62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0B1183D-C6E8-2944-5052-6D3F7B400B42}"/>
              </a:ext>
            </a:extLst>
          </p:cNvPr>
          <p:cNvSpPr txBox="1"/>
          <p:nvPr/>
        </p:nvSpPr>
        <p:spPr>
          <a:xfrm>
            <a:off x="347129" y="106427"/>
            <a:ext cx="11714242" cy="6147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9E7"/>
                </a:highlight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５．「やさしい日本語」 まとめ</a:t>
            </a:r>
            <a:endParaRPr kumimoji="1" lang="en-US" altLang="ja-JP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9E7"/>
              </a:highlight>
              <a:uLnTx/>
              <a:uFillTx/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　「外国人のための特別な日本語」ではなく、</a:t>
            </a:r>
            <a:r>
              <a:rPr kumimoji="1" lang="ja-JP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みんなに伝わる</a:t>
            </a:r>
            <a:r>
              <a: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日本語。</a:t>
            </a:r>
            <a:endParaRPr kumimoji="1" lang="en-US" altLang="ja-JP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　言葉をやさしくすることで</a:t>
            </a:r>
            <a:r>
              <a:rPr kumimoji="1" lang="ja-JP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人と人との</a:t>
            </a:r>
            <a:r>
              <a: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距離を縮めるツールであるが、</a:t>
            </a:r>
            <a:r>
              <a:rPr lang="ja-JP" altLang="en-US" sz="2600" dirty="0">
                <a:solidFill>
                  <a:prstClr val="black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「魔法の言葉」</a:t>
            </a:r>
            <a:endParaRPr lang="en-US" altLang="ja-JP" sz="2600" dirty="0">
              <a:solidFill>
                <a:prstClr val="black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lvl="0">
              <a:defRPr/>
            </a:pPr>
            <a:r>
              <a:rPr lang="ja-JP" altLang="en-US" sz="2600" dirty="0">
                <a:solidFill>
                  <a:prstClr val="black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ではなく</a:t>
            </a:r>
            <a:r>
              <a:rPr lang="ja-JP" altLang="en-US" sz="2600" b="1" dirty="0">
                <a:solidFill>
                  <a:srgbClr val="C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（言葉の</a:t>
            </a:r>
            <a:r>
              <a:rPr lang="en-US" altLang="ja-JP" sz="2600" b="1" dirty="0">
                <a:solidFill>
                  <a:srgbClr val="C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AED</a:t>
            </a:r>
            <a:r>
              <a:rPr lang="ja-JP" altLang="en-US" sz="2600" b="1" dirty="0">
                <a:solidFill>
                  <a:srgbClr val="C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）、相手によって使い分ける！</a:t>
            </a:r>
            <a:r>
              <a:rPr lang="en-US" altLang="ja-JP" sz="2600" b="1" dirty="0">
                <a:solidFill>
                  <a:srgbClr val="C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 </a:t>
            </a:r>
            <a:r>
              <a:rPr lang="ja-JP" altLang="en-US" sz="2600" b="1" dirty="0">
                <a:solidFill>
                  <a:srgbClr val="C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伝え方に解答はない！諦めない</a:t>
            </a:r>
            <a:r>
              <a:rPr lang="ja-JP" altLang="en-US" sz="2600" dirty="0">
                <a:solidFill>
                  <a:srgbClr val="C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！</a:t>
            </a:r>
            <a:endParaRPr lang="en-US" altLang="ja-JP" sz="2600" dirty="0">
              <a:solidFill>
                <a:srgbClr val="C00000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 ❤️ </a:t>
            </a:r>
            <a:r>
              <a:rPr kumimoji="1" lang="ja-JP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やさしい日本語と「外国人従業員」のチカラ</a:t>
            </a:r>
            <a:endParaRPr kumimoji="1" lang="en-US" altLang="ja-JP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　 　　・外国人：　</a:t>
            </a:r>
            <a:r>
              <a:rPr kumimoji="1" lang="ja-JP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安心</a:t>
            </a:r>
            <a:r>
              <a: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して働き、暮らせ、</a:t>
            </a:r>
            <a:r>
              <a:rPr kumimoji="1" lang="ja-JP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自信</a:t>
            </a:r>
            <a:r>
              <a: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を持って</a:t>
            </a:r>
            <a:r>
              <a:rPr kumimoji="1" lang="ja-JP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行動</a:t>
            </a:r>
            <a:r>
              <a: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できる</a:t>
            </a:r>
            <a:endParaRPr kumimoji="1" lang="en-US" altLang="ja-JP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　 　　・ケア：　伝え直しの手間が減り、</a:t>
            </a:r>
            <a:r>
              <a:rPr kumimoji="1" lang="ja-JP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業務効率や安全性</a:t>
            </a:r>
            <a:r>
              <a: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が向上</a:t>
            </a:r>
            <a:endParaRPr kumimoji="1" lang="en-US" altLang="ja-JP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600" dirty="0">
                <a:solidFill>
                  <a:prstClr val="black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　　　　　　　　　多様な視点で</a:t>
            </a:r>
            <a:r>
              <a:rPr lang="ja-JP" altLang="en-US" sz="2600" b="1" dirty="0">
                <a:solidFill>
                  <a:srgbClr val="C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ケアの見直し</a:t>
            </a:r>
            <a:r>
              <a:rPr lang="ja-JP" altLang="en-US" sz="2600" dirty="0">
                <a:solidFill>
                  <a:prstClr val="black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ができ、</a:t>
            </a:r>
            <a:r>
              <a:rPr lang="ja-JP" altLang="en-US" sz="2600" b="1" dirty="0">
                <a:solidFill>
                  <a:srgbClr val="C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見える化・標準化</a:t>
            </a:r>
            <a:r>
              <a:rPr lang="ja-JP" altLang="en-US" sz="2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で</a:t>
            </a:r>
            <a:r>
              <a:rPr lang="ja-JP" altLang="en-US" sz="2600" b="1" dirty="0">
                <a:solidFill>
                  <a:srgbClr val="C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質が上がる</a:t>
            </a:r>
            <a:endParaRPr lang="en-US" altLang="ja-JP" sz="2600" b="1" dirty="0">
              <a:solidFill>
                <a:srgbClr val="C00000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　　　 ・チーム： 伝わる申し送り・記録により、</a:t>
            </a:r>
            <a:r>
              <a:rPr kumimoji="1" lang="ja-JP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連携が強化</a:t>
            </a:r>
            <a:r>
              <a: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できる</a:t>
            </a:r>
            <a:endParaRPr kumimoji="1" lang="en-US" altLang="ja-JP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600" dirty="0">
                <a:solidFill>
                  <a:prstClr val="black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　 ・利用者</a:t>
            </a:r>
            <a:r>
              <a:rPr lang="en-US" altLang="ja-JP" sz="2600" dirty="0">
                <a:solidFill>
                  <a:prstClr val="black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:</a:t>
            </a:r>
            <a:r>
              <a:rPr lang="ja-JP" altLang="en-US" sz="2600" dirty="0">
                <a:solidFill>
                  <a:prstClr val="black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</a:t>
            </a:r>
            <a:r>
              <a:rPr lang="ja-JP" altLang="en-US" sz="2600" b="1" dirty="0">
                <a:solidFill>
                  <a:srgbClr val="C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笑顔</a:t>
            </a:r>
            <a:r>
              <a:rPr lang="ja-JP" altLang="en-US" sz="2600" dirty="0">
                <a:solidFill>
                  <a:prstClr val="black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・</a:t>
            </a:r>
            <a:r>
              <a:rPr lang="ja-JP" altLang="en-US" sz="2600" b="1" dirty="0">
                <a:solidFill>
                  <a:srgbClr val="C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会話刺激</a:t>
            </a:r>
            <a:r>
              <a:rPr lang="ja-JP" altLang="en-US" sz="2600" dirty="0">
                <a:solidFill>
                  <a:prstClr val="black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や「教えてあげる」</a:t>
            </a:r>
            <a:r>
              <a:rPr lang="ja-JP" altLang="en-US" sz="2600" b="1" u="sng" dirty="0">
                <a:solidFill>
                  <a:srgbClr val="C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役割意識</a:t>
            </a:r>
            <a:r>
              <a:rPr lang="ja-JP" altLang="en-US" sz="2600" dirty="0">
                <a:solidFill>
                  <a:prstClr val="black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で</a:t>
            </a:r>
            <a:r>
              <a:rPr lang="ja-JP" altLang="en-US" sz="2600" b="1" dirty="0">
                <a:solidFill>
                  <a:srgbClr val="C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生活が活性化</a:t>
            </a:r>
            <a:endParaRPr lang="en-US" altLang="ja-JP" sz="2600" b="1" dirty="0">
              <a:solidFill>
                <a:srgbClr val="C00000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600" dirty="0">
                <a:solidFill>
                  <a:prstClr val="black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　 ・組織： </a:t>
            </a:r>
            <a:r>
              <a:rPr lang="ja-JP" altLang="en-US" sz="2600" b="1" dirty="0">
                <a:solidFill>
                  <a:srgbClr val="C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指導力向上</a:t>
            </a:r>
            <a:r>
              <a:rPr lang="ja-JP" altLang="en-US" sz="2600" dirty="0">
                <a:solidFill>
                  <a:prstClr val="black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・</a:t>
            </a:r>
            <a:r>
              <a:rPr lang="ja-JP" altLang="en-US" sz="2600" b="1" dirty="0">
                <a:solidFill>
                  <a:srgbClr val="C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離職率の低下</a:t>
            </a:r>
            <a:r>
              <a:rPr lang="ja-JP" altLang="en-US" sz="2600" dirty="0">
                <a:solidFill>
                  <a:prstClr val="black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、</a:t>
            </a:r>
            <a:r>
              <a:rPr lang="ja-JP" altLang="en-US" sz="2600" b="1" dirty="0">
                <a:solidFill>
                  <a:srgbClr val="C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信頼向上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 </a:t>
            </a:r>
            <a:r>
              <a:rPr kumimoji="1" lang="ja-JP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❤️</a:t>
            </a:r>
            <a:r>
              <a:rPr kumimoji="1" lang="ja-JP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やさしい日本語の実践ポイント</a:t>
            </a:r>
            <a:endParaRPr kumimoji="1" lang="en-US" altLang="ja-JP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　    「</a:t>
            </a:r>
            <a:r>
              <a:rPr kumimoji="1" lang="ja-JP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はさみの法則</a:t>
            </a:r>
            <a:r>
              <a: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」＋</a:t>
            </a:r>
            <a:r>
              <a:rPr kumimoji="1" lang="ja-JP" altLang="en-US" sz="26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態度・伝える工夫！</a:t>
            </a:r>
            <a:endParaRPr kumimoji="1" lang="ja-JP" alt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9A3B7FF-30BC-3781-30D9-A82825A9C0A0}"/>
              </a:ext>
            </a:extLst>
          </p:cNvPr>
          <p:cNvSpPr txBox="1"/>
          <p:nvPr/>
        </p:nvSpPr>
        <p:spPr>
          <a:xfrm>
            <a:off x="314037" y="6334780"/>
            <a:ext cx="11563926" cy="46166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多様性を受入れ、外国人を育てられる施設は「組織の成長」につながります！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</p:txBody>
      </p:sp>
      <p:pic>
        <p:nvPicPr>
          <p:cNvPr id="26" name="図 25" descr="アイコン, 円&#10;&#10;自動的に生成された説明">
            <a:extLst>
              <a:ext uri="{FF2B5EF4-FFF2-40B4-BE49-F238E27FC236}">
                <a16:creationId xmlns:a16="http://schemas.microsoft.com/office/drawing/2014/main" id="{832F738C-ECCD-D553-21CE-CD5D1A806C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387136" y="4796529"/>
            <a:ext cx="1457735" cy="1457735"/>
          </a:xfrm>
          <a:prstGeom prst="rect">
            <a:avLst/>
          </a:prstGeom>
        </p:spPr>
      </p:pic>
      <p:pic>
        <p:nvPicPr>
          <p:cNvPr id="27" name="図 26" descr="図形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9F6E0027-E256-D5CC-D927-E0881A33D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36320" b="38443"/>
          <a:stretch>
            <a:fillRect/>
          </a:stretch>
        </p:blipFill>
        <p:spPr>
          <a:xfrm>
            <a:off x="0" y="106427"/>
            <a:ext cx="2734991" cy="594295"/>
          </a:xfrm>
          <a:prstGeom prst="rect">
            <a:avLst/>
          </a:prstGeom>
        </p:spPr>
      </p:pic>
      <p:pic>
        <p:nvPicPr>
          <p:cNvPr id="28" name="図 27" descr="図形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02238B2A-E8E3-5B6D-F1CC-EC4C37892E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36320" b="38443"/>
          <a:stretch>
            <a:fillRect/>
          </a:stretch>
        </p:blipFill>
        <p:spPr>
          <a:xfrm flipH="1">
            <a:off x="9621336" y="145005"/>
            <a:ext cx="2734991" cy="594295"/>
          </a:xfrm>
          <a:prstGeom prst="rect">
            <a:avLst/>
          </a:prstGeom>
        </p:spPr>
      </p:pic>
      <p:sp>
        <p:nvSpPr>
          <p:cNvPr id="29" name="スライド番号プレースホルダー 5">
            <a:extLst>
              <a:ext uri="{FF2B5EF4-FFF2-40B4-BE49-F238E27FC236}">
                <a16:creationId xmlns:a16="http://schemas.microsoft.com/office/drawing/2014/main" id="{7DA6C2C1-5D8A-C048-65B0-D6D2D1B528F7}"/>
              </a:ext>
            </a:extLst>
          </p:cNvPr>
          <p:cNvSpPr txBox="1">
            <a:spLocks/>
          </p:cNvSpPr>
          <p:nvPr/>
        </p:nvSpPr>
        <p:spPr>
          <a:xfrm>
            <a:off x="11433976" y="6492875"/>
            <a:ext cx="758024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3C7CB-B397-428D-867A-3A88995E610B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29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B12E38D-71E3-906F-5CC8-0C13D6779940}"/>
              </a:ext>
            </a:extLst>
          </p:cNvPr>
          <p:cNvSpPr txBox="1"/>
          <p:nvPr/>
        </p:nvSpPr>
        <p:spPr>
          <a:xfrm>
            <a:off x="2814884" y="2552155"/>
            <a:ext cx="63440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b="1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参考資料・図書等</a:t>
            </a: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53704043-86AF-4D86-4EDD-7390AB2AB0FD}"/>
              </a:ext>
            </a:extLst>
          </p:cNvPr>
          <p:cNvCxnSpPr>
            <a:cxnSpLocks/>
          </p:cNvCxnSpPr>
          <p:nvPr/>
        </p:nvCxnSpPr>
        <p:spPr>
          <a:xfrm>
            <a:off x="2842848" y="3567818"/>
            <a:ext cx="628815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スライド番号プレースホルダー 5">
            <a:extLst>
              <a:ext uri="{FF2B5EF4-FFF2-40B4-BE49-F238E27FC236}">
                <a16:creationId xmlns:a16="http://schemas.microsoft.com/office/drawing/2014/main" id="{56908A92-914C-B186-48EF-525162FDFCC1}"/>
              </a:ext>
            </a:extLst>
          </p:cNvPr>
          <p:cNvSpPr txBox="1">
            <a:spLocks/>
          </p:cNvSpPr>
          <p:nvPr/>
        </p:nvSpPr>
        <p:spPr>
          <a:xfrm>
            <a:off x="11433976" y="6492875"/>
            <a:ext cx="758024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3C7CB-B397-428D-867A-3A88995E610B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5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534473" y="6139202"/>
            <a:ext cx="7655372" cy="400750"/>
          </a:xfrm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12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Arial MT"/>
              </a:rPr>
              <a:t>🞄</a:t>
            </a:r>
            <a:r>
              <a:rPr kumimoji="0" sz="2400" b="0" i="0" u="none" strike="noStrike" kern="0" cap="none" spc="1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Arial MT"/>
              </a:rPr>
              <a:t> </a:t>
            </a:r>
            <a:r>
              <a:rPr kumimoji="0" lang="en-US" sz="2400" b="0" i="0" u="none" strike="noStrike" kern="0" cap="none" spc="1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Arial MT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Yu Gothic UI"/>
              </a:rPr>
              <a:t>翻訳できる言語は</a:t>
            </a:r>
            <a:r>
              <a:rPr kumimoji="0" sz="2400" b="0" i="0" u="none" strike="noStrike" kern="0" cap="none" spc="1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Yu Gothic UI"/>
              </a:rPr>
              <a:t>31</a:t>
            </a:r>
            <a:r>
              <a:rPr kumimoji="0" sz="2400" b="0" i="0" u="none" strike="noStrike" kern="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Yu Gothic UI"/>
              </a:rPr>
              <a:t>言語で、ダウンロード、利用も無料。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Yu Gothic U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4473" y="518423"/>
            <a:ext cx="9937584" cy="55707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Yu Gothic UI"/>
              </a:rPr>
              <a:t>【</a:t>
            </a:r>
            <a:r>
              <a:rPr kumimoji="0" sz="2800" b="1" i="0" u="none" strike="noStrike" kern="0" cap="none" spc="-5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Yu Gothic UI"/>
              </a:rPr>
              <a:t>チェックサイト</a:t>
            </a:r>
            <a:r>
              <a:rPr kumimoji="0" sz="2800" b="1" i="0" u="none" strike="noStrike" kern="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Yu Gothic UI"/>
              </a:rPr>
              <a:t>】</a:t>
            </a:r>
            <a:endParaRPr kumimoji="0" lang="en-US" sz="2800" b="1" i="0" u="none" strike="noStrike" kern="0" cap="none" spc="-5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Yu Gothic U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Yu Gothic UI"/>
              </a:rPr>
              <a:t> </a:t>
            </a:r>
            <a:endParaRPr kumimoji="0" sz="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Yu Gothic U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Yu Gothic UI"/>
              </a:rPr>
              <a:t>●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Yu Gothic UI"/>
              </a:rPr>
              <a:t>「やさにちチェッカー」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Yu Gothic UI"/>
            </a:endParaRPr>
          </a:p>
          <a:p>
            <a:pPr marL="2152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sng" strike="noStrike" kern="0" cap="none" spc="145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Yu Gothic UI"/>
                <a:hlinkClick r:id="rId3"/>
              </a:rPr>
              <a:t>http://www4414uj.sakura.ne.jp/Yasanichi1/nsindan/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Yu Gothic UI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Yu Gothic UI"/>
              </a:rPr>
              <a:t>  </a:t>
            </a:r>
            <a:r>
              <a:rPr kumimoji="0" sz="2400" b="0" i="0" u="none" strike="noStrike" kern="0" cap="none" spc="-4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Yu Gothic UI"/>
              </a:rPr>
              <a:t>自分が「やさしい日本語」にした文章をチェックして診断してくれる機能</a:t>
            </a:r>
            <a:r>
              <a:rPr kumimoji="0" sz="2400" b="0" i="0" u="none" strike="noStrike" kern="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Yu Gothic UI"/>
              </a:rPr>
              <a:t>。</a:t>
            </a:r>
            <a:endParaRPr kumimoji="0" lang="en-US" sz="2400" b="0" i="0" u="none" strike="noStrike" kern="0" cap="none" spc="-4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Yu Gothic UI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Yu Gothic UI"/>
              </a:rPr>
              <a:t>  </a:t>
            </a:r>
            <a:r>
              <a:rPr kumimoji="0" sz="2400" b="0" i="0" u="none" strike="noStrike" kern="0" cap="none" spc="-4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Yu Gothic UI"/>
              </a:rPr>
              <a:t>語彙・漢字・硬さ・</a:t>
            </a:r>
            <a:r>
              <a:rPr kumimoji="0" sz="2400" b="0" i="0" u="none" strike="noStrike" kern="0" cap="none" spc="-2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Yu Gothic UI"/>
              </a:rPr>
              <a:t>長さ・文法にわけて診断し、表にしてくれます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Yu Gothic UI"/>
              </a:rPr>
              <a:t>。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Yu Gothic U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Yu Gothic UI"/>
              </a:rPr>
              <a:t>●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Yu Gothic UI"/>
              </a:rPr>
              <a:t>「</a:t>
            </a:r>
            <a:r>
              <a:rPr kumimoji="0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Yu Gothic UI"/>
              </a:rPr>
              <a:t>チュウ太のやさしくなーれ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Yu Gothic UI"/>
              </a:rPr>
              <a:t>」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Yu Gothic UI"/>
            </a:endParaRPr>
          </a:p>
          <a:p>
            <a:pPr marL="2152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0" cap="none" spc="140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Yu Gothic UI"/>
                <a:hlinkClick r:id="rId4"/>
              </a:rPr>
              <a:t>http://yasashii.overworks.jp/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Yu Gothic UI"/>
            </a:endParaRPr>
          </a:p>
          <a:p>
            <a:pPr marL="12700" marR="36195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Yu Gothic UI"/>
              </a:rPr>
              <a:t>  </a:t>
            </a:r>
            <a:r>
              <a:rPr kumimoji="0" sz="2400" b="0" i="0" u="none" strike="noStrike" kern="0" cap="none" spc="-45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Yu Gothic UI"/>
              </a:rPr>
              <a:t>難しい文章を入れて「やさしくなーれ」ボタンを押すと、下に「やさしい日本語</a:t>
            </a:r>
            <a:r>
              <a:rPr kumimoji="0" sz="2400" b="0" i="0" u="none" strike="noStrike" kern="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Yu Gothic UI"/>
              </a:rPr>
              <a:t>」</a:t>
            </a:r>
            <a:r>
              <a:rPr kumimoji="0" lang="en-US" sz="2400" b="0" i="0" u="none" strike="noStrike" kern="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Yu Gothic UI"/>
              </a:rPr>
              <a:t> </a:t>
            </a:r>
          </a:p>
          <a:p>
            <a:pPr marL="12700" marR="36195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kern="0" spc="-45" dirty="0">
                <a:solidFill>
                  <a:srgbClr val="0D0D0D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Yu Gothic UI"/>
              </a:rPr>
              <a:t>  </a:t>
            </a:r>
            <a:r>
              <a:rPr kumimoji="0" sz="2400" b="0" i="0" u="none" strike="noStrike" kern="0" cap="none" spc="-45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Yu Gothic UI"/>
              </a:rPr>
              <a:t>訳が出てきま</a:t>
            </a:r>
            <a:r>
              <a:rPr kumimoji="0" sz="2400" b="0" i="0" u="none" strike="noStrike" kern="0" cap="none" spc="-35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Yu Gothic UI"/>
              </a:rPr>
              <a:t>す。言い換えら</a:t>
            </a:r>
            <a:r>
              <a:rPr kumimoji="0" lang="ja-JP" altLang="en-US" sz="2400" b="0" i="0" u="none" strike="noStrike" kern="0" cap="none" spc="-3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Yu Gothic UI"/>
              </a:rPr>
              <a:t>れない</a:t>
            </a:r>
            <a:r>
              <a:rPr kumimoji="0" sz="2400" b="0" i="0" u="none" strike="noStrike" kern="0" cap="none" spc="-35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Yu Gothic UI"/>
              </a:rPr>
              <a:t>言葉は、下線部にカーソルをあてると</a:t>
            </a:r>
            <a:r>
              <a:rPr kumimoji="0" sz="2400" b="0" i="0" u="none" strike="noStrike" kern="0" cap="none" spc="-3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Yu Gothic UI"/>
              </a:rPr>
              <a:t>、</a:t>
            </a:r>
            <a:endParaRPr kumimoji="0" lang="en-US" sz="2400" kern="0" spc="-35" dirty="0">
              <a:solidFill>
                <a:srgbClr val="0D0D0D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Yu Gothic UI"/>
            </a:endParaRPr>
          </a:p>
          <a:p>
            <a:pPr marL="12700" marR="36195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-3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Yu Gothic UI"/>
              </a:rPr>
              <a:t>　</a:t>
            </a:r>
            <a:r>
              <a:rPr kumimoji="0" sz="2400" b="0" i="0" u="none" strike="noStrike" kern="0" cap="none" spc="-35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Yu Gothic UI"/>
              </a:rPr>
              <a:t>その説明が見られるようになって</a:t>
            </a:r>
            <a:r>
              <a:rPr kumimoji="0" sz="2400" b="0" i="0" u="none" strike="noStrike" kern="0" cap="none" spc="-2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Yu Gothic UI"/>
              </a:rPr>
              <a:t>います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Yu Gothic UI"/>
              </a:rPr>
              <a:t>。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Yu Gothic UI"/>
            </a:endParaRPr>
          </a:p>
          <a:p>
            <a:pPr marL="12700" marR="0" lvl="0" indent="0" algn="l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-3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Yu Gothic UI"/>
              </a:rPr>
              <a:t>● </a:t>
            </a:r>
            <a:r>
              <a:rPr kumimoji="0" sz="2800" b="1" i="0" u="none" strike="noStrike" kern="0" cap="none" spc="-3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Yu Gothic UI"/>
              </a:rPr>
              <a:t>スマホ用【多言語音声翻訳アプリ＜ボイストラ</a:t>
            </a:r>
            <a:r>
              <a:rPr kumimoji="0" sz="2800" b="1" i="0" u="none" strike="noStrike" kern="0" cap="none" spc="-3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Yu Gothic UI"/>
              </a:rPr>
              <a:t>＞】</a:t>
            </a:r>
            <a:r>
              <a:rPr kumimoji="0" sz="2800" b="1" i="0" u="none" strike="noStrike" kern="0" cap="none" spc="6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Yu Gothic UI"/>
              </a:rPr>
              <a:t>VoiceTra</a:t>
            </a:r>
            <a:r>
              <a:rPr kumimoji="0" sz="2800" b="1" i="0" u="none" strike="noStrike" kern="0" cap="none" spc="6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Yu Gothic UI"/>
              </a:rPr>
              <a:t>®</a:t>
            </a:r>
            <a:endParaRPr kumimoji="0" lang="en-US" sz="2800" b="1" i="0" u="none" strike="noStrike" kern="0" cap="none" spc="6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Yu Gothic UI"/>
            </a:endParaRPr>
          </a:p>
          <a:p>
            <a:pPr marL="12700">
              <a:lnSpc>
                <a:spcPts val="2200"/>
              </a:lnSpc>
              <a:spcBef>
                <a:spcPts val="1200"/>
              </a:spcBef>
              <a:defRPr/>
            </a:pPr>
            <a:r>
              <a:rPr kumimoji="0" lang="en-US" sz="2800" b="1" kern="0" spc="60" dirty="0">
                <a:solidFill>
                  <a:srgbClr val="C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Yu Gothic UI"/>
              </a:rPr>
              <a:t>  </a:t>
            </a:r>
            <a:r>
              <a:rPr kumimoji="0" lang="en-US" altLang="ja-JP" sz="2400" u="sng" kern="0" spc="12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Yu Gothic UI"/>
                <a:hlinkClick r:id="rId5"/>
              </a:rPr>
              <a:t>https://voicetra.nict.go.jp/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Yu Gothic UI"/>
            </a:endParaRPr>
          </a:p>
          <a:p>
            <a:pPr marL="12700">
              <a:defRPr/>
            </a:pPr>
            <a:r>
              <a:rPr kumimoji="0" lang="ja-JP" altLang="en-US" sz="2400" b="0" i="0" u="none" strike="noStrike" kern="0" cap="none" spc="-12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Arial MT"/>
              </a:rPr>
              <a:t>　　　　     </a:t>
            </a:r>
            <a:r>
              <a:rPr kumimoji="0" sz="2400" b="0" i="0" u="none" strike="noStrike" kern="0" cap="none" spc="-12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Arial MT"/>
              </a:rPr>
              <a:t>🞄</a:t>
            </a:r>
            <a:r>
              <a:rPr kumimoji="0" sz="2400" b="0" i="0" u="none" strike="noStrike" kern="0" cap="none" spc="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Arial MT"/>
              </a:rPr>
              <a:t> </a:t>
            </a:r>
            <a:r>
              <a:rPr kumimoji="0" lang="en-US" sz="2400" b="0" i="0" u="none" strike="noStrike" kern="0" cap="none" spc="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Arial MT"/>
              </a:rPr>
              <a:t> </a:t>
            </a:r>
            <a:r>
              <a:rPr kumimoji="0" sz="2400" b="0" i="0" u="none" strike="noStrike" kern="0" cap="none" spc="-4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Yu Gothic UI"/>
              </a:rPr>
              <a:t>話しかけると外国語に翻訳してくれる音声翻訳アプリ。逆翻訳機能あり</a:t>
            </a:r>
            <a:r>
              <a:rPr kumimoji="0" sz="2400" b="0" i="0" u="none" strike="noStrike" kern="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Yu Gothic UI"/>
              </a:rPr>
              <a:t>。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Yu Gothic UI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981F615-5B02-977A-5FCC-604F906B1D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8760" y="1076928"/>
            <a:ext cx="1715864" cy="171586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FFBAFC7-D3CA-8A22-9F5A-1E820980BB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8760" y="2952218"/>
            <a:ext cx="1715864" cy="1715864"/>
          </a:xfrm>
          <a:prstGeom prst="rect">
            <a:avLst/>
          </a:prstGeom>
        </p:spPr>
      </p:pic>
      <p:sp>
        <p:nvSpPr>
          <p:cNvPr id="7" name="スライド番号プレースホルダー 1">
            <a:extLst>
              <a:ext uri="{FF2B5EF4-FFF2-40B4-BE49-F238E27FC236}">
                <a16:creationId xmlns:a16="http://schemas.microsoft.com/office/drawing/2014/main" id="{ED5ADFAF-4281-D4E3-4DCE-AA2F0D468ABF}"/>
              </a:ext>
            </a:extLst>
          </p:cNvPr>
          <p:cNvSpPr txBox="1">
            <a:spLocks/>
          </p:cNvSpPr>
          <p:nvPr/>
        </p:nvSpPr>
        <p:spPr>
          <a:xfrm>
            <a:off x="938627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8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75D50CD-EC91-43E3-815E-A29C3B040DAF}" type="slidenum">
              <a:rPr lang="ja-JP" altLang="en-US" sz="1400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50" charset="-128"/>
              </a:rPr>
              <a:pPr>
                <a:defRPr/>
              </a:pPr>
              <a:t>35</a:t>
            </a:fld>
            <a:endParaRPr lang="ja-JP" altLang="en-US" sz="1400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229ADF73-8D0B-D548-18C5-0E78D5D84BDA}"/>
              </a:ext>
            </a:extLst>
          </p:cNvPr>
          <p:cNvSpPr txBox="1">
            <a:spLocks/>
          </p:cNvSpPr>
          <p:nvPr/>
        </p:nvSpPr>
        <p:spPr>
          <a:xfrm>
            <a:off x="3883647" y="114727"/>
            <a:ext cx="3239235" cy="44371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ja-JP" altLang="en-US" sz="2800" spc="-1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 </a:t>
            </a:r>
            <a:r>
              <a:rPr lang="ja-JP" altLang="en-US" sz="2800" u="sng" spc="-1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お役立ち資料集</a:t>
            </a:r>
            <a:endParaRPr lang="ja-JP" altLang="en-US" sz="2800" u="sng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0EC1FE6-57E4-2DFD-1BBA-93FDA1708259}"/>
              </a:ext>
            </a:extLst>
          </p:cNvPr>
          <p:cNvSpPr txBox="1"/>
          <p:nvPr/>
        </p:nvSpPr>
        <p:spPr>
          <a:xfrm>
            <a:off x="10757870" y="243678"/>
            <a:ext cx="99416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参考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41162" y="623034"/>
            <a:ext cx="10620375" cy="4846455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Yu Gothic UI"/>
              </a:rPr>
              <a:t>【書籍】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Yu Gothic UI"/>
            </a:endParaRPr>
          </a:p>
          <a:p>
            <a:pPr marL="12700" marR="3361054" lvl="0" indent="0" algn="l" defTabSz="914400" rtl="0" eaLnBrk="1" fontAlgn="auto" latinLnBrk="0" hangingPunct="1">
              <a:lnSpc>
                <a:spcPct val="117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82065" algn="l"/>
                <a:tab pos="1434465" algn="l"/>
                <a:tab pos="4102100" algn="l"/>
              </a:tabLst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Yu Gothic UI"/>
              </a:rPr>
              <a:t>『増補</a:t>
            </a:r>
            <a:r>
              <a:rPr kumimoji="0" sz="2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Yu Gothic UI"/>
              </a:rPr>
              <a:t>版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Yu Gothic UI"/>
              </a:rPr>
              <a:t>	入門・やさしい日本</a:t>
            </a:r>
            <a:r>
              <a:rPr kumimoji="0" sz="2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Yu Gothic UI"/>
              </a:rPr>
              <a:t>語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Yu Gothic UI"/>
              </a:rPr>
              <a:t>	</a:t>
            </a:r>
            <a:r>
              <a:rPr kumimoji="0" sz="2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Yu Gothic UI"/>
              </a:rPr>
              <a:t>外国人</a:t>
            </a:r>
            <a:r>
              <a:rPr kumimoji="0" sz="2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Yu Gothic UI"/>
              </a:rPr>
              <a:t>と</a:t>
            </a:r>
            <a:r>
              <a:rPr kumimoji="0" sz="2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Yu Gothic UI"/>
              </a:rPr>
              <a:t>日本語</a:t>
            </a:r>
            <a:r>
              <a:rPr kumimoji="0" sz="2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Yu Gothic UI"/>
              </a:rPr>
              <a:t>で</a:t>
            </a:r>
            <a:r>
              <a:rPr kumimoji="0" sz="2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Yu Gothic UI"/>
              </a:rPr>
              <a:t>話</a:t>
            </a:r>
            <a:r>
              <a:rPr kumimoji="0" sz="2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Yu Gothic UI"/>
              </a:rPr>
              <a:t>そ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Yu Gothic UI"/>
              </a:rPr>
              <a:t>う</a:t>
            </a:r>
            <a:r>
              <a:rPr kumimoji="0" sz="2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Yu Gothic UI"/>
              </a:rPr>
              <a:t>』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Yu Gothic UI"/>
              </a:rPr>
              <a:t>吉開章</a:t>
            </a:r>
            <a:r>
              <a:rPr kumimoji="0" sz="2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Yu Gothic UI"/>
              </a:rPr>
              <a:t>著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Yu Gothic UI"/>
              </a:rPr>
              <a:t>		</a:t>
            </a:r>
            <a:r>
              <a:rPr kumimoji="0" sz="2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Yu Gothic UI"/>
              </a:rPr>
              <a:t>アスク</a:t>
            </a:r>
            <a:r>
              <a:rPr kumimoji="0" sz="24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Yu Gothic UI"/>
              </a:rPr>
              <a:t>出</a:t>
            </a:r>
            <a:r>
              <a:rPr kumimoji="0" sz="2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Yu Gothic UI"/>
              </a:rPr>
              <a:t>版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Yu Gothic UI"/>
            </a:endParaRPr>
          </a:p>
          <a:p>
            <a:pPr marL="12700" marR="1167130" lvl="0" indent="0" algn="l" defTabSz="914400" rtl="0" eaLnBrk="1" fontAlgn="auto" latinLnBrk="0" hangingPunct="1">
              <a:lnSpc>
                <a:spcPts val="3400"/>
              </a:lnSpc>
              <a:spcBef>
                <a:spcPts val="185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4465" algn="l"/>
              </a:tabLst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Yu Gothic UI"/>
              </a:rPr>
              <a:t>『やさしい日本語３文トレーニング「ハサミの法則」で伝える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Yu Gothic UI"/>
              </a:rPr>
              <a:t>・</a:t>
            </a:r>
            <a:r>
              <a:rPr kumimoji="0" sz="2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Yu Gothic UI"/>
              </a:rPr>
              <a:t>伝わ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Yu Gothic UI"/>
              </a:rPr>
              <a:t>る</a:t>
            </a:r>
            <a:r>
              <a:rPr kumimoji="0" sz="2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Yu Gothic UI"/>
              </a:rPr>
              <a:t>説明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Yu Gothic UI"/>
              </a:rPr>
              <a:t>の</a:t>
            </a:r>
            <a:r>
              <a:rPr kumimoji="0" sz="2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Yu Gothic UI"/>
              </a:rPr>
              <a:t>技</a:t>
            </a:r>
            <a:r>
              <a:rPr kumimoji="0" sz="2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Yu Gothic UI"/>
              </a:rPr>
              <a:t>術</a:t>
            </a:r>
            <a:r>
              <a:rPr kumimoji="0" sz="2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Yu Gothic UI"/>
              </a:rPr>
              <a:t>』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Yu Gothic UI"/>
              </a:rPr>
              <a:t>吉開章</a:t>
            </a:r>
            <a:r>
              <a:rPr kumimoji="0" sz="2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Yu Gothic UI"/>
              </a:rPr>
              <a:t>著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Yu Gothic UI"/>
              </a:rPr>
              <a:t>	駒草出</a:t>
            </a:r>
            <a:r>
              <a:rPr kumimoji="0" sz="2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Yu Gothic UI"/>
              </a:rPr>
              <a:t>版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Yu Gothic U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1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Yu Gothic UI"/>
              </a:rPr>
              <a:t>【動画】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Yu Gothic U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Yu Gothic UI"/>
              </a:rPr>
              <a:t>やさしい日本語ツールズム研究会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Yu Gothic U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Yu Gothic UI"/>
              </a:rPr>
              <a:t>「３文クッキング」</a:t>
            </a:r>
            <a:r>
              <a:rPr kumimoji="0" sz="2400" b="0" i="0" u="sng" strike="noStrike" kern="0" cap="none" spc="135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Yu Gothic UI"/>
                <a:hlinkClick r:id="rId2"/>
              </a:rPr>
              <a:t>https://www.youtube.com/@yasanichi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Yu Gothic U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Yu Gothic UI"/>
              </a:rPr>
              <a:t>「やさしい世界」</a:t>
            </a:r>
            <a:r>
              <a:rPr kumimoji="0" sz="2400" b="0" i="0" u="sng" strike="noStrike" kern="0" cap="none" spc="140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Yu Gothic UI"/>
                <a:hlinkClick r:id="rId3"/>
              </a:rPr>
              <a:t>https://www.youtube.com/watch?v=2fYxhoUwqAg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Yu Gothic U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Yu Gothic UI"/>
              </a:rPr>
              <a:t>★</a:t>
            </a:r>
            <a:r>
              <a:rPr kumimoji="0" sz="2400" b="0" i="0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Yu Gothic UI"/>
              </a:rPr>
              <a:t>入管庁ガイドライン</a:t>
            </a:r>
            <a:r>
              <a:rPr kumimoji="0" lang="ja-JP" altLang="en-US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Yu Gothic UI"/>
              </a:rPr>
              <a:t>　　　　　　　　　　　　　　　　</a:t>
            </a:r>
            <a:r>
              <a:rPr kumimoji="0" sz="2400" b="0" i="0" u="none" strike="noStrike" kern="0" cap="none" spc="1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Yu Gothic UI"/>
              </a:rPr>
              <a:t>3</a:t>
            </a:r>
            <a:r>
              <a:rPr kumimoji="0" sz="24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Yu Gothic UI"/>
              </a:rPr>
              <a:t>文</a:t>
            </a:r>
            <a:r>
              <a:rPr kumimoji="0" lang="ja-JP" altLang="en-US" sz="24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Yu Gothic UI"/>
              </a:rPr>
              <a:t>トレーニング</a:t>
            </a:r>
            <a:r>
              <a:rPr kumimoji="0" sz="2400" b="0" i="0" u="none" strike="noStrike" kern="0" cap="none" spc="-8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Yu Gothic UI"/>
              </a:rPr>
              <a:t>公開リスト</a:t>
            </a:r>
            <a:r>
              <a:rPr kumimoji="0" lang="ja-JP" altLang="en-US" sz="24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Yu Gothic UI"/>
              </a:rPr>
              <a:t>☞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515854" y="660400"/>
            <a:ext cx="1393118" cy="3236191"/>
            <a:chOff x="10401554" y="533590"/>
            <a:chExt cx="1219200" cy="337820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24922" y="574193"/>
              <a:ext cx="1182404" cy="162049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420096" y="538352"/>
              <a:ext cx="1196340" cy="1661160"/>
            </a:xfrm>
            <a:custGeom>
              <a:avLst/>
              <a:gdLst/>
              <a:ahLst/>
              <a:cxnLst/>
              <a:rect l="l" t="t" r="r" b="b"/>
              <a:pathLst>
                <a:path w="1196340" h="1661160">
                  <a:moveTo>
                    <a:pt x="0" y="1661033"/>
                  </a:moveTo>
                  <a:lnTo>
                    <a:pt x="1195806" y="1661033"/>
                  </a:lnTo>
                  <a:lnTo>
                    <a:pt x="1195806" y="0"/>
                  </a:lnTo>
                  <a:lnTo>
                    <a:pt x="0" y="0"/>
                  </a:lnTo>
                  <a:lnTo>
                    <a:pt x="0" y="1661033"/>
                  </a:lnTo>
                  <a:close/>
                </a:path>
              </a:pathLst>
            </a:custGeom>
            <a:ln w="952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游ゴシック" panose="020F0502020204030204"/>
                <a:ea typeface="+mn-ea"/>
                <a:cs typeface="+mn-cs"/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01554" y="2194686"/>
              <a:ext cx="1209598" cy="171703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1724767" y="6482816"/>
            <a:ext cx="217170" cy="1300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10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6307FA3-B7DE-6931-CAA6-8436BBBB24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6732" y="4973783"/>
            <a:ext cx="1884217" cy="1884217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F7BADB36-1097-9D01-716E-B6838D51916B}"/>
              </a:ext>
            </a:extLst>
          </p:cNvPr>
          <p:cNvSpPr txBox="1"/>
          <p:nvPr/>
        </p:nvSpPr>
        <p:spPr>
          <a:xfrm>
            <a:off x="943131" y="5558175"/>
            <a:ext cx="6581695" cy="1002197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95"/>
              </a:lnSpc>
              <a:spcBef>
                <a:spcPts val="40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0" i="0" u="sng" strike="noStrike" kern="0" cap="none" spc="-10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  <a:hlinkClick r:id="rId7"/>
              </a:rPr>
              <a:t>https://docs.google.com/spreadsheets/d/188V7AgmtXXj7ehq2p49JNN1H3GesTvgGUM9QAhRJCU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ts val="23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0" i="0" u="sng" strike="noStrike" kern="0" cap="none" spc="-10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  <a:hlinkClick r:id="rId7"/>
              </a:rPr>
              <a:t>0/edit?gid=1026920893#gid=1026920893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Calibri"/>
            </a:endParaRPr>
          </a:p>
        </p:txBody>
      </p:sp>
      <p:sp>
        <p:nvSpPr>
          <p:cNvPr id="11" name="スライド番号プレースホルダー 5">
            <a:extLst>
              <a:ext uri="{FF2B5EF4-FFF2-40B4-BE49-F238E27FC236}">
                <a16:creationId xmlns:a16="http://schemas.microsoft.com/office/drawing/2014/main" id="{D8C1D054-035B-580A-7BEC-34F778239212}"/>
              </a:ext>
            </a:extLst>
          </p:cNvPr>
          <p:cNvSpPr txBox="1">
            <a:spLocks/>
          </p:cNvSpPr>
          <p:nvPr/>
        </p:nvSpPr>
        <p:spPr>
          <a:xfrm>
            <a:off x="11433976" y="6492875"/>
            <a:ext cx="758024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3C7CB-B397-428D-867A-3A88995E610B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54974FE7-4FEA-3473-A5F4-A2C076C503A3}"/>
              </a:ext>
            </a:extLst>
          </p:cNvPr>
          <p:cNvSpPr txBox="1">
            <a:spLocks/>
          </p:cNvSpPr>
          <p:nvPr/>
        </p:nvSpPr>
        <p:spPr>
          <a:xfrm>
            <a:off x="4671655" y="194029"/>
            <a:ext cx="2559388" cy="50526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j-cs"/>
              </a:rPr>
              <a:t>【 </a:t>
            </a:r>
            <a:r>
              <a:rPr kumimoji="1" lang="ja-JP" altLang="en-US" sz="3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j-cs"/>
              </a:rPr>
              <a:t>参考資料 </a:t>
            </a:r>
            <a:r>
              <a:rPr kumimoji="1" lang="en-US" altLang="ja-JP" sz="3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j-cs"/>
              </a:rPr>
              <a:t>】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j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44FF595-A2C9-A52B-A3FD-92A765E3B06D}"/>
              </a:ext>
            </a:extLst>
          </p:cNvPr>
          <p:cNvSpPr txBox="1"/>
          <p:nvPr/>
        </p:nvSpPr>
        <p:spPr>
          <a:xfrm>
            <a:off x="10709846" y="140269"/>
            <a:ext cx="99416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参考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B2CBC-5FFD-9A89-DEDC-F23ACD8CE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AD9BDC3-F42A-988D-A7DE-BB1ED8A3C27A}"/>
              </a:ext>
            </a:extLst>
          </p:cNvPr>
          <p:cNvSpPr txBox="1"/>
          <p:nvPr/>
        </p:nvSpPr>
        <p:spPr>
          <a:xfrm>
            <a:off x="2721428" y="2552155"/>
            <a:ext cx="7261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0" b="1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練習</a:t>
            </a:r>
            <a:r>
              <a:rPr kumimoji="1" lang="ja-JP" altLang="en-US" sz="6000" b="1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問題 </a:t>
            </a:r>
            <a:r>
              <a:rPr kumimoji="1" lang="en-US" altLang="ja-JP" sz="6000" b="1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【</a:t>
            </a:r>
            <a:r>
              <a:rPr kumimoji="1" lang="ja-JP" altLang="en-US" sz="6000" b="1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解答例</a:t>
            </a:r>
            <a:r>
              <a:rPr kumimoji="1" lang="en-US" altLang="ja-JP" sz="6000" b="1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】</a:t>
            </a:r>
            <a:endParaRPr kumimoji="1" lang="ja-JP" altLang="en-US" sz="6000" b="1" dirty="0">
              <a:latin typeface="UD デジタル 教科書体 NK" panose="02020400000000000000" pitchFamily="18" charset="-128"/>
              <a:ea typeface="UD デジタル 教科書体 NK" panose="02020400000000000000" pitchFamily="18" charset="-128"/>
            </a:endParaRP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D091AAB3-934A-BE9B-C69A-4942014DA719}"/>
              </a:ext>
            </a:extLst>
          </p:cNvPr>
          <p:cNvCxnSpPr>
            <a:cxnSpLocks/>
          </p:cNvCxnSpPr>
          <p:nvPr/>
        </p:nvCxnSpPr>
        <p:spPr>
          <a:xfrm>
            <a:off x="2842848" y="3567818"/>
            <a:ext cx="628815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スライド番号プレースホルダー 5">
            <a:extLst>
              <a:ext uri="{FF2B5EF4-FFF2-40B4-BE49-F238E27FC236}">
                <a16:creationId xmlns:a16="http://schemas.microsoft.com/office/drawing/2014/main" id="{C1A78134-6C0F-90D2-85D9-F8AB85B68E6E}"/>
              </a:ext>
            </a:extLst>
          </p:cNvPr>
          <p:cNvSpPr txBox="1">
            <a:spLocks/>
          </p:cNvSpPr>
          <p:nvPr/>
        </p:nvSpPr>
        <p:spPr>
          <a:xfrm>
            <a:off x="11433976" y="6492875"/>
            <a:ext cx="758024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3C7CB-B397-428D-867A-3A88995E610B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56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F24967-766F-222C-7145-59BDC4E7F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5A785260-9F45-B9DD-5598-29D5C1A93121}"/>
              </a:ext>
            </a:extLst>
          </p:cNvPr>
          <p:cNvSpPr txBox="1">
            <a:spLocks/>
          </p:cNvSpPr>
          <p:nvPr/>
        </p:nvSpPr>
        <p:spPr>
          <a:xfrm>
            <a:off x="1826078" y="1287162"/>
            <a:ext cx="8539843" cy="297797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　</a:t>
            </a:r>
            <a:endParaRPr kumimoji="1" lang="en-US" altLang="ja-JP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　  （休憩時間を過ぎてもスマホを見ている人に）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　　日本人：  何、見てるの？</a:t>
            </a:r>
            <a:endParaRPr kumimoji="1" lang="en-US" altLang="ja-JP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　　外国人：  </a:t>
            </a:r>
            <a:r>
              <a:rPr kumimoji="1" lang="en-US" altLang="ja-JP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YouTube</a:t>
            </a:r>
            <a:r>
              <a:rPr kumimoji="1" lang="ja-JP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です。</a:t>
            </a:r>
            <a:endParaRPr kumimoji="1" lang="en-US" altLang="ja-JP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　  日本人：  ・・・。 休憩って何時から？</a:t>
            </a:r>
            <a:endParaRPr kumimoji="1" lang="en-US" altLang="ja-JP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　　外国人：  </a:t>
            </a:r>
            <a:r>
              <a:rPr kumimoji="1" lang="en-US" altLang="ja-JP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11</a:t>
            </a:r>
            <a:r>
              <a:rPr lang="ja-JP" altLang="en-US" sz="30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：</a:t>
            </a:r>
            <a:r>
              <a:rPr lang="en-US" altLang="ja-JP" sz="30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45</a:t>
            </a:r>
            <a:r>
              <a:rPr kumimoji="1" lang="ja-JP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です。</a:t>
            </a:r>
            <a:endParaRPr kumimoji="1" lang="en-US" altLang="ja-JP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　　日本人：  </a:t>
            </a:r>
            <a:r>
              <a:rPr kumimoji="1" lang="en-US" altLang="ja-JP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12</a:t>
            </a:r>
            <a:r>
              <a:rPr lang="ja-JP" altLang="en-US" sz="30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：</a:t>
            </a:r>
            <a:r>
              <a:rPr lang="en-US" altLang="ja-JP" sz="30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50</a:t>
            </a:r>
            <a:r>
              <a:rPr kumimoji="1" lang="ja-JP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だよ・・・？</a:t>
            </a:r>
            <a:endParaRPr kumimoji="1" lang="en-US" altLang="ja-JP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j-cs"/>
            </a:endParaRPr>
          </a:p>
        </p:txBody>
      </p:sp>
      <p:sp>
        <p:nvSpPr>
          <p:cNvPr id="14" name="スライド番号プレースホルダー 5">
            <a:extLst>
              <a:ext uri="{FF2B5EF4-FFF2-40B4-BE49-F238E27FC236}">
                <a16:creationId xmlns:a16="http://schemas.microsoft.com/office/drawing/2014/main" id="{82B8BA59-CD59-93CD-6C61-CB0E9186B73E}"/>
              </a:ext>
            </a:extLst>
          </p:cNvPr>
          <p:cNvSpPr txBox="1">
            <a:spLocks/>
          </p:cNvSpPr>
          <p:nvPr/>
        </p:nvSpPr>
        <p:spPr>
          <a:xfrm>
            <a:off x="11433976" y="6492875"/>
            <a:ext cx="758024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3C7CB-B397-428D-867A-3A88995E610B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F16A5D6-E47A-AA38-0D20-71352BC7F3DE}"/>
              </a:ext>
            </a:extLst>
          </p:cNvPr>
          <p:cNvSpPr txBox="1"/>
          <p:nvPr/>
        </p:nvSpPr>
        <p:spPr>
          <a:xfrm>
            <a:off x="1028700" y="1180656"/>
            <a:ext cx="620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⑴</a:t>
            </a: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B6E5FCA5-8F0C-032F-DA59-6992CD9AC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86" y="345355"/>
            <a:ext cx="11509228" cy="1100386"/>
          </a:xfrm>
        </p:spPr>
        <p:txBody>
          <a:bodyPr>
            <a:noAutofit/>
          </a:bodyPr>
          <a:lstStyle/>
          <a:p>
            <a:pPr>
              <a:lnSpc>
                <a:spcPts val="3600"/>
              </a:lnSpc>
            </a:pPr>
            <a:r>
              <a:rPr lang="ja-JP" altLang="en-US" sz="2800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  </a:t>
            </a:r>
            <a:r>
              <a:rPr lang="en-US" altLang="ja-JP" sz="2800" b="1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【</a:t>
            </a:r>
            <a:r>
              <a:rPr lang="ja-JP" altLang="en-US" sz="2800" b="1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練習１</a:t>
            </a:r>
            <a:r>
              <a:rPr lang="en-US" altLang="ja-JP" sz="2800" b="1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】 </a:t>
            </a:r>
            <a:r>
              <a:rPr lang="ja-JP" altLang="en-US" sz="2800" b="1" dirty="0">
                <a:highlight>
                  <a:srgbClr val="FFF2CC"/>
                </a:highlight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情報整理</a:t>
            </a:r>
            <a:br>
              <a:rPr lang="en-US" altLang="ja-JP" sz="2800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</a:br>
            <a:r>
              <a:rPr lang="ja-JP" altLang="en-US" sz="2800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　　　　下の会話文から、</a:t>
            </a:r>
            <a:r>
              <a:rPr lang="ja-JP" altLang="en-US" sz="2800" b="1" u="sng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日本人が伝えたいこと</a:t>
            </a:r>
            <a:r>
              <a:rPr lang="ja-JP" altLang="en-US" sz="2800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は何でしょうか。</a:t>
            </a:r>
            <a:br>
              <a:rPr lang="en-US" altLang="ja-JP" sz="2800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</a:br>
            <a:r>
              <a:rPr lang="ja-JP" altLang="en-US" sz="2800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　　　　　 　　　 </a:t>
            </a:r>
            <a:endParaRPr kumimoji="1" lang="ja-JP" altLang="en-US" sz="2800" dirty="0">
              <a:latin typeface="UD デジタル 教科書体 NK" panose="02020400000000000000" pitchFamily="18" charset="-128"/>
              <a:ea typeface="UD デジタル 教科書体 NK" panose="02020400000000000000" pitchFamily="18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B7CB829-BEFA-BD39-426C-732C8993532E}"/>
              </a:ext>
            </a:extLst>
          </p:cNvPr>
          <p:cNvGrpSpPr/>
          <p:nvPr/>
        </p:nvGrpSpPr>
        <p:grpSpPr>
          <a:xfrm>
            <a:off x="1826078" y="4425733"/>
            <a:ext cx="8958945" cy="2290209"/>
            <a:chOff x="1775843" y="4169228"/>
            <a:chExt cx="8958945" cy="2290209"/>
          </a:xfrm>
        </p:grpSpPr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936B7D95-9C56-44C8-2984-ECE50EB50C5B}"/>
                </a:ext>
              </a:extLst>
            </p:cNvPr>
            <p:cNvSpPr txBox="1"/>
            <p:nvPr/>
          </p:nvSpPr>
          <p:spPr>
            <a:xfrm>
              <a:off x="1775843" y="4587437"/>
              <a:ext cx="8958945" cy="1872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E2DA1661-F3E8-478F-7E75-F83810EBA29E}"/>
                </a:ext>
              </a:extLst>
            </p:cNvPr>
            <p:cNvSpPr txBox="1"/>
            <p:nvPr/>
          </p:nvSpPr>
          <p:spPr>
            <a:xfrm>
              <a:off x="1775843" y="4169228"/>
              <a:ext cx="25146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  <a:cs typeface="+mn-cs"/>
                </a:rPr>
                <a:t>伝えたいこと</a:t>
              </a:r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E0F2296-8A48-0819-2D87-39027B58E648}"/>
              </a:ext>
            </a:extLst>
          </p:cNvPr>
          <p:cNvSpPr txBox="1"/>
          <p:nvPr/>
        </p:nvSpPr>
        <p:spPr>
          <a:xfrm>
            <a:off x="3450443" y="4947275"/>
            <a:ext cx="5816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休み時間は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12:45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時までです。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5F975AE-10A3-D833-97BC-95CB14A0ECB2}"/>
              </a:ext>
            </a:extLst>
          </p:cNvPr>
          <p:cNvSpPr txBox="1"/>
          <p:nvPr/>
        </p:nvSpPr>
        <p:spPr>
          <a:xfrm>
            <a:off x="3450443" y="5518376"/>
            <a:ext cx="7198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仕事に戻ってください。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時間を守ってください。</a:t>
            </a:r>
          </a:p>
        </p:txBody>
      </p:sp>
      <p:sp>
        <p:nvSpPr>
          <p:cNvPr id="9" name="吹き出し: 角を丸めた四角形 8">
            <a:extLst>
              <a:ext uri="{FF2B5EF4-FFF2-40B4-BE49-F238E27FC236}">
                <a16:creationId xmlns:a16="http://schemas.microsoft.com/office/drawing/2014/main" id="{6916802A-035C-9306-7FC1-CA5FA88C41DE}"/>
              </a:ext>
            </a:extLst>
          </p:cNvPr>
          <p:cNvSpPr/>
          <p:nvPr/>
        </p:nvSpPr>
        <p:spPr>
          <a:xfrm>
            <a:off x="8988589" y="2737505"/>
            <a:ext cx="2824399" cy="1874943"/>
          </a:xfrm>
          <a:prstGeom prst="wedgeRoundRectCallout">
            <a:avLst>
              <a:gd name="adj1" fmla="val -66122"/>
              <a:gd name="adj2" fmla="val 3878"/>
              <a:gd name="adj3" fmla="val 16667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800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遠まわし、</a:t>
            </a:r>
            <a:endParaRPr kumimoji="1" lang="en-US" altLang="ja-JP" sz="2800" dirty="0">
              <a:solidFill>
                <a:srgbClr val="0070C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2800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あいまい、</a:t>
            </a:r>
            <a:endParaRPr lang="en-US" altLang="ja-JP" sz="2800" dirty="0">
              <a:solidFill>
                <a:srgbClr val="0070C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2800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言葉足らずで</a:t>
            </a:r>
            <a:endParaRPr lang="en-US" altLang="ja-JP" sz="2800" dirty="0">
              <a:solidFill>
                <a:srgbClr val="0070C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2800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全然伝わらない</a:t>
            </a:r>
            <a:endParaRPr kumimoji="1" lang="ja-JP" altLang="en-US" sz="2800" dirty="0">
              <a:solidFill>
                <a:srgbClr val="0070C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015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B660C4-9FC0-4F91-788B-9298B584F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4FFE1419-0C7A-CF38-BE7E-CCD4EF260EB5}"/>
              </a:ext>
            </a:extLst>
          </p:cNvPr>
          <p:cNvSpPr txBox="1">
            <a:spLocks/>
          </p:cNvSpPr>
          <p:nvPr/>
        </p:nvSpPr>
        <p:spPr>
          <a:xfrm>
            <a:off x="1336443" y="1333710"/>
            <a:ext cx="10097534" cy="255454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   明日のレクリエーション、詳細は明日説明するけど、</a:t>
            </a:r>
            <a:endParaRPr kumimoji="1" lang="en-US" altLang="ja-JP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ts val="3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　ホールで幼稚園の子供の発表会だから、昼食が</a:t>
            </a:r>
            <a:endParaRPr kumimoji="1" lang="en-US" altLang="ja-JP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ts val="3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   </a:t>
            </a:r>
            <a:r>
              <a:rPr kumimoji="1" lang="ja-JP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終わったら午後イチでレイアウトを変えるんだけど、</a:t>
            </a:r>
            <a:endParaRPr kumimoji="1" lang="en-US" altLang="ja-JP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ts val="3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　テーブルを後ろに下げて、椅子は半円形に並べて</a:t>
            </a:r>
            <a:endParaRPr kumimoji="1" lang="en-US" altLang="ja-JP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ts val="3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　もらおうと思ってるのよ。 よろしくね。</a:t>
            </a:r>
            <a:endParaRPr kumimoji="1" lang="en-US" altLang="ja-JP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j-cs"/>
            </a:endParaRPr>
          </a:p>
        </p:txBody>
      </p:sp>
      <p:sp>
        <p:nvSpPr>
          <p:cNvPr id="14" name="スライド番号プレースホルダー 5">
            <a:extLst>
              <a:ext uri="{FF2B5EF4-FFF2-40B4-BE49-F238E27FC236}">
                <a16:creationId xmlns:a16="http://schemas.microsoft.com/office/drawing/2014/main" id="{E9E56C98-6D0F-E6CD-3A34-94E0115D0277}"/>
              </a:ext>
            </a:extLst>
          </p:cNvPr>
          <p:cNvSpPr txBox="1">
            <a:spLocks/>
          </p:cNvSpPr>
          <p:nvPr/>
        </p:nvSpPr>
        <p:spPr>
          <a:xfrm>
            <a:off x="11433976" y="6492875"/>
            <a:ext cx="758024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3C7CB-B397-428D-867A-3A88995E610B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878935B-EC32-BF33-55C8-6F8050A83C54}"/>
              </a:ext>
            </a:extLst>
          </p:cNvPr>
          <p:cNvSpPr txBox="1"/>
          <p:nvPr/>
        </p:nvSpPr>
        <p:spPr>
          <a:xfrm>
            <a:off x="468086" y="1333710"/>
            <a:ext cx="620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⑵</a:t>
            </a:r>
          </a:p>
        </p:txBody>
      </p:sp>
      <p:sp>
        <p:nvSpPr>
          <p:cNvPr id="22" name="タイトル 1">
            <a:extLst>
              <a:ext uri="{FF2B5EF4-FFF2-40B4-BE49-F238E27FC236}">
                <a16:creationId xmlns:a16="http://schemas.microsoft.com/office/drawing/2014/main" id="{AD5382F7-669D-864D-DC0A-3BF769119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3926"/>
            <a:ext cx="11509228" cy="1100386"/>
          </a:xfrm>
        </p:spPr>
        <p:txBody>
          <a:bodyPr>
            <a:noAutofit/>
          </a:bodyPr>
          <a:lstStyle/>
          <a:p>
            <a:pPr>
              <a:lnSpc>
                <a:spcPts val="3600"/>
              </a:lnSpc>
            </a:pPr>
            <a:r>
              <a:rPr lang="ja-JP" altLang="en-US" sz="2800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  </a:t>
            </a:r>
            <a:r>
              <a:rPr lang="en-US" altLang="ja-JP" sz="2800" b="1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【</a:t>
            </a:r>
            <a:r>
              <a:rPr lang="ja-JP" altLang="en-US" sz="2800" b="1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練習１</a:t>
            </a:r>
            <a:r>
              <a:rPr lang="en-US" altLang="ja-JP" sz="2800" b="1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】 </a:t>
            </a:r>
            <a:r>
              <a:rPr lang="ja-JP" altLang="en-US" sz="2800" b="1" dirty="0">
                <a:highlight>
                  <a:srgbClr val="FFF2CC"/>
                </a:highlight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情報整理</a:t>
            </a:r>
            <a:br>
              <a:rPr lang="en-US" altLang="ja-JP" sz="2800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</a:br>
            <a:r>
              <a:rPr lang="ja-JP" altLang="en-US" sz="2800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　　　　　　下の会話文から、</a:t>
            </a:r>
            <a:r>
              <a:rPr lang="ja-JP" altLang="en-US" sz="2800" b="1" u="sng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日本人が伝えたいこと</a:t>
            </a:r>
            <a:r>
              <a:rPr lang="ja-JP" altLang="en-US" sz="2800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は何でしょうか。</a:t>
            </a:r>
            <a:br>
              <a:rPr lang="en-US" altLang="ja-JP" sz="2800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</a:br>
            <a:r>
              <a:rPr lang="ja-JP" altLang="en-US" sz="2800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　　　　　 　　　 </a:t>
            </a:r>
            <a:endParaRPr kumimoji="1" lang="ja-JP" altLang="en-US" sz="2800" dirty="0">
              <a:latin typeface="UD デジタル 教科書体 NK" panose="02020400000000000000" pitchFamily="18" charset="-128"/>
              <a:ea typeface="UD デジタル 教科書体 NK" panose="02020400000000000000" pitchFamily="18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97E8A1A8-4996-4BC2-B9EA-8F08E0B0DDDA}"/>
              </a:ext>
            </a:extLst>
          </p:cNvPr>
          <p:cNvGrpSpPr/>
          <p:nvPr/>
        </p:nvGrpSpPr>
        <p:grpSpPr>
          <a:xfrm>
            <a:off x="1336443" y="3948899"/>
            <a:ext cx="10220063" cy="2726539"/>
            <a:chOff x="1775843" y="4169228"/>
            <a:chExt cx="9534414" cy="2506209"/>
          </a:xfrm>
        </p:grpSpPr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C1268916-0618-0789-A77A-41DFA9478503}"/>
                </a:ext>
              </a:extLst>
            </p:cNvPr>
            <p:cNvSpPr txBox="1"/>
            <p:nvPr/>
          </p:nvSpPr>
          <p:spPr>
            <a:xfrm>
              <a:off x="1775843" y="4587437"/>
              <a:ext cx="9534414" cy="2088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DCBFDDC0-900B-8021-EF2B-0A5448A3AA03}"/>
                </a:ext>
              </a:extLst>
            </p:cNvPr>
            <p:cNvSpPr txBox="1"/>
            <p:nvPr/>
          </p:nvSpPr>
          <p:spPr>
            <a:xfrm>
              <a:off x="1775843" y="4169228"/>
              <a:ext cx="25146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  <a:cs typeface="+mn-cs"/>
                </a:rPr>
                <a:t>伝えたいこと</a:t>
              </a:r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192FCA5-6233-5D17-589F-CC9F9DF2651A}"/>
              </a:ext>
            </a:extLst>
          </p:cNvPr>
          <p:cNvSpPr txBox="1"/>
          <p:nvPr/>
        </p:nvSpPr>
        <p:spPr>
          <a:xfrm>
            <a:off x="1336442" y="4616349"/>
            <a:ext cx="102200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明日、昼ご飯の後、すぐにレクリエーションの準備をします。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ホールのテーブルとイスを移動</a:t>
            </a:r>
            <a:r>
              <a:rPr lang="ja-JP" altLang="en-US" sz="2800" b="1" dirty="0">
                <a:solidFill>
                  <a:srgbClr val="C00000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しますから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、手伝ってください。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（ホールの後ろにテーブルを置きます。椅子はステージの前に円く並べます。）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明日、詳しく説明します。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44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107A7A-442C-28CC-82D0-7BA5ADF25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743" y="2368731"/>
            <a:ext cx="11125200" cy="1325562"/>
          </a:xfrm>
        </p:spPr>
        <p:txBody>
          <a:bodyPr>
            <a:normAutofit/>
          </a:bodyPr>
          <a:lstStyle/>
          <a:p>
            <a:r>
              <a:rPr lang="ja-JP" altLang="en-US" sz="66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１</a:t>
            </a:r>
            <a:r>
              <a:rPr kumimoji="1" lang="en-US" altLang="ja-JP" sz="66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.</a:t>
            </a:r>
            <a:r>
              <a:rPr kumimoji="1" lang="en-US" altLang="ja-JP" sz="66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 </a:t>
            </a:r>
            <a:r>
              <a:rPr kumimoji="1" lang="ja-JP" altLang="en-US" sz="66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「やさしい日本語」とは</a:t>
            </a:r>
            <a:endParaRPr kumimoji="1" lang="ja-JP" altLang="en-US" sz="40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6C11ED3-543E-43A3-56E5-B351D2819980}"/>
              </a:ext>
            </a:extLst>
          </p:cNvPr>
          <p:cNvCxnSpPr>
            <a:cxnSpLocks/>
          </p:cNvCxnSpPr>
          <p:nvPr/>
        </p:nvCxnSpPr>
        <p:spPr>
          <a:xfrm>
            <a:off x="2069963" y="3524276"/>
            <a:ext cx="8217037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スライド番号プレースホルダー 5">
            <a:extLst>
              <a:ext uri="{FF2B5EF4-FFF2-40B4-BE49-F238E27FC236}">
                <a16:creationId xmlns:a16="http://schemas.microsoft.com/office/drawing/2014/main" id="{4F0110B9-DA50-62B6-12EF-3D07057E8DBD}"/>
              </a:ext>
            </a:extLst>
          </p:cNvPr>
          <p:cNvSpPr txBox="1">
            <a:spLocks/>
          </p:cNvSpPr>
          <p:nvPr/>
        </p:nvSpPr>
        <p:spPr>
          <a:xfrm>
            <a:off x="11433976" y="6492875"/>
            <a:ext cx="758024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3C7CB-B397-428D-867A-3A88995E610B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0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83CE1E91-638B-AD1E-EA99-382A83548E13}"/>
              </a:ext>
            </a:extLst>
          </p:cNvPr>
          <p:cNvGrpSpPr/>
          <p:nvPr/>
        </p:nvGrpSpPr>
        <p:grpSpPr>
          <a:xfrm>
            <a:off x="180346" y="1247525"/>
            <a:ext cx="11905706" cy="2558142"/>
            <a:chOff x="959501" y="3050363"/>
            <a:chExt cx="10348145" cy="2702907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DE31DCE0-A35F-263D-232A-903C0F4B757B}"/>
                </a:ext>
              </a:extLst>
            </p:cNvPr>
            <p:cNvSpPr txBox="1"/>
            <p:nvPr/>
          </p:nvSpPr>
          <p:spPr>
            <a:xfrm>
              <a:off x="1160756" y="3233976"/>
              <a:ext cx="10146890" cy="24930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ts val="4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「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です・ます</a:t>
              </a:r>
              <a:r>
                <a: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」「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～てください</a:t>
              </a:r>
              <a:r>
                <a: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」の形を使う！</a:t>
              </a:r>
              <a:endPara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ts val="4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 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シンプルな言葉</a:t>
              </a:r>
              <a:r>
                <a: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を使う！  </a:t>
              </a:r>
              <a:r>
                <a: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  </a:t>
              </a: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× </a:t>
              </a:r>
              <a:r>
                <a:rPr kumimoji="1" lang="ja-JP" altLang="en-US" sz="2400" b="1" i="0" u="sng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専門用語・バラバラの表現・オノマトペ</a:t>
              </a:r>
              <a:r>
                <a:rPr kumimoji="1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　　</a:t>
              </a:r>
              <a:endPara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ts val="4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 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和語</a:t>
              </a:r>
              <a:r>
                <a: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を使う！　　 </a:t>
              </a:r>
              <a:r>
                <a: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　</a:t>
              </a: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highlight>
                    <a:srgbClr val="FFF2CC"/>
                  </a:highlight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× </a:t>
              </a:r>
              <a:r>
                <a:rPr kumimoji="1" lang="ja-JP" altLang="en-US" sz="2400" b="1" i="0" u="sng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highlight>
                    <a:srgbClr val="FFF2CC"/>
                  </a:highlight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漢語・カタカナ語・敬語</a:t>
              </a:r>
              <a:endPara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2CC"/>
                </a:highlight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ts val="4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「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誰が</a:t>
              </a:r>
              <a:r>
                <a: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」「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何を</a:t>
              </a:r>
              <a:r>
                <a: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」などを入れて関係を明確にする！</a:t>
              </a:r>
              <a:endPara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endParaRP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ED6769E2-B3B4-A556-F248-31CC08CB533F}"/>
                </a:ext>
              </a:extLst>
            </p:cNvPr>
            <p:cNvSpPr/>
            <p:nvPr/>
          </p:nvSpPr>
          <p:spPr>
            <a:xfrm>
              <a:off x="959501" y="3050363"/>
              <a:ext cx="10348144" cy="270290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002BB78-E6F3-24A7-6436-C32423B5F3E7}"/>
              </a:ext>
            </a:extLst>
          </p:cNvPr>
          <p:cNvSpPr txBox="1"/>
          <p:nvPr/>
        </p:nvSpPr>
        <p:spPr>
          <a:xfrm>
            <a:off x="2068286" y="687536"/>
            <a:ext cx="7402285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　「これだけは！」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―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言い換えのコツ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―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 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766A6065-315A-39D5-A0A8-E70667559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7624" y="3022692"/>
            <a:ext cx="1664030" cy="1384995"/>
          </a:xfrm>
          <a:prstGeom prst="rect">
            <a:avLst/>
          </a:prstGeom>
        </p:spPr>
      </p:pic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2BFF6E39-81AF-808A-10A0-A28B4CB0C569}"/>
              </a:ext>
            </a:extLst>
          </p:cNvPr>
          <p:cNvGraphicFramePr>
            <a:graphicFrameLocks noGrp="1"/>
          </p:cNvGraphicFramePr>
          <p:nvPr/>
        </p:nvGraphicFramePr>
        <p:xfrm>
          <a:off x="8310292" y="4937838"/>
          <a:ext cx="3741458" cy="1818988"/>
        </p:xfrm>
        <a:graphic>
          <a:graphicData uri="http://schemas.openxmlformats.org/drawingml/2006/table">
            <a:tbl>
              <a:tblPr firstRow="1" bandRow="1"/>
              <a:tblGrid>
                <a:gridCol w="1953413">
                  <a:extLst>
                    <a:ext uri="{9D8B030D-6E8A-4147-A177-3AD203B41FA5}">
                      <a16:colId xmlns:a16="http://schemas.microsoft.com/office/drawing/2014/main" val="2571085779"/>
                    </a:ext>
                  </a:extLst>
                </a:gridCol>
                <a:gridCol w="1788045">
                  <a:extLst>
                    <a:ext uri="{9D8B030D-6E8A-4147-A177-3AD203B41FA5}">
                      <a16:colId xmlns:a16="http://schemas.microsoft.com/office/drawing/2014/main" val="4086394738"/>
                    </a:ext>
                  </a:extLst>
                </a:gridCol>
              </a:tblGrid>
              <a:tr h="513254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r>
                        <a:rPr kumimoji="1" lang="ja-JP" altLang="en-US" sz="2400" dirty="0">
                          <a:latin typeface="UD デジタル 教科書体 NK" panose="02020400000000000000" pitchFamily="18" charset="-128"/>
                          <a:ea typeface="UD デジタル 教科書体 NK" panose="02020400000000000000" pitchFamily="18" charset="-128"/>
                        </a:rPr>
                        <a:t>中止する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endParaRPr kumimoji="1" lang="ja-JP" altLang="en-US" sz="2800" dirty="0">
                        <a:latin typeface="UD デジタル 教科書体 NK" panose="02020400000000000000" pitchFamily="18" charset="-128"/>
                        <a:ea typeface="UD デジタル 教科書体 NK" panose="02020400000000000000" pitchFamily="18" charset="-128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7576942"/>
                  </a:ext>
                </a:extLst>
              </a:tr>
              <a:tr h="509760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r>
                        <a:rPr kumimoji="1" lang="ja-JP" altLang="en-US" sz="2300" dirty="0">
                          <a:latin typeface="UD デジタル 教科書体 NK" panose="02020400000000000000" pitchFamily="18" charset="-128"/>
                          <a:ea typeface="UD デジタル 教科書体 NK" panose="02020400000000000000" pitchFamily="18" charset="-128"/>
                        </a:rPr>
                        <a:t>キャンセルする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759081"/>
                  </a:ext>
                </a:extLst>
              </a:tr>
              <a:tr h="513254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r>
                        <a:rPr kumimoji="1" lang="ja-JP" altLang="en-US" sz="2400" b="0" dirty="0">
                          <a:solidFill>
                            <a:schemeClr val="tx1"/>
                          </a:solidFill>
                          <a:latin typeface="UD デジタル 教科書体 NK" panose="02020400000000000000" pitchFamily="18" charset="-128"/>
                          <a:ea typeface="UD デジタル 教科書体 NK" panose="02020400000000000000" pitchFamily="18" charset="-128"/>
                        </a:rPr>
                        <a:t>見合わせる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6580866"/>
                  </a:ext>
                </a:extLst>
              </a:tr>
            </a:tbl>
          </a:graphicData>
        </a:graphic>
      </p:graphicFrame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647329A-898C-98C9-94EC-23BB3A40A3F8}"/>
              </a:ext>
            </a:extLst>
          </p:cNvPr>
          <p:cNvSpPr txBox="1"/>
          <p:nvPr/>
        </p:nvSpPr>
        <p:spPr>
          <a:xfrm>
            <a:off x="80025" y="4311032"/>
            <a:ext cx="1014453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" panose="02020400000000000000" pitchFamily="17" charset="-128"/>
                <a:ea typeface="UD デジタル 教科書体 N" panose="02020400000000000000" pitchFamily="17" charset="-128"/>
                <a:cs typeface="+mn-cs"/>
              </a:rPr>
              <a:t>１．難しい言葉を使わないで、シンプルな表現にしてみましょう。</a:t>
            </a:r>
            <a:endParaRPr kumimoji="1" lang="ja-JP" alt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CCCC"/>
              </a:highlight>
              <a:uLnTx/>
              <a:uFillTx/>
              <a:latin typeface="UD デジタル 教科書体 N" panose="02020400000000000000" pitchFamily="17" charset="-128"/>
              <a:ea typeface="UD デジタル 教科書体 N" panose="02020400000000000000" pitchFamily="17" charset="-128"/>
              <a:cs typeface="+mn-cs"/>
            </a:endParaRPr>
          </a:p>
        </p:txBody>
      </p:sp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BA0D8DAF-942F-B1A8-FA08-1CF61E95C102}"/>
              </a:ext>
            </a:extLst>
          </p:cNvPr>
          <p:cNvGraphicFramePr>
            <a:graphicFrameLocks noGrp="1"/>
          </p:cNvGraphicFramePr>
          <p:nvPr/>
        </p:nvGraphicFramePr>
        <p:xfrm>
          <a:off x="4201550" y="4937838"/>
          <a:ext cx="3589158" cy="1847138"/>
        </p:xfrm>
        <a:graphic>
          <a:graphicData uri="http://schemas.openxmlformats.org/drawingml/2006/table">
            <a:tbl>
              <a:tblPr firstRow="1" bandRow="1"/>
              <a:tblGrid>
                <a:gridCol w="1771244">
                  <a:extLst>
                    <a:ext uri="{9D8B030D-6E8A-4147-A177-3AD203B41FA5}">
                      <a16:colId xmlns:a16="http://schemas.microsoft.com/office/drawing/2014/main" val="2571085779"/>
                    </a:ext>
                  </a:extLst>
                </a:gridCol>
                <a:gridCol w="1817914">
                  <a:extLst>
                    <a:ext uri="{9D8B030D-6E8A-4147-A177-3AD203B41FA5}">
                      <a16:colId xmlns:a16="http://schemas.microsoft.com/office/drawing/2014/main" val="4086394738"/>
                    </a:ext>
                  </a:extLst>
                </a:gridCol>
              </a:tblGrid>
              <a:tr h="512089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r>
                        <a:rPr kumimoji="1" lang="ja-JP" altLang="en-US" sz="2400" dirty="0">
                          <a:latin typeface="UD デジタル 教科書体 NK" panose="02020400000000000000" pitchFamily="18" charset="-128"/>
                          <a:ea typeface="UD デジタル 教科書体 NK" panose="02020400000000000000" pitchFamily="18" charset="-128"/>
                        </a:rPr>
                        <a:t>床に就く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endParaRPr kumimoji="1" lang="ja-JP" altLang="en-US" sz="2800" dirty="0">
                        <a:latin typeface="UD デジタル 教科書体 NK" panose="02020400000000000000" pitchFamily="18" charset="-128"/>
                        <a:ea typeface="UD デジタル 教科書体 NK" panose="020204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7576942"/>
                  </a:ext>
                </a:extLst>
              </a:tr>
              <a:tr h="512089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r>
                        <a:rPr kumimoji="1" lang="ja-JP" altLang="en-US" sz="2400" dirty="0">
                          <a:latin typeface="UD デジタル 教科書体 NK" panose="02020400000000000000" pitchFamily="18" charset="-128"/>
                          <a:ea typeface="UD デジタル 教科書体 NK" panose="02020400000000000000" pitchFamily="18" charset="-128"/>
                        </a:rPr>
                        <a:t>ベッドに入る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759081"/>
                  </a:ext>
                </a:extLst>
              </a:tr>
              <a:tr h="512089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r>
                        <a:rPr kumimoji="1" lang="ja-JP" altLang="en-US" sz="2400" dirty="0">
                          <a:latin typeface="UD デジタル 教科書体 NK" panose="02020400000000000000" pitchFamily="18" charset="-128"/>
                          <a:ea typeface="UD デジタル 教科書体 NK" panose="02020400000000000000" pitchFamily="18" charset="-128"/>
                        </a:rPr>
                        <a:t>就寝する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6580866"/>
                  </a:ext>
                </a:extLst>
              </a:tr>
            </a:tbl>
          </a:graphicData>
        </a:graphic>
      </p:graphicFrame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00921D6-8695-75C1-CBCC-0944C9B457B9}"/>
              </a:ext>
            </a:extLst>
          </p:cNvPr>
          <p:cNvSpPr/>
          <p:nvPr/>
        </p:nvSpPr>
        <p:spPr>
          <a:xfrm>
            <a:off x="50478" y="4886385"/>
            <a:ext cx="5631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⑴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0343AD5-C966-D1B8-0675-05C20B309D0D}"/>
              </a:ext>
            </a:extLst>
          </p:cNvPr>
          <p:cNvSpPr/>
          <p:nvPr/>
        </p:nvSpPr>
        <p:spPr>
          <a:xfrm>
            <a:off x="3756803" y="4886385"/>
            <a:ext cx="5631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⑵</a:t>
            </a:r>
          </a:p>
        </p:txBody>
      </p:sp>
      <p:graphicFrame>
        <p:nvGraphicFramePr>
          <p:cNvPr id="10" name="表 9">
            <a:extLst>
              <a:ext uri="{FF2B5EF4-FFF2-40B4-BE49-F238E27FC236}">
                <a16:creationId xmlns:a16="http://schemas.microsoft.com/office/drawing/2014/main" id="{EBF27CB8-2881-2663-A13E-62E7F020B298}"/>
              </a:ext>
            </a:extLst>
          </p:cNvPr>
          <p:cNvGraphicFramePr>
            <a:graphicFrameLocks noGrp="1"/>
          </p:cNvGraphicFramePr>
          <p:nvPr/>
        </p:nvGraphicFramePr>
        <p:xfrm>
          <a:off x="478444" y="4937838"/>
          <a:ext cx="3131958" cy="1786178"/>
        </p:xfrm>
        <a:graphic>
          <a:graphicData uri="http://schemas.openxmlformats.org/drawingml/2006/table">
            <a:tbl>
              <a:tblPr firstRow="1" bandRow="1"/>
              <a:tblGrid>
                <a:gridCol w="1560830">
                  <a:extLst>
                    <a:ext uri="{9D8B030D-6E8A-4147-A177-3AD203B41FA5}">
                      <a16:colId xmlns:a16="http://schemas.microsoft.com/office/drawing/2014/main" val="2571085779"/>
                    </a:ext>
                  </a:extLst>
                </a:gridCol>
                <a:gridCol w="1571128">
                  <a:extLst>
                    <a:ext uri="{9D8B030D-6E8A-4147-A177-3AD203B41FA5}">
                      <a16:colId xmlns:a16="http://schemas.microsoft.com/office/drawing/2014/main" val="4086394738"/>
                    </a:ext>
                  </a:extLst>
                </a:gridCol>
              </a:tblGrid>
              <a:tr h="512089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2400" dirty="0">
                          <a:latin typeface="UD デジタル 教科書体 NK" panose="02020400000000000000" pitchFamily="18" charset="-128"/>
                          <a:ea typeface="UD デジタル 教科書体 NK" panose="02020400000000000000" pitchFamily="18" charset="-128"/>
                        </a:rPr>
                        <a:t>疾</a:t>
                      </a:r>
                      <a:r>
                        <a:rPr kumimoji="1" lang="ja-JP" altLang="en-US" sz="1600" dirty="0">
                          <a:latin typeface="UD デジタル 教科書体 NK" panose="02020400000000000000" pitchFamily="18" charset="-128"/>
                          <a:ea typeface="UD デジタル 教科書体 NK" panose="02020400000000000000" pitchFamily="18" charset="-128"/>
                        </a:rPr>
                        <a:t> </a:t>
                      </a:r>
                      <a:r>
                        <a:rPr kumimoji="1" lang="ja-JP" altLang="en-US" sz="2400" dirty="0">
                          <a:latin typeface="UD デジタル 教科書体 NK" panose="02020400000000000000" pitchFamily="18" charset="-128"/>
                          <a:ea typeface="UD デジタル 教科書体 NK" panose="02020400000000000000" pitchFamily="18" charset="-128"/>
                        </a:rPr>
                        <a:t>病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endParaRPr kumimoji="1" lang="ja-JP" altLang="en-US" sz="2800" dirty="0">
                        <a:latin typeface="UD デジタル 教科書体 NK" panose="02020400000000000000" pitchFamily="18" charset="-128"/>
                        <a:ea typeface="UD デジタル 教科書体 NK" panose="020204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7576942"/>
                  </a:ext>
                </a:extLst>
              </a:tr>
              <a:tr h="512089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2400" dirty="0">
                          <a:latin typeface="UD デジタル 教科書体 NK" panose="02020400000000000000" pitchFamily="18" charset="-128"/>
                          <a:ea typeface="UD デジタル 教科書体 NK" panose="02020400000000000000" pitchFamily="18" charset="-128"/>
                        </a:rPr>
                        <a:t>疾</a:t>
                      </a:r>
                      <a:r>
                        <a:rPr kumimoji="1" lang="ja-JP" altLang="en-US" sz="1600" dirty="0">
                          <a:latin typeface="UD デジタル 教科書体 NK" panose="02020400000000000000" pitchFamily="18" charset="-128"/>
                          <a:ea typeface="UD デジタル 教科書体 NK" panose="02020400000000000000" pitchFamily="18" charset="-128"/>
                        </a:rPr>
                        <a:t> </a:t>
                      </a:r>
                      <a:r>
                        <a:rPr kumimoji="1" lang="ja-JP" altLang="en-US" sz="2400" dirty="0">
                          <a:latin typeface="UD デジタル 教科書体 NK" panose="02020400000000000000" pitchFamily="18" charset="-128"/>
                          <a:ea typeface="UD デジタル 教科書体 NK" panose="02020400000000000000" pitchFamily="18" charset="-128"/>
                        </a:rPr>
                        <a:t>患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759081"/>
                  </a:ext>
                </a:extLst>
              </a:tr>
              <a:tr h="512089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r>
                        <a:rPr kumimoji="1" lang="ja-JP" altLang="en-US" sz="2400" b="0" dirty="0">
                          <a:solidFill>
                            <a:schemeClr val="tx1"/>
                          </a:solidFill>
                          <a:latin typeface="UD デジタル 教科書体 NK" panose="02020400000000000000" pitchFamily="18" charset="-128"/>
                          <a:ea typeface="UD デジタル 教科書体 NK" panose="02020400000000000000" pitchFamily="18" charset="-128"/>
                        </a:rPr>
                        <a:t>病</a:t>
                      </a:r>
                      <a:r>
                        <a:rPr kumimoji="1" lang="ja-JP" altLang="en-US" sz="2000" b="0" dirty="0">
                          <a:solidFill>
                            <a:schemeClr val="tx1"/>
                          </a:solidFill>
                          <a:latin typeface="UD デジタル 教科書体 NK" panose="02020400000000000000" pitchFamily="18" charset="-128"/>
                          <a:ea typeface="UD デジタル 教科書体 NK" panose="02020400000000000000" pitchFamily="18" charset="-128"/>
                        </a:rPr>
                        <a:t>（やまい）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  <a:latin typeface="UD デジタル 教科書体 NK" panose="02020400000000000000" pitchFamily="18" charset="-128"/>
                        <a:ea typeface="UD デジタル 教科書体 NK" panose="02020400000000000000" pitchFamily="18" charset="-128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6580866"/>
                  </a:ext>
                </a:extLst>
              </a:tr>
            </a:tbl>
          </a:graphicData>
        </a:graphic>
      </p:graphicFrame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C63219F-5EFB-A3FF-4E41-5C2844B1CA38}"/>
              </a:ext>
            </a:extLst>
          </p:cNvPr>
          <p:cNvSpPr/>
          <p:nvPr/>
        </p:nvSpPr>
        <p:spPr>
          <a:xfrm>
            <a:off x="7818726" y="4886386"/>
            <a:ext cx="5631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⑶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B13FF28-9F19-3D88-CB55-61B0D4028BD5}"/>
              </a:ext>
            </a:extLst>
          </p:cNvPr>
          <p:cNvSpPr txBox="1"/>
          <p:nvPr/>
        </p:nvSpPr>
        <p:spPr>
          <a:xfrm>
            <a:off x="80025" y="122285"/>
            <a:ext cx="41215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【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練習２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】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2CC"/>
                </a:highlight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言い換える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highlight>
                <a:srgbClr val="FFF2CC"/>
              </a:highlight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DA62F5B-383E-49E4-BBB8-4C81CF673A22}"/>
              </a:ext>
            </a:extLst>
          </p:cNvPr>
          <p:cNvSpPr txBox="1"/>
          <p:nvPr/>
        </p:nvSpPr>
        <p:spPr>
          <a:xfrm>
            <a:off x="2329843" y="5444361"/>
            <a:ext cx="1280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病気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622C57F-9850-D39B-9893-34314A3DF5C5}"/>
              </a:ext>
            </a:extLst>
          </p:cNvPr>
          <p:cNvSpPr txBox="1"/>
          <p:nvPr/>
        </p:nvSpPr>
        <p:spPr>
          <a:xfrm>
            <a:off x="6319002" y="5454425"/>
            <a:ext cx="1327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寝ます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F7F305EB-4494-93D3-189D-E062EEF708DF}"/>
              </a:ext>
            </a:extLst>
          </p:cNvPr>
          <p:cNvSpPr txBox="1"/>
          <p:nvPr/>
        </p:nvSpPr>
        <p:spPr>
          <a:xfrm>
            <a:off x="10439400" y="5475907"/>
            <a:ext cx="1646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やめます</a:t>
            </a:r>
          </a:p>
        </p:txBody>
      </p:sp>
      <p:sp>
        <p:nvSpPr>
          <p:cNvPr id="2" name="スライド番号プレースホルダー 5">
            <a:extLst>
              <a:ext uri="{FF2B5EF4-FFF2-40B4-BE49-F238E27FC236}">
                <a16:creationId xmlns:a16="http://schemas.microsoft.com/office/drawing/2014/main" id="{38A27FB8-A8BD-B70B-AF27-D85EF1289877}"/>
              </a:ext>
            </a:extLst>
          </p:cNvPr>
          <p:cNvSpPr txBox="1">
            <a:spLocks/>
          </p:cNvSpPr>
          <p:nvPr/>
        </p:nvSpPr>
        <p:spPr>
          <a:xfrm>
            <a:off x="11433976" y="6561653"/>
            <a:ext cx="758024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3C7CB-B397-428D-867A-3A88995E610B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2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0B3186-4131-1BDD-A9DC-91C7F118C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1B1EB4E-2022-1357-E368-B4F91339FA89}"/>
              </a:ext>
            </a:extLst>
          </p:cNvPr>
          <p:cNvSpPr txBox="1"/>
          <p:nvPr/>
        </p:nvSpPr>
        <p:spPr>
          <a:xfrm>
            <a:off x="298300" y="902073"/>
            <a:ext cx="11893700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" panose="02020400000000000000" pitchFamily="17" charset="-128"/>
                <a:ea typeface="UD デジタル 教科書体 N" panose="02020400000000000000" pitchFamily="17" charset="-128"/>
                <a:cs typeface="+mn-cs"/>
              </a:rPr>
              <a:t>  ２．人によって表現が異なる「バラバラ言葉」は分かりにくいため、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" panose="02020400000000000000" pitchFamily="17" charset="-128"/>
              <a:ea typeface="UD デジタル 教科書体 N" panose="02020400000000000000" pitchFamily="17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" panose="02020400000000000000" pitchFamily="17" charset="-128"/>
                <a:ea typeface="UD デジタル 教科書体 N" panose="02020400000000000000" pitchFamily="17" charset="-128"/>
                <a:cs typeface="+mn-cs"/>
              </a:rPr>
              <a:t>     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" panose="02020400000000000000" pitchFamily="17" charset="-128"/>
                <a:ea typeface="UD デジタル 教科書体 N" panose="02020400000000000000" pitchFamily="17" charset="-128"/>
                <a:cs typeface="+mn-cs"/>
              </a:rPr>
              <a:t>施設で統一して外国人に伝えると理解しやすいでしょう。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" panose="02020400000000000000" pitchFamily="17" charset="-128"/>
              <a:ea typeface="UD デジタル 教科書体 N" panose="02020400000000000000" pitchFamily="17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" panose="02020400000000000000" pitchFamily="17" charset="-128"/>
              <a:ea typeface="UD デジタル 教科書体 N" panose="02020400000000000000" pitchFamily="17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" panose="02020400000000000000" pitchFamily="17" charset="-128"/>
                <a:ea typeface="UD デジタル 教科書体 N" panose="02020400000000000000" pitchFamily="17" charset="-128"/>
                <a:cs typeface="+mn-cs"/>
              </a:rPr>
              <a:t>　</a:t>
            </a:r>
            <a:endParaRPr kumimoji="1" lang="en-US" altLang="ja-JP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" panose="02020400000000000000" pitchFamily="17" charset="-128"/>
              <a:ea typeface="UD デジタル 教科書体 N" panose="02020400000000000000" pitchFamily="17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" panose="02020400000000000000" pitchFamily="17" charset="-128"/>
                <a:ea typeface="UD デジタル 教科書体 N" panose="02020400000000000000" pitchFamily="17" charset="-128"/>
                <a:cs typeface="+mn-cs"/>
              </a:rPr>
              <a:t>　　⑴ あなたの施設ではどんな表現が使われやすいか、どれが適切か考えましょう。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03EB276-0715-45B9-3EFA-E5C011144032}"/>
              </a:ext>
            </a:extLst>
          </p:cNvPr>
          <p:cNvSpPr txBox="1"/>
          <p:nvPr/>
        </p:nvSpPr>
        <p:spPr>
          <a:xfrm>
            <a:off x="298300" y="200990"/>
            <a:ext cx="50465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【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練習２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】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 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EDB3"/>
                </a:highlight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言い換える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EDB3"/>
              </a:highlight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2646690-EF44-6C2E-ED4A-B9A0479E8FAF}"/>
              </a:ext>
            </a:extLst>
          </p:cNvPr>
          <p:cNvSpPr txBox="1"/>
          <p:nvPr/>
        </p:nvSpPr>
        <p:spPr>
          <a:xfrm>
            <a:off x="996222" y="4334747"/>
            <a:ext cx="10749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" panose="02020400000000000000" pitchFamily="17" charset="-128"/>
                <a:ea typeface="UD デジタル 教科書体 N" panose="02020400000000000000" pitchFamily="17" charset="-128"/>
                <a:cs typeface="+mn-cs"/>
              </a:rPr>
              <a:t>⑵ また、他にどんなバラバラ言葉があるか考えてみましょう。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7642378-7A18-9FF0-4D98-C1DFE4FD0B73}"/>
              </a:ext>
            </a:extLst>
          </p:cNvPr>
          <p:cNvSpPr txBox="1"/>
          <p:nvPr/>
        </p:nvSpPr>
        <p:spPr>
          <a:xfrm>
            <a:off x="809231" y="2589139"/>
            <a:ext cx="4535655" cy="1309269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　お手洗い・洗面所・トイレ・</a:t>
            </a:r>
            <a:endParaRPr kumimoji="0" lang="en-US" altLang="ja-JP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　便所・　パウダールーム・</a:t>
            </a:r>
            <a:endParaRPr kumimoji="0" lang="en-US" altLang="ja-JP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　化粧室・厠</a:t>
            </a:r>
          </a:p>
        </p:txBody>
      </p:sp>
      <p:pic>
        <p:nvPicPr>
          <p:cNvPr id="17" name="図 16" descr="The image depicts a white toilet with the lid open, containing a clear water bowl, and a keyhole lock on the lid.&#10;&#10;AI 生成コンテンツは誤りを含む可能性があります。">
            <a:extLst>
              <a:ext uri="{FF2B5EF4-FFF2-40B4-BE49-F238E27FC236}">
                <a16:creationId xmlns:a16="http://schemas.microsoft.com/office/drawing/2014/main" id="{75A7B005-1367-8E9A-0104-E4D19C982B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384497" y="2586216"/>
            <a:ext cx="1191762" cy="1288391"/>
          </a:xfrm>
          <a:prstGeom prst="rect">
            <a:avLst/>
          </a:prstGeom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0805C1A1-C68C-BB4D-8302-EEC0C584F15F}"/>
              </a:ext>
            </a:extLst>
          </p:cNvPr>
          <p:cNvSpPr/>
          <p:nvPr/>
        </p:nvSpPr>
        <p:spPr>
          <a:xfrm>
            <a:off x="1173223" y="4887420"/>
            <a:ext cx="10051611" cy="1382751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6288554-DD88-6A28-3B0B-44B80D88941F}"/>
              </a:ext>
            </a:extLst>
          </p:cNvPr>
          <p:cNvSpPr txBox="1"/>
          <p:nvPr/>
        </p:nvSpPr>
        <p:spPr>
          <a:xfrm>
            <a:off x="6694286" y="2567646"/>
            <a:ext cx="39084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寝巻き・就寝着・寝衣・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パジャマ・部屋着・夜着・ナイトウェア・浴衣</a:t>
            </a:r>
          </a:p>
        </p:txBody>
      </p:sp>
      <p:pic>
        <p:nvPicPr>
          <p:cNvPr id="12" name="図 11" descr="The image depicts a simple, black and white striped shirt and a matching striped trousers, laid out in a neat, minimalistic style.&#10;&#10;AI 生成コンテンツは誤りを含む可能性があります。">
            <a:extLst>
              <a:ext uri="{FF2B5EF4-FFF2-40B4-BE49-F238E27FC236}">
                <a16:creationId xmlns:a16="http://schemas.microsoft.com/office/drawing/2014/main" id="{7B3AFEB2-823A-BFCB-0F81-3B1A37C1F6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450287" y="2895910"/>
            <a:ext cx="1568903" cy="1045935"/>
          </a:xfrm>
          <a:prstGeom prst="rect">
            <a:avLst/>
          </a:prstGeom>
        </p:spPr>
      </p:pic>
      <p:sp>
        <p:nvSpPr>
          <p:cNvPr id="5" name="楕円 4">
            <a:extLst>
              <a:ext uri="{FF2B5EF4-FFF2-40B4-BE49-F238E27FC236}">
                <a16:creationId xmlns:a16="http://schemas.microsoft.com/office/drawing/2014/main" id="{17338790-790E-0FCB-80B3-CA826F478CC1}"/>
              </a:ext>
            </a:extLst>
          </p:cNvPr>
          <p:cNvSpPr/>
          <p:nvPr/>
        </p:nvSpPr>
        <p:spPr>
          <a:xfrm>
            <a:off x="3900900" y="2572673"/>
            <a:ext cx="1019569" cy="51295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5ABB3B29-82A6-65A4-16D9-8DE2391FE023}"/>
              </a:ext>
            </a:extLst>
          </p:cNvPr>
          <p:cNvSpPr/>
          <p:nvPr/>
        </p:nvSpPr>
        <p:spPr>
          <a:xfrm>
            <a:off x="6751446" y="2938463"/>
            <a:ext cx="1285522" cy="43019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BB8CE90-0A7F-981D-2076-6545FBEAF2EB}"/>
              </a:ext>
            </a:extLst>
          </p:cNvPr>
          <p:cNvSpPr txBox="1"/>
          <p:nvPr/>
        </p:nvSpPr>
        <p:spPr>
          <a:xfrm>
            <a:off x="1545771" y="5167068"/>
            <a:ext cx="9473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皆さんで考え、施設内で統一できるようにしてみましょう。</a:t>
            </a:r>
          </a:p>
        </p:txBody>
      </p:sp>
      <p:sp>
        <p:nvSpPr>
          <p:cNvPr id="11" name="スライド番号プレースホルダー 5">
            <a:extLst>
              <a:ext uri="{FF2B5EF4-FFF2-40B4-BE49-F238E27FC236}">
                <a16:creationId xmlns:a16="http://schemas.microsoft.com/office/drawing/2014/main" id="{1CB5ADF1-8471-0A8E-72C3-9708E62F4FED}"/>
              </a:ext>
            </a:extLst>
          </p:cNvPr>
          <p:cNvSpPr txBox="1">
            <a:spLocks/>
          </p:cNvSpPr>
          <p:nvPr/>
        </p:nvSpPr>
        <p:spPr>
          <a:xfrm>
            <a:off x="11433976" y="6492875"/>
            <a:ext cx="758024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3C7CB-B397-428D-867A-3A88995E610B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66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80E5F0-913F-FC3E-0258-DFB328B28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6BFCD8D-B025-D374-A659-C905BE3F89D0}"/>
              </a:ext>
            </a:extLst>
          </p:cNvPr>
          <p:cNvSpPr txBox="1"/>
          <p:nvPr/>
        </p:nvSpPr>
        <p:spPr>
          <a:xfrm>
            <a:off x="98318" y="1658679"/>
            <a:ext cx="1133565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ja-JP" altLang="en-US" sz="32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⑴</a:t>
            </a:r>
            <a:r>
              <a:rPr lang="ja-JP" altLang="en-US" sz="28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 （仲間と）</a:t>
            </a:r>
            <a:r>
              <a:rPr lang="ja-JP" altLang="en-US" sz="32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打ち解けた？ ➝＿＿＿＿＿＿＿＿＿＿＿＿＿＿　  　 　　  　　　　　　 　</a:t>
            </a:r>
            <a:endParaRPr lang="en-US" altLang="ja-JP" sz="3200" dirty="0">
              <a:solidFill>
                <a:prstClr val="black"/>
              </a:solidFill>
              <a:latin typeface="UD デジタル 教科書体 NK" panose="02020400000000000000" pitchFamily="18" charset="-128"/>
              <a:ea typeface="UD デジタル 教科書体 NK" panose="02020400000000000000" pitchFamily="18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ja-JP" altLang="en-US" sz="32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⑵ </a:t>
            </a:r>
            <a:r>
              <a:rPr lang="ja-JP" altLang="en-US" sz="28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（利用者に）</a:t>
            </a:r>
            <a:r>
              <a:rPr lang="ja-JP" altLang="en-US" sz="32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寄り添う ➝＿＿＿＿＿＿＿＿＿＿＿＿＿＿＿</a:t>
            </a:r>
            <a:endParaRPr lang="en-US" altLang="ja-JP" sz="3200" dirty="0">
              <a:solidFill>
                <a:prstClr val="black"/>
              </a:solidFill>
              <a:latin typeface="UD デジタル 教科書体 NK" panose="02020400000000000000" pitchFamily="18" charset="-128"/>
              <a:ea typeface="UD デジタル 教科書体 NK" panose="02020400000000000000" pitchFamily="18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ja-JP" altLang="en-US" sz="32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⑶ 身分証明書はお持ちですか➝＿＿＿＿＿＿＿＿＿＿＿＿＿　　　　　　　 </a:t>
            </a:r>
            <a:endParaRPr lang="en-US" altLang="ja-JP" sz="3200" dirty="0">
              <a:solidFill>
                <a:prstClr val="black"/>
              </a:solidFill>
              <a:latin typeface="UD デジタル 教科書体 NK" panose="02020400000000000000" pitchFamily="18" charset="-128"/>
              <a:ea typeface="UD デジタル 教科書体 NK" panose="02020400000000000000" pitchFamily="18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ja-JP" altLang="en-US" sz="32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⑷ 頭がガンガンする➝＿＿＿＿＿＿＿＿＿＿＿＿＿＿＿＿＿</a:t>
            </a:r>
            <a:endParaRPr lang="en-US" altLang="ja-JP" sz="3200" dirty="0">
              <a:solidFill>
                <a:prstClr val="black"/>
              </a:solidFill>
              <a:latin typeface="UD デジタル 教科書体 NK" panose="02020400000000000000" pitchFamily="18" charset="-128"/>
              <a:ea typeface="UD デジタル 教科書体 NK" panose="02020400000000000000" pitchFamily="18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ja-JP" altLang="en-US" sz="32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⑸ おっかねんなー（群馬弁）　➝＿＿＿＿＿＿＿＿＿＿＿＿　　　　　　　　　</a:t>
            </a:r>
            <a:endParaRPr lang="en-US" altLang="ja-JP" sz="3200" dirty="0">
              <a:solidFill>
                <a:prstClr val="black"/>
              </a:solidFill>
              <a:latin typeface="UD デジタル 教科書体 NK" panose="02020400000000000000" pitchFamily="18" charset="-128"/>
              <a:ea typeface="UD デジタル 教科書体 NK" panose="02020400000000000000" pitchFamily="18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ja-JP" altLang="en-US" sz="32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⑹ 田中さん、トイレに行きたそうじゃない？</a:t>
            </a:r>
            <a:r>
              <a:rPr lang="en-US" altLang="ja-JP" sz="32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 </a:t>
            </a:r>
          </a:p>
          <a:p>
            <a:pPr>
              <a:defRPr/>
            </a:pPr>
            <a:r>
              <a:rPr lang="ja-JP" altLang="en-US" sz="32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                   ➝ ＿＿＿＿＿＿＿＿＿＿＿＿＿＿＿＿＿＿＿＿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7364849-4CF1-87C8-4120-32A05040B841}"/>
              </a:ext>
            </a:extLst>
          </p:cNvPr>
          <p:cNvSpPr txBox="1"/>
          <p:nvPr/>
        </p:nvSpPr>
        <p:spPr>
          <a:xfrm>
            <a:off x="0" y="891168"/>
            <a:ext cx="96512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" panose="02020400000000000000" pitchFamily="17" charset="-128"/>
                <a:ea typeface="UD デジタル 教科書体 N" panose="02020400000000000000" pitchFamily="17" charset="-128"/>
                <a:cs typeface="+mn-cs"/>
              </a:rPr>
              <a:t>  ３．下の表現を「やさしい日本語」にしてみましょう。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EE279CD-95DD-6517-89CB-06DB3CF72D4A}"/>
              </a:ext>
            </a:extLst>
          </p:cNvPr>
          <p:cNvSpPr txBox="1"/>
          <p:nvPr/>
        </p:nvSpPr>
        <p:spPr>
          <a:xfrm>
            <a:off x="298300" y="177863"/>
            <a:ext cx="4197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【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練習２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】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EDB3"/>
                </a:highlight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言い換える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EDB3"/>
              </a:highlight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D44B6D5-0321-8657-899F-1847BE080770}"/>
              </a:ext>
            </a:extLst>
          </p:cNvPr>
          <p:cNvSpPr txBox="1"/>
          <p:nvPr/>
        </p:nvSpPr>
        <p:spPr>
          <a:xfrm>
            <a:off x="6535361" y="4694282"/>
            <a:ext cx="5166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怖いですね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D13816A-C7ED-2002-BEDD-9CB33C42EFED}"/>
              </a:ext>
            </a:extLst>
          </p:cNvPr>
          <p:cNvSpPr txBox="1"/>
          <p:nvPr/>
        </p:nvSpPr>
        <p:spPr>
          <a:xfrm>
            <a:off x="5071943" y="2509179"/>
            <a:ext cx="6629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話をよく聞いて、安心できるようにします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50D6C09-5F17-447B-DE43-3CC9AA6665B8}"/>
              </a:ext>
            </a:extLst>
          </p:cNvPr>
          <p:cNvSpPr txBox="1"/>
          <p:nvPr/>
        </p:nvSpPr>
        <p:spPr>
          <a:xfrm>
            <a:off x="5968683" y="3287754"/>
            <a:ext cx="6629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パスポートか在留カードはありますか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6971E44-67C8-542F-6BE5-94ECD1834FCB}"/>
              </a:ext>
            </a:extLst>
          </p:cNvPr>
          <p:cNvSpPr txBox="1"/>
          <p:nvPr/>
        </p:nvSpPr>
        <p:spPr>
          <a:xfrm>
            <a:off x="4495800" y="3939935"/>
            <a:ext cx="5544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頭が叩かれるように痛いです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DCE5AB0-72D6-A144-7F35-CF3A368F250C}"/>
              </a:ext>
            </a:extLst>
          </p:cNvPr>
          <p:cNvSpPr txBox="1"/>
          <p:nvPr/>
        </p:nvSpPr>
        <p:spPr>
          <a:xfrm>
            <a:off x="5529295" y="1761548"/>
            <a:ext cx="468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もう仲良くなりましたか？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3DACEFD-65E9-C80F-64A0-2A87055BA7BE}"/>
              </a:ext>
            </a:extLst>
          </p:cNvPr>
          <p:cNvSpPr txBox="1"/>
          <p:nvPr/>
        </p:nvSpPr>
        <p:spPr>
          <a:xfrm>
            <a:off x="2872440" y="5966832"/>
            <a:ext cx="7019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田中さんのトイレ介助をお願いします</a:t>
            </a:r>
          </a:p>
        </p:txBody>
      </p:sp>
      <p:sp>
        <p:nvSpPr>
          <p:cNvPr id="5" name="スライド番号プレースホルダー 5">
            <a:extLst>
              <a:ext uri="{FF2B5EF4-FFF2-40B4-BE49-F238E27FC236}">
                <a16:creationId xmlns:a16="http://schemas.microsoft.com/office/drawing/2014/main" id="{68C18BEA-78F8-A8E1-8084-E8A0C422B7D9}"/>
              </a:ext>
            </a:extLst>
          </p:cNvPr>
          <p:cNvSpPr txBox="1">
            <a:spLocks/>
          </p:cNvSpPr>
          <p:nvPr/>
        </p:nvSpPr>
        <p:spPr>
          <a:xfrm>
            <a:off x="11433976" y="6492875"/>
            <a:ext cx="758024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3C7CB-B397-428D-867A-3A88995E610B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55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/>
      <p:bldP spid="13" grpId="0"/>
      <p:bldP spid="15" grpId="0"/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6DAB90-9C45-5BD1-17D8-F5BC8F48F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AEC0155-CD9F-9CDC-FB91-2BD12F9CBC1C}"/>
              </a:ext>
            </a:extLst>
          </p:cNvPr>
          <p:cNvSpPr txBox="1"/>
          <p:nvPr/>
        </p:nvSpPr>
        <p:spPr>
          <a:xfrm>
            <a:off x="36607" y="65949"/>
            <a:ext cx="13015364" cy="971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EDB3"/>
                </a:highlight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【</a:t>
            </a:r>
            <a:r>
              <a:rPr kumimoji="1" lang="ja-JP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EDB3"/>
                </a:highlight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チャレンジ問題</a:t>
            </a:r>
            <a:r>
              <a:rPr kumimoji="1" lang="en-US" altLang="ja-JP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EDB3"/>
                </a:highlight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】</a:t>
            </a:r>
            <a:r>
              <a:rPr kumimoji="1" lang="en-US" altLang="ja-JP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次の入浴介助に関する説明を「はさみの法則」で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短く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言います。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  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　　　　　区切るところに「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／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」を入れ、次に分かりやすい伝え方を考えましょう。</a:t>
            </a:r>
          </a:p>
        </p:txBody>
      </p: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889C0275-2016-EDB4-0E02-F660A8B464B4}"/>
              </a:ext>
            </a:extLst>
          </p:cNvPr>
          <p:cNvGrpSpPr/>
          <p:nvPr/>
        </p:nvGrpSpPr>
        <p:grpSpPr>
          <a:xfrm>
            <a:off x="163284" y="1423556"/>
            <a:ext cx="11854545" cy="1817801"/>
            <a:chOff x="646351" y="1480047"/>
            <a:chExt cx="10925163" cy="1817801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737D8144-46CC-A83C-0707-598E9020C20A}"/>
                </a:ext>
              </a:extLst>
            </p:cNvPr>
            <p:cNvSpPr txBox="1"/>
            <p:nvPr/>
          </p:nvSpPr>
          <p:spPr>
            <a:xfrm>
              <a:off x="646351" y="1497848"/>
              <a:ext cx="10925163" cy="180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85FD6F4D-827E-9EA5-59D8-F8582393CA7C}"/>
                </a:ext>
              </a:extLst>
            </p:cNvPr>
            <p:cNvSpPr txBox="1"/>
            <p:nvPr/>
          </p:nvSpPr>
          <p:spPr>
            <a:xfrm>
              <a:off x="758992" y="1480047"/>
              <a:ext cx="10553258" cy="17270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入浴介助が終わったばかりで、お疲れのところ申し訳ないんだけど、</a:t>
              </a:r>
              <a:endParaRPr kumimoji="1" lang="en-US" altLang="ja-JP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3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昨日の掃除があまくて、今日ちょっと滑りやすくて危なかったので、</a:t>
              </a:r>
              <a:endParaRPr kumimoji="1" lang="en-US" altLang="ja-JP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3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ちょっと丁寧めに掃除をお願いしたいのと、シャンプーがだいぶ減って</a:t>
              </a:r>
              <a:endParaRPr kumimoji="1" lang="en-US" altLang="ja-JP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3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きてるから、ついでに補充もお願いしたいんだけど、ひとりで大丈夫かな？</a:t>
              </a:r>
            </a:p>
          </p:txBody>
        </p:sp>
        <p:cxnSp>
          <p:nvCxnSpPr>
            <p:cNvPr id="5" name="直線コネクタ 4">
              <a:extLst>
                <a:ext uri="{FF2B5EF4-FFF2-40B4-BE49-F238E27FC236}">
                  <a16:creationId xmlns:a16="http://schemas.microsoft.com/office/drawing/2014/main" id="{7E37BC39-1C30-5565-3F28-4EE365B3F0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38796" y="1531547"/>
              <a:ext cx="230965" cy="402376"/>
            </a:xfrm>
            <a:prstGeom prst="line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</a:ln>
            <a:effectLst/>
          </p:spPr>
        </p:cxnSp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CED49AC6-89AB-BCAD-5D79-7225FE42AD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31593" y="1536907"/>
              <a:ext cx="262461" cy="424790"/>
            </a:xfrm>
            <a:prstGeom prst="line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</a:ln>
            <a:effectLst/>
          </p:spPr>
        </p:cxn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F59ED5A4-7BC4-B7B3-2C17-8C01660EC9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44564" y="2726774"/>
              <a:ext cx="298396" cy="432268"/>
            </a:xfrm>
            <a:prstGeom prst="line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</a:ln>
            <a:effectLst/>
          </p:spPr>
        </p:cxn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D0057290-8048-8F46-8F89-E44BA33C60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79172" y="1867486"/>
              <a:ext cx="262461" cy="424790"/>
            </a:xfrm>
            <a:prstGeom prst="line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</a:ln>
            <a:effectLst/>
          </p:spPr>
        </p:cxnSp>
        <p:cxnSp>
          <p:nvCxnSpPr>
            <p:cNvPr id="31" name="直線コネクタ 30">
              <a:extLst>
                <a:ext uri="{FF2B5EF4-FFF2-40B4-BE49-F238E27FC236}">
                  <a16:creationId xmlns:a16="http://schemas.microsoft.com/office/drawing/2014/main" id="{548554A5-0C36-ED3E-198E-46A64BA56B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52343" y="1973058"/>
              <a:ext cx="262461" cy="424790"/>
            </a:xfrm>
            <a:prstGeom prst="line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</a:ln>
            <a:effectLst/>
          </p:spPr>
        </p:cxnSp>
        <p:cxnSp>
          <p:nvCxnSpPr>
            <p:cNvPr id="32" name="直線コネクタ 31">
              <a:extLst>
                <a:ext uri="{FF2B5EF4-FFF2-40B4-BE49-F238E27FC236}">
                  <a16:creationId xmlns:a16="http://schemas.microsoft.com/office/drawing/2014/main" id="{A56D2894-B2D0-D49D-F091-45FBDB6A5A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53297" y="2343132"/>
              <a:ext cx="262461" cy="424790"/>
            </a:xfrm>
            <a:prstGeom prst="line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</a:ln>
            <a:effectLst/>
          </p:spPr>
        </p:cxnSp>
        <p:cxnSp>
          <p:nvCxnSpPr>
            <p:cNvPr id="33" name="直線コネクタ 32">
              <a:extLst>
                <a:ext uri="{FF2B5EF4-FFF2-40B4-BE49-F238E27FC236}">
                  <a16:creationId xmlns:a16="http://schemas.microsoft.com/office/drawing/2014/main" id="{E09DA696-AF91-758C-66E4-47B3783245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65491" y="2767922"/>
              <a:ext cx="262461" cy="424790"/>
            </a:xfrm>
            <a:prstGeom prst="line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</a:ln>
            <a:effectLst/>
          </p:spPr>
        </p:cxnSp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C9555135-2591-083F-E4A1-74DEEE3EC0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47313" y="2754700"/>
              <a:ext cx="298396" cy="432268"/>
            </a:xfrm>
            <a:prstGeom prst="line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</a:ln>
            <a:effectLst/>
          </p:spPr>
        </p:cxnSp>
      </p:grpSp>
      <p:sp>
        <p:nvSpPr>
          <p:cNvPr id="36" name="タイトル 1">
            <a:extLst>
              <a:ext uri="{FF2B5EF4-FFF2-40B4-BE49-F238E27FC236}">
                <a16:creationId xmlns:a16="http://schemas.microsoft.com/office/drawing/2014/main" id="{D652D4B1-040E-2ED4-FBE4-577533FDB175}"/>
              </a:ext>
            </a:extLst>
          </p:cNvPr>
          <p:cNvSpPr txBox="1">
            <a:spLocks/>
          </p:cNvSpPr>
          <p:nvPr/>
        </p:nvSpPr>
        <p:spPr>
          <a:xfrm>
            <a:off x="209913" y="936140"/>
            <a:ext cx="1455601" cy="468000"/>
          </a:xfrm>
          <a:prstGeom prst="rect">
            <a:avLst/>
          </a:prstGeom>
          <a:solidFill>
            <a:srgbClr val="FFF7E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600" b="1" dirty="0">
                <a:solidFill>
                  <a:prstClr val="black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1.</a:t>
            </a:r>
            <a:r>
              <a:rPr lang="ja-JP" altLang="en-US" sz="2600" b="1" dirty="0">
                <a:solidFill>
                  <a:prstClr val="black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 </a:t>
            </a:r>
            <a:r>
              <a:rPr kumimoji="1" lang="ja-JP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短く！</a:t>
            </a:r>
            <a:endParaRPr kumimoji="1" lang="en-US" altLang="ja-JP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37" name="タイトル 1">
            <a:extLst>
              <a:ext uri="{FF2B5EF4-FFF2-40B4-BE49-F238E27FC236}">
                <a16:creationId xmlns:a16="http://schemas.microsoft.com/office/drawing/2014/main" id="{F77E4C06-AF03-30D9-C7C2-1549876F19B0}"/>
              </a:ext>
            </a:extLst>
          </p:cNvPr>
          <p:cNvSpPr txBox="1">
            <a:spLocks/>
          </p:cNvSpPr>
          <p:nvPr/>
        </p:nvSpPr>
        <p:spPr>
          <a:xfrm>
            <a:off x="209913" y="3352298"/>
            <a:ext cx="1989001" cy="437483"/>
          </a:xfrm>
          <a:prstGeom prst="rect">
            <a:avLst/>
          </a:prstGeom>
          <a:solidFill>
            <a:srgbClr val="FFF7E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600" b="1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2.</a:t>
            </a:r>
            <a:r>
              <a:rPr lang="ja-JP" altLang="en-US" sz="2600" b="1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 情報整理</a:t>
            </a:r>
            <a:endParaRPr kumimoji="1" lang="ja-JP" alt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j-cs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68220123-7496-9C62-C073-0FDE8BDAD4D1}"/>
              </a:ext>
            </a:extLst>
          </p:cNvPr>
          <p:cNvSpPr txBox="1"/>
          <p:nvPr/>
        </p:nvSpPr>
        <p:spPr>
          <a:xfrm>
            <a:off x="6495661" y="4068357"/>
            <a:ext cx="5419118" cy="269657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④ 今日、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A8E0CB"/>
                </a:highlight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お風呂の床が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滑りました。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　 </a:t>
            </a:r>
            <a:r>
              <a:rPr lang="ja-JP" altLang="en-US" sz="2000" dirty="0">
                <a:solidFill>
                  <a:prstClr val="black"/>
                </a:solidFill>
                <a:highlight>
                  <a:srgbClr val="A8E0CB"/>
                </a:highlight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利用者さんが</a:t>
            </a:r>
            <a:r>
              <a:rPr lang="ja-JP" altLang="en-US" sz="2000" b="1" u="sng" dirty="0">
                <a:solidFill>
                  <a:srgbClr val="C00000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転んで、けがをする</a:t>
            </a:r>
            <a:endParaRPr lang="en-US" altLang="ja-JP" sz="2000" b="1" u="sng" dirty="0">
              <a:solidFill>
                <a:srgbClr val="C00000"/>
              </a:solidFill>
              <a:latin typeface="UD デジタル 教科書体 NK" panose="02020400000000000000" pitchFamily="18" charset="-128"/>
              <a:ea typeface="UD デジタル 教科書体 NK" panose="02020400000000000000" pitchFamily="18" charset="-128"/>
            </a:endParaRPr>
          </a:p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　 かもしれません。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⑤ 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掃除のとき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、</a:t>
            </a:r>
            <a:r>
              <a:rPr kumimoji="1" lang="ja-JP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洗剤を</a:t>
            </a:r>
            <a:r>
              <a:rPr lang="ja-JP" altLang="en-US" sz="2000" b="1" u="sng" dirty="0">
                <a:solidFill>
                  <a:srgbClr val="C00000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全部</a:t>
            </a:r>
            <a:r>
              <a:rPr kumimoji="1" lang="ja-JP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流して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ください。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⑥ 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シャンプーが少ないときは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⑦</a:t>
            </a:r>
            <a:r>
              <a:rPr lang="en-US" altLang="ja-JP" sz="20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 </a:t>
            </a:r>
            <a:r>
              <a:rPr kumimoji="1" lang="ja-JP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足して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ください。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⑧ ひとりで</a:t>
            </a:r>
            <a:r>
              <a:rPr lang="ja-JP" altLang="en-US" sz="2000" dirty="0">
                <a:solidFill>
                  <a:prstClr val="black"/>
                </a:solidFill>
                <a:highlight>
                  <a:srgbClr val="A8E0CB"/>
                </a:highlight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お風呂の掃除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A8E0CB"/>
                </a:highlight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が</a:t>
            </a:r>
            <a:r>
              <a:rPr kumimoji="1" lang="ja-JP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できます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か？</a:t>
            </a:r>
          </a:p>
        </p:txBody>
      </p:sp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5C183D47-AFCF-5CEE-03F0-F7CB9201BDEE}"/>
              </a:ext>
            </a:extLst>
          </p:cNvPr>
          <p:cNvGrpSpPr/>
          <p:nvPr/>
        </p:nvGrpSpPr>
        <p:grpSpPr>
          <a:xfrm>
            <a:off x="209913" y="3752904"/>
            <a:ext cx="6008527" cy="3170099"/>
            <a:chOff x="-18687" y="3727517"/>
            <a:chExt cx="6189643" cy="3170099"/>
          </a:xfrm>
        </p:grpSpPr>
        <p:grpSp>
          <p:nvGrpSpPr>
            <p:cNvPr id="51" name="グループ化 50">
              <a:extLst>
                <a:ext uri="{FF2B5EF4-FFF2-40B4-BE49-F238E27FC236}">
                  <a16:creationId xmlns:a16="http://schemas.microsoft.com/office/drawing/2014/main" id="{AA56C19B-2C0B-BFEA-D576-E32B92B946CD}"/>
                </a:ext>
              </a:extLst>
            </p:cNvPr>
            <p:cNvGrpSpPr/>
            <p:nvPr/>
          </p:nvGrpSpPr>
          <p:grpSpPr>
            <a:xfrm>
              <a:off x="-18687" y="3727517"/>
              <a:ext cx="6189643" cy="3170099"/>
              <a:chOff x="3090233" y="3419019"/>
              <a:chExt cx="6396203" cy="3170099"/>
            </a:xfrm>
          </p:grpSpPr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F51E36CA-E178-CDA6-E829-7BC86C1CAECF}"/>
                  </a:ext>
                </a:extLst>
              </p:cNvPr>
              <p:cNvSpPr txBox="1"/>
              <p:nvPr/>
            </p:nvSpPr>
            <p:spPr>
              <a:xfrm>
                <a:off x="3090233" y="3419019"/>
                <a:ext cx="6396203" cy="3170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3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UD デジタル 教科書体 NK" panose="02020400000000000000" pitchFamily="18" charset="-128"/>
                    <a:ea typeface="UD デジタル 教科書体 NK" panose="02020400000000000000" pitchFamily="18" charset="-128"/>
                    <a:cs typeface="+mn-cs"/>
                  </a:rPr>
                  <a:t>① 入浴介助が終わったばかりですね。</a:t>
                </a:r>
                <a:endPara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ts val="3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UD デジタル 教科書体 NK" panose="02020400000000000000" pitchFamily="18" charset="-128"/>
                    <a:ea typeface="UD デジタル 教科書体 NK" panose="02020400000000000000" pitchFamily="18" charset="-128"/>
                    <a:cs typeface="+mn-cs"/>
                  </a:rPr>
                  <a:t>② お疲れのところ申し訳ありません。</a:t>
                </a:r>
                <a:endPara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ts val="3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UD デジタル 教科書体 NK" panose="02020400000000000000" pitchFamily="18" charset="-128"/>
                    <a:ea typeface="UD デジタル 教科書体 NK" panose="02020400000000000000" pitchFamily="18" charset="-128"/>
                    <a:cs typeface="+mn-cs"/>
                  </a:rPr>
                  <a:t>③ 昨日の掃除が</a:t>
                </a:r>
                <a:r>
                  <a:rPr kumimoji="1" lang="ja-JP" altLang="en-US" sz="2000" b="1" i="0" u="sng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UD デジタル 教科書体 NK" panose="02020400000000000000" pitchFamily="18" charset="-128"/>
                    <a:ea typeface="UD デジタル 教科書体 NK" panose="02020400000000000000" pitchFamily="18" charset="-128"/>
                    <a:cs typeface="+mn-cs"/>
                  </a:rPr>
                  <a:t>あまかった</a:t>
                </a:r>
                <a:r>
                  <a:rPr kumimoji="1" lang="ja-JP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UD デジタル 教科書体 NK" panose="02020400000000000000" pitchFamily="18" charset="-128"/>
                    <a:ea typeface="UD デジタル 教科書体 NK" panose="02020400000000000000" pitchFamily="18" charset="-128"/>
                    <a:cs typeface="+mn-cs"/>
                  </a:rPr>
                  <a:t>です。</a:t>
                </a:r>
                <a:endPara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ts val="3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D デジタル 教科書体 NK" panose="02020400000000000000" pitchFamily="18" charset="-128"/>
                    <a:ea typeface="UD デジタル 教科書体 NK" panose="02020400000000000000" pitchFamily="18" charset="-128"/>
                    <a:cs typeface="+mn-cs"/>
                  </a:rPr>
                  <a:t>④ 今日</a:t>
                </a:r>
                <a:r>
                  <a:rPr kumimoji="1" lang="ja-JP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UD デジタル 教科書体 NK" panose="02020400000000000000" pitchFamily="18" charset="-128"/>
                    <a:ea typeface="UD デジタル 教科書体 NK" panose="02020400000000000000" pitchFamily="18" charset="-128"/>
                    <a:cs typeface="+mn-cs"/>
                  </a:rPr>
                  <a:t>ちょっと</a:t>
                </a:r>
                <a:r>
                  <a:rPr kumimoji="1" lang="ja-JP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D デジタル 教科書体 NK" panose="02020400000000000000" pitchFamily="18" charset="-128"/>
                    <a:ea typeface="UD デジタル 教科書体 NK" panose="02020400000000000000" pitchFamily="18" charset="-128"/>
                    <a:cs typeface="+mn-cs"/>
                  </a:rPr>
                  <a:t>滑りやすくて</a:t>
                </a:r>
                <a:r>
                  <a:rPr kumimoji="1" lang="ja-JP" altLang="en-US" sz="20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D デジタル 教科書体 NK" panose="02020400000000000000" pitchFamily="18" charset="-128"/>
                    <a:ea typeface="UD デジタル 教科書体 NK" panose="02020400000000000000" pitchFamily="18" charset="-128"/>
                    <a:cs typeface="+mn-cs"/>
                  </a:rPr>
                  <a:t>危なかった</a:t>
                </a:r>
                <a:r>
                  <a:rPr kumimoji="1" lang="ja-JP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D デジタル 教科書体 NK" panose="02020400000000000000" pitchFamily="18" charset="-128"/>
                    <a:ea typeface="UD デジタル 教科書体 NK" panose="02020400000000000000" pitchFamily="18" charset="-128"/>
                    <a:cs typeface="+mn-cs"/>
                  </a:rPr>
                  <a:t>です。</a:t>
                </a:r>
                <a:endPara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ts val="3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D デジタル 教科書体 NK" panose="02020400000000000000" pitchFamily="18" charset="-128"/>
                    <a:ea typeface="UD デジタル 教科書体 NK" panose="02020400000000000000" pitchFamily="18" charset="-128"/>
                    <a:cs typeface="+mn-cs"/>
                  </a:rPr>
                  <a:t>⑤ </a:t>
                </a:r>
                <a:r>
                  <a:rPr kumimoji="1" lang="ja-JP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UD デジタル 教科書体 NK" panose="02020400000000000000" pitchFamily="18" charset="-128"/>
                    <a:ea typeface="UD デジタル 教科書体 NK" panose="02020400000000000000" pitchFamily="18" charset="-128"/>
                    <a:cs typeface="+mn-cs"/>
                  </a:rPr>
                  <a:t>ちょっと</a:t>
                </a:r>
                <a:r>
                  <a:rPr kumimoji="1" lang="ja-JP" altLang="en-US" sz="20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D デジタル 教科書体 NK" panose="02020400000000000000" pitchFamily="18" charset="-128"/>
                    <a:ea typeface="UD デジタル 教科書体 NK" panose="02020400000000000000" pitchFamily="18" charset="-128"/>
                    <a:cs typeface="+mn-cs"/>
                  </a:rPr>
                  <a:t>丁寧めに掃除</a:t>
                </a:r>
                <a:r>
                  <a:rPr kumimoji="1" lang="ja-JP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D デジタル 教科書体 NK" panose="02020400000000000000" pitchFamily="18" charset="-128"/>
                    <a:ea typeface="UD デジタル 教科書体 NK" panose="02020400000000000000" pitchFamily="18" charset="-128"/>
                    <a:cs typeface="+mn-cs"/>
                  </a:rPr>
                  <a:t>をお願いします。</a:t>
                </a:r>
                <a:endPara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ts val="3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D デジタル 教科書体 NK" panose="02020400000000000000" pitchFamily="18" charset="-128"/>
                    <a:ea typeface="UD デジタル 教科書体 NK" panose="02020400000000000000" pitchFamily="18" charset="-128"/>
                    <a:cs typeface="+mn-cs"/>
                  </a:rPr>
                  <a:t>⑥ </a:t>
                </a:r>
                <a:r>
                  <a:rPr kumimoji="1" lang="ja-JP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D デジタル 教科書体 NK" panose="02020400000000000000" pitchFamily="18" charset="-128"/>
                    <a:ea typeface="UD デジタル 教科書体 NK" panose="02020400000000000000" pitchFamily="18" charset="-128"/>
                    <a:cs typeface="+mn-cs"/>
                  </a:rPr>
                  <a:t>シャンプー</a:t>
                </a:r>
                <a:r>
                  <a:rPr kumimoji="1" lang="ja-JP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UD デジタル 教科書体 NK" panose="02020400000000000000" pitchFamily="18" charset="-128"/>
                    <a:ea typeface="UD デジタル 教科書体 NK" panose="02020400000000000000" pitchFamily="18" charset="-128"/>
                    <a:cs typeface="+mn-cs"/>
                  </a:rPr>
                  <a:t>が</a:t>
                </a:r>
                <a:r>
                  <a:rPr kumimoji="1" lang="ja-JP" altLang="en-US" sz="2000" i="0" u="sng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UD デジタル 教科書体 NK" panose="02020400000000000000" pitchFamily="18" charset="-128"/>
                    <a:ea typeface="UD デジタル 教科書体 NK" panose="02020400000000000000" pitchFamily="18" charset="-128"/>
                    <a:cs typeface="+mn-cs"/>
                  </a:rPr>
                  <a:t>だいぶ減ってきています</a:t>
                </a:r>
                <a:r>
                  <a:rPr kumimoji="1" lang="ja-JP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D デジタル 教科書体 NK" panose="02020400000000000000" pitchFamily="18" charset="-128"/>
                    <a:ea typeface="UD デジタル 教科書体 NK" panose="02020400000000000000" pitchFamily="18" charset="-128"/>
                    <a:cs typeface="+mn-cs"/>
                  </a:rPr>
                  <a:t>。</a:t>
                </a:r>
                <a:endPara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ts val="3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D デジタル 教科書体 NK" panose="02020400000000000000" pitchFamily="18" charset="-128"/>
                    <a:ea typeface="UD デジタル 教科書体 NK" panose="02020400000000000000" pitchFamily="18" charset="-128"/>
                    <a:cs typeface="+mn-cs"/>
                  </a:rPr>
                  <a:t>⑦ </a:t>
                </a:r>
                <a:r>
                  <a:rPr kumimoji="1" lang="ja-JP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UD デジタル 教科書体 NK" panose="02020400000000000000" pitchFamily="18" charset="-128"/>
                    <a:ea typeface="UD デジタル 教科書体 NK" panose="02020400000000000000" pitchFamily="18" charset="-128"/>
                    <a:cs typeface="+mn-cs"/>
                  </a:rPr>
                  <a:t>ついでに</a:t>
                </a:r>
                <a:r>
                  <a:rPr kumimoji="1" lang="ja-JP" altLang="en-US" sz="20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D デジタル 教科書体 NK" panose="02020400000000000000" pitchFamily="18" charset="-128"/>
                    <a:ea typeface="UD デジタル 教科書体 NK" panose="02020400000000000000" pitchFamily="18" charset="-128"/>
                    <a:cs typeface="+mn-cs"/>
                  </a:rPr>
                  <a:t>補充もお願いしたい</a:t>
                </a:r>
                <a:r>
                  <a:rPr kumimoji="1" lang="ja-JP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D デジタル 教科書体 NK" panose="02020400000000000000" pitchFamily="18" charset="-128"/>
                    <a:ea typeface="UD デジタル 教科書体 NK" panose="02020400000000000000" pitchFamily="18" charset="-128"/>
                    <a:cs typeface="+mn-cs"/>
                  </a:rPr>
                  <a:t>です。</a:t>
                </a:r>
                <a:endPara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ts val="3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D デジタル 教科書体 NK" panose="02020400000000000000" pitchFamily="18" charset="-128"/>
                    <a:ea typeface="UD デジタル 教科書体 NK" panose="02020400000000000000" pitchFamily="18" charset="-128"/>
                    <a:cs typeface="+mn-cs"/>
                  </a:rPr>
                  <a:t>⑧ ひとりで</a:t>
                </a:r>
                <a:r>
                  <a:rPr kumimoji="1" lang="ja-JP" altLang="en-US" sz="20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D デジタル 教科書体 NK" panose="02020400000000000000" pitchFamily="18" charset="-128"/>
                    <a:ea typeface="UD デジタル 教科書体 NK" panose="02020400000000000000" pitchFamily="18" charset="-128"/>
                    <a:cs typeface="+mn-cs"/>
                  </a:rPr>
                  <a:t>大丈夫</a:t>
                </a:r>
                <a:r>
                  <a:rPr kumimoji="1" lang="ja-JP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D デジタル 教科書体 NK" panose="02020400000000000000" pitchFamily="18" charset="-128"/>
                    <a:ea typeface="UD デジタル 教科書体 NK" panose="02020400000000000000" pitchFamily="18" charset="-128"/>
                    <a:cs typeface="+mn-cs"/>
                  </a:rPr>
                  <a:t>ですか？</a:t>
                </a:r>
              </a:p>
            </p:txBody>
          </p:sp>
          <p:cxnSp>
            <p:nvCxnSpPr>
              <p:cNvPr id="39" name="直線コネクタ 38">
                <a:extLst>
                  <a:ext uri="{FF2B5EF4-FFF2-40B4-BE49-F238E27FC236}">
                    <a16:creationId xmlns:a16="http://schemas.microsoft.com/office/drawing/2014/main" id="{07290272-EDA2-1EFF-3964-076A1B57287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50191" y="3655620"/>
                <a:ext cx="4433004" cy="1661"/>
              </a:xfrm>
              <a:prstGeom prst="line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コネクタ 40">
                <a:extLst>
                  <a:ext uri="{FF2B5EF4-FFF2-40B4-BE49-F238E27FC236}">
                    <a16:creationId xmlns:a16="http://schemas.microsoft.com/office/drawing/2014/main" id="{FBD01A9B-12CC-B7A8-9DB8-169633C252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0191" y="4027397"/>
                <a:ext cx="4433004" cy="0"/>
              </a:xfrm>
              <a:prstGeom prst="line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コネクタ 41">
                <a:extLst>
                  <a:ext uri="{FF2B5EF4-FFF2-40B4-BE49-F238E27FC236}">
                    <a16:creationId xmlns:a16="http://schemas.microsoft.com/office/drawing/2014/main" id="{BD89E6D1-F208-98A7-F84E-8DA46ED31F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84264" y="5528788"/>
                <a:ext cx="3265714" cy="0"/>
              </a:xfrm>
              <a:prstGeom prst="line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コネクタ 44">
                <a:extLst>
                  <a:ext uri="{FF2B5EF4-FFF2-40B4-BE49-F238E27FC236}">
                    <a16:creationId xmlns:a16="http://schemas.microsoft.com/office/drawing/2014/main" id="{CF0EF550-E28C-8D42-ED23-363057E33F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46602" y="4789395"/>
                <a:ext cx="1008528" cy="0"/>
              </a:xfrm>
              <a:prstGeom prst="line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コネクタ 46">
                <a:extLst>
                  <a:ext uri="{FF2B5EF4-FFF2-40B4-BE49-F238E27FC236}">
                    <a16:creationId xmlns:a16="http://schemas.microsoft.com/office/drawing/2014/main" id="{78E62DC3-3842-43A0-79E4-FEF957F6F3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89834" y="5932395"/>
                <a:ext cx="1132695" cy="0"/>
              </a:xfrm>
              <a:prstGeom prst="line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コネクタ 48">
                <a:extLst>
                  <a:ext uri="{FF2B5EF4-FFF2-40B4-BE49-F238E27FC236}">
                    <a16:creationId xmlns:a16="http://schemas.microsoft.com/office/drawing/2014/main" id="{C212931A-1B0F-570D-0031-4556CB2EAE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42337" y="5170394"/>
                <a:ext cx="1008528" cy="0"/>
              </a:xfrm>
              <a:prstGeom prst="line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29A9D6AF-A380-8B2E-36A6-B478153ED233}"/>
                </a:ext>
              </a:extLst>
            </p:cNvPr>
            <p:cNvCxnSpPr>
              <a:cxnSpLocks/>
            </p:cNvCxnSpPr>
            <p:nvPr/>
          </p:nvCxnSpPr>
          <p:spPr>
            <a:xfrm>
              <a:off x="329646" y="4701795"/>
              <a:ext cx="3797612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515EE672-D416-5846-D475-70A05F506297}"/>
              </a:ext>
            </a:extLst>
          </p:cNvPr>
          <p:cNvGrpSpPr/>
          <p:nvPr/>
        </p:nvGrpSpPr>
        <p:grpSpPr>
          <a:xfrm>
            <a:off x="6259854" y="3294262"/>
            <a:ext cx="4743492" cy="695243"/>
            <a:chOff x="6697824" y="3337332"/>
            <a:chExt cx="4743492" cy="695243"/>
          </a:xfrm>
        </p:grpSpPr>
        <p:sp>
          <p:nvSpPr>
            <p:cNvPr id="50" name="タイトル 1">
              <a:extLst>
                <a:ext uri="{FF2B5EF4-FFF2-40B4-BE49-F238E27FC236}">
                  <a16:creationId xmlns:a16="http://schemas.microsoft.com/office/drawing/2014/main" id="{A4C0AC5D-D7F2-AE17-A80B-C3837C8F1D54}"/>
                </a:ext>
              </a:extLst>
            </p:cNvPr>
            <p:cNvSpPr txBox="1">
              <a:spLocks/>
            </p:cNvSpPr>
            <p:nvPr/>
          </p:nvSpPr>
          <p:spPr>
            <a:xfrm>
              <a:off x="6697824" y="3337332"/>
              <a:ext cx="4743492" cy="458642"/>
            </a:xfrm>
            <a:prstGeom prst="rect">
              <a:avLst/>
            </a:prstGeom>
            <a:solidFill>
              <a:srgbClr val="FFF7E1"/>
            </a:solidFill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kumimoji="1"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 kumimoji="1">
                  <a:solidFill>
                    <a:schemeClr val="tx2"/>
                  </a:solidFill>
                </a:defRPr>
              </a:lvl2pPr>
              <a:lvl3pPr eaLnBrk="1" hangingPunct="1">
                <a:defRPr kumimoji="1">
                  <a:solidFill>
                    <a:schemeClr val="tx2"/>
                  </a:solidFill>
                </a:defRPr>
              </a:lvl3pPr>
              <a:lvl4pPr eaLnBrk="1" hangingPunct="1">
                <a:defRPr kumimoji="1">
                  <a:solidFill>
                    <a:schemeClr val="tx2"/>
                  </a:solidFill>
                </a:defRPr>
              </a:lvl4pPr>
              <a:lvl5pPr eaLnBrk="1" hangingPunct="1">
                <a:defRPr kumimoji="1">
                  <a:solidFill>
                    <a:schemeClr val="tx2"/>
                  </a:solidFill>
                </a:defRPr>
              </a:lvl5pPr>
              <a:lvl6pPr eaLnBrk="1" hangingPunct="1">
                <a:defRPr kumimoji="1">
                  <a:solidFill>
                    <a:schemeClr val="tx2"/>
                  </a:solidFill>
                </a:defRPr>
              </a:lvl6pPr>
              <a:lvl7pPr eaLnBrk="1" hangingPunct="1">
                <a:defRPr kumimoji="1">
                  <a:solidFill>
                    <a:schemeClr val="tx2"/>
                  </a:solidFill>
                </a:defRPr>
              </a:lvl7pPr>
              <a:lvl8pPr eaLnBrk="1" hangingPunct="1">
                <a:defRPr kumimoji="1">
                  <a:solidFill>
                    <a:schemeClr val="tx2"/>
                  </a:solidFill>
                </a:defRPr>
              </a:lvl8pPr>
              <a:lvl9pPr eaLnBrk="1" hangingPunct="1">
                <a:defRPr kumimoji="1">
                  <a:solidFill>
                    <a:schemeClr val="tx2"/>
                  </a:solidFill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2600" b="1" dirty="0">
                  <a:solidFill>
                    <a:prstClr val="black"/>
                  </a:solidFill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</a:rPr>
                <a:t>3.</a:t>
              </a:r>
              <a:r>
                <a:rPr lang="ja-JP" altLang="en-US" sz="2600" b="1" dirty="0">
                  <a:solidFill>
                    <a:prstClr val="black"/>
                  </a:solidFill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</a:rPr>
                <a:t> </a:t>
              </a:r>
              <a:r>
                <a:rPr kumimoji="1" lang="ja-JP" alt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伝わりやすい工夫</a:t>
              </a:r>
              <a:endParaRPr kumimoji="1" lang="ja-JP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endParaRPr>
            </a:p>
          </p:txBody>
        </p:sp>
        <p:sp>
          <p:nvSpPr>
            <p:cNvPr id="55" name="タイトル 1">
              <a:extLst>
                <a:ext uri="{FF2B5EF4-FFF2-40B4-BE49-F238E27FC236}">
                  <a16:creationId xmlns:a16="http://schemas.microsoft.com/office/drawing/2014/main" id="{BB4253F4-49DB-667B-1C1E-E8B85FB78DA5}"/>
                </a:ext>
              </a:extLst>
            </p:cNvPr>
            <p:cNvSpPr txBox="1">
              <a:spLocks/>
            </p:cNvSpPr>
            <p:nvPr/>
          </p:nvSpPr>
          <p:spPr>
            <a:xfrm>
              <a:off x="6697824" y="3735755"/>
              <a:ext cx="4743492" cy="296820"/>
            </a:xfrm>
            <a:prstGeom prst="rect">
              <a:avLst/>
            </a:prstGeom>
            <a:solidFill>
              <a:srgbClr val="FFF7E1"/>
            </a:solidFill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kumimoji="1"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 kumimoji="1">
                  <a:solidFill>
                    <a:schemeClr val="tx2"/>
                  </a:solidFill>
                </a:defRPr>
              </a:lvl2pPr>
              <a:lvl3pPr eaLnBrk="1" hangingPunct="1">
                <a:defRPr kumimoji="1">
                  <a:solidFill>
                    <a:schemeClr val="tx2"/>
                  </a:solidFill>
                </a:defRPr>
              </a:lvl3pPr>
              <a:lvl4pPr eaLnBrk="1" hangingPunct="1">
                <a:defRPr kumimoji="1">
                  <a:solidFill>
                    <a:schemeClr val="tx2"/>
                  </a:solidFill>
                </a:defRPr>
              </a:lvl4pPr>
              <a:lvl5pPr eaLnBrk="1" hangingPunct="1">
                <a:defRPr kumimoji="1">
                  <a:solidFill>
                    <a:schemeClr val="tx2"/>
                  </a:solidFill>
                </a:defRPr>
              </a:lvl5pPr>
              <a:lvl6pPr eaLnBrk="1" hangingPunct="1">
                <a:defRPr kumimoji="1">
                  <a:solidFill>
                    <a:schemeClr val="tx2"/>
                  </a:solidFill>
                </a:defRPr>
              </a:lvl6pPr>
              <a:lvl7pPr eaLnBrk="1" hangingPunct="1">
                <a:defRPr kumimoji="1">
                  <a:solidFill>
                    <a:schemeClr val="tx2"/>
                  </a:solidFill>
                </a:defRPr>
              </a:lvl7pPr>
              <a:lvl8pPr eaLnBrk="1" hangingPunct="1">
                <a:defRPr kumimoji="1">
                  <a:solidFill>
                    <a:schemeClr val="tx2"/>
                  </a:solidFill>
                </a:defRPr>
              </a:lvl8pPr>
              <a:lvl9pPr eaLnBrk="1" hangingPunct="1">
                <a:defRPr kumimoji="1">
                  <a:solidFill>
                    <a:schemeClr val="tx2"/>
                  </a:solidFill>
                </a:defRPr>
              </a:lvl9pPr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（言い換</a:t>
              </a:r>
              <a:r>
                <a:rPr lang="ja-JP" altLang="en-US" sz="2000" dirty="0">
                  <a:solidFill>
                    <a:prstClr val="black"/>
                  </a:solidFill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</a:rPr>
                <a:t>え</a:t>
              </a:r>
              <a:r>
                <a:rPr kumimoji="1" lang="ja-JP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j-cs"/>
                </a:rPr>
                <a:t>、時系列、～が）</a:t>
              </a:r>
              <a:endParaRPr kumimoji="1" lang="ja-JP" alt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endParaRPr>
            </a:p>
          </p:txBody>
        </p:sp>
      </p:grpSp>
      <p:sp>
        <p:nvSpPr>
          <p:cNvPr id="7" name="スライド番号プレースホルダー 5">
            <a:extLst>
              <a:ext uri="{FF2B5EF4-FFF2-40B4-BE49-F238E27FC236}">
                <a16:creationId xmlns:a16="http://schemas.microsoft.com/office/drawing/2014/main" id="{8DDA22A6-80F1-BD6D-4145-4AA40B81F3FE}"/>
              </a:ext>
            </a:extLst>
          </p:cNvPr>
          <p:cNvSpPr txBox="1">
            <a:spLocks/>
          </p:cNvSpPr>
          <p:nvPr/>
        </p:nvSpPr>
        <p:spPr>
          <a:xfrm>
            <a:off x="11433976" y="6492875"/>
            <a:ext cx="758024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3C7CB-B397-428D-867A-3A88995E610B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169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1">
            <a:extLst>
              <a:ext uri="{FF2B5EF4-FFF2-40B4-BE49-F238E27FC236}">
                <a16:creationId xmlns:a16="http://schemas.microsoft.com/office/drawing/2014/main" id="{1EF41254-5110-46E6-A140-981C01C85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85" y="249339"/>
            <a:ext cx="7696201" cy="924211"/>
          </a:xfrm>
        </p:spPr>
        <p:txBody>
          <a:bodyPr>
            <a:normAutofit/>
          </a:bodyPr>
          <a:lstStyle/>
          <a:p>
            <a:r>
              <a:rPr lang="ja-JP" altLang="en-US" sz="4000" b="1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１</a:t>
            </a:r>
            <a:r>
              <a:rPr lang="en-US" altLang="ja-JP" sz="4000" b="1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. </a:t>
            </a:r>
            <a:r>
              <a:rPr lang="ja-JP" altLang="en-US" sz="4400" b="1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「 やさしい日本語 」 とは</a:t>
            </a:r>
            <a:endParaRPr lang="ja-JP" altLang="en-US" sz="4000" b="1" dirty="0">
              <a:latin typeface="UD デジタル 教科書体 NK" panose="02020400000000000000" pitchFamily="18" charset="-128"/>
              <a:ea typeface="UD デジタル 教科書体 NK" panose="02020400000000000000" pitchFamily="18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FE0FDED-ECBE-4E0F-BE14-C0ABEAD28F49}"/>
              </a:ext>
            </a:extLst>
          </p:cNvPr>
          <p:cNvSpPr txBox="1"/>
          <p:nvPr/>
        </p:nvSpPr>
        <p:spPr>
          <a:xfrm>
            <a:off x="564631" y="1574633"/>
            <a:ext cx="10299311" cy="1227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‣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普通の日本語を言い換えたりして、外国人等に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dirty="0">
                <a:solidFill>
                  <a:prstClr val="black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　　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わかりやすいように　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配慮された日本語表現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401D5C9-9F40-48DE-AA4A-7D079B9DE4C0}"/>
              </a:ext>
            </a:extLst>
          </p:cNvPr>
          <p:cNvSpPr txBox="1"/>
          <p:nvPr/>
        </p:nvSpPr>
        <p:spPr>
          <a:xfrm>
            <a:off x="564631" y="3054137"/>
            <a:ext cx="11146686" cy="532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‣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きっかけは「阪神・淡路大震災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（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1995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年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1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月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17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日）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 」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4D0F8AB-1B31-4BAC-882D-E885D2B047CA}"/>
              </a:ext>
            </a:extLst>
          </p:cNvPr>
          <p:cNvSpPr txBox="1"/>
          <p:nvPr/>
        </p:nvSpPr>
        <p:spPr>
          <a:xfrm>
            <a:off x="93487" y="5132058"/>
            <a:ext cx="12895310" cy="720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　　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※</a:t>
            </a: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 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「 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優しい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気持ち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 」 ＋ 「 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易しい言葉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  」の日本語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7359396-5891-4E42-8029-9CB09D265564}"/>
              </a:ext>
            </a:extLst>
          </p:cNvPr>
          <p:cNvSpPr txBox="1"/>
          <p:nvPr/>
        </p:nvSpPr>
        <p:spPr>
          <a:xfrm>
            <a:off x="1342864" y="4894099"/>
            <a:ext cx="763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やさ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9938C45-6D87-41B2-BCA2-1D12F0607531}"/>
              </a:ext>
            </a:extLst>
          </p:cNvPr>
          <p:cNvSpPr txBox="1"/>
          <p:nvPr/>
        </p:nvSpPr>
        <p:spPr>
          <a:xfrm>
            <a:off x="6402155" y="4894099"/>
            <a:ext cx="763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やさ</a:t>
            </a: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57B41BD1-79CA-4C7C-AAE1-1D15837118D7}"/>
              </a:ext>
            </a:extLst>
          </p:cNvPr>
          <p:cNvCxnSpPr>
            <a:cxnSpLocks/>
          </p:cNvCxnSpPr>
          <p:nvPr/>
        </p:nvCxnSpPr>
        <p:spPr>
          <a:xfrm>
            <a:off x="1474839" y="5792425"/>
            <a:ext cx="2969001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7CF2837B-8D13-4AB0-8417-DADA9818E181}"/>
              </a:ext>
            </a:extLst>
          </p:cNvPr>
          <p:cNvCxnSpPr>
            <a:cxnSpLocks/>
          </p:cNvCxnSpPr>
          <p:nvPr/>
        </p:nvCxnSpPr>
        <p:spPr>
          <a:xfrm>
            <a:off x="6687140" y="5773324"/>
            <a:ext cx="2479168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26847CD-47A9-0E0A-0F79-B2D140BC5C1D}"/>
              </a:ext>
            </a:extLst>
          </p:cNvPr>
          <p:cNvSpPr txBox="1"/>
          <p:nvPr/>
        </p:nvSpPr>
        <p:spPr>
          <a:xfrm>
            <a:off x="564631" y="3612696"/>
            <a:ext cx="116412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‣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外国人だけでなく「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高齢者・子ども・障がい者</a:t>
            </a:r>
            <a:r>
              <a:rPr lang="ja-JP" altLang="en-US" sz="3200" dirty="0">
                <a:solidFill>
                  <a:srgbClr val="111111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」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 にも有効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9070289B-83DA-36B3-C99F-AA32834F2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2863" y="392084"/>
            <a:ext cx="1888596" cy="1540419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6208BD9B-B775-2EAC-D43D-30E38046ED76}"/>
              </a:ext>
            </a:extLst>
          </p:cNvPr>
          <p:cNvSpPr/>
          <p:nvPr/>
        </p:nvSpPr>
        <p:spPr>
          <a:xfrm>
            <a:off x="3246368" y="5997753"/>
            <a:ext cx="2133600" cy="584719"/>
          </a:xfrm>
          <a:prstGeom prst="roundRect">
            <a:avLst>
              <a:gd name="adj" fmla="val 37131"/>
            </a:avLst>
          </a:prstGeom>
          <a:solidFill>
            <a:srgbClr val="FFDDFF"/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" panose="02020400000000000000" pitchFamily="18" charset="-128"/>
                <a:ea typeface="UD デジタル 教科書体 NP" panose="02020400000000000000" pitchFamily="18" charset="-128"/>
                <a:cs typeface="+mn-cs"/>
              </a:rPr>
              <a:t>伝えたい！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A12D437E-44A2-5D4B-6674-6FDA4E4238EC}"/>
              </a:ext>
            </a:extLst>
          </p:cNvPr>
          <p:cNvSpPr/>
          <p:nvPr/>
        </p:nvSpPr>
        <p:spPr>
          <a:xfrm>
            <a:off x="5714286" y="5997753"/>
            <a:ext cx="2482469" cy="584719"/>
          </a:xfrm>
          <a:prstGeom prst="roundRect">
            <a:avLst>
              <a:gd name="adj" fmla="val 3713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" panose="02020400000000000000" pitchFamily="18" charset="-128"/>
                <a:ea typeface="UD デジタル 教科書体 NP" panose="02020400000000000000" pitchFamily="18" charset="-128"/>
                <a:cs typeface="+mn-cs"/>
              </a:rPr>
              <a:t>理解したい！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CC36F50-06C0-DC5A-1B85-5164AAB704EF}"/>
              </a:ext>
            </a:extLst>
          </p:cNvPr>
          <p:cNvSpPr txBox="1"/>
          <p:nvPr/>
        </p:nvSpPr>
        <p:spPr>
          <a:xfrm>
            <a:off x="7820092" y="4357845"/>
            <a:ext cx="2337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＊ろう者・発達障害者等</a:t>
            </a: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DCAC0834-8372-D3AF-7920-D350ED1B47E9}"/>
              </a:ext>
            </a:extLst>
          </p:cNvPr>
          <p:cNvCxnSpPr>
            <a:cxnSpLocks/>
          </p:cNvCxnSpPr>
          <p:nvPr/>
        </p:nvCxnSpPr>
        <p:spPr>
          <a:xfrm>
            <a:off x="1474839" y="1166176"/>
            <a:ext cx="5013047" cy="7374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スライド番号プレースホルダー 5">
            <a:extLst>
              <a:ext uri="{FF2B5EF4-FFF2-40B4-BE49-F238E27FC236}">
                <a16:creationId xmlns:a16="http://schemas.microsoft.com/office/drawing/2014/main" id="{305885EA-0D66-FDC8-2375-9C7DBD066D3E}"/>
              </a:ext>
            </a:extLst>
          </p:cNvPr>
          <p:cNvSpPr txBox="1">
            <a:spLocks/>
          </p:cNvSpPr>
          <p:nvPr/>
        </p:nvSpPr>
        <p:spPr>
          <a:xfrm>
            <a:off x="11433976" y="6492875"/>
            <a:ext cx="758024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3C7CB-B397-428D-867A-3A88995E610B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35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55225-F8EC-51F0-C039-550AA103C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819BB70-695E-41A9-CE42-7A68FE9A3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743" y="2368731"/>
            <a:ext cx="11125200" cy="1325562"/>
          </a:xfrm>
        </p:spPr>
        <p:txBody>
          <a:bodyPr>
            <a:normAutofit/>
          </a:bodyPr>
          <a:lstStyle/>
          <a:p>
            <a:r>
              <a:rPr kumimoji="1" lang="ja-JP" altLang="en-US" sz="66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２</a:t>
            </a:r>
            <a:r>
              <a:rPr kumimoji="1" lang="en-US" altLang="ja-JP" sz="66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.</a:t>
            </a:r>
            <a:r>
              <a:rPr kumimoji="1" lang="en-US" altLang="ja-JP" sz="66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 </a:t>
            </a:r>
            <a:r>
              <a:rPr lang="ja-JP" altLang="en-US" sz="66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分</a:t>
            </a:r>
            <a:r>
              <a:rPr kumimoji="1" lang="ja-JP" altLang="en-US" sz="66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かりやすく伝えるコツ</a:t>
            </a:r>
            <a:endParaRPr kumimoji="1" lang="ja-JP" altLang="en-US" sz="40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49178E0F-88D3-041F-31E0-99328AB9DE4B}"/>
              </a:ext>
            </a:extLst>
          </p:cNvPr>
          <p:cNvCxnSpPr>
            <a:cxnSpLocks/>
          </p:cNvCxnSpPr>
          <p:nvPr/>
        </p:nvCxnSpPr>
        <p:spPr>
          <a:xfrm>
            <a:off x="2069963" y="3524276"/>
            <a:ext cx="8217037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スライド番号プレースホルダー 5">
            <a:extLst>
              <a:ext uri="{FF2B5EF4-FFF2-40B4-BE49-F238E27FC236}">
                <a16:creationId xmlns:a16="http://schemas.microsoft.com/office/drawing/2014/main" id="{3707DFA0-B646-C02D-EAB6-A006553CE221}"/>
              </a:ext>
            </a:extLst>
          </p:cNvPr>
          <p:cNvSpPr txBox="1">
            <a:spLocks/>
          </p:cNvSpPr>
          <p:nvPr/>
        </p:nvSpPr>
        <p:spPr>
          <a:xfrm>
            <a:off x="11433976" y="6492875"/>
            <a:ext cx="758024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3C7CB-B397-428D-867A-3A88995E610B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61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">
            <a:extLst>
              <a:ext uri="{FF2B5EF4-FFF2-40B4-BE49-F238E27FC236}">
                <a16:creationId xmlns:a16="http://schemas.microsoft.com/office/drawing/2014/main" id="{FA38AEF5-D946-E9CC-3311-4431AB040856}"/>
              </a:ext>
            </a:extLst>
          </p:cNvPr>
          <p:cNvSpPr txBox="1">
            <a:spLocks/>
          </p:cNvSpPr>
          <p:nvPr/>
        </p:nvSpPr>
        <p:spPr>
          <a:xfrm>
            <a:off x="1382486" y="913977"/>
            <a:ext cx="8099540" cy="10987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 </a:t>
            </a:r>
            <a:r>
              <a:rPr kumimoji="1" lang="ja-JP" altLang="en-US" sz="6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は</a:t>
            </a:r>
            <a:r>
              <a:rPr kumimoji="1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 </a:t>
            </a:r>
            <a:r>
              <a:rPr kumimoji="1" lang="ja-JP" altLang="en-US" sz="6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さ</a:t>
            </a:r>
            <a:r>
              <a:rPr kumimoji="1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 </a:t>
            </a:r>
            <a:r>
              <a:rPr kumimoji="1" lang="ja-JP" altLang="en-US" sz="6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み</a:t>
            </a:r>
            <a:r>
              <a:rPr kumimoji="1" lang="ja-JP" alt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 </a:t>
            </a:r>
            <a:r>
              <a:rPr kumimoji="1" lang="ja-JP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j-cs"/>
              </a:rPr>
              <a:t>の法則 </a:t>
            </a:r>
          </a:p>
        </p:txBody>
      </p:sp>
      <p:pic>
        <p:nvPicPr>
          <p:cNvPr id="17" name="図 16" descr="アイコン&#10;&#10;自動的に生成された説明">
            <a:extLst>
              <a:ext uri="{FF2B5EF4-FFF2-40B4-BE49-F238E27FC236}">
                <a16:creationId xmlns:a16="http://schemas.microsoft.com/office/drawing/2014/main" id="{C4C8169B-F462-C05D-E283-47F02E98E6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14965706" flipH="1">
            <a:off x="9982840" y="1743871"/>
            <a:ext cx="1668785" cy="2225980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A75923A-564F-8344-48A1-C7A31D49C990}"/>
              </a:ext>
            </a:extLst>
          </p:cNvPr>
          <p:cNvGrpSpPr/>
          <p:nvPr/>
        </p:nvGrpSpPr>
        <p:grpSpPr>
          <a:xfrm>
            <a:off x="4061418" y="2432763"/>
            <a:ext cx="5410284" cy="4226732"/>
            <a:chOff x="8685450" y="692778"/>
            <a:chExt cx="2688032" cy="3192996"/>
          </a:xfrm>
          <a:solidFill>
            <a:srgbClr val="FFFFE5"/>
          </a:solidFill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6E0EE734-6256-1E10-89D6-2361BA877C59}"/>
                </a:ext>
              </a:extLst>
            </p:cNvPr>
            <p:cNvSpPr txBox="1"/>
            <p:nvPr/>
          </p:nvSpPr>
          <p:spPr>
            <a:xfrm>
              <a:off x="8690559" y="692778"/>
              <a:ext cx="2682920" cy="99976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は</a:t>
              </a:r>
              <a:r>
                <a:rPr kumimoji="1" lang="ja-JP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っきり</a:t>
              </a:r>
              <a:r>
                <a:rPr kumimoji="1" lang="ja-JP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 </a:t>
              </a:r>
              <a:r>
                <a:rPr kumimoji="1" lang="ja-JP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言う</a:t>
              </a:r>
              <a:r>
                <a:rPr kumimoji="1" lang="ja-JP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　</a:t>
              </a: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55278F46-CD00-D99D-7A55-8325FC80E0B2}"/>
                </a:ext>
              </a:extLst>
            </p:cNvPr>
            <p:cNvSpPr txBox="1"/>
            <p:nvPr/>
          </p:nvSpPr>
          <p:spPr>
            <a:xfrm>
              <a:off x="8685450" y="1786374"/>
              <a:ext cx="2682920" cy="99976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kumimoji="1" lang="ja-JP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さ</a:t>
              </a:r>
              <a:r>
                <a:rPr kumimoji="1" lang="ja-JP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いごまで</a:t>
              </a:r>
              <a:r>
                <a:rPr lang="ja-JP" altLang="en-US" sz="3600" dirty="0"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</a:rPr>
                <a:t>言う</a:t>
              </a:r>
              <a:endPara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C9E869D-A776-1B59-74E0-6F7F0DC5E3C7}"/>
                </a:ext>
              </a:extLst>
            </p:cNvPr>
            <p:cNvSpPr txBox="1"/>
            <p:nvPr/>
          </p:nvSpPr>
          <p:spPr>
            <a:xfrm>
              <a:off x="8690559" y="2886010"/>
              <a:ext cx="2682923" cy="99976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み</a:t>
              </a:r>
              <a:r>
                <a:rPr kumimoji="1" lang="ja-JP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じかく</a:t>
              </a:r>
              <a:r>
                <a:rPr lang="ja-JP" altLang="en-US" sz="6000" b="1" dirty="0">
                  <a:solidFill>
                    <a:srgbClr val="C00000"/>
                  </a:solidFill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</a:rPr>
                <a:t> </a:t>
              </a:r>
              <a:r>
                <a:rPr kumimoji="1" lang="ja-JP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言う</a:t>
              </a:r>
              <a:endPara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endParaRPr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17EAEAD-2FB1-8280-F331-317933118CDE}"/>
              </a:ext>
            </a:extLst>
          </p:cNvPr>
          <p:cNvSpPr txBox="1"/>
          <p:nvPr/>
        </p:nvSpPr>
        <p:spPr>
          <a:xfrm>
            <a:off x="451503" y="74090"/>
            <a:ext cx="99615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3.1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分かりやすく伝えるコツを知る</a:t>
            </a: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8828050A-3C48-D704-DBBD-A0B1FB47B232}"/>
              </a:ext>
            </a:extLst>
          </p:cNvPr>
          <p:cNvSpPr/>
          <p:nvPr/>
        </p:nvSpPr>
        <p:spPr>
          <a:xfrm>
            <a:off x="1269144" y="2012759"/>
            <a:ext cx="2670414" cy="584776"/>
          </a:xfrm>
          <a:prstGeom prst="roundRect">
            <a:avLst>
              <a:gd name="adj" fmla="val 9242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３つの意識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F1577491-B9F7-451C-118B-03941CBBB718}"/>
              </a:ext>
            </a:extLst>
          </p:cNvPr>
          <p:cNvSpPr/>
          <p:nvPr/>
        </p:nvSpPr>
        <p:spPr>
          <a:xfrm>
            <a:off x="1694715" y="2814913"/>
            <a:ext cx="1682881" cy="4026802"/>
          </a:xfrm>
          <a:prstGeom prst="roundRect">
            <a:avLst>
              <a:gd name="adj" fmla="val 9242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その①</a:t>
            </a:r>
            <a:endParaRPr kumimoji="1" lang="en-US" altLang="ja-JP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その②</a:t>
            </a:r>
            <a:endParaRPr kumimoji="1" lang="en-US" altLang="ja-JP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その③</a:t>
            </a:r>
            <a:endParaRPr kumimoji="1" lang="en-US" altLang="ja-JP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60EAEAF-0F51-0F3E-EFC0-07B387E056FD}"/>
              </a:ext>
            </a:extLst>
          </p:cNvPr>
          <p:cNvSpPr txBox="1"/>
          <p:nvPr/>
        </p:nvSpPr>
        <p:spPr>
          <a:xfrm>
            <a:off x="4070695" y="2432763"/>
            <a:ext cx="5399994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6000" b="1" dirty="0">
                <a:solidFill>
                  <a:srgbClr val="FF0000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 </a:t>
            </a:r>
            <a:r>
              <a:rPr kumimoji="1" lang="ja-JP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は         </a:t>
            </a:r>
            <a:r>
              <a:rPr lang="ja-JP" altLang="en-US" sz="3600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言う</a:t>
            </a:r>
            <a:r>
              <a:rPr kumimoji="1" lang="ja-JP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　　　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　　　　　</a:t>
            </a: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　     </a:t>
            </a: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　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40A4887-62C1-4E40-328C-5C8C71BE564A}"/>
              </a:ext>
            </a:extLst>
          </p:cNvPr>
          <p:cNvSpPr txBox="1"/>
          <p:nvPr/>
        </p:nvSpPr>
        <p:spPr>
          <a:xfrm>
            <a:off x="4059357" y="3823404"/>
            <a:ext cx="5399994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 </a:t>
            </a:r>
            <a:r>
              <a:rPr kumimoji="1" lang="ja-JP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さ</a:t>
            </a:r>
            <a:r>
              <a:rPr kumimoji="1" lang="ja-JP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　　　　 </a:t>
            </a:r>
            <a:r>
              <a:rPr kumimoji="1" lang="ja-JP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  </a:t>
            </a:r>
            <a:r>
              <a:rPr kumimoji="1" lang="ja-JP" alt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言う</a:t>
            </a:r>
            <a:endParaRPr kumimoji="1" lang="ja-JP" altLang="en-US" sz="4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AF4C6E3-BAD0-DA84-9873-444D239640DB}"/>
              </a:ext>
            </a:extLst>
          </p:cNvPr>
          <p:cNvSpPr txBox="1"/>
          <p:nvPr/>
        </p:nvSpPr>
        <p:spPr>
          <a:xfrm>
            <a:off x="4070689" y="5336056"/>
            <a:ext cx="5400000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 </a:t>
            </a:r>
            <a:r>
              <a:rPr kumimoji="1" lang="ja-JP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み</a:t>
            </a:r>
            <a:r>
              <a:rPr kumimoji="1" lang="ja-JP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 </a:t>
            </a:r>
            <a:r>
              <a:rPr kumimoji="1" lang="ja-JP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   </a:t>
            </a: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 </a:t>
            </a:r>
            <a:r>
              <a:rPr kumimoji="1" lang="ja-JP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    </a:t>
            </a:r>
            <a:r>
              <a:rPr kumimoji="1" lang="ja-JP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 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 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言う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</p:txBody>
      </p:sp>
      <p:pic>
        <p:nvPicPr>
          <p:cNvPr id="2" name="図 1" descr="QR コード&#10;&#10;自動的に生成された説明">
            <a:extLst>
              <a:ext uri="{FF2B5EF4-FFF2-40B4-BE49-F238E27FC236}">
                <a16:creationId xmlns:a16="http://schemas.microsoft.com/office/drawing/2014/main" id="{FD185B3F-5C6A-1EA6-CFE7-04124F478F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191" y="4682761"/>
            <a:ext cx="1904717" cy="1904717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EAC7228-2B60-2C46-F5F5-8FEEDE307F0F}"/>
              </a:ext>
            </a:extLst>
          </p:cNvPr>
          <p:cNvSpPr txBox="1"/>
          <p:nvPr/>
        </p:nvSpPr>
        <p:spPr>
          <a:xfrm>
            <a:off x="9350829" y="4544261"/>
            <a:ext cx="3232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「やさしい　せかい」（日本語ラップ）</a:t>
            </a:r>
          </a:p>
        </p:txBody>
      </p:sp>
      <p:sp>
        <p:nvSpPr>
          <p:cNvPr id="16" name="スライド番号プレースホルダー 5">
            <a:extLst>
              <a:ext uri="{FF2B5EF4-FFF2-40B4-BE49-F238E27FC236}">
                <a16:creationId xmlns:a16="http://schemas.microsoft.com/office/drawing/2014/main" id="{2B337AAA-14C2-24D1-EE52-3AD5E215911A}"/>
              </a:ext>
            </a:extLst>
          </p:cNvPr>
          <p:cNvSpPr txBox="1">
            <a:spLocks/>
          </p:cNvSpPr>
          <p:nvPr/>
        </p:nvSpPr>
        <p:spPr>
          <a:xfrm>
            <a:off x="11433976" y="6492875"/>
            <a:ext cx="758024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3C7CB-B397-428D-867A-3A88995E610B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78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E7D4B-3C7C-4986-8DF8-33FF4801E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C7DCE38-1CAE-8460-685C-B62F54AAC452}"/>
              </a:ext>
            </a:extLst>
          </p:cNvPr>
          <p:cNvSpPr txBox="1"/>
          <p:nvPr/>
        </p:nvSpPr>
        <p:spPr>
          <a:xfrm>
            <a:off x="8632371" y="205650"/>
            <a:ext cx="3254830" cy="92333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は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 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っきり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言う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　</a:t>
            </a: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29134E7D-DF7D-7125-6105-0147025466E3}"/>
              </a:ext>
            </a:extLst>
          </p:cNvPr>
          <p:cNvSpPr/>
          <p:nvPr/>
        </p:nvSpPr>
        <p:spPr>
          <a:xfrm>
            <a:off x="304799" y="205650"/>
            <a:ext cx="4984955" cy="713099"/>
          </a:xfrm>
          <a:prstGeom prst="round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はさみの法則：「は」</a:t>
            </a: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9438CC1F-BA4B-7C2B-7EB6-EBCC2921701A}"/>
              </a:ext>
            </a:extLst>
          </p:cNvPr>
          <p:cNvSpPr/>
          <p:nvPr/>
        </p:nvSpPr>
        <p:spPr>
          <a:xfrm>
            <a:off x="396239" y="1048200"/>
            <a:ext cx="11795761" cy="21977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⑴ わかりにくい表現を使わない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　　　　・</a:t>
            </a:r>
            <a:r>
              <a:rPr kumimoji="1" lang="ja-JP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お控えください（</a:t>
            </a:r>
            <a:r>
              <a:rPr kumimoji="1" lang="en-US" altLang="ja-JP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 </a:t>
            </a:r>
            <a:r>
              <a:rPr kumimoji="1" lang="ja-JP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遠まわしの表現）</a:t>
            </a:r>
            <a:r>
              <a: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→　</a:t>
            </a:r>
            <a:r>
              <a:rPr kumimoji="1" lang="ja-JP" altLang="en-US" sz="26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しないでください</a:t>
            </a:r>
            <a:endParaRPr kumimoji="1" lang="en-US" altLang="ja-JP" sz="26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　　　　・</a:t>
            </a:r>
            <a:r>
              <a:rPr kumimoji="1" lang="ja-JP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結構です　　　（あいまいな表現） </a:t>
            </a:r>
            <a:r>
              <a: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→　</a:t>
            </a:r>
            <a:r>
              <a:rPr kumimoji="1" lang="ja-JP" altLang="en-US" sz="26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いります／いりません</a:t>
            </a:r>
            <a:endParaRPr kumimoji="1" lang="en-US" altLang="ja-JP" sz="26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　　　　・</a:t>
            </a:r>
            <a:r>
              <a:rPr kumimoji="1" lang="ja-JP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できなくもない（二重否定）　　　 </a:t>
            </a:r>
            <a:r>
              <a: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→　</a:t>
            </a:r>
            <a:r>
              <a:rPr kumimoji="1" lang="ja-JP" altLang="en-US" sz="26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できます／できません</a:t>
            </a:r>
            <a:endParaRPr kumimoji="1" lang="en-US" altLang="ja-JP" sz="26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+mn-cs"/>
            </a:endParaRP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EB80EB80-19A0-FF47-23AB-E064759F8A18}"/>
              </a:ext>
            </a:extLst>
          </p:cNvPr>
          <p:cNvGrpSpPr/>
          <p:nvPr/>
        </p:nvGrpSpPr>
        <p:grpSpPr>
          <a:xfrm>
            <a:off x="396240" y="2197921"/>
            <a:ext cx="1543911" cy="1364303"/>
            <a:chOff x="107190" y="1605997"/>
            <a:chExt cx="2245478" cy="1964516"/>
          </a:xfrm>
        </p:grpSpPr>
        <p:pic>
          <p:nvPicPr>
            <p:cNvPr id="17" name="図 16" descr="ロゴ が含まれている画像&#10;&#10;AI 生成コンテンツは誤りを含む可能性があります。">
              <a:extLst>
                <a:ext uri="{FF2B5EF4-FFF2-40B4-BE49-F238E27FC236}">
                  <a16:creationId xmlns:a16="http://schemas.microsoft.com/office/drawing/2014/main" id="{AFC603CE-738A-BFEC-1084-09951D4E8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07190" y="1915575"/>
              <a:ext cx="1790424" cy="1654938"/>
            </a:xfrm>
            <a:prstGeom prst="rect">
              <a:avLst/>
            </a:prstGeom>
          </p:spPr>
        </p:pic>
        <p:pic>
          <p:nvPicPr>
            <p:cNvPr id="18" name="図 17" descr="The image features a bold, red question mark symbol.&#10;&#10;AI 生成コンテンツは誤りを含む可能性があります。">
              <a:extLst>
                <a:ext uri="{FF2B5EF4-FFF2-40B4-BE49-F238E27FC236}">
                  <a16:creationId xmlns:a16="http://schemas.microsoft.com/office/drawing/2014/main" id="{C0B70C91-DBF7-E893-024F-D2D09DFB9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 rot="524552">
              <a:off x="1551414" y="1605997"/>
              <a:ext cx="801254" cy="801254"/>
            </a:xfrm>
            <a:prstGeom prst="rect">
              <a:avLst/>
            </a:prstGeom>
          </p:spPr>
        </p:pic>
      </p:grp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8F4B2689-F7C1-6A75-CFE0-0BA1113AB446}"/>
              </a:ext>
            </a:extLst>
          </p:cNvPr>
          <p:cNvCxnSpPr>
            <a:cxnSpLocks/>
          </p:cNvCxnSpPr>
          <p:nvPr/>
        </p:nvCxnSpPr>
        <p:spPr>
          <a:xfrm>
            <a:off x="1100496" y="1680652"/>
            <a:ext cx="519727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9E13F437-FAFF-1BFC-750F-0FED9AC7B65F}"/>
              </a:ext>
            </a:extLst>
          </p:cNvPr>
          <p:cNvGrpSpPr/>
          <p:nvPr/>
        </p:nvGrpSpPr>
        <p:grpSpPr>
          <a:xfrm>
            <a:off x="1722666" y="3389792"/>
            <a:ext cx="9150206" cy="622621"/>
            <a:chOff x="816754" y="3475948"/>
            <a:chExt cx="9150206" cy="622621"/>
          </a:xfrm>
        </p:grpSpPr>
        <p:sp>
          <p:nvSpPr>
            <p:cNvPr id="8" name="四角形: 角を丸くする 7">
              <a:extLst>
                <a:ext uri="{FF2B5EF4-FFF2-40B4-BE49-F238E27FC236}">
                  <a16:creationId xmlns:a16="http://schemas.microsoft.com/office/drawing/2014/main" id="{66082598-A736-D11F-7DAF-201CC8D757EB}"/>
                </a:ext>
              </a:extLst>
            </p:cNvPr>
            <p:cNvSpPr/>
            <p:nvPr/>
          </p:nvSpPr>
          <p:spPr>
            <a:xfrm>
              <a:off x="816754" y="3558176"/>
              <a:ext cx="9150206" cy="4581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+mn-cs"/>
                </a:rPr>
                <a:t>「ヒカエ」をもらうの？　　　許可？ 拒否？　　　できるの？　できないの？</a:t>
              </a:r>
              <a:endPara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endParaRPr>
            </a:p>
          </p:txBody>
        </p:sp>
        <p:sp>
          <p:nvSpPr>
            <p:cNvPr id="9" name="吹き出し: 角を丸めた四角形 8">
              <a:extLst>
                <a:ext uri="{FF2B5EF4-FFF2-40B4-BE49-F238E27FC236}">
                  <a16:creationId xmlns:a16="http://schemas.microsoft.com/office/drawing/2014/main" id="{CFE6C075-F0B0-10F8-7C20-4361B10C74CD}"/>
                </a:ext>
              </a:extLst>
            </p:cNvPr>
            <p:cNvSpPr/>
            <p:nvPr/>
          </p:nvSpPr>
          <p:spPr>
            <a:xfrm>
              <a:off x="816755" y="3475948"/>
              <a:ext cx="8662526" cy="622621"/>
            </a:xfrm>
            <a:prstGeom prst="wedgeRoundRectCallout">
              <a:avLst>
                <a:gd name="adj1" fmla="val -52173"/>
                <a:gd name="adj2" fmla="val -48854"/>
                <a:gd name="adj3" fmla="val 16667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 w="952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endParaRPr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1C394310-B320-B8BE-8D53-AFDF390A360B}"/>
              </a:ext>
            </a:extLst>
          </p:cNvPr>
          <p:cNvGrpSpPr/>
          <p:nvPr/>
        </p:nvGrpSpPr>
        <p:grpSpPr>
          <a:xfrm>
            <a:off x="420599" y="4550320"/>
            <a:ext cx="11466602" cy="1936593"/>
            <a:chOff x="420599" y="4794658"/>
            <a:chExt cx="11466602" cy="1936593"/>
          </a:xfrm>
        </p:grpSpPr>
        <p:sp>
          <p:nvSpPr>
            <p:cNvPr id="12" name="四角形: 角を丸くする 11">
              <a:extLst>
                <a:ext uri="{FF2B5EF4-FFF2-40B4-BE49-F238E27FC236}">
                  <a16:creationId xmlns:a16="http://schemas.microsoft.com/office/drawing/2014/main" id="{F9562D64-1EAF-5185-2C56-7316AB2AC300}"/>
                </a:ext>
              </a:extLst>
            </p:cNvPr>
            <p:cNvSpPr/>
            <p:nvPr/>
          </p:nvSpPr>
          <p:spPr>
            <a:xfrm>
              <a:off x="420599" y="4794658"/>
              <a:ext cx="11466602" cy="19365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  <a:cs typeface="+mn-cs"/>
                </a:rPr>
                <a:t>⑵ 明瞭な発音と適切な速度で話す</a:t>
              </a:r>
              <a:endPara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+mn-cs"/>
                </a:rPr>
                <a:t>　</a:t>
              </a:r>
              <a:endPara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+mn-cs"/>
                </a:rPr>
                <a:t>　 　　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endParaRPr>
            </a:p>
          </p:txBody>
        </p: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BEB82E34-507E-1924-4AC4-BEF7F1AEE967}"/>
                </a:ext>
              </a:extLst>
            </p:cNvPr>
            <p:cNvCxnSpPr>
              <a:cxnSpLocks/>
            </p:cNvCxnSpPr>
            <p:nvPr/>
          </p:nvCxnSpPr>
          <p:spPr>
            <a:xfrm>
              <a:off x="1100496" y="5431659"/>
              <a:ext cx="5654265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4919396-F14C-3E0C-E8D9-5100B37A1B08}"/>
              </a:ext>
            </a:extLst>
          </p:cNvPr>
          <p:cNvSpPr txBox="1"/>
          <p:nvPr/>
        </p:nvSpPr>
        <p:spPr>
          <a:xfrm>
            <a:off x="1100496" y="5270109"/>
            <a:ext cx="10757669" cy="1465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" panose="02020400000000000000" pitchFamily="17" charset="-128"/>
                <a:ea typeface="UD デジタル 教科書体 N" panose="02020400000000000000" pitchFamily="17" charset="-128"/>
                <a:cs typeface="+mn-cs"/>
              </a:rPr>
              <a:t>外国人や高齢者等にも聞きとりやすいように、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" panose="02020400000000000000" pitchFamily="17" charset="-128"/>
              <a:ea typeface="UD デジタル 教科書体 N" panose="02020400000000000000" pitchFamily="17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" panose="02020400000000000000" pitchFamily="17" charset="-128"/>
                <a:ea typeface="UD デジタル 教科書体 N" panose="02020400000000000000" pitchFamily="17" charset="-128"/>
                <a:cs typeface="+mn-cs"/>
              </a:rPr>
              <a:t>はっきり明瞭に発音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" panose="02020400000000000000" pitchFamily="17" charset="-128"/>
                <a:ea typeface="UD デジタル 教科書体 N" panose="02020400000000000000" pitchFamily="17" charset="-128"/>
                <a:cs typeface="+mn-cs"/>
              </a:rPr>
              <a:t>し、</a:t>
            </a: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" panose="02020400000000000000" pitchFamily="17" charset="-128"/>
                <a:ea typeface="UD デジタル 教科書体 N" panose="02020400000000000000" pitchFamily="17" charset="-128"/>
                <a:cs typeface="+mn-cs"/>
              </a:rPr>
              <a:t>相手や場面に合わせて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" panose="02020400000000000000" pitchFamily="17" charset="-128"/>
                <a:ea typeface="UD デジタル 教科書体 N" panose="02020400000000000000" pitchFamily="17" charset="-128"/>
                <a:cs typeface="+mn-cs"/>
              </a:rPr>
              <a:t>適切な速度で話す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D デジタル 教科書体 N" panose="02020400000000000000" pitchFamily="17" charset="-128"/>
              <a:ea typeface="UD デジタル 教科書体 N" panose="02020400000000000000" pitchFamily="17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" panose="02020400000000000000" pitchFamily="17" charset="-128"/>
                <a:ea typeface="UD デジタル 教科書体 N" panose="02020400000000000000" pitchFamily="17" charset="-128"/>
                <a:cs typeface="+mn-cs"/>
              </a:rPr>
              <a:t>　　　　　　　　　　　＊ 補聴器の有無・認知機能等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" panose="02020400000000000000" pitchFamily="17" charset="-128"/>
              <a:ea typeface="UD デジタル 教科書体 N" panose="02020400000000000000" pitchFamily="17" charset="-128"/>
              <a:cs typeface="+mn-cs"/>
            </a:endParaRPr>
          </a:p>
        </p:txBody>
      </p:sp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DA55840F-DD83-1FAC-BDCC-92CB9FEE69CA}"/>
              </a:ext>
            </a:extLst>
          </p:cNvPr>
          <p:cNvSpPr txBox="1">
            <a:spLocks/>
          </p:cNvSpPr>
          <p:nvPr/>
        </p:nvSpPr>
        <p:spPr>
          <a:xfrm>
            <a:off x="11433976" y="6492875"/>
            <a:ext cx="758024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283C7CB-B397-428D-867A-3A88995E610B}" type="slidenum">
              <a:rPr lang="ja-JP" altLang="en-US" b="0" smtClean="0">
                <a:solidFill>
                  <a:srgbClr val="E7E6E6">
                    <a:lumMod val="25000"/>
                  </a:srgbClr>
                </a:solidFill>
                <a:latin typeface="游ゴシック" panose="020F0502020204030204"/>
                <a:ea typeface="游ゴシック" panose="020B0400000000000000" pitchFamily="50" charset="-128"/>
              </a:rPr>
              <a:pPr algn="r">
                <a:defRPr/>
              </a:pPr>
              <a:t>8</a:t>
            </a:fld>
            <a:endParaRPr lang="ja-JP" altLang="en-US" b="0" dirty="0">
              <a:solidFill>
                <a:srgbClr val="E7E6E6">
                  <a:lumMod val="25000"/>
                </a:srgbClr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705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88E63-A387-6420-5EE7-F55F7F625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C72A28FA-6932-8B0E-4581-9AD21A1CB52C}"/>
              </a:ext>
            </a:extLst>
          </p:cNvPr>
          <p:cNvSpPr/>
          <p:nvPr/>
        </p:nvSpPr>
        <p:spPr>
          <a:xfrm>
            <a:off x="304799" y="205650"/>
            <a:ext cx="4984955" cy="713099"/>
          </a:xfrm>
          <a:prstGeom prst="round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はさみの法則：「さ」</a:t>
            </a: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E6D85F65-41AE-94FB-B4EC-F1D76DC4553C}"/>
              </a:ext>
            </a:extLst>
          </p:cNvPr>
          <p:cNvSpPr/>
          <p:nvPr/>
        </p:nvSpPr>
        <p:spPr>
          <a:xfrm>
            <a:off x="410252" y="1152698"/>
            <a:ext cx="7881060" cy="8925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〇 文末を濁さず、結論まできちんと言う</a:t>
            </a: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+mn-cs"/>
            </a:endParaRP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43AB34AD-1A1D-0D89-D603-D199C24DEBF0}"/>
              </a:ext>
            </a:extLst>
          </p:cNvPr>
          <p:cNvCxnSpPr>
            <a:cxnSpLocks/>
          </p:cNvCxnSpPr>
          <p:nvPr/>
        </p:nvCxnSpPr>
        <p:spPr>
          <a:xfrm>
            <a:off x="1041503" y="1749478"/>
            <a:ext cx="686363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95C1604-D757-B912-47EF-8BB8181CAA54}"/>
              </a:ext>
            </a:extLst>
          </p:cNvPr>
          <p:cNvSpPr txBox="1"/>
          <p:nvPr/>
        </p:nvSpPr>
        <p:spPr>
          <a:xfrm>
            <a:off x="8512629" y="229059"/>
            <a:ext cx="3380403" cy="92333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さ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いごまで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rPr>
              <a:t>言う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" panose="02020400000000000000" pitchFamily="18" charset="-128"/>
              <a:ea typeface="UD デジタル 教科書体 NK" panose="02020400000000000000" pitchFamily="18" charset="-128"/>
              <a:cs typeface="+mn-cs"/>
            </a:endParaRP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37465EDD-2EFA-D3D3-A836-FED6AD22D86B}"/>
              </a:ext>
            </a:extLst>
          </p:cNvPr>
          <p:cNvGrpSpPr/>
          <p:nvPr/>
        </p:nvGrpSpPr>
        <p:grpSpPr>
          <a:xfrm>
            <a:off x="1090317" y="2144387"/>
            <a:ext cx="10823624" cy="954108"/>
            <a:chOff x="498598" y="4048224"/>
            <a:chExt cx="10858982" cy="857665"/>
          </a:xfrm>
        </p:grpSpPr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F123B23F-2419-6F0C-C774-80CC8D58661A}"/>
                </a:ext>
              </a:extLst>
            </p:cNvPr>
            <p:cNvSpPr txBox="1"/>
            <p:nvPr/>
          </p:nvSpPr>
          <p:spPr>
            <a:xfrm>
              <a:off x="498598" y="4064145"/>
              <a:ext cx="5836947" cy="470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・ </a:t>
              </a:r>
              <a:r>
                <a:rPr kumimoji="1" lang="ja-JP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～んですが（けど）・・・</a:t>
              </a: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4E12BA45-AA3F-E695-CBC1-F1BA3B5C1C1F}"/>
                </a:ext>
              </a:extLst>
            </p:cNvPr>
            <p:cNvSpPr txBox="1"/>
            <p:nvPr/>
          </p:nvSpPr>
          <p:spPr>
            <a:xfrm>
              <a:off x="5520633" y="4048224"/>
              <a:ext cx="5836947" cy="857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➝ ～ですから、 □□です／ます</a:t>
              </a:r>
              <a:endPara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　</a:t>
              </a:r>
              <a:r>
                <a:rPr lang="ja-JP" altLang="en-US" sz="2800" b="1" dirty="0">
                  <a:solidFill>
                    <a:srgbClr val="C00000"/>
                  </a:solidFill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</a:rPr>
                <a:t> </a:t>
              </a:r>
              <a:r>
                <a:rPr kumimoji="1" lang="ja-JP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+mn-cs"/>
                </a:rPr>
                <a:t>□□ません／てください等</a:t>
              </a:r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F191CA61-A856-98A5-4AD3-58EB53D7C5C5}"/>
              </a:ext>
            </a:extLst>
          </p:cNvPr>
          <p:cNvGrpSpPr/>
          <p:nvPr/>
        </p:nvGrpSpPr>
        <p:grpSpPr>
          <a:xfrm>
            <a:off x="469947" y="2483747"/>
            <a:ext cx="1315309" cy="1620001"/>
            <a:chOff x="35153" y="1226648"/>
            <a:chExt cx="1862461" cy="2343865"/>
          </a:xfrm>
        </p:grpSpPr>
        <p:pic>
          <p:nvPicPr>
            <p:cNvPr id="17" name="図 16" descr="ロゴ が含まれている画像&#10;&#10;AI 生成コンテンツは誤りを含む可能性があります。">
              <a:extLst>
                <a:ext uri="{FF2B5EF4-FFF2-40B4-BE49-F238E27FC236}">
                  <a16:creationId xmlns:a16="http://schemas.microsoft.com/office/drawing/2014/main" id="{8951D65C-C6B2-2D88-4284-8F0E76749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07190" y="1915575"/>
              <a:ext cx="1790424" cy="1654938"/>
            </a:xfrm>
            <a:prstGeom prst="rect">
              <a:avLst/>
            </a:prstGeom>
          </p:spPr>
        </p:pic>
        <p:pic>
          <p:nvPicPr>
            <p:cNvPr id="18" name="図 17" descr="The image features a bold, red question mark symbol.&#10;&#10;AI 生成コンテンツは誤りを含む可能性があります。">
              <a:extLst>
                <a:ext uri="{FF2B5EF4-FFF2-40B4-BE49-F238E27FC236}">
                  <a16:creationId xmlns:a16="http://schemas.microsoft.com/office/drawing/2014/main" id="{8EABE751-4685-7B6A-B662-AE3836010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 rot="20828816">
              <a:off x="35153" y="1226648"/>
              <a:ext cx="801254" cy="801255"/>
            </a:xfrm>
            <a:prstGeom prst="rect">
              <a:avLst/>
            </a:prstGeom>
          </p:spPr>
        </p:pic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A222008A-5E41-202C-C204-CFD19F15B316}"/>
              </a:ext>
            </a:extLst>
          </p:cNvPr>
          <p:cNvGrpSpPr/>
          <p:nvPr/>
        </p:nvGrpSpPr>
        <p:grpSpPr>
          <a:xfrm>
            <a:off x="2013068" y="3348684"/>
            <a:ext cx="3276686" cy="622621"/>
            <a:chOff x="816754" y="3475948"/>
            <a:chExt cx="3276686" cy="622621"/>
          </a:xfrm>
        </p:grpSpPr>
        <p:sp>
          <p:nvSpPr>
            <p:cNvPr id="30" name="四角形: 角を丸くする 29">
              <a:extLst>
                <a:ext uri="{FF2B5EF4-FFF2-40B4-BE49-F238E27FC236}">
                  <a16:creationId xmlns:a16="http://schemas.microsoft.com/office/drawing/2014/main" id="{3AF85FD0-3D5E-3186-BE8B-E46930BA6FB5}"/>
                </a:ext>
              </a:extLst>
            </p:cNvPr>
            <p:cNvSpPr/>
            <p:nvPr/>
          </p:nvSpPr>
          <p:spPr>
            <a:xfrm>
              <a:off x="816754" y="3558176"/>
              <a:ext cx="3276686" cy="4581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+mn-cs"/>
                </a:rPr>
                <a:t>・・・だから、何だろう？</a:t>
              </a:r>
              <a:endParaRPr kumimoji="1" lang="en-US" altLang="ja-JP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endParaRPr>
            </a:p>
          </p:txBody>
        </p:sp>
        <p:sp>
          <p:nvSpPr>
            <p:cNvPr id="31" name="吹き出し: 角を丸めた四角形 30">
              <a:extLst>
                <a:ext uri="{FF2B5EF4-FFF2-40B4-BE49-F238E27FC236}">
                  <a16:creationId xmlns:a16="http://schemas.microsoft.com/office/drawing/2014/main" id="{ED4B6DB3-4933-B418-8935-9158495C28F5}"/>
                </a:ext>
              </a:extLst>
            </p:cNvPr>
            <p:cNvSpPr/>
            <p:nvPr/>
          </p:nvSpPr>
          <p:spPr>
            <a:xfrm>
              <a:off x="816755" y="3475948"/>
              <a:ext cx="3195132" cy="622621"/>
            </a:xfrm>
            <a:prstGeom prst="wedgeRoundRectCallout">
              <a:avLst>
                <a:gd name="adj1" fmla="val -58534"/>
                <a:gd name="adj2" fmla="val 21813"/>
                <a:gd name="adj3" fmla="val 16667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 w="952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endParaRPr>
            </a:p>
          </p:txBody>
        </p:sp>
      </p:grpSp>
      <p:sp>
        <p:nvSpPr>
          <p:cNvPr id="32" name="矢印: 下 31">
            <a:extLst>
              <a:ext uri="{FF2B5EF4-FFF2-40B4-BE49-F238E27FC236}">
                <a16:creationId xmlns:a16="http://schemas.microsoft.com/office/drawing/2014/main" id="{FC7A6416-C4EA-F95D-43AE-ABF7CC9D53AC}"/>
              </a:ext>
            </a:extLst>
          </p:cNvPr>
          <p:cNvSpPr/>
          <p:nvPr/>
        </p:nvSpPr>
        <p:spPr>
          <a:xfrm>
            <a:off x="3010062" y="2738862"/>
            <a:ext cx="593109" cy="424940"/>
          </a:xfrm>
          <a:prstGeom prst="downArrow">
            <a:avLst>
              <a:gd name="adj1" fmla="val 41459"/>
              <a:gd name="adj2" fmla="val 62990"/>
            </a:avLst>
          </a:prstGeom>
          <a:solidFill>
            <a:schemeClr val="bg1">
              <a:lumMod val="65000"/>
            </a:scheme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5" name="スライド番号プレースホルダー 5">
            <a:extLst>
              <a:ext uri="{FF2B5EF4-FFF2-40B4-BE49-F238E27FC236}">
                <a16:creationId xmlns:a16="http://schemas.microsoft.com/office/drawing/2014/main" id="{51D16263-F5BC-BA70-1199-4D9B74D767A7}"/>
              </a:ext>
            </a:extLst>
          </p:cNvPr>
          <p:cNvSpPr txBox="1">
            <a:spLocks/>
          </p:cNvSpPr>
          <p:nvPr/>
        </p:nvSpPr>
        <p:spPr>
          <a:xfrm>
            <a:off x="11433976" y="6492875"/>
            <a:ext cx="758024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283C7CB-B397-428D-867A-3A88995E610B}" type="slidenum">
              <a:rPr lang="ja-JP" altLang="en-US" b="0" smtClean="0">
                <a:solidFill>
                  <a:srgbClr val="E7E6E6">
                    <a:lumMod val="25000"/>
                  </a:srgbClr>
                </a:solidFill>
                <a:latin typeface="游ゴシック" panose="020F0502020204030204"/>
                <a:ea typeface="游ゴシック" panose="020B0400000000000000" pitchFamily="50" charset="-128"/>
              </a:rPr>
              <a:pPr algn="r">
                <a:defRPr/>
              </a:pPr>
              <a:t>9</a:t>
            </a:fld>
            <a:endParaRPr lang="ja-JP" altLang="en-US" b="0" dirty="0">
              <a:solidFill>
                <a:srgbClr val="E7E6E6">
                  <a:lumMod val="25000"/>
                </a:srgbClr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46EBC3B2-BC14-E50B-80F3-C67ADBBD4452}"/>
              </a:ext>
            </a:extLst>
          </p:cNvPr>
          <p:cNvSpPr/>
          <p:nvPr/>
        </p:nvSpPr>
        <p:spPr>
          <a:xfrm>
            <a:off x="388694" y="4356069"/>
            <a:ext cx="11504338" cy="2131860"/>
          </a:xfrm>
          <a:prstGeom prst="roundRect">
            <a:avLst>
              <a:gd name="adj" fmla="val 1354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例</a:t>
            </a:r>
            <a:r>
              <a:rPr lang="ja-JP" altLang="en-US" sz="2600" dirty="0">
                <a:solidFill>
                  <a:prstClr val="black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：ちょっと部屋が寒い</a:t>
            </a:r>
            <a:r>
              <a:rPr lang="ja-JP" altLang="en-US" sz="2600" b="1" dirty="0">
                <a:solidFill>
                  <a:srgbClr val="0000FF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んだけど</a:t>
            </a:r>
            <a:r>
              <a:rPr lang="en-US" altLang="ja-JP" sz="2600" b="1" dirty="0">
                <a:solidFill>
                  <a:srgbClr val="0000FF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…</a:t>
            </a:r>
            <a:r>
              <a:rPr lang="ja-JP" altLang="en-US" sz="2600" b="1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  </a:t>
            </a:r>
            <a:r>
              <a:rPr lang="ja-JP" altLang="en-US" sz="26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→ ちょっと部屋が寒いですから、</a:t>
            </a:r>
            <a:endParaRPr kumimoji="1" lang="en-US" altLang="ja-JP" sz="2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　　　　　　　　　　　　　　　　　　     </a:t>
            </a:r>
            <a:r>
              <a:rPr kumimoji="1" lang="ja-JP" altLang="en-US" sz="26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エアコンの温度を上げてください</a:t>
            </a:r>
            <a:r>
              <a: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。</a:t>
            </a:r>
            <a:endParaRPr kumimoji="1" lang="en-US" altLang="ja-JP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　　それは</a:t>
            </a:r>
            <a:r>
              <a:rPr kumimoji="1" lang="ja-JP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ちょっと</a:t>
            </a:r>
            <a:r>
              <a:rPr kumimoji="1" lang="en-US" altLang="ja-JP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…</a:t>
            </a:r>
            <a:r>
              <a:rPr kumimoji="1" lang="ja-JP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 </a:t>
            </a:r>
            <a:r>
              <a: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→ それは  </a:t>
            </a:r>
            <a:r>
              <a:rPr kumimoji="1" lang="ja-JP" altLang="en-US" sz="26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できません</a:t>
            </a:r>
            <a:r>
              <a:rPr kumimoji="1" lang="ja-JP" altLang="en-US" sz="2600" b="1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 </a:t>
            </a:r>
            <a:r>
              <a: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／ それは  </a:t>
            </a:r>
            <a:r>
              <a:rPr kumimoji="1" lang="ja-JP" altLang="en-US" sz="26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困ります</a:t>
            </a:r>
            <a:r>
              <a: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。</a:t>
            </a:r>
            <a:endParaRPr kumimoji="1" lang="en-US" altLang="ja-JP" sz="2400" b="1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23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|6.8|64.3|2.3|4.3|14.5|5.6|25.6|26.3|1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|6.8|64.3|2.3|4.3|14.5|5.6|25.6|26.3|13.6"/>
</p:tagLst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P-B"/>
        <a:cs typeface=""/>
      </a:majorFont>
      <a:minorFont>
        <a:latin typeface="UD デジタル 教科書体 NK-B"/>
        <a:ea typeface="UD デジタル 教科書体 NP-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19050">
          <a:solidFill>
            <a:schemeClr val="tx1"/>
          </a:solidFill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kumimoji="1" sz="2400" dirty="0" smtClean="0">
            <a:latin typeface="Meiryo UI" panose="020B0604030504040204" pitchFamily="50" charset="-128"/>
            <a:ea typeface="Meiryo UI" panose="020B0604030504040204" pitchFamily="50" charset="-128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6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P-B"/>
        <a:cs typeface=""/>
      </a:majorFont>
      <a:minorFont>
        <a:latin typeface="UD デジタル 教科書体 NK-B"/>
        <a:ea typeface="UD デジタル 教科書体 NP-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19050">
          <a:solidFill>
            <a:schemeClr val="tx1"/>
          </a:solidFill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kumimoji="1" sz="2400" dirty="0" smtClean="0">
            <a:latin typeface="Meiryo UI" panose="020B0604030504040204" pitchFamily="50" charset="-128"/>
            <a:ea typeface="Meiryo UI" panose="020B0604030504040204" pitchFamily="50" charset="-128"/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7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19050">
          <a:solidFill>
            <a:schemeClr val="tx1"/>
          </a:solidFill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kumimoji="1" sz="2400" dirty="0" smtClean="0">
            <a:latin typeface="Meiryo UI" panose="020B0604030504040204" pitchFamily="50" charset="-128"/>
            <a:ea typeface="Meiryo UI" panose="020B0604030504040204" pitchFamily="50" charset="-128"/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2_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19050">
          <a:solidFill>
            <a:schemeClr val="tx1"/>
          </a:solidFill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kumimoji="1" sz="2400" dirty="0" smtClean="0">
            <a:latin typeface="Meiryo UI" panose="020B0604030504040204" pitchFamily="50" charset="-128"/>
            <a:ea typeface="Meiryo UI" panose="020B0604030504040204" pitchFamily="50" charset="-128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P-B"/>
        <a:cs typeface=""/>
      </a:majorFont>
      <a:minorFont>
        <a:latin typeface="UD デジタル 教科書体 NK-B"/>
        <a:ea typeface="UD デジタル 教科書体 NP-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chemeClr val="tx1"/>
          </a:solidFill>
        </a:ln>
      </a:spPr>
      <a:bodyPr rtlCol="0" anchor="ctr"/>
      <a:lstStyle>
        <a:defPPr algn="ctr">
          <a:defRPr kumimoji="1" sz="2400" dirty="0" smtClean="0">
            <a:solidFill>
              <a:schemeClr val="tx1"/>
            </a:solidFill>
            <a:latin typeface="Meiryo UI" panose="020B0604030504040204" pitchFamily="50" charset="-128"/>
            <a:ea typeface="Meiryo UI" panose="020B0604030504040204" pitchFamily="50" charset="-128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kumimoji="1" dirty="0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2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19050">
          <a:solidFill>
            <a:schemeClr val="tx1"/>
          </a:solidFill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kumimoji="1" sz="2400" dirty="0" smtClean="0">
            <a:latin typeface="Meiryo UI" panose="020B0604030504040204" pitchFamily="50" charset="-128"/>
            <a:ea typeface="Meiryo UI" panose="020B0604030504040204" pitchFamily="50" charset="-128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ユーザー定義 2">
      <a:majorFont>
        <a:latin typeface="Meiryo UI"/>
        <a:ea typeface="Meiryo UI"/>
        <a:cs typeface=""/>
      </a:majorFont>
      <a:minorFont>
        <a:latin typeface="Meiryo UI"/>
        <a:ea typeface="Meiryo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19050">
          <a:solidFill>
            <a:schemeClr val="tx1"/>
          </a:solidFill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kumimoji="1" sz="2400" dirty="0" smtClean="0">
            <a:latin typeface="Meiryo UI" panose="020B0604030504040204" pitchFamily="50" charset="-128"/>
            <a:ea typeface="Meiryo UI" panose="020B0604030504040204" pitchFamily="50" charset="-128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4547</Words>
  <Application>Microsoft Office PowerPoint</Application>
  <PresentationFormat>ワイド画面</PresentationFormat>
  <Paragraphs>632</Paragraphs>
  <Slides>43</Slides>
  <Notes>33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23</vt:i4>
      </vt:variant>
      <vt:variant>
        <vt:lpstr>テーマ</vt:lpstr>
      </vt:variant>
      <vt:variant>
        <vt:i4>12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43</vt:i4>
      </vt:variant>
    </vt:vector>
  </HeadingPairs>
  <TitlesOfParts>
    <vt:vector size="79" baseType="lpstr">
      <vt:lpstr>Meiryo UI</vt:lpstr>
      <vt:lpstr>Microsoft YaHei UI</vt:lpstr>
      <vt:lpstr>minmoji</vt:lpstr>
      <vt:lpstr>MS UI Gothic</vt:lpstr>
      <vt:lpstr>UD デジタル 教科書体 N</vt:lpstr>
      <vt:lpstr>UD デジタル 教科書体 N-B</vt:lpstr>
      <vt:lpstr>UD デジタル 教科書体 NK</vt:lpstr>
      <vt:lpstr>UD デジタル 教科書体 NK-B</vt:lpstr>
      <vt:lpstr>UD デジタル 教科書体 NK-R</vt:lpstr>
      <vt:lpstr>UD デジタル 教科書体 NP</vt:lpstr>
      <vt:lpstr>UD デジタル 教科書体 NP-B</vt:lpstr>
      <vt:lpstr>UD デジタル 教科書体 NP-R</vt:lpstr>
      <vt:lpstr>UD Digi Kyokasho N-R</vt:lpstr>
      <vt:lpstr>UD Digi Kyokasho N-R</vt:lpstr>
      <vt:lpstr>Yu Gothic UI</vt:lpstr>
      <vt:lpstr>ヒラギノ角ゴ</vt:lpstr>
      <vt:lpstr>游ゴシック</vt:lpstr>
      <vt:lpstr>游ゴシック Light</vt:lpstr>
      <vt:lpstr>Arial</vt:lpstr>
      <vt:lpstr>Calibri</vt:lpstr>
      <vt:lpstr>Calibri Light</vt:lpstr>
      <vt:lpstr>Wingdings</vt:lpstr>
      <vt:lpstr>Wingdings 2</vt:lpstr>
      <vt:lpstr>HDOfficeLightV0</vt:lpstr>
      <vt:lpstr>1_HDOfficeLightV0</vt:lpstr>
      <vt:lpstr>1_Office テーマ</vt:lpstr>
      <vt:lpstr>3_HDOfficeLightV0</vt:lpstr>
      <vt:lpstr>2_HDOfficeLightV0</vt:lpstr>
      <vt:lpstr>1_Office Theme</vt:lpstr>
      <vt:lpstr>4_HDOfficeLightV0</vt:lpstr>
      <vt:lpstr>Office テーマ</vt:lpstr>
      <vt:lpstr>4_Office テーマ</vt:lpstr>
      <vt:lpstr>6_HDOfficeLightV0</vt:lpstr>
      <vt:lpstr>7_HDOfficeLightV0</vt:lpstr>
      <vt:lpstr>2_Office テーマ</vt:lpstr>
      <vt:lpstr>Worksheet</vt:lpstr>
      <vt:lpstr>    介護現場で役立つ 「入門・やさしい日本語」講座</vt:lpstr>
      <vt:lpstr>PowerPoint プレゼンテーション</vt:lpstr>
      <vt:lpstr>PowerPoint プレゼンテーション</vt:lpstr>
      <vt:lpstr>１. 「やさしい日本語」とは</vt:lpstr>
      <vt:lpstr>１. 「 やさしい日本語 」 とは</vt:lpstr>
      <vt:lpstr>２. 分かりやすく伝えるコツ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3. 基本練習と「3文トレーニング」</vt:lpstr>
      <vt:lpstr>  【練習１】 情報整理 　　　　　下の会話文から、日本人が伝えたいことは何でしょうか。 　　　　　 　　　 </vt:lpstr>
      <vt:lpstr>  【練習１】 情報整理 　　　　下の会話文から、日本人が伝えたいことは何でしょうか。 　　　　　 　　　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４. 「やさしい気持ち」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５. まとめ  　　（参考資料・解答例）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  【練習１】 情報整理 　　　　下の会話文から、日本人が伝えたいことは何でしょうか。 　　　　　 　　　 </vt:lpstr>
      <vt:lpstr>  【練習１】 情報整理 　　　　　　下の会話文から、日本人が伝えたいことは何でしょうか。 　　　　　 　　　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【介護職員向け】 「やさしい日本語」教材</dc:title>
  <dc:creator/>
  <cp:lastModifiedBy/>
  <cp:revision>1</cp:revision>
  <dcterms:created xsi:type="dcterms:W3CDTF">2026-03-27T07:34:44Z</dcterms:created>
  <dcterms:modified xsi:type="dcterms:W3CDTF">2026-03-27T07:34:53Z</dcterms:modified>
</cp:coreProperties>
</file>