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46.jpg" ContentType="image/jpg"/>
  <Override PartName="/ppt/media/image47.jpg" ContentType="image/jp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8" r:id="rId1"/>
    <p:sldMasterId id="2147483751" r:id="rId2"/>
    <p:sldMasterId id="2147483763" r:id="rId3"/>
    <p:sldMasterId id="2147483772" r:id="rId4"/>
    <p:sldMasterId id="2147483797" r:id="rId5"/>
    <p:sldMasterId id="2147483823" r:id="rId6"/>
    <p:sldMasterId id="2147483836" r:id="rId7"/>
    <p:sldMasterId id="2147483849" r:id="rId8"/>
    <p:sldMasterId id="2147483862" r:id="rId9"/>
  </p:sldMasterIdLst>
  <p:notesMasterIdLst>
    <p:notesMasterId r:id="rId65"/>
  </p:notesMasterIdLst>
  <p:handoutMasterIdLst>
    <p:handoutMasterId r:id="rId66"/>
  </p:handoutMasterIdLst>
  <p:sldIdLst>
    <p:sldId id="1706" r:id="rId10"/>
    <p:sldId id="2033" r:id="rId11"/>
    <p:sldId id="2062" r:id="rId12"/>
    <p:sldId id="1437" r:id="rId13"/>
    <p:sldId id="1795" r:id="rId14"/>
    <p:sldId id="1703" r:id="rId15"/>
    <p:sldId id="1946" r:id="rId16"/>
    <p:sldId id="2063" r:id="rId17"/>
    <p:sldId id="1230" r:id="rId18"/>
    <p:sldId id="1286" r:id="rId19"/>
    <p:sldId id="1133" r:id="rId20"/>
    <p:sldId id="1134" r:id="rId21"/>
    <p:sldId id="2104" r:id="rId22"/>
    <p:sldId id="1982" r:id="rId23"/>
    <p:sldId id="1132" r:id="rId24"/>
    <p:sldId id="2075" r:id="rId25"/>
    <p:sldId id="2005" r:id="rId26"/>
    <p:sldId id="2006" r:id="rId27"/>
    <p:sldId id="1140" r:id="rId28"/>
    <p:sldId id="1989" r:id="rId29"/>
    <p:sldId id="1999" r:id="rId30"/>
    <p:sldId id="2003" r:id="rId31"/>
    <p:sldId id="1855" r:id="rId32"/>
    <p:sldId id="1268" r:id="rId33"/>
    <p:sldId id="1837" r:id="rId34"/>
    <p:sldId id="2061" r:id="rId35"/>
    <p:sldId id="1301" r:id="rId36"/>
    <p:sldId id="2097" r:id="rId37"/>
    <p:sldId id="2098" r:id="rId38"/>
    <p:sldId id="2089" r:id="rId39"/>
    <p:sldId id="2094" r:id="rId40"/>
    <p:sldId id="2073" r:id="rId41"/>
    <p:sldId id="1860" r:id="rId42"/>
    <p:sldId id="2103" r:id="rId43"/>
    <p:sldId id="2082" r:id="rId44"/>
    <p:sldId id="2080" r:id="rId45"/>
    <p:sldId id="2099" r:id="rId46"/>
    <p:sldId id="2100" r:id="rId47"/>
    <p:sldId id="2101" r:id="rId48"/>
    <p:sldId id="2028" r:id="rId49"/>
    <p:sldId id="1344" r:id="rId50"/>
    <p:sldId id="1702" r:id="rId51"/>
    <p:sldId id="2081" r:id="rId52"/>
    <p:sldId id="2031" r:id="rId53"/>
    <p:sldId id="2036" r:id="rId54"/>
    <p:sldId id="294" r:id="rId55"/>
    <p:sldId id="293" r:id="rId56"/>
    <p:sldId id="1611" r:id="rId57"/>
    <p:sldId id="2072" r:id="rId58"/>
    <p:sldId id="2093" r:id="rId59"/>
    <p:sldId id="2102" r:id="rId60"/>
    <p:sldId id="2027" r:id="rId61"/>
    <p:sldId id="2092" r:id="rId62"/>
    <p:sldId id="2091" r:id="rId63"/>
    <p:sldId id="1782" r:id="rId64"/>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DB3"/>
    <a:srgbClr val="FFE697"/>
    <a:srgbClr val="FFDDFF"/>
    <a:srgbClr val="FFFFE5"/>
    <a:srgbClr val="0000CC"/>
    <a:srgbClr val="0000FF"/>
    <a:srgbClr val="FFFFFF"/>
    <a:srgbClr val="EDEDED"/>
    <a:srgbClr val="B4E6C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76" autoAdjust="0"/>
    <p:restoredTop sz="88151" autoAdjust="0"/>
  </p:normalViewPr>
  <p:slideViewPr>
    <p:cSldViewPr snapToGrid="0">
      <p:cViewPr varScale="1">
        <p:scale>
          <a:sx n="62" d="100"/>
          <a:sy n="62" d="100"/>
        </p:scale>
        <p:origin x="520" y="36"/>
      </p:cViewPr>
      <p:guideLst/>
    </p:cSldViewPr>
  </p:slideViewPr>
  <p:outlineViewPr>
    <p:cViewPr>
      <p:scale>
        <a:sx n="33" d="100"/>
        <a:sy n="33" d="100"/>
      </p:scale>
      <p:origin x="0" y="-15435"/>
    </p:cViewPr>
  </p:outlineViewPr>
  <p:notesTextViewPr>
    <p:cViewPr>
      <p:scale>
        <a:sx n="1" d="1"/>
        <a:sy n="1" d="1"/>
      </p:scale>
      <p:origin x="0" y="0"/>
    </p:cViewPr>
  </p:notesTextViewPr>
  <p:sorterViewPr>
    <p:cViewPr>
      <p:scale>
        <a:sx n="200" d="100"/>
        <a:sy n="200" d="100"/>
      </p:scale>
      <p:origin x="0" y="-119889"/>
    </p:cViewPr>
  </p:sorterViewPr>
  <p:notesViewPr>
    <p:cSldViewPr snapToGrid="0">
      <p:cViewPr varScale="1">
        <p:scale>
          <a:sx n="71" d="100"/>
          <a:sy n="71" d="100"/>
        </p:scale>
        <p:origin x="155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18831" cy="495028"/>
          </a:xfrm>
          <a:prstGeom prst="rect">
            <a:avLst/>
          </a:prstGeom>
        </p:spPr>
        <p:txBody>
          <a:bodyPr vert="horz" lIns="94858" tIns="47430" rIns="94858" bIns="47430"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15374" y="2"/>
            <a:ext cx="2918831" cy="495028"/>
          </a:xfrm>
          <a:prstGeom prst="rect">
            <a:avLst/>
          </a:prstGeom>
        </p:spPr>
        <p:txBody>
          <a:bodyPr vert="horz" lIns="94858" tIns="47430" rIns="94858" bIns="47430" rtlCol="0"/>
          <a:lstStyle>
            <a:lvl1pPr algn="r">
              <a:defRPr sz="1300"/>
            </a:lvl1pPr>
          </a:lstStyle>
          <a:p>
            <a:fld id="{9D98A18E-A45F-43BD-BCFC-CCA4C3B2DE4B}" type="datetime1">
              <a:rPr kumimoji="1" lang="ja-JP" altLang="en-US" smtClean="0"/>
              <a:t>2026/3/27</a:t>
            </a:fld>
            <a:endParaRPr kumimoji="1" lang="ja-JP" altLang="en-US"/>
          </a:p>
        </p:txBody>
      </p:sp>
      <p:sp>
        <p:nvSpPr>
          <p:cNvPr id="4" name="フッター プレースホルダー 3"/>
          <p:cNvSpPr>
            <a:spLocks noGrp="1"/>
          </p:cNvSpPr>
          <p:nvPr>
            <p:ph type="ftr" sz="quarter" idx="2"/>
          </p:nvPr>
        </p:nvSpPr>
        <p:spPr>
          <a:xfrm>
            <a:off x="2" y="9371289"/>
            <a:ext cx="2918831" cy="495026"/>
          </a:xfrm>
          <a:prstGeom prst="rect">
            <a:avLst/>
          </a:prstGeom>
        </p:spPr>
        <p:txBody>
          <a:bodyPr vert="horz" lIns="94858" tIns="47430" rIns="94858" bIns="47430"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15374" y="9371289"/>
            <a:ext cx="2918831" cy="495026"/>
          </a:xfrm>
          <a:prstGeom prst="rect">
            <a:avLst/>
          </a:prstGeom>
        </p:spPr>
        <p:txBody>
          <a:bodyPr vert="horz" lIns="94858" tIns="47430" rIns="94858" bIns="47430" rtlCol="0" anchor="b"/>
          <a:lstStyle>
            <a:lvl1pPr algn="r">
              <a:defRPr sz="1300"/>
            </a:lvl1pPr>
          </a:lstStyle>
          <a:p>
            <a:fld id="{83524014-1DAC-4793-9C58-2880583C56F8}" type="slidenum">
              <a:rPr kumimoji="1" lang="ja-JP" altLang="en-US" smtClean="0"/>
              <a:t>‹#›</a:t>
            </a:fld>
            <a:endParaRPr kumimoji="1" lang="ja-JP" altLang="en-US"/>
          </a:p>
        </p:txBody>
      </p:sp>
    </p:spTree>
    <p:extLst>
      <p:ext uri="{BB962C8B-B14F-4D97-AF65-F5344CB8AC3E}">
        <p14:creationId xmlns:p14="http://schemas.microsoft.com/office/powerpoint/2010/main" val="229744133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18831" cy="495028"/>
          </a:xfrm>
          <a:prstGeom prst="rect">
            <a:avLst/>
          </a:prstGeom>
        </p:spPr>
        <p:txBody>
          <a:bodyPr vert="horz" lIns="94858" tIns="47430" rIns="94858" bIns="47430" rtlCol="0"/>
          <a:lstStyle>
            <a:lvl1pPr algn="l">
              <a:defRPr sz="1300"/>
            </a:lvl1pPr>
          </a:lstStyle>
          <a:p>
            <a:endParaRPr kumimoji="1" lang="ja-JP" altLang="en-US"/>
          </a:p>
        </p:txBody>
      </p:sp>
      <p:sp>
        <p:nvSpPr>
          <p:cNvPr id="3" name="日付プレースホルダー 2"/>
          <p:cNvSpPr>
            <a:spLocks noGrp="1"/>
          </p:cNvSpPr>
          <p:nvPr>
            <p:ph type="dt" idx="1"/>
          </p:nvPr>
        </p:nvSpPr>
        <p:spPr>
          <a:xfrm>
            <a:off x="3815374" y="2"/>
            <a:ext cx="2918831" cy="495028"/>
          </a:xfrm>
          <a:prstGeom prst="rect">
            <a:avLst/>
          </a:prstGeom>
        </p:spPr>
        <p:txBody>
          <a:bodyPr vert="horz" lIns="94858" tIns="47430" rIns="94858" bIns="47430" rtlCol="0"/>
          <a:lstStyle>
            <a:lvl1pPr algn="r">
              <a:defRPr sz="1300"/>
            </a:lvl1pPr>
          </a:lstStyle>
          <a:p>
            <a:fld id="{769B7484-9310-4FCC-A809-936A0E8528A8}" type="datetime1">
              <a:rPr kumimoji="1" lang="ja-JP" altLang="en-US" smtClean="0"/>
              <a:t>2026/3/27</a:t>
            </a:fld>
            <a:endParaRPr kumimoji="1" lang="ja-JP" altLang="en-US"/>
          </a:p>
        </p:txBody>
      </p:sp>
      <p:sp>
        <p:nvSpPr>
          <p:cNvPr id="4" name="スライド イメージ プレースホルダー 3"/>
          <p:cNvSpPr>
            <a:spLocks noGrp="1" noRot="1" noChangeAspect="1"/>
          </p:cNvSpPr>
          <p:nvPr>
            <p:ph type="sldImg" idx="2"/>
          </p:nvPr>
        </p:nvSpPr>
        <p:spPr>
          <a:xfrm>
            <a:off x="406400" y="1231900"/>
            <a:ext cx="5922963" cy="3332163"/>
          </a:xfrm>
          <a:prstGeom prst="rect">
            <a:avLst/>
          </a:prstGeom>
          <a:noFill/>
          <a:ln w="12700">
            <a:solidFill>
              <a:prstClr val="black"/>
            </a:solidFill>
          </a:ln>
        </p:spPr>
        <p:txBody>
          <a:bodyPr vert="horz" lIns="94858" tIns="47430" rIns="94858" bIns="47430" rtlCol="0" anchor="ctr"/>
          <a:lstStyle/>
          <a:p>
            <a:endParaRPr lang="ja-JP" altLang="en-US"/>
          </a:p>
        </p:txBody>
      </p:sp>
      <p:sp>
        <p:nvSpPr>
          <p:cNvPr id="5" name="ノート プレースホルダー 4"/>
          <p:cNvSpPr>
            <a:spLocks noGrp="1"/>
          </p:cNvSpPr>
          <p:nvPr>
            <p:ph type="body" sz="quarter" idx="3"/>
          </p:nvPr>
        </p:nvSpPr>
        <p:spPr>
          <a:xfrm>
            <a:off x="673578" y="4748164"/>
            <a:ext cx="5388609" cy="3884863"/>
          </a:xfrm>
          <a:prstGeom prst="rect">
            <a:avLst/>
          </a:prstGeom>
        </p:spPr>
        <p:txBody>
          <a:bodyPr vert="horz" lIns="94858" tIns="47430" rIns="94858" bIns="474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9"/>
            <a:ext cx="2918831" cy="495026"/>
          </a:xfrm>
          <a:prstGeom prst="rect">
            <a:avLst/>
          </a:prstGeom>
        </p:spPr>
        <p:txBody>
          <a:bodyPr vert="horz" lIns="94858" tIns="47430" rIns="94858" bIns="4743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15374" y="9371289"/>
            <a:ext cx="2918831" cy="495026"/>
          </a:xfrm>
          <a:prstGeom prst="rect">
            <a:avLst/>
          </a:prstGeom>
        </p:spPr>
        <p:txBody>
          <a:bodyPr vert="horz" lIns="94858" tIns="47430" rIns="94858" bIns="47430" rtlCol="0" anchor="b"/>
          <a:lstStyle>
            <a:lvl1pPr algn="r">
              <a:defRPr sz="1300"/>
            </a:lvl1pPr>
          </a:lstStyle>
          <a:p>
            <a:fld id="{24B6E253-2F7C-48D0-B04B-92543DDE0196}" type="slidenum">
              <a:rPr kumimoji="1" lang="ja-JP" altLang="en-US" smtClean="0"/>
              <a:t>‹#›</a:t>
            </a:fld>
            <a:endParaRPr kumimoji="1" lang="ja-JP" altLang="en-US"/>
          </a:p>
        </p:txBody>
      </p:sp>
    </p:spTree>
    <p:extLst>
      <p:ext uri="{BB962C8B-B14F-4D97-AF65-F5344CB8AC3E}">
        <p14:creationId xmlns:p14="http://schemas.microsoft.com/office/powerpoint/2010/main" val="188478749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FBD45-E622-7249-7470-EA79632968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AFD735-B788-3A80-A0B6-FE4B9BEE4975}"/>
              </a:ext>
            </a:extLst>
          </p:cNvPr>
          <p:cNvSpPr>
            <a:spLocks noGrp="1" noRot="1" noChangeAspect="1"/>
          </p:cNvSpPr>
          <p:nvPr>
            <p:ph type="sldImg"/>
          </p:nvPr>
        </p:nvSpPr>
        <p:spPr>
          <a:xfrm>
            <a:off x="406400" y="1231900"/>
            <a:ext cx="5922963" cy="3332163"/>
          </a:xfrm>
        </p:spPr>
      </p:sp>
      <p:sp>
        <p:nvSpPr>
          <p:cNvPr id="3" name="ノート プレースホルダー 2">
            <a:extLst>
              <a:ext uri="{FF2B5EF4-FFF2-40B4-BE49-F238E27FC236}">
                <a16:creationId xmlns:a16="http://schemas.microsoft.com/office/drawing/2014/main" id="{E89573C2-14B1-6808-795F-463DD181547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A573940-BBEE-3E01-6C1C-19EB8B0A93CB}"/>
              </a:ext>
            </a:extLst>
          </p:cNvPr>
          <p:cNvSpPr>
            <a:spLocks noGrp="1"/>
          </p:cNvSpPr>
          <p:nvPr>
            <p:ph type="sldNum" sz="quarter" idx="10"/>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1</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B7AC57FD-3888-36C5-FFA4-98D8F7857369}"/>
              </a:ext>
            </a:extLst>
          </p:cNvPr>
          <p:cNvSpPr>
            <a:spLocks noGrp="1"/>
          </p:cNvSpPr>
          <p:nvPr>
            <p:ph type="dt" idx="11"/>
          </p:nvPr>
        </p:nvSpPr>
        <p:spPr/>
        <p:txBody>
          <a:bodyPr/>
          <a:lstStyle/>
          <a:p>
            <a:pPr defTabSz="898032">
              <a:defRPr/>
            </a:pPr>
            <a:fld id="{21D5A8DC-0A38-48B0-B4A4-E65780A54FCB}"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43167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197D69FF-01F4-4377-A7BC-A27A9CE16EF9}"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12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4435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小中学校　</a:t>
            </a:r>
            <a:r>
              <a:rPr kumimoji="1" lang="en-US" altLang="ja-JP"/>
              <a:t>P13</a:t>
            </a:r>
            <a:endParaRPr kumimoji="1" lang="ja-JP" altLang="en-US" dirty="0"/>
          </a:p>
        </p:txBody>
      </p:sp>
      <p:sp>
        <p:nvSpPr>
          <p:cNvPr id="4" name="日付プレースホルダー 3"/>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13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135800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14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877403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63850" y="849313"/>
            <a:ext cx="4067175" cy="2289175"/>
          </a:xfrm>
        </p:spPr>
      </p:sp>
      <p:sp>
        <p:nvSpPr>
          <p:cNvPr id="3" name="ノート プレースホルダー 2"/>
          <p:cNvSpPr>
            <a:spLocks noGrp="1"/>
          </p:cNvSpPr>
          <p:nvPr>
            <p:ph type="body" idx="1"/>
          </p:nvPr>
        </p:nvSpPr>
        <p:spPr/>
        <p:txBody>
          <a:bodyPr/>
          <a:lstStyle/>
          <a:p>
            <a:r>
              <a:rPr kumimoji="1" lang="ja-JP" altLang="en-US" dirty="0"/>
              <a:t>やさしい　せかい：やさしい日本語ツーリズム研究会」（吉開章代表）が明治大学山脇ゼミとコラボして制作したミュージック・ビデオ「やさしい せかい」が</a:t>
            </a:r>
            <a:r>
              <a:rPr kumimoji="1" lang="en-US" altLang="ja-JP" dirty="0"/>
              <a:t>YouTube</a:t>
            </a:r>
            <a:r>
              <a:rPr kumimoji="1" lang="ja-JP" altLang="en-US" dirty="0"/>
              <a:t>で無料公開されました。　日本語を学んでいる外国人の視点から、日本語学習や日本人とのコミュニケーションの難しいポイントを挙げ、「やさしい日本語」の活用をラップで訴える内容となっています。</a:t>
            </a:r>
          </a:p>
        </p:txBody>
      </p:sp>
      <p:sp>
        <p:nvSpPr>
          <p:cNvPr id="4" name="日付プレースホルダー 3"/>
          <p:cNvSpPr>
            <a:spLocks noGrp="1"/>
          </p:cNvSpPr>
          <p:nvPr>
            <p:ph type="dt" idx="10"/>
          </p:nvPr>
        </p:nvSpPr>
        <p:spPr/>
        <p:txBody>
          <a:bodyPr/>
          <a:lstStyle/>
          <a:p>
            <a:fld id="{FAD7117B-D5CD-4741-9BCF-70893BD362AE}" type="datetime1">
              <a:rPr kumimoji="1" lang="ja-JP" altLang="en-US" smtClean="0"/>
              <a:t>2026/3/27</a:t>
            </a:fld>
            <a:endParaRPr kumimoji="1" lang="ja-JP" altLang="en-US"/>
          </a:p>
        </p:txBody>
      </p:sp>
      <p:sp>
        <p:nvSpPr>
          <p:cNvPr id="5" name="スライド番号プレースホルダー 4"/>
          <p:cNvSpPr>
            <a:spLocks noGrp="1"/>
          </p:cNvSpPr>
          <p:nvPr>
            <p:ph type="sldNum" sz="quarter" idx="11"/>
          </p:nvPr>
        </p:nvSpPr>
        <p:spPr/>
        <p:txBody>
          <a:bodyPr/>
          <a:lstStyle/>
          <a:p>
            <a:fld id="{24B6E253-2F7C-48D0-B04B-92543DDE0196}" type="slidenum">
              <a:rPr kumimoji="1" lang="ja-JP" altLang="en-US" smtClean="0"/>
              <a:t>15</a:t>
            </a:fld>
            <a:endParaRPr kumimoji="1" lang="ja-JP" altLang="en-US"/>
          </a:p>
        </p:txBody>
      </p:sp>
    </p:spTree>
    <p:extLst>
      <p:ext uri="{BB962C8B-B14F-4D97-AF65-F5344CB8AC3E}">
        <p14:creationId xmlns:p14="http://schemas.microsoft.com/office/powerpoint/2010/main" val="4097077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63850" y="849313"/>
            <a:ext cx="4067175" cy="2289175"/>
          </a:xfrm>
        </p:spPr>
      </p:sp>
      <p:sp>
        <p:nvSpPr>
          <p:cNvPr id="3" name="ノート プレースホルダー 2"/>
          <p:cNvSpPr>
            <a:spLocks noGrp="1"/>
          </p:cNvSpPr>
          <p:nvPr>
            <p:ph type="body" idx="1"/>
          </p:nvPr>
        </p:nvSpPr>
        <p:spPr/>
        <p:txBody>
          <a:bodyPr/>
          <a:lstStyle/>
          <a:p>
            <a:r>
              <a:rPr lang="ja-JP" altLang="en-US" b="0" i="0" dirty="0">
                <a:solidFill>
                  <a:srgbClr val="4D4D4D"/>
                </a:solidFill>
                <a:effectLst/>
                <a:latin typeface="minmoji"/>
              </a:rPr>
              <a:t>できるかぎり明瞭な意味の言葉を、明瞭な発音で言うこと</a:t>
            </a:r>
            <a:endParaRPr lang="en-US" altLang="ja-JP" b="0" i="0" dirty="0">
              <a:solidFill>
                <a:srgbClr val="4D4D4D"/>
              </a:solidFill>
              <a:effectLst/>
              <a:latin typeface="minmoji"/>
            </a:endParaRPr>
          </a:p>
          <a:p>
            <a:r>
              <a:rPr kumimoji="1" lang="ja-JP" altLang="en-US" dirty="0"/>
              <a:t>基本：小学校２，３年生が使う言葉にする　　　はさみの法則：どんなルールか推測してみよう！　　</a:t>
            </a:r>
            <a:endParaRPr kumimoji="1" lang="en-US" altLang="ja-JP" dirty="0"/>
          </a:p>
          <a:p>
            <a:r>
              <a:rPr kumimoji="1" lang="ja-JP" altLang="en-US" dirty="0"/>
              <a:t>はっきり・・・論理的に、発音をはっきり　　　　さいごまで・・・文末をあいまいにしない！　　　みじかく・・・一文は主語、述語だけで短く！</a:t>
            </a:r>
          </a:p>
        </p:txBody>
      </p:sp>
      <p:sp>
        <p:nvSpPr>
          <p:cNvPr id="4" name="日付プレースホルダー 3"/>
          <p:cNvSpPr>
            <a:spLocks noGrp="1"/>
          </p:cNvSpPr>
          <p:nvPr>
            <p:ph type="dt" idx="10"/>
          </p:nvPr>
        </p:nvSpPr>
        <p:spPr/>
        <p:txBody>
          <a:bodyPr/>
          <a:lstStyle/>
          <a:p>
            <a:pPr defTabSz="898032">
              <a:defRPr/>
            </a:pPr>
            <a:fld id="{BBDB82BE-EE54-4ECC-A531-4A439C99A806}"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16</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60502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7963" y="1236663"/>
            <a:ext cx="5948363" cy="3346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pPr defTabSz="898032">
              <a:defRPr/>
            </a:pPr>
            <a:r>
              <a:rPr lang="en-US" altLang="ja-JP" sz="1200">
                <a:solidFill>
                  <a:prstClr val="black"/>
                </a:solidFill>
                <a:latin typeface="游ゴシック" panose="020F0502020204030204"/>
                <a:ea typeface="游ゴシック" panose="020B0400000000000000" pitchFamily="50" charset="-128"/>
              </a:rPr>
              <a:t>2023/7/9</a:t>
            </a:r>
            <a:endParaRPr lang="ja-JP" altLang="en-US" sz="120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898032">
              <a:defRPr/>
            </a:pPr>
            <a:fld id="{24B6E253-2F7C-48D0-B04B-92543DDE0196}" type="slidenum">
              <a:rPr lang="ja-JP" altLang="en-US" sz="1200">
                <a:solidFill>
                  <a:prstClr val="black"/>
                </a:solidFill>
                <a:latin typeface="游ゴシック" panose="020F0502020204030204"/>
                <a:ea typeface="游ゴシック" panose="020B0400000000000000" pitchFamily="50" charset="-128"/>
              </a:rPr>
              <a:pPr defTabSz="898032">
                <a:defRPr/>
              </a:pPr>
              <a:t>19</a:t>
            </a:fld>
            <a:endParaRPr lang="ja-JP" altLang="en-US" sz="12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56434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8F9C2-BA54-5064-30EA-CA41BE0430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C7115A-2AD6-B5FF-86B6-A2594C5EF2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FC8926-AB54-795A-230A-71501429BC2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A9332F3-148F-3978-718D-F2415CF4AD39}"/>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20</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A0A32196-047E-8EE6-E140-A9E78A8C8FFF}"/>
              </a:ext>
            </a:extLst>
          </p:cNvPr>
          <p:cNvSpPr>
            <a:spLocks noGrp="1"/>
          </p:cNvSpPr>
          <p:nvPr>
            <p:ph type="dt" idx="1"/>
          </p:nvPr>
        </p:nvSpPr>
        <p:spPr/>
        <p:txBody>
          <a:bodyPr/>
          <a:lstStyle/>
          <a:p>
            <a:pPr defTabSz="898032">
              <a:defRPr/>
            </a:pPr>
            <a:fld id="{A779E011-85D5-49CF-86B2-4308027CD53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115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AE36A-91FA-EE35-760F-B2CEE64C90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05C993-E622-4133-B46E-B36E829B228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CBE853-4116-8219-B8A6-5EB288944AEE}"/>
              </a:ext>
            </a:extLst>
          </p:cNvPr>
          <p:cNvSpPr>
            <a:spLocks noGrp="1"/>
          </p:cNvSpPr>
          <p:nvPr>
            <p:ph type="body" idx="1"/>
          </p:nvPr>
        </p:nvSpPr>
        <p:spPr/>
        <p:txBody>
          <a:bodyPr/>
          <a:lstStyle/>
          <a:p>
            <a:pPr defTabSz="449016">
              <a:spcBef>
                <a:spcPct val="0"/>
              </a:spcBef>
              <a:defRPr/>
            </a:pPr>
            <a:r>
              <a:rPr kumimoji="1" lang="ja-JP" altLang="en-US" dirty="0"/>
              <a:t>絵本の読み聞かせのような印象。</a:t>
            </a:r>
            <a:r>
              <a:rPr lang="ja-JP" altLang="en-US" sz="2600" dirty="0">
                <a:solidFill>
                  <a:prstClr val="black"/>
                </a:solidFill>
                <a:latin typeface="UD デジタル 教科書体 NK-R" panose="02020400000000000000" pitchFamily="18" charset="-128"/>
                <a:ea typeface="UD デジタル 教科書体 NK-R" panose="02020400000000000000" pitchFamily="18" charset="-128"/>
              </a:rPr>
              <a:t>☞ これだけでも少しわかりやすくなるが、言わなくても良い</a:t>
            </a:r>
            <a:r>
              <a:rPr lang="ja-JP" altLang="en-US" sz="2600" b="1" u="sng" dirty="0">
                <a:solidFill>
                  <a:prstClr val="black"/>
                </a:solidFill>
                <a:latin typeface="UD デジタル 教科書体 NK-R" panose="02020400000000000000" pitchFamily="18" charset="-128"/>
                <a:ea typeface="UD デジタル 教科書体 NK-R" panose="02020400000000000000" pitchFamily="18" charset="-128"/>
              </a:rPr>
              <a:t>「不必要な部分」の取捨選択で、更に短くできる（</a:t>
            </a:r>
            <a:r>
              <a:rPr lang="en-US" altLang="ja-JP" sz="2600" b="1" u="sng" dirty="0">
                <a:solidFill>
                  <a:prstClr val="black"/>
                </a:solidFill>
                <a:latin typeface="UD デジタル 教科書体 NK-R" panose="02020400000000000000" pitchFamily="18" charset="-128"/>
                <a:ea typeface="UD デジタル 教科書体 NK-R" panose="02020400000000000000" pitchFamily="18" charset="-128"/>
              </a:rPr>
              <a:t>Step</a:t>
            </a:r>
            <a:r>
              <a:rPr lang="ja-JP" altLang="en-US" sz="2600" b="1" u="sng" dirty="0">
                <a:solidFill>
                  <a:prstClr val="black"/>
                </a:solidFill>
                <a:latin typeface="UD デジタル 教科書体 NK-R" panose="02020400000000000000" pitchFamily="18" charset="-128"/>
                <a:ea typeface="UD デジタル 教科書体 NK-R" panose="02020400000000000000" pitchFamily="18" charset="-128"/>
              </a:rPr>
              <a:t>２）</a:t>
            </a:r>
            <a:r>
              <a:rPr lang="ja-JP" altLang="en-US" sz="2600" dirty="0">
                <a:solidFill>
                  <a:prstClr val="black"/>
                </a:solidFill>
                <a:latin typeface="UD デジタル 教科書体 NK-R" panose="02020400000000000000" pitchFamily="18" charset="-128"/>
                <a:ea typeface="UD デジタル 教科書体 NK-R" panose="02020400000000000000" pitchFamily="18" charset="-128"/>
              </a:rPr>
              <a:t>。</a:t>
            </a:r>
          </a:p>
          <a:p>
            <a:endParaRPr kumimoji="1" lang="ja-JP" altLang="en-US" dirty="0"/>
          </a:p>
        </p:txBody>
      </p:sp>
      <p:sp>
        <p:nvSpPr>
          <p:cNvPr id="4" name="スライド番号プレースホルダー 3">
            <a:extLst>
              <a:ext uri="{FF2B5EF4-FFF2-40B4-BE49-F238E27FC236}">
                <a16:creationId xmlns:a16="http://schemas.microsoft.com/office/drawing/2014/main" id="{2E20E194-A5D4-384E-6808-ECD071E7D955}"/>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21</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407FE3CA-F41D-D308-1566-DA94B5443B39}"/>
              </a:ext>
            </a:extLst>
          </p:cNvPr>
          <p:cNvSpPr>
            <a:spLocks noGrp="1"/>
          </p:cNvSpPr>
          <p:nvPr>
            <p:ph type="dt" idx="1"/>
          </p:nvPr>
        </p:nvSpPr>
        <p:spPr/>
        <p:txBody>
          <a:bodyPr/>
          <a:lstStyle/>
          <a:p>
            <a:pPr defTabSz="898032">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610158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2C0B4-5CBF-A41C-83F7-7DE8109713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AE8969-7C06-AC1D-C304-E7E91400B97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89DC69B-E889-FAC0-CEAF-3EF17F56D36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1C0C268-5CF5-2105-BAC5-2B6C081A7E67}"/>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22</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74736F5F-7770-CC58-4425-97B2D070C93F}"/>
              </a:ext>
            </a:extLst>
          </p:cNvPr>
          <p:cNvSpPr>
            <a:spLocks noGrp="1"/>
          </p:cNvSpPr>
          <p:nvPr>
            <p:ph type="dt" idx="1"/>
          </p:nvPr>
        </p:nvSpPr>
        <p:spPr/>
        <p:txBody>
          <a:bodyPr/>
          <a:lstStyle/>
          <a:p>
            <a:pPr defTabSz="898032">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67585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580F5-9F96-B344-3A60-6869951BBD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1698F9-9B3E-EA86-2B79-7550E6A44E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96E5370-3171-4D61-44EA-87E9DC65E038}"/>
              </a:ext>
            </a:extLst>
          </p:cNvPr>
          <p:cNvSpPr>
            <a:spLocks noGrp="1"/>
          </p:cNvSpPr>
          <p:nvPr>
            <p:ph type="body" idx="1"/>
          </p:nvPr>
        </p:nvSpPr>
        <p:spPr/>
        <p:txBody>
          <a:bodyPr/>
          <a:lstStyle/>
          <a:p>
            <a:r>
              <a:rPr kumimoji="1" lang="ja-JP" altLang="en-US" dirty="0"/>
              <a:t>絵本の読み聞かせのような印象</a:t>
            </a:r>
          </a:p>
        </p:txBody>
      </p:sp>
      <p:sp>
        <p:nvSpPr>
          <p:cNvPr id="4" name="スライド番号プレースホルダー 3">
            <a:extLst>
              <a:ext uri="{FF2B5EF4-FFF2-40B4-BE49-F238E27FC236}">
                <a16:creationId xmlns:a16="http://schemas.microsoft.com/office/drawing/2014/main" id="{08E2309C-C37B-AC86-B171-B7B26A3107A5}"/>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23</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92FA434F-7C4E-4E71-21D7-4E549CC018A4}"/>
              </a:ext>
            </a:extLst>
          </p:cNvPr>
          <p:cNvSpPr>
            <a:spLocks noGrp="1"/>
          </p:cNvSpPr>
          <p:nvPr>
            <p:ph type="dt" idx="1"/>
          </p:nvPr>
        </p:nvSpPr>
        <p:spPr/>
        <p:txBody>
          <a:bodyPr/>
          <a:lstStyle/>
          <a:p>
            <a:pPr defTabSz="898032">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17008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7477AB88-6B55-497D-55B9-31B3569AB997}"/>
              </a:ext>
            </a:extLst>
          </p:cNvPr>
          <p:cNvSpPr>
            <a:spLocks noGrp="1"/>
          </p:cNvSpPr>
          <p:nvPr>
            <p:ph type="dt" idx="1"/>
          </p:nvPr>
        </p:nvSpPr>
        <p:spPr/>
        <p:txBody>
          <a:bodyPr/>
          <a:lstStyle/>
          <a:p>
            <a:pPr defTabSz="898032">
              <a:defRPr/>
            </a:pPr>
            <a:fld id="{02083EFE-D74E-4475-975E-9A6F9D7D8A67}"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461241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絵本の読み聞かせのような印象。こそあどは、具体的に言い換える。緑の「すくないです。」は原文にはないが、伝えるべき内容を明確にするために必要な情報は補足する。「皆さんにも買っていただきたいです」は「てもらう」という行為の授受が日本語独特で外国語にはない表現の為、わかりにくい。広く購買することを他の表現で述べる。「お一人様お一つまでのご購入です」が最も伝えたい内容であり、外国人が何をするべきか／しないべきか、許されているのか／許されていないのかを明示する。</a:t>
            </a:r>
            <a:endParaRPr kumimoji="1" lang="en-US" altLang="ja-JP" dirty="0"/>
          </a:p>
        </p:txBody>
      </p:sp>
      <p:sp>
        <p:nvSpPr>
          <p:cNvPr id="4" name="スライド番号プレースホルダー 3"/>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24</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8C8C4B94-0132-C4FA-EDD3-B71FB090C743}"/>
              </a:ext>
            </a:extLst>
          </p:cNvPr>
          <p:cNvSpPr>
            <a:spLocks noGrp="1"/>
          </p:cNvSpPr>
          <p:nvPr>
            <p:ph type="dt" idx="1"/>
          </p:nvPr>
        </p:nvSpPr>
        <p:spPr/>
        <p:txBody>
          <a:bodyPr/>
          <a:lstStyle/>
          <a:p>
            <a:pPr defTabSz="898032">
              <a:defRPr/>
            </a:pPr>
            <a:fld id="{B5CCD83F-0419-440C-82AA-78CB9D27FE46}"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69384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61DF-EC34-586F-BA5F-61E5170CE6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18E5FF-5122-1979-0B02-1DDC169673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E5EA1C-B897-8FCF-7760-7412DFE77A1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82DA2AF-1FED-D380-43D4-EB62B011B23F}"/>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25</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CE26C54B-FF63-D832-84E9-A11A56A567F1}"/>
              </a:ext>
            </a:extLst>
          </p:cNvPr>
          <p:cNvSpPr>
            <a:spLocks noGrp="1"/>
          </p:cNvSpPr>
          <p:nvPr>
            <p:ph type="dt" idx="1"/>
          </p:nvPr>
        </p:nvSpPr>
        <p:spPr/>
        <p:txBody>
          <a:bodyPr/>
          <a:lstStyle/>
          <a:p>
            <a:pPr defTabSz="898032">
              <a:defRPr/>
            </a:pPr>
            <a:fld id="{AD0B5723-2CD6-4631-9E1A-FEEB62EB32F6}"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133798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79C29-5D35-ACAF-659E-DC79CFA7DF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F33457-24DD-87AE-9D61-AE666EC6A7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42934B-14BF-B81A-D68F-90E5BBFC7D5F}"/>
              </a:ext>
            </a:extLst>
          </p:cNvPr>
          <p:cNvSpPr>
            <a:spLocks noGrp="1"/>
          </p:cNvSpPr>
          <p:nvPr>
            <p:ph type="body" idx="1"/>
          </p:nvPr>
        </p:nvSpPr>
        <p:spPr/>
        <p:txBody>
          <a:bodyPr/>
          <a:lstStyle/>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39672951-41E2-1C27-B33D-922808DBABA0}"/>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A26C60F2-2263-F18C-0316-ABCD49E56242}"/>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28</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546026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DAF0-EB53-A13B-DF13-B92267586C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61F993-1DB5-07FE-7BA1-1F0FC81662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4D3FD48-2545-3657-199C-F4EEF2427A75}"/>
              </a:ext>
            </a:extLst>
          </p:cNvPr>
          <p:cNvSpPr>
            <a:spLocks noGrp="1"/>
          </p:cNvSpPr>
          <p:nvPr>
            <p:ph type="body" idx="1"/>
          </p:nvPr>
        </p:nvSpPr>
        <p:spPr/>
        <p:txBody>
          <a:bodyPr/>
          <a:lstStyle/>
          <a:p>
            <a:r>
              <a:rPr kumimoji="1" lang="ja-JP" altLang="en-US" dirty="0"/>
              <a:t>シンプル：二重否定</a:t>
            </a:r>
            <a:r>
              <a:rPr kumimoji="1" lang="en-US" altLang="ja-JP" dirty="0"/>
              <a:t>×</a:t>
            </a:r>
            <a:r>
              <a:rPr kumimoji="1" lang="ja-JP" altLang="en-US" dirty="0"/>
              <a:t>、曖昧な言い方</a:t>
            </a:r>
            <a:r>
              <a:rPr kumimoji="1" lang="en-US" altLang="ja-JP" dirty="0"/>
              <a:t>×</a:t>
            </a:r>
            <a:r>
              <a:rPr kumimoji="1" lang="ja-JP" altLang="en-US" dirty="0"/>
              <a:t>　など</a:t>
            </a:r>
            <a:endParaRPr kumimoji="1" lang="en-US" altLang="ja-JP" dirty="0"/>
          </a:p>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DD2A8A7D-D0D1-61CE-28A6-19918C6305ED}"/>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AF3615B2-F795-57A2-2B71-28237E9DA5D1}"/>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29</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988026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3EE77-3B80-DDE1-A1E6-307930F5B3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F78718-26A7-EF07-2EFA-1627C744B28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C8E6A9-BE2F-9B4D-BFF9-EB79E6AA2C36}"/>
              </a:ext>
            </a:extLst>
          </p:cNvPr>
          <p:cNvSpPr>
            <a:spLocks noGrp="1"/>
          </p:cNvSpPr>
          <p:nvPr>
            <p:ph type="body" idx="1"/>
          </p:nvPr>
        </p:nvSpPr>
        <p:spPr/>
        <p:txBody>
          <a:bodyPr/>
          <a:lstStyle/>
          <a:p>
            <a:r>
              <a:rPr kumimoji="1" lang="ja-JP" altLang="en-US" dirty="0"/>
              <a:t>シンプル：二重否定</a:t>
            </a:r>
            <a:r>
              <a:rPr kumimoji="1" lang="en-US" altLang="ja-JP" dirty="0"/>
              <a:t>×</a:t>
            </a:r>
            <a:r>
              <a:rPr kumimoji="1" lang="ja-JP" altLang="en-US" dirty="0"/>
              <a:t>、曖昧な言い方</a:t>
            </a:r>
            <a:r>
              <a:rPr kumimoji="1" lang="en-US" altLang="ja-JP" dirty="0"/>
              <a:t>×</a:t>
            </a:r>
            <a:r>
              <a:rPr kumimoji="1" lang="ja-JP" altLang="en-US" dirty="0"/>
              <a:t>　など</a:t>
            </a:r>
            <a:endParaRPr kumimoji="1" lang="en-US" altLang="ja-JP" dirty="0"/>
          </a:p>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0A014DFF-7F83-38A1-9F87-A2464E69414F}"/>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7783B9E8-AABB-E788-5B76-93041419083C}"/>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30</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578983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8A293-358C-2180-4DDD-38BEA3707F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B5123D7-BCF8-5575-D986-A81E8338F0B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0D4EF1-40CB-36DD-01D5-74DCF1D7BEA5}"/>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E09BED5B-0271-6BF8-A30A-0CCB3673C2BB}"/>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376F36C2-BD51-78A8-70A1-342AFAEFC092}"/>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31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606240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9A3F9-4010-EC85-ADA0-1CB07169AE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5FA70A-8102-5D5C-03E7-395C0D6A86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2F8A19-60FD-0505-6148-6AB9716137EE}"/>
              </a:ext>
            </a:extLst>
          </p:cNvPr>
          <p:cNvSpPr>
            <a:spLocks noGrp="1"/>
          </p:cNvSpPr>
          <p:nvPr>
            <p:ph type="body" idx="1"/>
          </p:nvPr>
        </p:nvSpPr>
        <p:spPr/>
        <p:txBody>
          <a:bodyPr/>
          <a:lstStyle/>
          <a:p>
            <a:r>
              <a:rPr kumimoji="1" lang="ja-JP" altLang="en-US" dirty="0"/>
              <a:t>➝ 日本で生活・仕事するために、難しくても覚えなければ ならない大事なことばもあります。そのようなことばは、用語の意味だけでなく、「意味合い」も説明しましょう。</a:t>
            </a:r>
          </a:p>
          <a:p>
            <a:endParaRPr kumimoji="1" lang="en-US" altLang="ja-JP" dirty="0"/>
          </a:p>
        </p:txBody>
      </p:sp>
      <p:sp>
        <p:nvSpPr>
          <p:cNvPr id="4" name="スライド番号プレースホルダー 3">
            <a:extLst>
              <a:ext uri="{FF2B5EF4-FFF2-40B4-BE49-F238E27FC236}">
                <a16:creationId xmlns:a16="http://schemas.microsoft.com/office/drawing/2014/main" id="{5408DD78-C064-989A-5151-AB1AE738C1B9}"/>
              </a:ext>
            </a:extLst>
          </p:cNvPr>
          <p:cNvSpPr>
            <a:spLocks noGrp="1"/>
          </p:cNvSpPr>
          <p:nvPr>
            <p:ph type="sldNum" sz="quarter" idx="5"/>
          </p:nvPr>
        </p:nvSpPr>
        <p:spPr/>
        <p:txBody>
          <a:bodyPr/>
          <a:lstStyle/>
          <a:p>
            <a:pPr defTabSz="898032">
              <a:defRPr/>
            </a:pPr>
            <a:fld id="{5737B726-A5C1-454E-8E0B-2C745EBFCD7A}" type="slidenum">
              <a:rPr lang="ja-JP" altLang="en-US">
                <a:solidFill>
                  <a:prstClr val="black"/>
                </a:solidFill>
                <a:latin typeface="Calibri" panose="020F0502020204030204"/>
                <a:ea typeface="ＭＳ Ｐゴシック" panose="020B0600070205080204" pitchFamily="50" charset="-128"/>
              </a:rPr>
              <a:pPr defTabSz="898032">
                <a:defRPr/>
              </a:pPr>
              <a:t>32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849405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「ハサミの法則」とは～　（スライド読み上げ）</a:t>
            </a:r>
            <a:endParaRPr kumimoji="1" lang="en-US" altLang="ja-JP" dirty="0"/>
          </a:p>
          <a:p>
            <a:endParaRPr kumimoji="1" lang="en-US" altLang="ja-JP" dirty="0"/>
          </a:p>
          <a:p>
            <a:r>
              <a:rPr kumimoji="1" lang="en-US" altLang="ja-JP" dirty="0"/>
              <a:t>3</a:t>
            </a:r>
            <a:r>
              <a:rPr kumimoji="1" lang="ja-JP" altLang="en-US" dirty="0"/>
              <a:t>文クッキングは、文が</a:t>
            </a:r>
            <a:r>
              <a:rPr kumimoji="1" lang="en-US" altLang="ja-JP" dirty="0"/>
              <a:t>3</a:t>
            </a:r>
            <a:r>
              <a:rPr kumimoji="1" lang="ja-JP" altLang="en-US" dirty="0"/>
              <a:t>つあるので、当てさせるチャンスは</a:t>
            </a:r>
            <a:r>
              <a:rPr kumimoji="1" lang="en-US" altLang="ja-JP" dirty="0"/>
              <a:t>3</a:t>
            </a:r>
            <a:r>
              <a:rPr kumimoji="1" lang="ja-JP" altLang="en-US" dirty="0"/>
              <a:t>回ある、ということです。</a:t>
            </a:r>
          </a:p>
        </p:txBody>
      </p:sp>
      <p:sp>
        <p:nvSpPr>
          <p:cNvPr id="4" name="スライド番号プレースホルダー 3"/>
          <p:cNvSpPr>
            <a:spLocks noGrp="1"/>
          </p:cNvSpPr>
          <p:nvPr>
            <p:ph type="sldNum" sz="quarter" idx="5"/>
          </p:nvPr>
        </p:nvSpPr>
        <p:spPr/>
        <p:txBody>
          <a:bodyPr/>
          <a:lstStyle/>
          <a:p>
            <a:pPr defTabSz="898032">
              <a:defRPr/>
            </a:pPr>
            <a:fld id="{5737B726-A5C1-454E-8E0B-2C745EBFCD7A}" type="slidenum">
              <a:rPr lang="ja-JP" altLang="en-US">
                <a:solidFill>
                  <a:prstClr val="black"/>
                </a:solidFill>
                <a:latin typeface="Calibri" panose="020F0502020204030204"/>
                <a:ea typeface="ＭＳ Ｐゴシック" panose="020B0600070205080204" pitchFamily="50" charset="-128"/>
              </a:rPr>
              <a:pPr defTabSz="898032">
                <a:defRPr/>
              </a:pPr>
              <a:t>33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0102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楽しいクイズ形式で「説明」していきます。</a:t>
            </a:r>
            <a:endParaRPr kumimoji="1" lang="en-US" altLang="ja-JP" dirty="0"/>
          </a:p>
          <a:p>
            <a:r>
              <a:rPr kumimoji="1" lang="ja-JP" altLang="en-US" dirty="0"/>
              <a:t>たとえば、</a:t>
            </a:r>
            <a:endParaRPr kumimoji="1" lang="en-US" altLang="ja-JP" dirty="0"/>
          </a:p>
          <a:p>
            <a:r>
              <a:rPr kumimoji="1" lang="ja-JP" altLang="en-US" dirty="0"/>
              <a:t>＜クリック＞ご飯で作ります</a:t>
            </a:r>
            <a:endParaRPr kumimoji="1" lang="en-US" altLang="ja-JP" dirty="0"/>
          </a:p>
          <a:p>
            <a:r>
              <a:rPr kumimoji="1" lang="ja-JP" altLang="en-US" dirty="0"/>
              <a:t>＜クリック＞丸や三角の形です。</a:t>
            </a:r>
            <a:endParaRPr kumimoji="1" lang="en-US" altLang="ja-JP" dirty="0"/>
          </a:p>
          <a:p>
            <a:r>
              <a:rPr kumimoji="1" lang="ja-JP" altLang="en-US" dirty="0"/>
              <a:t>＜クリック＞手で食べます。</a:t>
            </a:r>
            <a:endParaRPr kumimoji="1" lang="en-US" altLang="ja-JP" dirty="0"/>
          </a:p>
          <a:p>
            <a:r>
              <a:rPr kumimoji="1" lang="ja-JP" altLang="en-US" dirty="0"/>
              <a:t>答えは</a:t>
            </a:r>
            <a:r>
              <a:rPr kumimoji="1" lang="en-US" altLang="ja-JP" dirty="0"/>
              <a:t>…</a:t>
            </a:r>
            <a:r>
              <a:rPr kumimoji="1" lang="ja-JP" altLang="en-US" dirty="0"/>
              <a:t>？はい、＜クリック＞おにぎり、ですね。</a:t>
            </a:r>
            <a:endParaRPr kumimoji="1" lang="en-US" altLang="ja-JP" dirty="0"/>
          </a:p>
          <a:p>
            <a:endParaRPr kumimoji="1" lang="en-US" altLang="ja-JP" dirty="0"/>
          </a:p>
          <a:p>
            <a:r>
              <a:rPr kumimoji="1" lang="ja-JP" altLang="en-US" dirty="0"/>
              <a:t>外国の人に「おにぎり？おにぎりって何ですか」と聞かれたときは、</a:t>
            </a:r>
            <a:endParaRPr kumimoji="1" lang="en-US" altLang="ja-JP" dirty="0"/>
          </a:p>
          <a:p>
            <a:r>
              <a:rPr kumimoji="1" lang="ja-JP" altLang="en-US" dirty="0"/>
              <a:t>①から順番に</a:t>
            </a:r>
            <a:r>
              <a:rPr kumimoji="1" lang="en-US" altLang="ja-JP" dirty="0"/>
              <a:t>3</a:t>
            </a:r>
            <a:r>
              <a:rPr kumimoji="1" lang="ja-JP" altLang="en-US" dirty="0"/>
              <a:t>つの文で説明すればいいのです。</a:t>
            </a:r>
            <a:endParaRPr kumimoji="1" lang="en-US" altLang="ja-JP" dirty="0"/>
          </a:p>
          <a:p>
            <a:r>
              <a:rPr kumimoji="1" lang="ja-JP" altLang="en-US" dirty="0"/>
              <a:t>＜クリック＞</a:t>
            </a:r>
            <a:endParaRPr kumimoji="1" lang="en-US" altLang="ja-JP" dirty="0"/>
          </a:p>
        </p:txBody>
      </p:sp>
      <p:sp>
        <p:nvSpPr>
          <p:cNvPr id="4" name="スライド番号プレースホルダー 3"/>
          <p:cNvSpPr>
            <a:spLocks noGrp="1"/>
          </p:cNvSpPr>
          <p:nvPr>
            <p:ph type="sldNum" sz="quarter" idx="5"/>
          </p:nvPr>
        </p:nvSpPr>
        <p:spPr/>
        <p:txBody>
          <a:bodyPr/>
          <a:lstStyle/>
          <a:p>
            <a:pPr defTabSz="898032">
              <a:defRPr/>
            </a:pPr>
            <a:fld id="{8F75EA7F-C8A8-1147-959A-FEE3B7E14152}" type="slidenum">
              <a:rPr lang="ja-JP" altLang="en-US">
                <a:solidFill>
                  <a:prstClr val="black"/>
                </a:solidFill>
                <a:latin typeface="Calibri" panose="020F0502020204030204"/>
                <a:ea typeface="ＭＳ Ｐゴシック" panose="020B0600070205080204" pitchFamily="50" charset="-128"/>
              </a:rPr>
              <a:pPr defTabSz="898032">
                <a:defRPr/>
              </a:pPr>
              <a:t>34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17297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197D69FF-01F4-4377-A7BC-A27A9CE16EF9}"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35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262637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4</a:t>
            </a:fld>
            <a:endParaRPr kumimoji="1" lang="ja-JP" altLang="en-US"/>
          </a:p>
        </p:txBody>
      </p:sp>
      <p:sp>
        <p:nvSpPr>
          <p:cNvPr id="5" name="日付プレースホルダー 4">
            <a:extLst>
              <a:ext uri="{FF2B5EF4-FFF2-40B4-BE49-F238E27FC236}">
                <a16:creationId xmlns:a16="http://schemas.microsoft.com/office/drawing/2014/main" id="{E07FA067-814E-56FF-7190-29344D77F516}"/>
              </a:ext>
            </a:extLst>
          </p:cNvPr>
          <p:cNvSpPr>
            <a:spLocks noGrp="1"/>
          </p:cNvSpPr>
          <p:nvPr>
            <p:ph type="dt" idx="1"/>
          </p:nvPr>
        </p:nvSpPr>
        <p:spPr/>
        <p:txBody>
          <a:bodyPr/>
          <a:lstStyle/>
          <a:p>
            <a:fld id="{E6C3992F-24E0-445E-A104-E9E01FA3C3B1}" type="datetime1">
              <a:rPr kumimoji="1" lang="ja-JP" altLang="en-US" smtClean="0"/>
              <a:t>2026/3/27</a:t>
            </a:fld>
            <a:endParaRPr kumimoji="1" lang="ja-JP" altLang="en-US"/>
          </a:p>
        </p:txBody>
      </p:sp>
    </p:spTree>
    <p:extLst>
      <p:ext uri="{BB962C8B-B14F-4D97-AF65-F5344CB8AC3E}">
        <p14:creationId xmlns:p14="http://schemas.microsoft.com/office/powerpoint/2010/main" val="3233876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834AC-E7A7-7CF5-E904-40E08467B1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980FDD-924E-6BFE-B46D-2E9F81E76F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A3738BE-44E8-4B95-5051-339716901CA3}"/>
              </a:ext>
            </a:extLst>
          </p:cNvPr>
          <p:cNvSpPr>
            <a:spLocks noGrp="1"/>
          </p:cNvSpPr>
          <p:nvPr>
            <p:ph type="body" idx="1"/>
          </p:nvPr>
        </p:nvSpPr>
        <p:spPr/>
        <p:txBody>
          <a:bodyPr/>
          <a:lstStyle/>
          <a:p>
            <a:r>
              <a:rPr kumimoji="1" lang="ja-JP" altLang="en-US" dirty="0"/>
              <a:t>謝る：時間に遅れた、物を壊した➝ごめんなさいと言う。　　　仕事で失敗しました（曖昧）</a:t>
            </a:r>
          </a:p>
        </p:txBody>
      </p:sp>
      <p:sp>
        <p:nvSpPr>
          <p:cNvPr id="4" name="日付プレースホルダー 3">
            <a:extLst>
              <a:ext uri="{FF2B5EF4-FFF2-40B4-BE49-F238E27FC236}">
                <a16:creationId xmlns:a16="http://schemas.microsoft.com/office/drawing/2014/main" id="{710ACB13-38F8-C3AE-E4B8-E6FA73EC2D5F}"/>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D9C14853-A0B0-0EFB-72DC-0127B69B27B2}"/>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37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64962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38</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2EA1A9E0-4E05-BFB2-C372-AB4D254B0E8D}"/>
              </a:ext>
            </a:extLst>
          </p:cNvPr>
          <p:cNvSpPr>
            <a:spLocks noGrp="1"/>
          </p:cNvSpPr>
          <p:nvPr>
            <p:ph type="dt" idx="1"/>
          </p:nvPr>
        </p:nvSpPr>
        <p:spPr/>
        <p:txBody>
          <a:bodyPr/>
          <a:lstStyle/>
          <a:p>
            <a:pPr defTabSz="898032">
              <a:defRPr/>
            </a:pPr>
            <a:fld id="{493749A2-5800-4CCD-9C20-85D56E1DA9E4}"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51828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大事なことを先に言い、相手の様子を伺いながら情報量を調整する。</a:t>
            </a:r>
          </a:p>
        </p:txBody>
      </p:sp>
      <p:sp>
        <p:nvSpPr>
          <p:cNvPr id="4" name="スライド番号プレースホルダー 3"/>
          <p:cNvSpPr>
            <a:spLocks noGrp="1"/>
          </p:cNvSpPr>
          <p:nvPr>
            <p:ph type="sldNum" sz="quarter" idx="5"/>
          </p:nvPr>
        </p:nvSpPr>
        <p:spPr/>
        <p:txBody>
          <a:bodyPr/>
          <a:lstStyle/>
          <a:p>
            <a:pPr defTabSz="898032">
              <a:defRPr/>
            </a:pPr>
            <a:fld id="{D671223E-C8E1-478D-B04C-9314A36CDF02}" type="slidenum">
              <a:rPr lang="ja-JP" altLang="en-US" sz="1200">
                <a:solidFill>
                  <a:prstClr val="black"/>
                </a:solidFill>
                <a:latin typeface="游ゴシック" panose="020F0502020204030204"/>
                <a:ea typeface="游ゴシック" panose="020B0400000000000000" pitchFamily="50" charset="-128"/>
              </a:rPr>
              <a:pPr defTabSz="898032">
                <a:defRPr/>
              </a:pPr>
              <a:t>39</a:t>
            </a:fld>
            <a:endParaRPr lang="ja-JP" altLang="en-US" sz="12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92102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43EFE-F88D-82BB-5022-74C163CEE0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31A71C3-4708-99A6-520F-A6F0097805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1EBF01-94D3-A777-5393-0D387ECDBCA4}"/>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018A3926-42AF-8807-9CD1-B2E1A2A60E7B}"/>
              </a:ext>
            </a:extLst>
          </p:cNvPr>
          <p:cNvSpPr>
            <a:spLocks noGrp="1"/>
          </p:cNvSpPr>
          <p:nvPr>
            <p:ph type="dt" idx="1"/>
          </p:nvPr>
        </p:nvSpPr>
        <p:spPr/>
        <p:txBody>
          <a:bodyPr/>
          <a:lstStyle/>
          <a:p>
            <a:pPr defTabSz="898122">
              <a:defRPr/>
            </a:pPr>
            <a:fld id="{E14AA218-1A44-44FA-AFF5-888C9A448B8E}" type="datetime1">
              <a:rPr lang="ja-JP" altLang="en-US">
                <a:solidFill>
                  <a:prstClr val="black"/>
                </a:solidFill>
                <a:latin typeface="Calibri" panose="020F0502020204030204"/>
                <a:ea typeface="ＭＳ Ｐゴシック" panose="020B0600070205080204" pitchFamily="50" charset="-128"/>
              </a:rPr>
              <a:pPr defTabSz="89812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C8E83D0B-856F-8B37-34F0-B5BE67559910}"/>
              </a:ext>
            </a:extLst>
          </p:cNvPr>
          <p:cNvSpPr>
            <a:spLocks noGrp="1"/>
          </p:cNvSpPr>
          <p:nvPr>
            <p:ph type="sldNum" sz="quarter" idx="5"/>
          </p:nvPr>
        </p:nvSpPr>
        <p:spPr/>
        <p:txBody>
          <a:bodyPr/>
          <a:lstStyle/>
          <a:p>
            <a:pPr defTabSz="89812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122">
                <a:defRPr/>
              </a:pPr>
              <a:t>40</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216177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41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966260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D3C73-BC64-E089-5018-C15306D764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0DDE1E-EF7E-1B58-F030-D3B593C04D1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0701CAE-6D4B-B0C9-D290-80597E87C015}"/>
              </a:ext>
            </a:extLst>
          </p:cNvPr>
          <p:cNvSpPr>
            <a:spLocks noGrp="1"/>
          </p:cNvSpPr>
          <p:nvPr>
            <p:ph type="body" idx="1"/>
          </p:nvPr>
        </p:nvSpPr>
        <p:spPr/>
        <p:txBody>
          <a:bodyPr/>
          <a:lstStyle/>
          <a:p>
            <a:r>
              <a:rPr kumimoji="1" lang="ja-JP" altLang="en-US" dirty="0"/>
              <a:t>１　「やさしい日本語」 という言葉を聞いたことがありますか？　どんなものだと思いますか？　　２。タミル語で体験　➡　この状況でもっと複雑な仕事をしたり、勉強をしたり、行政手続きをしろというのはどうですか？　</a:t>
            </a:r>
          </a:p>
        </p:txBody>
      </p:sp>
      <p:sp>
        <p:nvSpPr>
          <p:cNvPr id="4" name="スライド番号プレースホルダー 3">
            <a:extLst>
              <a:ext uri="{FF2B5EF4-FFF2-40B4-BE49-F238E27FC236}">
                <a16:creationId xmlns:a16="http://schemas.microsoft.com/office/drawing/2014/main" id="{78C258FF-4891-4A1A-EABC-202173A7A9EF}"/>
              </a:ext>
            </a:extLst>
          </p:cNvPr>
          <p:cNvSpPr>
            <a:spLocks noGrp="1"/>
          </p:cNvSpPr>
          <p:nvPr>
            <p:ph type="sldNum" sz="quarter" idx="5"/>
          </p:nvPr>
        </p:nvSpPr>
        <p:spPr/>
        <p:txBody>
          <a:bodyPr/>
          <a:lstStyle/>
          <a:p>
            <a:fld id="{D671223E-C8E1-478D-B04C-9314A36CDF02}" type="slidenum">
              <a:rPr kumimoji="1" lang="ja-JP" altLang="en-US" smtClean="0"/>
              <a:t>42</a:t>
            </a:fld>
            <a:endParaRPr kumimoji="1" lang="ja-JP" altLang="en-US"/>
          </a:p>
        </p:txBody>
      </p:sp>
      <p:sp>
        <p:nvSpPr>
          <p:cNvPr id="5" name="日付プレースホルダー 4">
            <a:extLst>
              <a:ext uri="{FF2B5EF4-FFF2-40B4-BE49-F238E27FC236}">
                <a16:creationId xmlns:a16="http://schemas.microsoft.com/office/drawing/2014/main" id="{9ACBA539-2D50-4DEA-B160-E36A8B6BE909}"/>
              </a:ext>
            </a:extLst>
          </p:cNvPr>
          <p:cNvSpPr>
            <a:spLocks noGrp="1"/>
          </p:cNvSpPr>
          <p:nvPr>
            <p:ph type="dt" idx="1"/>
          </p:nvPr>
        </p:nvSpPr>
        <p:spPr/>
        <p:txBody>
          <a:bodyPr/>
          <a:lstStyle/>
          <a:p>
            <a:fld id="{E6C3992F-24E0-445E-A104-E9E01FA3C3B1}" type="datetime1">
              <a:rPr kumimoji="1" lang="ja-JP" altLang="en-US" smtClean="0"/>
              <a:t>2026/3/27</a:t>
            </a:fld>
            <a:endParaRPr kumimoji="1" lang="ja-JP" altLang="en-US"/>
          </a:p>
        </p:txBody>
      </p:sp>
    </p:spTree>
    <p:extLst>
      <p:ext uri="{BB962C8B-B14F-4D97-AF65-F5344CB8AC3E}">
        <p14:creationId xmlns:p14="http://schemas.microsoft.com/office/powerpoint/2010/main" val="255042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44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3346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48</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218592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A1AC0-1693-6978-D755-BE0FDD74244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7E4106-C8AD-F64A-AF6F-FB53EB0373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A1458B1-EFD2-E64B-DAB1-6A9F7F2A1D7A}"/>
              </a:ext>
            </a:extLst>
          </p:cNvPr>
          <p:cNvSpPr>
            <a:spLocks noGrp="1"/>
          </p:cNvSpPr>
          <p:nvPr>
            <p:ph type="body" idx="1"/>
          </p:nvPr>
        </p:nvSpPr>
        <p:spPr/>
        <p:txBody>
          <a:bodyPr/>
          <a:lstStyle/>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EFD71DEE-D6B3-20AA-C15D-D701C1CD034E}"/>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87C35C2D-DA01-CFBE-E999-8EE7A333D1C2}"/>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51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6247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40205-1023-9799-548B-DFC8103840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5B9667-FACB-29C2-5621-8753C23FF3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CF7B7C-62AA-7D63-C75C-37461B8A5B64}"/>
              </a:ext>
            </a:extLst>
          </p:cNvPr>
          <p:cNvSpPr>
            <a:spLocks noGrp="1"/>
          </p:cNvSpPr>
          <p:nvPr>
            <p:ph type="body" idx="1"/>
          </p:nvPr>
        </p:nvSpPr>
        <p:spPr/>
        <p:txBody>
          <a:bodyPr/>
          <a:lstStyle/>
          <a:p>
            <a:r>
              <a:rPr kumimoji="1" lang="ja-JP" altLang="en-US" dirty="0"/>
              <a:t>シンプル：二重否定</a:t>
            </a:r>
            <a:r>
              <a:rPr kumimoji="1" lang="en-US" altLang="ja-JP" dirty="0"/>
              <a:t>×</a:t>
            </a:r>
            <a:r>
              <a:rPr kumimoji="1" lang="ja-JP" altLang="en-US" dirty="0"/>
              <a:t>、曖昧な言い方</a:t>
            </a:r>
            <a:r>
              <a:rPr kumimoji="1" lang="en-US" altLang="ja-JP" dirty="0"/>
              <a:t>×</a:t>
            </a:r>
            <a:r>
              <a:rPr kumimoji="1" lang="ja-JP" altLang="en-US" dirty="0"/>
              <a:t>　など</a:t>
            </a:r>
            <a:endParaRPr kumimoji="1" lang="en-US" altLang="ja-JP" dirty="0"/>
          </a:p>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587627E3-B524-AC31-AFE4-E7DDE823C497}"/>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BC459E4C-EE36-B8EA-D4D5-F64057D40002}"/>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52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71915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fld id="{769B7484-9310-4FCC-A809-936A0E8528A8}" type="datetime1">
              <a:rPr kumimoji="1" lang="ja-JP" altLang="en-US" smtClean="0"/>
              <a:t>2026/3/27</a:t>
            </a:fld>
            <a:endParaRPr kumimoji="1" lang="ja-JP" altLang="en-US"/>
          </a:p>
        </p:txBody>
      </p:sp>
      <p:sp>
        <p:nvSpPr>
          <p:cNvPr id="5" name="スライド番号プレースホルダー 4"/>
          <p:cNvSpPr>
            <a:spLocks noGrp="1"/>
          </p:cNvSpPr>
          <p:nvPr>
            <p:ph type="sldNum" sz="quarter" idx="5"/>
          </p:nvPr>
        </p:nvSpPr>
        <p:spPr/>
        <p:txBody>
          <a:bodyPr/>
          <a:lstStyle/>
          <a:p>
            <a:fld id="{24B6E253-2F7C-48D0-B04B-92543DDE0196}" type="slidenum">
              <a:rPr kumimoji="1" lang="ja-JP" altLang="en-US" smtClean="0"/>
              <a:t>5</a:t>
            </a:fld>
            <a:endParaRPr kumimoji="1" lang="ja-JP" altLang="en-US"/>
          </a:p>
        </p:txBody>
      </p:sp>
    </p:spTree>
    <p:extLst>
      <p:ext uri="{BB962C8B-B14F-4D97-AF65-F5344CB8AC3E}">
        <p14:creationId xmlns:p14="http://schemas.microsoft.com/office/powerpoint/2010/main" val="1668133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038E7-EA0F-1FB5-FF7A-6849552103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1C53A2A-39E7-A7A4-BE66-9EE4EEA0B6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D2517B0-ACDF-C810-98FC-C352D713BE5A}"/>
              </a:ext>
            </a:extLst>
          </p:cNvPr>
          <p:cNvSpPr>
            <a:spLocks noGrp="1"/>
          </p:cNvSpPr>
          <p:nvPr>
            <p:ph type="body" idx="1"/>
          </p:nvPr>
        </p:nvSpPr>
        <p:spPr/>
        <p:txBody>
          <a:bodyPr/>
          <a:lstStyle/>
          <a:p>
            <a:r>
              <a:rPr kumimoji="1" lang="ja-JP" altLang="en-US" dirty="0"/>
              <a:t>シンプル：二重否定</a:t>
            </a:r>
            <a:r>
              <a:rPr kumimoji="1" lang="en-US" altLang="ja-JP" dirty="0"/>
              <a:t>×</a:t>
            </a:r>
            <a:r>
              <a:rPr kumimoji="1" lang="ja-JP" altLang="en-US" dirty="0"/>
              <a:t>、曖昧な言い方</a:t>
            </a:r>
            <a:r>
              <a:rPr kumimoji="1" lang="en-US" altLang="ja-JP" dirty="0"/>
              <a:t>×</a:t>
            </a:r>
            <a:r>
              <a:rPr kumimoji="1" lang="ja-JP" altLang="en-US" dirty="0"/>
              <a:t>　など</a:t>
            </a:r>
            <a:endParaRPr kumimoji="1" lang="en-US" altLang="ja-JP" dirty="0"/>
          </a:p>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40E89F3C-7B9D-996C-B4C2-CE9A92D934F2}"/>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62D73794-96EB-96AB-27A6-E99F6031CFE4}"/>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53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185178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02560-A8DC-0044-499D-C88D52A601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0CE78A-5A64-B823-E451-832622B7C7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508C29A-3316-0AE7-B7A1-B0211A99122E}"/>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4C562F52-91DA-C469-625E-0F2FEC60B1D8}"/>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EA890E8B-BF7D-CC86-FCDF-4FAC0A348E67}"/>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54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77934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1DE27-7DAD-0126-7B3C-EF9558A4D9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D77719-CDD3-1402-197F-8AF4E60FDDE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7DFE55-F64A-4A34-87CC-AF50729AD922}"/>
              </a:ext>
            </a:extLst>
          </p:cNvPr>
          <p:cNvSpPr>
            <a:spLocks noGrp="1"/>
          </p:cNvSpPr>
          <p:nvPr>
            <p:ph type="body" idx="1"/>
          </p:nvPr>
        </p:nvSpPr>
        <p:spPr/>
        <p:txBody>
          <a:bodyPr/>
          <a:lstStyle/>
          <a:p>
            <a:r>
              <a:rPr kumimoji="1" lang="ja-JP" altLang="en-US" dirty="0"/>
              <a:t>夏休み➝具体的な日程と休みを伝える。</a:t>
            </a:r>
          </a:p>
        </p:txBody>
      </p:sp>
      <p:sp>
        <p:nvSpPr>
          <p:cNvPr id="4" name="スライド番号プレースホルダー 3">
            <a:extLst>
              <a:ext uri="{FF2B5EF4-FFF2-40B4-BE49-F238E27FC236}">
                <a16:creationId xmlns:a16="http://schemas.microsoft.com/office/drawing/2014/main" id="{B7474E2D-C01C-6102-45C5-EF4E673D752E}"/>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55</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5116C585-6F9F-CF6C-9609-91A45055EF11}"/>
              </a:ext>
            </a:extLst>
          </p:cNvPr>
          <p:cNvSpPr>
            <a:spLocks noGrp="1"/>
          </p:cNvSpPr>
          <p:nvPr>
            <p:ph type="dt" idx="1"/>
          </p:nvPr>
        </p:nvSpPr>
        <p:spPr/>
        <p:txBody>
          <a:bodyPr/>
          <a:lstStyle/>
          <a:p>
            <a:pPr defTabSz="898032">
              <a:defRPr/>
            </a:pPr>
            <a:fld id="{A779E011-85D5-49CF-86B2-4308027CD53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31470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060C8-5EAD-66EF-DC37-5630794D30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3A7076-2A94-76C0-42E1-809137791C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484C77-855F-BFF8-2CB3-E2BF0BE804D9}"/>
              </a:ext>
            </a:extLst>
          </p:cNvPr>
          <p:cNvSpPr>
            <a:spLocks noGrp="1"/>
          </p:cNvSpPr>
          <p:nvPr>
            <p:ph type="body" idx="1"/>
          </p:nvPr>
        </p:nvSpPr>
        <p:spPr/>
        <p:txBody>
          <a:bodyPr/>
          <a:lstStyle/>
          <a:p>
            <a:r>
              <a:rPr kumimoji="1" lang="ja-JP" altLang="en-US" dirty="0"/>
              <a:t>右から左へ無意識に読む文化、母文化を無意識に異文化にも充ててはめてしまう→当たり前・思い込み。連続する文字の異形、フォント</a:t>
            </a:r>
            <a:br>
              <a:rPr kumimoji="1" lang="en-US" altLang="ja-JP" dirty="0"/>
            </a:br>
            <a:r>
              <a:rPr kumimoji="1" lang="ja-JP" altLang="en-US" dirty="0"/>
              <a:t>馴染みのない文字を書くのは書き順やバランスなどわかりにくく、習得も苦労。日本語は、ひらがな・カタカナ・漢字を学び続けなければいけない。</a:t>
            </a:r>
            <a:br>
              <a:rPr kumimoji="1" lang="en-US" altLang="ja-JP" dirty="0"/>
            </a:br>
            <a:endParaRPr kumimoji="1" lang="ja-JP" altLang="en-US" dirty="0"/>
          </a:p>
        </p:txBody>
      </p:sp>
      <p:sp>
        <p:nvSpPr>
          <p:cNvPr id="4" name="スライド番号プレースホルダー 3">
            <a:extLst>
              <a:ext uri="{FF2B5EF4-FFF2-40B4-BE49-F238E27FC236}">
                <a16:creationId xmlns:a16="http://schemas.microsoft.com/office/drawing/2014/main" id="{A57509CD-C19F-AD6F-FB9C-10C9C48C0F66}"/>
              </a:ext>
            </a:extLst>
          </p:cNvPr>
          <p:cNvSpPr>
            <a:spLocks noGrp="1"/>
          </p:cNvSpPr>
          <p:nvPr>
            <p:ph type="sldNum" sz="quarter" idx="5"/>
          </p:nvPr>
        </p:nvSpPr>
        <p:spPr/>
        <p:txBody>
          <a:bodyPr/>
          <a:lstStyle/>
          <a:p>
            <a:fld id="{D671223E-C8E1-478D-B04C-9314A36CDF02}" type="slidenum">
              <a:rPr kumimoji="1" lang="ja-JP" altLang="en-US" smtClean="0"/>
              <a:t>6</a:t>
            </a:fld>
            <a:endParaRPr kumimoji="1" lang="ja-JP" altLang="en-US"/>
          </a:p>
        </p:txBody>
      </p:sp>
      <p:sp>
        <p:nvSpPr>
          <p:cNvPr id="5" name="日付プレースホルダー 4">
            <a:extLst>
              <a:ext uri="{FF2B5EF4-FFF2-40B4-BE49-F238E27FC236}">
                <a16:creationId xmlns:a16="http://schemas.microsoft.com/office/drawing/2014/main" id="{41DC8095-663E-D0AB-9332-ED5BEAA18A51}"/>
              </a:ext>
            </a:extLst>
          </p:cNvPr>
          <p:cNvSpPr>
            <a:spLocks noGrp="1"/>
          </p:cNvSpPr>
          <p:nvPr>
            <p:ph type="dt" idx="1"/>
          </p:nvPr>
        </p:nvSpPr>
        <p:spPr/>
        <p:txBody>
          <a:bodyPr/>
          <a:lstStyle/>
          <a:p>
            <a:fld id="{E6C3992F-24E0-445E-A104-E9E01FA3C3B1}" type="datetime1">
              <a:rPr kumimoji="1" lang="ja-JP" altLang="en-US" smtClean="0"/>
              <a:t>2026/3/27</a:t>
            </a:fld>
            <a:endParaRPr kumimoji="1" lang="ja-JP" altLang="en-US"/>
          </a:p>
        </p:txBody>
      </p:sp>
    </p:spTree>
    <p:extLst>
      <p:ext uri="{BB962C8B-B14F-4D97-AF65-F5344CB8AC3E}">
        <p14:creationId xmlns:p14="http://schemas.microsoft.com/office/powerpoint/2010/main" val="146303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D0DF9-69A0-424F-916D-B2F18AABCF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7A76F8-E52E-82EF-DBB8-3B818AB7554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240A4E9-592E-B645-FD25-A96A04254790}"/>
              </a:ext>
            </a:extLst>
          </p:cNvPr>
          <p:cNvSpPr>
            <a:spLocks noGrp="1"/>
          </p:cNvSpPr>
          <p:nvPr>
            <p:ph type="body" idx="1"/>
          </p:nvPr>
        </p:nvSpPr>
        <p:spPr/>
        <p:txBody>
          <a:bodyPr/>
          <a:lstStyle/>
          <a:p>
            <a:r>
              <a:rPr kumimoji="1" lang="ja-JP" altLang="en-US" dirty="0"/>
              <a:t>まず、これを出してください。これからペルシア語の文字を見せます。１分差し上げるので、読んでみてください。</a:t>
            </a:r>
            <a:br>
              <a:rPr kumimoji="1" lang="en-US" altLang="ja-JP" dirty="0"/>
            </a:br>
            <a:endParaRPr kumimoji="1" lang="ja-JP" altLang="en-US" dirty="0"/>
          </a:p>
        </p:txBody>
      </p:sp>
      <p:sp>
        <p:nvSpPr>
          <p:cNvPr id="6" name="ヘッダー プレースホルダー 5">
            <a:extLst>
              <a:ext uri="{FF2B5EF4-FFF2-40B4-BE49-F238E27FC236}">
                <a16:creationId xmlns:a16="http://schemas.microsoft.com/office/drawing/2014/main" id="{3E5E7D8B-84BB-F6C5-4E4A-86DA498253F2}"/>
              </a:ext>
            </a:extLst>
          </p:cNvPr>
          <p:cNvSpPr>
            <a:spLocks noGrp="1"/>
          </p:cNvSpPr>
          <p:nvPr>
            <p:ph type="hdr" sz="quarter"/>
          </p:nvPr>
        </p:nvSpPr>
        <p:spPr/>
        <p:txBody>
          <a:bodyPr/>
          <a:lstStyle/>
          <a:p>
            <a:pPr defTabSz="898122">
              <a:defRPr/>
            </a:pPr>
            <a:r>
              <a:rPr lang="ja-JP" altLang="en-US">
                <a:solidFill>
                  <a:prstClr val="black"/>
                </a:solidFill>
                <a:latin typeface="游ゴシック" panose="020F0502020204030204"/>
                <a:ea typeface="游ゴシック" panose="020B0400000000000000" pitchFamily="50" charset="-128"/>
              </a:rPr>
              <a:t>太田市 日本語ボランティア講師研修講座　第</a:t>
            </a:r>
            <a:r>
              <a:rPr lang="en-US" altLang="ja-JP">
                <a:solidFill>
                  <a:prstClr val="black"/>
                </a:solidFill>
                <a:latin typeface="游ゴシック" panose="020F0502020204030204"/>
                <a:ea typeface="游ゴシック" panose="020B0400000000000000" pitchFamily="50" charset="-128"/>
              </a:rPr>
              <a:t>1</a:t>
            </a:r>
            <a:r>
              <a:rPr lang="ja-JP" altLang="en-US">
                <a:solidFill>
                  <a:prstClr val="black"/>
                </a:solidFill>
                <a:latin typeface="游ゴシック" panose="020F0502020204030204"/>
                <a:ea typeface="游ゴシック" panose="020B0400000000000000" pitchFamily="50" charset="-128"/>
              </a:rPr>
              <a:t>回目　課題</a:t>
            </a:r>
          </a:p>
        </p:txBody>
      </p:sp>
    </p:spTree>
    <p:extLst>
      <p:ext uri="{BB962C8B-B14F-4D97-AF65-F5344CB8AC3E}">
        <p14:creationId xmlns:p14="http://schemas.microsoft.com/office/powerpoint/2010/main" val="2595942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6400" y="1231900"/>
            <a:ext cx="5922963" cy="3332163"/>
          </a:xfrm>
        </p:spPr>
      </p:sp>
      <p:sp>
        <p:nvSpPr>
          <p:cNvPr id="3" name="ノート プレースホルダー 2"/>
          <p:cNvSpPr>
            <a:spLocks noGrp="1"/>
          </p:cNvSpPr>
          <p:nvPr>
            <p:ph type="body" idx="1"/>
          </p:nvPr>
        </p:nvSpPr>
        <p:spPr/>
        <p:txBody>
          <a:bodyPr/>
          <a:lstStyle/>
          <a:p>
            <a:r>
              <a:rPr kumimoji="1" lang="ja-JP" altLang="en-US" dirty="0"/>
              <a:t>「やさしい日本語」がどんなものか、イメージを示す。（例は ①漢語　②オノマトペ　③敬語</a:t>
            </a:r>
            <a:r>
              <a:rPr kumimoji="1" lang="en-US" altLang="ja-JP" dirty="0"/>
              <a:t>)</a:t>
            </a:r>
          </a:p>
          <a:p>
            <a:endParaRPr kumimoji="1" lang="en-US" altLang="ja-JP" dirty="0"/>
          </a:p>
        </p:txBody>
      </p:sp>
      <p:sp>
        <p:nvSpPr>
          <p:cNvPr id="4" name="日付プレースホルダー 3"/>
          <p:cNvSpPr>
            <a:spLocks noGrp="1"/>
          </p:cNvSpPr>
          <p:nvPr>
            <p:ph type="dt" idx="10"/>
          </p:nvPr>
        </p:nvSpPr>
        <p:spPr/>
        <p:txBody>
          <a:bodyPr/>
          <a:lstStyle/>
          <a:p>
            <a:pPr defTabSz="898032">
              <a:defRPr/>
            </a:pPr>
            <a:fld id="{9B104F62-78B8-4651-8472-597709325764}"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9</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074236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63850" y="849313"/>
            <a:ext cx="4067175" cy="2289175"/>
          </a:xfrm>
        </p:spPr>
      </p:sp>
      <p:sp>
        <p:nvSpPr>
          <p:cNvPr id="3" name="ノート プレースホルダー 2"/>
          <p:cNvSpPr>
            <a:spLocks noGrp="1"/>
          </p:cNvSpPr>
          <p:nvPr>
            <p:ph type="body" idx="1"/>
          </p:nvPr>
        </p:nvSpPr>
        <p:spPr/>
        <p:txBody>
          <a:bodyPr/>
          <a:lstStyle/>
          <a:p>
            <a:r>
              <a:rPr kumimoji="1" lang="en-US" altLang="ja-JP" dirty="0"/>
              <a:t>※ 1995</a:t>
            </a:r>
            <a:r>
              <a:rPr kumimoji="1" lang="ja-JP" altLang="en-US" dirty="0"/>
              <a:t>年</a:t>
            </a:r>
            <a:r>
              <a:rPr kumimoji="1" lang="en-US" altLang="ja-JP" dirty="0"/>
              <a:t>1</a:t>
            </a:r>
            <a:r>
              <a:rPr kumimoji="1" lang="ja-JP" altLang="en-US" dirty="0"/>
              <a:t>月</a:t>
            </a:r>
            <a:r>
              <a:rPr kumimoji="1" lang="en-US" altLang="ja-JP" dirty="0"/>
              <a:t>17</a:t>
            </a:r>
            <a:r>
              <a:rPr kumimoji="1" lang="ja-JP" altLang="en-US" dirty="0"/>
              <a:t>日　阪神・淡路大震災の被災者の内、死者や負傷者の数を日本人と外国人で比べてみると、明らかに外国人のほうが高い割合で被害を受けている。死者で約</a:t>
            </a:r>
            <a:r>
              <a:rPr kumimoji="1" lang="en-US" altLang="ja-JP" dirty="0"/>
              <a:t>2</a:t>
            </a:r>
            <a:r>
              <a:rPr kumimoji="1" lang="ja-JP" altLang="en-US" dirty="0"/>
              <a:t>倍、負傷者では約</a:t>
            </a:r>
            <a:r>
              <a:rPr kumimoji="1" lang="en-US" altLang="ja-JP" dirty="0"/>
              <a:t>2.4</a:t>
            </a:r>
            <a:r>
              <a:rPr kumimoji="1" lang="ja-JP" altLang="en-US" dirty="0"/>
              <a:t>倍であった。♡ 外国人への伝達を目的として考案されたが、認知機能が衰えてきた高齢者、言語発達段階で語彙等も少ない子ども、ろう者や発達障害を持つ障がい者等にも有効である。ですが、やさしい日本語は誰にでも使える「魔法の言葉」ではありません。使う相手をよく見極めてください。話せる相手に使わない。☞　</a:t>
            </a:r>
            <a:endParaRPr kumimoji="1" lang="en-US" altLang="ja-JP" dirty="0"/>
          </a:p>
          <a:p>
            <a:r>
              <a:rPr kumimoji="1" lang="ja-JP" altLang="en-US" dirty="0"/>
              <a:t>☞　「ひらがな表記」：表現が平易・簡単である「易しい」と相手を思いやるやさしい気持ち「優しい」が二つそろって「やさしい日本語」であるから。</a:t>
            </a:r>
          </a:p>
        </p:txBody>
      </p:sp>
      <p:sp>
        <p:nvSpPr>
          <p:cNvPr id="5" name="スライド番号プレースホルダー 4"/>
          <p:cNvSpPr>
            <a:spLocks noGrp="1"/>
          </p:cNvSpPr>
          <p:nvPr>
            <p:ph type="sldNum" sz="quarter" idx="11"/>
          </p:nvPr>
        </p:nvSpPr>
        <p:spPr/>
        <p:txBody>
          <a:bodyPr/>
          <a:lstStyle/>
          <a:p>
            <a:fld id="{24B6E253-2F7C-48D0-B04B-92543DDE0196}" type="slidenum">
              <a:rPr kumimoji="1" lang="ja-JP" altLang="en-US" smtClean="0"/>
              <a:t>10</a:t>
            </a:fld>
            <a:endParaRPr kumimoji="1" lang="ja-JP" altLang="en-US"/>
          </a:p>
        </p:txBody>
      </p:sp>
      <p:sp>
        <p:nvSpPr>
          <p:cNvPr id="6" name="日付プレースホルダー 5">
            <a:extLst>
              <a:ext uri="{FF2B5EF4-FFF2-40B4-BE49-F238E27FC236}">
                <a16:creationId xmlns:a16="http://schemas.microsoft.com/office/drawing/2014/main" id="{65579D31-896E-44CD-B8E9-199C9C7E740B}"/>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87787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197D69FF-01F4-4377-A7BC-A27A9CE16EF9}"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11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483755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0EE2712-9FD1-4174-A4C7-55618364853A}"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81208819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69FF0C3A-C565-2E50-A831-E62EAD4E239B}"/>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95761880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46177" y="6363495"/>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301200653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39033" y="6363496"/>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350673750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ltLang="ja-JP"/>
              <a:t>2015/12/12</a:t>
            </a:r>
            <a:endParaRPr lang="en-US"/>
          </a:p>
        </p:txBody>
      </p:sp>
      <p:sp>
        <p:nvSpPr>
          <p:cNvPr id="4" name="Holder 4"/>
          <p:cNvSpPr>
            <a:spLocks noGrp="1"/>
          </p:cNvSpPr>
          <p:nvPr>
            <p:ph type="sldNum" sz="quarter" idx="7"/>
          </p:nvPr>
        </p:nvSpPr>
        <p:spPr>
          <a:xfrm>
            <a:off x="9267608" y="6342064"/>
            <a:ext cx="2743200" cy="365125"/>
          </a:xfrm>
        </p:spPr>
        <p:txBody>
          <a:bodyPr lIns="0" tIns="0" rIns="0" bIns="0"/>
          <a:lstStyle>
            <a:lvl1pPr>
              <a:defRPr sz="10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228886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E516D2D1-3B99-2B3C-0870-2C61ED9D4313}"/>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109879991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ED7CF-D38B-0176-9EA0-3FB6D489904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AF9ECC1-B058-70FC-DF9A-47F76064E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502FB8C-4957-7EF8-CAC3-530BC3140D8B}"/>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A47B21D1-3A50-35E4-43A8-49D293BA23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9FE276-7953-036F-EA29-8DE83FFFC7D1}"/>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65337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CBAFEA-9210-B484-7E29-7195990C13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F1C6A52-8258-35E5-C3CC-55C82BC694C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C23F0F7-58E2-788A-DB86-903FF2CA5A42}"/>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C4D9CC85-E200-EA03-444C-A6B3096651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12D8D1-230A-9B3A-DE9A-06F1C2DF06D7}"/>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454182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1CCCBD-D5E7-52E5-09B3-95D22EEB262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A59F90C-9175-BF59-18A9-4823360677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B9B37FC-A70D-2CD9-1C38-962012893616}"/>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444700EF-56C0-E403-3C5A-CDA422A9C7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702B18-E719-2305-8765-D93E51701B2C}"/>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929184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21E9AA-81AA-43C4-B212-BB0E5A9481D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29E85E-3681-3E2A-8050-22BF1674E76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DBFBC77-C63F-32E0-38F2-237D316A137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739DC61-F361-5F09-FD50-78374F63EC0D}"/>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D3576E47-FC34-7E3A-E5A2-79F62C763F8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65C6FC-A0E3-7681-13C1-0285A925BF86}"/>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549389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99132B-6170-7B82-A207-0EF6F53553A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CC61330-3289-8D29-6068-FDDDCEB105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898D4A7-B158-7B94-525A-B39CFDDA20C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8BE598F-CE00-041C-9F1E-2C43D253A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1E67E58-EA74-9906-FC76-83BDE507742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28A4922-D663-1C81-477E-DB62AB3BD716}"/>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8" name="フッター プレースホルダー 7">
            <a:extLst>
              <a:ext uri="{FF2B5EF4-FFF2-40B4-BE49-F238E27FC236}">
                <a16:creationId xmlns:a16="http://schemas.microsoft.com/office/drawing/2014/main" id="{8BC18A93-BA35-3CCE-59D8-D9B4935DA43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534E509-D17B-54C3-77E0-2B1ECF534163}"/>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3693927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EE62F2-AA73-3F5E-D9D2-7A597B79C97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6B5D87D-12FC-8DBC-7761-6FD6556CC2D1}"/>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4" name="フッター プレースホルダー 3">
            <a:extLst>
              <a:ext uri="{FF2B5EF4-FFF2-40B4-BE49-F238E27FC236}">
                <a16:creationId xmlns:a16="http://schemas.microsoft.com/office/drawing/2014/main" id="{636B4EB5-FC40-8591-2FCE-41677AD523F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7995A9D-19E1-3996-D352-07FBA7888F4C}"/>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340838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B1B0FBC-BCC3-CD76-8C86-9E60B99B4C15}"/>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3" name="フッター プレースホルダー 2">
            <a:extLst>
              <a:ext uri="{FF2B5EF4-FFF2-40B4-BE49-F238E27FC236}">
                <a16:creationId xmlns:a16="http://schemas.microsoft.com/office/drawing/2014/main" id="{944DE7BF-7F38-6BED-786C-14FD3B27B51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A4BA9A6-3321-623B-6673-A93864DC4D25}"/>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351213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FFB7A9-7A28-E783-5173-F4922ED53A6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A8E8E3D-78F0-CABA-9F33-5CE1BE89E0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78B83FC-14E3-38C5-5AEA-2C80EC571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7C67029-3660-97A9-52BC-56BACE283F93}"/>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82097D96-D0BD-BC64-8D32-1B29BA46FC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87AE07-60B7-2050-966E-BFD011481249}"/>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01884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9010657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AE40C6-1375-03BF-D202-8E5BAC81356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6FA245D-2ECF-0D88-0C55-0DBE0B5A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EE9AE57-CFAD-9B53-8F12-00697CADA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9E4B977-2D85-164D-F745-42EA4A500C2C}"/>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1FA9DC55-B037-D023-FB6D-5B38F173738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6DDCDD-C1ED-3A36-CD74-C50924D4A8C8}"/>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986922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2F7340-E51F-E8E9-5212-F4A644285B6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FD99BBD-E7BB-41E0-6AE6-323C6144699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6947755-9915-6DC9-6FA1-D670FCC438E7}"/>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D9C97410-BB9A-1CEC-69BC-0870437F84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AFD358-85D4-1FE0-29D1-93C1FD9BDDBA}"/>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741732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4D3254E-EEE6-D888-C5B3-2C4020D0D8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5EBEAB-E2DB-24A7-604D-808580E7B81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C6EEE44-729E-6266-A211-85F1835375AE}"/>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45AE669C-F1AF-D40A-3DB0-A5BCBFC87E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4CF1F0-734F-CFC7-4BD1-D4611DE0D040}"/>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390927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66065" y="-33131"/>
            <a:ext cx="10937875" cy="4300220"/>
          </a:xfrm>
          <a:prstGeom prst="rect">
            <a:avLst/>
          </a:prstGeom>
        </p:spPr>
        <p:txBody>
          <a:bodyPr wrap="square" lIns="0" tIns="0" rIns="0" bIns="0">
            <a:spAutoFit/>
          </a:bodyPr>
          <a:lstStyle>
            <a:lvl1pPr>
              <a:defRPr sz="9600" b="1" i="0">
                <a:solidFill>
                  <a:schemeClr val="tx1"/>
                </a:solidFill>
                <a:latin typeface="Microsoft YaHei UI"/>
                <a:cs typeface="Microsoft YaHei U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spc="10" dirty="0"/>
              <a:t>‹#›</a:t>
            </a:fld>
            <a:endParaRPr spc="10" dirty="0"/>
          </a:p>
        </p:txBody>
      </p:sp>
    </p:spTree>
    <p:extLst>
      <p:ext uri="{BB962C8B-B14F-4D97-AF65-F5344CB8AC3E}">
        <p14:creationId xmlns:p14="http://schemas.microsoft.com/office/powerpoint/2010/main" val="4276541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MS UI Gothic"/>
                <a:cs typeface="MS UI Gothic"/>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3508948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8" name="Holder 6">
            <a:extLst>
              <a:ext uri="{FF2B5EF4-FFF2-40B4-BE49-F238E27FC236}">
                <a16:creationId xmlns:a16="http://schemas.microsoft.com/office/drawing/2014/main" id="{78BCE39E-2683-5F4A-C391-0CB9739C1E6B}"/>
              </a:ext>
            </a:extLst>
          </p:cNvPr>
          <p:cNvSpPr>
            <a:spLocks noGrp="1"/>
          </p:cNvSpPr>
          <p:nvPr>
            <p:ph type="sldNum" sz="quarter" idx="7"/>
          </p:nvPr>
        </p:nvSpPr>
        <p:spPr>
          <a:xfrm>
            <a:off x="11658600" y="6477000"/>
            <a:ext cx="388620" cy="123816"/>
          </a:xfrm>
        </p:spPr>
        <p:txBody>
          <a:bodyPr lIns="0" tIns="0" rIns="0" bIns="0"/>
          <a:lstStyle>
            <a:lvl1pPr>
              <a:defRPr sz="11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1574860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6">
            <a:extLst>
              <a:ext uri="{FF2B5EF4-FFF2-40B4-BE49-F238E27FC236}">
                <a16:creationId xmlns:a16="http://schemas.microsoft.com/office/drawing/2014/main" id="{662CCB65-BA37-4992-7464-BCCF20578893}"/>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3841619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6">
            <a:extLst>
              <a:ext uri="{FF2B5EF4-FFF2-40B4-BE49-F238E27FC236}">
                <a16:creationId xmlns:a16="http://schemas.microsoft.com/office/drawing/2014/main" id="{CA464C2E-161C-3F78-75AD-8BF211DBE7F6}"/>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2575408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5" name="Footer Placeholder 4"/>
          <p:cNvSpPr>
            <a:spLocks noGrp="1"/>
          </p:cNvSpPr>
          <p:nvPr>
            <p:ph type="ftr" sz="quarter" idx="11"/>
          </p:nvPr>
        </p:nvSpPr>
        <p:spPr/>
        <p:txBody>
          <a:bodyPr/>
          <a:lstStyle/>
          <a:p>
            <a:endParaRPr kumimoji="1" lang="ja-JP" altLang="en-US"/>
          </a:p>
        </p:txBody>
      </p:sp>
      <p:sp>
        <p:nvSpPr>
          <p:cNvPr id="7" name="Holder 6">
            <a:extLst>
              <a:ext uri="{FF2B5EF4-FFF2-40B4-BE49-F238E27FC236}">
                <a16:creationId xmlns:a16="http://schemas.microsoft.com/office/drawing/2014/main" id="{701AA740-CA8F-0324-502C-7373F7ED7E1E}"/>
              </a:ext>
            </a:extLst>
          </p:cNvPr>
          <p:cNvSpPr>
            <a:spLocks noGrp="1"/>
          </p:cNvSpPr>
          <p:nvPr>
            <p:ph type="sldNum" sz="quarter" idx="7"/>
          </p:nvPr>
        </p:nvSpPr>
        <p:spPr>
          <a:xfrm>
            <a:off x="11658600" y="6477000"/>
            <a:ext cx="388620" cy="123816"/>
          </a:xfrm>
        </p:spPr>
        <p:txBody>
          <a:bodyPr lIns="0" tIns="0" rIns="0" bIns="0"/>
          <a:lstStyle>
            <a:lvl1pPr>
              <a:defRPr sz="11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84129849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ja-JP" altLang="en-US"/>
          </a:p>
        </p:txBody>
      </p:sp>
      <p:sp>
        <p:nvSpPr>
          <p:cNvPr id="2" name="Holder 6">
            <a:extLst>
              <a:ext uri="{FF2B5EF4-FFF2-40B4-BE49-F238E27FC236}">
                <a16:creationId xmlns:a16="http://schemas.microsoft.com/office/drawing/2014/main" id="{F070E5B5-FEC0-8E11-9DBE-B8D5DD51D47D}"/>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39832663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9FC0A1D5-85CA-2904-7D99-2B91EC3345A1}"/>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160530140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3" name="Holder 6">
            <a:extLst>
              <a:ext uri="{FF2B5EF4-FFF2-40B4-BE49-F238E27FC236}">
                <a16:creationId xmlns:a16="http://schemas.microsoft.com/office/drawing/2014/main" id="{37C48DCC-67BE-68ED-1CD5-8C2FE9D98E2F}"/>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59906622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26105759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39034" y="6363496"/>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248855799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53320" y="6356352"/>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60417822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9296183" y="6384927"/>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192377755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r>
              <a:rPr kumimoji="1" lang="en-US" altLang="ja-JP"/>
              <a:t>2015/12/12</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9274752" y="6363495"/>
            <a:ext cx="2743200" cy="365125"/>
          </a:xfrm>
        </p:spPr>
        <p:txBody>
          <a:bodyPr/>
          <a:lstStyle>
            <a:lvl1pPr>
              <a:defRPr sz="1000"/>
            </a:lvl1pPr>
          </a:lstStyle>
          <a:p>
            <a:fld id="{875D50CD-EC91-43E3-815E-A29C3B040DAF}" type="slidenum">
              <a:rPr lang="ja-JP" altLang="en-US" smtClean="0"/>
              <a:pPr/>
              <a:t>‹#›</a:t>
            </a:fld>
            <a:endParaRPr lang="ja-JP" alt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57239115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kumimoji="1" lang="en-US" altLang="ja-JP"/>
              <a:t>2015/12/12</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39834380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2015/12/12</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9253320" y="6356352"/>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40996534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9274752" y="6342065"/>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144995380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37477615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53AB50F9-3BF9-2E41-5788-246C7EEE1866}"/>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427735904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46177" y="6363495"/>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265253063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39033" y="6363496"/>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294287508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ltLang="ja-JP"/>
              <a:t>2015/12/12</a:t>
            </a:r>
            <a:endParaRPr lang="en-US"/>
          </a:p>
        </p:txBody>
      </p:sp>
      <p:sp>
        <p:nvSpPr>
          <p:cNvPr id="4" name="Holder 4"/>
          <p:cNvSpPr>
            <a:spLocks noGrp="1"/>
          </p:cNvSpPr>
          <p:nvPr>
            <p:ph type="sldNum" sz="quarter" idx="7"/>
          </p:nvPr>
        </p:nvSpPr>
        <p:spPr>
          <a:xfrm>
            <a:off x="9267608" y="6342064"/>
            <a:ext cx="2743200" cy="365125"/>
          </a:xfrm>
        </p:spPr>
        <p:txBody>
          <a:bodyPr lIns="0" tIns="0" rIns="0" bIns="0"/>
          <a:lstStyle>
            <a:lvl1pPr>
              <a:defRPr sz="10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1442997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12679802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76580782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55328225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12891686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r>
              <a:rPr kumimoji="1" lang="en-US" altLang="ja-JP"/>
              <a:t>2015/12/12</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51142283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kumimoji="1" lang="en-US" altLang="ja-JP"/>
              <a:t>2015/12/12</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77977176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2015/12/12</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86653160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8" name="Footer Placeholder 7"/>
          <p:cNvSpPr>
            <a:spLocks noGrp="1"/>
          </p:cNvSpPr>
          <p:nvPr>
            <p:ph type="ftr" sz="quarter" idx="11"/>
          </p:nvPr>
        </p:nvSpPr>
        <p:spPr/>
        <p:txBody>
          <a:bodyPr/>
          <a:lstStyle/>
          <a:p>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2" name="Slide Number Placeholder 5">
            <a:extLst>
              <a:ext uri="{FF2B5EF4-FFF2-40B4-BE49-F238E27FC236}">
                <a16:creationId xmlns:a16="http://schemas.microsoft.com/office/drawing/2014/main" id="{E99396BC-FC95-9423-78D7-D0AD8EEA248E}"/>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97299110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7641130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5204782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46888888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7949278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3/27/2026</a:t>
            </a:fld>
            <a:endParaRPr lang="en-US"/>
          </a:p>
        </p:txBody>
      </p:sp>
      <p:sp>
        <p:nvSpPr>
          <p:cNvPr id="4" name="Holder 4"/>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499910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04314033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58451521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20765096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72337435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32175874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
        <p:nvSpPr>
          <p:cNvPr id="2" name="Slide Number Placeholder 5">
            <a:extLst>
              <a:ext uri="{FF2B5EF4-FFF2-40B4-BE49-F238E27FC236}">
                <a16:creationId xmlns:a16="http://schemas.microsoft.com/office/drawing/2014/main" id="{AB7C3A65-C23A-5F21-A7B5-9857E8905BC6}"/>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08944976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14012299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7084513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76691343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63535394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62842525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5288123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1581550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5EAA31-1971-73A4-ADC0-1D4B6A346EE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ECBF9E0-B53F-B1A1-288B-3D6C0C824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5" name="フッター プレースホルダー 4">
            <a:extLst>
              <a:ext uri="{FF2B5EF4-FFF2-40B4-BE49-F238E27FC236}">
                <a16:creationId xmlns:a16="http://schemas.microsoft.com/office/drawing/2014/main" id="{CEAD001D-6672-1444-3124-8156EF641A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53A05-76D5-9FB6-7B58-DC3758C5D212}"/>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3265175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45F772-7422-C3AD-CE84-166B28CC9F6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052B9B8-A823-DF42-F2E0-154E098346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0A98D516-B7BF-57BD-947B-B6301DCB7671}"/>
              </a:ext>
            </a:extLst>
          </p:cNvPr>
          <p:cNvSpPr>
            <a:spLocks noGrp="1"/>
          </p:cNvSpPr>
          <p:nvPr>
            <p:ph type="ftr" sz="quarter" idx="11"/>
          </p:nvPr>
        </p:nvSpPr>
        <p:spPr/>
        <p:txBody>
          <a:bodyPr/>
          <a:lstStyle/>
          <a:p>
            <a:endParaRPr kumimoji="1" lang="ja-JP" altLang="en-US"/>
          </a:p>
        </p:txBody>
      </p:sp>
      <p:sp>
        <p:nvSpPr>
          <p:cNvPr id="7" name="スライド番号プレースホルダー 5">
            <a:extLst>
              <a:ext uri="{FF2B5EF4-FFF2-40B4-BE49-F238E27FC236}">
                <a16:creationId xmlns:a16="http://schemas.microsoft.com/office/drawing/2014/main" id="{0D2382D1-30FC-445C-215D-42BC67C8F002}"/>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4575771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1ED52-9202-A466-D744-3FF5F9B4734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8219BD-04A9-FDB0-32AD-C04DEE4E96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5" name="フッター プレースホルダー 4">
            <a:extLst>
              <a:ext uri="{FF2B5EF4-FFF2-40B4-BE49-F238E27FC236}">
                <a16:creationId xmlns:a16="http://schemas.microsoft.com/office/drawing/2014/main" id="{6D6050CF-57DA-2957-76F7-5E13F8DDD727}"/>
              </a:ext>
            </a:extLst>
          </p:cNvPr>
          <p:cNvSpPr>
            <a:spLocks noGrp="1"/>
          </p:cNvSpPr>
          <p:nvPr>
            <p:ph type="ftr" sz="quarter" idx="11"/>
          </p:nvPr>
        </p:nvSpPr>
        <p:spPr/>
        <p:txBody>
          <a:bodyPr/>
          <a:lstStyle/>
          <a:p>
            <a:endParaRPr kumimoji="1" lang="ja-JP" altLang="en-US"/>
          </a:p>
        </p:txBody>
      </p:sp>
      <p:sp>
        <p:nvSpPr>
          <p:cNvPr id="8" name="スライド番号プレースホルダー 5">
            <a:extLst>
              <a:ext uri="{FF2B5EF4-FFF2-40B4-BE49-F238E27FC236}">
                <a16:creationId xmlns:a16="http://schemas.microsoft.com/office/drawing/2014/main" id="{B7FFED7B-9AA4-90AC-1722-E8154B50DB92}"/>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1893613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ja-JP" altLang="en-US"/>
          </a:p>
        </p:txBody>
      </p:sp>
      <p:sp>
        <p:nvSpPr>
          <p:cNvPr id="5" name="Slide Number Placeholder 5">
            <a:extLst>
              <a:ext uri="{FF2B5EF4-FFF2-40B4-BE49-F238E27FC236}">
                <a16:creationId xmlns:a16="http://schemas.microsoft.com/office/drawing/2014/main" id="{1800DF4F-5D0B-DD44-7930-E888C371E1BC}"/>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159179900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AD8910-1A6A-1714-C59B-6C8FC4A485E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02C742-7435-394F-E3B0-7F902928208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643E45E-F8B9-4E4E-8A66-B815F13C855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a:extLst>
              <a:ext uri="{FF2B5EF4-FFF2-40B4-BE49-F238E27FC236}">
                <a16:creationId xmlns:a16="http://schemas.microsoft.com/office/drawing/2014/main" id="{9EACCC11-C900-C8FA-161C-B76208E92DE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0604054-6ABD-2D9A-4FBB-C460AB6C3447}"/>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3741330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10AAD-1131-5C52-2927-FD24148C090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156798-C274-0201-3B9C-33C74B1E4E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B60C8FC-58DE-1914-F32A-5B0C00D3043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53B5440-9D27-C12B-CD54-5C6F89A04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3F463CD-CF9F-10C2-7111-5ED081E11C9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a:extLst>
              <a:ext uri="{FF2B5EF4-FFF2-40B4-BE49-F238E27FC236}">
                <a16:creationId xmlns:a16="http://schemas.microsoft.com/office/drawing/2014/main" id="{E023A959-D08D-661D-095D-7379B5268C0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842D3AE-F9BC-91B6-8CC1-C6226F891AC1}"/>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3094214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CB8400-61D5-4786-B164-A34354F29877}"/>
              </a:ext>
            </a:extLst>
          </p:cNvPr>
          <p:cNvSpPr>
            <a:spLocks noGrp="1"/>
          </p:cNvSpPr>
          <p:nvPr>
            <p:ph type="title"/>
          </p:nvPr>
        </p:nvSpPr>
        <p:spPr/>
        <p:txBody>
          <a:bodyPr/>
          <a:lstStyle/>
          <a:p>
            <a:r>
              <a:rPr kumimoji="1" lang="ja-JP" altLang="en-US"/>
              <a:t>マスター タイトルの書式設定</a:t>
            </a:r>
          </a:p>
        </p:txBody>
      </p:sp>
      <p:sp>
        <p:nvSpPr>
          <p:cNvPr id="4" name="フッター プレースホルダー 3">
            <a:extLst>
              <a:ext uri="{FF2B5EF4-FFF2-40B4-BE49-F238E27FC236}">
                <a16:creationId xmlns:a16="http://schemas.microsoft.com/office/drawing/2014/main" id="{0C59F7F7-9367-5A5D-4ABE-81AA207D695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ADB79-B991-7044-F05A-BE5F58C0B4E3}"/>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3912299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EB8BC886-A941-6CAC-AAB4-1A9B8952529F}"/>
              </a:ext>
            </a:extLst>
          </p:cNvPr>
          <p:cNvSpPr>
            <a:spLocks noGrp="1"/>
          </p:cNvSpPr>
          <p:nvPr>
            <p:ph type="ftr" sz="quarter" idx="11"/>
          </p:nvPr>
        </p:nvSpPr>
        <p:spPr/>
        <p:txBody>
          <a:bodyPr/>
          <a:lstStyle/>
          <a:p>
            <a:endParaRPr kumimoji="1" lang="ja-JP" altLang="en-US"/>
          </a:p>
        </p:txBody>
      </p:sp>
      <p:sp>
        <p:nvSpPr>
          <p:cNvPr id="5" name="スライド番号プレースホルダー 5">
            <a:extLst>
              <a:ext uri="{FF2B5EF4-FFF2-40B4-BE49-F238E27FC236}">
                <a16:creationId xmlns:a16="http://schemas.microsoft.com/office/drawing/2014/main" id="{A4C50BF1-153E-76FA-7460-529666FFD5F6}"/>
              </a:ext>
            </a:extLst>
          </p:cNvPr>
          <p:cNvSpPr>
            <a:spLocks noGrp="1"/>
          </p:cNvSpPr>
          <p:nvPr>
            <p:ph type="sldNum" sz="quarter" idx="12"/>
          </p:nvPr>
        </p:nvSpPr>
        <p:spPr>
          <a:xfrm>
            <a:off x="9448800" y="6492875"/>
            <a:ext cx="2743200" cy="365125"/>
          </a:xfrm>
          <a:prstGeom prst="rect">
            <a:avLst/>
          </a:prstGeom>
          <a:ln>
            <a:solidFill>
              <a:schemeClr val="tx1"/>
            </a:solid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30261249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BC5D37-7E6E-F12C-84FA-3163EA893DF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7F6772-1C17-CDE9-3081-F312A5C4D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CF766A2-484F-9A4F-D2AE-A23650D9A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4EC243-C9C4-A50E-9D0B-20C7A05A8D58}"/>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90FE23FA-49B2-D00A-6206-4FC7DFB8E46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22929E-354E-F302-DA10-F55B955954B6}"/>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459447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56502A-3751-C0D6-30F2-D059E789F77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55DC80E-2C5A-7054-D012-E5725CE632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2516BB2-3D34-B95B-83B2-19414FFED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032E1A3-2C13-0B56-CCA9-5C7107320C27}"/>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24D94E78-E2DD-27BB-33AC-F1811DCAF1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C87CF3B-D872-6F13-A282-8D2E1F35154B}"/>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774432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81E4A-0CCE-34A8-B1C4-3BDE8DE654E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7280122-7502-1638-503C-9D7686943E7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B6287AF7-9352-9E40-1144-6385BC549F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995AB9-4331-F4C9-5381-9C311EA690E9}"/>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39992866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FA75FEF-BC51-F00A-08C4-CE7BFEE706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C45A63-78F3-592D-5595-511BA1FC92B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CD1811B1-7E1A-DDB7-ACF1-7EDC968F14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8DC3FE-23F3-87FC-AD91-D1E16F41A55D}"/>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238771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スライド番号プレースホルダー 5">
            <a:extLst>
              <a:ext uri="{FF2B5EF4-FFF2-40B4-BE49-F238E27FC236}">
                <a16:creationId xmlns:a16="http://schemas.microsoft.com/office/drawing/2014/main" id="{6185CD2E-5459-1CF6-70DD-D950323C6D1E}"/>
              </a:ext>
            </a:extLst>
          </p:cNvPr>
          <p:cNvSpPr>
            <a:spLocks noGrp="1"/>
          </p:cNvSpPr>
          <p:nvPr>
            <p:ph type="sldNum" sz="quarter" idx="12"/>
          </p:nvPr>
        </p:nvSpPr>
        <p:spPr>
          <a:xfrm>
            <a:off x="9448800" y="6492875"/>
            <a:ext cx="2743200" cy="365125"/>
          </a:xfrm>
          <a:prstGeom prst="rect">
            <a:avLst/>
          </a:prstGeom>
          <a:ln>
            <a:solidFill>
              <a:schemeClr val="tx1"/>
            </a:solid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5042724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698BEC5-E60E-46D6-A143-21E12D499402}"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3833381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E981BDF9-F64F-716E-2B6B-D3D592F23E12}"/>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8864790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7167AF1-D055-4CD6-A23C-135F74B3F294}"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26626951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0AD8A09-28E0-49D1-B9EE-EBF3DE7244AC}"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02807775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537B227-ED80-46AE-BCCD-7A75CE95E779}"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6105125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9F59E29B-CD1D-42DE-AC6E-A373C0CA9118}" type="datetime1">
              <a:rPr kumimoji="1" lang="ja-JP" altLang="en-US" smtClean="0"/>
              <a:t>2026/3/27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16506626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01CB95-EECB-4016-AA3B-8044FD0FB47F}" type="datetime1">
              <a:rPr kumimoji="1" lang="ja-JP" altLang="en-US" smtClean="0"/>
              <a:t>2026/3/27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32236542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04A8F3-089B-4AF1-B13F-DF1326E88345}" type="datetime1">
              <a:rPr kumimoji="1" lang="ja-JP" altLang="en-US" smtClean="0"/>
              <a:t>2026/3/27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410374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AFDB227-4AB0-4951-9205-42C1702C71EE}"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90817482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C0810EC-4514-4FEC-B7FA-88C7851DCAE3}"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8330271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E34923-8A98-4C27-B549-CD1296C5746C}"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69446687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493EC4A-55C0-4289-8073-B4BCA4942004}"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04139011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F38B9AAD-9F7E-0AF3-CA41-F82213BD57B5}"/>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385332455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298383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6084321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39034" y="6363496"/>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420530079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53320" y="6356352"/>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378941061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9296183" y="6384927"/>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327694069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r>
              <a:rPr kumimoji="1" lang="en-US" altLang="ja-JP"/>
              <a:t>2015/12/12</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9274752" y="6363495"/>
            <a:ext cx="2743200" cy="365125"/>
          </a:xfrm>
        </p:spPr>
        <p:txBody>
          <a:bodyPr/>
          <a:lstStyle>
            <a:lvl1pPr>
              <a:defRPr sz="1000"/>
            </a:lvl1pPr>
          </a:lstStyle>
          <a:p>
            <a:fld id="{875D50CD-EC91-43E3-815E-A29C3B040DAF}" type="slidenum">
              <a:rPr lang="ja-JP" altLang="en-US" smtClean="0"/>
              <a:pPr/>
              <a:t>‹#›</a:t>
            </a:fld>
            <a:endParaRPr lang="ja-JP" alt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43270266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kumimoji="1" lang="en-US" altLang="ja-JP"/>
              <a:t>2015/12/12</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23989503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2015/12/12</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9253320" y="6356352"/>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35529347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9274752" y="6342065"/>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16064594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2389280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6785CC8-E622-48BA-A408-AFFF17F4B0A7}" type="datetime1">
              <a:rPr kumimoji="1" lang="ja-JP" altLang="en-US" smtClean="0"/>
              <a:t>2026/3/27</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20220654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hdr="0" ftr="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E1A192A-323F-9E25-E96E-482739E50F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490DA3-B159-CD51-7DB4-9C8BD40BD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A93735E-BBDE-D4B9-5C11-C6D29A20C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F1467BF0-0407-1B65-4635-170B02EFB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20BD9B3-4EFE-0666-050A-8245AED814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41102984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17675" y="318770"/>
            <a:ext cx="3274060" cy="513080"/>
          </a:xfrm>
          <a:prstGeom prst="rect">
            <a:avLst/>
          </a:prstGeom>
        </p:spPr>
        <p:txBody>
          <a:bodyPr wrap="square" lIns="0" tIns="0" rIns="0" bIns="0">
            <a:spAutoFit/>
          </a:bodyPr>
          <a:lstStyle>
            <a:lvl1pPr>
              <a:defRPr sz="3200" b="1" i="0">
                <a:solidFill>
                  <a:schemeClr val="tx1"/>
                </a:solidFill>
                <a:latin typeface="Yu Gothic UI"/>
                <a:cs typeface="Yu Gothic UI"/>
              </a:defRPr>
            </a:lvl1pPr>
          </a:lstStyle>
          <a:p>
            <a:endParaRPr/>
          </a:p>
        </p:txBody>
      </p:sp>
      <p:sp>
        <p:nvSpPr>
          <p:cNvPr id="3" name="Holder 3"/>
          <p:cNvSpPr>
            <a:spLocks noGrp="1"/>
          </p:cNvSpPr>
          <p:nvPr>
            <p:ph type="body" idx="1"/>
          </p:nvPr>
        </p:nvSpPr>
        <p:spPr>
          <a:xfrm>
            <a:off x="1930145" y="2183528"/>
            <a:ext cx="8331708" cy="2526665"/>
          </a:xfrm>
          <a:prstGeom prst="rect">
            <a:avLst/>
          </a:prstGeom>
        </p:spPr>
        <p:txBody>
          <a:bodyPr wrap="square" lIns="0" tIns="0" rIns="0" bIns="0">
            <a:spAutoFit/>
          </a:bodyPr>
          <a:lstStyle>
            <a:lvl1pPr>
              <a:defRPr sz="2800" b="0" i="0">
                <a:solidFill>
                  <a:schemeClr val="tx1"/>
                </a:solidFill>
                <a:latin typeface="MS UI Gothic"/>
                <a:cs typeface="MS UI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11073383" y="6486842"/>
            <a:ext cx="236220" cy="129540"/>
          </a:xfrm>
          <a:prstGeom prst="rect">
            <a:avLst/>
          </a:prstGeom>
        </p:spPr>
        <p:txBody>
          <a:bodyPr wrap="square" lIns="0" tIns="0" rIns="0" bIns="0">
            <a:spAutoFit/>
          </a:bodyPr>
          <a:lstStyle>
            <a:lvl1pPr>
              <a:defRPr sz="800" b="0" i="0">
                <a:solidFill>
                  <a:srgbClr val="888888"/>
                </a:solidFill>
                <a:latin typeface="Calibri"/>
                <a:cs typeface="Calibri"/>
              </a:defRPr>
            </a:lvl1pPr>
          </a:lstStyle>
          <a:p>
            <a:pPr marL="38100">
              <a:lnSpc>
                <a:spcPts val="875"/>
              </a:lnSpc>
            </a:pPr>
            <a:fld id="{81D60167-4931-47E6-BA6A-407CBD079E47}" type="slidenum">
              <a:rPr spc="10" dirty="0"/>
              <a:t>‹#›</a:t>
            </a:fld>
            <a:endParaRPr spc="10" dirty="0"/>
          </a:p>
        </p:txBody>
      </p:sp>
    </p:spTree>
    <p:extLst>
      <p:ext uri="{BB962C8B-B14F-4D97-AF65-F5344CB8AC3E}">
        <p14:creationId xmlns:p14="http://schemas.microsoft.com/office/powerpoint/2010/main" val="10133135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r>
              <a:rPr kumimoji="1" lang="en-US" altLang="ja-JP"/>
              <a:t>2015/12/12</a:t>
            </a:r>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86533477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r>
              <a:rPr kumimoji="1" lang="en-US" altLang="ja-JP"/>
              <a:t>2015/12/12</a:t>
            </a:r>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74356572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5702045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sldNum="0" hdr="0" ftr="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4A62C5-3E78-EECC-1F73-F0C78A87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B6C1AF-4D0F-8B80-A8C0-FA01079A9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4ABD6E27-1E04-0834-E06C-54941FDF5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12B84-961C-4A8F-B049-91D52929F280}"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F45AB5FF-9006-FB78-D40D-B41E83A1A5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a:extLst>
              <a:ext uri="{FF2B5EF4-FFF2-40B4-BE49-F238E27FC236}">
                <a16:creationId xmlns:a16="http://schemas.microsoft.com/office/drawing/2014/main" id="{03FAA6A1-3D71-3062-6221-13B8DBAE99D0}"/>
              </a:ext>
            </a:extLst>
          </p:cNvPr>
          <p:cNvSpPr>
            <a:spLocks noGrp="1"/>
          </p:cNvSpPr>
          <p:nvPr>
            <p:ph type="sldNum" sz="quarter" idx="4"/>
          </p:nvPr>
        </p:nvSpPr>
        <p:spPr>
          <a:xfrm>
            <a:off x="11755394" y="6492875"/>
            <a:ext cx="436605"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38496645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3FFF54EE-69C6-4794-B46B-6BB9CF726CE4}" type="datetime1">
              <a:rPr kumimoji="1" lang="ja-JP" altLang="en-US" smtClean="0"/>
              <a:t>2026/3/27</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414421742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r>
              <a:rPr kumimoji="1" lang="en-US" altLang="ja-JP"/>
              <a:t>2015/12/12</a:t>
            </a:r>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90319625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3.nhk.or.jp/news/easy/" TargetMode="External"/><Relationship Id="rId2" Type="http://schemas.openxmlformats.org/officeDocument/2006/relationships/notesSlide" Target="../notesSlides/notesSlide9.xml"/><Relationship Id="rId1" Type="http://schemas.openxmlformats.org/officeDocument/2006/relationships/slideLayout" Target="../slideLayouts/slideLayout93.xml"/><Relationship Id="rId5" Type="http://schemas.openxmlformats.org/officeDocument/2006/relationships/hyperlink" Target="https://children-robot-school.com/pocketalk-5color-popularity/" TargetMode="Externa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3.xml"/><Relationship Id="rId4" Type="http://schemas.openxmlformats.org/officeDocument/2006/relationships/hyperlink" Target="http://gahag.net/009205-owl-teach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irasutoya.com/2019/01/blog-post_31.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hyperlink" Target="https://illustvillage.com/illust/post-36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hyperlink" Target="https://tsukatte.com/hatena-3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hyperlink" Target="https://tsukatte.com/hatena-3d/"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ac-illust.com/main/search_result.php?word=%E3%83%8B%E3%82%B3%E3%81%A1%E3%82%83%E3%82%93%E3%83%9E%E3%83%BC%E3%82%AF" TargetMode="External"/><Relationship Id="rId3" Type="http://schemas.openxmlformats.org/officeDocument/2006/relationships/notesSlide" Target="../notesSlides/notesSlide15.xml"/><Relationship Id="rId7" Type="http://schemas.openxmlformats.org/officeDocument/2006/relationships/image" Target="../media/image20.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hyperlink" Target="https://saikonomuryogarden.blogspot.com/2020/12/118543-line.html"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vrogue.co/post/%E7%84%A1%E6%96%99%E3%82%A4%E3%83%A9%E3%82%B9%E3%83%88-%E3%82%B9%E3%83%9E%E3%83%BC%E3%83%88%E3%83%95%E3%82%A9%E3%83%B3%E3%81%AE%E3%82%A4%E3%83%A9%E3%82%B9%E3%83%88"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s://illustvillage.com/illust/post-367/" TargetMode="Externa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illustvillage.com/illust/post-367/" TargetMode="Externa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tsukatte.com/hatena-3d/" TargetMode="Externa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irasutoya.com/2018/01/blog-post_80.html" TargetMode="External"/><Relationship Id="rId5" Type="http://schemas.openxmlformats.org/officeDocument/2006/relationships/image" Target="../media/image25.png"/><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irasutoya.com/2015/04/blog-post_166.html" TargetMode="External"/><Relationship Id="rId5" Type="http://schemas.openxmlformats.org/officeDocument/2006/relationships/image" Target="../media/image27.png"/><Relationship Id="rId4" Type="http://schemas.openxmlformats.org/officeDocument/2006/relationships/hyperlink" Target="https://www.irasutoya.com/2014/02/blog-post_6087.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irasutoya.com/2018/01/blog-post_80.html"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s://www.ac-illust.com/main/search_result.php?word=%E5%84%AA%E3%81%97%E3%81%84%E5%BF%83" TargetMode="Externa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jpg"/><Relationship Id="rId7" Type="http://schemas.openxmlformats.org/officeDocument/2006/relationships/hyperlink" Target="http://www.silhouette-illust.com/illust/6055"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hyperlink" Target="https://www.city.isehara.kanagawa.jp/docs/2020080700049/"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irasutoya.com/2018/01/blog-post_80.html" TargetMode="External"/><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hyperlink" Target="https://tsukatte.com/hatena-3d/" TargetMode="External"/><Relationship Id="rId5" Type="http://schemas.openxmlformats.org/officeDocument/2006/relationships/image" Target="../media/image3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iidrill.com/material/%E4%B8%96%E7%95%8C%E4%B8%80%E5%88%86%E3%81%8B%E3%82%8A%E3%82%84%E3%81%99%E3%81%84%E7%AE%97%E6%95%B0%E3%80%80%E5%B0%8F%EF%BC%95%E3%80%80%E3%80%8C%E5%90%88%E5%90%8C%E3%81%AA%E5%9B%B3%E5%BD%A2%E3%80%8D/"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irasutoya.com/2017/01/blog-post_618.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EdPIYUrwRm4"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s://www.ac-illust.com/main/search_result.php?word=%E5%A4%9A%E6%96%87%E5%8C%96" TargetMode="Externa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yasashii.overworks.jp/" TargetMode="External"/><Relationship Id="rId2" Type="http://schemas.openxmlformats.org/officeDocument/2006/relationships/hyperlink" Target="http://www4414uj.sakura.ne.jp/Yasanichi1/nsindan/" TargetMode="External"/><Relationship Id="rId1" Type="http://schemas.openxmlformats.org/officeDocument/2006/relationships/slideLayout" Target="../slideLayouts/slideLayout6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voicetra.nict.go.jp/"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2fYxhoUwqAg" TargetMode="External"/><Relationship Id="rId7" Type="http://schemas.openxmlformats.org/officeDocument/2006/relationships/hyperlink" Target="https://docs.google.com/spreadsheets/d/188V7AgmtXXj7ehq2p49JNN1H3GesTvgGUM9QAhRJCU0/edit?gid=1026920893&amp;gid=1026920893" TargetMode="External"/><Relationship Id="rId2" Type="http://schemas.openxmlformats.org/officeDocument/2006/relationships/hyperlink" Target="https://www.youtube.com/%40yasanichi" TargetMode="External"/><Relationship Id="rId1" Type="http://schemas.openxmlformats.org/officeDocument/2006/relationships/slideLayout" Target="../slideLayouts/slideLayout68.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8" Type="http://schemas.openxmlformats.org/officeDocument/2006/relationships/hyperlink" Target="https://ag-5.jp/archive/link" TargetMode="External"/><Relationship Id="rId13" Type="http://schemas.openxmlformats.org/officeDocument/2006/relationships/image" Target="../media/image52.png"/><Relationship Id="rId3" Type="http://schemas.openxmlformats.org/officeDocument/2006/relationships/hyperlink" Target="http://www.mext.go.jp/a_menu/shotou/clarinet/002/1304668.htm" TargetMode="External"/><Relationship Id="rId7" Type="http://schemas.openxmlformats.org/officeDocument/2006/relationships/hyperlink" Target="https://www.pref.gunma.jp/site/harmony/172222.html" TargetMode="External"/><Relationship Id="rId12"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90.xml"/><Relationship Id="rId6" Type="http://schemas.openxmlformats.org/officeDocument/2006/relationships/hyperlink" Target="http://www.mext.go.jp/a_menu/shotou/clarinet/003/1345413.htm" TargetMode="External"/><Relationship Id="rId11" Type="http://schemas.openxmlformats.org/officeDocument/2006/relationships/image" Target="../media/image50.png"/><Relationship Id="rId5" Type="http://schemas.openxmlformats.org/officeDocument/2006/relationships/hyperlink" Target="http://www.mext.go.jp/a_menu/shotou/clarinet/003/001/008.htm" TargetMode="External"/><Relationship Id="rId10" Type="http://schemas.openxmlformats.org/officeDocument/2006/relationships/image" Target="../media/image49.png"/><Relationship Id="rId4" Type="http://schemas.openxmlformats.org/officeDocument/2006/relationships/hyperlink" Target="http://www.mext.go.jp/a_menu/shotou/clarinet/003/1320860.htm" TargetMode="External"/><Relationship Id="rId9" Type="http://schemas.openxmlformats.org/officeDocument/2006/relationships/hyperlink" Target="https://chikyukko.github.io/#book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irasutoya.com/2015/04/blog-post_166.html" TargetMode="External"/><Relationship Id="rId5" Type="http://schemas.openxmlformats.org/officeDocument/2006/relationships/image" Target="../media/image27.png"/><Relationship Id="rId4" Type="http://schemas.openxmlformats.org/officeDocument/2006/relationships/hyperlink" Target="https://www.irasutoya.com/2014/02/blog-post_6087.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s://tsukatte.com/hatena-3d/" TargetMode="Externa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14EFF-3ED5-9E71-9599-B216ED9904F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7B4D402-ED07-7985-7D3E-84AC49185008}"/>
              </a:ext>
            </a:extLst>
          </p:cNvPr>
          <p:cNvSpPr>
            <a:spLocks noGrp="1"/>
          </p:cNvSpPr>
          <p:nvPr>
            <p:ph type="ctrTitle"/>
          </p:nvPr>
        </p:nvSpPr>
        <p:spPr>
          <a:xfrm>
            <a:off x="314834" y="1452756"/>
            <a:ext cx="11377272" cy="1832027"/>
          </a:xfrm>
        </p:spPr>
        <p:txBody>
          <a:bodyPr>
            <a:noAutofit/>
          </a:bodyPr>
          <a:lstStyle/>
          <a:p>
            <a:pPr>
              <a:lnSpc>
                <a:spcPts val="6600"/>
              </a:lnSpc>
            </a:pPr>
            <a:r>
              <a:rPr lang="ja-JP" altLang="en-US" sz="1600" b="1" dirty="0">
                <a:latin typeface="UD デジタル 教科書体 NK" panose="02020400000000000000" pitchFamily="18" charset="-128"/>
                <a:ea typeface="UD デジタル 教科書体 NK" panose="02020400000000000000" pitchFamily="18" charset="-128"/>
              </a:rPr>
              <a:t>    </a:t>
            </a:r>
            <a:r>
              <a:rPr lang="ja-JP" altLang="en-US" sz="5400" b="1" dirty="0">
                <a:latin typeface="UD デジタル 教科書体 NK" panose="02020400000000000000" pitchFamily="18" charset="-128"/>
                <a:ea typeface="UD デジタル 教科書体 NK" panose="02020400000000000000" pitchFamily="18" charset="-128"/>
              </a:rPr>
              <a:t>小学校の教員向け</a:t>
            </a:r>
            <a:br>
              <a:rPr lang="en-US" altLang="ja-JP" sz="5400" b="1" dirty="0">
                <a:latin typeface="UD デジタル 教科書体 NK" panose="02020400000000000000" pitchFamily="18" charset="-128"/>
                <a:ea typeface="UD デジタル 教科書体 NK" panose="02020400000000000000" pitchFamily="18" charset="-128"/>
              </a:rPr>
            </a:br>
            <a:r>
              <a:rPr lang="ja-JP" altLang="en-US" sz="5400" b="1" dirty="0">
                <a:latin typeface="UD デジタル 教科書体 NK" panose="02020400000000000000" pitchFamily="18" charset="-128"/>
                <a:ea typeface="UD デジタル 教科書体 NK" panose="02020400000000000000" pitchFamily="18" charset="-128"/>
              </a:rPr>
              <a:t>「入門・やさしい日本語」研修教材</a:t>
            </a:r>
            <a:endParaRPr lang="ja-JP" altLang="en-US" sz="4000" b="1" dirty="0">
              <a:latin typeface="UD デジタル 教科書体 NK" panose="02020400000000000000" pitchFamily="18" charset="-128"/>
              <a:ea typeface="UD デジタル 教科書体 NK" panose="02020400000000000000" pitchFamily="18" charset="-128"/>
            </a:endParaRPr>
          </a:p>
        </p:txBody>
      </p:sp>
      <p:sp>
        <p:nvSpPr>
          <p:cNvPr id="11" name="スライド番号プレースホルダー 10">
            <a:extLst>
              <a:ext uri="{FF2B5EF4-FFF2-40B4-BE49-F238E27FC236}">
                <a16:creationId xmlns:a16="http://schemas.microsoft.com/office/drawing/2014/main" id="{F14B4E24-A733-A035-97ED-3EB3DEAF7627}"/>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
        <p:nvSpPr>
          <p:cNvPr id="6" name="object 4">
            <a:extLst>
              <a:ext uri="{FF2B5EF4-FFF2-40B4-BE49-F238E27FC236}">
                <a16:creationId xmlns:a16="http://schemas.microsoft.com/office/drawing/2014/main" id="{1B0E50CA-4E18-0596-7DCC-4E5E1DB0852D}"/>
              </a:ext>
            </a:extLst>
          </p:cNvPr>
          <p:cNvSpPr txBox="1"/>
          <p:nvPr/>
        </p:nvSpPr>
        <p:spPr>
          <a:xfrm>
            <a:off x="314834" y="3613845"/>
            <a:ext cx="11565267" cy="50526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3200" b="0" i="0" u="none" strike="noStrike" kern="120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a:t>
            </a:r>
            <a:r>
              <a:rPr kumimoji="1" lang="ja-JP" altLang="en-US" sz="3200" b="0" i="0" u="none" strike="noStrike" kern="120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相手に合わせて分かりやすく日本語で伝える</a:t>
            </a:r>
            <a:r>
              <a:rPr kumimoji="1" sz="3200" b="0" i="0" u="none" strike="noStrike" kern="1200" cap="none" spc="-5" normalizeH="0" baseline="0" noProof="0" dirty="0" err="1">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基礎を学ぶ</a:t>
            </a:r>
            <a:r>
              <a:rPr kumimoji="1" sz="3200" b="0" i="0" u="none" strike="noStrike" kern="120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a:t>
            </a:r>
            <a:endParaRPr kumimoji="1"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endParaRPr>
          </a:p>
        </p:txBody>
      </p:sp>
      <p:sp>
        <p:nvSpPr>
          <p:cNvPr id="4" name="タイトル 1">
            <a:extLst>
              <a:ext uri="{FF2B5EF4-FFF2-40B4-BE49-F238E27FC236}">
                <a16:creationId xmlns:a16="http://schemas.microsoft.com/office/drawing/2014/main" id="{E7FF957C-87F6-5DC7-0D2D-5DF5EBFA5104}"/>
              </a:ext>
            </a:extLst>
          </p:cNvPr>
          <p:cNvSpPr txBox="1">
            <a:spLocks/>
          </p:cNvSpPr>
          <p:nvPr/>
        </p:nvSpPr>
        <p:spPr>
          <a:xfrm>
            <a:off x="-1260945" y="55991"/>
            <a:ext cx="10670651" cy="4785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ts val="7000"/>
              </a:lnSpc>
              <a:spcBef>
                <a:spcPct val="0"/>
              </a:spcBef>
              <a:spcAft>
                <a:spcPts val="0"/>
              </a:spcAft>
              <a:buClrTx/>
              <a:buSzTx/>
              <a:buFontTx/>
              <a:buNone/>
              <a:tabLst/>
              <a:defRPr/>
            </a:pPr>
            <a:br>
              <a:rPr kumimoji="1" lang="en-US" altLang="ja-JP"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br>
            <a:r>
              <a:rPr kumimoji="1" lang="zh-CN"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令和</a:t>
            </a:r>
            <a:r>
              <a:rPr kumimoji="1" lang="en-US" altLang="zh-CN"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7</a:t>
            </a:r>
            <a:r>
              <a:rPr kumimoji="1" lang="zh-CN"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年度  </a:t>
            </a: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群馬県主催　「やさしい日本語」推進事業</a:t>
            </a:r>
            <a:endParaRPr kumimoji="1" lang="ja-JP" altLang="en-US" sz="3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p:txBody>
      </p:sp>
      <p:sp>
        <p:nvSpPr>
          <p:cNvPr id="12" name="タイトル 1">
            <a:extLst>
              <a:ext uri="{FF2B5EF4-FFF2-40B4-BE49-F238E27FC236}">
                <a16:creationId xmlns:a16="http://schemas.microsoft.com/office/drawing/2014/main" id="{5EEF9B01-D5F5-C3EC-FACD-37F6908CC163}"/>
              </a:ext>
            </a:extLst>
          </p:cNvPr>
          <p:cNvSpPr txBox="1">
            <a:spLocks/>
          </p:cNvSpPr>
          <p:nvPr/>
        </p:nvSpPr>
        <p:spPr>
          <a:xfrm>
            <a:off x="1747880" y="5670515"/>
            <a:ext cx="8698938" cy="4785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ts val="7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群馬県ぐんま暮らし・外国人活躍推進課</a:t>
            </a:r>
            <a:endParaRPr kumimoji="1" lang="ja-JP" altLang="en-US" sz="3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p:txBody>
      </p:sp>
      <p:sp>
        <p:nvSpPr>
          <p:cNvPr id="3" name="テキスト ボックス 2">
            <a:extLst>
              <a:ext uri="{FF2B5EF4-FFF2-40B4-BE49-F238E27FC236}">
                <a16:creationId xmlns:a16="http://schemas.microsoft.com/office/drawing/2014/main" id="{CF3DE892-68EA-CD97-322B-B040AB8F269B}"/>
              </a:ext>
            </a:extLst>
          </p:cNvPr>
          <p:cNvSpPr txBox="1"/>
          <p:nvPr/>
        </p:nvSpPr>
        <p:spPr>
          <a:xfrm>
            <a:off x="4921249" y="4448174"/>
            <a:ext cx="2164442" cy="523220"/>
          </a:xfrm>
          <a:prstGeom prst="rect">
            <a:avLst/>
          </a:prstGeom>
          <a:noFill/>
        </p:spPr>
        <p:txBody>
          <a:bodyPr wrap="square" rtlCol="0">
            <a:spAutoFit/>
          </a:bodyPr>
          <a:lstStyle/>
          <a:p>
            <a:r>
              <a:rPr kumimoji="1" lang="en-US" altLang="ja-JP" sz="2800" b="1" dirty="0">
                <a:latin typeface="UD デジタル 教科書体 NK" panose="02020400000000000000" pitchFamily="18" charset="-128"/>
                <a:ea typeface="UD デジタル 教科書体 NK" panose="02020400000000000000" pitchFamily="18" charset="-128"/>
              </a:rPr>
              <a:t>【</a:t>
            </a:r>
            <a:r>
              <a:rPr lang="ja-JP" altLang="en-US" sz="2800" b="1" dirty="0">
                <a:latin typeface="UD デジタル 教科書体 NK" panose="02020400000000000000" pitchFamily="18" charset="-128"/>
                <a:ea typeface="UD デジタル 教科書体 NK" panose="02020400000000000000" pitchFamily="18" charset="-128"/>
              </a:rPr>
              <a:t>会話編</a:t>
            </a:r>
            <a:r>
              <a:rPr lang="en-US" altLang="ja-JP" sz="2800" b="1" dirty="0">
                <a:latin typeface="UD デジタル 教科書体 NK" panose="02020400000000000000" pitchFamily="18" charset="-128"/>
                <a:ea typeface="UD デジタル 教科書体 NK" panose="02020400000000000000" pitchFamily="18" charset="-128"/>
              </a:rPr>
              <a:t>】</a:t>
            </a:r>
            <a:endParaRPr kumimoji="1" lang="ja-JP" altLang="en-US" sz="2800" b="1" dirty="0">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881960158"/>
      </p:ext>
    </p:extLst>
  </p:cSld>
  <p:clrMapOvr>
    <a:masterClrMapping/>
  </p:clrMapOvr>
  <mc:AlternateContent xmlns:mc="http://schemas.openxmlformats.org/markup-compatibility/2006" xmlns:p14="http://schemas.microsoft.com/office/powerpoint/2010/main">
    <mc:Choice Requires="p14">
      <p:transition p14:dur="10" advTm="42623">
        <p:sndAc>
          <p:endSnd/>
        </p:sndAc>
      </p:transition>
    </mc:Choice>
    <mc:Fallback xmlns="">
      <p:transition advTm="42623">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1EF41254-5110-46E6-A140-981C01C85B61}"/>
              </a:ext>
            </a:extLst>
          </p:cNvPr>
          <p:cNvSpPr>
            <a:spLocks noGrp="1"/>
          </p:cNvSpPr>
          <p:nvPr>
            <p:ph type="title"/>
          </p:nvPr>
        </p:nvSpPr>
        <p:spPr>
          <a:xfrm>
            <a:off x="239485" y="249339"/>
            <a:ext cx="7812315" cy="924211"/>
          </a:xfrm>
        </p:spPr>
        <p:txBody>
          <a:bodyPr>
            <a:normAutofit/>
          </a:bodyPr>
          <a:lstStyle/>
          <a:p>
            <a:r>
              <a:rPr lang="en-US" altLang="ja-JP" sz="4000" dirty="0">
                <a:latin typeface="UD デジタル 教科書体 NK" panose="02020400000000000000" pitchFamily="18" charset="-128"/>
                <a:ea typeface="UD デジタル 教科書体 NK" panose="02020400000000000000" pitchFamily="18" charset="-128"/>
              </a:rPr>
              <a:t>2.1</a:t>
            </a:r>
            <a:r>
              <a:rPr lang="en-US" altLang="ja-JP" sz="4000" b="1" dirty="0">
                <a:latin typeface="UD デジタル 教科書体 NK" panose="02020400000000000000" pitchFamily="18" charset="-128"/>
                <a:ea typeface="UD デジタル 教科書体 NK" panose="02020400000000000000" pitchFamily="18" charset="-128"/>
              </a:rPr>
              <a:t> </a:t>
            </a:r>
            <a:r>
              <a:rPr lang="ja-JP" altLang="en-US" sz="4400" b="1" dirty="0">
                <a:latin typeface="UD デジタル 教科書体 NK" panose="02020400000000000000" pitchFamily="18" charset="-128"/>
                <a:ea typeface="UD デジタル 教科書体 NK" panose="02020400000000000000" pitchFamily="18" charset="-128"/>
              </a:rPr>
              <a:t>「 やさしい日本語 」 とは</a:t>
            </a:r>
            <a:endParaRPr lang="ja-JP" altLang="en-US" sz="4000" b="1" dirty="0">
              <a:latin typeface="UD デジタル 教科書体 NK" panose="02020400000000000000" pitchFamily="18" charset="-128"/>
              <a:ea typeface="UD デジタル 教科書体 NK" panose="02020400000000000000" pitchFamily="18" charset="-128"/>
            </a:endParaRPr>
          </a:p>
        </p:txBody>
      </p:sp>
      <p:sp>
        <p:nvSpPr>
          <p:cNvPr id="16" name="テキスト ボックス 15">
            <a:extLst>
              <a:ext uri="{FF2B5EF4-FFF2-40B4-BE49-F238E27FC236}">
                <a16:creationId xmlns:a16="http://schemas.microsoft.com/office/drawing/2014/main" id="{1FE0FDED-ECBE-4E0F-BE14-C0ABEAD28F49}"/>
              </a:ext>
            </a:extLst>
          </p:cNvPr>
          <p:cNvSpPr txBox="1"/>
          <p:nvPr/>
        </p:nvSpPr>
        <p:spPr>
          <a:xfrm>
            <a:off x="294904" y="1755577"/>
            <a:ext cx="11602191" cy="659668"/>
          </a:xfrm>
          <a:prstGeom prst="rect">
            <a:avLst/>
          </a:prstGeom>
          <a:noFill/>
        </p:spPr>
        <p:txBody>
          <a:bodyPr wrap="square">
            <a:spAutoFit/>
          </a:bodyPr>
          <a:lstStyle/>
          <a:p>
            <a:pPr>
              <a:lnSpc>
                <a:spcPts val="4400"/>
              </a:lnSpc>
            </a:pPr>
            <a:r>
              <a:rPr lang="en-US" altLang="ja-JP" sz="4400" dirty="0">
                <a:latin typeface="UD デジタル 教科書体 NK" panose="02020400000000000000" pitchFamily="18" charset="-128"/>
                <a:ea typeface="UD デジタル 教科書体 NK" panose="02020400000000000000" pitchFamily="18" charset="-128"/>
              </a:rPr>
              <a:t>‣</a:t>
            </a:r>
            <a:r>
              <a:rPr lang="en-US" altLang="ja-JP" sz="3200" dirty="0">
                <a:latin typeface="UD デジタル 教科書体 NK" panose="02020400000000000000" pitchFamily="18" charset="-128"/>
                <a:ea typeface="UD デジタル 教科書体 NK" panose="02020400000000000000" pitchFamily="18" charset="-128"/>
              </a:rPr>
              <a:t> </a:t>
            </a:r>
            <a:r>
              <a:rPr lang="ja-JP" altLang="en-US" sz="3200" dirty="0">
                <a:latin typeface="UD デジタル 教科書体 NK" panose="02020400000000000000" pitchFamily="18" charset="-128"/>
                <a:ea typeface="UD デジタル 教科書体 NK" panose="02020400000000000000" pitchFamily="18" charset="-128"/>
              </a:rPr>
              <a:t>外国人等にわかりやすいように</a:t>
            </a:r>
            <a:r>
              <a:rPr lang="ja-JP" altLang="en-US" sz="1400" b="1" dirty="0">
                <a:solidFill>
                  <a:srgbClr val="C00000"/>
                </a:solidFill>
                <a:latin typeface="UD デジタル 教科書体 NK" panose="02020400000000000000" pitchFamily="18" charset="-128"/>
                <a:ea typeface="UD デジタル 教科書体 NK" panose="02020400000000000000" pitchFamily="18" charset="-128"/>
              </a:rPr>
              <a:t>　</a:t>
            </a:r>
            <a:r>
              <a:rPr lang="ja-JP" altLang="en-US" sz="4000" b="1" dirty="0">
                <a:solidFill>
                  <a:srgbClr val="C00000"/>
                </a:solidFill>
                <a:latin typeface="UD デジタル 教科書体 NK" panose="02020400000000000000" pitchFamily="18" charset="-128"/>
                <a:ea typeface="UD デジタル 教科書体 NK" panose="02020400000000000000" pitchFamily="18" charset="-128"/>
              </a:rPr>
              <a:t>配慮された日本語表現</a:t>
            </a:r>
            <a:endParaRPr lang="en-US" altLang="ja-JP" sz="3600" b="1"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7" name="テキスト ボックス 16">
            <a:extLst>
              <a:ext uri="{FF2B5EF4-FFF2-40B4-BE49-F238E27FC236}">
                <a16:creationId xmlns:a16="http://schemas.microsoft.com/office/drawing/2014/main" id="{1401D5C9-9F40-48DE-AA4A-7D079B9DE4C0}"/>
              </a:ext>
            </a:extLst>
          </p:cNvPr>
          <p:cNvSpPr txBox="1"/>
          <p:nvPr/>
        </p:nvSpPr>
        <p:spPr>
          <a:xfrm>
            <a:off x="294903" y="2700100"/>
            <a:ext cx="11422161" cy="532710"/>
          </a:xfrm>
          <a:prstGeom prst="rect">
            <a:avLst/>
          </a:prstGeom>
          <a:noFill/>
        </p:spPr>
        <p:txBody>
          <a:bodyPr wrap="square">
            <a:spAutoFit/>
          </a:bodyPr>
          <a:lstStyle/>
          <a:p>
            <a:pPr>
              <a:lnSpc>
                <a:spcPts val="3200"/>
              </a:lnSpc>
            </a:pPr>
            <a:r>
              <a:rPr lang="en-US" altLang="ja-JP" sz="4400" dirty="0">
                <a:solidFill>
                  <a:srgbClr val="111111"/>
                </a:solidFill>
                <a:latin typeface="UD デジタル 教科書体 NK" panose="02020400000000000000" pitchFamily="18" charset="-128"/>
                <a:ea typeface="UD デジタル 教科書体 NK" panose="02020400000000000000" pitchFamily="18" charset="-128"/>
              </a:rPr>
              <a:t>‣</a:t>
            </a:r>
            <a:r>
              <a:rPr lang="en-US" altLang="ja-JP" sz="3600" b="0" i="0" dirty="0">
                <a:solidFill>
                  <a:srgbClr val="111111"/>
                </a:solidFill>
                <a:effectLst/>
                <a:latin typeface="UD デジタル 教科書体 NK" panose="02020400000000000000" pitchFamily="18" charset="-128"/>
                <a:ea typeface="UD デジタル 教科書体 NK" panose="02020400000000000000" pitchFamily="18" charset="-128"/>
              </a:rPr>
              <a:t> </a:t>
            </a:r>
            <a:r>
              <a:rPr lang="ja-JP" altLang="en-US" sz="3600" b="0" i="0" dirty="0">
                <a:solidFill>
                  <a:srgbClr val="111111"/>
                </a:solidFill>
                <a:effectLst/>
                <a:latin typeface="UD デジタル 教科書体 NK" panose="02020400000000000000" pitchFamily="18" charset="-128"/>
                <a:ea typeface="UD デジタル 教科書体 NK" panose="02020400000000000000" pitchFamily="18" charset="-128"/>
              </a:rPr>
              <a:t>きっかけは「阪神・淡路大震災</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a:t>
            </a:r>
            <a:r>
              <a:rPr lang="en-US" altLang="ja-JP" sz="2800" b="0" i="0" dirty="0">
                <a:solidFill>
                  <a:srgbClr val="111111"/>
                </a:solidFill>
                <a:effectLst/>
                <a:latin typeface="UD デジタル 教科書体 NK" panose="02020400000000000000" pitchFamily="18" charset="-128"/>
                <a:ea typeface="UD デジタル 教科書体 NK" panose="02020400000000000000" pitchFamily="18" charset="-128"/>
              </a:rPr>
              <a:t>1995</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年</a:t>
            </a:r>
            <a:r>
              <a:rPr lang="en-US" altLang="ja-JP" sz="2800" b="0" i="0" dirty="0">
                <a:solidFill>
                  <a:srgbClr val="111111"/>
                </a:solidFill>
                <a:effectLst/>
                <a:latin typeface="UD デジタル 教科書体 NK" panose="02020400000000000000" pitchFamily="18" charset="-128"/>
                <a:ea typeface="UD デジタル 教科書体 NK" panose="02020400000000000000" pitchFamily="18" charset="-128"/>
              </a:rPr>
              <a:t>1</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月</a:t>
            </a:r>
            <a:r>
              <a:rPr lang="en-US" altLang="ja-JP" sz="2800" b="0" i="0" dirty="0">
                <a:solidFill>
                  <a:srgbClr val="111111"/>
                </a:solidFill>
                <a:effectLst/>
                <a:latin typeface="UD デジタル 教科書体 NK" panose="02020400000000000000" pitchFamily="18" charset="-128"/>
                <a:ea typeface="UD デジタル 教科書体 NK" panose="02020400000000000000" pitchFamily="18" charset="-128"/>
              </a:rPr>
              <a:t>17</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日）</a:t>
            </a:r>
            <a:r>
              <a:rPr lang="ja-JP" altLang="en-US" sz="3600" b="0" i="0" dirty="0">
                <a:solidFill>
                  <a:srgbClr val="111111"/>
                </a:solidFill>
                <a:effectLst/>
                <a:latin typeface="UD デジタル 教科書体 NK" panose="02020400000000000000" pitchFamily="18" charset="-128"/>
                <a:ea typeface="UD デジタル 教科書体 NK" panose="02020400000000000000" pitchFamily="18" charset="-128"/>
              </a:rPr>
              <a:t> 」</a:t>
            </a:r>
            <a:endParaRPr lang="ja-JP" altLang="en-US" sz="3600" dirty="0">
              <a:latin typeface="UD デジタル 教科書体 NK" panose="02020400000000000000" pitchFamily="18" charset="-128"/>
              <a:ea typeface="UD デジタル 教科書体 NK" panose="02020400000000000000" pitchFamily="18" charset="-128"/>
            </a:endParaRPr>
          </a:p>
        </p:txBody>
      </p:sp>
      <p:sp>
        <p:nvSpPr>
          <p:cNvPr id="18" name="テキスト ボックス 17">
            <a:extLst>
              <a:ext uri="{FF2B5EF4-FFF2-40B4-BE49-F238E27FC236}">
                <a16:creationId xmlns:a16="http://schemas.microsoft.com/office/drawing/2014/main" id="{B4D0F8AB-1B31-4BAC-882D-E885D2B047CA}"/>
              </a:ext>
            </a:extLst>
          </p:cNvPr>
          <p:cNvSpPr txBox="1"/>
          <p:nvPr/>
        </p:nvSpPr>
        <p:spPr>
          <a:xfrm>
            <a:off x="239485" y="4557278"/>
            <a:ext cx="12192000" cy="720710"/>
          </a:xfrm>
          <a:prstGeom prst="rect">
            <a:avLst/>
          </a:prstGeom>
          <a:noFill/>
        </p:spPr>
        <p:txBody>
          <a:bodyPr wrap="square">
            <a:spAutoFit/>
          </a:bodyPr>
          <a:lstStyle/>
          <a:p>
            <a:pPr>
              <a:lnSpc>
                <a:spcPts val="120"/>
              </a:lnSpc>
            </a:pPr>
            <a:r>
              <a:rPr lang="ja-JP" altLang="en-US" sz="4000" dirty="0">
                <a:latin typeface="UD デジタル 教科書体 NK" panose="02020400000000000000" pitchFamily="18" charset="-128"/>
                <a:ea typeface="UD デジタル 教科書体 NK" panose="02020400000000000000" pitchFamily="18" charset="-128"/>
              </a:rPr>
              <a:t>　　</a:t>
            </a:r>
            <a:endParaRPr lang="en-US" altLang="ja-JP" sz="4000" dirty="0">
              <a:latin typeface="UD デジタル 教科書体 NK" panose="02020400000000000000" pitchFamily="18" charset="-128"/>
              <a:ea typeface="UD デジタル 教科書体 NK" panose="02020400000000000000" pitchFamily="18" charset="-128"/>
            </a:endParaRPr>
          </a:p>
          <a:p>
            <a:r>
              <a:rPr lang="en-US" altLang="ja-JP" sz="3200" dirty="0">
                <a:latin typeface="UD デジタル 教科書体 NK" panose="02020400000000000000" pitchFamily="18" charset="-128"/>
                <a:ea typeface="UD デジタル 教科書体 NK" panose="02020400000000000000" pitchFamily="18" charset="-128"/>
              </a:rPr>
              <a:t>※</a:t>
            </a:r>
            <a:r>
              <a:rPr lang="ja-JP" altLang="en-US" sz="4000" dirty="0">
                <a:latin typeface="UD デジタル 教科書体 NK" panose="02020400000000000000" pitchFamily="18" charset="-128"/>
                <a:ea typeface="UD デジタル 教科書体 NK" panose="02020400000000000000" pitchFamily="18" charset="-128"/>
              </a:rPr>
              <a:t>「 </a:t>
            </a:r>
            <a:r>
              <a:rPr lang="ja-JP" altLang="en-US" sz="4000" b="1" dirty="0">
                <a:solidFill>
                  <a:srgbClr val="C00000"/>
                </a:solidFill>
                <a:latin typeface="UD デジタル 教科書体 NK" panose="02020400000000000000" pitchFamily="18" charset="-128"/>
                <a:ea typeface="UD デジタル 教科書体 NK" panose="02020400000000000000" pitchFamily="18" charset="-128"/>
              </a:rPr>
              <a:t>優しい</a:t>
            </a:r>
            <a:r>
              <a:rPr lang="ja-JP" altLang="en-US" sz="4000" b="1" dirty="0">
                <a:latin typeface="UD デジタル 教科書体 NK" panose="02020400000000000000" pitchFamily="18" charset="-128"/>
                <a:ea typeface="UD デジタル 教科書体 NK" panose="02020400000000000000" pitchFamily="18" charset="-128"/>
              </a:rPr>
              <a:t>気持ち</a:t>
            </a:r>
            <a:r>
              <a:rPr lang="ja-JP" altLang="en-US" sz="4000" dirty="0">
                <a:latin typeface="UD デジタル 教科書体 NK" panose="02020400000000000000" pitchFamily="18" charset="-128"/>
                <a:ea typeface="UD デジタル 教科書体 NK" panose="02020400000000000000" pitchFamily="18" charset="-128"/>
              </a:rPr>
              <a:t> 」 ＋ 「 </a:t>
            </a:r>
            <a:r>
              <a:rPr lang="ja-JP" altLang="en-US" sz="4000" b="1" dirty="0">
                <a:latin typeface="UD デジタル 教科書体 NK" panose="02020400000000000000" pitchFamily="18" charset="-128"/>
                <a:ea typeface="UD デジタル 教科書体 NK" panose="02020400000000000000" pitchFamily="18" charset="-128"/>
              </a:rPr>
              <a:t>易しい言葉</a:t>
            </a:r>
            <a:r>
              <a:rPr lang="ja-JP" altLang="en-US" sz="4000" dirty="0">
                <a:latin typeface="UD デジタル 教科書体 NK" panose="02020400000000000000" pitchFamily="18" charset="-128"/>
                <a:ea typeface="UD デジタル 教科書体 NK" panose="02020400000000000000" pitchFamily="18" charset="-128"/>
              </a:rPr>
              <a:t>  」の日本語</a:t>
            </a:r>
          </a:p>
        </p:txBody>
      </p:sp>
      <p:sp>
        <p:nvSpPr>
          <p:cNvPr id="11" name="テキスト ボックス 10">
            <a:extLst>
              <a:ext uri="{FF2B5EF4-FFF2-40B4-BE49-F238E27FC236}">
                <a16:creationId xmlns:a16="http://schemas.microsoft.com/office/drawing/2014/main" id="{47359396-5891-4E42-8029-9CB09D265564}"/>
              </a:ext>
            </a:extLst>
          </p:cNvPr>
          <p:cNvSpPr txBox="1"/>
          <p:nvPr/>
        </p:nvSpPr>
        <p:spPr>
          <a:xfrm>
            <a:off x="1309587" y="4313504"/>
            <a:ext cx="763675" cy="400110"/>
          </a:xfrm>
          <a:prstGeom prst="rect">
            <a:avLst/>
          </a:prstGeom>
          <a:noFill/>
        </p:spPr>
        <p:txBody>
          <a:bodyPr wrap="square" rtlCol="0">
            <a:spAutoFit/>
          </a:bodyPr>
          <a:lstStyle/>
          <a:p>
            <a:r>
              <a:rPr kumimoji="1" lang="ja-JP" altLang="en-US" sz="2000" dirty="0">
                <a:latin typeface="UD デジタル 教科書体 NK" panose="02020400000000000000" pitchFamily="18" charset="-128"/>
                <a:ea typeface="UD デジタル 教科書体 NK" panose="02020400000000000000" pitchFamily="18" charset="-128"/>
              </a:rPr>
              <a:t>やさ</a:t>
            </a:r>
          </a:p>
        </p:txBody>
      </p:sp>
      <p:sp>
        <p:nvSpPr>
          <p:cNvPr id="19" name="テキスト ボックス 18">
            <a:extLst>
              <a:ext uri="{FF2B5EF4-FFF2-40B4-BE49-F238E27FC236}">
                <a16:creationId xmlns:a16="http://schemas.microsoft.com/office/drawing/2014/main" id="{79938C45-6D87-41B2-BCA2-1D12F0607531}"/>
              </a:ext>
            </a:extLst>
          </p:cNvPr>
          <p:cNvSpPr txBox="1"/>
          <p:nvPr/>
        </p:nvSpPr>
        <p:spPr>
          <a:xfrm>
            <a:off x="6488698" y="4271009"/>
            <a:ext cx="763675" cy="400110"/>
          </a:xfrm>
          <a:prstGeom prst="rect">
            <a:avLst/>
          </a:prstGeom>
          <a:noFill/>
        </p:spPr>
        <p:txBody>
          <a:bodyPr wrap="square" rtlCol="0">
            <a:spAutoFit/>
          </a:bodyPr>
          <a:lstStyle/>
          <a:p>
            <a:r>
              <a:rPr kumimoji="1" lang="ja-JP" altLang="en-US" sz="2000" dirty="0">
                <a:latin typeface="UD デジタル 教科書体 NK" panose="02020400000000000000" pitchFamily="18" charset="-128"/>
                <a:ea typeface="UD デジタル 教科書体 NK" panose="02020400000000000000" pitchFamily="18" charset="-128"/>
              </a:rPr>
              <a:t>やさ</a:t>
            </a:r>
          </a:p>
        </p:txBody>
      </p:sp>
      <p:cxnSp>
        <p:nvCxnSpPr>
          <p:cNvPr id="4" name="直線コネクタ 3">
            <a:extLst>
              <a:ext uri="{FF2B5EF4-FFF2-40B4-BE49-F238E27FC236}">
                <a16:creationId xmlns:a16="http://schemas.microsoft.com/office/drawing/2014/main" id="{57B41BD1-79CA-4C7C-AAE1-1D15837118D7}"/>
              </a:ext>
            </a:extLst>
          </p:cNvPr>
          <p:cNvCxnSpPr>
            <a:cxnSpLocks/>
          </p:cNvCxnSpPr>
          <p:nvPr/>
        </p:nvCxnSpPr>
        <p:spPr>
          <a:xfrm>
            <a:off x="1386006" y="5277988"/>
            <a:ext cx="296900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CF2837B-8D13-4AB0-8417-DADA9818E181}"/>
              </a:ext>
            </a:extLst>
          </p:cNvPr>
          <p:cNvCxnSpPr>
            <a:cxnSpLocks/>
          </p:cNvCxnSpPr>
          <p:nvPr/>
        </p:nvCxnSpPr>
        <p:spPr>
          <a:xfrm>
            <a:off x="6488698" y="5277988"/>
            <a:ext cx="247916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26847CD-47A9-0E0A-0F79-B2D140BC5C1D}"/>
              </a:ext>
            </a:extLst>
          </p:cNvPr>
          <p:cNvSpPr txBox="1"/>
          <p:nvPr/>
        </p:nvSpPr>
        <p:spPr>
          <a:xfrm>
            <a:off x="294903" y="3624780"/>
            <a:ext cx="11916762" cy="516295"/>
          </a:xfrm>
          <a:prstGeom prst="rect">
            <a:avLst/>
          </a:prstGeom>
          <a:noFill/>
        </p:spPr>
        <p:txBody>
          <a:bodyPr wrap="square">
            <a:spAutoFit/>
          </a:bodyPr>
          <a:lstStyle/>
          <a:p>
            <a:pPr>
              <a:lnSpc>
                <a:spcPts val="3200"/>
              </a:lnSpc>
            </a:pPr>
            <a:r>
              <a:rPr lang="en-US" altLang="ja-JP" sz="4000" dirty="0">
                <a:solidFill>
                  <a:srgbClr val="111111"/>
                </a:solidFill>
                <a:latin typeface="UD デジタル 教科書体 NK" panose="02020400000000000000" pitchFamily="18" charset="-128"/>
                <a:ea typeface="UD デジタル 教科書体 NK" panose="02020400000000000000" pitchFamily="18" charset="-128"/>
              </a:rPr>
              <a:t>‣</a:t>
            </a:r>
            <a:r>
              <a:rPr lang="en-US" altLang="ja-JP" sz="3200" dirty="0">
                <a:solidFill>
                  <a:srgbClr val="111111"/>
                </a:solidFill>
                <a:latin typeface="UD デジタル 教科書体 NK" panose="02020400000000000000" pitchFamily="18" charset="-128"/>
                <a:ea typeface="UD デジタル 教科書体 NK" panose="02020400000000000000" pitchFamily="18" charset="-128"/>
              </a:rPr>
              <a:t> </a:t>
            </a:r>
            <a:r>
              <a:rPr lang="ja-JP" altLang="en-US" sz="3200" dirty="0">
                <a:solidFill>
                  <a:srgbClr val="111111"/>
                </a:solidFill>
                <a:latin typeface="UD デジタル 教科書体 NK" panose="02020400000000000000" pitchFamily="18" charset="-128"/>
                <a:ea typeface="UD デジタル 教科書体 NK" panose="02020400000000000000" pitchFamily="18" charset="-128"/>
              </a:rPr>
              <a:t>外国人だけでなく「</a:t>
            </a:r>
            <a:r>
              <a:rPr lang="ja-JP" altLang="en-US" sz="3200" b="1" dirty="0">
                <a:solidFill>
                  <a:srgbClr val="0070C0"/>
                </a:solidFill>
                <a:latin typeface="UD デジタル 教科書体 NK" panose="02020400000000000000" pitchFamily="18" charset="-128"/>
                <a:ea typeface="UD デジタル 教科書体 NK" panose="02020400000000000000" pitchFamily="18" charset="-128"/>
              </a:rPr>
              <a:t>高齢者・子ども・障がい者</a:t>
            </a:r>
            <a:r>
              <a:rPr lang="ja-JP" altLang="en-US" sz="3200" dirty="0">
                <a:solidFill>
                  <a:srgbClr val="111111"/>
                </a:solidFill>
                <a:latin typeface="UD デジタル 教科書体 NK" panose="02020400000000000000" pitchFamily="18" charset="-128"/>
                <a:ea typeface="UD デジタル 教科書体 NK" panose="02020400000000000000" pitchFamily="18" charset="-128"/>
              </a:rPr>
              <a:t>」 にも有効</a:t>
            </a:r>
            <a:endParaRPr lang="ja-JP" altLang="en-US" sz="3200" dirty="0">
              <a:latin typeface="UD デジタル 教科書体 NK" panose="02020400000000000000" pitchFamily="18" charset="-128"/>
              <a:ea typeface="UD デジタル 教科書体 NK" panose="02020400000000000000" pitchFamily="18" charset="-128"/>
            </a:endParaRPr>
          </a:p>
        </p:txBody>
      </p:sp>
      <p:pic>
        <p:nvPicPr>
          <p:cNvPr id="10" name="図 9">
            <a:extLst>
              <a:ext uri="{FF2B5EF4-FFF2-40B4-BE49-F238E27FC236}">
                <a16:creationId xmlns:a16="http://schemas.microsoft.com/office/drawing/2014/main" id="{9070289B-83DA-36B3-C99F-AA32834F2080}"/>
              </a:ext>
            </a:extLst>
          </p:cNvPr>
          <p:cNvPicPr>
            <a:picLocks noChangeAspect="1"/>
          </p:cNvPicPr>
          <p:nvPr/>
        </p:nvPicPr>
        <p:blipFill>
          <a:blip r:embed="rId3"/>
          <a:stretch>
            <a:fillRect/>
          </a:stretch>
        </p:blipFill>
        <p:spPr>
          <a:xfrm>
            <a:off x="10063919" y="98995"/>
            <a:ext cx="1888596" cy="1540419"/>
          </a:xfrm>
          <a:prstGeom prst="rect">
            <a:avLst/>
          </a:prstGeom>
        </p:spPr>
      </p:pic>
      <p:sp>
        <p:nvSpPr>
          <p:cNvPr id="3" name="四角形: 角を丸くする 2">
            <a:extLst>
              <a:ext uri="{FF2B5EF4-FFF2-40B4-BE49-F238E27FC236}">
                <a16:creationId xmlns:a16="http://schemas.microsoft.com/office/drawing/2014/main" id="{6208BD9B-B775-2EAC-D43D-30E38046ED76}"/>
              </a:ext>
            </a:extLst>
          </p:cNvPr>
          <p:cNvSpPr/>
          <p:nvPr/>
        </p:nvSpPr>
        <p:spPr>
          <a:xfrm>
            <a:off x="3078842" y="5564257"/>
            <a:ext cx="2133600" cy="584719"/>
          </a:xfrm>
          <a:prstGeom prst="roundRect">
            <a:avLst>
              <a:gd name="adj" fmla="val 37131"/>
            </a:avLst>
          </a:prstGeom>
          <a:solidFill>
            <a:srgbClr val="FFDDFF"/>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 panose="02020400000000000000" pitchFamily="18" charset="-128"/>
                <a:ea typeface="UD デジタル 教科書体 NP" panose="02020400000000000000" pitchFamily="18" charset="-128"/>
              </a:rPr>
              <a:t>伝えたい！</a:t>
            </a:r>
          </a:p>
        </p:txBody>
      </p:sp>
      <p:sp>
        <p:nvSpPr>
          <p:cNvPr id="6" name="四角形: 角を丸くする 5">
            <a:extLst>
              <a:ext uri="{FF2B5EF4-FFF2-40B4-BE49-F238E27FC236}">
                <a16:creationId xmlns:a16="http://schemas.microsoft.com/office/drawing/2014/main" id="{A12D437E-44A2-5D4B-6674-6FDA4E4238EC}"/>
              </a:ext>
            </a:extLst>
          </p:cNvPr>
          <p:cNvSpPr/>
          <p:nvPr/>
        </p:nvSpPr>
        <p:spPr>
          <a:xfrm>
            <a:off x="5726583" y="5564257"/>
            <a:ext cx="2482469" cy="584719"/>
          </a:xfrm>
          <a:prstGeom prst="roundRect">
            <a:avLst>
              <a:gd name="adj" fmla="val 37131"/>
            </a:avLst>
          </a:prstGeom>
          <a:solidFill>
            <a:schemeClr val="accent1">
              <a:lumMod val="20000"/>
              <a:lumOff val="80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UD デジタル 教科書体 NP" panose="02020400000000000000" pitchFamily="18" charset="-128"/>
                <a:ea typeface="UD デジタル 教科書体 NP" panose="02020400000000000000" pitchFamily="18" charset="-128"/>
              </a:rPr>
              <a:t>理解し</a:t>
            </a:r>
            <a:r>
              <a:rPr kumimoji="1" lang="ja-JP" altLang="en-US" sz="2800" dirty="0">
                <a:solidFill>
                  <a:schemeClr val="tx1"/>
                </a:solidFill>
                <a:latin typeface="UD デジタル 教科書体 NP" panose="02020400000000000000" pitchFamily="18" charset="-128"/>
                <a:ea typeface="UD デジタル 教科書体 NP" panose="02020400000000000000" pitchFamily="18" charset="-128"/>
              </a:rPr>
              <a:t>たい！</a:t>
            </a:r>
          </a:p>
        </p:txBody>
      </p:sp>
      <p:sp>
        <p:nvSpPr>
          <p:cNvPr id="8" name="テキスト ボックス 7">
            <a:extLst>
              <a:ext uri="{FF2B5EF4-FFF2-40B4-BE49-F238E27FC236}">
                <a16:creationId xmlns:a16="http://schemas.microsoft.com/office/drawing/2014/main" id="{CCC36F50-06C0-DC5A-1B85-5164AAB704EF}"/>
              </a:ext>
            </a:extLst>
          </p:cNvPr>
          <p:cNvSpPr txBox="1"/>
          <p:nvPr/>
        </p:nvSpPr>
        <p:spPr>
          <a:xfrm>
            <a:off x="7672148" y="4046295"/>
            <a:ext cx="2337998" cy="338554"/>
          </a:xfrm>
          <a:prstGeom prst="rect">
            <a:avLst/>
          </a:prstGeom>
          <a:noFill/>
        </p:spPr>
        <p:txBody>
          <a:bodyPr wrap="square" rtlCol="0">
            <a:spAutoFit/>
          </a:bodyPr>
          <a:lstStyle/>
          <a:p>
            <a:r>
              <a:rPr kumimoji="1" lang="ja-JP" altLang="en-US" sz="1600" dirty="0">
                <a:latin typeface="UD デジタル 教科書体 NK-R" panose="02020400000000000000" pitchFamily="18" charset="-128"/>
                <a:ea typeface="UD デジタル 教科書体 NK-R" panose="02020400000000000000" pitchFamily="18" charset="-128"/>
              </a:rPr>
              <a:t>＊ろう者・発達障害者等</a:t>
            </a:r>
          </a:p>
        </p:txBody>
      </p:sp>
      <p:cxnSp>
        <p:nvCxnSpPr>
          <p:cNvPr id="9" name="直線コネクタ 8">
            <a:extLst>
              <a:ext uri="{FF2B5EF4-FFF2-40B4-BE49-F238E27FC236}">
                <a16:creationId xmlns:a16="http://schemas.microsoft.com/office/drawing/2014/main" id="{DCAC0834-8372-D3AF-7920-D350ED1B47E9}"/>
              </a:ext>
            </a:extLst>
          </p:cNvPr>
          <p:cNvCxnSpPr>
            <a:cxnSpLocks/>
          </p:cNvCxnSpPr>
          <p:nvPr/>
        </p:nvCxnSpPr>
        <p:spPr>
          <a:xfrm>
            <a:off x="1474839" y="1166176"/>
            <a:ext cx="6197309" cy="73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10">
            <a:extLst>
              <a:ext uri="{FF2B5EF4-FFF2-40B4-BE49-F238E27FC236}">
                <a16:creationId xmlns:a16="http://schemas.microsoft.com/office/drawing/2014/main" id="{AAD2D5F4-6D4F-E6EB-B244-2784A527E1FA}"/>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335749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E605B5A1-F5BA-EAF9-8940-D77C8D40C3A1}"/>
              </a:ext>
            </a:extLst>
          </p:cNvPr>
          <p:cNvSpPr txBox="1"/>
          <p:nvPr/>
        </p:nvSpPr>
        <p:spPr>
          <a:xfrm>
            <a:off x="887767" y="1089734"/>
            <a:ext cx="10912347"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日本語入門・初級レベルの学習者の</a:t>
            </a:r>
            <a:r>
              <a:rPr kumimoji="1" lang="ja-JP" altLang="en-US" sz="3200" b="1" i="0" u="none" strike="noStrike" kern="1200" cap="none" spc="0" normalizeH="0" baseline="0" noProof="0" dirty="0">
                <a:ln>
                  <a:noFill/>
                </a:ln>
                <a:solidFill>
                  <a:srgbClr val="0000FF"/>
                </a:solidFill>
                <a:effectLst/>
                <a:uLnTx/>
                <a:uFillTx/>
                <a:latin typeface="UD デジタル 教科書体 NK-R" panose="02020400000000000000" pitchFamily="18" charset="-128"/>
                <a:ea typeface="UD デジタル 教科書体 NK-R" panose="02020400000000000000" pitchFamily="18" charset="-128"/>
                <a:cs typeface="+mn-cs"/>
              </a:rPr>
              <a:t>最初の到達目標レベル</a:t>
            </a:r>
            <a:endParaRPr kumimoji="1" lang="en-US" altLang="ja-JP" sz="3200" b="1" i="0" u="none" strike="noStrike" kern="1200" cap="none" spc="0" normalizeH="0" baseline="0" noProof="0" dirty="0">
              <a:ln>
                <a:noFill/>
              </a:ln>
              <a:solidFill>
                <a:srgbClr val="0000FF"/>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教室内の</a:t>
            </a:r>
            <a:r>
              <a:rPr kumimoji="1" lang="ja-JP" altLang="en-US" sz="3200" b="1" i="0" u="sng"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共通言語</a:t>
            </a:r>
            <a:endParaRPr kumimoji="1" lang="en-US" altLang="ja-JP" sz="3200" b="1" i="0" u="sng"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語彙・文法等の</a:t>
            </a:r>
            <a:r>
              <a:rPr kumimoji="1" lang="ja-JP" altLang="en-US" sz="32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説明のことば</a:t>
            </a: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a:t>
            </a: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32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学校からのお便り</a:t>
            </a: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などの文書</a:t>
            </a: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2</a:t>
            </a: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32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教科書のリライト文・内容説明</a:t>
            </a: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（＊３）</a:t>
            </a:r>
            <a:endParaRPr kumimoji="1" lang="en-US" altLang="ja-JP"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ポケトークなどの</a:t>
            </a:r>
            <a:r>
              <a:rPr kumimoji="1" lang="en-US" altLang="ja-JP" sz="32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AI</a:t>
            </a:r>
            <a:r>
              <a:rPr kumimoji="1" lang="ja-JP" altLang="en-US" sz="32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翻訳を活用する</a:t>
            </a: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とき</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（翻訳精度</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UP)</a:t>
            </a:r>
            <a:endParaRPr kumimoji="1" lang="en-US" altLang="ja-JP" sz="1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ニュースや記事のリライト（読解、テスト等）</a:t>
            </a:r>
            <a:endPar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など</a:t>
            </a:r>
          </a:p>
        </p:txBody>
      </p:sp>
      <p:sp>
        <p:nvSpPr>
          <p:cNvPr id="12" name="テキスト ボックス 11">
            <a:extLst>
              <a:ext uri="{FF2B5EF4-FFF2-40B4-BE49-F238E27FC236}">
                <a16:creationId xmlns:a16="http://schemas.microsoft.com/office/drawing/2014/main" id="{7EF6BB4F-5AEA-D4C7-C1AB-7550D5703867}"/>
              </a:ext>
            </a:extLst>
          </p:cNvPr>
          <p:cNvSpPr txBox="1"/>
          <p:nvPr/>
        </p:nvSpPr>
        <p:spPr>
          <a:xfrm>
            <a:off x="1282293" y="6137269"/>
            <a:ext cx="55103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3"/>
              </a:rPr>
              <a:t>＊</a:t>
            </a:r>
            <a:r>
              <a:rPr kumimoji="1" lang="en-US" altLang="ja-JP" sz="24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3"/>
              </a:rPr>
              <a:t>NEWS WEB EASY (nhk.or.jp)</a:t>
            </a:r>
            <a:endParaRPr kumimoji="1" lang="ja-JP" altLang="en-US" sz="24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sp>
        <p:nvSpPr>
          <p:cNvPr id="13" name="テキスト ボックス 12">
            <a:extLst>
              <a:ext uri="{FF2B5EF4-FFF2-40B4-BE49-F238E27FC236}">
                <a16:creationId xmlns:a16="http://schemas.microsoft.com/office/drawing/2014/main" id="{648BB009-9098-439E-B7CA-BCEDC16E1D15}"/>
              </a:ext>
            </a:extLst>
          </p:cNvPr>
          <p:cNvSpPr txBox="1"/>
          <p:nvPr/>
        </p:nvSpPr>
        <p:spPr>
          <a:xfrm>
            <a:off x="304799" y="152400"/>
            <a:ext cx="116375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2.2 </a:t>
            </a:r>
            <a:r>
              <a:rPr kumimoji="1" lang="ja-JP" altLang="en-US" sz="3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学校での 「やさしい日本語」 活用事例</a:t>
            </a:r>
          </a:p>
        </p:txBody>
      </p:sp>
      <p:pic>
        <p:nvPicPr>
          <p:cNvPr id="15" name="図 14" descr="手に持った携帯電話&#10;&#10;自動的に生成された説明">
            <a:extLst>
              <a:ext uri="{FF2B5EF4-FFF2-40B4-BE49-F238E27FC236}">
                <a16:creationId xmlns:a16="http://schemas.microsoft.com/office/drawing/2014/main" id="{992B72F1-3A38-CBCC-3462-8FBB2037A617}"/>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9810663" y="2410266"/>
            <a:ext cx="1793509" cy="2127257"/>
          </a:xfrm>
          <a:prstGeom prst="rect">
            <a:avLst/>
          </a:prstGeom>
          <a:ln>
            <a:noFill/>
          </a:ln>
          <a:effectLst>
            <a:softEdge rad="112500"/>
          </a:effectLst>
        </p:spPr>
      </p:pic>
      <p:sp>
        <p:nvSpPr>
          <p:cNvPr id="2" name="スライド番号プレースホルダー 4">
            <a:extLst>
              <a:ext uri="{FF2B5EF4-FFF2-40B4-BE49-F238E27FC236}">
                <a16:creationId xmlns:a16="http://schemas.microsoft.com/office/drawing/2014/main" id="{88EC5BF0-AF35-DBF7-8B0E-FF7A63D17B95}"/>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6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6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595763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4E556C0-687B-1B80-9CF8-70AFB3DB36F3}"/>
              </a:ext>
            </a:extLst>
          </p:cNvPr>
          <p:cNvSpPr txBox="1"/>
          <p:nvPr/>
        </p:nvSpPr>
        <p:spPr>
          <a:xfrm>
            <a:off x="1131516" y="914532"/>
            <a:ext cx="8490857" cy="270843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「～しか～ない」</a:t>
            </a:r>
            <a:endParaRPr kumimoji="1" lang="en-US" altLang="ja-JP"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2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意味</a:t>
            </a:r>
            <a:r>
              <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　「</a:t>
            </a:r>
            <a:r>
              <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だけ」</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期待していたよりも程度が低いと感じた時や、</a:t>
            </a:r>
            <a:endPar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量が少ないと感じた時に使う表現。</a:t>
            </a:r>
            <a:endPar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2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例文）今、財布の中には</a:t>
            </a:r>
            <a:r>
              <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500</a:t>
            </a: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円</a:t>
            </a:r>
            <a:r>
              <a:rPr kumimoji="1" lang="ja-JP" altLang="en-US" sz="28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t>しか</a:t>
            </a: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ありません。</a:t>
            </a:r>
            <a:endPar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 name="テキスト ボックス 7">
            <a:extLst>
              <a:ext uri="{FF2B5EF4-FFF2-40B4-BE49-F238E27FC236}">
                <a16:creationId xmlns:a16="http://schemas.microsoft.com/office/drawing/2014/main" id="{47AEDE8F-C145-7268-A41A-0209408FBF1B}"/>
              </a:ext>
            </a:extLst>
          </p:cNvPr>
          <p:cNvSpPr txBox="1"/>
          <p:nvPr/>
        </p:nvSpPr>
        <p:spPr>
          <a:xfrm>
            <a:off x="1131516" y="3917044"/>
            <a:ext cx="9928968" cy="2646878"/>
          </a:xfrm>
          <a:prstGeom prst="rect">
            <a:avLst/>
          </a:prstGeom>
          <a:solidFill>
            <a:srgbClr val="FFFFE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「～しか～ない」の意味を説明するときの「やさしい日本語」（例）</a:t>
            </a:r>
            <a:endPar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今、少しだけあります。でも、本当はもっとほしいです。</a:t>
            </a:r>
            <a:endParaRPr kumimoji="1" lang="en-US" altLang="ja-JP"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今は少ないですから、残念です。</a:t>
            </a:r>
            <a:endParaRPr kumimoji="1" lang="en-US" altLang="ja-JP"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「～しか」には、この気持ちが入っています。</a:t>
            </a:r>
            <a:endParaRPr kumimoji="1" lang="en-US" altLang="ja-JP"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「～しか」は文の最後が「～ません」「～ない」になります。　　　　　　　　</a:t>
            </a:r>
            <a:endPar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9" name="テキスト ボックス 8">
            <a:extLst>
              <a:ext uri="{FF2B5EF4-FFF2-40B4-BE49-F238E27FC236}">
                <a16:creationId xmlns:a16="http://schemas.microsoft.com/office/drawing/2014/main" id="{5AE0CFFA-89E6-64FB-73FF-13F8AC91F15C}"/>
              </a:ext>
            </a:extLst>
          </p:cNvPr>
          <p:cNvSpPr txBox="1"/>
          <p:nvPr/>
        </p:nvSpPr>
        <p:spPr>
          <a:xfrm>
            <a:off x="381000" y="33938"/>
            <a:ext cx="63305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  </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語彙・文法／文型等の説明のことば</a:t>
            </a:r>
          </a:p>
        </p:txBody>
      </p:sp>
      <p:pic>
        <p:nvPicPr>
          <p:cNvPr id="3" name="図 2" descr="ロゴ が含まれている画像&#10;&#10;自動的に生成された説明">
            <a:extLst>
              <a:ext uri="{FF2B5EF4-FFF2-40B4-BE49-F238E27FC236}">
                <a16:creationId xmlns:a16="http://schemas.microsoft.com/office/drawing/2014/main" id="{627C5DF0-AC60-93F5-1520-29B7235DF79C}"/>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42" b="-1924"/>
          <a:stretch/>
        </p:blipFill>
        <p:spPr>
          <a:xfrm>
            <a:off x="10642149" y="399971"/>
            <a:ext cx="1168851" cy="1208151"/>
          </a:xfrm>
          <a:prstGeom prst="rect">
            <a:avLst/>
          </a:prstGeom>
        </p:spPr>
      </p:pic>
      <p:grpSp>
        <p:nvGrpSpPr>
          <p:cNvPr id="7" name="グループ化 6">
            <a:extLst>
              <a:ext uri="{FF2B5EF4-FFF2-40B4-BE49-F238E27FC236}">
                <a16:creationId xmlns:a16="http://schemas.microsoft.com/office/drawing/2014/main" id="{400F9C06-2697-A96D-3596-D4B8B27302FC}"/>
              </a:ext>
            </a:extLst>
          </p:cNvPr>
          <p:cNvGrpSpPr/>
          <p:nvPr/>
        </p:nvGrpSpPr>
        <p:grpSpPr>
          <a:xfrm>
            <a:off x="6843059" y="472141"/>
            <a:ext cx="3612906" cy="884785"/>
            <a:chOff x="7010400" y="651435"/>
            <a:chExt cx="3436471" cy="884785"/>
          </a:xfrm>
          <a:solidFill>
            <a:schemeClr val="bg1"/>
          </a:solidFill>
        </p:grpSpPr>
        <p:sp>
          <p:nvSpPr>
            <p:cNvPr id="6" name="吹き出し: 角を丸めた四角形 5">
              <a:extLst>
                <a:ext uri="{FF2B5EF4-FFF2-40B4-BE49-F238E27FC236}">
                  <a16:creationId xmlns:a16="http://schemas.microsoft.com/office/drawing/2014/main" id="{54EE8575-2CC8-9C70-C2DE-34176DCEAA9B}"/>
                </a:ext>
              </a:extLst>
            </p:cNvPr>
            <p:cNvSpPr/>
            <p:nvPr/>
          </p:nvSpPr>
          <p:spPr>
            <a:xfrm>
              <a:off x="7010400" y="651435"/>
              <a:ext cx="3436471" cy="531906"/>
            </a:xfrm>
            <a:prstGeom prst="wedgeRoundRectCallout">
              <a:avLst>
                <a:gd name="adj1" fmla="val 56592"/>
                <a:gd name="adj2" fmla="val 28180"/>
                <a:gd name="adj3" fmla="val 16667"/>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4" name="テキスト ボックス 3">
              <a:extLst>
                <a:ext uri="{FF2B5EF4-FFF2-40B4-BE49-F238E27FC236}">
                  <a16:creationId xmlns:a16="http://schemas.microsoft.com/office/drawing/2014/main" id="{E6AC2F6C-41EA-225B-9E97-D818736992E3}"/>
                </a:ext>
              </a:extLst>
            </p:cNvPr>
            <p:cNvSpPr txBox="1"/>
            <p:nvPr/>
          </p:nvSpPr>
          <p:spPr>
            <a:xfrm>
              <a:off x="7064188" y="705223"/>
              <a:ext cx="33707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文法書の説明によると・・・</a:t>
              </a:r>
            </a:p>
          </p:txBody>
        </p:sp>
      </p:grpSp>
      <p:sp>
        <p:nvSpPr>
          <p:cNvPr id="10" name="スライド番号プレースホルダー 4">
            <a:extLst>
              <a:ext uri="{FF2B5EF4-FFF2-40B4-BE49-F238E27FC236}">
                <a16:creationId xmlns:a16="http://schemas.microsoft.com/office/drawing/2014/main" id="{A57457BD-A086-F878-EF1D-E0B83D0D10E4}"/>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6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6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3901653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矢印: 右 8">
            <a:extLst>
              <a:ext uri="{FF2B5EF4-FFF2-40B4-BE49-F238E27FC236}">
                <a16:creationId xmlns:a16="http://schemas.microsoft.com/office/drawing/2014/main" id="{E61C1C2A-AF6F-3093-D6D1-54ECA71895E9}"/>
              </a:ext>
            </a:extLst>
          </p:cNvPr>
          <p:cNvSpPr/>
          <p:nvPr/>
        </p:nvSpPr>
        <p:spPr>
          <a:xfrm>
            <a:off x="5800725" y="3209224"/>
            <a:ext cx="590550" cy="942975"/>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49D071C3-2F9B-EB0B-76AD-A96FD17E46B6}"/>
              </a:ext>
            </a:extLst>
          </p:cNvPr>
          <p:cNvSpPr txBox="1"/>
          <p:nvPr/>
        </p:nvSpPr>
        <p:spPr>
          <a:xfrm>
            <a:off x="313674" y="150996"/>
            <a:ext cx="63305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＊２</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学校からのお便り</a:t>
            </a:r>
          </a:p>
        </p:txBody>
      </p:sp>
      <p:pic>
        <p:nvPicPr>
          <p:cNvPr id="19" name="図 18" descr="This is a Japanese worksheet asking students to choose if their child will go on a study trip, and how they plan to pay for it.&#10;&#10;AI 生成コンテンツは誤りを含む可能性があります。">
            <a:extLst>
              <a:ext uri="{FF2B5EF4-FFF2-40B4-BE49-F238E27FC236}">
                <a16:creationId xmlns:a16="http://schemas.microsoft.com/office/drawing/2014/main" id="{7E302A02-3B5B-8909-7603-B7F3799A449B}"/>
              </a:ext>
            </a:extLst>
          </p:cNvPr>
          <p:cNvPicPr>
            <a:picLocks noChangeAspect="1"/>
          </p:cNvPicPr>
          <p:nvPr/>
        </p:nvPicPr>
        <p:blipFill>
          <a:blip r:embed="rId3"/>
          <a:stretch>
            <a:fillRect/>
          </a:stretch>
        </p:blipFill>
        <p:spPr>
          <a:xfrm>
            <a:off x="6961632" y="906091"/>
            <a:ext cx="4177493" cy="5716981"/>
          </a:xfrm>
          <a:prstGeom prst="rect">
            <a:avLst/>
          </a:prstGeom>
          <a:ln>
            <a:solidFill>
              <a:schemeClr val="tx1"/>
            </a:solidFill>
          </a:ln>
        </p:spPr>
      </p:pic>
      <p:pic>
        <p:nvPicPr>
          <p:cNvPr id="21" name="図 20" descr="This image is a document containing information about a study trip, including the school's name, date, and cost, along with instructions for a preliminary survey and a meeting for parents.&#10;&#10;AI 生成コンテンツは誤りを含む可能性があります。">
            <a:extLst>
              <a:ext uri="{FF2B5EF4-FFF2-40B4-BE49-F238E27FC236}">
                <a16:creationId xmlns:a16="http://schemas.microsoft.com/office/drawing/2014/main" id="{53A6EF90-F382-3CA7-ECD5-DD55670B9BCB}"/>
              </a:ext>
            </a:extLst>
          </p:cNvPr>
          <p:cNvPicPr>
            <a:picLocks noChangeAspect="1"/>
          </p:cNvPicPr>
          <p:nvPr/>
        </p:nvPicPr>
        <p:blipFill>
          <a:blip r:embed="rId4"/>
          <a:stretch>
            <a:fillRect/>
          </a:stretch>
        </p:blipFill>
        <p:spPr>
          <a:xfrm>
            <a:off x="1052874" y="906091"/>
            <a:ext cx="4177493" cy="5716981"/>
          </a:xfrm>
          <a:prstGeom prst="rect">
            <a:avLst/>
          </a:prstGeom>
          <a:solidFill>
            <a:schemeClr val="tx1"/>
          </a:solidFill>
          <a:ln>
            <a:solidFill>
              <a:schemeClr val="tx1"/>
            </a:solidFill>
          </a:ln>
        </p:spPr>
      </p:pic>
    </p:spTree>
    <p:extLst>
      <p:ext uri="{BB962C8B-B14F-4D97-AF65-F5344CB8AC3E}">
        <p14:creationId xmlns:p14="http://schemas.microsoft.com/office/powerpoint/2010/main" val="203372781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AA438DC5-148A-6B81-645F-845B6C222566}"/>
              </a:ext>
            </a:extLst>
          </p:cNvPr>
          <p:cNvSpPr>
            <a:spLocks noGrp="1"/>
          </p:cNvSpPr>
          <p:nvPr>
            <p:ph type="sldNum" sz="quarter" idx="12"/>
          </p:nvPr>
        </p:nvSpPr>
        <p:spPr>
          <a:xfrm>
            <a:off x="11803380" y="6628462"/>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14</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sp>
        <p:nvSpPr>
          <p:cNvPr id="3" name="テキスト ボックス 2">
            <a:extLst>
              <a:ext uri="{FF2B5EF4-FFF2-40B4-BE49-F238E27FC236}">
                <a16:creationId xmlns:a16="http://schemas.microsoft.com/office/drawing/2014/main" id="{4510B3C6-B13D-8E6B-00DE-AFCAAD130786}"/>
              </a:ext>
            </a:extLst>
          </p:cNvPr>
          <p:cNvSpPr txBox="1"/>
          <p:nvPr/>
        </p:nvSpPr>
        <p:spPr>
          <a:xfrm>
            <a:off x="281246" y="815055"/>
            <a:ext cx="7007528" cy="2839239"/>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endParaRPr kumimoji="1" lang="en-US" altLang="ja-JP" sz="3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dirty="0">
                <a:solidFill>
                  <a:prstClr val="black"/>
                </a:solidFill>
                <a:latin typeface="UD デジタル 教科書体 NK" panose="02020400000000000000" pitchFamily="18" charset="-128"/>
                <a:ea typeface="UD デジタル 教科書体 NK" panose="02020400000000000000" pitchFamily="18" charset="-128"/>
              </a:rPr>
              <a:t>　魚を集めてとるまきあみ</a:t>
            </a: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漁</a:t>
            </a:r>
            <a:r>
              <a:rPr kumimoji="1" lang="ja-JP" altLang="en-US"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endParaRPr kumimoji="1" lang="en-US" altLang="ja-JP"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ながさき 　　　　　　　　　　　　　　　　　　</a:t>
            </a:r>
            <a:endParaRPr kumimoji="1" lang="en-US" altLang="ja-JP"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島の多い長崎県の近くには大陸だなが広がり、</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ほう  ふ　　　　　　　　　</a:t>
            </a:r>
            <a:endParaRPr kumimoji="1" lang="en-US" altLang="ja-JP"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魚の種類が豊富です。長崎県には、大小合わ</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UD デジタル 教科書体 NK" panose="02020400000000000000" pitchFamily="18" charset="-128"/>
                <a:ea typeface="UD デジタル 教科書体 NK" panose="02020400000000000000" pitchFamily="18" charset="-128"/>
              </a:rPr>
              <a:t>　</a:t>
            </a:r>
            <a:endParaRPr lang="en-US" altLang="ja-JP" sz="105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せて</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230</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あまりの漁港があり、長崎漁港は県内</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UD デジタル 教科書体 NK" panose="02020400000000000000" pitchFamily="18" charset="-128"/>
                <a:ea typeface="UD デジタル 教科書体 NK" panose="02020400000000000000" pitchFamily="18" charset="-128"/>
              </a:rPr>
              <a:t>　　　　　　　　　　　　　　　　　　　　ぎょこう</a:t>
            </a:r>
            <a:endParaRPr lang="en-US" altLang="ja-JP" sz="120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で最も生産額の多い漁港です。</a:t>
            </a:r>
          </a:p>
        </p:txBody>
      </p:sp>
      <p:sp>
        <p:nvSpPr>
          <p:cNvPr id="6" name="テキスト ボックス 5">
            <a:extLst>
              <a:ext uri="{FF2B5EF4-FFF2-40B4-BE49-F238E27FC236}">
                <a16:creationId xmlns:a16="http://schemas.microsoft.com/office/drawing/2014/main" id="{1AEB8519-2258-0F22-6880-1F69735CD0BD}"/>
              </a:ext>
            </a:extLst>
          </p:cNvPr>
          <p:cNvSpPr txBox="1"/>
          <p:nvPr/>
        </p:nvSpPr>
        <p:spPr>
          <a:xfrm>
            <a:off x="5606765" y="3485455"/>
            <a:ext cx="6169408" cy="3031599"/>
          </a:xfrm>
          <a:prstGeom prst="rect">
            <a:avLst/>
          </a:prstGeom>
          <a:solidFill>
            <a:srgbClr val="FFFFCC"/>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りょう　　　さかな　　 あつ　　　　　　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まきあみ漁</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（魚を集めて取ります）」</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なが　さき　けん　　　しま　　　おお　　　　　　　　　　なが　さき けん　　　ちか　　　　 ひろ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長崎県は島が多いです。長崎県の近くに広い</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たい　りく　　　　　　　　　　　　　　　　　　　　　　 たい りく                     りく           うみ</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「大陸だな」があります。「大陸だな」は陸から海の</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ふか　　　　　　　　　　　　　　　　あいだ　　　　　　　　　　　　　　　　　　　　　　　　　　　　さかな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深いところまでの間です。そこに、いろいろな魚が</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たくさんいます。・・・</a:t>
            </a:r>
          </a:p>
        </p:txBody>
      </p:sp>
      <p:pic>
        <p:nvPicPr>
          <p:cNvPr id="27" name="図 26" descr="The image displays a collection of colorful, text-filled cards in Japanese, featuring various subjects like math (￦ﾕﾰ￥ﾭﾦ), English (￨ﾋﾱ￨ﾪﾞ), society (￧ﾤﾾ￤ﾼﾚ), and science (￧ﾐﾆ￧ﾧﾑ).&#10;&#10;AI 生成コンテンツは誤りを含む可能性があります。">
            <a:extLst>
              <a:ext uri="{FF2B5EF4-FFF2-40B4-BE49-F238E27FC236}">
                <a16:creationId xmlns:a16="http://schemas.microsoft.com/office/drawing/2014/main" id="{BBDA7F6C-02CC-24CF-3CB6-FB5235D335A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23355" y="1059625"/>
            <a:ext cx="3558677" cy="2157449"/>
          </a:xfrm>
          <a:prstGeom prst="rect">
            <a:avLst/>
          </a:prstGeom>
        </p:spPr>
      </p:pic>
      <p:sp>
        <p:nvSpPr>
          <p:cNvPr id="28" name="矢印: 右カーブ 27">
            <a:extLst>
              <a:ext uri="{FF2B5EF4-FFF2-40B4-BE49-F238E27FC236}">
                <a16:creationId xmlns:a16="http://schemas.microsoft.com/office/drawing/2014/main" id="{A53DDBDE-B60F-E6EB-AF8B-67C3EDDA3748}"/>
              </a:ext>
            </a:extLst>
          </p:cNvPr>
          <p:cNvSpPr/>
          <p:nvPr/>
        </p:nvSpPr>
        <p:spPr>
          <a:xfrm rot="18362390">
            <a:off x="4313421" y="3854008"/>
            <a:ext cx="834471" cy="1731781"/>
          </a:xfrm>
          <a:prstGeom prst="curvedRightArrow">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テキスト ボックス 28">
            <a:extLst>
              <a:ext uri="{FF2B5EF4-FFF2-40B4-BE49-F238E27FC236}">
                <a16:creationId xmlns:a16="http://schemas.microsoft.com/office/drawing/2014/main" id="{487F8B65-C694-9DAF-2436-A4804FF96774}"/>
              </a:ext>
            </a:extLst>
          </p:cNvPr>
          <p:cNvSpPr txBox="1"/>
          <p:nvPr/>
        </p:nvSpPr>
        <p:spPr>
          <a:xfrm>
            <a:off x="415827" y="5433532"/>
            <a:ext cx="4639874"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「やさしい日本語」の活用で、</a:t>
            </a:r>
            <a:endParaRPr lang="en-US" altLang="ja-JP" sz="260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教科の内容を説明でき、児童も理解しやすくなる。</a:t>
            </a:r>
            <a:endParaRPr kumimoji="1" lang="ja-JP" altLang="en-US" sz="26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4" name="テキスト ボックス 3">
            <a:extLst>
              <a:ext uri="{FF2B5EF4-FFF2-40B4-BE49-F238E27FC236}">
                <a16:creationId xmlns:a16="http://schemas.microsoft.com/office/drawing/2014/main" id="{031B424B-4024-F516-E853-2C2AB75302A9}"/>
              </a:ext>
            </a:extLst>
          </p:cNvPr>
          <p:cNvSpPr txBox="1"/>
          <p:nvPr/>
        </p:nvSpPr>
        <p:spPr>
          <a:xfrm>
            <a:off x="313674" y="150996"/>
            <a:ext cx="63305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＊２</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学校からのお便り</a:t>
            </a:r>
          </a:p>
        </p:txBody>
      </p:sp>
    </p:spTree>
    <p:extLst>
      <p:ext uri="{BB962C8B-B14F-4D97-AF65-F5344CB8AC3E}">
        <p14:creationId xmlns:p14="http://schemas.microsoft.com/office/powerpoint/2010/main" val="4523161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829936"/>
            <a:ext cx="12174217" cy="2804261"/>
          </a:xfrm>
        </p:spPr>
        <p:txBody>
          <a:bodyPr>
            <a:normAutofit/>
          </a:bodyPr>
          <a:lstStyle/>
          <a:p>
            <a:pPr algn="ctr"/>
            <a:r>
              <a:rPr lang="ja-JP" altLang="en-US" sz="6000" b="1" dirty="0">
                <a:latin typeface="UD デジタル 教科書体 NK" panose="02020400000000000000" pitchFamily="18" charset="-128"/>
                <a:ea typeface="UD デジタル 教科書体 NK" panose="02020400000000000000" pitchFamily="18" charset="-128"/>
              </a:rPr>
              <a:t>３</a:t>
            </a:r>
            <a:r>
              <a:rPr lang="en-US" altLang="ja-JP" sz="6000" b="1" dirty="0">
                <a:latin typeface="UD デジタル 教科書体 NK" panose="02020400000000000000" pitchFamily="18" charset="-128"/>
                <a:ea typeface="UD デジタル 教科書体 NK" panose="02020400000000000000" pitchFamily="18" charset="-128"/>
              </a:rPr>
              <a:t>. </a:t>
            </a:r>
            <a:r>
              <a:rPr lang="ja-JP" altLang="en-US" sz="6000" b="1" dirty="0">
                <a:latin typeface="UD デジタル 教科書体 NK" panose="02020400000000000000" pitchFamily="18" charset="-128"/>
                <a:ea typeface="UD デジタル 教科書体 NK" panose="02020400000000000000" pitchFamily="18" charset="-128"/>
              </a:rPr>
              <a:t>分かりやすく伝えるコツ</a:t>
            </a:r>
            <a:br>
              <a:rPr lang="en-US" altLang="ja-JP" sz="6000" b="1" dirty="0">
                <a:latin typeface="UD デジタル 教科書体 NK" panose="02020400000000000000" pitchFamily="18" charset="-128"/>
                <a:ea typeface="UD デジタル 教科書体 NK" panose="02020400000000000000" pitchFamily="18" charset="-128"/>
              </a:rPr>
            </a:br>
            <a:r>
              <a:rPr lang="ja-JP" altLang="en-US" sz="2800" b="1" dirty="0">
                <a:latin typeface="UD デジタル 教科書体 NK" panose="02020400000000000000" pitchFamily="18" charset="-128"/>
                <a:ea typeface="UD デジタル 教科書体 NK" panose="02020400000000000000" pitchFamily="18" charset="-128"/>
              </a:rPr>
              <a:t>　</a:t>
            </a:r>
            <a:br>
              <a:rPr lang="en-US" altLang="ja-JP" sz="6000" b="1" dirty="0">
                <a:latin typeface="UD デジタル 教科書体 NK" panose="02020400000000000000" pitchFamily="18" charset="-128"/>
                <a:ea typeface="UD デジタル 教科書体 NK" panose="02020400000000000000" pitchFamily="18" charset="-128"/>
              </a:rPr>
            </a:br>
            <a:r>
              <a:rPr lang="ja-JP" altLang="en-US" sz="6000" b="1" dirty="0">
                <a:latin typeface="UD デジタル 教科書体 NK" panose="02020400000000000000" pitchFamily="18" charset="-128"/>
                <a:ea typeface="UD デジタル 教科書体 NK" panose="02020400000000000000" pitchFamily="18" charset="-128"/>
              </a:rPr>
              <a:t>　</a:t>
            </a:r>
            <a:r>
              <a:rPr lang="en-US" altLang="ja-JP" sz="6000" dirty="0">
                <a:latin typeface="UD デジタル 教科書体 NK" panose="02020400000000000000" pitchFamily="18" charset="-128"/>
                <a:ea typeface="UD デジタル 教科書体 NK" panose="02020400000000000000" pitchFamily="18" charset="-128"/>
              </a:rPr>
              <a:t>―</a:t>
            </a:r>
            <a:r>
              <a:rPr lang="en-US" altLang="ja-JP" sz="3600" dirty="0">
                <a:latin typeface="UD デジタル 教科書体 NK" panose="02020400000000000000" pitchFamily="18" charset="-128"/>
                <a:ea typeface="UD デジタル 教科書体 NK" panose="02020400000000000000" pitchFamily="18" charset="-128"/>
              </a:rPr>
              <a:t>  </a:t>
            </a:r>
            <a:r>
              <a:rPr lang="ja-JP" altLang="en-US" sz="6000" dirty="0">
                <a:latin typeface="UD デジタル 教科書体 NK" panose="02020400000000000000" pitchFamily="18" charset="-128"/>
                <a:ea typeface="UD デジタル 教科書体 NK" panose="02020400000000000000" pitchFamily="18" charset="-128"/>
              </a:rPr>
              <a:t>はさみの法則</a:t>
            </a:r>
            <a:r>
              <a:rPr lang="ja-JP" altLang="en-US" sz="3600" dirty="0">
                <a:latin typeface="UD デジタル 教科書体 NK" panose="02020400000000000000" pitchFamily="18" charset="-128"/>
                <a:ea typeface="UD デジタル 教科書体 NK" panose="02020400000000000000" pitchFamily="18" charset="-128"/>
              </a:rPr>
              <a:t>　</a:t>
            </a:r>
            <a:r>
              <a:rPr lang="en-US" altLang="ja-JP" sz="6000" dirty="0">
                <a:latin typeface="UD デジタル 教科書体 NK" panose="02020400000000000000" pitchFamily="18" charset="-128"/>
                <a:ea typeface="UD デジタル 教科書体 NK" panose="02020400000000000000" pitchFamily="18" charset="-128"/>
              </a:rPr>
              <a:t>―</a:t>
            </a:r>
            <a:endParaRPr lang="ja-JP" altLang="en-US" sz="14600" dirty="0">
              <a:latin typeface="UD デジタル 教科書体 NK" panose="02020400000000000000" pitchFamily="18" charset="-128"/>
              <a:ea typeface="UD デジタル 教科書体 NK" panose="02020400000000000000" pitchFamily="18" charset="-128"/>
            </a:endParaRPr>
          </a:p>
        </p:txBody>
      </p:sp>
      <p:pic>
        <p:nvPicPr>
          <p:cNvPr id="15" name="図 14" descr="QR コード&#10;&#10;自動的に生成された説明">
            <a:extLst>
              <a:ext uri="{FF2B5EF4-FFF2-40B4-BE49-F238E27FC236}">
                <a16:creationId xmlns:a16="http://schemas.microsoft.com/office/drawing/2014/main" id="{05D6EEEC-B3A9-B9DC-0147-CD5256049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371" y="4634197"/>
            <a:ext cx="1904717" cy="1904717"/>
          </a:xfrm>
          <a:prstGeom prst="rect">
            <a:avLst/>
          </a:prstGeom>
        </p:spPr>
      </p:pic>
      <p:sp>
        <p:nvSpPr>
          <p:cNvPr id="16" name="テキスト ボックス 15">
            <a:extLst>
              <a:ext uri="{FF2B5EF4-FFF2-40B4-BE49-F238E27FC236}">
                <a16:creationId xmlns:a16="http://schemas.microsoft.com/office/drawing/2014/main" id="{BBD31482-7B95-2B3B-74D9-9F892136F89F}"/>
              </a:ext>
            </a:extLst>
          </p:cNvPr>
          <p:cNvSpPr txBox="1"/>
          <p:nvPr/>
        </p:nvSpPr>
        <p:spPr>
          <a:xfrm>
            <a:off x="2688692" y="5637780"/>
            <a:ext cx="4343400" cy="369332"/>
          </a:xfrm>
          <a:prstGeom prst="rect">
            <a:avLst/>
          </a:prstGeom>
          <a:noFill/>
        </p:spPr>
        <p:txBody>
          <a:bodyPr wrap="square" rtlCol="0">
            <a:spAutoFit/>
          </a:bodyPr>
          <a:lstStyle/>
          <a:p>
            <a:r>
              <a:rPr kumimoji="1" lang="ja-JP" altLang="en-US" dirty="0">
                <a:latin typeface="UD デジタル 教科書体 NK" panose="02020400000000000000" pitchFamily="18" charset="-128"/>
                <a:ea typeface="UD デジタル 教科書体 NK" panose="02020400000000000000" pitchFamily="18" charset="-128"/>
              </a:rPr>
              <a:t>「やさしい　せかい」（日本語ラップ）</a:t>
            </a:r>
          </a:p>
        </p:txBody>
      </p:sp>
      <p:sp>
        <p:nvSpPr>
          <p:cNvPr id="18" name="テキスト ボックス 17">
            <a:extLst>
              <a:ext uri="{FF2B5EF4-FFF2-40B4-BE49-F238E27FC236}">
                <a16:creationId xmlns:a16="http://schemas.microsoft.com/office/drawing/2014/main" id="{04E83CA7-9913-D00A-6682-BBDB8578DB19}"/>
              </a:ext>
            </a:extLst>
          </p:cNvPr>
          <p:cNvSpPr txBox="1"/>
          <p:nvPr/>
        </p:nvSpPr>
        <p:spPr>
          <a:xfrm>
            <a:off x="2826952" y="5987020"/>
            <a:ext cx="6094428" cy="369332"/>
          </a:xfrm>
          <a:prstGeom prst="rect">
            <a:avLst/>
          </a:prstGeom>
          <a:noFill/>
        </p:spPr>
        <p:txBody>
          <a:bodyPr wrap="square">
            <a:spAutoFit/>
          </a:bodyPr>
          <a:lstStyle/>
          <a:p>
            <a:r>
              <a:rPr lang="en-US" altLang="ja-JP" dirty="0">
                <a:latin typeface="UD デジタル 教科書体 NK" panose="02020400000000000000" pitchFamily="18" charset="-128"/>
                <a:ea typeface="UD デジタル 教科書体 NK" panose="02020400000000000000" pitchFamily="18" charset="-128"/>
              </a:rPr>
              <a:t>https://youtu.be/2fYxhoUwqAg</a:t>
            </a:r>
            <a:endParaRPr lang="ja-JP" altLang="en-US" dirty="0">
              <a:latin typeface="UD デジタル 教科書体 NK" panose="02020400000000000000" pitchFamily="18" charset="-128"/>
              <a:ea typeface="UD デジタル 教科書体 NK" panose="02020400000000000000" pitchFamily="18" charset="-128"/>
            </a:endParaRPr>
          </a:p>
        </p:txBody>
      </p:sp>
      <p:sp>
        <p:nvSpPr>
          <p:cNvPr id="3" name="スライド番号プレースホルダー 2">
            <a:extLst>
              <a:ext uri="{FF2B5EF4-FFF2-40B4-BE49-F238E27FC236}">
                <a16:creationId xmlns:a16="http://schemas.microsoft.com/office/drawing/2014/main" id="{32BEA9E7-CB5D-5564-5AA9-3DF09BE902E2}"/>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15</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cxnSp>
        <p:nvCxnSpPr>
          <p:cNvPr id="4" name="直線コネクタ 3">
            <a:extLst>
              <a:ext uri="{FF2B5EF4-FFF2-40B4-BE49-F238E27FC236}">
                <a16:creationId xmlns:a16="http://schemas.microsoft.com/office/drawing/2014/main" id="{ECCB54FC-6250-2A16-4A68-E23530559BA7}"/>
              </a:ext>
            </a:extLst>
          </p:cNvPr>
          <p:cNvCxnSpPr>
            <a:cxnSpLocks/>
          </p:cNvCxnSpPr>
          <p:nvPr/>
        </p:nvCxnSpPr>
        <p:spPr>
          <a:xfrm>
            <a:off x="2599792" y="3429000"/>
            <a:ext cx="814440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73190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FA38AEF5-D946-E9CC-3311-4431AB040856}"/>
              </a:ext>
            </a:extLst>
          </p:cNvPr>
          <p:cNvSpPr txBox="1">
            <a:spLocks/>
          </p:cNvSpPr>
          <p:nvPr/>
        </p:nvSpPr>
        <p:spPr>
          <a:xfrm>
            <a:off x="1382486" y="913977"/>
            <a:ext cx="8099540" cy="1098782"/>
          </a:xfrm>
          <a:prstGeom prst="rect">
            <a:avLst/>
          </a:prstGeom>
          <a:solidFill>
            <a:schemeClr val="accent2">
              <a:lumMod val="20000"/>
              <a:lumOff val="8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は</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さ</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み</a:t>
            </a:r>
            <a:r>
              <a:rPr kumimoji="1" lang="ja-JP" altLang="en-US" sz="40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の法則 </a:t>
            </a:r>
          </a:p>
        </p:txBody>
      </p:sp>
      <p:pic>
        <p:nvPicPr>
          <p:cNvPr id="17" name="図 16" descr="アイコン&#10;&#10;自動的に生成された説明">
            <a:extLst>
              <a:ext uri="{FF2B5EF4-FFF2-40B4-BE49-F238E27FC236}">
                <a16:creationId xmlns:a16="http://schemas.microsoft.com/office/drawing/2014/main" id="{C4C8169B-F462-C05D-E283-47F02E98E6D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4965706" flipH="1">
            <a:off x="9982840" y="1743871"/>
            <a:ext cx="1668785" cy="2225980"/>
          </a:xfrm>
          <a:prstGeom prst="rect">
            <a:avLst/>
          </a:prstGeom>
        </p:spPr>
      </p:pic>
      <p:grpSp>
        <p:nvGrpSpPr>
          <p:cNvPr id="3" name="グループ化 2">
            <a:extLst>
              <a:ext uri="{FF2B5EF4-FFF2-40B4-BE49-F238E27FC236}">
                <a16:creationId xmlns:a16="http://schemas.microsoft.com/office/drawing/2014/main" id="{9A75923A-564F-8344-48A1-C7A31D49C990}"/>
              </a:ext>
            </a:extLst>
          </p:cNvPr>
          <p:cNvGrpSpPr/>
          <p:nvPr/>
        </p:nvGrpSpPr>
        <p:grpSpPr>
          <a:xfrm>
            <a:off x="4061418" y="2432763"/>
            <a:ext cx="5410284" cy="4226732"/>
            <a:chOff x="8685450" y="692778"/>
            <a:chExt cx="2688032" cy="3192996"/>
          </a:xfrm>
          <a:solidFill>
            <a:srgbClr val="FFFFE5"/>
          </a:solidFill>
        </p:grpSpPr>
        <p:sp>
          <p:nvSpPr>
            <p:cNvPr id="4" name="テキスト ボックス 3">
              <a:extLst>
                <a:ext uri="{FF2B5EF4-FFF2-40B4-BE49-F238E27FC236}">
                  <a16:creationId xmlns:a16="http://schemas.microsoft.com/office/drawing/2014/main" id="{6E0EE734-6256-1E10-89D6-2361BA877C59}"/>
                </a:ext>
              </a:extLst>
            </p:cNvPr>
            <p:cNvSpPr txBox="1"/>
            <p:nvPr/>
          </p:nvSpPr>
          <p:spPr>
            <a:xfrm>
              <a:off x="8690559" y="692778"/>
              <a:ext cx="2682920" cy="999764"/>
            </a:xfrm>
            <a:prstGeom prst="rect">
              <a:avLst/>
            </a:prstGeom>
            <a:grp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は</a:t>
              </a:r>
              <a:r>
                <a:rPr kumimoji="1" lang="ja-JP" altLang="en-US" sz="6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っきり</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r>
                <a:rPr kumimoji="1" lang="ja-JP" altLang="en-US" sz="44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p>
          </p:txBody>
        </p:sp>
        <p:sp>
          <p:nvSpPr>
            <p:cNvPr id="5" name="テキスト ボックス 4">
              <a:extLst>
                <a:ext uri="{FF2B5EF4-FFF2-40B4-BE49-F238E27FC236}">
                  <a16:creationId xmlns:a16="http://schemas.microsoft.com/office/drawing/2014/main" id="{55278F46-CD00-D99D-7A55-8325FC80E0B2}"/>
                </a:ext>
              </a:extLst>
            </p:cNvPr>
            <p:cNvSpPr txBox="1"/>
            <p:nvPr/>
          </p:nvSpPr>
          <p:spPr>
            <a:xfrm>
              <a:off x="8685450" y="1786374"/>
              <a:ext cx="2682920" cy="999764"/>
            </a:xfrm>
            <a:prstGeom prst="rect">
              <a:avLst/>
            </a:prstGeom>
            <a:grpFill/>
            <a:ln>
              <a:solidFill>
                <a:schemeClr val="tx1"/>
              </a:solidFill>
            </a:ln>
          </p:spPr>
          <p:txBody>
            <a:bodyPr wrap="square" rtlCol="0">
              <a:spAutoFit/>
            </a:bodyPr>
            <a:lstStyle/>
            <a:p>
              <a:pPr lvl="0">
                <a:defRPr/>
              </a:pP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6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いごまで</a:t>
              </a:r>
              <a:r>
                <a:rPr lang="ja-JP" altLang="en-US" sz="3600" dirty="0">
                  <a:latin typeface="UD デジタル 教科書体 NK" panose="02020400000000000000" pitchFamily="18" charset="-128"/>
                  <a:ea typeface="UD デジタル 教科書体 NK" panose="02020400000000000000" pitchFamily="18" charset="-128"/>
                </a:rPr>
                <a:t>言う</a:t>
              </a:r>
              <a:endParaRPr kumimoji="1" lang="ja-JP" altLang="en-US" sz="4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6" name="テキスト ボックス 5">
              <a:extLst>
                <a:ext uri="{FF2B5EF4-FFF2-40B4-BE49-F238E27FC236}">
                  <a16:creationId xmlns:a16="http://schemas.microsoft.com/office/drawing/2014/main" id="{0C9E869D-A776-1B59-74E0-6F7F0DC5E3C7}"/>
                </a:ext>
              </a:extLst>
            </p:cNvPr>
            <p:cNvSpPr txBox="1"/>
            <p:nvPr/>
          </p:nvSpPr>
          <p:spPr>
            <a:xfrm>
              <a:off x="8690559" y="2886010"/>
              <a:ext cx="2682923" cy="999764"/>
            </a:xfrm>
            <a:prstGeom prst="rect">
              <a:avLst/>
            </a:prstGeom>
            <a:grp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r>
                <a:rPr kumimoji="1" lang="ja-JP" altLang="en-US" sz="6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じかく</a:t>
              </a:r>
              <a:r>
                <a:rPr lang="ja-JP" altLang="en-US" sz="6000" b="1" dirty="0">
                  <a:solidFill>
                    <a:srgbClr val="C00000"/>
                  </a:solidFill>
                  <a:latin typeface="UD デジタル 教科書体 NK" panose="02020400000000000000" pitchFamily="18" charset="-128"/>
                  <a:ea typeface="UD デジタル 教科書体 NK" panose="02020400000000000000" pitchFamily="18" charset="-128"/>
                </a:rPr>
                <a:t> </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sp>
        <p:nvSpPr>
          <p:cNvPr id="7" name="テキスト ボックス 6">
            <a:extLst>
              <a:ext uri="{FF2B5EF4-FFF2-40B4-BE49-F238E27FC236}">
                <a16:creationId xmlns:a16="http://schemas.microsoft.com/office/drawing/2014/main" id="{F17EAEAD-2FB1-8280-F331-317933118CDE}"/>
              </a:ext>
            </a:extLst>
          </p:cNvPr>
          <p:cNvSpPr txBox="1"/>
          <p:nvPr/>
        </p:nvSpPr>
        <p:spPr>
          <a:xfrm>
            <a:off x="451503" y="74090"/>
            <a:ext cx="996150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3.1</a:t>
            </a:r>
            <a:r>
              <a:rPr kumimoji="1" lang="ja-JP" altLang="en-US" sz="40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　分かりやすく伝えるコツを知る</a:t>
            </a:r>
          </a:p>
        </p:txBody>
      </p:sp>
      <p:sp>
        <p:nvSpPr>
          <p:cNvPr id="9" name="四角形: 角を丸くする 8">
            <a:extLst>
              <a:ext uri="{FF2B5EF4-FFF2-40B4-BE49-F238E27FC236}">
                <a16:creationId xmlns:a16="http://schemas.microsoft.com/office/drawing/2014/main" id="{8828050A-3C48-D704-DBBD-A0B1FB47B232}"/>
              </a:ext>
            </a:extLst>
          </p:cNvPr>
          <p:cNvSpPr/>
          <p:nvPr/>
        </p:nvSpPr>
        <p:spPr>
          <a:xfrm>
            <a:off x="1269144" y="2012759"/>
            <a:ext cx="2670414" cy="584776"/>
          </a:xfrm>
          <a:prstGeom prst="roundRect">
            <a:avLst>
              <a:gd name="adj" fmla="val 924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３つの意識</a:t>
            </a:r>
            <a:endParaRPr kumimoji="1" lang="en-US" altLang="ja-JP"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0" name="四角形: 角を丸くする 9">
            <a:extLst>
              <a:ext uri="{FF2B5EF4-FFF2-40B4-BE49-F238E27FC236}">
                <a16:creationId xmlns:a16="http://schemas.microsoft.com/office/drawing/2014/main" id="{F1577491-B9F7-451C-118B-03941CBBB718}"/>
              </a:ext>
            </a:extLst>
          </p:cNvPr>
          <p:cNvSpPr/>
          <p:nvPr/>
        </p:nvSpPr>
        <p:spPr>
          <a:xfrm>
            <a:off x="1694715" y="2814913"/>
            <a:ext cx="1682881" cy="4026802"/>
          </a:xfrm>
          <a:prstGeom prst="roundRect">
            <a:avLst>
              <a:gd name="adj" fmla="val 924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その①</a:t>
            </a: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その②</a:t>
            </a: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その③</a:t>
            </a: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8" name="テキスト ボックス 7">
            <a:extLst>
              <a:ext uri="{FF2B5EF4-FFF2-40B4-BE49-F238E27FC236}">
                <a16:creationId xmlns:a16="http://schemas.microsoft.com/office/drawing/2014/main" id="{760EAEAF-0F51-0F3E-EFC0-07B387E056FD}"/>
              </a:ext>
            </a:extLst>
          </p:cNvPr>
          <p:cNvSpPr txBox="1"/>
          <p:nvPr/>
        </p:nvSpPr>
        <p:spPr>
          <a:xfrm>
            <a:off x="4070695" y="2432763"/>
            <a:ext cx="5399994" cy="1323439"/>
          </a:xfrm>
          <a:prstGeom prst="rect">
            <a:avLst/>
          </a:prstGeom>
          <a:solidFill>
            <a:schemeClr val="bg1"/>
          </a:solidFill>
          <a:ln>
            <a:solidFill>
              <a:schemeClr val="tx1"/>
            </a:solidFill>
          </a:ln>
        </p:spPr>
        <p:txBody>
          <a:bodyPr wrap="square" rtlCol="0">
            <a:spAutoFit/>
          </a:bodyPr>
          <a:lstStyle/>
          <a:p>
            <a:pPr lvl="0">
              <a:defRPr/>
            </a:pPr>
            <a:r>
              <a:rPr lang="ja-JP" altLang="en-US" sz="6000" b="1" dirty="0">
                <a:solidFill>
                  <a:srgbClr val="FF0000"/>
                </a:solidFill>
                <a:latin typeface="UD デジタル 教科書体 NK" panose="02020400000000000000" pitchFamily="18" charset="-128"/>
                <a:ea typeface="UD デジタル 教科書体 NK" panose="02020400000000000000" pitchFamily="18" charset="-128"/>
              </a:rPr>
              <a:t> </a:t>
            </a: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は         </a:t>
            </a:r>
            <a:r>
              <a:rPr lang="ja-JP" altLang="en-US" sz="3600" dirty="0">
                <a:latin typeface="UD デジタル 教科書体 NK" panose="02020400000000000000" pitchFamily="18" charset="-128"/>
                <a:ea typeface="UD デジタル 教科書体 NK" panose="02020400000000000000" pitchFamily="18" charset="-128"/>
              </a:rPr>
              <a:t>言う</a:t>
            </a: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44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p>
        </p:txBody>
      </p:sp>
      <p:sp>
        <p:nvSpPr>
          <p:cNvPr id="11" name="テキスト ボックス 10">
            <a:extLst>
              <a:ext uri="{FF2B5EF4-FFF2-40B4-BE49-F238E27FC236}">
                <a16:creationId xmlns:a16="http://schemas.microsoft.com/office/drawing/2014/main" id="{240A4887-62C1-4E40-328C-5C8C71BE564A}"/>
              </a:ext>
            </a:extLst>
          </p:cNvPr>
          <p:cNvSpPr txBox="1"/>
          <p:nvPr/>
        </p:nvSpPr>
        <p:spPr>
          <a:xfrm>
            <a:off x="4059357" y="3823404"/>
            <a:ext cx="5399994" cy="144655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8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2" name="テキスト ボックス 11">
            <a:extLst>
              <a:ext uri="{FF2B5EF4-FFF2-40B4-BE49-F238E27FC236}">
                <a16:creationId xmlns:a16="http://schemas.microsoft.com/office/drawing/2014/main" id="{1AF4C6E3-BAD0-DA84-9873-444D239640DB}"/>
              </a:ext>
            </a:extLst>
          </p:cNvPr>
          <p:cNvSpPr txBox="1"/>
          <p:nvPr/>
        </p:nvSpPr>
        <p:spPr>
          <a:xfrm>
            <a:off x="4070689" y="5336056"/>
            <a:ext cx="5400000" cy="132343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4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2" name="図 1" descr="QR コード&#10;&#10;自動的に生成された説明">
            <a:extLst>
              <a:ext uri="{FF2B5EF4-FFF2-40B4-BE49-F238E27FC236}">
                <a16:creationId xmlns:a16="http://schemas.microsoft.com/office/drawing/2014/main" id="{FD185B3F-5C6A-1EA6-CFE7-04124F478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5191" y="4682761"/>
            <a:ext cx="1904717" cy="1904717"/>
          </a:xfrm>
          <a:prstGeom prst="rect">
            <a:avLst/>
          </a:prstGeom>
        </p:spPr>
      </p:pic>
      <p:sp>
        <p:nvSpPr>
          <p:cNvPr id="13" name="テキスト ボックス 12">
            <a:extLst>
              <a:ext uri="{FF2B5EF4-FFF2-40B4-BE49-F238E27FC236}">
                <a16:creationId xmlns:a16="http://schemas.microsoft.com/office/drawing/2014/main" id="{8EAC7228-2B60-2C46-F5F5-8FEEDE307F0F}"/>
              </a:ext>
            </a:extLst>
          </p:cNvPr>
          <p:cNvSpPr txBox="1"/>
          <p:nvPr/>
        </p:nvSpPr>
        <p:spPr>
          <a:xfrm>
            <a:off x="9350829" y="4544261"/>
            <a:ext cx="32325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「やさしい　せかい」（日本語ラップ）</a:t>
            </a:r>
          </a:p>
        </p:txBody>
      </p:sp>
      <p:sp>
        <p:nvSpPr>
          <p:cNvPr id="16" name="スライド番号プレースホルダー 5">
            <a:extLst>
              <a:ext uri="{FF2B5EF4-FFF2-40B4-BE49-F238E27FC236}">
                <a16:creationId xmlns:a16="http://schemas.microsoft.com/office/drawing/2014/main" id="{2B337AAA-14C2-24D1-EE52-3AD5E215911A}"/>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0697575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E7D4B-3C7C-4986-8DF8-33FF4801E2AA}"/>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C7DCE38-1CAE-8460-685C-B62F54AAC452}"/>
              </a:ext>
            </a:extLst>
          </p:cNvPr>
          <p:cNvSpPr txBox="1"/>
          <p:nvPr/>
        </p:nvSpPr>
        <p:spPr>
          <a:xfrm>
            <a:off x="8597900" y="205650"/>
            <a:ext cx="3289301"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は</a:t>
            </a:r>
            <a:r>
              <a:rPr kumimoji="1" lang="ja-JP" altLang="en-US" sz="32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っきり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言う</a:t>
            </a:r>
            <a:r>
              <a:rPr kumimoji="1" lang="ja-JP" altLang="en-US" sz="3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rPr>
              <a:t>　</a:t>
            </a:r>
          </a:p>
        </p:txBody>
      </p:sp>
      <p:sp>
        <p:nvSpPr>
          <p:cNvPr id="14" name="四角形: 角を丸くする 13">
            <a:extLst>
              <a:ext uri="{FF2B5EF4-FFF2-40B4-BE49-F238E27FC236}">
                <a16:creationId xmlns:a16="http://schemas.microsoft.com/office/drawing/2014/main" id="{29134E7D-DF7D-7125-6105-0147025466E3}"/>
              </a:ext>
            </a:extLst>
          </p:cNvPr>
          <p:cNvSpPr/>
          <p:nvPr/>
        </p:nvSpPr>
        <p:spPr>
          <a:xfrm>
            <a:off x="304799" y="205650"/>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UD デジタル 教科書体 N-B" panose="02020700000000000000" pitchFamily="17" charset="-128"/>
                <a:ea typeface="UD デジタル 教科書体 N-B" panose="02020700000000000000" pitchFamily="17" charset="-128"/>
              </a:rPr>
              <a:t>はさみの法則：「は」</a:t>
            </a:r>
            <a:endParaRPr kumimoji="1" lang="ja-JP" altLang="en-US" sz="3600" b="1" dirty="0">
              <a:solidFill>
                <a:schemeClr val="bg1"/>
              </a:solidFill>
              <a:latin typeface="UD デジタル 教科書体 N-B" panose="02020700000000000000" pitchFamily="17" charset="-128"/>
              <a:ea typeface="UD デジタル 教科書体 N-B" panose="02020700000000000000" pitchFamily="17" charset="-128"/>
            </a:endParaRPr>
          </a:p>
        </p:txBody>
      </p:sp>
      <p:sp>
        <p:nvSpPr>
          <p:cNvPr id="15" name="四角形: 角を丸くする 14">
            <a:extLst>
              <a:ext uri="{FF2B5EF4-FFF2-40B4-BE49-F238E27FC236}">
                <a16:creationId xmlns:a16="http://schemas.microsoft.com/office/drawing/2014/main" id="{9438CC1F-BA4B-7C2B-7EB6-EBCC2921701A}"/>
              </a:ext>
            </a:extLst>
          </p:cNvPr>
          <p:cNvSpPr/>
          <p:nvPr/>
        </p:nvSpPr>
        <p:spPr>
          <a:xfrm>
            <a:off x="396240" y="1048200"/>
            <a:ext cx="11176328" cy="203028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3200" b="1" dirty="0">
                <a:solidFill>
                  <a:schemeClr val="tx1"/>
                </a:solidFill>
                <a:latin typeface="UD デジタル 教科書体 NP-R" panose="02020400000000000000" pitchFamily="18" charset="-128"/>
                <a:ea typeface="UD デジタル 教科書体 NP-R" panose="02020400000000000000" pitchFamily="18" charset="-128"/>
              </a:rPr>
              <a:t>⑴ わかりにくい表現を使わない</a:t>
            </a:r>
            <a:endParaRPr lang="en-US" altLang="ja-JP" sz="3200" b="1" dirty="0">
              <a:solidFill>
                <a:schemeClr val="tx1"/>
              </a:solidFill>
              <a:latin typeface="UD デジタル 教科書体 NP-R" panose="02020400000000000000" pitchFamily="18" charset="-128"/>
              <a:ea typeface="UD デジタル 教科書体 NP-R" panose="02020400000000000000" pitchFamily="18" charset="-128"/>
            </a:endParaRPr>
          </a:p>
          <a:p>
            <a:endParaRPr lang="en-US" altLang="ja-JP" sz="11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6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お控えください（</a:t>
            </a:r>
            <a:r>
              <a:rPr lang="en-US" altLang="ja-JP"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遠まわしの表現）</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rgbClr val="C00000"/>
                </a:solidFill>
                <a:latin typeface="UD デジタル 教科書体 NP-R" panose="02020400000000000000" pitchFamily="18" charset="-128"/>
                <a:ea typeface="UD デジタル 教科書体 NP-R" panose="02020400000000000000" pitchFamily="18" charset="-128"/>
              </a:rPr>
              <a:t>しないでください</a:t>
            </a:r>
            <a:endParaRPr lang="en-US" altLang="ja-JP" sz="2400" b="1" dirty="0">
              <a:solidFill>
                <a:srgbClr val="C00000"/>
              </a:solidFill>
              <a:latin typeface="UD デジタル 教科書体 NP-R" panose="02020400000000000000" pitchFamily="18" charset="-128"/>
              <a:ea typeface="UD デジタル 教科書体 NP-R" panose="02020400000000000000" pitchFamily="18" charset="-128"/>
            </a:endParaRPr>
          </a:p>
          <a:p>
            <a:pPr>
              <a:lnSpc>
                <a:spcPts val="36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結構です　　　（あいまいな表現）</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rgbClr val="C00000"/>
                </a:solidFill>
                <a:latin typeface="UD デジタル 教科書体 NP-R" panose="02020400000000000000" pitchFamily="18" charset="-128"/>
                <a:ea typeface="UD デジタル 教科書体 NP-R" panose="02020400000000000000" pitchFamily="18" charset="-128"/>
              </a:rPr>
              <a:t>いります／いりません</a:t>
            </a:r>
            <a:endParaRPr lang="en-US" altLang="ja-JP" sz="2400" b="1" dirty="0">
              <a:solidFill>
                <a:srgbClr val="C00000"/>
              </a:solidFill>
              <a:latin typeface="UD デジタル 教科書体 NP-R" panose="02020400000000000000" pitchFamily="18" charset="-128"/>
              <a:ea typeface="UD デジタル 教科書体 NP-R" panose="02020400000000000000" pitchFamily="18" charset="-128"/>
            </a:endParaRPr>
          </a:p>
          <a:p>
            <a:pPr>
              <a:lnSpc>
                <a:spcPts val="36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できなくもない（二重否定）　　　</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rgbClr val="C00000"/>
                </a:solidFill>
                <a:latin typeface="UD デジタル 教科書体 NP-R" panose="02020400000000000000" pitchFamily="18" charset="-128"/>
                <a:ea typeface="UD デジタル 教科書体 NP-R" panose="02020400000000000000" pitchFamily="18" charset="-128"/>
              </a:rPr>
              <a:t>できます／できません</a:t>
            </a:r>
            <a:endParaRPr lang="en-US" altLang="ja-JP" sz="2400" b="1" dirty="0">
              <a:solidFill>
                <a:srgbClr val="C00000"/>
              </a:solidFill>
              <a:latin typeface="UD デジタル 教科書体 NP-R" panose="02020400000000000000" pitchFamily="18" charset="-128"/>
              <a:ea typeface="UD デジタル 教科書体 NP-R" panose="02020400000000000000" pitchFamily="18" charset="-128"/>
            </a:endParaRPr>
          </a:p>
          <a:p>
            <a:endParaRPr kumimoji="1" lang="ja-JP" altLang="en-US" sz="3200" b="1" dirty="0">
              <a:solidFill>
                <a:schemeClr val="tx1"/>
              </a:solidFill>
              <a:latin typeface="UD デジタル 教科書体 NP-R" panose="02020400000000000000" pitchFamily="18" charset="-128"/>
              <a:ea typeface="UD デジタル 教科書体 NP-R" panose="02020400000000000000" pitchFamily="18" charset="-128"/>
            </a:endParaRPr>
          </a:p>
        </p:txBody>
      </p:sp>
      <p:grpSp>
        <p:nvGrpSpPr>
          <p:cNvPr id="16" name="グループ化 15">
            <a:extLst>
              <a:ext uri="{FF2B5EF4-FFF2-40B4-BE49-F238E27FC236}">
                <a16:creationId xmlns:a16="http://schemas.microsoft.com/office/drawing/2014/main" id="{EB80EB80-19A0-FF47-23AB-E064759F8A18}"/>
              </a:ext>
            </a:extLst>
          </p:cNvPr>
          <p:cNvGrpSpPr/>
          <p:nvPr/>
        </p:nvGrpSpPr>
        <p:grpSpPr>
          <a:xfrm>
            <a:off x="396240" y="2197921"/>
            <a:ext cx="1543911" cy="1364303"/>
            <a:chOff x="107190" y="1605997"/>
            <a:chExt cx="2245478" cy="1964516"/>
          </a:xfrm>
        </p:grpSpPr>
        <p:pic>
          <p:nvPicPr>
            <p:cNvPr id="17" name="図 16" descr="ロゴ が含まれている画像&#10;&#10;AI 生成コンテンツは誤りを含む可能性があります。">
              <a:extLst>
                <a:ext uri="{FF2B5EF4-FFF2-40B4-BE49-F238E27FC236}">
                  <a16:creationId xmlns:a16="http://schemas.microsoft.com/office/drawing/2014/main" id="{AFC603CE-738A-BFEC-1084-09951D4E8B58}"/>
                </a:ext>
              </a:extLst>
            </p:cNvPr>
            <p:cNvPicPr>
              <a:picLocks noChangeAspect="1"/>
            </p:cNvPicPr>
            <p:nvPr/>
          </p:nvPicPr>
          <p:blipFill>
            <a:blip r:embed="rId2"/>
            <a:stretch>
              <a:fillRect/>
            </a:stretch>
          </p:blipFill>
          <p:spPr>
            <a:xfrm flipH="1">
              <a:off x="107190" y="1915575"/>
              <a:ext cx="1790424" cy="1654938"/>
            </a:xfrm>
            <a:prstGeom prst="rect">
              <a:avLst/>
            </a:prstGeom>
          </p:spPr>
        </p:pic>
        <p:pic>
          <p:nvPicPr>
            <p:cNvPr id="18" name="図 17" descr="The image features a bold, red question mark symbol.&#10;&#10;AI 生成コンテンツは誤りを含む可能性があります。">
              <a:extLst>
                <a:ext uri="{FF2B5EF4-FFF2-40B4-BE49-F238E27FC236}">
                  <a16:creationId xmlns:a16="http://schemas.microsoft.com/office/drawing/2014/main" id="{C0B70C91-DBF7-E893-024F-D2D09DFB994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24552">
              <a:off x="1551414" y="1605997"/>
              <a:ext cx="801254" cy="801254"/>
            </a:xfrm>
            <a:prstGeom prst="rect">
              <a:avLst/>
            </a:prstGeom>
          </p:spPr>
        </p:pic>
      </p:grpSp>
      <p:cxnSp>
        <p:nvCxnSpPr>
          <p:cNvPr id="3" name="直線コネクタ 2">
            <a:extLst>
              <a:ext uri="{FF2B5EF4-FFF2-40B4-BE49-F238E27FC236}">
                <a16:creationId xmlns:a16="http://schemas.microsoft.com/office/drawing/2014/main" id="{8F4B2689-F7C1-6A75-CFE0-0BA1113AB446}"/>
              </a:ext>
            </a:extLst>
          </p:cNvPr>
          <p:cNvCxnSpPr>
            <a:cxnSpLocks/>
          </p:cNvCxnSpPr>
          <p:nvPr/>
        </p:nvCxnSpPr>
        <p:spPr>
          <a:xfrm>
            <a:off x="1100496" y="1680652"/>
            <a:ext cx="519727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9E13F437-FAFF-1BFC-750F-0FED9AC7B65F}"/>
              </a:ext>
            </a:extLst>
          </p:cNvPr>
          <p:cNvGrpSpPr/>
          <p:nvPr/>
        </p:nvGrpSpPr>
        <p:grpSpPr>
          <a:xfrm>
            <a:off x="1722666" y="3389792"/>
            <a:ext cx="9150206" cy="622621"/>
            <a:chOff x="816754" y="3475948"/>
            <a:chExt cx="9150206" cy="622621"/>
          </a:xfrm>
        </p:grpSpPr>
        <p:sp>
          <p:nvSpPr>
            <p:cNvPr id="8" name="四角形: 角を丸くする 7">
              <a:extLst>
                <a:ext uri="{FF2B5EF4-FFF2-40B4-BE49-F238E27FC236}">
                  <a16:creationId xmlns:a16="http://schemas.microsoft.com/office/drawing/2014/main" id="{66082598-A736-D11F-7DAF-201CC8D757EB}"/>
                </a:ext>
              </a:extLst>
            </p:cNvPr>
            <p:cNvSpPr/>
            <p:nvPr/>
          </p:nvSpPr>
          <p:spPr>
            <a:xfrm>
              <a:off x="816754" y="3558176"/>
              <a:ext cx="9150206" cy="4581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「ヒカエ」をもらうの？　　　許可？ 拒否？　　　できるの？　できないの？</a:t>
              </a:r>
              <a:endParaRPr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ja-JP" altLang="en-US" sz="32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吹き出し: 角を丸めた四角形 8">
              <a:extLst>
                <a:ext uri="{FF2B5EF4-FFF2-40B4-BE49-F238E27FC236}">
                  <a16:creationId xmlns:a16="http://schemas.microsoft.com/office/drawing/2014/main" id="{CFE6C075-F0B0-10F8-7C20-4361B10C74CD}"/>
                </a:ext>
              </a:extLst>
            </p:cNvPr>
            <p:cNvSpPr/>
            <p:nvPr/>
          </p:nvSpPr>
          <p:spPr>
            <a:xfrm>
              <a:off x="816755" y="3475948"/>
              <a:ext cx="8662526" cy="622621"/>
            </a:xfrm>
            <a:prstGeom prst="wedgeRoundRectCallout">
              <a:avLst>
                <a:gd name="adj1" fmla="val -52173"/>
                <a:gd name="adj2" fmla="val -48854"/>
                <a:gd name="adj3" fmla="val 16667"/>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w="9525">
                  <a:solidFill>
                    <a:schemeClr val="tx1">
                      <a:lumMod val="65000"/>
                      <a:lumOff val="35000"/>
                    </a:schemeClr>
                  </a:solidFill>
                </a:ln>
                <a:solidFill>
                  <a:schemeClr val="tx1"/>
                </a:solidFill>
              </a:endParaRPr>
            </a:p>
          </p:txBody>
        </p:sp>
      </p:grpSp>
      <p:grpSp>
        <p:nvGrpSpPr>
          <p:cNvPr id="24" name="グループ化 23">
            <a:extLst>
              <a:ext uri="{FF2B5EF4-FFF2-40B4-BE49-F238E27FC236}">
                <a16:creationId xmlns:a16="http://schemas.microsoft.com/office/drawing/2014/main" id="{1C394310-B320-B8BE-8D53-AFDF390A360B}"/>
              </a:ext>
            </a:extLst>
          </p:cNvPr>
          <p:cNvGrpSpPr/>
          <p:nvPr/>
        </p:nvGrpSpPr>
        <p:grpSpPr>
          <a:xfrm>
            <a:off x="420598" y="4715756"/>
            <a:ext cx="11753619" cy="1936593"/>
            <a:chOff x="420598" y="4794658"/>
            <a:chExt cx="11753619" cy="1936593"/>
          </a:xfrm>
        </p:grpSpPr>
        <p:sp>
          <p:nvSpPr>
            <p:cNvPr id="12" name="四角形: 角を丸くする 11">
              <a:extLst>
                <a:ext uri="{FF2B5EF4-FFF2-40B4-BE49-F238E27FC236}">
                  <a16:creationId xmlns:a16="http://schemas.microsoft.com/office/drawing/2014/main" id="{F9562D64-1EAF-5185-2C56-7316AB2AC300}"/>
                </a:ext>
              </a:extLst>
            </p:cNvPr>
            <p:cNvSpPr/>
            <p:nvPr/>
          </p:nvSpPr>
          <p:spPr>
            <a:xfrm>
              <a:off x="420598" y="4794658"/>
              <a:ext cx="11753619" cy="19365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3200" b="1" dirty="0">
                  <a:solidFill>
                    <a:schemeClr val="tx1"/>
                  </a:solidFill>
                  <a:latin typeface="UD デジタル 教科書体 NP-R" panose="02020400000000000000" pitchFamily="18" charset="-128"/>
                  <a:ea typeface="UD デジタル 教科書体 NP-R" panose="02020400000000000000" pitchFamily="18" charset="-128"/>
                </a:rPr>
                <a:t>⑵ 明瞭な発音と適切な声量で話す</a:t>
              </a:r>
              <a:endParaRPr lang="en-US" altLang="ja-JP" sz="3200" b="1" dirty="0">
                <a:solidFill>
                  <a:schemeClr val="tx1"/>
                </a:solidFill>
                <a:latin typeface="UD デジタル 教科書体 NP-R" panose="02020400000000000000" pitchFamily="18" charset="-128"/>
                <a:ea typeface="UD デジタル 教科書体 NP-R" panose="02020400000000000000" pitchFamily="18" charset="-128"/>
              </a:endParaRPr>
            </a:p>
            <a:p>
              <a:endParaRPr lang="en-US" altLang="ja-JP" sz="12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　　　・ 保護者や外国人児童生徒が聞き取りやすいように、</a:t>
              </a:r>
              <a:r>
                <a:rPr lang="ja-JP" altLang="en-US" sz="2400" b="1" u="sng" dirty="0">
                  <a:solidFill>
                    <a:srgbClr val="C00000"/>
                  </a:solidFill>
                  <a:latin typeface="UD デジタル 教科書体 NP-R" panose="02020400000000000000" pitchFamily="18" charset="-128"/>
                  <a:ea typeface="UD デジタル 教科書体 NP-R" panose="02020400000000000000" pitchFamily="18" charset="-128"/>
                </a:rPr>
                <a:t>はっきりと明瞭な発音で</a:t>
              </a:r>
              <a:r>
                <a:rPr lang="ja-JP" altLang="en-US" sz="2400" dirty="0">
                  <a:solidFill>
                    <a:srgbClr val="C00000"/>
                  </a:solidFill>
                  <a:latin typeface="UD デジタル 教科書体 NP-R" panose="02020400000000000000" pitchFamily="18" charset="-128"/>
                  <a:ea typeface="UD デジタル 教科書体 NP-R" panose="02020400000000000000" pitchFamily="18" charset="-128"/>
                </a:rPr>
                <a:t> </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話す 　</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・休み時間や屋外活動、体育館、マスク着用時など声が届きにくい場面では</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u="sng" dirty="0">
                  <a:solidFill>
                    <a:srgbClr val="C00000"/>
                  </a:solidFill>
                  <a:latin typeface="UD デジタル 教科書体 NP-R" panose="02020400000000000000" pitchFamily="18" charset="-128"/>
                  <a:ea typeface="UD デジタル 教科書体 NP-R" panose="02020400000000000000" pitchFamily="18" charset="-128"/>
                </a:rPr>
                <a:t>声量</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にも気を付ける</a:t>
              </a:r>
              <a:endParaRPr kumimoji="1" lang="ja-JP" altLang="en-US" sz="2400" dirty="0">
                <a:solidFill>
                  <a:schemeClr val="tx1"/>
                </a:solidFill>
                <a:latin typeface="UD デジタル 教科書体 NP-R" panose="02020400000000000000" pitchFamily="18" charset="-128"/>
                <a:ea typeface="UD デジタル 教科書体 NP-R" panose="02020400000000000000" pitchFamily="18" charset="-128"/>
              </a:endParaRPr>
            </a:p>
          </p:txBody>
        </p:sp>
        <p:cxnSp>
          <p:nvCxnSpPr>
            <p:cNvPr id="13" name="直線コネクタ 12">
              <a:extLst>
                <a:ext uri="{FF2B5EF4-FFF2-40B4-BE49-F238E27FC236}">
                  <a16:creationId xmlns:a16="http://schemas.microsoft.com/office/drawing/2014/main" id="{BEB82E34-507E-1924-4AC4-BEF7F1AEE967}"/>
                </a:ext>
              </a:extLst>
            </p:cNvPr>
            <p:cNvCxnSpPr>
              <a:cxnSpLocks/>
            </p:cNvCxnSpPr>
            <p:nvPr/>
          </p:nvCxnSpPr>
          <p:spPr>
            <a:xfrm>
              <a:off x="1100496" y="5431659"/>
              <a:ext cx="56542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スライド番号プレースホルダー 2">
            <a:extLst>
              <a:ext uri="{FF2B5EF4-FFF2-40B4-BE49-F238E27FC236}">
                <a16:creationId xmlns:a16="http://schemas.microsoft.com/office/drawing/2014/main" id="{050D946A-3CE4-C822-4B70-23AC03D6E647}"/>
              </a:ext>
            </a:extLst>
          </p:cNvPr>
          <p:cNvSpPr txBox="1">
            <a:spLocks/>
          </p:cNvSpPr>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a:lnSpc>
                <a:spcPts val="875"/>
              </a:lnSpc>
              <a:defRPr/>
            </a:pPr>
            <a:fld id="{81D60167-4931-47E6-BA6A-407CBD079E47}" type="slidenum">
              <a:rPr lang="en-US" altLang="ja-JP" sz="1400" spc="10" smtClean="0">
                <a:latin typeface="UD デジタル 教科書体 NK-R" panose="02020400000000000000" pitchFamily="18" charset="-128"/>
                <a:ea typeface="UD デジタル 教科書体 NK-R" panose="02020400000000000000" pitchFamily="18" charset="-128"/>
              </a:rPr>
              <a:pPr marL="38100">
                <a:lnSpc>
                  <a:spcPts val="875"/>
                </a:lnSpc>
                <a:defRPr/>
              </a:pPr>
              <a:t>17</a:t>
            </a:fld>
            <a:endParaRPr lang="en-US" altLang="ja-JP" sz="1400" spc="10" dirty="0">
              <a:latin typeface="UD デジタル 教科書体 NK-R" panose="02020400000000000000" pitchFamily="18" charset="-128"/>
              <a:ea typeface="UD デジタル 教科書体 NK-R" panose="02020400000000000000" pitchFamily="18" charset="-128"/>
            </a:endParaRPr>
          </a:p>
        </p:txBody>
      </p:sp>
      <p:pic>
        <p:nvPicPr>
          <p:cNvPr id="4" name="図 3">
            <a:extLst>
              <a:ext uri="{FF2B5EF4-FFF2-40B4-BE49-F238E27FC236}">
                <a16:creationId xmlns:a16="http://schemas.microsoft.com/office/drawing/2014/main" id="{94F3003A-CD35-4270-CDCE-08F8310C6AE0}"/>
              </a:ext>
            </a:extLst>
          </p:cNvPr>
          <p:cNvPicPr>
            <a:picLocks noChangeAspect="1"/>
          </p:cNvPicPr>
          <p:nvPr/>
        </p:nvPicPr>
        <p:blipFill>
          <a:blip r:embed="rId5"/>
          <a:stretch>
            <a:fillRect/>
          </a:stretch>
        </p:blipFill>
        <p:spPr>
          <a:xfrm>
            <a:off x="10815892" y="1105233"/>
            <a:ext cx="1164016" cy="1150838"/>
          </a:xfrm>
          <a:prstGeom prst="rect">
            <a:avLst/>
          </a:prstGeom>
        </p:spPr>
      </p:pic>
    </p:spTree>
    <p:extLst>
      <p:ext uri="{BB962C8B-B14F-4D97-AF65-F5344CB8AC3E}">
        <p14:creationId xmlns:p14="http://schemas.microsoft.com/office/powerpoint/2010/main" val="358705301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88E63-A387-6420-5EE7-F55F7F62555D}"/>
            </a:ext>
          </a:extLst>
        </p:cNvPr>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C72A28FA-6932-8B0E-4581-9AD21A1CB52C}"/>
              </a:ext>
            </a:extLst>
          </p:cNvPr>
          <p:cNvSpPr/>
          <p:nvPr/>
        </p:nvSpPr>
        <p:spPr>
          <a:xfrm>
            <a:off x="304799" y="205650"/>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UD デジタル 教科書体 N-B" panose="02020700000000000000" pitchFamily="17" charset="-128"/>
                <a:ea typeface="UD デジタル 教科書体 N-B" panose="02020700000000000000" pitchFamily="17" charset="-128"/>
              </a:rPr>
              <a:t>はさみの法則：「さ」</a:t>
            </a:r>
            <a:endParaRPr kumimoji="1" lang="ja-JP" altLang="en-US" sz="3600" b="1" dirty="0">
              <a:solidFill>
                <a:schemeClr val="bg1"/>
              </a:solidFill>
              <a:latin typeface="UD デジタル 教科書体 N-B" panose="02020700000000000000" pitchFamily="17" charset="-128"/>
              <a:ea typeface="UD デジタル 教科書体 N-B" panose="02020700000000000000" pitchFamily="17" charset="-128"/>
            </a:endParaRPr>
          </a:p>
        </p:txBody>
      </p:sp>
      <p:sp>
        <p:nvSpPr>
          <p:cNvPr id="15" name="四角形: 角を丸くする 14">
            <a:extLst>
              <a:ext uri="{FF2B5EF4-FFF2-40B4-BE49-F238E27FC236}">
                <a16:creationId xmlns:a16="http://schemas.microsoft.com/office/drawing/2014/main" id="{E6D85F65-41AE-94FB-B4EC-F1D76DC4553C}"/>
              </a:ext>
            </a:extLst>
          </p:cNvPr>
          <p:cNvSpPr/>
          <p:nvPr/>
        </p:nvSpPr>
        <p:spPr>
          <a:xfrm>
            <a:off x="410252" y="1152698"/>
            <a:ext cx="7881060" cy="89255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3200" b="1" dirty="0">
                <a:solidFill>
                  <a:schemeClr val="tx1"/>
                </a:solidFill>
                <a:latin typeface="UD デジタル 教科書体 NP-R" panose="02020400000000000000" pitchFamily="18" charset="-128"/>
                <a:ea typeface="UD デジタル 教科書体 NP-R" panose="02020400000000000000" pitchFamily="18" charset="-128"/>
              </a:rPr>
              <a:t>〇 文末を濁さず、結論まできちんと言う</a:t>
            </a:r>
            <a:endParaRPr lang="en-US" altLang="ja-JP" sz="800" b="1" dirty="0">
              <a:solidFill>
                <a:schemeClr val="tx1"/>
              </a:solidFill>
              <a:latin typeface="UD デジタル 教科書体 NP-R" panose="02020400000000000000" pitchFamily="18" charset="-128"/>
              <a:ea typeface="UD デジタル 教科書体 NP-R" panose="02020400000000000000" pitchFamily="18" charset="-128"/>
            </a:endParaRPr>
          </a:p>
          <a:p>
            <a:endParaRPr lang="en-US" altLang="ja-JP" sz="1100" b="1" dirty="0">
              <a:solidFill>
                <a:schemeClr val="tx1"/>
              </a:solidFill>
              <a:latin typeface="UD デジタル 教科書体 NP-R" panose="02020400000000000000" pitchFamily="18" charset="-128"/>
              <a:ea typeface="UD デジタル 教科書体 NP-R" panose="02020400000000000000" pitchFamily="18" charset="-128"/>
            </a:endParaRPr>
          </a:p>
        </p:txBody>
      </p:sp>
      <p:cxnSp>
        <p:nvCxnSpPr>
          <p:cNvPr id="3" name="直線コネクタ 2">
            <a:extLst>
              <a:ext uri="{FF2B5EF4-FFF2-40B4-BE49-F238E27FC236}">
                <a16:creationId xmlns:a16="http://schemas.microsoft.com/office/drawing/2014/main" id="{43AB34AD-1A1D-0D89-D603-D199C24DEBF0}"/>
              </a:ext>
            </a:extLst>
          </p:cNvPr>
          <p:cNvCxnSpPr>
            <a:cxnSpLocks/>
          </p:cNvCxnSpPr>
          <p:nvPr/>
        </p:nvCxnSpPr>
        <p:spPr>
          <a:xfrm>
            <a:off x="1041503" y="1749478"/>
            <a:ext cx="686363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95C1604-D757-B912-47EF-8BB8181CAA54}"/>
              </a:ext>
            </a:extLst>
          </p:cNvPr>
          <p:cNvSpPr txBox="1"/>
          <p:nvPr/>
        </p:nvSpPr>
        <p:spPr>
          <a:xfrm>
            <a:off x="8407400" y="229059"/>
            <a:ext cx="3485632"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さ</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いごまで</a:t>
            </a:r>
            <a:r>
              <a:rPr kumimoji="1" lang="ja-JP" altLang="en-US" sz="32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言う</a:t>
            </a:r>
            <a:endPar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grpSp>
        <p:nvGrpSpPr>
          <p:cNvPr id="25" name="グループ化 24">
            <a:extLst>
              <a:ext uri="{FF2B5EF4-FFF2-40B4-BE49-F238E27FC236}">
                <a16:creationId xmlns:a16="http://schemas.microsoft.com/office/drawing/2014/main" id="{37465EDD-2EFA-D3D3-A836-FED6AD22D86B}"/>
              </a:ext>
            </a:extLst>
          </p:cNvPr>
          <p:cNvGrpSpPr/>
          <p:nvPr/>
        </p:nvGrpSpPr>
        <p:grpSpPr>
          <a:xfrm>
            <a:off x="1428813" y="1952862"/>
            <a:ext cx="11508167" cy="892553"/>
            <a:chOff x="838200" y="4023999"/>
            <a:chExt cx="11545760" cy="802333"/>
          </a:xfrm>
        </p:grpSpPr>
        <p:sp>
          <p:nvSpPr>
            <p:cNvPr id="26" name="テキスト ボックス 25">
              <a:extLst>
                <a:ext uri="{FF2B5EF4-FFF2-40B4-BE49-F238E27FC236}">
                  <a16:creationId xmlns:a16="http://schemas.microsoft.com/office/drawing/2014/main" id="{4E12BA45-AA3F-E695-CBC1-F1BA3B5C1C1F}"/>
                </a:ext>
              </a:extLst>
            </p:cNvPr>
            <p:cNvSpPr txBox="1"/>
            <p:nvPr/>
          </p:nvSpPr>
          <p:spPr>
            <a:xfrm>
              <a:off x="5705777" y="4023999"/>
              <a:ext cx="6678183" cy="8023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 ～ですから、 □□です／ま</a:t>
              </a:r>
              <a:r>
                <a:rPr lang="ja-JP" altLang="en-US" sz="2600" b="1" dirty="0">
                  <a:solidFill>
                    <a:srgbClr val="C00000"/>
                  </a:solidFill>
                  <a:latin typeface="UD デジタル 教科書体 NK" panose="02020400000000000000" pitchFamily="18" charset="-128"/>
                  <a:ea typeface="UD デジタル 教科書体 NK" panose="02020400000000000000" pitchFamily="18" charset="-128"/>
                </a:rPr>
                <a:t>す</a:t>
              </a:r>
              <a:endParaRPr lang="en-US" altLang="ja-JP" sz="2600" b="1" dirty="0">
                <a:solidFill>
                  <a:srgbClr val="C00000"/>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　□□ません／てください等</a:t>
              </a:r>
            </a:p>
          </p:txBody>
        </p:sp>
        <p:sp>
          <p:nvSpPr>
            <p:cNvPr id="27" name="テキスト ボックス 26">
              <a:extLst>
                <a:ext uri="{FF2B5EF4-FFF2-40B4-BE49-F238E27FC236}">
                  <a16:creationId xmlns:a16="http://schemas.microsoft.com/office/drawing/2014/main" id="{F123B23F-2419-6F0C-C774-80CC8D58661A}"/>
                </a:ext>
              </a:extLst>
            </p:cNvPr>
            <p:cNvSpPr txBox="1"/>
            <p:nvPr/>
          </p:nvSpPr>
          <p:spPr>
            <a:xfrm>
              <a:off x="838200" y="4038600"/>
              <a:ext cx="4797106" cy="4150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400" b="0"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～んですが（けど）・・・</a:t>
              </a:r>
            </a:p>
          </p:txBody>
        </p:sp>
      </p:grpSp>
      <p:sp>
        <p:nvSpPr>
          <p:cNvPr id="28" name="四角形: 角を丸くする 27">
            <a:extLst>
              <a:ext uri="{FF2B5EF4-FFF2-40B4-BE49-F238E27FC236}">
                <a16:creationId xmlns:a16="http://schemas.microsoft.com/office/drawing/2014/main" id="{7E2BDFF7-7DE1-3D4A-0A04-3F10FD6DFD6F}"/>
              </a:ext>
            </a:extLst>
          </p:cNvPr>
          <p:cNvSpPr/>
          <p:nvPr/>
        </p:nvSpPr>
        <p:spPr>
          <a:xfrm>
            <a:off x="82574" y="4089390"/>
            <a:ext cx="12026852" cy="29146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ts val="32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例（保護者に）</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2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・校内での写真撮影は</a:t>
            </a:r>
            <a:r>
              <a:rPr lang="ja-JP" altLang="en-US" sz="2400" b="1" dirty="0">
                <a:solidFill>
                  <a:srgbClr val="0000FF"/>
                </a:solidFill>
                <a:latin typeface="UD デジタル 教科書体 NP-R" panose="02020400000000000000" pitchFamily="18" charset="-128"/>
                <a:ea typeface="UD デジタル 教科書体 NP-R" panose="02020400000000000000" pitchFamily="18" charset="-128"/>
              </a:rPr>
              <a:t>ちょっと</a:t>
            </a:r>
            <a:r>
              <a:rPr lang="en-US" altLang="ja-JP" sz="2400" b="1" dirty="0">
                <a:solidFill>
                  <a:srgbClr val="0000FF"/>
                </a:solidFill>
                <a:latin typeface="UD デジタル 教科書体 NP-R" panose="02020400000000000000" pitchFamily="18" charset="-128"/>
                <a:ea typeface="UD デジタル 教科書体 NP-R" panose="02020400000000000000" pitchFamily="18" charset="-128"/>
              </a:rPr>
              <a:t>…</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学校の中で写真を</a:t>
            </a:r>
            <a:r>
              <a:rPr lang="ja-JP" altLang="en-US" sz="2400" b="1" u="sng" dirty="0">
                <a:solidFill>
                  <a:srgbClr val="0000FF"/>
                </a:solidFill>
                <a:latin typeface="UD デジタル 教科書体 NP-R" panose="02020400000000000000" pitchFamily="18" charset="-128"/>
                <a:ea typeface="UD デジタル 教科書体 NP-R" panose="02020400000000000000" pitchFamily="18" charset="-128"/>
              </a:rPr>
              <a:t>撮らないでください</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2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・申込書がまだな</a:t>
            </a:r>
            <a:r>
              <a:rPr lang="ja-JP" altLang="en-US" sz="2400" b="1" dirty="0">
                <a:solidFill>
                  <a:srgbClr val="0000FF"/>
                </a:solidFill>
                <a:latin typeface="UD デジタル 教科書体 NP-R" panose="02020400000000000000" pitchFamily="18" charset="-128"/>
                <a:ea typeface="UD デジタル 教科書体 NP-R" panose="02020400000000000000" pitchFamily="18" charset="-128"/>
              </a:rPr>
              <a:t>んですが</a:t>
            </a:r>
            <a:r>
              <a:rPr lang="en-US" altLang="ja-JP" sz="2400" b="1" dirty="0">
                <a:solidFill>
                  <a:srgbClr val="0000FF"/>
                </a:solidFill>
                <a:latin typeface="UD デジタル 教科書体 NP-R" panose="02020400000000000000" pitchFamily="18" charset="-128"/>
                <a:ea typeface="UD デジタル 教科書体 NP-R" panose="02020400000000000000" pitchFamily="18" charset="-128"/>
              </a:rPr>
              <a:t>… </a:t>
            </a:r>
            <a:r>
              <a:rPr lang="en-US" altLang="ja-JP" sz="2400" dirty="0">
                <a:solidFill>
                  <a:srgbClr val="0000FF"/>
                </a:solidFill>
                <a:latin typeface="UD デジタル 教科書体 NP-R" panose="02020400000000000000" pitchFamily="18" charset="-128"/>
                <a:ea typeface="UD デジタル 教科書体 NP-R" panose="02020400000000000000" pitchFamily="18" charset="-128"/>
              </a:rPr>
              <a:t> </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申込書を</a:t>
            </a:r>
            <a:r>
              <a:rPr lang="ja-JP" altLang="en-US" sz="2400" b="1" u="sng" dirty="0">
                <a:solidFill>
                  <a:srgbClr val="0000FF"/>
                </a:solidFill>
                <a:latin typeface="UD デジタル 教科書体 NP-R" panose="02020400000000000000" pitchFamily="18" charset="-128"/>
                <a:ea typeface="UD デジタル 教科書体 NP-R" panose="02020400000000000000" pitchFamily="18" charset="-128"/>
              </a:rPr>
              <a:t>出してください</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200"/>
              </a:lnSpc>
            </a:pPr>
            <a:r>
              <a:rPr kumimoji="1"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（外国籍児童生徒に）</a:t>
            </a:r>
            <a:endParaRPr kumimoji="1"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2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・もうチャイム、鳴ってる</a:t>
            </a:r>
            <a:r>
              <a:rPr lang="ja-JP" altLang="en-US" sz="2400" b="1" dirty="0">
                <a:solidFill>
                  <a:srgbClr val="0000FF"/>
                </a:solidFill>
                <a:latin typeface="UD デジタル 教科書体 NP-R" panose="02020400000000000000" pitchFamily="18" charset="-128"/>
                <a:ea typeface="UD デジタル 教科書体 NP-R" panose="02020400000000000000" pitchFamily="18" charset="-128"/>
              </a:rPr>
              <a:t>んだけど</a:t>
            </a:r>
            <a:r>
              <a:rPr lang="en-US" altLang="ja-JP" sz="2400" b="1" dirty="0">
                <a:solidFill>
                  <a:srgbClr val="0000FF"/>
                </a:solidFill>
                <a:latin typeface="UD デジタル 教科書体 NP-R" panose="02020400000000000000" pitchFamily="18" charset="-128"/>
                <a:ea typeface="UD デジタル 教科書体 NP-R" panose="02020400000000000000" pitchFamily="18" charset="-128"/>
              </a:rPr>
              <a:t>…</a:t>
            </a:r>
            <a:r>
              <a:rPr lang="ja-JP" altLang="en-US" sz="2400" b="1" dirty="0">
                <a:solidFill>
                  <a:srgbClr val="0000FF"/>
                </a:solidFill>
                <a:latin typeface="UD デジタル 教科書体 NP-R" panose="02020400000000000000" pitchFamily="18" charset="-128"/>
                <a:ea typeface="UD デジタル 教科書体 NP-R" panose="02020400000000000000" pitchFamily="18" charset="-128"/>
              </a:rPr>
              <a:t>  </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もうチャイムが鳴りましたから、</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2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u="sng" dirty="0">
                <a:solidFill>
                  <a:srgbClr val="0000FF"/>
                </a:solidFill>
                <a:latin typeface="UD デジタル 教科書体 NP-R" panose="02020400000000000000" pitchFamily="18" charset="-128"/>
                <a:ea typeface="UD デジタル 教科書体 NP-R" panose="02020400000000000000" pitchFamily="18" charset="-128"/>
              </a:rPr>
              <a:t>椅子に座ってください</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p:txBody>
      </p:sp>
      <p:grpSp>
        <p:nvGrpSpPr>
          <p:cNvPr id="16" name="グループ化 15">
            <a:extLst>
              <a:ext uri="{FF2B5EF4-FFF2-40B4-BE49-F238E27FC236}">
                <a16:creationId xmlns:a16="http://schemas.microsoft.com/office/drawing/2014/main" id="{F191CA61-A856-98A5-4AD3-58EB53D7C5C5}"/>
              </a:ext>
            </a:extLst>
          </p:cNvPr>
          <p:cNvGrpSpPr/>
          <p:nvPr/>
        </p:nvGrpSpPr>
        <p:grpSpPr>
          <a:xfrm>
            <a:off x="551976" y="2045784"/>
            <a:ext cx="1105782" cy="1383216"/>
            <a:chOff x="35153" y="1226648"/>
            <a:chExt cx="1862461" cy="2343865"/>
          </a:xfrm>
        </p:grpSpPr>
        <p:pic>
          <p:nvPicPr>
            <p:cNvPr id="17" name="図 16" descr="ロゴ が含まれている画像&#10;&#10;AI 生成コンテンツは誤りを含む可能性があります。">
              <a:extLst>
                <a:ext uri="{FF2B5EF4-FFF2-40B4-BE49-F238E27FC236}">
                  <a16:creationId xmlns:a16="http://schemas.microsoft.com/office/drawing/2014/main" id="{8951D65C-C6B2-2D88-4284-8F0E767499B6}"/>
                </a:ext>
              </a:extLst>
            </p:cNvPr>
            <p:cNvPicPr>
              <a:picLocks noChangeAspect="1"/>
            </p:cNvPicPr>
            <p:nvPr/>
          </p:nvPicPr>
          <p:blipFill>
            <a:blip r:embed="rId2"/>
            <a:stretch>
              <a:fillRect/>
            </a:stretch>
          </p:blipFill>
          <p:spPr>
            <a:xfrm flipH="1">
              <a:off x="107190" y="1915575"/>
              <a:ext cx="1790424" cy="1654938"/>
            </a:xfrm>
            <a:prstGeom prst="rect">
              <a:avLst/>
            </a:prstGeom>
          </p:spPr>
        </p:pic>
        <p:pic>
          <p:nvPicPr>
            <p:cNvPr id="18" name="図 17" descr="The image features a bold, red question mark symbol.&#10;&#10;AI 生成コンテンツは誤りを含む可能性があります。">
              <a:extLst>
                <a:ext uri="{FF2B5EF4-FFF2-40B4-BE49-F238E27FC236}">
                  <a16:creationId xmlns:a16="http://schemas.microsoft.com/office/drawing/2014/main" id="{8EABE751-4685-7B6A-B662-AE383601039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828816">
              <a:off x="35153" y="1226648"/>
              <a:ext cx="801254" cy="801255"/>
            </a:xfrm>
            <a:prstGeom prst="rect">
              <a:avLst/>
            </a:prstGeom>
          </p:spPr>
        </p:pic>
      </p:grpSp>
      <p:grpSp>
        <p:nvGrpSpPr>
          <p:cNvPr id="29" name="グループ化 28">
            <a:extLst>
              <a:ext uri="{FF2B5EF4-FFF2-40B4-BE49-F238E27FC236}">
                <a16:creationId xmlns:a16="http://schemas.microsoft.com/office/drawing/2014/main" id="{A222008A-5E41-202C-C204-CFD19F15B316}"/>
              </a:ext>
            </a:extLst>
          </p:cNvPr>
          <p:cNvGrpSpPr/>
          <p:nvPr/>
        </p:nvGrpSpPr>
        <p:grpSpPr>
          <a:xfrm>
            <a:off x="1958639" y="3070484"/>
            <a:ext cx="2967321" cy="622621"/>
            <a:chOff x="816754" y="3475948"/>
            <a:chExt cx="2967321" cy="622621"/>
          </a:xfrm>
        </p:grpSpPr>
        <p:sp>
          <p:nvSpPr>
            <p:cNvPr id="30" name="四角形: 角を丸くする 29">
              <a:extLst>
                <a:ext uri="{FF2B5EF4-FFF2-40B4-BE49-F238E27FC236}">
                  <a16:creationId xmlns:a16="http://schemas.microsoft.com/office/drawing/2014/main" id="{3AF85FD0-3D5E-3186-BE8B-E46930BA6FB5}"/>
                </a:ext>
              </a:extLst>
            </p:cNvPr>
            <p:cNvSpPr/>
            <p:nvPr/>
          </p:nvSpPr>
          <p:spPr>
            <a:xfrm>
              <a:off x="816754" y="3558176"/>
              <a:ext cx="2967321" cy="4581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・・・だから、何だろう？</a:t>
              </a:r>
              <a:endParaRPr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ja-JP" altLang="en-US" sz="32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1" name="吹き出し: 角を丸めた四角形 30">
              <a:extLst>
                <a:ext uri="{FF2B5EF4-FFF2-40B4-BE49-F238E27FC236}">
                  <a16:creationId xmlns:a16="http://schemas.microsoft.com/office/drawing/2014/main" id="{ED4B6DB3-4933-B418-8935-9158495C28F5}"/>
                </a:ext>
              </a:extLst>
            </p:cNvPr>
            <p:cNvSpPr/>
            <p:nvPr/>
          </p:nvSpPr>
          <p:spPr>
            <a:xfrm>
              <a:off x="816755" y="3475948"/>
              <a:ext cx="2898494" cy="622621"/>
            </a:xfrm>
            <a:prstGeom prst="wedgeRoundRectCallout">
              <a:avLst>
                <a:gd name="adj1" fmla="val -55905"/>
                <a:gd name="adj2" fmla="val -39380"/>
                <a:gd name="adj3" fmla="val 16667"/>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w="9525">
                  <a:solidFill>
                    <a:schemeClr val="tx1">
                      <a:lumMod val="65000"/>
                      <a:lumOff val="35000"/>
                    </a:schemeClr>
                  </a:solidFill>
                </a:ln>
                <a:solidFill>
                  <a:schemeClr val="tx1"/>
                </a:solidFill>
              </a:endParaRPr>
            </a:p>
          </p:txBody>
        </p:sp>
      </p:grpSp>
      <p:sp>
        <p:nvSpPr>
          <p:cNvPr id="32" name="矢印: 下 31">
            <a:extLst>
              <a:ext uri="{FF2B5EF4-FFF2-40B4-BE49-F238E27FC236}">
                <a16:creationId xmlns:a16="http://schemas.microsoft.com/office/drawing/2014/main" id="{FC7A6416-C4EA-F95D-43AE-ABF7CC9D53AC}"/>
              </a:ext>
            </a:extLst>
          </p:cNvPr>
          <p:cNvSpPr/>
          <p:nvPr/>
        </p:nvSpPr>
        <p:spPr>
          <a:xfrm>
            <a:off x="2923608" y="2587660"/>
            <a:ext cx="523567" cy="323086"/>
          </a:xfrm>
          <a:prstGeom prst="downArrow">
            <a:avLst>
              <a:gd name="adj1" fmla="val 41459"/>
              <a:gd name="adj2" fmla="val 62990"/>
            </a:avLst>
          </a:prstGeom>
          <a:solidFill>
            <a:schemeClr val="bg1">
              <a:lumMod val="6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スライド番号プレースホルダー 2">
            <a:extLst>
              <a:ext uri="{FF2B5EF4-FFF2-40B4-BE49-F238E27FC236}">
                <a16:creationId xmlns:a16="http://schemas.microsoft.com/office/drawing/2014/main" id="{A7D7D889-91C5-9CDE-3F27-C3BE54F4B3B4}"/>
              </a:ext>
            </a:extLst>
          </p:cNvPr>
          <p:cNvSpPr txBox="1">
            <a:spLocks/>
          </p:cNvSpPr>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a:lnSpc>
                <a:spcPts val="875"/>
              </a:lnSpc>
              <a:defRPr/>
            </a:pPr>
            <a:fld id="{81D60167-4931-47E6-BA6A-407CBD079E47}" type="slidenum">
              <a:rPr lang="en-US" altLang="ja-JP" sz="1400" spc="10" smtClean="0">
                <a:latin typeface="UD デジタル 教科書体 NK-R" panose="02020400000000000000" pitchFamily="18" charset="-128"/>
                <a:ea typeface="UD デジタル 教科書体 NK-R" panose="02020400000000000000" pitchFamily="18" charset="-128"/>
              </a:rPr>
              <a:pPr marL="38100">
                <a:lnSpc>
                  <a:spcPts val="875"/>
                </a:lnSpc>
                <a:defRPr/>
              </a:pPr>
              <a:t>18</a:t>
            </a:fld>
            <a:endParaRPr lang="en-US" altLang="ja-JP" sz="1400" spc="10" dirty="0">
              <a:latin typeface="UD デジタル 教科書体 NK-R" panose="02020400000000000000" pitchFamily="18" charset="-128"/>
              <a:ea typeface="UD デジタル 教科書体 NK-R" panose="02020400000000000000" pitchFamily="18" charset="-128"/>
            </a:endParaRPr>
          </a:p>
        </p:txBody>
      </p:sp>
      <p:pic>
        <p:nvPicPr>
          <p:cNvPr id="5" name="図 4">
            <a:extLst>
              <a:ext uri="{FF2B5EF4-FFF2-40B4-BE49-F238E27FC236}">
                <a16:creationId xmlns:a16="http://schemas.microsoft.com/office/drawing/2014/main" id="{9CF96CD7-B743-ACF2-0A9E-8977A51AB5F8}"/>
              </a:ext>
            </a:extLst>
          </p:cNvPr>
          <p:cNvPicPr>
            <a:picLocks noChangeAspect="1"/>
          </p:cNvPicPr>
          <p:nvPr/>
        </p:nvPicPr>
        <p:blipFill>
          <a:blip r:embed="rId5"/>
          <a:stretch>
            <a:fillRect/>
          </a:stretch>
        </p:blipFill>
        <p:spPr>
          <a:xfrm>
            <a:off x="6096000" y="2853581"/>
            <a:ext cx="1164016" cy="1150838"/>
          </a:xfrm>
          <a:prstGeom prst="rect">
            <a:avLst/>
          </a:prstGeom>
        </p:spPr>
      </p:pic>
    </p:spTree>
    <p:extLst>
      <p:ext uri="{BB962C8B-B14F-4D97-AF65-F5344CB8AC3E}">
        <p14:creationId xmlns:p14="http://schemas.microsoft.com/office/powerpoint/2010/main" val="330823950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116A2CFC-4905-DC6F-3545-362A50BDDCC6}"/>
              </a:ext>
            </a:extLst>
          </p:cNvPr>
          <p:cNvPicPr>
            <a:picLocks noChangeAspect="1"/>
          </p:cNvPicPr>
          <p:nvPr/>
        </p:nvPicPr>
        <p:blipFill>
          <a:blip r:embed="rId4"/>
          <a:stretch>
            <a:fillRect/>
          </a:stretch>
        </p:blipFill>
        <p:spPr>
          <a:xfrm>
            <a:off x="10318701" y="2382025"/>
            <a:ext cx="1699128" cy="1394907"/>
          </a:xfrm>
          <a:prstGeom prst="rect">
            <a:avLst/>
          </a:prstGeom>
        </p:spPr>
      </p:pic>
      <p:cxnSp>
        <p:nvCxnSpPr>
          <p:cNvPr id="33" name="直線コネクタ 32">
            <a:extLst>
              <a:ext uri="{FF2B5EF4-FFF2-40B4-BE49-F238E27FC236}">
                <a16:creationId xmlns:a16="http://schemas.microsoft.com/office/drawing/2014/main" id="{90D9EACB-DB34-7945-7256-2BB51B85D98C}"/>
              </a:ext>
            </a:extLst>
          </p:cNvPr>
          <p:cNvCxnSpPr>
            <a:cxnSpLocks/>
          </p:cNvCxnSpPr>
          <p:nvPr/>
        </p:nvCxnSpPr>
        <p:spPr>
          <a:xfrm>
            <a:off x="391886" y="5021943"/>
            <a:ext cx="11625943"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2" name="グループ化 11">
            <a:extLst>
              <a:ext uri="{FF2B5EF4-FFF2-40B4-BE49-F238E27FC236}">
                <a16:creationId xmlns:a16="http://schemas.microsoft.com/office/drawing/2014/main" id="{28B44CEF-52D8-0E58-881F-A35E04FEC0F5}"/>
              </a:ext>
            </a:extLst>
          </p:cNvPr>
          <p:cNvGrpSpPr/>
          <p:nvPr/>
        </p:nvGrpSpPr>
        <p:grpSpPr>
          <a:xfrm>
            <a:off x="2047368" y="1697208"/>
            <a:ext cx="9522826" cy="3317476"/>
            <a:chOff x="2928908" y="1810985"/>
            <a:chExt cx="9522826" cy="3317476"/>
          </a:xfrm>
        </p:grpSpPr>
        <p:sp>
          <p:nvSpPr>
            <p:cNvPr id="18" name="タイトル 1">
              <a:extLst>
                <a:ext uri="{FF2B5EF4-FFF2-40B4-BE49-F238E27FC236}">
                  <a16:creationId xmlns:a16="http://schemas.microsoft.com/office/drawing/2014/main" id="{06783D50-4B33-2618-0282-D9E45D82FD41}"/>
                </a:ext>
              </a:extLst>
            </p:cNvPr>
            <p:cNvSpPr txBox="1">
              <a:spLocks/>
            </p:cNvSpPr>
            <p:nvPr/>
          </p:nvSpPr>
          <p:spPr>
            <a:xfrm>
              <a:off x="2928908" y="1810985"/>
              <a:ext cx="5125493" cy="995372"/>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ja-JP" sz="3000" b="1" dirty="0">
                  <a:solidFill>
                    <a:srgbClr val="0070C0"/>
                  </a:solidFill>
                  <a:latin typeface="UD デジタル 教科書体 NK" panose="02020400000000000000" pitchFamily="18" charset="-128"/>
                  <a:ea typeface="UD デジタル 教科書体 NK" panose="02020400000000000000" pitchFamily="18" charset="-128"/>
                </a:rPr>
                <a:t>1.</a:t>
              </a:r>
              <a:r>
                <a:rPr lang="ja-JP" altLang="en-US" sz="3000" b="1" dirty="0">
                  <a:solidFill>
                    <a:srgbClr val="0070C0"/>
                  </a:solidFill>
                  <a:latin typeface="UD デジタル 教科書体 NK" panose="02020400000000000000" pitchFamily="18" charset="-128"/>
                  <a:ea typeface="UD デジタル 教科書体 NK" panose="02020400000000000000" pitchFamily="18" charset="-128"/>
                </a:rPr>
                <a:t> </a:t>
              </a:r>
              <a:r>
                <a:rPr lang="ja-JP" altLang="en-US" sz="3000" b="1" dirty="0">
                  <a:solidFill>
                    <a:srgbClr val="C00000"/>
                  </a:solidFill>
                  <a:latin typeface="UD デジタル 教科書体 NK" panose="02020400000000000000" pitchFamily="18" charset="-128"/>
                  <a:ea typeface="UD デジタル 教科書体 NK" panose="02020400000000000000" pitchFamily="18" charset="-128"/>
                </a:rPr>
                <a:t>〇は▢です</a:t>
              </a:r>
              <a:r>
                <a:rPr lang="ja-JP" altLang="en-US" sz="3000" dirty="0">
                  <a:solidFill>
                    <a:srgbClr val="C00000"/>
                  </a:solidFill>
                  <a:latin typeface="UD デジタル 教科書体 NK" panose="02020400000000000000" pitchFamily="18" charset="-128"/>
                  <a:ea typeface="UD デジタル 教科書体 NK" panose="02020400000000000000" pitchFamily="18" charset="-128"/>
                </a:rPr>
                <a:t>／</a:t>
              </a:r>
              <a:r>
                <a:rPr lang="ja-JP" altLang="en-US" sz="3000" b="1" dirty="0">
                  <a:solidFill>
                    <a:srgbClr val="C00000"/>
                  </a:solidFill>
                  <a:latin typeface="UD デジタル 教科書体 NK" panose="02020400000000000000" pitchFamily="18" charset="-128"/>
                  <a:ea typeface="UD デジタル 教科書体 NK" panose="02020400000000000000" pitchFamily="18" charset="-128"/>
                </a:rPr>
                <a:t>〇は△ます。</a:t>
              </a:r>
              <a:endParaRPr kumimoji="1" lang="en-US" altLang="ja-JP" sz="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彼は</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小</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学生です。</a:t>
              </a:r>
            </a:p>
          </p:txBody>
        </p:sp>
        <p:sp>
          <p:nvSpPr>
            <p:cNvPr id="20" name="タイトル 1">
              <a:extLst>
                <a:ext uri="{FF2B5EF4-FFF2-40B4-BE49-F238E27FC236}">
                  <a16:creationId xmlns:a16="http://schemas.microsoft.com/office/drawing/2014/main" id="{34B2D501-36A8-6BA8-99E1-040946F1D7C4}"/>
                </a:ext>
              </a:extLst>
            </p:cNvPr>
            <p:cNvSpPr txBox="1">
              <a:spLocks/>
            </p:cNvSpPr>
            <p:nvPr/>
          </p:nvSpPr>
          <p:spPr>
            <a:xfrm>
              <a:off x="2943423" y="2970920"/>
              <a:ext cx="9508311" cy="2157541"/>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2.</a:t>
              </a:r>
              <a:r>
                <a:rPr kumimoji="1" lang="en-US" altLang="ja-JP" sz="30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 </a:t>
              </a:r>
              <a:r>
                <a:rPr lang="ja-JP" altLang="en-US" sz="3000" b="1" dirty="0">
                  <a:solidFill>
                    <a:schemeClr val="tx1"/>
                  </a:solidFill>
                  <a:latin typeface="UD デジタル 教科書体 NK" panose="02020400000000000000" pitchFamily="18" charset="-128"/>
                  <a:ea typeface="UD デジタル 教科書体 NK" panose="02020400000000000000" pitchFamily="18" charset="-128"/>
                </a:rPr>
                <a:t>〇は</a:t>
              </a:r>
              <a:r>
                <a:rPr lang="ja-JP" altLang="en-US" sz="3000" b="1" dirty="0">
                  <a:solidFill>
                    <a:srgbClr val="FF0000"/>
                  </a:solidFill>
                  <a:latin typeface="UD デジタル 教科書体 NK" panose="02020400000000000000" pitchFamily="18" charset="-128"/>
                  <a:ea typeface="UD デジタル 教科書体 NK" panose="02020400000000000000" pitchFamily="18" charset="-128"/>
                </a:rPr>
                <a:t>　</a:t>
              </a:r>
              <a:r>
                <a:rPr lang="ja-JP" altLang="en-US" sz="3000" b="1" dirty="0">
                  <a:solidFill>
                    <a:schemeClr val="tx1"/>
                  </a:solidFill>
                  <a:latin typeface="UD デジタル 教科書体 NK" panose="02020400000000000000" pitchFamily="18" charset="-128"/>
                  <a:ea typeface="UD デジタル 教科書体 NK" panose="02020400000000000000" pitchFamily="18" charset="-128"/>
                </a:rPr>
                <a:t>▢です</a:t>
              </a:r>
              <a:r>
                <a:rPr lang="ja-JP" altLang="en-US" sz="3000" b="1" dirty="0">
                  <a:solidFill>
                    <a:srgbClr val="C00000"/>
                  </a:solidFill>
                  <a:latin typeface="UD デジタル 教科書体 NK" panose="02020400000000000000" pitchFamily="18" charset="-128"/>
                  <a:ea typeface="UD デジタル 教科書体 NK" panose="02020400000000000000" pitchFamily="18" charset="-128"/>
                </a:rPr>
                <a:t>が、</a:t>
              </a:r>
              <a:r>
                <a:rPr lang="ja-JP" altLang="en-US" sz="3000" b="1" dirty="0">
                  <a:solidFill>
                    <a:schemeClr val="tx1"/>
                  </a:solidFill>
                  <a:latin typeface="UD デジタル 教科書体 NK" panose="02020400000000000000" pitchFamily="18" charset="-128"/>
                  <a:ea typeface="UD デジタル 教科書体 NK" panose="02020400000000000000" pitchFamily="18" charset="-128"/>
                </a:rPr>
                <a:t>△です／ます。</a:t>
              </a:r>
              <a:endParaRPr lang="en-US" altLang="ja-JP" sz="3000" b="1" dirty="0">
                <a:solidFill>
                  <a:schemeClr val="tx1"/>
                </a:solidFill>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rPr>
                <a:t>　　</a:t>
              </a:r>
              <a:r>
                <a:rPr lang="ja-JP" altLang="en-US" sz="3000" b="1" dirty="0">
                  <a:solidFill>
                    <a:schemeClr val="tx1"/>
                  </a:solidFill>
                  <a:latin typeface="UD デジタル 教科書体 NK" panose="02020400000000000000" pitchFamily="18" charset="-128"/>
                  <a:ea typeface="UD デジタル 教科書体 NK" panose="02020400000000000000" pitchFamily="18" charset="-128"/>
                </a:rPr>
                <a:t> </a:t>
              </a:r>
              <a:r>
                <a:rPr kumimoji="1" lang="ja-JP" altLang="en-US" sz="3000" b="1"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rPr>
                <a:t>〇は　△</a:t>
              </a:r>
              <a:r>
                <a:rPr kumimoji="1" lang="ja-JP" altLang="en-US" sz="3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して、</a:t>
              </a:r>
              <a:r>
                <a:rPr kumimoji="1" lang="ja-JP" altLang="en-US" sz="3000" b="1"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rPr>
                <a:t>▼ます。</a:t>
              </a:r>
              <a:endParaRPr kumimoji="1" lang="en-US" altLang="ja-JP" sz="400" b="1"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endParaRPr kumimoji="1" lang="en-US" altLang="ja-JP" sz="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彼は小学生</a:t>
              </a:r>
              <a:r>
                <a:rPr kumimoji="1" lang="ja-JP" altLang="en-US" sz="2800" b="0"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ですが</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、数学は高校レベルです。</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altLang="ja-JP" sz="2400" dirty="0">
                  <a:solidFill>
                    <a:prstClr val="black"/>
                  </a:solidFill>
                  <a:latin typeface="UD デジタル 教科書体 NK" panose="02020400000000000000" pitchFamily="18" charset="-128"/>
                  <a:ea typeface="UD デジタル 教科書体 NK" panose="02020400000000000000" pitchFamily="18" charset="-128"/>
                </a:rPr>
                <a:t> </a:t>
              </a: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彼は毎日学校で</a:t>
              </a:r>
              <a:r>
                <a:rPr lang="ja-JP" altLang="en-US" sz="2800" u="sng" dirty="0">
                  <a:solidFill>
                    <a:prstClr val="black"/>
                  </a:solidFill>
                  <a:latin typeface="UD デジタル 教科書体 NK" panose="02020400000000000000" pitchFamily="18" charset="-128"/>
                  <a:ea typeface="UD デジタル 教科書体 NK" panose="02020400000000000000" pitchFamily="18" charset="-128"/>
                </a:rPr>
                <a:t>勉強して</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、家でも</a:t>
              </a:r>
              <a:r>
                <a:rPr lang="en-US" altLang="ja-JP" sz="2800" dirty="0">
                  <a:solidFill>
                    <a:prstClr val="black"/>
                  </a:solidFill>
                  <a:latin typeface="UD デジタル 教科書体 NK" panose="02020400000000000000" pitchFamily="18" charset="-128"/>
                  <a:ea typeface="UD デジタル 教科書体 NK" panose="02020400000000000000" pitchFamily="18" charset="-128"/>
                </a:rPr>
                <a:t>4</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時間勉強しています。</a:t>
              </a:r>
              <a:endPar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grpSp>
      <p:sp>
        <p:nvSpPr>
          <p:cNvPr id="25" name="タイトル 1">
            <a:extLst>
              <a:ext uri="{FF2B5EF4-FFF2-40B4-BE49-F238E27FC236}">
                <a16:creationId xmlns:a16="http://schemas.microsoft.com/office/drawing/2014/main" id="{D62757D1-CFBA-5DEA-4B84-46DCCC19A252}"/>
              </a:ext>
            </a:extLst>
          </p:cNvPr>
          <p:cNvSpPr txBox="1">
            <a:spLocks/>
          </p:cNvSpPr>
          <p:nvPr/>
        </p:nvSpPr>
        <p:spPr>
          <a:xfrm>
            <a:off x="966587" y="6326689"/>
            <a:ext cx="1128785" cy="461665"/>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難しい</a:t>
            </a:r>
            <a:endPar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15" name="吹き出し: 角を丸めた四角形 14">
            <a:extLst>
              <a:ext uri="{FF2B5EF4-FFF2-40B4-BE49-F238E27FC236}">
                <a16:creationId xmlns:a16="http://schemas.microsoft.com/office/drawing/2014/main" id="{FF12E6DD-057E-7F6F-FC07-1A4BB90469EF}"/>
              </a:ext>
            </a:extLst>
          </p:cNvPr>
          <p:cNvSpPr/>
          <p:nvPr/>
        </p:nvSpPr>
        <p:spPr>
          <a:xfrm>
            <a:off x="7269287" y="1788872"/>
            <a:ext cx="3887462" cy="719311"/>
          </a:xfrm>
          <a:prstGeom prst="wedgeRoundRectCallout">
            <a:avLst>
              <a:gd name="adj1" fmla="val 36578"/>
              <a:gd name="adj2" fmla="val 74284"/>
              <a:gd name="adj3" fmla="val 16667"/>
            </a:avLst>
          </a:prstGeom>
          <a:solidFill>
            <a:srgbClr val="FFFFE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誰にでもわかりやすい</a:t>
            </a:r>
          </a:p>
        </p:txBody>
      </p:sp>
      <p:pic>
        <p:nvPicPr>
          <p:cNvPr id="31" name="図 30" descr="ランプ, オレンジ が含まれている画像&#10;&#10;自動的に生成された説明">
            <a:extLst>
              <a:ext uri="{FF2B5EF4-FFF2-40B4-BE49-F238E27FC236}">
                <a16:creationId xmlns:a16="http://schemas.microsoft.com/office/drawing/2014/main" id="{A4757FC5-D77D-68F4-AD98-8FCAC91AB47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5865000"/>
            <a:ext cx="993000" cy="993000"/>
          </a:xfrm>
          <a:prstGeom prst="rect">
            <a:avLst/>
          </a:prstGeom>
        </p:spPr>
      </p:pic>
      <p:grpSp>
        <p:nvGrpSpPr>
          <p:cNvPr id="17" name="グループ化 16">
            <a:extLst>
              <a:ext uri="{FF2B5EF4-FFF2-40B4-BE49-F238E27FC236}">
                <a16:creationId xmlns:a16="http://schemas.microsoft.com/office/drawing/2014/main" id="{CAFFB10B-3181-6580-843F-6DE16D104B71}"/>
              </a:ext>
            </a:extLst>
          </p:cNvPr>
          <p:cNvGrpSpPr/>
          <p:nvPr/>
        </p:nvGrpSpPr>
        <p:grpSpPr>
          <a:xfrm>
            <a:off x="6029" y="1664588"/>
            <a:ext cx="1973942" cy="742698"/>
            <a:chOff x="0" y="1468936"/>
            <a:chExt cx="1973942" cy="742698"/>
          </a:xfrm>
        </p:grpSpPr>
        <p:sp>
          <p:nvSpPr>
            <p:cNvPr id="24" name="タイトル 1">
              <a:extLst>
                <a:ext uri="{FF2B5EF4-FFF2-40B4-BE49-F238E27FC236}">
                  <a16:creationId xmlns:a16="http://schemas.microsoft.com/office/drawing/2014/main" id="{E89C6469-CEE9-5B78-9650-721FE55BEFAF}"/>
                </a:ext>
              </a:extLst>
            </p:cNvPr>
            <p:cNvSpPr txBox="1">
              <a:spLocks/>
            </p:cNvSpPr>
            <p:nvPr/>
          </p:nvSpPr>
          <p:spPr>
            <a:xfrm>
              <a:off x="1029223" y="1608753"/>
              <a:ext cx="944719" cy="461665"/>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400" b="1" dirty="0">
                  <a:solidFill>
                    <a:prstClr val="black"/>
                  </a:solidFill>
                  <a:latin typeface="UD デジタル 教科書体 NK" panose="02020400000000000000" pitchFamily="18" charset="-128"/>
                  <a:ea typeface="UD デジタル 教科書体 NK" panose="02020400000000000000" pitchFamily="18" charset="-128"/>
                </a:rPr>
                <a:t>簡単</a:t>
              </a:r>
              <a:endPar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pic>
          <p:nvPicPr>
            <p:cNvPr id="26" name="図 25" descr="図形, 円&#10;&#10;自動的に生成された説明">
              <a:extLst>
                <a:ext uri="{FF2B5EF4-FFF2-40B4-BE49-F238E27FC236}">
                  <a16:creationId xmlns:a16="http://schemas.microsoft.com/office/drawing/2014/main" id="{3ED508A4-29E0-141C-79B9-F3E24485F1CC}"/>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1468936"/>
              <a:ext cx="1048515" cy="742698"/>
            </a:xfrm>
            <a:prstGeom prst="rect">
              <a:avLst/>
            </a:prstGeom>
          </p:spPr>
        </p:pic>
        <p:sp>
          <p:nvSpPr>
            <p:cNvPr id="3" name="楕円 2">
              <a:extLst>
                <a:ext uri="{FF2B5EF4-FFF2-40B4-BE49-F238E27FC236}">
                  <a16:creationId xmlns:a16="http://schemas.microsoft.com/office/drawing/2014/main" id="{D566EB2F-602A-A88A-2081-6F06C12B715B}"/>
                </a:ext>
              </a:extLst>
            </p:cNvPr>
            <p:cNvSpPr/>
            <p:nvPr/>
          </p:nvSpPr>
          <p:spPr>
            <a:xfrm>
              <a:off x="947600" y="1518095"/>
              <a:ext cx="997314" cy="6103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9" name="テキスト ボックス 8">
            <a:extLst>
              <a:ext uri="{FF2B5EF4-FFF2-40B4-BE49-F238E27FC236}">
                <a16:creationId xmlns:a16="http://schemas.microsoft.com/office/drawing/2014/main" id="{84E1A56F-5439-42BA-97E3-365FC6E54E11}"/>
              </a:ext>
            </a:extLst>
          </p:cNvPr>
          <p:cNvSpPr txBox="1"/>
          <p:nvPr/>
        </p:nvSpPr>
        <p:spPr>
          <a:xfrm>
            <a:off x="8661400" y="229059"/>
            <a:ext cx="3191510"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 </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み</a:t>
            </a:r>
            <a:r>
              <a:rPr kumimoji="1" lang="ja-JP" altLang="en-US" sz="28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じかく</a:t>
            </a:r>
            <a:r>
              <a:rPr kumimoji="1" lang="ja-JP" altLang="en-US" sz="2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言う</a:t>
            </a:r>
            <a:endPar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30" name="正方形/長方形 29">
            <a:extLst>
              <a:ext uri="{FF2B5EF4-FFF2-40B4-BE49-F238E27FC236}">
                <a16:creationId xmlns:a16="http://schemas.microsoft.com/office/drawing/2014/main" id="{BB7B5B17-9106-01E7-D4D4-BAEFDED2071E}"/>
              </a:ext>
            </a:extLst>
          </p:cNvPr>
          <p:cNvSpPr/>
          <p:nvPr/>
        </p:nvSpPr>
        <p:spPr>
          <a:xfrm>
            <a:off x="5500914" y="1211943"/>
            <a:ext cx="413657"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FE2D0A7B-F939-F857-D248-7F66B85471F9}"/>
              </a:ext>
            </a:extLst>
          </p:cNvPr>
          <p:cNvSpPr txBox="1">
            <a:spLocks/>
          </p:cNvSpPr>
          <p:nvPr/>
        </p:nvSpPr>
        <p:spPr>
          <a:xfrm>
            <a:off x="2183777" y="5610524"/>
            <a:ext cx="9479075" cy="992725"/>
          </a:xfrm>
          <a:prstGeom prst="rect">
            <a:avLst/>
          </a:prstGeom>
        </p:spPr>
        <p:txBody>
          <a:bodyPr vert="horz" lIns="91440" tIns="45720" rIns="91440" bIns="45720" rtlCol="0" anchor="t">
            <a:noAutofit/>
          </a:bodyPr>
          <a:lstStyle>
            <a:defPPr>
              <a:defRPr lang="ja-JP"/>
            </a:defPPr>
            <a:lvl1pPr marL="0" algn="l" defTabSz="457200" rtl="0" eaLnBrk="1" latinLnBrk="0" hangingPunct="1">
              <a:spcBef>
                <a:spcPct val="0"/>
              </a:spcBef>
              <a:buNone/>
              <a:defRPr kumimoji="1" sz="3600" kern="1200">
                <a:solidFill>
                  <a:schemeClr val="accent1"/>
                </a:solidFill>
                <a:latin typeface="+mj-lt"/>
                <a:ea typeface="+mj-ea"/>
                <a:cs typeface="+mj-cs"/>
              </a:defRPr>
            </a:lvl1pPr>
            <a:lvl2pPr marL="457200" algn="l" defTabSz="914400" rtl="0" eaLnBrk="1" latinLnBrk="0" hangingPunct="1">
              <a:defRPr kumimoji="1" sz="1800" kern="1200">
                <a:solidFill>
                  <a:schemeClr val="tx2"/>
                </a:solidFill>
                <a:latin typeface="+mn-lt"/>
                <a:ea typeface="+mn-ea"/>
                <a:cs typeface="+mn-cs"/>
              </a:defRPr>
            </a:lvl2pPr>
            <a:lvl3pPr marL="914400" algn="l" defTabSz="914400" rtl="0" eaLnBrk="1" latinLnBrk="0" hangingPunct="1">
              <a:defRPr kumimoji="1" sz="1800" kern="1200">
                <a:solidFill>
                  <a:schemeClr val="tx2"/>
                </a:solidFill>
                <a:latin typeface="+mn-lt"/>
                <a:ea typeface="+mn-ea"/>
                <a:cs typeface="+mn-cs"/>
              </a:defRPr>
            </a:lvl3pPr>
            <a:lvl4pPr marL="1371600" algn="l" defTabSz="914400" rtl="0" eaLnBrk="1" latinLnBrk="0" hangingPunct="1">
              <a:defRPr kumimoji="1" sz="1800" kern="1200">
                <a:solidFill>
                  <a:schemeClr val="tx2"/>
                </a:solidFill>
                <a:latin typeface="+mn-lt"/>
                <a:ea typeface="+mn-ea"/>
                <a:cs typeface="+mn-cs"/>
              </a:defRPr>
            </a:lvl4pPr>
            <a:lvl5pPr marL="1828800" algn="l" defTabSz="914400" rtl="0" eaLnBrk="1" latinLnBrk="0" hangingPunct="1">
              <a:defRPr kumimoji="1" sz="1800" kern="1200">
                <a:solidFill>
                  <a:schemeClr val="tx2"/>
                </a:solidFill>
                <a:latin typeface="+mn-lt"/>
                <a:ea typeface="+mn-ea"/>
                <a:cs typeface="+mn-cs"/>
              </a:defRPr>
            </a:lvl5pPr>
            <a:lvl6pPr marL="2286000" algn="l" defTabSz="914400" rtl="0" eaLnBrk="1" latinLnBrk="0" hangingPunct="1">
              <a:defRPr kumimoji="1" sz="1800" kern="1200">
                <a:solidFill>
                  <a:schemeClr val="tx2"/>
                </a:solidFill>
                <a:latin typeface="+mn-lt"/>
                <a:ea typeface="+mn-ea"/>
                <a:cs typeface="+mn-cs"/>
              </a:defRPr>
            </a:lvl6pPr>
            <a:lvl7pPr marL="2743200" algn="l" defTabSz="914400" rtl="0" eaLnBrk="1" latinLnBrk="0" hangingPunct="1">
              <a:defRPr kumimoji="1" sz="1800" kern="1200">
                <a:solidFill>
                  <a:schemeClr val="tx2"/>
                </a:solidFill>
                <a:latin typeface="+mn-lt"/>
                <a:ea typeface="+mn-ea"/>
                <a:cs typeface="+mn-cs"/>
              </a:defRPr>
            </a:lvl7pPr>
            <a:lvl8pPr marL="3200400" algn="l" defTabSz="914400" rtl="0" eaLnBrk="1" latinLnBrk="0" hangingPunct="1">
              <a:defRPr kumimoji="1" sz="1800" kern="1200">
                <a:solidFill>
                  <a:schemeClr val="tx2"/>
                </a:solidFill>
                <a:latin typeface="+mn-lt"/>
                <a:ea typeface="+mn-ea"/>
                <a:cs typeface="+mn-cs"/>
              </a:defRPr>
            </a:lvl8pPr>
            <a:lvl9pPr marL="3657600" algn="l" defTabSz="914400" rtl="0" eaLnBrk="1" latinLnBrk="0" hangingPunct="1">
              <a:defRPr kumimoji="1" sz="18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j-cs"/>
            </a:endParaRPr>
          </a:p>
        </p:txBody>
      </p:sp>
      <p:sp>
        <p:nvSpPr>
          <p:cNvPr id="5" name="タイトル 1">
            <a:extLst>
              <a:ext uri="{FF2B5EF4-FFF2-40B4-BE49-F238E27FC236}">
                <a16:creationId xmlns:a16="http://schemas.microsoft.com/office/drawing/2014/main" id="{5EC705B6-F1A3-0590-A217-0F264C999132}"/>
              </a:ext>
            </a:extLst>
          </p:cNvPr>
          <p:cNvSpPr txBox="1">
            <a:spLocks/>
          </p:cNvSpPr>
          <p:nvPr/>
        </p:nvSpPr>
        <p:spPr>
          <a:xfrm>
            <a:off x="2047368" y="5264056"/>
            <a:ext cx="9544600" cy="1551676"/>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ja-JP" sz="3200" b="1" dirty="0">
                <a:solidFill>
                  <a:srgbClr val="0070C0"/>
                </a:solidFill>
                <a:latin typeface="UD デジタル 教科書体 NK" panose="02020400000000000000" pitchFamily="18" charset="-128"/>
                <a:ea typeface="UD デジタル 教科書体 NK" panose="02020400000000000000" pitchFamily="18" charset="-128"/>
              </a:rPr>
              <a:t>3.</a:t>
            </a:r>
            <a:r>
              <a:rPr lang="ja-JP" altLang="en-US" sz="3200" b="1" dirty="0">
                <a:solidFill>
                  <a:srgbClr val="0070C0"/>
                </a:solidFill>
                <a:latin typeface="UD デジタル 教科書体 NK" panose="02020400000000000000" pitchFamily="18" charset="-128"/>
                <a:ea typeface="UD デジタル 教科書体 NK" panose="02020400000000000000" pitchFamily="18" charset="-128"/>
              </a:rPr>
              <a:t> </a:t>
            </a:r>
            <a:r>
              <a:rPr lang="ja-JP" altLang="en-US" sz="3200" b="1" dirty="0">
                <a:solidFill>
                  <a:schemeClr val="tx1"/>
                </a:solidFill>
                <a:latin typeface="UD デジタル 教科書体 NK" panose="02020400000000000000" pitchFamily="18" charset="-128"/>
                <a:ea typeface="UD デジタル 教科書体 NK" panose="02020400000000000000" pitchFamily="18" charset="-128"/>
              </a:rPr>
              <a:t>文が長くて複雑なもの</a:t>
            </a:r>
            <a:endParaRPr kumimoji="1" lang="en-US" altLang="ja-JP" sz="2800" b="0" i="0"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en-US" altLang="ja-JP" sz="400" b="0" i="0"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lang="ja-JP" altLang="en-US" sz="2800" u="sng" dirty="0">
                <a:solidFill>
                  <a:prstClr val="black"/>
                </a:solidFill>
                <a:latin typeface="UD デジタル 教科書体 NK" panose="02020400000000000000" pitchFamily="18" charset="-128"/>
                <a:ea typeface="UD デジタル 教科書体 NK" panose="02020400000000000000" pitchFamily="18" charset="-128"/>
              </a:rPr>
              <a:t>英語を勉強している小</a:t>
            </a:r>
            <a:r>
              <a:rPr kumimoji="1" lang="ja-JP" altLang="en-US" sz="2800" b="0"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学生</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は大勢い</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て</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珍しくありませんが、</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0"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毎日勉強している子</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はそれほど多くありません。</a:t>
            </a:r>
          </a:p>
        </p:txBody>
      </p:sp>
      <p:sp>
        <p:nvSpPr>
          <p:cNvPr id="7" name="吹き出し: 角を丸めた四角形 6">
            <a:extLst>
              <a:ext uri="{FF2B5EF4-FFF2-40B4-BE49-F238E27FC236}">
                <a16:creationId xmlns:a16="http://schemas.microsoft.com/office/drawing/2014/main" id="{4100B1FC-D71E-BD43-C805-D6D4ED7ACD80}"/>
              </a:ext>
            </a:extLst>
          </p:cNvPr>
          <p:cNvSpPr/>
          <p:nvPr/>
        </p:nvSpPr>
        <p:spPr>
          <a:xfrm>
            <a:off x="7658100" y="5179247"/>
            <a:ext cx="4307183" cy="612000"/>
          </a:xfrm>
          <a:prstGeom prst="wedgeRoundRectCallout">
            <a:avLst>
              <a:gd name="adj1" fmla="val -60393"/>
              <a:gd name="adj2" fmla="val -4245"/>
              <a:gd name="adj3" fmla="val 16667"/>
            </a:avLst>
          </a:prstGeom>
          <a:solidFill>
            <a:schemeClr val="accent5">
              <a:lumMod val="20000"/>
              <a:lumOff val="8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UD デジタル 教科書体 NK" panose="02020400000000000000" pitchFamily="18" charset="-128"/>
                <a:ea typeface="UD デジタル 教科書体 NK" panose="02020400000000000000" pitchFamily="18" charset="-128"/>
              </a:rPr>
              <a:t>ふだん話している日本語</a:t>
            </a:r>
            <a:endParaRPr kumimoji="1" lang="ja-JP" altLang="en-US" sz="2800" dirty="0">
              <a:solidFill>
                <a:schemeClr val="tx1"/>
              </a:solidFill>
              <a:latin typeface="UD デジタル 教科書体 NK" panose="02020400000000000000" pitchFamily="18" charset="-128"/>
              <a:ea typeface="UD デジタル 教科書体 NK" panose="02020400000000000000" pitchFamily="18" charset="-128"/>
            </a:endParaRPr>
          </a:p>
        </p:txBody>
      </p:sp>
      <p:sp>
        <p:nvSpPr>
          <p:cNvPr id="13" name="矢印: 下 12">
            <a:extLst>
              <a:ext uri="{FF2B5EF4-FFF2-40B4-BE49-F238E27FC236}">
                <a16:creationId xmlns:a16="http://schemas.microsoft.com/office/drawing/2014/main" id="{D77DDAB1-2AC2-778C-DB2B-6F0DBFC5C817}"/>
              </a:ext>
            </a:extLst>
          </p:cNvPr>
          <p:cNvSpPr/>
          <p:nvPr/>
        </p:nvSpPr>
        <p:spPr>
          <a:xfrm>
            <a:off x="771698" y="2298005"/>
            <a:ext cx="309708" cy="3950393"/>
          </a:xfrm>
          <a:prstGeom prst="downArrow">
            <a:avLst>
              <a:gd name="adj1" fmla="val 50000"/>
              <a:gd name="adj2" fmla="val 101459"/>
            </a:avLst>
          </a:prstGeom>
          <a:solidFill>
            <a:schemeClr val="accent1">
              <a:lumMod val="75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 name="四角形: 角を丸くする 7">
            <a:extLst>
              <a:ext uri="{FF2B5EF4-FFF2-40B4-BE49-F238E27FC236}">
                <a16:creationId xmlns:a16="http://schemas.microsoft.com/office/drawing/2014/main" id="{56201423-052D-E56D-9619-C6D948868F04}"/>
              </a:ext>
            </a:extLst>
          </p:cNvPr>
          <p:cNvSpPr/>
          <p:nvPr/>
        </p:nvSpPr>
        <p:spPr>
          <a:xfrm>
            <a:off x="256223" y="115755"/>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UD デジタル 教科書体 N-B" panose="02020700000000000000" pitchFamily="17" charset="-128"/>
                <a:ea typeface="UD デジタル 教科書体 N-B" panose="02020700000000000000" pitchFamily="17" charset="-128"/>
              </a:rPr>
              <a:t>はさみの法則：「み」</a:t>
            </a:r>
            <a:endParaRPr kumimoji="1" lang="ja-JP" altLang="en-US" sz="3600" b="1" dirty="0">
              <a:solidFill>
                <a:schemeClr val="bg1"/>
              </a:solidFill>
              <a:latin typeface="UD デジタル 教科書体 N-B" panose="02020700000000000000" pitchFamily="17" charset="-128"/>
              <a:ea typeface="UD デジタル 教科書体 N-B" panose="02020700000000000000" pitchFamily="17" charset="-128"/>
            </a:endParaRPr>
          </a:p>
        </p:txBody>
      </p:sp>
      <p:sp>
        <p:nvSpPr>
          <p:cNvPr id="11" name="四角形: 角を丸くする 10">
            <a:extLst>
              <a:ext uri="{FF2B5EF4-FFF2-40B4-BE49-F238E27FC236}">
                <a16:creationId xmlns:a16="http://schemas.microsoft.com/office/drawing/2014/main" id="{98F64511-4AA5-85E7-BE8B-7404EED67C08}"/>
              </a:ext>
            </a:extLst>
          </p:cNvPr>
          <p:cNvSpPr/>
          <p:nvPr/>
        </p:nvSpPr>
        <p:spPr>
          <a:xfrm>
            <a:off x="391886" y="824474"/>
            <a:ext cx="6225261" cy="89255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3200" b="1" dirty="0">
                <a:solidFill>
                  <a:schemeClr val="tx1"/>
                </a:solidFill>
                <a:latin typeface="UD デジタル 教科書体 NP-R" panose="02020400000000000000" pitchFamily="18" charset="-128"/>
                <a:ea typeface="UD デジタル 教科書体 NP-R" panose="02020400000000000000" pitchFamily="18" charset="-128"/>
              </a:rPr>
              <a:t>〇 一文は短く、シンプルに言う</a:t>
            </a:r>
            <a:endParaRPr lang="en-US" altLang="ja-JP" sz="800" b="1" dirty="0">
              <a:solidFill>
                <a:schemeClr val="tx1"/>
              </a:solidFill>
              <a:latin typeface="UD デジタル 教科書体 NP-R" panose="02020400000000000000" pitchFamily="18" charset="-128"/>
              <a:ea typeface="UD デジタル 教科書体 NP-R" panose="02020400000000000000" pitchFamily="18" charset="-128"/>
            </a:endParaRPr>
          </a:p>
          <a:p>
            <a:endParaRPr lang="en-US" altLang="ja-JP" sz="1100" b="1" dirty="0">
              <a:solidFill>
                <a:schemeClr val="tx1"/>
              </a:solidFill>
              <a:latin typeface="UD デジタル 教科書体 NP-R" panose="02020400000000000000" pitchFamily="18" charset="-128"/>
              <a:ea typeface="UD デジタル 教科書体 NP-R" panose="02020400000000000000" pitchFamily="18" charset="-128"/>
            </a:endParaRPr>
          </a:p>
        </p:txBody>
      </p:sp>
      <p:cxnSp>
        <p:nvCxnSpPr>
          <p:cNvPr id="14" name="直線コネクタ 13">
            <a:extLst>
              <a:ext uri="{FF2B5EF4-FFF2-40B4-BE49-F238E27FC236}">
                <a16:creationId xmlns:a16="http://schemas.microsoft.com/office/drawing/2014/main" id="{87E18945-5DE7-FBA9-E73E-DD69BEFAAD8C}"/>
              </a:ext>
            </a:extLst>
          </p:cNvPr>
          <p:cNvCxnSpPr>
            <a:cxnSpLocks/>
          </p:cNvCxnSpPr>
          <p:nvPr/>
        </p:nvCxnSpPr>
        <p:spPr>
          <a:xfrm>
            <a:off x="1081406" y="1374419"/>
            <a:ext cx="512345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2">
            <a:extLst>
              <a:ext uri="{FF2B5EF4-FFF2-40B4-BE49-F238E27FC236}">
                <a16:creationId xmlns:a16="http://schemas.microsoft.com/office/drawing/2014/main" id="{ED8E260D-00C7-B6AE-E05D-22A309CD218B}"/>
              </a:ext>
            </a:extLst>
          </p:cNvPr>
          <p:cNvSpPr txBox="1">
            <a:spLocks/>
          </p:cNvSpPr>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a:lnSpc>
                <a:spcPts val="875"/>
              </a:lnSpc>
              <a:defRPr/>
            </a:pPr>
            <a:fld id="{81D60167-4931-47E6-BA6A-407CBD079E47}" type="slidenum">
              <a:rPr lang="en-US" altLang="ja-JP" sz="1400" spc="10" smtClean="0">
                <a:latin typeface="UD デジタル 教科書体 NK-R" panose="02020400000000000000" pitchFamily="18" charset="-128"/>
                <a:ea typeface="UD デジタル 教科書体 NK-R" panose="02020400000000000000" pitchFamily="18" charset="-128"/>
              </a:rPr>
              <a:pPr marL="38100">
                <a:lnSpc>
                  <a:spcPts val="875"/>
                </a:lnSpc>
                <a:defRPr/>
              </a:pPr>
              <a:t>19</a:t>
            </a:fld>
            <a:endParaRPr lang="en-US" altLang="ja-JP" sz="1400" spc="10" dirty="0">
              <a:latin typeface="UD デジタル 教科書体 NK-R" panose="02020400000000000000" pitchFamily="18" charset="-128"/>
              <a:ea typeface="UD デジタル 教科書体 NK-R" panose="02020400000000000000" pitchFamily="18" charset="-128"/>
            </a:endParaRPr>
          </a:p>
        </p:txBody>
      </p:sp>
    </p:spTree>
    <p:custDataLst>
      <p:tags r:id="rId1"/>
    </p:custDataLst>
    <p:extLst>
      <p:ext uri="{BB962C8B-B14F-4D97-AF65-F5344CB8AC3E}">
        <p14:creationId xmlns:p14="http://schemas.microsoft.com/office/powerpoint/2010/main" val="357302399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016000" y="1688524"/>
            <a:ext cx="10310763" cy="4810741"/>
          </a:xfrm>
          <a:prstGeom prst="rect">
            <a:avLst/>
          </a:prstGeom>
        </p:spPr>
        <p:txBody>
          <a:bodyPr vert="horz" wrap="square" lIns="0" tIns="12700" rIns="0" bIns="0" rtlCol="0">
            <a:spAutoFit/>
          </a:bodyPr>
          <a:lstStyle/>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 子どもの気持ち体験</a:t>
            </a:r>
            <a:endParaRPr kumimoji="1" lang="en-US" altLang="ja-JP"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endParaRPr>
          </a:p>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a:t>
            </a: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やさしい日本語」 とは</a:t>
            </a:r>
            <a:endParaRPr lang="en-US" altLang="ja-JP" sz="4400" b="1" dirty="0">
              <a:solidFill>
                <a:prstClr val="black"/>
              </a:solidFill>
              <a:latin typeface="UD デジタル 教科書体 NK" panose="02020400000000000000" pitchFamily="18" charset="-128"/>
              <a:ea typeface="UD デジタル 教科書体 NK" panose="02020400000000000000" pitchFamily="18" charset="-128"/>
              <a:cs typeface="Yu Gothic UI"/>
            </a:endParaRPr>
          </a:p>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lang="en-US" altLang="ja-JP"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 </a:t>
            </a: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分かりやすく伝えるコツ</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（技術面）</a:t>
            </a:r>
            <a:endParaRPr lang="en-US" altLang="ja-JP" sz="4000" b="1" dirty="0">
              <a:solidFill>
                <a:prstClr val="black"/>
              </a:solidFill>
              <a:latin typeface="UD デジタル 教科書体 NK" panose="02020400000000000000" pitchFamily="18" charset="-128"/>
              <a:ea typeface="UD デジタル 教科書体 NK" panose="02020400000000000000" pitchFamily="18" charset="-128"/>
              <a:cs typeface="Yu Gothic UI"/>
            </a:endParaRPr>
          </a:p>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lang="en-US" altLang="ja-JP"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 </a:t>
            </a: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基本練習</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と「</a:t>
            </a:r>
            <a:r>
              <a:rPr kumimoji="1" lang="en-US" altLang="ja-JP"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3</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文トレーニング」</a:t>
            </a:r>
            <a:endParaRPr lang="en-US" altLang="ja-JP" sz="4400" b="1" dirty="0">
              <a:solidFill>
                <a:prstClr val="black"/>
              </a:solidFill>
              <a:latin typeface="UD デジタル 教科書体 NK" panose="02020400000000000000" pitchFamily="18" charset="-128"/>
              <a:ea typeface="UD デジタル 教科書体 NK" panose="02020400000000000000" pitchFamily="18" charset="-128"/>
              <a:cs typeface="Yu Gothic UI"/>
            </a:endParaRPr>
          </a:p>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「やさしい気持ち」</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（配慮面）</a:t>
            </a:r>
            <a:endParaRPr lang="en-US" altLang="ja-JP" sz="4000" b="1" dirty="0">
              <a:solidFill>
                <a:prstClr val="black"/>
              </a:solidFill>
              <a:latin typeface="UD デジタル 教科書体 NK" panose="02020400000000000000" pitchFamily="18" charset="-128"/>
              <a:ea typeface="UD デジタル 教科書体 NK" panose="02020400000000000000" pitchFamily="18" charset="-128"/>
              <a:cs typeface="Yu Gothic UI"/>
            </a:endParaRPr>
          </a:p>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まとめ （ ＋ 参考情報・解答例）</a:t>
            </a:r>
            <a:endParaRPr kumimoji="1" lang="en-US" altLang="ja-JP" sz="4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endParaRPr>
          </a:p>
        </p:txBody>
      </p:sp>
      <p:sp>
        <p:nvSpPr>
          <p:cNvPr id="2" name="object 3">
            <a:extLst>
              <a:ext uri="{FF2B5EF4-FFF2-40B4-BE49-F238E27FC236}">
                <a16:creationId xmlns:a16="http://schemas.microsoft.com/office/drawing/2014/main" id="{359B29C1-80B4-BA30-D03E-DF7C2AC89592}"/>
              </a:ext>
            </a:extLst>
          </p:cNvPr>
          <p:cNvSpPr txBox="1">
            <a:spLocks/>
          </p:cNvSpPr>
          <p:nvPr/>
        </p:nvSpPr>
        <p:spPr>
          <a:xfrm>
            <a:off x="3568749" y="554140"/>
            <a:ext cx="4671738" cy="751488"/>
          </a:xfrm>
          <a:prstGeom prst="rect">
            <a:avLst/>
          </a:prstGeom>
        </p:spPr>
        <p:txBody>
          <a:bodyPr vert="horz" wrap="square" lIns="0" tIns="12700" rIns="0" bIns="0" rtlCol="0">
            <a:spAutoFit/>
          </a:bodyPr>
          <a:lstStyle>
            <a:lvl1pPr>
              <a:defRPr sz="2600" b="1" i="0">
                <a:solidFill>
                  <a:schemeClr val="tx1"/>
                </a:solidFill>
                <a:latin typeface="Yu Gothic UI"/>
                <a:ea typeface="+mj-ea"/>
                <a:cs typeface="Yu Gothic UI"/>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ja-JP" altLang="en-US" sz="4800" b="1" i="0" u="none" strike="noStrike" kern="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本教材の構成</a:t>
            </a:r>
            <a:endParaRPr kumimoji="0" lang="en-US" altLang="ja-JP" sz="4800" b="1" i="0" u="none" strike="noStrike" kern="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7" name="正方形/長方形 6">
            <a:extLst>
              <a:ext uri="{FF2B5EF4-FFF2-40B4-BE49-F238E27FC236}">
                <a16:creationId xmlns:a16="http://schemas.microsoft.com/office/drawing/2014/main" id="{5C10AC6A-D8EF-C785-F7B5-E3CC0009FC7C}"/>
              </a:ext>
            </a:extLst>
          </p:cNvPr>
          <p:cNvSpPr/>
          <p:nvPr/>
        </p:nvSpPr>
        <p:spPr>
          <a:xfrm>
            <a:off x="0" y="1322893"/>
            <a:ext cx="12192000" cy="288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035F7324-F998-786C-F828-FE0B176C7B8A}"/>
              </a:ext>
            </a:extLst>
          </p:cNvPr>
          <p:cNvSpPr/>
          <p:nvPr/>
        </p:nvSpPr>
        <p:spPr>
          <a:xfrm>
            <a:off x="0" y="358735"/>
            <a:ext cx="12192000" cy="72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5">
            <a:extLst>
              <a:ext uri="{FF2B5EF4-FFF2-40B4-BE49-F238E27FC236}">
                <a16:creationId xmlns:a16="http://schemas.microsoft.com/office/drawing/2014/main" id="{8247BD82-77C1-4DFC-6D09-CA7AF6157F1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9932857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8A2FC-37C0-97CB-1681-6ED5DC55FB0D}"/>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CC93E50-13E4-705B-DA87-13324D1719CE}"/>
              </a:ext>
            </a:extLst>
          </p:cNvPr>
          <p:cNvPicPr>
            <a:picLocks noChangeAspect="1"/>
          </p:cNvPicPr>
          <p:nvPr/>
        </p:nvPicPr>
        <p:blipFill>
          <a:blip r:embed="rId3"/>
          <a:stretch>
            <a:fillRect/>
          </a:stretch>
        </p:blipFill>
        <p:spPr>
          <a:xfrm flipH="1">
            <a:off x="159676" y="3246183"/>
            <a:ext cx="2582449" cy="2015452"/>
          </a:xfrm>
          <a:prstGeom prst="rect">
            <a:avLst/>
          </a:prstGeom>
        </p:spPr>
      </p:pic>
      <p:sp>
        <p:nvSpPr>
          <p:cNvPr id="10" name="吹き出し: 角を丸めた四角形 9">
            <a:extLst>
              <a:ext uri="{FF2B5EF4-FFF2-40B4-BE49-F238E27FC236}">
                <a16:creationId xmlns:a16="http://schemas.microsoft.com/office/drawing/2014/main" id="{84EEE87F-9600-E691-CDA4-AE6E55683A94}"/>
              </a:ext>
            </a:extLst>
          </p:cNvPr>
          <p:cNvSpPr/>
          <p:nvPr/>
        </p:nvSpPr>
        <p:spPr>
          <a:xfrm>
            <a:off x="3352799" y="2045157"/>
            <a:ext cx="8392659" cy="3974985"/>
          </a:xfrm>
          <a:prstGeom prst="wedgeRoundRectCallout">
            <a:avLst>
              <a:gd name="adj1" fmla="val -57549"/>
              <a:gd name="adj2" fmla="val 19289"/>
              <a:gd name="adj3" fmla="val 16667"/>
            </a:avLst>
          </a:prstGeom>
          <a:noFill/>
          <a:ln w="6350">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ヒラギノ角ゴ"/>
              <a:ea typeface="ＭＳ Ｐゴシック" panose="020B0600070205080204" pitchFamily="50" charset="-128"/>
              <a:cs typeface="+mn-cs"/>
            </a:endParaRPr>
          </a:p>
        </p:txBody>
      </p:sp>
      <p:pic>
        <p:nvPicPr>
          <p:cNvPr id="20" name="図 19" descr="アイコン&#10;&#10;自動的に生成された説明">
            <a:extLst>
              <a:ext uri="{FF2B5EF4-FFF2-40B4-BE49-F238E27FC236}">
                <a16:creationId xmlns:a16="http://schemas.microsoft.com/office/drawing/2014/main" id="{B39565A7-22D2-3B5E-128D-EA918EAE047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3934450">
            <a:off x="9880559" y="569977"/>
            <a:ext cx="1434215" cy="1792770"/>
          </a:xfrm>
          <a:prstGeom prst="rect">
            <a:avLst/>
          </a:prstGeom>
        </p:spPr>
      </p:pic>
      <p:sp>
        <p:nvSpPr>
          <p:cNvPr id="3" name="テキスト ボックス 2">
            <a:extLst>
              <a:ext uri="{FF2B5EF4-FFF2-40B4-BE49-F238E27FC236}">
                <a16:creationId xmlns:a16="http://schemas.microsoft.com/office/drawing/2014/main" id="{CAAEC10A-1CD6-4199-26CC-BB7453E49E10}"/>
              </a:ext>
            </a:extLst>
          </p:cNvPr>
          <p:cNvSpPr txBox="1"/>
          <p:nvPr/>
        </p:nvSpPr>
        <p:spPr>
          <a:xfrm>
            <a:off x="3569180" y="2211288"/>
            <a:ext cx="8159365" cy="3482877"/>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皆さま既にご承知かとは存じますが、こどもが長時間、動画を見たり、ゲームをしたりするなど、スマホ</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使</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い</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続</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けますと</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、睡眠</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視力低下</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などの</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問題が出てくると言われていますので、時間や使用場所等</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の</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折</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り</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合</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いをつけられるよう</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ご</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家族</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で</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よく話し合っていただき、それをきちんと守っていただけますよう、学校からもお願い</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致</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します。</a:t>
            </a:r>
          </a:p>
        </p:txBody>
      </p:sp>
      <p:sp>
        <p:nvSpPr>
          <p:cNvPr id="15" name="テキスト ボックス 14">
            <a:extLst>
              <a:ext uri="{FF2B5EF4-FFF2-40B4-BE49-F238E27FC236}">
                <a16:creationId xmlns:a16="http://schemas.microsoft.com/office/drawing/2014/main" id="{63BEB4DB-D6B8-A4D1-6231-EFAD007CEE94}"/>
              </a:ext>
            </a:extLst>
          </p:cNvPr>
          <p:cNvSpPr txBox="1"/>
          <p:nvPr/>
        </p:nvSpPr>
        <p:spPr>
          <a:xfrm>
            <a:off x="446542" y="1523340"/>
            <a:ext cx="39603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例題</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保護者会で</a:t>
            </a:r>
            <a:endParaRPr kumimoji="1" lang="ja-JP" altLang="en-US" sz="2800" i="0" u="none" strike="noStrike" kern="1200" cap="none" spc="0" normalizeH="0" baseline="0" noProof="0" dirty="0">
              <a:ln>
                <a:noFill/>
              </a:ln>
              <a:solidFill>
                <a:srgbClr val="00B05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7" name="テキスト ボックス 16">
            <a:extLst>
              <a:ext uri="{FF2B5EF4-FFF2-40B4-BE49-F238E27FC236}">
                <a16:creationId xmlns:a16="http://schemas.microsoft.com/office/drawing/2014/main" id="{77B7F37F-5FA9-B421-1CFC-66D31C5AB859}"/>
              </a:ext>
            </a:extLst>
          </p:cNvPr>
          <p:cNvSpPr txBox="1"/>
          <p:nvPr/>
        </p:nvSpPr>
        <p:spPr>
          <a:xfrm>
            <a:off x="91925" y="21389"/>
            <a:ext cx="80691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3.2</a:t>
            </a:r>
            <a:r>
              <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「はさみの法則」 ➡ は さ </a:t>
            </a:r>
            <a:r>
              <a:rPr kumimoji="1" lang="ja-JP" altLang="en-US" sz="32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み</a:t>
            </a:r>
          </a:p>
        </p:txBody>
      </p:sp>
      <p:pic>
        <p:nvPicPr>
          <p:cNvPr id="28" name="図 27" descr="電子機器, 駐車場, モニター, 座る が含まれている画像&#10;&#10;AI 生成コンテンツは誤りを含む可能性があります。">
            <a:extLst>
              <a:ext uri="{FF2B5EF4-FFF2-40B4-BE49-F238E27FC236}">
                <a16:creationId xmlns:a16="http://schemas.microsoft.com/office/drawing/2014/main" id="{C5EE579B-A271-05D4-B0E0-4E503AD36B7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p:blipFill>
        <p:spPr>
          <a:xfrm>
            <a:off x="2322611" y="3322566"/>
            <a:ext cx="663177" cy="1067932"/>
          </a:xfrm>
          <a:prstGeom prst="rect">
            <a:avLst/>
          </a:prstGeom>
        </p:spPr>
      </p:pic>
      <p:sp>
        <p:nvSpPr>
          <p:cNvPr id="5" name="タイトル 1">
            <a:extLst>
              <a:ext uri="{FF2B5EF4-FFF2-40B4-BE49-F238E27FC236}">
                <a16:creationId xmlns:a16="http://schemas.microsoft.com/office/drawing/2014/main" id="{45E1ABF5-5904-D642-423F-B567C421FCDE}"/>
              </a:ext>
            </a:extLst>
          </p:cNvPr>
          <p:cNvSpPr txBox="1">
            <a:spLocks/>
          </p:cNvSpPr>
          <p:nvPr/>
        </p:nvSpPr>
        <p:spPr>
          <a:xfrm>
            <a:off x="463455" y="837858"/>
            <a:ext cx="9467945" cy="647201"/>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例題で「やさしい日本語」での伝え方を学びましょう。</a:t>
            </a:r>
            <a:endPar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6" name="スライド番号プレースホルダー 2">
            <a:extLst>
              <a:ext uri="{FF2B5EF4-FFF2-40B4-BE49-F238E27FC236}">
                <a16:creationId xmlns:a16="http://schemas.microsoft.com/office/drawing/2014/main" id="{62E5FCB1-8121-AC67-68F9-7999A1B6438A}"/>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20</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cxnSp>
        <p:nvCxnSpPr>
          <p:cNvPr id="4" name="直線コネクタ 3">
            <a:extLst>
              <a:ext uri="{FF2B5EF4-FFF2-40B4-BE49-F238E27FC236}">
                <a16:creationId xmlns:a16="http://schemas.microsoft.com/office/drawing/2014/main" id="{82A6EA3B-9CF3-696E-986D-81E64C1CBFE7}"/>
              </a:ext>
            </a:extLst>
          </p:cNvPr>
          <p:cNvCxnSpPr/>
          <p:nvPr/>
        </p:nvCxnSpPr>
        <p:spPr>
          <a:xfrm flipH="1">
            <a:off x="9331298" y="2262944"/>
            <a:ext cx="315686" cy="468085"/>
          </a:xfrm>
          <a:prstGeom prst="line">
            <a:avLst/>
          </a:prstGeom>
          <a:noFill/>
          <a:ln w="38100" cap="flat" cmpd="sng" algn="ctr">
            <a:solidFill>
              <a:srgbClr val="FF0000"/>
            </a:solidFill>
            <a:prstDash val="solid"/>
            <a:miter lim="800000"/>
          </a:ln>
          <a:effectLst/>
        </p:spPr>
      </p:cxnSp>
      <p:cxnSp>
        <p:nvCxnSpPr>
          <p:cNvPr id="9" name="直線コネクタ 8">
            <a:extLst>
              <a:ext uri="{FF2B5EF4-FFF2-40B4-BE49-F238E27FC236}">
                <a16:creationId xmlns:a16="http://schemas.microsoft.com/office/drawing/2014/main" id="{34D9A0A4-730E-C8E7-7745-5E25B8082FA3}"/>
              </a:ext>
            </a:extLst>
          </p:cNvPr>
          <p:cNvCxnSpPr/>
          <p:nvPr/>
        </p:nvCxnSpPr>
        <p:spPr>
          <a:xfrm flipH="1">
            <a:off x="11138323" y="2749348"/>
            <a:ext cx="315686" cy="468085"/>
          </a:xfrm>
          <a:prstGeom prst="line">
            <a:avLst/>
          </a:prstGeom>
          <a:noFill/>
          <a:ln w="38100" cap="flat" cmpd="sng" algn="ctr">
            <a:solidFill>
              <a:srgbClr val="FF0000"/>
            </a:solidFill>
            <a:prstDash val="solid"/>
            <a:miter lim="800000"/>
          </a:ln>
          <a:effectLst/>
        </p:spPr>
      </p:cxnSp>
      <p:cxnSp>
        <p:nvCxnSpPr>
          <p:cNvPr id="11" name="直線コネクタ 10">
            <a:extLst>
              <a:ext uri="{FF2B5EF4-FFF2-40B4-BE49-F238E27FC236}">
                <a16:creationId xmlns:a16="http://schemas.microsoft.com/office/drawing/2014/main" id="{C4D1D019-FB54-FAAB-89E9-1EE8CEDC946B}"/>
              </a:ext>
            </a:extLst>
          </p:cNvPr>
          <p:cNvCxnSpPr/>
          <p:nvPr/>
        </p:nvCxnSpPr>
        <p:spPr>
          <a:xfrm flipH="1">
            <a:off x="9692341" y="3732964"/>
            <a:ext cx="315686" cy="468085"/>
          </a:xfrm>
          <a:prstGeom prst="line">
            <a:avLst/>
          </a:prstGeom>
          <a:noFill/>
          <a:ln w="38100" cap="flat" cmpd="sng" algn="ctr">
            <a:solidFill>
              <a:srgbClr val="FF0000"/>
            </a:solidFill>
            <a:prstDash val="solid"/>
            <a:miter lim="800000"/>
          </a:ln>
          <a:effectLst/>
        </p:spPr>
      </p:cxnSp>
      <p:cxnSp>
        <p:nvCxnSpPr>
          <p:cNvPr id="12" name="直線コネクタ 11">
            <a:extLst>
              <a:ext uri="{FF2B5EF4-FFF2-40B4-BE49-F238E27FC236}">
                <a16:creationId xmlns:a16="http://schemas.microsoft.com/office/drawing/2014/main" id="{6500AC31-53A4-C920-D05E-8A1D422CE6C1}"/>
              </a:ext>
            </a:extLst>
          </p:cNvPr>
          <p:cNvCxnSpPr/>
          <p:nvPr/>
        </p:nvCxnSpPr>
        <p:spPr>
          <a:xfrm flipH="1">
            <a:off x="7549128" y="4686300"/>
            <a:ext cx="315686" cy="468085"/>
          </a:xfrm>
          <a:prstGeom prst="line">
            <a:avLst/>
          </a:prstGeom>
          <a:noFill/>
          <a:ln w="38100" cap="flat" cmpd="sng" algn="ctr">
            <a:solidFill>
              <a:srgbClr val="FF0000"/>
            </a:solidFill>
            <a:prstDash val="solid"/>
            <a:miter lim="800000"/>
          </a:ln>
          <a:effectLst/>
        </p:spPr>
      </p:cxnSp>
      <p:cxnSp>
        <p:nvCxnSpPr>
          <p:cNvPr id="13" name="直線コネクタ 12">
            <a:extLst>
              <a:ext uri="{FF2B5EF4-FFF2-40B4-BE49-F238E27FC236}">
                <a16:creationId xmlns:a16="http://schemas.microsoft.com/office/drawing/2014/main" id="{6EA503BD-5729-4172-DF0F-1697C6ECA52B}"/>
              </a:ext>
            </a:extLst>
          </p:cNvPr>
          <p:cNvCxnSpPr/>
          <p:nvPr/>
        </p:nvCxnSpPr>
        <p:spPr>
          <a:xfrm flipH="1">
            <a:off x="9393723" y="4284115"/>
            <a:ext cx="315686" cy="468085"/>
          </a:xfrm>
          <a:prstGeom prst="line">
            <a:avLst/>
          </a:prstGeom>
          <a:noFill/>
          <a:ln w="38100" cap="flat" cmpd="sng" algn="ctr">
            <a:solidFill>
              <a:srgbClr val="FF0000"/>
            </a:solidFill>
            <a:prstDash val="solid"/>
            <a:miter lim="800000"/>
          </a:ln>
          <a:effectLst/>
        </p:spPr>
      </p:cxnSp>
      <p:cxnSp>
        <p:nvCxnSpPr>
          <p:cNvPr id="14" name="直線コネクタ 13">
            <a:extLst>
              <a:ext uri="{FF2B5EF4-FFF2-40B4-BE49-F238E27FC236}">
                <a16:creationId xmlns:a16="http://schemas.microsoft.com/office/drawing/2014/main" id="{EA1535F8-DE86-E308-9C5B-0986524C0C48}"/>
              </a:ext>
            </a:extLst>
          </p:cNvPr>
          <p:cNvCxnSpPr/>
          <p:nvPr/>
        </p:nvCxnSpPr>
        <p:spPr>
          <a:xfrm flipH="1">
            <a:off x="6514192" y="5155026"/>
            <a:ext cx="315686" cy="468085"/>
          </a:xfrm>
          <a:prstGeom prst="line">
            <a:avLst/>
          </a:prstGeom>
          <a:noFill/>
          <a:ln w="38100" cap="flat" cmpd="sng" algn="ctr">
            <a:solidFill>
              <a:srgbClr val="FF0000"/>
            </a:solidFill>
            <a:prstDash val="solid"/>
            <a:miter lim="800000"/>
          </a:ln>
          <a:effectLst/>
        </p:spPr>
      </p:cxnSp>
      <p:cxnSp>
        <p:nvCxnSpPr>
          <p:cNvPr id="16" name="直線コネクタ 15">
            <a:extLst>
              <a:ext uri="{FF2B5EF4-FFF2-40B4-BE49-F238E27FC236}">
                <a16:creationId xmlns:a16="http://schemas.microsoft.com/office/drawing/2014/main" id="{B5D5E94F-EB05-6464-F5B5-B5978E3DCD7D}"/>
              </a:ext>
            </a:extLst>
          </p:cNvPr>
          <p:cNvCxnSpPr/>
          <p:nvPr/>
        </p:nvCxnSpPr>
        <p:spPr>
          <a:xfrm flipH="1">
            <a:off x="11138323" y="5155026"/>
            <a:ext cx="315686" cy="468085"/>
          </a:xfrm>
          <a:prstGeom prst="line">
            <a:avLst/>
          </a:prstGeom>
          <a:noFill/>
          <a:ln w="38100" cap="flat" cmpd="sng" algn="ctr">
            <a:solidFill>
              <a:srgbClr val="FF0000"/>
            </a:solidFill>
            <a:prstDash val="solid"/>
            <a:miter lim="800000"/>
          </a:ln>
          <a:effectLst/>
        </p:spPr>
      </p:cxnSp>
      <p:sp>
        <p:nvSpPr>
          <p:cNvPr id="8" name="タイトル 1">
            <a:extLst>
              <a:ext uri="{FF2B5EF4-FFF2-40B4-BE49-F238E27FC236}">
                <a16:creationId xmlns:a16="http://schemas.microsoft.com/office/drawing/2014/main" id="{821B3C4D-E698-228D-C998-39BF2753D50D}"/>
              </a:ext>
            </a:extLst>
          </p:cNvPr>
          <p:cNvSpPr txBox="1">
            <a:spLocks/>
          </p:cNvSpPr>
          <p:nvPr/>
        </p:nvSpPr>
        <p:spPr>
          <a:xfrm>
            <a:off x="679450" y="6117122"/>
            <a:ext cx="10833099" cy="647201"/>
          </a:xfrm>
          <a:prstGeom prst="rect">
            <a:avLst/>
          </a:prstGeom>
          <a:solidFill>
            <a:srgbClr val="FFFFCC"/>
          </a:solid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まず、</a:t>
            </a:r>
            <a:r>
              <a:rPr lang="ja-JP" altLang="en-US" sz="2800" b="1" u="sng" dirty="0">
                <a:solidFill>
                  <a:prstClr val="black"/>
                </a:solidFill>
                <a:latin typeface="UD デジタル 教科書体 NK" panose="02020400000000000000" pitchFamily="18" charset="-128"/>
                <a:ea typeface="UD デジタル 教科書体 NK" panose="02020400000000000000" pitchFamily="18" charset="-128"/>
              </a:rPr>
              <a:t>文章を「</a:t>
            </a:r>
            <a:r>
              <a:rPr lang="ja-JP" altLang="en-US" sz="2800" b="1" u="sng" dirty="0">
                <a:solidFill>
                  <a:srgbClr val="FF0000"/>
                </a:solidFill>
                <a:latin typeface="UD デジタル 教科書体 NK" panose="02020400000000000000" pitchFamily="18" charset="-128"/>
                <a:ea typeface="UD デジタル 教科書体 NK" panose="02020400000000000000" pitchFamily="18" charset="-128"/>
              </a:rPr>
              <a:t>述語</a:t>
            </a:r>
            <a:r>
              <a:rPr lang="ja-JP" altLang="en-US" sz="2400" b="1" u="sng" dirty="0">
                <a:solidFill>
                  <a:srgbClr val="FF0000"/>
                </a:solidFill>
                <a:latin typeface="UD デジタル 教科書体 NK" panose="02020400000000000000" pitchFamily="18" charset="-128"/>
                <a:ea typeface="UD デジタル 教科書体 NK" panose="02020400000000000000" pitchFamily="18" charset="-128"/>
              </a:rPr>
              <a:t>（です／ます）</a:t>
            </a:r>
            <a:r>
              <a:rPr lang="ja-JP" altLang="en-US" sz="2800" b="1" u="sng" dirty="0">
                <a:solidFill>
                  <a:prstClr val="black"/>
                </a:solidFill>
                <a:latin typeface="UD デジタル 教科書体 NK" panose="02020400000000000000" pitchFamily="18" charset="-128"/>
                <a:ea typeface="UD デジタル 教科書体 NK" panose="02020400000000000000" pitchFamily="18" charset="-128"/>
              </a:rPr>
              <a:t>」付近で区切ってみましょう。</a:t>
            </a:r>
            <a:endParaRPr lang="ja-JP" altLang="en-US" sz="2800" dirty="0">
              <a:solidFill>
                <a:prstClr val="black"/>
              </a:solidFill>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240643750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9A477-FF6E-826C-4392-99C384D2BDF0}"/>
            </a:ext>
          </a:extLst>
        </p:cNvPr>
        <p:cNvGrpSpPr/>
        <p:nvPr/>
      </p:nvGrpSpPr>
      <p:grpSpPr>
        <a:xfrm>
          <a:off x="0" y="0"/>
          <a:ext cx="0" cy="0"/>
          <a:chOff x="0" y="0"/>
          <a:chExt cx="0" cy="0"/>
        </a:xfrm>
      </p:grpSpPr>
      <p:sp>
        <p:nvSpPr>
          <p:cNvPr id="32" name="タイトル 1">
            <a:extLst>
              <a:ext uri="{FF2B5EF4-FFF2-40B4-BE49-F238E27FC236}">
                <a16:creationId xmlns:a16="http://schemas.microsoft.com/office/drawing/2014/main" id="{2222E4FD-237D-2603-530A-C2D74F089DBE}"/>
              </a:ext>
            </a:extLst>
          </p:cNvPr>
          <p:cNvSpPr txBox="1">
            <a:spLocks/>
          </p:cNvSpPr>
          <p:nvPr/>
        </p:nvSpPr>
        <p:spPr>
          <a:xfrm>
            <a:off x="670560" y="1201824"/>
            <a:ext cx="10609219" cy="1707019"/>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15" name="テキスト ボックス 14">
            <a:extLst>
              <a:ext uri="{FF2B5EF4-FFF2-40B4-BE49-F238E27FC236}">
                <a16:creationId xmlns:a16="http://schemas.microsoft.com/office/drawing/2014/main" id="{A2CCAD89-180C-6078-A2EB-00F2B7157BA3}"/>
              </a:ext>
            </a:extLst>
          </p:cNvPr>
          <p:cNvSpPr txBox="1"/>
          <p:nvPr/>
        </p:nvSpPr>
        <p:spPr>
          <a:xfrm>
            <a:off x="1118395" y="2098562"/>
            <a:ext cx="595366" cy="4347985"/>
          </a:xfrm>
          <a:prstGeom prst="rect">
            <a:avLst/>
          </a:prstGeom>
          <a:noFill/>
        </p:spPr>
        <p:txBody>
          <a:bodyPr wrap="square">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①</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②</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③</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④</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⑤</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⑥</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⑦</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457ABC1F-6E8B-9263-567B-B9B5F2C65CB3}"/>
              </a:ext>
            </a:extLst>
          </p:cNvPr>
          <p:cNvSpPr txBox="1"/>
          <p:nvPr/>
        </p:nvSpPr>
        <p:spPr>
          <a:xfrm>
            <a:off x="120026" y="0"/>
            <a:ext cx="80691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３　「はさみの法則」 ➡ は </a:t>
            </a:r>
            <a:r>
              <a:rPr kumimoji="1" lang="ja-JP" altLang="en-US" sz="3200" b="1" i="0" u="none" strike="noStrike" kern="1200" cap="none" spc="0" normalizeH="0" baseline="0" noProof="0" dirty="0">
                <a:ln>
                  <a:noFill/>
                </a:ln>
                <a:solidFill>
                  <a:schemeClr val="accent5"/>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endParaRPr kumimoji="1" lang="ja-JP" altLang="en-US" sz="24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0" name="四角形: 角を丸くする 9">
            <a:extLst>
              <a:ext uri="{FF2B5EF4-FFF2-40B4-BE49-F238E27FC236}">
                <a16:creationId xmlns:a16="http://schemas.microsoft.com/office/drawing/2014/main" id="{06B07065-29EB-32F1-CE13-0C56F791FF2F}"/>
              </a:ext>
            </a:extLst>
          </p:cNvPr>
          <p:cNvSpPr/>
          <p:nvPr/>
        </p:nvSpPr>
        <p:spPr>
          <a:xfrm>
            <a:off x="748908" y="1983290"/>
            <a:ext cx="10390349" cy="4431561"/>
          </a:xfrm>
          <a:prstGeom prst="roundRect">
            <a:avLst>
              <a:gd name="adj" fmla="val 6668"/>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42E71A6C-6D49-4B6E-58DA-46665AFDA573}"/>
              </a:ext>
            </a:extLst>
          </p:cNvPr>
          <p:cNvSpPr txBox="1"/>
          <p:nvPr/>
        </p:nvSpPr>
        <p:spPr>
          <a:xfrm>
            <a:off x="1713761" y="2084205"/>
            <a:ext cx="9077221" cy="4369658"/>
          </a:xfrm>
          <a:prstGeom prst="rect">
            <a:avLst/>
          </a:prstGeom>
          <a:noFill/>
        </p:spPr>
        <p:txBody>
          <a:bodyPr wrap="square">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皆さま既にご承知かとは存じます。</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こどもが長時間、動画を見たり、ゲームをしたりします。</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スマホを使い続けますと、睡眠や視力低下などの問題が</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出てくると言われています。</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時間や使用場所等の折り合いをつけていただきたいです。</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ご家族でよく話し合って</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いただきたいです</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それをきちんと守っていただけますか。</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学校</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からもお願い致します。</a:t>
            </a:r>
          </a:p>
        </p:txBody>
      </p:sp>
      <p:sp>
        <p:nvSpPr>
          <p:cNvPr id="6" name="タイトル 1">
            <a:extLst>
              <a:ext uri="{FF2B5EF4-FFF2-40B4-BE49-F238E27FC236}">
                <a16:creationId xmlns:a16="http://schemas.microsoft.com/office/drawing/2014/main" id="{9FB169DE-04C2-DB91-78F9-882389FF17AB}"/>
              </a:ext>
            </a:extLst>
          </p:cNvPr>
          <p:cNvSpPr txBox="1">
            <a:spLocks/>
          </p:cNvSpPr>
          <p:nvPr/>
        </p:nvSpPr>
        <p:spPr>
          <a:xfrm>
            <a:off x="1052743" y="5961363"/>
            <a:ext cx="8986716" cy="896637"/>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6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pic>
        <p:nvPicPr>
          <p:cNvPr id="7" name="図 6">
            <a:extLst>
              <a:ext uri="{FF2B5EF4-FFF2-40B4-BE49-F238E27FC236}">
                <a16:creationId xmlns:a16="http://schemas.microsoft.com/office/drawing/2014/main" id="{869D45BC-6900-78A1-3B4E-9E94F9D4DF69}"/>
              </a:ext>
            </a:extLst>
          </p:cNvPr>
          <p:cNvPicPr>
            <a:picLocks noChangeAspect="1"/>
          </p:cNvPicPr>
          <p:nvPr/>
        </p:nvPicPr>
        <p:blipFill>
          <a:blip r:embed="rId3"/>
          <a:stretch>
            <a:fillRect/>
          </a:stretch>
        </p:blipFill>
        <p:spPr>
          <a:xfrm>
            <a:off x="9938861" y="329447"/>
            <a:ext cx="1615580" cy="1597290"/>
          </a:xfrm>
          <a:prstGeom prst="rect">
            <a:avLst/>
          </a:prstGeom>
        </p:spPr>
      </p:pic>
      <p:sp>
        <p:nvSpPr>
          <p:cNvPr id="2" name="スライド番号プレースホルダー 2">
            <a:extLst>
              <a:ext uri="{FF2B5EF4-FFF2-40B4-BE49-F238E27FC236}">
                <a16:creationId xmlns:a16="http://schemas.microsoft.com/office/drawing/2014/main" id="{DA95B7D8-FB5D-2F0A-50A5-F235BEC7CCF1}"/>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21</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grpSp>
        <p:nvGrpSpPr>
          <p:cNvPr id="4" name="グループ化 3">
            <a:extLst>
              <a:ext uri="{FF2B5EF4-FFF2-40B4-BE49-F238E27FC236}">
                <a16:creationId xmlns:a16="http://schemas.microsoft.com/office/drawing/2014/main" id="{D76CA349-1867-AADB-A671-FE1E6828234B}"/>
              </a:ext>
            </a:extLst>
          </p:cNvPr>
          <p:cNvGrpSpPr/>
          <p:nvPr/>
        </p:nvGrpSpPr>
        <p:grpSpPr>
          <a:xfrm>
            <a:off x="0" y="783858"/>
            <a:ext cx="10021986" cy="827315"/>
            <a:chOff x="-8366" y="602477"/>
            <a:chExt cx="10021986" cy="827315"/>
          </a:xfrm>
        </p:grpSpPr>
        <p:sp>
          <p:nvSpPr>
            <p:cNvPr id="5" name="タイトル 1">
              <a:extLst>
                <a:ext uri="{FF2B5EF4-FFF2-40B4-BE49-F238E27FC236}">
                  <a16:creationId xmlns:a16="http://schemas.microsoft.com/office/drawing/2014/main" id="{992CD30B-62DA-EC36-6962-4113DC08004C}"/>
                </a:ext>
              </a:extLst>
            </p:cNvPr>
            <p:cNvSpPr txBox="1">
              <a:spLocks/>
            </p:cNvSpPr>
            <p:nvPr/>
          </p:nvSpPr>
          <p:spPr>
            <a:xfrm>
              <a:off x="-8366" y="602477"/>
              <a:ext cx="10021986" cy="827315"/>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Step</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１</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文章を</a:t>
              </a:r>
              <a:r>
                <a:rPr kumimoji="1" lang="ja-JP" altLang="en-US"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短く分けて、言い切る形</a:t>
              </a:r>
              <a:r>
                <a:rPr kumimoji="1" lang="ja-JP" altLang="en-US"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にする</a:t>
              </a:r>
              <a:endParaRPr kumimoji="1" lang="ja-JP" altLang="en-US" sz="3200" i="0" u="none" strike="noStrike" kern="1200" cap="none" spc="0" normalizeH="0" baseline="0" noProof="0" dirty="0">
                <a:ln>
                  <a:noFill/>
                </a:ln>
                <a:solidFill>
                  <a:schemeClr val="tx1"/>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j-cs"/>
              </a:endParaRPr>
            </a:p>
          </p:txBody>
        </p:sp>
        <p:cxnSp>
          <p:nvCxnSpPr>
            <p:cNvPr id="11" name="直線コネクタ 10">
              <a:extLst>
                <a:ext uri="{FF2B5EF4-FFF2-40B4-BE49-F238E27FC236}">
                  <a16:creationId xmlns:a16="http://schemas.microsoft.com/office/drawing/2014/main" id="{2EDDEA02-905F-8A07-A2B3-B1EF557C2AAC}"/>
                </a:ext>
              </a:extLst>
            </p:cNvPr>
            <p:cNvCxnSpPr>
              <a:cxnSpLocks/>
            </p:cNvCxnSpPr>
            <p:nvPr/>
          </p:nvCxnSpPr>
          <p:spPr>
            <a:xfrm>
              <a:off x="2054303" y="1328876"/>
              <a:ext cx="7678231"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2" name="図 11" descr="アイコン&#10;&#10;自動的に生成された説明">
            <a:extLst>
              <a:ext uri="{FF2B5EF4-FFF2-40B4-BE49-F238E27FC236}">
                <a16:creationId xmlns:a16="http://schemas.microsoft.com/office/drawing/2014/main" id="{8344E62C-BFAB-B22F-383C-EA977D84C08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7049217">
            <a:off x="10233530" y="4783699"/>
            <a:ext cx="1595133" cy="1854704"/>
          </a:xfrm>
          <a:prstGeom prst="rect">
            <a:avLst/>
          </a:prstGeom>
        </p:spPr>
      </p:pic>
    </p:spTree>
    <p:extLst>
      <p:ext uri="{BB962C8B-B14F-4D97-AF65-F5344CB8AC3E}">
        <p14:creationId xmlns:p14="http://schemas.microsoft.com/office/powerpoint/2010/main" val="338625994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00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C6F9D-EDAD-7D6B-DF7D-B72A2798C3AD}"/>
            </a:ext>
          </a:extLst>
        </p:cNvPr>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69C07385-AA63-FCF7-28B9-C6D030B174B1}"/>
              </a:ext>
            </a:extLst>
          </p:cNvPr>
          <p:cNvSpPr txBox="1"/>
          <p:nvPr/>
        </p:nvSpPr>
        <p:spPr>
          <a:xfrm>
            <a:off x="419325" y="1946156"/>
            <a:ext cx="595366" cy="3940246"/>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n-cs"/>
              </a:rPr>
              <a:t>①</a:t>
            </a:r>
            <a:endParaRPr kumimoji="1" lang="en-US" altLang="ja-JP" sz="280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②</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③</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④</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⑤</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⑥</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n-cs"/>
              </a:rPr>
              <a:t>⑦</a:t>
            </a:r>
            <a:endParaRPr kumimoji="1" lang="en-US" altLang="ja-JP" sz="280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D2838ADF-20AB-E9A0-5E54-E41D01750364}"/>
              </a:ext>
            </a:extLst>
          </p:cNvPr>
          <p:cNvSpPr txBox="1"/>
          <p:nvPr/>
        </p:nvSpPr>
        <p:spPr>
          <a:xfrm>
            <a:off x="139691" y="0"/>
            <a:ext cx="80691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３　「はさみの法則」 ➡ は さ </a:t>
            </a:r>
            <a:r>
              <a:rPr kumimoji="1" lang="ja-JP" altLang="en-US" sz="32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み</a:t>
            </a:r>
            <a:endParaRPr kumimoji="1" lang="ja-JP" altLang="en-US"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0" name="四角形: 角を丸くする 9">
            <a:extLst>
              <a:ext uri="{FF2B5EF4-FFF2-40B4-BE49-F238E27FC236}">
                <a16:creationId xmlns:a16="http://schemas.microsoft.com/office/drawing/2014/main" id="{8466B751-CBFD-1484-FBDA-7908C9CACBBF}"/>
              </a:ext>
            </a:extLst>
          </p:cNvPr>
          <p:cNvSpPr/>
          <p:nvPr/>
        </p:nvSpPr>
        <p:spPr>
          <a:xfrm>
            <a:off x="337096" y="1758065"/>
            <a:ext cx="9895619" cy="4369658"/>
          </a:xfrm>
          <a:prstGeom prst="roundRect">
            <a:avLst>
              <a:gd name="adj" fmla="val 5228"/>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65EC6C06-AA42-0AA7-AD12-44FB6C61E740}"/>
              </a:ext>
            </a:extLst>
          </p:cNvPr>
          <p:cNvSpPr txBox="1"/>
          <p:nvPr/>
        </p:nvSpPr>
        <p:spPr>
          <a:xfrm>
            <a:off x="932599" y="1946156"/>
            <a:ext cx="9189867" cy="3972113"/>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bg1">
                    <a:lumMod val="65000"/>
                  </a:schemeClr>
                </a:solidFill>
                <a:effectLst/>
                <a:uLnTx/>
                <a:uFillTx/>
                <a:latin typeface="UD デジタル 教科書体 NK" panose="02020400000000000000" pitchFamily="18" charset="-128"/>
                <a:ea typeface="UD デジタル 教科書体 NK" panose="02020400000000000000" pitchFamily="18" charset="-128"/>
                <a:cs typeface="+mn-cs"/>
              </a:rPr>
              <a:t>皆さま既にご承知かとは存じます。</a:t>
            </a:r>
            <a:endParaRPr kumimoji="1" lang="en-US" altLang="ja-JP" sz="2800" b="0" i="0" u="none" strike="noStrike" kern="1200" cap="none" spc="0" normalizeH="0" baseline="0" noProof="0" dirty="0">
              <a:ln>
                <a:noFill/>
              </a:ln>
              <a:solidFill>
                <a:schemeClr val="bg1">
                  <a:lumMod val="65000"/>
                </a:schemeClr>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こどもが</a:t>
            </a:r>
            <a:r>
              <a:rPr kumimoji="1" lang="ja-JP" altLang="en-US" sz="2800" b="1" i="0" u="sng"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長時間</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動画を見たり、ゲームをしたりします。</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スマホを</a:t>
            </a:r>
            <a:r>
              <a:rPr kumimoji="1" lang="ja-JP" altLang="en-US" sz="2800" b="1" i="0" u="sng"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使い続けます</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と、</a:t>
            </a:r>
            <a:r>
              <a:rPr kumimoji="1" lang="ja-JP" altLang="en-US" sz="2800" b="1" i="0" u="sng"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睡眠</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a:t>
            </a:r>
            <a:r>
              <a:rPr kumimoji="1" lang="ja-JP" altLang="en-US" sz="2800" b="1" i="0" u="sng"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視力低下</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などの問題が</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sng"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出てくる</a:t>
            </a:r>
            <a:r>
              <a:rPr kumimoji="1" lang="ja-JP" altLang="en-US" sz="2800" b="1" i="0" u="sng" strike="noStrike" kern="1200" cap="none" spc="0" normalizeH="0" baseline="0" noProof="0" dirty="0">
                <a:ln>
                  <a:noFill/>
                </a:ln>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と言われています</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sng" strike="noStrike" kern="1200" cap="none" spc="0" normalizeH="0" baseline="0" noProof="0" dirty="0">
                <a:ln>
                  <a:noFill/>
                </a:ln>
                <a:solidFill>
                  <a:prstClr val="black"/>
                </a:solidFill>
                <a:effectLst/>
                <a:highlight>
                  <a:srgbClr val="FFDDFF"/>
                </a:highlight>
                <a:uLnTx/>
                <a:uFillTx/>
                <a:latin typeface="UD デジタル 教科書体 NK" panose="02020400000000000000" pitchFamily="18" charset="-128"/>
                <a:ea typeface="UD デジタル 教科書体 NK" panose="02020400000000000000" pitchFamily="18" charset="-128"/>
                <a:cs typeface="+mn-cs"/>
              </a:rPr>
              <a:t>時間や使用場所</a:t>
            </a:r>
            <a:r>
              <a:rPr kumimoji="1" lang="ja-JP" altLang="en-US" sz="2800" b="1" i="0" u="sng" strike="noStrike" kern="1200" cap="none" spc="0" normalizeH="0" baseline="0" noProof="0" dirty="0">
                <a:ln>
                  <a:noFill/>
                </a:ln>
                <a:effectLst/>
                <a:highlight>
                  <a:srgbClr val="FFDDFF"/>
                </a:highlight>
                <a:uLnTx/>
                <a:uFillTx/>
                <a:latin typeface="UD デジタル 教科書体 NK" panose="02020400000000000000" pitchFamily="18" charset="-128"/>
                <a:ea typeface="UD デジタル 教科書体 NK" panose="02020400000000000000" pitchFamily="18" charset="-128"/>
                <a:cs typeface="+mn-cs"/>
              </a:rPr>
              <a:t>等</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の</a:t>
            </a:r>
            <a:r>
              <a:rPr kumimoji="1" lang="ja-JP" altLang="en-US" sz="2800" b="1" i="0" u="sng" strike="noStrike" kern="1200" cap="none" spc="0" normalizeH="0" baseline="0" noProof="0" dirty="0">
                <a:ln>
                  <a:noFill/>
                </a:ln>
                <a:effectLst/>
                <a:highlight>
                  <a:srgbClr val="FFDDFF"/>
                </a:highlight>
                <a:uLnTx/>
                <a:uFillTx/>
                <a:latin typeface="UD デジタル 教科書体 NK" panose="02020400000000000000" pitchFamily="18" charset="-128"/>
                <a:ea typeface="UD デジタル 教科書体 NK" panose="02020400000000000000" pitchFamily="18" charset="-128"/>
                <a:cs typeface="+mn-cs"/>
              </a:rPr>
              <a:t>折り合いをつけて</a:t>
            </a:r>
            <a:r>
              <a:rPr kumimoji="1" lang="ja-JP" altLang="en-US" sz="2800" b="1" i="0" u="none" strike="noStrike" kern="1200" cap="none" spc="0" normalizeH="0" baseline="0" noProof="0" dirty="0">
                <a:ln>
                  <a:noFill/>
                </a:ln>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いただきたいです</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ご家族</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でよく話し合って</a:t>
            </a:r>
            <a:r>
              <a:rPr kumimoji="1" lang="ja-JP" altLang="en-US" sz="2800" b="1" i="0" u="none" strike="noStrike" kern="1200" cap="none" spc="0" normalizeH="0" baseline="0" noProof="0" dirty="0">
                <a:ln>
                  <a:noFill/>
                </a:ln>
                <a:solidFill>
                  <a:prstClr val="black"/>
                </a:solidFill>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いただきたいです</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sng" strike="noStrike" kern="1200" cap="none" spc="0" normalizeH="0" baseline="0" noProof="0" dirty="0">
                <a:ln>
                  <a:noFill/>
                </a:ln>
                <a:solidFill>
                  <a:prstClr val="black"/>
                </a:solidFill>
                <a:effectLst/>
                <a:highlight>
                  <a:srgbClr val="FFDDFF"/>
                </a:highlight>
                <a:uLnTx/>
                <a:uFillTx/>
                <a:latin typeface="UD デジタル 教科書体 NK" panose="02020400000000000000" pitchFamily="18" charset="-128"/>
                <a:ea typeface="UD デジタル 教科書体 NK" panose="02020400000000000000" pitchFamily="18" charset="-128"/>
                <a:cs typeface="+mn-cs"/>
              </a:rPr>
              <a:t>それ</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a:t>
            </a:r>
            <a:r>
              <a:rPr kumimoji="1" lang="ja-JP" altLang="en-US" sz="2800" b="1" i="0" u="sng"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きちんと</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守っ</a:t>
            </a:r>
            <a:r>
              <a:rPr kumimoji="1" lang="ja-JP" altLang="en-US" sz="2800" b="1" i="0" u="none" strike="noStrike" kern="1200" cap="none" spc="0" normalizeH="0" baseline="0" noProof="0" dirty="0">
                <a:ln>
                  <a:noFill/>
                </a:ln>
                <a:solidFill>
                  <a:prstClr val="black"/>
                </a:solidFill>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ていただけますか</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bg1">
                    <a:lumMod val="65000"/>
                  </a:schemeClr>
                </a:solidFill>
                <a:effectLst/>
                <a:uLnTx/>
                <a:uFillTx/>
                <a:latin typeface="UD デジタル 教科書体 NK" panose="02020400000000000000" pitchFamily="18" charset="-128"/>
                <a:ea typeface="UD デジタル 教科書体 NK" panose="02020400000000000000" pitchFamily="18" charset="-128"/>
                <a:cs typeface="+mn-cs"/>
              </a:rPr>
              <a:t>学校からもお願い致します。</a:t>
            </a:r>
          </a:p>
        </p:txBody>
      </p:sp>
      <p:sp>
        <p:nvSpPr>
          <p:cNvPr id="3" name="スライド番号プレースホルダー 2">
            <a:extLst>
              <a:ext uri="{FF2B5EF4-FFF2-40B4-BE49-F238E27FC236}">
                <a16:creationId xmlns:a16="http://schemas.microsoft.com/office/drawing/2014/main" id="{3C218BCC-8AE2-E449-8A89-8CE1073679F4}"/>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22</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cxnSp>
        <p:nvCxnSpPr>
          <p:cNvPr id="4" name="直線コネクタ 3">
            <a:extLst>
              <a:ext uri="{FF2B5EF4-FFF2-40B4-BE49-F238E27FC236}">
                <a16:creationId xmlns:a16="http://schemas.microsoft.com/office/drawing/2014/main" id="{B98859BD-9935-EEFF-2D2F-1325172A3EB1}"/>
              </a:ext>
            </a:extLst>
          </p:cNvPr>
          <p:cNvCxnSpPr>
            <a:cxnSpLocks/>
          </p:cNvCxnSpPr>
          <p:nvPr/>
        </p:nvCxnSpPr>
        <p:spPr>
          <a:xfrm>
            <a:off x="1084889" y="2214412"/>
            <a:ext cx="47956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0FA05BA3-1014-4FFC-B646-0E4C45C6B2A0}"/>
              </a:ext>
            </a:extLst>
          </p:cNvPr>
          <p:cNvCxnSpPr>
            <a:cxnSpLocks/>
          </p:cNvCxnSpPr>
          <p:nvPr/>
        </p:nvCxnSpPr>
        <p:spPr>
          <a:xfrm>
            <a:off x="1084889" y="5611456"/>
            <a:ext cx="40287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グループ化 15">
            <a:extLst>
              <a:ext uri="{FF2B5EF4-FFF2-40B4-BE49-F238E27FC236}">
                <a16:creationId xmlns:a16="http://schemas.microsoft.com/office/drawing/2014/main" id="{45E03699-33EF-F53A-6038-7B0CC0C7BCD2}"/>
              </a:ext>
            </a:extLst>
          </p:cNvPr>
          <p:cNvGrpSpPr/>
          <p:nvPr/>
        </p:nvGrpSpPr>
        <p:grpSpPr>
          <a:xfrm>
            <a:off x="-473530" y="691437"/>
            <a:ext cx="11074400" cy="792000"/>
            <a:chOff x="519055" y="753898"/>
            <a:chExt cx="10380824" cy="792000"/>
          </a:xfrm>
        </p:grpSpPr>
        <p:sp>
          <p:nvSpPr>
            <p:cNvPr id="17" name="タイトル 1">
              <a:extLst>
                <a:ext uri="{FF2B5EF4-FFF2-40B4-BE49-F238E27FC236}">
                  <a16:creationId xmlns:a16="http://schemas.microsoft.com/office/drawing/2014/main" id="{6BE74656-C219-9862-DD96-75829D39CC11}"/>
                </a:ext>
              </a:extLst>
            </p:cNvPr>
            <p:cNvSpPr txBox="1">
              <a:spLocks/>
            </p:cNvSpPr>
            <p:nvPr/>
          </p:nvSpPr>
          <p:spPr>
            <a:xfrm>
              <a:off x="519055" y="753898"/>
              <a:ext cx="10380824" cy="792000"/>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Step</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２</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内容を取捨選択</a:t>
              </a:r>
              <a:r>
                <a:rPr kumimoji="1" lang="ja-JP" altLang="en-US"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し、</a:t>
              </a:r>
              <a:r>
                <a:rPr kumimoji="1" lang="ja-JP" altLang="en-US" b="1" i="0"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難しい</a:t>
              </a:r>
              <a:r>
                <a:rPr kumimoji="1" lang="ja-JP" altLang="en-US"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表現を確認</a:t>
              </a:r>
              <a:r>
                <a:rPr lang="ja-JP" altLang="en-US" dirty="0">
                  <a:solidFill>
                    <a:schemeClr val="tx1"/>
                  </a:solidFill>
                  <a:latin typeface="UD デジタル 教科書体 NK" panose="02020400000000000000" pitchFamily="18" charset="-128"/>
                  <a:ea typeface="UD デジタル 教科書体 NK" panose="02020400000000000000" pitchFamily="18" charset="-128"/>
                </a:rPr>
                <a:t>する</a:t>
              </a:r>
              <a:endParaRPr kumimoji="1" lang="ja-JP" altLang="en-US" sz="3200" i="0" u="none" strike="noStrike" kern="1200" cap="none" spc="0" normalizeH="0" baseline="0" noProof="0" dirty="0">
                <a:ln>
                  <a:noFill/>
                </a:ln>
                <a:solidFill>
                  <a:schemeClr val="tx1"/>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j-cs"/>
              </a:endParaRPr>
            </a:p>
          </p:txBody>
        </p:sp>
        <p:cxnSp>
          <p:nvCxnSpPr>
            <p:cNvPr id="18" name="直線コネクタ 17">
              <a:extLst>
                <a:ext uri="{FF2B5EF4-FFF2-40B4-BE49-F238E27FC236}">
                  <a16:creationId xmlns:a16="http://schemas.microsoft.com/office/drawing/2014/main" id="{709FE7D5-52D2-1166-7387-B36832AEE6CE}"/>
                </a:ext>
              </a:extLst>
            </p:cNvPr>
            <p:cNvCxnSpPr>
              <a:cxnSpLocks/>
            </p:cNvCxnSpPr>
            <p:nvPr/>
          </p:nvCxnSpPr>
          <p:spPr>
            <a:xfrm>
              <a:off x="2431234" y="1456640"/>
              <a:ext cx="80202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339DBB36-8213-36AA-3DCF-0452B1836286}"/>
              </a:ext>
            </a:extLst>
          </p:cNvPr>
          <p:cNvGrpSpPr/>
          <p:nvPr/>
        </p:nvGrpSpPr>
        <p:grpSpPr>
          <a:xfrm>
            <a:off x="10276222" y="4587612"/>
            <a:ext cx="1618222" cy="1969053"/>
            <a:chOff x="2585752" y="1181027"/>
            <a:chExt cx="1950670" cy="2341934"/>
          </a:xfrm>
        </p:grpSpPr>
        <p:pic>
          <p:nvPicPr>
            <p:cNvPr id="21" name="図 20" descr="ロゴ が含まれている画像&#10;&#10;AI 生成コンテンツは誤りを含む可能性があります。">
              <a:extLst>
                <a:ext uri="{FF2B5EF4-FFF2-40B4-BE49-F238E27FC236}">
                  <a16:creationId xmlns:a16="http://schemas.microsoft.com/office/drawing/2014/main" id="{968EEA35-EFD2-88EF-3E6A-60BD736EFFB5}"/>
                </a:ext>
              </a:extLst>
            </p:cNvPr>
            <p:cNvPicPr>
              <a:picLocks noChangeAspect="1"/>
            </p:cNvPicPr>
            <p:nvPr/>
          </p:nvPicPr>
          <p:blipFill>
            <a:blip r:embed="rId3"/>
            <a:stretch>
              <a:fillRect/>
            </a:stretch>
          </p:blipFill>
          <p:spPr>
            <a:xfrm flipH="1">
              <a:off x="2585752" y="1868023"/>
              <a:ext cx="1790425" cy="1654938"/>
            </a:xfrm>
            <a:prstGeom prst="rect">
              <a:avLst/>
            </a:prstGeom>
          </p:spPr>
        </p:pic>
        <p:pic>
          <p:nvPicPr>
            <p:cNvPr id="22" name="図 21" descr="The image features a bold, red question mark symbol.&#10;&#10;AI 生成コンテンツは誤りを含む可能性があります。">
              <a:extLst>
                <a:ext uri="{FF2B5EF4-FFF2-40B4-BE49-F238E27FC236}">
                  <a16:creationId xmlns:a16="http://schemas.microsoft.com/office/drawing/2014/main" id="{498AF512-E549-B3E0-5C5B-2B422EB899D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526776">
              <a:off x="3735169" y="1181027"/>
              <a:ext cx="801253" cy="801255"/>
            </a:xfrm>
            <a:prstGeom prst="rect">
              <a:avLst/>
            </a:prstGeom>
          </p:spPr>
        </p:pic>
      </p:grpSp>
      <p:sp>
        <p:nvSpPr>
          <p:cNvPr id="23" name="テキスト ボックス 22">
            <a:extLst>
              <a:ext uri="{FF2B5EF4-FFF2-40B4-BE49-F238E27FC236}">
                <a16:creationId xmlns:a16="http://schemas.microsoft.com/office/drawing/2014/main" id="{49632050-7809-57FC-7BF7-4F0C581E986F}"/>
              </a:ext>
            </a:extLst>
          </p:cNvPr>
          <p:cNvSpPr txBox="1"/>
          <p:nvPr/>
        </p:nvSpPr>
        <p:spPr>
          <a:xfrm>
            <a:off x="10276222" y="2474497"/>
            <a:ext cx="1424102" cy="523220"/>
          </a:xfrm>
          <a:prstGeom prst="rect">
            <a:avLst/>
          </a:prstGeom>
          <a:noFill/>
        </p:spPr>
        <p:txBody>
          <a:bodyPr wrap="square" rtlCol="0">
            <a:spAutoFit/>
          </a:bodyPr>
          <a:lstStyle/>
          <a:p>
            <a:r>
              <a:rPr lang="ja-JP" altLang="en-US" sz="2700" dirty="0">
                <a:highlight>
                  <a:srgbClr val="B4E6CD"/>
                </a:highlight>
                <a:latin typeface="UD デジタル 教科書体 N-B" panose="02020700000000000000" pitchFamily="17" charset="-128"/>
                <a:ea typeface="UD デジタル 教科書体 N-B" panose="02020700000000000000" pitchFamily="17" charset="-128"/>
              </a:rPr>
              <a:t>漢語</a:t>
            </a:r>
            <a:endParaRPr kumimoji="1" lang="ja-JP" altLang="en-US" sz="2700" dirty="0">
              <a:highlight>
                <a:srgbClr val="B4E6CD"/>
              </a:highlight>
              <a:latin typeface="UD デジタル 教科書体 N-B" panose="02020700000000000000" pitchFamily="17" charset="-128"/>
              <a:ea typeface="UD デジタル 教科書体 N-B" panose="02020700000000000000" pitchFamily="17" charset="-128"/>
            </a:endParaRPr>
          </a:p>
        </p:txBody>
      </p:sp>
      <p:sp>
        <p:nvSpPr>
          <p:cNvPr id="24" name="テキスト ボックス 23">
            <a:extLst>
              <a:ext uri="{FF2B5EF4-FFF2-40B4-BE49-F238E27FC236}">
                <a16:creationId xmlns:a16="http://schemas.microsoft.com/office/drawing/2014/main" id="{8ED2259D-30AA-810F-6681-3B6D5F41085F}"/>
              </a:ext>
            </a:extLst>
          </p:cNvPr>
          <p:cNvSpPr txBox="1"/>
          <p:nvPr/>
        </p:nvSpPr>
        <p:spPr>
          <a:xfrm>
            <a:off x="10233373" y="2967335"/>
            <a:ext cx="2154085" cy="923330"/>
          </a:xfrm>
          <a:prstGeom prst="rect">
            <a:avLst/>
          </a:prstGeom>
          <a:noFill/>
        </p:spPr>
        <p:txBody>
          <a:bodyPr wrap="square" rtlCol="0">
            <a:spAutoFit/>
          </a:bodyPr>
          <a:lstStyle/>
          <a:p>
            <a:r>
              <a:rPr kumimoji="1" lang="ja-JP" altLang="en-US" sz="2700" dirty="0">
                <a:highlight>
                  <a:srgbClr val="FFE697"/>
                </a:highlight>
                <a:latin typeface="UD デジタル 教科書体 N-B" panose="02020700000000000000" pitchFamily="17" charset="-128"/>
                <a:ea typeface="UD デジタル 教科書体 N-B" panose="02020700000000000000" pitchFamily="17" charset="-128"/>
              </a:rPr>
              <a:t>難しい表現</a:t>
            </a:r>
            <a:endParaRPr kumimoji="1" lang="en-US" altLang="ja-JP" sz="2700" dirty="0">
              <a:highlight>
                <a:srgbClr val="FFE697"/>
              </a:highlight>
              <a:latin typeface="UD デジタル 教科書体 N-B" panose="02020700000000000000" pitchFamily="17" charset="-128"/>
              <a:ea typeface="UD デジタル 教科書体 N-B" panose="02020700000000000000" pitchFamily="17" charset="-128"/>
            </a:endParaRPr>
          </a:p>
          <a:p>
            <a:r>
              <a:rPr lang="ja-JP" altLang="en-US" sz="2700" dirty="0">
                <a:highlight>
                  <a:srgbClr val="FFE697"/>
                </a:highlight>
                <a:latin typeface="UD デジタル 教科書体 N-B" panose="02020700000000000000" pitchFamily="17" charset="-128"/>
                <a:ea typeface="UD デジタル 教科書体 N-B" panose="02020700000000000000" pitchFamily="17" charset="-128"/>
              </a:rPr>
              <a:t>複雑な表現</a:t>
            </a:r>
            <a:endParaRPr kumimoji="1" lang="ja-JP" altLang="en-US" sz="2700" dirty="0">
              <a:highlight>
                <a:srgbClr val="FFE697"/>
              </a:highlight>
              <a:latin typeface="UD デジタル 教科書体 N-B" panose="02020700000000000000" pitchFamily="17" charset="-128"/>
              <a:ea typeface="UD デジタル 教科書体 N-B" panose="02020700000000000000" pitchFamily="17" charset="-128"/>
            </a:endParaRPr>
          </a:p>
        </p:txBody>
      </p:sp>
      <p:sp>
        <p:nvSpPr>
          <p:cNvPr id="25" name="テキスト ボックス 24">
            <a:extLst>
              <a:ext uri="{FF2B5EF4-FFF2-40B4-BE49-F238E27FC236}">
                <a16:creationId xmlns:a16="http://schemas.microsoft.com/office/drawing/2014/main" id="{9B08BCC6-47C4-319D-039D-DBF244BD1691}"/>
              </a:ext>
            </a:extLst>
          </p:cNvPr>
          <p:cNvSpPr txBox="1"/>
          <p:nvPr/>
        </p:nvSpPr>
        <p:spPr>
          <a:xfrm>
            <a:off x="10233373" y="3845676"/>
            <a:ext cx="2586995" cy="523220"/>
          </a:xfrm>
          <a:prstGeom prst="rect">
            <a:avLst/>
          </a:prstGeom>
          <a:noFill/>
        </p:spPr>
        <p:txBody>
          <a:bodyPr wrap="square" rtlCol="0">
            <a:spAutoFit/>
          </a:bodyPr>
          <a:lstStyle/>
          <a:p>
            <a:r>
              <a:rPr kumimoji="1" lang="ja-JP" altLang="en-US" sz="2700" dirty="0">
                <a:highlight>
                  <a:srgbClr val="FFDDFF"/>
                </a:highlight>
                <a:latin typeface="UD デジタル 教科書体 N-B" panose="02020700000000000000" pitchFamily="17" charset="-128"/>
                <a:ea typeface="UD デジタル 教科書体 N-B" panose="02020700000000000000" pitchFamily="17" charset="-128"/>
              </a:rPr>
              <a:t>あいまい</a:t>
            </a:r>
          </a:p>
        </p:txBody>
      </p:sp>
      <p:sp>
        <p:nvSpPr>
          <p:cNvPr id="26" name="テキスト ボックス 25">
            <a:extLst>
              <a:ext uri="{FF2B5EF4-FFF2-40B4-BE49-F238E27FC236}">
                <a16:creationId xmlns:a16="http://schemas.microsoft.com/office/drawing/2014/main" id="{97957057-C677-A3B0-A1B4-84F0C72263CD}"/>
              </a:ext>
            </a:extLst>
          </p:cNvPr>
          <p:cNvSpPr txBox="1"/>
          <p:nvPr/>
        </p:nvSpPr>
        <p:spPr>
          <a:xfrm>
            <a:off x="10258692" y="4357039"/>
            <a:ext cx="1424103" cy="523220"/>
          </a:xfrm>
          <a:prstGeom prst="rect">
            <a:avLst/>
          </a:prstGeom>
          <a:noFill/>
        </p:spPr>
        <p:txBody>
          <a:bodyPr wrap="square" rtlCol="0">
            <a:spAutoFit/>
          </a:bodyPr>
          <a:lstStyle/>
          <a:p>
            <a:r>
              <a:rPr lang="ja-JP" altLang="en-US" sz="2700" dirty="0">
                <a:highlight>
                  <a:srgbClr val="00FFFF"/>
                </a:highlight>
                <a:latin typeface="UD デジタル 教科書体 N-B" panose="02020700000000000000" pitchFamily="17" charset="-128"/>
                <a:ea typeface="UD デジタル 教科書体 N-B" panose="02020700000000000000" pitchFamily="17" charset="-128"/>
              </a:rPr>
              <a:t>敬語</a:t>
            </a:r>
            <a:endParaRPr kumimoji="1" lang="ja-JP" altLang="en-US" sz="2700" dirty="0">
              <a:highlight>
                <a:srgbClr val="00FFFF"/>
              </a:highlight>
              <a:latin typeface="UD デジタル 教科書体 N-B" panose="02020700000000000000" pitchFamily="17" charset="-128"/>
              <a:ea typeface="UD デジタル 教科書体 N-B" panose="02020700000000000000" pitchFamily="17" charset="-128"/>
            </a:endParaRPr>
          </a:p>
        </p:txBody>
      </p:sp>
      <p:pic>
        <p:nvPicPr>
          <p:cNvPr id="9" name="図 8">
            <a:extLst>
              <a:ext uri="{FF2B5EF4-FFF2-40B4-BE49-F238E27FC236}">
                <a16:creationId xmlns:a16="http://schemas.microsoft.com/office/drawing/2014/main" id="{1EED8A1D-853D-B253-2832-574B4BD3CAD2}"/>
              </a:ext>
            </a:extLst>
          </p:cNvPr>
          <p:cNvPicPr>
            <a:picLocks noChangeAspect="1"/>
          </p:cNvPicPr>
          <p:nvPr/>
        </p:nvPicPr>
        <p:blipFill>
          <a:blip r:embed="rId6"/>
          <a:stretch>
            <a:fillRect/>
          </a:stretch>
        </p:blipFill>
        <p:spPr>
          <a:xfrm>
            <a:off x="10258692" y="215718"/>
            <a:ext cx="1615580" cy="1597290"/>
          </a:xfrm>
          <a:prstGeom prst="rect">
            <a:avLst/>
          </a:prstGeom>
        </p:spPr>
      </p:pic>
    </p:spTree>
    <p:extLst>
      <p:ext uri="{BB962C8B-B14F-4D97-AF65-F5344CB8AC3E}">
        <p14:creationId xmlns:p14="http://schemas.microsoft.com/office/powerpoint/2010/main" val="694458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90A39-D5FD-1F56-7D6D-EA36EFCB625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A0D96BE-8194-A443-E45C-717FC325617A}"/>
              </a:ext>
            </a:extLst>
          </p:cNvPr>
          <p:cNvSpPr txBox="1"/>
          <p:nvPr/>
        </p:nvSpPr>
        <p:spPr>
          <a:xfrm>
            <a:off x="139691" y="0"/>
            <a:ext cx="80691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３　「はさみの法則」 ➡ </a:t>
            </a:r>
            <a:r>
              <a:rPr kumimoji="1" lang="ja-JP" altLang="en-US" sz="3200" b="1" i="0" u="none" strike="noStrike" kern="1200" cap="none" spc="0" normalizeH="0" baseline="0" noProof="0" dirty="0">
                <a:ln>
                  <a:noFill/>
                </a:ln>
                <a:solidFill>
                  <a:schemeClr val="accent5"/>
                </a:solidFill>
                <a:effectLst/>
                <a:uLnTx/>
                <a:uFillTx/>
                <a:latin typeface="UD デジタル 教科書体 NK" panose="02020400000000000000" pitchFamily="18" charset="-128"/>
                <a:ea typeface="UD デジタル 教科書体 NK" panose="02020400000000000000" pitchFamily="18" charset="-128"/>
                <a:cs typeface="+mn-cs"/>
              </a:rPr>
              <a:t>は </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さ </a:t>
            </a:r>
            <a:r>
              <a:rPr kumimoji="1" lang="ja-JP" altLang="en-US" sz="24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み</a:t>
            </a:r>
          </a:p>
        </p:txBody>
      </p:sp>
      <p:sp>
        <p:nvSpPr>
          <p:cNvPr id="11" name="テキスト ボックス 10">
            <a:extLst>
              <a:ext uri="{FF2B5EF4-FFF2-40B4-BE49-F238E27FC236}">
                <a16:creationId xmlns:a16="http://schemas.microsoft.com/office/drawing/2014/main" id="{27A233AB-C39F-3D66-1648-F0143AAF0B35}"/>
              </a:ext>
            </a:extLst>
          </p:cNvPr>
          <p:cNvSpPr txBox="1"/>
          <p:nvPr/>
        </p:nvSpPr>
        <p:spPr>
          <a:xfrm>
            <a:off x="10428836" y="2488156"/>
            <a:ext cx="1849927" cy="461665"/>
          </a:xfrm>
          <a:prstGeom prst="rect">
            <a:avLst/>
          </a:prstGeom>
          <a:noFill/>
        </p:spPr>
        <p:txBody>
          <a:bodyPr wrap="square" rtlCol="0">
            <a:spAutoFit/>
          </a:bodyPr>
          <a:lstStyle/>
          <a:p>
            <a:r>
              <a:rPr lang="ja-JP" altLang="en-US" sz="2400" dirty="0">
                <a:highlight>
                  <a:srgbClr val="B4E6CD"/>
                </a:highlight>
                <a:latin typeface="UD デジタル 教科書体 N-B" panose="02020700000000000000" pitchFamily="17" charset="-128"/>
                <a:ea typeface="UD デジタル 教科書体 N-B" panose="02020700000000000000" pitchFamily="17" charset="-128"/>
              </a:rPr>
              <a:t>和語を使う</a:t>
            </a:r>
            <a:endParaRPr kumimoji="1" lang="ja-JP" altLang="en-US" sz="2400" dirty="0">
              <a:highlight>
                <a:srgbClr val="B4E6CD"/>
              </a:highlight>
              <a:latin typeface="UD デジタル 教科書体 N-B" panose="02020700000000000000" pitchFamily="17" charset="-128"/>
              <a:ea typeface="UD デジタル 教科書体 N-B" panose="02020700000000000000" pitchFamily="17" charset="-128"/>
            </a:endParaRPr>
          </a:p>
        </p:txBody>
      </p:sp>
      <p:sp>
        <p:nvSpPr>
          <p:cNvPr id="12" name="テキスト ボックス 11">
            <a:extLst>
              <a:ext uri="{FF2B5EF4-FFF2-40B4-BE49-F238E27FC236}">
                <a16:creationId xmlns:a16="http://schemas.microsoft.com/office/drawing/2014/main" id="{7D2DEDBA-E0EC-5050-D8C9-2236916BB50F}"/>
              </a:ext>
            </a:extLst>
          </p:cNvPr>
          <p:cNvSpPr txBox="1"/>
          <p:nvPr/>
        </p:nvSpPr>
        <p:spPr>
          <a:xfrm>
            <a:off x="9881239" y="2999599"/>
            <a:ext cx="2586995" cy="461665"/>
          </a:xfrm>
          <a:prstGeom prst="rect">
            <a:avLst/>
          </a:prstGeom>
          <a:noFill/>
        </p:spPr>
        <p:txBody>
          <a:bodyPr wrap="square" rtlCol="0">
            <a:spAutoFit/>
          </a:bodyPr>
          <a:lstStyle/>
          <a:p>
            <a:r>
              <a:rPr lang="ja-JP" altLang="en-US" sz="2400" dirty="0">
                <a:highlight>
                  <a:srgbClr val="FFE697"/>
                </a:highlight>
                <a:latin typeface="UD デジタル 教科書体 N-B" panose="02020700000000000000" pitchFamily="17" charset="-128"/>
                <a:ea typeface="UD デジタル 教科書体 N-B" panose="02020700000000000000" pitchFamily="17" charset="-128"/>
              </a:rPr>
              <a:t>シンプルに言う</a:t>
            </a:r>
            <a:endParaRPr kumimoji="1" lang="ja-JP" altLang="en-US" sz="2400" dirty="0">
              <a:highlight>
                <a:srgbClr val="FFE697"/>
              </a:highlight>
              <a:latin typeface="UD デジタル 教科書体 N-B" panose="02020700000000000000" pitchFamily="17" charset="-128"/>
              <a:ea typeface="UD デジタル 教科書体 N-B" panose="02020700000000000000" pitchFamily="17" charset="-128"/>
            </a:endParaRPr>
          </a:p>
        </p:txBody>
      </p:sp>
      <p:sp>
        <p:nvSpPr>
          <p:cNvPr id="16" name="テキスト ボックス 15">
            <a:extLst>
              <a:ext uri="{FF2B5EF4-FFF2-40B4-BE49-F238E27FC236}">
                <a16:creationId xmlns:a16="http://schemas.microsoft.com/office/drawing/2014/main" id="{28CAC336-83EC-6A08-0709-2A00641EEAD6}"/>
              </a:ext>
            </a:extLst>
          </p:cNvPr>
          <p:cNvSpPr txBox="1"/>
          <p:nvPr/>
        </p:nvSpPr>
        <p:spPr>
          <a:xfrm>
            <a:off x="9741795" y="4633014"/>
            <a:ext cx="2367006" cy="461665"/>
          </a:xfrm>
          <a:prstGeom prst="rect">
            <a:avLst/>
          </a:prstGeom>
          <a:noFill/>
        </p:spPr>
        <p:txBody>
          <a:bodyPr wrap="square" rtlCol="0">
            <a:spAutoFit/>
          </a:bodyPr>
          <a:lstStyle/>
          <a:p>
            <a:r>
              <a:rPr lang="ja-JP" altLang="en-US" sz="2400" dirty="0">
                <a:highlight>
                  <a:srgbClr val="C0C0C0"/>
                </a:highlight>
                <a:latin typeface="UD デジタル 教科書体 N-B" panose="02020700000000000000" pitchFamily="17" charset="-128"/>
                <a:ea typeface="UD デジタル 教科書体 N-B" panose="02020700000000000000" pitchFamily="17" charset="-128"/>
              </a:rPr>
              <a:t>はっきり言う</a:t>
            </a:r>
            <a:endParaRPr kumimoji="1" lang="ja-JP" altLang="en-US" sz="2400" dirty="0">
              <a:highlight>
                <a:srgbClr val="C0C0C0"/>
              </a:highlight>
              <a:latin typeface="UD デジタル 教科書体 N-B" panose="02020700000000000000" pitchFamily="17" charset="-128"/>
              <a:ea typeface="UD デジタル 教科書体 N-B" panose="02020700000000000000" pitchFamily="17" charset="-128"/>
            </a:endParaRPr>
          </a:p>
        </p:txBody>
      </p:sp>
      <p:sp>
        <p:nvSpPr>
          <p:cNvPr id="17" name="正方形/長方形 16">
            <a:extLst>
              <a:ext uri="{FF2B5EF4-FFF2-40B4-BE49-F238E27FC236}">
                <a16:creationId xmlns:a16="http://schemas.microsoft.com/office/drawing/2014/main" id="{8EA880E5-297F-D251-CD7C-6DBA0B87FAF5}"/>
              </a:ext>
            </a:extLst>
          </p:cNvPr>
          <p:cNvSpPr/>
          <p:nvPr/>
        </p:nvSpPr>
        <p:spPr>
          <a:xfrm>
            <a:off x="228600" y="2419436"/>
            <a:ext cx="10208129" cy="33336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42061D59-BDB3-F090-2996-EA801E74D42F}"/>
              </a:ext>
            </a:extLst>
          </p:cNvPr>
          <p:cNvSpPr txBox="1"/>
          <p:nvPr/>
        </p:nvSpPr>
        <p:spPr>
          <a:xfrm>
            <a:off x="9734324" y="4171349"/>
            <a:ext cx="2381947" cy="461665"/>
          </a:xfrm>
          <a:prstGeom prst="rect">
            <a:avLst/>
          </a:prstGeom>
          <a:noFill/>
        </p:spPr>
        <p:txBody>
          <a:bodyPr wrap="square" rtlCol="0">
            <a:spAutoFit/>
          </a:bodyPr>
          <a:lstStyle/>
          <a:p>
            <a:r>
              <a:rPr lang="ja-JP" altLang="en-US" sz="2400" dirty="0">
                <a:highlight>
                  <a:srgbClr val="00FFFF"/>
                </a:highlight>
                <a:latin typeface="UD デジタル 教科書体 N-B" panose="02020700000000000000" pitchFamily="17" charset="-128"/>
                <a:ea typeface="UD デジタル 教科書体 N-B" panose="02020700000000000000" pitchFamily="17" charset="-128"/>
              </a:rPr>
              <a:t>丁寧語で言う</a:t>
            </a:r>
            <a:endParaRPr kumimoji="1" lang="ja-JP" altLang="en-US" sz="2400" dirty="0">
              <a:highlight>
                <a:srgbClr val="00FFFF"/>
              </a:highlight>
              <a:latin typeface="UD デジタル 教科書体 N-B" panose="02020700000000000000" pitchFamily="17" charset="-128"/>
              <a:ea typeface="UD デジタル 教科書体 N-B" panose="02020700000000000000" pitchFamily="17" charset="-128"/>
            </a:endParaRPr>
          </a:p>
        </p:txBody>
      </p:sp>
      <p:sp>
        <p:nvSpPr>
          <p:cNvPr id="2" name="スライド番号プレースホルダー 2">
            <a:extLst>
              <a:ext uri="{FF2B5EF4-FFF2-40B4-BE49-F238E27FC236}">
                <a16:creationId xmlns:a16="http://schemas.microsoft.com/office/drawing/2014/main" id="{546098D4-5D02-9AFA-9A5E-8695879E0582}"/>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23</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sp>
        <p:nvSpPr>
          <p:cNvPr id="3" name="テキスト ボックス 2">
            <a:extLst>
              <a:ext uri="{FF2B5EF4-FFF2-40B4-BE49-F238E27FC236}">
                <a16:creationId xmlns:a16="http://schemas.microsoft.com/office/drawing/2014/main" id="{02910D6E-FA8C-DCBE-7749-5160FF5F0666}"/>
              </a:ext>
            </a:extLst>
          </p:cNvPr>
          <p:cNvSpPr txBox="1"/>
          <p:nvPr/>
        </p:nvSpPr>
        <p:spPr>
          <a:xfrm>
            <a:off x="349631" y="2476567"/>
            <a:ext cx="595366" cy="2965620"/>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②</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③</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none" strike="noStrike" kern="1200" cap="none" spc="0" normalizeH="0" baseline="0" noProof="0" dirty="0">
                <a:ln>
                  <a:noFill/>
                </a:ln>
                <a:effectLst/>
                <a:highlight>
                  <a:srgbClr val="FFFF00"/>
                </a:highlight>
                <a:uLnTx/>
                <a:uFillTx/>
                <a:latin typeface="Meiryo UI" panose="020B0604030504040204" pitchFamily="50" charset="-128"/>
                <a:ea typeface="Meiryo UI" panose="020B0604030504040204" pitchFamily="50" charset="-128"/>
                <a:cs typeface="+mn-cs"/>
              </a:rPr>
              <a:t>⑤</a:t>
            </a:r>
            <a:endParaRPr kumimoji="1" lang="en-US" altLang="ja-JP" sz="2800" b="1" i="0" u="none" strike="noStrike" kern="1200" cap="none" spc="0" normalizeH="0" baseline="0" noProof="0" dirty="0">
              <a:ln>
                <a:noFill/>
              </a:ln>
              <a:effectLst/>
              <a:highlight>
                <a:srgbClr val="FFFF00"/>
              </a:highligh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none" strike="noStrike" kern="1200" cap="none" spc="0" normalizeH="0" baseline="0" noProof="0" dirty="0">
                <a:ln>
                  <a:noFill/>
                </a:ln>
                <a:effectLst/>
                <a:highlight>
                  <a:srgbClr val="FFFF00"/>
                </a:highlight>
                <a:uLnTx/>
                <a:uFillTx/>
                <a:latin typeface="Meiryo UI" panose="020B0604030504040204" pitchFamily="50" charset="-128"/>
                <a:ea typeface="Meiryo UI" panose="020B0604030504040204" pitchFamily="50" charset="-128"/>
                <a:cs typeface="+mn-cs"/>
              </a:rPr>
              <a:t>⑥</a:t>
            </a:r>
            <a:endParaRPr kumimoji="1" lang="en-US" altLang="ja-JP" sz="2800" b="1" i="0" u="none" strike="noStrike" kern="1200" cap="none" spc="0" normalizeH="0" baseline="0" noProof="0" dirty="0">
              <a:ln>
                <a:noFill/>
              </a:ln>
              <a:effectLst/>
              <a:highlight>
                <a:srgbClr val="FFFF00"/>
              </a:highligh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⑥</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4" name="テキスト ボックス 3">
            <a:extLst>
              <a:ext uri="{FF2B5EF4-FFF2-40B4-BE49-F238E27FC236}">
                <a16:creationId xmlns:a16="http://schemas.microsoft.com/office/drawing/2014/main" id="{810AF2CD-1594-3B8C-1CCC-0C7C8D67C758}"/>
              </a:ext>
            </a:extLst>
          </p:cNvPr>
          <p:cNvSpPr txBox="1"/>
          <p:nvPr/>
        </p:nvSpPr>
        <p:spPr>
          <a:xfrm>
            <a:off x="838200" y="2561024"/>
            <a:ext cx="9726937" cy="2938881"/>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こどもが</a:t>
            </a:r>
            <a:r>
              <a:rPr kumimoji="1" lang="ja-JP" altLang="en-US" sz="2800" b="1" i="0" u="none"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長い時間</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動画を見たり、ゲームをしたりします。</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スマホを</a:t>
            </a:r>
            <a:r>
              <a:rPr lang="ja-JP" altLang="en-US" sz="2800" b="1" u="sng" dirty="0">
                <a:solidFill>
                  <a:prstClr val="black"/>
                </a:solidFill>
                <a:highlight>
                  <a:srgbClr val="FFE697"/>
                </a:highlight>
                <a:latin typeface="UD デジタル 教科書体 NK" panose="02020400000000000000" pitchFamily="18" charset="-128"/>
                <a:ea typeface="UD デジタル 教科書体 NK" panose="02020400000000000000" pitchFamily="18" charset="-128"/>
              </a:rPr>
              <a:t>長</a:t>
            </a:r>
            <a:r>
              <a:rPr kumimoji="1" lang="ja-JP" altLang="en-US" sz="2800" b="1" i="0" u="sng"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い時間使う</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と、</a:t>
            </a:r>
            <a:r>
              <a:rPr kumimoji="1" lang="ja-JP" altLang="en-US" sz="2800" b="1" i="0" u="sng"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いろいろ</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問題が</a:t>
            </a:r>
            <a:r>
              <a:rPr kumimoji="1" lang="ja-JP" altLang="en-US" sz="2800" b="1" i="0" u="none" strike="noStrike" kern="1200" cap="none" spc="0" normalizeH="0" baseline="0" noProof="0" dirty="0">
                <a:ln>
                  <a:noFill/>
                </a:ln>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出てきます</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例えば、</a:t>
            </a:r>
            <a:r>
              <a:rPr kumimoji="1" lang="ja-JP" altLang="en-US" sz="2800" b="1" i="0" u="none"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寝る時間が短くなります</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目も悪くなります</a:t>
            </a:r>
            <a:r>
              <a:rPr kumimoji="1" lang="ja-JP" altLang="en-US" sz="1600" b="1" i="0" u="none"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rPr>
              <a:t>（</a:t>
            </a:r>
            <a:r>
              <a:rPr lang="en-US" altLang="ja-JP" sz="1600" b="1" dirty="0">
                <a:solidFill>
                  <a:prstClr val="black"/>
                </a:solidFill>
                <a:highlight>
                  <a:srgbClr val="B4E6CD"/>
                </a:highlight>
                <a:latin typeface="UD デジタル 教科書体 NK" panose="02020400000000000000" pitchFamily="18" charset="-128"/>
                <a:ea typeface="UD デジタル 教科書体 NK" panose="02020400000000000000" pitchFamily="18" charset="-128"/>
              </a:rPr>
              <a:t>※</a:t>
            </a:r>
            <a:r>
              <a:rPr lang="ja-JP" altLang="en-US" sz="1600" b="1" dirty="0">
                <a:solidFill>
                  <a:prstClr val="black"/>
                </a:solidFill>
                <a:highlight>
                  <a:srgbClr val="B4E6CD"/>
                </a:highlight>
                <a:latin typeface="UD デジタル 教科書体 NK" panose="02020400000000000000" pitchFamily="18" charset="-128"/>
                <a:ea typeface="UD デジタル 教科書体 NK" panose="02020400000000000000" pitchFamily="18" charset="-128"/>
              </a:rPr>
              <a:t>１）</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lvl="0">
              <a:defRPr/>
            </a:pPr>
            <a:r>
              <a:rPr lang="ja-JP" altLang="en-US" sz="2800" b="1" dirty="0">
                <a:solidFill>
                  <a:prstClr val="black"/>
                </a:solidFill>
                <a:highlight>
                  <a:srgbClr val="00FFFF"/>
                </a:highlight>
                <a:latin typeface="UD デジタル 教科書体 NK" panose="02020400000000000000" pitchFamily="18" charset="-128"/>
                <a:ea typeface="UD デジタル 教科書体 NK" panose="02020400000000000000" pitchFamily="18" charset="-128"/>
              </a:rPr>
              <a:t>家族</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でよく</a:t>
            </a:r>
            <a:r>
              <a:rPr lang="ja-JP" altLang="en-US" sz="2800" b="1" u="sng" dirty="0">
                <a:solidFill>
                  <a:srgbClr val="C00000"/>
                </a:solidFill>
                <a:latin typeface="UD デジタル 教科書体 NK" panose="02020400000000000000" pitchFamily="18" charset="-128"/>
                <a:ea typeface="UD デジタル 教科書体 NK" panose="02020400000000000000" pitchFamily="18" charset="-128"/>
              </a:rPr>
              <a:t>話し合って</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a:t>
            </a:r>
            <a:endParaRPr lang="en-US" altLang="ja-JP" sz="280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800"/>
              </a:lnSpc>
              <a:spcBef>
                <a:spcPts val="0"/>
              </a:spcBef>
              <a:spcAft>
                <a:spcPts val="0"/>
              </a:spcAft>
              <a:buClrTx/>
              <a:buSzTx/>
              <a:buFontTx/>
              <a:buNone/>
              <a:tabLst/>
              <a:defRPr/>
            </a:pPr>
            <a:r>
              <a:rPr lang="ja-JP" altLang="en-US" sz="2800" b="1" dirty="0">
                <a:solidFill>
                  <a:srgbClr val="C00000"/>
                </a:solidFill>
                <a:highlight>
                  <a:srgbClr val="FFDDFF"/>
                </a:highlight>
                <a:latin typeface="UD デジタル 教科書体 NK" panose="02020400000000000000" pitchFamily="18" charset="-128"/>
                <a:ea typeface="UD デジタル 教科書体 NK" panose="02020400000000000000" pitchFamily="18" charset="-128"/>
              </a:rPr>
              <a:t>子どもが</a:t>
            </a:r>
            <a:r>
              <a:rPr lang="ja-JP" altLang="en-US" sz="2800" b="1" dirty="0">
                <a:solidFill>
                  <a:srgbClr val="C00000"/>
                </a:solidFill>
                <a:latin typeface="UD デジタル 教科書体 NK" panose="02020400000000000000" pitchFamily="18" charset="-128"/>
                <a:ea typeface="UD デジタル 教科書体 NK" panose="02020400000000000000" pitchFamily="18" charset="-128"/>
              </a:rPr>
              <a:t>スマホを使う</a:t>
            </a:r>
            <a:r>
              <a:rPr kumimoji="1" lang="ja-JP" altLang="en-US" sz="2800" b="1" i="0" u="none" strike="noStrike" kern="1200" cap="none" spc="0" normalizeH="0" baseline="0" noProof="0" dirty="0">
                <a:ln>
                  <a:noFill/>
                </a:ln>
                <a:solidFill>
                  <a:prstClr val="black"/>
                </a:solidFill>
                <a:effectLst/>
                <a:highlight>
                  <a:srgbClr val="C0C0C0"/>
                </a:highlight>
                <a:uLnTx/>
                <a:uFillTx/>
                <a:latin typeface="UD デジタル 教科書体 NK" panose="02020400000000000000" pitchFamily="18" charset="-128"/>
                <a:ea typeface="UD デジタル 教科書体 NK" panose="02020400000000000000" pitchFamily="18" charset="-128"/>
                <a:cs typeface="+mn-cs"/>
              </a:rPr>
              <a:t>時間と場所</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を</a:t>
            </a:r>
            <a:r>
              <a:rPr kumimoji="1" lang="ja-JP" altLang="en-US" sz="2800" b="1" i="0" u="none" strike="noStrike" kern="1200" cap="none" spc="0" normalizeH="0" baseline="0" noProof="0" dirty="0">
                <a:ln>
                  <a:noFill/>
                </a:ln>
                <a:effectLst/>
                <a:highlight>
                  <a:srgbClr val="C0C0C0"/>
                </a:highlight>
                <a:uLnTx/>
                <a:uFillTx/>
                <a:latin typeface="UD デジタル 教科書体 NK" panose="02020400000000000000" pitchFamily="18" charset="-128"/>
                <a:ea typeface="UD デジタル 教科書体 NK" panose="02020400000000000000" pitchFamily="18" charset="-128"/>
                <a:cs typeface="+mn-cs"/>
              </a:rPr>
              <a:t>決めて</a:t>
            </a:r>
            <a:r>
              <a:rPr kumimoji="1" lang="ja-JP" altLang="en-US" sz="2800" b="1" i="0" u="none" strike="noStrike" kern="1200" cap="none" spc="0" normalizeH="0" baseline="0" noProof="0" dirty="0">
                <a:ln>
                  <a:noFill/>
                </a:ln>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ください</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highlight>
                  <a:srgbClr val="C0C0C0"/>
                </a:highlight>
                <a:uLnTx/>
                <a:uFillTx/>
                <a:latin typeface="UD デジタル 教科書体 NK" panose="02020400000000000000" pitchFamily="18" charset="-128"/>
                <a:ea typeface="UD デジタル 教科書体 NK" panose="02020400000000000000" pitchFamily="18" charset="-128"/>
                <a:cs typeface="+mn-cs"/>
              </a:rPr>
              <a:t>家族のルール</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a:t>
            </a:r>
            <a:r>
              <a:rPr kumimoji="1" lang="ja-JP" altLang="en-US" sz="2800" b="1" i="0" u="none"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よく</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守っ</a:t>
            </a:r>
            <a:r>
              <a:rPr kumimoji="1" lang="ja-JP" altLang="en-US" sz="2800" b="1" i="0" u="none" strike="noStrike" kern="1200" cap="none" spc="0" normalizeH="0" baseline="0" noProof="0" dirty="0">
                <a:ln>
                  <a:noFill/>
                </a:ln>
                <a:solidFill>
                  <a:prstClr val="black"/>
                </a:solidFill>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てください</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6" name="タイトル 1">
            <a:extLst>
              <a:ext uri="{FF2B5EF4-FFF2-40B4-BE49-F238E27FC236}">
                <a16:creationId xmlns:a16="http://schemas.microsoft.com/office/drawing/2014/main" id="{DBC1B5D2-C16A-3DEA-BC2E-3E908A81385E}"/>
              </a:ext>
            </a:extLst>
          </p:cNvPr>
          <p:cNvSpPr txBox="1">
            <a:spLocks/>
          </p:cNvSpPr>
          <p:nvPr/>
        </p:nvSpPr>
        <p:spPr>
          <a:xfrm>
            <a:off x="0" y="683139"/>
            <a:ext cx="8750300" cy="792000"/>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Step3:</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b="1" i="0"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外国人に伝わりやすい工夫</a:t>
            </a:r>
            <a:r>
              <a:rPr lang="ja-JP" altLang="en-US" sz="3200" dirty="0">
                <a:solidFill>
                  <a:prstClr val="black"/>
                </a:solidFill>
                <a:latin typeface="UD デジタル 教科書体 NK" panose="02020400000000000000" pitchFamily="18" charset="-128"/>
                <a:ea typeface="UD デジタル 教科書体 NK" panose="02020400000000000000" pitchFamily="18" charset="-128"/>
              </a:rPr>
              <a:t>をする</a:t>
            </a:r>
            <a:endParaRPr kumimoji="1" lang="en-US" altLang="ja-JP"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9" name="タイトル 1">
            <a:extLst>
              <a:ext uri="{FF2B5EF4-FFF2-40B4-BE49-F238E27FC236}">
                <a16:creationId xmlns:a16="http://schemas.microsoft.com/office/drawing/2014/main" id="{FF8F4F35-35FB-3A2A-3332-C19B65BF06C2}"/>
              </a:ext>
            </a:extLst>
          </p:cNvPr>
          <p:cNvSpPr txBox="1">
            <a:spLocks/>
          </p:cNvSpPr>
          <p:nvPr/>
        </p:nvSpPr>
        <p:spPr>
          <a:xfrm>
            <a:off x="0" y="1824689"/>
            <a:ext cx="10565137" cy="622568"/>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ja-JP" sz="3200" dirty="0">
                <a:solidFill>
                  <a:prstClr val="black"/>
                </a:solidFill>
                <a:latin typeface="UD デジタル 教科書体 NK" panose="02020400000000000000" pitchFamily="18" charset="-128"/>
                <a:ea typeface="UD デジタル 教科書体 NK" panose="02020400000000000000" pitchFamily="18" charset="-128"/>
              </a:rPr>
              <a:t>1</a:t>
            </a:r>
            <a:r>
              <a:rPr lang="ja-JP" altLang="en-US" sz="3200" dirty="0">
                <a:solidFill>
                  <a:prstClr val="black"/>
                </a:solidFill>
                <a:latin typeface="UD デジタル 教科書体 NK" panose="02020400000000000000" pitchFamily="18" charset="-128"/>
                <a:ea typeface="UD デジタル 教科書体 NK" panose="02020400000000000000" pitchFamily="18" charset="-128"/>
              </a:rPr>
              <a:t>）</a:t>
            </a:r>
            <a:r>
              <a:rPr kumimoji="1" lang="ja-JP" altLang="en-US" sz="3200" b="1" i="0" u="sng"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言い換える</a:t>
            </a:r>
            <a:r>
              <a:rPr kumimoji="1" lang="ja-JP" altLang="en-US" sz="3200" b="1" i="0" u="none" strike="noStrike" kern="1200" cap="none" spc="0" normalizeH="0" baseline="0" noProof="0" dirty="0">
                <a:ln>
                  <a:noFill/>
                </a:ln>
                <a:solidFill>
                  <a:schemeClr val="accent5">
                    <a:lumMod val="75000"/>
                  </a:schemeClr>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en-US" altLang="ja-JP" sz="3200"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2</a:t>
            </a:r>
            <a:r>
              <a:rPr kumimoji="1" lang="ja-JP" altLang="en-US" sz="3200"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200" b="1" i="0" u="none" strike="noStrike" kern="1200" cap="none" spc="0" normalizeH="0" baseline="0" noProof="0" dirty="0">
                <a:ln>
                  <a:noFill/>
                </a:ln>
                <a:solidFill>
                  <a:schemeClr val="tx1"/>
                </a:solidFill>
                <a:effectLst/>
                <a:highlight>
                  <a:srgbClr val="FFDDFF"/>
                </a:highlight>
                <a:uLnTx/>
                <a:uFillTx/>
                <a:latin typeface="UD デジタル 教科書体 NK" panose="02020400000000000000" pitchFamily="18" charset="-128"/>
                <a:ea typeface="UD デジタル 教科書体 NK" panose="02020400000000000000" pitchFamily="18" charset="-128"/>
                <a:cs typeface="+mj-cs"/>
              </a:rPr>
              <a:t>誰が</a:t>
            </a:r>
            <a:r>
              <a:rPr kumimoji="1" lang="ja-JP" altLang="en-US" sz="3200"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を示す　　３） </a:t>
            </a:r>
            <a:r>
              <a:rPr kumimoji="1" lang="ja-JP" altLang="en-US" sz="3200" b="1" i="0" u="none" strike="noStrike" kern="1200" cap="none" spc="0" normalizeH="0" baseline="0" noProof="0" dirty="0">
                <a:ln>
                  <a:noFill/>
                </a:ln>
                <a:solidFill>
                  <a:schemeClr val="tx1"/>
                </a:solidFill>
                <a:effectLst/>
                <a:highlight>
                  <a:srgbClr val="FFFF00"/>
                </a:highlight>
                <a:uLnTx/>
                <a:uFillTx/>
                <a:latin typeface="UD デジタル 教科書体 NK" panose="02020400000000000000" pitchFamily="18" charset="-128"/>
                <a:ea typeface="UD デジタル 教科書体 NK" panose="02020400000000000000" pitchFamily="18" charset="-128"/>
                <a:cs typeface="+mj-cs"/>
              </a:rPr>
              <a:t>時系列</a:t>
            </a:r>
            <a:r>
              <a:rPr kumimoji="1" lang="ja-JP" altLang="en-US" sz="3200"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にする　　　</a:t>
            </a:r>
          </a:p>
        </p:txBody>
      </p:sp>
      <p:pic>
        <p:nvPicPr>
          <p:cNvPr id="7" name="図 6">
            <a:extLst>
              <a:ext uri="{FF2B5EF4-FFF2-40B4-BE49-F238E27FC236}">
                <a16:creationId xmlns:a16="http://schemas.microsoft.com/office/drawing/2014/main" id="{7EED8C89-7A21-41E6-CC0E-042CCDF9C85E}"/>
              </a:ext>
            </a:extLst>
          </p:cNvPr>
          <p:cNvPicPr>
            <a:picLocks noChangeAspect="1"/>
          </p:cNvPicPr>
          <p:nvPr/>
        </p:nvPicPr>
        <p:blipFill>
          <a:blip r:embed="rId3"/>
          <a:stretch>
            <a:fillRect/>
          </a:stretch>
        </p:blipFill>
        <p:spPr>
          <a:xfrm>
            <a:off x="10436729" y="517026"/>
            <a:ext cx="1615580" cy="1597290"/>
          </a:xfrm>
          <a:prstGeom prst="rect">
            <a:avLst/>
          </a:prstGeom>
        </p:spPr>
      </p:pic>
      <p:cxnSp>
        <p:nvCxnSpPr>
          <p:cNvPr id="8" name="直線コネクタ 7">
            <a:extLst>
              <a:ext uri="{FF2B5EF4-FFF2-40B4-BE49-F238E27FC236}">
                <a16:creationId xmlns:a16="http://schemas.microsoft.com/office/drawing/2014/main" id="{21139654-DE37-EF69-2D93-802070931758}"/>
              </a:ext>
            </a:extLst>
          </p:cNvPr>
          <p:cNvCxnSpPr>
            <a:cxnSpLocks/>
          </p:cNvCxnSpPr>
          <p:nvPr/>
        </p:nvCxnSpPr>
        <p:spPr>
          <a:xfrm>
            <a:off x="1739052" y="1368259"/>
            <a:ext cx="657944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83960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F9B9B1F-F8B7-E1EC-0729-58A6E3F73EA9}"/>
              </a:ext>
            </a:extLst>
          </p:cNvPr>
          <p:cNvSpPr txBox="1"/>
          <p:nvPr/>
        </p:nvSpPr>
        <p:spPr>
          <a:xfrm>
            <a:off x="765566" y="1659236"/>
            <a:ext cx="8077260" cy="680186"/>
          </a:xfrm>
          <a:prstGeom prst="rect">
            <a:avLst/>
          </a:prstGeom>
          <a:solidFill>
            <a:srgbClr val="FFFFFF"/>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 子どもたちが</a:t>
            </a:r>
            <a:r>
              <a:rPr kumimoji="1" lang="ja-JP" altLang="en-US" sz="2800" b="1" i="0" u="sng"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長い時間スマホを使っています</a:t>
            </a:r>
            <a:r>
              <a:rPr kumimoji="1" lang="ja-JP" altLang="en-US" sz="2800" i="0" u="sng"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800" i="0" u="sng"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7" name="テキスト ボックス 6">
            <a:extLst>
              <a:ext uri="{FF2B5EF4-FFF2-40B4-BE49-F238E27FC236}">
                <a16:creationId xmlns:a16="http://schemas.microsoft.com/office/drawing/2014/main" id="{980CFAE5-8A12-BEE3-EB3A-13B9E47EA44A}"/>
              </a:ext>
            </a:extLst>
          </p:cNvPr>
          <p:cNvSpPr txBox="1"/>
          <p:nvPr/>
        </p:nvSpPr>
        <p:spPr>
          <a:xfrm>
            <a:off x="765566" y="3032061"/>
            <a:ext cx="9612737" cy="680186"/>
          </a:xfrm>
          <a:prstGeom prst="rect">
            <a:avLst/>
          </a:prstGeom>
          <a:solidFill>
            <a:srgbClr val="FFFFFF"/>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 それで、今、いろいろ</a:t>
            </a:r>
            <a:r>
              <a:rPr lang="ja-JP" altLang="en-US" sz="2800" b="1" u="sng" dirty="0">
                <a:latin typeface="UD デジタル 教科書体 NK" panose="02020400000000000000" pitchFamily="18" charset="-128"/>
                <a:ea typeface="UD デジタル 教科書体 NK" panose="02020400000000000000" pitchFamily="18" charset="-128"/>
              </a:rPr>
              <a:t>心配なこと</a:t>
            </a:r>
            <a:r>
              <a:rPr lang="ja-JP" altLang="en-US" sz="2800" dirty="0">
                <a:latin typeface="UD デジタル 教科書体 NK" panose="02020400000000000000" pitchFamily="18" charset="-128"/>
                <a:ea typeface="UD デジタル 教科書体 NK" panose="02020400000000000000" pitchFamily="18" charset="-128"/>
              </a:rPr>
              <a:t>が</a:t>
            </a:r>
            <a:r>
              <a:rPr kumimoji="1" lang="ja-JP" altLang="en-US" sz="2800" i="0"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あります</a:t>
            </a:r>
            <a:r>
              <a:rPr kumimoji="1" lang="ja-JP" altLang="en-US" sz="2800" b="1"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800" b="1"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9" name="テキスト ボックス 8">
            <a:extLst>
              <a:ext uri="{FF2B5EF4-FFF2-40B4-BE49-F238E27FC236}">
                <a16:creationId xmlns:a16="http://schemas.microsoft.com/office/drawing/2014/main" id="{43C394B3-CE77-7F23-8CF9-59BF0FF24166}"/>
              </a:ext>
            </a:extLst>
          </p:cNvPr>
          <p:cNvSpPr txBox="1"/>
          <p:nvPr/>
        </p:nvSpPr>
        <p:spPr>
          <a:xfrm>
            <a:off x="765566" y="5198764"/>
            <a:ext cx="9474850" cy="680186"/>
          </a:xfrm>
          <a:prstGeom prst="rect">
            <a:avLst/>
          </a:prstGeom>
          <a:solidFill>
            <a:srgbClr val="FFFFFF"/>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dirty="0">
                <a:latin typeface="UD デジタル 教科書体 NK" panose="02020400000000000000" pitchFamily="18" charset="-128"/>
                <a:ea typeface="UD デジタル 教科書体 NK" panose="02020400000000000000" pitchFamily="18" charset="-128"/>
              </a:rPr>
              <a:t>・ </a:t>
            </a:r>
            <a:r>
              <a:rPr kumimoji="1" lang="ja-JP" altLang="en-US" sz="28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子どもが</a:t>
            </a:r>
            <a:r>
              <a:rPr kumimoji="1" lang="ja-JP" altLang="en-US" sz="2800" b="1" i="0" u="sng"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スマホを使う時間と場所</a:t>
            </a:r>
            <a:r>
              <a:rPr kumimoji="1" lang="ja-JP" altLang="en-US" sz="28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を決めてください。</a:t>
            </a:r>
            <a:endParaRPr kumimoji="1" lang="en-US" altLang="ja-JP" sz="28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endParaRPr>
          </a:p>
        </p:txBody>
      </p:sp>
      <p:sp>
        <p:nvSpPr>
          <p:cNvPr id="11" name="テキスト ボックス 10">
            <a:extLst>
              <a:ext uri="{FF2B5EF4-FFF2-40B4-BE49-F238E27FC236}">
                <a16:creationId xmlns:a16="http://schemas.microsoft.com/office/drawing/2014/main" id="{8A85F1A3-C3B8-3FF0-A36F-117AF685B5D1}"/>
              </a:ext>
            </a:extLst>
          </p:cNvPr>
          <p:cNvSpPr txBox="1"/>
          <p:nvPr/>
        </p:nvSpPr>
        <p:spPr>
          <a:xfrm>
            <a:off x="2208030" y="2385505"/>
            <a:ext cx="8077260" cy="579646"/>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例えば、</a:t>
            </a:r>
            <a:r>
              <a:rPr lang="ja-JP" altLang="en-US" sz="2800" b="1" dirty="0">
                <a:solidFill>
                  <a:srgbClr val="0070C0"/>
                </a:solidFill>
                <a:latin typeface="UD デジタル 教科書体 NK" panose="02020400000000000000" pitchFamily="18" charset="-128"/>
                <a:ea typeface="UD デジタル 教科書体 NK" panose="02020400000000000000" pitchFamily="18" charset="-128"/>
              </a:rPr>
              <a:t>ずっと</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ゲームやラインをしています</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14" name="テキスト ボックス 13">
            <a:extLst>
              <a:ext uri="{FF2B5EF4-FFF2-40B4-BE49-F238E27FC236}">
                <a16:creationId xmlns:a16="http://schemas.microsoft.com/office/drawing/2014/main" id="{901BE89E-7554-4FD5-4B7F-C6D094C48FE2}"/>
              </a:ext>
            </a:extLst>
          </p:cNvPr>
          <p:cNvSpPr txBox="1"/>
          <p:nvPr/>
        </p:nvSpPr>
        <p:spPr>
          <a:xfrm>
            <a:off x="1813697" y="3665796"/>
            <a:ext cx="9249777" cy="1535549"/>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lang="en-US" altLang="ja-JP" sz="2800" dirty="0">
                <a:solidFill>
                  <a:srgbClr val="000000"/>
                </a:solidFill>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例えば、子どもたちは</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あまり寝ることができません</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　 　　　　子どもたちは</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目も悪くなります</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ときどき友だちとケンカ</a:t>
            </a:r>
            <a:r>
              <a:rPr lang="ja-JP" altLang="en-US" sz="2800" b="1" dirty="0">
                <a:solidFill>
                  <a:srgbClr val="0070C0"/>
                </a:solidFill>
                <a:latin typeface="UD デジタル 教科書体 NK" panose="02020400000000000000" pitchFamily="18" charset="-128"/>
                <a:ea typeface="UD デジタル 教科書体 NK" panose="02020400000000000000" pitchFamily="18" charset="-128"/>
              </a:rPr>
              <a:t>も</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します</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p>
        </p:txBody>
      </p:sp>
      <p:sp>
        <p:nvSpPr>
          <p:cNvPr id="16" name="テキスト ボックス 15">
            <a:extLst>
              <a:ext uri="{FF2B5EF4-FFF2-40B4-BE49-F238E27FC236}">
                <a16:creationId xmlns:a16="http://schemas.microsoft.com/office/drawing/2014/main" id="{A7F183E7-0C17-6D81-25D1-C696E1323E83}"/>
              </a:ext>
            </a:extLst>
          </p:cNvPr>
          <p:cNvSpPr txBox="1"/>
          <p:nvPr/>
        </p:nvSpPr>
        <p:spPr>
          <a:xfrm>
            <a:off x="1296391" y="5889732"/>
            <a:ext cx="9900537" cy="523220"/>
          </a:xfrm>
          <a:prstGeom prst="rect">
            <a:avLst/>
          </a:prstGeom>
          <a:noFill/>
        </p:spPr>
        <p:txBody>
          <a:bodyPr wrap="square">
            <a:spAutoFit/>
          </a:bodyPr>
          <a:lstStyle/>
          <a:p>
            <a:r>
              <a:rPr lang="en-US" altLang="ja-JP" sz="2800" dirty="0">
                <a:latin typeface="UD デジタル 教科書体 NK" panose="02020400000000000000" pitchFamily="18" charset="-128"/>
                <a:ea typeface="UD デジタル 教科書体 NK" panose="02020400000000000000" pitchFamily="18" charset="-128"/>
              </a:rPr>
              <a:t>※ </a:t>
            </a:r>
            <a:r>
              <a:rPr lang="ja-JP" altLang="en-US" sz="2800" dirty="0">
                <a:latin typeface="UD デジタル 教科書体 NK" panose="02020400000000000000" pitchFamily="18" charset="-128"/>
                <a:ea typeface="UD デジタル 教科書体 NK" panose="02020400000000000000" pitchFamily="18" charset="-128"/>
              </a:rPr>
              <a:t>例えば、「</a:t>
            </a:r>
            <a:r>
              <a:rPr lang="ja-JP" altLang="en-US" sz="2800" b="1" dirty="0">
                <a:solidFill>
                  <a:srgbClr val="0070C0"/>
                </a:solidFill>
                <a:latin typeface="UD デジタル 教科書体 NK" panose="02020400000000000000" pitchFamily="18" charset="-128"/>
                <a:ea typeface="UD デジタル 教科書体 NK" panose="02020400000000000000" pitchFamily="18" charset="-128"/>
              </a:rPr>
              <a:t>スマホはリビングで</a:t>
            </a:r>
            <a:r>
              <a:rPr lang="en-US" altLang="ja-JP" sz="2800" b="1" dirty="0">
                <a:solidFill>
                  <a:srgbClr val="0070C0"/>
                </a:solidFill>
                <a:latin typeface="UD デジタル 教科書体 NK" panose="02020400000000000000" pitchFamily="18" charset="-128"/>
                <a:ea typeface="UD デジタル 教科書体 NK" panose="02020400000000000000" pitchFamily="18" charset="-128"/>
              </a:rPr>
              <a:t>1</a:t>
            </a:r>
            <a:r>
              <a:rPr lang="ja-JP" altLang="en-US" sz="2800" b="1" dirty="0">
                <a:solidFill>
                  <a:srgbClr val="0070C0"/>
                </a:solidFill>
                <a:latin typeface="UD デジタル 教科書体 NK" panose="02020400000000000000" pitchFamily="18" charset="-128"/>
                <a:ea typeface="UD デジタル 教科書体 NK" panose="02020400000000000000" pitchFamily="18" charset="-128"/>
              </a:rPr>
              <a:t>時間だけ使います</a:t>
            </a:r>
            <a:r>
              <a:rPr lang="ja-JP" altLang="en-US" sz="2800" dirty="0">
                <a:latin typeface="UD デジタル 教科書体 NK" panose="02020400000000000000" pitchFamily="18" charset="-128"/>
                <a:ea typeface="UD デジタル 教科書体 NK" panose="02020400000000000000" pitchFamily="18" charset="-128"/>
              </a:rPr>
              <a:t>」など。</a:t>
            </a:r>
          </a:p>
        </p:txBody>
      </p:sp>
      <p:sp>
        <p:nvSpPr>
          <p:cNvPr id="12" name="タイトル 1">
            <a:extLst>
              <a:ext uri="{FF2B5EF4-FFF2-40B4-BE49-F238E27FC236}">
                <a16:creationId xmlns:a16="http://schemas.microsoft.com/office/drawing/2014/main" id="{3906694A-621C-05C0-62A6-ABBCFB17EA88}"/>
              </a:ext>
            </a:extLst>
          </p:cNvPr>
          <p:cNvSpPr txBox="1">
            <a:spLocks/>
          </p:cNvSpPr>
          <p:nvPr/>
        </p:nvSpPr>
        <p:spPr>
          <a:xfrm>
            <a:off x="281118" y="409393"/>
            <a:ext cx="10805545" cy="700861"/>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lang="en-US" altLang="ja-JP" sz="3200" b="1" dirty="0">
                <a:solidFill>
                  <a:prstClr val="black"/>
                </a:solidFill>
                <a:latin typeface="UD デジタル 教科書体 NK" panose="02020400000000000000" pitchFamily="18" charset="-128"/>
                <a:ea typeface="UD デジタル 教科書体 NK" panose="02020400000000000000" pitchFamily="18" charset="-128"/>
              </a:rPr>
              <a:t>※1  </a:t>
            </a:r>
            <a:r>
              <a:rPr kumimoji="1" lang="ja-JP" altLang="en-US"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相手に合わせて</a:t>
            </a:r>
            <a:r>
              <a:rPr kumimoji="1" lang="ja-JP" altLang="en-US" b="1" i="0" u="sng"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情報量（具体例）</a:t>
            </a:r>
            <a:r>
              <a:rPr lang="ja-JP" altLang="en-US" b="1" u="sng" dirty="0">
                <a:solidFill>
                  <a:srgbClr val="C00000"/>
                </a:solidFill>
                <a:latin typeface="UD デジタル 教科書体 NK" panose="02020400000000000000" pitchFamily="18" charset="-128"/>
                <a:ea typeface="UD デジタル 教科書体 NK" panose="02020400000000000000" pitchFamily="18" charset="-128"/>
              </a:rPr>
              <a:t>を調整</a:t>
            </a:r>
            <a:r>
              <a:rPr kumimoji="1" lang="ja-JP" altLang="en-US"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する</a:t>
            </a:r>
            <a:endPar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13" name="正方形/長方形 12">
            <a:extLst>
              <a:ext uri="{FF2B5EF4-FFF2-40B4-BE49-F238E27FC236}">
                <a16:creationId xmlns:a16="http://schemas.microsoft.com/office/drawing/2014/main" id="{E9517961-EAF0-2A3F-7B05-5C5ABE9073BB}"/>
              </a:ext>
            </a:extLst>
          </p:cNvPr>
          <p:cNvSpPr/>
          <p:nvPr/>
        </p:nvSpPr>
        <p:spPr>
          <a:xfrm>
            <a:off x="489153" y="1574644"/>
            <a:ext cx="11075317" cy="495299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2">
            <a:extLst>
              <a:ext uri="{FF2B5EF4-FFF2-40B4-BE49-F238E27FC236}">
                <a16:creationId xmlns:a16="http://schemas.microsoft.com/office/drawing/2014/main" id="{A97F076C-A14A-53C0-713C-0FE5E0C9A796}"/>
              </a:ext>
            </a:extLst>
          </p:cNvPr>
          <p:cNvSpPr>
            <a:spLocks noGrp="1"/>
          </p:cNvSpPr>
          <p:nvPr>
            <p:ph type="sldNum" sz="quarter" idx="12"/>
          </p:nvPr>
        </p:nvSpPr>
        <p:spPr>
          <a:xfrm>
            <a:off x="11747666" y="6628851"/>
            <a:ext cx="444334"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24</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pic>
        <p:nvPicPr>
          <p:cNvPr id="3" name="図 2">
            <a:extLst>
              <a:ext uri="{FF2B5EF4-FFF2-40B4-BE49-F238E27FC236}">
                <a16:creationId xmlns:a16="http://schemas.microsoft.com/office/drawing/2014/main" id="{CB1E2281-F63A-3FAA-E926-D063E14E3379}"/>
              </a:ext>
            </a:extLst>
          </p:cNvPr>
          <p:cNvPicPr>
            <a:picLocks noChangeAspect="1"/>
          </p:cNvPicPr>
          <p:nvPr/>
        </p:nvPicPr>
        <p:blipFill>
          <a:blip r:embed="rId3"/>
          <a:stretch>
            <a:fillRect/>
          </a:stretch>
        </p:blipFill>
        <p:spPr>
          <a:xfrm>
            <a:off x="10285290" y="961130"/>
            <a:ext cx="1615580" cy="1597290"/>
          </a:xfrm>
          <a:prstGeom prst="rect">
            <a:avLst/>
          </a:prstGeom>
        </p:spPr>
      </p:pic>
    </p:spTree>
    <p:extLst>
      <p:ext uri="{BB962C8B-B14F-4D97-AF65-F5344CB8AC3E}">
        <p14:creationId xmlns:p14="http://schemas.microsoft.com/office/powerpoint/2010/main" val="170917374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ABCE8-BE09-2424-39D4-89A0656E1D8C}"/>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B66CB5B9-834E-0DA1-2AA2-161EBD1E3C73}"/>
              </a:ext>
            </a:extLst>
          </p:cNvPr>
          <p:cNvSpPr/>
          <p:nvPr/>
        </p:nvSpPr>
        <p:spPr>
          <a:xfrm>
            <a:off x="444843" y="782595"/>
            <a:ext cx="10956325" cy="574177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AAA49285-B500-F98E-E127-3546434FFFE2}"/>
              </a:ext>
            </a:extLst>
          </p:cNvPr>
          <p:cNvSpPr txBox="1"/>
          <p:nvPr/>
        </p:nvSpPr>
        <p:spPr>
          <a:xfrm>
            <a:off x="197706" y="123568"/>
            <a:ext cx="118952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参考</a:t>
            </a:r>
            <a:r>
              <a:rPr kumimoji="1" lang="en-US" altLang="ja-JP"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わかりやすく伝えるためのコツ詳細まとめ 「</a:t>
            </a:r>
            <a:r>
              <a:rPr kumimoji="1" lang="en-US" altLang="ja-JP"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10</a:t>
            </a:r>
            <a:r>
              <a:rPr kumimoji="1" lang="ja-JP" altLang="en-US"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のルール」</a:t>
            </a:r>
          </a:p>
        </p:txBody>
      </p:sp>
      <p:graphicFrame>
        <p:nvGraphicFramePr>
          <p:cNvPr id="2" name="オブジェクト 1">
            <a:extLst>
              <a:ext uri="{FF2B5EF4-FFF2-40B4-BE49-F238E27FC236}">
                <a16:creationId xmlns:a16="http://schemas.microsoft.com/office/drawing/2014/main" id="{FD5E6BF5-378B-83C3-921B-7723BBD5AD50}"/>
              </a:ext>
            </a:extLst>
          </p:cNvPr>
          <p:cNvGraphicFramePr>
            <a:graphicFrameLocks noChangeAspect="1"/>
          </p:cNvGraphicFramePr>
          <p:nvPr>
            <p:extLst>
              <p:ext uri="{D42A27DB-BD31-4B8C-83A1-F6EECF244321}">
                <p14:modId xmlns:p14="http://schemas.microsoft.com/office/powerpoint/2010/main" val="1384105506"/>
              </p:ext>
            </p:extLst>
          </p:nvPr>
        </p:nvGraphicFramePr>
        <p:xfrm>
          <a:off x="461963" y="790575"/>
          <a:ext cx="10983912" cy="5826125"/>
        </p:xfrm>
        <a:graphic>
          <a:graphicData uri="http://schemas.openxmlformats.org/presentationml/2006/ole">
            <mc:AlternateContent xmlns:mc="http://schemas.openxmlformats.org/markup-compatibility/2006">
              <mc:Choice xmlns:v="urn:schemas-microsoft-com:vml" Requires="v">
                <p:oleObj name="Worksheet" r:id="rId3" imgW="7353149" imgH="3054485" progId="Excel.Sheet.12">
                  <p:embed/>
                </p:oleObj>
              </mc:Choice>
              <mc:Fallback>
                <p:oleObj name="Worksheet" r:id="rId3" imgW="7353149" imgH="3054485" progId="Excel.Sheet.12">
                  <p:embed/>
                  <p:pic>
                    <p:nvPicPr>
                      <p:cNvPr id="2" name="オブジェクト 1">
                        <a:extLst>
                          <a:ext uri="{FF2B5EF4-FFF2-40B4-BE49-F238E27FC236}">
                            <a16:creationId xmlns:a16="http://schemas.microsoft.com/office/drawing/2014/main" id="{FD5E6BF5-378B-83C3-921B-7723BBD5AD50}"/>
                          </a:ext>
                        </a:extLst>
                      </p:cNvPr>
                      <p:cNvPicPr/>
                      <p:nvPr/>
                    </p:nvPicPr>
                    <p:blipFill>
                      <a:blip r:embed="rId4"/>
                      <a:stretch>
                        <a:fillRect/>
                      </a:stretch>
                    </p:blipFill>
                    <p:spPr>
                      <a:xfrm>
                        <a:off x="461963" y="790575"/>
                        <a:ext cx="10983912" cy="5826125"/>
                      </a:xfrm>
                      <a:prstGeom prst="rect">
                        <a:avLst/>
                      </a:prstGeom>
                    </p:spPr>
                  </p:pic>
                </p:oleObj>
              </mc:Fallback>
            </mc:AlternateContent>
          </a:graphicData>
        </a:graphic>
      </p:graphicFrame>
      <p:sp>
        <p:nvSpPr>
          <p:cNvPr id="3" name="正方形/長方形 2">
            <a:extLst>
              <a:ext uri="{FF2B5EF4-FFF2-40B4-BE49-F238E27FC236}">
                <a16:creationId xmlns:a16="http://schemas.microsoft.com/office/drawing/2014/main" id="{545EA22D-432E-8F12-5294-0AD0AA13E2D1}"/>
              </a:ext>
            </a:extLst>
          </p:cNvPr>
          <p:cNvSpPr/>
          <p:nvPr/>
        </p:nvSpPr>
        <p:spPr>
          <a:xfrm>
            <a:off x="453082" y="1252151"/>
            <a:ext cx="10964561" cy="368996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6" name="図 5" descr="食品 が含まれている画像&#10;&#10;自動的に生成された説明">
            <a:extLst>
              <a:ext uri="{FF2B5EF4-FFF2-40B4-BE49-F238E27FC236}">
                <a16:creationId xmlns:a16="http://schemas.microsoft.com/office/drawing/2014/main" id="{67CB8458-5BF6-E3C7-068B-28F0081147E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10972133" y="233531"/>
            <a:ext cx="955732" cy="944704"/>
          </a:xfrm>
          <a:prstGeom prst="rect">
            <a:avLst/>
          </a:prstGeom>
        </p:spPr>
      </p:pic>
      <p:sp>
        <p:nvSpPr>
          <p:cNvPr id="4" name="テキスト ボックス 3">
            <a:extLst>
              <a:ext uri="{FF2B5EF4-FFF2-40B4-BE49-F238E27FC236}">
                <a16:creationId xmlns:a16="http://schemas.microsoft.com/office/drawing/2014/main" id="{6BF714E4-B758-93E8-60F9-7C9E2249220F}"/>
              </a:ext>
            </a:extLst>
          </p:cNvPr>
          <p:cNvSpPr txBox="1"/>
          <p:nvPr/>
        </p:nvSpPr>
        <p:spPr>
          <a:xfrm>
            <a:off x="10973138" y="3191816"/>
            <a:ext cx="979714" cy="461665"/>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3366FF"/>
                </a:solidFill>
                <a:effectLst/>
                <a:uLnTx/>
                <a:uFillTx/>
                <a:latin typeface="Meiryo UI" panose="020B0604030504040204" pitchFamily="50" charset="-128"/>
                <a:ea typeface="Meiryo UI" panose="020B0604030504040204" pitchFamily="50" charset="-128"/>
                <a:cs typeface="+mn-cs"/>
              </a:rPr>
              <a:t>表現</a:t>
            </a:r>
          </a:p>
        </p:txBody>
      </p:sp>
      <p:sp>
        <p:nvSpPr>
          <p:cNvPr id="9" name="正方形/長方形 8">
            <a:extLst>
              <a:ext uri="{FF2B5EF4-FFF2-40B4-BE49-F238E27FC236}">
                <a16:creationId xmlns:a16="http://schemas.microsoft.com/office/drawing/2014/main" id="{49466D8F-E769-A6A8-99ED-940913C3F6BF}"/>
              </a:ext>
            </a:extLst>
          </p:cNvPr>
          <p:cNvSpPr/>
          <p:nvPr/>
        </p:nvSpPr>
        <p:spPr>
          <a:xfrm>
            <a:off x="460339" y="4942114"/>
            <a:ext cx="10964561" cy="159023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solidFill>
                  <a:srgbClr val="00B050"/>
                </a:solidFill>
              </a:ln>
              <a:solidFill>
                <a:srgbClr val="00B050"/>
              </a:solidFill>
              <a:effectLst/>
              <a:uLnTx/>
              <a:uFillTx/>
              <a:latin typeface="Calibri"/>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E4FC675E-6159-C433-C4B8-C652B4C77861}"/>
              </a:ext>
            </a:extLst>
          </p:cNvPr>
          <p:cNvSpPr txBox="1"/>
          <p:nvPr/>
        </p:nvSpPr>
        <p:spPr>
          <a:xfrm>
            <a:off x="10972133" y="5843841"/>
            <a:ext cx="1153886" cy="461665"/>
          </a:xfrm>
          <a:prstGeom prst="rect">
            <a:avLst/>
          </a:prstGeom>
          <a:solidFill>
            <a:srgbClr val="EB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solidFill>
                    <a:srgbClr val="EBFFEB"/>
                  </a:solidFill>
                </a:ln>
                <a:solidFill>
                  <a:srgbClr val="00B050"/>
                </a:solidFill>
                <a:effectLst/>
                <a:uLnTx/>
                <a:uFillTx/>
                <a:latin typeface="Meiryo UI" panose="020B0604030504040204" pitchFamily="50" charset="-128"/>
                <a:ea typeface="Meiryo UI" panose="020B0604030504040204" pitchFamily="50" charset="-128"/>
                <a:cs typeface="+mn-cs"/>
              </a:rPr>
              <a:t>気持ち</a:t>
            </a:r>
          </a:p>
        </p:txBody>
      </p:sp>
      <p:sp>
        <p:nvSpPr>
          <p:cNvPr id="11" name="スライド番号プレースホルダー 5">
            <a:extLst>
              <a:ext uri="{FF2B5EF4-FFF2-40B4-BE49-F238E27FC236}">
                <a16:creationId xmlns:a16="http://schemas.microsoft.com/office/drawing/2014/main" id="{B4259D44-E721-4ABA-1D16-128F33C14B38}"/>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5855101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07A7A-442C-28CC-82D0-7BA5ADF250FD}"/>
              </a:ext>
            </a:extLst>
          </p:cNvPr>
          <p:cNvSpPr>
            <a:spLocks noGrp="1"/>
          </p:cNvSpPr>
          <p:nvPr>
            <p:ph type="title"/>
          </p:nvPr>
        </p:nvSpPr>
        <p:spPr>
          <a:xfrm>
            <a:off x="0" y="2368731"/>
            <a:ext cx="12191999" cy="1849308"/>
          </a:xfrm>
        </p:spPr>
        <p:txBody>
          <a:bodyPr>
            <a:normAutofit fontScale="90000"/>
          </a:bodyPr>
          <a:lstStyle/>
          <a:p>
            <a:pPr algn="ctr"/>
            <a:r>
              <a:rPr lang="ja-JP" altLang="en-US" sz="6600" b="1" dirty="0">
                <a:latin typeface="UD デジタル 教科書体 NK-B" panose="02020700000000000000" pitchFamily="18" charset="-128"/>
                <a:ea typeface="UD デジタル 教科書体 NK-B" panose="02020700000000000000" pitchFamily="18" charset="-128"/>
              </a:rPr>
              <a:t>４</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基本練習と「</a:t>
            </a:r>
            <a:r>
              <a:rPr kumimoji="1" lang="en-US" altLang="ja-JP" sz="6600" dirty="0">
                <a:latin typeface="UD デジタル 教科書体 NK-B" panose="02020700000000000000" pitchFamily="18" charset="-128"/>
                <a:ea typeface="UD デジタル 教科書体 NK-B" panose="02020700000000000000" pitchFamily="18" charset="-128"/>
              </a:rPr>
              <a:t>3</a:t>
            </a:r>
            <a:r>
              <a:rPr kumimoji="1" lang="ja-JP" altLang="en-US" sz="6600" dirty="0">
                <a:latin typeface="UD デジタル 教科書体 NK-B" panose="02020700000000000000" pitchFamily="18" charset="-128"/>
                <a:ea typeface="UD デジタル 教科書体 NK-B" panose="02020700000000000000" pitchFamily="18" charset="-128"/>
              </a:rPr>
              <a:t>文トレーニング」</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D6C11ED3-543E-43A3-56E5-B351D2819980}"/>
              </a:ext>
            </a:extLst>
          </p:cNvPr>
          <p:cNvCxnSpPr>
            <a:cxnSpLocks/>
          </p:cNvCxnSpPr>
          <p:nvPr/>
        </p:nvCxnSpPr>
        <p:spPr>
          <a:xfrm>
            <a:off x="1725834" y="3838908"/>
            <a:ext cx="9630424"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4F0110B9-DA50-62B6-12EF-3D07057E8DB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3601899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D148F18-1AA9-C44A-4823-1E141FFAA768}"/>
              </a:ext>
            </a:extLst>
          </p:cNvPr>
          <p:cNvSpPr txBox="1"/>
          <p:nvPr/>
        </p:nvSpPr>
        <p:spPr>
          <a:xfrm>
            <a:off x="798207" y="2519798"/>
            <a:ext cx="10303600" cy="3780000"/>
          </a:xfrm>
          <a:prstGeom prst="rect">
            <a:avLst/>
          </a:prstGeom>
          <a:noFill/>
          <a:ln w="127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09618F6A-34C6-A022-1905-FF259F62F988}"/>
              </a:ext>
            </a:extLst>
          </p:cNvPr>
          <p:cNvSpPr txBox="1"/>
          <p:nvPr/>
        </p:nvSpPr>
        <p:spPr>
          <a:xfrm>
            <a:off x="1365829" y="2658036"/>
            <a:ext cx="9240350" cy="3503523"/>
          </a:xfrm>
          <a:prstGeom prst="rect">
            <a:avLst/>
          </a:prstGeom>
          <a:noFill/>
        </p:spPr>
        <p:txBody>
          <a:bodyPr wrap="square">
            <a:spAutoFit/>
          </a:bodyPr>
          <a:lstStyle/>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それでは時間になりましたので、保護者説明会を始めさせて</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いただきたいと思います。</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本日はお忙しい中、ご参加いただきましてありがとうございます。</a:t>
            </a:r>
            <a:endParaRPr kumimoji="1" lang="ja-JP" altLang="ja-JP" sz="2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日頃より保護者の皆さまには本校の学習活動に対しまして、</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多大なるご理解、 ご協力をいただきありがとうございます。</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本日は短い時間ではございますが、</a:t>
            </a:r>
            <a:r>
              <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有意義な時間となるよう、</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努めたいと思います</a:t>
            </a:r>
            <a:r>
              <a:rPr kumimoji="1" lang="ja-JP" altLang="en-US"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ので、よろしくお願いいたします。</a:t>
            </a:r>
            <a:endParaRPr kumimoji="1" lang="ja-JP" altLang="ja-JP" sz="2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5C9E3F92-4907-29F4-1A3B-CD81B1F5A80E}"/>
              </a:ext>
            </a:extLst>
          </p:cNvPr>
          <p:cNvSpPr txBox="1"/>
          <p:nvPr/>
        </p:nvSpPr>
        <p:spPr>
          <a:xfrm>
            <a:off x="298300" y="200990"/>
            <a:ext cx="1137540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練習１</a:t>
            </a:r>
            <a:r>
              <a:rPr lang="en-US" altLang="ja-JP" sz="2800" b="1" dirty="0">
                <a:solidFill>
                  <a:prstClr val="black"/>
                </a:solidFill>
                <a:latin typeface="UD デジタル 教科書体 NK" panose="02020400000000000000" pitchFamily="18" charset="-128"/>
                <a:ea typeface="UD デジタル 教科書体 NK" panose="02020400000000000000" pitchFamily="18" charset="-128"/>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分ける・</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情報整理（取捨選択）</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　　</a:t>
            </a: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次の文は保護者説明会の冒頭のあいさつです。</a:t>
            </a:r>
            <a:endParaRPr kumimoji="1" lang="en-US" altLang="ja-JP"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　　</a:t>
            </a:r>
            <a:r>
              <a:rPr lang="ja-JP" altLang="en-US" sz="2600" dirty="0">
                <a:solidFill>
                  <a:prstClr val="black"/>
                </a:solidFill>
                <a:latin typeface="UD デジタル 教科書体 NP-B" panose="02020700000000000000" pitchFamily="18" charset="-128"/>
                <a:ea typeface="UD デジタル 教科書体 NP-B" panose="02020700000000000000" pitchFamily="18" charset="-128"/>
              </a:rPr>
              <a:t>① 文章に 「／」を書いて分け、１文を短くしましょう。</a:t>
            </a:r>
            <a:endParaRPr lang="en-US" altLang="ja-JP" sz="2600" dirty="0">
              <a:solidFill>
                <a:prstClr val="black"/>
              </a:solidFill>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　　②</a:t>
            </a:r>
            <a:r>
              <a:rPr lang="ja-JP" altLang="en-US" sz="2600" dirty="0">
                <a:solidFill>
                  <a:prstClr val="black"/>
                </a:solidFill>
                <a:latin typeface="UD デジタル 教科書体 NP-B" panose="02020700000000000000" pitchFamily="18" charset="-128"/>
                <a:ea typeface="UD デジタル 教科書体 NP-B" panose="02020700000000000000" pitchFamily="18" charset="-128"/>
              </a:rPr>
              <a:t> </a:t>
            </a: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外国人保護者の目線で、必要な部分を〇で囲みましょう。</a:t>
            </a:r>
          </a:p>
        </p:txBody>
      </p:sp>
      <p:sp>
        <p:nvSpPr>
          <p:cNvPr id="3" name="スライド番号プレースホルダー 2">
            <a:extLst>
              <a:ext uri="{FF2B5EF4-FFF2-40B4-BE49-F238E27FC236}">
                <a16:creationId xmlns:a16="http://schemas.microsoft.com/office/drawing/2014/main" id="{273E3709-103B-D1E4-F7B6-8BE6E2646722}"/>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27</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pic>
        <p:nvPicPr>
          <p:cNvPr id="2" name="図 1">
            <a:extLst>
              <a:ext uri="{FF2B5EF4-FFF2-40B4-BE49-F238E27FC236}">
                <a16:creationId xmlns:a16="http://schemas.microsoft.com/office/drawing/2014/main" id="{40B148D1-6E52-D48A-0EB1-02953ABC0130}"/>
              </a:ext>
            </a:extLst>
          </p:cNvPr>
          <p:cNvPicPr>
            <a:picLocks noChangeAspect="1"/>
          </p:cNvPicPr>
          <p:nvPr/>
        </p:nvPicPr>
        <p:blipFill>
          <a:blip r:embed="rId2"/>
          <a:stretch>
            <a:fillRect/>
          </a:stretch>
        </p:blipFill>
        <p:spPr>
          <a:xfrm>
            <a:off x="10121568" y="558202"/>
            <a:ext cx="1664030" cy="1384995"/>
          </a:xfrm>
          <a:prstGeom prst="rect">
            <a:avLst/>
          </a:prstGeom>
        </p:spPr>
      </p:pic>
    </p:spTree>
    <p:extLst>
      <p:ext uri="{BB962C8B-B14F-4D97-AF65-F5344CB8AC3E}">
        <p14:creationId xmlns:p14="http://schemas.microsoft.com/office/powerpoint/2010/main" val="26772068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759D2-863A-8A78-F518-C1BEB9FE0C4A}"/>
            </a:ext>
          </a:extLst>
        </p:cNvPr>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EBE55817-F628-3272-EC14-CEEF8C305E60}"/>
              </a:ext>
            </a:extLst>
          </p:cNvPr>
          <p:cNvGrpSpPr/>
          <p:nvPr/>
        </p:nvGrpSpPr>
        <p:grpSpPr>
          <a:xfrm>
            <a:off x="307932" y="1208314"/>
            <a:ext cx="11703710" cy="2558142"/>
            <a:chOff x="927080" y="3050363"/>
            <a:chExt cx="10547673" cy="2702907"/>
          </a:xfrm>
        </p:grpSpPr>
        <p:sp>
          <p:nvSpPr>
            <p:cNvPr id="5" name="テキスト ボックス 4">
              <a:extLst>
                <a:ext uri="{FF2B5EF4-FFF2-40B4-BE49-F238E27FC236}">
                  <a16:creationId xmlns:a16="http://schemas.microsoft.com/office/drawing/2014/main" id="{435BFE01-0208-C0DA-1E56-A32C56F909FF}"/>
                </a:ext>
              </a:extLst>
            </p:cNvPr>
            <p:cNvSpPr txBox="1"/>
            <p:nvPr/>
          </p:nvSpPr>
          <p:spPr>
            <a:xfrm>
              <a:off x="927080" y="3162876"/>
              <a:ext cx="10547673" cy="2505888"/>
            </a:xfrm>
            <a:prstGeom prst="rect">
              <a:avLst/>
            </a:prstGeom>
            <a:noFill/>
          </p:spPr>
          <p:txBody>
            <a:bodyPr wrap="square">
              <a:spAutoFit/>
            </a:bodyPr>
            <a:lstStyle/>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です・ます</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～てください</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」の形を使う！</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シンプルな言葉</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en-US" altLang="ja-JP" sz="24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専門用語・バラバラの表現・オノマトペ</a:t>
              </a: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和語</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ja-JP" altLang="en-US" sz="2400" b="0" i="0" u="none" strike="noStrike" kern="1200" cap="none" spc="0" normalizeH="0" baseline="0" noProof="0" dirty="0">
                  <a:ln>
                    <a:noFill/>
                  </a:ln>
                  <a:solidFill>
                    <a:srgbClr val="4472C4"/>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400" b="1" i="0" u="none" strike="noStrike" kern="1200" cap="none" spc="0" normalizeH="0" baseline="0" noProof="0" dirty="0">
                  <a:ln>
                    <a:noFill/>
                  </a:ln>
                  <a:solidFill>
                    <a:srgbClr val="4472C4"/>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漢語・カタカナ語・敬語</a:t>
              </a:r>
              <a:endParaRPr kumimoji="1" lang="en-US" altLang="ja-JP" sz="2400" b="1" i="0" u="none"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誰が</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何を</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」などを入れて関係を明確にする！</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6" name="正方形/長方形 15">
              <a:extLst>
                <a:ext uri="{FF2B5EF4-FFF2-40B4-BE49-F238E27FC236}">
                  <a16:creationId xmlns:a16="http://schemas.microsoft.com/office/drawing/2014/main" id="{0809E1DA-D5BB-960F-F7A0-0BA5F0CB4F1A}"/>
                </a:ext>
              </a:extLst>
            </p:cNvPr>
            <p:cNvSpPr/>
            <p:nvPr/>
          </p:nvSpPr>
          <p:spPr>
            <a:xfrm>
              <a:off x="959501" y="3050363"/>
              <a:ext cx="10348144" cy="27029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24" name="テキスト ボックス 23">
            <a:extLst>
              <a:ext uri="{FF2B5EF4-FFF2-40B4-BE49-F238E27FC236}">
                <a16:creationId xmlns:a16="http://schemas.microsoft.com/office/drawing/2014/main" id="{F9342A95-049D-EB73-B81E-65E815D90403}"/>
              </a:ext>
            </a:extLst>
          </p:cNvPr>
          <p:cNvSpPr txBox="1"/>
          <p:nvPr/>
        </p:nvSpPr>
        <p:spPr>
          <a:xfrm>
            <a:off x="1660834" y="650047"/>
            <a:ext cx="7630650" cy="58477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「これだけは！」 </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言い換えのコツ</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18" name="図 17">
            <a:extLst>
              <a:ext uri="{FF2B5EF4-FFF2-40B4-BE49-F238E27FC236}">
                <a16:creationId xmlns:a16="http://schemas.microsoft.com/office/drawing/2014/main" id="{0ADC44C9-48B9-FCB1-1012-E31C8409D54E}"/>
              </a:ext>
            </a:extLst>
          </p:cNvPr>
          <p:cNvPicPr>
            <a:picLocks noChangeAspect="1"/>
          </p:cNvPicPr>
          <p:nvPr/>
        </p:nvPicPr>
        <p:blipFill>
          <a:blip r:embed="rId3"/>
          <a:stretch>
            <a:fillRect/>
          </a:stretch>
        </p:blipFill>
        <p:spPr>
          <a:xfrm>
            <a:off x="10347612" y="2892340"/>
            <a:ext cx="1664030" cy="1384995"/>
          </a:xfrm>
          <a:prstGeom prst="rect">
            <a:avLst/>
          </a:prstGeom>
        </p:spPr>
      </p:pic>
      <p:sp>
        <p:nvSpPr>
          <p:cNvPr id="19" name="スライド番号プレースホルダー 2">
            <a:extLst>
              <a:ext uri="{FF2B5EF4-FFF2-40B4-BE49-F238E27FC236}">
                <a16:creationId xmlns:a16="http://schemas.microsoft.com/office/drawing/2014/main" id="{6C717F82-D60E-AE22-61C4-3391BA143604}"/>
              </a:ext>
            </a:extLst>
          </p:cNvPr>
          <p:cNvSpPr>
            <a:spLocks noGrp="1"/>
          </p:cNvSpPr>
          <p:nvPr>
            <p:ph type="sldNum" sz="quarter" idx="12"/>
          </p:nvPr>
        </p:nvSpPr>
        <p:spPr>
          <a:xfrm>
            <a:off x="11747666" y="6628851"/>
            <a:ext cx="444334"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28</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graphicFrame>
        <p:nvGraphicFramePr>
          <p:cNvPr id="3" name="表 2">
            <a:extLst>
              <a:ext uri="{FF2B5EF4-FFF2-40B4-BE49-F238E27FC236}">
                <a16:creationId xmlns:a16="http://schemas.microsoft.com/office/drawing/2014/main" id="{C377C343-74AC-4CFD-B852-F3800EAB7893}"/>
              </a:ext>
            </a:extLst>
          </p:cNvPr>
          <p:cNvGraphicFramePr>
            <a:graphicFrameLocks noGrp="1"/>
          </p:cNvGraphicFramePr>
          <p:nvPr/>
        </p:nvGraphicFramePr>
        <p:xfrm>
          <a:off x="8310292" y="4937838"/>
          <a:ext cx="3741458" cy="1818988"/>
        </p:xfrm>
        <a:graphic>
          <a:graphicData uri="http://schemas.openxmlformats.org/drawingml/2006/table">
            <a:tbl>
              <a:tblPr firstRow="1" bandRow="1"/>
              <a:tblGrid>
                <a:gridCol w="1953413">
                  <a:extLst>
                    <a:ext uri="{9D8B030D-6E8A-4147-A177-3AD203B41FA5}">
                      <a16:colId xmlns:a16="http://schemas.microsoft.com/office/drawing/2014/main" val="2571085779"/>
                    </a:ext>
                  </a:extLst>
                </a:gridCol>
                <a:gridCol w="1788045">
                  <a:extLst>
                    <a:ext uri="{9D8B030D-6E8A-4147-A177-3AD203B41FA5}">
                      <a16:colId xmlns:a16="http://schemas.microsoft.com/office/drawing/2014/main" val="4086394738"/>
                    </a:ext>
                  </a:extLst>
                </a:gridCol>
              </a:tblGrid>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中止する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09760">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300" dirty="0">
                          <a:latin typeface="UD デジタル 教科書体 NK" panose="02020400000000000000" pitchFamily="18" charset="-128"/>
                          <a:ea typeface="UD デジタル 教科書体 NK" panose="02020400000000000000" pitchFamily="18" charset="-128"/>
                        </a:rPr>
                        <a:t>キャンセルする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見合わせる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4" name="テキスト ボックス 3">
            <a:extLst>
              <a:ext uri="{FF2B5EF4-FFF2-40B4-BE49-F238E27FC236}">
                <a16:creationId xmlns:a16="http://schemas.microsoft.com/office/drawing/2014/main" id="{439A66CF-892C-412D-749A-8C23107E49E6}"/>
              </a:ext>
            </a:extLst>
          </p:cNvPr>
          <p:cNvSpPr txBox="1"/>
          <p:nvPr/>
        </p:nvSpPr>
        <p:spPr>
          <a:xfrm>
            <a:off x="80025" y="4311032"/>
            <a:ext cx="1014453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１．難しい言葉を使わないで、シンプルな表現にしてみましょう。</a:t>
            </a:r>
            <a:endParaRPr kumimoji="1" lang="ja-JP" altLang="en-US" sz="2600" b="1" i="0" u="none" strike="noStrike" kern="1200" cap="none" spc="0" normalizeH="0" baseline="0" noProof="0" dirty="0">
              <a:ln>
                <a:noFill/>
              </a:ln>
              <a:solidFill>
                <a:prstClr val="black"/>
              </a:solidFill>
              <a:effectLst/>
              <a:highlight>
                <a:srgbClr val="FFCCCC"/>
              </a:highlight>
              <a:uLnTx/>
              <a:uFillTx/>
              <a:latin typeface="UD デジタル 教科書体 N" panose="02020400000000000000" pitchFamily="17" charset="-128"/>
              <a:ea typeface="UD デジタル 教科書体 N" panose="02020400000000000000" pitchFamily="17" charset="-128"/>
              <a:cs typeface="+mn-cs"/>
            </a:endParaRPr>
          </a:p>
        </p:txBody>
      </p:sp>
      <p:graphicFrame>
        <p:nvGraphicFramePr>
          <p:cNvPr id="6" name="表 5">
            <a:extLst>
              <a:ext uri="{FF2B5EF4-FFF2-40B4-BE49-F238E27FC236}">
                <a16:creationId xmlns:a16="http://schemas.microsoft.com/office/drawing/2014/main" id="{E60D0ED7-7896-E9BA-E2D4-B612E14B51FE}"/>
              </a:ext>
            </a:extLst>
          </p:cNvPr>
          <p:cNvGraphicFramePr>
            <a:graphicFrameLocks noGrp="1"/>
          </p:cNvGraphicFramePr>
          <p:nvPr/>
        </p:nvGraphicFramePr>
        <p:xfrm>
          <a:off x="4201550" y="4937838"/>
          <a:ext cx="3589158" cy="1536267"/>
        </p:xfrm>
        <a:graphic>
          <a:graphicData uri="http://schemas.openxmlformats.org/drawingml/2006/table">
            <a:tbl>
              <a:tblPr firstRow="1" bandRow="1"/>
              <a:tblGrid>
                <a:gridCol w="1771244">
                  <a:extLst>
                    <a:ext uri="{9D8B030D-6E8A-4147-A177-3AD203B41FA5}">
                      <a16:colId xmlns:a16="http://schemas.microsoft.com/office/drawing/2014/main" val="2571085779"/>
                    </a:ext>
                  </a:extLst>
                </a:gridCol>
                <a:gridCol w="1817914">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欠席する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休憩する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休止する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7" name="正方形/長方形 6">
            <a:extLst>
              <a:ext uri="{FF2B5EF4-FFF2-40B4-BE49-F238E27FC236}">
                <a16:creationId xmlns:a16="http://schemas.microsoft.com/office/drawing/2014/main" id="{8005A82A-7B7C-5749-2361-B1E0F6A2C928}"/>
              </a:ext>
            </a:extLst>
          </p:cNvPr>
          <p:cNvSpPr/>
          <p:nvPr/>
        </p:nvSpPr>
        <p:spPr>
          <a:xfrm>
            <a:off x="50478"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⑴</a:t>
            </a:r>
          </a:p>
        </p:txBody>
      </p:sp>
      <p:sp>
        <p:nvSpPr>
          <p:cNvPr id="8" name="正方形/長方形 7">
            <a:extLst>
              <a:ext uri="{FF2B5EF4-FFF2-40B4-BE49-F238E27FC236}">
                <a16:creationId xmlns:a16="http://schemas.microsoft.com/office/drawing/2014/main" id="{2C84E61B-86D7-A63D-18B8-92786D87F9FE}"/>
              </a:ext>
            </a:extLst>
          </p:cNvPr>
          <p:cNvSpPr/>
          <p:nvPr/>
        </p:nvSpPr>
        <p:spPr>
          <a:xfrm>
            <a:off x="3756803"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⑵</a:t>
            </a:r>
          </a:p>
        </p:txBody>
      </p:sp>
      <p:graphicFrame>
        <p:nvGraphicFramePr>
          <p:cNvPr id="10" name="表 9">
            <a:extLst>
              <a:ext uri="{FF2B5EF4-FFF2-40B4-BE49-F238E27FC236}">
                <a16:creationId xmlns:a16="http://schemas.microsoft.com/office/drawing/2014/main" id="{255797C1-2DB0-457E-84B3-63EC1F515505}"/>
              </a:ext>
            </a:extLst>
          </p:cNvPr>
          <p:cNvGraphicFramePr>
            <a:graphicFrameLocks noGrp="1"/>
          </p:cNvGraphicFramePr>
          <p:nvPr/>
        </p:nvGraphicFramePr>
        <p:xfrm>
          <a:off x="478444" y="4937838"/>
          <a:ext cx="3131958" cy="1536267"/>
        </p:xfrm>
        <a:graphic>
          <a:graphicData uri="http://schemas.openxmlformats.org/drawingml/2006/table">
            <a:tbl>
              <a:tblPr firstRow="1" bandRow="1"/>
              <a:tblGrid>
                <a:gridCol w="1560830">
                  <a:extLst>
                    <a:ext uri="{9D8B030D-6E8A-4147-A177-3AD203B41FA5}">
                      <a16:colId xmlns:a16="http://schemas.microsoft.com/office/drawing/2014/main" val="2571085779"/>
                    </a:ext>
                  </a:extLst>
                </a:gridCol>
                <a:gridCol w="1571128">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見学する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観察する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000" b="0" dirty="0">
                          <a:solidFill>
                            <a:schemeClr val="tx1"/>
                          </a:solidFill>
                          <a:latin typeface="UD デジタル 教科書体 NK" panose="02020400000000000000" pitchFamily="18" charset="-128"/>
                          <a:ea typeface="UD デジタル 教科書体 NK" panose="02020400000000000000" pitchFamily="18" charset="-128"/>
                        </a:rPr>
                        <a:t> </a:t>
                      </a:r>
                      <a:r>
                        <a:rPr kumimoji="1" lang="ja-JP" altLang="en-US" sz="1400" b="0" dirty="0">
                          <a:solidFill>
                            <a:schemeClr val="tx1"/>
                          </a:solidFill>
                          <a:latin typeface="UD デジタル 教科書体 NK" panose="02020400000000000000" pitchFamily="18" charset="-128"/>
                          <a:ea typeface="UD デジタル 教科書体 NK" panose="02020400000000000000" pitchFamily="18" charset="-128"/>
                        </a:rPr>
                        <a:t> </a:t>
                      </a:r>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観覧する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11" name="正方形/長方形 10">
            <a:extLst>
              <a:ext uri="{FF2B5EF4-FFF2-40B4-BE49-F238E27FC236}">
                <a16:creationId xmlns:a16="http://schemas.microsoft.com/office/drawing/2014/main" id="{1C10751C-CD56-8611-3E04-3A1CF9A77025}"/>
              </a:ext>
            </a:extLst>
          </p:cNvPr>
          <p:cNvSpPr/>
          <p:nvPr/>
        </p:nvSpPr>
        <p:spPr>
          <a:xfrm>
            <a:off x="7818726" y="4886386"/>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⑶</a:t>
            </a:r>
          </a:p>
        </p:txBody>
      </p:sp>
      <p:sp>
        <p:nvSpPr>
          <p:cNvPr id="25" name="テキスト ボックス 24">
            <a:extLst>
              <a:ext uri="{FF2B5EF4-FFF2-40B4-BE49-F238E27FC236}">
                <a16:creationId xmlns:a16="http://schemas.microsoft.com/office/drawing/2014/main" id="{5AF14A23-72A3-0828-1D20-19DD8E3098D4}"/>
              </a:ext>
            </a:extLst>
          </p:cNvPr>
          <p:cNvSpPr txBox="1"/>
          <p:nvPr/>
        </p:nvSpPr>
        <p:spPr>
          <a:xfrm>
            <a:off x="80025" y="122285"/>
            <a:ext cx="38528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ja-JP" altLang="en-US" sz="2800" b="1" i="0" u="none" strike="noStrike" kern="1200" cap="none" spc="0" normalizeH="0" baseline="0" noProof="0" dirty="0">
              <a:ln>
                <a:noFill/>
              </a:ln>
              <a:solidFill>
                <a:srgbClr val="C0000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p:txBody>
      </p:sp>
    </p:spTree>
    <p:extLst>
      <p:ext uri="{BB962C8B-B14F-4D97-AF65-F5344CB8AC3E}">
        <p14:creationId xmlns:p14="http://schemas.microsoft.com/office/powerpoint/2010/main" val="86491997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1528A-C89A-C5BF-10D6-4EE4C882B2C8}"/>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6F9960DF-53CB-BBFD-BD32-9D6B55BF1160}"/>
              </a:ext>
            </a:extLst>
          </p:cNvPr>
          <p:cNvSpPr txBox="1"/>
          <p:nvPr/>
        </p:nvSpPr>
        <p:spPr>
          <a:xfrm>
            <a:off x="298300" y="902073"/>
            <a:ext cx="11893700" cy="16158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  ２．人によって表現が異なる「バラバラ言葉」は分かりにくいため、</a:t>
            </a:r>
            <a:endParaRPr kumimoji="1" lang="en-US" altLang="ja-JP"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600" dirty="0">
                <a:solidFill>
                  <a:prstClr val="black"/>
                </a:solidFill>
                <a:latin typeface="UD デジタル 教科書体 NK-B" panose="02020700000000000000" pitchFamily="18" charset="-128"/>
                <a:ea typeface="UD デジタル 教科書体 NK-B" panose="02020700000000000000" pitchFamily="18" charset="-128"/>
              </a:rPr>
              <a:t>      </a:t>
            </a:r>
            <a:r>
              <a:rPr kumimoji="1" lang="ja-JP" altLang="en-US"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学校で統一し</a:t>
            </a:r>
            <a:r>
              <a:rPr lang="ja-JP" altLang="en-US" sz="2600" dirty="0">
                <a:solidFill>
                  <a:prstClr val="black"/>
                </a:solidFill>
                <a:latin typeface="UD デジタル 教科書体 NK-B" panose="02020700000000000000" pitchFamily="18" charset="-128"/>
                <a:ea typeface="UD デジタル 教科書体 NK-B" panose="02020700000000000000" pitchFamily="18" charset="-128"/>
              </a:rPr>
              <a:t>て保護者等に伝えると理解しやすいでしょう</a:t>
            </a:r>
            <a:r>
              <a:rPr kumimoji="1" lang="ja-JP" altLang="en-US"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UD デジタル 教科書体 NK-B" panose="02020700000000000000" pitchFamily="18" charset="-128"/>
                <a:ea typeface="UD デジタル 教科書体 NK-B" panose="02020700000000000000" pitchFamily="18" charset="-128"/>
              </a:rPr>
              <a:t>　</a:t>
            </a: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UD デジタル 教科書体 NK-B" panose="02020700000000000000" pitchFamily="18" charset="-128"/>
                <a:ea typeface="UD デジタル 教科書体 NK-B" panose="02020700000000000000" pitchFamily="18" charset="-128"/>
              </a:rPr>
              <a:t>　　</a:t>
            </a:r>
            <a:r>
              <a:rPr lang="ja-JP" altLang="en-US" sz="2600" dirty="0">
                <a:solidFill>
                  <a:prstClr val="black"/>
                </a:solidFill>
                <a:latin typeface="UD デジタル 教科書体 NK-B" panose="02020700000000000000" pitchFamily="18" charset="-128"/>
                <a:ea typeface="UD デジタル 教科書体 NK-B" panose="02020700000000000000" pitchFamily="18" charset="-128"/>
              </a:rPr>
              <a:t>⑴ あなたの学校ではどんな表現が使われやすいか、どれが</a:t>
            </a:r>
            <a:r>
              <a:rPr kumimoji="1" lang="ja-JP" altLang="en-US"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適切か考えましょう。</a:t>
            </a:r>
          </a:p>
        </p:txBody>
      </p:sp>
      <p:sp>
        <p:nvSpPr>
          <p:cNvPr id="7" name="スライド番号プレースホルダー 1">
            <a:extLst>
              <a:ext uri="{FF2B5EF4-FFF2-40B4-BE49-F238E27FC236}">
                <a16:creationId xmlns:a16="http://schemas.microsoft.com/office/drawing/2014/main" id="{7226A624-440F-5A77-9E20-9BCB8E9C0DCB}"/>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9" name="テキスト ボックス 8">
            <a:extLst>
              <a:ext uri="{FF2B5EF4-FFF2-40B4-BE49-F238E27FC236}">
                <a16:creationId xmlns:a16="http://schemas.microsoft.com/office/drawing/2014/main" id="{87141B21-E031-5DB0-757E-3DF4931A918C}"/>
              </a:ext>
            </a:extLst>
          </p:cNvPr>
          <p:cNvSpPr txBox="1"/>
          <p:nvPr/>
        </p:nvSpPr>
        <p:spPr>
          <a:xfrm>
            <a:off x="298300" y="200990"/>
            <a:ext cx="42540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練習２</a:t>
            </a:r>
            <a:r>
              <a:rPr lang="en-US" altLang="ja-JP" sz="2800" b="1" dirty="0">
                <a:solidFill>
                  <a:prstClr val="black"/>
                </a:solidFill>
                <a:latin typeface="UD デジタル 教科書体 NK" panose="02020400000000000000" pitchFamily="18" charset="-128"/>
                <a:ea typeface="UD デジタル 教科書体 NK" panose="02020400000000000000" pitchFamily="18" charset="-128"/>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p:txBody>
      </p:sp>
      <p:sp>
        <p:nvSpPr>
          <p:cNvPr id="2" name="テキスト ボックス 1">
            <a:extLst>
              <a:ext uri="{FF2B5EF4-FFF2-40B4-BE49-F238E27FC236}">
                <a16:creationId xmlns:a16="http://schemas.microsoft.com/office/drawing/2014/main" id="{0BB97727-279F-FAFD-549E-8BD68D89E7B1}"/>
              </a:ext>
            </a:extLst>
          </p:cNvPr>
          <p:cNvSpPr txBox="1"/>
          <p:nvPr/>
        </p:nvSpPr>
        <p:spPr>
          <a:xfrm>
            <a:off x="614574" y="4388619"/>
            <a:ext cx="1074900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solidFill>
                  <a:prstClr val="black"/>
                </a:solidFill>
                <a:latin typeface="UD デジタル 教科書体 NP-B" panose="02020700000000000000" pitchFamily="18" charset="-128"/>
                <a:ea typeface="UD デジタル 教科書体 NP-B" panose="02020700000000000000" pitchFamily="18" charset="-128"/>
              </a:rPr>
              <a:t>⑵ </a:t>
            </a: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また、他にどんなバラバラ言葉があるか考えてみましょう。</a:t>
            </a:r>
          </a:p>
        </p:txBody>
      </p:sp>
      <p:sp>
        <p:nvSpPr>
          <p:cNvPr id="3" name="テキスト ボックス 2">
            <a:extLst>
              <a:ext uri="{FF2B5EF4-FFF2-40B4-BE49-F238E27FC236}">
                <a16:creationId xmlns:a16="http://schemas.microsoft.com/office/drawing/2014/main" id="{7677CE5A-ED50-2420-ECCC-5C36E4EF0558}"/>
              </a:ext>
            </a:extLst>
          </p:cNvPr>
          <p:cNvSpPr txBox="1"/>
          <p:nvPr/>
        </p:nvSpPr>
        <p:spPr>
          <a:xfrm>
            <a:off x="1132114" y="2777956"/>
            <a:ext cx="4056684" cy="131484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お手洗い・洗面所・トイレ・便所・　パウダールーム・化粧室・厠</a:t>
            </a:r>
          </a:p>
        </p:txBody>
      </p:sp>
      <p:sp>
        <p:nvSpPr>
          <p:cNvPr id="6" name="テキスト ボックス 5">
            <a:extLst>
              <a:ext uri="{FF2B5EF4-FFF2-40B4-BE49-F238E27FC236}">
                <a16:creationId xmlns:a16="http://schemas.microsoft.com/office/drawing/2014/main" id="{409B2A45-AA17-B856-485F-7274140A713D}"/>
              </a:ext>
            </a:extLst>
          </p:cNvPr>
          <p:cNvSpPr txBox="1"/>
          <p:nvPr/>
        </p:nvSpPr>
        <p:spPr>
          <a:xfrm>
            <a:off x="6711018" y="2746716"/>
            <a:ext cx="4056684" cy="131484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体操着、体操服、体育着</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、運動着、ジャージ、</a:t>
            </a:r>
            <a:endParaRPr kumimoji="0" lang="en-US" altLang="ja-JP" sz="2600" kern="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トレーニングウェア</a:t>
            </a:r>
            <a:endParaRPr kumimoji="0" lang="en-US" altLang="ja-JP" sz="2600" kern="0" dirty="0">
              <a:solidFill>
                <a:prstClr val="black"/>
              </a:solidFill>
              <a:latin typeface="UD デジタル 教科書体 NK" panose="02020400000000000000" pitchFamily="18" charset="-128"/>
              <a:ea typeface="UD デジタル 教科書体 NK" panose="02020400000000000000" pitchFamily="18" charset="-128"/>
            </a:endParaRPr>
          </a:p>
        </p:txBody>
      </p:sp>
      <p:pic>
        <p:nvPicPr>
          <p:cNvPr id="13" name="図 12" descr="A white t-shirt with a blue striped collar and matching blue shorts.&#10;&#10;AI 生成コンテンツは誤りを含む可能性があります。">
            <a:extLst>
              <a:ext uri="{FF2B5EF4-FFF2-40B4-BE49-F238E27FC236}">
                <a16:creationId xmlns:a16="http://schemas.microsoft.com/office/drawing/2014/main" id="{6DA759ED-8427-E265-5269-5C0AC7861B4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854788" y="2816569"/>
            <a:ext cx="1191762" cy="1278029"/>
          </a:xfrm>
          <a:prstGeom prst="rect">
            <a:avLst/>
          </a:prstGeom>
        </p:spPr>
      </p:pic>
      <p:pic>
        <p:nvPicPr>
          <p:cNvPr id="17" name="図 16" descr="The image depicts a white toilet with the lid open, containing a clear water bowl, and a keyhole lock on the lid.&#10;&#10;AI 生成コンテンツは誤りを含む可能性があります。">
            <a:extLst>
              <a:ext uri="{FF2B5EF4-FFF2-40B4-BE49-F238E27FC236}">
                <a16:creationId xmlns:a16="http://schemas.microsoft.com/office/drawing/2014/main" id="{2BBF29E9-8602-83AF-3513-5E9198BF60B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75884" y="2816569"/>
            <a:ext cx="1191762" cy="1288391"/>
          </a:xfrm>
          <a:prstGeom prst="rect">
            <a:avLst/>
          </a:prstGeom>
        </p:spPr>
      </p:pic>
      <p:sp>
        <p:nvSpPr>
          <p:cNvPr id="18" name="正方形/長方形 17">
            <a:extLst>
              <a:ext uri="{FF2B5EF4-FFF2-40B4-BE49-F238E27FC236}">
                <a16:creationId xmlns:a16="http://schemas.microsoft.com/office/drawing/2014/main" id="{7A956B5A-D14E-2C55-E29B-9F399524A4AB}"/>
              </a:ext>
            </a:extLst>
          </p:cNvPr>
          <p:cNvSpPr/>
          <p:nvPr/>
        </p:nvSpPr>
        <p:spPr>
          <a:xfrm>
            <a:off x="1132114" y="4901658"/>
            <a:ext cx="10384972" cy="175535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B" panose="02020700000000000000" pitchFamily="18" charset="-128"/>
              <a:ea typeface="UD デジタル 教科書体 NK-B" panose="02020700000000000000" pitchFamily="18" charset="-128"/>
            </a:endParaRPr>
          </a:p>
        </p:txBody>
      </p:sp>
      <p:pic>
        <p:nvPicPr>
          <p:cNvPr id="4" name="図 3">
            <a:extLst>
              <a:ext uri="{FF2B5EF4-FFF2-40B4-BE49-F238E27FC236}">
                <a16:creationId xmlns:a16="http://schemas.microsoft.com/office/drawing/2014/main" id="{B8410B35-D783-9DDC-7C1D-9D05BA652508}"/>
              </a:ext>
            </a:extLst>
          </p:cNvPr>
          <p:cNvPicPr>
            <a:picLocks noChangeAspect="1"/>
          </p:cNvPicPr>
          <p:nvPr/>
        </p:nvPicPr>
        <p:blipFill>
          <a:blip r:embed="rId7"/>
          <a:stretch>
            <a:fillRect/>
          </a:stretch>
        </p:blipFill>
        <p:spPr>
          <a:xfrm>
            <a:off x="10241854" y="405441"/>
            <a:ext cx="1225868" cy="1211990"/>
          </a:xfrm>
          <a:prstGeom prst="rect">
            <a:avLst/>
          </a:prstGeom>
        </p:spPr>
      </p:pic>
    </p:spTree>
    <p:extLst>
      <p:ext uri="{BB962C8B-B14F-4D97-AF65-F5344CB8AC3E}">
        <p14:creationId xmlns:p14="http://schemas.microsoft.com/office/powerpoint/2010/main" val="297470562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07A7A-442C-28CC-82D0-7BA5ADF250FD}"/>
              </a:ext>
            </a:extLst>
          </p:cNvPr>
          <p:cNvSpPr>
            <a:spLocks noGrp="1"/>
          </p:cNvSpPr>
          <p:nvPr>
            <p:ph type="title"/>
          </p:nvPr>
        </p:nvSpPr>
        <p:spPr>
          <a:xfrm>
            <a:off x="0" y="2653867"/>
            <a:ext cx="12191999" cy="1325562"/>
          </a:xfrm>
        </p:spPr>
        <p:txBody>
          <a:bodyPr>
            <a:normAutofit/>
          </a:bodyPr>
          <a:lstStyle/>
          <a:p>
            <a:pPr algn="ctr"/>
            <a:r>
              <a:rPr lang="ja-JP" altLang="en-US" sz="6600" b="1" dirty="0">
                <a:latin typeface="UD デジタル 教科書体 NK-B" panose="02020700000000000000" pitchFamily="18" charset="-128"/>
                <a:ea typeface="UD デジタル 教科書体 NK-B" panose="02020700000000000000" pitchFamily="18" charset="-128"/>
              </a:rPr>
              <a:t>１</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lang="ja-JP" altLang="en-US" sz="6600" dirty="0">
                <a:latin typeface="UD デジタル 教科書体 NK-B" panose="02020700000000000000" pitchFamily="18" charset="-128"/>
                <a:ea typeface="UD デジタル 教科書体 NK-B" panose="02020700000000000000" pitchFamily="18" charset="-128"/>
              </a:rPr>
              <a:t>子どもの気持ち体験</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D6C11ED3-543E-43A3-56E5-B351D2819980}"/>
              </a:ext>
            </a:extLst>
          </p:cNvPr>
          <p:cNvCxnSpPr>
            <a:cxnSpLocks/>
          </p:cNvCxnSpPr>
          <p:nvPr/>
        </p:nvCxnSpPr>
        <p:spPr>
          <a:xfrm>
            <a:off x="3087329" y="3819244"/>
            <a:ext cx="727510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4F0110B9-DA50-62B6-12EF-3D07057E8DB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2229525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78A82B-ED2D-E248-249A-38B4CE7C2642}"/>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86AC074-AE59-E534-695B-71E338EBBD26}"/>
              </a:ext>
            </a:extLst>
          </p:cNvPr>
          <p:cNvSpPr txBox="1"/>
          <p:nvPr/>
        </p:nvSpPr>
        <p:spPr>
          <a:xfrm>
            <a:off x="195943" y="798639"/>
            <a:ext cx="965124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  ３．下の表現を「やさしい日本語」にしてみましょう。</a:t>
            </a:r>
          </a:p>
        </p:txBody>
      </p:sp>
      <p:sp>
        <p:nvSpPr>
          <p:cNvPr id="7" name="スライド番号プレースホルダー 1">
            <a:extLst>
              <a:ext uri="{FF2B5EF4-FFF2-40B4-BE49-F238E27FC236}">
                <a16:creationId xmlns:a16="http://schemas.microsoft.com/office/drawing/2014/main" id="{70085349-6E8D-42DF-262D-AF942B7C2EE6}"/>
              </a:ext>
            </a:extLst>
          </p:cNvPr>
          <p:cNvSpPr txBox="1">
            <a:spLocks/>
          </p:cNvSpPr>
          <p:nvPr/>
        </p:nvSpPr>
        <p:spPr>
          <a:xfrm>
            <a:off x="11549742" y="6492875"/>
            <a:ext cx="57972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2" name="テキスト ボックス 1">
            <a:extLst>
              <a:ext uri="{FF2B5EF4-FFF2-40B4-BE49-F238E27FC236}">
                <a16:creationId xmlns:a16="http://schemas.microsoft.com/office/drawing/2014/main" id="{4DCA383D-7D3D-C31A-53CA-F44FB388F67A}"/>
              </a:ext>
            </a:extLst>
          </p:cNvPr>
          <p:cNvSpPr txBox="1"/>
          <p:nvPr/>
        </p:nvSpPr>
        <p:spPr>
          <a:xfrm>
            <a:off x="420491" y="1191318"/>
            <a:ext cx="11419114" cy="5618076"/>
          </a:xfrm>
          <a:prstGeom prst="rect">
            <a:avLst/>
          </a:prstGeom>
          <a:noFill/>
        </p:spPr>
        <p:txBody>
          <a:bodyPr wrap="square" rtlCol="0">
            <a:spAutoFit/>
          </a:bodyPr>
          <a:lstStyle/>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⑴ </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友達</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と）</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打ち解けた？ ➝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⑵  お手洗い、大丈夫？ ➝ </a:t>
            </a:r>
            <a:r>
              <a:rPr lang="en-US" altLang="ja-JP" sz="2800" dirty="0">
                <a:solidFill>
                  <a:prstClr val="black"/>
                </a:solidFill>
                <a:latin typeface="UD デジタル 教科書体 NK" panose="02020400000000000000" pitchFamily="18" charset="-128"/>
                <a:ea typeface="UD デジタル 教科書体 NK" panose="02020400000000000000" pitchFamily="18" charset="-128"/>
              </a:rPr>
              <a:t>_____________________________________</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⑶  </a:t>
            </a:r>
            <a:r>
              <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5</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分前行動しましょう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⑷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遠慮なく</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ご連絡ください ➝ ＿＿＿＿＿＿＿＿＿＿＿＿＿＿＿＿</a:t>
            </a:r>
            <a:r>
              <a:rPr lang="en-US" altLang="ja-JP" sz="2800" dirty="0">
                <a:solidFill>
                  <a:prstClr val="black"/>
                </a:solidFill>
                <a:latin typeface="UD デジタル 教科書体 NK" panose="02020400000000000000" pitchFamily="18" charset="-128"/>
                <a:ea typeface="UD デジタル 教科書体 NK" panose="02020400000000000000" pitchFamily="18" charset="-128"/>
              </a:rPr>
              <a:t>_</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⑸  来週から、早帰りです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⑹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個人情報はお伝え致しかねます</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a:t>
            </a:r>
            <a:endPar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 name="テキスト ボックス 3">
            <a:extLst>
              <a:ext uri="{FF2B5EF4-FFF2-40B4-BE49-F238E27FC236}">
                <a16:creationId xmlns:a16="http://schemas.microsoft.com/office/drawing/2014/main" id="{18585880-2ACE-9343-AEDD-3948A13A6B66}"/>
              </a:ext>
            </a:extLst>
          </p:cNvPr>
          <p:cNvSpPr txBox="1"/>
          <p:nvPr/>
        </p:nvSpPr>
        <p:spPr>
          <a:xfrm>
            <a:off x="298300" y="177863"/>
            <a:ext cx="434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12" name="図 11">
            <a:extLst>
              <a:ext uri="{FF2B5EF4-FFF2-40B4-BE49-F238E27FC236}">
                <a16:creationId xmlns:a16="http://schemas.microsoft.com/office/drawing/2014/main" id="{822F795C-92B7-A794-3B97-CB0E98A8F177}"/>
              </a:ext>
            </a:extLst>
          </p:cNvPr>
          <p:cNvPicPr>
            <a:picLocks noChangeAspect="1"/>
          </p:cNvPicPr>
          <p:nvPr/>
        </p:nvPicPr>
        <p:blipFill>
          <a:blip r:embed="rId3"/>
          <a:stretch>
            <a:fillRect/>
          </a:stretch>
        </p:blipFill>
        <p:spPr>
          <a:xfrm>
            <a:off x="10545641" y="192644"/>
            <a:ext cx="1225868" cy="1211990"/>
          </a:xfrm>
          <a:prstGeom prst="rect">
            <a:avLst/>
          </a:prstGeom>
        </p:spPr>
      </p:pic>
    </p:spTree>
    <p:extLst>
      <p:ext uri="{BB962C8B-B14F-4D97-AF65-F5344CB8AC3E}">
        <p14:creationId xmlns:p14="http://schemas.microsoft.com/office/powerpoint/2010/main" val="252719228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E9E32-611D-D50B-CE47-D85A6AF322BD}"/>
            </a:ext>
          </a:extLst>
        </p:cNvPr>
        <p:cNvGrpSpPr/>
        <p:nvPr/>
      </p:nvGrpSpPr>
      <p:grpSpPr>
        <a:xfrm>
          <a:off x="0" y="0"/>
          <a:ext cx="0" cy="0"/>
          <a:chOff x="0" y="0"/>
          <a:chExt cx="0" cy="0"/>
        </a:xfrm>
      </p:grpSpPr>
      <p:sp>
        <p:nvSpPr>
          <p:cNvPr id="5" name="スライド番号プレースホルダー 2">
            <a:extLst>
              <a:ext uri="{FF2B5EF4-FFF2-40B4-BE49-F238E27FC236}">
                <a16:creationId xmlns:a16="http://schemas.microsoft.com/office/drawing/2014/main" id="{1FCA23D2-44B7-FF40-CEA1-058CDE2C89FE}"/>
              </a:ext>
            </a:extLst>
          </p:cNvPr>
          <p:cNvSpPr txBox="1">
            <a:spLocks/>
          </p:cNvSpPr>
          <p:nvPr/>
        </p:nvSpPr>
        <p:spPr>
          <a:xfrm>
            <a:off x="11785598" y="6630757"/>
            <a:ext cx="388620" cy="138115"/>
          </a:xfrm>
          <a:prstGeom prst="rect">
            <a:avLst/>
          </a:prstGeom>
        </p:spPr>
        <p:txBody>
          <a:bodyPr vert="horz" wrap="square" lIns="0" tIns="0" rIns="0" bIns="0" rtlCol="0" anchor="ctr">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a:lnSpc>
                <a:spcPts val="875"/>
              </a:lnSpc>
              <a:defRPr/>
            </a:pPr>
            <a:fld id="{81D60167-4931-47E6-BA6A-407CBD079E47}" type="slidenum">
              <a:rPr lang="en-US" altLang="ja-JP" sz="1400" spc="10" smtClean="0">
                <a:latin typeface="UD デジタル 教科書体 NK-R" panose="02020400000000000000" pitchFamily="18" charset="-128"/>
                <a:ea typeface="UD デジタル 教科書体 NK-R" panose="02020400000000000000" pitchFamily="18" charset="-128"/>
              </a:rPr>
              <a:pPr marL="38100">
                <a:lnSpc>
                  <a:spcPts val="875"/>
                </a:lnSpc>
                <a:defRPr/>
              </a:pPr>
              <a:t>31</a:t>
            </a:fld>
            <a:endParaRPr lang="en-US" altLang="ja-JP" sz="1400" spc="1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B9DDDDE9-DAED-DF7B-2D1E-31F86685D146}"/>
              </a:ext>
            </a:extLst>
          </p:cNvPr>
          <p:cNvSpPr txBox="1"/>
          <p:nvPr/>
        </p:nvSpPr>
        <p:spPr>
          <a:xfrm>
            <a:off x="421911" y="2477233"/>
            <a:ext cx="11348178" cy="2257413"/>
          </a:xfrm>
          <a:prstGeom prst="rect">
            <a:avLst/>
          </a:prstGeom>
          <a:noFill/>
          <a:ln>
            <a:solidFill>
              <a:sysClr val="windowText" lastClr="000000"/>
            </a:solidFill>
          </a:ln>
        </p:spPr>
        <p:txBody>
          <a:bodyPr wrap="square" anchor="ctr">
            <a:spAutoFit/>
          </a:bodyPr>
          <a:lstStyle/>
          <a:p>
            <a:pPr marL="0" marR="0" lvl="0" indent="0" defTabSz="914400" eaLnBrk="1" fontAlgn="auto" latinLnBrk="0" hangingPunct="1">
              <a:lnSpc>
                <a:spcPts val="3400"/>
              </a:lnSpc>
              <a:spcBef>
                <a:spcPts val="0"/>
              </a:spcBef>
              <a:spcAft>
                <a:spcPts val="0"/>
              </a:spcAft>
              <a:buClrTx/>
              <a:buSzTx/>
              <a:buFontTx/>
              <a:buNone/>
              <a:tabLst/>
              <a:defRPr/>
            </a:pPr>
            <a:r>
              <a:rPr kumimoji="0" lang="ja-JP" altLang="en-US"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さて、来週から夏休みですが、去年は休み明けに生活リズムが乱れてしまった子が多くいたこともあり、先週お配りしたお便りの中にも記載しました通り、 明日夏休みの生活について子供たちにも話す予定で</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おり</a:t>
            </a:r>
            <a:r>
              <a:rPr kumimoji="0" lang="ja-JP" altLang="en-US"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ますが、ご家庭でも話し合っていただき、保護者の皆さまには声掛け や見守りをお願いできればと思っております。</a:t>
            </a:r>
            <a:endParaRPr kumimoji="0" lang="en-US" altLang="ja-JP"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4" name="テキスト ボックス 3">
            <a:extLst>
              <a:ext uri="{FF2B5EF4-FFF2-40B4-BE49-F238E27FC236}">
                <a16:creationId xmlns:a16="http://schemas.microsoft.com/office/drawing/2014/main" id="{17BB7207-BAE8-9B3B-414E-497D5B289879}"/>
              </a:ext>
            </a:extLst>
          </p:cNvPr>
          <p:cNvSpPr txBox="1"/>
          <p:nvPr/>
        </p:nvSpPr>
        <p:spPr>
          <a:xfrm>
            <a:off x="298299" y="103018"/>
            <a:ext cx="11153472"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dirty="0">
                <a:ln>
                  <a:noFill/>
                </a:ln>
                <a:solidFill>
                  <a:prstClr val="black"/>
                </a:solidFill>
                <a:effectLst/>
                <a:highlight>
                  <a:srgbClr val="FFE697"/>
                </a:highlight>
                <a:uLnTx/>
                <a:uFillTx/>
                <a:latin typeface="UD デジタル 教科書体 NP-B" panose="02020700000000000000" pitchFamily="18" charset="-128"/>
                <a:ea typeface="UD デジタル 教科書体 NP-B" panose="02020700000000000000" pitchFamily="18" charset="-128"/>
                <a:cs typeface="+mn-cs"/>
              </a:rPr>
              <a:t>【</a:t>
            </a:r>
            <a:r>
              <a:rPr kumimoji="1" lang="ja-JP" altLang="en-US" sz="2600" b="1" i="0" u="none" strike="noStrike" kern="1200" cap="none" spc="0" normalizeH="0" baseline="0" noProof="0" dirty="0">
                <a:ln>
                  <a:noFill/>
                </a:ln>
                <a:solidFill>
                  <a:prstClr val="black"/>
                </a:solidFill>
                <a:effectLst/>
                <a:highlight>
                  <a:srgbClr val="FFE697"/>
                </a:highlight>
                <a:uLnTx/>
                <a:uFillTx/>
                <a:latin typeface="UD デジタル 教科書体 NP-B" panose="02020700000000000000" pitchFamily="18" charset="-128"/>
                <a:ea typeface="UD デジタル 教科書体 NP-B" panose="02020700000000000000" pitchFamily="18" charset="-128"/>
                <a:cs typeface="+mn-cs"/>
              </a:rPr>
              <a:t>チャレンジ問題</a:t>
            </a:r>
            <a:r>
              <a:rPr kumimoji="1" lang="en-US" altLang="ja-JP" sz="2600" b="1" i="0" u="none" strike="noStrike" kern="1200" cap="none" spc="0" normalizeH="0" baseline="0" noProof="0" dirty="0">
                <a:ln>
                  <a:noFill/>
                </a:ln>
                <a:solidFill>
                  <a:prstClr val="black"/>
                </a:solidFill>
                <a:effectLst/>
                <a:highlight>
                  <a:srgbClr val="FFE697"/>
                </a:highlight>
                <a:uLnTx/>
                <a:uFillTx/>
                <a:latin typeface="UD デジタル 教科書体 NP-B" panose="02020700000000000000" pitchFamily="18" charset="-128"/>
                <a:ea typeface="UD デジタル 教科書体 NP-B" panose="02020700000000000000" pitchFamily="18"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次の夏休みの生活に関する説明を「やさしい日本語」で伝えます。</a:t>
            </a:r>
            <a:endParaRPr kumimoji="1" lang="en-US" altLang="ja-JP"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① 区切るところに／を入れましょう。</a:t>
            </a:r>
            <a:endParaRPr kumimoji="1" lang="en-US" altLang="ja-JP"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a:t>
            </a: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② 情報を整理して、「やさしい日本語」でいいましょう。</a:t>
            </a:r>
          </a:p>
        </p:txBody>
      </p:sp>
      <p:pic>
        <p:nvPicPr>
          <p:cNvPr id="7" name="図 6">
            <a:extLst>
              <a:ext uri="{FF2B5EF4-FFF2-40B4-BE49-F238E27FC236}">
                <a16:creationId xmlns:a16="http://schemas.microsoft.com/office/drawing/2014/main" id="{55122964-5CB8-B5C1-B8BE-1C2AADBF79EC}"/>
              </a:ext>
            </a:extLst>
          </p:cNvPr>
          <p:cNvPicPr>
            <a:picLocks noChangeAspect="1"/>
          </p:cNvPicPr>
          <p:nvPr/>
        </p:nvPicPr>
        <p:blipFill>
          <a:blip r:embed="rId3"/>
          <a:stretch>
            <a:fillRect/>
          </a:stretch>
        </p:blipFill>
        <p:spPr>
          <a:xfrm>
            <a:off x="10502899" y="566454"/>
            <a:ext cx="1477009" cy="1229335"/>
          </a:xfrm>
          <a:prstGeom prst="rect">
            <a:avLst/>
          </a:prstGeom>
        </p:spPr>
      </p:pic>
    </p:spTree>
    <p:extLst>
      <p:ext uri="{BB962C8B-B14F-4D97-AF65-F5344CB8AC3E}">
        <p14:creationId xmlns:p14="http://schemas.microsoft.com/office/powerpoint/2010/main" val="3338372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D3799-5918-01DF-425E-FA506F3A589D}"/>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649B4011-1D84-15F5-F14B-3376A06B4E98}"/>
              </a:ext>
            </a:extLst>
          </p:cNvPr>
          <p:cNvPicPr>
            <a:picLocks noChangeAspect="1"/>
          </p:cNvPicPr>
          <p:nvPr/>
        </p:nvPicPr>
        <p:blipFill>
          <a:blip r:embed="rId3"/>
          <a:stretch>
            <a:fillRect/>
          </a:stretch>
        </p:blipFill>
        <p:spPr>
          <a:xfrm flipH="1">
            <a:off x="3437310" y="4281712"/>
            <a:ext cx="2067179" cy="1542422"/>
          </a:xfrm>
          <a:prstGeom prst="rect">
            <a:avLst/>
          </a:prstGeom>
        </p:spPr>
      </p:pic>
      <p:sp>
        <p:nvSpPr>
          <p:cNvPr id="5" name="字幕 5">
            <a:extLst>
              <a:ext uri="{FF2B5EF4-FFF2-40B4-BE49-F238E27FC236}">
                <a16:creationId xmlns:a16="http://schemas.microsoft.com/office/drawing/2014/main" id="{F3571827-6879-E9F8-FEE6-FE489D30EC62}"/>
              </a:ext>
            </a:extLst>
          </p:cNvPr>
          <p:cNvSpPr txBox="1">
            <a:spLocks/>
          </p:cNvSpPr>
          <p:nvPr/>
        </p:nvSpPr>
        <p:spPr>
          <a:xfrm>
            <a:off x="624410" y="1009043"/>
            <a:ext cx="10968876" cy="983707"/>
          </a:xfrm>
          <a:prstGeom prst="rect">
            <a:avLst/>
          </a:prstGeom>
          <a:solidFill>
            <a:srgbClr val="FFFFE5"/>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0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1" name="スライド番号プレースホルダー 20">
            <a:extLst>
              <a:ext uri="{FF2B5EF4-FFF2-40B4-BE49-F238E27FC236}">
                <a16:creationId xmlns:a16="http://schemas.microsoft.com/office/drawing/2014/main" id="{45D17D45-1C48-0A69-F07E-597F37BE00FB}"/>
              </a:ext>
            </a:extLst>
          </p:cNvPr>
          <p:cNvSpPr>
            <a:spLocks noGrp="1"/>
          </p:cNvSpPr>
          <p:nvPr>
            <p:ph type="sldNum" sz="quarter" idx="12"/>
          </p:nvPr>
        </p:nvSpPr>
        <p:spPr>
          <a:xfrm>
            <a:off x="9339943" y="640579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242AA63-ACD3-4349-8CEE-E89FF0C48BF0}" type="slidenum">
              <a:rPr kumimoji="1" lang="ja-JP" altLang="en-US" sz="1400" i="0" u="none" strike="noStrike" kern="1200" cap="none" spc="0" normalizeH="0" baseline="0" noProof="0" smtClean="0">
                <a:ln>
                  <a:noFill/>
                </a:ln>
                <a:solidFill>
                  <a:schemeClr val="tx1">
                    <a:lumMod val="95000"/>
                    <a:lumOff val="5000"/>
                  </a:scheme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4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4" name="グループ化 3">
            <a:extLst>
              <a:ext uri="{FF2B5EF4-FFF2-40B4-BE49-F238E27FC236}">
                <a16:creationId xmlns:a16="http://schemas.microsoft.com/office/drawing/2014/main" id="{D746F936-C792-A989-DE5E-6946E761D969}"/>
              </a:ext>
            </a:extLst>
          </p:cNvPr>
          <p:cNvGrpSpPr/>
          <p:nvPr/>
        </p:nvGrpSpPr>
        <p:grpSpPr>
          <a:xfrm>
            <a:off x="828660" y="2361869"/>
            <a:ext cx="3769023" cy="1686364"/>
            <a:chOff x="2257478" y="2195709"/>
            <a:chExt cx="4821287" cy="2170304"/>
          </a:xfrm>
        </p:grpSpPr>
        <p:sp>
          <p:nvSpPr>
            <p:cNvPr id="2" name="フローチャート: 代替処理 1">
              <a:extLst>
                <a:ext uri="{FF2B5EF4-FFF2-40B4-BE49-F238E27FC236}">
                  <a16:creationId xmlns:a16="http://schemas.microsoft.com/office/drawing/2014/main" id="{2005160F-0293-593A-7767-BE3226C5673F}"/>
                </a:ext>
              </a:extLst>
            </p:cNvPr>
            <p:cNvSpPr/>
            <p:nvPr/>
          </p:nvSpPr>
          <p:spPr>
            <a:xfrm>
              <a:off x="2257478" y="2195709"/>
              <a:ext cx="4821287" cy="2170304"/>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200" b="0" i="0" u="none" strike="noStrike" kern="1200" cap="none" spc="0" normalizeH="0" baseline="0" noProof="0" dirty="0">
                  <a:ln>
                    <a:noFill/>
                  </a:ln>
                  <a:solidFill>
                    <a:srgbClr val="002060"/>
                  </a:solidFill>
                  <a:effectLst/>
                  <a:uLnTx/>
                  <a:uFillTx/>
                  <a:latin typeface="UD デジタル 教科書体 NP-R" panose="02020400000000000000" pitchFamily="18" charset="-128"/>
                  <a:ea typeface="UD デジタル 教科書体 NP-R" panose="02020400000000000000" pitchFamily="18" charset="-128"/>
                  <a:cs typeface="+mn-cs"/>
                </a:rPr>
                <a:t>熱中症</a:t>
              </a:r>
              <a:endParaRPr kumimoji="1" lang="ja-JP" altLang="en-US" sz="8000" b="0" i="0" u="none" strike="noStrike" kern="1200" cap="none" spc="0" normalizeH="0" baseline="0" noProof="0" dirty="0">
                <a:ln>
                  <a:noFill/>
                </a:ln>
                <a:solidFill>
                  <a:srgbClr val="00206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 name="テキスト ボックス 2">
              <a:extLst>
                <a:ext uri="{FF2B5EF4-FFF2-40B4-BE49-F238E27FC236}">
                  <a16:creationId xmlns:a16="http://schemas.microsoft.com/office/drawing/2014/main" id="{CA7740AE-7942-EA41-1833-CA17582D3EE1}"/>
                </a:ext>
              </a:extLst>
            </p:cNvPr>
            <p:cNvSpPr txBox="1"/>
            <p:nvPr/>
          </p:nvSpPr>
          <p:spPr>
            <a:xfrm>
              <a:off x="3125252" y="2266387"/>
              <a:ext cx="3657522" cy="5941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ねっちゅうしょう</a:t>
              </a:r>
            </a:p>
          </p:txBody>
        </p:sp>
      </p:grpSp>
      <p:sp>
        <p:nvSpPr>
          <p:cNvPr id="11" name="テキスト ボックス 10">
            <a:extLst>
              <a:ext uri="{FF2B5EF4-FFF2-40B4-BE49-F238E27FC236}">
                <a16:creationId xmlns:a16="http://schemas.microsoft.com/office/drawing/2014/main" id="{2FD1BD9B-BE4A-AC71-FF16-1C15ED1B6D7F}"/>
              </a:ext>
            </a:extLst>
          </p:cNvPr>
          <p:cNvSpPr txBox="1"/>
          <p:nvPr/>
        </p:nvSpPr>
        <p:spPr>
          <a:xfrm flipH="1">
            <a:off x="5368775" y="2540441"/>
            <a:ext cx="654019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① 暑い日になる病気です。</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② 頭が痛くなったり、</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気持ちが悪くなったりします。</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③ 水を飲んで、涼しい場所に行って</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休みます。</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4" name="テキスト ボックス 13">
            <a:extLst>
              <a:ext uri="{FF2B5EF4-FFF2-40B4-BE49-F238E27FC236}">
                <a16:creationId xmlns:a16="http://schemas.microsoft.com/office/drawing/2014/main" id="{09721F63-F4FD-C356-14AA-31581BFACF86}"/>
              </a:ext>
            </a:extLst>
          </p:cNvPr>
          <p:cNvSpPr txBox="1"/>
          <p:nvPr/>
        </p:nvSpPr>
        <p:spPr>
          <a:xfrm flipH="1">
            <a:off x="981060" y="4072146"/>
            <a:ext cx="2456250" cy="5232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って何ですか？</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6" name="テキスト ボックス 15">
            <a:extLst>
              <a:ext uri="{FF2B5EF4-FFF2-40B4-BE49-F238E27FC236}">
                <a16:creationId xmlns:a16="http://schemas.microsoft.com/office/drawing/2014/main" id="{EF2F98E5-8E97-85EB-B8FB-E16DEF7FA4B6}"/>
              </a:ext>
            </a:extLst>
          </p:cNvPr>
          <p:cNvSpPr txBox="1"/>
          <p:nvPr/>
        </p:nvSpPr>
        <p:spPr>
          <a:xfrm>
            <a:off x="565100" y="181570"/>
            <a:ext cx="7702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３文</a:t>
            </a:r>
            <a:r>
              <a:rPr kumimoji="1" lang="ja-JP" altLang="en-US"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トレーニング 」</a:t>
            </a:r>
            <a:endParaRPr kumimoji="1" lang="en-US" altLang="ja-JP"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cxnSp>
        <p:nvCxnSpPr>
          <p:cNvPr id="17" name="直線コネクタ 16">
            <a:extLst>
              <a:ext uri="{FF2B5EF4-FFF2-40B4-BE49-F238E27FC236}">
                <a16:creationId xmlns:a16="http://schemas.microsoft.com/office/drawing/2014/main" id="{ED71B629-05F9-DC83-35DA-5DAF124A4248}"/>
              </a:ext>
            </a:extLst>
          </p:cNvPr>
          <p:cNvCxnSpPr>
            <a:cxnSpLocks/>
          </p:cNvCxnSpPr>
          <p:nvPr/>
        </p:nvCxnSpPr>
        <p:spPr>
          <a:xfrm>
            <a:off x="729342" y="985830"/>
            <a:ext cx="1086394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7C053C3B-D68F-CFD3-822E-38C39E4DB5C3}"/>
              </a:ext>
            </a:extLst>
          </p:cNvPr>
          <p:cNvSpPr txBox="1"/>
          <p:nvPr/>
        </p:nvSpPr>
        <p:spPr>
          <a:xfrm flipH="1">
            <a:off x="828660" y="6073165"/>
            <a:ext cx="110528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語の「意味」 </a:t>
            </a:r>
            <a:r>
              <a:rPr kumimoji="1" lang="ja-JP" altLang="en-US" sz="3600" b="0" i="0" u="none" strike="noStrike" kern="1200" cap="none" spc="0" normalizeH="0" baseline="0" noProof="0" dirty="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「状況」「大切な情報」</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など</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cxnSp>
        <p:nvCxnSpPr>
          <p:cNvPr id="15" name="直線コネクタ 14">
            <a:extLst>
              <a:ext uri="{FF2B5EF4-FFF2-40B4-BE49-F238E27FC236}">
                <a16:creationId xmlns:a16="http://schemas.microsoft.com/office/drawing/2014/main" id="{8C18F46C-23CF-0C5F-A89B-1C4205E242F3}"/>
              </a:ext>
            </a:extLst>
          </p:cNvPr>
          <p:cNvCxnSpPr>
            <a:cxnSpLocks/>
          </p:cNvCxnSpPr>
          <p:nvPr/>
        </p:nvCxnSpPr>
        <p:spPr>
          <a:xfrm>
            <a:off x="624410" y="5972667"/>
            <a:ext cx="1086001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字幕 5">
            <a:extLst>
              <a:ext uri="{FF2B5EF4-FFF2-40B4-BE49-F238E27FC236}">
                <a16:creationId xmlns:a16="http://schemas.microsoft.com/office/drawing/2014/main" id="{F3C8CC3C-61E6-106C-D689-0230531B64E3}"/>
              </a:ext>
            </a:extLst>
          </p:cNvPr>
          <p:cNvSpPr txBox="1">
            <a:spLocks/>
          </p:cNvSpPr>
          <p:nvPr/>
        </p:nvSpPr>
        <p:spPr>
          <a:xfrm>
            <a:off x="353903" y="1153233"/>
            <a:ext cx="11401031" cy="839517"/>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1" lang="ja-JP" altLang="en-US"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「専門用語・重要語」など覚えなければならないものもある。</a:t>
            </a:r>
            <a:endParaRPr kumimoji="1" lang="en-US" altLang="ja-JP"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  1</a:t>
            </a:r>
            <a:r>
              <a:rPr kumimoji="1" lang="ja-JP" altLang="en-US"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文では言い換えられないとき、３文で簡潔に説明できるようになる</a:t>
            </a:r>
            <a:endParaRPr kumimoji="1" lang="en-US" altLang="ja-JP" sz="32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p:txBody>
      </p:sp>
      <p:pic>
        <p:nvPicPr>
          <p:cNvPr id="7" name="図 6" descr="ロゴ が含まれている画像&#10;&#10;AI 生成コンテンツは誤りを含む可能性があります。">
            <a:extLst>
              <a:ext uri="{FF2B5EF4-FFF2-40B4-BE49-F238E27FC236}">
                <a16:creationId xmlns:a16="http://schemas.microsoft.com/office/drawing/2014/main" id="{8276EF82-A3CE-E769-38F3-BB0B657E6136}"/>
              </a:ext>
            </a:extLst>
          </p:cNvPr>
          <p:cNvPicPr>
            <a:picLocks noChangeAspect="1"/>
          </p:cNvPicPr>
          <p:nvPr/>
        </p:nvPicPr>
        <p:blipFill>
          <a:blip r:embed="rId4"/>
          <a:stretch>
            <a:fillRect/>
          </a:stretch>
        </p:blipFill>
        <p:spPr>
          <a:xfrm flipH="1">
            <a:off x="1517592" y="4601357"/>
            <a:ext cx="1383185" cy="1270813"/>
          </a:xfrm>
          <a:prstGeom prst="rect">
            <a:avLst/>
          </a:prstGeom>
        </p:spPr>
      </p:pic>
      <p:sp>
        <p:nvSpPr>
          <p:cNvPr id="6" name="正方形/長方形 5">
            <a:extLst>
              <a:ext uri="{FF2B5EF4-FFF2-40B4-BE49-F238E27FC236}">
                <a16:creationId xmlns:a16="http://schemas.microsoft.com/office/drawing/2014/main" id="{DAB4C66F-0A78-C409-26D1-AD05E5AEBB30}"/>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013390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fade">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500"/>
                                        <p:tgtEl>
                                          <p:spTgt spid="11">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500"/>
                                        <p:tgtEl>
                                          <p:spTgt spid="11">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715B061-9918-17A8-A8B7-2D7BACF9A7FF}"/>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C02D51AC-D588-9691-EAC6-285C6087126B}"/>
              </a:ext>
            </a:extLst>
          </p:cNvPr>
          <p:cNvSpPr txBox="1"/>
          <p:nvPr/>
        </p:nvSpPr>
        <p:spPr>
          <a:xfrm>
            <a:off x="4773049" y="2869269"/>
            <a:ext cx="26290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さいごまで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言う</a:t>
            </a:r>
          </a:p>
        </p:txBody>
      </p:sp>
      <p:sp>
        <p:nvSpPr>
          <p:cNvPr id="2" name="テキスト ボックス 1">
            <a:extLst>
              <a:ext uri="{FF2B5EF4-FFF2-40B4-BE49-F238E27FC236}">
                <a16:creationId xmlns:a16="http://schemas.microsoft.com/office/drawing/2014/main" id="{647B1369-03F2-29D0-02DA-62C5B54EFBCF}"/>
              </a:ext>
            </a:extLst>
          </p:cNvPr>
          <p:cNvSpPr txBox="1"/>
          <p:nvPr/>
        </p:nvSpPr>
        <p:spPr>
          <a:xfrm>
            <a:off x="0" y="403136"/>
            <a:ext cx="12192000" cy="769441"/>
          </a:xfrm>
          <a:prstGeom prst="rect">
            <a:avLst/>
          </a:prstGeom>
          <a:noFill/>
          <a:ln w="5715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「はさみの法則」</a:t>
            </a:r>
            <a:r>
              <a:rPr kumimoji="1" lang="en-US" altLang="ja-JP"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en-US" altLang="ja-JP" sz="4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x</a:t>
            </a:r>
            <a:r>
              <a:rPr kumimoji="1" lang="ja-JP" altLang="en-US"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「チャンスは３回」</a:t>
            </a:r>
            <a:endParaRPr kumimoji="1" lang="en-US" altLang="ja-JP"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テキスト ボックス 3">
            <a:extLst>
              <a:ext uri="{FF2B5EF4-FFF2-40B4-BE49-F238E27FC236}">
                <a16:creationId xmlns:a16="http://schemas.microsoft.com/office/drawing/2014/main" id="{8F99CDF8-C5D9-74B4-2F2B-87299022B140}"/>
              </a:ext>
            </a:extLst>
          </p:cNvPr>
          <p:cNvSpPr txBox="1"/>
          <p:nvPr/>
        </p:nvSpPr>
        <p:spPr>
          <a:xfrm>
            <a:off x="631371" y="3468454"/>
            <a:ext cx="10929257" cy="3108543"/>
          </a:xfrm>
          <a:prstGeom prst="rect">
            <a:avLst/>
          </a:prstGeom>
          <a:solidFill>
            <a:schemeClr val="bg1"/>
          </a:solidFill>
          <a:ln>
            <a:solidFill>
              <a:schemeClr val="tx1"/>
            </a:solidFill>
          </a:ln>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進め方</a:t>
            </a: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① 別紙ワークシートの「指示カード」を切り離します。</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② 指示カードを</a:t>
            </a: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1</a:t>
            </a: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つ選び、そこに書かれている言葉について</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「はさみの法則」を意識しながら、</a:t>
            </a: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3</a:t>
            </a: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文で説明してください。</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③ グループで、出題者と回答者に分かれて３ヒントクイズにし、</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説明が通じやすいか話し合うと効果的です。</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④ 職場の用語なども題材にして、さらに楽しく練習しましょう。 </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pic>
        <p:nvPicPr>
          <p:cNvPr id="9" name="図 8">
            <a:extLst>
              <a:ext uri="{FF2B5EF4-FFF2-40B4-BE49-F238E27FC236}">
                <a16:creationId xmlns:a16="http://schemas.microsoft.com/office/drawing/2014/main" id="{AC098EF3-3F04-BAEE-197F-B92B5798AA41}"/>
              </a:ext>
            </a:extLst>
          </p:cNvPr>
          <p:cNvPicPr>
            <a:picLocks noChangeAspect="1"/>
          </p:cNvPicPr>
          <p:nvPr/>
        </p:nvPicPr>
        <p:blipFill>
          <a:blip r:embed="rId3"/>
          <a:stretch>
            <a:fillRect/>
          </a:stretch>
        </p:blipFill>
        <p:spPr>
          <a:xfrm>
            <a:off x="2190459" y="1192760"/>
            <a:ext cx="7794269" cy="2196787"/>
          </a:xfrm>
          <a:prstGeom prst="rect">
            <a:avLst/>
          </a:prstGeom>
        </p:spPr>
      </p:pic>
      <p:sp>
        <p:nvSpPr>
          <p:cNvPr id="5" name="スライド番号プレースホルダー 5">
            <a:extLst>
              <a:ext uri="{FF2B5EF4-FFF2-40B4-BE49-F238E27FC236}">
                <a16:creationId xmlns:a16="http://schemas.microsoft.com/office/drawing/2014/main" id="{B7DB93E0-A3BD-EBD2-FB1D-EA4576670D67}"/>
              </a:ext>
            </a:extLst>
          </p:cNvPr>
          <p:cNvSpPr txBox="1">
            <a:spLocks/>
          </p:cNvSpPr>
          <p:nvPr/>
        </p:nvSpPr>
        <p:spPr>
          <a:xfrm>
            <a:off x="11325119" y="645222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667568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テキスト&#10;&#10;AI 生成コンテンツは誤りを含む可能性があります。">
            <a:extLst>
              <a:ext uri="{FF2B5EF4-FFF2-40B4-BE49-F238E27FC236}">
                <a16:creationId xmlns:a16="http://schemas.microsoft.com/office/drawing/2014/main" id="{87B0577C-349E-8067-CFA7-0535446BFA1E}"/>
              </a:ext>
            </a:extLst>
          </p:cNvPr>
          <p:cNvPicPr>
            <a:picLocks noChangeAspect="1"/>
          </p:cNvPicPr>
          <p:nvPr/>
        </p:nvPicPr>
        <p:blipFill>
          <a:blip r:embed="rId3"/>
          <a:srcRect r="24205" b="9939"/>
          <a:stretch>
            <a:fillRect/>
          </a:stretch>
        </p:blipFill>
        <p:spPr>
          <a:xfrm>
            <a:off x="6386633" y="3245042"/>
            <a:ext cx="2733247" cy="1989287"/>
          </a:xfrm>
          <a:prstGeom prst="rect">
            <a:avLst/>
          </a:prstGeom>
        </p:spPr>
      </p:pic>
      <p:cxnSp>
        <p:nvCxnSpPr>
          <p:cNvPr id="13" name="直線コネクタ 12">
            <a:extLst>
              <a:ext uri="{FF2B5EF4-FFF2-40B4-BE49-F238E27FC236}">
                <a16:creationId xmlns:a16="http://schemas.microsoft.com/office/drawing/2014/main" id="{C66204D0-04D3-51B2-5BAC-CC1A31FC27D1}"/>
              </a:ext>
            </a:extLst>
          </p:cNvPr>
          <p:cNvCxnSpPr>
            <a:cxnSpLocks/>
          </p:cNvCxnSpPr>
          <p:nvPr/>
        </p:nvCxnSpPr>
        <p:spPr>
          <a:xfrm>
            <a:off x="632012" y="1258143"/>
            <a:ext cx="6289649" cy="0"/>
          </a:xfrm>
          <a:prstGeom prst="line">
            <a:avLst/>
          </a:prstGeom>
          <a:ln w="50800">
            <a:noFill/>
          </a:ln>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A56FD479-090D-B567-1A6F-8D0668992D70}"/>
              </a:ext>
            </a:extLst>
          </p:cNvPr>
          <p:cNvGrpSpPr/>
          <p:nvPr/>
        </p:nvGrpSpPr>
        <p:grpSpPr>
          <a:xfrm>
            <a:off x="523155" y="1083902"/>
            <a:ext cx="8961775" cy="2178009"/>
            <a:chOff x="523155" y="1083902"/>
            <a:chExt cx="8961775" cy="2178009"/>
          </a:xfrm>
        </p:grpSpPr>
        <p:sp>
          <p:nvSpPr>
            <p:cNvPr id="3" name="テキスト ボックス 2">
              <a:extLst>
                <a:ext uri="{FF2B5EF4-FFF2-40B4-BE49-F238E27FC236}">
                  <a16:creationId xmlns:a16="http://schemas.microsoft.com/office/drawing/2014/main" id="{08312A16-5F1F-4817-5387-F99806CFB764}"/>
                </a:ext>
              </a:extLst>
            </p:cNvPr>
            <p:cNvSpPr txBox="1"/>
            <p:nvPr/>
          </p:nvSpPr>
          <p:spPr>
            <a:xfrm>
              <a:off x="3452346" y="1138253"/>
              <a:ext cx="6032584" cy="2123658"/>
            </a:xfrm>
            <a:prstGeom prst="rect">
              <a:avLst/>
            </a:prstGeom>
            <a:solidFill>
              <a:srgbClr val="FFE1E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① </a:t>
              </a:r>
              <a:r>
                <a:rPr kumimoji="1" lang="ja-JP" altLang="en-US"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ご飯で作ります。</a:t>
              </a:r>
              <a:endParaRPr kumimoji="1" lang="en-US" altLang="ja-JP"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② </a:t>
              </a:r>
              <a:r>
                <a:rPr kumimoji="1" lang="ja-JP" altLang="en-US"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丸や三角の形です</a:t>
              </a: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endPar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③ </a:t>
              </a:r>
              <a:r>
                <a:rPr kumimoji="1" lang="ja-JP" altLang="en-US"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手で食べます。　　　</a:t>
              </a:r>
              <a:endParaRPr kumimoji="1" lang="en-US" altLang="ja-JP"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
          <p:nvSpPr>
            <p:cNvPr id="10" name="テキスト ボックス 9">
              <a:extLst>
                <a:ext uri="{FF2B5EF4-FFF2-40B4-BE49-F238E27FC236}">
                  <a16:creationId xmlns:a16="http://schemas.microsoft.com/office/drawing/2014/main" id="{1DCCEFC3-E887-3036-3389-48E97B144918}"/>
                </a:ext>
              </a:extLst>
            </p:cNvPr>
            <p:cNvSpPr txBox="1"/>
            <p:nvPr/>
          </p:nvSpPr>
          <p:spPr>
            <a:xfrm>
              <a:off x="1302620" y="1160797"/>
              <a:ext cx="1936747" cy="1200329"/>
            </a:xfrm>
            <a:prstGeom prst="rect">
              <a:avLst/>
            </a:prstGeom>
            <a:solidFill>
              <a:srgbClr val="FF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クイズ</a:t>
              </a:r>
              <a:endPar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として</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
          <p:nvSpPr>
            <p:cNvPr id="5" name="テキスト ボックス 4">
              <a:extLst>
                <a:ext uri="{FF2B5EF4-FFF2-40B4-BE49-F238E27FC236}">
                  <a16:creationId xmlns:a16="http://schemas.microsoft.com/office/drawing/2014/main" id="{C511B026-305F-3D13-1F17-9638AC9AC730}"/>
                </a:ext>
              </a:extLst>
            </p:cNvPr>
            <p:cNvSpPr txBox="1"/>
            <p:nvPr/>
          </p:nvSpPr>
          <p:spPr>
            <a:xfrm>
              <a:off x="523155" y="1083902"/>
              <a:ext cx="887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例</a:t>
              </a:r>
            </a:p>
          </p:txBody>
        </p:sp>
      </p:grpSp>
      <p:sp>
        <p:nvSpPr>
          <p:cNvPr id="22" name="タイトル 1">
            <a:extLst>
              <a:ext uri="{FF2B5EF4-FFF2-40B4-BE49-F238E27FC236}">
                <a16:creationId xmlns:a16="http://schemas.microsoft.com/office/drawing/2014/main" id="{4E8AD9F2-F395-5EF8-29A3-F9261827919E}"/>
              </a:ext>
            </a:extLst>
          </p:cNvPr>
          <p:cNvSpPr txBox="1">
            <a:spLocks/>
          </p:cNvSpPr>
          <p:nvPr/>
        </p:nvSpPr>
        <p:spPr>
          <a:xfrm>
            <a:off x="523155" y="96231"/>
            <a:ext cx="10594480" cy="77946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クイズをしながら、説明の仕方を楽しく学びましょう！</a:t>
            </a:r>
          </a:p>
        </p:txBody>
      </p:sp>
      <p:grpSp>
        <p:nvGrpSpPr>
          <p:cNvPr id="8" name="グループ化 7">
            <a:extLst>
              <a:ext uri="{FF2B5EF4-FFF2-40B4-BE49-F238E27FC236}">
                <a16:creationId xmlns:a16="http://schemas.microsoft.com/office/drawing/2014/main" id="{5C4E6459-A55B-F5BC-27EB-A527D0D96AD0}"/>
              </a:ext>
            </a:extLst>
          </p:cNvPr>
          <p:cNvGrpSpPr/>
          <p:nvPr/>
        </p:nvGrpSpPr>
        <p:grpSpPr>
          <a:xfrm>
            <a:off x="1282444" y="2935572"/>
            <a:ext cx="1936747" cy="3068198"/>
            <a:chOff x="1282444" y="2935572"/>
            <a:chExt cx="1936747" cy="3068198"/>
          </a:xfrm>
        </p:grpSpPr>
        <p:sp>
          <p:nvSpPr>
            <p:cNvPr id="7" name="下矢印 4">
              <a:extLst>
                <a:ext uri="{FF2B5EF4-FFF2-40B4-BE49-F238E27FC236}">
                  <a16:creationId xmlns:a16="http://schemas.microsoft.com/office/drawing/2014/main" id="{EA2BF463-BBA1-9360-062F-90E1BE16EA58}"/>
                </a:ext>
              </a:extLst>
            </p:cNvPr>
            <p:cNvSpPr/>
            <p:nvPr/>
          </p:nvSpPr>
          <p:spPr>
            <a:xfrm>
              <a:off x="1743628" y="2935572"/>
              <a:ext cx="892366" cy="1622048"/>
            </a:xfrm>
            <a:prstGeom prst="downArrow">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355CCE1C-6CBD-989E-A1D9-B709041A09A8}"/>
                </a:ext>
              </a:extLst>
            </p:cNvPr>
            <p:cNvSpPr txBox="1"/>
            <p:nvPr/>
          </p:nvSpPr>
          <p:spPr>
            <a:xfrm>
              <a:off x="1282444" y="5234329"/>
              <a:ext cx="1936747" cy="769441"/>
            </a:xfrm>
            <a:prstGeom prst="rect">
              <a:avLst/>
            </a:prstGeom>
            <a:solidFill>
              <a:srgbClr val="FF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回答</a:t>
              </a: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grpSp>
        <p:nvGrpSpPr>
          <p:cNvPr id="16" name="グループ化 15">
            <a:extLst>
              <a:ext uri="{FF2B5EF4-FFF2-40B4-BE49-F238E27FC236}">
                <a16:creationId xmlns:a16="http://schemas.microsoft.com/office/drawing/2014/main" id="{52791010-CEA0-1820-B113-ACFB737765AD}"/>
              </a:ext>
            </a:extLst>
          </p:cNvPr>
          <p:cNvGrpSpPr/>
          <p:nvPr/>
        </p:nvGrpSpPr>
        <p:grpSpPr>
          <a:xfrm>
            <a:off x="9703078" y="1132500"/>
            <a:ext cx="1936747" cy="3425121"/>
            <a:chOff x="9703078" y="1132500"/>
            <a:chExt cx="1936747" cy="3425121"/>
          </a:xfrm>
        </p:grpSpPr>
        <p:sp>
          <p:nvSpPr>
            <p:cNvPr id="19" name="下矢印 5">
              <a:extLst>
                <a:ext uri="{FF2B5EF4-FFF2-40B4-BE49-F238E27FC236}">
                  <a16:creationId xmlns:a16="http://schemas.microsoft.com/office/drawing/2014/main" id="{BFEA994A-B230-770E-C1BE-B0B30FC92EB8}"/>
                </a:ext>
              </a:extLst>
            </p:cNvPr>
            <p:cNvSpPr/>
            <p:nvPr/>
          </p:nvSpPr>
          <p:spPr>
            <a:xfrm rot="10800000">
              <a:off x="10225269" y="2935573"/>
              <a:ext cx="892366" cy="1622048"/>
            </a:xfrm>
            <a:prstGeom prst="downArrow">
              <a:avLst/>
            </a:prstGeom>
            <a:solidFill>
              <a:srgbClr val="FFD1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highlight>
                  <a:srgbClr val="B4E6CD"/>
                </a:highlight>
                <a:uLnTx/>
                <a:uFillTx/>
                <a:latin typeface="Calibri"/>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F1D702CE-5A8B-8785-C9DC-B87D2345D188}"/>
                </a:ext>
              </a:extLst>
            </p:cNvPr>
            <p:cNvSpPr txBox="1"/>
            <p:nvPr/>
          </p:nvSpPr>
          <p:spPr>
            <a:xfrm>
              <a:off x="9703078" y="1132500"/>
              <a:ext cx="1936747" cy="1138773"/>
            </a:xfrm>
            <a:prstGeom prst="rect">
              <a:avLst/>
            </a:prstGeom>
            <a:solidFill>
              <a:srgbClr val="FFD1E8"/>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説明</a:t>
              </a:r>
              <a:endParaRPr kumimoji="1" lang="en-US" altLang="ja-JP"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として</a:t>
              </a:r>
              <a:endParaRPr kumimoji="1" lang="en-US" altLang="ja-JP" sz="28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grpSp>
      <p:grpSp>
        <p:nvGrpSpPr>
          <p:cNvPr id="9" name="グループ化 8">
            <a:extLst>
              <a:ext uri="{FF2B5EF4-FFF2-40B4-BE49-F238E27FC236}">
                <a16:creationId xmlns:a16="http://schemas.microsoft.com/office/drawing/2014/main" id="{69D888CE-0528-F557-CAA4-DD837ECC3140}"/>
              </a:ext>
            </a:extLst>
          </p:cNvPr>
          <p:cNvGrpSpPr/>
          <p:nvPr/>
        </p:nvGrpSpPr>
        <p:grpSpPr>
          <a:xfrm>
            <a:off x="6737425" y="5234329"/>
            <a:ext cx="4902399" cy="1596472"/>
            <a:chOff x="6737425" y="5234329"/>
            <a:chExt cx="4902399" cy="1596472"/>
          </a:xfrm>
        </p:grpSpPr>
        <p:sp>
          <p:nvSpPr>
            <p:cNvPr id="18" name="テキスト ボックス 17">
              <a:extLst>
                <a:ext uri="{FF2B5EF4-FFF2-40B4-BE49-F238E27FC236}">
                  <a16:creationId xmlns:a16="http://schemas.microsoft.com/office/drawing/2014/main" id="{0C551449-6B48-87DE-4EDE-1CEF5A87AECC}"/>
                </a:ext>
              </a:extLst>
            </p:cNvPr>
            <p:cNvSpPr txBox="1"/>
            <p:nvPr/>
          </p:nvSpPr>
          <p:spPr>
            <a:xfrm>
              <a:off x="6737425" y="6184470"/>
              <a:ext cx="3000806"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UD デジタル 教科書体 NP-B" panose="02020700000000000000" pitchFamily="18" charset="-128"/>
                  <a:ea typeface="UD デジタル 教科書体 NP-B" panose="02020700000000000000" pitchFamily="18" charset="-128"/>
                  <a:cs typeface="+mn-cs"/>
                </a:rPr>
                <a:t>は何ですか？</a:t>
              </a:r>
            </a:p>
          </p:txBody>
        </p:sp>
        <p:sp>
          <p:nvSpPr>
            <p:cNvPr id="14" name="テキスト ボックス 13">
              <a:extLst>
                <a:ext uri="{FF2B5EF4-FFF2-40B4-BE49-F238E27FC236}">
                  <a16:creationId xmlns:a16="http://schemas.microsoft.com/office/drawing/2014/main" id="{0C280F07-C5C6-AEA8-D3FE-0963DBDBD978}"/>
                </a:ext>
              </a:extLst>
            </p:cNvPr>
            <p:cNvSpPr txBox="1"/>
            <p:nvPr/>
          </p:nvSpPr>
          <p:spPr>
            <a:xfrm>
              <a:off x="9703077" y="5234329"/>
              <a:ext cx="1936747" cy="1138773"/>
            </a:xfrm>
            <a:prstGeom prst="rect">
              <a:avLst/>
            </a:prstGeom>
            <a:solidFill>
              <a:srgbClr val="FFD1E8"/>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外国人の</a:t>
              </a:r>
              <a:r>
                <a:rPr kumimoji="1" lang="ja-JP" altLang="en-US"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質問</a:t>
              </a: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20" name="スライド番号プレースホルダー 5">
            <a:extLst>
              <a:ext uri="{FF2B5EF4-FFF2-40B4-BE49-F238E27FC236}">
                <a16:creationId xmlns:a16="http://schemas.microsoft.com/office/drawing/2014/main" id="{4BB13F1F-705B-A62F-8824-90FEC587C44B}"/>
              </a:ext>
            </a:extLst>
          </p:cNvPr>
          <p:cNvSpPr txBox="1">
            <a:spLocks/>
          </p:cNvSpPr>
          <p:nvPr/>
        </p:nvSpPr>
        <p:spPr>
          <a:xfrm>
            <a:off x="11291237" y="6465676"/>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9D931EC5-BF16-DFB6-55C0-3F53CE1E7B61}"/>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8872F3E-597E-5DEE-20E2-D87C3C4E4CA5}"/>
              </a:ext>
            </a:extLst>
          </p:cNvPr>
          <p:cNvSpPr txBox="1"/>
          <p:nvPr/>
        </p:nvSpPr>
        <p:spPr>
          <a:xfrm>
            <a:off x="2250817" y="6047441"/>
            <a:ext cx="27908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練習では別紙ワーク ↗</a:t>
            </a:r>
            <a:endParaRPr kumimoji="1" lang="en-US" altLang="ja-JP" sz="20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シートの指示カードで</a:t>
            </a:r>
          </a:p>
        </p:txBody>
      </p:sp>
      <p:sp>
        <p:nvSpPr>
          <p:cNvPr id="23" name="テキスト ボックス 22">
            <a:extLst>
              <a:ext uri="{FF2B5EF4-FFF2-40B4-BE49-F238E27FC236}">
                <a16:creationId xmlns:a16="http://schemas.microsoft.com/office/drawing/2014/main" id="{8C45CBF6-0838-DB85-0E70-FDCDEC104509}"/>
              </a:ext>
            </a:extLst>
          </p:cNvPr>
          <p:cNvSpPr txBox="1"/>
          <p:nvPr/>
        </p:nvSpPr>
        <p:spPr>
          <a:xfrm>
            <a:off x="4835832" y="5251747"/>
            <a:ext cx="2709208" cy="936000"/>
          </a:xfrm>
          <a:prstGeom prst="rect">
            <a:avLst/>
          </a:prstGeom>
          <a:solidFill>
            <a:srgbClr val="FFE1E1"/>
          </a:solidFill>
          <a:ln w="571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おにぎり</a:t>
            </a:r>
            <a:endPar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Tree>
    <p:extLst>
      <p:ext uri="{BB962C8B-B14F-4D97-AF65-F5344CB8AC3E}">
        <p14:creationId xmlns:p14="http://schemas.microsoft.com/office/powerpoint/2010/main" val="284069398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6F8F14F-9377-7E90-4233-74CB5439637B}"/>
              </a:ext>
            </a:extLst>
          </p:cNvPr>
          <p:cNvSpPr txBox="1"/>
          <p:nvPr/>
        </p:nvSpPr>
        <p:spPr>
          <a:xfrm>
            <a:off x="186117" y="79991"/>
            <a:ext cx="5256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３文トレーニング用　ワークシート</a:t>
            </a:r>
          </a:p>
        </p:txBody>
      </p:sp>
      <p:sp>
        <p:nvSpPr>
          <p:cNvPr id="4" name="テキスト ボックス 3">
            <a:extLst>
              <a:ext uri="{FF2B5EF4-FFF2-40B4-BE49-F238E27FC236}">
                <a16:creationId xmlns:a16="http://schemas.microsoft.com/office/drawing/2014/main" id="{47EA6B1E-43AE-D880-D58A-EA9998D78A66}"/>
              </a:ext>
            </a:extLst>
          </p:cNvPr>
          <p:cNvSpPr txBox="1"/>
          <p:nvPr/>
        </p:nvSpPr>
        <p:spPr>
          <a:xfrm>
            <a:off x="6124322" y="95755"/>
            <a:ext cx="48875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＊切り離してご利用ください。</a:t>
            </a:r>
          </a:p>
        </p:txBody>
      </p:sp>
      <p:grpSp>
        <p:nvGrpSpPr>
          <p:cNvPr id="8" name="グループ化 7">
            <a:extLst>
              <a:ext uri="{FF2B5EF4-FFF2-40B4-BE49-F238E27FC236}">
                <a16:creationId xmlns:a16="http://schemas.microsoft.com/office/drawing/2014/main" id="{BF4607BD-5B0B-238C-9B7A-9EFC02B108D0}"/>
              </a:ext>
            </a:extLst>
          </p:cNvPr>
          <p:cNvGrpSpPr/>
          <p:nvPr/>
        </p:nvGrpSpPr>
        <p:grpSpPr>
          <a:xfrm>
            <a:off x="186118" y="1008809"/>
            <a:ext cx="11846739" cy="1596632"/>
            <a:chOff x="186118" y="1008809"/>
            <a:chExt cx="11846739" cy="1596632"/>
          </a:xfrm>
        </p:grpSpPr>
        <p:sp>
          <p:nvSpPr>
            <p:cNvPr id="5" name="テキスト ボックス 4">
              <a:extLst>
                <a:ext uri="{FF2B5EF4-FFF2-40B4-BE49-F238E27FC236}">
                  <a16:creationId xmlns:a16="http://schemas.microsoft.com/office/drawing/2014/main" id="{4788E850-AD54-A782-B4EF-8E7107D084F0}"/>
                </a:ext>
              </a:extLst>
            </p:cNvPr>
            <p:cNvSpPr txBox="1"/>
            <p:nvPr/>
          </p:nvSpPr>
          <p:spPr>
            <a:xfrm>
              <a:off x="186118" y="1035781"/>
              <a:ext cx="3838322" cy="1569660"/>
            </a:xfrm>
            <a:prstGeom prst="rect">
              <a:avLst/>
            </a:prstGeom>
            <a:noFill/>
            <a:ln>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6" name="テキスト ボックス 5">
              <a:extLst>
                <a:ext uri="{FF2B5EF4-FFF2-40B4-BE49-F238E27FC236}">
                  <a16:creationId xmlns:a16="http://schemas.microsoft.com/office/drawing/2014/main" id="{586EE6DD-2CEB-3A91-0E86-8E3C778373F3}"/>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7" name="テキスト ボックス 6">
              <a:extLst>
                <a:ext uri="{FF2B5EF4-FFF2-40B4-BE49-F238E27FC236}">
                  <a16:creationId xmlns:a16="http://schemas.microsoft.com/office/drawing/2014/main" id="{06B79C84-2723-E05F-E52E-C98B8AE9E779}"/>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grpSp>
        <p:nvGrpSpPr>
          <p:cNvPr id="9" name="グループ化 8">
            <a:extLst>
              <a:ext uri="{FF2B5EF4-FFF2-40B4-BE49-F238E27FC236}">
                <a16:creationId xmlns:a16="http://schemas.microsoft.com/office/drawing/2014/main" id="{53BCBB32-7A3F-7850-F832-13A48BFF2590}"/>
              </a:ext>
            </a:extLst>
          </p:cNvPr>
          <p:cNvGrpSpPr/>
          <p:nvPr/>
        </p:nvGrpSpPr>
        <p:grpSpPr>
          <a:xfrm>
            <a:off x="209045" y="2828169"/>
            <a:ext cx="11846739" cy="1596632"/>
            <a:chOff x="186118" y="1008809"/>
            <a:chExt cx="11846739" cy="1596632"/>
          </a:xfrm>
        </p:grpSpPr>
        <p:sp>
          <p:nvSpPr>
            <p:cNvPr id="10" name="テキスト ボックス 9">
              <a:extLst>
                <a:ext uri="{FF2B5EF4-FFF2-40B4-BE49-F238E27FC236}">
                  <a16:creationId xmlns:a16="http://schemas.microsoft.com/office/drawing/2014/main" id="{E3CFEEEA-D7AF-C149-0E2E-5D0D31E3B1AE}"/>
                </a:ext>
              </a:extLst>
            </p:cNvPr>
            <p:cNvSpPr txBox="1"/>
            <p:nvPr/>
          </p:nvSpPr>
          <p:spPr>
            <a:xfrm>
              <a:off x="186118" y="1035781"/>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1" name="テキスト ボックス 10">
              <a:extLst>
                <a:ext uri="{FF2B5EF4-FFF2-40B4-BE49-F238E27FC236}">
                  <a16:creationId xmlns:a16="http://schemas.microsoft.com/office/drawing/2014/main" id="{9B468C2A-E304-22A8-E557-5C992DA1B6D4}"/>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2" name="テキスト ボックス 11">
              <a:extLst>
                <a:ext uri="{FF2B5EF4-FFF2-40B4-BE49-F238E27FC236}">
                  <a16:creationId xmlns:a16="http://schemas.microsoft.com/office/drawing/2014/main" id="{75A3D5A6-E750-E500-A560-2CD1B427BF95}"/>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grpSp>
        <p:nvGrpSpPr>
          <p:cNvPr id="13" name="グループ化 12">
            <a:extLst>
              <a:ext uri="{FF2B5EF4-FFF2-40B4-BE49-F238E27FC236}">
                <a16:creationId xmlns:a16="http://schemas.microsoft.com/office/drawing/2014/main" id="{5CAC37E5-5A68-9498-F5DB-E1901EB6DAF5}"/>
              </a:ext>
            </a:extLst>
          </p:cNvPr>
          <p:cNvGrpSpPr/>
          <p:nvPr/>
        </p:nvGrpSpPr>
        <p:grpSpPr>
          <a:xfrm>
            <a:off x="225230" y="4689337"/>
            <a:ext cx="11846739" cy="1596632"/>
            <a:chOff x="186118" y="1008809"/>
            <a:chExt cx="11846739" cy="1596632"/>
          </a:xfrm>
        </p:grpSpPr>
        <p:sp>
          <p:nvSpPr>
            <p:cNvPr id="14" name="テキスト ボックス 13">
              <a:extLst>
                <a:ext uri="{FF2B5EF4-FFF2-40B4-BE49-F238E27FC236}">
                  <a16:creationId xmlns:a16="http://schemas.microsoft.com/office/drawing/2014/main" id="{5B54F882-A6C6-3049-AE47-ADD4CBDFC3AE}"/>
                </a:ext>
              </a:extLst>
            </p:cNvPr>
            <p:cNvSpPr txBox="1"/>
            <p:nvPr/>
          </p:nvSpPr>
          <p:spPr>
            <a:xfrm>
              <a:off x="186118" y="1035781"/>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5" name="テキスト ボックス 14">
              <a:extLst>
                <a:ext uri="{FF2B5EF4-FFF2-40B4-BE49-F238E27FC236}">
                  <a16:creationId xmlns:a16="http://schemas.microsoft.com/office/drawing/2014/main" id="{C72FCFD7-36C1-0E8C-4FC4-6BEF5D1B79F1}"/>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6" name="テキスト ボックス 15">
              <a:extLst>
                <a:ext uri="{FF2B5EF4-FFF2-40B4-BE49-F238E27FC236}">
                  <a16:creationId xmlns:a16="http://schemas.microsoft.com/office/drawing/2014/main" id="{04399FDE-48CE-2523-5432-39B66594A84B}"/>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sp>
        <p:nvSpPr>
          <p:cNvPr id="17" name="テキスト ボックス 16">
            <a:extLst>
              <a:ext uri="{FF2B5EF4-FFF2-40B4-BE49-F238E27FC236}">
                <a16:creationId xmlns:a16="http://schemas.microsoft.com/office/drawing/2014/main" id="{E1C845AA-8CDA-7AA6-F6F5-6C2F4870ABB6}"/>
              </a:ext>
            </a:extLst>
          </p:cNvPr>
          <p:cNvSpPr txBox="1"/>
          <p:nvPr/>
        </p:nvSpPr>
        <p:spPr>
          <a:xfrm>
            <a:off x="323681" y="1472749"/>
            <a:ext cx="364715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アレルギー</a:t>
            </a:r>
          </a:p>
        </p:txBody>
      </p:sp>
      <p:sp>
        <p:nvSpPr>
          <p:cNvPr id="18" name="テキスト ボックス 17">
            <a:extLst>
              <a:ext uri="{FF2B5EF4-FFF2-40B4-BE49-F238E27FC236}">
                <a16:creationId xmlns:a16="http://schemas.microsoft.com/office/drawing/2014/main" id="{8F52F8AF-4CFC-D04C-1CAF-F45517A000C2}"/>
              </a:ext>
            </a:extLst>
          </p:cNvPr>
          <p:cNvSpPr txBox="1"/>
          <p:nvPr/>
        </p:nvSpPr>
        <p:spPr>
          <a:xfrm>
            <a:off x="4618672" y="1431598"/>
            <a:ext cx="29546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掃除当番</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0" name="テキスト ボックス 19">
            <a:extLst>
              <a:ext uri="{FF2B5EF4-FFF2-40B4-BE49-F238E27FC236}">
                <a16:creationId xmlns:a16="http://schemas.microsoft.com/office/drawing/2014/main" id="{CC550C1A-4F04-3DE0-82F3-D4D7626B6725}"/>
              </a:ext>
            </a:extLst>
          </p:cNvPr>
          <p:cNvSpPr txBox="1"/>
          <p:nvPr/>
        </p:nvSpPr>
        <p:spPr>
          <a:xfrm>
            <a:off x="8659295" y="1431598"/>
            <a:ext cx="29546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校外学習</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5" name="テキスト ボックス 24">
            <a:extLst>
              <a:ext uri="{FF2B5EF4-FFF2-40B4-BE49-F238E27FC236}">
                <a16:creationId xmlns:a16="http://schemas.microsoft.com/office/drawing/2014/main" id="{7DDB9634-B34D-062F-A88C-C0ED139B842A}"/>
              </a:ext>
            </a:extLst>
          </p:cNvPr>
          <p:cNvSpPr txBox="1"/>
          <p:nvPr/>
        </p:nvSpPr>
        <p:spPr>
          <a:xfrm>
            <a:off x="8960147" y="3220114"/>
            <a:ext cx="30228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下駄箱</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6" name="テキスト ボックス 25">
            <a:extLst>
              <a:ext uri="{FF2B5EF4-FFF2-40B4-BE49-F238E27FC236}">
                <a16:creationId xmlns:a16="http://schemas.microsoft.com/office/drawing/2014/main" id="{7984935F-EF21-B005-D40C-59DA6C416326}"/>
              </a:ext>
            </a:extLst>
          </p:cNvPr>
          <p:cNvSpPr txBox="1"/>
          <p:nvPr/>
        </p:nvSpPr>
        <p:spPr>
          <a:xfrm>
            <a:off x="974199" y="3235761"/>
            <a:ext cx="28959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登校日</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1" name="テキスト ボックス 20">
            <a:extLst>
              <a:ext uri="{FF2B5EF4-FFF2-40B4-BE49-F238E27FC236}">
                <a16:creationId xmlns:a16="http://schemas.microsoft.com/office/drawing/2014/main" id="{DD7F4806-B62E-01E0-9FB6-DCD10949ED22}"/>
              </a:ext>
            </a:extLst>
          </p:cNvPr>
          <p:cNvSpPr txBox="1"/>
          <p:nvPr/>
        </p:nvSpPr>
        <p:spPr>
          <a:xfrm>
            <a:off x="4265425" y="3235761"/>
            <a:ext cx="36611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プール開き</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7" name="テキスト ボックス 26">
            <a:extLst>
              <a:ext uri="{FF2B5EF4-FFF2-40B4-BE49-F238E27FC236}">
                <a16:creationId xmlns:a16="http://schemas.microsoft.com/office/drawing/2014/main" id="{4D137F37-AFD5-3CA6-AF5E-5B84368FEB98}"/>
              </a:ext>
            </a:extLst>
          </p:cNvPr>
          <p:cNvSpPr txBox="1"/>
          <p:nvPr/>
        </p:nvSpPr>
        <p:spPr>
          <a:xfrm>
            <a:off x="974200" y="5137890"/>
            <a:ext cx="226215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問診表</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8" name="テキスト ボックス 27">
            <a:extLst>
              <a:ext uri="{FF2B5EF4-FFF2-40B4-BE49-F238E27FC236}">
                <a16:creationId xmlns:a16="http://schemas.microsoft.com/office/drawing/2014/main" id="{C453DDBC-F128-1F04-2C76-92EEEC5AB46A}"/>
              </a:ext>
            </a:extLst>
          </p:cNvPr>
          <p:cNvSpPr txBox="1"/>
          <p:nvPr/>
        </p:nvSpPr>
        <p:spPr>
          <a:xfrm>
            <a:off x="4719931" y="5112109"/>
            <a:ext cx="29319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体育座り</a:t>
            </a:r>
          </a:p>
        </p:txBody>
      </p:sp>
      <p:sp>
        <p:nvSpPr>
          <p:cNvPr id="19" name="スライド番号プレースホルダー 5">
            <a:extLst>
              <a:ext uri="{FF2B5EF4-FFF2-40B4-BE49-F238E27FC236}">
                <a16:creationId xmlns:a16="http://schemas.microsoft.com/office/drawing/2014/main" id="{12C0FD5E-14F5-FF13-6942-D61AF193F13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1251B2B0-5B15-AAB6-B5A7-1D02BF898F6A}"/>
              </a:ext>
            </a:extLst>
          </p:cNvPr>
          <p:cNvSpPr txBox="1"/>
          <p:nvPr/>
        </p:nvSpPr>
        <p:spPr>
          <a:xfrm>
            <a:off x="9269505" y="5067141"/>
            <a:ext cx="26747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日直</a:t>
            </a:r>
          </a:p>
        </p:txBody>
      </p:sp>
    </p:spTree>
    <p:extLst>
      <p:ext uri="{BB962C8B-B14F-4D97-AF65-F5344CB8AC3E}">
        <p14:creationId xmlns:p14="http://schemas.microsoft.com/office/powerpoint/2010/main" val="91404728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EB2E9-C754-78EB-3CAC-8C3A63E37A5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D1B38E4-BF69-02E9-42CD-CBC20CD775A9}"/>
              </a:ext>
            </a:extLst>
          </p:cNvPr>
          <p:cNvSpPr>
            <a:spLocks noGrp="1"/>
          </p:cNvSpPr>
          <p:nvPr>
            <p:ph type="title"/>
          </p:nvPr>
        </p:nvSpPr>
        <p:spPr>
          <a:xfrm>
            <a:off x="0" y="2621501"/>
            <a:ext cx="12192000" cy="1325562"/>
          </a:xfrm>
        </p:spPr>
        <p:txBody>
          <a:bodyPr>
            <a:normAutofit/>
          </a:bodyPr>
          <a:lstStyle/>
          <a:p>
            <a:pPr algn="ctr"/>
            <a:r>
              <a:rPr kumimoji="1" lang="ja-JP" altLang="en-US" sz="6600" b="1" dirty="0">
                <a:latin typeface="UD デジタル 教科書体 NK-B" panose="02020700000000000000" pitchFamily="18" charset="-128"/>
                <a:ea typeface="UD デジタル 教科書体 NK-B" panose="02020700000000000000" pitchFamily="18" charset="-128"/>
              </a:rPr>
              <a:t>５</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「やさしい気持ち」</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5F3B0B20-C082-680D-7A2D-584435CFABFB}"/>
              </a:ext>
            </a:extLst>
          </p:cNvPr>
          <p:cNvCxnSpPr>
            <a:cxnSpLocks/>
          </p:cNvCxnSpPr>
          <p:nvPr/>
        </p:nvCxnSpPr>
        <p:spPr>
          <a:xfrm>
            <a:off x="3667432" y="3789045"/>
            <a:ext cx="6046839"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1312E737-C620-1119-62B0-45ABB03CE15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180171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DCE5F-F45F-EB63-591B-CB6D8A074857}"/>
            </a:ext>
          </a:extLst>
        </p:cNvPr>
        <p:cNvGrpSpPr/>
        <p:nvPr/>
      </p:nvGrpSpPr>
      <p:grpSpPr>
        <a:xfrm>
          <a:off x="0" y="0"/>
          <a:ext cx="0" cy="0"/>
          <a:chOff x="0" y="0"/>
          <a:chExt cx="0" cy="0"/>
        </a:xfrm>
      </p:grpSpPr>
      <p:pic>
        <p:nvPicPr>
          <p:cNvPr id="10" name="図 9" descr="ロゴ, 会社名&#10;&#10;AI 生成コンテンツは誤りを含む可能性があります。">
            <a:extLst>
              <a:ext uri="{FF2B5EF4-FFF2-40B4-BE49-F238E27FC236}">
                <a16:creationId xmlns:a16="http://schemas.microsoft.com/office/drawing/2014/main" id="{3F9D6598-BC26-1F3A-AF94-DD9FC12AE715}"/>
              </a:ext>
            </a:extLst>
          </p:cNvPr>
          <p:cNvPicPr>
            <a:picLocks noChangeAspect="1"/>
          </p:cNvPicPr>
          <p:nvPr/>
        </p:nvPicPr>
        <p:blipFill>
          <a:blip r:embed="rId3" cstate="print">
            <a:alphaModFix amt="35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8869" t="6864" r="18913" b="5852"/>
          <a:stretch>
            <a:fillRect/>
          </a:stretch>
        </p:blipFill>
        <p:spPr>
          <a:xfrm>
            <a:off x="5967126" y="644056"/>
            <a:ext cx="5999586" cy="5961852"/>
          </a:xfrm>
          <a:prstGeom prst="rect">
            <a:avLst/>
          </a:prstGeom>
        </p:spPr>
      </p:pic>
      <p:sp>
        <p:nvSpPr>
          <p:cNvPr id="5" name="テキスト ボックス 4">
            <a:extLst>
              <a:ext uri="{FF2B5EF4-FFF2-40B4-BE49-F238E27FC236}">
                <a16:creationId xmlns:a16="http://schemas.microsoft.com/office/drawing/2014/main" id="{BF39F480-D17A-E6A3-B27E-5B41D7610B27}"/>
              </a:ext>
            </a:extLst>
          </p:cNvPr>
          <p:cNvSpPr txBox="1"/>
          <p:nvPr/>
        </p:nvSpPr>
        <p:spPr>
          <a:xfrm>
            <a:off x="117038" y="1603001"/>
            <a:ext cx="12364326" cy="4891147"/>
          </a:xfrm>
          <a:prstGeom prst="rect">
            <a:avLst/>
          </a:prstGeom>
          <a:noFill/>
        </p:spPr>
        <p:txBody>
          <a:bodyPr wrap="square">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身近な例</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を挙げる</a:t>
            </a: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視覚的なヒント</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を使う</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1</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（イラスト、画像、動画、ジェスチャー等）</a:t>
            </a: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相手が理解しているか</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確認する</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翻訳機</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の活用とコツ</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1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▸伝えること、理解することを</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あきらめない</a:t>
            </a:r>
            <a:endParaRPr kumimoji="1" lang="en-US" altLang="ja-JP"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5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「思い込み」</a:t>
            </a:r>
            <a:r>
              <a:rPr kumimoji="1" lang="ja-JP" altLang="en-US" sz="3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が相手を傷つけることもあるので注意！</a:t>
            </a:r>
            <a:r>
              <a:rPr kumimoji="1" lang="ja-JP" altLang="en-US"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ja-JP" altLang="en-US" sz="1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3" name="テキスト ボックス 2">
            <a:extLst>
              <a:ext uri="{FF2B5EF4-FFF2-40B4-BE49-F238E27FC236}">
                <a16:creationId xmlns:a16="http://schemas.microsoft.com/office/drawing/2014/main" id="{E11F95C2-E155-8C9C-49BB-9213F6B72819}"/>
              </a:ext>
            </a:extLst>
          </p:cNvPr>
          <p:cNvSpPr txBox="1"/>
          <p:nvPr/>
        </p:nvSpPr>
        <p:spPr>
          <a:xfrm>
            <a:off x="638316" y="412147"/>
            <a:ext cx="4652142" cy="769441"/>
          </a:xfrm>
          <a:prstGeom prst="rect">
            <a:avLst/>
          </a:prstGeom>
          <a:solidFill>
            <a:srgbClr val="FFE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「優しい気持ち」</a:t>
            </a:r>
            <a:endParaRPr kumimoji="1" lang="en-US" altLang="ja-JP"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nvGrpSpPr>
          <p:cNvPr id="11" name="グループ化 10">
            <a:extLst>
              <a:ext uri="{FF2B5EF4-FFF2-40B4-BE49-F238E27FC236}">
                <a16:creationId xmlns:a16="http://schemas.microsoft.com/office/drawing/2014/main" id="{8AD7D21A-BA71-9EBE-3A97-37A7D0FAD93C}"/>
              </a:ext>
            </a:extLst>
          </p:cNvPr>
          <p:cNvGrpSpPr/>
          <p:nvPr/>
        </p:nvGrpSpPr>
        <p:grpSpPr>
          <a:xfrm>
            <a:off x="6299201" y="391964"/>
            <a:ext cx="5404105" cy="1626334"/>
            <a:chOff x="6549572" y="214836"/>
            <a:chExt cx="5404105" cy="1626334"/>
          </a:xfrm>
        </p:grpSpPr>
        <p:sp>
          <p:nvSpPr>
            <p:cNvPr id="4" name="吹き出し: 角を丸めた四角形 3">
              <a:extLst>
                <a:ext uri="{FF2B5EF4-FFF2-40B4-BE49-F238E27FC236}">
                  <a16:creationId xmlns:a16="http://schemas.microsoft.com/office/drawing/2014/main" id="{D2C993B0-68B5-BA14-10C7-5185225CF990}"/>
                </a:ext>
              </a:extLst>
            </p:cNvPr>
            <p:cNvSpPr/>
            <p:nvPr/>
          </p:nvSpPr>
          <p:spPr>
            <a:xfrm>
              <a:off x="6549572" y="214836"/>
              <a:ext cx="3802742" cy="1439341"/>
            </a:xfrm>
            <a:prstGeom prst="wedgeRoundRectCallout">
              <a:avLst>
                <a:gd name="adj1" fmla="val 56515"/>
                <a:gd name="adj2" fmla="val 27080"/>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srgbClr val="4472C4">
                      <a:lumMod val="75000"/>
                    </a:srgbClr>
                  </a:solidFill>
                  <a:effectLst/>
                  <a:uLnTx/>
                  <a:uFillTx/>
                  <a:latin typeface="UD デジタル 教科書体 NK" panose="02020400000000000000" pitchFamily="18" charset="-128"/>
                  <a:ea typeface="UD デジタル 教科書体 NK" panose="02020400000000000000" pitchFamily="18" charset="-128"/>
                  <a:cs typeface="+mn-cs"/>
                </a:rPr>
                <a:t>理解を助ける</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ために</a:t>
              </a:r>
              <a:endPar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「易しいことば」に</a:t>
              </a:r>
              <a:endPar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プラスしよう！</a:t>
              </a:r>
              <a:endPar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6" name="図 5" descr="食品 が含まれている画像&#10;&#10;自動的に生成された説明">
              <a:extLst>
                <a:ext uri="{FF2B5EF4-FFF2-40B4-BE49-F238E27FC236}">
                  <a16:creationId xmlns:a16="http://schemas.microsoft.com/office/drawing/2014/main" id="{48024F34-8D33-0FF3-DEFE-65A490F029E9}"/>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760531" y="496420"/>
              <a:ext cx="1193146" cy="1344750"/>
            </a:xfrm>
            <a:prstGeom prst="rect">
              <a:avLst/>
            </a:prstGeom>
          </p:spPr>
        </p:pic>
      </p:grpSp>
      <p:sp>
        <p:nvSpPr>
          <p:cNvPr id="7" name="スライド番号プレースホルダー 1">
            <a:extLst>
              <a:ext uri="{FF2B5EF4-FFF2-40B4-BE49-F238E27FC236}">
                <a16:creationId xmlns:a16="http://schemas.microsoft.com/office/drawing/2014/main" id="{F2F22A44-9B11-FE51-1019-BA979FB8883E}"/>
              </a:ext>
            </a:extLst>
          </p:cNvPr>
          <p:cNvSpPr txBox="1">
            <a:spLocks/>
          </p:cNvSpPr>
          <p:nvPr/>
        </p:nvSpPr>
        <p:spPr>
          <a:xfrm>
            <a:off x="9354426" y="6452837"/>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 panose="02020400000000000000" pitchFamily="18" charset="-128"/>
                <a:ea typeface="UD デジタル 教科書体 NK" panose="02020400000000000000" pitchFamily="18" charset="-128"/>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400" b="0" i="0" u="none" strike="noStrike" kern="1200" cap="none" spc="0" normalizeH="0" baseline="0" noProof="0" dirty="0">
              <a:ln>
                <a:noFill/>
              </a:ln>
              <a:solidFill>
                <a:prstClr val="black">
                  <a:tint val="75000"/>
                </a:prstClr>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2" name="正方形/長方形 1">
            <a:extLst>
              <a:ext uri="{FF2B5EF4-FFF2-40B4-BE49-F238E27FC236}">
                <a16:creationId xmlns:a16="http://schemas.microsoft.com/office/drawing/2014/main" id="{512505CB-2812-98F0-55E2-751C327580EC}"/>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82102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61CFAAE-3B41-B2BB-24FD-CAAFFEEA39B4}"/>
              </a:ext>
            </a:extLst>
          </p:cNvPr>
          <p:cNvSpPr txBox="1"/>
          <p:nvPr/>
        </p:nvSpPr>
        <p:spPr>
          <a:xfrm>
            <a:off x="-63611" y="136202"/>
            <a:ext cx="553912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＊１　</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視覚的なヒント</a:t>
            </a:r>
            <a:endParaRPr kumimoji="1" lang="en-US" altLang="ja-JP" sz="4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1" name="テキスト ボックス 10">
            <a:extLst>
              <a:ext uri="{FF2B5EF4-FFF2-40B4-BE49-F238E27FC236}">
                <a16:creationId xmlns:a16="http://schemas.microsoft.com/office/drawing/2014/main" id="{FFEC9787-0130-0215-00C3-0E52D297C84B}"/>
              </a:ext>
            </a:extLst>
          </p:cNvPr>
          <p:cNvSpPr txBox="1"/>
          <p:nvPr/>
        </p:nvSpPr>
        <p:spPr>
          <a:xfrm>
            <a:off x="198783" y="1854959"/>
            <a:ext cx="397690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▸コミュニケーション</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ボード （例）</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2" name="テキスト ボックス 11">
            <a:extLst>
              <a:ext uri="{FF2B5EF4-FFF2-40B4-BE49-F238E27FC236}">
                <a16:creationId xmlns:a16="http://schemas.microsoft.com/office/drawing/2014/main" id="{1878C336-3E16-44EA-7658-97B20AB8C983}"/>
              </a:ext>
            </a:extLst>
          </p:cNvPr>
          <p:cNvSpPr txBox="1"/>
          <p:nvPr/>
        </p:nvSpPr>
        <p:spPr>
          <a:xfrm>
            <a:off x="9000877" y="1882254"/>
            <a:ext cx="294205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▸多言語医療問診票</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（例）</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テキスト ボックス 17">
            <a:extLst>
              <a:ext uri="{FF2B5EF4-FFF2-40B4-BE49-F238E27FC236}">
                <a16:creationId xmlns:a16="http://schemas.microsoft.com/office/drawing/2014/main" id="{0C2BEED7-85EA-72BF-04C8-CB9374978F5A}"/>
              </a:ext>
            </a:extLst>
          </p:cNvPr>
          <p:cNvSpPr txBox="1"/>
          <p:nvPr/>
        </p:nvSpPr>
        <p:spPr>
          <a:xfrm>
            <a:off x="4442703" y="2297752"/>
            <a:ext cx="294205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▸ネット検索</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（画像・動画）</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20" name="図 19">
            <a:extLst>
              <a:ext uri="{FF2B5EF4-FFF2-40B4-BE49-F238E27FC236}">
                <a16:creationId xmlns:a16="http://schemas.microsoft.com/office/drawing/2014/main" id="{99D95451-3A84-759E-BD6B-80D8C470D3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328245" y="2784890"/>
            <a:ext cx="2423614" cy="3431665"/>
          </a:xfrm>
          <a:prstGeom prst="rect">
            <a:avLst/>
          </a:prstGeom>
        </p:spPr>
      </p:pic>
      <p:pic>
        <p:nvPicPr>
          <p:cNvPr id="9" name="図 8">
            <a:extLst>
              <a:ext uri="{FF2B5EF4-FFF2-40B4-BE49-F238E27FC236}">
                <a16:creationId xmlns:a16="http://schemas.microsoft.com/office/drawing/2014/main" id="{B1522A7C-BE9F-D938-D447-5F6E45982229}"/>
              </a:ext>
            </a:extLst>
          </p:cNvPr>
          <p:cNvPicPr>
            <a:picLocks noChangeAspect="1"/>
          </p:cNvPicPr>
          <p:nvPr/>
        </p:nvPicPr>
        <p:blipFill>
          <a:blip r:embed="rId5"/>
          <a:stretch>
            <a:fillRect/>
          </a:stretch>
        </p:blipFill>
        <p:spPr>
          <a:xfrm>
            <a:off x="440141" y="2713251"/>
            <a:ext cx="2463544" cy="3537044"/>
          </a:xfrm>
          <a:prstGeom prst="rect">
            <a:avLst/>
          </a:prstGeom>
        </p:spPr>
      </p:pic>
      <p:sp>
        <p:nvSpPr>
          <p:cNvPr id="13" name="テキスト ボックス 12">
            <a:extLst>
              <a:ext uri="{FF2B5EF4-FFF2-40B4-BE49-F238E27FC236}">
                <a16:creationId xmlns:a16="http://schemas.microsoft.com/office/drawing/2014/main" id="{13D144B6-A791-4F28-9702-15E68DD686EF}"/>
              </a:ext>
            </a:extLst>
          </p:cNvPr>
          <p:cNvSpPr txBox="1"/>
          <p:nvPr/>
        </p:nvSpPr>
        <p:spPr>
          <a:xfrm>
            <a:off x="59397" y="6392058"/>
            <a:ext cx="31015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＊明治安田心の健康財団</a:t>
            </a:r>
            <a:r>
              <a:rPr kumimoji="1" lang="en-US" altLang="ja-JP"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HP</a:t>
            </a: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より引用</a:t>
            </a:r>
          </a:p>
        </p:txBody>
      </p:sp>
      <p:sp>
        <p:nvSpPr>
          <p:cNvPr id="3" name="テキスト ボックス 2">
            <a:extLst>
              <a:ext uri="{FF2B5EF4-FFF2-40B4-BE49-F238E27FC236}">
                <a16:creationId xmlns:a16="http://schemas.microsoft.com/office/drawing/2014/main" id="{C44FF9E6-F10E-7CC6-0997-C8980BD995C4}"/>
              </a:ext>
            </a:extLst>
          </p:cNvPr>
          <p:cNvSpPr txBox="1"/>
          <p:nvPr/>
        </p:nvSpPr>
        <p:spPr>
          <a:xfrm>
            <a:off x="8980441" y="6310191"/>
            <a:ext cx="31015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＊かながわ国際交流財団</a:t>
            </a:r>
            <a:r>
              <a:rPr kumimoji="1" lang="en-US" altLang="ja-JP"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HP</a:t>
            </a: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より引用</a:t>
            </a:r>
          </a:p>
        </p:txBody>
      </p:sp>
      <p:pic>
        <p:nvPicPr>
          <p:cNvPr id="24" name="図 23" descr="アイコン&#10;&#10;自動的に生成された説明">
            <a:extLst>
              <a:ext uri="{FF2B5EF4-FFF2-40B4-BE49-F238E27FC236}">
                <a16:creationId xmlns:a16="http://schemas.microsoft.com/office/drawing/2014/main" id="{5036033D-754A-85B8-BB03-E9552AF2AA0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6715106" y="2297752"/>
            <a:ext cx="1789392" cy="2097909"/>
          </a:xfrm>
          <a:prstGeom prst="rect">
            <a:avLst/>
          </a:prstGeom>
        </p:spPr>
      </p:pic>
      <p:sp>
        <p:nvSpPr>
          <p:cNvPr id="22" name="テキスト ボックス 21">
            <a:extLst>
              <a:ext uri="{FF2B5EF4-FFF2-40B4-BE49-F238E27FC236}">
                <a16:creationId xmlns:a16="http://schemas.microsoft.com/office/drawing/2014/main" id="{1DE50355-A6C7-DED5-8A1B-F1A922459FEC}"/>
              </a:ext>
            </a:extLst>
          </p:cNvPr>
          <p:cNvSpPr txBox="1"/>
          <p:nvPr/>
        </p:nvSpPr>
        <p:spPr>
          <a:xfrm>
            <a:off x="59397" y="932161"/>
            <a:ext cx="12432785"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「易しいことば」にプラスして</a:t>
            </a:r>
            <a:r>
              <a:rPr kumimoji="1" lang="ja-JP" altLang="en-US" sz="3600" b="1" i="0" u="none" strike="noStrike" kern="1200" cap="none" spc="0" normalizeH="0" baseline="0" noProof="0" dirty="0">
                <a:ln>
                  <a:noFill/>
                </a:ln>
                <a:solidFill>
                  <a:srgbClr val="C00000"/>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理解をたすける工夫</a:t>
            </a:r>
            <a:r>
              <a:rPr kumimoji="1" lang="ja-JP" altLang="en-US"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a:t>
            </a:r>
            <a:endParaRPr kumimoji="1" lang="en-US" altLang="ja-JP"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8" name="テキスト ボックス 7">
            <a:extLst>
              <a:ext uri="{FF2B5EF4-FFF2-40B4-BE49-F238E27FC236}">
                <a16:creationId xmlns:a16="http://schemas.microsoft.com/office/drawing/2014/main" id="{9FD60835-3CC3-4C8E-3D23-57E2139E054A}"/>
              </a:ext>
            </a:extLst>
          </p:cNvPr>
          <p:cNvSpPr txBox="1"/>
          <p:nvPr/>
        </p:nvSpPr>
        <p:spPr>
          <a:xfrm>
            <a:off x="3048515" y="5816505"/>
            <a:ext cx="33074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▸ジェスチャー</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5" name="図 4">
            <a:extLst>
              <a:ext uri="{FF2B5EF4-FFF2-40B4-BE49-F238E27FC236}">
                <a16:creationId xmlns:a16="http://schemas.microsoft.com/office/drawing/2014/main" id="{69683BF4-BECA-8121-EAEB-5C5ADCFC87ED}"/>
              </a:ext>
            </a:extLst>
          </p:cNvPr>
          <p:cNvPicPr>
            <a:picLocks noChangeAspect="1"/>
          </p:cNvPicPr>
          <p:nvPr/>
        </p:nvPicPr>
        <p:blipFill>
          <a:blip r:embed="rId8"/>
          <a:srcRect t="18749" b="3855"/>
          <a:stretch>
            <a:fillRect/>
          </a:stretch>
        </p:blipFill>
        <p:spPr>
          <a:xfrm>
            <a:off x="3308495" y="3669165"/>
            <a:ext cx="2787505" cy="2157414"/>
          </a:xfrm>
          <a:prstGeom prst="rect">
            <a:avLst/>
          </a:prstGeom>
        </p:spPr>
      </p:pic>
      <p:sp>
        <p:nvSpPr>
          <p:cNvPr id="2" name="スライド番号プレースホルダー 5">
            <a:extLst>
              <a:ext uri="{FF2B5EF4-FFF2-40B4-BE49-F238E27FC236}">
                <a16:creationId xmlns:a16="http://schemas.microsoft.com/office/drawing/2014/main" id="{EDC51CCB-A55C-34F7-FD3B-0FA3AC5AAAB0}"/>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9091188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D6F5D1D-4A62-919A-690D-254DD3AADCAF}"/>
              </a:ext>
            </a:extLst>
          </p:cNvPr>
          <p:cNvPicPr>
            <a:picLocks noChangeAspect="1"/>
          </p:cNvPicPr>
          <p:nvPr/>
        </p:nvPicPr>
        <p:blipFill>
          <a:blip r:embed="rId3"/>
          <a:stretch>
            <a:fillRect/>
          </a:stretch>
        </p:blipFill>
        <p:spPr>
          <a:xfrm>
            <a:off x="10733207" y="2813866"/>
            <a:ext cx="1343437" cy="1328228"/>
          </a:xfrm>
          <a:prstGeom prst="rect">
            <a:avLst/>
          </a:prstGeom>
        </p:spPr>
      </p:pic>
      <p:sp>
        <p:nvSpPr>
          <p:cNvPr id="51" name="吹き出し: 角を丸めた四角形 50">
            <a:extLst>
              <a:ext uri="{FF2B5EF4-FFF2-40B4-BE49-F238E27FC236}">
                <a16:creationId xmlns:a16="http://schemas.microsoft.com/office/drawing/2014/main" id="{77061DB0-5C77-D9B8-A1BB-646FCD516980}"/>
              </a:ext>
            </a:extLst>
          </p:cNvPr>
          <p:cNvSpPr/>
          <p:nvPr/>
        </p:nvSpPr>
        <p:spPr>
          <a:xfrm>
            <a:off x="1241946" y="4478391"/>
            <a:ext cx="2440675" cy="531471"/>
          </a:xfrm>
          <a:prstGeom prst="wedgeRoundRectCallout">
            <a:avLst>
              <a:gd name="adj1" fmla="val -56551"/>
              <a:gd name="adj2" fmla="val -51425"/>
              <a:gd name="adj3" fmla="val 16667"/>
            </a:avLst>
          </a:prstGeom>
          <a:solidFill>
            <a:srgbClr val="DBEEF4"/>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a:t>
            </a: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商店・・・？</a:t>
            </a:r>
          </a:p>
        </p:txBody>
      </p:sp>
      <p:sp>
        <p:nvSpPr>
          <p:cNvPr id="4" name="スライド番号プレースホルダー 3"/>
          <p:cNvSpPr>
            <a:spLocks noGrp="1"/>
          </p:cNvSpPr>
          <p:nvPr>
            <p:ph type="sldNum" sz="quarter" idx="12"/>
          </p:nvPr>
        </p:nvSpPr>
        <p:spPr>
          <a:xfrm>
            <a:off x="11532358" y="6400800"/>
            <a:ext cx="583442"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72B25E-FB0C-4120-918E-89F04EDDD79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2" name="タイトル 1">
            <a:extLst>
              <a:ext uri="{FF2B5EF4-FFF2-40B4-BE49-F238E27FC236}">
                <a16:creationId xmlns:a16="http://schemas.microsoft.com/office/drawing/2014/main" id="{7B475CE8-DD41-234A-6F78-26F266F989C9}"/>
              </a:ext>
            </a:extLst>
          </p:cNvPr>
          <p:cNvSpPr txBox="1">
            <a:spLocks/>
          </p:cNvSpPr>
          <p:nvPr/>
        </p:nvSpPr>
        <p:spPr>
          <a:xfrm>
            <a:off x="670561" y="1201824"/>
            <a:ext cx="1844040" cy="1707019"/>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17" name="吹き出し: 角を丸めた四角形 16">
            <a:extLst>
              <a:ext uri="{FF2B5EF4-FFF2-40B4-BE49-F238E27FC236}">
                <a16:creationId xmlns:a16="http://schemas.microsoft.com/office/drawing/2014/main" id="{7CE3FD27-07BD-0C5E-B0D7-38B55B2B2F94}"/>
              </a:ext>
            </a:extLst>
          </p:cNvPr>
          <p:cNvSpPr/>
          <p:nvPr/>
        </p:nvSpPr>
        <p:spPr>
          <a:xfrm>
            <a:off x="5152031" y="1344304"/>
            <a:ext cx="5677468" cy="550333"/>
          </a:xfrm>
          <a:prstGeom prst="wedgeRoundRectCallout">
            <a:avLst>
              <a:gd name="adj1" fmla="val 53851"/>
              <a:gd name="adj2" fmla="val 51545"/>
              <a:gd name="adj3" fmla="val 16667"/>
            </a:avLst>
          </a:prstGeom>
          <a:solidFill>
            <a:srgbClr val="FFE5FF"/>
          </a:solidFill>
          <a:ln w="6350">
            <a:solidFill>
              <a:srgbClr val="FF000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この手紙は「衣替え」のお知らせです</a:t>
            </a:r>
          </a:p>
        </p:txBody>
      </p:sp>
      <p:grpSp>
        <p:nvGrpSpPr>
          <p:cNvPr id="6" name="グループ化 5">
            <a:extLst>
              <a:ext uri="{FF2B5EF4-FFF2-40B4-BE49-F238E27FC236}">
                <a16:creationId xmlns:a16="http://schemas.microsoft.com/office/drawing/2014/main" id="{C12F4BB0-2793-B826-D0A9-AABE10168E97}"/>
              </a:ext>
            </a:extLst>
          </p:cNvPr>
          <p:cNvGrpSpPr/>
          <p:nvPr/>
        </p:nvGrpSpPr>
        <p:grpSpPr>
          <a:xfrm>
            <a:off x="1966271" y="1531717"/>
            <a:ext cx="3322092" cy="627797"/>
            <a:chOff x="6095999" y="1295400"/>
            <a:chExt cx="3429001" cy="685800"/>
          </a:xfrm>
        </p:grpSpPr>
        <p:sp>
          <p:nvSpPr>
            <p:cNvPr id="11" name="吹き出し: 角を丸めた四角形 10">
              <a:extLst>
                <a:ext uri="{FF2B5EF4-FFF2-40B4-BE49-F238E27FC236}">
                  <a16:creationId xmlns:a16="http://schemas.microsoft.com/office/drawing/2014/main" id="{FE4D66BC-3B30-E5F9-B099-EB66FF64C763}"/>
                </a:ext>
              </a:extLst>
            </p:cNvPr>
            <p:cNvSpPr/>
            <p:nvPr/>
          </p:nvSpPr>
          <p:spPr>
            <a:xfrm>
              <a:off x="6095999" y="1295400"/>
              <a:ext cx="3152693" cy="609600"/>
            </a:xfrm>
            <a:prstGeom prst="wedgeRoundRectCallout">
              <a:avLst>
                <a:gd name="adj1" fmla="val -58944"/>
                <a:gd name="adj2" fmla="val 28698"/>
                <a:gd name="adj3" fmla="val 16667"/>
              </a:avLst>
            </a:prstGeom>
            <a:solidFill>
              <a:srgbClr val="DBEEF4"/>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コロモガエ・・・？</a:t>
              </a:r>
            </a:p>
          </p:txBody>
        </p:sp>
        <p:sp>
          <p:nvSpPr>
            <p:cNvPr id="10" name="タイトル 1">
              <a:extLst>
                <a:ext uri="{FF2B5EF4-FFF2-40B4-BE49-F238E27FC236}">
                  <a16:creationId xmlns:a16="http://schemas.microsoft.com/office/drawing/2014/main" id="{BCB5DABF-FA59-900F-B525-2BBE0708935F}"/>
                </a:ext>
              </a:extLst>
            </p:cNvPr>
            <p:cNvSpPr txBox="1">
              <a:spLocks/>
            </p:cNvSpPr>
            <p:nvPr/>
          </p:nvSpPr>
          <p:spPr>
            <a:xfrm>
              <a:off x="6248400" y="1371600"/>
              <a:ext cx="3276600" cy="60960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sp>
        <p:nvSpPr>
          <p:cNvPr id="26" name="吹き出し: 角を丸めた四角形 25">
            <a:extLst>
              <a:ext uri="{FF2B5EF4-FFF2-40B4-BE49-F238E27FC236}">
                <a16:creationId xmlns:a16="http://schemas.microsoft.com/office/drawing/2014/main" id="{7C140CB9-952F-1C61-0DEB-398034D198A4}"/>
              </a:ext>
            </a:extLst>
          </p:cNvPr>
          <p:cNvSpPr/>
          <p:nvPr/>
        </p:nvSpPr>
        <p:spPr>
          <a:xfrm>
            <a:off x="1196790" y="3282904"/>
            <a:ext cx="3739105" cy="947383"/>
          </a:xfrm>
          <a:prstGeom prst="wedgeRoundRectCallout">
            <a:avLst>
              <a:gd name="adj1" fmla="val -39398"/>
              <a:gd name="adj2" fmla="val -76445"/>
              <a:gd name="adj3" fmla="val 16667"/>
            </a:avLst>
          </a:prstGeom>
          <a:solidFill>
            <a:schemeClr val="bg1"/>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わかりました。夏の服は何でもいいですか？</a:t>
            </a:r>
          </a:p>
        </p:txBody>
      </p:sp>
      <p:grpSp>
        <p:nvGrpSpPr>
          <p:cNvPr id="28" name="グループ化 27">
            <a:extLst>
              <a:ext uri="{FF2B5EF4-FFF2-40B4-BE49-F238E27FC236}">
                <a16:creationId xmlns:a16="http://schemas.microsoft.com/office/drawing/2014/main" id="{1B2F9CF6-04CE-645A-EF7B-DE3DED20E8CF}"/>
              </a:ext>
            </a:extLst>
          </p:cNvPr>
          <p:cNvGrpSpPr/>
          <p:nvPr/>
        </p:nvGrpSpPr>
        <p:grpSpPr>
          <a:xfrm>
            <a:off x="5152028" y="2026690"/>
            <a:ext cx="5656994" cy="573208"/>
            <a:chOff x="6476662" y="1431877"/>
            <a:chExt cx="3954979" cy="1113039"/>
          </a:xfrm>
        </p:grpSpPr>
        <p:sp>
          <p:nvSpPr>
            <p:cNvPr id="29" name="タイトル 1">
              <a:extLst>
                <a:ext uri="{FF2B5EF4-FFF2-40B4-BE49-F238E27FC236}">
                  <a16:creationId xmlns:a16="http://schemas.microsoft.com/office/drawing/2014/main" id="{2278F1C4-9CED-D963-1763-B1B0FA12C76B}"/>
                </a:ext>
              </a:extLst>
            </p:cNvPr>
            <p:cNvSpPr txBox="1">
              <a:spLocks/>
            </p:cNvSpPr>
            <p:nvPr/>
          </p:nvSpPr>
          <p:spPr>
            <a:xfrm>
              <a:off x="6476662" y="1472577"/>
              <a:ext cx="3881831" cy="1072339"/>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日本では</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6</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月と</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10</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月に服を変えます。</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31" name="吹き出し: 角を丸めた四角形 30">
              <a:extLst>
                <a:ext uri="{FF2B5EF4-FFF2-40B4-BE49-F238E27FC236}">
                  <a16:creationId xmlns:a16="http://schemas.microsoft.com/office/drawing/2014/main" id="{0BF5A01A-C30C-EFAA-83DA-452E319D034F}"/>
                </a:ext>
              </a:extLst>
            </p:cNvPr>
            <p:cNvSpPr/>
            <p:nvPr/>
          </p:nvSpPr>
          <p:spPr>
            <a:xfrm>
              <a:off x="6481431" y="1431877"/>
              <a:ext cx="3950210" cy="990600"/>
            </a:xfrm>
            <a:prstGeom prst="wedgeRoundRectCallout">
              <a:avLst>
                <a:gd name="adj1" fmla="val 55082"/>
                <a:gd name="adj2" fmla="val 50998"/>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sp>
        <p:nvSpPr>
          <p:cNvPr id="36" name="吹き出し: 角を丸めた四角形 35">
            <a:extLst>
              <a:ext uri="{FF2B5EF4-FFF2-40B4-BE49-F238E27FC236}">
                <a16:creationId xmlns:a16="http://schemas.microsoft.com/office/drawing/2014/main" id="{774E5821-8C64-DB2A-B364-6477A185D8BB}"/>
              </a:ext>
            </a:extLst>
          </p:cNvPr>
          <p:cNvSpPr/>
          <p:nvPr/>
        </p:nvSpPr>
        <p:spPr>
          <a:xfrm>
            <a:off x="2132463" y="2483892"/>
            <a:ext cx="2569190" cy="505526"/>
          </a:xfrm>
          <a:prstGeom prst="wedgeRoundRectCallout">
            <a:avLst>
              <a:gd name="adj1" fmla="val -62606"/>
              <a:gd name="adj2" fmla="val -27000"/>
              <a:gd name="adj3" fmla="val 16667"/>
            </a:avLst>
          </a:prstGeom>
          <a:solidFill>
            <a:schemeClr val="accent5">
              <a:lumMod val="20000"/>
              <a:lumOff val="80000"/>
            </a:schemeClr>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服を変えます</a:t>
            </a:r>
            <a:r>
              <a:rPr kumimoji="1" lang="en-US" altLang="ja-JP"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p>
        </p:txBody>
      </p:sp>
      <p:grpSp>
        <p:nvGrpSpPr>
          <p:cNvPr id="46" name="グループ化 45">
            <a:extLst>
              <a:ext uri="{FF2B5EF4-FFF2-40B4-BE49-F238E27FC236}">
                <a16:creationId xmlns:a16="http://schemas.microsoft.com/office/drawing/2014/main" id="{1976062D-A0CB-41F9-AB59-C2ADEEEF8B18}"/>
              </a:ext>
            </a:extLst>
          </p:cNvPr>
          <p:cNvGrpSpPr/>
          <p:nvPr/>
        </p:nvGrpSpPr>
        <p:grpSpPr>
          <a:xfrm>
            <a:off x="5711588" y="2667568"/>
            <a:ext cx="4669810" cy="990600"/>
            <a:chOff x="6028859" y="1309218"/>
            <a:chExt cx="4364181" cy="668655"/>
          </a:xfrm>
        </p:grpSpPr>
        <p:sp>
          <p:nvSpPr>
            <p:cNvPr id="48" name="吹き出し: 角を丸めた四角形 47">
              <a:extLst>
                <a:ext uri="{FF2B5EF4-FFF2-40B4-BE49-F238E27FC236}">
                  <a16:creationId xmlns:a16="http://schemas.microsoft.com/office/drawing/2014/main" id="{C0A78D89-EF0A-EF37-5848-FE024CF5AC2A}"/>
                </a:ext>
              </a:extLst>
            </p:cNvPr>
            <p:cNvSpPr/>
            <p:nvPr/>
          </p:nvSpPr>
          <p:spPr>
            <a:xfrm>
              <a:off x="6028859" y="1309218"/>
              <a:ext cx="4364181" cy="668655"/>
            </a:xfrm>
            <a:prstGeom prst="wedgeRoundRectCallout">
              <a:avLst>
                <a:gd name="adj1" fmla="val 56333"/>
                <a:gd name="adj2" fmla="val -16060"/>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7" name="タイトル 1">
              <a:extLst>
                <a:ext uri="{FF2B5EF4-FFF2-40B4-BE49-F238E27FC236}">
                  <a16:creationId xmlns:a16="http://schemas.microsoft.com/office/drawing/2014/main" id="{1B31E689-86D4-2793-F55C-AB7BDE1B43F0}"/>
                </a:ext>
              </a:extLst>
            </p:cNvPr>
            <p:cNvSpPr txBox="1">
              <a:spLocks/>
            </p:cNvSpPr>
            <p:nvPr/>
          </p:nvSpPr>
          <p:spPr>
            <a:xfrm>
              <a:off x="6196214" y="1383479"/>
              <a:ext cx="4105660" cy="568729"/>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6</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月</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1</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日から夏服を着て、</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10</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月</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1</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日から冬服を着ます。</a:t>
              </a:r>
              <a:endParaRPr kumimoji="1" lang="en-US" altLang="ja-JP" sz="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sp>
        <p:nvSpPr>
          <p:cNvPr id="67" name="吹き出し: 角を丸めた四角形 66">
            <a:extLst>
              <a:ext uri="{FF2B5EF4-FFF2-40B4-BE49-F238E27FC236}">
                <a16:creationId xmlns:a16="http://schemas.microsoft.com/office/drawing/2014/main" id="{2978B37C-F070-0C10-09D9-95332996C1D1}"/>
              </a:ext>
            </a:extLst>
          </p:cNvPr>
          <p:cNvSpPr/>
          <p:nvPr/>
        </p:nvSpPr>
        <p:spPr>
          <a:xfrm>
            <a:off x="5372667" y="3778100"/>
            <a:ext cx="5142931" cy="971321"/>
          </a:xfrm>
          <a:prstGeom prst="wedgeRoundRectCallout">
            <a:avLst>
              <a:gd name="adj1" fmla="val 55694"/>
              <a:gd name="adj2" fmla="val 757"/>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いいえ、学校の服です。</a:t>
            </a:r>
            <a:endParaRPr kumimoji="1" lang="en-US" altLang="ja-JP"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a:t>
            </a: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商店で夏の服を買ってください。</a:t>
            </a:r>
            <a:endParaRPr kumimoji="1" lang="en-US" altLang="ja-JP"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71" name="グループ化 70">
            <a:extLst>
              <a:ext uri="{FF2B5EF4-FFF2-40B4-BE49-F238E27FC236}">
                <a16:creationId xmlns:a16="http://schemas.microsoft.com/office/drawing/2014/main" id="{5E965ADF-5B40-CAEA-3720-6448D2509B72}"/>
              </a:ext>
            </a:extLst>
          </p:cNvPr>
          <p:cNvGrpSpPr/>
          <p:nvPr/>
        </p:nvGrpSpPr>
        <p:grpSpPr>
          <a:xfrm>
            <a:off x="1248770" y="5211874"/>
            <a:ext cx="3771900" cy="533250"/>
            <a:chOff x="5742150" y="1295400"/>
            <a:chExt cx="4782783" cy="685801"/>
          </a:xfrm>
        </p:grpSpPr>
        <p:sp>
          <p:nvSpPr>
            <p:cNvPr id="72" name="タイトル 1">
              <a:extLst>
                <a:ext uri="{FF2B5EF4-FFF2-40B4-BE49-F238E27FC236}">
                  <a16:creationId xmlns:a16="http://schemas.microsoft.com/office/drawing/2014/main" id="{390DF8ED-810A-9206-E926-093BDECE01D4}"/>
                </a:ext>
              </a:extLst>
            </p:cNvPr>
            <p:cNvSpPr txBox="1">
              <a:spLocks/>
            </p:cNvSpPr>
            <p:nvPr/>
          </p:nvSpPr>
          <p:spPr>
            <a:xfrm>
              <a:off x="5900476" y="1337246"/>
              <a:ext cx="4624457" cy="60960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ああ！</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わかりました</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73" name="吹き出し: 角を丸めた四角形 72">
              <a:extLst>
                <a:ext uri="{FF2B5EF4-FFF2-40B4-BE49-F238E27FC236}">
                  <a16:creationId xmlns:a16="http://schemas.microsoft.com/office/drawing/2014/main" id="{7641158E-B292-DBEC-F4F0-71516CB576AE}"/>
                </a:ext>
              </a:extLst>
            </p:cNvPr>
            <p:cNvSpPr/>
            <p:nvPr/>
          </p:nvSpPr>
          <p:spPr>
            <a:xfrm>
              <a:off x="5742150" y="1295400"/>
              <a:ext cx="4489307" cy="685801"/>
            </a:xfrm>
            <a:prstGeom prst="wedgeRoundRectCallout">
              <a:avLst>
                <a:gd name="adj1" fmla="val -58030"/>
                <a:gd name="adj2" fmla="val -54427"/>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grpSp>
        <p:nvGrpSpPr>
          <p:cNvPr id="74" name="グループ化 73">
            <a:extLst>
              <a:ext uri="{FF2B5EF4-FFF2-40B4-BE49-F238E27FC236}">
                <a16:creationId xmlns:a16="http://schemas.microsoft.com/office/drawing/2014/main" id="{D0E2F273-5578-5588-CA01-4AD7612ABDD9}"/>
              </a:ext>
            </a:extLst>
          </p:cNvPr>
          <p:cNvGrpSpPr/>
          <p:nvPr/>
        </p:nvGrpSpPr>
        <p:grpSpPr>
          <a:xfrm>
            <a:off x="6096000" y="4925648"/>
            <a:ext cx="4393443" cy="523166"/>
            <a:chOff x="6096000" y="1295401"/>
            <a:chExt cx="3406514" cy="650085"/>
          </a:xfrm>
          <a:noFill/>
        </p:grpSpPr>
        <p:sp>
          <p:nvSpPr>
            <p:cNvPr id="75" name="吹き出し: 角を丸めた四角形 74">
              <a:extLst>
                <a:ext uri="{FF2B5EF4-FFF2-40B4-BE49-F238E27FC236}">
                  <a16:creationId xmlns:a16="http://schemas.microsoft.com/office/drawing/2014/main" id="{AA405D1C-DCBD-95F1-DE64-FF5288E5C23C}"/>
                </a:ext>
              </a:extLst>
            </p:cNvPr>
            <p:cNvSpPr/>
            <p:nvPr/>
          </p:nvSpPr>
          <p:spPr>
            <a:xfrm>
              <a:off x="6096000" y="1295401"/>
              <a:ext cx="3406514" cy="650085"/>
            </a:xfrm>
            <a:prstGeom prst="wedgeRoundRectCallout">
              <a:avLst>
                <a:gd name="adj1" fmla="val 58788"/>
                <a:gd name="adj2" fmla="val -55123"/>
                <a:gd name="adj3" fmla="val 16667"/>
              </a:avLst>
            </a:prstGeom>
            <a:grp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76" name="タイトル 1">
              <a:extLst>
                <a:ext uri="{FF2B5EF4-FFF2-40B4-BE49-F238E27FC236}">
                  <a16:creationId xmlns:a16="http://schemas.microsoft.com/office/drawing/2014/main" id="{E682B048-373C-5C2E-F32E-842A02BFA905}"/>
                </a:ext>
              </a:extLst>
            </p:cNvPr>
            <p:cNvSpPr txBox="1">
              <a:spLocks/>
            </p:cNvSpPr>
            <p:nvPr/>
          </p:nvSpPr>
          <p:spPr>
            <a:xfrm>
              <a:off x="6175349" y="1341836"/>
              <a:ext cx="3167123" cy="603650"/>
            </a:xfrm>
            <a:prstGeom prst="rect">
              <a:avLst/>
            </a:prstGeom>
            <a:grp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2400" b="0" i="0" u="none"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j-cs"/>
                </a:rPr>
                <a:t>地図</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で示して）ここです。</a:t>
              </a:r>
              <a:endParaRPr kumimoji="1" lang="en-US" altLang="ja-JP" sz="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sp>
        <p:nvSpPr>
          <p:cNvPr id="7" name="テキスト ボックス 6">
            <a:extLst>
              <a:ext uri="{FF2B5EF4-FFF2-40B4-BE49-F238E27FC236}">
                <a16:creationId xmlns:a16="http://schemas.microsoft.com/office/drawing/2014/main" id="{FFFF2DB2-2093-15D4-D18F-FB39D97D1EEB}"/>
              </a:ext>
            </a:extLst>
          </p:cNvPr>
          <p:cNvSpPr txBox="1"/>
          <p:nvPr/>
        </p:nvSpPr>
        <p:spPr>
          <a:xfrm>
            <a:off x="95534" y="66892"/>
            <a:ext cx="120202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２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相手の反応を観察し、理解しているか確認しながら話す </a:t>
            </a:r>
            <a:endParaRPr kumimoji="1" lang="ja-JP" altLang="en-US" sz="28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14" name="グループ化 13">
            <a:extLst>
              <a:ext uri="{FF2B5EF4-FFF2-40B4-BE49-F238E27FC236}">
                <a16:creationId xmlns:a16="http://schemas.microsoft.com/office/drawing/2014/main" id="{2D449425-DC40-2893-8D72-90520640BF7E}"/>
              </a:ext>
            </a:extLst>
          </p:cNvPr>
          <p:cNvGrpSpPr/>
          <p:nvPr/>
        </p:nvGrpSpPr>
        <p:grpSpPr>
          <a:xfrm>
            <a:off x="5420435" y="5571697"/>
            <a:ext cx="5238465" cy="523166"/>
            <a:chOff x="6096000" y="1295401"/>
            <a:chExt cx="4367331" cy="650085"/>
          </a:xfrm>
          <a:noFill/>
        </p:grpSpPr>
        <p:sp>
          <p:nvSpPr>
            <p:cNvPr id="15" name="吹き出し: 角を丸めた四角形 14">
              <a:extLst>
                <a:ext uri="{FF2B5EF4-FFF2-40B4-BE49-F238E27FC236}">
                  <a16:creationId xmlns:a16="http://schemas.microsoft.com/office/drawing/2014/main" id="{F0EBA0F8-335C-9208-44C8-B8871FC0EB35}"/>
                </a:ext>
              </a:extLst>
            </p:cNvPr>
            <p:cNvSpPr/>
            <p:nvPr/>
          </p:nvSpPr>
          <p:spPr>
            <a:xfrm>
              <a:off x="6096000" y="1295401"/>
              <a:ext cx="4364182" cy="650085"/>
            </a:xfrm>
            <a:prstGeom prst="wedgeRoundRectCallout">
              <a:avLst>
                <a:gd name="adj1" fmla="val 56153"/>
                <a:gd name="adj2" fmla="val -55123"/>
                <a:gd name="adj3" fmla="val 16667"/>
              </a:avLst>
            </a:prstGeom>
            <a:grp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タイトル 1">
              <a:extLst>
                <a:ext uri="{FF2B5EF4-FFF2-40B4-BE49-F238E27FC236}">
                  <a16:creationId xmlns:a16="http://schemas.microsoft.com/office/drawing/2014/main" id="{AABDAA68-2A4E-D563-58FC-3A89CEB17BFA}"/>
                </a:ext>
              </a:extLst>
            </p:cNvPr>
            <p:cNvSpPr txBox="1">
              <a:spLocks/>
            </p:cNvSpPr>
            <p:nvPr/>
          </p:nvSpPr>
          <p:spPr>
            <a:xfrm>
              <a:off x="6175349" y="1341836"/>
              <a:ext cx="4287982" cy="603650"/>
            </a:xfrm>
            <a:prstGeom prst="rect">
              <a:avLst/>
            </a:prstGeom>
            <a:grp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じゃ、</a:t>
              </a:r>
              <a:r>
                <a:rPr kumimoji="1" lang="en-US" altLang="ja-JP" sz="24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6</a:t>
              </a:r>
              <a:r>
                <a:rPr kumimoji="1" lang="ja-JP" altLang="en-US" sz="24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月</a:t>
              </a:r>
              <a:r>
                <a:rPr kumimoji="1" lang="en-US" altLang="ja-JP" sz="24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1</a:t>
              </a:r>
              <a:r>
                <a:rPr kumimoji="1" lang="ja-JP" altLang="en-US" sz="24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日から何を着ますか？</a:t>
              </a:r>
              <a:endParaRPr kumimoji="1" lang="en-US" altLang="ja-JP" sz="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grpSp>
        <p:nvGrpSpPr>
          <p:cNvPr id="19" name="グループ化 18">
            <a:extLst>
              <a:ext uri="{FF2B5EF4-FFF2-40B4-BE49-F238E27FC236}">
                <a16:creationId xmlns:a16="http://schemas.microsoft.com/office/drawing/2014/main" id="{3AEDC3B7-A858-6185-9A91-9A5FA6204CB5}"/>
              </a:ext>
            </a:extLst>
          </p:cNvPr>
          <p:cNvGrpSpPr/>
          <p:nvPr/>
        </p:nvGrpSpPr>
        <p:grpSpPr>
          <a:xfrm>
            <a:off x="1241946" y="5915813"/>
            <a:ext cx="3241345" cy="580520"/>
            <a:chOff x="6096000" y="1295400"/>
            <a:chExt cx="2007014" cy="760984"/>
          </a:xfrm>
        </p:grpSpPr>
        <p:sp>
          <p:nvSpPr>
            <p:cNvPr id="20" name="吹き出し: 角を丸めた四角形 19">
              <a:extLst>
                <a:ext uri="{FF2B5EF4-FFF2-40B4-BE49-F238E27FC236}">
                  <a16:creationId xmlns:a16="http://schemas.microsoft.com/office/drawing/2014/main" id="{9F54B5D1-E597-4768-264B-15D0DA3618A2}"/>
                </a:ext>
              </a:extLst>
            </p:cNvPr>
            <p:cNvSpPr/>
            <p:nvPr/>
          </p:nvSpPr>
          <p:spPr>
            <a:xfrm>
              <a:off x="6096000" y="1295400"/>
              <a:ext cx="2007014" cy="760984"/>
            </a:xfrm>
            <a:prstGeom prst="wedgeRoundRectCallout">
              <a:avLst>
                <a:gd name="adj1" fmla="val -57718"/>
                <a:gd name="adj2" fmla="val -47874"/>
                <a:gd name="adj3" fmla="val 16667"/>
              </a:avLst>
            </a:prstGeom>
            <a:solidFill>
              <a:schemeClr val="bg1"/>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2" name="タイトル 1">
              <a:extLst>
                <a:ext uri="{FF2B5EF4-FFF2-40B4-BE49-F238E27FC236}">
                  <a16:creationId xmlns:a16="http://schemas.microsoft.com/office/drawing/2014/main" id="{39C46C0F-B1C1-5226-E1BB-90B475509FBF}"/>
                </a:ext>
              </a:extLst>
            </p:cNvPr>
            <p:cNvSpPr txBox="1">
              <a:spLocks/>
            </p:cNvSpPr>
            <p:nvPr/>
          </p:nvSpPr>
          <p:spPr>
            <a:xfrm>
              <a:off x="6217920" y="1371600"/>
              <a:ext cx="1862577" cy="68478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夏の服を着ます。</a:t>
              </a:r>
              <a:endParaRPr kumimoji="1" lang="en-US" altLang="ja-JP" sz="7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sp>
        <p:nvSpPr>
          <p:cNvPr id="8" name="吹き出し: 角を丸めた四角形 7">
            <a:extLst>
              <a:ext uri="{FF2B5EF4-FFF2-40B4-BE49-F238E27FC236}">
                <a16:creationId xmlns:a16="http://schemas.microsoft.com/office/drawing/2014/main" id="{34B84DD8-506C-C39E-F3A3-13FC411EBA16}"/>
              </a:ext>
            </a:extLst>
          </p:cNvPr>
          <p:cNvSpPr/>
          <p:nvPr/>
        </p:nvSpPr>
        <p:spPr>
          <a:xfrm>
            <a:off x="5689613" y="6204095"/>
            <a:ext cx="4965510" cy="523166"/>
          </a:xfrm>
          <a:prstGeom prst="wedgeRoundRectCallout">
            <a:avLst>
              <a:gd name="adj1" fmla="val 58394"/>
              <a:gd name="adj2" fmla="val -56428"/>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そうです。よろしくお願いします。</a:t>
            </a:r>
          </a:p>
        </p:txBody>
      </p:sp>
      <p:grpSp>
        <p:nvGrpSpPr>
          <p:cNvPr id="2" name="グループ化 1">
            <a:extLst>
              <a:ext uri="{FF2B5EF4-FFF2-40B4-BE49-F238E27FC236}">
                <a16:creationId xmlns:a16="http://schemas.microsoft.com/office/drawing/2014/main" id="{AD11D6F0-CC9B-E9D3-FED5-A8B2D4BBDCBB}"/>
              </a:ext>
            </a:extLst>
          </p:cNvPr>
          <p:cNvGrpSpPr/>
          <p:nvPr/>
        </p:nvGrpSpPr>
        <p:grpSpPr>
          <a:xfrm>
            <a:off x="288354" y="1420992"/>
            <a:ext cx="1628816" cy="1472934"/>
            <a:chOff x="107190" y="1605997"/>
            <a:chExt cx="2245478" cy="1964516"/>
          </a:xfrm>
        </p:grpSpPr>
        <p:pic>
          <p:nvPicPr>
            <p:cNvPr id="3" name="図 2" descr="ロゴ が含まれている画像&#10;&#10;AI 生成コンテンツは誤りを含む可能性があります。">
              <a:extLst>
                <a:ext uri="{FF2B5EF4-FFF2-40B4-BE49-F238E27FC236}">
                  <a16:creationId xmlns:a16="http://schemas.microsoft.com/office/drawing/2014/main" id="{83859A7E-0B61-236B-9943-3A0E52A152E4}"/>
                </a:ext>
              </a:extLst>
            </p:cNvPr>
            <p:cNvPicPr>
              <a:picLocks noChangeAspect="1"/>
            </p:cNvPicPr>
            <p:nvPr/>
          </p:nvPicPr>
          <p:blipFill>
            <a:blip r:embed="rId4"/>
            <a:stretch>
              <a:fillRect/>
            </a:stretch>
          </p:blipFill>
          <p:spPr>
            <a:xfrm flipH="1">
              <a:off x="107190" y="1915575"/>
              <a:ext cx="1790424" cy="1654938"/>
            </a:xfrm>
            <a:prstGeom prst="rect">
              <a:avLst/>
            </a:prstGeom>
          </p:spPr>
        </p:pic>
        <p:pic>
          <p:nvPicPr>
            <p:cNvPr id="5" name="図 4" descr="The image features a bold, red question mark symbol.&#10;&#10;AI 生成コンテンツは誤りを含む可能性があります。">
              <a:extLst>
                <a:ext uri="{FF2B5EF4-FFF2-40B4-BE49-F238E27FC236}">
                  <a16:creationId xmlns:a16="http://schemas.microsoft.com/office/drawing/2014/main" id="{C6552157-4CF2-A4B2-6353-D5D873DBF99F}"/>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24552">
              <a:off x="1551414" y="1605997"/>
              <a:ext cx="801254" cy="801254"/>
            </a:xfrm>
            <a:prstGeom prst="rect">
              <a:avLst/>
            </a:prstGeom>
          </p:spPr>
        </p:pic>
      </p:grpSp>
      <p:pic>
        <p:nvPicPr>
          <p:cNvPr id="12" name="図 11" descr="食品 が含まれている画像&#10;&#10;自動的に生成された説明">
            <a:extLst>
              <a:ext uri="{FF2B5EF4-FFF2-40B4-BE49-F238E27FC236}">
                <a16:creationId xmlns:a16="http://schemas.microsoft.com/office/drawing/2014/main" id="{55A0EB9B-0D8D-F0E6-DA22-AC04D93CD81A}"/>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883521" y="454394"/>
            <a:ext cx="838200" cy="944704"/>
          </a:xfrm>
          <a:prstGeom prst="rect">
            <a:avLst/>
          </a:prstGeom>
        </p:spPr>
      </p:pic>
      <p:sp>
        <p:nvSpPr>
          <p:cNvPr id="16" name="吹き出し: 角を丸めた四角形 15">
            <a:extLst>
              <a:ext uri="{FF2B5EF4-FFF2-40B4-BE49-F238E27FC236}">
                <a16:creationId xmlns:a16="http://schemas.microsoft.com/office/drawing/2014/main" id="{5988A158-FE51-D3E4-DA16-62E4CBD127D0}"/>
              </a:ext>
            </a:extLst>
          </p:cNvPr>
          <p:cNvSpPr/>
          <p:nvPr/>
        </p:nvSpPr>
        <p:spPr>
          <a:xfrm>
            <a:off x="7844214" y="621681"/>
            <a:ext cx="2645229" cy="495533"/>
          </a:xfrm>
          <a:prstGeom prst="wedgeRoundRectCallout">
            <a:avLst>
              <a:gd name="adj1" fmla="val 63678"/>
              <a:gd name="adj2" fmla="val 3635"/>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highlight>
                  <a:srgbClr val="FFFF00"/>
                </a:highlight>
                <a:uLnTx/>
                <a:uFillTx/>
                <a:latin typeface="UD デジタル 教科書体 NK" panose="02020400000000000000" pitchFamily="18" charset="-128"/>
                <a:ea typeface="UD デジタル 教科書体 NK" panose="02020400000000000000" pitchFamily="18" charset="-128"/>
                <a:cs typeface="+mn-cs"/>
              </a:rPr>
              <a:t> 要点を先に！</a:t>
            </a:r>
            <a:endParaRPr kumimoji="1" lang="en-US" altLang="ja-JP" sz="2800" b="1" i="0" u="none" strike="noStrike" kern="1200" cap="none" spc="0" normalizeH="0" baseline="0" noProof="0" dirty="0">
              <a:ln>
                <a:noFill/>
              </a:ln>
              <a:solidFill>
                <a:prstClr val="black"/>
              </a:solidFill>
              <a:effectLst/>
              <a:highlight>
                <a:srgbClr val="FFFF00"/>
              </a:highlight>
              <a:uLnTx/>
              <a:uFillTx/>
              <a:latin typeface="UD デジタル 教科書体 NK" panose="02020400000000000000" pitchFamily="18" charset="-128"/>
              <a:ea typeface="UD デジタル 教科書体 NK" panose="02020400000000000000" pitchFamily="18" charset="-128"/>
              <a:cs typeface="+mn-cs"/>
            </a:endParaRPr>
          </a:p>
        </p:txBody>
      </p:sp>
    </p:spTree>
    <p:extLst>
      <p:ext uri="{BB962C8B-B14F-4D97-AF65-F5344CB8AC3E}">
        <p14:creationId xmlns:p14="http://schemas.microsoft.com/office/powerpoint/2010/main" val="20307430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500"/>
                                        <p:tgtEl>
                                          <p:spTgt spid="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grpId="0" nodeType="clickEffect">
                                  <p:stCondLst>
                                    <p:cond delay="0"/>
                                  </p:stCondLst>
                                  <p:childTnLst>
                                    <p:animEffect transition="out" filter="fade">
                                      <p:cBhvr>
                                        <p:cTn id="66" dur="500" tmFilter="0, 0; .2, .5; .8, .5; 1, 0"/>
                                        <p:tgtEl>
                                          <p:spTgt spid="16"/>
                                        </p:tgtEl>
                                      </p:cBhvr>
                                    </p:animEffect>
                                    <p:animScale>
                                      <p:cBhvr>
                                        <p:cTn id="67"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6" grpId="0" animBg="1"/>
      <p:bldP spid="36" grpId="0" animBg="1"/>
      <p:bldP spid="67" grpId="0" animBg="1"/>
      <p:bldP spid="8"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The image depicts a person in a business suit, wearing a tie and a white shirt, with one hand raised, likely indicating a question or a point.&#10;&#10;AI 生成コンテンツは誤りを含む可能性があります。">
            <a:extLst>
              <a:ext uri="{FF2B5EF4-FFF2-40B4-BE49-F238E27FC236}">
                <a16:creationId xmlns:a16="http://schemas.microsoft.com/office/drawing/2014/main" id="{C40EF740-D7B0-878E-2EB5-2F9B4B6198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658977" y="4508715"/>
            <a:ext cx="2591190" cy="2301114"/>
          </a:xfrm>
          <a:prstGeom prst="rect">
            <a:avLst/>
          </a:prstGeom>
        </p:spPr>
      </p:pic>
      <p:sp>
        <p:nvSpPr>
          <p:cNvPr id="4" name="テキスト ボックス 3">
            <a:extLst>
              <a:ext uri="{FF2B5EF4-FFF2-40B4-BE49-F238E27FC236}">
                <a16:creationId xmlns:a16="http://schemas.microsoft.com/office/drawing/2014/main" id="{C33FBDDE-5277-ECCB-71E4-E5B470536332}"/>
              </a:ext>
            </a:extLst>
          </p:cNvPr>
          <p:cNvSpPr txBox="1"/>
          <p:nvPr/>
        </p:nvSpPr>
        <p:spPr>
          <a:xfrm>
            <a:off x="240957" y="4543709"/>
            <a:ext cx="8765392" cy="1815882"/>
          </a:xfrm>
          <a:prstGeom prst="rect">
            <a:avLst/>
          </a:prstGeom>
          <a:noFill/>
        </p:spPr>
        <p:txBody>
          <a:bodyPr wrap="square" rtlCol="0">
            <a:spAutoFit/>
          </a:bodyPr>
          <a:lstStyle/>
          <a:p>
            <a:r>
              <a:rPr lang="ja-JP" altLang="en-US" sz="2800" dirty="0">
                <a:latin typeface="UD デジタル 教科書体 NK" panose="02020400000000000000" pitchFamily="18" charset="-128"/>
                <a:ea typeface="UD デジタル 教科書体 NK" panose="02020400000000000000" pitchFamily="18" charset="-128"/>
              </a:rPr>
              <a:t>親の都合で来日し、言葉も文化もわからない日本の</a:t>
            </a:r>
            <a:endParaRPr lang="en-US" altLang="ja-JP" sz="2800" dirty="0">
              <a:latin typeface="UD デジタル 教科書体 NK" panose="02020400000000000000" pitchFamily="18" charset="-128"/>
              <a:ea typeface="UD デジタル 教科書体 NK" panose="02020400000000000000" pitchFamily="18" charset="-128"/>
            </a:endParaRPr>
          </a:p>
          <a:p>
            <a:r>
              <a:rPr lang="ja-JP" altLang="en-US" sz="2800" dirty="0">
                <a:latin typeface="UD デジタル 教科書体 NK" panose="02020400000000000000" pitchFamily="18" charset="-128"/>
                <a:ea typeface="UD デジタル 教科書体 NK" panose="02020400000000000000" pitchFamily="18" charset="-128"/>
              </a:rPr>
              <a:t>学校に通う子どもの気持ちを体験しましょう。</a:t>
            </a:r>
            <a:endParaRPr lang="en-US" altLang="ja-JP" sz="2800" dirty="0">
              <a:latin typeface="UD デジタル 教科書体 NK" panose="02020400000000000000" pitchFamily="18" charset="-128"/>
              <a:ea typeface="UD デジタル 教科書体 NK" panose="02020400000000000000" pitchFamily="18" charset="-128"/>
            </a:endParaRPr>
          </a:p>
          <a:p>
            <a:r>
              <a:rPr lang="ja-JP" altLang="en-US" sz="2800" b="1" dirty="0">
                <a:solidFill>
                  <a:srgbClr val="C00000"/>
                </a:solidFill>
                <a:latin typeface="UD デジタル 教科書体 NK" panose="02020400000000000000" pitchFamily="18" charset="-128"/>
                <a:ea typeface="UD デジタル 教科書体 NK" panose="02020400000000000000" pitchFamily="18" charset="-128"/>
              </a:rPr>
              <a:t>どのような感覚</a:t>
            </a:r>
            <a:r>
              <a:rPr lang="ja-JP" altLang="en-US" sz="2800" dirty="0">
                <a:latin typeface="UD デジタル 教科書体 NK" panose="02020400000000000000" pitchFamily="18" charset="-128"/>
                <a:ea typeface="UD デジタル 教科書体 NK" panose="02020400000000000000" pitchFamily="18" charset="-128"/>
              </a:rPr>
              <a:t>で毎日、長い時間、授業を受けている</a:t>
            </a:r>
            <a:endParaRPr lang="en-US" altLang="ja-JP" sz="2800" dirty="0">
              <a:latin typeface="UD デジタル 教科書体 NK" panose="02020400000000000000" pitchFamily="18" charset="-128"/>
              <a:ea typeface="UD デジタル 教科書体 NK" panose="02020400000000000000" pitchFamily="18" charset="-128"/>
            </a:endParaRPr>
          </a:p>
          <a:p>
            <a:r>
              <a:rPr lang="ja-JP" altLang="en-US" sz="2800" dirty="0">
                <a:latin typeface="UD デジタル 教科書体 NK" panose="02020400000000000000" pitchFamily="18" charset="-128"/>
                <a:ea typeface="UD デジタル 教科書体 NK" panose="02020400000000000000" pitchFamily="18" charset="-128"/>
              </a:rPr>
              <a:t>のでしょうか。</a:t>
            </a:r>
            <a:endParaRPr lang="en-US" altLang="ja-JP" sz="2800" dirty="0">
              <a:latin typeface="UD デジタル 教科書体 NK" panose="02020400000000000000" pitchFamily="18" charset="-128"/>
              <a:ea typeface="UD デジタル 教科書体 NK" panose="02020400000000000000" pitchFamily="18" charset="-128"/>
            </a:endParaRPr>
          </a:p>
        </p:txBody>
      </p:sp>
      <p:sp>
        <p:nvSpPr>
          <p:cNvPr id="2" name="テキスト ボックス 1">
            <a:extLst>
              <a:ext uri="{FF2B5EF4-FFF2-40B4-BE49-F238E27FC236}">
                <a16:creationId xmlns:a16="http://schemas.microsoft.com/office/drawing/2014/main" id="{99226D0A-8F50-1CD4-3B14-332F70D340E6}"/>
              </a:ext>
            </a:extLst>
          </p:cNvPr>
          <p:cNvSpPr txBox="1"/>
          <p:nvPr/>
        </p:nvSpPr>
        <p:spPr>
          <a:xfrm>
            <a:off x="240956" y="156518"/>
            <a:ext cx="6887431" cy="707886"/>
          </a:xfrm>
          <a:prstGeom prst="rect">
            <a:avLst/>
          </a:prstGeom>
          <a:noFill/>
        </p:spPr>
        <p:txBody>
          <a:bodyPr wrap="square">
            <a:spAutoFit/>
          </a:bodyPr>
          <a:lstStyle/>
          <a:p>
            <a:r>
              <a:rPr lang="en-US" altLang="ja-JP" sz="4000" b="1" dirty="0">
                <a:latin typeface="UD デジタル 教科書体 NK" panose="02020400000000000000" pitchFamily="18" charset="-128"/>
                <a:ea typeface="UD デジタル 教科書体 NK" panose="02020400000000000000" pitchFamily="18" charset="-128"/>
              </a:rPr>
              <a:t>1.1</a:t>
            </a:r>
            <a:r>
              <a:rPr lang="ja-JP" altLang="en-US" sz="4000" b="1" dirty="0">
                <a:latin typeface="UD デジタル 教科書体 NK" panose="02020400000000000000" pitchFamily="18" charset="-128"/>
                <a:ea typeface="UD デジタル 教科書体 NK" panose="02020400000000000000" pitchFamily="18" charset="-128"/>
              </a:rPr>
              <a:t>　子どもの気持ち体験 ①</a:t>
            </a:r>
          </a:p>
        </p:txBody>
      </p:sp>
      <p:grpSp>
        <p:nvGrpSpPr>
          <p:cNvPr id="15" name="グループ化 14">
            <a:extLst>
              <a:ext uri="{FF2B5EF4-FFF2-40B4-BE49-F238E27FC236}">
                <a16:creationId xmlns:a16="http://schemas.microsoft.com/office/drawing/2014/main" id="{EC9180DA-B37A-473E-0B4B-1986BBAF31EA}"/>
              </a:ext>
            </a:extLst>
          </p:cNvPr>
          <p:cNvGrpSpPr/>
          <p:nvPr/>
        </p:nvGrpSpPr>
        <p:grpSpPr>
          <a:xfrm>
            <a:off x="-44450" y="1772740"/>
            <a:ext cx="12280899" cy="2320731"/>
            <a:chOff x="-44450" y="1415846"/>
            <a:chExt cx="12280899" cy="2320731"/>
          </a:xfrm>
        </p:grpSpPr>
        <p:grpSp>
          <p:nvGrpSpPr>
            <p:cNvPr id="10" name="グループ化 9">
              <a:extLst>
                <a:ext uri="{FF2B5EF4-FFF2-40B4-BE49-F238E27FC236}">
                  <a16:creationId xmlns:a16="http://schemas.microsoft.com/office/drawing/2014/main" id="{8C4E4DFF-C9A5-76DD-1228-7DAC0B4F9970}"/>
                </a:ext>
              </a:extLst>
            </p:cNvPr>
            <p:cNvGrpSpPr/>
            <p:nvPr/>
          </p:nvGrpSpPr>
          <p:grpSpPr>
            <a:xfrm>
              <a:off x="0" y="1415846"/>
              <a:ext cx="12192000" cy="2320731"/>
              <a:chOff x="0" y="1415846"/>
              <a:chExt cx="12192000" cy="2043003"/>
            </a:xfrm>
          </p:grpSpPr>
          <p:sp>
            <p:nvSpPr>
              <p:cNvPr id="11" name="正方形/長方形 10">
                <a:extLst>
                  <a:ext uri="{FF2B5EF4-FFF2-40B4-BE49-F238E27FC236}">
                    <a16:creationId xmlns:a16="http://schemas.microsoft.com/office/drawing/2014/main" id="{6F9C4E67-9894-1821-1F04-EA77EE9BEFFA}"/>
                  </a:ext>
                </a:extLst>
              </p:cNvPr>
              <p:cNvSpPr/>
              <p:nvPr/>
            </p:nvSpPr>
            <p:spPr>
              <a:xfrm>
                <a:off x="0" y="1415846"/>
                <a:ext cx="12192000" cy="2013154"/>
              </a:xfrm>
              <a:prstGeom prst="rect">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943A4396-9A0F-6852-FDEA-77D1A251986E}"/>
                  </a:ext>
                </a:extLst>
              </p:cNvPr>
              <p:cNvCxnSpPr>
                <a:cxnSpLocks/>
              </p:cNvCxnSpPr>
              <p:nvPr/>
            </p:nvCxnSpPr>
            <p:spPr>
              <a:xfrm>
                <a:off x="0" y="3458849"/>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2CBB3A0-80CB-305C-F1EA-07B3D3C5006E}"/>
                  </a:ext>
                </a:extLst>
              </p:cNvPr>
              <p:cNvCxnSpPr>
                <a:cxnSpLocks/>
              </p:cNvCxnSpPr>
              <p:nvPr/>
            </p:nvCxnSpPr>
            <p:spPr>
              <a:xfrm>
                <a:off x="0" y="1415846"/>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 name="テキスト ボックス 6">
              <a:extLst>
                <a:ext uri="{FF2B5EF4-FFF2-40B4-BE49-F238E27FC236}">
                  <a16:creationId xmlns:a16="http://schemas.microsoft.com/office/drawing/2014/main" id="{3742494E-1775-D509-C392-026C62F46AE7}"/>
                </a:ext>
              </a:extLst>
            </p:cNvPr>
            <p:cNvSpPr txBox="1"/>
            <p:nvPr/>
          </p:nvSpPr>
          <p:spPr>
            <a:xfrm>
              <a:off x="441548" y="1662127"/>
              <a:ext cx="10897912" cy="2005549"/>
            </a:xfrm>
            <a:prstGeom prst="rect">
              <a:avLst/>
            </a:prstGeom>
            <a:noFill/>
          </p:spPr>
          <p:txBody>
            <a:bodyPr wrap="square">
              <a:spAutoFit/>
            </a:bodyPr>
            <a:lstStyle/>
            <a:p>
              <a:pPr algn="ctr">
                <a:lnSpc>
                  <a:spcPts val="5600"/>
                </a:lnSpc>
              </a:pPr>
              <a:r>
                <a:rPr lang="ja-JP" altLang="en-US" sz="5400" b="1" dirty="0">
                  <a:solidFill>
                    <a:schemeClr val="bg1"/>
                  </a:solidFill>
                  <a:latin typeface="UD デジタル 教科書体 NK" panose="02020400000000000000" pitchFamily="18" charset="-128"/>
                  <a:ea typeface="UD デジタル 教科書体 NK" panose="02020400000000000000" pitchFamily="18" charset="-128"/>
                </a:rPr>
                <a:t>外国語での授業を模擬体験</a:t>
              </a:r>
              <a:endParaRPr lang="en-US" altLang="ja-JP" sz="1050" b="1" dirty="0">
                <a:solidFill>
                  <a:schemeClr val="bg1"/>
                </a:solidFill>
                <a:latin typeface="UD デジタル 教科書体 NK" panose="02020400000000000000" pitchFamily="18" charset="-128"/>
                <a:ea typeface="UD デジタル 教科書体 NK" panose="02020400000000000000" pitchFamily="18" charset="-128"/>
              </a:endParaRPr>
            </a:p>
            <a:p>
              <a:pPr algn="ctr">
                <a:lnSpc>
                  <a:spcPts val="4200"/>
                </a:lnSpc>
              </a:pPr>
              <a:endParaRPr lang="en-US" altLang="ja-JP" sz="1100" dirty="0">
                <a:latin typeface="UD デジタル 教科書体 NK" panose="02020400000000000000" pitchFamily="18" charset="-128"/>
                <a:ea typeface="UD デジタル 教科書体 NK" panose="02020400000000000000" pitchFamily="18" charset="-128"/>
              </a:endParaRPr>
            </a:p>
            <a:p>
              <a:pPr algn="ctr">
                <a:lnSpc>
                  <a:spcPts val="5600"/>
                </a:lnSpc>
              </a:pPr>
              <a:r>
                <a:rPr lang="en-US" altLang="ja-JP" sz="3200" dirty="0">
                  <a:solidFill>
                    <a:schemeClr val="bg1"/>
                  </a:solidFill>
                  <a:latin typeface="UD デジタル 教科書体 NK" panose="02020400000000000000" pitchFamily="18" charset="-128"/>
                  <a:ea typeface="UD デジタル 教科書体 NK" panose="02020400000000000000" pitchFamily="18" charset="-128"/>
                </a:rPr>
                <a:t>【</a:t>
              </a:r>
              <a:r>
                <a:rPr lang="ja-JP" altLang="en-US" sz="3200" dirty="0">
                  <a:solidFill>
                    <a:schemeClr val="bg1"/>
                  </a:solidFill>
                  <a:latin typeface="UD デジタル 教科書体 NK" panose="02020400000000000000" pitchFamily="18" charset="-128"/>
                  <a:ea typeface="UD デジタル 教科書体 NK" panose="02020400000000000000" pitchFamily="18" charset="-128"/>
                </a:rPr>
                <a:t>２分</a:t>
              </a:r>
              <a:r>
                <a:rPr lang="en-US" altLang="ja-JP" sz="3200" dirty="0">
                  <a:solidFill>
                    <a:schemeClr val="bg1"/>
                  </a:solidFill>
                  <a:latin typeface="UD デジタル 教科書体 NK" panose="02020400000000000000" pitchFamily="18" charset="-128"/>
                  <a:ea typeface="UD デジタル 教科書体 NK" panose="02020400000000000000" pitchFamily="18" charset="-128"/>
                </a:rPr>
                <a:t>26</a:t>
              </a:r>
              <a:r>
                <a:rPr lang="ja-JP" altLang="en-US" sz="3200" dirty="0">
                  <a:solidFill>
                    <a:schemeClr val="bg1"/>
                  </a:solidFill>
                  <a:latin typeface="UD デジタル 教科書体 NK" panose="02020400000000000000" pitchFamily="18" charset="-128"/>
                  <a:ea typeface="UD デジタル 教科書体 NK" panose="02020400000000000000" pitchFamily="18" charset="-128"/>
                </a:rPr>
                <a:t>秒</a:t>
              </a:r>
              <a:r>
                <a:rPr lang="en-US" altLang="ja-JP" sz="3200" dirty="0">
                  <a:solidFill>
                    <a:schemeClr val="bg1"/>
                  </a:solidFill>
                  <a:latin typeface="UD デジタル 教科書体 NK" panose="02020400000000000000" pitchFamily="18" charset="-128"/>
                  <a:ea typeface="UD デジタル 教科書体 NK" panose="02020400000000000000" pitchFamily="18" charset="-128"/>
                </a:rPr>
                <a:t>】</a:t>
              </a:r>
              <a:r>
                <a:rPr lang="ja-JP" altLang="en-US" sz="3200" dirty="0">
                  <a:solidFill>
                    <a:schemeClr val="bg1"/>
                  </a:solidFill>
                  <a:latin typeface="UD デジタル 教科書体 NK" panose="02020400000000000000" pitchFamily="18" charset="-128"/>
                  <a:ea typeface="UD デジタル 教科書体 NK" panose="02020400000000000000" pitchFamily="18" charset="-128"/>
                </a:rPr>
                <a:t> </a:t>
              </a:r>
            </a:p>
          </p:txBody>
        </p:sp>
        <p:sp>
          <p:nvSpPr>
            <p:cNvPr id="6" name="テキスト ボックス 5">
              <a:extLst>
                <a:ext uri="{FF2B5EF4-FFF2-40B4-BE49-F238E27FC236}">
                  <a16:creationId xmlns:a16="http://schemas.microsoft.com/office/drawing/2014/main" id="{F6634888-5E77-769D-8684-32DC80065B56}"/>
                </a:ext>
              </a:extLst>
            </p:cNvPr>
            <p:cNvSpPr txBox="1"/>
            <p:nvPr/>
          </p:nvSpPr>
          <p:spPr>
            <a:xfrm>
              <a:off x="-44450" y="2403291"/>
              <a:ext cx="122808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bg1"/>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schemeClr val="bg1"/>
                  </a:solidFill>
                  <a:effectLst/>
                  <a:uLnTx/>
                  <a:uFillTx/>
                  <a:latin typeface="UD デジタル 教科書体 NK" panose="02020400000000000000" pitchFamily="18" charset="-128"/>
                  <a:ea typeface="UD デジタル 教科書体 NK" panose="02020400000000000000" pitchFamily="18" charset="-128"/>
                  <a:cs typeface="+mn-cs"/>
                </a:rPr>
                <a:t>「何が分からない？」「どう答える？」「どうしたら理解できる？」 </a:t>
              </a:r>
              <a:r>
                <a:rPr kumimoji="1" lang="en-US" altLang="ja-JP" sz="2800" b="1" i="0" u="none" strike="noStrike" kern="1200" cap="none" spc="0" normalizeH="0" baseline="0" noProof="0" dirty="0">
                  <a:ln>
                    <a:noFill/>
                  </a:ln>
                  <a:solidFill>
                    <a:schemeClr val="bg1"/>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schemeClr val="bg1"/>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800" b="1" i="0" u="none" strike="noStrike" kern="1200" cap="none" spc="0" normalizeH="0" baseline="0" noProof="0" dirty="0">
                <a:ln>
                  <a:noFill/>
                </a:ln>
                <a:solidFill>
                  <a:schemeClr val="bg1"/>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cxnSp>
        <p:nvCxnSpPr>
          <p:cNvPr id="3" name="直線コネクタ 2">
            <a:extLst>
              <a:ext uri="{FF2B5EF4-FFF2-40B4-BE49-F238E27FC236}">
                <a16:creationId xmlns:a16="http://schemas.microsoft.com/office/drawing/2014/main" id="{6584485A-A484-A6B7-3549-BA727B0FE60B}"/>
              </a:ext>
            </a:extLst>
          </p:cNvPr>
          <p:cNvCxnSpPr>
            <a:cxnSpLocks/>
          </p:cNvCxnSpPr>
          <p:nvPr/>
        </p:nvCxnSpPr>
        <p:spPr>
          <a:xfrm>
            <a:off x="1502490" y="850709"/>
            <a:ext cx="4986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スライド番号プレースホルダー 10">
            <a:extLst>
              <a:ext uri="{FF2B5EF4-FFF2-40B4-BE49-F238E27FC236}">
                <a16:creationId xmlns:a16="http://schemas.microsoft.com/office/drawing/2014/main" id="{0BCB771F-C75E-412A-0965-A19485619B25}"/>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156052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93DF84-4FB0-A79B-8941-09ABDBF59FFE}"/>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A18A135-35A8-41E4-5544-B98008CA0253}"/>
              </a:ext>
            </a:extLst>
          </p:cNvPr>
          <p:cNvPicPr>
            <a:picLocks noChangeAspect="1"/>
          </p:cNvPicPr>
          <p:nvPr/>
        </p:nvPicPr>
        <p:blipFill>
          <a:blip r:embed="rId3"/>
          <a:stretch>
            <a:fillRect/>
          </a:stretch>
        </p:blipFill>
        <p:spPr>
          <a:xfrm>
            <a:off x="2023068" y="3693450"/>
            <a:ext cx="2838210" cy="2838210"/>
          </a:xfrm>
          <a:prstGeom prst="rect">
            <a:avLst/>
          </a:prstGeom>
        </p:spPr>
      </p:pic>
      <p:grpSp>
        <p:nvGrpSpPr>
          <p:cNvPr id="12" name="グループ化 11">
            <a:extLst>
              <a:ext uri="{FF2B5EF4-FFF2-40B4-BE49-F238E27FC236}">
                <a16:creationId xmlns:a16="http://schemas.microsoft.com/office/drawing/2014/main" id="{09BC4A58-B16A-17DA-40B4-B8D2430DA5C4}"/>
              </a:ext>
            </a:extLst>
          </p:cNvPr>
          <p:cNvGrpSpPr/>
          <p:nvPr/>
        </p:nvGrpSpPr>
        <p:grpSpPr>
          <a:xfrm>
            <a:off x="6411020" y="2802649"/>
            <a:ext cx="5466030" cy="924120"/>
            <a:chOff x="794065" y="1217245"/>
            <a:chExt cx="2994405" cy="573018"/>
          </a:xfrm>
        </p:grpSpPr>
        <p:sp>
          <p:nvSpPr>
            <p:cNvPr id="3" name="吹き出し: 角を丸めた四角形 2">
              <a:extLst>
                <a:ext uri="{FF2B5EF4-FFF2-40B4-BE49-F238E27FC236}">
                  <a16:creationId xmlns:a16="http://schemas.microsoft.com/office/drawing/2014/main" id="{42AF2D5B-A6C8-3CF6-1155-45CE823C4DB1}"/>
                </a:ext>
              </a:extLst>
            </p:cNvPr>
            <p:cNvSpPr/>
            <p:nvPr/>
          </p:nvSpPr>
          <p:spPr>
            <a:xfrm>
              <a:off x="794065" y="1217245"/>
              <a:ext cx="2994405" cy="573018"/>
            </a:xfrm>
            <a:prstGeom prst="wedgeRoundRectCallout">
              <a:avLst>
                <a:gd name="adj1" fmla="val -67509"/>
                <a:gd name="adj2" fmla="val 41704"/>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1" name="テキスト ボックス 10">
              <a:extLst>
                <a:ext uri="{FF2B5EF4-FFF2-40B4-BE49-F238E27FC236}">
                  <a16:creationId xmlns:a16="http://schemas.microsoft.com/office/drawing/2014/main" id="{FC3726C3-B201-192F-2317-B591CAFAC1D7}"/>
                </a:ext>
              </a:extLst>
            </p:cNvPr>
            <p:cNvSpPr txBox="1"/>
            <p:nvPr/>
          </p:nvSpPr>
          <p:spPr>
            <a:xfrm>
              <a:off x="794065" y="1367927"/>
              <a:ext cx="2980312" cy="324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お父さん、お母さんに伝えてね。</a:t>
              </a:r>
            </a:p>
          </p:txBody>
        </p:sp>
      </p:grpSp>
      <p:sp>
        <p:nvSpPr>
          <p:cNvPr id="14" name="吹き出し: 角を丸めた四角形 13">
            <a:extLst>
              <a:ext uri="{FF2B5EF4-FFF2-40B4-BE49-F238E27FC236}">
                <a16:creationId xmlns:a16="http://schemas.microsoft.com/office/drawing/2014/main" id="{AC89520E-9A1A-D308-DE1D-64EE02163019}"/>
              </a:ext>
            </a:extLst>
          </p:cNvPr>
          <p:cNvSpPr/>
          <p:nvPr/>
        </p:nvSpPr>
        <p:spPr>
          <a:xfrm>
            <a:off x="6546910" y="1428928"/>
            <a:ext cx="4616389" cy="925348"/>
          </a:xfrm>
          <a:prstGeom prst="wedgeRoundRectCallout">
            <a:avLst>
              <a:gd name="adj1" fmla="val -64378"/>
              <a:gd name="adj2" fmla="val 48065"/>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こっちの文化には慣れた？</a:t>
            </a:r>
            <a:endParaRPr kumimoji="1" lang="ja-JP" altLang="en-US" sz="2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16" name="グループ化 15">
            <a:extLst>
              <a:ext uri="{FF2B5EF4-FFF2-40B4-BE49-F238E27FC236}">
                <a16:creationId xmlns:a16="http://schemas.microsoft.com/office/drawing/2014/main" id="{83099423-09E2-F431-AE9D-82B98825EBE1}"/>
              </a:ext>
            </a:extLst>
          </p:cNvPr>
          <p:cNvGrpSpPr/>
          <p:nvPr/>
        </p:nvGrpSpPr>
        <p:grpSpPr>
          <a:xfrm>
            <a:off x="6546911" y="4092500"/>
            <a:ext cx="5304413" cy="925348"/>
            <a:chOff x="821904" y="791193"/>
            <a:chExt cx="3460962" cy="649073"/>
          </a:xfrm>
        </p:grpSpPr>
        <p:sp>
          <p:nvSpPr>
            <p:cNvPr id="17" name="吹き出し: 角を丸めた四角形 16">
              <a:extLst>
                <a:ext uri="{FF2B5EF4-FFF2-40B4-BE49-F238E27FC236}">
                  <a16:creationId xmlns:a16="http://schemas.microsoft.com/office/drawing/2014/main" id="{78B9000C-8C90-EEEB-A874-1559B64F8AFB}"/>
                </a:ext>
              </a:extLst>
            </p:cNvPr>
            <p:cNvSpPr/>
            <p:nvPr/>
          </p:nvSpPr>
          <p:spPr>
            <a:xfrm>
              <a:off x="821904" y="791193"/>
              <a:ext cx="3460962" cy="649073"/>
            </a:xfrm>
            <a:prstGeom prst="wedgeRoundRectCallout">
              <a:avLst>
                <a:gd name="adj1" fmla="val -62108"/>
                <a:gd name="adj2" fmla="val 30181"/>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テキスト ボックス 17">
              <a:extLst>
                <a:ext uri="{FF2B5EF4-FFF2-40B4-BE49-F238E27FC236}">
                  <a16:creationId xmlns:a16="http://schemas.microsoft.com/office/drawing/2014/main" id="{338BF97B-5210-0D5D-361B-FAEB2170F274}"/>
                </a:ext>
              </a:extLst>
            </p:cNvPr>
            <p:cNvSpPr txBox="1"/>
            <p:nvPr/>
          </p:nvSpPr>
          <p:spPr>
            <a:xfrm>
              <a:off x="992378" y="942494"/>
              <a:ext cx="3181315" cy="3670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お箸が使えるなんてすごい！</a:t>
              </a:r>
            </a:p>
          </p:txBody>
        </p:sp>
      </p:grpSp>
      <p:grpSp>
        <p:nvGrpSpPr>
          <p:cNvPr id="22" name="グループ化 21">
            <a:extLst>
              <a:ext uri="{FF2B5EF4-FFF2-40B4-BE49-F238E27FC236}">
                <a16:creationId xmlns:a16="http://schemas.microsoft.com/office/drawing/2014/main" id="{76FAE038-86F3-572E-15D5-ABDA3F76B29D}"/>
              </a:ext>
            </a:extLst>
          </p:cNvPr>
          <p:cNvGrpSpPr/>
          <p:nvPr/>
        </p:nvGrpSpPr>
        <p:grpSpPr>
          <a:xfrm>
            <a:off x="1790701" y="1328273"/>
            <a:ext cx="3854390" cy="824464"/>
            <a:chOff x="641444" y="1263348"/>
            <a:chExt cx="2541555" cy="690371"/>
          </a:xfrm>
        </p:grpSpPr>
        <p:sp>
          <p:nvSpPr>
            <p:cNvPr id="23" name="吹き出し: 角を丸めた四角形 22">
              <a:extLst>
                <a:ext uri="{FF2B5EF4-FFF2-40B4-BE49-F238E27FC236}">
                  <a16:creationId xmlns:a16="http://schemas.microsoft.com/office/drawing/2014/main" id="{C6FB6BC3-9610-F7AA-08DD-AAA1E6081267}"/>
                </a:ext>
              </a:extLst>
            </p:cNvPr>
            <p:cNvSpPr/>
            <p:nvPr/>
          </p:nvSpPr>
          <p:spPr>
            <a:xfrm>
              <a:off x="641444" y="1263348"/>
              <a:ext cx="2534776" cy="690371"/>
            </a:xfrm>
            <a:prstGeom prst="wedgeRoundRectCallout">
              <a:avLst>
                <a:gd name="adj1" fmla="val 1554"/>
                <a:gd name="adj2" fmla="val 102906"/>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4" name="テキスト ボックス 23">
              <a:extLst>
                <a:ext uri="{FF2B5EF4-FFF2-40B4-BE49-F238E27FC236}">
                  <a16:creationId xmlns:a16="http://schemas.microsoft.com/office/drawing/2014/main" id="{806110CE-FAE2-1C27-DB8D-06CEECB29C34}"/>
                </a:ext>
              </a:extLst>
            </p:cNvPr>
            <p:cNvSpPr txBox="1"/>
            <p:nvPr/>
          </p:nvSpPr>
          <p:spPr>
            <a:xfrm>
              <a:off x="721736" y="1427011"/>
              <a:ext cx="2461263" cy="438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日本語が上手だね！</a:t>
              </a:r>
            </a:p>
          </p:txBody>
        </p:sp>
      </p:grpSp>
      <p:grpSp>
        <p:nvGrpSpPr>
          <p:cNvPr id="35" name="グループ化 34">
            <a:extLst>
              <a:ext uri="{FF2B5EF4-FFF2-40B4-BE49-F238E27FC236}">
                <a16:creationId xmlns:a16="http://schemas.microsoft.com/office/drawing/2014/main" id="{C121E0CF-50C4-4067-5EBF-3E10970A397D}"/>
              </a:ext>
            </a:extLst>
          </p:cNvPr>
          <p:cNvGrpSpPr/>
          <p:nvPr/>
        </p:nvGrpSpPr>
        <p:grpSpPr>
          <a:xfrm>
            <a:off x="5830069" y="5541473"/>
            <a:ext cx="5333230" cy="1133964"/>
            <a:chOff x="-542286" y="885757"/>
            <a:chExt cx="3964944" cy="1138949"/>
          </a:xfrm>
        </p:grpSpPr>
        <p:sp>
          <p:nvSpPr>
            <p:cNvPr id="36" name="吹き出し: 角を丸めた四角形 35">
              <a:extLst>
                <a:ext uri="{FF2B5EF4-FFF2-40B4-BE49-F238E27FC236}">
                  <a16:creationId xmlns:a16="http://schemas.microsoft.com/office/drawing/2014/main" id="{1596DC0A-C360-5B43-1C40-30E18BAB87B9}"/>
                </a:ext>
              </a:extLst>
            </p:cNvPr>
            <p:cNvSpPr/>
            <p:nvPr/>
          </p:nvSpPr>
          <p:spPr>
            <a:xfrm>
              <a:off x="-542286" y="885757"/>
              <a:ext cx="3587277" cy="1138949"/>
            </a:xfrm>
            <a:prstGeom prst="wedgeRoundRectCallout">
              <a:avLst>
                <a:gd name="adj1" fmla="val -64660"/>
                <a:gd name="adj2" fmla="val -38492"/>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37" name="テキスト ボックス 36">
              <a:extLst>
                <a:ext uri="{FF2B5EF4-FFF2-40B4-BE49-F238E27FC236}">
                  <a16:creationId xmlns:a16="http://schemas.microsoft.com/office/drawing/2014/main" id="{B5647DBC-3693-3BEC-CD78-95EEAADBE7E5}"/>
                </a:ext>
              </a:extLst>
            </p:cNvPr>
            <p:cNvSpPr txBox="1"/>
            <p:nvPr/>
          </p:nvSpPr>
          <p:spPr>
            <a:xfrm>
              <a:off x="-338495" y="1008195"/>
              <a:ext cx="3761153" cy="95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インドネシア人だから、</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豚肉はダメだよね</a:t>
              </a:r>
            </a:p>
          </p:txBody>
        </p:sp>
      </p:grpSp>
      <p:grpSp>
        <p:nvGrpSpPr>
          <p:cNvPr id="44" name="グループ化 43">
            <a:extLst>
              <a:ext uri="{FF2B5EF4-FFF2-40B4-BE49-F238E27FC236}">
                <a16:creationId xmlns:a16="http://schemas.microsoft.com/office/drawing/2014/main" id="{F49735FD-C5AB-9591-4423-DDD2688629D1}"/>
              </a:ext>
            </a:extLst>
          </p:cNvPr>
          <p:cNvGrpSpPr/>
          <p:nvPr/>
        </p:nvGrpSpPr>
        <p:grpSpPr>
          <a:xfrm>
            <a:off x="314950" y="2725403"/>
            <a:ext cx="3723650" cy="827796"/>
            <a:chOff x="742081" y="2002005"/>
            <a:chExt cx="1938400" cy="756716"/>
          </a:xfrm>
        </p:grpSpPr>
        <p:sp>
          <p:nvSpPr>
            <p:cNvPr id="45" name="吹き出し: 角を丸めた四角形 44">
              <a:extLst>
                <a:ext uri="{FF2B5EF4-FFF2-40B4-BE49-F238E27FC236}">
                  <a16:creationId xmlns:a16="http://schemas.microsoft.com/office/drawing/2014/main" id="{2E37F4F8-AE37-AF27-B6C3-BCCEB0FDD4B3}"/>
                </a:ext>
              </a:extLst>
            </p:cNvPr>
            <p:cNvSpPr/>
            <p:nvPr/>
          </p:nvSpPr>
          <p:spPr>
            <a:xfrm>
              <a:off x="742081" y="2002005"/>
              <a:ext cx="1938400" cy="756716"/>
            </a:xfrm>
            <a:prstGeom prst="wedgeRoundRectCallout">
              <a:avLst>
                <a:gd name="adj1" fmla="val -9596"/>
                <a:gd name="adj2" fmla="val 81140"/>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6" name="テキスト ボックス 45">
              <a:extLst>
                <a:ext uri="{FF2B5EF4-FFF2-40B4-BE49-F238E27FC236}">
                  <a16:creationId xmlns:a16="http://schemas.microsoft.com/office/drawing/2014/main" id="{29193A79-52E1-10EE-B441-4085E19A3860}"/>
                </a:ext>
              </a:extLst>
            </p:cNvPr>
            <p:cNvSpPr txBox="1"/>
            <p:nvPr/>
          </p:nvSpPr>
          <p:spPr>
            <a:xfrm>
              <a:off x="849793" y="2156117"/>
              <a:ext cx="1722976" cy="4484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どこから来たの？</a:t>
              </a:r>
            </a:p>
          </p:txBody>
        </p:sp>
      </p:grpSp>
      <p:sp>
        <p:nvSpPr>
          <p:cNvPr id="4" name="テキスト ボックス 3">
            <a:extLst>
              <a:ext uri="{FF2B5EF4-FFF2-40B4-BE49-F238E27FC236}">
                <a16:creationId xmlns:a16="http://schemas.microsoft.com/office/drawing/2014/main" id="{5FD7BAE6-5AE9-3DCA-F224-549F3D972400}"/>
              </a:ext>
            </a:extLst>
          </p:cNvPr>
          <p:cNvSpPr txBox="1"/>
          <p:nvPr/>
        </p:nvSpPr>
        <p:spPr>
          <a:xfrm>
            <a:off x="0" y="171463"/>
            <a:ext cx="1241671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   </a:t>
            </a:r>
            <a:r>
              <a:rPr kumimoji="1" lang="ja-JP" altLang="en-US" sz="4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「思い込み」 </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相手を傷つける</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こともあります</a:t>
            </a:r>
            <a:endPar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（マイクロアグレッション）</a:t>
            </a:r>
            <a:endPar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6" name="スライド番号プレースホルダー 5">
            <a:extLst>
              <a:ext uri="{FF2B5EF4-FFF2-40B4-BE49-F238E27FC236}">
                <a16:creationId xmlns:a16="http://schemas.microsoft.com/office/drawing/2014/main" id="{6D20DC19-AE31-020A-1C54-03EFED7E2086}"/>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0339746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DF6597C-FE8E-9C41-2985-EC96EED96A36}"/>
              </a:ext>
            </a:extLst>
          </p:cNvPr>
          <p:cNvSpPr txBox="1"/>
          <p:nvPr/>
        </p:nvSpPr>
        <p:spPr>
          <a:xfrm>
            <a:off x="168674" y="124287"/>
            <a:ext cx="7824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参考</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生活言語</a:t>
            </a:r>
            <a:r>
              <a:rPr kumimoji="1" lang="ja-JP" altLang="en-US"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a:t>
            </a:r>
            <a:r>
              <a:rPr kumimoji="1" lang="en-US" altLang="ja-JP"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BICS</a:t>
            </a:r>
            <a:r>
              <a:rPr kumimoji="1" lang="ja-JP" altLang="en-US"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a:t>
            </a:r>
            <a:r>
              <a:rPr kumimoji="1" lang="ja-JP" altLang="en-US" sz="28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と学習言語</a:t>
            </a:r>
            <a:r>
              <a:rPr kumimoji="1" lang="ja-JP" altLang="en-US"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a:t>
            </a:r>
            <a:r>
              <a:rPr kumimoji="1" lang="en-US" altLang="ja-JP"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CALP</a:t>
            </a: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endPar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grpSp>
        <p:nvGrpSpPr>
          <p:cNvPr id="13" name="グループ化 12">
            <a:extLst>
              <a:ext uri="{FF2B5EF4-FFF2-40B4-BE49-F238E27FC236}">
                <a16:creationId xmlns:a16="http://schemas.microsoft.com/office/drawing/2014/main" id="{E680C7E6-AE5C-651D-3C8D-8D7225890BAB}"/>
              </a:ext>
            </a:extLst>
          </p:cNvPr>
          <p:cNvGrpSpPr/>
          <p:nvPr/>
        </p:nvGrpSpPr>
        <p:grpSpPr>
          <a:xfrm>
            <a:off x="381021" y="3866985"/>
            <a:ext cx="2252297" cy="2739122"/>
            <a:chOff x="397743" y="6303279"/>
            <a:chExt cx="2252297" cy="2739122"/>
          </a:xfrm>
        </p:grpSpPr>
        <p:sp>
          <p:nvSpPr>
            <p:cNvPr id="10" name="テキスト ボックス 9">
              <a:extLst>
                <a:ext uri="{FF2B5EF4-FFF2-40B4-BE49-F238E27FC236}">
                  <a16:creationId xmlns:a16="http://schemas.microsoft.com/office/drawing/2014/main" id="{EC4FFE73-E19F-C469-82E9-689E9F09E601}"/>
                </a:ext>
              </a:extLst>
            </p:cNvPr>
            <p:cNvSpPr txBox="1"/>
            <p:nvPr/>
          </p:nvSpPr>
          <p:spPr>
            <a:xfrm>
              <a:off x="492541" y="6313817"/>
              <a:ext cx="21574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私たち </a:t>
              </a:r>
              <a:r>
                <a:rPr kumimoji="1" lang="ja-JP" altLang="en-US" sz="2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合同</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だね</a:t>
              </a:r>
              <a:endPar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p>
          </p:txBody>
        </p:sp>
        <p:pic>
          <p:nvPicPr>
            <p:cNvPr id="3" name="図 2" descr="人形, おもちゃ, 時計 が含まれている画像&#10;&#10;自動的に生成された説明">
              <a:extLst>
                <a:ext uri="{FF2B5EF4-FFF2-40B4-BE49-F238E27FC236}">
                  <a16:creationId xmlns:a16="http://schemas.microsoft.com/office/drawing/2014/main" id="{D970350A-6BFA-FB8B-CDAD-2B9BA6BEE6E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2706" y="7399382"/>
              <a:ext cx="1727413" cy="1643019"/>
            </a:xfrm>
            <a:prstGeom prst="rect">
              <a:avLst/>
            </a:prstGeom>
          </p:spPr>
        </p:pic>
        <p:sp>
          <p:nvSpPr>
            <p:cNvPr id="6" name="吹き出し: 角を丸めた四角形 5">
              <a:extLst>
                <a:ext uri="{FF2B5EF4-FFF2-40B4-BE49-F238E27FC236}">
                  <a16:creationId xmlns:a16="http://schemas.microsoft.com/office/drawing/2014/main" id="{744B3C83-0E2E-0D3B-F82A-70A0B1F831EB}"/>
                </a:ext>
              </a:extLst>
            </p:cNvPr>
            <p:cNvSpPr/>
            <p:nvPr/>
          </p:nvSpPr>
          <p:spPr>
            <a:xfrm>
              <a:off x="397743" y="6303279"/>
              <a:ext cx="2077337" cy="753664"/>
            </a:xfrm>
            <a:prstGeom prst="wedgeRoundRectCallout">
              <a:avLst>
                <a:gd name="adj1" fmla="val -12227"/>
                <a:gd name="adj2" fmla="val 74287"/>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endParaRPr>
            </a:p>
          </p:txBody>
        </p:sp>
      </p:grpSp>
      <p:sp>
        <p:nvSpPr>
          <p:cNvPr id="12" name="テキスト ボックス 11">
            <a:extLst>
              <a:ext uri="{FF2B5EF4-FFF2-40B4-BE49-F238E27FC236}">
                <a16:creationId xmlns:a16="http://schemas.microsoft.com/office/drawing/2014/main" id="{C56204AD-165F-A044-23EF-87B5B2B69611}"/>
              </a:ext>
            </a:extLst>
          </p:cNvPr>
          <p:cNvSpPr txBox="1"/>
          <p:nvPr/>
        </p:nvSpPr>
        <p:spPr>
          <a:xfrm>
            <a:off x="168674" y="738954"/>
            <a:ext cx="11546958" cy="764248"/>
          </a:xfrm>
          <a:prstGeom prst="rect">
            <a:avLst/>
          </a:prstGeom>
          <a:noFill/>
        </p:spPr>
        <p:txBody>
          <a:bodyPr wrap="square" rtlCol="0">
            <a:spAutoFit/>
          </a:bodyPr>
          <a:lstStyle/>
          <a:p>
            <a:pPr marR="0" lvl="0" algn="l" defTabSz="914400" rtl="0" eaLnBrk="1" fontAlgn="auto" latinLnBrk="0" hangingPunct="1">
              <a:lnSpc>
                <a:spcPts val="2600"/>
              </a:lnSpc>
              <a:spcBef>
                <a:spcPts val="0"/>
              </a:spcBef>
              <a:spcAft>
                <a:spcPts val="0"/>
              </a:spcAft>
              <a:buClrTx/>
              <a:buSzTx/>
              <a:tabLst/>
              <a:defRPr/>
            </a:pPr>
            <a:r>
              <a:rPr lang="ja-JP" altLang="en-US" sz="2400" b="1" dirty="0">
                <a:solidFill>
                  <a:srgbClr val="C00000"/>
                </a:solidFill>
                <a:highlight>
                  <a:srgbClr val="FFFFE5"/>
                </a:highlight>
                <a:latin typeface="UD デジタル 教科書体 NK" panose="02020400000000000000" pitchFamily="18" charset="-128"/>
                <a:ea typeface="UD デジタル 教科書体 NK" panose="02020400000000000000" pitchFamily="18" charset="-128"/>
              </a:rPr>
              <a:t>生活言語</a:t>
            </a:r>
            <a:r>
              <a:rPr lang="ja-JP" altLang="en-US" sz="2400" b="1" dirty="0">
                <a:solidFill>
                  <a:prstClr val="black"/>
                </a:solidFill>
                <a:highlight>
                  <a:srgbClr val="FFFFE5"/>
                </a:highlight>
                <a:latin typeface="UD デジタル 教科書体 NK" panose="02020400000000000000" pitchFamily="18" charset="-128"/>
                <a:ea typeface="UD デジタル 教科書体 NK" panose="02020400000000000000" pitchFamily="18" charset="-128"/>
              </a:rPr>
              <a:t>：</a:t>
            </a:r>
            <a:r>
              <a:rPr lang="ja-JP" altLang="en-US" sz="2400" b="1" dirty="0">
                <a:solidFill>
                  <a:prstClr val="black"/>
                </a:solidFill>
                <a:latin typeface="UD デジタル 教科書体 NK" panose="02020400000000000000" pitchFamily="18" charset="-128"/>
                <a:ea typeface="UD デジタル 教科書体 NK" panose="02020400000000000000" pitchFamily="18" charset="-128"/>
              </a:rPr>
              <a:t>「基本的対人コミュニケーション能力」　＝　</a:t>
            </a:r>
            <a:r>
              <a:rPr lang="ja-JP" altLang="en-US" sz="2400" b="1" dirty="0">
                <a:solidFill>
                  <a:schemeClr val="accent1">
                    <a:lumMod val="75000"/>
                  </a:schemeClr>
                </a:solidFill>
                <a:latin typeface="UD デジタル 教科書体 NK" panose="02020400000000000000" pitchFamily="18" charset="-128"/>
                <a:ea typeface="UD デジタル 教科書体 NK" panose="02020400000000000000" pitchFamily="18" charset="-128"/>
              </a:rPr>
              <a:t>生活に使う</a:t>
            </a:r>
            <a:r>
              <a:rPr lang="ja-JP" altLang="en-US" sz="2000" dirty="0">
                <a:solidFill>
                  <a:schemeClr val="accent1">
                    <a:lumMod val="75000"/>
                  </a:schemeClr>
                </a:solidFill>
                <a:latin typeface="UD デジタル 教科書体 NK" panose="02020400000000000000" pitchFamily="18" charset="-128"/>
                <a:ea typeface="UD デジタル 教科書体 NK" panose="02020400000000000000" pitchFamily="18" charset="-128"/>
              </a:rPr>
              <a:t>（聞く・話す）</a:t>
            </a:r>
            <a:endParaRPr lang="en-US" altLang="ja-JP" sz="2000" dirty="0">
              <a:solidFill>
                <a:schemeClr val="accent1">
                  <a:lumMod val="75000"/>
                </a:schemeClr>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lang="ja-JP" altLang="en-US" sz="2400" b="1" dirty="0">
                <a:solidFill>
                  <a:prstClr val="black"/>
                </a:solidFill>
                <a:latin typeface="UD デジタル 教科書体 NK" panose="02020400000000000000" pitchFamily="18" charset="-128"/>
                <a:ea typeface="UD デジタル 教科書体 NK" panose="02020400000000000000" pitchFamily="18" charset="-128"/>
              </a:rPr>
              <a:t> 　　　　　　</a:t>
            </a:r>
            <a:r>
              <a:rPr lang="ja-JP" altLang="en-US" sz="2400" b="1" u="sng" dirty="0">
                <a:solidFill>
                  <a:srgbClr val="C00000"/>
                </a:solidFill>
                <a:latin typeface="UD デジタル 教科書体 NK" panose="02020400000000000000" pitchFamily="18" charset="-128"/>
                <a:ea typeface="UD デジタル 教科書体 NK" panose="02020400000000000000" pitchFamily="18" charset="-128"/>
              </a:rPr>
              <a:t>習得に１～２年</a:t>
            </a: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a:t>
            </a:r>
            <a:r>
              <a:rPr lang="en-US" altLang="ja-JP" sz="2400" dirty="0">
                <a:latin typeface="UD デジタル 教科書体 NK" panose="02020400000000000000" pitchFamily="18" charset="-128"/>
                <a:ea typeface="UD デジタル 教科書体 NK" panose="02020400000000000000" pitchFamily="18" charset="-128"/>
              </a:rPr>
              <a:t>BICS</a:t>
            </a:r>
            <a:r>
              <a:rPr lang="ja-JP" altLang="en-US" b="1" dirty="0">
                <a:solidFill>
                  <a:prstClr val="black"/>
                </a:solidFill>
                <a:latin typeface="UD デジタル 教科書体 NK" panose="02020400000000000000" pitchFamily="18" charset="-128"/>
                <a:ea typeface="UD デジタル 教科書体 NK" panose="02020400000000000000" pitchFamily="18" charset="-128"/>
              </a:rPr>
              <a:t>（</a:t>
            </a:r>
            <a:r>
              <a:rPr lang="en-US" altLang="ja-JP" b="1" dirty="0">
                <a:solidFill>
                  <a:prstClr val="black"/>
                </a:solidFill>
                <a:latin typeface="UD デジタル 教科書体 NK" panose="02020400000000000000" pitchFamily="18" charset="-128"/>
                <a:ea typeface="UD デジタル 教科書体 NK" panose="02020400000000000000" pitchFamily="18" charset="-128"/>
              </a:rPr>
              <a:t>Basic Interpersonal Communicative Skills</a:t>
            </a:r>
            <a:r>
              <a:rPr lang="ja-JP" altLang="en-US" b="1" dirty="0">
                <a:solidFill>
                  <a:prstClr val="black"/>
                </a:solidFill>
                <a:latin typeface="UD デジタル 教科書体 NK" panose="02020400000000000000" pitchFamily="18" charset="-128"/>
                <a:ea typeface="UD デジタル 教科書体 NK" panose="02020400000000000000" pitchFamily="18" charset="-128"/>
              </a:rPr>
              <a:t>）とも</a:t>
            </a:r>
            <a:endParaRPr kumimoji="1" lang="ja-JP" altLang="en-US" sz="24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14" name="テキスト ボックス 13">
            <a:extLst>
              <a:ext uri="{FF2B5EF4-FFF2-40B4-BE49-F238E27FC236}">
                <a16:creationId xmlns:a16="http://schemas.microsoft.com/office/drawing/2014/main" id="{B419CB59-2363-C29E-69CB-C8C4A4A35E02}"/>
              </a:ext>
            </a:extLst>
          </p:cNvPr>
          <p:cNvSpPr txBox="1"/>
          <p:nvPr/>
        </p:nvSpPr>
        <p:spPr>
          <a:xfrm>
            <a:off x="673100" y="2372209"/>
            <a:ext cx="96306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noProof="0"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400" b="1" i="0" u="none" strike="noStrike" kern="1200" cap="none" spc="0" normalizeH="0" baseline="0" noProof="0" dirty="0">
                <a:ln>
                  <a:noFill/>
                </a:ln>
                <a:solidFill>
                  <a:prstClr val="black"/>
                </a:solidFill>
                <a:effectLst/>
                <a:highlight>
                  <a:srgbClr val="EDEDED"/>
                </a:highlight>
                <a:uLnTx/>
                <a:uFillTx/>
                <a:latin typeface="UD デジタル 教科書体 NK" panose="02020400000000000000" pitchFamily="18" charset="-128"/>
                <a:ea typeface="UD デジタル 教科書体 NK" panose="02020400000000000000" pitchFamily="18" charset="-128"/>
              </a:rPr>
              <a:t>「日常会話ができる</a:t>
            </a:r>
            <a:r>
              <a:rPr lang="ja-JP" altLang="en-US" sz="2400" b="1" dirty="0">
                <a:solidFill>
                  <a:prstClr val="black"/>
                </a:solidFill>
                <a:highlight>
                  <a:srgbClr val="EDEDED"/>
                </a:highlight>
                <a:latin typeface="UD デジタル 教科書体 NK" panose="02020400000000000000" pitchFamily="18" charset="-128"/>
                <a:ea typeface="UD デジタル 教科書体 NK" panose="02020400000000000000" pitchFamily="18" charset="-128"/>
              </a:rPr>
              <a:t>」</a:t>
            </a:r>
            <a:r>
              <a:rPr kumimoji="1" lang="ja-JP" altLang="en-US" sz="2400" b="1" i="0" u="none" strike="noStrike" kern="1200" cap="none" spc="0" normalizeH="0" baseline="0" noProof="0" dirty="0">
                <a:ln>
                  <a:noFill/>
                </a:ln>
                <a:solidFill>
                  <a:prstClr val="black"/>
                </a:solidFill>
                <a:effectLst/>
                <a:highlight>
                  <a:srgbClr val="EDEDED"/>
                </a:highlight>
                <a:uLnTx/>
                <a:uFillTx/>
                <a:latin typeface="UD デジタル 教科書体 NK" panose="02020400000000000000" pitchFamily="18" charset="-128"/>
                <a:ea typeface="UD デジタル 教科書体 NK" panose="02020400000000000000" pitchFamily="18" charset="-128"/>
              </a:rPr>
              <a:t> </a:t>
            </a:r>
            <a:r>
              <a:rPr lang="ja-JP" altLang="en-US" sz="2400" b="1" dirty="0">
                <a:solidFill>
                  <a:prstClr val="black"/>
                </a:solidFill>
                <a:highlight>
                  <a:srgbClr val="EDEDED"/>
                </a:highlight>
                <a:latin typeface="UD デジタル 教科書体 NK" panose="02020400000000000000" pitchFamily="18" charset="-128"/>
                <a:ea typeface="UD デジタル 教科書体 NK" panose="02020400000000000000" pitchFamily="18" charset="-128"/>
              </a:rPr>
              <a:t>＝</a:t>
            </a:r>
            <a:r>
              <a:rPr kumimoji="1" lang="ja-JP" altLang="en-US" sz="2400" b="1" i="0" u="none" strike="noStrike" kern="1200" cap="none" spc="0" normalizeH="0" baseline="0" noProof="0" dirty="0">
                <a:ln>
                  <a:noFill/>
                </a:ln>
                <a:solidFill>
                  <a:prstClr val="black"/>
                </a:solidFill>
                <a:effectLst/>
                <a:highlight>
                  <a:srgbClr val="EDEDED"/>
                </a:highlight>
                <a:uLnTx/>
                <a:uFillTx/>
                <a:latin typeface="UD デジタル 教科書体 NK" panose="02020400000000000000" pitchFamily="18" charset="-128"/>
                <a:ea typeface="UD デジタル 教科書体 NK" panose="02020400000000000000" pitchFamily="18" charset="-128"/>
              </a:rPr>
              <a:t> 「教科学習もできる」 </a:t>
            </a:r>
            <a:r>
              <a:rPr kumimoji="1" lang="ja-JP" altLang="en-US" sz="3200" b="1" i="0" u="sng" strike="noStrike" kern="1200" cap="none" spc="0" normalizeH="0" baseline="0" noProof="0" dirty="0">
                <a:ln>
                  <a:noFill/>
                </a:ln>
                <a:solidFill>
                  <a:srgbClr val="C00000"/>
                </a:solidFill>
                <a:effectLst/>
                <a:highlight>
                  <a:srgbClr val="EDEDED"/>
                </a:highlight>
                <a:uLnTx/>
                <a:uFillTx/>
                <a:latin typeface="UD デジタル 教科書体 NK" panose="02020400000000000000" pitchFamily="18" charset="-128"/>
                <a:ea typeface="UD デジタル 教科書体 NK" panose="02020400000000000000" pitchFamily="18" charset="-128"/>
              </a:rPr>
              <a:t>ではない</a:t>
            </a:r>
            <a:r>
              <a:rPr kumimoji="1" lang="ja-JP" altLang="en-US" sz="2800" b="0" i="0" u="none" strike="noStrike" kern="1200" cap="none" spc="0" normalizeH="0" baseline="0" noProof="0" dirty="0">
                <a:ln>
                  <a:noFill/>
                </a:ln>
                <a:solidFill>
                  <a:prstClr val="black"/>
                </a:solidFill>
                <a:effectLst/>
                <a:highlight>
                  <a:srgbClr val="EDEDED"/>
                </a:highlight>
                <a:uLnTx/>
                <a:uFillTx/>
                <a:latin typeface="UD デジタル 教科書体 NK" panose="02020400000000000000" pitchFamily="18" charset="-128"/>
                <a:ea typeface="UD デジタル 教科書体 NK" panose="02020400000000000000" pitchFamily="18" charset="-128"/>
              </a:rPr>
              <a:t>！</a:t>
            </a:r>
          </a:p>
        </p:txBody>
      </p:sp>
      <p:sp>
        <p:nvSpPr>
          <p:cNvPr id="2" name="Slide Number Placeholder 5">
            <a:extLst>
              <a:ext uri="{FF2B5EF4-FFF2-40B4-BE49-F238E27FC236}">
                <a16:creationId xmlns:a16="http://schemas.microsoft.com/office/drawing/2014/main" id="{5ED9191F-0919-0D6A-072B-042FC36DA87F}"/>
              </a:ext>
            </a:extLst>
          </p:cNvPr>
          <p:cNvSpPr>
            <a:spLocks noGrp="1"/>
          </p:cNvSpPr>
          <p:nvPr>
            <p:ph type="sldNum" sz="quarter" idx="12"/>
          </p:nvPr>
        </p:nvSpPr>
        <p:spPr>
          <a:xfrm>
            <a:off x="9290783" y="6352388"/>
            <a:ext cx="2743200" cy="365125"/>
          </a:xfrm>
        </p:spPr>
        <p:txBody>
          <a:bodyPr/>
          <a:lstStyle>
            <a:lvl1pP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77DF7679-228F-3A84-F421-E5DFAA567F4C}"/>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テキスト&#10;&#10;AI 生成コンテンツは誤りを含む可能性があります。">
            <a:extLst>
              <a:ext uri="{FF2B5EF4-FFF2-40B4-BE49-F238E27FC236}">
                <a16:creationId xmlns:a16="http://schemas.microsoft.com/office/drawing/2014/main" id="{6C519C26-53E2-252B-D829-A590DDF933BF}"/>
              </a:ext>
            </a:extLst>
          </p:cNvPr>
          <p:cNvPicPr>
            <a:picLocks noChangeAspect="1"/>
          </p:cNvPicPr>
          <p:nvPr/>
        </p:nvPicPr>
        <p:blipFill>
          <a:blip r:embed="rId5"/>
          <a:srcRect b="6109"/>
          <a:stretch>
            <a:fillRect/>
          </a:stretch>
        </p:blipFill>
        <p:spPr>
          <a:xfrm>
            <a:off x="8681912" y="3800064"/>
            <a:ext cx="2988606" cy="2806043"/>
          </a:xfrm>
          <a:prstGeom prst="rect">
            <a:avLst/>
          </a:prstGeom>
          <a:ln>
            <a:solidFill>
              <a:schemeClr val="tx1"/>
            </a:solidFill>
          </a:ln>
        </p:spPr>
      </p:pic>
      <p:grpSp>
        <p:nvGrpSpPr>
          <p:cNvPr id="23" name="グループ化 22">
            <a:extLst>
              <a:ext uri="{FF2B5EF4-FFF2-40B4-BE49-F238E27FC236}">
                <a16:creationId xmlns:a16="http://schemas.microsoft.com/office/drawing/2014/main" id="{1009A596-7D3C-B087-4FE5-315C6A53C4DB}"/>
              </a:ext>
            </a:extLst>
          </p:cNvPr>
          <p:cNvGrpSpPr/>
          <p:nvPr/>
        </p:nvGrpSpPr>
        <p:grpSpPr>
          <a:xfrm>
            <a:off x="2888232" y="4234373"/>
            <a:ext cx="5538766" cy="2371734"/>
            <a:chOff x="868960" y="2124066"/>
            <a:chExt cx="5538766" cy="2371734"/>
          </a:xfrm>
        </p:grpSpPr>
        <p:pic>
          <p:nvPicPr>
            <p:cNvPr id="7" name="図 6" descr="図形 が含まれている画像&#10;&#10;自動的に生成された説明">
              <a:extLst>
                <a:ext uri="{FF2B5EF4-FFF2-40B4-BE49-F238E27FC236}">
                  <a16:creationId xmlns:a16="http://schemas.microsoft.com/office/drawing/2014/main" id="{C36437F6-595D-53C2-57CD-3E65602312E3}"/>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p:blipFill>
          <p:spPr>
            <a:xfrm>
              <a:off x="868960" y="2124066"/>
              <a:ext cx="5538766" cy="2371734"/>
            </a:xfrm>
            <a:prstGeom prst="rect">
              <a:avLst/>
            </a:prstGeom>
            <a:ln>
              <a:solidFill>
                <a:schemeClr val="tx1"/>
              </a:solidFill>
            </a:ln>
          </p:spPr>
        </p:pic>
        <p:sp>
          <p:nvSpPr>
            <p:cNvPr id="22" name="テキスト ボックス 21">
              <a:extLst>
                <a:ext uri="{FF2B5EF4-FFF2-40B4-BE49-F238E27FC236}">
                  <a16:creationId xmlns:a16="http://schemas.microsoft.com/office/drawing/2014/main" id="{1F42D055-CBD1-4864-68F5-EB90037FFF9B}"/>
                </a:ext>
              </a:extLst>
            </p:cNvPr>
            <p:cNvSpPr txBox="1"/>
            <p:nvPr/>
          </p:nvSpPr>
          <p:spPr>
            <a:xfrm>
              <a:off x="868960" y="2177757"/>
              <a:ext cx="5538766" cy="369332"/>
            </a:xfrm>
            <a:prstGeom prst="rect">
              <a:avLst/>
            </a:prstGeom>
            <a:solidFill>
              <a:schemeClr val="bg1"/>
            </a:solidFill>
          </p:spPr>
          <p:txBody>
            <a:bodyPr wrap="square" rtlCol="0">
              <a:spAutoFit/>
            </a:bodyPr>
            <a:lstStyle/>
            <a:p>
              <a:r>
                <a:rPr kumimoji="1" lang="ja-JP" altLang="en-US" b="1" dirty="0">
                  <a:latin typeface="UD デジタル 教科書体 NK-R" panose="02020400000000000000" pitchFamily="18" charset="-128"/>
                  <a:ea typeface="UD デジタル 教科書体 NK-R" panose="02020400000000000000" pitchFamily="18" charset="-128"/>
                </a:rPr>
                <a:t>下の２つの三角形は</a:t>
              </a:r>
              <a:r>
                <a:rPr kumimoji="1" lang="ja-JP" altLang="en-US" b="1" dirty="0">
                  <a:solidFill>
                    <a:srgbClr val="C00000"/>
                  </a:solidFill>
                  <a:latin typeface="UD デジタル 教科書体 NK-R" panose="02020400000000000000" pitchFamily="18" charset="-128"/>
                  <a:ea typeface="UD デジタル 教科書体 NK-R" panose="02020400000000000000" pitchFamily="18" charset="-128"/>
                </a:rPr>
                <a:t>合同</a:t>
              </a:r>
              <a:r>
                <a:rPr kumimoji="1" lang="ja-JP" altLang="en-US" b="1" dirty="0">
                  <a:latin typeface="UD デジタル 教科書体 NK-R" panose="02020400000000000000" pitchFamily="18" charset="-128"/>
                  <a:ea typeface="UD デジタル 教科書体 NK-R" panose="02020400000000000000" pitchFamily="18" charset="-128"/>
                </a:rPr>
                <a:t>です。後の問いに答えましょう。</a:t>
              </a:r>
            </a:p>
          </p:txBody>
        </p:sp>
      </p:grpSp>
      <p:sp>
        <p:nvSpPr>
          <p:cNvPr id="24" name="テキスト ボックス 23">
            <a:extLst>
              <a:ext uri="{FF2B5EF4-FFF2-40B4-BE49-F238E27FC236}">
                <a16:creationId xmlns:a16="http://schemas.microsoft.com/office/drawing/2014/main" id="{E0CF7644-AA0D-A23E-9759-2700FF5D3544}"/>
              </a:ext>
            </a:extLst>
          </p:cNvPr>
          <p:cNvSpPr txBox="1"/>
          <p:nvPr/>
        </p:nvSpPr>
        <p:spPr>
          <a:xfrm>
            <a:off x="1081794" y="3013806"/>
            <a:ext cx="10762427" cy="461665"/>
          </a:xfrm>
          <a:prstGeom prst="rect">
            <a:avLst/>
          </a:prstGeom>
          <a:noFill/>
        </p:spPr>
        <p:txBody>
          <a:bodyPr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 両者は</a:t>
            </a:r>
            <a:r>
              <a:rPr kumimoji="1" lang="ja-JP" altLang="en-US" sz="2400" b="1" u="sng" dirty="0">
                <a:solidFill>
                  <a:srgbClr val="C00000"/>
                </a:solidFill>
                <a:latin typeface="UD デジタル 教科書体 NK-R" panose="02020400000000000000" pitchFamily="18" charset="-128"/>
                <a:ea typeface="UD デジタル 教科書体 NK-R" panose="02020400000000000000" pitchFamily="18" charset="-128"/>
              </a:rPr>
              <a:t>自然移行しない</a:t>
            </a:r>
            <a:r>
              <a:rPr kumimoji="1" lang="ja-JP" altLang="en-US" sz="2400" dirty="0">
                <a:latin typeface="UD デジタル 教科書体 NK-R" panose="02020400000000000000" pitchFamily="18" charset="-128"/>
                <a:ea typeface="UD デジタル 教科書体 NK-R" panose="02020400000000000000" pitchFamily="18" charset="-128"/>
              </a:rPr>
              <a:t>！「やさしい日本語」や教科の日本語支援で</a:t>
            </a:r>
            <a:r>
              <a:rPr kumimoji="1" lang="ja-JP" altLang="en-US" sz="2400" b="1" u="sng" dirty="0">
                <a:solidFill>
                  <a:srgbClr val="C00000"/>
                </a:solidFill>
                <a:latin typeface="UD デジタル 教科書体 NK-R" panose="02020400000000000000" pitchFamily="18" charset="-128"/>
                <a:ea typeface="UD デジタル 教科書体 NK-R" panose="02020400000000000000" pitchFamily="18" charset="-128"/>
              </a:rPr>
              <a:t>橋渡しを</a:t>
            </a:r>
            <a:r>
              <a:rPr kumimoji="1" lang="ja-JP" altLang="en-US" sz="2400" dirty="0">
                <a:latin typeface="UD デジタル 教科書体 NK-R" panose="02020400000000000000" pitchFamily="18" charset="-128"/>
                <a:ea typeface="UD デジタル 教科書体 NK-R" panose="02020400000000000000" pitchFamily="18" charset="-128"/>
              </a:rPr>
              <a:t>！</a:t>
            </a:r>
          </a:p>
        </p:txBody>
      </p:sp>
      <p:sp>
        <p:nvSpPr>
          <p:cNvPr id="8" name="テキスト ボックス 7">
            <a:extLst>
              <a:ext uri="{FF2B5EF4-FFF2-40B4-BE49-F238E27FC236}">
                <a16:creationId xmlns:a16="http://schemas.microsoft.com/office/drawing/2014/main" id="{1C6B6E4B-FF1C-F0C8-7B2D-A4246B1B9A5C}"/>
              </a:ext>
            </a:extLst>
          </p:cNvPr>
          <p:cNvSpPr txBox="1"/>
          <p:nvPr/>
        </p:nvSpPr>
        <p:spPr>
          <a:xfrm>
            <a:off x="168674" y="1513575"/>
            <a:ext cx="12131316" cy="764248"/>
          </a:xfrm>
          <a:prstGeom prst="rect">
            <a:avLst/>
          </a:prstGeom>
          <a:noFill/>
        </p:spPr>
        <p:txBody>
          <a:bodyPr wrap="square" rtlCol="0">
            <a:spAutoFit/>
          </a:bodyPr>
          <a:lstStyle/>
          <a:p>
            <a:pPr marR="0" lvl="0" algn="l" defTabSz="914400" rtl="0" eaLnBrk="1" fontAlgn="auto" latinLnBrk="0" hangingPunct="1">
              <a:lnSpc>
                <a:spcPts val="2600"/>
              </a:lnSpc>
              <a:spcBef>
                <a:spcPts val="0"/>
              </a:spcBef>
              <a:spcAft>
                <a:spcPts val="0"/>
              </a:spcAft>
              <a:buClrTx/>
              <a:buSzTx/>
              <a:tabLst/>
              <a:defRPr/>
            </a:pPr>
            <a:r>
              <a:rPr lang="ja-JP" altLang="en-US" sz="2400" b="1" dirty="0">
                <a:solidFill>
                  <a:srgbClr val="C00000"/>
                </a:solidFill>
                <a:highlight>
                  <a:srgbClr val="FFFFE5"/>
                </a:highlight>
                <a:latin typeface="UD デジタル 教科書体 NK" panose="02020400000000000000" pitchFamily="18" charset="-128"/>
                <a:ea typeface="UD デジタル 教科書体 NK" panose="02020400000000000000" pitchFamily="18" charset="-128"/>
              </a:rPr>
              <a:t>学習言語</a:t>
            </a:r>
            <a:r>
              <a:rPr lang="ja-JP" altLang="en-US" sz="2400" b="1" dirty="0">
                <a:solidFill>
                  <a:prstClr val="black"/>
                </a:solidFill>
                <a:latin typeface="UD デジタル 教科書体 NK" panose="02020400000000000000" pitchFamily="18" charset="-128"/>
                <a:ea typeface="UD デジタル 教科書体 NK" panose="02020400000000000000" pitchFamily="18" charset="-128"/>
              </a:rPr>
              <a:t>： 「認知・学習言語能力」</a:t>
            </a:r>
            <a:r>
              <a:rPr lang="ja-JP" altLang="en-US" b="1" dirty="0">
                <a:solidFill>
                  <a:prstClr val="black"/>
                </a:solidFill>
                <a:latin typeface="UD デジタル 教科書体 NK" panose="02020400000000000000" pitchFamily="18" charset="-128"/>
                <a:ea typeface="UD デジタル 教科書体 NK" panose="02020400000000000000" pitchFamily="18" charset="-128"/>
              </a:rPr>
              <a:t>　</a:t>
            </a:r>
            <a:r>
              <a:rPr lang="en-US" altLang="ja-JP" sz="2400" b="1"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b="1" dirty="0">
                <a:solidFill>
                  <a:prstClr val="black"/>
                </a:solidFill>
                <a:latin typeface="UD デジタル 教科書体 NK" panose="02020400000000000000" pitchFamily="18" charset="-128"/>
                <a:ea typeface="UD デジタル 教科書体 NK" panose="02020400000000000000" pitchFamily="18" charset="-128"/>
              </a:rPr>
              <a:t>　</a:t>
            </a:r>
            <a:r>
              <a:rPr lang="ja-JP" altLang="en-US" sz="2400" b="1" dirty="0">
                <a:solidFill>
                  <a:srgbClr val="0070C0"/>
                </a:solidFill>
                <a:latin typeface="UD デジタル 教科書体 NK" panose="02020400000000000000" pitchFamily="18" charset="-128"/>
                <a:ea typeface="UD デジタル 教科書体 NK" panose="02020400000000000000" pitchFamily="18" charset="-128"/>
              </a:rPr>
              <a:t>教科学習に必要な日本語</a:t>
            </a:r>
            <a:r>
              <a:rPr lang="ja-JP" altLang="en-US" sz="2000" dirty="0">
                <a:solidFill>
                  <a:srgbClr val="0070C0"/>
                </a:solidFill>
                <a:latin typeface="UD デジタル 教科書体 NK" panose="02020400000000000000" pitchFamily="18" charset="-128"/>
                <a:ea typeface="UD デジタル 教科書体 NK" panose="02020400000000000000" pitchFamily="18" charset="-128"/>
              </a:rPr>
              <a:t>（読む・書く・考える）</a:t>
            </a:r>
            <a:endParaRPr lang="en-US" altLang="ja-JP" sz="2400" dirty="0">
              <a:solidFill>
                <a:srgbClr val="0070C0"/>
              </a:solidFill>
              <a:latin typeface="UD デジタル 教科書体 NK" panose="02020400000000000000" pitchFamily="18" charset="-128"/>
              <a:ea typeface="UD デジタル 教科書体 NK" panose="02020400000000000000" pitchFamily="18" charset="-128"/>
            </a:endParaRPr>
          </a:p>
          <a:p>
            <a:pPr marR="0" lvl="0" algn="l" defTabSz="914400" rtl="0" eaLnBrk="1" fontAlgn="auto" latinLnBrk="0" hangingPunct="1">
              <a:lnSpc>
                <a:spcPts val="2600"/>
              </a:lnSpc>
              <a:spcBef>
                <a:spcPts val="0"/>
              </a:spcBef>
              <a:spcAft>
                <a:spcPts val="0"/>
              </a:spcAft>
              <a:buClrTx/>
              <a:buSzTx/>
              <a:tabLst/>
              <a:defRPr/>
            </a:pPr>
            <a:r>
              <a:rPr lang="ja-JP" altLang="en-US" sz="2400" b="1" dirty="0">
                <a:solidFill>
                  <a:srgbClr val="0070C0"/>
                </a:solidFill>
                <a:latin typeface="UD デジタル 教科書体 NK" panose="02020400000000000000" pitchFamily="18" charset="-128"/>
                <a:ea typeface="UD デジタル 教科書体 NK" panose="02020400000000000000" pitchFamily="18" charset="-128"/>
              </a:rPr>
              <a:t>　 　　　　　</a:t>
            </a:r>
            <a:r>
              <a:rPr lang="ja-JP" altLang="en-US" sz="2400" b="1" u="sng" dirty="0">
                <a:solidFill>
                  <a:srgbClr val="C00000"/>
                </a:solidFill>
                <a:latin typeface="UD デジタル 教科書体 NK" panose="02020400000000000000" pitchFamily="18" charset="-128"/>
                <a:ea typeface="UD デジタル 教科書体 NK" panose="02020400000000000000" pitchFamily="18" charset="-128"/>
              </a:rPr>
              <a:t>習得に５～７年以上</a:t>
            </a:r>
            <a:r>
              <a:rPr lang="ja-JP" altLang="en-US" sz="2400" dirty="0">
                <a:latin typeface="UD デジタル 教科書体 NK" panose="02020400000000000000" pitchFamily="18" charset="-128"/>
                <a:ea typeface="UD デジタル 教科書体 NK" panose="02020400000000000000" pitchFamily="18" charset="-128"/>
              </a:rPr>
              <a:t>、</a:t>
            </a:r>
            <a:r>
              <a:rPr lang="en-US" altLang="ja-JP" sz="2400" dirty="0">
                <a:latin typeface="UD デジタル 教科書体 NK" panose="02020400000000000000" pitchFamily="18" charset="-128"/>
                <a:ea typeface="UD デジタル 教科書体 NK" panose="02020400000000000000" pitchFamily="18" charset="-128"/>
              </a:rPr>
              <a:t>CALP</a:t>
            </a:r>
            <a:r>
              <a:rPr lang="ja-JP" altLang="en-US" b="1" dirty="0">
                <a:latin typeface="UD デジタル 教科書体 NK" panose="02020400000000000000" pitchFamily="18" charset="-128"/>
                <a:ea typeface="UD デジタル 教科書体 NK" panose="02020400000000000000" pitchFamily="18" charset="-128"/>
              </a:rPr>
              <a:t>（</a:t>
            </a:r>
            <a:r>
              <a:rPr lang="en-US" altLang="ja-JP" b="1" dirty="0">
                <a:latin typeface="UD デジタル 教科書体 NK" panose="02020400000000000000" pitchFamily="18" charset="-128"/>
                <a:ea typeface="UD デジタル 教科書体 NK" panose="02020400000000000000" pitchFamily="18" charset="-128"/>
              </a:rPr>
              <a:t>Cognitive Academic Language Proficiency</a:t>
            </a:r>
            <a:r>
              <a:rPr lang="ja-JP" altLang="en-US" b="1" dirty="0">
                <a:latin typeface="UD デジタル 教科書体 NK" panose="02020400000000000000" pitchFamily="18" charset="-128"/>
                <a:ea typeface="UD デジタル 教科書体 NK" panose="02020400000000000000" pitchFamily="18" charset="-128"/>
              </a:rPr>
              <a:t>）</a:t>
            </a:r>
            <a:endParaRPr kumimoji="1" lang="ja-JP" altLang="en-US" sz="24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227396227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BEF8E-7565-DC5D-E242-3AA5FA6F9B66}"/>
            </a:ext>
          </a:extLst>
        </p:cNvPr>
        <p:cNvGrpSpPr/>
        <p:nvPr/>
      </p:nvGrpSpPr>
      <p:grpSpPr>
        <a:xfrm>
          <a:off x="0" y="0"/>
          <a:ext cx="0" cy="0"/>
          <a:chOff x="0" y="0"/>
          <a:chExt cx="0" cy="0"/>
        </a:xfrm>
      </p:grpSpPr>
      <p:pic>
        <p:nvPicPr>
          <p:cNvPr id="8" name="図 7">
            <a:hlinkClick r:id="rId3"/>
            <a:extLst>
              <a:ext uri="{FF2B5EF4-FFF2-40B4-BE49-F238E27FC236}">
                <a16:creationId xmlns:a16="http://schemas.microsoft.com/office/drawing/2014/main" id="{B1761566-F8EC-8D60-7B9A-30B87F207995}"/>
              </a:ext>
            </a:extLst>
          </p:cNvPr>
          <p:cNvPicPr>
            <a:picLocks noChangeAspect="1"/>
          </p:cNvPicPr>
          <p:nvPr/>
        </p:nvPicPr>
        <p:blipFill>
          <a:blip r:embed="rId4"/>
          <a:srcRect t="24113"/>
          <a:stretch>
            <a:fillRect/>
          </a:stretch>
        </p:blipFill>
        <p:spPr>
          <a:xfrm>
            <a:off x="1959904" y="3277290"/>
            <a:ext cx="3994122" cy="3043136"/>
          </a:xfrm>
          <a:prstGeom prst="rect">
            <a:avLst/>
          </a:prstGeom>
          <a:ln>
            <a:solidFill>
              <a:schemeClr val="tx2">
                <a:lumMod val="40000"/>
                <a:lumOff val="60000"/>
              </a:schemeClr>
            </a:solidFill>
          </a:ln>
        </p:spPr>
      </p:pic>
      <p:sp>
        <p:nvSpPr>
          <p:cNvPr id="4" name="テキスト ボックス 3">
            <a:extLst>
              <a:ext uri="{FF2B5EF4-FFF2-40B4-BE49-F238E27FC236}">
                <a16:creationId xmlns:a16="http://schemas.microsoft.com/office/drawing/2014/main" id="{3CA969D2-E3C9-7936-D804-F56FC89C0714}"/>
              </a:ext>
            </a:extLst>
          </p:cNvPr>
          <p:cNvSpPr txBox="1"/>
          <p:nvPr/>
        </p:nvSpPr>
        <p:spPr>
          <a:xfrm>
            <a:off x="0" y="1048854"/>
            <a:ext cx="12192000" cy="1938992"/>
          </a:xfrm>
          <a:prstGeom prst="rect">
            <a:avLst/>
          </a:prstGeom>
          <a:noFill/>
        </p:spPr>
        <p:txBody>
          <a:bodyPr wrap="square" rtlCol="0">
            <a:spAutoFit/>
          </a:bodyPr>
          <a:lstStyle/>
          <a:p>
            <a:pPr algn="ctr"/>
            <a:r>
              <a:rPr lang="ja-JP" altLang="en-US" sz="6000" b="1" dirty="0">
                <a:latin typeface="UD デジタル 教科書体 NK" panose="02020400000000000000" pitchFamily="18" charset="-128"/>
                <a:ea typeface="UD デジタル 教科書体 NK" panose="02020400000000000000" pitchFamily="18" charset="-128"/>
              </a:rPr>
              <a:t>学校の教職員に見てほしい動画</a:t>
            </a:r>
          </a:p>
          <a:p>
            <a:pPr algn="ctr"/>
            <a:r>
              <a:rPr kumimoji="1" lang="ja-JP" altLang="en-US" sz="6000" b="1" dirty="0">
                <a:latin typeface="UD デジタル 教科書体 NK" panose="02020400000000000000" pitchFamily="18" charset="-128"/>
                <a:ea typeface="UD デジタル 教科書体 NK" panose="02020400000000000000" pitchFamily="18" charset="-128"/>
              </a:rPr>
              <a:t>　「やさしさがあったから」</a:t>
            </a:r>
            <a:endParaRPr kumimoji="1" lang="en-US" altLang="ja-JP" sz="4400" b="1" dirty="0">
              <a:latin typeface="UD デジタル 教科書体 NK" panose="02020400000000000000" pitchFamily="18" charset="-128"/>
              <a:ea typeface="UD デジタル 教科書体 NK" panose="02020400000000000000" pitchFamily="18" charset="-128"/>
            </a:endParaRPr>
          </a:p>
        </p:txBody>
      </p:sp>
      <p:sp>
        <p:nvSpPr>
          <p:cNvPr id="5" name="スライド番号プレースホルダー 4">
            <a:extLst>
              <a:ext uri="{FF2B5EF4-FFF2-40B4-BE49-F238E27FC236}">
                <a16:creationId xmlns:a16="http://schemas.microsoft.com/office/drawing/2014/main" id="{7697BADF-C3F3-276C-E2E4-C510A9D7AE75}"/>
              </a:ext>
            </a:extLst>
          </p:cNvPr>
          <p:cNvSpPr>
            <a:spLocks noGrp="1"/>
          </p:cNvSpPr>
          <p:nvPr>
            <p:ph type="sldNum" sz="quarter" idx="12"/>
          </p:nvPr>
        </p:nvSpPr>
        <p:spPr>
          <a:xfrm>
            <a:off x="9339943" y="6405790"/>
            <a:ext cx="2743200" cy="365125"/>
          </a:xfrm>
        </p:spPr>
        <p:txBody>
          <a:bodyPr/>
          <a:lstStyle/>
          <a:p>
            <a:fld id="{875D50CD-EC91-43E3-815E-A29C3B040DAF}" type="slidenum">
              <a:rPr kumimoji="1" lang="ja-JP" altLang="en-US" sz="1400" smtClean="0"/>
              <a:t>42</a:t>
            </a:fld>
            <a:endParaRPr kumimoji="1" lang="ja-JP" altLang="en-US" sz="1400" dirty="0"/>
          </a:p>
        </p:txBody>
      </p:sp>
      <p:grpSp>
        <p:nvGrpSpPr>
          <p:cNvPr id="12" name="グループ化 11">
            <a:extLst>
              <a:ext uri="{FF2B5EF4-FFF2-40B4-BE49-F238E27FC236}">
                <a16:creationId xmlns:a16="http://schemas.microsoft.com/office/drawing/2014/main" id="{E70D3986-380C-2D46-3117-8C0EF4FB51D9}"/>
              </a:ext>
            </a:extLst>
          </p:cNvPr>
          <p:cNvGrpSpPr/>
          <p:nvPr/>
        </p:nvGrpSpPr>
        <p:grpSpPr>
          <a:xfrm>
            <a:off x="6033234" y="3429000"/>
            <a:ext cx="5172737" cy="1256761"/>
            <a:chOff x="4980151" y="3449500"/>
            <a:chExt cx="5172737" cy="1256761"/>
          </a:xfrm>
        </p:grpSpPr>
        <p:sp>
          <p:nvSpPr>
            <p:cNvPr id="3" name="テキスト ボックス 2">
              <a:extLst>
                <a:ext uri="{FF2B5EF4-FFF2-40B4-BE49-F238E27FC236}">
                  <a16:creationId xmlns:a16="http://schemas.microsoft.com/office/drawing/2014/main" id="{278B0FCC-9EAC-A271-4EF1-2D0462124B43}"/>
                </a:ext>
              </a:extLst>
            </p:cNvPr>
            <p:cNvSpPr txBox="1"/>
            <p:nvPr/>
          </p:nvSpPr>
          <p:spPr>
            <a:xfrm>
              <a:off x="4980151" y="4121486"/>
              <a:ext cx="2846885" cy="584775"/>
            </a:xfrm>
            <a:prstGeom prst="rect">
              <a:avLst/>
            </a:prstGeom>
            <a:noFill/>
          </p:spPr>
          <p:txBody>
            <a:bodyPr wrap="square" rtlCol="0">
              <a:spAutoFit/>
            </a:bodyPr>
            <a:lstStyle/>
            <a:p>
              <a:pPr algn="ctr"/>
              <a:r>
                <a:rPr lang="en-US" altLang="ja-JP" sz="3200" b="1" dirty="0">
                  <a:latin typeface="UD デジタル 教科書体 NK" panose="02020400000000000000" pitchFamily="18" charset="-128"/>
                  <a:ea typeface="UD デジタル 教科書体 NK" panose="02020400000000000000" pitchFamily="18" charset="-128"/>
                </a:rPr>
                <a:t>【</a:t>
              </a:r>
              <a:r>
                <a:rPr lang="ja-JP" altLang="en-US" sz="3200" b="1" dirty="0">
                  <a:latin typeface="UD デジタル 教科書体 NK" panose="02020400000000000000" pitchFamily="18" charset="-128"/>
                  <a:ea typeface="UD デジタル 教科書体 NK" panose="02020400000000000000" pitchFamily="18" charset="-128"/>
                </a:rPr>
                <a:t>動画</a:t>
              </a:r>
              <a:r>
                <a:rPr lang="en-US" altLang="ja-JP" sz="3200" b="1" dirty="0">
                  <a:latin typeface="UD デジタル 教科書体 NK" panose="02020400000000000000" pitchFamily="18" charset="-128"/>
                  <a:ea typeface="UD デジタル 教科書体 NK" panose="02020400000000000000" pitchFamily="18" charset="-128"/>
                </a:rPr>
                <a:t>3</a:t>
              </a:r>
              <a:r>
                <a:rPr lang="ja-JP" altLang="en-US" sz="3200" b="1" dirty="0">
                  <a:latin typeface="UD デジタル 教科書体 NK" panose="02020400000000000000" pitchFamily="18" charset="-128"/>
                  <a:ea typeface="UD デジタル 教科書体 NK" panose="02020400000000000000" pitchFamily="18" charset="-128"/>
                </a:rPr>
                <a:t>分</a:t>
              </a:r>
              <a:r>
                <a:rPr lang="en-US" altLang="ja-JP" sz="3200" b="1" dirty="0">
                  <a:latin typeface="UD デジタル 教科書体 NK" panose="02020400000000000000" pitchFamily="18" charset="-128"/>
                  <a:ea typeface="UD デジタル 教科書体 NK" panose="02020400000000000000" pitchFamily="18" charset="-128"/>
                </a:rPr>
                <a:t>】</a:t>
              </a:r>
              <a:endParaRPr kumimoji="1" lang="ja-JP" altLang="en-US" sz="3200" b="1" dirty="0">
                <a:latin typeface="UD デジタル 教科書体 NK" panose="02020400000000000000" pitchFamily="18" charset="-128"/>
                <a:ea typeface="UD デジタル 教科書体 NK" panose="02020400000000000000" pitchFamily="18" charset="-128"/>
              </a:endParaRPr>
            </a:p>
          </p:txBody>
        </p:sp>
        <p:sp>
          <p:nvSpPr>
            <p:cNvPr id="10" name="テキスト ボックス 9">
              <a:extLst>
                <a:ext uri="{FF2B5EF4-FFF2-40B4-BE49-F238E27FC236}">
                  <a16:creationId xmlns:a16="http://schemas.microsoft.com/office/drawing/2014/main" id="{DFBF430D-2130-9933-0D97-29A7064CBA53}"/>
                </a:ext>
              </a:extLst>
            </p:cNvPr>
            <p:cNvSpPr txBox="1">
              <a:spLocks noGrp="1" noRot="1" noMove="1" noResize="1" noEditPoints="1" noAdjustHandles="1" noChangeArrowheads="1" noChangeShapeType="1"/>
            </p:cNvSpPr>
            <p:nvPr/>
          </p:nvSpPr>
          <p:spPr>
            <a:xfrm>
              <a:off x="5293749" y="3449500"/>
              <a:ext cx="4859139" cy="523220"/>
            </a:xfrm>
            <a:prstGeom prst="rect">
              <a:avLst/>
            </a:prstGeom>
            <a:noFill/>
          </p:spPr>
          <p:txBody>
            <a:bodyPr wrap="square">
              <a:spAutoFit/>
            </a:bodyPr>
            <a:lstStyle/>
            <a:p>
              <a:r>
                <a:rPr lang="en-US" altLang="ja-JP" sz="2800" dirty="0"/>
                <a:t>https://youtu.be/EdPIYUrwRm4</a:t>
              </a:r>
              <a:endParaRPr lang="ja-JP" altLang="en-US" sz="2800" dirty="0"/>
            </a:p>
          </p:txBody>
        </p:sp>
      </p:grpSp>
      <p:pic>
        <p:nvPicPr>
          <p:cNvPr id="11" name="図 10">
            <a:extLst>
              <a:ext uri="{FF2B5EF4-FFF2-40B4-BE49-F238E27FC236}">
                <a16:creationId xmlns:a16="http://schemas.microsoft.com/office/drawing/2014/main" id="{81FC6601-539A-A266-CE45-199C56D2CD4B}"/>
              </a:ext>
            </a:extLst>
          </p:cNvPr>
          <p:cNvPicPr>
            <a:picLocks noChangeAspect="1"/>
          </p:cNvPicPr>
          <p:nvPr/>
        </p:nvPicPr>
        <p:blipFill>
          <a:blip r:embed="rId5"/>
          <a:stretch>
            <a:fillRect/>
          </a:stretch>
        </p:blipFill>
        <p:spPr>
          <a:xfrm>
            <a:off x="9019631" y="4422482"/>
            <a:ext cx="1938992" cy="1938992"/>
          </a:xfrm>
          <a:prstGeom prst="rect">
            <a:avLst/>
          </a:prstGeom>
        </p:spPr>
      </p:pic>
      <p:sp>
        <p:nvSpPr>
          <p:cNvPr id="13" name="正方形/長方形 12">
            <a:extLst>
              <a:ext uri="{FF2B5EF4-FFF2-40B4-BE49-F238E27FC236}">
                <a16:creationId xmlns:a16="http://schemas.microsoft.com/office/drawing/2014/main" id="{EAB299D7-52A3-610C-6CFB-26E7516FA7FC}"/>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DF9644D-9057-6F78-FD1E-A2CB039F4A1B}"/>
              </a:ext>
            </a:extLst>
          </p:cNvPr>
          <p:cNvSpPr txBox="1"/>
          <p:nvPr/>
        </p:nvSpPr>
        <p:spPr>
          <a:xfrm>
            <a:off x="357076" y="5653588"/>
            <a:ext cx="1548399" cy="70788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dirty="0">
                <a:latin typeface="Meiryo UI" panose="020B0604030504040204" pitchFamily="50" charset="-128"/>
                <a:ea typeface="Meiryo UI" panose="020B0604030504040204" pitchFamily="50" charset="-128"/>
              </a:rPr>
              <a:t>画像クリックで</a:t>
            </a:r>
            <a:endParaRPr lang="en-US" altLang="ja-JP" sz="2000" dirty="0">
              <a:latin typeface="Meiryo UI" panose="020B0604030504040204" pitchFamily="50" charset="-128"/>
              <a:ea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rPr>
              <a:t>再生 ➝</a:t>
            </a:r>
            <a:endParaRPr kumimoji="1" lang="ja-JP" altLang="en-US"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7444723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D597B-751E-C9CE-974B-774845C2502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D2F5554-3840-951F-0F00-3E4C2F5BD02B}"/>
              </a:ext>
            </a:extLst>
          </p:cNvPr>
          <p:cNvSpPr>
            <a:spLocks noGrp="1"/>
          </p:cNvSpPr>
          <p:nvPr>
            <p:ph type="title"/>
          </p:nvPr>
        </p:nvSpPr>
        <p:spPr>
          <a:xfrm>
            <a:off x="2036467" y="2079171"/>
            <a:ext cx="9593452" cy="2503715"/>
          </a:xfrm>
        </p:spPr>
        <p:txBody>
          <a:bodyPr>
            <a:normAutofit/>
          </a:bodyPr>
          <a:lstStyle/>
          <a:p>
            <a:pPr>
              <a:lnSpc>
                <a:spcPts val="5500"/>
              </a:lnSpc>
            </a:pPr>
            <a:r>
              <a:rPr lang="ja-JP" altLang="en-US" sz="6600" b="1" dirty="0">
                <a:latin typeface="UD デジタル 教科書体 NK-B" panose="02020700000000000000" pitchFamily="18" charset="-128"/>
                <a:ea typeface="UD デジタル 教科書体 NK-B" panose="02020700000000000000" pitchFamily="18" charset="-128"/>
              </a:rPr>
              <a:t>６</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まとめ</a:t>
            </a:r>
            <a:br>
              <a:rPr kumimoji="1" lang="en-US" altLang="ja-JP" sz="6600" dirty="0">
                <a:latin typeface="UD デジタル 教科書体 NK-B" panose="02020700000000000000" pitchFamily="18" charset="-128"/>
                <a:ea typeface="UD デジタル 教科書体 NK-B" panose="02020700000000000000" pitchFamily="18" charset="-128"/>
              </a:rPr>
            </a:br>
            <a:br>
              <a:rPr kumimoji="1" lang="en-US" altLang="ja-JP" sz="6600" dirty="0">
                <a:latin typeface="UD デジタル 教科書体 NK-B" panose="02020700000000000000" pitchFamily="18" charset="-128"/>
                <a:ea typeface="UD デジタル 教科書体 NK-B" panose="02020700000000000000" pitchFamily="18" charset="-128"/>
              </a:rPr>
            </a:br>
            <a:r>
              <a:rPr kumimoji="1" lang="ja-JP" altLang="en-US" sz="6600" dirty="0">
                <a:latin typeface="UD デジタル 教科書体 NK-B" panose="02020700000000000000" pitchFamily="18" charset="-128"/>
                <a:ea typeface="UD デジタル 教科書体 NK-B" panose="02020700000000000000" pitchFamily="18" charset="-128"/>
              </a:rPr>
              <a:t>　　</a:t>
            </a:r>
            <a:r>
              <a:rPr kumimoji="1" lang="ja-JP" altLang="en-US" sz="6000" dirty="0">
                <a:latin typeface="UD デジタル 教科書体 NK-B" panose="02020700000000000000" pitchFamily="18" charset="-128"/>
                <a:ea typeface="UD デジタル 教科書体 NK-B" panose="02020700000000000000" pitchFamily="18" charset="-128"/>
              </a:rPr>
              <a:t>（参考資料・解答例）</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3CC38A4E-58E9-1320-CC31-1715B68E1F26}"/>
              </a:ext>
            </a:extLst>
          </p:cNvPr>
          <p:cNvCxnSpPr>
            <a:cxnSpLocks/>
          </p:cNvCxnSpPr>
          <p:nvPr/>
        </p:nvCxnSpPr>
        <p:spPr>
          <a:xfrm>
            <a:off x="3320143" y="3067077"/>
            <a:ext cx="268877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BC6AB864-B27C-8568-A6E4-2ADDA213284F}"/>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876238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4B027EB-7F11-088F-9E1D-B069755B0E6E}"/>
              </a:ext>
              <a:ext uri="{C183D7F6-B498-43B3-948B-1728B52AA6E4}">
                <adec:decorative xmlns:adec="http://schemas.microsoft.com/office/drawing/2017/decorative" val="1"/>
              </a:ext>
            </a:extLst>
          </p:cNvPr>
          <p:cNvPicPr>
            <a:picLocks noChangeAspect="1"/>
          </p:cNvPicPr>
          <p:nvPr/>
        </p:nvPicPr>
        <p:blipFill>
          <a:blip r:embed="rId3" cstate="print">
            <a:alphaModFix amt="35000"/>
            <a:extLst>
              <a:ext uri="{BEBA8EAE-BF5A-486C-A8C5-ECC9F3942E4B}">
                <a14:imgProps xmlns:a14="http://schemas.microsoft.com/office/drawing/2010/main">
                  <a14:imgLayer r:embed="rId4">
                    <a14:imgEffect>
                      <a14:artisticCrisscrossEtching/>
                    </a14:imgEffect>
                    <a14:imgEffect>
                      <a14:sharpenSoften amount="-2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p:blipFill>
        <p:spPr>
          <a:xfrm>
            <a:off x="1003754" y="2267391"/>
            <a:ext cx="10184492" cy="3558112"/>
          </a:xfrm>
          <a:prstGeom prst="rect">
            <a:avLst/>
          </a:prstGeom>
        </p:spPr>
      </p:pic>
      <p:sp>
        <p:nvSpPr>
          <p:cNvPr id="2" name="スライド番号プレースホルダー 1">
            <a:extLst>
              <a:ext uri="{FF2B5EF4-FFF2-40B4-BE49-F238E27FC236}">
                <a16:creationId xmlns:a16="http://schemas.microsoft.com/office/drawing/2014/main" id="{E2EC0630-F585-8E30-44C9-33F7DA50CCC9}"/>
              </a:ext>
            </a:extLst>
          </p:cNvPr>
          <p:cNvSpPr>
            <a:spLocks noGrp="1"/>
          </p:cNvSpPr>
          <p:nvPr>
            <p:ph type="sldNum" sz="quarter" idx="12"/>
          </p:nvPr>
        </p:nvSpPr>
        <p:spPr>
          <a:xfrm>
            <a:off x="9275467" y="642756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D1A909C3-DEE0-D082-C237-13EABDB3C20A}"/>
              </a:ext>
            </a:extLst>
          </p:cNvPr>
          <p:cNvSpPr txBox="1"/>
          <p:nvPr/>
        </p:nvSpPr>
        <p:spPr>
          <a:xfrm>
            <a:off x="1632857" y="225425"/>
            <a:ext cx="8458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400" b="1" dirty="0">
                <a:solidFill>
                  <a:prstClr val="black"/>
                </a:solidFill>
                <a:latin typeface="UD デジタル 教科書体 NK" panose="02020400000000000000" pitchFamily="18" charset="-128"/>
                <a:ea typeface="UD デジタル 教科書体 NK" panose="02020400000000000000" pitchFamily="18" charset="-128"/>
              </a:rPr>
              <a:t>「やさしい日本語」 </a:t>
            </a:r>
            <a:r>
              <a:rPr kumimoji="1" lang="ja-JP" altLang="en-US"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まとめ</a:t>
            </a:r>
            <a:endParaRPr kumimoji="1" lang="en-US" altLang="ja-JP"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5" name="テキスト ボックス 4">
            <a:extLst>
              <a:ext uri="{FF2B5EF4-FFF2-40B4-BE49-F238E27FC236}">
                <a16:creationId xmlns:a16="http://schemas.microsoft.com/office/drawing/2014/main" id="{1CC5176B-D145-952E-02DD-02015A27504A}"/>
              </a:ext>
            </a:extLst>
          </p:cNvPr>
          <p:cNvSpPr txBox="1"/>
          <p:nvPr/>
        </p:nvSpPr>
        <p:spPr>
          <a:xfrm>
            <a:off x="97865" y="1122698"/>
            <a:ext cx="12094135" cy="4672818"/>
          </a:xfrm>
          <a:prstGeom prst="rect">
            <a:avLst/>
          </a:prstGeom>
          <a:noFill/>
        </p:spPr>
        <p:txBody>
          <a:bodyPr wrap="square">
            <a:spAutoFit/>
          </a:bodyPr>
          <a:lstStyle/>
          <a:p>
            <a:pPr lvl="0">
              <a:lnSpc>
                <a:spcPts val="4500"/>
              </a:lnSpc>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「やさしい日本語」は</a:t>
            </a:r>
            <a:r>
              <a:rPr lang="ja-JP" altLang="en-US" sz="2800" b="1" dirty="0">
                <a:solidFill>
                  <a:srgbClr val="C00000"/>
                </a:solidFill>
                <a:latin typeface="UD デジタル 教科書体 NK" panose="02020400000000000000" pitchFamily="18" charset="-128"/>
                <a:ea typeface="UD デジタル 教科書体 NK" panose="02020400000000000000" pitchFamily="18" charset="-128"/>
              </a:rPr>
              <a:t>魔法の言葉ではない！</a:t>
            </a:r>
            <a:r>
              <a:rPr lang="ja-JP" altLang="en-US" sz="2800" dirty="0">
                <a:latin typeface="UD デジタル 教科書体 NK" panose="02020400000000000000" pitchFamily="18" charset="-128"/>
                <a:ea typeface="UD デジタル 教科書体 NK" panose="02020400000000000000" pitchFamily="18" charset="-128"/>
              </a:rPr>
              <a:t>相手によって使い分ける！</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▸「伝え方」に</a:t>
            </a:r>
            <a:r>
              <a:rPr kumimoji="1" lang="ja-JP" altLang="en-US" sz="3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正解はない</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が、「伝えきること」を</a:t>
            </a:r>
            <a:r>
              <a:rPr kumimoji="1" lang="ja-JP" altLang="en-US" sz="3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あきらめない</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日本にいる</a:t>
            </a:r>
            <a:r>
              <a:rPr lang="ja-JP" altLang="en-US" sz="3000" b="1" dirty="0">
                <a:solidFill>
                  <a:srgbClr val="C00000"/>
                </a:solidFill>
                <a:highlight>
                  <a:srgbClr val="FFFFFF"/>
                </a:highlight>
                <a:latin typeface="UD デジタル 教科書体 NK" panose="02020400000000000000" pitchFamily="18" charset="-128"/>
                <a:ea typeface="UD デジタル 教科書体 NK" panose="02020400000000000000" pitchFamily="18" charset="-128"/>
              </a:rPr>
              <a:t>「</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子ども」 </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は地域の宝物！　</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地域の皆で育てる</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もの！</a:t>
            </a: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児童の</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日本語の能力</a:t>
            </a:r>
            <a:r>
              <a:rPr kumimoji="1" lang="ja-JP" altLang="en-US" sz="3000" b="1" i="0" u="none" strike="noStrike" kern="1200" cap="none" spc="0" normalizeH="0" baseline="0" noProof="0" dirty="0">
                <a:ln>
                  <a:noFill/>
                </a:ln>
                <a:solidFill>
                  <a:srgbClr val="C00000"/>
                </a:solidFill>
                <a:effectLst/>
                <a:highlight>
                  <a:srgbClr val="FFFF00"/>
                </a:highligh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その児童の力</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000" b="0" i="0" u="none" strike="noStrike" kern="1200" cap="none" spc="0" normalizeH="0" baseline="0" noProof="0" dirty="0">
                <a:ln>
                  <a:noFill/>
                </a:ln>
                <a:solidFill>
                  <a:prstClr val="black"/>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できることを探す</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周りの大人は、相手（児童・保護者）の</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気持ちを想像し、寄り添う</a:t>
            </a: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異文化を楽しみ、絆を深められる</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空気づくり</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a:t>
            </a:r>
            <a:endParaRPr kumimoji="1" lang="en-US" altLang="ja-JP"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lang="ja-JP" altLang="en-US" sz="3000" dirty="0">
                <a:solidFill>
                  <a:prstClr val="black"/>
                </a:solidFill>
                <a:latin typeface="UD デジタル 教科書体 NK" panose="02020400000000000000" pitchFamily="18" charset="-128"/>
                <a:ea typeface="UD デジタル 教科書体 NK" panose="02020400000000000000" pitchFamily="18" charset="-128"/>
              </a:rPr>
              <a:t>児童</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が共に学び、高め合えるよう、</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異文化をグローバル教育</a:t>
            </a:r>
            <a:endParaRPr kumimoji="1" lang="en-US" altLang="ja-JP"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500"/>
              </a:lnSpc>
              <a:spcBef>
                <a:spcPts val="0"/>
              </a:spcBef>
              <a:spcAft>
                <a:spcPts val="0"/>
              </a:spcAft>
              <a:buClrTx/>
              <a:buSzTx/>
              <a:buFontTx/>
              <a:buNone/>
              <a:tabLst/>
              <a:defRPr/>
            </a:pPr>
            <a:r>
              <a:rPr lang="ja-JP" altLang="en-US" sz="3000" b="1"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に結び付け</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られるような工夫を！</a:t>
            </a:r>
            <a:endParaRPr kumimoji="1" lang="en-US" altLang="ja-JP"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 name="テキスト ボックス 3">
            <a:extLst>
              <a:ext uri="{FF2B5EF4-FFF2-40B4-BE49-F238E27FC236}">
                <a16:creationId xmlns:a16="http://schemas.microsoft.com/office/drawing/2014/main" id="{E88A921E-11A3-7741-0966-CEC9ABD2F344}"/>
              </a:ext>
            </a:extLst>
          </p:cNvPr>
          <p:cNvSpPr txBox="1"/>
          <p:nvPr/>
        </p:nvSpPr>
        <p:spPr>
          <a:xfrm>
            <a:off x="108856" y="5926196"/>
            <a:ext cx="11974287" cy="52322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「やさしい関係」作りで「やさしい人間・社会」を育みましょう！</a:t>
            </a:r>
            <a:endParaRPr kumimoji="1" lang="en-US" altLang="ja-JP" sz="28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6" name="正方形/長方形 5">
            <a:extLst>
              <a:ext uri="{FF2B5EF4-FFF2-40B4-BE49-F238E27FC236}">
                <a16:creationId xmlns:a16="http://schemas.microsoft.com/office/drawing/2014/main" id="{5316971F-25FA-9285-16E7-0E0CCEF8EF57}"/>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4412432B-15DD-812E-C57A-1770D2CD7E2F}"/>
              </a:ext>
            </a:extLst>
          </p:cNvPr>
          <p:cNvCxnSpPr>
            <a:cxnSpLocks/>
          </p:cNvCxnSpPr>
          <p:nvPr/>
        </p:nvCxnSpPr>
        <p:spPr>
          <a:xfrm>
            <a:off x="2624295" y="975451"/>
            <a:ext cx="665117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62788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B12E38D-71E3-906F-5CC8-0C13D6779940}"/>
              </a:ext>
            </a:extLst>
          </p:cNvPr>
          <p:cNvSpPr txBox="1"/>
          <p:nvPr/>
        </p:nvSpPr>
        <p:spPr>
          <a:xfrm>
            <a:off x="3005075" y="2552155"/>
            <a:ext cx="63440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参考資料・図書等</a:t>
            </a:r>
          </a:p>
        </p:txBody>
      </p:sp>
      <p:cxnSp>
        <p:nvCxnSpPr>
          <p:cNvPr id="4" name="直線コネクタ 3">
            <a:extLst>
              <a:ext uri="{FF2B5EF4-FFF2-40B4-BE49-F238E27FC236}">
                <a16:creationId xmlns:a16="http://schemas.microsoft.com/office/drawing/2014/main" id="{53704043-86AF-4D86-4EDD-7390AB2AB0FD}"/>
              </a:ext>
            </a:extLst>
          </p:cNvPr>
          <p:cNvCxnSpPr>
            <a:cxnSpLocks/>
          </p:cNvCxnSpPr>
          <p:nvPr/>
        </p:nvCxnSpPr>
        <p:spPr>
          <a:xfrm>
            <a:off x="2842848" y="3567818"/>
            <a:ext cx="628815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a:extLst>
              <a:ext uri="{FF2B5EF4-FFF2-40B4-BE49-F238E27FC236}">
                <a16:creationId xmlns:a16="http://schemas.microsoft.com/office/drawing/2014/main" id="{56908A92-914C-B186-48EF-525162FDFCC1}"/>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01542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42423" y="6243782"/>
            <a:ext cx="7302713" cy="400750"/>
          </a:xfrm>
          <a:prstGeom prst="rect">
            <a:avLst/>
          </a:prstGeom>
        </p:spPr>
        <p:txBody>
          <a:bodyPr vert="horz" wrap="square" lIns="0" tIns="31114" rIns="0" bIns="0" rtlCol="0">
            <a:spAutoFit/>
          </a:bodyPr>
          <a:lstStyle/>
          <a:p>
            <a:pPr marL="12700" marR="0" lvl="0" indent="0" algn="l" defTabSz="914400" rtl="0" eaLnBrk="1" fontAlgn="auto" latinLnBrk="0" hangingPunct="1">
              <a:lnSpc>
                <a:spcPct val="100000"/>
              </a:lnSpc>
              <a:spcBef>
                <a:spcPts val="244"/>
              </a:spcBef>
              <a:spcAft>
                <a:spcPts val="0"/>
              </a:spcAft>
              <a:buClrTx/>
              <a:buSzTx/>
              <a:buFontTx/>
              <a:buNone/>
              <a:tabLst/>
              <a:defRPr/>
            </a:pPr>
            <a:r>
              <a:rPr kumimoji="0" sz="2400" b="0" i="0" u="none" strike="noStrike" kern="0" cap="none" spc="-125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a:t>
            </a:r>
            <a:r>
              <a:rPr kumimoji="0" sz="2400" b="0" i="0" u="none" strike="noStrike" kern="0" cap="none" spc="13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 </a:t>
            </a:r>
            <a:r>
              <a:rPr kumimoji="0" lang="en-US" sz="2400" b="0" i="0" u="none" strike="noStrike" kern="0" cap="none" spc="13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 </a:t>
            </a:r>
            <a:r>
              <a:rPr kumimoji="0" sz="2400" b="0" i="0" u="none" strike="noStrike" kern="0" cap="none" spc="-1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翻訳できる言語は</a:t>
            </a:r>
            <a:r>
              <a:rPr kumimoji="0" sz="2400" b="0" i="0" u="none" strike="noStrike" kern="0" cap="none" spc="175"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31</a:t>
            </a:r>
            <a:r>
              <a:rPr kumimoji="0" sz="2400" b="0" i="0" u="none" strike="noStrike" kern="0" cap="none" spc="-15"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言語で、ダウンロード、利用も無料。</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p:txBody>
      </p:sp>
      <p:sp>
        <p:nvSpPr>
          <p:cNvPr id="3" name="object 3"/>
          <p:cNvSpPr txBox="1"/>
          <p:nvPr/>
        </p:nvSpPr>
        <p:spPr>
          <a:xfrm>
            <a:off x="542424" y="852378"/>
            <a:ext cx="9557540" cy="550407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0" cap="none" spc="-1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r>
              <a:rPr kumimoji="0" sz="2800" b="1" i="0" u="none" strike="noStrike" kern="0" cap="none" spc="-5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チェックサイト</a:t>
            </a:r>
            <a:r>
              <a:rPr kumimoji="0" sz="2800" b="1" i="0" u="none" strike="noStrike" kern="0" cap="none" spc="-5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endParaRPr kumimoji="0" lang="en-US" sz="2800" b="1" i="0" u="none" strike="noStrike" kern="0" cap="none" spc="-5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800" b="1" i="0" u="none" strike="noStrike" kern="0" cap="none" spc="-5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 </a:t>
            </a:r>
            <a:endParaRPr kumimoji="0" sz="80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5"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 </a:t>
            </a:r>
            <a:r>
              <a:rPr kumimoji="0" sz="2800" b="1" i="0" u="none" strike="noStrike" kern="0" cap="none" spc="-5"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「やさにちチェッカー」</a:t>
            </a:r>
            <a:endParaRPr kumimoji="0" sz="28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endParaRPr>
          </a:p>
          <a:p>
            <a:pPr marL="215265" marR="0" lvl="0" indent="0" algn="l" defTabSz="914400" rtl="0" eaLnBrk="1" fontAlgn="auto" latinLnBrk="0" hangingPunct="1">
              <a:lnSpc>
                <a:spcPct val="100000"/>
              </a:lnSpc>
              <a:spcBef>
                <a:spcPts val="0"/>
              </a:spcBef>
              <a:spcAft>
                <a:spcPts val="0"/>
              </a:spcAft>
              <a:buClrTx/>
              <a:buSzTx/>
              <a:buFontTx/>
              <a:buNone/>
              <a:tabLst/>
              <a:defRPr/>
            </a:pPr>
            <a:r>
              <a:rPr kumimoji="0" sz="2400" b="0" i="0" u="sng" strike="noStrike" kern="0" cap="none" spc="145"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Yu Gothic UI"/>
                <a:hlinkClick r:id="rId2"/>
              </a:rPr>
              <a:t>http://www4414uj.sakura.ne.jp/Yasanichi1/nsindan/</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自分が「やさしい日本語」にした文章をチェックして診断してくれる機能</a:t>
            </a:r>
            <a:r>
              <a:rPr kumimoji="0" sz="2400" b="0" i="0" u="none" strike="noStrike" kern="0" cap="none" spc="-4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endParaRPr kumimoji="0" lang="en-US" sz="2400" b="0" i="0" u="none" strike="noStrike" kern="0" cap="none" spc="-4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語彙・漢字・硬さ・</a:t>
            </a:r>
            <a:r>
              <a:rPr kumimoji="0" sz="2400" b="0" i="0" u="none" strike="noStrike" kern="0" cap="none" spc="-2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長さ・文法にわけて診断し、表にしてくれます</a:t>
            </a:r>
            <a:r>
              <a:rPr kumimoji="0" sz="2400" b="0" i="0" u="none" strike="noStrike" kern="0" cap="none" spc="-2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1205"/>
              </a:spcBef>
              <a:spcAft>
                <a:spcPts val="0"/>
              </a:spcAft>
              <a:buClrTx/>
              <a:buSzTx/>
              <a:buFontTx/>
              <a:buNone/>
              <a:tabLst/>
              <a:defRPr/>
            </a:pPr>
            <a:r>
              <a:rPr kumimoji="0" lang="ja-JP" altLang="en-US" sz="28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 </a:t>
            </a:r>
            <a:r>
              <a:rPr kumimoji="0" sz="28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「チュウ太のやさしくなーれ」</a:t>
            </a:r>
          </a:p>
          <a:p>
            <a:pPr marL="215265" marR="0" lvl="0" indent="0" algn="l" defTabSz="914400" rtl="0" eaLnBrk="1" fontAlgn="auto" latinLnBrk="0" hangingPunct="1">
              <a:lnSpc>
                <a:spcPct val="100000"/>
              </a:lnSpc>
              <a:spcBef>
                <a:spcPts val="0"/>
              </a:spcBef>
              <a:spcAft>
                <a:spcPts val="0"/>
              </a:spcAft>
              <a:buClrTx/>
              <a:buSzTx/>
              <a:buFontTx/>
              <a:buNone/>
              <a:tabLst/>
              <a:defRPr/>
            </a:pPr>
            <a:r>
              <a:rPr kumimoji="0" sz="2400" b="0" i="0" u="sng" strike="noStrike" kern="0" cap="none" spc="140"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Yu Gothic UI"/>
                <a:hlinkClick r:id="rId3"/>
              </a:rPr>
              <a:t>http://yasashii.overworks.jp/</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36195" lvl="0" indent="0" algn="just"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5"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難しい文章を入れて「やさしくなーれ」ボタンを押すと、下に「やさしい日本語」訳</a:t>
            </a:r>
            <a:endParaRPr kumimoji="0" lang="en-US" sz="2400" b="0" i="0" u="none" strike="noStrike" kern="0" cap="none" spc="-45"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endParaRPr>
          </a:p>
          <a:p>
            <a:pPr marL="12700" marR="36195" lvl="0" indent="0" algn="just"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5"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が出てきま</a:t>
            </a:r>
            <a:r>
              <a:rPr kumimoji="0" sz="2400" b="0" i="0" u="none" strike="noStrike" kern="0" cap="none" spc="-35"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す。言い換えられな</a:t>
            </a:r>
            <a:r>
              <a:rPr kumimoji="0" lang="ja-JP" altLang="en-US" sz="2400" b="0" i="0" u="none" strike="noStrike" kern="0" cap="none" spc="-35"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い</a:t>
            </a:r>
            <a:r>
              <a:rPr kumimoji="0" sz="2400" b="0" i="0" u="none" strike="noStrike" kern="0" cap="none" spc="-35"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言葉は、下線部にカーソルをあてると、その説明が見られるようになって</a:t>
            </a:r>
            <a:r>
              <a:rPr kumimoji="0" sz="2400" b="0" i="0" u="none" strike="noStrike" kern="0" cap="none" spc="-2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います</a:t>
            </a:r>
            <a:r>
              <a:rPr kumimoji="0" sz="2400" b="0" i="0" u="none" strike="noStrike" kern="0" cap="none" spc="-2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1200"/>
              </a:spcBef>
              <a:spcAft>
                <a:spcPts val="0"/>
              </a:spcAft>
              <a:buClrTx/>
              <a:buSzTx/>
              <a:buFontTx/>
              <a:buNone/>
              <a:tabLst/>
              <a:defRPr/>
            </a:pPr>
            <a:r>
              <a:rPr kumimoji="0" lang="ja-JP" altLang="en-US" sz="2800" b="1" i="0" u="none" strike="noStrike" kern="0" cap="none" spc="-3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 </a:t>
            </a:r>
            <a:r>
              <a:rPr kumimoji="0" sz="2800" b="1" i="0" u="none" strike="noStrike" kern="0" cap="none" spc="-30" normalizeH="0" baseline="0" noProof="0" dirty="0" err="1">
                <a:ln>
                  <a:noFill/>
                </a:ln>
                <a:solidFill>
                  <a:srgbClr val="C00000"/>
                </a:solidFill>
                <a:effectLst/>
                <a:uLnTx/>
                <a:uFillTx/>
                <a:latin typeface="Meiryo UI" panose="020B0604030504040204" pitchFamily="50" charset="-128"/>
                <a:ea typeface="Meiryo UI" panose="020B0604030504040204" pitchFamily="50" charset="-128"/>
                <a:cs typeface="Yu Gothic UI"/>
              </a:rPr>
              <a:t>スマホ用【多言語音声翻訳アプリ＜ボイストラ</a:t>
            </a:r>
            <a:r>
              <a:rPr kumimoji="0" sz="2800" b="1" i="0" u="none" strike="noStrike" kern="0" cap="none" spc="-3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a:t>
            </a:r>
            <a:r>
              <a:rPr kumimoji="0" sz="2800" b="1" i="0" u="none" strike="noStrike" kern="0" cap="none" spc="6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VoiceTra®</a:t>
            </a:r>
            <a:endParaRPr kumimoji="0" sz="28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400" b="0" i="0" u="sng" strike="noStrike" kern="0" cap="none" spc="125"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Yu Gothic UI"/>
                <a:hlinkClick r:id="rId4"/>
              </a:rPr>
              <a:t>https://voicetra.nict.go.jp/</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125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a:t>
            </a:r>
            <a:r>
              <a:rPr kumimoji="0" sz="2400" b="0" i="0" u="none" strike="noStrike" kern="0" cap="none" spc="3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 </a:t>
            </a:r>
            <a:r>
              <a:rPr kumimoji="0" lang="en-US" sz="2400" b="0" i="0" u="none" strike="noStrike" kern="0" cap="none" spc="3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 </a:t>
            </a:r>
            <a:r>
              <a:rPr kumimoji="0" sz="2400" b="0" i="0" u="none" strike="noStrike" kern="0" cap="none" spc="-4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話しかけると外国語に翻訳してくれる音声翻訳アプリ。逆翻訳機能あり</a:t>
            </a:r>
            <a:r>
              <a:rPr kumimoji="0" sz="2400" b="0" i="0" u="none" strike="noStrike" kern="0" cap="none" spc="-4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p:txBody>
      </p:sp>
      <p:pic>
        <p:nvPicPr>
          <p:cNvPr id="6" name="図 5">
            <a:extLst>
              <a:ext uri="{FF2B5EF4-FFF2-40B4-BE49-F238E27FC236}">
                <a16:creationId xmlns:a16="http://schemas.microsoft.com/office/drawing/2014/main" id="{8981F615-5B02-977A-5FCC-604F906B1D74}"/>
              </a:ext>
            </a:extLst>
          </p:cNvPr>
          <p:cNvPicPr>
            <a:picLocks noChangeAspect="1"/>
          </p:cNvPicPr>
          <p:nvPr/>
        </p:nvPicPr>
        <p:blipFill>
          <a:blip r:embed="rId5"/>
          <a:stretch>
            <a:fillRect/>
          </a:stretch>
        </p:blipFill>
        <p:spPr>
          <a:xfrm>
            <a:off x="10198037" y="1050335"/>
            <a:ext cx="1800000" cy="1800000"/>
          </a:xfrm>
          <a:prstGeom prst="rect">
            <a:avLst/>
          </a:prstGeom>
        </p:spPr>
      </p:pic>
      <p:sp>
        <p:nvSpPr>
          <p:cNvPr id="8" name="スライド番号プレースホルダー 4">
            <a:extLst>
              <a:ext uri="{FF2B5EF4-FFF2-40B4-BE49-F238E27FC236}">
                <a16:creationId xmlns:a16="http://schemas.microsoft.com/office/drawing/2014/main" id="{C83FBE28-EA8D-D4F1-A5A6-8A4F462EB6EE}"/>
              </a:ext>
            </a:extLst>
          </p:cNvPr>
          <p:cNvSpPr txBox="1">
            <a:spLocks/>
          </p:cNvSpPr>
          <p:nvPr/>
        </p:nvSpPr>
        <p:spPr>
          <a:xfrm>
            <a:off x="9254837" y="6411769"/>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600" b="1"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8FFBAFC7-D3CA-8A22-9F5A-1E820980BBA6}"/>
              </a:ext>
            </a:extLst>
          </p:cNvPr>
          <p:cNvPicPr>
            <a:picLocks noChangeAspect="1"/>
          </p:cNvPicPr>
          <p:nvPr/>
        </p:nvPicPr>
        <p:blipFill>
          <a:blip r:embed="rId6"/>
          <a:stretch>
            <a:fillRect/>
          </a:stretch>
        </p:blipFill>
        <p:spPr>
          <a:xfrm>
            <a:off x="10198037" y="3281052"/>
            <a:ext cx="1800000" cy="1800000"/>
          </a:xfrm>
          <a:prstGeom prst="rect">
            <a:avLst/>
          </a:prstGeom>
        </p:spPr>
      </p:pic>
      <p:sp>
        <p:nvSpPr>
          <p:cNvPr id="7" name="テキスト ボックス 6">
            <a:extLst>
              <a:ext uri="{FF2B5EF4-FFF2-40B4-BE49-F238E27FC236}">
                <a16:creationId xmlns:a16="http://schemas.microsoft.com/office/drawing/2014/main" id="{6A7666A6-7389-B8DB-DCAC-72CF41393AF2}"/>
              </a:ext>
            </a:extLst>
          </p:cNvPr>
          <p:cNvSpPr txBox="1"/>
          <p:nvPr/>
        </p:nvSpPr>
        <p:spPr>
          <a:xfrm>
            <a:off x="10880356" y="292191"/>
            <a:ext cx="994161" cy="369332"/>
          </a:xfrm>
          <a:prstGeom prst="rect">
            <a:avLst/>
          </a:prstGeom>
          <a:solidFill>
            <a:schemeClr val="bg1">
              <a:lumMod val="95000"/>
            </a:schemeClr>
          </a:solidFill>
          <a:ln cmpd="dbl">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object 2">
            <a:extLst>
              <a:ext uri="{FF2B5EF4-FFF2-40B4-BE49-F238E27FC236}">
                <a16:creationId xmlns:a16="http://schemas.microsoft.com/office/drawing/2014/main" id="{B169AB7D-4A67-35E5-21DA-6A44DBD361B4}"/>
              </a:ext>
            </a:extLst>
          </p:cNvPr>
          <p:cNvSpPr txBox="1">
            <a:spLocks/>
          </p:cNvSpPr>
          <p:nvPr/>
        </p:nvSpPr>
        <p:spPr>
          <a:xfrm>
            <a:off x="4309812" y="140868"/>
            <a:ext cx="3572376" cy="520655"/>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2700">
              <a:lnSpc>
                <a:spcPct val="100000"/>
              </a:lnSpc>
              <a:spcBef>
                <a:spcPts val="100"/>
              </a:spcBef>
            </a:pPr>
            <a:r>
              <a:rPr lang="ja-JP" altLang="en-US" sz="3300" spc="-10">
                <a:latin typeface="UD デジタル 教科書体 NK" panose="02020400000000000000" pitchFamily="18" charset="-128"/>
                <a:ea typeface="UD デジタル 教科書体 NK" panose="02020400000000000000" pitchFamily="18" charset="-128"/>
              </a:rPr>
              <a:t> </a:t>
            </a:r>
            <a:r>
              <a:rPr lang="ja-JP" altLang="en-US" sz="3300" u="sng" spc="-10">
                <a:latin typeface="UD デジタル 教科書体 NK" panose="02020400000000000000" pitchFamily="18" charset="-128"/>
                <a:ea typeface="UD デジタル 教科書体 NK" panose="02020400000000000000" pitchFamily="18" charset="-128"/>
              </a:rPr>
              <a:t>お役立ち資料集</a:t>
            </a:r>
            <a:endParaRPr lang="ja-JP" altLang="en-US" sz="3300" u="sng" dirty="0">
              <a:latin typeface="UD デジタル 教科書体 NK" panose="02020400000000000000" pitchFamily="18" charset="-128"/>
              <a:ea typeface="UD デジタル 教科書体 NK" panose="02020400000000000000" pitchFamily="18"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12723" y="821817"/>
            <a:ext cx="10620375" cy="4846455"/>
          </a:xfrm>
          <a:prstGeom prst="rect">
            <a:avLst/>
          </a:prstGeom>
        </p:spPr>
        <p:txBody>
          <a:bodyPr vert="horz" wrap="square" lIns="0" tIns="78105" rIns="0" bIns="0" rtlCol="0">
            <a:spAutoFit/>
          </a:bodyPr>
          <a:lstStyle/>
          <a:p>
            <a:pPr marL="12700" marR="0" lvl="0" indent="0" algn="l" defTabSz="914400" rtl="0" eaLnBrk="1" fontAlgn="auto" latinLnBrk="0" hangingPunct="1">
              <a:lnSpc>
                <a:spcPct val="100000"/>
              </a:lnSpc>
              <a:spcBef>
                <a:spcPts val="615"/>
              </a:spcBef>
              <a:spcAft>
                <a:spcPts val="0"/>
              </a:spcAft>
              <a:buClrTx/>
              <a:buSzTx/>
              <a:buFontTx/>
              <a:buNone/>
              <a:tabLst/>
              <a:defRPr/>
            </a:pPr>
            <a:r>
              <a:rPr kumimoji="0" sz="2400" b="0" i="0" u="none" strike="noStrike" kern="0" cap="none" spc="-1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【書籍】</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3361054" lvl="0" indent="0" algn="l" defTabSz="914400" rtl="0" eaLnBrk="1" fontAlgn="auto" latinLnBrk="0" hangingPunct="1">
              <a:lnSpc>
                <a:spcPct val="117900"/>
              </a:lnSpc>
              <a:spcBef>
                <a:spcPts val="0"/>
              </a:spcBef>
              <a:spcAft>
                <a:spcPts val="0"/>
              </a:spcAft>
              <a:buClrTx/>
              <a:buSzTx/>
              <a:buFontTx/>
              <a:buNone/>
              <a:tabLst>
                <a:tab pos="1282065" algn="l"/>
                <a:tab pos="1434465" algn="l"/>
                <a:tab pos="4102100" algn="l"/>
              </a:tabLst>
              <a:defRPr/>
            </a:pP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『増補</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版</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	入門・やさしい日本</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語</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	</a:t>
            </a:r>
            <a:r>
              <a:rPr kumimoji="0" sz="2400" b="0" i="0" u="none" strike="noStrike" kern="0" cap="none" spc="-3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外国人</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と</a:t>
            </a:r>
            <a:r>
              <a:rPr kumimoji="0" sz="2400" b="0" i="0" u="none" strike="noStrike" kern="0" cap="none" spc="-3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日本語</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で</a:t>
            </a:r>
            <a:r>
              <a:rPr kumimoji="0" sz="2400" b="0" i="0" u="none" strike="noStrike" kern="0" cap="none" spc="-3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話</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そ</a:t>
            </a:r>
            <a:r>
              <a:rPr kumimoji="0" sz="2400" b="0" i="0" u="none" strike="noStrike" kern="0" cap="none" spc="-2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う</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吉開章</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著</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		</a:t>
            </a:r>
            <a:r>
              <a:rPr kumimoji="0" sz="2400" b="0" i="0" u="none" strike="noStrike" kern="0" cap="none" spc="-4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アスク</a:t>
            </a:r>
            <a:r>
              <a:rPr kumimoji="0" sz="2400" b="0" i="0" u="none" strike="noStrike" kern="0" cap="none" spc="-5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出</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版</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1167130" lvl="0" indent="0" algn="l" defTabSz="914400" rtl="0" eaLnBrk="1" fontAlgn="auto" latinLnBrk="0" hangingPunct="1">
              <a:lnSpc>
                <a:spcPts val="3400"/>
              </a:lnSpc>
              <a:spcBef>
                <a:spcPts val="185"/>
              </a:spcBef>
              <a:spcAft>
                <a:spcPts val="0"/>
              </a:spcAft>
              <a:buClrTx/>
              <a:buSzTx/>
              <a:buFontTx/>
              <a:buNone/>
              <a:tabLst>
                <a:tab pos="1434465" algn="l"/>
              </a:tabLst>
              <a:defRPr/>
            </a:pP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『やさしい日本語３文トレーニング「ハサミの法則」で伝える</a:t>
            </a:r>
            <a:r>
              <a:rPr kumimoji="0" sz="2400" b="0" i="0" u="none" strike="noStrike" kern="0" cap="none" spc="-2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伝わ</a:t>
            </a:r>
            <a:r>
              <a:rPr kumimoji="0" sz="2400" b="0" i="0" u="none" strike="noStrike" kern="0" cap="none" spc="-2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る</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説明</a:t>
            </a:r>
            <a:r>
              <a:rPr kumimoji="0" sz="2400" b="0" i="0" u="none" strike="noStrike" kern="0" cap="none" spc="-2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の</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技</a:t>
            </a:r>
            <a:r>
              <a:rPr kumimoji="0" sz="2400" b="0" i="0" u="none" strike="noStrike" kern="0" cap="none" spc="-4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術</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吉開章</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著</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	駒草出</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版</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2185"/>
              </a:spcBef>
              <a:spcAft>
                <a:spcPts val="0"/>
              </a:spcAft>
              <a:buClrTx/>
              <a:buSzTx/>
              <a:buFontTx/>
              <a:buNone/>
              <a:tabLst/>
              <a:defRPr/>
            </a:pPr>
            <a:r>
              <a:rPr kumimoji="0" sz="2400" b="0" i="0" u="none" strike="noStrike" kern="0" cap="none" spc="-2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【動画】</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520"/>
              </a:spcBef>
              <a:spcAft>
                <a:spcPts val="0"/>
              </a:spcAft>
              <a:buClrTx/>
              <a:buSzTx/>
              <a:buFontTx/>
              <a:buNone/>
              <a:tabLst/>
              <a:defRPr/>
            </a:pPr>
            <a:r>
              <a:rPr kumimoji="0" sz="2400" b="0" i="0" u="none" strike="noStrike" kern="0" cap="none" spc="-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やさしい日本語ツールズム研究会</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515"/>
              </a:spcBef>
              <a:spcAft>
                <a:spcPts val="0"/>
              </a:spcAft>
              <a:buClrTx/>
              <a:buSzTx/>
              <a:buFontTx/>
              <a:buNone/>
              <a:tabLst/>
              <a:defRPr/>
            </a:pP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「３文クッキング」</a:t>
            </a:r>
            <a:r>
              <a:rPr kumimoji="0" sz="2400" b="0" i="0" u="sng" strike="noStrike" kern="0" cap="none" spc="135"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Yu Gothic UI"/>
                <a:hlinkClick r:id="rId2"/>
              </a:rPr>
              <a:t>https://www.youtube.com/@yasanichi</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505"/>
              </a:spcBef>
              <a:spcAft>
                <a:spcPts val="0"/>
              </a:spcAft>
              <a:buClrTx/>
              <a:buSzTx/>
              <a:buFontTx/>
              <a:buNone/>
              <a:tabLst/>
              <a:defRPr/>
            </a:pPr>
            <a:r>
              <a:rPr kumimoji="0" sz="2400" b="0" i="0" u="none" strike="noStrike" kern="0" cap="none" spc="-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「やさしい世界」</a:t>
            </a:r>
            <a:r>
              <a:rPr kumimoji="0" sz="2400" b="0" i="0" u="sng" strike="noStrike" kern="0" cap="none" spc="140"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Yu Gothic UI"/>
                <a:hlinkClick r:id="rId3"/>
              </a:rPr>
              <a:t>https://www.youtube.com/watch?v=2fYxhoUwqAg</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2400"/>
              </a:spcBef>
              <a:spcAft>
                <a:spcPts val="0"/>
              </a:spcAft>
              <a:buClrTx/>
              <a:buSzTx/>
              <a:buFontTx/>
              <a:buNone/>
              <a:tabLst/>
              <a:defRPr/>
            </a:pPr>
            <a:r>
              <a:rPr kumimoji="0" sz="2400" b="0" i="0" u="none" strike="noStrike" kern="0" cap="none" spc="-1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a:t>
            </a:r>
            <a:r>
              <a:rPr kumimoji="0" sz="2400" b="0" i="0" u="none" strike="noStrike" kern="0" cap="none" spc="-10" normalizeH="0" baseline="0" noProof="0" dirty="0" err="1">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入管庁ガイドライン</a:t>
            </a:r>
            <a:r>
              <a:rPr kumimoji="0" lang="ja-JP" altLang="en-US" sz="2400" b="0" i="0" u="none" strike="noStrike" kern="0" cap="none" spc="-1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　　　　　　　　　　　　　　　　　</a:t>
            </a:r>
            <a:r>
              <a:rPr kumimoji="0" sz="2400" b="0" i="0" u="none" strike="noStrike" kern="0" cap="none" spc="17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3</a:t>
            </a:r>
            <a:r>
              <a:rPr kumimoji="0" sz="2400" b="0" i="0" u="none" strike="noStrike" kern="0" cap="none" spc="-8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文クッキング公開リスト</a:t>
            </a:r>
            <a:r>
              <a:rPr kumimoji="0" lang="ja-JP" altLang="en-US" sz="2400" b="0" i="0" u="none" strike="noStrike" kern="0" cap="none" spc="-8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a:t>
            </a:r>
            <a:endParaRPr kumimoji="0" sz="21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Calibri"/>
            </a:endParaRPr>
          </a:p>
        </p:txBody>
      </p:sp>
      <p:grpSp>
        <p:nvGrpSpPr>
          <p:cNvPr id="4" name="object 4"/>
          <p:cNvGrpSpPr/>
          <p:nvPr/>
        </p:nvGrpSpPr>
        <p:grpSpPr>
          <a:xfrm>
            <a:off x="10515854" y="660400"/>
            <a:ext cx="1393118" cy="3236191"/>
            <a:chOff x="10401554" y="533590"/>
            <a:chExt cx="1219200" cy="3378200"/>
          </a:xfrm>
        </p:grpSpPr>
        <p:pic>
          <p:nvPicPr>
            <p:cNvPr id="5" name="object 5"/>
            <p:cNvPicPr/>
            <p:nvPr/>
          </p:nvPicPr>
          <p:blipFill>
            <a:blip r:embed="rId4" cstate="print"/>
            <a:stretch>
              <a:fillRect/>
            </a:stretch>
          </p:blipFill>
          <p:spPr>
            <a:xfrm>
              <a:off x="10424922" y="574193"/>
              <a:ext cx="1182404" cy="1620493"/>
            </a:xfrm>
            <a:prstGeom prst="rect">
              <a:avLst/>
            </a:prstGeom>
          </p:spPr>
        </p:pic>
        <p:sp>
          <p:nvSpPr>
            <p:cNvPr id="6" name="object 6"/>
            <p:cNvSpPr/>
            <p:nvPr/>
          </p:nvSpPr>
          <p:spPr>
            <a:xfrm>
              <a:off x="10420096" y="538352"/>
              <a:ext cx="1196340" cy="1661160"/>
            </a:xfrm>
            <a:custGeom>
              <a:avLst/>
              <a:gdLst/>
              <a:ahLst/>
              <a:cxnLst/>
              <a:rect l="l" t="t" r="r" b="b"/>
              <a:pathLst>
                <a:path w="1196340" h="1661160">
                  <a:moveTo>
                    <a:pt x="0" y="1661033"/>
                  </a:moveTo>
                  <a:lnTo>
                    <a:pt x="1195806" y="1661033"/>
                  </a:lnTo>
                  <a:lnTo>
                    <a:pt x="1195806" y="0"/>
                  </a:lnTo>
                  <a:lnTo>
                    <a:pt x="0" y="0"/>
                  </a:lnTo>
                  <a:lnTo>
                    <a:pt x="0" y="1661033"/>
                  </a:lnTo>
                  <a:close/>
                </a:path>
              </a:pathLst>
            </a:custGeom>
            <a:ln w="9524">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游ゴシック" panose="020F0502020204030204"/>
                <a:ea typeface="+mn-ea"/>
                <a:cs typeface="+mn-cs"/>
              </a:endParaRPr>
            </a:p>
          </p:txBody>
        </p:sp>
        <p:pic>
          <p:nvPicPr>
            <p:cNvPr id="7" name="object 7"/>
            <p:cNvPicPr/>
            <p:nvPr/>
          </p:nvPicPr>
          <p:blipFill>
            <a:blip r:embed="rId5" cstate="print"/>
            <a:stretch>
              <a:fillRect/>
            </a:stretch>
          </p:blipFill>
          <p:spPr>
            <a:xfrm>
              <a:off x="10401554" y="2194686"/>
              <a:ext cx="1209598" cy="1717039"/>
            </a:xfrm>
            <a:prstGeom prst="rect">
              <a:avLst/>
            </a:prstGeom>
          </p:spPr>
        </p:pic>
      </p:grpSp>
      <p:sp>
        <p:nvSpPr>
          <p:cNvPr id="8" name="object 8"/>
          <p:cNvSpPr txBox="1"/>
          <p:nvPr/>
        </p:nvSpPr>
        <p:spPr>
          <a:xfrm>
            <a:off x="11724767" y="6482816"/>
            <a:ext cx="217170" cy="130036"/>
          </a:xfrm>
          <a:prstGeom prst="rect">
            <a:avLst/>
          </a:prstGeom>
        </p:spPr>
        <p:txBody>
          <a:bodyPr vert="horz" wrap="square" lIns="0" tIns="0" rIns="0" bIns="0" rtlCol="0">
            <a:spAutoFit/>
          </a:bodyPr>
          <a:lstStyle/>
          <a:p>
            <a:pPr marL="38100" marR="0" lvl="0" indent="0" algn="l" defTabSz="914400" rtl="0" eaLnBrk="1" fontAlgn="auto" latinLnBrk="0" hangingPunct="1">
              <a:lnSpc>
                <a:spcPts val="1045"/>
              </a:lnSpc>
              <a:spcBef>
                <a:spcPts val="0"/>
              </a:spcBef>
              <a:spcAft>
                <a:spcPts val="0"/>
              </a:spcAft>
              <a:buClrTx/>
              <a:buSzTx/>
              <a:buFontTx/>
              <a:buNone/>
              <a:tabLst/>
              <a:defRPr/>
            </a:pPr>
            <a:endParaRPr kumimoji="0" sz="10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9" name="図 8">
            <a:extLst>
              <a:ext uri="{FF2B5EF4-FFF2-40B4-BE49-F238E27FC236}">
                <a16:creationId xmlns:a16="http://schemas.microsoft.com/office/drawing/2014/main" id="{B6307FA3-B7DE-6931-CAA6-8436BBBB241A}"/>
              </a:ext>
            </a:extLst>
          </p:cNvPr>
          <p:cNvPicPr>
            <a:picLocks noChangeAspect="1"/>
          </p:cNvPicPr>
          <p:nvPr/>
        </p:nvPicPr>
        <p:blipFill>
          <a:blip r:embed="rId6"/>
          <a:stretch>
            <a:fillRect/>
          </a:stretch>
        </p:blipFill>
        <p:spPr>
          <a:xfrm>
            <a:off x="9766732" y="4973783"/>
            <a:ext cx="1884217" cy="1884217"/>
          </a:xfrm>
          <a:prstGeom prst="rect">
            <a:avLst/>
          </a:prstGeom>
        </p:spPr>
      </p:pic>
      <p:sp>
        <p:nvSpPr>
          <p:cNvPr id="10" name="object 3">
            <a:extLst>
              <a:ext uri="{FF2B5EF4-FFF2-40B4-BE49-F238E27FC236}">
                <a16:creationId xmlns:a16="http://schemas.microsoft.com/office/drawing/2014/main" id="{F7BADB36-1097-9D01-716E-B6838D51916B}"/>
              </a:ext>
            </a:extLst>
          </p:cNvPr>
          <p:cNvSpPr txBox="1"/>
          <p:nvPr/>
        </p:nvSpPr>
        <p:spPr>
          <a:xfrm>
            <a:off x="982887" y="5653590"/>
            <a:ext cx="6581695" cy="1002197"/>
          </a:xfrm>
          <a:prstGeom prst="rect">
            <a:avLst/>
          </a:prstGeom>
        </p:spPr>
        <p:txBody>
          <a:bodyPr vert="horz" wrap="square" lIns="0" tIns="78105" rIns="0" bIns="0" rtlCol="0">
            <a:spAutoFit/>
          </a:bodyPr>
          <a:lstStyle/>
          <a:p>
            <a:pPr marL="12700" marR="0" lvl="0" indent="0" algn="l" defTabSz="914400" rtl="0" eaLnBrk="1" fontAlgn="auto" latinLnBrk="0" hangingPunct="1">
              <a:lnSpc>
                <a:spcPts val="2395"/>
              </a:lnSpc>
              <a:spcBef>
                <a:spcPts val="409"/>
              </a:spcBef>
              <a:spcAft>
                <a:spcPts val="0"/>
              </a:spcAft>
              <a:buClrTx/>
              <a:buSzTx/>
              <a:buFontTx/>
              <a:buNone/>
              <a:tabLst/>
              <a:defRPr/>
            </a:pPr>
            <a:r>
              <a:rPr kumimoji="0" sz="2100" b="0" i="0" u="sng" strike="noStrike" kern="0" cap="none" spc="-10"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Calibri"/>
                <a:hlinkClick r:id="rId7"/>
              </a:rPr>
              <a:t>https://docs.google.com/spreadsheets/d/188V7AgmtXXj7ehq2p49JNN1H3GesTvgGUM9QAhRJCU</a:t>
            </a:r>
            <a:endParaRPr kumimoji="0" sz="21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Calibri"/>
            </a:endParaRPr>
          </a:p>
          <a:p>
            <a:pPr marL="12700" marR="0" lvl="0" indent="0" algn="l" defTabSz="914400" rtl="0" eaLnBrk="1" fontAlgn="auto" latinLnBrk="0" hangingPunct="1">
              <a:lnSpc>
                <a:spcPts val="2395"/>
              </a:lnSpc>
              <a:spcBef>
                <a:spcPts val="0"/>
              </a:spcBef>
              <a:spcAft>
                <a:spcPts val="0"/>
              </a:spcAft>
              <a:buClrTx/>
              <a:buSzTx/>
              <a:buFontTx/>
              <a:buNone/>
              <a:tabLst/>
              <a:defRPr/>
            </a:pPr>
            <a:r>
              <a:rPr kumimoji="0" sz="2100" b="0" i="0" u="sng" strike="noStrike" kern="0" cap="none" spc="-10"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Calibri"/>
                <a:hlinkClick r:id="rId7"/>
              </a:rPr>
              <a:t>0/edit?gid=1026920893#gid=1026920893</a:t>
            </a:r>
            <a:endParaRPr kumimoji="0" sz="21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Calibri"/>
            </a:endParaRPr>
          </a:p>
        </p:txBody>
      </p:sp>
      <p:sp>
        <p:nvSpPr>
          <p:cNvPr id="11" name="スライド番号プレースホルダー 4">
            <a:extLst>
              <a:ext uri="{FF2B5EF4-FFF2-40B4-BE49-F238E27FC236}">
                <a16:creationId xmlns:a16="http://schemas.microsoft.com/office/drawing/2014/main" id="{49D5B312-4ED1-FD03-AA3D-AC5E58CE0B70}"/>
              </a:ext>
            </a:extLst>
          </p:cNvPr>
          <p:cNvSpPr txBox="1">
            <a:spLocks/>
          </p:cNvSpPr>
          <p:nvPr/>
        </p:nvSpPr>
        <p:spPr>
          <a:xfrm>
            <a:off x="9254837" y="6411769"/>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600" b="1"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35B5BA1C-5C83-43E8-8252-C58637987E3B}"/>
              </a:ext>
            </a:extLst>
          </p:cNvPr>
          <p:cNvSpPr txBox="1"/>
          <p:nvPr/>
        </p:nvSpPr>
        <p:spPr>
          <a:xfrm>
            <a:off x="10887246" y="146461"/>
            <a:ext cx="994161" cy="369332"/>
          </a:xfrm>
          <a:prstGeom prst="rect">
            <a:avLst/>
          </a:prstGeom>
          <a:solidFill>
            <a:schemeClr val="bg1">
              <a:lumMod val="95000"/>
            </a:schemeClr>
          </a:solidFill>
          <a:ln cmpd="dbl">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object 2">
            <a:extLst>
              <a:ext uri="{FF2B5EF4-FFF2-40B4-BE49-F238E27FC236}">
                <a16:creationId xmlns:a16="http://schemas.microsoft.com/office/drawing/2014/main" id="{50CA6066-3537-B582-87FD-3754C54DD50A}"/>
              </a:ext>
            </a:extLst>
          </p:cNvPr>
          <p:cNvSpPr txBox="1">
            <a:spLocks/>
          </p:cNvSpPr>
          <p:nvPr/>
        </p:nvSpPr>
        <p:spPr>
          <a:xfrm>
            <a:off x="4664641" y="188749"/>
            <a:ext cx="2559388" cy="505267"/>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2700">
              <a:lnSpc>
                <a:spcPct val="100000"/>
              </a:lnSpc>
              <a:spcBef>
                <a:spcPts val="100"/>
              </a:spcBef>
            </a:pPr>
            <a:r>
              <a:rPr lang="en-US" altLang="ja-JP" sz="3200" spc="-15" dirty="0">
                <a:latin typeface="UD デジタル 教科書体 NK-R" panose="02020400000000000000" pitchFamily="18" charset="-128"/>
                <a:ea typeface="UD デジタル 教科書体 NK-R" panose="02020400000000000000" pitchFamily="18" charset="-128"/>
              </a:rPr>
              <a:t>【 </a:t>
            </a:r>
            <a:r>
              <a:rPr lang="ja-JP" altLang="en-US" sz="3200" spc="-15" dirty="0">
                <a:latin typeface="UD デジタル 教科書体 NK-R" panose="02020400000000000000" pitchFamily="18" charset="-128"/>
                <a:ea typeface="UD デジタル 教科書体 NK-R" panose="02020400000000000000" pitchFamily="18" charset="-128"/>
              </a:rPr>
              <a:t>参考資料 </a:t>
            </a:r>
            <a:r>
              <a:rPr lang="en-US" altLang="ja-JP" sz="3200" spc="-15" dirty="0">
                <a:latin typeface="UD デジタル 教科書体 NK-R" panose="02020400000000000000" pitchFamily="18" charset="-128"/>
                <a:ea typeface="UD デジタル 教科書体 NK-R" panose="02020400000000000000" pitchFamily="18" charset="-128"/>
              </a:rPr>
              <a:t>】</a:t>
            </a:r>
            <a:endParaRPr lang="ja-JP" altLang="en-US" sz="3200" dirty="0">
              <a:latin typeface="UD デジタル 教科書体 NK-R" panose="02020400000000000000" pitchFamily="18" charset="-128"/>
              <a:ea typeface="UD デジタル 教科書体 NK-R" panose="02020400000000000000" pitchFamily="18"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D1E2E49-8DE5-C4A4-16D5-6E6F41FED0C0}"/>
              </a:ext>
            </a:extLst>
          </p:cNvPr>
          <p:cNvSpPr txBox="1"/>
          <p:nvPr/>
        </p:nvSpPr>
        <p:spPr>
          <a:xfrm>
            <a:off x="261469" y="81606"/>
            <a:ext cx="10146890" cy="70173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〇外国人児童生徒受入れの手引き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（外国人児童生徒の体系的かつ総合的な受入れのガイドライン）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3"/>
              </a:rPr>
              <a:t>http://www.mext.go.jp/a_menu/shotou/clarinet/002/1304668.htm</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〇就学ガイドブック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（日本の教育制度や就学の手続等をまとめた就学ガイドブック）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4"/>
              </a:rPr>
              <a:t>http://www.mext.go.jp/a_menu/shotou/clarinet/003/1320860.htm</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〇学校教育における</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JSL</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カリキュラム</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（日本語指導と教科指導を統合して指導するためのカリキュラム）</a:t>
            </a:r>
          </a:p>
          <a:p>
            <a:pPr lvl="0">
              <a:defRPr/>
            </a:pPr>
            <a:r>
              <a:rPr lang="en-US" altLang="ja-JP" dirty="0">
                <a:solidFill>
                  <a:prstClr val="black"/>
                </a:solidFill>
                <a:hlinkClick r:id="rId5"/>
              </a:rPr>
              <a:t>http://www.mext.go.jp/a_menu/shotou/clarinet/003/001/008.htm </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（小学校）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5"/>
              </a:rPr>
              <a:t>http://www.mext.go.jp/a_menu/shotou/clarinet/003/001/011.htm</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（中学校）</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〇外国人児童生徒のための</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JSL</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対話型 アセスメント～ＤＬＡ～</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（日本語能力の把握と、その後の指導方針を検討する際の参考となるもの）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6"/>
              </a:rPr>
              <a:t>http://www.mext.go.jp/a_menu/shotou/clarinet/003/1345413.htm</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〇情報検索サイト「</a:t>
            </a:r>
            <a:r>
              <a:rPr kumimoji="1" lang="ja-JP" altLang="en-US" sz="1800" b="1" i="0" u="none" strike="noStrike" kern="1200" cap="none" spc="0" normalizeH="0" baseline="0" noProof="0" dirty="0">
                <a:ln>
                  <a:noFill/>
                </a:ln>
                <a:solidFill>
                  <a:srgbClr val="C00000"/>
                </a:solidFill>
                <a:effectLst/>
                <a:uLnTx/>
                <a:uFillTx/>
                <a:latin typeface="UD デジタル 教科書体 NK-B"/>
                <a:ea typeface="UD デジタル 教科書体 NP-B"/>
                <a:cs typeface="+mn-cs"/>
              </a:rPr>
              <a:t>かすたねっと</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１</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（教育委員会等作成の多言語文書や教材の検索サイト）</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6"/>
              </a:rPr>
              <a:t>https://casta-net.mext.go.jp/</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〇ぐんまの外国につながる子供たちの学び応援サイト</a:t>
            </a:r>
            <a:r>
              <a:rPr kumimoji="1" lang="ja-JP" altLang="en-US" sz="1800" b="1" i="0" u="none" strike="noStrike" kern="1200" cap="none" spc="0" normalizeH="0" baseline="0" noProof="0" dirty="0">
                <a:ln>
                  <a:noFill/>
                </a:ln>
                <a:solidFill>
                  <a:srgbClr val="C00000"/>
                </a:solidFill>
                <a:effectLst/>
                <a:uLnTx/>
                <a:uFillTx/>
                <a:latin typeface="UD デジタル 教科書体 NK-B"/>
                <a:ea typeface="UD デジタル 教科書体 NP-B"/>
                <a:cs typeface="+mn-cs"/>
              </a:rPr>
              <a:t>「ハーモニー」</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すぐに役立つ資料 </a:t>
            </a:r>
            <a:r>
              <a:rPr kumimoji="1" lang="ja-JP" altLang="en-US"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２</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　 </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7"/>
              </a:rPr>
              <a:t>https://www.pref.gunma.jp/site/harmony/172222.html</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 日本人学校・補習授業校応援サイト</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AG5</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　</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8"/>
              </a:rPr>
              <a:t>https://ag-5.jp/archive/link</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　</a:t>
            </a:r>
            <a:r>
              <a:rPr kumimoji="1" lang="ja-JP" altLang="en-US"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 地球っ子グループ </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 </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9"/>
              </a:rPr>
              <a:t>https://chikyukko.github.io/#books</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    </a:t>
            </a:r>
            <a:r>
              <a:rPr kumimoji="1" lang="ja-JP" altLang="en-US" sz="105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４</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sp>
        <p:nvSpPr>
          <p:cNvPr id="3" name="テキスト ボックス 2">
            <a:extLst>
              <a:ext uri="{FF2B5EF4-FFF2-40B4-BE49-F238E27FC236}">
                <a16:creationId xmlns:a16="http://schemas.microsoft.com/office/drawing/2014/main" id="{8E39190A-536B-5537-76BD-3A70769308B3}"/>
              </a:ext>
            </a:extLst>
          </p:cNvPr>
          <p:cNvSpPr txBox="1"/>
          <p:nvPr/>
        </p:nvSpPr>
        <p:spPr>
          <a:xfrm>
            <a:off x="11212286" y="146461"/>
            <a:ext cx="857807" cy="369332"/>
          </a:xfrm>
          <a:prstGeom prst="rect">
            <a:avLst/>
          </a:prstGeom>
          <a:solidFill>
            <a:schemeClr val="bg1">
              <a:lumMod val="95000"/>
            </a:schemeClr>
          </a:solidFill>
          <a:ln cmpd="dbl">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50" name="Picture 2">
            <a:extLst>
              <a:ext uri="{FF2B5EF4-FFF2-40B4-BE49-F238E27FC236}">
                <a16:creationId xmlns:a16="http://schemas.microsoft.com/office/drawing/2014/main" id="{05370029-5BA8-C919-B131-9EC6FAB7D9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24000" y="1739551"/>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C4CA7549-9E41-F890-68DF-86E1E3194E64}"/>
              </a:ext>
            </a:extLst>
          </p:cNvPr>
          <p:cNvPicPr>
            <a:picLocks noChangeAspect="1"/>
          </p:cNvPicPr>
          <p:nvPr/>
        </p:nvPicPr>
        <p:blipFill>
          <a:blip r:embed="rId11"/>
          <a:stretch>
            <a:fillRect/>
          </a:stretch>
        </p:blipFill>
        <p:spPr>
          <a:xfrm>
            <a:off x="9357633" y="515793"/>
            <a:ext cx="1368000" cy="1368000"/>
          </a:xfrm>
          <a:prstGeom prst="rect">
            <a:avLst/>
          </a:prstGeom>
        </p:spPr>
      </p:pic>
      <p:sp>
        <p:nvSpPr>
          <p:cNvPr id="5" name="テキスト ボックス 4">
            <a:extLst>
              <a:ext uri="{FF2B5EF4-FFF2-40B4-BE49-F238E27FC236}">
                <a16:creationId xmlns:a16="http://schemas.microsoft.com/office/drawing/2014/main" id="{F1318295-DE60-2F80-F02D-4D7D80DEA727}"/>
              </a:ext>
            </a:extLst>
          </p:cNvPr>
          <p:cNvSpPr txBox="1"/>
          <p:nvPr/>
        </p:nvSpPr>
        <p:spPr>
          <a:xfrm>
            <a:off x="9388702" y="302098"/>
            <a:ext cx="703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QR1</a:t>
            </a:r>
            <a:endPar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sp>
        <p:nvSpPr>
          <p:cNvPr id="6" name="テキスト ボックス 5">
            <a:extLst>
              <a:ext uri="{FF2B5EF4-FFF2-40B4-BE49-F238E27FC236}">
                <a16:creationId xmlns:a16="http://schemas.microsoft.com/office/drawing/2014/main" id="{44ECADC3-2ABF-A4A9-ADD3-78A6012E311B}"/>
              </a:ext>
            </a:extLst>
          </p:cNvPr>
          <p:cNvSpPr txBox="1"/>
          <p:nvPr/>
        </p:nvSpPr>
        <p:spPr>
          <a:xfrm>
            <a:off x="11472047" y="1473200"/>
            <a:ext cx="703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QR2</a:t>
            </a:r>
            <a:endPar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pic>
        <p:nvPicPr>
          <p:cNvPr id="1026" name="Picture 2">
            <a:extLst>
              <a:ext uri="{FF2B5EF4-FFF2-40B4-BE49-F238E27FC236}">
                <a16:creationId xmlns:a16="http://schemas.microsoft.com/office/drawing/2014/main" id="{9392A5B2-6134-80F4-E338-559EEBD878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24000" y="3661231"/>
            <a:ext cx="1368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BFC22E4-ADBD-7E22-369B-398197FC0AB4}"/>
              </a:ext>
            </a:extLst>
          </p:cNvPr>
          <p:cNvSpPr txBox="1"/>
          <p:nvPr/>
        </p:nvSpPr>
        <p:spPr>
          <a:xfrm>
            <a:off x="11488057" y="3396345"/>
            <a:ext cx="703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QR3</a:t>
            </a:r>
            <a:endPar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pic>
        <p:nvPicPr>
          <p:cNvPr id="8" name="Picture 2">
            <a:extLst>
              <a:ext uri="{FF2B5EF4-FFF2-40B4-BE49-F238E27FC236}">
                <a16:creationId xmlns:a16="http://schemas.microsoft.com/office/drawing/2014/main" id="{3A2B9B11-E936-562F-2736-AFAEB03107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24000" y="5490000"/>
            <a:ext cx="1368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761B6540-957F-8039-B38C-1B09C8981FC1}"/>
              </a:ext>
            </a:extLst>
          </p:cNvPr>
          <p:cNvSpPr txBox="1"/>
          <p:nvPr/>
        </p:nvSpPr>
        <p:spPr>
          <a:xfrm>
            <a:off x="11513428" y="5225145"/>
            <a:ext cx="703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QR4</a:t>
            </a:r>
            <a:endPar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spTree>
    <p:extLst>
      <p:ext uri="{BB962C8B-B14F-4D97-AF65-F5344CB8AC3E}">
        <p14:creationId xmlns:p14="http://schemas.microsoft.com/office/powerpoint/2010/main" val="242069100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2CBC-5FFD-9A89-DEDC-F23ACD8CE2D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AD9BDC3-F42A-988D-A7DE-BB1ED8A3C27A}"/>
              </a:ext>
            </a:extLst>
          </p:cNvPr>
          <p:cNvSpPr txBox="1"/>
          <p:nvPr/>
        </p:nvSpPr>
        <p:spPr>
          <a:xfrm>
            <a:off x="2721428" y="2552155"/>
            <a:ext cx="726143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練習問題 </a:t>
            </a:r>
            <a:r>
              <a:rPr kumimoji="1" lang="en-US" altLang="ja-JP"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解答例</a:t>
            </a:r>
            <a:r>
              <a:rPr kumimoji="1" lang="en-US" altLang="ja-JP"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ja-JP" altLang="en-US"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cxnSp>
        <p:nvCxnSpPr>
          <p:cNvPr id="4" name="直線コネクタ 3">
            <a:extLst>
              <a:ext uri="{FF2B5EF4-FFF2-40B4-BE49-F238E27FC236}">
                <a16:creationId xmlns:a16="http://schemas.microsoft.com/office/drawing/2014/main" id="{D091AAB3-934A-BE9B-C69A-4942014DA719}"/>
              </a:ext>
            </a:extLst>
          </p:cNvPr>
          <p:cNvCxnSpPr>
            <a:cxnSpLocks/>
          </p:cNvCxnSpPr>
          <p:nvPr/>
        </p:nvCxnSpPr>
        <p:spPr>
          <a:xfrm>
            <a:off x="2842848" y="3567818"/>
            <a:ext cx="628815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a:extLst>
              <a:ext uri="{FF2B5EF4-FFF2-40B4-BE49-F238E27FC236}">
                <a16:creationId xmlns:a16="http://schemas.microsoft.com/office/drawing/2014/main" id="{C1A78134-6C0F-90D2-85D9-F8AB85B68E6E}"/>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7656621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E33AB1D-3FE6-E866-B229-C5592DB76AD1}"/>
              </a:ext>
            </a:extLst>
          </p:cNvPr>
          <p:cNvSpPr txBox="1"/>
          <p:nvPr/>
        </p:nvSpPr>
        <p:spPr>
          <a:xfrm>
            <a:off x="1089051" y="1532587"/>
            <a:ext cx="10013898" cy="4031873"/>
          </a:xfrm>
          <a:prstGeom prst="rect">
            <a:avLst/>
          </a:prstGeom>
          <a:solidFill>
            <a:srgbClr val="FFFFFF"/>
          </a:solidFill>
        </p:spPr>
        <p:txBody>
          <a:bodyPr wrap="square" rtlCol="0">
            <a:spAutoFit/>
          </a:bodyPr>
          <a:lstStyle/>
          <a:p>
            <a:pPr algn="ctr"/>
            <a:endParaRPr lang="en-US" altLang="ja-JP" sz="3200" dirty="0">
              <a:solidFill>
                <a:schemeClr val="accent5">
                  <a:lumMod val="50000"/>
                </a:schemeClr>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今、どんな気持ちですか？</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わずか</a:t>
            </a:r>
            <a:r>
              <a:rPr lang="en-US" altLang="ja-JP" sz="4800" dirty="0">
                <a:solidFill>
                  <a:srgbClr val="0000CC"/>
                </a:solidFill>
                <a:latin typeface="UD デジタル 教科書体 NP-B" panose="02020700000000000000" pitchFamily="18" charset="-128"/>
                <a:ea typeface="UD デジタル 教科書体 NP-B" panose="02020700000000000000" pitchFamily="18" charset="-128"/>
              </a:rPr>
              <a:t>2</a:t>
            </a: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分２６秒</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毎日、何時間も過ごす日本の学校</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あなたはどう寄り添いますか？</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endParaRPr lang="en-US" altLang="ja-JP" sz="3200" dirty="0">
              <a:solidFill>
                <a:schemeClr val="accent5">
                  <a:lumMod val="50000"/>
                </a:schemeClr>
              </a:solidFill>
              <a:latin typeface="UD デジタル 教科書体 NP-B" panose="02020700000000000000" pitchFamily="18" charset="-128"/>
              <a:ea typeface="UD デジタル 教科書体 NP-B" panose="02020700000000000000" pitchFamily="18" charset="-128"/>
            </a:endParaRPr>
          </a:p>
        </p:txBody>
      </p:sp>
      <p:pic>
        <p:nvPicPr>
          <p:cNvPr id="4" name="シルビアさん　授業動画①　">
            <a:hlinkClick r:id="" action="ppaction://media"/>
            <a:extLst>
              <a:ext uri="{FF2B5EF4-FFF2-40B4-BE49-F238E27FC236}">
                <a16:creationId xmlns:a16="http://schemas.microsoft.com/office/drawing/2014/main" id="{F382868C-CD50-FEF7-68A8-36BD9511AC96}"/>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 t="23157" r="31985" b="12885"/>
          <a:stretch>
            <a:fillRect/>
          </a:stretch>
        </p:blipFill>
        <p:spPr>
          <a:xfrm>
            <a:off x="1089051" y="803251"/>
            <a:ext cx="10013898" cy="5251498"/>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
        <p:nvSpPr>
          <p:cNvPr id="3" name="スライド番号プレースホルダー 10">
            <a:extLst>
              <a:ext uri="{FF2B5EF4-FFF2-40B4-BE49-F238E27FC236}">
                <a16:creationId xmlns:a16="http://schemas.microsoft.com/office/drawing/2014/main" id="{FD28FE66-CB27-84AA-EDC5-E78E571D7D81}"/>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71D283FD-8735-484B-C949-086EC45ADF36}"/>
              </a:ext>
            </a:extLst>
          </p:cNvPr>
          <p:cNvSpPr txBox="1"/>
          <p:nvPr/>
        </p:nvSpPr>
        <p:spPr>
          <a:xfrm>
            <a:off x="1089051" y="2271252"/>
            <a:ext cx="10013898" cy="2554545"/>
          </a:xfrm>
          <a:prstGeom prst="rect">
            <a:avLst/>
          </a:prstGeom>
          <a:solidFill>
            <a:srgbClr val="EDEDED">
              <a:alpha val="50196"/>
            </a:srgbClr>
          </a:solidFill>
        </p:spPr>
        <p:txBody>
          <a:bodyPr wrap="square" rtlCol="0">
            <a:spAutoFit/>
          </a:bodyPr>
          <a:lstStyle/>
          <a:p>
            <a:pPr algn="ctr"/>
            <a:endParaRPr lang="en-US" altLang="ja-JP" sz="3200" dirty="0">
              <a:solidFill>
                <a:schemeClr val="accent5">
                  <a:lumMod val="50000"/>
                </a:schemeClr>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クラスメイトと一緒に</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数学の授業に参加してみましょう</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endParaRPr lang="en-US" altLang="ja-JP" sz="3200" dirty="0">
              <a:solidFill>
                <a:schemeClr val="accent5">
                  <a:lumMod val="50000"/>
                </a:schemeClr>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6675680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5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2000"/>
                            </p:stCondLst>
                            <p:childTnLst>
                              <p:par>
                                <p:cTn id="9" presetID="1" presetClass="mediacall" presetSubtype="0" fill="hold" nodeType="afterEffect">
                                  <p:stCondLst>
                                    <p:cond delay="1000"/>
                                  </p:stCondLst>
                                  <p:childTnLst>
                                    <p:cmd type="call" cmd="playFrom(0.0)">
                                      <p:cBhvr>
                                        <p:cTn id="10" dur="146889" fill="hold"/>
                                        <p:tgtEl>
                                          <p:spTgt spid="4"/>
                                        </p:tgtEl>
                                      </p:cBhvr>
                                    </p:cmd>
                                  </p:childTnLst>
                                </p:cTn>
                              </p:par>
                            </p:childTnLst>
                          </p:cTn>
                        </p:par>
                        <p:par>
                          <p:cTn id="11" fill="hold">
                            <p:stCondLst>
                              <p:cond delay="149889"/>
                            </p:stCondLst>
                            <p:childTnLst>
                              <p:par>
                                <p:cTn id="12" presetID="16" presetClass="exit" presetSubtype="21" fill="hold" nodeType="afterEffect">
                                  <p:stCondLst>
                                    <p:cond delay="0"/>
                                  </p:stCondLst>
                                  <p:childTnLst>
                                    <p:animEffect transition="out" filter="barn(inVertical)">
                                      <p:cBhvr>
                                        <p:cTn id="13" dur="500"/>
                                        <p:tgtEl>
                                          <p:spTgt spid="4"/>
                                        </p:tgtEl>
                                      </p:cBhvr>
                                    </p:animEffect>
                                    <p:set>
                                      <p:cBhvr>
                                        <p:cTn id="14" dur="1" fill="hold">
                                          <p:stCondLst>
                                            <p:cond delay="499"/>
                                          </p:stCondLst>
                                        </p:cTn>
                                        <p:tgtEl>
                                          <p:spTgt spid="4"/>
                                        </p:tgtEl>
                                        <p:attrNameLst>
                                          <p:attrName>style.visibility</p:attrName>
                                        </p:attrNameLst>
                                      </p:cBhvr>
                                      <p:to>
                                        <p:strVal val="hidden"/>
                                      </p:to>
                                    </p:set>
                                    <p:cmd type="call" cmd="stop">
                                      <p:cBhvr>
                                        <p:cTn id="15" dur="1">
                                          <p:stCondLst>
                                            <p:cond delay="499"/>
                                          </p:stCondLst>
                                        </p:cTn>
                                        <p:tgtEl>
                                          <p:spTgt spid="4"/>
                                        </p:tgtEl>
                                      </p:cBhvr>
                                    </p:cmd>
                                  </p:childTnLst>
                                </p:cTn>
                              </p:par>
                            </p:childTnLst>
                          </p:cTn>
                        </p:par>
                        <p:par>
                          <p:cTn id="16" fill="hold">
                            <p:stCondLst>
                              <p:cond delay="150389"/>
                            </p:stCondLst>
                            <p:childTnLst>
                              <p:par>
                                <p:cTn id="17" presetID="10" presetClass="exit" presetSubtype="0" fill="hold" grpId="0" nodeType="afterEffect">
                                  <p:stCondLst>
                                    <p:cond delay="100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par>
                          <p:cTn id="20" fill="hold">
                            <p:stCondLst>
                              <p:cond delay="151889"/>
                            </p:stCondLst>
                            <p:childTnLst>
                              <p:par>
                                <p:cTn id="21" presetID="14" presetClass="entr" presetSubtype="1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3" dur="2000"/>
                                        <p:tgtEl>
                                          <p:spTgt spid="5">
                                            <p:txEl>
                                              <p:pRg st="1" end="1"/>
                                            </p:txEl>
                                          </p:spTgt>
                                        </p:tgtEl>
                                      </p:cBhvr>
                                    </p:animEffect>
                                  </p:childTnLst>
                                </p:cTn>
                              </p:par>
                            </p:childTnLst>
                          </p:cTn>
                        </p:par>
                        <p:par>
                          <p:cTn id="24" fill="hold">
                            <p:stCondLst>
                              <p:cond delay="153889"/>
                            </p:stCondLst>
                            <p:childTnLst>
                              <p:par>
                                <p:cTn id="25" presetID="14" presetClass="entr" presetSubtype="10" fill="hold"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7" dur="2000"/>
                                        <p:tgtEl>
                                          <p:spTgt spid="5">
                                            <p:txEl>
                                              <p:pRg st="2" end="2"/>
                                            </p:txEl>
                                          </p:spTgt>
                                        </p:tgtEl>
                                      </p:cBhvr>
                                    </p:animEffect>
                                  </p:childTnLst>
                                </p:cTn>
                              </p:par>
                            </p:childTnLst>
                          </p:cTn>
                        </p:par>
                        <p:par>
                          <p:cTn id="28" fill="hold">
                            <p:stCondLst>
                              <p:cond delay="155889"/>
                            </p:stCondLst>
                            <p:childTnLst>
                              <p:par>
                                <p:cTn id="29" presetID="14" presetClass="entr" presetSubtype="10" fill="hold"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1" dur="2000"/>
                                        <p:tgtEl>
                                          <p:spTgt spid="5">
                                            <p:txEl>
                                              <p:pRg st="3" end="3"/>
                                            </p:txEl>
                                          </p:spTgt>
                                        </p:tgtEl>
                                      </p:cBhvr>
                                    </p:animEffect>
                                  </p:childTnLst>
                                </p:cTn>
                              </p:par>
                            </p:childTnLst>
                          </p:cTn>
                        </p:par>
                        <p:par>
                          <p:cTn id="32" fill="hold">
                            <p:stCondLst>
                              <p:cond delay="157889"/>
                            </p:stCondLst>
                            <p:childTnLst>
                              <p:par>
                                <p:cTn id="33" presetID="14" presetClass="entr" presetSubtype="10" fill="hold" nodeType="after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5"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4"/>
                </p:tgtEl>
              </p:cMediaNode>
            </p:video>
          </p:childTnLst>
        </p:cTn>
      </p:par>
    </p:tnLst>
    <p:bldLst>
      <p:bldP spid="5"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CCF36-EC51-D63E-DB05-E6147647EF63}"/>
            </a:ext>
          </a:extLst>
        </p:cNvPr>
        <p:cNvGrpSpPr/>
        <p:nvPr/>
      </p:nvGrpSpPr>
      <p:grpSpPr>
        <a:xfrm>
          <a:off x="0" y="0"/>
          <a:ext cx="0" cy="0"/>
          <a:chOff x="0" y="0"/>
          <a:chExt cx="0" cy="0"/>
        </a:xfrm>
      </p:grpSpPr>
      <p:cxnSp>
        <p:nvCxnSpPr>
          <p:cNvPr id="15" name="直線コネクタ 14">
            <a:extLst>
              <a:ext uri="{FF2B5EF4-FFF2-40B4-BE49-F238E27FC236}">
                <a16:creationId xmlns:a16="http://schemas.microsoft.com/office/drawing/2014/main" id="{BA88FEAC-84E9-0384-EA9E-97EACD9C72E9}"/>
              </a:ext>
            </a:extLst>
          </p:cNvPr>
          <p:cNvCxnSpPr>
            <a:cxnSpLocks/>
          </p:cNvCxnSpPr>
          <p:nvPr/>
        </p:nvCxnSpPr>
        <p:spPr>
          <a:xfrm flipH="1">
            <a:off x="4672153" y="5284629"/>
            <a:ext cx="243495" cy="406400"/>
          </a:xfrm>
          <a:prstGeom prst="line">
            <a:avLst/>
          </a:prstGeom>
          <a:noFill/>
          <a:ln w="38100" cap="flat" cmpd="sng" algn="ctr">
            <a:solidFill>
              <a:srgbClr val="C00000"/>
            </a:solidFill>
            <a:prstDash val="solid"/>
          </a:ln>
          <a:effectLst/>
        </p:spPr>
      </p:cxnSp>
      <p:sp>
        <p:nvSpPr>
          <p:cNvPr id="5" name="テキスト ボックス 4">
            <a:extLst>
              <a:ext uri="{FF2B5EF4-FFF2-40B4-BE49-F238E27FC236}">
                <a16:creationId xmlns:a16="http://schemas.microsoft.com/office/drawing/2014/main" id="{E69FF95E-17BB-4392-8AD2-28A1FB7D968B}"/>
              </a:ext>
            </a:extLst>
          </p:cNvPr>
          <p:cNvSpPr txBox="1"/>
          <p:nvPr/>
        </p:nvSpPr>
        <p:spPr>
          <a:xfrm>
            <a:off x="754664" y="2139982"/>
            <a:ext cx="10303600" cy="3780000"/>
          </a:xfrm>
          <a:prstGeom prst="rect">
            <a:avLst/>
          </a:prstGeom>
          <a:noFill/>
          <a:ln w="127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31C01C8A-E516-1A0F-F118-9533DE164690}"/>
              </a:ext>
            </a:extLst>
          </p:cNvPr>
          <p:cNvSpPr txBox="1"/>
          <p:nvPr/>
        </p:nvSpPr>
        <p:spPr>
          <a:xfrm>
            <a:off x="1231900" y="2278220"/>
            <a:ext cx="9330736" cy="3503523"/>
          </a:xfrm>
          <a:prstGeom prst="rect">
            <a:avLst/>
          </a:prstGeom>
          <a:noFill/>
        </p:spPr>
        <p:txBody>
          <a:bodyPr wrap="square">
            <a:spAutoFit/>
          </a:bodyPr>
          <a:lstStyle/>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それでは時間になりましたので、保護者説明会を始めさせて</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いただきたいと思います。</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本日はお忙しい中、ご参加いただきましてありがとうございます。</a:t>
            </a:r>
            <a:endParaRPr kumimoji="1" lang="ja-JP" altLang="ja-JP" sz="2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日頃より保護者の皆さまには本校の学習活動に対しまして、</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多大なるご理解、 ご協力をいただきありがとうございます。</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本日は短い時間ではございますが、</a:t>
            </a:r>
            <a:r>
              <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有意義な時間となるよう、</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努めたいと思います</a:t>
            </a:r>
            <a:r>
              <a:rPr kumimoji="1" lang="ja-JP" altLang="en-US"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ので、よろしくお願いいたします。</a:t>
            </a:r>
            <a:endParaRPr kumimoji="1" lang="ja-JP" altLang="ja-JP" sz="2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BF934688-F660-0CDF-2C9C-924DD81D0FBD}"/>
              </a:ext>
            </a:extLst>
          </p:cNvPr>
          <p:cNvSpPr txBox="1"/>
          <p:nvPr/>
        </p:nvSpPr>
        <p:spPr>
          <a:xfrm>
            <a:off x="298301" y="200990"/>
            <a:ext cx="986656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練習１</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分ける・</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情報整理（取捨選択）</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次の文は保護者説明会の冒頭のあいさつです。</a:t>
            </a:r>
            <a:endParaRPr kumimoji="1" lang="en-US" altLang="ja-JP"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① 文章に 「／」を書いて分け、１文を短くしましょう。</a:t>
            </a:r>
            <a:endParaRPr kumimoji="1" lang="en-US" altLang="ja-JP"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② 外国人保護者の目線で、必要な部分を〇で囲みましょう。</a:t>
            </a:r>
          </a:p>
        </p:txBody>
      </p:sp>
      <p:sp>
        <p:nvSpPr>
          <p:cNvPr id="3" name="スライド番号プレースホルダー 2">
            <a:extLst>
              <a:ext uri="{FF2B5EF4-FFF2-40B4-BE49-F238E27FC236}">
                <a16:creationId xmlns:a16="http://schemas.microsoft.com/office/drawing/2014/main" id="{2B6B5287-43C1-9552-46B7-D447A0D6A6A0}"/>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50</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sp>
        <p:nvSpPr>
          <p:cNvPr id="2" name="四角形: 角を丸くする 1">
            <a:extLst>
              <a:ext uri="{FF2B5EF4-FFF2-40B4-BE49-F238E27FC236}">
                <a16:creationId xmlns:a16="http://schemas.microsoft.com/office/drawing/2014/main" id="{EA960A65-712D-D8C8-4340-EDA1B2F63264}"/>
              </a:ext>
            </a:extLst>
          </p:cNvPr>
          <p:cNvSpPr/>
          <p:nvPr/>
        </p:nvSpPr>
        <p:spPr>
          <a:xfrm>
            <a:off x="5661532" y="2352236"/>
            <a:ext cx="3901568" cy="4748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5DF8C666-A5FB-DDBE-2298-347E98D9D6CE}"/>
              </a:ext>
            </a:extLst>
          </p:cNvPr>
          <p:cNvSpPr/>
          <p:nvPr/>
        </p:nvSpPr>
        <p:spPr>
          <a:xfrm>
            <a:off x="1256118" y="3349726"/>
            <a:ext cx="1014514" cy="4054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E13250C-B5F5-BD6C-C5CA-D18074EC1265}"/>
              </a:ext>
            </a:extLst>
          </p:cNvPr>
          <p:cNvSpPr txBox="1"/>
          <p:nvPr/>
        </p:nvSpPr>
        <p:spPr>
          <a:xfrm>
            <a:off x="754664" y="5939489"/>
            <a:ext cx="9512154" cy="954107"/>
          </a:xfrm>
          <a:prstGeom prst="rect">
            <a:avLst/>
          </a:prstGeom>
          <a:noFill/>
        </p:spPr>
        <p:txBody>
          <a:bodyPr wrap="square" rtlCol="0">
            <a:spAutoFit/>
          </a:bodyPr>
          <a:lstStyle/>
          <a:p>
            <a:pPr>
              <a:defRPr/>
            </a:pPr>
            <a:r>
              <a:rPr lang="ja-JP" altLang="en-US" sz="2800" b="1" dirty="0">
                <a:latin typeface="UD デジタル 教科書体 NK" panose="02020400000000000000" pitchFamily="18" charset="-128"/>
                <a:ea typeface="UD デジタル 教科書体 NK" panose="02020400000000000000" pitchFamily="18" charset="-128"/>
              </a:rPr>
              <a:t>言い換え例：</a:t>
            </a:r>
            <a:r>
              <a:rPr lang="ja-JP" altLang="en-US" sz="2800" b="1" dirty="0">
                <a:solidFill>
                  <a:srgbClr val="C00000"/>
                </a:solidFill>
                <a:latin typeface="UD デジタル 教科書体 NK" panose="02020400000000000000" pitchFamily="18" charset="-128"/>
                <a:ea typeface="UD デジタル 教科書体 NK" panose="02020400000000000000" pitchFamily="18" charset="-128"/>
              </a:rPr>
              <a:t>保護者説明会を始めます。</a:t>
            </a:r>
            <a:endParaRPr lang="en-US" altLang="ja-JP" sz="2800" b="1" dirty="0">
              <a:solidFill>
                <a:srgbClr val="C00000"/>
              </a:solidFill>
              <a:latin typeface="UD デジタル 教科書体 NK" panose="02020400000000000000" pitchFamily="18" charset="-128"/>
              <a:ea typeface="UD デジタル 教科書体 NK" panose="02020400000000000000" pitchFamily="18" charset="-128"/>
            </a:endParaRPr>
          </a:p>
          <a:p>
            <a:pPr>
              <a:defRPr/>
            </a:pPr>
            <a:r>
              <a:rPr lang="ja-JP" altLang="en-US" sz="2800" b="1" dirty="0">
                <a:solidFill>
                  <a:srgbClr val="C00000"/>
                </a:solidFill>
                <a:latin typeface="UD デジタル 教科書体 NK" panose="02020400000000000000" pitchFamily="18" charset="-128"/>
                <a:ea typeface="UD デジタル 教科書体 NK" panose="02020400000000000000" pitchFamily="18" charset="-128"/>
              </a:rPr>
              <a:t>　　　　　　今日は来てくれて、ありがとうございます。</a:t>
            </a:r>
          </a:p>
        </p:txBody>
      </p:sp>
      <p:sp>
        <p:nvSpPr>
          <p:cNvPr id="11" name="四角形: 角を丸くする 10">
            <a:extLst>
              <a:ext uri="{FF2B5EF4-FFF2-40B4-BE49-F238E27FC236}">
                <a16:creationId xmlns:a16="http://schemas.microsoft.com/office/drawing/2014/main" id="{1424C1FB-25EC-6B91-9A2F-0EE3376343D7}"/>
              </a:ext>
            </a:extLst>
          </p:cNvPr>
          <p:cNvSpPr/>
          <p:nvPr/>
        </p:nvSpPr>
        <p:spPr>
          <a:xfrm>
            <a:off x="4023690" y="3302923"/>
            <a:ext cx="5897678" cy="4748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FA850CBD-C93B-AFF2-40A7-C63FB9E55B62}"/>
              </a:ext>
            </a:extLst>
          </p:cNvPr>
          <p:cNvSpPr/>
          <p:nvPr/>
        </p:nvSpPr>
        <p:spPr>
          <a:xfrm>
            <a:off x="4860651" y="5264463"/>
            <a:ext cx="3526612" cy="45377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1CECAAAC-B9C6-3ED8-BD2B-95507E46C8C1}"/>
              </a:ext>
            </a:extLst>
          </p:cNvPr>
          <p:cNvCxnSpPr>
            <a:cxnSpLocks/>
          </p:cNvCxnSpPr>
          <p:nvPr/>
        </p:nvCxnSpPr>
        <p:spPr>
          <a:xfrm flipH="1">
            <a:off x="5394109" y="2332729"/>
            <a:ext cx="243495" cy="406400"/>
          </a:xfrm>
          <a:prstGeom prst="line">
            <a:avLst/>
          </a:prstGeom>
          <a:noFill/>
          <a:ln w="38100" cap="flat" cmpd="sng" algn="ctr">
            <a:solidFill>
              <a:srgbClr val="C00000"/>
            </a:solidFill>
            <a:prstDash val="solid"/>
          </a:ln>
          <a:effectLst/>
        </p:spPr>
      </p:cxnSp>
      <p:cxnSp>
        <p:nvCxnSpPr>
          <p:cNvPr id="9" name="直線コネクタ 8">
            <a:extLst>
              <a:ext uri="{FF2B5EF4-FFF2-40B4-BE49-F238E27FC236}">
                <a16:creationId xmlns:a16="http://schemas.microsoft.com/office/drawing/2014/main" id="{4190CDA7-0624-2214-4632-8B8FDB31AC09}"/>
              </a:ext>
            </a:extLst>
          </p:cNvPr>
          <p:cNvCxnSpPr>
            <a:cxnSpLocks/>
          </p:cNvCxnSpPr>
          <p:nvPr/>
        </p:nvCxnSpPr>
        <p:spPr>
          <a:xfrm flipH="1">
            <a:off x="4738904" y="2872444"/>
            <a:ext cx="243495" cy="406400"/>
          </a:xfrm>
          <a:prstGeom prst="line">
            <a:avLst/>
          </a:prstGeom>
          <a:noFill/>
          <a:ln w="38100" cap="flat" cmpd="sng" algn="ctr">
            <a:solidFill>
              <a:srgbClr val="C00000"/>
            </a:solidFill>
            <a:prstDash val="solid"/>
          </a:ln>
          <a:effectLst/>
        </p:spPr>
      </p:cxnSp>
      <p:cxnSp>
        <p:nvCxnSpPr>
          <p:cNvPr id="13" name="直線コネクタ 12">
            <a:extLst>
              <a:ext uri="{FF2B5EF4-FFF2-40B4-BE49-F238E27FC236}">
                <a16:creationId xmlns:a16="http://schemas.microsoft.com/office/drawing/2014/main" id="{9EE11B6E-DFB0-A5EB-4DEE-DF33761786A4}"/>
              </a:ext>
            </a:extLst>
          </p:cNvPr>
          <p:cNvCxnSpPr>
            <a:cxnSpLocks/>
          </p:cNvCxnSpPr>
          <p:nvPr/>
        </p:nvCxnSpPr>
        <p:spPr>
          <a:xfrm flipH="1">
            <a:off x="9921367" y="3348802"/>
            <a:ext cx="243495" cy="406400"/>
          </a:xfrm>
          <a:prstGeom prst="line">
            <a:avLst/>
          </a:prstGeom>
          <a:noFill/>
          <a:ln w="38100" cap="flat" cmpd="sng" algn="ctr">
            <a:solidFill>
              <a:srgbClr val="C00000"/>
            </a:solidFill>
            <a:prstDash val="solid"/>
          </a:ln>
          <a:effectLst/>
        </p:spPr>
      </p:cxnSp>
      <p:cxnSp>
        <p:nvCxnSpPr>
          <p:cNvPr id="14" name="直線コネクタ 13">
            <a:extLst>
              <a:ext uri="{FF2B5EF4-FFF2-40B4-BE49-F238E27FC236}">
                <a16:creationId xmlns:a16="http://schemas.microsoft.com/office/drawing/2014/main" id="{F4E29B74-230D-2C38-CCB2-84830EF42DCB}"/>
              </a:ext>
            </a:extLst>
          </p:cNvPr>
          <p:cNvCxnSpPr>
            <a:cxnSpLocks/>
          </p:cNvCxnSpPr>
          <p:nvPr/>
        </p:nvCxnSpPr>
        <p:spPr>
          <a:xfrm flipH="1">
            <a:off x="9446548" y="2420682"/>
            <a:ext cx="243495" cy="406400"/>
          </a:xfrm>
          <a:prstGeom prst="line">
            <a:avLst/>
          </a:prstGeom>
          <a:noFill/>
          <a:ln w="38100" cap="flat" cmpd="sng" algn="ctr">
            <a:solidFill>
              <a:srgbClr val="C00000"/>
            </a:solidFill>
            <a:prstDash val="solid"/>
          </a:ln>
          <a:effectLst/>
        </p:spPr>
      </p:cxnSp>
      <p:cxnSp>
        <p:nvCxnSpPr>
          <p:cNvPr id="16" name="直線コネクタ 15">
            <a:extLst>
              <a:ext uri="{FF2B5EF4-FFF2-40B4-BE49-F238E27FC236}">
                <a16:creationId xmlns:a16="http://schemas.microsoft.com/office/drawing/2014/main" id="{DD2FC7A4-2D8D-54FF-3B35-43EB5355E348}"/>
              </a:ext>
            </a:extLst>
          </p:cNvPr>
          <p:cNvCxnSpPr>
            <a:cxnSpLocks/>
          </p:cNvCxnSpPr>
          <p:nvPr/>
        </p:nvCxnSpPr>
        <p:spPr>
          <a:xfrm flipH="1">
            <a:off x="9218107" y="4250329"/>
            <a:ext cx="243495" cy="406400"/>
          </a:xfrm>
          <a:prstGeom prst="line">
            <a:avLst/>
          </a:prstGeom>
          <a:noFill/>
          <a:ln w="38100" cap="flat" cmpd="sng" algn="ctr">
            <a:solidFill>
              <a:srgbClr val="C00000"/>
            </a:solidFill>
            <a:prstDash val="solid"/>
          </a:ln>
          <a:effectLst/>
        </p:spPr>
      </p:cxnSp>
      <p:cxnSp>
        <p:nvCxnSpPr>
          <p:cNvPr id="17" name="直線コネクタ 16">
            <a:extLst>
              <a:ext uri="{FF2B5EF4-FFF2-40B4-BE49-F238E27FC236}">
                <a16:creationId xmlns:a16="http://schemas.microsoft.com/office/drawing/2014/main" id="{08FEA6DC-842C-D230-7077-16B5F9FBE001}"/>
              </a:ext>
            </a:extLst>
          </p:cNvPr>
          <p:cNvCxnSpPr>
            <a:cxnSpLocks/>
          </p:cNvCxnSpPr>
          <p:nvPr/>
        </p:nvCxnSpPr>
        <p:spPr>
          <a:xfrm flipH="1">
            <a:off x="6096000" y="4766074"/>
            <a:ext cx="243495" cy="406400"/>
          </a:xfrm>
          <a:prstGeom prst="line">
            <a:avLst/>
          </a:prstGeom>
          <a:noFill/>
          <a:ln w="38100" cap="flat" cmpd="sng" algn="ctr">
            <a:solidFill>
              <a:srgbClr val="C00000"/>
            </a:solidFill>
            <a:prstDash val="solid"/>
          </a:ln>
          <a:effectLst/>
        </p:spPr>
      </p:cxnSp>
      <p:cxnSp>
        <p:nvCxnSpPr>
          <p:cNvPr id="18" name="直線コネクタ 17">
            <a:extLst>
              <a:ext uri="{FF2B5EF4-FFF2-40B4-BE49-F238E27FC236}">
                <a16:creationId xmlns:a16="http://schemas.microsoft.com/office/drawing/2014/main" id="{525C3977-FB59-1449-3D65-602D6343D828}"/>
              </a:ext>
            </a:extLst>
          </p:cNvPr>
          <p:cNvCxnSpPr>
            <a:cxnSpLocks/>
          </p:cNvCxnSpPr>
          <p:nvPr/>
        </p:nvCxnSpPr>
        <p:spPr>
          <a:xfrm flipH="1">
            <a:off x="8446955" y="5264463"/>
            <a:ext cx="243495" cy="406400"/>
          </a:xfrm>
          <a:prstGeom prst="line">
            <a:avLst/>
          </a:prstGeom>
          <a:noFill/>
          <a:ln w="38100" cap="flat" cmpd="sng" algn="ctr">
            <a:solidFill>
              <a:srgbClr val="C00000"/>
            </a:solidFill>
            <a:prstDash val="solid"/>
          </a:ln>
          <a:effectLst/>
        </p:spPr>
      </p:cxnSp>
      <p:pic>
        <p:nvPicPr>
          <p:cNvPr id="19" name="図 18">
            <a:extLst>
              <a:ext uri="{FF2B5EF4-FFF2-40B4-BE49-F238E27FC236}">
                <a16:creationId xmlns:a16="http://schemas.microsoft.com/office/drawing/2014/main" id="{919BB6D6-E601-4C81-3666-DFAB2E1C05D0}"/>
              </a:ext>
            </a:extLst>
          </p:cNvPr>
          <p:cNvPicPr>
            <a:picLocks noChangeAspect="1"/>
          </p:cNvPicPr>
          <p:nvPr/>
        </p:nvPicPr>
        <p:blipFill>
          <a:blip r:embed="rId2"/>
          <a:stretch>
            <a:fillRect/>
          </a:stretch>
        </p:blipFill>
        <p:spPr>
          <a:xfrm>
            <a:off x="10121568" y="558202"/>
            <a:ext cx="1664030" cy="1384995"/>
          </a:xfrm>
          <a:prstGeom prst="rect">
            <a:avLst/>
          </a:prstGeom>
        </p:spPr>
      </p:pic>
    </p:spTree>
    <p:extLst>
      <p:ext uri="{BB962C8B-B14F-4D97-AF65-F5344CB8AC3E}">
        <p14:creationId xmlns:p14="http://schemas.microsoft.com/office/powerpoint/2010/main" val="12599544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4538C-AD8E-CABC-C4BD-7F58CDD6A9BE}"/>
            </a:ext>
          </a:extLst>
        </p:cNvPr>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CBAAF5CB-C79D-C438-D473-29455A2C0304}"/>
              </a:ext>
            </a:extLst>
          </p:cNvPr>
          <p:cNvGrpSpPr/>
          <p:nvPr/>
        </p:nvGrpSpPr>
        <p:grpSpPr>
          <a:xfrm>
            <a:off x="180358" y="1208314"/>
            <a:ext cx="11552587" cy="2558142"/>
            <a:chOff x="959501" y="3050363"/>
            <a:chExt cx="10543818" cy="2702907"/>
          </a:xfrm>
        </p:grpSpPr>
        <p:sp>
          <p:nvSpPr>
            <p:cNvPr id="5" name="テキスト ボックス 4">
              <a:extLst>
                <a:ext uri="{FF2B5EF4-FFF2-40B4-BE49-F238E27FC236}">
                  <a16:creationId xmlns:a16="http://schemas.microsoft.com/office/drawing/2014/main" id="{2DD202BD-E7F1-59A9-9142-D709F4434516}"/>
                </a:ext>
              </a:extLst>
            </p:cNvPr>
            <p:cNvSpPr txBox="1"/>
            <p:nvPr/>
          </p:nvSpPr>
          <p:spPr>
            <a:xfrm>
              <a:off x="1031562" y="3169237"/>
              <a:ext cx="10471757" cy="2505888"/>
            </a:xfrm>
            <a:prstGeom prst="rect">
              <a:avLst/>
            </a:prstGeom>
            <a:noFill/>
          </p:spPr>
          <p:txBody>
            <a:bodyPr wrap="square">
              <a:spAutoFit/>
            </a:bodyPr>
            <a:lstStyle/>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です・ます</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～てください</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」の形を使う！</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シンプルな言葉</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a:t>
              </a:r>
              <a:r>
                <a:rPr kumimoji="1" lang="en-US" altLang="ja-JP" sz="24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専門用語・バラバラの表現・オノマトペ</a:t>
              </a: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和語</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ja-JP" altLang="en-US" sz="2400" b="0" i="0" u="none" strike="noStrike" kern="1200" cap="none" spc="0" normalizeH="0" baseline="0" noProof="0" dirty="0">
                  <a:ln>
                    <a:noFill/>
                  </a:ln>
                  <a:solidFill>
                    <a:srgbClr val="4472C4"/>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400" b="1" i="0" u="none" strike="noStrike" kern="1200" cap="none" spc="0" normalizeH="0" baseline="0" noProof="0" dirty="0">
                  <a:ln>
                    <a:noFill/>
                  </a:ln>
                  <a:solidFill>
                    <a:srgbClr val="4472C4"/>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漢語・カタカナ語・敬語</a:t>
              </a:r>
              <a:endParaRPr kumimoji="1" lang="en-US" altLang="ja-JP" sz="2400" b="1" i="0" u="none"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誰が</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何を</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」などを入れて関係を明確にする！</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6" name="正方形/長方形 15">
              <a:extLst>
                <a:ext uri="{FF2B5EF4-FFF2-40B4-BE49-F238E27FC236}">
                  <a16:creationId xmlns:a16="http://schemas.microsoft.com/office/drawing/2014/main" id="{10E78A3C-DFEA-9275-3B4E-CADCB074B0C1}"/>
                </a:ext>
              </a:extLst>
            </p:cNvPr>
            <p:cNvSpPr/>
            <p:nvPr/>
          </p:nvSpPr>
          <p:spPr>
            <a:xfrm>
              <a:off x="959501" y="3050363"/>
              <a:ext cx="10348144" cy="27029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24" name="テキスト ボックス 23">
            <a:extLst>
              <a:ext uri="{FF2B5EF4-FFF2-40B4-BE49-F238E27FC236}">
                <a16:creationId xmlns:a16="http://schemas.microsoft.com/office/drawing/2014/main" id="{897DF706-A561-8E5B-C20F-BF3D62A1FAE2}"/>
              </a:ext>
            </a:extLst>
          </p:cNvPr>
          <p:cNvSpPr txBox="1"/>
          <p:nvPr/>
        </p:nvSpPr>
        <p:spPr>
          <a:xfrm>
            <a:off x="2251794" y="687536"/>
            <a:ext cx="7311305" cy="58477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「これだけは！」 </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言い換えのコツ</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18" name="図 17">
            <a:extLst>
              <a:ext uri="{FF2B5EF4-FFF2-40B4-BE49-F238E27FC236}">
                <a16:creationId xmlns:a16="http://schemas.microsoft.com/office/drawing/2014/main" id="{66D0EBA6-B415-6EA9-9974-2C104A26D02B}"/>
              </a:ext>
            </a:extLst>
          </p:cNvPr>
          <p:cNvPicPr>
            <a:picLocks noChangeAspect="1"/>
          </p:cNvPicPr>
          <p:nvPr/>
        </p:nvPicPr>
        <p:blipFill>
          <a:blip r:embed="rId3"/>
          <a:stretch>
            <a:fillRect/>
          </a:stretch>
        </p:blipFill>
        <p:spPr>
          <a:xfrm>
            <a:off x="10347612" y="2892340"/>
            <a:ext cx="1664030" cy="1384995"/>
          </a:xfrm>
          <a:prstGeom prst="rect">
            <a:avLst/>
          </a:prstGeom>
        </p:spPr>
      </p:pic>
      <p:sp>
        <p:nvSpPr>
          <p:cNvPr id="19" name="スライド番号プレースホルダー 2">
            <a:extLst>
              <a:ext uri="{FF2B5EF4-FFF2-40B4-BE49-F238E27FC236}">
                <a16:creationId xmlns:a16="http://schemas.microsoft.com/office/drawing/2014/main" id="{887E1CE8-8A66-D754-14FF-68C2AF696F61}"/>
              </a:ext>
            </a:extLst>
          </p:cNvPr>
          <p:cNvSpPr>
            <a:spLocks noGrp="1"/>
          </p:cNvSpPr>
          <p:nvPr>
            <p:ph type="sldNum" sz="quarter" idx="12"/>
          </p:nvPr>
        </p:nvSpPr>
        <p:spPr>
          <a:xfrm>
            <a:off x="11747666" y="6628851"/>
            <a:ext cx="444334"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51</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graphicFrame>
        <p:nvGraphicFramePr>
          <p:cNvPr id="3" name="表 2">
            <a:extLst>
              <a:ext uri="{FF2B5EF4-FFF2-40B4-BE49-F238E27FC236}">
                <a16:creationId xmlns:a16="http://schemas.microsoft.com/office/drawing/2014/main" id="{84C8851D-F983-722E-5B87-670C976DC226}"/>
              </a:ext>
            </a:extLst>
          </p:cNvPr>
          <p:cNvGraphicFramePr>
            <a:graphicFrameLocks noGrp="1"/>
          </p:cNvGraphicFramePr>
          <p:nvPr/>
        </p:nvGraphicFramePr>
        <p:xfrm>
          <a:off x="8310292" y="4937838"/>
          <a:ext cx="3741458" cy="1818988"/>
        </p:xfrm>
        <a:graphic>
          <a:graphicData uri="http://schemas.openxmlformats.org/drawingml/2006/table">
            <a:tbl>
              <a:tblPr firstRow="1" bandRow="1"/>
              <a:tblGrid>
                <a:gridCol w="1953413">
                  <a:extLst>
                    <a:ext uri="{9D8B030D-6E8A-4147-A177-3AD203B41FA5}">
                      <a16:colId xmlns:a16="http://schemas.microsoft.com/office/drawing/2014/main" val="2571085779"/>
                    </a:ext>
                  </a:extLst>
                </a:gridCol>
                <a:gridCol w="1788045">
                  <a:extLst>
                    <a:ext uri="{9D8B030D-6E8A-4147-A177-3AD203B41FA5}">
                      <a16:colId xmlns:a16="http://schemas.microsoft.com/office/drawing/2014/main" val="4086394738"/>
                    </a:ext>
                  </a:extLst>
                </a:gridCol>
              </a:tblGrid>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中止する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09760">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300" dirty="0">
                          <a:latin typeface="UD デジタル 教科書体 NK" panose="02020400000000000000" pitchFamily="18" charset="-128"/>
                          <a:ea typeface="UD デジタル 教科書体 NK" panose="02020400000000000000" pitchFamily="18" charset="-128"/>
                        </a:rPr>
                        <a:t>キャンセルする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見合わせる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4" name="テキスト ボックス 3">
            <a:extLst>
              <a:ext uri="{FF2B5EF4-FFF2-40B4-BE49-F238E27FC236}">
                <a16:creationId xmlns:a16="http://schemas.microsoft.com/office/drawing/2014/main" id="{7244AF39-FA04-8E51-D43D-DE47E5424D2E}"/>
              </a:ext>
            </a:extLst>
          </p:cNvPr>
          <p:cNvSpPr txBox="1"/>
          <p:nvPr/>
        </p:nvSpPr>
        <p:spPr>
          <a:xfrm>
            <a:off x="80025" y="4311032"/>
            <a:ext cx="1014453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１．難しい言葉を使わないで、シンプルな表現にしてみましょう。</a:t>
            </a:r>
            <a:endParaRPr kumimoji="1" lang="ja-JP" altLang="en-US" sz="2600" b="1" i="0" u="none" strike="noStrike" kern="1200" cap="none" spc="0" normalizeH="0" baseline="0" noProof="0" dirty="0">
              <a:ln>
                <a:noFill/>
              </a:ln>
              <a:solidFill>
                <a:prstClr val="black"/>
              </a:solidFill>
              <a:effectLst/>
              <a:highlight>
                <a:srgbClr val="FFCCCC"/>
              </a:highlight>
              <a:uLnTx/>
              <a:uFillTx/>
              <a:latin typeface="UD デジタル 教科書体 N" panose="02020400000000000000" pitchFamily="17" charset="-128"/>
              <a:ea typeface="UD デジタル 教科書体 N" panose="02020400000000000000" pitchFamily="17" charset="-128"/>
              <a:cs typeface="+mn-cs"/>
            </a:endParaRPr>
          </a:p>
        </p:txBody>
      </p:sp>
      <p:graphicFrame>
        <p:nvGraphicFramePr>
          <p:cNvPr id="6" name="表 5">
            <a:extLst>
              <a:ext uri="{FF2B5EF4-FFF2-40B4-BE49-F238E27FC236}">
                <a16:creationId xmlns:a16="http://schemas.microsoft.com/office/drawing/2014/main" id="{647E465D-C671-BAA4-D815-0C66897E1E6A}"/>
              </a:ext>
            </a:extLst>
          </p:cNvPr>
          <p:cNvGraphicFramePr>
            <a:graphicFrameLocks noGrp="1"/>
          </p:cNvGraphicFramePr>
          <p:nvPr/>
        </p:nvGraphicFramePr>
        <p:xfrm>
          <a:off x="4201550" y="4937838"/>
          <a:ext cx="3589158" cy="1536267"/>
        </p:xfrm>
        <a:graphic>
          <a:graphicData uri="http://schemas.openxmlformats.org/drawingml/2006/table">
            <a:tbl>
              <a:tblPr firstRow="1" bandRow="1"/>
              <a:tblGrid>
                <a:gridCol w="1771244">
                  <a:extLst>
                    <a:ext uri="{9D8B030D-6E8A-4147-A177-3AD203B41FA5}">
                      <a16:colId xmlns:a16="http://schemas.microsoft.com/office/drawing/2014/main" val="2571085779"/>
                    </a:ext>
                  </a:extLst>
                </a:gridCol>
                <a:gridCol w="1817914">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欠席する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休憩する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休止する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7" name="正方形/長方形 6">
            <a:extLst>
              <a:ext uri="{FF2B5EF4-FFF2-40B4-BE49-F238E27FC236}">
                <a16:creationId xmlns:a16="http://schemas.microsoft.com/office/drawing/2014/main" id="{BA9006C3-48E5-EF43-250B-E6F8502593AA}"/>
              </a:ext>
            </a:extLst>
          </p:cNvPr>
          <p:cNvSpPr/>
          <p:nvPr/>
        </p:nvSpPr>
        <p:spPr>
          <a:xfrm>
            <a:off x="50478"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⑴</a:t>
            </a:r>
          </a:p>
        </p:txBody>
      </p:sp>
      <p:sp>
        <p:nvSpPr>
          <p:cNvPr id="8" name="正方形/長方形 7">
            <a:extLst>
              <a:ext uri="{FF2B5EF4-FFF2-40B4-BE49-F238E27FC236}">
                <a16:creationId xmlns:a16="http://schemas.microsoft.com/office/drawing/2014/main" id="{F736A4D9-4478-1410-17F2-D1B7E48E568A}"/>
              </a:ext>
            </a:extLst>
          </p:cNvPr>
          <p:cNvSpPr/>
          <p:nvPr/>
        </p:nvSpPr>
        <p:spPr>
          <a:xfrm>
            <a:off x="3756803"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⑵</a:t>
            </a:r>
          </a:p>
        </p:txBody>
      </p:sp>
      <p:graphicFrame>
        <p:nvGraphicFramePr>
          <p:cNvPr id="10" name="表 9">
            <a:extLst>
              <a:ext uri="{FF2B5EF4-FFF2-40B4-BE49-F238E27FC236}">
                <a16:creationId xmlns:a16="http://schemas.microsoft.com/office/drawing/2014/main" id="{EE571F69-CC47-BEEC-7195-CFA9ADEEFF55}"/>
              </a:ext>
            </a:extLst>
          </p:cNvPr>
          <p:cNvGraphicFramePr>
            <a:graphicFrameLocks noGrp="1"/>
          </p:cNvGraphicFramePr>
          <p:nvPr/>
        </p:nvGraphicFramePr>
        <p:xfrm>
          <a:off x="478444" y="4937838"/>
          <a:ext cx="3131958" cy="1536267"/>
        </p:xfrm>
        <a:graphic>
          <a:graphicData uri="http://schemas.openxmlformats.org/drawingml/2006/table">
            <a:tbl>
              <a:tblPr firstRow="1" bandRow="1"/>
              <a:tblGrid>
                <a:gridCol w="1560830">
                  <a:extLst>
                    <a:ext uri="{9D8B030D-6E8A-4147-A177-3AD203B41FA5}">
                      <a16:colId xmlns:a16="http://schemas.microsoft.com/office/drawing/2014/main" val="2571085779"/>
                    </a:ext>
                  </a:extLst>
                </a:gridCol>
                <a:gridCol w="1571128">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見学する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観察する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000" b="0" dirty="0">
                          <a:solidFill>
                            <a:schemeClr val="tx1"/>
                          </a:solidFill>
                          <a:latin typeface="UD デジタル 教科書体 NK" panose="02020400000000000000" pitchFamily="18" charset="-128"/>
                          <a:ea typeface="UD デジタル 教科書体 NK" panose="02020400000000000000" pitchFamily="18" charset="-128"/>
                        </a:rPr>
                        <a:t> </a:t>
                      </a:r>
                      <a:r>
                        <a:rPr kumimoji="1" lang="ja-JP" altLang="en-US" sz="1400" b="0" dirty="0">
                          <a:solidFill>
                            <a:schemeClr val="tx1"/>
                          </a:solidFill>
                          <a:latin typeface="UD デジタル 教科書体 NK" panose="02020400000000000000" pitchFamily="18" charset="-128"/>
                          <a:ea typeface="UD デジタル 教科書体 NK" panose="02020400000000000000" pitchFamily="18" charset="-128"/>
                        </a:rPr>
                        <a:t> </a:t>
                      </a:r>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観覧する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11" name="正方形/長方形 10">
            <a:extLst>
              <a:ext uri="{FF2B5EF4-FFF2-40B4-BE49-F238E27FC236}">
                <a16:creationId xmlns:a16="http://schemas.microsoft.com/office/drawing/2014/main" id="{688203EA-4451-BFC8-A045-DAD947ECF5FE}"/>
              </a:ext>
            </a:extLst>
          </p:cNvPr>
          <p:cNvSpPr/>
          <p:nvPr/>
        </p:nvSpPr>
        <p:spPr>
          <a:xfrm>
            <a:off x="7818726" y="4886386"/>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⑶</a:t>
            </a:r>
          </a:p>
        </p:txBody>
      </p:sp>
      <p:sp>
        <p:nvSpPr>
          <p:cNvPr id="25" name="テキスト ボックス 24">
            <a:extLst>
              <a:ext uri="{FF2B5EF4-FFF2-40B4-BE49-F238E27FC236}">
                <a16:creationId xmlns:a16="http://schemas.microsoft.com/office/drawing/2014/main" id="{F352539B-081B-B771-7107-E9EF64124DC8}"/>
              </a:ext>
            </a:extLst>
          </p:cNvPr>
          <p:cNvSpPr txBox="1"/>
          <p:nvPr/>
        </p:nvSpPr>
        <p:spPr>
          <a:xfrm>
            <a:off x="80025" y="122285"/>
            <a:ext cx="456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ja-JP" altLang="en-US" sz="2800" b="1" i="0" u="none" strike="noStrike" kern="1200" cap="none" spc="0" normalizeH="0" baseline="0" noProof="0" dirty="0">
              <a:ln>
                <a:noFill/>
              </a:ln>
              <a:solidFill>
                <a:srgbClr val="C0000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p:txBody>
      </p:sp>
      <p:sp>
        <p:nvSpPr>
          <p:cNvPr id="2" name="テキスト ボックス 1">
            <a:extLst>
              <a:ext uri="{FF2B5EF4-FFF2-40B4-BE49-F238E27FC236}">
                <a16:creationId xmlns:a16="http://schemas.microsoft.com/office/drawing/2014/main" id="{3448C8ED-0046-C7EC-891A-D03E80A970AF}"/>
              </a:ext>
            </a:extLst>
          </p:cNvPr>
          <p:cNvSpPr txBox="1"/>
          <p:nvPr/>
        </p:nvSpPr>
        <p:spPr>
          <a:xfrm>
            <a:off x="2251795" y="5444361"/>
            <a:ext cx="12805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rgbClr val="C00000"/>
                </a:solidFill>
                <a:latin typeface="UD デジタル 教科書体 NP-B" panose="02020700000000000000" pitchFamily="18" charset="-128"/>
                <a:ea typeface="UD デジタル 教科書体 NP-B" panose="02020700000000000000" pitchFamily="18" charset="-128"/>
              </a:rPr>
              <a:t>見ます</a:t>
            </a:r>
            <a:endPar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86C712BC-5B0E-A7CC-F51F-39BEF185E8BC}"/>
              </a:ext>
            </a:extLst>
          </p:cNvPr>
          <p:cNvSpPr txBox="1"/>
          <p:nvPr/>
        </p:nvSpPr>
        <p:spPr>
          <a:xfrm>
            <a:off x="6096000" y="5454425"/>
            <a:ext cx="1722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rPr>
              <a:t>休みます</a:t>
            </a:r>
          </a:p>
        </p:txBody>
      </p:sp>
      <p:sp>
        <p:nvSpPr>
          <p:cNvPr id="12" name="テキスト ボックス 11">
            <a:extLst>
              <a:ext uri="{FF2B5EF4-FFF2-40B4-BE49-F238E27FC236}">
                <a16:creationId xmlns:a16="http://schemas.microsoft.com/office/drawing/2014/main" id="{15601344-A771-178B-4D31-92B48851401A}"/>
              </a:ext>
            </a:extLst>
          </p:cNvPr>
          <p:cNvSpPr txBox="1"/>
          <p:nvPr/>
        </p:nvSpPr>
        <p:spPr>
          <a:xfrm>
            <a:off x="10439400" y="5475907"/>
            <a:ext cx="16466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rPr>
              <a:t>やめます</a:t>
            </a:r>
          </a:p>
        </p:txBody>
      </p:sp>
    </p:spTree>
    <p:extLst>
      <p:ext uri="{BB962C8B-B14F-4D97-AF65-F5344CB8AC3E}">
        <p14:creationId xmlns:p14="http://schemas.microsoft.com/office/powerpoint/2010/main" val="225427395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FAABB6-C338-844C-E386-F1789C12D24F}"/>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A644A07B-E33E-78DB-8253-8327F1B74F2B}"/>
              </a:ext>
            </a:extLst>
          </p:cNvPr>
          <p:cNvSpPr txBox="1"/>
          <p:nvPr/>
        </p:nvSpPr>
        <p:spPr>
          <a:xfrm>
            <a:off x="298300" y="902073"/>
            <a:ext cx="11893700" cy="15234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  ２．人によって表現が異なる「バラバラ言葉」は分かりにくいため、</a:t>
            </a:r>
            <a:endParaRPr kumimoji="1" lang="en-US" altLang="ja-JP"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UD デジタル 教科書体 N" panose="02020400000000000000" pitchFamily="17" charset="-128"/>
                <a:ea typeface="UD デジタル 教科書体 N" panose="02020400000000000000" pitchFamily="17" charset="-128"/>
              </a:rPr>
              <a:t>      </a:t>
            </a:r>
            <a:r>
              <a:rPr kumimoji="1" lang="ja-JP" altLang="en-US"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学校で統一し</a:t>
            </a:r>
            <a:r>
              <a:rPr lang="ja-JP" altLang="en-US" sz="2400" dirty="0">
                <a:solidFill>
                  <a:prstClr val="black"/>
                </a:solidFill>
                <a:latin typeface="UD デジタル 教科書体 N" panose="02020400000000000000" pitchFamily="17" charset="-128"/>
                <a:ea typeface="UD デジタル 教科書体 N" panose="02020400000000000000" pitchFamily="17" charset="-128"/>
              </a:rPr>
              <a:t>て保護者等に伝えると理解しやすいでしょう</a:t>
            </a:r>
            <a:r>
              <a:rPr kumimoji="1" lang="ja-JP" altLang="en-US"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a:t>
            </a:r>
            <a:endParaRPr kumimoji="1" lang="en-US" altLang="ja-JP"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solidFill>
                <a:prstClr val="black"/>
              </a:solidFill>
              <a:latin typeface="UD デジタル 教科書体 N" panose="02020400000000000000" pitchFamily="17" charset="-128"/>
              <a:ea typeface="UD デジタル 教科書体 N" panose="020204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UD デジタル 教科書体 N" panose="02020400000000000000" pitchFamily="17" charset="-128"/>
                <a:ea typeface="UD デジタル 教科書体 N" panose="02020400000000000000" pitchFamily="17" charset="-128"/>
              </a:rPr>
              <a:t>　</a:t>
            </a:r>
            <a:endParaRPr lang="en-US" altLang="ja-JP" sz="1050" dirty="0">
              <a:solidFill>
                <a:prstClr val="black"/>
              </a:solidFill>
              <a:latin typeface="UD デジタル 教科書体 N" panose="02020400000000000000" pitchFamily="17" charset="-128"/>
              <a:ea typeface="UD デジタル 教科書体 N" panose="020204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UD デジタル 教科書体 N" panose="02020400000000000000" pitchFamily="17" charset="-128"/>
                <a:ea typeface="UD デジタル 教科書体 N" panose="02020400000000000000" pitchFamily="17" charset="-128"/>
              </a:rPr>
              <a:t>　　⑴ あなたの学校ではどんな表現が使われやすいか、どれが</a:t>
            </a:r>
            <a:r>
              <a:rPr kumimoji="1" lang="ja-JP" altLang="en-US"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適切か考えましょう。</a:t>
            </a:r>
          </a:p>
        </p:txBody>
      </p:sp>
      <p:sp>
        <p:nvSpPr>
          <p:cNvPr id="7" name="スライド番号プレースホルダー 1">
            <a:extLst>
              <a:ext uri="{FF2B5EF4-FFF2-40B4-BE49-F238E27FC236}">
                <a16:creationId xmlns:a16="http://schemas.microsoft.com/office/drawing/2014/main" id="{05C70F93-5488-C7CA-2340-CCA3013CBDF5}"/>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9" name="テキスト ボックス 8">
            <a:extLst>
              <a:ext uri="{FF2B5EF4-FFF2-40B4-BE49-F238E27FC236}">
                <a16:creationId xmlns:a16="http://schemas.microsoft.com/office/drawing/2014/main" id="{959FA116-C462-4661-D8DE-B39148DFD41C}"/>
              </a:ext>
            </a:extLst>
          </p:cNvPr>
          <p:cNvSpPr txBox="1"/>
          <p:nvPr/>
        </p:nvSpPr>
        <p:spPr>
          <a:xfrm>
            <a:off x="298300" y="200990"/>
            <a:ext cx="49849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3200" b="1"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3200" b="1" dirty="0">
                <a:solidFill>
                  <a:prstClr val="black"/>
                </a:solidFill>
                <a:latin typeface="UD デジタル 教科書体 NK" panose="02020400000000000000" pitchFamily="18" charset="-128"/>
                <a:ea typeface="UD デジタル 教科書体 NK" panose="02020400000000000000" pitchFamily="18" charset="-128"/>
              </a:rPr>
              <a:t>練習２</a:t>
            </a:r>
            <a:r>
              <a:rPr lang="en-US" altLang="ja-JP" sz="3200" b="1" dirty="0">
                <a:solidFill>
                  <a:prstClr val="black"/>
                </a:solidFill>
                <a:latin typeface="UD デジタル 教科書体 NK" panose="02020400000000000000" pitchFamily="18" charset="-128"/>
                <a:ea typeface="UD デジタル 教科書体 NK" panose="02020400000000000000" pitchFamily="18" charset="-128"/>
              </a:rPr>
              <a:t>】</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en-US" altLang="ja-JP" sz="32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p:txBody>
      </p:sp>
      <p:sp>
        <p:nvSpPr>
          <p:cNvPr id="2" name="テキスト ボックス 1">
            <a:extLst>
              <a:ext uri="{FF2B5EF4-FFF2-40B4-BE49-F238E27FC236}">
                <a16:creationId xmlns:a16="http://schemas.microsoft.com/office/drawing/2014/main" id="{B68F048C-8E5D-38BA-1371-8A694E7B7335}"/>
              </a:ext>
            </a:extLst>
          </p:cNvPr>
          <p:cNvSpPr txBox="1"/>
          <p:nvPr/>
        </p:nvSpPr>
        <p:spPr>
          <a:xfrm>
            <a:off x="996223" y="4426036"/>
            <a:ext cx="107490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UD デジタル 教科書体 N" panose="02020400000000000000" pitchFamily="17" charset="-128"/>
                <a:ea typeface="UD デジタル 教科書体 N" panose="02020400000000000000" pitchFamily="17" charset="-128"/>
              </a:rPr>
              <a:t>⑵ </a:t>
            </a:r>
            <a:r>
              <a:rPr kumimoji="1" lang="ja-JP" altLang="en-US"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また、他にどんなバラバラ言葉があるか考えてみましょう。</a:t>
            </a:r>
          </a:p>
        </p:txBody>
      </p:sp>
      <p:sp>
        <p:nvSpPr>
          <p:cNvPr id="3" name="テキスト ボックス 2">
            <a:extLst>
              <a:ext uri="{FF2B5EF4-FFF2-40B4-BE49-F238E27FC236}">
                <a16:creationId xmlns:a16="http://schemas.microsoft.com/office/drawing/2014/main" id="{3073BAE3-C5D0-A880-035E-0BF5BB0094C5}"/>
              </a:ext>
            </a:extLst>
          </p:cNvPr>
          <p:cNvSpPr txBox="1"/>
          <p:nvPr/>
        </p:nvSpPr>
        <p:spPr>
          <a:xfrm>
            <a:off x="1550454" y="2589139"/>
            <a:ext cx="3638344" cy="1307602"/>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お手洗い・洗面所・トイレ・便所・　パウダールーム・化粧室・厠</a:t>
            </a:r>
          </a:p>
        </p:txBody>
      </p:sp>
      <p:sp>
        <p:nvSpPr>
          <p:cNvPr id="6" name="テキスト ボックス 5">
            <a:extLst>
              <a:ext uri="{FF2B5EF4-FFF2-40B4-BE49-F238E27FC236}">
                <a16:creationId xmlns:a16="http://schemas.microsoft.com/office/drawing/2014/main" id="{ADE836D8-47EF-6038-9C9D-67C1A6F60AD7}"/>
              </a:ext>
            </a:extLst>
          </p:cNvPr>
          <p:cNvSpPr txBox="1"/>
          <p:nvPr/>
        </p:nvSpPr>
        <p:spPr>
          <a:xfrm>
            <a:off x="7045962" y="2557899"/>
            <a:ext cx="3638344" cy="1309269"/>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体操着、体操服、体育着</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a:t>
            </a:r>
            <a:endParaRPr kumimoji="0" lang="en-US" altLang="ja-JP" sz="2400" kern="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運動着、ジャージ、</a:t>
            </a:r>
            <a:endParaRPr kumimoji="0" lang="en-US" altLang="ja-JP" sz="2400" kern="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トレーニングウェア</a:t>
            </a:r>
            <a:endParaRPr kumimoji="0" lang="en-US" altLang="ja-JP" sz="2400" kern="0" dirty="0">
              <a:solidFill>
                <a:prstClr val="black"/>
              </a:solidFill>
              <a:latin typeface="UD デジタル 教科書体 NK" panose="02020400000000000000" pitchFamily="18" charset="-128"/>
              <a:ea typeface="UD デジタル 教科書体 NK" panose="02020400000000000000" pitchFamily="18" charset="-128"/>
            </a:endParaRPr>
          </a:p>
        </p:txBody>
      </p:sp>
      <p:pic>
        <p:nvPicPr>
          <p:cNvPr id="13" name="図 12" descr="A white t-shirt with a blue striped collar and matching blue shorts.&#10;&#10;AI 生成コンテンツは誤りを含む可能性があります。">
            <a:extLst>
              <a:ext uri="{FF2B5EF4-FFF2-40B4-BE49-F238E27FC236}">
                <a16:creationId xmlns:a16="http://schemas.microsoft.com/office/drawing/2014/main" id="{50A999D3-B95C-997F-04C1-6605B7C816F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767702" y="2589139"/>
            <a:ext cx="1191762" cy="1278029"/>
          </a:xfrm>
          <a:prstGeom prst="rect">
            <a:avLst/>
          </a:prstGeom>
        </p:spPr>
      </p:pic>
      <p:pic>
        <p:nvPicPr>
          <p:cNvPr id="17" name="図 16" descr="The image depicts a white toilet with the lid open, containing a clear water bowl, and a keyhole lock on the lid.&#10;&#10;AI 生成コンテンツは誤りを含む可能性があります。">
            <a:extLst>
              <a:ext uri="{FF2B5EF4-FFF2-40B4-BE49-F238E27FC236}">
                <a16:creationId xmlns:a16="http://schemas.microsoft.com/office/drawing/2014/main" id="{48A49312-2394-3797-5AB0-2E38AB83B23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88798" y="2589139"/>
            <a:ext cx="1191762" cy="1288391"/>
          </a:xfrm>
          <a:prstGeom prst="rect">
            <a:avLst/>
          </a:prstGeom>
        </p:spPr>
      </p:pic>
      <p:sp>
        <p:nvSpPr>
          <p:cNvPr id="18" name="正方形/長方形 17">
            <a:extLst>
              <a:ext uri="{FF2B5EF4-FFF2-40B4-BE49-F238E27FC236}">
                <a16:creationId xmlns:a16="http://schemas.microsoft.com/office/drawing/2014/main" id="{61096708-AB4F-1D5A-CDD0-267DD09EE0ED}"/>
              </a:ext>
            </a:extLst>
          </p:cNvPr>
          <p:cNvSpPr/>
          <p:nvPr/>
        </p:nvSpPr>
        <p:spPr>
          <a:xfrm>
            <a:off x="1550454" y="5051274"/>
            <a:ext cx="10051611" cy="160573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77EF272-B187-6FBA-4CC9-9CBCFFAD1041}"/>
              </a:ext>
            </a:extLst>
          </p:cNvPr>
          <p:cNvSpPr txBox="1"/>
          <p:nvPr/>
        </p:nvSpPr>
        <p:spPr>
          <a:xfrm>
            <a:off x="1693622" y="5213234"/>
            <a:ext cx="1005161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皆で考え、来日当初の児童生徒には、なるべく校内で統一した表現を使うようにしてみましょう。</a:t>
            </a:r>
          </a:p>
        </p:txBody>
      </p:sp>
      <p:sp>
        <p:nvSpPr>
          <p:cNvPr id="4" name="テキスト ボックス 3">
            <a:extLst>
              <a:ext uri="{FF2B5EF4-FFF2-40B4-BE49-F238E27FC236}">
                <a16:creationId xmlns:a16="http://schemas.microsoft.com/office/drawing/2014/main" id="{15FA8A86-062E-81AD-42B0-FA0C8AFFB85A}"/>
              </a:ext>
            </a:extLst>
          </p:cNvPr>
          <p:cNvSpPr txBox="1"/>
          <p:nvPr/>
        </p:nvSpPr>
        <p:spPr>
          <a:xfrm>
            <a:off x="1393864" y="3968052"/>
            <a:ext cx="6096000" cy="369332"/>
          </a:xfrm>
          <a:prstGeom prst="rect">
            <a:avLst/>
          </a:prstGeom>
          <a:noFill/>
        </p:spPr>
        <p:txBody>
          <a:bodyPr wrap="square">
            <a:spAutoFit/>
          </a:bodyPr>
          <a:lstStyle/>
          <a:p>
            <a:r>
              <a:rPr lang="ja-JP" altLang="en-US" dirty="0">
                <a:solidFill>
                  <a:srgbClr val="FF0000"/>
                </a:solidFill>
                <a:ea typeface="UD デジタル 教科書体 NK" panose="02020400000000000000"/>
              </a:rPr>
              <a:t>↑あてはまるものに〇をつけましょう。</a:t>
            </a:r>
          </a:p>
        </p:txBody>
      </p:sp>
      <p:sp>
        <p:nvSpPr>
          <p:cNvPr id="5" name="テキスト ボックス 4">
            <a:extLst>
              <a:ext uri="{FF2B5EF4-FFF2-40B4-BE49-F238E27FC236}">
                <a16:creationId xmlns:a16="http://schemas.microsoft.com/office/drawing/2014/main" id="{B99D927F-ACD7-EF34-2930-967D6869855F}"/>
              </a:ext>
            </a:extLst>
          </p:cNvPr>
          <p:cNvSpPr txBox="1"/>
          <p:nvPr/>
        </p:nvSpPr>
        <p:spPr>
          <a:xfrm>
            <a:off x="7044203" y="3955820"/>
            <a:ext cx="4684134" cy="369332"/>
          </a:xfrm>
          <a:prstGeom prst="rect">
            <a:avLst/>
          </a:prstGeom>
          <a:noFill/>
        </p:spPr>
        <p:txBody>
          <a:bodyPr wrap="square">
            <a:spAutoFit/>
          </a:bodyPr>
          <a:lstStyle/>
          <a:p>
            <a:r>
              <a:rPr lang="ja-JP" altLang="en-US" dirty="0">
                <a:solidFill>
                  <a:srgbClr val="FF0000"/>
                </a:solidFill>
                <a:ea typeface="UD デジタル 教科書体 NK" panose="02020400000000000000"/>
              </a:rPr>
              <a:t>↑あてはまるものに〇をつけましょう。</a:t>
            </a:r>
          </a:p>
        </p:txBody>
      </p:sp>
    </p:spTree>
    <p:extLst>
      <p:ext uri="{BB962C8B-B14F-4D97-AF65-F5344CB8AC3E}">
        <p14:creationId xmlns:p14="http://schemas.microsoft.com/office/powerpoint/2010/main" val="252860951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782962-1F14-0279-6A94-1C66A11ADC24}"/>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EBF28429-3CB2-D610-AF27-D9AC8A177DFD}"/>
              </a:ext>
            </a:extLst>
          </p:cNvPr>
          <p:cNvSpPr txBox="1"/>
          <p:nvPr/>
        </p:nvSpPr>
        <p:spPr>
          <a:xfrm>
            <a:off x="195943" y="798639"/>
            <a:ext cx="965124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  ３．下の表現を「やさしい日本語」にしてみましょう。</a:t>
            </a:r>
          </a:p>
        </p:txBody>
      </p:sp>
      <p:sp>
        <p:nvSpPr>
          <p:cNvPr id="7" name="スライド番号プレースホルダー 1">
            <a:extLst>
              <a:ext uri="{FF2B5EF4-FFF2-40B4-BE49-F238E27FC236}">
                <a16:creationId xmlns:a16="http://schemas.microsoft.com/office/drawing/2014/main" id="{2E7ABAB1-DE6F-15AD-4DF2-3C4F457BC6B1}"/>
              </a:ext>
            </a:extLst>
          </p:cNvPr>
          <p:cNvSpPr txBox="1">
            <a:spLocks/>
          </p:cNvSpPr>
          <p:nvPr/>
        </p:nvSpPr>
        <p:spPr>
          <a:xfrm>
            <a:off x="11549742" y="6492875"/>
            <a:ext cx="57972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2" name="テキスト ボックス 1">
            <a:extLst>
              <a:ext uri="{FF2B5EF4-FFF2-40B4-BE49-F238E27FC236}">
                <a16:creationId xmlns:a16="http://schemas.microsoft.com/office/drawing/2014/main" id="{0D823FEC-1AF2-A623-6856-474F7F9F815D}"/>
              </a:ext>
            </a:extLst>
          </p:cNvPr>
          <p:cNvSpPr txBox="1"/>
          <p:nvPr/>
        </p:nvSpPr>
        <p:spPr>
          <a:xfrm>
            <a:off x="522515" y="1291082"/>
            <a:ext cx="11419114" cy="5618076"/>
          </a:xfrm>
          <a:prstGeom prst="rect">
            <a:avLst/>
          </a:prstGeom>
          <a:noFill/>
        </p:spPr>
        <p:txBody>
          <a:bodyPr wrap="square" rtlCol="0">
            <a:spAutoFit/>
          </a:bodyPr>
          <a:lstStyle/>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⑴ </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友達</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と）</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打ち解けた？ ➝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⑵  お手洗い、大丈夫？ ➝   </a:t>
            </a:r>
            <a:r>
              <a:rPr lang="en-US" altLang="ja-JP" sz="2800" dirty="0">
                <a:solidFill>
                  <a:prstClr val="black"/>
                </a:solidFill>
                <a:latin typeface="UD デジタル 教科書体 NK" panose="02020400000000000000" pitchFamily="18" charset="-128"/>
                <a:ea typeface="UD デジタル 教科書体 NK" panose="02020400000000000000" pitchFamily="18" charset="-128"/>
              </a:rPr>
              <a:t>___________________</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⑶  </a:t>
            </a:r>
            <a:r>
              <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5</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分前行動しましょう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⑷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遠慮なく</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ご連絡ください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⑸  来週から、早帰りです ➝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6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⑹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個人情報はお伝え致しかねます</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a:t>
            </a:r>
            <a:endPar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 name="テキスト ボックス 3">
            <a:extLst>
              <a:ext uri="{FF2B5EF4-FFF2-40B4-BE49-F238E27FC236}">
                <a16:creationId xmlns:a16="http://schemas.microsoft.com/office/drawing/2014/main" id="{E63F2602-6A74-72DA-6457-E65BC4F82C50}"/>
              </a:ext>
            </a:extLst>
          </p:cNvPr>
          <p:cNvSpPr txBox="1"/>
          <p:nvPr/>
        </p:nvSpPr>
        <p:spPr>
          <a:xfrm>
            <a:off x="298300" y="177863"/>
            <a:ext cx="3956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p:txBody>
      </p:sp>
      <p:sp>
        <p:nvSpPr>
          <p:cNvPr id="3" name="テキスト ボックス 2">
            <a:extLst>
              <a:ext uri="{FF2B5EF4-FFF2-40B4-BE49-F238E27FC236}">
                <a16:creationId xmlns:a16="http://schemas.microsoft.com/office/drawing/2014/main" id="{7A1ADC03-4D4D-BE2F-CE36-F3FAF358137F}"/>
              </a:ext>
            </a:extLst>
          </p:cNvPr>
          <p:cNvSpPr txBox="1"/>
          <p:nvPr/>
        </p:nvSpPr>
        <p:spPr>
          <a:xfrm>
            <a:off x="5374432" y="1521915"/>
            <a:ext cx="45626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rPr>
              <a:t>仲良くなりましたか？</a:t>
            </a:r>
          </a:p>
        </p:txBody>
      </p:sp>
      <p:sp>
        <p:nvSpPr>
          <p:cNvPr id="5" name="テキスト ボックス 4">
            <a:extLst>
              <a:ext uri="{FF2B5EF4-FFF2-40B4-BE49-F238E27FC236}">
                <a16:creationId xmlns:a16="http://schemas.microsoft.com/office/drawing/2014/main" id="{83FA0A54-0134-EE79-7333-53445A7F0FEA}"/>
              </a:ext>
            </a:extLst>
          </p:cNvPr>
          <p:cNvSpPr txBox="1"/>
          <p:nvPr/>
        </p:nvSpPr>
        <p:spPr>
          <a:xfrm>
            <a:off x="4879132" y="2381694"/>
            <a:ext cx="44755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rgbClr val="C00000"/>
                </a:solidFill>
                <a:latin typeface="UD デジタル 教科書体 NP-B" panose="02020700000000000000" pitchFamily="18" charset="-128"/>
                <a:ea typeface="UD デジタル 教科書体 NP-B" panose="02020700000000000000" pitchFamily="18" charset="-128"/>
              </a:rPr>
              <a:t>トイレに行きますか？</a:t>
            </a:r>
            <a:endPar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6" name="テキスト ボックス 5">
            <a:extLst>
              <a:ext uri="{FF2B5EF4-FFF2-40B4-BE49-F238E27FC236}">
                <a16:creationId xmlns:a16="http://schemas.microsoft.com/office/drawing/2014/main" id="{BECAAA50-12E8-8C4D-81A8-6136C66BA6EE}"/>
              </a:ext>
            </a:extLst>
          </p:cNvPr>
          <p:cNvSpPr txBox="1"/>
          <p:nvPr/>
        </p:nvSpPr>
        <p:spPr>
          <a:xfrm>
            <a:off x="5021564" y="3167390"/>
            <a:ext cx="60260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rPr>
              <a:t>予定の時間より５分早くしましょう</a:t>
            </a:r>
          </a:p>
        </p:txBody>
      </p:sp>
      <p:sp>
        <p:nvSpPr>
          <p:cNvPr id="8" name="テキスト ボックス 7">
            <a:extLst>
              <a:ext uri="{FF2B5EF4-FFF2-40B4-BE49-F238E27FC236}">
                <a16:creationId xmlns:a16="http://schemas.microsoft.com/office/drawing/2014/main" id="{F0B11FEB-7871-071F-3281-31E0B6D8D0AA}"/>
              </a:ext>
            </a:extLst>
          </p:cNvPr>
          <p:cNvSpPr txBox="1"/>
          <p:nvPr/>
        </p:nvSpPr>
        <p:spPr>
          <a:xfrm>
            <a:off x="6442794" y="5566918"/>
            <a:ext cx="5106948" cy="1272656"/>
          </a:xfrm>
          <a:prstGeom prst="rect">
            <a:avLst/>
          </a:prstGeom>
          <a:noFill/>
        </p:spPr>
        <p:txBody>
          <a:bodyPr wrap="square" rtlCol="0">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lang="ja-JP" altLang="en-US" sz="2800" dirty="0">
                <a:solidFill>
                  <a:srgbClr val="C00000"/>
                </a:solidFill>
                <a:latin typeface="UD デジタル 教科書体 NP-B" panose="02020700000000000000" pitchFamily="18" charset="-128"/>
                <a:ea typeface="UD デジタル 教科書体 NP-B" panose="02020700000000000000" pitchFamily="18" charset="-128"/>
              </a:rPr>
              <a:t>友達の誕生日や電話番号は</a:t>
            </a:r>
            <a:endParaRPr lang="en-US" altLang="ja-JP" sz="2800" dirty="0">
              <a:solidFill>
                <a:srgbClr val="C00000"/>
              </a:solidFill>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ts val="4800"/>
              </a:lnSpc>
              <a:spcBef>
                <a:spcPts val="0"/>
              </a:spcBef>
              <a:spcAft>
                <a:spcPts val="0"/>
              </a:spcAft>
              <a:buClrTx/>
              <a:buSzTx/>
              <a:buFontTx/>
              <a:buNone/>
              <a:tabLst/>
              <a:defRPr/>
            </a:pPr>
            <a:r>
              <a:rPr lang="ja-JP" altLang="en-US" sz="2800" dirty="0">
                <a:solidFill>
                  <a:srgbClr val="C00000"/>
                </a:solidFill>
                <a:latin typeface="UD デジタル 教科書体 NP-B" panose="02020700000000000000" pitchFamily="18" charset="-128"/>
                <a:ea typeface="UD デジタル 教科書体 NP-B" panose="02020700000000000000" pitchFamily="18" charset="-128"/>
              </a:rPr>
              <a:t>教えることができません</a:t>
            </a:r>
            <a:endPar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D245183A-2B96-FA72-BF2C-D337FAE4EBF9}"/>
              </a:ext>
            </a:extLst>
          </p:cNvPr>
          <p:cNvSpPr txBox="1"/>
          <p:nvPr/>
        </p:nvSpPr>
        <p:spPr>
          <a:xfrm>
            <a:off x="5483619" y="4842330"/>
            <a:ext cx="63137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rgbClr val="C00000"/>
                </a:solidFill>
                <a:latin typeface="UD デジタル 教科書体 NP-B" panose="02020700000000000000" pitchFamily="18" charset="-128"/>
                <a:ea typeface="UD デジタル 教科書体 NP-B" panose="02020700000000000000" pitchFamily="18" charset="-128"/>
              </a:rPr>
              <a:t>〇日から子供が早く学校を出ます</a:t>
            </a:r>
            <a:endPar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CF5093BF-C587-1C08-2F70-647D43071653}"/>
              </a:ext>
            </a:extLst>
          </p:cNvPr>
          <p:cNvSpPr txBox="1"/>
          <p:nvPr/>
        </p:nvSpPr>
        <p:spPr>
          <a:xfrm>
            <a:off x="5483619" y="4017790"/>
            <a:ext cx="67845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noProof="0" dirty="0">
                <a:solidFill>
                  <a:srgbClr val="C00000"/>
                </a:solidFill>
                <a:latin typeface="UD デジタル 教科書体 NP-B" panose="02020700000000000000" pitchFamily="18" charset="-128"/>
                <a:ea typeface="UD デジタル 教科書体 NP-B" panose="02020700000000000000" pitchFamily="18" charset="-128"/>
              </a:rPr>
              <a:t>いつでも私にメール／電話してください</a:t>
            </a:r>
            <a:endPar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endParaRPr>
          </a:p>
        </p:txBody>
      </p:sp>
      <p:pic>
        <p:nvPicPr>
          <p:cNvPr id="12" name="図 11">
            <a:extLst>
              <a:ext uri="{FF2B5EF4-FFF2-40B4-BE49-F238E27FC236}">
                <a16:creationId xmlns:a16="http://schemas.microsoft.com/office/drawing/2014/main" id="{D06968AB-C85F-1F0D-8DCD-2ECFE990424D}"/>
              </a:ext>
            </a:extLst>
          </p:cNvPr>
          <p:cNvPicPr>
            <a:picLocks noChangeAspect="1"/>
          </p:cNvPicPr>
          <p:nvPr/>
        </p:nvPicPr>
        <p:blipFill>
          <a:blip r:embed="rId3"/>
          <a:stretch>
            <a:fillRect/>
          </a:stretch>
        </p:blipFill>
        <p:spPr>
          <a:xfrm>
            <a:off x="10443617" y="177863"/>
            <a:ext cx="1225868" cy="1211990"/>
          </a:xfrm>
          <a:prstGeom prst="rect">
            <a:avLst/>
          </a:prstGeom>
        </p:spPr>
      </p:pic>
    </p:spTree>
    <p:extLst>
      <p:ext uri="{BB962C8B-B14F-4D97-AF65-F5344CB8AC3E}">
        <p14:creationId xmlns:p14="http://schemas.microsoft.com/office/powerpoint/2010/main" val="34301728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40183-2B1E-DD5B-D4C9-3F6C863A846F}"/>
            </a:ext>
          </a:extLst>
        </p:cNvPr>
        <p:cNvGrpSpPr/>
        <p:nvPr/>
      </p:nvGrpSpPr>
      <p:grpSpPr>
        <a:xfrm>
          <a:off x="0" y="0"/>
          <a:ext cx="0" cy="0"/>
          <a:chOff x="0" y="0"/>
          <a:chExt cx="0" cy="0"/>
        </a:xfrm>
      </p:grpSpPr>
      <p:sp>
        <p:nvSpPr>
          <p:cNvPr id="5" name="スライド番号プレースホルダー 2">
            <a:extLst>
              <a:ext uri="{FF2B5EF4-FFF2-40B4-BE49-F238E27FC236}">
                <a16:creationId xmlns:a16="http://schemas.microsoft.com/office/drawing/2014/main" id="{03218124-F8C9-2EE1-FEF7-F9DBF361434B}"/>
              </a:ext>
            </a:extLst>
          </p:cNvPr>
          <p:cNvSpPr txBox="1">
            <a:spLocks/>
          </p:cNvSpPr>
          <p:nvPr/>
        </p:nvSpPr>
        <p:spPr>
          <a:xfrm>
            <a:off x="11785598" y="6630757"/>
            <a:ext cx="388620" cy="138115"/>
          </a:xfrm>
          <a:prstGeom prst="rect">
            <a:avLst/>
          </a:prstGeom>
        </p:spPr>
        <p:txBody>
          <a:bodyPr vert="horz" wrap="square" lIns="0" tIns="0" rIns="0" bIns="0" rtlCol="0" anchor="ctr">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a:lnSpc>
                <a:spcPts val="875"/>
              </a:lnSpc>
              <a:defRPr/>
            </a:pPr>
            <a:fld id="{81D60167-4931-47E6-BA6A-407CBD079E47}" type="slidenum">
              <a:rPr lang="en-US" altLang="ja-JP" sz="1400" spc="10" smtClean="0">
                <a:latin typeface="UD デジタル 教科書体 NK-R" panose="02020400000000000000" pitchFamily="18" charset="-128"/>
                <a:ea typeface="UD デジタル 教科書体 NK-R" panose="02020400000000000000" pitchFamily="18" charset="-128"/>
              </a:rPr>
              <a:pPr marL="38100">
                <a:lnSpc>
                  <a:spcPts val="875"/>
                </a:lnSpc>
                <a:defRPr/>
              </a:pPr>
              <a:t>54</a:t>
            </a:fld>
            <a:endParaRPr lang="en-US" altLang="ja-JP" sz="1400" spc="1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32B8DBC9-AABB-D51A-B490-34C099E64E7E}"/>
              </a:ext>
            </a:extLst>
          </p:cNvPr>
          <p:cNvSpPr txBox="1"/>
          <p:nvPr/>
        </p:nvSpPr>
        <p:spPr>
          <a:xfrm>
            <a:off x="517251" y="2112341"/>
            <a:ext cx="11462657" cy="1823191"/>
          </a:xfrm>
          <a:prstGeom prst="rect">
            <a:avLst/>
          </a:prstGeom>
          <a:noFill/>
          <a:ln>
            <a:solidFill>
              <a:sysClr val="windowText" lastClr="000000"/>
            </a:solidFill>
          </a:ln>
        </p:spPr>
        <p:txBody>
          <a:bodyPr wrap="square">
            <a:spAutoFit/>
          </a:bodyPr>
          <a:lstStyle/>
          <a:p>
            <a:pPr marL="0" marR="0" lvl="0" indent="0" defTabSz="914400" eaLnBrk="1" fontAlgn="auto" latinLnBrk="0" hangingPunct="1">
              <a:lnSpc>
                <a:spcPts val="34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さて、もうすぐ夏休みですが、去年は休み明けに生活リズムが乱れてしまった子が多くいたこともあり、先週お配りしたお便りの中にも記載しました通り、 明日夏休みの生活について子供たちにも話す予定で</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おり</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ますが、ご家庭でも話し合っていただき、保護者の皆さまには声掛け や見守りをお願いできればと思っております。</a:t>
            </a:r>
          </a:p>
        </p:txBody>
      </p:sp>
      <p:cxnSp>
        <p:nvCxnSpPr>
          <p:cNvPr id="4" name="直線コネクタ 3">
            <a:extLst>
              <a:ext uri="{FF2B5EF4-FFF2-40B4-BE49-F238E27FC236}">
                <a16:creationId xmlns:a16="http://schemas.microsoft.com/office/drawing/2014/main" id="{6D980C42-F754-B936-34EC-E54526407F4B}"/>
              </a:ext>
            </a:extLst>
          </p:cNvPr>
          <p:cNvCxnSpPr>
            <a:cxnSpLocks/>
          </p:cNvCxnSpPr>
          <p:nvPr/>
        </p:nvCxnSpPr>
        <p:spPr>
          <a:xfrm flipH="1">
            <a:off x="4572391" y="2190546"/>
            <a:ext cx="243495" cy="406400"/>
          </a:xfrm>
          <a:prstGeom prst="line">
            <a:avLst/>
          </a:prstGeom>
          <a:noFill/>
          <a:ln w="38100" cap="flat" cmpd="sng" algn="ctr">
            <a:solidFill>
              <a:srgbClr val="C00000"/>
            </a:solidFill>
            <a:prstDash val="solid"/>
          </a:ln>
          <a:effectLst/>
        </p:spPr>
      </p:cxnSp>
      <p:cxnSp>
        <p:nvCxnSpPr>
          <p:cNvPr id="7" name="直線コネクタ 6">
            <a:extLst>
              <a:ext uri="{FF2B5EF4-FFF2-40B4-BE49-F238E27FC236}">
                <a16:creationId xmlns:a16="http://schemas.microsoft.com/office/drawing/2014/main" id="{71F643D2-C0AB-B3C8-BC25-94983DFFFCC5}"/>
              </a:ext>
            </a:extLst>
          </p:cNvPr>
          <p:cNvCxnSpPr>
            <a:cxnSpLocks/>
          </p:cNvCxnSpPr>
          <p:nvPr/>
        </p:nvCxnSpPr>
        <p:spPr>
          <a:xfrm flipH="1">
            <a:off x="3373384" y="2596946"/>
            <a:ext cx="243495" cy="406400"/>
          </a:xfrm>
          <a:prstGeom prst="line">
            <a:avLst/>
          </a:prstGeom>
          <a:noFill/>
          <a:ln w="38100" cap="flat" cmpd="sng" algn="ctr">
            <a:solidFill>
              <a:srgbClr val="C00000"/>
            </a:solidFill>
            <a:prstDash val="solid"/>
          </a:ln>
          <a:effectLst/>
        </p:spPr>
      </p:cxnSp>
      <p:cxnSp>
        <p:nvCxnSpPr>
          <p:cNvPr id="8" name="直線コネクタ 7">
            <a:extLst>
              <a:ext uri="{FF2B5EF4-FFF2-40B4-BE49-F238E27FC236}">
                <a16:creationId xmlns:a16="http://schemas.microsoft.com/office/drawing/2014/main" id="{A1F961D7-DD1E-2599-5BA6-D516727A0401}"/>
              </a:ext>
            </a:extLst>
          </p:cNvPr>
          <p:cNvCxnSpPr>
            <a:cxnSpLocks/>
          </p:cNvCxnSpPr>
          <p:nvPr/>
        </p:nvCxnSpPr>
        <p:spPr>
          <a:xfrm flipH="1">
            <a:off x="10451864" y="2566717"/>
            <a:ext cx="243495" cy="406400"/>
          </a:xfrm>
          <a:prstGeom prst="line">
            <a:avLst/>
          </a:prstGeom>
          <a:noFill/>
          <a:ln w="38100" cap="flat" cmpd="sng" algn="ctr">
            <a:solidFill>
              <a:srgbClr val="C00000"/>
            </a:solidFill>
            <a:prstDash val="solid"/>
          </a:ln>
          <a:effectLst/>
        </p:spPr>
      </p:cxnSp>
      <p:cxnSp>
        <p:nvCxnSpPr>
          <p:cNvPr id="9" name="直線コネクタ 8">
            <a:extLst>
              <a:ext uri="{FF2B5EF4-FFF2-40B4-BE49-F238E27FC236}">
                <a16:creationId xmlns:a16="http://schemas.microsoft.com/office/drawing/2014/main" id="{066A2041-AEBA-8BAD-97C5-F82BF0CD9C1D}"/>
              </a:ext>
            </a:extLst>
          </p:cNvPr>
          <p:cNvCxnSpPr>
            <a:cxnSpLocks/>
          </p:cNvCxnSpPr>
          <p:nvPr/>
        </p:nvCxnSpPr>
        <p:spPr>
          <a:xfrm flipH="1">
            <a:off x="8265706" y="3034892"/>
            <a:ext cx="243495" cy="406400"/>
          </a:xfrm>
          <a:prstGeom prst="line">
            <a:avLst/>
          </a:prstGeom>
          <a:noFill/>
          <a:ln w="38100" cap="flat" cmpd="sng" algn="ctr">
            <a:solidFill>
              <a:srgbClr val="C00000"/>
            </a:solidFill>
            <a:prstDash val="solid"/>
          </a:ln>
          <a:effectLst/>
        </p:spPr>
      </p:cxnSp>
      <p:cxnSp>
        <p:nvCxnSpPr>
          <p:cNvPr id="10" name="直線コネクタ 9">
            <a:extLst>
              <a:ext uri="{FF2B5EF4-FFF2-40B4-BE49-F238E27FC236}">
                <a16:creationId xmlns:a16="http://schemas.microsoft.com/office/drawing/2014/main" id="{C34723FC-F0D6-80C5-6747-5725AF3D5245}"/>
              </a:ext>
            </a:extLst>
          </p:cNvPr>
          <p:cNvCxnSpPr>
            <a:cxnSpLocks/>
          </p:cNvCxnSpPr>
          <p:nvPr/>
        </p:nvCxnSpPr>
        <p:spPr>
          <a:xfrm flipH="1">
            <a:off x="1508061" y="3441292"/>
            <a:ext cx="243495" cy="406400"/>
          </a:xfrm>
          <a:prstGeom prst="line">
            <a:avLst/>
          </a:prstGeom>
          <a:noFill/>
          <a:ln w="38100" cap="flat" cmpd="sng" algn="ctr">
            <a:solidFill>
              <a:srgbClr val="C00000"/>
            </a:solidFill>
            <a:prstDash val="solid"/>
          </a:ln>
          <a:effectLst/>
        </p:spPr>
      </p:cxnSp>
      <p:cxnSp>
        <p:nvCxnSpPr>
          <p:cNvPr id="11" name="直線コネクタ 10">
            <a:extLst>
              <a:ext uri="{FF2B5EF4-FFF2-40B4-BE49-F238E27FC236}">
                <a16:creationId xmlns:a16="http://schemas.microsoft.com/office/drawing/2014/main" id="{0E7C7406-4F05-EA7E-1D31-9D5871363772}"/>
              </a:ext>
            </a:extLst>
          </p:cNvPr>
          <p:cNvCxnSpPr>
            <a:cxnSpLocks/>
          </p:cNvCxnSpPr>
          <p:nvPr/>
        </p:nvCxnSpPr>
        <p:spPr>
          <a:xfrm flipH="1">
            <a:off x="11612871" y="3494376"/>
            <a:ext cx="243495" cy="406400"/>
          </a:xfrm>
          <a:prstGeom prst="line">
            <a:avLst/>
          </a:prstGeom>
          <a:noFill/>
          <a:ln w="38100" cap="flat" cmpd="sng" algn="ctr">
            <a:solidFill>
              <a:srgbClr val="C00000"/>
            </a:solidFill>
            <a:prstDash val="solid"/>
          </a:ln>
          <a:effectLst/>
        </p:spPr>
      </p:cxnSp>
      <p:sp>
        <p:nvSpPr>
          <p:cNvPr id="13" name="タイトル 1">
            <a:extLst>
              <a:ext uri="{FF2B5EF4-FFF2-40B4-BE49-F238E27FC236}">
                <a16:creationId xmlns:a16="http://schemas.microsoft.com/office/drawing/2014/main" id="{24D24CE4-2923-9D39-B80B-F39F9973885C}"/>
              </a:ext>
            </a:extLst>
          </p:cNvPr>
          <p:cNvSpPr txBox="1">
            <a:spLocks/>
          </p:cNvSpPr>
          <p:nvPr/>
        </p:nvSpPr>
        <p:spPr>
          <a:xfrm>
            <a:off x="441051" y="1640915"/>
            <a:ext cx="3305449" cy="335452"/>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defRPr/>
            </a:pPr>
            <a:r>
              <a:rPr lang="ja-JP" altLang="en-US" sz="2800" b="1" dirty="0">
                <a:solidFill>
                  <a:prstClr val="black"/>
                </a:solidFill>
                <a:highlight>
                  <a:srgbClr val="FFDDFF"/>
                </a:highlight>
                <a:latin typeface="UD デジタル 教科書体 NK" panose="02020400000000000000" pitchFamily="18" charset="-128"/>
                <a:ea typeface="UD デジタル 教科書体 NK" panose="02020400000000000000" pitchFamily="18" charset="-128"/>
              </a:rPr>
              <a:t>１　短く分ける！</a:t>
            </a:r>
          </a:p>
        </p:txBody>
      </p:sp>
      <p:sp>
        <p:nvSpPr>
          <p:cNvPr id="14" name="タイトル 1">
            <a:extLst>
              <a:ext uri="{FF2B5EF4-FFF2-40B4-BE49-F238E27FC236}">
                <a16:creationId xmlns:a16="http://schemas.microsoft.com/office/drawing/2014/main" id="{F7F7BE09-37E9-E9C3-D179-EFF66B3097C6}"/>
              </a:ext>
            </a:extLst>
          </p:cNvPr>
          <p:cNvSpPr txBox="1">
            <a:spLocks/>
          </p:cNvSpPr>
          <p:nvPr/>
        </p:nvSpPr>
        <p:spPr>
          <a:xfrm>
            <a:off x="441051" y="3942789"/>
            <a:ext cx="2215063" cy="40640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defRPr/>
            </a:pPr>
            <a:r>
              <a:rPr lang="en-US" altLang="ja-JP" sz="2800" b="1" dirty="0">
                <a:solidFill>
                  <a:prstClr val="black"/>
                </a:solidFill>
                <a:highlight>
                  <a:srgbClr val="FFDDFF"/>
                </a:highlight>
                <a:latin typeface="UD デジタル 教科書体 NK" panose="02020400000000000000" pitchFamily="18" charset="-128"/>
                <a:ea typeface="UD デジタル 教科書体 NK" panose="02020400000000000000" pitchFamily="18" charset="-128"/>
              </a:rPr>
              <a:t>2</a:t>
            </a:r>
            <a:r>
              <a:rPr lang="ja-JP" altLang="en-US" sz="2800" b="1" dirty="0">
                <a:solidFill>
                  <a:prstClr val="black"/>
                </a:solidFill>
                <a:highlight>
                  <a:srgbClr val="FFDDFF"/>
                </a:highlight>
                <a:latin typeface="UD デジタル 教科書体 NK" panose="02020400000000000000" pitchFamily="18" charset="-128"/>
                <a:ea typeface="UD デジタル 教科書体 NK" panose="02020400000000000000" pitchFamily="18" charset="-128"/>
              </a:rPr>
              <a:t>　情報整理</a:t>
            </a:r>
          </a:p>
        </p:txBody>
      </p:sp>
      <p:grpSp>
        <p:nvGrpSpPr>
          <p:cNvPr id="26" name="グループ化 25">
            <a:extLst>
              <a:ext uri="{FF2B5EF4-FFF2-40B4-BE49-F238E27FC236}">
                <a16:creationId xmlns:a16="http://schemas.microsoft.com/office/drawing/2014/main" id="{94A381A1-F274-386A-D6A3-58C01C99A012}"/>
              </a:ext>
            </a:extLst>
          </p:cNvPr>
          <p:cNvGrpSpPr/>
          <p:nvPr/>
        </p:nvGrpSpPr>
        <p:grpSpPr>
          <a:xfrm>
            <a:off x="945443" y="4425637"/>
            <a:ext cx="10637886" cy="2547749"/>
            <a:chOff x="945443" y="4425637"/>
            <a:chExt cx="10637886" cy="2547749"/>
          </a:xfrm>
        </p:grpSpPr>
        <p:sp>
          <p:nvSpPr>
            <p:cNvPr id="12" name="テキスト ボックス 11">
              <a:extLst>
                <a:ext uri="{FF2B5EF4-FFF2-40B4-BE49-F238E27FC236}">
                  <a16:creationId xmlns:a16="http://schemas.microsoft.com/office/drawing/2014/main" id="{C717AB19-A323-814F-79BA-D1F78DD4ED3F}"/>
                </a:ext>
              </a:extLst>
            </p:cNvPr>
            <p:cNvSpPr txBox="1"/>
            <p:nvPr/>
          </p:nvSpPr>
          <p:spPr>
            <a:xfrm>
              <a:off x="945443" y="4425637"/>
              <a:ext cx="10637886" cy="2547749"/>
            </a:xfrm>
            <a:prstGeom prst="rect">
              <a:avLst/>
            </a:prstGeom>
            <a:noFill/>
            <a:ln>
              <a:noFill/>
            </a:ln>
          </p:spPr>
          <p:txBody>
            <a:bodyPr wrap="square">
              <a:spAutoFit/>
            </a:bodyPr>
            <a:lstStyle/>
            <a:p>
              <a:pPr marL="0" marR="0" lvl="0" indent="0" defTabSz="914400" eaLnBrk="1" fontAlgn="auto" latinLnBrk="0" hangingPunct="1">
                <a:lnSpc>
                  <a:spcPts val="3100"/>
                </a:lnSpc>
                <a:spcBef>
                  <a:spcPts val="0"/>
                </a:spcBef>
                <a:spcAft>
                  <a:spcPts val="0"/>
                </a:spcAft>
                <a:buClrTx/>
                <a:buSzTx/>
                <a:buFontTx/>
                <a:buNone/>
                <a:tabLst/>
                <a:defRPr/>
              </a:pPr>
              <a:r>
                <a:rPr kumimoji="0" lang="ja-JP" altLang="en-US" sz="2400" kern="0" dirty="0">
                  <a:latin typeface="UD デジタル 教科書体 NK" panose="02020400000000000000" pitchFamily="18" charset="-128"/>
                  <a:ea typeface="UD デジタル 教科書体 NK" panose="02020400000000000000" pitchFamily="18" charset="-128"/>
                </a:rPr>
                <a:t>❶</a:t>
              </a:r>
              <a:r>
                <a:rPr kumimoji="0" lang="ja-JP" altLang="en-US" sz="2400" b="0" i="0" u="none" strike="noStrike" kern="0" cap="none" spc="0" normalizeH="0" baseline="0" noProof="0" dirty="0">
                  <a:ln>
                    <a:noFill/>
                  </a:ln>
                  <a:solidFill>
                    <a:schemeClr val="bg1">
                      <a:lumMod val="65000"/>
                    </a:schemeClr>
                  </a:solidFill>
                  <a:effectLst/>
                  <a:uLnTx/>
                  <a:uFillTx/>
                  <a:latin typeface="UD デジタル 教科書体 NK" panose="02020400000000000000" pitchFamily="18" charset="-128"/>
                  <a:ea typeface="UD デジタル 教科書体 NK" panose="02020400000000000000" pitchFamily="18" charset="-128"/>
                </a:rPr>
                <a:t> </a:t>
              </a:r>
              <a:r>
                <a:rPr kumimoji="0" lang="ja-JP" altLang="en-US" sz="2400" b="0" i="0" u="none" strike="noStrike" kern="0" cap="none" spc="0" normalizeH="0" baseline="0" noProof="0" dirty="0">
                  <a:ln>
                    <a:noFill/>
                  </a:ln>
                  <a:solidFill>
                    <a:schemeClr val="bg1">
                      <a:lumMod val="75000"/>
                    </a:schemeClr>
                  </a:solidFill>
                  <a:effectLst/>
                  <a:uLnTx/>
                  <a:uFillTx/>
                  <a:latin typeface="UD デジタル 教科書体 NK" panose="02020400000000000000" pitchFamily="18" charset="-128"/>
                  <a:ea typeface="UD デジタル 教科書体 NK" panose="02020400000000000000" pitchFamily="18" charset="-128"/>
                </a:rPr>
                <a:t>さて、</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もうすぐ</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夏休みです。</a:t>
              </a:r>
              <a:endParaRPr kumimoji="0" lang="en-US" altLang="ja-JP"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31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❷ 去年は</a:t>
              </a:r>
              <a:r>
                <a:rPr kumimoji="0" lang="ja-JP" altLang="en-US" sz="2400" b="1" i="0" u="sng"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休み明け</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に</a:t>
              </a:r>
              <a:r>
                <a:rPr kumimoji="0" lang="ja-JP" altLang="en-US" sz="2400" b="1" i="0" u="sng"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生活リズムが乱れ</a:t>
              </a:r>
              <a:r>
                <a:rPr kumimoji="0" lang="ja-JP" altLang="en-US" sz="2400" i="0" strike="noStrike" kern="0" cap="none" spc="0" normalizeH="0" baseline="0" noProof="0" dirty="0">
                  <a:ln>
                    <a:noFill/>
                  </a:ln>
                  <a:solidFill>
                    <a:schemeClr val="bg1">
                      <a:lumMod val="65000"/>
                    </a:schemeClr>
                  </a:solidFill>
                  <a:effectLst/>
                  <a:uLnTx/>
                  <a:uFillTx/>
                  <a:latin typeface="UD デジタル 教科書体 NK" panose="02020400000000000000" pitchFamily="18" charset="-128"/>
                  <a:ea typeface="UD デジタル 教科書体 NK" panose="02020400000000000000" pitchFamily="18" charset="-128"/>
                </a:rPr>
                <a:t>て</a:t>
              </a:r>
              <a:r>
                <a:rPr kumimoji="0" lang="ja-JP" altLang="en-US" sz="2400" b="0" i="0" u="none" strike="noStrike" kern="0" cap="none" spc="0" normalizeH="0" baseline="0" noProof="0" dirty="0">
                  <a:ln>
                    <a:noFill/>
                  </a:ln>
                  <a:solidFill>
                    <a:schemeClr val="bg1">
                      <a:lumMod val="65000"/>
                    </a:schemeClr>
                  </a:solidFill>
                  <a:effectLst/>
                  <a:uLnTx/>
                  <a:uFillTx/>
                  <a:latin typeface="UD デジタル 教科書体 NK" panose="02020400000000000000" pitchFamily="18" charset="-128"/>
                  <a:ea typeface="UD デジタル 教科書体 NK" panose="02020400000000000000" pitchFamily="18" charset="-128"/>
                </a:rPr>
                <a:t>しまっ</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た子が多くいました。</a:t>
              </a:r>
              <a:endParaRPr kumimoji="0" lang="en-US" altLang="ja-JP"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31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chemeClr val="bg1">
                      <a:lumMod val="65000"/>
                    </a:schemeClr>
                  </a:solidFill>
                  <a:effectLst/>
                  <a:uLnTx/>
                  <a:uFillTx/>
                  <a:latin typeface="UD デジタル 教科書体 NK" panose="02020400000000000000" pitchFamily="18" charset="-128"/>
                  <a:ea typeface="UD デジタル 教科書体 NK" panose="02020400000000000000" pitchFamily="18" charset="-128"/>
                </a:rPr>
                <a:t>❸ </a:t>
              </a:r>
              <a:r>
                <a:rPr kumimoji="0" lang="ja-JP" altLang="en-US" sz="2400" b="0" i="0" u="none" strike="noStrike" kern="0" cap="none" spc="0" normalizeH="0" baseline="0" noProof="0" dirty="0">
                  <a:ln>
                    <a:noFill/>
                  </a:ln>
                  <a:solidFill>
                    <a:schemeClr val="bg1">
                      <a:lumMod val="75000"/>
                    </a:schemeClr>
                  </a:solidFill>
                  <a:effectLst/>
                  <a:uLnTx/>
                  <a:uFillTx/>
                  <a:latin typeface="UD デジタル 教科書体 NK" panose="02020400000000000000" pitchFamily="18" charset="-128"/>
                  <a:ea typeface="UD デジタル 教科書体 NK" panose="02020400000000000000" pitchFamily="18" charset="-128"/>
                </a:rPr>
                <a:t>先週お配りしたお便りの中にも記載しました。</a:t>
              </a:r>
              <a:endParaRPr kumimoji="0" lang="en-US" altLang="ja-JP" sz="2400" b="0" i="0" u="none" strike="noStrike" kern="0" cap="none" spc="0" normalizeH="0" baseline="0" noProof="0" dirty="0">
                <a:ln>
                  <a:noFill/>
                </a:ln>
                <a:solidFill>
                  <a:schemeClr val="bg1">
                    <a:lumMod val="75000"/>
                  </a:schemeClr>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3100"/>
                </a:lnSpc>
                <a:spcBef>
                  <a:spcPts val="0"/>
                </a:spcBef>
                <a:spcAft>
                  <a:spcPts val="0"/>
                </a:spcAft>
                <a:buClrTx/>
                <a:buSzTx/>
                <a:buFontTx/>
                <a:buNone/>
                <a:tabLst/>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❹ </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明日夏休みの生活について子供たちにも話す</a:t>
              </a:r>
              <a:r>
                <a:rPr kumimoji="0" lang="ja-JP" altLang="en-US" sz="2400" b="0" i="0" u="none" strike="noStrike" kern="0" cap="none" spc="0" normalizeH="0" baseline="0" noProof="0" dirty="0">
                  <a:ln>
                    <a:noFill/>
                  </a:ln>
                  <a:solidFill>
                    <a:schemeClr val="bg1">
                      <a:lumMod val="75000"/>
                    </a:schemeClr>
                  </a:solidFill>
                  <a:effectLst/>
                  <a:uLnTx/>
                  <a:uFillTx/>
                  <a:latin typeface="UD デジタル 教科書体 NK" panose="02020400000000000000" pitchFamily="18" charset="-128"/>
                  <a:ea typeface="UD デジタル 教科書体 NK" panose="02020400000000000000" pitchFamily="18" charset="-128"/>
                </a:rPr>
                <a:t>予定で</a:t>
              </a:r>
              <a:r>
                <a:rPr kumimoji="0" lang="ja-JP" altLang="en-US" sz="2400" kern="0" dirty="0">
                  <a:solidFill>
                    <a:schemeClr val="bg1">
                      <a:lumMod val="75000"/>
                    </a:schemeClr>
                  </a:solidFill>
                  <a:latin typeface="UD デジタル 教科書体 NK" panose="02020400000000000000" pitchFamily="18" charset="-128"/>
                  <a:ea typeface="UD デジタル 教科書体 NK" panose="02020400000000000000" pitchFamily="18" charset="-128"/>
                </a:rPr>
                <a:t>おり</a:t>
              </a:r>
              <a:r>
                <a:rPr kumimoji="0" lang="ja-JP" altLang="en-US" sz="2400" b="0" i="0" u="none" strike="noStrike" kern="0" cap="none" spc="0" normalizeH="0" baseline="0" noProof="0" dirty="0">
                  <a:ln>
                    <a:noFill/>
                  </a:ln>
                  <a:solidFill>
                    <a:schemeClr val="bg1">
                      <a:lumMod val="75000"/>
                    </a:schemeClr>
                  </a:solidFill>
                  <a:effectLst/>
                  <a:uLnTx/>
                  <a:uFillTx/>
                  <a:latin typeface="UD デジタル 教科書体 NK" panose="02020400000000000000" pitchFamily="18" charset="-128"/>
                  <a:ea typeface="UD デジタル 教科書体 NK" panose="02020400000000000000" pitchFamily="18" charset="-128"/>
                </a:rPr>
                <a:t>ます</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endParaRPr kumimoji="0" lang="en-US" altLang="ja-JP"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3100"/>
                </a:lnSpc>
                <a:spcBef>
                  <a:spcPts val="0"/>
                </a:spcBef>
                <a:spcAft>
                  <a:spcPts val="0"/>
                </a:spcAft>
                <a:buClrTx/>
                <a:buSzTx/>
                <a:buFontTx/>
                <a:buNone/>
                <a:tabLst/>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❺</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0" lang="ja-JP" altLang="en-US" sz="2400" b="1" i="0" u="sng" strike="noStrike" kern="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ご家庭</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でも</a:t>
              </a:r>
              <a:r>
                <a:rPr kumimoji="0" lang="ja-JP" altLang="en-US" sz="2400" b="1" i="0" u="sng"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話し合って</a:t>
              </a:r>
              <a:r>
                <a:rPr kumimoji="0" lang="ja-JP" altLang="en-US" sz="2400" b="0" i="0" u="none" strike="noStrike" kern="0" cap="none" spc="0" normalizeH="0" baseline="0" noProof="0" dirty="0">
                  <a:ln>
                    <a:noFill/>
                  </a:ln>
                  <a:solidFill>
                    <a:schemeClr val="bg1">
                      <a:lumMod val="75000"/>
                    </a:schemeClr>
                  </a:solidFill>
                  <a:effectLst/>
                  <a:uLnTx/>
                  <a:uFillTx/>
                  <a:latin typeface="UD デジタル 教科書体 NK" panose="02020400000000000000" pitchFamily="18" charset="-128"/>
                  <a:ea typeface="UD デジタル 教科書体 NK" panose="02020400000000000000" pitchFamily="18" charset="-128"/>
                </a:rPr>
                <a:t>いただきたいです。</a:t>
              </a:r>
              <a:endParaRPr kumimoji="0" lang="en-US" altLang="ja-JP" sz="2400" b="0" i="0" u="none" strike="noStrike" kern="0" cap="none" spc="0" normalizeH="0" baseline="0" noProof="0" dirty="0">
                <a:ln>
                  <a:noFill/>
                </a:ln>
                <a:solidFill>
                  <a:schemeClr val="bg1">
                    <a:lumMod val="75000"/>
                  </a:schemeClr>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3100"/>
                </a:lnSpc>
                <a:spcBef>
                  <a:spcPts val="0"/>
                </a:spcBef>
                <a:spcAft>
                  <a:spcPts val="0"/>
                </a:spcAft>
                <a:buClrTx/>
                <a:buSzTx/>
                <a:buFontTx/>
                <a:buNone/>
                <a:tabLst/>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❻</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0" lang="ja-JP" altLang="en-US" sz="2400" b="1" i="0" u="sng"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保護者の皆さま</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には</a:t>
              </a:r>
              <a:r>
                <a:rPr kumimoji="0" lang="ja-JP" altLang="en-US" sz="2400" b="1" i="0" u="sng"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声掛け</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や</a:t>
              </a:r>
              <a:r>
                <a:rPr kumimoji="0" lang="ja-JP" altLang="en-US" sz="2400" b="1" i="0" u="sng"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見守り</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をお願い</a:t>
              </a:r>
              <a:r>
                <a:rPr kumimoji="0" lang="ja-JP" altLang="en-US" sz="2400" b="0" i="0" u="none" strike="noStrike" kern="0" cap="none" spc="0" normalizeH="0" baseline="0" noProof="0" dirty="0">
                  <a:ln>
                    <a:noFill/>
                  </a:ln>
                  <a:solidFill>
                    <a:schemeClr val="bg1">
                      <a:lumMod val="75000"/>
                    </a:schemeClr>
                  </a:solidFill>
                  <a:effectLst/>
                  <a:uLnTx/>
                  <a:uFillTx/>
                  <a:latin typeface="UD デジタル 教科書体 NK" panose="02020400000000000000" pitchFamily="18" charset="-128"/>
                  <a:ea typeface="UD デジタル 教科書体 NK" panose="02020400000000000000" pitchFamily="18" charset="-128"/>
                </a:rPr>
                <a:t>できればと思っております</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p>
          </p:txBody>
        </p:sp>
        <p:cxnSp>
          <p:nvCxnSpPr>
            <p:cNvPr id="16" name="直線コネクタ 15">
              <a:extLst>
                <a:ext uri="{FF2B5EF4-FFF2-40B4-BE49-F238E27FC236}">
                  <a16:creationId xmlns:a16="http://schemas.microsoft.com/office/drawing/2014/main" id="{A04D2F98-D3F3-573E-68D0-FD47F1627F26}"/>
                </a:ext>
              </a:extLst>
            </p:cNvPr>
            <p:cNvCxnSpPr/>
            <p:nvPr/>
          </p:nvCxnSpPr>
          <p:spPr>
            <a:xfrm>
              <a:off x="1067191" y="5475515"/>
              <a:ext cx="6411295"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66BC7CD5-7D68-5F81-DBC4-509437CA80E0}"/>
                </a:ext>
              </a:extLst>
            </p:cNvPr>
            <p:cNvCxnSpPr>
              <a:cxnSpLocks/>
            </p:cNvCxnSpPr>
            <p:nvPr/>
          </p:nvCxnSpPr>
          <p:spPr>
            <a:xfrm>
              <a:off x="7827220" y="5834743"/>
              <a:ext cx="201547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3520AEFA-EDA6-61F2-A646-6FF8C98AE0F8}"/>
                </a:ext>
              </a:extLst>
            </p:cNvPr>
            <p:cNvCxnSpPr>
              <a:cxnSpLocks/>
            </p:cNvCxnSpPr>
            <p:nvPr/>
          </p:nvCxnSpPr>
          <p:spPr>
            <a:xfrm>
              <a:off x="4572391" y="6226629"/>
              <a:ext cx="226383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6D24D134-1EBD-2EAF-3BFC-923243E3BBBE}"/>
                </a:ext>
              </a:extLst>
            </p:cNvPr>
            <p:cNvCxnSpPr>
              <a:cxnSpLocks/>
            </p:cNvCxnSpPr>
            <p:nvPr/>
          </p:nvCxnSpPr>
          <p:spPr>
            <a:xfrm>
              <a:off x="7827220" y="6630757"/>
              <a:ext cx="337418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55DECC26-F73E-3AB0-39E9-47C17176F7F0}"/>
                </a:ext>
              </a:extLst>
            </p:cNvPr>
            <p:cNvCxnSpPr>
              <a:cxnSpLocks/>
            </p:cNvCxnSpPr>
            <p:nvPr/>
          </p:nvCxnSpPr>
          <p:spPr>
            <a:xfrm>
              <a:off x="1469963" y="4648200"/>
              <a:ext cx="587437"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8" name="テキスト ボックス 27">
            <a:extLst>
              <a:ext uri="{FF2B5EF4-FFF2-40B4-BE49-F238E27FC236}">
                <a16:creationId xmlns:a16="http://schemas.microsoft.com/office/drawing/2014/main" id="{15ACF749-9603-6755-A324-470B1393A43B}"/>
              </a:ext>
            </a:extLst>
          </p:cNvPr>
          <p:cNvSpPr txBox="1"/>
          <p:nvPr/>
        </p:nvSpPr>
        <p:spPr>
          <a:xfrm>
            <a:off x="298299" y="103018"/>
            <a:ext cx="11153472"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highlight>
                  <a:srgbClr val="FFEDB3"/>
                </a:highlight>
                <a:uLnTx/>
                <a:uFillTx/>
                <a:latin typeface="UD デジタル 教科書体 NP-B" panose="02020700000000000000" pitchFamily="18" charset="-128"/>
                <a:ea typeface="UD デジタル 教科書体 NP-B" panose="02020700000000000000" pitchFamily="18" charset="-128"/>
                <a:cs typeface="+mn-cs"/>
              </a:rPr>
              <a:t>【</a:t>
            </a:r>
            <a:r>
              <a:rPr kumimoji="1" lang="ja-JP" altLang="en-US" sz="2400" b="1" i="0" u="none" strike="noStrike" kern="1200" cap="none" spc="0" normalizeH="0" baseline="0" noProof="0" dirty="0">
                <a:ln>
                  <a:noFill/>
                </a:ln>
                <a:solidFill>
                  <a:prstClr val="black"/>
                </a:solidFill>
                <a:effectLst/>
                <a:highlight>
                  <a:srgbClr val="FFEDB3"/>
                </a:highlight>
                <a:uLnTx/>
                <a:uFillTx/>
                <a:latin typeface="UD デジタル 教科書体 NP-B" panose="02020700000000000000" pitchFamily="18" charset="-128"/>
                <a:ea typeface="UD デジタル 教科書体 NP-B" panose="02020700000000000000" pitchFamily="18" charset="-128"/>
                <a:cs typeface="+mn-cs"/>
              </a:rPr>
              <a:t>チャレンジ問題</a:t>
            </a:r>
            <a:r>
              <a:rPr kumimoji="1" lang="en-US" altLang="ja-JP" sz="2400" b="1" i="0" u="none" strike="noStrike" kern="1200" cap="none" spc="0" normalizeH="0" baseline="0" noProof="0" dirty="0">
                <a:ln>
                  <a:noFill/>
                </a:ln>
                <a:solidFill>
                  <a:prstClr val="black"/>
                </a:solidFill>
                <a:effectLst/>
                <a:highlight>
                  <a:srgbClr val="FFEDB3"/>
                </a:highlight>
                <a:uLnTx/>
                <a:uFillTx/>
                <a:latin typeface="UD デジタル 教科書体 NP-B" panose="02020700000000000000" pitchFamily="18" charset="-128"/>
                <a:ea typeface="UD デジタル 教科書体 NP-B" panose="02020700000000000000" pitchFamily="18"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次の夏休みの生活に関する説明を「やさしい日本語」で伝えます。</a:t>
            </a:r>
            <a:endParaRPr kumimoji="1" lang="en-US" altLang="ja-JP"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① 区切るところに／を入れましょう。</a:t>
            </a:r>
            <a:endParaRPr kumimoji="1" lang="en-US" altLang="ja-JP"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a:t>
            </a:r>
            <a:r>
              <a:rPr kumimoji="1" lang="ja-JP" altLang="en-US"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a:t>
            </a:r>
            <a:r>
              <a:rPr kumimoji="1" lang="ja-JP" altLang="en-US"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② 情報を整理して、「やさしい日本語」でいいましょう。</a:t>
            </a:r>
          </a:p>
        </p:txBody>
      </p:sp>
      <p:pic>
        <p:nvPicPr>
          <p:cNvPr id="3" name="図 2">
            <a:extLst>
              <a:ext uri="{FF2B5EF4-FFF2-40B4-BE49-F238E27FC236}">
                <a16:creationId xmlns:a16="http://schemas.microsoft.com/office/drawing/2014/main" id="{945620A7-BE39-6C74-8BC0-A3681DC071AD}"/>
              </a:ext>
            </a:extLst>
          </p:cNvPr>
          <p:cNvPicPr>
            <a:picLocks noChangeAspect="1"/>
          </p:cNvPicPr>
          <p:nvPr/>
        </p:nvPicPr>
        <p:blipFill>
          <a:blip r:embed="rId3"/>
          <a:stretch>
            <a:fillRect/>
          </a:stretch>
        </p:blipFill>
        <p:spPr>
          <a:xfrm>
            <a:off x="10416692" y="684491"/>
            <a:ext cx="1477009" cy="1229335"/>
          </a:xfrm>
          <a:prstGeom prst="rect">
            <a:avLst/>
          </a:prstGeom>
        </p:spPr>
      </p:pic>
    </p:spTree>
    <p:extLst>
      <p:ext uri="{BB962C8B-B14F-4D97-AF65-F5344CB8AC3E}">
        <p14:creationId xmlns:p14="http://schemas.microsoft.com/office/powerpoint/2010/main" val="2208048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D228E-0BA2-1243-5D62-29C6E3443875}"/>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5AEC110-1FF6-3327-925A-568F368C77DF}"/>
              </a:ext>
            </a:extLst>
          </p:cNvPr>
          <p:cNvSpPr>
            <a:spLocks noGrp="1"/>
          </p:cNvSpPr>
          <p:nvPr>
            <p:ph type="sldNum" sz="quarter" idx="12"/>
          </p:nvPr>
        </p:nvSpPr>
        <p:spPr>
          <a:xfrm>
            <a:off x="9372600" y="6366548"/>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72B25E-FB0C-4120-918E-89F04EDDD79F}"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880173AF-537B-BA53-77BC-EC836FA3B0E1}"/>
              </a:ext>
            </a:extLst>
          </p:cNvPr>
          <p:cNvSpPr txBox="1"/>
          <p:nvPr/>
        </p:nvSpPr>
        <p:spPr>
          <a:xfrm>
            <a:off x="254000" y="3164414"/>
            <a:ext cx="11861799" cy="356520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❶ </a:t>
            </a:r>
            <a:r>
              <a:rPr kumimoji="1" lang="ja-JP" altLang="en-US" sz="2400" b="1" i="0" u="sng" strike="noStrike" kern="1200" cap="none" spc="0" normalizeH="0" baseline="0" noProof="0" dirty="0">
                <a:ln>
                  <a:noFill/>
                </a:ln>
                <a:solidFill>
                  <a:prstClr val="black"/>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夏休みの生活について、お願い（要点）</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です。７月○日から夏休みです。</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❷ 去年、</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夏休みの後</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、たくさんの子どもの生活リズムが変わりました。</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　例えば、</a:t>
            </a:r>
            <a:r>
              <a:rPr lang="ja-JP" altLang="en-US" sz="2400" b="1" u="sng" dirty="0">
                <a:solidFill>
                  <a:prstClr val="black"/>
                </a:solidFill>
                <a:latin typeface="UD デジタル 教科書体 NK" panose="02020400000000000000" pitchFamily="18" charset="-128"/>
                <a:ea typeface="UD デジタル 教科書体 NK" panose="02020400000000000000" pitchFamily="18" charset="-128"/>
              </a:rPr>
              <a:t>早く</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起きたり、朝ご飯を食べたりできなくなりました（</a:t>
            </a:r>
            <a:r>
              <a:rPr kumimoji="1" lang="ja-JP" altLang="en-US" sz="2400" b="1" i="0" u="sng" strike="noStrike" kern="1200" cap="none" spc="0" normalizeH="0" baseline="0" noProof="0" dirty="0">
                <a:ln>
                  <a:noFill/>
                </a:ln>
                <a:solidFill>
                  <a:prstClr val="black"/>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具体例</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❹ 明日、学校で「夏休みの生活のしかた」について子供たちに話します。</a:t>
            </a:r>
            <a:endParaRPr lang="en-US" altLang="ja-JP" sz="240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❺ </a:t>
            </a:r>
            <a:r>
              <a:rPr lang="ja-JP" altLang="en-US" sz="2400" b="1" u="sng" dirty="0">
                <a:solidFill>
                  <a:prstClr val="black"/>
                </a:solidFill>
                <a:latin typeface="UD デジタル 教科書体 NK" panose="02020400000000000000" pitchFamily="18" charset="-128"/>
                <a:ea typeface="UD デジタル 教科書体 NK" panose="02020400000000000000" pitchFamily="18" charset="-128"/>
              </a:rPr>
              <a:t>夏休みの生活のルールを子どもと一緒に決めてください（</a:t>
            </a:r>
            <a:r>
              <a:rPr lang="ja-JP" altLang="en-US" sz="2400" b="1" u="sng" dirty="0">
                <a:solidFill>
                  <a:prstClr val="black"/>
                </a:solidFill>
                <a:highlight>
                  <a:srgbClr val="FFFFE5"/>
                </a:highlight>
                <a:latin typeface="UD デジタル 教科書体 NK" panose="02020400000000000000" pitchFamily="18" charset="-128"/>
                <a:ea typeface="UD デジタル 教科書体 NK" panose="02020400000000000000" pitchFamily="18" charset="-128"/>
              </a:rPr>
              <a:t>話し合う内容</a:t>
            </a:r>
            <a:r>
              <a:rPr lang="ja-JP" altLang="en-US" sz="2400" b="1" u="sng"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a:t>
            </a:r>
            <a:endParaRPr lang="en-US" altLang="ja-JP" sz="240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　例えば、起きる時間、寝る時間、ご飯の時間などです。</a:t>
            </a:r>
            <a:endParaRPr lang="en-US" altLang="ja-JP" sz="240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❻ 夏休みの間、</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子供たちがルールを守らないとき</a:t>
            </a:r>
            <a:r>
              <a:rPr kumimoji="1" lang="ja-JP" altLang="en-US" sz="2400" b="0"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見守り</a:t>
            </a:r>
            <a:r>
              <a:rPr kumimoji="1" lang="ja-JP" altLang="en-US" sz="2400" b="0"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、お父さん、お母さんが  </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lang="en-US" altLang="ja-JP" sz="2400"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時間やルールについて優しく教えてください</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b="1" i="0" u="none" strike="noStrike" kern="1200" cap="none" spc="0" normalizeH="0" baseline="0" noProof="0" dirty="0">
                <a:ln>
                  <a:noFill/>
                </a:ln>
                <a:solidFill>
                  <a:prstClr val="black"/>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具体的な対応・</a:t>
            </a:r>
            <a:r>
              <a:rPr lang="ja-JP" altLang="en-US" sz="2400" b="1" dirty="0">
                <a:solidFill>
                  <a:prstClr val="black"/>
                </a:solidFill>
                <a:highlight>
                  <a:srgbClr val="FFFFE5"/>
                </a:highlight>
                <a:latin typeface="UD デジタル 教科書体 NK" panose="02020400000000000000" pitchFamily="18" charset="-128"/>
                <a:ea typeface="UD デジタル 教科書体 NK" panose="02020400000000000000" pitchFamily="18" charset="-128"/>
              </a:rPr>
              <a:t>時系列</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7" name="テキスト ボックス 6">
            <a:extLst>
              <a:ext uri="{FF2B5EF4-FFF2-40B4-BE49-F238E27FC236}">
                <a16:creationId xmlns:a16="http://schemas.microsoft.com/office/drawing/2014/main" id="{64F8DEFB-CC09-D235-D952-6B6B97F50778}"/>
              </a:ext>
            </a:extLst>
          </p:cNvPr>
          <p:cNvSpPr txBox="1"/>
          <p:nvPr/>
        </p:nvSpPr>
        <p:spPr>
          <a:xfrm>
            <a:off x="422072" y="633390"/>
            <a:ext cx="9890327" cy="2015936"/>
          </a:xfrm>
          <a:prstGeom prst="rect">
            <a:avLst/>
          </a:prstGeom>
          <a:solidFill>
            <a:schemeClr val="bg1">
              <a:lumMod val="95000"/>
            </a:schemeClr>
          </a:solidFill>
          <a:ln>
            <a:noFill/>
          </a:ln>
        </p:spPr>
        <p:txBody>
          <a:bodyPr wrap="square">
            <a:spAutoFit/>
          </a:bodyPr>
          <a:lstStyle/>
          <a:p>
            <a:pPr>
              <a:lnSpc>
                <a:spcPts val="3000"/>
              </a:lnSpc>
              <a:defRPr/>
            </a:pPr>
            <a:r>
              <a:rPr kumimoji="0" lang="ja-JP" altLang="en-US" sz="2600" kern="0" dirty="0">
                <a:latin typeface="UD デジタル 教科書体 NK" panose="02020400000000000000" pitchFamily="18" charset="-128"/>
                <a:ea typeface="UD デジタル 教科書体 NK" panose="02020400000000000000" pitchFamily="18" charset="-128"/>
              </a:rPr>
              <a:t>❶</a:t>
            </a:r>
            <a:r>
              <a:rPr kumimoji="0" lang="ja-JP" altLang="en-US" sz="2600" kern="0" dirty="0">
                <a:solidFill>
                  <a:prstClr val="white">
                    <a:lumMod val="65000"/>
                  </a:prstClr>
                </a:solidFill>
                <a:latin typeface="UD デジタル 教科書体 NK" panose="02020400000000000000" pitchFamily="18" charset="-128"/>
                <a:ea typeface="UD デジタル 教科書体 NK" panose="02020400000000000000" pitchFamily="18" charset="-128"/>
              </a:rPr>
              <a:t> </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もうすぐ夏休みです。</a:t>
            </a:r>
            <a:endParaRPr kumimoji="0" lang="en-US" altLang="ja-JP" sz="2600" kern="0" dirty="0">
              <a:solidFill>
                <a:prstClr val="black"/>
              </a:solidFill>
              <a:latin typeface="UD デジタル 教科書体 NK" panose="02020400000000000000" pitchFamily="18" charset="-128"/>
              <a:ea typeface="UD デジタル 教科書体 NK" panose="02020400000000000000" pitchFamily="18" charset="-128"/>
            </a:endParaRPr>
          </a:p>
          <a:p>
            <a:pPr>
              <a:lnSpc>
                <a:spcPts val="3000"/>
              </a:lnSpc>
              <a:defRPr/>
            </a:pP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❷ 去年は</a:t>
            </a:r>
            <a:r>
              <a:rPr kumimoji="0" lang="ja-JP" altLang="en-US" sz="2600" b="1" u="sng" kern="0" dirty="0">
                <a:solidFill>
                  <a:prstClr val="black"/>
                </a:solidFill>
                <a:latin typeface="UD デジタル 教科書体 NK" panose="02020400000000000000" pitchFamily="18" charset="-128"/>
                <a:ea typeface="UD デジタル 教科書体 NK" panose="02020400000000000000" pitchFamily="18" charset="-128"/>
              </a:rPr>
              <a:t>休み明け</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に</a:t>
            </a:r>
            <a:r>
              <a:rPr kumimoji="0" lang="ja-JP" altLang="en-US" sz="2600" b="1" u="sng" kern="0" dirty="0">
                <a:solidFill>
                  <a:prstClr val="black"/>
                </a:solidFill>
                <a:latin typeface="UD デジタル 教科書体 NK" panose="02020400000000000000" pitchFamily="18" charset="-128"/>
                <a:ea typeface="UD デジタル 教科書体 NK" panose="02020400000000000000" pitchFamily="18" charset="-128"/>
              </a:rPr>
              <a:t>生活リズムが乱れ</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た子が多くいました。</a:t>
            </a:r>
            <a:endParaRPr kumimoji="0" lang="en-US" altLang="ja-JP" sz="2600" kern="0" dirty="0">
              <a:solidFill>
                <a:prstClr val="black"/>
              </a:solidFill>
              <a:latin typeface="UD デジタル 教科書体 NK" panose="02020400000000000000" pitchFamily="18" charset="-128"/>
              <a:ea typeface="UD デジタル 教科書体 NK" panose="02020400000000000000" pitchFamily="18" charset="-128"/>
            </a:endParaRPr>
          </a:p>
          <a:p>
            <a:pPr>
              <a:lnSpc>
                <a:spcPts val="3000"/>
              </a:lnSpc>
              <a:defRPr/>
            </a:pP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❹ 明日夏休みの生活について子供たちにも話します。</a:t>
            </a:r>
            <a:endParaRPr kumimoji="0" lang="en-US" altLang="ja-JP" sz="2600" kern="0" dirty="0">
              <a:solidFill>
                <a:prstClr val="black"/>
              </a:solidFill>
              <a:latin typeface="UD デジタル 教科書体 NK" panose="02020400000000000000" pitchFamily="18" charset="-128"/>
              <a:ea typeface="UD デジタル 教科書体 NK" panose="02020400000000000000" pitchFamily="18" charset="-128"/>
            </a:endParaRPr>
          </a:p>
          <a:p>
            <a:pPr>
              <a:lnSpc>
                <a:spcPts val="3000"/>
              </a:lnSpc>
              <a:defRPr/>
            </a:pP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❺ </a:t>
            </a:r>
            <a:r>
              <a:rPr kumimoji="0" lang="ja-JP" altLang="en-US" sz="2600" b="1" u="sng" kern="0" dirty="0">
                <a:solidFill>
                  <a:prstClr val="black"/>
                </a:solidFill>
                <a:latin typeface="UD デジタル 教科書体 NK" panose="02020400000000000000" pitchFamily="18" charset="-128"/>
                <a:ea typeface="UD デジタル 教科書体 NK" panose="02020400000000000000" pitchFamily="18" charset="-128"/>
              </a:rPr>
              <a:t>ご家庭</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でも</a:t>
            </a:r>
            <a:r>
              <a:rPr kumimoji="0" lang="ja-JP" altLang="en-US" sz="2600" b="1" u="sng" kern="0" dirty="0">
                <a:solidFill>
                  <a:prstClr val="black"/>
                </a:solidFill>
                <a:latin typeface="UD デジタル 教科書体 NK" panose="02020400000000000000" pitchFamily="18" charset="-128"/>
                <a:ea typeface="UD デジタル 教科書体 NK" panose="02020400000000000000" pitchFamily="18" charset="-128"/>
              </a:rPr>
              <a:t>話し合って</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ください。</a:t>
            </a:r>
            <a:endParaRPr kumimoji="0" lang="en-US" altLang="ja-JP" sz="2600" kern="0" dirty="0">
              <a:solidFill>
                <a:prstClr val="white">
                  <a:lumMod val="75000"/>
                </a:prstClr>
              </a:solidFill>
              <a:latin typeface="UD デジタル 教科書体 NK" panose="02020400000000000000" pitchFamily="18" charset="-128"/>
              <a:ea typeface="UD デジタル 教科書体 NK" panose="02020400000000000000" pitchFamily="18" charset="-128"/>
            </a:endParaRPr>
          </a:p>
          <a:p>
            <a:pPr>
              <a:lnSpc>
                <a:spcPts val="3000"/>
              </a:lnSpc>
              <a:defRPr/>
            </a:pP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❻ </a:t>
            </a:r>
            <a:r>
              <a:rPr kumimoji="0" lang="ja-JP" altLang="en-US" sz="2600" b="1" u="sng" kern="0" dirty="0">
                <a:solidFill>
                  <a:prstClr val="black"/>
                </a:solidFill>
                <a:latin typeface="UD デジタル 教科書体 NK" panose="02020400000000000000" pitchFamily="18" charset="-128"/>
                <a:ea typeface="UD デジタル 教科書体 NK" panose="02020400000000000000" pitchFamily="18" charset="-128"/>
              </a:rPr>
              <a:t>保護者の皆さま</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には</a:t>
            </a:r>
            <a:r>
              <a:rPr kumimoji="0" lang="ja-JP" altLang="en-US" sz="2600" b="1" u="sng" kern="0" dirty="0">
                <a:solidFill>
                  <a:prstClr val="black"/>
                </a:solidFill>
                <a:latin typeface="UD デジタル 教科書体 NK" panose="02020400000000000000" pitchFamily="18" charset="-128"/>
                <a:ea typeface="UD デジタル 教科書体 NK" panose="02020400000000000000" pitchFamily="18" charset="-128"/>
              </a:rPr>
              <a:t>声掛け</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 や</a:t>
            </a:r>
            <a:r>
              <a:rPr kumimoji="0" lang="ja-JP" altLang="en-US" sz="2600" b="1" u="sng" kern="0" dirty="0">
                <a:solidFill>
                  <a:prstClr val="black"/>
                </a:solidFill>
                <a:latin typeface="UD デジタル 教科書体 NK" panose="02020400000000000000" pitchFamily="18" charset="-128"/>
                <a:ea typeface="UD デジタル 教科書体 NK" panose="02020400000000000000" pitchFamily="18" charset="-128"/>
              </a:rPr>
              <a:t>見守り</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をお願いします。</a:t>
            </a:r>
          </a:p>
        </p:txBody>
      </p:sp>
      <p:sp>
        <p:nvSpPr>
          <p:cNvPr id="9" name="タイトル 1">
            <a:extLst>
              <a:ext uri="{FF2B5EF4-FFF2-40B4-BE49-F238E27FC236}">
                <a16:creationId xmlns:a16="http://schemas.microsoft.com/office/drawing/2014/main" id="{6B1CE856-6D8A-8EB2-B2E3-E07711676F44}"/>
              </a:ext>
            </a:extLst>
          </p:cNvPr>
          <p:cNvSpPr txBox="1">
            <a:spLocks/>
          </p:cNvSpPr>
          <p:nvPr/>
        </p:nvSpPr>
        <p:spPr>
          <a:xfrm>
            <a:off x="135416" y="66335"/>
            <a:ext cx="4042884" cy="510402"/>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defRPr/>
            </a:pPr>
            <a:r>
              <a:rPr lang="en-US" altLang="ja-JP" sz="2800" b="1" dirty="0">
                <a:solidFill>
                  <a:prstClr val="black"/>
                </a:solidFill>
                <a:highlight>
                  <a:srgbClr val="FFDDFF"/>
                </a:highlight>
                <a:latin typeface="UD デジタル 教科書体 NK" panose="02020400000000000000" pitchFamily="18" charset="-128"/>
                <a:ea typeface="UD デジタル 教科書体 NK" panose="02020400000000000000" pitchFamily="18" charset="-128"/>
              </a:rPr>
              <a:t>3</a:t>
            </a:r>
            <a:r>
              <a:rPr lang="ja-JP" altLang="en-US" sz="2800" b="1" dirty="0">
                <a:solidFill>
                  <a:prstClr val="black"/>
                </a:solidFill>
                <a:highlight>
                  <a:srgbClr val="FFDDFF"/>
                </a:highlight>
                <a:latin typeface="UD デジタル 教科書体 NK" panose="02020400000000000000" pitchFamily="18" charset="-128"/>
                <a:ea typeface="UD デジタル 教科書体 NK" panose="02020400000000000000" pitchFamily="18" charset="-128"/>
              </a:rPr>
              <a:t>　伝わりやすい工夫</a:t>
            </a:r>
          </a:p>
        </p:txBody>
      </p:sp>
      <p:sp>
        <p:nvSpPr>
          <p:cNvPr id="18" name="矢印: 下 17">
            <a:extLst>
              <a:ext uri="{FF2B5EF4-FFF2-40B4-BE49-F238E27FC236}">
                <a16:creationId xmlns:a16="http://schemas.microsoft.com/office/drawing/2014/main" id="{C0C51416-71CD-8F7A-7644-FF7DDD45D6A0}"/>
              </a:ext>
            </a:extLst>
          </p:cNvPr>
          <p:cNvSpPr/>
          <p:nvPr/>
        </p:nvSpPr>
        <p:spPr>
          <a:xfrm>
            <a:off x="3599543" y="2705978"/>
            <a:ext cx="914400" cy="401783"/>
          </a:xfrm>
          <a:prstGeom prst="downArrow">
            <a:avLst/>
          </a:prstGeom>
          <a:solidFill>
            <a:schemeClr val="accent3">
              <a:lumMod val="20000"/>
              <a:lumOff val="8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8117874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23D3D-BCD0-8154-8C3B-21DFF32158DE}"/>
            </a:ext>
          </a:extLst>
        </p:cNvPr>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30AB0BD7-B7E8-8689-89D2-4FA9C0157EBE}"/>
              </a:ext>
            </a:extLst>
          </p:cNvPr>
          <p:cNvGrpSpPr/>
          <p:nvPr/>
        </p:nvGrpSpPr>
        <p:grpSpPr>
          <a:xfrm>
            <a:off x="8858630" y="3865516"/>
            <a:ext cx="3529314" cy="1323439"/>
            <a:chOff x="8858630" y="3865516"/>
            <a:chExt cx="3529314" cy="1323439"/>
          </a:xfrm>
        </p:grpSpPr>
        <p:sp>
          <p:nvSpPr>
            <p:cNvPr id="11" name="テキスト ボックス 10">
              <a:extLst>
                <a:ext uri="{FF2B5EF4-FFF2-40B4-BE49-F238E27FC236}">
                  <a16:creationId xmlns:a16="http://schemas.microsoft.com/office/drawing/2014/main" id="{7710F9E2-0226-B6A3-1420-BC4601DF318C}"/>
                </a:ext>
              </a:extLst>
            </p:cNvPr>
            <p:cNvSpPr txBox="1"/>
            <p:nvPr/>
          </p:nvSpPr>
          <p:spPr>
            <a:xfrm>
              <a:off x="8858630" y="3865516"/>
              <a:ext cx="3146557" cy="1323439"/>
            </a:xfrm>
            <a:prstGeom prst="rect">
              <a:avLst/>
            </a:prstGeom>
            <a:noFill/>
            <a:ln>
              <a:solidFill>
                <a:schemeClr val="tx1"/>
              </a:solidFill>
            </a:ln>
          </p:spPr>
          <p:txBody>
            <a:bodyPr wrap="square">
              <a:spAutoFit/>
            </a:bodyPr>
            <a:lstStyle/>
            <a:p>
              <a:pPr algn="ctr"/>
              <a:r>
                <a:rPr lang="ar-AE" altLang="ja-JP" sz="8000" dirty="0">
                  <a:latin typeface="Segoe UI Light" panose="020B0502040204020203" pitchFamily="34" charset="0"/>
                  <a:cs typeface="Segoe UI Light" panose="020B0502040204020203" pitchFamily="34" charset="0"/>
                </a:rPr>
                <a:t>میباشی</a:t>
              </a:r>
              <a:r>
                <a:rPr lang="en-US" altLang="ja-JP" sz="8000" dirty="0">
                  <a:latin typeface="Segoe UI Light" panose="020B0502040204020203" pitchFamily="34" charset="0"/>
                  <a:cs typeface="Segoe UI Light" panose="020B0502040204020203" pitchFamily="34" charset="0"/>
                </a:rPr>
                <a:t>   </a:t>
              </a:r>
              <a:endParaRPr lang="ja-JP" altLang="en-US" sz="8000" dirty="0">
                <a:latin typeface="Segoe UI Light" panose="020B0502040204020203" pitchFamily="34" charset="0"/>
                <a:cs typeface="Segoe UI Light" panose="020B0502040204020203" pitchFamily="34" charset="0"/>
              </a:endParaRPr>
            </a:p>
          </p:txBody>
        </p:sp>
        <p:sp>
          <p:nvSpPr>
            <p:cNvPr id="19" name="テキスト ボックス 18">
              <a:extLst>
                <a:ext uri="{FF2B5EF4-FFF2-40B4-BE49-F238E27FC236}">
                  <a16:creationId xmlns:a16="http://schemas.microsoft.com/office/drawing/2014/main" id="{952C21F5-A176-BB61-0582-46C7987F5052}"/>
                </a:ext>
              </a:extLst>
            </p:cNvPr>
            <p:cNvSpPr txBox="1"/>
            <p:nvPr/>
          </p:nvSpPr>
          <p:spPr>
            <a:xfrm>
              <a:off x="10297886" y="3865516"/>
              <a:ext cx="2090058" cy="400110"/>
            </a:xfrm>
            <a:prstGeom prst="rect">
              <a:avLst/>
            </a:prstGeom>
            <a:noFill/>
          </p:spPr>
          <p:txBody>
            <a:bodyPr wrap="square" rtlCol="0">
              <a:spAutoFit/>
            </a:bodyPr>
            <a:lstStyle/>
            <a:p>
              <a:r>
                <a:rPr kumimoji="1" lang="ja-JP" altLang="en-US" sz="2000" dirty="0">
                  <a:latin typeface="UD デジタル 教科書体 NP-B" panose="02020700000000000000" pitchFamily="18" charset="-128"/>
                  <a:ea typeface="UD デジタル 教科書体 NP-B" panose="02020700000000000000" pitchFamily="18" charset="-128"/>
                </a:rPr>
                <a:t>フォント違い</a:t>
              </a:r>
            </a:p>
          </p:txBody>
        </p:sp>
      </p:grpSp>
      <p:grpSp>
        <p:nvGrpSpPr>
          <p:cNvPr id="15" name="グループ化 14">
            <a:extLst>
              <a:ext uri="{FF2B5EF4-FFF2-40B4-BE49-F238E27FC236}">
                <a16:creationId xmlns:a16="http://schemas.microsoft.com/office/drawing/2014/main" id="{7FA53071-DDC7-F002-1190-3089E1FEDCFB}"/>
              </a:ext>
            </a:extLst>
          </p:cNvPr>
          <p:cNvGrpSpPr/>
          <p:nvPr/>
        </p:nvGrpSpPr>
        <p:grpSpPr>
          <a:xfrm>
            <a:off x="0" y="1415846"/>
            <a:ext cx="12192000" cy="2043003"/>
            <a:chOff x="0" y="1415846"/>
            <a:chExt cx="12192000" cy="2043003"/>
          </a:xfrm>
        </p:grpSpPr>
        <p:sp>
          <p:nvSpPr>
            <p:cNvPr id="8" name="正方形/長方形 7">
              <a:extLst>
                <a:ext uri="{FF2B5EF4-FFF2-40B4-BE49-F238E27FC236}">
                  <a16:creationId xmlns:a16="http://schemas.microsoft.com/office/drawing/2014/main" id="{44E502D4-C82C-C9BD-AB5F-87FAA9ED79CD}"/>
                </a:ext>
              </a:extLst>
            </p:cNvPr>
            <p:cNvSpPr/>
            <p:nvPr/>
          </p:nvSpPr>
          <p:spPr>
            <a:xfrm>
              <a:off x="0" y="1415846"/>
              <a:ext cx="12192000" cy="2013154"/>
            </a:xfrm>
            <a:prstGeom prst="rect">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9A9DDC3D-E812-48DF-971B-F6EA9625A246}"/>
                </a:ext>
              </a:extLst>
            </p:cNvPr>
            <p:cNvCxnSpPr>
              <a:cxnSpLocks/>
            </p:cNvCxnSpPr>
            <p:nvPr/>
          </p:nvCxnSpPr>
          <p:spPr>
            <a:xfrm>
              <a:off x="0" y="3458849"/>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F595A786-303C-973C-35C0-0C434E6DB029}"/>
                </a:ext>
              </a:extLst>
            </p:cNvPr>
            <p:cNvCxnSpPr>
              <a:cxnSpLocks/>
            </p:cNvCxnSpPr>
            <p:nvPr/>
          </p:nvCxnSpPr>
          <p:spPr>
            <a:xfrm>
              <a:off x="0" y="1415846"/>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49463160-6BA3-0CE6-89DE-0578ACFC59DD}"/>
              </a:ext>
            </a:extLst>
          </p:cNvPr>
          <p:cNvSpPr txBox="1"/>
          <p:nvPr/>
        </p:nvSpPr>
        <p:spPr>
          <a:xfrm>
            <a:off x="0" y="3721119"/>
            <a:ext cx="9690100" cy="2123658"/>
          </a:xfrm>
          <a:prstGeom prst="rect">
            <a:avLst/>
          </a:prstGeom>
          <a:noFill/>
        </p:spPr>
        <p:txBody>
          <a:bodyPr wrap="square" rtlCol="0">
            <a:spAutoFit/>
          </a:bodyPr>
          <a:lstStyle/>
          <a:p>
            <a:r>
              <a:rPr lang="ja-JP" altLang="en-US" sz="2800" dirty="0">
                <a:latin typeface="UD デジタル 教科書体 NK" panose="02020400000000000000" pitchFamily="18" charset="-128"/>
                <a:ea typeface="UD デジタル 教科書体 NK" panose="02020400000000000000" pitchFamily="18" charset="-128"/>
              </a:rPr>
              <a:t>・ 「ペルシア語５０音表」を参考に、右の文字を　→</a:t>
            </a:r>
            <a:endParaRPr lang="en-US" altLang="ja-JP" sz="2800" dirty="0">
              <a:latin typeface="UD デジタル 教科書体 NK" panose="02020400000000000000" pitchFamily="18" charset="-128"/>
              <a:ea typeface="UD デジタル 教科書体 NK" panose="02020400000000000000" pitchFamily="18" charset="-128"/>
            </a:endParaRPr>
          </a:p>
          <a:p>
            <a:r>
              <a:rPr lang="en-US" altLang="ja-JP" sz="2800" dirty="0">
                <a:latin typeface="UD デジタル 教科書体 NK" panose="02020400000000000000" pitchFamily="18" charset="-128"/>
                <a:ea typeface="UD デジタル 教科書体 NK" panose="02020400000000000000" pitchFamily="18" charset="-128"/>
              </a:rPr>
              <a:t>   </a:t>
            </a:r>
            <a:r>
              <a:rPr lang="ja-JP" altLang="en-US" sz="2800" dirty="0">
                <a:latin typeface="UD デジタル 教科書体 NK" panose="02020400000000000000" pitchFamily="18" charset="-128"/>
                <a:ea typeface="UD デジタル 教科書体 NK" panose="02020400000000000000" pitchFamily="18" charset="-128"/>
              </a:rPr>
              <a:t>読んでみましょう。 </a:t>
            </a:r>
            <a:r>
              <a:rPr lang="en-US" altLang="ja-JP" sz="2800" dirty="0">
                <a:latin typeface="UD デジタル 教科書体 NK" panose="02020400000000000000" pitchFamily="18" charset="-128"/>
                <a:ea typeface="UD デジタル 教科書体 NK" panose="02020400000000000000" pitchFamily="18" charset="-128"/>
              </a:rPr>
              <a:t>【</a:t>
            </a:r>
            <a:r>
              <a:rPr lang="ja-JP" altLang="en-US" sz="2800" dirty="0">
                <a:latin typeface="UD デジタル 教科書体 NK" panose="02020400000000000000" pitchFamily="18" charset="-128"/>
                <a:ea typeface="UD デジタル 教科書体 NK" panose="02020400000000000000" pitchFamily="18" charset="-128"/>
              </a:rPr>
              <a:t>目標１分</a:t>
            </a:r>
            <a:r>
              <a:rPr lang="en-US" altLang="ja-JP" sz="2800" dirty="0">
                <a:latin typeface="UD デジタル 教科書体 NK" panose="02020400000000000000" pitchFamily="18" charset="-128"/>
                <a:ea typeface="UD デジタル 教科書体 NK" panose="02020400000000000000" pitchFamily="18" charset="-128"/>
              </a:rPr>
              <a:t>】</a:t>
            </a:r>
            <a:endParaRPr kumimoji="1" lang="en-US" altLang="ja-JP" sz="2800" b="1" dirty="0">
              <a:latin typeface="UD デジタル 教科書体 NK" panose="02020400000000000000" pitchFamily="18" charset="-128"/>
              <a:ea typeface="UD デジタル 教科書体 NK" panose="02020400000000000000" pitchFamily="18" charset="-128"/>
            </a:endParaRPr>
          </a:p>
          <a:p>
            <a:r>
              <a:rPr lang="ja-JP" altLang="en-US" sz="2400" b="1" dirty="0">
                <a:solidFill>
                  <a:srgbClr val="C00000"/>
                </a:solidFill>
                <a:latin typeface="UD デジタル 教科書体 NK" panose="02020400000000000000" pitchFamily="18" charset="-128"/>
                <a:ea typeface="UD デジタル 教科書体 NK" panose="02020400000000000000" pitchFamily="18" charset="-128"/>
              </a:rPr>
              <a:t>　　　➝ 母語は１瞬でも読めるが、外国語は１分あっても大変。</a:t>
            </a:r>
            <a:endParaRPr lang="en-US" altLang="ja-JP" sz="2400" b="1" dirty="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400" b="1" dirty="0">
                <a:solidFill>
                  <a:srgbClr val="C00000"/>
                </a:solidFill>
                <a:latin typeface="UD デジタル 教科書体 NK" panose="02020400000000000000" pitchFamily="18" charset="-128"/>
                <a:ea typeface="UD デジタル 教科書体 NK" panose="02020400000000000000" pitchFamily="18" charset="-128"/>
              </a:rPr>
              <a:t>  　　 ➝ フォントが違えば同じ文字に見えないこともある。</a:t>
            </a:r>
            <a:endParaRPr lang="en-US" altLang="ja-JP" sz="2400" b="1" dirty="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800" dirty="0">
                <a:latin typeface="UD デジタル 教科書体 NK" panose="02020400000000000000" pitchFamily="18" charset="-128"/>
                <a:ea typeface="UD デジタル 教科書体 NK" panose="02020400000000000000" pitchFamily="18" charset="-128"/>
              </a:rPr>
              <a:t>・ □に自分の名前を「ペルシア語」で書いてみましょう。</a:t>
            </a:r>
            <a:endParaRPr kumimoji="1" lang="ja-JP" altLang="en-US" sz="2800" dirty="0">
              <a:latin typeface="UD デジタル 教科書体 NK" panose="02020400000000000000" pitchFamily="18" charset="-128"/>
              <a:ea typeface="UD デジタル 教科書体 NK" panose="02020400000000000000" pitchFamily="18" charset="-128"/>
            </a:endParaRPr>
          </a:p>
        </p:txBody>
      </p:sp>
      <p:sp>
        <p:nvSpPr>
          <p:cNvPr id="4" name="テキスト ボックス 3">
            <a:extLst>
              <a:ext uri="{FF2B5EF4-FFF2-40B4-BE49-F238E27FC236}">
                <a16:creationId xmlns:a16="http://schemas.microsoft.com/office/drawing/2014/main" id="{1AEE201F-221F-3F88-BC38-C7F38D0EB380}"/>
              </a:ext>
            </a:extLst>
          </p:cNvPr>
          <p:cNvSpPr txBox="1"/>
          <p:nvPr/>
        </p:nvSpPr>
        <p:spPr>
          <a:xfrm>
            <a:off x="989735" y="1852363"/>
            <a:ext cx="10353180" cy="923330"/>
          </a:xfrm>
          <a:prstGeom prst="rect">
            <a:avLst/>
          </a:prstGeom>
          <a:noFill/>
        </p:spPr>
        <p:txBody>
          <a:bodyPr wrap="square" rtlCol="0">
            <a:spAutoFit/>
          </a:bodyPr>
          <a:lstStyle/>
          <a:p>
            <a:pPr algn="ctr"/>
            <a:r>
              <a:rPr kumimoji="1" lang="ja-JP" altLang="en-US" sz="5400" b="1" dirty="0">
                <a:solidFill>
                  <a:schemeClr val="bg1"/>
                </a:solidFill>
                <a:latin typeface="UD デジタル 教科書体 NK" panose="02020400000000000000" pitchFamily="18" charset="-128"/>
                <a:ea typeface="UD デジタル 教科書体 NK" panose="02020400000000000000" pitchFamily="18" charset="-128"/>
              </a:rPr>
              <a:t>母語と体系が異なる文字を読む</a:t>
            </a:r>
            <a:endParaRPr kumimoji="1" lang="en-US" altLang="ja-JP" sz="4000" b="1" dirty="0">
              <a:solidFill>
                <a:schemeClr val="bg1"/>
              </a:solidFill>
              <a:latin typeface="UD デジタル 教科書体 NK" panose="02020400000000000000" pitchFamily="18" charset="-128"/>
              <a:ea typeface="UD デジタル 教科書体 NK" panose="02020400000000000000" pitchFamily="18" charset="-128"/>
            </a:endParaRPr>
          </a:p>
        </p:txBody>
      </p:sp>
      <p:sp>
        <p:nvSpPr>
          <p:cNvPr id="6" name="テキスト ボックス 5">
            <a:extLst>
              <a:ext uri="{FF2B5EF4-FFF2-40B4-BE49-F238E27FC236}">
                <a16:creationId xmlns:a16="http://schemas.microsoft.com/office/drawing/2014/main" id="{53474F6B-880D-196A-B4F5-3E77AAFE077A}"/>
              </a:ext>
            </a:extLst>
          </p:cNvPr>
          <p:cNvSpPr txBox="1"/>
          <p:nvPr/>
        </p:nvSpPr>
        <p:spPr>
          <a:xfrm>
            <a:off x="240956" y="156518"/>
            <a:ext cx="7188543" cy="707886"/>
          </a:xfrm>
          <a:prstGeom prst="rect">
            <a:avLst/>
          </a:prstGeom>
          <a:noFill/>
        </p:spPr>
        <p:txBody>
          <a:bodyPr wrap="square">
            <a:spAutoFit/>
          </a:bodyPr>
          <a:lstStyle/>
          <a:p>
            <a:r>
              <a:rPr lang="en-US" altLang="ja-JP" sz="4000" b="1" dirty="0">
                <a:latin typeface="UD デジタル 教科書体 NK" panose="02020400000000000000" pitchFamily="18" charset="-128"/>
                <a:ea typeface="UD デジタル 教科書体 NK" panose="02020400000000000000" pitchFamily="18" charset="-128"/>
              </a:rPr>
              <a:t>1.2</a:t>
            </a:r>
            <a:r>
              <a:rPr lang="ja-JP" altLang="en-US" sz="4000" b="1" dirty="0">
                <a:latin typeface="UD デジタル 教科書体 NK" panose="02020400000000000000" pitchFamily="18" charset="-128"/>
                <a:ea typeface="UD デジタル 教科書体 NK" panose="02020400000000000000" pitchFamily="18" charset="-128"/>
              </a:rPr>
              <a:t>　子どもの気持ち体験 ②</a:t>
            </a:r>
          </a:p>
        </p:txBody>
      </p:sp>
      <p:sp>
        <p:nvSpPr>
          <p:cNvPr id="7" name="テキスト ボックス 6">
            <a:extLst>
              <a:ext uri="{FF2B5EF4-FFF2-40B4-BE49-F238E27FC236}">
                <a16:creationId xmlns:a16="http://schemas.microsoft.com/office/drawing/2014/main" id="{2B6180D7-3FB3-8211-FF18-9728693223CA}"/>
              </a:ext>
            </a:extLst>
          </p:cNvPr>
          <p:cNvSpPr txBox="1"/>
          <p:nvPr/>
        </p:nvSpPr>
        <p:spPr>
          <a:xfrm>
            <a:off x="1983179" y="2748358"/>
            <a:ext cx="8366291" cy="523220"/>
          </a:xfrm>
          <a:prstGeom prst="rect">
            <a:avLst/>
          </a:prstGeom>
          <a:noFill/>
        </p:spPr>
        <p:txBody>
          <a:bodyPr wrap="square" rtlCol="0">
            <a:spAutoFit/>
          </a:bodyPr>
          <a:lstStyle/>
          <a:p>
            <a:pPr algn="ctr"/>
            <a:r>
              <a:rPr kumimoji="1" lang="en-US" altLang="ja-JP" sz="2800" b="1" dirty="0">
                <a:solidFill>
                  <a:schemeClr val="bg1"/>
                </a:solidFill>
                <a:latin typeface="UD デジタル 教科書体 NK" panose="02020400000000000000" pitchFamily="18" charset="-128"/>
                <a:ea typeface="UD デジタル 教科書体 NK" panose="02020400000000000000" pitchFamily="18" charset="-128"/>
              </a:rPr>
              <a:t>― </a:t>
            </a:r>
            <a:r>
              <a:rPr kumimoji="1" lang="ja-JP" altLang="en-US" sz="2800" b="1" dirty="0">
                <a:solidFill>
                  <a:schemeClr val="bg1"/>
                </a:solidFill>
                <a:latin typeface="UD デジタル 教科書体 NK" panose="02020400000000000000" pitchFamily="18" charset="-128"/>
                <a:ea typeface="UD デジタル 教科書体 NK" panose="02020400000000000000" pitchFamily="18" charset="-128"/>
              </a:rPr>
              <a:t>外国語の文字判別の苦労、思い込みに気づく </a:t>
            </a:r>
            <a:r>
              <a:rPr kumimoji="1" lang="en-US" altLang="ja-JP" sz="2800" b="1" dirty="0">
                <a:solidFill>
                  <a:schemeClr val="bg1"/>
                </a:solidFill>
                <a:latin typeface="UD デジタル 教科書体 NK" panose="02020400000000000000" pitchFamily="18" charset="-128"/>
                <a:ea typeface="UD デジタル 教科書体 NK" panose="02020400000000000000" pitchFamily="18" charset="-128"/>
              </a:rPr>
              <a:t>―</a:t>
            </a:r>
            <a:endParaRPr kumimoji="1" lang="ja-JP" altLang="en-US" sz="2800" b="1" dirty="0">
              <a:solidFill>
                <a:schemeClr val="bg1"/>
              </a:solidFill>
              <a:latin typeface="UD デジタル 教科書体 NK" panose="02020400000000000000" pitchFamily="18" charset="-128"/>
              <a:ea typeface="UD デジタル 教科書体 NK" panose="02020400000000000000" pitchFamily="18" charset="-128"/>
            </a:endParaRPr>
          </a:p>
        </p:txBody>
      </p:sp>
      <p:cxnSp>
        <p:nvCxnSpPr>
          <p:cNvPr id="2" name="直線コネクタ 1">
            <a:extLst>
              <a:ext uri="{FF2B5EF4-FFF2-40B4-BE49-F238E27FC236}">
                <a16:creationId xmlns:a16="http://schemas.microsoft.com/office/drawing/2014/main" id="{85D62500-8BDE-4F9C-31D0-EEFB0CF7A117}"/>
              </a:ext>
            </a:extLst>
          </p:cNvPr>
          <p:cNvCxnSpPr>
            <a:cxnSpLocks/>
          </p:cNvCxnSpPr>
          <p:nvPr/>
        </p:nvCxnSpPr>
        <p:spPr>
          <a:xfrm>
            <a:off x="1527890" y="800713"/>
            <a:ext cx="522851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581462F9-D43D-D619-597E-5AC6F329B6D1}"/>
              </a:ext>
            </a:extLst>
          </p:cNvPr>
          <p:cNvSpPr/>
          <p:nvPr/>
        </p:nvSpPr>
        <p:spPr>
          <a:xfrm>
            <a:off x="1155915" y="5758543"/>
            <a:ext cx="7575131" cy="103532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スライド番号プレースホルダー 10">
            <a:extLst>
              <a:ext uri="{FF2B5EF4-FFF2-40B4-BE49-F238E27FC236}">
                <a16:creationId xmlns:a16="http://schemas.microsoft.com/office/drawing/2014/main" id="{ACB4EE29-B388-6092-F21B-E3B830E2B223}"/>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grpSp>
        <p:nvGrpSpPr>
          <p:cNvPr id="18" name="グループ化 17">
            <a:extLst>
              <a:ext uri="{FF2B5EF4-FFF2-40B4-BE49-F238E27FC236}">
                <a16:creationId xmlns:a16="http://schemas.microsoft.com/office/drawing/2014/main" id="{782FC9A2-9E61-2E07-8335-6D037E369709}"/>
              </a:ext>
            </a:extLst>
          </p:cNvPr>
          <p:cNvGrpSpPr/>
          <p:nvPr/>
        </p:nvGrpSpPr>
        <p:grpSpPr>
          <a:xfrm>
            <a:off x="8858628" y="3856955"/>
            <a:ext cx="3580900" cy="1332000"/>
            <a:chOff x="8858629" y="2963054"/>
            <a:chExt cx="3580900" cy="1332000"/>
          </a:xfrm>
        </p:grpSpPr>
        <p:sp>
          <p:nvSpPr>
            <p:cNvPr id="13" name="テキスト ボックス 12">
              <a:extLst>
                <a:ext uri="{FF2B5EF4-FFF2-40B4-BE49-F238E27FC236}">
                  <a16:creationId xmlns:a16="http://schemas.microsoft.com/office/drawing/2014/main" id="{EED9F2BF-4406-0D43-5E7E-A77DB1147EC4}"/>
                </a:ext>
              </a:extLst>
            </p:cNvPr>
            <p:cNvSpPr txBox="1"/>
            <p:nvPr/>
          </p:nvSpPr>
          <p:spPr>
            <a:xfrm>
              <a:off x="8858629" y="2963054"/>
              <a:ext cx="3146557" cy="1332000"/>
            </a:xfrm>
            <a:prstGeom prst="rect">
              <a:avLst/>
            </a:prstGeom>
            <a:solidFill>
              <a:schemeClr val="bg1"/>
            </a:solidFill>
            <a:ln>
              <a:solidFill>
                <a:schemeClr val="tx1"/>
              </a:solidFill>
            </a:ln>
          </p:spPr>
          <p:txBody>
            <a:bodyPr wrap="square">
              <a:spAutoFit/>
            </a:bodyPr>
            <a:lstStyle/>
            <a:p>
              <a:pPr algn="ctr"/>
              <a:r>
                <a:rPr lang="ar-AE" altLang="ja-JP" sz="6600" dirty="0">
                  <a:latin typeface="Cascadia Mono" panose="020B0609020000020004" pitchFamily="49" charset="0"/>
                  <a:ea typeface="Cascadia Mono" panose="020B0609020000020004" pitchFamily="49" charset="0"/>
                  <a:cs typeface="Cascadia Mono" panose="020B0609020000020004" pitchFamily="49" charset="0"/>
                </a:rPr>
                <a:t>میباشی</a:t>
              </a:r>
              <a:r>
                <a:rPr lang="en-US" altLang="ja-JP" sz="6600" dirty="0">
                  <a:latin typeface="Cascadia Mono" panose="020B0609020000020004" pitchFamily="49" charset="0"/>
                  <a:ea typeface="Cascadia Mono" panose="020B0609020000020004" pitchFamily="49" charset="0"/>
                  <a:cs typeface="Cascadia Mono" panose="020B0609020000020004" pitchFamily="49" charset="0"/>
                </a:rPr>
                <a:t>   </a:t>
              </a:r>
              <a:endParaRPr lang="ja-JP" altLang="en-US" sz="6600" dirty="0">
                <a:latin typeface="Cascadia Mono" panose="020B0609020000020004" pitchFamily="49" charset="0"/>
                <a:cs typeface="Cascadia Mono" panose="020B0609020000020004" pitchFamily="49" charset="0"/>
              </a:endParaRPr>
            </a:p>
          </p:txBody>
        </p:sp>
        <p:sp>
          <p:nvSpPr>
            <p:cNvPr id="10" name="テキスト ボックス 9">
              <a:extLst>
                <a:ext uri="{FF2B5EF4-FFF2-40B4-BE49-F238E27FC236}">
                  <a16:creationId xmlns:a16="http://schemas.microsoft.com/office/drawing/2014/main" id="{1A2B920E-9857-7C10-B777-8A4A060AA089}"/>
                </a:ext>
              </a:extLst>
            </p:cNvPr>
            <p:cNvSpPr txBox="1"/>
            <p:nvPr/>
          </p:nvSpPr>
          <p:spPr>
            <a:xfrm>
              <a:off x="10349471" y="3026747"/>
              <a:ext cx="2090058" cy="400110"/>
            </a:xfrm>
            <a:prstGeom prst="rect">
              <a:avLst/>
            </a:prstGeom>
            <a:noFill/>
          </p:spPr>
          <p:txBody>
            <a:bodyPr wrap="square" rtlCol="0">
              <a:spAutoFit/>
            </a:bodyPr>
            <a:lstStyle/>
            <a:p>
              <a:r>
                <a:rPr kumimoji="1" lang="ja-JP" altLang="en-US" sz="2000" dirty="0">
                  <a:latin typeface="UD デジタル 教科書体 NP-B" panose="02020700000000000000" pitchFamily="18" charset="-128"/>
                  <a:ea typeface="UD デジタル 教科書体 NP-B" panose="02020700000000000000" pitchFamily="18" charset="-128"/>
                </a:rPr>
                <a:t>フォント違い</a:t>
              </a:r>
            </a:p>
          </p:txBody>
        </p:sp>
      </p:grpSp>
      <p:sp>
        <p:nvSpPr>
          <p:cNvPr id="5" name="テキスト ボックス 4">
            <a:extLst>
              <a:ext uri="{FF2B5EF4-FFF2-40B4-BE49-F238E27FC236}">
                <a16:creationId xmlns:a16="http://schemas.microsoft.com/office/drawing/2014/main" id="{075E9DD8-FBBE-3220-11C2-CF3860BBB97B}"/>
              </a:ext>
            </a:extLst>
          </p:cNvPr>
          <p:cNvSpPr txBox="1"/>
          <p:nvPr/>
        </p:nvSpPr>
        <p:spPr>
          <a:xfrm>
            <a:off x="8858626" y="3815069"/>
            <a:ext cx="3146557" cy="1415772"/>
          </a:xfrm>
          <a:prstGeom prst="rect">
            <a:avLst/>
          </a:prstGeom>
          <a:solidFill>
            <a:schemeClr val="bg1"/>
          </a:solidFill>
          <a:ln>
            <a:solidFill>
              <a:schemeClr val="tx1"/>
            </a:solidFill>
          </a:ln>
        </p:spPr>
        <p:txBody>
          <a:bodyPr wrap="square">
            <a:spAutoFit/>
          </a:bodyPr>
          <a:lstStyle/>
          <a:p>
            <a:pPr algn="ctr"/>
            <a:endParaRPr lang="en-US" altLang="ja-JP" sz="1600" dirty="0">
              <a:latin typeface="UD デジタル 教科書体 NK" panose="02020400000000000000" pitchFamily="18" charset="-128"/>
              <a:ea typeface="UD デジタル 教科書体 NK" panose="02020400000000000000" pitchFamily="18" charset="-128"/>
            </a:endParaRPr>
          </a:p>
          <a:p>
            <a:pPr algn="ctr"/>
            <a:r>
              <a:rPr lang="ja-JP" altLang="en-US" sz="5400" dirty="0">
                <a:latin typeface="UD デジタル 教科書体 NK" panose="02020400000000000000" pitchFamily="18" charset="-128"/>
                <a:ea typeface="UD デジタル 教科書体 NK" panose="02020400000000000000" pitchFamily="18" charset="-128"/>
              </a:rPr>
              <a:t>まえばし</a:t>
            </a:r>
            <a:endParaRPr lang="en-US" altLang="ja-JP" sz="5400" dirty="0">
              <a:latin typeface="UD デジタル 教科書体 NK" panose="02020400000000000000" pitchFamily="18" charset="-128"/>
              <a:ea typeface="UD デジタル 教科書体 NK" panose="02020400000000000000" pitchFamily="18" charset="-128"/>
            </a:endParaRPr>
          </a:p>
          <a:p>
            <a:pPr algn="ctr"/>
            <a:endParaRPr lang="ja-JP" altLang="en-US" sz="1600" dirty="0">
              <a:latin typeface="UD デジタル 教科書体 NK" panose="02020400000000000000" pitchFamily="18" charset="-128"/>
              <a:ea typeface="UD デジタル 教科書体 NK" panose="02020400000000000000" pitchFamily="18" charset="-128"/>
            </a:endParaRPr>
          </a:p>
        </p:txBody>
      </p:sp>
      <p:sp>
        <p:nvSpPr>
          <p:cNvPr id="9" name="テキスト ボックス 8">
            <a:extLst>
              <a:ext uri="{FF2B5EF4-FFF2-40B4-BE49-F238E27FC236}">
                <a16:creationId xmlns:a16="http://schemas.microsoft.com/office/drawing/2014/main" id="{9BC37DF7-1760-052C-71A3-9A6022CAA43C}"/>
              </a:ext>
            </a:extLst>
          </p:cNvPr>
          <p:cNvSpPr txBox="1"/>
          <p:nvPr/>
        </p:nvSpPr>
        <p:spPr>
          <a:xfrm>
            <a:off x="8858626" y="3784291"/>
            <a:ext cx="3146557" cy="1446550"/>
          </a:xfrm>
          <a:prstGeom prst="rect">
            <a:avLst/>
          </a:prstGeom>
          <a:solidFill>
            <a:schemeClr val="bg1"/>
          </a:solidFill>
          <a:ln>
            <a:solidFill>
              <a:schemeClr val="tx1"/>
            </a:solidFill>
          </a:ln>
        </p:spPr>
        <p:txBody>
          <a:bodyPr wrap="square">
            <a:spAutoFit/>
          </a:bodyPr>
          <a:lstStyle/>
          <a:p>
            <a:pPr algn="ctr"/>
            <a:r>
              <a:rPr lang="ar-AE" altLang="ja-JP" sz="8800" dirty="0"/>
              <a:t>میباشی</a:t>
            </a:r>
            <a:r>
              <a:rPr lang="en-US" altLang="ja-JP" sz="8800" dirty="0"/>
              <a:t>   </a:t>
            </a:r>
            <a:endParaRPr lang="ja-JP" altLang="en-US" sz="8800" dirty="0"/>
          </a:p>
        </p:txBody>
      </p:sp>
      <p:sp>
        <p:nvSpPr>
          <p:cNvPr id="21" name="正方形/長方形 20">
            <a:extLst>
              <a:ext uri="{FF2B5EF4-FFF2-40B4-BE49-F238E27FC236}">
                <a16:creationId xmlns:a16="http://schemas.microsoft.com/office/drawing/2014/main" id="{8E903171-9D63-C903-3C99-2EF934B7E802}"/>
              </a:ext>
            </a:extLst>
          </p:cNvPr>
          <p:cNvSpPr/>
          <p:nvPr/>
        </p:nvSpPr>
        <p:spPr>
          <a:xfrm>
            <a:off x="855390" y="4552027"/>
            <a:ext cx="7979319" cy="756975"/>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Tree>
    <p:extLst>
      <p:ext uri="{BB962C8B-B14F-4D97-AF65-F5344CB8AC3E}">
        <p14:creationId xmlns:p14="http://schemas.microsoft.com/office/powerpoint/2010/main" val="157790802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60000"/>
                                  </p:stCondLst>
                                  <p:childTnLst>
                                    <p:anim calcmode="lin" valueType="num">
                                      <p:cBhvr additive="base">
                                        <p:cTn id="6" dur="2000"/>
                                        <p:tgtEl>
                                          <p:spTgt spid="9"/>
                                        </p:tgtEl>
                                        <p:attrNameLst>
                                          <p:attrName>ppt_x</p:attrName>
                                        </p:attrNameLst>
                                      </p:cBhvr>
                                      <p:tavLst>
                                        <p:tav tm="0">
                                          <p:val>
                                            <p:strVal val="ppt_x"/>
                                          </p:val>
                                        </p:tav>
                                        <p:tav tm="100000">
                                          <p:val>
                                            <p:strVal val="ppt_x"/>
                                          </p:val>
                                        </p:tav>
                                      </p:tavLst>
                                    </p:anim>
                                    <p:anim calcmode="lin" valueType="num">
                                      <p:cBhvr additive="base">
                                        <p:cTn id="7" dur="2000"/>
                                        <p:tgtEl>
                                          <p:spTgt spid="9"/>
                                        </p:tgtEl>
                                        <p:attrNameLst>
                                          <p:attrName>ppt_y</p:attrName>
                                        </p:attrNameLst>
                                      </p:cBhvr>
                                      <p:tavLst>
                                        <p:tav tm="0">
                                          <p:val>
                                            <p:strVal val="ppt_y"/>
                                          </p:val>
                                        </p:tav>
                                        <p:tav tm="100000">
                                          <p:val>
                                            <p:strVal val="1+ppt_h/2"/>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62000"/>
                            </p:stCondLst>
                            <p:childTnLst>
                              <p:par>
                                <p:cTn id="10" presetID="2" presetClass="exit" presetSubtype="4" fill="hold" grpId="0" nodeType="afterEffect">
                                  <p:stCondLst>
                                    <p:cond delay="200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par>
                          <p:cTn id="14" fill="hold">
                            <p:stCondLst>
                              <p:cond delay="64500"/>
                            </p:stCondLst>
                            <p:childTnLst>
                              <p:par>
                                <p:cTn id="15" presetID="2" presetClass="exit" presetSubtype="4" fill="hold" nodeType="after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childTnLst>
                          </p:cTn>
                        </p:par>
                        <p:par>
                          <p:cTn id="19" fill="hold">
                            <p:stCondLst>
                              <p:cond delay="65000"/>
                            </p:stCondLst>
                            <p:childTnLst>
                              <p:par>
                                <p:cTn id="20" presetID="2" presetClass="exit" presetSubtype="4" fill="hold" grpId="0" nodeType="afterEffect">
                                  <p:stCondLst>
                                    <p:cond delay="0"/>
                                  </p:stCondLst>
                                  <p:childTnLst>
                                    <p:anim calcmode="lin" valueType="num">
                                      <p:cBhvr additive="base">
                                        <p:cTn id="21" dur="500"/>
                                        <p:tgtEl>
                                          <p:spTgt spid="21"/>
                                        </p:tgtEl>
                                        <p:attrNameLst>
                                          <p:attrName>ppt_x</p:attrName>
                                        </p:attrNameLst>
                                      </p:cBhvr>
                                      <p:tavLst>
                                        <p:tav tm="0">
                                          <p:val>
                                            <p:strVal val="ppt_x"/>
                                          </p:val>
                                        </p:tav>
                                        <p:tav tm="100000">
                                          <p:val>
                                            <p:strVal val="ppt_x"/>
                                          </p:val>
                                        </p:tav>
                                      </p:tavLst>
                                    </p:anim>
                                    <p:anim calcmode="lin" valueType="num">
                                      <p:cBhvr additive="base">
                                        <p:cTn id="22" dur="500"/>
                                        <p:tgtEl>
                                          <p:spTgt spid="21"/>
                                        </p:tgtEl>
                                        <p:attrNameLst>
                                          <p:attrName>ppt_y</p:attrName>
                                        </p:attrNameLst>
                                      </p:cBhvr>
                                      <p:tavLst>
                                        <p:tav tm="0">
                                          <p:val>
                                            <p:strVal val="ppt_y"/>
                                          </p:val>
                                        </p:tav>
                                        <p:tav tm="100000">
                                          <p:val>
                                            <p:strVal val="1+ppt_h/2"/>
                                          </p:val>
                                        </p:tav>
                                      </p:tavLst>
                                    </p:anim>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5356C-E794-E62C-8C41-A1E119B866AF}"/>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2541BB3C-ABDE-7FBC-71FF-94BF677ED8CC}"/>
              </a:ext>
            </a:extLst>
          </p:cNvPr>
          <p:cNvPicPr>
            <a:picLocks noChangeAspect="1"/>
          </p:cNvPicPr>
          <p:nvPr/>
        </p:nvPicPr>
        <p:blipFill>
          <a:blip r:embed="rId3"/>
          <a:stretch>
            <a:fillRect/>
          </a:stretch>
        </p:blipFill>
        <p:spPr>
          <a:xfrm>
            <a:off x="1261510" y="0"/>
            <a:ext cx="10803835" cy="6715897"/>
          </a:xfrm>
          <a:prstGeom prst="rect">
            <a:avLst/>
          </a:prstGeom>
        </p:spPr>
      </p:pic>
      <p:pic>
        <p:nvPicPr>
          <p:cNvPr id="10" name="図 9">
            <a:extLst>
              <a:ext uri="{FF2B5EF4-FFF2-40B4-BE49-F238E27FC236}">
                <a16:creationId xmlns:a16="http://schemas.microsoft.com/office/drawing/2014/main" id="{D84B14FE-5517-201E-3227-89F48AC39DA8}"/>
              </a:ext>
            </a:extLst>
          </p:cNvPr>
          <p:cNvPicPr>
            <a:picLocks noChangeAspect="1"/>
          </p:cNvPicPr>
          <p:nvPr/>
        </p:nvPicPr>
        <p:blipFill>
          <a:blip r:embed="rId4"/>
          <a:stretch>
            <a:fillRect/>
          </a:stretch>
        </p:blipFill>
        <p:spPr>
          <a:xfrm>
            <a:off x="138047" y="4628660"/>
            <a:ext cx="3453082" cy="2154723"/>
          </a:xfrm>
          <a:prstGeom prst="rect">
            <a:avLst/>
          </a:prstGeom>
        </p:spPr>
      </p:pic>
      <p:sp>
        <p:nvSpPr>
          <p:cNvPr id="2" name="タイトル 1">
            <a:extLst>
              <a:ext uri="{FF2B5EF4-FFF2-40B4-BE49-F238E27FC236}">
                <a16:creationId xmlns:a16="http://schemas.microsoft.com/office/drawing/2014/main" id="{0D0762F5-90A5-8524-C476-80B7B2599D9D}"/>
              </a:ext>
            </a:extLst>
          </p:cNvPr>
          <p:cNvSpPr>
            <a:spLocks noGrp="1"/>
          </p:cNvSpPr>
          <p:nvPr>
            <p:ph type="title"/>
          </p:nvPr>
        </p:nvSpPr>
        <p:spPr>
          <a:xfrm>
            <a:off x="236220" y="4104493"/>
            <a:ext cx="3312000" cy="396000"/>
          </a:xfrm>
          <a:solidFill>
            <a:schemeClr val="accent4">
              <a:lumMod val="20000"/>
              <a:lumOff val="80000"/>
            </a:schemeClr>
          </a:solidFill>
        </p:spPr>
        <p:txBody>
          <a:bodyPr>
            <a:normAutofit fontScale="90000"/>
          </a:bodyPr>
          <a:lstStyle/>
          <a:p>
            <a:pPr algn="ctr"/>
            <a:r>
              <a:rPr kumimoji="1" lang="ja-JP" altLang="en-US" sz="2800" b="1" dirty="0">
                <a:latin typeface="UD デジタル 教科書体 NK-R" panose="02020400000000000000" pitchFamily="18" charset="-128"/>
                <a:ea typeface="UD デジタル 教科書体 NK-R" panose="02020400000000000000" pitchFamily="18" charset="-128"/>
              </a:rPr>
              <a:t>文字体験</a:t>
            </a:r>
            <a:r>
              <a:rPr kumimoji="1" lang="ja-JP" altLang="en-US" sz="2400" b="1" dirty="0">
                <a:latin typeface="UD デジタル 教科書体 NK-R" panose="02020400000000000000" pitchFamily="18" charset="-128"/>
                <a:ea typeface="UD デジタル 教科書体 NK-R" panose="02020400000000000000" pitchFamily="18" charset="-128"/>
              </a:rPr>
              <a:t>（ペルシア語）</a:t>
            </a:r>
            <a:endParaRPr kumimoji="1" lang="ja-JP" altLang="en-US" sz="2800" b="1" dirty="0">
              <a:latin typeface="UD デジタル 教科書体 NK-R" panose="02020400000000000000" pitchFamily="18" charset="-128"/>
              <a:ea typeface="UD デジタル 教科書体 NK-R" panose="02020400000000000000" pitchFamily="18" charset="-128"/>
            </a:endParaRPr>
          </a:p>
        </p:txBody>
      </p:sp>
      <p:sp>
        <p:nvSpPr>
          <p:cNvPr id="3" name="日付プレースホルダー 2">
            <a:extLst>
              <a:ext uri="{FF2B5EF4-FFF2-40B4-BE49-F238E27FC236}">
                <a16:creationId xmlns:a16="http://schemas.microsoft.com/office/drawing/2014/main" id="{C1F5FE51-6CEA-120A-869A-55E0F84518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25" b="0" i="0" u="none" strike="noStrike" kern="1200" cap="none" spc="0" normalizeH="0" baseline="0" noProof="0">
              <a:ln>
                <a:noFill/>
              </a:ln>
              <a:solidFill>
                <a:prstClr val="black">
                  <a:lumMod val="65000"/>
                  <a:lumOff val="3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0135782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07A7A-442C-28CC-82D0-7BA5ADF250FD}"/>
              </a:ext>
            </a:extLst>
          </p:cNvPr>
          <p:cNvSpPr>
            <a:spLocks noGrp="1"/>
          </p:cNvSpPr>
          <p:nvPr>
            <p:ph type="title"/>
          </p:nvPr>
        </p:nvSpPr>
        <p:spPr>
          <a:xfrm>
            <a:off x="1" y="2604705"/>
            <a:ext cx="12191999" cy="1325562"/>
          </a:xfrm>
        </p:spPr>
        <p:txBody>
          <a:bodyPr>
            <a:normAutofit/>
          </a:bodyPr>
          <a:lstStyle/>
          <a:p>
            <a:pPr algn="ctr"/>
            <a:r>
              <a:rPr kumimoji="1" lang="ja-JP" altLang="en-US" sz="6600" b="1" dirty="0">
                <a:latin typeface="UD デジタル 教科書体 NK-B" panose="02020700000000000000" pitchFamily="18" charset="-128"/>
                <a:ea typeface="UD デジタル 教科書体 NK-B" panose="02020700000000000000" pitchFamily="18" charset="-128"/>
              </a:rPr>
              <a:t>２</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「やさしい日本語」とは</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D6C11ED3-543E-43A3-56E5-B351D2819980}"/>
              </a:ext>
            </a:extLst>
          </p:cNvPr>
          <p:cNvCxnSpPr>
            <a:cxnSpLocks/>
          </p:cNvCxnSpPr>
          <p:nvPr/>
        </p:nvCxnSpPr>
        <p:spPr>
          <a:xfrm>
            <a:off x="2817215" y="3789748"/>
            <a:ext cx="785078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4F0110B9-DA50-62B6-12EF-3D07057E8DB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7989273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E65B0BB9-715F-44DE-DB84-4AEC754D8AEA}"/>
              </a:ext>
            </a:extLst>
          </p:cNvPr>
          <p:cNvGrpSpPr/>
          <p:nvPr/>
        </p:nvGrpSpPr>
        <p:grpSpPr>
          <a:xfrm>
            <a:off x="235727" y="1390597"/>
            <a:ext cx="2245478" cy="1964516"/>
            <a:chOff x="107190" y="1605997"/>
            <a:chExt cx="2245478" cy="1964516"/>
          </a:xfrm>
        </p:grpSpPr>
        <p:pic>
          <p:nvPicPr>
            <p:cNvPr id="9" name="図 8" descr="ロゴ が含まれている画像&#10;&#10;AI 生成コンテンツは誤りを含む可能性があります。">
              <a:extLst>
                <a:ext uri="{FF2B5EF4-FFF2-40B4-BE49-F238E27FC236}">
                  <a16:creationId xmlns:a16="http://schemas.microsoft.com/office/drawing/2014/main" id="{D5B71E02-A153-0586-956F-724C9FD79A5F}"/>
                </a:ext>
              </a:extLst>
            </p:cNvPr>
            <p:cNvPicPr>
              <a:picLocks noChangeAspect="1"/>
            </p:cNvPicPr>
            <p:nvPr/>
          </p:nvPicPr>
          <p:blipFill>
            <a:blip r:embed="rId4"/>
            <a:stretch>
              <a:fillRect/>
            </a:stretch>
          </p:blipFill>
          <p:spPr>
            <a:xfrm flipH="1">
              <a:off x="107190" y="1915575"/>
              <a:ext cx="1790424" cy="1654938"/>
            </a:xfrm>
            <a:prstGeom prst="rect">
              <a:avLst/>
            </a:prstGeom>
          </p:spPr>
        </p:pic>
        <p:pic>
          <p:nvPicPr>
            <p:cNvPr id="11" name="図 10" descr="The image features a bold, red question mark symbol.&#10;&#10;AI 生成コンテンツは誤りを含む可能性があります。">
              <a:extLst>
                <a:ext uri="{FF2B5EF4-FFF2-40B4-BE49-F238E27FC236}">
                  <a16:creationId xmlns:a16="http://schemas.microsoft.com/office/drawing/2014/main" id="{D57EB8E5-1A04-94DF-3065-BB277BBFDC6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24552">
              <a:off x="1551414" y="1605997"/>
              <a:ext cx="801254" cy="801254"/>
            </a:xfrm>
            <a:prstGeom prst="rect">
              <a:avLst/>
            </a:prstGeom>
          </p:spPr>
        </p:pic>
      </p:grpSp>
      <p:sp>
        <p:nvSpPr>
          <p:cNvPr id="15" name="タイトル 1"/>
          <p:cNvSpPr txBox="1">
            <a:spLocks/>
          </p:cNvSpPr>
          <p:nvPr/>
        </p:nvSpPr>
        <p:spPr>
          <a:xfrm>
            <a:off x="1623713" y="549966"/>
            <a:ext cx="8276696" cy="913732"/>
          </a:xfrm>
          <a:prstGeom prst="rect">
            <a:avLst/>
          </a:prstGeom>
          <a:solidFill>
            <a:srgbClr val="FFFFE5"/>
          </a:solidFill>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「やさしい日本語」 のイメージ</a:t>
            </a:r>
            <a:endParaRPr kumimoji="1" lang="en-US" altLang="ja-JP"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16" name="タイトル 1"/>
          <p:cNvSpPr txBox="1">
            <a:spLocks/>
          </p:cNvSpPr>
          <p:nvPr/>
        </p:nvSpPr>
        <p:spPr>
          <a:xfrm>
            <a:off x="2010230" y="2714600"/>
            <a:ext cx="3345544" cy="1306286"/>
          </a:xfrm>
          <a:prstGeom prst="rect">
            <a:avLst/>
          </a:prstGeom>
          <a:ln w="12700">
            <a:solidFill>
              <a:schemeClr val="bg1">
                <a:lumMod val="50000"/>
              </a:schemeClr>
            </a:solid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9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土足厳禁！　</a:t>
            </a:r>
            <a:endParaRPr kumimoji="1" lang="en-US" altLang="ja-JP"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1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2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2" name="テキスト ボックス 1">
            <a:extLst>
              <a:ext uri="{FF2B5EF4-FFF2-40B4-BE49-F238E27FC236}">
                <a16:creationId xmlns:a16="http://schemas.microsoft.com/office/drawing/2014/main" id="{B8AC2929-02A3-DA2D-BF89-DA3BC639471D}"/>
              </a:ext>
            </a:extLst>
          </p:cNvPr>
          <p:cNvSpPr txBox="1"/>
          <p:nvPr/>
        </p:nvSpPr>
        <p:spPr>
          <a:xfrm>
            <a:off x="5355774" y="2641670"/>
            <a:ext cx="67273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くつ　　　　　ぬ</a:t>
            </a:r>
            <a:endParaRPr kumimoji="1" lang="en-US" altLang="ja-JP"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靴を脱いでください！</a:t>
            </a:r>
          </a:p>
        </p:txBody>
      </p:sp>
      <p:sp>
        <p:nvSpPr>
          <p:cNvPr id="3" name="テキスト ボックス 2">
            <a:extLst>
              <a:ext uri="{FF2B5EF4-FFF2-40B4-BE49-F238E27FC236}">
                <a16:creationId xmlns:a16="http://schemas.microsoft.com/office/drawing/2014/main" id="{454EB836-5957-ABE2-D673-46CA9CD3197A}"/>
              </a:ext>
            </a:extLst>
          </p:cNvPr>
          <p:cNvSpPr txBox="1"/>
          <p:nvPr/>
        </p:nvSpPr>
        <p:spPr>
          <a:xfrm>
            <a:off x="6005155" y="4754997"/>
            <a:ext cx="60236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ゆか　　　　　　ぬ</a:t>
            </a:r>
            <a:endParaRPr kumimoji="1" lang="en-US" altLang="ja-JP"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床が 濡れています</a:t>
            </a:r>
          </a:p>
        </p:txBody>
      </p:sp>
      <p:sp>
        <p:nvSpPr>
          <p:cNvPr id="5" name="タイトル 1">
            <a:extLst>
              <a:ext uri="{FF2B5EF4-FFF2-40B4-BE49-F238E27FC236}">
                <a16:creationId xmlns:a16="http://schemas.microsoft.com/office/drawing/2014/main" id="{FB9E9A64-948D-D324-EBCB-6A93E3A7F084}"/>
              </a:ext>
            </a:extLst>
          </p:cNvPr>
          <p:cNvSpPr txBox="1">
            <a:spLocks/>
          </p:cNvSpPr>
          <p:nvPr/>
        </p:nvSpPr>
        <p:spPr>
          <a:xfrm>
            <a:off x="90845" y="4977542"/>
            <a:ext cx="6005155" cy="1092200"/>
          </a:xfrm>
          <a:prstGeom prst="rect">
            <a:avLst/>
          </a:prstGeom>
          <a:ln w="12700">
            <a:solidFill>
              <a:schemeClr val="bg1">
                <a:lumMod val="50000"/>
              </a:schemeClr>
            </a:solid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4400" b="1" dirty="0">
                <a:solidFill>
                  <a:prstClr val="black"/>
                </a:solidFill>
                <a:latin typeface="UD デジタル 教科書体 NK" panose="02020400000000000000" pitchFamily="18" charset="-128"/>
                <a:ea typeface="UD デジタル 教科書体 NK" panose="02020400000000000000" pitchFamily="18" charset="-128"/>
              </a:rPr>
              <a:t>床</a:t>
            </a: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がビショビショです　</a:t>
            </a:r>
            <a:endParaRPr kumimoji="1" lang="en-US" altLang="ja-JP"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1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1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pic>
        <p:nvPicPr>
          <p:cNvPr id="14" name="図 13">
            <a:extLst>
              <a:ext uri="{FF2B5EF4-FFF2-40B4-BE49-F238E27FC236}">
                <a16:creationId xmlns:a16="http://schemas.microsoft.com/office/drawing/2014/main" id="{7C05733A-873B-936C-C941-62256F020DE1}"/>
              </a:ext>
            </a:extLst>
          </p:cNvPr>
          <p:cNvPicPr>
            <a:picLocks noChangeAspect="1"/>
          </p:cNvPicPr>
          <p:nvPr/>
        </p:nvPicPr>
        <p:blipFill>
          <a:blip r:embed="rId7"/>
          <a:stretch>
            <a:fillRect/>
          </a:stretch>
        </p:blipFill>
        <p:spPr>
          <a:xfrm>
            <a:off x="9989127" y="1044380"/>
            <a:ext cx="1615580" cy="1597290"/>
          </a:xfrm>
          <a:prstGeom prst="rect">
            <a:avLst/>
          </a:prstGeom>
        </p:spPr>
      </p:pic>
      <p:sp>
        <p:nvSpPr>
          <p:cNvPr id="6" name="スライド番号プレースホルダー 2">
            <a:extLst>
              <a:ext uri="{FF2B5EF4-FFF2-40B4-BE49-F238E27FC236}">
                <a16:creationId xmlns:a16="http://schemas.microsoft.com/office/drawing/2014/main" id="{ADDF6A7E-63CC-F02D-A9AB-C9C75791C95C}"/>
              </a:ext>
            </a:extLst>
          </p:cNvPr>
          <p:cNvSpPr>
            <a:spLocks noGrp="1"/>
          </p:cNvSpPr>
          <p:nvPr>
            <p:ph type="sldNum" sz="quarter" idx="12"/>
          </p:nvPr>
        </p:nvSpPr>
        <p:spPr>
          <a:xfrm>
            <a:off x="11936895" y="6620925"/>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9</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spTree>
    <p:custDataLst>
      <p:tags r:id="rId1"/>
    </p:custDataLst>
    <p:extLst>
      <p:ext uri="{BB962C8B-B14F-4D97-AF65-F5344CB8AC3E}">
        <p14:creationId xmlns:p14="http://schemas.microsoft.com/office/powerpoint/2010/main" val="11031432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4|6.8|64.3|2.3|4.3|14.5|5.6|25.6|26.3|13.6"/>
</p:tagLst>
</file>

<file path=ppt/tags/tag2.xml><?xml version="1.0" encoding="utf-8"?>
<p:tagLst xmlns:a="http://schemas.openxmlformats.org/drawingml/2006/main" xmlns:r="http://schemas.openxmlformats.org/officeDocument/2006/relationships" xmlns:p="http://schemas.openxmlformats.org/presentationml/2006/main">
  <p:tag name="TIMING" val="|0.5|4|6.8|64.3|2.3|4.3|14.5|5.6|25.6|26.3|13.6"/>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5.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6.xml><?xml version="1.0" encoding="utf-8"?>
<a:theme xmlns:a="http://schemas.openxmlformats.org/drawingml/2006/main" name="4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7.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UD デジタル 教科書体 NK-B"/>
        <a:ea typeface="UD デジタル 教科書体 NP-B"/>
        <a:cs typeface=""/>
      </a:majorFont>
      <a:minorFont>
        <a:latin typeface="UD デジタル 教科書体 NK-B"/>
        <a:ea typeface="UD デジタル 教科書体 NP-B"/>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28575">
          <a:solidFill>
            <a:schemeClr val="tx1"/>
          </a:solidFill>
        </a:ln>
      </a:spPr>
      <a:bodyPr rtlCol="0" anchor="ctr"/>
      <a:lstStyle>
        <a:defPPr algn="ctr">
          <a:defRPr kumimoji="1" sz="24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dirty="0" smtClean="0"/>
        </a:defPPr>
      </a:lstStyle>
    </a:txDef>
  </a:objectDefaults>
  <a:extraClrSchemeLst/>
</a:theme>
</file>

<file path=ppt/theme/theme9.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UD デジタル 教科書体 NK-B"/>
        <a:ea typeface="UD デジタル 教科書体 NP-B"/>
        <a:cs typeface=""/>
      </a:majorFont>
      <a:minorFont>
        <a:latin typeface="UD デジタル 教科書体 NK-B"/>
        <a:ea typeface="UD デジタル 教科書体 NP-B"/>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6141</Words>
  <Application>Microsoft Office PowerPoint</Application>
  <PresentationFormat>ワイド画面</PresentationFormat>
  <Paragraphs>778</Paragraphs>
  <Slides>55</Slides>
  <Notes>42</Notes>
  <HiddenSlides>0</HiddenSlides>
  <MMClips>1</MMClips>
  <ScaleCrop>false</ScaleCrop>
  <HeadingPairs>
    <vt:vector size="8" baseType="variant">
      <vt:variant>
        <vt:lpstr>使用されているフォント</vt:lpstr>
      </vt:variant>
      <vt:variant>
        <vt:i4>25</vt:i4>
      </vt:variant>
      <vt:variant>
        <vt:lpstr>テーマ</vt:lpstr>
      </vt:variant>
      <vt:variant>
        <vt:i4>9</vt:i4>
      </vt:variant>
      <vt:variant>
        <vt:lpstr>埋め込まれた OLE サーバー</vt:lpstr>
      </vt:variant>
      <vt:variant>
        <vt:i4>1</vt:i4>
      </vt:variant>
      <vt:variant>
        <vt:lpstr>スライド タイトル</vt:lpstr>
      </vt:variant>
      <vt:variant>
        <vt:i4>55</vt:i4>
      </vt:variant>
    </vt:vector>
  </HeadingPairs>
  <TitlesOfParts>
    <vt:vector size="90" baseType="lpstr">
      <vt:lpstr>Meiryo UI</vt:lpstr>
      <vt:lpstr>Microsoft YaHei UI</vt:lpstr>
      <vt:lpstr>minmoji</vt:lpstr>
      <vt:lpstr>MS UI Gothic</vt:lpstr>
      <vt:lpstr>UD デジタル 教科書体 N</vt:lpstr>
      <vt:lpstr>UD デジタル 教科書体 N-B</vt:lpstr>
      <vt:lpstr>UD デジタル 教科書体 NK</vt:lpstr>
      <vt:lpstr>UD デジタル 教科書体 NK-B</vt:lpstr>
      <vt:lpstr>UD デジタル 教科書体 NK-R</vt:lpstr>
      <vt:lpstr>UD デジタル 教科書体 NP</vt:lpstr>
      <vt:lpstr>UD デジタル 教科書体 NP-B</vt:lpstr>
      <vt:lpstr>UD デジタル 教科書体 NP-R</vt:lpstr>
      <vt:lpstr>UD デジタル 教科書体 N-R</vt:lpstr>
      <vt:lpstr>UD デジタル 教科書体 N-R</vt:lpstr>
      <vt:lpstr>Yu Gothic UI</vt:lpstr>
      <vt:lpstr>ヒラギノ角ゴ</vt:lpstr>
      <vt:lpstr>游ゴシック</vt:lpstr>
      <vt:lpstr>游ゴシック Light</vt:lpstr>
      <vt:lpstr>Arial</vt:lpstr>
      <vt:lpstr>Calibri</vt:lpstr>
      <vt:lpstr>Calibri Light</vt:lpstr>
      <vt:lpstr>Cascadia Mono</vt:lpstr>
      <vt:lpstr>Segoe UI Light</vt:lpstr>
      <vt:lpstr>Wingdings</vt:lpstr>
      <vt:lpstr>Wingdings 2</vt:lpstr>
      <vt:lpstr>HDOfficeLightV0</vt:lpstr>
      <vt:lpstr>Office テーマ</vt:lpstr>
      <vt:lpstr>Office Theme</vt:lpstr>
      <vt:lpstr>1_HDOfficeLightV0</vt:lpstr>
      <vt:lpstr>3_HDOfficeLightV0</vt:lpstr>
      <vt:lpstr>4_HDOfficeLightV0</vt:lpstr>
      <vt:lpstr>1_Office テーマ</vt:lpstr>
      <vt:lpstr>5_HDOfficeLightV0</vt:lpstr>
      <vt:lpstr>2_HDOfficeLightV0</vt:lpstr>
      <vt:lpstr>Worksheet</vt:lpstr>
      <vt:lpstr>    小学校の教員向け 「入門・やさしい日本語」研修教材</vt:lpstr>
      <vt:lpstr>PowerPoint プレゼンテーション</vt:lpstr>
      <vt:lpstr>１. 子どもの気持ち体験</vt:lpstr>
      <vt:lpstr>PowerPoint プレゼンテーション</vt:lpstr>
      <vt:lpstr>PowerPoint プレゼンテーション</vt:lpstr>
      <vt:lpstr>PowerPoint プレゼンテーション</vt:lpstr>
      <vt:lpstr>文字体験（ペルシア語）</vt:lpstr>
      <vt:lpstr>２. 「やさしい日本語」とは</vt:lpstr>
      <vt:lpstr>PowerPoint プレゼンテーション</vt:lpstr>
      <vt:lpstr>2.1 「 やさしい日本語 」 とは</vt:lpstr>
      <vt:lpstr>PowerPoint プレゼンテーション</vt:lpstr>
      <vt:lpstr>PowerPoint プレゼンテーション</vt:lpstr>
      <vt:lpstr>PowerPoint プレゼンテーション</vt:lpstr>
      <vt:lpstr>PowerPoint プレゼンテーション</vt:lpstr>
      <vt:lpstr>３. 分かりやすく伝えるコツ 　 　―  はさみの法則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 基本練習と「3文トレーニング」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 「やさしい気持ち」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６. まとめ  　　（参考資料・解答例）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【小学校】 教員向け「やさしい日本語」 教材</dc:title>
  <dc:creator/>
  <cp:lastModifiedBy/>
  <cp:revision>1</cp:revision>
  <dcterms:created xsi:type="dcterms:W3CDTF">2026-03-27T02:28:49Z</dcterms:created>
  <dcterms:modified xsi:type="dcterms:W3CDTF">2026-03-27T07:36:11Z</dcterms:modified>
</cp:coreProperties>
</file>