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1"/>
    <p:sldMasterId id="2147483678" r:id="rId2"/>
  </p:sldMasterIdLst>
  <p:notesMasterIdLst>
    <p:notesMasterId r:id="rId20"/>
  </p:notesMasterIdLst>
  <p:sldIdLst>
    <p:sldId id="308" r:id="rId3"/>
    <p:sldId id="431" r:id="rId4"/>
    <p:sldId id="432" r:id="rId5"/>
    <p:sldId id="444" r:id="rId6"/>
    <p:sldId id="434" r:id="rId7"/>
    <p:sldId id="436" r:id="rId8"/>
    <p:sldId id="437" r:id="rId9"/>
    <p:sldId id="445" r:id="rId10"/>
    <p:sldId id="435" r:id="rId11"/>
    <p:sldId id="440" r:id="rId12"/>
    <p:sldId id="443" r:id="rId13"/>
    <p:sldId id="441" r:id="rId14"/>
    <p:sldId id="442" r:id="rId15"/>
    <p:sldId id="305" r:id="rId16"/>
    <p:sldId id="306" r:id="rId17"/>
    <p:sldId id="293" r:id="rId18"/>
    <p:sldId id="446" r:id="rId19"/>
  </p:sldIdLst>
  <p:sldSz cx="6858000" cy="9906000" type="A4"/>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BE33D93-FD92-40A4-9328-7255DAD60348}">
          <p14:sldIdLst>
            <p14:sldId id="308"/>
          </p14:sldIdLst>
        </p14:section>
        <p14:section name="タイトルなしのセクション" id="{DC161156-42B2-4A14-88B0-5922FABBE430}">
          <p14:sldIdLst>
            <p14:sldId id="431"/>
            <p14:sldId id="432"/>
          </p14:sldIdLst>
        </p14:section>
        <p14:section name="タイトルなしのセクション" id="{9E91F3B3-44DD-405C-8491-9D43CE09E2F9}">
          <p14:sldIdLst>
            <p14:sldId id="444"/>
            <p14:sldId id="434"/>
          </p14:sldIdLst>
        </p14:section>
        <p14:section name="タイトルなしのセクション" id="{EB640E49-F423-4AC3-8621-4AB3F5AC563D}">
          <p14:sldIdLst>
            <p14:sldId id="436"/>
            <p14:sldId id="437"/>
          </p14:sldIdLst>
        </p14:section>
        <p14:section name="タイトルなしのセクション" id="{515D7BA3-19B7-43D6-8DE2-7B237522A07B}">
          <p14:sldIdLst>
            <p14:sldId id="445"/>
            <p14:sldId id="435"/>
          </p14:sldIdLst>
        </p14:section>
        <p14:section name="タイトルなしのセクション" id="{E774AE94-36A7-4340-AC90-072F97E8B06B}">
          <p14:sldIdLst>
            <p14:sldId id="440"/>
            <p14:sldId id="443"/>
          </p14:sldIdLst>
        </p14:section>
        <p14:section name="タイトルなしのセクション" id="{634FEB33-8E5E-4ACF-AB5F-6A049B04851D}">
          <p14:sldIdLst>
            <p14:sldId id="441"/>
            <p14:sldId id="442"/>
          </p14:sldIdLst>
        </p14:section>
        <p14:section name="タイトルなしのセクション" id="{1F524CCE-E3ED-459A-8566-8DC982E48EFD}">
          <p14:sldIdLst>
            <p14:sldId id="305"/>
          </p14:sldIdLst>
        </p14:section>
        <p14:section name="タイトルなしのセクション" id="{6EAF6F4D-715F-4B76-9900-C6CBF1E55D8A}">
          <p14:sldIdLst>
            <p14:sldId id="306"/>
          </p14:sldIdLst>
        </p14:section>
        <p14:section name="タイトルなしのセクション" id="{6AE70BF5-EDBB-45F9-87A4-A218BE5966E2}">
          <p14:sldIdLst>
            <p14:sldId id="293"/>
            <p14:sldId id="44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99C532"/>
    <a:srgbClr val="A49A95"/>
    <a:srgbClr val="659251"/>
    <a:srgbClr val="8E9BAE"/>
    <a:srgbClr val="548235"/>
    <a:srgbClr val="006333"/>
    <a:srgbClr val="CDFFE7"/>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66" autoAdjust="0"/>
    <p:restoredTop sz="94660"/>
  </p:normalViewPr>
  <p:slideViewPr>
    <p:cSldViewPr snapToGrid="0">
      <p:cViewPr varScale="1">
        <p:scale>
          <a:sx n="45" d="100"/>
          <a:sy n="45" d="100"/>
        </p:scale>
        <p:origin x="2536" y="44"/>
      </p:cViewPr>
      <p:guideLst/>
    </p:cSldViewPr>
  </p:slideViewPr>
  <p:notesTextViewPr>
    <p:cViewPr>
      <p:scale>
        <a:sx n="3" d="2"/>
        <a:sy n="3" d="2"/>
      </p:scale>
      <p:origin x="0" y="0"/>
    </p:cViewPr>
  </p:notesTextViewPr>
  <p:sorterViewPr>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696" cy="337468"/>
          </a:xfrm>
          <a:prstGeom prst="rect">
            <a:avLst/>
          </a:prstGeom>
        </p:spPr>
        <p:txBody>
          <a:bodyPr vert="horz" lIns="87572" tIns="43786" rIns="87572" bIns="43786" rtlCol="0"/>
          <a:lstStyle>
            <a:lvl1pPr algn="l">
              <a:defRPr sz="1100"/>
            </a:lvl1pPr>
          </a:lstStyle>
          <a:p>
            <a:endParaRPr kumimoji="1" lang="ja-JP" altLang="en-US"/>
          </a:p>
        </p:txBody>
      </p:sp>
      <p:sp>
        <p:nvSpPr>
          <p:cNvPr id="3" name="日付プレースホルダー 2"/>
          <p:cNvSpPr>
            <a:spLocks noGrp="1"/>
          </p:cNvSpPr>
          <p:nvPr>
            <p:ph type="dt" idx="1"/>
          </p:nvPr>
        </p:nvSpPr>
        <p:spPr>
          <a:xfrm>
            <a:off x="5588413" y="0"/>
            <a:ext cx="4275696" cy="337468"/>
          </a:xfrm>
          <a:prstGeom prst="rect">
            <a:avLst/>
          </a:prstGeom>
        </p:spPr>
        <p:txBody>
          <a:bodyPr vert="horz" lIns="87572" tIns="43786" rIns="87572" bIns="43786" rtlCol="0"/>
          <a:lstStyle>
            <a:lvl1pPr algn="r">
              <a:defRPr sz="1100"/>
            </a:lvl1pPr>
          </a:lstStyle>
          <a:p>
            <a:fld id="{A424DCC5-234D-44A8-AEF9-A08E65848171}" type="datetimeFigureOut">
              <a:rPr kumimoji="1" lang="ja-JP" altLang="en-US" smtClean="0"/>
              <a:t>2025/7/31</a:t>
            </a:fld>
            <a:endParaRPr kumimoji="1" lang="ja-JP" altLang="en-US"/>
          </a:p>
        </p:txBody>
      </p:sp>
      <p:sp>
        <p:nvSpPr>
          <p:cNvPr id="4" name="スライド イメージ プレースホルダー 3"/>
          <p:cNvSpPr>
            <a:spLocks noGrp="1" noRot="1" noChangeAspect="1"/>
          </p:cNvSpPr>
          <p:nvPr>
            <p:ph type="sldImg" idx="2"/>
          </p:nvPr>
        </p:nvSpPr>
        <p:spPr>
          <a:xfrm>
            <a:off x="4144963" y="841375"/>
            <a:ext cx="1576387" cy="2274888"/>
          </a:xfrm>
          <a:prstGeom prst="rect">
            <a:avLst/>
          </a:prstGeom>
          <a:noFill/>
          <a:ln w="12700">
            <a:solidFill>
              <a:prstClr val="black"/>
            </a:solidFill>
          </a:ln>
        </p:spPr>
        <p:txBody>
          <a:bodyPr vert="horz" lIns="87572" tIns="43786" rIns="87572" bIns="43786" rtlCol="0" anchor="ctr"/>
          <a:lstStyle/>
          <a:p>
            <a:endParaRPr lang="ja-JP" altLang="en-US"/>
          </a:p>
        </p:txBody>
      </p:sp>
      <p:sp>
        <p:nvSpPr>
          <p:cNvPr id="5" name="ノート プレースホルダー 4"/>
          <p:cNvSpPr>
            <a:spLocks noGrp="1"/>
          </p:cNvSpPr>
          <p:nvPr>
            <p:ph type="body" sz="quarter" idx="3"/>
          </p:nvPr>
        </p:nvSpPr>
        <p:spPr>
          <a:xfrm>
            <a:off x="986192" y="3241984"/>
            <a:ext cx="7893933" cy="2651678"/>
          </a:xfrm>
          <a:prstGeom prst="rect">
            <a:avLst/>
          </a:prstGeom>
        </p:spPr>
        <p:txBody>
          <a:bodyPr vert="horz" lIns="87572" tIns="43786" rIns="87572" bIns="4378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398296"/>
            <a:ext cx="4275696" cy="337468"/>
          </a:xfrm>
          <a:prstGeom prst="rect">
            <a:avLst/>
          </a:prstGeom>
        </p:spPr>
        <p:txBody>
          <a:bodyPr vert="horz" lIns="87572" tIns="43786" rIns="87572" bIns="43786"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5588413" y="6398296"/>
            <a:ext cx="4275696" cy="337468"/>
          </a:xfrm>
          <a:prstGeom prst="rect">
            <a:avLst/>
          </a:prstGeom>
        </p:spPr>
        <p:txBody>
          <a:bodyPr vert="horz" lIns="87572" tIns="43786" rIns="87572" bIns="43786" rtlCol="0" anchor="b"/>
          <a:lstStyle>
            <a:lvl1pPr algn="r">
              <a:defRPr sz="1100"/>
            </a:lvl1pPr>
          </a:lstStyle>
          <a:p>
            <a:fld id="{BA1CBAFE-0E58-478F-BC1B-0A5E84E6B05C}" type="slidenum">
              <a:rPr kumimoji="1" lang="ja-JP" altLang="en-US" smtClean="0"/>
              <a:t>‹#›</a:t>
            </a:fld>
            <a:endParaRPr kumimoji="1" lang="ja-JP" altLang="en-US"/>
          </a:p>
        </p:txBody>
      </p:sp>
    </p:spTree>
    <p:extLst>
      <p:ext uri="{BB962C8B-B14F-4D97-AF65-F5344CB8AC3E}">
        <p14:creationId xmlns:p14="http://schemas.microsoft.com/office/powerpoint/2010/main" val="34858250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a:t>
            </a:fld>
            <a:endParaRPr kumimoji="1" lang="ja-JP" altLang="en-US"/>
          </a:p>
        </p:txBody>
      </p:sp>
    </p:spTree>
    <p:extLst>
      <p:ext uri="{BB962C8B-B14F-4D97-AF65-F5344CB8AC3E}">
        <p14:creationId xmlns:p14="http://schemas.microsoft.com/office/powerpoint/2010/main" val="73606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4F922E2-08B1-4195-822A-B20EFD8A3B34}" type="slidenum">
              <a:rPr kumimoji="1" lang="ja-JP" altLang="en-US" smtClean="0"/>
              <a:t>10</a:t>
            </a:fld>
            <a:endParaRPr kumimoji="1" lang="ja-JP" altLang="en-US"/>
          </a:p>
        </p:txBody>
      </p:sp>
    </p:spTree>
    <p:extLst>
      <p:ext uri="{BB962C8B-B14F-4D97-AF65-F5344CB8AC3E}">
        <p14:creationId xmlns:p14="http://schemas.microsoft.com/office/powerpoint/2010/main" val="4237433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11</a:t>
            </a:fld>
            <a:endParaRPr kumimoji="1" lang="ja-JP" altLang="en-US"/>
          </a:p>
        </p:txBody>
      </p:sp>
    </p:spTree>
    <p:extLst>
      <p:ext uri="{BB962C8B-B14F-4D97-AF65-F5344CB8AC3E}">
        <p14:creationId xmlns:p14="http://schemas.microsoft.com/office/powerpoint/2010/main" val="373439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12</a:t>
            </a:fld>
            <a:endParaRPr kumimoji="1" lang="ja-JP" altLang="en-US"/>
          </a:p>
        </p:txBody>
      </p:sp>
    </p:spTree>
    <p:extLst>
      <p:ext uri="{BB962C8B-B14F-4D97-AF65-F5344CB8AC3E}">
        <p14:creationId xmlns:p14="http://schemas.microsoft.com/office/powerpoint/2010/main" val="169736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13</a:t>
            </a:fld>
            <a:endParaRPr kumimoji="1" lang="ja-JP" altLang="en-US"/>
          </a:p>
        </p:txBody>
      </p:sp>
    </p:spTree>
    <p:extLst>
      <p:ext uri="{BB962C8B-B14F-4D97-AF65-F5344CB8AC3E}">
        <p14:creationId xmlns:p14="http://schemas.microsoft.com/office/powerpoint/2010/main" val="211298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14</a:t>
            </a:fld>
            <a:endParaRPr kumimoji="1" lang="ja-JP" altLang="en-US"/>
          </a:p>
        </p:txBody>
      </p:sp>
    </p:spTree>
    <p:extLst>
      <p:ext uri="{BB962C8B-B14F-4D97-AF65-F5344CB8AC3E}">
        <p14:creationId xmlns:p14="http://schemas.microsoft.com/office/powerpoint/2010/main" val="208560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15</a:t>
            </a:fld>
            <a:endParaRPr kumimoji="1" lang="ja-JP" altLang="en-US"/>
          </a:p>
        </p:txBody>
      </p:sp>
    </p:spTree>
    <p:extLst>
      <p:ext uri="{BB962C8B-B14F-4D97-AF65-F5344CB8AC3E}">
        <p14:creationId xmlns:p14="http://schemas.microsoft.com/office/powerpoint/2010/main" val="3600467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16</a:t>
            </a:fld>
            <a:endParaRPr kumimoji="1" lang="ja-JP" altLang="en-US"/>
          </a:p>
        </p:txBody>
      </p:sp>
    </p:spTree>
    <p:extLst>
      <p:ext uri="{BB962C8B-B14F-4D97-AF65-F5344CB8AC3E}">
        <p14:creationId xmlns:p14="http://schemas.microsoft.com/office/powerpoint/2010/main" val="236926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17</a:t>
            </a:fld>
            <a:endParaRPr kumimoji="1" lang="ja-JP" altLang="en-US"/>
          </a:p>
        </p:txBody>
      </p:sp>
    </p:spTree>
    <p:extLst>
      <p:ext uri="{BB962C8B-B14F-4D97-AF65-F5344CB8AC3E}">
        <p14:creationId xmlns:p14="http://schemas.microsoft.com/office/powerpoint/2010/main" val="367409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2</a:t>
            </a:fld>
            <a:endParaRPr kumimoji="1" lang="ja-JP" altLang="en-US"/>
          </a:p>
        </p:txBody>
      </p:sp>
    </p:spTree>
    <p:extLst>
      <p:ext uri="{BB962C8B-B14F-4D97-AF65-F5344CB8AC3E}">
        <p14:creationId xmlns:p14="http://schemas.microsoft.com/office/powerpoint/2010/main" val="70596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3</a:t>
            </a:fld>
            <a:endParaRPr kumimoji="1" lang="ja-JP" altLang="en-US"/>
          </a:p>
        </p:txBody>
      </p:sp>
    </p:spTree>
    <p:extLst>
      <p:ext uri="{BB962C8B-B14F-4D97-AF65-F5344CB8AC3E}">
        <p14:creationId xmlns:p14="http://schemas.microsoft.com/office/powerpoint/2010/main" val="200585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4</a:t>
            </a:fld>
            <a:endParaRPr kumimoji="1" lang="ja-JP" altLang="en-US"/>
          </a:p>
        </p:txBody>
      </p:sp>
    </p:spTree>
    <p:extLst>
      <p:ext uri="{BB962C8B-B14F-4D97-AF65-F5344CB8AC3E}">
        <p14:creationId xmlns:p14="http://schemas.microsoft.com/office/powerpoint/2010/main" val="40995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5</a:t>
            </a:fld>
            <a:endParaRPr kumimoji="1" lang="ja-JP" altLang="en-US"/>
          </a:p>
        </p:txBody>
      </p:sp>
    </p:spTree>
    <p:extLst>
      <p:ext uri="{BB962C8B-B14F-4D97-AF65-F5344CB8AC3E}">
        <p14:creationId xmlns:p14="http://schemas.microsoft.com/office/powerpoint/2010/main" val="238200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6</a:t>
            </a:fld>
            <a:endParaRPr kumimoji="1" lang="ja-JP" altLang="en-US"/>
          </a:p>
        </p:txBody>
      </p:sp>
    </p:spTree>
    <p:extLst>
      <p:ext uri="{BB962C8B-B14F-4D97-AF65-F5344CB8AC3E}">
        <p14:creationId xmlns:p14="http://schemas.microsoft.com/office/powerpoint/2010/main" val="312078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1CBAFE-0E58-478F-BC1B-0A5E84E6B05C}" type="slidenum">
              <a:rPr kumimoji="1" lang="ja-JP" altLang="en-US" smtClean="0"/>
              <a:t>7</a:t>
            </a:fld>
            <a:endParaRPr kumimoji="1" lang="ja-JP" altLang="en-US"/>
          </a:p>
        </p:txBody>
      </p:sp>
    </p:spTree>
    <p:extLst>
      <p:ext uri="{BB962C8B-B14F-4D97-AF65-F5344CB8AC3E}">
        <p14:creationId xmlns:p14="http://schemas.microsoft.com/office/powerpoint/2010/main" val="9083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922E2-08B1-4195-822A-B20EFD8A3B34}" type="slidenum">
              <a:rPr kumimoji="1" lang="ja-JP" altLang="en-US" smtClean="0"/>
              <a:t>8</a:t>
            </a:fld>
            <a:endParaRPr kumimoji="1" lang="ja-JP" altLang="en-US"/>
          </a:p>
        </p:txBody>
      </p:sp>
    </p:spTree>
    <p:extLst>
      <p:ext uri="{BB962C8B-B14F-4D97-AF65-F5344CB8AC3E}">
        <p14:creationId xmlns:p14="http://schemas.microsoft.com/office/powerpoint/2010/main" val="15796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922E2-08B1-4195-822A-B20EFD8A3B34}" type="slidenum">
              <a:rPr kumimoji="1" lang="ja-JP" altLang="en-US" smtClean="0"/>
              <a:t>9</a:t>
            </a:fld>
            <a:endParaRPr kumimoji="1" lang="ja-JP" altLang="en-US"/>
          </a:p>
        </p:txBody>
      </p:sp>
    </p:spTree>
    <p:extLst>
      <p:ext uri="{BB962C8B-B14F-4D97-AF65-F5344CB8AC3E}">
        <p14:creationId xmlns:p14="http://schemas.microsoft.com/office/powerpoint/2010/main" val="338826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877B60C-7C7E-4EE0-8D57-29DCF331DF5F}" type="datetimeFigureOut">
              <a:rPr kumimoji="1" lang="ja-JP" altLang="en-US" smtClean="0"/>
              <a:t>2025/7/31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5117921-EE26-46A7-A6A7-AFBF5457659B}" type="slidenum">
              <a:rPr kumimoji="1" lang="ja-JP" altLang="en-US" smtClean="0"/>
              <a:t>‹#›</a:t>
            </a:fld>
            <a:endParaRPr kumimoji="1" lang="ja-JP" altLang="en-US"/>
          </a:p>
        </p:txBody>
      </p:sp>
      <p:sp>
        <p:nvSpPr>
          <p:cNvPr id="5" name="正方形/長方形 4"/>
          <p:cNvSpPr/>
          <p:nvPr userDrawn="1"/>
        </p:nvSpPr>
        <p:spPr>
          <a:xfrm>
            <a:off x="0" y="0"/>
            <a:ext cx="6858000" cy="9509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Tree>
    <p:extLst>
      <p:ext uri="{BB962C8B-B14F-4D97-AF65-F5344CB8AC3E}">
        <p14:creationId xmlns:p14="http://schemas.microsoft.com/office/powerpoint/2010/main" val="330596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877B60C-7C7E-4EE0-8D57-29DCF331DF5F}" type="datetimeFigureOut">
              <a:rPr kumimoji="1" lang="ja-JP" altLang="en-US" smtClean="0"/>
              <a:t>2025/7/31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5117921-EE26-46A7-A6A7-AFBF5457659B}" type="slidenum">
              <a:rPr kumimoji="1" lang="ja-JP" altLang="en-US" smtClean="0"/>
              <a:t>‹#›</a:t>
            </a:fld>
            <a:endParaRPr kumimoji="1" lang="ja-JP" altLang="en-US"/>
          </a:p>
        </p:txBody>
      </p:sp>
      <p:sp>
        <p:nvSpPr>
          <p:cNvPr id="7" name="正方形/長方形 6"/>
          <p:cNvSpPr/>
          <p:nvPr userDrawn="1"/>
        </p:nvSpPr>
        <p:spPr>
          <a:xfrm>
            <a:off x="0" y="0"/>
            <a:ext cx="6858000" cy="3050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Tree>
    <p:extLst>
      <p:ext uri="{BB962C8B-B14F-4D97-AF65-F5344CB8AC3E}">
        <p14:creationId xmlns:p14="http://schemas.microsoft.com/office/powerpoint/2010/main" val="209073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正方形/長方形 1"/>
          <p:cNvSpPr/>
          <p:nvPr userDrawn="1"/>
        </p:nvSpPr>
        <p:spPr>
          <a:xfrm>
            <a:off x="0" y="0"/>
            <a:ext cx="6858000" cy="9906000"/>
          </a:xfrm>
          <a:prstGeom prst="rect">
            <a:avLst/>
          </a:prstGeom>
          <a:solidFill>
            <a:srgbClr val="F58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60263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2" name="正方形/長方形 1"/>
          <p:cNvSpPr/>
          <p:nvPr userDrawn="1"/>
        </p:nvSpPr>
        <p:spPr>
          <a:xfrm>
            <a:off x="0" y="0"/>
            <a:ext cx="6858000" cy="9906000"/>
          </a:xfrm>
          <a:prstGeom prst="rect">
            <a:avLst/>
          </a:prstGeom>
          <a:solidFill>
            <a:srgbClr val="235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27210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2" name="正方形/長方形 1"/>
          <p:cNvSpPr/>
          <p:nvPr userDrawn="1"/>
        </p:nvSpPr>
        <p:spPr>
          <a:xfrm>
            <a:off x="0" y="0"/>
            <a:ext cx="6858000" cy="9906000"/>
          </a:xfrm>
          <a:prstGeom prst="rect">
            <a:avLst/>
          </a:prstGeom>
          <a:solidFill>
            <a:srgbClr val="EC5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633808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白紙">
    <p:spTree>
      <p:nvGrpSpPr>
        <p:cNvPr id="1" name=""/>
        <p:cNvGrpSpPr/>
        <p:nvPr/>
      </p:nvGrpSpPr>
      <p:grpSpPr>
        <a:xfrm>
          <a:off x="0" y="0"/>
          <a:ext cx="0" cy="0"/>
          <a:chOff x="0" y="0"/>
          <a:chExt cx="0" cy="0"/>
        </a:xfrm>
      </p:grpSpPr>
      <p:sp>
        <p:nvSpPr>
          <p:cNvPr id="2" name="正方形/長方形 1"/>
          <p:cNvSpPr/>
          <p:nvPr userDrawn="1"/>
        </p:nvSpPr>
        <p:spPr>
          <a:xfrm>
            <a:off x="0" y="0"/>
            <a:ext cx="6858000" cy="99060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91972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0" y="0"/>
            <a:ext cx="6858000" cy="950976"/>
          </a:xfrm>
          <a:prstGeom prst="rect">
            <a:avLst/>
          </a:prstGeom>
          <a:solidFill>
            <a:srgbClr val="FFD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　</a:t>
            </a:r>
          </a:p>
        </p:txBody>
      </p:sp>
      <p:sp>
        <p:nvSpPr>
          <p:cNvPr id="3" name="正方形/長方形 2"/>
          <p:cNvSpPr/>
          <p:nvPr userDrawn="1"/>
        </p:nvSpPr>
        <p:spPr>
          <a:xfrm>
            <a:off x="0" y="9821949"/>
            <a:ext cx="6858000" cy="84051"/>
          </a:xfrm>
          <a:prstGeom prst="rect">
            <a:avLst/>
          </a:prstGeom>
          <a:solidFill>
            <a:srgbClr val="FFD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　</a:t>
            </a:r>
          </a:p>
        </p:txBody>
      </p:sp>
    </p:spTree>
    <p:extLst>
      <p:ext uri="{BB962C8B-B14F-4D97-AF65-F5344CB8AC3E}">
        <p14:creationId xmlns:p14="http://schemas.microsoft.com/office/powerpoint/2010/main" val="10230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正方形/長方形 1"/>
          <p:cNvSpPr/>
          <p:nvPr userDrawn="1"/>
        </p:nvSpPr>
        <p:spPr>
          <a:xfrm>
            <a:off x="-277368" y="9821949"/>
            <a:ext cx="7412736" cy="356073"/>
          </a:xfrm>
          <a:prstGeom prst="rect">
            <a:avLst/>
          </a:prstGeom>
          <a:solidFill>
            <a:srgbClr val="FFD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　</a:t>
            </a:r>
          </a:p>
        </p:txBody>
      </p:sp>
      <p:sp>
        <p:nvSpPr>
          <p:cNvPr id="3" name="正方形/長方形 2"/>
          <p:cNvSpPr/>
          <p:nvPr userDrawn="1"/>
        </p:nvSpPr>
        <p:spPr>
          <a:xfrm>
            <a:off x="-277368" y="-51037"/>
            <a:ext cx="7412736" cy="356073"/>
          </a:xfrm>
          <a:prstGeom prst="rect">
            <a:avLst/>
          </a:prstGeom>
          <a:solidFill>
            <a:srgbClr val="FFD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　</a:t>
            </a:r>
          </a:p>
        </p:txBody>
      </p:sp>
    </p:spTree>
    <p:extLst>
      <p:ext uri="{BB962C8B-B14F-4D97-AF65-F5344CB8AC3E}">
        <p14:creationId xmlns:p14="http://schemas.microsoft.com/office/powerpoint/2010/main" val="2663277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E8FF051C-A815-414D-8AB3-9BCAC1750329}" type="datetimeFigureOut">
              <a:rPr kumimoji="1" lang="ja-JP" altLang="en-US" smtClean="0"/>
              <a:t>2025/7/31</a:t>
            </a:fld>
            <a:endParaRPr kumimoji="1" lang="ja-JP" altLang="en-US"/>
          </a:p>
        </p:txBody>
      </p:sp>
      <p:sp>
        <p:nvSpPr>
          <p:cNvPr id="5" name="フッター プレースホルダー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92044A63-6D1A-4DCA-AD07-BBD017C3D72B}" type="slidenum">
              <a:rPr kumimoji="1" lang="ja-JP" altLang="en-US" smtClean="0"/>
              <a:t>‹#›</a:t>
            </a:fld>
            <a:endParaRPr kumimoji="1" lang="ja-JP" altLang="en-US"/>
          </a:p>
        </p:txBody>
      </p:sp>
    </p:spTree>
    <p:extLst>
      <p:ext uri="{BB962C8B-B14F-4D97-AF65-F5344CB8AC3E}">
        <p14:creationId xmlns:p14="http://schemas.microsoft.com/office/powerpoint/2010/main" val="9096999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4A3A4"/>
          </p15:clr>
        </p15:guide>
        <p15:guide id="2" orient="horz" userDrawn="1">
          <p15:clr>
            <a:srgbClr val="A4A3A4"/>
          </p15:clr>
        </p15:guide>
        <p15:guide id="3" orient="horz" pos="6240" userDrawn="1">
          <p15:clr>
            <a:srgbClr val="A4A3A4"/>
          </p15:clr>
        </p15:guide>
        <p15:guide id="4" pos="4320" userDrawn="1">
          <p15:clr>
            <a:srgbClr val="A4A3A4"/>
          </p15:clr>
        </p15:guide>
        <p15:guide id="5" pos="2160" userDrawn="1">
          <p15:clr>
            <a:srgbClr val="A4A3A4"/>
          </p15:clr>
        </p15:guide>
        <p15:guide id="6" orient="horz" pos="3120" userDrawn="1">
          <p15:clr>
            <a:srgbClr val="A4A3A4"/>
          </p15:clr>
        </p15:guide>
        <p15:guide id="7" pos="51" userDrawn="1">
          <p15:clr>
            <a:srgbClr val="5ACBF0"/>
          </p15:clr>
        </p15:guide>
        <p15:guide id="8" pos="4269" userDrawn="1">
          <p15:clr>
            <a:srgbClr val="5ACBF0"/>
          </p15:clr>
        </p15:guide>
        <p15:guide id="9" pos="119" userDrawn="1">
          <p15:clr>
            <a:srgbClr val="F26B43"/>
          </p15:clr>
        </p15:guide>
        <p15:guide id="10" pos="42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E8FF051C-A815-414D-8AB3-9BCAC1750329}" type="datetimeFigureOut">
              <a:rPr lang="ja-JP" altLang="en-US" smtClean="0">
                <a:solidFill>
                  <a:prstClr val="black">
                    <a:tint val="75000"/>
                  </a:prstClr>
                </a:solidFill>
              </a:rPr>
              <a:pPr/>
              <a:t>2025/7/31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2044A63-6D1A-4DCA-AD07-BBD017C3D7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75205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51">
          <p15:clr>
            <a:srgbClr val="F26B43"/>
          </p15:clr>
        </p15:guide>
        <p15:guide id="3" pos="4201">
          <p15:clr>
            <a:srgbClr val="F26B43"/>
          </p15:clr>
        </p15:guide>
        <p15:guide id="4" pos="4269">
          <p15:clr>
            <a:srgbClr val="F26B43"/>
          </p15:clr>
        </p15:guide>
        <p15:guide id="5" pos="4315">
          <p15:clr>
            <a:srgbClr val="F26B43"/>
          </p15:clr>
        </p15:guide>
        <p15:guide id="6" orient="horz">
          <p15:clr>
            <a:srgbClr val="F26B43"/>
          </p15:clr>
        </p15:guide>
        <p15:guide id="7" orient="horz" pos="3120">
          <p15:clr>
            <a:srgbClr val="F26B43"/>
          </p15:clr>
        </p15:guide>
        <p15:guide id="8" orient="horz" pos="6240">
          <p15:clr>
            <a:srgbClr val="F26B43"/>
          </p15:clr>
        </p15:guide>
        <p15:guide id="9" pos="2160">
          <p15:clr>
            <a:srgbClr val="F26B43"/>
          </p15:clr>
        </p15:guide>
        <p15:guide id="10" pos="1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gif"/><Relationship Id="rId10" Type="http://schemas.openxmlformats.org/officeDocument/2006/relationships/image" Target="../media/image54.png"/><Relationship Id="rId4" Type="http://schemas.openxmlformats.org/officeDocument/2006/relationships/image" Target="../media/image48.emf"/><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8.jpeg"/><Relationship Id="rId7"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4.emf"/><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emf"/><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emf"/></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9467966F-A189-2365-F0DE-F14746B71431}"/>
              </a:ext>
            </a:extLst>
          </p:cNvPr>
          <p:cNvSpPr/>
          <p:nvPr/>
        </p:nvSpPr>
        <p:spPr>
          <a:xfrm>
            <a:off x="0" y="0"/>
            <a:ext cx="6858000" cy="9144000"/>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Freeform 4">
            <a:extLst>
              <a:ext uri="{FF2B5EF4-FFF2-40B4-BE49-F238E27FC236}">
                <a16:creationId xmlns:a16="http://schemas.microsoft.com/office/drawing/2014/main" id="{587C2AD8-8827-4D32-0D96-C65E57A679BB}"/>
              </a:ext>
            </a:extLst>
          </p:cNvPr>
          <p:cNvSpPr>
            <a:spLocks/>
          </p:cNvSpPr>
          <p:nvPr/>
        </p:nvSpPr>
        <p:spPr bwMode="auto">
          <a:xfrm>
            <a:off x="1040369" y="709877"/>
            <a:ext cx="4878458" cy="5246994"/>
          </a:xfrm>
          <a:custGeom>
            <a:avLst/>
            <a:gdLst>
              <a:gd name="T0" fmla="*/ 2147483647 w 3148"/>
              <a:gd name="T1" fmla="*/ 2147483647 h 3233"/>
              <a:gd name="T2" fmla="*/ 2147483647 w 3148"/>
              <a:gd name="T3" fmla="*/ 2147483647 h 3233"/>
              <a:gd name="T4" fmla="*/ 2147483647 w 3148"/>
              <a:gd name="T5" fmla="*/ 2147483647 h 3233"/>
              <a:gd name="T6" fmla="*/ 2147483647 w 3148"/>
              <a:gd name="T7" fmla="*/ 2147483647 h 3233"/>
              <a:gd name="T8" fmla="*/ 2147483647 w 3148"/>
              <a:gd name="T9" fmla="*/ 2147483647 h 3233"/>
              <a:gd name="T10" fmla="*/ 2147483647 w 3148"/>
              <a:gd name="T11" fmla="*/ 2147483647 h 3233"/>
              <a:gd name="T12" fmla="*/ 2147483647 w 3148"/>
              <a:gd name="T13" fmla="*/ 2147483647 h 3233"/>
              <a:gd name="T14" fmla="*/ 2147483647 w 3148"/>
              <a:gd name="T15" fmla="*/ 2147483647 h 3233"/>
              <a:gd name="T16" fmla="*/ 2147483647 w 3148"/>
              <a:gd name="T17" fmla="*/ 2147483647 h 3233"/>
              <a:gd name="T18" fmla="*/ 2147483647 w 3148"/>
              <a:gd name="T19" fmla="*/ 2147483647 h 3233"/>
              <a:gd name="T20" fmla="*/ 2147483647 w 3148"/>
              <a:gd name="T21" fmla="*/ 2147483647 h 3233"/>
              <a:gd name="T22" fmla="*/ 2147483647 w 3148"/>
              <a:gd name="T23" fmla="*/ 2147483647 h 3233"/>
              <a:gd name="T24" fmla="*/ 2147483647 w 3148"/>
              <a:gd name="T25" fmla="*/ 2147483647 h 3233"/>
              <a:gd name="T26" fmla="*/ 2147483647 w 3148"/>
              <a:gd name="T27" fmla="*/ 2147483647 h 3233"/>
              <a:gd name="T28" fmla="*/ 2147483647 w 3148"/>
              <a:gd name="T29" fmla="*/ 2147483647 h 3233"/>
              <a:gd name="T30" fmla="*/ 2147483647 w 3148"/>
              <a:gd name="T31" fmla="*/ 2147483647 h 3233"/>
              <a:gd name="T32" fmla="*/ 2147483647 w 3148"/>
              <a:gd name="T33" fmla="*/ 2147483647 h 3233"/>
              <a:gd name="T34" fmla="*/ 2147483647 w 3148"/>
              <a:gd name="T35" fmla="*/ 2147483647 h 3233"/>
              <a:gd name="T36" fmla="*/ 2147483647 w 3148"/>
              <a:gd name="T37" fmla="*/ 2147483647 h 3233"/>
              <a:gd name="T38" fmla="*/ 2147483647 w 3148"/>
              <a:gd name="T39" fmla="*/ 2147483647 h 3233"/>
              <a:gd name="T40" fmla="*/ 2147483647 w 3148"/>
              <a:gd name="T41" fmla="*/ 2147483647 h 3233"/>
              <a:gd name="T42" fmla="*/ 2147483647 w 3148"/>
              <a:gd name="T43" fmla="*/ 2147483647 h 3233"/>
              <a:gd name="T44" fmla="*/ 2147483647 w 3148"/>
              <a:gd name="T45" fmla="*/ 2147483647 h 3233"/>
              <a:gd name="T46" fmla="*/ 2147483647 w 3148"/>
              <a:gd name="T47" fmla="*/ 2147483647 h 3233"/>
              <a:gd name="T48" fmla="*/ 2147483647 w 3148"/>
              <a:gd name="T49" fmla="*/ 2147483647 h 3233"/>
              <a:gd name="T50" fmla="*/ 2147483647 w 3148"/>
              <a:gd name="T51" fmla="*/ 2147483647 h 3233"/>
              <a:gd name="T52" fmla="*/ 2147483647 w 3148"/>
              <a:gd name="T53" fmla="*/ 2147483647 h 3233"/>
              <a:gd name="T54" fmla="*/ 2147483647 w 3148"/>
              <a:gd name="T55" fmla="*/ 2147483647 h 3233"/>
              <a:gd name="T56" fmla="*/ 2147483647 w 3148"/>
              <a:gd name="T57" fmla="*/ 2147483647 h 3233"/>
              <a:gd name="T58" fmla="*/ 2147483647 w 3148"/>
              <a:gd name="T59" fmla="*/ 2147483647 h 3233"/>
              <a:gd name="T60" fmla="*/ 2147483647 w 3148"/>
              <a:gd name="T61" fmla="*/ 2147483647 h 3233"/>
              <a:gd name="T62" fmla="*/ 2147483647 w 3148"/>
              <a:gd name="T63" fmla="*/ 2147483647 h 3233"/>
              <a:gd name="T64" fmla="*/ 2147483647 w 3148"/>
              <a:gd name="T65" fmla="*/ 2147483647 h 3233"/>
              <a:gd name="T66" fmla="*/ 2147483647 w 3148"/>
              <a:gd name="T67" fmla="*/ 2147483647 h 3233"/>
              <a:gd name="T68" fmla="*/ 2147483647 w 3148"/>
              <a:gd name="T69" fmla="*/ 2147483647 h 3233"/>
              <a:gd name="T70" fmla="*/ 2147483647 w 3148"/>
              <a:gd name="T71" fmla="*/ 2147483647 h 3233"/>
              <a:gd name="T72" fmla="*/ 2147483647 w 3148"/>
              <a:gd name="T73" fmla="*/ 2147483647 h 3233"/>
              <a:gd name="T74" fmla="*/ 2147483647 w 3148"/>
              <a:gd name="T75" fmla="*/ 2147483647 h 3233"/>
              <a:gd name="T76" fmla="*/ 2147483647 w 3148"/>
              <a:gd name="T77" fmla="*/ 2147483647 h 3233"/>
              <a:gd name="T78" fmla="*/ 2147483647 w 3148"/>
              <a:gd name="T79" fmla="*/ 2147483647 h 3233"/>
              <a:gd name="T80" fmla="*/ 2147483647 w 3148"/>
              <a:gd name="T81" fmla="*/ 2147483647 h 3233"/>
              <a:gd name="T82" fmla="*/ 2147483647 w 3148"/>
              <a:gd name="T83" fmla="*/ 2147483647 h 3233"/>
              <a:gd name="T84" fmla="*/ 2147483647 w 3148"/>
              <a:gd name="T85" fmla="*/ 2147483647 h 3233"/>
              <a:gd name="T86" fmla="*/ 2147483647 w 3148"/>
              <a:gd name="T87" fmla="*/ 2147483647 h 3233"/>
              <a:gd name="T88" fmla="*/ 2147483647 w 3148"/>
              <a:gd name="T89" fmla="*/ 2147483647 h 3233"/>
              <a:gd name="T90" fmla="*/ 2147483647 w 3148"/>
              <a:gd name="T91" fmla="*/ 2147483647 h 3233"/>
              <a:gd name="T92" fmla="*/ 2147483647 w 3148"/>
              <a:gd name="T93" fmla="*/ 2147483647 h 3233"/>
              <a:gd name="T94" fmla="*/ 2147483647 w 3148"/>
              <a:gd name="T95" fmla="*/ 2147483647 h 3233"/>
              <a:gd name="T96" fmla="*/ 2147483647 w 3148"/>
              <a:gd name="T97" fmla="*/ 2147483647 h 3233"/>
              <a:gd name="T98" fmla="*/ 2147483647 w 3148"/>
              <a:gd name="T99" fmla="*/ 2147483647 h 3233"/>
              <a:gd name="T100" fmla="*/ 2147483647 w 3148"/>
              <a:gd name="T101" fmla="*/ 2147483647 h 3233"/>
              <a:gd name="T102" fmla="*/ 2147483647 w 3148"/>
              <a:gd name="T103" fmla="*/ 2147483647 h 3233"/>
              <a:gd name="T104" fmla="*/ 2147483647 w 3148"/>
              <a:gd name="T105" fmla="*/ 2147483647 h 3233"/>
              <a:gd name="T106" fmla="*/ 2147483647 w 3148"/>
              <a:gd name="T107" fmla="*/ 2147483647 h 3233"/>
              <a:gd name="T108" fmla="*/ 2147483647 w 3148"/>
              <a:gd name="T109" fmla="*/ 2147483647 h 3233"/>
              <a:gd name="T110" fmla="*/ 2147483647 w 3148"/>
              <a:gd name="T111" fmla="*/ 2147483647 h 3233"/>
              <a:gd name="T112" fmla="*/ 2147483647 w 3148"/>
              <a:gd name="T113" fmla="*/ 2147483647 h 3233"/>
              <a:gd name="T114" fmla="*/ 2147483647 w 3148"/>
              <a:gd name="T115" fmla="*/ 2147483647 h 3233"/>
              <a:gd name="T116" fmla="*/ 2147483647 w 3148"/>
              <a:gd name="T117" fmla="*/ 2147483647 h 3233"/>
              <a:gd name="T118" fmla="*/ 2147483647 w 3148"/>
              <a:gd name="T119" fmla="*/ 2147483647 h 3233"/>
              <a:gd name="T120" fmla="*/ 2147483647 w 3148"/>
              <a:gd name="T121" fmla="*/ 2147483647 h 3233"/>
              <a:gd name="T122" fmla="*/ 2147483647 w 3148"/>
              <a:gd name="T123" fmla="*/ 2147483647 h 3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48" h="3233">
                <a:moveTo>
                  <a:pt x="978" y="921"/>
                </a:moveTo>
                <a:lnTo>
                  <a:pt x="925" y="906"/>
                </a:lnTo>
                <a:lnTo>
                  <a:pt x="869" y="898"/>
                </a:lnTo>
                <a:lnTo>
                  <a:pt x="827" y="867"/>
                </a:lnTo>
                <a:lnTo>
                  <a:pt x="777" y="955"/>
                </a:lnTo>
                <a:lnTo>
                  <a:pt x="737" y="957"/>
                </a:lnTo>
                <a:lnTo>
                  <a:pt x="691" y="969"/>
                </a:lnTo>
                <a:lnTo>
                  <a:pt x="564" y="996"/>
                </a:lnTo>
                <a:lnTo>
                  <a:pt x="527" y="1032"/>
                </a:lnTo>
                <a:lnTo>
                  <a:pt x="485" y="1023"/>
                </a:lnTo>
                <a:lnTo>
                  <a:pt x="445" y="1051"/>
                </a:lnTo>
                <a:lnTo>
                  <a:pt x="378" y="1046"/>
                </a:lnTo>
                <a:lnTo>
                  <a:pt x="297" y="1088"/>
                </a:lnTo>
                <a:lnTo>
                  <a:pt x="293" y="1134"/>
                </a:lnTo>
                <a:lnTo>
                  <a:pt x="316" y="1165"/>
                </a:lnTo>
                <a:lnTo>
                  <a:pt x="280" y="1216"/>
                </a:lnTo>
                <a:lnTo>
                  <a:pt x="178" y="1215"/>
                </a:lnTo>
                <a:lnTo>
                  <a:pt x="146" y="1262"/>
                </a:lnTo>
                <a:lnTo>
                  <a:pt x="127" y="1318"/>
                </a:lnTo>
                <a:lnTo>
                  <a:pt x="75" y="1333"/>
                </a:lnTo>
                <a:lnTo>
                  <a:pt x="75" y="1385"/>
                </a:lnTo>
                <a:lnTo>
                  <a:pt x="40" y="1445"/>
                </a:lnTo>
                <a:lnTo>
                  <a:pt x="52" y="1475"/>
                </a:lnTo>
                <a:lnTo>
                  <a:pt x="29" y="1525"/>
                </a:lnTo>
                <a:lnTo>
                  <a:pt x="29" y="1575"/>
                </a:lnTo>
                <a:lnTo>
                  <a:pt x="10" y="1608"/>
                </a:lnTo>
                <a:lnTo>
                  <a:pt x="0" y="1710"/>
                </a:lnTo>
                <a:lnTo>
                  <a:pt x="8" y="1809"/>
                </a:lnTo>
                <a:lnTo>
                  <a:pt x="6" y="1863"/>
                </a:lnTo>
                <a:lnTo>
                  <a:pt x="65" y="1890"/>
                </a:lnTo>
                <a:lnTo>
                  <a:pt x="115" y="1900"/>
                </a:lnTo>
                <a:lnTo>
                  <a:pt x="134" y="1934"/>
                </a:lnTo>
                <a:lnTo>
                  <a:pt x="192" y="1951"/>
                </a:lnTo>
                <a:lnTo>
                  <a:pt x="215" y="1921"/>
                </a:lnTo>
                <a:lnTo>
                  <a:pt x="247" y="1921"/>
                </a:lnTo>
                <a:lnTo>
                  <a:pt x="274" y="1949"/>
                </a:lnTo>
                <a:lnTo>
                  <a:pt x="343" y="1963"/>
                </a:lnTo>
                <a:lnTo>
                  <a:pt x="389" y="1905"/>
                </a:lnTo>
                <a:lnTo>
                  <a:pt x="485" y="1900"/>
                </a:lnTo>
                <a:lnTo>
                  <a:pt x="547" y="1917"/>
                </a:lnTo>
                <a:lnTo>
                  <a:pt x="595" y="1915"/>
                </a:lnTo>
                <a:lnTo>
                  <a:pt x="610" y="1949"/>
                </a:lnTo>
                <a:lnTo>
                  <a:pt x="606" y="2024"/>
                </a:lnTo>
                <a:lnTo>
                  <a:pt x="620" y="2070"/>
                </a:lnTo>
                <a:lnTo>
                  <a:pt x="604" y="2143"/>
                </a:lnTo>
                <a:lnTo>
                  <a:pt x="616" y="2201"/>
                </a:lnTo>
                <a:lnTo>
                  <a:pt x="606" y="2231"/>
                </a:lnTo>
                <a:lnTo>
                  <a:pt x="606" y="2293"/>
                </a:lnTo>
                <a:lnTo>
                  <a:pt x="545" y="2308"/>
                </a:lnTo>
                <a:lnTo>
                  <a:pt x="495" y="2322"/>
                </a:lnTo>
                <a:lnTo>
                  <a:pt x="504" y="2368"/>
                </a:lnTo>
                <a:lnTo>
                  <a:pt x="504" y="2414"/>
                </a:lnTo>
                <a:lnTo>
                  <a:pt x="526" y="2491"/>
                </a:lnTo>
                <a:lnTo>
                  <a:pt x="552" y="2508"/>
                </a:lnTo>
                <a:lnTo>
                  <a:pt x="537" y="2550"/>
                </a:lnTo>
                <a:lnTo>
                  <a:pt x="539" y="2585"/>
                </a:lnTo>
                <a:lnTo>
                  <a:pt x="564" y="2650"/>
                </a:lnTo>
                <a:lnTo>
                  <a:pt x="524" y="2656"/>
                </a:lnTo>
                <a:lnTo>
                  <a:pt x="481" y="2680"/>
                </a:lnTo>
                <a:lnTo>
                  <a:pt x="447" y="2646"/>
                </a:lnTo>
                <a:lnTo>
                  <a:pt x="428" y="2677"/>
                </a:lnTo>
                <a:lnTo>
                  <a:pt x="453" y="2713"/>
                </a:lnTo>
                <a:lnTo>
                  <a:pt x="470" y="2767"/>
                </a:lnTo>
                <a:lnTo>
                  <a:pt x="560" y="2790"/>
                </a:lnTo>
                <a:lnTo>
                  <a:pt x="581" y="2849"/>
                </a:lnTo>
                <a:lnTo>
                  <a:pt x="564" y="2916"/>
                </a:lnTo>
                <a:lnTo>
                  <a:pt x="589" y="2970"/>
                </a:lnTo>
                <a:lnTo>
                  <a:pt x="583" y="3020"/>
                </a:lnTo>
                <a:lnTo>
                  <a:pt x="554" y="3072"/>
                </a:lnTo>
                <a:lnTo>
                  <a:pt x="562" y="3097"/>
                </a:lnTo>
                <a:lnTo>
                  <a:pt x="623" y="3145"/>
                </a:lnTo>
                <a:lnTo>
                  <a:pt x="671" y="3143"/>
                </a:lnTo>
                <a:lnTo>
                  <a:pt x="691" y="3210"/>
                </a:lnTo>
                <a:lnTo>
                  <a:pt x="735" y="3233"/>
                </a:lnTo>
                <a:lnTo>
                  <a:pt x="783" y="3193"/>
                </a:lnTo>
                <a:lnTo>
                  <a:pt x="808" y="3179"/>
                </a:lnTo>
                <a:lnTo>
                  <a:pt x="869" y="3080"/>
                </a:lnTo>
                <a:lnTo>
                  <a:pt x="905" y="3064"/>
                </a:lnTo>
                <a:lnTo>
                  <a:pt x="950" y="3101"/>
                </a:lnTo>
                <a:lnTo>
                  <a:pt x="1044" y="3074"/>
                </a:lnTo>
                <a:lnTo>
                  <a:pt x="1080" y="3043"/>
                </a:lnTo>
                <a:lnTo>
                  <a:pt x="1090" y="3016"/>
                </a:lnTo>
                <a:lnTo>
                  <a:pt x="1113" y="2997"/>
                </a:lnTo>
                <a:lnTo>
                  <a:pt x="1128" y="2972"/>
                </a:lnTo>
                <a:lnTo>
                  <a:pt x="1207" y="2930"/>
                </a:lnTo>
                <a:lnTo>
                  <a:pt x="1272" y="2913"/>
                </a:lnTo>
                <a:lnTo>
                  <a:pt x="1318" y="2920"/>
                </a:lnTo>
                <a:lnTo>
                  <a:pt x="1362" y="2878"/>
                </a:lnTo>
                <a:lnTo>
                  <a:pt x="1368" y="2834"/>
                </a:lnTo>
                <a:lnTo>
                  <a:pt x="1431" y="2859"/>
                </a:lnTo>
                <a:lnTo>
                  <a:pt x="1485" y="2826"/>
                </a:lnTo>
                <a:lnTo>
                  <a:pt x="1515" y="2801"/>
                </a:lnTo>
                <a:lnTo>
                  <a:pt x="1590" y="2803"/>
                </a:lnTo>
                <a:lnTo>
                  <a:pt x="1604" y="2774"/>
                </a:lnTo>
                <a:lnTo>
                  <a:pt x="1621" y="2736"/>
                </a:lnTo>
                <a:lnTo>
                  <a:pt x="1659" y="2717"/>
                </a:lnTo>
                <a:lnTo>
                  <a:pt x="1654" y="2682"/>
                </a:lnTo>
                <a:lnTo>
                  <a:pt x="1667" y="2636"/>
                </a:lnTo>
                <a:lnTo>
                  <a:pt x="1663" y="2604"/>
                </a:lnTo>
                <a:lnTo>
                  <a:pt x="1703" y="2565"/>
                </a:lnTo>
                <a:lnTo>
                  <a:pt x="1732" y="2506"/>
                </a:lnTo>
                <a:lnTo>
                  <a:pt x="1736" y="2462"/>
                </a:lnTo>
                <a:lnTo>
                  <a:pt x="1769" y="2396"/>
                </a:lnTo>
                <a:lnTo>
                  <a:pt x="1803" y="2341"/>
                </a:lnTo>
                <a:lnTo>
                  <a:pt x="1821" y="2301"/>
                </a:lnTo>
                <a:lnTo>
                  <a:pt x="1867" y="2341"/>
                </a:lnTo>
                <a:lnTo>
                  <a:pt x="1920" y="2354"/>
                </a:lnTo>
                <a:lnTo>
                  <a:pt x="1989" y="2402"/>
                </a:lnTo>
                <a:lnTo>
                  <a:pt x="2058" y="2410"/>
                </a:lnTo>
                <a:lnTo>
                  <a:pt x="2087" y="2431"/>
                </a:lnTo>
                <a:lnTo>
                  <a:pt x="2156" y="2439"/>
                </a:lnTo>
                <a:lnTo>
                  <a:pt x="2170" y="2429"/>
                </a:lnTo>
                <a:lnTo>
                  <a:pt x="2187" y="2429"/>
                </a:lnTo>
                <a:lnTo>
                  <a:pt x="2254" y="2458"/>
                </a:lnTo>
                <a:lnTo>
                  <a:pt x="2281" y="2483"/>
                </a:lnTo>
                <a:lnTo>
                  <a:pt x="2314" y="2481"/>
                </a:lnTo>
                <a:lnTo>
                  <a:pt x="2314" y="2469"/>
                </a:lnTo>
                <a:lnTo>
                  <a:pt x="2346" y="2460"/>
                </a:lnTo>
                <a:lnTo>
                  <a:pt x="2375" y="2435"/>
                </a:lnTo>
                <a:lnTo>
                  <a:pt x="2429" y="2452"/>
                </a:lnTo>
                <a:lnTo>
                  <a:pt x="2498" y="2512"/>
                </a:lnTo>
                <a:lnTo>
                  <a:pt x="2538" y="2537"/>
                </a:lnTo>
                <a:lnTo>
                  <a:pt x="2551" y="2558"/>
                </a:lnTo>
                <a:lnTo>
                  <a:pt x="2601" y="2598"/>
                </a:lnTo>
                <a:lnTo>
                  <a:pt x="2645" y="2623"/>
                </a:lnTo>
                <a:lnTo>
                  <a:pt x="2680" y="2615"/>
                </a:lnTo>
                <a:lnTo>
                  <a:pt x="2738" y="2606"/>
                </a:lnTo>
                <a:lnTo>
                  <a:pt x="2797" y="2613"/>
                </a:lnTo>
                <a:lnTo>
                  <a:pt x="2856" y="2596"/>
                </a:lnTo>
                <a:lnTo>
                  <a:pt x="2958" y="2571"/>
                </a:lnTo>
                <a:lnTo>
                  <a:pt x="2993" y="2575"/>
                </a:lnTo>
                <a:lnTo>
                  <a:pt x="3021" y="2613"/>
                </a:lnTo>
                <a:lnTo>
                  <a:pt x="3039" y="2625"/>
                </a:lnTo>
                <a:lnTo>
                  <a:pt x="3062" y="2604"/>
                </a:lnTo>
                <a:lnTo>
                  <a:pt x="3108" y="2596"/>
                </a:lnTo>
                <a:lnTo>
                  <a:pt x="3115" y="2558"/>
                </a:lnTo>
                <a:lnTo>
                  <a:pt x="3148" y="2554"/>
                </a:lnTo>
                <a:lnTo>
                  <a:pt x="3131" y="2523"/>
                </a:lnTo>
                <a:lnTo>
                  <a:pt x="3142" y="2510"/>
                </a:lnTo>
                <a:lnTo>
                  <a:pt x="3106" y="2454"/>
                </a:lnTo>
                <a:lnTo>
                  <a:pt x="3089" y="2464"/>
                </a:lnTo>
                <a:lnTo>
                  <a:pt x="3060" y="2416"/>
                </a:lnTo>
                <a:lnTo>
                  <a:pt x="3081" y="2404"/>
                </a:lnTo>
                <a:lnTo>
                  <a:pt x="3050" y="2372"/>
                </a:lnTo>
                <a:lnTo>
                  <a:pt x="3020" y="2381"/>
                </a:lnTo>
                <a:lnTo>
                  <a:pt x="2956" y="2373"/>
                </a:lnTo>
                <a:lnTo>
                  <a:pt x="2901" y="2373"/>
                </a:lnTo>
                <a:lnTo>
                  <a:pt x="2879" y="2341"/>
                </a:lnTo>
                <a:lnTo>
                  <a:pt x="2801" y="2339"/>
                </a:lnTo>
                <a:lnTo>
                  <a:pt x="2701" y="2350"/>
                </a:lnTo>
                <a:lnTo>
                  <a:pt x="2676" y="2366"/>
                </a:lnTo>
                <a:lnTo>
                  <a:pt x="2644" y="2360"/>
                </a:lnTo>
                <a:lnTo>
                  <a:pt x="2653" y="2341"/>
                </a:lnTo>
                <a:lnTo>
                  <a:pt x="2632" y="2314"/>
                </a:lnTo>
                <a:lnTo>
                  <a:pt x="2599" y="2325"/>
                </a:lnTo>
                <a:lnTo>
                  <a:pt x="2584" y="2312"/>
                </a:lnTo>
                <a:lnTo>
                  <a:pt x="2590" y="2272"/>
                </a:lnTo>
                <a:lnTo>
                  <a:pt x="2565" y="2278"/>
                </a:lnTo>
                <a:lnTo>
                  <a:pt x="2509" y="2220"/>
                </a:lnTo>
                <a:lnTo>
                  <a:pt x="2527" y="2214"/>
                </a:lnTo>
                <a:lnTo>
                  <a:pt x="2530" y="2195"/>
                </a:lnTo>
                <a:lnTo>
                  <a:pt x="2477" y="2160"/>
                </a:lnTo>
                <a:lnTo>
                  <a:pt x="2454" y="2124"/>
                </a:lnTo>
                <a:lnTo>
                  <a:pt x="2423" y="2086"/>
                </a:lnTo>
                <a:lnTo>
                  <a:pt x="2423" y="2043"/>
                </a:lnTo>
                <a:lnTo>
                  <a:pt x="2434" y="1995"/>
                </a:lnTo>
                <a:lnTo>
                  <a:pt x="2440" y="1944"/>
                </a:lnTo>
                <a:lnTo>
                  <a:pt x="2502" y="1875"/>
                </a:lnTo>
                <a:lnTo>
                  <a:pt x="2525" y="1807"/>
                </a:lnTo>
                <a:lnTo>
                  <a:pt x="2567" y="1806"/>
                </a:lnTo>
                <a:lnTo>
                  <a:pt x="2590" y="1777"/>
                </a:lnTo>
                <a:lnTo>
                  <a:pt x="2551" y="1710"/>
                </a:lnTo>
                <a:lnTo>
                  <a:pt x="2561" y="1681"/>
                </a:lnTo>
                <a:lnTo>
                  <a:pt x="2553" y="1660"/>
                </a:lnTo>
                <a:lnTo>
                  <a:pt x="2592" y="1608"/>
                </a:lnTo>
                <a:lnTo>
                  <a:pt x="2584" y="1593"/>
                </a:lnTo>
                <a:lnTo>
                  <a:pt x="2594" y="1529"/>
                </a:lnTo>
                <a:lnTo>
                  <a:pt x="2649" y="1523"/>
                </a:lnTo>
                <a:lnTo>
                  <a:pt x="2672" y="1493"/>
                </a:lnTo>
                <a:lnTo>
                  <a:pt x="2703" y="1470"/>
                </a:lnTo>
                <a:lnTo>
                  <a:pt x="2678" y="1418"/>
                </a:lnTo>
                <a:lnTo>
                  <a:pt x="2663" y="1355"/>
                </a:lnTo>
                <a:lnTo>
                  <a:pt x="2628" y="1358"/>
                </a:lnTo>
                <a:lnTo>
                  <a:pt x="2559" y="1372"/>
                </a:lnTo>
                <a:lnTo>
                  <a:pt x="2528" y="1362"/>
                </a:lnTo>
                <a:lnTo>
                  <a:pt x="2490" y="1374"/>
                </a:lnTo>
                <a:lnTo>
                  <a:pt x="2461" y="1347"/>
                </a:lnTo>
                <a:lnTo>
                  <a:pt x="2385" y="1332"/>
                </a:lnTo>
                <a:lnTo>
                  <a:pt x="2358" y="1295"/>
                </a:lnTo>
                <a:lnTo>
                  <a:pt x="2329" y="1286"/>
                </a:lnTo>
                <a:lnTo>
                  <a:pt x="2333" y="1188"/>
                </a:lnTo>
                <a:lnTo>
                  <a:pt x="2348" y="1157"/>
                </a:lnTo>
                <a:lnTo>
                  <a:pt x="2352" y="1111"/>
                </a:lnTo>
                <a:lnTo>
                  <a:pt x="2396" y="1042"/>
                </a:lnTo>
                <a:lnTo>
                  <a:pt x="2404" y="1017"/>
                </a:lnTo>
                <a:lnTo>
                  <a:pt x="2431" y="942"/>
                </a:lnTo>
                <a:lnTo>
                  <a:pt x="2390" y="894"/>
                </a:lnTo>
                <a:lnTo>
                  <a:pt x="2398" y="837"/>
                </a:lnTo>
                <a:lnTo>
                  <a:pt x="2444" y="798"/>
                </a:lnTo>
                <a:lnTo>
                  <a:pt x="2459" y="758"/>
                </a:lnTo>
                <a:lnTo>
                  <a:pt x="2498" y="714"/>
                </a:lnTo>
                <a:lnTo>
                  <a:pt x="2490" y="687"/>
                </a:lnTo>
                <a:lnTo>
                  <a:pt x="2434" y="666"/>
                </a:lnTo>
                <a:lnTo>
                  <a:pt x="2413" y="631"/>
                </a:lnTo>
                <a:lnTo>
                  <a:pt x="2385" y="625"/>
                </a:lnTo>
                <a:lnTo>
                  <a:pt x="2394" y="597"/>
                </a:lnTo>
                <a:lnTo>
                  <a:pt x="2396" y="543"/>
                </a:lnTo>
                <a:lnTo>
                  <a:pt x="2429" y="520"/>
                </a:lnTo>
                <a:lnTo>
                  <a:pt x="2436" y="489"/>
                </a:lnTo>
                <a:lnTo>
                  <a:pt x="2479" y="464"/>
                </a:lnTo>
                <a:lnTo>
                  <a:pt x="2490" y="447"/>
                </a:lnTo>
                <a:lnTo>
                  <a:pt x="2429" y="418"/>
                </a:lnTo>
                <a:lnTo>
                  <a:pt x="2383" y="409"/>
                </a:lnTo>
                <a:lnTo>
                  <a:pt x="2367" y="393"/>
                </a:lnTo>
                <a:lnTo>
                  <a:pt x="2342" y="407"/>
                </a:lnTo>
                <a:lnTo>
                  <a:pt x="2283" y="393"/>
                </a:lnTo>
                <a:lnTo>
                  <a:pt x="2254" y="372"/>
                </a:lnTo>
                <a:lnTo>
                  <a:pt x="2210" y="376"/>
                </a:lnTo>
                <a:lnTo>
                  <a:pt x="2179" y="347"/>
                </a:lnTo>
                <a:lnTo>
                  <a:pt x="2152" y="363"/>
                </a:lnTo>
                <a:lnTo>
                  <a:pt x="2101" y="353"/>
                </a:lnTo>
                <a:lnTo>
                  <a:pt x="2108" y="307"/>
                </a:lnTo>
                <a:lnTo>
                  <a:pt x="2078" y="288"/>
                </a:lnTo>
                <a:lnTo>
                  <a:pt x="2035" y="301"/>
                </a:lnTo>
                <a:lnTo>
                  <a:pt x="1976" y="272"/>
                </a:lnTo>
                <a:lnTo>
                  <a:pt x="1980" y="224"/>
                </a:lnTo>
                <a:lnTo>
                  <a:pt x="1974" y="178"/>
                </a:lnTo>
                <a:lnTo>
                  <a:pt x="1888" y="134"/>
                </a:lnTo>
                <a:lnTo>
                  <a:pt x="1834" y="46"/>
                </a:lnTo>
                <a:lnTo>
                  <a:pt x="1796" y="0"/>
                </a:lnTo>
                <a:lnTo>
                  <a:pt x="1759" y="4"/>
                </a:lnTo>
                <a:lnTo>
                  <a:pt x="1728" y="119"/>
                </a:lnTo>
                <a:lnTo>
                  <a:pt x="1656" y="167"/>
                </a:lnTo>
                <a:lnTo>
                  <a:pt x="1625" y="199"/>
                </a:lnTo>
                <a:lnTo>
                  <a:pt x="1562" y="190"/>
                </a:lnTo>
                <a:lnTo>
                  <a:pt x="1521" y="221"/>
                </a:lnTo>
                <a:lnTo>
                  <a:pt x="1439" y="213"/>
                </a:lnTo>
                <a:lnTo>
                  <a:pt x="1431" y="315"/>
                </a:lnTo>
                <a:lnTo>
                  <a:pt x="1435" y="370"/>
                </a:lnTo>
                <a:lnTo>
                  <a:pt x="1469" y="443"/>
                </a:lnTo>
                <a:lnTo>
                  <a:pt x="1450" y="501"/>
                </a:lnTo>
                <a:lnTo>
                  <a:pt x="1421" y="485"/>
                </a:lnTo>
                <a:lnTo>
                  <a:pt x="1347" y="485"/>
                </a:lnTo>
                <a:lnTo>
                  <a:pt x="1320" y="554"/>
                </a:lnTo>
                <a:lnTo>
                  <a:pt x="1320" y="679"/>
                </a:lnTo>
                <a:lnTo>
                  <a:pt x="1243" y="689"/>
                </a:lnTo>
                <a:lnTo>
                  <a:pt x="1157" y="727"/>
                </a:lnTo>
                <a:lnTo>
                  <a:pt x="1076" y="706"/>
                </a:lnTo>
                <a:lnTo>
                  <a:pt x="1074" y="856"/>
                </a:lnTo>
                <a:lnTo>
                  <a:pt x="1005" y="879"/>
                </a:lnTo>
                <a:lnTo>
                  <a:pt x="978" y="921"/>
                </a:lnTo>
              </a:path>
            </a:pathLst>
          </a:custGeom>
          <a:solidFill>
            <a:srgbClr val="587842"/>
          </a:solidFill>
          <a:ln w="28575" cmpd="sng">
            <a:noFill/>
            <a:prstDash val="solid"/>
            <a:round/>
            <a:headEnd/>
            <a:tailEnd/>
          </a:ln>
          <a:effectLst/>
        </p:spPr>
        <p:txBody>
          <a:bodyPr/>
          <a:lstStyle/>
          <a:p>
            <a:endParaRPr lang="ja-JP" altLang="en-US" dirty="0"/>
          </a:p>
        </p:txBody>
      </p:sp>
      <p:sp>
        <p:nvSpPr>
          <p:cNvPr id="73" name="正方形/長方形 72"/>
          <p:cNvSpPr/>
          <p:nvPr/>
        </p:nvSpPr>
        <p:spPr>
          <a:xfrm>
            <a:off x="187424" y="9278182"/>
            <a:ext cx="6486262" cy="496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4" name="テキスト ボックス 73"/>
          <p:cNvSpPr txBox="1"/>
          <p:nvPr/>
        </p:nvSpPr>
        <p:spPr>
          <a:xfrm>
            <a:off x="3387923" y="9409439"/>
            <a:ext cx="461665" cy="276999"/>
          </a:xfrm>
          <a:prstGeom prst="rect">
            <a:avLst/>
          </a:prstGeom>
          <a:noFill/>
        </p:spPr>
        <p:txBody>
          <a:bodyPr wrap="none" lIns="0" tIns="0" rIns="0" bIns="0" rtlCol="0">
            <a:spAutoFit/>
          </a:bodyPr>
          <a:lstStyle/>
          <a:p>
            <a:r>
              <a:rPr lang="ja-JP" altLang="en-US" dirty="0">
                <a:solidFill>
                  <a:srgbClr val="548235"/>
                </a:solidFill>
              </a:rPr>
              <a:t>名前</a:t>
            </a:r>
          </a:p>
        </p:txBody>
      </p:sp>
      <p:sp>
        <p:nvSpPr>
          <p:cNvPr id="75" name="テキスト ボックス 74"/>
          <p:cNvSpPr txBox="1"/>
          <p:nvPr/>
        </p:nvSpPr>
        <p:spPr>
          <a:xfrm>
            <a:off x="1032339" y="9409439"/>
            <a:ext cx="230832" cy="276999"/>
          </a:xfrm>
          <a:prstGeom prst="rect">
            <a:avLst/>
          </a:prstGeom>
          <a:noFill/>
        </p:spPr>
        <p:txBody>
          <a:bodyPr wrap="none" lIns="0" tIns="0" rIns="0" bIns="0" rtlCol="0">
            <a:spAutoFit/>
          </a:bodyPr>
          <a:lstStyle/>
          <a:p>
            <a:r>
              <a:rPr lang="ja-JP" altLang="en-US" dirty="0">
                <a:solidFill>
                  <a:srgbClr val="548235"/>
                </a:solidFill>
              </a:rPr>
              <a:t>年</a:t>
            </a:r>
          </a:p>
        </p:txBody>
      </p:sp>
      <p:sp>
        <p:nvSpPr>
          <p:cNvPr id="76" name="テキスト ボックス 75"/>
          <p:cNvSpPr txBox="1"/>
          <p:nvPr/>
        </p:nvSpPr>
        <p:spPr>
          <a:xfrm>
            <a:off x="1975051" y="9409439"/>
            <a:ext cx="230832" cy="276999"/>
          </a:xfrm>
          <a:prstGeom prst="rect">
            <a:avLst/>
          </a:prstGeom>
          <a:noFill/>
        </p:spPr>
        <p:txBody>
          <a:bodyPr wrap="none" lIns="0" tIns="0" rIns="0" bIns="0" rtlCol="0">
            <a:spAutoFit/>
          </a:bodyPr>
          <a:lstStyle/>
          <a:p>
            <a:r>
              <a:rPr lang="ja-JP" altLang="en-US" dirty="0">
                <a:solidFill>
                  <a:srgbClr val="548235"/>
                </a:solidFill>
              </a:rPr>
              <a:t>組</a:t>
            </a:r>
          </a:p>
        </p:txBody>
      </p:sp>
      <p:sp>
        <p:nvSpPr>
          <p:cNvPr id="61" name="テキスト ボックス 60"/>
          <p:cNvSpPr txBox="1"/>
          <p:nvPr/>
        </p:nvSpPr>
        <p:spPr>
          <a:xfrm>
            <a:off x="172093" y="7578784"/>
            <a:ext cx="1512000" cy="1107542"/>
          </a:xfrm>
          <a:prstGeom prst="rect">
            <a:avLst/>
          </a:prstGeom>
          <a:noFill/>
          <a:ln>
            <a:noFill/>
          </a:ln>
        </p:spPr>
        <p:txBody>
          <a:bodyPr wrap="square" tIns="0" rIns="0" bIns="0" rtlCol="0">
            <a:spAutoFit/>
          </a:bodyPr>
          <a:lstStyle/>
          <a:p>
            <a:pPr algn="just">
              <a:lnSpc>
                <a:spcPct val="120000"/>
              </a:lnSpc>
            </a:pPr>
            <a:r>
              <a:rPr lang="ja-JP" altLang="en-US" sz="1500" dirty="0">
                <a:solidFill>
                  <a:srgbClr val="548235"/>
                </a:solidFill>
                <a:latin typeface="HGP創英角ｺﾞｼｯｸUB"/>
                <a:ea typeface="HGP創英角ｺﾞｼｯｸUB"/>
                <a:cs typeface="メイリオ" panose="020B0604030504040204" pitchFamily="50" charset="-128"/>
              </a:rPr>
              <a:t>大雨が降ったときの危険と、地域にある自然の良い</a:t>
            </a:r>
            <a:br>
              <a:rPr lang="en-US" altLang="ja-JP" sz="1500" dirty="0">
                <a:solidFill>
                  <a:srgbClr val="548235"/>
                </a:solidFill>
                <a:latin typeface="HGP創英角ｺﾞｼｯｸUB"/>
                <a:ea typeface="HGP創英角ｺﾞｼｯｸUB"/>
                <a:cs typeface="メイリオ" panose="020B0604030504040204" pitchFamily="50" charset="-128"/>
              </a:rPr>
            </a:br>
            <a:r>
              <a:rPr lang="ja-JP" altLang="en-US" sz="1500" dirty="0">
                <a:solidFill>
                  <a:srgbClr val="548235"/>
                </a:solidFill>
                <a:latin typeface="HGP創英角ｺﾞｼｯｸUB"/>
                <a:ea typeface="HGP創英角ｺﾞｼｯｸUB"/>
                <a:cs typeface="メイリオ" panose="020B0604030504040204" pitchFamily="50" charset="-128"/>
              </a:rPr>
              <a:t>ところを知る</a:t>
            </a:r>
          </a:p>
        </p:txBody>
      </p:sp>
      <p:sp>
        <p:nvSpPr>
          <p:cNvPr id="70" name="テキスト ボックス 69"/>
          <p:cNvSpPr txBox="1"/>
          <p:nvPr/>
        </p:nvSpPr>
        <p:spPr>
          <a:xfrm>
            <a:off x="903096" y="7527076"/>
            <a:ext cx="72136" cy="92333"/>
          </a:xfrm>
          <a:prstGeom prst="rect">
            <a:avLst/>
          </a:prstGeom>
          <a:noFill/>
          <a:ln>
            <a:noFill/>
          </a:ln>
        </p:spPr>
        <p:txBody>
          <a:bodyPr wrap="non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ふ</a:t>
            </a:r>
          </a:p>
        </p:txBody>
      </p:sp>
      <p:sp>
        <p:nvSpPr>
          <p:cNvPr id="71" name="テキスト ボックス 70"/>
          <p:cNvSpPr txBox="1"/>
          <p:nvPr/>
        </p:nvSpPr>
        <p:spPr>
          <a:xfrm>
            <a:off x="502422" y="7814745"/>
            <a:ext cx="282422" cy="92333"/>
          </a:xfrm>
          <a:prstGeom prst="rect">
            <a:avLst/>
          </a:prstGeom>
          <a:noFill/>
          <a:ln>
            <a:noFill/>
          </a:ln>
        </p:spPr>
        <p:txBody>
          <a:bodyPr wrap="squar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き けん</a:t>
            </a:r>
          </a:p>
        </p:txBody>
      </p:sp>
      <p:sp>
        <p:nvSpPr>
          <p:cNvPr id="83" name="テキスト ボックス 82"/>
          <p:cNvSpPr txBox="1"/>
          <p:nvPr/>
        </p:nvSpPr>
        <p:spPr>
          <a:xfrm>
            <a:off x="1190389" y="7814745"/>
            <a:ext cx="282422" cy="92333"/>
          </a:xfrm>
          <a:prstGeom prst="rect">
            <a:avLst/>
          </a:prstGeom>
          <a:noFill/>
          <a:ln>
            <a:noFill/>
          </a:ln>
        </p:spPr>
        <p:txBody>
          <a:bodyPr wrap="squar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ち いき</a:t>
            </a:r>
          </a:p>
        </p:txBody>
      </p:sp>
      <p:sp>
        <p:nvSpPr>
          <p:cNvPr id="17" name="正方形/長方形 16">
            <a:extLst>
              <a:ext uri="{FF2B5EF4-FFF2-40B4-BE49-F238E27FC236}">
                <a16:creationId xmlns:a16="http://schemas.microsoft.com/office/drawing/2014/main" id="{58558C7A-333A-498C-1DFB-3A3470BB430E}"/>
              </a:ext>
            </a:extLst>
          </p:cNvPr>
          <p:cNvSpPr/>
          <p:nvPr/>
        </p:nvSpPr>
        <p:spPr>
          <a:xfrm>
            <a:off x="187424" y="7230783"/>
            <a:ext cx="1548000" cy="1584000"/>
          </a:xfrm>
          <a:prstGeom prst="rect">
            <a:avLst/>
          </a:prstGeom>
          <a:no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4FC5B0D5-6988-C6F0-DA73-B89BDDD8D5FA}"/>
              </a:ext>
            </a:extLst>
          </p:cNvPr>
          <p:cNvGrpSpPr/>
          <p:nvPr/>
        </p:nvGrpSpPr>
        <p:grpSpPr>
          <a:xfrm>
            <a:off x="560599" y="6642582"/>
            <a:ext cx="801650" cy="801650"/>
            <a:chOff x="-1204048" y="6365866"/>
            <a:chExt cx="801650" cy="801650"/>
          </a:xfrm>
          <a:solidFill>
            <a:srgbClr val="548235"/>
          </a:solidFill>
        </p:grpSpPr>
        <p:sp>
          <p:nvSpPr>
            <p:cNvPr id="6" name="楕円 5">
              <a:extLst>
                <a:ext uri="{FF2B5EF4-FFF2-40B4-BE49-F238E27FC236}">
                  <a16:creationId xmlns:a16="http://schemas.microsoft.com/office/drawing/2014/main" id="{E0B8A377-B466-C8CA-DBEF-21FC0EC0FA23}"/>
                </a:ext>
              </a:extLst>
            </p:cNvPr>
            <p:cNvSpPr/>
            <p:nvPr/>
          </p:nvSpPr>
          <p:spPr>
            <a:xfrm>
              <a:off x="-1204048" y="6365866"/>
              <a:ext cx="801650" cy="801650"/>
            </a:xfrm>
            <a:prstGeom prst="ellipse">
              <a:avLst/>
            </a:prstGeom>
            <a:solidFill>
              <a:srgbClr val="548235"/>
            </a:solid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endParaRPr kumimoji="1" lang="ja-JP" altLang="en-US"/>
            </a:p>
          </p:txBody>
        </p:sp>
        <p:sp>
          <p:nvSpPr>
            <p:cNvPr id="5" name="テキスト ボックス 4">
              <a:extLst>
                <a:ext uri="{FF2B5EF4-FFF2-40B4-BE49-F238E27FC236}">
                  <a16:creationId xmlns:a16="http://schemas.microsoft.com/office/drawing/2014/main" id="{DE45C30B-1ED2-4DE8-E450-6201ABBEF751}"/>
                </a:ext>
              </a:extLst>
            </p:cNvPr>
            <p:cNvSpPr txBox="1"/>
            <p:nvPr/>
          </p:nvSpPr>
          <p:spPr>
            <a:xfrm>
              <a:off x="-926406" y="6460373"/>
              <a:ext cx="195566" cy="615553"/>
            </a:xfrm>
            <a:prstGeom prst="rect">
              <a:avLst/>
            </a:prstGeom>
            <a:noFill/>
            <a:ln>
              <a:noFill/>
            </a:ln>
          </p:spPr>
          <p:txBody>
            <a:bodyPr wrap="none" lIns="0" tIns="0" rIns="0" bIns="0" rtlCol="0" anchor="ctr" anchorCtr="0">
              <a:spAutoFit/>
            </a:bodyPr>
            <a:lstStyle/>
            <a:p>
              <a:pPr algn="ctr"/>
              <a:r>
                <a:rPr kumimoji="1" lang="en-US" altLang="ja-JP" sz="4000" dirty="0">
                  <a:solidFill>
                    <a:schemeClr val="bg1"/>
                  </a:solidFill>
                  <a:latin typeface="Impact" panose="020B0806030902050204" pitchFamily="34" charset="0"/>
                </a:rPr>
                <a:t>1</a:t>
              </a:r>
            </a:p>
          </p:txBody>
        </p:sp>
      </p:grpSp>
      <p:sp>
        <p:nvSpPr>
          <p:cNvPr id="62" name="テキスト ボックス 61"/>
          <p:cNvSpPr txBox="1"/>
          <p:nvPr/>
        </p:nvSpPr>
        <p:spPr>
          <a:xfrm>
            <a:off x="1959511" y="7587377"/>
            <a:ext cx="1296000" cy="1071191"/>
          </a:xfrm>
          <a:prstGeom prst="rect">
            <a:avLst/>
          </a:prstGeom>
          <a:noFill/>
          <a:ln>
            <a:noFill/>
          </a:ln>
        </p:spPr>
        <p:txBody>
          <a:bodyPr wrap="square" lIns="0" tIns="0" rIns="0" bIns="0" rtlCol="0">
            <a:spAutoFit/>
          </a:bodyPr>
          <a:lstStyle/>
          <a:p>
            <a:pPr algn="just">
              <a:lnSpc>
                <a:spcPct val="120000"/>
              </a:lnSpc>
            </a:pPr>
            <a:r>
              <a:rPr lang="ja-JP" altLang="en-US" sz="1500" dirty="0">
                <a:solidFill>
                  <a:srgbClr val="548235"/>
                </a:solidFill>
                <a:latin typeface="HGP創英角ｺﾞｼｯｸUB"/>
                <a:ea typeface="HGP創英角ｺﾞｼｯｸUB"/>
              </a:rPr>
              <a:t>洪水・土砂災害</a:t>
            </a:r>
            <a:r>
              <a:rPr lang="ja-JP" altLang="en-US" sz="1500" spc="-150" dirty="0">
                <a:solidFill>
                  <a:srgbClr val="548235"/>
                </a:solidFill>
                <a:latin typeface="HGP創英角ｺﾞｼｯｸUB"/>
                <a:ea typeface="HGP創英角ｺﾞｼｯｸUB"/>
              </a:rPr>
              <a:t>の起こり方（種類）</a:t>
            </a:r>
            <a:r>
              <a:rPr lang="ja-JP" altLang="en-US" sz="1500" dirty="0">
                <a:solidFill>
                  <a:srgbClr val="548235"/>
                </a:solidFill>
                <a:latin typeface="HGP創英角ｺﾞｼｯｸUB"/>
                <a:ea typeface="HGP創英角ｺﾞｼｯｸUB"/>
              </a:rPr>
              <a:t>と対策について知る</a:t>
            </a:r>
          </a:p>
        </p:txBody>
      </p:sp>
      <p:sp>
        <p:nvSpPr>
          <p:cNvPr id="68" name="テキスト ボックス 67"/>
          <p:cNvSpPr txBox="1"/>
          <p:nvPr/>
        </p:nvSpPr>
        <p:spPr>
          <a:xfrm>
            <a:off x="1999704" y="7527076"/>
            <a:ext cx="313781" cy="100049"/>
          </a:xfrm>
          <a:prstGeom prst="rect">
            <a:avLst/>
          </a:prstGeom>
          <a:noFill/>
          <a:ln>
            <a:noFill/>
          </a:ln>
        </p:spPr>
        <p:txBody>
          <a:bodyPr wrap="square" lIns="0" tIns="0" rIns="0" bIns="0" rtlCol="0">
            <a:no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こう ずい</a:t>
            </a:r>
          </a:p>
        </p:txBody>
      </p:sp>
      <p:sp>
        <p:nvSpPr>
          <p:cNvPr id="81" name="テキスト ボックス 80"/>
          <p:cNvSpPr txBox="1"/>
          <p:nvPr/>
        </p:nvSpPr>
        <p:spPr>
          <a:xfrm>
            <a:off x="2144019" y="8094051"/>
            <a:ext cx="325867" cy="92333"/>
          </a:xfrm>
          <a:prstGeom prst="rect">
            <a:avLst/>
          </a:prstGeom>
          <a:noFill/>
          <a:ln>
            <a:noFill/>
          </a:ln>
        </p:spPr>
        <p:txBody>
          <a:bodyPr wrap="squar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たいさく </a:t>
            </a:r>
          </a:p>
        </p:txBody>
      </p:sp>
      <p:sp>
        <p:nvSpPr>
          <p:cNvPr id="85" name="テキスト ボックス 84"/>
          <p:cNvSpPr txBox="1"/>
          <p:nvPr/>
        </p:nvSpPr>
        <p:spPr>
          <a:xfrm>
            <a:off x="2532123" y="7531742"/>
            <a:ext cx="299233" cy="90717"/>
          </a:xfrm>
          <a:prstGeom prst="rect">
            <a:avLst/>
          </a:prstGeom>
          <a:noFill/>
          <a:ln>
            <a:noFill/>
          </a:ln>
        </p:spPr>
        <p:txBody>
          <a:bodyPr wrap="square" lIns="0" tIns="0" rIns="0" bIns="0" rtlCol="0">
            <a:no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ど しゃ</a:t>
            </a:r>
          </a:p>
        </p:txBody>
      </p:sp>
      <p:sp>
        <p:nvSpPr>
          <p:cNvPr id="86" name="テキスト ボックス 85"/>
          <p:cNvSpPr txBox="1"/>
          <p:nvPr/>
        </p:nvSpPr>
        <p:spPr>
          <a:xfrm>
            <a:off x="2900313" y="7527076"/>
            <a:ext cx="325867" cy="100049"/>
          </a:xfrm>
          <a:prstGeom prst="rect">
            <a:avLst/>
          </a:prstGeom>
          <a:noFill/>
          <a:ln>
            <a:noFill/>
          </a:ln>
        </p:spPr>
        <p:txBody>
          <a:bodyPr wrap="square" lIns="0" tIns="0" rIns="0" bIns="0" rtlCol="0">
            <a:no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さい がい</a:t>
            </a:r>
          </a:p>
        </p:txBody>
      </p:sp>
      <p:sp>
        <p:nvSpPr>
          <p:cNvPr id="18" name="正方形/長方形 17">
            <a:extLst>
              <a:ext uri="{FF2B5EF4-FFF2-40B4-BE49-F238E27FC236}">
                <a16:creationId xmlns:a16="http://schemas.microsoft.com/office/drawing/2014/main" id="{8D07B7AB-1DAF-03CE-3DB6-8280A6FC32A5}"/>
              </a:ext>
            </a:extLst>
          </p:cNvPr>
          <p:cNvSpPr/>
          <p:nvPr/>
        </p:nvSpPr>
        <p:spPr>
          <a:xfrm>
            <a:off x="1833511" y="7230783"/>
            <a:ext cx="1548000" cy="1584000"/>
          </a:xfrm>
          <a:prstGeom prst="rect">
            <a:avLst/>
          </a:prstGeom>
          <a:no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3729331F-DDAC-E798-E265-22ECE8375EC3}"/>
              </a:ext>
            </a:extLst>
          </p:cNvPr>
          <p:cNvGrpSpPr/>
          <p:nvPr/>
        </p:nvGrpSpPr>
        <p:grpSpPr>
          <a:xfrm>
            <a:off x="2206686" y="6642582"/>
            <a:ext cx="801650" cy="801650"/>
            <a:chOff x="-1204048" y="6365866"/>
            <a:chExt cx="801650" cy="801650"/>
          </a:xfrm>
          <a:solidFill>
            <a:srgbClr val="548235"/>
          </a:solidFill>
        </p:grpSpPr>
        <p:sp>
          <p:nvSpPr>
            <p:cNvPr id="23" name="楕円 22">
              <a:extLst>
                <a:ext uri="{FF2B5EF4-FFF2-40B4-BE49-F238E27FC236}">
                  <a16:creationId xmlns:a16="http://schemas.microsoft.com/office/drawing/2014/main" id="{9E158206-3C3C-B6CC-572E-3911B70D82B0}"/>
                </a:ext>
              </a:extLst>
            </p:cNvPr>
            <p:cNvSpPr/>
            <p:nvPr/>
          </p:nvSpPr>
          <p:spPr>
            <a:xfrm>
              <a:off x="-1204048" y="6365866"/>
              <a:ext cx="801650" cy="801650"/>
            </a:xfrm>
            <a:prstGeom prst="ellipse">
              <a:avLst/>
            </a:prstGeom>
            <a:solidFill>
              <a:srgbClr val="548235"/>
            </a:solid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endParaRPr kumimoji="1" lang="ja-JP" altLang="en-US"/>
            </a:p>
          </p:txBody>
        </p:sp>
        <p:sp>
          <p:nvSpPr>
            <p:cNvPr id="24" name="テキスト ボックス 23">
              <a:extLst>
                <a:ext uri="{FF2B5EF4-FFF2-40B4-BE49-F238E27FC236}">
                  <a16:creationId xmlns:a16="http://schemas.microsoft.com/office/drawing/2014/main" id="{9A56D512-A00E-62A0-5FF5-49154636CACE}"/>
                </a:ext>
              </a:extLst>
            </p:cNvPr>
            <p:cNvSpPr txBox="1"/>
            <p:nvPr/>
          </p:nvSpPr>
          <p:spPr>
            <a:xfrm>
              <a:off x="-932265" y="6458786"/>
              <a:ext cx="258084" cy="615553"/>
            </a:xfrm>
            <a:prstGeom prst="rect">
              <a:avLst/>
            </a:prstGeom>
            <a:noFill/>
            <a:ln>
              <a:noFill/>
            </a:ln>
          </p:spPr>
          <p:txBody>
            <a:bodyPr wrap="none" lIns="0" tIns="0" rIns="0" bIns="0" rtlCol="0" anchor="ctr" anchorCtr="0">
              <a:spAutoFit/>
            </a:bodyPr>
            <a:lstStyle/>
            <a:p>
              <a:pPr algn="ctr"/>
              <a:r>
                <a:rPr lang="en-US" altLang="ja-JP" sz="4000" dirty="0">
                  <a:solidFill>
                    <a:schemeClr val="bg1"/>
                  </a:solidFill>
                  <a:latin typeface="Impact" panose="020B0806030902050204" pitchFamily="34" charset="0"/>
                </a:rPr>
                <a:t>2</a:t>
              </a:r>
              <a:endParaRPr kumimoji="1" lang="ja-JP" altLang="en-US" sz="4000" dirty="0">
                <a:solidFill>
                  <a:schemeClr val="bg1"/>
                </a:solidFill>
                <a:latin typeface="Impact" panose="020B0806030902050204" pitchFamily="34" charset="0"/>
              </a:endParaRPr>
            </a:p>
          </p:txBody>
        </p:sp>
      </p:grpSp>
      <p:sp>
        <p:nvSpPr>
          <p:cNvPr id="20" name="正方形/長方形 19">
            <a:extLst>
              <a:ext uri="{FF2B5EF4-FFF2-40B4-BE49-F238E27FC236}">
                <a16:creationId xmlns:a16="http://schemas.microsoft.com/office/drawing/2014/main" id="{1740A94C-6672-7483-6D1B-332533EC0BE5}"/>
              </a:ext>
            </a:extLst>
          </p:cNvPr>
          <p:cNvSpPr/>
          <p:nvPr/>
        </p:nvSpPr>
        <p:spPr>
          <a:xfrm>
            <a:off x="5125686" y="7230783"/>
            <a:ext cx="1548000" cy="1584000"/>
          </a:xfrm>
          <a:prstGeom prst="rect">
            <a:avLst/>
          </a:prstGeom>
          <a:no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1C7A89C-585D-3F94-8B64-ECC9118B8983}"/>
              </a:ext>
            </a:extLst>
          </p:cNvPr>
          <p:cNvSpPr txBox="1"/>
          <p:nvPr/>
        </p:nvSpPr>
        <p:spPr>
          <a:xfrm>
            <a:off x="5197686" y="7583985"/>
            <a:ext cx="1404000" cy="1036759"/>
          </a:xfrm>
          <a:prstGeom prst="rect">
            <a:avLst/>
          </a:prstGeom>
          <a:noFill/>
          <a:ln>
            <a:noFill/>
          </a:ln>
        </p:spPr>
        <p:txBody>
          <a:bodyPr wrap="square" lIns="0" tIns="0" rIns="0" bIns="0" rtlCol="0">
            <a:spAutoFit/>
          </a:bodyPr>
          <a:lstStyle/>
          <a:p>
            <a:pPr>
              <a:lnSpc>
                <a:spcPct val="120000"/>
              </a:lnSpc>
            </a:pPr>
            <a:r>
              <a:rPr lang="ja-JP" altLang="en-US" sz="1500" dirty="0">
                <a:solidFill>
                  <a:srgbClr val="548235"/>
                </a:solidFill>
                <a:latin typeface="HGP創英角ｺﾞｼｯｸUB" panose="020B0900000000000000" pitchFamily="50" charset="-128"/>
                <a:ea typeface="HGP創英角ｺﾞｼｯｸUB" panose="020B0900000000000000" pitchFamily="50" charset="-128"/>
              </a:rPr>
              <a:t>わたしたち</a:t>
            </a:r>
            <a:r>
              <a:rPr lang="ja-JP" altLang="en-US" sz="1400" dirty="0">
                <a:solidFill>
                  <a:srgbClr val="548235"/>
                </a:solidFill>
                <a:latin typeface="HGP創英角ｺﾞｼｯｸUB" panose="020B0900000000000000" pitchFamily="50" charset="-128"/>
                <a:ea typeface="HGP創英角ｺﾞｼｯｸUB" panose="020B0900000000000000" pitchFamily="50" charset="-128"/>
              </a:rPr>
              <a:t>が</a:t>
            </a:r>
            <a:br>
              <a:rPr lang="en-US" altLang="ja-JP" sz="1500" dirty="0">
                <a:solidFill>
                  <a:srgbClr val="548235"/>
                </a:solidFill>
                <a:latin typeface="HGP創英角ｺﾞｼｯｸUB" panose="020B0900000000000000" pitchFamily="50" charset="-128"/>
                <a:ea typeface="HGP創英角ｺﾞｼｯｸUB" panose="020B0900000000000000" pitchFamily="50" charset="-128"/>
              </a:rPr>
            </a:br>
            <a:r>
              <a:rPr lang="ja-JP" altLang="en-US" sz="1500" spc="-100" dirty="0">
                <a:solidFill>
                  <a:srgbClr val="548235"/>
                </a:solidFill>
                <a:latin typeface="HGP創英角ｺﾞｼｯｸUB" panose="020B0900000000000000" pitchFamily="50" charset="-128"/>
                <a:ea typeface="HGP創英角ｺﾞｼｯｸUB" panose="020B0900000000000000" pitchFamily="50" charset="-128"/>
              </a:rPr>
              <a:t>できること</a:t>
            </a:r>
            <a:r>
              <a:rPr lang="ja-JP" altLang="en-US" sz="1400" spc="-100" dirty="0">
                <a:solidFill>
                  <a:srgbClr val="548235"/>
                </a:solidFill>
                <a:latin typeface="HGP創英角ｺﾞｼｯｸUB" panose="020B0900000000000000" pitchFamily="50" charset="-128"/>
                <a:ea typeface="HGP創英角ｺﾞｼｯｸUB" panose="020B0900000000000000" pitchFamily="50" charset="-128"/>
              </a:rPr>
              <a:t>を</a:t>
            </a:r>
            <a:r>
              <a:rPr lang="ja-JP" altLang="en-US" sz="1500" spc="-100" dirty="0">
                <a:solidFill>
                  <a:srgbClr val="548235"/>
                </a:solidFill>
                <a:latin typeface="HGP創英角ｺﾞｼｯｸUB" panose="020B0900000000000000" pitchFamily="50" charset="-128"/>
                <a:ea typeface="HGP創英角ｺﾞｼｯｸUB" panose="020B0900000000000000" pitchFamily="50" charset="-128"/>
              </a:rPr>
              <a:t>考える</a:t>
            </a:r>
            <a:endParaRPr lang="en-US" altLang="ja-JP" sz="1500" spc="-100" dirty="0">
              <a:solidFill>
                <a:srgbClr val="548235"/>
              </a:solidFill>
              <a:latin typeface="HGP創英角ｺﾞｼｯｸUB" panose="020B0900000000000000" pitchFamily="50" charset="-128"/>
              <a:ea typeface="HGP創英角ｺﾞｼｯｸUB" panose="020B0900000000000000" pitchFamily="50" charset="-128"/>
            </a:endParaRPr>
          </a:p>
          <a:p>
            <a:pPr>
              <a:lnSpc>
                <a:spcPct val="120000"/>
              </a:lnSpc>
            </a:pPr>
            <a:r>
              <a:rPr lang="ja-JP" altLang="en-US" sz="1400" dirty="0">
                <a:solidFill>
                  <a:srgbClr val="548235"/>
                </a:solidFill>
                <a:latin typeface="HGP創英角ｺﾞｼｯｸUB" panose="020B0900000000000000" pitchFamily="50" charset="-128"/>
                <a:ea typeface="HGP創英角ｺﾞｼｯｸUB" panose="020B0900000000000000" pitchFamily="50" charset="-128"/>
              </a:rPr>
              <a:t>～</a:t>
            </a:r>
            <a:r>
              <a:rPr lang="ja-JP" altLang="en-US" sz="1400" spc="-100" dirty="0">
                <a:solidFill>
                  <a:srgbClr val="548235"/>
                </a:solidFill>
                <a:latin typeface="HGP創英角ｺﾞｼｯｸUB" panose="020B0900000000000000" pitchFamily="50" charset="-128"/>
                <a:ea typeface="HGP創英角ｺﾞｼｯｸUB" panose="020B0900000000000000" pitchFamily="50" charset="-128"/>
              </a:rPr>
              <a:t>助</a:t>
            </a:r>
            <a:r>
              <a:rPr lang="ja-JP" altLang="en-US" sz="1200" spc="-100" dirty="0">
                <a:solidFill>
                  <a:srgbClr val="548235"/>
                </a:solidFill>
                <a:latin typeface="HGP創英角ｺﾞｼｯｸUB" panose="020B0900000000000000" pitchFamily="50" charset="-128"/>
                <a:ea typeface="HGP創英角ｺﾞｼｯｸUB" panose="020B0900000000000000" pitchFamily="50" charset="-128"/>
              </a:rPr>
              <a:t>けられる</a:t>
            </a:r>
            <a:r>
              <a:rPr lang="ja-JP" altLang="en-US" sz="1400" spc="-100" dirty="0">
                <a:solidFill>
                  <a:srgbClr val="548235"/>
                </a:solidFill>
                <a:latin typeface="HGP創英角ｺﾞｼｯｸUB" panose="020B0900000000000000" pitchFamily="50" charset="-128"/>
                <a:ea typeface="HGP創英角ｺﾞｼｯｸUB" panose="020B0900000000000000" pitchFamily="50" charset="-128"/>
              </a:rPr>
              <a:t>側</a:t>
            </a:r>
            <a:r>
              <a:rPr lang="ja-JP" altLang="en-US" sz="1200" spc="-100" dirty="0">
                <a:solidFill>
                  <a:srgbClr val="548235"/>
                </a:solidFill>
                <a:latin typeface="HGP創英角ｺﾞｼｯｸUB" panose="020B0900000000000000" pitchFamily="50" charset="-128"/>
                <a:ea typeface="HGP創英角ｺﾞｼｯｸUB" panose="020B0900000000000000" pitchFamily="50" charset="-128"/>
              </a:rPr>
              <a:t>から</a:t>
            </a:r>
            <a:endParaRPr lang="en-US" altLang="ja-JP" sz="1200" spc="-100" dirty="0">
              <a:solidFill>
                <a:srgbClr val="548235"/>
              </a:solidFill>
              <a:latin typeface="HGP創英角ｺﾞｼｯｸUB" panose="020B0900000000000000" pitchFamily="50" charset="-128"/>
              <a:ea typeface="HGP創英角ｺﾞｼｯｸUB" panose="020B0900000000000000" pitchFamily="50" charset="-128"/>
            </a:endParaRPr>
          </a:p>
          <a:p>
            <a:pPr algn="r">
              <a:lnSpc>
                <a:spcPct val="120000"/>
              </a:lnSpc>
            </a:pPr>
            <a:r>
              <a:rPr lang="ja-JP" altLang="en-US" sz="1400" dirty="0">
                <a:solidFill>
                  <a:srgbClr val="548235"/>
                </a:solidFill>
                <a:latin typeface="HGP創英角ｺﾞｼｯｸUB" panose="020B0900000000000000" pitchFamily="50" charset="-128"/>
                <a:ea typeface="HGP創英角ｺﾞｼｯｸUB" panose="020B0900000000000000" pitchFamily="50" charset="-128"/>
              </a:rPr>
              <a:t>助</a:t>
            </a:r>
            <a:r>
              <a:rPr lang="ja-JP" altLang="en-US" sz="1200" dirty="0">
                <a:solidFill>
                  <a:srgbClr val="548235"/>
                </a:solidFill>
                <a:latin typeface="HGP創英角ｺﾞｼｯｸUB" panose="020B0900000000000000" pitchFamily="50" charset="-128"/>
                <a:ea typeface="HGP創英角ｺﾞｼｯｸUB" panose="020B0900000000000000" pitchFamily="50" charset="-128"/>
              </a:rPr>
              <a:t>ける</a:t>
            </a:r>
            <a:r>
              <a:rPr lang="ja-JP" altLang="en-US" sz="1400" dirty="0">
                <a:solidFill>
                  <a:srgbClr val="548235"/>
                </a:solidFill>
                <a:latin typeface="HGP創英角ｺﾞｼｯｸUB" panose="020B0900000000000000" pitchFamily="50" charset="-128"/>
                <a:ea typeface="HGP創英角ｺﾞｼｯｸUB" panose="020B0900000000000000" pitchFamily="50" charset="-128"/>
              </a:rPr>
              <a:t>側</a:t>
            </a:r>
            <a:r>
              <a:rPr lang="ja-JP" altLang="en-US" sz="1200" dirty="0">
                <a:solidFill>
                  <a:srgbClr val="548235"/>
                </a:solidFill>
                <a:latin typeface="HGP創英角ｺﾞｼｯｸUB" panose="020B0900000000000000" pitchFamily="50" charset="-128"/>
                <a:ea typeface="HGP創英角ｺﾞｼｯｸUB" panose="020B0900000000000000" pitchFamily="50" charset="-128"/>
              </a:rPr>
              <a:t>へ</a:t>
            </a:r>
            <a:r>
              <a:rPr lang="ja-JP" altLang="en-US" sz="1400" dirty="0">
                <a:solidFill>
                  <a:srgbClr val="548235"/>
                </a:solidFill>
                <a:latin typeface="HGP創英角ｺﾞｼｯｸUB" panose="020B0900000000000000" pitchFamily="50" charset="-128"/>
                <a:ea typeface="HGP創英角ｺﾞｼｯｸUB" panose="020B0900000000000000" pitchFamily="50" charset="-128"/>
              </a:rPr>
              <a:t>～</a:t>
            </a:r>
            <a:endParaRPr lang="ja-JP" altLang="en-US" sz="1500" dirty="0">
              <a:solidFill>
                <a:srgbClr val="548235"/>
              </a:solidFill>
              <a:latin typeface="HGP創英角ｺﾞｼｯｸUB" panose="020B0900000000000000" pitchFamily="50" charset="-128"/>
              <a:ea typeface="HGP創英角ｺﾞｼｯｸUB" panose="020B0900000000000000" pitchFamily="50" charset="-128"/>
            </a:endParaRPr>
          </a:p>
        </p:txBody>
      </p:sp>
      <p:grpSp>
        <p:nvGrpSpPr>
          <p:cNvPr id="28" name="グループ化 27">
            <a:extLst>
              <a:ext uri="{FF2B5EF4-FFF2-40B4-BE49-F238E27FC236}">
                <a16:creationId xmlns:a16="http://schemas.microsoft.com/office/drawing/2014/main" id="{D89A83DA-A250-03EE-9FFE-0D1C9AF24540}"/>
              </a:ext>
            </a:extLst>
          </p:cNvPr>
          <p:cNvGrpSpPr/>
          <p:nvPr/>
        </p:nvGrpSpPr>
        <p:grpSpPr>
          <a:xfrm>
            <a:off x="5498861" y="6642582"/>
            <a:ext cx="801650" cy="801650"/>
            <a:chOff x="-1204048" y="6365866"/>
            <a:chExt cx="801650" cy="801650"/>
          </a:xfrm>
          <a:solidFill>
            <a:srgbClr val="548235"/>
          </a:solidFill>
        </p:grpSpPr>
        <p:sp>
          <p:nvSpPr>
            <p:cNvPr id="29" name="楕円 28">
              <a:extLst>
                <a:ext uri="{FF2B5EF4-FFF2-40B4-BE49-F238E27FC236}">
                  <a16:creationId xmlns:a16="http://schemas.microsoft.com/office/drawing/2014/main" id="{1DB8FD5C-438E-2759-EF8C-5093B96324CC}"/>
                </a:ext>
              </a:extLst>
            </p:cNvPr>
            <p:cNvSpPr/>
            <p:nvPr/>
          </p:nvSpPr>
          <p:spPr>
            <a:xfrm>
              <a:off x="-1204048" y="6365866"/>
              <a:ext cx="801650" cy="801650"/>
            </a:xfrm>
            <a:prstGeom prst="ellipse">
              <a:avLst/>
            </a:prstGeom>
            <a:solidFill>
              <a:srgbClr val="548235"/>
            </a:solid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endParaRPr kumimoji="1" lang="ja-JP" altLang="en-US"/>
            </a:p>
          </p:txBody>
        </p:sp>
        <p:sp>
          <p:nvSpPr>
            <p:cNvPr id="30" name="テキスト ボックス 29">
              <a:extLst>
                <a:ext uri="{FF2B5EF4-FFF2-40B4-BE49-F238E27FC236}">
                  <a16:creationId xmlns:a16="http://schemas.microsoft.com/office/drawing/2014/main" id="{F67C1839-0DE7-A4AC-11DC-EC25315130C9}"/>
                </a:ext>
              </a:extLst>
            </p:cNvPr>
            <p:cNvSpPr txBox="1"/>
            <p:nvPr/>
          </p:nvSpPr>
          <p:spPr>
            <a:xfrm>
              <a:off x="-961943" y="6451772"/>
              <a:ext cx="256480" cy="615553"/>
            </a:xfrm>
            <a:prstGeom prst="rect">
              <a:avLst/>
            </a:prstGeom>
            <a:noFill/>
            <a:ln>
              <a:noFill/>
            </a:ln>
          </p:spPr>
          <p:txBody>
            <a:bodyPr wrap="none" lIns="0" tIns="0" rIns="0" bIns="0" rtlCol="0" anchor="ctr" anchorCtr="0">
              <a:spAutoFit/>
            </a:bodyPr>
            <a:lstStyle/>
            <a:p>
              <a:pPr algn="ctr"/>
              <a:r>
                <a:rPr lang="en-US" altLang="ja-JP" sz="4000" dirty="0">
                  <a:solidFill>
                    <a:schemeClr val="bg1"/>
                  </a:solidFill>
                  <a:latin typeface="Impact" panose="020B0806030902050204" pitchFamily="34" charset="0"/>
                </a:rPr>
                <a:t>4</a:t>
              </a:r>
              <a:endParaRPr kumimoji="1" lang="ja-JP" altLang="en-US" sz="4000" dirty="0">
                <a:solidFill>
                  <a:schemeClr val="bg1"/>
                </a:solidFill>
                <a:latin typeface="Impact" panose="020B0806030902050204" pitchFamily="34" charset="0"/>
              </a:endParaRPr>
            </a:p>
          </p:txBody>
        </p:sp>
      </p:grpSp>
      <p:sp>
        <p:nvSpPr>
          <p:cNvPr id="63" name="テキスト ボックス 62"/>
          <p:cNvSpPr txBox="1"/>
          <p:nvPr/>
        </p:nvSpPr>
        <p:spPr>
          <a:xfrm>
            <a:off x="3551598" y="7592177"/>
            <a:ext cx="1404000" cy="794192"/>
          </a:xfrm>
          <a:prstGeom prst="rect">
            <a:avLst/>
          </a:prstGeom>
          <a:noFill/>
          <a:ln>
            <a:noFill/>
          </a:ln>
        </p:spPr>
        <p:txBody>
          <a:bodyPr wrap="square" lIns="0" tIns="0" rIns="0" bIns="0" rtlCol="0">
            <a:spAutoFit/>
          </a:bodyPr>
          <a:lstStyle/>
          <a:p>
            <a:pPr algn="just">
              <a:lnSpc>
                <a:spcPct val="120000"/>
              </a:lnSpc>
            </a:pPr>
            <a:r>
              <a:rPr lang="ja-JP" altLang="en-US" sz="1500" dirty="0">
                <a:solidFill>
                  <a:srgbClr val="548235"/>
                </a:solidFill>
                <a:latin typeface="HGP創英角ｺﾞｼｯｸUB" panose="020B0900000000000000" pitchFamily="50" charset="-128"/>
                <a:ea typeface="HGP創英角ｺﾞｼｯｸUB" panose="020B0900000000000000" pitchFamily="50" charset="-128"/>
              </a:rPr>
              <a:t>大雨が降ったときの身を守る行動（避難）を知る</a:t>
            </a:r>
          </a:p>
        </p:txBody>
      </p:sp>
      <p:sp>
        <p:nvSpPr>
          <p:cNvPr id="19" name="正方形/長方形 18">
            <a:extLst>
              <a:ext uri="{FF2B5EF4-FFF2-40B4-BE49-F238E27FC236}">
                <a16:creationId xmlns:a16="http://schemas.microsoft.com/office/drawing/2014/main" id="{86E0C29A-7035-2AFB-A228-D64198A667A1}"/>
              </a:ext>
            </a:extLst>
          </p:cNvPr>
          <p:cNvSpPr/>
          <p:nvPr/>
        </p:nvSpPr>
        <p:spPr>
          <a:xfrm>
            <a:off x="3479598" y="7230783"/>
            <a:ext cx="1548000" cy="1584000"/>
          </a:xfrm>
          <a:prstGeom prst="rect">
            <a:avLst/>
          </a:prstGeom>
          <a:no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63F2F662-939D-7D56-17B9-2ABA8B1E63E6}"/>
              </a:ext>
            </a:extLst>
          </p:cNvPr>
          <p:cNvGrpSpPr/>
          <p:nvPr/>
        </p:nvGrpSpPr>
        <p:grpSpPr>
          <a:xfrm>
            <a:off x="3852773" y="6642582"/>
            <a:ext cx="801650" cy="801650"/>
            <a:chOff x="-1204048" y="6365866"/>
            <a:chExt cx="801650" cy="801650"/>
          </a:xfrm>
          <a:solidFill>
            <a:srgbClr val="548235"/>
          </a:solidFill>
        </p:grpSpPr>
        <p:sp>
          <p:nvSpPr>
            <p:cNvPr id="26" name="楕円 25">
              <a:extLst>
                <a:ext uri="{FF2B5EF4-FFF2-40B4-BE49-F238E27FC236}">
                  <a16:creationId xmlns:a16="http://schemas.microsoft.com/office/drawing/2014/main" id="{99ED4BB5-3E87-3D10-F18C-A3E7749E01FC}"/>
                </a:ext>
              </a:extLst>
            </p:cNvPr>
            <p:cNvSpPr/>
            <p:nvPr/>
          </p:nvSpPr>
          <p:spPr>
            <a:xfrm>
              <a:off x="-1204048" y="6365866"/>
              <a:ext cx="801650" cy="801650"/>
            </a:xfrm>
            <a:prstGeom prst="ellipse">
              <a:avLst/>
            </a:prstGeom>
            <a:solidFill>
              <a:srgbClr val="548235"/>
            </a:solidFill>
            <a:ln w="19050">
              <a:solidFill>
                <a:srgbClr val="58784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endParaRPr kumimoji="1" lang="ja-JP" altLang="en-US"/>
            </a:p>
          </p:txBody>
        </p:sp>
        <p:sp>
          <p:nvSpPr>
            <p:cNvPr id="27" name="テキスト ボックス 26">
              <a:extLst>
                <a:ext uri="{FF2B5EF4-FFF2-40B4-BE49-F238E27FC236}">
                  <a16:creationId xmlns:a16="http://schemas.microsoft.com/office/drawing/2014/main" id="{7729101B-087C-56B7-4CAF-0C2A54D409EC}"/>
                </a:ext>
              </a:extLst>
            </p:cNvPr>
            <p:cNvSpPr txBox="1"/>
            <p:nvPr/>
          </p:nvSpPr>
          <p:spPr>
            <a:xfrm>
              <a:off x="-939478" y="6458915"/>
              <a:ext cx="272510" cy="615553"/>
            </a:xfrm>
            <a:prstGeom prst="rect">
              <a:avLst/>
            </a:prstGeom>
            <a:noFill/>
            <a:ln>
              <a:noFill/>
            </a:ln>
          </p:spPr>
          <p:txBody>
            <a:bodyPr wrap="none" lIns="0" tIns="0" rIns="0" bIns="0" rtlCol="0" anchor="ctr" anchorCtr="0">
              <a:spAutoFit/>
            </a:bodyPr>
            <a:lstStyle/>
            <a:p>
              <a:pPr algn="ctr"/>
              <a:r>
                <a:rPr lang="en-US" altLang="ja-JP" sz="4000" dirty="0">
                  <a:solidFill>
                    <a:schemeClr val="bg1"/>
                  </a:solidFill>
                  <a:latin typeface="Impact" panose="020B0806030902050204" pitchFamily="34" charset="0"/>
                </a:rPr>
                <a:t>3</a:t>
              </a:r>
              <a:endParaRPr kumimoji="1" lang="ja-JP" altLang="en-US" sz="4000" dirty="0">
                <a:solidFill>
                  <a:schemeClr val="bg1"/>
                </a:solidFill>
                <a:latin typeface="Impact" panose="020B0806030902050204" pitchFamily="34" charset="0"/>
              </a:endParaRPr>
            </a:p>
          </p:txBody>
        </p:sp>
      </p:grpSp>
      <p:sp>
        <p:nvSpPr>
          <p:cNvPr id="32" name="テキスト ボックス 31">
            <a:extLst>
              <a:ext uri="{FF2B5EF4-FFF2-40B4-BE49-F238E27FC236}">
                <a16:creationId xmlns:a16="http://schemas.microsoft.com/office/drawing/2014/main" id="{C4837819-7376-997A-133B-57D4B41BE836}"/>
              </a:ext>
            </a:extLst>
          </p:cNvPr>
          <p:cNvSpPr txBox="1"/>
          <p:nvPr/>
        </p:nvSpPr>
        <p:spPr>
          <a:xfrm>
            <a:off x="3717357" y="8094051"/>
            <a:ext cx="287536" cy="100049"/>
          </a:xfrm>
          <a:prstGeom prst="rect">
            <a:avLst/>
          </a:prstGeom>
          <a:noFill/>
          <a:ln>
            <a:noFill/>
          </a:ln>
        </p:spPr>
        <p:txBody>
          <a:bodyPr wrap="square" lIns="0" tIns="0" rIns="0" bIns="0" rtlCol="0">
            <a:no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ひ　なん</a:t>
            </a:r>
          </a:p>
        </p:txBody>
      </p:sp>
      <p:sp>
        <p:nvSpPr>
          <p:cNvPr id="33" name="テキスト ボックス 32">
            <a:extLst>
              <a:ext uri="{FF2B5EF4-FFF2-40B4-BE49-F238E27FC236}">
                <a16:creationId xmlns:a16="http://schemas.microsoft.com/office/drawing/2014/main" id="{9BA3C117-3EDF-9BDE-F08D-202E38CA89B1}"/>
              </a:ext>
            </a:extLst>
          </p:cNvPr>
          <p:cNvSpPr txBox="1"/>
          <p:nvPr/>
        </p:nvSpPr>
        <p:spPr>
          <a:xfrm>
            <a:off x="4190730" y="7536602"/>
            <a:ext cx="72136" cy="92333"/>
          </a:xfrm>
          <a:prstGeom prst="rect">
            <a:avLst/>
          </a:prstGeom>
          <a:noFill/>
          <a:ln>
            <a:noFill/>
          </a:ln>
        </p:spPr>
        <p:txBody>
          <a:bodyPr wrap="non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ふ</a:t>
            </a:r>
          </a:p>
        </p:txBody>
      </p:sp>
      <p:grpSp>
        <p:nvGrpSpPr>
          <p:cNvPr id="31" name="グループ化 30">
            <a:extLst>
              <a:ext uri="{FF2B5EF4-FFF2-40B4-BE49-F238E27FC236}">
                <a16:creationId xmlns:a16="http://schemas.microsoft.com/office/drawing/2014/main" id="{704254BE-CD6F-D780-9E1D-33A5CBF90C08}"/>
              </a:ext>
            </a:extLst>
          </p:cNvPr>
          <p:cNvGrpSpPr/>
          <p:nvPr/>
        </p:nvGrpSpPr>
        <p:grpSpPr>
          <a:xfrm>
            <a:off x="1505397" y="1927836"/>
            <a:ext cx="3847207" cy="3347072"/>
            <a:chOff x="1505397" y="3060389"/>
            <a:chExt cx="3847207" cy="3253234"/>
          </a:xfrm>
        </p:grpSpPr>
        <p:sp>
          <p:nvSpPr>
            <p:cNvPr id="60" name="テキスト ボックス 59"/>
            <p:cNvSpPr txBox="1"/>
            <p:nvPr/>
          </p:nvSpPr>
          <p:spPr>
            <a:xfrm>
              <a:off x="1505397" y="3215068"/>
              <a:ext cx="3847207" cy="1144544"/>
            </a:xfrm>
            <a:prstGeom prst="rect">
              <a:avLst/>
            </a:prstGeom>
            <a:noFill/>
          </p:spPr>
          <p:txBody>
            <a:bodyPr wrap="none" lIns="0" tIns="0" rIns="0" bIns="0" rtlCol="0" anchor="ctr" anchorCtr="0">
              <a:spAutoFit/>
            </a:bodyPr>
            <a:lstStyle/>
            <a:p>
              <a:pPr algn="ctr">
                <a:lnSpc>
                  <a:spcPts val="10100"/>
                </a:lnSpc>
              </a:pPr>
              <a:r>
                <a:rPr lang="ja-JP" altLang="en-US" sz="8000" spc="-500" dirty="0">
                  <a:ln w="152400">
                    <a:solidFill>
                      <a:srgbClr val="587842"/>
                    </a:solidFill>
                  </a:ln>
                  <a:solidFill>
                    <a:prstClr val="white"/>
                  </a:solidFill>
                  <a:latin typeface="HGP創英角ｺﾞｼｯｸUB"/>
                  <a:ea typeface="HGP創英角ｺﾞｼｯｸUB"/>
                </a:rPr>
                <a:t>洪水災害</a:t>
              </a:r>
              <a:endParaRPr lang="en-US" altLang="ja-JP" sz="8000" spc="-500" dirty="0">
                <a:ln w="152400">
                  <a:solidFill>
                    <a:srgbClr val="587842"/>
                  </a:solidFill>
                </a:ln>
                <a:solidFill>
                  <a:prstClr val="white"/>
                </a:solidFill>
                <a:latin typeface="HGP創英角ｺﾞｼｯｸUB"/>
                <a:ea typeface="HGP創英角ｺﾞｼｯｸUB"/>
              </a:endParaRPr>
            </a:p>
          </p:txBody>
        </p:sp>
        <p:sp>
          <p:nvSpPr>
            <p:cNvPr id="77" name="テキスト ボックス 76"/>
            <p:cNvSpPr txBox="1"/>
            <p:nvPr/>
          </p:nvSpPr>
          <p:spPr>
            <a:xfrm>
              <a:off x="1709602" y="3060389"/>
              <a:ext cx="1571369" cy="276999"/>
            </a:xfrm>
            <a:prstGeom prst="rect">
              <a:avLst/>
            </a:prstGeom>
            <a:noFill/>
          </p:spPr>
          <p:txBody>
            <a:bodyPr wrap="square" lIns="0" tIns="0" rIns="0" bIns="0" rtlCol="0">
              <a:spAutoFit/>
            </a:bodyPr>
            <a:lstStyle/>
            <a:p>
              <a:pPr algn="dist"/>
              <a:r>
                <a:rPr lang="ja-JP" altLang="en-US" dirty="0">
                  <a:ln w="152400">
                    <a:solidFill>
                      <a:srgbClr val="587842"/>
                    </a:solidFill>
                  </a:ln>
                  <a:solidFill>
                    <a:prstClr val="white"/>
                  </a:solidFill>
                  <a:latin typeface="HGP創英角ｺﾞｼｯｸUB" panose="020B0900000000000000" pitchFamily="50" charset="-128"/>
                  <a:ea typeface="HGP創英角ｺﾞｼｯｸUB" panose="020B0900000000000000" pitchFamily="50" charset="-128"/>
                </a:rPr>
                <a:t>こうずい</a:t>
              </a:r>
            </a:p>
          </p:txBody>
        </p:sp>
        <p:sp>
          <p:nvSpPr>
            <p:cNvPr id="78" name="テキスト ボックス 77"/>
            <p:cNvSpPr txBox="1"/>
            <p:nvPr/>
          </p:nvSpPr>
          <p:spPr>
            <a:xfrm>
              <a:off x="1938942" y="4482998"/>
              <a:ext cx="1337137" cy="276999"/>
            </a:xfrm>
            <a:prstGeom prst="rect">
              <a:avLst/>
            </a:prstGeom>
            <a:noFill/>
          </p:spPr>
          <p:txBody>
            <a:bodyPr wrap="square" lIns="0" tIns="0" rIns="0" bIns="0" rtlCol="0">
              <a:spAutoFit/>
            </a:bodyPr>
            <a:lstStyle/>
            <a:p>
              <a:pPr algn="dist"/>
              <a:r>
                <a:rPr lang="ja-JP" altLang="en-US" dirty="0">
                  <a:ln w="152400">
                    <a:solidFill>
                      <a:srgbClr val="587842"/>
                    </a:solidFill>
                  </a:ln>
                  <a:solidFill>
                    <a:prstClr val="white"/>
                  </a:solidFill>
                  <a:latin typeface="HGP創英角ｺﾞｼｯｸUB" panose="020B0900000000000000" pitchFamily="50" charset="-128"/>
                  <a:ea typeface="HGP創英角ｺﾞｼｯｸUB" panose="020B0900000000000000" pitchFamily="50" charset="-128"/>
                </a:rPr>
                <a:t>ど　しゃ</a:t>
              </a:r>
            </a:p>
          </p:txBody>
        </p:sp>
        <p:sp>
          <p:nvSpPr>
            <p:cNvPr id="79" name="テキスト ボックス 78"/>
            <p:cNvSpPr txBox="1"/>
            <p:nvPr/>
          </p:nvSpPr>
          <p:spPr>
            <a:xfrm>
              <a:off x="1548988" y="5928902"/>
              <a:ext cx="3760025" cy="384721"/>
            </a:xfrm>
            <a:prstGeom prst="rect">
              <a:avLst/>
            </a:prstGeom>
            <a:noFill/>
          </p:spPr>
          <p:txBody>
            <a:bodyPr wrap="square" lIns="0" tIns="0" rIns="0" bIns="0" rtlCol="0">
              <a:spAutoFit/>
            </a:bodyPr>
            <a:lstStyle/>
            <a:p>
              <a:pPr algn="dist"/>
              <a:r>
                <a:rPr kumimoji="1" lang="ja-JP" altLang="en-US" sz="2500" dirty="0">
                  <a:ln w="152400">
                    <a:solidFill>
                      <a:srgbClr val="587842"/>
                    </a:solidFill>
                  </a:ln>
                  <a:solidFill>
                    <a:schemeClr val="bg1"/>
                  </a:solidFill>
                  <a:latin typeface="+mj-ea"/>
                  <a:ea typeface="+mj-ea"/>
                </a:rPr>
                <a:t>から命を守るための本</a:t>
              </a:r>
            </a:p>
          </p:txBody>
        </p:sp>
        <p:sp>
          <p:nvSpPr>
            <p:cNvPr id="82" name="テキスト ボックス 81"/>
            <p:cNvSpPr txBox="1"/>
            <p:nvPr/>
          </p:nvSpPr>
          <p:spPr>
            <a:xfrm>
              <a:off x="3569016" y="4482998"/>
              <a:ext cx="1726890" cy="276999"/>
            </a:xfrm>
            <a:prstGeom prst="rect">
              <a:avLst/>
            </a:prstGeom>
            <a:noFill/>
          </p:spPr>
          <p:txBody>
            <a:bodyPr wrap="square" lIns="0" tIns="0" rIns="0" bIns="0" rtlCol="0">
              <a:spAutoFit/>
            </a:bodyPr>
            <a:lstStyle/>
            <a:p>
              <a:pPr algn="dist"/>
              <a:r>
                <a:rPr lang="ja-JP" altLang="en-US" dirty="0">
                  <a:ln w="152400">
                    <a:solidFill>
                      <a:srgbClr val="587842"/>
                    </a:solidFill>
                  </a:ln>
                  <a:solidFill>
                    <a:prstClr val="white"/>
                  </a:solidFill>
                  <a:latin typeface="HGP創英角ｺﾞｼｯｸUB" panose="020B0900000000000000" pitchFamily="50" charset="-128"/>
                  <a:ea typeface="HGP創英角ｺﾞｼｯｸUB" panose="020B0900000000000000" pitchFamily="50" charset="-128"/>
                </a:rPr>
                <a:t>さいがい</a:t>
              </a:r>
            </a:p>
          </p:txBody>
        </p:sp>
        <p:sp>
          <p:nvSpPr>
            <p:cNvPr id="8" name="テキスト ボックス 7">
              <a:extLst>
                <a:ext uri="{FF2B5EF4-FFF2-40B4-BE49-F238E27FC236}">
                  <a16:creationId xmlns:a16="http://schemas.microsoft.com/office/drawing/2014/main" id="{5A20ED9F-4663-DEEC-D914-480548AE5005}"/>
                </a:ext>
              </a:extLst>
            </p:cNvPr>
            <p:cNvSpPr txBox="1"/>
            <p:nvPr/>
          </p:nvSpPr>
          <p:spPr>
            <a:xfrm>
              <a:off x="1505397" y="4644175"/>
              <a:ext cx="3847207" cy="1144544"/>
            </a:xfrm>
            <a:prstGeom prst="rect">
              <a:avLst/>
            </a:prstGeom>
            <a:noFill/>
          </p:spPr>
          <p:txBody>
            <a:bodyPr wrap="none" lIns="0" tIns="0" rIns="0" bIns="0" rtlCol="0" anchor="ctr" anchorCtr="0">
              <a:spAutoFit/>
            </a:bodyPr>
            <a:lstStyle/>
            <a:p>
              <a:pPr algn="ctr">
                <a:lnSpc>
                  <a:spcPts val="10100"/>
                </a:lnSpc>
              </a:pPr>
              <a:r>
                <a:rPr lang="ja-JP" altLang="en-US" sz="8000" spc="-500" dirty="0">
                  <a:ln w="152400">
                    <a:solidFill>
                      <a:srgbClr val="587842"/>
                    </a:solidFill>
                  </a:ln>
                  <a:solidFill>
                    <a:prstClr val="white"/>
                  </a:solidFill>
                  <a:latin typeface="HGP創英角ｺﾞｼｯｸUB"/>
                  <a:ea typeface="HGP創英角ｺﾞｼｯｸUB"/>
                </a:rPr>
                <a:t>土砂災害</a:t>
              </a:r>
              <a:endParaRPr lang="en-US" altLang="ja-JP" sz="8000" spc="-500" dirty="0">
                <a:ln w="152400">
                  <a:solidFill>
                    <a:srgbClr val="587842"/>
                  </a:solidFill>
                </a:ln>
                <a:solidFill>
                  <a:prstClr val="white"/>
                </a:solidFill>
                <a:latin typeface="HGP創英角ｺﾞｼｯｸUB"/>
                <a:ea typeface="HGP創英角ｺﾞｼｯｸUB"/>
              </a:endParaRPr>
            </a:p>
          </p:txBody>
        </p:sp>
        <p:sp>
          <p:nvSpPr>
            <p:cNvPr id="10" name="テキスト ボックス 9">
              <a:extLst>
                <a:ext uri="{FF2B5EF4-FFF2-40B4-BE49-F238E27FC236}">
                  <a16:creationId xmlns:a16="http://schemas.microsoft.com/office/drawing/2014/main" id="{461B267B-0B1B-B10D-947A-F93E98DD5283}"/>
                </a:ext>
              </a:extLst>
            </p:cNvPr>
            <p:cNvSpPr txBox="1"/>
            <p:nvPr/>
          </p:nvSpPr>
          <p:spPr>
            <a:xfrm>
              <a:off x="3646777" y="3060389"/>
              <a:ext cx="1571369" cy="276999"/>
            </a:xfrm>
            <a:prstGeom prst="rect">
              <a:avLst/>
            </a:prstGeom>
            <a:noFill/>
          </p:spPr>
          <p:txBody>
            <a:bodyPr wrap="square" lIns="0" tIns="0" rIns="0" bIns="0" rtlCol="0">
              <a:spAutoFit/>
            </a:bodyPr>
            <a:lstStyle/>
            <a:p>
              <a:pPr algn="dist"/>
              <a:r>
                <a:rPr lang="ja-JP" altLang="en-US" dirty="0">
                  <a:ln w="152400">
                    <a:solidFill>
                      <a:srgbClr val="587842"/>
                    </a:solidFill>
                  </a:ln>
                  <a:solidFill>
                    <a:prstClr val="white"/>
                  </a:solidFill>
                  <a:latin typeface="HGP創英角ｺﾞｼｯｸUB" panose="020B0900000000000000" pitchFamily="50" charset="-128"/>
                  <a:ea typeface="HGP創英角ｺﾞｼｯｸUB" panose="020B0900000000000000" pitchFamily="50" charset="-128"/>
                </a:rPr>
                <a:t>さいがい</a:t>
              </a:r>
            </a:p>
          </p:txBody>
        </p:sp>
      </p:grpSp>
      <p:sp>
        <p:nvSpPr>
          <p:cNvPr id="40" name="テキスト ボックス 39">
            <a:extLst>
              <a:ext uri="{FF2B5EF4-FFF2-40B4-BE49-F238E27FC236}">
                <a16:creationId xmlns:a16="http://schemas.microsoft.com/office/drawing/2014/main" id="{9E5DB021-AF63-F740-7FE8-3067402E8E21}"/>
              </a:ext>
            </a:extLst>
          </p:cNvPr>
          <p:cNvSpPr txBox="1"/>
          <p:nvPr/>
        </p:nvSpPr>
        <p:spPr>
          <a:xfrm>
            <a:off x="282203" y="96005"/>
            <a:ext cx="2077492" cy="276999"/>
          </a:xfrm>
          <a:prstGeom prst="rect">
            <a:avLst/>
          </a:prstGeom>
          <a:noFill/>
        </p:spPr>
        <p:txBody>
          <a:bodyPr wrap="none" lIns="0" tIns="0" rIns="0" bIns="0" rtlCol="0">
            <a:spAutoFit/>
          </a:bodyPr>
          <a:lstStyle/>
          <a:p>
            <a:r>
              <a:rPr kumimoji="1" lang="ja-JP" altLang="en-US" u="sng" dirty="0">
                <a:solidFill>
                  <a:srgbClr val="548235"/>
                </a:solidFill>
                <a:latin typeface="HGP創英角ｺﾞｼｯｸUB" panose="020B0900000000000000" pitchFamily="50" charset="-128"/>
                <a:ea typeface="HGP創英角ｺﾞｼｯｸUB" panose="020B0900000000000000" pitchFamily="50" charset="-128"/>
              </a:rPr>
              <a:t>群馬県防災教育資料</a:t>
            </a:r>
            <a:endParaRPr kumimoji="1" lang="ja-JP" altLang="en-US" sz="1400" u="sng" dirty="0">
              <a:solidFill>
                <a:srgbClr val="548235"/>
              </a:solidFill>
              <a:latin typeface="HGP創英角ｺﾞｼｯｸUB" panose="020B0900000000000000" pitchFamily="50" charset="-128"/>
              <a:ea typeface="HGP創英角ｺﾞｼｯｸUB" panose="020B0900000000000000" pitchFamily="50" charset="-128"/>
            </a:endParaRPr>
          </a:p>
        </p:txBody>
      </p:sp>
      <p:grpSp>
        <p:nvGrpSpPr>
          <p:cNvPr id="50" name="グループ化 49">
            <a:extLst>
              <a:ext uri="{FF2B5EF4-FFF2-40B4-BE49-F238E27FC236}">
                <a16:creationId xmlns:a16="http://schemas.microsoft.com/office/drawing/2014/main" id="{856EABC4-879C-009A-2208-5C35C3CEABAC}"/>
              </a:ext>
            </a:extLst>
          </p:cNvPr>
          <p:cNvGrpSpPr/>
          <p:nvPr/>
        </p:nvGrpSpPr>
        <p:grpSpPr>
          <a:xfrm>
            <a:off x="1505397" y="1927836"/>
            <a:ext cx="3847207" cy="3347072"/>
            <a:chOff x="1505397" y="3060389"/>
            <a:chExt cx="3847207" cy="3253234"/>
          </a:xfrm>
        </p:grpSpPr>
        <p:sp>
          <p:nvSpPr>
            <p:cNvPr id="51" name="テキスト ボックス 50">
              <a:extLst>
                <a:ext uri="{FF2B5EF4-FFF2-40B4-BE49-F238E27FC236}">
                  <a16:creationId xmlns:a16="http://schemas.microsoft.com/office/drawing/2014/main" id="{8E97BFF3-A5FC-55EE-DB74-45DAFB229A1B}"/>
                </a:ext>
              </a:extLst>
            </p:cNvPr>
            <p:cNvSpPr txBox="1"/>
            <p:nvPr/>
          </p:nvSpPr>
          <p:spPr>
            <a:xfrm>
              <a:off x="1505397" y="3215068"/>
              <a:ext cx="3847207" cy="1144544"/>
            </a:xfrm>
            <a:prstGeom prst="rect">
              <a:avLst/>
            </a:prstGeom>
            <a:noFill/>
          </p:spPr>
          <p:txBody>
            <a:bodyPr wrap="none" lIns="0" tIns="0" rIns="0" bIns="0" rtlCol="0" anchor="ctr" anchorCtr="0">
              <a:spAutoFit/>
            </a:bodyPr>
            <a:lstStyle/>
            <a:p>
              <a:pPr algn="ctr">
                <a:lnSpc>
                  <a:spcPts val="10100"/>
                </a:lnSpc>
              </a:pPr>
              <a:r>
                <a:rPr lang="ja-JP" altLang="en-US" sz="8000" spc="-500" dirty="0">
                  <a:solidFill>
                    <a:prstClr val="white"/>
                  </a:solidFill>
                  <a:latin typeface="HGP創英角ｺﾞｼｯｸUB"/>
                  <a:ea typeface="HGP創英角ｺﾞｼｯｸUB"/>
                </a:rPr>
                <a:t>洪水災害</a:t>
              </a:r>
              <a:endParaRPr lang="en-US" altLang="ja-JP" sz="8000" spc="-500" dirty="0">
                <a:solidFill>
                  <a:prstClr val="white"/>
                </a:solidFill>
                <a:latin typeface="HGP創英角ｺﾞｼｯｸUB"/>
                <a:ea typeface="HGP創英角ｺﾞｼｯｸUB"/>
              </a:endParaRPr>
            </a:p>
          </p:txBody>
        </p:sp>
        <p:sp>
          <p:nvSpPr>
            <p:cNvPr id="52" name="テキスト ボックス 51">
              <a:extLst>
                <a:ext uri="{FF2B5EF4-FFF2-40B4-BE49-F238E27FC236}">
                  <a16:creationId xmlns:a16="http://schemas.microsoft.com/office/drawing/2014/main" id="{1B1774A6-A0E4-78D7-8876-913B411B869E}"/>
                </a:ext>
              </a:extLst>
            </p:cNvPr>
            <p:cNvSpPr txBox="1"/>
            <p:nvPr/>
          </p:nvSpPr>
          <p:spPr>
            <a:xfrm>
              <a:off x="1709602" y="3060389"/>
              <a:ext cx="1571369" cy="276999"/>
            </a:xfrm>
            <a:prstGeom prst="rect">
              <a:avLst/>
            </a:prstGeom>
            <a:noFill/>
          </p:spPr>
          <p:txBody>
            <a:bodyPr wrap="square" lIns="0" tIns="0" rIns="0" bIns="0" rtlCol="0">
              <a:spAutoFit/>
            </a:bodyPr>
            <a:lstStyle/>
            <a:p>
              <a:pPr algn="dist"/>
              <a:r>
                <a:rPr lang="ja-JP" altLang="en-US" dirty="0">
                  <a:solidFill>
                    <a:prstClr val="white"/>
                  </a:solidFill>
                  <a:latin typeface="HGP創英角ｺﾞｼｯｸUB" panose="020B0900000000000000" pitchFamily="50" charset="-128"/>
                  <a:ea typeface="HGP創英角ｺﾞｼｯｸUB" panose="020B0900000000000000" pitchFamily="50" charset="-128"/>
                </a:rPr>
                <a:t>こうずい</a:t>
              </a:r>
            </a:p>
          </p:txBody>
        </p:sp>
        <p:sp>
          <p:nvSpPr>
            <p:cNvPr id="53" name="テキスト ボックス 52">
              <a:extLst>
                <a:ext uri="{FF2B5EF4-FFF2-40B4-BE49-F238E27FC236}">
                  <a16:creationId xmlns:a16="http://schemas.microsoft.com/office/drawing/2014/main" id="{1137B3D6-54A3-AEF3-6538-FE43B9A33EB2}"/>
                </a:ext>
              </a:extLst>
            </p:cNvPr>
            <p:cNvSpPr txBox="1"/>
            <p:nvPr/>
          </p:nvSpPr>
          <p:spPr>
            <a:xfrm>
              <a:off x="1938942" y="4482998"/>
              <a:ext cx="1337137" cy="276999"/>
            </a:xfrm>
            <a:prstGeom prst="rect">
              <a:avLst/>
            </a:prstGeom>
            <a:noFill/>
          </p:spPr>
          <p:txBody>
            <a:bodyPr wrap="square" lIns="0" tIns="0" rIns="0" bIns="0" rtlCol="0">
              <a:spAutoFit/>
            </a:bodyPr>
            <a:lstStyle/>
            <a:p>
              <a:pPr algn="dist"/>
              <a:r>
                <a:rPr lang="ja-JP" altLang="en-US" dirty="0">
                  <a:solidFill>
                    <a:prstClr val="white"/>
                  </a:solidFill>
                  <a:latin typeface="HGP創英角ｺﾞｼｯｸUB" panose="020B0900000000000000" pitchFamily="50" charset="-128"/>
                  <a:ea typeface="HGP創英角ｺﾞｼｯｸUB" panose="020B0900000000000000" pitchFamily="50" charset="-128"/>
                </a:rPr>
                <a:t>ど　しゃ</a:t>
              </a:r>
            </a:p>
          </p:txBody>
        </p:sp>
        <p:sp>
          <p:nvSpPr>
            <p:cNvPr id="54" name="テキスト ボックス 53">
              <a:extLst>
                <a:ext uri="{FF2B5EF4-FFF2-40B4-BE49-F238E27FC236}">
                  <a16:creationId xmlns:a16="http://schemas.microsoft.com/office/drawing/2014/main" id="{E8CD7862-3271-E693-0A8C-A1D56A1C8F58}"/>
                </a:ext>
              </a:extLst>
            </p:cNvPr>
            <p:cNvSpPr txBox="1"/>
            <p:nvPr/>
          </p:nvSpPr>
          <p:spPr>
            <a:xfrm>
              <a:off x="1548988" y="5928902"/>
              <a:ext cx="3760025" cy="384721"/>
            </a:xfrm>
            <a:prstGeom prst="rect">
              <a:avLst/>
            </a:prstGeom>
            <a:noFill/>
          </p:spPr>
          <p:txBody>
            <a:bodyPr wrap="square" lIns="0" tIns="0" rIns="0" bIns="0" rtlCol="0">
              <a:spAutoFit/>
            </a:bodyPr>
            <a:lstStyle/>
            <a:p>
              <a:pPr algn="dist"/>
              <a:r>
                <a:rPr kumimoji="1" lang="ja-JP" altLang="en-US" sz="2500" dirty="0">
                  <a:solidFill>
                    <a:schemeClr val="bg1"/>
                  </a:solidFill>
                  <a:latin typeface="+mj-ea"/>
                  <a:ea typeface="+mj-ea"/>
                </a:rPr>
                <a:t>から命を守るための本</a:t>
              </a:r>
            </a:p>
          </p:txBody>
        </p:sp>
        <p:sp>
          <p:nvSpPr>
            <p:cNvPr id="55" name="テキスト ボックス 54">
              <a:extLst>
                <a:ext uri="{FF2B5EF4-FFF2-40B4-BE49-F238E27FC236}">
                  <a16:creationId xmlns:a16="http://schemas.microsoft.com/office/drawing/2014/main" id="{9076D67A-A5A7-B7F4-C0F9-8D377EB29945}"/>
                </a:ext>
              </a:extLst>
            </p:cNvPr>
            <p:cNvSpPr txBox="1"/>
            <p:nvPr/>
          </p:nvSpPr>
          <p:spPr>
            <a:xfrm>
              <a:off x="3569016" y="4482998"/>
              <a:ext cx="1726890" cy="276999"/>
            </a:xfrm>
            <a:prstGeom prst="rect">
              <a:avLst/>
            </a:prstGeom>
            <a:noFill/>
          </p:spPr>
          <p:txBody>
            <a:bodyPr wrap="square" lIns="0" tIns="0" rIns="0" bIns="0" rtlCol="0">
              <a:spAutoFit/>
            </a:bodyPr>
            <a:lstStyle/>
            <a:p>
              <a:pPr algn="dist"/>
              <a:r>
                <a:rPr lang="ja-JP" altLang="en-US" dirty="0">
                  <a:solidFill>
                    <a:prstClr val="white"/>
                  </a:solidFill>
                  <a:latin typeface="HGP創英角ｺﾞｼｯｸUB" panose="020B0900000000000000" pitchFamily="50" charset="-128"/>
                  <a:ea typeface="HGP創英角ｺﾞｼｯｸUB" panose="020B0900000000000000" pitchFamily="50" charset="-128"/>
                </a:rPr>
                <a:t>さいがい</a:t>
              </a:r>
            </a:p>
          </p:txBody>
        </p:sp>
        <p:sp>
          <p:nvSpPr>
            <p:cNvPr id="56" name="テキスト ボックス 55">
              <a:extLst>
                <a:ext uri="{FF2B5EF4-FFF2-40B4-BE49-F238E27FC236}">
                  <a16:creationId xmlns:a16="http://schemas.microsoft.com/office/drawing/2014/main" id="{B7AEEB8C-C187-6440-EBB6-2136C0238836}"/>
                </a:ext>
              </a:extLst>
            </p:cNvPr>
            <p:cNvSpPr txBox="1"/>
            <p:nvPr/>
          </p:nvSpPr>
          <p:spPr>
            <a:xfrm>
              <a:off x="1505397" y="4644175"/>
              <a:ext cx="3847207" cy="1144544"/>
            </a:xfrm>
            <a:prstGeom prst="rect">
              <a:avLst/>
            </a:prstGeom>
            <a:noFill/>
          </p:spPr>
          <p:txBody>
            <a:bodyPr wrap="none" lIns="0" tIns="0" rIns="0" bIns="0" rtlCol="0" anchor="ctr" anchorCtr="0">
              <a:spAutoFit/>
            </a:bodyPr>
            <a:lstStyle/>
            <a:p>
              <a:pPr algn="ctr">
                <a:lnSpc>
                  <a:spcPts val="10100"/>
                </a:lnSpc>
              </a:pPr>
              <a:r>
                <a:rPr lang="ja-JP" altLang="en-US" sz="8000" spc="-500" dirty="0">
                  <a:solidFill>
                    <a:prstClr val="white"/>
                  </a:solidFill>
                  <a:latin typeface="HGP創英角ｺﾞｼｯｸUB"/>
                  <a:ea typeface="HGP創英角ｺﾞｼｯｸUB"/>
                </a:rPr>
                <a:t>土砂災害</a:t>
              </a:r>
              <a:endParaRPr lang="en-US" altLang="ja-JP" sz="8000" spc="-500" dirty="0">
                <a:solidFill>
                  <a:prstClr val="white"/>
                </a:solidFill>
                <a:latin typeface="HGP創英角ｺﾞｼｯｸUB"/>
                <a:ea typeface="HGP創英角ｺﾞｼｯｸUB"/>
              </a:endParaRPr>
            </a:p>
          </p:txBody>
        </p:sp>
        <p:sp>
          <p:nvSpPr>
            <p:cNvPr id="57" name="テキスト ボックス 56">
              <a:extLst>
                <a:ext uri="{FF2B5EF4-FFF2-40B4-BE49-F238E27FC236}">
                  <a16:creationId xmlns:a16="http://schemas.microsoft.com/office/drawing/2014/main" id="{95D71281-3994-6974-3BB2-F0F4EFD73830}"/>
                </a:ext>
              </a:extLst>
            </p:cNvPr>
            <p:cNvSpPr txBox="1"/>
            <p:nvPr/>
          </p:nvSpPr>
          <p:spPr>
            <a:xfrm>
              <a:off x="3646777" y="3060389"/>
              <a:ext cx="1571369" cy="276999"/>
            </a:xfrm>
            <a:prstGeom prst="rect">
              <a:avLst/>
            </a:prstGeom>
            <a:noFill/>
          </p:spPr>
          <p:txBody>
            <a:bodyPr wrap="square" lIns="0" tIns="0" rIns="0" bIns="0" rtlCol="0">
              <a:spAutoFit/>
            </a:bodyPr>
            <a:lstStyle/>
            <a:p>
              <a:pPr algn="dist"/>
              <a:r>
                <a:rPr lang="ja-JP" altLang="en-US" dirty="0">
                  <a:solidFill>
                    <a:prstClr val="white"/>
                  </a:solidFill>
                  <a:latin typeface="HGP創英角ｺﾞｼｯｸUB" panose="020B0900000000000000" pitchFamily="50" charset="-128"/>
                  <a:ea typeface="HGP創英角ｺﾞｼｯｸUB" panose="020B0900000000000000" pitchFamily="50" charset="-128"/>
                </a:rPr>
                <a:t>さいがい</a:t>
              </a:r>
            </a:p>
          </p:txBody>
        </p:sp>
      </p:grpSp>
      <p:sp>
        <p:nvSpPr>
          <p:cNvPr id="58" name="テキスト ボックス 57">
            <a:extLst>
              <a:ext uri="{FF2B5EF4-FFF2-40B4-BE49-F238E27FC236}">
                <a16:creationId xmlns:a16="http://schemas.microsoft.com/office/drawing/2014/main" id="{D20C9201-2E6D-548D-0814-26DDAC75DD4C}"/>
              </a:ext>
            </a:extLst>
          </p:cNvPr>
          <p:cNvSpPr txBox="1"/>
          <p:nvPr/>
        </p:nvSpPr>
        <p:spPr>
          <a:xfrm>
            <a:off x="2861994" y="9409439"/>
            <a:ext cx="230832" cy="276999"/>
          </a:xfrm>
          <a:prstGeom prst="rect">
            <a:avLst/>
          </a:prstGeom>
          <a:noFill/>
        </p:spPr>
        <p:txBody>
          <a:bodyPr wrap="none" lIns="0" tIns="0" rIns="0" bIns="0" rtlCol="0">
            <a:spAutoFit/>
          </a:bodyPr>
          <a:lstStyle/>
          <a:p>
            <a:r>
              <a:rPr lang="ja-JP" altLang="en-US" dirty="0">
                <a:solidFill>
                  <a:srgbClr val="548235"/>
                </a:solidFill>
              </a:rPr>
              <a:t>番</a:t>
            </a:r>
          </a:p>
        </p:txBody>
      </p:sp>
      <p:sp>
        <p:nvSpPr>
          <p:cNvPr id="2" name="テキスト ボックス 1">
            <a:extLst>
              <a:ext uri="{FF2B5EF4-FFF2-40B4-BE49-F238E27FC236}">
                <a16:creationId xmlns:a16="http://schemas.microsoft.com/office/drawing/2014/main" id="{BDD926A4-9FEF-DA37-72BE-23B5D9FB2E6D}"/>
              </a:ext>
            </a:extLst>
          </p:cNvPr>
          <p:cNvSpPr txBox="1"/>
          <p:nvPr/>
        </p:nvSpPr>
        <p:spPr>
          <a:xfrm>
            <a:off x="733527" y="8083776"/>
            <a:ext cx="282422" cy="92333"/>
          </a:xfrm>
          <a:prstGeom prst="rect">
            <a:avLst/>
          </a:prstGeom>
          <a:noFill/>
          <a:ln>
            <a:noFill/>
          </a:ln>
        </p:spPr>
        <p:txBody>
          <a:bodyPr wrap="squar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し　ぜん</a:t>
            </a:r>
          </a:p>
        </p:txBody>
      </p:sp>
      <p:sp>
        <p:nvSpPr>
          <p:cNvPr id="4" name="テキスト ボックス 3">
            <a:extLst>
              <a:ext uri="{FF2B5EF4-FFF2-40B4-BE49-F238E27FC236}">
                <a16:creationId xmlns:a16="http://schemas.microsoft.com/office/drawing/2014/main" id="{4253CC79-8017-ECA1-01E1-8F5D36420249}"/>
              </a:ext>
            </a:extLst>
          </p:cNvPr>
          <p:cNvSpPr txBox="1"/>
          <p:nvPr/>
        </p:nvSpPr>
        <p:spPr>
          <a:xfrm>
            <a:off x="2854851" y="7810831"/>
            <a:ext cx="313781" cy="100049"/>
          </a:xfrm>
          <a:prstGeom prst="rect">
            <a:avLst/>
          </a:prstGeom>
          <a:noFill/>
          <a:ln>
            <a:noFill/>
          </a:ln>
        </p:spPr>
        <p:txBody>
          <a:bodyPr wrap="square" lIns="0" tIns="0" rIns="0" bIns="0" rtlCol="0">
            <a:no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しゅ るいい</a:t>
            </a:r>
          </a:p>
        </p:txBody>
      </p:sp>
      <p:sp>
        <p:nvSpPr>
          <p:cNvPr id="11" name="テキスト ボックス 10">
            <a:extLst>
              <a:ext uri="{FF2B5EF4-FFF2-40B4-BE49-F238E27FC236}">
                <a16:creationId xmlns:a16="http://schemas.microsoft.com/office/drawing/2014/main" id="{6B106C21-17FF-6905-0EB8-E2535C8AB652}"/>
              </a:ext>
            </a:extLst>
          </p:cNvPr>
          <p:cNvSpPr txBox="1"/>
          <p:nvPr/>
        </p:nvSpPr>
        <p:spPr>
          <a:xfrm>
            <a:off x="6041234" y="8083776"/>
            <a:ext cx="142668" cy="92333"/>
          </a:xfrm>
          <a:prstGeom prst="rect">
            <a:avLst/>
          </a:prstGeom>
          <a:noFill/>
          <a:ln>
            <a:noFill/>
          </a:ln>
        </p:spPr>
        <p:txBody>
          <a:bodyPr wrap="non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がわ</a:t>
            </a:r>
          </a:p>
        </p:txBody>
      </p:sp>
      <p:sp>
        <p:nvSpPr>
          <p:cNvPr id="12" name="テキスト ボックス 11">
            <a:extLst>
              <a:ext uri="{FF2B5EF4-FFF2-40B4-BE49-F238E27FC236}">
                <a16:creationId xmlns:a16="http://schemas.microsoft.com/office/drawing/2014/main" id="{E5FD4F4B-F78E-EB8B-E8F3-51764980690C}"/>
              </a:ext>
            </a:extLst>
          </p:cNvPr>
          <p:cNvSpPr txBox="1"/>
          <p:nvPr/>
        </p:nvSpPr>
        <p:spPr>
          <a:xfrm>
            <a:off x="6121849" y="8340202"/>
            <a:ext cx="142668" cy="92333"/>
          </a:xfrm>
          <a:prstGeom prst="rect">
            <a:avLst/>
          </a:prstGeom>
          <a:noFill/>
          <a:ln>
            <a:noFill/>
          </a:ln>
        </p:spPr>
        <p:txBody>
          <a:bodyPr wrap="non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がわ</a:t>
            </a:r>
          </a:p>
        </p:txBody>
      </p:sp>
      <p:sp>
        <p:nvSpPr>
          <p:cNvPr id="13" name="テキスト ボックス 12">
            <a:extLst>
              <a:ext uri="{FF2B5EF4-FFF2-40B4-BE49-F238E27FC236}">
                <a16:creationId xmlns:a16="http://schemas.microsoft.com/office/drawing/2014/main" id="{449703E2-3D74-204D-2DEE-736793448373}"/>
              </a:ext>
            </a:extLst>
          </p:cNvPr>
          <p:cNvSpPr txBox="1"/>
          <p:nvPr/>
        </p:nvSpPr>
        <p:spPr>
          <a:xfrm>
            <a:off x="318144" y="26547"/>
            <a:ext cx="621966" cy="107722"/>
          </a:xfrm>
          <a:prstGeom prst="rect">
            <a:avLst/>
          </a:prstGeom>
          <a:noFill/>
        </p:spPr>
        <p:txBody>
          <a:bodyPr wrap="none" lIns="0" tIns="0" rIns="0" bIns="0" rtlCol="0">
            <a:spAutoFit/>
          </a:bodyPr>
          <a:lstStyle/>
          <a:p>
            <a:pPr algn="ctr"/>
            <a:r>
              <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rPr>
              <a:t>ぐん　　ま　　けん</a:t>
            </a:r>
          </a:p>
        </p:txBody>
      </p:sp>
      <p:sp>
        <p:nvSpPr>
          <p:cNvPr id="14" name="テキスト ボックス 13">
            <a:extLst>
              <a:ext uri="{FF2B5EF4-FFF2-40B4-BE49-F238E27FC236}">
                <a16:creationId xmlns:a16="http://schemas.microsoft.com/office/drawing/2014/main" id="{36406E86-6232-9B3D-31A1-742FA14484D3}"/>
              </a:ext>
            </a:extLst>
          </p:cNvPr>
          <p:cNvSpPr txBox="1"/>
          <p:nvPr/>
        </p:nvSpPr>
        <p:spPr>
          <a:xfrm>
            <a:off x="1011503" y="25496"/>
            <a:ext cx="373500" cy="107722"/>
          </a:xfrm>
          <a:prstGeom prst="rect">
            <a:avLst/>
          </a:prstGeom>
          <a:noFill/>
        </p:spPr>
        <p:txBody>
          <a:bodyPr wrap="none" lIns="0" tIns="0" rIns="0" bIns="0" rtlCol="0">
            <a:spAutoFit/>
          </a:bodyPr>
          <a:lstStyle/>
          <a:p>
            <a:pPr algn="ctr"/>
            <a:r>
              <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rPr>
              <a:t>ぼう　さい</a:t>
            </a:r>
          </a:p>
        </p:txBody>
      </p:sp>
      <p:sp>
        <p:nvSpPr>
          <p:cNvPr id="15" name="テキスト ボックス 14">
            <a:extLst>
              <a:ext uri="{FF2B5EF4-FFF2-40B4-BE49-F238E27FC236}">
                <a16:creationId xmlns:a16="http://schemas.microsoft.com/office/drawing/2014/main" id="{F8BEF633-2CB4-2363-EFC1-5A01C9BAC33A}"/>
              </a:ext>
            </a:extLst>
          </p:cNvPr>
          <p:cNvSpPr txBox="1"/>
          <p:nvPr/>
        </p:nvSpPr>
        <p:spPr>
          <a:xfrm>
            <a:off x="1430422" y="25496"/>
            <a:ext cx="411971" cy="107722"/>
          </a:xfrm>
          <a:prstGeom prst="rect">
            <a:avLst/>
          </a:prstGeom>
          <a:noFill/>
        </p:spPr>
        <p:txBody>
          <a:bodyPr wrap="none" lIns="0" tIns="0" rIns="0" bIns="0" rtlCol="0">
            <a:spAutoFit/>
          </a:bodyPr>
          <a:lstStyle/>
          <a:p>
            <a:pPr algn="ctr"/>
            <a:r>
              <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rPr>
              <a:t>きょう　いく</a:t>
            </a:r>
          </a:p>
        </p:txBody>
      </p:sp>
      <p:sp>
        <p:nvSpPr>
          <p:cNvPr id="16" name="テキスト ボックス 15">
            <a:extLst>
              <a:ext uri="{FF2B5EF4-FFF2-40B4-BE49-F238E27FC236}">
                <a16:creationId xmlns:a16="http://schemas.microsoft.com/office/drawing/2014/main" id="{73623528-11E6-0C97-C7DE-1E2F9E154FF8}"/>
              </a:ext>
            </a:extLst>
          </p:cNvPr>
          <p:cNvSpPr txBox="1"/>
          <p:nvPr/>
        </p:nvSpPr>
        <p:spPr>
          <a:xfrm>
            <a:off x="1974527" y="24166"/>
            <a:ext cx="333426" cy="107722"/>
          </a:xfrm>
          <a:prstGeom prst="rect">
            <a:avLst/>
          </a:prstGeom>
          <a:noFill/>
        </p:spPr>
        <p:txBody>
          <a:bodyPr wrap="none" lIns="0" tIns="0" rIns="0" bIns="0" rtlCol="0">
            <a:spAutoFit/>
          </a:bodyPr>
          <a:lstStyle/>
          <a:p>
            <a:pPr algn="ctr"/>
            <a:r>
              <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rPr>
              <a:t>し　りょう</a:t>
            </a:r>
          </a:p>
        </p:txBody>
      </p:sp>
      <p:sp>
        <p:nvSpPr>
          <p:cNvPr id="34" name="テキスト ボックス 33">
            <a:extLst>
              <a:ext uri="{FF2B5EF4-FFF2-40B4-BE49-F238E27FC236}">
                <a16:creationId xmlns:a16="http://schemas.microsoft.com/office/drawing/2014/main" id="{B767B618-981F-5B23-1992-452E4CA9034D}"/>
              </a:ext>
            </a:extLst>
          </p:cNvPr>
          <p:cNvSpPr txBox="1"/>
          <p:nvPr/>
        </p:nvSpPr>
        <p:spPr>
          <a:xfrm>
            <a:off x="5899777" y="72631"/>
            <a:ext cx="877163" cy="458757"/>
          </a:xfrm>
          <a:prstGeom prst="rect">
            <a:avLst/>
          </a:prstGeom>
          <a:solidFill>
            <a:srgbClr val="548235"/>
          </a:solidFill>
          <a:ln>
            <a:noFill/>
          </a:ln>
        </p:spPr>
        <p:txBody>
          <a:bodyPr wrap="none" tIns="72000" bIns="108000" rtlCol="0">
            <a:spAutoFit/>
          </a:body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副読本</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5" name="テキスト ボックス 34">
            <a:extLst>
              <a:ext uri="{FF2B5EF4-FFF2-40B4-BE49-F238E27FC236}">
                <a16:creationId xmlns:a16="http://schemas.microsoft.com/office/drawing/2014/main" id="{EEB52744-CF4C-9EA0-2A16-50BAF3697D02}"/>
              </a:ext>
            </a:extLst>
          </p:cNvPr>
          <p:cNvSpPr txBox="1"/>
          <p:nvPr/>
        </p:nvSpPr>
        <p:spPr>
          <a:xfrm>
            <a:off x="1243792" y="8083776"/>
            <a:ext cx="282422" cy="92333"/>
          </a:xfrm>
          <a:prstGeom prst="rect">
            <a:avLst/>
          </a:prstGeom>
          <a:noFill/>
          <a:ln>
            <a:noFill/>
          </a:ln>
        </p:spPr>
        <p:txBody>
          <a:bodyPr wrap="square" lIns="0" tIns="0" rIns="0" bIns="0" rtlCol="0">
            <a:spAutoFit/>
          </a:bodyPr>
          <a:lstStyle/>
          <a:p>
            <a:pPr algn="dist"/>
            <a:r>
              <a:rPr lang="ja-JP" altLang="en-US" sz="600" dirty="0">
                <a:solidFill>
                  <a:srgbClr val="548235"/>
                </a:solidFill>
                <a:latin typeface="HGP創英角ｺﾞｼｯｸUB" panose="020B0900000000000000" pitchFamily="50" charset="-128"/>
                <a:ea typeface="HGP創英角ｺﾞｼｯｸUB" panose="020B0900000000000000" pitchFamily="50" charset="-128"/>
              </a:rPr>
              <a:t>よ</a:t>
            </a:r>
          </a:p>
        </p:txBody>
      </p:sp>
    </p:spTree>
    <p:extLst>
      <p:ext uri="{BB962C8B-B14F-4D97-AF65-F5344CB8AC3E}">
        <p14:creationId xmlns:p14="http://schemas.microsoft.com/office/powerpoint/2010/main" val="299729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8"/>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40" name="テキスト ボックス 39"/>
          <p:cNvSpPr txBox="1"/>
          <p:nvPr/>
        </p:nvSpPr>
        <p:spPr>
          <a:xfrm>
            <a:off x="80963" y="1554121"/>
            <a:ext cx="6634093" cy="575607"/>
          </a:xfrm>
          <a:prstGeom prst="rect">
            <a:avLst/>
          </a:prstGeom>
          <a:noFill/>
        </p:spPr>
        <p:txBody>
          <a:bodyPr wrap="square" rtlCol="0">
            <a:spAutoFit/>
          </a:bodyPr>
          <a:lstStyle/>
          <a:p>
            <a:pPr>
              <a:lnSpc>
                <a:spcPct val="130000"/>
              </a:lnSpc>
            </a:pPr>
            <a:r>
              <a:rPr lang="ja-JP" altLang="en-US" sz="1300" dirty="0">
                <a:latin typeface="ＭＳ Ｐ明朝" panose="02020600040205080304" pitchFamily="18" charset="-128"/>
                <a:ea typeface="ＭＳ Ｐ明朝" panose="02020600040205080304" pitchFamily="18" charset="-128"/>
              </a:rPr>
              <a:t>大雨のとき、安全な場所へ行くなどして、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災害から身を守る行動 </a:t>
            </a:r>
            <a:r>
              <a:rPr lang="ja-JP" altLang="en-US" sz="1300" dirty="0">
                <a:latin typeface="ＭＳ Ｐ明朝" panose="02020600040205080304" pitchFamily="18" charset="-128"/>
                <a:ea typeface="ＭＳ Ｐ明朝" panose="02020600040205080304" pitchFamily="18" charset="-128"/>
              </a:rPr>
              <a:t>を </a:t>
            </a:r>
            <a:r>
              <a:rPr lang="ja-JP" altLang="en-US" sz="1300" dirty="0">
                <a:latin typeface="HG丸ｺﾞｼｯｸM-PRO" panose="020F0600000000000000" pitchFamily="50" charset="-128"/>
                <a:ea typeface="HG丸ｺﾞｼｯｸM-PRO" panose="020F0600000000000000" pitchFamily="50" charset="-128"/>
              </a:rPr>
              <a:t>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「避難」  </a:t>
            </a:r>
            <a:r>
              <a:rPr lang="ja-JP" altLang="en-US" sz="1300" dirty="0">
                <a:latin typeface="ＭＳ Ｐ明朝" panose="02020600040205080304" pitchFamily="18" charset="-128"/>
                <a:ea typeface="ＭＳ Ｐ明朝" panose="02020600040205080304" pitchFamily="18" charset="-128"/>
              </a:rPr>
              <a:t>といいます。</a:t>
            </a:r>
            <a:endParaRPr lang="en-US" altLang="ja-JP" sz="1300" dirty="0">
              <a:latin typeface="ＭＳ Ｐ明朝" panose="02020600040205080304" pitchFamily="18" charset="-128"/>
              <a:ea typeface="ＭＳ Ｐ明朝" panose="02020600040205080304" pitchFamily="18" charset="-128"/>
            </a:endParaRPr>
          </a:p>
          <a:p>
            <a:pPr>
              <a:lnSpc>
                <a:spcPct val="130000"/>
              </a:lnSpc>
            </a:pPr>
            <a:r>
              <a:rPr lang="ja-JP" altLang="en-US" sz="1300" dirty="0">
                <a:latin typeface="ＭＳ Ｐ明朝" panose="02020600040205080304" pitchFamily="18" charset="-128"/>
                <a:ea typeface="ＭＳ Ｐ明朝" panose="02020600040205080304" pitchFamily="18" charset="-128"/>
              </a:rPr>
              <a:t>また、災害が起こりそうなときに避難できる場所のことを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「避難場所」 </a:t>
            </a:r>
            <a:r>
              <a:rPr lang="ja-JP" altLang="en-US" sz="1300" dirty="0">
                <a:latin typeface="HGP創英角ｺﾞｼｯｸUB" panose="020B0900000000000000" pitchFamily="50" charset="-128"/>
                <a:ea typeface="HGP創英角ｺﾞｼｯｸUB" panose="020B0900000000000000" pitchFamily="50" charset="-128"/>
              </a:rPr>
              <a:t>、</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「避難所」</a:t>
            </a:r>
            <a:r>
              <a:rPr lang="ja-JP" altLang="en-US" sz="1300" dirty="0">
                <a:latin typeface="ＭＳ Ｐ明朝" panose="02020600040205080304" pitchFamily="18" charset="-128"/>
                <a:ea typeface="ＭＳ Ｐ明朝" panose="02020600040205080304" pitchFamily="18" charset="-128"/>
              </a:rPr>
              <a:t>といいます。</a:t>
            </a:r>
          </a:p>
        </p:txBody>
      </p:sp>
      <p:sp>
        <p:nvSpPr>
          <p:cNvPr id="41" name="テキスト ボックス 40"/>
          <p:cNvSpPr txBox="1"/>
          <p:nvPr/>
        </p:nvSpPr>
        <p:spPr>
          <a:xfrm>
            <a:off x="80963" y="1130308"/>
            <a:ext cx="5598643" cy="353943"/>
          </a:xfrm>
          <a:prstGeom prst="rect">
            <a:avLst/>
          </a:prstGeom>
          <a:noFill/>
        </p:spPr>
        <p:txBody>
          <a:bodyPr wrap="square" rtlCol="0">
            <a:spAutoFit/>
          </a:bodyPr>
          <a:lstStyle/>
          <a:p>
            <a:r>
              <a:rPr lang="ja-JP" altLang="en-US" sz="1700">
                <a:solidFill>
                  <a:schemeClr val="bg1"/>
                </a:solidFill>
                <a:latin typeface="HGP創英角ｺﾞｼｯｸUB" panose="020B0900000000000000" pitchFamily="50" charset="-128"/>
                <a:ea typeface="HGP創英角ｺﾞｼｯｸUB" panose="020B0900000000000000" pitchFamily="50" charset="-128"/>
              </a:rPr>
              <a:t>１　避難</a:t>
            </a:r>
            <a:endParaRPr kumimoji="1" lang="ja-JP" altLang="en-US" sz="170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8" name="テキスト ボックス 57"/>
          <p:cNvSpPr txBox="1"/>
          <p:nvPr/>
        </p:nvSpPr>
        <p:spPr>
          <a:xfrm>
            <a:off x="556135" y="1101173"/>
            <a:ext cx="315770" cy="107722"/>
          </a:xfrm>
          <a:prstGeom prst="rect">
            <a:avLst/>
          </a:prstGeom>
          <a:noFill/>
        </p:spPr>
        <p:txBody>
          <a:bodyPr wrap="square" lIns="0" tIns="0" rIns="0" bIns="0" rtlCol="0">
            <a:spAutoFit/>
          </a:bodyPr>
          <a:lstStyle/>
          <a:p>
            <a:pPr algn="dist"/>
            <a:r>
              <a:rPr kumimoji="1" lang="ja-JP" altLang="en-US" sz="700">
                <a:solidFill>
                  <a:schemeClr val="bg1"/>
                </a:solidFill>
                <a:latin typeface="HGP創英角ｺﾞｼｯｸUB" panose="020B0900000000000000" pitchFamily="50" charset="-128"/>
                <a:ea typeface="HGP創英角ｺﾞｼｯｸUB" panose="020B0900000000000000" pitchFamily="50" charset="-128"/>
              </a:rPr>
              <a:t>ひ なん</a:t>
            </a:r>
          </a:p>
        </p:txBody>
      </p:sp>
      <p:sp>
        <p:nvSpPr>
          <p:cNvPr id="59" name="テキスト ボックス 58"/>
          <p:cNvSpPr txBox="1"/>
          <p:nvPr/>
        </p:nvSpPr>
        <p:spPr>
          <a:xfrm>
            <a:off x="4957714" y="1549081"/>
            <a:ext cx="285142" cy="107722"/>
          </a:xfrm>
          <a:prstGeom prst="rect">
            <a:avLst/>
          </a:prstGeom>
          <a:noFill/>
        </p:spPr>
        <p:txBody>
          <a:bodyPr wrap="square" lIns="0" tIns="0" rIns="0" bIns="0" rtlCol="0">
            <a:spAutoFit/>
          </a:bodyPr>
          <a:lstStyle/>
          <a:p>
            <a:pPr algn="dist"/>
            <a:r>
              <a:rPr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a:t>
            </a:r>
            <a:endParaRPr kumimoji="1"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60" name="テキスト ボックス 59"/>
          <p:cNvSpPr txBox="1"/>
          <p:nvPr/>
        </p:nvSpPr>
        <p:spPr>
          <a:xfrm>
            <a:off x="3000375" y="1549081"/>
            <a:ext cx="288131" cy="107722"/>
          </a:xfrm>
          <a:prstGeom prst="rect">
            <a:avLst/>
          </a:prstGeom>
          <a:noFill/>
        </p:spPr>
        <p:txBody>
          <a:bodyPr wrap="square" lIns="0" tIns="0" rIns="0" bIns="0" rtlCol="0">
            <a:spAutoFit/>
          </a:bodyPr>
          <a:lstStyle/>
          <a:p>
            <a:pPr algn="dist"/>
            <a:r>
              <a:rPr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rPr>
              <a:t>さい がい</a:t>
            </a:r>
            <a:endParaRPr kumimoji="1"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62" name="テキスト ボックス 61"/>
          <p:cNvSpPr txBox="1"/>
          <p:nvPr/>
        </p:nvSpPr>
        <p:spPr>
          <a:xfrm>
            <a:off x="597694" y="1814302"/>
            <a:ext cx="257358" cy="107722"/>
          </a:xfrm>
          <a:prstGeom prst="rect">
            <a:avLst/>
          </a:prstGeom>
          <a:noFill/>
        </p:spPr>
        <p:txBody>
          <a:bodyPr wrap="square" lIns="0" tIns="0" rIns="0" bIns="0" rtlCol="0">
            <a:spAutoFit/>
          </a:bodyPr>
          <a:lstStyle/>
          <a:p>
            <a:pPr algn="dist"/>
            <a:r>
              <a:rPr lang="ja-JP" altLang="en-US" sz="700" spc="-150">
                <a:latin typeface="ＭＳ Ｐ明朝" panose="02020600040205080304" pitchFamily="18" charset="-128"/>
                <a:ea typeface="ＭＳ Ｐ明朝" panose="02020600040205080304" pitchFamily="18" charset="-128"/>
              </a:rPr>
              <a:t>さい がい</a:t>
            </a:r>
            <a:endParaRPr kumimoji="1" lang="ja-JP" altLang="en-US" sz="700" spc="-150">
              <a:latin typeface="ＭＳ Ｐ明朝" panose="02020600040205080304" pitchFamily="18" charset="-128"/>
              <a:ea typeface="ＭＳ Ｐ明朝" panose="02020600040205080304" pitchFamily="18" charset="-128"/>
            </a:endParaRPr>
          </a:p>
        </p:txBody>
      </p:sp>
      <p:sp>
        <p:nvSpPr>
          <p:cNvPr id="63" name="テキスト ボックス 62"/>
          <p:cNvSpPr txBox="1"/>
          <p:nvPr/>
        </p:nvSpPr>
        <p:spPr>
          <a:xfrm>
            <a:off x="2302030" y="1814302"/>
            <a:ext cx="263369" cy="107722"/>
          </a:xfrm>
          <a:prstGeom prst="rect">
            <a:avLst/>
          </a:prstGeom>
          <a:noFill/>
        </p:spPr>
        <p:txBody>
          <a:bodyPr wrap="square" lIns="0" tIns="0" rIns="0" bIns="0" rtlCol="0">
            <a:spAutoFit/>
          </a:bodyPr>
          <a:lstStyle/>
          <a:p>
            <a:pPr algn="dist"/>
            <a:r>
              <a:rPr kumimoji="1" lang="ja-JP" altLang="en-US" sz="700" spc="-150">
                <a:latin typeface="ＭＳ Ｐ明朝" panose="02020600040205080304" pitchFamily="18" charset="-128"/>
                <a:ea typeface="ＭＳ Ｐ明朝" panose="02020600040205080304" pitchFamily="18" charset="-128"/>
              </a:rPr>
              <a:t>ひ なん</a:t>
            </a:r>
          </a:p>
        </p:txBody>
      </p:sp>
      <p:sp>
        <p:nvSpPr>
          <p:cNvPr id="64" name="テキスト ボックス 63"/>
          <p:cNvSpPr txBox="1"/>
          <p:nvPr/>
        </p:nvSpPr>
        <p:spPr>
          <a:xfrm>
            <a:off x="5048455" y="1814302"/>
            <a:ext cx="422275" cy="107722"/>
          </a:xfrm>
          <a:prstGeom prst="rect">
            <a:avLst/>
          </a:prstGeom>
          <a:noFill/>
        </p:spPr>
        <p:txBody>
          <a:bodyPr wrap="square" lIns="0" tIns="0" rIns="0" bIns="0" rtlCol="0">
            <a:spAutoFit/>
          </a:bodyPr>
          <a:lstStyle/>
          <a:p>
            <a:pPr algn="dist"/>
            <a:r>
              <a:rPr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 じょ</a:t>
            </a:r>
            <a:endParaRPr kumimoji="1"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89" name="角丸四角形 88"/>
          <p:cNvSpPr/>
          <p:nvPr/>
        </p:nvSpPr>
        <p:spPr>
          <a:xfrm>
            <a:off x="248401" y="8585711"/>
            <a:ext cx="6528637" cy="1106930"/>
          </a:xfrm>
          <a:prstGeom prst="roundRect">
            <a:avLst>
              <a:gd name="adj" fmla="val 7964"/>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677896" y="9041553"/>
            <a:ext cx="5932200" cy="540597"/>
          </a:xfrm>
          <a:prstGeom prst="rect">
            <a:avLst/>
          </a:prstGeom>
          <a:noFill/>
        </p:spPr>
        <p:txBody>
          <a:bodyPr wrap="square" rtlCol="0">
            <a:spAutoFit/>
          </a:bodyPr>
          <a:lstStyle/>
          <a:p>
            <a:pPr>
              <a:lnSpc>
                <a:spcPct val="120000"/>
              </a:lnSpc>
            </a:pPr>
            <a:r>
              <a:rPr lang="ja-JP" altLang="en-US" sz="1300" dirty="0">
                <a:latin typeface="ＭＳ Ｐゴシック" panose="020B0600070205080204" pitchFamily="50" charset="-128"/>
                <a:ea typeface="ＭＳ Ｐゴシック" panose="020B0600070205080204" pitchFamily="50" charset="-128"/>
              </a:rPr>
              <a:t>災害時に避難する</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避難所</a:t>
            </a:r>
            <a:r>
              <a:rPr lang="ja-JP" altLang="en-US" sz="1300" dirty="0">
                <a:latin typeface="+mn-ea"/>
              </a:rPr>
              <a:t>や</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避難場所</a:t>
            </a:r>
            <a:r>
              <a:rPr lang="ja-JP" altLang="en-US" sz="1300" dirty="0">
                <a:latin typeface="ＭＳ Ｐゴシック" panose="020B0600070205080204" pitchFamily="50" charset="-128"/>
                <a:ea typeface="ＭＳ Ｐゴシック" panose="020B0600070205080204" pitchFamily="50" charset="-128"/>
              </a:rPr>
              <a:t>をハザードマップで確認したり、</a:t>
            </a:r>
            <a:r>
              <a:rPr lang="ja-JP" altLang="en-US" sz="1300" dirty="0">
                <a:latin typeface="ＭＳ Ｐゴシック" panose="020B0600070205080204" pitchFamily="50" charset="-128"/>
              </a:rPr>
              <a:t>家族で災害のときの避難について話し合ったりしておきましょう。 </a:t>
            </a:r>
            <a:endParaRPr lang="en-US" altLang="ja-JP" sz="1300" dirty="0">
              <a:latin typeface="ＭＳ Ｐゴシック" panose="020B0600070205080204" pitchFamily="50" charset="-128"/>
            </a:endParaRPr>
          </a:p>
        </p:txBody>
      </p:sp>
      <p:grpSp>
        <p:nvGrpSpPr>
          <p:cNvPr id="91" name="グループ化 90"/>
          <p:cNvGrpSpPr/>
          <p:nvPr/>
        </p:nvGrpSpPr>
        <p:grpSpPr>
          <a:xfrm>
            <a:off x="77300" y="8418787"/>
            <a:ext cx="1479182" cy="323165"/>
            <a:chOff x="77300" y="10364732"/>
            <a:chExt cx="1479182" cy="323165"/>
          </a:xfrm>
        </p:grpSpPr>
        <p:sp>
          <p:nvSpPr>
            <p:cNvPr id="92" name="ホームベース 91"/>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112721" y="10364732"/>
              <a:ext cx="1375698" cy="323165"/>
            </a:xfrm>
            <a:prstGeom prst="rect">
              <a:avLst/>
            </a:prstGeom>
            <a:noFill/>
          </p:spPr>
          <p:txBody>
            <a:bodyPr wrap="none" rtlCol="0">
              <a:spAutoFit/>
            </a:bodyPr>
            <a:lstStyle/>
            <a:p>
              <a:r>
                <a:rPr kumimoji="1" lang="ja-JP" altLang="en-US" sz="150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94" name="直線コネクタ 93"/>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5" name="グループ化 94"/>
          <p:cNvGrpSpPr/>
          <p:nvPr/>
        </p:nvGrpSpPr>
        <p:grpSpPr>
          <a:xfrm>
            <a:off x="380156" y="8851446"/>
            <a:ext cx="280828" cy="130892"/>
            <a:chOff x="-6224428" y="7672728"/>
            <a:chExt cx="1479182" cy="297244"/>
          </a:xfrm>
        </p:grpSpPr>
        <p:sp>
          <p:nvSpPr>
            <p:cNvPr id="96" name="ホームベース 95"/>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 name="直線コネクタ 96"/>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8" name="テキスト ボックス 97"/>
          <p:cNvSpPr txBox="1"/>
          <p:nvPr/>
        </p:nvSpPr>
        <p:spPr>
          <a:xfrm>
            <a:off x="783915" y="9036668"/>
            <a:ext cx="288492" cy="92333"/>
          </a:xfrm>
          <a:prstGeom prst="rect">
            <a:avLst/>
          </a:prstGeom>
          <a:noFill/>
        </p:spPr>
        <p:txBody>
          <a:bodyPr wrap="square" lIns="0" tIns="0" rIns="0" bIns="0" rtlCol="0">
            <a:spAutoFit/>
          </a:bodyPr>
          <a:lstStyle/>
          <a:p>
            <a:pPr algn="dist"/>
            <a:r>
              <a:rPr kumimoji="1" lang="ja-JP" altLang="en-US" sz="600" spc="-150">
                <a:latin typeface="ＭＳ Ｐゴシック" panose="020B0600070205080204" pitchFamily="50" charset="-128"/>
                <a:ea typeface="ＭＳ Ｐゴシック" panose="020B0600070205080204" pitchFamily="50" charset="-128"/>
              </a:rPr>
              <a:t>さい がい</a:t>
            </a:r>
            <a:endParaRPr kumimoji="1" lang="en-US" altLang="ja-JP" sz="600" spc="-150">
              <a:latin typeface="ＭＳ Ｐゴシック" panose="020B0600070205080204" pitchFamily="50" charset="-128"/>
              <a:ea typeface="ＭＳ Ｐゴシック" panose="020B0600070205080204" pitchFamily="50" charset="-128"/>
            </a:endParaRPr>
          </a:p>
        </p:txBody>
      </p:sp>
      <p:sp>
        <p:nvSpPr>
          <p:cNvPr id="99" name="テキスト ボックス 98"/>
          <p:cNvSpPr txBox="1"/>
          <p:nvPr/>
        </p:nvSpPr>
        <p:spPr>
          <a:xfrm>
            <a:off x="1468997" y="9036668"/>
            <a:ext cx="255614" cy="92333"/>
          </a:xfrm>
          <a:prstGeom prst="rect">
            <a:avLst/>
          </a:prstGeom>
          <a:noFill/>
        </p:spPr>
        <p:txBody>
          <a:bodyPr wrap="square" lIns="0" tIns="0" rIns="0" bIns="0" rtlCol="0">
            <a:spAutoFit/>
          </a:bodyPr>
          <a:lstStyle/>
          <a:p>
            <a:pPr algn="dist"/>
            <a:r>
              <a:rPr kumimoji="1" lang="ja-JP" altLang="en-US" sz="600" spc="-150">
                <a:latin typeface="ＭＳ Ｐゴシック" panose="020B0600070205080204" pitchFamily="50" charset="-128"/>
                <a:ea typeface="ＭＳ Ｐゴシック" panose="020B0600070205080204" pitchFamily="50" charset="-128"/>
              </a:rPr>
              <a:t>ひ なん</a:t>
            </a:r>
            <a:endParaRPr kumimoji="1" lang="en-US" altLang="ja-JP" sz="600" spc="-150">
              <a:latin typeface="ＭＳ Ｐゴシック" panose="020B0600070205080204" pitchFamily="50" charset="-128"/>
              <a:ea typeface="ＭＳ Ｐゴシック" panose="020B0600070205080204" pitchFamily="50" charset="-128"/>
            </a:endParaRPr>
          </a:p>
        </p:txBody>
      </p:sp>
      <p:sp>
        <p:nvSpPr>
          <p:cNvPr id="100" name="テキスト ボックス 99"/>
          <p:cNvSpPr txBox="1"/>
          <p:nvPr/>
        </p:nvSpPr>
        <p:spPr>
          <a:xfrm>
            <a:off x="2114495" y="9036668"/>
            <a:ext cx="381489" cy="92333"/>
          </a:xfrm>
          <a:prstGeom prst="rect">
            <a:avLst/>
          </a:prstGeom>
          <a:noFill/>
        </p:spPr>
        <p:txBody>
          <a:bodyPr wrap="square" lIns="0" tIns="0" rIns="0" bIns="0" rtlCol="0">
            <a:spAutoFit/>
          </a:bodyPr>
          <a:lstStyle/>
          <a:p>
            <a:pPr algn="dist"/>
            <a:r>
              <a:rPr kumimoji="1" lang="ja-JP" altLang="en-US" sz="600" spc="-150">
                <a:solidFill>
                  <a:srgbClr val="006333"/>
                </a:solidFill>
                <a:latin typeface="HGP創英角ｺﾞｼｯｸUB" panose="020B0900000000000000" pitchFamily="50" charset="-128"/>
                <a:ea typeface="HGP創英角ｺﾞｼｯｸUB" panose="020B0900000000000000" pitchFamily="50" charset="-128"/>
              </a:rPr>
              <a:t>ひ なん </a:t>
            </a:r>
            <a:r>
              <a:rPr kumimoji="1" lang="ja-JP" altLang="en-US" sz="600" spc="-150" err="1">
                <a:solidFill>
                  <a:srgbClr val="006333"/>
                </a:solidFill>
                <a:latin typeface="HGP創英角ｺﾞｼｯｸUB" panose="020B0900000000000000" pitchFamily="50" charset="-128"/>
                <a:ea typeface="HGP創英角ｺﾞｼｯｸUB" panose="020B0900000000000000" pitchFamily="50" charset="-128"/>
              </a:rPr>
              <a:t>じょ</a:t>
            </a:r>
            <a:endParaRPr kumimoji="1" lang="en-US" altLang="ja-JP" sz="600" spc="-15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01" name="テキスト ボックス 100"/>
          <p:cNvSpPr txBox="1"/>
          <p:nvPr/>
        </p:nvSpPr>
        <p:spPr>
          <a:xfrm>
            <a:off x="4711886" y="9036668"/>
            <a:ext cx="267833" cy="92333"/>
          </a:xfrm>
          <a:prstGeom prst="rect">
            <a:avLst/>
          </a:prstGeom>
          <a:noFill/>
        </p:spPr>
        <p:txBody>
          <a:bodyPr wrap="square" lIns="0" tIns="0" rIns="0" bIns="0" rtlCol="0">
            <a:spAutoFit/>
          </a:bodyPr>
          <a:lstStyle/>
          <a:p>
            <a:pPr algn="dist"/>
            <a:r>
              <a:rPr kumimoji="1" lang="ja-JP" altLang="en-US" sz="600" spc="-150">
                <a:latin typeface="ＭＳ Ｐゴシック" panose="020B0600070205080204" pitchFamily="50" charset="-128"/>
                <a:ea typeface="ＭＳ Ｐゴシック" panose="020B0600070205080204" pitchFamily="50" charset="-128"/>
              </a:rPr>
              <a:t>かく にん</a:t>
            </a:r>
            <a:endParaRPr kumimoji="1" lang="en-US" altLang="ja-JP" sz="600" spc="-150">
              <a:latin typeface="ＭＳ Ｐゴシック" panose="020B0600070205080204" pitchFamily="50" charset="-128"/>
              <a:ea typeface="ＭＳ Ｐゴシック" panose="020B0600070205080204" pitchFamily="50" charset="-128"/>
            </a:endParaRPr>
          </a:p>
        </p:txBody>
      </p:sp>
      <p:sp>
        <p:nvSpPr>
          <p:cNvPr id="102" name="テキスト ボックス 101"/>
          <p:cNvSpPr txBox="1"/>
          <p:nvPr/>
        </p:nvSpPr>
        <p:spPr>
          <a:xfrm>
            <a:off x="677896" y="8780623"/>
            <a:ext cx="5932200" cy="292388"/>
          </a:xfrm>
          <a:prstGeom prst="rect">
            <a:avLst/>
          </a:prstGeom>
          <a:noFill/>
        </p:spPr>
        <p:txBody>
          <a:bodyPr wrap="square" rtlCol="0">
            <a:spAutoFit/>
          </a:bodyPr>
          <a:lstStyle/>
          <a:p>
            <a:r>
              <a:rPr lang="ja-JP" altLang="en-US" sz="1300" dirty="0">
                <a:latin typeface="ＭＳ Ｐゴシック" panose="020B0600070205080204" pitchFamily="50" charset="-128"/>
                <a:ea typeface="ＭＳ Ｐゴシック" panose="020B0600070205080204" pitchFamily="50" charset="-128"/>
              </a:rPr>
              <a:t>命を守るために、今できること</a:t>
            </a:r>
            <a:endParaRPr lang="en-US" altLang="ja-JP" sz="1300" dirty="0">
              <a:latin typeface="ＭＳ Ｐゴシック" panose="020B0600070205080204" pitchFamily="50" charset="-128"/>
              <a:ea typeface="ＭＳ Ｐゴシック" panose="020B0600070205080204" pitchFamily="50" charset="-128"/>
            </a:endParaRPr>
          </a:p>
        </p:txBody>
      </p:sp>
      <p:sp>
        <p:nvSpPr>
          <p:cNvPr id="103" name="テキスト ボックス 102"/>
          <p:cNvSpPr txBox="1"/>
          <p:nvPr/>
        </p:nvSpPr>
        <p:spPr>
          <a:xfrm>
            <a:off x="1254747" y="9285389"/>
            <a:ext cx="235041" cy="92333"/>
          </a:xfrm>
          <a:prstGeom prst="rect">
            <a:avLst/>
          </a:prstGeom>
          <a:noFill/>
        </p:spPr>
        <p:txBody>
          <a:bodyPr wrap="square" lIns="0" tIns="0" rIns="0" bIns="0" rtlCol="0">
            <a:spAutoFit/>
          </a:bodyPr>
          <a:lstStyle/>
          <a:p>
            <a:pPr algn="dist"/>
            <a:r>
              <a:rPr kumimoji="1" lang="ja-JP" altLang="en-US" sz="600" spc="-150">
                <a:latin typeface="ＭＳ Ｐゴシック" panose="020B0600070205080204" pitchFamily="50" charset="-128"/>
                <a:ea typeface="ＭＳ Ｐゴシック" panose="020B0600070205080204" pitchFamily="50" charset="-128"/>
              </a:rPr>
              <a:t>ひ なん</a:t>
            </a:r>
            <a:endParaRPr kumimoji="1" lang="en-US" altLang="ja-JP" sz="600" spc="-150">
              <a:latin typeface="ＭＳ Ｐゴシック" panose="020B0600070205080204" pitchFamily="50" charset="-128"/>
              <a:ea typeface="ＭＳ Ｐゴシック" panose="020B0600070205080204" pitchFamily="50" charset="-128"/>
            </a:endParaRPr>
          </a:p>
        </p:txBody>
      </p:sp>
      <p:sp>
        <p:nvSpPr>
          <p:cNvPr id="104" name="テキスト ボックス 103"/>
          <p:cNvSpPr txBox="1"/>
          <p:nvPr/>
        </p:nvSpPr>
        <p:spPr>
          <a:xfrm>
            <a:off x="6030926" y="9051850"/>
            <a:ext cx="283971" cy="92333"/>
          </a:xfrm>
          <a:prstGeom prst="rect">
            <a:avLst/>
          </a:prstGeom>
          <a:noFill/>
        </p:spPr>
        <p:txBody>
          <a:bodyPr wrap="square" lIns="0" tIns="0" rIns="0" bIns="0" rtlCol="0">
            <a:spAutoFit/>
          </a:bodyPr>
          <a:lstStyle/>
          <a:p>
            <a:pPr algn="dist"/>
            <a:r>
              <a:rPr kumimoji="1" lang="ja-JP" altLang="en-US" sz="600" spc="-150">
                <a:latin typeface="ＭＳ Ｐゴシック" panose="020B0600070205080204" pitchFamily="50" charset="-128"/>
                <a:ea typeface="ＭＳ Ｐゴシック" panose="020B0600070205080204" pitchFamily="50" charset="-128"/>
              </a:rPr>
              <a:t>さい がい</a:t>
            </a:r>
            <a:endParaRPr kumimoji="1" lang="en-US" altLang="ja-JP" sz="600" spc="-150">
              <a:latin typeface="ＭＳ Ｐゴシック" panose="020B0600070205080204" pitchFamily="50" charset="-128"/>
              <a:ea typeface="ＭＳ Ｐゴシック" panose="020B0600070205080204" pitchFamily="50" charset="-128"/>
            </a:endParaRPr>
          </a:p>
        </p:txBody>
      </p:sp>
      <p:sp>
        <p:nvSpPr>
          <p:cNvPr id="83" name="テキスト ボックス 82"/>
          <p:cNvSpPr txBox="1"/>
          <p:nvPr/>
        </p:nvSpPr>
        <p:spPr>
          <a:xfrm>
            <a:off x="4043245" y="1814302"/>
            <a:ext cx="571500" cy="107722"/>
          </a:xfrm>
          <a:prstGeom prst="rect">
            <a:avLst/>
          </a:prstGeom>
          <a:noFill/>
        </p:spPr>
        <p:txBody>
          <a:bodyPr wrap="square" lIns="0" tIns="0" rIns="0" bIns="0" rtlCol="0">
            <a:spAutoFit/>
          </a:bodyPr>
          <a:lstStyle/>
          <a:p>
            <a:pPr algn="dist"/>
            <a:r>
              <a:rPr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 ば しょ</a:t>
            </a:r>
            <a:endParaRPr kumimoji="1" lang="ja-JP" altLang="en-US" sz="700" spc="-15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61" name="角丸四角形 160"/>
          <p:cNvSpPr/>
          <p:nvPr/>
        </p:nvSpPr>
        <p:spPr>
          <a:xfrm>
            <a:off x="80706" y="2205267"/>
            <a:ext cx="3605425" cy="3234135"/>
          </a:xfrm>
          <a:prstGeom prst="roundRect">
            <a:avLst>
              <a:gd name="adj" fmla="val 4213"/>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p:cNvSpPr/>
          <p:nvPr/>
        </p:nvSpPr>
        <p:spPr>
          <a:xfrm>
            <a:off x="154950" y="3034434"/>
            <a:ext cx="3226145" cy="572464"/>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すでに水浸しになってしまったところを</a:t>
            </a:r>
            <a:br>
              <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通るのは、どんなに浅くても大変危険です。</a:t>
            </a:r>
          </a:p>
        </p:txBody>
      </p:sp>
      <p:sp>
        <p:nvSpPr>
          <p:cNvPr id="166" name="正方形/長方形 165"/>
          <p:cNvSpPr/>
          <p:nvPr/>
        </p:nvSpPr>
        <p:spPr>
          <a:xfrm>
            <a:off x="174136" y="3560524"/>
            <a:ext cx="3422798" cy="181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p:cNvSpPr/>
          <p:nvPr/>
        </p:nvSpPr>
        <p:spPr>
          <a:xfrm>
            <a:off x="187592" y="4788110"/>
            <a:ext cx="1509901" cy="464743"/>
          </a:xfrm>
          <a:prstGeom prst="rect">
            <a:avLst/>
          </a:prstGeom>
        </p:spPr>
        <p:txBody>
          <a:bodyPr wrap="square">
            <a:spAutoFit/>
          </a:bodyPr>
          <a:lstStyle/>
          <a:p>
            <a:pPr>
              <a:lnSpc>
                <a:spcPct val="110000"/>
              </a:lnSpc>
            </a:pPr>
            <a:r>
              <a:rPr lang="ja-JP" altLang="en-US" sz="1100" dirty="0">
                <a:solidFill>
                  <a:schemeClr val="tx1">
                    <a:lumMod val="85000"/>
                    <a:lumOff val="15000"/>
                  </a:schemeClr>
                </a:solidFill>
                <a:latin typeface="ＭＳ Ｐ明朝" panose="02020600040205080304" pitchFamily="18" charset="-128"/>
                <a:ea typeface="ＭＳ Ｐ明朝" panose="02020600040205080304" pitchFamily="18" charset="-128"/>
              </a:rPr>
              <a:t>流れが速いところでは、</a:t>
            </a:r>
            <a:br>
              <a:rPr lang="en-US" altLang="ja-JP" sz="11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100" dirty="0">
                <a:solidFill>
                  <a:schemeClr val="tx1">
                    <a:lumMod val="85000"/>
                    <a:lumOff val="15000"/>
                  </a:schemeClr>
                </a:solidFill>
                <a:latin typeface="ＭＳ Ｐ明朝" panose="02020600040205080304" pitchFamily="18" charset="-128"/>
                <a:ea typeface="ＭＳ Ｐ明朝" panose="02020600040205080304" pitchFamily="18" charset="-128"/>
              </a:rPr>
              <a:t>浅くても流されてしまう</a:t>
            </a:r>
          </a:p>
        </p:txBody>
      </p:sp>
      <p:pic>
        <p:nvPicPr>
          <p:cNvPr id="168" name="図 167"/>
          <p:cNvPicPr>
            <a:picLocks noChangeAspect="1"/>
          </p:cNvPicPr>
          <p:nvPr/>
        </p:nvPicPr>
        <p:blipFill>
          <a:blip r:embed="rId3"/>
          <a:stretch>
            <a:fillRect/>
          </a:stretch>
        </p:blipFill>
        <p:spPr>
          <a:xfrm>
            <a:off x="295438" y="3627227"/>
            <a:ext cx="1250447" cy="1136834"/>
          </a:xfrm>
          <a:prstGeom prst="rect">
            <a:avLst/>
          </a:prstGeom>
          <a:ln>
            <a:solidFill>
              <a:schemeClr val="tx1">
                <a:lumMod val="95000"/>
                <a:lumOff val="5000"/>
              </a:schemeClr>
            </a:solidFill>
          </a:ln>
        </p:spPr>
      </p:pic>
      <p:sp>
        <p:nvSpPr>
          <p:cNvPr id="170" name="正方形/長方形 169"/>
          <p:cNvSpPr/>
          <p:nvPr/>
        </p:nvSpPr>
        <p:spPr>
          <a:xfrm>
            <a:off x="1799131" y="4788110"/>
            <a:ext cx="2201197" cy="464743"/>
          </a:xfrm>
          <a:prstGeom prst="rect">
            <a:avLst/>
          </a:prstGeom>
        </p:spPr>
        <p:txBody>
          <a:bodyPr wrap="square">
            <a:spAutoFit/>
          </a:bodyPr>
          <a:lstStyle/>
          <a:p>
            <a:pPr>
              <a:lnSpc>
                <a:spcPct val="110000"/>
              </a:lnSpc>
            </a:pPr>
            <a:r>
              <a:rPr lang="ja-JP" altLang="en-US" sz="1100">
                <a:solidFill>
                  <a:schemeClr val="tx1">
                    <a:lumMod val="85000"/>
                    <a:lumOff val="15000"/>
                  </a:schemeClr>
                </a:solidFill>
                <a:latin typeface="ＭＳ Ｐ明朝" panose="02020600040205080304" pitchFamily="18" charset="-128"/>
                <a:ea typeface="ＭＳ Ｐ明朝" panose="02020600040205080304" pitchFamily="18" charset="-128"/>
                <a:sym typeface="Wingdings" panose="05000000000000000000" pitchFamily="2" charset="2"/>
              </a:rPr>
              <a:t>側溝（みぞ）やマンホールに</a:t>
            </a:r>
            <a:br>
              <a:rPr lang="en-US" altLang="ja-JP" sz="1100">
                <a:solidFill>
                  <a:schemeClr val="tx1">
                    <a:lumMod val="85000"/>
                    <a:lumOff val="15000"/>
                  </a:schemeClr>
                </a:solidFill>
                <a:latin typeface="ＭＳ Ｐ明朝" panose="02020600040205080304" pitchFamily="18" charset="-128"/>
                <a:ea typeface="ＭＳ Ｐ明朝" panose="02020600040205080304" pitchFamily="18" charset="-128"/>
                <a:sym typeface="Wingdings" panose="05000000000000000000" pitchFamily="2" charset="2"/>
              </a:rPr>
            </a:br>
            <a:r>
              <a:rPr lang="ja-JP" altLang="en-US" sz="1100">
                <a:solidFill>
                  <a:schemeClr val="tx1">
                    <a:lumMod val="85000"/>
                    <a:lumOff val="15000"/>
                  </a:schemeClr>
                </a:solidFill>
                <a:latin typeface="ＭＳ Ｐ明朝" panose="02020600040205080304" pitchFamily="18" charset="-128"/>
                <a:ea typeface="ＭＳ Ｐ明朝" panose="02020600040205080304" pitchFamily="18" charset="-128"/>
                <a:sym typeface="Wingdings" panose="05000000000000000000" pitchFamily="2" charset="2"/>
              </a:rPr>
              <a:t>はまってしまう危険もある</a:t>
            </a:r>
            <a:endParaRPr lang="en-US" altLang="ja-JP" sz="1100">
              <a:solidFill>
                <a:schemeClr val="tx1">
                  <a:lumMod val="85000"/>
                  <a:lumOff val="15000"/>
                </a:schemeClr>
              </a:solidFill>
              <a:latin typeface="ＭＳ Ｐ明朝" panose="02020600040205080304" pitchFamily="18" charset="-128"/>
              <a:ea typeface="ＭＳ Ｐ明朝" panose="02020600040205080304" pitchFamily="18" charset="-128"/>
              <a:sym typeface="Wingdings" panose="05000000000000000000" pitchFamily="2" charset="2"/>
            </a:endParaRPr>
          </a:p>
        </p:txBody>
      </p:sp>
      <p:pic>
        <p:nvPicPr>
          <p:cNvPr id="171" name="図 170"/>
          <p:cNvPicPr>
            <a:picLocks noChangeAspect="1"/>
          </p:cNvPicPr>
          <p:nvPr/>
        </p:nvPicPr>
        <p:blipFill>
          <a:blip r:embed="rId4"/>
          <a:stretch>
            <a:fillRect/>
          </a:stretch>
        </p:blipFill>
        <p:spPr>
          <a:xfrm>
            <a:off x="1906951" y="3618975"/>
            <a:ext cx="1583516" cy="1135283"/>
          </a:xfrm>
          <a:prstGeom prst="rect">
            <a:avLst/>
          </a:prstGeom>
          <a:ln>
            <a:solidFill>
              <a:schemeClr val="tx1">
                <a:lumMod val="95000"/>
                <a:lumOff val="5000"/>
              </a:schemeClr>
            </a:solidFill>
          </a:ln>
        </p:spPr>
      </p:pic>
      <p:sp>
        <p:nvSpPr>
          <p:cNvPr id="50" name="正方形/長方形 49"/>
          <p:cNvSpPr/>
          <p:nvPr/>
        </p:nvSpPr>
        <p:spPr>
          <a:xfrm>
            <a:off x="1690601" y="5212252"/>
            <a:ext cx="1862689" cy="92333"/>
          </a:xfrm>
          <a:prstGeom prst="rect">
            <a:avLst/>
          </a:prstGeom>
        </p:spPr>
        <p:txBody>
          <a:bodyPr wrap="none" lIns="0" tIns="0" rIns="0" bIns="0">
            <a:spAutoFit/>
          </a:bodyPr>
          <a:lstStyle/>
          <a:p>
            <a:pPr algn="r"/>
            <a:r>
              <a:rPr lang="ja-JP" altLang="en-US" sz="600" dirty="0">
                <a:latin typeface="MS PGothic" panose="020B0600070205080204" pitchFamily="50" charset="-128"/>
                <a:ea typeface="MS PGothic" panose="020B0600070205080204" pitchFamily="50" charset="-128"/>
              </a:rPr>
              <a:t>イラスト｜水害ハザードマップ作成の手引き（国土交通省）</a:t>
            </a:r>
            <a:endParaRPr lang="en-US" altLang="ja-JP" sz="600" dirty="0">
              <a:latin typeface="Arial Narrow" panose="020B0606020202030204" pitchFamily="34" charset="0"/>
              <a:ea typeface="MS PGothic" panose="020B0600070205080204" pitchFamily="50" charset="-128"/>
            </a:endParaRPr>
          </a:p>
        </p:txBody>
      </p:sp>
      <p:sp>
        <p:nvSpPr>
          <p:cNvPr id="68" name="テキスト ボックス 67"/>
          <p:cNvSpPr txBox="1"/>
          <p:nvPr/>
        </p:nvSpPr>
        <p:spPr>
          <a:xfrm>
            <a:off x="754465" y="3030462"/>
            <a:ext cx="324000" cy="107722"/>
          </a:xfrm>
          <a:prstGeom prst="rect">
            <a:avLst/>
          </a:prstGeom>
          <a:noFill/>
        </p:spPr>
        <p:txBody>
          <a:bodyPr wrap="squar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びた</a:t>
            </a:r>
            <a:endParaRPr kumimoji="1" lang="en-US" altLang="ja-JP" sz="700" dirty="0">
              <a:latin typeface="ＭＳ Ｐ明朝" panose="02020600040205080304" pitchFamily="18" charset="-128"/>
              <a:ea typeface="ＭＳ Ｐ明朝" panose="02020600040205080304" pitchFamily="18" charset="-128"/>
            </a:endParaRPr>
          </a:p>
        </p:txBody>
      </p:sp>
      <p:sp>
        <p:nvSpPr>
          <p:cNvPr id="69" name="テキスト ボックス 68"/>
          <p:cNvSpPr txBox="1"/>
          <p:nvPr/>
        </p:nvSpPr>
        <p:spPr>
          <a:xfrm>
            <a:off x="2320855" y="3271762"/>
            <a:ext cx="266495" cy="107722"/>
          </a:xfrm>
          <a:prstGeom prst="rect">
            <a:avLst/>
          </a:prstGeom>
          <a:noFill/>
        </p:spPr>
        <p:txBody>
          <a:bodyPr wrap="squar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き けん</a:t>
            </a:r>
            <a:endParaRPr kumimoji="1" lang="en-US" altLang="ja-JP" sz="700" dirty="0">
              <a:latin typeface="ＭＳ Ｐ明朝" panose="02020600040205080304" pitchFamily="18" charset="-128"/>
              <a:ea typeface="ＭＳ Ｐ明朝" panose="02020600040205080304" pitchFamily="18" charset="-128"/>
            </a:endParaRPr>
          </a:p>
        </p:txBody>
      </p:sp>
      <p:sp>
        <p:nvSpPr>
          <p:cNvPr id="70" name="テキスト ボックス 69"/>
          <p:cNvSpPr txBox="1"/>
          <p:nvPr/>
        </p:nvSpPr>
        <p:spPr>
          <a:xfrm>
            <a:off x="2729373" y="4960444"/>
            <a:ext cx="234571" cy="92333"/>
          </a:xfrm>
          <a:prstGeom prst="rect">
            <a:avLst/>
          </a:prstGeom>
          <a:noFill/>
        </p:spPr>
        <p:txBody>
          <a:bodyPr wrap="square" lIns="0" tIns="0" rIns="0" bIns="0" rtlCol="0">
            <a:spAutoFit/>
          </a:bodyPr>
          <a:lstStyle/>
          <a:p>
            <a:pPr algn="dist"/>
            <a:r>
              <a:rPr lang="ja-JP" altLang="en-US" sz="600" dirty="0">
                <a:latin typeface="ＭＳ Ｐ明朝" panose="02020600040205080304" pitchFamily="18" charset="-128"/>
                <a:ea typeface="ＭＳ Ｐ明朝" panose="02020600040205080304" pitchFamily="18" charset="-128"/>
              </a:rPr>
              <a:t>き けん </a:t>
            </a:r>
            <a:endParaRPr kumimoji="1" lang="en-US" altLang="ja-JP" sz="600" dirty="0">
              <a:latin typeface="ＭＳ Ｐ明朝" panose="02020600040205080304" pitchFamily="18" charset="-128"/>
              <a:ea typeface="ＭＳ Ｐ明朝" panose="02020600040205080304" pitchFamily="18" charset="-128"/>
            </a:endParaRPr>
          </a:p>
        </p:txBody>
      </p:sp>
      <p:sp>
        <p:nvSpPr>
          <p:cNvPr id="71" name="テキスト ボックス 70"/>
          <p:cNvSpPr txBox="1"/>
          <p:nvPr/>
        </p:nvSpPr>
        <p:spPr>
          <a:xfrm>
            <a:off x="1900600" y="4765302"/>
            <a:ext cx="234375" cy="92333"/>
          </a:xfrm>
          <a:prstGeom prst="rect">
            <a:avLst/>
          </a:prstGeom>
          <a:noFill/>
        </p:spPr>
        <p:txBody>
          <a:bodyPr wrap="square" lIns="0" tIns="0" rIns="0" bIns="0" rtlCol="0">
            <a:spAutoFit/>
          </a:bodyPr>
          <a:lstStyle/>
          <a:p>
            <a:pPr algn="dist"/>
            <a:r>
              <a:rPr kumimoji="1" lang="ja-JP" altLang="en-US" sz="600" spc="-150" dirty="0">
                <a:latin typeface="ＭＳ Ｐ明朝" panose="02020600040205080304" pitchFamily="18" charset="-128"/>
                <a:ea typeface="ＭＳ Ｐ明朝" panose="02020600040205080304" pitchFamily="18" charset="-128"/>
              </a:rPr>
              <a:t>そっ こう</a:t>
            </a:r>
          </a:p>
        </p:txBody>
      </p:sp>
      <p:sp>
        <p:nvSpPr>
          <p:cNvPr id="117" name="角丸四角形 116"/>
          <p:cNvSpPr/>
          <p:nvPr/>
        </p:nvSpPr>
        <p:spPr>
          <a:xfrm>
            <a:off x="3796084" y="2199579"/>
            <a:ext cx="2868085" cy="3234135"/>
          </a:xfrm>
          <a:prstGeom prst="roundRect">
            <a:avLst>
              <a:gd name="adj" fmla="val 3678"/>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3821151" y="3034434"/>
            <a:ext cx="2754848" cy="538417"/>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土砂災害の前兆現象が見られたときは、</a:t>
            </a:r>
            <a:br>
              <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土砂災害が起こる危険性が高いです。</a:t>
            </a:r>
          </a:p>
        </p:txBody>
      </p:sp>
      <p:sp>
        <p:nvSpPr>
          <p:cNvPr id="173" name="正方形/長方形 172"/>
          <p:cNvSpPr/>
          <p:nvPr/>
        </p:nvSpPr>
        <p:spPr>
          <a:xfrm>
            <a:off x="3888254" y="3560540"/>
            <a:ext cx="2717705" cy="1811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                         </a:t>
            </a:r>
            <a:endParaRPr kumimoji="1" lang="ja-JP" altLang="en-US"/>
          </a:p>
        </p:txBody>
      </p:sp>
      <p:sp>
        <p:nvSpPr>
          <p:cNvPr id="174" name="正方形/長方形 173"/>
          <p:cNvSpPr/>
          <p:nvPr/>
        </p:nvSpPr>
        <p:spPr>
          <a:xfrm>
            <a:off x="4437810" y="4788110"/>
            <a:ext cx="2112886" cy="278538"/>
          </a:xfrm>
          <a:prstGeom prst="rect">
            <a:avLst/>
          </a:prstGeom>
        </p:spPr>
        <p:txBody>
          <a:bodyPr wrap="square">
            <a:spAutoFit/>
          </a:bodyPr>
          <a:lstStyle/>
          <a:p>
            <a:pPr>
              <a:lnSpc>
                <a:spcPct val="110000"/>
              </a:lnSpc>
            </a:pPr>
            <a:r>
              <a:rPr lang="ja-JP" altLang="en-US" sz="1100">
                <a:solidFill>
                  <a:schemeClr val="tx1">
                    <a:lumMod val="85000"/>
                    <a:lumOff val="15000"/>
                  </a:schemeClr>
                </a:solidFill>
                <a:latin typeface="ＭＳ Ｐ明朝" panose="02020600040205080304" pitchFamily="18" charset="-128"/>
                <a:ea typeface="ＭＳ Ｐ明朝" panose="02020600040205080304" pitchFamily="18" charset="-128"/>
              </a:rPr>
              <a:t>がけから水がわき出ている</a:t>
            </a:r>
          </a:p>
        </p:txBody>
      </p:sp>
      <p:sp>
        <p:nvSpPr>
          <p:cNvPr id="176" name="正方形/長方形 175"/>
          <p:cNvSpPr/>
          <p:nvPr/>
        </p:nvSpPr>
        <p:spPr>
          <a:xfrm>
            <a:off x="6013625" y="4901212"/>
            <a:ext cx="733094" cy="268471"/>
          </a:xfrm>
          <a:prstGeom prst="rect">
            <a:avLst/>
          </a:prstGeom>
        </p:spPr>
        <p:txBody>
          <a:bodyPr wrap="square">
            <a:spAutoFit/>
          </a:bodyPr>
          <a:lstStyle/>
          <a:p>
            <a:pPr>
              <a:lnSpc>
                <a:spcPct val="120000"/>
              </a:lnSpc>
            </a:pPr>
            <a:r>
              <a:rPr lang="ja-JP" altLang="en-US" sz="1100">
                <a:solidFill>
                  <a:schemeClr val="tx1">
                    <a:lumMod val="85000"/>
                    <a:lumOff val="15000"/>
                  </a:schemeClr>
                </a:solidFill>
                <a:latin typeface="ＭＳ Ｐ明朝" panose="02020600040205080304" pitchFamily="18" charset="-128"/>
                <a:ea typeface="ＭＳ Ｐ明朝" panose="02020600040205080304" pitchFamily="18" charset="-128"/>
              </a:rPr>
              <a:t>など</a:t>
            </a:r>
          </a:p>
        </p:txBody>
      </p:sp>
      <p:cxnSp>
        <p:nvCxnSpPr>
          <p:cNvPr id="61" name="直線コネクタ 60"/>
          <p:cNvCxnSpPr>
            <a:cxnSpLocks/>
          </p:cNvCxnSpPr>
          <p:nvPr/>
        </p:nvCxnSpPr>
        <p:spPr>
          <a:xfrm>
            <a:off x="4407329" y="2763064"/>
            <a:ext cx="2256840" cy="2200"/>
          </a:xfrm>
          <a:prstGeom prst="line">
            <a:avLst/>
          </a:prstGeom>
          <a:ln w="920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1" name="図 50"/>
          <p:cNvPicPr>
            <a:picLocks noChangeAspect="1"/>
          </p:cNvPicPr>
          <p:nvPr/>
        </p:nvPicPr>
        <p:blipFill rotWithShape="1">
          <a:blip r:embed="rId5">
            <a:extLst>
              <a:ext uri="{28A0092B-C50C-407E-A947-70E740481C1C}">
                <a14:useLocalDpi xmlns:a14="http://schemas.microsoft.com/office/drawing/2010/main" val="0"/>
              </a:ext>
            </a:extLst>
          </a:blip>
          <a:srcRect t="16001" b="6603"/>
          <a:stretch/>
        </p:blipFill>
        <p:spPr>
          <a:xfrm>
            <a:off x="4497865" y="3618975"/>
            <a:ext cx="1459896" cy="1129898"/>
          </a:xfrm>
          <a:prstGeom prst="rect">
            <a:avLst/>
          </a:prstGeom>
          <a:ln>
            <a:solidFill>
              <a:schemeClr val="tx1">
                <a:lumMod val="85000"/>
                <a:lumOff val="15000"/>
              </a:schemeClr>
            </a:solidFill>
          </a:ln>
        </p:spPr>
      </p:pic>
      <p:sp>
        <p:nvSpPr>
          <p:cNvPr id="52" name="正方形/長方形 51"/>
          <p:cNvSpPr/>
          <p:nvPr/>
        </p:nvSpPr>
        <p:spPr>
          <a:xfrm>
            <a:off x="5174466" y="5189392"/>
            <a:ext cx="1331578" cy="92333"/>
          </a:xfrm>
          <a:prstGeom prst="rect">
            <a:avLst/>
          </a:prstGeom>
        </p:spPr>
        <p:txBody>
          <a:bodyPr wrap="none" lIns="0" tIns="0" rIns="0" bIns="0">
            <a:spAutoFit/>
          </a:bodyPr>
          <a:lstStyle/>
          <a:p>
            <a:pPr algn="r"/>
            <a:r>
              <a:rPr lang="ja-JP" altLang="en-US" sz="600">
                <a:latin typeface="MS PGothic" panose="020B0600070205080204" pitchFamily="50" charset="-128"/>
                <a:ea typeface="MS PGothic" panose="020B0600070205080204" pitchFamily="50" charset="-128"/>
              </a:rPr>
              <a:t>イラスト｜関東地方整備局ホームページ</a:t>
            </a:r>
            <a:endParaRPr lang="en-US" altLang="ja-JP" sz="600">
              <a:latin typeface="MS PGothic" panose="020B0600070205080204" pitchFamily="50" charset="-128"/>
              <a:ea typeface="MS PGothic" panose="020B0600070205080204" pitchFamily="50" charset="-128"/>
            </a:endParaRPr>
          </a:p>
        </p:txBody>
      </p:sp>
      <p:sp>
        <p:nvSpPr>
          <p:cNvPr id="76" name="テキスト ボックス 75"/>
          <p:cNvSpPr txBox="1"/>
          <p:nvPr/>
        </p:nvSpPr>
        <p:spPr>
          <a:xfrm>
            <a:off x="3948654" y="3026064"/>
            <a:ext cx="229483" cy="107722"/>
          </a:xfrm>
          <a:prstGeom prst="rect">
            <a:avLst/>
          </a:prstGeom>
          <a:noFill/>
        </p:spPr>
        <p:txBody>
          <a:bodyPr wrap="square" lIns="0" tIns="0" rIns="0" bIns="0" rtlCol="0">
            <a:spAutoFit/>
          </a:bodyPr>
          <a:lstStyle/>
          <a:p>
            <a:pPr algn="dist"/>
            <a:r>
              <a:rPr lang="ja-JP" altLang="en-US" sz="700" spc="-150">
                <a:latin typeface="ＭＳ Ｐ明朝" panose="02020600040205080304" pitchFamily="18" charset="-128"/>
                <a:ea typeface="ＭＳ Ｐ明朝" panose="02020600040205080304" pitchFamily="18" charset="-128"/>
              </a:rPr>
              <a:t>ど しゃ</a:t>
            </a:r>
            <a:endParaRPr kumimoji="1" lang="en-US" altLang="ja-JP" sz="700" spc="-150">
              <a:latin typeface="ＭＳ Ｐ明朝" panose="02020600040205080304" pitchFamily="18" charset="-128"/>
              <a:ea typeface="ＭＳ Ｐ明朝" panose="02020600040205080304" pitchFamily="18" charset="-128"/>
            </a:endParaRPr>
          </a:p>
        </p:txBody>
      </p:sp>
      <p:sp>
        <p:nvSpPr>
          <p:cNvPr id="77" name="テキスト ボックス 76"/>
          <p:cNvSpPr txBox="1"/>
          <p:nvPr/>
        </p:nvSpPr>
        <p:spPr>
          <a:xfrm>
            <a:off x="4193729" y="3026409"/>
            <a:ext cx="329995" cy="107722"/>
          </a:xfrm>
          <a:prstGeom prst="rect">
            <a:avLst/>
          </a:prstGeom>
          <a:noFill/>
        </p:spPr>
        <p:txBody>
          <a:bodyPr wrap="square" lIns="0" tIns="0" rIns="0" bIns="0" rtlCol="0">
            <a:spAutoFit/>
          </a:bodyPr>
          <a:lstStyle/>
          <a:p>
            <a:pPr algn="ctr"/>
            <a:r>
              <a:rPr lang="ja-JP" altLang="en-US" sz="700" spc="-150">
                <a:latin typeface="ＭＳ Ｐ明朝" panose="02020600040205080304" pitchFamily="18" charset="-128"/>
                <a:ea typeface="ＭＳ Ｐ明朝" panose="02020600040205080304" pitchFamily="18" charset="-128"/>
              </a:rPr>
              <a:t>さい  がい</a:t>
            </a:r>
            <a:endParaRPr kumimoji="1" lang="en-US" altLang="ja-JP" sz="700" spc="-150">
              <a:latin typeface="ＭＳ Ｐ明朝" panose="02020600040205080304" pitchFamily="18" charset="-128"/>
              <a:ea typeface="ＭＳ Ｐ明朝" panose="02020600040205080304" pitchFamily="18" charset="-128"/>
            </a:endParaRPr>
          </a:p>
        </p:txBody>
      </p:sp>
      <p:sp>
        <p:nvSpPr>
          <p:cNvPr id="78" name="テキスト ボックス 77"/>
          <p:cNvSpPr txBox="1"/>
          <p:nvPr/>
        </p:nvSpPr>
        <p:spPr>
          <a:xfrm>
            <a:off x="3942755" y="3272233"/>
            <a:ext cx="266495" cy="107722"/>
          </a:xfrm>
          <a:prstGeom prst="rect">
            <a:avLst/>
          </a:prstGeom>
          <a:noFill/>
        </p:spPr>
        <p:txBody>
          <a:bodyPr wrap="square" lIns="0" tIns="0" rIns="0" bIns="0" rtlCol="0">
            <a:spAutoFit/>
          </a:bodyPr>
          <a:lstStyle/>
          <a:p>
            <a:pPr algn="dist"/>
            <a:r>
              <a:rPr lang="ja-JP" altLang="en-US" sz="700" spc="-150">
                <a:latin typeface="ＭＳ Ｐ明朝" panose="02020600040205080304" pitchFamily="18" charset="-128"/>
                <a:ea typeface="ＭＳ Ｐ明朝" panose="02020600040205080304" pitchFamily="18" charset="-128"/>
              </a:rPr>
              <a:t>ど しゃ</a:t>
            </a:r>
            <a:endParaRPr kumimoji="1" lang="en-US" altLang="ja-JP" sz="700" spc="-150">
              <a:latin typeface="ＭＳ Ｐ明朝" panose="02020600040205080304" pitchFamily="18" charset="-128"/>
              <a:ea typeface="ＭＳ Ｐ明朝" panose="02020600040205080304" pitchFamily="18" charset="-128"/>
            </a:endParaRPr>
          </a:p>
        </p:txBody>
      </p:sp>
      <p:sp>
        <p:nvSpPr>
          <p:cNvPr id="79" name="テキスト ボックス 78"/>
          <p:cNvSpPr txBox="1"/>
          <p:nvPr/>
        </p:nvSpPr>
        <p:spPr>
          <a:xfrm>
            <a:off x="4207939" y="3272233"/>
            <a:ext cx="329995" cy="107722"/>
          </a:xfrm>
          <a:prstGeom prst="rect">
            <a:avLst/>
          </a:prstGeom>
          <a:noFill/>
        </p:spPr>
        <p:txBody>
          <a:bodyPr wrap="square" lIns="0" tIns="0" rIns="0" bIns="0" rtlCol="0">
            <a:spAutoFit/>
          </a:bodyPr>
          <a:lstStyle/>
          <a:p>
            <a:pPr algn="ctr"/>
            <a:r>
              <a:rPr lang="ja-JP" altLang="en-US" sz="700" spc="-150">
                <a:latin typeface="ＭＳ Ｐ明朝" panose="02020600040205080304" pitchFamily="18" charset="-128"/>
                <a:ea typeface="ＭＳ Ｐ明朝" panose="02020600040205080304" pitchFamily="18" charset="-128"/>
              </a:rPr>
              <a:t>さい  がい</a:t>
            </a:r>
            <a:endParaRPr kumimoji="1" lang="en-US" altLang="ja-JP" sz="700" spc="-150">
              <a:latin typeface="ＭＳ Ｐ明朝" panose="02020600040205080304" pitchFamily="18" charset="-128"/>
              <a:ea typeface="ＭＳ Ｐ明朝" panose="02020600040205080304" pitchFamily="18" charset="-128"/>
            </a:endParaRPr>
          </a:p>
        </p:txBody>
      </p:sp>
      <p:sp>
        <p:nvSpPr>
          <p:cNvPr id="80" name="テキスト ボックス 79"/>
          <p:cNvSpPr txBox="1"/>
          <p:nvPr/>
        </p:nvSpPr>
        <p:spPr>
          <a:xfrm>
            <a:off x="5100285" y="3270935"/>
            <a:ext cx="409117" cy="107722"/>
          </a:xfrm>
          <a:prstGeom prst="rect">
            <a:avLst/>
          </a:prstGeom>
          <a:noFill/>
        </p:spPr>
        <p:txBody>
          <a:bodyPr wrap="square" lIns="0" tIns="0" rIns="0" bIns="0" rtlCol="0">
            <a:spAutoFit/>
          </a:bodyPr>
          <a:lstStyle/>
          <a:p>
            <a:pPr algn="dist"/>
            <a:r>
              <a:rPr lang="ja-JP" altLang="en-US" sz="700" spc="-150">
                <a:latin typeface="ＭＳ Ｐ明朝" panose="02020600040205080304" pitchFamily="18" charset="-128"/>
                <a:ea typeface="ＭＳ Ｐ明朝" panose="02020600040205080304" pitchFamily="18" charset="-128"/>
              </a:rPr>
              <a:t>き けん </a:t>
            </a:r>
            <a:r>
              <a:rPr lang="ja-JP" altLang="en-US" sz="700" spc="-150" err="1">
                <a:latin typeface="ＭＳ Ｐ明朝" panose="02020600040205080304" pitchFamily="18" charset="-128"/>
                <a:ea typeface="ＭＳ Ｐ明朝" panose="02020600040205080304" pitchFamily="18" charset="-128"/>
              </a:rPr>
              <a:t>せい</a:t>
            </a:r>
            <a:endParaRPr kumimoji="1" lang="en-US" altLang="ja-JP" sz="700" spc="-150">
              <a:latin typeface="ＭＳ Ｐ明朝" panose="02020600040205080304" pitchFamily="18" charset="-128"/>
              <a:ea typeface="ＭＳ Ｐ明朝" panose="02020600040205080304" pitchFamily="18" charset="-128"/>
            </a:endParaRPr>
          </a:p>
        </p:txBody>
      </p:sp>
      <p:sp>
        <p:nvSpPr>
          <p:cNvPr id="82" name="テキスト ボックス 81"/>
          <p:cNvSpPr txBox="1"/>
          <p:nvPr/>
        </p:nvSpPr>
        <p:spPr>
          <a:xfrm>
            <a:off x="2762249" y="9030688"/>
            <a:ext cx="551635" cy="92333"/>
          </a:xfrm>
          <a:prstGeom prst="rect">
            <a:avLst/>
          </a:prstGeom>
          <a:noFill/>
        </p:spPr>
        <p:txBody>
          <a:bodyPr wrap="square" lIns="0" tIns="0" rIns="0" bIns="0" rtlCol="0">
            <a:spAutoFit/>
          </a:bodyPr>
          <a:lstStyle/>
          <a:p>
            <a:pPr algn="dist"/>
            <a:r>
              <a:rPr kumimoji="1" lang="ja-JP" altLang="en-US" sz="600" spc="-150">
                <a:solidFill>
                  <a:srgbClr val="006333"/>
                </a:solidFill>
                <a:latin typeface="HGP創英角ｺﾞｼｯｸUB" panose="020B0900000000000000" pitchFamily="50" charset="-128"/>
                <a:ea typeface="HGP創英角ｺﾞｼｯｸUB" panose="020B0900000000000000" pitchFamily="50" charset="-128"/>
              </a:rPr>
              <a:t>ひ なん ば </a:t>
            </a:r>
            <a:r>
              <a:rPr kumimoji="1" lang="ja-JP" altLang="en-US" sz="600" spc="-150" err="1">
                <a:solidFill>
                  <a:srgbClr val="006333"/>
                </a:solidFill>
                <a:latin typeface="HGP創英角ｺﾞｼｯｸUB" panose="020B0900000000000000" pitchFamily="50" charset="-128"/>
                <a:ea typeface="HGP創英角ｺﾞｼｯｸUB" panose="020B0900000000000000" pitchFamily="50" charset="-128"/>
              </a:rPr>
              <a:t>しょ</a:t>
            </a:r>
            <a:endParaRPr kumimoji="1" lang="en-US" altLang="ja-JP" sz="600" spc="-15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05" name="正方形/長方形 104"/>
          <p:cNvSpPr/>
          <p:nvPr/>
        </p:nvSpPr>
        <p:spPr>
          <a:xfrm>
            <a:off x="556135" y="6060748"/>
            <a:ext cx="6023705" cy="612000"/>
          </a:xfrm>
          <a:prstGeom prst="rect">
            <a:avLst/>
          </a:prstGeom>
          <a:solidFill>
            <a:srgbClr val="D9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556135" y="6822127"/>
            <a:ext cx="6023705" cy="864000"/>
          </a:xfrm>
          <a:prstGeom prst="rect">
            <a:avLst/>
          </a:prstGeom>
          <a:solidFill>
            <a:srgbClr val="D9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p:cNvSpPr txBox="1"/>
          <p:nvPr/>
        </p:nvSpPr>
        <p:spPr>
          <a:xfrm>
            <a:off x="1026291" y="6123046"/>
            <a:ext cx="4228539" cy="538417"/>
          </a:xfrm>
          <a:prstGeom prst="rect">
            <a:avLst/>
          </a:prstGeom>
          <a:noFill/>
        </p:spPr>
        <p:txBody>
          <a:bodyPr wrap="square" rtlCol="0">
            <a:spAutoFit/>
          </a:bodyPr>
          <a:lstStyle/>
          <a:p>
            <a:pPr>
              <a:lnSpc>
                <a:spcPct val="130000"/>
              </a:lnSpc>
            </a:pPr>
            <a:r>
              <a:rPr lang="ja-JP" altLang="en-US" sz="1200" dirty="0">
                <a:latin typeface="+mn-ea"/>
              </a:rPr>
              <a:t>災害が起こりそうなときに危険をさけるために</a:t>
            </a:r>
            <a:endParaRPr lang="en-US" altLang="ja-JP" sz="1200" dirty="0">
              <a:latin typeface="+mn-ea"/>
            </a:endParaRPr>
          </a:p>
          <a:p>
            <a:pPr>
              <a:lnSpc>
                <a:spcPct val="130000"/>
              </a:lnSpc>
            </a:pPr>
            <a:r>
              <a:rPr lang="ja-JP" altLang="en-US" sz="1200" dirty="0">
                <a:solidFill>
                  <a:srgbClr val="0CB14B"/>
                </a:solidFill>
                <a:latin typeface="HGP創英角ｺﾞｼｯｸUB" panose="020B0900000000000000" pitchFamily="50" charset="-128"/>
                <a:ea typeface="HGP創英角ｺﾞｼｯｸUB" panose="020B0900000000000000" pitchFamily="50" charset="-128"/>
              </a:rPr>
              <a:t>一時的に避難</a:t>
            </a:r>
            <a:r>
              <a:rPr lang="ja-JP" altLang="en-US" sz="1200" dirty="0">
                <a:latin typeface="+mn-ea"/>
              </a:rPr>
              <a:t>する場所のことです。</a:t>
            </a:r>
            <a:endParaRPr lang="en-US" altLang="ja-JP" sz="1200" dirty="0">
              <a:latin typeface="+mn-ea"/>
            </a:endParaRPr>
          </a:p>
        </p:txBody>
      </p:sp>
      <p:sp>
        <p:nvSpPr>
          <p:cNvPr id="108" name="角丸四角形 107"/>
          <p:cNvSpPr/>
          <p:nvPr/>
        </p:nvSpPr>
        <p:spPr>
          <a:xfrm>
            <a:off x="202680" y="5580649"/>
            <a:ext cx="6465710" cy="2796047"/>
          </a:xfrm>
          <a:prstGeom prst="roundRect">
            <a:avLst>
              <a:gd name="adj" fmla="val 6709"/>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角丸四角形 108"/>
          <p:cNvSpPr/>
          <p:nvPr/>
        </p:nvSpPr>
        <p:spPr>
          <a:xfrm>
            <a:off x="408322" y="5585124"/>
            <a:ext cx="1338688" cy="305838"/>
          </a:xfrm>
          <a:prstGeom prst="roundRect">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p:cNvSpPr txBox="1"/>
          <p:nvPr/>
        </p:nvSpPr>
        <p:spPr>
          <a:xfrm>
            <a:off x="443085" y="5554916"/>
            <a:ext cx="1345240" cy="323165"/>
          </a:xfrm>
          <a:prstGeom prst="rect">
            <a:avLst/>
          </a:prstGeom>
          <a:noFill/>
        </p:spPr>
        <p:txBody>
          <a:bodyPr wrap="none" rtlCol="0">
            <a:spAutoFit/>
          </a:bodyPr>
          <a:lstStyle/>
          <a:p>
            <a:r>
              <a:rPr lang="ja-JP" altLang="en-US" sz="1500">
                <a:solidFill>
                  <a:schemeClr val="bg1"/>
                </a:solidFill>
                <a:latin typeface="HGP創英角ｺﾞｼｯｸUB" panose="020B0900000000000000" pitchFamily="50" charset="-128"/>
                <a:ea typeface="HGP創英角ｺﾞｼｯｸUB" panose="020B0900000000000000" pitchFamily="50" charset="-128"/>
              </a:rPr>
              <a:t>ステップアップ</a:t>
            </a:r>
            <a:endParaRPr kumimoji="1" lang="ja-JP" altLang="en-US" sz="150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1" name="テキスト ボックス 110"/>
          <p:cNvSpPr txBox="1"/>
          <p:nvPr/>
        </p:nvSpPr>
        <p:spPr>
          <a:xfrm>
            <a:off x="1747011" y="5627694"/>
            <a:ext cx="2253270" cy="307777"/>
          </a:xfrm>
          <a:prstGeom prst="rect">
            <a:avLst/>
          </a:prstGeom>
          <a:noFill/>
        </p:spPr>
        <p:txBody>
          <a:bodyPr wrap="square" rtlCol="0">
            <a:spAutoFit/>
          </a:bodyPr>
          <a:lstStyle/>
          <a:p>
            <a:r>
              <a:rPr lang="ja-JP" altLang="en-US" sz="1400">
                <a:latin typeface="HGP創英角ｺﾞｼｯｸUB" panose="020B0900000000000000" pitchFamily="50" charset="-128"/>
                <a:ea typeface="HGP創英角ｺﾞｼｯｸUB" panose="020B0900000000000000" pitchFamily="50" charset="-128"/>
              </a:rPr>
              <a:t>避難場所と避難所のちがい</a:t>
            </a:r>
            <a:endParaRPr kumimoji="1" lang="ja-JP" altLang="en-US" sz="1400">
              <a:latin typeface="HGP創英角ｺﾞｼｯｸUB" panose="020B0900000000000000" pitchFamily="50" charset="-128"/>
              <a:ea typeface="HGP創英角ｺﾞｼｯｸUB" panose="020B0900000000000000" pitchFamily="50" charset="-128"/>
            </a:endParaRPr>
          </a:p>
        </p:txBody>
      </p:sp>
      <p:grpSp>
        <p:nvGrpSpPr>
          <p:cNvPr id="112" name="グループ化 111"/>
          <p:cNvGrpSpPr/>
          <p:nvPr/>
        </p:nvGrpSpPr>
        <p:grpSpPr>
          <a:xfrm rot="2939002" flipH="1">
            <a:off x="128688" y="5623712"/>
            <a:ext cx="445294" cy="159887"/>
            <a:chOff x="-692938" y="3350513"/>
            <a:chExt cx="571494" cy="205200"/>
          </a:xfrm>
        </p:grpSpPr>
        <p:grpSp>
          <p:nvGrpSpPr>
            <p:cNvPr id="113" name="グループ化 112"/>
            <p:cNvGrpSpPr/>
            <p:nvPr/>
          </p:nvGrpSpPr>
          <p:grpSpPr>
            <a:xfrm>
              <a:off x="-692938" y="3350513"/>
              <a:ext cx="523187" cy="205200"/>
              <a:chOff x="-692938" y="3350513"/>
              <a:chExt cx="523187" cy="205200"/>
            </a:xfrm>
          </p:grpSpPr>
          <p:sp>
            <p:nvSpPr>
              <p:cNvPr id="115" name="二等辺三角形 114"/>
              <p:cNvSpPr/>
              <p:nvPr/>
            </p:nvSpPr>
            <p:spPr>
              <a:xfrm rot="16200000">
                <a:off x="-719715" y="3380310"/>
                <a:ext cx="201600" cy="144444"/>
              </a:xfrm>
              <a:prstGeom prst="triangle">
                <a:avLst/>
              </a:prstGeom>
              <a:solidFill>
                <a:schemeClr val="lt1"/>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p:nvPr/>
            </p:nvSpPr>
            <p:spPr>
              <a:xfrm rot="16200000">
                <a:off x="-697325" y="3422775"/>
                <a:ext cx="68462" cy="59688"/>
              </a:xfrm>
              <a:prstGeom prst="triangle">
                <a:avLst/>
              </a:prstGeom>
              <a:solidFill>
                <a:schemeClr val="tx1">
                  <a:lumMod val="75000"/>
                  <a:lumOff val="25000"/>
                </a:schemeClr>
              </a:solidFill>
              <a:ln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544892" y="3350513"/>
                <a:ext cx="375141" cy="205200"/>
              </a:xfrm>
              <a:prstGeom prst="rect">
                <a:avLst/>
              </a:prstGeom>
              <a:solidFill>
                <a:srgbClr val="FFC000"/>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直線コネクタ 118"/>
              <p:cNvCxnSpPr>
                <a:stCxn id="118" idx="1"/>
                <a:endCxn id="118" idx="3"/>
              </p:cNvCxnSpPr>
              <p:nvPr/>
            </p:nvCxnSpPr>
            <p:spPr>
              <a:xfrm>
                <a:off x="-544892" y="3453113"/>
                <a:ext cx="37514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14" name="正方形/長方形 113"/>
            <p:cNvSpPr/>
            <p:nvPr/>
          </p:nvSpPr>
          <p:spPr>
            <a:xfrm>
              <a:off x="-169751" y="3350513"/>
              <a:ext cx="48307" cy="205200"/>
            </a:xfrm>
            <a:prstGeom prst="rect">
              <a:avLst/>
            </a:prstGeom>
            <a:solidFill>
              <a:srgbClr val="FFC000"/>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4" name="テキスト ボックス 123"/>
          <p:cNvSpPr txBox="1"/>
          <p:nvPr/>
        </p:nvSpPr>
        <p:spPr>
          <a:xfrm>
            <a:off x="2733752" y="5594006"/>
            <a:ext cx="493566" cy="123111"/>
          </a:xfrm>
          <a:prstGeom prst="rect">
            <a:avLst/>
          </a:prstGeom>
          <a:noFill/>
        </p:spPr>
        <p:txBody>
          <a:bodyPr wrap="square" lIns="0" tIns="0" rIns="0" bIns="0" rtlCol="0">
            <a:spAutoFit/>
          </a:bodyPr>
          <a:lstStyle/>
          <a:p>
            <a:pPr algn="dist"/>
            <a:r>
              <a:rPr kumimoji="1" lang="ja-JP" altLang="en-US" sz="800" spc="-150">
                <a:latin typeface="HGP創英角ｺﾞｼｯｸUB" panose="020B0900000000000000" pitchFamily="50" charset="-128"/>
                <a:ea typeface="HGP創英角ｺﾞｼｯｸUB" panose="020B0900000000000000" pitchFamily="50" charset="-128"/>
              </a:rPr>
              <a:t>ひ なん じょ</a:t>
            </a:r>
          </a:p>
        </p:txBody>
      </p:sp>
      <p:sp>
        <p:nvSpPr>
          <p:cNvPr id="125" name="テキスト ボックス 124"/>
          <p:cNvSpPr txBox="1"/>
          <p:nvPr/>
        </p:nvSpPr>
        <p:spPr>
          <a:xfrm>
            <a:off x="1865213" y="5594006"/>
            <a:ext cx="623096" cy="123111"/>
          </a:xfrm>
          <a:prstGeom prst="rect">
            <a:avLst/>
          </a:prstGeom>
          <a:noFill/>
        </p:spPr>
        <p:txBody>
          <a:bodyPr wrap="square" lIns="0" tIns="0" rIns="0" bIns="0" rtlCol="0">
            <a:spAutoFit/>
          </a:bodyPr>
          <a:lstStyle/>
          <a:p>
            <a:pPr algn="dist"/>
            <a:r>
              <a:rPr kumimoji="1" lang="ja-JP" altLang="en-US" sz="800" spc="-150">
                <a:latin typeface="HGP創英角ｺﾞｼｯｸUB" panose="020B0900000000000000" pitchFamily="50" charset="-128"/>
                <a:ea typeface="HGP創英角ｺﾞｼｯｸUB" panose="020B0900000000000000" pitchFamily="50" charset="-128"/>
              </a:rPr>
              <a:t>ひ なん ば しょ</a:t>
            </a:r>
          </a:p>
        </p:txBody>
      </p:sp>
      <p:sp>
        <p:nvSpPr>
          <p:cNvPr id="126" name="テキスト ボックス 125"/>
          <p:cNvSpPr txBox="1"/>
          <p:nvPr/>
        </p:nvSpPr>
        <p:spPr>
          <a:xfrm>
            <a:off x="1026293" y="6886283"/>
            <a:ext cx="4228538" cy="778483"/>
          </a:xfrm>
          <a:prstGeom prst="rect">
            <a:avLst/>
          </a:prstGeom>
          <a:noFill/>
        </p:spPr>
        <p:txBody>
          <a:bodyPr wrap="square" rtlCol="0">
            <a:spAutoFit/>
          </a:bodyPr>
          <a:lstStyle/>
          <a:p>
            <a:pPr>
              <a:lnSpc>
                <a:spcPct val="130000"/>
              </a:lnSpc>
            </a:pPr>
            <a:r>
              <a:rPr lang="ja-JP" altLang="en-US" sz="1200" dirty="0">
                <a:latin typeface="+mn-ea"/>
              </a:rPr>
              <a:t>災害によって家などを失くした人が</a:t>
            </a:r>
            <a:r>
              <a:rPr lang="ja-JP" altLang="en-US" sz="1200" dirty="0">
                <a:solidFill>
                  <a:srgbClr val="0CB14B"/>
                </a:solidFill>
                <a:latin typeface="HGP創英角ｺﾞｼｯｸUB" panose="020B0900000000000000" pitchFamily="50" charset="-128"/>
                <a:ea typeface="HGP創英角ｺﾞｼｯｸUB" panose="020B0900000000000000" pitchFamily="50" charset="-128"/>
              </a:rPr>
              <a:t>一時的に生活できる場所</a:t>
            </a:r>
            <a:r>
              <a:rPr lang="ja-JP" altLang="en-US" sz="1200" dirty="0">
                <a:latin typeface="+mn-ea"/>
              </a:rPr>
              <a:t>のことです。そのため公民館や、小中学校などの体育館などが</a:t>
            </a:r>
            <a:br>
              <a:rPr lang="en-US" altLang="ja-JP" sz="1200" dirty="0">
                <a:latin typeface="+mn-ea"/>
              </a:rPr>
            </a:br>
            <a:r>
              <a:rPr lang="ja-JP" altLang="en-US" sz="1200" dirty="0">
                <a:latin typeface="+mn-ea"/>
              </a:rPr>
              <a:t>避難所として指定されています。</a:t>
            </a:r>
            <a:endParaRPr lang="en-US" altLang="ja-JP" sz="1200" dirty="0">
              <a:latin typeface="+mn-ea"/>
            </a:endParaRPr>
          </a:p>
        </p:txBody>
      </p:sp>
      <p:sp>
        <p:nvSpPr>
          <p:cNvPr id="127" name="正方形/長方形 126"/>
          <p:cNvSpPr/>
          <p:nvPr/>
        </p:nvSpPr>
        <p:spPr>
          <a:xfrm>
            <a:off x="286227" y="6725372"/>
            <a:ext cx="783365" cy="28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p:cNvSpPr txBox="1"/>
          <p:nvPr/>
        </p:nvSpPr>
        <p:spPr>
          <a:xfrm>
            <a:off x="408605" y="6789683"/>
            <a:ext cx="538609" cy="215444"/>
          </a:xfrm>
          <a:prstGeom prst="rect">
            <a:avLst/>
          </a:prstGeom>
          <a:noFill/>
        </p:spPr>
        <p:txBody>
          <a:bodyPr wrap="none" lIns="0" tIns="0" rIns="0" bIns="0" rtlCol="0">
            <a:spAutoFit/>
          </a:bodyPr>
          <a:lstStyle/>
          <a:p>
            <a:r>
              <a:rPr kumimoji="1" lang="ja-JP" altLang="en-US" sz="1400">
                <a:latin typeface="HGP創英角ｺﾞｼｯｸUB" panose="020B0900000000000000" pitchFamily="50" charset="-128"/>
                <a:ea typeface="HGP創英角ｺﾞｼｯｸUB" panose="020B0900000000000000" pitchFamily="50" charset="-128"/>
              </a:rPr>
              <a:t>避難所</a:t>
            </a:r>
          </a:p>
        </p:txBody>
      </p:sp>
      <p:sp>
        <p:nvSpPr>
          <p:cNvPr id="129" name="正方形/長方形 128"/>
          <p:cNvSpPr/>
          <p:nvPr/>
        </p:nvSpPr>
        <p:spPr>
          <a:xfrm>
            <a:off x="277873" y="5957626"/>
            <a:ext cx="784406" cy="28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p:cNvSpPr txBox="1"/>
          <p:nvPr/>
        </p:nvSpPr>
        <p:spPr>
          <a:xfrm>
            <a:off x="318837" y="6023206"/>
            <a:ext cx="718145" cy="215444"/>
          </a:xfrm>
          <a:prstGeom prst="rect">
            <a:avLst/>
          </a:prstGeom>
          <a:noFill/>
        </p:spPr>
        <p:txBody>
          <a:bodyPr wrap="none" lIns="0" tIns="0" rIns="0" bIns="0" rtlCol="0">
            <a:spAutoFit/>
          </a:bodyPr>
          <a:lstStyle/>
          <a:p>
            <a:r>
              <a:rPr kumimoji="1" lang="ja-JP" altLang="en-US" sz="1400">
                <a:latin typeface="HGP創英角ｺﾞｼｯｸUB" panose="020B0900000000000000" pitchFamily="50" charset="-128"/>
                <a:ea typeface="HGP創英角ｺﾞｼｯｸUB" panose="020B0900000000000000" pitchFamily="50" charset="-128"/>
              </a:rPr>
              <a:t>避難場所</a:t>
            </a:r>
          </a:p>
        </p:txBody>
      </p:sp>
      <p:pic>
        <p:nvPicPr>
          <p:cNvPr id="131" name="図 1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4610" y="6879756"/>
            <a:ext cx="612041" cy="552367"/>
          </a:xfrm>
          <a:prstGeom prst="rect">
            <a:avLst/>
          </a:prstGeom>
        </p:spPr>
      </p:pic>
      <p:pic>
        <p:nvPicPr>
          <p:cNvPr id="133" name="図 132"/>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691914" y="6051463"/>
            <a:ext cx="713081" cy="644447"/>
          </a:xfrm>
          <a:prstGeom prst="rect">
            <a:avLst/>
          </a:prstGeom>
        </p:spPr>
      </p:pic>
      <p:sp>
        <p:nvSpPr>
          <p:cNvPr id="135" name="テキスト ボックス 134"/>
          <p:cNvSpPr txBox="1"/>
          <p:nvPr/>
        </p:nvSpPr>
        <p:spPr>
          <a:xfrm>
            <a:off x="482067" y="6727690"/>
            <a:ext cx="253365" cy="92333"/>
          </a:xfrm>
          <a:prstGeom prst="rect">
            <a:avLst/>
          </a:prstGeom>
          <a:noFill/>
        </p:spPr>
        <p:txBody>
          <a:bodyPr wrap="square" lIns="0" tIns="0" rIns="0" bIns="0" rtlCol="0">
            <a:spAutoFit/>
          </a:bodyPr>
          <a:lstStyle/>
          <a:p>
            <a:pPr algn="dist"/>
            <a:r>
              <a:rPr kumimoji="1" lang="ja-JP" altLang="en-US" sz="600">
                <a:latin typeface="HGP創英角ｺﾞｼｯｸUB" panose="020B0900000000000000" pitchFamily="50" charset="-128"/>
                <a:ea typeface="HGP創英角ｺﾞｼｯｸUB" panose="020B0900000000000000" pitchFamily="50" charset="-128"/>
              </a:rPr>
              <a:t>ひ なん</a:t>
            </a:r>
          </a:p>
        </p:txBody>
      </p:sp>
      <p:sp>
        <p:nvSpPr>
          <p:cNvPr id="136" name="テキスト ボックス 135"/>
          <p:cNvSpPr txBox="1"/>
          <p:nvPr/>
        </p:nvSpPr>
        <p:spPr>
          <a:xfrm>
            <a:off x="791300" y="6727690"/>
            <a:ext cx="127502" cy="92333"/>
          </a:xfrm>
          <a:prstGeom prst="rect">
            <a:avLst/>
          </a:prstGeom>
          <a:noFill/>
        </p:spPr>
        <p:txBody>
          <a:bodyPr wrap="square" lIns="0" tIns="0" rIns="0" bIns="0" rtlCol="0">
            <a:spAutoFit/>
          </a:bodyPr>
          <a:lstStyle/>
          <a:p>
            <a:pPr algn="dist"/>
            <a:r>
              <a:rPr kumimoji="1" lang="ja-JP" altLang="en-US" sz="600">
                <a:latin typeface="HGP創英角ｺﾞｼｯｸUB" panose="020B0900000000000000" pitchFamily="50" charset="-128"/>
                <a:ea typeface="HGP創英角ｺﾞｼｯｸUB" panose="020B0900000000000000" pitchFamily="50" charset="-128"/>
              </a:rPr>
              <a:t>じょ</a:t>
            </a:r>
          </a:p>
        </p:txBody>
      </p:sp>
      <p:sp>
        <p:nvSpPr>
          <p:cNvPr id="137" name="テキスト ボックス 136"/>
          <p:cNvSpPr txBox="1"/>
          <p:nvPr/>
        </p:nvSpPr>
        <p:spPr>
          <a:xfrm>
            <a:off x="380156" y="5970322"/>
            <a:ext cx="253500" cy="92333"/>
          </a:xfrm>
          <a:prstGeom prst="rect">
            <a:avLst/>
          </a:prstGeom>
          <a:noFill/>
        </p:spPr>
        <p:txBody>
          <a:bodyPr wrap="square" lIns="0" tIns="0" rIns="0" bIns="0" rtlCol="0">
            <a:spAutoFit/>
          </a:bodyPr>
          <a:lstStyle/>
          <a:p>
            <a:pPr algn="dist"/>
            <a:r>
              <a:rPr kumimoji="1" lang="ja-JP" altLang="en-US" sz="600">
                <a:latin typeface="HGP創英角ｺﾞｼｯｸUB" panose="020B0900000000000000" pitchFamily="50" charset="-128"/>
                <a:ea typeface="HGP創英角ｺﾞｼｯｸUB" panose="020B0900000000000000" pitchFamily="50" charset="-128"/>
              </a:rPr>
              <a:t>ひ なん</a:t>
            </a:r>
          </a:p>
        </p:txBody>
      </p:sp>
      <p:sp>
        <p:nvSpPr>
          <p:cNvPr id="138" name="テキスト ボックス 137"/>
          <p:cNvSpPr txBox="1"/>
          <p:nvPr/>
        </p:nvSpPr>
        <p:spPr>
          <a:xfrm>
            <a:off x="735432" y="5970322"/>
            <a:ext cx="273214" cy="92333"/>
          </a:xfrm>
          <a:prstGeom prst="rect">
            <a:avLst/>
          </a:prstGeom>
          <a:noFill/>
        </p:spPr>
        <p:txBody>
          <a:bodyPr wrap="square" lIns="0" tIns="0" rIns="0" bIns="0" rtlCol="0">
            <a:spAutoFit/>
          </a:bodyPr>
          <a:lstStyle/>
          <a:p>
            <a:pPr algn="dist"/>
            <a:r>
              <a:rPr kumimoji="1" lang="ja-JP" altLang="en-US" sz="600">
                <a:latin typeface="HGP創英角ｺﾞｼｯｸUB" panose="020B0900000000000000" pitchFamily="50" charset="-128"/>
                <a:ea typeface="HGP創英角ｺﾞｼｯｸUB" panose="020B0900000000000000" pitchFamily="50" charset="-128"/>
              </a:rPr>
              <a:t>ば しょ</a:t>
            </a:r>
          </a:p>
        </p:txBody>
      </p:sp>
      <p:sp>
        <p:nvSpPr>
          <p:cNvPr id="140" name="テキスト ボックス 139"/>
          <p:cNvSpPr txBox="1"/>
          <p:nvPr/>
        </p:nvSpPr>
        <p:spPr>
          <a:xfrm>
            <a:off x="1126942" y="6863814"/>
            <a:ext cx="328616" cy="120161"/>
          </a:xfrm>
          <a:prstGeom prst="rect">
            <a:avLst/>
          </a:prstGeom>
          <a:noFill/>
        </p:spPr>
        <p:txBody>
          <a:bodyPr wrap="none" lIns="0" tIns="0" rIns="0" bIns="0" rtlCol="0">
            <a:spAutoFit/>
          </a:bodyPr>
          <a:lstStyle/>
          <a:p>
            <a:pPr algn="dist">
              <a:lnSpc>
                <a:spcPct val="130000"/>
              </a:lnSpc>
            </a:pPr>
            <a:r>
              <a:rPr lang="ja-JP" altLang="en-US" sz="700" dirty="0">
                <a:latin typeface="+mn-ea"/>
              </a:rPr>
              <a:t>さいがい</a:t>
            </a:r>
            <a:endParaRPr lang="en-US" altLang="ja-JP" sz="700" dirty="0">
              <a:latin typeface="+mn-ea"/>
            </a:endParaRPr>
          </a:p>
        </p:txBody>
      </p:sp>
      <p:sp>
        <p:nvSpPr>
          <p:cNvPr id="141" name="テキスト ボックス 140"/>
          <p:cNvSpPr txBox="1"/>
          <p:nvPr/>
        </p:nvSpPr>
        <p:spPr>
          <a:xfrm>
            <a:off x="1148782" y="7350720"/>
            <a:ext cx="398247" cy="140038"/>
          </a:xfrm>
          <a:prstGeom prst="rect">
            <a:avLst/>
          </a:prstGeom>
          <a:noFill/>
        </p:spPr>
        <p:txBody>
          <a:bodyPr wrap="square" lIns="0" tIns="0" rIns="0" bIns="0" rtlCol="0">
            <a:spAutoFit/>
          </a:bodyPr>
          <a:lstStyle/>
          <a:p>
            <a:pPr algn="dist">
              <a:lnSpc>
                <a:spcPct val="130000"/>
              </a:lnSpc>
            </a:pPr>
            <a:r>
              <a:rPr lang="ja-JP" altLang="en-US" sz="700" spc="-150" dirty="0">
                <a:latin typeface="+mn-ea"/>
              </a:rPr>
              <a:t>ひ なん じょ</a:t>
            </a:r>
            <a:endParaRPr lang="en-US" altLang="ja-JP" sz="700" spc="-150" dirty="0">
              <a:latin typeface="+mn-ea"/>
            </a:endParaRPr>
          </a:p>
        </p:txBody>
      </p:sp>
      <p:sp>
        <p:nvSpPr>
          <p:cNvPr id="142" name="テキスト ボックス 141"/>
          <p:cNvSpPr txBox="1"/>
          <p:nvPr/>
        </p:nvSpPr>
        <p:spPr>
          <a:xfrm>
            <a:off x="1134028" y="6102546"/>
            <a:ext cx="279495" cy="140038"/>
          </a:xfrm>
          <a:prstGeom prst="rect">
            <a:avLst/>
          </a:prstGeom>
          <a:noFill/>
        </p:spPr>
        <p:txBody>
          <a:bodyPr wrap="square" lIns="0" tIns="0" rIns="0" bIns="0" rtlCol="0">
            <a:spAutoFit/>
          </a:bodyPr>
          <a:lstStyle/>
          <a:p>
            <a:pPr algn="dist">
              <a:lnSpc>
                <a:spcPct val="130000"/>
              </a:lnSpc>
            </a:pPr>
            <a:r>
              <a:rPr lang="ja-JP" altLang="en-US" sz="700" spc="-150">
                <a:latin typeface="+mn-ea"/>
              </a:rPr>
              <a:t>さいがい</a:t>
            </a:r>
            <a:endParaRPr lang="en-US" altLang="ja-JP" sz="700" spc="-150">
              <a:latin typeface="+mn-ea"/>
            </a:endParaRPr>
          </a:p>
        </p:txBody>
      </p:sp>
      <p:sp>
        <p:nvSpPr>
          <p:cNvPr id="143" name="テキスト ボックス 142"/>
          <p:cNvSpPr txBox="1"/>
          <p:nvPr/>
        </p:nvSpPr>
        <p:spPr>
          <a:xfrm>
            <a:off x="2762249" y="6102546"/>
            <a:ext cx="278353" cy="140038"/>
          </a:xfrm>
          <a:prstGeom prst="rect">
            <a:avLst/>
          </a:prstGeom>
          <a:noFill/>
        </p:spPr>
        <p:txBody>
          <a:bodyPr wrap="square" lIns="0" tIns="0" rIns="0" bIns="0" rtlCol="0">
            <a:spAutoFit/>
          </a:bodyPr>
          <a:lstStyle/>
          <a:p>
            <a:pPr algn="dist">
              <a:lnSpc>
                <a:spcPct val="130000"/>
              </a:lnSpc>
            </a:pPr>
            <a:r>
              <a:rPr lang="ja-JP" altLang="en-US" sz="700" spc="-150">
                <a:latin typeface="+mn-ea"/>
              </a:rPr>
              <a:t>き </a:t>
            </a:r>
            <a:r>
              <a:rPr lang="ja-JP" altLang="en-US" sz="700" spc="-150" err="1">
                <a:latin typeface="+mn-ea"/>
              </a:rPr>
              <a:t>けん</a:t>
            </a:r>
            <a:endParaRPr lang="en-US" altLang="ja-JP" sz="700" spc="-150">
              <a:latin typeface="+mn-ea"/>
            </a:endParaRPr>
          </a:p>
        </p:txBody>
      </p:sp>
      <p:sp>
        <p:nvSpPr>
          <p:cNvPr id="144" name="テキスト ボックス 143"/>
          <p:cNvSpPr txBox="1"/>
          <p:nvPr/>
        </p:nvSpPr>
        <p:spPr>
          <a:xfrm>
            <a:off x="1747010" y="6349806"/>
            <a:ext cx="262766" cy="120161"/>
          </a:xfrm>
          <a:prstGeom prst="rect">
            <a:avLst/>
          </a:prstGeom>
          <a:noFill/>
        </p:spPr>
        <p:txBody>
          <a:bodyPr wrap="square" lIns="0" tIns="0" rIns="0" bIns="0" rtlCol="0">
            <a:spAutoFit/>
          </a:bodyPr>
          <a:lstStyle/>
          <a:p>
            <a:pPr algn="dist">
              <a:lnSpc>
                <a:spcPct val="130000"/>
              </a:lnSpc>
            </a:pPr>
            <a:r>
              <a:rPr lang="ja-JP" altLang="en-US" sz="700" spc="-150" dirty="0">
                <a:solidFill>
                  <a:srgbClr val="0CB14B"/>
                </a:solidFill>
                <a:latin typeface="HGP創英角ｺﾞｼｯｸUB" panose="020B0900000000000000" pitchFamily="50" charset="-128"/>
                <a:ea typeface="HGP創英角ｺﾞｼｯｸUB" panose="020B0900000000000000" pitchFamily="50" charset="-128"/>
              </a:rPr>
              <a:t>ひ なん</a:t>
            </a:r>
            <a:endParaRPr lang="en-US" altLang="ja-JP" sz="700" spc="-150" dirty="0">
              <a:solidFill>
                <a:srgbClr val="0CB14B"/>
              </a:solidFill>
              <a:latin typeface="HGP創英角ｺﾞｼｯｸUB" panose="020B0900000000000000" pitchFamily="50" charset="-128"/>
              <a:ea typeface="HGP創英角ｺﾞｼｯｸUB" panose="020B0900000000000000" pitchFamily="50" charset="-128"/>
            </a:endParaRPr>
          </a:p>
        </p:txBody>
      </p:sp>
      <p:sp>
        <p:nvSpPr>
          <p:cNvPr id="145" name="テキスト ボックス 144"/>
          <p:cNvSpPr txBox="1"/>
          <p:nvPr/>
        </p:nvSpPr>
        <p:spPr>
          <a:xfrm>
            <a:off x="3070906" y="7850369"/>
            <a:ext cx="3531416" cy="448264"/>
          </a:xfrm>
          <a:prstGeom prst="rect">
            <a:avLst/>
          </a:prstGeom>
          <a:noFill/>
        </p:spPr>
        <p:txBody>
          <a:bodyPr wrap="none" lIns="0" tIns="0" rIns="0" bIns="0" rtlCol="0">
            <a:spAutoFit/>
          </a:bodyPr>
          <a:lstStyle/>
          <a:p>
            <a:pPr>
              <a:lnSpc>
                <a:spcPct val="120000"/>
              </a:lnSpc>
            </a:pPr>
            <a:r>
              <a:rPr kumimoji="1" lang="ja-JP" altLang="en-US" sz="1300" dirty="0">
                <a:solidFill>
                  <a:srgbClr val="0CB14B"/>
                </a:solidFill>
                <a:latin typeface="HGP創英角ｺﾞｼｯｸUB" panose="020B0900000000000000" pitchFamily="50" charset="-128"/>
                <a:ea typeface="HGP創英角ｺﾞｼｯｸUB" panose="020B0900000000000000" pitchFamily="50" charset="-128"/>
              </a:rPr>
              <a:t>その場そのときの状況に合わせて</a:t>
            </a:r>
            <a:endParaRPr kumimoji="1" lang="en-US" altLang="ja-JP" sz="1300" dirty="0">
              <a:solidFill>
                <a:srgbClr val="0CB14B"/>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1300" dirty="0">
                <a:solidFill>
                  <a:srgbClr val="0CB14B"/>
                </a:solidFill>
                <a:latin typeface="HGP創英角ｺﾞｼｯｸUB" panose="020B0900000000000000" pitchFamily="50" charset="-128"/>
                <a:ea typeface="HGP創英角ｺﾞｼｯｸUB" panose="020B0900000000000000" pitchFamily="50" charset="-128"/>
              </a:rPr>
              <a:t>最も安全と思われる場所で身を守ることが大事です</a:t>
            </a:r>
          </a:p>
        </p:txBody>
      </p:sp>
      <p:cxnSp>
        <p:nvCxnSpPr>
          <p:cNvPr id="178" name="直線コネクタ 177"/>
          <p:cNvCxnSpPr>
            <a:cxnSpLocks/>
          </p:cNvCxnSpPr>
          <p:nvPr/>
        </p:nvCxnSpPr>
        <p:spPr>
          <a:xfrm>
            <a:off x="4407329" y="2983217"/>
            <a:ext cx="1527792" cy="0"/>
          </a:xfrm>
          <a:prstGeom prst="line">
            <a:avLst/>
          </a:prstGeom>
          <a:ln w="920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017A465C-A55E-222D-1699-FAC077505578}"/>
              </a:ext>
            </a:extLst>
          </p:cNvPr>
          <p:cNvGrpSpPr/>
          <p:nvPr/>
        </p:nvGrpSpPr>
        <p:grpSpPr>
          <a:xfrm>
            <a:off x="1412778" y="2562180"/>
            <a:ext cx="2359941" cy="293145"/>
            <a:chOff x="1289892" y="2646519"/>
            <a:chExt cx="2359941" cy="293145"/>
          </a:xfrm>
        </p:grpSpPr>
        <p:sp>
          <p:nvSpPr>
            <p:cNvPr id="85" name="テキスト ボックス 84"/>
            <p:cNvSpPr txBox="1"/>
            <p:nvPr/>
          </p:nvSpPr>
          <p:spPr>
            <a:xfrm>
              <a:off x="1878393" y="2646519"/>
              <a:ext cx="324000" cy="92333"/>
            </a:xfrm>
            <a:prstGeom prst="rect">
              <a:avLst/>
            </a:prstGeom>
            <a:noFill/>
          </p:spPr>
          <p:txBody>
            <a:bodyPr wrap="square" lIns="0" tIns="0" rIns="0" bIns="0" rtlCol="0">
              <a:spAutoFit/>
            </a:bodyPr>
            <a:lstStyle/>
            <a:p>
              <a:pPr algn="ctr"/>
              <a:r>
                <a:rPr kumimoji="1" lang="ja-JP" altLang="en-US" sz="600" err="1">
                  <a:solidFill>
                    <a:schemeClr val="tx1">
                      <a:lumMod val="95000"/>
                      <a:lumOff val="5000"/>
                    </a:schemeClr>
                  </a:solidFill>
                  <a:latin typeface="+mj-ea"/>
                  <a:ea typeface="+mj-ea"/>
                </a:rPr>
                <a:t>びた</a:t>
              </a:r>
              <a:endParaRPr kumimoji="1" lang="en-US" altLang="ja-JP" sz="600">
                <a:solidFill>
                  <a:schemeClr val="tx1">
                    <a:lumMod val="95000"/>
                    <a:lumOff val="5000"/>
                  </a:schemeClr>
                </a:solidFill>
                <a:latin typeface="+mj-ea"/>
                <a:ea typeface="+mj-ea"/>
              </a:endParaRPr>
            </a:p>
          </p:txBody>
        </p:sp>
        <p:cxnSp>
          <p:nvCxnSpPr>
            <p:cNvPr id="175" name="直線コネクタ 174"/>
            <p:cNvCxnSpPr/>
            <p:nvPr/>
          </p:nvCxnSpPr>
          <p:spPr>
            <a:xfrm>
              <a:off x="1320663" y="2856704"/>
              <a:ext cx="2240310" cy="0"/>
            </a:xfrm>
            <a:prstGeom prst="line">
              <a:avLst/>
            </a:prstGeom>
            <a:ln w="920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1289892" y="2662665"/>
              <a:ext cx="2359941" cy="276999"/>
            </a:xfrm>
            <a:prstGeom prst="rect">
              <a:avLst/>
            </a:prstGeom>
            <a:noFill/>
          </p:spPr>
          <p:txBody>
            <a:bodyPr wrap="none" rtlCol="0">
              <a:spAutoFit/>
            </a:bodyPr>
            <a:lstStyle/>
            <a:p>
              <a:r>
                <a:rPr kumimoji="1" lang="ja-JP" altLang="en-US" sz="1200">
                  <a:solidFill>
                    <a:schemeClr val="tx1">
                      <a:lumMod val="95000"/>
                      <a:lumOff val="5000"/>
                    </a:schemeClr>
                  </a:solidFill>
                  <a:latin typeface="+mn-ea"/>
                </a:rPr>
                <a:t>すでに水浸しになってしまったとき</a:t>
              </a:r>
            </a:p>
          </p:txBody>
        </p:sp>
      </p:grpSp>
      <p:sp>
        <p:nvSpPr>
          <p:cNvPr id="86" name="テキスト ボックス 85"/>
          <p:cNvSpPr txBox="1"/>
          <p:nvPr/>
        </p:nvSpPr>
        <p:spPr>
          <a:xfrm>
            <a:off x="4340044" y="2566943"/>
            <a:ext cx="2380780" cy="506101"/>
          </a:xfrm>
          <a:prstGeom prst="rect">
            <a:avLst/>
          </a:prstGeom>
          <a:noFill/>
        </p:spPr>
        <p:txBody>
          <a:bodyPr wrap="none" rtlCol="0">
            <a:spAutoFit/>
          </a:bodyPr>
          <a:lstStyle/>
          <a:p>
            <a:pPr>
              <a:lnSpc>
                <a:spcPct val="120000"/>
              </a:lnSpc>
            </a:pPr>
            <a:r>
              <a:rPr lang="ja-JP" altLang="en-US" sz="1200" dirty="0">
                <a:solidFill>
                  <a:schemeClr val="tx1">
                    <a:lumMod val="95000"/>
                    <a:lumOff val="5000"/>
                  </a:schemeClr>
                </a:solidFill>
                <a:latin typeface="+mn-ea"/>
              </a:rPr>
              <a:t>避難する通り道などで</a:t>
            </a:r>
            <a:r>
              <a:rPr kumimoji="1" lang="ja-JP" altLang="en-US" sz="1200" dirty="0">
                <a:solidFill>
                  <a:schemeClr val="tx1">
                    <a:lumMod val="95000"/>
                    <a:lumOff val="5000"/>
                  </a:schemeClr>
                </a:solidFill>
                <a:latin typeface="+mn-ea"/>
              </a:rPr>
              <a:t>土砂災害の</a:t>
            </a:r>
            <a:endParaRPr kumimoji="1" lang="en-US" altLang="ja-JP" sz="1200" dirty="0">
              <a:solidFill>
                <a:schemeClr val="tx1">
                  <a:lumMod val="95000"/>
                  <a:lumOff val="5000"/>
                </a:schemeClr>
              </a:solidFill>
              <a:latin typeface="+mn-ea"/>
            </a:endParaRPr>
          </a:p>
          <a:p>
            <a:pPr>
              <a:lnSpc>
                <a:spcPct val="120000"/>
              </a:lnSpc>
            </a:pPr>
            <a:r>
              <a:rPr lang="ja-JP" altLang="en-US" sz="1200" dirty="0">
                <a:solidFill>
                  <a:schemeClr val="tx1">
                    <a:lumMod val="95000"/>
                    <a:lumOff val="5000"/>
                  </a:schemeClr>
                </a:solidFill>
                <a:latin typeface="+mn-ea"/>
              </a:rPr>
              <a:t>前兆現象</a:t>
            </a:r>
            <a:r>
              <a:rPr kumimoji="1" lang="ja-JP" altLang="en-US" sz="1200" dirty="0">
                <a:solidFill>
                  <a:schemeClr val="tx1">
                    <a:lumMod val="95000"/>
                    <a:lumOff val="5000"/>
                  </a:schemeClr>
                </a:solidFill>
                <a:latin typeface="+mn-ea"/>
              </a:rPr>
              <a:t>が見られたとき</a:t>
            </a:r>
          </a:p>
        </p:txBody>
      </p:sp>
      <p:sp>
        <p:nvSpPr>
          <p:cNvPr id="146" name="テキスト ボックス 145"/>
          <p:cNvSpPr txBox="1"/>
          <p:nvPr/>
        </p:nvSpPr>
        <p:spPr>
          <a:xfrm>
            <a:off x="4239291" y="7768907"/>
            <a:ext cx="327891" cy="107722"/>
          </a:xfrm>
          <a:prstGeom prst="rect">
            <a:avLst/>
          </a:prstGeom>
          <a:noFill/>
        </p:spPr>
        <p:txBody>
          <a:bodyPr wrap="square" lIns="0" tIns="0" rIns="0" bIns="0" rtlCol="0">
            <a:spAutoFit/>
          </a:bodyPr>
          <a:lstStyle/>
          <a:p>
            <a:pPr algn="dist"/>
            <a:r>
              <a:rPr kumimoji="1" lang="ja-JP" altLang="en-US" sz="700" spc="-150" dirty="0">
                <a:solidFill>
                  <a:srgbClr val="0CB14B"/>
                </a:solidFill>
                <a:latin typeface="HGP創英角ｺﾞｼｯｸUB" panose="020B0900000000000000" pitchFamily="50" charset="-128"/>
                <a:ea typeface="HGP創英角ｺﾞｼｯｸUB" panose="020B0900000000000000" pitchFamily="50" charset="-128"/>
              </a:rPr>
              <a:t>じょう  きょう</a:t>
            </a:r>
          </a:p>
        </p:txBody>
      </p:sp>
      <p:sp>
        <p:nvSpPr>
          <p:cNvPr id="81" name="テキスト ボックス 80"/>
          <p:cNvSpPr txBox="1"/>
          <p:nvPr/>
        </p:nvSpPr>
        <p:spPr>
          <a:xfrm>
            <a:off x="4430401" y="2566198"/>
            <a:ext cx="314638" cy="92333"/>
          </a:xfrm>
          <a:prstGeom prst="rect">
            <a:avLst/>
          </a:prstGeom>
          <a:noFill/>
        </p:spPr>
        <p:txBody>
          <a:bodyPr wrap="square" lIns="0" tIns="0" rIns="0" bIns="0" rtlCol="0">
            <a:spAutoFit/>
          </a:bodyPr>
          <a:lstStyle/>
          <a:p>
            <a:pPr algn="ctr"/>
            <a:r>
              <a:rPr lang="ja-JP" altLang="en-US" sz="600">
                <a:solidFill>
                  <a:schemeClr val="tx1">
                    <a:lumMod val="95000"/>
                    <a:lumOff val="5000"/>
                  </a:schemeClr>
                </a:solidFill>
                <a:latin typeface="+mn-ea"/>
              </a:rPr>
              <a:t>ひ  なん</a:t>
            </a:r>
            <a:endParaRPr kumimoji="1" lang="en-US" altLang="ja-JP" sz="600">
              <a:solidFill>
                <a:schemeClr val="tx1">
                  <a:lumMod val="95000"/>
                  <a:lumOff val="5000"/>
                </a:schemeClr>
              </a:solidFill>
              <a:latin typeface="+mn-ea"/>
            </a:endParaRPr>
          </a:p>
        </p:txBody>
      </p:sp>
      <p:sp>
        <p:nvSpPr>
          <p:cNvPr id="87" name="テキスト ボックス 86"/>
          <p:cNvSpPr txBox="1"/>
          <p:nvPr/>
        </p:nvSpPr>
        <p:spPr>
          <a:xfrm>
            <a:off x="5880377" y="2566197"/>
            <a:ext cx="266495" cy="92333"/>
          </a:xfrm>
          <a:prstGeom prst="rect">
            <a:avLst/>
          </a:prstGeom>
          <a:noFill/>
        </p:spPr>
        <p:txBody>
          <a:bodyPr wrap="square" lIns="0" tIns="0" rIns="0" bIns="0" rtlCol="0">
            <a:spAutoFit/>
          </a:bodyPr>
          <a:lstStyle/>
          <a:p>
            <a:pPr algn="dist"/>
            <a:r>
              <a:rPr lang="ja-JP" altLang="en-US" sz="600">
                <a:solidFill>
                  <a:schemeClr val="tx1">
                    <a:lumMod val="95000"/>
                    <a:lumOff val="5000"/>
                  </a:schemeClr>
                </a:solidFill>
                <a:latin typeface="+mn-ea"/>
              </a:rPr>
              <a:t>ど しゃ</a:t>
            </a:r>
            <a:endParaRPr kumimoji="1" lang="en-US" altLang="ja-JP" sz="600">
              <a:solidFill>
                <a:schemeClr val="tx1">
                  <a:lumMod val="95000"/>
                  <a:lumOff val="5000"/>
                </a:schemeClr>
              </a:solidFill>
              <a:latin typeface="+mn-ea"/>
            </a:endParaRPr>
          </a:p>
        </p:txBody>
      </p:sp>
      <p:sp>
        <p:nvSpPr>
          <p:cNvPr id="88" name="テキスト ボックス 87"/>
          <p:cNvSpPr txBox="1"/>
          <p:nvPr/>
        </p:nvSpPr>
        <p:spPr>
          <a:xfrm>
            <a:off x="6135503" y="2566196"/>
            <a:ext cx="329995" cy="92333"/>
          </a:xfrm>
          <a:prstGeom prst="rect">
            <a:avLst/>
          </a:prstGeom>
          <a:noFill/>
        </p:spPr>
        <p:txBody>
          <a:bodyPr wrap="square" lIns="0" tIns="0" rIns="0" bIns="0" rtlCol="0">
            <a:spAutoFit/>
          </a:bodyPr>
          <a:lstStyle/>
          <a:p>
            <a:pPr algn="ctr"/>
            <a:r>
              <a:rPr lang="ja-JP" altLang="en-US" sz="600">
                <a:solidFill>
                  <a:schemeClr val="tx1">
                    <a:lumMod val="95000"/>
                    <a:lumOff val="5000"/>
                  </a:schemeClr>
                </a:solidFill>
                <a:latin typeface="+mn-ea"/>
              </a:rPr>
              <a:t>さい がい</a:t>
            </a:r>
            <a:endParaRPr kumimoji="1" lang="en-US" altLang="ja-JP" sz="600">
              <a:solidFill>
                <a:schemeClr val="tx1">
                  <a:lumMod val="95000"/>
                  <a:lumOff val="5000"/>
                </a:schemeClr>
              </a:solidFill>
              <a:latin typeface="+mn-ea"/>
            </a:endParaRPr>
          </a:p>
        </p:txBody>
      </p:sp>
      <p:sp>
        <p:nvSpPr>
          <p:cNvPr id="147" name="正方形/長方形 146"/>
          <p:cNvSpPr/>
          <p:nvPr/>
        </p:nvSpPr>
        <p:spPr>
          <a:xfrm>
            <a:off x="614184" y="9104819"/>
            <a:ext cx="46800" cy="432000"/>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6E36819-7547-1B57-4E66-ECBBE8D6D2AD}"/>
              </a:ext>
            </a:extLst>
          </p:cNvPr>
          <p:cNvSpPr txBox="1"/>
          <p:nvPr/>
        </p:nvSpPr>
        <p:spPr>
          <a:xfrm>
            <a:off x="144825" y="2261031"/>
            <a:ext cx="954107" cy="323165"/>
          </a:xfrm>
          <a:prstGeom prst="rect">
            <a:avLst/>
          </a:prstGeom>
          <a:noFill/>
        </p:spPr>
        <p:txBody>
          <a:bodyPr wrap="none" rtlCol="0">
            <a:spAutoFit/>
          </a:bodyPr>
          <a:lstStyle/>
          <a:p>
            <a:r>
              <a:rPr lang="ja-JP" altLang="en-US" sz="15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洪水災害</a:t>
            </a:r>
            <a:endParaRPr kumimoji="1" lang="ja-JP" altLang="en-US" sz="15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4397A3A3-4F94-FAF1-AC7D-B86FEB8FAA23}"/>
              </a:ext>
            </a:extLst>
          </p:cNvPr>
          <p:cNvSpPr txBox="1"/>
          <p:nvPr/>
        </p:nvSpPr>
        <p:spPr>
          <a:xfrm>
            <a:off x="3819223" y="2261031"/>
            <a:ext cx="954107" cy="323165"/>
          </a:xfrm>
          <a:prstGeom prst="rect">
            <a:avLst/>
          </a:prstGeom>
          <a:noFill/>
        </p:spPr>
        <p:txBody>
          <a:bodyPr wrap="none" rtlCol="0">
            <a:spAutoFit/>
          </a:bodyPr>
          <a:lstStyle/>
          <a:p>
            <a:r>
              <a:rPr lang="ja-JP" altLang="en-US" sz="15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土砂災害</a:t>
            </a:r>
            <a:endParaRPr kumimoji="1" lang="ja-JP" altLang="en-US" sz="15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31619BDE-EDFA-6995-FF1D-CA91C52EE2C0}"/>
              </a:ext>
            </a:extLst>
          </p:cNvPr>
          <p:cNvSpPr txBox="1"/>
          <p:nvPr/>
        </p:nvSpPr>
        <p:spPr>
          <a:xfrm>
            <a:off x="166062" y="2182770"/>
            <a:ext cx="522900" cy="200055"/>
          </a:xfrm>
          <a:prstGeom prst="rect">
            <a:avLst/>
          </a:prstGeom>
          <a:noFill/>
        </p:spPr>
        <p:txBody>
          <a:bodyPr wrap="none" rtlCol="0">
            <a:spAutoFit/>
          </a:bodyPr>
          <a:lstStyle/>
          <a:p>
            <a:pPr algn="ctr"/>
            <a:r>
              <a:rPr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こう ずい</a:t>
            </a:r>
            <a:endParaRPr kumimoji="1"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271D321D-7A47-30B4-9243-FB3AA9E3F8AA}"/>
              </a:ext>
            </a:extLst>
          </p:cNvPr>
          <p:cNvSpPr txBox="1"/>
          <p:nvPr/>
        </p:nvSpPr>
        <p:spPr>
          <a:xfrm>
            <a:off x="543611" y="2182770"/>
            <a:ext cx="540533" cy="200055"/>
          </a:xfrm>
          <a:prstGeom prst="rect">
            <a:avLst/>
          </a:prstGeom>
          <a:noFill/>
        </p:spPr>
        <p:txBody>
          <a:bodyPr wrap="none" rtlCol="0">
            <a:spAutoFit/>
          </a:bodyPr>
          <a:lstStyle/>
          <a:p>
            <a:r>
              <a:rPr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 がい</a:t>
            </a:r>
            <a:endParaRPr kumimoji="1"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B247E349-82C2-C239-56EF-CA5C8B7706F2}"/>
              </a:ext>
            </a:extLst>
          </p:cNvPr>
          <p:cNvSpPr txBox="1"/>
          <p:nvPr/>
        </p:nvSpPr>
        <p:spPr>
          <a:xfrm>
            <a:off x="3892711" y="2182770"/>
            <a:ext cx="455336" cy="200055"/>
          </a:xfrm>
          <a:prstGeom prst="rect">
            <a:avLst/>
          </a:prstGeom>
          <a:noFill/>
        </p:spPr>
        <p:txBody>
          <a:bodyPr wrap="square" rtlCol="0">
            <a:spAutoFit/>
          </a:bodyPr>
          <a:lstStyle/>
          <a:p>
            <a:pPr algn="dist"/>
            <a:r>
              <a:rPr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ど  しゃ</a:t>
            </a:r>
            <a:endParaRPr kumimoji="1"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8629BACC-CA80-08D4-7676-615EF476DE3B}"/>
              </a:ext>
            </a:extLst>
          </p:cNvPr>
          <p:cNvSpPr txBox="1"/>
          <p:nvPr/>
        </p:nvSpPr>
        <p:spPr>
          <a:xfrm>
            <a:off x="4221379" y="2182770"/>
            <a:ext cx="540533" cy="200055"/>
          </a:xfrm>
          <a:prstGeom prst="rect">
            <a:avLst/>
          </a:prstGeom>
          <a:noFill/>
        </p:spPr>
        <p:txBody>
          <a:bodyPr wrap="none" rtlCol="0">
            <a:spAutoFit/>
          </a:bodyPr>
          <a:lstStyle/>
          <a:p>
            <a:r>
              <a:rPr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 がい</a:t>
            </a:r>
            <a:endParaRPr kumimoji="1" lang="ja-JP" altLang="en-US" sz="70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cxnSp>
        <p:nvCxnSpPr>
          <p:cNvPr id="15" name="直線コネクタ 14">
            <a:extLst>
              <a:ext uri="{FF2B5EF4-FFF2-40B4-BE49-F238E27FC236}">
                <a16:creationId xmlns:a16="http://schemas.microsoft.com/office/drawing/2014/main" id="{24DBD0A6-3BC4-DFDF-DF3B-65227F0D4A98}"/>
              </a:ext>
            </a:extLst>
          </p:cNvPr>
          <p:cNvCxnSpPr>
            <a:stCxn id="4" idx="1"/>
            <a:endCxn id="4" idx="1"/>
          </p:cNvCxnSpPr>
          <p:nvPr/>
        </p:nvCxnSpPr>
        <p:spPr>
          <a:xfrm>
            <a:off x="2876947" y="236087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4" name="グループ化 43">
            <a:extLst>
              <a:ext uri="{FF2B5EF4-FFF2-40B4-BE49-F238E27FC236}">
                <a16:creationId xmlns:a16="http://schemas.microsoft.com/office/drawing/2014/main" id="{7B73904C-A473-2D1F-1E4D-4F09DF36D1CF}"/>
              </a:ext>
            </a:extLst>
          </p:cNvPr>
          <p:cNvGrpSpPr/>
          <p:nvPr/>
        </p:nvGrpSpPr>
        <p:grpSpPr>
          <a:xfrm>
            <a:off x="2841445" y="2147420"/>
            <a:ext cx="912665" cy="426912"/>
            <a:chOff x="2841445" y="2280721"/>
            <a:chExt cx="912665" cy="426912"/>
          </a:xfrm>
        </p:grpSpPr>
        <p:grpSp>
          <p:nvGrpSpPr>
            <p:cNvPr id="29" name="グループ化 28">
              <a:extLst>
                <a:ext uri="{FF2B5EF4-FFF2-40B4-BE49-F238E27FC236}">
                  <a16:creationId xmlns:a16="http://schemas.microsoft.com/office/drawing/2014/main" id="{AEA9E0E2-6058-6666-8DFB-3139B13C04AE}"/>
                </a:ext>
              </a:extLst>
            </p:cNvPr>
            <p:cNvGrpSpPr/>
            <p:nvPr/>
          </p:nvGrpSpPr>
          <p:grpSpPr>
            <a:xfrm>
              <a:off x="2876947" y="2280721"/>
              <a:ext cx="877163" cy="426912"/>
              <a:chOff x="2598340" y="2358640"/>
              <a:chExt cx="877163" cy="426912"/>
            </a:xfrm>
          </p:grpSpPr>
          <p:sp>
            <p:nvSpPr>
              <p:cNvPr id="4" name="テキスト ボックス 3"/>
              <p:cNvSpPr txBox="1"/>
              <p:nvPr/>
            </p:nvSpPr>
            <p:spPr>
              <a:xfrm>
                <a:off x="2598340" y="2358640"/>
                <a:ext cx="877163" cy="426912"/>
              </a:xfrm>
              <a:prstGeom prst="rect">
                <a:avLst/>
              </a:prstGeom>
              <a:noFill/>
            </p:spPr>
            <p:txBody>
              <a:bodyPr wrap="none" rtlCol="0">
                <a:spAutoFit/>
              </a:bodyPr>
              <a:lstStyle/>
              <a:p>
                <a:pPr>
                  <a:lnSpc>
                    <a:spcPct val="130000"/>
                  </a:lnSpc>
                </a:pPr>
                <a:r>
                  <a:rPr kumimoji="1" lang="ja-JP" altLang="en-US" sz="900">
                    <a:solidFill>
                      <a:schemeClr val="accent6">
                        <a:lumMod val="50000"/>
                      </a:schemeClr>
                    </a:solidFill>
                    <a:latin typeface="+mn-ea"/>
                  </a:rPr>
                  <a:t>こんなときの</a:t>
                </a:r>
                <a:endParaRPr kumimoji="1" lang="en-US" altLang="ja-JP" sz="900">
                  <a:solidFill>
                    <a:schemeClr val="accent6">
                      <a:lumMod val="50000"/>
                    </a:schemeClr>
                  </a:solidFill>
                  <a:latin typeface="+mn-ea"/>
                </a:endParaRPr>
              </a:p>
              <a:p>
                <a:pPr>
                  <a:lnSpc>
                    <a:spcPct val="130000"/>
                  </a:lnSpc>
                </a:pPr>
                <a:r>
                  <a:rPr kumimoji="1" lang="ja-JP" altLang="en-US" sz="900">
                    <a:solidFill>
                      <a:schemeClr val="accent6">
                        <a:lumMod val="50000"/>
                      </a:schemeClr>
                    </a:solidFill>
                    <a:latin typeface="+mn-ea"/>
                  </a:rPr>
                  <a:t>避難は危険！</a:t>
                </a:r>
              </a:p>
            </p:txBody>
          </p:sp>
          <p:sp>
            <p:nvSpPr>
              <p:cNvPr id="183" name="テキスト ボックス 182"/>
              <p:cNvSpPr txBox="1"/>
              <p:nvPr/>
            </p:nvSpPr>
            <p:spPr>
              <a:xfrm>
                <a:off x="2689979" y="2533418"/>
                <a:ext cx="209667" cy="92333"/>
              </a:xfrm>
              <a:prstGeom prst="rect">
                <a:avLst/>
              </a:prstGeom>
              <a:noFill/>
            </p:spPr>
            <p:txBody>
              <a:bodyPr wrap="square" lIns="0" tIns="0" rIns="0" bIns="0" rtlCol="0">
                <a:spAutoFit/>
              </a:bodyPr>
              <a:lstStyle/>
              <a:p>
                <a:pPr algn="dist"/>
                <a:r>
                  <a:rPr lang="ja-JP" altLang="en-US" sz="600" spc="-150">
                    <a:solidFill>
                      <a:schemeClr val="accent6">
                        <a:lumMod val="50000"/>
                      </a:schemeClr>
                    </a:solidFill>
                    <a:latin typeface="+mn-ea"/>
                  </a:rPr>
                  <a:t>ひ なん</a:t>
                </a:r>
                <a:endParaRPr kumimoji="1" lang="ja-JP" altLang="en-US" sz="600" spc="-150">
                  <a:solidFill>
                    <a:schemeClr val="accent6">
                      <a:lumMod val="50000"/>
                    </a:schemeClr>
                  </a:solidFill>
                  <a:latin typeface="+mn-ea"/>
                </a:endParaRPr>
              </a:p>
            </p:txBody>
          </p:sp>
          <p:sp>
            <p:nvSpPr>
              <p:cNvPr id="184" name="テキスト ボックス 183"/>
              <p:cNvSpPr txBox="1"/>
              <p:nvPr/>
            </p:nvSpPr>
            <p:spPr>
              <a:xfrm>
                <a:off x="3050063" y="2528637"/>
                <a:ext cx="204287" cy="92333"/>
              </a:xfrm>
              <a:prstGeom prst="rect">
                <a:avLst/>
              </a:prstGeom>
              <a:noFill/>
            </p:spPr>
            <p:txBody>
              <a:bodyPr wrap="square" lIns="0" tIns="0" rIns="0" bIns="0" rtlCol="0">
                <a:spAutoFit/>
              </a:bodyPr>
              <a:lstStyle/>
              <a:p>
                <a:pPr algn="dist"/>
                <a:r>
                  <a:rPr lang="ja-JP" altLang="en-US" sz="600" spc="-150">
                    <a:solidFill>
                      <a:schemeClr val="accent6">
                        <a:lumMod val="50000"/>
                      </a:schemeClr>
                    </a:solidFill>
                    <a:latin typeface="+mn-ea"/>
                  </a:rPr>
                  <a:t>き けん</a:t>
                </a:r>
                <a:endParaRPr kumimoji="1" lang="ja-JP" altLang="en-US" sz="600" spc="-150">
                  <a:solidFill>
                    <a:schemeClr val="accent6">
                      <a:lumMod val="50000"/>
                    </a:schemeClr>
                  </a:solidFill>
                  <a:latin typeface="+mn-ea"/>
                </a:endParaRPr>
              </a:p>
            </p:txBody>
          </p:sp>
        </p:grpSp>
        <p:cxnSp>
          <p:nvCxnSpPr>
            <p:cNvPr id="32" name="直線コネクタ 31">
              <a:extLst>
                <a:ext uri="{FF2B5EF4-FFF2-40B4-BE49-F238E27FC236}">
                  <a16:creationId xmlns:a16="http://schemas.microsoft.com/office/drawing/2014/main" id="{2C290546-A722-CDFA-703F-2CE22FA021B2}"/>
                </a:ext>
              </a:extLst>
            </p:cNvPr>
            <p:cNvCxnSpPr>
              <a:cxnSpLocks/>
            </p:cNvCxnSpPr>
            <p:nvPr/>
          </p:nvCxnSpPr>
          <p:spPr>
            <a:xfrm>
              <a:off x="2841445" y="2451343"/>
              <a:ext cx="79107" cy="216229"/>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0B4621A-C4F4-6D77-9F50-9DF4794F4E48}"/>
                </a:ext>
              </a:extLst>
            </p:cNvPr>
            <p:cNvCxnSpPr>
              <a:cxnSpLocks/>
            </p:cNvCxnSpPr>
            <p:nvPr/>
          </p:nvCxnSpPr>
          <p:spPr>
            <a:xfrm flipH="1">
              <a:off x="3634427" y="2451343"/>
              <a:ext cx="79107" cy="216229"/>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5" name="グループ化 44">
            <a:extLst>
              <a:ext uri="{FF2B5EF4-FFF2-40B4-BE49-F238E27FC236}">
                <a16:creationId xmlns:a16="http://schemas.microsoft.com/office/drawing/2014/main" id="{D2ECDD31-DAC3-E3FC-3B7C-949F6F63903B}"/>
              </a:ext>
            </a:extLst>
          </p:cNvPr>
          <p:cNvGrpSpPr/>
          <p:nvPr/>
        </p:nvGrpSpPr>
        <p:grpSpPr>
          <a:xfrm>
            <a:off x="5861457" y="2147420"/>
            <a:ext cx="912665" cy="426912"/>
            <a:chOff x="2841445" y="2280721"/>
            <a:chExt cx="912665" cy="426912"/>
          </a:xfrm>
        </p:grpSpPr>
        <p:grpSp>
          <p:nvGrpSpPr>
            <p:cNvPr id="46" name="グループ化 45">
              <a:extLst>
                <a:ext uri="{FF2B5EF4-FFF2-40B4-BE49-F238E27FC236}">
                  <a16:creationId xmlns:a16="http://schemas.microsoft.com/office/drawing/2014/main" id="{778A07BA-FAA4-45F5-D923-4729C1D4ED02}"/>
                </a:ext>
              </a:extLst>
            </p:cNvPr>
            <p:cNvGrpSpPr/>
            <p:nvPr/>
          </p:nvGrpSpPr>
          <p:grpSpPr>
            <a:xfrm>
              <a:off x="2876947" y="2280721"/>
              <a:ext cx="877163" cy="426912"/>
              <a:chOff x="2598340" y="2358640"/>
              <a:chExt cx="877163" cy="426912"/>
            </a:xfrm>
          </p:grpSpPr>
          <p:sp>
            <p:nvSpPr>
              <p:cNvPr id="49" name="テキスト ボックス 48">
                <a:extLst>
                  <a:ext uri="{FF2B5EF4-FFF2-40B4-BE49-F238E27FC236}">
                    <a16:creationId xmlns:a16="http://schemas.microsoft.com/office/drawing/2014/main" id="{B42E652D-7C89-4414-AD1C-180B75AFD0AE}"/>
                  </a:ext>
                </a:extLst>
              </p:cNvPr>
              <p:cNvSpPr txBox="1"/>
              <p:nvPr/>
            </p:nvSpPr>
            <p:spPr>
              <a:xfrm>
                <a:off x="2598340" y="2358640"/>
                <a:ext cx="877163" cy="426912"/>
              </a:xfrm>
              <a:prstGeom prst="rect">
                <a:avLst/>
              </a:prstGeom>
              <a:noFill/>
            </p:spPr>
            <p:txBody>
              <a:bodyPr wrap="none" rtlCol="0">
                <a:spAutoFit/>
              </a:bodyPr>
              <a:lstStyle/>
              <a:p>
                <a:pPr>
                  <a:lnSpc>
                    <a:spcPct val="130000"/>
                  </a:lnSpc>
                </a:pPr>
                <a:r>
                  <a:rPr kumimoji="1" lang="ja-JP" altLang="en-US" sz="900">
                    <a:solidFill>
                      <a:schemeClr val="accent6">
                        <a:lumMod val="50000"/>
                      </a:schemeClr>
                    </a:solidFill>
                    <a:latin typeface="+mn-ea"/>
                  </a:rPr>
                  <a:t>こんなときの</a:t>
                </a:r>
                <a:endParaRPr kumimoji="1" lang="en-US" altLang="ja-JP" sz="900">
                  <a:solidFill>
                    <a:schemeClr val="accent6">
                      <a:lumMod val="50000"/>
                    </a:schemeClr>
                  </a:solidFill>
                  <a:latin typeface="+mn-ea"/>
                </a:endParaRPr>
              </a:p>
              <a:p>
                <a:pPr>
                  <a:lnSpc>
                    <a:spcPct val="130000"/>
                  </a:lnSpc>
                </a:pPr>
                <a:r>
                  <a:rPr kumimoji="1" lang="ja-JP" altLang="en-US" sz="900">
                    <a:solidFill>
                      <a:schemeClr val="accent6">
                        <a:lumMod val="50000"/>
                      </a:schemeClr>
                    </a:solidFill>
                    <a:latin typeface="+mn-ea"/>
                  </a:rPr>
                  <a:t>避難は危険！</a:t>
                </a:r>
              </a:p>
            </p:txBody>
          </p:sp>
          <p:sp>
            <p:nvSpPr>
              <p:cNvPr id="53" name="テキスト ボックス 52">
                <a:extLst>
                  <a:ext uri="{FF2B5EF4-FFF2-40B4-BE49-F238E27FC236}">
                    <a16:creationId xmlns:a16="http://schemas.microsoft.com/office/drawing/2014/main" id="{1BAFDACE-2536-6006-189F-E4AABDD2562D}"/>
                  </a:ext>
                </a:extLst>
              </p:cNvPr>
              <p:cNvSpPr txBox="1"/>
              <p:nvPr/>
            </p:nvSpPr>
            <p:spPr>
              <a:xfrm>
                <a:off x="2689979" y="2533418"/>
                <a:ext cx="209667" cy="92333"/>
              </a:xfrm>
              <a:prstGeom prst="rect">
                <a:avLst/>
              </a:prstGeom>
              <a:noFill/>
            </p:spPr>
            <p:txBody>
              <a:bodyPr wrap="square" lIns="0" tIns="0" rIns="0" bIns="0" rtlCol="0">
                <a:spAutoFit/>
              </a:bodyPr>
              <a:lstStyle/>
              <a:p>
                <a:pPr algn="dist"/>
                <a:r>
                  <a:rPr lang="ja-JP" altLang="en-US" sz="600" spc="-150">
                    <a:solidFill>
                      <a:schemeClr val="accent6">
                        <a:lumMod val="50000"/>
                      </a:schemeClr>
                    </a:solidFill>
                    <a:latin typeface="+mn-ea"/>
                  </a:rPr>
                  <a:t>ひ なん</a:t>
                </a:r>
                <a:endParaRPr kumimoji="1" lang="ja-JP" altLang="en-US" sz="600" spc="-150">
                  <a:solidFill>
                    <a:schemeClr val="accent6">
                      <a:lumMod val="50000"/>
                    </a:schemeClr>
                  </a:solidFill>
                  <a:latin typeface="+mn-ea"/>
                </a:endParaRPr>
              </a:p>
            </p:txBody>
          </p:sp>
          <p:sp>
            <p:nvSpPr>
              <p:cNvPr id="54" name="テキスト ボックス 53">
                <a:extLst>
                  <a:ext uri="{FF2B5EF4-FFF2-40B4-BE49-F238E27FC236}">
                    <a16:creationId xmlns:a16="http://schemas.microsoft.com/office/drawing/2014/main" id="{B97CC812-79B0-D35A-BED1-56042FD5A597}"/>
                  </a:ext>
                </a:extLst>
              </p:cNvPr>
              <p:cNvSpPr txBox="1"/>
              <p:nvPr/>
            </p:nvSpPr>
            <p:spPr>
              <a:xfrm>
                <a:off x="3050063" y="2528637"/>
                <a:ext cx="204287" cy="92333"/>
              </a:xfrm>
              <a:prstGeom prst="rect">
                <a:avLst/>
              </a:prstGeom>
              <a:noFill/>
            </p:spPr>
            <p:txBody>
              <a:bodyPr wrap="square" lIns="0" tIns="0" rIns="0" bIns="0" rtlCol="0">
                <a:spAutoFit/>
              </a:bodyPr>
              <a:lstStyle/>
              <a:p>
                <a:pPr algn="dist"/>
                <a:r>
                  <a:rPr lang="ja-JP" altLang="en-US" sz="600" spc="-150">
                    <a:solidFill>
                      <a:schemeClr val="accent6">
                        <a:lumMod val="50000"/>
                      </a:schemeClr>
                    </a:solidFill>
                    <a:latin typeface="+mn-ea"/>
                  </a:rPr>
                  <a:t>き けん</a:t>
                </a:r>
                <a:endParaRPr kumimoji="1" lang="ja-JP" altLang="en-US" sz="600" spc="-150">
                  <a:solidFill>
                    <a:schemeClr val="accent6">
                      <a:lumMod val="50000"/>
                    </a:schemeClr>
                  </a:solidFill>
                  <a:latin typeface="+mn-ea"/>
                </a:endParaRPr>
              </a:p>
            </p:txBody>
          </p:sp>
        </p:grpSp>
        <p:cxnSp>
          <p:nvCxnSpPr>
            <p:cNvPr id="47" name="直線コネクタ 46">
              <a:extLst>
                <a:ext uri="{FF2B5EF4-FFF2-40B4-BE49-F238E27FC236}">
                  <a16:creationId xmlns:a16="http://schemas.microsoft.com/office/drawing/2014/main" id="{28378704-3063-AF3D-AF91-BB6B385B8643}"/>
                </a:ext>
              </a:extLst>
            </p:cNvPr>
            <p:cNvCxnSpPr>
              <a:cxnSpLocks/>
            </p:cNvCxnSpPr>
            <p:nvPr/>
          </p:nvCxnSpPr>
          <p:spPr>
            <a:xfrm>
              <a:off x="2841445" y="2451343"/>
              <a:ext cx="79107" cy="216229"/>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FF0EB0A-50B0-6C9B-A07C-BADCDF6AB9D5}"/>
                </a:ext>
              </a:extLst>
            </p:cNvPr>
            <p:cNvCxnSpPr>
              <a:cxnSpLocks/>
            </p:cNvCxnSpPr>
            <p:nvPr/>
          </p:nvCxnSpPr>
          <p:spPr>
            <a:xfrm flipH="1">
              <a:off x="3634427" y="2451343"/>
              <a:ext cx="79107" cy="216229"/>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190EBE87-04A3-E273-8456-88C9FEFD8E68}"/>
              </a:ext>
            </a:extLst>
          </p:cNvPr>
          <p:cNvSpPr txBox="1"/>
          <p:nvPr/>
        </p:nvSpPr>
        <p:spPr>
          <a:xfrm>
            <a:off x="105968" y="403304"/>
            <a:ext cx="6531692" cy="419282"/>
          </a:xfrm>
          <a:prstGeom prst="rect">
            <a:avLst/>
          </a:prstGeom>
          <a:noFill/>
        </p:spPr>
        <p:txBody>
          <a:bodyPr wrap="square" rtlCol="0">
            <a:spAutoFit/>
          </a:bodyPr>
          <a:lstStyle/>
          <a:p>
            <a:pPr>
              <a:lnSpc>
                <a:spcPct val="110000"/>
              </a:lnSpc>
            </a:pPr>
            <a:r>
              <a:rPr kumimoji="1"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大雨が降ったときの身を守る行動（避難）を</a:t>
            </a:r>
            <a:r>
              <a:rPr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知る</a:t>
            </a:r>
            <a:endParaRPr kumimoji="1"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2753408B-D393-8C7C-FAD4-CF56685EA951}"/>
              </a:ext>
            </a:extLst>
          </p:cNvPr>
          <p:cNvSpPr txBox="1"/>
          <p:nvPr/>
        </p:nvSpPr>
        <p:spPr>
          <a:xfrm>
            <a:off x="4296277" y="374814"/>
            <a:ext cx="415610"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ひなん</a:t>
            </a:r>
          </a:p>
        </p:txBody>
      </p:sp>
      <p:sp>
        <p:nvSpPr>
          <p:cNvPr id="12" name="テキスト ボックス 11">
            <a:extLst>
              <a:ext uri="{FF2B5EF4-FFF2-40B4-BE49-F238E27FC236}">
                <a16:creationId xmlns:a16="http://schemas.microsoft.com/office/drawing/2014/main" id="{B9596C11-C8A1-0452-F2C1-A88E4EF12DF8}"/>
              </a:ext>
            </a:extLst>
          </p:cNvPr>
          <p:cNvSpPr txBox="1"/>
          <p:nvPr/>
        </p:nvSpPr>
        <p:spPr>
          <a:xfrm>
            <a:off x="916323" y="374814"/>
            <a:ext cx="453156" cy="161583"/>
          </a:xfrm>
          <a:prstGeom prst="rect">
            <a:avLst/>
          </a:prstGeom>
          <a:noFill/>
        </p:spPr>
        <p:txBody>
          <a:bodyPr wrap="square" lIns="0" tIns="0" rIns="0" bIns="0" rtlCol="0">
            <a:noAutofit/>
          </a:bodyPr>
          <a:lstStyle/>
          <a:p>
            <a:pPr algn="dist"/>
            <a:r>
              <a:rPr kumimoji="1" lang="ja-JP" altLang="en-US" sz="700" spc="-15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ふ</a:t>
            </a:r>
          </a:p>
        </p:txBody>
      </p:sp>
      <p:sp>
        <p:nvSpPr>
          <p:cNvPr id="17" name="テキスト ボックス 16">
            <a:extLst>
              <a:ext uri="{FF2B5EF4-FFF2-40B4-BE49-F238E27FC236}">
                <a16:creationId xmlns:a16="http://schemas.microsoft.com/office/drawing/2014/main" id="{A369E5E9-5708-2EB2-1F02-CB9B018FE3C5}"/>
              </a:ext>
            </a:extLst>
          </p:cNvPr>
          <p:cNvSpPr txBox="1"/>
          <p:nvPr/>
        </p:nvSpPr>
        <p:spPr>
          <a:xfrm flipH="1">
            <a:off x="106068" y="22150"/>
            <a:ext cx="2998849" cy="246221"/>
          </a:xfrm>
          <a:prstGeom prst="rect">
            <a:avLst/>
          </a:prstGeom>
          <a:noFill/>
          <a:ln>
            <a:noFill/>
          </a:ln>
        </p:spPr>
        <p:txBody>
          <a:bodyPr wrap="square" rtlCol="0">
            <a:spAutoFit/>
          </a:bodyPr>
          <a:lstStyle/>
          <a:p>
            <a:r>
              <a:rPr kumimoji="1" lang="ja-JP" altLang="en-US" sz="1000" u="sng" dirty="0"/>
              <a:t>テーマ</a:t>
            </a:r>
            <a:r>
              <a:rPr lang="ja-JP" altLang="en-US" sz="1000" u="sng" dirty="0"/>
              <a:t>③災害から身を守る行動を</a:t>
            </a:r>
            <a:r>
              <a:rPr kumimoji="1" lang="ja-JP" altLang="en-US" sz="1000" u="sng" dirty="0"/>
              <a:t>知る</a:t>
            </a:r>
          </a:p>
        </p:txBody>
      </p:sp>
      <p:sp>
        <p:nvSpPr>
          <p:cNvPr id="18" name="テキスト ボックス 17">
            <a:extLst>
              <a:ext uri="{FF2B5EF4-FFF2-40B4-BE49-F238E27FC236}">
                <a16:creationId xmlns:a16="http://schemas.microsoft.com/office/drawing/2014/main" id="{BA876139-B3FD-1583-5C86-1C974CB8BEDC}"/>
              </a:ext>
            </a:extLst>
          </p:cNvPr>
          <p:cNvSpPr txBox="1"/>
          <p:nvPr/>
        </p:nvSpPr>
        <p:spPr>
          <a:xfrm flipH="1">
            <a:off x="584058" y="-46843"/>
            <a:ext cx="484950" cy="184666"/>
          </a:xfrm>
          <a:prstGeom prst="rect">
            <a:avLst/>
          </a:prstGeom>
          <a:noFill/>
          <a:ln>
            <a:noFill/>
          </a:ln>
        </p:spPr>
        <p:txBody>
          <a:bodyPr wrap="square" rtlCol="0">
            <a:spAutoFit/>
          </a:bodyPr>
          <a:lstStyle/>
          <a:p>
            <a:r>
              <a:rPr lang="ja-JP" altLang="en-US" sz="600"/>
              <a:t>さいがい</a:t>
            </a:r>
            <a:endParaRPr kumimoji="1" lang="ja-JP" altLang="en-US" sz="600"/>
          </a:p>
        </p:txBody>
      </p:sp>
      <p:sp>
        <p:nvSpPr>
          <p:cNvPr id="22" name="テキスト ボックス 21">
            <a:extLst>
              <a:ext uri="{FF2B5EF4-FFF2-40B4-BE49-F238E27FC236}">
                <a16:creationId xmlns:a16="http://schemas.microsoft.com/office/drawing/2014/main" id="{226AE0B2-A82E-C90C-090F-60972BC630BF}"/>
              </a:ext>
            </a:extLst>
          </p:cNvPr>
          <p:cNvSpPr txBox="1"/>
          <p:nvPr/>
        </p:nvSpPr>
        <p:spPr>
          <a:xfrm>
            <a:off x="4979719" y="3029479"/>
            <a:ext cx="280738" cy="107722"/>
          </a:xfrm>
          <a:prstGeom prst="rect">
            <a:avLst/>
          </a:prstGeom>
          <a:noFill/>
        </p:spPr>
        <p:txBody>
          <a:bodyPr wrap="square" lIns="0" tIns="0" rIns="0" bIns="0" rtlCol="0">
            <a:spAutoFit/>
          </a:bodyPr>
          <a:lstStyle/>
          <a:p>
            <a:pPr algn="dist"/>
            <a:r>
              <a:rPr lang="ja-JP" altLang="en-US" sz="700" spc="-150" dirty="0">
                <a:latin typeface="ＭＳ Ｐ明朝" panose="02020600040205080304" pitchFamily="18" charset="-128"/>
                <a:ea typeface="ＭＳ Ｐ明朝" panose="02020600040205080304" pitchFamily="18" charset="-128"/>
              </a:rPr>
              <a:t>げんしょう</a:t>
            </a:r>
            <a:endParaRPr kumimoji="1" lang="en-US" altLang="ja-JP" sz="700" spc="-150" dirty="0">
              <a:latin typeface="ＭＳ Ｐ明朝" panose="02020600040205080304" pitchFamily="18" charset="-128"/>
              <a:ea typeface="ＭＳ Ｐ明朝" panose="02020600040205080304" pitchFamily="18" charset="-128"/>
            </a:endParaRPr>
          </a:p>
        </p:txBody>
      </p:sp>
      <p:sp>
        <p:nvSpPr>
          <p:cNvPr id="23" name="テキスト ボックス 22">
            <a:extLst>
              <a:ext uri="{FF2B5EF4-FFF2-40B4-BE49-F238E27FC236}">
                <a16:creationId xmlns:a16="http://schemas.microsoft.com/office/drawing/2014/main" id="{AE37A738-673A-8A31-92C5-8464FCE303A7}"/>
              </a:ext>
            </a:extLst>
          </p:cNvPr>
          <p:cNvSpPr txBox="1"/>
          <p:nvPr/>
        </p:nvSpPr>
        <p:spPr>
          <a:xfrm>
            <a:off x="4726115" y="2786439"/>
            <a:ext cx="314638" cy="92333"/>
          </a:xfrm>
          <a:prstGeom prst="rect">
            <a:avLst/>
          </a:prstGeom>
          <a:noFill/>
        </p:spPr>
        <p:txBody>
          <a:bodyPr wrap="square" lIns="0" tIns="0" rIns="0" bIns="0" rtlCol="0">
            <a:spAutoFit/>
          </a:bodyPr>
          <a:lstStyle/>
          <a:p>
            <a:pPr algn="ctr"/>
            <a:r>
              <a:rPr lang="ja-JP" altLang="en-US" sz="600" spc="-90" dirty="0">
                <a:solidFill>
                  <a:schemeClr val="tx1">
                    <a:lumMod val="95000"/>
                    <a:lumOff val="5000"/>
                  </a:schemeClr>
                </a:solidFill>
                <a:latin typeface="+mn-ea"/>
              </a:rPr>
              <a:t>げん しょう</a:t>
            </a:r>
            <a:endParaRPr kumimoji="1" lang="en-US" altLang="ja-JP" sz="600" spc="-90" dirty="0">
              <a:solidFill>
                <a:schemeClr val="tx1">
                  <a:lumMod val="95000"/>
                  <a:lumOff val="5000"/>
                </a:schemeClr>
              </a:solidFill>
              <a:latin typeface="+mn-ea"/>
            </a:endParaRPr>
          </a:p>
        </p:txBody>
      </p:sp>
      <p:cxnSp>
        <p:nvCxnSpPr>
          <p:cNvPr id="26" name="直線矢印コネクタ 25">
            <a:extLst>
              <a:ext uri="{FF2B5EF4-FFF2-40B4-BE49-F238E27FC236}">
                <a16:creationId xmlns:a16="http://schemas.microsoft.com/office/drawing/2014/main" id="{0605B8F7-DF29-49E1-8EE7-7EF7D8C34122}"/>
              </a:ext>
            </a:extLst>
          </p:cNvPr>
          <p:cNvCxnSpPr>
            <a:cxnSpLocks/>
          </p:cNvCxnSpPr>
          <p:nvPr/>
        </p:nvCxnSpPr>
        <p:spPr>
          <a:xfrm>
            <a:off x="333538" y="8045586"/>
            <a:ext cx="2546007" cy="0"/>
          </a:xfrm>
          <a:prstGeom prst="straightConnector1">
            <a:avLst/>
          </a:prstGeom>
          <a:ln w="44450">
            <a:solidFill>
              <a:srgbClr val="00B050"/>
            </a:solidFill>
            <a:tailEnd type="arrow" w="lg" len="sm"/>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40FA450D-64FA-A611-797D-10D07D70F712}"/>
              </a:ext>
            </a:extLst>
          </p:cNvPr>
          <p:cNvSpPr/>
          <p:nvPr/>
        </p:nvSpPr>
        <p:spPr>
          <a:xfrm>
            <a:off x="1155624" y="7915695"/>
            <a:ext cx="251969" cy="251969"/>
          </a:xfrm>
          <a:prstGeom prst="ellipse">
            <a:avLst/>
          </a:prstGeom>
          <a:solidFill>
            <a:srgbClr val="D9ECD4"/>
          </a:solid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79FD31E6-A18C-9FCA-5208-CDFC358C5A88}"/>
              </a:ext>
            </a:extLst>
          </p:cNvPr>
          <p:cNvSpPr/>
          <p:nvPr/>
        </p:nvSpPr>
        <p:spPr>
          <a:xfrm>
            <a:off x="2059998" y="7915695"/>
            <a:ext cx="251969" cy="251969"/>
          </a:xfrm>
          <a:prstGeom prst="ellipse">
            <a:avLst/>
          </a:prstGeom>
          <a:solidFill>
            <a:srgbClr val="D9ECD4"/>
          </a:solid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星: 16 pt 35">
            <a:extLst>
              <a:ext uri="{FF2B5EF4-FFF2-40B4-BE49-F238E27FC236}">
                <a16:creationId xmlns:a16="http://schemas.microsoft.com/office/drawing/2014/main" id="{8D720A53-4CD7-6881-1875-E4B6ADF50002}"/>
              </a:ext>
            </a:extLst>
          </p:cNvPr>
          <p:cNvSpPr/>
          <p:nvPr/>
        </p:nvSpPr>
        <p:spPr>
          <a:xfrm>
            <a:off x="398972" y="7854619"/>
            <a:ext cx="375718" cy="375716"/>
          </a:xfrm>
          <a:prstGeom prst="star16">
            <a:avLst/>
          </a:prstGeom>
          <a:solidFill>
            <a:schemeClr val="accent4">
              <a:lumMod val="40000"/>
              <a:lumOff val="60000"/>
            </a:schemeClr>
          </a:solidFill>
          <a:ln w="25400"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CCAA0F0F-A497-CD56-C762-E92F1EDA1AB4}"/>
              </a:ext>
            </a:extLst>
          </p:cNvPr>
          <p:cNvSpPr txBox="1"/>
          <p:nvPr/>
        </p:nvSpPr>
        <p:spPr>
          <a:xfrm>
            <a:off x="1993622" y="7740308"/>
            <a:ext cx="384721" cy="153888"/>
          </a:xfrm>
          <a:prstGeom prst="rect">
            <a:avLst/>
          </a:prstGeom>
          <a:noFill/>
        </p:spPr>
        <p:txBody>
          <a:bodyPr wrap="none" lIns="0" tIns="0" rIns="0" bIns="0" rtlCol="0">
            <a:spAutoFit/>
          </a:bodyPr>
          <a:lstStyle/>
          <a:p>
            <a:pPr algn="ctr"/>
            <a:r>
              <a:rPr kumimoji="1" lang="ja-JP" altLang="en-US" sz="1000">
                <a:latin typeface="HGP創英角ｺﾞｼｯｸUB" panose="020B0900000000000000" pitchFamily="50" charset="-128"/>
                <a:ea typeface="HGP創英角ｺﾞｼｯｸUB" panose="020B0900000000000000" pitchFamily="50" charset="-128"/>
              </a:rPr>
              <a:t>避難所</a:t>
            </a:r>
          </a:p>
        </p:txBody>
      </p:sp>
      <p:sp>
        <p:nvSpPr>
          <p:cNvPr id="33" name="テキスト ボックス 32">
            <a:extLst>
              <a:ext uri="{FF2B5EF4-FFF2-40B4-BE49-F238E27FC236}">
                <a16:creationId xmlns:a16="http://schemas.microsoft.com/office/drawing/2014/main" id="{CFB7E2B0-A5AE-33B3-67C1-E67FE3791621}"/>
              </a:ext>
            </a:extLst>
          </p:cNvPr>
          <p:cNvSpPr txBox="1"/>
          <p:nvPr/>
        </p:nvSpPr>
        <p:spPr>
          <a:xfrm>
            <a:off x="1025128" y="7740308"/>
            <a:ext cx="512961" cy="153888"/>
          </a:xfrm>
          <a:prstGeom prst="rect">
            <a:avLst/>
          </a:prstGeom>
          <a:noFill/>
        </p:spPr>
        <p:txBody>
          <a:bodyPr wrap="none" lIns="0" tIns="0" rIns="0" bIns="0" rtlCol="0">
            <a:spAutoFit/>
          </a:bodyPr>
          <a:lstStyle/>
          <a:p>
            <a:pPr algn="ctr"/>
            <a:r>
              <a:rPr kumimoji="1" lang="ja-JP" altLang="en-US" sz="1000" dirty="0">
                <a:latin typeface="HGP創英角ｺﾞｼｯｸUB" panose="020B0900000000000000" pitchFamily="50" charset="-128"/>
                <a:ea typeface="HGP創英角ｺﾞｼｯｸUB" panose="020B0900000000000000" pitchFamily="50" charset="-128"/>
              </a:rPr>
              <a:t>避難場所</a:t>
            </a:r>
          </a:p>
        </p:txBody>
      </p:sp>
      <p:sp>
        <p:nvSpPr>
          <p:cNvPr id="34" name="テキスト ボックス 33">
            <a:extLst>
              <a:ext uri="{FF2B5EF4-FFF2-40B4-BE49-F238E27FC236}">
                <a16:creationId xmlns:a16="http://schemas.microsoft.com/office/drawing/2014/main" id="{E5D977E9-E297-424A-A31F-7E98A01EFE99}"/>
              </a:ext>
            </a:extLst>
          </p:cNvPr>
          <p:cNvSpPr txBox="1"/>
          <p:nvPr/>
        </p:nvSpPr>
        <p:spPr>
          <a:xfrm>
            <a:off x="463104" y="7955591"/>
            <a:ext cx="256480" cy="153888"/>
          </a:xfrm>
          <a:prstGeom prst="rect">
            <a:avLst/>
          </a:prstGeom>
          <a:noFill/>
        </p:spPr>
        <p:txBody>
          <a:bodyPr wrap="none" lIns="0" tIns="0" rIns="0" bIns="0" rtlCol="0">
            <a:spAutoFit/>
          </a:bodyPr>
          <a:lstStyle/>
          <a:p>
            <a:pPr algn="ctr"/>
            <a:r>
              <a:rPr kumimoji="1" lang="ja-JP" altLang="en-US" sz="1000">
                <a:solidFill>
                  <a:srgbClr val="C00000"/>
                </a:solidFill>
                <a:effectLst/>
                <a:latin typeface="HGP創英角ｺﾞｼｯｸUB" panose="020B0900000000000000" pitchFamily="50" charset="-128"/>
                <a:ea typeface="HGP創英角ｺﾞｼｯｸUB" panose="020B0900000000000000" pitchFamily="50" charset="-128"/>
              </a:rPr>
              <a:t>災害</a:t>
            </a:r>
          </a:p>
        </p:txBody>
      </p:sp>
      <p:sp>
        <p:nvSpPr>
          <p:cNvPr id="37" name="テキスト ボックス 36">
            <a:extLst>
              <a:ext uri="{FF2B5EF4-FFF2-40B4-BE49-F238E27FC236}">
                <a16:creationId xmlns:a16="http://schemas.microsoft.com/office/drawing/2014/main" id="{FB10476A-0127-18AD-7354-102126507E74}"/>
              </a:ext>
            </a:extLst>
          </p:cNvPr>
          <p:cNvSpPr txBox="1"/>
          <p:nvPr/>
        </p:nvSpPr>
        <p:spPr>
          <a:xfrm>
            <a:off x="1846146" y="8186267"/>
            <a:ext cx="679673" cy="138499"/>
          </a:xfrm>
          <a:prstGeom prst="rect">
            <a:avLst/>
          </a:prstGeom>
          <a:noFill/>
        </p:spPr>
        <p:txBody>
          <a:bodyPr wrap="none" lIns="0" tIns="0" rIns="0" bIns="0" rtlCol="0">
            <a:spAutoFit/>
          </a:bodyPr>
          <a:lstStyle/>
          <a:p>
            <a:pPr algn="ctr"/>
            <a:r>
              <a:rPr kumimoji="1" lang="ja-JP" altLang="en-US" sz="900">
                <a:latin typeface="HGP創英角ｺﾞｼｯｸUB" panose="020B0900000000000000" pitchFamily="50" charset="-128"/>
                <a:ea typeface="HGP創英角ｺﾞｼｯｸUB" panose="020B0900000000000000" pitchFamily="50" charset="-128"/>
              </a:rPr>
              <a:t>一時的な生活</a:t>
            </a:r>
          </a:p>
        </p:txBody>
      </p:sp>
      <p:sp>
        <p:nvSpPr>
          <p:cNvPr id="38" name="テキスト ボックス 37">
            <a:extLst>
              <a:ext uri="{FF2B5EF4-FFF2-40B4-BE49-F238E27FC236}">
                <a16:creationId xmlns:a16="http://schemas.microsoft.com/office/drawing/2014/main" id="{B0A9ECEA-7A6F-91C9-78F0-F7E7C5C46D9A}"/>
              </a:ext>
            </a:extLst>
          </p:cNvPr>
          <p:cNvSpPr txBox="1"/>
          <p:nvPr/>
        </p:nvSpPr>
        <p:spPr>
          <a:xfrm>
            <a:off x="941772" y="8186267"/>
            <a:ext cx="679673" cy="138499"/>
          </a:xfrm>
          <a:prstGeom prst="rect">
            <a:avLst/>
          </a:prstGeom>
          <a:noFill/>
        </p:spPr>
        <p:txBody>
          <a:bodyPr wrap="none" lIns="0" tIns="0" rIns="0" bIns="0" rtlCol="0">
            <a:spAutoFit/>
          </a:bodyPr>
          <a:lstStyle/>
          <a:p>
            <a:pPr algn="ctr"/>
            <a:r>
              <a:rPr kumimoji="1" lang="ja-JP" altLang="en-US" sz="900">
                <a:latin typeface="HGP創英角ｺﾞｼｯｸUB" panose="020B0900000000000000" pitchFamily="50" charset="-128"/>
                <a:ea typeface="HGP創英角ｺﾞｼｯｸUB" panose="020B0900000000000000" pitchFamily="50" charset="-128"/>
              </a:rPr>
              <a:t>一時的な避難</a:t>
            </a:r>
          </a:p>
        </p:txBody>
      </p:sp>
      <p:sp>
        <p:nvSpPr>
          <p:cNvPr id="13" name="テキスト ボックス 12">
            <a:extLst>
              <a:ext uri="{FF2B5EF4-FFF2-40B4-BE49-F238E27FC236}">
                <a16:creationId xmlns:a16="http://schemas.microsoft.com/office/drawing/2014/main" id="{D59B8445-8AF2-421F-3227-8BEB862F12D4}"/>
              </a:ext>
            </a:extLst>
          </p:cNvPr>
          <p:cNvSpPr txBox="1"/>
          <p:nvPr/>
        </p:nvSpPr>
        <p:spPr>
          <a:xfrm>
            <a:off x="1413936" y="3270732"/>
            <a:ext cx="266400" cy="107722"/>
          </a:xfrm>
          <a:prstGeom prst="rect">
            <a:avLst/>
          </a:prstGeom>
          <a:noFill/>
        </p:spPr>
        <p:txBody>
          <a:bodyPr wrap="squar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あさ</a:t>
            </a:r>
            <a:endParaRPr kumimoji="1" lang="en-US" altLang="ja-JP" sz="700" dirty="0">
              <a:latin typeface="ＭＳ Ｐ明朝" panose="02020600040205080304" pitchFamily="18" charset="-128"/>
              <a:ea typeface="ＭＳ Ｐ明朝" panose="02020600040205080304" pitchFamily="18" charset="-128"/>
            </a:endParaRPr>
          </a:p>
        </p:txBody>
      </p:sp>
      <p:sp>
        <p:nvSpPr>
          <p:cNvPr id="14" name="テキスト ボックス 13">
            <a:extLst>
              <a:ext uri="{FF2B5EF4-FFF2-40B4-BE49-F238E27FC236}">
                <a16:creationId xmlns:a16="http://schemas.microsoft.com/office/drawing/2014/main" id="{299D7C15-268F-A327-928C-AB4E3CFC463B}"/>
              </a:ext>
            </a:extLst>
          </p:cNvPr>
          <p:cNvSpPr txBox="1"/>
          <p:nvPr/>
        </p:nvSpPr>
        <p:spPr>
          <a:xfrm>
            <a:off x="1946087" y="3271684"/>
            <a:ext cx="360000" cy="107722"/>
          </a:xfrm>
          <a:prstGeom prst="rect">
            <a:avLst/>
          </a:prstGeom>
          <a:noFill/>
        </p:spPr>
        <p:txBody>
          <a:bodyPr wrap="squar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たいへん</a:t>
            </a:r>
            <a:endParaRPr kumimoji="1" lang="en-US" altLang="ja-JP" sz="700" dirty="0">
              <a:latin typeface="ＭＳ Ｐ明朝" panose="02020600040205080304" pitchFamily="18" charset="-128"/>
              <a:ea typeface="ＭＳ Ｐ明朝" panose="02020600040205080304" pitchFamily="18" charset="-128"/>
            </a:endParaRPr>
          </a:p>
        </p:txBody>
      </p:sp>
      <p:sp>
        <p:nvSpPr>
          <p:cNvPr id="35" name="テキスト ボックス 34">
            <a:extLst>
              <a:ext uri="{FF2B5EF4-FFF2-40B4-BE49-F238E27FC236}">
                <a16:creationId xmlns:a16="http://schemas.microsoft.com/office/drawing/2014/main" id="{1778462C-3300-459A-6CB2-238AC4FED46F}"/>
              </a:ext>
            </a:extLst>
          </p:cNvPr>
          <p:cNvSpPr txBox="1"/>
          <p:nvPr/>
        </p:nvSpPr>
        <p:spPr>
          <a:xfrm>
            <a:off x="233305" y="4960167"/>
            <a:ext cx="234571" cy="92333"/>
          </a:xfrm>
          <a:prstGeom prst="rect">
            <a:avLst/>
          </a:prstGeom>
          <a:noFill/>
        </p:spPr>
        <p:txBody>
          <a:bodyPr wrap="square" lIns="0" tIns="0" rIns="0" bIns="0" rtlCol="0">
            <a:spAutoFit/>
          </a:bodyPr>
          <a:lstStyle/>
          <a:p>
            <a:pPr algn="ctr"/>
            <a:r>
              <a:rPr lang="ja-JP" altLang="en-US" sz="600" dirty="0">
                <a:latin typeface="ＭＳ Ｐ明朝" panose="02020600040205080304" pitchFamily="18" charset="-128"/>
                <a:ea typeface="ＭＳ Ｐ明朝" panose="02020600040205080304" pitchFamily="18" charset="-128"/>
              </a:rPr>
              <a:t>あさ </a:t>
            </a:r>
            <a:endParaRPr kumimoji="1" lang="en-US" altLang="ja-JP" sz="600" dirty="0">
              <a:latin typeface="ＭＳ Ｐ明朝" panose="02020600040205080304" pitchFamily="18" charset="-128"/>
              <a:ea typeface="ＭＳ Ｐ明朝" panose="02020600040205080304" pitchFamily="18" charset="-128"/>
            </a:endParaRPr>
          </a:p>
        </p:txBody>
      </p:sp>
      <p:sp>
        <p:nvSpPr>
          <p:cNvPr id="42" name="テキスト ボックス 41">
            <a:extLst>
              <a:ext uri="{FF2B5EF4-FFF2-40B4-BE49-F238E27FC236}">
                <a16:creationId xmlns:a16="http://schemas.microsoft.com/office/drawing/2014/main" id="{D079F736-7F58-1108-6909-0E2D3A3F4F08}"/>
              </a:ext>
            </a:extLst>
          </p:cNvPr>
          <p:cNvSpPr txBox="1"/>
          <p:nvPr/>
        </p:nvSpPr>
        <p:spPr>
          <a:xfrm>
            <a:off x="4422956" y="2785352"/>
            <a:ext cx="314638" cy="92333"/>
          </a:xfrm>
          <a:prstGeom prst="rect">
            <a:avLst/>
          </a:prstGeom>
          <a:noFill/>
        </p:spPr>
        <p:txBody>
          <a:bodyPr wrap="square" lIns="0" tIns="0" rIns="0" bIns="0" rtlCol="0">
            <a:spAutoFit/>
          </a:bodyPr>
          <a:lstStyle/>
          <a:p>
            <a:pPr algn="ctr"/>
            <a:r>
              <a:rPr lang="ja-JP" altLang="en-US" sz="600" spc="-90" dirty="0">
                <a:solidFill>
                  <a:schemeClr val="tx1">
                    <a:lumMod val="95000"/>
                    <a:lumOff val="5000"/>
                  </a:schemeClr>
                </a:solidFill>
                <a:latin typeface="+mn-ea"/>
              </a:rPr>
              <a:t>ぜん ちょう</a:t>
            </a:r>
            <a:endParaRPr kumimoji="1" lang="en-US" altLang="ja-JP" sz="600" spc="-90" dirty="0">
              <a:solidFill>
                <a:schemeClr val="tx1">
                  <a:lumMod val="95000"/>
                  <a:lumOff val="5000"/>
                </a:schemeClr>
              </a:solidFill>
              <a:latin typeface="+mn-ea"/>
            </a:endParaRPr>
          </a:p>
        </p:txBody>
      </p:sp>
      <p:sp>
        <p:nvSpPr>
          <p:cNvPr id="55" name="テキスト ボックス 54">
            <a:extLst>
              <a:ext uri="{FF2B5EF4-FFF2-40B4-BE49-F238E27FC236}">
                <a16:creationId xmlns:a16="http://schemas.microsoft.com/office/drawing/2014/main" id="{AC073A8A-8990-A931-DAA0-7B5F3A55B9C7}"/>
              </a:ext>
            </a:extLst>
          </p:cNvPr>
          <p:cNvSpPr txBox="1"/>
          <p:nvPr/>
        </p:nvSpPr>
        <p:spPr>
          <a:xfrm>
            <a:off x="4681195" y="3029537"/>
            <a:ext cx="280738" cy="107722"/>
          </a:xfrm>
          <a:prstGeom prst="rect">
            <a:avLst/>
          </a:prstGeom>
          <a:noFill/>
        </p:spPr>
        <p:txBody>
          <a:bodyPr wrap="square" lIns="0" tIns="0" rIns="0" bIns="0" rtlCol="0">
            <a:spAutoFit/>
          </a:bodyPr>
          <a:lstStyle/>
          <a:p>
            <a:pPr algn="dist"/>
            <a:r>
              <a:rPr lang="ja-JP" altLang="en-US" sz="700" spc="-150" dirty="0">
                <a:latin typeface="ＭＳ Ｐ明朝" panose="02020600040205080304" pitchFamily="18" charset="-128"/>
                <a:ea typeface="ＭＳ Ｐ明朝" panose="02020600040205080304" pitchFamily="18" charset="-128"/>
              </a:rPr>
              <a:t>ぜんちょう</a:t>
            </a:r>
            <a:endParaRPr kumimoji="1" lang="en-US" altLang="ja-JP" sz="700" spc="-150" dirty="0">
              <a:latin typeface="ＭＳ Ｐ明朝" panose="02020600040205080304" pitchFamily="18" charset="-128"/>
              <a:ea typeface="ＭＳ Ｐ明朝" panose="02020600040205080304" pitchFamily="18" charset="-128"/>
            </a:endParaRPr>
          </a:p>
        </p:txBody>
      </p:sp>
      <p:sp>
        <p:nvSpPr>
          <p:cNvPr id="56" name="テキスト ボックス 55">
            <a:extLst>
              <a:ext uri="{FF2B5EF4-FFF2-40B4-BE49-F238E27FC236}">
                <a16:creationId xmlns:a16="http://schemas.microsoft.com/office/drawing/2014/main" id="{6BF25C20-2CE2-574A-AE69-BF13FE784090}"/>
              </a:ext>
            </a:extLst>
          </p:cNvPr>
          <p:cNvSpPr txBox="1"/>
          <p:nvPr/>
        </p:nvSpPr>
        <p:spPr>
          <a:xfrm>
            <a:off x="1115975" y="6349806"/>
            <a:ext cx="432000" cy="120161"/>
          </a:xfrm>
          <a:prstGeom prst="rect">
            <a:avLst/>
          </a:prstGeom>
          <a:noFill/>
        </p:spPr>
        <p:txBody>
          <a:bodyPr wrap="square" lIns="0" tIns="0" rIns="0" bIns="0" rtlCol="0">
            <a:spAutoFit/>
          </a:bodyPr>
          <a:lstStyle/>
          <a:p>
            <a:pPr algn="dist">
              <a:lnSpc>
                <a:spcPct val="130000"/>
              </a:lnSpc>
            </a:pPr>
            <a:r>
              <a:rPr lang="ja-JP" altLang="en-US" sz="700" spc="-150" dirty="0">
                <a:solidFill>
                  <a:srgbClr val="0CB14B"/>
                </a:solidFill>
                <a:latin typeface="HGP創英角ｺﾞｼｯｸUB" panose="020B0900000000000000" pitchFamily="50" charset="-128"/>
                <a:ea typeface="HGP創英角ｺﾞｼｯｸUB" panose="020B0900000000000000" pitchFamily="50" charset="-128"/>
              </a:rPr>
              <a:t>いち じ てき</a:t>
            </a:r>
            <a:endParaRPr lang="en-US" altLang="ja-JP" sz="700" spc="-150" dirty="0">
              <a:solidFill>
                <a:srgbClr val="0CB14B"/>
              </a:solidFill>
              <a:latin typeface="HGP創英角ｺﾞｼｯｸUB" panose="020B0900000000000000" pitchFamily="50" charset="-128"/>
              <a:ea typeface="HGP創英角ｺﾞｼｯｸUB" panose="020B0900000000000000" pitchFamily="50" charset="-128"/>
            </a:endParaRPr>
          </a:p>
        </p:txBody>
      </p:sp>
      <p:sp>
        <p:nvSpPr>
          <p:cNvPr id="57" name="テキスト ボックス 56">
            <a:extLst>
              <a:ext uri="{FF2B5EF4-FFF2-40B4-BE49-F238E27FC236}">
                <a16:creationId xmlns:a16="http://schemas.microsoft.com/office/drawing/2014/main" id="{EF0CE725-0E65-DB16-523F-8BC070AB9360}"/>
              </a:ext>
            </a:extLst>
          </p:cNvPr>
          <p:cNvSpPr txBox="1"/>
          <p:nvPr/>
        </p:nvSpPr>
        <p:spPr>
          <a:xfrm>
            <a:off x="2549561" y="6862312"/>
            <a:ext cx="81754" cy="120161"/>
          </a:xfrm>
          <a:prstGeom prst="rect">
            <a:avLst/>
          </a:prstGeom>
          <a:noFill/>
        </p:spPr>
        <p:txBody>
          <a:bodyPr wrap="none" lIns="0" tIns="0" rIns="0" bIns="0" rtlCol="0">
            <a:spAutoFit/>
          </a:bodyPr>
          <a:lstStyle/>
          <a:p>
            <a:pPr algn="dist">
              <a:lnSpc>
                <a:spcPct val="130000"/>
              </a:lnSpc>
            </a:pPr>
            <a:r>
              <a:rPr lang="ja-JP" altLang="en-US" sz="700" dirty="0">
                <a:latin typeface="+mn-ea"/>
              </a:rPr>
              <a:t>な</a:t>
            </a:r>
            <a:endParaRPr lang="en-US" altLang="ja-JP" sz="700" dirty="0">
              <a:latin typeface="+mn-ea"/>
            </a:endParaRPr>
          </a:p>
        </p:txBody>
      </p:sp>
      <p:sp>
        <p:nvSpPr>
          <p:cNvPr id="65" name="テキスト ボックス 64">
            <a:extLst>
              <a:ext uri="{FF2B5EF4-FFF2-40B4-BE49-F238E27FC236}">
                <a16:creationId xmlns:a16="http://schemas.microsoft.com/office/drawing/2014/main" id="{34018016-0A86-46E5-6028-86972092D4E8}"/>
              </a:ext>
            </a:extLst>
          </p:cNvPr>
          <p:cNvSpPr txBox="1"/>
          <p:nvPr/>
        </p:nvSpPr>
        <p:spPr>
          <a:xfrm>
            <a:off x="3321518" y="6863814"/>
            <a:ext cx="432000" cy="120161"/>
          </a:xfrm>
          <a:prstGeom prst="rect">
            <a:avLst/>
          </a:prstGeom>
          <a:noFill/>
        </p:spPr>
        <p:txBody>
          <a:bodyPr wrap="square" lIns="0" tIns="0" rIns="0" bIns="0" rtlCol="0">
            <a:spAutoFit/>
          </a:bodyPr>
          <a:lstStyle/>
          <a:p>
            <a:pPr algn="dist">
              <a:lnSpc>
                <a:spcPct val="130000"/>
              </a:lnSpc>
            </a:pPr>
            <a:r>
              <a:rPr lang="ja-JP" altLang="en-US" sz="700" spc="-150" dirty="0">
                <a:solidFill>
                  <a:srgbClr val="0CB14B"/>
                </a:solidFill>
                <a:latin typeface="HGP創英角ｺﾞｼｯｸUB" panose="020B0900000000000000" pitchFamily="50" charset="-128"/>
                <a:ea typeface="HGP創英角ｺﾞｼｯｸUB" panose="020B0900000000000000" pitchFamily="50" charset="-128"/>
              </a:rPr>
              <a:t>いち じ てき</a:t>
            </a:r>
            <a:endParaRPr lang="en-US" altLang="ja-JP" sz="700" spc="-150" dirty="0">
              <a:solidFill>
                <a:srgbClr val="0CB14B"/>
              </a:solidFill>
              <a:latin typeface="HGP創英角ｺﾞｼｯｸUB" panose="020B0900000000000000" pitchFamily="50" charset="-128"/>
              <a:ea typeface="HGP創英角ｺﾞｼｯｸUB" panose="020B0900000000000000" pitchFamily="50" charset="-128"/>
            </a:endParaRPr>
          </a:p>
        </p:txBody>
      </p:sp>
      <p:sp>
        <p:nvSpPr>
          <p:cNvPr id="66" name="テキスト ボックス 65">
            <a:extLst>
              <a:ext uri="{FF2B5EF4-FFF2-40B4-BE49-F238E27FC236}">
                <a16:creationId xmlns:a16="http://schemas.microsoft.com/office/drawing/2014/main" id="{55669D55-8E30-C9F3-680D-FE4C8B150B91}"/>
              </a:ext>
            </a:extLst>
          </p:cNvPr>
          <p:cNvSpPr txBox="1"/>
          <p:nvPr/>
        </p:nvSpPr>
        <p:spPr>
          <a:xfrm>
            <a:off x="2317766" y="7105466"/>
            <a:ext cx="488916" cy="120161"/>
          </a:xfrm>
          <a:prstGeom prst="rect">
            <a:avLst/>
          </a:prstGeom>
          <a:noFill/>
        </p:spPr>
        <p:txBody>
          <a:bodyPr wrap="none" lIns="0" tIns="0" rIns="0" bIns="0" rtlCol="0">
            <a:spAutoFit/>
          </a:bodyPr>
          <a:lstStyle/>
          <a:p>
            <a:pPr algn="dist">
              <a:lnSpc>
                <a:spcPct val="130000"/>
              </a:lnSpc>
            </a:pPr>
            <a:r>
              <a:rPr lang="ja-JP" altLang="en-US" sz="700" dirty="0">
                <a:latin typeface="+mn-ea"/>
              </a:rPr>
              <a:t>こうみんかん</a:t>
            </a:r>
            <a:endParaRPr lang="en-US" altLang="ja-JP" sz="700" dirty="0">
              <a:latin typeface="+mn-ea"/>
            </a:endParaRPr>
          </a:p>
        </p:txBody>
      </p:sp>
      <p:sp>
        <p:nvSpPr>
          <p:cNvPr id="72" name="テキスト ボックス 71">
            <a:extLst>
              <a:ext uri="{FF2B5EF4-FFF2-40B4-BE49-F238E27FC236}">
                <a16:creationId xmlns:a16="http://schemas.microsoft.com/office/drawing/2014/main" id="{4F6DC274-2CE1-AB38-C19F-B3DD0C33D137}"/>
              </a:ext>
            </a:extLst>
          </p:cNvPr>
          <p:cNvSpPr txBox="1"/>
          <p:nvPr/>
        </p:nvSpPr>
        <p:spPr>
          <a:xfrm>
            <a:off x="2976565" y="8022245"/>
            <a:ext cx="327891" cy="107722"/>
          </a:xfrm>
          <a:prstGeom prst="rect">
            <a:avLst/>
          </a:prstGeom>
          <a:noFill/>
        </p:spPr>
        <p:txBody>
          <a:bodyPr wrap="square" lIns="0" tIns="0" rIns="0" bIns="0" rtlCol="0">
            <a:spAutoFit/>
          </a:bodyPr>
          <a:lstStyle/>
          <a:p>
            <a:pPr algn="ctr"/>
            <a:r>
              <a:rPr kumimoji="1" lang="ja-JP" altLang="en-US" sz="700" spc="-150" dirty="0">
                <a:solidFill>
                  <a:srgbClr val="0CB14B"/>
                </a:solidFill>
                <a:latin typeface="HGP創英角ｺﾞｼｯｸUB" panose="020B0900000000000000" pitchFamily="50" charset="-128"/>
                <a:ea typeface="HGP創英角ｺﾞｼｯｸUB" panose="020B0900000000000000" pitchFamily="50" charset="-128"/>
              </a:rPr>
              <a:t>もっと</a:t>
            </a:r>
          </a:p>
        </p:txBody>
      </p:sp>
      <p:pic>
        <p:nvPicPr>
          <p:cNvPr id="182" name="図 181">
            <a:extLst>
              <a:ext uri="{FF2B5EF4-FFF2-40B4-BE49-F238E27FC236}">
                <a16:creationId xmlns:a16="http://schemas.microsoft.com/office/drawing/2014/main" id="{8D96C7F9-B5B0-C620-5F21-90867C8D8139}"/>
              </a:ext>
            </a:extLst>
          </p:cNvPr>
          <p:cNvPicPr>
            <a:picLocks noChangeAspect="1"/>
          </p:cNvPicPr>
          <p:nvPr/>
        </p:nvPicPr>
        <p:blipFill>
          <a:blip r:embed="rId8"/>
          <a:stretch>
            <a:fillRect/>
          </a:stretch>
        </p:blipFill>
        <p:spPr>
          <a:xfrm>
            <a:off x="5623642" y="7099281"/>
            <a:ext cx="907518" cy="502877"/>
          </a:xfrm>
          <a:prstGeom prst="rect">
            <a:avLst/>
          </a:prstGeom>
        </p:spPr>
      </p:pic>
      <p:pic>
        <p:nvPicPr>
          <p:cNvPr id="185" name="図 184">
            <a:extLst>
              <a:ext uri="{FF2B5EF4-FFF2-40B4-BE49-F238E27FC236}">
                <a16:creationId xmlns:a16="http://schemas.microsoft.com/office/drawing/2014/main" id="{90ED6379-179A-8FBA-EED1-8954706C5727}"/>
              </a:ext>
            </a:extLst>
          </p:cNvPr>
          <p:cNvPicPr>
            <a:picLocks noChangeAspect="1"/>
          </p:cNvPicPr>
          <p:nvPr/>
        </p:nvPicPr>
        <p:blipFill>
          <a:blip r:embed="rId8"/>
          <a:stretch>
            <a:fillRect/>
          </a:stretch>
        </p:blipFill>
        <p:spPr>
          <a:xfrm>
            <a:off x="5463118" y="6113922"/>
            <a:ext cx="672385" cy="372585"/>
          </a:xfrm>
          <a:prstGeom prst="rect">
            <a:avLst/>
          </a:prstGeom>
        </p:spPr>
      </p:pic>
      <p:cxnSp>
        <p:nvCxnSpPr>
          <p:cNvPr id="189" name="直線コネクタ 188">
            <a:extLst>
              <a:ext uri="{FF2B5EF4-FFF2-40B4-BE49-F238E27FC236}">
                <a16:creationId xmlns:a16="http://schemas.microsoft.com/office/drawing/2014/main" id="{F62511E4-F73C-3115-6908-19387EE454B4}"/>
              </a:ext>
            </a:extLst>
          </p:cNvPr>
          <p:cNvCxnSpPr>
            <a:cxnSpLocks/>
          </p:cNvCxnSpPr>
          <p:nvPr/>
        </p:nvCxnSpPr>
        <p:spPr>
          <a:xfrm>
            <a:off x="6333810" y="57462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D6A5A5E-97C5-89DE-7B3B-0A8BA7EE231C}"/>
              </a:ext>
            </a:extLst>
          </p:cNvPr>
          <p:cNvCxnSpPr>
            <a:cxnSpLocks/>
          </p:cNvCxnSpPr>
          <p:nvPr/>
        </p:nvCxnSpPr>
        <p:spPr>
          <a:xfrm>
            <a:off x="6374362" y="5742712"/>
            <a:ext cx="81105" cy="131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3" name="グループ化 162">
            <a:extLst>
              <a:ext uri="{FF2B5EF4-FFF2-40B4-BE49-F238E27FC236}">
                <a16:creationId xmlns:a16="http://schemas.microsoft.com/office/drawing/2014/main" id="{A1CAE31B-BE0F-B72B-CC21-A918DBFB0DF6}"/>
              </a:ext>
            </a:extLst>
          </p:cNvPr>
          <p:cNvGrpSpPr/>
          <p:nvPr/>
        </p:nvGrpSpPr>
        <p:grpSpPr>
          <a:xfrm>
            <a:off x="5844870" y="6330387"/>
            <a:ext cx="646578" cy="300673"/>
            <a:chOff x="5655286" y="6360790"/>
            <a:chExt cx="646578" cy="300673"/>
          </a:xfrm>
        </p:grpSpPr>
        <p:grpSp>
          <p:nvGrpSpPr>
            <p:cNvPr id="157" name="グループ化 156">
              <a:extLst>
                <a:ext uri="{FF2B5EF4-FFF2-40B4-BE49-F238E27FC236}">
                  <a16:creationId xmlns:a16="http://schemas.microsoft.com/office/drawing/2014/main" id="{5E0E9F92-9B94-6A83-E222-1C73DDC6832E}"/>
                </a:ext>
              </a:extLst>
            </p:cNvPr>
            <p:cNvGrpSpPr/>
            <p:nvPr/>
          </p:nvGrpSpPr>
          <p:grpSpPr>
            <a:xfrm flipH="1">
              <a:off x="5983005" y="6392134"/>
              <a:ext cx="318859" cy="231173"/>
              <a:chOff x="7836775" y="7271324"/>
              <a:chExt cx="1905000" cy="1381125"/>
            </a:xfrm>
          </p:grpSpPr>
          <p:pic>
            <p:nvPicPr>
              <p:cNvPr id="153" name="図 152" descr="車のナンバープレート&#10;&#10;AI によって生成されたコンテンツは間違っている可能性があります。">
                <a:extLst>
                  <a:ext uri="{FF2B5EF4-FFF2-40B4-BE49-F238E27FC236}">
                    <a16:creationId xmlns:a16="http://schemas.microsoft.com/office/drawing/2014/main" id="{E66C9488-15D9-AD62-3F78-DACD44E5D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6775" y="7271324"/>
                <a:ext cx="1905000" cy="1381125"/>
              </a:xfrm>
              <a:prstGeom prst="rect">
                <a:avLst/>
              </a:prstGeom>
            </p:spPr>
          </p:pic>
          <p:sp>
            <p:nvSpPr>
              <p:cNvPr id="154" name="正方形/長方形 153">
                <a:extLst>
                  <a:ext uri="{FF2B5EF4-FFF2-40B4-BE49-F238E27FC236}">
                    <a16:creationId xmlns:a16="http://schemas.microsoft.com/office/drawing/2014/main" id="{31920D65-D063-657D-DEB8-BC4BDB413402}"/>
                  </a:ext>
                </a:extLst>
              </p:cNvPr>
              <p:cNvSpPr/>
              <p:nvPr/>
            </p:nvSpPr>
            <p:spPr>
              <a:xfrm rot="332124">
                <a:off x="8003381" y="8010525"/>
                <a:ext cx="228600" cy="20240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a:extLst>
                  <a:ext uri="{FF2B5EF4-FFF2-40B4-BE49-F238E27FC236}">
                    <a16:creationId xmlns:a16="http://schemas.microsoft.com/office/drawing/2014/main" id="{C9B317C7-E640-1082-9897-4B2EA48E1603}"/>
                  </a:ext>
                </a:extLst>
              </p:cNvPr>
              <p:cNvSpPr/>
              <p:nvPr/>
            </p:nvSpPr>
            <p:spPr>
              <a:xfrm rot="332124">
                <a:off x="8492064" y="8026590"/>
                <a:ext cx="228600" cy="2133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a:extLst>
                  <a:ext uri="{FF2B5EF4-FFF2-40B4-BE49-F238E27FC236}">
                    <a16:creationId xmlns:a16="http://schemas.microsoft.com/office/drawing/2014/main" id="{C5B0158E-2177-9717-FE58-2A59ADF7601F}"/>
                  </a:ext>
                </a:extLst>
              </p:cNvPr>
              <p:cNvSpPr/>
              <p:nvPr/>
            </p:nvSpPr>
            <p:spPr>
              <a:xfrm rot="332124">
                <a:off x="8160801" y="8149337"/>
                <a:ext cx="343431" cy="2133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2" name="グループ化 161">
              <a:extLst>
                <a:ext uri="{FF2B5EF4-FFF2-40B4-BE49-F238E27FC236}">
                  <a16:creationId xmlns:a16="http://schemas.microsoft.com/office/drawing/2014/main" id="{C1B66D06-714E-7BE9-D8C9-B9DBB4829BDC}"/>
                </a:ext>
              </a:extLst>
            </p:cNvPr>
            <p:cNvGrpSpPr/>
            <p:nvPr/>
          </p:nvGrpSpPr>
          <p:grpSpPr>
            <a:xfrm flipH="1">
              <a:off x="5789527" y="6360790"/>
              <a:ext cx="378632" cy="274508"/>
              <a:chOff x="8015273" y="5774814"/>
              <a:chExt cx="1905000" cy="1381125"/>
            </a:xfrm>
          </p:grpSpPr>
          <p:pic>
            <p:nvPicPr>
              <p:cNvPr id="149" name="図 148">
                <a:extLst>
                  <a:ext uri="{FF2B5EF4-FFF2-40B4-BE49-F238E27FC236}">
                    <a16:creationId xmlns:a16="http://schemas.microsoft.com/office/drawing/2014/main" id="{28BFD480-2EAC-43D1-4780-D29B2E92DA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5273" y="5774814"/>
                <a:ext cx="1905000" cy="1381125"/>
              </a:xfrm>
              <a:prstGeom prst="rect">
                <a:avLst/>
              </a:prstGeom>
            </p:spPr>
          </p:pic>
          <p:sp>
            <p:nvSpPr>
              <p:cNvPr id="158" name="正方形/長方形 157">
                <a:extLst>
                  <a:ext uri="{FF2B5EF4-FFF2-40B4-BE49-F238E27FC236}">
                    <a16:creationId xmlns:a16="http://schemas.microsoft.com/office/drawing/2014/main" id="{4939881B-72F4-0461-ACB3-EDDB953707AA}"/>
                  </a:ext>
                </a:extLst>
              </p:cNvPr>
              <p:cNvSpPr/>
              <p:nvPr/>
            </p:nvSpPr>
            <p:spPr>
              <a:xfrm rot="293928">
                <a:off x="8177399" y="6514032"/>
                <a:ext cx="230614" cy="210851"/>
              </a:xfrm>
              <a:prstGeom prst="rect">
                <a:avLst/>
              </a:prstGeom>
              <a:solidFill>
                <a:srgbClr val="2929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730A3C9F-1035-9534-1646-A741CDA54915}"/>
                  </a:ext>
                </a:extLst>
              </p:cNvPr>
              <p:cNvSpPr/>
              <p:nvPr/>
            </p:nvSpPr>
            <p:spPr>
              <a:xfrm rot="158900">
                <a:off x="8665884" y="6530098"/>
                <a:ext cx="256674" cy="210851"/>
              </a:xfrm>
              <a:prstGeom prst="rect">
                <a:avLst/>
              </a:prstGeom>
              <a:solidFill>
                <a:srgbClr val="2929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DE03528E-87DF-5329-0251-D3ECA806556F}"/>
                  </a:ext>
                </a:extLst>
              </p:cNvPr>
              <p:cNvSpPr/>
              <p:nvPr/>
            </p:nvSpPr>
            <p:spPr>
              <a:xfrm rot="293928">
                <a:off x="8336745" y="6661444"/>
                <a:ext cx="336593" cy="210851"/>
              </a:xfrm>
              <a:prstGeom prst="rect">
                <a:avLst/>
              </a:prstGeom>
              <a:solidFill>
                <a:srgbClr val="2929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9" name="グループ化 138">
              <a:extLst>
                <a:ext uri="{FF2B5EF4-FFF2-40B4-BE49-F238E27FC236}">
                  <a16:creationId xmlns:a16="http://schemas.microsoft.com/office/drawing/2014/main" id="{E470D3D2-32D8-083E-EFC8-6ADE175445F0}"/>
                </a:ext>
              </a:extLst>
            </p:cNvPr>
            <p:cNvGrpSpPr/>
            <p:nvPr/>
          </p:nvGrpSpPr>
          <p:grpSpPr>
            <a:xfrm flipH="1">
              <a:off x="5655286" y="6412467"/>
              <a:ext cx="343411" cy="248996"/>
              <a:chOff x="0" y="2466744"/>
              <a:chExt cx="6858000" cy="4972512"/>
            </a:xfrm>
          </p:grpSpPr>
          <p:pic>
            <p:nvPicPr>
              <p:cNvPr id="121" name="図 120">
                <a:extLst>
                  <a:ext uri="{FF2B5EF4-FFF2-40B4-BE49-F238E27FC236}">
                    <a16:creationId xmlns:a16="http://schemas.microsoft.com/office/drawing/2014/main" id="{874D14C1-79E3-4C90-3A46-B15464C152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466744"/>
                <a:ext cx="6858000" cy="4972512"/>
              </a:xfrm>
              <a:prstGeom prst="rect">
                <a:avLst/>
              </a:prstGeom>
            </p:spPr>
          </p:pic>
          <p:sp>
            <p:nvSpPr>
              <p:cNvPr id="122" name="正方形/長方形 121">
                <a:extLst>
                  <a:ext uri="{FF2B5EF4-FFF2-40B4-BE49-F238E27FC236}">
                    <a16:creationId xmlns:a16="http://schemas.microsoft.com/office/drawing/2014/main" id="{2A7ABE82-2F2F-8091-D73A-62AA360134B6}"/>
                  </a:ext>
                </a:extLst>
              </p:cNvPr>
              <p:cNvSpPr/>
              <p:nvPr/>
            </p:nvSpPr>
            <p:spPr>
              <a:xfrm rot="162047">
                <a:off x="633656" y="5152186"/>
                <a:ext cx="756781" cy="721641"/>
              </a:xfrm>
              <a:prstGeom prst="rect">
                <a:avLst/>
              </a:prstGeom>
              <a:solidFill>
                <a:srgbClr val="99C5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A9E109EB-FDDF-9775-E0CA-0567E8A4CE60}"/>
                  </a:ext>
                </a:extLst>
              </p:cNvPr>
              <p:cNvSpPr/>
              <p:nvPr/>
            </p:nvSpPr>
            <p:spPr>
              <a:xfrm rot="162047">
                <a:off x="2413283" y="5214396"/>
                <a:ext cx="756781" cy="721641"/>
              </a:xfrm>
              <a:prstGeom prst="rect">
                <a:avLst/>
              </a:prstGeom>
              <a:solidFill>
                <a:srgbClr val="99C5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3459A4D9-BADB-0796-278E-ACBBBFDD02F3}"/>
                  </a:ext>
                </a:extLst>
              </p:cNvPr>
              <p:cNvSpPr/>
              <p:nvPr/>
            </p:nvSpPr>
            <p:spPr>
              <a:xfrm rot="162047">
                <a:off x="1232713" y="5686606"/>
                <a:ext cx="1180236" cy="721641"/>
              </a:xfrm>
              <a:prstGeom prst="rect">
                <a:avLst/>
              </a:prstGeom>
              <a:solidFill>
                <a:srgbClr val="99C5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60215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角丸四角形 187"/>
          <p:cNvSpPr/>
          <p:nvPr/>
        </p:nvSpPr>
        <p:spPr>
          <a:xfrm>
            <a:off x="248401" y="8752820"/>
            <a:ext cx="6528637" cy="999965"/>
          </a:xfrm>
          <a:prstGeom prst="roundRect">
            <a:avLst>
              <a:gd name="adj" fmla="val 16954"/>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角丸四角形 261"/>
          <p:cNvSpPr/>
          <p:nvPr/>
        </p:nvSpPr>
        <p:spPr>
          <a:xfrm>
            <a:off x="80707" y="2190957"/>
            <a:ext cx="6696330" cy="2911722"/>
          </a:xfrm>
          <a:prstGeom prst="roundRect">
            <a:avLst>
              <a:gd name="adj" fmla="val 3882"/>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ホームベース 65"/>
          <p:cNvSpPr/>
          <p:nvPr/>
        </p:nvSpPr>
        <p:spPr>
          <a:xfrm>
            <a:off x="976211" y="4507534"/>
            <a:ext cx="1849845" cy="245275"/>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p:cNvSpPr txBox="1"/>
          <p:nvPr/>
        </p:nvSpPr>
        <p:spPr>
          <a:xfrm>
            <a:off x="1444447" y="114168"/>
            <a:ext cx="2555755" cy="200055"/>
          </a:xfrm>
          <a:prstGeom prst="rect">
            <a:avLst/>
          </a:prstGeom>
          <a:noFill/>
        </p:spPr>
        <p:txBody>
          <a:bodyPr wrap="none" lIns="0" tIns="0" rIns="0" bIns="0"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大雨による災害からの避難を知ろう</a:t>
            </a:r>
            <a:endParaRPr lang="en-US" altLang="ja-JP" sz="13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108" name="テキスト ボックス 107"/>
          <p:cNvSpPr txBox="1"/>
          <p:nvPr/>
        </p:nvSpPr>
        <p:spPr>
          <a:xfrm>
            <a:off x="1444447" y="682609"/>
            <a:ext cx="3085263" cy="200055"/>
          </a:xfrm>
          <a:prstGeom prst="rect">
            <a:avLst/>
          </a:prstGeom>
          <a:noFill/>
        </p:spPr>
        <p:txBody>
          <a:bodyPr wrap="none" lIns="0" tIns="0" rIns="0" bIns="0"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そのときの状況で避難が変わることを知ろう</a:t>
            </a:r>
          </a:p>
        </p:txBody>
      </p:sp>
      <p:sp>
        <p:nvSpPr>
          <p:cNvPr id="109" name="テキスト ボックス 108"/>
          <p:cNvSpPr txBox="1"/>
          <p:nvPr/>
        </p:nvSpPr>
        <p:spPr>
          <a:xfrm>
            <a:off x="207538" y="1595888"/>
            <a:ext cx="6447806" cy="483274"/>
          </a:xfrm>
          <a:prstGeom prst="rect">
            <a:avLst/>
          </a:prstGeom>
          <a:noFill/>
        </p:spPr>
        <p:txBody>
          <a:bodyPr wrap="square" lIns="0" tIns="0" rIns="0" bIns="0" rtlCol="0">
            <a:spAutoFit/>
          </a:bodyPr>
          <a:lstStyle/>
          <a:p>
            <a:pPr algn="just">
              <a:lnSpc>
                <a:spcPct val="130000"/>
              </a:lnSpc>
            </a:pPr>
            <a:r>
              <a:rPr lang="ja-JP" altLang="en-US" sz="1300" dirty="0">
                <a:latin typeface="ＭＳ Ｐ明朝" panose="02020600040205080304" pitchFamily="18" charset="-128"/>
                <a:ea typeface="ＭＳ Ｐ明朝" panose="02020600040205080304" pitchFamily="18" charset="-128"/>
              </a:rPr>
              <a:t>大雨で洪水災害や土砂災害が起こりそうなときは、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避難に役立ついろいろな情報 </a:t>
            </a:r>
            <a:r>
              <a:rPr lang="ja-JP" altLang="en-US" sz="1300" dirty="0">
                <a:latin typeface="ＭＳ Ｐ明朝" panose="02020600040205080304" pitchFamily="18" charset="-128"/>
                <a:ea typeface="ＭＳ Ｐ明朝" panose="02020600040205080304" pitchFamily="18" charset="-128"/>
              </a:rPr>
              <a:t>が発表され</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ます。周りの状況を見つつ、発表される情報も参考にしながら、避難の判断をしましょう。</a:t>
            </a:r>
          </a:p>
        </p:txBody>
      </p:sp>
      <p:sp>
        <p:nvSpPr>
          <p:cNvPr id="110" name="角丸四角形 109"/>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111" name="テキスト ボックス 110"/>
          <p:cNvSpPr txBox="1"/>
          <p:nvPr/>
        </p:nvSpPr>
        <p:spPr>
          <a:xfrm>
            <a:off x="80963" y="1130308"/>
            <a:ext cx="5229498"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２　</a:t>
            </a:r>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避難に役に立つ情報</a:t>
            </a:r>
          </a:p>
        </p:txBody>
      </p:sp>
      <p:sp>
        <p:nvSpPr>
          <p:cNvPr id="112" name="テキスト ボックス 111"/>
          <p:cNvSpPr txBox="1"/>
          <p:nvPr/>
        </p:nvSpPr>
        <p:spPr>
          <a:xfrm>
            <a:off x="1444447" y="404738"/>
            <a:ext cx="1885131" cy="200055"/>
          </a:xfrm>
          <a:prstGeom prst="rect">
            <a:avLst/>
          </a:prstGeom>
          <a:noFill/>
        </p:spPr>
        <p:txBody>
          <a:bodyPr wrap="none" lIns="0" tIns="0" rIns="0" bIns="0"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避難に役立つ情報を知ろう</a:t>
            </a:r>
          </a:p>
        </p:txBody>
      </p:sp>
      <p:sp>
        <p:nvSpPr>
          <p:cNvPr id="165" name="角丸四角形 164"/>
          <p:cNvSpPr/>
          <p:nvPr/>
        </p:nvSpPr>
        <p:spPr>
          <a:xfrm>
            <a:off x="80962" y="5568792"/>
            <a:ext cx="6696075" cy="2925407"/>
          </a:xfrm>
          <a:prstGeom prst="roundRect">
            <a:avLst>
              <a:gd name="adj" fmla="val 0"/>
            </a:avLst>
          </a:prstGeom>
          <a:solidFill>
            <a:srgbClr val="D9ECD4"/>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6" name="角丸四角形 165"/>
          <p:cNvSpPr/>
          <p:nvPr/>
        </p:nvSpPr>
        <p:spPr>
          <a:xfrm>
            <a:off x="181811" y="6062254"/>
            <a:ext cx="6485061" cy="481169"/>
          </a:xfrm>
          <a:prstGeom prst="roundRect">
            <a:avLst>
              <a:gd name="adj" fmla="val 918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p:cNvSpPr txBox="1"/>
          <p:nvPr/>
        </p:nvSpPr>
        <p:spPr>
          <a:xfrm>
            <a:off x="218482" y="6206363"/>
            <a:ext cx="6204101" cy="352404"/>
          </a:xfrm>
          <a:prstGeom prst="rect">
            <a:avLst/>
          </a:prstGeom>
          <a:noFill/>
        </p:spPr>
        <p:txBody>
          <a:bodyPr wrap="square" rtlCol="0">
            <a:spAutoFit/>
          </a:bodyPr>
          <a:lstStyle/>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災害で危ない状況になる前に、避難所などの</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安全な場所へ避難する</a:t>
            </a:r>
            <a:r>
              <a:rPr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 </a:t>
            </a: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ことが大事です。</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73" name="角丸四角形 172"/>
          <p:cNvSpPr/>
          <p:nvPr/>
        </p:nvSpPr>
        <p:spPr>
          <a:xfrm>
            <a:off x="248400" y="5884976"/>
            <a:ext cx="3714070" cy="324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p:cNvSpPr txBox="1"/>
          <p:nvPr/>
        </p:nvSpPr>
        <p:spPr>
          <a:xfrm>
            <a:off x="320671" y="5953401"/>
            <a:ext cx="3812339" cy="215444"/>
          </a:xfrm>
          <a:prstGeom prst="rect">
            <a:avLst/>
          </a:prstGeom>
          <a:noFill/>
        </p:spPr>
        <p:txBody>
          <a:bodyPr wrap="square" lIns="0" tIns="0" rIns="0" bIns="0" rtlCol="0">
            <a:sp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① 災害が起こる前に安全な場所へ避難すること</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26" name="正方形/長方形 225"/>
          <p:cNvSpPr/>
          <p:nvPr/>
        </p:nvSpPr>
        <p:spPr>
          <a:xfrm>
            <a:off x="83871" y="52703"/>
            <a:ext cx="847725" cy="847725"/>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テキスト ボックス 226"/>
          <p:cNvSpPr txBox="1"/>
          <p:nvPr/>
        </p:nvSpPr>
        <p:spPr>
          <a:xfrm>
            <a:off x="77968" y="125658"/>
            <a:ext cx="859531" cy="646331"/>
          </a:xfrm>
          <a:prstGeom prst="rect">
            <a:avLst/>
          </a:prstGeom>
          <a:noFill/>
        </p:spPr>
        <p:txBody>
          <a:bodyPr wrap="none" rtlCol="0">
            <a:spAutoFit/>
          </a:bodyPr>
          <a:lstStyle/>
          <a:p>
            <a:pPr algn="ctr"/>
            <a:r>
              <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学習の</a:t>
            </a:r>
            <a:endParaRPr kumimoji="1" lang="en-US" altLang="ja-JP"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ねらい</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241" name="角丸四角形 240"/>
          <p:cNvSpPr/>
          <p:nvPr/>
        </p:nvSpPr>
        <p:spPr>
          <a:xfrm>
            <a:off x="198430" y="6833912"/>
            <a:ext cx="6470658" cy="1587041"/>
          </a:xfrm>
          <a:prstGeom prst="roundRect">
            <a:avLst>
              <a:gd name="adj" fmla="val 918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3" name="角丸四角形 242"/>
          <p:cNvSpPr/>
          <p:nvPr/>
        </p:nvSpPr>
        <p:spPr>
          <a:xfrm>
            <a:off x="265019" y="6656635"/>
            <a:ext cx="2532377" cy="324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テキスト ボックス 243"/>
          <p:cNvSpPr txBox="1"/>
          <p:nvPr/>
        </p:nvSpPr>
        <p:spPr>
          <a:xfrm>
            <a:off x="337290" y="6725061"/>
            <a:ext cx="2554516" cy="215444"/>
          </a:xfrm>
          <a:prstGeom prst="rect">
            <a:avLst/>
          </a:prstGeom>
          <a:noFill/>
        </p:spPr>
        <p:txBody>
          <a:bodyPr wrap="square" lIns="0" tIns="0" rIns="0" bIns="0" rtlCol="0">
            <a:sp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② 状況にあった避難をすること</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49" name="角丸四角形 248"/>
          <p:cNvSpPr/>
          <p:nvPr/>
        </p:nvSpPr>
        <p:spPr>
          <a:xfrm>
            <a:off x="380772" y="7532885"/>
            <a:ext cx="1811866" cy="828000"/>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テキスト ボックス 249"/>
          <p:cNvSpPr txBox="1"/>
          <p:nvPr/>
        </p:nvSpPr>
        <p:spPr>
          <a:xfrm>
            <a:off x="449195" y="7592669"/>
            <a:ext cx="1154162" cy="208199"/>
          </a:xfrm>
          <a:prstGeom prst="rect">
            <a:avLst/>
          </a:prstGeom>
          <a:noFill/>
        </p:spPr>
        <p:txBody>
          <a:bodyPr wrap="none" lIns="0" tIns="0" rIns="0" bIns="0" rtlCol="0">
            <a:spAutoFit/>
          </a:bodyPr>
          <a:lstStyle/>
          <a:p>
            <a:pPr>
              <a:lnSpc>
                <a:spcPct val="120000"/>
              </a:lnSpc>
            </a:pPr>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洪水災害の場合</a:t>
            </a:r>
          </a:p>
        </p:txBody>
      </p:sp>
      <p:sp>
        <p:nvSpPr>
          <p:cNvPr id="251" name="テキスト ボックス 250"/>
          <p:cNvSpPr txBox="1"/>
          <p:nvPr/>
        </p:nvSpPr>
        <p:spPr>
          <a:xfrm>
            <a:off x="449195" y="7877958"/>
            <a:ext cx="1519647" cy="448264"/>
          </a:xfrm>
          <a:prstGeom prst="rect">
            <a:avLst/>
          </a:prstGeom>
          <a:noFill/>
        </p:spPr>
        <p:txBody>
          <a:bodyPr wrap="none" lIns="0" tIns="0" rIns="0" bIns="0" rtlCol="0">
            <a:spAutoFit/>
          </a:bodyPr>
          <a:lstStyle/>
          <a:p>
            <a:pPr>
              <a:lnSpc>
                <a:spcPct val="120000"/>
              </a:lnSpc>
            </a:pPr>
            <a:r>
              <a:rPr lang="ja-JP" altLang="en-US" sz="1300" dirty="0">
                <a:solidFill>
                  <a:schemeClr val="bg1"/>
                </a:solidFill>
                <a:latin typeface="+mj-ea"/>
                <a:ea typeface="+mj-ea"/>
              </a:rPr>
              <a:t>高い場所にある</a:t>
            </a:r>
            <a:br>
              <a:rPr lang="en-US" altLang="ja-JP" sz="1300" dirty="0">
                <a:solidFill>
                  <a:schemeClr val="bg1"/>
                </a:solidFill>
                <a:latin typeface="+mj-ea"/>
                <a:ea typeface="+mj-ea"/>
              </a:rPr>
            </a:br>
            <a:r>
              <a:rPr lang="ja-JP" altLang="en-US" sz="1300" dirty="0">
                <a:solidFill>
                  <a:schemeClr val="bg1"/>
                </a:solidFill>
                <a:latin typeface="+mj-ea"/>
                <a:ea typeface="+mj-ea"/>
              </a:rPr>
              <a:t>じょうぶな建物へ避難</a:t>
            </a:r>
          </a:p>
        </p:txBody>
      </p:sp>
      <p:cxnSp>
        <p:nvCxnSpPr>
          <p:cNvPr id="252" name="直線コネクタ 251"/>
          <p:cNvCxnSpPr>
            <a:cxnSpLocks/>
          </p:cNvCxnSpPr>
          <p:nvPr/>
        </p:nvCxnSpPr>
        <p:spPr>
          <a:xfrm>
            <a:off x="425383" y="7809030"/>
            <a:ext cx="16361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2" name="角丸四角形 171"/>
          <p:cNvSpPr/>
          <p:nvPr/>
        </p:nvSpPr>
        <p:spPr>
          <a:xfrm>
            <a:off x="3061270" y="7540028"/>
            <a:ext cx="2664000" cy="828000"/>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テキスト ボックス 214"/>
          <p:cNvSpPr txBox="1"/>
          <p:nvPr/>
        </p:nvSpPr>
        <p:spPr>
          <a:xfrm>
            <a:off x="3148502" y="7607772"/>
            <a:ext cx="1154162" cy="208199"/>
          </a:xfrm>
          <a:prstGeom prst="rect">
            <a:avLst/>
          </a:prstGeom>
          <a:noFill/>
        </p:spPr>
        <p:txBody>
          <a:bodyPr wrap="none" lIns="0" tIns="0" rIns="0" bIns="0" rtlCol="0">
            <a:spAutoFit/>
          </a:bodyPr>
          <a:lstStyle/>
          <a:p>
            <a:pPr>
              <a:lnSpc>
                <a:spcPct val="120000"/>
              </a:lnSpc>
            </a:pPr>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土砂災害の場合</a:t>
            </a:r>
          </a:p>
        </p:txBody>
      </p:sp>
      <p:sp>
        <p:nvSpPr>
          <p:cNvPr id="216" name="テキスト ボックス 215"/>
          <p:cNvSpPr txBox="1"/>
          <p:nvPr/>
        </p:nvSpPr>
        <p:spPr>
          <a:xfrm>
            <a:off x="3148503" y="7910147"/>
            <a:ext cx="2390078" cy="448264"/>
          </a:xfrm>
          <a:prstGeom prst="rect">
            <a:avLst/>
          </a:prstGeom>
          <a:noFill/>
        </p:spPr>
        <p:txBody>
          <a:bodyPr wrap="none" lIns="0" tIns="0" rIns="0" bIns="0" rtlCol="0">
            <a:spAutoFit/>
          </a:bodyPr>
          <a:lstStyle/>
          <a:p>
            <a:pPr>
              <a:lnSpc>
                <a:spcPct val="120000"/>
              </a:lnSpc>
            </a:pPr>
            <a:r>
              <a:rPr lang="ja-JP" altLang="en-US" sz="1300" dirty="0">
                <a:solidFill>
                  <a:schemeClr val="bg1"/>
                </a:solidFill>
                <a:latin typeface="+mj-ea"/>
                <a:ea typeface="+mj-ea"/>
              </a:rPr>
              <a:t>自宅の２階以上でがけや斜面から</a:t>
            </a:r>
            <a:endParaRPr lang="en-US" altLang="ja-JP" sz="1300" dirty="0">
              <a:solidFill>
                <a:schemeClr val="bg1"/>
              </a:solidFill>
              <a:latin typeface="+mj-ea"/>
              <a:ea typeface="+mj-ea"/>
            </a:endParaRPr>
          </a:p>
          <a:p>
            <a:pPr>
              <a:lnSpc>
                <a:spcPct val="120000"/>
              </a:lnSpc>
            </a:pPr>
            <a:r>
              <a:rPr lang="ja-JP" altLang="en-US" sz="1300" dirty="0">
                <a:solidFill>
                  <a:schemeClr val="bg1"/>
                </a:solidFill>
                <a:latin typeface="+mj-ea"/>
                <a:ea typeface="+mj-ea"/>
              </a:rPr>
              <a:t>なるべく離れた場所へ避難</a:t>
            </a:r>
          </a:p>
        </p:txBody>
      </p:sp>
      <p:cxnSp>
        <p:nvCxnSpPr>
          <p:cNvPr id="217" name="直線コネクタ 216"/>
          <p:cNvCxnSpPr>
            <a:cxnSpLocks/>
          </p:cNvCxnSpPr>
          <p:nvPr/>
        </p:nvCxnSpPr>
        <p:spPr>
          <a:xfrm>
            <a:off x="3105881" y="7822899"/>
            <a:ext cx="23413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049" y="7665539"/>
            <a:ext cx="950623" cy="563244"/>
          </a:xfrm>
          <a:prstGeom prst="rect">
            <a:avLst/>
          </a:prstGeom>
          <a:effectLst>
            <a:glow rad="63500">
              <a:schemeClr val="bg1"/>
            </a:glow>
          </a:effectLst>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4759" y="7567109"/>
            <a:ext cx="759553" cy="759553"/>
          </a:xfrm>
          <a:prstGeom prst="rect">
            <a:avLst/>
          </a:prstGeom>
          <a:effectLst>
            <a:glow rad="63500">
              <a:schemeClr val="bg1"/>
            </a:glow>
          </a:effectLst>
        </p:spPr>
      </p:pic>
      <p:sp>
        <p:nvSpPr>
          <p:cNvPr id="270" name="テキスト ボックス 269"/>
          <p:cNvSpPr txBox="1"/>
          <p:nvPr/>
        </p:nvSpPr>
        <p:spPr>
          <a:xfrm>
            <a:off x="122680" y="2252387"/>
            <a:ext cx="1146468"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避難情報</a:t>
            </a:r>
            <a:r>
              <a:rPr lang="ja-JP" altLang="en-US" sz="13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等</a:t>
            </a:r>
            <a:endParaRPr kumimoji="1" lang="ja-JP" altLang="en-US" sz="13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272" name="正方形/長方形 271"/>
          <p:cNvSpPr/>
          <p:nvPr/>
        </p:nvSpPr>
        <p:spPr>
          <a:xfrm>
            <a:off x="1515434" y="2278934"/>
            <a:ext cx="4496424" cy="192168"/>
          </a:xfrm>
          <a:prstGeom prst="rect">
            <a:avLst/>
          </a:prstGeom>
        </p:spPr>
        <p:txBody>
          <a:bodyPr wrap="none" lIns="0" tIns="0" rIns="0" bIns="0">
            <a:spAutoFit/>
          </a:bodyPr>
          <a:lstStyle/>
          <a:p>
            <a:pPr>
              <a:lnSpc>
                <a:spcPct val="12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住んでいる地域の役所や役場から避難に関する情報が発表されます。</a:t>
            </a:r>
          </a:p>
        </p:txBody>
      </p:sp>
      <p:sp>
        <p:nvSpPr>
          <p:cNvPr id="286" name="テキスト ボックス 285"/>
          <p:cNvSpPr txBox="1"/>
          <p:nvPr/>
        </p:nvSpPr>
        <p:spPr>
          <a:xfrm>
            <a:off x="2901973" y="4552347"/>
            <a:ext cx="3819956" cy="184666"/>
          </a:xfrm>
          <a:prstGeom prst="rect">
            <a:avLst/>
          </a:prstGeom>
          <a:noFill/>
        </p:spPr>
        <p:txBody>
          <a:bodyPr wrap="none" lIns="0" tIns="0" rIns="0" bIns="0" rtlCol="0">
            <a:spAutoFit/>
          </a:bodyPr>
          <a:lstStyle/>
          <a:p>
            <a:r>
              <a:rPr lang="ja-JP" altLang="en-US" sz="1200" dirty="0">
                <a:latin typeface="ＭＳ Ｐ明朝" panose="02020600040205080304" pitchFamily="18" charset="-128"/>
                <a:ea typeface="ＭＳ Ｐ明朝" panose="02020600040205080304" pitchFamily="18" charset="-128"/>
              </a:rPr>
              <a:t>土砂災害が発生する危険性が高い市町村に発表されます。</a:t>
            </a:r>
            <a:endParaRPr kumimoji="1" lang="ja-JP" altLang="en-US" sz="1200" dirty="0">
              <a:latin typeface="ＭＳ Ｐ明朝" panose="02020600040205080304" pitchFamily="18" charset="-128"/>
              <a:ea typeface="ＭＳ Ｐ明朝" panose="02020600040205080304" pitchFamily="18" charset="-128"/>
            </a:endParaRPr>
          </a:p>
        </p:txBody>
      </p:sp>
      <p:sp>
        <p:nvSpPr>
          <p:cNvPr id="64" name="テキスト ボックス 63"/>
          <p:cNvSpPr txBox="1"/>
          <p:nvPr/>
        </p:nvSpPr>
        <p:spPr>
          <a:xfrm>
            <a:off x="976210" y="4513045"/>
            <a:ext cx="1606215" cy="276999"/>
          </a:xfrm>
          <a:prstGeom prst="rect">
            <a:avLst/>
          </a:prstGeom>
          <a:noFill/>
        </p:spPr>
        <p:txBody>
          <a:bodyPr wrap="square" rtlCol="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土砂災害警戒情報</a:t>
            </a:r>
          </a:p>
        </p:txBody>
      </p:sp>
      <p:sp>
        <p:nvSpPr>
          <p:cNvPr id="67" name="円形吹き出し 66"/>
          <p:cNvSpPr/>
          <p:nvPr/>
        </p:nvSpPr>
        <p:spPr>
          <a:xfrm>
            <a:off x="433307" y="4483482"/>
            <a:ext cx="524468" cy="258399"/>
          </a:xfrm>
          <a:prstGeom prst="wedgeEllipseCallout">
            <a:avLst>
              <a:gd name="adj1" fmla="val 60351"/>
              <a:gd name="adj2" fmla="val 4503"/>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414340" y="4474015"/>
            <a:ext cx="606256" cy="276999"/>
          </a:xfrm>
          <a:prstGeom prst="rect">
            <a:avLst/>
          </a:prstGeom>
          <a:noFill/>
        </p:spPr>
        <p:txBody>
          <a:bodyPr wrap="none" rtlCol="0">
            <a:spAutoFit/>
          </a:bodyPr>
          <a:lstStyle/>
          <a:p>
            <a:r>
              <a:rPr kumimoji="1" lang="ja-JP" altLang="en-US" sz="1200" dirty="0"/>
              <a:t>他</a:t>
            </a:r>
            <a:r>
              <a:rPr kumimoji="1" lang="ja-JP" altLang="en-US" sz="1100" dirty="0"/>
              <a:t>にも</a:t>
            </a:r>
          </a:p>
        </p:txBody>
      </p:sp>
      <p:sp>
        <p:nvSpPr>
          <p:cNvPr id="4" name="テキスト ボックス 3"/>
          <p:cNvSpPr txBox="1"/>
          <p:nvPr/>
        </p:nvSpPr>
        <p:spPr>
          <a:xfrm>
            <a:off x="693700" y="4782732"/>
            <a:ext cx="5641288" cy="292388"/>
          </a:xfrm>
          <a:prstGeom prst="rect">
            <a:avLst/>
          </a:prstGeom>
          <a:noFill/>
        </p:spPr>
        <p:txBody>
          <a:bodyPr wrap="none" rtlCol="0">
            <a:spAutoFit/>
          </a:bodyPr>
          <a:lstStyle/>
          <a:p>
            <a:r>
              <a:rPr kumimoji="1" lang="ja-JP" altLang="en-US" sz="13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これらの情報が発表されていなくても、身の危険を感じる場合は避難をしましょう</a:t>
            </a:r>
          </a:p>
        </p:txBody>
      </p:sp>
      <p:grpSp>
        <p:nvGrpSpPr>
          <p:cNvPr id="88" name="グループ化 87"/>
          <p:cNvGrpSpPr/>
          <p:nvPr/>
        </p:nvGrpSpPr>
        <p:grpSpPr>
          <a:xfrm>
            <a:off x="501866" y="4829170"/>
            <a:ext cx="198497" cy="180488"/>
            <a:chOff x="-1408411" y="5815941"/>
            <a:chExt cx="710844" cy="646351"/>
          </a:xfrm>
        </p:grpSpPr>
        <p:sp>
          <p:nvSpPr>
            <p:cNvPr id="89" name="フローチャート: 抜出し 88"/>
            <p:cNvSpPr/>
            <p:nvPr/>
          </p:nvSpPr>
          <p:spPr>
            <a:xfrm>
              <a:off x="-1408411" y="5815941"/>
              <a:ext cx="710844" cy="646351"/>
            </a:xfrm>
            <a:prstGeom prst="flowChartExtract">
              <a:avLst/>
            </a:prstGeom>
            <a:solidFill>
              <a:srgbClr val="FFC000"/>
            </a:solidFill>
            <a:ln w="19050" cap="flat">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台形 89"/>
            <p:cNvSpPr/>
            <p:nvPr/>
          </p:nvSpPr>
          <p:spPr>
            <a:xfrm flipV="1">
              <a:off x="-1099084" y="6015153"/>
              <a:ext cx="92189" cy="290338"/>
            </a:xfrm>
            <a:prstGeom prst="trapezoid">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1075970" y="6338087"/>
              <a:ext cx="45963" cy="45963"/>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2" name="テキスト ボックス 91"/>
          <p:cNvSpPr txBox="1"/>
          <p:nvPr/>
        </p:nvSpPr>
        <p:spPr>
          <a:xfrm>
            <a:off x="2207051" y="22605"/>
            <a:ext cx="355867"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さい がい</a:t>
            </a:r>
          </a:p>
        </p:txBody>
      </p:sp>
      <p:sp>
        <p:nvSpPr>
          <p:cNvPr id="95" name="テキスト ボックス 94"/>
          <p:cNvSpPr txBox="1"/>
          <p:nvPr/>
        </p:nvSpPr>
        <p:spPr>
          <a:xfrm>
            <a:off x="3054410" y="30017"/>
            <a:ext cx="282129"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ひ なん</a:t>
            </a:r>
          </a:p>
        </p:txBody>
      </p:sp>
      <p:sp>
        <p:nvSpPr>
          <p:cNvPr id="99" name="テキスト ボックス 98"/>
          <p:cNvSpPr txBox="1"/>
          <p:nvPr/>
        </p:nvSpPr>
        <p:spPr>
          <a:xfrm>
            <a:off x="1483877" y="322843"/>
            <a:ext cx="282129"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ひ なん</a:t>
            </a:r>
          </a:p>
        </p:txBody>
      </p:sp>
      <p:sp>
        <p:nvSpPr>
          <p:cNvPr id="100" name="テキスト ボックス 99"/>
          <p:cNvSpPr txBox="1"/>
          <p:nvPr/>
        </p:nvSpPr>
        <p:spPr>
          <a:xfrm>
            <a:off x="2378568" y="322843"/>
            <a:ext cx="379912"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じょう ほう</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101" name="テキスト ボックス 100"/>
          <p:cNvSpPr txBox="1"/>
          <p:nvPr/>
        </p:nvSpPr>
        <p:spPr>
          <a:xfrm>
            <a:off x="2705309" y="599785"/>
            <a:ext cx="282129"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ひ なん</a:t>
            </a:r>
          </a:p>
        </p:txBody>
      </p:sp>
      <p:sp>
        <p:nvSpPr>
          <p:cNvPr id="103" name="テキスト ボックス 102"/>
          <p:cNvSpPr txBox="1"/>
          <p:nvPr/>
        </p:nvSpPr>
        <p:spPr>
          <a:xfrm>
            <a:off x="2146423" y="603163"/>
            <a:ext cx="431208"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じょう きょう</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104" name="テキスト ボックス 103"/>
          <p:cNvSpPr txBox="1"/>
          <p:nvPr/>
        </p:nvSpPr>
        <p:spPr>
          <a:xfrm>
            <a:off x="577174" y="1106560"/>
            <a:ext cx="269304" cy="107722"/>
          </a:xfrm>
          <a:prstGeom prst="rect">
            <a:avLst/>
          </a:prstGeom>
          <a:noFill/>
        </p:spPr>
        <p:txBody>
          <a:bodyPr wrap="non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sp>
        <p:nvSpPr>
          <p:cNvPr id="105" name="テキスト ボックス 104"/>
          <p:cNvSpPr txBox="1"/>
          <p:nvPr/>
        </p:nvSpPr>
        <p:spPr>
          <a:xfrm>
            <a:off x="1948973" y="1106560"/>
            <a:ext cx="396543" cy="107722"/>
          </a:xfrm>
          <a:prstGeom prst="rect">
            <a:avLst/>
          </a:prstGeom>
          <a:noFill/>
        </p:spPr>
        <p:txBody>
          <a:bodyPr wrap="non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じょう ほう</a:t>
            </a:r>
          </a:p>
        </p:txBody>
      </p:sp>
      <p:sp>
        <p:nvSpPr>
          <p:cNvPr id="106" name="テキスト ボックス 105"/>
          <p:cNvSpPr txBox="1"/>
          <p:nvPr/>
        </p:nvSpPr>
        <p:spPr>
          <a:xfrm>
            <a:off x="3800152" y="1543871"/>
            <a:ext cx="269304"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a:t>
            </a:r>
          </a:p>
        </p:txBody>
      </p:sp>
      <p:sp>
        <p:nvSpPr>
          <p:cNvPr id="113" name="テキスト ボックス 112"/>
          <p:cNvSpPr txBox="1"/>
          <p:nvPr/>
        </p:nvSpPr>
        <p:spPr>
          <a:xfrm>
            <a:off x="710248" y="1543871"/>
            <a:ext cx="298159"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こうずい</a:t>
            </a:r>
          </a:p>
        </p:txBody>
      </p:sp>
      <p:sp>
        <p:nvSpPr>
          <p:cNvPr id="114" name="テキスト ボックス 113"/>
          <p:cNvSpPr txBox="1"/>
          <p:nvPr/>
        </p:nvSpPr>
        <p:spPr>
          <a:xfrm>
            <a:off x="1033900" y="1543871"/>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p>
        </p:txBody>
      </p:sp>
      <p:sp>
        <p:nvSpPr>
          <p:cNvPr id="115" name="テキスト ボックス 114"/>
          <p:cNvSpPr txBox="1"/>
          <p:nvPr/>
        </p:nvSpPr>
        <p:spPr>
          <a:xfrm>
            <a:off x="5440744" y="1543871"/>
            <a:ext cx="362279"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じょうほう</a:t>
            </a:r>
          </a:p>
        </p:txBody>
      </p:sp>
      <p:sp>
        <p:nvSpPr>
          <p:cNvPr id="116" name="テキスト ボックス 115"/>
          <p:cNvSpPr txBox="1"/>
          <p:nvPr/>
        </p:nvSpPr>
        <p:spPr>
          <a:xfrm>
            <a:off x="1569626" y="1543871"/>
            <a:ext cx="25167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ど しゃ</a:t>
            </a:r>
          </a:p>
        </p:txBody>
      </p:sp>
      <p:sp>
        <p:nvSpPr>
          <p:cNvPr id="117" name="テキスト ボックス 116"/>
          <p:cNvSpPr txBox="1"/>
          <p:nvPr/>
        </p:nvSpPr>
        <p:spPr>
          <a:xfrm>
            <a:off x="1855197" y="1543871"/>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p>
        </p:txBody>
      </p:sp>
      <p:sp>
        <p:nvSpPr>
          <p:cNvPr id="118" name="テキスト ボックス 117"/>
          <p:cNvSpPr txBox="1"/>
          <p:nvPr/>
        </p:nvSpPr>
        <p:spPr>
          <a:xfrm>
            <a:off x="4529384" y="1806178"/>
            <a:ext cx="28373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p>
        </p:txBody>
      </p:sp>
      <p:sp>
        <p:nvSpPr>
          <p:cNvPr id="119" name="テキスト ボックス 118"/>
          <p:cNvSpPr txBox="1"/>
          <p:nvPr/>
        </p:nvSpPr>
        <p:spPr>
          <a:xfrm>
            <a:off x="1025691" y="1806178"/>
            <a:ext cx="378309"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じょうきょう</a:t>
            </a:r>
          </a:p>
        </p:txBody>
      </p:sp>
      <p:sp>
        <p:nvSpPr>
          <p:cNvPr id="120" name="テキスト ボックス 119"/>
          <p:cNvSpPr txBox="1"/>
          <p:nvPr/>
        </p:nvSpPr>
        <p:spPr>
          <a:xfrm>
            <a:off x="2871892" y="1806178"/>
            <a:ext cx="330219"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じょうほう</a:t>
            </a:r>
          </a:p>
        </p:txBody>
      </p:sp>
      <p:sp>
        <p:nvSpPr>
          <p:cNvPr id="121" name="テキスト ボックス 120"/>
          <p:cNvSpPr txBox="1"/>
          <p:nvPr/>
        </p:nvSpPr>
        <p:spPr>
          <a:xfrm>
            <a:off x="4959682" y="1806178"/>
            <a:ext cx="341440"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はんだん</a:t>
            </a:r>
          </a:p>
        </p:txBody>
      </p:sp>
      <p:sp>
        <p:nvSpPr>
          <p:cNvPr id="122" name="テキスト ボックス 121"/>
          <p:cNvSpPr txBox="1"/>
          <p:nvPr/>
        </p:nvSpPr>
        <p:spPr>
          <a:xfrm>
            <a:off x="289182" y="2222127"/>
            <a:ext cx="269304" cy="107722"/>
          </a:xfrm>
          <a:prstGeom prst="rect">
            <a:avLst/>
          </a:prstGeom>
          <a:noFill/>
        </p:spPr>
        <p:txBody>
          <a:bodyPr wrap="none" lIns="0" tIns="0" rIns="0" bIns="0" rtlCol="0">
            <a:spAutoFit/>
          </a:bodyPr>
          <a:lstStyle/>
          <a:p>
            <a:pPr algn="dist"/>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ひ なん</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23" name="テキスト ボックス 122"/>
          <p:cNvSpPr txBox="1"/>
          <p:nvPr/>
        </p:nvSpPr>
        <p:spPr>
          <a:xfrm>
            <a:off x="601780" y="2222127"/>
            <a:ext cx="362279" cy="107722"/>
          </a:xfrm>
          <a:prstGeom prst="rect">
            <a:avLst/>
          </a:prstGeom>
          <a:noFill/>
        </p:spPr>
        <p:txBody>
          <a:bodyPr wrap="none" lIns="0" tIns="0" rIns="0" bIns="0" rtlCol="0">
            <a:spAutoFit/>
          </a:bodyPr>
          <a:lstStyle/>
          <a:p>
            <a:pPr algn="dist"/>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じょうほう</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24" name="テキスト ボックス 123"/>
          <p:cNvSpPr txBox="1"/>
          <p:nvPr/>
        </p:nvSpPr>
        <p:spPr>
          <a:xfrm>
            <a:off x="2253098" y="2211783"/>
            <a:ext cx="26449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ち いき</a:t>
            </a:r>
          </a:p>
        </p:txBody>
      </p:sp>
      <p:sp>
        <p:nvSpPr>
          <p:cNvPr id="125" name="テキスト ボックス 124"/>
          <p:cNvSpPr txBox="1"/>
          <p:nvPr/>
        </p:nvSpPr>
        <p:spPr>
          <a:xfrm>
            <a:off x="3716470" y="2211783"/>
            <a:ext cx="28373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p>
        </p:txBody>
      </p:sp>
      <p:sp>
        <p:nvSpPr>
          <p:cNvPr id="126" name="テキスト ボックス 125"/>
          <p:cNvSpPr txBox="1"/>
          <p:nvPr/>
        </p:nvSpPr>
        <p:spPr>
          <a:xfrm>
            <a:off x="4532209" y="2211783"/>
            <a:ext cx="357470"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じょう ほう</a:t>
            </a:r>
          </a:p>
        </p:txBody>
      </p:sp>
      <p:sp>
        <p:nvSpPr>
          <p:cNvPr id="141" name="テキスト ボックス 140"/>
          <p:cNvSpPr txBox="1"/>
          <p:nvPr/>
        </p:nvSpPr>
        <p:spPr>
          <a:xfrm>
            <a:off x="1121364" y="4504948"/>
            <a:ext cx="232436" cy="92333"/>
          </a:xfrm>
          <a:prstGeom prst="rect">
            <a:avLst/>
          </a:prstGeom>
          <a:noFill/>
        </p:spPr>
        <p:txBody>
          <a:bodyPr wrap="none" lIns="0" tIns="0" rIns="0" bIns="0" rtlCol="0">
            <a:spAutoFit/>
          </a:bodyPr>
          <a:lstStyle/>
          <a:p>
            <a:pPr algn="dist"/>
            <a:r>
              <a:rPr lang="ja-JP" altLang="en-US" sz="600" dirty="0">
                <a:solidFill>
                  <a:schemeClr val="bg1"/>
                </a:solidFill>
                <a:latin typeface="HGP創英角ｺﾞｼｯｸUB" panose="020B0900000000000000" pitchFamily="50" charset="-128"/>
                <a:ea typeface="HGP創英角ｺﾞｼｯｸUB" panose="020B0900000000000000" pitchFamily="50" charset="-128"/>
              </a:rPr>
              <a:t>ど　しゃ</a:t>
            </a:r>
            <a:endPar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42" name="テキスト ボックス 141"/>
          <p:cNvSpPr txBox="1"/>
          <p:nvPr/>
        </p:nvSpPr>
        <p:spPr>
          <a:xfrm>
            <a:off x="1430700" y="4504947"/>
            <a:ext cx="330219" cy="92333"/>
          </a:xfrm>
          <a:prstGeom prst="rect">
            <a:avLst/>
          </a:prstGeom>
          <a:noFill/>
        </p:spPr>
        <p:txBody>
          <a:bodyPr wrap="none" lIns="0" tIns="0" rIns="0" bIns="0" rtlCol="0">
            <a:spAutoFit/>
          </a:bodyPr>
          <a:lstStyle/>
          <a:p>
            <a:pPr algn="dist"/>
            <a:r>
              <a:rPr lang="ja-JP" altLang="en-US" sz="600" dirty="0">
                <a:solidFill>
                  <a:schemeClr val="bg1"/>
                </a:solidFill>
                <a:latin typeface="HGP創英角ｺﾞｼｯｸUB" panose="020B0900000000000000" pitchFamily="50" charset="-128"/>
                <a:ea typeface="HGP創英角ｺﾞｼｯｸUB" panose="020B0900000000000000" pitchFamily="50" charset="-128"/>
              </a:rPr>
              <a:t>さい　がい</a:t>
            </a:r>
            <a:endPar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44" name="テキスト ボックス 143"/>
          <p:cNvSpPr txBox="1"/>
          <p:nvPr/>
        </p:nvSpPr>
        <p:spPr>
          <a:xfrm>
            <a:off x="1792163" y="4504948"/>
            <a:ext cx="336631" cy="92333"/>
          </a:xfrm>
          <a:prstGeom prst="rect">
            <a:avLst/>
          </a:prstGeom>
          <a:noFill/>
        </p:spPr>
        <p:txBody>
          <a:bodyPr wrap="none" lIns="0" tIns="0" rIns="0" bIns="0" rtlCol="0">
            <a:spAutoFit/>
          </a:bodyPr>
          <a:lstStyle/>
          <a:p>
            <a:pPr algn="dist"/>
            <a:r>
              <a:rPr lang="ja-JP" altLang="en-US" sz="600" dirty="0">
                <a:solidFill>
                  <a:schemeClr val="bg1"/>
                </a:solidFill>
                <a:latin typeface="HGP創英角ｺﾞｼｯｸUB" panose="020B0900000000000000" pitchFamily="50" charset="-128"/>
                <a:ea typeface="HGP創英角ｺﾞｼｯｸUB" panose="020B0900000000000000" pitchFamily="50" charset="-128"/>
              </a:rPr>
              <a:t>けい　かい</a:t>
            </a:r>
            <a:endPar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45" name="テキスト ボックス 144"/>
          <p:cNvSpPr txBox="1"/>
          <p:nvPr/>
        </p:nvSpPr>
        <p:spPr>
          <a:xfrm>
            <a:off x="2131648" y="4504948"/>
            <a:ext cx="362279" cy="92333"/>
          </a:xfrm>
          <a:prstGeom prst="rect">
            <a:avLst/>
          </a:prstGeom>
          <a:noFill/>
        </p:spPr>
        <p:txBody>
          <a:bodyPr wrap="none" lIns="0" tIns="0" rIns="0" bIns="0" rtlCol="0">
            <a:spAutoFit/>
          </a:bodyPr>
          <a:lstStyle/>
          <a:p>
            <a:pPr algn="dist"/>
            <a:r>
              <a:rPr lang="ja-JP" altLang="en-US" sz="600" dirty="0">
                <a:solidFill>
                  <a:schemeClr val="bg1"/>
                </a:solidFill>
                <a:latin typeface="HGP創英角ｺﾞｼｯｸUB" panose="020B0900000000000000" pitchFamily="50" charset="-128"/>
                <a:ea typeface="HGP創英角ｺﾞｼｯｸUB" panose="020B0900000000000000" pitchFamily="50" charset="-128"/>
              </a:rPr>
              <a:t>じょう　ほう</a:t>
            </a:r>
            <a:endPar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46" name="テキスト ボックス 145"/>
          <p:cNvSpPr txBox="1"/>
          <p:nvPr/>
        </p:nvSpPr>
        <p:spPr>
          <a:xfrm>
            <a:off x="2942976" y="4480322"/>
            <a:ext cx="25167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ど しゃ</a:t>
            </a:r>
          </a:p>
        </p:txBody>
      </p:sp>
      <p:sp>
        <p:nvSpPr>
          <p:cNvPr id="147" name="テキスト ボックス 146"/>
          <p:cNvSpPr txBox="1"/>
          <p:nvPr/>
        </p:nvSpPr>
        <p:spPr>
          <a:xfrm>
            <a:off x="3198841" y="4483345"/>
            <a:ext cx="349455"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 がい</a:t>
            </a:r>
          </a:p>
        </p:txBody>
      </p:sp>
      <p:sp>
        <p:nvSpPr>
          <p:cNvPr id="148" name="テキスト ボックス 147"/>
          <p:cNvSpPr txBox="1"/>
          <p:nvPr/>
        </p:nvSpPr>
        <p:spPr>
          <a:xfrm>
            <a:off x="4252792" y="4481256"/>
            <a:ext cx="439223"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き けんせい</a:t>
            </a:r>
            <a:endParaRPr kumimoji="1" lang="ja-JP" altLang="en-US" sz="700" dirty="0">
              <a:latin typeface="ＭＳ Ｐ明朝" panose="02020600040205080304" pitchFamily="18" charset="-128"/>
              <a:ea typeface="ＭＳ Ｐ明朝" panose="02020600040205080304" pitchFamily="18" charset="-128"/>
            </a:endParaRPr>
          </a:p>
        </p:txBody>
      </p:sp>
      <p:sp>
        <p:nvSpPr>
          <p:cNvPr id="152" name="テキスト ボックス 151"/>
          <p:cNvSpPr txBox="1"/>
          <p:nvPr/>
        </p:nvSpPr>
        <p:spPr>
          <a:xfrm>
            <a:off x="1345395" y="4759135"/>
            <a:ext cx="362279" cy="107722"/>
          </a:xfrm>
          <a:prstGeom prst="rect">
            <a:avLst/>
          </a:prstGeom>
          <a:noFill/>
        </p:spPr>
        <p:txBody>
          <a:bodyPr wrap="none" lIns="0" tIns="0" rIns="0" bIns="0" rtlCol="0">
            <a:spAutoFit/>
          </a:bodyPr>
          <a:lstStyle/>
          <a:p>
            <a:pPr algn="dist"/>
            <a:r>
              <a:rPr kumimoji="1" lang="ja-JP" altLang="en-US" sz="700" dirty="0">
                <a:latin typeface="HGP創英角ｺﾞｼｯｸUB" panose="020B0900000000000000" pitchFamily="50" charset="-128"/>
                <a:ea typeface="HGP創英角ｺﾞｼｯｸUB" panose="020B0900000000000000" pitchFamily="50" charset="-128"/>
              </a:rPr>
              <a:t>じょうほう</a:t>
            </a:r>
          </a:p>
        </p:txBody>
      </p:sp>
      <p:sp>
        <p:nvSpPr>
          <p:cNvPr id="153" name="テキスト ボックス 152"/>
          <p:cNvSpPr txBox="1"/>
          <p:nvPr/>
        </p:nvSpPr>
        <p:spPr>
          <a:xfrm>
            <a:off x="3782112" y="4759135"/>
            <a:ext cx="259395" cy="107722"/>
          </a:xfrm>
          <a:prstGeom prst="rect">
            <a:avLst/>
          </a:prstGeom>
          <a:noFill/>
        </p:spPr>
        <p:txBody>
          <a:bodyPr wrap="none" lIns="0" tIns="0" rIns="0" bIns="0" rtlCol="0">
            <a:spAutoFit/>
          </a:bodyPr>
          <a:lstStyle/>
          <a:p>
            <a:pPr algn="dist"/>
            <a:r>
              <a:rPr kumimoji="1" lang="ja-JP" altLang="en-US" sz="700" dirty="0">
                <a:latin typeface="HGP創英角ｺﾞｼｯｸUB" panose="020B0900000000000000" pitchFamily="50" charset="-128"/>
                <a:ea typeface="HGP創英角ｺﾞｼｯｸUB" panose="020B0900000000000000" pitchFamily="50" charset="-128"/>
              </a:rPr>
              <a:t>き けん</a:t>
            </a:r>
          </a:p>
        </p:txBody>
      </p:sp>
      <p:sp>
        <p:nvSpPr>
          <p:cNvPr id="154" name="テキスト ボックス 153"/>
          <p:cNvSpPr txBox="1"/>
          <p:nvPr/>
        </p:nvSpPr>
        <p:spPr>
          <a:xfrm>
            <a:off x="5157745" y="4759135"/>
            <a:ext cx="269304" cy="107722"/>
          </a:xfrm>
          <a:prstGeom prst="rect">
            <a:avLst/>
          </a:prstGeom>
          <a:noFill/>
        </p:spPr>
        <p:txBody>
          <a:bodyPr wrap="none" lIns="0" tIns="0" rIns="0" bIns="0" rtlCol="0">
            <a:spAutoFit/>
          </a:bodyPr>
          <a:lstStyle/>
          <a:p>
            <a:pPr algn="dist"/>
            <a:r>
              <a:rPr kumimoji="1" lang="ja-JP" altLang="en-US" sz="700" dirty="0">
                <a:latin typeface="HGP創英角ｺﾞｼｯｸUB" panose="020B0900000000000000" pitchFamily="50" charset="-128"/>
                <a:ea typeface="HGP創英角ｺﾞｼｯｸUB" panose="020B0900000000000000" pitchFamily="50" charset="-128"/>
              </a:rPr>
              <a:t>ひ なん</a:t>
            </a:r>
          </a:p>
        </p:txBody>
      </p:sp>
      <p:sp>
        <p:nvSpPr>
          <p:cNvPr id="156" name="テキスト ボックス 155"/>
          <p:cNvSpPr txBox="1"/>
          <p:nvPr/>
        </p:nvSpPr>
        <p:spPr>
          <a:xfrm>
            <a:off x="2993230" y="5880295"/>
            <a:ext cx="270390" cy="108000"/>
          </a:xfrm>
          <a:prstGeom prst="rect">
            <a:avLst/>
          </a:prstGeom>
          <a:noFill/>
        </p:spPr>
        <p:txBody>
          <a:bodyPr wrap="none" lIns="0" tIns="0" rIns="0" bIns="0" rtlCol="0" anchor="ctr" anchorCtr="0">
            <a:no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ひ なん</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7" name="テキスト ボックス 156"/>
          <p:cNvSpPr txBox="1"/>
          <p:nvPr/>
        </p:nvSpPr>
        <p:spPr>
          <a:xfrm>
            <a:off x="551551" y="6653952"/>
            <a:ext cx="418384" cy="107722"/>
          </a:xfrm>
          <a:prstGeom prst="rect">
            <a:avLst/>
          </a:prstGeom>
          <a:noFill/>
        </p:spPr>
        <p:txBody>
          <a:bodyPr wrap="none" lIns="0" tIns="0" rIns="0" bIns="0" rtlCol="0" anchor="ctr" anchorCtr="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じょうきょう</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8" name="テキスト ボックス 157"/>
          <p:cNvSpPr txBox="1"/>
          <p:nvPr/>
        </p:nvSpPr>
        <p:spPr>
          <a:xfrm>
            <a:off x="1612104" y="6653813"/>
            <a:ext cx="272213" cy="108000"/>
          </a:xfrm>
          <a:prstGeom prst="rect">
            <a:avLst/>
          </a:prstGeom>
          <a:noFill/>
        </p:spPr>
        <p:txBody>
          <a:bodyPr wrap="none" lIns="0" tIns="0" rIns="0" bIns="0" rtlCol="0" anchor="ctr" anchorCtr="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ひ なん</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9" name="テキスト ボックス 158"/>
          <p:cNvSpPr txBox="1"/>
          <p:nvPr/>
        </p:nvSpPr>
        <p:spPr>
          <a:xfrm>
            <a:off x="336861" y="6205916"/>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p>
        </p:txBody>
      </p:sp>
      <p:sp>
        <p:nvSpPr>
          <p:cNvPr id="161" name="テキスト ボックス 160"/>
          <p:cNvSpPr txBox="1"/>
          <p:nvPr/>
        </p:nvSpPr>
        <p:spPr>
          <a:xfrm>
            <a:off x="801233" y="6205916"/>
            <a:ext cx="168316"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あぶ</a:t>
            </a:r>
          </a:p>
        </p:txBody>
      </p:sp>
      <p:sp>
        <p:nvSpPr>
          <p:cNvPr id="162" name="テキスト ボックス 161"/>
          <p:cNvSpPr txBox="1"/>
          <p:nvPr/>
        </p:nvSpPr>
        <p:spPr>
          <a:xfrm>
            <a:off x="1237228" y="6205916"/>
            <a:ext cx="405560"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じょう きょう</a:t>
            </a:r>
          </a:p>
        </p:txBody>
      </p:sp>
      <p:sp>
        <p:nvSpPr>
          <p:cNvPr id="167" name="テキスト ボックス 166"/>
          <p:cNvSpPr txBox="1"/>
          <p:nvPr/>
        </p:nvSpPr>
        <p:spPr>
          <a:xfrm>
            <a:off x="2510905" y="6205916"/>
            <a:ext cx="44403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 じょ</a:t>
            </a:r>
          </a:p>
        </p:txBody>
      </p:sp>
      <p:sp>
        <p:nvSpPr>
          <p:cNvPr id="168" name="テキスト ボックス 167"/>
          <p:cNvSpPr txBox="1"/>
          <p:nvPr/>
        </p:nvSpPr>
        <p:spPr>
          <a:xfrm>
            <a:off x="4422315" y="6205777"/>
            <a:ext cx="288000" cy="108000"/>
          </a:xfrm>
          <a:prstGeom prst="rect">
            <a:avLst/>
          </a:prstGeom>
          <a:noFill/>
        </p:spPr>
        <p:txBody>
          <a:bodyPr wrap="none" lIns="0" tIns="0" rIns="0" bIns="0" rtlCol="0" anchor="ctr" anchorCtr="0">
            <a:no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77" name="テキスト ボックス 176"/>
          <p:cNvSpPr txBox="1"/>
          <p:nvPr/>
        </p:nvSpPr>
        <p:spPr>
          <a:xfrm>
            <a:off x="470558" y="7528236"/>
            <a:ext cx="307777" cy="112082"/>
          </a:xfrm>
          <a:prstGeom prst="rect">
            <a:avLst/>
          </a:prstGeom>
          <a:noFill/>
        </p:spPr>
        <p:txBody>
          <a:bodyPr wrap="none" lIns="0" tIns="0" rIns="0" bIns="0" rtlCol="0">
            <a:spAutoFit/>
          </a:bodyPr>
          <a:lstStyle/>
          <a:p>
            <a:pPr algn="dist">
              <a:lnSpc>
                <a:spcPct val="12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こうずい</a:t>
            </a:r>
          </a:p>
        </p:txBody>
      </p:sp>
      <p:sp>
        <p:nvSpPr>
          <p:cNvPr id="178" name="テキスト ボックス 177"/>
          <p:cNvSpPr txBox="1"/>
          <p:nvPr/>
        </p:nvSpPr>
        <p:spPr>
          <a:xfrm>
            <a:off x="801424" y="7528236"/>
            <a:ext cx="325410" cy="112082"/>
          </a:xfrm>
          <a:prstGeom prst="rect">
            <a:avLst/>
          </a:prstGeom>
          <a:noFill/>
        </p:spPr>
        <p:txBody>
          <a:bodyPr wrap="none" lIns="0" tIns="0" rIns="0" bIns="0" rtlCol="0">
            <a:spAutoFit/>
          </a:bodyPr>
          <a:lstStyle/>
          <a:p>
            <a:pPr algn="dist">
              <a:lnSpc>
                <a:spcPct val="12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9" name="テキスト ボックス 178"/>
          <p:cNvSpPr txBox="1"/>
          <p:nvPr/>
        </p:nvSpPr>
        <p:spPr>
          <a:xfrm>
            <a:off x="1662118" y="8042852"/>
            <a:ext cx="282129" cy="107722"/>
          </a:xfrm>
          <a:prstGeom prst="rect">
            <a:avLst/>
          </a:prstGeom>
          <a:noFill/>
        </p:spPr>
        <p:txBody>
          <a:bodyPr wrap="none" lIns="0" tIns="0" rIns="0" bIns="0" rtlCol="0">
            <a:spAutoFit/>
          </a:bodyPr>
          <a:lstStyle/>
          <a:p>
            <a:pPr algn="dist"/>
            <a:r>
              <a:rPr kumimoji="1" lang="ja-JP" altLang="en-US" sz="700" dirty="0">
                <a:solidFill>
                  <a:schemeClr val="bg1"/>
                </a:solidFill>
                <a:latin typeface="ＭＳ Ｐゴシック" panose="020B0600070205080204" pitchFamily="50" charset="-128"/>
                <a:ea typeface="ＭＳ Ｐゴシック" panose="020B0600070205080204" pitchFamily="50" charset="-128"/>
              </a:rPr>
              <a:t>ひ なん</a:t>
            </a:r>
            <a:endParaRPr kumimoji="1"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sp>
        <p:nvSpPr>
          <p:cNvPr id="180" name="テキスト ボックス 179"/>
          <p:cNvSpPr txBox="1"/>
          <p:nvPr/>
        </p:nvSpPr>
        <p:spPr>
          <a:xfrm>
            <a:off x="3202398" y="7537902"/>
            <a:ext cx="240450" cy="112082"/>
          </a:xfrm>
          <a:prstGeom prst="rect">
            <a:avLst/>
          </a:prstGeom>
          <a:noFill/>
        </p:spPr>
        <p:txBody>
          <a:bodyPr wrap="none" lIns="0" tIns="0" rIns="0" bIns="0" rtlCol="0">
            <a:spAutoFit/>
          </a:bodyPr>
          <a:lstStyle/>
          <a:p>
            <a:pPr algn="dist">
              <a:lnSpc>
                <a:spcPct val="12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ど しゃ</a:t>
            </a:r>
          </a:p>
        </p:txBody>
      </p:sp>
      <p:sp>
        <p:nvSpPr>
          <p:cNvPr id="181" name="テキスト ボックス 180"/>
          <p:cNvSpPr txBox="1"/>
          <p:nvPr/>
        </p:nvSpPr>
        <p:spPr>
          <a:xfrm>
            <a:off x="3474497" y="7537902"/>
            <a:ext cx="325410" cy="112082"/>
          </a:xfrm>
          <a:prstGeom prst="rect">
            <a:avLst/>
          </a:prstGeom>
          <a:noFill/>
        </p:spPr>
        <p:txBody>
          <a:bodyPr wrap="none" lIns="0" tIns="0" rIns="0" bIns="0" rtlCol="0">
            <a:spAutoFit/>
          </a:bodyPr>
          <a:lstStyle/>
          <a:p>
            <a:pPr algn="dist">
              <a:lnSpc>
                <a:spcPct val="12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82" name="テキスト ボックス 181"/>
          <p:cNvSpPr txBox="1"/>
          <p:nvPr/>
        </p:nvSpPr>
        <p:spPr>
          <a:xfrm>
            <a:off x="4724443" y="8088954"/>
            <a:ext cx="282129" cy="107722"/>
          </a:xfrm>
          <a:prstGeom prst="rect">
            <a:avLst/>
          </a:prstGeom>
          <a:noFill/>
        </p:spPr>
        <p:txBody>
          <a:bodyPr wrap="none" lIns="0" tIns="0" rIns="0" bIns="0" rtlCol="0">
            <a:spAutoFit/>
          </a:bodyPr>
          <a:lstStyle/>
          <a:p>
            <a:pPr algn="dist"/>
            <a:r>
              <a:rPr kumimoji="1" lang="ja-JP" altLang="en-US" sz="700" dirty="0">
                <a:solidFill>
                  <a:schemeClr val="bg1"/>
                </a:solidFill>
                <a:latin typeface="ＭＳ Ｐゴシック" panose="020B0600070205080204" pitchFamily="50" charset="-128"/>
                <a:ea typeface="ＭＳ Ｐゴシック" panose="020B0600070205080204" pitchFamily="50" charset="-128"/>
              </a:rPr>
              <a:t>ひ なん</a:t>
            </a:r>
            <a:endParaRPr kumimoji="1"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sp>
        <p:nvSpPr>
          <p:cNvPr id="183" name="テキスト ボックス 182"/>
          <p:cNvSpPr txBox="1"/>
          <p:nvPr/>
        </p:nvSpPr>
        <p:spPr>
          <a:xfrm>
            <a:off x="3698932" y="8088954"/>
            <a:ext cx="171522" cy="107722"/>
          </a:xfrm>
          <a:prstGeom prst="rect">
            <a:avLst/>
          </a:prstGeom>
          <a:noFill/>
        </p:spPr>
        <p:txBody>
          <a:bodyPr wrap="none" lIns="0" tIns="0" rIns="0" bIns="0" rtlCol="0">
            <a:spAutoFit/>
          </a:bodyPr>
          <a:lstStyle/>
          <a:p>
            <a:pPr algn="ctr"/>
            <a:r>
              <a:rPr lang="ja-JP" altLang="en-US" sz="700" dirty="0" err="1">
                <a:solidFill>
                  <a:schemeClr val="bg1"/>
                </a:solidFill>
                <a:latin typeface="ＭＳ Ｐゴシック" panose="020B0600070205080204" pitchFamily="50" charset="-128"/>
                <a:ea typeface="ＭＳ Ｐゴシック" panose="020B0600070205080204" pitchFamily="50" charset="-128"/>
              </a:rPr>
              <a:t>はな</a:t>
            </a:r>
            <a:endParaRPr kumimoji="1"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sp>
        <p:nvSpPr>
          <p:cNvPr id="184" name="テキスト ボックス 183"/>
          <p:cNvSpPr txBox="1"/>
          <p:nvPr/>
        </p:nvSpPr>
        <p:spPr>
          <a:xfrm>
            <a:off x="3221293" y="7846595"/>
            <a:ext cx="232436" cy="107722"/>
          </a:xfrm>
          <a:prstGeom prst="rect">
            <a:avLst/>
          </a:prstGeom>
          <a:noFill/>
        </p:spPr>
        <p:txBody>
          <a:bodyPr wrap="none" lIns="0" tIns="0" rIns="0" bIns="0" rtlCol="0">
            <a:spAutoFit/>
          </a:bodyPr>
          <a:lstStyle/>
          <a:p>
            <a:pPr algn="dist"/>
            <a:r>
              <a:rPr lang="ja-JP" altLang="en-US" sz="700" dirty="0">
                <a:solidFill>
                  <a:schemeClr val="bg1"/>
                </a:solidFill>
                <a:latin typeface="ＭＳ Ｐゴシック" panose="020B0600070205080204" pitchFamily="50" charset="-128"/>
                <a:ea typeface="ＭＳ Ｐゴシック" panose="020B0600070205080204" pitchFamily="50" charset="-128"/>
              </a:rPr>
              <a:t>じ たく</a:t>
            </a:r>
            <a:endParaRPr kumimoji="1"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sp>
        <p:nvSpPr>
          <p:cNvPr id="186" name="テキスト ボックス 185"/>
          <p:cNvSpPr txBox="1"/>
          <p:nvPr/>
        </p:nvSpPr>
        <p:spPr>
          <a:xfrm>
            <a:off x="4892060" y="7846595"/>
            <a:ext cx="346249" cy="107722"/>
          </a:xfrm>
          <a:prstGeom prst="rect">
            <a:avLst/>
          </a:prstGeom>
          <a:noFill/>
        </p:spPr>
        <p:txBody>
          <a:bodyPr wrap="none" lIns="0" tIns="0" rIns="0" bIns="0" rtlCol="0">
            <a:spAutoFit/>
          </a:bodyPr>
          <a:lstStyle/>
          <a:p>
            <a:pPr algn="dist"/>
            <a:r>
              <a:rPr lang="ja-JP" altLang="en-US" sz="700" dirty="0">
                <a:solidFill>
                  <a:schemeClr val="bg1"/>
                </a:solidFill>
                <a:latin typeface="ＭＳ Ｐゴシック" panose="020B0600070205080204" pitchFamily="50" charset="-128"/>
                <a:ea typeface="ＭＳ Ｐゴシック" panose="020B0600070205080204" pitchFamily="50" charset="-128"/>
              </a:rPr>
              <a:t>しゃ </a:t>
            </a:r>
            <a:r>
              <a:rPr lang="ja-JP" altLang="en-US" sz="700" dirty="0" err="1">
                <a:solidFill>
                  <a:schemeClr val="bg1"/>
                </a:solidFill>
                <a:latin typeface="ＭＳ Ｐゴシック" panose="020B0600070205080204" pitchFamily="50" charset="-128"/>
                <a:ea typeface="ＭＳ Ｐゴシック" panose="020B0600070205080204" pitchFamily="50" charset="-128"/>
              </a:rPr>
              <a:t>めん</a:t>
            </a:r>
            <a:endParaRPr kumimoji="1"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sp>
        <p:nvSpPr>
          <p:cNvPr id="189" name="テキスト ボックス 188"/>
          <p:cNvSpPr txBox="1"/>
          <p:nvPr/>
        </p:nvSpPr>
        <p:spPr>
          <a:xfrm>
            <a:off x="729982" y="8931748"/>
            <a:ext cx="3941302" cy="448264"/>
          </a:xfrm>
          <a:prstGeom prst="rect">
            <a:avLst/>
          </a:prstGeom>
          <a:noFill/>
        </p:spPr>
        <p:txBody>
          <a:bodyPr wrap="square" lIns="0" tIns="0" rIns="0" bIns="0" rtlCol="0">
            <a:spAutoFit/>
          </a:bodyPr>
          <a:lstStyle/>
          <a:p>
            <a:pPr>
              <a:lnSpc>
                <a:spcPct val="120000"/>
              </a:lnSpc>
            </a:pPr>
            <a:r>
              <a:rPr lang="ja-JP" altLang="en-US" sz="1300" dirty="0">
                <a:latin typeface="ＭＳ Ｐゴシック" panose="020B0600070205080204" pitchFamily="50" charset="-128"/>
                <a:ea typeface="ＭＳ Ｐゴシック" panose="020B0600070205080204" pitchFamily="50" charset="-128"/>
              </a:rPr>
              <a:t>地上デジタル放送でリモコンの </a:t>
            </a:r>
            <a:r>
              <a:rPr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　　</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ボタン</a:t>
            </a:r>
            <a:r>
              <a:rPr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 </a:t>
            </a:r>
            <a:r>
              <a:rPr lang="ja-JP" altLang="en-US" sz="1300" dirty="0">
                <a:latin typeface="ＭＳ Ｐゴシック" panose="020B0600070205080204" pitchFamily="50" charset="-128"/>
                <a:ea typeface="ＭＳ Ｐゴシック" panose="020B0600070205080204" pitchFamily="50" charset="-128"/>
              </a:rPr>
              <a:t>を押して、</a:t>
            </a:r>
            <a:br>
              <a:rPr lang="en-US" altLang="ja-JP" sz="1300" dirty="0">
                <a:latin typeface="ＭＳ Ｐゴシック" panose="020B0600070205080204" pitchFamily="50" charset="-128"/>
                <a:ea typeface="ＭＳ Ｐゴシック" panose="020B0600070205080204" pitchFamily="50" charset="-128"/>
              </a:rPr>
            </a:br>
            <a:r>
              <a:rPr lang="ja-JP" altLang="en-US" sz="1300" dirty="0">
                <a:latin typeface="ＭＳ Ｐゴシック" panose="020B0600070205080204" pitchFamily="50" charset="-128"/>
                <a:ea typeface="ＭＳ Ｐゴシック" panose="020B0600070205080204" pitchFamily="50" charset="-128"/>
              </a:rPr>
              <a:t>避難情報や川の水位情報などを確認してみましょう。</a:t>
            </a:r>
            <a:endParaRPr lang="en-US" altLang="ja-JP" sz="1300" dirty="0">
              <a:latin typeface="ＭＳ Ｐゴシック" panose="020B0600070205080204" pitchFamily="50" charset="-128"/>
              <a:ea typeface="ＭＳ Ｐゴシック" panose="020B0600070205080204" pitchFamily="50" charset="-128"/>
            </a:endParaRPr>
          </a:p>
        </p:txBody>
      </p:sp>
      <p:grpSp>
        <p:nvGrpSpPr>
          <p:cNvPr id="190" name="グループ化 189"/>
          <p:cNvGrpSpPr/>
          <p:nvPr/>
        </p:nvGrpSpPr>
        <p:grpSpPr>
          <a:xfrm>
            <a:off x="77300" y="8585896"/>
            <a:ext cx="1479182" cy="323165"/>
            <a:chOff x="77300" y="10364732"/>
            <a:chExt cx="1479182" cy="323165"/>
          </a:xfrm>
        </p:grpSpPr>
        <p:sp>
          <p:nvSpPr>
            <p:cNvPr id="191" name="ホームベース 190"/>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テキスト ボックス 212"/>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214" name="直線コネクタ 213"/>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8" name="グループ化 217"/>
          <p:cNvGrpSpPr/>
          <p:nvPr/>
        </p:nvGrpSpPr>
        <p:grpSpPr>
          <a:xfrm>
            <a:off x="380156" y="8974814"/>
            <a:ext cx="280828" cy="130892"/>
            <a:chOff x="-6224428" y="7672728"/>
            <a:chExt cx="1479182" cy="297244"/>
          </a:xfrm>
        </p:grpSpPr>
        <p:sp>
          <p:nvSpPr>
            <p:cNvPr id="219" name="ホームベース 218"/>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pc="-150"/>
            </a:p>
          </p:txBody>
        </p:sp>
        <p:cxnSp>
          <p:nvCxnSpPr>
            <p:cNvPr id="220" name="直線コネクタ 219"/>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1" name="グループ化 220"/>
          <p:cNvGrpSpPr/>
          <p:nvPr/>
        </p:nvGrpSpPr>
        <p:grpSpPr>
          <a:xfrm>
            <a:off x="5679321" y="8725853"/>
            <a:ext cx="1001610" cy="795279"/>
            <a:chOff x="5085605" y="8799090"/>
            <a:chExt cx="1189814" cy="944713"/>
          </a:xfrm>
        </p:grpSpPr>
        <p:pic>
          <p:nvPicPr>
            <p:cNvPr id="222" name="図 2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5605" y="8799090"/>
              <a:ext cx="1189814" cy="944713"/>
            </a:xfrm>
            <a:prstGeom prst="rect">
              <a:avLst/>
            </a:prstGeom>
          </p:spPr>
        </p:pic>
        <p:sp>
          <p:nvSpPr>
            <p:cNvPr id="223" name="正方形/長方形 222"/>
            <p:cNvSpPr/>
            <p:nvPr/>
          </p:nvSpPr>
          <p:spPr>
            <a:xfrm>
              <a:off x="5595217" y="9153933"/>
              <a:ext cx="180000" cy="9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テキスト ボックス 223"/>
            <p:cNvSpPr txBox="1"/>
            <p:nvPr/>
          </p:nvSpPr>
          <p:spPr>
            <a:xfrm>
              <a:off x="5508668" y="9103787"/>
              <a:ext cx="417402" cy="182804"/>
            </a:xfrm>
            <a:prstGeom prst="rect">
              <a:avLst/>
            </a:prstGeom>
            <a:noFill/>
          </p:spPr>
          <p:txBody>
            <a:bodyPr wrap="none" rtlCol="0">
              <a:spAutoFit/>
            </a:bodyPr>
            <a:lstStyle/>
            <a:p>
              <a:r>
                <a:rPr lang="ja-JP" altLang="en-US" sz="400" dirty="0">
                  <a:solidFill>
                    <a:schemeClr val="tx1">
                      <a:lumMod val="65000"/>
                      <a:lumOff val="35000"/>
                    </a:schemeClr>
                  </a:solidFill>
                  <a:latin typeface="HGP創英角ｺﾞｼｯｸUB" panose="020B0900000000000000" pitchFamily="50" charset="-128"/>
                  <a:ea typeface="HGP創英角ｺﾞｼｯｸUB" panose="020B0900000000000000" pitchFamily="50" charset="-128"/>
                </a:rPr>
                <a:t>　</a:t>
              </a:r>
              <a:r>
                <a:rPr kumimoji="1" lang="ja-JP" altLang="en-US" sz="400" dirty="0">
                  <a:solidFill>
                    <a:schemeClr val="tx1">
                      <a:lumMod val="65000"/>
                      <a:lumOff val="35000"/>
                    </a:schemeClr>
                  </a:solidFill>
                  <a:latin typeface="HGP創英角ｺﾞｼｯｸUB" panose="020B0900000000000000" pitchFamily="50" charset="-128"/>
                  <a:ea typeface="HGP創英角ｺﾞｼｯｸUB" panose="020B0900000000000000" pitchFamily="50" charset="-128"/>
                </a:rPr>
                <a:t>ボタン</a:t>
              </a:r>
            </a:p>
          </p:txBody>
        </p:sp>
        <p:pic>
          <p:nvPicPr>
            <p:cNvPr id="225" name="図 224"/>
            <p:cNvPicPr>
              <a:picLocks noChangeAspect="1"/>
            </p:cNvPicPr>
            <p:nvPr/>
          </p:nvPicPr>
          <p:blipFill>
            <a:blip r:embed="rId6"/>
            <a:stretch>
              <a:fillRect/>
            </a:stretch>
          </p:blipFill>
          <p:spPr>
            <a:xfrm>
              <a:off x="5571361" y="9155691"/>
              <a:ext cx="83304" cy="89712"/>
            </a:xfrm>
            <a:prstGeom prst="rect">
              <a:avLst/>
            </a:prstGeom>
          </p:spPr>
        </p:pic>
      </p:grpSp>
      <p:pic>
        <p:nvPicPr>
          <p:cNvPr id="237" name="図 236"/>
          <p:cNvPicPr>
            <a:picLocks noChangeAspect="1"/>
          </p:cNvPicPr>
          <p:nvPr/>
        </p:nvPicPr>
        <p:blipFill>
          <a:blip r:embed="rId6"/>
          <a:stretch>
            <a:fillRect/>
          </a:stretch>
        </p:blipFill>
        <p:spPr>
          <a:xfrm>
            <a:off x="2899395" y="8952000"/>
            <a:ext cx="176092" cy="189638"/>
          </a:xfrm>
          <a:prstGeom prst="rect">
            <a:avLst/>
          </a:prstGeom>
        </p:spPr>
      </p:pic>
      <p:sp>
        <p:nvSpPr>
          <p:cNvPr id="238" name="テキスト ボックス 237"/>
          <p:cNvSpPr txBox="1"/>
          <p:nvPr/>
        </p:nvSpPr>
        <p:spPr>
          <a:xfrm>
            <a:off x="784667" y="9123493"/>
            <a:ext cx="240450"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ひ なん</a:t>
            </a:r>
          </a:p>
        </p:txBody>
      </p:sp>
      <p:sp>
        <p:nvSpPr>
          <p:cNvPr id="239" name="テキスト ボックス 238"/>
          <p:cNvSpPr txBox="1"/>
          <p:nvPr/>
        </p:nvSpPr>
        <p:spPr>
          <a:xfrm>
            <a:off x="1060405" y="9123493"/>
            <a:ext cx="325410"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じょう ほう</a:t>
            </a:r>
          </a:p>
        </p:txBody>
      </p:sp>
      <p:sp>
        <p:nvSpPr>
          <p:cNvPr id="240" name="テキスト ボックス 239"/>
          <p:cNvSpPr txBox="1"/>
          <p:nvPr/>
        </p:nvSpPr>
        <p:spPr>
          <a:xfrm>
            <a:off x="2222813" y="9123493"/>
            <a:ext cx="325410"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じょう ほう</a:t>
            </a:r>
          </a:p>
        </p:txBody>
      </p:sp>
      <p:sp>
        <p:nvSpPr>
          <p:cNvPr id="245" name="テキスト ボックス 244"/>
          <p:cNvSpPr txBox="1"/>
          <p:nvPr/>
        </p:nvSpPr>
        <p:spPr>
          <a:xfrm>
            <a:off x="3015139" y="9123493"/>
            <a:ext cx="291747"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かく にん</a:t>
            </a:r>
          </a:p>
        </p:txBody>
      </p:sp>
      <p:sp>
        <p:nvSpPr>
          <p:cNvPr id="246" name="テキスト ボックス 245"/>
          <p:cNvSpPr txBox="1"/>
          <p:nvPr/>
        </p:nvSpPr>
        <p:spPr>
          <a:xfrm>
            <a:off x="3790626" y="8874089"/>
            <a:ext cx="72135" cy="92333"/>
          </a:xfrm>
          <a:prstGeom prst="rect">
            <a:avLst/>
          </a:prstGeom>
          <a:noFill/>
        </p:spPr>
        <p:txBody>
          <a:bodyPr wrap="none" lIns="0" tIns="0" rIns="0" bIns="0" rtlCol="0">
            <a:spAutoFit/>
          </a:bodyPr>
          <a:lstStyle/>
          <a:p>
            <a:pPr algn="ctr"/>
            <a:r>
              <a:rPr kumimoji="1" lang="ja-JP" altLang="en-US" sz="600" dirty="0">
                <a:latin typeface="ＭＳ Ｐゴシック" panose="020B0600070205080204" pitchFamily="50" charset="-128"/>
                <a:ea typeface="ＭＳ Ｐゴシック" panose="020B0600070205080204" pitchFamily="50" charset="-128"/>
              </a:rPr>
              <a:t>お</a:t>
            </a:r>
          </a:p>
        </p:txBody>
      </p:sp>
      <p:sp>
        <p:nvSpPr>
          <p:cNvPr id="247" name="テキスト ボックス 246"/>
          <p:cNvSpPr txBox="1"/>
          <p:nvPr/>
        </p:nvSpPr>
        <p:spPr>
          <a:xfrm>
            <a:off x="1949712" y="9415146"/>
            <a:ext cx="370294"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じょう きょう</a:t>
            </a:r>
          </a:p>
        </p:txBody>
      </p:sp>
      <p:sp>
        <p:nvSpPr>
          <p:cNvPr id="253" name="テキスト ボックス 252"/>
          <p:cNvSpPr txBox="1"/>
          <p:nvPr/>
        </p:nvSpPr>
        <p:spPr>
          <a:xfrm>
            <a:off x="3893063" y="9415145"/>
            <a:ext cx="240450"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ひ なん</a:t>
            </a:r>
          </a:p>
        </p:txBody>
      </p:sp>
      <p:sp>
        <p:nvSpPr>
          <p:cNvPr id="254" name="正方形/長方形 253"/>
          <p:cNvSpPr/>
          <p:nvPr/>
        </p:nvSpPr>
        <p:spPr>
          <a:xfrm>
            <a:off x="614184" y="9518589"/>
            <a:ext cx="46800" cy="144000"/>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7" name="図 326">
            <a:extLst>
              <a:ext uri="{FF2B5EF4-FFF2-40B4-BE49-F238E27FC236}">
                <a16:creationId xmlns:a16="http://schemas.microsoft.com/office/drawing/2014/main" id="{34BC3C7F-A701-28B4-432E-0C024A45A866}"/>
              </a:ext>
            </a:extLst>
          </p:cNvPr>
          <p:cNvPicPr>
            <a:picLocks noChangeAspect="1"/>
          </p:cNvPicPr>
          <p:nvPr/>
        </p:nvPicPr>
        <p:blipFill>
          <a:blip r:embed="rId7"/>
          <a:stretch>
            <a:fillRect/>
          </a:stretch>
        </p:blipFill>
        <p:spPr>
          <a:xfrm>
            <a:off x="708272" y="2365636"/>
            <a:ext cx="5390801" cy="2103361"/>
          </a:xfrm>
          <a:prstGeom prst="rect">
            <a:avLst/>
          </a:prstGeom>
        </p:spPr>
      </p:pic>
      <p:grpSp>
        <p:nvGrpSpPr>
          <p:cNvPr id="2" name="グループ化 1">
            <a:extLst>
              <a:ext uri="{FF2B5EF4-FFF2-40B4-BE49-F238E27FC236}">
                <a16:creationId xmlns:a16="http://schemas.microsoft.com/office/drawing/2014/main" id="{25DFE774-EB21-EFDE-CB68-BDC0728B9269}"/>
              </a:ext>
            </a:extLst>
          </p:cNvPr>
          <p:cNvGrpSpPr/>
          <p:nvPr/>
        </p:nvGrpSpPr>
        <p:grpSpPr>
          <a:xfrm>
            <a:off x="1191625" y="140211"/>
            <a:ext cx="143719" cy="709472"/>
            <a:chOff x="1191625" y="140211"/>
            <a:chExt cx="143719" cy="709472"/>
          </a:xfrm>
        </p:grpSpPr>
        <p:sp>
          <p:nvSpPr>
            <p:cNvPr id="3" name="正方形/長方形 2">
              <a:extLst>
                <a:ext uri="{FF2B5EF4-FFF2-40B4-BE49-F238E27FC236}">
                  <a16:creationId xmlns:a16="http://schemas.microsoft.com/office/drawing/2014/main" id="{B2910EB5-C411-BD2D-16A0-8D2D0A2BCF2E}"/>
                </a:ext>
              </a:extLst>
            </p:cNvPr>
            <p:cNvSpPr/>
            <p:nvPr/>
          </p:nvSpPr>
          <p:spPr>
            <a:xfrm>
              <a:off x="1191625" y="140211"/>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7FBE95B-A8A3-A754-9893-7E96017BE9D9}"/>
                </a:ext>
              </a:extLst>
            </p:cNvPr>
            <p:cNvSpPr/>
            <p:nvPr/>
          </p:nvSpPr>
          <p:spPr>
            <a:xfrm>
              <a:off x="1191625" y="423087"/>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4264918-A7DB-6CE8-C86C-05450970E306}"/>
                </a:ext>
              </a:extLst>
            </p:cNvPr>
            <p:cNvSpPr/>
            <p:nvPr/>
          </p:nvSpPr>
          <p:spPr>
            <a:xfrm>
              <a:off x="1191625" y="705964"/>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4816BC5E-D27C-D0CB-EFC1-5B0AD0AD4688}"/>
              </a:ext>
            </a:extLst>
          </p:cNvPr>
          <p:cNvGrpSpPr/>
          <p:nvPr/>
        </p:nvGrpSpPr>
        <p:grpSpPr>
          <a:xfrm>
            <a:off x="94987" y="5347102"/>
            <a:ext cx="1729189" cy="393428"/>
            <a:chOff x="94987" y="5753502"/>
            <a:chExt cx="1729189" cy="393428"/>
          </a:xfrm>
        </p:grpSpPr>
        <p:sp>
          <p:nvSpPr>
            <p:cNvPr id="11" name="円/楕円 83">
              <a:extLst>
                <a:ext uri="{FF2B5EF4-FFF2-40B4-BE49-F238E27FC236}">
                  <a16:creationId xmlns:a16="http://schemas.microsoft.com/office/drawing/2014/main" id="{6326E791-8A1E-4759-A986-C20E30BA1E00}"/>
                </a:ext>
              </a:extLst>
            </p:cNvPr>
            <p:cNvSpPr/>
            <p:nvPr/>
          </p:nvSpPr>
          <p:spPr>
            <a:xfrm>
              <a:off x="550963" y="5760644"/>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2" name="テキスト ボックス 11">
              <a:extLst>
                <a:ext uri="{FF2B5EF4-FFF2-40B4-BE49-F238E27FC236}">
                  <a16:creationId xmlns:a16="http://schemas.microsoft.com/office/drawing/2014/main" id="{FA3E2133-1249-3AE6-E369-E059F02E0A30}"/>
                </a:ext>
              </a:extLst>
            </p:cNvPr>
            <p:cNvSpPr txBox="1"/>
            <p:nvPr/>
          </p:nvSpPr>
          <p:spPr>
            <a:xfrm>
              <a:off x="643496" y="5800337"/>
              <a:ext cx="181140" cy="276999"/>
            </a:xfrm>
            <a:prstGeom prst="rect">
              <a:avLst/>
            </a:prstGeom>
            <a:noFill/>
          </p:spPr>
          <p:txBody>
            <a:bodyPr wrap="none" lIns="0" tIns="0" rIns="0" bIns="0"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円/楕円 84">
              <a:extLst>
                <a:ext uri="{FF2B5EF4-FFF2-40B4-BE49-F238E27FC236}">
                  <a16:creationId xmlns:a16="http://schemas.microsoft.com/office/drawing/2014/main" id="{F0B63718-4C22-9366-B264-22F7EE86443D}"/>
                </a:ext>
              </a:extLst>
            </p:cNvPr>
            <p:cNvSpPr/>
            <p:nvPr/>
          </p:nvSpPr>
          <p:spPr>
            <a:xfrm>
              <a:off x="990504" y="5764300"/>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D26A035-33BA-80E3-BE34-2A07B8E7FAB2}"/>
                </a:ext>
              </a:extLst>
            </p:cNvPr>
            <p:cNvSpPr txBox="1"/>
            <p:nvPr/>
          </p:nvSpPr>
          <p:spPr>
            <a:xfrm>
              <a:off x="1091636" y="5800337"/>
              <a:ext cx="198772"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5" name="円/楕円 13">
              <a:extLst>
                <a:ext uri="{FF2B5EF4-FFF2-40B4-BE49-F238E27FC236}">
                  <a16:creationId xmlns:a16="http://schemas.microsoft.com/office/drawing/2014/main" id="{554B156E-A799-2F8A-2A0F-BF6C8D0956CD}"/>
                </a:ext>
              </a:extLst>
            </p:cNvPr>
            <p:cNvSpPr/>
            <p:nvPr/>
          </p:nvSpPr>
          <p:spPr>
            <a:xfrm>
              <a:off x="94987" y="5759193"/>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6D9C800-315A-6F7E-003F-F3DA82518A1B}"/>
                </a:ext>
              </a:extLst>
            </p:cNvPr>
            <p:cNvSpPr txBox="1"/>
            <p:nvPr/>
          </p:nvSpPr>
          <p:spPr>
            <a:xfrm>
              <a:off x="175592" y="5800337"/>
              <a:ext cx="209994"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7" name="円/楕円 106">
              <a:extLst>
                <a:ext uri="{FF2B5EF4-FFF2-40B4-BE49-F238E27FC236}">
                  <a16:creationId xmlns:a16="http://schemas.microsoft.com/office/drawing/2014/main" id="{3B76A97C-4350-1951-7237-271EA029CA92}"/>
                </a:ext>
              </a:extLst>
            </p:cNvPr>
            <p:cNvSpPr/>
            <p:nvPr/>
          </p:nvSpPr>
          <p:spPr>
            <a:xfrm>
              <a:off x="1441546" y="5753502"/>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18" name="テキスト ボックス 17">
              <a:extLst>
                <a:ext uri="{FF2B5EF4-FFF2-40B4-BE49-F238E27FC236}">
                  <a16:creationId xmlns:a16="http://schemas.microsoft.com/office/drawing/2014/main" id="{048D8074-D9F2-23E6-9A76-9FCCCAC091C1}"/>
                </a:ext>
              </a:extLst>
            </p:cNvPr>
            <p:cNvSpPr txBox="1"/>
            <p:nvPr/>
          </p:nvSpPr>
          <p:spPr>
            <a:xfrm>
              <a:off x="1574038" y="5800337"/>
              <a:ext cx="142668" cy="276999"/>
            </a:xfrm>
            <a:prstGeom prst="rect">
              <a:avLst/>
            </a:prstGeom>
            <a:noFill/>
          </p:spPr>
          <p:txBody>
            <a:bodyPr wrap="none" lIns="0" tIns="0" rIns="0" bIns="0"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sp>
        <p:nvSpPr>
          <p:cNvPr id="8" name="テキスト ボックス 7">
            <a:extLst>
              <a:ext uri="{FF2B5EF4-FFF2-40B4-BE49-F238E27FC236}">
                <a16:creationId xmlns:a16="http://schemas.microsoft.com/office/drawing/2014/main" id="{5F0294F5-FEBA-8226-7000-856EFAF65888}"/>
              </a:ext>
            </a:extLst>
          </p:cNvPr>
          <p:cNvSpPr txBox="1"/>
          <p:nvPr/>
        </p:nvSpPr>
        <p:spPr>
          <a:xfrm>
            <a:off x="571844" y="5880295"/>
            <a:ext cx="325410" cy="107722"/>
          </a:xfrm>
          <a:prstGeom prst="rect">
            <a:avLst/>
          </a:prstGeom>
          <a:noFill/>
        </p:spPr>
        <p:txBody>
          <a:bodyPr wrap="none" lIns="0" tIns="0" rIns="0" bIns="0" rtlCol="0" anchor="ctr" anchorCtr="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831EBB49-371F-19C5-4EC5-3B0E5C8AB479}"/>
              </a:ext>
            </a:extLst>
          </p:cNvPr>
          <p:cNvSpPr txBox="1"/>
          <p:nvPr/>
        </p:nvSpPr>
        <p:spPr>
          <a:xfrm>
            <a:off x="677895" y="9430299"/>
            <a:ext cx="6044034" cy="284501"/>
          </a:xfrm>
          <a:prstGeom prst="rect">
            <a:avLst/>
          </a:prstGeom>
          <a:noFill/>
        </p:spPr>
        <p:txBody>
          <a:bodyPr wrap="square" rtlCol="0">
            <a:spAutoFit/>
          </a:bodyPr>
          <a:lstStyle/>
          <a:p>
            <a:pPr>
              <a:lnSpc>
                <a:spcPct val="120000"/>
              </a:lnSpc>
            </a:pPr>
            <a:r>
              <a:rPr lang="ja-JP" altLang="en-US" sz="1200" dirty="0">
                <a:latin typeface="ＭＳ Ｐゴシック" panose="020B0600070205080204" pitchFamily="50" charset="-128"/>
                <a:ea typeface="ＭＳ Ｐゴシック" panose="020B0600070205080204" pitchFamily="50" charset="-128"/>
              </a:rPr>
              <a:t>自分の家や家族の状況を考え、どのタイミングで避難すれば良いか家族で話し合いましょう。</a:t>
            </a:r>
            <a:endParaRPr lang="en-US" altLang="ja-JP" sz="1200" dirty="0">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AFF6D500-7F2B-525B-87D4-4A553A294959}"/>
              </a:ext>
            </a:extLst>
          </p:cNvPr>
          <p:cNvSpPr txBox="1"/>
          <p:nvPr/>
        </p:nvSpPr>
        <p:spPr>
          <a:xfrm>
            <a:off x="3206308" y="600359"/>
            <a:ext cx="89768"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か</a:t>
            </a:r>
          </a:p>
        </p:txBody>
      </p:sp>
      <p:sp>
        <p:nvSpPr>
          <p:cNvPr id="21" name="テキスト ボックス 20">
            <a:extLst>
              <a:ext uri="{FF2B5EF4-FFF2-40B4-BE49-F238E27FC236}">
                <a16:creationId xmlns:a16="http://schemas.microsoft.com/office/drawing/2014/main" id="{D8696E9D-AA83-50E8-E5DC-AEED59857E17}"/>
              </a:ext>
            </a:extLst>
          </p:cNvPr>
          <p:cNvSpPr txBox="1"/>
          <p:nvPr/>
        </p:nvSpPr>
        <p:spPr>
          <a:xfrm>
            <a:off x="622206" y="1806178"/>
            <a:ext cx="15869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まわ</a:t>
            </a:r>
          </a:p>
        </p:txBody>
      </p:sp>
      <p:sp>
        <p:nvSpPr>
          <p:cNvPr id="22" name="テキスト ボックス 21">
            <a:extLst>
              <a:ext uri="{FF2B5EF4-FFF2-40B4-BE49-F238E27FC236}">
                <a16:creationId xmlns:a16="http://schemas.microsoft.com/office/drawing/2014/main" id="{6993E326-8CA5-EC17-AA74-6F65BAEEB9C0}"/>
              </a:ext>
            </a:extLst>
          </p:cNvPr>
          <p:cNvSpPr txBox="1"/>
          <p:nvPr/>
        </p:nvSpPr>
        <p:spPr>
          <a:xfrm>
            <a:off x="3353965" y="1806178"/>
            <a:ext cx="275717"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さんこう</a:t>
            </a:r>
          </a:p>
        </p:txBody>
      </p:sp>
      <p:sp>
        <p:nvSpPr>
          <p:cNvPr id="23" name="テキスト ボックス 22">
            <a:extLst>
              <a:ext uri="{FF2B5EF4-FFF2-40B4-BE49-F238E27FC236}">
                <a16:creationId xmlns:a16="http://schemas.microsoft.com/office/drawing/2014/main" id="{B0E5A1E7-4E53-DCF3-2B9B-AE9A5D3745A1}"/>
              </a:ext>
            </a:extLst>
          </p:cNvPr>
          <p:cNvSpPr txBox="1"/>
          <p:nvPr/>
        </p:nvSpPr>
        <p:spPr>
          <a:xfrm>
            <a:off x="4137198" y="2212110"/>
            <a:ext cx="16991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かん</a:t>
            </a:r>
          </a:p>
        </p:txBody>
      </p:sp>
      <p:sp>
        <p:nvSpPr>
          <p:cNvPr id="24" name="テキスト ボックス 23">
            <a:extLst>
              <a:ext uri="{FF2B5EF4-FFF2-40B4-BE49-F238E27FC236}">
                <a16:creationId xmlns:a16="http://schemas.microsoft.com/office/drawing/2014/main" id="{01AD9A27-57C3-045C-268A-09997E117296}"/>
              </a:ext>
            </a:extLst>
          </p:cNvPr>
          <p:cNvSpPr txBox="1"/>
          <p:nvPr/>
        </p:nvSpPr>
        <p:spPr>
          <a:xfrm>
            <a:off x="1127669" y="8045659"/>
            <a:ext cx="327013" cy="107722"/>
          </a:xfrm>
          <a:prstGeom prst="rect">
            <a:avLst/>
          </a:prstGeom>
          <a:noFill/>
        </p:spPr>
        <p:txBody>
          <a:bodyPr wrap="none" lIns="0" tIns="0" rIns="0" bIns="0" rtlCol="0">
            <a:spAutoFit/>
          </a:bodyPr>
          <a:lstStyle/>
          <a:p>
            <a:pPr algn="dist"/>
            <a:r>
              <a:rPr kumimoji="1" lang="ja-JP" altLang="en-US" sz="700" dirty="0">
                <a:solidFill>
                  <a:schemeClr val="bg1"/>
                </a:solidFill>
                <a:latin typeface="ＭＳ Ｐゴシック" panose="020B0600070205080204" pitchFamily="50" charset="-128"/>
                <a:ea typeface="ＭＳ Ｐゴシック" panose="020B0600070205080204" pitchFamily="50" charset="-128"/>
              </a:rPr>
              <a:t>たてもの</a:t>
            </a:r>
            <a:endParaRPr kumimoji="1"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2897DC1D-1618-E8DF-A50A-E76676D17CB2}"/>
              </a:ext>
            </a:extLst>
          </p:cNvPr>
          <p:cNvSpPr txBox="1"/>
          <p:nvPr/>
        </p:nvSpPr>
        <p:spPr>
          <a:xfrm>
            <a:off x="1902027" y="9121534"/>
            <a:ext cx="269304"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すい　い</a:t>
            </a:r>
          </a:p>
        </p:txBody>
      </p:sp>
      <p:sp>
        <p:nvSpPr>
          <p:cNvPr id="26" name="テキスト ボックス 25">
            <a:extLst>
              <a:ext uri="{FF2B5EF4-FFF2-40B4-BE49-F238E27FC236}">
                <a16:creationId xmlns:a16="http://schemas.microsoft.com/office/drawing/2014/main" id="{1DC3F7C8-9303-313C-846B-D39DC415DC33}"/>
              </a:ext>
            </a:extLst>
          </p:cNvPr>
          <p:cNvSpPr txBox="1"/>
          <p:nvPr/>
        </p:nvSpPr>
        <p:spPr>
          <a:xfrm>
            <a:off x="4658587" y="9416277"/>
            <a:ext cx="65724"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よ</a:t>
            </a:r>
          </a:p>
        </p:txBody>
      </p:sp>
      <p:sp>
        <p:nvSpPr>
          <p:cNvPr id="242" name="テキスト ボックス 241"/>
          <p:cNvSpPr txBox="1"/>
          <p:nvPr/>
        </p:nvSpPr>
        <p:spPr>
          <a:xfrm>
            <a:off x="235101" y="6962886"/>
            <a:ext cx="6104739" cy="612475"/>
          </a:xfrm>
          <a:prstGeom prst="rect">
            <a:avLst/>
          </a:prstGeom>
          <a:noFill/>
        </p:spPr>
        <p:txBody>
          <a:bodyPr wrap="square" rtlCol="0">
            <a:spAutoFit/>
          </a:bodyPr>
          <a:lstStyle/>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災害がすでに発生してしまい、避難所や避難場所まで行くことのほうが危険な場合は、</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とにかく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命を守るための行動</a:t>
            </a:r>
            <a:r>
              <a:rPr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 </a:t>
            </a: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をとりましょう。</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69" name="テキスト ボックス 168"/>
          <p:cNvSpPr txBox="1"/>
          <p:nvPr/>
        </p:nvSpPr>
        <p:spPr>
          <a:xfrm>
            <a:off x="336312" y="6958118"/>
            <a:ext cx="349455"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 がい</a:t>
            </a:r>
          </a:p>
        </p:txBody>
      </p:sp>
      <p:sp>
        <p:nvSpPr>
          <p:cNvPr id="175" name="テキスト ボックス 174"/>
          <p:cNvSpPr txBox="1"/>
          <p:nvPr/>
        </p:nvSpPr>
        <p:spPr>
          <a:xfrm>
            <a:off x="2457941" y="6958118"/>
            <a:ext cx="44403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 </a:t>
            </a:r>
            <a:r>
              <a:rPr kumimoji="1" lang="ja-JP" altLang="en-US" sz="700" dirty="0" err="1">
                <a:latin typeface="ＭＳ Ｐ明朝" panose="02020600040205080304" pitchFamily="18" charset="-128"/>
                <a:ea typeface="ＭＳ Ｐ明朝" panose="02020600040205080304" pitchFamily="18" charset="-128"/>
              </a:rPr>
              <a:t>じょ</a:t>
            </a:r>
            <a:endParaRPr kumimoji="1" lang="en-US" altLang="ja-JP" sz="700" dirty="0">
              <a:latin typeface="ＭＳ Ｐ明朝" panose="02020600040205080304" pitchFamily="18" charset="-128"/>
              <a:ea typeface="ＭＳ Ｐ明朝" panose="02020600040205080304" pitchFamily="18" charset="-128"/>
            </a:endParaRPr>
          </a:p>
        </p:txBody>
      </p:sp>
      <p:sp>
        <p:nvSpPr>
          <p:cNvPr id="176" name="テキスト ボックス 175"/>
          <p:cNvSpPr txBox="1"/>
          <p:nvPr/>
        </p:nvSpPr>
        <p:spPr>
          <a:xfrm>
            <a:off x="5171317" y="6958118"/>
            <a:ext cx="26449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き </a:t>
            </a:r>
            <a:r>
              <a:rPr kumimoji="1" lang="ja-JP" altLang="en-US" sz="700" dirty="0" err="1">
                <a:latin typeface="ＭＳ Ｐ明朝" panose="02020600040205080304" pitchFamily="18" charset="-128"/>
                <a:ea typeface="ＭＳ Ｐ明朝" panose="02020600040205080304" pitchFamily="18" charset="-128"/>
              </a:rPr>
              <a:t>けん</a:t>
            </a:r>
            <a:endParaRPr kumimoji="1" lang="en-US" altLang="ja-JP" sz="700" dirty="0">
              <a:latin typeface="ＭＳ Ｐ明朝" panose="02020600040205080304" pitchFamily="18" charset="-128"/>
              <a:ea typeface="ＭＳ Ｐ明朝" panose="02020600040205080304" pitchFamily="18" charset="-128"/>
            </a:endParaRPr>
          </a:p>
        </p:txBody>
      </p:sp>
      <p:sp>
        <p:nvSpPr>
          <p:cNvPr id="192" name="テキスト ボックス 191"/>
          <p:cNvSpPr txBox="1"/>
          <p:nvPr/>
        </p:nvSpPr>
        <p:spPr>
          <a:xfrm>
            <a:off x="3139459" y="6958118"/>
            <a:ext cx="561051"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 ば </a:t>
            </a:r>
            <a:r>
              <a:rPr kumimoji="1" lang="ja-JP" altLang="en-US" sz="700" dirty="0" err="1">
                <a:latin typeface="ＭＳ Ｐ明朝" panose="02020600040205080304" pitchFamily="18" charset="-128"/>
                <a:ea typeface="ＭＳ Ｐ明朝" panose="02020600040205080304" pitchFamily="18" charset="-128"/>
              </a:rPr>
              <a:t>しょ</a:t>
            </a:r>
            <a:endParaRPr kumimoji="1" lang="en-US" altLang="ja-JP"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393984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45837" y="6075603"/>
            <a:ext cx="3075554" cy="3486913"/>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7" name="グループ化 256">
            <a:extLst>
              <a:ext uri="{FF2B5EF4-FFF2-40B4-BE49-F238E27FC236}">
                <a16:creationId xmlns:a16="http://schemas.microsoft.com/office/drawing/2014/main" id="{9F277E69-E31E-29CE-BBE4-43B0EF215ABB}"/>
              </a:ext>
            </a:extLst>
          </p:cNvPr>
          <p:cNvGrpSpPr/>
          <p:nvPr/>
        </p:nvGrpSpPr>
        <p:grpSpPr>
          <a:xfrm>
            <a:off x="390044" y="6151191"/>
            <a:ext cx="2904207" cy="2478146"/>
            <a:chOff x="390044" y="6151191"/>
            <a:chExt cx="2904207" cy="2478146"/>
          </a:xfrm>
        </p:grpSpPr>
        <p:grpSp>
          <p:nvGrpSpPr>
            <p:cNvPr id="12" name="グループ化 11"/>
            <p:cNvGrpSpPr/>
            <p:nvPr/>
          </p:nvGrpSpPr>
          <p:grpSpPr>
            <a:xfrm>
              <a:off x="390044" y="6151191"/>
              <a:ext cx="2904207" cy="2478146"/>
              <a:chOff x="4171086" y="4754663"/>
              <a:chExt cx="4083808" cy="3484695"/>
            </a:xfrm>
          </p:grpSpPr>
          <p:sp>
            <p:nvSpPr>
              <p:cNvPr id="184" name="正方形/長方形 183"/>
              <p:cNvSpPr/>
              <p:nvPr/>
            </p:nvSpPr>
            <p:spPr>
              <a:xfrm>
                <a:off x="4171086" y="5200465"/>
                <a:ext cx="4083808" cy="3038893"/>
              </a:xfrm>
              <a:prstGeom prst="rect">
                <a:avLst/>
              </a:prstGeom>
              <a:solidFill>
                <a:schemeClr val="bg1">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0" name="図 2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42527">
                <a:off x="5626256" y="4754663"/>
                <a:ext cx="2248910" cy="2248910"/>
              </a:xfrm>
              <a:prstGeom prst="rect">
                <a:avLst/>
              </a:prstGeom>
            </p:spPr>
          </p:pic>
          <p:grpSp>
            <p:nvGrpSpPr>
              <p:cNvPr id="211" name="グループ化 210"/>
              <p:cNvGrpSpPr/>
              <p:nvPr/>
            </p:nvGrpSpPr>
            <p:grpSpPr>
              <a:xfrm>
                <a:off x="4955330" y="5714574"/>
                <a:ext cx="2613448" cy="2423197"/>
                <a:chOff x="5641639" y="3042747"/>
                <a:chExt cx="2233976" cy="2071349"/>
              </a:xfrm>
            </p:grpSpPr>
            <p:pic>
              <p:nvPicPr>
                <p:cNvPr id="253" name="図 2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0850" y="3042747"/>
                  <a:ext cx="1434765" cy="1739108"/>
                </a:xfrm>
                <a:prstGeom prst="rect">
                  <a:avLst/>
                </a:prstGeom>
              </p:spPr>
            </p:pic>
            <p:pic>
              <p:nvPicPr>
                <p:cNvPr id="254" name="図 2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39" y="3399596"/>
                  <a:ext cx="1714500" cy="1714500"/>
                </a:xfrm>
                <a:prstGeom prst="rect">
                  <a:avLst/>
                </a:prstGeom>
              </p:spPr>
            </p:pic>
          </p:grpSp>
          <p:sp>
            <p:nvSpPr>
              <p:cNvPr id="213" name="フリーフォーム 212"/>
              <p:cNvSpPr/>
              <p:nvPr/>
            </p:nvSpPr>
            <p:spPr>
              <a:xfrm>
                <a:off x="6661962" y="6866640"/>
                <a:ext cx="104775" cy="133687"/>
              </a:xfrm>
              <a:custGeom>
                <a:avLst/>
                <a:gdLst>
                  <a:gd name="connsiteX0" fmla="*/ 60325 w 85725"/>
                  <a:gd name="connsiteY0" fmla="*/ 0 h 124162"/>
                  <a:gd name="connsiteX1" fmla="*/ 44450 w 85725"/>
                  <a:gd name="connsiteY1" fmla="*/ 12700 h 124162"/>
                  <a:gd name="connsiteX2" fmla="*/ 28575 w 85725"/>
                  <a:gd name="connsiteY2" fmla="*/ 28575 h 124162"/>
                  <a:gd name="connsiteX3" fmla="*/ 22225 w 85725"/>
                  <a:gd name="connsiteY3" fmla="*/ 41275 h 124162"/>
                  <a:gd name="connsiteX4" fmla="*/ 15875 w 85725"/>
                  <a:gd name="connsiteY4" fmla="*/ 50800 h 124162"/>
                  <a:gd name="connsiteX5" fmla="*/ 9525 w 85725"/>
                  <a:gd name="connsiteY5" fmla="*/ 79375 h 124162"/>
                  <a:gd name="connsiteX6" fmla="*/ 6350 w 85725"/>
                  <a:gd name="connsiteY6" fmla="*/ 88900 h 124162"/>
                  <a:gd name="connsiteX7" fmla="*/ 0 w 85725"/>
                  <a:gd name="connsiteY7" fmla="*/ 111125 h 124162"/>
                  <a:gd name="connsiteX8" fmla="*/ 22225 w 85725"/>
                  <a:gd name="connsiteY8" fmla="*/ 117475 h 124162"/>
                  <a:gd name="connsiteX9" fmla="*/ 34925 w 85725"/>
                  <a:gd name="connsiteY9" fmla="*/ 98425 h 124162"/>
                  <a:gd name="connsiteX10" fmla="*/ 47625 w 85725"/>
                  <a:gd name="connsiteY10" fmla="*/ 85725 h 124162"/>
                  <a:gd name="connsiteX11" fmla="*/ 69850 w 85725"/>
                  <a:gd name="connsiteY11" fmla="*/ 60325 h 124162"/>
                  <a:gd name="connsiteX12" fmla="*/ 76200 w 85725"/>
                  <a:gd name="connsiteY12" fmla="*/ 50800 h 124162"/>
                  <a:gd name="connsiteX13" fmla="*/ 85725 w 85725"/>
                  <a:gd name="connsiteY13" fmla="*/ 47625 h 12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24162">
                    <a:moveTo>
                      <a:pt x="60325" y="0"/>
                    </a:moveTo>
                    <a:cubicBezTo>
                      <a:pt x="55033" y="4233"/>
                      <a:pt x="49242" y="7908"/>
                      <a:pt x="44450" y="12700"/>
                    </a:cubicBezTo>
                    <a:cubicBezTo>
                      <a:pt x="23283" y="33867"/>
                      <a:pt x="53975" y="11642"/>
                      <a:pt x="28575" y="28575"/>
                    </a:cubicBezTo>
                    <a:cubicBezTo>
                      <a:pt x="26458" y="32808"/>
                      <a:pt x="24573" y="37166"/>
                      <a:pt x="22225" y="41275"/>
                    </a:cubicBezTo>
                    <a:cubicBezTo>
                      <a:pt x="20332" y="44588"/>
                      <a:pt x="17378" y="47293"/>
                      <a:pt x="15875" y="50800"/>
                    </a:cubicBezTo>
                    <a:cubicBezTo>
                      <a:pt x="13919" y="55363"/>
                      <a:pt x="10429" y="75759"/>
                      <a:pt x="9525" y="79375"/>
                    </a:cubicBezTo>
                    <a:cubicBezTo>
                      <a:pt x="8713" y="82622"/>
                      <a:pt x="7269" y="85682"/>
                      <a:pt x="6350" y="88900"/>
                    </a:cubicBezTo>
                    <a:cubicBezTo>
                      <a:pt x="-1623" y="116807"/>
                      <a:pt x="7613" y="88287"/>
                      <a:pt x="0" y="111125"/>
                    </a:cubicBezTo>
                    <a:cubicBezTo>
                      <a:pt x="3536" y="121732"/>
                      <a:pt x="3096" y="130866"/>
                      <a:pt x="22225" y="117475"/>
                    </a:cubicBezTo>
                    <a:cubicBezTo>
                      <a:pt x="28477" y="113098"/>
                      <a:pt x="29529" y="103821"/>
                      <a:pt x="34925" y="98425"/>
                    </a:cubicBezTo>
                    <a:cubicBezTo>
                      <a:pt x="39158" y="94192"/>
                      <a:pt x="43885" y="90400"/>
                      <a:pt x="47625" y="85725"/>
                    </a:cubicBezTo>
                    <a:cubicBezTo>
                      <a:pt x="68792" y="59267"/>
                      <a:pt x="50800" y="73025"/>
                      <a:pt x="69850" y="60325"/>
                    </a:cubicBezTo>
                    <a:cubicBezTo>
                      <a:pt x="71967" y="57150"/>
                      <a:pt x="73220" y="53184"/>
                      <a:pt x="76200" y="50800"/>
                    </a:cubicBezTo>
                    <a:cubicBezTo>
                      <a:pt x="78813" y="48709"/>
                      <a:pt x="85725" y="47625"/>
                      <a:pt x="85725" y="47625"/>
                    </a:cubicBezTo>
                  </a:path>
                </a:pathLst>
              </a:custGeom>
              <a:solidFill>
                <a:srgbClr val="FFC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8" name="フリーフォーム 217"/>
              <p:cNvSpPr/>
              <p:nvPr/>
            </p:nvSpPr>
            <p:spPr>
              <a:xfrm>
                <a:off x="6707003" y="6916646"/>
                <a:ext cx="57331" cy="69064"/>
              </a:xfrm>
              <a:custGeom>
                <a:avLst/>
                <a:gdLst>
                  <a:gd name="connsiteX0" fmla="*/ 43065 w 57331"/>
                  <a:gd name="connsiteY0" fmla="*/ 0 h 69064"/>
                  <a:gd name="connsiteX1" fmla="*/ 14490 w 57331"/>
                  <a:gd name="connsiteY1" fmla="*/ 35719 h 69064"/>
                  <a:gd name="connsiteX2" fmla="*/ 7347 w 57331"/>
                  <a:gd name="connsiteY2" fmla="*/ 50007 h 69064"/>
                  <a:gd name="connsiteX3" fmla="*/ 2584 w 57331"/>
                  <a:gd name="connsiteY3" fmla="*/ 57150 h 69064"/>
                  <a:gd name="connsiteX4" fmla="*/ 203 w 57331"/>
                  <a:gd name="connsiteY4" fmla="*/ 64294 h 69064"/>
                  <a:gd name="connsiteX5" fmla="*/ 16872 w 57331"/>
                  <a:gd name="connsiteY5" fmla="*/ 66675 h 69064"/>
                  <a:gd name="connsiteX6" fmla="*/ 28778 w 57331"/>
                  <a:gd name="connsiteY6" fmla="*/ 52388 h 69064"/>
                  <a:gd name="connsiteX7" fmla="*/ 35922 w 57331"/>
                  <a:gd name="connsiteY7" fmla="*/ 47625 h 69064"/>
                  <a:gd name="connsiteX8" fmla="*/ 45447 w 57331"/>
                  <a:gd name="connsiteY8" fmla="*/ 40482 h 69064"/>
                  <a:gd name="connsiteX9" fmla="*/ 52590 w 57331"/>
                  <a:gd name="connsiteY9" fmla="*/ 35719 h 69064"/>
                  <a:gd name="connsiteX10" fmla="*/ 43065 w 57331"/>
                  <a:gd name="connsiteY10" fmla="*/ 0 h 6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31" h="69064">
                    <a:moveTo>
                      <a:pt x="43065" y="0"/>
                    </a:moveTo>
                    <a:cubicBezTo>
                      <a:pt x="36715" y="0"/>
                      <a:pt x="23851" y="23683"/>
                      <a:pt x="14490" y="35719"/>
                    </a:cubicBezTo>
                    <a:cubicBezTo>
                      <a:pt x="4935" y="48005"/>
                      <a:pt x="13616" y="37470"/>
                      <a:pt x="7347" y="50007"/>
                    </a:cubicBezTo>
                    <a:cubicBezTo>
                      <a:pt x="6067" y="52567"/>
                      <a:pt x="4172" y="54769"/>
                      <a:pt x="2584" y="57150"/>
                    </a:cubicBezTo>
                    <a:cubicBezTo>
                      <a:pt x="1790" y="59531"/>
                      <a:pt x="-729" y="61963"/>
                      <a:pt x="203" y="64294"/>
                    </a:cubicBezTo>
                    <a:cubicBezTo>
                      <a:pt x="3492" y="72517"/>
                      <a:pt x="12092" y="67870"/>
                      <a:pt x="16872" y="66675"/>
                    </a:cubicBezTo>
                    <a:cubicBezTo>
                      <a:pt x="34274" y="55073"/>
                      <a:pt x="13672" y="70514"/>
                      <a:pt x="28778" y="52388"/>
                    </a:cubicBezTo>
                    <a:cubicBezTo>
                      <a:pt x="30610" y="50189"/>
                      <a:pt x="33593" y="49289"/>
                      <a:pt x="35922" y="47625"/>
                    </a:cubicBezTo>
                    <a:cubicBezTo>
                      <a:pt x="39151" y="45318"/>
                      <a:pt x="42218" y="42789"/>
                      <a:pt x="45447" y="40482"/>
                    </a:cubicBezTo>
                    <a:cubicBezTo>
                      <a:pt x="47776" y="38819"/>
                      <a:pt x="50392" y="37551"/>
                      <a:pt x="52590" y="35719"/>
                    </a:cubicBezTo>
                    <a:cubicBezTo>
                      <a:pt x="65184" y="25223"/>
                      <a:pt x="49415" y="0"/>
                      <a:pt x="43065" y="0"/>
                    </a:cubicBezTo>
                    <a:close/>
                  </a:path>
                </a:pathLst>
              </a:custGeom>
              <a:solidFill>
                <a:srgbClr val="FFC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9" name="直線コネクタ 218"/>
              <p:cNvCxnSpPr/>
              <p:nvPr/>
            </p:nvCxnSpPr>
            <p:spPr>
              <a:xfrm>
                <a:off x="5193006" y="5758833"/>
                <a:ext cx="133350" cy="147140"/>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414396" y="5597266"/>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5142984" y="5945792"/>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a:off x="5621304" y="5835525"/>
                <a:ext cx="84575" cy="93321"/>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a:off x="5393251" y="5827503"/>
                <a:ext cx="213173" cy="235218"/>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a:off x="5364721" y="5951115"/>
                <a:ext cx="133350" cy="147140"/>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a:off x="7183195" y="5730053"/>
                <a:ext cx="220229" cy="243003"/>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a:off x="7236074" y="5963108"/>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a:off x="5330721" y="6600285"/>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a:off x="5049741" y="6445437"/>
                <a:ext cx="133350" cy="147140"/>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a:off x="5221456" y="6637719"/>
                <a:ext cx="133350" cy="147140"/>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a:off x="5363743" y="6477387"/>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5570651" y="6715646"/>
                <a:ext cx="84575" cy="93321"/>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a:off x="7498626" y="5893347"/>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a:off x="7456201" y="5645904"/>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7738556" y="6008708"/>
                <a:ext cx="84575" cy="93321"/>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4885046" y="6886486"/>
                <a:ext cx="220229" cy="243003"/>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a:off x="5215136" y="6809304"/>
                <a:ext cx="133350" cy="147140"/>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5165114" y="6996263"/>
                <a:ext cx="167350" cy="184656"/>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a:off x="5386851" y="7001586"/>
                <a:ext cx="133350" cy="147140"/>
              </a:xfrm>
              <a:prstGeom prst="line">
                <a:avLst/>
              </a:prstGeom>
              <a:ln w="25400" cap="rnd">
                <a:solidFill>
                  <a:srgbClr val="00CCFF"/>
                </a:solidFill>
                <a:round/>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514F8412-8113-2017-2A21-4683391B96E8}"/>
                </a:ext>
              </a:extLst>
            </p:cNvPr>
            <p:cNvGrpSpPr/>
            <p:nvPr/>
          </p:nvGrpSpPr>
          <p:grpSpPr>
            <a:xfrm>
              <a:off x="1604793" y="7391499"/>
              <a:ext cx="202148" cy="245973"/>
              <a:chOff x="-3334176" y="-1495731"/>
              <a:chExt cx="259283" cy="315494"/>
            </a:xfrm>
          </p:grpSpPr>
          <p:sp>
            <p:nvSpPr>
              <p:cNvPr id="58" name="正方形/長方形 57">
                <a:extLst>
                  <a:ext uri="{FF2B5EF4-FFF2-40B4-BE49-F238E27FC236}">
                    <a16:creationId xmlns:a16="http://schemas.microsoft.com/office/drawing/2014/main" id="{39DBB2D9-F1FB-8B79-E068-6FB468DA199E}"/>
                  </a:ext>
                </a:extLst>
              </p:cNvPr>
              <p:cNvSpPr/>
              <p:nvPr/>
            </p:nvSpPr>
            <p:spPr>
              <a:xfrm rot="430542">
                <a:off x="-3334176" y="-1251675"/>
                <a:ext cx="116681" cy="71438"/>
              </a:xfrm>
              <a:prstGeom prst="rect">
                <a:avLst/>
              </a:prstGeom>
              <a:solidFill>
                <a:srgbClr val="FFC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8630EB3A-898C-8006-E091-C4E581DBB7F4}"/>
                  </a:ext>
                </a:extLst>
              </p:cNvPr>
              <p:cNvSpPr/>
              <p:nvPr/>
            </p:nvSpPr>
            <p:spPr>
              <a:xfrm>
                <a:off x="-3330604" y="-1205663"/>
                <a:ext cx="54768" cy="16669"/>
              </a:xfrm>
              <a:custGeom>
                <a:avLst/>
                <a:gdLst>
                  <a:gd name="connsiteX0" fmla="*/ 0 w 54768"/>
                  <a:gd name="connsiteY0" fmla="*/ 0 h 16669"/>
                  <a:gd name="connsiteX1" fmla="*/ 19050 w 54768"/>
                  <a:gd name="connsiteY1" fmla="*/ 2382 h 16669"/>
                  <a:gd name="connsiteX2" fmla="*/ 38100 w 54768"/>
                  <a:gd name="connsiteY2" fmla="*/ 9525 h 16669"/>
                  <a:gd name="connsiteX3" fmla="*/ 54768 w 54768"/>
                  <a:gd name="connsiteY3" fmla="*/ 16669 h 16669"/>
                </a:gdLst>
                <a:ahLst/>
                <a:cxnLst>
                  <a:cxn ang="0">
                    <a:pos x="connsiteX0" y="connsiteY0"/>
                  </a:cxn>
                  <a:cxn ang="0">
                    <a:pos x="connsiteX1" y="connsiteY1"/>
                  </a:cxn>
                  <a:cxn ang="0">
                    <a:pos x="connsiteX2" y="connsiteY2"/>
                  </a:cxn>
                  <a:cxn ang="0">
                    <a:pos x="connsiteX3" y="connsiteY3"/>
                  </a:cxn>
                </a:cxnLst>
                <a:rect l="l" t="t" r="r" b="b"/>
                <a:pathLst>
                  <a:path w="54768" h="16669">
                    <a:moveTo>
                      <a:pt x="0" y="0"/>
                    </a:moveTo>
                    <a:cubicBezTo>
                      <a:pt x="6350" y="794"/>
                      <a:pt x="12754" y="1237"/>
                      <a:pt x="19050" y="2382"/>
                    </a:cubicBezTo>
                    <a:cubicBezTo>
                      <a:pt x="22586" y="3025"/>
                      <a:pt x="36914" y="9094"/>
                      <a:pt x="38100" y="9525"/>
                    </a:cubicBezTo>
                    <a:cubicBezTo>
                      <a:pt x="54182" y="15373"/>
                      <a:pt x="48674" y="10575"/>
                      <a:pt x="54768" y="16669"/>
                    </a:cubicBezTo>
                  </a:path>
                </a:pathLst>
              </a:custGeom>
              <a:noFill/>
              <a:ln>
                <a:solidFill>
                  <a:srgbClr val="BD26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FA2E55C1-D7FB-1480-143E-F91A04E6325B}"/>
                  </a:ext>
                </a:extLst>
              </p:cNvPr>
              <p:cNvSpPr/>
              <p:nvPr/>
            </p:nvSpPr>
            <p:spPr>
              <a:xfrm>
                <a:off x="-3101539" y="-1495731"/>
                <a:ext cx="26646" cy="99618"/>
              </a:xfrm>
              <a:custGeom>
                <a:avLst/>
                <a:gdLst>
                  <a:gd name="connsiteX0" fmla="*/ 9978 w 26646"/>
                  <a:gd name="connsiteY0" fmla="*/ 16669 h 99618"/>
                  <a:gd name="connsiteX1" fmla="*/ 5215 w 26646"/>
                  <a:gd name="connsiteY1" fmla="*/ 97632 h 99618"/>
                  <a:gd name="connsiteX2" fmla="*/ 26646 w 26646"/>
                  <a:gd name="connsiteY2" fmla="*/ 95250 h 99618"/>
                  <a:gd name="connsiteX3" fmla="*/ 24265 w 26646"/>
                  <a:gd name="connsiteY3" fmla="*/ 47625 h 99618"/>
                  <a:gd name="connsiteX4" fmla="*/ 21884 w 26646"/>
                  <a:gd name="connsiteY4" fmla="*/ 35719 h 99618"/>
                  <a:gd name="connsiteX5" fmla="*/ 19503 w 26646"/>
                  <a:gd name="connsiteY5" fmla="*/ 19050 h 99618"/>
                  <a:gd name="connsiteX6" fmla="*/ 17121 w 26646"/>
                  <a:gd name="connsiteY6" fmla="*/ 11907 h 99618"/>
                  <a:gd name="connsiteX7" fmla="*/ 14740 w 26646"/>
                  <a:gd name="connsiteY7" fmla="*/ 0 h 99618"/>
                  <a:gd name="connsiteX8" fmla="*/ 12359 w 26646"/>
                  <a:gd name="connsiteY8" fmla="*/ 16669 h 99618"/>
                  <a:gd name="connsiteX9" fmla="*/ 9978 w 26646"/>
                  <a:gd name="connsiteY9" fmla="*/ 16669 h 9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6" h="99618">
                    <a:moveTo>
                      <a:pt x="9978" y="16669"/>
                    </a:moveTo>
                    <a:cubicBezTo>
                      <a:pt x="8787" y="30163"/>
                      <a:pt x="-8391" y="82789"/>
                      <a:pt x="5215" y="97632"/>
                    </a:cubicBezTo>
                    <a:cubicBezTo>
                      <a:pt x="10072" y="102930"/>
                      <a:pt x="19502" y="96044"/>
                      <a:pt x="26646" y="95250"/>
                    </a:cubicBezTo>
                    <a:cubicBezTo>
                      <a:pt x="25852" y="79375"/>
                      <a:pt x="25532" y="63469"/>
                      <a:pt x="24265" y="47625"/>
                    </a:cubicBezTo>
                    <a:cubicBezTo>
                      <a:pt x="23942" y="43591"/>
                      <a:pt x="22549" y="39711"/>
                      <a:pt x="21884" y="35719"/>
                    </a:cubicBezTo>
                    <a:cubicBezTo>
                      <a:pt x="20961" y="30183"/>
                      <a:pt x="20604" y="24554"/>
                      <a:pt x="19503" y="19050"/>
                    </a:cubicBezTo>
                    <a:cubicBezTo>
                      <a:pt x="19011" y="16589"/>
                      <a:pt x="17730" y="14342"/>
                      <a:pt x="17121" y="11907"/>
                    </a:cubicBezTo>
                    <a:cubicBezTo>
                      <a:pt x="16139" y="7980"/>
                      <a:pt x="15534" y="3969"/>
                      <a:pt x="14740" y="0"/>
                    </a:cubicBezTo>
                    <a:cubicBezTo>
                      <a:pt x="13946" y="5556"/>
                      <a:pt x="13460" y="11165"/>
                      <a:pt x="12359" y="16669"/>
                    </a:cubicBezTo>
                    <a:cubicBezTo>
                      <a:pt x="11075" y="23087"/>
                      <a:pt x="11169" y="3175"/>
                      <a:pt x="9978" y="166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1" name="角丸四角形 38">
            <a:extLst>
              <a:ext uri="{FF2B5EF4-FFF2-40B4-BE49-F238E27FC236}">
                <a16:creationId xmlns:a16="http://schemas.microsoft.com/office/drawing/2014/main" id="{5D343D54-E9F2-AA3D-3496-7C5C5B27FC49}"/>
              </a:ext>
            </a:extLst>
          </p:cNvPr>
          <p:cNvSpPr/>
          <p:nvPr/>
        </p:nvSpPr>
        <p:spPr>
          <a:xfrm>
            <a:off x="80963" y="4726223"/>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101" name="円/楕円 100"/>
          <p:cNvSpPr/>
          <p:nvPr/>
        </p:nvSpPr>
        <p:spPr>
          <a:xfrm>
            <a:off x="4637702" y="3113879"/>
            <a:ext cx="1601215" cy="1601215"/>
          </a:xfrm>
          <a:prstGeom prst="ellipse">
            <a:avLst/>
          </a:prstGeom>
          <a:pattFill prst="pct75">
            <a:fgClr>
              <a:schemeClr val="accent2">
                <a:lumMod val="60000"/>
                <a:lumOff val="40000"/>
              </a:schemeClr>
            </a:fgClr>
            <a:bgClr>
              <a:schemeClr val="bg1"/>
            </a:bgClr>
          </a:patt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円/楕円 6"/>
          <p:cNvSpPr/>
          <p:nvPr/>
        </p:nvSpPr>
        <p:spPr>
          <a:xfrm>
            <a:off x="1274226" y="3113879"/>
            <a:ext cx="1601215" cy="1601215"/>
          </a:xfrm>
          <a:prstGeom prst="ellipse">
            <a:avLst/>
          </a:prstGeom>
          <a:pattFill prst="pct75">
            <a:fgClr>
              <a:schemeClr val="accent1">
                <a:lumMod val="60000"/>
                <a:lumOff val="40000"/>
              </a:schemeClr>
            </a:fgClr>
            <a:bgClr>
              <a:schemeClr val="bg1"/>
            </a:bgClr>
          </a:patt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正方形/長方形 105"/>
          <p:cNvSpPr/>
          <p:nvPr/>
        </p:nvSpPr>
        <p:spPr>
          <a:xfrm>
            <a:off x="3529320" y="6075603"/>
            <a:ext cx="3075554" cy="3486913"/>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p:nvPr/>
        </p:nvSpPr>
        <p:spPr>
          <a:xfrm>
            <a:off x="3934582" y="8538351"/>
            <a:ext cx="1201475" cy="1201475"/>
          </a:xfrm>
          <a:prstGeom prst="ellipse">
            <a:avLst/>
          </a:prstGeom>
          <a:solidFill>
            <a:schemeClr val="accent6">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p:cNvSpPr/>
          <p:nvPr/>
        </p:nvSpPr>
        <p:spPr>
          <a:xfrm>
            <a:off x="207342" y="2845962"/>
            <a:ext cx="1220663" cy="12206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41" name="テキスト ボックス 40"/>
          <p:cNvSpPr txBox="1"/>
          <p:nvPr/>
        </p:nvSpPr>
        <p:spPr>
          <a:xfrm>
            <a:off x="214863" y="1162205"/>
            <a:ext cx="5440592" cy="261610"/>
          </a:xfrm>
          <a:prstGeom prst="rect">
            <a:avLst/>
          </a:prstGeom>
          <a:noFill/>
        </p:spPr>
        <p:txBody>
          <a:bodyPr wrap="none" lIns="0" tIns="0" rIns="0" bIns="0"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１　自分の命は自分で守る「自助」、みんなで助け合う「共助」</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4" name="正方形/長方形 103"/>
          <p:cNvSpPr/>
          <p:nvPr/>
        </p:nvSpPr>
        <p:spPr>
          <a:xfrm>
            <a:off x="188089" y="1609757"/>
            <a:ext cx="6531688" cy="1172693"/>
          </a:xfrm>
          <a:prstGeom prst="rect">
            <a:avLst/>
          </a:prstGeom>
        </p:spPr>
        <p:txBody>
          <a:bodyPr wrap="square">
            <a:spAutoFit/>
          </a:bodyPr>
          <a:lstStyle/>
          <a:p>
            <a:pPr lvl="0" algn="just">
              <a:lnSpc>
                <a:spcPct val="130000"/>
              </a:lnSpc>
              <a:spcBef>
                <a:spcPts val="600"/>
              </a:spcBef>
              <a:defRPr/>
            </a:pP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災害時に大事なことは、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自分の命は自分で守る</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ことです。これを</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「自助」</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と言います。</a:t>
            </a:r>
            <a:endPar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endParaRPr>
          </a:p>
          <a:p>
            <a:pPr lvl="0" algn="just">
              <a:lnSpc>
                <a:spcPct val="130000"/>
              </a:lnSpc>
              <a:spcBef>
                <a:spcPts val="600"/>
              </a:spcBef>
              <a:defRPr/>
            </a:pP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一方で、近所で避難していない人に声をかけて避難にさそったり、足腰の悪いお年寄りの</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避難を手助けしたりするなど、地域の人たちと協力し、</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助け合いながら災害を乗り越える</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ことを</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「共助」</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といいます。</a:t>
            </a:r>
            <a:endPar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grpSp>
        <p:nvGrpSpPr>
          <p:cNvPr id="6" name="グループ化 5"/>
          <p:cNvGrpSpPr/>
          <p:nvPr/>
        </p:nvGrpSpPr>
        <p:grpSpPr>
          <a:xfrm>
            <a:off x="3385481" y="6070564"/>
            <a:ext cx="3296563" cy="2441889"/>
            <a:chOff x="988605" y="5081353"/>
            <a:chExt cx="2707095" cy="2005247"/>
          </a:xfrm>
        </p:grpSpPr>
        <p:sp>
          <p:nvSpPr>
            <p:cNvPr id="144" name="正方形/長方形 143"/>
            <p:cNvSpPr/>
            <p:nvPr/>
          </p:nvSpPr>
          <p:spPr>
            <a:xfrm>
              <a:off x="988605" y="5727700"/>
              <a:ext cx="2707095" cy="1358900"/>
            </a:xfrm>
            <a:prstGeom prst="rect">
              <a:avLst/>
            </a:prstGeom>
            <a:solidFill>
              <a:schemeClr val="bg1">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a:p>
          </p:txBody>
        </p:sp>
        <p:grpSp>
          <p:nvGrpSpPr>
            <p:cNvPr id="5" name="グループ化 4"/>
            <p:cNvGrpSpPr/>
            <p:nvPr/>
          </p:nvGrpSpPr>
          <p:grpSpPr>
            <a:xfrm>
              <a:off x="1390131" y="5081353"/>
              <a:ext cx="1998747" cy="1700214"/>
              <a:chOff x="1390131" y="5081353"/>
              <a:chExt cx="1998747" cy="1700214"/>
            </a:xfrm>
          </p:grpSpPr>
          <p:grpSp>
            <p:nvGrpSpPr>
              <p:cNvPr id="145" name="グループ化 144"/>
              <p:cNvGrpSpPr/>
              <p:nvPr/>
            </p:nvGrpSpPr>
            <p:grpSpPr>
              <a:xfrm>
                <a:off x="1390131" y="5081353"/>
                <a:ext cx="1998747" cy="1678946"/>
                <a:chOff x="5450105" y="2445047"/>
                <a:chExt cx="2920585" cy="2453291"/>
              </a:xfrm>
            </p:grpSpPr>
            <p:pic>
              <p:nvPicPr>
                <p:cNvPr id="164" name="図 1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0105" y="2445047"/>
                  <a:ext cx="2920585" cy="2453291"/>
                </a:xfrm>
                <a:prstGeom prst="rect">
                  <a:avLst/>
                </a:prstGeom>
              </p:spPr>
            </p:pic>
            <p:sp>
              <p:nvSpPr>
                <p:cNvPr id="165" name="正方形/長方形 164"/>
                <p:cNvSpPr/>
                <p:nvPr/>
              </p:nvSpPr>
              <p:spPr>
                <a:xfrm>
                  <a:off x="7054395" y="3357744"/>
                  <a:ext cx="959637" cy="595131"/>
                </a:xfrm>
                <a:prstGeom prst="rect">
                  <a:avLst/>
                </a:prstGeom>
                <a:gradFill>
                  <a:gsLst>
                    <a:gs pos="0">
                      <a:schemeClr val="accent3">
                        <a:lumMod val="5000"/>
                        <a:lumOff val="95000"/>
                      </a:schemeClr>
                    </a:gs>
                    <a:gs pos="73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6" name="正方形/長方形 165"/>
                <p:cNvSpPr/>
                <p:nvPr/>
              </p:nvSpPr>
              <p:spPr>
                <a:xfrm>
                  <a:off x="6924676" y="3251205"/>
                  <a:ext cx="1089356" cy="1805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accent1">
                        <a:lumMod val="75000"/>
                      </a:schemeClr>
                    </a:solidFill>
                  </a:endParaRPr>
                </a:p>
              </p:txBody>
            </p:sp>
            <p:sp>
              <p:nvSpPr>
                <p:cNvPr id="167" name="正方形/長方形 166"/>
                <p:cNvSpPr/>
                <p:nvPr/>
              </p:nvSpPr>
              <p:spPr>
                <a:xfrm>
                  <a:off x="6924674" y="3281564"/>
                  <a:ext cx="185738" cy="6713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1" name="テキスト ボックス 170"/>
                <p:cNvSpPr txBox="1"/>
                <p:nvPr/>
              </p:nvSpPr>
              <p:spPr>
                <a:xfrm>
                  <a:off x="6829106" y="3295847"/>
                  <a:ext cx="332378" cy="572429"/>
                </a:xfrm>
                <a:prstGeom prst="rect">
                  <a:avLst/>
                </a:prstGeom>
                <a:noFill/>
              </p:spPr>
              <p:txBody>
                <a:bodyPr vert="eaVert" wrap="none" rtlCol="0">
                  <a:spAutoFit/>
                </a:bodyPr>
                <a:lstStyle/>
                <a:p>
                  <a:r>
                    <a:rPr lang="ja-JP" altLang="en-US" sz="600" dirty="0">
                      <a:solidFill>
                        <a:schemeClr val="bg1"/>
                      </a:solidFill>
                      <a:latin typeface="HGP創英角ｺﾞｼｯｸUB" panose="020B0900000000000000" pitchFamily="50" charset="-128"/>
                      <a:ea typeface="HGP創英角ｺﾞｼｯｸUB" panose="020B0900000000000000" pitchFamily="50" charset="-128"/>
                    </a:rPr>
                    <a:t>記録的大雨</a:t>
                  </a:r>
                  <a:endPar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2" name="テキスト ボックス 171"/>
                <p:cNvSpPr txBox="1"/>
                <p:nvPr/>
              </p:nvSpPr>
              <p:spPr>
                <a:xfrm>
                  <a:off x="7585812" y="3218692"/>
                  <a:ext cx="653456" cy="293389"/>
                </a:xfrm>
                <a:prstGeom prst="rect">
                  <a:avLst/>
                </a:prstGeom>
                <a:noFill/>
              </p:spPr>
              <p:txBody>
                <a:bodyPr wrap="none" rtlCol="0">
                  <a:spAutoFit/>
                </a:bodyPr>
                <a:lstStyle/>
                <a:p>
                  <a:r>
                    <a:rPr kumimoji="1" lang="ja-JP" altLang="en-US" sz="500" dirty="0">
                      <a:solidFill>
                        <a:schemeClr val="bg1"/>
                      </a:solidFill>
                      <a:latin typeface="HGP創英角ｺﾞｼｯｸUB" panose="020B0900000000000000" pitchFamily="50" charset="-128"/>
                      <a:ea typeface="HGP創英角ｺﾞｼｯｸUB" panose="020B0900000000000000" pitchFamily="50" charset="-128"/>
                    </a:rPr>
                    <a:t>豊岡市</a:t>
                  </a:r>
                </a:p>
              </p:txBody>
            </p:sp>
            <p:grpSp>
              <p:nvGrpSpPr>
                <p:cNvPr id="173" name="グループ化 172"/>
                <p:cNvGrpSpPr/>
                <p:nvPr/>
              </p:nvGrpSpPr>
              <p:grpSpPr>
                <a:xfrm>
                  <a:off x="7288425" y="3476512"/>
                  <a:ext cx="600328" cy="461928"/>
                  <a:chOff x="7459462" y="2357023"/>
                  <a:chExt cx="1135535" cy="873747"/>
                </a:xfrm>
              </p:grpSpPr>
              <p:sp>
                <p:nvSpPr>
                  <p:cNvPr id="178" name="正方形/長方形 177"/>
                  <p:cNvSpPr/>
                  <p:nvPr/>
                </p:nvSpPr>
                <p:spPr>
                  <a:xfrm>
                    <a:off x="7459462" y="2357023"/>
                    <a:ext cx="835939" cy="64538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pic>
                <p:nvPicPr>
                  <p:cNvPr id="179" name="図 1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6140" y="2357023"/>
                    <a:ext cx="645380" cy="645380"/>
                  </a:xfrm>
                  <a:prstGeom prst="rect">
                    <a:avLst/>
                  </a:prstGeom>
                </p:spPr>
              </p:pic>
              <p:pic>
                <p:nvPicPr>
                  <p:cNvPr id="180" name="図 1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4427" y="2531870"/>
                    <a:ext cx="590570" cy="698900"/>
                  </a:xfrm>
                  <a:prstGeom prst="rect">
                    <a:avLst/>
                  </a:prstGeom>
                </p:spPr>
              </p:pic>
            </p:grpSp>
            <p:sp>
              <p:nvSpPr>
                <p:cNvPr id="174" name="フリーフォーム 173"/>
                <p:cNvSpPr/>
                <p:nvPr/>
              </p:nvSpPr>
              <p:spPr>
                <a:xfrm>
                  <a:off x="6057900" y="2927350"/>
                  <a:ext cx="673100" cy="1371600"/>
                </a:xfrm>
                <a:custGeom>
                  <a:avLst/>
                  <a:gdLst>
                    <a:gd name="connsiteX0" fmla="*/ 76200 w 673100"/>
                    <a:gd name="connsiteY0" fmla="*/ 0 h 1339850"/>
                    <a:gd name="connsiteX1" fmla="*/ 673100 w 673100"/>
                    <a:gd name="connsiteY1" fmla="*/ 0 h 1339850"/>
                    <a:gd name="connsiteX2" fmla="*/ 666750 w 673100"/>
                    <a:gd name="connsiteY2" fmla="*/ 1339850 h 1339850"/>
                    <a:gd name="connsiteX3" fmla="*/ 596900 w 673100"/>
                    <a:gd name="connsiteY3" fmla="*/ 1327150 h 1339850"/>
                    <a:gd name="connsiteX4" fmla="*/ 596900 w 673100"/>
                    <a:gd name="connsiteY4" fmla="*/ 984250 h 1339850"/>
                    <a:gd name="connsiteX5" fmla="*/ 520700 w 673100"/>
                    <a:gd name="connsiteY5" fmla="*/ 914400 h 1339850"/>
                    <a:gd name="connsiteX6" fmla="*/ 0 w 673100"/>
                    <a:gd name="connsiteY6" fmla="*/ 927100 h 1339850"/>
                    <a:gd name="connsiteX7" fmla="*/ 0 w 673100"/>
                    <a:gd name="connsiteY7" fmla="*/ 819150 h 1339850"/>
                    <a:gd name="connsiteX8" fmla="*/ 76200 w 673100"/>
                    <a:gd name="connsiteY8" fmla="*/ 0 h 133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339850">
                      <a:moveTo>
                        <a:pt x="76200" y="0"/>
                      </a:moveTo>
                      <a:lnTo>
                        <a:pt x="673100" y="0"/>
                      </a:lnTo>
                      <a:cubicBezTo>
                        <a:pt x="670983" y="446617"/>
                        <a:pt x="668867" y="893233"/>
                        <a:pt x="666750" y="1339850"/>
                      </a:cubicBezTo>
                      <a:lnTo>
                        <a:pt x="596900" y="1327150"/>
                      </a:lnTo>
                      <a:lnTo>
                        <a:pt x="596900" y="984250"/>
                      </a:lnTo>
                      <a:lnTo>
                        <a:pt x="520700" y="914400"/>
                      </a:lnTo>
                      <a:lnTo>
                        <a:pt x="0" y="927100"/>
                      </a:lnTo>
                      <a:lnTo>
                        <a:pt x="0" y="819150"/>
                      </a:lnTo>
                      <a:lnTo>
                        <a:pt x="76200" y="0"/>
                      </a:lnTo>
                      <a:close/>
                    </a:path>
                  </a:pathLst>
                </a:custGeom>
                <a:gradFill flip="none" rotWithShape="1">
                  <a:gsLst>
                    <a:gs pos="36000">
                      <a:schemeClr val="accent3">
                        <a:lumMod val="5000"/>
                        <a:lumOff val="95000"/>
                      </a:schemeClr>
                    </a:gs>
                    <a:gs pos="63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7" name="フリーフォーム 176"/>
                <p:cNvSpPr/>
                <p:nvPr/>
              </p:nvSpPr>
              <p:spPr>
                <a:xfrm>
                  <a:off x="6788150" y="2933700"/>
                  <a:ext cx="584200" cy="1416050"/>
                </a:xfrm>
                <a:custGeom>
                  <a:avLst/>
                  <a:gdLst>
                    <a:gd name="connsiteX0" fmla="*/ 12700 w 584200"/>
                    <a:gd name="connsiteY0" fmla="*/ 0 h 1416050"/>
                    <a:gd name="connsiteX1" fmla="*/ 565150 w 584200"/>
                    <a:gd name="connsiteY1" fmla="*/ 6350 h 1416050"/>
                    <a:gd name="connsiteX2" fmla="*/ 584200 w 584200"/>
                    <a:gd name="connsiteY2" fmla="*/ 260350 h 1416050"/>
                    <a:gd name="connsiteX3" fmla="*/ 88900 w 584200"/>
                    <a:gd name="connsiteY3" fmla="*/ 266700 h 1416050"/>
                    <a:gd name="connsiteX4" fmla="*/ 101600 w 584200"/>
                    <a:gd name="connsiteY4" fmla="*/ 1060450 h 1416050"/>
                    <a:gd name="connsiteX5" fmla="*/ 495300 w 584200"/>
                    <a:gd name="connsiteY5" fmla="*/ 1085850 h 1416050"/>
                    <a:gd name="connsiteX6" fmla="*/ 571500 w 584200"/>
                    <a:gd name="connsiteY6" fmla="*/ 1111250 h 1416050"/>
                    <a:gd name="connsiteX7" fmla="*/ 514350 w 584200"/>
                    <a:gd name="connsiteY7" fmla="*/ 1143000 h 1416050"/>
                    <a:gd name="connsiteX8" fmla="*/ 101600 w 584200"/>
                    <a:gd name="connsiteY8" fmla="*/ 1143000 h 1416050"/>
                    <a:gd name="connsiteX9" fmla="*/ 69850 w 584200"/>
                    <a:gd name="connsiteY9" fmla="*/ 1416050 h 1416050"/>
                    <a:gd name="connsiteX10" fmla="*/ 0 w 584200"/>
                    <a:gd name="connsiteY10" fmla="*/ 1377950 h 1416050"/>
                    <a:gd name="connsiteX11" fmla="*/ 12700 w 584200"/>
                    <a:gd name="connsiteY11"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200" h="1416050">
                      <a:moveTo>
                        <a:pt x="12700" y="0"/>
                      </a:moveTo>
                      <a:lnTo>
                        <a:pt x="565150" y="6350"/>
                      </a:lnTo>
                      <a:lnTo>
                        <a:pt x="584200" y="260350"/>
                      </a:lnTo>
                      <a:lnTo>
                        <a:pt x="88900" y="266700"/>
                      </a:lnTo>
                      <a:lnTo>
                        <a:pt x="101600" y="1060450"/>
                      </a:lnTo>
                      <a:lnTo>
                        <a:pt x="495300" y="1085850"/>
                      </a:lnTo>
                      <a:lnTo>
                        <a:pt x="571500" y="1111250"/>
                      </a:lnTo>
                      <a:lnTo>
                        <a:pt x="514350" y="1143000"/>
                      </a:lnTo>
                      <a:lnTo>
                        <a:pt x="101600" y="1143000"/>
                      </a:lnTo>
                      <a:lnTo>
                        <a:pt x="69850" y="1416050"/>
                      </a:lnTo>
                      <a:lnTo>
                        <a:pt x="0" y="1377950"/>
                      </a:lnTo>
                      <a:cubicBezTo>
                        <a:pt x="2117" y="920750"/>
                        <a:pt x="4233" y="463550"/>
                        <a:pt x="12700" y="0"/>
                      </a:cubicBezTo>
                      <a:close/>
                    </a:path>
                  </a:pathLst>
                </a:custGeom>
                <a:gradFill flip="none" rotWithShape="1">
                  <a:gsLst>
                    <a:gs pos="31000">
                      <a:schemeClr val="accent3">
                        <a:lumMod val="5000"/>
                        <a:lumOff val="95000"/>
                      </a:schemeClr>
                    </a:gs>
                    <a:gs pos="63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pic>
            <p:nvPicPr>
              <p:cNvPr id="146" name="図 1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1817" y="5777897"/>
                <a:ext cx="933413" cy="1003670"/>
              </a:xfrm>
              <a:prstGeom prst="rect">
                <a:avLst/>
              </a:prstGeom>
            </p:spPr>
          </p:pic>
          <p:cxnSp>
            <p:nvCxnSpPr>
              <p:cNvPr id="148" name="直線コネクタ 147"/>
              <p:cNvCxnSpPr/>
              <p:nvPr/>
            </p:nvCxnSpPr>
            <p:spPr>
              <a:xfrm>
                <a:off x="1918414" y="5568836"/>
                <a:ext cx="80997" cy="89373"/>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2052885" y="5470701"/>
                <a:ext cx="101648" cy="11215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1872339" y="5692704"/>
                <a:ext cx="101648" cy="11215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2178561" y="5615418"/>
                <a:ext cx="51371" cy="56683"/>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2040042" y="5610546"/>
                <a:ext cx="129481" cy="142871"/>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2022713" y="5685627"/>
                <a:ext cx="80997" cy="89373"/>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1843580" y="5926838"/>
                <a:ext cx="101648" cy="11215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1849523" y="5821238"/>
                <a:ext cx="133766" cy="14759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2005314" y="5745411"/>
                <a:ext cx="80997" cy="89373"/>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1974931" y="5858969"/>
                <a:ext cx="101648" cy="11215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2109613" y="5862203"/>
                <a:ext cx="80997" cy="89373"/>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2412007" y="5469596"/>
                <a:ext cx="101648" cy="11215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2347904" y="5477214"/>
                <a:ext cx="51371" cy="56683"/>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2498459" y="5463345"/>
                <a:ext cx="101648" cy="112159"/>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pic>
        <p:nvPicPr>
          <p:cNvPr id="271" name="図 2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8811" y="3164675"/>
            <a:ext cx="1152503" cy="1401219"/>
          </a:xfrm>
          <a:prstGeom prst="rect">
            <a:avLst/>
          </a:prstGeom>
        </p:spPr>
      </p:pic>
      <p:pic>
        <p:nvPicPr>
          <p:cNvPr id="272" name="図 27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1930" y="3468180"/>
            <a:ext cx="953902" cy="1105972"/>
          </a:xfrm>
          <a:prstGeom prst="rect">
            <a:avLst/>
          </a:prstGeom>
        </p:spPr>
      </p:pic>
      <p:pic>
        <p:nvPicPr>
          <p:cNvPr id="1028" name="Picture 4" descr="https://3.bp.blogspot.com/-lGkTFewe47A/V9aG_6cKAGI/AAAAAAAA9mE/Hvd_WCq09lgWIjwbZEhZQjWXwaVuWNwKACLcB/s800/kaigo_kurumaisu.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227772" y="3039339"/>
            <a:ext cx="1222923" cy="1633286"/>
          </a:xfrm>
          <a:prstGeom prst="rect">
            <a:avLst/>
          </a:prstGeom>
          <a:noFill/>
          <a:extLst>
            <a:ext uri="{909E8E84-426E-40DD-AFC4-6F175D3DCCD1}">
              <a14:hiddenFill xmlns:a14="http://schemas.microsoft.com/office/drawing/2010/main">
                <a:solidFill>
                  <a:srgbClr val="FFFFFF"/>
                </a:solidFill>
              </a14:hiddenFill>
            </a:ext>
          </a:extLst>
        </p:spPr>
      </p:pic>
      <p:sp>
        <p:nvSpPr>
          <p:cNvPr id="274" name="正方形/長方形 273"/>
          <p:cNvSpPr/>
          <p:nvPr/>
        </p:nvSpPr>
        <p:spPr>
          <a:xfrm>
            <a:off x="188089" y="5176821"/>
            <a:ext cx="6531688" cy="835678"/>
          </a:xfrm>
          <a:prstGeom prst="rect">
            <a:avLst/>
          </a:prstGeom>
        </p:spPr>
        <p:txBody>
          <a:bodyPr wrap="square">
            <a:spAutoFit/>
          </a:bodyPr>
          <a:lstStyle/>
          <a:p>
            <a:pPr lvl="0" algn="just">
              <a:lnSpc>
                <a:spcPct val="130000"/>
              </a:lnSpc>
              <a:spcBef>
                <a:spcPts val="1800"/>
              </a:spcBef>
              <a:defRPr/>
            </a:pP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自分の地域から災害によるぎせい者を出さないために、みなさんもだれかのために力に</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なれればと思うかもしれません。しかし、いざ災害が起こりそうで自分が避難をしなければ</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ならなくなったとき、小学生のみなさんだけでは難しいこともあると思います。</a:t>
            </a:r>
            <a:endPar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grpSp>
        <p:nvGrpSpPr>
          <p:cNvPr id="20" name="グループ化 19"/>
          <p:cNvGrpSpPr/>
          <p:nvPr/>
        </p:nvGrpSpPr>
        <p:grpSpPr>
          <a:xfrm>
            <a:off x="3580181" y="8174761"/>
            <a:ext cx="1630537" cy="1617034"/>
            <a:chOff x="5022137" y="7182989"/>
            <a:chExt cx="1623212" cy="1609770"/>
          </a:xfrm>
        </p:grpSpPr>
        <p:pic>
          <p:nvPicPr>
            <p:cNvPr id="308" name="図 307"/>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027136" y="7182989"/>
              <a:ext cx="1618213" cy="1609770"/>
            </a:xfrm>
            <a:prstGeom prst="rect">
              <a:avLst/>
            </a:prstGeom>
          </p:spPr>
        </p:pic>
        <p:sp>
          <p:nvSpPr>
            <p:cNvPr id="309" name="正方形/長方形 308"/>
            <p:cNvSpPr/>
            <p:nvPr/>
          </p:nvSpPr>
          <p:spPr>
            <a:xfrm>
              <a:off x="5022137" y="8225469"/>
              <a:ext cx="191932" cy="24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p:cNvSpPr txBox="1"/>
          <p:nvPr/>
        </p:nvSpPr>
        <p:spPr>
          <a:xfrm>
            <a:off x="548369" y="3102455"/>
            <a:ext cx="538609" cy="215444"/>
          </a:xfrm>
          <a:prstGeom prst="rect">
            <a:avLst/>
          </a:prstGeom>
          <a:noFill/>
        </p:spPr>
        <p:txBody>
          <a:bodyPr wrap="none" lIns="0" tIns="0" rIns="0" bIns="0" rtlCol="0">
            <a:spAutoFit/>
          </a:bodyPr>
          <a:lstStyle/>
          <a:p>
            <a:pPr algn="ctr"/>
            <a:r>
              <a:rPr kumimoji="1" lang="ja-JP" altLang="en-US" sz="1400" dirty="0">
                <a:solidFill>
                  <a:schemeClr val="bg1"/>
                </a:solidFill>
                <a:latin typeface="HGS創英角ｺﾞｼｯｸUB" panose="020B0900000000000000" pitchFamily="50" charset="-128"/>
                <a:ea typeface="HGS創英角ｺﾞｼｯｸUB" panose="020B0900000000000000" pitchFamily="50" charset="-128"/>
              </a:rPr>
              <a:t>じじょ</a:t>
            </a:r>
          </a:p>
        </p:txBody>
      </p:sp>
      <p:sp>
        <p:nvSpPr>
          <p:cNvPr id="98" name="円/楕円 97"/>
          <p:cNvSpPr/>
          <p:nvPr/>
        </p:nvSpPr>
        <p:spPr>
          <a:xfrm>
            <a:off x="3601862" y="2845962"/>
            <a:ext cx="1220663" cy="12206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3801825" y="3292903"/>
            <a:ext cx="820738" cy="492443"/>
          </a:xfrm>
          <a:prstGeom prst="rect">
            <a:avLst/>
          </a:prstGeom>
          <a:noFill/>
        </p:spPr>
        <p:txBody>
          <a:bodyPr wrap="none" lIns="0" tIns="0" rIns="0" bIns="0"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共助</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73" name="テキスト ボックス 272"/>
          <p:cNvSpPr txBox="1"/>
          <p:nvPr/>
        </p:nvSpPr>
        <p:spPr>
          <a:xfrm>
            <a:off x="4741678" y="2839137"/>
            <a:ext cx="1809791" cy="261610"/>
          </a:xfrm>
          <a:prstGeom prst="rect">
            <a:avLst/>
          </a:prstGeom>
          <a:noFill/>
        </p:spPr>
        <p:txBody>
          <a:bodyPr wrap="none" lIns="0" tIns="0" rIns="0" bIns="0" rtlCol="0">
            <a:spAutoFit/>
          </a:bodyPr>
          <a:lstStyle/>
          <a:p>
            <a:r>
              <a:rPr kumimoji="1" lang="ja-JP" altLang="en-US" sz="1700" dirty="0">
                <a:solidFill>
                  <a:schemeClr val="bg1"/>
                </a:solidFill>
                <a:effectLst>
                  <a:glow rad="127000">
                    <a:schemeClr val="accent2"/>
                  </a:glow>
                </a:effectLst>
                <a:latin typeface="HGP創英角ｺﾞｼｯｸUB" panose="020B0900000000000000" pitchFamily="50" charset="-128"/>
                <a:ea typeface="HGP創英角ｺﾞｼｯｸUB" panose="020B0900000000000000" pitchFamily="50" charset="-128"/>
              </a:rPr>
              <a:t>「みんなで助け合う」</a:t>
            </a:r>
          </a:p>
        </p:txBody>
      </p:sp>
      <p:sp>
        <p:nvSpPr>
          <p:cNvPr id="10" name="円/楕円 9"/>
          <p:cNvSpPr/>
          <p:nvPr/>
        </p:nvSpPr>
        <p:spPr>
          <a:xfrm>
            <a:off x="1789841" y="8478418"/>
            <a:ext cx="1201475" cy="1201475"/>
          </a:xfrm>
          <a:prstGeom prst="ellipse">
            <a:avLst/>
          </a:prstGeom>
          <a:solidFill>
            <a:schemeClr val="accent6">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67221" y="8821184"/>
            <a:ext cx="1587294" cy="692497"/>
          </a:xfrm>
          <a:prstGeom prst="rect">
            <a:avLst/>
          </a:prstGeom>
          <a:noFill/>
        </p:spPr>
        <p:txBody>
          <a:bodyPr wrap="none" rtlCol="0">
            <a:spAutoFit/>
          </a:bodyPr>
          <a:lstStyle/>
          <a:p>
            <a:r>
              <a:rPr kumimoji="1" lang="ja-JP" altLang="en-US" sz="1300" dirty="0">
                <a:effectLst>
                  <a:glow rad="127000">
                    <a:schemeClr val="bg1"/>
                  </a:glow>
                </a:effectLst>
                <a:latin typeface="+mj-ea"/>
                <a:ea typeface="+mj-ea"/>
              </a:rPr>
              <a:t>自分ひとりだけで</a:t>
            </a:r>
            <a:endParaRPr kumimoji="1" lang="en-US" altLang="ja-JP" sz="1300" dirty="0">
              <a:effectLst>
                <a:glow rad="127000">
                  <a:schemeClr val="bg1"/>
                </a:glow>
              </a:effectLst>
              <a:latin typeface="+mj-ea"/>
              <a:ea typeface="+mj-ea"/>
            </a:endParaRPr>
          </a:p>
          <a:p>
            <a:r>
              <a:rPr kumimoji="1" lang="ja-JP" altLang="en-US" sz="1300" dirty="0">
                <a:effectLst>
                  <a:glow rad="127000">
                    <a:schemeClr val="bg1"/>
                  </a:glow>
                </a:effectLst>
                <a:latin typeface="+mj-ea"/>
                <a:ea typeface="+mj-ea"/>
              </a:rPr>
              <a:t>お手伝いに行くのは</a:t>
            </a:r>
            <a:endParaRPr kumimoji="1" lang="en-US" altLang="ja-JP" sz="1300" dirty="0">
              <a:effectLst>
                <a:glow rad="127000">
                  <a:schemeClr val="bg1"/>
                </a:glow>
              </a:effectLst>
              <a:latin typeface="+mj-ea"/>
              <a:ea typeface="+mj-ea"/>
            </a:endParaRPr>
          </a:p>
          <a:p>
            <a:r>
              <a:rPr kumimoji="1" lang="ja-JP" altLang="en-US" sz="1300" dirty="0">
                <a:effectLst>
                  <a:glow rad="127000">
                    <a:schemeClr val="bg1"/>
                  </a:glow>
                </a:effectLst>
                <a:latin typeface="+mj-ea"/>
                <a:ea typeface="+mj-ea"/>
              </a:rPr>
              <a:t>ちょっと無理かな</a:t>
            </a:r>
            <a:r>
              <a:rPr kumimoji="1" lang="en-US" altLang="ja-JP" sz="1300" dirty="0">
                <a:effectLst>
                  <a:glow rad="127000">
                    <a:schemeClr val="bg1"/>
                  </a:glow>
                </a:effectLst>
                <a:latin typeface="+mj-ea"/>
                <a:ea typeface="+mj-ea"/>
              </a:rPr>
              <a:t>…</a:t>
            </a:r>
            <a:endParaRPr kumimoji="1" lang="ja-JP" altLang="en-US" sz="1300" dirty="0">
              <a:effectLst>
                <a:glow rad="127000">
                  <a:schemeClr val="bg1"/>
                </a:glow>
              </a:effectLst>
              <a:latin typeface="+mj-ea"/>
              <a:ea typeface="+mj-ea"/>
            </a:endParaRPr>
          </a:p>
        </p:txBody>
      </p:sp>
      <p:pic>
        <p:nvPicPr>
          <p:cNvPr id="11" name="図 10"/>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2359826" y="8186633"/>
            <a:ext cx="869675" cy="1717239"/>
          </a:xfrm>
          <a:prstGeom prst="rect">
            <a:avLst/>
          </a:prstGeom>
        </p:spPr>
      </p:pic>
      <p:grpSp>
        <p:nvGrpSpPr>
          <p:cNvPr id="13" name="グループ化 12"/>
          <p:cNvGrpSpPr/>
          <p:nvPr/>
        </p:nvGrpSpPr>
        <p:grpSpPr>
          <a:xfrm>
            <a:off x="2379654" y="7051566"/>
            <a:ext cx="931232" cy="931232"/>
            <a:chOff x="2913103" y="3567093"/>
            <a:chExt cx="1154552" cy="1154552"/>
          </a:xfrm>
        </p:grpSpPr>
        <p:sp>
          <p:nvSpPr>
            <p:cNvPr id="110" name="星 12 109"/>
            <p:cNvSpPr/>
            <p:nvPr/>
          </p:nvSpPr>
          <p:spPr>
            <a:xfrm>
              <a:off x="2913103" y="3567093"/>
              <a:ext cx="1154552" cy="1154552"/>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1" name="テキスト ボックス 110"/>
            <p:cNvSpPr txBox="1"/>
            <p:nvPr/>
          </p:nvSpPr>
          <p:spPr>
            <a:xfrm rot="985020">
              <a:off x="3057917" y="3683659"/>
              <a:ext cx="864926" cy="877645"/>
            </a:xfrm>
            <a:prstGeom prst="rect">
              <a:avLst/>
            </a:prstGeom>
            <a:noFill/>
          </p:spPr>
          <p:txBody>
            <a:bodyPr wrap="none" rtlCol="0">
              <a:spAutoFit/>
            </a:bodyPr>
            <a:lstStyle/>
            <a:p>
              <a:r>
                <a:rPr kumimoji="1" lang="ja-JP" altLang="en-US" sz="4000" dirty="0">
                  <a:latin typeface="HGP創英角ｺﾞｼｯｸUB" panose="020B0900000000000000" pitchFamily="50" charset="-128"/>
                  <a:ea typeface="HGP創英角ｺﾞｼｯｸUB" panose="020B0900000000000000" pitchFamily="50" charset="-128"/>
                </a:rPr>
                <a:t>！</a:t>
              </a:r>
            </a:p>
          </p:txBody>
        </p:sp>
      </p:grpSp>
      <p:grpSp>
        <p:nvGrpSpPr>
          <p:cNvPr id="115" name="グループ化 114"/>
          <p:cNvGrpSpPr/>
          <p:nvPr/>
        </p:nvGrpSpPr>
        <p:grpSpPr>
          <a:xfrm>
            <a:off x="5666545" y="7327165"/>
            <a:ext cx="931232" cy="931232"/>
            <a:chOff x="2913103" y="3567093"/>
            <a:chExt cx="1154552" cy="1154552"/>
          </a:xfrm>
        </p:grpSpPr>
        <p:sp>
          <p:nvSpPr>
            <p:cNvPr id="116" name="星 12 115"/>
            <p:cNvSpPr/>
            <p:nvPr/>
          </p:nvSpPr>
          <p:spPr>
            <a:xfrm>
              <a:off x="2913103" y="3567093"/>
              <a:ext cx="1154552" cy="1154552"/>
            </a:xfrm>
            <a:prstGeom prst="star12">
              <a:avLst>
                <a:gd name="adj" fmla="val 30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7" name="テキスト ボックス 116"/>
            <p:cNvSpPr txBox="1"/>
            <p:nvPr/>
          </p:nvSpPr>
          <p:spPr>
            <a:xfrm rot="985020">
              <a:off x="3057917" y="3683659"/>
              <a:ext cx="864926" cy="877645"/>
            </a:xfrm>
            <a:prstGeom prst="rect">
              <a:avLst/>
            </a:prstGeom>
            <a:noFill/>
          </p:spPr>
          <p:txBody>
            <a:bodyPr wrap="none" rtlCol="0">
              <a:spAutoFit/>
            </a:bodyPr>
            <a:lstStyle/>
            <a:p>
              <a:r>
                <a:rPr kumimoji="1" lang="ja-JP" altLang="en-US" sz="4000" dirty="0">
                  <a:latin typeface="HGP創英角ｺﾞｼｯｸUB" panose="020B0900000000000000" pitchFamily="50" charset="-128"/>
                  <a:ea typeface="HGP創英角ｺﾞｼｯｸUB" panose="020B0900000000000000" pitchFamily="50" charset="-128"/>
                </a:rPr>
                <a:t>！</a:t>
              </a:r>
            </a:p>
          </p:txBody>
        </p:sp>
      </p:grpSp>
      <p:sp>
        <p:nvSpPr>
          <p:cNvPr id="118" name="テキスト ボックス 117"/>
          <p:cNvSpPr txBox="1"/>
          <p:nvPr/>
        </p:nvSpPr>
        <p:spPr>
          <a:xfrm>
            <a:off x="4681507" y="8469741"/>
            <a:ext cx="1641796" cy="692497"/>
          </a:xfrm>
          <a:prstGeom prst="rect">
            <a:avLst/>
          </a:prstGeom>
          <a:noFill/>
        </p:spPr>
        <p:txBody>
          <a:bodyPr wrap="none" rtlCol="0">
            <a:spAutoFit/>
          </a:bodyPr>
          <a:lstStyle/>
          <a:p>
            <a:r>
              <a:rPr kumimoji="1" lang="ja-JP" altLang="en-US" sz="1300" dirty="0">
                <a:effectLst>
                  <a:glow rad="127000">
                    <a:schemeClr val="bg1"/>
                  </a:glow>
                </a:effectLst>
                <a:latin typeface="+mj-ea"/>
                <a:ea typeface="+mj-ea"/>
              </a:rPr>
              <a:t>あんまり知っている人</a:t>
            </a:r>
            <a:endParaRPr kumimoji="1" lang="en-US" altLang="ja-JP" sz="1300" dirty="0">
              <a:effectLst>
                <a:glow rad="127000">
                  <a:schemeClr val="bg1"/>
                </a:glow>
              </a:effectLst>
              <a:latin typeface="+mj-ea"/>
              <a:ea typeface="+mj-ea"/>
            </a:endParaRPr>
          </a:p>
          <a:p>
            <a:r>
              <a:rPr kumimoji="1" lang="ja-JP" altLang="en-US" sz="1300" dirty="0">
                <a:effectLst>
                  <a:glow rad="127000">
                    <a:schemeClr val="bg1"/>
                  </a:glow>
                </a:effectLst>
                <a:latin typeface="+mj-ea"/>
                <a:ea typeface="+mj-ea"/>
              </a:rPr>
              <a:t>じゃないから</a:t>
            </a:r>
            <a:endParaRPr kumimoji="1" lang="en-US" altLang="ja-JP" sz="1300" dirty="0">
              <a:effectLst>
                <a:glow rad="127000">
                  <a:schemeClr val="bg1"/>
                </a:glow>
              </a:effectLst>
              <a:latin typeface="+mj-ea"/>
              <a:ea typeface="+mj-ea"/>
            </a:endParaRPr>
          </a:p>
          <a:p>
            <a:r>
              <a:rPr kumimoji="1" lang="ja-JP" altLang="en-US" sz="1300" dirty="0">
                <a:effectLst>
                  <a:glow rad="127000">
                    <a:schemeClr val="bg1"/>
                  </a:glow>
                </a:effectLst>
                <a:latin typeface="+mj-ea"/>
                <a:ea typeface="+mj-ea"/>
              </a:rPr>
              <a:t>声かけづらいな</a:t>
            </a:r>
            <a:r>
              <a:rPr kumimoji="1" lang="en-US" altLang="ja-JP" sz="1300" dirty="0">
                <a:effectLst>
                  <a:glow rad="127000">
                    <a:schemeClr val="bg1"/>
                  </a:glow>
                </a:effectLst>
                <a:latin typeface="+mj-ea"/>
                <a:ea typeface="+mj-ea"/>
              </a:rPr>
              <a:t>…</a:t>
            </a:r>
            <a:endParaRPr kumimoji="1" lang="ja-JP" altLang="en-US" sz="1300" dirty="0">
              <a:effectLst>
                <a:glow rad="127000">
                  <a:schemeClr val="bg1"/>
                </a:glow>
              </a:effectLst>
              <a:latin typeface="+mj-ea"/>
              <a:ea typeface="+mj-ea"/>
            </a:endParaRPr>
          </a:p>
        </p:txBody>
      </p:sp>
      <p:sp>
        <p:nvSpPr>
          <p:cNvPr id="103" name="テキスト ボックス 102"/>
          <p:cNvSpPr txBox="1"/>
          <p:nvPr/>
        </p:nvSpPr>
        <p:spPr>
          <a:xfrm>
            <a:off x="312603" y="4836495"/>
            <a:ext cx="2851743" cy="261610"/>
          </a:xfrm>
          <a:prstGeom prst="rect">
            <a:avLst/>
          </a:prstGeom>
          <a:noFill/>
        </p:spPr>
        <p:txBody>
          <a:bodyPr wrap="none" lIns="0" tIns="0" rIns="0" bIns="0"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２　避難を判断することの難しさ</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8" name="テキスト ボックス 107"/>
          <p:cNvSpPr txBox="1"/>
          <p:nvPr/>
        </p:nvSpPr>
        <p:spPr>
          <a:xfrm>
            <a:off x="302050" y="1604242"/>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endParaRPr kumimoji="1" lang="en-US" altLang="ja-JP" sz="700" dirty="0">
              <a:latin typeface="ＭＳ Ｐ明朝" panose="02020600040205080304" pitchFamily="18" charset="-128"/>
              <a:ea typeface="ＭＳ Ｐ明朝" panose="02020600040205080304" pitchFamily="18" charset="-128"/>
            </a:endParaRPr>
          </a:p>
        </p:txBody>
      </p:sp>
      <p:sp>
        <p:nvSpPr>
          <p:cNvPr id="109" name="テキスト ボックス 108"/>
          <p:cNvSpPr txBox="1"/>
          <p:nvPr/>
        </p:nvSpPr>
        <p:spPr>
          <a:xfrm>
            <a:off x="3711780" y="1943854"/>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endParaRPr kumimoji="1" lang="en-US" altLang="ja-JP" sz="700" dirty="0">
              <a:latin typeface="ＭＳ Ｐ明朝" panose="02020600040205080304" pitchFamily="18" charset="-128"/>
              <a:ea typeface="ＭＳ Ｐ明朝" panose="02020600040205080304" pitchFamily="18" charset="-128"/>
            </a:endParaRPr>
          </a:p>
        </p:txBody>
      </p:sp>
      <p:sp>
        <p:nvSpPr>
          <p:cNvPr id="112" name="テキスト ボックス 111"/>
          <p:cNvSpPr txBox="1"/>
          <p:nvPr/>
        </p:nvSpPr>
        <p:spPr>
          <a:xfrm>
            <a:off x="1428005" y="1943854"/>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endParaRPr kumimoji="1" lang="en-US" altLang="ja-JP" sz="700" dirty="0">
              <a:latin typeface="ＭＳ Ｐ明朝" panose="02020600040205080304" pitchFamily="18" charset="-128"/>
              <a:ea typeface="ＭＳ Ｐ明朝" panose="02020600040205080304" pitchFamily="18" charset="-128"/>
            </a:endParaRPr>
          </a:p>
        </p:txBody>
      </p:sp>
      <p:sp>
        <p:nvSpPr>
          <p:cNvPr id="113" name="テキスト ボックス 112"/>
          <p:cNvSpPr txBox="1"/>
          <p:nvPr/>
        </p:nvSpPr>
        <p:spPr>
          <a:xfrm>
            <a:off x="5047376" y="1943854"/>
            <a:ext cx="28693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あしこし</a:t>
            </a:r>
            <a:endParaRPr kumimoji="1" lang="en-US" altLang="ja-JP" sz="700" dirty="0">
              <a:latin typeface="ＭＳ Ｐ明朝" panose="02020600040205080304" pitchFamily="18" charset="-128"/>
              <a:ea typeface="ＭＳ Ｐ明朝" panose="02020600040205080304" pitchFamily="18" charset="-128"/>
            </a:endParaRPr>
          </a:p>
        </p:txBody>
      </p:sp>
      <p:sp>
        <p:nvSpPr>
          <p:cNvPr id="114" name="テキスト ボックス 113"/>
          <p:cNvSpPr txBox="1"/>
          <p:nvPr/>
        </p:nvSpPr>
        <p:spPr>
          <a:xfrm>
            <a:off x="325574" y="2201739"/>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endParaRPr kumimoji="1" lang="en-US" altLang="ja-JP" sz="700" dirty="0">
              <a:latin typeface="ＭＳ Ｐ明朝" panose="02020600040205080304" pitchFamily="18" charset="-128"/>
              <a:ea typeface="ＭＳ Ｐ明朝" panose="02020600040205080304" pitchFamily="18" charset="-128"/>
            </a:endParaRPr>
          </a:p>
        </p:txBody>
      </p:sp>
      <p:sp>
        <p:nvSpPr>
          <p:cNvPr id="120" name="テキスト ボックス 119"/>
          <p:cNvSpPr txBox="1"/>
          <p:nvPr/>
        </p:nvSpPr>
        <p:spPr>
          <a:xfrm>
            <a:off x="2365045" y="2201739"/>
            <a:ext cx="29655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ち　いき</a:t>
            </a:r>
            <a:endParaRPr kumimoji="1" lang="en-US" altLang="ja-JP" sz="700" dirty="0">
              <a:latin typeface="ＭＳ Ｐ明朝" panose="02020600040205080304" pitchFamily="18" charset="-128"/>
              <a:ea typeface="ＭＳ Ｐ明朝" panose="02020600040205080304" pitchFamily="18" charset="-128"/>
            </a:endParaRPr>
          </a:p>
        </p:txBody>
      </p:sp>
      <p:sp>
        <p:nvSpPr>
          <p:cNvPr id="121" name="テキスト ボックス 120"/>
          <p:cNvSpPr txBox="1"/>
          <p:nvPr/>
        </p:nvSpPr>
        <p:spPr>
          <a:xfrm>
            <a:off x="6237880" y="1943854"/>
            <a:ext cx="7053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よ</a:t>
            </a:r>
            <a:endParaRPr kumimoji="1" lang="en-US" altLang="ja-JP" sz="700" dirty="0">
              <a:latin typeface="ＭＳ Ｐ明朝" panose="02020600040205080304" pitchFamily="18" charset="-128"/>
              <a:ea typeface="ＭＳ Ｐ明朝" panose="02020600040205080304" pitchFamily="18" charset="-128"/>
            </a:endParaRPr>
          </a:p>
        </p:txBody>
      </p:sp>
      <p:sp>
        <p:nvSpPr>
          <p:cNvPr id="122" name="テキスト ボックス 121"/>
          <p:cNvSpPr txBox="1"/>
          <p:nvPr/>
        </p:nvSpPr>
        <p:spPr>
          <a:xfrm>
            <a:off x="5054752" y="2201739"/>
            <a:ext cx="325410"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さいがい</a:t>
            </a:r>
            <a:endParaRPr kumimoji="1"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23" name="テキスト ボックス 122"/>
          <p:cNvSpPr txBox="1"/>
          <p:nvPr/>
        </p:nvSpPr>
        <p:spPr>
          <a:xfrm>
            <a:off x="5852858" y="2201739"/>
            <a:ext cx="73738"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こ</a:t>
            </a:r>
            <a:endParaRPr kumimoji="1"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27" name="テキスト ボックス 126"/>
          <p:cNvSpPr txBox="1"/>
          <p:nvPr/>
        </p:nvSpPr>
        <p:spPr>
          <a:xfrm>
            <a:off x="5402935" y="5435102"/>
            <a:ext cx="28373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endParaRPr kumimoji="1" lang="en-US" altLang="ja-JP" sz="700" dirty="0">
              <a:latin typeface="ＭＳ Ｐ明朝" panose="02020600040205080304" pitchFamily="18" charset="-128"/>
              <a:ea typeface="ＭＳ Ｐ明朝" panose="02020600040205080304" pitchFamily="18" charset="-128"/>
            </a:endParaRPr>
          </a:p>
        </p:txBody>
      </p:sp>
      <p:sp>
        <p:nvSpPr>
          <p:cNvPr id="128" name="テキスト ボックス 127"/>
          <p:cNvSpPr txBox="1"/>
          <p:nvPr/>
        </p:nvSpPr>
        <p:spPr>
          <a:xfrm>
            <a:off x="845573" y="5181102"/>
            <a:ext cx="291747"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ち  いき</a:t>
            </a:r>
            <a:endParaRPr kumimoji="1" lang="en-US" altLang="ja-JP" sz="700" dirty="0">
              <a:latin typeface="ＭＳ Ｐ明朝" panose="02020600040205080304" pitchFamily="18" charset="-128"/>
              <a:ea typeface="ＭＳ Ｐ明朝" panose="02020600040205080304" pitchFamily="18" charset="-128"/>
            </a:endParaRPr>
          </a:p>
        </p:txBody>
      </p:sp>
      <p:sp>
        <p:nvSpPr>
          <p:cNvPr id="130" name="テキスト ボックス 129"/>
          <p:cNvSpPr txBox="1"/>
          <p:nvPr/>
        </p:nvSpPr>
        <p:spPr>
          <a:xfrm>
            <a:off x="1475363" y="5181102"/>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endParaRPr kumimoji="1" lang="en-US" altLang="ja-JP" sz="700" dirty="0">
              <a:latin typeface="ＭＳ Ｐ明朝" panose="02020600040205080304" pitchFamily="18" charset="-128"/>
              <a:ea typeface="ＭＳ Ｐ明朝" panose="02020600040205080304" pitchFamily="18" charset="-128"/>
            </a:endParaRPr>
          </a:p>
        </p:txBody>
      </p:sp>
      <p:sp>
        <p:nvSpPr>
          <p:cNvPr id="131" name="テキスト ボックス 130"/>
          <p:cNvSpPr txBox="1"/>
          <p:nvPr/>
        </p:nvSpPr>
        <p:spPr>
          <a:xfrm>
            <a:off x="3469123" y="5435102"/>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endParaRPr kumimoji="1" lang="en-US" altLang="ja-JP" sz="700" dirty="0">
              <a:latin typeface="ＭＳ Ｐ明朝" panose="02020600040205080304" pitchFamily="18" charset="-128"/>
              <a:ea typeface="ＭＳ Ｐ明朝" panose="02020600040205080304" pitchFamily="18" charset="-128"/>
            </a:endParaRPr>
          </a:p>
        </p:txBody>
      </p:sp>
      <p:sp>
        <p:nvSpPr>
          <p:cNvPr id="134" name="テキスト ボックス 133"/>
          <p:cNvSpPr txBox="1"/>
          <p:nvPr/>
        </p:nvSpPr>
        <p:spPr>
          <a:xfrm>
            <a:off x="3431120" y="5687562"/>
            <a:ext cx="26449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むずか</a:t>
            </a:r>
            <a:endParaRPr kumimoji="1" lang="en-US" altLang="ja-JP" sz="700" dirty="0">
              <a:latin typeface="ＭＳ Ｐ明朝" panose="02020600040205080304" pitchFamily="18" charset="-128"/>
              <a:ea typeface="ＭＳ Ｐ明朝" panose="02020600040205080304" pitchFamily="18" charset="-128"/>
            </a:endParaRPr>
          </a:p>
        </p:txBody>
      </p:sp>
      <p:grpSp>
        <p:nvGrpSpPr>
          <p:cNvPr id="23" name="グループ化 22">
            <a:extLst>
              <a:ext uri="{FF2B5EF4-FFF2-40B4-BE49-F238E27FC236}">
                <a16:creationId xmlns:a16="http://schemas.microsoft.com/office/drawing/2014/main" id="{A3F5826F-3C97-EDD5-BFAD-D3509B3620CA}"/>
              </a:ext>
            </a:extLst>
          </p:cNvPr>
          <p:cNvGrpSpPr/>
          <p:nvPr/>
        </p:nvGrpSpPr>
        <p:grpSpPr>
          <a:xfrm>
            <a:off x="4254037" y="7695675"/>
            <a:ext cx="2204405" cy="612796"/>
            <a:chOff x="4254037" y="7700438"/>
            <a:chExt cx="2204405" cy="612796"/>
          </a:xfrm>
          <a:effectLst>
            <a:glow rad="63500">
              <a:schemeClr val="bg1"/>
            </a:glow>
          </a:effectLst>
        </p:grpSpPr>
        <p:sp>
          <p:nvSpPr>
            <p:cNvPr id="107" name="テキスト ボックス 106"/>
            <p:cNvSpPr txBox="1"/>
            <p:nvPr/>
          </p:nvSpPr>
          <p:spPr>
            <a:xfrm rot="21300000">
              <a:off x="4254037" y="7700438"/>
              <a:ext cx="2204405" cy="612796"/>
            </a:xfrm>
            <a:prstGeom prst="rect">
              <a:avLst/>
            </a:prstGeom>
            <a:noFill/>
          </p:spPr>
          <p:txBody>
            <a:bodyPr wrap="square" rtlCol="0">
              <a:spAutoFit/>
            </a:bodyPr>
            <a:lstStyle/>
            <a:p>
              <a:pPr>
                <a:lnSpc>
                  <a:spcPct val="130000"/>
                </a:lnSpc>
              </a:pPr>
              <a:r>
                <a:rPr kumimoji="1"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近所で</a:t>
              </a:r>
              <a:endParaRPr kumimoji="1" lang="en-US" altLang="ja-JP"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避難せず家にいる人がいる</a:t>
              </a:r>
            </a:p>
          </p:txBody>
        </p:sp>
        <p:sp>
          <p:nvSpPr>
            <p:cNvPr id="138" name="テキスト ボックス 137"/>
            <p:cNvSpPr txBox="1"/>
            <p:nvPr/>
          </p:nvSpPr>
          <p:spPr>
            <a:xfrm rot="21300000">
              <a:off x="4394521" y="8050564"/>
              <a:ext cx="298159" cy="107722"/>
            </a:xfrm>
            <a:prstGeom prst="rect">
              <a:avLst/>
            </a:prstGeom>
            <a:noFill/>
          </p:spPr>
          <p:txBody>
            <a:bodyPr wrap="none" lIns="0" tIns="0" rIns="0" bIns="0" rtlCol="0">
              <a:spAutoFit/>
            </a:bodyPr>
            <a:lstStyle/>
            <a:p>
              <a:r>
                <a:rPr kumimoji="1" lang="ja-JP" altLang="en-US" sz="7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ひ　なん</a:t>
              </a:r>
            </a:p>
          </p:txBody>
        </p:sp>
      </p:grpSp>
      <p:grpSp>
        <p:nvGrpSpPr>
          <p:cNvPr id="22" name="グループ化 21">
            <a:extLst>
              <a:ext uri="{FF2B5EF4-FFF2-40B4-BE49-F238E27FC236}">
                <a16:creationId xmlns:a16="http://schemas.microsoft.com/office/drawing/2014/main" id="{678029BE-A776-6C7D-C222-DB9EA0D54710}"/>
              </a:ext>
            </a:extLst>
          </p:cNvPr>
          <p:cNvGrpSpPr/>
          <p:nvPr/>
        </p:nvGrpSpPr>
        <p:grpSpPr>
          <a:xfrm>
            <a:off x="367892" y="7742521"/>
            <a:ext cx="3159804" cy="892873"/>
            <a:chOff x="367892" y="7742521"/>
            <a:chExt cx="3159804" cy="892873"/>
          </a:xfrm>
          <a:effectLst>
            <a:glow rad="76200">
              <a:schemeClr val="bg1"/>
            </a:glow>
          </a:effectLst>
        </p:grpSpPr>
        <p:sp>
          <p:nvSpPr>
            <p:cNvPr id="255" name="テキスト ボックス 254"/>
            <p:cNvSpPr txBox="1"/>
            <p:nvPr/>
          </p:nvSpPr>
          <p:spPr>
            <a:xfrm rot="21300000">
              <a:off x="367892" y="7742521"/>
              <a:ext cx="3159804" cy="892873"/>
            </a:xfrm>
            <a:prstGeom prst="rect">
              <a:avLst/>
            </a:prstGeom>
            <a:noFill/>
          </p:spPr>
          <p:txBody>
            <a:bodyPr wrap="square" rtlCol="0">
              <a:spAutoFit/>
            </a:bodyPr>
            <a:lstStyle/>
            <a:p>
              <a:pPr>
                <a:lnSpc>
                  <a:spcPct val="130000"/>
                </a:lnSpc>
              </a:pPr>
              <a:r>
                <a:rPr kumimoji="1"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お隣のおじいちゃん、おばあちゃんが</a:t>
              </a:r>
              <a:endParaRPr kumimoji="1" lang="en-US" altLang="ja-JP"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避難を</a:t>
              </a:r>
              <a:r>
                <a:rPr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始め</a:t>
              </a:r>
              <a:r>
                <a:rPr kumimoji="1"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たが、</a:t>
              </a:r>
              <a:endParaRPr kumimoji="1" lang="en-US" altLang="ja-JP"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14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足腰が悪く避難に時間がかかりそう</a:t>
              </a:r>
            </a:p>
          </p:txBody>
        </p:sp>
        <p:sp>
          <p:nvSpPr>
            <p:cNvPr id="135" name="テキスト ボックス 134"/>
            <p:cNvSpPr txBox="1"/>
            <p:nvPr/>
          </p:nvSpPr>
          <p:spPr>
            <a:xfrm rot="21300000">
              <a:off x="569234" y="7845111"/>
              <a:ext cx="216406" cy="107722"/>
            </a:xfrm>
            <a:prstGeom prst="rect">
              <a:avLst/>
            </a:prstGeom>
            <a:noFill/>
          </p:spPr>
          <p:txBody>
            <a:bodyPr wrap="none" lIns="0" tIns="0" rIns="0" bIns="0" rtlCol="0">
              <a:spAutoFit/>
            </a:bodyPr>
            <a:lstStyle/>
            <a:p>
              <a:r>
                <a:rPr kumimoji="1" lang="ja-JP" altLang="en-US" sz="7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となり</a:t>
              </a:r>
            </a:p>
          </p:txBody>
        </p:sp>
        <p:sp>
          <p:nvSpPr>
            <p:cNvPr id="136" name="テキスト ボックス 135"/>
            <p:cNvSpPr txBox="1"/>
            <p:nvPr/>
          </p:nvSpPr>
          <p:spPr>
            <a:xfrm rot="21300000">
              <a:off x="498860" y="8134322"/>
              <a:ext cx="298159" cy="107722"/>
            </a:xfrm>
            <a:prstGeom prst="rect">
              <a:avLst/>
            </a:prstGeom>
            <a:noFill/>
          </p:spPr>
          <p:txBody>
            <a:bodyPr wrap="none" lIns="0" tIns="0" rIns="0" bIns="0" rtlCol="0">
              <a:spAutoFit/>
            </a:bodyPr>
            <a:lstStyle/>
            <a:p>
              <a:r>
                <a:rPr kumimoji="1" lang="ja-JP" altLang="en-US" sz="7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ひ　なん</a:t>
              </a:r>
            </a:p>
          </p:txBody>
        </p:sp>
        <p:sp>
          <p:nvSpPr>
            <p:cNvPr id="137" name="テキスト ボックス 136"/>
            <p:cNvSpPr txBox="1"/>
            <p:nvPr/>
          </p:nvSpPr>
          <p:spPr>
            <a:xfrm rot="21300000">
              <a:off x="1352495" y="8334963"/>
              <a:ext cx="298159" cy="107722"/>
            </a:xfrm>
            <a:prstGeom prst="rect">
              <a:avLst/>
            </a:prstGeom>
            <a:noFill/>
          </p:spPr>
          <p:txBody>
            <a:bodyPr wrap="none" lIns="0" tIns="0" rIns="0" bIns="0" rtlCol="0">
              <a:spAutoFit/>
            </a:bodyPr>
            <a:lstStyle/>
            <a:p>
              <a:r>
                <a:rPr kumimoji="1" lang="ja-JP" altLang="en-US" sz="7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ひ　なん</a:t>
              </a:r>
            </a:p>
          </p:txBody>
        </p:sp>
        <p:sp>
          <p:nvSpPr>
            <p:cNvPr id="124" name="テキスト ボックス 123"/>
            <p:cNvSpPr txBox="1"/>
            <p:nvPr/>
          </p:nvSpPr>
          <p:spPr>
            <a:xfrm rot="21300000">
              <a:off x="532517" y="8413397"/>
              <a:ext cx="294953" cy="107722"/>
            </a:xfrm>
            <a:prstGeom prst="rect">
              <a:avLst/>
            </a:prstGeom>
            <a:noFill/>
          </p:spPr>
          <p:txBody>
            <a:bodyPr wrap="none" lIns="0" tIns="0" rIns="0" bIns="0" rtlCol="0">
              <a:spAutoFit/>
            </a:bodyPr>
            <a:lstStyle/>
            <a:p>
              <a:r>
                <a:rPr kumimoji="1" lang="ja-JP" altLang="en-US" sz="700" dirty="0">
                  <a:solidFill>
                    <a:schemeClr val="accent6">
                      <a:lumMod val="75000"/>
                    </a:schemeClr>
                  </a:solidFill>
                  <a:effectLst/>
                  <a:latin typeface="HGP創英角ｺﾞｼｯｸUB" panose="020B0900000000000000" pitchFamily="50" charset="-128"/>
                  <a:ea typeface="HGP創英角ｺﾞｼｯｸUB" panose="020B0900000000000000" pitchFamily="50" charset="-128"/>
                </a:rPr>
                <a:t>あしこし</a:t>
              </a:r>
            </a:p>
          </p:txBody>
        </p:sp>
      </p:grpSp>
      <p:sp>
        <p:nvSpPr>
          <p:cNvPr id="8" name="テキスト ボックス 7">
            <a:extLst>
              <a:ext uri="{FF2B5EF4-FFF2-40B4-BE49-F238E27FC236}">
                <a16:creationId xmlns:a16="http://schemas.microsoft.com/office/drawing/2014/main" id="{2E789E26-0AC5-B9FF-09E5-E9C58DE9282D}"/>
              </a:ext>
            </a:extLst>
          </p:cNvPr>
          <p:cNvSpPr txBox="1"/>
          <p:nvPr/>
        </p:nvSpPr>
        <p:spPr>
          <a:xfrm>
            <a:off x="100506" y="207085"/>
            <a:ext cx="5883342" cy="791692"/>
          </a:xfrm>
          <a:prstGeom prst="rect">
            <a:avLst/>
          </a:prstGeom>
          <a:noFill/>
        </p:spPr>
        <p:txBody>
          <a:bodyPr wrap="none" rtlCol="0">
            <a:spAutoFit/>
          </a:bodyPr>
          <a:lstStyle/>
          <a:p>
            <a:pPr>
              <a:lnSpc>
                <a:spcPct val="110000"/>
              </a:lnSpc>
            </a:pPr>
            <a:r>
              <a:rPr kumimoji="1"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わたしたちができることを考える</a:t>
            </a:r>
            <a:endParaRPr kumimoji="1" lang="en-US" altLang="ja-JP"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a:p>
            <a:pPr>
              <a:lnSpc>
                <a:spcPct val="110000"/>
              </a:lnSpc>
            </a:pPr>
            <a:r>
              <a:rPr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～助けられる側から助ける側へ～</a:t>
            </a:r>
            <a:endParaRPr kumimoji="1"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C58704EF-554D-FACC-C6AB-7E2D9225DF8D}"/>
              </a:ext>
            </a:extLst>
          </p:cNvPr>
          <p:cNvSpPr txBox="1"/>
          <p:nvPr/>
        </p:nvSpPr>
        <p:spPr>
          <a:xfrm flipH="1">
            <a:off x="106068" y="22150"/>
            <a:ext cx="2998849" cy="246221"/>
          </a:xfrm>
          <a:prstGeom prst="rect">
            <a:avLst/>
          </a:prstGeom>
          <a:noFill/>
          <a:ln>
            <a:noFill/>
          </a:ln>
        </p:spPr>
        <p:txBody>
          <a:bodyPr wrap="square" rtlCol="0">
            <a:spAutoFit/>
          </a:bodyPr>
          <a:lstStyle/>
          <a:p>
            <a:r>
              <a:rPr kumimoji="1" lang="ja-JP" altLang="en-US" sz="1000" u="sng" dirty="0"/>
              <a:t>テーマ④自助と共助の大切さを知る</a:t>
            </a:r>
          </a:p>
        </p:txBody>
      </p:sp>
      <p:sp>
        <p:nvSpPr>
          <p:cNvPr id="15" name="テキスト ボックス 14">
            <a:extLst>
              <a:ext uri="{FF2B5EF4-FFF2-40B4-BE49-F238E27FC236}">
                <a16:creationId xmlns:a16="http://schemas.microsoft.com/office/drawing/2014/main" id="{78F838CE-73D8-26A1-7BAF-F3E48CDE735E}"/>
              </a:ext>
            </a:extLst>
          </p:cNvPr>
          <p:cNvSpPr txBox="1"/>
          <p:nvPr/>
        </p:nvSpPr>
        <p:spPr>
          <a:xfrm>
            <a:off x="348912" y="6180148"/>
            <a:ext cx="1630575" cy="292388"/>
          </a:xfrm>
          <a:prstGeom prst="rect">
            <a:avLst/>
          </a:prstGeom>
          <a:solidFill>
            <a:srgbClr val="D9ECD4"/>
          </a:solidFill>
          <a:ln w="25400">
            <a:solidFill>
              <a:schemeClr val="accent6">
                <a:lumMod val="75000"/>
              </a:schemeClr>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こんなことがあるかも</a:t>
            </a:r>
          </a:p>
        </p:txBody>
      </p:sp>
      <p:sp>
        <p:nvSpPr>
          <p:cNvPr id="16" name="テキスト ボックス 15">
            <a:extLst>
              <a:ext uri="{FF2B5EF4-FFF2-40B4-BE49-F238E27FC236}">
                <a16:creationId xmlns:a16="http://schemas.microsoft.com/office/drawing/2014/main" id="{42E2F9D9-B243-667F-0E2B-75FB0E726C01}"/>
              </a:ext>
            </a:extLst>
          </p:cNvPr>
          <p:cNvSpPr txBox="1"/>
          <p:nvPr/>
        </p:nvSpPr>
        <p:spPr>
          <a:xfrm>
            <a:off x="3637823" y="6180148"/>
            <a:ext cx="1630575" cy="292388"/>
          </a:xfrm>
          <a:prstGeom prst="rect">
            <a:avLst/>
          </a:prstGeom>
          <a:solidFill>
            <a:srgbClr val="D9ECD4"/>
          </a:solidFill>
          <a:ln w="25400">
            <a:solidFill>
              <a:schemeClr val="accent6">
                <a:lumMod val="75000"/>
              </a:schemeClr>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こんなことがあるかも</a:t>
            </a:r>
          </a:p>
        </p:txBody>
      </p:sp>
      <p:sp>
        <p:nvSpPr>
          <p:cNvPr id="14" name="テキスト ボックス 13">
            <a:extLst>
              <a:ext uri="{FF2B5EF4-FFF2-40B4-BE49-F238E27FC236}">
                <a16:creationId xmlns:a16="http://schemas.microsoft.com/office/drawing/2014/main" id="{38D128D9-F9E7-6C4B-0474-55E9A204514A}"/>
              </a:ext>
            </a:extLst>
          </p:cNvPr>
          <p:cNvSpPr txBox="1"/>
          <p:nvPr/>
        </p:nvSpPr>
        <p:spPr>
          <a:xfrm>
            <a:off x="4739324" y="1609456"/>
            <a:ext cx="238848"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じ じょ</a:t>
            </a:r>
            <a:endParaRPr kumimoji="1"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08B4A5D1-19CD-3E32-21E1-70139F62348F}"/>
              </a:ext>
            </a:extLst>
          </p:cNvPr>
          <p:cNvSpPr txBox="1"/>
          <p:nvPr/>
        </p:nvSpPr>
        <p:spPr>
          <a:xfrm>
            <a:off x="348016" y="2451484"/>
            <a:ext cx="347852"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きょうじょ</a:t>
            </a:r>
            <a:endParaRPr kumimoji="1"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24" name="テキスト ボックス 23">
            <a:extLst>
              <a:ext uri="{FF2B5EF4-FFF2-40B4-BE49-F238E27FC236}">
                <a16:creationId xmlns:a16="http://schemas.microsoft.com/office/drawing/2014/main" id="{10D0CAA8-0ED7-35EB-E636-941C574EAA5D}"/>
              </a:ext>
            </a:extLst>
          </p:cNvPr>
          <p:cNvSpPr txBox="1"/>
          <p:nvPr/>
        </p:nvSpPr>
        <p:spPr>
          <a:xfrm>
            <a:off x="407305" y="3292903"/>
            <a:ext cx="820738" cy="492443"/>
          </a:xfrm>
          <a:prstGeom prst="rect">
            <a:avLst/>
          </a:prstGeom>
          <a:noFill/>
        </p:spPr>
        <p:txBody>
          <a:bodyPr wrap="none" lIns="0" tIns="0" rIns="0" bIns="0"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自助</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5" name="テキスト ボックス 24">
            <a:extLst>
              <a:ext uri="{FF2B5EF4-FFF2-40B4-BE49-F238E27FC236}">
                <a16:creationId xmlns:a16="http://schemas.microsoft.com/office/drawing/2014/main" id="{31B7E0A0-A664-331E-AAFF-48215B390442}"/>
              </a:ext>
            </a:extLst>
          </p:cNvPr>
          <p:cNvSpPr txBox="1"/>
          <p:nvPr/>
        </p:nvSpPr>
        <p:spPr>
          <a:xfrm>
            <a:off x="3763352" y="3102455"/>
            <a:ext cx="897682" cy="215444"/>
          </a:xfrm>
          <a:prstGeom prst="rect">
            <a:avLst/>
          </a:prstGeom>
          <a:noFill/>
        </p:spPr>
        <p:txBody>
          <a:bodyPr wrap="none" lIns="0" tIns="0" rIns="0" bIns="0" rtlCol="0">
            <a:spAutoFit/>
          </a:bodyPr>
          <a:lstStyle/>
          <a:p>
            <a:pPr algn="ctr"/>
            <a:r>
              <a:rPr kumimoji="1" lang="ja-JP" altLang="en-US" sz="1400" dirty="0">
                <a:solidFill>
                  <a:schemeClr val="bg1"/>
                </a:solidFill>
                <a:latin typeface="HGS創英角ｺﾞｼｯｸUB" panose="020B0900000000000000" pitchFamily="50" charset="-128"/>
                <a:ea typeface="HGS創英角ｺﾞｼｯｸUB" panose="020B0900000000000000" pitchFamily="50" charset="-128"/>
              </a:rPr>
              <a:t>きょうじょ</a:t>
            </a:r>
          </a:p>
        </p:txBody>
      </p:sp>
      <p:sp>
        <p:nvSpPr>
          <p:cNvPr id="17" name="テキスト ボックス 16"/>
          <p:cNvSpPr txBox="1"/>
          <p:nvPr/>
        </p:nvSpPr>
        <p:spPr>
          <a:xfrm>
            <a:off x="1282589" y="2839137"/>
            <a:ext cx="1792815" cy="523220"/>
          </a:xfrm>
          <a:prstGeom prst="rect">
            <a:avLst/>
          </a:prstGeom>
          <a:noFill/>
        </p:spPr>
        <p:txBody>
          <a:bodyPr wrap="square" lIns="0" tIns="0" rIns="0" bIns="0" rtlCol="0">
            <a:spAutoFit/>
          </a:bodyPr>
          <a:lstStyle/>
          <a:p>
            <a:r>
              <a:rPr kumimoji="1" lang="ja-JP" altLang="en-US" sz="1700" dirty="0">
                <a:solidFill>
                  <a:schemeClr val="bg1"/>
                </a:solidFill>
                <a:effectLst>
                  <a:glow rad="127000">
                    <a:schemeClr val="accent1">
                      <a:lumMod val="75000"/>
                    </a:schemeClr>
                  </a:glow>
                </a:effectLst>
                <a:latin typeface="HGP創英角ｺﾞｼｯｸUB" panose="020B0900000000000000" pitchFamily="50" charset="-128"/>
                <a:ea typeface="HGP創英角ｺﾞｼｯｸUB" panose="020B0900000000000000" pitchFamily="50" charset="-128"/>
              </a:rPr>
              <a:t>「自分の命は</a:t>
            </a:r>
            <a:endParaRPr kumimoji="1" lang="en-US" altLang="ja-JP" sz="1700" dirty="0">
              <a:solidFill>
                <a:schemeClr val="bg1"/>
              </a:solidFill>
              <a:effectLst>
                <a:glow rad="127000">
                  <a:schemeClr val="accent1">
                    <a:lumMod val="75000"/>
                  </a:schemeClr>
                </a:glow>
              </a:effectLst>
              <a:latin typeface="HGP創英角ｺﾞｼｯｸUB" panose="020B0900000000000000" pitchFamily="50" charset="-128"/>
              <a:ea typeface="HGP創英角ｺﾞｼｯｸUB" panose="020B0900000000000000" pitchFamily="50" charset="-128"/>
            </a:endParaRPr>
          </a:p>
          <a:p>
            <a:pPr algn="r"/>
            <a:r>
              <a:rPr kumimoji="1" lang="ja-JP" altLang="en-US" sz="1700" dirty="0">
                <a:solidFill>
                  <a:schemeClr val="bg1"/>
                </a:solidFill>
                <a:effectLst>
                  <a:glow rad="127000">
                    <a:schemeClr val="accent1">
                      <a:lumMod val="75000"/>
                    </a:schemeClr>
                  </a:glow>
                </a:effectLst>
                <a:latin typeface="HGP創英角ｺﾞｼｯｸUB" panose="020B0900000000000000" pitchFamily="50" charset="-128"/>
                <a:ea typeface="HGP創英角ｺﾞｼｯｸUB" panose="020B0900000000000000" pitchFamily="50" charset="-128"/>
              </a:rPr>
              <a:t>自分で守る」</a:t>
            </a:r>
          </a:p>
        </p:txBody>
      </p:sp>
      <p:sp>
        <p:nvSpPr>
          <p:cNvPr id="26" name="テキスト ボックス 25">
            <a:extLst>
              <a:ext uri="{FF2B5EF4-FFF2-40B4-BE49-F238E27FC236}">
                <a16:creationId xmlns:a16="http://schemas.microsoft.com/office/drawing/2014/main" id="{484E2B12-3C58-ABBC-E1F3-609162D57007}"/>
              </a:ext>
            </a:extLst>
          </p:cNvPr>
          <p:cNvSpPr txBox="1"/>
          <p:nvPr/>
        </p:nvSpPr>
        <p:spPr>
          <a:xfrm flipH="1">
            <a:off x="719167" y="467"/>
            <a:ext cx="192360" cy="92333"/>
          </a:xfrm>
          <a:prstGeom prst="rect">
            <a:avLst/>
          </a:prstGeom>
          <a:noFill/>
          <a:ln>
            <a:noFill/>
          </a:ln>
        </p:spPr>
        <p:txBody>
          <a:bodyPr wrap="none" lIns="0" tIns="0" rIns="0" bIns="0" rtlCol="0">
            <a:spAutoFit/>
          </a:bodyPr>
          <a:lstStyle/>
          <a:p>
            <a:r>
              <a:rPr lang="ja-JP" altLang="en-US" sz="600" dirty="0"/>
              <a:t>じ じょ</a:t>
            </a:r>
            <a:endParaRPr kumimoji="1" lang="ja-JP" altLang="en-US" sz="600" dirty="0"/>
          </a:p>
        </p:txBody>
      </p:sp>
      <p:sp>
        <p:nvSpPr>
          <p:cNvPr id="27" name="テキスト ボックス 26">
            <a:extLst>
              <a:ext uri="{FF2B5EF4-FFF2-40B4-BE49-F238E27FC236}">
                <a16:creationId xmlns:a16="http://schemas.microsoft.com/office/drawing/2014/main" id="{961FC82F-2B42-5CAD-8B52-4568DF8A267D}"/>
              </a:ext>
            </a:extLst>
          </p:cNvPr>
          <p:cNvSpPr txBox="1"/>
          <p:nvPr/>
        </p:nvSpPr>
        <p:spPr>
          <a:xfrm flipH="1">
            <a:off x="988716" y="467"/>
            <a:ext cx="291747" cy="92333"/>
          </a:xfrm>
          <a:prstGeom prst="rect">
            <a:avLst/>
          </a:prstGeom>
          <a:noFill/>
          <a:ln>
            <a:noFill/>
          </a:ln>
        </p:spPr>
        <p:txBody>
          <a:bodyPr wrap="none" lIns="0" tIns="0" rIns="0" bIns="0" rtlCol="0">
            <a:spAutoFit/>
          </a:bodyPr>
          <a:lstStyle/>
          <a:p>
            <a:r>
              <a:rPr lang="ja-JP" altLang="en-US" sz="600" dirty="0"/>
              <a:t>きょうじょ</a:t>
            </a:r>
            <a:endParaRPr kumimoji="1" lang="ja-JP" altLang="en-US" sz="600" dirty="0"/>
          </a:p>
        </p:txBody>
      </p:sp>
      <p:sp>
        <p:nvSpPr>
          <p:cNvPr id="28" name="テキスト ボックス 27">
            <a:extLst>
              <a:ext uri="{FF2B5EF4-FFF2-40B4-BE49-F238E27FC236}">
                <a16:creationId xmlns:a16="http://schemas.microsoft.com/office/drawing/2014/main" id="{2B43642B-83CC-2915-E2CA-0C95A138C01C}"/>
              </a:ext>
            </a:extLst>
          </p:cNvPr>
          <p:cNvSpPr txBox="1"/>
          <p:nvPr/>
        </p:nvSpPr>
        <p:spPr>
          <a:xfrm>
            <a:off x="2770067" y="1101173"/>
            <a:ext cx="315770" cy="107722"/>
          </a:xfrm>
          <a:prstGeom prst="rect">
            <a:avLst/>
          </a:prstGeom>
          <a:noFill/>
        </p:spPr>
        <p:txBody>
          <a:bodyPr wrap="squar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じ </a:t>
            </a: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 じょ</a:t>
            </a:r>
            <a:endParaRPr kumimoji="1"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20E2216A-4483-4792-A798-0525812E3964}"/>
              </a:ext>
            </a:extLst>
          </p:cNvPr>
          <p:cNvSpPr txBox="1"/>
          <p:nvPr/>
        </p:nvSpPr>
        <p:spPr>
          <a:xfrm>
            <a:off x="5071835" y="1101173"/>
            <a:ext cx="378309" cy="107722"/>
          </a:xfrm>
          <a:prstGeom prst="rect">
            <a:avLst/>
          </a:prstGeom>
          <a:noFill/>
        </p:spPr>
        <p:txBody>
          <a:bodyPr wrap="non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きょう じ</a:t>
            </a: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ょ</a:t>
            </a:r>
            <a:endParaRPr kumimoji="1"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0" name="テキスト ボックス 29">
            <a:extLst>
              <a:ext uri="{FF2B5EF4-FFF2-40B4-BE49-F238E27FC236}">
                <a16:creationId xmlns:a16="http://schemas.microsoft.com/office/drawing/2014/main" id="{C036D708-5BBE-63BB-69E1-2C5C8AC2DB7E}"/>
              </a:ext>
            </a:extLst>
          </p:cNvPr>
          <p:cNvSpPr txBox="1"/>
          <p:nvPr/>
        </p:nvSpPr>
        <p:spPr>
          <a:xfrm>
            <a:off x="703613" y="4765358"/>
            <a:ext cx="315770" cy="107722"/>
          </a:xfrm>
          <a:prstGeom prst="rect">
            <a:avLst/>
          </a:prstGeom>
          <a:noFill/>
        </p:spPr>
        <p:txBody>
          <a:bodyPr wrap="squar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ひ </a:t>
            </a: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 なん</a:t>
            </a:r>
            <a:endParaRPr kumimoji="1"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87B64BAE-9976-0279-3728-5A97A9C1FEF6}"/>
              </a:ext>
            </a:extLst>
          </p:cNvPr>
          <p:cNvSpPr txBox="1"/>
          <p:nvPr/>
        </p:nvSpPr>
        <p:spPr>
          <a:xfrm>
            <a:off x="1282589" y="4765358"/>
            <a:ext cx="322204"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はんだん</a:t>
            </a:r>
            <a:endParaRPr kumimoji="1"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2" name="テキスト ボックス 31">
            <a:extLst>
              <a:ext uri="{FF2B5EF4-FFF2-40B4-BE49-F238E27FC236}">
                <a16:creationId xmlns:a16="http://schemas.microsoft.com/office/drawing/2014/main" id="{3921B291-94CA-50F3-C181-9EC426CCE284}"/>
              </a:ext>
            </a:extLst>
          </p:cNvPr>
          <p:cNvSpPr txBox="1"/>
          <p:nvPr/>
        </p:nvSpPr>
        <p:spPr>
          <a:xfrm>
            <a:off x="2569404" y="4765358"/>
            <a:ext cx="242054"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むずか</a:t>
            </a:r>
            <a:endParaRPr kumimoji="1"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4" name="テキスト ボックス 33">
            <a:extLst>
              <a:ext uri="{FF2B5EF4-FFF2-40B4-BE49-F238E27FC236}">
                <a16:creationId xmlns:a16="http://schemas.microsoft.com/office/drawing/2014/main" id="{BEFB3631-33E4-36E5-4853-35D846F706EB}"/>
              </a:ext>
            </a:extLst>
          </p:cNvPr>
          <p:cNvSpPr txBox="1"/>
          <p:nvPr/>
        </p:nvSpPr>
        <p:spPr>
          <a:xfrm>
            <a:off x="3523364" y="555224"/>
            <a:ext cx="180000"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がわ</a:t>
            </a:r>
          </a:p>
        </p:txBody>
      </p:sp>
      <p:sp>
        <p:nvSpPr>
          <p:cNvPr id="36" name="テキスト ボックス 35">
            <a:extLst>
              <a:ext uri="{FF2B5EF4-FFF2-40B4-BE49-F238E27FC236}">
                <a16:creationId xmlns:a16="http://schemas.microsoft.com/office/drawing/2014/main" id="{4AFCB93D-8ABE-853B-107E-AB6706DB194C}"/>
              </a:ext>
            </a:extLst>
          </p:cNvPr>
          <p:cNvSpPr txBox="1"/>
          <p:nvPr/>
        </p:nvSpPr>
        <p:spPr>
          <a:xfrm>
            <a:off x="5066414" y="555224"/>
            <a:ext cx="180000"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がわ</a:t>
            </a:r>
          </a:p>
        </p:txBody>
      </p:sp>
      <p:sp>
        <p:nvSpPr>
          <p:cNvPr id="37" name="テキスト ボックス 36">
            <a:extLst>
              <a:ext uri="{FF2B5EF4-FFF2-40B4-BE49-F238E27FC236}">
                <a16:creationId xmlns:a16="http://schemas.microsoft.com/office/drawing/2014/main" id="{2358EEA5-5834-E6A2-234E-8F4CC8BA1EB9}"/>
              </a:ext>
            </a:extLst>
          </p:cNvPr>
          <p:cNvSpPr txBox="1"/>
          <p:nvPr/>
        </p:nvSpPr>
        <p:spPr>
          <a:xfrm>
            <a:off x="3372783" y="2200562"/>
            <a:ext cx="367088"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きょうりょく</a:t>
            </a:r>
            <a:endParaRPr kumimoji="1" lang="en-US" altLang="ja-JP"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88303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角丸四角形 109"/>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111" name="テキスト ボックス 110"/>
          <p:cNvSpPr txBox="1"/>
          <p:nvPr/>
        </p:nvSpPr>
        <p:spPr>
          <a:xfrm>
            <a:off x="80963" y="1130308"/>
            <a:ext cx="4507503"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３　自分たちにもできることがある</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3074" name="Picture 2" descr="https://2.bp.blogspot.com/-b8yU1D-EqCw/UylAeGE9tRI/AAAAAAAAeVA/pVv42KwYU8w/s800/takidas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4887" y="8785818"/>
            <a:ext cx="1003510" cy="943299"/>
          </a:xfrm>
          <a:prstGeom prst="rect">
            <a:avLst/>
          </a:prstGeom>
          <a:noFill/>
          <a:extLst>
            <a:ext uri="{909E8E84-426E-40DD-AFC4-6F175D3DCCD1}">
              <a14:hiddenFill xmlns:a14="http://schemas.microsoft.com/office/drawing/2010/main">
                <a:solidFill>
                  <a:srgbClr val="FFFFFF"/>
                </a:solidFill>
              </a14:hiddenFill>
            </a:ext>
          </a:extLst>
        </p:spPr>
      </p:pic>
      <p:sp>
        <p:nvSpPr>
          <p:cNvPr id="210" name="正方形/長方形 209"/>
          <p:cNvSpPr/>
          <p:nvPr/>
        </p:nvSpPr>
        <p:spPr>
          <a:xfrm>
            <a:off x="654634" y="2304974"/>
            <a:ext cx="3712431" cy="1392689"/>
          </a:xfrm>
          <a:prstGeom prst="rect">
            <a:avLst/>
          </a:prstGeom>
        </p:spPr>
        <p:txBody>
          <a:bodyPr wrap="square">
            <a:spAutoFit/>
          </a:bodyPr>
          <a:lstStyle/>
          <a:p>
            <a:pPr lvl="0" algn="just">
              <a:lnSpc>
                <a:spcPct val="130000"/>
              </a:lnSpc>
              <a:spcBef>
                <a:spcPts val="1800"/>
              </a:spcBef>
              <a:defRPr/>
            </a:pP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日頃から、</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地域の活動に参加し、地域の人たちを</a:t>
            </a:r>
            <a:br>
              <a:rPr lang="en-US" altLang="ja-JP"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b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知り、地域の人たちと一緒にできることを考えてみましょう</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。また、避難訓練や防災訓練に参加し、災害時の避難を体験しつつ、日頃からやっておくべき</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ことや備えておくべきことなどを考えてみましょう。</a:t>
            </a:r>
          </a:p>
        </p:txBody>
      </p:sp>
      <p:sp>
        <p:nvSpPr>
          <p:cNvPr id="45" name="角丸四角形 44"/>
          <p:cNvSpPr/>
          <p:nvPr/>
        </p:nvSpPr>
        <p:spPr>
          <a:xfrm>
            <a:off x="248401" y="8701667"/>
            <a:ext cx="6528637" cy="1051934"/>
          </a:xfrm>
          <a:prstGeom prst="roundRect">
            <a:avLst>
              <a:gd name="adj" fmla="val 11586"/>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677896" y="8916375"/>
            <a:ext cx="5799948" cy="752514"/>
          </a:xfrm>
          <a:prstGeom prst="rect">
            <a:avLst/>
          </a:prstGeom>
          <a:noFill/>
        </p:spPr>
        <p:txBody>
          <a:bodyPr wrap="square" rtlCol="0">
            <a:spAutoFit/>
          </a:bodyPr>
          <a:lstStyle/>
          <a:p>
            <a:pPr algn="just">
              <a:lnSpc>
                <a:spcPct val="110000"/>
              </a:lnSpc>
            </a:pPr>
            <a:r>
              <a:rPr lang="ja-JP" altLang="en-US" sz="1300" dirty="0">
                <a:latin typeface="ＭＳ Ｐゴシック" panose="020B0600070205080204" pitchFamily="50" charset="-128"/>
                <a:ea typeface="ＭＳ Ｐゴシック" panose="020B0600070205080204" pitchFamily="50" charset="-128"/>
              </a:rPr>
              <a:t>災害が発生したときには、学校の体育館などが避難場所になり、避難しに来た</a:t>
            </a:r>
            <a:br>
              <a:rPr lang="en-US" altLang="ja-JP" sz="1300" dirty="0">
                <a:latin typeface="ＭＳ Ｐゴシック" panose="020B0600070205080204" pitchFamily="50" charset="-128"/>
                <a:ea typeface="ＭＳ Ｐゴシック" panose="020B0600070205080204" pitchFamily="50" charset="-128"/>
              </a:rPr>
            </a:br>
            <a:r>
              <a:rPr lang="ja-JP" altLang="en-US" sz="1300" dirty="0">
                <a:latin typeface="ＭＳ Ｐゴシック" panose="020B0600070205080204" pitchFamily="50" charset="-128"/>
                <a:ea typeface="ＭＳ Ｐゴシック" panose="020B0600070205080204" pitchFamily="50" charset="-128"/>
              </a:rPr>
              <a:t>多くの人たちが集まります。そのような中で</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自分たちにはどんなことができそうか</a:t>
            </a:r>
            <a:r>
              <a:rPr lang="ja-JP" altLang="en-US" sz="1300" dirty="0">
                <a:latin typeface="ＭＳ Ｐゴシック" panose="020B0600070205080204" pitchFamily="50" charset="-128"/>
                <a:ea typeface="ＭＳ Ｐゴシック" panose="020B0600070205080204" pitchFamily="50" charset="-128"/>
              </a:rPr>
              <a:t>、考えてみましょう。</a:t>
            </a:r>
            <a:endParaRPr lang="en-US" altLang="ja-JP" sz="1300" dirty="0">
              <a:latin typeface="ＭＳ Ｐゴシック" panose="020B0600070205080204" pitchFamily="50" charset="-128"/>
              <a:ea typeface="ＭＳ Ｐゴシック" panose="020B0600070205080204" pitchFamily="50" charset="-128"/>
            </a:endParaRPr>
          </a:p>
        </p:txBody>
      </p:sp>
      <p:grpSp>
        <p:nvGrpSpPr>
          <p:cNvPr id="48" name="グループ化 47"/>
          <p:cNvGrpSpPr/>
          <p:nvPr/>
        </p:nvGrpSpPr>
        <p:grpSpPr>
          <a:xfrm>
            <a:off x="77300" y="8534743"/>
            <a:ext cx="1479182" cy="323165"/>
            <a:chOff x="77300" y="10364732"/>
            <a:chExt cx="1479182" cy="323165"/>
          </a:xfrm>
        </p:grpSpPr>
        <p:sp>
          <p:nvSpPr>
            <p:cNvPr id="49" name="ホームベース 48"/>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51" name="直線コネクタ 50"/>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 name="グループ化 54"/>
          <p:cNvGrpSpPr/>
          <p:nvPr/>
        </p:nvGrpSpPr>
        <p:grpSpPr>
          <a:xfrm>
            <a:off x="380156" y="9006579"/>
            <a:ext cx="280828" cy="130892"/>
            <a:chOff x="-6224428" y="7672728"/>
            <a:chExt cx="1479182" cy="297244"/>
          </a:xfrm>
        </p:grpSpPr>
        <p:sp>
          <p:nvSpPr>
            <p:cNvPr id="56" name="ホームベース 55"/>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テキスト ボックス 57"/>
          <p:cNvSpPr txBox="1"/>
          <p:nvPr/>
        </p:nvSpPr>
        <p:spPr>
          <a:xfrm>
            <a:off x="786989" y="8891716"/>
            <a:ext cx="301624" cy="92333"/>
          </a:xfrm>
          <a:prstGeom prst="rect">
            <a:avLst/>
          </a:prstGeom>
          <a:noFill/>
        </p:spPr>
        <p:txBody>
          <a:bodyPr wrap="square" lIns="0" tIns="0" rIns="0" bIns="0" rtlCol="0">
            <a:spAutoFit/>
          </a:bodyPr>
          <a:lstStyle/>
          <a:p>
            <a:pPr algn="dist"/>
            <a:r>
              <a:rPr lang="ja-JP" altLang="en-US" sz="600" spc="-150" dirty="0">
                <a:latin typeface="+mn-ea"/>
              </a:rPr>
              <a:t>さいがい</a:t>
            </a:r>
            <a:endParaRPr kumimoji="1" lang="ja-JP" altLang="en-US" sz="600" spc="-150" dirty="0">
              <a:latin typeface="+mn-ea"/>
            </a:endParaRPr>
          </a:p>
        </p:txBody>
      </p:sp>
      <p:sp>
        <p:nvSpPr>
          <p:cNvPr id="65" name="角丸四角形 64"/>
          <p:cNvSpPr/>
          <p:nvPr/>
        </p:nvSpPr>
        <p:spPr>
          <a:xfrm>
            <a:off x="80962" y="4189573"/>
            <a:ext cx="6696075" cy="4228790"/>
          </a:xfrm>
          <a:prstGeom prst="roundRect">
            <a:avLst>
              <a:gd name="adj" fmla="val 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角丸四角形 65"/>
          <p:cNvSpPr/>
          <p:nvPr/>
        </p:nvSpPr>
        <p:spPr>
          <a:xfrm>
            <a:off x="181812" y="4686439"/>
            <a:ext cx="6486578" cy="1676433"/>
          </a:xfrm>
          <a:prstGeom prst="roundRect">
            <a:avLst>
              <a:gd name="adj" fmla="val 918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248401" y="4494870"/>
            <a:ext cx="1812470" cy="324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307646" y="4575869"/>
            <a:ext cx="2239784" cy="215444"/>
          </a:xfrm>
          <a:prstGeom prst="rect">
            <a:avLst/>
          </a:prstGeom>
          <a:noFill/>
        </p:spPr>
        <p:txBody>
          <a:bodyPr wrap="square" lIns="0" tIns="0" rIns="0" bIns="0" rtlCol="0" anchor="ctr" anchorCtr="0">
            <a:no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① 率先して行動する</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0" name="テキスト ボックス 89"/>
          <p:cNvSpPr txBox="1"/>
          <p:nvPr/>
        </p:nvSpPr>
        <p:spPr>
          <a:xfrm>
            <a:off x="549167" y="4493331"/>
            <a:ext cx="338243" cy="108000"/>
          </a:xfrm>
          <a:prstGeom prst="rect">
            <a:avLst/>
          </a:prstGeom>
          <a:noFill/>
        </p:spPr>
        <p:txBody>
          <a:bodyPr wrap="square" lIns="0" tIns="0" rIns="0" bIns="0" rtlCol="0" anchor="ctr" anchorCtr="0">
            <a:noAutofit/>
          </a:bodyPr>
          <a:lstStyle/>
          <a:p>
            <a:pPr algn="dist"/>
            <a:r>
              <a:rPr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そっせん</a:t>
            </a:r>
            <a:endParaRPr lang="en-US" altLang="ja-JP" sz="700" spc="-15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2" name="テキスト ボックス 91"/>
          <p:cNvSpPr txBox="1"/>
          <p:nvPr/>
        </p:nvSpPr>
        <p:spPr>
          <a:xfrm>
            <a:off x="806675" y="4919144"/>
            <a:ext cx="378309"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じょうきょう</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06" name="角丸四角形 105"/>
          <p:cNvSpPr/>
          <p:nvPr/>
        </p:nvSpPr>
        <p:spPr>
          <a:xfrm>
            <a:off x="80707" y="1740698"/>
            <a:ext cx="6696330" cy="1973885"/>
          </a:xfrm>
          <a:prstGeom prst="roundRect">
            <a:avLst>
              <a:gd name="adj" fmla="val 3562"/>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772" y="1568330"/>
            <a:ext cx="646576" cy="646576"/>
          </a:xfrm>
          <a:prstGeom prst="rect">
            <a:avLst/>
          </a:prstGeom>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7" y="1876193"/>
            <a:ext cx="688834" cy="877496"/>
          </a:xfrm>
          <a:prstGeom prst="rect">
            <a:avLst/>
          </a:prstGeom>
        </p:spPr>
      </p:pic>
      <p:sp>
        <p:nvSpPr>
          <p:cNvPr id="197" name="正方形/長方形 196"/>
          <p:cNvSpPr/>
          <p:nvPr/>
        </p:nvSpPr>
        <p:spPr>
          <a:xfrm>
            <a:off x="1111940" y="1803755"/>
            <a:ext cx="4333593" cy="332720"/>
          </a:xfrm>
          <a:prstGeom prst="rect">
            <a:avLst/>
          </a:prstGeom>
        </p:spPr>
        <p:txBody>
          <a:bodyPr wrap="square">
            <a:spAutoFit/>
          </a:bodyPr>
          <a:lstStyle/>
          <a:p>
            <a:pPr lvl="0" algn="just">
              <a:lnSpc>
                <a:spcPct val="130000"/>
              </a:lnSpc>
              <a:spcBef>
                <a:spcPts val="1800"/>
              </a:spcBef>
              <a:defRPr/>
            </a:pPr>
            <a:r>
              <a:rPr lang="ja-JP" altLang="en-US" sz="14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日頃から地域の活動や防災訓練に参加してみよう</a:t>
            </a:r>
          </a:p>
        </p:txBody>
      </p:sp>
      <p:cxnSp>
        <p:nvCxnSpPr>
          <p:cNvPr id="7" name="直線コネクタ 6"/>
          <p:cNvCxnSpPr/>
          <p:nvPr/>
        </p:nvCxnSpPr>
        <p:spPr>
          <a:xfrm>
            <a:off x="1175191" y="2165050"/>
            <a:ext cx="3774194" cy="0"/>
          </a:xfrm>
          <a:prstGeom prst="line">
            <a:avLst/>
          </a:prstGeom>
          <a:ln w="25400" cap="rnd">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5" name="正方形/長方形 184"/>
          <p:cNvSpPr/>
          <p:nvPr/>
        </p:nvSpPr>
        <p:spPr>
          <a:xfrm>
            <a:off x="262908" y="4939168"/>
            <a:ext cx="3790244" cy="1392689"/>
          </a:xfrm>
          <a:prstGeom prst="rect">
            <a:avLst/>
          </a:prstGeom>
        </p:spPr>
        <p:txBody>
          <a:bodyPr wrap="square">
            <a:spAutoFit/>
          </a:bodyPr>
          <a:lstStyle/>
          <a:p>
            <a:pPr lvl="0" algn="just">
              <a:lnSpc>
                <a:spcPct val="130000"/>
              </a:lnSpc>
              <a:spcBef>
                <a:spcPts val="1800"/>
              </a:spcBef>
              <a:defRPr/>
            </a:pP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周りの状況や情報などから、災害で危ない状況に</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なると思ったときには、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自分から家族に声をかけ、</a:t>
            </a:r>
            <a:br>
              <a:rPr lang="en-US" altLang="ja-JP"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b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率先して避難するよう心がけましょう</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。自分たちが</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避難する様子を見て、それをきっかけに避難する人もたくさん出てくると思います。</a:t>
            </a:r>
          </a:p>
        </p:txBody>
      </p:sp>
      <p:sp>
        <p:nvSpPr>
          <p:cNvPr id="109" name="角丸四角形 108"/>
          <p:cNvSpPr/>
          <p:nvPr/>
        </p:nvSpPr>
        <p:spPr>
          <a:xfrm>
            <a:off x="181812" y="6721567"/>
            <a:ext cx="6486578" cy="1614258"/>
          </a:xfrm>
          <a:prstGeom prst="roundRect">
            <a:avLst>
              <a:gd name="adj" fmla="val 918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角丸四角形 112"/>
          <p:cNvSpPr/>
          <p:nvPr/>
        </p:nvSpPr>
        <p:spPr>
          <a:xfrm>
            <a:off x="248400" y="6529998"/>
            <a:ext cx="2640055" cy="324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p:cNvSpPr txBox="1"/>
          <p:nvPr/>
        </p:nvSpPr>
        <p:spPr>
          <a:xfrm>
            <a:off x="307645" y="6610997"/>
            <a:ext cx="2676817" cy="215444"/>
          </a:xfrm>
          <a:prstGeom prst="rect">
            <a:avLst/>
          </a:prstGeom>
          <a:noFill/>
        </p:spPr>
        <p:txBody>
          <a:bodyPr wrap="square" lIns="0" tIns="0" rIns="0" bIns="0" rtlCol="0" anchor="ctr" anchorCtr="0">
            <a:no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② 自分たちにもできることがある</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00" name="正方形/長方形 199"/>
          <p:cNvSpPr/>
          <p:nvPr/>
        </p:nvSpPr>
        <p:spPr>
          <a:xfrm>
            <a:off x="262908" y="6954071"/>
            <a:ext cx="4104157" cy="1392689"/>
          </a:xfrm>
          <a:prstGeom prst="rect">
            <a:avLst/>
          </a:prstGeom>
        </p:spPr>
        <p:txBody>
          <a:bodyPr wrap="square">
            <a:spAutoFit/>
          </a:bodyPr>
          <a:lstStyle/>
          <a:p>
            <a:pPr lvl="0" algn="just">
              <a:lnSpc>
                <a:spcPct val="130000"/>
              </a:lnSpc>
              <a:spcBef>
                <a:spcPts val="1800"/>
              </a:spcBef>
              <a:defRPr/>
            </a:pP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災害が発生したときには、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みんなで支え合い、おたがいに思いやり、協力し合うことが大事</a:t>
            </a: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になります。そのような</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なか、自分たちにもできることがきっとあると思います。</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どんな小さなことでもかまいません。その気持ちが、</a:t>
            </a:r>
            <a:br>
              <a:rPr lang="en-US" altLang="ja-JP" sz="1300" dirty="0">
                <a:solidFill>
                  <a:prstClr val="black">
                    <a:lumMod val="85000"/>
                    <a:lumOff val="15000"/>
                  </a:prstClr>
                </a:solidFill>
                <a:latin typeface="ＭＳ Ｐ明朝" panose="02020600040205080304" pitchFamily="18" charset="-128"/>
                <a:ea typeface="ＭＳ Ｐ明朝" panose="02020600040205080304" pitchFamily="18" charset="-128"/>
              </a:rPr>
            </a:br>
            <a:r>
              <a:rPr lang="ja-JP" altLang="en-US" sz="1300" dirty="0">
                <a:solidFill>
                  <a:prstClr val="black">
                    <a:lumMod val="85000"/>
                    <a:lumOff val="15000"/>
                  </a:prstClr>
                </a:solidFill>
                <a:latin typeface="ＭＳ Ｐ明朝" panose="02020600040205080304" pitchFamily="18" charset="-128"/>
                <a:ea typeface="ＭＳ Ｐ明朝" panose="02020600040205080304" pitchFamily="18" charset="-128"/>
              </a:rPr>
              <a:t>みんなの心の支えになります。</a:t>
            </a:r>
          </a:p>
        </p:txBody>
      </p:sp>
      <p:grpSp>
        <p:nvGrpSpPr>
          <p:cNvPr id="186" name="グループ化 185"/>
          <p:cNvGrpSpPr/>
          <p:nvPr/>
        </p:nvGrpSpPr>
        <p:grpSpPr>
          <a:xfrm>
            <a:off x="4019223" y="4787878"/>
            <a:ext cx="1342310" cy="1280468"/>
            <a:chOff x="1167245" y="2173742"/>
            <a:chExt cx="3852429" cy="3674938"/>
          </a:xfrm>
        </p:grpSpPr>
        <p:pic>
          <p:nvPicPr>
            <p:cNvPr id="189" name="図 18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7245" y="2285183"/>
              <a:ext cx="3852429" cy="3563497"/>
            </a:xfrm>
            <a:prstGeom prst="rect">
              <a:avLst/>
            </a:prstGeom>
          </p:spPr>
        </p:pic>
        <p:pic>
          <p:nvPicPr>
            <p:cNvPr id="190" name="図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0657" y="2717995"/>
              <a:ext cx="1585431" cy="1339690"/>
            </a:xfrm>
            <a:prstGeom prst="rect">
              <a:avLst/>
            </a:prstGeom>
          </p:spPr>
        </p:pic>
        <p:sp>
          <p:nvSpPr>
            <p:cNvPr id="192" name="フリーフォーム 191"/>
            <p:cNvSpPr/>
            <p:nvPr/>
          </p:nvSpPr>
          <p:spPr>
            <a:xfrm rot="10800000">
              <a:off x="2898028" y="2173742"/>
              <a:ext cx="1110025" cy="925057"/>
            </a:xfrm>
            <a:custGeom>
              <a:avLst/>
              <a:gdLst>
                <a:gd name="connsiteX0" fmla="*/ 473672 w 975322"/>
                <a:gd name="connsiteY0" fmla="*/ 19050 h 812800"/>
                <a:gd name="connsiteX1" fmla="*/ 473672 w 975322"/>
                <a:gd name="connsiteY1" fmla="*/ 19050 h 812800"/>
                <a:gd name="connsiteX2" fmla="*/ 518122 w 975322"/>
                <a:gd name="connsiteY2" fmla="*/ 88900 h 812800"/>
                <a:gd name="connsiteX3" fmla="*/ 537172 w 975322"/>
                <a:gd name="connsiteY3" fmla="*/ 95250 h 812800"/>
                <a:gd name="connsiteX4" fmla="*/ 695922 w 975322"/>
                <a:gd name="connsiteY4" fmla="*/ 88900 h 812800"/>
                <a:gd name="connsiteX5" fmla="*/ 714972 w 975322"/>
                <a:gd name="connsiteY5" fmla="*/ 82550 h 812800"/>
                <a:gd name="connsiteX6" fmla="*/ 784822 w 975322"/>
                <a:gd name="connsiteY6" fmla="*/ 57150 h 812800"/>
                <a:gd name="connsiteX7" fmla="*/ 810222 w 975322"/>
                <a:gd name="connsiteY7" fmla="*/ 50800 h 812800"/>
                <a:gd name="connsiteX8" fmla="*/ 854672 w 975322"/>
                <a:gd name="connsiteY8" fmla="*/ 25400 h 812800"/>
                <a:gd name="connsiteX9" fmla="*/ 880072 w 975322"/>
                <a:gd name="connsiteY9" fmla="*/ 12700 h 812800"/>
                <a:gd name="connsiteX10" fmla="*/ 899122 w 975322"/>
                <a:gd name="connsiteY10" fmla="*/ 0 h 812800"/>
                <a:gd name="connsiteX11" fmla="*/ 873722 w 975322"/>
                <a:gd name="connsiteY11" fmla="*/ 12700 h 812800"/>
                <a:gd name="connsiteX12" fmla="*/ 854672 w 975322"/>
                <a:gd name="connsiteY12" fmla="*/ 19050 h 812800"/>
                <a:gd name="connsiteX13" fmla="*/ 816572 w 975322"/>
                <a:gd name="connsiteY13" fmla="*/ 63500 h 812800"/>
                <a:gd name="connsiteX14" fmla="*/ 810222 w 975322"/>
                <a:gd name="connsiteY14" fmla="*/ 82550 h 812800"/>
                <a:gd name="connsiteX15" fmla="*/ 791172 w 975322"/>
                <a:gd name="connsiteY15" fmla="*/ 107950 h 812800"/>
                <a:gd name="connsiteX16" fmla="*/ 778472 w 975322"/>
                <a:gd name="connsiteY16" fmla="*/ 133350 h 812800"/>
                <a:gd name="connsiteX17" fmla="*/ 772122 w 975322"/>
                <a:gd name="connsiteY17" fmla="*/ 165100 h 812800"/>
                <a:gd name="connsiteX18" fmla="*/ 778472 w 975322"/>
                <a:gd name="connsiteY18" fmla="*/ 241300 h 812800"/>
                <a:gd name="connsiteX19" fmla="*/ 861022 w 975322"/>
                <a:gd name="connsiteY19" fmla="*/ 323850 h 812800"/>
                <a:gd name="connsiteX20" fmla="*/ 892772 w 975322"/>
                <a:gd name="connsiteY20" fmla="*/ 342900 h 812800"/>
                <a:gd name="connsiteX21" fmla="*/ 911822 w 975322"/>
                <a:gd name="connsiteY21" fmla="*/ 355600 h 812800"/>
                <a:gd name="connsiteX22" fmla="*/ 975322 w 975322"/>
                <a:gd name="connsiteY22" fmla="*/ 368300 h 812800"/>
                <a:gd name="connsiteX23" fmla="*/ 968972 w 975322"/>
                <a:gd name="connsiteY23" fmla="*/ 387350 h 812800"/>
                <a:gd name="connsiteX24" fmla="*/ 918172 w 975322"/>
                <a:gd name="connsiteY24" fmla="*/ 400050 h 812800"/>
                <a:gd name="connsiteX25" fmla="*/ 880072 w 975322"/>
                <a:gd name="connsiteY25" fmla="*/ 419100 h 812800"/>
                <a:gd name="connsiteX26" fmla="*/ 835622 w 975322"/>
                <a:gd name="connsiteY26" fmla="*/ 444500 h 812800"/>
                <a:gd name="connsiteX27" fmla="*/ 810222 w 975322"/>
                <a:gd name="connsiteY27" fmla="*/ 482600 h 812800"/>
                <a:gd name="connsiteX28" fmla="*/ 784822 w 975322"/>
                <a:gd name="connsiteY28" fmla="*/ 520700 h 812800"/>
                <a:gd name="connsiteX29" fmla="*/ 784822 w 975322"/>
                <a:gd name="connsiteY29" fmla="*/ 635000 h 812800"/>
                <a:gd name="connsiteX30" fmla="*/ 797522 w 975322"/>
                <a:gd name="connsiteY30" fmla="*/ 654050 h 812800"/>
                <a:gd name="connsiteX31" fmla="*/ 803872 w 975322"/>
                <a:gd name="connsiteY31" fmla="*/ 673100 h 812800"/>
                <a:gd name="connsiteX32" fmla="*/ 816572 w 975322"/>
                <a:gd name="connsiteY32" fmla="*/ 692150 h 812800"/>
                <a:gd name="connsiteX33" fmla="*/ 778472 w 975322"/>
                <a:gd name="connsiteY33" fmla="*/ 673100 h 812800"/>
                <a:gd name="connsiteX34" fmla="*/ 600672 w 975322"/>
                <a:gd name="connsiteY34" fmla="*/ 685800 h 812800"/>
                <a:gd name="connsiteX35" fmla="*/ 568922 w 975322"/>
                <a:gd name="connsiteY35" fmla="*/ 692150 h 812800"/>
                <a:gd name="connsiteX36" fmla="*/ 549872 w 975322"/>
                <a:gd name="connsiteY36" fmla="*/ 711200 h 812800"/>
                <a:gd name="connsiteX37" fmla="*/ 530822 w 975322"/>
                <a:gd name="connsiteY37" fmla="*/ 717550 h 812800"/>
                <a:gd name="connsiteX38" fmla="*/ 511772 w 975322"/>
                <a:gd name="connsiteY38" fmla="*/ 730250 h 812800"/>
                <a:gd name="connsiteX39" fmla="*/ 473672 w 975322"/>
                <a:gd name="connsiteY39" fmla="*/ 787400 h 812800"/>
                <a:gd name="connsiteX40" fmla="*/ 460972 w 975322"/>
                <a:gd name="connsiteY40" fmla="*/ 806450 h 812800"/>
                <a:gd name="connsiteX41" fmla="*/ 441922 w 975322"/>
                <a:gd name="connsiteY41" fmla="*/ 812800 h 812800"/>
                <a:gd name="connsiteX42" fmla="*/ 429222 w 975322"/>
                <a:gd name="connsiteY42" fmla="*/ 762000 h 812800"/>
                <a:gd name="connsiteX43" fmla="*/ 397472 w 975322"/>
                <a:gd name="connsiteY43" fmla="*/ 723900 h 812800"/>
                <a:gd name="connsiteX44" fmla="*/ 372072 w 975322"/>
                <a:gd name="connsiteY44" fmla="*/ 711200 h 812800"/>
                <a:gd name="connsiteX45" fmla="*/ 308572 w 975322"/>
                <a:gd name="connsiteY45" fmla="*/ 685800 h 812800"/>
                <a:gd name="connsiteX46" fmla="*/ 194272 w 975322"/>
                <a:gd name="connsiteY46" fmla="*/ 673100 h 812800"/>
                <a:gd name="connsiteX47" fmla="*/ 86322 w 975322"/>
                <a:gd name="connsiteY47" fmla="*/ 679450 h 812800"/>
                <a:gd name="connsiteX48" fmla="*/ 105372 w 975322"/>
                <a:gd name="connsiteY48" fmla="*/ 660400 h 812800"/>
                <a:gd name="connsiteX49" fmla="*/ 124422 w 975322"/>
                <a:gd name="connsiteY49" fmla="*/ 609600 h 812800"/>
                <a:gd name="connsiteX50" fmla="*/ 111722 w 975322"/>
                <a:gd name="connsiteY50" fmla="*/ 476250 h 812800"/>
                <a:gd name="connsiteX51" fmla="*/ 99022 w 975322"/>
                <a:gd name="connsiteY51" fmla="*/ 444500 h 812800"/>
                <a:gd name="connsiteX52" fmla="*/ 73622 w 975322"/>
                <a:gd name="connsiteY52" fmla="*/ 406400 h 812800"/>
                <a:gd name="connsiteX53" fmla="*/ 48222 w 975322"/>
                <a:gd name="connsiteY53" fmla="*/ 361950 h 812800"/>
                <a:gd name="connsiteX54" fmla="*/ 3772 w 975322"/>
                <a:gd name="connsiteY54" fmla="*/ 317500 h 812800"/>
                <a:gd name="connsiteX55" fmla="*/ 48222 w 975322"/>
                <a:gd name="connsiteY55" fmla="*/ 336550 h 812800"/>
                <a:gd name="connsiteX56" fmla="*/ 111722 w 975322"/>
                <a:gd name="connsiteY56" fmla="*/ 330200 h 812800"/>
                <a:gd name="connsiteX57" fmla="*/ 124422 w 975322"/>
                <a:gd name="connsiteY57" fmla="*/ 311150 h 812800"/>
                <a:gd name="connsiteX58" fmla="*/ 137122 w 975322"/>
                <a:gd name="connsiteY58" fmla="*/ 273050 h 812800"/>
                <a:gd name="connsiteX59" fmla="*/ 149822 w 975322"/>
                <a:gd name="connsiteY59" fmla="*/ 222250 h 812800"/>
                <a:gd name="connsiteX60" fmla="*/ 162522 w 975322"/>
                <a:gd name="connsiteY60" fmla="*/ 177800 h 812800"/>
                <a:gd name="connsiteX61" fmla="*/ 175222 w 975322"/>
                <a:gd name="connsiteY61" fmla="*/ 133350 h 812800"/>
                <a:gd name="connsiteX62" fmla="*/ 187922 w 975322"/>
                <a:gd name="connsiteY62" fmla="*/ 107950 h 812800"/>
                <a:gd name="connsiteX63" fmla="*/ 194272 w 975322"/>
                <a:gd name="connsiteY63" fmla="*/ 63500 h 812800"/>
                <a:gd name="connsiteX64" fmla="*/ 200622 w 975322"/>
                <a:gd name="connsiteY64" fmla="*/ 31750 h 812800"/>
                <a:gd name="connsiteX65" fmla="*/ 219672 w 975322"/>
                <a:gd name="connsiteY65" fmla="*/ 57150 h 812800"/>
                <a:gd name="connsiteX66" fmla="*/ 238722 w 975322"/>
                <a:gd name="connsiteY66" fmla="*/ 69850 h 812800"/>
                <a:gd name="connsiteX67" fmla="*/ 251422 w 975322"/>
                <a:gd name="connsiteY67" fmla="*/ 88900 h 812800"/>
                <a:gd name="connsiteX68" fmla="*/ 353022 w 975322"/>
                <a:gd name="connsiteY68" fmla="*/ 101600 h 812800"/>
                <a:gd name="connsiteX69" fmla="*/ 391122 w 975322"/>
                <a:gd name="connsiteY69" fmla="*/ 88900 h 812800"/>
                <a:gd name="connsiteX70" fmla="*/ 410172 w 975322"/>
                <a:gd name="connsiteY70" fmla="*/ 69850 h 812800"/>
                <a:gd name="connsiteX71" fmla="*/ 429222 w 975322"/>
                <a:gd name="connsiteY71" fmla="*/ 57150 h 812800"/>
                <a:gd name="connsiteX72" fmla="*/ 454622 w 975322"/>
                <a:gd name="connsiteY72" fmla="*/ 38100 h 812800"/>
                <a:gd name="connsiteX73" fmla="*/ 473672 w 975322"/>
                <a:gd name="connsiteY73" fmla="*/ 1905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75322" h="812800">
                  <a:moveTo>
                    <a:pt x="473672" y="19050"/>
                  </a:moveTo>
                  <a:lnTo>
                    <a:pt x="473672" y="19050"/>
                  </a:lnTo>
                  <a:cubicBezTo>
                    <a:pt x="492703" y="61870"/>
                    <a:pt x="485193" y="72435"/>
                    <a:pt x="518122" y="88900"/>
                  </a:cubicBezTo>
                  <a:cubicBezTo>
                    <a:pt x="524109" y="91893"/>
                    <a:pt x="530822" y="93133"/>
                    <a:pt x="537172" y="95250"/>
                  </a:cubicBezTo>
                  <a:cubicBezTo>
                    <a:pt x="590089" y="93133"/>
                    <a:pt x="643098" y="92673"/>
                    <a:pt x="695922" y="88900"/>
                  </a:cubicBezTo>
                  <a:cubicBezTo>
                    <a:pt x="702598" y="88423"/>
                    <a:pt x="708705" y="84900"/>
                    <a:pt x="714972" y="82550"/>
                  </a:cubicBezTo>
                  <a:cubicBezTo>
                    <a:pt x="755368" y="67402"/>
                    <a:pt x="740352" y="70491"/>
                    <a:pt x="784822" y="57150"/>
                  </a:cubicBezTo>
                  <a:cubicBezTo>
                    <a:pt x="793181" y="54642"/>
                    <a:pt x="802050" y="53864"/>
                    <a:pt x="810222" y="50800"/>
                  </a:cubicBezTo>
                  <a:cubicBezTo>
                    <a:pt x="838133" y="40333"/>
                    <a:pt x="831224" y="38799"/>
                    <a:pt x="854672" y="25400"/>
                  </a:cubicBezTo>
                  <a:cubicBezTo>
                    <a:pt x="862891" y="20704"/>
                    <a:pt x="871853" y="17396"/>
                    <a:pt x="880072" y="12700"/>
                  </a:cubicBezTo>
                  <a:cubicBezTo>
                    <a:pt x="886698" y="8914"/>
                    <a:pt x="906754" y="0"/>
                    <a:pt x="899122" y="0"/>
                  </a:cubicBezTo>
                  <a:cubicBezTo>
                    <a:pt x="889656" y="0"/>
                    <a:pt x="882423" y="8971"/>
                    <a:pt x="873722" y="12700"/>
                  </a:cubicBezTo>
                  <a:cubicBezTo>
                    <a:pt x="867570" y="15337"/>
                    <a:pt x="861022" y="16933"/>
                    <a:pt x="854672" y="19050"/>
                  </a:cubicBezTo>
                  <a:cubicBezTo>
                    <a:pt x="839048" y="34674"/>
                    <a:pt x="826243" y="44158"/>
                    <a:pt x="816572" y="63500"/>
                  </a:cubicBezTo>
                  <a:cubicBezTo>
                    <a:pt x="813579" y="69487"/>
                    <a:pt x="813543" y="76738"/>
                    <a:pt x="810222" y="82550"/>
                  </a:cubicBezTo>
                  <a:cubicBezTo>
                    <a:pt x="804971" y="91739"/>
                    <a:pt x="796781" y="98975"/>
                    <a:pt x="791172" y="107950"/>
                  </a:cubicBezTo>
                  <a:cubicBezTo>
                    <a:pt x="786155" y="115977"/>
                    <a:pt x="782705" y="124883"/>
                    <a:pt x="778472" y="133350"/>
                  </a:cubicBezTo>
                  <a:cubicBezTo>
                    <a:pt x="776355" y="143933"/>
                    <a:pt x="772122" y="154307"/>
                    <a:pt x="772122" y="165100"/>
                  </a:cubicBezTo>
                  <a:cubicBezTo>
                    <a:pt x="772122" y="190588"/>
                    <a:pt x="771650" y="216742"/>
                    <a:pt x="778472" y="241300"/>
                  </a:cubicBezTo>
                  <a:cubicBezTo>
                    <a:pt x="787515" y="273853"/>
                    <a:pt x="838854" y="310549"/>
                    <a:pt x="861022" y="323850"/>
                  </a:cubicBezTo>
                  <a:cubicBezTo>
                    <a:pt x="871605" y="330200"/>
                    <a:pt x="882306" y="336359"/>
                    <a:pt x="892772" y="342900"/>
                  </a:cubicBezTo>
                  <a:cubicBezTo>
                    <a:pt x="899244" y="346945"/>
                    <a:pt x="904528" y="353356"/>
                    <a:pt x="911822" y="355600"/>
                  </a:cubicBezTo>
                  <a:cubicBezTo>
                    <a:pt x="932453" y="361948"/>
                    <a:pt x="975322" y="368300"/>
                    <a:pt x="975322" y="368300"/>
                  </a:cubicBezTo>
                  <a:cubicBezTo>
                    <a:pt x="973205" y="374650"/>
                    <a:pt x="974823" y="384099"/>
                    <a:pt x="968972" y="387350"/>
                  </a:cubicBezTo>
                  <a:cubicBezTo>
                    <a:pt x="953714" y="395827"/>
                    <a:pt x="933784" y="392244"/>
                    <a:pt x="918172" y="400050"/>
                  </a:cubicBezTo>
                  <a:cubicBezTo>
                    <a:pt x="905472" y="406400"/>
                    <a:pt x="891886" y="411224"/>
                    <a:pt x="880072" y="419100"/>
                  </a:cubicBezTo>
                  <a:cubicBezTo>
                    <a:pt x="834674" y="449365"/>
                    <a:pt x="889343" y="431070"/>
                    <a:pt x="835622" y="444500"/>
                  </a:cubicBezTo>
                  <a:cubicBezTo>
                    <a:pt x="793345" y="486777"/>
                    <a:pt x="833197" y="441246"/>
                    <a:pt x="810222" y="482600"/>
                  </a:cubicBezTo>
                  <a:cubicBezTo>
                    <a:pt x="802809" y="495943"/>
                    <a:pt x="784822" y="520700"/>
                    <a:pt x="784822" y="520700"/>
                  </a:cubicBezTo>
                  <a:cubicBezTo>
                    <a:pt x="775142" y="569099"/>
                    <a:pt x="772319" y="568316"/>
                    <a:pt x="784822" y="635000"/>
                  </a:cubicBezTo>
                  <a:cubicBezTo>
                    <a:pt x="786228" y="642501"/>
                    <a:pt x="794109" y="647224"/>
                    <a:pt x="797522" y="654050"/>
                  </a:cubicBezTo>
                  <a:cubicBezTo>
                    <a:pt x="800515" y="660037"/>
                    <a:pt x="800879" y="667113"/>
                    <a:pt x="803872" y="673100"/>
                  </a:cubicBezTo>
                  <a:cubicBezTo>
                    <a:pt x="807285" y="679926"/>
                    <a:pt x="824204" y="692150"/>
                    <a:pt x="816572" y="692150"/>
                  </a:cubicBezTo>
                  <a:cubicBezTo>
                    <a:pt x="802373" y="692150"/>
                    <a:pt x="791172" y="679450"/>
                    <a:pt x="778472" y="673100"/>
                  </a:cubicBezTo>
                  <a:lnTo>
                    <a:pt x="600672" y="685800"/>
                  </a:lnTo>
                  <a:cubicBezTo>
                    <a:pt x="589923" y="686777"/>
                    <a:pt x="578575" y="687323"/>
                    <a:pt x="568922" y="692150"/>
                  </a:cubicBezTo>
                  <a:cubicBezTo>
                    <a:pt x="560890" y="696166"/>
                    <a:pt x="557344" y="706219"/>
                    <a:pt x="549872" y="711200"/>
                  </a:cubicBezTo>
                  <a:cubicBezTo>
                    <a:pt x="544303" y="714913"/>
                    <a:pt x="536809" y="714557"/>
                    <a:pt x="530822" y="717550"/>
                  </a:cubicBezTo>
                  <a:cubicBezTo>
                    <a:pt x="523996" y="720963"/>
                    <a:pt x="518122" y="726017"/>
                    <a:pt x="511772" y="730250"/>
                  </a:cubicBezTo>
                  <a:lnTo>
                    <a:pt x="473672" y="787400"/>
                  </a:lnTo>
                  <a:cubicBezTo>
                    <a:pt x="469439" y="793750"/>
                    <a:pt x="468212" y="804037"/>
                    <a:pt x="460972" y="806450"/>
                  </a:cubicBezTo>
                  <a:lnTo>
                    <a:pt x="441922" y="812800"/>
                  </a:lnTo>
                  <a:cubicBezTo>
                    <a:pt x="437689" y="795867"/>
                    <a:pt x="438904" y="776523"/>
                    <a:pt x="429222" y="762000"/>
                  </a:cubicBezTo>
                  <a:cubicBezTo>
                    <a:pt x="419095" y="746810"/>
                    <a:pt x="413029" y="735012"/>
                    <a:pt x="397472" y="723900"/>
                  </a:cubicBezTo>
                  <a:cubicBezTo>
                    <a:pt x="389769" y="718398"/>
                    <a:pt x="380773" y="714929"/>
                    <a:pt x="372072" y="711200"/>
                  </a:cubicBezTo>
                  <a:cubicBezTo>
                    <a:pt x="351118" y="702220"/>
                    <a:pt x="331256" y="688068"/>
                    <a:pt x="308572" y="685800"/>
                  </a:cubicBezTo>
                  <a:cubicBezTo>
                    <a:pt x="228092" y="677752"/>
                    <a:pt x="266180" y="682088"/>
                    <a:pt x="194272" y="673100"/>
                  </a:cubicBezTo>
                  <a:cubicBezTo>
                    <a:pt x="158289" y="675217"/>
                    <a:pt x="122005" y="684548"/>
                    <a:pt x="86322" y="679450"/>
                  </a:cubicBezTo>
                  <a:cubicBezTo>
                    <a:pt x="77432" y="678180"/>
                    <a:pt x="100152" y="667708"/>
                    <a:pt x="105372" y="660400"/>
                  </a:cubicBezTo>
                  <a:cubicBezTo>
                    <a:pt x="118143" y="642520"/>
                    <a:pt x="119309" y="630054"/>
                    <a:pt x="124422" y="609600"/>
                  </a:cubicBezTo>
                  <a:cubicBezTo>
                    <a:pt x="122012" y="568630"/>
                    <a:pt x="125736" y="518293"/>
                    <a:pt x="111722" y="476250"/>
                  </a:cubicBezTo>
                  <a:cubicBezTo>
                    <a:pt x="108117" y="465436"/>
                    <a:pt x="104480" y="454507"/>
                    <a:pt x="99022" y="444500"/>
                  </a:cubicBezTo>
                  <a:cubicBezTo>
                    <a:pt x="91713" y="431100"/>
                    <a:pt x="80448" y="420052"/>
                    <a:pt x="73622" y="406400"/>
                  </a:cubicBezTo>
                  <a:cubicBezTo>
                    <a:pt x="67250" y="393656"/>
                    <a:pt x="58319" y="373169"/>
                    <a:pt x="48222" y="361950"/>
                  </a:cubicBezTo>
                  <a:cubicBezTo>
                    <a:pt x="34205" y="346375"/>
                    <a:pt x="-13663" y="305877"/>
                    <a:pt x="3772" y="317500"/>
                  </a:cubicBezTo>
                  <a:cubicBezTo>
                    <a:pt x="30084" y="335041"/>
                    <a:pt x="15418" y="328349"/>
                    <a:pt x="48222" y="336550"/>
                  </a:cubicBezTo>
                  <a:cubicBezTo>
                    <a:pt x="69389" y="334433"/>
                    <a:pt x="91541" y="336927"/>
                    <a:pt x="111722" y="330200"/>
                  </a:cubicBezTo>
                  <a:cubicBezTo>
                    <a:pt x="118962" y="327787"/>
                    <a:pt x="121322" y="318124"/>
                    <a:pt x="124422" y="311150"/>
                  </a:cubicBezTo>
                  <a:cubicBezTo>
                    <a:pt x="129859" y="298917"/>
                    <a:pt x="132889" y="285750"/>
                    <a:pt x="137122" y="273050"/>
                  </a:cubicBezTo>
                  <a:cubicBezTo>
                    <a:pt x="148469" y="239009"/>
                    <a:pt x="139605" y="268226"/>
                    <a:pt x="149822" y="222250"/>
                  </a:cubicBezTo>
                  <a:cubicBezTo>
                    <a:pt x="159748" y="177585"/>
                    <a:pt x="151915" y="214925"/>
                    <a:pt x="162522" y="177800"/>
                  </a:cubicBezTo>
                  <a:cubicBezTo>
                    <a:pt x="167125" y="161688"/>
                    <a:pt x="168697" y="148575"/>
                    <a:pt x="175222" y="133350"/>
                  </a:cubicBezTo>
                  <a:cubicBezTo>
                    <a:pt x="178951" y="124649"/>
                    <a:pt x="183689" y="116417"/>
                    <a:pt x="187922" y="107950"/>
                  </a:cubicBezTo>
                  <a:cubicBezTo>
                    <a:pt x="190039" y="93133"/>
                    <a:pt x="191811" y="78263"/>
                    <a:pt x="194272" y="63500"/>
                  </a:cubicBezTo>
                  <a:cubicBezTo>
                    <a:pt x="196046" y="52854"/>
                    <a:pt x="190151" y="34368"/>
                    <a:pt x="200622" y="31750"/>
                  </a:cubicBezTo>
                  <a:cubicBezTo>
                    <a:pt x="210889" y="29183"/>
                    <a:pt x="212188" y="49666"/>
                    <a:pt x="219672" y="57150"/>
                  </a:cubicBezTo>
                  <a:cubicBezTo>
                    <a:pt x="225068" y="62546"/>
                    <a:pt x="232372" y="65617"/>
                    <a:pt x="238722" y="69850"/>
                  </a:cubicBezTo>
                  <a:cubicBezTo>
                    <a:pt x="242955" y="76200"/>
                    <a:pt x="246536" y="83037"/>
                    <a:pt x="251422" y="88900"/>
                  </a:cubicBezTo>
                  <a:cubicBezTo>
                    <a:pt x="283946" y="127929"/>
                    <a:pt x="280081" y="107211"/>
                    <a:pt x="353022" y="101600"/>
                  </a:cubicBezTo>
                  <a:cubicBezTo>
                    <a:pt x="365722" y="97367"/>
                    <a:pt x="381656" y="98366"/>
                    <a:pt x="391122" y="88900"/>
                  </a:cubicBezTo>
                  <a:cubicBezTo>
                    <a:pt x="397472" y="82550"/>
                    <a:pt x="403273" y="75599"/>
                    <a:pt x="410172" y="69850"/>
                  </a:cubicBezTo>
                  <a:cubicBezTo>
                    <a:pt x="416035" y="64964"/>
                    <a:pt x="423012" y="61586"/>
                    <a:pt x="429222" y="57150"/>
                  </a:cubicBezTo>
                  <a:cubicBezTo>
                    <a:pt x="437834" y="50999"/>
                    <a:pt x="446587" y="44988"/>
                    <a:pt x="454622" y="38100"/>
                  </a:cubicBezTo>
                  <a:cubicBezTo>
                    <a:pt x="475169" y="20489"/>
                    <a:pt x="470497" y="22225"/>
                    <a:pt x="473672" y="19050"/>
                  </a:cubicBez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3" name="図 1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3810" y="2373130"/>
              <a:ext cx="459189" cy="551027"/>
            </a:xfrm>
            <a:prstGeom prst="rect">
              <a:avLst/>
            </a:prstGeom>
          </p:spPr>
        </p:pic>
        <p:sp>
          <p:nvSpPr>
            <p:cNvPr id="194" name="円/楕円 193"/>
            <p:cNvSpPr/>
            <p:nvPr/>
          </p:nvSpPr>
          <p:spPr>
            <a:xfrm>
              <a:off x="2499348" y="3465664"/>
              <a:ext cx="191463" cy="164308"/>
            </a:xfrm>
            <a:prstGeom prst="ellipse">
              <a:avLst/>
            </a:prstGeom>
            <a:solidFill>
              <a:srgbClr val="B9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5" name="テキスト ボックス 104"/>
          <p:cNvSpPr txBox="1"/>
          <p:nvPr/>
        </p:nvSpPr>
        <p:spPr>
          <a:xfrm>
            <a:off x="1254326" y="1804195"/>
            <a:ext cx="296556"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ひ　ごろ</a:t>
            </a:r>
          </a:p>
        </p:txBody>
      </p:sp>
      <p:sp>
        <p:nvSpPr>
          <p:cNvPr id="115" name="テキスト ボックス 114"/>
          <p:cNvSpPr txBox="1"/>
          <p:nvPr/>
        </p:nvSpPr>
        <p:spPr>
          <a:xfrm>
            <a:off x="1927493" y="1804195"/>
            <a:ext cx="288133"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ち　いき</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84" name="テキスト ボックス 83"/>
          <p:cNvSpPr txBox="1"/>
          <p:nvPr/>
        </p:nvSpPr>
        <p:spPr>
          <a:xfrm>
            <a:off x="2921627" y="1804195"/>
            <a:ext cx="344646"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ぼう さい</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86" name="テキスト ボックス 85"/>
          <p:cNvSpPr txBox="1"/>
          <p:nvPr/>
        </p:nvSpPr>
        <p:spPr>
          <a:xfrm>
            <a:off x="1556482" y="2299049"/>
            <a:ext cx="288133"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ち　いき</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00" name="テキスト ボックス 99"/>
          <p:cNvSpPr txBox="1"/>
          <p:nvPr/>
        </p:nvSpPr>
        <p:spPr>
          <a:xfrm>
            <a:off x="3189586" y="2294764"/>
            <a:ext cx="290144"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ち　いき</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01" name="テキスト ボックス 100"/>
          <p:cNvSpPr txBox="1"/>
          <p:nvPr/>
        </p:nvSpPr>
        <p:spPr>
          <a:xfrm>
            <a:off x="1182491" y="2562367"/>
            <a:ext cx="288133"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ち　いき</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16" name="テキスト ボックス 115"/>
          <p:cNvSpPr txBox="1"/>
          <p:nvPr/>
        </p:nvSpPr>
        <p:spPr>
          <a:xfrm>
            <a:off x="2218439" y="2562367"/>
            <a:ext cx="320601"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いっ しょ</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17" name="テキスト ボックス 116"/>
          <p:cNvSpPr txBox="1"/>
          <p:nvPr/>
        </p:nvSpPr>
        <p:spPr>
          <a:xfrm>
            <a:off x="1690094" y="2816726"/>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endParaRPr kumimoji="1" lang="en-US" altLang="ja-JP" sz="700" dirty="0">
              <a:latin typeface="ＭＳ Ｐ明朝" panose="02020600040205080304" pitchFamily="18" charset="-128"/>
              <a:ea typeface="ＭＳ Ｐ明朝" panose="02020600040205080304" pitchFamily="18" charset="-128"/>
            </a:endParaRPr>
          </a:p>
        </p:txBody>
      </p:sp>
      <p:sp>
        <p:nvSpPr>
          <p:cNvPr id="119" name="テキスト ボックス 118"/>
          <p:cNvSpPr txBox="1"/>
          <p:nvPr/>
        </p:nvSpPr>
        <p:spPr>
          <a:xfrm>
            <a:off x="2532440" y="2816726"/>
            <a:ext cx="29655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ぼうさい</a:t>
            </a:r>
            <a:endParaRPr kumimoji="1" lang="en-US" altLang="ja-JP" sz="700" dirty="0">
              <a:latin typeface="ＭＳ Ｐ明朝" panose="02020600040205080304" pitchFamily="18" charset="-128"/>
              <a:ea typeface="ＭＳ Ｐ明朝" panose="02020600040205080304" pitchFamily="18" charset="-128"/>
            </a:endParaRPr>
          </a:p>
        </p:txBody>
      </p:sp>
      <p:sp>
        <p:nvSpPr>
          <p:cNvPr id="121" name="テキスト ボックス 120"/>
          <p:cNvSpPr txBox="1"/>
          <p:nvPr/>
        </p:nvSpPr>
        <p:spPr>
          <a:xfrm>
            <a:off x="3958189" y="2816726"/>
            <a:ext cx="302335" cy="107722"/>
          </a:xfrm>
          <a:prstGeom prst="rect">
            <a:avLst/>
          </a:prstGeom>
          <a:noFill/>
        </p:spPr>
        <p:txBody>
          <a:bodyPr wrap="square" lIns="0" tIns="0" rIns="0" bIns="0" rtlCol="0">
            <a:spAutoFit/>
          </a:bodyPr>
          <a:lstStyle/>
          <a:p>
            <a:pPr algn="dist"/>
            <a:r>
              <a:rPr kumimoji="1" lang="ja-JP" altLang="en-US" sz="700" spc="-150" dirty="0">
                <a:latin typeface="ＭＳ Ｐ明朝" panose="02020600040205080304" pitchFamily="18" charset="-128"/>
                <a:ea typeface="ＭＳ Ｐ明朝" panose="02020600040205080304" pitchFamily="18" charset="-128"/>
              </a:rPr>
              <a:t>さいがい</a:t>
            </a:r>
            <a:endParaRPr kumimoji="1" lang="en-US" altLang="ja-JP" sz="700" spc="-150" dirty="0">
              <a:latin typeface="ＭＳ Ｐ明朝" panose="02020600040205080304" pitchFamily="18" charset="-128"/>
              <a:ea typeface="ＭＳ Ｐ明朝" panose="02020600040205080304" pitchFamily="18" charset="-128"/>
            </a:endParaRPr>
          </a:p>
        </p:txBody>
      </p:sp>
      <p:sp>
        <p:nvSpPr>
          <p:cNvPr id="122" name="テキスト ボックス 121"/>
          <p:cNvSpPr txBox="1"/>
          <p:nvPr/>
        </p:nvSpPr>
        <p:spPr>
          <a:xfrm>
            <a:off x="1143326" y="3081968"/>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なん</a:t>
            </a:r>
            <a:endParaRPr kumimoji="1" lang="en-US" altLang="ja-JP" sz="700" dirty="0">
              <a:latin typeface="ＭＳ Ｐ明朝" panose="02020600040205080304" pitchFamily="18" charset="-128"/>
              <a:ea typeface="ＭＳ Ｐ明朝" panose="02020600040205080304" pitchFamily="18" charset="-128"/>
            </a:endParaRPr>
          </a:p>
        </p:txBody>
      </p:sp>
      <p:sp>
        <p:nvSpPr>
          <p:cNvPr id="123" name="テキスト ボックス 122"/>
          <p:cNvSpPr txBox="1"/>
          <p:nvPr/>
        </p:nvSpPr>
        <p:spPr>
          <a:xfrm>
            <a:off x="1151080" y="3337545"/>
            <a:ext cx="165110" cy="107722"/>
          </a:xfrm>
          <a:prstGeom prst="rect">
            <a:avLst/>
          </a:prstGeom>
          <a:noFill/>
        </p:spPr>
        <p:txBody>
          <a:bodyPr wrap="none" lIns="0" tIns="0" rIns="0" bIns="0" rtlCol="0">
            <a:spAutoFit/>
          </a:bodyPr>
          <a:lstStyle/>
          <a:p>
            <a:pPr algn="dist"/>
            <a:r>
              <a:rPr lang="ja-JP" altLang="en-US" sz="700" dirty="0" err="1">
                <a:latin typeface="ＭＳ Ｐ明朝" panose="02020600040205080304" pitchFamily="18" charset="-128"/>
                <a:ea typeface="ＭＳ Ｐ明朝" panose="02020600040205080304" pitchFamily="18" charset="-128"/>
              </a:rPr>
              <a:t>そな</a:t>
            </a:r>
            <a:endParaRPr kumimoji="1" lang="en-US" altLang="ja-JP" sz="700" dirty="0">
              <a:latin typeface="ＭＳ Ｐ明朝" panose="02020600040205080304" pitchFamily="18" charset="-128"/>
              <a:ea typeface="ＭＳ Ｐ明朝" panose="02020600040205080304" pitchFamily="18" charset="-128"/>
            </a:endParaRPr>
          </a:p>
        </p:txBody>
      </p:sp>
      <p:sp>
        <p:nvSpPr>
          <p:cNvPr id="124" name="テキスト ボックス 123"/>
          <p:cNvSpPr txBox="1"/>
          <p:nvPr/>
        </p:nvSpPr>
        <p:spPr>
          <a:xfrm>
            <a:off x="1353718" y="4919144"/>
            <a:ext cx="330219"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じょうほう</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25" name="テキスト ボックス 124"/>
          <p:cNvSpPr txBox="1"/>
          <p:nvPr/>
        </p:nvSpPr>
        <p:spPr>
          <a:xfrm>
            <a:off x="2438707" y="4919144"/>
            <a:ext cx="322204"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さいがい</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26" name="テキスト ボックス 125"/>
          <p:cNvSpPr txBox="1"/>
          <p:nvPr/>
        </p:nvSpPr>
        <p:spPr>
          <a:xfrm>
            <a:off x="2948882" y="4919144"/>
            <a:ext cx="168316"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あぶ</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27" name="テキスト ボックス 126"/>
          <p:cNvSpPr txBox="1"/>
          <p:nvPr/>
        </p:nvSpPr>
        <p:spPr>
          <a:xfrm>
            <a:off x="3452592" y="4919144"/>
            <a:ext cx="378309"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じょうきょう</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99" name="テキスト ボックス 98"/>
          <p:cNvSpPr txBox="1"/>
          <p:nvPr/>
        </p:nvSpPr>
        <p:spPr>
          <a:xfrm>
            <a:off x="380421" y="5437776"/>
            <a:ext cx="309380" cy="120161"/>
          </a:xfrm>
          <a:prstGeom prst="rect">
            <a:avLst/>
          </a:prstGeom>
          <a:noFill/>
        </p:spPr>
        <p:txBody>
          <a:bodyPr wrap="none" lIns="0" tIns="0" rIns="0" bIns="0" rtlCol="0">
            <a:spAutoFit/>
          </a:bodyPr>
          <a:lstStyle/>
          <a:p>
            <a:pPr algn="dist">
              <a:lnSpc>
                <a:spcPct val="13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そっせん</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28" name="テキスト ボックス 127"/>
          <p:cNvSpPr txBox="1"/>
          <p:nvPr/>
        </p:nvSpPr>
        <p:spPr>
          <a:xfrm>
            <a:off x="1041947" y="5437776"/>
            <a:ext cx="298159" cy="120161"/>
          </a:xfrm>
          <a:prstGeom prst="rect">
            <a:avLst/>
          </a:prstGeom>
          <a:noFill/>
        </p:spPr>
        <p:txBody>
          <a:bodyPr wrap="none" lIns="0" tIns="0" rIns="0" bIns="0" rtlCol="0">
            <a:spAutoFit/>
          </a:bodyPr>
          <a:lstStyle/>
          <a:p>
            <a:pPr algn="dist">
              <a:lnSpc>
                <a:spcPct val="13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29" name="テキスト ボックス 128"/>
          <p:cNvSpPr txBox="1"/>
          <p:nvPr/>
        </p:nvSpPr>
        <p:spPr>
          <a:xfrm>
            <a:off x="391271" y="5698992"/>
            <a:ext cx="315792"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ひ　なん</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30" name="テキスト ボックス 129"/>
          <p:cNvSpPr txBox="1"/>
          <p:nvPr/>
        </p:nvSpPr>
        <p:spPr>
          <a:xfrm>
            <a:off x="3178891" y="5693824"/>
            <a:ext cx="315792"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ひ　なん</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31" name="テキスト ボックス 130"/>
          <p:cNvSpPr txBox="1"/>
          <p:nvPr/>
        </p:nvSpPr>
        <p:spPr>
          <a:xfrm>
            <a:off x="372237" y="6932384"/>
            <a:ext cx="322204"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さいがい</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32" name="テキスト ボックス 131"/>
          <p:cNvSpPr txBox="1"/>
          <p:nvPr/>
        </p:nvSpPr>
        <p:spPr>
          <a:xfrm>
            <a:off x="2760911" y="6932384"/>
            <a:ext cx="147476" cy="120161"/>
          </a:xfrm>
          <a:prstGeom prst="rect">
            <a:avLst/>
          </a:prstGeom>
          <a:noFill/>
        </p:spPr>
        <p:txBody>
          <a:bodyPr wrap="none" lIns="0" tIns="0" rIns="0" bIns="0" rtlCol="0">
            <a:spAutoFit/>
          </a:bodyPr>
          <a:lstStyle/>
          <a:p>
            <a:pPr algn="dist">
              <a:lnSpc>
                <a:spcPct val="13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ささ</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33" name="テキスト ボックス 132"/>
          <p:cNvSpPr txBox="1"/>
          <p:nvPr/>
        </p:nvSpPr>
        <p:spPr>
          <a:xfrm>
            <a:off x="5485344" y="8891716"/>
            <a:ext cx="246060" cy="92333"/>
          </a:xfrm>
          <a:prstGeom prst="rect">
            <a:avLst/>
          </a:prstGeom>
          <a:noFill/>
        </p:spPr>
        <p:txBody>
          <a:bodyPr wrap="square" lIns="0" tIns="0" rIns="0" bIns="0" rtlCol="0">
            <a:spAutoFit/>
          </a:bodyPr>
          <a:lstStyle/>
          <a:p>
            <a:pPr algn="dist"/>
            <a:r>
              <a:rPr lang="ja-JP" altLang="en-US" sz="600" spc="-150" dirty="0">
                <a:latin typeface="+mn-ea"/>
              </a:rPr>
              <a:t>ひ　なん</a:t>
            </a:r>
            <a:endParaRPr kumimoji="1" lang="ja-JP" altLang="en-US" sz="600" spc="-150" dirty="0">
              <a:latin typeface="+mn-ea"/>
            </a:endParaRPr>
          </a:p>
        </p:txBody>
      </p:sp>
      <p:sp>
        <p:nvSpPr>
          <p:cNvPr id="136" name="テキスト ボックス 26"/>
          <p:cNvSpPr txBox="1"/>
          <p:nvPr/>
        </p:nvSpPr>
        <p:spPr>
          <a:xfrm>
            <a:off x="6109885" y="3521542"/>
            <a:ext cx="564257"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latin typeface="ＭＳ Ｐゴシック" panose="020B0600070205080204" pitchFamily="50" charset="-128"/>
                <a:ea typeface="ＭＳ Ｐゴシック" panose="020B0600070205080204" pitchFamily="50" charset="-128"/>
              </a:rPr>
              <a:t>写真：</a:t>
            </a:r>
            <a:r>
              <a:rPr lang="ja-JP" altLang="en-US" sz="800" dirty="0">
                <a:latin typeface="ＭＳ Ｐゴシック" panose="020B0600070205080204" pitchFamily="50" charset="-128"/>
                <a:ea typeface="ＭＳ Ｐゴシック" panose="020B0600070205080204" pitchFamily="50" charset="-128"/>
              </a:rPr>
              <a:t>群馬県</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137" name="テキスト ボックス 136"/>
          <p:cNvSpPr txBox="1"/>
          <p:nvPr/>
        </p:nvSpPr>
        <p:spPr>
          <a:xfrm>
            <a:off x="777378" y="2306503"/>
            <a:ext cx="304571"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a:t>
            </a:r>
            <a:r>
              <a:rPr kumimoji="1" lang="ja-JP" altLang="en-US" sz="700" dirty="0" err="1">
                <a:latin typeface="ＭＳ Ｐ明朝" panose="02020600040205080304" pitchFamily="18" charset="-128"/>
                <a:ea typeface="ＭＳ Ｐ明朝" panose="02020600040205080304" pitchFamily="18" charset="-128"/>
              </a:rPr>
              <a:t>ごろ</a:t>
            </a:r>
            <a:endParaRPr kumimoji="1" lang="en-US" altLang="ja-JP" sz="700" dirty="0">
              <a:latin typeface="ＭＳ Ｐ明朝" panose="02020600040205080304" pitchFamily="18" charset="-128"/>
              <a:ea typeface="ＭＳ Ｐ明朝" panose="02020600040205080304" pitchFamily="18" charset="-128"/>
            </a:endParaRPr>
          </a:p>
        </p:txBody>
      </p:sp>
      <p:sp>
        <p:nvSpPr>
          <p:cNvPr id="138" name="テキスト ボックス 137"/>
          <p:cNvSpPr txBox="1"/>
          <p:nvPr/>
        </p:nvSpPr>
        <p:spPr>
          <a:xfrm>
            <a:off x="2575361" y="3088937"/>
            <a:ext cx="304571"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ひ　ごろ</a:t>
            </a:r>
            <a:endParaRPr kumimoji="1" lang="en-US" altLang="ja-JP" sz="700" dirty="0">
              <a:latin typeface="ＭＳ Ｐ明朝" panose="02020600040205080304" pitchFamily="18" charset="-128"/>
              <a:ea typeface="ＭＳ Ｐ明朝" panose="02020600040205080304" pitchFamily="18" charset="-128"/>
            </a:endParaRPr>
          </a:p>
        </p:txBody>
      </p:sp>
      <p:sp>
        <p:nvSpPr>
          <p:cNvPr id="140" name="テキスト ボックス 26"/>
          <p:cNvSpPr txBox="1"/>
          <p:nvPr/>
        </p:nvSpPr>
        <p:spPr>
          <a:xfrm>
            <a:off x="5050767" y="1982790"/>
            <a:ext cx="1636666" cy="408894"/>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kumimoji="1" lang="ja-JP" altLang="en-US" sz="1100" dirty="0">
                <a:latin typeface="ＭＳ Ｐゴシック" panose="020B0600070205080204" pitchFamily="50" charset="-128"/>
                <a:ea typeface="ＭＳ Ｐゴシック" panose="020B0600070205080204" pitchFamily="50" charset="-128"/>
              </a:rPr>
              <a:t>令和元年東日本台風のとき</a:t>
            </a:r>
            <a:endParaRPr kumimoji="1" lang="en-US" altLang="ja-JP" sz="1100" dirty="0">
              <a:latin typeface="ＭＳ Ｐゴシック" panose="020B0600070205080204" pitchFamily="50" charset="-128"/>
              <a:ea typeface="ＭＳ Ｐゴシック" panose="020B0600070205080204" pitchFamily="50" charset="-128"/>
            </a:endParaRPr>
          </a:p>
          <a:p>
            <a:pPr>
              <a:lnSpc>
                <a:spcPct val="130000"/>
              </a:lnSpc>
            </a:pPr>
            <a:r>
              <a:rPr kumimoji="1" lang="ja-JP" altLang="en-US" sz="1100" dirty="0">
                <a:latin typeface="ＭＳ Ｐゴシック" panose="020B0600070205080204" pitchFamily="50" charset="-128"/>
                <a:ea typeface="ＭＳ Ｐゴシック" panose="020B0600070205080204" pitchFamily="50" charset="-128"/>
              </a:rPr>
              <a:t>甘楽町の避難所の様子</a:t>
            </a:r>
          </a:p>
        </p:txBody>
      </p:sp>
      <p:sp>
        <p:nvSpPr>
          <p:cNvPr id="141" name="二等辺三角形 140"/>
          <p:cNvSpPr/>
          <p:nvPr/>
        </p:nvSpPr>
        <p:spPr>
          <a:xfrm rot="10800000">
            <a:off x="4887049" y="2281390"/>
            <a:ext cx="132270" cy="11896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5916281-FECF-C42B-E570-14A470075BFA}"/>
              </a:ext>
            </a:extLst>
          </p:cNvPr>
          <p:cNvSpPr txBox="1"/>
          <p:nvPr/>
        </p:nvSpPr>
        <p:spPr>
          <a:xfrm>
            <a:off x="1349209" y="45720"/>
            <a:ext cx="2029723"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自助と共助について知ろう</a:t>
            </a:r>
            <a:endParaRPr lang="en-US" altLang="ja-JP" sz="13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D1FDD24C-A377-0790-74C8-DD88C8DD69BD}"/>
              </a:ext>
            </a:extLst>
          </p:cNvPr>
          <p:cNvSpPr txBox="1"/>
          <p:nvPr/>
        </p:nvSpPr>
        <p:spPr>
          <a:xfrm>
            <a:off x="1349209" y="620511"/>
            <a:ext cx="4998484"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助けられる側から助ける側になれることを知り、何ができるか考えよう</a:t>
            </a:r>
          </a:p>
        </p:txBody>
      </p:sp>
      <p:sp>
        <p:nvSpPr>
          <p:cNvPr id="14" name="テキスト ボックス 13">
            <a:extLst>
              <a:ext uri="{FF2B5EF4-FFF2-40B4-BE49-F238E27FC236}">
                <a16:creationId xmlns:a16="http://schemas.microsoft.com/office/drawing/2014/main" id="{14FCE305-7815-F52F-BAA1-F78D35E3D9A6}"/>
              </a:ext>
            </a:extLst>
          </p:cNvPr>
          <p:cNvSpPr txBox="1"/>
          <p:nvPr/>
        </p:nvSpPr>
        <p:spPr>
          <a:xfrm>
            <a:off x="1349209" y="333115"/>
            <a:ext cx="4990631" cy="292388"/>
          </a:xfrm>
          <a:prstGeom prst="rect">
            <a:avLst/>
          </a:prstGeom>
          <a:noFill/>
        </p:spPr>
        <p:txBody>
          <a:bodyPr wrap="squar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災害時にはいろいろな状況になることを知ろう</a:t>
            </a:r>
          </a:p>
        </p:txBody>
      </p:sp>
      <p:sp>
        <p:nvSpPr>
          <p:cNvPr id="15" name="正方形/長方形 14">
            <a:extLst>
              <a:ext uri="{FF2B5EF4-FFF2-40B4-BE49-F238E27FC236}">
                <a16:creationId xmlns:a16="http://schemas.microsoft.com/office/drawing/2014/main" id="{D44971A7-495B-C455-75CB-13E37DE93AD0}"/>
              </a:ext>
            </a:extLst>
          </p:cNvPr>
          <p:cNvSpPr/>
          <p:nvPr/>
        </p:nvSpPr>
        <p:spPr>
          <a:xfrm>
            <a:off x="83871" y="52703"/>
            <a:ext cx="847725" cy="847725"/>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967DFC0-61C4-6ACF-ED23-AF45DA556180}"/>
              </a:ext>
            </a:extLst>
          </p:cNvPr>
          <p:cNvSpPr txBox="1"/>
          <p:nvPr/>
        </p:nvSpPr>
        <p:spPr>
          <a:xfrm>
            <a:off x="77968" y="125658"/>
            <a:ext cx="859531" cy="646331"/>
          </a:xfrm>
          <a:prstGeom prst="rect">
            <a:avLst/>
          </a:prstGeom>
          <a:noFill/>
        </p:spPr>
        <p:txBody>
          <a:bodyPr wrap="none" rtlCol="0">
            <a:spAutoFit/>
          </a:bodyPr>
          <a:lstStyle/>
          <a:p>
            <a:pPr algn="ctr"/>
            <a:r>
              <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学習の</a:t>
            </a:r>
            <a:endParaRPr kumimoji="1" lang="en-US" altLang="ja-JP"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ねらい</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EABC041F-0B94-92FB-570A-0E46B4C6E7D2}"/>
              </a:ext>
            </a:extLst>
          </p:cNvPr>
          <p:cNvSpPr txBox="1"/>
          <p:nvPr/>
        </p:nvSpPr>
        <p:spPr>
          <a:xfrm>
            <a:off x="1457930" y="308884"/>
            <a:ext cx="32861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さいがい</a:t>
            </a:r>
          </a:p>
        </p:txBody>
      </p:sp>
      <p:sp>
        <p:nvSpPr>
          <p:cNvPr id="23" name="テキスト ボックス 22">
            <a:extLst>
              <a:ext uri="{FF2B5EF4-FFF2-40B4-BE49-F238E27FC236}">
                <a16:creationId xmlns:a16="http://schemas.microsoft.com/office/drawing/2014/main" id="{4DB82238-92A5-CD29-E983-8CD86DFFDBE1}"/>
              </a:ext>
            </a:extLst>
          </p:cNvPr>
          <p:cNvSpPr txBox="1"/>
          <p:nvPr/>
        </p:nvSpPr>
        <p:spPr>
          <a:xfrm>
            <a:off x="2982936" y="317506"/>
            <a:ext cx="403957"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じょうきょう</a:t>
            </a:r>
            <a:endParaRPr kumimoji="1" lang="en-US" altLang="ja-JP" sz="700" dirty="0">
              <a:latin typeface="ＭＳ Ｐゴシック" panose="020B0600070205080204" pitchFamily="50" charset="-128"/>
              <a:ea typeface="ＭＳ Ｐゴシック" panose="020B0600070205080204" pitchFamily="50" charset="-128"/>
            </a:endParaRPr>
          </a:p>
        </p:txBody>
      </p:sp>
      <p:grpSp>
        <p:nvGrpSpPr>
          <p:cNvPr id="20" name="グループ化 19">
            <a:extLst>
              <a:ext uri="{FF2B5EF4-FFF2-40B4-BE49-F238E27FC236}">
                <a16:creationId xmlns:a16="http://schemas.microsoft.com/office/drawing/2014/main" id="{10E8D256-2346-148A-6BEC-7566C978698F}"/>
              </a:ext>
            </a:extLst>
          </p:cNvPr>
          <p:cNvGrpSpPr/>
          <p:nvPr/>
        </p:nvGrpSpPr>
        <p:grpSpPr>
          <a:xfrm>
            <a:off x="1191625" y="140211"/>
            <a:ext cx="143719" cy="709472"/>
            <a:chOff x="1191625" y="140211"/>
            <a:chExt cx="143719" cy="709472"/>
          </a:xfrm>
        </p:grpSpPr>
        <p:sp>
          <p:nvSpPr>
            <p:cNvPr id="21" name="正方形/長方形 20">
              <a:extLst>
                <a:ext uri="{FF2B5EF4-FFF2-40B4-BE49-F238E27FC236}">
                  <a16:creationId xmlns:a16="http://schemas.microsoft.com/office/drawing/2014/main" id="{F333B6A4-7BCE-1B41-0ACC-777A2FC08805}"/>
                </a:ext>
              </a:extLst>
            </p:cNvPr>
            <p:cNvSpPr/>
            <p:nvPr/>
          </p:nvSpPr>
          <p:spPr>
            <a:xfrm>
              <a:off x="1191625" y="140211"/>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3A116B3B-4299-4522-40DE-6FAFDE692F57}"/>
                </a:ext>
              </a:extLst>
            </p:cNvPr>
            <p:cNvSpPr/>
            <p:nvPr/>
          </p:nvSpPr>
          <p:spPr>
            <a:xfrm>
              <a:off x="1191625" y="423087"/>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F03E751-8A4C-4B91-BE7A-38895E107018}"/>
                </a:ext>
              </a:extLst>
            </p:cNvPr>
            <p:cNvSpPr/>
            <p:nvPr/>
          </p:nvSpPr>
          <p:spPr>
            <a:xfrm>
              <a:off x="1191625" y="705964"/>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図 5">
            <a:extLst>
              <a:ext uri="{FF2B5EF4-FFF2-40B4-BE49-F238E27FC236}">
                <a16:creationId xmlns:a16="http://schemas.microsoft.com/office/drawing/2014/main" id="{F25C8E05-FE38-415C-29F0-23EA1F0EB5C0}"/>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532058" y="2434948"/>
            <a:ext cx="2131765" cy="1077438"/>
          </a:xfrm>
          <a:prstGeom prst="rect">
            <a:avLst/>
          </a:prstGeom>
        </p:spPr>
      </p:pic>
      <p:pic>
        <p:nvPicPr>
          <p:cNvPr id="1028" name="Picture 4" descr="体育館内のイラスト（背景素材）">
            <a:extLst>
              <a:ext uri="{FF2B5EF4-FFF2-40B4-BE49-F238E27FC236}">
                <a16:creationId xmlns:a16="http://schemas.microsoft.com/office/drawing/2014/main" id="{CD430EC0-FA41-595A-5536-2308E76125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4932" y="6811902"/>
            <a:ext cx="1717895" cy="96774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テキスト ボックス 26">
            <a:extLst>
              <a:ext uri="{FF2B5EF4-FFF2-40B4-BE49-F238E27FC236}">
                <a16:creationId xmlns:a16="http://schemas.microsoft.com/office/drawing/2014/main" id="{8406983E-BFD1-EDB2-4ED5-809C3EE11CE7}"/>
              </a:ext>
            </a:extLst>
          </p:cNvPr>
          <p:cNvSpPr txBox="1"/>
          <p:nvPr/>
        </p:nvSpPr>
        <p:spPr>
          <a:xfrm>
            <a:off x="4659599" y="6863903"/>
            <a:ext cx="692497" cy="276999"/>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避難所</a:t>
            </a:r>
          </a:p>
        </p:txBody>
      </p:sp>
      <p:pic>
        <p:nvPicPr>
          <p:cNvPr id="1030" name="Picture 6" descr="大きな荷物を運ぶ人のイラスト（男性）">
            <a:extLst>
              <a:ext uri="{FF2B5EF4-FFF2-40B4-BE49-F238E27FC236}">
                <a16:creationId xmlns:a16="http://schemas.microsoft.com/office/drawing/2014/main" id="{24293FD5-9B47-89D9-E1BD-E2A43E0272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1065" y="7285950"/>
            <a:ext cx="795703" cy="967747"/>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10" name="テキスト ボックス 26">
            <a:extLst>
              <a:ext uri="{FF2B5EF4-FFF2-40B4-BE49-F238E27FC236}">
                <a16:creationId xmlns:a16="http://schemas.microsoft.com/office/drawing/2014/main" id="{D10799BD-81C0-BC48-592D-D412EFC28A15}"/>
              </a:ext>
            </a:extLst>
          </p:cNvPr>
          <p:cNvSpPr txBox="1"/>
          <p:nvPr/>
        </p:nvSpPr>
        <p:spPr>
          <a:xfrm rot="764627">
            <a:off x="4726244" y="7614473"/>
            <a:ext cx="179536" cy="215444"/>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700" dirty="0">
                <a:solidFill>
                  <a:schemeClr val="bg1"/>
                </a:solidFill>
                <a:effectLst/>
                <a:latin typeface="HGPｺﾞｼｯｸM" panose="020B0600000000000000" pitchFamily="50" charset="-128"/>
                <a:ea typeface="HGPｺﾞｼｯｸM" panose="020B0600000000000000" pitchFamily="50" charset="-128"/>
              </a:rPr>
              <a:t>救援</a:t>
            </a:r>
            <a:endParaRPr lang="en-US" altLang="ja-JP" sz="700" dirty="0">
              <a:solidFill>
                <a:schemeClr val="bg1"/>
              </a:solidFill>
              <a:effectLst/>
              <a:latin typeface="HGPｺﾞｼｯｸM" panose="020B0600000000000000" pitchFamily="50" charset="-128"/>
              <a:ea typeface="HGPｺﾞｼｯｸM" panose="020B0600000000000000" pitchFamily="50" charset="-128"/>
            </a:endParaRPr>
          </a:p>
          <a:p>
            <a:r>
              <a:rPr lang="ja-JP" altLang="en-US" sz="700" dirty="0">
                <a:solidFill>
                  <a:schemeClr val="bg1"/>
                </a:solidFill>
                <a:effectLst/>
                <a:latin typeface="HGPｺﾞｼｯｸM" panose="020B0600000000000000" pitchFamily="50" charset="-128"/>
                <a:ea typeface="HGPｺﾞｼｯｸM" panose="020B0600000000000000" pitchFamily="50" charset="-128"/>
              </a:rPr>
              <a:t>物資</a:t>
            </a:r>
          </a:p>
        </p:txBody>
      </p:sp>
      <p:pic>
        <p:nvPicPr>
          <p:cNvPr id="3076" name="Picture 4" descr="https://3.bp.blogspot.com/-Vd9_UP69TR8/VJ6XtvAuTaI/AAAAAAAAqPA/DqxFZTy-B5o/s800/syougakkou_souj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90768" y="7396543"/>
            <a:ext cx="870379" cy="870379"/>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9EB22087-8C5C-0BA1-DE3E-01D151C0E81C}"/>
              </a:ext>
            </a:extLst>
          </p:cNvPr>
          <p:cNvGrpSpPr/>
          <p:nvPr/>
        </p:nvGrpSpPr>
        <p:grpSpPr>
          <a:xfrm>
            <a:off x="94987" y="3986857"/>
            <a:ext cx="1729189" cy="393428"/>
            <a:chOff x="94987" y="5753502"/>
            <a:chExt cx="1729189" cy="393428"/>
          </a:xfrm>
        </p:grpSpPr>
        <p:sp>
          <p:nvSpPr>
            <p:cNvPr id="5" name="円/楕円 83">
              <a:extLst>
                <a:ext uri="{FF2B5EF4-FFF2-40B4-BE49-F238E27FC236}">
                  <a16:creationId xmlns:a16="http://schemas.microsoft.com/office/drawing/2014/main" id="{7DFE6D85-922F-DE86-5230-22704BB6697F}"/>
                </a:ext>
              </a:extLst>
            </p:cNvPr>
            <p:cNvSpPr/>
            <p:nvPr/>
          </p:nvSpPr>
          <p:spPr>
            <a:xfrm>
              <a:off x="550963" y="5760644"/>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9" name="テキスト ボックス 8">
              <a:extLst>
                <a:ext uri="{FF2B5EF4-FFF2-40B4-BE49-F238E27FC236}">
                  <a16:creationId xmlns:a16="http://schemas.microsoft.com/office/drawing/2014/main" id="{B207C782-805C-D6F6-DC42-96E1B9CC0AA2}"/>
                </a:ext>
              </a:extLst>
            </p:cNvPr>
            <p:cNvSpPr txBox="1"/>
            <p:nvPr/>
          </p:nvSpPr>
          <p:spPr>
            <a:xfrm>
              <a:off x="643496" y="5800337"/>
              <a:ext cx="181140" cy="276999"/>
            </a:xfrm>
            <a:prstGeom prst="rect">
              <a:avLst/>
            </a:prstGeom>
            <a:noFill/>
          </p:spPr>
          <p:txBody>
            <a:bodyPr wrap="none" lIns="0" tIns="0" rIns="0" bIns="0"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 name="円/楕円 84">
              <a:extLst>
                <a:ext uri="{FF2B5EF4-FFF2-40B4-BE49-F238E27FC236}">
                  <a16:creationId xmlns:a16="http://schemas.microsoft.com/office/drawing/2014/main" id="{7460D26A-DC4F-EAC6-9B5D-FFCA4F8C8DA7}"/>
                </a:ext>
              </a:extLst>
            </p:cNvPr>
            <p:cNvSpPr/>
            <p:nvPr/>
          </p:nvSpPr>
          <p:spPr>
            <a:xfrm>
              <a:off x="990504" y="5764300"/>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BE34668B-2F15-5D53-E588-EBCB3D74D9EF}"/>
                </a:ext>
              </a:extLst>
            </p:cNvPr>
            <p:cNvSpPr txBox="1"/>
            <p:nvPr/>
          </p:nvSpPr>
          <p:spPr>
            <a:xfrm>
              <a:off x="1091636" y="5800337"/>
              <a:ext cx="198772"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8" name="円/楕円 13">
              <a:extLst>
                <a:ext uri="{FF2B5EF4-FFF2-40B4-BE49-F238E27FC236}">
                  <a16:creationId xmlns:a16="http://schemas.microsoft.com/office/drawing/2014/main" id="{EC006BB9-C693-88B4-89D1-0DB16209BC19}"/>
                </a:ext>
              </a:extLst>
            </p:cNvPr>
            <p:cNvSpPr/>
            <p:nvPr/>
          </p:nvSpPr>
          <p:spPr>
            <a:xfrm>
              <a:off x="94987" y="5759193"/>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A166CBE1-CF00-5729-F9CE-44AA897B6DCE}"/>
                </a:ext>
              </a:extLst>
            </p:cNvPr>
            <p:cNvSpPr txBox="1"/>
            <p:nvPr/>
          </p:nvSpPr>
          <p:spPr>
            <a:xfrm>
              <a:off x="175592" y="5800337"/>
              <a:ext cx="209994"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26" name="円/楕円 106">
              <a:extLst>
                <a:ext uri="{FF2B5EF4-FFF2-40B4-BE49-F238E27FC236}">
                  <a16:creationId xmlns:a16="http://schemas.microsoft.com/office/drawing/2014/main" id="{AD95B4FB-3E19-0A96-CC01-E84B394745F4}"/>
                </a:ext>
              </a:extLst>
            </p:cNvPr>
            <p:cNvSpPr/>
            <p:nvPr/>
          </p:nvSpPr>
          <p:spPr>
            <a:xfrm>
              <a:off x="1441546" y="5753502"/>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27" name="テキスト ボックス 26">
              <a:extLst>
                <a:ext uri="{FF2B5EF4-FFF2-40B4-BE49-F238E27FC236}">
                  <a16:creationId xmlns:a16="http://schemas.microsoft.com/office/drawing/2014/main" id="{B78F5E90-472C-AF6C-B805-06E02AAAC740}"/>
                </a:ext>
              </a:extLst>
            </p:cNvPr>
            <p:cNvSpPr txBox="1"/>
            <p:nvPr/>
          </p:nvSpPr>
          <p:spPr>
            <a:xfrm>
              <a:off x="1574038" y="5800337"/>
              <a:ext cx="142668" cy="276999"/>
            </a:xfrm>
            <a:prstGeom prst="rect">
              <a:avLst/>
            </a:prstGeom>
            <a:noFill/>
          </p:spPr>
          <p:txBody>
            <a:bodyPr wrap="none" lIns="0" tIns="0" rIns="0" bIns="0"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sp>
        <p:nvSpPr>
          <p:cNvPr id="28" name="テキスト ボックス 27">
            <a:extLst>
              <a:ext uri="{FF2B5EF4-FFF2-40B4-BE49-F238E27FC236}">
                <a16:creationId xmlns:a16="http://schemas.microsoft.com/office/drawing/2014/main" id="{15EADE13-D945-9D3A-7564-7CD4630423D3}"/>
              </a:ext>
            </a:extLst>
          </p:cNvPr>
          <p:cNvSpPr txBox="1"/>
          <p:nvPr/>
        </p:nvSpPr>
        <p:spPr>
          <a:xfrm>
            <a:off x="1893968" y="15462"/>
            <a:ext cx="339837"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きょうじょ</a:t>
            </a:r>
          </a:p>
        </p:txBody>
      </p:sp>
      <p:sp>
        <p:nvSpPr>
          <p:cNvPr id="29" name="テキスト ボックス 28">
            <a:extLst>
              <a:ext uri="{FF2B5EF4-FFF2-40B4-BE49-F238E27FC236}">
                <a16:creationId xmlns:a16="http://schemas.microsoft.com/office/drawing/2014/main" id="{6FF16A22-28E6-93B2-8527-77B08D465FCB}"/>
              </a:ext>
            </a:extLst>
          </p:cNvPr>
          <p:cNvSpPr txBox="1"/>
          <p:nvPr/>
        </p:nvSpPr>
        <p:spPr>
          <a:xfrm>
            <a:off x="1498667" y="15462"/>
            <a:ext cx="258084"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じ  じょ</a:t>
            </a:r>
          </a:p>
        </p:txBody>
      </p:sp>
      <p:sp>
        <p:nvSpPr>
          <p:cNvPr id="30" name="テキスト ボックス 29">
            <a:extLst>
              <a:ext uri="{FF2B5EF4-FFF2-40B4-BE49-F238E27FC236}">
                <a16:creationId xmlns:a16="http://schemas.microsoft.com/office/drawing/2014/main" id="{7571F183-6840-4675-C2BF-CCEF1C71EFD7}"/>
              </a:ext>
            </a:extLst>
          </p:cNvPr>
          <p:cNvSpPr txBox="1"/>
          <p:nvPr/>
        </p:nvSpPr>
        <p:spPr>
          <a:xfrm>
            <a:off x="1069174" y="7195680"/>
            <a:ext cx="399148" cy="120161"/>
          </a:xfrm>
          <a:prstGeom prst="rect">
            <a:avLst/>
          </a:prstGeom>
          <a:noFill/>
        </p:spPr>
        <p:txBody>
          <a:bodyPr wrap="none" lIns="0" tIns="0" rIns="0" bIns="0" rtlCol="0">
            <a:spAutoFit/>
          </a:bodyPr>
          <a:lstStyle/>
          <a:p>
            <a:pPr algn="dist">
              <a:lnSpc>
                <a:spcPct val="13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きょうりょく</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109FD09C-1184-8925-6A49-872BE0B69E36}"/>
              </a:ext>
            </a:extLst>
          </p:cNvPr>
          <p:cNvSpPr txBox="1"/>
          <p:nvPr/>
        </p:nvSpPr>
        <p:spPr>
          <a:xfrm>
            <a:off x="4028336" y="4789825"/>
            <a:ext cx="546625" cy="246221"/>
          </a:xfrm>
          <a:prstGeom prst="rect">
            <a:avLst/>
          </a:prstGeom>
          <a:noFill/>
        </p:spPr>
        <p:txBody>
          <a:bodyPr wrap="none" lIns="0" tIns="0" rIns="0" bIns="0" rtlCol="0">
            <a:spAutoFit/>
          </a:bodyPr>
          <a:lstStyle/>
          <a:p>
            <a:pPr algn="dist"/>
            <a:r>
              <a:rPr lang="ja-JP" altLang="en-US" sz="8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わたしも</a:t>
            </a:r>
            <a:endParaRPr lang="en-US" altLang="ja-JP" sz="8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a:p>
            <a:pPr algn="dist"/>
            <a:r>
              <a:rPr lang="ja-JP" altLang="en-US" sz="8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にげなきゃ！</a:t>
            </a:r>
            <a:endParaRPr lang="en-US" altLang="ja-JP" sz="8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32" name="テキスト ボックス 31">
            <a:extLst>
              <a:ext uri="{FF2B5EF4-FFF2-40B4-BE49-F238E27FC236}">
                <a16:creationId xmlns:a16="http://schemas.microsoft.com/office/drawing/2014/main" id="{61EA974F-60A3-B31A-866C-6F776EA18E20}"/>
              </a:ext>
            </a:extLst>
          </p:cNvPr>
          <p:cNvSpPr txBox="1"/>
          <p:nvPr/>
        </p:nvSpPr>
        <p:spPr>
          <a:xfrm>
            <a:off x="4229746" y="8891716"/>
            <a:ext cx="246060" cy="92333"/>
          </a:xfrm>
          <a:prstGeom prst="rect">
            <a:avLst/>
          </a:prstGeom>
          <a:noFill/>
        </p:spPr>
        <p:txBody>
          <a:bodyPr wrap="square" lIns="0" tIns="0" rIns="0" bIns="0" rtlCol="0">
            <a:spAutoFit/>
          </a:bodyPr>
          <a:lstStyle/>
          <a:p>
            <a:pPr algn="dist"/>
            <a:r>
              <a:rPr lang="ja-JP" altLang="en-US" sz="600" spc="-150" dirty="0">
                <a:latin typeface="+mn-ea"/>
              </a:rPr>
              <a:t>ひ　なん</a:t>
            </a:r>
            <a:endParaRPr kumimoji="1" lang="ja-JP" altLang="en-US" sz="600" spc="-150" dirty="0">
              <a:latin typeface="+mn-ea"/>
            </a:endParaRPr>
          </a:p>
        </p:txBody>
      </p:sp>
      <p:sp>
        <p:nvSpPr>
          <p:cNvPr id="34" name="テキスト ボックス 33">
            <a:extLst>
              <a:ext uri="{FF2B5EF4-FFF2-40B4-BE49-F238E27FC236}">
                <a16:creationId xmlns:a16="http://schemas.microsoft.com/office/drawing/2014/main" id="{CDA6DA38-C304-6DF6-B610-36D60914B6EF}"/>
              </a:ext>
            </a:extLst>
          </p:cNvPr>
          <p:cNvSpPr txBox="1"/>
          <p:nvPr/>
        </p:nvSpPr>
        <p:spPr>
          <a:xfrm>
            <a:off x="4552690" y="8891716"/>
            <a:ext cx="246060" cy="92333"/>
          </a:xfrm>
          <a:prstGeom prst="rect">
            <a:avLst/>
          </a:prstGeom>
          <a:noFill/>
        </p:spPr>
        <p:txBody>
          <a:bodyPr wrap="square" lIns="0" tIns="0" rIns="0" bIns="0" rtlCol="0">
            <a:spAutoFit/>
          </a:bodyPr>
          <a:lstStyle/>
          <a:p>
            <a:pPr algn="dist"/>
            <a:r>
              <a:rPr lang="ja-JP" altLang="en-US" sz="600" spc="-150" dirty="0">
                <a:latin typeface="+mn-ea"/>
              </a:rPr>
              <a:t>ば  しょ</a:t>
            </a:r>
            <a:endParaRPr kumimoji="1" lang="ja-JP" altLang="en-US" sz="600" spc="-150" dirty="0">
              <a:latin typeface="+mn-ea"/>
            </a:endParaRPr>
          </a:p>
        </p:txBody>
      </p:sp>
      <p:sp>
        <p:nvSpPr>
          <p:cNvPr id="33" name="テキスト ボックス 32">
            <a:extLst>
              <a:ext uri="{FF2B5EF4-FFF2-40B4-BE49-F238E27FC236}">
                <a16:creationId xmlns:a16="http://schemas.microsoft.com/office/drawing/2014/main" id="{288CFE4F-15FA-EC39-7389-6345FAEF9301}"/>
              </a:ext>
            </a:extLst>
          </p:cNvPr>
          <p:cNvSpPr txBox="1"/>
          <p:nvPr/>
        </p:nvSpPr>
        <p:spPr>
          <a:xfrm>
            <a:off x="3126392" y="601305"/>
            <a:ext cx="17953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がわ</a:t>
            </a:r>
          </a:p>
        </p:txBody>
      </p:sp>
      <p:sp>
        <p:nvSpPr>
          <p:cNvPr id="35" name="テキスト ボックス 34">
            <a:extLst>
              <a:ext uri="{FF2B5EF4-FFF2-40B4-BE49-F238E27FC236}">
                <a16:creationId xmlns:a16="http://schemas.microsoft.com/office/drawing/2014/main" id="{4F5132E5-5775-AEC6-6727-32E93201663D}"/>
              </a:ext>
            </a:extLst>
          </p:cNvPr>
          <p:cNvSpPr txBox="1"/>
          <p:nvPr/>
        </p:nvSpPr>
        <p:spPr>
          <a:xfrm>
            <a:off x="2196117" y="602397"/>
            <a:ext cx="17953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がわ</a:t>
            </a:r>
          </a:p>
        </p:txBody>
      </p:sp>
      <p:sp>
        <p:nvSpPr>
          <p:cNvPr id="36" name="テキスト ボックス 35">
            <a:extLst>
              <a:ext uri="{FF2B5EF4-FFF2-40B4-BE49-F238E27FC236}">
                <a16:creationId xmlns:a16="http://schemas.microsoft.com/office/drawing/2014/main" id="{0F1DFA1B-F581-6E35-82E5-8B895723CDC6}"/>
              </a:ext>
            </a:extLst>
          </p:cNvPr>
          <p:cNvSpPr txBox="1"/>
          <p:nvPr/>
        </p:nvSpPr>
        <p:spPr>
          <a:xfrm>
            <a:off x="3291594" y="1804195"/>
            <a:ext cx="328616"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くん れん</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7" name="テキスト ボックス 36">
            <a:extLst>
              <a:ext uri="{FF2B5EF4-FFF2-40B4-BE49-F238E27FC236}">
                <a16:creationId xmlns:a16="http://schemas.microsoft.com/office/drawing/2014/main" id="{C2862C02-450F-E7BF-3E6F-1ACC66B6B2E9}"/>
              </a:ext>
            </a:extLst>
          </p:cNvPr>
          <p:cNvSpPr txBox="1"/>
          <p:nvPr/>
        </p:nvSpPr>
        <p:spPr>
          <a:xfrm>
            <a:off x="3802931" y="1805609"/>
            <a:ext cx="296556"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さん　か</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8" name="テキスト ボックス 37">
            <a:extLst>
              <a:ext uri="{FF2B5EF4-FFF2-40B4-BE49-F238E27FC236}">
                <a16:creationId xmlns:a16="http://schemas.microsoft.com/office/drawing/2014/main" id="{7D9C54FD-5297-DC61-0508-5EF5C16E7B7D}"/>
              </a:ext>
            </a:extLst>
          </p:cNvPr>
          <p:cNvSpPr txBox="1"/>
          <p:nvPr/>
        </p:nvSpPr>
        <p:spPr>
          <a:xfrm>
            <a:off x="2551619" y="2294764"/>
            <a:ext cx="296556"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さん　か</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9" name="テキスト ボックス 38">
            <a:extLst>
              <a:ext uri="{FF2B5EF4-FFF2-40B4-BE49-F238E27FC236}">
                <a16:creationId xmlns:a16="http://schemas.microsoft.com/office/drawing/2014/main" id="{ADC23EA3-0F5E-F46A-2BF5-0A027DF66FF8}"/>
              </a:ext>
            </a:extLst>
          </p:cNvPr>
          <p:cNvSpPr txBox="1"/>
          <p:nvPr/>
        </p:nvSpPr>
        <p:spPr>
          <a:xfrm>
            <a:off x="2027239" y="2816212"/>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くんれん</a:t>
            </a:r>
            <a:endParaRPr kumimoji="1" lang="en-US" altLang="ja-JP" sz="700" dirty="0">
              <a:latin typeface="ＭＳ Ｐ明朝" panose="02020600040205080304" pitchFamily="18" charset="-128"/>
              <a:ea typeface="ＭＳ Ｐ明朝" panose="02020600040205080304" pitchFamily="18" charset="-128"/>
            </a:endParaRPr>
          </a:p>
        </p:txBody>
      </p:sp>
      <p:sp>
        <p:nvSpPr>
          <p:cNvPr id="40" name="テキスト ボックス 39">
            <a:extLst>
              <a:ext uri="{FF2B5EF4-FFF2-40B4-BE49-F238E27FC236}">
                <a16:creationId xmlns:a16="http://schemas.microsoft.com/office/drawing/2014/main" id="{2CF9861E-2DB2-3A40-0314-DB787215E37A}"/>
              </a:ext>
            </a:extLst>
          </p:cNvPr>
          <p:cNvSpPr txBox="1"/>
          <p:nvPr/>
        </p:nvSpPr>
        <p:spPr>
          <a:xfrm>
            <a:off x="2873666" y="2816843"/>
            <a:ext cx="31579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くんれん</a:t>
            </a:r>
            <a:endParaRPr kumimoji="1" lang="en-US" altLang="ja-JP" sz="700" dirty="0">
              <a:latin typeface="ＭＳ Ｐ明朝" panose="02020600040205080304" pitchFamily="18" charset="-128"/>
              <a:ea typeface="ＭＳ Ｐ明朝" panose="02020600040205080304" pitchFamily="18" charset="-128"/>
            </a:endParaRPr>
          </a:p>
        </p:txBody>
      </p:sp>
      <p:sp>
        <p:nvSpPr>
          <p:cNvPr id="41" name="テキスト ボックス 40">
            <a:extLst>
              <a:ext uri="{FF2B5EF4-FFF2-40B4-BE49-F238E27FC236}">
                <a16:creationId xmlns:a16="http://schemas.microsoft.com/office/drawing/2014/main" id="{32E1CF73-1BEF-EA1D-B792-32F4E7A7869A}"/>
              </a:ext>
            </a:extLst>
          </p:cNvPr>
          <p:cNvSpPr txBox="1"/>
          <p:nvPr/>
        </p:nvSpPr>
        <p:spPr>
          <a:xfrm>
            <a:off x="3362053" y="2816212"/>
            <a:ext cx="29655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さん　か</a:t>
            </a:r>
            <a:endParaRPr kumimoji="1" lang="en-US" altLang="ja-JP" sz="700" dirty="0">
              <a:latin typeface="ＭＳ Ｐ明朝" panose="02020600040205080304" pitchFamily="18" charset="-128"/>
              <a:ea typeface="ＭＳ Ｐ明朝" panose="02020600040205080304" pitchFamily="18" charset="-128"/>
            </a:endParaRPr>
          </a:p>
        </p:txBody>
      </p:sp>
      <p:sp>
        <p:nvSpPr>
          <p:cNvPr id="42" name="テキスト ボックス 41">
            <a:extLst>
              <a:ext uri="{FF2B5EF4-FFF2-40B4-BE49-F238E27FC236}">
                <a16:creationId xmlns:a16="http://schemas.microsoft.com/office/drawing/2014/main" id="{6703E559-004D-77BA-2005-3350B234ACB1}"/>
              </a:ext>
            </a:extLst>
          </p:cNvPr>
          <p:cNvSpPr txBox="1"/>
          <p:nvPr/>
        </p:nvSpPr>
        <p:spPr>
          <a:xfrm>
            <a:off x="1592634" y="3087292"/>
            <a:ext cx="333425"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たいけん</a:t>
            </a:r>
            <a:endParaRPr kumimoji="1" lang="en-US" altLang="ja-JP" sz="700" dirty="0">
              <a:latin typeface="ＭＳ Ｐ明朝" panose="02020600040205080304" pitchFamily="18" charset="-128"/>
              <a:ea typeface="ＭＳ Ｐ明朝" panose="02020600040205080304" pitchFamily="18" charset="-128"/>
            </a:endParaRPr>
          </a:p>
        </p:txBody>
      </p:sp>
      <p:sp>
        <p:nvSpPr>
          <p:cNvPr id="43" name="テキスト ボックス 42">
            <a:extLst>
              <a:ext uri="{FF2B5EF4-FFF2-40B4-BE49-F238E27FC236}">
                <a16:creationId xmlns:a16="http://schemas.microsoft.com/office/drawing/2014/main" id="{84258A19-7543-087E-4441-8CF7EAF6D2A5}"/>
              </a:ext>
            </a:extLst>
          </p:cNvPr>
          <p:cNvSpPr txBox="1"/>
          <p:nvPr/>
        </p:nvSpPr>
        <p:spPr>
          <a:xfrm>
            <a:off x="358080" y="4920261"/>
            <a:ext cx="158698"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まわ</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44" name="テキスト ボックス 43">
            <a:extLst>
              <a:ext uri="{FF2B5EF4-FFF2-40B4-BE49-F238E27FC236}">
                <a16:creationId xmlns:a16="http://schemas.microsoft.com/office/drawing/2014/main" id="{B5C30BB6-DC42-CC4B-3BE5-95326A75584A}"/>
              </a:ext>
            </a:extLst>
          </p:cNvPr>
          <p:cNvSpPr txBox="1"/>
          <p:nvPr/>
        </p:nvSpPr>
        <p:spPr>
          <a:xfrm>
            <a:off x="1318516" y="7965846"/>
            <a:ext cx="134652" cy="120161"/>
          </a:xfrm>
          <a:prstGeom prst="rect">
            <a:avLst/>
          </a:prstGeom>
          <a:noFill/>
        </p:spPr>
        <p:txBody>
          <a:bodyPr wrap="none" lIns="0" tIns="0" rIns="0" bIns="0" rtlCol="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ささ</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pic>
        <p:nvPicPr>
          <p:cNvPr id="54" name="図 53" descr="人形, おもちゃ, テーブル, 時計 が含まれている画像&#10;&#10;AI によって生成されたコンテンツは間違っている可能性があります。">
            <a:extLst>
              <a:ext uri="{FF2B5EF4-FFF2-40B4-BE49-F238E27FC236}">
                <a16:creationId xmlns:a16="http://schemas.microsoft.com/office/drawing/2014/main" id="{470F4A51-1195-6F10-C237-85AECD0510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9319" y="5120462"/>
            <a:ext cx="1544325" cy="1272524"/>
          </a:xfrm>
          <a:prstGeom prst="rect">
            <a:avLst/>
          </a:prstGeom>
        </p:spPr>
      </p:pic>
      <p:sp>
        <p:nvSpPr>
          <p:cNvPr id="47" name="テキスト ボックス 26">
            <a:extLst>
              <a:ext uri="{FF2B5EF4-FFF2-40B4-BE49-F238E27FC236}">
                <a16:creationId xmlns:a16="http://schemas.microsoft.com/office/drawing/2014/main" id="{7FA2AE0E-3033-B5ED-930D-6CDC097FC9D5}"/>
              </a:ext>
            </a:extLst>
          </p:cNvPr>
          <p:cNvSpPr txBox="1"/>
          <p:nvPr/>
        </p:nvSpPr>
        <p:spPr>
          <a:xfrm>
            <a:off x="4737597" y="6787418"/>
            <a:ext cx="590683" cy="107722"/>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7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ひ　 なん　 じょ</a:t>
            </a:r>
            <a:endParaRPr lang="en-US" altLang="ja-JP" sz="700" dirty="0">
              <a:solidFill>
                <a:schemeClr val="accent6">
                  <a:lumMod val="7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52" name="テキスト ボックス 26">
            <a:extLst>
              <a:ext uri="{FF2B5EF4-FFF2-40B4-BE49-F238E27FC236}">
                <a16:creationId xmlns:a16="http://schemas.microsoft.com/office/drawing/2014/main" id="{E60CE6FA-EC29-CA9A-DB6D-B545E07D8DBA}"/>
              </a:ext>
            </a:extLst>
          </p:cNvPr>
          <p:cNvSpPr txBox="1"/>
          <p:nvPr/>
        </p:nvSpPr>
        <p:spPr>
          <a:xfrm>
            <a:off x="5050767" y="1929596"/>
            <a:ext cx="250068" cy="103042"/>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kumimoji="1" lang="ja-JP" altLang="en-US" sz="600" dirty="0">
                <a:latin typeface="ＭＳ Ｐゴシック" panose="020B0600070205080204" pitchFamily="50" charset="-128"/>
                <a:ea typeface="ＭＳ Ｐゴシック" panose="020B0600070205080204" pitchFamily="50" charset="-128"/>
              </a:rPr>
              <a:t>れい わ</a:t>
            </a:r>
          </a:p>
        </p:txBody>
      </p:sp>
      <p:sp>
        <p:nvSpPr>
          <p:cNvPr id="53" name="テキスト ボックス 26">
            <a:extLst>
              <a:ext uri="{FF2B5EF4-FFF2-40B4-BE49-F238E27FC236}">
                <a16:creationId xmlns:a16="http://schemas.microsoft.com/office/drawing/2014/main" id="{2780B8C0-8CAC-A3BA-F245-C61A88646786}"/>
              </a:ext>
            </a:extLst>
          </p:cNvPr>
          <p:cNvSpPr txBox="1"/>
          <p:nvPr/>
        </p:nvSpPr>
        <p:spPr>
          <a:xfrm>
            <a:off x="5050767" y="2148612"/>
            <a:ext cx="289988" cy="103042"/>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kumimoji="1" lang="ja-JP" altLang="en-US" sz="600" dirty="0">
                <a:latin typeface="ＭＳ Ｐゴシック" panose="020B0600070205080204" pitchFamily="50" charset="-128"/>
                <a:ea typeface="ＭＳ Ｐゴシック" panose="020B0600070205080204" pitchFamily="50" charset="-128"/>
              </a:rPr>
              <a:t>かん ら</a:t>
            </a:r>
          </a:p>
        </p:txBody>
      </p:sp>
      <p:sp>
        <p:nvSpPr>
          <p:cNvPr id="59" name="テキスト ボックス 26">
            <a:extLst>
              <a:ext uri="{FF2B5EF4-FFF2-40B4-BE49-F238E27FC236}">
                <a16:creationId xmlns:a16="http://schemas.microsoft.com/office/drawing/2014/main" id="{B6B88865-746C-390C-9C9A-27304D1E19B1}"/>
              </a:ext>
            </a:extLst>
          </p:cNvPr>
          <p:cNvSpPr txBox="1"/>
          <p:nvPr/>
        </p:nvSpPr>
        <p:spPr>
          <a:xfrm>
            <a:off x="5639365" y="2148612"/>
            <a:ext cx="382816" cy="103042"/>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ja-JP" altLang="en-US" sz="600" dirty="0">
                <a:latin typeface="ＭＳ Ｐゴシック" panose="020B0600070205080204" pitchFamily="50" charset="-128"/>
                <a:ea typeface="ＭＳ Ｐゴシック" panose="020B0600070205080204" pitchFamily="50" charset="-128"/>
              </a:rPr>
              <a:t>ひ なん じょ</a:t>
            </a:r>
            <a:endParaRPr kumimoji="1" lang="ja-JP" altLang="en-US" sz="600" dirty="0">
              <a:latin typeface="ＭＳ Ｐゴシック" panose="020B0600070205080204" pitchFamily="50" charset="-128"/>
              <a:ea typeface="ＭＳ Ｐゴシック" panose="020B0600070205080204" pitchFamily="50" charset="-128"/>
            </a:endParaRPr>
          </a:p>
        </p:txBody>
      </p:sp>
      <p:sp>
        <p:nvSpPr>
          <p:cNvPr id="60" name="テキスト ボックス 26">
            <a:extLst>
              <a:ext uri="{FF2B5EF4-FFF2-40B4-BE49-F238E27FC236}">
                <a16:creationId xmlns:a16="http://schemas.microsoft.com/office/drawing/2014/main" id="{BA71CAC3-73BC-AB9B-6725-BECA7D2FE0F0}"/>
              </a:ext>
            </a:extLst>
          </p:cNvPr>
          <p:cNvSpPr txBox="1"/>
          <p:nvPr/>
        </p:nvSpPr>
        <p:spPr>
          <a:xfrm>
            <a:off x="5320611" y="1929596"/>
            <a:ext cx="301365" cy="103042"/>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ja-JP" altLang="en-US" sz="600" dirty="0">
                <a:latin typeface="ＭＳ Ｐゴシック" panose="020B0600070205080204" pitchFamily="50" charset="-128"/>
                <a:ea typeface="ＭＳ Ｐゴシック" panose="020B0600070205080204" pitchFamily="50" charset="-128"/>
              </a:rPr>
              <a:t>がんねん</a:t>
            </a:r>
            <a:endParaRPr kumimoji="1" lang="en-US" altLang="ja-JP" sz="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49897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a:extLst>
              <a:ext uri="{FF2B5EF4-FFF2-40B4-BE49-F238E27FC236}">
                <a16:creationId xmlns:a16="http://schemas.microsoft.com/office/drawing/2014/main" id="{BBB4F1C9-D48F-72AF-E705-25086D089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01000" y="6693882"/>
            <a:ext cx="3168000" cy="2376000"/>
          </a:xfrm>
          <a:prstGeom prst="rect">
            <a:avLst/>
          </a:prstGeom>
        </p:spPr>
      </p:pic>
      <p:sp>
        <p:nvSpPr>
          <p:cNvPr id="7" name="テキスト ボックス 6">
            <a:extLst>
              <a:ext uri="{FF2B5EF4-FFF2-40B4-BE49-F238E27FC236}">
                <a16:creationId xmlns:a16="http://schemas.microsoft.com/office/drawing/2014/main" id="{FE129009-2CEC-BC42-97A5-0E612F22F92A}"/>
              </a:ext>
            </a:extLst>
          </p:cNvPr>
          <p:cNvSpPr txBox="1"/>
          <p:nvPr/>
        </p:nvSpPr>
        <p:spPr>
          <a:xfrm>
            <a:off x="240206" y="445014"/>
            <a:ext cx="2726708" cy="326949"/>
          </a:xfrm>
          <a:prstGeom prst="rect">
            <a:avLst/>
          </a:prstGeom>
          <a:noFill/>
        </p:spPr>
        <p:txBody>
          <a:bodyPr wrap="none" lIns="0" tIns="0" rIns="0" bIns="0" rtlCol="0">
            <a:spAutoFit/>
          </a:bodyPr>
          <a:lstStyle/>
          <a:p>
            <a:pPr>
              <a:lnSpc>
                <a:spcPct val="110000"/>
              </a:lnSpc>
            </a:pPr>
            <a:r>
              <a:rPr kumimoji="1" lang="zh-TW"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令和元年　東日本台風</a:t>
            </a:r>
          </a:p>
        </p:txBody>
      </p:sp>
      <p:sp>
        <p:nvSpPr>
          <p:cNvPr id="8" name="テキスト ボックス 7">
            <a:extLst>
              <a:ext uri="{FF2B5EF4-FFF2-40B4-BE49-F238E27FC236}">
                <a16:creationId xmlns:a16="http://schemas.microsoft.com/office/drawing/2014/main" id="{714A7071-5A7E-37CE-3CCA-AC2441591F55}"/>
              </a:ext>
            </a:extLst>
          </p:cNvPr>
          <p:cNvSpPr txBox="1"/>
          <p:nvPr/>
        </p:nvSpPr>
        <p:spPr>
          <a:xfrm flipH="1">
            <a:off x="106068" y="22150"/>
            <a:ext cx="2998849" cy="246221"/>
          </a:xfrm>
          <a:prstGeom prst="rect">
            <a:avLst/>
          </a:prstGeom>
          <a:noFill/>
          <a:ln>
            <a:noFill/>
          </a:ln>
        </p:spPr>
        <p:txBody>
          <a:bodyPr wrap="square" rtlCol="0">
            <a:spAutoFit/>
          </a:bodyPr>
          <a:lstStyle/>
          <a:p>
            <a:r>
              <a:rPr lang="ja-JP" altLang="en-US" sz="1000" u="sng" dirty="0"/>
              <a:t>資料編</a:t>
            </a:r>
            <a:endParaRPr kumimoji="1" lang="ja-JP" altLang="en-US" sz="1000" u="sng" dirty="0"/>
          </a:p>
        </p:txBody>
      </p:sp>
      <p:sp>
        <p:nvSpPr>
          <p:cNvPr id="9" name="テキスト ボックス 8">
            <a:extLst>
              <a:ext uri="{FF2B5EF4-FFF2-40B4-BE49-F238E27FC236}">
                <a16:creationId xmlns:a16="http://schemas.microsoft.com/office/drawing/2014/main" id="{FD207436-3385-7C4B-2B94-070CA07A5206}"/>
              </a:ext>
            </a:extLst>
          </p:cNvPr>
          <p:cNvSpPr txBox="1"/>
          <p:nvPr/>
        </p:nvSpPr>
        <p:spPr>
          <a:xfrm>
            <a:off x="273075" y="298975"/>
            <a:ext cx="437620" cy="163443"/>
          </a:xfrm>
          <a:prstGeom prst="rect">
            <a:avLst/>
          </a:prstGeom>
          <a:noFill/>
        </p:spPr>
        <p:txBody>
          <a:bodyPr wrap="none" lIns="0" tIns="0" rIns="0" bIns="0" rtlCol="0">
            <a:spAutoFit/>
          </a:bodyPr>
          <a:lstStyle/>
          <a:p>
            <a:pPr>
              <a:lnSpc>
                <a:spcPct val="110000"/>
              </a:lnSpc>
            </a:pPr>
            <a:r>
              <a:rPr kumimoji="1" lang="ja-JP" altLang="en-US" sz="11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れい わ</a:t>
            </a:r>
            <a:endParaRPr kumimoji="1" lang="zh-TW" altLang="en-US" sz="11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89465253-E8BD-7A1A-894D-557029A885D8}"/>
              </a:ext>
            </a:extLst>
          </p:cNvPr>
          <p:cNvSpPr txBox="1"/>
          <p:nvPr/>
        </p:nvSpPr>
        <p:spPr>
          <a:xfrm>
            <a:off x="811845" y="298975"/>
            <a:ext cx="512961" cy="163443"/>
          </a:xfrm>
          <a:prstGeom prst="rect">
            <a:avLst/>
          </a:prstGeom>
          <a:noFill/>
        </p:spPr>
        <p:txBody>
          <a:bodyPr wrap="none" lIns="0" tIns="0" rIns="0" bIns="0" rtlCol="0">
            <a:spAutoFit/>
          </a:bodyPr>
          <a:lstStyle/>
          <a:p>
            <a:pPr>
              <a:lnSpc>
                <a:spcPct val="110000"/>
              </a:lnSpc>
            </a:pPr>
            <a:r>
              <a:rPr kumimoji="1" lang="ja-JP" altLang="en-US" sz="11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がんねん</a:t>
            </a:r>
            <a:endParaRPr kumimoji="1" lang="zh-TW" altLang="en-US" sz="11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069F5809-219C-429E-8C65-4BDACD2490CF}"/>
              </a:ext>
            </a:extLst>
          </p:cNvPr>
          <p:cNvSpPr txBox="1"/>
          <p:nvPr/>
        </p:nvSpPr>
        <p:spPr>
          <a:xfrm>
            <a:off x="3432986" y="298975"/>
            <a:ext cx="1615827" cy="445058"/>
          </a:xfrm>
          <a:prstGeom prst="rect">
            <a:avLst/>
          </a:prstGeom>
          <a:noFill/>
        </p:spPr>
        <p:txBody>
          <a:bodyPr wrap="none" lIns="0" tIns="0" rIns="0" bIns="0" rtlCol="0">
            <a:spAutoFit/>
          </a:bodyPr>
          <a:lstStyle/>
          <a:p>
            <a:pPr>
              <a:lnSpc>
                <a:spcPct val="110000"/>
              </a:lnSpc>
            </a:pPr>
            <a:r>
              <a:rPr kumimoji="1"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２０１９年（</a:t>
            </a:r>
            <a:r>
              <a:rPr kumimoji="1" lang="zh-TW"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令和元年</a:t>
            </a:r>
            <a:r>
              <a:rPr kumimoji="1"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a:t>
            </a:r>
            <a:endParaRPr kumimoji="1" lang="en-US" altLang="ja-JP"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a:p>
            <a:pPr>
              <a:lnSpc>
                <a:spcPct val="110000"/>
              </a:lnSpc>
            </a:pPr>
            <a:r>
              <a:rPr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１０月中旬</a:t>
            </a:r>
            <a:endParaRPr kumimoji="1" lang="zh-TW"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a:extLst>
              <a:ext uri="{FF2B5EF4-FFF2-40B4-BE49-F238E27FC236}">
                <a16:creationId xmlns:a16="http://schemas.microsoft.com/office/drawing/2014/main" id="{345EA476-40C2-AD3D-0137-A3AEDA8CA58E}"/>
              </a:ext>
            </a:extLst>
          </p:cNvPr>
          <p:cNvSpPr txBox="1"/>
          <p:nvPr/>
        </p:nvSpPr>
        <p:spPr>
          <a:xfrm>
            <a:off x="210645" y="1181766"/>
            <a:ext cx="3335850" cy="307777"/>
          </a:xfrm>
          <a:prstGeom prst="rect">
            <a:avLst/>
          </a:prstGeom>
          <a:noFill/>
        </p:spPr>
        <p:txBody>
          <a:bodyPr wrap="none" lIns="0" tIns="0" rIns="0" bIns="0" rtlCol="0">
            <a:spAutoFit/>
          </a:bodyPr>
          <a:lstStyle/>
          <a:p>
            <a:r>
              <a:rPr kumimoji="1" lang="ja-JP" altLang="en-US" u="sng" dirty="0">
                <a:solidFill>
                  <a:srgbClr val="548235"/>
                </a:solidFill>
                <a:latin typeface="HGP創英角ｺﾞｼｯｸUB" panose="020B0900000000000000" pitchFamily="50" charset="-128"/>
                <a:ea typeface="HGP創英角ｺﾞｼｯｸUB" panose="020B0900000000000000" pitchFamily="50" charset="-128"/>
              </a:rPr>
              <a:t>「令和</a:t>
            </a:r>
            <a:r>
              <a:rPr kumimoji="1" lang="ja-JP" altLang="en-US" sz="2000" u="sng" dirty="0">
                <a:solidFill>
                  <a:srgbClr val="548235"/>
                </a:solidFill>
                <a:latin typeface="HGP創英角ｺﾞｼｯｸUB" panose="020B0900000000000000" pitchFamily="50" charset="-128"/>
                <a:ea typeface="HGP創英角ｺﾞｼｯｸUB" panose="020B0900000000000000" pitchFamily="50" charset="-128"/>
              </a:rPr>
              <a:t>元</a:t>
            </a:r>
            <a:r>
              <a:rPr kumimoji="1" lang="ja-JP" altLang="en-US" u="sng" dirty="0">
                <a:solidFill>
                  <a:srgbClr val="548235"/>
                </a:solidFill>
                <a:latin typeface="HGP創英角ｺﾞｼｯｸUB" panose="020B0900000000000000" pitchFamily="50" charset="-128"/>
                <a:ea typeface="HGP創英角ｺﾞｼｯｸUB" panose="020B0900000000000000" pitchFamily="50" charset="-128"/>
              </a:rPr>
              <a:t>年 </a:t>
            </a:r>
            <a:r>
              <a:rPr kumimoji="1" lang="ja-JP" altLang="en-US" sz="2000" u="sng" dirty="0">
                <a:solidFill>
                  <a:srgbClr val="548235"/>
                </a:solidFill>
                <a:latin typeface="HGP創英角ｺﾞｼｯｸUB" panose="020B0900000000000000" pitchFamily="50" charset="-128"/>
                <a:ea typeface="HGP創英角ｺﾞｼｯｸUB" panose="020B0900000000000000" pitchFamily="50" charset="-128"/>
              </a:rPr>
              <a:t>東日本台風」 とは？</a:t>
            </a:r>
            <a:endParaRPr kumimoji="1" lang="en-US" altLang="ja-JP" u="sng"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B79A4C31-2E32-E443-F367-F436A590E45D}"/>
              </a:ext>
            </a:extLst>
          </p:cNvPr>
          <p:cNvSpPr txBox="1"/>
          <p:nvPr/>
        </p:nvSpPr>
        <p:spPr>
          <a:xfrm>
            <a:off x="347451" y="1050849"/>
            <a:ext cx="860813" cy="161583"/>
          </a:xfrm>
          <a:prstGeom prst="rect">
            <a:avLst/>
          </a:prstGeom>
          <a:noFill/>
        </p:spPr>
        <p:txBody>
          <a:bodyPr wrap="none" lIns="0" tIns="0" rIns="0" bIns="0" rtlCol="0">
            <a:spAutoFit/>
          </a:bodyPr>
          <a:lstStyle/>
          <a:p>
            <a:pPr algn="ctr"/>
            <a:r>
              <a:rPr lang="ja-JP" altLang="en-US" sz="1050" dirty="0">
                <a:solidFill>
                  <a:srgbClr val="548235"/>
                </a:solidFill>
                <a:latin typeface="HGP創英角ｺﾞｼｯｸUB" panose="020B0900000000000000" pitchFamily="50" charset="-128"/>
                <a:ea typeface="HGP創英角ｺﾞｼｯｸUB" panose="020B0900000000000000" pitchFamily="50" charset="-128"/>
              </a:rPr>
              <a:t>れいわがんねん</a:t>
            </a:r>
            <a:endParaRPr kumimoji="1" lang="en-US" altLang="ja-JP" sz="105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5" name="正方形/長方形 24">
            <a:extLst>
              <a:ext uri="{FF2B5EF4-FFF2-40B4-BE49-F238E27FC236}">
                <a16:creationId xmlns:a16="http://schemas.microsoft.com/office/drawing/2014/main" id="{252E0380-5391-7B8F-286D-785A1F848D8B}"/>
              </a:ext>
            </a:extLst>
          </p:cNvPr>
          <p:cNvSpPr/>
          <p:nvPr/>
        </p:nvSpPr>
        <p:spPr>
          <a:xfrm>
            <a:off x="189000" y="1658276"/>
            <a:ext cx="6480000" cy="1406347"/>
          </a:xfrm>
          <a:prstGeom prst="rect">
            <a:avLst/>
          </a:prstGeom>
        </p:spPr>
        <p:txBody>
          <a:bodyPr wrap="square">
            <a:spAutoFit/>
          </a:bodyPr>
          <a:lstStyle/>
          <a:p>
            <a:pPr marL="180975" lvl="0" indent="-180975">
              <a:lnSpc>
                <a:spcPct val="130000"/>
              </a:lnSpc>
              <a:spcBef>
                <a:spcPts val="1200"/>
              </a:spcBef>
              <a:buFont typeface="Arial" panose="020B0604020202020204" pitchFamily="34" charset="0"/>
              <a:buChar char="•"/>
              <a:defRPr/>
            </a:pPr>
            <a:r>
              <a:rPr lang="ja-JP" altLang="en-US" sz="1200" dirty="0">
                <a:solidFill>
                  <a:prstClr val="black">
                    <a:lumMod val="85000"/>
                    <a:lumOff val="15000"/>
                  </a:prstClr>
                </a:solidFill>
                <a:latin typeface="ＭＳ Ｐ明朝" panose="02020600040205080304" pitchFamily="18" charset="-128"/>
                <a:ea typeface="ＭＳ Ｐ明朝" panose="02020600040205080304" pitchFamily="18" charset="-128"/>
              </a:rPr>
              <a:t>２０１９年（令和元年）に日本の近くで発生した１９番目の台風。（＝</a:t>
            </a:r>
            <a:r>
              <a:rPr lang="ja-JP" altLang="en-US" sz="1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令和元年台風第１９号</a:t>
            </a:r>
            <a:r>
              <a:rPr lang="ja-JP" altLang="en-US" sz="1200" dirty="0">
                <a:solidFill>
                  <a:prstClr val="black">
                    <a:lumMod val="85000"/>
                    <a:lumOff val="15000"/>
                  </a:prstClr>
                </a:solidFill>
                <a:latin typeface="ＭＳ Ｐ明朝" panose="02020600040205080304" pitchFamily="18" charset="-128"/>
                <a:ea typeface="ＭＳ Ｐ明朝" panose="02020600040205080304" pitchFamily="18" charset="-128"/>
              </a:rPr>
              <a:t>）</a:t>
            </a:r>
            <a:endParaRPr lang="en-US" altLang="ja-JP" sz="1200" dirty="0">
              <a:solidFill>
                <a:prstClr val="black">
                  <a:lumMod val="85000"/>
                  <a:lumOff val="15000"/>
                </a:prstClr>
              </a:solidFill>
              <a:latin typeface="ＭＳ Ｐ明朝" panose="02020600040205080304" pitchFamily="18" charset="-128"/>
              <a:ea typeface="ＭＳ Ｐ明朝" panose="02020600040205080304" pitchFamily="18" charset="-128"/>
            </a:endParaRPr>
          </a:p>
          <a:p>
            <a:pPr marL="180975" lvl="0" indent="-180975">
              <a:lnSpc>
                <a:spcPct val="130000"/>
              </a:lnSpc>
              <a:spcBef>
                <a:spcPts val="1200"/>
              </a:spcBef>
              <a:buFont typeface="Arial" panose="020B0604020202020204" pitchFamily="34" charset="0"/>
              <a:buChar char="•"/>
              <a:defRPr/>
            </a:pPr>
            <a:r>
              <a:rPr lang="ja-JP" altLang="en-US" sz="1200" dirty="0">
                <a:solidFill>
                  <a:prstClr val="black">
                    <a:lumMod val="85000"/>
                    <a:lumOff val="15000"/>
                  </a:prstClr>
                </a:solidFill>
                <a:latin typeface="ＭＳ Ｐ明朝" panose="02020600040205080304" pitchFamily="18" charset="-128"/>
                <a:ea typeface="ＭＳ Ｐ明朝" panose="02020600040205080304" pitchFamily="18" charset="-128"/>
              </a:rPr>
              <a:t>「令和元年台風第１９号」は、とても強い台風で、</a:t>
            </a:r>
            <a:r>
              <a:rPr lang="ja-JP" altLang="en-US" sz="1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東日本を中心に大きな被害を発生</a:t>
            </a:r>
            <a:r>
              <a:rPr lang="ja-JP" altLang="en-US" sz="1200" dirty="0">
                <a:solidFill>
                  <a:prstClr val="black">
                    <a:lumMod val="85000"/>
                    <a:lumOff val="15000"/>
                  </a:prstClr>
                </a:solidFill>
                <a:latin typeface="ＭＳ Ｐ明朝" panose="02020600040205080304" pitchFamily="18" charset="-128"/>
                <a:ea typeface="ＭＳ Ｐ明朝" panose="02020600040205080304" pitchFamily="18" charset="-128"/>
              </a:rPr>
              <a:t>させたので、気象庁が特別に </a:t>
            </a:r>
            <a:r>
              <a:rPr lang="ja-JP" altLang="en-US" sz="16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「令和元年 東日本台風」 </a:t>
            </a:r>
            <a:r>
              <a:rPr lang="ja-JP" altLang="en-US" sz="1200" dirty="0">
                <a:solidFill>
                  <a:prstClr val="black">
                    <a:lumMod val="85000"/>
                    <a:lumOff val="15000"/>
                  </a:prstClr>
                </a:solidFill>
                <a:latin typeface="ＭＳ Ｐ明朝" panose="02020600040205080304" pitchFamily="18" charset="-128"/>
                <a:ea typeface="ＭＳ Ｐ明朝" panose="02020600040205080304" pitchFamily="18" charset="-128"/>
              </a:rPr>
              <a:t>という名前を付けました。</a:t>
            </a:r>
            <a:endParaRPr lang="en-US" altLang="ja-JP" sz="1200" dirty="0">
              <a:solidFill>
                <a:prstClr val="black">
                  <a:lumMod val="85000"/>
                  <a:lumOff val="15000"/>
                </a:prstClr>
              </a:solidFill>
              <a:latin typeface="ＭＳ Ｐ明朝" panose="02020600040205080304" pitchFamily="18" charset="-128"/>
              <a:ea typeface="ＭＳ Ｐ明朝" panose="02020600040205080304" pitchFamily="18" charset="-128"/>
            </a:endParaRPr>
          </a:p>
          <a:p>
            <a:pPr marL="180975" lvl="0" indent="-180975">
              <a:lnSpc>
                <a:spcPct val="130000"/>
              </a:lnSpc>
              <a:spcBef>
                <a:spcPts val="1200"/>
              </a:spcBef>
              <a:buFont typeface="Arial" panose="020B0604020202020204" pitchFamily="34" charset="0"/>
              <a:buChar char="•"/>
              <a:defRPr/>
            </a:pPr>
            <a:r>
              <a:rPr lang="ja-JP" altLang="en-US" sz="1200" dirty="0">
                <a:solidFill>
                  <a:prstClr val="black">
                    <a:lumMod val="85000"/>
                    <a:lumOff val="15000"/>
                  </a:prstClr>
                </a:solidFill>
                <a:latin typeface="ＭＳ Ｐ明朝" panose="02020600040205080304" pitchFamily="18" charset="-128"/>
                <a:ea typeface="ＭＳ Ｐ明朝" panose="02020600040205080304" pitchFamily="18" charset="-128"/>
              </a:rPr>
              <a:t>全国各地で被害が起き、私たちの住む群馬県にも大きな被害が起きてしまいました。</a:t>
            </a:r>
            <a:endParaRPr lang="en-US" altLang="ja-JP" sz="12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pic>
        <p:nvPicPr>
          <p:cNvPr id="36" name="図 35">
            <a:extLst>
              <a:ext uri="{FF2B5EF4-FFF2-40B4-BE49-F238E27FC236}">
                <a16:creationId xmlns:a16="http://schemas.microsoft.com/office/drawing/2014/main" id="{4D1CA4DE-B74E-6A31-6130-B3BEEFE831F3}"/>
              </a:ext>
            </a:extLst>
          </p:cNvPr>
          <p:cNvPicPr>
            <a:picLocks noChangeAspect="1"/>
          </p:cNvPicPr>
          <p:nvPr/>
        </p:nvPicPr>
        <p:blipFill rotWithShape="1">
          <a:blip r:embed="rId4"/>
          <a:srcRect l="8332" t="6569" r="13091" b="31484"/>
          <a:stretch/>
        </p:blipFill>
        <p:spPr>
          <a:xfrm>
            <a:off x="189000" y="3138795"/>
            <a:ext cx="6480000" cy="3192949"/>
          </a:xfrm>
          <a:prstGeom prst="rect">
            <a:avLst/>
          </a:prstGeom>
        </p:spPr>
      </p:pic>
      <p:grpSp>
        <p:nvGrpSpPr>
          <p:cNvPr id="42" name="グループ化 41">
            <a:extLst>
              <a:ext uri="{FF2B5EF4-FFF2-40B4-BE49-F238E27FC236}">
                <a16:creationId xmlns:a16="http://schemas.microsoft.com/office/drawing/2014/main" id="{96555064-9D76-1195-DD2F-9D3733408ACE}"/>
              </a:ext>
            </a:extLst>
          </p:cNvPr>
          <p:cNvGrpSpPr/>
          <p:nvPr/>
        </p:nvGrpSpPr>
        <p:grpSpPr>
          <a:xfrm>
            <a:off x="4149189" y="1051794"/>
            <a:ext cx="2376000" cy="713548"/>
            <a:chOff x="4137660" y="1189386"/>
            <a:chExt cx="2376000" cy="713548"/>
          </a:xfrm>
        </p:grpSpPr>
        <p:sp>
          <p:nvSpPr>
            <p:cNvPr id="41" name="二等辺三角形 40">
              <a:extLst>
                <a:ext uri="{FF2B5EF4-FFF2-40B4-BE49-F238E27FC236}">
                  <a16:creationId xmlns:a16="http://schemas.microsoft.com/office/drawing/2014/main" id="{5FE70DD5-0F2A-63B8-182F-2B8CAA3676DE}"/>
                </a:ext>
              </a:extLst>
            </p:cNvPr>
            <p:cNvSpPr/>
            <p:nvPr/>
          </p:nvSpPr>
          <p:spPr>
            <a:xfrm rot="12600000">
              <a:off x="6086140" y="1523294"/>
              <a:ext cx="200377" cy="37964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3875CE00-6414-FA5B-F484-7061E7C5258E}"/>
                </a:ext>
              </a:extLst>
            </p:cNvPr>
            <p:cNvSpPr/>
            <p:nvPr/>
          </p:nvSpPr>
          <p:spPr>
            <a:xfrm>
              <a:off x="4137660" y="1189386"/>
              <a:ext cx="2376000" cy="504000"/>
            </a:xfrm>
            <a:prstGeom prst="round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A4528EB3-64EC-A99F-2EFA-9E7304BED9B2}"/>
                </a:ext>
              </a:extLst>
            </p:cNvPr>
            <p:cNvSpPr txBox="1"/>
            <p:nvPr/>
          </p:nvSpPr>
          <p:spPr>
            <a:xfrm>
              <a:off x="4238785" y="1259532"/>
              <a:ext cx="2101537" cy="408894"/>
            </a:xfrm>
            <a:prstGeom prst="rect">
              <a:avLst/>
            </a:prstGeom>
            <a:noFill/>
          </p:spPr>
          <p:txBody>
            <a:bodyPr wrap="none" lIns="0" tIns="0" rIns="0" bIns="0">
              <a:spAutoFit/>
            </a:bodyPr>
            <a:lstStyle/>
            <a:p>
              <a:pPr lvl="0">
                <a:lnSpc>
                  <a:spcPct val="130000"/>
                </a:lnSpc>
                <a:defRPr/>
              </a:pPr>
              <a:r>
                <a:rPr lang="ja-JP" altLang="en-US" sz="1100" dirty="0">
                  <a:solidFill>
                    <a:prstClr val="black">
                      <a:lumMod val="85000"/>
                      <a:lumOff val="15000"/>
                    </a:prstClr>
                  </a:solidFill>
                  <a:latin typeface="ＭＳ Ｐ明朝" panose="02020600040205080304" pitchFamily="18" charset="-128"/>
                  <a:ea typeface="ＭＳ Ｐ明朝" panose="02020600040205080304" pitchFamily="18" charset="-128"/>
                </a:rPr>
                <a:t>台風それぞれに、</a:t>
              </a:r>
              <a:endParaRPr lang="en-US" altLang="ja-JP" sz="1100" dirty="0">
                <a:solidFill>
                  <a:prstClr val="black">
                    <a:lumMod val="85000"/>
                    <a:lumOff val="15000"/>
                  </a:prstClr>
                </a:solidFill>
                <a:latin typeface="ＭＳ Ｐ明朝" panose="02020600040205080304" pitchFamily="18" charset="-128"/>
                <a:ea typeface="ＭＳ Ｐ明朝" panose="02020600040205080304" pitchFamily="18" charset="-128"/>
              </a:endParaRPr>
            </a:p>
            <a:p>
              <a:pPr lvl="0">
                <a:lnSpc>
                  <a:spcPct val="130000"/>
                </a:lnSpc>
                <a:defRPr/>
              </a:pPr>
              <a:r>
                <a:rPr lang="ja-JP" altLang="en-US" sz="1100" dirty="0">
                  <a:solidFill>
                    <a:prstClr val="black">
                      <a:lumMod val="85000"/>
                      <a:lumOff val="15000"/>
                    </a:prstClr>
                  </a:solidFill>
                  <a:latin typeface="ＭＳ Ｐ明朝" panose="02020600040205080304" pitchFamily="18" charset="-128"/>
                  <a:ea typeface="ＭＳ Ｐ明朝" panose="02020600040205080304" pitchFamily="18" charset="-128"/>
                </a:rPr>
                <a:t>発生年と発生順の名前がつきます。</a:t>
              </a:r>
              <a:endParaRPr lang="en-US" altLang="ja-JP" sz="11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91" name="テキスト ボックス 90">
              <a:extLst>
                <a:ext uri="{FF2B5EF4-FFF2-40B4-BE49-F238E27FC236}">
                  <a16:creationId xmlns:a16="http://schemas.microsoft.com/office/drawing/2014/main" id="{D77C9DA9-9ACC-6D8A-F4E7-FC0194DFD817}"/>
                </a:ext>
              </a:extLst>
            </p:cNvPr>
            <p:cNvSpPr txBox="1"/>
            <p:nvPr/>
          </p:nvSpPr>
          <p:spPr>
            <a:xfrm>
              <a:off x="5010880" y="1419837"/>
              <a:ext cx="195566" cy="103042"/>
            </a:xfrm>
            <a:prstGeom prst="rect">
              <a:avLst/>
            </a:prstGeom>
            <a:noFill/>
          </p:spPr>
          <p:txBody>
            <a:bodyPr wrap="none" lIns="0" tIns="0" rIns="0" bIns="0">
              <a:spAutoFit/>
            </a:bodyPr>
            <a:lstStyle/>
            <a:p>
              <a:pPr lvl="0">
                <a:lnSpc>
                  <a:spcPct val="130000"/>
                </a:lnSpc>
                <a:defRPr/>
              </a:pPr>
              <a:r>
                <a:rPr lang="ja-JP" altLang="en-US" sz="600" dirty="0">
                  <a:solidFill>
                    <a:prstClr val="black">
                      <a:lumMod val="85000"/>
                      <a:lumOff val="15000"/>
                    </a:prstClr>
                  </a:solidFill>
                  <a:latin typeface="ＭＳ Ｐ明朝" panose="02020600040205080304" pitchFamily="18" charset="-128"/>
                  <a:ea typeface="ＭＳ Ｐ明朝" panose="02020600040205080304" pitchFamily="18" charset="-128"/>
                </a:rPr>
                <a:t>じゅん</a:t>
              </a:r>
              <a:endParaRPr lang="en-US" altLang="ja-JP" sz="6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grpSp>
      <p:sp>
        <p:nvSpPr>
          <p:cNvPr id="43" name="テキスト ボックス 42">
            <a:extLst>
              <a:ext uri="{FF2B5EF4-FFF2-40B4-BE49-F238E27FC236}">
                <a16:creationId xmlns:a16="http://schemas.microsoft.com/office/drawing/2014/main" id="{F5A7D822-EAFE-69E0-89AE-943B3BE0557D}"/>
              </a:ext>
            </a:extLst>
          </p:cNvPr>
          <p:cNvSpPr txBox="1"/>
          <p:nvPr/>
        </p:nvSpPr>
        <p:spPr>
          <a:xfrm>
            <a:off x="813889" y="5925093"/>
            <a:ext cx="2343910" cy="334313"/>
          </a:xfrm>
          <a:prstGeom prst="rect">
            <a:avLst/>
          </a:prstGeom>
          <a:solidFill>
            <a:schemeClr val="bg1"/>
          </a:solidFill>
        </p:spPr>
        <p:txBody>
          <a:bodyPr wrap="none" tIns="72000" bIns="36000" rtlCol="0" anchor="ctr" anchorCtr="0">
            <a:spAutoFit/>
          </a:bodyPr>
          <a:lstStyle/>
          <a:p>
            <a:pPr algn="ctr"/>
            <a:r>
              <a:rPr kumimoji="1" lang="ja-JP" altLang="en-US" sz="1400" dirty="0"/>
              <a:t>衛星画像 （宇宙からの写真）</a:t>
            </a:r>
          </a:p>
        </p:txBody>
      </p:sp>
      <p:sp>
        <p:nvSpPr>
          <p:cNvPr id="44" name="テキスト ボックス 43">
            <a:extLst>
              <a:ext uri="{FF2B5EF4-FFF2-40B4-BE49-F238E27FC236}">
                <a16:creationId xmlns:a16="http://schemas.microsoft.com/office/drawing/2014/main" id="{1D1D1C9C-1574-DA72-4D49-33EEDFDC5CBE}"/>
              </a:ext>
            </a:extLst>
          </p:cNvPr>
          <p:cNvSpPr txBox="1"/>
          <p:nvPr/>
        </p:nvSpPr>
        <p:spPr>
          <a:xfrm>
            <a:off x="4722137" y="5925092"/>
            <a:ext cx="902811" cy="334313"/>
          </a:xfrm>
          <a:prstGeom prst="rect">
            <a:avLst/>
          </a:prstGeom>
          <a:solidFill>
            <a:schemeClr val="bg1"/>
          </a:solidFill>
        </p:spPr>
        <p:txBody>
          <a:bodyPr wrap="none" tIns="72000" bIns="36000" rtlCol="0" anchor="ctr" anchorCtr="0">
            <a:spAutoFit/>
          </a:bodyPr>
          <a:lstStyle/>
          <a:p>
            <a:pPr algn="ctr"/>
            <a:r>
              <a:rPr kumimoji="1" lang="ja-JP" altLang="en-US" sz="1400" dirty="0"/>
              <a:t>雨の様子</a:t>
            </a:r>
          </a:p>
        </p:txBody>
      </p:sp>
      <p:cxnSp>
        <p:nvCxnSpPr>
          <p:cNvPr id="46" name="直線矢印コネクタ 45">
            <a:extLst>
              <a:ext uri="{FF2B5EF4-FFF2-40B4-BE49-F238E27FC236}">
                <a16:creationId xmlns:a16="http://schemas.microsoft.com/office/drawing/2014/main" id="{F3F0483E-EA42-8460-B78B-8F2839565AD3}"/>
              </a:ext>
            </a:extLst>
          </p:cNvPr>
          <p:cNvCxnSpPr>
            <a:cxnSpLocks/>
          </p:cNvCxnSpPr>
          <p:nvPr/>
        </p:nvCxnSpPr>
        <p:spPr>
          <a:xfrm>
            <a:off x="958187" y="3705768"/>
            <a:ext cx="1013488" cy="1638300"/>
          </a:xfrm>
          <a:prstGeom prst="straightConnector1">
            <a:avLst/>
          </a:prstGeom>
          <a:ln w="28575">
            <a:solidFill>
              <a:srgbClr val="FFFF00"/>
            </a:solidFill>
            <a:tailEnd type="arrow" w="lg" len="sm"/>
          </a:ln>
          <a:effectLst>
            <a:glow rad="38100">
              <a:srgbClr val="548235"/>
            </a:glow>
          </a:effectLst>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C0B8CAEE-68D5-E5D9-3343-697EF59662B7}"/>
              </a:ext>
            </a:extLst>
          </p:cNvPr>
          <p:cNvSpPr txBox="1"/>
          <p:nvPr/>
        </p:nvSpPr>
        <p:spPr>
          <a:xfrm>
            <a:off x="376460" y="3360586"/>
            <a:ext cx="2032929" cy="477054"/>
          </a:xfrm>
          <a:prstGeom prst="rect">
            <a:avLst/>
          </a:prstGeom>
          <a:solidFill>
            <a:srgbClr val="FFFF00"/>
          </a:solidFill>
        </p:spPr>
        <p:txBody>
          <a:bodyPr wrap="none">
            <a:spAutoFit/>
          </a:bodyPr>
          <a:lstStyle/>
          <a:p>
            <a:r>
              <a:rPr kumimoji="1" lang="ja-JP" altLang="en-US" sz="1400" b="0" i="0" u="none" strike="noStrike" kern="1200" cap="none" spc="0" normalizeH="0" baseline="0" noProof="0" dirty="0">
                <a:ln>
                  <a:noFill/>
                </a:ln>
                <a:solidFill>
                  <a:srgbClr val="548235"/>
                </a:solidFill>
                <a:effectLst/>
                <a:uLnTx/>
                <a:uFillTx/>
                <a:latin typeface="HGP創英角ｺﾞｼｯｸUB" panose="020B0900000000000000" pitchFamily="50" charset="-128"/>
                <a:ea typeface="HGP創英角ｺﾞｼｯｸUB" panose="020B0900000000000000" pitchFamily="50" charset="-128"/>
                <a:cs typeface="+mn-cs"/>
              </a:rPr>
              <a:t>令和元年東日本台風</a:t>
            </a:r>
            <a:endParaRPr kumimoji="1" lang="en-US" altLang="ja-JP" sz="1400" b="0" i="0" u="none" strike="noStrike" kern="1200" cap="none" spc="0" normalizeH="0" baseline="0" noProof="0" dirty="0">
              <a:ln>
                <a:noFill/>
              </a:ln>
              <a:solidFill>
                <a:srgbClr val="548235"/>
              </a:solidFill>
              <a:effectLst/>
              <a:uLnTx/>
              <a:uFillTx/>
              <a:latin typeface="HGP創英角ｺﾞｼｯｸUB" panose="020B0900000000000000" pitchFamily="50" charset="-128"/>
              <a:ea typeface="HGP創英角ｺﾞｼｯｸUB" panose="020B0900000000000000" pitchFamily="50" charset="-128"/>
              <a:cs typeface="+mn-cs"/>
            </a:endParaRPr>
          </a:p>
          <a:p>
            <a:r>
              <a:rPr lang="ja-JP" altLang="en-US" sz="1100" dirty="0">
                <a:solidFill>
                  <a:srgbClr val="548235"/>
                </a:solidFill>
                <a:latin typeface="HGP創英角ｺﾞｼｯｸUB" panose="020B0900000000000000" pitchFamily="50" charset="-128"/>
                <a:ea typeface="HGP創英角ｺﾞｼｯｸUB" panose="020B0900000000000000" pitchFamily="50" charset="-128"/>
              </a:rPr>
              <a:t>（このときの中心は、このあたり）</a:t>
            </a:r>
            <a:endParaRPr lang="ja-JP" altLang="en-US" sz="1200" dirty="0">
              <a:solidFill>
                <a:srgbClr val="548235"/>
              </a:solidFill>
            </a:endParaRPr>
          </a:p>
        </p:txBody>
      </p:sp>
      <p:grpSp>
        <p:nvGrpSpPr>
          <p:cNvPr id="54" name="グループ化 53">
            <a:extLst>
              <a:ext uri="{FF2B5EF4-FFF2-40B4-BE49-F238E27FC236}">
                <a16:creationId xmlns:a16="http://schemas.microsoft.com/office/drawing/2014/main" id="{AB26439E-84D4-DB30-D816-287175716AB2}"/>
              </a:ext>
            </a:extLst>
          </p:cNvPr>
          <p:cNvGrpSpPr/>
          <p:nvPr/>
        </p:nvGrpSpPr>
        <p:grpSpPr>
          <a:xfrm>
            <a:off x="3728278" y="3325340"/>
            <a:ext cx="1326885" cy="1884023"/>
            <a:chOff x="7177872" y="2657543"/>
            <a:chExt cx="2708412" cy="3845631"/>
          </a:xfrm>
        </p:grpSpPr>
        <p:pic>
          <p:nvPicPr>
            <p:cNvPr id="55" name="図 54" descr="マップ&#10;&#10;自動的に生成された説明">
              <a:extLst>
                <a:ext uri="{FF2B5EF4-FFF2-40B4-BE49-F238E27FC236}">
                  <a16:creationId xmlns:a16="http://schemas.microsoft.com/office/drawing/2014/main" id="{22EBE388-B910-DC14-61C2-F4EDF6C931B3}"/>
                </a:ext>
              </a:extLst>
            </p:cNvPr>
            <p:cNvPicPr>
              <a:picLocks noChangeAspect="1"/>
            </p:cNvPicPr>
            <p:nvPr/>
          </p:nvPicPr>
          <p:blipFill rotWithShape="1">
            <a:blip r:embed="rId5">
              <a:extLst>
                <a:ext uri="{28A0092B-C50C-407E-A947-70E740481C1C}">
                  <a14:useLocalDpi xmlns:a14="http://schemas.microsoft.com/office/drawing/2010/main" val="0"/>
                </a:ext>
              </a:extLst>
            </a:blip>
            <a:srcRect l="90086" t="56337" b="3504"/>
            <a:stretch/>
          </p:blipFill>
          <p:spPr>
            <a:xfrm>
              <a:off x="7177872" y="2657543"/>
              <a:ext cx="1094556" cy="3845631"/>
            </a:xfrm>
            <a:prstGeom prst="rect">
              <a:avLst/>
            </a:prstGeom>
          </p:spPr>
        </p:pic>
        <p:sp>
          <p:nvSpPr>
            <p:cNvPr id="56" name="テキスト ボックス 55">
              <a:extLst>
                <a:ext uri="{FF2B5EF4-FFF2-40B4-BE49-F238E27FC236}">
                  <a16:creationId xmlns:a16="http://schemas.microsoft.com/office/drawing/2014/main" id="{EA5F6B1E-A3E3-020E-81C2-816BC30E8736}"/>
                </a:ext>
              </a:extLst>
            </p:cNvPr>
            <p:cNvSpPr txBox="1"/>
            <p:nvPr/>
          </p:nvSpPr>
          <p:spPr>
            <a:xfrm>
              <a:off x="8354980" y="2681374"/>
              <a:ext cx="1531304" cy="628228"/>
            </a:xfrm>
            <a:prstGeom prst="rect">
              <a:avLst/>
            </a:prstGeom>
            <a:noFill/>
          </p:spPr>
          <p:txBody>
            <a:bodyPr wrap="none" lIns="0" tIns="0" rIns="0" bIns="0" rtlCol="0">
              <a:spAutoFit/>
            </a:bodyPr>
            <a:lstStyle/>
            <a:p>
              <a:r>
                <a:rPr kumimoji="1" lang="ja-JP" altLang="en-US" sz="2000" dirty="0">
                  <a:effectLst>
                    <a:glow rad="63500">
                      <a:schemeClr val="bg1"/>
                    </a:glow>
                  </a:effectLst>
                  <a:latin typeface="HGP創英角ｺﾞｼｯｸUB" panose="020B0900000000000000" pitchFamily="50" charset="-128"/>
                  <a:ea typeface="HGP創英角ｺﾞｼｯｸUB" panose="020B0900000000000000" pitchFamily="50" charset="-128"/>
                </a:rPr>
                <a:t>雨</a:t>
              </a:r>
              <a:r>
                <a:rPr kumimoji="1" lang="ja-JP" altLang="en-US" dirty="0">
                  <a:effectLst>
                    <a:glow rad="63500">
                      <a:schemeClr val="bg1"/>
                    </a:glow>
                  </a:effectLst>
                  <a:latin typeface="HGP創英角ｺﾞｼｯｸUB" panose="020B0900000000000000" pitchFamily="50" charset="-128"/>
                  <a:ea typeface="HGP創英角ｺﾞｼｯｸUB" panose="020B0900000000000000" pitchFamily="50" charset="-128"/>
                </a:rPr>
                <a:t>の</a:t>
              </a:r>
              <a:r>
                <a:rPr kumimoji="1" lang="ja-JP" altLang="en-US" sz="2000" dirty="0">
                  <a:effectLst>
                    <a:glow rad="63500">
                      <a:schemeClr val="bg1"/>
                    </a:glow>
                  </a:effectLst>
                  <a:latin typeface="HGP創英角ｺﾞｼｯｸUB" panose="020B0900000000000000" pitchFamily="50" charset="-128"/>
                  <a:ea typeface="HGP創英角ｺﾞｼｯｸUB" panose="020B0900000000000000" pitchFamily="50" charset="-128"/>
                </a:rPr>
                <a:t>量</a:t>
              </a:r>
            </a:p>
          </p:txBody>
        </p:sp>
        <p:sp>
          <p:nvSpPr>
            <p:cNvPr id="57" name="テキスト ボックス 56">
              <a:extLst>
                <a:ext uri="{FF2B5EF4-FFF2-40B4-BE49-F238E27FC236}">
                  <a16:creationId xmlns:a16="http://schemas.microsoft.com/office/drawing/2014/main" id="{7AC1B975-BDE2-B860-7F7C-9188A1B44DE0}"/>
                </a:ext>
              </a:extLst>
            </p:cNvPr>
            <p:cNvSpPr txBox="1"/>
            <p:nvPr/>
          </p:nvSpPr>
          <p:spPr>
            <a:xfrm>
              <a:off x="8358989" y="3414069"/>
              <a:ext cx="706757" cy="439760"/>
            </a:xfrm>
            <a:prstGeom prst="rect">
              <a:avLst/>
            </a:prstGeom>
            <a:noFill/>
          </p:spPr>
          <p:txBody>
            <a:bodyPr wrap="none" lIns="0" tIns="0" rIns="0" bIns="0" rtlCol="0">
              <a:spAutoFit/>
            </a:bodyPr>
            <a:lstStyle/>
            <a:p>
              <a:pPr algn="ctr"/>
              <a:r>
                <a:rPr kumimoji="1"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多い</a:t>
              </a:r>
            </a:p>
          </p:txBody>
        </p:sp>
        <p:sp>
          <p:nvSpPr>
            <p:cNvPr id="58" name="テキスト ボックス 57">
              <a:extLst>
                <a:ext uri="{FF2B5EF4-FFF2-40B4-BE49-F238E27FC236}">
                  <a16:creationId xmlns:a16="http://schemas.microsoft.com/office/drawing/2014/main" id="{44BB5AFE-2F56-617A-E8C3-943856EA9F8F}"/>
                </a:ext>
              </a:extLst>
            </p:cNvPr>
            <p:cNvSpPr txBox="1"/>
            <p:nvPr/>
          </p:nvSpPr>
          <p:spPr>
            <a:xfrm>
              <a:off x="8342613" y="5884029"/>
              <a:ext cx="883445" cy="376937"/>
            </a:xfrm>
            <a:prstGeom prst="rect">
              <a:avLst/>
            </a:prstGeom>
            <a:noFill/>
          </p:spPr>
          <p:txBody>
            <a:bodyPr wrap="none" lIns="0" tIns="0" rIns="0" bIns="0" rtlCol="0">
              <a:spAutoFit/>
            </a:bodyPr>
            <a:lstStyle/>
            <a:p>
              <a:pPr algn="ctr"/>
              <a:r>
                <a:rPr kumimoji="1" lang="ja-JP" altLang="en-US" sz="1200" dirty="0">
                  <a:effectLst>
                    <a:glow rad="127000">
                      <a:schemeClr val="bg1"/>
                    </a:glow>
                  </a:effectLst>
                  <a:latin typeface="HGP創英角ｺﾞｼｯｸUB" panose="020B0900000000000000" pitchFamily="50" charset="-128"/>
                  <a:ea typeface="HGP創英角ｺﾞｼｯｸUB" panose="020B0900000000000000" pitchFamily="50" charset="-128"/>
                </a:rPr>
                <a:t>少ない</a:t>
              </a:r>
            </a:p>
          </p:txBody>
        </p:sp>
        <p:cxnSp>
          <p:nvCxnSpPr>
            <p:cNvPr id="59" name="直線矢印コネクタ 58">
              <a:extLst>
                <a:ext uri="{FF2B5EF4-FFF2-40B4-BE49-F238E27FC236}">
                  <a16:creationId xmlns:a16="http://schemas.microsoft.com/office/drawing/2014/main" id="{3220F13F-307E-F527-7C9A-06BE0C71EDBB}"/>
                </a:ext>
              </a:extLst>
            </p:cNvPr>
            <p:cNvCxnSpPr>
              <a:cxnSpLocks/>
            </p:cNvCxnSpPr>
            <p:nvPr/>
          </p:nvCxnSpPr>
          <p:spPr>
            <a:xfrm flipV="1">
              <a:off x="8712366" y="3881304"/>
              <a:ext cx="0" cy="1967088"/>
            </a:xfrm>
            <a:prstGeom prst="straightConnector1">
              <a:avLst/>
            </a:prstGeom>
            <a:ln w="539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61" name="図 60" descr="屋外, 眺め, 道路, 写真 が含まれている画像&#10;&#10;自動的に生成された説明">
            <a:extLst>
              <a:ext uri="{FF2B5EF4-FFF2-40B4-BE49-F238E27FC236}">
                <a16:creationId xmlns:a16="http://schemas.microsoft.com/office/drawing/2014/main" id="{90967EF8-33EB-BAF7-B20B-6899ED5B0C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3534" y="6693882"/>
            <a:ext cx="3168000" cy="2376000"/>
          </a:xfrm>
          <a:prstGeom prst="rect">
            <a:avLst/>
          </a:prstGeom>
        </p:spPr>
      </p:pic>
      <p:sp>
        <p:nvSpPr>
          <p:cNvPr id="64" name="テキスト ボックス 63">
            <a:extLst>
              <a:ext uri="{FF2B5EF4-FFF2-40B4-BE49-F238E27FC236}">
                <a16:creationId xmlns:a16="http://schemas.microsoft.com/office/drawing/2014/main" id="{894E7B06-AC81-F24C-2482-A5AC1109CA28}"/>
              </a:ext>
            </a:extLst>
          </p:cNvPr>
          <p:cNvSpPr txBox="1"/>
          <p:nvPr/>
        </p:nvSpPr>
        <p:spPr>
          <a:xfrm>
            <a:off x="572852" y="9156920"/>
            <a:ext cx="2683748" cy="693588"/>
          </a:xfrm>
          <a:prstGeom prst="rect">
            <a:avLst/>
          </a:prstGeom>
          <a:solidFill>
            <a:schemeClr val="bg1"/>
          </a:solidFill>
        </p:spPr>
        <p:txBody>
          <a:bodyPr wrap="none" lIns="0" tIns="0" rIns="0" bIns="0">
            <a:spAutoFit/>
          </a:bodyPr>
          <a:lstStyle/>
          <a:p>
            <a:pPr marL="182563" indent="-182563">
              <a:lnSpc>
                <a:spcPct val="130000"/>
              </a:lnSpc>
              <a:spcBef>
                <a:spcPts val="400"/>
              </a:spcBef>
            </a:pPr>
            <a:r>
              <a:rPr lang="ja-JP" altLang="en-US" sz="1200" dirty="0">
                <a:latin typeface="Arial" panose="020B0604020202020204" pitchFamily="34" charset="0"/>
                <a:ea typeface="ＭＳ Ｐゴシック" panose="020B0600070205080204" pitchFamily="50" charset="-128"/>
                <a:cs typeface="Arial" panose="020B0604020202020204" pitchFamily="34" charset="0"/>
              </a:rPr>
              <a:t>▲東日本台風による全国各地での被害</a:t>
            </a:r>
            <a:endParaRPr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pPr marL="182563" indent="-182563">
              <a:lnSpc>
                <a:spcPct val="130000"/>
              </a:lnSpc>
            </a:pPr>
            <a:r>
              <a:rPr lang="en-US" altLang="ja-JP" sz="12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200" dirty="0">
                <a:latin typeface="Arial" panose="020B0604020202020204" pitchFamily="34" charset="0"/>
                <a:ea typeface="ＭＳ Ｐゴシック" panose="020B0600070205080204" pitchFamily="50" charset="-128"/>
                <a:cs typeface="Arial" panose="020B0604020202020204" pitchFamily="34" charset="0"/>
              </a:rPr>
              <a:t>：川の水があふれてきて、</a:t>
            </a:r>
            <a:br>
              <a:rPr lang="en-US" altLang="ja-JP" sz="1200" dirty="0">
                <a:latin typeface="Arial" panose="020B0604020202020204" pitchFamily="34" charset="0"/>
                <a:ea typeface="ＭＳ Ｐゴシック" panose="020B0600070205080204" pitchFamily="50" charset="-128"/>
                <a:cs typeface="Arial" panose="020B0604020202020204" pitchFamily="34" charset="0"/>
              </a:rPr>
            </a:br>
            <a:r>
              <a:rPr lang="ja-JP" altLang="en-US" sz="1200" dirty="0">
                <a:latin typeface="Arial" panose="020B0604020202020204" pitchFamily="34" charset="0"/>
                <a:ea typeface="ＭＳ Ｐゴシック" panose="020B0600070205080204" pitchFamily="50" charset="-128"/>
                <a:cs typeface="Arial" panose="020B0604020202020204" pitchFamily="34" charset="0"/>
              </a:rPr>
              <a:t> たくさんの家が水に浸かってしまった。</a:t>
            </a:r>
            <a:endParaRPr lang="ja-JP" altLang="en-US" sz="1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64">
            <a:extLst>
              <a:ext uri="{FF2B5EF4-FFF2-40B4-BE49-F238E27FC236}">
                <a16:creationId xmlns:a16="http://schemas.microsoft.com/office/drawing/2014/main" id="{31401F32-9883-27D5-B85B-2822E2004801}"/>
              </a:ext>
            </a:extLst>
          </p:cNvPr>
          <p:cNvSpPr txBox="1"/>
          <p:nvPr/>
        </p:nvSpPr>
        <p:spPr>
          <a:xfrm>
            <a:off x="3764503" y="9156920"/>
            <a:ext cx="2550378" cy="693588"/>
          </a:xfrm>
          <a:prstGeom prst="rect">
            <a:avLst/>
          </a:prstGeom>
          <a:solidFill>
            <a:schemeClr val="bg1"/>
          </a:solidFill>
        </p:spPr>
        <p:txBody>
          <a:bodyPr wrap="none" lIns="0" tIns="0" rIns="0" bIns="0">
            <a:spAutoFit/>
          </a:bodyPr>
          <a:lstStyle/>
          <a:p>
            <a:pPr marL="182563" indent="-182563">
              <a:lnSpc>
                <a:spcPct val="130000"/>
              </a:lnSpc>
            </a:pPr>
            <a:r>
              <a:rPr lang="ja-JP" altLang="en-US" sz="1200" dirty="0">
                <a:latin typeface="Arial" panose="020B0604020202020204" pitchFamily="34" charset="0"/>
                <a:ea typeface="ＭＳ Ｐゴシック" panose="020B0600070205080204" pitchFamily="50" charset="-128"/>
                <a:cs typeface="Arial" panose="020B0604020202020204" pitchFamily="34" charset="0"/>
              </a:rPr>
              <a:t>▲東日本台風による全国各地での被害</a:t>
            </a:r>
            <a:endParaRPr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pPr marL="182563" indent="-182563">
              <a:lnSpc>
                <a:spcPct val="130000"/>
              </a:lnSpc>
            </a:pPr>
            <a:r>
              <a:rPr lang="en-US" altLang="ja-JP" sz="12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200" dirty="0">
                <a:latin typeface="Arial" panose="020B0604020202020204" pitchFamily="34" charset="0"/>
                <a:ea typeface="ＭＳ Ｐゴシック" panose="020B0600070205080204" pitchFamily="50" charset="-128"/>
                <a:cs typeface="Arial" panose="020B0604020202020204" pitchFamily="34" charset="0"/>
              </a:rPr>
              <a:t>：茶色の場所は、川があふれてきて</a:t>
            </a:r>
            <a:br>
              <a:rPr lang="en-US" altLang="ja-JP" sz="1200" dirty="0">
                <a:latin typeface="Arial" panose="020B0604020202020204" pitchFamily="34" charset="0"/>
                <a:ea typeface="ＭＳ Ｐゴシック" panose="020B0600070205080204" pitchFamily="50" charset="-128"/>
                <a:cs typeface="Arial" panose="020B0604020202020204" pitchFamily="34" charset="0"/>
              </a:rPr>
            </a:br>
            <a:r>
              <a:rPr lang="ja-JP" altLang="en-US" sz="1200" dirty="0">
                <a:latin typeface="Arial" panose="020B0604020202020204" pitchFamily="34" charset="0"/>
                <a:ea typeface="ＭＳ Ｐゴシック" panose="020B0600070205080204" pitchFamily="50" charset="-128"/>
                <a:cs typeface="Arial" panose="020B0604020202020204" pitchFamily="34" charset="0"/>
              </a:rPr>
              <a:t>　水に浸かってしまっている場所。</a:t>
            </a:r>
            <a:endParaRPr lang="ja-JP" altLang="en-US" sz="1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6" name="正方形/長方形 65">
            <a:extLst>
              <a:ext uri="{FF2B5EF4-FFF2-40B4-BE49-F238E27FC236}">
                <a16:creationId xmlns:a16="http://schemas.microsoft.com/office/drawing/2014/main" id="{C219B6F3-E074-A022-6DA0-592D91FA5074}"/>
              </a:ext>
            </a:extLst>
          </p:cNvPr>
          <p:cNvSpPr/>
          <p:nvPr/>
        </p:nvSpPr>
        <p:spPr>
          <a:xfrm>
            <a:off x="200063" y="6718128"/>
            <a:ext cx="1492716" cy="369332"/>
          </a:xfrm>
          <a:prstGeom prst="rect">
            <a:avLst/>
          </a:prstGeom>
        </p:spPr>
        <p:txBody>
          <a:bodyPr wrap="none">
            <a:spAutoFit/>
          </a:bodyPr>
          <a:lstStyle/>
          <a:p>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長野</a:t>
            </a:r>
            <a:r>
              <a:rPr lang="zh-TW"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長野</a:t>
            </a:r>
            <a:r>
              <a:rPr lang="zh-TW"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市</a:t>
            </a:r>
            <a:endPar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67" name="正方形/長方形 66">
            <a:extLst>
              <a:ext uri="{FF2B5EF4-FFF2-40B4-BE49-F238E27FC236}">
                <a16:creationId xmlns:a16="http://schemas.microsoft.com/office/drawing/2014/main" id="{60921C8D-2C10-EEB8-E8BA-87BED109E798}"/>
              </a:ext>
            </a:extLst>
          </p:cNvPr>
          <p:cNvSpPr/>
          <p:nvPr/>
        </p:nvSpPr>
        <p:spPr>
          <a:xfrm>
            <a:off x="3523786" y="6718128"/>
            <a:ext cx="1587294" cy="369332"/>
          </a:xfrm>
          <a:prstGeom prst="rect">
            <a:avLst/>
          </a:prstGeom>
        </p:spPr>
        <p:txBody>
          <a:bodyPr wrap="none">
            <a:spAutoFit/>
          </a:bodyPr>
          <a:lstStyle/>
          <a:p>
            <a:r>
              <a:rPr lang="ja-JP"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宮城</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zh-TW"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 </a:t>
            </a:r>
            <a:r>
              <a:rPr lang="ja-JP"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丸森</a:t>
            </a:r>
            <a:r>
              <a:rPr lang="zh-TW"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町</a:t>
            </a:r>
            <a:endPar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68" name="テキスト ボックス 67">
            <a:extLst>
              <a:ext uri="{FF2B5EF4-FFF2-40B4-BE49-F238E27FC236}">
                <a16:creationId xmlns:a16="http://schemas.microsoft.com/office/drawing/2014/main" id="{C10126ED-ACC3-A81D-1C8F-35565822CF97}"/>
              </a:ext>
            </a:extLst>
          </p:cNvPr>
          <p:cNvSpPr txBox="1"/>
          <p:nvPr/>
        </p:nvSpPr>
        <p:spPr>
          <a:xfrm>
            <a:off x="1288664" y="8838620"/>
            <a:ext cx="2039020"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日撮影：国土地理院）</a:t>
            </a:r>
          </a:p>
        </p:txBody>
      </p:sp>
      <p:sp>
        <p:nvSpPr>
          <p:cNvPr id="69" name="テキスト ボックス 68">
            <a:extLst>
              <a:ext uri="{FF2B5EF4-FFF2-40B4-BE49-F238E27FC236}">
                <a16:creationId xmlns:a16="http://schemas.microsoft.com/office/drawing/2014/main" id="{278A1F97-6774-CDC1-405B-D3F91B2B8AE1}"/>
              </a:ext>
            </a:extLst>
          </p:cNvPr>
          <p:cNvSpPr txBox="1"/>
          <p:nvPr/>
        </p:nvSpPr>
        <p:spPr>
          <a:xfrm>
            <a:off x="4577339" y="8879973"/>
            <a:ext cx="2039020"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日撮影：国土地理院）</a:t>
            </a:r>
          </a:p>
        </p:txBody>
      </p:sp>
      <p:sp>
        <p:nvSpPr>
          <p:cNvPr id="72" name="テキスト ボックス 71">
            <a:extLst>
              <a:ext uri="{FF2B5EF4-FFF2-40B4-BE49-F238E27FC236}">
                <a16:creationId xmlns:a16="http://schemas.microsoft.com/office/drawing/2014/main" id="{68C1CB43-F1FD-9516-DE3E-B224FECE9929}"/>
              </a:ext>
            </a:extLst>
          </p:cNvPr>
          <p:cNvSpPr txBox="1"/>
          <p:nvPr/>
        </p:nvSpPr>
        <p:spPr>
          <a:xfrm>
            <a:off x="4924201" y="2025673"/>
            <a:ext cx="285335"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ひがい</a:t>
            </a:r>
            <a:endParaRPr lang="en-US" altLang="ja-JP" sz="8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p:txBody>
      </p:sp>
      <p:sp>
        <p:nvSpPr>
          <p:cNvPr id="77" name="テキスト ボックス 76">
            <a:extLst>
              <a:ext uri="{FF2B5EF4-FFF2-40B4-BE49-F238E27FC236}">
                <a16:creationId xmlns:a16="http://schemas.microsoft.com/office/drawing/2014/main" id="{C1D3F537-7523-E156-E57F-56E07C9931D2}"/>
              </a:ext>
            </a:extLst>
          </p:cNvPr>
          <p:cNvSpPr txBox="1"/>
          <p:nvPr/>
        </p:nvSpPr>
        <p:spPr>
          <a:xfrm>
            <a:off x="1059032" y="1619960"/>
            <a:ext cx="296556"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れいわ</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78" name="テキスト ボックス 77">
            <a:extLst>
              <a:ext uri="{FF2B5EF4-FFF2-40B4-BE49-F238E27FC236}">
                <a16:creationId xmlns:a16="http://schemas.microsoft.com/office/drawing/2014/main" id="{F0921DA4-9DDA-5D2C-6ED9-C6E4CA19FAB8}"/>
              </a:ext>
            </a:extLst>
          </p:cNvPr>
          <p:cNvSpPr txBox="1"/>
          <p:nvPr/>
        </p:nvSpPr>
        <p:spPr>
          <a:xfrm>
            <a:off x="1368299" y="1619960"/>
            <a:ext cx="395942"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がんねん</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82" name="テキスト ボックス 81">
            <a:extLst>
              <a:ext uri="{FF2B5EF4-FFF2-40B4-BE49-F238E27FC236}">
                <a16:creationId xmlns:a16="http://schemas.microsoft.com/office/drawing/2014/main" id="{C56724E5-A9DA-D753-DD23-25F0DEA26979}"/>
              </a:ext>
            </a:extLst>
          </p:cNvPr>
          <p:cNvSpPr txBox="1"/>
          <p:nvPr/>
        </p:nvSpPr>
        <p:spPr>
          <a:xfrm>
            <a:off x="4609584" y="1634689"/>
            <a:ext cx="572273" cy="107722"/>
          </a:xfrm>
          <a:prstGeom prst="rect">
            <a:avLst/>
          </a:prstGeom>
          <a:noFill/>
        </p:spPr>
        <p:txBody>
          <a:bodyPr wrap="none" lIns="0" tIns="0" rIns="0" bIns="0">
            <a:spAutoFit/>
          </a:bodyPr>
          <a:lstStyle/>
          <a:p>
            <a:pPr lvl="0" algn="ctr">
              <a:defRPr/>
            </a:pPr>
            <a:r>
              <a:rPr lang="ja-JP" altLang="en-US" sz="7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れいわがんねん</a:t>
            </a:r>
            <a:endParaRPr lang="en-US" altLang="ja-JP" sz="7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p:txBody>
      </p:sp>
      <p:sp>
        <p:nvSpPr>
          <p:cNvPr id="93" name="テキスト ボックス 92">
            <a:extLst>
              <a:ext uri="{FF2B5EF4-FFF2-40B4-BE49-F238E27FC236}">
                <a16:creationId xmlns:a16="http://schemas.microsoft.com/office/drawing/2014/main" id="{D76EEAB9-D88E-7FE8-64FB-2C998E533B86}"/>
              </a:ext>
            </a:extLst>
          </p:cNvPr>
          <p:cNvSpPr txBox="1"/>
          <p:nvPr/>
        </p:nvSpPr>
        <p:spPr>
          <a:xfrm>
            <a:off x="547324" y="2021526"/>
            <a:ext cx="602729" cy="107722"/>
          </a:xfrm>
          <a:prstGeom prst="rect">
            <a:avLst/>
          </a:prstGeom>
          <a:noFill/>
        </p:spPr>
        <p:txBody>
          <a:bodyPr wrap="none" lIns="0" tIns="0" rIns="0" bIns="0">
            <a:spAutoFit/>
          </a:bodyPr>
          <a:lstStyle/>
          <a:p>
            <a:pPr lvl="0" algn="ctr">
              <a:defRPr/>
            </a:pPr>
            <a:r>
              <a:rPr lang="ja-JP" altLang="en-US" sz="700" dirty="0">
                <a:solidFill>
                  <a:prstClr val="black">
                    <a:lumMod val="85000"/>
                    <a:lumOff val="15000"/>
                  </a:prstClr>
                </a:solidFill>
                <a:latin typeface="ＭＳ Ｐ明朝" panose="02020600040205080304" pitchFamily="18" charset="-128"/>
                <a:ea typeface="ＭＳ Ｐ明朝" panose="02020600040205080304" pitchFamily="18" charset="-128"/>
              </a:rPr>
              <a:t>れいわがんねん</a:t>
            </a:r>
            <a:endParaRPr lang="en-US" altLang="ja-JP" sz="7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97" name="テキスト ボックス 96">
            <a:extLst>
              <a:ext uri="{FF2B5EF4-FFF2-40B4-BE49-F238E27FC236}">
                <a16:creationId xmlns:a16="http://schemas.microsoft.com/office/drawing/2014/main" id="{45654FAF-4A83-5A3E-ABF5-108F3815B76E}"/>
              </a:ext>
            </a:extLst>
          </p:cNvPr>
          <p:cNvSpPr txBox="1"/>
          <p:nvPr/>
        </p:nvSpPr>
        <p:spPr>
          <a:xfrm>
            <a:off x="452071" y="2316948"/>
            <a:ext cx="524182"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きしょうちょう</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98" name="テキスト ボックス 97">
            <a:extLst>
              <a:ext uri="{FF2B5EF4-FFF2-40B4-BE49-F238E27FC236}">
                <a16:creationId xmlns:a16="http://schemas.microsoft.com/office/drawing/2014/main" id="{35522B9B-BA6F-6861-CAE3-1E560E479A51}"/>
              </a:ext>
            </a:extLst>
          </p:cNvPr>
          <p:cNvSpPr txBox="1"/>
          <p:nvPr/>
        </p:nvSpPr>
        <p:spPr>
          <a:xfrm>
            <a:off x="1056277" y="2316948"/>
            <a:ext cx="343043"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とくべつ</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00" name="テキスト ボックス 99">
            <a:extLst>
              <a:ext uri="{FF2B5EF4-FFF2-40B4-BE49-F238E27FC236}">
                <a16:creationId xmlns:a16="http://schemas.microsoft.com/office/drawing/2014/main" id="{0D873DEC-5359-BF9D-C863-DEC0D017CF81}"/>
              </a:ext>
            </a:extLst>
          </p:cNvPr>
          <p:cNvSpPr txBox="1"/>
          <p:nvPr/>
        </p:nvSpPr>
        <p:spPr>
          <a:xfrm>
            <a:off x="4533401" y="2316948"/>
            <a:ext cx="102592"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つ</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01" name="テキスト ボックス 100">
            <a:extLst>
              <a:ext uri="{FF2B5EF4-FFF2-40B4-BE49-F238E27FC236}">
                <a16:creationId xmlns:a16="http://schemas.microsoft.com/office/drawing/2014/main" id="{141E61A0-FCCD-20EE-12CB-41D472D369D6}"/>
              </a:ext>
            </a:extLst>
          </p:cNvPr>
          <p:cNvSpPr txBox="1"/>
          <p:nvPr/>
        </p:nvSpPr>
        <p:spPr>
          <a:xfrm>
            <a:off x="1684689" y="2294006"/>
            <a:ext cx="306174" cy="107722"/>
          </a:xfrm>
          <a:prstGeom prst="rect">
            <a:avLst/>
          </a:prstGeom>
          <a:noFill/>
        </p:spPr>
        <p:txBody>
          <a:bodyPr wrap="none" lIns="0" tIns="0" rIns="0" bIns="0">
            <a:spAutoFit/>
          </a:bodyPr>
          <a:lstStyle/>
          <a:p>
            <a:pPr lvl="0" algn="ctr">
              <a:defRPr/>
            </a:pPr>
            <a:r>
              <a:rPr lang="ja-JP" altLang="en-US" sz="7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れい　わ</a:t>
            </a:r>
            <a:endParaRPr lang="en-US" altLang="ja-JP" sz="7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p:txBody>
      </p:sp>
      <p:sp>
        <p:nvSpPr>
          <p:cNvPr id="104" name="テキスト ボックス 103">
            <a:extLst>
              <a:ext uri="{FF2B5EF4-FFF2-40B4-BE49-F238E27FC236}">
                <a16:creationId xmlns:a16="http://schemas.microsoft.com/office/drawing/2014/main" id="{3EB7487F-5C54-C45E-D965-D40A43619962}"/>
              </a:ext>
            </a:extLst>
          </p:cNvPr>
          <p:cNvSpPr txBox="1"/>
          <p:nvPr/>
        </p:nvSpPr>
        <p:spPr>
          <a:xfrm>
            <a:off x="2091985" y="2294006"/>
            <a:ext cx="325410" cy="107722"/>
          </a:xfrm>
          <a:prstGeom prst="rect">
            <a:avLst/>
          </a:prstGeom>
          <a:noFill/>
        </p:spPr>
        <p:txBody>
          <a:bodyPr wrap="none" lIns="0" tIns="0" rIns="0" bIns="0">
            <a:spAutoFit/>
          </a:bodyPr>
          <a:lstStyle/>
          <a:p>
            <a:pPr lvl="0" algn="ctr">
              <a:defRPr/>
            </a:pPr>
            <a:r>
              <a:rPr lang="ja-JP" altLang="en-US" sz="7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がんねん</a:t>
            </a:r>
            <a:endParaRPr lang="en-US" altLang="ja-JP" sz="7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p:txBody>
      </p:sp>
      <p:sp>
        <p:nvSpPr>
          <p:cNvPr id="105" name="テキスト ボックス 104">
            <a:extLst>
              <a:ext uri="{FF2B5EF4-FFF2-40B4-BE49-F238E27FC236}">
                <a16:creationId xmlns:a16="http://schemas.microsoft.com/office/drawing/2014/main" id="{C67836D8-B975-87D8-DE1E-344468321309}"/>
              </a:ext>
            </a:extLst>
          </p:cNvPr>
          <p:cNvSpPr txBox="1"/>
          <p:nvPr/>
        </p:nvSpPr>
        <p:spPr>
          <a:xfrm>
            <a:off x="802264" y="2717685"/>
            <a:ext cx="256480"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かくち</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06" name="テキスト ボックス 105">
            <a:extLst>
              <a:ext uri="{FF2B5EF4-FFF2-40B4-BE49-F238E27FC236}">
                <a16:creationId xmlns:a16="http://schemas.microsoft.com/office/drawing/2014/main" id="{53157514-288E-88F3-89CE-0ED3061BC31B}"/>
              </a:ext>
            </a:extLst>
          </p:cNvPr>
          <p:cNvSpPr txBox="1"/>
          <p:nvPr/>
        </p:nvSpPr>
        <p:spPr>
          <a:xfrm>
            <a:off x="1227663" y="2717685"/>
            <a:ext cx="298159"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ひがい</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09" name="テキスト ボックス 108">
            <a:extLst>
              <a:ext uri="{FF2B5EF4-FFF2-40B4-BE49-F238E27FC236}">
                <a16:creationId xmlns:a16="http://schemas.microsoft.com/office/drawing/2014/main" id="{C746CBEF-2D00-1031-44C4-849194B2847B}"/>
              </a:ext>
            </a:extLst>
          </p:cNvPr>
          <p:cNvSpPr txBox="1"/>
          <p:nvPr/>
        </p:nvSpPr>
        <p:spPr>
          <a:xfrm>
            <a:off x="1986392" y="2717685"/>
            <a:ext cx="270908"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わたし</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11" name="テキスト ボックス 110">
            <a:extLst>
              <a:ext uri="{FF2B5EF4-FFF2-40B4-BE49-F238E27FC236}">
                <a16:creationId xmlns:a16="http://schemas.microsoft.com/office/drawing/2014/main" id="{0D38B5A5-899B-909F-DC9F-751EF8977F6E}"/>
              </a:ext>
            </a:extLst>
          </p:cNvPr>
          <p:cNvSpPr txBox="1"/>
          <p:nvPr/>
        </p:nvSpPr>
        <p:spPr>
          <a:xfrm>
            <a:off x="2934706" y="2717685"/>
            <a:ext cx="458459"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ぐんまけん</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13" name="テキスト ボックス 112">
            <a:extLst>
              <a:ext uri="{FF2B5EF4-FFF2-40B4-BE49-F238E27FC236}">
                <a16:creationId xmlns:a16="http://schemas.microsoft.com/office/drawing/2014/main" id="{E5F11F14-2024-4764-F95C-67FFA86FEC4E}"/>
              </a:ext>
            </a:extLst>
          </p:cNvPr>
          <p:cNvSpPr txBox="1"/>
          <p:nvPr/>
        </p:nvSpPr>
        <p:spPr>
          <a:xfrm>
            <a:off x="4046688" y="2717685"/>
            <a:ext cx="298159"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ＭＳ Ｐ明朝" panose="02020600040205080304" pitchFamily="18" charset="-128"/>
                <a:ea typeface="ＭＳ Ｐ明朝" panose="02020600040205080304" pitchFamily="18" charset="-128"/>
              </a:rPr>
              <a:t>ひがい</a:t>
            </a:r>
            <a:endParaRPr lang="en-US" altLang="ja-JP" sz="800" dirty="0">
              <a:solidFill>
                <a:prstClr val="black">
                  <a:lumMod val="85000"/>
                  <a:lumOff val="15000"/>
                </a:prstClr>
              </a:solidFill>
              <a:latin typeface="ＭＳ Ｐ明朝" panose="02020600040205080304" pitchFamily="18" charset="-128"/>
              <a:ea typeface="ＭＳ Ｐ明朝" panose="02020600040205080304" pitchFamily="18" charset="-128"/>
            </a:endParaRPr>
          </a:p>
        </p:txBody>
      </p:sp>
      <p:sp>
        <p:nvSpPr>
          <p:cNvPr id="115" name="テキスト ボックス 114">
            <a:extLst>
              <a:ext uri="{FF2B5EF4-FFF2-40B4-BE49-F238E27FC236}">
                <a16:creationId xmlns:a16="http://schemas.microsoft.com/office/drawing/2014/main" id="{AEEA65BC-A91F-D51A-1DF1-1F12630373B9}"/>
              </a:ext>
            </a:extLst>
          </p:cNvPr>
          <p:cNvSpPr txBox="1"/>
          <p:nvPr/>
        </p:nvSpPr>
        <p:spPr>
          <a:xfrm>
            <a:off x="1172385" y="6412871"/>
            <a:ext cx="4841069" cy="184666"/>
          </a:xfrm>
          <a:prstGeom prst="rect">
            <a:avLst/>
          </a:prstGeom>
          <a:solidFill>
            <a:schemeClr val="bg1"/>
          </a:solidFill>
        </p:spPr>
        <p:txBody>
          <a:bodyPr wrap="none" lIns="0" tIns="0" rIns="0" bIns="0">
            <a:spAutoFit/>
          </a:bodyPr>
          <a:lstStyle/>
          <a:p>
            <a:pPr marL="182563" indent="-182563"/>
            <a:r>
              <a:rPr lang="ja-JP" altLang="en-US" sz="1200" dirty="0">
                <a:latin typeface="Arial" panose="020B0604020202020204" pitchFamily="34" charset="0"/>
                <a:ea typeface="ＭＳ Ｐゴシック" panose="020B0600070205080204" pitchFamily="50" charset="-128"/>
                <a:cs typeface="Arial" panose="020B0604020202020204" pitchFamily="34" charset="0"/>
              </a:rPr>
              <a:t>▲東日本台風は、離れた場所にも大雨を降らせるほどの強い台風でした。</a:t>
            </a:r>
            <a:endParaRPr lang="ja-JP" altLang="en-US" sz="1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6" name="テキスト ボックス 115">
            <a:extLst>
              <a:ext uri="{FF2B5EF4-FFF2-40B4-BE49-F238E27FC236}">
                <a16:creationId xmlns:a16="http://schemas.microsoft.com/office/drawing/2014/main" id="{91C5B75D-DA1F-F706-D6BB-B18BD21CF48B}"/>
              </a:ext>
            </a:extLst>
          </p:cNvPr>
          <p:cNvSpPr txBox="1"/>
          <p:nvPr/>
        </p:nvSpPr>
        <p:spPr>
          <a:xfrm>
            <a:off x="936292" y="5925093"/>
            <a:ext cx="341440" cy="107722"/>
          </a:xfrm>
          <a:prstGeom prst="rect">
            <a:avLst/>
          </a:prstGeom>
          <a:noFill/>
        </p:spPr>
        <p:txBody>
          <a:bodyPr wrap="none" lIns="0" tIns="0" rIns="0" bIns="0" rtlCol="0">
            <a:spAutoFit/>
          </a:bodyPr>
          <a:lstStyle/>
          <a:p>
            <a:pPr algn="ctr"/>
            <a:r>
              <a:rPr kumimoji="1" lang="ja-JP" altLang="en-US" sz="700" dirty="0"/>
              <a:t>えいせい</a:t>
            </a:r>
          </a:p>
        </p:txBody>
      </p:sp>
      <p:sp>
        <p:nvSpPr>
          <p:cNvPr id="117" name="テキスト ボックス 116">
            <a:extLst>
              <a:ext uri="{FF2B5EF4-FFF2-40B4-BE49-F238E27FC236}">
                <a16:creationId xmlns:a16="http://schemas.microsoft.com/office/drawing/2014/main" id="{AFDFB7EB-BE47-7ED9-F7F9-18E6730EC26C}"/>
              </a:ext>
            </a:extLst>
          </p:cNvPr>
          <p:cNvSpPr txBox="1"/>
          <p:nvPr/>
        </p:nvSpPr>
        <p:spPr>
          <a:xfrm>
            <a:off x="1320729" y="5925093"/>
            <a:ext cx="240450" cy="107722"/>
          </a:xfrm>
          <a:prstGeom prst="rect">
            <a:avLst/>
          </a:prstGeom>
          <a:noFill/>
        </p:spPr>
        <p:txBody>
          <a:bodyPr wrap="none" lIns="0" tIns="0" rIns="0" bIns="0" rtlCol="0">
            <a:spAutoFit/>
          </a:bodyPr>
          <a:lstStyle/>
          <a:p>
            <a:pPr algn="ctr"/>
            <a:r>
              <a:rPr kumimoji="1" lang="ja-JP" altLang="en-US" sz="700" dirty="0"/>
              <a:t>がぞう</a:t>
            </a:r>
          </a:p>
        </p:txBody>
      </p:sp>
      <p:sp>
        <p:nvSpPr>
          <p:cNvPr id="118" name="テキスト ボックス 117">
            <a:extLst>
              <a:ext uri="{FF2B5EF4-FFF2-40B4-BE49-F238E27FC236}">
                <a16:creationId xmlns:a16="http://schemas.microsoft.com/office/drawing/2014/main" id="{F32C2D72-5605-CFA6-35CB-E11FDFE7F331}"/>
              </a:ext>
            </a:extLst>
          </p:cNvPr>
          <p:cNvSpPr txBox="1"/>
          <p:nvPr/>
        </p:nvSpPr>
        <p:spPr>
          <a:xfrm>
            <a:off x="1796620" y="5925093"/>
            <a:ext cx="280526" cy="107722"/>
          </a:xfrm>
          <a:prstGeom prst="rect">
            <a:avLst/>
          </a:prstGeom>
          <a:noFill/>
        </p:spPr>
        <p:txBody>
          <a:bodyPr wrap="none" lIns="0" tIns="0" rIns="0" bIns="0" rtlCol="0">
            <a:spAutoFit/>
          </a:bodyPr>
          <a:lstStyle/>
          <a:p>
            <a:pPr algn="ctr"/>
            <a:r>
              <a:rPr lang="ja-JP" altLang="en-US" sz="700"/>
              <a:t>うちゅう</a:t>
            </a:r>
            <a:endParaRPr kumimoji="1" lang="ja-JP" altLang="en-US" sz="700" dirty="0"/>
          </a:p>
        </p:txBody>
      </p:sp>
      <p:sp>
        <p:nvSpPr>
          <p:cNvPr id="121" name="テキスト ボックス 120">
            <a:extLst>
              <a:ext uri="{FF2B5EF4-FFF2-40B4-BE49-F238E27FC236}">
                <a16:creationId xmlns:a16="http://schemas.microsoft.com/office/drawing/2014/main" id="{A543354E-449E-19CD-1039-8A32C7EE96E1}"/>
              </a:ext>
            </a:extLst>
          </p:cNvPr>
          <p:cNvSpPr txBox="1"/>
          <p:nvPr/>
        </p:nvSpPr>
        <p:spPr>
          <a:xfrm>
            <a:off x="4711992" y="3172217"/>
            <a:ext cx="1904367"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a:t>
            </a:r>
            <a:r>
              <a:rPr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日お昼頃：気象庁）</a:t>
            </a:r>
          </a:p>
        </p:txBody>
      </p:sp>
      <p:sp>
        <p:nvSpPr>
          <p:cNvPr id="122" name="テキスト ボックス 121">
            <a:extLst>
              <a:ext uri="{FF2B5EF4-FFF2-40B4-BE49-F238E27FC236}">
                <a16:creationId xmlns:a16="http://schemas.microsoft.com/office/drawing/2014/main" id="{C994F3B9-4F17-2C74-3521-CBABED3877F4}"/>
              </a:ext>
            </a:extLst>
          </p:cNvPr>
          <p:cNvSpPr txBox="1"/>
          <p:nvPr/>
        </p:nvSpPr>
        <p:spPr>
          <a:xfrm>
            <a:off x="1654764" y="3172217"/>
            <a:ext cx="1904367"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a:t>
            </a:r>
            <a:r>
              <a:rPr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日お昼頃：気象庁）</a:t>
            </a:r>
          </a:p>
        </p:txBody>
      </p:sp>
      <p:sp>
        <p:nvSpPr>
          <p:cNvPr id="123" name="テキスト ボックス 122">
            <a:extLst>
              <a:ext uri="{FF2B5EF4-FFF2-40B4-BE49-F238E27FC236}">
                <a16:creationId xmlns:a16="http://schemas.microsoft.com/office/drawing/2014/main" id="{48EF4FE1-CA12-6977-DF08-310765CCB10D}"/>
              </a:ext>
            </a:extLst>
          </p:cNvPr>
          <p:cNvSpPr txBox="1"/>
          <p:nvPr/>
        </p:nvSpPr>
        <p:spPr>
          <a:xfrm>
            <a:off x="2332495" y="6330306"/>
            <a:ext cx="171522"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はな</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6" name="テキスト ボックス 125">
            <a:extLst>
              <a:ext uri="{FF2B5EF4-FFF2-40B4-BE49-F238E27FC236}">
                <a16:creationId xmlns:a16="http://schemas.microsoft.com/office/drawing/2014/main" id="{F5ACC107-BE8A-3DC3-776E-80AFD54EC631}"/>
              </a:ext>
            </a:extLst>
          </p:cNvPr>
          <p:cNvSpPr txBox="1"/>
          <p:nvPr/>
        </p:nvSpPr>
        <p:spPr>
          <a:xfrm>
            <a:off x="3814939" y="6330306"/>
            <a:ext cx="89768"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ふ</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0" name="テキスト ボックス 129">
            <a:extLst>
              <a:ext uri="{FF2B5EF4-FFF2-40B4-BE49-F238E27FC236}">
                <a16:creationId xmlns:a16="http://schemas.microsoft.com/office/drawing/2014/main" id="{9E756E55-E31C-05BD-C010-654F4B3685B7}"/>
              </a:ext>
            </a:extLst>
          </p:cNvPr>
          <p:cNvSpPr txBox="1"/>
          <p:nvPr/>
        </p:nvSpPr>
        <p:spPr>
          <a:xfrm>
            <a:off x="2243318" y="9110294"/>
            <a:ext cx="219611"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かくち</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1" name="テキスト ボックス 130">
            <a:extLst>
              <a:ext uri="{FF2B5EF4-FFF2-40B4-BE49-F238E27FC236}">
                <a16:creationId xmlns:a16="http://schemas.microsoft.com/office/drawing/2014/main" id="{B8FF132B-50F3-9226-BE5F-55B22C414DD5}"/>
              </a:ext>
            </a:extLst>
          </p:cNvPr>
          <p:cNvSpPr txBox="1"/>
          <p:nvPr/>
        </p:nvSpPr>
        <p:spPr>
          <a:xfrm>
            <a:off x="2816033" y="9110294"/>
            <a:ext cx="261290"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ひがい</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7" name="テキスト ボックス 136">
            <a:extLst>
              <a:ext uri="{FF2B5EF4-FFF2-40B4-BE49-F238E27FC236}">
                <a16:creationId xmlns:a16="http://schemas.microsoft.com/office/drawing/2014/main" id="{7FFA4CDB-867C-17C3-86A6-6F86D00865E4}"/>
              </a:ext>
            </a:extLst>
          </p:cNvPr>
          <p:cNvSpPr txBox="1"/>
          <p:nvPr/>
        </p:nvSpPr>
        <p:spPr>
          <a:xfrm>
            <a:off x="2089102" y="9591037"/>
            <a:ext cx="84960"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つ</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8" name="テキスト ボックス 137">
            <a:extLst>
              <a:ext uri="{FF2B5EF4-FFF2-40B4-BE49-F238E27FC236}">
                <a16:creationId xmlns:a16="http://schemas.microsoft.com/office/drawing/2014/main" id="{4FCDB136-76E8-3C19-A8B8-FB1B3A61B85C}"/>
              </a:ext>
            </a:extLst>
          </p:cNvPr>
          <p:cNvSpPr txBox="1"/>
          <p:nvPr/>
        </p:nvSpPr>
        <p:spPr>
          <a:xfrm>
            <a:off x="5428457" y="9110294"/>
            <a:ext cx="219611"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かくち</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9" name="テキスト ボックス 138">
            <a:extLst>
              <a:ext uri="{FF2B5EF4-FFF2-40B4-BE49-F238E27FC236}">
                <a16:creationId xmlns:a16="http://schemas.microsoft.com/office/drawing/2014/main" id="{DA57153D-20AF-4E25-D32C-5D4596F5FD85}"/>
              </a:ext>
            </a:extLst>
          </p:cNvPr>
          <p:cNvSpPr txBox="1"/>
          <p:nvPr/>
        </p:nvSpPr>
        <p:spPr>
          <a:xfrm>
            <a:off x="6005937" y="9110294"/>
            <a:ext cx="261290"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ひがい</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E8FE0FE6-C4B5-E196-FBFC-59537313C68F}"/>
              </a:ext>
            </a:extLst>
          </p:cNvPr>
          <p:cNvGrpSpPr/>
          <p:nvPr/>
        </p:nvGrpSpPr>
        <p:grpSpPr>
          <a:xfrm>
            <a:off x="5458483" y="4933210"/>
            <a:ext cx="219873" cy="236483"/>
            <a:chOff x="5303043" y="4883204"/>
            <a:chExt cx="426381" cy="458591"/>
          </a:xfrm>
        </p:grpSpPr>
        <p:sp>
          <p:nvSpPr>
            <p:cNvPr id="10" name="Freeform 4">
              <a:extLst>
                <a:ext uri="{FF2B5EF4-FFF2-40B4-BE49-F238E27FC236}">
                  <a16:creationId xmlns:a16="http://schemas.microsoft.com/office/drawing/2014/main" id="{5C1DE842-3190-C9EA-5D25-13BCED985E0F}"/>
                </a:ext>
              </a:extLst>
            </p:cNvPr>
            <p:cNvSpPr>
              <a:spLocks/>
            </p:cNvSpPr>
            <p:nvPr/>
          </p:nvSpPr>
          <p:spPr bwMode="auto">
            <a:xfrm>
              <a:off x="5303043" y="4883204"/>
              <a:ext cx="426381" cy="458591"/>
            </a:xfrm>
            <a:custGeom>
              <a:avLst/>
              <a:gdLst>
                <a:gd name="T0" fmla="*/ 2147483647 w 3148"/>
                <a:gd name="T1" fmla="*/ 2147483647 h 3233"/>
                <a:gd name="T2" fmla="*/ 2147483647 w 3148"/>
                <a:gd name="T3" fmla="*/ 2147483647 h 3233"/>
                <a:gd name="T4" fmla="*/ 2147483647 w 3148"/>
                <a:gd name="T5" fmla="*/ 2147483647 h 3233"/>
                <a:gd name="T6" fmla="*/ 2147483647 w 3148"/>
                <a:gd name="T7" fmla="*/ 2147483647 h 3233"/>
                <a:gd name="T8" fmla="*/ 2147483647 w 3148"/>
                <a:gd name="T9" fmla="*/ 2147483647 h 3233"/>
                <a:gd name="T10" fmla="*/ 2147483647 w 3148"/>
                <a:gd name="T11" fmla="*/ 2147483647 h 3233"/>
                <a:gd name="T12" fmla="*/ 2147483647 w 3148"/>
                <a:gd name="T13" fmla="*/ 2147483647 h 3233"/>
                <a:gd name="T14" fmla="*/ 2147483647 w 3148"/>
                <a:gd name="T15" fmla="*/ 2147483647 h 3233"/>
                <a:gd name="T16" fmla="*/ 2147483647 w 3148"/>
                <a:gd name="T17" fmla="*/ 2147483647 h 3233"/>
                <a:gd name="T18" fmla="*/ 2147483647 w 3148"/>
                <a:gd name="T19" fmla="*/ 2147483647 h 3233"/>
                <a:gd name="T20" fmla="*/ 2147483647 w 3148"/>
                <a:gd name="T21" fmla="*/ 2147483647 h 3233"/>
                <a:gd name="T22" fmla="*/ 2147483647 w 3148"/>
                <a:gd name="T23" fmla="*/ 2147483647 h 3233"/>
                <a:gd name="T24" fmla="*/ 2147483647 w 3148"/>
                <a:gd name="T25" fmla="*/ 2147483647 h 3233"/>
                <a:gd name="T26" fmla="*/ 2147483647 w 3148"/>
                <a:gd name="T27" fmla="*/ 2147483647 h 3233"/>
                <a:gd name="T28" fmla="*/ 2147483647 w 3148"/>
                <a:gd name="T29" fmla="*/ 2147483647 h 3233"/>
                <a:gd name="T30" fmla="*/ 2147483647 w 3148"/>
                <a:gd name="T31" fmla="*/ 2147483647 h 3233"/>
                <a:gd name="T32" fmla="*/ 2147483647 w 3148"/>
                <a:gd name="T33" fmla="*/ 2147483647 h 3233"/>
                <a:gd name="T34" fmla="*/ 2147483647 w 3148"/>
                <a:gd name="T35" fmla="*/ 2147483647 h 3233"/>
                <a:gd name="T36" fmla="*/ 2147483647 w 3148"/>
                <a:gd name="T37" fmla="*/ 2147483647 h 3233"/>
                <a:gd name="T38" fmla="*/ 2147483647 w 3148"/>
                <a:gd name="T39" fmla="*/ 2147483647 h 3233"/>
                <a:gd name="T40" fmla="*/ 2147483647 w 3148"/>
                <a:gd name="T41" fmla="*/ 2147483647 h 3233"/>
                <a:gd name="T42" fmla="*/ 2147483647 w 3148"/>
                <a:gd name="T43" fmla="*/ 2147483647 h 3233"/>
                <a:gd name="T44" fmla="*/ 2147483647 w 3148"/>
                <a:gd name="T45" fmla="*/ 2147483647 h 3233"/>
                <a:gd name="T46" fmla="*/ 2147483647 w 3148"/>
                <a:gd name="T47" fmla="*/ 2147483647 h 3233"/>
                <a:gd name="T48" fmla="*/ 2147483647 w 3148"/>
                <a:gd name="T49" fmla="*/ 2147483647 h 3233"/>
                <a:gd name="T50" fmla="*/ 2147483647 w 3148"/>
                <a:gd name="T51" fmla="*/ 2147483647 h 3233"/>
                <a:gd name="T52" fmla="*/ 2147483647 w 3148"/>
                <a:gd name="T53" fmla="*/ 2147483647 h 3233"/>
                <a:gd name="T54" fmla="*/ 2147483647 w 3148"/>
                <a:gd name="T55" fmla="*/ 2147483647 h 3233"/>
                <a:gd name="T56" fmla="*/ 2147483647 w 3148"/>
                <a:gd name="T57" fmla="*/ 2147483647 h 3233"/>
                <a:gd name="T58" fmla="*/ 2147483647 w 3148"/>
                <a:gd name="T59" fmla="*/ 2147483647 h 3233"/>
                <a:gd name="T60" fmla="*/ 2147483647 w 3148"/>
                <a:gd name="T61" fmla="*/ 2147483647 h 3233"/>
                <a:gd name="T62" fmla="*/ 2147483647 w 3148"/>
                <a:gd name="T63" fmla="*/ 2147483647 h 3233"/>
                <a:gd name="T64" fmla="*/ 2147483647 w 3148"/>
                <a:gd name="T65" fmla="*/ 2147483647 h 3233"/>
                <a:gd name="T66" fmla="*/ 2147483647 w 3148"/>
                <a:gd name="T67" fmla="*/ 2147483647 h 3233"/>
                <a:gd name="T68" fmla="*/ 2147483647 w 3148"/>
                <a:gd name="T69" fmla="*/ 2147483647 h 3233"/>
                <a:gd name="T70" fmla="*/ 2147483647 w 3148"/>
                <a:gd name="T71" fmla="*/ 2147483647 h 3233"/>
                <a:gd name="T72" fmla="*/ 2147483647 w 3148"/>
                <a:gd name="T73" fmla="*/ 2147483647 h 3233"/>
                <a:gd name="T74" fmla="*/ 2147483647 w 3148"/>
                <a:gd name="T75" fmla="*/ 2147483647 h 3233"/>
                <a:gd name="T76" fmla="*/ 2147483647 w 3148"/>
                <a:gd name="T77" fmla="*/ 2147483647 h 3233"/>
                <a:gd name="T78" fmla="*/ 2147483647 w 3148"/>
                <a:gd name="T79" fmla="*/ 2147483647 h 3233"/>
                <a:gd name="T80" fmla="*/ 2147483647 w 3148"/>
                <a:gd name="T81" fmla="*/ 2147483647 h 3233"/>
                <a:gd name="T82" fmla="*/ 2147483647 w 3148"/>
                <a:gd name="T83" fmla="*/ 2147483647 h 3233"/>
                <a:gd name="T84" fmla="*/ 2147483647 w 3148"/>
                <a:gd name="T85" fmla="*/ 2147483647 h 3233"/>
                <a:gd name="T86" fmla="*/ 2147483647 w 3148"/>
                <a:gd name="T87" fmla="*/ 2147483647 h 3233"/>
                <a:gd name="T88" fmla="*/ 2147483647 w 3148"/>
                <a:gd name="T89" fmla="*/ 2147483647 h 3233"/>
                <a:gd name="T90" fmla="*/ 2147483647 w 3148"/>
                <a:gd name="T91" fmla="*/ 2147483647 h 3233"/>
                <a:gd name="T92" fmla="*/ 2147483647 w 3148"/>
                <a:gd name="T93" fmla="*/ 2147483647 h 3233"/>
                <a:gd name="T94" fmla="*/ 2147483647 w 3148"/>
                <a:gd name="T95" fmla="*/ 2147483647 h 3233"/>
                <a:gd name="T96" fmla="*/ 2147483647 w 3148"/>
                <a:gd name="T97" fmla="*/ 2147483647 h 3233"/>
                <a:gd name="T98" fmla="*/ 2147483647 w 3148"/>
                <a:gd name="T99" fmla="*/ 2147483647 h 3233"/>
                <a:gd name="T100" fmla="*/ 2147483647 w 3148"/>
                <a:gd name="T101" fmla="*/ 2147483647 h 3233"/>
                <a:gd name="T102" fmla="*/ 2147483647 w 3148"/>
                <a:gd name="T103" fmla="*/ 2147483647 h 3233"/>
                <a:gd name="T104" fmla="*/ 2147483647 w 3148"/>
                <a:gd name="T105" fmla="*/ 2147483647 h 3233"/>
                <a:gd name="T106" fmla="*/ 2147483647 w 3148"/>
                <a:gd name="T107" fmla="*/ 2147483647 h 3233"/>
                <a:gd name="T108" fmla="*/ 2147483647 w 3148"/>
                <a:gd name="T109" fmla="*/ 2147483647 h 3233"/>
                <a:gd name="T110" fmla="*/ 2147483647 w 3148"/>
                <a:gd name="T111" fmla="*/ 2147483647 h 3233"/>
                <a:gd name="T112" fmla="*/ 2147483647 w 3148"/>
                <a:gd name="T113" fmla="*/ 2147483647 h 3233"/>
                <a:gd name="T114" fmla="*/ 2147483647 w 3148"/>
                <a:gd name="T115" fmla="*/ 2147483647 h 3233"/>
                <a:gd name="T116" fmla="*/ 2147483647 w 3148"/>
                <a:gd name="T117" fmla="*/ 2147483647 h 3233"/>
                <a:gd name="T118" fmla="*/ 2147483647 w 3148"/>
                <a:gd name="T119" fmla="*/ 2147483647 h 3233"/>
                <a:gd name="T120" fmla="*/ 2147483647 w 3148"/>
                <a:gd name="T121" fmla="*/ 2147483647 h 3233"/>
                <a:gd name="T122" fmla="*/ 2147483647 w 3148"/>
                <a:gd name="T123" fmla="*/ 2147483647 h 3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48" h="3233">
                  <a:moveTo>
                    <a:pt x="978" y="921"/>
                  </a:moveTo>
                  <a:lnTo>
                    <a:pt x="925" y="906"/>
                  </a:lnTo>
                  <a:lnTo>
                    <a:pt x="869" y="898"/>
                  </a:lnTo>
                  <a:lnTo>
                    <a:pt x="827" y="867"/>
                  </a:lnTo>
                  <a:lnTo>
                    <a:pt x="777" y="955"/>
                  </a:lnTo>
                  <a:lnTo>
                    <a:pt x="737" y="957"/>
                  </a:lnTo>
                  <a:lnTo>
                    <a:pt x="691" y="969"/>
                  </a:lnTo>
                  <a:lnTo>
                    <a:pt x="564" y="996"/>
                  </a:lnTo>
                  <a:lnTo>
                    <a:pt x="527" y="1032"/>
                  </a:lnTo>
                  <a:lnTo>
                    <a:pt x="485" y="1023"/>
                  </a:lnTo>
                  <a:lnTo>
                    <a:pt x="445" y="1051"/>
                  </a:lnTo>
                  <a:lnTo>
                    <a:pt x="378" y="1046"/>
                  </a:lnTo>
                  <a:lnTo>
                    <a:pt x="297" y="1088"/>
                  </a:lnTo>
                  <a:lnTo>
                    <a:pt x="293" y="1134"/>
                  </a:lnTo>
                  <a:lnTo>
                    <a:pt x="316" y="1165"/>
                  </a:lnTo>
                  <a:lnTo>
                    <a:pt x="280" y="1216"/>
                  </a:lnTo>
                  <a:lnTo>
                    <a:pt x="178" y="1215"/>
                  </a:lnTo>
                  <a:lnTo>
                    <a:pt x="146" y="1262"/>
                  </a:lnTo>
                  <a:lnTo>
                    <a:pt x="127" y="1318"/>
                  </a:lnTo>
                  <a:lnTo>
                    <a:pt x="75" y="1333"/>
                  </a:lnTo>
                  <a:lnTo>
                    <a:pt x="75" y="1385"/>
                  </a:lnTo>
                  <a:lnTo>
                    <a:pt x="40" y="1445"/>
                  </a:lnTo>
                  <a:lnTo>
                    <a:pt x="52" y="1475"/>
                  </a:lnTo>
                  <a:lnTo>
                    <a:pt x="29" y="1525"/>
                  </a:lnTo>
                  <a:lnTo>
                    <a:pt x="29" y="1575"/>
                  </a:lnTo>
                  <a:lnTo>
                    <a:pt x="10" y="1608"/>
                  </a:lnTo>
                  <a:lnTo>
                    <a:pt x="0" y="1710"/>
                  </a:lnTo>
                  <a:lnTo>
                    <a:pt x="8" y="1809"/>
                  </a:lnTo>
                  <a:lnTo>
                    <a:pt x="6" y="1863"/>
                  </a:lnTo>
                  <a:lnTo>
                    <a:pt x="65" y="1890"/>
                  </a:lnTo>
                  <a:lnTo>
                    <a:pt x="115" y="1900"/>
                  </a:lnTo>
                  <a:lnTo>
                    <a:pt x="134" y="1934"/>
                  </a:lnTo>
                  <a:lnTo>
                    <a:pt x="192" y="1951"/>
                  </a:lnTo>
                  <a:lnTo>
                    <a:pt x="215" y="1921"/>
                  </a:lnTo>
                  <a:lnTo>
                    <a:pt x="247" y="1921"/>
                  </a:lnTo>
                  <a:lnTo>
                    <a:pt x="274" y="1949"/>
                  </a:lnTo>
                  <a:lnTo>
                    <a:pt x="343" y="1963"/>
                  </a:lnTo>
                  <a:lnTo>
                    <a:pt x="389" y="1905"/>
                  </a:lnTo>
                  <a:lnTo>
                    <a:pt x="485" y="1900"/>
                  </a:lnTo>
                  <a:lnTo>
                    <a:pt x="547" y="1917"/>
                  </a:lnTo>
                  <a:lnTo>
                    <a:pt x="595" y="1915"/>
                  </a:lnTo>
                  <a:lnTo>
                    <a:pt x="610" y="1949"/>
                  </a:lnTo>
                  <a:lnTo>
                    <a:pt x="606" y="2024"/>
                  </a:lnTo>
                  <a:lnTo>
                    <a:pt x="620" y="2070"/>
                  </a:lnTo>
                  <a:lnTo>
                    <a:pt x="604" y="2143"/>
                  </a:lnTo>
                  <a:lnTo>
                    <a:pt x="616" y="2201"/>
                  </a:lnTo>
                  <a:lnTo>
                    <a:pt x="606" y="2231"/>
                  </a:lnTo>
                  <a:lnTo>
                    <a:pt x="606" y="2293"/>
                  </a:lnTo>
                  <a:lnTo>
                    <a:pt x="545" y="2308"/>
                  </a:lnTo>
                  <a:lnTo>
                    <a:pt x="495" y="2322"/>
                  </a:lnTo>
                  <a:lnTo>
                    <a:pt x="504" y="2368"/>
                  </a:lnTo>
                  <a:lnTo>
                    <a:pt x="504" y="2414"/>
                  </a:lnTo>
                  <a:lnTo>
                    <a:pt x="526" y="2491"/>
                  </a:lnTo>
                  <a:lnTo>
                    <a:pt x="552" y="2508"/>
                  </a:lnTo>
                  <a:lnTo>
                    <a:pt x="537" y="2550"/>
                  </a:lnTo>
                  <a:lnTo>
                    <a:pt x="539" y="2585"/>
                  </a:lnTo>
                  <a:lnTo>
                    <a:pt x="564" y="2650"/>
                  </a:lnTo>
                  <a:lnTo>
                    <a:pt x="524" y="2656"/>
                  </a:lnTo>
                  <a:lnTo>
                    <a:pt x="481" y="2680"/>
                  </a:lnTo>
                  <a:lnTo>
                    <a:pt x="447" y="2646"/>
                  </a:lnTo>
                  <a:lnTo>
                    <a:pt x="428" y="2677"/>
                  </a:lnTo>
                  <a:lnTo>
                    <a:pt x="453" y="2713"/>
                  </a:lnTo>
                  <a:lnTo>
                    <a:pt x="470" y="2767"/>
                  </a:lnTo>
                  <a:lnTo>
                    <a:pt x="560" y="2790"/>
                  </a:lnTo>
                  <a:lnTo>
                    <a:pt x="581" y="2849"/>
                  </a:lnTo>
                  <a:lnTo>
                    <a:pt x="564" y="2916"/>
                  </a:lnTo>
                  <a:lnTo>
                    <a:pt x="589" y="2970"/>
                  </a:lnTo>
                  <a:lnTo>
                    <a:pt x="583" y="3020"/>
                  </a:lnTo>
                  <a:lnTo>
                    <a:pt x="554" y="3072"/>
                  </a:lnTo>
                  <a:lnTo>
                    <a:pt x="562" y="3097"/>
                  </a:lnTo>
                  <a:lnTo>
                    <a:pt x="623" y="3145"/>
                  </a:lnTo>
                  <a:lnTo>
                    <a:pt x="671" y="3143"/>
                  </a:lnTo>
                  <a:lnTo>
                    <a:pt x="691" y="3210"/>
                  </a:lnTo>
                  <a:lnTo>
                    <a:pt x="735" y="3233"/>
                  </a:lnTo>
                  <a:lnTo>
                    <a:pt x="783" y="3193"/>
                  </a:lnTo>
                  <a:lnTo>
                    <a:pt x="808" y="3179"/>
                  </a:lnTo>
                  <a:lnTo>
                    <a:pt x="869" y="3080"/>
                  </a:lnTo>
                  <a:lnTo>
                    <a:pt x="905" y="3064"/>
                  </a:lnTo>
                  <a:lnTo>
                    <a:pt x="950" y="3101"/>
                  </a:lnTo>
                  <a:lnTo>
                    <a:pt x="1044" y="3074"/>
                  </a:lnTo>
                  <a:lnTo>
                    <a:pt x="1080" y="3043"/>
                  </a:lnTo>
                  <a:lnTo>
                    <a:pt x="1090" y="3016"/>
                  </a:lnTo>
                  <a:lnTo>
                    <a:pt x="1113" y="2997"/>
                  </a:lnTo>
                  <a:lnTo>
                    <a:pt x="1128" y="2972"/>
                  </a:lnTo>
                  <a:lnTo>
                    <a:pt x="1207" y="2930"/>
                  </a:lnTo>
                  <a:lnTo>
                    <a:pt x="1272" y="2913"/>
                  </a:lnTo>
                  <a:lnTo>
                    <a:pt x="1318" y="2920"/>
                  </a:lnTo>
                  <a:lnTo>
                    <a:pt x="1362" y="2878"/>
                  </a:lnTo>
                  <a:lnTo>
                    <a:pt x="1368" y="2834"/>
                  </a:lnTo>
                  <a:lnTo>
                    <a:pt x="1431" y="2859"/>
                  </a:lnTo>
                  <a:lnTo>
                    <a:pt x="1485" y="2826"/>
                  </a:lnTo>
                  <a:lnTo>
                    <a:pt x="1515" y="2801"/>
                  </a:lnTo>
                  <a:lnTo>
                    <a:pt x="1590" y="2803"/>
                  </a:lnTo>
                  <a:lnTo>
                    <a:pt x="1604" y="2774"/>
                  </a:lnTo>
                  <a:lnTo>
                    <a:pt x="1621" y="2736"/>
                  </a:lnTo>
                  <a:lnTo>
                    <a:pt x="1659" y="2717"/>
                  </a:lnTo>
                  <a:lnTo>
                    <a:pt x="1654" y="2682"/>
                  </a:lnTo>
                  <a:lnTo>
                    <a:pt x="1667" y="2636"/>
                  </a:lnTo>
                  <a:lnTo>
                    <a:pt x="1663" y="2604"/>
                  </a:lnTo>
                  <a:lnTo>
                    <a:pt x="1703" y="2565"/>
                  </a:lnTo>
                  <a:lnTo>
                    <a:pt x="1732" y="2506"/>
                  </a:lnTo>
                  <a:lnTo>
                    <a:pt x="1736" y="2462"/>
                  </a:lnTo>
                  <a:lnTo>
                    <a:pt x="1769" y="2396"/>
                  </a:lnTo>
                  <a:lnTo>
                    <a:pt x="1803" y="2341"/>
                  </a:lnTo>
                  <a:lnTo>
                    <a:pt x="1821" y="2301"/>
                  </a:lnTo>
                  <a:lnTo>
                    <a:pt x="1867" y="2341"/>
                  </a:lnTo>
                  <a:lnTo>
                    <a:pt x="1920" y="2354"/>
                  </a:lnTo>
                  <a:lnTo>
                    <a:pt x="1989" y="2402"/>
                  </a:lnTo>
                  <a:lnTo>
                    <a:pt x="2058" y="2410"/>
                  </a:lnTo>
                  <a:lnTo>
                    <a:pt x="2087" y="2431"/>
                  </a:lnTo>
                  <a:lnTo>
                    <a:pt x="2156" y="2439"/>
                  </a:lnTo>
                  <a:lnTo>
                    <a:pt x="2170" y="2429"/>
                  </a:lnTo>
                  <a:lnTo>
                    <a:pt x="2187" y="2429"/>
                  </a:lnTo>
                  <a:lnTo>
                    <a:pt x="2254" y="2458"/>
                  </a:lnTo>
                  <a:lnTo>
                    <a:pt x="2281" y="2483"/>
                  </a:lnTo>
                  <a:lnTo>
                    <a:pt x="2314" y="2481"/>
                  </a:lnTo>
                  <a:lnTo>
                    <a:pt x="2314" y="2469"/>
                  </a:lnTo>
                  <a:lnTo>
                    <a:pt x="2346" y="2460"/>
                  </a:lnTo>
                  <a:lnTo>
                    <a:pt x="2375" y="2435"/>
                  </a:lnTo>
                  <a:lnTo>
                    <a:pt x="2429" y="2452"/>
                  </a:lnTo>
                  <a:lnTo>
                    <a:pt x="2498" y="2512"/>
                  </a:lnTo>
                  <a:lnTo>
                    <a:pt x="2538" y="2537"/>
                  </a:lnTo>
                  <a:lnTo>
                    <a:pt x="2551" y="2558"/>
                  </a:lnTo>
                  <a:lnTo>
                    <a:pt x="2601" y="2598"/>
                  </a:lnTo>
                  <a:lnTo>
                    <a:pt x="2645" y="2623"/>
                  </a:lnTo>
                  <a:lnTo>
                    <a:pt x="2680" y="2615"/>
                  </a:lnTo>
                  <a:lnTo>
                    <a:pt x="2738" y="2606"/>
                  </a:lnTo>
                  <a:lnTo>
                    <a:pt x="2797" y="2613"/>
                  </a:lnTo>
                  <a:lnTo>
                    <a:pt x="2856" y="2596"/>
                  </a:lnTo>
                  <a:lnTo>
                    <a:pt x="2958" y="2571"/>
                  </a:lnTo>
                  <a:lnTo>
                    <a:pt x="2993" y="2575"/>
                  </a:lnTo>
                  <a:lnTo>
                    <a:pt x="3021" y="2613"/>
                  </a:lnTo>
                  <a:lnTo>
                    <a:pt x="3039" y="2625"/>
                  </a:lnTo>
                  <a:lnTo>
                    <a:pt x="3062" y="2604"/>
                  </a:lnTo>
                  <a:lnTo>
                    <a:pt x="3108" y="2596"/>
                  </a:lnTo>
                  <a:lnTo>
                    <a:pt x="3115" y="2558"/>
                  </a:lnTo>
                  <a:lnTo>
                    <a:pt x="3148" y="2554"/>
                  </a:lnTo>
                  <a:lnTo>
                    <a:pt x="3131" y="2523"/>
                  </a:lnTo>
                  <a:lnTo>
                    <a:pt x="3142" y="2510"/>
                  </a:lnTo>
                  <a:lnTo>
                    <a:pt x="3106" y="2454"/>
                  </a:lnTo>
                  <a:lnTo>
                    <a:pt x="3089" y="2464"/>
                  </a:lnTo>
                  <a:lnTo>
                    <a:pt x="3060" y="2416"/>
                  </a:lnTo>
                  <a:lnTo>
                    <a:pt x="3081" y="2404"/>
                  </a:lnTo>
                  <a:lnTo>
                    <a:pt x="3050" y="2372"/>
                  </a:lnTo>
                  <a:lnTo>
                    <a:pt x="3020" y="2381"/>
                  </a:lnTo>
                  <a:lnTo>
                    <a:pt x="2956" y="2373"/>
                  </a:lnTo>
                  <a:lnTo>
                    <a:pt x="2901" y="2373"/>
                  </a:lnTo>
                  <a:lnTo>
                    <a:pt x="2879" y="2341"/>
                  </a:lnTo>
                  <a:lnTo>
                    <a:pt x="2801" y="2339"/>
                  </a:lnTo>
                  <a:lnTo>
                    <a:pt x="2701" y="2350"/>
                  </a:lnTo>
                  <a:lnTo>
                    <a:pt x="2676" y="2366"/>
                  </a:lnTo>
                  <a:lnTo>
                    <a:pt x="2644" y="2360"/>
                  </a:lnTo>
                  <a:lnTo>
                    <a:pt x="2653" y="2341"/>
                  </a:lnTo>
                  <a:lnTo>
                    <a:pt x="2632" y="2314"/>
                  </a:lnTo>
                  <a:lnTo>
                    <a:pt x="2599" y="2325"/>
                  </a:lnTo>
                  <a:lnTo>
                    <a:pt x="2584" y="2312"/>
                  </a:lnTo>
                  <a:lnTo>
                    <a:pt x="2590" y="2272"/>
                  </a:lnTo>
                  <a:lnTo>
                    <a:pt x="2565" y="2278"/>
                  </a:lnTo>
                  <a:lnTo>
                    <a:pt x="2509" y="2220"/>
                  </a:lnTo>
                  <a:lnTo>
                    <a:pt x="2527" y="2214"/>
                  </a:lnTo>
                  <a:lnTo>
                    <a:pt x="2530" y="2195"/>
                  </a:lnTo>
                  <a:lnTo>
                    <a:pt x="2477" y="2160"/>
                  </a:lnTo>
                  <a:lnTo>
                    <a:pt x="2454" y="2124"/>
                  </a:lnTo>
                  <a:lnTo>
                    <a:pt x="2423" y="2086"/>
                  </a:lnTo>
                  <a:lnTo>
                    <a:pt x="2423" y="2043"/>
                  </a:lnTo>
                  <a:lnTo>
                    <a:pt x="2434" y="1995"/>
                  </a:lnTo>
                  <a:lnTo>
                    <a:pt x="2440" y="1944"/>
                  </a:lnTo>
                  <a:lnTo>
                    <a:pt x="2502" y="1875"/>
                  </a:lnTo>
                  <a:lnTo>
                    <a:pt x="2525" y="1807"/>
                  </a:lnTo>
                  <a:lnTo>
                    <a:pt x="2567" y="1806"/>
                  </a:lnTo>
                  <a:lnTo>
                    <a:pt x="2590" y="1777"/>
                  </a:lnTo>
                  <a:lnTo>
                    <a:pt x="2551" y="1710"/>
                  </a:lnTo>
                  <a:lnTo>
                    <a:pt x="2561" y="1681"/>
                  </a:lnTo>
                  <a:lnTo>
                    <a:pt x="2553" y="1660"/>
                  </a:lnTo>
                  <a:lnTo>
                    <a:pt x="2592" y="1608"/>
                  </a:lnTo>
                  <a:lnTo>
                    <a:pt x="2584" y="1593"/>
                  </a:lnTo>
                  <a:lnTo>
                    <a:pt x="2594" y="1529"/>
                  </a:lnTo>
                  <a:lnTo>
                    <a:pt x="2649" y="1523"/>
                  </a:lnTo>
                  <a:lnTo>
                    <a:pt x="2672" y="1493"/>
                  </a:lnTo>
                  <a:lnTo>
                    <a:pt x="2703" y="1470"/>
                  </a:lnTo>
                  <a:lnTo>
                    <a:pt x="2678" y="1418"/>
                  </a:lnTo>
                  <a:lnTo>
                    <a:pt x="2663" y="1355"/>
                  </a:lnTo>
                  <a:lnTo>
                    <a:pt x="2628" y="1358"/>
                  </a:lnTo>
                  <a:lnTo>
                    <a:pt x="2559" y="1372"/>
                  </a:lnTo>
                  <a:lnTo>
                    <a:pt x="2528" y="1362"/>
                  </a:lnTo>
                  <a:lnTo>
                    <a:pt x="2490" y="1374"/>
                  </a:lnTo>
                  <a:lnTo>
                    <a:pt x="2461" y="1347"/>
                  </a:lnTo>
                  <a:lnTo>
                    <a:pt x="2385" y="1332"/>
                  </a:lnTo>
                  <a:lnTo>
                    <a:pt x="2358" y="1295"/>
                  </a:lnTo>
                  <a:lnTo>
                    <a:pt x="2329" y="1286"/>
                  </a:lnTo>
                  <a:lnTo>
                    <a:pt x="2333" y="1188"/>
                  </a:lnTo>
                  <a:lnTo>
                    <a:pt x="2348" y="1157"/>
                  </a:lnTo>
                  <a:lnTo>
                    <a:pt x="2352" y="1111"/>
                  </a:lnTo>
                  <a:lnTo>
                    <a:pt x="2396" y="1042"/>
                  </a:lnTo>
                  <a:lnTo>
                    <a:pt x="2404" y="1017"/>
                  </a:lnTo>
                  <a:lnTo>
                    <a:pt x="2431" y="942"/>
                  </a:lnTo>
                  <a:lnTo>
                    <a:pt x="2390" y="894"/>
                  </a:lnTo>
                  <a:lnTo>
                    <a:pt x="2398" y="837"/>
                  </a:lnTo>
                  <a:lnTo>
                    <a:pt x="2444" y="798"/>
                  </a:lnTo>
                  <a:lnTo>
                    <a:pt x="2459" y="758"/>
                  </a:lnTo>
                  <a:lnTo>
                    <a:pt x="2498" y="714"/>
                  </a:lnTo>
                  <a:lnTo>
                    <a:pt x="2490" y="687"/>
                  </a:lnTo>
                  <a:lnTo>
                    <a:pt x="2434" y="666"/>
                  </a:lnTo>
                  <a:lnTo>
                    <a:pt x="2413" y="631"/>
                  </a:lnTo>
                  <a:lnTo>
                    <a:pt x="2385" y="625"/>
                  </a:lnTo>
                  <a:lnTo>
                    <a:pt x="2394" y="597"/>
                  </a:lnTo>
                  <a:lnTo>
                    <a:pt x="2396" y="543"/>
                  </a:lnTo>
                  <a:lnTo>
                    <a:pt x="2429" y="520"/>
                  </a:lnTo>
                  <a:lnTo>
                    <a:pt x="2436" y="489"/>
                  </a:lnTo>
                  <a:lnTo>
                    <a:pt x="2479" y="464"/>
                  </a:lnTo>
                  <a:lnTo>
                    <a:pt x="2490" y="447"/>
                  </a:lnTo>
                  <a:lnTo>
                    <a:pt x="2429" y="418"/>
                  </a:lnTo>
                  <a:lnTo>
                    <a:pt x="2383" y="409"/>
                  </a:lnTo>
                  <a:lnTo>
                    <a:pt x="2367" y="393"/>
                  </a:lnTo>
                  <a:lnTo>
                    <a:pt x="2342" y="407"/>
                  </a:lnTo>
                  <a:lnTo>
                    <a:pt x="2283" y="393"/>
                  </a:lnTo>
                  <a:lnTo>
                    <a:pt x="2254" y="372"/>
                  </a:lnTo>
                  <a:lnTo>
                    <a:pt x="2210" y="376"/>
                  </a:lnTo>
                  <a:lnTo>
                    <a:pt x="2179" y="347"/>
                  </a:lnTo>
                  <a:lnTo>
                    <a:pt x="2152" y="363"/>
                  </a:lnTo>
                  <a:lnTo>
                    <a:pt x="2101" y="353"/>
                  </a:lnTo>
                  <a:lnTo>
                    <a:pt x="2108" y="307"/>
                  </a:lnTo>
                  <a:lnTo>
                    <a:pt x="2078" y="288"/>
                  </a:lnTo>
                  <a:lnTo>
                    <a:pt x="2035" y="301"/>
                  </a:lnTo>
                  <a:lnTo>
                    <a:pt x="1976" y="272"/>
                  </a:lnTo>
                  <a:lnTo>
                    <a:pt x="1980" y="224"/>
                  </a:lnTo>
                  <a:lnTo>
                    <a:pt x="1974" y="178"/>
                  </a:lnTo>
                  <a:lnTo>
                    <a:pt x="1888" y="134"/>
                  </a:lnTo>
                  <a:lnTo>
                    <a:pt x="1834" y="46"/>
                  </a:lnTo>
                  <a:lnTo>
                    <a:pt x="1796" y="0"/>
                  </a:lnTo>
                  <a:lnTo>
                    <a:pt x="1759" y="4"/>
                  </a:lnTo>
                  <a:lnTo>
                    <a:pt x="1728" y="119"/>
                  </a:lnTo>
                  <a:lnTo>
                    <a:pt x="1656" y="167"/>
                  </a:lnTo>
                  <a:lnTo>
                    <a:pt x="1625" y="199"/>
                  </a:lnTo>
                  <a:lnTo>
                    <a:pt x="1562" y="190"/>
                  </a:lnTo>
                  <a:lnTo>
                    <a:pt x="1521" y="221"/>
                  </a:lnTo>
                  <a:lnTo>
                    <a:pt x="1439" y="213"/>
                  </a:lnTo>
                  <a:lnTo>
                    <a:pt x="1431" y="315"/>
                  </a:lnTo>
                  <a:lnTo>
                    <a:pt x="1435" y="370"/>
                  </a:lnTo>
                  <a:lnTo>
                    <a:pt x="1469" y="443"/>
                  </a:lnTo>
                  <a:lnTo>
                    <a:pt x="1450" y="501"/>
                  </a:lnTo>
                  <a:lnTo>
                    <a:pt x="1421" y="485"/>
                  </a:lnTo>
                  <a:lnTo>
                    <a:pt x="1347" y="485"/>
                  </a:lnTo>
                  <a:lnTo>
                    <a:pt x="1320" y="554"/>
                  </a:lnTo>
                  <a:lnTo>
                    <a:pt x="1320" y="679"/>
                  </a:lnTo>
                  <a:lnTo>
                    <a:pt x="1243" y="689"/>
                  </a:lnTo>
                  <a:lnTo>
                    <a:pt x="1157" y="727"/>
                  </a:lnTo>
                  <a:lnTo>
                    <a:pt x="1076" y="706"/>
                  </a:lnTo>
                  <a:lnTo>
                    <a:pt x="1074" y="856"/>
                  </a:lnTo>
                  <a:lnTo>
                    <a:pt x="1005" y="879"/>
                  </a:lnTo>
                  <a:lnTo>
                    <a:pt x="978" y="921"/>
                  </a:lnTo>
                </a:path>
              </a:pathLst>
            </a:custGeom>
            <a:noFill/>
            <a:ln w="15875" cmpd="sng">
              <a:solidFill>
                <a:schemeClr val="bg1"/>
              </a:solidFill>
              <a:prstDash val="solid"/>
              <a:round/>
              <a:headEnd/>
              <a:tailEnd/>
            </a:ln>
            <a:effectLst/>
          </p:spPr>
          <p:txBody>
            <a:bodyPr/>
            <a:lstStyle/>
            <a:p>
              <a:endParaRPr lang="ja-JP" altLang="en-US" dirty="0"/>
            </a:p>
          </p:txBody>
        </p:sp>
        <p:sp>
          <p:nvSpPr>
            <p:cNvPr id="12" name="Freeform 4">
              <a:extLst>
                <a:ext uri="{FF2B5EF4-FFF2-40B4-BE49-F238E27FC236}">
                  <a16:creationId xmlns:a16="http://schemas.microsoft.com/office/drawing/2014/main" id="{82773D55-E28F-859A-FA68-183AE73923D0}"/>
                </a:ext>
              </a:extLst>
            </p:cNvPr>
            <p:cNvSpPr>
              <a:spLocks/>
            </p:cNvSpPr>
            <p:nvPr/>
          </p:nvSpPr>
          <p:spPr bwMode="auto">
            <a:xfrm>
              <a:off x="5303043" y="4883204"/>
              <a:ext cx="426381" cy="458591"/>
            </a:xfrm>
            <a:custGeom>
              <a:avLst/>
              <a:gdLst>
                <a:gd name="T0" fmla="*/ 2147483647 w 3148"/>
                <a:gd name="T1" fmla="*/ 2147483647 h 3233"/>
                <a:gd name="T2" fmla="*/ 2147483647 w 3148"/>
                <a:gd name="T3" fmla="*/ 2147483647 h 3233"/>
                <a:gd name="T4" fmla="*/ 2147483647 w 3148"/>
                <a:gd name="T5" fmla="*/ 2147483647 h 3233"/>
                <a:gd name="T6" fmla="*/ 2147483647 w 3148"/>
                <a:gd name="T7" fmla="*/ 2147483647 h 3233"/>
                <a:gd name="T8" fmla="*/ 2147483647 w 3148"/>
                <a:gd name="T9" fmla="*/ 2147483647 h 3233"/>
                <a:gd name="T10" fmla="*/ 2147483647 w 3148"/>
                <a:gd name="T11" fmla="*/ 2147483647 h 3233"/>
                <a:gd name="T12" fmla="*/ 2147483647 w 3148"/>
                <a:gd name="T13" fmla="*/ 2147483647 h 3233"/>
                <a:gd name="T14" fmla="*/ 2147483647 w 3148"/>
                <a:gd name="T15" fmla="*/ 2147483647 h 3233"/>
                <a:gd name="T16" fmla="*/ 2147483647 w 3148"/>
                <a:gd name="T17" fmla="*/ 2147483647 h 3233"/>
                <a:gd name="T18" fmla="*/ 2147483647 w 3148"/>
                <a:gd name="T19" fmla="*/ 2147483647 h 3233"/>
                <a:gd name="T20" fmla="*/ 2147483647 w 3148"/>
                <a:gd name="T21" fmla="*/ 2147483647 h 3233"/>
                <a:gd name="T22" fmla="*/ 2147483647 w 3148"/>
                <a:gd name="T23" fmla="*/ 2147483647 h 3233"/>
                <a:gd name="T24" fmla="*/ 2147483647 w 3148"/>
                <a:gd name="T25" fmla="*/ 2147483647 h 3233"/>
                <a:gd name="T26" fmla="*/ 2147483647 w 3148"/>
                <a:gd name="T27" fmla="*/ 2147483647 h 3233"/>
                <a:gd name="T28" fmla="*/ 2147483647 w 3148"/>
                <a:gd name="T29" fmla="*/ 2147483647 h 3233"/>
                <a:gd name="T30" fmla="*/ 2147483647 w 3148"/>
                <a:gd name="T31" fmla="*/ 2147483647 h 3233"/>
                <a:gd name="T32" fmla="*/ 2147483647 w 3148"/>
                <a:gd name="T33" fmla="*/ 2147483647 h 3233"/>
                <a:gd name="T34" fmla="*/ 2147483647 w 3148"/>
                <a:gd name="T35" fmla="*/ 2147483647 h 3233"/>
                <a:gd name="T36" fmla="*/ 2147483647 w 3148"/>
                <a:gd name="T37" fmla="*/ 2147483647 h 3233"/>
                <a:gd name="T38" fmla="*/ 2147483647 w 3148"/>
                <a:gd name="T39" fmla="*/ 2147483647 h 3233"/>
                <a:gd name="T40" fmla="*/ 2147483647 w 3148"/>
                <a:gd name="T41" fmla="*/ 2147483647 h 3233"/>
                <a:gd name="T42" fmla="*/ 2147483647 w 3148"/>
                <a:gd name="T43" fmla="*/ 2147483647 h 3233"/>
                <a:gd name="T44" fmla="*/ 2147483647 w 3148"/>
                <a:gd name="T45" fmla="*/ 2147483647 h 3233"/>
                <a:gd name="T46" fmla="*/ 2147483647 w 3148"/>
                <a:gd name="T47" fmla="*/ 2147483647 h 3233"/>
                <a:gd name="T48" fmla="*/ 2147483647 w 3148"/>
                <a:gd name="T49" fmla="*/ 2147483647 h 3233"/>
                <a:gd name="T50" fmla="*/ 2147483647 w 3148"/>
                <a:gd name="T51" fmla="*/ 2147483647 h 3233"/>
                <a:gd name="T52" fmla="*/ 2147483647 w 3148"/>
                <a:gd name="T53" fmla="*/ 2147483647 h 3233"/>
                <a:gd name="T54" fmla="*/ 2147483647 w 3148"/>
                <a:gd name="T55" fmla="*/ 2147483647 h 3233"/>
                <a:gd name="T56" fmla="*/ 2147483647 w 3148"/>
                <a:gd name="T57" fmla="*/ 2147483647 h 3233"/>
                <a:gd name="T58" fmla="*/ 2147483647 w 3148"/>
                <a:gd name="T59" fmla="*/ 2147483647 h 3233"/>
                <a:gd name="T60" fmla="*/ 2147483647 w 3148"/>
                <a:gd name="T61" fmla="*/ 2147483647 h 3233"/>
                <a:gd name="T62" fmla="*/ 2147483647 w 3148"/>
                <a:gd name="T63" fmla="*/ 2147483647 h 3233"/>
                <a:gd name="T64" fmla="*/ 2147483647 w 3148"/>
                <a:gd name="T65" fmla="*/ 2147483647 h 3233"/>
                <a:gd name="T66" fmla="*/ 2147483647 w 3148"/>
                <a:gd name="T67" fmla="*/ 2147483647 h 3233"/>
                <a:gd name="T68" fmla="*/ 2147483647 w 3148"/>
                <a:gd name="T69" fmla="*/ 2147483647 h 3233"/>
                <a:gd name="T70" fmla="*/ 2147483647 w 3148"/>
                <a:gd name="T71" fmla="*/ 2147483647 h 3233"/>
                <a:gd name="T72" fmla="*/ 2147483647 w 3148"/>
                <a:gd name="T73" fmla="*/ 2147483647 h 3233"/>
                <a:gd name="T74" fmla="*/ 2147483647 w 3148"/>
                <a:gd name="T75" fmla="*/ 2147483647 h 3233"/>
                <a:gd name="T76" fmla="*/ 2147483647 w 3148"/>
                <a:gd name="T77" fmla="*/ 2147483647 h 3233"/>
                <a:gd name="T78" fmla="*/ 2147483647 w 3148"/>
                <a:gd name="T79" fmla="*/ 2147483647 h 3233"/>
                <a:gd name="T80" fmla="*/ 2147483647 w 3148"/>
                <a:gd name="T81" fmla="*/ 2147483647 h 3233"/>
                <a:gd name="T82" fmla="*/ 2147483647 w 3148"/>
                <a:gd name="T83" fmla="*/ 2147483647 h 3233"/>
                <a:gd name="T84" fmla="*/ 2147483647 w 3148"/>
                <a:gd name="T85" fmla="*/ 2147483647 h 3233"/>
                <a:gd name="T86" fmla="*/ 2147483647 w 3148"/>
                <a:gd name="T87" fmla="*/ 2147483647 h 3233"/>
                <a:gd name="T88" fmla="*/ 2147483647 w 3148"/>
                <a:gd name="T89" fmla="*/ 2147483647 h 3233"/>
                <a:gd name="T90" fmla="*/ 2147483647 w 3148"/>
                <a:gd name="T91" fmla="*/ 2147483647 h 3233"/>
                <a:gd name="T92" fmla="*/ 2147483647 w 3148"/>
                <a:gd name="T93" fmla="*/ 2147483647 h 3233"/>
                <a:gd name="T94" fmla="*/ 2147483647 w 3148"/>
                <a:gd name="T95" fmla="*/ 2147483647 h 3233"/>
                <a:gd name="T96" fmla="*/ 2147483647 w 3148"/>
                <a:gd name="T97" fmla="*/ 2147483647 h 3233"/>
                <a:gd name="T98" fmla="*/ 2147483647 w 3148"/>
                <a:gd name="T99" fmla="*/ 2147483647 h 3233"/>
                <a:gd name="T100" fmla="*/ 2147483647 w 3148"/>
                <a:gd name="T101" fmla="*/ 2147483647 h 3233"/>
                <a:gd name="T102" fmla="*/ 2147483647 w 3148"/>
                <a:gd name="T103" fmla="*/ 2147483647 h 3233"/>
                <a:gd name="T104" fmla="*/ 2147483647 w 3148"/>
                <a:gd name="T105" fmla="*/ 2147483647 h 3233"/>
                <a:gd name="T106" fmla="*/ 2147483647 w 3148"/>
                <a:gd name="T107" fmla="*/ 2147483647 h 3233"/>
                <a:gd name="T108" fmla="*/ 2147483647 w 3148"/>
                <a:gd name="T109" fmla="*/ 2147483647 h 3233"/>
                <a:gd name="T110" fmla="*/ 2147483647 w 3148"/>
                <a:gd name="T111" fmla="*/ 2147483647 h 3233"/>
                <a:gd name="T112" fmla="*/ 2147483647 w 3148"/>
                <a:gd name="T113" fmla="*/ 2147483647 h 3233"/>
                <a:gd name="T114" fmla="*/ 2147483647 w 3148"/>
                <a:gd name="T115" fmla="*/ 2147483647 h 3233"/>
                <a:gd name="T116" fmla="*/ 2147483647 w 3148"/>
                <a:gd name="T117" fmla="*/ 2147483647 h 3233"/>
                <a:gd name="T118" fmla="*/ 2147483647 w 3148"/>
                <a:gd name="T119" fmla="*/ 2147483647 h 3233"/>
                <a:gd name="T120" fmla="*/ 2147483647 w 3148"/>
                <a:gd name="T121" fmla="*/ 2147483647 h 3233"/>
                <a:gd name="T122" fmla="*/ 2147483647 w 3148"/>
                <a:gd name="T123" fmla="*/ 2147483647 h 3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48" h="3233">
                  <a:moveTo>
                    <a:pt x="978" y="921"/>
                  </a:moveTo>
                  <a:lnTo>
                    <a:pt x="925" y="906"/>
                  </a:lnTo>
                  <a:lnTo>
                    <a:pt x="869" y="898"/>
                  </a:lnTo>
                  <a:lnTo>
                    <a:pt x="827" y="867"/>
                  </a:lnTo>
                  <a:lnTo>
                    <a:pt x="777" y="955"/>
                  </a:lnTo>
                  <a:lnTo>
                    <a:pt x="737" y="957"/>
                  </a:lnTo>
                  <a:lnTo>
                    <a:pt x="691" y="969"/>
                  </a:lnTo>
                  <a:lnTo>
                    <a:pt x="564" y="996"/>
                  </a:lnTo>
                  <a:lnTo>
                    <a:pt x="527" y="1032"/>
                  </a:lnTo>
                  <a:lnTo>
                    <a:pt x="485" y="1023"/>
                  </a:lnTo>
                  <a:lnTo>
                    <a:pt x="445" y="1051"/>
                  </a:lnTo>
                  <a:lnTo>
                    <a:pt x="378" y="1046"/>
                  </a:lnTo>
                  <a:lnTo>
                    <a:pt x="297" y="1088"/>
                  </a:lnTo>
                  <a:lnTo>
                    <a:pt x="293" y="1134"/>
                  </a:lnTo>
                  <a:lnTo>
                    <a:pt x="316" y="1165"/>
                  </a:lnTo>
                  <a:lnTo>
                    <a:pt x="280" y="1216"/>
                  </a:lnTo>
                  <a:lnTo>
                    <a:pt x="178" y="1215"/>
                  </a:lnTo>
                  <a:lnTo>
                    <a:pt x="146" y="1262"/>
                  </a:lnTo>
                  <a:lnTo>
                    <a:pt x="127" y="1318"/>
                  </a:lnTo>
                  <a:lnTo>
                    <a:pt x="75" y="1333"/>
                  </a:lnTo>
                  <a:lnTo>
                    <a:pt x="75" y="1385"/>
                  </a:lnTo>
                  <a:lnTo>
                    <a:pt x="40" y="1445"/>
                  </a:lnTo>
                  <a:lnTo>
                    <a:pt x="52" y="1475"/>
                  </a:lnTo>
                  <a:lnTo>
                    <a:pt x="29" y="1525"/>
                  </a:lnTo>
                  <a:lnTo>
                    <a:pt x="29" y="1575"/>
                  </a:lnTo>
                  <a:lnTo>
                    <a:pt x="10" y="1608"/>
                  </a:lnTo>
                  <a:lnTo>
                    <a:pt x="0" y="1710"/>
                  </a:lnTo>
                  <a:lnTo>
                    <a:pt x="8" y="1809"/>
                  </a:lnTo>
                  <a:lnTo>
                    <a:pt x="6" y="1863"/>
                  </a:lnTo>
                  <a:lnTo>
                    <a:pt x="65" y="1890"/>
                  </a:lnTo>
                  <a:lnTo>
                    <a:pt x="115" y="1900"/>
                  </a:lnTo>
                  <a:lnTo>
                    <a:pt x="134" y="1934"/>
                  </a:lnTo>
                  <a:lnTo>
                    <a:pt x="192" y="1951"/>
                  </a:lnTo>
                  <a:lnTo>
                    <a:pt x="215" y="1921"/>
                  </a:lnTo>
                  <a:lnTo>
                    <a:pt x="247" y="1921"/>
                  </a:lnTo>
                  <a:lnTo>
                    <a:pt x="274" y="1949"/>
                  </a:lnTo>
                  <a:lnTo>
                    <a:pt x="343" y="1963"/>
                  </a:lnTo>
                  <a:lnTo>
                    <a:pt x="389" y="1905"/>
                  </a:lnTo>
                  <a:lnTo>
                    <a:pt x="485" y="1900"/>
                  </a:lnTo>
                  <a:lnTo>
                    <a:pt x="547" y="1917"/>
                  </a:lnTo>
                  <a:lnTo>
                    <a:pt x="595" y="1915"/>
                  </a:lnTo>
                  <a:lnTo>
                    <a:pt x="610" y="1949"/>
                  </a:lnTo>
                  <a:lnTo>
                    <a:pt x="606" y="2024"/>
                  </a:lnTo>
                  <a:lnTo>
                    <a:pt x="620" y="2070"/>
                  </a:lnTo>
                  <a:lnTo>
                    <a:pt x="604" y="2143"/>
                  </a:lnTo>
                  <a:lnTo>
                    <a:pt x="616" y="2201"/>
                  </a:lnTo>
                  <a:lnTo>
                    <a:pt x="606" y="2231"/>
                  </a:lnTo>
                  <a:lnTo>
                    <a:pt x="606" y="2293"/>
                  </a:lnTo>
                  <a:lnTo>
                    <a:pt x="545" y="2308"/>
                  </a:lnTo>
                  <a:lnTo>
                    <a:pt x="495" y="2322"/>
                  </a:lnTo>
                  <a:lnTo>
                    <a:pt x="504" y="2368"/>
                  </a:lnTo>
                  <a:lnTo>
                    <a:pt x="504" y="2414"/>
                  </a:lnTo>
                  <a:lnTo>
                    <a:pt x="526" y="2491"/>
                  </a:lnTo>
                  <a:lnTo>
                    <a:pt x="552" y="2508"/>
                  </a:lnTo>
                  <a:lnTo>
                    <a:pt x="537" y="2550"/>
                  </a:lnTo>
                  <a:lnTo>
                    <a:pt x="539" y="2585"/>
                  </a:lnTo>
                  <a:lnTo>
                    <a:pt x="564" y="2650"/>
                  </a:lnTo>
                  <a:lnTo>
                    <a:pt x="524" y="2656"/>
                  </a:lnTo>
                  <a:lnTo>
                    <a:pt x="481" y="2680"/>
                  </a:lnTo>
                  <a:lnTo>
                    <a:pt x="447" y="2646"/>
                  </a:lnTo>
                  <a:lnTo>
                    <a:pt x="428" y="2677"/>
                  </a:lnTo>
                  <a:lnTo>
                    <a:pt x="453" y="2713"/>
                  </a:lnTo>
                  <a:lnTo>
                    <a:pt x="470" y="2767"/>
                  </a:lnTo>
                  <a:lnTo>
                    <a:pt x="560" y="2790"/>
                  </a:lnTo>
                  <a:lnTo>
                    <a:pt x="581" y="2849"/>
                  </a:lnTo>
                  <a:lnTo>
                    <a:pt x="564" y="2916"/>
                  </a:lnTo>
                  <a:lnTo>
                    <a:pt x="589" y="2970"/>
                  </a:lnTo>
                  <a:lnTo>
                    <a:pt x="583" y="3020"/>
                  </a:lnTo>
                  <a:lnTo>
                    <a:pt x="554" y="3072"/>
                  </a:lnTo>
                  <a:lnTo>
                    <a:pt x="562" y="3097"/>
                  </a:lnTo>
                  <a:lnTo>
                    <a:pt x="623" y="3145"/>
                  </a:lnTo>
                  <a:lnTo>
                    <a:pt x="671" y="3143"/>
                  </a:lnTo>
                  <a:lnTo>
                    <a:pt x="691" y="3210"/>
                  </a:lnTo>
                  <a:lnTo>
                    <a:pt x="735" y="3233"/>
                  </a:lnTo>
                  <a:lnTo>
                    <a:pt x="783" y="3193"/>
                  </a:lnTo>
                  <a:lnTo>
                    <a:pt x="808" y="3179"/>
                  </a:lnTo>
                  <a:lnTo>
                    <a:pt x="869" y="3080"/>
                  </a:lnTo>
                  <a:lnTo>
                    <a:pt x="905" y="3064"/>
                  </a:lnTo>
                  <a:lnTo>
                    <a:pt x="950" y="3101"/>
                  </a:lnTo>
                  <a:lnTo>
                    <a:pt x="1044" y="3074"/>
                  </a:lnTo>
                  <a:lnTo>
                    <a:pt x="1080" y="3043"/>
                  </a:lnTo>
                  <a:lnTo>
                    <a:pt x="1090" y="3016"/>
                  </a:lnTo>
                  <a:lnTo>
                    <a:pt x="1113" y="2997"/>
                  </a:lnTo>
                  <a:lnTo>
                    <a:pt x="1128" y="2972"/>
                  </a:lnTo>
                  <a:lnTo>
                    <a:pt x="1207" y="2930"/>
                  </a:lnTo>
                  <a:lnTo>
                    <a:pt x="1272" y="2913"/>
                  </a:lnTo>
                  <a:lnTo>
                    <a:pt x="1318" y="2920"/>
                  </a:lnTo>
                  <a:lnTo>
                    <a:pt x="1362" y="2878"/>
                  </a:lnTo>
                  <a:lnTo>
                    <a:pt x="1368" y="2834"/>
                  </a:lnTo>
                  <a:lnTo>
                    <a:pt x="1431" y="2859"/>
                  </a:lnTo>
                  <a:lnTo>
                    <a:pt x="1485" y="2826"/>
                  </a:lnTo>
                  <a:lnTo>
                    <a:pt x="1515" y="2801"/>
                  </a:lnTo>
                  <a:lnTo>
                    <a:pt x="1590" y="2803"/>
                  </a:lnTo>
                  <a:lnTo>
                    <a:pt x="1604" y="2774"/>
                  </a:lnTo>
                  <a:lnTo>
                    <a:pt x="1621" y="2736"/>
                  </a:lnTo>
                  <a:lnTo>
                    <a:pt x="1659" y="2717"/>
                  </a:lnTo>
                  <a:lnTo>
                    <a:pt x="1654" y="2682"/>
                  </a:lnTo>
                  <a:lnTo>
                    <a:pt x="1667" y="2636"/>
                  </a:lnTo>
                  <a:lnTo>
                    <a:pt x="1663" y="2604"/>
                  </a:lnTo>
                  <a:lnTo>
                    <a:pt x="1703" y="2565"/>
                  </a:lnTo>
                  <a:lnTo>
                    <a:pt x="1732" y="2506"/>
                  </a:lnTo>
                  <a:lnTo>
                    <a:pt x="1736" y="2462"/>
                  </a:lnTo>
                  <a:lnTo>
                    <a:pt x="1769" y="2396"/>
                  </a:lnTo>
                  <a:lnTo>
                    <a:pt x="1803" y="2341"/>
                  </a:lnTo>
                  <a:lnTo>
                    <a:pt x="1821" y="2301"/>
                  </a:lnTo>
                  <a:lnTo>
                    <a:pt x="1867" y="2341"/>
                  </a:lnTo>
                  <a:lnTo>
                    <a:pt x="1920" y="2354"/>
                  </a:lnTo>
                  <a:lnTo>
                    <a:pt x="1989" y="2402"/>
                  </a:lnTo>
                  <a:lnTo>
                    <a:pt x="2058" y="2410"/>
                  </a:lnTo>
                  <a:lnTo>
                    <a:pt x="2087" y="2431"/>
                  </a:lnTo>
                  <a:lnTo>
                    <a:pt x="2156" y="2439"/>
                  </a:lnTo>
                  <a:lnTo>
                    <a:pt x="2170" y="2429"/>
                  </a:lnTo>
                  <a:lnTo>
                    <a:pt x="2187" y="2429"/>
                  </a:lnTo>
                  <a:lnTo>
                    <a:pt x="2254" y="2458"/>
                  </a:lnTo>
                  <a:lnTo>
                    <a:pt x="2281" y="2483"/>
                  </a:lnTo>
                  <a:lnTo>
                    <a:pt x="2314" y="2481"/>
                  </a:lnTo>
                  <a:lnTo>
                    <a:pt x="2314" y="2469"/>
                  </a:lnTo>
                  <a:lnTo>
                    <a:pt x="2346" y="2460"/>
                  </a:lnTo>
                  <a:lnTo>
                    <a:pt x="2375" y="2435"/>
                  </a:lnTo>
                  <a:lnTo>
                    <a:pt x="2429" y="2452"/>
                  </a:lnTo>
                  <a:lnTo>
                    <a:pt x="2498" y="2512"/>
                  </a:lnTo>
                  <a:lnTo>
                    <a:pt x="2538" y="2537"/>
                  </a:lnTo>
                  <a:lnTo>
                    <a:pt x="2551" y="2558"/>
                  </a:lnTo>
                  <a:lnTo>
                    <a:pt x="2601" y="2598"/>
                  </a:lnTo>
                  <a:lnTo>
                    <a:pt x="2645" y="2623"/>
                  </a:lnTo>
                  <a:lnTo>
                    <a:pt x="2680" y="2615"/>
                  </a:lnTo>
                  <a:lnTo>
                    <a:pt x="2738" y="2606"/>
                  </a:lnTo>
                  <a:lnTo>
                    <a:pt x="2797" y="2613"/>
                  </a:lnTo>
                  <a:lnTo>
                    <a:pt x="2856" y="2596"/>
                  </a:lnTo>
                  <a:lnTo>
                    <a:pt x="2958" y="2571"/>
                  </a:lnTo>
                  <a:lnTo>
                    <a:pt x="2993" y="2575"/>
                  </a:lnTo>
                  <a:lnTo>
                    <a:pt x="3021" y="2613"/>
                  </a:lnTo>
                  <a:lnTo>
                    <a:pt x="3039" y="2625"/>
                  </a:lnTo>
                  <a:lnTo>
                    <a:pt x="3062" y="2604"/>
                  </a:lnTo>
                  <a:lnTo>
                    <a:pt x="3108" y="2596"/>
                  </a:lnTo>
                  <a:lnTo>
                    <a:pt x="3115" y="2558"/>
                  </a:lnTo>
                  <a:lnTo>
                    <a:pt x="3148" y="2554"/>
                  </a:lnTo>
                  <a:lnTo>
                    <a:pt x="3131" y="2523"/>
                  </a:lnTo>
                  <a:lnTo>
                    <a:pt x="3142" y="2510"/>
                  </a:lnTo>
                  <a:lnTo>
                    <a:pt x="3106" y="2454"/>
                  </a:lnTo>
                  <a:lnTo>
                    <a:pt x="3089" y="2464"/>
                  </a:lnTo>
                  <a:lnTo>
                    <a:pt x="3060" y="2416"/>
                  </a:lnTo>
                  <a:lnTo>
                    <a:pt x="3081" y="2404"/>
                  </a:lnTo>
                  <a:lnTo>
                    <a:pt x="3050" y="2372"/>
                  </a:lnTo>
                  <a:lnTo>
                    <a:pt x="3020" y="2381"/>
                  </a:lnTo>
                  <a:lnTo>
                    <a:pt x="2956" y="2373"/>
                  </a:lnTo>
                  <a:lnTo>
                    <a:pt x="2901" y="2373"/>
                  </a:lnTo>
                  <a:lnTo>
                    <a:pt x="2879" y="2341"/>
                  </a:lnTo>
                  <a:lnTo>
                    <a:pt x="2801" y="2339"/>
                  </a:lnTo>
                  <a:lnTo>
                    <a:pt x="2701" y="2350"/>
                  </a:lnTo>
                  <a:lnTo>
                    <a:pt x="2676" y="2366"/>
                  </a:lnTo>
                  <a:lnTo>
                    <a:pt x="2644" y="2360"/>
                  </a:lnTo>
                  <a:lnTo>
                    <a:pt x="2653" y="2341"/>
                  </a:lnTo>
                  <a:lnTo>
                    <a:pt x="2632" y="2314"/>
                  </a:lnTo>
                  <a:lnTo>
                    <a:pt x="2599" y="2325"/>
                  </a:lnTo>
                  <a:lnTo>
                    <a:pt x="2584" y="2312"/>
                  </a:lnTo>
                  <a:lnTo>
                    <a:pt x="2590" y="2272"/>
                  </a:lnTo>
                  <a:lnTo>
                    <a:pt x="2565" y="2278"/>
                  </a:lnTo>
                  <a:lnTo>
                    <a:pt x="2509" y="2220"/>
                  </a:lnTo>
                  <a:lnTo>
                    <a:pt x="2527" y="2214"/>
                  </a:lnTo>
                  <a:lnTo>
                    <a:pt x="2530" y="2195"/>
                  </a:lnTo>
                  <a:lnTo>
                    <a:pt x="2477" y="2160"/>
                  </a:lnTo>
                  <a:lnTo>
                    <a:pt x="2454" y="2124"/>
                  </a:lnTo>
                  <a:lnTo>
                    <a:pt x="2423" y="2086"/>
                  </a:lnTo>
                  <a:lnTo>
                    <a:pt x="2423" y="2043"/>
                  </a:lnTo>
                  <a:lnTo>
                    <a:pt x="2434" y="1995"/>
                  </a:lnTo>
                  <a:lnTo>
                    <a:pt x="2440" y="1944"/>
                  </a:lnTo>
                  <a:lnTo>
                    <a:pt x="2502" y="1875"/>
                  </a:lnTo>
                  <a:lnTo>
                    <a:pt x="2525" y="1807"/>
                  </a:lnTo>
                  <a:lnTo>
                    <a:pt x="2567" y="1806"/>
                  </a:lnTo>
                  <a:lnTo>
                    <a:pt x="2590" y="1777"/>
                  </a:lnTo>
                  <a:lnTo>
                    <a:pt x="2551" y="1710"/>
                  </a:lnTo>
                  <a:lnTo>
                    <a:pt x="2561" y="1681"/>
                  </a:lnTo>
                  <a:lnTo>
                    <a:pt x="2553" y="1660"/>
                  </a:lnTo>
                  <a:lnTo>
                    <a:pt x="2592" y="1608"/>
                  </a:lnTo>
                  <a:lnTo>
                    <a:pt x="2584" y="1593"/>
                  </a:lnTo>
                  <a:lnTo>
                    <a:pt x="2594" y="1529"/>
                  </a:lnTo>
                  <a:lnTo>
                    <a:pt x="2649" y="1523"/>
                  </a:lnTo>
                  <a:lnTo>
                    <a:pt x="2672" y="1493"/>
                  </a:lnTo>
                  <a:lnTo>
                    <a:pt x="2703" y="1470"/>
                  </a:lnTo>
                  <a:lnTo>
                    <a:pt x="2678" y="1418"/>
                  </a:lnTo>
                  <a:lnTo>
                    <a:pt x="2663" y="1355"/>
                  </a:lnTo>
                  <a:lnTo>
                    <a:pt x="2628" y="1358"/>
                  </a:lnTo>
                  <a:lnTo>
                    <a:pt x="2559" y="1372"/>
                  </a:lnTo>
                  <a:lnTo>
                    <a:pt x="2528" y="1362"/>
                  </a:lnTo>
                  <a:lnTo>
                    <a:pt x="2490" y="1374"/>
                  </a:lnTo>
                  <a:lnTo>
                    <a:pt x="2461" y="1347"/>
                  </a:lnTo>
                  <a:lnTo>
                    <a:pt x="2385" y="1332"/>
                  </a:lnTo>
                  <a:lnTo>
                    <a:pt x="2358" y="1295"/>
                  </a:lnTo>
                  <a:lnTo>
                    <a:pt x="2329" y="1286"/>
                  </a:lnTo>
                  <a:lnTo>
                    <a:pt x="2333" y="1188"/>
                  </a:lnTo>
                  <a:lnTo>
                    <a:pt x="2348" y="1157"/>
                  </a:lnTo>
                  <a:lnTo>
                    <a:pt x="2352" y="1111"/>
                  </a:lnTo>
                  <a:lnTo>
                    <a:pt x="2396" y="1042"/>
                  </a:lnTo>
                  <a:lnTo>
                    <a:pt x="2404" y="1017"/>
                  </a:lnTo>
                  <a:lnTo>
                    <a:pt x="2431" y="942"/>
                  </a:lnTo>
                  <a:lnTo>
                    <a:pt x="2390" y="894"/>
                  </a:lnTo>
                  <a:lnTo>
                    <a:pt x="2398" y="837"/>
                  </a:lnTo>
                  <a:lnTo>
                    <a:pt x="2444" y="798"/>
                  </a:lnTo>
                  <a:lnTo>
                    <a:pt x="2459" y="758"/>
                  </a:lnTo>
                  <a:lnTo>
                    <a:pt x="2498" y="714"/>
                  </a:lnTo>
                  <a:lnTo>
                    <a:pt x="2490" y="687"/>
                  </a:lnTo>
                  <a:lnTo>
                    <a:pt x="2434" y="666"/>
                  </a:lnTo>
                  <a:lnTo>
                    <a:pt x="2413" y="631"/>
                  </a:lnTo>
                  <a:lnTo>
                    <a:pt x="2385" y="625"/>
                  </a:lnTo>
                  <a:lnTo>
                    <a:pt x="2394" y="597"/>
                  </a:lnTo>
                  <a:lnTo>
                    <a:pt x="2396" y="543"/>
                  </a:lnTo>
                  <a:lnTo>
                    <a:pt x="2429" y="520"/>
                  </a:lnTo>
                  <a:lnTo>
                    <a:pt x="2436" y="489"/>
                  </a:lnTo>
                  <a:lnTo>
                    <a:pt x="2479" y="464"/>
                  </a:lnTo>
                  <a:lnTo>
                    <a:pt x="2490" y="447"/>
                  </a:lnTo>
                  <a:lnTo>
                    <a:pt x="2429" y="418"/>
                  </a:lnTo>
                  <a:lnTo>
                    <a:pt x="2383" y="409"/>
                  </a:lnTo>
                  <a:lnTo>
                    <a:pt x="2367" y="393"/>
                  </a:lnTo>
                  <a:lnTo>
                    <a:pt x="2342" y="407"/>
                  </a:lnTo>
                  <a:lnTo>
                    <a:pt x="2283" y="393"/>
                  </a:lnTo>
                  <a:lnTo>
                    <a:pt x="2254" y="372"/>
                  </a:lnTo>
                  <a:lnTo>
                    <a:pt x="2210" y="376"/>
                  </a:lnTo>
                  <a:lnTo>
                    <a:pt x="2179" y="347"/>
                  </a:lnTo>
                  <a:lnTo>
                    <a:pt x="2152" y="363"/>
                  </a:lnTo>
                  <a:lnTo>
                    <a:pt x="2101" y="353"/>
                  </a:lnTo>
                  <a:lnTo>
                    <a:pt x="2108" y="307"/>
                  </a:lnTo>
                  <a:lnTo>
                    <a:pt x="2078" y="288"/>
                  </a:lnTo>
                  <a:lnTo>
                    <a:pt x="2035" y="301"/>
                  </a:lnTo>
                  <a:lnTo>
                    <a:pt x="1976" y="272"/>
                  </a:lnTo>
                  <a:lnTo>
                    <a:pt x="1980" y="224"/>
                  </a:lnTo>
                  <a:lnTo>
                    <a:pt x="1974" y="178"/>
                  </a:lnTo>
                  <a:lnTo>
                    <a:pt x="1888" y="134"/>
                  </a:lnTo>
                  <a:lnTo>
                    <a:pt x="1834" y="46"/>
                  </a:lnTo>
                  <a:lnTo>
                    <a:pt x="1796" y="0"/>
                  </a:lnTo>
                  <a:lnTo>
                    <a:pt x="1759" y="4"/>
                  </a:lnTo>
                  <a:lnTo>
                    <a:pt x="1728" y="119"/>
                  </a:lnTo>
                  <a:lnTo>
                    <a:pt x="1656" y="167"/>
                  </a:lnTo>
                  <a:lnTo>
                    <a:pt x="1625" y="199"/>
                  </a:lnTo>
                  <a:lnTo>
                    <a:pt x="1562" y="190"/>
                  </a:lnTo>
                  <a:lnTo>
                    <a:pt x="1521" y="221"/>
                  </a:lnTo>
                  <a:lnTo>
                    <a:pt x="1439" y="213"/>
                  </a:lnTo>
                  <a:lnTo>
                    <a:pt x="1431" y="315"/>
                  </a:lnTo>
                  <a:lnTo>
                    <a:pt x="1435" y="370"/>
                  </a:lnTo>
                  <a:lnTo>
                    <a:pt x="1469" y="443"/>
                  </a:lnTo>
                  <a:lnTo>
                    <a:pt x="1450" y="501"/>
                  </a:lnTo>
                  <a:lnTo>
                    <a:pt x="1421" y="485"/>
                  </a:lnTo>
                  <a:lnTo>
                    <a:pt x="1347" y="485"/>
                  </a:lnTo>
                  <a:lnTo>
                    <a:pt x="1320" y="554"/>
                  </a:lnTo>
                  <a:lnTo>
                    <a:pt x="1320" y="679"/>
                  </a:lnTo>
                  <a:lnTo>
                    <a:pt x="1243" y="689"/>
                  </a:lnTo>
                  <a:lnTo>
                    <a:pt x="1157" y="727"/>
                  </a:lnTo>
                  <a:lnTo>
                    <a:pt x="1076" y="706"/>
                  </a:lnTo>
                  <a:lnTo>
                    <a:pt x="1074" y="856"/>
                  </a:lnTo>
                  <a:lnTo>
                    <a:pt x="1005" y="879"/>
                  </a:lnTo>
                  <a:lnTo>
                    <a:pt x="978" y="921"/>
                  </a:lnTo>
                </a:path>
              </a:pathLst>
            </a:custGeom>
            <a:noFill/>
            <a:ln w="6350" cmpd="sng">
              <a:solidFill>
                <a:schemeClr val="tx1"/>
              </a:solidFill>
              <a:prstDash val="solid"/>
              <a:round/>
              <a:headEnd/>
              <a:tailEnd/>
            </a:ln>
            <a:effectLst/>
          </p:spPr>
          <p:txBody>
            <a:bodyPr/>
            <a:lstStyle/>
            <a:p>
              <a:endParaRPr lang="ja-JP" altLang="en-US" dirty="0"/>
            </a:p>
          </p:txBody>
        </p:sp>
      </p:grpSp>
      <p:sp>
        <p:nvSpPr>
          <p:cNvPr id="2" name="テキスト ボックス 1">
            <a:extLst>
              <a:ext uri="{FF2B5EF4-FFF2-40B4-BE49-F238E27FC236}">
                <a16:creationId xmlns:a16="http://schemas.microsoft.com/office/drawing/2014/main" id="{65974C28-B22F-C755-7A18-D7386B52E762}"/>
              </a:ext>
            </a:extLst>
          </p:cNvPr>
          <p:cNvSpPr txBox="1"/>
          <p:nvPr/>
        </p:nvSpPr>
        <p:spPr>
          <a:xfrm>
            <a:off x="4233347" y="210137"/>
            <a:ext cx="726161"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れい わ がんねん</a:t>
            </a:r>
            <a:endParaRPr lang="en-US" altLang="ja-JP" sz="8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74F72DC6-2BEC-31CF-714E-9953F239328F}"/>
              </a:ext>
            </a:extLst>
          </p:cNvPr>
          <p:cNvSpPr txBox="1"/>
          <p:nvPr/>
        </p:nvSpPr>
        <p:spPr>
          <a:xfrm>
            <a:off x="3820749" y="454254"/>
            <a:ext cx="487313" cy="123111"/>
          </a:xfrm>
          <a:prstGeom prst="rect">
            <a:avLst/>
          </a:prstGeom>
          <a:noFill/>
        </p:spPr>
        <p:txBody>
          <a:bodyPr wrap="none" lIns="0" tIns="0" rIns="0" bIns="0">
            <a:spAutoFit/>
          </a:bodyPr>
          <a:lstStyle/>
          <a:p>
            <a:pPr lvl="0" algn="ctr">
              <a:defRPr/>
            </a:pPr>
            <a:r>
              <a:rPr lang="ja-JP" altLang="en-US" sz="8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ちゅうじゅん</a:t>
            </a:r>
            <a:endParaRPr lang="en-US" altLang="ja-JP" sz="8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1519B700-69DD-B572-3B68-B607E456EA76}"/>
              </a:ext>
            </a:extLst>
          </p:cNvPr>
          <p:cNvSpPr txBox="1"/>
          <p:nvPr/>
        </p:nvSpPr>
        <p:spPr>
          <a:xfrm>
            <a:off x="473019" y="3342249"/>
            <a:ext cx="306173" cy="107722"/>
          </a:xfrm>
          <a:prstGeom prst="rect">
            <a:avLst/>
          </a:prstGeom>
          <a:noFill/>
        </p:spPr>
        <p:txBody>
          <a:bodyPr wrap="none" lIns="0" tIns="0" rIns="0" bIns="0">
            <a:spAutoFit/>
          </a:bodyPr>
          <a:lstStyle/>
          <a:p>
            <a:pPr lvl="0" algn="ctr">
              <a:defRPr/>
            </a:pPr>
            <a:r>
              <a:rPr lang="ja-JP" altLang="en-US" sz="700" dirty="0">
                <a:solidFill>
                  <a:srgbClr val="548235"/>
                </a:solidFill>
                <a:latin typeface="HGP創英角ｺﾞｼｯｸUB" panose="020B0900000000000000" pitchFamily="50" charset="-128"/>
                <a:ea typeface="HGP創英角ｺﾞｼｯｸUB" panose="020B0900000000000000" pitchFamily="50" charset="-128"/>
              </a:rPr>
              <a:t>れい　わ</a:t>
            </a:r>
            <a:endParaRPr lang="en-US" altLang="ja-JP" sz="7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D14FD52E-75FA-7A2A-FC8F-B010D107CB94}"/>
              </a:ext>
            </a:extLst>
          </p:cNvPr>
          <p:cNvSpPr txBox="1"/>
          <p:nvPr/>
        </p:nvSpPr>
        <p:spPr>
          <a:xfrm>
            <a:off x="834880" y="3343704"/>
            <a:ext cx="325410" cy="107722"/>
          </a:xfrm>
          <a:prstGeom prst="rect">
            <a:avLst/>
          </a:prstGeom>
          <a:noFill/>
        </p:spPr>
        <p:txBody>
          <a:bodyPr wrap="none" lIns="0" tIns="0" rIns="0" bIns="0">
            <a:spAutoFit/>
          </a:bodyPr>
          <a:lstStyle/>
          <a:p>
            <a:pPr lvl="0" algn="ctr">
              <a:defRPr/>
            </a:pPr>
            <a:r>
              <a:rPr lang="ja-JP" altLang="en-US" sz="700" dirty="0">
                <a:solidFill>
                  <a:srgbClr val="548235"/>
                </a:solidFill>
                <a:latin typeface="HGP創英角ｺﾞｼｯｸUB" panose="020B0900000000000000" pitchFamily="50" charset="-128"/>
                <a:ea typeface="HGP創英角ｺﾞｼｯｸUB" panose="020B0900000000000000" pitchFamily="50" charset="-128"/>
              </a:rPr>
              <a:t>がんねん</a:t>
            </a:r>
            <a:endParaRPr lang="en-US" altLang="ja-JP" sz="7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A7CB7AA1-4702-7845-C629-1717D7ED126D}"/>
              </a:ext>
            </a:extLst>
          </p:cNvPr>
          <p:cNvSpPr txBox="1"/>
          <p:nvPr/>
        </p:nvSpPr>
        <p:spPr>
          <a:xfrm>
            <a:off x="4796677" y="3282354"/>
            <a:ext cx="203582" cy="107722"/>
          </a:xfrm>
          <a:prstGeom prst="rect">
            <a:avLst/>
          </a:prstGeom>
          <a:noFill/>
        </p:spPr>
        <p:txBody>
          <a:bodyPr wrap="none" lIns="0" tIns="0" rIns="0" bIns="0" rtlCol="0">
            <a:spAutoFit/>
          </a:bodyPr>
          <a:lstStyle/>
          <a:p>
            <a:r>
              <a:rPr lang="ja-JP" altLang="en-US" sz="700" dirty="0">
                <a:effectLst>
                  <a:glow rad="63500">
                    <a:schemeClr val="bg1"/>
                  </a:glow>
                </a:effectLst>
                <a:latin typeface="HGP創英角ｺﾞｼｯｸUB" panose="020B0900000000000000" pitchFamily="50" charset="-128"/>
                <a:ea typeface="HGP創英角ｺﾞｼｯｸUB" panose="020B0900000000000000" pitchFamily="50" charset="-128"/>
              </a:rPr>
              <a:t>りょう</a:t>
            </a:r>
            <a:endParaRPr kumimoji="1" lang="ja-JP" altLang="en-US" sz="700" dirty="0">
              <a:effectLst>
                <a:glow rad="63500">
                  <a:schemeClr val="bg1"/>
                </a:glow>
              </a:effectLst>
              <a:latin typeface="HGP創英角ｺﾞｼｯｸUB" panose="020B0900000000000000" pitchFamily="50" charset="-128"/>
              <a:ea typeface="HGP創英角ｺﾞｼｯｸUB" panose="020B0900000000000000" pitchFamily="50" charset="-128"/>
            </a:endParaRPr>
          </a:p>
        </p:txBody>
      </p:sp>
      <p:sp>
        <p:nvSpPr>
          <p:cNvPr id="26" name="テキスト ボックス 25">
            <a:extLst>
              <a:ext uri="{FF2B5EF4-FFF2-40B4-BE49-F238E27FC236}">
                <a16:creationId xmlns:a16="http://schemas.microsoft.com/office/drawing/2014/main" id="{D3AD2A46-D6CA-DEDF-A1A8-733EDCFD95C3}"/>
              </a:ext>
            </a:extLst>
          </p:cNvPr>
          <p:cNvSpPr txBox="1"/>
          <p:nvPr/>
        </p:nvSpPr>
        <p:spPr>
          <a:xfrm>
            <a:off x="4379881" y="9591037"/>
            <a:ext cx="84960"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つ</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正方形/長方形 27">
            <a:extLst>
              <a:ext uri="{FF2B5EF4-FFF2-40B4-BE49-F238E27FC236}">
                <a16:creationId xmlns:a16="http://schemas.microsoft.com/office/drawing/2014/main" id="{6435D1BE-6AD3-3B65-4FFD-481D535D11AF}"/>
              </a:ext>
            </a:extLst>
          </p:cNvPr>
          <p:cNvSpPr/>
          <p:nvPr/>
        </p:nvSpPr>
        <p:spPr>
          <a:xfrm>
            <a:off x="3641164" y="6691689"/>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みや　　ぎ</a:t>
            </a:r>
          </a:p>
        </p:txBody>
      </p:sp>
      <p:sp>
        <p:nvSpPr>
          <p:cNvPr id="29" name="正方形/長方形 28">
            <a:extLst>
              <a:ext uri="{FF2B5EF4-FFF2-40B4-BE49-F238E27FC236}">
                <a16:creationId xmlns:a16="http://schemas.microsoft.com/office/drawing/2014/main" id="{5983B45E-42B0-AE06-7E8E-77C58878DAAE}"/>
              </a:ext>
            </a:extLst>
          </p:cNvPr>
          <p:cNvSpPr/>
          <p:nvPr/>
        </p:nvSpPr>
        <p:spPr>
          <a:xfrm>
            <a:off x="4377912" y="6690028"/>
            <a:ext cx="612000" cy="108000"/>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まる　 もり　 </a:t>
            </a:r>
            <a:r>
              <a:rPr lang="ja-JP" altLang="en-US" sz="600" dirty="0">
                <a:effectLst>
                  <a:glow rad="127000">
                    <a:schemeClr val="bg1"/>
                  </a:glow>
                </a:effectLst>
                <a:latin typeface="HGP創英角ｺﾞｼｯｸUB" panose="020B0900000000000000" pitchFamily="50" charset="-128"/>
                <a:ea typeface="HGP創英角ｺﾞｼｯｸUB" panose="020B0900000000000000" pitchFamily="50" charset="-128"/>
              </a:rPr>
              <a:t>まち</a:t>
            </a:r>
            <a:endPar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30" name="正方形/長方形 29">
            <a:extLst>
              <a:ext uri="{FF2B5EF4-FFF2-40B4-BE49-F238E27FC236}">
                <a16:creationId xmlns:a16="http://schemas.microsoft.com/office/drawing/2014/main" id="{F5626FD2-6C46-71B0-E401-146B3D75E233}"/>
              </a:ext>
            </a:extLst>
          </p:cNvPr>
          <p:cNvSpPr/>
          <p:nvPr/>
        </p:nvSpPr>
        <p:spPr>
          <a:xfrm>
            <a:off x="334998" y="6689684"/>
            <a:ext cx="360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なが　 の</a:t>
            </a:r>
          </a:p>
        </p:txBody>
      </p:sp>
      <p:sp>
        <p:nvSpPr>
          <p:cNvPr id="31" name="正方形/長方形 30">
            <a:extLst>
              <a:ext uri="{FF2B5EF4-FFF2-40B4-BE49-F238E27FC236}">
                <a16:creationId xmlns:a16="http://schemas.microsoft.com/office/drawing/2014/main" id="{D56D2F47-F3AD-9586-4A62-84536E4FD252}"/>
              </a:ext>
            </a:extLst>
          </p:cNvPr>
          <p:cNvSpPr/>
          <p:nvPr/>
        </p:nvSpPr>
        <p:spPr>
          <a:xfrm>
            <a:off x="966264" y="6689684"/>
            <a:ext cx="360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なが　 の</a:t>
            </a:r>
          </a:p>
        </p:txBody>
      </p:sp>
    </p:spTree>
    <p:extLst>
      <p:ext uri="{BB962C8B-B14F-4D97-AF65-F5344CB8AC3E}">
        <p14:creationId xmlns:p14="http://schemas.microsoft.com/office/powerpoint/2010/main" val="3737773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2016FDB-F7B4-6761-0DD1-E114CBBFB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 y="944528"/>
            <a:ext cx="3168000" cy="2361304"/>
          </a:xfrm>
          <a:prstGeom prst="rect">
            <a:avLst/>
          </a:prstGeom>
        </p:spPr>
      </p:pic>
      <p:pic>
        <p:nvPicPr>
          <p:cNvPr id="7" name="図 6">
            <a:extLst>
              <a:ext uri="{FF2B5EF4-FFF2-40B4-BE49-F238E27FC236}">
                <a16:creationId xmlns:a16="http://schemas.microsoft.com/office/drawing/2014/main" id="{C11EE91C-AF15-FC95-8B1E-D2690A928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009" y="930128"/>
            <a:ext cx="3168000" cy="2377144"/>
          </a:xfrm>
          <a:prstGeom prst="rect">
            <a:avLst/>
          </a:prstGeom>
        </p:spPr>
      </p:pic>
      <p:pic>
        <p:nvPicPr>
          <p:cNvPr id="12" name="図 11">
            <a:extLst>
              <a:ext uri="{FF2B5EF4-FFF2-40B4-BE49-F238E27FC236}">
                <a16:creationId xmlns:a16="http://schemas.microsoft.com/office/drawing/2014/main" id="{864EDFF9-1379-986A-A155-97E82614F6D1}"/>
              </a:ext>
            </a:extLst>
          </p:cNvPr>
          <p:cNvPicPr>
            <a:picLocks noChangeAspect="1"/>
          </p:cNvPicPr>
          <p:nvPr/>
        </p:nvPicPr>
        <p:blipFill rotWithShape="1">
          <a:blip r:embed="rId5"/>
          <a:srcRect l="9830" t="11064" r="10478" b="504"/>
          <a:stretch/>
        </p:blipFill>
        <p:spPr>
          <a:xfrm>
            <a:off x="194310" y="6924759"/>
            <a:ext cx="3168000" cy="2376001"/>
          </a:xfrm>
          <a:prstGeom prst="rect">
            <a:avLst/>
          </a:prstGeom>
        </p:spPr>
      </p:pic>
      <p:sp>
        <p:nvSpPr>
          <p:cNvPr id="13" name="テキスト ボックス 12">
            <a:extLst>
              <a:ext uri="{FF2B5EF4-FFF2-40B4-BE49-F238E27FC236}">
                <a16:creationId xmlns:a16="http://schemas.microsoft.com/office/drawing/2014/main" id="{07F9360A-3F32-7692-B1CD-4E966A3BBE88}"/>
              </a:ext>
            </a:extLst>
          </p:cNvPr>
          <p:cNvSpPr txBox="1"/>
          <p:nvPr/>
        </p:nvSpPr>
        <p:spPr>
          <a:xfrm>
            <a:off x="1993986" y="9099347"/>
            <a:ext cx="1333698"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4" name="正方形/長方形 13">
            <a:extLst>
              <a:ext uri="{FF2B5EF4-FFF2-40B4-BE49-F238E27FC236}">
                <a16:creationId xmlns:a16="http://schemas.microsoft.com/office/drawing/2014/main" id="{8CDA3406-C6FE-1741-238D-34E5376F1355}"/>
              </a:ext>
            </a:extLst>
          </p:cNvPr>
          <p:cNvSpPr/>
          <p:nvPr/>
        </p:nvSpPr>
        <p:spPr>
          <a:xfrm>
            <a:off x="198113" y="6924759"/>
            <a:ext cx="1244251" cy="369332"/>
          </a:xfrm>
          <a:prstGeom prst="rect">
            <a:avLst/>
          </a:prstGeom>
        </p:spPr>
        <p:txBody>
          <a:bodyPr wrap="none">
            <a:spAutoFit/>
          </a:bodyPr>
          <a:lstStyle/>
          <a:p>
            <a:r>
              <a:rPr lang="ja-JP"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富岡</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sp>
        <p:nvSpPr>
          <p:cNvPr id="17" name="テキスト ボックス 16">
            <a:extLst>
              <a:ext uri="{FF2B5EF4-FFF2-40B4-BE49-F238E27FC236}">
                <a16:creationId xmlns:a16="http://schemas.microsoft.com/office/drawing/2014/main" id="{F58F7137-0AA3-DD6A-D890-E7229C6E350F}"/>
              </a:ext>
            </a:extLst>
          </p:cNvPr>
          <p:cNvSpPr txBox="1"/>
          <p:nvPr/>
        </p:nvSpPr>
        <p:spPr>
          <a:xfrm>
            <a:off x="210645" y="555230"/>
            <a:ext cx="4759316" cy="307777"/>
          </a:xfrm>
          <a:prstGeom prst="rect">
            <a:avLst/>
          </a:prstGeom>
          <a:noFill/>
        </p:spPr>
        <p:txBody>
          <a:bodyPr wrap="none" lIns="0" tIns="0" rIns="0" bIns="0" rtlCol="0">
            <a:spAutoFit/>
          </a:bodyPr>
          <a:lstStyle/>
          <a:p>
            <a:r>
              <a:rPr kumimoji="1" lang="ja-JP" altLang="en-US" u="sng" dirty="0">
                <a:solidFill>
                  <a:srgbClr val="548235"/>
                </a:solidFill>
                <a:latin typeface="HGP創英角ｺﾞｼｯｸUB" panose="020B0900000000000000" pitchFamily="50" charset="-128"/>
                <a:ea typeface="HGP創英角ｺﾞｼｯｸUB" panose="020B0900000000000000" pitchFamily="50" charset="-128"/>
              </a:rPr>
              <a:t>令和</a:t>
            </a:r>
            <a:r>
              <a:rPr kumimoji="1" lang="ja-JP" altLang="en-US" sz="2000" u="sng" dirty="0">
                <a:solidFill>
                  <a:srgbClr val="548235"/>
                </a:solidFill>
                <a:latin typeface="HGP創英角ｺﾞｼｯｸUB" panose="020B0900000000000000" pitchFamily="50" charset="-128"/>
                <a:ea typeface="HGP創英角ｺﾞｼｯｸUB" panose="020B0900000000000000" pitchFamily="50" charset="-128"/>
              </a:rPr>
              <a:t>元</a:t>
            </a:r>
            <a:r>
              <a:rPr kumimoji="1" lang="ja-JP" altLang="en-US" u="sng" dirty="0">
                <a:solidFill>
                  <a:srgbClr val="548235"/>
                </a:solidFill>
                <a:latin typeface="HGP創英角ｺﾞｼｯｸUB" panose="020B0900000000000000" pitchFamily="50" charset="-128"/>
                <a:ea typeface="HGP創英角ｺﾞｼｯｸUB" panose="020B0900000000000000" pitchFamily="50" charset="-128"/>
              </a:rPr>
              <a:t>年 </a:t>
            </a:r>
            <a:r>
              <a:rPr kumimoji="1" lang="ja-JP" altLang="en-US" sz="2000" u="sng" dirty="0">
                <a:solidFill>
                  <a:srgbClr val="548235"/>
                </a:solidFill>
                <a:latin typeface="HGP創英角ｺﾞｼｯｸUB" panose="020B0900000000000000" pitchFamily="50" charset="-128"/>
                <a:ea typeface="HGP創英角ｺﾞｼｯｸUB" panose="020B0900000000000000" pitchFamily="50" charset="-128"/>
              </a:rPr>
              <a:t>東日本台風</a:t>
            </a:r>
            <a:r>
              <a:rPr lang="ja-JP" altLang="en-US" sz="1600" u="sng" dirty="0">
                <a:solidFill>
                  <a:srgbClr val="548235"/>
                </a:solidFill>
                <a:latin typeface="HGP創英角ｺﾞｼｯｸUB" panose="020B0900000000000000" pitchFamily="50" charset="-128"/>
                <a:ea typeface="HGP創英角ｺﾞｼｯｸUB" panose="020B0900000000000000" pitchFamily="50" charset="-128"/>
              </a:rPr>
              <a:t>による</a:t>
            </a:r>
            <a:r>
              <a:rPr lang="ja-JP" altLang="en-US" sz="2000" u="sng" dirty="0">
                <a:solidFill>
                  <a:srgbClr val="548235"/>
                </a:solidFill>
                <a:latin typeface="HGP創英角ｺﾞｼｯｸUB" panose="020B0900000000000000" pitchFamily="50" charset="-128"/>
                <a:ea typeface="HGP創英角ｺﾞｼｯｸUB" panose="020B0900000000000000" pitchFamily="50" charset="-128"/>
              </a:rPr>
              <a:t>群馬県内</a:t>
            </a:r>
            <a:r>
              <a:rPr lang="ja-JP" altLang="en-US" sz="1600" u="sng" dirty="0">
                <a:solidFill>
                  <a:srgbClr val="548235"/>
                </a:solidFill>
                <a:latin typeface="HGP創英角ｺﾞｼｯｸUB" panose="020B0900000000000000" pitchFamily="50" charset="-128"/>
                <a:ea typeface="HGP創英角ｺﾞｼｯｸUB" panose="020B0900000000000000" pitchFamily="50" charset="-128"/>
              </a:rPr>
              <a:t>での</a:t>
            </a:r>
            <a:r>
              <a:rPr lang="ja-JP" altLang="en-US" sz="2000" u="sng" dirty="0">
                <a:solidFill>
                  <a:srgbClr val="548235"/>
                </a:solidFill>
                <a:latin typeface="HGP創英角ｺﾞｼｯｸUB" panose="020B0900000000000000" pitchFamily="50" charset="-128"/>
                <a:ea typeface="HGP創英角ｺﾞｼｯｸUB" panose="020B0900000000000000" pitchFamily="50" charset="-128"/>
              </a:rPr>
              <a:t>被害</a:t>
            </a:r>
            <a:endParaRPr kumimoji="1" lang="en-US" altLang="ja-JP" u="sng"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5FAE13B3-A186-655D-8A3A-C7B8D2BAFCF5}"/>
              </a:ext>
            </a:extLst>
          </p:cNvPr>
          <p:cNvSpPr txBox="1"/>
          <p:nvPr/>
        </p:nvSpPr>
        <p:spPr>
          <a:xfrm>
            <a:off x="196241" y="424313"/>
            <a:ext cx="950581" cy="161583"/>
          </a:xfrm>
          <a:prstGeom prst="rect">
            <a:avLst/>
          </a:prstGeom>
          <a:noFill/>
        </p:spPr>
        <p:txBody>
          <a:bodyPr wrap="none" lIns="0" tIns="0" rIns="0" bIns="0" rtlCol="0">
            <a:spAutoFit/>
          </a:bodyPr>
          <a:lstStyle/>
          <a:p>
            <a:pPr algn="ctr"/>
            <a:r>
              <a:rPr lang="ja-JP" altLang="en-US" sz="1050" dirty="0">
                <a:solidFill>
                  <a:srgbClr val="548235"/>
                </a:solidFill>
                <a:latin typeface="HGP創英角ｺﾞｼｯｸUB" panose="020B0900000000000000" pitchFamily="50" charset="-128"/>
                <a:ea typeface="HGP創英角ｺﾞｼｯｸUB" panose="020B0900000000000000" pitchFamily="50" charset="-128"/>
              </a:rPr>
              <a:t>れい わ がんねん</a:t>
            </a:r>
            <a:endParaRPr kumimoji="1" lang="en-US" altLang="ja-JP" sz="105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502E596F-A99E-BB13-D570-8AB3272D2A8D}"/>
              </a:ext>
            </a:extLst>
          </p:cNvPr>
          <p:cNvSpPr txBox="1"/>
          <p:nvPr/>
        </p:nvSpPr>
        <p:spPr>
          <a:xfrm>
            <a:off x="3041508" y="424313"/>
            <a:ext cx="801501" cy="161583"/>
          </a:xfrm>
          <a:prstGeom prst="rect">
            <a:avLst/>
          </a:prstGeom>
          <a:noFill/>
        </p:spPr>
        <p:txBody>
          <a:bodyPr wrap="none" lIns="0" tIns="0" rIns="0" bIns="0" rtlCol="0">
            <a:spAutoFit/>
          </a:bodyPr>
          <a:lstStyle/>
          <a:p>
            <a:pPr algn="ctr"/>
            <a:r>
              <a:rPr lang="ja-JP" altLang="en-US" sz="1050" dirty="0">
                <a:solidFill>
                  <a:srgbClr val="548235"/>
                </a:solidFill>
                <a:latin typeface="HGP創英角ｺﾞｼｯｸUB" panose="020B0900000000000000" pitchFamily="50" charset="-128"/>
                <a:ea typeface="HGP創英角ｺﾞｼｯｸUB" panose="020B0900000000000000" pitchFamily="50" charset="-128"/>
              </a:rPr>
              <a:t>ぐん  ま  けん </a:t>
            </a:r>
            <a:endParaRPr kumimoji="1" lang="en-US" altLang="ja-JP" sz="105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3040C80C-64D0-5189-FC08-58983B15138C}"/>
              </a:ext>
            </a:extLst>
          </p:cNvPr>
          <p:cNvSpPr txBox="1"/>
          <p:nvPr/>
        </p:nvSpPr>
        <p:spPr>
          <a:xfrm>
            <a:off x="4492416" y="424313"/>
            <a:ext cx="418384" cy="161583"/>
          </a:xfrm>
          <a:prstGeom prst="rect">
            <a:avLst/>
          </a:prstGeom>
          <a:noFill/>
        </p:spPr>
        <p:txBody>
          <a:bodyPr wrap="none" lIns="0" tIns="0" rIns="0" bIns="0" rtlCol="0">
            <a:spAutoFit/>
          </a:bodyPr>
          <a:lstStyle/>
          <a:p>
            <a:pPr algn="ctr"/>
            <a:r>
              <a:rPr lang="ja-JP" altLang="en-US" sz="1050" dirty="0">
                <a:solidFill>
                  <a:srgbClr val="548235"/>
                </a:solidFill>
                <a:latin typeface="HGP創英角ｺﾞｼｯｸUB" panose="020B0900000000000000" pitchFamily="50" charset="-128"/>
                <a:ea typeface="HGP創英角ｺﾞｼｯｸUB" panose="020B0900000000000000" pitchFamily="50" charset="-128"/>
              </a:rPr>
              <a:t>ひ がい</a:t>
            </a:r>
            <a:endParaRPr kumimoji="1" lang="en-US" altLang="ja-JP" sz="1050" dirty="0">
              <a:solidFill>
                <a:srgbClr val="548235"/>
              </a:solidFill>
              <a:latin typeface="HGP創英角ｺﾞｼｯｸUB" panose="020B0900000000000000" pitchFamily="50" charset="-128"/>
              <a:ea typeface="HGP創英角ｺﾞｼｯｸUB" panose="020B0900000000000000" pitchFamily="50" charset="-128"/>
            </a:endParaRPr>
          </a:p>
        </p:txBody>
      </p:sp>
      <p:pic>
        <p:nvPicPr>
          <p:cNvPr id="22" name="図 21">
            <a:extLst>
              <a:ext uri="{FF2B5EF4-FFF2-40B4-BE49-F238E27FC236}">
                <a16:creationId xmlns:a16="http://schemas.microsoft.com/office/drawing/2014/main" id="{86CF4379-027C-2AF6-B0EC-761BBF594E4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514989" y="6924760"/>
            <a:ext cx="3168000" cy="2376000"/>
          </a:xfrm>
          <a:prstGeom prst="rect">
            <a:avLst/>
          </a:prstGeom>
        </p:spPr>
      </p:pic>
      <p:sp>
        <p:nvSpPr>
          <p:cNvPr id="23" name="正方形/長方形 22">
            <a:extLst>
              <a:ext uri="{FF2B5EF4-FFF2-40B4-BE49-F238E27FC236}">
                <a16:creationId xmlns:a16="http://schemas.microsoft.com/office/drawing/2014/main" id="{AA73AAC2-0A6E-659A-BBAD-AF662C12D2D1}"/>
              </a:ext>
            </a:extLst>
          </p:cNvPr>
          <p:cNvSpPr/>
          <p:nvPr/>
        </p:nvSpPr>
        <p:spPr>
          <a:xfrm>
            <a:off x="3542290" y="6928884"/>
            <a:ext cx="1962397" cy="369332"/>
          </a:xfrm>
          <a:prstGeom prst="rect">
            <a:avLst/>
          </a:prstGeom>
        </p:spPr>
        <p:txBody>
          <a:bodyPr wrap="none">
            <a:spAutoFit/>
          </a:bodyPr>
          <a:lstStyle/>
          <a:p>
            <a:r>
              <a:rPr lang="ja-JP"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嬬恋</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村 </a:t>
            </a:r>
            <a:r>
              <a:rPr lang="zh-CN"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大字田代地区</a:t>
            </a:r>
            <a:endPar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24" name="テキスト ボックス 23">
            <a:extLst>
              <a:ext uri="{FF2B5EF4-FFF2-40B4-BE49-F238E27FC236}">
                <a16:creationId xmlns:a16="http://schemas.microsoft.com/office/drawing/2014/main" id="{C2CA86C7-648E-195C-8B4F-C4B2DD7109D2}"/>
              </a:ext>
            </a:extLst>
          </p:cNvPr>
          <p:cNvSpPr txBox="1"/>
          <p:nvPr/>
        </p:nvSpPr>
        <p:spPr>
          <a:xfrm>
            <a:off x="5282661" y="9080297"/>
            <a:ext cx="1333698"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5" name="正方形/長方形 24">
            <a:extLst>
              <a:ext uri="{FF2B5EF4-FFF2-40B4-BE49-F238E27FC236}">
                <a16:creationId xmlns:a16="http://schemas.microsoft.com/office/drawing/2014/main" id="{263E5601-A305-9722-CBCD-028A5657834B}"/>
              </a:ext>
            </a:extLst>
          </p:cNvPr>
          <p:cNvSpPr/>
          <p:nvPr/>
        </p:nvSpPr>
        <p:spPr>
          <a:xfrm>
            <a:off x="219113" y="944528"/>
            <a:ext cx="2074607" cy="369332"/>
          </a:xfrm>
          <a:prstGeom prst="rect">
            <a:avLst/>
          </a:prstGeom>
        </p:spPr>
        <p:txBody>
          <a:bodyPr wrap="none">
            <a:spAutoFit/>
          </a:bodyPr>
          <a:lstStyle/>
          <a:p>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高崎</a:t>
            </a:r>
            <a:r>
              <a:rPr lang="zh-TW"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a:t>
            </a:r>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吉井</a:t>
            </a:r>
            <a:r>
              <a:rPr lang="zh-TW"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町</a:t>
            </a:r>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中島</a:t>
            </a:r>
            <a:endPar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26" name="正方形/長方形 25">
            <a:extLst>
              <a:ext uri="{FF2B5EF4-FFF2-40B4-BE49-F238E27FC236}">
                <a16:creationId xmlns:a16="http://schemas.microsoft.com/office/drawing/2014/main" id="{3576CFB3-96A4-824F-DADA-CB65ED0FDA9E}"/>
              </a:ext>
            </a:extLst>
          </p:cNvPr>
          <p:cNvSpPr/>
          <p:nvPr/>
        </p:nvSpPr>
        <p:spPr>
          <a:xfrm>
            <a:off x="3486184" y="944528"/>
            <a:ext cx="1587294" cy="369332"/>
          </a:xfrm>
          <a:prstGeom prst="rect">
            <a:avLst/>
          </a:prstGeom>
        </p:spPr>
        <p:txBody>
          <a:bodyPr wrap="none">
            <a:spAutoFit/>
          </a:bodyPr>
          <a:lstStyle/>
          <a:p>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高崎</a:t>
            </a:r>
            <a:r>
              <a:rPr lang="zh-TW"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a:t>
            </a:r>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鼻高</a:t>
            </a:r>
            <a:r>
              <a:rPr lang="zh-TW"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町</a:t>
            </a:r>
            <a:endPar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27" name="テキスト ボックス 26">
            <a:extLst>
              <a:ext uri="{FF2B5EF4-FFF2-40B4-BE49-F238E27FC236}">
                <a16:creationId xmlns:a16="http://schemas.microsoft.com/office/drawing/2014/main" id="{7E4578DC-0C62-0D21-1484-B3FD6A5674D3}"/>
              </a:ext>
            </a:extLst>
          </p:cNvPr>
          <p:cNvSpPr txBox="1"/>
          <p:nvPr/>
        </p:nvSpPr>
        <p:spPr>
          <a:xfrm>
            <a:off x="1993986" y="3125423"/>
            <a:ext cx="1333698"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8" name="テキスト ボックス 27">
            <a:extLst>
              <a:ext uri="{FF2B5EF4-FFF2-40B4-BE49-F238E27FC236}">
                <a16:creationId xmlns:a16="http://schemas.microsoft.com/office/drawing/2014/main" id="{70604DE3-34B3-C1DF-58DF-942167AB5BCF}"/>
              </a:ext>
            </a:extLst>
          </p:cNvPr>
          <p:cNvSpPr txBox="1"/>
          <p:nvPr/>
        </p:nvSpPr>
        <p:spPr>
          <a:xfrm>
            <a:off x="5282661" y="3106373"/>
            <a:ext cx="1333698"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15</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pic>
        <p:nvPicPr>
          <p:cNvPr id="31" name="図 30">
            <a:extLst>
              <a:ext uri="{FF2B5EF4-FFF2-40B4-BE49-F238E27FC236}">
                <a16:creationId xmlns:a16="http://schemas.microsoft.com/office/drawing/2014/main" id="{52BE1111-C9F0-E12E-4D03-0B8952B225BE}"/>
              </a:ext>
            </a:extLst>
          </p:cNvPr>
          <p:cNvPicPr>
            <a:picLocks noChangeAspect="1"/>
          </p:cNvPicPr>
          <p:nvPr/>
        </p:nvPicPr>
        <p:blipFill rotWithShape="1">
          <a:blip r:embed="rId7"/>
          <a:srcRect l="10000" t="2193" r="10000" b="2193"/>
          <a:stretch/>
        </p:blipFill>
        <p:spPr>
          <a:xfrm>
            <a:off x="194310" y="3917442"/>
            <a:ext cx="3168000" cy="2376000"/>
          </a:xfrm>
          <a:prstGeom prst="rect">
            <a:avLst/>
          </a:prstGeom>
        </p:spPr>
      </p:pic>
      <p:pic>
        <p:nvPicPr>
          <p:cNvPr id="32" name="図 31">
            <a:extLst>
              <a:ext uri="{FF2B5EF4-FFF2-40B4-BE49-F238E27FC236}">
                <a16:creationId xmlns:a16="http://schemas.microsoft.com/office/drawing/2014/main" id="{3E5700C8-86C6-E7F4-3B80-02FA09D6306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514989" y="3917442"/>
            <a:ext cx="3168000" cy="2376000"/>
          </a:xfrm>
          <a:prstGeom prst="rect">
            <a:avLst/>
          </a:prstGeom>
        </p:spPr>
      </p:pic>
      <p:sp>
        <p:nvSpPr>
          <p:cNvPr id="35" name="テキスト ボックス 34">
            <a:extLst>
              <a:ext uri="{FF2B5EF4-FFF2-40B4-BE49-F238E27FC236}">
                <a16:creationId xmlns:a16="http://schemas.microsoft.com/office/drawing/2014/main" id="{EA09532E-B1BC-F842-01B2-F4C9E27E580A}"/>
              </a:ext>
            </a:extLst>
          </p:cNvPr>
          <p:cNvSpPr txBox="1"/>
          <p:nvPr/>
        </p:nvSpPr>
        <p:spPr>
          <a:xfrm>
            <a:off x="1993986" y="6085596"/>
            <a:ext cx="1333698"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36" name="正方形/長方形 35">
            <a:extLst>
              <a:ext uri="{FF2B5EF4-FFF2-40B4-BE49-F238E27FC236}">
                <a16:creationId xmlns:a16="http://schemas.microsoft.com/office/drawing/2014/main" id="{6FCC60A0-0785-B6D7-294C-6D070AE1C688}"/>
              </a:ext>
            </a:extLst>
          </p:cNvPr>
          <p:cNvSpPr/>
          <p:nvPr/>
        </p:nvSpPr>
        <p:spPr>
          <a:xfrm>
            <a:off x="198113" y="3911008"/>
            <a:ext cx="1423788" cy="369332"/>
          </a:xfrm>
          <a:prstGeom prst="rect">
            <a:avLst/>
          </a:prstGeom>
        </p:spPr>
        <p:txBody>
          <a:bodyPr wrap="none">
            <a:spAutoFit/>
          </a:bodyPr>
          <a:lstStyle/>
          <a:p>
            <a:r>
              <a:rPr lang="ja-JP"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太田</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市 牛沢町</a:t>
            </a:r>
          </a:p>
        </p:txBody>
      </p:sp>
      <p:sp>
        <p:nvSpPr>
          <p:cNvPr id="37" name="正方形/長方形 36">
            <a:extLst>
              <a:ext uri="{FF2B5EF4-FFF2-40B4-BE49-F238E27FC236}">
                <a16:creationId xmlns:a16="http://schemas.microsoft.com/office/drawing/2014/main" id="{BF0790EC-1891-11ED-106B-E924E5263686}"/>
              </a:ext>
            </a:extLst>
          </p:cNvPr>
          <p:cNvSpPr/>
          <p:nvPr/>
        </p:nvSpPr>
        <p:spPr>
          <a:xfrm>
            <a:off x="3542290" y="3915133"/>
            <a:ext cx="2364750" cy="369332"/>
          </a:xfrm>
          <a:prstGeom prst="rect">
            <a:avLst/>
          </a:prstGeom>
        </p:spPr>
        <p:txBody>
          <a:bodyPr wrap="none">
            <a:spAutoFit/>
          </a:bodyPr>
          <a:lstStyle/>
          <a:p>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上野</a:t>
            </a:r>
            <a:r>
              <a:rPr lang="zh-TW"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村</a:t>
            </a:r>
            <a:r>
              <a:rPr lang="zh-TW" altLang="en-US" dirty="0">
                <a:effectLst>
                  <a:glow rad="127000">
                    <a:schemeClr val="bg1"/>
                  </a:glow>
                </a:effectLst>
                <a:latin typeface="HGP創英角ｺﾞｼｯｸUB" panose="020B0900000000000000" pitchFamily="50" charset="-128"/>
                <a:ea typeface="HGP創英角ｺﾞｼｯｸUB" panose="020B0900000000000000" pitchFamily="50" charset="-128"/>
              </a:rPr>
              <a:t>　上野村役場前</a:t>
            </a:r>
          </a:p>
        </p:txBody>
      </p:sp>
      <p:sp>
        <p:nvSpPr>
          <p:cNvPr id="38" name="テキスト ボックス 37">
            <a:extLst>
              <a:ext uri="{FF2B5EF4-FFF2-40B4-BE49-F238E27FC236}">
                <a16:creationId xmlns:a16="http://schemas.microsoft.com/office/drawing/2014/main" id="{81D2B28D-F01E-2DE2-D2FC-913E64AAF3DC}"/>
              </a:ext>
            </a:extLst>
          </p:cNvPr>
          <p:cNvSpPr txBox="1"/>
          <p:nvPr/>
        </p:nvSpPr>
        <p:spPr>
          <a:xfrm>
            <a:off x="5282661" y="6066546"/>
            <a:ext cx="1333698" cy="153888"/>
          </a:xfrm>
          <a:prstGeom prst="rect">
            <a:avLst/>
          </a:prstGeom>
          <a:noFill/>
        </p:spPr>
        <p:txBody>
          <a:bodyPr wrap="none" lIns="0" tIns="0" rIns="0" bIns="0" rtlCol="0">
            <a:spAutoFit/>
          </a:bodyPr>
          <a:lstStyle/>
          <a:p>
            <a:pPr algn="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4" name="四角形: 角を丸くする 3">
            <a:extLst>
              <a:ext uri="{FF2B5EF4-FFF2-40B4-BE49-F238E27FC236}">
                <a16:creationId xmlns:a16="http://schemas.microsoft.com/office/drawing/2014/main" id="{E0B6B7D4-BF6A-CCDC-4288-359B78AD420E}"/>
              </a:ext>
            </a:extLst>
          </p:cNvPr>
          <p:cNvSpPr/>
          <p:nvPr/>
        </p:nvSpPr>
        <p:spPr>
          <a:xfrm>
            <a:off x="3542290" y="1981375"/>
            <a:ext cx="2702860" cy="518160"/>
          </a:xfrm>
          <a:prstGeom prst="roundRect">
            <a:avLst>
              <a:gd name="adj" fmla="val 50000"/>
            </a:avLst>
          </a:prstGeom>
          <a:noFill/>
          <a:ln w="31750">
            <a:solidFill>
              <a:srgbClr val="FFFF00"/>
            </a:solidFill>
            <a:prstDash val="sysDot"/>
          </a:ln>
          <a:effectLst>
            <a:glow rad="50800">
              <a:schemeClr val="tx1">
                <a:lumMod val="75000"/>
                <a:lumOff val="25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A0F3E5-5EB5-A4F0-D7FD-C4EDD1A9D498}"/>
              </a:ext>
            </a:extLst>
          </p:cNvPr>
          <p:cNvSpPr txBox="1"/>
          <p:nvPr/>
        </p:nvSpPr>
        <p:spPr>
          <a:xfrm>
            <a:off x="3561685" y="2832784"/>
            <a:ext cx="1436291" cy="430887"/>
          </a:xfrm>
          <a:prstGeom prst="rect">
            <a:avLst/>
          </a:prstGeom>
          <a:noFill/>
        </p:spPr>
        <p:txBody>
          <a:bodyPr wrap="none" lIns="0" tIns="0" rIns="0" bIns="0">
            <a:spAutoFit/>
          </a:bodyPr>
          <a:lstStyle/>
          <a:p>
            <a:r>
              <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護岸崩落</a:t>
            </a:r>
            <a:endPar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76940968-FB75-C9BA-87DA-D9C94CFAC40B}"/>
              </a:ext>
            </a:extLst>
          </p:cNvPr>
          <p:cNvSpPr txBox="1"/>
          <p:nvPr/>
        </p:nvSpPr>
        <p:spPr>
          <a:xfrm>
            <a:off x="257209" y="2840876"/>
            <a:ext cx="1436291" cy="430887"/>
          </a:xfrm>
          <a:prstGeom prst="rect">
            <a:avLst/>
          </a:prstGeom>
          <a:noFill/>
        </p:spPr>
        <p:txBody>
          <a:bodyPr wrap="none" lIns="0" tIns="0" rIns="0" bIns="0">
            <a:spAutoFit/>
          </a:bodyPr>
          <a:lstStyle/>
          <a:p>
            <a:r>
              <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内水氾濫</a:t>
            </a:r>
            <a:endPar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3CA5DDA1-497F-F6FB-0AA9-7F6E49010560}"/>
              </a:ext>
            </a:extLst>
          </p:cNvPr>
          <p:cNvSpPr txBox="1"/>
          <p:nvPr/>
        </p:nvSpPr>
        <p:spPr>
          <a:xfrm>
            <a:off x="257209" y="8825094"/>
            <a:ext cx="1348126" cy="430887"/>
          </a:xfrm>
          <a:prstGeom prst="rect">
            <a:avLst/>
          </a:prstGeom>
          <a:noFill/>
        </p:spPr>
        <p:txBody>
          <a:bodyPr wrap="none" lIns="0" tIns="0" rIns="0" bIns="0">
            <a:spAutoFit/>
          </a:bodyPr>
          <a:lstStyle/>
          <a:p>
            <a:r>
              <a:rPr lang="ja-JP" altLang="en-US" sz="28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lang="ja-JP" altLang="en-US" sz="28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0" name="テキスト ボックス 39">
            <a:extLst>
              <a:ext uri="{FF2B5EF4-FFF2-40B4-BE49-F238E27FC236}">
                <a16:creationId xmlns:a16="http://schemas.microsoft.com/office/drawing/2014/main" id="{5DE87641-960D-E694-395E-E7FECA944A17}"/>
              </a:ext>
            </a:extLst>
          </p:cNvPr>
          <p:cNvSpPr txBox="1"/>
          <p:nvPr/>
        </p:nvSpPr>
        <p:spPr>
          <a:xfrm>
            <a:off x="3561685" y="8825094"/>
            <a:ext cx="1348126" cy="430887"/>
          </a:xfrm>
          <a:prstGeom prst="rect">
            <a:avLst/>
          </a:prstGeom>
          <a:noFill/>
        </p:spPr>
        <p:txBody>
          <a:bodyPr wrap="none" lIns="0" tIns="0" rIns="0" bIns="0">
            <a:spAutoFit/>
          </a:bodyPr>
          <a:lstStyle/>
          <a:p>
            <a:r>
              <a:rPr lang="ja-JP" altLang="en-US" sz="28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lang="ja-JP" altLang="en-US" sz="28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1" name="テキスト ボックス 40">
            <a:extLst>
              <a:ext uri="{FF2B5EF4-FFF2-40B4-BE49-F238E27FC236}">
                <a16:creationId xmlns:a16="http://schemas.microsoft.com/office/drawing/2014/main" id="{6C81E6FC-D5BE-918F-6A4E-0F8934AA00C3}"/>
              </a:ext>
            </a:extLst>
          </p:cNvPr>
          <p:cNvSpPr txBox="1"/>
          <p:nvPr/>
        </p:nvSpPr>
        <p:spPr>
          <a:xfrm>
            <a:off x="3561685" y="5814440"/>
            <a:ext cx="1436291" cy="430887"/>
          </a:xfrm>
          <a:prstGeom prst="rect">
            <a:avLst/>
          </a:prstGeom>
          <a:noFill/>
        </p:spPr>
        <p:txBody>
          <a:bodyPr wrap="none" lIns="0" tIns="0" rIns="0" bIns="0">
            <a:spAutoFit/>
          </a:bodyPr>
          <a:lstStyle/>
          <a:p>
            <a:r>
              <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外水氾濫</a:t>
            </a:r>
            <a:endPar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2" name="テキスト ボックス 41">
            <a:extLst>
              <a:ext uri="{FF2B5EF4-FFF2-40B4-BE49-F238E27FC236}">
                <a16:creationId xmlns:a16="http://schemas.microsoft.com/office/drawing/2014/main" id="{EF09A9DE-DCA3-E3D9-D1B3-381F1B0E5972}"/>
              </a:ext>
            </a:extLst>
          </p:cNvPr>
          <p:cNvSpPr txBox="1"/>
          <p:nvPr/>
        </p:nvSpPr>
        <p:spPr>
          <a:xfrm>
            <a:off x="257209" y="5814440"/>
            <a:ext cx="1436291" cy="430887"/>
          </a:xfrm>
          <a:prstGeom prst="rect">
            <a:avLst/>
          </a:prstGeom>
          <a:noFill/>
        </p:spPr>
        <p:txBody>
          <a:bodyPr wrap="none" lIns="0" tIns="0" rIns="0" bIns="0">
            <a:spAutoFit/>
          </a:bodyPr>
          <a:lstStyle/>
          <a:p>
            <a:r>
              <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外水氾濫</a:t>
            </a:r>
            <a:endParaRPr lang="ja-JP" altLang="en-US" sz="28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3" name="テキスト ボックス 42">
            <a:extLst>
              <a:ext uri="{FF2B5EF4-FFF2-40B4-BE49-F238E27FC236}">
                <a16:creationId xmlns:a16="http://schemas.microsoft.com/office/drawing/2014/main" id="{2F9A4FD9-BC3D-357C-45CF-243A6F3F4217}"/>
              </a:ext>
            </a:extLst>
          </p:cNvPr>
          <p:cNvSpPr txBox="1"/>
          <p:nvPr/>
        </p:nvSpPr>
        <p:spPr>
          <a:xfrm>
            <a:off x="407259" y="2708296"/>
            <a:ext cx="556243"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ないすい</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4" name="テキスト ボックス 43">
            <a:extLst>
              <a:ext uri="{FF2B5EF4-FFF2-40B4-BE49-F238E27FC236}">
                <a16:creationId xmlns:a16="http://schemas.microsoft.com/office/drawing/2014/main" id="{B25C5478-0B46-CD76-204F-6C823450CE90}"/>
              </a:ext>
            </a:extLst>
          </p:cNvPr>
          <p:cNvSpPr txBox="1"/>
          <p:nvPr/>
        </p:nvSpPr>
        <p:spPr>
          <a:xfrm>
            <a:off x="1149531" y="2708296"/>
            <a:ext cx="543418"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はんらん</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5" name="テキスト ボックス 44">
            <a:extLst>
              <a:ext uri="{FF2B5EF4-FFF2-40B4-BE49-F238E27FC236}">
                <a16:creationId xmlns:a16="http://schemas.microsoft.com/office/drawing/2014/main" id="{F7DB1A0C-D7BF-055D-EDE2-379136E9E343}"/>
              </a:ext>
            </a:extLst>
          </p:cNvPr>
          <p:cNvSpPr txBox="1"/>
          <p:nvPr/>
        </p:nvSpPr>
        <p:spPr>
          <a:xfrm>
            <a:off x="3787001" y="2700204"/>
            <a:ext cx="517770"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ご　がん</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6" name="テキスト ボックス 45">
            <a:extLst>
              <a:ext uri="{FF2B5EF4-FFF2-40B4-BE49-F238E27FC236}">
                <a16:creationId xmlns:a16="http://schemas.microsoft.com/office/drawing/2014/main" id="{0B6CCD72-5A04-4CA0-B793-4CBC71BBD627}"/>
              </a:ext>
            </a:extLst>
          </p:cNvPr>
          <p:cNvSpPr txBox="1"/>
          <p:nvPr/>
        </p:nvSpPr>
        <p:spPr>
          <a:xfrm>
            <a:off x="4473610" y="2700204"/>
            <a:ext cx="495328"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ほうらく</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7" name="テキスト ボックス 46">
            <a:extLst>
              <a:ext uri="{FF2B5EF4-FFF2-40B4-BE49-F238E27FC236}">
                <a16:creationId xmlns:a16="http://schemas.microsoft.com/office/drawing/2014/main" id="{68068B24-F636-C7CE-5BD8-D49305511EA7}"/>
              </a:ext>
            </a:extLst>
          </p:cNvPr>
          <p:cNvSpPr txBox="1"/>
          <p:nvPr/>
        </p:nvSpPr>
        <p:spPr>
          <a:xfrm>
            <a:off x="407259" y="5682525"/>
            <a:ext cx="564257"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がいすい</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8" name="テキスト ボックス 47">
            <a:extLst>
              <a:ext uri="{FF2B5EF4-FFF2-40B4-BE49-F238E27FC236}">
                <a16:creationId xmlns:a16="http://schemas.microsoft.com/office/drawing/2014/main" id="{D0AED684-1994-61DA-C8B9-96CFBBC7CB2F}"/>
              </a:ext>
            </a:extLst>
          </p:cNvPr>
          <p:cNvSpPr txBox="1"/>
          <p:nvPr/>
        </p:nvSpPr>
        <p:spPr>
          <a:xfrm>
            <a:off x="1149531" y="5682525"/>
            <a:ext cx="543418"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はんらん</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49" name="テキスト ボックス 48">
            <a:extLst>
              <a:ext uri="{FF2B5EF4-FFF2-40B4-BE49-F238E27FC236}">
                <a16:creationId xmlns:a16="http://schemas.microsoft.com/office/drawing/2014/main" id="{DB7952DD-DA83-2FEF-8F33-07DD0A68C273}"/>
              </a:ext>
            </a:extLst>
          </p:cNvPr>
          <p:cNvSpPr txBox="1"/>
          <p:nvPr/>
        </p:nvSpPr>
        <p:spPr>
          <a:xfrm>
            <a:off x="3781670" y="5682525"/>
            <a:ext cx="564257" cy="184666"/>
          </a:xfrm>
          <a:prstGeom prst="rect">
            <a:avLst/>
          </a:prstGeom>
          <a:noFill/>
        </p:spPr>
        <p:txBody>
          <a:bodyPr wrap="none" lIns="0" tIns="0" rIns="0" bIns="0">
            <a:spAutoFit/>
          </a:bodyPr>
          <a:lstStyle/>
          <a:p>
            <a:r>
              <a:rPr lang="ja-JP" altLang="en-US" sz="1200" i="1">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がいすい</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50" name="テキスト ボックス 49">
            <a:extLst>
              <a:ext uri="{FF2B5EF4-FFF2-40B4-BE49-F238E27FC236}">
                <a16:creationId xmlns:a16="http://schemas.microsoft.com/office/drawing/2014/main" id="{3FF7ECC3-5380-DCDE-6B61-E419F4AF4B6C}"/>
              </a:ext>
            </a:extLst>
          </p:cNvPr>
          <p:cNvSpPr txBox="1"/>
          <p:nvPr/>
        </p:nvSpPr>
        <p:spPr>
          <a:xfrm>
            <a:off x="4523942" y="5682525"/>
            <a:ext cx="543418" cy="184666"/>
          </a:xfrm>
          <a:prstGeom prst="rect">
            <a:avLst/>
          </a:prstGeom>
          <a:noFill/>
        </p:spPr>
        <p:txBody>
          <a:bodyPr wrap="none" lIns="0" tIns="0" rIns="0" bIns="0">
            <a:spAutoFit/>
          </a:bodyPr>
          <a:lstStyle/>
          <a:p>
            <a:r>
              <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はんらん</a:t>
            </a:r>
            <a:endParaRPr lang="ja-JP" altLang="en-US" sz="1200" i="1" dirty="0">
              <a:gradFill flip="none" rotWithShape="1">
                <a:gsLst>
                  <a:gs pos="0">
                    <a:srgbClr val="0070C0"/>
                  </a:gs>
                  <a:gs pos="100000">
                    <a:srgbClr val="002060"/>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51" name="テキスト ボックス 50">
            <a:extLst>
              <a:ext uri="{FF2B5EF4-FFF2-40B4-BE49-F238E27FC236}">
                <a16:creationId xmlns:a16="http://schemas.microsoft.com/office/drawing/2014/main" id="{9BDF44C2-1B05-371A-0424-583741521FA3}"/>
              </a:ext>
            </a:extLst>
          </p:cNvPr>
          <p:cNvSpPr txBox="1"/>
          <p:nvPr/>
        </p:nvSpPr>
        <p:spPr>
          <a:xfrm>
            <a:off x="1064453" y="8697541"/>
            <a:ext cx="240450" cy="184666"/>
          </a:xfrm>
          <a:prstGeom prst="rect">
            <a:avLst/>
          </a:prstGeom>
          <a:noFill/>
        </p:spPr>
        <p:txBody>
          <a:bodyPr wrap="none" lIns="0" tIns="0" rIns="0" bIns="0">
            <a:spAutoFit/>
          </a:bodyPr>
          <a:lstStyle/>
          <a:p>
            <a:r>
              <a:rPr lang="ja-JP" altLang="en-US" sz="12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くず</a:t>
            </a:r>
            <a:endParaRPr lang="ja-JP" altLang="en-US" sz="12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52" name="テキスト ボックス 51">
            <a:extLst>
              <a:ext uri="{FF2B5EF4-FFF2-40B4-BE49-F238E27FC236}">
                <a16:creationId xmlns:a16="http://schemas.microsoft.com/office/drawing/2014/main" id="{5F991974-5F06-839D-C53E-FB33A04F5D64}"/>
              </a:ext>
            </a:extLst>
          </p:cNvPr>
          <p:cNvSpPr txBox="1"/>
          <p:nvPr/>
        </p:nvSpPr>
        <p:spPr>
          <a:xfrm>
            <a:off x="4377863" y="8697541"/>
            <a:ext cx="240450" cy="184666"/>
          </a:xfrm>
          <a:prstGeom prst="rect">
            <a:avLst/>
          </a:prstGeom>
          <a:noFill/>
        </p:spPr>
        <p:txBody>
          <a:bodyPr wrap="none" lIns="0" tIns="0" rIns="0" bIns="0">
            <a:spAutoFit/>
          </a:bodyPr>
          <a:lstStyle/>
          <a:p>
            <a:r>
              <a:rPr lang="ja-JP" altLang="en-US" sz="12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cs typeface="Arial" panose="020B0604020202020204" pitchFamily="34" charset="0"/>
              </a:rPr>
              <a:t>くず</a:t>
            </a:r>
            <a:endParaRPr lang="ja-JP" altLang="en-US" sz="1200" i="1" dirty="0">
              <a:gradFill flip="none" rotWithShape="1">
                <a:gsLst>
                  <a:gs pos="0">
                    <a:srgbClr val="C00000"/>
                  </a:gs>
                  <a:gs pos="100000">
                    <a:schemeClr val="accent2">
                      <a:lumMod val="50000"/>
                    </a:schemeClr>
                  </a:gs>
                </a:gsLst>
                <a:lin ang="16200000" scaled="1"/>
                <a:tileRect/>
              </a:gradFill>
              <a:effectLst>
                <a:glow rad="88900">
                  <a:schemeClr val="bg1"/>
                </a:glow>
              </a:effectLst>
              <a:latin typeface="HGP創英角ｺﾞｼｯｸUB" panose="020B0900000000000000" pitchFamily="50" charset="-128"/>
              <a:ea typeface="HGP創英角ｺﾞｼｯｸUB" panose="020B0900000000000000" pitchFamily="50" charset="-128"/>
            </a:endParaRPr>
          </a:p>
        </p:txBody>
      </p:sp>
      <p:sp>
        <p:nvSpPr>
          <p:cNvPr id="53" name="テキスト ボックス 52">
            <a:extLst>
              <a:ext uri="{FF2B5EF4-FFF2-40B4-BE49-F238E27FC236}">
                <a16:creationId xmlns:a16="http://schemas.microsoft.com/office/drawing/2014/main" id="{99B63F35-51C4-2407-89E5-7EECAE838C65}"/>
              </a:ext>
            </a:extLst>
          </p:cNvPr>
          <p:cNvSpPr txBox="1"/>
          <p:nvPr/>
        </p:nvSpPr>
        <p:spPr>
          <a:xfrm>
            <a:off x="291268" y="3380680"/>
            <a:ext cx="2784417" cy="457754"/>
          </a:xfrm>
          <a:prstGeom prst="rect">
            <a:avLst/>
          </a:prstGeom>
          <a:noFill/>
        </p:spPr>
        <p:txBody>
          <a:bodyPr wrap="none" lIns="0" tIns="0" rIns="0" bIns="0">
            <a:spAutoFit/>
          </a:bodyPr>
          <a:lstStyle/>
          <a:p>
            <a:pPr marL="177800" indent="-177800">
              <a:lnSpc>
                <a:spcPct val="130000"/>
              </a:lnSpc>
            </a:pPr>
            <a:r>
              <a:rPr lang="ja-JP" altLang="en-US" sz="1200" dirty="0">
                <a:effectLst/>
              </a:rPr>
              <a:t>▲</a:t>
            </a:r>
            <a:r>
              <a:rPr lang="en-US" altLang="ja-JP" sz="1200" dirty="0">
                <a:effectLst/>
              </a:rPr>
              <a:t>	</a:t>
            </a:r>
            <a:r>
              <a:rPr lang="ja-JP" altLang="en-US" sz="1200" dirty="0">
                <a:effectLst/>
              </a:rPr>
              <a:t>雨水を流しきれず、水がたまってしまい、</a:t>
            </a:r>
            <a:br>
              <a:rPr lang="en-US" altLang="ja-JP" sz="1200" dirty="0">
                <a:effectLst/>
              </a:rPr>
            </a:br>
            <a:r>
              <a:rPr lang="ja-JP" altLang="en-US" sz="1200" dirty="0">
                <a:effectLst/>
              </a:rPr>
              <a:t>道路がわからなくなってしまった</a:t>
            </a:r>
          </a:p>
        </p:txBody>
      </p:sp>
      <p:sp>
        <p:nvSpPr>
          <p:cNvPr id="54" name="テキスト ボックス 53">
            <a:extLst>
              <a:ext uri="{FF2B5EF4-FFF2-40B4-BE49-F238E27FC236}">
                <a16:creationId xmlns:a16="http://schemas.microsoft.com/office/drawing/2014/main" id="{B3DFF44A-733F-CCB1-0063-F92C7FD73990}"/>
              </a:ext>
            </a:extLst>
          </p:cNvPr>
          <p:cNvSpPr txBox="1"/>
          <p:nvPr/>
        </p:nvSpPr>
        <p:spPr>
          <a:xfrm>
            <a:off x="3537509" y="3380680"/>
            <a:ext cx="3007233" cy="457754"/>
          </a:xfrm>
          <a:prstGeom prst="rect">
            <a:avLst/>
          </a:prstGeom>
          <a:noFill/>
        </p:spPr>
        <p:txBody>
          <a:bodyPr wrap="none" lIns="0" tIns="0" rIns="0" bIns="0">
            <a:spAutoFit/>
          </a:bodyPr>
          <a:lstStyle/>
          <a:p>
            <a:pPr marL="177800" indent="-177800">
              <a:lnSpc>
                <a:spcPct val="130000"/>
              </a:lnSpc>
            </a:pPr>
            <a:r>
              <a:rPr lang="ja-JP" altLang="en-US" sz="1200" dirty="0">
                <a:effectLst/>
              </a:rPr>
              <a:t>▲</a:t>
            </a:r>
            <a:r>
              <a:rPr lang="en-US" altLang="ja-JP" sz="1200" dirty="0">
                <a:effectLst/>
              </a:rPr>
              <a:t>	</a:t>
            </a:r>
            <a:r>
              <a:rPr lang="ja-JP" altLang="en-US" sz="1200" dirty="0">
                <a:effectLst/>
              </a:rPr>
              <a:t>川にたくさんの水が、速い流れでぶつかって</a:t>
            </a:r>
            <a:br>
              <a:rPr lang="en-US" altLang="ja-JP" sz="1200" dirty="0">
                <a:effectLst/>
              </a:rPr>
            </a:br>
            <a:r>
              <a:rPr lang="ja-JP" altLang="en-US" sz="1200" dirty="0">
                <a:effectLst/>
              </a:rPr>
              <a:t>きて、川岸のコンクリートが崩れてしまった。</a:t>
            </a:r>
          </a:p>
        </p:txBody>
      </p:sp>
      <p:sp>
        <p:nvSpPr>
          <p:cNvPr id="55" name="テキスト ボックス 54">
            <a:extLst>
              <a:ext uri="{FF2B5EF4-FFF2-40B4-BE49-F238E27FC236}">
                <a16:creationId xmlns:a16="http://schemas.microsoft.com/office/drawing/2014/main" id="{2D8B93E3-04E4-BB4D-F046-318DF338DF43}"/>
              </a:ext>
            </a:extLst>
          </p:cNvPr>
          <p:cNvSpPr txBox="1"/>
          <p:nvPr/>
        </p:nvSpPr>
        <p:spPr>
          <a:xfrm>
            <a:off x="291268" y="6390325"/>
            <a:ext cx="2987997" cy="457754"/>
          </a:xfrm>
          <a:prstGeom prst="rect">
            <a:avLst/>
          </a:prstGeom>
          <a:noFill/>
        </p:spPr>
        <p:txBody>
          <a:bodyPr wrap="none" lIns="0" tIns="0" rIns="0" bIns="0">
            <a:spAutoFit/>
          </a:bodyPr>
          <a:lstStyle/>
          <a:p>
            <a:pPr marL="177800" indent="-177800">
              <a:lnSpc>
                <a:spcPct val="130000"/>
              </a:lnSpc>
            </a:pPr>
            <a:r>
              <a:rPr lang="ja-JP" altLang="en-US" sz="1200" dirty="0">
                <a:effectLst/>
              </a:rPr>
              <a:t>▲</a:t>
            </a:r>
            <a:r>
              <a:rPr lang="en-US" altLang="ja-JP" sz="1200" dirty="0">
                <a:effectLst/>
              </a:rPr>
              <a:t>	</a:t>
            </a:r>
            <a:r>
              <a:rPr lang="ja-JP" altLang="en-US" sz="1200" dirty="0">
                <a:effectLst/>
              </a:rPr>
              <a:t>雨が収まっても、道路に取り残されている車</a:t>
            </a:r>
            <a:br>
              <a:rPr lang="en-US" altLang="ja-JP" sz="1200" dirty="0">
                <a:effectLst/>
              </a:rPr>
            </a:br>
            <a:r>
              <a:rPr lang="ja-JP" altLang="en-US" sz="1200" dirty="0">
                <a:effectLst/>
              </a:rPr>
              <a:t>の半分くらいの高さまで、水が残っていた。</a:t>
            </a:r>
          </a:p>
        </p:txBody>
      </p:sp>
      <p:sp>
        <p:nvSpPr>
          <p:cNvPr id="56" name="テキスト ボックス 55">
            <a:extLst>
              <a:ext uri="{FF2B5EF4-FFF2-40B4-BE49-F238E27FC236}">
                <a16:creationId xmlns:a16="http://schemas.microsoft.com/office/drawing/2014/main" id="{61E12112-E9CC-17AA-B475-31E24631E113}"/>
              </a:ext>
            </a:extLst>
          </p:cNvPr>
          <p:cNvSpPr txBox="1"/>
          <p:nvPr/>
        </p:nvSpPr>
        <p:spPr>
          <a:xfrm>
            <a:off x="3537509" y="6390325"/>
            <a:ext cx="3141886" cy="457754"/>
          </a:xfrm>
          <a:prstGeom prst="rect">
            <a:avLst/>
          </a:prstGeom>
          <a:noFill/>
        </p:spPr>
        <p:txBody>
          <a:bodyPr wrap="none" lIns="0" tIns="0" rIns="0" bIns="0">
            <a:spAutoFit/>
          </a:bodyPr>
          <a:lstStyle/>
          <a:p>
            <a:pPr marL="177800" indent="-177800">
              <a:lnSpc>
                <a:spcPct val="130000"/>
              </a:lnSpc>
            </a:pPr>
            <a:r>
              <a:rPr lang="ja-JP" altLang="en-US" sz="1200" dirty="0">
                <a:effectLst/>
              </a:rPr>
              <a:t>▲</a:t>
            </a:r>
            <a:r>
              <a:rPr lang="en-US" altLang="ja-JP" sz="1200" dirty="0">
                <a:effectLst/>
              </a:rPr>
              <a:t>	</a:t>
            </a:r>
            <a:r>
              <a:rPr lang="ja-JP" altLang="en-US" sz="1200" dirty="0">
                <a:effectLst/>
              </a:rPr>
              <a:t>川と道路の境目がわからないほど、</a:t>
            </a:r>
            <a:br>
              <a:rPr lang="en-US" altLang="ja-JP" sz="1200" dirty="0">
                <a:effectLst/>
              </a:rPr>
            </a:br>
            <a:r>
              <a:rPr lang="ja-JP" altLang="en-US" sz="1200" dirty="0">
                <a:effectLst/>
              </a:rPr>
              <a:t>川から茶色の水があふれてきてしまっている。</a:t>
            </a:r>
          </a:p>
        </p:txBody>
      </p:sp>
      <p:sp>
        <p:nvSpPr>
          <p:cNvPr id="57" name="テキスト ボックス 56">
            <a:extLst>
              <a:ext uri="{FF2B5EF4-FFF2-40B4-BE49-F238E27FC236}">
                <a16:creationId xmlns:a16="http://schemas.microsoft.com/office/drawing/2014/main" id="{EFB76C42-6E66-F4E6-AA77-4F8C9C08C505}"/>
              </a:ext>
            </a:extLst>
          </p:cNvPr>
          <p:cNvSpPr txBox="1"/>
          <p:nvPr/>
        </p:nvSpPr>
        <p:spPr>
          <a:xfrm>
            <a:off x="291268" y="9377428"/>
            <a:ext cx="2919069" cy="457754"/>
          </a:xfrm>
          <a:prstGeom prst="rect">
            <a:avLst/>
          </a:prstGeom>
          <a:noFill/>
        </p:spPr>
        <p:txBody>
          <a:bodyPr wrap="none" lIns="0" tIns="0" rIns="0" bIns="0">
            <a:spAutoFit/>
          </a:bodyPr>
          <a:lstStyle/>
          <a:p>
            <a:pPr marL="177800" indent="-177800">
              <a:lnSpc>
                <a:spcPct val="130000"/>
              </a:lnSpc>
            </a:pPr>
            <a:r>
              <a:rPr lang="ja-JP" altLang="en-US" sz="1200" dirty="0">
                <a:effectLst/>
              </a:rPr>
              <a:t>▲</a:t>
            </a:r>
            <a:r>
              <a:rPr lang="en-US" altLang="ja-JP" sz="1200" dirty="0">
                <a:effectLst/>
              </a:rPr>
              <a:t>	</a:t>
            </a:r>
            <a:r>
              <a:rPr lang="ja-JP" altLang="en-US" sz="1200" dirty="0">
                <a:effectLst/>
              </a:rPr>
              <a:t>がけの下にあった家が、崩れてきた土砂で</a:t>
            </a:r>
            <a:br>
              <a:rPr lang="en-US" altLang="ja-JP" sz="1200" dirty="0">
                <a:effectLst/>
              </a:rPr>
            </a:br>
            <a:r>
              <a:rPr lang="ja-JP" altLang="en-US" sz="1200" dirty="0">
                <a:effectLst/>
              </a:rPr>
              <a:t>つぶれてしまった。</a:t>
            </a:r>
          </a:p>
        </p:txBody>
      </p:sp>
      <p:sp>
        <p:nvSpPr>
          <p:cNvPr id="58" name="テキスト ボックス 57">
            <a:extLst>
              <a:ext uri="{FF2B5EF4-FFF2-40B4-BE49-F238E27FC236}">
                <a16:creationId xmlns:a16="http://schemas.microsoft.com/office/drawing/2014/main" id="{DD1E6407-62CE-DB41-727D-066ADF8EF150}"/>
              </a:ext>
            </a:extLst>
          </p:cNvPr>
          <p:cNvSpPr txBox="1"/>
          <p:nvPr/>
        </p:nvSpPr>
        <p:spPr>
          <a:xfrm>
            <a:off x="3589606" y="9377428"/>
            <a:ext cx="3037691" cy="457754"/>
          </a:xfrm>
          <a:prstGeom prst="rect">
            <a:avLst/>
          </a:prstGeom>
          <a:noFill/>
        </p:spPr>
        <p:txBody>
          <a:bodyPr wrap="none" lIns="0" tIns="0" rIns="0" bIns="0">
            <a:spAutoFit/>
          </a:bodyPr>
          <a:lstStyle/>
          <a:p>
            <a:pPr marL="177800" indent="-177800">
              <a:lnSpc>
                <a:spcPct val="130000"/>
              </a:lnSpc>
            </a:pPr>
            <a:r>
              <a:rPr lang="ja-JP" altLang="en-US" sz="1200" dirty="0">
                <a:effectLst/>
              </a:rPr>
              <a:t>▲</a:t>
            </a:r>
            <a:r>
              <a:rPr lang="en-US" altLang="ja-JP" sz="1200" dirty="0">
                <a:effectLst/>
              </a:rPr>
              <a:t>	</a:t>
            </a:r>
            <a:r>
              <a:rPr lang="ja-JP" altLang="en-US" sz="1200" dirty="0">
                <a:effectLst/>
              </a:rPr>
              <a:t>大きな石や木が崩れてきて、道路が通れなく</a:t>
            </a:r>
            <a:br>
              <a:rPr lang="en-US" altLang="ja-JP" sz="1200" dirty="0">
                <a:effectLst/>
              </a:rPr>
            </a:br>
            <a:r>
              <a:rPr lang="ja-JP" altLang="en-US" sz="1200" dirty="0">
                <a:effectLst/>
              </a:rPr>
              <a:t>なってしまった。</a:t>
            </a:r>
          </a:p>
        </p:txBody>
      </p:sp>
      <p:sp>
        <p:nvSpPr>
          <p:cNvPr id="59" name="テキスト ボックス 58">
            <a:extLst>
              <a:ext uri="{FF2B5EF4-FFF2-40B4-BE49-F238E27FC236}">
                <a16:creationId xmlns:a16="http://schemas.microsoft.com/office/drawing/2014/main" id="{3FC1DABA-C242-FBEB-BAA2-6C76ADBCD417}"/>
              </a:ext>
            </a:extLst>
          </p:cNvPr>
          <p:cNvSpPr txBox="1"/>
          <p:nvPr/>
        </p:nvSpPr>
        <p:spPr>
          <a:xfrm>
            <a:off x="4799966" y="9310640"/>
            <a:ext cx="141065"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くず</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7" name="テキスト ボックス 66">
            <a:extLst>
              <a:ext uri="{FF2B5EF4-FFF2-40B4-BE49-F238E27FC236}">
                <a16:creationId xmlns:a16="http://schemas.microsoft.com/office/drawing/2014/main" id="{E757F67A-A354-5F16-6899-89C8F33CACE4}"/>
              </a:ext>
            </a:extLst>
          </p:cNvPr>
          <p:cNvSpPr txBox="1"/>
          <p:nvPr/>
        </p:nvSpPr>
        <p:spPr>
          <a:xfrm>
            <a:off x="2045645" y="9310640"/>
            <a:ext cx="141065"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くず</a:t>
            </a:r>
          </a:p>
        </p:txBody>
      </p:sp>
      <p:sp>
        <p:nvSpPr>
          <p:cNvPr id="68" name="テキスト ボックス 67">
            <a:extLst>
              <a:ext uri="{FF2B5EF4-FFF2-40B4-BE49-F238E27FC236}">
                <a16:creationId xmlns:a16="http://schemas.microsoft.com/office/drawing/2014/main" id="{F36455E8-9026-8034-AF5B-D9E422FA9A43}"/>
              </a:ext>
            </a:extLst>
          </p:cNvPr>
          <p:cNvSpPr txBox="1"/>
          <p:nvPr/>
        </p:nvSpPr>
        <p:spPr>
          <a:xfrm>
            <a:off x="2780800" y="9310640"/>
            <a:ext cx="222818"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どしゃ</a:t>
            </a:r>
          </a:p>
        </p:txBody>
      </p:sp>
      <p:sp>
        <p:nvSpPr>
          <p:cNvPr id="80" name="テキスト ボックス 79">
            <a:extLst>
              <a:ext uri="{FF2B5EF4-FFF2-40B4-BE49-F238E27FC236}">
                <a16:creationId xmlns:a16="http://schemas.microsoft.com/office/drawing/2014/main" id="{DFBE54C9-2828-BB9C-FB22-BB56353DA21E}"/>
              </a:ext>
            </a:extLst>
          </p:cNvPr>
          <p:cNvSpPr txBox="1"/>
          <p:nvPr/>
        </p:nvSpPr>
        <p:spPr>
          <a:xfrm>
            <a:off x="778710" y="6331223"/>
            <a:ext cx="153889"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おさ</a:t>
            </a:r>
          </a:p>
        </p:txBody>
      </p:sp>
      <p:sp>
        <p:nvSpPr>
          <p:cNvPr id="82" name="テキスト ボックス 81">
            <a:extLst>
              <a:ext uri="{FF2B5EF4-FFF2-40B4-BE49-F238E27FC236}">
                <a16:creationId xmlns:a16="http://schemas.microsoft.com/office/drawing/2014/main" id="{63B9A74F-ABFF-F1CF-711A-32AFD04DC3CB}"/>
              </a:ext>
            </a:extLst>
          </p:cNvPr>
          <p:cNvSpPr txBox="1"/>
          <p:nvPr/>
        </p:nvSpPr>
        <p:spPr>
          <a:xfrm>
            <a:off x="2254507" y="6332016"/>
            <a:ext cx="161904"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のこ</a:t>
            </a:r>
          </a:p>
        </p:txBody>
      </p:sp>
      <p:sp>
        <p:nvSpPr>
          <p:cNvPr id="84" name="テキスト ボックス 83">
            <a:extLst>
              <a:ext uri="{FF2B5EF4-FFF2-40B4-BE49-F238E27FC236}">
                <a16:creationId xmlns:a16="http://schemas.microsoft.com/office/drawing/2014/main" id="{39521A11-76D7-1D8E-8A6D-077A2CE8726F}"/>
              </a:ext>
            </a:extLst>
          </p:cNvPr>
          <p:cNvSpPr txBox="1"/>
          <p:nvPr/>
        </p:nvSpPr>
        <p:spPr>
          <a:xfrm>
            <a:off x="2365939" y="6578779"/>
            <a:ext cx="161904"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のこ</a:t>
            </a:r>
          </a:p>
        </p:txBody>
      </p:sp>
      <p:sp>
        <p:nvSpPr>
          <p:cNvPr id="87" name="テキスト ボックス 86">
            <a:extLst>
              <a:ext uri="{FF2B5EF4-FFF2-40B4-BE49-F238E27FC236}">
                <a16:creationId xmlns:a16="http://schemas.microsoft.com/office/drawing/2014/main" id="{977B9AF2-27ED-21F5-4DBE-456EE658964B}"/>
              </a:ext>
            </a:extLst>
          </p:cNvPr>
          <p:cNvSpPr txBox="1"/>
          <p:nvPr/>
        </p:nvSpPr>
        <p:spPr>
          <a:xfrm>
            <a:off x="4388683" y="6331489"/>
            <a:ext cx="328616"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さかいめ</a:t>
            </a:r>
          </a:p>
        </p:txBody>
      </p:sp>
      <p:sp>
        <p:nvSpPr>
          <p:cNvPr id="88" name="テキスト ボックス 87">
            <a:extLst>
              <a:ext uri="{FF2B5EF4-FFF2-40B4-BE49-F238E27FC236}">
                <a16:creationId xmlns:a16="http://schemas.microsoft.com/office/drawing/2014/main" id="{D1CB6498-08AA-291C-DFD5-AB6E85FEF83F}"/>
              </a:ext>
            </a:extLst>
          </p:cNvPr>
          <p:cNvSpPr txBox="1"/>
          <p:nvPr/>
        </p:nvSpPr>
        <p:spPr>
          <a:xfrm>
            <a:off x="5439917" y="3572324"/>
            <a:ext cx="141065"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くず</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テキスト ボックス 89">
            <a:extLst>
              <a:ext uri="{FF2B5EF4-FFF2-40B4-BE49-F238E27FC236}">
                <a16:creationId xmlns:a16="http://schemas.microsoft.com/office/drawing/2014/main" id="{BA7A7021-FF66-D8A8-79B7-72C7482926F2}"/>
              </a:ext>
            </a:extLst>
          </p:cNvPr>
          <p:cNvSpPr txBox="1"/>
          <p:nvPr/>
        </p:nvSpPr>
        <p:spPr>
          <a:xfrm>
            <a:off x="4075897" y="3570550"/>
            <a:ext cx="330220"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かわぎし</a:t>
            </a:r>
            <a:endParaRPr lang="ja-JP" altLang="en-US" sz="4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2" name="テキスト ボックス 91">
            <a:extLst>
              <a:ext uri="{FF2B5EF4-FFF2-40B4-BE49-F238E27FC236}">
                <a16:creationId xmlns:a16="http://schemas.microsoft.com/office/drawing/2014/main" id="{07D73B0E-170A-6B43-6CFA-8E751B1822CF}"/>
              </a:ext>
            </a:extLst>
          </p:cNvPr>
          <p:cNvSpPr txBox="1"/>
          <p:nvPr/>
        </p:nvSpPr>
        <p:spPr>
          <a:xfrm>
            <a:off x="456849" y="3325146"/>
            <a:ext cx="343044" cy="107722"/>
          </a:xfrm>
          <a:prstGeom prst="rect">
            <a:avLst/>
          </a:prstGeom>
          <a:noFill/>
        </p:spPr>
        <p:txBody>
          <a:bodyPr wrap="none" lIns="0" tIns="0" rIns="0" bIns="0">
            <a:spAutoFit/>
          </a:bodyPr>
          <a:lstStyle/>
          <a:p>
            <a:pPr marL="182563" indent="-182563" algn="ctr"/>
            <a:r>
              <a:rPr lang="ja-JP" altLang="en-US" sz="700" dirty="0">
                <a:latin typeface="Arial" panose="020B0604020202020204" pitchFamily="34" charset="0"/>
                <a:ea typeface="ＭＳ Ｐゴシック" panose="020B0600070205080204" pitchFamily="50" charset="-128"/>
                <a:cs typeface="Arial" panose="020B0604020202020204" pitchFamily="34" charset="0"/>
              </a:rPr>
              <a:t>あまみず</a:t>
            </a:r>
          </a:p>
        </p:txBody>
      </p:sp>
      <p:sp>
        <p:nvSpPr>
          <p:cNvPr id="3" name="正方形/長方形 2">
            <a:extLst>
              <a:ext uri="{FF2B5EF4-FFF2-40B4-BE49-F238E27FC236}">
                <a16:creationId xmlns:a16="http://schemas.microsoft.com/office/drawing/2014/main" id="{9EB16425-6424-4460-9955-024D6AA1E488}"/>
              </a:ext>
            </a:extLst>
          </p:cNvPr>
          <p:cNvSpPr/>
          <p:nvPr/>
        </p:nvSpPr>
        <p:spPr>
          <a:xfrm>
            <a:off x="353621" y="927595"/>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たか　さき</a:t>
            </a:r>
            <a:endParaRPr lang="ja-JP" altLang="en-US" sz="5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6" name="正方形/長方形 5">
            <a:extLst>
              <a:ext uri="{FF2B5EF4-FFF2-40B4-BE49-F238E27FC236}">
                <a16:creationId xmlns:a16="http://schemas.microsoft.com/office/drawing/2014/main" id="{B4AA8B1A-A53A-FED9-7DA6-14C5E39C8987}"/>
              </a:ext>
            </a:extLst>
          </p:cNvPr>
          <p:cNvSpPr/>
          <p:nvPr/>
        </p:nvSpPr>
        <p:spPr>
          <a:xfrm>
            <a:off x="1076175" y="927595"/>
            <a:ext cx="612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よし　　い 　 </a:t>
            </a:r>
            <a:r>
              <a:rPr lang="ja-JP" altLang="en-US" sz="600" dirty="0">
                <a:effectLst>
                  <a:glow rad="127000">
                    <a:schemeClr val="bg1"/>
                  </a:glow>
                </a:effectLst>
                <a:latin typeface="HGP創英角ｺﾞｼｯｸUB" panose="020B0900000000000000" pitchFamily="50" charset="-128"/>
                <a:ea typeface="HGP創英角ｺﾞｼｯｸUB" panose="020B0900000000000000" pitchFamily="50" charset="-128"/>
              </a:rPr>
              <a:t>まち</a:t>
            </a:r>
            <a:endParaRPr lang="en-US" altLang="ja-JP" sz="7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9B4B0840-AED6-DA15-5199-3079ADB35C2B}"/>
              </a:ext>
            </a:extLst>
          </p:cNvPr>
          <p:cNvSpPr/>
          <p:nvPr/>
        </p:nvSpPr>
        <p:spPr>
          <a:xfrm>
            <a:off x="1743074" y="929558"/>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なか　じま</a:t>
            </a:r>
            <a:endParaRPr lang="en-US" altLang="ja-JP" sz="7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1" name="正方形/長方形 10">
            <a:extLst>
              <a:ext uri="{FF2B5EF4-FFF2-40B4-BE49-F238E27FC236}">
                <a16:creationId xmlns:a16="http://schemas.microsoft.com/office/drawing/2014/main" id="{1109DB36-3746-2DA3-836C-76D9A3636C1D}"/>
              </a:ext>
            </a:extLst>
          </p:cNvPr>
          <p:cNvSpPr/>
          <p:nvPr/>
        </p:nvSpPr>
        <p:spPr>
          <a:xfrm>
            <a:off x="3616803" y="927595"/>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たか　さき</a:t>
            </a:r>
            <a:endParaRPr lang="ja-JP" altLang="en-US" sz="5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5" name="正方形/長方形 14">
            <a:extLst>
              <a:ext uri="{FF2B5EF4-FFF2-40B4-BE49-F238E27FC236}">
                <a16:creationId xmlns:a16="http://schemas.microsoft.com/office/drawing/2014/main" id="{5A987645-F5C8-DBE3-F201-5DB7AE75A6FD}"/>
              </a:ext>
            </a:extLst>
          </p:cNvPr>
          <p:cNvSpPr/>
          <p:nvPr/>
        </p:nvSpPr>
        <p:spPr>
          <a:xfrm>
            <a:off x="4348200" y="927641"/>
            <a:ext cx="612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はな　だか　</a:t>
            </a:r>
            <a:r>
              <a:rPr lang="ja-JP" altLang="en-US" sz="600" dirty="0">
                <a:effectLst>
                  <a:glow rad="127000">
                    <a:schemeClr val="bg1"/>
                  </a:glow>
                </a:effectLst>
                <a:latin typeface="HGP創英角ｺﾞｼｯｸUB" panose="020B0900000000000000" pitchFamily="50" charset="-128"/>
                <a:ea typeface="HGP創英角ｺﾞｼｯｸUB" panose="020B0900000000000000" pitchFamily="50" charset="-128"/>
              </a:rPr>
              <a:t>まち</a:t>
            </a:r>
            <a:endParaRPr lang="ja-JP" altLang="en-US" sz="5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29" name="正方形/長方形 28">
            <a:extLst>
              <a:ext uri="{FF2B5EF4-FFF2-40B4-BE49-F238E27FC236}">
                <a16:creationId xmlns:a16="http://schemas.microsoft.com/office/drawing/2014/main" id="{B03B68D5-FA7B-3ABC-01B6-258B80CA88B9}"/>
              </a:ext>
            </a:extLst>
          </p:cNvPr>
          <p:cNvSpPr/>
          <p:nvPr/>
        </p:nvSpPr>
        <p:spPr>
          <a:xfrm>
            <a:off x="324549" y="3892911"/>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おお　　た</a:t>
            </a:r>
          </a:p>
        </p:txBody>
      </p:sp>
      <p:sp>
        <p:nvSpPr>
          <p:cNvPr id="30" name="正方形/長方形 29">
            <a:extLst>
              <a:ext uri="{FF2B5EF4-FFF2-40B4-BE49-F238E27FC236}">
                <a16:creationId xmlns:a16="http://schemas.microsoft.com/office/drawing/2014/main" id="{9372D480-9F3A-1C68-271E-9A4A0DCB8845}"/>
              </a:ext>
            </a:extLst>
          </p:cNvPr>
          <p:cNvSpPr/>
          <p:nvPr/>
        </p:nvSpPr>
        <p:spPr>
          <a:xfrm>
            <a:off x="1002170" y="3948266"/>
            <a:ext cx="540000" cy="92333"/>
          </a:xfrm>
          <a:prstGeom prst="rect">
            <a:avLst/>
          </a:prstGeom>
        </p:spPr>
        <p:txBody>
          <a:bodyPr wrap="square" lIns="0" tIns="0" rIns="0" bIns="0" anchor="ctr" anchorCtr="0">
            <a:spAutoFit/>
          </a:bodyPr>
          <a:lstStyle/>
          <a:p>
            <a:pPr algn="just"/>
            <a:r>
              <a:rPr lang="ja-JP" altLang="en-US" sz="600" dirty="0">
                <a:effectLst>
                  <a:glow rad="127000">
                    <a:schemeClr val="bg1"/>
                  </a:glow>
                </a:effectLst>
                <a:latin typeface="HGP創英角ｺﾞｼｯｸUB" panose="020B0900000000000000" pitchFamily="50" charset="-128"/>
                <a:ea typeface="HGP創英角ｺﾞｼｯｸUB" panose="020B0900000000000000" pitchFamily="50" charset="-128"/>
              </a:rPr>
              <a:t>うし　ざわ ちょう</a:t>
            </a:r>
          </a:p>
        </p:txBody>
      </p:sp>
      <p:sp>
        <p:nvSpPr>
          <p:cNvPr id="33" name="正方形/長方形 32">
            <a:extLst>
              <a:ext uri="{FF2B5EF4-FFF2-40B4-BE49-F238E27FC236}">
                <a16:creationId xmlns:a16="http://schemas.microsoft.com/office/drawing/2014/main" id="{F404E703-90A4-4F4F-CC87-C2471D95863F}"/>
              </a:ext>
            </a:extLst>
          </p:cNvPr>
          <p:cNvSpPr/>
          <p:nvPr/>
        </p:nvSpPr>
        <p:spPr>
          <a:xfrm>
            <a:off x="3667547" y="3892911"/>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うえ　　の</a:t>
            </a:r>
          </a:p>
        </p:txBody>
      </p:sp>
      <p:sp>
        <p:nvSpPr>
          <p:cNvPr id="34" name="正方形/長方形 33">
            <a:extLst>
              <a:ext uri="{FF2B5EF4-FFF2-40B4-BE49-F238E27FC236}">
                <a16:creationId xmlns:a16="http://schemas.microsoft.com/office/drawing/2014/main" id="{A46A9AA4-4614-94F1-3896-4556D841A458}"/>
              </a:ext>
            </a:extLst>
          </p:cNvPr>
          <p:cNvSpPr/>
          <p:nvPr/>
        </p:nvSpPr>
        <p:spPr>
          <a:xfrm>
            <a:off x="4459609" y="3892911"/>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うえ　　の</a:t>
            </a:r>
          </a:p>
        </p:txBody>
      </p:sp>
      <p:sp>
        <p:nvSpPr>
          <p:cNvPr id="39" name="正方形/長方形 38">
            <a:extLst>
              <a:ext uri="{FF2B5EF4-FFF2-40B4-BE49-F238E27FC236}">
                <a16:creationId xmlns:a16="http://schemas.microsoft.com/office/drawing/2014/main" id="{BCD18243-1A34-CE82-D796-F70B3EE6D03A}"/>
              </a:ext>
            </a:extLst>
          </p:cNvPr>
          <p:cNvSpPr/>
          <p:nvPr/>
        </p:nvSpPr>
        <p:spPr>
          <a:xfrm>
            <a:off x="331692" y="6905052"/>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72" name="正方形/長方形 71">
            <a:extLst>
              <a:ext uri="{FF2B5EF4-FFF2-40B4-BE49-F238E27FC236}">
                <a16:creationId xmlns:a16="http://schemas.microsoft.com/office/drawing/2014/main" id="{92B281E8-A576-6ECC-B76E-97428A5FC2E9}"/>
              </a:ext>
            </a:extLst>
          </p:cNvPr>
          <p:cNvSpPr/>
          <p:nvPr/>
        </p:nvSpPr>
        <p:spPr>
          <a:xfrm>
            <a:off x="1055835" y="6963187"/>
            <a:ext cx="216000" cy="92333"/>
          </a:xfrm>
          <a:prstGeom prst="rect">
            <a:avLst/>
          </a:prstGeom>
        </p:spPr>
        <p:txBody>
          <a:bodyPr wrap="square" lIns="0" tIns="0" rIns="0" bIns="0" anchor="ctr" anchorCtr="0">
            <a:spAutoFit/>
          </a:bodyPr>
          <a:lstStyle/>
          <a:p>
            <a:pPr algn="just"/>
            <a:r>
              <a:rPr lang="ja-JP" altLang="en-US" sz="600" dirty="0">
                <a:effectLst>
                  <a:glow rad="127000">
                    <a:schemeClr val="bg1"/>
                  </a:glow>
                </a:effectLst>
                <a:latin typeface="HGP創英角ｺﾞｼｯｸUB" panose="020B0900000000000000" pitchFamily="50" charset="-128"/>
                <a:ea typeface="HGP創英角ｺﾞｼｯｸUB" panose="020B0900000000000000" pitchFamily="50" charset="-128"/>
              </a:rPr>
              <a:t>たくみ</a:t>
            </a:r>
          </a:p>
        </p:txBody>
      </p:sp>
      <p:sp>
        <p:nvSpPr>
          <p:cNvPr id="73" name="正方形/長方形 72">
            <a:extLst>
              <a:ext uri="{FF2B5EF4-FFF2-40B4-BE49-F238E27FC236}">
                <a16:creationId xmlns:a16="http://schemas.microsoft.com/office/drawing/2014/main" id="{8A07B66A-92F2-5074-0304-6B56AD84196D}"/>
              </a:ext>
            </a:extLst>
          </p:cNvPr>
          <p:cNvSpPr/>
          <p:nvPr/>
        </p:nvSpPr>
        <p:spPr>
          <a:xfrm>
            <a:off x="3672673" y="6906388"/>
            <a:ext cx="396000" cy="107722"/>
          </a:xfrm>
          <a:prstGeom prst="rect">
            <a:avLst/>
          </a:prstGeom>
        </p:spPr>
        <p:txBody>
          <a:bodyPr wrap="square" lIns="0" tIns="0" rIns="0" bIns="0" anchor="ctr" anchorCtr="0">
            <a:spAutoFit/>
          </a:bodyPr>
          <a:lstStyle/>
          <a:p>
            <a:pPr algn="ju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つま　ごい</a:t>
            </a:r>
          </a:p>
        </p:txBody>
      </p:sp>
      <p:sp>
        <p:nvSpPr>
          <p:cNvPr id="74" name="正方形/長方形 73">
            <a:extLst>
              <a:ext uri="{FF2B5EF4-FFF2-40B4-BE49-F238E27FC236}">
                <a16:creationId xmlns:a16="http://schemas.microsoft.com/office/drawing/2014/main" id="{29CBB054-19F6-D48C-85E7-4B3D9DF7FA46}"/>
              </a:ext>
            </a:extLst>
          </p:cNvPr>
          <p:cNvSpPr/>
          <p:nvPr/>
        </p:nvSpPr>
        <p:spPr>
          <a:xfrm>
            <a:off x="4339724" y="6966959"/>
            <a:ext cx="1044000" cy="92333"/>
          </a:xfrm>
          <a:prstGeom prst="rect">
            <a:avLst/>
          </a:prstGeom>
        </p:spPr>
        <p:txBody>
          <a:bodyPr wrap="square" lIns="0" tIns="0" rIns="0" bIns="0" anchor="ctr" anchorCtr="0">
            <a:spAutoFit/>
          </a:bodyPr>
          <a:lstStyle/>
          <a:p>
            <a:pPr algn="just"/>
            <a:r>
              <a:rPr lang="ja-JP" altLang="en-US" sz="600" dirty="0">
                <a:effectLst>
                  <a:glow rad="127000">
                    <a:schemeClr val="bg1"/>
                  </a:glow>
                </a:effectLst>
                <a:latin typeface="HGP創英角ｺﾞｼｯｸUB" panose="020B0900000000000000" pitchFamily="50" charset="-128"/>
                <a:ea typeface="HGP創英角ｺﾞｼｯｸUB" panose="020B0900000000000000" pitchFamily="50" charset="-128"/>
              </a:rPr>
              <a:t>おお　あざ　 た　 しろ　 ち　　 く</a:t>
            </a:r>
            <a:endPar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4302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正方形/長方形 160">
            <a:extLst>
              <a:ext uri="{FF2B5EF4-FFF2-40B4-BE49-F238E27FC236}">
                <a16:creationId xmlns:a16="http://schemas.microsoft.com/office/drawing/2014/main" id="{C27ECEEC-1D48-92EF-10E4-264D141E81ED}"/>
              </a:ext>
            </a:extLst>
          </p:cNvPr>
          <p:cNvSpPr/>
          <p:nvPr/>
        </p:nvSpPr>
        <p:spPr>
          <a:xfrm>
            <a:off x="443084" y="7757488"/>
            <a:ext cx="6062546" cy="36997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44">
            <a:extLst>
              <a:ext uri="{FF2B5EF4-FFF2-40B4-BE49-F238E27FC236}">
                <a16:creationId xmlns:a16="http://schemas.microsoft.com/office/drawing/2014/main" id="{55F5012C-2A28-3633-75D0-75E307368723}"/>
              </a:ext>
            </a:extLst>
          </p:cNvPr>
          <p:cNvSpPr/>
          <p:nvPr/>
        </p:nvSpPr>
        <p:spPr>
          <a:xfrm>
            <a:off x="265928" y="1071057"/>
            <a:ext cx="6399666" cy="3494458"/>
          </a:xfrm>
          <a:prstGeom prst="roundRect">
            <a:avLst>
              <a:gd name="adj" fmla="val 4721"/>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44938" y="1634473"/>
            <a:ext cx="5932905" cy="2764407"/>
          </a:xfrm>
          <a:prstGeom prst="rect">
            <a:avLst/>
          </a:prstGeom>
          <a:solidFill>
            <a:schemeClr val="bg1"/>
          </a:solidFill>
          <a:ln>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 name="グループ化 2">
            <a:extLst>
              <a:ext uri="{FF2B5EF4-FFF2-40B4-BE49-F238E27FC236}">
                <a16:creationId xmlns:a16="http://schemas.microsoft.com/office/drawing/2014/main" id="{34F193C1-D40B-D236-839D-9F56735808D0}"/>
              </a:ext>
            </a:extLst>
          </p:cNvPr>
          <p:cNvGrpSpPr/>
          <p:nvPr/>
        </p:nvGrpSpPr>
        <p:grpSpPr>
          <a:xfrm>
            <a:off x="5914594" y="996408"/>
            <a:ext cx="627995" cy="732661"/>
            <a:chOff x="765377" y="5046643"/>
            <a:chExt cx="1750366" cy="2042094"/>
          </a:xfrm>
        </p:grpSpPr>
        <p:pic>
          <p:nvPicPr>
            <p:cNvPr id="27" name="図 26"/>
            <p:cNvPicPr>
              <a:picLocks noChangeAspect="1"/>
            </p:cNvPicPr>
            <p:nvPr/>
          </p:nvPicPr>
          <p:blipFill>
            <a:blip r:embed="rId3"/>
            <a:stretch>
              <a:fillRect/>
            </a:stretch>
          </p:blipFill>
          <p:spPr>
            <a:xfrm>
              <a:off x="765377" y="5046643"/>
              <a:ext cx="1750366" cy="2042094"/>
            </a:xfrm>
            <a:prstGeom prst="rect">
              <a:avLst/>
            </a:prstGeom>
          </p:spPr>
        </p:pic>
        <p:sp>
          <p:nvSpPr>
            <p:cNvPr id="28" name="フリーフォーム 22"/>
            <p:cNvSpPr/>
            <p:nvPr/>
          </p:nvSpPr>
          <p:spPr>
            <a:xfrm>
              <a:off x="2036013" y="5148805"/>
              <a:ext cx="36776" cy="39821"/>
            </a:xfrm>
            <a:custGeom>
              <a:avLst/>
              <a:gdLst>
                <a:gd name="connsiteX0" fmla="*/ 2020 w 36776"/>
                <a:gd name="connsiteY0" fmla="*/ 487 h 39821"/>
                <a:gd name="connsiteX1" fmla="*/ 9640 w 36776"/>
                <a:gd name="connsiteY1" fmla="*/ 38587 h 39821"/>
                <a:gd name="connsiteX2" fmla="*/ 32500 w 36776"/>
                <a:gd name="connsiteY2" fmla="*/ 23347 h 39821"/>
                <a:gd name="connsiteX3" fmla="*/ 2020 w 36776"/>
                <a:gd name="connsiteY3" fmla="*/ 487 h 39821"/>
              </a:gdLst>
              <a:ahLst/>
              <a:cxnLst>
                <a:cxn ang="0">
                  <a:pos x="connsiteX0" y="connsiteY0"/>
                </a:cxn>
                <a:cxn ang="0">
                  <a:pos x="connsiteX1" y="connsiteY1"/>
                </a:cxn>
                <a:cxn ang="0">
                  <a:pos x="connsiteX2" y="connsiteY2"/>
                </a:cxn>
                <a:cxn ang="0">
                  <a:pos x="connsiteX3" y="connsiteY3"/>
                </a:cxn>
              </a:cxnLst>
              <a:rect l="l" t="t" r="r" b="b"/>
              <a:pathLst>
                <a:path w="36776" h="39821">
                  <a:moveTo>
                    <a:pt x="2020" y="487"/>
                  </a:moveTo>
                  <a:cubicBezTo>
                    <a:pt x="-1790" y="3027"/>
                    <a:pt x="-721" y="30816"/>
                    <a:pt x="9640" y="38587"/>
                  </a:cubicBezTo>
                  <a:cubicBezTo>
                    <a:pt x="16966" y="44082"/>
                    <a:pt x="26024" y="29823"/>
                    <a:pt x="32500" y="23347"/>
                  </a:cubicBezTo>
                  <a:cubicBezTo>
                    <a:pt x="50558" y="5289"/>
                    <a:pt x="5830" y="-2053"/>
                    <a:pt x="2020" y="487"/>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フリーフォーム 23"/>
            <p:cNvSpPr/>
            <p:nvPr/>
          </p:nvSpPr>
          <p:spPr>
            <a:xfrm>
              <a:off x="1108393" y="5111192"/>
              <a:ext cx="114300" cy="33174"/>
            </a:xfrm>
            <a:custGeom>
              <a:avLst/>
              <a:gdLst>
                <a:gd name="connsiteX0" fmla="*/ 0 w 114300"/>
                <a:gd name="connsiteY0" fmla="*/ 0 h 33174"/>
                <a:gd name="connsiteX1" fmla="*/ 106680 w 114300"/>
                <a:gd name="connsiteY1" fmla="*/ 22860 h 33174"/>
                <a:gd name="connsiteX2" fmla="*/ 114300 w 114300"/>
                <a:gd name="connsiteY2" fmla="*/ 15240 h 33174"/>
              </a:gdLst>
              <a:ahLst/>
              <a:cxnLst>
                <a:cxn ang="0">
                  <a:pos x="connsiteX0" y="connsiteY0"/>
                </a:cxn>
                <a:cxn ang="0">
                  <a:pos x="connsiteX1" y="connsiteY1"/>
                </a:cxn>
                <a:cxn ang="0">
                  <a:pos x="connsiteX2" y="connsiteY2"/>
                </a:cxn>
              </a:cxnLst>
              <a:rect l="l" t="t" r="r" b="b"/>
              <a:pathLst>
                <a:path w="114300" h="33174">
                  <a:moveTo>
                    <a:pt x="0" y="0"/>
                  </a:moveTo>
                  <a:cubicBezTo>
                    <a:pt x="50734" y="40587"/>
                    <a:pt x="29468" y="38302"/>
                    <a:pt x="106680" y="22860"/>
                  </a:cubicBezTo>
                  <a:cubicBezTo>
                    <a:pt x="110202" y="22156"/>
                    <a:pt x="111760" y="17780"/>
                    <a:pt x="114300" y="1524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 name="テキスト ボックス 6">
            <a:extLst>
              <a:ext uri="{FF2B5EF4-FFF2-40B4-BE49-F238E27FC236}">
                <a16:creationId xmlns:a16="http://schemas.microsoft.com/office/drawing/2014/main" id="{6D667578-563D-408F-F9B1-DAB52B98D08C}"/>
              </a:ext>
            </a:extLst>
          </p:cNvPr>
          <p:cNvSpPr txBox="1"/>
          <p:nvPr/>
        </p:nvSpPr>
        <p:spPr>
          <a:xfrm>
            <a:off x="677896" y="1285764"/>
            <a:ext cx="5799948" cy="270652"/>
          </a:xfrm>
          <a:prstGeom prst="rect">
            <a:avLst/>
          </a:prstGeom>
          <a:noFill/>
        </p:spPr>
        <p:txBody>
          <a:bodyPr wrap="square" rtlCol="0">
            <a:spAutoFit/>
          </a:bodyPr>
          <a:lstStyle/>
          <a:p>
            <a:pPr algn="just">
              <a:lnSpc>
                <a:spcPct val="110000"/>
              </a:lnSpc>
            </a:pPr>
            <a:r>
              <a:rPr lang="ja-JP" altLang="en-US" sz="1200" dirty="0">
                <a:latin typeface="ＭＳ Ｐゴシック" panose="020B0600070205080204" pitchFamily="50" charset="-128"/>
                <a:ea typeface="ＭＳ Ｐゴシック" panose="020B0600070205080204" pitchFamily="50" charset="-128"/>
              </a:rPr>
              <a:t>非常持出袋に何を入れておくか考えておきましょう。</a:t>
            </a:r>
            <a:endParaRPr lang="en-US" altLang="ja-JP" sz="1200" dirty="0">
              <a:latin typeface="ＭＳ Ｐゴシック" panose="020B0600070205080204" pitchFamily="50" charset="-128"/>
              <a:ea typeface="ＭＳ Ｐゴシック" panose="020B0600070205080204" pitchFamily="50" charset="-128"/>
            </a:endParaRPr>
          </a:p>
        </p:txBody>
      </p:sp>
      <p:grpSp>
        <p:nvGrpSpPr>
          <p:cNvPr id="8" name="グループ化 7">
            <a:extLst>
              <a:ext uri="{FF2B5EF4-FFF2-40B4-BE49-F238E27FC236}">
                <a16:creationId xmlns:a16="http://schemas.microsoft.com/office/drawing/2014/main" id="{5A222BF9-138C-34AC-1E3E-ADCACBD05791}"/>
              </a:ext>
            </a:extLst>
          </p:cNvPr>
          <p:cNvGrpSpPr/>
          <p:nvPr/>
        </p:nvGrpSpPr>
        <p:grpSpPr>
          <a:xfrm>
            <a:off x="192406" y="904132"/>
            <a:ext cx="1479182" cy="323165"/>
            <a:chOff x="77300" y="10364732"/>
            <a:chExt cx="1479182" cy="323165"/>
          </a:xfrm>
        </p:grpSpPr>
        <p:sp>
          <p:nvSpPr>
            <p:cNvPr id="9" name="ホームベース 48">
              <a:extLst>
                <a:ext uri="{FF2B5EF4-FFF2-40B4-BE49-F238E27FC236}">
                  <a16:creationId xmlns:a16="http://schemas.microsoft.com/office/drawing/2014/main" id="{7CFE18C4-11E0-695F-C9BD-770629FAF110}"/>
                </a:ext>
              </a:extLst>
            </p:cNvPr>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910D6A3-ED95-B254-9213-57D4712008C6}"/>
                </a:ext>
              </a:extLst>
            </p:cNvPr>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11" name="直線コネクタ 10">
              <a:extLst>
                <a:ext uri="{FF2B5EF4-FFF2-40B4-BE49-F238E27FC236}">
                  <a16:creationId xmlns:a16="http://schemas.microsoft.com/office/drawing/2014/main" id="{34DC79DA-1386-CD76-C1DE-7AD3F7F70FEE}"/>
                </a:ext>
              </a:extLst>
            </p:cNvPr>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91103958-5453-F861-C362-585FE8EA7A58}"/>
              </a:ext>
            </a:extLst>
          </p:cNvPr>
          <p:cNvGrpSpPr/>
          <p:nvPr/>
        </p:nvGrpSpPr>
        <p:grpSpPr>
          <a:xfrm>
            <a:off x="380156" y="1375968"/>
            <a:ext cx="280828" cy="130892"/>
            <a:chOff x="-6224428" y="7672728"/>
            <a:chExt cx="1479182" cy="297244"/>
          </a:xfrm>
        </p:grpSpPr>
        <p:sp>
          <p:nvSpPr>
            <p:cNvPr id="13" name="ホームベース 55">
              <a:extLst>
                <a:ext uri="{FF2B5EF4-FFF2-40B4-BE49-F238E27FC236}">
                  <a16:creationId xmlns:a16="http://schemas.microsoft.com/office/drawing/2014/main" id="{B84F1157-985D-E6A0-57F8-DC24DBD37D59}"/>
                </a:ext>
              </a:extLst>
            </p:cNvPr>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73ECE9D7-BC22-148A-F6E8-2744B9CCD620}"/>
                </a:ext>
              </a:extLst>
            </p:cNvPr>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275A12F4-6536-DF55-EBD3-8BA8070F2567}"/>
              </a:ext>
            </a:extLst>
          </p:cNvPr>
          <p:cNvSpPr txBox="1"/>
          <p:nvPr/>
        </p:nvSpPr>
        <p:spPr>
          <a:xfrm>
            <a:off x="710250" y="1203596"/>
            <a:ext cx="597829" cy="196336"/>
          </a:xfrm>
          <a:prstGeom prst="rect">
            <a:avLst/>
          </a:prstGeom>
          <a:noFill/>
        </p:spPr>
        <p:txBody>
          <a:bodyPr wrap="square" rtlCol="0">
            <a:spAutoFit/>
          </a:bodyPr>
          <a:lstStyle/>
          <a:p>
            <a:pPr algn="just">
              <a:lnSpc>
                <a:spcPct val="110000"/>
              </a:lnSpc>
            </a:pPr>
            <a:r>
              <a:rPr lang="ja-JP" altLang="en-US" sz="700" dirty="0">
                <a:latin typeface="ＭＳ Ｐゴシック" panose="020B0600070205080204" pitchFamily="50" charset="-128"/>
                <a:ea typeface="ＭＳ Ｐゴシック" panose="020B0600070205080204" pitchFamily="50" charset="-128"/>
              </a:rPr>
              <a:t>ひじょう</a:t>
            </a:r>
            <a:endParaRPr lang="en-US" altLang="ja-JP" sz="7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B2711E6E-0C24-2DF3-2FE8-691DA41263F5}"/>
              </a:ext>
            </a:extLst>
          </p:cNvPr>
          <p:cNvSpPr txBox="1"/>
          <p:nvPr/>
        </p:nvSpPr>
        <p:spPr>
          <a:xfrm>
            <a:off x="1265521" y="1203596"/>
            <a:ext cx="597829" cy="196336"/>
          </a:xfrm>
          <a:prstGeom prst="rect">
            <a:avLst/>
          </a:prstGeom>
          <a:noFill/>
        </p:spPr>
        <p:txBody>
          <a:bodyPr wrap="square" rtlCol="0">
            <a:spAutoFit/>
          </a:bodyPr>
          <a:lstStyle/>
          <a:p>
            <a:pPr algn="just">
              <a:lnSpc>
                <a:spcPct val="110000"/>
              </a:lnSpc>
            </a:pPr>
            <a:r>
              <a:rPr lang="ja-JP" altLang="en-US" sz="700" dirty="0">
                <a:latin typeface="ＭＳ Ｐゴシック" panose="020B0600070205080204" pitchFamily="50" charset="-128"/>
                <a:ea typeface="ＭＳ Ｐゴシック" panose="020B0600070205080204" pitchFamily="50" charset="-128"/>
              </a:rPr>
              <a:t>ぶくろ</a:t>
            </a:r>
            <a:endParaRPr lang="en-US" altLang="ja-JP" sz="700" dirty="0">
              <a:latin typeface="ＭＳ Ｐゴシック" panose="020B0600070205080204" pitchFamily="50" charset="-128"/>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4E1213E0-C921-7FA5-62F3-335CDE086490}"/>
              </a:ext>
            </a:extLst>
          </p:cNvPr>
          <p:cNvSpPr txBox="1"/>
          <p:nvPr/>
        </p:nvSpPr>
        <p:spPr>
          <a:xfrm>
            <a:off x="2685246" y="1670872"/>
            <a:ext cx="3547914" cy="778483"/>
          </a:xfrm>
          <a:prstGeom prst="rect">
            <a:avLst/>
          </a:prstGeom>
          <a:noFill/>
        </p:spPr>
        <p:txBody>
          <a:bodyPr wrap="square" rtlCol="0">
            <a:spAutoFit/>
          </a:bodyPr>
          <a:lstStyle/>
          <a:p>
            <a:pPr algn="just">
              <a:lnSpc>
                <a:spcPct val="130000"/>
              </a:lnSpc>
            </a:pPr>
            <a:r>
              <a:rPr lang="ja-JP" altLang="en-US" sz="1200" dirty="0">
                <a:latin typeface="ＭＳ Ｐゴシック" panose="020B0600070205080204" pitchFamily="50" charset="-128"/>
                <a:ea typeface="ＭＳ Ｐゴシック" panose="020B0600070205080204" pitchFamily="50" charset="-128"/>
              </a:rPr>
              <a:t>災害で避難するときにすぐに持ち出せるように</a:t>
            </a:r>
            <a:endParaRPr lang="en-US" altLang="ja-JP" sz="1200" dirty="0">
              <a:latin typeface="ＭＳ Ｐゴシック" panose="020B0600070205080204" pitchFamily="50" charset="-128"/>
              <a:ea typeface="ＭＳ Ｐゴシック" panose="020B0600070205080204" pitchFamily="50" charset="-128"/>
            </a:endParaRPr>
          </a:p>
          <a:p>
            <a:pPr algn="just">
              <a:lnSpc>
                <a:spcPct val="130000"/>
              </a:lnSpc>
            </a:pPr>
            <a:r>
              <a:rPr lang="ja-JP" altLang="en-US" sz="1200" dirty="0">
                <a:latin typeface="ＭＳ Ｐゴシック" panose="020B0600070205080204" pitchFamily="50" charset="-128"/>
                <a:ea typeface="ＭＳ Ｐゴシック" panose="020B0600070205080204" pitchFamily="50" charset="-128"/>
              </a:rPr>
              <a:t>必要なものをリュックなどにまとめて</a:t>
            </a:r>
            <a:endParaRPr lang="en-US" altLang="ja-JP" sz="1200" dirty="0">
              <a:latin typeface="ＭＳ Ｐゴシック" panose="020B0600070205080204" pitchFamily="50" charset="-128"/>
              <a:ea typeface="ＭＳ Ｐゴシック" panose="020B0600070205080204" pitchFamily="50" charset="-128"/>
            </a:endParaRPr>
          </a:p>
          <a:p>
            <a:pPr algn="just">
              <a:lnSpc>
                <a:spcPct val="130000"/>
              </a:lnSpc>
            </a:pPr>
            <a:r>
              <a:rPr lang="ja-JP" altLang="en-US" sz="1200" dirty="0">
                <a:latin typeface="ＭＳ Ｐゴシック" panose="020B0600070205080204" pitchFamily="50" charset="-128"/>
                <a:ea typeface="ＭＳ Ｐゴシック" panose="020B0600070205080204" pitchFamily="50" charset="-128"/>
              </a:rPr>
              <a:t>準備しておきましょう。</a:t>
            </a:r>
            <a:endParaRPr lang="en-US" altLang="ja-JP" sz="1200" dirty="0">
              <a:latin typeface="ＭＳ Ｐゴシック" panose="020B0600070205080204" pitchFamily="50" charset="-128"/>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60151F6F-9893-71AE-D996-67952BE8D10A}"/>
              </a:ext>
            </a:extLst>
          </p:cNvPr>
          <p:cNvSpPr txBox="1"/>
          <p:nvPr/>
        </p:nvSpPr>
        <p:spPr>
          <a:xfrm>
            <a:off x="2666051" y="1611939"/>
            <a:ext cx="597829" cy="196336"/>
          </a:xfrm>
          <a:prstGeom prst="rect">
            <a:avLst/>
          </a:prstGeom>
          <a:noFill/>
        </p:spPr>
        <p:txBody>
          <a:bodyPr wrap="square" rtlCol="0">
            <a:spAutoFit/>
          </a:bodyPr>
          <a:lstStyle/>
          <a:p>
            <a:pPr algn="just">
              <a:lnSpc>
                <a:spcPct val="110000"/>
              </a:lnSpc>
            </a:pPr>
            <a:r>
              <a:rPr lang="ja-JP" altLang="en-US" sz="700" dirty="0">
                <a:latin typeface="ＭＳ Ｐゴシック" panose="020B0600070205080204" pitchFamily="50" charset="-128"/>
                <a:ea typeface="ＭＳ Ｐゴシック" panose="020B0600070205080204" pitchFamily="50" charset="-128"/>
              </a:rPr>
              <a:t>さいがい</a:t>
            </a:r>
            <a:endParaRPr lang="en-US" altLang="ja-JP" sz="700" dirty="0">
              <a:latin typeface="ＭＳ Ｐゴシック" panose="020B0600070205080204" pitchFamily="50" charset="-128"/>
              <a:ea typeface="ＭＳ Ｐゴシック" panose="020B0600070205080204" pitchFamily="50" charset="-128"/>
            </a:endParaRPr>
          </a:p>
        </p:txBody>
      </p:sp>
      <p:sp>
        <p:nvSpPr>
          <p:cNvPr id="40" name="テキスト ボックス 39">
            <a:extLst>
              <a:ext uri="{FF2B5EF4-FFF2-40B4-BE49-F238E27FC236}">
                <a16:creationId xmlns:a16="http://schemas.microsoft.com/office/drawing/2014/main" id="{247403B0-E034-C73B-3A08-1399941B13D6}"/>
              </a:ext>
            </a:extLst>
          </p:cNvPr>
          <p:cNvSpPr txBox="1"/>
          <p:nvPr/>
        </p:nvSpPr>
        <p:spPr>
          <a:xfrm>
            <a:off x="3203767" y="1611939"/>
            <a:ext cx="597829" cy="196336"/>
          </a:xfrm>
          <a:prstGeom prst="rect">
            <a:avLst/>
          </a:prstGeom>
          <a:noFill/>
        </p:spPr>
        <p:txBody>
          <a:bodyPr wrap="square" rtlCol="0">
            <a:spAutoFit/>
          </a:bodyPr>
          <a:lstStyle/>
          <a:p>
            <a:pPr algn="just">
              <a:lnSpc>
                <a:spcPct val="110000"/>
              </a:lnSpc>
            </a:pPr>
            <a:r>
              <a:rPr lang="ja-JP" altLang="en-US" sz="700" dirty="0">
                <a:latin typeface="ＭＳ Ｐゴシック" panose="020B0600070205080204" pitchFamily="50" charset="-128"/>
                <a:ea typeface="ＭＳ Ｐゴシック" panose="020B0600070205080204" pitchFamily="50" charset="-128"/>
              </a:rPr>
              <a:t>ひなん</a:t>
            </a:r>
            <a:endParaRPr lang="en-US" altLang="ja-JP" sz="700" dirty="0">
              <a:latin typeface="ＭＳ Ｐゴシック" panose="020B0600070205080204" pitchFamily="50" charset="-128"/>
              <a:ea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1C52999A-C4B4-014D-01AF-0C458DFD0314}"/>
              </a:ext>
            </a:extLst>
          </p:cNvPr>
          <p:cNvSpPr txBox="1"/>
          <p:nvPr/>
        </p:nvSpPr>
        <p:spPr>
          <a:xfrm>
            <a:off x="2666050" y="1846655"/>
            <a:ext cx="597829" cy="196336"/>
          </a:xfrm>
          <a:prstGeom prst="rect">
            <a:avLst/>
          </a:prstGeom>
          <a:noFill/>
        </p:spPr>
        <p:txBody>
          <a:bodyPr wrap="square" rtlCol="0">
            <a:spAutoFit/>
          </a:bodyPr>
          <a:lstStyle/>
          <a:p>
            <a:pPr algn="just">
              <a:lnSpc>
                <a:spcPct val="110000"/>
              </a:lnSpc>
            </a:pPr>
            <a:r>
              <a:rPr lang="ja-JP" altLang="en-US" sz="700" dirty="0">
                <a:latin typeface="ＭＳ Ｐゴシック" panose="020B0600070205080204" pitchFamily="50" charset="-128"/>
                <a:ea typeface="ＭＳ Ｐゴシック" panose="020B0600070205080204" pitchFamily="50" charset="-128"/>
              </a:rPr>
              <a:t>ひつよう</a:t>
            </a:r>
            <a:endParaRPr lang="en-US" altLang="ja-JP" sz="700" dirty="0">
              <a:latin typeface="ＭＳ Ｐゴシック" panose="020B0600070205080204" pitchFamily="50" charset="-128"/>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CF74CED1-FC8F-2040-E10A-E81EE72249D2}"/>
              </a:ext>
            </a:extLst>
          </p:cNvPr>
          <p:cNvSpPr txBox="1"/>
          <p:nvPr/>
        </p:nvSpPr>
        <p:spPr>
          <a:xfrm>
            <a:off x="2685245" y="2094291"/>
            <a:ext cx="597829" cy="196336"/>
          </a:xfrm>
          <a:prstGeom prst="rect">
            <a:avLst/>
          </a:prstGeom>
          <a:noFill/>
        </p:spPr>
        <p:txBody>
          <a:bodyPr wrap="square" rtlCol="0">
            <a:spAutoFit/>
          </a:bodyPr>
          <a:lstStyle/>
          <a:p>
            <a:pPr algn="just">
              <a:lnSpc>
                <a:spcPct val="110000"/>
              </a:lnSpc>
            </a:pPr>
            <a:r>
              <a:rPr lang="ja-JP" altLang="en-US" sz="700" dirty="0">
                <a:latin typeface="ＭＳ Ｐゴシック" panose="020B0600070205080204" pitchFamily="50" charset="-128"/>
                <a:ea typeface="ＭＳ Ｐゴシック" panose="020B0600070205080204" pitchFamily="50" charset="-128"/>
              </a:rPr>
              <a:t>じゅんび</a:t>
            </a:r>
            <a:endParaRPr lang="en-US" altLang="ja-JP" sz="700" dirty="0">
              <a:latin typeface="ＭＳ Ｐゴシック" panose="020B0600070205080204" pitchFamily="50" charset="-128"/>
              <a:ea typeface="ＭＳ Ｐゴシック" panose="020B0600070205080204" pitchFamily="50" charset="-128"/>
            </a:endParaRPr>
          </a:p>
        </p:txBody>
      </p:sp>
      <p:sp>
        <p:nvSpPr>
          <p:cNvPr id="44" name="正方形/長方形 43">
            <a:extLst>
              <a:ext uri="{FF2B5EF4-FFF2-40B4-BE49-F238E27FC236}">
                <a16:creationId xmlns:a16="http://schemas.microsoft.com/office/drawing/2014/main" id="{7865A03F-79A0-D65E-8D27-F16D4AB9820C}"/>
              </a:ext>
            </a:extLst>
          </p:cNvPr>
          <p:cNvSpPr/>
          <p:nvPr/>
        </p:nvSpPr>
        <p:spPr>
          <a:xfrm>
            <a:off x="544939" y="1640514"/>
            <a:ext cx="1970804" cy="801322"/>
          </a:xfrm>
          <a:prstGeom prst="rect">
            <a:avLst/>
          </a:prstGeom>
          <a:solidFill>
            <a:srgbClr val="006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グラフィックス 15" descr="バックパック 単色塗りつぶし">
            <a:extLst>
              <a:ext uri="{FF2B5EF4-FFF2-40B4-BE49-F238E27FC236}">
                <a16:creationId xmlns:a16="http://schemas.microsoft.com/office/drawing/2014/main" id="{6FCD474F-10A7-3F62-0955-37D7CEF58F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435" y="1696321"/>
            <a:ext cx="701257" cy="701257"/>
          </a:xfrm>
          <a:prstGeom prst="rect">
            <a:avLst/>
          </a:prstGeom>
        </p:spPr>
      </p:pic>
      <p:sp>
        <p:nvSpPr>
          <p:cNvPr id="39" name="テキスト ボックス 38">
            <a:extLst>
              <a:ext uri="{FF2B5EF4-FFF2-40B4-BE49-F238E27FC236}">
                <a16:creationId xmlns:a16="http://schemas.microsoft.com/office/drawing/2014/main" id="{7B406762-94BB-ED9F-73C6-243B82903157}"/>
              </a:ext>
            </a:extLst>
          </p:cNvPr>
          <p:cNvSpPr txBox="1"/>
          <p:nvPr/>
        </p:nvSpPr>
        <p:spPr>
          <a:xfrm>
            <a:off x="2066843" y="1787327"/>
            <a:ext cx="597829" cy="196336"/>
          </a:xfrm>
          <a:prstGeom prst="rect">
            <a:avLst/>
          </a:prstGeom>
          <a:noFill/>
        </p:spPr>
        <p:txBody>
          <a:bodyPr wrap="square" rtlCol="0">
            <a:spAutoFit/>
          </a:bodyPr>
          <a:lstStyle/>
          <a:p>
            <a:pPr algn="just">
              <a:lnSpc>
                <a:spcPct val="11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ぶくろ</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7" name="テキスト ボックス 36">
            <a:extLst>
              <a:ext uri="{FF2B5EF4-FFF2-40B4-BE49-F238E27FC236}">
                <a16:creationId xmlns:a16="http://schemas.microsoft.com/office/drawing/2014/main" id="{BE363D4B-CB5A-47C1-E1D8-A1080AB86436}"/>
              </a:ext>
            </a:extLst>
          </p:cNvPr>
          <p:cNvSpPr txBox="1"/>
          <p:nvPr/>
        </p:nvSpPr>
        <p:spPr>
          <a:xfrm>
            <a:off x="1265521" y="1888146"/>
            <a:ext cx="1228755" cy="330090"/>
          </a:xfrm>
          <a:prstGeom prst="rect">
            <a:avLst/>
          </a:prstGeom>
          <a:noFill/>
        </p:spPr>
        <p:txBody>
          <a:bodyPr wrap="square" rtlCol="0">
            <a:spAutoFit/>
          </a:bodyPr>
          <a:lstStyle/>
          <a:p>
            <a:pPr algn="just">
              <a:lnSpc>
                <a:spcPct val="110000"/>
              </a:lnSpc>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非常持出袋</a:t>
            </a:r>
            <a:endParaRPr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8" name="テキスト ボックス 37">
            <a:extLst>
              <a:ext uri="{FF2B5EF4-FFF2-40B4-BE49-F238E27FC236}">
                <a16:creationId xmlns:a16="http://schemas.microsoft.com/office/drawing/2014/main" id="{BF2E136E-D846-0FD8-51D4-A62FB7511E8D}"/>
              </a:ext>
            </a:extLst>
          </p:cNvPr>
          <p:cNvSpPr txBox="1"/>
          <p:nvPr/>
        </p:nvSpPr>
        <p:spPr>
          <a:xfrm>
            <a:off x="1356743" y="1787327"/>
            <a:ext cx="597829" cy="196336"/>
          </a:xfrm>
          <a:prstGeom prst="rect">
            <a:avLst/>
          </a:prstGeom>
          <a:noFill/>
        </p:spPr>
        <p:txBody>
          <a:bodyPr wrap="square" rtlCol="0">
            <a:spAutoFit/>
          </a:bodyPr>
          <a:lstStyle/>
          <a:p>
            <a:pPr algn="just">
              <a:lnSpc>
                <a:spcPct val="11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ひ じょう</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139" name="グループ化 138">
            <a:extLst>
              <a:ext uri="{FF2B5EF4-FFF2-40B4-BE49-F238E27FC236}">
                <a16:creationId xmlns:a16="http://schemas.microsoft.com/office/drawing/2014/main" id="{8E5876CD-0029-A07C-A433-D0F87562AE3B}"/>
              </a:ext>
            </a:extLst>
          </p:cNvPr>
          <p:cNvGrpSpPr/>
          <p:nvPr/>
        </p:nvGrpSpPr>
        <p:grpSpPr>
          <a:xfrm>
            <a:off x="799350" y="2622568"/>
            <a:ext cx="148134" cy="1484800"/>
            <a:chOff x="799350" y="2216425"/>
            <a:chExt cx="148134" cy="1484800"/>
          </a:xfrm>
        </p:grpSpPr>
        <p:sp>
          <p:nvSpPr>
            <p:cNvPr id="43" name="正方形/長方形 42">
              <a:extLst>
                <a:ext uri="{FF2B5EF4-FFF2-40B4-BE49-F238E27FC236}">
                  <a16:creationId xmlns:a16="http://schemas.microsoft.com/office/drawing/2014/main" id="{28693132-A9CA-7E33-C892-9AD7F3C73968}"/>
                </a:ext>
              </a:extLst>
            </p:cNvPr>
            <p:cNvSpPr/>
            <p:nvPr/>
          </p:nvSpPr>
          <p:spPr>
            <a:xfrm>
              <a:off x="799350" y="2216425"/>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6F9AB5F7-042C-CCD5-CF93-2766C6500B99}"/>
                </a:ext>
              </a:extLst>
            </p:cNvPr>
            <p:cNvSpPr/>
            <p:nvPr/>
          </p:nvSpPr>
          <p:spPr>
            <a:xfrm>
              <a:off x="799350" y="2661980"/>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1767FD3B-756C-3426-87A4-979F72ECBEE2}"/>
                </a:ext>
              </a:extLst>
            </p:cNvPr>
            <p:cNvSpPr/>
            <p:nvPr/>
          </p:nvSpPr>
          <p:spPr>
            <a:xfrm>
              <a:off x="799350" y="3107535"/>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F30FDBC2-6086-5ACA-A6C4-E9906C6EB36D}"/>
                </a:ext>
              </a:extLst>
            </p:cNvPr>
            <p:cNvSpPr/>
            <p:nvPr/>
          </p:nvSpPr>
          <p:spPr>
            <a:xfrm>
              <a:off x="799350" y="3553091"/>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0" name="テキスト ボックス 79">
            <a:extLst>
              <a:ext uri="{FF2B5EF4-FFF2-40B4-BE49-F238E27FC236}">
                <a16:creationId xmlns:a16="http://schemas.microsoft.com/office/drawing/2014/main" id="{5DAD57D9-2DE4-3A00-69F4-BFFB3C345D15}"/>
              </a:ext>
            </a:extLst>
          </p:cNvPr>
          <p:cNvSpPr txBox="1"/>
          <p:nvPr/>
        </p:nvSpPr>
        <p:spPr>
          <a:xfrm>
            <a:off x="3807861" y="4873154"/>
            <a:ext cx="1972060" cy="316562"/>
          </a:xfrm>
          <a:prstGeom prst="rect">
            <a:avLst/>
          </a:prstGeom>
          <a:noFill/>
        </p:spPr>
        <p:txBody>
          <a:bodyPr wrap="square" rtlCol="0">
            <a:spAutoFit/>
          </a:bodyPr>
          <a:lstStyle/>
          <a:p>
            <a:pPr>
              <a:lnSpc>
                <a:spcPct val="120000"/>
              </a:lnSpc>
            </a:pP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ハザードマップを見て</a:t>
            </a:r>
          </a:p>
        </p:txBody>
      </p:sp>
      <p:sp>
        <p:nvSpPr>
          <p:cNvPr id="81" name="角丸四角形 125">
            <a:extLst>
              <a:ext uri="{FF2B5EF4-FFF2-40B4-BE49-F238E27FC236}">
                <a16:creationId xmlns:a16="http://schemas.microsoft.com/office/drawing/2014/main" id="{F079EB71-FF02-AED7-1EED-5721BAA64A19}"/>
              </a:ext>
            </a:extLst>
          </p:cNvPr>
          <p:cNvSpPr/>
          <p:nvPr/>
        </p:nvSpPr>
        <p:spPr>
          <a:xfrm>
            <a:off x="265928" y="4805811"/>
            <a:ext cx="6399666" cy="2091527"/>
          </a:xfrm>
          <a:prstGeom prst="roundRect">
            <a:avLst>
              <a:gd name="adj" fmla="val 9452"/>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D5C3DCF3-E4A4-7C6E-CB64-4FC14827FA55}"/>
              </a:ext>
            </a:extLst>
          </p:cNvPr>
          <p:cNvSpPr txBox="1"/>
          <p:nvPr/>
        </p:nvSpPr>
        <p:spPr>
          <a:xfrm>
            <a:off x="677896" y="4947762"/>
            <a:ext cx="5932200" cy="292388"/>
          </a:xfrm>
          <a:prstGeom prst="rect">
            <a:avLst/>
          </a:prstGeom>
          <a:noFill/>
        </p:spPr>
        <p:txBody>
          <a:bodyPr wrap="square" rtlCol="0">
            <a:spAutoFit/>
          </a:bodyPr>
          <a:lstStyle/>
          <a:p>
            <a:r>
              <a:rPr lang="ja-JP" altLang="en-US" sz="1300" dirty="0">
                <a:latin typeface="ＭＳ Ｐゴシック" panose="020B0600070205080204" pitchFamily="50" charset="-128"/>
                <a:ea typeface="ＭＳ Ｐゴシック" panose="020B0600070205080204" pitchFamily="50" charset="-128"/>
              </a:rPr>
              <a:t>マイ・タイムラインをつくってみよう</a:t>
            </a:r>
            <a:endParaRPr lang="en-US" altLang="ja-JP" sz="1300" dirty="0">
              <a:latin typeface="ＭＳ Ｐゴシック" panose="020B0600070205080204" pitchFamily="50" charset="-128"/>
              <a:ea typeface="ＭＳ Ｐゴシック" panose="020B0600070205080204" pitchFamily="50" charset="-128"/>
            </a:endParaRPr>
          </a:p>
        </p:txBody>
      </p:sp>
      <p:sp>
        <p:nvSpPr>
          <p:cNvPr id="83" name="テキスト ボックス 82">
            <a:extLst>
              <a:ext uri="{FF2B5EF4-FFF2-40B4-BE49-F238E27FC236}">
                <a16:creationId xmlns:a16="http://schemas.microsoft.com/office/drawing/2014/main" id="{866FCB39-CCB8-506B-E64B-81F95ABE675B}"/>
              </a:ext>
            </a:extLst>
          </p:cNvPr>
          <p:cNvSpPr txBox="1"/>
          <p:nvPr/>
        </p:nvSpPr>
        <p:spPr>
          <a:xfrm>
            <a:off x="463254" y="5312518"/>
            <a:ext cx="3234919" cy="538417"/>
          </a:xfrm>
          <a:prstGeom prst="rect">
            <a:avLst/>
          </a:prstGeom>
          <a:noFill/>
        </p:spPr>
        <p:txBody>
          <a:bodyPr wrap="square" rtlCol="0">
            <a:spAutoFit/>
          </a:bodyPr>
          <a:lstStyle/>
          <a:p>
            <a:pPr>
              <a:lnSpc>
                <a:spcPct val="130000"/>
              </a:lnSpc>
            </a:pPr>
            <a:r>
              <a:rPr lang="ja-JP" altLang="en-US" sz="1200" dirty="0">
                <a:latin typeface="ＭＳ Ｐゴシック" panose="020B0600070205080204" pitchFamily="50" charset="-128"/>
                <a:ea typeface="ＭＳ Ｐゴシック" panose="020B0600070205080204" pitchFamily="50" charset="-128"/>
              </a:rPr>
              <a:t>台風や大雨などの災害が起こる前に、</a:t>
            </a:r>
            <a:endParaRPr lang="en-US" altLang="ja-JP" sz="1200" dirty="0">
              <a:latin typeface="ＭＳ Ｐゴシック" panose="020B0600070205080204" pitchFamily="50" charset="-128"/>
              <a:ea typeface="ＭＳ Ｐゴシック" panose="020B0600070205080204" pitchFamily="50" charset="-128"/>
            </a:endParaRPr>
          </a:p>
          <a:p>
            <a:pPr>
              <a:lnSpc>
                <a:spcPct val="130000"/>
              </a:lnSpc>
            </a:pPr>
            <a:r>
              <a:rPr lang="ja-JP" altLang="en-US" sz="1200" dirty="0">
                <a:latin typeface="ＭＳ Ｐゴシック" panose="020B0600070205080204" pitchFamily="50" charset="-128"/>
                <a:ea typeface="ＭＳ Ｐゴシック" panose="020B0600070205080204" pitchFamily="50" charset="-128"/>
              </a:rPr>
              <a:t>「いつ・何をするか」を決めておく避難計画です。</a:t>
            </a:r>
          </a:p>
        </p:txBody>
      </p:sp>
      <p:grpSp>
        <p:nvGrpSpPr>
          <p:cNvPr id="84" name="グループ化 83">
            <a:extLst>
              <a:ext uri="{FF2B5EF4-FFF2-40B4-BE49-F238E27FC236}">
                <a16:creationId xmlns:a16="http://schemas.microsoft.com/office/drawing/2014/main" id="{D8A33A92-3B61-6024-B14D-C3350EE139F8}"/>
              </a:ext>
            </a:extLst>
          </p:cNvPr>
          <p:cNvGrpSpPr/>
          <p:nvPr/>
        </p:nvGrpSpPr>
        <p:grpSpPr>
          <a:xfrm>
            <a:off x="192406" y="4638888"/>
            <a:ext cx="1479182" cy="323165"/>
            <a:chOff x="77300" y="10364732"/>
            <a:chExt cx="1479182" cy="323165"/>
          </a:xfrm>
        </p:grpSpPr>
        <p:sp>
          <p:nvSpPr>
            <p:cNvPr id="85" name="ホームベース 129">
              <a:extLst>
                <a:ext uri="{FF2B5EF4-FFF2-40B4-BE49-F238E27FC236}">
                  <a16:creationId xmlns:a16="http://schemas.microsoft.com/office/drawing/2014/main" id="{1D20D2C1-F416-11FD-69FA-A632345D54B7}"/>
                </a:ext>
              </a:extLst>
            </p:cNvPr>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81B940C4-7F20-A5DF-CC12-82ED2B47C6C6}"/>
                </a:ext>
              </a:extLst>
            </p:cNvPr>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87" name="直線コネクタ 86">
              <a:extLst>
                <a:ext uri="{FF2B5EF4-FFF2-40B4-BE49-F238E27FC236}">
                  <a16:creationId xmlns:a16="http://schemas.microsoft.com/office/drawing/2014/main" id="{D54A07BB-2093-229F-AF4F-F60681857C69}"/>
                </a:ext>
              </a:extLst>
            </p:cNvPr>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CCD9A706-94BF-964E-C93E-74922B4A9891}"/>
              </a:ext>
            </a:extLst>
          </p:cNvPr>
          <p:cNvGrpSpPr/>
          <p:nvPr/>
        </p:nvGrpSpPr>
        <p:grpSpPr>
          <a:xfrm>
            <a:off x="380156" y="5037966"/>
            <a:ext cx="280828" cy="130892"/>
            <a:chOff x="-6224428" y="7672728"/>
            <a:chExt cx="1479182" cy="297244"/>
          </a:xfrm>
        </p:grpSpPr>
        <p:sp>
          <p:nvSpPr>
            <p:cNvPr id="89" name="ホームベース 133">
              <a:extLst>
                <a:ext uri="{FF2B5EF4-FFF2-40B4-BE49-F238E27FC236}">
                  <a16:creationId xmlns:a16="http://schemas.microsoft.com/office/drawing/2014/main" id="{FC4517AC-0B99-D6BC-7E15-436637AF5C0B}"/>
                </a:ext>
              </a:extLst>
            </p:cNvPr>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789EA196-E025-9083-D305-F1C5F23F4022}"/>
                </a:ext>
              </a:extLst>
            </p:cNvPr>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1" name="正方形/長方形 90">
            <a:extLst>
              <a:ext uri="{FF2B5EF4-FFF2-40B4-BE49-F238E27FC236}">
                <a16:creationId xmlns:a16="http://schemas.microsoft.com/office/drawing/2014/main" id="{ACDDB34F-9240-D57D-98FF-8F3E721B759B}"/>
              </a:ext>
            </a:extLst>
          </p:cNvPr>
          <p:cNvSpPr/>
          <p:nvPr/>
        </p:nvSpPr>
        <p:spPr>
          <a:xfrm>
            <a:off x="399542" y="5342657"/>
            <a:ext cx="46800" cy="504000"/>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85CD022B-2964-6FAF-D203-936801CC44D3}"/>
              </a:ext>
            </a:extLst>
          </p:cNvPr>
          <p:cNvSpPr txBox="1"/>
          <p:nvPr/>
        </p:nvSpPr>
        <p:spPr>
          <a:xfrm>
            <a:off x="2648193" y="5540919"/>
            <a:ext cx="254878"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ひなん</a:t>
            </a:r>
          </a:p>
        </p:txBody>
      </p:sp>
      <p:sp>
        <p:nvSpPr>
          <p:cNvPr id="94" name="テキスト ボックス 93">
            <a:extLst>
              <a:ext uri="{FF2B5EF4-FFF2-40B4-BE49-F238E27FC236}">
                <a16:creationId xmlns:a16="http://schemas.microsoft.com/office/drawing/2014/main" id="{0AD1075C-28EB-6928-01E0-D91CEED1B81D}"/>
              </a:ext>
            </a:extLst>
          </p:cNvPr>
          <p:cNvSpPr txBox="1"/>
          <p:nvPr/>
        </p:nvSpPr>
        <p:spPr>
          <a:xfrm>
            <a:off x="1729954" y="5304939"/>
            <a:ext cx="32861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さいがい</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101" name="正方形/長方形 100">
            <a:extLst>
              <a:ext uri="{FF2B5EF4-FFF2-40B4-BE49-F238E27FC236}">
                <a16:creationId xmlns:a16="http://schemas.microsoft.com/office/drawing/2014/main" id="{165B3DC1-9698-5D0C-116A-37D4046A22B4}"/>
              </a:ext>
            </a:extLst>
          </p:cNvPr>
          <p:cNvSpPr/>
          <p:nvPr/>
        </p:nvSpPr>
        <p:spPr>
          <a:xfrm>
            <a:off x="3698174" y="5246403"/>
            <a:ext cx="2774606" cy="605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F4FE1EC6-59FB-3ED1-EAFF-4120AA7B6384}"/>
              </a:ext>
            </a:extLst>
          </p:cNvPr>
          <p:cNvSpPr txBox="1"/>
          <p:nvPr/>
        </p:nvSpPr>
        <p:spPr>
          <a:xfrm>
            <a:off x="3731025" y="5508895"/>
            <a:ext cx="2774605" cy="268471"/>
          </a:xfrm>
          <a:prstGeom prst="rect">
            <a:avLst/>
          </a:prstGeom>
          <a:noFill/>
        </p:spPr>
        <p:txBody>
          <a:bodyPr wrap="square" rtlCol="0">
            <a:spAutoFit/>
          </a:bodyPr>
          <a:lstStyle/>
          <a:p>
            <a:pPr>
              <a:lnSpc>
                <a:spcPct val="120000"/>
              </a:lnSpc>
            </a:pPr>
            <a:r>
              <a:rPr lang="en-US" altLang="ja-JP" sz="1100" spc="-20" dirty="0">
                <a:latin typeface="ＭＳ Ｐゴシック" panose="020B0600070205080204" pitchFamily="50" charset="-128"/>
                <a:ea typeface="ＭＳ Ｐゴシック" panose="020B0600070205080204" pitchFamily="50" charset="-128"/>
              </a:rPr>
              <a:t>https://mytimeline.suibou-gunma.jp/</a:t>
            </a:r>
            <a:endParaRPr lang="ja-JP" altLang="en-US" sz="1100" spc="-20" dirty="0">
              <a:latin typeface="ＭＳ Ｐゴシック" panose="020B0600070205080204" pitchFamily="50" charset="-128"/>
              <a:ea typeface="ＭＳ Ｐゴシック" panose="020B0600070205080204" pitchFamily="50" charset="-128"/>
            </a:endParaRPr>
          </a:p>
        </p:txBody>
      </p:sp>
      <p:sp>
        <p:nvSpPr>
          <p:cNvPr id="98" name="テキスト ボックス 97">
            <a:extLst>
              <a:ext uri="{FF2B5EF4-FFF2-40B4-BE49-F238E27FC236}">
                <a16:creationId xmlns:a16="http://schemas.microsoft.com/office/drawing/2014/main" id="{0173E956-C1FF-67E2-250D-909658E60A87}"/>
              </a:ext>
            </a:extLst>
          </p:cNvPr>
          <p:cNvSpPr txBox="1"/>
          <p:nvPr/>
        </p:nvSpPr>
        <p:spPr>
          <a:xfrm>
            <a:off x="3731025" y="5287115"/>
            <a:ext cx="2774605" cy="284501"/>
          </a:xfrm>
          <a:prstGeom prst="rect">
            <a:avLst/>
          </a:prstGeom>
          <a:noFill/>
        </p:spPr>
        <p:txBody>
          <a:bodyPr wrap="square" rtlCol="0">
            <a:spAutoFit/>
          </a:bodyPr>
          <a:lstStyle/>
          <a:p>
            <a:pPr>
              <a:lnSpc>
                <a:spcPct val="120000"/>
              </a:lnSpc>
            </a:pPr>
            <a:r>
              <a:rPr lang="en-US" altLang="ja-JP" sz="1000" dirty="0">
                <a:solidFill>
                  <a:srgbClr val="006333"/>
                </a:solidFill>
                <a:latin typeface="HGP創英角ｺﾞｼｯｸUB" panose="020B0900000000000000" pitchFamily="50" charset="-128"/>
                <a:ea typeface="HGP創英角ｺﾞｼｯｸUB" panose="020B0900000000000000" pitchFamily="50" charset="-128"/>
              </a:rPr>
              <a:t>WEB</a:t>
            </a:r>
            <a:r>
              <a:rPr lang="ja-JP" altLang="en-US" sz="1000" dirty="0">
                <a:solidFill>
                  <a:srgbClr val="006333"/>
                </a:solidFill>
                <a:latin typeface="HGP創英角ｺﾞｼｯｸUB" panose="020B0900000000000000" pitchFamily="50" charset="-128"/>
                <a:ea typeface="HGP創英角ｺﾞｼｯｸUB" panose="020B0900000000000000" pitchFamily="50" charset="-128"/>
              </a:rPr>
              <a:t>でつくろう </a:t>
            </a:r>
            <a:r>
              <a:rPr lang="ja-JP" altLang="en-US" sz="1200" dirty="0">
                <a:solidFill>
                  <a:srgbClr val="006333"/>
                </a:solidFill>
                <a:latin typeface="HGP創英角ｺﾞｼｯｸUB" panose="020B0900000000000000" pitchFamily="50" charset="-128"/>
                <a:ea typeface="HGP創英角ｺﾞｼｯｸUB" panose="020B0900000000000000" pitchFamily="50" charset="-128"/>
              </a:rPr>
              <a:t>マイ・タイムライン</a:t>
            </a:r>
          </a:p>
        </p:txBody>
      </p:sp>
      <p:cxnSp>
        <p:nvCxnSpPr>
          <p:cNvPr id="100" name="直線コネクタ 99">
            <a:extLst>
              <a:ext uri="{FF2B5EF4-FFF2-40B4-BE49-F238E27FC236}">
                <a16:creationId xmlns:a16="http://schemas.microsoft.com/office/drawing/2014/main" id="{7215CBAD-2457-6E6E-008A-2284C8622A86}"/>
              </a:ext>
            </a:extLst>
          </p:cNvPr>
          <p:cNvCxnSpPr>
            <a:cxnSpLocks/>
          </p:cNvCxnSpPr>
          <p:nvPr/>
        </p:nvCxnSpPr>
        <p:spPr>
          <a:xfrm>
            <a:off x="3790949" y="5548199"/>
            <a:ext cx="22466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4" name="図 103" descr="QR コード&#10;&#10;自動的に生成された説明">
            <a:extLst>
              <a:ext uri="{FF2B5EF4-FFF2-40B4-BE49-F238E27FC236}">
                <a16:creationId xmlns:a16="http://schemas.microsoft.com/office/drawing/2014/main" id="{0E67ED0F-224D-A06A-1688-151F326AB1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642" y="5311190"/>
            <a:ext cx="466919" cy="466919"/>
          </a:xfrm>
          <a:prstGeom prst="rect">
            <a:avLst/>
          </a:prstGeom>
        </p:spPr>
      </p:pic>
      <p:sp>
        <p:nvSpPr>
          <p:cNvPr id="35" name="正方形/長方形 34">
            <a:extLst>
              <a:ext uri="{FF2B5EF4-FFF2-40B4-BE49-F238E27FC236}">
                <a16:creationId xmlns:a16="http://schemas.microsoft.com/office/drawing/2014/main" id="{B9F33724-15FD-EB63-C448-D038739CA078}"/>
              </a:ext>
            </a:extLst>
          </p:cNvPr>
          <p:cNvSpPr/>
          <p:nvPr/>
        </p:nvSpPr>
        <p:spPr>
          <a:xfrm>
            <a:off x="476355" y="5962891"/>
            <a:ext cx="5996425" cy="796216"/>
          </a:xfrm>
          <a:prstGeom prst="rect">
            <a:avLst/>
          </a:prstGeom>
          <a:solidFill>
            <a:schemeClr val="bg1"/>
          </a:solidFill>
          <a:ln>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0F63EDC5-BDB3-0460-24FA-5818D3F1BA19}"/>
              </a:ext>
            </a:extLst>
          </p:cNvPr>
          <p:cNvSpPr txBox="1"/>
          <p:nvPr/>
        </p:nvSpPr>
        <p:spPr>
          <a:xfrm>
            <a:off x="476355" y="5962891"/>
            <a:ext cx="2298489" cy="272758"/>
          </a:xfrm>
          <a:prstGeom prst="rect">
            <a:avLst/>
          </a:prstGeom>
          <a:solidFill>
            <a:srgbClr val="006333"/>
          </a:solidFill>
        </p:spPr>
        <p:txBody>
          <a:bodyPr wrap="square" tIns="54000" bIns="18000" rtlCol="0" anchor="b" anchorCtr="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家族と決めた避難するところ</a:t>
            </a:r>
            <a:endParaRPr lang="en-US" altLang="ja-JP"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7" name="テキスト ボックス 106">
            <a:extLst>
              <a:ext uri="{FF2B5EF4-FFF2-40B4-BE49-F238E27FC236}">
                <a16:creationId xmlns:a16="http://schemas.microsoft.com/office/drawing/2014/main" id="{0967A479-E3E2-676E-2628-7A635E644D12}"/>
              </a:ext>
            </a:extLst>
          </p:cNvPr>
          <p:cNvSpPr txBox="1"/>
          <p:nvPr/>
        </p:nvSpPr>
        <p:spPr>
          <a:xfrm>
            <a:off x="188913" y="245545"/>
            <a:ext cx="4182237" cy="461665"/>
          </a:xfrm>
          <a:prstGeom prst="rect">
            <a:avLst/>
          </a:prstGeom>
          <a:noFill/>
        </p:spPr>
        <p:txBody>
          <a:bodyPr wrap="square" rtlCol="0">
            <a:spAutoFit/>
          </a:bodyPr>
          <a:lstStyle/>
          <a:p>
            <a:r>
              <a:rPr lang="ja-JP" altLang="en-US" sz="24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家族で話し合っておきましょう</a:t>
            </a:r>
            <a:endParaRPr lang="en-US" altLang="ja-JP" sz="24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08" name="テキスト ボックス 107">
            <a:extLst>
              <a:ext uri="{FF2B5EF4-FFF2-40B4-BE49-F238E27FC236}">
                <a16:creationId xmlns:a16="http://schemas.microsoft.com/office/drawing/2014/main" id="{E5B48B7F-4162-5993-697A-801C516725B6}"/>
              </a:ext>
            </a:extLst>
          </p:cNvPr>
          <p:cNvSpPr txBox="1"/>
          <p:nvPr/>
        </p:nvSpPr>
        <p:spPr>
          <a:xfrm>
            <a:off x="4639986" y="9587708"/>
            <a:ext cx="1846659" cy="246221"/>
          </a:xfrm>
          <a:prstGeom prst="rect">
            <a:avLst/>
          </a:prstGeom>
          <a:noFill/>
        </p:spPr>
        <p:txBody>
          <a:bodyPr wrap="none" lIns="0" tIns="0" rIns="0" bIns="0" rtlCol="0">
            <a:spAutoFit/>
          </a:bodyPr>
          <a:lstStyle/>
          <a:p>
            <a:r>
              <a:rPr lang="en-US" altLang="ja-JP" sz="1600" dirty="0">
                <a:latin typeface="ＭＳ Ｐゴシック" panose="020B0600070205080204" pitchFamily="50" charset="-128"/>
                <a:ea typeface="ＭＳ Ｐゴシック" panose="020B0600070205080204" pitchFamily="50" charset="-128"/>
              </a:rPr>
              <a:t>2025</a:t>
            </a:r>
            <a:r>
              <a:rPr lang="ja-JP" altLang="en-US" sz="1600" dirty="0">
                <a:latin typeface="ＭＳ Ｐゴシック" panose="020B0600070205080204" pitchFamily="50" charset="-128"/>
                <a:ea typeface="ＭＳ Ｐゴシック" panose="020B0600070205080204" pitchFamily="50" charset="-128"/>
              </a:rPr>
              <a:t>年（令和</a:t>
            </a:r>
            <a:r>
              <a:rPr lang="en-US" altLang="ja-JP" sz="1600" dirty="0">
                <a:latin typeface="ＭＳ Ｐゴシック" panose="020B0600070205080204" pitchFamily="50" charset="-128"/>
                <a:ea typeface="ＭＳ Ｐゴシック" panose="020B0600070205080204" pitchFamily="50" charset="-128"/>
              </a:rPr>
              <a:t>7</a:t>
            </a:r>
            <a:r>
              <a:rPr lang="ja-JP" altLang="en-US" sz="1600" dirty="0">
                <a:latin typeface="ＭＳ Ｐゴシック" panose="020B0600070205080204" pitchFamily="50" charset="-128"/>
                <a:ea typeface="ＭＳ Ｐゴシック" panose="020B0600070205080204" pitchFamily="50" charset="-128"/>
              </a:rPr>
              <a:t>年）</a:t>
            </a:r>
            <a:r>
              <a:rPr lang="en-US" altLang="ja-JP" sz="1600" dirty="0">
                <a:latin typeface="ＭＳ Ｐゴシック" panose="020B0600070205080204" pitchFamily="50" charset="-128"/>
                <a:ea typeface="ＭＳ Ｐゴシック" panose="020B0600070205080204" pitchFamily="50" charset="-128"/>
              </a:rPr>
              <a:t>6</a:t>
            </a:r>
            <a:r>
              <a:rPr lang="ja-JP" altLang="en-US" sz="1600" dirty="0">
                <a:latin typeface="ＭＳ Ｐゴシック" panose="020B0600070205080204" pitchFamily="50" charset="-128"/>
                <a:ea typeface="ＭＳ Ｐゴシック" panose="020B0600070205080204" pitchFamily="50" charset="-128"/>
              </a:rPr>
              <a:t>月</a:t>
            </a:r>
          </a:p>
        </p:txBody>
      </p:sp>
      <p:sp>
        <p:nvSpPr>
          <p:cNvPr id="112" name="テキスト ボックス 111">
            <a:extLst>
              <a:ext uri="{FF2B5EF4-FFF2-40B4-BE49-F238E27FC236}">
                <a16:creationId xmlns:a16="http://schemas.microsoft.com/office/drawing/2014/main" id="{6FE060F7-F468-F402-9A37-B512018C290C}"/>
              </a:ext>
            </a:extLst>
          </p:cNvPr>
          <p:cNvSpPr txBox="1"/>
          <p:nvPr/>
        </p:nvSpPr>
        <p:spPr>
          <a:xfrm>
            <a:off x="1561690" y="5951496"/>
            <a:ext cx="238848" cy="107722"/>
          </a:xfrm>
          <a:prstGeom prst="rect">
            <a:avLst/>
          </a:prstGeom>
          <a:noFill/>
        </p:spPr>
        <p:txBody>
          <a:bodyPr wrap="non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ひなん</a:t>
            </a:r>
            <a:endParaRPr kumimoji="1"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8" name="テキスト ボックス 117">
            <a:extLst>
              <a:ext uri="{FF2B5EF4-FFF2-40B4-BE49-F238E27FC236}">
                <a16:creationId xmlns:a16="http://schemas.microsoft.com/office/drawing/2014/main" id="{5B0C7407-1BBA-65BF-724F-49C7DC85F64E}"/>
              </a:ext>
            </a:extLst>
          </p:cNvPr>
          <p:cNvSpPr txBox="1"/>
          <p:nvPr/>
        </p:nvSpPr>
        <p:spPr>
          <a:xfrm>
            <a:off x="368645" y="7432938"/>
            <a:ext cx="5932200" cy="298351"/>
          </a:xfrm>
          <a:prstGeom prst="rect">
            <a:avLst/>
          </a:prstGeom>
          <a:noFill/>
        </p:spPr>
        <p:txBody>
          <a:bodyPr wrap="square" rtlCol="0">
            <a:spAutoFit/>
          </a:bodyPr>
          <a:lstStyle/>
          <a:p>
            <a:pPr>
              <a:lnSpc>
                <a:spcPct val="130000"/>
              </a:lnSpc>
            </a:pPr>
            <a:r>
              <a:rPr lang="ja-JP" altLang="en-US" sz="1200" dirty="0">
                <a:latin typeface="ＭＳ Ｐゴシック" panose="020B0600070205080204" pitchFamily="50" charset="-128"/>
                <a:ea typeface="ＭＳ Ｐゴシック" panose="020B0600070205080204" pitchFamily="50" charset="-128"/>
              </a:rPr>
              <a:t>過去の災害のことを知ることができる場所、防災について学べる施設やイベントのことです。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120" name="角丸四角形 189">
            <a:extLst>
              <a:ext uri="{FF2B5EF4-FFF2-40B4-BE49-F238E27FC236}">
                <a16:creationId xmlns:a16="http://schemas.microsoft.com/office/drawing/2014/main" id="{8CA69CD6-0BA6-3AE3-7FB7-8C5867D78858}"/>
              </a:ext>
            </a:extLst>
          </p:cNvPr>
          <p:cNvSpPr/>
          <p:nvPr/>
        </p:nvSpPr>
        <p:spPr>
          <a:xfrm>
            <a:off x="265928" y="7031655"/>
            <a:ext cx="6401558" cy="1690488"/>
          </a:xfrm>
          <a:prstGeom prst="roundRect">
            <a:avLst>
              <a:gd name="adj" fmla="val 10388"/>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角丸四角形 190">
            <a:extLst>
              <a:ext uri="{FF2B5EF4-FFF2-40B4-BE49-F238E27FC236}">
                <a16:creationId xmlns:a16="http://schemas.microsoft.com/office/drawing/2014/main" id="{0B922508-5757-81D1-D7E0-7BB09BB47790}"/>
              </a:ext>
            </a:extLst>
          </p:cNvPr>
          <p:cNvSpPr/>
          <p:nvPr/>
        </p:nvSpPr>
        <p:spPr>
          <a:xfrm>
            <a:off x="408322" y="7036130"/>
            <a:ext cx="1338688" cy="305838"/>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7B1B781F-E894-9130-73EB-6EADE6BC8BF4}"/>
              </a:ext>
            </a:extLst>
          </p:cNvPr>
          <p:cNvSpPr txBox="1"/>
          <p:nvPr/>
        </p:nvSpPr>
        <p:spPr>
          <a:xfrm>
            <a:off x="443085" y="7005922"/>
            <a:ext cx="1345240" cy="323165"/>
          </a:xfrm>
          <a:prstGeom prst="rect">
            <a:avLst/>
          </a:prstGeom>
          <a:noFill/>
        </p:spPr>
        <p:txBody>
          <a:bodyPr wrap="none" rtlCol="0">
            <a:spAutoFit/>
          </a:bodyPr>
          <a:lstStyle/>
          <a:p>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ステップアップ</a:t>
            </a:r>
            <a:endPar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3" name="テキスト ボックス 122">
            <a:extLst>
              <a:ext uri="{FF2B5EF4-FFF2-40B4-BE49-F238E27FC236}">
                <a16:creationId xmlns:a16="http://schemas.microsoft.com/office/drawing/2014/main" id="{8B91B846-1389-2A28-F923-F8A527236E44}"/>
              </a:ext>
            </a:extLst>
          </p:cNvPr>
          <p:cNvSpPr txBox="1"/>
          <p:nvPr/>
        </p:nvSpPr>
        <p:spPr>
          <a:xfrm>
            <a:off x="1747010" y="7091217"/>
            <a:ext cx="2659308" cy="307777"/>
          </a:xfrm>
          <a:prstGeom prst="rect">
            <a:avLst/>
          </a:prstGeom>
          <a:noFill/>
        </p:spPr>
        <p:txBody>
          <a:bodyPr wrap="square" rtlCol="0">
            <a:spAutoFit/>
          </a:bodyPr>
          <a:lstStyle/>
          <a:p>
            <a:r>
              <a:rPr lang="en-US" altLang="ja-JP" sz="1400" dirty="0">
                <a:latin typeface="HGP創英角ｺﾞｼｯｸUB" panose="020B0900000000000000" pitchFamily="50" charset="-128"/>
                <a:ea typeface="HGP創英角ｺﾞｼｯｸUB" panose="020B0900000000000000" pitchFamily="50" charset="-128"/>
              </a:rPr>
              <a:t>NIPPON</a:t>
            </a:r>
            <a:r>
              <a:rPr lang="ja-JP" altLang="en-US" sz="1400" dirty="0">
                <a:latin typeface="HGP創英角ｺﾞｼｯｸUB" panose="020B0900000000000000" pitchFamily="50" charset="-128"/>
                <a:ea typeface="HGP創英角ｺﾞｼｯｸUB" panose="020B0900000000000000" pitchFamily="50" charset="-128"/>
              </a:rPr>
              <a:t>防災資産って知ってる？</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grpSp>
        <p:nvGrpSpPr>
          <p:cNvPr id="124" name="グループ化 123">
            <a:extLst>
              <a:ext uri="{FF2B5EF4-FFF2-40B4-BE49-F238E27FC236}">
                <a16:creationId xmlns:a16="http://schemas.microsoft.com/office/drawing/2014/main" id="{A5D83F16-48B4-2560-222F-95B3E4DBE123}"/>
              </a:ext>
            </a:extLst>
          </p:cNvPr>
          <p:cNvGrpSpPr/>
          <p:nvPr/>
        </p:nvGrpSpPr>
        <p:grpSpPr>
          <a:xfrm rot="2939002" flipH="1">
            <a:off x="128688" y="7074718"/>
            <a:ext cx="445294" cy="159887"/>
            <a:chOff x="-692938" y="3350513"/>
            <a:chExt cx="571494" cy="205200"/>
          </a:xfrm>
        </p:grpSpPr>
        <p:grpSp>
          <p:nvGrpSpPr>
            <p:cNvPr id="125" name="グループ化 124">
              <a:extLst>
                <a:ext uri="{FF2B5EF4-FFF2-40B4-BE49-F238E27FC236}">
                  <a16:creationId xmlns:a16="http://schemas.microsoft.com/office/drawing/2014/main" id="{9ABDEA77-E353-B06F-29B7-C2B009DB606D}"/>
                </a:ext>
              </a:extLst>
            </p:cNvPr>
            <p:cNvGrpSpPr/>
            <p:nvPr/>
          </p:nvGrpSpPr>
          <p:grpSpPr>
            <a:xfrm>
              <a:off x="-692938" y="3350513"/>
              <a:ext cx="523187" cy="205200"/>
              <a:chOff x="-692938" y="3350513"/>
              <a:chExt cx="523187" cy="205200"/>
            </a:xfrm>
          </p:grpSpPr>
          <p:sp>
            <p:nvSpPr>
              <p:cNvPr id="127" name="二等辺三角形 126">
                <a:extLst>
                  <a:ext uri="{FF2B5EF4-FFF2-40B4-BE49-F238E27FC236}">
                    <a16:creationId xmlns:a16="http://schemas.microsoft.com/office/drawing/2014/main" id="{E3E0DF89-4C4C-D2EF-3868-EFE9D39338A0}"/>
                  </a:ext>
                </a:extLst>
              </p:cNvPr>
              <p:cNvSpPr/>
              <p:nvPr/>
            </p:nvSpPr>
            <p:spPr>
              <a:xfrm rot="16200000">
                <a:off x="-719715" y="3380310"/>
                <a:ext cx="201600" cy="144444"/>
              </a:xfrm>
              <a:prstGeom prst="triangle">
                <a:avLst/>
              </a:prstGeom>
              <a:solidFill>
                <a:schemeClr val="lt1"/>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二等辺三角形 127">
                <a:extLst>
                  <a:ext uri="{FF2B5EF4-FFF2-40B4-BE49-F238E27FC236}">
                    <a16:creationId xmlns:a16="http://schemas.microsoft.com/office/drawing/2014/main" id="{095EDBF9-DDF1-E212-FC27-469ADFCF8F56}"/>
                  </a:ext>
                </a:extLst>
              </p:cNvPr>
              <p:cNvSpPr/>
              <p:nvPr/>
            </p:nvSpPr>
            <p:spPr>
              <a:xfrm rot="16200000">
                <a:off x="-697325" y="3422775"/>
                <a:ext cx="68462" cy="59688"/>
              </a:xfrm>
              <a:prstGeom prst="triangle">
                <a:avLst/>
              </a:prstGeom>
              <a:solidFill>
                <a:schemeClr val="tx1">
                  <a:lumMod val="75000"/>
                  <a:lumOff val="25000"/>
                </a:schemeClr>
              </a:solidFill>
              <a:ln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AB3A59D5-F7D2-8918-A067-9A1A6A43F9B3}"/>
                  </a:ext>
                </a:extLst>
              </p:cNvPr>
              <p:cNvSpPr/>
              <p:nvPr/>
            </p:nvSpPr>
            <p:spPr>
              <a:xfrm>
                <a:off x="-544892" y="3350513"/>
                <a:ext cx="375141" cy="205200"/>
              </a:xfrm>
              <a:prstGeom prst="rect">
                <a:avLst/>
              </a:prstGeom>
              <a:solidFill>
                <a:srgbClr val="FFC000"/>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 name="直線コネクタ 129">
                <a:extLst>
                  <a:ext uri="{FF2B5EF4-FFF2-40B4-BE49-F238E27FC236}">
                    <a16:creationId xmlns:a16="http://schemas.microsoft.com/office/drawing/2014/main" id="{7AA6A657-259F-BD01-F399-393D7B604A69}"/>
                  </a:ext>
                </a:extLst>
              </p:cNvPr>
              <p:cNvCxnSpPr>
                <a:stCxn id="129" idx="1"/>
                <a:endCxn id="129" idx="3"/>
              </p:cNvCxnSpPr>
              <p:nvPr/>
            </p:nvCxnSpPr>
            <p:spPr>
              <a:xfrm>
                <a:off x="-544892" y="3453113"/>
                <a:ext cx="37514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26" name="正方形/長方形 125">
              <a:extLst>
                <a:ext uri="{FF2B5EF4-FFF2-40B4-BE49-F238E27FC236}">
                  <a16:creationId xmlns:a16="http://schemas.microsoft.com/office/drawing/2014/main" id="{0FCED3D3-6B0A-C739-C5FD-64F60E8F44F3}"/>
                </a:ext>
              </a:extLst>
            </p:cNvPr>
            <p:cNvSpPr/>
            <p:nvPr/>
          </p:nvSpPr>
          <p:spPr>
            <a:xfrm>
              <a:off x="-169751" y="3350513"/>
              <a:ext cx="48307" cy="205200"/>
            </a:xfrm>
            <a:prstGeom prst="rect">
              <a:avLst/>
            </a:prstGeom>
            <a:solidFill>
              <a:srgbClr val="FFC000"/>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2" name="テキスト ボックス 131">
            <a:extLst>
              <a:ext uri="{FF2B5EF4-FFF2-40B4-BE49-F238E27FC236}">
                <a16:creationId xmlns:a16="http://schemas.microsoft.com/office/drawing/2014/main" id="{D49AE84F-FAE0-3FE9-4309-5DC706CE409A}"/>
              </a:ext>
            </a:extLst>
          </p:cNvPr>
          <p:cNvSpPr txBox="1"/>
          <p:nvPr/>
        </p:nvSpPr>
        <p:spPr>
          <a:xfrm>
            <a:off x="2421338" y="7044393"/>
            <a:ext cx="709146" cy="123111"/>
          </a:xfrm>
          <a:prstGeom prst="rect">
            <a:avLst/>
          </a:prstGeom>
          <a:noFill/>
        </p:spPr>
        <p:txBody>
          <a:bodyPr wrap="square" lIns="0" tIns="0" rIns="0" bIns="0" rtlCol="0">
            <a:spAutoFit/>
          </a:bodyPr>
          <a:lstStyle/>
          <a:p>
            <a:pPr algn="dist"/>
            <a:r>
              <a:rPr lang="ja-JP" altLang="en-US" sz="800" spc="-150" dirty="0">
                <a:latin typeface="HGP創英角ｺﾞｼｯｸUB" panose="020B0900000000000000" pitchFamily="50" charset="-128"/>
                <a:ea typeface="HGP創英角ｺﾞｼｯｸUB" panose="020B0900000000000000" pitchFamily="50" charset="-128"/>
              </a:rPr>
              <a:t>ぼうさい　し　さん</a:t>
            </a:r>
            <a:endParaRPr kumimoji="1" lang="ja-JP" altLang="en-US" sz="800" spc="-150" dirty="0">
              <a:latin typeface="HGP創英角ｺﾞｼｯｸUB" panose="020B0900000000000000" pitchFamily="50" charset="-128"/>
              <a:ea typeface="HGP創英角ｺﾞｼｯｸUB" panose="020B0900000000000000" pitchFamily="50" charset="-128"/>
            </a:endParaRPr>
          </a:p>
        </p:txBody>
      </p:sp>
      <p:grpSp>
        <p:nvGrpSpPr>
          <p:cNvPr id="152" name="グループ化 151">
            <a:extLst>
              <a:ext uri="{FF2B5EF4-FFF2-40B4-BE49-F238E27FC236}">
                <a16:creationId xmlns:a16="http://schemas.microsoft.com/office/drawing/2014/main" id="{4590C6C9-70D6-6B48-6CD2-0737BF01E94F}"/>
              </a:ext>
            </a:extLst>
          </p:cNvPr>
          <p:cNvGrpSpPr/>
          <p:nvPr/>
        </p:nvGrpSpPr>
        <p:grpSpPr>
          <a:xfrm>
            <a:off x="2411263" y="8207283"/>
            <a:ext cx="4087850" cy="490251"/>
            <a:chOff x="2411263" y="7875969"/>
            <a:chExt cx="4087850" cy="490251"/>
          </a:xfrm>
        </p:grpSpPr>
        <p:sp>
          <p:nvSpPr>
            <p:cNvPr id="114" name="テキスト ボックス 113">
              <a:extLst>
                <a:ext uri="{FF2B5EF4-FFF2-40B4-BE49-F238E27FC236}">
                  <a16:creationId xmlns:a16="http://schemas.microsoft.com/office/drawing/2014/main" id="{6B4E6E2A-01DC-9451-9AB7-661B0EF5ACD2}"/>
                </a:ext>
              </a:extLst>
            </p:cNvPr>
            <p:cNvSpPr txBox="1"/>
            <p:nvPr/>
          </p:nvSpPr>
          <p:spPr>
            <a:xfrm>
              <a:off x="2411263" y="8097749"/>
              <a:ext cx="4087850" cy="268471"/>
            </a:xfrm>
            <a:prstGeom prst="rect">
              <a:avLst/>
            </a:prstGeom>
            <a:noFill/>
          </p:spPr>
          <p:txBody>
            <a:bodyPr wrap="square" rtlCol="0">
              <a:spAutoFit/>
            </a:bodyPr>
            <a:lstStyle/>
            <a:p>
              <a:pPr>
                <a:lnSpc>
                  <a:spcPct val="120000"/>
                </a:lnSpc>
              </a:pPr>
              <a:r>
                <a:rPr lang="en-US" altLang="ja-JP" sz="1100" spc="-20" dirty="0">
                  <a:latin typeface="ＭＳ Ｐゴシック" panose="020B0600070205080204" pitchFamily="50" charset="-128"/>
                  <a:ea typeface="ＭＳ Ｐゴシック" panose="020B0600070205080204" pitchFamily="50" charset="-128"/>
                </a:rPr>
                <a:t>https://www.mlit.go.jp/river/bousai/bousai-shisan/index.html</a:t>
              </a:r>
              <a:endParaRPr lang="ja-JP" altLang="en-US" sz="1100" spc="-20" dirty="0">
                <a:latin typeface="ＭＳ Ｐゴシック" panose="020B0600070205080204" pitchFamily="50" charset="-128"/>
                <a:ea typeface="ＭＳ Ｐゴシック" panose="020B0600070205080204" pitchFamily="50" charset="-128"/>
              </a:endParaRPr>
            </a:p>
          </p:txBody>
        </p:sp>
        <p:sp>
          <p:nvSpPr>
            <p:cNvPr id="115" name="テキスト ボックス 114">
              <a:extLst>
                <a:ext uri="{FF2B5EF4-FFF2-40B4-BE49-F238E27FC236}">
                  <a16:creationId xmlns:a16="http://schemas.microsoft.com/office/drawing/2014/main" id="{610F99DB-AAD3-45B9-6955-70BBAF9496C7}"/>
                </a:ext>
              </a:extLst>
            </p:cNvPr>
            <p:cNvSpPr txBox="1"/>
            <p:nvPr/>
          </p:nvSpPr>
          <p:spPr>
            <a:xfrm>
              <a:off x="2423908" y="7875969"/>
              <a:ext cx="2774605" cy="284501"/>
            </a:xfrm>
            <a:prstGeom prst="rect">
              <a:avLst/>
            </a:prstGeom>
            <a:noFill/>
          </p:spPr>
          <p:txBody>
            <a:bodyPr wrap="square" rtlCol="0">
              <a:spAutoFit/>
            </a:bodyPr>
            <a:lstStyle/>
            <a:p>
              <a:pPr>
                <a:lnSpc>
                  <a:spcPct val="120000"/>
                </a:lnSpc>
              </a:pPr>
              <a:r>
                <a:rPr lang="en-US" altLang="ja-JP" sz="12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NIPPON</a:t>
              </a:r>
              <a:r>
                <a:rPr lang="ja-JP" altLang="en-US" sz="12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防災資産</a:t>
              </a:r>
            </a:p>
          </p:txBody>
        </p:sp>
        <p:cxnSp>
          <p:nvCxnSpPr>
            <p:cNvPr id="116" name="直線コネクタ 115">
              <a:extLst>
                <a:ext uri="{FF2B5EF4-FFF2-40B4-BE49-F238E27FC236}">
                  <a16:creationId xmlns:a16="http://schemas.microsoft.com/office/drawing/2014/main" id="{1EC1CA4A-591A-10DA-1C03-7A530AA5C248}"/>
                </a:ext>
              </a:extLst>
            </p:cNvPr>
            <p:cNvCxnSpPr>
              <a:cxnSpLocks/>
            </p:cNvCxnSpPr>
            <p:nvPr/>
          </p:nvCxnSpPr>
          <p:spPr>
            <a:xfrm>
              <a:off x="2462113" y="8137053"/>
              <a:ext cx="35993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7" name="図 136" descr="QR コード&#10;&#10;自動的に生成された説明">
              <a:extLst>
                <a:ext uri="{FF2B5EF4-FFF2-40B4-BE49-F238E27FC236}">
                  <a16:creationId xmlns:a16="http://schemas.microsoft.com/office/drawing/2014/main" id="{0D391F66-CF24-2EBD-2ECD-36F4F1FC9E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9971" y="7881855"/>
              <a:ext cx="468000" cy="468000"/>
            </a:xfrm>
            <a:prstGeom prst="rect">
              <a:avLst/>
            </a:prstGeom>
          </p:spPr>
        </p:pic>
      </p:grpSp>
      <p:sp>
        <p:nvSpPr>
          <p:cNvPr id="138" name="テキスト ボックス 137">
            <a:extLst>
              <a:ext uri="{FF2B5EF4-FFF2-40B4-BE49-F238E27FC236}">
                <a16:creationId xmlns:a16="http://schemas.microsoft.com/office/drawing/2014/main" id="{BB04A958-7E92-A0C4-6984-730F564C94D1}"/>
              </a:ext>
            </a:extLst>
          </p:cNvPr>
          <p:cNvSpPr txBox="1"/>
          <p:nvPr/>
        </p:nvSpPr>
        <p:spPr>
          <a:xfrm>
            <a:off x="544985" y="7778608"/>
            <a:ext cx="6116631" cy="293863"/>
          </a:xfrm>
          <a:prstGeom prst="rect">
            <a:avLst/>
          </a:prstGeom>
          <a:noFill/>
        </p:spPr>
        <p:txBody>
          <a:bodyPr wrap="square" rtlCol="0">
            <a:spAutoFit/>
          </a:bodyPr>
          <a:lstStyle/>
          <a:p>
            <a:pPr>
              <a:lnSpc>
                <a:spcPct val="140000"/>
              </a:lnSpc>
            </a:pPr>
            <a:r>
              <a:rPr lang="ja-JP" altLang="en-US" sz="1100" dirty="0">
                <a:latin typeface="ＭＳ Ｐゴシック" panose="020B0600070205080204" pitchFamily="50" charset="-128"/>
                <a:ea typeface="ＭＳ Ｐゴシック" panose="020B0600070205080204" pitchFamily="50" charset="-128"/>
              </a:rPr>
              <a:t>家族と「</a:t>
            </a:r>
            <a:r>
              <a:rPr lang="en-US" altLang="ja-JP" sz="1100" dirty="0">
                <a:latin typeface="ＭＳ Ｐゴシック" panose="020B0600070205080204" pitchFamily="50" charset="-128"/>
                <a:ea typeface="ＭＳ Ｐゴシック" panose="020B0600070205080204" pitchFamily="50" charset="-128"/>
              </a:rPr>
              <a:t>NIPPON</a:t>
            </a:r>
            <a:r>
              <a:rPr lang="ja-JP" altLang="en-US" sz="1100" dirty="0">
                <a:latin typeface="ＭＳ Ｐゴシック" panose="020B0600070205080204" pitchFamily="50" charset="-128"/>
                <a:ea typeface="ＭＳ Ｐゴシック" panose="020B0600070205080204" pitchFamily="50" charset="-128"/>
              </a:rPr>
              <a:t>防災資産」の場所を調べてみよう！　　学校やまちの防災イベントに参加してみよう！</a:t>
            </a:r>
            <a:endParaRPr lang="en-US" altLang="ja-JP" sz="1100" dirty="0">
              <a:latin typeface="ＭＳ Ｐゴシック" panose="020B0600070205080204" pitchFamily="50" charset="-128"/>
              <a:ea typeface="ＭＳ Ｐゴシック" panose="020B0600070205080204" pitchFamily="50" charset="-128"/>
            </a:endParaRPr>
          </a:p>
        </p:txBody>
      </p:sp>
      <p:grpSp>
        <p:nvGrpSpPr>
          <p:cNvPr id="140" name="グループ化 139">
            <a:extLst>
              <a:ext uri="{FF2B5EF4-FFF2-40B4-BE49-F238E27FC236}">
                <a16:creationId xmlns:a16="http://schemas.microsoft.com/office/drawing/2014/main" id="{2654C0E8-36D7-AE1C-1120-CEBF39E50441}"/>
              </a:ext>
            </a:extLst>
          </p:cNvPr>
          <p:cNvGrpSpPr/>
          <p:nvPr/>
        </p:nvGrpSpPr>
        <p:grpSpPr>
          <a:xfrm>
            <a:off x="2694618" y="2622568"/>
            <a:ext cx="148134" cy="1484800"/>
            <a:chOff x="799350" y="2216425"/>
            <a:chExt cx="148134" cy="1484800"/>
          </a:xfrm>
        </p:grpSpPr>
        <p:sp>
          <p:nvSpPr>
            <p:cNvPr id="141" name="正方形/長方形 140">
              <a:extLst>
                <a:ext uri="{FF2B5EF4-FFF2-40B4-BE49-F238E27FC236}">
                  <a16:creationId xmlns:a16="http://schemas.microsoft.com/office/drawing/2014/main" id="{618D7A33-6993-1EE8-DD2F-EB86E3BE1363}"/>
                </a:ext>
              </a:extLst>
            </p:cNvPr>
            <p:cNvSpPr/>
            <p:nvPr/>
          </p:nvSpPr>
          <p:spPr>
            <a:xfrm>
              <a:off x="799350" y="2216425"/>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6AB39BB4-51B3-5B68-C00D-AA21513B6EB0}"/>
                </a:ext>
              </a:extLst>
            </p:cNvPr>
            <p:cNvSpPr/>
            <p:nvPr/>
          </p:nvSpPr>
          <p:spPr>
            <a:xfrm>
              <a:off x="799350" y="2661980"/>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14D53BA4-213E-F0ED-5C07-7528C92AC756}"/>
                </a:ext>
              </a:extLst>
            </p:cNvPr>
            <p:cNvSpPr/>
            <p:nvPr/>
          </p:nvSpPr>
          <p:spPr>
            <a:xfrm>
              <a:off x="799350" y="3107535"/>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AB147E2E-58B6-D3B3-787F-47B9F476F585}"/>
                </a:ext>
              </a:extLst>
            </p:cNvPr>
            <p:cNvSpPr/>
            <p:nvPr/>
          </p:nvSpPr>
          <p:spPr>
            <a:xfrm>
              <a:off x="799350" y="3553091"/>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5" name="グループ化 144">
            <a:extLst>
              <a:ext uri="{FF2B5EF4-FFF2-40B4-BE49-F238E27FC236}">
                <a16:creationId xmlns:a16="http://schemas.microsoft.com/office/drawing/2014/main" id="{D4C58C2F-60B2-A13D-BEDE-49ABBA486107}"/>
              </a:ext>
            </a:extLst>
          </p:cNvPr>
          <p:cNvGrpSpPr/>
          <p:nvPr/>
        </p:nvGrpSpPr>
        <p:grpSpPr>
          <a:xfrm>
            <a:off x="4589887" y="2622568"/>
            <a:ext cx="148134" cy="1484800"/>
            <a:chOff x="799350" y="2216425"/>
            <a:chExt cx="148134" cy="1484800"/>
          </a:xfrm>
        </p:grpSpPr>
        <p:sp>
          <p:nvSpPr>
            <p:cNvPr id="146" name="正方形/長方形 145">
              <a:extLst>
                <a:ext uri="{FF2B5EF4-FFF2-40B4-BE49-F238E27FC236}">
                  <a16:creationId xmlns:a16="http://schemas.microsoft.com/office/drawing/2014/main" id="{B0E63198-A8A2-DEC1-9C30-64BE247F353B}"/>
                </a:ext>
              </a:extLst>
            </p:cNvPr>
            <p:cNvSpPr/>
            <p:nvPr/>
          </p:nvSpPr>
          <p:spPr>
            <a:xfrm>
              <a:off x="799350" y="2216425"/>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394148F9-CED2-F012-73E8-A958927D8ABD}"/>
                </a:ext>
              </a:extLst>
            </p:cNvPr>
            <p:cNvSpPr/>
            <p:nvPr/>
          </p:nvSpPr>
          <p:spPr>
            <a:xfrm>
              <a:off x="799350" y="2661980"/>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A50732E2-55A9-286C-502E-16B2AA2F4219}"/>
                </a:ext>
              </a:extLst>
            </p:cNvPr>
            <p:cNvSpPr/>
            <p:nvPr/>
          </p:nvSpPr>
          <p:spPr>
            <a:xfrm>
              <a:off x="799350" y="3107535"/>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4CC65793-821E-0732-1DAE-FBF0FB691E90}"/>
                </a:ext>
              </a:extLst>
            </p:cNvPr>
            <p:cNvSpPr/>
            <p:nvPr/>
          </p:nvSpPr>
          <p:spPr>
            <a:xfrm>
              <a:off x="799350" y="3553091"/>
              <a:ext cx="148134" cy="148134"/>
            </a:xfrm>
            <a:prstGeom prst="rect">
              <a:avLst/>
            </a:prstGeom>
            <a:solidFill>
              <a:schemeClr val="bg1"/>
            </a:solidFill>
            <a:ln w="25400">
              <a:solidFill>
                <a:srgbClr val="006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1" name="テキスト ボックス 150">
            <a:extLst>
              <a:ext uri="{FF2B5EF4-FFF2-40B4-BE49-F238E27FC236}">
                <a16:creationId xmlns:a16="http://schemas.microsoft.com/office/drawing/2014/main" id="{4B930036-DB8A-F17D-C596-714BBAA5D047}"/>
              </a:ext>
            </a:extLst>
          </p:cNvPr>
          <p:cNvSpPr txBox="1"/>
          <p:nvPr/>
        </p:nvSpPr>
        <p:spPr>
          <a:xfrm>
            <a:off x="4220835" y="7066197"/>
            <a:ext cx="2448253" cy="276999"/>
          </a:xfrm>
          <a:prstGeom prst="rect">
            <a:avLst/>
          </a:prstGeom>
          <a:noFill/>
        </p:spPr>
        <p:txBody>
          <a:bodyPr wrap="square" rtlCol="0">
            <a:spAutoFit/>
          </a:bodyPr>
          <a:lstStyle/>
          <a:p>
            <a:r>
              <a:rPr lang="ja-JP" altLang="en-US" sz="12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むかしの経験から学ぶことが大切！</a:t>
            </a:r>
            <a:endParaRPr lang="en-US" altLang="ja-JP" sz="12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154" name="グラフィックス 153" descr="電球 単色塗りつぶし">
            <a:extLst>
              <a:ext uri="{FF2B5EF4-FFF2-40B4-BE49-F238E27FC236}">
                <a16:creationId xmlns:a16="http://schemas.microsoft.com/office/drawing/2014/main" id="{4BB09890-C8F3-CBD4-4745-B2FD4466AB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7214" y="7812309"/>
            <a:ext cx="223783" cy="223783"/>
          </a:xfrm>
          <a:prstGeom prst="rect">
            <a:avLst/>
          </a:prstGeom>
        </p:spPr>
      </p:pic>
      <p:pic>
        <p:nvPicPr>
          <p:cNvPr id="156" name="グラフィックス 155" descr="電球 単色塗りつぶし">
            <a:extLst>
              <a:ext uri="{FF2B5EF4-FFF2-40B4-BE49-F238E27FC236}">
                <a16:creationId xmlns:a16="http://schemas.microsoft.com/office/drawing/2014/main" id="{3C1ECAB3-2C58-043C-E0B4-7344B22EA3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8730" y="7812309"/>
            <a:ext cx="223783" cy="223783"/>
          </a:xfrm>
          <a:prstGeom prst="rect">
            <a:avLst/>
          </a:prstGeom>
        </p:spPr>
      </p:pic>
      <p:sp>
        <p:nvSpPr>
          <p:cNvPr id="157" name="テキスト ボックス 156">
            <a:extLst>
              <a:ext uri="{FF2B5EF4-FFF2-40B4-BE49-F238E27FC236}">
                <a16:creationId xmlns:a16="http://schemas.microsoft.com/office/drawing/2014/main" id="{DED68A30-C847-2D4A-492A-4BDF1A1BBED4}"/>
              </a:ext>
            </a:extLst>
          </p:cNvPr>
          <p:cNvSpPr txBox="1"/>
          <p:nvPr/>
        </p:nvSpPr>
        <p:spPr>
          <a:xfrm>
            <a:off x="501312" y="7424388"/>
            <a:ext cx="221214"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か　こ</a:t>
            </a:r>
          </a:p>
        </p:txBody>
      </p:sp>
      <p:sp>
        <p:nvSpPr>
          <p:cNvPr id="158" name="テキスト ボックス 157">
            <a:extLst>
              <a:ext uri="{FF2B5EF4-FFF2-40B4-BE49-F238E27FC236}">
                <a16:creationId xmlns:a16="http://schemas.microsoft.com/office/drawing/2014/main" id="{80104411-242E-B5AE-AA16-BC0C64AD64FA}"/>
              </a:ext>
            </a:extLst>
          </p:cNvPr>
          <p:cNvSpPr txBox="1"/>
          <p:nvPr/>
        </p:nvSpPr>
        <p:spPr>
          <a:xfrm>
            <a:off x="909846" y="7424388"/>
            <a:ext cx="32861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さいがい</a:t>
            </a:r>
          </a:p>
        </p:txBody>
      </p:sp>
      <p:sp>
        <p:nvSpPr>
          <p:cNvPr id="159" name="テキスト ボックス 158">
            <a:extLst>
              <a:ext uri="{FF2B5EF4-FFF2-40B4-BE49-F238E27FC236}">
                <a16:creationId xmlns:a16="http://schemas.microsoft.com/office/drawing/2014/main" id="{8D6927D5-B502-3488-FB48-9136A4CA1181}"/>
              </a:ext>
            </a:extLst>
          </p:cNvPr>
          <p:cNvSpPr txBox="1"/>
          <p:nvPr/>
        </p:nvSpPr>
        <p:spPr>
          <a:xfrm>
            <a:off x="3233516" y="7424388"/>
            <a:ext cx="307777"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ぼうさい</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160" name="テキスト ボックス 159">
            <a:extLst>
              <a:ext uri="{FF2B5EF4-FFF2-40B4-BE49-F238E27FC236}">
                <a16:creationId xmlns:a16="http://schemas.microsoft.com/office/drawing/2014/main" id="{15C13C7C-B568-44F2-2749-8BA67769AC7E}"/>
              </a:ext>
            </a:extLst>
          </p:cNvPr>
          <p:cNvSpPr txBox="1"/>
          <p:nvPr/>
        </p:nvSpPr>
        <p:spPr>
          <a:xfrm>
            <a:off x="4605179" y="7424388"/>
            <a:ext cx="243656"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しせつ</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162" name="テキスト ボックス 161">
            <a:extLst>
              <a:ext uri="{FF2B5EF4-FFF2-40B4-BE49-F238E27FC236}">
                <a16:creationId xmlns:a16="http://schemas.microsoft.com/office/drawing/2014/main" id="{5BC5BA21-5882-85E8-D417-9C5D6273DA23}"/>
              </a:ext>
            </a:extLst>
          </p:cNvPr>
          <p:cNvSpPr txBox="1"/>
          <p:nvPr/>
        </p:nvSpPr>
        <p:spPr>
          <a:xfrm>
            <a:off x="1566448" y="7765098"/>
            <a:ext cx="586699"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ぼうさい し さん</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163" name="テキスト ボックス 162">
            <a:extLst>
              <a:ext uri="{FF2B5EF4-FFF2-40B4-BE49-F238E27FC236}">
                <a16:creationId xmlns:a16="http://schemas.microsoft.com/office/drawing/2014/main" id="{3D29FD4C-4942-7A1E-358F-6124E3A15763}"/>
              </a:ext>
            </a:extLst>
          </p:cNvPr>
          <p:cNvSpPr txBox="1"/>
          <p:nvPr/>
        </p:nvSpPr>
        <p:spPr>
          <a:xfrm>
            <a:off x="4619212" y="7765098"/>
            <a:ext cx="307777"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ぼうさい</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164" name="テキスト ボックス 163">
            <a:extLst>
              <a:ext uri="{FF2B5EF4-FFF2-40B4-BE49-F238E27FC236}">
                <a16:creationId xmlns:a16="http://schemas.microsoft.com/office/drawing/2014/main" id="{CF3BFA8C-9DC3-8D07-59B3-C6A8262D7C36}"/>
              </a:ext>
            </a:extLst>
          </p:cNvPr>
          <p:cNvSpPr txBox="1"/>
          <p:nvPr/>
        </p:nvSpPr>
        <p:spPr>
          <a:xfrm>
            <a:off x="5533990" y="7765098"/>
            <a:ext cx="245260"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さんか</a:t>
            </a:r>
            <a:endParaRPr kumimoji="1" lang="ja-JP" altLang="en-US" sz="700" dirty="0">
              <a:latin typeface="ＭＳ Ｐゴシック" panose="020B0600070205080204" pitchFamily="50" charset="-128"/>
              <a:ea typeface="ＭＳ Ｐゴシック" panose="020B0600070205080204" pitchFamily="50" charset="-128"/>
            </a:endParaRPr>
          </a:p>
        </p:txBody>
      </p:sp>
      <p:pic>
        <p:nvPicPr>
          <p:cNvPr id="165" name="図 164">
            <a:extLst>
              <a:ext uri="{FF2B5EF4-FFF2-40B4-BE49-F238E27FC236}">
                <a16:creationId xmlns:a16="http://schemas.microsoft.com/office/drawing/2014/main" id="{BA203342-C281-75F0-C020-7071B0A390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2635" y="134866"/>
            <a:ext cx="1116656" cy="683022"/>
          </a:xfrm>
          <a:prstGeom prst="rect">
            <a:avLst/>
          </a:prstGeom>
        </p:spPr>
      </p:pic>
      <p:sp>
        <p:nvSpPr>
          <p:cNvPr id="4" name="テキスト ボックス 3">
            <a:extLst>
              <a:ext uri="{FF2B5EF4-FFF2-40B4-BE49-F238E27FC236}">
                <a16:creationId xmlns:a16="http://schemas.microsoft.com/office/drawing/2014/main" id="{C419F71C-6580-0DBE-CE52-4D2ED9F891B0}"/>
              </a:ext>
            </a:extLst>
          </p:cNvPr>
          <p:cNvSpPr txBox="1"/>
          <p:nvPr/>
        </p:nvSpPr>
        <p:spPr>
          <a:xfrm>
            <a:off x="4841682" y="7039571"/>
            <a:ext cx="322204" cy="107722"/>
          </a:xfrm>
          <a:prstGeom prst="rect">
            <a:avLst/>
          </a:prstGeom>
          <a:noFill/>
        </p:spPr>
        <p:txBody>
          <a:bodyPr wrap="none" lIns="0" tIns="0" rIns="0" bIns="0" rtlCol="0">
            <a:spAutoFit/>
          </a:bodyPr>
          <a:lstStyle/>
          <a:p>
            <a:pPr algn="dist"/>
            <a:r>
              <a:rPr lang="ja-JP" altLang="en-US" sz="700" dirty="0">
                <a:solidFill>
                  <a:srgbClr val="548235"/>
                </a:solidFill>
                <a:latin typeface="HGP創英角ｺﾞｼｯｸUB" panose="020B0900000000000000" pitchFamily="50" charset="-128"/>
                <a:ea typeface="HGP創英角ｺﾞｼｯｸUB" panose="020B0900000000000000" pitchFamily="50" charset="-128"/>
              </a:rPr>
              <a:t>けいけん</a:t>
            </a:r>
            <a:endPar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5D18AECF-5260-F070-654F-1B8C515E6F4B}"/>
              </a:ext>
            </a:extLst>
          </p:cNvPr>
          <p:cNvSpPr txBox="1"/>
          <p:nvPr/>
        </p:nvSpPr>
        <p:spPr>
          <a:xfrm>
            <a:off x="3020556" y="8183050"/>
            <a:ext cx="314189" cy="107722"/>
          </a:xfrm>
          <a:prstGeom prst="rect">
            <a:avLst/>
          </a:prstGeom>
          <a:noFill/>
        </p:spPr>
        <p:txBody>
          <a:bodyPr wrap="none" lIns="0" tIns="0" rIns="0" bIns="0" rtlCol="0">
            <a:spAutoFit/>
          </a:bodyPr>
          <a:lstStyle/>
          <a:p>
            <a:pPr algn="dist"/>
            <a:r>
              <a:rPr lang="ja-JP" altLang="en-US" sz="700" dirty="0">
                <a:solidFill>
                  <a:srgbClr val="548235"/>
                </a:solidFill>
                <a:latin typeface="HGP創英角ｺﾞｼｯｸUB" panose="020B0900000000000000" pitchFamily="50" charset="-128"/>
                <a:ea typeface="HGP創英角ｺﾞｼｯｸUB" panose="020B0900000000000000" pitchFamily="50" charset="-128"/>
              </a:rPr>
              <a:t>ぼうさい</a:t>
            </a:r>
            <a:endPar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CAADD64F-1AE9-14A6-C830-226866AE9807}"/>
              </a:ext>
            </a:extLst>
          </p:cNvPr>
          <p:cNvSpPr txBox="1"/>
          <p:nvPr/>
        </p:nvSpPr>
        <p:spPr>
          <a:xfrm>
            <a:off x="3378026" y="8183050"/>
            <a:ext cx="253274" cy="107722"/>
          </a:xfrm>
          <a:prstGeom prst="rect">
            <a:avLst/>
          </a:prstGeom>
          <a:noFill/>
        </p:spPr>
        <p:txBody>
          <a:bodyPr wrap="none" lIns="0" tIns="0" rIns="0" bIns="0" rtlCol="0">
            <a:spAutoFit/>
          </a:bodyPr>
          <a:lstStyle/>
          <a:p>
            <a:pPr algn="dist"/>
            <a:r>
              <a:rPr lang="ja-JP" altLang="en-US" sz="700" dirty="0">
                <a:solidFill>
                  <a:srgbClr val="548235"/>
                </a:solidFill>
                <a:latin typeface="HGP創英角ｺﾞｼｯｸUB" panose="020B0900000000000000" pitchFamily="50" charset="-128"/>
                <a:ea typeface="HGP創英角ｺﾞｼｯｸUB" panose="020B0900000000000000" pitchFamily="50" charset="-128"/>
              </a:rPr>
              <a:t>し さん</a:t>
            </a:r>
            <a:endParaRPr kumimoji="1" lang="ja-JP" altLang="en-US" sz="7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09CA9CB7-84AA-14B1-AD59-445F101411D5}"/>
              </a:ext>
            </a:extLst>
          </p:cNvPr>
          <p:cNvSpPr txBox="1"/>
          <p:nvPr/>
        </p:nvSpPr>
        <p:spPr>
          <a:xfrm>
            <a:off x="1338961" y="8879638"/>
            <a:ext cx="1277594" cy="369332"/>
          </a:xfrm>
          <a:prstGeom prst="rect">
            <a:avLst/>
          </a:prstGeom>
          <a:noFill/>
        </p:spPr>
        <p:txBody>
          <a:bodyPr wrap="none" lIns="0" tIns="0" rIns="0" bIns="0" rtlCol="0">
            <a:spAutoFit/>
          </a:bodyPr>
          <a:lstStyle/>
          <a:p>
            <a:r>
              <a:rPr lang="ja-JP" altLang="en-US" sz="1200" dirty="0">
                <a:latin typeface="ＭＳ Ｐゴシック" panose="020B0600070205080204" pitchFamily="50" charset="-128"/>
                <a:ea typeface="ＭＳ Ｐゴシック" panose="020B0600070205080204" pitchFamily="50" charset="-128"/>
              </a:rPr>
              <a:t>群馬県</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県土整備部 砂防課</a:t>
            </a:r>
          </a:p>
        </p:txBody>
      </p:sp>
      <p:grpSp>
        <p:nvGrpSpPr>
          <p:cNvPr id="20" name="グループ化 19">
            <a:extLst>
              <a:ext uri="{FF2B5EF4-FFF2-40B4-BE49-F238E27FC236}">
                <a16:creationId xmlns:a16="http://schemas.microsoft.com/office/drawing/2014/main" id="{66E44265-3589-D7B9-8E9A-149028B6ACC7}"/>
              </a:ext>
            </a:extLst>
          </p:cNvPr>
          <p:cNvGrpSpPr/>
          <p:nvPr/>
        </p:nvGrpSpPr>
        <p:grpSpPr>
          <a:xfrm>
            <a:off x="291471" y="8865269"/>
            <a:ext cx="419591" cy="419591"/>
            <a:chOff x="291471" y="9021286"/>
            <a:chExt cx="419591" cy="419591"/>
          </a:xfrm>
        </p:grpSpPr>
        <p:sp>
          <p:nvSpPr>
            <p:cNvPr id="22" name="円/楕円 28">
              <a:extLst>
                <a:ext uri="{FF2B5EF4-FFF2-40B4-BE49-F238E27FC236}">
                  <a16:creationId xmlns:a16="http://schemas.microsoft.com/office/drawing/2014/main" id="{5510B0CC-3949-FCA2-65F1-216A715C7D48}"/>
                </a:ext>
              </a:extLst>
            </p:cNvPr>
            <p:cNvSpPr/>
            <p:nvPr/>
          </p:nvSpPr>
          <p:spPr>
            <a:xfrm>
              <a:off x="291471" y="9021286"/>
              <a:ext cx="419591" cy="419591"/>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23" name="正方形/長方形 22">
              <a:extLst>
                <a:ext uri="{FF2B5EF4-FFF2-40B4-BE49-F238E27FC236}">
                  <a16:creationId xmlns:a16="http://schemas.microsoft.com/office/drawing/2014/main" id="{3FD06004-16BA-3B31-8F34-01533E6613A6}"/>
                </a:ext>
              </a:extLst>
            </p:cNvPr>
            <p:cNvSpPr/>
            <p:nvPr/>
          </p:nvSpPr>
          <p:spPr>
            <a:xfrm>
              <a:off x="347376" y="9129222"/>
              <a:ext cx="307777" cy="184666"/>
            </a:xfrm>
            <a:prstGeom prst="rect">
              <a:avLst/>
            </a:prstGeom>
          </p:spPr>
          <p:txBody>
            <a:bodyPr wrap="none" lIns="0" tIns="0" rIns="0" bIns="0" anchor="ctr" anchorCtr="0">
              <a:spAutoFit/>
            </a:bodyPr>
            <a:lstStyle/>
            <a:p>
              <a:pPr algn="ctr"/>
              <a:r>
                <a:rPr lang="ja-JP" altLang="en-US" sz="1200" kern="100" dirty="0">
                  <a:solidFill>
                    <a:schemeClr val="tx1">
                      <a:lumMod val="75000"/>
                      <a:lumOff val="2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制作</a:t>
              </a:r>
              <a:endParaRPr lang="en-US" altLang="ja-JP" sz="1200" kern="100" dirty="0">
                <a:solidFill>
                  <a:schemeClr val="tx1">
                    <a:lumMod val="75000"/>
                    <a:lumOff val="25000"/>
                  </a:schemeClr>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24" name="テキスト ボックス 23">
            <a:extLst>
              <a:ext uri="{FF2B5EF4-FFF2-40B4-BE49-F238E27FC236}">
                <a16:creationId xmlns:a16="http://schemas.microsoft.com/office/drawing/2014/main" id="{4F75F52A-26C8-903B-EED4-2F1C16C4B9E4}"/>
              </a:ext>
            </a:extLst>
          </p:cNvPr>
          <p:cNvSpPr txBox="1"/>
          <p:nvPr/>
        </p:nvSpPr>
        <p:spPr>
          <a:xfrm>
            <a:off x="877296" y="9470448"/>
            <a:ext cx="461665" cy="184666"/>
          </a:xfrm>
          <a:prstGeom prst="rect">
            <a:avLst/>
          </a:prstGeom>
          <a:noFill/>
        </p:spPr>
        <p:txBody>
          <a:bodyPr wrap="none" lIns="0" tIns="0" rIns="0" bIns="0" rtlCol="0">
            <a:spAutoFit/>
          </a:bodyPr>
          <a:lstStyle/>
          <a:p>
            <a:r>
              <a:rPr lang="zh-TW" altLang="en-US" sz="1200" dirty="0">
                <a:latin typeface="ＭＳ Ｐゴシック" panose="020B0600070205080204" pitchFamily="50" charset="-128"/>
                <a:ea typeface="ＭＳ Ｐゴシック" panose="020B0600070205080204" pitchFamily="50" charset="-128"/>
              </a:rPr>
              <a:t>協力）	</a:t>
            </a:r>
          </a:p>
        </p:txBody>
      </p:sp>
      <p:sp>
        <p:nvSpPr>
          <p:cNvPr id="25" name="テキスト ボックス 24">
            <a:extLst>
              <a:ext uri="{FF2B5EF4-FFF2-40B4-BE49-F238E27FC236}">
                <a16:creationId xmlns:a16="http://schemas.microsoft.com/office/drawing/2014/main" id="{66040EB9-44F4-3751-7931-090F671CF012}"/>
              </a:ext>
            </a:extLst>
          </p:cNvPr>
          <p:cNvSpPr txBox="1"/>
          <p:nvPr/>
        </p:nvSpPr>
        <p:spPr>
          <a:xfrm>
            <a:off x="1338961" y="9285782"/>
            <a:ext cx="2103140" cy="553998"/>
          </a:xfrm>
          <a:prstGeom prst="rect">
            <a:avLst/>
          </a:prstGeom>
          <a:noFill/>
        </p:spPr>
        <p:txBody>
          <a:bodyPr wrap="none" lIns="0" tIns="0" rIns="0" bIns="0" rtlCol="0">
            <a:spAutoFit/>
          </a:bodyPr>
          <a:lstStyle/>
          <a:p>
            <a:r>
              <a:rPr lang="ja-JP" altLang="en-US" sz="1200" dirty="0">
                <a:latin typeface="ＭＳ Ｐゴシック" panose="020B0600070205080204" pitchFamily="50" charset="-128"/>
                <a:ea typeface="ＭＳ Ｐゴシック" panose="020B0600070205080204" pitchFamily="50" charset="-128"/>
              </a:rPr>
              <a:t>　　　　　　　 </a:t>
            </a:r>
            <a:r>
              <a:rPr lang="zh-TW" altLang="en-US" sz="1200" dirty="0">
                <a:latin typeface="ＭＳ Ｐゴシック" panose="020B0600070205080204" pitchFamily="50" charset="-128"/>
                <a:ea typeface="ＭＳ Ｐゴシック" panose="020B0600070205080204" pitchFamily="50" charset="-128"/>
              </a:rPr>
              <a:t> 河川課</a:t>
            </a:r>
            <a:br>
              <a:rPr lang="zh-TW" altLang="en-US" sz="1200" dirty="0">
                <a:latin typeface="ＭＳ Ｐゴシック" panose="020B0600070205080204" pitchFamily="50" charset="-128"/>
                <a:ea typeface="ＭＳ Ｐゴシック" panose="020B0600070205080204" pitchFamily="50" charset="-128"/>
              </a:rPr>
            </a:br>
            <a:r>
              <a:rPr lang="ja-JP" altLang="en-US" sz="1200" dirty="0">
                <a:latin typeface="ＭＳ Ｐゴシック" panose="020B0600070205080204" pitchFamily="50" charset="-128"/>
                <a:ea typeface="ＭＳ Ｐゴシック" panose="020B0600070205080204" pitchFamily="50" charset="-128"/>
              </a:rPr>
              <a:t>総務部 危機管理課</a:t>
            </a:r>
            <a:endParaRPr lang="en-US" altLang="zh-TW" sz="1200" dirty="0">
              <a:latin typeface="ＭＳ Ｐゴシック" panose="020B0600070205080204" pitchFamily="50" charset="-128"/>
              <a:ea typeface="ＭＳ Ｐゴシック" panose="020B0600070205080204" pitchFamily="50" charset="-128"/>
            </a:endParaRPr>
          </a:p>
          <a:p>
            <a:r>
              <a:rPr lang="zh-TW" altLang="en-US" sz="1200" dirty="0">
                <a:latin typeface="ＭＳ Ｐゴシック" panose="020B0600070205080204" pitchFamily="50" charset="-128"/>
                <a:ea typeface="ＭＳ Ｐゴシック" panose="020B0600070205080204" pitchFamily="50" charset="-128"/>
              </a:rPr>
              <a:t>群馬県教育委員会　健康体育課</a:t>
            </a:r>
          </a:p>
        </p:txBody>
      </p:sp>
      <p:grpSp>
        <p:nvGrpSpPr>
          <p:cNvPr id="26" name="Group 20">
            <a:extLst>
              <a:ext uri="{FF2B5EF4-FFF2-40B4-BE49-F238E27FC236}">
                <a16:creationId xmlns:a16="http://schemas.microsoft.com/office/drawing/2014/main" id="{3ECD638A-19B0-6F88-A576-338F9B668B27}"/>
              </a:ext>
            </a:extLst>
          </p:cNvPr>
          <p:cNvGrpSpPr>
            <a:grpSpLocks noChangeAspect="1"/>
          </p:cNvGrpSpPr>
          <p:nvPr/>
        </p:nvGrpSpPr>
        <p:grpSpPr bwMode="auto">
          <a:xfrm>
            <a:off x="852207" y="8867659"/>
            <a:ext cx="387527" cy="370008"/>
            <a:chOff x="701" y="1724"/>
            <a:chExt cx="2920" cy="2788"/>
          </a:xfrm>
          <a:solidFill>
            <a:schemeClr val="tx1"/>
          </a:solidFill>
        </p:grpSpPr>
        <p:sp>
          <p:nvSpPr>
            <p:cNvPr id="30" name="Freeform 21">
              <a:extLst>
                <a:ext uri="{FF2B5EF4-FFF2-40B4-BE49-F238E27FC236}">
                  <a16:creationId xmlns:a16="http://schemas.microsoft.com/office/drawing/2014/main" id="{6F6467E5-2234-E6C4-8015-557F2183BB75}"/>
                </a:ext>
              </a:extLst>
            </p:cNvPr>
            <p:cNvSpPr>
              <a:spLocks/>
            </p:cNvSpPr>
            <p:nvPr/>
          </p:nvSpPr>
          <p:spPr bwMode="auto">
            <a:xfrm>
              <a:off x="2236" y="2926"/>
              <a:ext cx="1385" cy="1586"/>
            </a:xfrm>
            <a:custGeom>
              <a:avLst/>
              <a:gdLst>
                <a:gd name="T0" fmla="*/ 385 w 583"/>
                <a:gd name="T1" fmla="*/ 0 h 667"/>
                <a:gd name="T2" fmla="*/ 554 w 583"/>
                <a:gd name="T3" fmla="*/ 293 h 667"/>
                <a:gd name="T4" fmla="*/ 430 w 583"/>
                <a:gd name="T5" fmla="*/ 293 h 667"/>
                <a:gd name="T6" fmla="*/ 583 w 583"/>
                <a:gd name="T7" fmla="*/ 559 h 667"/>
                <a:gd name="T8" fmla="*/ 276 w 583"/>
                <a:gd name="T9" fmla="*/ 559 h 667"/>
                <a:gd name="T10" fmla="*/ 338 w 583"/>
                <a:gd name="T11" fmla="*/ 667 h 667"/>
                <a:gd name="T12" fmla="*/ 0 w 583"/>
                <a:gd name="T13" fmla="*/ 667 h 667"/>
                <a:gd name="T14" fmla="*/ 0 w 583"/>
                <a:gd name="T15" fmla="*/ 613 h 667"/>
                <a:gd name="T16" fmla="*/ 338 w 583"/>
                <a:gd name="T17" fmla="*/ 27 h 667"/>
                <a:gd name="T18" fmla="*/ 385 w 583"/>
                <a:gd name="T1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667">
                  <a:moveTo>
                    <a:pt x="385" y="0"/>
                  </a:moveTo>
                  <a:cubicBezTo>
                    <a:pt x="554" y="293"/>
                    <a:pt x="554" y="293"/>
                    <a:pt x="554" y="293"/>
                  </a:cubicBezTo>
                  <a:cubicBezTo>
                    <a:pt x="430" y="293"/>
                    <a:pt x="430" y="293"/>
                    <a:pt x="430" y="293"/>
                  </a:cubicBezTo>
                  <a:cubicBezTo>
                    <a:pt x="583" y="559"/>
                    <a:pt x="583" y="559"/>
                    <a:pt x="583" y="559"/>
                  </a:cubicBezTo>
                  <a:cubicBezTo>
                    <a:pt x="276" y="559"/>
                    <a:pt x="276" y="559"/>
                    <a:pt x="276" y="559"/>
                  </a:cubicBezTo>
                  <a:cubicBezTo>
                    <a:pt x="338" y="667"/>
                    <a:pt x="338" y="667"/>
                    <a:pt x="338" y="667"/>
                  </a:cubicBezTo>
                  <a:cubicBezTo>
                    <a:pt x="0" y="667"/>
                    <a:pt x="0" y="667"/>
                    <a:pt x="0" y="667"/>
                  </a:cubicBezTo>
                  <a:cubicBezTo>
                    <a:pt x="0" y="613"/>
                    <a:pt x="0" y="613"/>
                    <a:pt x="0" y="613"/>
                  </a:cubicBezTo>
                  <a:cubicBezTo>
                    <a:pt x="282" y="597"/>
                    <a:pt x="464" y="279"/>
                    <a:pt x="338" y="27"/>
                  </a:cubicBezTo>
                  <a:lnTo>
                    <a:pt x="3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22">
              <a:extLst>
                <a:ext uri="{FF2B5EF4-FFF2-40B4-BE49-F238E27FC236}">
                  <a16:creationId xmlns:a16="http://schemas.microsoft.com/office/drawing/2014/main" id="{B4B4DE4A-1DFF-38A1-EC9F-04053F7F6395}"/>
                </a:ext>
              </a:extLst>
            </p:cNvPr>
            <p:cNvSpPr>
              <a:spLocks/>
            </p:cNvSpPr>
            <p:nvPr/>
          </p:nvSpPr>
          <p:spPr bwMode="auto">
            <a:xfrm>
              <a:off x="701" y="2926"/>
              <a:ext cx="1385" cy="1586"/>
            </a:xfrm>
            <a:custGeom>
              <a:avLst/>
              <a:gdLst>
                <a:gd name="T0" fmla="*/ 198 w 583"/>
                <a:gd name="T1" fmla="*/ 0 h 667"/>
                <a:gd name="T2" fmla="*/ 29 w 583"/>
                <a:gd name="T3" fmla="*/ 293 h 667"/>
                <a:gd name="T4" fmla="*/ 153 w 583"/>
                <a:gd name="T5" fmla="*/ 293 h 667"/>
                <a:gd name="T6" fmla="*/ 0 w 583"/>
                <a:gd name="T7" fmla="*/ 559 h 667"/>
                <a:gd name="T8" fmla="*/ 307 w 583"/>
                <a:gd name="T9" fmla="*/ 559 h 667"/>
                <a:gd name="T10" fmla="*/ 245 w 583"/>
                <a:gd name="T11" fmla="*/ 667 h 667"/>
                <a:gd name="T12" fmla="*/ 583 w 583"/>
                <a:gd name="T13" fmla="*/ 667 h 667"/>
                <a:gd name="T14" fmla="*/ 583 w 583"/>
                <a:gd name="T15" fmla="*/ 613 h 667"/>
                <a:gd name="T16" fmla="*/ 245 w 583"/>
                <a:gd name="T17" fmla="*/ 27 h 667"/>
                <a:gd name="T18" fmla="*/ 198 w 583"/>
                <a:gd name="T1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667">
                  <a:moveTo>
                    <a:pt x="198" y="0"/>
                  </a:moveTo>
                  <a:cubicBezTo>
                    <a:pt x="29" y="293"/>
                    <a:pt x="29" y="293"/>
                    <a:pt x="29" y="293"/>
                  </a:cubicBezTo>
                  <a:cubicBezTo>
                    <a:pt x="153" y="293"/>
                    <a:pt x="153" y="293"/>
                    <a:pt x="153" y="293"/>
                  </a:cubicBezTo>
                  <a:cubicBezTo>
                    <a:pt x="0" y="559"/>
                    <a:pt x="0" y="559"/>
                    <a:pt x="0" y="559"/>
                  </a:cubicBezTo>
                  <a:cubicBezTo>
                    <a:pt x="307" y="559"/>
                    <a:pt x="307" y="559"/>
                    <a:pt x="307" y="559"/>
                  </a:cubicBezTo>
                  <a:cubicBezTo>
                    <a:pt x="245" y="667"/>
                    <a:pt x="245" y="667"/>
                    <a:pt x="245" y="667"/>
                  </a:cubicBezTo>
                  <a:cubicBezTo>
                    <a:pt x="583" y="667"/>
                    <a:pt x="583" y="667"/>
                    <a:pt x="583" y="667"/>
                  </a:cubicBezTo>
                  <a:cubicBezTo>
                    <a:pt x="583" y="613"/>
                    <a:pt x="583" y="613"/>
                    <a:pt x="583" y="613"/>
                  </a:cubicBezTo>
                  <a:cubicBezTo>
                    <a:pt x="301" y="597"/>
                    <a:pt x="119" y="279"/>
                    <a:pt x="245" y="27"/>
                  </a:cubicBezTo>
                  <a:lnTo>
                    <a:pt x="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23">
              <a:extLst>
                <a:ext uri="{FF2B5EF4-FFF2-40B4-BE49-F238E27FC236}">
                  <a16:creationId xmlns:a16="http://schemas.microsoft.com/office/drawing/2014/main" id="{5B01E6A1-4315-1D7F-B3F0-9C237AC03379}"/>
                </a:ext>
              </a:extLst>
            </p:cNvPr>
            <p:cNvSpPr>
              <a:spLocks/>
            </p:cNvSpPr>
            <p:nvPr/>
          </p:nvSpPr>
          <p:spPr bwMode="auto">
            <a:xfrm>
              <a:off x="1245" y="1724"/>
              <a:ext cx="1832" cy="1138"/>
            </a:xfrm>
            <a:custGeom>
              <a:avLst/>
              <a:gdLst>
                <a:gd name="T0" fmla="*/ 0 w 771"/>
                <a:gd name="T1" fmla="*/ 452 h 479"/>
                <a:gd name="T2" fmla="*/ 170 w 771"/>
                <a:gd name="T3" fmla="*/ 159 h 479"/>
                <a:gd name="T4" fmla="*/ 232 w 771"/>
                <a:gd name="T5" fmla="*/ 266 h 479"/>
                <a:gd name="T6" fmla="*/ 386 w 771"/>
                <a:gd name="T7" fmla="*/ 0 h 479"/>
                <a:gd name="T8" fmla="*/ 539 w 771"/>
                <a:gd name="T9" fmla="*/ 266 h 479"/>
                <a:gd name="T10" fmla="*/ 601 w 771"/>
                <a:gd name="T11" fmla="*/ 159 h 479"/>
                <a:gd name="T12" fmla="*/ 771 w 771"/>
                <a:gd name="T13" fmla="*/ 452 h 479"/>
                <a:gd name="T14" fmla="*/ 724 w 771"/>
                <a:gd name="T15" fmla="*/ 479 h 479"/>
                <a:gd name="T16" fmla="*/ 47 w 771"/>
                <a:gd name="T17" fmla="*/ 479 h 479"/>
                <a:gd name="T18" fmla="*/ 0 w 771"/>
                <a:gd name="T19" fmla="*/ 45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1" h="479">
                  <a:moveTo>
                    <a:pt x="0" y="452"/>
                  </a:moveTo>
                  <a:cubicBezTo>
                    <a:pt x="170" y="159"/>
                    <a:pt x="170" y="159"/>
                    <a:pt x="170" y="159"/>
                  </a:cubicBezTo>
                  <a:cubicBezTo>
                    <a:pt x="232" y="266"/>
                    <a:pt x="232" y="266"/>
                    <a:pt x="232" y="266"/>
                  </a:cubicBezTo>
                  <a:cubicBezTo>
                    <a:pt x="386" y="0"/>
                    <a:pt x="386" y="0"/>
                    <a:pt x="386" y="0"/>
                  </a:cubicBezTo>
                  <a:cubicBezTo>
                    <a:pt x="539" y="266"/>
                    <a:pt x="539" y="266"/>
                    <a:pt x="539" y="266"/>
                  </a:cubicBezTo>
                  <a:cubicBezTo>
                    <a:pt x="601" y="159"/>
                    <a:pt x="601" y="159"/>
                    <a:pt x="601" y="159"/>
                  </a:cubicBezTo>
                  <a:cubicBezTo>
                    <a:pt x="771" y="452"/>
                    <a:pt x="771" y="452"/>
                    <a:pt x="771" y="452"/>
                  </a:cubicBezTo>
                  <a:cubicBezTo>
                    <a:pt x="724" y="479"/>
                    <a:pt x="724" y="479"/>
                    <a:pt x="724" y="479"/>
                  </a:cubicBezTo>
                  <a:cubicBezTo>
                    <a:pt x="569" y="242"/>
                    <a:pt x="202" y="243"/>
                    <a:pt x="47" y="479"/>
                  </a:cubicBezTo>
                  <a:lnTo>
                    <a:pt x="0"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4">
              <a:extLst>
                <a:ext uri="{FF2B5EF4-FFF2-40B4-BE49-F238E27FC236}">
                  <a16:creationId xmlns:a16="http://schemas.microsoft.com/office/drawing/2014/main" id="{5DDA64BA-0A92-20E6-B2E5-229DB3877739}"/>
                </a:ext>
              </a:extLst>
            </p:cNvPr>
            <p:cNvSpPr>
              <a:spLocks noEditPoints="1"/>
            </p:cNvSpPr>
            <p:nvPr/>
          </p:nvSpPr>
          <p:spPr bwMode="auto">
            <a:xfrm>
              <a:off x="1419" y="2643"/>
              <a:ext cx="1484" cy="614"/>
            </a:xfrm>
            <a:custGeom>
              <a:avLst/>
              <a:gdLst>
                <a:gd name="T0" fmla="*/ 614 w 625"/>
                <a:gd name="T1" fmla="*/ 191 h 258"/>
                <a:gd name="T2" fmla="*/ 505 w 625"/>
                <a:gd name="T3" fmla="*/ 226 h 258"/>
                <a:gd name="T4" fmla="*/ 505 w 625"/>
                <a:gd name="T5" fmla="*/ 226 h 258"/>
                <a:gd name="T6" fmla="*/ 380 w 625"/>
                <a:gd name="T7" fmla="*/ 176 h 258"/>
                <a:gd name="T8" fmla="*/ 514 w 625"/>
                <a:gd name="T9" fmla="*/ 112 h 258"/>
                <a:gd name="T10" fmla="*/ 505 w 625"/>
                <a:gd name="T11" fmla="*/ 58 h 258"/>
                <a:gd name="T12" fmla="*/ 486 w 625"/>
                <a:gd name="T13" fmla="*/ 45 h 258"/>
                <a:gd name="T14" fmla="*/ 343 w 625"/>
                <a:gd name="T15" fmla="*/ 1 h 258"/>
                <a:gd name="T16" fmla="*/ 315 w 625"/>
                <a:gd name="T17" fmla="*/ 0 h 258"/>
                <a:gd name="T18" fmla="*/ 310 w 625"/>
                <a:gd name="T19" fmla="*/ 0 h 258"/>
                <a:gd name="T20" fmla="*/ 282 w 625"/>
                <a:gd name="T21" fmla="*/ 1 h 258"/>
                <a:gd name="T22" fmla="*/ 149 w 625"/>
                <a:gd name="T23" fmla="*/ 39 h 258"/>
                <a:gd name="T24" fmla="*/ 107 w 625"/>
                <a:gd name="T25" fmla="*/ 73 h 258"/>
                <a:gd name="T26" fmla="*/ 152 w 625"/>
                <a:gd name="T27" fmla="*/ 73 h 258"/>
                <a:gd name="T28" fmla="*/ 288 w 625"/>
                <a:gd name="T29" fmla="*/ 28 h 258"/>
                <a:gd name="T30" fmla="*/ 291 w 625"/>
                <a:gd name="T31" fmla="*/ 58 h 258"/>
                <a:gd name="T32" fmla="*/ 290 w 625"/>
                <a:gd name="T33" fmla="*/ 73 h 258"/>
                <a:gd name="T34" fmla="*/ 219 w 625"/>
                <a:gd name="T35" fmla="*/ 73 h 258"/>
                <a:gd name="T36" fmla="*/ 219 w 625"/>
                <a:gd name="T37" fmla="*/ 105 h 258"/>
                <a:gd name="T38" fmla="*/ 285 w 625"/>
                <a:gd name="T39" fmla="*/ 105 h 258"/>
                <a:gd name="T40" fmla="*/ 267 w 625"/>
                <a:gd name="T41" fmla="*/ 148 h 258"/>
                <a:gd name="T42" fmla="*/ 152 w 625"/>
                <a:gd name="T43" fmla="*/ 105 h 258"/>
                <a:gd name="T44" fmla="*/ 107 w 625"/>
                <a:gd name="T45" fmla="*/ 105 h 258"/>
                <a:gd name="T46" fmla="*/ 244 w 625"/>
                <a:gd name="T47" fmla="*/ 177 h 258"/>
                <a:gd name="T48" fmla="*/ 120 w 625"/>
                <a:gd name="T49" fmla="*/ 226 h 258"/>
                <a:gd name="T50" fmla="*/ 11 w 625"/>
                <a:gd name="T51" fmla="*/ 191 h 258"/>
                <a:gd name="T52" fmla="*/ 0 w 625"/>
                <a:gd name="T53" fmla="*/ 222 h 258"/>
                <a:gd name="T54" fmla="*/ 120 w 625"/>
                <a:gd name="T55" fmla="*/ 258 h 258"/>
                <a:gd name="T56" fmla="*/ 120 w 625"/>
                <a:gd name="T57" fmla="*/ 258 h 258"/>
                <a:gd name="T58" fmla="*/ 282 w 625"/>
                <a:gd name="T59" fmla="*/ 182 h 258"/>
                <a:gd name="T60" fmla="*/ 343 w 625"/>
                <a:gd name="T61" fmla="*/ 182 h 258"/>
                <a:gd name="T62" fmla="*/ 505 w 625"/>
                <a:gd name="T63" fmla="*/ 258 h 258"/>
                <a:gd name="T64" fmla="*/ 625 w 625"/>
                <a:gd name="T65" fmla="*/ 222 h 258"/>
                <a:gd name="T66" fmla="*/ 614 w 625"/>
                <a:gd name="T67" fmla="*/ 191 h 258"/>
                <a:gd name="T68" fmla="*/ 337 w 625"/>
                <a:gd name="T69" fmla="*/ 27 h 258"/>
                <a:gd name="T70" fmla="*/ 488 w 625"/>
                <a:gd name="T71" fmla="*/ 85 h 258"/>
                <a:gd name="T72" fmla="*/ 359 w 625"/>
                <a:gd name="T73" fmla="*/ 149 h 258"/>
                <a:gd name="T74" fmla="*/ 340 w 625"/>
                <a:gd name="T75" fmla="*/ 105 h 258"/>
                <a:gd name="T76" fmla="*/ 406 w 625"/>
                <a:gd name="T77" fmla="*/ 105 h 258"/>
                <a:gd name="T78" fmla="*/ 406 w 625"/>
                <a:gd name="T79" fmla="*/ 73 h 258"/>
                <a:gd name="T80" fmla="*/ 335 w 625"/>
                <a:gd name="T81" fmla="*/ 73 h 258"/>
                <a:gd name="T82" fmla="*/ 334 w 625"/>
                <a:gd name="T83" fmla="*/ 58 h 258"/>
                <a:gd name="T84" fmla="*/ 337 w 625"/>
                <a:gd name="T85" fmla="*/ 27 h 258"/>
                <a:gd name="T86" fmla="*/ 301 w 625"/>
                <a:gd name="T87" fmla="*/ 151 h 258"/>
                <a:gd name="T88" fmla="*/ 313 w 625"/>
                <a:gd name="T89" fmla="*/ 123 h 258"/>
                <a:gd name="T90" fmla="*/ 324 w 625"/>
                <a:gd name="T91" fmla="*/ 152 h 258"/>
                <a:gd name="T92" fmla="*/ 301 w 625"/>
                <a:gd name="T93" fmla="*/ 15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258">
                  <a:moveTo>
                    <a:pt x="614" y="191"/>
                  </a:moveTo>
                  <a:cubicBezTo>
                    <a:pt x="583" y="215"/>
                    <a:pt x="543" y="226"/>
                    <a:pt x="505" y="226"/>
                  </a:cubicBezTo>
                  <a:cubicBezTo>
                    <a:pt x="505" y="226"/>
                    <a:pt x="505" y="226"/>
                    <a:pt x="505" y="226"/>
                  </a:cubicBezTo>
                  <a:cubicBezTo>
                    <a:pt x="460" y="226"/>
                    <a:pt x="413" y="210"/>
                    <a:pt x="380" y="176"/>
                  </a:cubicBezTo>
                  <a:cubicBezTo>
                    <a:pt x="429" y="166"/>
                    <a:pt x="476" y="144"/>
                    <a:pt x="514" y="112"/>
                  </a:cubicBezTo>
                  <a:cubicBezTo>
                    <a:pt x="526" y="95"/>
                    <a:pt x="523" y="70"/>
                    <a:pt x="505" y="58"/>
                  </a:cubicBezTo>
                  <a:cubicBezTo>
                    <a:pt x="499" y="53"/>
                    <a:pt x="493" y="49"/>
                    <a:pt x="486" y="45"/>
                  </a:cubicBezTo>
                  <a:cubicBezTo>
                    <a:pt x="443" y="20"/>
                    <a:pt x="393" y="5"/>
                    <a:pt x="343" y="1"/>
                  </a:cubicBezTo>
                  <a:cubicBezTo>
                    <a:pt x="334" y="0"/>
                    <a:pt x="324" y="0"/>
                    <a:pt x="315" y="0"/>
                  </a:cubicBezTo>
                  <a:cubicBezTo>
                    <a:pt x="313" y="0"/>
                    <a:pt x="312" y="0"/>
                    <a:pt x="310" y="0"/>
                  </a:cubicBezTo>
                  <a:cubicBezTo>
                    <a:pt x="301" y="0"/>
                    <a:pt x="291" y="0"/>
                    <a:pt x="282" y="1"/>
                  </a:cubicBezTo>
                  <a:cubicBezTo>
                    <a:pt x="236" y="5"/>
                    <a:pt x="190" y="18"/>
                    <a:pt x="149" y="39"/>
                  </a:cubicBezTo>
                  <a:cubicBezTo>
                    <a:pt x="134" y="49"/>
                    <a:pt x="120" y="60"/>
                    <a:pt x="107" y="73"/>
                  </a:cubicBezTo>
                  <a:cubicBezTo>
                    <a:pt x="152" y="73"/>
                    <a:pt x="152" y="73"/>
                    <a:pt x="152" y="73"/>
                  </a:cubicBezTo>
                  <a:cubicBezTo>
                    <a:pt x="194" y="47"/>
                    <a:pt x="241" y="31"/>
                    <a:pt x="288" y="28"/>
                  </a:cubicBezTo>
                  <a:cubicBezTo>
                    <a:pt x="290" y="37"/>
                    <a:pt x="291" y="47"/>
                    <a:pt x="291" y="58"/>
                  </a:cubicBezTo>
                  <a:cubicBezTo>
                    <a:pt x="291" y="63"/>
                    <a:pt x="291" y="68"/>
                    <a:pt x="290" y="73"/>
                  </a:cubicBezTo>
                  <a:cubicBezTo>
                    <a:pt x="219" y="73"/>
                    <a:pt x="219" y="73"/>
                    <a:pt x="219" y="73"/>
                  </a:cubicBezTo>
                  <a:cubicBezTo>
                    <a:pt x="219" y="105"/>
                    <a:pt x="219" y="105"/>
                    <a:pt x="219" y="105"/>
                  </a:cubicBezTo>
                  <a:cubicBezTo>
                    <a:pt x="285" y="105"/>
                    <a:pt x="285" y="105"/>
                    <a:pt x="285" y="105"/>
                  </a:cubicBezTo>
                  <a:cubicBezTo>
                    <a:pt x="281" y="121"/>
                    <a:pt x="275" y="135"/>
                    <a:pt x="267" y="148"/>
                  </a:cubicBezTo>
                  <a:cubicBezTo>
                    <a:pt x="225" y="141"/>
                    <a:pt x="185" y="126"/>
                    <a:pt x="152" y="105"/>
                  </a:cubicBezTo>
                  <a:cubicBezTo>
                    <a:pt x="107" y="105"/>
                    <a:pt x="107" y="105"/>
                    <a:pt x="107" y="105"/>
                  </a:cubicBezTo>
                  <a:cubicBezTo>
                    <a:pt x="145" y="142"/>
                    <a:pt x="193" y="166"/>
                    <a:pt x="244" y="177"/>
                  </a:cubicBezTo>
                  <a:cubicBezTo>
                    <a:pt x="211" y="211"/>
                    <a:pt x="164" y="226"/>
                    <a:pt x="120" y="226"/>
                  </a:cubicBezTo>
                  <a:cubicBezTo>
                    <a:pt x="82" y="226"/>
                    <a:pt x="42" y="215"/>
                    <a:pt x="11" y="191"/>
                  </a:cubicBezTo>
                  <a:cubicBezTo>
                    <a:pt x="7" y="201"/>
                    <a:pt x="3" y="211"/>
                    <a:pt x="0" y="222"/>
                  </a:cubicBezTo>
                  <a:cubicBezTo>
                    <a:pt x="35" y="246"/>
                    <a:pt x="78" y="258"/>
                    <a:pt x="120" y="258"/>
                  </a:cubicBezTo>
                  <a:cubicBezTo>
                    <a:pt x="120" y="258"/>
                    <a:pt x="120" y="258"/>
                    <a:pt x="120" y="258"/>
                  </a:cubicBezTo>
                  <a:cubicBezTo>
                    <a:pt x="179" y="258"/>
                    <a:pt x="242" y="234"/>
                    <a:pt x="282" y="182"/>
                  </a:cubicBezTo>
                  <a:cubicBezTo>
                    <a:pt x="302" y="184"/>
                    <a:pt x="322" y="184"/>
                    <a:pt x="343" y="182"/>
                  </a:cubicBezTo>
                  <a:cubicBezTo>
                    <a:pt x="382" y="233"/>
                    <a:pt x="445" y="258"/>
                    <a:pt x="505" y="258"/>
                  </a:cubicBezTo>
                  <a:cubicBezTo>
                    <a:pt x="547" y="258"/>
                    <a:pt x="590" y="246"/>
                    <a:pt x="625" y="222"/>
                  </a:cubicBezTo>
                  <a:cubicBezTo>
                    <a:pt x="622" y="211"/>
                    <a:pt x="618" y="201"/>
                    <a:pt x="614" y="191"/>
                  </a:cubicBezTo>
                  <a:close/>
                  <a:moveTo>
                    <a:pt x="337" y="27"/>
                  </a:moveTo>
                  <a:cubicBezTo>
                    <a:pt x="391" y="32"/>
                    <a:pt x="443" y="51"/>
                    <a:pt x="488" y="85"/>
                  </a:cubicBezTo>
                  <a:cubicBezTo>
                    <a:pt x="457" y="122"/>
                    <a:pt x="410" y="143"/>
                    <a:pt x="359" y="149"/>
                  </a:cubicBezTo>
                  <a:cubicBezTo>
                    <a:pt x="351" y="136"/>
                    <a:pt x="344" y="121"/>
                    <a:pt x="340" y="105"/>
                  </a:cubicBezTo>
                  <a:cubicBezTo>
                    <a:pt x="406" y="105"/>
                    <a:pt x="406" y="105"/>
                    <a:pt x="406" y="105"/>
                  </a:cubicBezTo>
                  <a:cubicBezTo>
                    <a:pt x="406" y="73"/>
                    <a:pt x="406" y="73"/>
                    <a:pt x="406" y="73"/>
                  </a:cubicBezTo>
                  <a:cubicBezTo>
                    <a:pt x="335" y="73"/>
                    <a:pt x="335" y="73"/>
                    <a:pt x="335" y="73"/>
                  </a:cubicBezTo>
                  <a:cubicBezTo>
                    <a:pt x="334" y="68"/>
                    <a:pt x="334" y="63"/>
                    <a:pt x="334" y="58"/>
                  </a:cubicBezTo>
                  <a:cubicBezTo>
                    <a:pt x="334" y="47"/>
                    <a:pt x="335" y="37"/>
                    <a:pt x="337" y="27"/>
                  </a:cubicBezTo>
                  <a:close/>
                  <a:moveTo>
                    <a:pt x="301" y="151"/>
                  </a:moveTo>
                  <a:cubicBezTo>
                    <a:pt x="306" y="142"/>
                    <a:pt x="309" y="133"/>
                    <a:pt x="313" y="123"/>
                  </a:cubicBezTo>
                  <a:cubicBezTo>
                    <a:pt x="316" y="133"/>
                    <a:pt x="320" y="143"/>
                    <a:pt x="324" y="152"/>
                  </a:cubicBezTo>
                  <a:cubicBezTo>
                    <a:pt x="316" y="152"/>
                    <a:pt x="309" y="152"/>
                    <a:pt x="301"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25">
              <a:extLst>
                <a:ext uri="{FF2B5EF4-FFF2-40B4-BE49-F238E27FC236}">
                  <a16:creationId xmlns:a16="http://schemas.microsoft.com/office/drawing/2014/main" id="{296593BC-1E21-E437-7A65-AB9E14804145}"/>
                </a:ext>
              </a:extLst>
            </p:cNvPr>
            <p:cNvSpPr>
              <a:spLocks noEditPoints="1"/>
            </p:cNvSpPr>
            <p:nvPr/>
          </p:nvSpPr>
          <p:spPr bwMode="auto">
            <a:xfrm>
              <a:off x="1837" y="3235"/>
              <a:ext cx="648" cy="428"/>
            </a:xfrm>
            <a:custGeom>
              <a:avLst/>
              <a:gdLst>
                <a:gd name="T0" fmla="*/ 12 w 273"/>
                <a:gd name="T1" fmla="*/ 0 h 180"/>
                <a:gd name="T2" fmla="*/ 261 w 273"/>
                <a:gd name="T3" fmla="*/ 0 h 180"/>
                <a:gd name="T4" fmla="*/ 12 w 273"/>
                <a:gd name="T5" fmla="*/ 0 h 180"/>
                <a:gd name="T6" fmla="*/ 45 w 273"/>
                <a:gd name="T7" fmla="*/ 31 h 180"/>
                <a:gd name="T8" fmla="*/ 228 w 273"/>
                <a:gd name="T9" fmla="*/ 31 h 180"/>
                <a:gd name="T10" fmla="*/ 45 w 273"/>
                <a:gd name="T11" fmla="*/ 31 h 180"/>
              </a:gdLst>
              <a:ahLst/>
              <a:cxnLst>
                <a:cxn ang="0">
                  <a:pos x="T0" y="T1"/>
                </a:cxn>
                <a:cxn ang="0">
                  <a:pos x="T2" y="T3"/>
                </a:cxn>
                <a:cxn ang="0">
                  <a:pos x="T4" y="T5"/>
                </a:cxn>
                <a:cxn ang="0">
                  <a:pos x="T6" y="T7"/>
                </a:cxn>
                <a:cxn ang="0">
                  <a:pos x="T8" y="T9"/>
                </a:cxn>
                <a:cxn ang="0">
                  <a:pos x="T10" y="T11"/>
                </a:cxn>
              </a:cxnLst>
              <a:rect l="0" t="0" r="r" b="b"/>
              <a:pathLst>
                <a:path w="273" h="180">
                  <a:moveTo>
                    <a:pt x="12" y="0"/>
                  </a:moveTo>
                  <a:cubicBezTo>
                    <a:pt x="0" y="179"/>
                    <a:pt x="273" y="180"/>
                    <a:pt x="261" y="0"/>
                  </a:cubicBezTo>
                  <a:lnTo>
                    <a:pt x="12" y="0"/>
                  </a:lnTo>
                  <a:close/>
                  <a:moveTo>
                    <a:pt x="45" y="31"/>
                  </a:moveTo>
                  <a:cubicBezTo>
                    <a:pt x="228" y="31"/>
                    <a:pt x="228" y="31"/>
                    <a:pt x="228" y="31"/>
                  </a:cubicBezTo>
                  <a:cubicBezTo>
                    <a:pt x="209" y="128"/>
                    <a:pt x="64" y="129"/>
                    <a:pt x="4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26">
              <a:extLst>
                <a:ext uri="{FF2B5EF4-FFF2-40B4-BE49-F238E27FC236}">
                  <a16:creationId xmlns:a16="http://schemas.microsoft.com/office/drawing/2014/main" id="{264D5632-3097-5D45-2D2B-550106875466}"/>
                </a:ext>
              </a:extLst>
            </p:cNvPr>
            <p:cNvSpPr>
              <a:spLocks/>
            </p:cNvSpPr>
            <p:nvPr/>
          </p:nvSpPr>
          <p:spPr bwMode="auto">
            <a:xfrm>
              <a:off x="1397" y="3309"/>
              <a:ext cx="1528" cy="870"/>
            </a:xfrm>
            <a:custGeom>
              <a:avLst/>
              <a:gdLst>
                <a:gd name="T0" fmla="*/ 463 w 643"/>
                <a:gd name="T1" fmla="*/ 106 h 366"/>
                <a:gd name="T2" fmla="*/ 508 w 643"/>
                <a:gd name="T3" fmla="*/ 0 h 366"/>
                <a:gd name="T4" fmla="*/ 477 w 643"/>
                <a:gd name="T5" fmla="*/ 0 h 366"/>
                <a:gd name="T6" fmla="*/ 166 w 643"/>
                <a:gd name="T7" fmla="*/ 0 h 366"/>
                <a:gd name="T8" fmla="*/ 135 w 643"/>
                <a:gd name="T9" fmla="*/ 0 h 366"/>
                <a:gd name="T10" fmla="*/ 180 w 643"/>
                <a:gd name="T11" fmla="*/ 106 h 366"/>
                <a:gd name="T12" fmla="*/ 0 w 643"/>
                <a:gd name="T13" fmla="*/ 106 h 366"/>
                <a:gd name="T14" fmla="*/ 3 w 643"/>
                <a:gd name="T15" fmla="*/ 121 h 366"/>
                <a:gd name="T16" fmla="*/ 7 w 643"/>
                <a:gd name="T17" fmla="*/ 137 h 366"/>
                <a:gd name="T18" fmla="*/ 218 w 643"/>
                <a:gd name="T19" fmla="*/ 137 h 366"/>
                <a:gd name="T20" fmla="*/ 306 w 643"/>
                <a:gd name="T21" fmla="*/ 165 h 366"/>
                <a:gd name="T22" fmla="*/ 306 w 643"/>
                <a:gd name="T23" fmla="*/ 184 h 366"/>
                <a:gd name="T24" fmla="*/ 23 w 643"/>
                <a:gd name="T25" fmla="*/ 184 h 366"/>
                <a:gd name="T26" fmla="*/ 31 w 643"/>
                <a:gd name="T27" fmla="*/ 200 h 366"/>
                <a:gd name="T28" fmla="*/ 40 w 643"/>
                <a:gd name="T29" fmla="*/ 215 h 366"/>
                <a:gd name="T30" fmla="*/ 306 w 643"/>
                <a:gd name="T31" fmla="*/ 215 h 366"/>
                <a:gd name="T32" fmla="*/ 306 w 643"/>
                <a:gd name="T33" fmla="*/ 262 h 366"/>
                <a:gd name="T34" fmla="*/ 75 w 643"/>
                <a:gd name="T35" fmla="*/ 262 h 366"/>
                <a:gd name="T36" fmla="*/ 90 w 643"/>
                <a:gd name="T37" fmla="*/ 278 h 366"/>
                <a:gd name="T38" fmla="*/ 108 w 643"/>
                <a:gd name="T39" fmla="*/ 294 h 366"/>
                <a:gd name="T40" fmla="*/ 306 w 643"/>
                <a:gd name="T41" fmla="*/ 294 h 366"/>
                <a:gd name="T42" fmla="*/ 306 w 643"/>
                <a:gd name="T43" fmla="*/ 366 h 366"/>
                <a:gd name="T44" fmla="*/ 322 w 643"/>
                <a:gd name="T45" fmla="*/ 366 h 366"/>
                <a:gd name="T46" fmla="*/ 337 w 643"/>
                <a:gd name="T47" fmla="*/ 366 h 366"/>
                <a:gd name="T48" fmla="*/ 337 w 643"/>
                <a:gd name="T49" fmla="*/ 294 h 366"/>
                <a:gd name="T50" fmla="*/ 535 w 643"/>
                <a:gd name="T51" fmla="*/ 294 h 366"/>
                <a:gd name="T52" fmla="*/ 553 w 643"/>
                <a:gd name="T53" fmla="*/ 278 h 366"/>
                <a:gd name="T54" fmla="*/ 568 w 643"/>
                <a:gd name="T55" fmla="*/ 262 h 366"/>
                <a:gd name="T56" fmla="*/ 337 w 643"/>
                <a:gd name="T57" fmla="*/ 262 h 366"/>
                <a:gd name="T58" fmla="*/ 337 w 643"/>
                <a:gd name="T59" fmla="*/ 215 h 366"/>
                <a:gd name="T60" fmla="*/ 603 w 643"/>
                <a:gd name="T61" fmla="*/ 215 h 366"/>
                <a:gd name="T62" fmla="*/ 612 w 643"/>
                <a:gd name="T63" fmla="*/ 200 h 366"/>
                <a:gd name="T64" fmla="*/ 620 w 643"/>
                <a:gd name="T65" fmla="*/ 184 h 366"/>
                <a:gd name="T66" fmla="*/ 337 w 643"/>
                <a:gd name="T67" fmla="*/ 184 h 366"/>
                <a:gd name="T68" fmla="*/ 337 w 643"/>
                <a:gd name="T69" fmla="*/ 165 h 366"/>
                <a:gd name="T70" fmla="*/ 425 w 643"/>
                <a:gd name="T71" fmla="*/ 137 h 366"/>
                <a:gd name="T72" fmla="*/ 636 w 643"/>
                <a:gd name="T73" fmla="*/ 137 h 366"/>
                <a:gd name="T74" fmla="*/ 640 w 643"/>
                <a:gd name="T75" fmla="*/ 121 h 366"/>
                <a:gd name="T76" fmla="*/ 643 w 643"/>
                <a:gd name="T77" fmla="*/ 106 h 366"/>
                <a:gd name="T78" fmla="*/ 463 w 643"/>
                <a:gd name="T79" fmla="*/ 10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3" h="366">
                  <a:moveTo>
                    <a:pt x="463" y="106"/>
                  </a:moveTo>
                  <a:cubicBezTo>
                    <a:pt x="487" y="79"/>
                    <a:pt x="504" y="44"/>
                    <a:pt x="508" y="0"/>
                  </a:cubicBezTo>
                  <a:cubicBezTo>
                    <a:pt x="477" y="0"/>
                    <a:pt x="477" y="0"/>
                    <a:pt x="477" y="0"/>
                  </a:cubicBezTo>
                  <a:cubicBezTo>
                    <a:pt x="456" y="179"/>
                    <a:pt x="187" y="180"/>
                    <a:pt x="166" y="0"/>
                  </a:cubicBezTo>
                  <a:cubicBezTo>
                    <a:pt x="135" y="0"/>
                    <a:pt x="135" y="0"/>
                    <a:pt x="135" y="0"/>
                  </a:cubicBezTo>
                  <a:cubicBezTo>
                    <a:pt x="139" y="44"/>
                    <a:pt x="156" y="79"/>
                    <a:pt x="180" y="106"/>
                  </a:cubicBezTo>
                  <a:cubicBezTo>
                    <a:pt x="0" y="106"/>
                    <a:pt x="0" y="106"/>
                    <a:pt x="0" y="106"/>
                  </a:cubicBezTo>
                  <a:cubicBezTo>
                    <a:pt x="1" y="111"/>
                    <a:pt x="2" y="116"/>
                    <a:pt x="3" y="121"/>
                  </a:cubicBezTo>
                  <a:cubicBezTo>
                    <a:pt x="4" y="127"/>
                    <a:pt x="5" y="132"/>
                    <a:pt x="7" y="137"/>
                  </a:cubicBezTo>
                  <a:cubicBezTo>
                    <a:pt x="218" y="137"/>
                    <a:pt x="218" y="137"/>
                    <a:pt x="218" y="137"/>
                  </a:cubicBezTo>
                  <a:cubicBezTo>
                    <a:pt x="244" y="153"/>
                    <a:pt x="275" y="162"/>
                    <a:pt x="306" y="165"/>
                  </a:cubicBezTo>
                  <a:cubicBezTo>
                    <a:pt x="306" y="184"/>
                    <a:pt x="306" y="184"/>
                    <a:pt x="306" y="184"/>
                  </a:cubicBezTo>
                  <a:cubicBezTo>
                    <a:pt x="23" y="184"/>
                    <a:pt x="23" y="184"/>
                    <a:pt x="23" y="184"/>
                  </a:cubicBezTo>
                  <a:cubicBezTo>
                    <a:pt x="26" y="189"/>
                    <a:pt x="28" y="195"/>
                    <a:pt x="31" y="200"/>
                  </a:cubicBezTo>
                  <a:cubicBezTo>
                    <a:pt x="34" y="205"/>
                    <a:pt x="37" y="210"/>
                    <a:pt x="40" y="215"/>
                  </a:cubicBezTo>
                  <a:cubicBezTo>
                    <a:pt x="306" y="215"/>
                    <a:pt x="306" y="215"/>
                    <a:pt x="306" y="215"/>
                  </a:cubicBezTo>
                  <a:cubicBezTo>
                    <a:pt x="306" y="262"/>
                    <a:pt x="306" y="262"/>
                    <a:pt x="306" y="262"/>
                  </a:cubicBezTo>
                  <a:cubicBezTo>
                    <a:pt x="75" y="262"/>
                    <a:pt x="75" y="262"/>
                    <a:pt x="75" y="262"/>
                  </a:cubicBezTo>
                  <a:cubicBezTo>
                    <a:pt x="79" y="268"/>
                    <a:pt x="85" y="273"/>
                    <a:pt x="90" y="278"/>
                  </a:cubicBezTo>
                  <a:cubicBezTo>
                    <a:pt x="96" y="283"/>
                    <a:pt x="102" y="289"/>
                    <a:pt x="108" y="294"/>
                  </a:cubicBezTo>
                  <a:cubicBezTo>
                    <a:pt x="306" y="294"/>
                    <a:pt x="306" y="294"/>
                    <a:pt x="306" y="294"/>
                  </a:cubicBezTo>
                  <a:cubicBezTo>
                    <a:pt x="306" y="366"/>
                    <a:pt x="306" y="366"/>
                    <a:pt x="306" y="366"/>
                  </a:cubicBezTo>
                  <a:cubicBezTo>
                    <a:pt x="311" y="366"/>
                    <a:pt x="316" y="366"/>
                    <a:pt x="322" y="366"/>
                  </a:cubicBezTo>
                  <a:cubicBezTo>
                    <a:pt x="327" y="366"/>
                    <a:pt x="332" y="366"/>
                    <a:pt x="337" y="366"/>
                  </a:cubicBezTo>
                  <a:cubicBezTo>
                    <a:pt x="337" y="294"/>
                    <a:pt x="337" y="294"/>
                    <a:pt x="337" y="294"/>
                  </a:cubicBezTo>
                  <a:cubicBezTo>
                    <a:pt x="535" y="294"/>
                    <a:pt x="535" y="294"/>
                    <a:pt x="535" y="294"/>
                  </a:cubicBezTo>
                  <a:cubicBezTo>
                    <a:pt x="541" y="289"/>
                    <a:pt x="547" y="283"/>
                    <a:pt x="553" y="278"/>
                  </a:cubicBezTo>
                  <a:cubicBezTo>
                    <a:pt x="558" y="273"/>
                    <a:pt x="564" y="268"/>
                    <a:pt x="568" y="262"/>
                  </a:cubicBezTo>
                  <a:cubicBezTo>
                    <a:pt x="337" y="262"/>
                    <a:pt x="337" y="262"/>
                    <a:pt x="337" y="262"/>
                  </a:cubicBezTo>
                  <a:cubicBezTo>
                    <a:pt x="337" y="215"/>
                    <a:pt x="337" y="215"/>
                    <a:pt x="337" y="215"/>
                  </a:cubicBezTo>
                  <a:cubicBezTo>
                    <a:pt x="603" y="215"/>
                    <a:pt x="603" y="215"/>
                    <a:pt x="603" y="215"/>
                  </a:cubicBezTo>
                  <a:cubicBezTo>
                    <a:pt x="606" y="210"/>
                    <a:pt x="609" y="205"/>
                    <a:pt x="612" y="200"/>
                  </a:cubicBezTo>
                  <a:cubicBezTo>
                    <a:pt x="615" y="195"/>
                    <a:pt x="617" y="189"/>
                    <a:pt x="620" y="184"/>
                  </a:cubicBezTo>
                  <a:cubicBezTo>
                    <a:pt x="337" y="184"/>
                    <a:pt x="337" y="184"/>
                    <a:pt x="337" y="184"/>
                  </a:cubicBezTo>
                  <a:cubicBezTo>
                    <a:pt x="337" y="165"/>
                    <a:pt x="337" y="165"/>
                    <a:pt x="337" y="165"/>
                  </a:cubicBezTo>
                  <a:cubicBezTo>
                    <a:pt x="368" y="162"/>
                    <a:pt x="399" y="153"/>
                    <a:pt x="425" y="137"/>
                  </a:cubicBezTo>
                  <a:cubicBezTo>
                    <a:pt x="636" y="137"/>
                    <a:pt x="636" y="137"/>
                    <a:pt x="636" y="137"/>
                  </a:cubicBezTo>
                  <a:cubicBezTo>
                    <a:pt x="638" y="132"/>
                    <a:pt x="639" y="127"/>
                    <a:pt x="640" y="121"/>
                  </a:cubicBezTo>
                  <a:cubicBezTo>
                    <a:pt x="641" y="116"/>
                    <a:pt x="642" y="111"/>
                    <a:pt x="643" y="106"/>
                  </a:cubicBezTo>
                  <a:lnTo>
                    <a:pt x="463"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4071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44">
            <a:extLst>
              <a:ext uri="{FF2B5EF4-FFF2-40B4-BE49-F238E27FC236}">
                <a16:creationId xmlns:a16="http://schemas.microsoft.com/office/drawing/2014/main" id="{55F5012C-2A28-3633-75D0-75E307368723}"/>
              </a:ext>
            </a:extLst>
          </p:cNvPr>
          <p:cNvSpPr/>
          <p:nvPr/>
        </p:nvSpPr>
        <p:spPr>
          <a:xfrm>
            <a:off x="188913" y="1367767"/>
            <a:ext cx="6399666" cy="4402987"/>
          </a:xfrm>
          <a:prstGeom prst="roundRect">
            <a:avLst>
              <a:gd name="adj" fmla="val 4721"/>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67924" y="2084038"/>
            <a:ext cx="5932905" cy="3419901"/>
          </a:xfrm>
          <a:prstGeom prst="rect">
            <a:avLst/>
          </a:prstGeom>
          <a:solidFill>
            <a:schemeClr val="bg1"/>
          </a:solidFill>
          <a:ln>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テキスト ボックス 6">
            <a:extLst>
              <a:ext uri="{FF2B5EF4-FFF2-40B4-BE49-F238E27FC236}">
                <a16:creationId xmlns:a16="http://schemas.microsoft.com/office/drawing/2014/main" id="{6D667578-563D-408F-F9B1-DAB52B98D08C}"/>
              </a:ext>
            </a:extLst>
          </p:cNvPr>
          <p:cNvSpPr txBox="1"/>
          <p:nvPr/>
        </p:nvSpPr>
        <p:spPr>
          <a:xfrm>
            <a:off x="600881" y="1582475"/>
            <a:ext cx="5799948" cy="473784"/>
          </a:xfrm>
          <a:prstGeom prst="rect">
            <a:avLst/>
          </a:prstGeom>
          <a:noFill/>
        </p:spPr>
        <p:txBody>
          <a:bodyPr wrap="square" rtlCol="0">
            <a:spAutoFit/>
          </a:bodyPr>
          <a:lstStyle/>
          <a:p>
            <a:pPr algn="just">
              <a:lnSpc>
                <a:spcPct val="110000"/>
              </a:lnSpc>
            </a:pPr>
            <a:r>
              <a:rPr lang="ja-JP" altLang="en-US" sz="1200" dirty="0">
                <a:latin typeface="ＭＳ Ｐゴシック" panose="020B0600070205080204" pitchFamily="50" charset="-128"/>
                <a:ea typeface="ＭＳ Ｐゴシック" panose="020B0600070205080204" pitchFamily="50" charset="-128"/>
              </a:rPr>
              <a:t>副読本に掲載しているリンク先の一覧になります。</a:t>
            </a:r>
            <a:endParaRPr lang="en-US" altLang="ja-JP" sz="1200" dirty="0">
              <a:latin typeface="ＭＳ Ｐゴシック" panose="020B0600070205080204" pitchFamily="50" charset="-128"/>
              <a:ea typeface="ＭＳ Ｐゴシック" panose="020B0600070205080204" pitchFamily="50" charset="-128"/>
            </a:endParaRPr>
          </a:p>
          <a:p>
            <a:pPr algn="just">
              <a:lnSpc>
                <a:spcPct val="110000"/>
              </a:lnSpc>
            </a:pPr>
            <a:r>
              <a:rPr lang="ja-JP" altLang="en-US" sz="1200" dirty="0">
                <a:latin typeface="ＭＳ Ｐゴシック" panose="020B0600070205080204" pitchFamily="50" charset="-128"/>
                <a:ea typeface="ＭＳ Ｐゴシック" panose="020B0600070205080204" pitchFamily="50" charset="-128"/>
              </a:rPr>
              <a:t>児童がタブレット等で閲覧できるように承認をお願いいたします。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39" name="テキスト ボックス 38">
            <a:extLst>
              <a:ext uri="{FF2B5EF4-FFF2-40B4-BE49-F238E27FC236}">
                <a16:creationId xmlns:a16="http://schemas.microsoft.com/office/drawing/2014/main" id="{7B406762-94BB-ED9F-73C6-243B82903157}"/>
              </a:ext>
            </a:extLst>
          </p:cNvPr>
          <p:cNvSpPr txBox="1"/>
          <p:nvPr/>
        </p:nvSpPr>
        <p:spPr>
          <a:xfrm>
            <a:off x="1989828" y="2084038"/>
            <a:ext cx="597829" cy="196336"/>
          </a:xfrm>
          <a:prstGeom prst="rect">
            <a:avLst/>
          </a:prstGeom>
          <a:noFill/>
        </p:spPr>
        <p:txBody>
          <a:bodyPr wrap="square" rtlCol="0">
            <a:spAutoFit/>
          </a:bodyPr>
          <a:lstStyle/>
          <a:p>
            <a:pPr algn="just">
              <a:lnSpc>
                <a:spcPct val="11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ぶくろ</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8" name="テキスト ボックス 37">
            <a:extLst>
              <a:ext uri="{FF2B5EF4-FFF2-40B4-BE49-F238E27FC236}">
                <a16:creationId xmlns:a16="http://schemas.microsoft.com/office/drawing/2014/main" id="{BF2E136E-D846-0FD8-51D4-A62FB7511E8D}"/>
              </a:ext>
            </a:extLst>
          </p:cNvPr>
          <p:cNvSpPr txBox="1"/>
          <p:nvPr/>
        </p:nvSpPr>
        <p:spPr>
          <a:xfrm>
            <a:off x="1279728" y="2084038"/>
            <a:ext cx="597829" cy="196336"/>
          </a:xfrm>
          <a:prstGeom prst="rect">
            <a:avLst/>
          </a:prstGeom>
          <a:noFill/>
        </p:spPr>
        <p:txBody>
          <a:bodyPr wrap="square" rtlCol="0">
            <a:spAutoFit/>
          </a:bodyPr>
          <a:lstStyle/>
          <a:p>
            <a:pPr algn="just">
              <a:lnSpc>
                <a:spcPct val="110000"/>
              </a:lnSpc>
            </a:pP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ひ じょう</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7" name="テキスト ボックス 106">
            <a:extLst>
              <a:ext uri="{FF2B5EF4-FFF2-40B4-BE49-F238E27FC236}">
                <a16:creationId xmlns:a16="http://schemas.microsoft.com/office/drawing/2014/main" id="{0967A479-E3E2-676E-2628-7A635E644D12}"/>
              </a:ext>
            </a:extLst>
          </p:cNvPr>
          <p:cNvSpPr txBox="1"/>
          <p:nvPr/>
        </p:nvSpPr>
        <p:spPr>
          <a:xfrm>
            <a:off x="188913" y="245545"/>
            <a:ext cx="5924807" cy="461665"/>
          </a:xfrm>
          <a:prstGeom prst="rect">
            <a:avLst/>
          </a:prstGeom>
          <a:noFill/>
        </p:spPr>
        <p:txBody>
          <a:bodyPr wrap="square" rtlCol="0">
            <a:spAutoFit/>
          </a:bodyPr>
          <a:lstStyle/>
          <a:p>
            <a:r>
              <a:rPr lang="ja-JP" altLang="en-US" sz="24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参考資料　副読本掲載のリンク先について</a:t>
            </a:r>
            <a:endParaRPr lang="en-US" altLang="ja-JP" sz="24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graphicFrame>
        <p:nvGraphicFramePr>
          <p:cNvPr id="51" name="表 50">
            <a:extLst>
              <a:ext uri="{FF2B5EF4-FFF2-40B4-BE49-F238E27FC236}">
                <a16:creationId xmlns:a16="http://schemas.microsoft.com/office/drawing/2014/main" id="{D17422B8-3760-8C5D-0C3F-C978A3DCAB93}"/>
              </a:ext>
            </a:extLst>
          </p:cNvPr>
          <p:cNvGraphicFramePr>
            <a:graphicFrameLocks noGrp="1"/>
          </p:cNvGraphicFramePr>
          <p:nvPr>
            <p:extLst>
              <p:ext uri="{D42A27DB-BD31-4B8C-83A1-F6EECF244321}">
                <p14:modId xmlns:p14="http://schemas.microsoft.com/office/powerpoint/2010/main" val="604910841"/>
              </p:ext>
            </p:extLst>
          </p:nvPr>
        </p:nvGraphicFramePr>
        <p:xfrm>
          <a:off x="757065" y="2447297"/>
          <a:ext cx="5356655" cy="2787187"/>
        </p:xfrm>
        <a:graphic>
          <a:graphicData uri="http://schemas.openxmlformats.org/drawingml/2006/table">
            <a:tbl>
              <a:tblPr firstRow="1" bandRow="1">
                <a:tableStyleId>{5C22544A-7EE6-4342-B048-85BDC9FD1C3A}</a:tableStyleId>
              </a:tblPr>
              <a:tblGrid>
                <a:gridCol w="1661984">
                  <a:extLst>
                    <a:ext uri="{9D8B030D-6E8A-4147-A177-3AD203B41FA5}">
                      <a16:colId xmlns:a16="http://schemas.microsoft.com/office/drawing/2014/main" val="1265954019"/>
                    </a:ext>
                  </a:extLst>
                </a:gridCol>
                <a:gridCol w="1816444">
                  <a:extLst>
                    <a:ext uri="{9D8B030D-6E8A-4147-A177-3AD203B41FA5}">
                      <a16:colId xmlns:a16="http://schemas.microsoft.com/office/drawing/2014/main" val="4207171791"/>
                    </a:ext>
                  </a:extLst>
                </a:gridCol>
                <a:gridCol w="1878227">
                  <a:extLst>
                    <a:ext uri="{9D8B030D-6E8A-4147-A177-3AD203B41FA5}">
                      <a16:colId xmlns:a16="http://schemas.microsoft.com/office/drawing/2014/main" val="3696596792"/>
                    </a:ext>
                  </a:extLst>
                </a:gridCol>
              </a:tblGrid>
              <a:tr h="409747">
                <a:tc>
                  <a:txBody>
                    <a:bodyPr/>
                    <a:lstStyle/>
                    <a:p>
                      <a:pPr algn="ctr"/>
                      <a:r>
                        <a:rPr kumimoji="1" lang="ja-JP" altLang="en-US" sz="1200" dirty="0"/>
                        <a:t>該当箇所</a:t>
                      </a:r>
                    </a:p>
                  </a:txBody>
                  <a:tcPr>
                    <a:solidFill>
                      <a:schemeClr val="accent6">
                        <a:lumMod val="75000"/>
                      </a:schemeClr>
                    </a:solidFill>
                  </a:tcPr>
                </a:tc>
                <a:tc>
                  <a:txBody>
                    <a:bodyPr/>
                    <a:lstStyle/>
                    <a:p>
                      <a:pPr algn="l"/>
                      <a:r>
                        <a:rPr kumimoji="1" lang="en-US" altLang="ja-JP" sz="1200" dirty="0"/>
                        <a:t>Web</a:t>
                      </a:r>
                      <a:r>
                        <a:rPr kumimoji="1" lang="ja-JP" altLang="en-US" sz="1200" dirty="0"/>
                        <a:t>ページ名</a:t>
                      </a:r>
                    </a:p>
                  </a:txBody>
                  <a:tcPr>
                    <a:solidFill>
                      <a:schemeClr val="accent6">
                        <a:lumMod val="75000"/>
                      </a:schemeClr>
                    </a:solidFill>
                  </a:tcPr>
                </a:tc>
                <a:tc>
                  <a:txBody>
                    <a:bodyPr/>
                    <a:lstStyle/>
                    <a:p>
                      <a:pPr algn="ctr"/>
                      <a:r>
                        <a:rPr kumimoji="1" lang="en-US" altLang="ja-JP" sz="1200" dirty="0"/>
                        <a:t>URL</a:t>
                      </a:r>
                      <a:endParaRPr kumimoji="1" lang="ja-JP" altLang="en-US" sz="1200" dirty="0"/>
                    </a:p>
                  </a:txBody>
                  <a:tcPr>
                    <a:solidFill>
                      <a:schemeClr val="accent6">
                        <a:lumMod val="75000"/>
                      </a:schemeClr>
                    </a:solidFill>
                  </a:tcPr>
                </a:tc>
                <a:extLst>
                  <a:ext uri="{0D108BD9-81ED-4DB2-BD59-A6C34878D82A}">
                    <a16:rowId xmlns:a16="http://schemas.microsoft.com/office/drawing/2014/main" val="1329188504"/>
                  </a:ext>
                </a:extLst>
              </a:tr>
              <a:tr h="409747">
                <a:tc>
                  <a:txBody>
                    <a:bodyPr/>
                    <a:lstStyle/>
                    <a:p>
                      <a:pPr algn="ctr"/>
                      <a:r>
                        <a:rPr kumimoji="1" lang="ja-JP" altLang="en-US" sz="1200" dirty="0"/>
                        <a:t>テーマ②洪水</a:t>
                      </a:r>
                    </a:p>
                  </a:txBody>
                  <a:tcPr>
                    <a:solidFill>
                      <a:schemeClr val="accent6">
                        <a:lumMod val="20000"/>
                        <a:lumOff val="80000"/>
                      </a:schemeClr>
                    </a:solidFill>
                  </a:tcPr>
                </a:tc>
                <a:tc>
                  <a:txBody>
                    <a:bodyPr/>
                    <a:lstStyle/>
                    <a:p>
                      <a:pPr algn="l"/>
                      <a:r>
                        <a:rPr kumimoji="1" lang="ja-JP" altLang="en-US" sz="1200" dirty="0"/>
                        <a:t>かわみるぐんま</a:t>
                      </a:r>
                    </a:p>
                  </a:txBody>
                  <a:tcPr>
                    <a:solidFill>
                      <a:schemeClr val="accent6">
                        <a:lumMod val="20000"/>
                        <a:lumOff val="80000"/>
                      </a:schemeClr>
                    </a:solidFill>
                  </a:tcPr>
                </a:tc>
                <a:tc>
                  <a:txBody>
                    <a:bodyPr/>
                    <a:lstStyle/>
                    <a:p>
                      <a:pPr algn="l"/>
                      <a:r>
                        <a:rPr kumimoji="1" lang="en-US" altLang="ja-JP" sz="1200" dirty="0"/>
                        <a:t>https://suibou-gunma.jp/#/</a:t>
                      </a:r>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3007484022"/>
                  </a:ext>
                </a:extLst>
              </a:tr>
              <a:tr h="409747">
                <a:tc>
                  <a:txBody>
                    <a:bodyPr/>
                    <a:lstStyle/>
                    <a:p>
                      <a:pPr algn="ctr"/>
                      <a:r>
                        <a:rPr kumimoji="1" lang="ja-JP" altLang="en-US" sz="1200" dirty="0"/>
                        <a:t>テーマ②洪水</a:t>
                      </a:r>
                    </a:p>
                  </a:txBody>
                  <a:tcPr>
                    <a:solidFill>
                      <a:schemeClr val="accent6">
                        <a:lumMod val="20000"/>
                        <a:lumOff val="80000"/>
                      </a:schemeClr>
                    </a:solidFill>
                  </a:tcPr>
                </a:tc>
                <a:tc>
                  <a:txBody>
                    <a:bodyPr/>
                    <a:lstStyle/>
                    <a:p>
                      <a:pPr algn="l"/>
                      <a:r>
                        <a:rPr kumimoji="1" lang="ja-JP" altLang="en-US" sz="1200" dirty="0"/>
                        <a:t>国土交通省</a:t>
                      </a:r>
                      <a:endParaRPr kumimoji="1" lang="en-US" altLang="ja-JP" sz="1200" dirty="0"/>
                    </a:p>
                    <a:p>
                      <a:pPr algn="l"/>
                      <a:r>
                        <a:rPr kumimoji="1" lang="ja-JP" altLang="en-US" sz="1200" dirty="0"/>
                        <a:t>中部地方性日局</a:t>
                      </a:r>
                      <a:endParaRPr kumimoji="1" lang="en-US" altLang="ja-JP" sz="1200" dirty="0"/>
                    </a:p>
                    <a:p>
                      <a:pPr algn="l"/>
                      <a:r>
                        <a:rPr kumimoji="1" lang="ja-JP" altLang="en-US" sz="1200" dirty="0"/>
                        <a:t>「浸水体験</a:t>
                      </a:r>
                      <a:r>
                        <a:rPr kumimoji="1" lang="en-US" altLang="ja-JP" sz="1200" dirty="0"/>
                        <a:t>AR</a:t>
                      </a:r>
                      <a:r>
                        <a:rPr kumimoji="1" lang="ja-JP" altLang="en-US" sz="1200" dirty="0"/>
                        <a:t>」</a:t>
                      </a:r>
                    </a:p>
                  </a:txBody>
                  <a:tcPr>
                    <a:solidFill>
                      <a:schemeClr val="accent6">
                        <a:lumMod val="20000"/>
                        <a:lumOff val="80000"/>
                      </a:schemeClr>
                    </a:solidFill>
                  </a:tcPr>
                </a:tc>
                <a:tc>
                  <a:txBody>
                    <a:bodyPr/>
                    <a:lstStyle/>
                    <a:p>
                      <a:pPr algn="l"/>
                      <a:r>
                        <a:rPr kumimoji="1" lang="en-US" altLang="ja-JP" sz="1200" dirty="0"/>
                        <a:t>https://www.cbr.mlit.go.jp/kisojyo/portal_bousai/shinsui_taiken_ar/setting.html</a:t>
                      </a:r>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3791740748"/>
                  </a:ext>
                </a:extLst>
              </a:tr>
              <a:tr h="409747">
                <a:tc>
                  <a:txBody>
                    <a:bodyPr/>
                    <a:lstStyle/>
                    <a:p>
                      <a:pPr algn="ctr"/>
                      <a:r>
                        <a:rPr kumimoji="1" lang="ja-JP" altLang="en-US" sz="1200" dirty="0"/>
                        <a:t>裏表紙</a:t>
                      </a:r>
                    </a:p>
                  </a:txBody>
                  <a:tcPr>
                    <a:solidFill>
                      <a:schemeClr val="accent6">
                        <a:lumMod val="20000"/>
                        <a:lumOff val="80000"/>
                      </a:schemeClr>
                    </a:solidFill>
                  </a:tcPr>
                </a:tc>
                <a:tc>
                  <a:txBody>
                    <a:bodyPr/>
                    <a:lstStyle/>
                    <a:p>
                      <a:pPr algn="l"/>
                      <a:r>
                        <a:rPr kumimoji="1" lang="en-US" altLang="ja-JP" sz="1200" dirty="0"/>
                        <a:t>Web</a:t>
                      </a:r>
                      <a:r>
                        <a:rPr kumimoji="1" lang="ja-JP" altLang="en-US" sz="1200" dirty="0"/>
                        <a:t>で作ろう</a:t>
                      </a:r>
                      <a:endParaRPr kumimoji="1" lang="en-US" altLang="ja-JP" sz="1200" dirty="0"/>
                    </a:p>
                    <a:p>
                      <a:pPr algn="l"/>
                      <a:r>
                        <a:rPr kumimoji="1" lang="ja-JP" altLang="en-US" sz="1200" dirty="0"/>
                        <a:t>マイタイムライン</a:t>
                      </a:r>
                    </a:p>
                  </a:txBody>
                  <a:tcPr>
                    <a:solidFill>
                      <a:schemeClr val="accent6">
                        <a:lumMod val="20000"/>
                        <a:lumOff val="80000"/>
                      </a:schemeClr>
                    </a:solidFill>
                  </a:tcPr>
                </a:tc>
                <a:tc>
                  <a:txBody>
                    <a:bodyPr/>
                    <a:lstStyle/>
                    <a:p>
                      <a:pPr algn="l"/>
                      <a:r>
                        <a:rPr kumimoji="1" lang="en-US" altLang="ja-JP" sz="1200" dirty="0"/>
                        <a:t>https://mytimeline.suibou-gunma.jp/</a:t>
                      </a:r>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1364516254"/>
                  </a:ext>
                </a:extLst>
              </a:tr>
              <a:tr h="529898">
                <a:tc>
                  <a:txBody>
                    <a:bodyPr/>
                    <a:lstStyle/>
                    <a:p>
                      <a:pPr algn="ctr"/>
                      <a:r>
                        <a:rPr kumimoji="1" lang="ja-JP" altLang="en-US" sz="1200" dirty="0"/>
                        <a:t>裏表紙</a:t>
                      </a:r>
                    </a:p>
                  </a:txBody>
                  <a:tcPr>
                    <a:solidFill>
                      <a:schemeClr val="accent6">
                        <a:lumMod val="20000"/>
                        <a:lumOff val="80000"/>
                      </a:schemeClr>
                    </a:solidFill>
                  </a:tcPr>
                </a:tc>
                <a:tc>
                  <a:txBody>
                    <a:bodyPr/>
                    <a:lstStyle/>
                    <a:p>
                      <a:pPr algn="l"/>
                      <a:r>
                        <a:rPr kumimoji="1" lang="en-US" altLang="ja-JP" sz="1200" dirty="0"/>
                        <a:t>NIPPON</a:t>
                      </a:r>
                      <a:r>
                        <a:rPr kumimoji="1" lang="ja-JP" altLang="en-US" sz="1200" dirty="0"/>
                        <a:t>　防災資産</a:t>
                      </a:r>
                    </a:p>
                  </a:txBody>
                  <a:tcPr>
                    <a:solidFill>
                      <a:schemeClr val="accent6">
                        <a:lumMod val="20000"/>
                        <a:lumOff val="80000"/>
                      </a:schemeClr>
                    </a:solidFill>
                  </a:tcPr>
                </a:tc>
                <a:tc>
                  <a:txBody>
                    <a:bodyPr/>
                    <a:lstStyle/>
                    <a:p>
                      <a:pPr algn="l"/>
                      <a:r>
                        <a:rPr kumimoji="1" lang="en-US" altLang="ja-JP" sz="1200" dirty="0"/>
                        <a:t>https://www.mlit.go.jp/river/bousai/bousai-shisan/index.html</a:t>
                      </a:r>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422623449"/>
                  </a:ext>
                </a:extLst>
              </a:tr>
            </a:tbl>
          </a:graphicData>
        </a:graphic>
      </p:graphicFrame>
    </p:spTree>
    <p:extLst>
      <p:ext uri="{BB962C8B-B14F-4D97-AF65-F5344CB8AC3E}">
        <p14:creationId xmlns:p14="http://schemas.microsoft.com/office/powerpoint/2010/main" val="216529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FE2681-03CC-9C12-2943-241A53E25257}"/>
              </a:ext>
            </a:extLst>
          </p:cNvPr>
          <p:cNvPicPr>
            <a:picLocks noChangeAspect="1"/>
          </p:cNvPicPr>
          <p:nvPr/>
        </p:nvPicPr>
        <p:blipFill>
          <a:blip r:embed="rId3"/>
          <a:stretch>
            <a:fillRect/>
          </a:stretch>
        </p:blipFill>
        <p:spPr>
          <a:xfrm>
            <a:off x="1254755" y="2144289"/>
            <a:ext cx="4420800" cy="2304199"/>
          </a:xfrm>
          <a:prstGeom prst="rect">
            <a:avLst/>
          </a:prstGeom>
        </p:spPr>
      </p:pic>
      <p:sp>
        <p:nvSpPr>
          <p:cNvPr id="62" name="角丸四角形 61"/>
          <p:cNvSpPr/>
          <p:nvPr/>
        </p:nvSpPr>
        <p:spPr>
          <a:xfrm>
            <a:off x="80707" y="7199471"/>
            <a:ext cx="6696330" cy="1719607"/>
          </a:xfrm>
          <a:prstGeom prst="roundRect">
            <a:avLst>
              <a:gd name="adj" fmla="val 6896"/>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80707" y="5409409"/>
            <a:ext cx="6696330" cy="1684960"/>
          </a:xfrm>
          <a:prstGeom prst="roundRect">
            <a:avLst>
              <a:gd name="adj" fmla="val 6600"/>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108" name="角丸四角形 107"/>
          <p:cNvSpPr/>
          <p:nvPr/>
        </p:nvSpPr>
        <p:spPr>
          <a:xfrm>
            <a:off x="80963" y="4387944"/>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0" name="テキスト ボックス 39"/>
          <p:cNvSpPr txBox="1"/>
          <p:nvPr/>
        </p:nvSpPr>
        <p:spPr>
          <a:xfrm>
            <a:off x="80963" y="1516021"/>
            <a:ext cx="6777037" cy="612475"/>
          </a:xfrm>
          <a:prstGeom prst="rect">
            <a:avLst/>
          </a:prstGeom>
          <a:noFill/>
        </p:spPr>
        <p:txBody>
          <a:bodyPr wrap="square" rtlCol="0">
            <a:spAutoFit/>
          </a:bodyPr>
          <a:lstStyle/>
          <a:p>
            <a:pPr>
              <a:lnSpc>
                <a:spcPct val="130000"/>
              </a:lnSpc>
            </a:pPr>
            <a:r>
              <a:rPr lang="ja-JP" altLang="en-US" sz="1300" dirty="0">
                <a:latin typeface="ＭＳ Ｐ明朝" panose="02020600040205080304" pitchFamily="18" charset="-128"/>
                <a:ea typeface="ＭＳ Ｐ明朝" panose="02020600040205080304" pitchFamily="18" charset="-128"/>
              </a:rPr>
              <a:t>雨が、強く、長く、大量に降り続くと、</a:t>
            </a:r>
            <a:r>
              <a:rPr kumimoji="1" lang="ja-JP" altLang="en-US" sz="1300" dirty="0">
                <a:latin typeface="ＭＳ Ｐ明朝" panose="02020600040205080304" pitchFamily="18" charset="-128"/>
                <a:ea typeface="ＭＳ Ｐ明朝" panose="02020600040205080304" pitchFamily="18" charset="-128"/>
              </a:rPr>
              <a:t>川の水があふれたり、</a:t>
            </a:r>
            <a:r>
              <a:rPr lang="ja-JP" altLang="en-US" sz="1300" dirty="0">
                <a:latin typeface="ＭＳ Ｐ明朝" panose="02020600040205080304" pitchFamily="18" charset="-128"/>
                <a:ea typeface="ＭＳ Ｐ明朝" panose="02020600040205080304" pitchFamily="18" charset="-128"/>
              </a:rPr>
              <a:t>がけ</a:t>
            </a:r>
            <a:r>
              <a:rPr kumimoji="1" lang="ja-JP" altLang="en-US" sz="1300" dirty="0">
                <a:latin typeface="ＭＳ Ｐ明朝" panose="02020600040205080304" pitchFamily="18" charset="-128"/>
                <a:ea typeface="ＭＳ Ｐ明朝" panose="02020600040205080304" pitchFamily="18" charset="-128"/>
              </a:rPr>
              <a:t>が崩れたりして、地域の人たちの </a:t>
            </a:r>
            <a:r>
              <a:rPr kumimoji="1"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身を危険にさらす </a:t>
            </a:r>
            <a:r>
              <a:rPr kumimoji="1" lang="ja-JP" altLang="en-US" sz="1300" dirty="0">
                <a:latin typeface="ＭＳ Ｐ明朝" panose="02020600040205080304" pitchFamily="18" charset="-128"/>
                <a:ea typeface="ＭＳ Ｐ明朝" panose="02020600040205080304" pitchFamily="18" charset="-128"/>
              </a:rPr>
              <a:t>洪水災害や土砂災害</a:t>
            </a:r>
            <a:r>
              <a:rPr lang="ja-JP" altLang="en-US" sz="1300" dirty="0">
                <a:latin typeface="ＭＳ Ｐ明朝" panose="02020600040205080304" pitchFamily="18" charset="-128"/>
                <a:ea typeface="ＭＳ Ｐ明朝" panose="02020600040205080304" pitchFamily="18" charset="-128"/>
              </a:rPr>
              <a:t>を発生させることがあります。</a:t>
            </a:r>
            <a:endParaRPr lang="en-US" altLang="ja-JP" sz="1300" dirty="0">
              <a:latin typeface="ＭＳ Ｐ明朝" panose="02020600040205080304" pitchFamily="18" charset="-128"/>
              <a:ea typeface="ＭＳ Ｐ明朝" panose="02020600040205080304" pitchFamily="18" charset="-128"/>
            </a:endParaRPr>
          </a:p>
        </p:txBody>
      </p:sp>
      <p:sp>
        <p:nvSpPr>
          <p:cNvPr id="106" name="テキスト ボックス 105"/>
          <p:cNvSpPr txBox="1"/>
          <p:nvPr/>
        </p:nvSpPr>
        <p:spPr>
          <a:xfrm>
            <a:off x="80963" y="4820019"/>
            <a:ext cx="6710923" cy="612475"/>
          </a:xfrm>
          <a:prstGeom prst="rect">
            <a:avLst/>
          </a:prstGeom>
          <a:noFill/>
        </p:spPr>
        <p:txBody>
          <a:bodyPr wrap="square" rtlCol="0">
            <a:spAutoFit/>
          </a:bodyPr>
          <a:lstStyle/>
          <a:p>
            <a:pPr>
              <a:lnSpc>
                <a:spcPct val="130000"/>
              </a:lnSpc>
              <a:spcAft>
                <a:spcPts val="600"/>
              </a:spcAft>
            </a:pPr>
            <a:r>
              <a:rPr lang="ja-JP" altLang="en-US" sz="1300" dirty="0">
                <a:latin typeface="ＭＳ Ｐ明朝" panose="02020600040205080304" pitchFamily="18" charset="-128"/>
                <a:ea typeface="ＭＳ Ｐ明朝" panose="02020600040205080304" pitchFamily="18" charset="-128"/>
              </a:rPr>
              <a:t>大雨が降り続いたときに起こるかもしれない</a:t>
            </a:r>
            <a:r>
              <a:rPr lang="ja-JP" altLang="en-US" sz="1300" dirty="0">
                <a:solidFill>
                  <a:srgbClr val="006333"/>
                </a:solidFill>
                <a:latin typeface="ＭＳ Ｐ明朝" panose="02020600040205080304" pitchFamily="18" charset="-128"/>
                <a:ea typeface="ＭＳ Ｐ明朝" panose="02020600040205080304" pitchFamily="18" charset="-128"/>
              </a:rPr>
              <a:t>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“災い（危険）” </a:t>
            </a:r>
            <a:r>
              <a:rPr lang="ja-JP" altLang="en-US" sz="1300" dirty="0">
                <a:latin typeface="ＭＳ Ｐ明朝" panose="02020600040205080304" pitchFamily="18" charset="-128"/>
                <a:ea typeface="ＭＳ Ｐ明朝" panose="02020600040205080304" pitchFamily="18" charset="-128"/>
              </a:rPr>
              <a:t>には、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洪水災害 </a:t>
            </a:r>
            <a:r>
              <a:rPr lang="ja-JP" altLang="en-US" sz="1300" dirty="0">
                <a:latin typeface="ＭＳ Ｐ明朝" panose="02020600040205080304" pitchFamily="18" charset="-128"/>
                <a:ea typeface="ＭＳ Ｐ明朝" panose="02020600040205080304" pitchFamily="18" charset="-128"/>
              </a:rPr>
              <a:t>と</a:t>
            </a:r>
            <a:r>
              <a:rPr lang="ja-JP" altLang="en-US" sz="1300" dirty="0">
                <a:latin typeface="HG丸ｺﾞｼｯｸM-PRO" panose="020F0600000000000000" pitchFamily="50" charset="-128"/>
                <a:ea typeface="HG丸ｺﾞｼｯｸM-PRO" panose="020F0600000000000000" pitchFamily="50" charset="-128"/>
              </a:rPr>
              <a:t>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土砂災害 </a:t>
            </a:r>
            <a:r>
              <a:rPr lang="ja-JP" altLang="en-US" sz="1300" dirty="0">
                <a:latin typeface="ＭＳ Ｐ明朝" panose="02020600040205080304" pitchFamily="18" charset="-128"/>
                <a:ea typeface="ＭＳ Ｐ明朝" panose="02020600040205080304" pitchFamily="18" charset="-128"/>
              </a:rPr>
              <a:t>が</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あります。</a:t>
            </a:r>
          </a:p>
        </p:txBody>
      </p:sp>
      <p:sp>
        <p:nvSpPr>
          <p:cNvPr id="98" name="テキスト ボックス 97"/>
          <p:cNvSpPr txBox="1"/>
          <p:nvPr/>
        </p:nvSpPr>
        <p:spPr>
          <a:xfrm>
            <a:off x="100506" y="207085"/>
            <a:ext cx="6088526" cy="791692"/>
          </a:xfrm>
          <a:prstGeom prst="rect">
            <a:avLst/>
          </a:prstGeom>
          <a:noFill/>
        </p:spPr>
        <p:txBody>
          <a:bodyPr wrap="none" rtlCol="0">
            <a:spAutoFit/>
          </a:bodyPr>
          <a:lstStyle/>
          <a:p>
            <a:pPr>
              <a:lnSpc>
                <a:spcPct val="110000"/>
              </a:lnSpc>
            </a:pPr>
            <a:r>
              <a:rPr kumimoji="1"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大雨が降ったときの危険と、</a:t>
            </a:r>
            <a:endParaRPr kumimoji="1" lang="en-US" altLang="ja-JP"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a:p>
            <a:pPr>
              <a:lnSpc>
                <a:spcPct val="110000"/>
              </a:lnSpc>
            </a:pPr>
            <a:r>
              <a:rPr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地域にある自然の良いところを</a:t>
            </a:r>
            <a:r>
              <a:rPr kumimoji="1" lang="ja-JP" altLang="en-US" sz="22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知る</a:t>
            </a:r>
          </a:p>
        </p:txBody>
      </p:sp>
      <p:sp>
        <p:nvSpPr>
          <p:cNvPr id="14" name="テキスト ボックス 13"/>
          <p:cNvSpPr txBox="1"/>
          <p:nvPr/>
        </p:nvSpPr>
        <p:spPr>
          <a:xfrm>
            <a:off x="80963" y="1130308"/>
            <a:ext cx="6124109"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１　</a:t>
            </a:r>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大雨が降り続くとどうなるの？</a:t>
            </a:r>
          </a:p>
        </p:txBody>
      </p:sp>
      <p:sp>
        <p:nvSpPr>
          <p:cNvPr id="107" name="テキスト ボックス 106"/>
          <p:cNvSpPr txBox="1"/>
          <p:nvPr/>
        </p:nvSpPr>
        <p:spPr>
          <a:xfrm>
            <a:off x="80963" y="4448692"/>
            <a:ext cx="6124108"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２　</a:t>
            </a:r>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大雨が降り続いたときに起こるかもしれない “災い” とは？</a:t>
            </a:r>
          </a:p>
        </p:txBody>
      </p:sp>
      <p:sp>
        <p:nvSpPr>
          <p:cNvPr id="130" name="角丸四角形 129"/>
          <p:cNvSpPr/>
          <p:nvPr/>
        </p:nvSpPr>
        <p:spPr>
          <a:xfrm>
            <a:off x="248401" y="9077884"/>
            <a:ext cx="6528637" cy="687854"/>
          </a:xfrm>
          <a:prstGeom prst="roundRect">
            <a:avLst>
              <a:gd name="adj" fmla="val 17657"/>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32"/>
          <p:cNvSpPr txBox="1"/>
          <p:nvPr/>
        </p:nvSpPr>
        <p:spPr>
          <a:xfrm>
            <a:off x="603603" y="9213271"/>
            <a:ext cx="5932200" cy="575607"/>
          </a:xfrm>
          <a:prstGeom prst="rect">
            <a:avLst/>
          </a:prstGeom>
          <a:noFill/>
        </p:spPr>
        <p:txBody>
          <a:bodyPr wrap="square" rtlCol="0">
            <a:spAutoFit/>
          </a:bodyPr>
          <a:lstStyle/>
          <a:p>
            <a:pPr>
              <a:lnSpc>
                <a:spcPct val="130000"/>
              </a:lnSpc>
            </a:pPr>
            <a:r>
              <a:rPr lang="ja-JP" altLang="en-US" sz="1300" dirty="0">
                <a:latin typeface="+mn-ea"/>
              </a:rPr>
              <a:t>過去に起こった災害について調べたり、家族や地域の人に聞くなどして、</a:t>
            </a:r>
            <a:endParaRPr lang="en-US" altLang="ja-JP" sz="1300" dirty="0">
              <a:latin typeface="+mn-ea"/>
            </a:endParaRPr>
          </a:p>
          <a:p>
            <a:pPr>
              <a:lnSpc>
                <a:spcPct val="130000"/>
              </a:lnSpc>
            </a:pPr>
            <a:r>
              <a:rPr lang="ja-JP" altLang="en-US" sz="1300" dirty="0">
                <a:latin typeface="+mn-ea"/>
              </a:rPr>
              <a:t>地域で発生するかもしれない</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洪水災害、土砂災害</a:t>
            </a:r>
            <a:r>
              <a:rPr lang="ja-JP" altLang="en-US" sz="1300" dirty="0">
                <a:latin typeface="+mn-ea"/>
              </a:rPr>
              <a:t>の危険を確認しておきましょう。</a:t>
            </a:r>
          </a:p>
        </p:txBody>
      </p:sp>
      <p:grpSp>
        <p:nvGrpSpPr>
          <p:cNvPr id="35" name="グループ化 34"/>
          <p:cNvGrpSpPr/>
          <p:nvPr/>
        </p:nvGrpSpPr>
        <p:grpSpPr>
          <a:xfrm>
            <a:off x="77300" y="8919083"/>
            <a:ext cx="1479182" cy="323165"/>
            <a:chOff x="77300" y="10364732"/>
            <a:chExt cx="1479182" cy="323165"/>
          </a:xfrm>
        </p:grpSpPr>
        <p:sp>
          <p:nvSpPr>
            <p:cNvPr id="131" name="ホームベース 130"/>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34" name="直線コネクタ 33"/>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395349" y="9297115"/>
            <a:ext cx="280828" cy="130892"/>
            <a:chOff x="-6224428" y="7672728"/>
            <a:chExt cx="1479182" cy="297244"/>
          </a:xfrm>
        </p:grpSpPr>
        <p:sp>
          <p:nvSpPr>
            <p:cNvPr id="138" name="ホームベース 137"/>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0" name="直線コネクタ 139"/>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テキスト ボックス 56"/>
          <p:cNvSpPr txBox="1"/>
          <p:nvPr/>
        </p:nvSpPr>
        <p:spPr>
          <a:xfrm>
            <a:off x="208355" y="5505280"/>
            <a:ext cx="95410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洪水災害</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65" name="テキスト ボックス 64"/>
          <p:cNvSpPr txBox="1"/>
          <p:nvPr/>
        </p:nvSpPr>
        <p:spPr>
          <a:xfrm>
            <a:off x="208355" y="7315450"/>
            <a:ext cx="95410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土砂災害</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8" name="正方形/長方形 117"/>
          <p:cNvSpPr/>
          <p:nvPr/>
        </p:nvSpPr>
        <p:spPr>
          <a:xfrm>
            <a:off x="188090" y="5807725"/>
            <a:ext cx="2366251" cy="1292662"/>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川の水があふれたり、雨の水がたまり、まちが水浸しになってしまう災害です。</a:t>
            </a:r>
            <a:endPar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水の流れが強いと、家がこわされてしまうこともあります。</a:t>
            </a:r>
          </a:p>
        </p:txBody>
      </p:sp>
      <p:sp>
        <p:nvSpPr>
          <p:cNvPr id="119" name="正方形/長方形 118"/>
          <p:cNvSpPr/>
          <p:nvPr/>
        </p:nvSpPr>
        <p:spPr>
          <a:xfrm>
            <a:off x="208355" y="7704339"/>
            <a:ext cx="2426749" cy="778483"/>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山から土砂が流れてきたり、がけが崩れたりして、家や道路などがこわされてしまう災害です。</a:t>
            </a:r>
          </a:p>
        </p:txBody>
      </p:sp>
      <p:sp>
        <p:nvSpPr>
          <p:cNvPr id="37" name="正方形/長方形 36"/>
          <p:cNvSpPr/>
          <p:nvPr/>
        </p:nvSpPr>
        <p:spPr>
          <a:xfrm>
            <a:off x="4732527" y="4186376"/>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sp>
        <p:nvSpPr>
          <p:cNvPr id="47" name="テキスト ボックス 46"/>
          <p:cNvSpPr txBox="1"/>
          <p:nvPr/>
        </p:nvSpPr>
        <p:spPr>
          <a:xfrm>
            <a:off x="1111222" y="197938"/>
            <a:ext cx="64120" cy="107722"/>
          </a:xfrm>
          <a:prstGeom prst="rect">
            <a:avLst/>
          </a:prstGeom>
          <a:noFill/>
        </p:spPr>
        <p:txBody>
          <a:bodyPr wrap="none" lIns="0" tIns="0" rIns="0" bIns="0" rtlCol="0">
            <a:spAutoFit/>
          </a:bodyPr>
          <a:lstStyle/>
          <a:p>
            <a:pPr algn="ctr"/>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ふ</a:t>
            </a:r>
          </a:p>
        </p:txBody>
      </p:sp>
      <p:sp>
        <p:nvSpPr>
          <p:cNvPr id="48" name="テキスト ボックス 47"/>
          <p:cNvSpPr txBox="1"/>
          <p:nvPr/>
        </p:nvSpPr>
        <p:spPr>
          <a:xfrm>
            <a:off x="2580482" y="197938"/>
            <a:ext cx="375493"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き けん</a:t>
            </a:r>
          </a:p>
        </p:txBody>
      </p:sp>
      <p:sp>
        <p:nvSpPr>
          <p:cNvPr id="49" name="テキスト ボックス 48"/>
          <p:cNvSpPr txBox="1"/>
          <p:nvPr/>
        </p:nvSpPr>
        <p:spPr>
          <a:xfrm>
            <a:off x="2065810" y="552220"/>
            <a:ext cx="367817"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ち いき</a:t>
            </a:r>
          </a:p>
        </p:txBody>
      </p:sp>
      <p:sp>
        <p:nvSpPr>
          <p:cNvPr id="51" name="テキスト ボックス 50"/>
          <p:cNvSpPr txBox="1"/>
          <p:nvPr/>
        </p:nvSpPr>
        <p:spPr>
          <a:xfrm>
            <a:off x="1171399" y="1093221"/>
            <a:ext cx="83356"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ふ</a:t>
            </a:r>
          </a:p>
        </p:txBody>
      </p:sp>
      <p:sp>
        <p:nvSpPr>
          <p:cNvPr id="52" name="テキスト ボックス 51"/>
          <p:cNvSpPr txBox="1"/>
          <p:nvPr/>
        </p:nvSpPr>
        <p:spPr>
          <a:xfrm>
            <a:off x="1890387" y="1511202"/>
            <a:ext cx="8976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ふ</a:t>
            </a:r>
          </a:p>
        </p:txBody>
      </p:sp>
      <p:sp>
        <p:nvSpPr>
          <p:cNvPr id="53" name="テキスト ボックス 52"/>
          <p:cNvSpPr txBox="1"/>
          <p:nvPr/>
        </p:nvSpPr>
        <p:spPr>
          <a:xfrm>
            <a:off x="4576949" y="1511202"/>
            <a:ext cx="147476"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くず</a:t>
            </a:r>
          </a:p>
        </p:txBody>
      </p:sp>
      <p:sp>
        <p:nvSpPr>
          <p:cNvPr id="58" name="テキスト ボックス 57"/>
          <p:cNvSpPr txBox="1"/>
          <p:nvPr/>
        </p:nvSpPr>
        <p:spPr>
          <a:xfrm>
            <a:off x="5581649" y="1511202"/>
            <a:ext cx="272125" cy="107722"/>
          </a:xfrm>
          <a:prstGeom prst="rect">
            <a:avLst/>
          </a:prstGeom>
          <a:noFill/>
        </p:spPr>
        <p:txBody>
          <a:bodyPr wrap="squar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ち いき</a:t>
            </a:r>
          </a:p>
        </p:txBody>
      </p:sp>
      <p:sp>
        <p:nvSpPr>
          <p:cNvPr id="59" name="テキスト ボックス 58"/>
          <p:cNvSpPr txBox="1"/>
          <p:nvPr/>
        </p:nvSpPr>
        <p:spPr>
          <a:xfrm>
            <a:off x="516730" y="1774845"/>
            <a:ext cx="273255" cy="107722"/>
          </a:xfrm>
          <a:prstGeom prst="rect">
            <a:avLst/>
          </a:prstGeom>
          <a:noFill/>
        </p:spPr>
        <p:txBody>
          <a:bodyPr wrap="squar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き けん</a:t>
            </a:r>
          </a:p>
        </p:txBody>
      </p:sp>
      <p:sp>
        <p:nvSpPr>
          <p:cNvPr id="60" name="テキスト ボックス 59"/>
          <p:cNvSpPr txBox="1"/>
          <p:nvPr/>
        </p:nvSpPr>
        <p:spPr>
          <a:xfrm>
            <a:off x="1447065" y="1774845"/>
            <a:ext cx="298160"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こうずい</a:t>
            </a:r>
          </a:p>
        </p:txBody>
      </p:sp>
      <p:sp>
        <p:nvSpPr>
          <p:cNvPr id="61" name="テキスト ボックス 60"/>
          <p:cNvSpPr txBox="1"/>
          <p:nvPr/>
        </p:nvSpPr>
        <p:spPr>
          <a:xfrm>
            <a:off x="2308224" y="1774845"/>
            <a:ext cx="249291"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ど しゃ</a:t>
            </a:r>
          </a:p>
        </p:txBody>
      </p:sp>
      <p:sp>
        <p:nvSpPr>
          <p:cNvPr id="66" name="テキスト ボックス 65"/>
          <p:cNvSpPr txBox="1"/>
          <p:nvPr/>
        </p:nvSpPr>
        <p:spPr>
          <a:xfrm>
            <a:off x="1774855" y="1774845"/>
            <a:ext cx="322204"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さいがい</a:t>
            </a:r>
          </a:p>
        </p:txBody>
      </p:sp>
      <p:sp>
        <p:nvSpPr>
          <p:cNvPr id="67" name="テキスト ボックス 66"/>
          <p:cNvSpPr txBox="1"/>
          <p:nvPr/>
        </p:nvSpPr>
        <p:spPr>
          <a:xfrm>
            <a:off x="2595977" y="1774845"/>
            <a:ext cx="322204"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さいがい</a:t>
            </a:r>
          </a:p>
        </p:txBody>
      </p:sp>
      <p:sp>
        <p:nvSpPr>
          <p:cNvPr id="68" name="テキスト ボックス 67"/>
          <p:cNvSpPr txBox="1"/>
          <p:nvPr/>
        </p:nvSpPr>
        <p:spPr>
          <a:xfrm>
            <a:off x="1182032" y="4412314"/>
            <a:ext cx="83356"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ふ</a:t>
            </a:r>
          </a:p>
        </p:txBody>
      </p:sp>
      <p:sp>
        <p:nvSpPr>
          <p:cNvPr id="69" name="テキスト ボックス 68"/>
          <p:cNvSpPr txBox="1"/>
          <p:nvPr/>
        </p:nvSpPr>
        <p:spPr>
          <a:xfrm>
            <a:off x="4526311" y="4412314"/>
            <a:ext cx="245260"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わざわ</a:t>
            </a:r>
          </a:p>
        </p:txBody>
      </p:sp>
      <p:sp>
        <p:nvSpPr>
          <p:cNvPr id="75" name="テキスト ボックス 74"/>
          <p:cNvSpPr txBox="1"/>
          <p:nvPr/>
        </p:nvSpPr>
        <p:spPr>
          <a:xfrm>
            <a:off x="689563" y="4816586"/>
            <a:ext cx="8976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ふ</a:t>
            </a:r>
          </a:p>
        </p:txBody>
      </p:sp>
      <p:sp>
        <p:nvSpPr>
          <p:cNvPr id="76" name="テキスト ボックス 75"/>
          <p:cNvSpPr txBox="1"/>
          <p:nvPr/>
        </p:nvSpPr>
        <p:spPr>
          <a:xfrm>
            <a:off x="3700681" y="4822936"/>
            <a:ext cx="255403" cy="107722"/>
          </a:xfrm>
          <a:prstGeom prst="rect">
            <a:avLst/>
          </a:prstGeom>
          <a:noFill/>
        </p:spPr>
        <p:txBody>
          <a:bodyPr wrap="square" lIns="0" tIns="0" rIns="0" bIns="0" rtlCol="0">
            <a:spAutoFit/>
          </a:bodyPr>
          <a:lstStyle/>
          <a:p>
            <a:pPr algn="dist"/>
            <a:r>
              <a:rPr lang="ja-JP" altLang="en-US" sz="700" spc="-15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き けん</a:t>
            </a:r>
            <a:endParaRPr kumimoji="1" lang="ja-JP" altLang="en-US" sz="700" spc="-15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77" name="テキスト ボックス 76"/>
          <p:cNvSpPr txBox="1"/>
          <p:nvPr/>
        </p:nvSpPr>
        <p:spPr>
          <a:xfrm>
            <a:off x="3195129" y="4822936"/>
            <a:ext cx="258179" cy="107722"/>
          </a:xfrm>
          <a:prstGeom prst="rect">
            <a:avLst/>
          </a:prstGeom>
          <a:noFill/>
        </p:spPr>
        <p:txBody>
          <a:bodyPr wrap="square" lIns="0" tIns="0" rIns="0" bIns="0" rtlCol="0">
            <a:spAutoFit/>
          </a:bodyPr>
          <a:lstStyle/>
          <a:p>
            <a:pPr algn="ct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わざわ</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78" name="テキスト ボックス 77"/>
          <p:cNvSpPr txBox="1"/>
          <p:nvPr/>
        </p:nvSpPr>
        <p:spPr>
          <a:xfrm>
            <a:off x="4629216" y="4822936"/>
            <a:ext cx="307777"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こうずい</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79" name="テキスト ボックス 78"/>
          <p:cNvSpPr txBox="1"/>
          <p:nvPr/>
        </p:nvSpPr>
        <p:spPr>
          <a:xfrm>
            <a:off x="4959488" y="4822936"/>
            <a:ext cx="325410"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さいがい</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80" name="テキスト ボックス 79"/>
          <p:cNvSpPr txBox="1"/>
          <p:nvPr/>
        </p:nvSpPr>
        <p:spPr>
          <a:xfrm>
            <a:off x="5547313" y="4822936"/>
            <a:ext cx="267444" cy="107722"/>
          </a:xfrm>
          <a:prstGeom prst="rect">
            <a:avLst/>
          </a:prstGeom>
          <a:noFill/>
        </p:spPr>
        <p:txBody>
          <a:bodyPr wrap="square" lIns="0" tIns="0" rIns="0" bIns="0" rtlCol="0">
            <a:spAutoFit/>
          </a:bodyPr>
          <a:lstStyle/>
          <a:p>
            <a:pPr algn="dist"/>
            <a:r>
              <a:rPr lang="ja-JP" altLang="en-US" sz="700" spc="-15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ど しゃ</a:t>
            </a:r>
            <a:endParaRPr kumimoji="1" lang="ja-JP" altLang="en-US" sz="700" spc="-15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1147674" y="6042094"/>
            <a:ext cx="206795" cy="107722"/>
          </a:xfrm>
          <a:prstGeom prst="rect">
            <a:avLst/>
          </a:prstGeom>
          <a:noFill/>
        </p:spPr>
        <p:txBody>
          <a:bodyPr wrap="squar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びた</a:t>
            </a:r>
          </a:p>
        </p:txBody>
      </p:sp>
      <p:sp>
        <p:nvSpPr>
          <p:cNvPr id="83" name="テキスト ボックス 82"/>
          <p:cNvSpPr txBox="1"/>
          <p:nvPr/>
        </p:nvSpPr>
        <p:spPr>
          <a:xfrm>
            <a:off x="275448" y="6285401"/>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p>
        </p:txBody>
      </p:sp>
      <p:sp>
        <p:nvSpPr>
          <p:cNvPr id="85" name="テキスト ボックス 84"/>
          <p:cNvSpPr txBox="1"/>
          <p:nvPr/>
        </p:nvSpPr>
        <p:spPr>
          <a:xfrm>
            <a:off x="229592" y="5427019"/>
            <a:ext cx="522900" cy="200055"/>
          </a:xfrm>
          <a:prstGeom prst="rect">
            <a:avLst/>
          </a:prstGeom>
          <a:noFill/>
        </p:spPr>
        <p:txBody>
          <a:bodyPr wrap="none" rtlCol="0">
            <a:sp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こう ずい</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6" name="テキスト ボックス 85"/>
          <p:cNvSpPr txBox="1"/>
          <p:nvPr/>
        </p:nvSpPr>
        <p:spPr>
          <a:xfrm>
            <a:off x="607141" y="5427019"/>
            <a:ext cx="540533" cy="200055"/>
          </a:xfrm>
          <a:prstGeom prst="rect">
            <a:avLst/>
          </a:prstGeom>
          <a:noFill/>
        </p:spPr>
        <p:txBody>
          <a:bodyPr wrap="none" rtlCol="0">
            <a:spAutoFit/>
          </a:bodyPr>
          <a:lstStyle/>
          <a:p>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 がい</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7" name="テキスト ボックス 86"/>
          <p:cNvSpPr txBox="1"/>
          <p:nvPr/>
        </p:nvSpPr>
        <p:spPr>
          <a:xfrm>
            <a:off x="281843" y="7236293"/>
            <a:ext cx="455336" cy="200055"/>
          </a:xfrm>
          <a:prstGeom prst="rect">
            <a:avLst/>
          </a:prstGeom>
          <a:noFill/>
        </p:spPr>
        <p:txBody>
          <a:bodyPr wrap="square" rtlCol="0">
            <a:spAutoFit/>
          </a:bodyPr>
          <a:lstStyle/>
          <a:p>
            <a:pPr algn="dist"/>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ど  しゃ</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8" name="テキスト ボックス 87"/>
          <p:cNvSpPr txBox="1"/>
          <p:nvPr/>
        </p:nvSpPr>
        <p:spPr>
          <a:xfrm>
            <a:off x="610511" y="7236293"/>
            <a:ext cx="540533" cy="200055"/>
          </a:xfrm>
          <a:prstGeom prst="rect">
            <a:avLst/>
          </a:prstGeom>
          <a:noFill/>
        </p:spPr>
        <p:txBody>
          <a:bodyPr wrap="none" rtlCol="0">
            <a:spAutoFit/>
          </a:bodyPr>
          <a:lstStyle/>
          <a:p>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 がい</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9" name="テキスト ボックス 88"/>
          <p:cNvSpPr txBox="1"/>
          <p:nvPr/>
        </p:nvSpPr>
        <p:spPr>
          <a:xfrm>
            <a:off x="764041" y="7688090"/>
            <a:ext cx="234722" cy="107722"/>
          </a:xfrm>
          <a:prstGeom prst="rect">
            <a:avLst/>
          </a:prstGeom>
          <a:noFill/>
        </p:spPr>
        <p:txBody>
          <a:bodyPr wrap="square" lIns="0" tIns="0" rIns="0" bIns="0" rtlCol="0">
            <a:spAutoFit/>
          </a:bodyPr>
          <a:lstStyle/>
          <a:p>
            <a:pPr algn="dist"/>
            <a:r>
              <a:rPr lang="ja-JP" altLang="en-US" sz="700" spc="-150" dirty="0">
                <a:latin typeface="ＭＳ Ｐ明朝" panose="02020600040205080304" pitchFamily="18" charset="-128"/>
                <a:ea typeface="ＭＳ Ｐ明朝" panose="02020600040205080304" pitchFamily="18" charset="-128"/>
              </a:rPr>
              <a:t>ど しゃ</a:t>
            </a:r>
            <a:endParaRPr kumimoji="1" lang="ja-JP" altLang="en-US" sz="700" spc="-150" dirty="0">
              <a:latin typeface="ＭＳ Ｐ明朝" panose="02020600040205080304" pitchFamily="18" charset="-128"/>
              <a:ea typeface="ＭＳ Ｐ明朝" panose="02020600040205080304" pitchFamily="18" charset="-128"/>
            </a:endParaRPr>
          </a:p>
        </p:txBody>
      </p:sp>
      <p:sp>
        <p:nvSpPr>
          <p:cNvPr id="90" name="テキスト ボックス 89"/>
          <p:cNvSpPr txBox="1"/>
          <p:nvPr/>
        </p:nvSpPr>
        <p:spPr>
          <a:xfrm>
            <a:off x="1038226" y="8181377"/>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p>
        </p:txBody>
      </p:sp>
      <p:sp>
        <p:nvSpPr>
          <p:cNvPr id="92" name="テキスト ボックス 91"/>
          <p:cNvSpPr txBox="1"/>
          <p:nvPr/>
        </p:nvSpPr>
        <p:spPr>
          <a:xfrm>
            <a:off x="733944" y="9218565"/>
            <a:ext cx="226665" cy="107722"/>
          </a:xfrm>
          <a:prstGeom prst="rect">
            <a:avLst/>
          </a:prstGeom>
          <a:noFill/>
        </p:spPr>
        <p:txBody>
          <a:bodyPr wrap="square" lIns="0" tIns="0" rIns="0" bIns="0" rtlCol="0">
            <a:spAutoFit/>
          </a:bodyPr>
          <a:lstStyle/>
          <a:p>
            <a:pPr algn="dist"/>
            <a:r>
              <a:rPr lang="ja-JP" altLang="en-US" sz="700" spc="-150" dirty="0">
                <a:latin typeface="+mn-ea"/>
              </a:rPr>
              <a:t>かこ</a:t>
            </a:r>
            <a:endParaRPr kumimoji="1" lang="ja-JP" altLang="en-US" sz="700" spc="-150" dirty="0">
              <a:latin typeface="+mn-ea"/>
            </a:endParaRPr>
          </a:p>
        </p:txBody>
      </p:sp>
      <p:sp>
        <p:nvSpPr>
          <p:cNvPr id="93" name="テキスト ボックス 92"/>
          <p:cNvSpPr txBox="1"/>
          <p:nvPr/>
        </p:nvSpPr>
        <p:spPr>
          <a:xfrm>
            <a:off x="1772851" y="9216184"/>
            <a:ext cx="328616" cy="107722"/>
          </a:xfrm>
          <a:prstGeom prst="rect">
            <a:avLst/>
          </a:prstGeom>
          <a:noFill/>
        </p:spPr>
        <p:txBody>
          <a:bodyPr wrap="none" lIns="0" tIns="0" rIns="0" bIns="0" rtlCol="0">
            <a:spAutoFit/>
          </a:bodyPr>
          <a:lstStyle/>
          <a:p>
            <a:pPr algn="dist"/>
            <a:r>
              <a:rPr lang="ja-JP" altLang="en-US" sz="700" dirty="0">
                <a:latin typeface="+mn-ea"/>
              </a:rPr>
              <a:t>さいがい</a:t>
            </a:r>
            <a:endParaRPr kumimoji="1" lang="ja-JP" altLang="en-US" sz="700" dirty="0">
              <a:latin typeface="+mn-ea"/>
            </a:endParaRPr>
          </a:p>
        </p:txBody>
      </p:sp>
      <p:sp>
        <p:nvSpPr>
          <p:cNvPr id="94" name="テキスト ボックス 93"/>
          <p:cNvSpPr txBox="1"/>
          <p:nvPr/>
        </p:nvSpPr>
        <p:spPr>
          <a:xfrm>
            <a:off x="3975134" y="9223326"/>
            <a:ext cx="274682" cy="107722"/>
          </a:xfrm>
          <a:prstGeom prst="rect">
            <a:avLst/>
          </a:prstGeom>
          <a:noFill/>
        </p:spPr>
        <p:txBody>
          <a:bodyPr wrap="square" lIns="0" tIns="0" rIns="0" bIns="0" rtlCol="0">
            <a:spAutoFit/>
          </a:bodyPr>
          <a:lstStyle/>
          <a:p>
            <a:pPr algn="dist"/>
            <a:r>
              <a:rPr lang="ja-JP" altLang="en-US" sz="700" spc="-150" dirty="0">
                <a:latin typeface="+mn-ea"/>
              </a:rPr>
              <a:t>ち いき</a:t>
            </a:r>
            <a:endParaRPr kumimoji="1" lang="ja-JP" altLang="en-US" sz="700" spc="-150" dirty="0">
              <a:latin typeface="+mn-ea"/>
            </a:endParaRPr>
          </a:p>
        </p:txBody>
      </p:sp>
      <p:sp>
        <p:nvSpPr>
          <p:cNvPr id="95" name="テキスト ボックス 94"/>
          <p:cNvSpPr txBox="1"/>
          <p:nvPr/>
        </p:nvSpPr>
        <p:spPr>
          <a:xfrm>
            <a:off x="744920" y="9470817"/>
            <a:ext cx="283780" cy="107722"/>
          </a:xfrm>
          <a:prstGeom prst="rect">
            <a:avLst/>
          </a:prstGeom>
          <a:noFill/>
        </p:spPr>
        <p:txBody>
          <a:bodyPr wrap="squar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ち いき</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96" name="テキスト ボックス 95"/>
          <p:cNvSpPr txBox="1"/>
          <p:nvPr/>
        </p:nvSpPr>
        <p:spPr>
          <a:xfrm>
            <a:off x="4359274" y="9465025"/>
            <a:ext cx="237059" cy="107722"/>
          </a:xfrm>
          <a:prstGeom prst="rect">
            <a:avLst/>
          </a:prstGeom>
          <a:noFill/>
        </p:spPr>
        <p:txBody>
          <a:bodyPr wrap="square" lIns="0" tIns="0" rIns="0" bIns="0" rtlCol="0">
            <a:spAutoFit/>
          </a:bodyPr>
          <a:lstStyle/>
          <a:p>
            <a:pPr algn="dist"/>
            <a:r>
              <a:rPr lang="ja-JP" altLang="en-US" sz="700" spc="-150" dirty="0">
                <a:latin typeface="ＭＳ Ｐゴシック" panose="020B0600070205080204" pitchFamily="50" charset="-128"/>
                <a:ea typeface="ＭＳ Ｐゴシック" panose="020B0600070205080204" pitchFamily="50" charset="-128"/>
              </a:rPr>
              <a:t>き けん</a:t>
            </a:r>
            <a:endParaRPr kumimoji="1" lang="ja-JP" altLang="en-US" sz="700" spc="-150" dirty="0">
              <a:latin typeface="ＭＳ Ｐゴシック" panose="020B0600070205080204" pitchFamily="50" charset="-128"/>
              <a:ea typeface="ＭＳ Ｐゴシック" panose="020B0600070205080204" pitchFamily="50" charset="-128"/>
            </a:endParaRPr>
          </a:p>
        </p:txBody>
      </p:sp>
      <p:sp>
        <p:nvSpPr>
          <p:cNvPr id="97" name="テキスト ボックス 96"/>
          <p:cNvSpPr txBox="1"/>
          <p:nvPr/>
        </p:nvSpPr>
        <p:spPr>
          <a:xfrm>
            <a:off x="4776013" y="9465025"/>
            <a:ext cx="300813" cy="107722"/>
          </a:xfrm>
          <a:prstGeom prst="rect">
            <a:avLst/>
          </a:prstGeom>
          <a:noFill/>
        </p:spPr>
        <p:txBody>
          <a:bodyPr wrap="square" lIns="0" tIns="0" rIns="0" bIns="0" rtlCol="0">
            <a:spAutoFit/>
          </a:bodyPr>
          <a:lstStyle/>
          <a:p>
            <a:pPr algn="dist"/>
            <a:r>
              <a:rPr lang="ja-JP" altLang="en-US" sz="700" spc="-150" dirty="0">
                <a:latin typeface="ＭＳ Ｐゴシック" panose="020B0600070205080204" pitchFamily="50" charset="-128"/>
                <a:ea typeface="ＭＳ Ｐゴシック" panose="020B0600070205080204" pitchFamily="50" charset="-128"/>
              </a:rPr>
              <a:t>かく にん</a:t>
            </a:r>
            <a:endParaRPr kumimoji="1" lang="ja-JP" altLang="en-US" sz="700" spc="-150" dirty="0">
              <a:latin typeface="ＭＳ Ｐゴシック" panose="020B0600070205080204" pitchFamily="50" charset="-128"/>
              <a:ea typeface="ＭＳ Ｐゴシック" panose="020B0600070205080204" pitchFamily="50" charset="-128"/>
            </a:endParaRPr>
          </a:p>
        </p:txBody>
      </p:sp>
      <p:sp>
        <p:nvSpPr>
          <p:cNvPr id="99" name="テキスト ボックス 98"/>
          <p:cNvSpPr txBox="1"/>
          <p:nvPr/>
        </p:nvSpPr>
        <p:spPr>
          <a:xfrm>
            <a:off x="2706647" y="9462782"/>
            <a:ext cx="307777" cy="107722"/>
          </a:xfrm>
          <a:prstGeom prst="rect">
            <a:avLst/>
          </a:prstGeom>
          <a:noFill/>
        </p:spPr>
        <p:txBody>
          <a:bodyPr wrap="none" lIns="0" tIns="0" rIns="0" bIns="0" rtlCol="0">
            <a:spAutoFit/>
          </a:bodyPr>
          <a:lstStyle/>
          <a:p>
            <a:pPr algn="dist"/>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こうずい</a:t>
            </a:r>
            <a:endParaRPr kumimoji="1" lang="ja-JP" altLang="en-US"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00" name="テキスト ボックス 99"/>
          <p:cNvSpPr txBox="1"/>
          <p:nvPr/>
        </p:nvSpPr>
        <p:spPr>
          <a:xfrm>
            <a:off x="3035362" y="9462782"/>
            <a:ext cx="325410" cy="107722"/>
          </a:xfrm>
          <a:prstGeom prst="rect">
            <a:avLst/>
          </a:prstGeom>
          <a:noFill/>
        </p:spPr>
        <p:txBody>
          <a:bodyPr wrap="none" lIns="0" tIns="0" rIns="0" bIns="0" rtlCol="0">
            <a:spAutoFit/>
          </a:bodyPr>
          <a:lstStyle/>
          <a:p>
            <a:pPr algn="dist"/>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さいがい</a:t>
            </a:r>
            <a:endParaRPr kumimoji="1" lang="ja-JP" altLang="en-US"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01" name="テキスト ボックス 100"/>
          <p:cNvSpPr txBox="1"/>
          <p:nvPr/>
        </p:nvSpPr>
        <p:spPr>
          <a:xfrm>
            <a:off x="3507946" y="9462782"/>
            <a:ext cx="262872" cy="109965"/>
          </a:xfrm>
          <a:prstGeom prst="rect">
            <a:avLst/>
          </a:prstGeom>
          <a:noFill/>
        </p:spPr>
        <p:txBody>
          <a:bodyPr wrap="square" lIns="0" tIns="0" rIns="0" bIns="0" rtlCol="0">
            <a:spAutoFit/>
          </a:bodyPr>
          <a:lstStyle/>
          <a:p>
            <a:pPr algn="dist"/>
            <a:r>
              <a:rPr lang="ja-JP" altLang="en-US" sz="700" spc="-150" dirty="0">
                <a:solidFill>
                  <a:srgbClr val="006333"/>
                </a:solidFill>
                <a:latin typeface="HGP創英角ｺﾞｼｯｸUB" panose="020B0900000000000000" pitchFamily="50" charset="-128"/>
                <a:ea typeface="HGP創英角ｺﾞｼｯｸUB" panose="020B0900000000000000" pitchFamily="50" charset="-128"/>
              </a:rPr>
              <a:t>ど しゃ</a:t>
            </a:r>
            <a:endParaRPr kumimoji="1" lang="ja-JP" altLang="en-US" sz="700" spc="-15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02" name="テキスト ボックス 101"/>
          <p:cNvSpPr txBox="1"/>
          <p:nvPr/>
        </p:nvSpPr>
        <p:spPr>
          <a:xfrm>
            <a:off x="3816575" y="9462782"/>
            <a:ext cx="325410" cy="107722"/>
          </a:xfrm>
          <a:prstGeom prst="rect">
            <a:avLst/>
          </a:prstGeom>
          <a:noFill/>
        </p:spPr>
        <p:txBody>
          <a:bodyPr wrap="none" lIns="0" tIns="0" rIns="0" bIns="0" rtlCol="0">
            <a:spAutoFit/>
          </a:bodyPr>
          <a:lstStyle/>
          <a:p>
            <a:pPr algn="dist"/>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さいがい</a:t>
            </a:r>
            <a:endParaRPr kumimoji="1" lang="ja-JP" altLang="en-US"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FD51D9FD-C20D-BFE1-3DA3-791E15A21084}"/>
              </a:ext>
            </a:extLst>
          </p:cNvPr>
          <p:cNvSpPr txBox="1"/>
          <p:nvPr/>
        </p:nvSpPr>
        <p:spPr>
          <a:xfrm flipH="1">
            <a:off x="106068" y="22150"/>
            <a:ext cx="2998849" cy="246221"/>
          </a:xfrm>
          <a:prstGeom prst="rect">
            <a:avLst/>
          </a:prstGeom>
          <a:noFill/>
          <a:ln>
            <a:noFill/>
          </a:ln>
        </p:spPr>
        <p:txBody>
          <a:bodyPr wrap="square" rtlCol="0">
            <a:spAutoFit/>
          </a:bodyPr>
          <a:lstStyle/>
          <a:p>
            <a:r>
              <a:rPr kumimoji="1" lang="ja-JP" altLang="en-US" sz="1000" u="sng" dirty="0"/>
              <a:t>テーマ①自然がもたらす恵みと災いを知る</a:t>
            </a:r>
          </a:p>
        </p:txBody>
      </p:sp>
      <p:sp>
        <p:nvSpPr>
          <p:cNvPr id="6" name="テキスト ボックス 5">
            <a:extLst>
              <a:ext uri="{FF2B5EF4-FFF2-40B4-BE49-F238E27FC236}">
                <a16:creationId xmlns:a16="http://schemas.microsoft.com/office/drawing/2014/main" id="{9E35A14C-F0BF-A013-44B1-BB22E0091EC0}"/>
              </a:ext>
            </a:extLst>
          </p:cNvPr>
          <p:cNvSpPr txBox="1"/>
          <p:nvPr/>
        </p:nvSpPr>
        <p:spPr>
          <a:xfrm flipH="1">
            <a:off x="1496215" y="-3743"/>
            <a:ext cx="137858" cy="92333"/>
          </a:xfrm>
          <a:prstGeom prst="rect">
            <a:avLst/>
          </a:prstGeom>
          <a:noFill/>
          <a:ln>
            <a:noFill/>
          </a:ln>
        </p:spPr>
        <p:txBody>
          <a:bodyPr wrap="none" lIns="0" tIns="0" rIns="0" bIns="0" rtlCol="0" anchor="ctr" anchorCtr="0">
            <a:spAutoFit/>
          </a:bodyPr>
          <a:lstStyle/>
          <a:p>
            <a:pPr algn="ctr"/>
            <a:r>
              <a:rPr kumimoji="1" lang="ja-JP" altLang="en-US" sz="600" dirty="0"/>
              <a:t>めぐ</a:t>
            </a:r>
          </a:p>
        </p:txBody>
      </p:sp>
      <p:sp>
        <p:nvSpPr>
          <p:cNvPr id="7" name="テキスト ボックス 6">
            <a:extLst>
              <a:ext uri="{FF2B5EF4-FFF2-40B4-BE49-F238E27FC236}">
                <a16:creationId xmlns:a16="http://schemas.microsoft.com/office/drawing/2014/main" id="{DBD6D6AA-5E5D-445C-2286-800810C7C200}"/>
              </a:ext>
            </a:extLst>
          </p:cNvPr>
          <p:cNvSpPr txBox="1"/>
          <p:nvPr/>
        </p:nvSpPr>
        <p:spPr>
          <a:xfrm flipH="1">
            <a:off x="1800765" y="-3743"/>
            <a:ext cx="201978" cy="92333"/>
          </a:xfrm>
          <a:prstGeom prst="rect">
            <a:avLst/>
          </a:prstGeom>
          <a:noFill/>
          <a:ln>
            <a:noFill/>
          </a:ln>
        </p:spPr>
        <p:txBody>
          <a:bodyPr wrap="none" lIns="0" tIns="0" rIns="0" bIns="0" rtlCol="0" anchor="ctr" anchorCtr="0">
            <a:spAutoFit/>
          </a:bodyPr>
          <a:lstStyle/>
          <a:p>
            <a:pPr algn="ctr"/>
            <a:r>
              <a:rPr kumimoji="1" lang="ja-JP" altLang="en-US" sz="600" spc="-50" dirty="0"/>
              <a:t>わざわ</a:t>
            </a:r>
          </a:p>
        </p:txBody>
      </p:sp>
      <p:pic>
        <p:nvPicPr>
          <p:cNvPr id="9" name="図 8">
            <a:extLst>
              <a:ext uri="{FF2B5EF4-FFF2-40B4-BE49-F238E27FC236}">
                <a16:creationId xmlns:a16="http://schemas.microsoft.com/office/drawing/2014/main" id="{ABF3109E-C59C-4DCC-A3B2-E771C1E2147A}"/>
              </a:ext>
            </a:extLst>
          </p:cNvPr>
          <p:cNvPicPr>
            <a:picLocks noChangeAspect="1"/>
          </p:cNvPicPr>
          <p:nvPr/>
        </p:nvPicPr>
        <p:blipFill rotWithShape="1">
          <a:blip r:embed="rId4"/>
          <a:srcRect l="10000" t="2193" r="10000" b="2193"/>
          <a:stretch/>
        </p:blipFill>
        <p:spPr>
          <a:xfrm>
            <a:off x="2714697" y="5484181"/>
            <a:ext cx="1944000" cy="1458000"/>
          </a:xfrm>
          <a:prstGeom prst="rect">
            <a:avLst/>
          </a:prstGeom>
          <a:ln>
            <a:solidFill>
              <a:schemeClr val="tx1"/>
            </a:solidFill>
          </a:ln>
        </p:spPr>
      </p:pic>
      <p:pic>
        <p:nvPicPr>
          <p:cNvPr id="10" name="図 9">
            <a:extLst>
              <a:ext uri="{FF2B5EF4-FFF2-40B4-BE49-F238E27FC236}">
                <a16:creationId xmlns:a16="http://schemas.microsoft.com/office/drawing/2014/main" id="{94AE3A16-02D3-8C33-DCC8-2A791301E77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749186" y="5484181"/>
            <a:ext cx="1944000" cy="1458000"/>
          </a:xfrm>
          <a:prstGeom prst="rect">
            <a:avLst/>
          </a:prstGeom>
          <a:ln>
            <a:solidFill>
              <a:schemeClr val="tx1"/>
            </a:solidFill>
          </a:ln>
        </p:spPr>
      </p:pic>
      <p:sp>
        <p:nvSpPr>
          <p:cNvPr id="42" name="テキスト ボックス 41"/>
          <p:cNvSpPr txBox="1"/>
          <p:nvPr/>
        </p:nvSpPr>
        <p:spPr>
          <a:xfrm>
            <a:off x="4745843" y="6711424"/>
            <a:ext cx="936475" cy="215444"/>
          </a:xfrm>
          <a:prstGeom prst="rect">
            <a:avLst/>
          </a:prstGeom>
          <a:noFill/>
        </p:spPr>
        <p:txBody>
          <a:bodyPr wrap="none" rtlCol="0">
            <a:spAutoFit/>
          </a:bodyPr>
          <a:lstStyle/>
          <a:p>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群馬県 </a:t>
            </a:r>
            <a:r>
              <a:rPr lang="zh-TW"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下仁田町</a:t>
            </a:r>
            <a:endPar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02EE8AB6-CAEB-FF26-DC66-7DB82C2A1F6F}"/>
              </a:ext>
            </a:extLst>
          </p:cNvPr>
          <p:cNvSpPr txBox="1"/>
          <p:nvPr/>
        </p:nvSpPr>
        <p:spPr>
          <a:xfrm>
            <a:off x="5495483" y="5517964"/>
            <a:ext cx="1154162" cy="276999"/>
          </a:xfrm>
          <a:prstGeom prst="rect">
            <a:avLst/>
          </a:prstGeom>
          <a:noFill/>
        </p:spPr>
        <p:txBody>
          <a:bodyPr wrap="none" lIns="0" tIns="0" rIns="0" bIns="0" rtlCol="0">
            <a:spAutoFit/>
          </a:bodyPr>
          <a:lstStyle/>
          <a:p>
            <a:pPr algn="r"/>
            <a:r>
              <a:rPr kumimoji="1" lang="ja-JP" altLang="en-US"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2" name="テキスト ボックス 11">
            <a:extLst>
              <a:ext uri="{FF2B5EF4-FFF2-40B4-BE49-F238E27FC236}">
                <a16:creationId xmlns:a16="http://schemas.microsoft.com/office/drawing/2014/main" id="{80E079B1-18FA-D46E-3F36-C5FD06A2BE43}"/>
              </a:ext>
            </a:extLst>
          </p:cNvPr>
          <p:cNvSpPr txBox="1"/>
          <p:nvPr/>
        </p:nvSpPr>
        <p:spPr>
          <a:xfrm>
            <a:off x="2702907" y="6711424"/>
            <a:ext cx="833883" cy="215444"/>
          </a:xfrm>
          <a:prstGeom prst="rect">
            <a:avLst/>
          </a:prstGeom>
          <a:noFill/>
        </p:spPr>
        <p:txBody>
          <a:bodyPr wrap="none" rtlCol="0">
            <a:spAutoFit/>
          </a:bodyPr>
          <a:lstStyle/>
          <a:p>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群馬県 太田市</a:t>
            </a:r>
          </a:p>
        </p:txBody>
      </p:sp>
      <p:pic>
        <p:nvPicPr>
          <p:cNvPr id="13" name="図 12">
            <a:extLst>
              <a:ext uri="{FF2B5EF4-FFF2-40B4-BE49-F238E27FC236}">
                <a16:creationId xmlns:a16="http://schemas.microsoft.com/office/drawing/2014/main" id="{FB8C98BA-055E-8120-B5D8-B514573FEA44}"/>
              </a:ext>
            </a:extLst>
          </p:cNvPr>
          <p:cNvPicPr>
            <a:picLocks noChangeAspect="1"/>
          </p:cNvPicPr>
          <p:nvPr/>
        </p:nvPicPr>
        <p:blipFill rotWithShape="1">
          <a:blip r:embed="rId6"/>
          <a:srcRect l="10185" t="4779" r="5515" b="1675"/>
          <a:stretch/>
        </p:blipFill>
        <p:spPr>
          <a:xfrm>
            <a:off x="4749186" y="7314222"/>
            <a:ext cx="1944000" cy="1458000"/>
          </a:xfrm>
          <a:prstGeom prst="rect">
            <a:avLst/>
          </a:prstGeom>
          <a:ln>
            <a:solidFill>
              <a:schemeClr val="tx1"/>
            </a:solidFill>
          </a:ln>
        </p:spPr>
      </p:pic>
      <p:pic>
        <p:nvPicPr>
          <p:cNvPr id="16" name="図 15">
            <a:extLst>
              <a:ext uri="{FF2B5EF4-FFF2-40B4-BE49-F238E27FC236}">
                <a16:creationId xmlns:a16="http://schemas.microsoft.com/office/drawing/2014/main" id="{08185ABF-5812-0613-1D4D-139E9458937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714697" y="7314222"/>
            <a:ext cx="1944000" cy="1458000"/>
          </a:xfrm>
          <a:prstGeom prst="rect">
            <a:avLst/>
          </a:prstGeom>
          <a:ln>
            <a:solidFill>
              <a:schemeClr val="tx1"/>
            </a:solidFill>
          </a:ln>
        </p:spPr>
      </p:pic>
      <p:sp>
        <p:nvSpPr>
          <p:cNvPr id="17" name="テキスト ボックス 16">
            <a:extLst>
              <a:ext uri="{FF2B5EF4-FFF2-40B4-BE49-F238E27FC236}">
                <a16:creationId xmlns:a16="http://schemas.microsoft.com/office/drawing/2014/main" id="{8987D53C-AB38-82D2-DAB9-73C1ABA453C7}"/>
              </a:ext>
            </a:extLst>
          </p:cNvPr>
          <p:cNvSpPr txBox="1"/>
          <p:nvPr/>
        </p:nvSpPr>
        <p:spPr>
          <a:xfrm>
            <a:off x="4745843" y="8553172"/>
            <a:ext cx="833883" cy="215444"/>
          </a:xfrm>
          <a:prstGeom prst="rect">
            <a:avLst/>
          </a:prstGeom>
          <a:noFill/>
        </p:spPr>
        <p:txBody>
          <a:bodyPr wrap="none" rtlCol="0">
            <a:spAutoFit/>
          </a:bodyPr>
          <a:lstStyle/>
          <a:p>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群馬県 富岡市</a:t>
            </a:r>
          </a:p>
        </p:txBody>
      </p:sp>
      <p:sp>
        <p:nvSpPr>
          <p:cNvPr id="18" name="テキスト ボックス 17">
            <a:extLst>
              <a:ext uri="{FF2B5EF4-FFF2-40B4-BE49-F238E27FC236}">
                <a16:creationId xmlns:a16="http://schemas.microsoft.com/office/drawing/2014/main" id="{CCA776B5-A848-743E-B7DD-FD5CF6C63D8E}"/>
              </a:ext>
            </a:extLst>
          </p:cNvPr>
          <p:cNvSpPr txBox="1"/>
          <p:nvPr/>
        </p:nvSpPr>
        <p:spPr>
          <a:xfrm>
            <a:off x="2702907" y="8553172"/>
            <a:ext cx="833883" cy="215444"/>
          </a:xfrm>
          <a:prstGeom prst="rect">
            <a:avLst/>
          </a:prstGeom>
          <a:noFill/>
        </p:spPr>
        <p:txBody>
          <a:bodyPr wrap="none" rtlCol="0">
            <a:spAutoFit/>
          </a:bodyPr>
          <a:lstStyle/>
          <a:p>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群馬県 嬬恋村</a:t>
            </a:r>
          </a:p>
        </p:txBody>
      </p:sp>
      <p:sp>
        <p:nvSpPr>
          <p:cNvPr id="4" name="テキスト ボックス 3">
            <a:extLst>
              <a:ext uri="{FF2B5EF4-FFF2-40B4-BE49-F238E27FC236}">
                <a16:creationId xmlns:a16="http://schemas.microsoft.com/office/drawing/2014/main" id="{34C65940-2E04-18A3-D0CC-ACDA795BE681}"/>
              </a:ext>
            </a:extLst>
          </p:cNvPr>
          <p:cNvSpPr txBox="1"/>
          <p:nvPr/>
        </p:nvSpPr>
        <p:spPr>
          <a:xfrm>
            <a:off x="5850261" y="4822936"/>
            <a:ext cx="325410"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さいがい</a:t>
            </a:r>
            <a:endPar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F701DE43-9311-2540-C929-DFEAAD976D7A}"/>
              </a:ext>
            </a:extLst>
          </p:cNvPr>
          <p:cNvSpPr txBox="1"/>
          <p:nvPr/>
        </p:nvSpPr>
        <p:spPr>
          <a:xfrm>
            <a:off x="3465361" y="5517964"/>
            <a:ext cx="1154162" cy="276999"/>
          </a:xfrm>
          <a:prstGeom prst="rect">
            <a:avLst/>
          </a:prstGeom>
          <a:noFill/>
        </p:spPr>
        <p:txBody>
          <a:bodyPr wrap="none" lIns="0" tIns="0" rIns="0" bIns="0" rtlCol="0">
            <a:spAutoFit/>
          </a:bodyPr>
          <a:lstStyle/>
          <a:p>
            <a:pPr algn="r"/>
            <a:r>
              <a:rPr kumimoji="1" lang="ja-JP" altLang="en-US"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9" name="テキスト ボックス 18">
            <a:extLst>
              <a:ext uri="{FF2B5EF4-FFF2-40B4-BE49-F238E27FC236}">
                <a16:creationId xmlns:a16="http://schemas.microsoft.com/office/drawing/2014/main" id="{A0A164E5-47BF-10C0-4559-56D3FDA63EF2}"/>
              </a:ext>
            </a:extLst>
          </p:cNvPr>
          <p:cNvSpPr txBox="1"/>
          <p:nvPr/>
        </p:nvSpPr>
        <p:spPr>
          <a:xfrm>
            <a:off x="5495483" y="7351560"/>
            <a:ext cx="1154162" cy="276999"/>
          </a:xfrm>
          <a:prstGeom prst="rect">
            <a:avLst/>
          </a:prstGeom>
          <a:noFill/>
        </p:spPr>
        <p:txBody>
          <a:bodyPr wrap="none" lIns="0" tIns="0" rIns="0" bIns="0" rtlCol="0">
            <a:spAutoFit/>
          </a:bodyPr>
          <a:lstStyle/>
          <a:p>
            <a:pPr algn="r"/>
            <a:r>
              <a:rPr kumimoji="1" lang="ja-JP" altLang="en-US"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0" name="テキスト ボックス 19">
            <a:extLst>
              <a:ext uri="{FF2B5EF4-FFF2-40B4-BE49-F238E27FC236}">
                <a16:creationId xmlns:a16="http://schemas.microsoft.com/office/drawing/2014/main" id="{BEB6ADCA-4C07-E9C8-1038-6CC0C92F2BF6}"/>
              </a:ext>
            </a:extLst>
          </p:cNvPr>
          <p:cNvSpPr txBox="1"/>
          <p:nvPr/>
        </p:nvSpPr>
        <p:spPr>
          <a:xfrm>
            <a:off x="3465361" y="7351560"/>
            <a:ext cx="1154162" cy="276999"/>
          </a:xfrm>
          <a:prstGeom prst="rect">
            <a:avLst/>
          </a:prstGeom>
          <a:noFill/>
        </p:spPr>
        <p:txBody>
          <a:bodyPr wrap="none" lIns="0" tIns="0" rIns="0" bIns="0" rtlCol="0">
            <a:spAutoFit/>
          </a:bodyPr>
          <a:lstStyle/>
          <a:p>
            <a:pPr algn="r"/>
            <a:r>
              <a:rPr kumimoji="1" lang="ja-JP" altLang="en-US"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800" dirty="0">
                <a:ln w="31750">
                  <a:solidFill>
                    <a:schemeClr val="tx1"/>
                  </a:solidFill>
                </a:ln>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1" name="テキスト ボックス 20">
            <a:extLst>
              <a:ext uri="{FF2B5EF4-FFF2-40B4-BE49-F238E27FC236}">
                <a16:creationId xmlns:a16="http://schemas.microsoft.com/office/drawing/2014/main" id="{DBDAC339-8EB0-5B43-9875-EFAFAF5EB39F}"/>
              </a:ext>
            </a:extLst>
          </p:cNvPr>
          <p:cNvSpPr txBox="1"/>
          <p:nvPr/>
        </p:nvSpPr>
        <p:spPr>
          <a:xfrm>
            <a:off x="5495483" y="5517964"/>
            <a:ext cx="1154162" cy="276999"/>
          </a:xfrm>
          <a:prstGeom prst="rect">
            <a:avLst/>
          </a:prstGeom>
          <a:noFill/>
        </p:spPr>
        <p:txBody>
          <a:bodyPr wrap="none" lIns="0" tIns="0" rIns="0" bIns="0" rtlCol="0">
            <a:spAutoFit/>
          </a:bodyPr>
          <a:lstStyle/>
          <a:p>
            <a:pPr algn="r"/>
            <a:r>
              <a:rPr kumimoji="1" lang="ja-JP" altLang="en-US"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2" name="テキスト ボックス 21">
            <a:extLst>
              <a:ext uri="{FF2B5EF4-FFF2-40B4-BE49-F238E27FC236}">
                <a16:creationId xmlns:a16="http://schemas.microsoft.com/office/drawing/2014/main" id="{D7E0B31B-25A0-26ED-49C0-39AEC59071C4}"/>
              </a:ext>
            </a:extLst>
          </p:cNvPr>
          <p:cNvSpPr txBox="1"/>
          <p:nvPr/>
        </p:nvSpPr>
        <p:spPr>
          <a:xfrm>
            <a:off x="3465361" y="5517964"/>
            <a:ext cx="1154162" cy="276999"/>
          </a:xfrm>
          <a:prstGeom prst="rect">
            <a:avLst/>
          </a:prstGeom>
          <a:noFill/>
        </p:spPr>
        <p:txBody>
          <a:bodyPr wrap="none" lIns="0" tIns="0" rIns="0" bIns="0" rtlCol="0">
            <a:spAutoFit/>
          </a:bodyPr>
          <a:lstStyle/>
          <a:p>
            <a:pPr algn="r"/>
            <a:r>
              <a:rPr kumimoji="1" lang="ja-JP" altLang="en-US"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3" name="テキスト ボックス 22">
            <a:extLst>
              <a:ext uri="{FF2B5EF4-FFF2-40B4-BE49-F238E27FC236}">
                <a16:creationId xmlns:a16="http://schemas.microsoft.com/office/drawing/2014/main" id="{6288D1B8-300D-2481-314A-511C8FFFC474}"/>
              </a:ext>
            </a:extLst>
          </p:cNvPr>
          <p:cNvSpPr txBox="1"/>
          <p:nvPr/>
        </p:nvSpPr>
        <p:spPr>
          <a:xfrm>
            <a:off x="5495483" y="7351560"/>
            <a:ext cx="1154162" cy="276999"/>
          </a:xfrm>
          <a:prstGeom prst="rect">
            <a:avLst/>
          </a:prstGeom>
          <a:noFill/>
        </p:spPr>
        <p:txBody>
          <a:bodyPr wrap="none" lIns="0" tIns="0" rIns="0" bIns="0" rtlCol="0">
            <a:spAutoFit/>
          </a:bodyPr>
          <a:lstStyle/>
          <a:p>
            <a:pPr algn="r"/>
            <a:r>
              <a:rPr kumimoji="1" lang="ja-JP" altLang="en-US"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15</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4" name="テキスト ボックス 23">
            <a:extLst>
              <a:ext uri="{FF2B5EF4-FFF2-40B4-BE49-F238E27FC236}">
                <a16:creationId xmlns:a16="http://schemas.microsoft.com/office/drawing/2014/main" id="{CBD4CE3F-DEF5-CBD6-E9A1-61EC9A7E9C90}"/>
              </a:ext>
            </a:extLst>
          </p:cNvPr>
          <p:cNvSpPr txBox="1"/>
          <p:nvPr/>
        </p:nvSpPr>
        <p:spPr>
          <a:xfrm>
            <a:off x="3465361" y="7351560"/>
            <a:ext cx="1154162" cy="276999"/>
          </a:xfrm>
          <a:prstGeom prst="rect">
            <a:avLst/>
          </a:prstGeom>
          <a:noFill/>
        </p:spPr>
        <p:txBody>
          <a:bodyPr wrap="none" lIns="0" tIns="0" rIns="0" bIns="0" rtlCol="0">
            <a:spAutoFit/>
          </a:bodyPr>
          <a:lstStyle/>
          <a:p>
            <a:pPr algn="r"/>
            <a:r>
              <a:rPr kumimoji="1" lang="ja-JP" altLang="en-US"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000" b="1"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800" dirty="0">
                <a:solidFill>
                  <a:schemeClr val="bg1"/>
                </a:solidFill>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25" name="テキスト ボックス 24">
            <a:extLst>
              <a:ext uri="{FF2B5EF4-FFF2-40B4-BE49-F238E27FC236}">
                <a16:creationId xmlns:a16="http://schemas.microsoft.com/office/drawing/2014/main" id="{5CFE1142-8CC2-ACB5-091E-D89E200121EA}"/>
              </a:ext>
            </a:extLst>
          </p:cNvPr>
          <p:cNvSpPr txBox="1"/>
          <p:nvPr/>
        </p:nvSpPr>
        <p:spPr>
          <a:xfrm>
            <a:off x="4091916" y="552220"/>
            <a:ext cx="214084" cy="107722"/>
          </a:xfrm>
          <a:prstGeom prst="rect">
            <a:avLst/>
          </a:prstGeom>
          <a:noFill/>
        </p:spPr>
        <p:txBody>
          <a:bodyPr wrap="square" lIns="0" tIns="0" rIns="0" bIns="0" rtlCol="0">
            <a:spAutoFit/>
          </a:bodyPr>
          <a:lstStyle/>
          <a:p>
            <a:pPr algn="ctr"/>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よ</a:t>
            </a:r>
          </a:p>
        </p:txBody>
      </p:sp>
      <p:sp>
        <p:nvSpPr>
          <p:cNvPr id="26" name="正方形/長方形 25">
            <a:extLst>
              <a:ext uri="{FF2B5EF4-FFF2-40B4-BE49-F238E27FC236}">
                <a16:creationId xmlns:a16="http://schemas.microsoft.com/office/drawing/2014/main" id="{DA49625E-F282-3D53-B812-092E87A0A381}"/>
              </a:ext>
            </a:extLst>
          </p:cNvPr>
          <p:cNvSpPr/>
          <p:nvPr/>
        </p:nvSpPr>
        <p:spPr>
          <a:xfrm>
            <a:off x="4265010" y="6915181"/>
            <a:ext cx="2390398"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写真｜群馬県防災教育資料・資料編「群馬の災害」</a:t>
            </a:r>
            <a:endParaRPr lang="en-US" altLang="ja-JP" sz="800" dirty="0">
              <a:latin typeface="MS PGothic" panose="020B0600070205080204" pitchFamily="50" charset="-128"/>
              <a:ea typeface="MS PGothic" panose="020B0600070205080204" pitchFamily="50" charset="-128"/>
            </a:endParaRPr>
          </a:p>
        </p:txBody>
      </p:sp>
      <p:sp>
        <p:nvSpPr>
          <p:cNvPr id="28" name="正方形/長方形 27">
            <a:extLst>
              <a:ext uri="{FF2B5EF4-FFF2-40B4-BE49-F238E27FC236}">
                <a16:creationId xmlns:a16="http://schemas.microsoft.com/office/drawing/2014/main" id="{BE39EE1D-3262-4D68-EE4B-E88F2C37388F}"/>
              </a:ext>
            </a:extLst>
          </p:cNvPr>
          <p:cNvSpPr/>
          <p:nvPr/>
        </p:nvSpPr>
        <p:spPr>
          <a:xfrm>
            <a:off x="4265010" y="8732055"/>
            <a:ext cx="2390398"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写真｜群馬県防災教育資料・資料編「群馬の災害」</a:t>
            </a:r>
            <a:endParaRPr lang="en-US" altLang="ja-JP" sz="800" dirty="0">
              <a:latin typeface="MS PGothic" panose="020B0600070205080204" pitchFamily="50" charset="-128"/>
              <a:ea typeface="MS PGothic" panose="020B0600070205080204" pitchFamily="50" charset="-128"/>
            </a:endParaRPr>
          </a:p>
        </p:txBody>
      </p:sp>
      <p:sp>
        <p:nvSpPr>
          <p:cNvPr id="27" name="テキスト ボックス 26">
            <a:extLst>
              <a:ext uri="{FF2B5EF4-FFF2-40B4-BE49-F238E27FC236}">
                <a16:creationId xmlns:a16="http://schemas.microsoft.com/office/drawing/2014/main" id="{D891B45F-8A3A-3DEF-40F0-66E18C37E1CE}"/>
              </a:ext>
            </a:extLst>
          </p:cNvPr>
          <p:cNvSpPr txBox="1"/>
          <p:nvPr/>
        </p:nvSpPr>
        <p:spPr>
          <a:xfrm>
            <a:off x="3358264" y="545699"/>
            <a:ext cx="367817"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し ぜん</a:t>
            </a:r>
          </a:p>
        </p:txBody>
      </p:sp>
      <p:sp>
        <p:nvSpPr>
          <p:cNvPr id="30" name="テキスト ボックス 29">
            <a:extLst>
              <a:ext uri="{FF2B5EF4-FFF2-40B4-BE49-F238E27FC236}">
                <a16:creationId xmlns:a16="http://schemas.microsoft.com/office/drawing/2014/main" id="{382D2942-9ABF-4141-1058-4E0FE8660D66}"/>
              </a:ext>
            </a:extLst>
          </p:cNvPr>
          <p:cNvSpPr txBox="1"/>
          <p:nvPr/>
        </p:nvSpPr>
        <p:spPr>
          <a:xfrm>
            <a:off x="1521334" y="1093221"/>
            <a:ext cx="168316"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つづ</a:t>
            </a:r>
          </a:p>
        </p:txBody>
      </p:sp>
      <p:sp>
        <p:nvSpPr>
          <p:cNvPr id="31" name="テキスト ボックス 30">
            <a:extLst>
              <a:ext uri="{FF2B5EF4-FFF2-40B4-BE49-F238E27FC236}">
                <a16:creationId xmlns:a16="http://schemas.microsoft.com/office/drawing/2014/main" id="{9E2FF0DC-88E0-4456-2DA8-F79B1C0F2496}"/>
              </a:ext>
            </a:extLst>
          </p:cNvPr>
          <p:cNvSpPr txBox="1"/>
          <p:nvPr/>
        </p:nvSpPr>
        <p:spPr>
          <a:xfrm>
            <a:off x="1359855" y="1509793"/>
            <a:ext cx="343043"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たいりょう</a:t>
            </a:r>
          </a:p>
        </p:txBody>
      </p:sp>
      <p:sp>
        <p:nvSpPr>
          <p:cNvPr id="32" name="テキスト ボックス 31">
            <a:extLst>
              <a:ext uri="{FF2B5EF4-FFF2-40B4-BE49-F238E27FC236}">
                <a16:creationId xmlns:a16="http://schemas.microsoft.com/office/drawing/2014/main" id="{38E79D9E-E614-861C-7479-A4DAC02B798C}"/>
              </a:ext>
            </a:extLst>
          </p:cNvPr>
          <p:cNvSpPr txBox="1"/>
          <p:nvPr/>
        </p:nvSpPr>
        <p:spPr>
          <a:xfrm>
            <a:off x="2128688" y="1509793"/>
            <a:ext cx="17953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つづ</a:t>
            </a:r>
          </a:p>
        </p:txBody>
      </p:sp>
      <p:sp>
        <p:nvSpPr>
          <p:cNvPr id="29" name="テキスト ボックス 28">
            <a:extLst>
              <a:ext uri="{FF2B5EF4-FFF2-40B4-BE49-F238E27FC236}">
                <a16:creationId xmlns:a16="http://schemas.microsoft.com/office/drawing/2014/main" id="{230645D7-7C9A-855D-9DD7-F4CA6D7A1FF2}"/>
              </a:ext>
            </a:extLst>
          </p:cNvPr>
          <p:cNvSpPr txBox="1"/>
          <p:nvPr/>
        </p:nvSpPr>
        <p:spPr>
          <a:xfrm>
            <a:off x="1506447" y="4408910"/>
            <a:ext cx="168316"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つづ</a:t>
            </a:r>
          </a:p>
        </p:txBody>
      </p:sp>
      <p:sp>
        <p:nvSpPr>
          <p:cNvPr id="33" name="テキスト ボックス 32">
            <a:extLst>
              <a:ext uri="{FF2B5EF4-FFF2-40B4-BE49-F238E27FC236}">
                <a16:creationId xmlns:a16="http://schemas.microsoft.com/office/drawing/2014/main" id="{16FF1339-55A7-CCDE-8488-C5503DBC1ED9}"/>
              </a:ext>
            </a:extLst>
          </p:cNvPr>
          <p:cNvSpPr txBox="1"/>
          <p:nvPr/>
        </p:nvSpPr>
        <p:spPr>
          <a:xfrm>
            <a:off x="925363" y="4815903"/>
            <a:ext cx="17953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つづ</a:t>
            </a:r>
          </a:p>
        </p:txBody>
      </p:sp>
      <p:sp>
        <p:nvSpPr>
          <p:cNvPr id="15" name="テキスト ボックス 14">
            <a:extLst>
              <a:ext uri="{FF2B5EF4-FFF2-40B4-BE49-F238E27FC236}">
                <a16:creationId xmlns:a16="http://schemas.microsoft.com/office/drawing/2014/main" id="{C2C67135-D123-E3C9-D0FC-8B61236F6CBA}"/>
              </a:ext>
            </a:extLst>
          </p:cNvPr>
          <p:cNvSpPr txBox="1"/>
          <p:nvPr/>
        </p:nvSpPr>
        <p:spPr>
          <a:xfrm>
            <a:off x="298557" y="7941216"/>
            <a:ext cx="14747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くず</a:t>
            </a:r>
            <a:endParaRPr kumimoji="1"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24371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5127" y="2226057"/>
            <a:ext cx="2697707" cy="1734332"/>
          </a:xfrm>
          <a:prstGeom prst="rect">
            <a:avLst/>
          </a:prstGeom>
          <a:ln w="6350">
            <a:solidFill>
              <a:schemeClr val="tx1"/>
            </a:solidFill>
          </a:ln>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10974" y="2226057"/>
            <a:ext cx="2703150" cy="1747405"/>
          </a:xfrm>
          <a:prstGeom prst="rect">
            <a:avLst/>
          </a:prstGeom>
          <a:ln w="6350">
            <a:solidFill>
              <a:schemeClr val="tx1"/>
            </a:solidFill>
          </a:ln>
        </p:spPr>
      </p:pic>
      <p:sp>
        <p:nvSpPr>
          <p:cNvPr id="28" name="角丸四角形 27"/>
          <p:cNvSpPr/>
          <p:nvPr/>
        </p:nvSpPr>
        <p:spPr>
          <a:xfrm>
            <a:off x="80962" y="5973048"/>
            <a:ext cx="6696075" cy="2423968"/>
          </a:xfrm>
          <a:prstGeom prst="roundRect">
            <a:avLst>
              <a:gd name="adj" fmla="val 0"/>
            </a:avLst>
          </a:prstGeom>
          <a:solidFill>
            <a:srgbClr val="D9ECD4"/>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83871" y="52703"/>
            <a:ext cx="847725" cy="847725"/>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181812" y="6515069"/>
            <a:ext cx="2499078" cy="1731742"/>
          </a:xfrm>
          <a:prstGeom prst="roundRect">
            <a:avLst>
              <a:gd name="adj" fmla="val 918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18483" y="6698898"/>
            <a:ext cx="2562295" cy="872547"/>
          </a:xfrm>
          <a:prstGeom prst="rect">
            <a:avLst/>
          </a:prstGeom>
          <a:noFill/>
        </p:spPr>
        <p:txBody>
          <a:bodyPr wrap="square" rtlCol="0">
            <a:spAutoFit/>
          </a:bodyPr>
          <a:lstStyle/>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災害が起こりそうな大雨のときは、</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危険から身を守る行動を</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とってください。</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48" name="角丸四角形 47"/>
          <p:cNvSpPr/>
          <p:nvPr/>
        </p:nvSpPr>
        <p:spPr>
          <a:xfrm>
            <a:off x="248401" y="6331441"/>
            <a:ext cx="2358274" cy="36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98640" y="6416863"/>
            <a:ext cx="2199320" cy="215444"/>
          </a:xfrm>
          <a:prstGeom prst="rect">
            <a:avLst/>
          </a:prstGeom>
          <a:noFill/>
        </p:spPr>
        <p:txBody>
          <a:bodyPr wrap="square" lIns="0" tIns="0" rIns="0" bIns="0" rtlCol="0">
            <a:sp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① たまに起こる災害に備える</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 name="テキスト ボックス 50"/>
          <p:cNvSpPr txBox="1"/>
          <p:nvPr/>
        </p:nvSpPr>
        <p:spPr>
          <a:xfrm>
            <a:off x="77968" y="125658"/>
            <a:ext cx="859531" cy="646331"/>
          </a:xfrm>
          <a:prstGeom prst="rect">
            <a:avLst/>
          </a:prstGeom>
          <a:noFill/>
        </p:spPr>
        <p:txBody>
          <a:bodyPr wrap="none" rtlCol="0">
            <a:spAutoFit/>
          </a:bodyPr>
          <a:lstStyle/>
          <a:p>
            <a:pPr algn="ctr"/>
            <a:r>
              <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学習の</a:t>
            </a:r>
            <a:endParaRPr kumimoji="1" lang="en-US" altLang="ja-JP"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ねらい</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52" name="テキスト ボックス 51"/>
          <p:cNvSpPr txBox="1"/>
          <p:nvPr/>
        </p:nvSpPr>
        <p:spPr>
          <a:xfrm>
            <a:off x="1349209" y="45720"/>
            <a:ext cx="2949846"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大雨が降ったときの状況を考えてみよう</a:t>
            </a:r>
            <a:endParaRPr lang="en-US" altLang="ja-JP" sz="13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64" name="テキスト ボックス 63"/>
          <p:cNvSpPr txBox="1"/>
          <p:nvPr/>
        </p:nvSpPr>
        <p:spPr>
          <a:xfrm>
            <a:off x="1349209" y="336290"/>
            <a:ext cx="6517136" cy="292388"/>
          </a:xfrm>
          <a:prstGeom prst="rect">
            <a:avLst/>
          </a:prstGeom>
          <a:noFill/>
        </p:spPr>
        <p:txBody>
          <a:bodyPr wrap="squar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大雨が降ったときに起こりうる“災い（危険）”を知ろう</a:t>
            </a:r>
            <a:endParaRPr lang="en-US" altLang="ja-JP" sz="13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65" name="テキスト ボックス 64"/>
          <p:cNvSpPr txBox="1"/>
          <p:nvPr/>
        </p:nvSpPr>
        <p:spPr>
          <a:xfrm>
            <a:off x="1349209" y="626861"/>
            <a:ext cx="2938625"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地域にある“恵み（良いところ）”を知ろう</a:t>
            </a:r>
          </a:p>
        </p:txBody>
      </p:sp>
      <p:sp>
        <p:nvSpPr>
          <p:cNvPr id="116" name="角丸四角形 115"/>
          <p:cNvSpPr/>
          <p:nvPr/>
        </p:nvSpPr>
        <p:spPr>
          <a:xfrm>
            <a:off x="2736594" y="6515069"/>
            <a:ext cx="3907487" cy="1731742"/>
          </a:xfrm>
          <a:prstGeom prst="roundRect">
            <a:avLst>
              <a:gd name="adj" fmla="val 918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2773266" y="6698898"/>
            <a:ext cx="2801556" cy="1132618"/>
          </a:xfrm>
          <a:prstGeom prst="rect">
            <a:avLst/>
          </a:prstGeom>
          <a:noFill/>
        </p:spPr>
        <p:txBody>
          <a:bodyPr wrap="square" rtlCol="0">
            <a:spAutoFit/>
          </a:bodyPr>
          <a:lstStyle/>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危険でない“いつも”のときは、</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地域にある良いところや</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水がもたらす“恵み”を</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いっぱい受け取っていってください。</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20" name="角丸四角形 119"/>
          <p:cNvSpPr/>
          <p:nvPr/>
        </p:nvSpPr>
        <p:spPr>
          <a:xfrm>
            <a:off x="2803184" y="6331441"/>
            <a:ext cx="2577789" cy="36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2886764" y="6409720"/>
            <a:ext cx="2343590" cy="215444"/>
          </a:xfrm>
          <a:prstGeom prst="rect">
            <a:avLst/>
          </a:prstGeom>
          <a:noFill/>
        </p:spPr>
        <p:txBody>
          <a:bodyPr wrap="none" lIns="0" tIns="0" rIns="0" bIns="0" rtlCol="0">
            <a:sp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② 自然の恵みをいっぱいもらう</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3" name="テキスト ボックス 122"/>
          <p:cNvSpPr txBox="1"/>
          <p:nvPr/>
        </p:nvSpPr>
        <p:spPr>
          <a:xfrm>
            <a:off x="112300" y="1517915"/>
            <a:ext cx="6745700" cy="575607"/>
          </a:xfrm>
          <a:prstGeom prst="rect">
            <a:avLst/>
          </a:prstGeom>
          <a:noFill/>
        </p:spPr>
        <p:txBody>
          <a:bodyPr wrap="square" rtlCol="0">
            <a:spAutoFit/>
          </a:bodyPr>
          <a:lstStyle/>
          <a:p>
            <a:pPr>
              <a:lnSpc>
                <a:spcPct val="130000"/>
              </a:lnSpc>
            </a:pPr>
            <a:r>
              <a:rPr lang="ja-JP" altLang="en-US" sz="1300" dirty="0">
                <a:latin typeface="ＭＳ Ｐ明朝" panose="02020600040205080304" pitchFamily="18" charset="-128"/>
                <a:ea typeface="ＭＳ Ｐ明朝" panose="02020600040205080304" pitchFamily="18" charset="-128"/>
              </a:rPr>
              <a:t>大雨が降ると、川や山、地域で危ないことが起こることもあります。しかし、みなさんが住む地域には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良いところも</a:t>
            </a:r>
            <a:r>
              <a:rPr lang="ja-JP" altLang="en-US" sz="1300" dirty="0">
                <a:solidFill>
                  <a:srgbClr val="548235"/>
                </a:solidFill>
                <a:latin typeface="HGP創英角ｺﾞｼｯｸUB" panose="020B0900000000000000" pitchFamily="50" charset="-128"/>
                <a:ea typeface="HGP創英角ｺﾞｼｯｸUB" panose="020B0900000000000000" pitchFamily="50" charset="-128"/>
              </a:rPr>
              <a:t>いっぱい</a:t>
            </a:r>
            <a:r>
              <a:rPr lang="ja-JP" altLang="en-US" sz="1300" dirty="0">
                <a:latin typeface="ＭＳ Ｐ明朝" panose="02020600040205080304" pitchFamily="18" charset="-128"/>
                <a:ea typeface="ＭＳ Ｐ明朝" panose="02020600040205080304" pitchFamily="18" charset="-128"/>
              </a:rPr>
              <a:t>あると思います。</a:t>
            </a:r>
            <a:endParaRPr lang="en-US" altLang="ja-JP" sz="1300" dirty="0">
              <a:latin typeface="ＭＳ Ｐ明朝" panose="02020600040205080304" pitchFamily="18" charset="-128"/>
              <a:ea typeface="ＭＳ Ｐ明朝" panose="02020600040205080304" pitchFamily="18" charset="-128"/>
            </a:endParaRPr>
          </a:p>
        </p:txBody>
      </p:sp>
      <p:grpSp>
        <p:nvGrpSpPr>
          <p:cNvPr id="100" name="グループ化 99"/>
          <p:cNvGrpSpPr/>
          <p:nvPr/>
        </p:nvGrpSpPr>
        <p:grpSpPr>
          <a:xfrm>
            <a:off x="202680" y="4232668"/>
            <a:ext cx="6465710" cy="1252926"/>
            <a:chOff x="652922" y="4308689"/>
            <a:chExt cx="6465710" cy="1252926"/>
          </a:xfrm>
        </p:grpSpPr>
        <p:sp>
          <p:nvSpPr>
            <p:cNvPr id="121" name="テキスト ボックス 120"/>
            <p:cNvSpPr txBox="1"/>
            <p:nvPr/>
          </p:nvSpPr>
          <p:spPr>
            <a:xfrm>
              <a:off x="968104" y="4742108"/>
              <a:ext cx="3397833" cy="727700"/>
            </a:xfrm>
            <a:prstGeom prst="rect">
              <a:avLst/>
            </a:prstGeom>
            <a:noFill/>
          </p:spPr>
          <p:txBody>
            <a:bodyPr wrap="square" rtlCol="0">
              <a:spAutoFit/>
            </a:bodyPr>
            <a:lstStyle/>
            <a:p>
              <a:pPr>
                <a:lnSpc>
                  <a:spcPct val="120000"/>
                </a:lnSpc>
              </a:pPr>
              <a:r>
                <a:rPr lang="ja-JP" altLang="en-US" sz="1200" dirty="0">
                  <a:latin typeface="+mj-ea"/>
                  <a:ea typeface="+mj-ea"/>
                </a:rPr>
                <a:t>雨は、稲や野菜を育てたり、魚がいる川や池を</a:t>
              </a:r>
              <a:endParaRPr lang="en-US" altLang="ja-JP" sz="1200" dirty="0">
                <a:latin typeface="+mj-ea"/>
                <a:ea typeface="+mj-ea"/>
              </a:endParaRPr>
            </a:p>
            <a:p>
              <a:pPr>
                <a:lnSpc>
                  <a:spcPct val="120000"/>
                </a:lnSpc>
              </a:pPr>
              <a:r>
                <a:rPr lang="ja-JP" altLang="en-US" sz="1200" dirty="0">
                  <a:latin typeface="+mj-ea"/>
                  <a:ea typeface="+mj-ea"/>
                </a:rPr>
                <a:t>つくったり、さらには私たちの飲み水になるなど、</a:t>
              </a:r>
              <a:r>
                <a:rPr lang="ja-JP" altLang="en-US" sz="1200" dirty="0">
                  <a:solidFill>
                    <a:srgbClr val="00B050"/>
                  </a:solidFill>
                  <a:latin typeface="HGP創英角ｺﾞｼｯｸUB" panose="020B0900000000000000" pitchFamily="50" charset="-128"/>
                  <a:ea typeface="HGP創英角ｺﾞｼｯｸUB" panose="020B0900000000000000" pitchFamily="50" charset="-128"/>
                </a:rPr>
                <a:t>生きるうえで欠かせない水</a:t>
              </a:r>
              <a:r>
                <a:rPr lang="ja-JP" altLang="en-US" sz="1200" dirty="0">
                  <a:latin typeface="+mj-ea"/>
                  <a:ea typeface="+mj-ea"/>
                </a:rPr>
                <a:t>をもたらします。</a:t>
              </a:r>
              <a:endParaRPr lang="en-US" altLang="ja-JP" sz="1200" dirty="0">
                <a:latin typeface="+mj-ea"/>
                <a:ea typeface="+mj-ea"/>
              </a:endParaRPr>
            </a:p>
          </p:txBody>
        </p:sp>
        <p:pic>
          <p:nvPicPr>
            <p:cNvPr id="93" name="図 9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16113" y="4367850"/>
              <a:ext cx="1748253" cy="1130404"/>
            </a:xfrm>
            <a:prstGeom prst="rect">
              <a:avLst/>
            </a:prstGeom>
            <a:ln w="6350">
              <a:solidFill>
                <a:schemeClr val="tx1"/>
              </a:solidFill>
            </a:ln>
          </p:spPr>
        </p:pic>
        <p:sp>
          <p:nvSpPr>
            <p:cNvPr id="125" name="角丸四角形 124"/>
            <p:cNvSpPr/>
            <p:nvPr/>
          </p:nvSpPr>
          <p:spPr>
            <a:xfrm>
              <a:off x="652922" y="4308689"/>
              <a:ext cx="6465710" cy="1252926"/>
            </a:xfrm>
            <a:prstGeom prst="roundRect">
              <a:avLst>
                <a:gd name="adj" fmla="val 13735"/>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6" name="Picture 2" descr="http://3.bp.blogspot.com/-Hst9uWWt2Ks/Ur1GWPeMZPI/AAAAAAAAccM/BaMEwNU4skM/s800/tanb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4132" y="6792861"/>
            <a:ext cx="914386" cy="862853"/>
          </a:xfrm>
          <a:prstGeom prst="rect">
            <a:avLst/>
          </a:prstGeom>
          <a:noFill/>
          <a:extLst>
            <a:ext uri="{909E8E84-426E-40DD-AFC4-6F175D3DCCD1}">
              <a14:hiddenFill xmlns:a14="http://schemas.microsoft.com/office/drawing/2010/main">
                <a:solidFill>
                  <a:srgbClr val="FFFFFF"/>
                </a:solidFill>
              </a14:hiddenFill>
            </a:ext>
          </a:extLst>
        </p:spPr>
      </p:pic>
      <p:pic>
        <p:nvPicPr>
          <p:cNvPr id="126" name="図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7778" y="7291707"/>
            <a:ext cx="960612" cy="960612"/>
          </a:xfrm>
          <a:prstGeom prst="rect">
            <a:avLst/>
          </a:prstGeom>
        </p:spPr>
      </p:pic>
      <p:sp>
        <p:nvSpPr>
          <p:cNvPr id="135" name="角丸四角形 134"/>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104" name="テキスト ボックス 103"/>
          <p:cNvSpPr txBox="1"/>
          <p:nvPr/>
        </p:nvSpPr>
        <p:spPr>
          <a:xfrm>
            <a:off x="80963" y="1130308"/>
            <a:ext cx="3977278" cy="353943"/>
          </a:xfrm>
          <a:prstGeom prst="rect">
            <a:avLst/>
          </a:prstGeom>
          <a:noFill/>
        </p:spPr>
        <p:txBody>
          <a:bodyPr wrap="square" rtlCol="0">
            <a:spAutoFit/>
          </a:bodyPr>
          <a:lstStyle/>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３</a:t>
            </a:r>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地域にある　“恵み”　</a:t>
            </a:r>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を知ろう</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3" name="角丸四角形 22"/>
          <p:cNvSpPr/>
          <p:nvPr/>
        </p:nvSpPr>
        <p:spPr>
          <a:xfrm>
            <a:off x="408322" y="4237142"/>
            <a:ext cx="1338688" cy="305838"/>
          </a:xfrm>
          <a:prstGeom prst="roundRect">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43085" y="4206934"/>
            <a:ext cx="1345240" cy="323165"/>
          </a:xfrm>
          <a:prstGeom prst="rect">
            <a:avLst/>
          </a:prstGeom>
          <a:noFill/>
        </p:spPr>
        <p:txBody>
          <a:bodyPr wrap="none" rtlCol="0">
            <a:spAutoFit/>
          </a:bodyPr>
          <a:lstStyle/>
          <a:p>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ステップアップ</a:t>
            </a:r>
            <a:endPar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7" name="グループ化 6">
            <a:extLst>
              <a:ext uri="{FF2B5EF4-FFF2-40B4-BE49-F238E27FC236}">
                <a16:creationId xmlns:a16="http://schemas.microsoft.com/office/drawing/2014/main" id="{8DA8AA8D-86C3-B433-9DF9-0C48EF72FE34}"/>
              </a:ext>
            </a:extLst>
          </p:cNvPr>
          <p:cNvGrpSpPr/>
          <p:nvPr/>
        </p:nvGrpSpPr>
        <p:grpSpPr>
          <a:xfrm>
            <a:off x="94987" y="5753502"/>
            <a:ext cx="1729189" cy="393428"/>
            <a:chOff x="94987" y="5753502"/>
            <a:chExt cx="1729189" cy="393428"/>
          </a:xfrm>
        </p:grpSpPr>
        <p:sp>
          <p:nvSpPr>
            <p:cNvPr id="84" name="円/楕円 83"/>
            <p:cNvSpPr/>
            <p:nvPr/>
          </p:nvSpPr>
          <p:spPr>
            <a:xfrm>
              <a:off x="550963" y="5760644"/>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98" name="テキスト ボックス 97"/>
            <p:cNvSpPr txBox="1"/>
            <p:nvPr/>
          </p:nvSpPr>
          <p:spPr>
            <a:xfrm>
              <a:off x="643496" y="5800337"/>
              <a:ext cx="181140" cy="276999"/>
            </a:xfrm>
            <a:prstGeom prst="rect">
              <a:avLst/>
            </a:prstGeom>
            <a:noFill/>
          </p:spPr>
          <p:txBody>
            <a:bodyPr wrap="none" lIns="0" tIns="0" rIns="0" bIns="0"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5" name="円/楕円 84"/>
            <p:cNvSpPr/>
            <p:nvPr/>
          </p:nvSpPr>
          <p:spPr>
            <a:xfrm>
              <a:off x="990504" y="5764300"/>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1091636" y="5800337"/>
              <a:ext cx="198772"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4" name="円/楕円 13"/>
            <p:cNvSpPr/>
            <p:nvPr/>
          </p:nvSpPr>
          <p:spPr>
            <a:xfrm>
              <a:off x="94987" y="5759193"/>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175592" y="5800337"/>
              <a:ext cx="209994"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07" name="円/楕円 106"/>
            <p:cNvSpPr/>
            <p:nvPr/>
          </p:nvSpPr>
          <p:spPr>
            <a:xfrm>
              <a:off x="1441546" y="5753502"/>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108" name="テキスト ボックス 107"/>
            <p:cNvSpPr txBox="1"/>
            <p:nvPr/>
          </p:nvSpPr>
          <p:spPr>
            <a:xfrm>
              <a:off x="1574038" y="5800337"/>
              <a:ext cx="142668" cy="276999"/>
            </a:xfrm>
            <a:prstGeom prst="rect">
              <a:avLst/>
            </a:prstGeom>
            <a:noFill/>
          </p:spPr>
          <p:txBody>
            <a:bodyPr wrap="none" lIns="0" tIns="0" rIns="0" bIns="0"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sp>
        <p:nvSpPr>
          <p:cNvPr id="109" name="テキスト ボックス 108"/>
          <p:cNvSpPr txBox="1"/>
          <p:nvPr/>
        </p:nvSpPr>
        <p:spPr>
          <a:xfrm>
            <a:off x="1747010" y="4278781"/>
            <a:ext cx="1009015" cy="307777"/>
          </a:xfrm>
          <a:prstGeom prst="rect">
            <a:avLst/>
          </a:prstGeom>
          <a:noFill/>
        </p:spPr>
        <p:txBody>
          <a:bodyPr wrap="squar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雨の役割</a:t>
            </a:r>
          </a:p>
        </p:txBody>
      </p:sp>
      <p:grpSp>
        <p:nvGrpSpPr>
          <p:cNvPr id="31" name="グループ化 30"/>
          <p:cNvGrpSpPr/>
          <p:nvPr/>
        </p:nvGrpSpPr>
        <p:grpSpPr>
          <a:xfrm rot="2939002" flipH="1">
            <a:off x="128688" y="4275730"/>
            <a:ext cx="445294" cy="159887"/>
            <a:chOff x="-692938" y="3350513"/>
            <a:chExt cx="571494" cy="205200"/>
          </a:xfrm>
        </p:grpSpPr>
        <p:grpSp>
          <p:nvGrpSpPr>
            <p:cNvPr id="27" name="グループ化 26"/>
            <p:cNvGrpSpPr/>
            <p:nvPr/>
          </p:nvGrpSpPr>
          <p:grpSpPr>
            <a:xfrm>
              <a:off x="-692938" y="3350513"/>
              <a:ext cx="523187" cy="205200"/>
              <a:chOff x="-692938" y="3350513"/>
              <a:chExt cx="523187" cy="205200"/>
            </a:xfrm>
          </p:grpSpPr>
          <p:sp>
            <p:nvSpPr>
              <p:cNvPr id="13" name="二等辺三角形 12"/>
              <p:cNvSpPr/>
              <p:nvPr/>
            </p:nvSpPr>
            <p:spPr>
              <a:xfrm rot="16200000">
                <a:off x="-719715" y="3380310"/>
                <a:ext cx="201600" cy="144444"/>
              </a:xfrm>
              <a:prstGeom prst="triangle">
                <a:avLst/>
              </a:prstGeom>
              <a:solidFill>
                <a:schemeClr val="lt1"/>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二等辺三角形 114"/>
              <p:cNvSpPr/>
              <p:nvPr/>
            </p:nvSpPr>
            <p:spPr>
              <a:xfrm rot="16200000">
                <a:off x="-697325" y="3422775"/>
                <a:ext cx="68462" cy="59688"/>
              </a:xfrm>
              <a:prstGeom prst="triangle">
                <a:avLst/>
              </a:prstGeom>
              <a:solidFill>
                <a:schemeClr val="tx1">
                  <a:lumMod val="75000"/>
                  <a:lumOff val="25000"/>
                </a:schemeClr>
              </a:solidFill>
              <a:ln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44892" y="3350513"/>
                <a:ext cx="375141" cy="205200"/>
              </a:xfrm>
              <a:prstGeom prst="rect">
                <a:avLst/>
              </a:prstGeom>
              <a:solidFill>
                <a:srgbClr val="FFC000"/>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a:stCxn id="5" idx="1"/>
                <a:endCxn id="5" idx="3"/>
              </p:cNvCxnSpPr>
              <p:nvPr/>
            </p:nvCxnSpPr>
            <p:spPr>
              <a:xfrm>
                <a:off x="-544892" y="3453113"/>
                <a:ext cx="37514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9" name="正方形/長方形 28"/>
            <p:cNvSpPr/>
            <p:nvPr/>
          </p:nvSpPr>
          <p:spPr>
            <a:xfrm>
              <a:off x="-169751" y="3350513"/>
              <a:ext cx="48307" cy="205200"/>
            </a:xfrm>
            <a:prstGeom prst="rect">
              <a:avLst/>
            </a:prstGeom>
            <a:solidFill>
              <a:srgbClr val="FFC000"/>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テキスト ボックス 69"/>
          <p:cNvSpPr txBox="1"/>
          <p:nvPr/>
        </p:nvSpPr>
        <p:spPr>
          <a:xfrm>
            <a:off x="1971291" y="8475"/>
            <a:ext cx="89768" cy="107722"/>
          </a:xfrm>
          <a:prstGeom prst="rect">
            <a:avLst/>
          </a:prstGeom>
          <a:noFill/>
        </p:spPr>
        <p:txBody>
          <a:bodyPr wrap="none" lIns="0" tIns="0" rIns="0" bIns="0" rtlCol="0">
            <a:spAutoFit/>
          </a:bodyPr>
          <a:lstStyle/>
          <a:p>
            <a:pPr>
              <a:spcBef>
                <a:spcPts val="0"/>
              </a:spcBef>
            </a:pPr>
            <a:r>
              <a:rPr lang="ja-JP" altLang="en-US" sz="700" dirty="0">
                <a:solidFill>
                  <a:schemeClr val="tx1">
                    <a:lumMod val="85000"/>
                    <a:lumOff val="15000"/>
                  </a:schemeClr>
                </a:solidFill>
                <a:latin typeface="+mn-ea"/>
              </a:rPr>
              <a:t>ふ</a:t>
            </a:r>
            <a:endParaRPr lang="en-US" altLang="ja-JP" sz="700" dirty="0">
              <a:solidFill>
                <a:schemeClr val="tx1">
                  <a:lumMod val="85000"/>
                  <a:lumOff val="15000"/>
                </a:schemeClr>
              </a:solidFill>
              <a:latin typeface="+mn-ea"/>
            </a:endParaRPr>
          </a:p>
        </p:txBody>
      </p:sp>
      <p:sp>
        <p:nvSpPr>
          <p:cNvPr id="71" name="テキスト ボックス 70"/>
          <p:cNvSpPr txBox="1"/>
          <p:nvPr/>
        </p:nvSpPr>
        <p:spPr>
          <a:xfrm>
            <a:off x="2785366" y="8475"/>
            <a:ext cx="403957" cy="107722"/>
          </a:xfrm>
          <a:prstGeom prst="rect">
            <a:avLst/>
          </a:prstGeom>
          <a:noFill/>
        </p:spPr>
        <p:txBody>
          <a:bodyPr wrap="none" lIns="0" tIns="0" rIns="0" bIns="0" rtlCol="0">
            <a:spAutoFit/>
          </a:bodyPr>
          <a:lstStyle/>
          <a:p>
            <a:pPr algn="dist">
              <a:spcBef>
                <a:spcPts val="0"/>
              </a:spcBef>
            </a:pPr>
            <a:r>
              <a:rPr lang="ja-JP" altLang="en-US" sz="700" dirty="0">
                <a:solidFill>
                  <a:schemeClr val="tx1">
                    <a:lumMod val="85000"/>
                    <a:lumOff val="15000"/>
                  </a:schemeClr>
                </a:solidFill>
                <a:latin typeface="+mn-ea"/>
              </a:rPr>
              <a:t>じょうきょう</a:t>
            </a:r>
            <a:endParaRPr lang="en-US" altLang="ja-JP" sz="700" dirty="0">
              <a:solidFill>
                <a:schemeClr val="tx1">
                  <a:lumMod val="85000"/>
                  <a:lumOff val="15000"/>
                </a:schemeClr>
              </a:solidFill>
              <a:latin typeface="+mn-ea"/>
            </a:endParaRPr>
          </a:p>
        </p:txBody>
      </p:sp>
      <p:sp>
        <p:nvSpPr>
          <p:cNvPr id="72" name="テキスト ボックス 71"/>
          <p:cNvSpPr txBox="1"/>
          <p:nvPr/>
        </p:nvSpPr>
        <p:spPr>
          <a:xfrm>
            <a:off x="4022724" y="302850"/>
            <a:ext cx="254001" cy="107722"/>
          </a:xfrm>
          <a:prstGeom prst="rect">
            <a:avLst/>
          </a:prstGeom>
          <a:noFill/>
        </p:spPr>
        <p:txBody>
          <a:bodyPr wrap="square" lIns="0" tIns="0" rIns="0" bIns="0" rtlCol="0">
            <a:noAutofit/>
          </a:bodyPr>
          <a:lstStyle/>
          <a:p>
            <a:pPr algn="dist">
              <a:spcBef>
                <a:spcPts val="0"/>
              </a:spcBef>
            </a:pPr>
            <a:r>
              <a:rPr lang="ja-JP" altLang="en-US" sz="700" spc="-150" dirty="0">
                <a:solidFill>
                  <a:schemeClr val="tx1">
                    <a:lumMod val="85000"/>
                    <a:lumOff val="15000"/>
                  </a:schemeClr>
                </a:solidFill>
                <a:latin typeface="+mn-ea"/>
              </a:rPr>
              <a:t>き </a:t>
            </a:r>
            <a:r>
              <a:rPr lang="ja-JP" altLang="en-US" sz="700" spc="-150" dirty="0" err="1">
                <a:solidFill>
                  <a:schemeClr val="tx1">
                    <a:lumMod val="85000"/>
                    <a:lumOff val="15000"/>
                  </a:schemeClr>
                </a:solidFill>
                <a:latin typeface="+mn-ea"/>
              </a:rPr>
              <a:t>けん</a:t>
            </a:r>
            <a:endParaRPr lang="en-US" altLang="ja-JP" sz="700" spc="-150" dirty="0">
              <a:solidFill>
                <a:schemeClr val="tx1">
                  <a:lumMod val="85000"/>
                  <a:lumOff val="15000"/>
                </a:schemeClr>
              </a:solidFill>
              <a:latin typeface="+mn-ea"/>
            </a:endParaRPr>
          </a:p>
        </p:txBody>
      </p:sp>
      <p:sp>
        <p:nvSpPr>
          <p:cNvPr id="73" name="テキスト ボックス 72"/>
          <p:cNvSpPr txBox="1"/>
          <p:nvPr/>
        </p:nvSpPr>
        <p:spPr>
          <a:xfrm>
            <a:off x="3519917" y="302850"/>
            <a:ext cx="279400" cy="107722"/>
          </a:xfrm>
          <a:prstGeom prst="rect">
            <a:avLst/>
          </a:prstGeom>
          <a:noFill/>
        </p:spPr>
        <p:txBody>
          <a:bodyPr wrap="square" lIns="0" tIns="0" rIns="0" bIns="0" rtlCol="0">
            <a:noAutofit/>
          </a:bodyPr>
          <a:lstStyle/>
          <a:p>
            <a:pPr algn="ctr">
              <a:spcBef>
                <a:spcPts val="0"/>
              </a:spcBef>
            </a:pPr>
            <a:r>
              <a:rPr lang="ja-JP" altLang="en-US" sz="700" dirty="0" err="1">
                <a:solidFill>
                  <a:schemeClr val="tx1">
                    <a:lumMod val="85000"/>
                    <a:lumOff val="15000"/>
                  </a:schemeClr>
                </a:solidFill>
                <a:latin typeface="+mn-ea"/>
              </a:rPr>
              <a:t>わざわ</a:t>
            </a:r>
            <a:endParaRPr lang="en-US" altLang="ja-JP" sz="700" dirty="0">
              <a:solidFill>
                <a:schemeClr val="tx1">
                  <a:lumMod val="85000"/>
                  <a:lumOff val="15000"/>
                </a:schemeClr>
              </a:solidFill>
              <a:latin typeface="+mn-ea"/>
            </a:endParaRPr>
          </a:p>
        </p:txBody>
      </p:sp>
      <p:sp>
        <p:nvSpPr>
          <p:cNvPr id="74" name="テキスト ボックス 73"/>
          <p:cNvSpPr txBox="1"/>
          <p:nvPr/>
        </p:nvSpPr>
        <p:spPr>
          <a:xfrm>
            <a:off x="1971291" y="300845"/>
            <a:ext cx="89768" cy="107722"/>
          </a:xfrm>
          <a:prstGeom prst="rect">
            <a:avLst/>
          </a:prstGeom>
          <a:noFill/>
        </p:spPr>
        <p:txBody>
          <a:bodyPr wrap="none" lIns="0" tIns="0" rIns="0" bIns="0" rtlCol="0">
            <a:spAutoFit/>
          </a:bodyPr>
          <a:lstStyle/>
          <a:p>
            <a:pPr>
              <a:spcBef>
                <a:spcPts val="0"/>
              </a:spcBef>
            </a:pPr>
            <a:r>
              <a:rPr lang="ja-JP" altLang="en-US" sz="700" dirty="0">
                <a:solidFill>
                  <a:schemeClr val="tx1">
                    <a:lumMod val="85000"/>
                    <a:lumOff val="15000"/>
                  </a:schemeClr>
                </a:solidFill>
                <a:latin typeface="+mn-ea"/>
              </a:rPr>
              <a:t>ふ</a:t>
            </a:r>
            <a:endParaRPr lang="en-US" altLang="ja-JP" sz="700" dirty="0">
              <a:solidFill>
                <a:schemeClr val="tx1">
                  <a:lumMod val="85000"/>
                  <a:lumOff val="15000"/>
                </a:schemeClr>
              </a:solidFill>
              <a:latin typeface="+mn-ea"/>
            </a:endParaRPr>
          </a:p>
        </p:txBody>
      </p:sp>
      <p:sp>
        <p:nvSpPr>
          <p:cNvPr id="75" name="テキスト ボックス 74"/>
          <p:cNvSpPr txBox="1"/>
          <p:nvPr/>
        </p:nvSpPr>
        <p:spPr>
          <a:xfrm>
            <a:off x="1485933" y="600413"/>
            <a:ext cx="264522" cy="107722"/>
          </a:xfrm>
          <a:prstGeom prst="rect">
            <a:avLst/>
          </a:prstGeom>
          <a:noFill/>
        </p:spPr>
        <p:txBody>
          <a:bodyPr wrap="square" lIns="0" tIns="0" rIns="0" bIns="0" rtlCol="0">
            <a:noAutofit/>
          </a:bodyPr>
          <a:lstStyle/>
          <a:p>
            <a:pPr algn="dist">
              <a:spcBef>
                <a:spcPts val="0"/>
              </a:spcBef>
            </a:pPr>
            <a:r>
              <a:rPr lang="ja-JP" altLang="en-US" sz="700" spc="-150" dirty="0">
                <a:solidFill>
                  <a:schemeClr val="tx1">
                    <a:lumMod val="85000"/>
                    <a:lumOff val="15000"/>
                  </a:schemeClr>
                </a:solidFill>
                <a:latin typeface="+mn-ea"/>
              </a:rPr>
              <a:t>ち いき</a:t>
            </a:r>
            <a:endParaRPr lang="en-US" altLang="ja-JP" sz="700" spc="-150" dirty="0">
              <a:solidFill>
                <a:schemeClr val="tx1">
                  <a:lumMod val="85000"/>
                  <a:lumOff val="15000"/>
                </a:schemeClr>
              </a:solidFill>
              <a:latin typeface="+mn-ea"/>
            </a:endParaRPr>
          </a:p>
        </p:txBody>
      </p:sp>
      <p:sp>
        <p:nvSpPr>
          <p:cNvPr id="78" name="テキスト ボックス 77"/>
          <p:cNvSpPr txBox="1"/>
          <p:nvPr/>
        </p:nvSpPr>
        <p:spPr>
          <a:xfrm>
            <a:off x="2253797" y="600413"/>
            <a:ext cx="279400" cy="107722"/>
          </a:xfrm>
          <a:prstGeom prst="rect">
            <a:avLst/>
          </a:prstGeom>
          <a:noFill/>
        </p:spPr>
        <p:txBody>
          <a:bodyPr wrap="square" lIns="0" tIns="0" rIns="0" bIns="0" rtlCol="0">
            <a:noAutofit/>
          </a:bodyPr>
          <a:lstStyle/>
          <a:p>
            <a:pPr algn="ctr">
              <a:spcBef>
                <a:spcPts val="0"/>
              </a:spcBef>
            </a:pPr>
            <a:r>
              <a:rPr lang="ja-JP" altLang="en-US" sz="700" dirty="0" err="1">
                <a:solidFill>
                  <a:schemeClr val="tx1">
                    <a:lumMod val="85000"/>
                    <a:lumOff val="15000"/>
                  </a:schemeClr>
                </a:solidFill>
                <a:latin typeface="+mn-ea"/>
              </a:rPr>
              <a:t>めぐ</a:t>
            </a:r>
            <a:endParaRPr lang="en-US" altLang="ja-JP" sz="700" dirty="0">
              <a:solidFill>
                <a:schemeClr val="tx1">
                  <a:lumMod val="85000"/>
                  <a:lumOff val="15000"/>
                </a:schemeClr>
              </a:solidFill>
              <a:latin typeface="+mn-ea"/>
            </a:endParaRPr>
          </a:p>
        </p:txBody>
      </p:sp>
      <p:sp>
        <p:nvSpPr>
          <p:cNvPr id="81" name="テキスト ボックス 80"/>
          <p:cNvSpPr txBox="1"/>
          <p:nvPr/>
        </p:nvSpPr>
        <p:spPr>
          <a:xfrm>
            <a:off x="557772" y="1101173"/>
            <a:ext cx="314133" cy="107722"/>
          </a:xfrm>
          <a:prstGeom prst="rect">
            <a:avLst/>
          </a:prstGeom>
          <a:noFill/>
        </p:spPr>
        <p:txBody>
          <a:bodyPr wrap="squar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ち いき</a:t>
            </a:r>
          </a:p>
        </p:txBody>
      </p:sp>
      <p:sp>
        <p:nvSpPr>
          <p:cNvPr id="82" name="テキスト ボックス 81"/>
          <p:cNvSpPr txBox="1"/>
          <p:nvPr/>
        </p:nvSpPr>
        <p:spPr>
          <a:xfrm>
            <a:off x="1761808" y="1101173"/>
            <a:ext cx="155492" cy="107722"/>
          </a:xfrm>
          <a:prstGeom prst="rect">
            <a:avLst/>
          </a:prstGeom>
          <a:noFill/>
        </p:spPr>
        <p:txBody>
          <a:bodyPr wrap="none" lIns="0" tIns="0" rIns="0" bIns="0"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めぐ</a:t>
            </a:r>
          </a:p>
        </p:txBody>
      </p:sp>
      <p:sp>
        <p:nvSpPr>
          <p:cNvPr id="83" name="テキスト ボックス 82"/>
          <p:cNvSpPr txBox="1"/>
          <p:nvPr/>
        </p:nvSpPr>
        <p:spPr>
          <a:xfrm>
            <a:off x="726286" y="1511882"/>
            <a:ext cx="8976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ふ</a:t>
            </a:r>
          </a:p>
        </p:txBody>
      </p:sp>
      <p:sp>
        <p:nvSpPr>
          <p:cNvPr id="86" name="テキスト ボックス 85"/>
          <p:cNvSpPr txBox="1"/>
          <p:nvPr/>
        </p:nvSpPr>
        <p:spPr>
          <a:xfrm>
            <a:off x="1863881" y="1511882"/>
            <a:ext cx="252000" cy="107722"/>
          </a:xfrm>
          <a:prstGeom prst="rect">
            <a:avLst/>
          </a:prstGeom>
          <a:noFill/>
        </p:spPr>
        <p:txBody>
          <a:bodyPr wrap="square" lIns="0" tIns="0" rIns="0" bIns="0" rtlCol="0">
            <a:spAutoFit/>
          </a:bodyPr>
          <a:lstStyle/>
          <a:p>
            <a:pPr algn="dist"/>
            <a:r>
              <a:rPr kumimoji="1" lang="ja-JP" altLang="en-US" sz="700" spc="-150" dirty="0">
                <a:latin typeface="ＭＳ Ｐ明朝" panose="02020600040205080304" pitchFamily="18" charset="-128"/>
                <a:ea typeface="ＭＳ Ｐ明朝" panose="02020600040205080304" pitchFamily="18" charset="-128"/>
              </a:rPr>
              <a:t>ち いき</a:t>
            </a:r>
          </a:p>
        </p:txBody>
      </p:sp>
      <p:sp>
        <p:nvSpPr>
          <p:cNvPr id="87" name="テキスト ボックス 86"/>
          <p:cNvSpPr txBox="1"/>
          <p:nvPr/>
        </p:nvSpPr>
        <p:spPr>
          <a:xfrm>
            <a:off x="6267243" y="1511882"/>
            <a:ext cx="252000" cy="107722"/>
          </a:xfrm>
          <a:prstGeom prst="rect">
            <a:avLst/>
          </a:prstGeom>
          <a:noFill/>
        </p:spPr>
        <p:txBody>
          <a:bodyPr wrap="square" lIns="0" tIns="0" rIns="0" bIns="0" rtlCol="0">
            <a:spAutoFit/>
          </a:bodyPr>
          <a:lstStyle/>
          <a:p>
            <a:pPr algn="dist"/>
            <a:r>
              <a:rPr kumimoji="1" lang="ja-JP" altLang="en-US" sz="700" spc="-150" dirty="0">
                <a:latin typeface="ＭＳ Ｐ明朝" panose="02020600040205080304" pitchFamily="18" charset="-128"/>
                <a:ea typeface="ＭＳ Ｐ明朝" panose="02020600040205080304" pitchFamily="18" charset="-128"/>
              </a:rPr>
              <a:t>ち いき</a:t>
            </a:r>
          </a:p>
        </p:txBody>
      </p:sp>
      <p:sp>
        <p:nvSpPr>
          <p:cNvPr id="88" name="テキスト ボックス 87"/>
          <p:cNvSpPr txBox="1"/>
          <p:nvPr/>
        </p:nvSpPr>
        <p:spPr>
          <a:xfrm>
            <a:off x="2185765" y="4251626"/>
            <a:ext cx="333425" cy="123111"/>
          </a:xfrm>
          <a:prstGeom prst="rect">
            <a:avLst/>
          </a:prstGeom>
          <a:noFill/>
        </p:spPr>
        <p:txBody>
          <a:bodyPr wrap="none" lIns="0" tIns="0" rIns="0" bIns="0" rtlCol="0" anchor="ctr" anchorCtr="0">
            <a:spAutoFit/>
          </a:bodyPr>
          <a:lstStyle/>
          <a:p>
            <a:pPr algn="dist"/>
            <a:r>
              <a:rPr kumimoji="1" lang="ja-JP" altLang="en-US" sz="800" dirty="0">
                <a:latin typeface="HGP創英角ｺﾞｼｯｸUB" panose="020B0900000000000000" pitchFamily="50" charset="-128"/>
                <a:ea typeface="HGP創英角ｺﾞｼｯｸUB" panose="020B0900000000000000" pitchFamily="50" charset="-128"/>
              </a:rPr>
              <a:t>やくわり</a:t>
            </a:r>
          </a:p>
        </p:txBody>
      </p:sp>
      <p:sp>
        <p:nvSpPr>
          <p:cNvPr id="89" name="テキスト ボックス 88"/>
          <p:cNvSpPr txBox="1"/>
          <p:nvPr/>
        </p:nvSpPr>
        <p:spPr>
          <a:xfrm>
            <a:off x="1009699" y="4632731"/>
            <a:ext cx="174728" cy="120161"/>
          </a:xfrm>
          <a:prstGeom prst="rect">
            <a:avLst/>
          </a:prstGeom>
          <a:noFill/>
        </p:spPr>
        <p:txBody>
          <a:bodyPr wrap="none" lIns="0" tIns="0" rIns="0" bIns="0" rtlCol="0">
            <a:spAutoFit/>
          </a:bodyPr>
          <a:lstStyle/>
          <a:p>
            <a:pPr algn="ctr">
              <a:lnSpc>
                <a:spcPct val="130000"/>
              </a:lnSpc>
            </a:pPr>
            <a:r>
              <a:rPr lang="ja-JP" altLang="en-US" sz="700" dirty="0">
                <a:latin typeface="+mj-ea"/>
                <a:ea typeface="+mj-ea"/>
              </a:rPr>
              <a:t>いね</a:t>
            </a:r>
            <a:endParaRPr lang="en-US" altLang="ja-JP" sz="700" dirty="0">
              <a:latin typeface="+mj-ea"/>
              <a:ea typeface="+mj-ea"/>
            </a:endParaRPr>
          </a:p>
        </p:txBody>
      </p:sp>
      <p:sp>
        <p:nvSpPr>
          <p:cNvPr id="90" name="テキスト ボックス 89"/>
          <p:cNvSpPr txBox="1"/>
          <p:nvPr/>
        </p:nvSpPr>
        <p:spPr>
          <a:xfrm>
            <a:off x="1501734" y="6344211"/>
            <a:ext cx="325410" cy="107722"/>
          </a:xfrm>
          <a:prstGeom prst="rect">
            <a:avLst/>
          </a:prstGeom>
          <a:noFill/>
        </p:spPr>
        <p:txBody>
          <a:bodyPr wrap="none" lIns="0" tIns="0" rIns="0" bIns="0" rtlCol="0" anchor="ctr" anchorCtr="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1" name="テキスト ボックス 90"/>
          <p:cNvSpPr txBox="1"/>
          <p:nvPr/>
        </p:nvSpPr>
        <p:spPr>
          <a:xfrm>
            <a:off x="2014676" y="6344211"/>
            <a:ext cx="157094" cy="107722"/>
          </a:xfrm>
          <a:prstGeom prst="rect">
            <a:avLst/>
          </a:prstGeom>
          <a:noFill/>
        </p:spPr>
        <p:txBody>
          <a:bodyPr wrap="none" lIns="0" tIns="0" rIns="0" bIns="0" rtlCol="0" anchor="ctr" anchorCtr="0">
            <a:spAutoFit/>
          </a:bodyPr>
          <a:lstStyle/>
          <a:p>
            <a:pPr algn="ctr"/>
            <a:r>
              <a:rPr lang="ja-JP" altLang="en-US" sz="700" dirty="0" err="1">
                <a:solidFill>
                  <a:schemeClr val="bg1"/>
                </a:solidFill>
                <a:latin typeface="HGP創英角ｺﾞｼｯｸUB" panose="020B0900000000000000" pitchFamily="50" charset="-128"/>
                <a:ea typeface="HGP創英角ｺﾞｼｯｸUB" panose="020B0900000000000000" pitchFamily="50" charset="-128"/>
              </a:rPr>
              <a:t>そな</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0" name="テキスト ボックス 109"/>
          <p:cNvSpPr txBox="1"/>
          <p:nvPr/>
        </p:nvSpPr>
        <p:spPr>
          <a:xfrm>
            <a:off x="3667855" y="6344211"/>
            <a:ext cx="155492" cy="107722"/>
          </a:xfrm>
          <a:prstGeom prst="rect">
            <a:avLst/>
          </a:prstGeom>
          <a:noFill/>
        </p:spPr>
        <p:txBody>
          <a:bodyPr wrap="none" lIns="0" tIns="0" rIns="0" bIns="0" rtlCol="0" anchor="ctr" anchorCtr="0">
            <a:spAutoFit/>
          </a:bodyPr>
          <a:lstStyle/>
          <a:p>
            <a:pPr algn="ctr"/>
            <a:r>
              <a:rPr lang="ja-JP" altLang="en-US" sz="700" dirty="0" err="1">
                <a:solidFill>
                  <a:schemeClr val="bg1"/>
                </a:solidFill>
                <a:latin typeface="HGP創英角ｺﾞｼｯｸUB" panose="020B0900000000000000" pitchFamily="50" charset="-128"/>
                <a:ea typeface="HGP創英角ｺﾞｼｯｸUB" panose="020B0900000000000000" pitchFamily="50" charset="-128"/>
              </a:rPr>
              <a:t>めぐ</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2" name="テキスト ボックス 111"/>
          <p:cNvSpPr txBox="1"/>
          <p:nvPr/>
        </p:nvSpPr>
        <p:spPr>
          <a:xfrm>
            <a:off x="314111" y="6685587"/>
            <a:ext cx="322204" cy="120161"/>
          </a:xfrm>
          <a:prstGeom prst="rect">
            <a:avLst/>
          </a:prstGeom>
          <a:noFill/>
        </p:spPr>
        <p:txBody>
          <a:bodyPr wrap="none" lIns="0" tIns="0" rIns="0" bIns="0" rtlCol="0" anchor="ctr" anchorCtr="0">
            <a:spAutoFit/>
          </a:bodyPr>
          <a:lstStyle/>
          <a:p>
            <a:pPr algn="dist">
              <a:lnSpc>
                <a:spcPct val="130000"/>
              </a:lnSpc>
            </a:pPr>
            <a:r>
              <a:rPr lang="ja-JP" altLang="en-US" sz="700" dirty="0">
                <a:solidFill>
                  <a:schemeClr val="tx1">
                    <a:lumMod val="85000"/>
                    <a:lumOff val="15000"/>
                  </a:schemeClr>
                </a:solidFill>
                <a:latin typeface="ＭＳ Ｐ明朝" panose="02020600040205080304" pitchFamily="18" charset="-128"/>
                <a:ea typeface="ＭＳ Ｐ明朝" panose="02020600040205080304" pitchFamily="18" charset="-128"/>
              </a:rPr>
              <a:t>さいがい</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13" name="テキスト ボックス 112"/>
          <p:cNvSpPr txBox="1"/>
          <p:nvPr/>
        </p:nvSpPr>
        <p:spPr>
          <a:xfrm>
            <a:off x="354690" y="6940409"/>
            <a:ext cx="273960" cy="140038"/>
          </a:xfrm>
          <a:prstGeom prst="rect">
            <a:avLst/>
          </a:prstGeom>
          <a:noFill/>
        </p:spPr>
        <p:txBody>
          <a:bodyPr wrap="square" lIns="0" tIns="0" rIns="0" bIns="0" rtlCol="0">
            <a:spAutoFit/>
          </a:bodyPr>
          <a:lstStyle/>
          <a:p>
            <a:pPr algn="dist">
              <a:lnSpc>
                <a:spcPct val="130000"/>
              </a:lnSpc>
            </a:pPr>
            <a:r>
              <a:rPr lang="ja-JP" altLang="en-US" sz="700" spc="-150" dirty="0">
                <a:solidFill>
                  <a:schemeClr val="tx1">
                    <a:lumMod val="85000"/>
                    <a:lumOff val="15000"/>
                  </a:schemeClr>
                </a:solidFill>
                <a:latin typeface="ＭＳ Ｐ明朝" panose="02020600040205080304" pitchFamily="18" charset="-128"/>
                <a:ea typeface="ＭＳ Ｐ明朝" panose="02020600040205080304" pitchFamily="18" charset="-128"/>
              </a:rPr>
              <a:t>き </a:t>
            </a:r>
            <a:r>
              <a:rPr lang="ja-JP" altLang="en-US" sz="700" spc="-150" dirty="0" err="1">
                <a:solidFill>
                  <a:schemeClr val="tx1">
                    <a:lumMod val="85000"/>
                    <a:lumOff val="15000"/>
                  </a:schemeClr>
                </a:solidFill>
                <a:latin typeface="ＭＳ Ｐ明朝" panose="02020600040205080304" pitchFamily="18" charset="-128"/>
                <a:ea typeface="ＭＳ Ｐ明朝" panose="02020600040205080304" pitchFamily="18" charset="-128"/>
              </a:rPr>
              <a:t>けん</a:t>
            </a:r>
            <a:endParaRPr lang="en-US" altLang="ja-JP" sz="70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14" name="テキスト ボックス 113"/>
          <p:cNvSpPr txBox="1"/>
          <p:nvPr/>
        </p:nvSpPr>
        <p:spPr>
          <a:xfrm>
            <a:off x="2896064" y="6687267"/>
            <a:ext cx="273960" cy="140038"/>
          </a:xfrm>
          <a:prstGeom prst="rect">
            <a:avLst/>
          </a:prstGeom>
          <a:noFill/>
        </p:spPr>
        <p:txBody>
          <a:bodyPr wrap="square" lIns="0" tIns="0" rIns="0" bIns="0" rtlCol="0">
            <a:spAutoFit/>
          </a:bodyPr>
          <a:lstStyle/>
          <a:p>
            <a:pPr algn="dist">
              <a:lnSpc>
                <a:spcPct val="130000"/>
              </a:lnSpc>
            </a:pPr>
            <a:r>
              <a:rPr lang="ja-JP" altLang="en-US" sz="700" spc="-150" dirty="0">
                <a:solidFill>
                  <a:schemeClr val="tx1">
                    <a:lumMod val="85000"/>
                    <a:lumOff val="15000"/>
                  </a:schemeClr>
                </a:solidFill>
                <a:latin typeface="ＭＳ Ｐ明朝" panose="02020600040205080304" pitchFamily="18" charset="-128"/>
                <a:ea typeface="ＭＳ Ｐ明朝" panose="02020600040205080304" pitchFamily="18" charset="-128"/>
              </a:rPr>
              <a:t>き </a:t>
            </a:r>
            <a:r>
              <a:rPr lang="ja-JP" altLang="en-US" sz="700" spc="-150" dirty="0" err="1">
                <a:solidFill>
                  <a:schemeClr val="tx1">
                    <a:lumMod val="85000"/>
                    <a:lumOff val="15000"/>
                  </a:schemeClr>
                </a:solidFill>
                <a:latin typeface="ＭＳ Ｐ明朝" panose="02020600040205080304" pitchFamily="18" charset="-128"/>
                <a:ea typeface="ＭＳ Ｐ明朝" panose="02020600040205080304" pitchFamily="18" charset="-128"/>
              </a:rPr>
              <a:t>けん</a:t>
            </a:r>
            <a:endParaRPr lang="en-US" altLang="ja-JP" sz="70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18" name="テキスト ボックス 117"/>
          <p:cNvSpPr txBox="1"/>
          <p:nvPr/>
        </p:nvSpPr>
        <p:spPr>
          <a:xfrm>
            <a:off x="2896064" y="6947552"/>
            <a:ext cx="273960" cy="140038"/>
          </a:xfrm>
          <a:prstGeom prst="rect">
            <a:avLst/>
          </a:prstGeom>
          <a:noFill/>
        </p:spPr>
        <p:txBody>
          <a:bodyPr wrap="square" lIns="0" tIns="0" rIns="0" bIns="0" rtlCol="0">
            <a:spAutoFit/>
          </a:bodyPr>
          <a:lstStyle/>
          <a:p>
            <a:pPr algn="dist">
              <a:lnSpc>
                <a:spcPct val="130000"/>
              </a:lnSpc>
            </a:pPr>
            <a:r>
              <a:rPr lang="ja-JP" altLang="en-US" sz="700" spc="-150" dirty="0">
                <a:solidFill>
                  <a:schemeClr val="tx1">
                    <a:lumMod val="85000"/>
                    <a:lumOff val="15000"/>
                  </a:schemeClr>
                </a:solidFill>
                <a:latin typeface="ＭＳ Ｐ明朝" panose="02020600040205080304" pitchFamily="18" charset="-128"/>
                <a:ea typeface="ＭＳ Ｐ明朝" panose="02020600040205080304" pitchFamily="18" charset="-128"/>
              </a:rPr>
              <a:t>ち いき</a:t>
            </a:r>
            <a:endParaRPr lang="en-US" altLang="ja-JP" sz="70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19" name="テキスト ボックス 118"/>
          <p:cNvSpPr txBox="1"/>
          <p:nvPr/>
        </p:nvSpPr>
        <p:spPr>
          <a:xfrm>
            <a:off x="3732078" y="7205126"/>
            <a:ext cx="360000" cy="120161"/>
          </a:xfrm>
          <a:prstGeom prst="rect">
            <a:avLst/>
          </a:prstGeom>
          <a:noFill/>
        </p:spPr>
        <p:txBody>
          <a:bodyPr wrap="square" lIns="0" tIns="0" rIns="0" bIns="0" rtlCol="0">
            <a:spAutoFit/>
          </a:bodyPr>
          <a:lstStyle/>
          <a:p>
            <a:pPr algn="ctr">
              <a:lnSpc>
                <a:spcPct val="130000"/>
              </a:lnSpc>
            </a:pPr>
            <a:r>
              <a:rPr lang="ja-JP" altLang="en-US" sz="700" dirty="0" err="1">
                <a:solidFill>
                  <a:schemeClr val="tx1">
                    <a:lumMod val="85000"/>
                    <a:lumOff val="15000"/>
                  </a:schemeClr>
                </a:solidFill>
                <a:latin typeface="ＭＳ Ｐ明朝" panose="02020600040205080304" pitchFamily="18" charset="-128"/>
                <a:ea typeface="ＭＳ Ｐ明朝" panose="02020600040205080304" pitchFamily="18" charset="-128"/>
              </a:rPr>
              <a:t>めぐ</a:t>
            </a:r>
            <a:endParaRPr lang="en-US" altLang="ja-JP" sz="7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11" name="角丸四角形 110"/>
          <p:cNvSpPr/>
          <p:nvPr/>
        </p:nvSpPr>
        <p:spPr>
          <a:xfrm>
            <a:off x="248401" y="8701667"/>
            <a:ext cx="6528637" cy="1051934"/>
          </a:xfrm>
          <a:prstGeom prst="roundRect">
            <a:avLst>
              <a:gd name="adj" fmla="val 11586"/>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テキスト ボックス 138"/>
          <p:cNvSpPr txBox="1"/>
          <p:nvPr/>
        </p:nvSpPr>
        <p:spPr>
          <a:xfrm>
            <a:off x="677896" y="8871219"/>
            <a:ext cx="5932200" cy="285527"/>
          </a:xfrm>
          <a:prstGeom prst="rect">
            <a:avLst/>
          </a:prstGeom>
          <a:noFill/>
        </p:spPr>
        <p:txBody>
          <a:bodyPr wrap="square" rtlCol="0">
            <a:spAutoFit/>
          </a:bodyPr>
          <a:lstStyle/>
          <a:p>
            <a:pPr>
              <a:lnSpc>
                <a:spcPct val="110000"/>
              </a:lnSpc>
            </a:pPr>
            <a:r>
              <a:rPr lang="ja-JP" altLang="en-US" sz="1300" dirty="0">
                <a:latin typeface="ＭＳ Ｐゴシック" panose="020B0600070205080204" pitchFamily="50" charset="-128"/>
                <a:ea typeface="ＭＳ Ｐゴシック" panose="020B0600070205080204" pitchFamily="50" charset="-128"/>
              </a:rPr>
              <a:t>地域にある</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“良いところ（恵み）”</a:t>
            </a:r>
            <a:r>
              <a:rPr lang="ja-JP" altLang="en-US" sz="1300" dirty="0">
                <a:latin typeface="ＭＳ Ｐゴシック" panose="020B0600070205080204" pitchFamily="50" charset="-128"/>
                <a:ea typeface="ＭＳ Ｐゴシック" panose="020B0600070205080204" pitchFamily="50" charset="-128"/>
              </a:rPr>
              <a:t>をみんなと考え、共有しましょう。</a:t>
            </a:r>
            <a:endParaRPr lang="en-US" altLang="ja-JP" sz="1300" dirty="0">
              <a:latin typeface="ＭＳ Ｐゴシック" panose="020B0600070205080204" pitchFamily="50" charset="-128"/>
              <a:ea typeface="ＭＳ Ｐゴシック" panose="020B0600070205080204" pitchFamily="50" charset="-128"/>
            </a:endParaRPr>
          </a:p>
        </p:txBody>
      </p:sp>
      <p:sp>
        <p:nvSpPr>
          <p:cNvPr id="140" name="テキスト ボックス 139"/>
          <p:cNvSpPr txBox="1"/>
          <p:nvPr/>
        </p:nvSpPr>
        <p:spPr>
          <a:xfrm>
            <a:off x="677896" y="9177276"/>
            <a:ext cx="5932200" cy="525593"/>
          </a:xfrm>
          <a:prstGeom prst="rect">
            <a:avLst/>
          </a:prstGeom>
          <a:noFill/>
        </p:spPr>
        <p:txBody>
          <a:bodyPr wrap="square" rtlCol="0">
            <a:spAutoFit/>
          </a:bodyPr>
          <a:lstStyle/>
          <a:p>
            <a:pPr>
              <a:lnSpc>
                <a:spcPct val="120000"/>
              </a:lnSpc>
            </a:pPr>
            <a:r>
              <a:rPr lang="ja-JP" altLang="en-US" sz="1300" dirty="0">
                <a:latin typeface="ＭＳ Ｐゴシック" panose="020B0600070205080204" pitchFamily="50" charset="-128"/>
              </a:rPr>
              <a:t>ときどき起こる災害に対しては、</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地域の危険な場所を知っておきましょう</a:t>
            </a:r>
            <a:r>
              <a:rPr lang="ja-JP" altLang="en-US" sz="1300" dirty="0">
                <a:latin typeface="ＭＳ Ｐゴシック" panose="020B0600070205080204" pitchFamily="50" charset="-128"/>
              </a:rPr>
              <a:t>。</a:t>
            </a:r>
            <a:endParaRPr lang="en-US" altLang="ja-JP" sz="1300" dirty="0">
              <a:latin typeface="ＭＳ Ｐゴシック" panose="020B0600070205080204" pitchFamily="50" charset="-128"/>
            </a:endParaRPr>
          </a:p>
          <a:p>
            <a:pPr>
              <a:lnSpc>
                <a:spcPct val="110000"/>
              </a:lnSpc>
            </a:pPr>
            <a:r>
              <a:rPr lang="ja-JP" altLang="en-US" sz="1300" dirty="0">
                <a:latin typeface="ＭＳ Ｐゴシック" panose="020B0600070205080204" pitchFamily="50" charset="-128"/>
              </a:rPr>
              <a:t>また、家族</a:t>
            </a:r>
            <a:r>
              <a:rPr lang="ja-JP" altLang="en-US" sz="1300" dirty="0">
                <a:latin typeface="ＭＳ Ｐゴシック" panose="020B0600070205080204" pitchFamily="50" charset="-128"/>
                <a:ea typeface="ＭＳ Ｐゴシック" panose="020B0600070205080204" pitchFamily="50" charset="-128"/>
              </a:rPr>
              <a:t>と、</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災害時の行動や備え</a:t>
            </a:r>
            <a:r>
              <a:rPr lang="ja-JP" altLang="en-US" sz="1300" dirty="0">
                <a:latin typeface="ＭＳ Ｐゴシック" panose="020B0600070205080204" pitchFamily="50" charset="-128"/>
                <a:ea typeface="ＭＳ Ｐゴシック" panose="020B0600070205080204" pitchFamily="50" charset="-128"/>
              </a:rPr>
              <a:t>を日ごろから話し合っておきましょう。</a:t>
            </a:r>
          </a:p>
        </p:txBody>
      </p:sp>
      <p:grpSp>
        <p:nvGrpSpPr>
          <p:cNvPr id="141" name="グループ化 140"/>
          <p:cNvGrpSpPr/>
          <p:nvPr/>
        </p:nvGrpSpPr>
        <p:grpSpPr>
          <a:xfrm>
            <a:off x="77300" y="8534743"/>
            <a:ext cx="1479182" cy="323165"/>
            <a:chOff x="77300" y="10364732"/>
            <a:chExt cx="1479182" cy="323165"/>
          </a:xfrm>
        </p:grpSpPr>
        <p:sp>
          <p:nvSpPr>
            <p:cNvPr id="142" name="ホームベース 141"/>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テキスト ボックス 142"/>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144" name="直線コネクタ 143"/>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5" name="グループ化 144"/>
          <p:cNvGrpSpPr/>
          <p:nvPr/>
        </p:nvGrpSpPr>
        <p:grpSpPr>
          <a:xfrm>
            <a:off x="380156" y="9279397"/>
            <a:ext cx="280828" cy="130892"/>
            <a:chOff x="-6224428" y="7672728"/>
            <a:chExt cx="1479182" cy="297244"/>
          </a:xfrm>
        </p:grpSpPr>
        <p:sp>
          <p:nvSpPr>
            <p:cNvPr id="146" name="ホームベース 145"/>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 name="直線コネクタ 146"/>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8" name="グループ化 147"/>
          <p:cNvGrpSpPr/>
          <p:nvPr/>
        </p:nvGrpSpPr>
        <p:grpSpPr>
          <a:xfrm>
            <a:off x="380156" y="8961423"/>
            <a:ext cx="280828" cy="130892"/>
            <a:chOff x="-6224428" y="7672728"/>
            <a:chExt cx="1479182" cy="297244"/>
          </a:xfrm>
        </p:grpSpPr>
        <p:sp>
          <p:nvSpPr>
            <p:cNvPr id="149" name="ホームベース 148"/>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 name="直線コネクタ 149"/>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1" name="テキスト ボックス 150"/>
          <p:cNvSpPr txBox="1"/>
          <p:nvPr/>
        </p:nvSpPr>
        <p:spPr>
          <a:xfrm>
            <a:off x="816054" y="8850689"/>
            <a:ext cx="268337" cy="92333"/>
          </a:xfrm>
          <a:prstGeom prst="rect">
            <a:avLst/>
          </a:prstGeom>
          <a:noFill/>
        </p:spPr>
        <p:txBody>
          <a:bodyPr wrap="square" lIns="0" tIns="0" rIns="0" bIns="0" rtlCol="0">
            <a:spAutoFit/>
          </a:bodyPr>
          <a:lstStyle/>
          <a:p>
            <a:pPr algn="dist"/>
            <a:r>
              <a:rPr lang="ja-JP" altLang="en-US" sz="600" spc="-150" dirty="0">
                <a:latin typeface="+mn-ea"/>
              </a:rPr>
              <a:t>ち いき</a:t>
            </a:r>
            <a:endParaRPr kumimoji="1" lang="ja-JP" altLang="en-US" sz="600" spc="-150" dirty="0">
              <a:latin typeface="+mn-ea"/>
            </a:endParaRPr>
          </a:p>
        </p:txBody>
      </p:sp>
      <p:sp>
        <p:nvSpPr>
          <p:cNvPr id="152" name="テキスト ボックス 151"/>
          <p:cNvSpPr txBox="1"/>
          <p:nvPr/>
        </p:nvSpPr>
        <p:spPr>
          <a:xfrm>
            <a:off x="2460411" y="8850689"/>
            <a:ext cx="139914" cy="92333"/>
          </a:xfrm>
          <a:prstGeom prst="rect">
            <a:avLst/>
          </a:prstGeom>
          <a:noFill/>
        </p:spPr>
        <p:txBody>
          <a:bodyPr wrap="square" lIns="0" tIns="0" rIns="0" bIns="0" rtlCol="0">
            <a:spAutoFit/>
          </a:bodyPr>
          <a:lstStyle/>
          <a:p>
            <a:pPr algn="ctr"/>
            <a:r>
              <a:rPr lang="ja-JP" altLang="en-US" sz="600" dirty="0">
                <a:solidFill>
                  <a:srgbClr val="006333"/>
                </a:solidFill>
                <a:latin typeface="HGP創英角ｺﾞｼｯｸUB" panose="020B0900000000000000" pitchFamily="50" charset="-128"/>
                <a:ea typeface="HGP創英角ｺﾞｼｯｸUB" panose="020B0900000000000000" pitchFamily="50" charset="-128"/>
              </a:rPr>
              <a:t>めぐ</a:t>
            </a:r>
            <a:endParaRPr kumimoji="1" lang="ja-JP" altLang="en-US" sz="6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53" name="テキスト ボックス 152"/>
          <p:cNvSpPr txBox="1"/>
          <p:nvPr/>
        </p:nvSpPr>
        <p:spPr>
          <a:xfrm>
            <a:off x="1784044" y="9174414"/>
            <a:ext cx="280526" cy="92333"/>
          </a:xfrm>
          <a:prstGeom prst="rect">
            <a:avLst/>
          </a:prstGeom>
          <a:noFill/>
        </p:spPr>
        <p:txBody>
          <a:bodyPr wrap="none" lIns="0" tIns="0" rIns="0" bIns="0" rtlCol="0">
            <a:spAutoFit/>
          </a:bodyPr>
          <a:lstStyle/>
          <a:p>
            <a:pPr algn="dist"/>
            <a:r>
              <a:rPr lang="ja-JP" altLang="en-US" sz="600" dirty="0">
                <a:latin typeface="+mn-ea"/>
              </a:rPr>
              <a:t>さいがい</a:t>
            </a:r>
            <a:endParaRPr kumimoji="1" lang="ja-JP" altLang="en-US" sz="600" dirty="0">
              <a:latin typeface="+mn-ea"/>
            </a:endParaRPr>
          </a:p>
        </p:txBody>
      </p:sp>
      <p:sp>
        <p:nvSpPr>
          <p:cNvPr id="154" name="テキスト ボックス 153"/>
          <p:cNvSpPr txBox="1"/>
          <p:nvPr/>
        </p:nvSpPr>
        <p:spPr>
          <a:xfrm>
            <a:off x="1771564" y="9401406"/>
            <a:ext cx="278923" cy="92333"/>
          </a:xfrm>
          <a:prstGeom prst="rect">
            <a:avLst/>
          </a:prstGeom>
          <a:noFill/>
        </p:spPr>
        <p:txBody>
          <a:bodyPr wrap="none" lIns="0" tIns="0" rIns="0" bIns="0" rtlCol="0">
            <a:spAutoFit/>
          </a:bodyPr>
          <a:lstStyle/>
          <a:p>
            <a:pPr algn="dist"/>
            <a:r>
              <a:rPr lang="ja-JP" altLang="en-US" sz="600" dirty="0">
                <a:solidFill>
                  <a:srgbClr val="006333"/>
                </a:solidFill>
                <a:latin typeface="HGP創英角ｺﾞｼｯｸUB" panose="020B0900000000000000" pitchFamily="50" charset="-128"/>
                <a:ea typeface="HGP創英角ｺﾞｼｯｸUB" panose="020B0900000000000000" pitchFamily="50" charset="-128"/>
              </a:rPr>
              <a:t>さいがい</a:t>
            </a:r>
            <a:endParaRPr kumimoji="1" lang="ja-JP" altLang="en-US" sz="6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55" name="テキスト ボックス 154"/>
          <p:cNvSpPr txBox="1"/>
          <p:nvPr/>
        </p:nvSpPr>
        <p:spPr>
          <a:xfrm>
            <a:off x="2891009" y="9400612"/>
            <a:ext cx="134652" cy="92333"/>
          </a:xfrm>
          <a:prstGeom prst="rect">
            <a:avLst/>
          </a:prstGeom>
          <a:noFill/>
        </p:spPr>
        <p:txBody>
          <a:bodyPr wrap="none" lIns="0" tIns="0" rIns="0" bIns="0" rtlCol="0">
            <a:spAutoFit/>
          </a:bodyPr>
          <a:lstStyle/>
          <a:p>
            <a:pPr algn="ctr"/>
            <a:r>
              <a:rPr lang="ja-JP" altLang="en-US" sz="600" dirty="0">
                <a:solidFill>
                  <a:srgbClr val="006333"/>
                </a:solidFill>
                <a:latin typeface="HGP創英角ｺﾞｼｯｸUB" panose="020B0900000000000000" pitchFamily="50" charset="-128"/>
                <a:ea typeface="HGP創英角ｺﾞｼｯｸUB" panose="020B0900000000000000" pitchFamily="50" charset="-128"/>
              </a:rPr>
              <a:t>そな</a:t>
            </a:r>
            <a:endParaRPr kumimoji="1" lang="ja-JP" altLang="en-US" sz="6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56" name="テキスト ボックス 155"/>
          <p:cNvSpPr txBox="1"/>
          <p:nvPr/>
        </p:nvSpPr>
        <p:spPr>
          <a:xfrm>
            <a:off x="3498056" y="9161714"/>
            <a:ext cx="252266" cy="92333"/>
          </a:xfrm>
          <a:prstGeom prst="rect">
            <a:avLst/>
          </a:prstGeom>
          <a:noFill/>
        </p:spPr>
        <p:txBody>
          <a:bodyPr wrap="square" lIns="0" tIns="0" rIns="0" bIns="0" rtlCol="0">
            <a:spAutoFit/>
          </a:bodyPr>
          <a:lstStyle/>
          <a:p>
            <a:pPr algn="dist"/>
            <a:r>
              <a:rPr lang="ja-JP" altLang="en-US" sz="600" spc="-150" dirty="0">
                <a:solidFill>
                  <a:srgbClr val="006333"/>
                </a:solidFill>
                <a:latin typeface="HGP創英角ｺﾞｼｯｸUB" panose="020B0900000000000000" pitchFamily="50" charset="-128"/>
                <a:ea typeface="HGP創英角ｺﾞｼｯｸUB" panose="020B0900000000000000" pitchFamily="50" charset="-128"/>
              </a:rPr>
              <a:t>き けん</a:t>
            </a:r>
            <a:endParaRPr kumimoji="1" lang="ja-JP" altLang="en-US" sz="600" spc="-15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57" name="テキスト ボックス 156"/>
          <p:cNvSpPr txBox="1"/>
          <p:nvPr/>
        </p:nvSpPr>
        <p:spPr>
          <a:xfrm>
            <a:off x="3019426" y="9168098"/>
            <a:ext cx="247650" cy="92333"/>
          </a:xfrm>
          <a:prstGeom prst="rect">
            <a:avLst/>
          </a:prstGeom>
          <a:noFill/>
        </p:spPr>
        <p:txBody>
          <a:bodyPr wrap="square" lIns="0" tIns="0" rIns="0" bIns="0" rtlCol="0">
            <a:spAutoFit/>
          </a:bodyPr>
          <a:lstStyle/>
          <a:p>
            <a:pPr algn="dist"/>
            <a:r>
              <a:rPr lang="ja-JP" altLang="en-US" sz="600" spc="-150" dirty="0">
                <a:solidFill>
                  <a:srgbClr val="006333"/>
                </a:solidFill>
                <a:latin typeface="HGP創英角ｺﾞｼｯｸUB" panose="020B0900000000000000" pitchFamily="50" charset="-128"/>
                <a:ea typeface="HGP創英角ｺﾞｼｯｸUB" panose="020B0900000000000000" pitchFamily="50" charset="-128"/>
              </a:rPr>
              <a:t>ち いき</a:t>
            </a:r>
            <a:endParaRPr kumimoji="1" lang="ja-JP" altLang="en-US" sz="600" spc="-150" dirty="0">
              <a:solidFill>
                <a:srgbClr val="006333"/>
              </a:solidFill>
              <a:latin typeface="HGP創英角ｺﾞｼｯｸUB" panose="020B0900000000000000" pitchFamily="50" charset="-128"/>
              <a:ea typeface="HGP創英角ｺﾞｼｯｸUB" panose="020B0900000000000000" pitchFamily="50" charset="-128"/>
            </a:endParaRPr>
          </a:p>
        </p:txBody>
      </p:sp>
      <p:grpSp>
        <p:nvGrpSpPr>
          <p:cNvPr id="6" name="グループ化 5">
            <a:extLst>
              <a:ext uri="{FF2B5EF4-FFF2-40B4-BE49-F238E27FC236}">
                <a16:creationId xmlns:a16="http://schemas.microsoft.com/office/drawing/2014/main" id="{EF7605B8-79EB-241F-6DE5-FE5903C905BE}"/>
              </a:ext>
            </a:extLst>
          </p:cNvPr>
          <p:cNvGrpSpPr/>
          <p:nvPr/>
        </p:nvGrpSpPr>
        <p:grpSpPr>
          <a:xfrm>
            <a:off x="1191625" y="140211"/>
            <a:ext cx="143719" cy="709472"/>
            <a:chOff x="1191625" y="140211"/>
            <a:chExt cx="143719" cy="709472"/>
          </a:xfrm>
        </p:grpSpPr>
        <p:sp>
          <p:nvSpPr>
            <p:cNvPr id="55" name="正方形/長方形 54"/>
            <p:cNvSpPr/>
            <p:nvPr/>
          </p:nvSpPr>
          <p:spPr>
            <a:xfrm>
              <a:off x="1191625" y="140211"/>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582A526-D5B6-A5B8-AFB6-1197EFBB4EB9}"/>
                </a:ext>
              </a:extLst>
            </p:cNvPr>
            <p:cNvSpPr/>
            <p:nvPr/>
          </p:nvSpPr>
          <p:spPr>
            <a:xfrm>
              <a:off x="1191625" y="423087"/>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7229F06-8D62-C8E6-CD3A-702CD07617D5}"/>
                </a:ext>
              </a:extLst>
            </p:cNvPr>
            <p:cNvSpPr/>
            <p:nvPr/>
          </p:nvSpPr>
          <p:spPr>
            <a:xfrm>
              <a:off x="1191625" y="705964"/>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A69BFEE6-250D-9627-AC3A-8BF3E037DEE3}"/>
              </a:ext>
            </a:extLst>
          </p:cNvPr>
          <p:cNvSpPr txBox="1"/>
          <p:nvPr/>
        </p:nvSpPr>
        <p:spPr>
          <a:xfrm>
            <a:off x="2665507" y="601972"/>
            <a:ext cx="279400" cy="107722"/>
          </a:xfrm>
          <a:prstGeom prst="rect">
            <a:avLst/>
          </a:prstGeom>
          <a:noFill/>
        </p:spPr>
        <p:txBody>
          <a:bodyPr wrap="square" lIns="0" tIns="0" rIns="0" bIns="0" rtlCol="0">
            <a:noAutofit/>
          </a:bodyPr>
          <a:lstStyle/>
          <a:p>
            <a:pPr algn="ctr">
              <a:spcBef>
                <a:spcPts val="0"/>
              </a:spcBef>
            </a:pPr>
            <a:r>
              <a:rPr lang="ja-JP" altLang="en-US" sz="700" dirty="0">
                <a:solidFill>
                  <a:schemeClr val="tx1">
                    <a:lumMod val="85000"/>
                    <a:lumOff val="15000"/>
                  </a:schemeClr>
                </a:solidFill>
                <a:latin typeface="+mn-ea"/>
              </a:rPr>
              <a:t>よ</a:t>
            </a:r>
            <a:endParaRPr lang="en-US" altLang="ja-JP" sz="700" dirty="0">
              <a:solidFill>
                <a:schemeClr val="tx1">
                  <a:lumMod val="85000"/>
                  <a:lumOff val="15000"/>
                </a:schemeClr>
              </a:solidFill>
              <a:latin typeface="+mn-ea"/>
            </a:endParaRPr>
          </a:p>
        </p:txBody>
      </p:sp>
      <p:sp>
        <p:nvSpPr>
          <p:cNvPr id="9" name="テキスト ボックス 8">
            <a:extLst>
              <a:ext uri="{FF2B5EF4-FFF2-40B4-BE49-F238E27FC236}">
                <a16:creationId xmlns:a16="http://schemas.microsoft.com/office/drawing/2014/main" id="{3E2995F3-C101-0F51-E8C1-2831107B9662}"/>
              </a:ext>
            </a:extLst>
          </p:cNvPr>
          <p:cNvSpPr txBox="1"/>
          <p:nvPr/>
        </p:nvSpPr>
        <p:spPr>
          <a:xfrm>
            <a:off x="2313236" y="1514687"/>
            <a:ext cx="144000" cy="107722"/>
          </a:xfrm>
          <a:prstGeom prst="rect">
            <a:avLst/>
          </a:prstGeom>
          <a:noFill/>
        </p:spPr>
        <p:txBody>
          <a:bodyPr wrap="square" lIns="0" tIns="0" rIns="0" bIns="0" rtlCol="0">
            <a:spAutoFit/>
          </a:bodyPr>
          <a:lstStyle/>
          <a:p>
            <a:pPr algn="dist"/>
            <a:r>
              <a:rPr kumimoji="1" lang="ja-JP" altLang="en-US" sz="700" spc="-150" dirty="0">
                <a:latin typeface="ＭＳ Ｐ明朝" panose="02020600040205080304" pitchFamily="18" charset="-128"/>
                <a:ea typeface="ＭＳ Ｐ明朝" panose="02020600040205080304" pitchFamily="18" charset="-128"/>
              </a:rPr>
              <a:t>あぶ</a:t>
            </a:r>
          </a:p>
        </p:txBody>
      </p:sp>
      <p:sp>
        <p:nvSpPr>
          <p:cNvPr id="10" name="テキスト ボックス 9">
            <a:extLst>
              <a:ext uri="{FF2B5EF4-FFF2-40B4-BE49-F238E27FC236}">
                <a16:creationId xmlns:a16="http://schemas.microsoft.com/office/drawing/2014/main" id="{5129AA9B-DEA8-CF46-16B6-DA436A388807}"/>
              </a:ext>
            </a:extLst>
          </p:cNvPr>
          <p:cNvSpPr txBox="1"/>
          <p:nvPr/>
        </p:nvSpPr>
        <p:spPr>
          <a:xfrm>
            <a:off x="383670" y="1770212"/>
            <a:ext cx="108000" cy="108000"/>
          </a:xfrm>
          <a:prstGeom prst="rect">
            <a:avLst/>
          </a:prstGeom>
          <a:noFill/>
        </p:spPr>
        <p:txBody>
          <a:bodyPr wrap="square" lIns="0" tIns="0" rIns="0" bIns="0" rtlCol="0">
            <a:spAutoFit/>
          </a:bodyPr>
          <a:lstStyle/>
          <a:p>
            <a:pPr algn="dist"/>
            <a:r>
              <a:rPr kumimoji="1" lang="ja-JP" altLang="en-US" sz="700" spc="-150" dirty="0">
                <a:solidFill>
                  <a:srgbClr val="548235"/>
                </a:solidFill>
                <a:latin typeface="HGP創英角ｺﾞｼｯｸUB" panose="020B0900000000000000" pitchFamily="50" charset="-128"/>
                <a:ea typeface="HGP創英角ｺﾞｼｯｸUB" panose="020B0900000000000000" pitchFamily="50" charset="-128"/>
              </a:rPr>
              <a:t>よ</a:t>
            </a:r>
          </a:p>
        </p:txBody>
      </p:sp>
      <p:sp>
        <p:nvSpPr>
          <p:cNvPr id="11" name="テキスト ボックス 10">
            <a:extLst>
              <a:ext uri="{FF2B5EF4-FFF2-40B4-BE49-F238E27FC236}">
                <a16:creationId xmlns:a16="http://schemas.microsoft.com/office/drawing/2014/main" id="{A71C4920-15AC-C422-A1EF-4DF5EF2BDB23}"/>
              </a:ext>
            </a:extLst>
          </p:cNvPr>
          <p:cNvSpPr txBox="1"/>
          <p:nvPr/>
        </p:nvSpPr>
        <p:spPr>
          <a:xfrm>
            <a:off x="1356457" y="4632731"/>
            <a:ext cx="270908" cy="120161"/>
          </a:xfrm>
          <a:prstGeom prst="rect">
            <a:avLst/>
          </a:prstGeom>
          <a:noFill/>
        </p:spPr>
        <p:txBody>
          <a:bodyPr wrap="none" lIns="0" tIns="0" rIns="0" bIns="0" rtlCol="0">
            <a:spAutoFit/>
          </a:bodyPr>
          <a:lstStyle/>
          <a:p>
            <a:pPr algn="dist">
              <a:lnSpc>
                <a:spcPct val="130000"/>
              </a:lnSpc>
            </a:pPr>
            <a:r>
              <a:rPr lang="ja-JP" altLang="en-US" sz="700" dirty="0">
                <a:latin typeface="+mj-ea"/>
                <a:ea typeface="+mj-ea"/>
              </a:rPr>
              <a:t>や さい</a:t>
            </a:r>
            <a:endParaRPr lang="en-US" altLang="ja-JP" sz="700" dirty="0">
              <a:latin typeface="+mj-ea"/>
              <a:ea typeface="+mj-ea"/>
            </a:endParaRPr>
          </a:p>
        </p:txBody>
      </p:sp>
      <p:sp>
        <p:nvSpPr>
          <p:cNvPr id="12" name="テキスト ボックス 11">
            <a:extLst>
              <a:ext uri="{FF2B5EF4-FFF2-40B4-BE49-F238E27FC236}">
                <a16:creationId xmlns:a16="http://schemas.microsoft.com/office/drawing/2014/main" id="{DAF10CF7-7665-76F9-E413-1A9436AB06C6}"/>
              </a:ext>
            </a:extLst>
          </p:cNvPr>
          <p:cNvSpPr txBox="1"/>
          <p:nvPr/>
        </p:nvSpPr>
        <p:spPr>
          <a:xfrm>
            <a:off x="1438691" y="5074501"/>
            <a:ext cx="84959" cy="120161"/>
          </a:xfrm>
          <a:prstGeom prst="rect">
            <a:avLst/>
          </a:prstGeom>
          <a:noFill/>
        </p:spPr>
        <p:txBody>
          <a:bodyPr wrap="none" lIns="0" tIns="0" rIns="0" bIns="0" rtlCol="0">
            <a:spAutoFit/>
          </a:bodyPr>
          <a:lstStyle/>
          <a:p>
            <a:pPr algn="ctr">
              <a:lnSpc>
                <a:spcPct val="130000"/>
              </a:lnSpc>
            </a:pPr>
            <a:r>
              <a:rPr lang="ja-JP" altLang="en-US" sz="700" dirty="0">
                <a:solidFill>
                  <a:srgbClr val="00B050"/>
                </a:solidFill>
                <a:latin typeface="HGP創英角ｺﾞｼｯｸUB" panose="020B0900000000000000" pitchFamily="50" charset="-128"/>
                <a:ea typeface="HGP創英角ｺﾞｼｯｸUB" panose="020B0900000000000000" pitchFamily="50" charset="-128"/>
              </a:rPr>
              <a:t>か</a:t>
            </a:r>
            <a:endParaRPr lang="en-US" altLang="ja-JP" sz="7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46B8CD7A-A3EB-72F5-2C3B-2FFACEA7E516}"/>
              </a:ext>
            </a:extLst>
          </p:cNvPr>
          <p:cNvSpPr txBox="1"/>
          <p:nvPr/>
        </p:nvSpPr>
        <p:spPr>
          <a:xfrm>
            <a:off x="3180969" y="6343443"/>
            <a:ext cx="293350" cy="107722"/>
          </a:xfrm>
          <a:prstGeom prst="rect">
            <a:avLst/>
          </a:prstGeom>
          <a:noFill/>
        </p:spPr>
        <p:txBody>
          <a:bodyPr wrap="none" lIns="0" tIns="0" rIns="0" bIns="0" rtlCol="0" anchor="ctr" anchorCtr="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し　ぜん</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4BCBD1F5-41CC-376E-072C-72170C2F44F7}"/>
              </a:ext>
            </a:extLst>
          </p:cNvPr>
          <p:cNvSpPr txBox="1"/>
          <p:nvPr/>
        </p:nvSpPr>
        <p:spPr>
          <a:xfrm>
            <a:off x="3569110" y="6947552"/>
            <a:ext cx="273960" cy="140400"/>
          </a:xfrm>
          <a:prstGeom prst="rect">
            <a:avLst/>
          </a:prstGeom>
          <a:noFill/>
        </p:spPr>
        <p:txBody>
          <a:bodyPr wrap="square" lIns="0" tIns="0" rIns="0" bIns="0" rtlCol="0">
            <a:spAutoFit/>
          </a:bodyPr>
          <a:lstStyle/>
          <a:p>
            <a:pPr algn="dist">
              <a:lnSpc>
                <a:spcPct val="130000"/>
              </a:lnSpc>
            </a:pPr>
            <a:r>
              <a:rPr lang="ja-JP" altLang="en-US" sz="700" spc="-150" dirty="0">
                <a:solidFill>
                  <a:schemeClr val="tx1">
                    <a:lumMod val="85000"/>
                    <a:lumOff val="15000"/>
                  </a:schemeClr>
                </a:solidFill>
                <a:latin typeface="ＭＳ Ｐ明朝" panose="02020600040205080304" pitchFamily="18" charset="-128"/>
                <a:ea typeface="ＭＳ Ｐ明朝" panose="02020600040205080304" pitchFamily="18" charset="-128"/>
              </a:rPr>
              <a:t>よ</a:t>
            </a:r>
            <a:endParaRPr lang="en-US" altLang="ja-JP" sz="70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9" name="テキスト ボックス 18">
            <a:extLst>
              <a:ext uri="{FF2B5EF4-FFF2-40B4-BE49-F238E27FC236}">
                <a16:creationId xmlns:a16="http://schemas.microsoft.com/office/drawing/2014/main" id="{328EFAEE-1CB4-2923-238C-B7F08E1D3338}"/>
              </a:ext>
            </a:extLst>
          </p:cNvPr>
          <p:cNvSpPr txBox="1"/>
          <p:nvPr/>
        </p:nvSpPr>
        <p:spPr>
          <a:xfrm>
            <a:off x="1644130" y="8851049"/>
            <a:ext cx="139914" cy="92333"/>
          </a:xfrm>
          <a:prstGeom prst="rect">
            <a:avLst/>
          </a:prstGeom>
          <a:noFill/>
        </p:spPr>
        <p:txBody>
          <a:bodyPr wrap="square" lIns="0" tIns="0" rIns="0" bIns="0" rtlCol="0">
            <a:spAutoFit/>
          </a:bodyPr>
          <a:lstStyle/>
          <a:p>
            <a:pPr algn="ctr"/>
            <a:r>
              <a:rPr lang="ja-JP" altLang="en-US" sz="600" dirty="0">
                <a:solidFill>
                  <a:srgbClr val="006333"/>
                </a:solidFill>
                <a:latin typeface="HGP創英角ｺﾞｼｯｸUB" panose="020B0900000000000000" pitchFamily="50" charset="-128"/>
                <a:ea typeface="HGP創英角ｺﾞｼｯｸUB" panose="020B0900000000000000" pitchFamily="50" charset="-128"/>
              </a:rPr>
              <a:t>よ</a:t>
            </a:r>
            <a:endParaRPr kumimoji="1" lang="ja-JP" altLang="en-US" sz="6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2443F4DB-D5D3-1AE3-E8CE-DEC877CF949B}"/>
              </a:ext>
            </a:extLst>
          </p:cNvPr>
          <p:cNvSpPr txBox="1"/>
          <p:nvPr/>
        </p:nvSpPr>
        <p:spPr>
          <a:xfrm>
            <a:off x="4119641" y="8846704"/>
            <a:ext cx="268337" cy="92333"/>
          </a:xfrm>
          <a:prstGeom prst="rect">
            <a:avLst/>
          </a:prstGeom>
          <a:noFill/>
        </p:spPr>
        <p:txBody>
          <a:bodyPr wrap="square" lIns="0" tIns="0" rIns="0" bIns="0" rtlCol="0">
            <a:spAutoFit/>
          </a:bodyPr>
          <a:lstStyle/>
          <a:p>
            <a:pPr algn="dist"/>
            <a:r>
              <a:rPr lang="ja-JP" altLang="en-US" sz="600" spc="-150" dirty="0">
                <a:latin typeface="+mn-ea"/>
              </a:rPr>
              <a:t>きょう　ゆう</a:t>
            </a:r>
            <a:endParaRPr kumimoji="1" lang="ja-JP" altLang="en-US" sz="600" spc="-150" dirty="0">
              <a:latin typeface="+mn-ea"/>
            </a:endParaRPr>
          </a:p>
        </p:txBody>
      </p:sp>
      <p:pic>
        <p:nvPicPr>
          <p:cNvPr id="21" name="図 20" descr="人形, おもちゃ, テーブル, 時計 が含まれている画像&#10;&#10;AI によって生成されたコンテンツは間違っている可能性があります。">
            <a:extLst>
              <a:ext uri="{FF2B5EF4-FFF2-40B4-BE49-F238E27FC236}">
                <a16:creationId xmlns:a16="http://schemas.microsoft.com/office/drawing/2014/main" id="{1C527C4C-82A8-A8C9-37FB-680D28319D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3277" y="7350776"/>
            <a:ext cx="1058916" cy="872547"/>
          </a:xfrm>
          <a:prstGeom prst="rect">
            <a:avLst/>
          </a:prstGeom>
        </p:spPr>
      </p:pic>
    </p:spTree>
    <p:extLst>
      <p:ext uri="{BB962C8B-B14F-4D97-AF65-F5344CB8AC3E}">
        <p14:creationId xmlns:p14="http://schemas.microsoft.com/office/powerpoint/2010/main" val="3604658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95719" y="2235472"/>
            <a:ext cx="6696330" cy="2858836"/>
          </a:xfrm>
          <a:prstGeom prst="roundRect">
            <a:avLst>
              <a:gd name="adj" fmla="val 3932"/>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4675889" y="2354123"/>
            <a:ext cx="1993199"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2592478" y="2354123"/>
            <a:ext cx="1993199"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角丸四角形 83"/>
          <p:cNvSpPr/>
          <p:nvPr/>
        </p:nvSpPr>
        <p:spPr>
          <a:xfrm>
            <a:off x="80707" y="5227195"/>
            <a:ext cx="6696330" cy="4193839"/>
          </a:xfrm>
          <a:prstGeom prst="roundRect">
            <a:avLst>
              <a:gd name="adj" fmla="val 2934"/>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68888" y="6579577"/>
            <a:ext cx="6320224" cy="2695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p:cNvPicPr>
            <a:picLocks noChangeAspect="1"/>
          </p:cNvPicPr>
          <p:nvPr/>
        </p:nvPicPr>
        <p:blipFill rotWithShape="1">
          <a:blip r:embed="rId3"/>
          <a:srcRect l="72937" t="7410" r="1369" b="48935"/>
          <a:stretch/>
        </p:blipFill>
        <p:spPr>
          <a:xfrm>
            <a:off x="2674632" y="2439053"/>
            <a:ext cx="1828890" cy="1346529"/>
          </a:xfrm>
          <a:prstGeom prst="rect">
            <a:avLst/>
          </a:prstGeom>
          <a:ln>
            <a:solidFill>
              <a:schemeClr val="tx1"/>
            </a:solidFill>
          </a:ln>
        </p:spPr>
      </p:pic>
      <p:sp>
        <p:nvSpPr>
          <p:cNvPr id="27" name="角丸四角形 26"/>
          <p:cNvSpPr/>
          <p:nvPr/>
        </p:nvSpPr>
        <p:spPr>
          <a:xfrm>
            <a:off x="80963" y="1735859"/>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28" name="テキスト ボックス 27"/>
          <p:cNvSpPr txBox="1"/>
          <p:nvPr/>
        </p:nvSpPr>
        <p:spPr>
          <a:xfrm>
            <a:off x="80963" y="992266"/>
            <a:ext cx="6634093" cy="612475"/>
          </a:xfrm>
          <a:prstGeom prst="rect">
            <a:avLst/>
          </a:prstGeom>
          <a:noFill/>
        </p:spPr>
        <p:txBody>
          <a:bodyPr wrap="square" rtlCol="0">
            <a:spAutoFit/>
          </a:bodyPr>
          <a:lstStyle/>
          <a:p>
            <a:pPr>
              <a:lnSpc>
                <a:spcPct val="140000"/>
              </a:lnSpc>
            </a:pPr>
            <a:r>
              <a:rPr lang="ja-JP" altLang="en-US" sz="1300" dirty="0">
                <a:latin typeface="ＭＳ Ｐ明朝" panose="02020600040205080304" pitchFamily="18" charset="-128"/>
                <a:ea typeface="ＭＳ Ｐ明朝" panose="02020600040205080304" pitchFamily="18" charset="-128"/>
              </a:rPr>
              <a:t>洪水災害には、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内水氾濫 </a:t>
            </a:r>
            <a:r>
              <a:rPr lang="ja-JP" altLang="en-US" sz="1300" dirty="0">
                <a:latin typeface="ＭＳ Ｐ明朝" panose="02020600040205080304" pitchFamily="18" charset="-128"/>
                <a:ea typeface="ＭＳ Ｐ明朝" panose="02020600040205080304" pitchFamily="18" charset="-128"/>
              </a:rPr>
              <a:t>と</a:t>
            </a:r>
            <a:r>
              <a:rPr lang="ja-JP" altLang="en-US" sz="1300" dirty="0">
                <a:latin typeface="HG丸ｺﾞｼｯｸM-PRO" panose="020F0600000000000000" pitchFamily="50" charset="-128"/>
                <a:ea typeface="HG丸ｺﾞｼｯｸM-PRO" panose="020F0600000000000000" pitchFamily="50" charset="-128"/>
              </a:rPr>
              <a:t>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外水氾濫 </a:t>
            </a:r>
            <a:r>
              <a:rPr lang="ja-JP" altLang="en-US" sz="1300" dirty="0">
                <a:latin typeface="ＭＳ Ｐ明朝" panose="02020600040205080304" pitchFamily="18" charset="-128"/>
                <a:ea typeface="ＭＳ Ｐ明朝" panose="02020600040205080304" pitchFamily="18" charset="-128"/>
              </a:rPr>
              <a:t>があります。</a:t>
            </a:r>
            <a:endParaRPr lang="en-US" altLang="ja-JP" sz="1300" dirty="0">
              <a:latin typeface="ＭＳ Ｐ明朝" panose="02020600040205080304" pitchFamily="18" charset="-128"/>
              <a:ea typeface="ＭＳ Ｐ明朝" panose="02020600040205080304" pitchFamily="18" charset="-128"/>
            </a:endParaRPr>
          </a:p>
          <a:p>
            <a:pPr>
              <a:lnSpc>
                <a:spcPct val="140000"/>
              </a:lnSpc>
            </a:pPr>
            <a:r>
              <a:rPr lang="ja-JP" altLang="en-US" sz="1300" dirty="0">
                <a:latin typeface="ＭＳ Ｐ明朝" panose="02020600040205080304" pitchFamily="18" charset="-128"/>
                <a:ea typeface="ＭＳ Ｐ明朝" panose="02020600040205080304" pitchFamily="18" charset="-128"/>
              </a:rPr>
              <a:t>それぞれの災害の起こり方と災害を防ぐための対策について学びましょう。</a:t>
            </a:r>
          </a:p>
        </p:txBody>
      </p:sp>
      <p:sp>
        <p:nvSpPr>
          <p:cNvPr id="29" name="テキスト ボックス 28"/>
          <p:cNvSpPr txBox="1"/>
          <p:nvPr/>
        </p:nvSpPr>
        <p:spPr>
          <a:xfrm>
            <a:off x="80963" y="1796607"/>
            <a:ext cx="4961112"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１　洪水災害の起こり方（種類）</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9" name="正方形/長方形 38"/>
          <p:cNvSpPr/>
          <p:nvPr/>
        </p:nvSpPr>
        <p:spPr>
          <a:xfrm>
            <a:off x="4747697" y="3830841"/>
            <a:ext cx="1883291" cy="1200329"/>
          </a:xfrm>
          <a:prstGeom prst="rect">
            <a:avLst/>
          </a:prstGeom>
        </p:spPr>
        <p:txBody>
          <a:bodyPr wrap="square">
            <a:spAutoFit/>
          </a:bodyPr>
          <a:lstStyle/>
          <a:p>
            <a:pPr>
              <a:lnSpc>
                <a:spcPct val="12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線路などをくぐる道路（アンダーパス）に水がたまってしまい、車が動けなくなってしまうこともあります。</a:t>
            </a:r>
          </a:p>
          <a:p>
            <a:pPr>
              <a:lnSpc>
                <a:spcPct val="120000"/>
              </a:lnSpc>
            </a:pPr>
            <a:endPar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41" name="正方形/長方形 40"/>
          <p:cNvSpPr/>
          <p:nvPr/>
        </p:nvSpPr>
        <p:spPr>
          <a:xfrm>
            <a:off x="2646996" y="3830841"/>
            <a:ext cx="1928019" cy="1034129"/>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まちが水浸しになってしまいます。また、家の床上まで水が来ることがあります。</a:t>
            </a:r>
          </a:p>
          <a:p>
            <a:pPr algn="just">
              <a:lnSpc>
                <a:spcPct val="120000"/>
              </a:lnSpc>
            </a:pPr>
            <a:endPar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pic>
        <p:nvPicPr>
          <p:cNvPr id="65" name="図 64"/>
          <p:cNvPicPr>
            <a:picLocks noChangeAspect="1"/>
          </p:cNvPicPr>
          <p:nvPr/>
        </p:nvPicPr>
        <p:blipFill>
          <a:blip r:embed="rId4"/>
          <a:stretch>
            <a:fillRect/>
          </a:stretch>
        </p:blipFill>
        <p:spPr>
          <a:xfrm>
            <a:off x="301455" y="7003095"/>
            <a:ext cx="6255091" cy="1067962"/>
          </a:xfrm>
          <a:prstGeom prst="rect">
            <a:avLst/>
          </a:prstGeom>
        </p:spPr>
      </p:pic>
      <p:sp>
        <p:nvSpPr>
          <p:cNvPr id="66" name="正方形/長方形 65"/>
          <p:cNvSpPr/>
          <p:nvPr/>
        </p:nvSpPr>
        <p:spPr>
          <a:xfrm>
            <a:off x="252327" y="8037811"/>
            <a:ext cx="1377950" cy="812530"/>
          </a:xfrm>
          <a:prstGeom prst="rect">
            <a:avLst/>
          </a:prstGeom>
        </p:spPr>
        <p:txBody>
          <a:bodyPr wrap="square">
            <a:spAutoFit/>
          </a:bodyPr>
          <a:lstStyle/>
          <a:p>
            <a:pPr algn="just">
              <a:lnSpc>
                <a:spcPct val="130000"/>
              </a:lnSpc>
            </a:pPr>
            <a:r>
              <a:rPr lang="ja-JP" altLang="en-US" sz="1200" dirty="0">
                <a:latin typeface="ＭＳ Ｐ明朝" panose="02020600040205080304" pitchFamily="18" charset="-128"/>
                <a:ea typeface="ＭＳ Ｐ明朝" panose="02020600040205080304" pitchFamily="18" charset="-128"/>
              </a:rPr>
              <a:t>大雨によって川の水が増え、水かさが上がり始めます。</a:t>
            </a:r>
          </a:p>
        </p:txBody>
      </p:sp>
      <p:sp>
        <p:nvSpPr>
          <p:cNvPr id="67" name="正方形/長方形 66"/>
          <p:cNvSpPr/>
          <p:nvPr/>
        </p:nvSpPr>
        <p:spPr>
          <a:xfrm>
            <a:off x="1910232" y="8037811"/>
            <a:ext cx="1428932" cy="1052596"/>
          </a:xfrm>
          <a:prstGeom prst="rect">
            <a:avLst/>
          </a:prstGeom>
        </p:spPr>
        <p:txBody>
          <a:bodyPr wrap="square">
            <a:spAutoFit/>
          </a:bodyPr>
          <a:lstStyle/>
          <a:p>
            <a:pPr algn="just">
              <a:lnSpc>
                <a:spcPct val="130000"/>
              </a:lnSpc>
            </a:pPr>
            <a:r>
              <a:rPr lang="ja-JP" altLang="en-US" sz="1200" dirty="0">
                <a:latin typeface="ＭＳ Ｐ明朝" panose="02020600040205080304" pitchFamily="18" charset="-128"/>
                <a:ea typeface="ＭＳ Ｐ明朝" panose="02020600040205080304" pitchFamily="18" charset="-128"/>
              </a:rPr>
              <a:t>堤防いっぱいまで水が増えると、堤防に水の力がかかり始めます。</a:t>
            </a:r>
          </a:p>
        </p:txBody>
      </p:sp>
      <p:sp>
        <p:nvSpPr>
          <p:cNvPr id="68" name="正方形/長方形 67"/>
          <p:cNvSpPr/>
          <p:nvPr/>
        </p:nvSpPr>
        <p:spPr>
          <a:xfrm>
            <a:off x="3517838" y="8037811"/>
            <a:ext cx="1428932" cy="1052596"/>
          </a:xfrm>
          <a:prstGeom prst="rect">
            <a:avLst/>
          </a:prstGeom>
        </p:spPr>
        <p:txBody>
          <a:bodyPr wrap="square">
            <a:spAutoFit/>
          </a:bodyPr>
          <a:lstStyle/>
          <a:p>
            <a:pPr algn="just">
              <a:lnSpc>
                <a:spcPct val="130000"/>
              </a:lnSpc>
            </a:pPr>
            <a:r>
              <a:rPr lang="ja-JP" altLang="en-US" sz="1200" dirty="0">
                <a:latin typeface="ＭＳ Ｐ明朝" panose="02020600040205080304" pitchFamily="18" charset="-128"/>
                <a:ea typeface="ＭＳ Ｐ明朝" panose="02020600040205080304" pitchFamily="18" charset="-128"/>
              </a:rPr>
              <a:t>水が増え、水の力に堤防が耐えられなくなると、堤防がこわれ始めます。</a:t>
            </a:r>
          </a:p>
        </p:txBody>
      </p:sp>
      <p:sp>
        <p:nvSpPr>
          <p:cNvPr id="69" name="正方形/長方形 68"/>
          <p:cNvSpPr/>
          <p:nvPr/>
        </p:nvSpPr>
        <p:spPr>
          <a:xfrm>
            <a:off x="5153869" y="8037811"/>
            <a:ext cx="1428932" cy="1052596"/>
          </a:xfrm>
          <a:prstGeom prst="rect">
            <a:avLst/>
          </a:prstGeom>
        </p:spPr>
        <p:txBody>
          <a:bodyPr wrap="square">
            <a:spAutoFit/>
          </a:bodyPr>
          <a:lstStyle/>
          <a:p>
            <a:pPr algn="just">
              <a:lnSpc>
                <a:spcPct val="130000"/>
              </a:lnSpc>
            </a:pPr>
            <a:r>
              <a:rPr lang="ja-JP" altLang="en-US" sz="1200" dirty="0">
                <a:latin typeface="ＭＳ Ｐ明朝" panose="02020600040205080304" pitchFamily="18" charset="-128"/>
                <a:ea typeface="ＭＳ Ｐ明朝" panose="02020600040205080304" pitchFamily="18" charset="-128"/>
              </a:rPr>
              <a:t>堤防がこわれると、水が勢いよく飛び出し、家などにおそいかかります。</a:t>
            </a:r>
          </a:p>
        </p:txBody>
      </p:sp>
      <p:sp>
        <p:nvSpPr>
          <p:cNvPr id="80" name="テキスト ボックス 79"/>
          <p:cNvSpPr txBox="1"/>
          <p:nvPr/>
        </p:nvSpPr>
        <p:spPr>
          <a:xfrm>
            <a:off x="223166" y="2321618"/>
            <a:ext cx="95410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内水氾濫</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7" name="テキスト ボックス 86"/>
          <p:cNvSpPr txBox="1"/>
          <p:nvPr/>
        </p:nvSpPr>
        <p:spPr>
          <a:xfrm>
            <a:off x="223166" y="5385381"/>
            <a:ext cx="95410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外水氾濫</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pic>
        <p:nvPicPr>
          <p:cNvPr id="8" name="図 7"/>
          <p:cNvPicPr>
            <a:picLocks noChangeAspect="1"/>
          </p:cNvPicPr>
          <p:nvPr/>
        </p:nvPicPr>
        <p:blipFill rotWithShape="1">
          <a:blip r:embed="rId5"/>
          <a:srcRect l="9438" t="4303" r="5965" b="3352"/>
          <a:stretch/>
        </p:blipFill>
        <p:spPr>
          <a:xfrm>
            <a:off x="4772330" y="2439053"/>
            <a:ext cx="1800315" cy="1346529"/>
          </a:xfrm>
          <a:prstGeom prst="rect">
            <a:avLst/>
          </a:prstGeom>
          <a:ln w="6350">
            <a:solidFill>
              <a:schemeClr val="tx1"/>
            </a:solidFill>
          </a:ln>
        </p:spPr>
      </p:pic>
      <p:sp>
        <p:nvSpPr>
          <p:cNvPr id="54" name="正方形/長方形 53"/>
          <p:cNvSpPr/>
          <p:nvPr/>
        </p:nvSpPr>
        <p:spPr>
          <a:xfrm>
            <a:off x="188090" y="5885316"/>
            <a:ext cx="6542910" cy="538417"/>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大雨が降ったときに、川があふれたり、堤防がこわれたりして、川の水がまちに押し寄せ、</a:t>
            </a:r>
            <a:br>
              <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まちが水浸しになる災害です。</a:t>
            </a:r>
            <a:endPar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34" name="テキスト ボックス 33"/>
          <p:cNvSpPr txBox="1"/>
          <p:nvPr/>
        </p:nvSpPr>
        <p:spPr>
          <a:xfrm>
            <a:off x="362415" y="6677255"/>
            <a:ext cx="1808508" cy="246221"/>
          </a:xfrm>
          <a:prstGeom prst="rect">
            <a:avLst/>
          </a:prstGeom>
          <a:noFill/>
        </p:spPr>
        <p:txBody>
          <a:bodyPr wrap="square" tIns="0" rIns="0" bIns="0" rtlCol="0">
            <a:spAutoFit/>
          </a:bodyPr>
          <a:lstStyle/>
          <a:p>
            <a:r>
              <a:rPr lang="ja-JP" altLang="en-US" sz="16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外水氾濫の仕組み</a:t>
            </a:r>
            <a:endParaRPr kumimoji="1" lang="ja-JP" altLang="en-US" sz="16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5" name="正方形/長方形 34"/>
          <p:cNvSpPr/>
          <p:nvPr/>
        </p:nvSpPr>
        <p:spPr>
          <a:xfrm>
            <a:off x="329848" y="6698852"/>
            <a:ext cx="45719" cy="2086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1600830" y="990281"/>
            <a:ext cx="315792"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はんらん</a:t>
            </a:r>
          </a:p>
        </p:txBody>
      </p:sp>
      <p:sp>
        <p:nvSpPr>
          <p:cNvPr id="51" name="テキスト ボックス 50"/>
          <p:cNvSpPr txBox="1"/>
          <p:nvPr/>
        </p:nvSpPr>
        <p:spPr>
          <a:xfrm>
            <a:off x="179974" y="994657"/>
            <a:ext cx="298159"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こうずい</a:t>
            </a:r>
          </a:p>
        </p:txBody>
      </p:sp>
      <p:sp>
        <p:nvSpPr>
          <p:cNvPr id="52" name="テキスト ボックス 51"/>
          <p:cNvSpPr txBox="1"/>
          <p:nvPr/>
        </p:nvSpPr>
        <p:spPr>
          <a:xfrm>
            <a:off x="505847" y="994657"/>
            <a:ext cx="322204"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さいがい</a:t>
            </a:r>
          </a:p>
        </p:txBody>
      </p:sp>
      <p:sp>
        <p:nvSpPr>
          <p:cNvPr id="53" name="テキスト ボックス 52"/>
          <p:cNvSpPr txBox="1"/>
          <p:nvPr/>
        </p:nvSpPr>
        <p:spPr>
          <a:xfrm>
            <a:off x="1260685" y="990281"/>
            <a:ext cx="323807"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ないすい</a:t>
            </a:r>
          </a:p>
        </p:txBody>
      </p:sp>
      <p:sp>
        <p:nvSpPr>
          <p:cNvPr id="55" name="テキスト ボックス 54"/>
          <p:cNvSpPr txBox="1"/>
          <p:nvPr/>
        </p:nvSpPr>
        <p:spPr>
          <a:xfrm>
            <a:off x="2474886" y="990281"/>
            <a:ext cx="315792"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はんらん</a:t>
            </a:r>
          </a:p>
        </p:txBody>
      </p:sp>
      <p:sp>
        <p:nvSpPr>
          <p:cNvPr id="56" name="テキスト ボックス 55"/>
          <p:cNvSpPr txBox="1"/>
          <p:nvPr/>
        </p:nvSpPr>
        <p:spPr>
          <a:xfrm>
            <a:off x="2132142" y="990281"/>
            <a:ext cx="330219" cy="107722"/>
          </a:xfrm>
          <a:prstGeom prst="rect">
            <a:avLst/>
          </a:prstGeom>
          <a:noFill/>
        </p:spPr>
        <p:txBody>
          <a:bodyPr wrap="non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がいすい</a:t>
            </a:r>
          </a:p>
        </p:txBody>
      </p:sp>
      <p:sp>
        <p:nvSpPr>
          <p:cNvPr id="57" name="テキスト ボックス 56"/>
          <p:cNvSpPr txBox="1"/>
          <p:nvPr/>
        </p:nvSpPr>
        <p:spPr>
          <a:xfrm>
            <a:off x="960464" y="1276717"/>
            <a:ext cx="322204"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さいがい</a:t>
            </a:r>
          </a:p>
        </p:txBody>
      </p:sp>
      <p:sp>
        <p:nvSpPr>
          <p:cNvPr id="59" name="テキスト ボックス 58"/>
          <p:cNvSpPr txBox="1"/>
          <p:nvPr/>
        </p:nvSpPr>
        <p:spPr>
          <a:xfrm>
            <a:off x="2145471" y="1276717"/>
            <a:ext cx="349455"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さい がい</a:t>
            </a:r>
          </a:p>
        </p:txBody>
      </p:sp>
      <p:sp>
        <p:nvSpPr>
          <p:cNvPr id="61" name="テキスト ボックス 60"/>
          <p:cNvSpPr txBox="1"/>
          <p:nvPr/>
        </p:nvSpPr>
        <p:spPr>
          <a:xfrm>
            <a:off x="322408" y="2283010"/>
            <a:ext cx="354263" cy="107722"/>
          </a:xfrm>
          <a:prstGeom prst="rect">
            <a:avLst/>
          </a:prstGeom>
          <a:noFill/>
        </p:spPr>
        <p:txBody>
          <a:bodyPr wrap="square" lIns="0" tIns="0" rIns="0" bIns="0" rtlCol="0" anchor="ctr" anchorCtr="0">
            <a:no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ない すい</a:t>
            </a:r>
            <a:endParaRPr lang="en-US" altLang="ja-JP"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62" name="テキスト ボックス 61"/>
          <p:cNvSpPr txBox="1"/>
          <p:nvPr/>
        </p:nvSpPr>
        <p:spPr>
          <a:xfrm>
            <a:off x="707680" y="2283010"/>
            <a:ext cx="346249" cy="107722"/>
          </a:xfrm>
          <a:prstGeom prst="rect">
            <a:avLst/>
          </a:prstGeom>
          <a:noFill/>
        </p:spPr>
        <p:txBody>
          <a:bodyPr wrap="square" lIns="0" tIns="0" rIns="0" bIns="0" rtlCol="0" anchor="ctr" anchorCtr="0">
            <a:no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はん らん</a:t>
            </a:r>
            <a:endParaRPr lang="en-US" altLang="ja-JP"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63" name="テキスト ボックス 62"/>
          <p:cNvSpPr txBox="1"/>
          <p:nvPr/>
        </p:nvSpPr>
        <p:spPr>
          <a:xfrm>
            <a:off x="490537" y="1769485"/>
            <a:ext cx="379064" cy="107722"/>
          </a:xfrm>
          <a:prstGeom prst="rect">
            <a:avLst/>
          </a:prstGeom>
          <a:noFill/>
        </p:spPr>
        <p:txBody>
          <a:bodyPr wrap="square" lIns="0" tIns="0" rIns="0" bIns="0" rtlCol="0">
            <a:spAutoFit/>
          </a:bodyPr>
          <a:lstStyle/>
          <a:p>
            <a:pPr algn="dist"/>
            <a:r>
              <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こう ずい</a:t>
            </a:r>
          </a:p>
        </p:txBody>
      </p:sp>
      <p:sp>
        <p:nvSpPr>
          <p:cNvPr id="64" name="テキスト ボックス 63"/>
          <p:cNvSpPr txBox="1"/>
          <p:nvPr/>
        </p:nvSpPr>
        <p:spPr>
          <a:xfrm>
            <a:off x="938633" y="1769485"/>
            <a:ext cx="379064" cy="107722"/>
          </a:xfrm>
          <a:prstGeom prst="rect">
            <a:avLst/>
          </a:prstGeom>
          <a:noFill/>
        </p:spPr>
        <p:txBody>
          <a:bodyPr wrap="square" lIns="0" tIns="0" rIns="0" bIns="0" rtlCol="0">
            <a:spAutoFit/>
          </a:bodyPr>
          <a:lstStyle/>
          <a:p>
            <a:pPr algn="dist"/>
            <a:r>
              <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さい がい</a:t>
            </a:r>
          </a:p>
        </p:txBody>
      </p:sp>
      <p:sp>
        <p:nvSpPr>
          <p:cNvPr id="79" name="テキスト ボックス 78"/>
          <p:cNvSpPr txBox="1"/>
          <p:nvPr/>
        </p:nvSpPr>
        <p:spPr>
          <a:xfrm>
            <a:off x="3283042" y="3827948"/>
            <a:ext cx="181266" cy="107722"/>
          </a:xfrm>
          <a:prstGeom prst="rect">
            <a:avLst/>
          </a:prstGeom>
          <a:noFill/>
        </p:spPr>
        <p:txBody>
          <a:bodyPr wrap="squar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びた</a:t>
            </a:r>
            <a:endParaRPr kumimoji="1" lang="ja-JP" altLang="en-US" sz="700" dirty="0">
              <a:latin typeface="ＭＳ Ｐ明朝" panose="02020600040205080304" pitchFamily="18" charset="-128"/>
              <a:ea typeface="ＭＳ Ｐ明朝" panose="02020600040205080304" pitchFamily="18" charset="-128"/>
            </a:endParaRPr>
          </a:p>
        </p:txBody>
      </p:sp>
      <p:sp>
        <p:nvSpPr>
          <p:cNvPr id="82" name="テキスト ボックス 81"/>
          <p:cNvSpPr txBox="1"/>
          <p:nvPr/>
        </p:nvSpPr>
        <p:spPr>
          <a:xfrm>
            <a:off x="3923938" y="4054629"/>
            <a:ext cx="301987" cy="107722"/>
          </a:xfrm>
          <a:prstGeom prst="rect">
            <a:avLst/>
          </a:prstGeom>
          <a:noFill/>
        </p:spPr>
        <p:txBody>
          <a:bodyPr wrap="square" lIns="0" tIns="0" rIns="0" bIns="0" rtlCol="0" anchor="ctr" anchorCtr="0">
            <a:spAutoFit/>
          </a:bodyPr>
          <a:lstStyle/>
          <a:p>
            <a:pPr algn="dist"/>
            <a:r>
              <a:rPr lang="ja-JP" altLang="en-US" sz="700" dirty="0">
                <a:latin typeface="ＭＳ Ｐ明朝" panose="02020600040205080304" pitchFamily="18" charset="-128"/>
                <a:ea typeface="ＭＳ Ｐ明朝" panose="02020600040205080304" pitchFamily="18" charset="-128"/>
              </a:rPr>
              <a:t>ゆかうえ</a:t>
            </a:r>
            <a:endParaRPr kumimoji="1" lang="ja-JP" altLang="en-US" sz="700" dirty="0">
              <a:latin typeface="ＭＳ Ｐ明朝" panose="02020600040205080304" pitchFamily="18" charset="-128"/>
              <a:ea typeface="ＭＳ Ｐ明朝" panose="02020600040205080304" pitchFamily="18" charset="-128"/>
            </a:endParaRPr>
          </a:p>
        </p:txBody>
      </p:sp>
      <p:sp>
        <p:nvSpPr>
          <p:cNvPr id="83" name="テキスト ボックス 82"/>
          <p:cNvSpPr txBox="1"/>
          <p:nvPr/>
        </p:nvSpPr>
        <p:spPr>
          <a:xfrm>
            <a:off x="326113" y="5353523"/>
            <a:ext cx="360676" cy="107722"/>
          </a:xfrm>
          <a:prstGeom prst="rect">
            <a:avLst/>
          </a:prstGeom>
          <a:noFill/>
        </p:spPr>
        <p:txBody>
          <a:bodyPr wrap="none" lIns="0" tIns="0" rIns="0" bIns="0" rtlCol="0">
            <a:sp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がい すい</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8" name="テキスト ボックス 87"/>
          <p:cNvSpPr txBox="1"/>
          <p:nvPr/>
        </p:nvSpPr>
        <p:spPr>
          <a:xfrm>
            <a:off x="703755" y="5353523"/>
            <a:ext cx="346249" cy="107722"/>
          </a:xfrm>
          <a:prstGeom prst="rect">
            <a:avLst/>
          </a:prstGeom>
          <a:noFill/>
        </p:spPr>
        <p:txBody>
          <a:bodyPr wrap="none" lIns="0" tIns="0" rIns="0" bIns="0" rtlCol="0">
            <a:sp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はん らん</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9" name="テキスト ボックス 88"/>
          <p:cNvSpPr txBox="1"/>
          <p:nvPr/>
        </p:nvSpPr>
        <p:spPr>
          <a:xfrm>
            <a:off x="1508901" y="6122047"/>
            <a:ext cx="2965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さいがい</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0" name="テキスト ボックス 89"/>
          <p:cNvSpPr txBox="1"/>
          <p:nvPr/>
        </p:nvSpPr>
        <p:spPr>
          <a:xfrm>
            <a:off x="754373" y="5866955"/>
            <a:ext cx="833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ふ</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1" name="テキスト ボックス 90"/>
          <p:cNvSpPr txBox="1"/>
          <p:nvPr/>
        </p:nvSpPr>
        <p:spPr>
          <a:xfrm>
            <a:off x="2692979" y="5866955"/>
            <a:ext cx="306174"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てい ぼう</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2" name="テキスト ボックス 91"/>
          <p:cNvSpPr txBox="1"/>
          <p:nvPr/>
        </p:nvSpPr>
        <p:spPr>
          <a:xfrm>
            <a:off x="5194866" y="5866955"/>
            <a:ext cx="833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お</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3" name="テキスト ボックス 92"/>
          <p:cNvSpPr txBox="1"/>
          <p:nvPr/>
        </p:nvSpPr>
        <p:spPr>
          <a:xfrm>
            <a:off x="5478158" y="5866955"/>
            <a:ext cx="64120"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よ</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4" name="テキスト ボックス 93"/>
          <p:cNvSpPr txBox="1"/>
          <p:nvPr/>
        </p:nvSpPr>
        <p:spPr>
          <a:xfrm>
            <a:off x="849198" y="6122047"/>
            <a:ext cx="158698" cy="107722"/>
          </a:xfrm>
          <a:prstGeom prst="rect">
            <a:avLst/>
          </a:prstGeom>
          <a:noFill/>
        </p:spPr>
        <p:txBody>
          <a:bodyPr wrap="none" lIns="0" tIns="0" rIns="0" bIns="0" rtlCol="0">
            <a:spAutoFit/>
          </a:bodyPr>
          <a:lstStyle/>
          <a:p>
            <a:pPr algn="ctr"/>
            <a:r>
              <a:rPr lang="ja-JP" altLang="en-US" sz="700" spc="-50" dirty="0">
                <a:latin typeface="ＭＳ Ｐ明朝" panose="02020600040205080304" pitchFamily="18" charset="-128"/>
                <a:ea typeface="ＭＳ Ｐ明朝" panose="02020600040205080304" pitchFamily="18" charset="-128"/>
              </a:rPr>
              <a:t>びた</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5" name="テキスト ボックス 94"/>
          <p:cNvSpPr txBox="1"/>
          <p:nvPr/>
        </p:nvSpPr>
        <p:spPr>
          <a:xfrm>
            <a:off x="882431" y="6604373"/>
            <a:ext cx="360000" cy="107722"/>
          </a:xfrm>
          <a:prstGeom prst="rect">
            <a:avLst/>
          </a:prstGeom>
          <a:noFill/>
        </p:spPr>
        <p:txBody>
          <a:bodyPr wrap="squar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はん らん</a:t>
            </a:r>
          </a:p>
        </p:txBody>
      </p:sp>
      <p:sp>
        <p:nvSpPr>
          <p:cNvPr id="96" name="テキスト ボックス 95"/>
          <p:cNvSpPr txBox="1"/>
          <p:nvPr/>
        </p:nvSpPr>
        <p:spPr>
          <a:xfrm>
            <a:off x="478249" y="6604373"/>
            <a:ext cx="360000" cy="107722"/>
          </a:xfrm>
          <a:prstGeom prst="rect">
            <a:avLst/>
          </a:prstGeom>
          <a:noFill/>
        </p:spPr>
        <p:txBody>
          <a:bodyPr wrap="square" lIns="0" tIns="0" rIns="0" bIns="0" rtlCol="0">
            <a:spAutoFit/>
          </a:bodyPr>
          <a:lstStyle/>
          <a:p>
            <a:pPr algn="dist"/>
            <a:r>
              <a:rPr kumimoji="1"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がい すい</a:t>
            </a:r>
          </a:p>
        </p:txBody>
      </p:sp>
      <p:sp>
        <p:nvSpPr>
          <p:cNvPr id="97" name="テキスト ボックス 96"/>
          <p:cNvSpPr txBox="1"/>
          <p:nvPr/>
        </p:nvSpPr>
        <p:spPr>
          <a:xfrm>
            <a:off x="711611" y="8266569"/>
            <a:ext cx="833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ふ</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8" name="テキスト ボックス 97"/>
          <p:cNvSpPr txBox="1"/>
          <p:nvPr/>
        </p:nvSpPr>
        <p:spPr>
          <a:xfrm>
            <a:off x="2342077" y="8266569"/>
            <a:ext cx="833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ふ</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99" name="テキスト ボックス 98"/>
          <p:cNvSpPr txBox="1"/>
          <p:nvPr/>
        </p:nvSpPr>
        <p:spPr>
          <a:xfrm>
            <a:off x="1994035" y="8031984"/>
            <a:ext cx="306174"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てい ぼう</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0" name="テキスト ボックス 99"/>
          <p:cNvSpPr txBox="1"/>
          <p:nvPr/>
        </p:nvSpPr>
        <p:spPr>
          <a:xfrm>
            <a:off x="2933397" y="8266569"/>
            <a:ext cx="306174"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てい ぼう</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1" name="テキスト ボックス 100"/>
          <p:cNvSpPr txBox="1"/>
          <p:nvPr/>
        </p:nvSpPr>
        <p:spPr>
          <a:xfrm>
            <a:off x="3967753" y="8031984"/>
            <a:ext cx="833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ふ</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2" name="テキスト ボックス 101"/>
          <p:cNvSpPr txBox="1"/>
          <p:nvPr/>
        </p:nvSpPr>
        <p:spPr>
          <a:xfrm>
            <a:off x="3763593" y="8273293"/>
            <a:ext cx="306174"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てい ぼう</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3" name="テキスト ボックス 102"/>
          <p:cNvSpPr txBox="1"/>
          <p:nvPr/>
        </p:nvSpPr>
        <p:spPr>
          <a:xfrm>
            <a:off x="4287349" y="8273293"/>
            <a:ext cx="75342"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た</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4" name="テキスト ボックス 103"/>
          <p:cNvSpPr txBox="1"/>
          <p:nvPr/>
        </p:nvSpPr>
        <p:spPr>
          <a:xfrm>
            <a:off x="4372350" y="8502288"/>
            <a:ext cx="306174"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てい ぼう</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5" name="テキスト ボックス 104"/>
          <p:cNvSpPr txBox="1"/>
          <p:nvPr/>
        </p:nvSpPr>
        <p:spPr>
          <a:xfrm>
            <a:off x="5239811" y="8031984"/>
            <a:ext cx="306174"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てい ぼう</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6" name="テキスト ボックス 105"/>
          <p:cNvSpPr txBox="1"/>
          <p:nvPr/>
        </p:nvSpPr>
        <p:spPr>
          <a:xfrm>
            <a:off x="5547950" y="8261503"/>
            <a:ext cx="226024" cy="107722"/>
          </a:xfrm>
          <a:prstGeom prst="rect">
            <a:avLst/>
          </a:prstGeom>
          <a:noFill/>
        </p:spPr>
        <p:txBody>
          <a:bodyPr wrap="none" lIns="0" tIns="0" rIns="0" bIns="0" rtlCol="0">
            <a:spAutoFit/>
          </a:bodyPr>
          <a:lstStyle/>
          <a:p>
            <a:pPr algn="ctr"/>
            <a:r>
              <a:rPr lang="ja-JP" altLang="en-US" sz="700" spc="-50" dirty="0">
                <a:latin typeface="ＭＳ Ｐ明朝" panose="02020600040205080304" pitchFamily="18" charset="-128"/>
                <a:ea typeface="ＭＳ Ｐ明朝" panose="02020600040205080304" pitchFamily="18" charset="-128"/>
              </a:rPr>
              <a:t>いきお</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4" name="テキスト ボックス 3">
            <a:extLst>
              <a:ext uri="{FF2B5EF4-FFF2-40B4-BE49-F238E27FC236}">
                <a16:creationId xmlns:a16="http://schemas.microsoft.com/office/drawing/2014/main" id="{01F9083F-31C8-4E0A-2FA0-59F0F9E70A90}"/>
              </a:ext>
            </a:extLst>
          </p:cNvPr>
          <p:cNvSpPr txBox="1"/>
          <p:nvPr/>
        </p:nvSpPr>
        <p:spPr>
          <a:xfrm flipH="1">
            <a:off x="106068" y="22150"/>
            <a:ext cx="2998849" cy="246221"/>
          </a:xfrm>
          <a:prstGeom prst="rect">
            <a:avLst/>
          </a:prstGeom>
          <a:noFill/>
          <a:ln>
            <a:noFill/>
          </a:ln>
        </p:spPr>
        <p:txBody>
          <a:bodyPr wrap="square" rtlCol="0">
            <a:spAutoFit/>
          </a:bodyPr>
          <a:lstStyle/>
          <a:p>
            <a:r>
              <a:rPr kumimoji="1" lang="ja-JP" altLang="en-US" sz="1000" u="sng" dirty="0"/>
              <a:t>テーマ</a:t>
            </a:r>
            <a:r>
              <a:rPr lang="ja-JP" altLang="en-US" sz="1000" u="sng" dirty="0"/>
              <a:t>②</a:t>
            </a:r>
            <a:r>
              <a:rPr kumimoji="1" lang="ja-JP" altLang="en-US" sz="1000" u="sng" dirty="0"/>
              <a:t>災害の起こり方と対策を知る</a:t>
            </a:r>
          </a:p>
        </p:txBody>
      </p:sp>
      <p:sp>
        <p:nvSpPr>
          <p:cNvPr id="10" name="テキスト ボックス 9">
            <a:extLst>
              <a:ext uri="{FF2B5EF4-FFF2-40B4-BE49-F238E27FC236}">
                <a16:creationId xmlns:a16="http://schemas.microsoft.com/office/drawing/2014/main" id="{CCBBB4E8-AC28-F744-41B7-F3C62F9C6E24}"/>
              </a:ext>
            </a:extLst>
          </p:cNvPr>
          <p:cNvSpPr txBox="1"/>
          <p:nvPr/>
        </p:nvSpPr>
        <p:spPr>
          <a:xfrm flipH="1">
            <a:off x="576204" y="-46843"/>
            <a:ext cx="484950" cy="184666"/>
          </a:xfrm>
          <a:prstGeom prst="rect">
            <a:avLst/>
          </a:prstGeom>
          <a:noFill/>
          <a:ln>
            <a:noFill/>
          </a:ln>
        </p:spPr>
        <p:txBody>
          <a:bodyPr wrap="square" rtlCol="0">
            <a:spAutoFit/>
          </a:bodyPr>
          <a:lstStyle/>
          <a:p>
            <a:r>
              <a:rPr lang="ja-JP" altLang="en-US" sz="600" dirty="0"/>
              <a:t>さいがい</a:t>
            </a:r>
            <a:endParaRPr kumimoji="1" lang="en-US" altLang="ja-JP" sz="600" dirty="0"/>
          </a:p>
        </p:txBody>
      </p:sp>
      <p:sp>
        <p:nvSpPr>
          <p:cNvPr id="11" name="テキスト ボックス 10">
            <a:extLst>
              <a:ext uri="{FF2B5EF4-FFF2-40B4-BE49-F238E27FC236}">
                <a16:creationId xmlns:a16="http://schemas.microsoft.com/office/drawing/2014/main" id="{153A8DEB-0C8B-B094-0ED0-D643CDC92363}"/>
              </a:ext>
            </a:extLst>
          </p:cNvPr>
          <p:cNvSpPr txBox="1"/>
          <p:nvPr/>
        </p:nvSpPr>
        <p:spPr>
          <a:xfrm flipH="1">
            <a:off x="1533036" y="-46843"/>
            <a:ext cx="484950" cy="184666"/>
          </a:xfrm>
          <a:prstGeom prst="rect">
            <a:avLst/>
          </a:prstGeom>
          <a:noFill/>
          <a:ln>
            <a:noFill/>
          </a:ln>
        </p:spPr>
        <p:txBody>
          <a:bodyPr wrap="square" rtlCol="0">
            <a:spAutoFit/>
          </a:bodyPr>
          <a:lstStyle/>
          <a:p>
            <a:r>
              <a:rPr lang="ja-JP" altLang="en-US" sz="600" dirty="0"/>
              <a:t>たいさく</a:t>
            </a:r>
            <a:endParaRPr kumimoji="1" lang="en-US" altLang="ja-JP" sz="600" dirty="0"/>
          </a:p>
        </p:txBody>
      </p:sp>
      <p:sp>
        <p:nvSpPr>
          <p:cNvPr id="3" name="テキスト ボックス 2">
            <a:extLst>
              <a:ext uri="{FF2B5EF4-FFF2-40B4-BE49-F238E27FC236}">
                <a16:creationId xmlns:a16="http://schemas.microsoft.com/office/drawing/2014/main" id="{C0B0C906-2A4D-7D86-9DED-1512B60822FE}"/>
              </a:ext>
            </a:extLst>
          </p:cNvPr>
          <p:cNvSpPr txBox="1"/>
          <p:nvPr/>
        </p:nvSpPr>
        <p:spPr>
          <a:xfrm>
            <a:off x="3382928" y="1276717"/>
            <a:ext cx="286383" cy="107722"/>
          </a:xfrm>
          <a:prstGeom prst="rect">
            <a:avLst/>
          </a:prstGeom>
          <a:noFill/>
        </p:spPr>
        <p:txBody>
          <a:bodyPr wrap="squar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たい さく</a:t>
            </a:r>
          </a:p>
        </p:txBody>
      </p:sp>
      <p:sp>
        <p:nvSpPr>
          <p:cNvPr id="2" name="テキスト ボックス 1">
            <a:extLst>
              <a:ext uri="{FF2B5EF4-FFF2-40B4-BE49-F238E27FC236}">
                <a16:creationId xmlns:a16="http://schemas.microsoft.com/office/drawing/2014/main" id="{20169ABA-69DE-F2F8-B344-FF2B9C3BE428}"/>
              </a:ext>
            </a:extLst>
          </p:cNvPr>
          <p:cNvSpPr txBox="1"/>
          <p:nvPr/>
        </p:nvSpPr>
        <p:spPr>
          <a:xfrm>
            <a:off x="105967" y="403304"/>
            <a:ext cx="6634093" cy="389530"/>
          </a:xfrm>
          <a:prstGeom prst="rect">
            <a:avLst/>
          </a:prstGeom>
          <a:noFill/>
        </p:spPr>
        <p:txBody>
          <a:bodyPr wrap="square" rtlCol="0">
            <a:spAutoFit/>
          </a:bodyPr>
          <a:lstStyle/>
          <a:p>
            <a:pPr>
              <a:lnSpc>
                <a:spcPct val="110000"/>
              </a:lnSpc>
            </a:pPr>
            <a:r>
              <a:rPr kumimoji="1" lang="ja-JP" altLang="en-US" sz="2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洪水災害の起こり方（</a:t>
            </a:r>
            <a:r>
              <a:rPr lang="ja-JP" altLang="en-US" sz="2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種類）と対策について知る</a:t>
            </a:r>
            <a:endParaRPr kumimoji="1" lang="ja-JP" altLang="en-US" sz="2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0E85FD5F-DA10-B012-568F-11C679089BAD}"/>
              </a:ext>
            </a:extLst>
          </p:cNvPr>
          <p:cNvSpPr txBox="1"/>
          <p:nvPr/>
        </p:nvSpPr>
        <p:spPr>
          <a:xfrm>
            <a:off x="3301064" y="374814"/>
            <a:ext cx="496749"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たいさく</a:t>
            </a:r>
          </a:p>
        </p:txBody>
      </p:sp>
      <p:sp>
        <p:nvSpPr>
          <p:cNvPr id="12" name="テキスト ボックス 11">
            <a:extLst>
              <a:ext uri="{FF2B5EF4-FFF2-40B4-BE49-F238E27FC236}">
                <a16:creationId xmlns:a16="http://schemas.microsoft.com/office/drawing/2014/main" id="{4204D0C4-1C2F-3B0E-9D77-3DAF4001D177}"/>
              </a:ext>
            </a:extLst>
          </p:cNvPr>
          <p:cNvSpPr txBox="1"/>
          <p:nvPr/>
        </p:nvSpPr>
        <p:spPr>
          <a:xfrm>
            <a:off x="218087" y="374814"/>
            <a:ext cx="453156" cy="161583"/>
          </a:xfrm>
          <a:prstGeom prst="rect">
            <a:avLst/>
          </a:prstGeom>
          <a:noFill/>
        </p:spPr>
        <p:txBody>
          <a:bodyPr wrap="square" lIns="0" tIns="0" rIns="0" bIns="0" rtlCol="0">
            <a:no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こうずい</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3119655C-3F8C-155B-15C3-9E1E34EE4B5A}"/>
              </a:ext>
            </a:extLst>
          </p:cNvPr>
          <p:cNvSpPr txBox="1"/>
          <p:nvPr/>
        </p:nvSpPr>
        <p:spPr>
          <a:xfrm>
            <a:off x="724357" y="374814"/>
            <a:ext cx="505831" cy="161583"/>
          </a:xfrm>
          <a:prstGeom prst="rect">
            <a:avLst/>
          </a:prstGeom>
          <a:noFill/>
        </p:spPr>
        <p:txBody>
          <a:bodyPr wrap="square" lIns="0" tIns="0" rIns="0" bIns="0" rtlCol="0">
            <a:no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さいがい</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a:extLst>
              <a:ext uri="{FF2B5EF4-FFF2-40B4-BE49-F238E27FC236}">
                <a16:creationId xmlns:a16="http://schemas.microsoft.com/office/drawing/2014/main" id="{432E87C3-2A03-3CD0-4880-4244C1E4C869}"/>
              </a:ext>
            </a:extLst>
          </p:cNvPr>
          <p:cNvSpPr/>
          <p:nvPr/>
        </p:nvSpPr>
        <p:spPr>
          <a:xfrm>
            <a:off x="3972860" y="9109984"/>
            <a:ext cx="2556790" cy="123111"/>
          </a:xfrm>
          <a:prstGeom prst="rect">
            <a:avLst/>
          </a:prstGeom>
        </p:spPr>
        <p:txBody>
          <a:bodyPr wrap="none" lIns="0" tIns="0" rIns="0" bIns="0">
            <a:spAutoFit/>
          </a:bodyPr>
          <a:lstStyle/>
          <a:p>
            <a:pPr algn="r"/>
            <a:r>
              <a:rPr lang="ja-JP" altLang="en-US" sz="800" dirty="0">
                <a:latin typeface="MS PGothic" panose="020B0600070205080204" pitchFamily="50" charset="-128"/>
                <a:ea typeface="MS PGothic" panose="020B0600070205080204" pitchFamily="50" charset="-128"/>
              </a:rPr>
              <a:t>イラスト｜水害ハザードマップ作成の手引き（国土交通省）</a:t>
            </a:r>
            <a:endParaRPr lang="en-US" altLang="ja-JP" sz="800" dirty="0">
              <a:latin typeface="Arial Narrow" panose="020B0606020202030204" pitchFamily="34" charset="0"/>
              <a:ea typeface="MS PGothic" panose="020B0600070205080204" pitchFamily="50" charset="-128"/>
            </a:endParaRPr>
          </a:p>
        </p:txBody>
      </p:sp>
      <p:sp>
        <p:nvSpPr>
          <p:cNvPr id="17" name="正方形/長方形 16">
            <a:extLst>
              <a:ext uri="{FF2B5EF4-FFF2-40B4-BE49-F238E27FC236}">
                <a16:creationId xmlns:a16="http://schemas.microsoft.com/office/drawing/2014/main" id="{699E2AE7-6A75-2C8C-B826-2316FA2A727B}"/>
              </a:ext>
            </a:extLst>
          </p:cNvPr>
          <p:cNvSpPr/>
          <p:nvPr/>
        </p:nvSpPr>
        <p:spPr>
          <a:xfrm>
            <a:off x="241430" y="2862036"/>
            <a:ext cx="2164585" cy="1018549"/>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大雨が降ったときに、まちの低いところに水がたまったり、雨水を川に流しきれなかったりして、まちが水浸しになる災害です。</a:t>
            </a:r>
          </a:p>
        </p:txBody>
      </p:sp>
      <p:sp>
        <p:nvSpPr>
          <p:cNvPr id="24" name="テキスト ボックス 23">
            <a:extLst>
              <a:ext uri="{FF2B5EF4-FFF2-40B4-BE49-F238E27FC236}">
                <a16:creationId xmlns:a16="http://schemas.microsoft.com/office/drawing/2014/main" id="{78C39785-710F-FA5C-A106-5F4A65ABFA30}"/>
              </a:ext>
            </a:extLst>
          </p:cNvPr>
          <p:cNvSpPr txBox="1"/>
          <p:nvPr/>
        </p:nvSpPr>
        <p:spPr>
          <a:xfrm>
            <a:off x="684497" y="2851934"/>
            <a:ext cx="344911" cy="107722"/>
          </a:xfrm>
          <a:prstGeom prst="rect">
            <a:avLst/>
          </a:prstGeom>
          <a:noFill/>
        </p:spPr>
        <p:txBody>
          <a:bodyPr wrap="squar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ふ</a:t>
            </a:r>
            <a:endParaRPr kumimoji="1" lang="ja-JP" altLang="en-US" sz="700" dirty="0">
              <a:latin typeface="ＭＳ Ｐ明朝" panose="02020600040205080304" pitchFamily="18" charset="-128"/>
              <a:ea typeface="ＭＳ Ｐ明朝" panose="02020600040205080304" pitchFamily="18" charset="-128"/>
            </a:endParaRPr>
          </a:p>
        </p:txBody>
      </p:sp>
      <p:sp>
        <p:nvSpPr>
          <p:cNvPr id="25" name="テキスト ボックス 24">
            <a:extLst>
              <a:ext uri="{FF2B5EF4-FFF2-40B4-BE49-F238E27FC236}">
                <a16:creationId xmlns:a16="http://schemas.microsoft.com/office/drawing/2014/main" id="{5FBA1CF3-F76B-C7FF-3F09-3A9E84BED0CA}"/>
              </a:ext>
            </a:extLst>
          </p:cNvPr>
          <p:cNvSpPr txBox="1"/>
          <p:nvPr/>
        </p:nvSpPr>
        <p:spPr>
          <a:xfrm>
            <a:off x="1565678" y="3568904"/>
            <a:ext cx="32220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さいがい</a:t>
            </a:r>
            <a:endParaRPr kumimoji="1" lang="ja-JP" altLang="en-US" sz="700" dirty="0">
              <a:latin typeface="ＭＳ Ｐ明朝" panose="02020600040205080304" pitchFamily="18" charset="-128"/>
              <a:ea typeface="ＭＳ Ｐ明朝" panose="02020600040205080304" pitchFamily="18" charset="-128"/>
            </a:endParaRPr>
          </a:p>
        </p:txBody>
      </p:sp>
      <p:sp>
        <p:nvSpPr>
          <p:cNvPr id="26" name="テキスト ボックス 25">
            <a:extLst>
              <a:ext uri="{FF2B5EF4-FFF2-40B4-BE49-F238E27FC236}">
                <a16:creationId xmlns:a16="http://schemas.microsoft.com/office/drawing/2014/main" id="{45AA9573-8BED-8BEC-49F8-73D95BB236F7}"/>
              </a:ext>
            </a:extLst>
          </p:cNvPr>
          <p:cNvSpPr txBox="1"/>
          <p:nvPr/>
        </p:nvSpPr>
        <p:spPr>
          <a:xfrm>
            <a:off x="806733" y="3568904"/>
            <a:ext cx="361448" cy="107722"/>
          </a:xfrm>
          <a:prstGeom prst="rect">
            <a:avLst/>
          </a:prstGeom>
          <a:noFill/>
        </p:spPr>
        <p:txBody>
          <a:bodyPr wrap="squar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びた</a:t>
            </a:r>
            <a:endParaRPr kumimoji="1" lang="ja-JP" altLang="en-US" sz="700" dirty="0">
              <a:latin typeface="ＭＳ Ｐ明朝" panose="02020600040205080304" pitchFamily="18" charset="-128"/>
              <a:ea typeface="ＭＳ Ｐ明朝" panose="02020600040205080304" pitchFamily="18" charset="-128"/>
            </a:endParaRPr>
          </a:p>
        </p:txBody>
      </p:sp>
      <p:sp>
        <p:nvSpPr>
          <p:cNvPr id="31" name="正方形/長方形 30">
            <a:extLst>
              <a:ext uri="{FF2B5EF4-FFF2-40B4-BE49-F238E27FC236}">
                <a16:creationId xmlns:a16="http://schemas.microsoft.com/office/drawing/2014/main" id="{4EEC3B0F-F2BE-15BE-E2C6-F72C0B0CE32C}"/>
              </a:ext>
            </a:extLst>
          </p:cNvPr>
          <p:cNvSpPr/>
          <p:nvPr/>
        </p:nvSpPr>
        <p:spPr>
          <a:xfrm>
            <a:off x="2622009" y="4711272"/>
            <a:ext cx="1922001" cy="246221"/>
          </a:xfrm>
          <a:prstGeom prst="rect">
            <a:avLst/>
          </a:prstGeom>
        </p:spPr>
        <p:txBody>
          <a:bodyPr wrap="none" lIns="0" tIns="0" rIns="0" bIns="0">
            <a:spAutoFit/>
          </a:bodyPr>
          <a:lstStyle/>
          <a:p>
            <a:r>
              <a:rPr lang="ja-JP" altLang="en-US" sz="800" dirty="0">
                <a:latin typeface="MS PGothic" panose="020B0600070205080204" pitchFamily="50" charset="-128"/>
                <a:ea typeface="MS PGothic" panose="020B0600070205080204" pitchFamily="50" charset="-128"/>
              </a:rPr>
              <a:t>イラスト｜</a:t>
            </a:r>
            <a:endParaRPr lang="en-US" altLang="ja-JP" sz="800" dirty="0">
              <a:latin typeface="MS PGothic" panose="020B0600070205080204" pitchFamily="50" charset="-128"/>
              <a:ea typeface="MS PGothic" panose="020B0600070205080204" pitchFamily="50" charset="-128"/>
            </a:endParaRPr>
          </a:p>
          <a:p>
            <a:r>
              <a:rPr lang="ja-JP" altLang="en-US" sz="800" dirty="0">
                <a:latin typeface="MS PGothic" panose="020B0600070205080204" pitchFamily="50" charset="-128"/>
                <a:ea typeface="MS PGothic" panose="020B0600070205080204" pitchFamily="50" charset="-128"/>
              </a:rPr>
              <a:t>水害ハザードマップ作成の手引き</a:t>
            </a:r>
            <a:r>
              <a:rPr lang="ja-JP" altLang="en-US" sz="800" spc="-150" dirty="0">
                <a:latin typeface="MS PGothic" panose="020B0600070205080204" pitchFamily="50" charset="-128"/>
                <a:ea typeface="MS PGothic" panose="020B0600070205080204" pitchFamily="50" charset="-128"/>
              </a:rPr>
              <a:t>（国土交通省）</a:t>
            </a:r>
            <a:endParaRPr lang="en-US" altLang="ja-JP" sz="800" spc="-150" dirty="0">
              <a:latin typeface="MS PGothic" panose="020B0600070205080204" pitchFamily="50" charset="-128"/>
              <a:ea typeface="MS PGothic" panose="020B0600070205080204" pitchFamily="50" charset="-128"/>
            </a:endParaRPr>
          </a:p>
        </p:txBody>
      </p:sp>
      <p:sp>
        <p:nvSpPr>
          <p:cNvPr id="32" name="テキスト ボックス 31">
            <a:extLst>
              <a:ext uri="{FF2B5EF4-FFF2-40B4-BE49-F238E27FC236}">
                <a16:creationId xmlns:a16="http://schemas.microsoft.com/office/drawing/2014/main" id="{A98439B6-F47A-9F4C-FF90-2DF6597A3A47}"/>
              </a:ext>
            </a:extLst>
          </p:cNvPr>
          <p:cNvSpPr txBox="1"/>
          <p:nvPr/>
        </p:nvSpPr>
        <p:spPr>
          <a:xfrm>
            <a:off x="1984093" y="2851572"/>
            <a:ext cx="361448" cy="107722"/>
          </a:xfrm>
          <a:prstGeom prst="rect">
            <a:avLst/>
          </a:prstGeom>
          <a:noFill/>
        </p:spPr>
        <p:txBody>
          <a:bodyPr wrap="squar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ひく</a:t>
            </a:r>
            <a:endParaRPr kumimoji="1" lang="ja-JP" altLang="en-US" sz="700" dirty="0">
              <a:latin typeface="ＭＳ Ｐ明朝" panose="02020600040205080304" pitchFamily="18" charset="-128"/>
              <a:ea typeface="ＭＳ Ｐ明朝" panose="02020600040205080304" pitchFamily="18" charset="-128"/>
            </a:endParaRPr>
          </a:p>
        </p:txBody>
      </p:sp>
      <p:sp>
        <p:nvSpPr>
          <p:cNvPr id="33" name="テキスト ボックス 32">
            <a:extLst>
              <a:ext uri="{FF2B5EF4-FFF2-40B4-BE49-F238E27FC236}">
                <a16:creationId xmlns:a16="http://schemas.microsoft.com/office/drawing/2014/main" id="{72E2A703-FE45-C622-D6C3-C70FC0386E34}"/>
              </a:ext>
            </a:extLst>
          </p:cNvPr>
          <p:cNvSpPr txBox="1"/>
          <p:nvPr/>
        </p:nvSpPr>
        <p:spPr>
          <a:xfrm>
            <a:off x="2443586" y="1775537"/>
            <a:ext cx="379064" cy="107722"/>
          </a:xfrm>
          <a:prstGeom prst="rect">
            <a:avLst/>
          </a:prstGeom>
          <a:noFill/>
        </p:spPr>
        <p:txBody>
          <a:bodyPr wrap="square" lIns="0" tIns="0" rIns="0" bIns="0" rtlCol="0">
            <a:spAutoFit/>
          </a:bodyPr>
          <a:lstStyle/>
          <a:p>
            <a:pPr algn="dist"/>
            <a:r>
              <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しゅるい</a:t>
            </a:r>
          </a:p>
        </p:txBody>
      </p:sp>
      <p:sp>
        <p:nvSpPr>
          <p:cNvPr id="36" name="テキスト ボックス 35">
            <a:extLst>
              <a:ext uri="{FF2B5EF4-FFF2-40B4-BE49-F238E27FC236}">
                <a16:creationId xmlns:a16="http://schemas.microsoft.com/office/drawing/2014/main" id="{915C1D60-93A4-65A5-DD6C-6B5A4694CA0D}"/>
              </a:ext>
            </a:extLst>
          </p:cNvPr>
          <p:cNvSpPr txBox="1"/>
          <p:nvPr/>
        </p:nvSpPr>
        <p:spPr>
          <a:xfrm>
            <a:off x="2474886" y="374814"/>
            <a:ext cx="496749"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しゅるい</a:t>
            </a:r>
          </a:p>
        </p:txBody>
      </p:sp>
      <p:sp>
        <p:nvSpPr>
          <p:cNvPr id="40" name="正方形/長方形 39">
            <a:extLst>
              <a:ext uri="{FF2B5EF4-FFF2-40B4-BE49-F238E27FC236}">
                <a16:creationId xmlns:a16="http://schemas.microsoft.com/office/drawing/2014/main" id="{4CBA3D34-10BC-B3D8-6F75-7A64429FE254}"/>
              </a:ext>
            </a:extLst>
          </p:cNvPr>
          <p:cNvSpPr/>
          <p:nvPr/>
        </p:nvSpPr>
        <p:spPr>
          <a:xfrm>
            <a:off x="5634000" y="0"/>
            <a:ext cx="1224000" cy="324000"/>
          </a:xfrm>
          <a:prstGeom prst="rect">
            <a:avLst/>
          </a:prstGeom>
          <a:solidFill>
            <a:schemeClr val="accent6">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80BCDD38-3E77-8FDC-62D3-6D6C464372BF}"/>
              </a:ext>
            </a:extLst>
          </p:cNvPr>
          <p:cNvSpPr txBox="1"/>
          <p:nvPr/>
        </p:nvSpPr>
        <p:spPr>
          <a:xfrm>
            <a:off x="5754415" y="40181"/>
            <a:ext cx="1013098" cy="276999"/>
          </a:xfrm>
          <a:prstGeom prst="rect">
            <a:avLst/>
          </a:prstGeom>
          <a:noFill/>
        </p:spPr>
        <p:txBody>
          <a:bodyPr wrap="none" lIns="0" tIns="0" rIns="0" bIns="0" rtlCol="0">
            <a:spAutoFit/>
          </a:bodyPr>
          <a:lstStyle/>
          <a:p>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洪水</a:t>
            </a:r>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災害</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編</a:t>
            </a:r>
          </a:p>
        </p:txBody>
      </p:sp>
      <p:sp>
        <p:nvSpPr>
          <p:cNvPr id="43" name="テキスト ボックス 42">
            <a:extLst>
              <a:ext uri="{FF2B5EF4-FFF2-40B4-BE49-F238E27FC236}">
                <a16:creationId xmlns:a16="http://schemas.microsoft.com/office/drawing/2014/main" id="{ED54AFD9-B831-B879-B96D-EBEB02367536}"/>
              </a:ext>
            </a:extLst>
          </p:cNvPr>
          <p:cNvSpPr txBox="1"/>
          <p:nvPr/>
        </p:nvSpPr>
        <p:spPr>
          <a:xfrm>
            <a:off x="5781167" y="5920"/>
            <a:ext cx="338234" cy="107722"/>
          </a:xfrm>
          <a:prstGeom prst="rect">
            <a:avLst/>
          </a:prstGeom>
          <a:noFill/>
        </p:spPr>
        <p:txBody>
          <a:bodyPr wrap="none" lIns="0" tIns="0" rIns="0" bIns="0" rtlCol="0">
            <a:spAutoFit/>
          </a:bodyPr>
          <a:lstStyle/>
          <a:p>
            <a:pPr algn="ct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こう ずい</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4" name="テキスト ボックス 43">
            <a:extLst>
              <a:ext uri="{FF2B5EF4-FFF2-40B4-BE49-F238E27FC236}">
                <a16:creationId xmlns:a16="http://schemas.microsoft.com/office/drawing/2014/main" id="{7F36B20D-7FED-939B-F921-612D6A3796EE}"/>
              </a:ext>
            </a:extLst>
          </p:cNvPr>
          <p:cNvSpPr txBox="1"/>
          <p:nvPr/>
        </p:nvSpPr>
        <p:spPr>
          <a:xfrm>
            <a:off x="6148722" y="5920"/>
            <a:ext cx="355867" cy="107722"/>
          </a:xfrm>
          <a:prstGeom prst="rect">
            <a:avLst/>
          </a:prstGeom>
          <a:noFill/>
        </p:spPr>
        <p:txBody>
          <a:bodyPr wrap="none" lIns="0" tIns="0" rIns="0" bIns="0" rtlCol="0">
            <a:spAutoFit/>
          </a:bodyPr>
          <a:lstStyle/>
          <a:p>
            <a:pPr algn="ct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 がい</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5" name="テキスト ボックス 44">
            <a:extLst>
              <a:ext uri="{FF2B5EF4-FFF2-40B4-BE49-F238E27FC236}">
                <a16:creationId xmlns:a16="http://schemas.microsoft.com/office/drawing/2014/main" id="{767795B0-9F31-1170-0327-2B65D4485292}"/>
              </a:ext>
            </a:extLst>
          </p:cNvPr>
          <p:cNvSpPr txBox="1"/>
          <p:nvPr/>
        </p:nvSpPr>
        <p:spPr>
          <a:xfrm>
            <a:off x="6594779" y="5920"/>
            <a:ext cx="163506" cy="107722"/>
          </a:xfrm>
          <a:prstGeom prst="rect">
            <a:avLst/>
          </a:prstGeom>
          <a:noFill/>
        </p:spPr>
        <p:txBody>
          <a:bodyPr wrap="none" lIns="0" tIns="0" rIns="0" bIns="0" rtlCol="0">
            <a:spAutoFit/>
          </a:bodyPr>
          <a:lstStyle/>
          <a:p>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へん</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5612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角丸四角形 219"/>
          <p:cNvSpPr/>
          <p:nvPr/>
        </p:nvSpPr>
        <p:spPr>
          <a:xfrm>
            <a:off x="248401" y="7222106"/>
            <a:ext cx="6528637" cy="2550544"/>
          </a:xfrm>
          <a:prstGeom prst="roundRect">
            <a:avLst>
              <a:gd name="adj" fmla="val 5350"/>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角丸四角形 119"/>
          <p:cNvSpPr/>
          <p:nvPr/>
        </p:nvSpPr>
        <p:spPr>
          <a:xfrm>
            <a:off x="80963" y="1544799"/>
            <a:ext cx="6695148" cy="2550544"/>
          </a:xfrm>
          <a:prstGeom prst="roundRect">
            <a:avLst>
              <a:gd name="adj" fmla="val 4251"/>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59002" y="7699729"/>
            <a:ext cx="1302853" cy="1427527"/>
          </a:xfrm>
          <a:prstGeom prst="rect">
            <a:avLst/>
          </a:prstGeom>
        </p:spPr>
      </p:pic>
      <p:sp>
        <p:nvSpPr>
          <p:cNvPr id="97" name="テキスト ボックス 96"/>
          <p:cNvSpPr txBox="1"/>
          <p:nvPr/>
        </p:nvSpPr>
        <p:spPr>
          <a:xfrm>
            <a:off x="1349209" y="45720"/>
            <a:ext cx="4660250"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洪水災害の起こり方（種類：内水氾濫・外水氾濫）について知ろう</a:t>
            </a:r>
            <a:endParaRPr lang="en-US" altLang="ja-JP" sz="13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98" name="テキスト ボックス 97"/>
          <p:cNvSpPr txBox="1"/>
          <p:nvPr/>
        </p:nvSpPr>
        <p:spPr>
          <a:xfrm>
            <a:off x="1349209" y="336290"/>
            <a:ext cx="5021111" cy="292388"/>
          </a:xfrm>
          <a:prstGeom prst="rect">
            <a:avLst/>
          </a:prstGeom>
          <a:noFill/>
        </p:spPr>
        <p:txBody>
          <a:bodyPr wrap="squar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洪水災害の対策を知ろう</a:t>
            </a:r>
          </a:p>
        </p:txBody>
      </p:sp>
      <p:sp>
        <p:nvSpPr>
          <p:cNvPr id="99" name="テキスト ボックス 98"/>
          <p:cNvSpPr txBox="1"/>
          <p:nvPr/>
        </p:nvSpPr>
        <p:spPr>
          <a:xfrm>
            <a:off x="1349209" y="626861"/>
            <a:ext cx="3717684"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洪水災害が発生する前にできることを考えてみよう</a:t>
            </a:r>
          </a:p>
        </p:txBody>
      </p:sp>
      <p:sp>
        <p:nvSpPr>
          <p:cNvPr id="201" name="正方形/長方形 200"/>
          <p:cNvSpPr/>
          <p:nvPr/>
        </p:nvSpPr>
        <p:spPr>
          <a:xfrm>
            <a:off x="96767" y="52703"/>
            <a:ext cx="847725" cy="847725"/>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p:cNvSpPr txBox="1"/>
          <p:nvPr/>
        </p:nvSpPr>
        <p:spPr>
          <a:xfrm>
            <a:off x="90864" y="125658"/>
            <a:ext cx="859531" cy="646331"/>
          </a:xfrm>
          <a:prstGeom prst="rect">
            <a:avLst/>
          </a:prstGeom>
          <a:noFill/>
        </p:spPr>
        <p:txBody>
          <a:bodyPr wrap="none" rtlCol="0">
            <a:spAutoFit/>
          </a:bodyPr>
          <a:lstStyle/>
          <a:p>
            <a:pPr algn="ctr"/>
            <a:r>
              <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学習の</a:t>
            </a:r>
            <a:endParaRPr kumimoji="1" lang="en-US" altLang="ja-JP"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ねらい</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92" name="角丸四角形 191"/>
          <p:cNvSpPr/>
          <p:nvPr/>
        </p:nvSpPr>
        <p:spPr>
          <a:xfrm>
            <a:off x="4053230" y="7725681"/>
            <a:ext cx="2646147" cy="1338990"/>
          </a:xfrm>
          <a:prstGeom prst="roundRect">
            <a:avLst>
              <a:gd name="adj" fmla="val 8234"/>
            </a:avLst>
          </a:prstGeom>
          <a:solidFill>
            <a:schemeClr val="bg1"/>
          </a:solidFill>
          <a:ln w="38100" cap="rnd">
            <a:solidFill>
              <a:srgbClr val="0063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テキスト ボックス 198"/>
          <p:cNvSpPr txBox="1"/>
          <p:nvPr/>
        </p:nvSpPr>
        <p:spPr>
          <a:xfrm>
            <a:off x="2725984" y="9110292"/>
            <a:ext cx="3786648" cy="553998"/>
          </a:xfrm>
          <a:prstGeom prst="rect">
            <a:avLst/>
          </a:prstGeom>
          <a:noFill/>
        </p:spPr>
        <p:txBody>
          <a:bodyPr wrap="square" rtlCol="0">
            <a:spAutoFit/>
          </a:bodyPr>
          <a:lstStyle/>
          <a:p>
            <a:pPr>
              <a:lnSpc>
                <a:spcPct val="130000"/>
              </a:lnSpc>
            </a:pPr>
            <a:r>
              <a:rPr lang="ja-JP" altLang="en-US" sz="1200" dirty="0">
                <a:latin typeface="+mj-ea"/>
                <a:ea typeface="+mj-ea"/>
              </a:rPr>
              <a:t>玄関に、大きめのゴミ袋などに水を入れたものを並べて水が入ってこないようにする</a:t>
            </a:r>
            <a:endParaRPr lang="en-US" altLang="ja-JP" sz="1200" dirty="0">
              <a:latin typeface="+mj-ea"/>
              <a:ea typeface="+mj-ea"/>
            </a:endParaRPr>
          </a:p>
        </p:txBody>
      </p:sp>
      <p:sp>
        <p:nvSpPr>
          <p:cNvPr id="206" name="テキスト ボックス 205"/>
          <p:cNvSpPr txBox="1"/>
          <p:nvPr/>
        </p:nvSpPr>
        <p:spPr>
          <a:xfrm>
            <a:off x="529570" y="9110292"/>
            <a:ext cx="1747747" cy="572464"/>
          </a:xfrm>
          <a:prstGeom prst="rect">
            <a:avLst/>
          </a:prstGeom>
          <a:noFill/>
        </p:spPr>
        <p:txBody>
          <a:bodyPr wrap="square" rtlCol="0">
            <a:spAutoFit/>
          </a:bodyPr>
          <a:lstStyle/>
          <a:p>
            <a:pPr>
              <a:lnSpc>
                <a:spcPct val="130000"/>
              </a:lnSpc>
            </a:pPr>
            <a:r>
              <a:rPr lang="ja-JP" altLang="en-US" sz="1200" dirty="0">
                <a:latin typeface="+mj-ea"/>
                <a:ea typeface="+mj-ea"/>
              </a:rPr>
              <a:t>日ごろから家のまわりをきれいにしておく</a:t>
            </a:r>
            <a:endParaRPr lang="en-US" altLang="ja-JP" sz="1200" dirty="0">
              <a:latin typeface="+mj-ea"/>
              <a:ea typeface="+mj-ea"/>
            </a:endParaRPr>
          </a:p>
        </p:txBody>
      </p:sp>
      <p:sp>
        <p:nvSpPr>
          <p:cNvPr id="212" name="テキスト ボックス 211"/>
          <p:cNvSpPr txBox="1"/>
          <p:nvPr/>
        </p:nvSpPr>
        <p:spPr>
          <a:xfrm>
            <a:off x="4045663" y="7702157"/>
            <a:ext cx="2383362" cy="757130"/>
          </a:xfrm>
          <a:prstGeom prst="rect">
            <a:avLst/>
          </a:prstGeom>
          <a:noFill/>
        </p:spPr>
        <p:txBody>
          <a:bodyPr wrap="square" rtlCol="0">
            <a:spAutoFit/>
          </a:bodyPr>
          <a:lstStyle/>
          <a:p>
            <a:pPr>
              <a:lnSpc>
                <a:spcPct val="120000"/>
              </a:lnSpc>
            </a:pPr>
            <a:r>
              <a:rPr lang="ja-JP" altLang="en-US" sz="1200" dirty="0">
                <a:latin typeface="+mj-ea"/>
                <a:ea typeface="+mj-ea"/>
              </a:rPr>
              <a:t>プランターやポリタンクなどを</a:t>
            </a:r>
            <a:endParaRPr lang="en-US" altLang="ja-JP" sz="1200" dirty="0">
              <a:latin typeface="+mj-ea"/>
              <a:ea typeface="+mj-ea"/>
            </a:endParaRPr>
          </a:p>
          <a:p>
            <a:pPr>
              <a:lnSpc>
                <a:spcPct val="120000"/>
              </a:lnSpc>
            </a:pPr>
            <a:r>
              <a:rPr lang="ja-JP" altLang="en-US" sz="1200" dirty="0">
                <a:latin typeface="+mj-ea"/>
                <a:ea typeface="+mj-ea"/>
              </a:rPr>
              <a:t>代わりに使うことも</a:t>
            </a:r>
            <a:endParaRPr lang="en-US" altLang="ja-JP" sz="1200" dirty="0">
              <a:latin typeface="+mj-ea"/>
              <a:ea typeface="+mj-ea"/>
            </a:endParaRPr>
          </a:p>
          <a:p>
            <a:pPr>
              <a:lnSpc>
                <a:spcPct val="120000"/>
              </a:lnSpc>
            </a:pPr>
            <a:r>
              <a:rPr lang="ja-JP" altLang="en-US" sz="1200" dirty="0">
                <a:latin typeface="+mj-ea"/>
                <a:ea typeface="+mj-ea"/>
              </a:rPr>
              <a:t>できます</a:t>
            </a:r>
            <a:endParaRPr lang="en-US" altLang="ja-JP" sz="1200" dirty="0">
              <a:latin typeface="+mj-ea"/>
              <a:ea typeface="+mj-ea"/>
            </a:endParaRPr>
          </a:p>
        </p:txBody>
      </p:sp>
      <p:sp>
        <p:nvSpPr>
          <p:cNvPr id="216" name="正方形/長方形 215"/>
          <p:cNvSpPr/>
          <p:nvPr/>
        </p:nvSpPr>
        <p:spPr>
          <a:xfrm>
            <a:off x="2668084" y="9176080"/>
            <a:ext cx="46800" cy="429353"/>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p:cNvSpPr/>
          <p:nvPr/>
        </p:nvSpPr>
        <p:spPr>
          <a:xfrm>
            <a:off x="501326" y="9176080"/>
            <a:ext cx="46800" cy="429353"/>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右矢印 217"/>
          <p:cNvSpPr/>
          <p:nvPr/>
        </p:nvSpPr>
        <p:spPr>
          <a:xfrm rot="19806741">
            <a:off x="3759255" y="8568815"/>
            <a:ext cx="466634" cy="225500"/>
          </a:xfrm>
          <a:prstGeom prst="rightArrow">
            <a:avLst>
              <a:gd name="adj1" fmla="val 27472"/>
              <a:gd name="adj2" fmla="val 50000"/>
            </a:avLst>
          </a:prstGeom>
          <a:solidFill>
            <a:srgbClr val="006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677896" y="7362385"/>
            <a:ext cx="5932200" cy="292388"/>
          </a:xfrm>
          <a:prstGeom prst="rect">
            <a:avLst/>
          </a:prstGeom>
          <a:noFill/>
        </p:spPr>
        <p:txBody>
          <a:bodyPr wrap="square" rtlCol="0">
            <a:spAutoFit/>
          </a:bodyPr>
          <a:lstStyle/>
          <a:p>
            <a:r>
              <a:rPr lang="ja-JP" altLang="en-US" sz="1300" dirty="0">
                <a:latin typeface="ＭＳ Ｐゴシック" panose="020B0600070205080204" pitchFamily="50" charset="-128"/>
                <a:ea typeface="ＭＳ Ｐゴシック" panose="020B0600070205080204" pitchFamily="50" charset="-128"/>
              </a:rPr>
              <a:t>家で出来る洪水災害への対策もあるので、家族で一緒にやってみましょう</a:t>
            </a:r>
            <a:endParaRPr lang="en-US" altLang="ja-JP" sz="1300" dirty="0">
              <a:latin typeface="ＭＳ Ｐゴシック" panose="020B0600070205080204" pitchFamily="50" charset="-128"/>
              <a:ea typeface="ＭＳ Ｐゴシック" panose="020B0600070205080204" pitchFamily="50" charset="-128"/>
            </a:endParaRPr>
          </a:p>
        </p:txBody>
      </p:sp>
      <p:grpSp>
        <p:nvGrpSpPr>
          <p:cNvPr id="222" name="グループ化 221"/>
          <p:cNvGrpSpPr/>
          <p:nvPr/>
        </p:nvGrpSpPr>
        <p:grpSpPr>
          <a:xfrm>
            <a:off x="77300" y="7055183"/>
            <a:ext cx="1479182" cy="330200"/>
            <a:chOff x="77300" y="10364732"/>
            <a:chExt cx="1479182" cy="330200"/>
          </a:xfrm>
        </p:grpSpPr>
        <p:sp>
          <p:nvSpPr>
            <p:cNvPr id="223" name="ホームベース 222"/>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テキスト ボックス 223"/>
            <p:cNvSpPr txBox="1"/>
            <p:nvPr/>
          </p:nvSpPr>
          <p:spPr>
            <a:xfrm>
              <a:off x="131771" y="10371767"/>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225" name="直線コネクタ 224"/>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6" name="グループ化 225"/>
          <p:cNvGrpSpPr/>
          <p:nvPr/>
        </p:nvGrpSpPr>
        <p:grpSpPr>
          <a:xfrm>
            <a:off x="380156" y="7452589"/>
            <a:ext cx="280828" cy="130892"/>
            <a:chOff x="-6224428" y="7672728"/>
            <a:chExt cx="1479182" cy="297244"/>
          </a:xfrm>
        </p:grpSpPr>
        <p:sp>
          <p:nvSpPr>
            <p:cNvPr id="227" name="ホームベース 226"/>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8" name="直線コネクタ 227"/>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9163" y="7653731"/>
            <a:ext cx="1688101" cy="1454138"/>
          </a:xfrm>
          <a:prstGeom prst="rect">
            <a:avLst/>
          </a:prstGeom>
        </p:spPr>
      </p:pic>
      <p:pic>
        <p:nvPicPr>
          <p:cNvPr id="6" name="図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5908" y="7865208"/>
            <a:ext cx="1701941" cy="1199463"/>
          </a:xfrm>
          <a:prstGeom prst="rect">
            <a:avLst/>
          </a:prstGeom>
        </p:spPr>
      </p:pic>
      <p:sp>
        <p:nvSpPr>
          <p:cNvPr id="137" name="テキスト ボックス 136"/>
          <p:cNvSpPr txBox="1"/>
          <p:nvPr/>
        </p:nvSpPr>
        <p:spPr>
          <a:xfrm>
            <a:off x="1447985" y="23293"/>
            <a:ext cx="665247"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こうずい さいがい</a:t>
            </a:r>
          </a:p>
        </p:txBody>
      </p:sp>
      <p:sp>
        <p:nvSpPr>
          <p:cNvPr id="190" name="テキスト ボックス 189"/>
          <p:cNvSpPr txBox="1"/>
          <p:nvPr/>
        </p:nvSpPr>
        <p:spPr>
          <a:xfrm>
            <a:off x="3328546" y="23293"/>
            <a:ext cx="700513"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ないすい はんらん</a:t>
            </a:r>
          </a:p>
        </p:txBody>
      </p:sp>
      <p:sp>
        <p:nvSpPr>
          <p:cNvPr id="191" name="テキスト ボックス 190"/>
          <p:cNvSpPr txBox="1"/>
          <p:nvPr/>
        </p:nvSpPr>
        <p:spPr>
          <a:xfrm>
            <a:off x="4106962" y="23293"/>
            <a:ext cx="650819" cy="107722"/>
          </a:xfrm>
          <a:prstGeom prst="rect">
            <a:avLst/>
          </a:prstGeom>
          <a:noFill/>
        </p:spPr>
        <p:txBody>
          <a:bodyPr wrap="none" lIns="0" tIns="0" rIns="0" bIns="0" rtlCol="0">
            <a:spAutoFit/>
          </a:bodyPr>
          <a:lstStyle/>
          <a:p>
            <a:pPr algn="dist"/>
            <a:r>
              <a:rPr lang="ja-JP" altLang="en-US" sz="700" spc="-50" dirty="0">
                <a:latin typeface="ＭＳ Ｐゴシック" panose="020B0600070205080204" pitchFamily="50" charset="-128"/>
                <a:ea typeface="ＭＳ Ｐゴシック" panose="020B0600070205080204" pitchFamily="50" charset="-128"/>
              </a:rPr>
              <a:t>がいすい はんらん</a:t>
            </a:r>
          </a:p>
        </p:txBody>
      </p:sp>
      <p:sp>
        <p:nvSpPr>
          <p:cNvPr id="193" name="テキスト ボックス 192"/>
          <p:cNvSpPr txBox="1"/>
          <p:nvPr/>
        </p:nvSpPr>
        <p:spPr>
          <a:xfrm>
            <a:off x="2288707" y="303481"/>
            <a:ext cx="288734" cy="107722"/>
          </a:xfrm>
          <a:prstGeom prst="rect">
            <a:avLst/>
          </a:prstGeom>
          <a:noFill/>
        </p:spPr>
        <p:txBody>
          <a:bodyPr wrap="none" lIns="0" tIns="0" rIns="0" bIns="0" rtlCol="0">
            <a:spAutoFit/>
          </a:bodyPr>
          <a:lstStyle/>
          <a:p>
            <a:pPr algn="dist"/>
            <a:r>
              <a:rPr lang="ja-JP" altLang="en-US" sz="700" spc="-50" dirty="0">
                <a:latin typeface="ＭＳ Ｐゴシック" panose="020B0600070205080204" pitchFamily="50" charset="-128"/>
                <a:ea typeface="ＭＳ Ｐゴシック" panose="020B0600070205080204" pitchFamily="50" charset="-128"/>
              </a:rPr>
              <a:t>たい さく</a:t>
            </a:r>
          </a:p>
        </p:txBody>
      </p:sp>
      <p:sp>
        <p:nvSpPr>
          <p:cNvPr id="194" name="テキスト ボックス 193"/>
          <p:cNvSpPr txBox="1"/>
          <p:nvPr/>
        </p:nvSpPr>
        <p:spPr>
          <a:xfrm>
            <a:off x="1447985" y="310167"/>
            <a:ext cx="665247" cy="107722"/>
          </a:xfrm>
          <a:prstGeom prst="rect">
            <a:avLst/>
          </a:prstGeom>
          <a:noFill/>
        </p:spPr>
        <p:txBody>
          <a:bodyPr wrap="non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こうずい さいがい</a:t>
            </a:r>
          </a:p>
        </p:txBody>
      </p:sp>
      <p:sp>
        <p:nvSpPr>
          <p:cNvPr id="195" name="テキスト ボックス 194"/>
          <p:cNvSpPr txBox="1"/>
          <p:nvPr/>
        </p:nvSpPr>
        <p:spPr>
          <a:xfrm>
            <a:off x="1447985" y="599841"/>
            <a:ext cx="665247" cy="107722"/>
          </a:xfrm>
          <a:prstGeom prst="rect">
            <a:avLst/>
          </a:prstGeom>
          <a:noFill/>
        </p:spPr>
        <p:txBody>
          <a:bodyPr wrap="non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こうずい さいがい</a:t>
            </a:r>
          </a:p>
        </p:txBody>
      </p:sp>
      <p:sp>
        <p:nvSpPr>
          <p:cNvPr id="247" name="テキスト ボックス 246"/>
          <p:cNvSpPr txBox="1"/>
          <p:nvPr/>
        </p:nvSpPr>
        <p:spPr>
          <a:xfrm>
            <a:off x="1579083" y="7331732"/>
            <a:ext cx="665247"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こうずい さいがい</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248" name="テキスト ボックス 247"/>
          <p:cNvSpPr txBox="1"/>
          <p:nvPr/>
        </p:nvSpPr>
        <p:spPr>
          <a:xfrm>
            <a:off x="2542847" y="7331732"/>
            <a:ext cx="317395"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たい さく</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249" name="テキスト ボックス 248"/>
          <p:cNvSpPr txBox="1"/>
          <p:nvPr/>
        </p:nvSpPr>
        <p:spPr>
          <a:xfrm>
            <a:off x="4227503" y="7331732"/>
            <a:ext cx="291747"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いっしょ</a:t>
            </a:r>
            <a:endParaRPr kumimoji="1" lang="ja-JP" altLang="en-US" sz="700" dirty="0">
              <a:latin typeface="ＭＳ Ｐゴシック" panose="020B0600070205080204" pitchFamily="50" charset="-128"/>
              <a:ea typeface="ＭＳ Ｐゴシック" panose="020B0600070205080204" pitchFamily="50" charset="-128"/>
            </a:endParaRPr>
          </a:p>
        </p:txBody>
      </p:sp>
      <p:sp>
        <p:nvSpPr>
          <p:cNvPr id="250" name="テキスト ボックス 249"/>
          <p:cNvSpPr txBox="1"/>
          <p:nvPr/>
        </p:nvSpPr>
        <p:spPr>
          <a:xfrm>
            <a:off x="2801739" y="9109433"/>
            <a:ext cx="351058"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げんかん</a:t>
            </a:r>
          </a:p>
        </p:txBody>
      </p:sp>
      <p:sp>
        <p:nvSpPr>
          <p:cNvPr id="251" name="テキスト ボックス 250"/>
          <p:cNvSpPr txBox="1"/>
          <p:nvPr/>
        </p:nvSpPr>
        <p:spPr>
          <a:xfrm>
            <a:off x="5893562" y="9109433"/>
            <a:ext cx="153888" cy="107722"/>
          </a:xfrm>
          <a:prstGeom prst="rect">
            <a:avLst/>
          </a:prstGeom>
          <a:noFill/>
        </p:spPr>
        <p:txBody>
          <a:bodyPr wrap="none" lIns="0" tIns="0" rIns="0" bIns="0"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なら</a:t>
            </a:r>
          </a:p>
        </p:txBody>
      </p:sp>
      <p:sp>
        <p:nvSpPr>
          <p:cNvPr id="252" name="テキスト ボックス 251"/>
          <p:cNvSpPr txBox="1"/>
          <p:nvPr/>
        </p:nvSpPr>
        <p:spPr>
          <a:xfrm>
            <a:off x="4155610" y="9109433"/>
            <a:ext cx="218008" cy="107722"/>
          </a:xfrm>
          <a:prstGeom prst="rect">
            <a:avLst/>
          </a:prstGeom>
          <a:noFill/>
        </p:spPr>
        <p:txBody>
          <a:bodyPr wrap="none" lIns="0" tIns="0" rIns="0" bIns="0"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ぶくろ</a:t>
            </a:r>
          </a:p>
        </p:txBody>
      </p:sp>
      <p:sp>
        <p:nvSpPr>
          <p:cNvPr id="7" name="テキスト ボックス 6">
            <a:extLst>
              <a:ext uri="{FF2B5EF4-FFF2-40B4-BE49-F238E27FC236}">
                <a16:creationId xmlns:a16="http://schemas.microsoft.com/office/drawing/2014/main" id="{6D1379F8-D4AE-75AC-6435-AE21CE339358}"/>
              </a:ext>
            </a:extLst>
          </p:cNvPr>
          <p:cNvSpPr txBox="1"/>
          <p:nvPr/>
        </p:nvSpPr>
        <p:spPr>
          <a:xfrm>
            <a:off x="186360" y="1622532"/>
            <a:ext cx="3781484" cy="230832"/>
          </a:xfrm>
          <a:prstGeom prst="rect">
            <a:avLst/>
          </a:prstGeom>
          <a:noFill/>
        </p:spPr>
        <p:txBody>
          <a:bodyPr wrap="none" lIns="0" tIns="0" rIns="0" bIns="0" rtlCol="0">
            <a:spAutoFit/>
          </a:bodyPr>
          <a:lstStyle/>
          <a:p>
            <a:r>
              <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「かわみるぐんま」で今、どこが危ないのかを知る</a:t>
            </a:r>
          </a:p>
        </p:txBody>
      </p:sp>
      <p:grpSp>
        <p:nvGrpSpPr>
          <p:cNvPr id="16" name="グループ化 15">
            <a:extLst>
              <a:ext uri="{FF2B5EF4-FFF2-40B4-BE49-F238E27FC236}">
                <a16:creationId xmlns:a16="http://schemas.microsoft.com/office/drawing/2014/main" id="{F5C4DB70-1D3E-22B5-64DA-D3E74E1F577A}"/>
              </a:ext>
            </a:extLst>
          </p:cNvPr>
          <p:cNvGrpSpPr/>
          <p:nvPr/>
        </p:nvGrpSpPr>
        <p:grpSpPr>
          <a:xfrm>
            <a:off x="1191625" y="140211"/>
            <a:ext cx="143719" cy="709472"/>
            <a:chOff x="1191625" y="140211"/>
            <a:chExt cx="143719" cy="709472"/>
          </a:xfrm>
        </p:grpSpPr>
        <p:sp>
          <p:nvSpPr>
            <p:cNvPr id="19" name="正方形/長方形 18">
              <a:extLst>
                <a:ext uri="{FF2B5EF4-FFF2-40B4-BE49-F238E27FC236}">
                  <a16:creationId xmlns:a16="http://schemas.microsoft.com/office/drawing/2014/main" id="{CB7527FC-C891-B292-3C85-1CDC24FE8A40}"/>
                </a:ext>
              </a:extLst>
            </p:cNvPr>
            <p:cNvSpPr/>
            <p:nvPr/>
          </p:nvSpPr>
          <p:spPr>
            <a:xfrm>
              <a:off x="1191625" y="140211"/>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60AE854-D5D7-23DA-0023-B7DFF6194168}"/>
                </a:ext>
              </a:extLst>
            </p:cNvPr>
            <p:cNvSpPr/>
            <p:nvPr/>
          </p:nvSpPr>
          <p:spPr>
            <a:xfrm>
              <a:off x="1191625" y="423087"/>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78BF974-B836-FF3C-4546-313499B7B4F3}"/>
                </a:ext>
              </a:extLst>
            </p:cNvPr>
            <p:cNvSpPr/>
            <p:nvPr/>
          </p:nvSpPr>
          <p:spPr>
            <a:xfrm>
              <a:off x="1191625" y="705964"/>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正方形/長方形 16">
            <a:extLst>
              <a:ext uri="{FF2B5EF4-FFF2-40B4-BE49-F238E27FC236}">
                <a16:creationId xmlns:a16="http://schemas.microsoft.com/office/drawing/2014/main" id="{6728B53F-7B47-ACB4-4CAE-CEFF2E66D094}"/>
              </a:ext>
            </a:extLst>
          </p:cNvPr>
          <p:cNvSpPr/>
          <p:nvPr/>
        </p:nvSpPr>
        <p:spPr>
          <a:xfrm>
            <a:off x="185323" y="2046476"/>
            <a:ext cx="2787520" cy="1018549"/>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川の水が増えると、あっという間に危険な状態になります。</a:t>
            </a:r>
            <a:endPar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川の水位（水の高さ）や雨の情報を確認することで早めに避難することができます。</a:t>
            </a:r>
          </a:p>
        </p:txBody>
      </p:sp>
      <p:sp>
        <p:nvSpPr>
          <p:cNvPr id="23" name="テキスト ボックス 22">
            <a:extLst>
              <a:ext uri="{FF2B5EF4-FFF2-40B4-BE49-F238E27FC236}">
                <a16:creationId xmlns:a16="http://schemas.microsoft.com/office/drawing/2014/main" id="{5EAF753A-F2EC-BDA8-753F-F0BC689ED53C}"/>
              </a:ext>
            </a:extLst>
          </p:cNvPr>
          <p:cNvSpPr txBox="1"/>
          <p:nvPr/>
        </p:nvSpPr>
        <p:spPr>
          <a:xfrm>
            <a:off x="3068977" y="2037388"/>
            <a:ext cx="1577676" cy="492443"/>
          </a:xfrm>
          <a:prstGeom prst="rect">
            <a:avLst/>
          </a:prstGeom>
          <a:noFill/>
        </p:spPr>
        <p:txBody>
          <a:bodyPr wrap="none" rtlCol="0">
            <a:spAutoFit/>
          </a:bodyPr>
          <a:lstStyle/>
          <a:p>
            <a:r>
              <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「かわみるぐんま」</a:t>
            </a:r>
            <a:endParaRPr kumimoji="1" lang="en-US" altLang="ja-JP" sz="13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a:p>
            <a:r>
              <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　　　　　でできること</a:t>
            </a:r>
          </a:p>
        </p:txBody>
      </p:sp>
      <p:sp>
        <p:nvSpPr>
          <p:cNvPr id="24" name="正方形/長方形 23">
            <a:extLst>
              <a:ext uri="{FF2B5EF4-FFF2-40B4-BE49-F238E27FC236}">
                <a16:creationId xmlns:a16="http://schemas.microsoft.com/office/drawing/2014/main" id="{E95191D0-AB60-3D4D-D6E1-3D053D528FAB}"/>
              </a:ext>
            </a:extLst>
          </p:cNvPr>
          <p:cNvSpPr/>
          <p:nvPr/>
        </p:nvSpPr>
        <p:spPr>
          <a:xfrm>
            <a:off x="3107202" y="2502893"/>
            <a:ext cx="3424835" cy="148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41C5B53A-EAF2-9B49-455D-002A8DB209D6}"/>
              </a:ext>
            </a:extLst>
          </p:cNvPr>
          <p:cNvCxnSpPr>
            <a:cxnSpLocks/>
          </p:cNvCxnSpPr>
          <p:nvPr/>
        </p:nvCxnSpPr>
        <p:spPr>
          <a:xfrm>
            <a:off x="3107203" y="2502893"/>
            <a:ext cx="3424835" cy="0"/>
          </a:xfrm>
          <a:prstGeom prst="line">
            <a:avLst/>
          </a:prstGeom>
          <a:ln w="38100" cap="rnd">
            <a:solidFill>
              <a:schemeClr val="accent6">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9FFF30A9-FD6E-C3E4-73B7-E75019CF33D5}"/>
              </a:ext>
            </a:extLst>
          </p:cNvPr>
          <p:cNvSpPr/>
          <p:nvPr/>
        </p:nvSpPr>
        <p:spPr>
          <a:xfrm>
            <a:off x="3152797" y="2563842"/>
            <a:ext cx="3374259" cy="1346331"/>
          </a:xfrm>
          <a:prstGeom prst="rect">
            <a:avLst/>
          </a:prstGeom>
        </p:spPr>
        <p:txBody>
          <a:bodyPr wrap="square">
            <a:spAutoFit/>
          </a:bodyPr>
          <a:lstStyle/>
          <a:p>
            <a:pPr>
              <a:lnSpc>
                <a:spcPct val="14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a:t>
            </a:r>
            <a:r>
              <a:rPr lang="ja-JP" altLang="en-US" sz="12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川の水位（水の高さ）がどれくらいか見られる</a:t>
            </a:r>
            <a:endParaRPr lang="en-US" altLang="ja-JP" sz="12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a:p>
            <a:pPr>
              <a:lnSpc>
                <a:spcPct val="14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a:t>
            </a:r>
            <a:r>
              <a:rPr lang="ja-JP" altLang="en-US" sz="1200" dirty="0">
                <a:solidFill>
                  <a:schemeClr val="tx1">
                    <a:lumMod val="85000"/>
                    <a:lumOff val="15000"/>
                  </a:schemeClr>
                </a:solidFill>
                <a:latin typeface="ＭＳ Ｐゴシック" panose="020B0600070205080204" pitchFamily="50" charset="-128"/>
                <a:ea typeface="ＭＳ Ｐゴシック" panose="020B0600070205080204" pitchFamily="50" charset="-128"/>
              </a:rPr>
              <a:t>どこで雨が降っているか、どれくらい降るかが</a:t>
            </a:r>
            <a:endParaRPr lang="en-US" altLang="ja-JP" sz="12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a:p>
            <a:pPr>
              <a:lnSpc>
                <a:spcPct val="140000"/>
              </a:lnSpc>
            </a:pPr>
            <a:r>
              <a:rPr lang="ja-JP" altLang="en-US" sz="1200" dirty="0">
                <a:solidFill>
                  <a:schemeClr val="tx1">
                    <a:lumMod val="85000"/>
                    <a:lumOff val="15000"/>
                  </a:schemeClr>
                </a:solidFill>
                <a:latin typeface="ＭＳ Ｐゴシック" panose="020B0600070205080204" pitchFamily="50" charset="-128"/>
                <a:ea typeface="ＭＳ Ｐゴシック" panose="020B0600070205080204" pitchFamily="50" charset="-128"/>
              </a:rPr>
              <a:t>   わかる</a:t>
            </a:r>
            <a:endParaRPr lang="en-US" altLang="ja-JP" sz="12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a:p>
            <a:pPr>
              <a:lnSpc>
                <a:spcPct val="14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a:t>
            </a:r>
            <a:r>
              <a:rPr lang="ja-JP" altLang="en-US" sz="1200" dirty="0">
                <a:solidFill>
                  <a:schemeClr val="tx1">
                    <a:lumMod val="85000"/>
                    <a:lumOff val="15000"/>
                  </a:schemeClr>
                </a:solidFill>
                <a:latin typeface="ＭＳ Ｐゴシック" panose="020B0600070205080204" pitchFamily="50" charset="-128"/>
                <a:ea typeface="ＭＳ Ｐゴシック" panose="020B0600070205080204" pitchFamily="50" charset="-128"/>
              </a:rPr>
              <a:t>ライブカメラで川の様子をチェックできる</a:t>
            </a:r>
            <a:endParaRPr lang="en-US" altLang="ja-JP" sz="12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a:p>
            <a:pPr>
              <a:lnSpc>
                <a:spcPct val="14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a:t>
            </a:r>
            <a:r>
              <a:rPr lang="ja-JP" altLang="en-US" sz="1200" dirty="0">
                <a:solidFill>
                  <a:schemeClr val="tx1">
                    <a:lumMod val="85000"/>
                    <a:lumOff val="15000"/>
                  </a:schemeClr>
                </a:solidFill>
                <a:latin typeface="ＭＳ Ｐゴシック" panose="020B0600070205080204" pitchFamily="50" charset="-128"/>
                <a:ea typeface="ＭＳ Ｐゴシック" panose="020B0600070205080204" pitchFamily="50" charset="-128"/>
              </a:rPr>
              <a:t>「洪水のおそれがある場所」も地図でわかる</a:t>
            </a:r>
          </a:p>
        </p:txBody>
      </p:sp>
      <p:sp>
        <p:nvSpPr>
          <p:cNvPr id="26" name="正方形/長方形 25">
            <a:extLst>
              <a:ext uri="{FF2B5EF4-FFF2-40B4-BE49-F238E27FC236}">
                <a16:creationId xmlns:a16="http://schemas.microsoft.com/office/drawing/2014/main" id="{1A8E2924-5C7E-71F4-F3B4-84238A8B7312}"/>
              </a:ext>
            </a:extLst>
          </p:cNvPr>
          <p:cNvSpPr/>
          <p:nvPr/>
        </p:nvSpPr>
        <p:spPr>
          <a:xfrm>
            <a:off x="255647" y="3426843"/>
            <a:ext cx="2412437" cy="557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0EDFB8C-9BC2-D52A-3FCE-B34DBA547D4B}"/>
              </a:ext>
            </a:extLst>
          </p:cNvPr>
          <p:cNvSpPr txBox="1"/>
          <p:nvPr/>
        </p:nvSpPr>
        <p:spPr>
          <a:xfrm>
            <a:off x="270626" y="3694686"/>
            <a:ext cx="1899067" cy="268471"/>
          </a:xfrm>
          <a:prstGeom prst="rect">
            <a:avLst/>
          </a:prstGeom>
          <a:noFill/>
        </p:spPr>
        <p:txBody>
          <a:bodyPr wrap="square" rtlCol="0">
            <a:spAutoFit/>
          </a:bodyPr>
          <a:lstStyle/>
          <a:p>
            <a:pPr>
              <a:lnSpc>
                <a:spcPct val="120000"/>
              </a:lnSpc>
            </a:pPr>
            <a:r>
              <a:rPr lang="en-US" altLang="ja-JP" sz="1100" spc="-20" dirty="0">
                <a:latin typeface="ＭＳ Ｐゴシック" panose="020B0600070205080204" pitchFamily="50" charset="-128"/>
                <a:ea typeface="ＭＳ Ｐゴシック" panose="020B0600070205080204" pitchFamily="50" charset="-128"/>
              </a:rPr>
              <a:t>https://suibou-gunma.jp/#/</a:t>
            </a:r>
            <a:endParaRPr lang="ja-JP" altLang="en-US" sz="1100" spc="-20" dirty="0">
              <a:latin typeface="ＭＳ Ｐゴシック" panose="020B0600070205080204" pitchFamily="50" charset="-128"/>
              <a:ea typeface="ＭＳ Ｐゴシック" panose="020B0600070205080204" pitchFamily="50" charset="-128"/>
            </a:endParaRPr>
          </a:p>
        </p:txBody>
      </p:sp>
      <p:sp>
        <p:nvSpPr>
          <p:cNvPr id="28" name="テキスト ボックス 27">
            <a:extLst>
              <a:ext uri="{FF2B5EF4-FFF2-40B4-BE49-F238E27FC236}">
                <a16:creationId xmlns:a16="http://schemas.microsoft.com/office/drawing/2014/main" id="{4C1B8358-AAAD-C9D9-2339-48A2812B0F45}"/>
              </a:ext>
            </a:extLst>
          </p:cNvPr>
          <p:cNvSpPr txBox="1"/>
          <p:nvPr/>
        </p:nvSpPr>
        <p:spPr>
          <a:xfrm>
            <a:off x="270626" y="3438579"/>
            <a:ext cx="1789949" cy="284501"/>
          </a:xfrm>
          <a:prstGeom prst="rect">
            <a:avLst/>
          </a:prstGeom>
          <a:noFill/>
        </p:spPr>
        <p:txBody>
          <a:bodyPr wrap="square" rtlCol="0">
            <a:spAutoFit/>
          </a:bodyPr>
          <a:lstStyle/>
          <a:p>
            <a:pPr>
              <a:lnSpc>
                <a:spcPct val="120000"/>
              </a:lnSpc>
            </a:pPr>
            <a:r>
              <a:rPr lang="ja-JP" altLang="en-US" sz="12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かわみるぐんま</a:t>
            </a:r>
          </a:p>
        </p:txBody>
      </p:sp>
      <p:cxnSp>
        <p:nvCxnSpPr>
          <p:cNvPr id="239" name="直線コネクタ 238">
            <a:extLst>
              <a:ext uri="{FF2B5EF4-FFF2-40B4-BE49-F238E27FC236}">
                <a16:creationId xmlns:a16="http://schemas.microsoft.com/office/drawing/2014/main" id="{9D7C70A4-4B67-05FF-4DCB-9080F6DA54ED}"/>
              </a:ext>
            </a:extLst>
          </p:cNvPr>
          <p:cNvCxnSpPr>
            <a:cxnSpLocks/>
          </p:cNvCxnSpPr>
          <p:nvPr/>
        </p:nvCxnSpPr>
        <p:spPr>
          <a:xfrm>
            <a:off x="341702" y="3723657"/>
            <a:ext cx="1792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55" name="図 254" descr="QR コード&#10;&#10;自動的に生成された説明">
            <a:extLst>
              <a:ext uri="{FF2B5EF4-FFF2-40B4-BE49-F238E27FC236}">
                <a16:creationId xmlns:a16="http://schemas.microsoft.com/office/drawing/2014/main" id="{CA9C9950-0317-4F3A-4394-D2E7C9122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3339" y="3482558"/>
            <a:ext cx="468000" cy="468000"/>
          </a:xfrm>
          <a:prstGeom prst="rect">
            <a:avLst/>
          </a:prstGeom>
        </p:spPr>
      </p:pic>
      <p:sp>
        <p:nvSpPr>
          <p:cNvPr id="112" name="角丸四角形 220">
            <a:extLst>
              <a:ext uri="{FF2B5EF4-FFF2-40B4-BE49-F238E27FC236}">
                <a16:creationId xmlns:a16="http://schemas.microsoft.com/office/drawing/2014/main" id="{ADCB11A9-9AC9-5DFD-CECC-F7352C527D7C}"/>
              </a:ext>
            </a:extLst>
          </p:cNvPr>
          <p:cNvSpPr/>
          <p:nvPr/>
        </p:nvSpPr>
        <p:spPr>
          <a:xfrm>
            <a:off x="80707" y="4193010"/>
            <a:ext cx="6696330" cy="821524"/>
          </a:xfrm>
          <a:prstGeom prst="roundRect">
            <a:avLst>
              <a:gd name="adj" fmla="val 12496"/>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B576F88F-4A50-E302-8A87-88FD01DCFACD}"/>
              </a:ext>
            </a:extLst>
          </p:cNvPr>
          <p:cNvSpPr txBox="1"/>
          <p:nvPr/>
        </p:nvSpPr>
        <p:spPr>
          <a:xfrm>
            <a:off x="161694" y="4284591"/>
            <a:ext cx="4343529" cy="307777"/>
          </a:xfrm>
          <a:prstGeom prst="rect">
            <a:avLst/>
          </a:prstGeom>
          <a:noFill/>
        </p:spPr>
        <p:txBody>
          <a:bodyPr wrap="square" rtlCol="0">
            <a:spAutoFit/>
          </a:bodyPr>
          <a:lstStyle/>
          <a:p>
            <a:r>
              <a:rPr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川の水が増えていたり、水位が上がっていたら</a:t>
            </a:r>
            <a:endParaRPr kumimoji="1" lang="ja-JP" altLang="en-US" sz="14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4" name="正方形/長方形 113">
            <a:extLst>
              <a:ext uri="{FF2B5EF4-FFF2-40B4-BE49-F238E27FC236}">
                <a16:creationId xmlns:a16="http://schemas.microsoft.com/office/drawing/2014/main" id="{9A45F88B-F7B8-CC98-02AE-B2B532D06985}"/>
              </a:ext>
            </a:extLst>
          </p:cNvPr>
          <p:cNvSpPr/>
          <p:nvPr/>
        </p:nvSpPr>
        <p:spPr>
          <a:xfrm>
            <a:off x="1332383" y="4557057"/>
            <a:ext cx="3956089" cy="380553"/>
          </a:xfrm>
          <a:prstGeom prst="rect">
            <a:avLst/>
          </a:prstGeom>
        </p:spPr>
        <p:txBody>
          <a:bodyPr wrap="square">
            <a:spAutoFit/>
          </a:bodyPr>
          <a:lstStyle/>
          <a:p>
            <a:pPr algn="ctr">
              <a:lnSpc>
                <a:spcPct val="120000"/>
              </a:lnSpc>
            </a:pP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家族と早めに避難することが大切です</a:t>
            </a:r>
          </a:p>
        </p:txBody>
      </p:sp>
      <p:sp>
        <p:nvSpPr>
          <p:cNvPr id="121" name="テキスト ボックス 120">
            <a:extLst>
              <a:ext uri="{FF2B5EF4-FFF2-40B4-BE49-F238E27FC236}">
                <a16:creationId xmlns:a16="http://schemas.microsoft.com/office/drawing/2014/main" id="{12DBC643-F442-800B-F294-4E805CD7E2E1}"/>
              </a:ext>
            </a:extLst>
          </p:cNvPr>
          <p:cNvSpPr txBox="1"/>
          <p:nvPr/>
        </p:nvSpPr>
        <p:spPr>
          <a:xfrm>
            <a:off x="2030315" y="4250122"/>
            <a:ext cx="278756" cy="107722"/>
          </a:xfrm>
          <a:prstGeom prst="rect">
            <a:avLst/>
          </a:prstGeom>
          <a:noFill/>
        </p:spPr>
        <p:txBody>
          <a:bodyPr wrap="square" lIns="0" tIns="0" rIns="0" bIns="0" rtlCol="0">
            <a:sp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すい　い</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22" name="角丸四角形 187">
            <a:extLst>
              <a:ext uri="{FF2B5EF4-FFF2-40B4-BE49-F238E27FC236}">
                <a16:creationId xmlns:a16="http://schemas.microsoft.com/office/drawing/2014/main" id="{3625097B-40F9-AA56-3FBA-DE459A086142}"/>
              </a:ext>
            </a:extLst>
          </p:cNvPr>
          <p:cNvSpPr/>
          <p:nvPr/>
        </p:nvSpPr>
        <p:spPr>
          <a:xfrm>
            <a:off x="248401" y="5320016"/>
            <a:ext cx="6528637" cy="1627906"/>
          </a:xfrm>
          <a:prstGeom prst="roundRect">
            <a:avLst>
              <a:gd name="adj" fmla="val 7459"/>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a:extLst>
              <a:ext uri="{FF2B5EF4-FFF2-40B4-BE49-F238E27FC236}">
                <a16:creationId xmlns:a16="http://schemas.microsoft.com/office/drawing/2014/main" id="{A84FE5B5-A984-A38A-489B-ADA91FB48EB7}"/>
              </a:ext>
            </a:extLst>
          </p:cNvPr>
          <p:cNvSpPr txBox="1"/>
          <p:nvPr/>
        </p:nvSpPr>
        <p:spPr>
          <a:xfrm>
            <a:off x="729982" y="5537044"/>
            <a:ext cx="3941302" cy="208199"/>
          </a:xfrm>
          <a:prstGeom prst="rect">
            <a:avLst/>
          </a:prstGeom>
          <a:noFill/>
        </p:spPr>
        <p:txBody>
          <a:bodyPr wrap="square" lIns="0" tIns="0" rIns="0" bIns="0" rtlCol="0">
            <a:spAutoFit/>
          </a:bodyPr>
          <a:lstStyle/>
          <a:p>
            <a:pPr>
              <a:lnSpc>
                <a:spcPct val="120000"/>
              </a:lnSpc>
            </a:pPr>
            <a:r>
              <a:rPr lang="ja-JP" altLang="en-US" sz="1300" dirty="0">
                <a:latin typeface="ＭＳ Ｐゴシック" panose="020B0600070205080204" pitchFamily="50" charset="-128"/>
                <a:ea typeface="ＭＳ Ｐゴシック" panose="020B0600070205080204" pitchFamily="50" charset="-128"/>
              </a:rPr>
              <a:t>浸水体験</a:t>
            </a:r>
            <a:r>
              <a:rPr lang="en-US" altLang="ja-JP" sz="1300" dirty="0">
                <a:latin typeface="ＭＳ Ｐゴシック" panose="020B0600070205080204" pitchFamily="50" charset="-128"/>
                <a:ea typeface="ＭＳ Ｐゴシック" panose="020B0600070205080204" pitchFamily="50" charset="-128"/>
              </a:rPr>
              <a:t>AR</a:t>
            </a:r>
            <a:r>
              <a:rPr lang="ja-JP" altLang="en-US" sz="1300" dirty="0">
                <a:latin typeface="ＭＳ Ｐゴシック" panose="020B0600070205080204" pitchFamily="50" charset="-128"/>
                <a:ea typeface="ＭＳ Ｐゴシック" panose="020B0600070205080204" pitchFamily="50" charset="-128"/>
              </a:rPr>
              <a:t>を使ってみよう！</a:t>
            </a:r>
            <a:endParaRPr lang="en-US" altLang="ja-JP" sz="1300" dirty="0">
              <a:latin typeface="ＭＳ Ｐゴシック" panose="020B0600070205080204" pitchFamily="50" charset="-128"/>
              <a:ea typeface="ＭＳ Ｐゴシック" panose="020B0600070205080204" pitchFamily="50" charset="-128"/>
            </a:endParaRPr>
          </a:p>
        </p:txBody>
      </p:sp>
      <p:grpSp>
        <p:nvGrpSpPr>
          <p:cNvPr id="124" name="グループ化 123">
            <a:extLst>
              <a:ext uri="{FF2B5EF4-FFF2-40B4-BE49-F238E27FC236}">
                <a16:creationId xmlns:a16="http://schemas.microsoft.com/office/drawing/2014/main" id="{9F71219E-DC85-DDF7-FA48-A5D643C414E9}"/>
              </a:ext>
            </a:extLst>
          </p:cNvPr>
          <p:cNvGrpSpPr/>
          <p:nvPr/>
        </p:nvGrpSpPr>
        <p:grpSpPr>
          <a:xfrm>
            <a:off x="77300" y="5153092"/>
            <a:ext cx="1479182" cy="323165"/>
            <a:chOff x="77300" y="10364732"/>
            <a:chExt cx="1479182" cy="323165"/>
          </a:xfrm>
        </p:grpSpPr>
        <p:sp>
          <p:nvSpPr>
            <p:cNvPr id="126" name="ホームベース 190">
              <a:extLst>
                <a:ext uri="{FF2B5EF4-FFF2-40B4-BE49-F238E27FC236}">
                  <a16:creationId xmlns:a16="http://schemas.microsoft.com/office/drawing/2014/main" id="{EDE93B95-7FCC-B713-E788-3E5281FF5B37}"/>
                </a:ext>
              </a:extLst>
            </p:cNvPr>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id="{743CB9F6-5578-CC13-89DE-6838D4BF3B58}"/>
                </a:ext>
              </a:extLst>
            </p:cNvPr>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130" name="直線コネクタ 129">
              <a:extLst>
                <a:ext uri="{FF2B5EF4-FFF2-40B4-BE49-F238E27FC236}">
                  <a16:creationId xmlns:a16="http://schemas.microsoft.com/office/drawing/2014/main" id="{7D52D3B6-82EF-2656-1FEC-473C251AF0C2}"/>
                </a:ext>
              </a:extLst>
            </p:cNvPr>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1" name="グループ化 130">
            <a:extLst>
              <a:ext uri="{FF2B5EF4-FFF2-40B4-BE49-F238E27FC236}">
                <a16:creationId xmlns:a16="http://schemas.microsoft.com/office/drawing/2014/main" id="{3EBEE83B-E8CB-E12A-7E07-EDC289EA99E4}"/>
              </a:ext>
            </a:extLst>
          </p:cNvPr>
          <p:cNvGrpSpPr/>
          <p:nvPr/>
        </p:nvGrpSpPr>
        <p:grpSpPr>
          <a:xfrm>
            <a:off x="380156" y="5580110"/>
            <a:ext cx="280828" cy="130892"/>
            <a:chOff x="-6224428" y="7672728"/>
            <a:chExt cx="1479182" cy="297244"/>
          </a:xfrm>
        </p:grpSpPr>
        <p:sp>
          <p:nvSpPr>
            <p:cNvPr id="207" name="ホームベース 218">
              <a:extLst>
                <a:ext uri="{FF2B5EF4-FFF2-40B4-BE49-F238E27FC236}">
                  <a16:creationId xmlns:a16="http://schemas.microsoft.com/office/drawing/2014/main" id="{A5EB6058-46EF-7B7C-E73C-24A9ECCD8EC1}"/>
                </a:ext>
              </a:extLst>
            </p:cNvPr>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pc="-150"/>
            </a:p>
          </p:txBody>
        </p:sp>
        <p:cxnSp>
          <p:nvCxnSpPr>
            <p:cNvPr id="210" name="直線コネクタ 209">
              <a:extLst>
                <a:ext uri="{FF2B5EF4-FFF2-40B4-BE49-F238E27FC236}">
                  <a16:creationId xmlns:a16="http://schemas.microsoft.com/office/drawing/2014/main" id="{873FC755-727C-F9B1-E1AD-9019A8226465}"/>
                </a:ext>
              </a:extLst>
            </p:cNvPr>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1" name="テキスト ボックス 260">
            <a:extLst>
              <a:ext uri="{FF2B5EF4-FFF2-40B4-BE49-F238E27FC236}">
                <a16:creationId xmlns:a16="http://schemas.microsoft.com/office/drawing/2014/main" id="{09801FDE-C390-F2E8-66AE-8F2CDCE225CB}"/>
              </a:ext>
            </a:extLst>
          </p:cNvPr>
          <p:cNvSpPr txBox="1"/>
          <p:nvPr/>
        </p:nvSpPr>
        <p:spPr>
          <a:xfrm>
            <a:off x="788004" y="5479562"/>
            <a:ext cx="278923"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しんすい</a:t>
            </a:r>
          </a:p>
        </p:txBody>
      </p:sp>
      <p:sp>
        <p:nvSpPr>
          <p:cNvPr id="262" name="テキスト ボックス 261">
            <a:extLst>
              <a:ext uri="{FF2B5EF4-FFF2-40B4-BE49-F238E27FC236}">
                <a16:creationId xmlns:a16="http://schemas.microsoft.com/office/drawing/2014/main" id="{29691698-FC28-FF84-7822-7A700D02FE16}"/>
              </a:ext>
            </a:extLst>
          </p:cNvPr>
          <p:cNvSpPr txBox="1"/>
          <p:nvPr/>
        </p:nvSpPr>
        <p:spPr>
          <a:xfrm>
            <a:off x="1101413" y="5479562"/>
            <a:ext cx="288541"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たいけん</a:t>
            </a:r>
          </a:p>
        </p:txBody>
      </p:sp>
      <p:sp>
        <p:nvSpPr>
          <p:cNvPr id="268" name="正方形/長方形 267">
            <a:extLst>
              <a:ext uri="{FF2B5EF4-FFF2-40B4-BE49-F238E27FC236}">
                <a16:creationId xmlns:a16="http://schemas.microsoft.com/office/drawing/2014/main" id="{B119DFAB-AD93-1613-BC4C-7A3D96065C3B}"/>
              </a:ext>
            </a:extLst>
          </p:cNvPr>
          <p:cNvSpPr/>
          <p:nvPr/>
        </p:nvSpPr>
        <p:spPr>
          <a:xfrm>
            <a:off x="501326" y="5878624"/>
            <a:ext cx="46800" cy="144000"/>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テキスト ボックス 268">
            <a:extLst>
              <a:ext uri="{FF2B5EF4-FFF2-40B4-BE49-F238E27FC236}">
                <a16:creationId xmlns:a16="http://schemas.microsoft.com/office/drawing/2014/main" id="{FA7AC824-AEDE-C8FE-F7DF-609EE9E0A1FC}"/>
              </a:ext>
            </a:extLst>
          </p:cNvPr>
          <p:cNvSpPr txBox="1"/>
          <p:nvPr/>
        </p:nvSpPr>
        <p:spPr>
          <a:xfrm>
            <a:off x="529570" y="5788024"/>
            <a:ext cx="5931704" cy="506101"/>
          </a:xfrm>
          <a:prstGeom prst="rect">
            <a:avLst/>
          </a:prstGeom>
          <a:noFill/>
        </p:spPr>
        <p:txBody>
          <a:bodyPr wrap="square" rtlCol="0">
            <a:spAutoFit/>
          </a:bodyPr>
          <a:lstStyle/>
          <a:p>
            <a:pPr>
              <a:lnSpc>
                <a:spcPct val="120000"/>
              </a:lnSpc>
            </a:pPr>
            <a:r>
              <a:rPr lang="ja-JP" altLang="en-US" sz="1200" dirty="0">
                <a:latin typeface="ＭＳ Ｐゴシック" panose="020B0600070205080204" pitchFamily="50" charset="-128"/>
                <a:ea typeface="ＭＳ Ｐゴシック" panose="020B0600070205080204" pitchFamily="50" charset="-128"/>
              </a:rPr>
              <a:t>スマートフォンやタブレットを使って、まちの中がどれくらい水につかるかを</a:t>
            </a:r>
            <a:endParaRPr lang="en-US" altLang="ja-JP" sz="1200" dirty="0">
              <a:latin typeface="ＭＳ Ｐゴシック" panose="020B0600070205080204" pitchFamily="50" charset="-128"/>
              <a:ea typeface="ＭＳ Ｐゴシック" panose="020B0600070205080204" pitchFamily="50" charset="-128"/>
            </a:endParaRPr>
          </a:p>
          <a:p>
            <a:pPr>
              <a:lnSpc>
                <a:spcPct val="120000"/>
              </a:lnSpc>
            </a:pPr>
            <a:r>
              <a:rPr lang="ja-JP" altLang="en-US" sz="1200" dirty="0">
                <a:latin typeface="ＭＳ Ｐゴシック" panose="020B0600070205080204" pitchFamily="50" charset="-128"/>
                <a:ea typeface="ＭＳ Ｐゴシック" panose="020B0600070205080204" pitchFamily="50" charset="-128"/>
              </a:rPr>
              <a:t>リアルに見ることができます。自分のまちの危険な場所をチェックしてみましょう。</a:t>
            </a:r>
            <a:endParaRPr lang="en-US" altLang="ja-JP" sz="1200" dirty="0">
              <a:latin typeface="ＭＳ Ｐゴシック" panose="020B0600070205080204" pitchFamily="50" charset="-128"/>
              <a:ea typeface="ＭＳ Ｐゴシック" panose="020B0600070205080204" pitchFamily="50" charset="-128"/>
            </a:endParaRPr>
          </a:p>
        </p:txBody>
      </p:sp>
      <p:pic>
        <p:nvPicPr>
          <p:cNvPr id="273" name="図 272">
            <a:extLst>
              <a:ext uri="{FF2B5EF4-FFF2-40B4-BE49-F238E27FC236}">
                <a16:creationId xmlns:a16="http://schemas.microsoft.com/office/drawing/2014/main" id="{CC31B14B-79FA-F808-E9F7-96DF52BE29D3}"/>
              </a:ext>
            </a:extLst>
          </p:cNvPr>
          <p:cNvPicPr>
            <a:picLocks noChangeAspect="1"/>
          </p:cNvPicPr>
          <p:nvPr/>
        </p:nvPicPr>
        <p:blipFill>
          <a:blip r:embed="rId7"/>
          <a:stretch>
            <a:fillRect/>
          </a:stretch>
        </p:blipFill>
        <p:spPr>
          <a:xfrm>
            <a:off x="4584897" y="1698962"/>
            <a:ext cx="2074376" cy="895286"/>
          </a:xfrm>
          <a:prstGeom prst="rect">
            <a:avLst/>
          </a:prstGeom>
          <a:effectLst>
            <a:outerShdw blurRad="50800" dist="38100" dir="2700000" algn="tl" rotWithShape="0">
              <a:prstClr val="black">
                <a:alpha val="40000"/>
              </a:prstClr>
            </a:outerShdw>
          </a:effectLst>
        </p:spPr>
      </p:pic>
      <p:pic>
        <p:nvPicPr>
          <p:cNvPr id="275" name="図 274" descr="時計 が含まれている画像&#10;&#10;自動的に生成された説明">
            <a:extLst>
              <a:ext uri="{FF2B5EF4-FFF2-40B4-BE49-F238E27FC236}">
                <a16:creationId xmlns:a16="http://schemas.microsoft.com/office/drawing/2014/main" id="{02FB95C0-679F-D1EB-CA88-26EDF901EC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9729" y="4256286"/>
            <a:ext cx="732903" cy="685264"/>
          </a:xfrm>
          <a:prstGeom prst="rect">
            <a:avLst/>
          </a:prstGeom>
        </p:spPr>
      </p:pic>
      <p:sp>
        <p:nvSpPr>
          <p:cNvPr id="278" name="正方形/長方形 277">
            <a:extLst>
              <a:ext uri="{FF2B5EF4-FFF2-40B4-BE49-F238E27FC236}">
                <a16:creationId xmlns:a16="http://schemas.microsoft.com/office/drawing/2014/main" id="{C3B7863A-348C-A9F1-AF9F-23ABB04747BD}"/>
              </a:ext>
            </a:extLst>
          </p:cNvPr>
          <p:cNvSpPr/>
          <p:nvPr/>
        </p:nvSpPr>
        <p:spPr>
          <a:xfrm>
            <a:off x="1447985" y="6298367"/>
            <a:ext cx="5215495" cy="557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a:extLst>
              <a:ext uri="{FF2B5EF4-FFF2-40B4-BE49-F238E27FC236}">
                <a16:creationId xmlns:a16="http://schemas.microsoft.com/office/drawing/2014/main" id="{96841BF2-3DD3-FFE6-49B1-575BD2EDAD49}"/>
              </a:ext>
            </a:extLst>
          </p:cNvPr>
          <p:cNvSpPr txBox="1"/>
          <p:nvPr/>
        </p:nvSpPr>
        <p:spPr>
          <a:xfrm>
            <a:off x="1579084" y="6566210"/>
            <a:ext cx="4586006" cy="268471"/>
          </a:xfrm>
          <a:prstGeom prst="rect">
            <a:avLst/>
          </a:prstGeom>
          <a:noFill/>
        </p:spPr>
        <p:txBody>
          <a:bodyPr wrap="square" rtlCol="0">
            <a:spAutoFit/>
          </a:bodyPr>
          <a:lstStyle/>
          <a:p>
            <a:pPr>
              <a:lnSpc>
                <a:spcPct val="120000"/>
              </a:lnSpc>
            </a:pPr>
            <a:r>
              <a:rPr lang="en-US" altLang="ja-JP" sz="1100" spc="-20" dirty="0">
                <a:latin typeface="ＭＳ Ｐゴシック" panose="020B0600070205080204" pitchFamily="50" charset="-128"/>
                <a:ea typeface="ＭＳ Ｐゴシック" panose="020B0600070205080204" pitchFamily="50" charset="-128"/>
              </a:rPr>
              <a:t>https://www.cbr.mlit.go.jp/kisojyo/portal_bousai/shinsui_taiken_ar/setting.html</a:t>
            </a:r>
          </a:p>
        </p:txBody>
      </p:sp>
      <p:sp>
        <p:nvSpPr>
          <p:cNvPr id="280" name="テキスト ボックス 279">
            <a:extLst>
              <a:ext uri="{FF2B5EF4-FFF2-40B4-BE49-F238E27FC236}">
                <a16:creationId xmlns:a16="http://schemas.microsoft.com/office/drawing/2014/main" id="{1DDC3325-CC57-DFF1-0393-4623DE3DEDAB}"/>
              </a:ext>
            </a:extLst>
          </p:cNvPr>
          <p:cNvSpPr txBox="1"/>
          <p:nvPr/>
        </p:nvSpPr>
        <p:spPr>
          <a:xfrm>
            <a:off x="1566382" y="6319471"/>
            <a:ext cx="3329987" cy="284501"/>
          </a:xfrm>
          <a:prstGeom prst="rect">
            <a:avLst/>
          </a:prstGeom>
          <a:noFill/>
        </p:spPr>
        <p:txBody>
          <a:bodyPr wrap="square" rtlCol="0">
            <a:spAutoFit/>
          </a:bodyPr>
          <a:lstStyle/>
          <a:p>
            <a:pPr>
              <a:lnSpc>
                <a:spcPct val="120000"/>
              </a:lnSpc>
            </a:pPr>
            <a:r>
              <a:rPr lang="ja-JP" altLang="en-US" sz="1200" dirty="0">
                <a:solidFill>
                  <a:srgbClr val="006333"/>
                </a:solidFill>
                <a:latin typeface="HGP創英角ｺﾞｼｯｸUB" panose="020B0900000000000000" pitchFamily="50" charset="-128"/>
                <a:ea typeface="HGP創英角ｺﾞｼｯｸUB" panose="020B0900000000000000" pitchFamily="50" charset="-128"/>
              </a:rPr>
              <a:t>国土交通省中部地方整備局「浸水体験ＡＲ」</a:t>
            </a:r>
          </a:p>
        </p:txBody>
      </p:sp>
      <p:cxnSp>
        <p:nvCxnSpPr>
          <p:cNvPr id="281" name="直線コネクタ 280">
            <a:extLst>
              <a:ext uri="{FF2B5EF4-FFF2-40B4-BE49-F238E27FC236}">
                <a16:creationId xmlns:a16="http://schemas.microsoft.com/office/drawing/2014/main" id="{ACE3696B-218C-FD2A-4F52-8362A419C2FB}"/>
              </a:ext>
            </a:extLst>
          </p:cNvPr>
          <p:cNvCxnSpPr>
            <a:cxnSpLocks/>
          </p:cNvCxnSpPr>
          <p:nvPr/>
        </p:nvCxnSpPr>
        <p:spPr>
          <a:xfrm>
            <a:off x="1579083" y="6595181"/>
            <a:ext cx="45504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5" name="グラフィックス 284" descr="スマート フォン 単色塗りつぶし">
            <a:extLst>
              <a:ext uri="{FF2B5EF4-FFF2-40B4-BE49-F238E27FC236}">
                <a16:creationId xmlns:a16="http://schemas.microsoft.com/office/drawing/2014/main" id="{F448C128-9B89-59CC-9FB8-BC86F90FB8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65821">
            <a:off x="5788080" y="5650292"/>
            <a:ext cx="582240" cy="582240"/>
          </a:xfrm>
          <a:prstGeom prst="rect">
            <a:avLst/>
          </a:prstGeom>
        </p:spPr>
      </p:pic>
      <p:pic>
        <p:nvPicPr>
          <p:cNvPr id="287" name="図 286" descr="QR コード&#10;&#10;自動的に生成された説明">
            <a:extLst>
              <a:ext uri="{FF2B5EF4-FFF2-40B4-BE49-F238E27FC236}">
                <a16:creationId xmlns:a16="http://schemas.microsoft.com/office/drawing/2014/main" id="{191B49C2-6053-1BD5-D7C7-9F8E0CE044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5214" y="6356500"/>
            <a:ext cx="468000" cy="468000"/>
          </a:xfrm>
          <a:prstGeom prst="rect">
            <a:avLst/>
          </a:prstGeom>
        </p:spPr>
      </p:pic>
      <p:sp>
        <p:nvSpPr>
          <p:cNvPr id="288" name="テキスト ボックス 287">
            <a:extLst>
              <a:ext uri="{FF2B5EF4-FFF2-40B4-BE49-F238E27FC236}">
                <a16:creationId xmlns:a16="http://schemas.microsoft.com/office/drawing/2014/main" id="{DC4DD512-C221-A241-206E-92892DF696BB}"/>
              </a:ext>
            </a:extLst>
          </p:cNvPr>
          <p:cNvSpPr txBox="1"/>
          <p:nvPr/>
        </p:nvSpPr>
        <p:spPr>
          <a:xfrm>
            <a:off x="2542847" y="1542979"/>
            <a:ext cx="155537" cy="107722"/>
          </a:xfrm>
          <a:prstGeom prst="rect">
            <a:avLst/>
          </a:prstGeom>
          <a:noFill/>
        </p:spPr>
        <p:txBody>
          <a:bodyPr wrap="square" lIns="0" tIns="0" rIns="0" bIns="0" rtlCol="0">
            <a:sp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あぶ</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290" name="テキスト ボックス 289">
            <a:extLst>
              <a:ext uri="{FF2B5EF4-FFF2-40B4-BE49-F238E27FC236}">
                <a16:creationId xmlns:a16="http://schemas.microsoft.com/office/drawing/2014/main" id="{7452311B-CEE2-D867-3CE9-6FDD125645A1}"/>
              </a:ext>
            </a:extLst>
          </p:cNvPr>
          <p:cNvSpPr txBox="1"/>
          <p:nvPr/>
        </p:nvSpPr>
        <p:spPr>
          <a:xfrm>
            <a:off x="899211" y="2024198"/>
            <a:ext cx="83356"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ふ</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291" name="テキスト ボックス 290">
            <a:extLst>
              <a:ext uri="{FF2B5EF4-FFF2-40B4-BE49-F238E27FC236}">
                <a16:creationId xmlns:a16="http://schemas.microsoft.com/office/drawing/2014/main" id="{ACC9040B-F223-27A6-A55C-7C2E3A35B6DB}"/>
              </a:ext>
            </a:extLst>
          </p:cNvPr>
          <p:cNvSpPr txBox="1"/>
          <p:nvPr/>
        </p:nvSpPr>
        <p:spPr>
          <a:xfrm>
            <a:off x="2443976" y="2024198"/>
            <a:ext cx="270908" cy="107722"/>
          </a:xfrm>
          <a:prstGeom prst="rect">
            <a:avLst/>
          </a:prstGeom>
          <a:noFill/>
        </p:spPr>
        <p:txBody>
          <a:bodyPr wrap="non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き　けん</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292" name="テキスト ボックス 291">
            <a:extLst>
              <a:ext uri="{FF2B5EF4-FFF2-40B4-BE49-F238E27FC236}">
                <a16:creationId xmlns:a16="http://schemas.microsoft.com/office/drawing/2014/main" id="{EF0E0DEE-1F0F-F38C-733A-C7E27B02A12E}"/>
              </a:ext>
            </a:extLst>
          </p:cNvPr>
          <p:cNvSpPr txBox="1"/>
          <p:nvPr/>
        </p:nvSpPr>
        <p:spPr>
          <a:xfrm>
            <a:off x="293713" y="2267511"/>
            <a:ext cx="323807" cy="107722"/>
          </a:xfrm>
          <a:prstGeom prst="rect">
            <a:avLst/>
          </a:prstGeom>
          <a:noFill/>
        </p:spPr>
        <p:txBody>
          <a:bodyPr wrap="non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じょうたい</a:t>
            </a:r>
          </a:p>
        </p:txBody>
      </p:sp>
      <p:sp>
        <p:nvSpPr>
          <p:cNvPr id="293" name="テキスト ボックス 292">
            <a:extLst>
              <a:ext uri="{FF2B5EF4-FFF2-40B4-BE49-F238E27FC236}">
                <a16:creationId xmlns:a16="http://schemas.microsoft.com/office/drawing/2014/main" id="{B4C12E3C-431C-5D61-9A67-A5753EA6B1F4}"/>
              </a:ext>
            </a:extLst>
          </p:cNvPr>
          <p:cNvSpPr txBox="1"/>
          <p:nvPr/>
        </p:nvSpPr>
        <p:spPr>
          <a:xfrm>
            <a:off x="2050603" y="2506346"/>
            <a:ext cx="298159" cy="107722"/>
          </a:xfrm>
          <a:prstGeom prst="rect">
            <a:avLst/>
          </a:prstGeom>
          <a:noFill/>
        </p:spPr>
        <p:txBody>
          <a:bodyPr wrap="non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じょうほう</a:t>
            </a:r>
          </a:p>
        </p:txBody>
      </p:sp>
      <p:sp>
        <p:nvSpPr>
          <p:cNvPr id="294" name="テキスト ボックス 293">
            <a:extLst>
              <a:ext uri="{FF2B5EF4-FFF2-40B4-BE49-F238E27FC236}">
                <a16:creationId xmlns:a16="http://schemas.microsoft.com/office/drawing/2014/main" id="{FEE06876-118B-6680-49EB-F51DA201BFBD}"/>
              </a:ext>
            </a:extLst>
          </p:cNvPr>
          <p:cNvSpPr txBox="1"/>
          <p:nvPr/>
        </p:nvSpPr>
        <p:spPr>
          <a:xfrm>
            <a:off x="2507294" y="2516778"/>
            <a:ext cx="286938" cy="107722"/>
          </a:xfrm>
          <a:prstGeom prst="rect">
            <a:avLst/>
          </a:prstGeom>
          <a:noFill/>
        </p:spPr>
        <p:txBody>
          <a:bodyPr wrap="non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かくにん</a:t>
            </a:r>
          </a:p>
        </p:txBody>
      </p:sp>
      <p:sp>
        <p:nvSpPr>
          <p:cNvPr id="295" name="テキスト ボックス 294">
            <a:extLst>
              <a:ext uri="{FF2B5EF4-FFF2-40B4-BE49-F238E27FC236}">
                <a16:creationId xmlns:a16="http://schemas.microsoft.com/office/drawing/2014/main" id="{74EDB21E-1C2D-8A9F-1785-5BE1B480ED8D}"/>
              </a:ext>
            </a:extLst>
          </p:cNvPr>
          <p:cNvSpPr txBox="1"/>
          <p:nvPr/>
        </p:nvSpPr>
        <p:spPr>
          <a:xfrm>
            <a:off x="1410662" y="2751120"/>
            <a:ext cx="237244" cy="107722"/>
          </a:xfrm>
          <a:prstGeom prst="rect">
            <a:avLst/>
          </a:prstGeom>
          <a:noFill/>
        </p:spPr>
        <p:txBody>
          <a:bodyPr wrap="non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ひなん</a:t>
            </a:r>
          </a:p>
        </p:txBody>
      </p:sp>
      <p:sp>
        <p:nvSpPr>
          <p:cNvPr id="296" name="テキスト ボックス 295">
            <a:extLst>
              <a:ext uri="{FF2B5EF4-FFF2-40B4-BE49-F238E27FC236}">
                <a16:creationId xmlns:a16="http://schemas.microsoft.com/office/drawing/2014/main" id="{DC295672-9F4B-D4CC-59F6-F32DD658AAF0}"/>
              </a:ext>
            </a:extLst>
          </p:cNvPr>
          <p:cNvSpPr txBox="1"/>
          <p:nvPr/>
        </p:nvSpPr>
        <p:spPr>
          <a:xfrm>
            <a:off x="586952" y="2524268"/>
            <a:ext cx="261290" cy="107722"/>
          </a:xfrm>
          <a:prstGeom prst="rect">
            <a:avLst/>
          </a:prstGeom>
          <a:noFill/>
        </p:spPr>
        <p:txBody>
          <a:bodyPr wrap="non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すい い</a:t>
            </a:r>
          </a:p>
        </p:txBody>
      </p:sp>
      <p:sp>
        <p:nvSpPr>
          <p:cNvPr id="297" name="テキスト ボックス 296">
            <a:extLst>
              <a:ext uri="{FF2B5EF4-FFF2-40B4-BE49-F238E27FC236}">
                <a16:creationId xmlns:a16="http://schemas.microsoft.com/office/drawing/2014/main" id="{3A21AABA-9CDD-DFF1-A4C9-0DF7A08379B9}"/>
              </a:ext>
            </a:extLst>
          </p:cNvPr>
          <p:cNvSpPr txBox="1"/>
          <p:nvPr/>
        </p:nvSpPr>
        <p:spPr>
          <a:xfrm>
            <a:off x="3708453" y="2589569"/>
            <a:ext cx="269304" cy="92333"/>
          </a:xfrm>
          <a:prstGeom prst="rect">
            <a:avLst/>
          </a:prstGeom>
          <a:noFill/>
        </p:spPr>
        <p:txBody>
          <a:bodyPr wrap="none" lIns="0" tIns="0" rIns="0" bIns="0" rtlCol="0">
            <a:spAutoFit/>
          </a:bodyPr>
          <a:lstStyle/>
          <a:p>
            <a:pPr algn="dist"/>
            <a:r>
              <a:rPr lang="ja-JP" altLang="en-US" sz="600" dirty="0">
                <a:latin typeface="ＭＳ Ｐゴシック" panose="020B0600070205080204" pitchFamily="50" charset="-128"/>
                <a:ea typeface="ＭＳ Ｐゴシック" panose="020B0600070205080204" pitchFamily="50" charset="-128"/>
              </a:rPr>
              <a:t>すい　い</a:t>
            </a:r>
            <a:endParaRPr kumimoji="1" lang="en-US" altLang="ja-JP" sz="600" dirty="0">
              <a:latin typeface="ＭＳ Ｐゴシック" panose="020B0600070205080204" pitchFamily="50" charset="-128"/>
              <a:ea typeface="ＭＳ Ｐゴシック" panose="020B0600070205080204" pitchFamily="50" charset="-128"/>
            </a:endParaRPr>
          </a:p>
        </p:txBody>
      </p:sp>
      <p:sp>
        <p:nvSpPr>
          <p:cNvPr id="298" name="テキスト ボックス 297">
            <a:extLst>
              <a:ext uri="{FF2B5EF4-FFF2-40B4-BE49-F238E27FC236}">
                <a16:creationId xmlns:a16="http://schemas.microsoft.com/office/drawing/2014/main" id="{D7F3452E-9561-0233-6E5E-C77482DFF376}"/>
              </a:ext>
            </a:extLst>
          </p:cNvPr>
          <p:cNvSpPr txBox="1"/>
          <p:nvPr/>
        </p:nvSpPr>
        <p:spPr>
          <a:xfrm>
            <a:off x="4136563" y="2838717"/>
            <a:ext cx="76944" cy="92333"/>
          </a:xfrm>
          <a:prstGeom prst="rect">
            <a:avLst/>
          </a:prstGeom>
          <a:noFill/>
        </p:spPr>
        <p:txBody>
          <a:bodyPr wrap="none" lIns="0" tIns="0" rIns="0" bIns="0" rtlCol="0">
            <a:spAutoFit/>
          </a:bodyPr>
          <a:lstStyle/>
          <a:p>
            <a:pPr algn="dist"/>
            <a:r>
              <a:rPr lang="ja-JP" altLang="en-US" sz="600" dirty="0">
                <a:latin typeface="ＭＳ Ｐゴシック" panose="020B0600070205080204" pitchFamily="50" charset="-128"/>
                <a:ea typeface="ＭＳ Ｐゴシック" panose="020B0600070205080204" pitchFamily="50" charset="-128"/>
              </a:rPr>
              <a:t>ふ</a:t>
            </a:r>
            <a:endParaRPr kumimoji="1" lang="en-US" altLang="ja-JP" sz="600" dirty="0">
              <a:latin typeface="ＭＳ Ｐゴシック" panose="020B0600070205080204" pitchFamily="50" charset="-128"/>
              <a:ea typeface="ＭＳ Ｐゴシック" panose="020B0600070205080204" pitchFamily="50" charset="-128"/>
            </a:endParaRPr>
          </a:p>
        </p:txBody>
      </p:sp>
      <p:sp>
        <p:nvSpPr>
          <p:cNvPr id="299" name="テキスト ボックス 298">
            <a:extLst>
              <a:ext uri="{FF2B5EF4-FFF2-40B4-BE49-F238E27FC236}">
                <a16:creationId xmlns:a16="http://schemas.microsoft.com/office/drawing/2014/main" id="{BC3E2926-8B07-0DB9-CDBB-174F16A781CE}"/>
              </a:ext>
            </a:extLst>
          </p:cNvPr>
          <p:cNvSpPr txBox="1"/>
          <p:nvPr/>
        </p:nvSpPr>
        <p:spPr>
          <a:xfrm>
            <a:off x="5713141" y="2838716"/>
            <a:ext cx="76944" cy="92333"/>
          </a:xfrm>
          <a:prstGeom prst="rect">
            <a:avLst/>
          </a:prstGeom>
          <a:noFill/>
        </p:spPr>
        <p:txBody>
          <a:bodyPr wrap="none" lIns="0" tIns="0" rIns="0" bIns="0" rtlCol="0">
            <a:spAutoFit/>
          </a:bodyPr>
          <a:lstStyle/>
          <a:p>
            <a:pPr algn="dist"/>
            <a:r>
              <a:rPr lang="ja-JP" altLang="en-US" sz="600" dirty="0">
                <a:latin typeface="ＭＳ Ｐゴシック" panose="020B0600070205080204" pitchFamily="50" charset="-128"/>
                <a:ea typeface="ＭＳ Ｐゴシック" panose="020B0600070205080204" pitchFamily="50" charset="-128"/>
              </a:rPr>
              <a:t>ふ</a:t>
            </a:r>
            <a:endParaRPr kumimoji="1" lang="en-US" altLang="ja-JP" sz="600" dirty="0">
              <a:latin typeface="ＭＳ Ｐゴシック" panose="020B0600070205080204" pitchFamily="50" charset="-128"/>
              <a:ea typeface="ＭＳ Ｐゴシック" panose="020B0600070205080204" pitchFamily="50" charset="-128"/>
            </a:endParaRPr>
          </a:p>
        </p:txBody>
      </p:sp>
      <p:sp>
        <p:nvSpPr>
          <p:cNvPr id="300" name="テキスト ボックス 299">
            <a:extLst>
              <a:ext uri="{FF2B5EF4-FFF2-40B4-BE49-F238E27FC236}">
                <a16:creationId xmlns:a16="http://schemas.microsoft.com/office/drawing/2014/main" id="{E9D2DA95-7DAF-2E67-EFE7-15804C6B1C8B}"/>
              </a:ext>
            </a:extLst>
          </p:cNvPr>
          <p:cNvSpPr txBox="1"/>
          <p:nvPr/>
        </p:nvSpPr>
        <p:spPr>
          <a:xfrm>
            <a:off x="3492262" y="3606019"/>
            <a:ext cx="262892" cy="92333"/>
          </a:xfrm>
          <a:prstGeom prst="rect">
            <a:avLst/>
          </a:prstGeom>
          <a:noFill/>
        </p:spPr>
        <p:txBody>
          <a:bodyPr wrap="none" lIns="0" tIns="0" rIns="0" bIns="0" rtlCol="0">
            <a:spAutoFit/>
          </a:bodyPr>
          <a:lstStyle/>
          <a:p>
            <a:pPr algn="dist"/>
            <a:r>
              <a:rPr lang="ja-JP" altLang="en-US" sz="600" dirty="0">
                <a:latin typeface="ＭＳ Ｐゴシック" panose="020B0600070205080204" pitchFamily="50" charset="-128"/>
                <a:ea typeface="ＭＳ Ｐゴシック" panose="020B0600070205080204" pitchFamily="50" charset="-128"/>
              </a:rPr>
              <a:t>こうずい</a:t>
            </a:r>
            <a:endParaRPr kumimoji="1" lang="en-US" altLang="ja-JP" sz="600" dirty="0">
              <a:latin typeface="ＭＳ Ｐゴシック" panose="020B0600070205080204" pitchFamily="50" charset="-128"/>
              <a:ea typeface="ＭＳ Ｐゴシック" panose="020B0600070205080204" pitchFamily="50" charset="-128"/>
            </a:endParaRPr>
          </a:p>
        </p:txBody>
      </p:sp>
      <p:sp>
        <p:nvSpPr>
          <p:cNvPr id="301" name="テキスト ボックス 300">
            <a:extLst>
              <a:ext uri="{FF2B5EF4-FFF2-40B4-BE49-F238E27FC236}">
                <a16:creationId xmlns:a16="http://schemas.microsoft.com/office/drawing/2014/main" id="{07B2F686-E7ED-254E-A798-B2AC826151B4}"/>
              </a:ext>
            </a:extLst>
          </p:cNvPr>
          <p:cNvSpPr txBox="1"/>
          <p:nvPr/>
        </p:nvSpPr>
        <p:spPr>
          <a:xfrm>
            <a:off x="885739" y="4250122"/>
            <a:ext cx="278756" cy="107722"/>
          </a:xfrm>
          <a:prstGeom prst="rect">
            <a:avLst/>
          </a:prstGeom>
          <a:noFill/>
        </p:spPr>
        <p:txBody>
          <a:bodyPr wrap="square" lIns="0" tIns="0" rIns="0" bIns="0" rtlCol="0">
            <a:sp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ふ</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303" name="正方形/長方形 302">
            <a:extLst>
              <a:ext uri="{FF2B5EF4-FFF2-40B4-BE49-F238E27FC236}">
                <a16:creationId xmlns:a16="http://schemas.microsoft.com/office/drawing/2014/main" id="{7CBB8D07-5482-5097-EA1F-5AB7CC13F0E0}"/>
              </a:ext>
            </a:extLst>
          </p:cNvPr>
          <p:cNvSpPr/>
          <p:nvPr/>
        </p:nvSpPr>
        <p:spPr>
          <a:xfrm>
            <a:off x="2813191" y="4491511"/>
            <a:ext cx="515355" cy="204415"/>
          </a:xfrm>
          <a:prstGeom prst="rect">
            <a:avLst/>
          </a:prstGeom>
        </p:spPr>
        <p:txBody>
          <a:bodyPr wrap="square">
            <a:spAutoFit/>
          </a:bodyPr>
          <a:lstStyle/>
          <a:p>
            <a:pPr algn="ctr">
              <a:lnSpc>
                <a:spcPct val="12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ひ　なん</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264" name="テキスト ボックス 263">
            <a:extLst>
              <a:ext uri="{FF2B5EF4-FFF2-40B4-BE49-F238E27FC236}">
                <a16:creationId xmlns:a16="http://schemas.microsoft.com/office/drawing/2014/main" id="{BADA11DD-4C13-E2C8-9DE7-533B36AD4F45}"/>
              </a:ext>
            </a:extLst>
          </p:cNvPr>
          <p:cNvSpPr txBox="1"/>
          <p:nvPr/>
        </p:nvSpPr>
        <p:spPr>
          <a:xfrm>
            <a:off x="3405830" y="6000621"/>
            <a:ext cx="262892" cy="92333"/>
          </a:xfrm>
          <a:prstGeom prst="rect">
            <a:avLst/>
          </a:prstGeom>
          <a:noFill/>
        </p:spPr>
        <p:txBody>
          <a:bodyPr wrap="none" lIns="0" tIns="0" rIns="0" bIns="0" rtlCol="0">
            <a:spAutoFit/>
          </a:bodyPr>
          <a:lstStyle/>
          <a:p>
            <a:pPr algn="dist"/>
            <a:r>
              <a:rPr kumimoji="1" lang="ja-JP" altLang="en-US" sz="600" dirty="0">
                <a:latin typeface="ＭＳ Ｐゴシック" panose="020B0600070205080204" pitchFamily="50" charset="-128"/>
                <a:ea typeface="ＭＳ Ｐゴシック" panose="020B0600070205080204" pitchFamily="50" charset="-128"/>
              </a:rPr>
              <a:t>き　けん</a:t>
            </a:r>
          </a:p>
        </p:txBody>
      </p:sp>
      <p:sp>
        <p:nvSpPr>
          <p:cNvPr id="304" name="正方形/長方形 303">
            <a:extLst>
              <a:ext uri="{FF2B5EF4-FFF2-40B4-BE49-F238E27FC236}">
                <a16:creationId xmlns:a16="http://schemas.microsoft.com/office/drawing/2014/main" id="{EF2A9E51-29A9-4FEA-3E86-F3DCECCFF134}"/>
              </a:ext>
            </a:extLst>
          </p:cNvPr>
          <p:cNvSpPr/>
          <p:nvPr/>
        </p:nvSpPr>
        <p:spPr>
          <a:xfrm>
            <a:off x="2077102" y="6256144"/>
            <a:ext cx="515355" cy="204415"/>
          </a:xfrm>
          <a:prstGeom prst="rect">
            <a:avLst/>
          </a:prstGeom>
        </p:spPr>
        <p:txBody>
          <a:bodyPr wrap="square">
            <a:spAutoFit/>
          </a:bodyPr>
          <a:lstStyle/>
          <a:p>
            <a:pPr algn="ctr">
              <a:lnSpc>
                <a:spcPct val="120000"/>
              </a:lnSpc>
            </a:pPr>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しょう</a:t>
            </a:r>
            <a:endParaRPr lang="en-US" altLang="ja-JP"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305" name="正方形/長方形 304">
            <a:extLst>
              <a:ext uri="{FF2B5EF4-FFF2-40B4-BE49-F238E27FC236}">
                <a16:creationId xmlns:a16="http://schemas.microsoft.com/office/drawing/2014/main" id="{FF3F35BF-F6A5-B0EB-AB98-6A1566652E0F}"/>
              </a:ext>
            </a:extLst>
          </p:cNvPr>
          <p:cNvSpPr/>
          <p:nvPr/>
        </p:nvSpPr>
        <p:spPr>
          <a:xfrm>
            <a:off x="2902525" y="6256144"/>
            <a:ext cx="515355" cy="204415"/>
          </a:xfrm>
          <a:prstGeom prst="rect">
            <a:avLst/>
          </a:prstGeom>
        </p:spPr>
        <p:txBody>
          <a:bodyPr wrap="square">
            <a:spAutoFit/>
          </a:bodyPr>
          <a:lstStyle/>
          <a:p>
            <a:pPr algn="ctr">
              <a:lnSpc>
                <a:spcPct val="120000"/>
              </a:lnSpc>
            </a:pPr>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せい　び</a:t>
            </a:r>
            <a:endParaRPr lang="en-US" altLang="ja-JP"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306" name="正方形/長方形 305">
            <a:extLst>
              <a:ext uri="{FF2B5EF4-FFF2-40B4-BE49-F238E27FC236}">
                <a16:creationId xmlns:a16="http://schemas.microsoft.com/office/drawing/2014/main" id="{CDA26B57-A556-E3D3-5E81-3B6CD42419A0}"/>
              </a:ext>
            </a:extLst>
          </p:cNvPr>
          <p:cNvSpPr/>
          <p:nvPr/>
        </p:nvSpPr>
        <p:spPr>
          <a:xfrm>
            <a:off x="3457125" y="6256144"/>
            <a:ext cx="515355" cy="204415"/>
          </a:xfrm>
          <a:prstGeom prst="rect">
            <a:avLst/>
          </a:prstGeom>
        </p:spPr>
        <p:txBody>
          <a:bodyPr wrap="square">
            <a:spAutoFit/>
          </a:bodyPr>
          <a:lstStyle/>
          <a:p>
            <a:pPr algn="ctr">
              <a:lnSpc>
                <a:spcPct val="120000"/>
              </a:lnSpc>
            </a:pPr>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しんすい</a:t>
            </a:r>
            <a:endParaRPr lang="en-US" altLang="ja-JP"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307" name="正方形/長方形 306">
            <a:extLst>
              <a:ext uri="{FF2B5EF4-FFF2-40B4-BE49-F238E27FC236}">
                <a16:creationId xmlns:a16="http://schemas.microsoft.com/office/drawing/2014/main" id="{237F8A99-700E-77D3-C34A-1104B51DFF23}"/>
              </a:ext>
            </a:extLst>
          </p:cNvPr>
          <p:cNvSpPr/>
          <p:nvPr/>
        </p:nvSpPr>
        <p:spPr>
          <a:xfrm>
            <a:off x="3761701" y="6256144"/>
            <a:ext cx="515355" cy="204415"/>
          </a:xfrm>
          <a:prstGeom prst="rect">
            <a:avLst/>
          </a:prstGeom>
        </p:spPr>
        <p:txBody>
          <a:bodyPr wrap="square">
            <a:spAutoFit/>
          </a:bodyPr>
          <a:lstStyle/>
          <a:p>
            <a:pPr algn="ctr">
              <a:lnSpc>
                <a:spcPct val="120000"/>
              </a:lnSpc>
            </a:pPr>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たいけん</a:t>
            </a:r>
            <a:endParaRPr lang="en-US" altLang="ja-JP" sz="70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2" name="角丸四角形 109">
            <a:extLst>
              <a:ext uri="{FF2B5EF4-FFF2-40B4-BE49-F238E27FC236}">
                <a16:creationId xmlns:a16="http://schemas.microsoft.com/office/drawing/2014/main" id="{C04E2AD0-6BEB-5C8B-1B5E-AB4359B1271D}"/>
              </a:ext>
            </a:extLst>
          </p:cNvPr>
          <p:cNvSpPr/>
          <p:nvPr/>
        </p:nvSpPr>
        <p:spPr>
          <a:xfrm>
            <a:off x="80963" y="1069560"/>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5" name="テキスト ボックス 4">
            <a:extLst>
              <a:ext uri="{FF2B5EF4-FFF2-40B4-BE49-F238E27FC236}">
                <a16:creationId xmlns:a16="http://schemas.microsoft.com/office/drawing/2014/main" id="{658D5058-3FB0-C9C0-04BD-C41CB66AAE62}"/>
              </a:ext>
            </a:extLst>
          </p:cNvPr>
          <p:cNvSpPr txBox="1"/>
          <p:nvPr/>
        </p:nvSpPr>
        <p:spPr>
          <a:xfrm>
            <a:off x="80963" y="1130308"/>
            <a:ext cx="4146540"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２　わたしたちにできる洪水災害の対策</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E442F844-4A78-1960-5F40-AD58D17AA06A}"/>
              </a:ext>
            </a:extLst>
          </p:cNvPr>
          <p:cNvSpPr txBox="1"/>
          <p:nvPr/>
        </p:nvSpPr>
        <p:spPr>
          <a:xfrm>
            <a:off x="3266486" y="1102345"/>
            <a:ext cx="357222" cy="107722"/>
          </a:xfrm>
          <a:prstGeom prst="rect">
            <a:avLst/>
          </a:prstGeom>
          <a:noFill/>
        </p:spPr>
        <p:txBody>
          <a:bodyPr wrap="squar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たいさく </a:t>
            </a:r>
          </a:p>
        </p:txBody>
      </p:sp>
      <p:sp>
        <p:nvSpPr>
          <p:cNvPr id="9" name="テキスト ボックス 8">
            <a:extLst>
              <a:ext uri="{FF2B5EF4-FFF2-40B4-BE49-F238E27FC236}">
                <a16:creationId xmlns:a16="http://schemas.microsoft.com/office/drawing/2014/main" id="{FBC7019B-1D36-79DC-6DB0-C3AF6F6E8030}"/>
              </a:ext>
            </a:extLst>
          </p:cNvPr>
          <p:cNvSpPr txBox="1"/>
          <p:nvPr/>
        </p:nvSpPr>
        <p:spPr>
          <a:xfrm>
            <a:off x="2197264" y="1106490"/>
            <a:ext cx="357222" cy="107722"/>
          </a:xfrm>
          <a:prstGeom prst="rect">
            <a:avLst/>
          </a:prstGeom>
          <a:noFill/>
        </p:spPr>
        <p:txBody>
          <a:bodyPr wrap="squar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こうずい</a:t>
            </a:r>
          </a:p>
        </p:txBody>
      </p:sp>
      <p:sp>
        <p:nvSpPr>
          <p:cNvPr id="10" name="テキスト ボックス 9">
            <a:extLst>
              <a:ext uri="{FF2B5EF4-FFF2-40B4-BE49-F238E27FC236}">
                <a16:creationId xmlns:a16="http://schemas.microsoft.com/office/drawing/2014/main" id="{8FEAFCEB-5779-6EFC-4843-8D328441A2A8}"/>
              </a:ext>
            </a:extLst>
          </p:cNvPr>
          <p:cNvSpPr txBox="1"/>
          <p:nvPr/>
        </p:nvSpPr>
        <p:spPr>
          <a:xfrm>
            <a:off x="2635911" y="1106490"/>
            <a:ext cx="357222" cy="107722"/>
          </a:xfrm>
          <a:prstGeom prst="rect">
            <a:avLst/>
          </a:prstGeom>
          <a:noFill/>
        </p:spPr>
        <p:txBody>
          <a:bodyPr wrap="squar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p>
        </p:txBody>
      </p:sp>
      <p:sp>
        <p:nvSpPr>
          <p:cNvPr id="11" name="正方形/長方形 10">
            <a:extLst>
              <a:ext uri="{FF2B5EF4-FFF2-40B4-BE49-F238E27FC236}">
                <a16:creationId xmlns:a16="http://schemas.microsoft.com/office/drawing/2014/main" id="{6849B7C4-BF41-5E10-8FEC-4DDAFDA67D58}"/>
              </a:ext>
            </a:extLst>
          </p:cNvPr>
          <p:cNvSpPr/>
          <p:nvPr/>
        </p:nvSpPr>
        <p:spPr>
          <a:xfrm>
            <a:off x="4229377" y="9599591"/>
            <a:ext cx="2487861" cy="123111"/>
          </a:xfrm>
          <a:prstGeom prst="rect">
            <a:avLst/>
          </a:prstGeom>
        </p:spPr>
        <p:txBody>
          <a:bodyPr wrap="none" lIns="0" tIns="0" rIns="0" bIns="0">
            <a:spAutoFit/>
          </a:bodyPr>
          <a:lstStyle/>
          <a:p>
            <a:pPr algn="r"/>
            <a:r>
              <a:rPr lang="ja-JP" altLang="en-US" sz="800" dirty="0">
                <a:latin typeface="MS PGothic" panose="020B0600070205080204" pitchFamily="50" charset="-128"/>
                <a:ea typeface="MS PGothic" panose="020B0600070205080204" pitchFamily="50" charset="-128"/>
              </a:rPr>
              <a:t>イラスト｜水害ハザードマップ作成の手引き（国土交通省）</a:t>
            </a:r>
            <a:endParaRPr lang="en-US" altLang="ja-JP" sz="800" dirty="0">
              <a:latin typeface="MS PGothic" panose="020B0600070205080204" pitchFamily="50" charset="-128"/>
              <a:ea typeface="MS PGothic" panose="020B0600070205080204" pitchFamily="50" charset="-128"/>
            </a:endParaRPr>
          </a:p>
        </p:txBody>
      </p:sp>
      <p:sp>
        <p:nvSpPr>
          <p:cNvPr id="12" name="テキスト ボックス 11">
            <a:extLst>
              <a:ext uri="{FF2B5EF4-FFF2-40B4-BE49-F238E27FC236}">
                <a16:creationId xmlns:a16="http://schemas.microsoft.com/office/drawing/2014/main" id="{5EAE973A-50D9-F5ED-A387-FE1B0867642D}"/>
              </a:ext>
            </a:extLst>
          </p:cNvPr>
          <p:cNvSpPr txBox="1"/>
          <p:nvPr/>
        </p:nvSpPr>
        <p:spPr>
          <a:xfrm>
            <a:off x="2953110" y="24232"/>
            <a:ext cx="306174"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しゅるい</a:t>
            </a:r>
          </a:p>
        </p:txBody>
      </p:sp>
    </p:spTree>
    <p:extLst>
      <p:ext uri="{BB962C8B-B14F-4D97-AF65-F5344CB8AC3E}">
        <p14:creationId xmlns:p14="http://schemas.microsoft.com/office/powerpoint/2010/main" val="408142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角丸四角形 127"/>
          <p:cNvSpPr/>
          <p:nvPr/>
        </p:nvSpPr>
        <p:spPr>
          <a:xfrm>
            <a:off x="80707" y="7411400"/>
            <a:ext cx="6696330" cy="2342258"/>
          </a:xfrm>
          <a:prstGeom prst="roundRect">
            <a:avLst>
              <a:gd name="adj" fmla="val 4786"/>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68A2147-12AA-0A0A-13C0-A49344D61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5" y="7836969"/>
            <a:ext cx="2112418" cy="1491119"/>
          </a:xfrm>
          <a:prstGeom prst="rect">
            <a:avLst/>
          </a:prstGeom>
        </p:spPr>
      </p:pic>
      <p:sp>
        <p:nvSpPr>
          <p:cNvPr id="90" name="角丸四角形 89"/>
          <p:cNvSpPr/>
          <p:nvPr/>
        </p:nvSpPr>
        <p:spPr>
          <a:xfrm>
            <a:off x="80707" y="4961276"/>
            <a:ext cx="6696330" cy="2342258"/>
          </a:xfrm>
          <a:prstGeom prst="roundRect">
            <a:avLst>
              <a:gd name="adj" fmla="val 4997"/>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屋内, テーブル, 座る, コンピュータ が含まれている画像&#10;&#10;自動的に生成された説明">
            <a:extLst>
              <a:ext uri="{FF2B5EF4-FFF2-40B4-BE49-F238E27FC236}">
                <a16:creationId xmlns:a16="http://schemas.microsoft.com/office/drawing/2014/main" id="{6127D428-1DC9-FA8A-EED2-2A89B14F4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59" y="5277354"/>
            <a:ext cx="1672150" cy="1648926"/>
          </a:xfrm>
          <a:prstGeom prst="rect">
            <a:avLst/>
          </a:prstGeom>
        </p:spPr>
      </p:pic>
      <p:sp>
        <p:nvSpPr>
          <p:cNvPr id="86" name="角丸四角形 85"/>
          <p:cNvSpPr/>
          <p:nvPr/>
        </p:nvSpPr>
        <p:spPr>
          <a:xfrm>
            <a:off x="80707" y="2526363"/>
            <a:ext cx="6696330" cy="2342258"/>
          </a:xfrm>
          <a:prstGeom prst="roundRect">
            <a:avLst>
              <a:gd name="adj" fmla="val 4720"/>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挿絵, ミラー が含まれている画像&#10;&#10;自動的に生成された説明">
            <a:extLst>
              <a:ext uri="{FF2B5EF4-FFF2-40B4-BE49-F238E27FC236}">
                <a16:creationId xmlns:a16="http://schemas.microsoft.com/office/drawing/2014/main" id="{FE22297B-4B9B-6C1D-A8AA-9340AC113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66" y="2963981"/>
            <a:ext cx="2272580" cy="1420363"/>
          </a:xfrm>
          <a:prstGeom prst="rect">
            <a:avLst/>
          </a:prstGeom>
        </p:spPr>
      </p:pic>
      <p:sp>
        <p:nvSpPr>
          <p:cNvPr id="44" name="角丸四角形 43"/>
          <p:cNvSpPr/>
          <p:nvPr/>
        </p:nvSpPr>
        <p:spPr>
          <a:xfrm>
            <a:off x="80963" y="2060487"/>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45" name="テキスト ボックス 44"/>
          <p:cNvSpPr txBox="1"/>
          <p:nvPr/>
        </p:nvSpPr>
        <p:spPr>
          <a:xfrm>
            <a:off x="80963" y="992266"/>
            <a:ext cx="6696074" cy="890693"/>
          </a:xfrm>
          <a:prstGeom prst="rect">
            <a:avLst/>
          </a:prstGeom>
          <a:noFill/>
        </p:spPr>
        <p:txBody>
          <a:bodyPr wrap="square" rtlCol="0">
            <a:spAutoFit/>
          </a:bodyPr>
          <a:lstStyle/>
          <a:p>
            <a:pPr>
              <a:lnSpc>
                <a:spcPct val="140000"/>
              </a:lnSpc>
            </a:pPr>
            <a:r>
              <a:rPr lang="ja-JP" altLang="en-US" sz="1300" dirty="0">
                <a:latin typeface="ＭＳ Ｐ明朝" panose="02020600040205080304" pitchFamily="18" charset="-128"/>
                <a:ea typeface="ＭＳ Ｐ明朝" panose="02020600040205080304" pitchFamily="18" charset="-128"/>
              </a:rPr>
              <a:t>土砂災害には、</a:t>
            </a:r>
            <a:r>
              <a:rPr lang="ja-JP" altLang="en-US" sz="1300" dirty="0">
                <a:solidFill>
                  <a:schemeClr val="accent6">
                    <a:lumMod val="50000"/>
                  </a:schemeClr>
                </a:solidFill>
                <a:latin typeface="ＭＳ Ｐ明朝" panose="02020600040205080304" pitchFamily="18" charset="-128"/>
                <a:ea typeface="ＭＳ Ｐ明朝" panose="02020600040205080304" pitchFamily="18" charset="-128"/>
              </a:rPr>
              <a:t> </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がけ崩れ、土石流</a:t>
            </a:r>
            <a:r>
              <a:rPr lang="ja-JP" altLang="en-US" sz="1300" dirty="0">
                <a:solidFill>
                  <a:schemeClr val="accent6">
                    <a:lumMod val="75000"/>
                  </a:schemeClr>
                </a:solidFill>
                <a:latin typeface="HG丸ｺﾞｼｯｸM-PRO" panose="020F0600000000000000" pitchFamily="50" charset="-128"/>
                <a:ea typeface="HG丸ｺﾞｼｯｸM-PRO" panose="020F0600000000000000" pitchFamily="50" charset="-128"/>
              </a:rPr>
              <a:t>、</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地すべり</a:t>
            </a:r>
            <a:r>
              <a:rPr lang="ja-JP" altLang="en-US" sz="1300" dirty="0">
                <a:solidFill>
                  <a:srgbClr val="CC7900"/>
                </a:solidFill>
                <a:latin typeface="HGP創英角ｺﾞｼｯｸUB" panose="020B0900000000000000" pitchFamily="50" charset="-128"/>
                <a:ea typeface="HGP創英角ｺﾞｼｯｸUB" panose="020B0900000000000000" pitchFamily="50" charset="-128"/>
              </a:rPr>
              <a:t> </a:t>
            </a:r>
            <a:r>
              <a:rPr lang="ja-JP" altLang="en-US" sz="1300" dirty="0">
                <a:latin typeface="ＭＳ Ｐ明朝" panose="02020600040205080304" pitchFamily="18" charset="-128"/>
                <a:ea typeface="ＭＳ Ｐ明朝" panose="02020600040205080304" pitchFamily="18" charset="-128"/>
              </a:rPr>
              <a:t>があります。</a:t>
            </a:r>
            <a:endParaRPr lang="en-US" altLang="ja-JP" sz="1300" dirty="0">
              <a:latin typeface="ＭＳ Ｐ明朝" panose="02020600040205080304" pitchFamily="18" charset="-128"/>
              <a:ea typeface="ＭＳ Ｐ明朝" panose="02020600040205080304" pitchFamily="18" charset="-128"/>
            </a:endParaRPr>
          </a:p>
          <a:p>
            <a:pPr>
              <a:lnSpc>
                <a:spcPct val="140000"/>
              </a:lnSpc>
            </a:pPr>
            <a:r>
              <a:rPr lang="ja-JP" altLang="en-US" sz="1300" dirty="0">
                <a:latin typeface="ＭＳ Ｐ明朝" panose="02020600040205080304" pitchFamily="18" charset="-128"/>
                <a:ea typeface="ＭＳ Ｐ明朝" panose="02020600040205080304" pitchFamily="18" charset="-128"/>
              </a:rPr>
              <a:t>それぞれの災害の起こり方と災害を防ぐための対策について学びましょう。</a:t>
            </a:r>
            <a:endParaRPr lang="en-US" altLang="ja-JP" sz="1300" dirty="0">
              <a:latin typeface="ＭＳ Ｐ明朝" panose="02020600040205080304" pitchFamily="18" charset="-128"/>
              <a:ea typeface="ＭＳ Ｐ明朝" panose="02020600040205080304" pitchFamily="18" charset="-128"/>
            </a:endParaRPr>
          </a:p>
          <a:p>
            <a:pPr algn="dist">
              <a:lnSpc>
                <a:spcPct val="140000"/>
              </a:lnSpc>
            </a:pPr>
            <a:r>
              <a:rPr lang="ja-JP" altLang="en-US" sz="1300" spc="-100" dirty="0">
                <a:latin typeface="ＭＳ Ｐ明朝" panose="02020600040205080304" pitchFamily="18" charset="-128"/>
                <a:ea typeface="ＭＳ Ｐ明朝" panose="02020600040205080304" pitchFamily="18" charset="-128"/>
              </a:rPr>
              <a:t>また、土砂災害が発生するときには、</a:t>
            </a:r>
            <a:r>
              <a:rPr lang="ja-JP" altLang="en-US" sz="1300" spc="-1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発生前にいつもと違う何か（前兆現象）</a:t>
            </a:r>
            <a:r>
              <a:rPr lang="ja-JP" altLang="en-US" sz="1300" spc="-100" dirty="0">
                <a:latin typeface="ＭＳ Ｐ明朝" panose="02020600040205080304" pitchFamily="18" charset="-128"/>
                <a:ea typeface="ＭＳ Ｐ明朝" panose="02020600040205080304" pitchFamily="18" charset="-128"/>
              </a:rPr>
              <a:t>が起こることもあります。</a:t>
            </a:r>
          </a:p>
        </p:txBody>
      </p:sp>
      <p:sp>
        <p:nvSpPr>
          <p:cNvPr id="46" name="テキスト ボックス 45"/>
          <p:cNvSpPr txBox="1"/>
          <p:nvPr/>
        </p:nvSpPr>
        <p:spPr>
          <a:xfrm>
            <a:off x="80963" y="2121235"/>
            <a:ext cx="6050772"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１　土砂災害の種類</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9" name="テキスト ボックス 88"/>
          <p:cNvSpPr txBox="1"/>
          <p:nvPr/>
        </p:nvSpPr>
        <p:spPr>
          <a:xfrm>
            <a:off x="200888" y="2627703"/>
            <a:ext cx="90601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がけ崩れ</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67" name="正方形/長方形 66"/>
          <p:cNvSpPr/>
          <p:nvPr/>
        </p:nvSpPr>
        <p:spPr>
          <a:xfrm>
            <a:off x="230460" y="4325101"/>
            <a:ext cx="2081326" cy="538417"/>
          </a:xfrm>
          <a:prstGeom prst="rect">
            <a:avLst/>
          </a:prstGeom>
        </p:spPr>
        <p:txBody>
          <a:bodyPr wrap="square">
            <a:spAutoFit/>
          </a:bodyPr>
          <a:lstStyle/>
          <a:p>
            <a:pPr>
              <a:lnSpc>
                <a:spcPct val="13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突然起きるため、逃げ遅れてしまうこともあります。</a:t>
            </a:r>
          </a:p>
        </p:txBody>
      </p:sp>
      <p:sp>
        <p:nvSpPr>
          <p:cNvPr id="55" name="正方形/長方形 54"/>
          <p:cNvSpPr/>
          <p:nvPr/>
        </p:nvSpPr>
        <p:spPr>
          <a:xfrm>
            <a:off x="2417882" y="2555584"/>
            <a:ext cx="4292420" cy="538417"/>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大雨が降ったときに、がけを支えている力が弱まり、急</a:t>
            </a:r>
            <a:r>
              <a:rPr lang="ja-JP" altLang="en-US" sz="1200" dirty="0" err="1">
                <a:solidFill>
                  <a:schemeClr val="tx1">
                    <a:lumMod val="85000"/>
                    <a:lumOff val="15000"/>
                  </a:schemeClr>
                </a:solidFill>
                <a:latin typeface="ＭＳ Ｐ明朝" panose="02020600040205080304" pitchFamily="18" charset="-128"/>
                <a:ea typeface="ＭＳ Ｐ明朝" panose="02020600040205080304" pitchFamily="18" charset="-128"/>
              </a:rPr>
              <a:t>げ</a:t>
            </a: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きにがけが崩れおちる現象のことです。</a:t>
            </a:r>
          </a:p>
        </p:txBody>
      </p:sp>
      <p:sp>
        <p:nvSpPr>
          <p:cNvPr id="93" name="テキスト ボックス 92"/>
          <p:cNvSpPr txBox="1"/>
          <p:nvPr/>
        </p:nvSpPr>
        <p:spPr>
          <a:xfrm>
            <a:off x="200888" y="4972457"/>
            <a:ext cx="76174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土石流</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69" name="正方形/長方形 68"/>
          <p:cNvSpPr/>
          <p:nvPr/>
        </p:nvSpPr>
        <p:spPr>
          <a:xfrm>
            <a:off x="199875" y="6796958"/>
            <a:ext cx="2301041" cy="538417"/>
          </a:xfrm>
          <a:prstGeom prst="rect">
            <a:avLst/>
          </a:prstGeom>
        </p:spPr>
        <p:txBody>
          <a:bodyPr wrap="square">
            <a:spAutoFit/>
          </a:bodyPr>
          <a:lstStyle/>
          <a:p>
            <a:pPr>
              <a:lnSpc>
                <a:spcPct val="13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時速</a:t>
            </a:r>
            <a:r>
              <a:rPr lang="en-US" altLang="ja-JP" sz="1200" dirty="0">
                <a:solidFill>
                  <a:schemeClr val="accent6">
                    <a:lumMod val="75000"/>
                  </a:schemeClr>
                </a:solidFill>
                <a:latin typeface="ＭＳ Ｐゴシック" panose="020B0600070205080204" pitchFamily="50" charset="-128"/>
                <a:ea typeface="ＭＳ Ｐゴシック" panose="020B0600070205080204" pitchFamily="50" charset="-128"/>
              </a:rPr>
              <a:t>20</a:t>
            </a: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a:t>
            </a:r>
            <a:r>
              <a:rPr lang="en-US" altLang="ja-JP" sz="1200" dirty="0">
                <a:solidFill>
                  <a:schemeClr val="accent6">
                    <a:lumMod val="75000"/>
                  </a:schemeClr>
                </a:solidFill>
                <a:latin typeface="ＭＳ Ｐゴシック" panose="020B0600070205080204" pitchFamily="50" charset="-128"/>
                <a:ea typeface="ＭＳ Ｐゴシック" panose="020B0600070205080204" pitchFamily="50" charset="-128"/>
              </a:rPr>
              <a:t>40km</a:t>
            </a: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の速度で一瞬で家や畑などをこわしてしまいます。</a:t>
            </a:r>
          </a:p>
        </p:txBody>
      </p:sp>
      <p:sp>
        <p:nvSpPr>
          <p:cNvPr id="84" name="正方形/長方形 83"/>
          <p:cNvSpPr/>
          <p:nvPr/>
        </p:nvSpPr>
        <p:spPr>
          <a:xfrm>
            <a:off x="2417882" y="5076088"/>
            <a:ext cx="4292420" cy="506101"/>
          </a:xfrm>
          <a:prstGeom prst="rect">
            <a:avLst/>
          </a:prstGeom>
        </p:spPr>
        <p:txBody>
          <a:bodyPr wrap="square">
            <a:spAutoFit/>
          </a:bodyPr>
          <a:lstStyle/>
          <a:p>
            <a:pPr>
              <a:lnSpc>
                <a:spcPct val="12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山や川の石や土砂が大雨によって一気に流れくだる現象のことです。</a:t>
            </a:r>
          </a:p>
        </p:txBody>
      </p:sp>
      <p:sp>
        <p:nvSpPr>
          <p:cNvPr id="131" name="テキスト ボックス 130"/>
          <p:cNvSpPr txBox="1"/>
          <p:nvPr/>
        </p:nvSpPr>
        <p:spPr>
          <a:xfrm>
            <a:off x="200888" y="7458029"/>
            <a:ext cx="870751"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地すべり</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34" name="正方形/長方形 133"/>
          <p:cNvSpPr/>
          <p:nvPr/>
        </p:nvSpPr>
        <p:spPr>
          <a:xfrm>
            <a:off x="199875" y="9189324"/>
            <a:ext cx="2202563" cy="538417"/>
          </a:xfrm>
          <a:prstGeom prst="rect">
            <a:avLst/>
          </a:prstGeom>
        </p:spPr>
        <p:txBody>
          <a:bodyPr wrap="square">
            <a:spAutoFit/>
          </a:bodyPr>
          <a:lstStyle/>
          <a:p>
            <a:pPr>
              <a:lnSpc>
                <a:spcPct val="130000"/>
              </a:lnSpc>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rPr>
              <a:t>移動する土の量が大きいため、大きな被害を起こします。</a:t>
            </a:r>
          </a:p>
        </p:txBody>
      </p:sp>
      <p:sp>
        <p:nvSpPr>
          <p:cNvPr id="135" name="正方形/長方形 134"/>
          <p:cNvSpPr/>
          <p:nvPr/>
        </p:nvSpPr>
        <p:spPr>
          <a:xfrm>
            <a:off x="2417883" y="7493472"/>
            <a:ext cx="4251206" cy="538417"/>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斜面にある土のかたまりが、地下水が流れているところに沿ってすべって移動する現象のことです。</a:t>
            </a:r>
          </a:p>
        </p:txBody>
      </p:sp>
      <p:sp>
        <p:nvSpPr>
          <p:cNvPr id="143" name="角丸四角形 142"/>
          <p:cNvSpPr/>
          <p:nvPr/>
        </p:nvSpPr>
        <p:spPr>
          <a:xfrm>
            <a:off x="2437487" y="3322141"/>
            <a:ext cx="4216005" cy="1376205"/>
          </a:xfrm>
          <a:prstGeom prst="roundRect">
            <a:avLst>
              <a:gd name="adj" fmla="val 13771"/>
            </a:avLst>
          </a:prstGeom>
          <a:solidFill>
            <a:schemeClr val="bg1"/>
          </a:solidFill>
          <a:ln w="25400" cap="rnd">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右矢印 143"/>
          <p:cNvSpPr/>
          <p:nvPr/>
        </p:nvSpPr>
        <p:spPr>
          <a:xfrm>
            <a:off x="2096061" y="3454490"/>
            <a:ext cx="466634" cy="225500"/>
          </a:xfrm>
          <a:prstGeom prst="rightArrow">
            <a:avLst>
              <a:gd name="adj1" fmla="val 27472"/>
              <a:gd name="adj2" fmla="val 50000"/>
            </a:avLst>
          </a:prstGeom>
          <a:solidFill>
            <a:srgbClr val="0CB1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8" name="図 147"/>
          <p:cNvPicPr>
            <a:picLocks noChangeAspect="1"/>
          </p:cNvPicPr>
          <p:nvPr/>
        </p:nvPicPr>
        <p:blipFill>
          <a:blip r:embed="rId6"/>
          <a:stretch>
            <a:fillRect/>
          </a:stretch>
        </p:blipFill>
        <p:spPr>
          <a:xfrm>
            <a:off x="4087659" y="3388030"/>
            <a:ext cx="1756892" cy="1261856"/>
          </a:xfrm>
          <a:prstGeom prst="rect">
            <a:avLst/>
          </a:prstGeom>
        </p:spPr>
      </p:pic>
      <p:sp>
        <p:nvSpPr>
          <p:cNvPr id="149" name="正方形/長方形 148"/>
          <p:cNvSpPr/>
          <p:nvPr/>
        </p:nvSpPr>
        <p:spPr>
          <a:xfrm>
            <a:off x="2249075" y="3621861"/>
            <a:ext cx="1691775" cy="506101"/>
          </a:xfrm>
          <a:prstGeom prst="rect">
            <a:avLst/>
          </a:prstGeom>
        </p:spPr>
        <p:txBody>
          <a:bodyPr wrap="square">
            <a:spAutoFit/>
          </a:bodyPr>
          <a:lstStyle/>
          <a:p>
            <a:pPr algn="r">
              <a:lnSpc>
                <a:spcPct val="120000"/>
              </a:lnSpc>
            </a:pPr>
            <a:r>
              <a:rPr lang="ja-JP" altLang="en-US" sz="1200" dirty="0">
                <a:solidFill>
                  <a:srgbClr val="00B050"/>
                </a:solidFill>
                <a:latin typeface="ＭＳ Ｐゴシック" panose="020B0600070205080204" pitchFamily="50" charset="-128"/>
              </a:rPr>
              <a:t>がけに割れ目が</a:t>
            </a:r>
            <a:endParaRPr lang="en-US" altLang="ja-JP" sz="1200" dirty="0">
              <a:solidFill>
                <a:srgbClr val="00B050"/>
              </a:solidFill>
              <a:latin typeface="ＭＳ Ｐゴシック" panose="020B0600070205080204" pitchFamily="50" charset="-128"/>
            </a:endParaRPr>
          </a:p>
          <a:p>
            <a:pPr algn="r">
              <a:lnSpc>
                <a:spcPct val="120000"/>
              </a:lnSpc>
            </a:pPr>
            <a:r>
              <a:rPr lang="ja-JP" altLang="en-US" sz="1200" dirty="0">
                <a:solidFill>
                  <a:srgbClr val="00B050"/>
                </a:solidFill>
                <a:latin typeface="ＭＳ Ｐゴシック" panose="020B0600070205080204" pitchFamily="50" charset="-128"/>
              </a:rPr>
              <a:t>見える</a:t>
            </a:r>
          </a:p>
        </p:txBody>
      </p:sp>
      <p:sp>
        <p:nvSpPr>
          <p:cNvPr id="150" name="正方形/長方形 149"/>
          <p:cNvSpPr/>
          <p:nvPr/>
        </p:nvSpPr>
        <p:spPr>
          <a:xfrm>
            <a:off x="2210221" y="4156476"/>
            <a:ext cx="1691775" cy="506101"/>
          </a:xfrm>
          <a:prstGeom prst="rect">
            <a:avLst/>
          </a:prstGeom>
        </p:spPr>
        <p:txBody>
          <a:bodyPr wrap="square">
            <a:spAutoFit/>
          </a:bodyPr>
          <a:lstStyle/>
          <a:p>
            <a:pPr algn="r">
              <a:lnSpc>
                <a:spcPct val="120000"/>
              </a:lnSpc>
            </a:pPr>
            <a:r>
              <a:rPr lang="ja-JP" altLang="en-US" sz="1200" dirty="0">
                <a:solidFill>
                  <a:srgbClr val="00B050"/>
                </a:solidFill>
                <a:latin typeface="ＭＳ Ｐゴシック" panose="020B0600070205080204" pitchFamily="50" charset="-128"/>
              </a:rPr>
              <a:t>がけから</a:t>
            </a:r>
            <a:endParaRPr lang="en-US" altLang="ja-JP" sz="1200" dirty="0">
              <a:solidFill>
                <a:srgbClr val="00B050"/>
              </a:solidFill>
              <a:latin typeface="ＭＳ Ｐゴシック" panose="020B0600070205080204" pitchFamily="50" charset="-128"/>
            </a:endParaRPr>
          </a:p>
          <a:p>
            <a:pPr algn="r">
              <a:lnSpc>
                <a:spcPct val="120000"/>
              </a:lnSpc>
            </a:pPr>
            <a:r>
              <a:rPr lang="ja-JP" altLang="en-US" sz="1200" dirty="0">
                <a:solidFill>
                  <a:srgbClr val="00B050"/>
                </a:solidFill>
                <a:latin typeface="ＭＳ Ｐゴシック" panose="020B0600070205080204" pitchFamily="50" charset="-128"/>
              </a:rPr>
              <a:t>水がわき出ている</a:t>
            </a:r>
          </a:p>
        </p:txBody>
      </p:sp>
      <p:sp>
        <p:nvSpPr>
          <p:cNvPr id="2" name="テキスト ボックス 1"/>
          <p:cNvSpPr txBox="1"/>
          <p:nvPr/>
        </p:nvSpPr>
        <p:spPr>
          <a:xfrm rot="20218329">
            <a:off x="1941687" y="3191265"/>
            <a:ext cx="607859"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注意！</a:t>
            </a:r>
          </a:p>
        </p:txBody>
      </p:sp>
      <p:sp>
        <p:nvSpPr>
          <p:cNvPr id="152" name="テキスト ボックス 151"/>
          <p:cNvSpPr txBox="1"/>
          <p:nvPr/>
        </p:nvSpPr>
        <p:spPr>
          <a:xfrm>
            <a:off x="2593959" y="3323101"/>
            <a:ext cx="1771639" cy="246221"/>
          </a:xfrm>
          <a:prstGeom prst="rect">
            <a:avLst/>
          </a:prstGeom>
          <a:solidFill>
            <a:srgbClr val="00B050"/>
          </a:solidFill>
        </p:spPr>
        <p:txBody>
          <a:bodyPr wrap="none" tIns="0"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がけ崩れの発生前には</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8" name="角丸四角形 157"/>
          <p:cNvSpPr/>
          <p:nvPr/>
        </p:nvSpPr>
        <p:spPr>
          <a:xfrm>
            <a:off x="2442120" y="5676229"/>
            <a:ext cx="4216005" cy="1376205"/>
          </a:xfrm>
          <a:prstGeom prst="roundRect">
            <a:avLst>
              <a:gd name="adj" fmla="val 8234"/>
            </a:avLst>
          </a:prstGeom>
          <a:solidFill>
            <a:schemeClr val="bg1"/>
          </a:solidFill>
          <a:ln w="25400" cap="rnd">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右矢印 158"/>
          <p:cNvSpPr/>
          <p:nvPr/>
        </p:nvSpPr>
        <p:spPr>
          <a:xfrm>
            <a:off x="2096061" y="5841653"/>
            <a:ext cx="466634" cy="225500"/>
          </a:xfrm>
          <a:prstGeom prst="rightArrow">
            <a:avLst>
              <a:gd name="adj1" fmla="val 27472"/>
              <a:gd name="adj2" fmla="val 50000"/>
            </a:avLst>
          </a:prstGeom>
          <a:solidFill>
            <a:srgbClr val="0CB1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テキスト ボックス 159"/>
          <p:cNvSpPr txBox="1"/>
          <p:nvPr/>
        </p:nvSpPr>
        <p:spPr>
          <a:xfrm rot="20218329">
            <a:off x="1941687" y="5577168"/>
            <a:ext cx="607859"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注意！</a:t>
            </a:r>
          </a:p>
        </p:txBody>
      </p:sp>
      <p:sp>
        <p:nvSpPr>
          <p:cNvPr id="161" name="テキスト ボックス 160"/>
          <p:cNvSpPr txBox="1"/>
          <p:nvPr/>
        </p:nvSpPr>
        <p:spPr>
          <a:xfrm>
            <a:off x="2593959" y="5687456"/>
            <a:ext cx="1646605" cy="246221"/>
          </a:xfrm>
          <a:prstGeom prst="rect">
            <a:avLst/>
          </a:prstGeom>
          <a:solidFill>
            <a:srgbClr val="00B050"/>
          </a:solidFill>
        </p:spPr>
        <p:txBody>
          <a:bodyPr wrap="none" tIns="0"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土石流の発生前には</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65" name="図 164"/>
          <p:cNvPicPr>
            <a:picLocks noChangeAspect="1"/>
          </p:cNvPicPr>
          <p:nvPr/>
        </p:nvPicPr>
        <p:blipFill>
          <a:blip r:embed="rId7"/>
          <a:stretch>
            <a:fillRect/>
          </a:stretch>
        </p:blipFill>
        <p:spPr>
          <a:xfrm>
            <a:off x="3983619" y="5753810"/>
            <a:ext cx="1689313" cy="1195099"/>
          </a:xfrm>
          <a:prstGeom prst="rect">
            <a:avLst/>
          </a:prstGeom>
        </p:spPr>
      </p:pic>
      <p:sp>
        <p:nvSpPr>
          <p:cNvPr id="167" name="正方形/長方形 166"/>
          <p:cNvSpPr/>
          <p:nvPr/>
        </p:nvSpPr>
        <p:spPr>
          <a:xfrm>
            <a:off x="2385195" y="6160646"/>
            <a:ext cx="1549209" cy="538417"/>
          </a:xfrm>
          <a:prstGeom prst="rect">
            <a:avLst/>
          </a:prstGeom>
        </p:spPr>
        <p:txBody>
          <a:bodyPr wrap="square">
            <a:spAutoFit/>
          </a:bodyPr>
          <a:lstStyle/>
          <a:p>
            <a:pPr algn="r">
              <a:lnSpc>
                <a:spcPct val="130000"/>
              </a:lnSpc>
            </a:pPr>
            <a:r>
              <a:rPr lang="ja-JP" altLang="en-US" sz="1200" dirty="0">
                <a:solidFill>
                  <a:srgbClr val="00B050"/>
                </a:solidFill>
                <a:latin typeface="ＭＳ Ｐゴシック" panose="020B0600070205080204" pitchFamily="50" charset="-128"/>
              </a:rPr>
              <a:t>急に川の流れが濁り流木が混ざる</a:t>
            </a:r>
          </a:p>
        </p:txBody>
      </p:sp>
      <p:sp>
        <p:nvSpPr>
          <p:cNvPr id="168" name="正方形/長方形 167"/>
          <p:cNvSpPr/>
          <p:nvPr/>
        </p:nvSpPr>
        <p:spPr>
          <a:xfrm>
            <a:off x="5653872" y="5687483"/>
            <a:ext cx="1073916" cy="284501"/>
          </a:xfrm>
          <a:prstGeom prst="rect">
            <a:avLst/>
          </a:prstGeom>
        </p:spPr>
        <p:txBody>
          <a:bodyPr wrap="square">
            <a:spAutoFit/>
          </a:bodyPr>
          <a:lstStyle/>
          <a:p>
            <a:pPr>
              <a:lnSpc>
                <a:spcPct val="120000"/>
              </a:lnSpc>
            </a:pPr>
            <a:r>
              <a:rPr lang="ja-JP" altLang="en-US" sz="1200" dirty="0">
                <a:solidFill>
                  <a:srgbClr val="00B050"/>
                </a:solidFill>
                <a:latin typeface="ＭＳ Ｐゴシック" panose="020B0600070205080204" pitchFamily="50" charset="-128"/>
              </a:rPr>
              <a:t>山鳴りがする</a:t>
            </a:r>
          </a:p>
        </p:txBody>
      </p:sp>
      <p:sp>
        <p:nvSpPr>
          <p:cNvPr id="177" name="角丸四角形 176"/>
          <p:cNvSpPr/>
          <p:nvPr/>
        </p:nvSpPr>
        <p:spPr>
          <a:xfrm>
            <a:off x="2383420" y="8145866"/>
            <a:ext cx="4216005" cy="1376205"/>
          </a:xfrm>
          <a:prstGeom prst="roundRect">
            <a:avLst>
              <a:gd name="adj" fmla="val 8234"/>
            </a:avLst>
          </a:prstGeom>
          <a:solidFill>
            <a:schemeClr val="bg1"/>
          </a:solidFill>
          <a:ln w="25400" cap="rnd">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右矢印 177"/>
          <p:cNvSpPr/>
          <p:nvPr/>
        </p:nvSpPr>
        <p:spPr>
          <a:xfrm>
            <a:off x="2096061" y="8303350"/>
            <a:ext cx="466634" cy="225500"/>
          </a:xfrm>
          <a:prstGeom prst="rightArrow">
            <a:avLst>
              <a:gd name="adj1" fmla="val 27472"/>
              <a:gd name="adj2" fmla="val 50000"/>
            </a:avLst>
          </a:prstGeom>
          <a:solidFill>
            <a:srgbClr val="0CB1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テキスト ボックス 178"/>
          <p:cNvSpPr txBox="1"/>
          <p:nvPr/>
        </p:nvSpPr>
        <p:spPr>
          <a:xfrm rot="20218329">
            <a:off x="1887620" y="8039631"/>
            <a:ext cx="607859"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注意！</a:t>
            </a:r>
          </a:p>
        </p:txBody>
      </p:sp>
      <p:sp>
        <p:nvSpPr>
          <p:cNvPr id="180" name="テキスト ボックス 179"/>
          <p:cNvSpPr txBox="1"/>
          <p:nvPr/>
        </p:nvSpPr>
        <p:spPr>
          <a:xfrm>
            <a:off x="2593959" y="8153346"/>
            <a:ext cx="1742785" cy="246221"/>
          </a:xfrm>
          <a:prstGeom prst="rect">
            <a:avLst/>
          </a:prstGeom>
          <a:solidFill>
            <a:srgbClr val="00B050"/>
          </a:solidFill>
        </p:spPr>
        <p:txBody>
          <a:bodyPr wrap="none" tIns="0"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地すべりの発生前には</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72" name="図 171"/>
          <p:cNvPicPr>
            <a:picLocks noChangeAspect="1"/>
          </p:cNvPicPr>
          <p:nvPr/>
        </p:nvPicPr>
        <p:blipFill>
          <a:blip r:embed="rId8"/>
          <a:stretch>
            <a:fillRect/>
          </a:stretch>
        </p:blipFill>
        <p:spPr>
          <a:xfrm>
            <a:off x="3798713" y="8467301"/>
            <a:ext cx="1197014" cy="972574"/>
          </a:xfrm>
          <a:prstGeom prst="rect">
            <a:avLst/>
          </a:prstGeom>
        </p:spPr>
      </p:pic>
      <p:pic>
        <p:nvPicPr>
          <p:cNvPr id="173" name="図 172"/>
          <p:cNvPicPr>
            <a:picLocks noChangeAspect="1"/>
          </p:cNvPicPr>
          <p:nvPr/>
        </p:nvPicPr>
        <p:blipFill>
          <a:blip r:embed="rId9"/>
          <a:stretch>
            <a:fillRect/>
          </a:stretch>
        </p:blipFill>
        <p:spPr>
          <a:xfrm>
            <a:off x="5605244" y="8246880"/>
            <a:ext cx="838721" cy="1215674"/>
          </a:xfrm>
          <a:prstGeom prst="rect">
            <a:avLst/>
          </a:prstGeom>
        </p:spPr>
      </p:pic>
      <p:sp>
        <p:nvSpPr>
          <p:cNvPr id="174" name="正方形/長方形 173"/>
          <p:cNvSpPr/>
          <p:nvPr/>
        </p:nvSpPr>
        <p:spPr>
          <a:xfrm>
            <a:off x="2302139" y="8392523"/>
            <a:ext cx="1512207" cy="506101"/>
          </a:xfrm>
          <a:prstGeom prst="rect">
            <a:avLst/>
          </a:prstGeom>
        </p:spPr>
        <p:txBody>
          <a:bodyPr wrap="square">
            <a:spAutoFit/>
          </a:bodyPr>
          <a:lstStyle/>
          <a:p>
            <a:pPr algn="r">
              <a:lnSpc>
                <a:spcPct val="120000"/>
              </a:lnSpc>
            </a:pPr>
            <a:r>
              <a:rPr lang="ja-JP" altLang="en-US" sz="1200" dirty="0">
                <a:solidFill>
                  <a:srgbClr val="00B050"/>
                </a:solidFill>
                <a:latin typeface="ＭＳ Ｐゴシック" panose="020B0600070205080204" pitchFamily="50" charset="-128"/>
              </a:rPr>
              <a:t>地面に</a:t>
            </a:r>
            <a:endParaRPr lang="en-US" altLang="ja-JP" sz="1200" dirty="0">
              <a:solidFill>
                <a:srgbClr val="00B050"/>
              </a:solidFill>
              <a:latin typeface="ＭＳ Ｐゴシック" panose="020B0600070205080204" pitchFamily="50" charset="-128"/>
            </a:endParaRPr>
          </a:p>
          <a:p>
            <a:pPr algn="r">
              <a:lnSpc>
                <a:spcPct val="120000"/>
              </a:lnSpc>
            </a:pPr>
            <a:r>
              <a:rPr lang="ja-JP" altLang="en-US" sz="1200" dirty="0">
                <a:solidFill>
                  <a:srgbClr val="00B050"/>
                </a:solidFill>
                <a:latin typeface="ＭＳ Ｐゴシック" panose="020B0600070205080204" pitchFamily="50" charset="-128"/>
              </a:rPr>
              <a:t>ひび割れができる</a:t>
            </a:r>
          </a:p>
        </p:txBody>
      </p:sp>
      <p:sp>
        <p:nvSpPr>
          <p:cNvPr id="175" name="正方形/長方形 174"/>
          <p:cNvSpPr/>
          <p:nvPr/>
        </p:nvSpPr>
        <p:spPr>
          <a:xfrm>
            <a:off x="1836909" y="8941443"/>
            <a:ext cx="1948624" cy="538417"/>
          </a:xfrm>
          <a:prstGeom prst="rect">
            <a:avLst/>
          </a:prstGeom>
        </p:spPr>
        <p:txBody>
          <a:bodyPr wrap="square">
            <a:spAutoFit/>
          </a:bodyPr>
          <a:lstStyle/>
          <a:p>
            <a:pPr algn="r">
              <a:lnSpc>
                <a:spcPct val="130000"/>
              </a:lnSpc>
            </a:pPr>
            <a:r>
              <a:rPr lang="ja-JP" altLang="en-US" sz="1200" dirty="0">
                <a:solidFill>
                  <a:srgbClr val="00B050"/>
                </a:solidFill>
                <a:latin typeface="ＭＳ Ｐゴシック" panose="020B0600070205080204" pitchFamily="50" charset="-128"/>
              </a:rPr>
              <a:t>斜面から</a:t>
            </a:r>
            <a:endParaRPr lang="en-US" altLang="ja-JP" sz="1200" dirty="0">
              <a:solidFill>
                <a:srgbClr val="00B050"/>
              </a:solidFill>
              <a:latin typeface="ＭＳ Ｐゴシック" panose="020B0600070205080204" pitchFamily="50" charset="-128"/>
            </a:endParaRPr>
          </a:p>
          <a:p>
            <a:pPr algn="r">
              <a:lnSpc>
                <a:spcPct val="130000"/>
              </a:lnSpc>
            </a:pPr>
            <a:r>
              <a:rPr lang="ja-JP" altLang="en-US" sz="1200" dirty="0">
                <a:solidFill>
                  <a:srgbClr val="00B050"/>
                </a:solidFill>
                <a:latin typeface="ＭＳ Ｐゴシック" panose="020B0600070205080204" pitchFamily="50" charset="-128"/>
              </a:rPr>
              <a:t>水が噴き出す</a:t>
            </a:r>
          </a:p>
        </p:txBody>
      </p:sp>
      <p:sp>
        <p:nvSpPr>
          <p:cNvPr id="176" name="正方形/長方形 175"/>
          <p:cNvSpPr/>
          <p:nvPr/>
        </p:nvSpPr>
        <p:spPr>
          <a:xfrm>
            <a:off x="4996612" y="8195977"/>
            <a:ext cx="995164" cy="538417"/>
          </a:xfrm>
          <a:prstGeom prst="rect">
            <a:avLst/>
          </a:prstGeom>
        </p:spPr>
        <p:txBody>
          <a:bodyPr wrap="square">
            <a:spAutoFit/>
          </a:bodyPr>
          <a:lstStyle/>
          <a:p>
            <a:pPr algn="r">
              <a:lnSpc>
                <a:spcPct val="130000"/>
              </a:lnSpc>
            </a:pPr>
            <a:r>
              <a:rPr lang="ja-JP" altLang="en-US" sz="1200" dirty="0">
                <a:solidFill>
                  <a:srgbClr val="00B050"/>
                </a:solidFill>
                <a:latin typeface="ＭＳ Ｐゴシック" panose="020B0600070205080204" pitchFamily="50" charset="-128"/>
              </a:rPr>
              <a:t>沢や井戸の</a:t>
            </a:r>
            <a:endParaRPr lang="en-US" altLang="ja-JP" sz="1200" dirty="0">
              <a:solidFill>
                <a:srgbClr val="00B050"/>
              </a:solidFill>
              <a:latin typeface="ＭＳ Ｐゴシック" panose="020B0600070205080204" pitchFamily="50" charset="-128"/>
            </a:endParaRPr>
          </a:p>
          <a:p>
            <a:pPr algn="r">
              <a:lnSpc>
                <a:spcPct val="130000"/>
              </a:lnSpc>
            </a:pPr>
            <a:r>
              <a:rPr lang="ja-JP" altLang="en-US" sz="1200" dirty="0">
                <a:solidFill>
                  <a:srgbClr val="00B050"/>
                </a:solidFill>
                <a:latin typeface="ＭＳ Ｐゴシック" panose="020B0600070205080204" pitchFamily="50" charset="-128"/>
              </a:rPr>
              <a:t>水が濁る</a:t>
            </a:r>
          </a:p>
        </p:txBody>
      </p:sp>
      <p:sp>
        <p:nvSpPr>
          <p:cNvPr id="151" name="正方形/長方形 150"/>
          <p:cNvSpPr/>
          <p:nvPr/>
        </p:nvSpPr>
        <p:spPr>
          <a:xfrm>
            <a:off x="5420320" y="3329626"/>
            <a:ext cx="1289982" cy="727700"/>
          </a:xfrm>
          <a:prstGeom prst="rect">
            <a:avLst/>
          </a:prstGeom>
        </p:spPr>
        <p:txBody>
          <a:bodyPr wrap="square">
            <a:spAutoFit/>
          </a:bodyPr>
          <a:lstStyle/>
          <a:p>
            <a:pPr>
              <a:lnSpc>
                <a:spcPct val="120000"/>
              </a:lnSpc>
            </a:pPr>
            <a:r>
              <a:rPr lang="ja-JP" altLang="en-US" sz="1200" dirty="0">
                <a:solidFill>
                  <a:srgbClr val="00B050"/>
                </a:solidFill>
                <a:latin typeface="ＭＳ Ｐゴシック" panose="020B0600070205080204" pitchFamily="50" charset="-128"/>
              </a:rPr>
              <a:t>がけから小石が</a:t>
            </a:r>
            <a:endParaRPr lang="en-US" altLang="ja-JP" sz="1200" dirty="0">
              <a:solidFill>
                <a:srgbClr val="00B050"/>
              </a:solidFill>
              <a:latin typeface="ＭＳ Ｐゴシック" panose="020B0600070205080204" pitchFamily="50" charset="-128"/>
            </a:endParaRPr>
          </a:p>
          <a:p>
            <a:pPr>
              <a:lnSpc>
                <a:spcPct val="120000"/>
              </a:lnSpc>
            </a:pPr>
            <a:r>
              <a:rPr lang="ja-JP" altLang="en-US" sz="1200" dirty="0">
                <a:solidFill>
                  <a:srgbClr val="00B050"/>
                </a:solidFill>
                <a:latin typeface="ＭＳ Ｐゴシック" panose="020B0600070205080204" pitchFamily="50" charset="-128"/>
              </a:rPr>
              <a:t>ぱらぱらと</a:t>
            </a:r>
            <a:endParaRPr lang="en-US" altLang="ja-JP" sz="1200" dirty="0">
              <a:solidFill>
                <a:srgbClr val="00B050"/>
              </a:solidFill>
              <a:latin typeface="ＭＳ Ｐゴシック" panose="020B0600070205080204" pitchFamily="50" charset="-128"/>
            </a:endParaRPr>
          </a:p>
          <a:p>
            <a:pPr>
              <a:lnSpc>
                <a:spcPct val="120000"/>
              </a:lnSpc>
            </a:pPr>
            <a:r>
              <a:rPr lang="ja-JP" altLang="en-US" sz="1200" dirty="0">
                <a:solidFill>
                  <a:srgbClr val="00B050"/>
                </a:solidFill>
                <a:latin typeface="ＭＳ Ｐゴシック" panose="020B0600070205080204" pitchFamily="50" charset="-128"/>
              </a:rPr>
              <a:t>落ちてくる</a:t>
            </a:r>
          </a:p>
        </p:txBody>
      </p:sp>
      <p:cxnSp>
        <p:nvCxnSpPr>
          <p:cNvPr id="5" name="直線コネクタ 4"/>
          <p:cNvCxnSpPr/>
          <p:nvPr/>
        </p:nvCxnSpPr>
        <p:spPr>
          <a:xfrm>
            <a:off x="3762941" y="8553649"/>
            <a:ext cx="633661" cy="343773"/>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534328" y="8712411"/>
            <a:ext cx="249894" cy="409799"/>
          </a:xfrm>
          <a:prstGeom prst="line">
            <a:avLst/>
          </a:prstGeom>
          <a:ln w="25400">
            <a:solidFill>
              <a:srgbClr val="0CB14B"/>
            </a:solidFill>
            <a:tailEnd type="ova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3738590" y="9180858"/>
            <a:ext cx="473265" cy="40531"/>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4828275" y="5867677"/>
            <a:ext cx="825597" cy="30282"/>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3861252" y="6425443"/>
            <a:ext cx="592936" cy="261476"/>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76" name="直線コネクタ 75"/>
          <p:cNvCxnSpPr>
            <a:cxnSpLocks/>
          </p:cNvCxnSpPr>
          <p:nvPr/>
        </p:nvCxnSpPr>
        <p:spPr>
          <a:xfrm flipH="1">
            <a:off x="5301525" y="3538936"/>
            <a:ext cx="202752" cy="246008"/>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79" name="直線コネクタ 78"/>
          <p:cNvCxnSpPr>
            <a:cxnSpLocks/>
          </p:cNvCxnSpPr>
          <p:nvPr/>
        </p:nvCxnSpPr>
        <p:spPr>
          <a:xfrm flipV="1">
            <a:off x="3899370" y="3765634"/>
            <a:ext cx="622285" cy="84011"/>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V="1">
            <a:off x="3871172" y="3894706"/>
            <a:ext cx="952470" cy="431818"/>
          </a:xfrm>
          <a:prstGeom prst="line">
            <a:avLst/>
          </a:prstGeom>
          <a:ln w="25400">
            <a:solidFill>
              <a:srgbClr val="0CB14B"/>
            </a:solidFill>
            <a:tailEnd type="ova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1604044" y="988411"/>
            <a:ext cx="159794" cy="107722"/>
          </a:xfrm>
          <a:prstGeom prst="rect">
            <a:avLst/>
          </a:prstGeom>
          <a:noFill/>
        </p:spPr>
        <p:txBody>
          <a:bodyPr wrap="square" lIns="0" tIns="0" rIns="0" bIns="0" rtlCol="0">
            <a:spAutoFit/>
          </a:bodyPr>
          <a:lstStyle/>
          <a:p>
            <a:pPr algn="ctr"/>
            <a:r>
              <a:rPr lang="ja-JP" altLang="en-US" sz="700" spc="-15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く　ず</a:t>
            </a:r>
            <a:endParaRPr kumimoji="1" lang="ja-JP" altLang="en-US" sz="700" spc="-15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99" name="テキスト ボックス 98"/>
          <p:cNvSpPr txBox="1"/>
          <p:nvPr/>
        </p:nvSpPr>
        <p:spPr>
          <a:xfrm>
            <a:off x="224283" y="992787"/>
            <a:ext cx="241869" cy="107722"/>
          </a:xfrm>
          <a:prstGeom prst="rect">
            <a:avLst/>
          </a:prstGeom>
          <a:noFill/>
        </p:spPr>
        <p:txBody>
          <a:bodyPr wrap="square" lIns="0" tIns="0" rIns="0" bIns="0" rtlCol="0">
            <a:spAutoFit/>
          </a:bodyPr>
          <a:lstStyle/>
          <a:p>
            <a:pPr algn="dist"/>
            <a:r>
              <a:rPr lang="ja-JP" altLang="en-US" sz="700" spc="-150" dirty="0">
                <a:latin typeface="ＭＳ Ｐ明朝" panose="02020600040205080304" pitchFamily="18" charset="-128"/>
                <a:ea typeface="ＭＳ Ｐ明朝" panose="02020600040205080304" pitchFamily="18" charset="-128"/>
              </a:rPr>
              <a:t>ど しゃ</a:t>
            </a:r>
            <a:endParaRPr kumimoji="1" lang="ja-JP" altLang="en-US" sz="700" spc="-150" dirty="0">
              <a:latin typeface="ＭＳ Ｐ明朝" panose="02020600040205080304" pitchFamily="18" charset="-128"/>
              <a:ea typeface="ＭＳ Ｐ明朝" panose="02020600040205080304" pitchFamily="18" charset="-128"/>
            </a:endParaRPr>
          </a:p>
        </p:txBody>
      </p:sp>
      <p:sp>
        <p:nvSpPr>
          <p:cNvPr id="101" name="テキスト ボックス 100"/>
          <p:cNvSpPr txBox="1"/>
          <p:nvPr/>
        </p:nvSpPr>
        <p:spPr>
          <a:xfrm>
            <a:off x="972395" y="1276717"/>
            <a:ext cx="317395" cy="107722"/>
          </a:xfrm>
          <a:prstGeom prst="rect">
            <a:avLst/>
          </a:prstGeom>
          <a:noFill/>
        </p:spPr>
        <p:txBody>
          <a:bodyPr wrap="squar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さいがい</a:t>
            </a:r>
          </a:p>
        </p:txBody>
      </p:sp>
      <p:sp>
        <p:nvSpPr>
          <p:cNvPr id="104" name="テキスト ボックス 103"/>
          <p:cNvSpPr txBox="1"/>
          <p:nvPr/>
        </p:nvSpPr>
        <p:spPr>
          <a:xfrm>
            <a:off x="2153088" y="1276717"/>
            <a:ext cx="317395" cy="107722"/>
          </a:xfrm>
          <a:prstGeom prst="rect">
            <a:avLst/>
          </a:prstGeom>
          <a:noFill/>
        </p:spPr>
        <p:txBody>
          <a:bodyPr wrap="squar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さいがい</a:t>
            </a:r>
          </a:p>
        </p:txBody>
      </p:sp>
      <p:sp>
        <p:nvSpPr>
          <p:cNvPr id="106" name="テキスト ボックス 105"/>
          <p:cNvSpPr txBox="1"/>
          <p:nvPr/>
        </p:nvSpPr>
        <p:spPr>
          <a:xfrm>
            <a:off x="3379557" y="1276717"/>
            <a:ext cx="286383" cy="107722"/>
          </a:xfrm>
          <a:prstGeom prst="rect">
            <a:avLst/>
          </a:prstGeom>
          <a:noFill/>
        </p:spPr>
        <p:txBody>
          <a:bodyPr wrap="squar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たい さく</a:t>
            </a:r>
          </a:p>
        </p:txBody>
      </p:sp>
      <p:sp>
        <p:nvSpPr>
          <p:cNvPr id="107" name="テキスト ボックス 106"/>
          <p:cNvSpPr txBox="1"/>
          <p:nvPr/>
        </p:nvSpPr>
        <p:spPr>
          <a:xfrm>
            <a:off x="627001" y="1551967"/>
            <a:ext cx="226024" cy="107722"/>
          </a:xfrm>
          <a:prstGeom prst="rect">
            <a:avLst/>
          </a:prstGeom>
          <a:noFill/>
        </p:spPr>
        <p:txBody>
          <a:bodyPr wrap="square" lIns="0" tIns="0" rIns="0" bIns="0" rtlCol="0">
            <a:spAutoFit/>
          </a:bodyPr>
          <a:lstStyle/>
          <a:p>
            <a:pPr algn="dist"/>
            <a:r>
              <a:rPr lang="ja-JP" altLang="en-US" sz="700" spc="-50" dirty="0">
                <a:latin typeface="ＭＳ Ｐ明朝" panose="02020600040205080304" pitchFamily="18" charset="-128"/>
                <a:ea typeface="ＭＳ Ｐ明朝" panose="02020600040205080304" pitchFamily="18" charset="-128"/>
              </a:rPr>
              <a:t>ど しゃ</a:t>
            </a:r>
            <a:endParaRPr kumimoji="1" lang="ja-JP" altLang="en-US" sz="700" spc="-50" dirty="0">
              <a:latin typeface="ＭＳ Ｐ明朝" panose="02020600040205080304" pitchFamily="18" charset="-128"/>
              <a:ea typeface="ＭＳ Ｐ明朝" panose="02020600040205080304" pitchFamily="18" charset="-128"/>
            </a:endParaRPr>
          </a:p>
        </p:txBody>
      </p:sp>
      <p:sp>
        <p:nvSpPr>
          <p:cNvPr id="108" name="テキスト ボックス 107"/>
          <p:cNvSpPr txBox="1"/>
          <p:nvPr/>
        </p:nvSpPr>
        <p:spPr>
          <a:xfrm>
            <a:off x="909333" y="1551967"/>
            <a:ext cx="317395" cy="107722"/>
          </a:xfrm>
          <a:prstGeom prst="rect">
            <a:avLst/>
          </a:prstGeom>
          <a:noFill/>
        </p:spPr>
        <p:txBody>
          <a:bodyPr wrap="square" lIns="0" tIns="0" rIns="0" bIns="0" rtlCol="0">
            <a:spAutoFit/>
          </a:bodyPr>
          <a:lstStyle/>
          <a:p>
            <a:pPr algn="dist"/>
            <a:r>
              <a:rPr kumimoji="1" lang="ja-JP" altLang="en-US" sz="700" spc="-50" dirty="0">
                <a:latin typeface="ＭＳ Ｐ明朝" panose="02020600040205080304" pitchFamily="18" charset="-128"/>
                <a:ea typeface="ＭＳ Ｐ明朝" panose="02020600040205080304" pitchFamily="18" charset="-128"/>
              </a:rPr>
              <a:t>さい がい</a:t>
            </a:r>
          </a:p>
        </p:txBody>
      </p:sp>
      <p:sp>
        <p:nvSpPr>
          <p:cNvPr id="111" name="テキスト ボックス 110"/>
          <p:cNvSpPr txBox="1"/>
          <p:nvPr/>
        </p:nvSpPr>
        <p:spPr>
          <a:xfrm>
            <a:off x="544605" y="2091579"/>
            <a:ext cx="331720" cy="107722"/>
          </a:xfrm>
          <a:prstGeom prst="rect">
            <a:avLst/>
          </a:prstGeom>
          <a:noFill/>
        </p:spPr>
        <p:txBody>
          <a:bodyPr wrap="square" lIns="0" tIns="0" rIns="0" bIns="0" rtlCol="0">
            <a:spAutoFit/>
          </a:bodyPr>
          <a:lstStyle/>
          <a:p>
            <a:pPr algn="dist"/>
            <a:r>
              <a:rPr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ど しゃ</a:t>
            </a:r>
            <a:endPar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2" name="テキスト ボックス 111"/>
          <p:cNvSpPr txBox="1"/>
          <p:nvPr/>
        </p:nvSpPr>
        <p:spPr>
          <a:xfrm>
            <a:off x="938633" y="2091579"/>
            <a:ext cx="379064" cy="107722"/>
          </a:xfrm>
          <a:prstGeom prst="rect">
            <a:avLst/>
          </a:prstGeom>
          <a:noFill/>
        </p:spPr>
        <p:txBody>
          <a:bodyPr wrap="square" lIns="0" tIns="0" rIns="0" bIns="0" rtlCol="0">
            <a:spAutoFit/>
          </a:bodyPr>
          <a:lstStyle/>
          <a:p>
            <a:pPr algn="dist"/>
            <a:r>
              <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さい がい</a:t>
            </a:r>
          </a:p>
        </p:txBody>
      </p:sp>
      <p:sp>
        <p:nvSpPr>
          <p:cNvPr id="113" name="テキスト ボックス 112"/>
          <p:cNvSpPr txBox="1"/>
          <p:nvPr/>
        </p:nvSpPr>
        <p:spPr>
          <a:xfrm>
            <a:off x="514579" y="2583172"/>
            <a:ext cx="451778" cy="108000"/>
          </a:xfrm>
          <a:prstGeom prst="rect">
            <a:avLst/>
          </a:prstGeom>
          <a:noFill/>
        </p:spPr>
        <p:txBody>
          <a:bodyPr wrap="none" lIns="0" tIns="0" rIns="0" bIns="0" rtlCol="0" anchor="ctr" anchorCtr="0">
            <a:no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くず</a:t>
            </a:r>
            <a:endParaRPr lang="en-US" altLang="ja-JP"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4" name="テキスト ボックス 113"/>
          <p:cNvSpPr txBox="1"/>
          <p:nvPr/>
        </p:nvSpPr>
        <p:spPr>
          <a:xfrm>
            <a:off x="2858696" y="2543022"/>
            <a:ext cx="344911" cy="107722"/>
          </a:xfrm>
          <a:prstGeom prst="rect">
            <a:avLst/>
          </a:prstGeom>
          <a:noFill/>
        </p:spPr>
        <p:txBody>
          <a:bodyPr wrap="squar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ふ</a:t>
            </a:r>
            <a:endParaRPr kumimoji="1" lang="ja-JP" altLang="en-US" sz="700" dirty="0">
              <a:latin typeface="ＭＳ Ｐ明朝" panose="02020600040205080304" pitchFamily="18" charset="-128"/>
              <a:ea typeface="ＭＳ Ｐ明朝" panose="02020600040205080304" pitchFamily="18" charset="-128"/>
            </a:endParaRPr>
          </a:p>
        </p:txBody>
      </p:sp>
      <p:sp>
        <p:nvSpPr>
          <p:cNvPr id="115" name="テキスト ボックス 114"/>
          <p:cNvSpPr txBox="1"/>
          <p:nvPr/>
        </p:nvSpPr>
        <p:spPr>
          <a:xfrm>
            <a:off x="4260549" y="2561916"/>
            <a:ext cx="173716" cy="109969"/>
          </a:xfrm>
          <a:prstGeom prst="rect">
            <a:avLst/>
          </a:prstGeom>
          <a:noFill/>
        </p:spPr>
        <p:txBody>
          <a:bodyPr wrap="squar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ささ</a:t>
            </a:r>
            <a:endParaRPr kumimoji="1" lang="ja-JP" altLang="en-US" sz="700" dirty="0">
              <a:latin typeface="ＭＳ Ｐ明朝" panose="02020600040205080304" pitchFamily="18" charset="-128"/>
              <a:ea typeface="ＭＳ Ｐ明朝" panose="02020600040205080304" pitchFamily="18" charset="-128"/>
            </a:endParaRPr>
          </a:p>
        </p:txBody>
      </p:sp>
      <p:sp>
        <p:nvSpPr>
          <p:cNvPr id="116" name="テキスト ボックス 115"/>
          <p:cNvSpPr txBox="1"/>
          <p:nvPr/>
        </p:nvSpPr>
        <p:spPr>
          <a:xfrm>
            <a:off x="2635028" y="2793026"/>
            <a:ext cx="173716" cy="109969"/>
          </a:xfrm>
          <a:prstGeom prst="rect">
            <a:avLst/>
          </a:prstGeom>
          <a:noFill/>
        </p:spPr>
        <p:txBody>
          <a:bodyPr wrap="squar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くず</a:t>
            </a:r>
            <a:endParaRPr kumimoji="1" lang="ja-JP" altLang="en-US" sz="700" dirty="0">
              <a:latin typeface="ＭＳ Ｐ明朝" panose="02020600040205080304" pitchFamily="18" charset="-128"/>
              <a:ea typeface="ＭＳ Ｐ明朝" panose="02020600040205080304" pitchFamily="18" charset="-128"/>
            </a:endParaRPr>
          </a:p>
        </p:txBody>
      </p:sp>
      <p:sp>
        <p:nvSpPr>
          <p:cNvPr id="117" name="テキスト ボックス 116"/>
          <p:cNvSpPr txBox="1"/>
          <p:nvPr/>
        </p:nvSpPr>
        <p:spPr>
          <a:xfrm>
            <a:off x="3338834" y="2793026"/>
            <a:ext cx="362279"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げんしょう</a:t>
            </a:r>
            <a:endParaRPr kumimoji="1" lang="ja-JP" altLang="en-US" sz="700" dirty="0">
              <a:latin typeface="ＭＳ Ｐ明朝" panose="02020600040205080304" pitchFamily="18" charset="-128"/>
              <a:ea typeface="ＭＳ Ｐ明朝" panose="02020600040205080304" pitchFamily="18" charset="-128"/>
            </a:endParaRPr>
          </a:p>
        </p:txBody>
      </p:sp>
      <p:sp>
        <p:nvSpPr>
          <p:cNvPr id="118" name="テキスト ボックス 117"/>
          <p:cNvSpPr txBox="1"/>
          <p:nvPr/>
        </p:nvSpPr>
        <p:spPr>
          <a:xfrm>
            <a:off x="320829" y="4306628"/>
            <a:ext cx="290645" cy="107722"/>
          </a:xfrm>
          <a:prstGeom prst="rect">
            <a:avLst/>
          </a:prstGeom>
          <a:noFill/>
        </p:spPr>
        <p:txBody>
          <a:bodyPr wrap="square" lIns="0" tIns="0" rIns="0" bIns="0" rtlCol="0">
            <a:spAutoFit/>
          </a:bodyPr>
          <a:lstStyle/>
          <a:p>
            <a:pPr algn="dist"/>
            <a:r>
              <a:rPr lang="ja-JP" altLang="en-US" sz="700" spc="-150" dirty="0">
                <a:solidFill>
                  <a:schemeClr val="accent6">
                    <a:lumMod val="75000"/>
                  </a:schemeClr>
                </a:solidFill>
                <a:latin typeface="ＭＳ Ｐゴシック" panose="020B0600070205080204" pitchFamily="50" charset="-128"/>
                <a:ea typeface="ＭＳ Ｐゴシック" panose="020B0600070205080204" pitchFamily="50" charset="-128"/>
              </a:rPr>
              <a:t>とつぜん</a:t>
            </a:r>
            <a:endParaRPr kumimoji="1" lang="ja-JP" altLang="en-US" sz="700" spc="-15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119" name="テキスト ボックス 118"/>
          <p:cNvSpPr txBox="1"/>
          <p:nvPr/>
        </p:nvSpPr>
        <p:spPr>
          <a:xfrm>
            <a:off x="1349066" y="4306628"/>
            <a:ext cx="331700" cy="107722"/>
          </a:xfrm>
          <a:prstGeom prst="rect">
            <a:avLst/>
          </a:prstGeom>
          <a:noFill/>
        </p:spPr>
        <p:txBody>
          <a:bodyPr wrap="square" lIns="0" tIns="0" rIns="0" bIns="0" rtlCol="0">
            <a:spAutoFit/>
          </a:bodyPr>
          <a:lstStyle/>
          <a:p>
            <a:pPr algn="ctr"/>
            <a:r>
              <a:rPr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rPr>
              <a:t>に</a:t>
            </a:r>
            <a:endParaRPr kumimoji="1"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120" name="テキスト ボックス 119"/>
          <p:cNvSpPr txBox="1"/>
          <p:nvPr/>
        </p:nvSpPr>
        <p:spPr>
          <a:xfrm>
            <a:off x="1655522" y="4306628"/>
            <a:ext cx="331700" cy="107722"/>
          </a:xfrm>
          <a:prstGeom prst="rect">
            <a:avLst/>
          </a:prstGeom>
          <a:noFill/>
        </p:spPr>
        <p:txBody>
          <a:bodyPr wrap="square" lIns="0" tIns="0" rIns="0" bIns="0" rtlCol="0">
            <a:spAutoFit/>
          </a:bodyPr>
          <a:lstStyle/>
          <a:p>
            <a:pPr algn="ctr"/>
            <a:r>
              <a:rPr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rPr>
              <a:t>おく</a:t>
            </a:r>
            <a:endParaRPr kumimoji="1"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121" name="正方形/長方形 120"/>
          <p:cNvSpPr/>
          <p:nvPr/>
        </p:nvSpPr>
        <p:spPr>
          <a:xfrm>
            <a:off x="3194843" y="3538936"/>
            <a:ext cx="243919" cy="204415"/>
          </a:xfrm>
          <a:prstGeom prst="rect">
            <a:avLst/>
          </a:prstGeom>
        </p:spPr>
        <p:txBody>
          <a:bodyPr wrap="square">
            <a:spAutoFit/>
          </a:bodyPr>
          <a:lstStyle/>
          <a:p>
            <a:pPr algn="ctr">
              <a:lnSpc>
                <a:spcPct val="120000"/>
              </a:lnSpc>
            </a:pPr>
            <a:r>
              <a:rPr lang="ja-JP" altLang="en-US" sz="700" dirty="0">
                <a:solidFill>
                  <a:srgbClr val="00B050"/>
                </a:solidFill>
                <a:latin typeface="ＭＳ Ｐゴシック" panose="020B0600070205080204" pitchFamily="50" charset="-128"/>
              </a:rPr>
              <a:t>わ</a:t>
            </a:r>
          </a:p>
        </p:txBody>
      </p:sp>
      <p:sp>
        <p:nvSpPr>
          <p:cNvPr id="124" name="正方形/長方形 123"/>
          <p:cNvSpPr/>
          <p:nvPr/>
        </p:nvSpPr>
        <p:spPr>
          <a:xfrm>
            <a:off x="2902292" y="3191867"/>
            <a:ext cx="333397" cy="204415"/>
          </a:xfrm>
          <a:prstGeom prst="rect">
            <a:avLst/>
          </a:prstGeom>
        </p:spPr>
        <p:txBody>
          <a:bodyPr wrap="square">
            <a:spAutoFit/>
          </a:bodyPr>
          <a:lstStyle/>
          <a:p>
            <a:pPr algn="ctr">
              <a:lnSpc>
                <a:spcPct val="120000"/>
              </a:lnSpc>
            </a:pPr>
            <a:r>
              <a:rPr lang="ja-JP" altLang="en-US" sz="700" dirty="0">
                <a:solidFill>
                  <a:schemeClr val="bg1"/>
                </a:solidFill>
                <a:effectLst>
                  <a:glow rad="63500">
                    <a:srgbClr val="00B050"/>
                  </a:glow>
                </a:effectLst>
                <a:latin typeface="HGP創英角ｺﾞｼｯｸUB" panose="020B0900000000000000" pitchFamily="50" charset="-128"/>
                <a:ea typeface="HGP創英角ｺﾞｼｯｸUB" panose="020B0900000000000000" pitchFamily="50" charset="-128"/>
              </a:rPr>
              <a:t>くず</a:t>
            </a:r>
          </a:p>
        </p:txBody>
      </p:sp>
      <p:sp>
        <p:nvSpPr>
          <p:cNvPr id="125" name="テキスト ボックス 124"/>
          <p:cNvSpPr txBox="1"/>
          <p:nvPr/>
        </p:nvSpPr>
        <p:spPr>
          <a:xfrm>
            <a:off x="3448065" y="5044075"/>
            <a:ext cx="279280" cy="107722"/>
          </a:xfrm>
          <a:prstGeom prst="rect">
            <a:avLst/>
          </a:prstGeom>
          <a:noFill/>
        </p:spPr>
        <p:txBody>
          <a:bodyPr wrap="squar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ど しゃ</a:t>
            </a:r>
            <a:endParaRPr kumimoji="1" lang="ja-JP" altLang="en-US" sz="700" dirty="0">
              <a:latin typeface="ＭＳ Ｐ明朝" panose="02020600040205080304" pitchFamily="18" charset="-128"/>
              <a:ea typeface="ＭＳ Ｐ明朝" panose="02020600040205080304" pitchFamily="18" charset="-128"/>
            </a:endParaRPr>
          </a:p>
        </p:txBody>
      </p:sp>
      <p:sp>
        <p:nvSpPr>
          <p:cNvPr id="126" name="テキスト ボックス 125"/>
          <p:cNvSpPr txBox="1"/>
          <p:nvPr/>
        </p:nvSpPr>
        <p:spPr>
          <a:xfrm>
            <a:off x="5796276" y="5046143"/>
            <a:ext cx="362279"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げんしょう</a:t>
            </a:r>
            <a:endParaRPr kumimoji="1" lang="ja-JP" altLang="en-US" sz="700" dirty="0">
              <a:latin typeface="ＭＳ Ｐ明朝" panose="02020600040205080304" pitchFamily="18" charset="-128"/>
              <a:ea typeface="ＭＳ Ｐ明朝" panose="02020600040205080304" pitchFamily="18" charset="-128"/>
            </a:endParaRPr>
          </a:p>
        </p:txBody>
      </p:sp>
      <p:sp>
        <p:nvSpPr>
          <p:cNvPr id="127" name="テキスト ボックス 126"/>
          <p:cNvSpPr txBox="1"/>
          <p:nvPr/>
        </p:nvSpPr>
        <p:spPr>
          <a:xfrm>
            <a:off x="1815327" y="6786916"/>
            <a:ext cx="355867" cy="107722"/>
          </a:xfrm>
          <a:prstGeom prst="rect">
            <a:avLst/>
          </a:prstGeom>
          <a:noFill/>
        </p:spPr>
        <p:txBody>
          <a:bodyPr wrap="none" lIns="0" tIns="0" rIns="0" bIns="0" rtlCol="0">
            <a:spAutoFit/>
          </a:bodyPr>
          <a:lstStyle/>
          <a:p>
            <a:pPr algn="dist"/>
            <a:r>
              <a:rPr lang="ja-JP" altLang="en-US" sz="700" spc="-50" dirty="0">
                <a:solidFill>
                  <a:schemeClr val="accent6">
                    <a:lumMod val="75000"/>
                  </a:schemeClr>
                </a:solidFill>
                <a:latin typeface="ＭＳ Ｐゴシック" panose="020B0600070205080204" pitchFamily="50" charset="-128"/>
                <a:ea typeface="ＭＳ Ｐゴシック" panose="020B0600070205080204" pitchFamily="50" charset="-128"/>
              </a:rPr>
              <a:t>いっしゅん</a:t>
            </a:r>
            <a:endParaRPr kumimoji="1" lang="ja-JP" altLang="en-US" sz="700" spc="-5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136" name="正方形/長方形 135"/>
          <p:cNvSpPr/>
          <p:nvPr/>
        </p:nvSpPr>
        <p:spPr>
          <a:xfrm>
            <a:off x="3448556" y="6100377"/>
            <a:ext cx="432060" cy="204415"/>
          </a:xfrm>
          <a:prstGeom prst="rect">
            <a:avLst/>
          </a:prstGeom>
        </p:spPr>
        <p:txBody>
          <a:bodyPr wrap="square">
            <a:spAutoFit/>
          </a:bodyPr>
          <a:lstStyle/>
          <a:p>
            <a:pPr algn="ctr">
              <a:lnSpc>
                <a:spcPct val="120000"/>
              </a:lnSpc>
            </a:pPr>
            <a:r>
              <a:rPr lang="ja-JP" altLang="en-US" sz="700" dirty="0">
                <a:solidFill>
                  <a:srgbClr val="00B050"/>
                </a:solidFill>
                <a:latin typeface="ＭＳ Ｐゴシック" panose="020B0600070205080204" pitchFamily="50" charset="-128"/>
              </a:rPr>
              <a:t>にご</a:t>
            </a:r>
          </a:p>
        </p:txBody>
      </p:sp>
      <p:sp>
        <p:nvSpPr>
          <p:cNvPr id="137" name="正方形/長方形 136"/>
          <p:cNvSpPr/>
          <p:nvPr/>
        </p:nvSpPr>
        <p:spPr>
          <a:xfrm>
            <a:off x="3281304" y="6342991"/>
            <a:ext cx="432060" cy="204415"/>
          </a:xfrm>
          <a:prstGeom prst="rect">
            <a:avLst/>
          </a:prstGeom>
        </p:spPr>
        <p:txBody>
          <a:bodyPr wrap="square">
            <a:spAutoFit/>
          </a:bodyPr>
          <a:lstStyle/>
          <a:p>
            <a:pPr algn="ctr">
              <a:lnSpc>
                <a:spcPct val="120000"/>
              </a:lnSpc>
            </a:pPr>
            <a:r>
              <a:rPr lang="ja-JP" altLang="en-US" sz="700" dirty="0">
                <a:solidFill>
                  <a:srgbClr val="00B050"/>
                </a:solidFill>
                <a:latin typeface="ＭＳ Ｐゴシック" panose="020B0600070205080204" pitchFamily="50" charset="-128"/>
              </a:rPr>
              <a:t>ま</a:t>
            </a:r>
          </a:p>
        </p:txBody>
      </p:sp>
      <p:sp>
        <p:nvSpPr>
          <p:cNvPr id="138" name="テキスト ボックス 137"/>
          <p:cNvSpPr txBox="1"/>
          <p:nvPr/>
        </p:nvSpPr>
        <p:spPr>
          <a:xfrm>
            <a:off x="2499258" y="7478942"/>
            <a:ext cx="346249"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しゃ めん</a:t>
            </a:r>
            <a:endParaRPr kumimoji="1" lang="ja-JP" altLang="en-US" sz="700" dirty="0">
              <a:latin typeface="ＭＳ Ｐ明朝" panose="02020600040205080304" pitchFamily="18" charset="-128"/>
              <a:ea typeface="ＭＳ Ｐ明朝" panose="02020600040205080304" pitchFamily="18" charset="-128"/>
            </a:endParaRPr>
          </a:p>
        </p:txBody>
      </p:sp>
      <p:sp>
        <p:nvSpPr>
          <p:cNvPr id="139" name="テキスト ボックス 138"/>
          <p:cNvSpPr txBox="1"/>
          <p:nvPr/>
        </p:nvSpPr>
        <p:spPr>
          <a:xfrm>
            <a:off x="6116606" y="7484835"/>
            <a:ext cx="83356"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そ</a:t>
            </a:r>
            <a:endParaRPr kumimoji="1" lang="ja-JP" altLang="en-US" sz="700" dirty="0">
              <a:latin typeface="ＭＳ Ｐ明朝" panose="02020600040205080304" pitchFamily="18" charset="-128"/>
              <a:ea typeface="ＭＳ Ｐ明朝" panose="02020600040205080304" pitchFamily="18" charset="-128"/>
            </a:endParaRPr>
          </a:p>
        </p:txBody>
      </p:sp>
      <p:sp>
        <p:nvSpPr>
          <p:cNvPr id="140" name="テキスト ボックス 139"/>
          <p:cNvSpPr txBox="1"/>
          <p:nvPr/>
        </p:nvSpPr>
        <p:spPr>
          <a:xfrm>
            <a:off x="3639556" y="7721026"/>
            <a:ext cx="362279"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げんしょう</a:t>
            </a:r>
            <a:endParaRPr kumimoji="1" lang="ja-JP" altLang="en-US" sz="700" dirty="0">
              <a:latin typeface="ＭＳ Ｐ明朝" panose="02020600040205080304" pitchFamily="18" charset="-128"/>
              <a:ea typeface="ＭＳ Ｐ明朝" panose="02020600040205080304" pitchFamily="18" charset="-128"/>
            </a:endParaRPr>
          </a:p>
        </p:txBody>
      </p:sp>
      <p:sp>
        <p:nvSpPr>
          <p:cNvPr id="141" name="テキスト ボックス 140"/>
          <p:cNvSpPr txBox="1"/>
          <p:nvPr/>
        </p:nvSpPr>
        <p:spPr>
          <a:xfrm>
            <a:off x="3130071" y="7728073"/>
            <a:ext cx="24365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い どう</a:t>
            </a:r>
            <a:endParaRPr kumimoji="1" lang="ja-JP" altLang="en-US" sz="700" dirty="0">
              <a:latin typeface="ＭＳ Ｐ明朝" panose="02020600040205080304" pitchFamily="18" charset="-128"/>
              <a:ea typeface="ＭＳ Ｐ明朝" panose="02020600040205080304" pitchFamily="18" charset="-128"/>
            </a:endParaRPr>
          </a:p>
        </p:txBody>
      </p:sp>
      <p:sp>
        <p:nvSpPr>
          <p:cNvPr id="142" name="テキスト ボックス 141"/>
          <p:cNvSpPr txBox="1"/>
          <p:nvPr/>
        </p:nvSpPr>
        <p:spPr>
          <a:xfrm>
            <a:off x="326374" y="9182890"/>
            <a:ext cx="254878"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rPr>
              <a:t>い どう</a:t>
            </a:r>
            <a:endParaRPr kumimoji="1"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145" name="テキスト ボックス 144"/>
          <p:cNvSpPr txBox="1"/>
          <p:nvPr/>
        </p:nvSpPr>
        <p:spPr>
          <a:xfrm>
            <a:off x="740594" y="9425061"/>
            <a:ext cx="288541"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rPr>
              <a:t>ひ がい</a:t>
            </a:r>
            <a:endParaRPr kumimoji="1"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146" name="正方形/長方形 145"/>
          <p:cNvSpPr/>
          <p:nvPr/>
        </p:nvSpPr>
        <p:spPr>
          <a:xfrm>
            <a:off x="5618832" y="8425242"/>
            <a:ext cx="165110" cy="112082"/>
          </a:xfrm>
          <a:prstGeom prst="rect">
            <a:avLst/>
          </a:prstGeom>
        </p:spPr>
        <p:txBody>
          <a:bodyPr wrap="none" lIns="0" tIns="0" rIns="0" bIns="0">
            <a:spAutoFit/>
          </a:bodyPr>
          <a:lstStyle/>
          <a:p>
            <a:pPr algn="ctr">
              <a:lnSpc>
                <a:spcPct val="120000"/>
              </a:lnSpc>
            </a:pPr>
            <a:r>
              <a:rPr lang="ja-JP" altLang="en-US" sz="700" dirty="0">
                <a:solidFill>
                  <a:srgbClr val="00B050"/>
                </a:solidFill>
                <a:latin typeface="ＭＳ Ｐゴシック" panose="020B0600070205080204" pitchFamily="50" charset="-128"/>
              </a:rPr>
              <a:t>にご</a:t>
            </a:r>
          </a:p>
        </p:txBody>
      </p:sp>
      <p:sp>
        <p:nvSpPr>
          <p:cNvPr id="147" name="正方形/長方形 146"/>
          <p:cNvSpPr/>
          <p:nvPr/>
        </p:nvSpPr>
        <p:spPr>
          <a:xfrm>
            <a:off x="5142425" y="8182277"/>
            <a:ext cx="158698" cy="112082"/>
          </a:xfrm>
          <a:prstGeom prst="rect">
            <a:avLst/>
          </a:prstGeom>
        </p:spPr>
        <p:txBody>
          <a:bodyPr wrap="none" lIns="0" tIns="0" rIns="0" bIns="0">
            <a:spAutoFit/>
          </a:bodyPr>
          <a:lstStyle/>
          <a:p>
            <a:pPr algn="ctr">
              <a:lnSpc>
                <a:spcPct val="120000"/>
              </a:lnSpc>
            </a:pPr>
            <a:r>
              <a:rPr lang="ja-JP" altLang="en-US" sz="700" dirty="0">
                <a:solidFill>
                  <a:srgbClr val="00B050"/>
                </a:solidFill>
                <a:latin typeface="ＭＳ Ｐゴシック" panose="020B0600070205080204" pitchFamily="50" charset="-128"/>
              </a:rPr>
              <a:t>さわ</a:t>
            </a:r>
          </a:p>
        </p:txBody>
      </p:sp>
      <p:sp>
        <p:nvSpPr>
          <p:cNvPr id="153" name="正方形/長方形 152"/>
          <p:cNvSpPr/>
          <p:nvPr/>
        </p:nvSpPr>
        <p:spPr>
          <a:xfrm>
            <a:off x="5492922" y="8182277"/>
            <a:ext cx="190758" cy="112082"/>
          </a:xfrm>
          <a:prstGeom prst="rect">
            <a:avLst/>
          </a:prstGeom>
        </p:spPr>
        <p:txBody>
          <a:bodyPr wrap="none" lIns="0" tIns="0" rIns="0" bIns="0">
            <a:spAutoFit/>
          </a:bodyPr>
          <a:lstStyle/>
          <a:p>
            <a:pPr algn="dist">
              <a:lnSpc>
                <a:spcPct val="120000"/>
              </a:lnSpc>
            </a:pPr>
            <a:r>
              <a:rPr lang="ja-JP" altLang="en-US" sz="700" dirty="0">
                <a:solidFill>
                  <a:srgbClr val="00B050"/>
                </a:solidFill>
                <a:latin typeface="ＭＳ Ｐゴシック" panose="020B0600070205080204" pitchFamily="50" charset="-128"/>
              </a:rPr>
              <a:t>い ど</a:t>
            </a:r>
          </a:p>
        </p:txBody>
      </p:sp>
      <p:sp>
        <p:nvSpPr>
          <p:cNvPr id="154" name="正方形/長方形 153"/>
          <p:cNvSpPr/>
          <p:nvPr/>
        </p:nvSpPr>
        <p:spPr>
          <a:xfrm>
            <a:off x="2902147" y="8584617"/>
            <a:ext cx="89768" cy="112082"/>
          </a:xfrm>
          <a:prstGeom prst="rect">
            <a:avLst/>
          </a:prstGeom>
        </p:spPr>
        <p:txBody>
          <a:bodyPr wrap="none" lIns="0" tIns="0" rIns="0" bIns="0">
            <a:spAutoFit/>
          </a:bodyPr>
          <a:lstStyle/>
          <a:p>
            <a:pPr algn="ctr">
              <a:lnSpc>
                <a:spcPct val="120000"/>
              </a:lnSpc>
            </a:pPr>
            <a:r>
              <a:rPr lang="ja-JP" altLang="en-US" sz="700" dirty="0">
                <a:solidFill>
                  <a:srgbClr val="00B050"/>
                </a:solidFill>
                <a:latin typeface="ＭＳ Ｐゴシック" panose="020B0600070205080204" pitchFamily="50" charset="-128"/>
              </a:rPr>
              <a:t>わ</a:t>
            </a:r>
          </a:p>
        </p:txBody>
      </p:sp>
      <p:sp>
        <p:nvSpPr>
          <p:cNvPr id="155" name="正方形/長方形 154"/>
          <p:cNvSpPr/>
          <p:nvPr/>
        </p:nvSpPr>
        <p:spPr>
          <a:xfrm>
            <a:off x="3086722" y="8937920"/>
            <a:ext cx="346249" cy="112082"/>
          </a:xfrm>
          <a:prstGeom prst="rect">
            <a:avLst/>
          </a:prstGeom>
        </p:spPr>
        <p:txBody>
          <a:bodyPr wrap="none" lIns="0" tIns="0" rIns="0" bIns="0">
            <a:spAutoFit/>
          </a:bodyPr>
          <a:lstStyle/>
          <a:p>
            <a:pPr algn="dist">
              <a:lnSpc>
                <a:spcPct val="120000"/>
              </a:lnSpc>
            </a:pPr>
            <a:r>
              <a:rPr lang="ja-JP" altLang="en-US" sz="700" dirty="0">
                <a:solidFill>
                  <a:srgbClr val="00B050"/>
                </a:solidFill>
                <a:latin typeface="ＭＳ Ｐゴシック" panose="020B0600070205080204" pitchFamily="50" charset="-128"/>
              </a:rPr>
              <a:t>しゃ めん</a:t>
            </a:r>
          </a:p>
        </p:txBody>
      </p:sp>
      <p:sp>
        <p:nvSpPr>
          <p:cNvPr id="156" name="正方形/長方形 155"/>
          <p:cNvSpPr/>
          <p:nvPr/>
        </p:nvSpPr>
        <p:spPr>
          <a:xfrm>
            <a:off x="3152607" y="9157101"/>
            <a:ext cx="89768" cy="112082"/>
          </a:xfrm>
          <a:prstGeom prst="rect">
            <a:avLst/>
          </a:prstGeom>
        </p:spPr>
        <p:txBody>
          <a:bodyPr wrap="none" lIns="0" tIns="0" rIns="0" bIns="0">
            <a:spAutoFit/>
          </a:bodyPr>
          <a:lstStyle/>
          <a:p>
            <a:pPr algn="ctr">
              <a:lnSpc>
                <a:spcPct val="120000"/>
              </a:lnSpc>
            </a:pPr>
            <a:r>
              <a:rPr lang="ja-JP" altLang="en-US" sz="700" dirty="0">
                <a:solidFill>
                  <a:srgbClr val="00B050"/>
                </a:solidFill>
                <a:latin typeface="ＭＳ Ｐゴシック" panose="020B0600070205080204" pitchFamily="50" charset="-128"/>
              </a:rPr>
              <a:t>ふ</a:t>
            </a:r>
          </a:p>
        </p:txBody>
      </p:sp>
      <p:sp>
        <p:nvSpPr>
          <p:cNvPr id="24" name="テキスト ボックス 23">
            <a:extLst>
              <a:ext uri="{FF2B5EF4-FFF2-40B4-BE49-F238E27FC236}">
                <a16:creationId xmlns:a16="http://schemas.microsoft.com/office/drawing/2014/main" id="{27F9A814-94AA-8665-1E8B-910B39EDB56B}"/>
              </a:ext>
            </a:extLst>
          </p:cNvPr>
          <p:cNvSpPr txBox="1"/>
          <p:nvPr/>
        </p:nvSpPr>
        <p:spPr>
          <a:xfrm>
            <a:off x="4728896" y="1551967"/>
            <a:ext cx="387927" cy="107722"/>
          </a:xfrm>
          <a:prstGeom prst="rect">
            <a:avLst/>
          </a:prstGeom>
          <a:noFill/>
        </p:spPr>
        <p:txBody>
          <a:bodyPr wrap="square" lIns="0" tIns="0" rIns="0" bIns="0" rtlCol="0">
            <a:spAutoFit/>
          </a:bodyPr>
          <a:lstStyle/>
          <a:p>
            <a:pPr algn="ctr"/>
            <a:r>
              <a:rPr lang="ja-JP" altLang="en-US" sz="700" spc="-5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げんしょう</a:t>
            </a:r>
            <a:endParaRPr kumimoji="1" lang="ja-JP" altLang="en-US" sz="700" spc="-5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25" name="テキスト ボックス 24">
            <a:extLst>
              <a:ext uri="{FF2B5EF4-FFF2-40B4-BE49-F238E27FC236}">
                <a16:creationId xmlns:a16="http://schemas.microsoft.com/office/drawing/2014/main" id="{6DCEC6F2-C9DD-D4AC-A039-33B834E5E882}"/>
              </a:ext>
            </a:extLst>
          </p:cNvPr>
          <p:cNvSpPr txBox="1"/>
          <p:nvPr/>
        </p:nvSpPr>
        <p:spPr>
          <a:xfrm>
            <a:off x="505847" y="994657"/>
            <a:ext cx="322204"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さいがい</a:t>
            </a:r>
          </a:p>
        </p:txBody>
      </p:sp>
      <p:sp>
        <p:nvSpPr>
          <p:cNvPr id="19" name="テキスト ボックス 18">
            <a:extLst>
              <a:ext uri="{FF2B5EF4-FFF2-40B4-BE49-F238E27FC236}">
                <a16:creationId xmlns:a16="http://schemas.microsoft.com/office/drawing/2014/main" id="{C44DC984-4F4C-B87E-F77A-2DC428DB4177}"/>
              </a:ext>
            </a:extLst>
          </p:cNvPr>
          <p:cNvSpPr txBox="1"/>
          <p:nvPr/>
        </p:nvSpPr>
        <p:spPr>
          <a:xfrm>
            <a:off x="105967" y="403304"/>
            <a:ext cx="6634093" cy="389530"/>
          </a:xfrm>
          <a:prstGeom prst="rect">
            <a:avLst/>
          </a:prstGeom>
          <a:noFill/>
        </p:spPr>
        <p:txBody>
          <a:bodyPr wrap="square" rtlCol="0">
            <a:spAutoFit/>
          </a:bodyPr>
          <a:lstStyle/>
          <a:p>
            <a:pPr>
              <a:lnSpc>
                <a:spcPct val="110000"/>
              </a:lnSpc>
            </a:pPr>
            <a:r>
              <a:rPr kumimoji="1" lang="ja-JP" altLang="en-US" sz="2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土砂災害の</a:t>
            </a:r>
            <a:r>
              <a:rPr lang="ja-JP" altLang="en-US" sz="2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種類と対策について知る</a:t>
            </a:r>
            <a:endParaRPr kumimoji="1" lang="ja-JP" altLang="en-US" sz="2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26" name="テキスト ボックス 25">
            <a:extLst>
              <a:ext uri="{FF2B5EF4-FFF2-40B4-BE49-F238E27FC236}">
                <a16:creationId xmlns:a16="http://schemas.microsoft.com/office/drawing/2014/main" id="{C97AA61D-9DFF-C415-1033-A698210A63C6}"/>
              </a:ext>
            </a:extLst>
          </p:cNvPr>
          <p:cNvSpPr txBox="1"/>
          <p:nvPr/>
        </p:nvSpPr>
        <p:spPr>
          <a:xfrm>
            <a:off x="2191173" y="374814"/>
            <a:ext cx="440623"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たいさく</a:t>
            </a:r>
          </a:p>
        </p:txBody>
      </p:sp>
      <p:sp>
        <p:nvSpPr>
          <p:cNvPr id="29" name="テキスト ボックス 28">
            <a:extLst>
              <a:ext uri="{FF2B5EF4-FFF2-40B4-BE49-F238E27FC236}">
                <a16:creationId xmlns:a16="http://schemas.microsoft.com/office/drawing/2014/main" id="{3B106CA1-66C8-5D5C-7A6B-EF4E510DC206}"/>
              </a:ext>
            </a:extLst>
          </p:cNvPr>
          <p:cNvSpPr txBox="1"/>
          <p:nvPr/>
        </p:nvSpPr>
        <p:spPr>
          <a:xfrm>
            <a:off x="295428" y="374814"/>
            <a:ext cx="371321" cy="161583"/>
          </a:xfrm>
          <a:prstGeom prst="rect">
            <a:avLst/>
          </a:prstGeom>
          <a:noFill/>
        </p:spPr>
        <p:txBody>
          <a:bodyPr wrap="square" lIns="0" tIns="0" rIns="0" bIns="0" rtlCol="0">
            <a:no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ど　しゃ</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30" name="テキスト ボックス 29">
            <a:extLst>
              <a:ext uri="{FF2B5EF4-FFF2-40B4-BE49-F238E27FC236}">
                <a16:creationId xmlns:a16="http://schemas.microsoft.com/office/drawing/2014/main" id="{F8A63FA2-8B5F-0D78-D412-C572064D3F2C}"/>
              </a:ext>
            </a:extLst>
          </p:cNvPr>
          <p:cNvSpPr txBox="1"/>
          <p:nvPr/>
        </p:nvSpPr>
        <p:spPr>
          <a:xfrm>
            <a:off x="732298" y="374814"/>
            <a:ext cx="475801" cy="161583"/>
          </a:xfrm>
          <a:prstGeom prst="rect">
            <a:avLst/>
          </a:prstGeom>
          <a:noFill/>
        </p:spPr>
        <p:txBody>
          <a:bodyPr wrap="square" lIns="0" tIns="0" rIns="0" bIns="0" rtlCol="0">
            <a:noAutofit/>
          </a:bodyPr>
          <a:lstStyle/>
          <a:p>
            <a:pPr algn="dist"/>
            <a:r>
              <a:rPr lang="ja-JP" altLang="en-US" sz="700" spc="-15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さいがい</a:t>
            </a:r>
            <a:endParaRPr kumimoji="1" lang="ja-JP" altLang="en-US" sz="700" spc="-15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2" name="正方形/長方形 11">
            <a:extLst>
              <a:ext uri="{FF2B5EF4-FFF2-40B4-BE49-F238E27FC236}">
                <a16:creationId xmlns:a16="http://schemas.microsoft.com/office/drawing/2014/main" id="{970BAC4D-7AF0-324E-08D2-40B2E3D883C8}"/>
              </a:ext>
            </a:extLst>
          </p:cNvPr>
          <p:cNvSpPr/>
          <p:nvPr/>
        </p:nvSpPr>
        <p:spPr>
          <a:xfrm>
            <a:off x="4818825" y="4718111"/>
            <a:ext cx="1849865" cy="123111"/>
          </a:xfrm>
          <a:prstGeom prst="rect">
            <a:avLst/>
          </a:prstGeom>
        </p:spPr>
        <p:txBody>
          <a:bodyPr wrap="none" lIns="0" tIns="0" rIns="0" bIns="0">
            <a:spAutoFit/>
          </a:bodyPr>
          <a:lstStyle/>
          <a:p>
            <a:pPr algn="r"/>
            <a:r>
              <a:rPr lang="ja-JP" altLang="en-US" sz="800" dirty="0">
                <a:latin typeface="MS PGothic" panose="020B0600070205080204" pitchFamily="50" charset="-128"/>
                <a:ea typeface="MS PGothic" panose="020B0600070205080204" pitchFamily="50" charset="-128"/>
              </a:rPr>
              <a:t>イラスト</a:t>
            </a:r>
            <a:r>
              <a:rPr lang="en-US" altLang="ja-JP" sz="800" dirty="0">
                <a:latin typeface="MS PGothic" panose="020B0600070205080204" pitchFamily="50" charset="-128"/>
                <a:ea typeface="MS PGothic" panose="020B0600070205080204" pitchFamily="50" charset="-128"/>
              </a:rPr>
              <a:t>(</a:t>
            </a:r>
            <a:r>
              <a:rPr lang="ja-JP" altLang="en-US" sz="800" dirty="0">
                <a:latin typeface="MS PGothic" panose="020B0600070205080204" pitchFamily="50" charset="-128"/>
                <a:ea typeface="MS PGothic" panose="020B0600070205080204" pitchFamily="50" charset="-128"/>
              </a:rPr>
              <a:t>左</a:t>
            </a:r>
            <a:r>
              <a:rPr lang="en-US" altLang="ja-JP" sz="800" dirty="0">
                <a:latin typeface="MS PGothic" panose="020B0600070205080204" pitchFamily="50" charset="-128"/>
                <a:ea typeface="MS PGothic" panose="020B0600070205080204" pitchFamily="50" charset="-128"/>
              </a:rPr>
              <a:t>)</a:t>
            </a:r>
            <a:r>
              <a:rPr lang="ja-JP" altLang="en-US" sz="800" dirty="0">
                <a:latin typeface="MS PGothic" panose="020B0600070205080204" pitchFamily="50" charset="-128"/>
                <a:ea typeface="MS PGothic" panose="020B0600070205080204" pitchFamily="50" charset="-128"/>
              </a:rPr>
              <a:t>：関東地方整備局ホームページ</a:t>
            </a:r>
            <a:endParaRPr lang="en-US" altLang="ja-JP" sz="800" dirty="0">
              <a:latin typeface="MS PGothic" panose="020B0600070205080204" pitchFamily="50" charset="-128"/>
              <a:ea typeface="MS PGothic" panose="020B0600070205080204" pitchFamily="50" charset="-128"/>
            </a:endParaRPr>
          </a:p>
        </p:txBody>
      </p:sp>
      <p:sp>
        <p:nvSpPr>
          <p:cNvPr id="18" name="正方形/長方形 17">
            <a:extLst>
              <a:ext uri="{FF2B5EF4-FFF2-40B4-BE49-F238E27FC236}">
                <a16:creationId xmlns:a16="http://schemas.microsoft.com/office/drawing/2014/main" id="{E937C78D-52CF-540B-1679-4D8CB28FE3A3}"/>
              </a:ext>
            </a:extLst>
          </p:cNvPr>
          <p:cNvSpPr/>
          <p:nvPr/>
        </p:nvSpPr>
        <p:spPr>
          <a:xfrm>
            <a:off x="4818825" y="7115074"/>
            <a:ext cx="1849865" cy="123111"/>
          </a:xfrm>
          <a:prstGeom prst="rect">
            <a:avLst/>
          </a:prstGeom>
        </p:spPr>
        <p:txBody>
          <a:bodyPr wrap="none" lIns="0" tIns="0" rIns="0" bIns="0">
            <a:spAutoFit/>
          </a:bodyPr>
          <a:lstStyle/>
          <a:p>
            <a:pPr algn="r"/>
            <a:r>
              <a:rPr lang="ja-JP" altLang="en-US" sz="800" dirty="0">
                <a:latin typeface="MS PGothic" panose="020B0600070205080204" pitchFamily="50" charset="-128"/>
                <a:ea typeface="MS PGothic" panose="020B0600070205080204" pitchFamily="50" charset="-128"/>
              </a:rPr>
              <a:t>イラスト</a:t>
            </a:r>
            <a:r>
              <a:rPr lang="en-US" altLang="ja-JP" sz="800" dirty="0">
                <a:latin typeface="MS PGothic" panose="020B0600070205080204" pitchFamily="50" charset="-128"/>
                <a:ea typeface="MS PGothic" panose="020B0600070205080204" pitchFamily="50" charset="-128"/>
              </a:rPr>
              <a:t>(</a:t>
            </a:r>
            <a:r>
              <a:rPr lang="ja-JP" altLang="en-US" sz="800" dirty="0">
                <a:latin typeface="MS PGothic" panose="020B0600070205080204" pitchFamily="50" charset="-128"/>
                <a:ea typeface="MS PGothic" panose="020B0600070205080204" pitchFamily="50" charset="-128"/>
              </a:rPr>
              <a:t>左</a:t>
            </a:r>
            <a:r>
              <a:rPr lang="en-US" altLang="ja-JP" sz="800" dirty="0">
                <a:latin typeface="MS PGothic" panose="020B0600070205080204" pitchFamily="50" charset="-128"/>
                <a:ea typeface="MS PGothic" panose="020B0600070205080204" pitchFamily="50" charset="-128"/>
              </a:rPr>
              <a:t>)</a:t>
            </a:r>
            <a:r>
              <a:rPr lang="ja-JP" altLang="en-US" sz="800" dirty="0">
                <a:latin typeface="MS PGothic" panose="020B0600070205080204" pitchFamily="50" charset="-128"/>
                <a:ea typeface="MS PGothic" panose="020B0600070205080204" pitchFamily="50" charset="-128"/>
              </a:rPr>
              <a:t>：関東地方整備局ホームページ</a:t>
            </a:r>
            <a:endParaRPr lang="en-US" altLang="ja-JP" sz="800" dirty="0">
              <a:latin typeface="MS PGothic" panose="020B0600070205080204" pitchFamily="50" charset="-128"/>
              <a:ea typeface="MS PGothic" panose="020B0600070205080204" pitchFamily="50" charset="-128"/>
            </a:endParaRPr>
          </a:p>
        </p:txBody>
      </p:sp>
      <p:sp>
        <p:nvSpPr>
          <p:cNvPr id="20" name="正方形/長方形 19">
            <a:extLst>
              <a:ext uri="{FF2B5EF4-FFF2-40B4-BE49-F238E27FC236}">
                <a16:creationId xmlns:a16="http://schemas.microsoft.com/office/drawing/2014/main" id="{AA17B1C5-C47E-817A-0D50-095D0A5E72CF}"/>
              </a:ext>
            </a:extLst>
          </p:cNvPr>
          <p:cNvSpPr/>
          <p:nvPr/>
        </p:nvSpPr>
        <p:spPr>
          <a:xfrm>
            <a:off x="4818825" y="9559498"/>
            <a:ext cx="1849865" cy="123111"/>
          </a:xfrm>
          <a:prstGeom prst="rect">
            <a:avLst/>
          </a:prstGeom>
        </p:spPr>
        <p:txBody>
          <a:bodyPr wrap="none" lIns="0" tIns="0" rIns="0" bIns="0">
            <a:spAutoFit/>
          </a:bodyPr>
          <a:lstStyle/>
          <a:p>
            <a:pPr algn="r"/>
            <a:r>
              <a:rPr lang="ja-JP" altLang="en-US" sz="800" dirty="0">
                <a:latin typeface="MS PGothic" panose="020B0600070205080204" pitchFamily="50" charset="-128"/>
                <a:ea typeface="MS PGothic" panose="020B0600070205080204" pitchFamily="50" charset="-128"/>
              </a:rPr>
              <a:t>イラスト</a:t>
            </a:r>
            <a:r>
              <a:rPr lang="en-US" altLang="ja-JP" sz="800" dirty="0">
                <a:latin typeface="MS PGothic" panose="020B0600070205080204" pitchFamily="50" charset="-128"/>
                <a:ea typeface="MS PGothic" panose="020B0600070205080204" pitchFamily="50" charset="-128"/>
              </a:rPr>
              <a:t>(</a:t>
            </a:r>
            <a:r>
              <a:rPr lang="ja-JP" altLang="en-US" sz="800" dirty="0">
                <a:latin typeface="MS PGothic" panose="020B0600070205080204" pitchFamily="50" charset="-128"/>
                <a:ea typeface="MS PGothic" panose="020B0600070205080204" pitchFamily="50" charset="-128"/>
              </a:rPr>
              <a:t>左</a:t>
            </a:r>
            <a:r>
              <a:rPr lang="en-US" altLang="ja-JP" sz="800" dirty="0">
                <a:latin typeface="MS PGothic" panose="020B0600070205080204" pitchFamily="50" charset="-128"/>
                <a:ea typeface="MS PGothic" panose="020B0600070205080204" pitchFamily="50" charset="-128"/>
              </a:rPr>
              <a:t>)</a:t>
            </a:r>
            <a:r>
              <a:rPr lang="ja-JP" altLang="en-US" sz="800" dirty="0">
                <a:latin typeface="MS PGothic" panose="020B0600070205080204" pitchFamily="50" charset="-128"/>
                <a:ea typeface="MS PGothic" panose="020B0600070205080204" pitchFamily="50" charset="-128"/>
              </a:rPr>
              <a:t>：関東地方整備局ホームページ</a:t>
            </a:r>
            <a:endParaRPr lang="en-US" altLang="ja-JP" sz="800" dirty="0">
              <a:latin typeface="MS PGothic" panose="020B0600070205080204" pitchFamily="50" charset="-128"/>
              <a:ea typeface="MS PGothic" panose="020B0600070205080204" pitchFamily="50" charset="-128"/>
            </a:endParaRPr>
          </a:p>
        </p:txBody>
      </p:sp>
      <p:sp>
        <p:nvSpPr>
          <p:cNvPr id="6" name="テキスト ボックス 5">
            <a:extLst>
              <a:ext uri="{FF2B5EF4-FFF2-40B4-BE49-F238E27FC236}">
                <a16:creationId xmlns:a16="http://schemas.microsoft.com/office/drawing/2014/main" id="{56FD81DB-5B14-0FBB-4B61-BB18E5666375}"/>
              </a:ext>
            </a:extLst>
          </p:cNvPr>
          <p:cNvSpPr txBox="1"/>
          <p:nvPr/>
        </p:nvSpPr>
        <p:spPr>
          <a:xfrm>
            <a:off x="1461315" y="374405"/>
            <a:ext cx="453422" cy="107722"/>
          </a:xfrm>
          <a:prstGeom prst="rect">
            <a:avLst/>
          </a:prstGeom>
          <a:noFill/>
        </p:spPr>
        <p:txBody>
          <a:bodyPr wrap="square" lIns="0" tIns="0" rIns="0" bIns="0" rtlCol="0">
            <a:spAutoFit/>
          </a:bodyPr>
          <a:lstStyle/>
          <a:p>
            <a:pPr algn="dist"/>
            <a:r>
              <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しゅるい</a:t>
            </a:r>
          </a:p>
        </p:txBody>
      </p:sp>
      <p:sp>
        <p:nvSpPr>
          <p:cNvPr id="8" name="テキスト ボックス 7">
            <a:extLst>
              <a:ext uri="{FF2B5EF4-FFF2-40B4-BE49-F238E27FC236}">
                <a16:creationId xmlns:a16="http://schemas.microsoft.com/office/drawing/2014/main" id="{B97479D3-34C1-5BA3-A0AC-88DEE1D54862}"/>
              </a:ext>
            </a:extLst>
          </p:cNvPr>
          <p:cNvSpPr txBox="1"/>
          <p:nvPr/>
        </p:nvSpPr>
        <p:spPr>
          <a:xfrm>
            <a:off x="2588858" y="1276803"/>
            <a:ext cx="180000" cy="107722"/>
          </a:xfrm>
          <a:prstGeom prst="rect">
            <a:avLst/>
          </a:prstGeom>
          <a:noFill/>
        </p:spPr>
        <p:txBody>
          <a:bodyPr wrap="square" lIns="0" tIns="0" rIns="0" bIns="0" rtlCol="0">
            <a:spAutoFit/>
          </a:bodyPr>
          <a:lstStyle/>
          <a:p>
            <a:pPr algn="ctr"/>
            <a:r>
              <a:rPr kumimoji="1" lang="ja-JP" altLang="en-US" sz="700" spc="-50" dirty="0">
                <a:latin typeface="ＭＳ Ｐ明朝" panose="02020600040205080304" pitchFamily="18" charset="-128"/>
                <a:ea typeface="ＭＳ Ｐ明朝" panose="02020600040205080304" pitchFamily="18" charset="-128"/>
              </a:rPr>
              <a:t>ふせ</a:t>
            </a:r>
          </a:p>
        </p:txBody>
      </p:sp>
      <p:sp>
        <p:nvSpPr>
          <p:cNvPr id="10" name="テキスト ボックス 9">
            <a:extLst>
              <a:ext uri="{FF2B5EF4-FFF2-40B4-BE49-F238E27FC236}">
                <a16:creationId xmlns:a16="http://schemas.microsoft.com/office/drawing/2014/main" id="{5B63468C-99DB-F929-3823-407909D0227D}"/>
              </a:ext>
            </a:extLst>
          </p:cNvPr>
          <p:cNvSpPr txBox="1"/>
          <p:nvPr/>
        </p:nvSpPr>
        <p:spPr>
          <a:xfrm>
            <a:off x="3759704" y="1551967"/>
            <a:ext cx="180000" cy="107722"/>
          </a:xfrm>
          <a:prstGeom prst="rect">
            <a:avLst/>
          </a:prstGeom>
          <a:noFill/>
        </p:spPr>
        <p:txBody>
          <a:bodyPr wrap="square" lIns="0" tIns="0" rIns="0" bIns="0" rtlCol="0">
            <a:spAutoFit/>
          </a:bodyPr>
          <a:lstStyle/>
          <a:p>
            <a:pPr algn="ctr"/>
            <a:r>
              <a:rPr lang="ja-JP" altLang="en-US" sz="700" spc="-5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ちが</a:t>
            </a:r>
            <a:endParaRPr kumimoji="1" lang="ja-JP" altLang="en-US" sz="700" spc="-5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EC0353F5-D233-18F0-8C7A-4D77A4DE24A3}"/>
              </a:ext>
            </a:extLst>
          </p:cNvPr>
          <p:cNvSpPr txBox="1"/>
          <p:nvPr/>
        </p:nvSpPr>
        <p:spPr>
          <a:xfrm>
            <a:off x="4382369" y="1553253"/>
            <a:ext cx="396000" cy="108000"/>
          </a:xfrm>
          <a:prstGeom prst="rect">
            <a:avLst/>
          </a:prstGeom>
          <a:noFill/>
        </p:spPr>
        <p:txBody>
          <a:bodyPr wrap="square" lIns="0" tIns="0" rIns="0" bIns="0" rtlCol="0">
            <a:spAutoFit/>
          </a:bodyPr>
          <a:lstStyle/>
          <a:p>
            <a:pPr algn="ctr"/>
            <a:r>
              <a:rPr lang="ja-JP" altLang="en-US" sz="700" spc="-5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ぜんちょう</a:t>
            </a:r>
            <a:endParaRPr kumimoji="1" lang="ja-JP" altLang="en-US" sz="700" spc="-5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4" name="テキスト ボックス 33">
            <a:extLst>
              <a:ext uri="{FF2B5EF4-FFF2-40B4-BE49-F238E27FC236}">
                <a16:creationId xmlns:a16="http://schemas.microsoft.com/office/drawing/2014/main" id="{5B9791E4-71DB-316E-9E71-76C9507694A2}"/>
              </a:ext>
            </a:extLst>
          </p:cNvPr>
          <p:cNvSpPr txBox="1"/>
          <p:nvPr/>
        </p:nvSpPr>
        <p:spPr>
          <a:xfrm>
            <a:off x="1592068" y="2092937"/>
            <a:ext cx="331720" cy="107722"/>
          </a:xfrm>
          <a:prstGeom prst="rect">
            <a:avLst/>
          </a:prstGeom>
          <a:noFill/>
        </p:spPr>
        <p:txBody>
          <a:bodyPr wrap="square" lIns="0" tIns="0" rIns="0" bIns="0" rtlCol="0">
            <a:spAutoFit/>
          </a:bodyPr>
          <a:lstStyle/>
          <a:p>
            <a:pPr algn="dist"/>
            <a:r>
              <a:rPr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しゅるい</a:t>
            </a:r>
            <a:endPar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5" name="テキスト ボックス 34">
            <a:extLst>
              <a:ext uri="{FF2B5EF4-FFF2-40B4-BE49-F238E27FC236}">
                <a16:creationId xmlns:a16="http://schemas.microsoft.com/office/drawing/2014/main" id="{00E58814-A025-39CA-3B17-9ECBBE03A861}"/>
              </a:ext>
            </a:extLst>
          </p:cNvPr>
          <p:cNvSpPr txBox="1"/>
          <p:nvPr/>
        </p:nvSpPr>
        <p:spPr>
          <a:xfrm>
            <a:off x="1157722" y="9181590"/>
            <a:ext cx="197170" cy="107722"/>
          </a:xfrm>
          <a:prstGeom prst="rect">
            <a:avLst/>
          </a:prstGeom>
          <a:noFill/>
        </p:spPr>
        <p:txBody>
          <a:bodyPr wrap="none" lIns="0" tIns="0" rIns="0" bIns="0" rtlCol="0">
            <a:spAutoFit/>
          </a:bodyPr>
          <a:lstStyle/>
          <a:p>
            <a:pPr algn="dist"/>
            <a:r>
              <a:rPr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rPr>
              <a:t>りょう</a:t>
            </a:r>
            <a:endParaRPr kumimoji="1" lang="ja-JP" altLang="en-US" sz="700"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sp>
        <p:nvSpPr>
          <p:cNvPr id="36" name="正方形/長方形 35">
            <a:extLst>
              <a:ext uri="{FF2B5EF4-FFF2-40B4-BE49-F238E27FC236}">
                <a16:creationId xmlns:a16="http://schemas.microsoft.com/office/drawing/2014/main" id="{D299A1E0-5E92-56B4-0301-7CED7D043070}"/>
              </a:ext>
            </a:extLst>
          </p:cNvPr>
          <p:cNvSpPr/>
          <p:nvPr/>
        </p:nvSpPr>
        <p:spPr>
          <a:xfrm>
            <a:off x="5634000" y="0"/>
            <a:ext cx="1224000" cy="324000"/>
          </a:xfrm>
          <a:prstGeom prst="rect">
            <a:avLst/>
          </a:prstGeom>
          <a:solidFill>
            <a:schemeClr val="accent6">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748780A1-0DF7-4601-FFA3-0DD174D4ACAB}"/>
              </a:ext>
            </a:extLst>
          </p:cNvPr>
          <p:cNvSpPr txBox="1"/>
          <p:nvPr/>
        </p:nvSpPr>
        <p:spPr>
          <a:xfrm>
            <a:off x="5754415" y="40181"/>
            <a:ext cx="1013098" cy="276999"/>
          </a:xfrm>
          <a:prstGeom prst="rect">
            <a:avLst/>
          </a:prstGeom>
          <a:noFill/>
        </p:spPr>
        <p:txBody>
          <a:bodyPr wrap="none" lIns="0" tIns="0" rIns="0" bIns="0" rtlCol="0">
            <a:spAutoFit/>
          </a:bodyPr>
          <a:lstStyle/>
          <a:p>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土砂</a:t>
            </a:r>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災害</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編</a:t>
            </a:r>
          </a:p>
        </p:txBody>
      </p:sp>
      <p:sp>
        <p:nvSpPr>
          <p:cNvPr id="38" name="テキスト ボックス 37">
            <a:extLst>
              <a:ext uri="{FF2B5EF4-FFF2-40B4-BE49-F238E27FC236}">
                <a16:creationId xmlns:a16="http://schemas.microsoft.com/office/drawing/2014/main" id="{D5EDDD4C-B5C0-118A-DEAF-CE699502CB95}"/>
              </a:ext>
            </a:extLst>
          </p:cNvPr>
          <p:cNvSpPr txBox="1"/>
          <p:nvPr/>
        </p:nvSpPr>
        <p:spPr>
          <a:xfrm>
            <a:off x="5814830" y="5920"/>
            <a:ext cx="270908" cy="107722"/>
          </a:xfrm>
          <a:prstGeom prst="rect">
            <a:avLst/>
          </a:prstGeom>
          <a:noFill/>
        </p:spPr>
        <p:txBody>
          <a:bodyPr wrap="none" lIns="0" tIns="0" rIns="0" bIns="0" rtlCol="0">
            <a:spAutoFit/>
          </a:bodyPr>
          <a:lstStyle/>
          <a:p>
            <a:pPr algn="ct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ど  しゃ</a:t>
            </a:r>
          </a:p>
        </p:txBody>
      </p:sp>
      <p:sp>
        <p:nvSpPr>
          <p:cNvPr id="39" name="テキスト ボックス 38">
            <a:extLst>
              <a:ext uri="{FF2B5EF4-FFF2-40B4-BE49-F238E27FC236}">
                <a16:creationId xmlns:a16="http://schemas.microsoft.com/office/drawing/2014/main" id="{E171311A-E94F-7092-9DFE-78E00D5D8AE0}"/>
              </a:ext>
            </a:extLst>
          </p:cNvPr>
          <p:cNvSpPr txBox="1"/>
          <p:nvPr/>
        </p:nvSpPr>
        <p:spPr>
          <a:xfrm>
            <a:off x="6148722" y="5920"/>
            <a:ext cx="355867" cy="107722"/>
          </a:xfrm>
          <a:prstGeom prst="rect">
            <a:avLst/>
          </a:prstGeom>
          <a:noFill/>
        </p:spPr>
        <p:txBody>
          <a:bodyPr wrap="none" lIns="0" tIns="0" rIns="0" bIns="0" rtlCol="0">
            <a:spAutoFit/>
          </a:bodyPr>
          <a:lstStyle/>
          <a:p>
            <a:pPr algn="ctr"/>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 がい</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0" name="テキスト ボックス 39">
            <a:extLst>
              <a:ext uri="{FF2B5EF4-FFF2-40B4-BE49-F238E27FC236}">
                <a16:creationId xmlns:a16="http://schemas.microsoft.com/office/drawing/2014/main" id="{1CF969EF-70DE-2B05-4B71-3777C044B032}"/>
              </a:ext>
            </a:extLst>
          </p:cNvPr>
          <p:cNvSpPr txBox="1"/>
          <p:nvPr/>
        </p:nvSpPr>
        <p:spPr>
          <a:xfrm>
            <a:off x="6594779" y="5920"/>
            <a:ext cx="163506" cy="107722"/>
          </a:xfrm>
          <a:prstGeom prst="rect">
            <a:avLst/>
          </a:prstGeom>
          <a:noFill/>
        </p:spPr>
        <p:txBody>
          <a:bodyPr wrap="none" lIns="0" tIns="0" rIns="0" bIns="0" rtlCol="0">
            <a:spAutoFit/>
          </a:bodyPr>
          <a:lstStyle/>
          <a:p>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へん</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A514423B-3C30-EA25-AFB1-80C8CA39A47E}"/>
              </a:ext>
            </a:extLst>
          </p:cNvPr>
          <p:cNvSpPr txBox="1"/>
          <p:nvPr/>
        </p:nvSpPr>
        <p:spPr>
          <a:xfrm flipH="1">
            <a:off x="106068" y="22150"/>
            <a:ext cx="2998849" cy="246221"/>
          </a:xfrm>
          <a:prstGeom prst="rect">
            <a:avLst/>
          </a:prstGeom>
          <a:noFill/>
          <a:ln>
            <a:noFill/>
          </a:ln>
        </p:spPr>
        <p:txBody>
          <a:bodyPr wrap="square" rtlCol="0">
            <a:spAutoFit/>
          </a:bodyPr>
          <a:lstStyle/>
          <a:p>
            <a:r>
              <a:rPr kumimoji="1" lang="ja-JP" altLang="en-US" sz="1000" u="sng" dirty="0"/>
              <a:t>テーマ</a:t>
            </a:r>
            <a:r>
              <a:rPr lang="ja-JP" altLang="en-US" sz="1000" u="sng" dirty="0"/>
              <a:t>②</a:t>
            </a:r>
            <a:r>
              <a:rPr kumimoji="1" lang="ja-JP" altLang="en-US" sz="1000" u="sng" dirty="0"/>
              <a:t>災害の起こり方と対策を知る</a:t>
            </a:r>
          </a:p>
        </p:txBody>
      </p:sp>
      <p:sp>
        <p:nvSpPr>
          <p:cNvPr id="32" name="テキスト ボックス 31">
            <a:extLst>
              <a:ext uri="{FF2B5EF4-FFF2-40B4-BE49-F238E27FC236}">
                <a16:creationId xmlns:a16="http://schemas.microsoft.com/office/drawing/2014/main" id="{21CE47FD-6D05-6999-B110-E8C5300D1751}"/>
              </a:ext>
            </a:extLst>
          </p:cNvPr>
          <p:cNvSpPr txBox="1"/>
          <p:nvPr/>
        </p:nvSpPr>
        <p:spPr>
          <a:xfrm flipH="1">
            <a:off x="576204" y="-46843"/>
            <a:ext cx="484950" cy="184666"/>
          </a:xfrm>
          <a:prstGeom prst="rect">
            <a:avLst/>
          </a:prstGeom>
          <a:noFill/>
          <a:ln>
            <a:noFill/>
          </a:ln>
        </p:spPr>
        <p:txBody>
          <a:bodyPr wrap="square" rtlCol="0">
            <a:spAutoFit/>
          </a:bodyPr>
          <a:lstStyle/>
          <a:p>
            <a:r>
              <a:rPr lang="ja-JP" altLang="en-US" sz="600" dirty="0"/>
              <a:t>さいがい</a:t>
            </a:r>
            <a:endParaRPr kumimoji="1" lang="en-US" altLang="ja-JP" sz="600" dirty="0"/>
          </a:p>
        </p:txBody>
      </p:sp>
      <p:sp>
        <p:nvSpPr>
          <p:cNvPr id="33" name="テキスト ボックス 32">
            <a:extLst>
              <a:ext uri="{FF2B5EF4-FFF2-40B4-BE49-F238E27FC236}">
                <a16:creationId xmlns:a16="http://schemas.microsoft.com/office/drawing/2014/main" id="{A7EB9561-42AA-2A78-81C7-7B063C4DAD20}"/>
              </a:ext>
            </a:extLst>
          </p:cNvPr>
          <p:cNvSpPr txBox="1"/>
          <p:nvPr/>
        </p:nvSpPr>
        <p:spPr>
          <a:xfrm flipH="1">
            <a:off x="1533036" y="-46843"/>
            <a:ext cx="484950" cy="184666"/>
          </a:xfrm>
          <a:prstGeom prst="rect">
            <a:avLst/>
          </a:prstGeom>
          <a:noFill/>
          <a:ln>
            <a:noFill/>
          </a:ln>
        </p:spPr>
        <p:txBody>
          <a:bodyPr wrap="square" rtlCol="0">
            <a:spAutoFit/>
          </a:bodyPr>
          <a:lstStyle/>
          <a:p>
            <a:r>
              <a:rPr lang="ja-JP" altLang="en-US" sz="600" dirty="0"/>
              <a:t>たいさく</a:t>
            </a:r>
            <a:endParaRPr kumimoji="1" lang="en-US" altLang="ja-JP" sz="600" dirty="0"/>
          </a:p>
        </p:txBody>
      </p:sp>
    </p:spTree>
    <p:extLst>
      <p:ext uri="{BB962C8B-B14F-4D97-AF65-F5344CB8AC3E}">
        <p14:creationId xmlns:p14="http://schemas.microsoft.com/office/powerpoint/2010/main" val="286052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角丸四角形 130"/>
          <p:cNvSpPr/>
          <p:nvPr/>
        </p:nvSpPr>
        <p:spPr>
          <a:xfrm>
            <a:off x="4598074" y="3057155"/>
            <a:ext cx="2188119" cy="3009367"/>
          </a:xfrm>
          <a:prstGeom prst="roundRect">
            <a:avLst>
              <a:gd name="adj" fmla="val 5070"/>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4717536" y="3849038"/>
            <a:ext cx="1949950" cy="21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221" name="角丸四角形 220"/>
          <p:cNvSpPr/>
          <p:nvPr/>
        </p:nvSpPr>
        <p:spPr>
          <a:xfrm>
            <a:off x="80707" y="1208929"/>
            <a:ext cx="6696330" cy="1217891"/>
          </a:xfrm>
          <a:prstGeom prst="roundRect">
            <a:avLst>
              <a:gd name="adj" fmla="val 12496"/>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1349209" y="45720"/>
            <a:ext cx="4511171"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土砂災害の種類（がけ崩れ・土石流・地すべり）について知ろう</a:t>
            </a:r>
            <a:endParaRPr lang="en-US" altLang="ja-JP" sz="13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63" name="テキスト ボックス 62"/>
          <p:cNvSpPr txBox="1"/>
          <p:nvPr/>
        </p:nvSpPr>
        <p:spPr>
          <a:xfrm>
            <a:off x="1349209" y="336290"/>
            <a:ext cx="4990631" cy="292388"/>
          </a:xfrm>
          <a:prstGeom prst="rect">
            <a:avLst/>
          </a:prstGeom>
          <a:noFill/>
        </p:spPr>
        <p:txBody>
          <a:bodyPr wrap="squar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土砂災害の対策と前兆現象を知ろう</a:t>
            </a:r>
          </a:p>
        </p:txBody>
      </p:sp>
      <p:sp>
        <p:nvSpPr>
          <p:cNvPr id="64" name="テキスト ボックス 63"/>
          <p:cNvSpPr txBox="1"/>
          <p:nvPr/>
        </p:nvSpPr>
        <p:spPr>
          <a:xfrm>
            <a:off x="1349209" y="626861"/>
            <a:ext cx="3717684" cy="292388"/>
          </a:xfrm>
          <a:prstGeom prst="rect">
            <a:avLst/>
          </a:prstGeom>
          <a:noFill/>
        </p:spPr>
        <p:txBody>
          <a:bodyPr wrap="none" rtlCol="0">
            <a:spAutoFit/>
          </a:bodyPr>
          <a:lstStyle/>
          <a:p>
            <a:pPr>
              <a:spcBef>
                <a:spcPts val="0"/>
              </a:spcBef>
            </a:pPr>
            <a:r>
              <a:rPr lang="ja-JP" altLang="en-US" sz="13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土砂災害が発生する前にできることを考えてみよう</a:t>
            </a:r>
          </a:p>
        </p:txBody>
      </p:sp>
      <p:sp>
        <p:nvSpPr>
          <p:cNvPr id="40" name="角丸四角形 39"/>
          <p:cNvSpPr/>
          <p:nvPr/>
        </p:nvSpPr>
        <p:spPr>
          <a:xfrm>
            <a:off x="80707" y="6245422"/>
            <a:ext cx="6696330" cy="2603301"/>
          </a:xfrm>
          <a:prstGeom prst="roundRect">
            <a:avLst>
              <a:gd name="adj" fmla="val 4319"/>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88973" y="52703"/>
            <a:ext cx="847725" cy="847725"/>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83070" y="125658"/>
            <a:ext cx="859531" cy="646331"/>
          </a:xfrm>
          <a:prstGeom prst="rect">
            <a:avLst/>
          </a:prstGeom>
          <a:noFill/>
        </p:spPr>
        <p:txBody>
          <a:bodyPr wrap="none" rtlCol="0">
            <a:spAutoFit/>
          </a:bodyPr>
          <a:lstStyle/>
          <a:p>
            <a:pPr algn="ctr"/>
            <a:r>
              <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学習の</a:t>
            </a:r>
            <a:endParaRPr kumimoji="1" lang="en-US" altLang="ja-JP"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ねらい</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79" name="正方形/長方形 78"/>
          <p:cNvSpPr/>
          <p:nvPr/>
        </p:nvSpPr>
        <p:spPr>
          <a:xfrm>
            <a:off x="208437" y="7006595"/>
            <a:ext cx="3161322" cy="1718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a:off x="208437" y="7006595"/>
            <a:ext cx="3160800" cy="0"/>
          </a:xfrm>
          <a:prstGeom prst="line">
            <a:avLst/>
          </a:prstGeom>
          <a:ln w="38100" cap="rnd">
            <a:solidFill>
              <a:schemeClr val="accent6">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3513609" y="7006593"/>
            <a:ext cx="3160800" cy="1718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108" name="テキスト ボックス 107"/>
          <p:cNvSpPr txBox="1"/>
          <p:nvPr/>
        </p:nvSpPr>
        <p:spPr>
          <a:xfrm>
            <a:off x="3513609" y="6726919"/>
            <a:ext cx="922047" cy="292388"/>
          </a:xfrm>
          <a:prstGeom prst="rect">
            <a:avLst/>
          </a:prstGeom>
          <a:noFill/>
        </p:spPr>
        <p:txBody>
          <a:bodyPr wrap="none" rtlCol="0">
            <a:spAutoFit/>
          </a:bodyPr>
          <a:lstStyle/>
          <a:p>
            <a:r>
              <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監視カメラ</a:t>
            </a:r>
          </a:p>
        </p:txBody>
      </p:sp>
      <p:cxnSp>
        <p:nvCxnSpPr>
          <p:cNvPr id="110" name="直線コネクタ 109"/>
          <p:cNvCxnSpPr/>
          <p:nvPr/>
        </p:nvCxnSpPr>
        <p:spPr>
          <a:xfrm>
            <a:off x="3513609" y="7006594"/>
            <a:ext cx="3160800" cy="0"/>
          </a:xfrm>
          <a:prstGeom prst="line">
            <a:avLst/>
          </a:prstGeom>
          <a:ln w="38100" cap="rnd">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202154" y="6334034"/>
            <a:ext cx="2586882" cy="307777"/>
          </a:xfrm>
          <a:prstGeom prst="rect">
            <a:avLst/>
          </a:prstGeom>
          <a:noFill/>
        </p:spPr>
        <p:txBody>
          <a:bodyPr wrap="square" rtlCol="0">
            <a:spAutoFit/>
          </a:bodyPr>
          <a:lstStyle/>
          <a:p>
            <a:r>
              <a:rPr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発生に早く気づくための対策</a:t>
            </a:r>
            <a:endParaRPr kumimoji="1"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pic>
        <p:nvPicPr>
          <p:cNvPr id="120" name="Picture 2" descr="土石流発生監視装置（ワイヤーセンサーとサイレン）"/>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31272" y="7447165"/>
            <a:ext cx="2014855" cy="1084052"/>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p:cNvSpPr txBox="1"/>
          <p:nvPr/>
        </p:nvSpPr>
        <p:spPr>
          <a:xfrm>
            <a:off x="208437" y="6726919"/>
            <a:ext cx="1364476" cy="292388"/>
          </a:xfrm>
          <a:prstGeom prst="rect">
            <a:avLst/>
          </a:prstGeom>
          <a:noFill/>
        </p:spPr>
        <p:txBody>
          <a:bodyPr wrap="none" rtlCol="0">
            <a:spAutoFit/>
          </a:bodyPr>
          <a:lstStyle/>
          <a:p>
            <a:r>
              <a:rPr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ワイヤーセンサー</a:t>
            </a:r>
            <a:endPar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53" name="角丸四角形 152"/>
          <p:cNvSpPr/>
          <p:nvPr/>
        </p:nvSpPr>
        <p:spPr>
          <a:xfrm>
            <a:off x="80963" y="2580907"/>
            <a:ext cx="6696074" cy="41469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E1A9"/>
              </a:solidFill>
            </a:endParaRPr>
          </a:p>
        </p:txBody>
      </p:sp>
      <p:sp>
        <p:nvSpPr>
          <p:cNvPr id="154" name="テキスト ボックス 153"/>
          <p:cNvSpPr txBox="1"/>
          <p:nvPr/>
        </p:nvSpPr>
        <p:spPr>
          <a:xfrm>
            <a:off x="80963" y="2641655"/>
            <a:ext cx="4618212" cy="353943"/>
          </a:xfrm>
          <a:prstGeom prst="rect">
            <a:avLst/>
          </a:prstGeom>
          <a:noFill/>
        </p:spPr>
        <p:txBody>
          <a:bodyPr wrap="square" rtlCol="0">
            <a:spAutoFit/>
          </a:bodyPr>
          <a:lstStyle/>
          <a:p>
            <a:r>
              <a:rPr lang="ja-JP" altLang="en-US" sz="1700" dirty="0">
                <a:solidFill>
                  <a:schemeClr val="bg1"/>
                </a:solidFill>
                <a:latin typeface="HGP創英角ｺﾞｼｯｸUB" panose="020B0900000000000000" pitchFamily="50" charset="-128"/>
                <a:ea typeface="HGP創英角ｺﾞｼｯｸUB" panose="020B0900000000000000" pitchFamily="50" charset="-128"/>
              </a:rPr>
              <a:t>２　土砂災害を防ぐための対策例</a:t>
            </a:r>
            <a:endPar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89" name="テキスト ボックス 188"/>
          <p:cNvSpPr txBox="1"/>
          <p:nvPr/>
        </p:nvSpPr>
        <p:spPr>
          <a:xfrm>
            <a:off x="517862" y="9363002"/>
            <a:ext cx="3888456" cy="313932"/>
          </a:xfrm>
          <a:prstGeom prst="rect">
            <a:avLst/>
          </a:prstGeom>
          <a:noFill/>
        </p:spPr>
        <p:txBody>
          <a:bodyPr wrap="square" rtlCol="0">
            <a:spAutoFit/>
          </a:bodyPr>
          <a:lstStyle/>
          <a:p>
            <a:pPr>
              <a:lnSpc>
                <a:spcPct val="120000"/>
              </a:lnSpc>
            </a:pPr>
            <a:r>
              <a:rPr lang="ja-JP" altLang="en-US" sz="1200" dirty="0">
                <a:latin typeface="+mj-ea"/>
              </a:rPr>
              <a:t>土砂災害から </a:t>
            </a:r>
            <a:r>
              <a:rPr lang="ja-JP" altLang="en-US" sz="12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命や建物などを守る </a:t>
            </a:r>
            <a:r>
              <a:rPr lang="ja-JP" altLang="en-US" sz="1200" dirty="0">
                <a:latin typeface="+mj-ea"/>
              </a:rPr>
              <a:t>工事や</a:t>
            </a:r>
            <a:r>
              <a:rPr lang="ja-JP" altLang="en-US" sz="1200" dirty="0">
                <a:latin typeface="+mn-ea"/>
              </a:rPr>
              <a:t>取り組み</a:t>
            </a:r>
            <a:r>
              <a:rPr lang="ja-JP" altLang="en-US" sz="1200" dirty="0">
                <a:latin typeface="+mj-ea"/>
              </a:rPr>
              <a:t>のこと</a:t>
            </a:r>
            <a:endParaRPr lang="en-US" altLang="ja-JP" sz="1200" dirty="0">
              <a:latin typeface="+mj-ea"/>
            </a:endParaRPr>
          </a:p>
        </p:txBody>
      </p:sp>
      <p:sp>
        <p:nvSpPr>
          <p:cNvPr id="190" name="角丸四角形 189"/>
          <p:cNvSpPr/>
          <p:nvPr/>
        </p:nvSpPr>
        <p:spPr>
          <a:xfrm>
            <a:off x="202680" y="8980382"/>
            <a:ext cx="6464806" cy="783729"/>
          </a:xfrm>
          <a:prstGeom prst="roundRect">
            <a:avLst>
              <a:gd name="adj" fmla="val 24418"/>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角丸四角形 190"/>
          <p:cNvSpPr/>
          <p:nvPr/>
        </p:nvSpPr>
        <p:spPr>
          <a:xfrm>
            <a:off x="408322" y="8984857"/>
            <a:ext cx="1338688" cy="305838"/>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テキスト ボックス 191"/>
          <p:cNvSpPr txBox="1"/>
          <p:nvPr/>
        </p:nvSpPr>
        <p:spPr>
          <a:xfrm>
            <a:off x="443085" y="8954649"/>
            <a:ext cx="1345240" cy="323165"/>
          </a:xfrm>
          <a:prstGeom prst="rect">
            <a:avLst/>
          </a:prstGeom>
          <a:noFill/>
        </p:spPr>
        <p:txBody>
          <a:bodyPr wrap="none" rtlCol="0">
            <a:spAutoFit/>
          </a:bodyPr>
          <a:lstStyle/>
          <a:p>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ステップアップ</a:t>
            </a:r>
            <a:endPar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3" name="テキスト ボックス 192"/>
          <p:cNvSpPr txBox="1"/>
          <p:nvPr/>
        </p:nvSpPr>
        <p:spPr>
          <a:xfrm>
            <a:off x="1747010" y="9039944"/>
            <a:ext cx="1439208" cy="307777"/>
          </a:xfrm>
          <a:prstGeom prst="rect">
            <a:avLst/>
          </a:prstGeom>
          <a:noFill/>
        </p:spPr>
        <p:txBody>
          <a:bodyPr wrap="squar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砂防</a:t>
            </a:r>
            <a:r>
              <a:rPr lang="ja-JP" altLang="en-US" sz="1400" dirty="0">
                <a:latin typeface="HGP創英角ｺﾞｼｯｸUB" panose="020B0900000000000000" pitchFamily="50" charset="-128"/>
                <a:ea typeface="HGP創英角ｺﾞｼｯｸUB" panose="020B0900000000000000" pitchFamily="50" charset="-128"/>
              </a:rPr>
              <a:t>ってなに？</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grpSp>
        <p:nvGrpSpPr>
          <p:cNvPr id="194" name="グループ化 193"/>
          <p:cNvGrpSpPr/>
          <p:nvPr/>
        </p:nvGrpSpPr>
        <p:grpSpPr>
          <a:xfrm rot="2939002" flipH="1">
            <a:off x="128688" y="9023445"/>
            <a:ext cx="445294" cy="159887"/>
            <a:chOff x="-692938" y="3350513"/>
            <a:chExt cx="571494" cy="205200"/>
          </a:xfrm>
        </p:grpSpPr>
        <p:grpSp>
          <p:nvGrpSpPr>
            <p:cNvPr id="195" name="グループ化 194"/>
            <p:cNvGrpSpPr/>
            <p:nvPr/>
          </p:nvGrpSpPr>
          <p:grpSpPr>
            <a:xfrm>
              <a:off x="-692938" y="3350513"/>
              <a:ext cx="523187" cy="205200"/>
              <a:chOff x="-692938" y="3350513"/>
              <a:chExt cx="523187" cy="205200"/>
            </a:xfrm>
          </p:grpSpPr>
          <p:sp>
            <p:nvSpPr>
              <p:cNvPr id="197" name="二等辺三角形 196"/>
              <p:cNvSpPr/>
              <p:nvPr/>
            </p:nvSpPr>
            <p:spPr>
              <a:xfrm rot="16200000">
                <a:off x="-719715" y="3380310"/>
                <a:ext cx="201600" cy="144444"/>
              </a:xfrm>
              <a:prstGeom prst="triangle">
                <a:avLst/>
              </a:prstGeom>
              <a:solidFill>
                <a:schemeClr val="lt1"/>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二等辺三角形 197"/>
              <p:cNvSpPr/>
              <p:nvPr/>
            </p:nvSpPr>
            <p:spPr>
              <a:xfrm rot="16200000">
                <a:off x="-697325" y="3422775"/>
                <a:ext cx="68462" cy="59688"/>
              </a:xfrm>
              <a:prstGeom prst="triangle">
                <a:avLst/>
              </a:prstGeom>
              <a:solidFill>
                <a:schemeClr val="tx1">
                  <a:lumMod val="75000"/>
                  <a:lumOff val="25000"/>
                </a:schemeClr>
              </a:solidFill>
              <a:ln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p:cNvSpPr/>
              <p:nvPr/>
            </p:nvSpPr>
            <p:spPr>
              <a:xfrm>
                <a:off x="-544892" y="3350513"/>
                <a:ext cx="375141" cy="205200"/>
              </a:xfrm>
              <a:prstGeom prst="rect">
                <a:avLst/>
              </a:prstGeom>
              <a:solidFill>
                <a:srgbClr val="FFC000"/>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コネクタ 199"/>
              <p:cNvCxnSpPr>
                <a:stCxn id="199" idx="1"/>
                <a:endCxn id="199" idx="3"/>
              </p:cNvCxnSpPr>
              <p:nvPr/>
            </p:nvCxnSpPr>
            <p:spPr>
              <a:xfrm>
                <a:off x="-544892" y="3453113"/>
                <a:ext cx="37514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96" name="正方形/長方形 195"/>
            <p:cNvSpPr/>
            <p:nvPr/>
          </p:nvSpPr>
          <p:spPr>
            <a:xfrm>
              <a:off x="-169751" y="3350513"/>
              <a:ext cx="48307" cy="205200"/>
            </a:xfrm>
            <a:prstGeom prst="rect">
              <a:avLst/>
            </a:prstGeom>
            <a:solidFill>
              <a:srgbClr val="FFC000"/>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1" name="図 200"/>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245723" y="8992958"/>
            <a:ext cx="880887" cy="765393"/>
          </a:xfrm>
          <a:prstGeom prst="rect">
            <a:avLst/>
          </a:prstGeom>
        </p:spPr>
      </p:pic>
      <p:sp>
        <p:nvSpPr>
          <p:cNvPr id="231" name="テキスト ボックス 230"/>
          <p:cNvSpPr txBox="1"/>
          <p:nvPr/>
        </p:nvSpPr>
        <p:spPr>
          <a:xfrm>
            <a:off x="161695" y="1300511"/>
            <a:ext cx="3078718" cy="307777"/>
          </a:xfrm>
          <a:prstGeom prst="rect">
            <a:avLst/>
          </a:prstGeom>
          <a:noFill/>
        </p:spPr>
        <p:txBody>
          <a:bodyPr wrap="square" rtlCol="0">
            <a:spAutoFit/>
          </a:bodyPr>
          <a:lstStyle/>
          <a:p>
            <a:r>
              <a:rPr lang="ja-JP" altLang="en-US" sz="14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土砂災害の前兆現象を発見したら</a:t>
            </a:r>
            <a:r>
              <a:rPr lang="ja-JP" altLang="en-US" sz="14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a:t>
            </a:r>
            <a:endParaRPr kumimoji="1" lang="ja-JP" altLang="en-US" sz="14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237" name="正方形/長方形 236"/>
          <p:cNvSpPr/>
          <p:nvPr/>
        </p:nvSpPr>
        <p:spPr>
          <a:xfrm>
            <a:off x="1219201" y="1617961"/>
            <a:ext cx="3681380" cy="757130"/>
          </a:xfrm>
          <a:prstGeom prst="rect">
            <a:avLst/>
          </a:prstGeom>
        </p:spPr>
        <p:txBody>
          <a:bodyPr wrap="square">
            <a:spAutoFit/>
          </a:bodyPr>
          <a:lstStyle/>
          <a:p>
            <a:pPr algn="ctr">
              <a:lnSpc>
                <a:spcPct val="120000"/>
              </a:lnSpc>
            </a:pP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発見したことを、大人に伝え</a:t>
            </a:r>
            <a:endParaRPr lang="en-US" altLang="ja-JP"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a:p>
            <a:pPr algn="ctr">
              <a:lnSpc>
                <a:spcPct val="120000"/>
              </a:lnSpc>
            </a:pPr>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安全な場所へ逃げることが大切です</a:t>
            </a: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528" y="1304514"/>
            <a:ext cx="1699505" cy="1039531"/>
          </a:xfrm>
          <a:prstGeom prst="rect">
            <a:avLst/>
          </a:prstGeom>
        </p:spPr>
      </p:pic>
      <p:sp>
        <p:nvSpPr>
          <p:cNvPr id="142" name="角丸四角形 141"/>
          <p:cNvSpPr/>
          <p:nvPr/>
        </p:nvSpPr>
        <p:spPr>
          <a:xfrm>
            <a:off x="80707" y="3057155"/>
            <a:ext cx="2188119" cy="3009367"/>
          </a:xfrm>
          <a:prstGeom prst="roundRect">
            <a:avLst>
              <a:gd name="adj" fmla="val 5215"/>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202154" y="3087780"/>
            <a:ext cx="90601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がけ崩れ</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26" name="角丸四角形 125"/>
          <p:cNvSpPr/>
          <p:nvPr/>
        </p:nvSpPr>
        <p:spPr>
          <a:xfrm>
            <a:off x="2339390" y="3057155"/>
            <a:ext cx="2188119" cy="3009367"/>
          </a:xfrm>
          <a:prstGeom prst="roundRect">
            <a:avLst>
              <a:gd name="adj" fmla="val 6230"/>
            </a:avLst>
          </a:prstGeom>
          <a:solidFill>
            <a:srgbClr val="D9ECD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ボックス 128"/>
          <p:cNvSpPr txBox="1"/>
          <p:nvPr/>
        </p:nvSpPr>
        <p:spPr>
          <a:xfrm>
            <a:off x="2407349" y="3087780"/>
            <a:ext cx="761747"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土石流</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34" name="テキスト ボックス 133"/>
          <p:cNvSpPr txBox="1"/>
          <p:nvPr/>
        </p:nvSpPr>
        <p:spPr>
          <a:xfrm>
            <a:off x="4602032" y="3087780"/>
            <a:ext cx="870751" cy="323165"/>
          </a:xfrm>
          <a:prstGeom prst="rect">
            <a:avLst/>
          </a:prstGeom>
          <a:noFill/>
        </p:spPr>
        <p:txBody>
          <a:bodyPr wrap="none" rtlCol="0">
            <a:spAutoFit/>
          </a:bodyPr>
          <a:lstStyle/>
          <a:p>
            <a:r>
              <a:rPr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地すべり</a:t>
            </a:r>
            <a:endParaRPr kumimoji="1" lang="ja-JP" altLang="en-US" sz="1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43" name="正方形/長方形 142"/>
          <p:cNvSpPr/>
          <p:nvPr/>
        </p:nvSpPr>
        <p:spPr>
          <a:xfrm>
            <a:off x="2468561" y="3849038"/>
            <a:ext cx="1949950" cy="21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159" name="正方形/長方形 158"/>
          <p:cNvSpPr/>
          <p:nvPr/>
        </p:nvSpPr>
        <p:spPr>
          <a:xfrm>
            <a:off x="2598569" y="3915533"/>
            <a:ext cx="1661060" cy="572464"/>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土砂の流れを止めたり、おさえたりします。</a:t>
            </a:r>
          </a:p>
        </p:txBody>
      </p:sp>
      <p:sp>
        <p:nvSpPr>
          <p:cNvPr id="172" name="テキスト ボックス 171"/>
          <p:cNvSpPr txBox="1"/>
          <p:nvPr/>
        </p:nvSpPr>
        <p:spPr>
          <a:xfrm>
            <a:off x="2393484" y="3562206"/>
            <a:ext cx="971741" cy="292388"/>
          </a:xfrm>
          <a:prstGeom prst="rect">
            <a:avLst/>
          </a:prstGeom>
          <a:noFill/>
        </p:spPr>
        <p:txBody>
          <a:bodyPr wrap="none" rtlCol="0">
            <a:spAutoFit/>
          </a:bodyPr>
          <a:lstStyle/>
          <a:p>
            <a:r>
              <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砂防えん堤</a:t>
            </a:r>
          </a:p>
        </p:txBody>
      </p:sp>
      <p:cxnSp>
        <p:nvCxnSpPr>
          <p:cNvPr id="173" name="直線コネクタ 172"/>
          <p:cNvCxnSpPr/>
          <p:nvPr/>
        </p:nvCxnSpPr>
        <p:spPr>
          <a:xfrm>
            <a:off x="2468561" y="3849038"/>
            <a:ext cx="1951200" cy="0"/>
          </a:xfrm>
          <a:prstGeom prst="line">
            <a:avLst/>
          </a:prstGeom>
          <a:ln w="38100" cap="rnd">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217568" y="3842934"/>
            <a:ext cx="1949950" cy="21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167" name="正方形/長方形 166"/>
          <p:cNvSpPr/>
          <p:nvPr/>
        </p:nvSpPr>
        <p:spPr>
          <a:xfrm>
            <a:off x="299392" y="3900764"/>
            <a:ext cx="1927960" cy="538417"/>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コンクリートで固めて斜面の土砂が崩れるのを防ぎます。</a:t>
            </a:r>
          </a:p>
        </p:txBody>
      </p:sp>
      <p:sp>
        <p:nvSpPr>
          <p:cNvPr id="168" name="テキスト ボックス 167"/>
          <p:cNvSpPr txBox="1"/>
          <p:nvPr/>
        </p:nvSpPr>
        <p:spPr>
          <a:xfrm>
            <a:off x="196689" y="3557323"/>
            <a:ext cx="793807" cy="292388"/>
          </a:xfrm>
          <a:prstGeom prst="rect">
            <a:avLst/>
          </a:prstGeom>
          <a:noFill/>
        </p:spPr>
        <p:txBody>
          <a:bodyPr wrap="none" rtlCol="0">
            <a:spAutoFit/>
          </a:bodyPr>
          <a:lstStyle/>
          <a:p>
            <a:r>
              <a:rPr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よう壁工</a:t>
            </a:r>
            <a:endPar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cxnSp>
        <p:nvCxnSpPr>
          <p:cNvPr id="76" name="直線コネクタ 75"/>
          <p:cNvCxnSpPr/>
          <p:nvPr/>
        </p:nvCxnSpPr>
        <p:spPr>
          <a:xfrm>
            <a:off x="4716286" y="3849038"/>
            <a:ext cx="1951200" cy="0"/>
          </a:xfrm>
          <a:prstGeom prst="line">
            <a:avLst/>
          </a:prstGeom>
          <a:ln w="38100" cap="rnd">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217568" y="3842934"/>
            <a:ext cx="1951200" cy="0"/>
          </a:xfrm>
          <a:prstGeom prst="line">
            <a:avLst/>
          </a:prstGeom>
          <a:ln w="38100" cap="rnd">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4622780" y="3543938"/>
            <a:ext cx="851515" cy="292388"/>
          </a:xfrm>
          <a:prstGeom prst="rect">
            <a:avLst/>
          </a:prstGeom>
          <a:noFill/>
        </p:spPr>
        <p:txBody>
          <a:bodyPr wrap="none" rtlCol="0">
            <a:spAutoFit/>
          </a:bodyPr>
          <a:lstStyle/>
          <a:p>
            <a:r>
              <a:rPr kumimoji="1" lang="ja-JP" altLang="en-US" sz="13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集水井工</a:t>
            </a:r>
          </a:p>
        </p:txBody>
      </p:sp>
      <p:sp>
        <p:nvSpPr>
          <p:cNvPr id="80" name="正方形/長方形 79"/>
          <p:cNvSpPr/>
          <p:nvPr/>
        </p:nvSpPr>
        <p:spPr>
          <a:xfrm>
            <a:off x="4844523" y="3852552"/>
            <a:ext cx="1661060" cy="812530"/>
          </a:xfrm>
          <a:prstGeom prst="rect">
            <a:avLst/>
          </a:prstGeom>
        </p:spPr>
        <p:txBody>
          <a:bodyPr wrap="square">
            <a:spAutoFit/>
          </a:bodyPr>
          <a:lstStyle/>
          <a:p>
            <a:pPr>
              <a:lnSpc>
                <a:spcPct val="13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地下水が溜まる部分などに井戸を設置し、水を集め外へ排出します。</a:t>
            </a:r>
          </a:p>
        </p:txBody>
      </p:sp>
      <p:sp>
        <p:nvSpPr>
          <p:cNvPr id="84" name="テキスト ボックス 83"/>
          <p:cNvSpPr txBox="1"/>
          <p:nvPr/>
        </p:nvSpPr>
        <p:spPr>
          <a:xfrm>
            <a:off x="1885494" y="3641590"/>
            <a:ext cx="218008" cy="153888"/>
          </a:xfrm>
          <a:prstGeom prst="rect">
            <a:avLst/>
          </a:prstGeom>
          <a:noFill/>
        </p:spPr>
        <p:txBody>
          <a:bodyPr wrap="none" lIns="0" tIns="0" rIns="0" bIns="0" rtlCol="0">
            <a:spAutoFit/>
          </a:bodyPr>
          <a:lstStyle/>
          <a:p>
            <a:r>
              <a:rPr kumimoji="1" lang="ja-JP" altLang="en-US" sz="10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など</a:t>
            </a:r>
          </a:p>
        </p:txBody>
      </p:sp>
      <p:sp>
        <p:nvSpPr>
          <p:cNvPr id="85" name="テキスト ボックス 84"/>
          <p:cNvSpPr txBox="1"/>
          <p:nvPr/>
        </p:nvSpPr>
        <p:spPr>
          <a:xfrm>
            <a:off x="4136487" y="3646473"/>
            <a:ext cx="218008" cy="153888"/>
          </a:xfrm>
          <a:prstGeom prst="rect">
            <a:avLst/>
          </a:prstGeom>
          <a:noFill/>
        </p:spPr>
        <p:txBody>
          <a:bodyPr wrap="none" lIns="0" tIns="0" rIns="0" bIns="0" rtlCol="0">
            <a:spAutoFit/>
          </a:bodyPr>
          <a:lstStyle/>
          <a:p>
            <a:r>
              <a:rPr kumimoji="1" lang="ja-JP" altLang="en-US" sz="10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など</a:t>
            </a:r>
          </a:p>
        </p:txBody>
      </p:sp>
      <p:sp>
        <p:nvSpPr>
          <p:cNvPr id="86" name="テキスト ボックス 85"/>
          <p:cNvSpPr txBox="1"/>
          <p:nvPr/>
        </p:nvSpPr>
        <p:spPr>
          <a:xfrm>
            <a:off x="6385462" y="3628205"/>
            <a:ext cx="218008" cy="153888"/>
          </a:xfrm>
          <a:prstGeom prst="rect">
            <a:avLst/>
          </a:prstGeom>
          <a:noFill/>
        </p:spPr>
        <p:txBody>
          <a:bodyPr wrap="none" lIns="0" tIns="0" rIns="0" bIns="0" rtlCol="0">
            <a:spAutoFit/>
          </a:bodyPr>
          <a:lstStyle/>
          <a:p>
            <a:r>
              <a:rPr kumimoji="1" lang="ja-JP" altLang="en-US" sz="10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など</a:t>
            </a:r>
          </a:p>
        </p:txBody>
      </p:sp>
      <p:sp>
        <p:nvSpPr>
          <p:cNvPr id="87" name="テキスト ボックス 86"/>
          <p:cNvSpPr txBox="1"/>
          <p:nvPr/>
        </p:nvSpPr>
        <p:spPr>
          <a:xfrm>
            <a:off x="2967085" y="6773086"/>
            <a:ext cx="402674" cy="246221"/>
          </a:xfrm>
          <a:prstGeom prst="rect">
            <a:avLst/>
          </a:prstGeom>
          <a:noFill/>
        </p:spPr>
        <p:txBody>
          <a:bodyPr wrap="none" rtlCol="0">
            <a:spAutoFit/>
          </a:bodyPr>
          <a:lstStyle/>
          <a:p>
            <a:r>
              <a:rPr kumimoji="1" lang="ja-JP" altLang="en-US" sz="10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など</a:t>
            </a:r>
          </a:p>
        </p:txBody>
      </p:sp>
      <p:sp>
        <p:nvSpPr>
          <p:cNvPr id="88" name="テキスト ボックス 87"/>
          <p:cNvSpPr txBox="1"/>
          <p:nvPr/>
        </p:nvSpPr>
        <p:spPr>
          <a:xfrm>
            <a:off x="6271735" y="6773086"/>
            <a:ext cx="402674" cy="246221"/>
          </a:xfrm>
          <a:prstGeom prst="rect">
            <a:avLst/>
          </a:prstGeom>
          <a:noFill/>
        </p:spPr>
        <p:txBody>
          <a:bodyPr wrap="none" rtlCol="0">
            <a:spAutoFit/>
          </a:bodyPr>
          <a:lstStyle/>
          <a:p>
            <a:r>
              <a:rPr kumimoji="1" lang="ja-JP" altLang="en-US" sz="10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など</a:t>
            </a:r>
          </a:p>
        </p:txBody>
      </p:sp>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4394" y="7499387"/>
            <a:ext cx="1528536" cy="1014294"/>
          </a:xfrm>
          <a:prstGeom prst="rect">
            <a:avLst/>
          </a:prstGeom>
        </p:spPr>
      </p:pic>
      <p:pic>
        <p:nvPicPr>
          <p:cNvPr id="12" name="図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3695" y="7571549"/>
            <a:ext cx="1175834" cy="950415"/>
          </a:xfrm>
          <a:prstGeom prst="ellipse">
            <a:avLst/>
          </a:prstGeom>
          <a:ln w="25400" cap="rnd">
            <a:solidFill>
              <a:schemeClr val="accent6">
                <a:lumMod val="75000"/>
              </a:schemeClr>
            </a:solidFill>
          </a:ln>
          <a:effectLst>
            <a:outerShdw blurRad="38100" dist="25400" dir="2700000" algn="tl" rotWithShape="0">
              <a:prstClr val="black">
                <a:alpha val="60000"/>
              </a:prstClr>
            </a:outerShdw>
          </a:effectLst>
          <a:scene3d>
            <a:camera prst="orthographicFront"/>
            <a:lightRig rig="contrasting" dir="t">
              <a:rot lat="0" lon="0" rev="3000000"/>
            </a:lightRig>
          </a:scene3d>
          <a:sp3d contourW="7620">
            <a:bevelT w="95250" h="31750"/>
            <a:contourClr>
              <a:srgbClr val="333333"/>
            </a:contourClr>
          </a:sp3d>
        </p:spPr>
      </p:pic>
      <p:sp>
        <p:nvSpPr>
          <p:cNvPr id="90" name="テキスト ボックス 89"/>
          <p:cNvSpPr txBox="1"/>
          <p:nvPr/>
        </p:nvSpPr>
        <p:spPr>
          <a:xfrm>
            <a:off x="1498213" y="16943"/>
            <a:ext cx="602842" cy="107722"/>
          </a:xfrm>
          <a:prstGeom prst="rect">
            <a:avLst/>
          </a:prstGeom>
          <a:noFill/>
        </p:spPr>
        <p:txBody>
          <a:bodyPr wrap="squar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ど しゃ さいがい</a:t>
            </a:r>
          </a:p>
        </p:txBody>
      </p:sp>
      <p:sp>
        <p:nvSpPr>
          <p:cNvPr id="91" name="テキスト ボックス 90"/>
          <p:cNvSpPr txBox="1"/>
          <p:nvPr/>
        </p:nvSpPr>
        <p:spPr>
          <a:xfrm>
            <a:off x="3008428" y="16943"/>
            <a:ext cx="141064" cy="107722"/>
          </a:xfrm>
          <a:prstGeom prst="rect">
            <a:avLst/>
          </a:prstGeom>
          <a:noFill/>
        </p:spPr>
        <p:txBody>
          <a:bodyPr wrap="none" lIns="0" tIns="0" rIns="0" bIns="0" rtlCol="0">
            <a:spAutoFit/>
          </a:bodyPr>
          <a:lstStyle/>
          <a:p>
            <a:pPr algn="ctr"/>
            <a:r>
              <a:rPr lang="ja-JP" altLang="en-US" sz="700" dirty="0">
                <a:latin typeface="ＭＳ Ｐゴシック" panose="020B0600070205080204" pitchFamily="50" charset="-128"/>
                <a:ea typeface="ＭＳ Ｐゴシック" panose="020B0600070205080204" pitchFamily="50" charset="-128"/>
              </a:rPr>
              <a:t>くず</a:t>
            </a:r>
          </a:p>
        </p:txBody>
      </p:sp>
      <p:sp>
        <p:nvSpPr>
          <p:cNvPr id="97" name="テキスト ボックス 96"/>
          <p:cNvSpPr txBox="1"/>
          <p:nvPr/>
        </p:nvSpPr>
        <p:spPr>
          <a:xfrm>
            <a:off x="2268639" y="313006"/>
            <a:ext cx="290144"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たいさく</a:t>
            </a:r>
          </a:p>
        </p:txBody>
      </p:sp>
      <p:sp>
        <p:nvSpPr>
          <p:cNvPr id="101" name="テキスト ボックス 100"/>
          <p:cNvSpPr txBox="1"/>
          <p:nvPr/>
        </p:nvSpPr>
        <p:spPr>
          <a:xfrm>
            <a:off x="1498213" y="313006"/>
            <a:ext cx="602842" cy="107722"/>
          </a:xfrm>
          <a:prstGeom prst="rect">
            <a:avLst/>
          </a:prstGeom>
          <a:noFill/>
        </p:spPr>
        <p:txBody>
          <a:bodyPr wrap="squar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ど しゃ </a:t>
            </a:r>
            <a:r>
              <a:rPr kumimoji="1" lang="ja-JP" altLang="en-US" sz="700" dirty="0">
                <a:latin typeface="ＭＳ Ｐゴシック" panose="020B0600070205080204" pitchFamily="50" charset="-128"/>
                <a:ea typeface="ＭＳ Ｐゴシック" panose="020B0600070205080204" pitchFamily="50" charset="-128"/>
              </a:rPr>
              <a:t>さいがい</a:t>
            </a:r>
          </a:p>
        </p:txBody>
      </p:sp>
      <p:sp>
        <p:nvSpPr>
          <p:cNvPr id="102" name="テキスト ボックス 101"/>
          <p:cNvSpPr txBox="1"/>
          <p:nvPr/>
        </p:nvSpPr>
        <p:spPr>
          <a:xfrm>
            <a:off x="1498213" y="606191"/>
            <a:ext cx="602842" cy="107722"/>
          </a:xfrm>
          <a:prstGeom prst="rect">
            <a:avLst/>
          </a:prstGeom>
          <a:noFill/>
        </p:spPr>
        <p:txBody>
          <a:bodyPr wrap="squar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ど しゃ </a:t>
            </a:r>
            <a:r>
              <a:rPr kumimoji="1" lang="ja-JP" altLang="en-US" sz="700" dirty="0">
                <a:latin typeface="ＭＳ Ｐゴシック" panose="020B0600070205080204" pitchFamily="50" charset="-128"/>
                <a:ea typeface="ＭＳ Ｐゴシック" panose="020B0600070205080204" pitchFamily="50" charset="-128"/>
              </a:rPr>
              <a:t>さいがい</a:t>
            </a:r>
          </a:p>
        </p:txBody>
      </p:sp>
      <p:sp>
        <p:nvSpPr>
          <p:cNvPr id="103" name="テキスト ボックス 102"/>
          <p:cNvSpPr txBox="1"/>
          <p:nvPr/>
        </p:nvSpPr>
        <p:spPr>
          <a:xfrm>
            <a:off x="227949" y="1216097"/>
            <a:ext cx="455336" cy="200055"/>
          </a:xfrm>
          <a:prstGeom prst="rect">
            <a:avLst/>
          </a:prstGeom>
          <a:noFill/>
        </p:spPr>
        <p:txBody>
          <a:bodyPr wrap="square" rtlCol="0">
            <a:spAutoFit/>
          </a:bodyPr>
          <a:lstStyle/>
          <a:p>
            <a:pPr algn="dist"/>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ど しゃ</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04" name="テキスト ボックス 103"/>
          <p:cNvSpPr txBox="1"/>
          <p:nvPr/>
        </p:nvSpPr>
        <p:spPr>
          <a:xfrm>
            <a:off x="522902" y="1216097"/>
            <a:ext cx="546618" cy="200055"/>
          </a:xfrm>
          <a:prstGeom prst="rect">
            <a:avLst/>
          </a:prstGeom>
          <a:noFill/>
        </p:spPr>
        <p:txBody>
          <a:bodyPr wrap="square" rtlCol="0">
            <a:spAutoFit/>
          </a:bodyPr>
          <a:lstStyle/>
          <a:p>
            <a:pPr algn="dist"/>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さい がい</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05" name="正方形/長方形 104"/>
          <p:cNvSpPr/>
          <p:nvPr/>
        </p:nvSpPr>
        <p:spPr>
          <a:xfrm>
            <a:off x="2580121" y="1881339"/>
            <a:ext cx="434068" cy="221599"/>
          </a:xfrm>
          <a:prstGeom prst="rect">
            <a:avLst/>
          </a:prstGeom>
        </p:spPr>
        <p:txBody>
          <a:bodyPr wrap="square">
            <a:spAutoFit/>
          </a:bodyPr>
          <a:lstStyle/>
          <a:p>
            <a:pPr algn="ctr">
              <a:lnSpc>
                <a:spcPct val="12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に</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09" name="テキスト ボックス 108"/>
          <p:cNvSpPr txBox="1"/>
          <p:nvPr/>
        </p:nvSpPr>
        <p:spPr>
          <a:xfrm>
            <a:off x="544605" y="2614519"/>
            <a:ext cx="331720" cy="107722"/>
          </a:xfrm>
          <a:prstGeom prst="rect">
            <a:avLst/>
          </a:prstGeom>
          <a:noFill/>
        </p:spPr>
        <p:txBody>
          <a:bodyPr wrap="square" lIns="0" tIns="0" rIns="0" bIns="0" rtlCol="0">
            <a:spAutoFit/>
          </a:bodyPr>
          <a:lstStyle/>
          <a:p>
            <a:pPr algn="dist"/>
            <a:r>
              <a:rPr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ど しゃ</a:t>
            </a:r>
            <a:endPar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1" name="テキスト ボックス 110"/>
          <p:cNvSpPr txBox="1"/>
          <p:nvPr/>
        </p:nvSpPr>
        <p:spPr>
          <a:xfrm>
            <a:off x="938633" y="2614519"/>
            <a:ext cx="379064" cy="107722"/>
          </a:xfrm>
          <a:prstGeom prst="rect">
            <a:avLst/>
          </a:prstGeom>
          <a:noFill/>
        </p:spPr>
        <p:txBody>
          <a:bodyPr wrap="square" lIns="0" tIns="0" rIns="0" bIns="0" rtlCol="0">
            <a:spAutoFit/>
          </a:bodyPr>
          <a:lstStyle/>
          <a:p>
            <a:pPr algn="dist"/>
            <a:r>
              <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さい がい</a:t>
            </a:r>
          </a:p>
        </p:txBody>
      </p:sp>
      <p:sp>
        <p:nvSpPr>
          <p:cNvPr id="112" name="テキスト ボックス 111"/>
          <p:cNvSpPr txBox="1"/>
          <p:nvPr/>
        </p:nvSpPr>
        <p:spPr>
          <a:xfrm>
            <a:off x="1532972" y="2601076"/>
            <a:ext cx="168082" cy="107722"/>
          </a:xfrm>
          <a:prstGeom prst="rect">
            <a:avLst/>
          </a:prstGeom>
          <a:noFill/>
        </p:spPr>
        <p:txBody>
          <a:bodyPr wrap="square" lIns="0" tIns="0" rIns="0" bIns="0" rtlCol="0">
            <a:spAutoFit/>
          </a:bodyPr>
          <a:lstStyle/>
          <a:p>
            <a:pPr algn="dist"/>
            <a:r>
              <a:rPr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ふせ</a:t>
            </a:r>
            <a:endPar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3" name="テキスト ボックス 112"/>
          <p:cNvSpPr txBox="1"/>
          <p:nvPr/>
        </p:nvSpPr>
        <p:spPr>
          <a:xfrm>
            <a:off x="2532123" y="2601076"/>
            <a:ext cx="547627" cy="107722"/>
          </a:xfrm>
          <a:prstGeom prst="rect">
            <a:avLst/>
          </a:prstGeom>
          <a:noFill/>
        </p:spPr>
        <p:txBody>
          <a:bodyPr wrap="square" lIns="0" tIns="0" rIns="0" bIns="0" rtlCol="0">
            <a:spAutoFit/>
          </a:bodyPr>
          <a:lstStyle/>
          <a:p>
            <a:pPr algn="dist"/>
            <a:r>
              <a:rPr lang="ja-JP" altLang="en-US" sz="700" spc="-150" dirty="0">
                <a:solidFill>
                  <a:schemeClr val="bg1"/>
                </a:solidFill>
                <a:latin typeface="HGP創英角ｺﾞｼｯｸUB" panose="020B0900000000000000" pitchFamily="50" charset="-128"/>
                <a:ea typeface="HGP創英角ｺﾞｼｯｸUB" panose="020B0900000000000000" pitchFamily="50" charset="-128"/>
              </a:rPr>
              <a:t>たい さく れい</a:t>
            </a:r>
            <a:endParaRPr kumimoji="1" lang="ja-JP" altLang="en-US" sz="700" spc="-15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4" name="テキスト ボックス 113"/>
          <p:cNvSpPr txBox="1"/>
          <p:nvPr/>
        </p:nvSpPr>
        <p:spPr>
          <a:xfrm>
            <a:off x="508883" y="3062272"/>
            <a:ext cx="451778" cy="108000"/>
          </a:xfrm>
          <a:prstGeom prst="rect">
            <a:avLst/>
          </a:prstGeom>
          <a:noFill/>
        </p:spPr>
        <p:txBody>
          <a:bodyPr wrap="none" lIns="0" tIns="0" rIns="0" bIns="0" rtlCol="0" anchor="ctr" anchorCtr="0">
            <a:noAutofit/>
          </a:bodyPr>
          <a:lstStyle/>
          <a:p>
            <a:pPr algn="ctr"/>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くず</a:t>
            </a:r>
            <a:endParaRPr lang="en-US" altLang="ja-JP"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7" name="テキスト ボックス 116"/>
          <p:cNvSpPr txBox="1"/>
          <p:nvPr/>
        </p:nvSpPr>
        <p:spPr>
          <a:xfrm>
            <a:off x="544908" y="3527933"/>
            <a:ext cx="331822" cy="107722"/>
          </a:xfrm>
          <a:prstGeom prst="rect">
            <a:avLst/>
          </a:prstGeom>
          <a:noFill/>
        </p:spPr>
        <p:txBody>
          <a:bodyPr vert="horz" wrap="none" lIns="0" tIns="0" rIns="0" bIns="0" rtlCol="0" anchor="ctr">
            <a:spAutoFit/>
          </a:bodyPr>
          <a:lstStyle/>
          <a:p>
            <a:pPr algn="dist"/>
            <a:r>
              <a:rPr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 へきこう</a:t>
            </a:r>
            <a:endParaRPr kumimoji="1"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18" name="テキスト ボックス 117"/>
          <p:cNvSpPr txBox="1"/>
          <p:nvPr/>
        </p:nvSpPr>
        <p:spPr>
          <a:xfrm>
            <a:off x="2529528" y="3531316"/>
            <a:ext cx="261290" cy="107722"/>
          </a:xfrm>
          <a:prstGeom prst="rect">
            <a:avLst/>
          </a:prstGeom>
          <a:noFill/>
        </p:spPr>
        <p:txBody>
          <a:bodyPr vert="horz" wrap="none" lIns="0" tIns="0" rIns="0" bIns="0" rtlCol="0" anchor="ctr">
            <a:spAutoFit/>
          </a:bodyPr>
          <a:lstStyle/>
          <a:p>
            <a:pPr algn="dist"/>
            <a:r>
              <a:rPr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さ ぼう</a:t>
            </a:r>
            <a:endParaRPr kumimoji="1"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19" name="テキスト ボックス 118"/>
          <p:cNvSpPr txBox="1"/>
          <p:nvPr/>
        </p:nvSpPr>
        <p:spPr>
          <a:xfrm>
            <a:off x="3099667" y="3531316"/>
            <a:ext cx="161904" cy="107722"/>
          </a:xfrm>
          <a:prstGeom prst="rect">
            <a:avLst/>
          </a:prstGeom>
          <a:noFill/>
        </p:spPr>
        <p:txBody>
          <a:bodyPr vert="horz" wrap="none" lIns="0" tIns="0" rIns="0" bIns="0" rtlCol="0" anchor="ctr">
            <a:spAutoFit/>
          </a:bodyPr>
          <a:lstStyle/>
          <a:p>
            <a:pPr algn="ctr"/>
            <a:r>
              <a:rPr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てい</a:t>
            </a:r>
            <a:endParaRPr kumimoji="1"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4678781" y="3521468"/>
            <a:ext cx="678071" cy="107722"/>
          </a:xfrm>
          <a:prstGeom prst="rect">
            <a:avLst/>
          </a:prstGeom>
          <a:noFill/>
        </p:spPr>
        <p:txBody>
          <a:bodyPr vert="horz" wrap="none" lIns="0" tIns="0" rIns="0" bIns="0" rtlCol="0" anchor="ctr">
            <a:spAutoFit/>
          </a:bodyPr>
          <a:lstStyle/>
          <a:p>
            <a:pPr algn="dist"/>
            <a:r>
              <a:rPr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しゅうすいせいこう</a:t>
            </a:r>
            <a:endParaRPr kumimoji="1"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24" name="テキスト ボックス 123"/>
          <p:cNvSpPr txBox="1"/>
          <p:nvPr/>
        </p:nvSpPr>
        <p:spPr>
          <a:xfrm>
            <a:off x="1678372" y="3892121"/>
            <a:ext cx="31899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しゃめん</a:t>
            </a:r>
          </a:p>
        </p:txBody>
      </p:sp>
      <p:sp>
        <p:nvSpPr>
          <p:cNvPr id="125" name="テキスト ボックス 124"/>
          <p:cNvSpPr txBox="1"/>
          <p:nvPr/>
        </p:nvSpPr>
        <p:spPr>
          <a:xfrm>
            <a:off x="430299" y="4130710"/>
            <a:ext cx="251672"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ど しゃ</a:t>
            </a:r>
            <a:endParaRPr kumimoji="1" lang="ja-JP" altLang="en-US" sz="700" dirty="0">
              <a:latin typeface="ＭＳ Ｐ明朝" panose="02020600040205080304" pitchFamily="18" charset="-128"/>
              <a:ea typeface="ＭＳ Ｐ明朝" panose="02020600040205080304" pitchFamily="18" charset="-128"/>
            </a:endParaRPr>
          </a:p>
        </p:txBody>
      </p:sp>
      <p:sp>
        <p:nvSpPr>
          <p:cNvPr id="130" name="テキスト ボックス 129"/>
          <p:cNvSpPr txBox="1"/>
          <p:nvPr/>
        </p:nvSpPr>
        <p:spPr>
          <a:xfrm>
            <a:off x="1516425" y="4130710"/>
            <a:ext cx="179536"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ふせ</a:t>
            </a:r>
            <a:endParaRPr kumimoji="1" lang="ja-JP" altLang="en-US" sz="700" dirty="0">
              <a:latin typeface="ＭＳ Ｐ明朝" panose="02020600040205080304" pitchFamily="18" charset="-128"/>
              <a:ea typeface="ＭＳ Ｐ明朝" panose="02020600040205080304" pitchFamily="18" charset="-128"/>
            </a:endParaRPr>
          </a:p>
        </p:txBody>
      </p:sp>
      <p:sp>
        <p:nvSpPr>
          <p:cNvPr id="135" name="テキスト ボックス 134"/>
          <p:cNvSpPr txBox="1"/>
          <p:nvPr/>
        </p:nvSpPr>
        <p:spPr>
          <a:xfrm>
            <a:off x="2734741" y="3907201"/>
            <a:ext cx="251672"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ど しゃ</a:t>
            </a:r>
            <a:endParaRPr kumimoji="1" lang="ja-JP" altLang="en-US" sz="700" dirty="0">
              <a:latin typeface="ＭＳ Ｐ明朝" panose="02020600040205080304" pitchFamily="18" charset="-128"/>
              <a:ea typeface="ＭＳ Ｐ明朝" panose="02020600040205080304" pitchFamily="18" charset="-128"/>
            </a:endParaRPr>
          </a:p>
        </p:txBody>
      </p:sp>
      <p:sp>
        <p:nvSpPr>
          <p:cNvPr id="136" name="テキスト ボックス 135"/>
          <p:cNvSpPr txBox="1"/>
          <p:nvPr/>
        </p:nvSpPr>
        <p:spPr>
          <a:xfrm>
            <a:off x="5578484" y="3845813"/>
            <a:ext cx="81754"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た</a:t>
            </a:r>
            <a:endParaRPr kumimoji="1" lang="ja-JP" altLang="en-US" sz="700" dirty="0">
              <a:latin typeface="ＭＳ Ｐ明朝" panose="02020600040205080304" pitchFamily="18" charset="-128"/>
              <a:ea typeface="ＭＳ Ｐ明朝" panose="02020600040205080304" pitchFamily="18" charset="-128"/>
            </a:endParaRPr>
          </a:p>
        </p:txBody>
      </p:sp>
      <p:sp>
        <p:nvSpPr>
          <p:cNvPr id="137" name="テキスト ボックス 136"/>
          <p:cNvSpPr txBox="1"/>
          <p:nvPr/>
        </p:nvSpPr>
        <p:spPr>
          <a:xfrm>
            <a:off x="5266233" y="4088422"/>
            <a:ext cx="214802"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い  ど</a:t>
            </a:r>
            <a:endParaRPr kumimoji="1" lang="ja-JP" altLang="en-US" sz="700" dirty="0">
              <a:latin typeface="ＭＳ Ｐ明朝" panose="02020600040205080304" pitchFamily="18" charset="-128"/>
              <a:ea typeface="ＭＳ Ｐ明朝" panose="02020600040205080304" pitchFamily="18" charset="-128"/>
            </a:endParaRPr>
          </a:p>
        </p:txBody>
      </p:sp>
      <p:sp>
        <p:nvSpPr>
          <p:cNvPr id="138" name="テキスト ボックス 137"/>
          <p:cNvSpPr txBox="1"/>
          <p:nvPr/>
        </p:nvSpPr>
        <p:spPr>
          <a:xfrm>
            <a:off x="5674628" y="4088422"/>
            <a:ext cx="248466"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せっち</a:t>
            </a:r>
          </a:p>
        </p:txBody>
      </p:sp>
      <p:sp>
        <p:nvSpPr>
          <p:cNvPr id="139" name="テキスト ボックス 138"/>
          <p:cNvSpPr txBox="1"/>
          <p:nvPr/>
        </p:nvSpPr>
        <p:spPr>
          <a:xfrm>
            <a:off x="5655068" y="4324411"/>
            <a:ext cx="407163"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はいしゅつ</a:t>
            </a:r>
            <a:endParaRPr kumimoji="1" lang="ja-JP" altLang="en-US" sz="700" dirty="0">
              <a:latin typeface="ＭＳ Ｐ明朝" panose="02020600040205080304" pitchFamily="18" charset="-128"/>
              <a:ea typeface="ＭＳ Ｐ明朝" panose="02020600040205080304" pitchFamily="18" charset="-128"/>
            </a:endParaRPr>
          </a:p>
        </p:txBody>
      </p:sp>
      <p:sp>
        <p:nvSpPr>
          <p:cNvPr id="140" name="テキスト ボックス 139"/>
          <p:cNvSpPr txBox="1"/>
          <p:nvPr/>
        </p:nvSpPr>
        <p:spPr>
          <a:xfrm>
            <a:off x="1973599" y="6252408"/>
            <a:ext cx="518779" cy="200055"/>
          </a:xfrm>
          <a:prstGeom prst="rect">
            <a:avLst/>
          </a:prstGeom>
          <a:noFill/>
        </p:spPr>
        <p:txBody>
          <a:bodyPr wrap="square" rtlCol="0">
            <a:spAutoFit/>
          </a:bodyPr>
          <a:lstStyle/>
          <a:p>
            <a:pPr algn="dist"/>
            <a:r>
              <a:rPr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たい さく</a:t>
            </a:r>
            <a:endParaRPr kumimoji="1" lang="ja-JP" altLang="en-US" sz="7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41" name="テキスト ボックス 140"/>
          <p:cNvSpPr txBox="1"/>
          <p:nvPr/>
        </p:nvSpPr>
        <p:spPr>
          <a:xfrm>
            <a:off x="4209950" y="7017194"/>
            <a:ext cx="277020"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せっ ち</a:t>
            </a:r>
          </a:p>
        </p:txBody>
      </p:sp>
      <p:sp>
        <p:nvSpPr>
          <p:cNvPr id="144" name="テキスト ボックス 143"/>
          <p:cNvSpPr txBox="1"/>
          <p:nvPr/>
        </p:nvSpPr>
        <p:spPr>
          <a:xfrm>
            <a:off x="4878232" y="7017194"/>
            <a:ext cx="262892"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げんば</a:t>
            </a:r>
            <a:endParaRPr kumimoji="1" lang="ja-JP" altLang="en-US" sz="700" dirty="0">
              <a:latin typeface="ＭＳ Ｐ明朝" panose="02020600040205080304" pitchFamily="18" charset="-128"/>
              <a:ea typeface="ＭＳ Ｐ明朝" panose="02020600040205080304" pitchFamily="18" charset="-128"/>
            </a:endParaRPr>
          </a:p>
        </p:txBody>
      </p:sp>
      <p:sp>
        <p:nvSpPr>
          <p:cNvPr id="145" name="テキスト ボックス 144"/>
          <p:cNvSpPr txBox="1"/>
          <p:nvPr/>
        </p:nvSpPr>
        <p:spPr>
          <a:xfrm>
            <a:off x="6293725" y="7017194"/>
            <a:ext cx="31258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かくにん</a:t>
            </a:r>
            <a:endParaRPr kumimoji="1" lang="ja-JP" altLang="en-US" sz="700" dirty="0">
              <a:latin typeface="ＭＳ Ｐ明朝" panose="02020600040205080304" pitchFamily="18" charset="-128"/>
              <a:ea typeface="ＭＳ Ｐ明朝" panose="02020600040205080304" pitchFamily="18" charset="-128"/>
            </a:endParaRPr>
          </a:p>
        </p:txBody>
      </p:sp>
      <p:sp>
        <p:nvSpPr>
          <p:cNvPr id="146" name="テキスト ボックス 145"/>
          <p:cNvSpPr txBox="1"/>
          <p:nvPr/>
        </p:nvSpPr>
        <p:spPr>
          <a:xfrm>
            <a:off x="3611899" y="6714528"/>
            <a:ext cx="274301" cy="64367"/>
          </a:xfrm>
          <a:prstGeom prst="rect">
            <a:avLst/>
          </a:prstGeom>
          <a:noFill/>
        </p:spPr>
        <p:txBody>
          <a:bodyPr vert="horz" wrap="square" lIns="0" tIns="0" rIns="0" bIns="0" rtlCol="0" anchor="ctr">
            <a:noAutofit/>
          </a:bodyPr>
          <a:lstStyle/>
          <a:p>
            <a:pPr algn="dist"/>
            <a:r>
              <a:rPr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かん し</a:t>
            </a:r>
            <a:endParaRPr kumimoji="1" lang="ja-JP" altLang="en-US" sz="7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47" name="テキスト ボックス 146"/>
          <p:cNvSpPr txBox="1"/>
          <p:nvPr/>
        </p:nvSpPr>
        <p:spPr>
          <a:xfrm>
            <a:off x="1876406" y="8991137"/>
            <a:ext cx="294067" cy="123111"/>
          </a:xfrm>
          <a:prstGeom prst="rect">
            <a:avLst/>
          </a:prstGeom>
          <a:noFill/>
        </p:spPr>
        <p:txBody>
          <a:bodyPr wrap="square" lIns="0" tIns="0" rIns="0" bIns="0" rtlCol="0">
            <a:spAutoFit/>
          </a:bodyPr>
          <a:lstStyle/>
          <a:p>
            <a:pPr algn="dist"/>
            <a:r>
              <a:rPr lang="ja-JP" altLang="en-US" sz="800" spc="-150" dirty="0">
                <a:latin typeface="HGP創英角ｺﾞｼｯｸUB" panose="020B0900000000000000" pitchFamily="50" charset="-128"/>
                <a:ea typeface="HGP創英角ｺﾞｼｯｸUB" panose="020B0900000000000000" pitchFamily="50" charset="-128"/>
              </a:rPr>
              <a:t>さ ぼう</a:t>
            </a:r>
            <a:endParaRPr kumimoji="1" lang="ja-JP" altLang="en-US" sz="800" spc="-150" dirty="0">
              <a:latin typeface="HGP創英角ｺﾞｼｯｸUB" panose="020B0900000000000000" pitchFamily="50" charset="-128"/>
              <a:ea typeface="HGP創英角ｺﾞｼｯｸUB" panose="020B0900000000000000" pitchFamily="50" charset="-128"/>
            </a:endParaRPr>
          </a:p>
        </p:txBody>
      </p:sp>
      <p:sp>
        <p:nvSpPr>
          <p:cNvPr id="148" name="テキスト ボックス 147"/>
          <p:cNvSpPr txBox="1"/>
          <p:nvPr/>
        </p:nvSpPr>
        <p:spPr>
          <a:xfrm>
            <a:off x="632499" y="9321926"/>
            <a:ext cx="250068" cy="120161"/>
          </a:xfrm>
          <a:prstGeom prst="rect">
            <a:avLst/>
          </a:prstGeom>
          <a:noFill/>
        </p:spPr>
        <p:txBody>
          <a:bodyPr wrap="none" lIns="0" tIns="0" rIns="0" bIns="0" rtlCol="0">
            <a:spAutoFit/>
          </a:bodyPr>
          <a:lstStyle/>
          <a:p>
            <a:pPr algn="dist">
              <a:lnSpc>
                <a:spcPct val="130000"/>
              </a:lnSpc>
            </a:pPr>
            <a:r>
              <a:rPr lang="ja-JP" altLang="en-US" sz="700" dirty="0">
                <a:latin typeface="+mj-ea"/>
                <a:ea typeface="+mj-ea"/>
              </a:rPr>
              <a:t>ど しゃ</a:t>
            </a:r>
            <a:endParaRPr lang="en-US" altLang="ja-JP" sz="700" dirty="0">
              <a:latin typeface="+mj-ea"/>
              <a:ea typeface="+mj-ea"/>
            </a:endParaRPr>
          </a:p>
        </p:txBody>
      </p:sp>
      <p:sp>
        <p:nvSpPr>
          <p:cNvPr id="150" name="テキスト ボックス 149"/>
          <p:cNvSpPr txBox="1"/>
          <p:nvPr/>
        </p:nvSpPr>
        <p:spPr>
          <a:xfrm>
            <a:off x="918232" y="9321926"/>
            <a:ext cx="328616" cy="120161"/>
          </a:xfrm>
          <a:prstGeom prst="rect">
            <a:avLst/>
          </a:prstGeom>
          <a:noFill/>
        </p:spPr>
        <p:txBody>
          <a:bodyPr wrap="none" lIns="0" tIns="0" rIns="0" bIns="0" rtlCol="0">
            <a:spAutoFit/>
          </a:bodyPr>
          <a:lstStyle/>
          <a:p>
            <a:pPr algn="ctr">
              <a:lnSpc>
                <a:spcPct val="130000"/>
              </a:lnSpc>
            </a:pPr>
            <a:r>
              <a:rPr lang="ja-JP" altLang="en-US" sz="700" dirty="0">
                <a:latin typeface="+mj-ea"/>
                <a:ea typeface="+mj-ea"/>
              </a:rPr>
              <a:t>さいがい</a:t>
            </a:r>
            <a:endParaRPr lang="en-US" altLang="ja-JP" sz="700" dirty="0">
              <a:latin typeface="+mj-ea"/>
              <a:ea typeface="+mj-ea"/>
            </a:endParaRPr>
          </a:p>
        </p:txBody>
      </p:sp>
      <p:sp>
        <p:nvSpPr>
          <p:cNvPr id="151" name="テキスト ボックス 150"/>
          <p:cNvSpPr txBox="1"/>
          <p:nvPr/>
        </p:nvSpPr>
        <p:spPr>
          <a:xfrm>
            <a:off x="1501127" y="1256728"/>
            <a:ext cx="311344" cy="107722"/>
          </a:xfrm>
          <a:prstGeom prst="rect">
            <a:avLst/>
          </a:prstGeom>
          <a:noFill/>
        </p:spPr>
        <p:txBody>
          <a:bodyPr wrap="square" lIns="0" tIns="0" rIns="0" bIns="0" rtlCol="0">
            <a:sp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げん しょう</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71A61529-44DC-0724-C594-CD72D506A9A8}"/>
              </a:ext>
            </a:extLst>
          </p:cNvPr>
          <p:cNvSpPr txBox="1"/>
          <p:nvPr/>
        </p:nvSpPr>
        <p:spPr>
          <a:xfrm>
            <a:off x="837527" y="4130710"/>
            <a:ext cx="147476" cy="107722"/>
          </a:xfrm>
          <a:prstGeom prst="rect">
            <a:avLst/>
          </a:prstGeom>
          <a:noFill/>
        </p:spPr>
        <p:txBody>
          <a:bodyPr wrap="none" lIns="0" tIns="0" rIns="0" bIns="0" rtlCol="0">
            <a:spAutoFit/>
          </a:bodyPr>
          <a:lstStyle/>
          <a:p>
            <a:pPr algn="ctr"/>
            <a:r>
              <a:rPr kumimoji="1" lang="ja-JP" altLang="en-US" sz="700" dirty="0">
                <a:latin typeface="ＭＳ Ｐ明朝" panose="02020600040205080304" pitchFamily="18" charset="-128"/>
                <a:ea typeface="ＭＳ Ｐ明朝" panose="02020600040205080304" pitchFamily="18" charset="-128"/>
              </a:rPr>
              <a:t>くず</a:t>
            </a:r>
          </a:p>
        </p:txBody>
      </p:sp>
      <p:grpSp>
        <p:nvGrpSpPr>
          <p:cNvPr id="6" name="グループ化 5">
            <a:extLst>
              <a:ext uri="{FF2B5EF4-FFF2-40B4-BE49-F238E27FC236}">
                <a16:creationId xmlns:a16="http://schemas.microsoft.com/office/drawing/2014/main" id="{08DC72E3-198A-0A1E-609F-7BE3D7A1726E}"/>
              </a:ext>
            </a:extLst>
          </p:cNvPr>
          <p:cNvGrpSpPr/>
          <p:nvPr/>
        </p:nvGrpSpPr>
        <p:grpSpPr>
          <a:xfrm>
            <a:off x="1191625" y="140211"/>
            <a:ext cx="143719" cy="709472"/>
            <a:chOff x="1191625" y="140211"/>
            <a:chExt cx="143719" cy="709472"/>
          </a:xfrm>
        </p:grpSpPr>
        <p:sp>
          <p:nvSpPr>
            <p:cNvPr id="7" name="正方形/長方形 6">
              <a:extLst>
                <a:ext uri="{FF2B5EF4-FFF2-40B4-BE49-F238E27FC236}">
                  <a16:creationId xmlns:a16="http://schemas.microsoft.com/office/drawing/2014/main" id="{C9EBF157-4456-8855-E567-A2026452ECD9}"/>
                </a:ext>
              </a:extLst>
            </p:cNvPr>
            <p:cNvSpPr/>
            <p:nvPr/>
          </p:nvSpPr>
          <p:spPr>
            <a:xfrm>
              <a:off x="1191625" y="140211"/>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898C6B6-0A89-A8B1-453D-7BD9E1215BFC}"/>
                </a:ext>
              </a:extLst>
            </p:cNvPr>
            <p:cNvSpPr/>
            <p:nvPr/>
          </p:nvSpPr>
          <p:spPr>
            <a:xfrm>
              <a:off x="1191625" y="423087"/>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278E576-FA4A-81AC-1487-38D26D6FF140}"/>
                </a:ext>
              </a:extLst>
            </p:cNvPr>
            <p:cNvSpPr/>
            <p:nvPr/>
          </p:nvSpPr>
          <p:spPr>
            <a:xfrm>
              <a:off x="1191625" y="705964"/>
              <a:ext cx="143719" cy="143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E2A56AC4-0C46-4C81-FB1A-6E17EAC0E36D}"/>
              </a:ext>
            </a:extLst>
          </p:cNvPr>
          <p:cNvSpPr txBox="1"/>
          <p:nvPr/>
        </p:nvSpPr>
        <p:spPr>
          <a:xfrm>
            <a:off x="3041292" y="313006"/>
            <a:ext cx="373500"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げんしょう</a:t>
            </a:r>
          </a:p>
        </p:txBody>
      </p:sp>
      <p:pic>
        <p:nvPicPr>
          <p:cNvPr id="17" name="図 16">
            <a:extLst>
              <a:ext uri="{FF2B5EF4-FFF2-40B4-BE49-F238E27FC236}">
                <a16:creationId xmlns:a16="http://schemas.microsoft.com/office/drawing/2014/main" id="{64E4C455-8F6B-8DF5-4E1D-5EDAB14331E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28543" y="4567952"/>
            <a:ext cx="1728000" cy="1296000"/>
          </a:xfrm>
          <a:prstGeom prst="rect">
            <a:avLst/>
          </a:prstGeom>
        </p:spPr>
      </p:pic>
      <p:pic>
        <p:nvPicPr>
          <p:cNvPr id="18" name="図 17">
            <a:extLst>
              <a:ext uri="{FF2B5EF4-FFF2-40B4-BE49-F238E27FC236}">
                <a16:creationId xmlns:a16="http://schemas.microsoft.com/office/drawing/2014/main" id="{CB00FF0A-6DD1-9304-8008-8F27E7A902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91"/>
          <a:stretch/>
        </p:blipFill>
        <p:spPr>
          <a:xfrm>
            <a:off x="2579536" y="4567952"/>
            <a:ext cx="1728000" cy="1296000"/>
          </a:xfrm>
          <a:prstGeom prst="rect">
            <a:avLst/>
          </a:prstGeom>
        </p:spPr>
      </p:pic>
      <p:pic>
        <p:nvPicPr>
          <p:cNvPr id="19" name="図 18">
            <a:extLst>
              <a:ext uri="{FF2B5EF4-FFF2-40B4-BE49-F238E27FC236}">
                <a16:creationId xmlns:a16="http://schemas.microsoft.com/office/drawing/2014/main" id="{17634C68-58A2-DFC1-1DA0-14A44AAFE390}"/>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828511" y="4711952"/>
            <a:ext cx="1728000" cy="1152000"/>
          </a:xfrm>
          <a:prstGeom prst="rect">
            <a:avLst/>
          </a:prstGeom>
        </p:spPr>
      </p:pic>
      <p:sp>
        <p:nvSpPr>
          <p:cNvPr id="89" name="正方形/長方形 88"/>
          <p:cNvSpPr/>
          <p:nvPr/>
        </p:nvSpPr>
        <p:spPr>
          <a:xfrm>
            <a:off x="5892515" y="5676427"/>
            <a:ext cx="660757" cy="184666"/>
          </a:xfrm>
          <a:prstGeom prst="rect">
            <a:avLst/>
          </a:prstGeom>
        </p:spPr>
        <p:txBody>
          <a:bodyPr wrap="none">
            <a:spAutoFit/>
          </a:bodyPr>
          <a:lstStyle/>
          <a:p>
            <a:pPr algn="r"/>
            <a:r>
              <a:rPr lang="ja-JP" altLang="en-US" sz="600" dirty="0">
                <a:effectLst>
                  <a:glow rad="127000">
                    <a:schemeClr val="bg1"/>
                  </a:glow>
                </a:effectLst>
                <a:latin typeface="MS PGothic" panose="020B0600070205080204" pitchFamily="50" charset="-128"/>
                <a:ea typeface="MS PGothic" panose="020B0600070205080204" pitchFamily="50" charset="-128"/>
              </a:rPr>
              <a:t>写真｜群馬県</a:t>
            </a:r>
            <a:endParaRPr lang="en-US" altLang="ja-JP" sz="520" dirty="0">
              <a:effectLst>
                <a:glow rad="127000">
                  <a:schemeClr val="bg1"/>
                </a:glow>
              </a:effectLst>
              <a:latin typeface="Arial Narrow" panose="020B0606020202030204" pitchFamily="34" charset="0"/>
              <a:ea typeface="MS PGothic" panose="020B0600070205080204" pitchFamily="50" charset="-128"/>
            </a:endParaRPr>
          </a:p>
        </p:txBody>
      </p:sp>
      <p:sp>
        <p:nvSpPr>
          <p:cNvPr id="92" name="正方形/長方形 91"/>
          <p:cNvSpPr/>
          <p:nvPr/>
        </p:nvSpPr>
        <p:spPr>
          <a:xfrm>
            <a:off x="1391669" y="5671354"/>
            <a:ext cx="659155" cy="184666"/>
          </a:xfrm>
          <a:prstGeom prst="rect">
            <a:avLst/>
          </a:prstGeom>
        </p:spPr>
        <p:txBody>
          <a:bodyPr wrap="none">
            <a:spAutoFit/>
          </a:bodyPr>
          <a:lstStyle/>
          <a:p>
            <a:pPr algn="r"/>
            <a:r>
              <a:rPr lang="ja-JP" altLang="en-US" sz="600" dirty="0">
                <a:effectLst>
                  <a:glow rad="127000">
                    <a:schemeClr val="bg1"/>
                  </a:glow>
                </a:effectLst>
                <a:latin typeface="MS PGothic" panose="020B0600070205080204" pitchFamily="50" charset="-128"/>
                <a:ea typeface="MS PGothic" panose="020B0600070205080204" pitchFamily="50" charset="-128"/>
              </a:rPr>
              <a:t>写真｜群馬県</a:t>
            </a:r>
            <a:endParaRPr lang="en-US" altLang="ja-JP" sz="550" spc="-100" dirty="0">
              <a:effectLst>
                <a:glow rad="127000">
                  <a:schemeClr val="bg1"/>
                </a:glow>
              </a:effectLst>
              <a:latin typeface="Arial Narrow" panose="020B0606020202030204" pitchFamily="34" charset="0"/>
              <a:ea typeface="MS PGothic" panose="020B0600070205080204" pitchFamily="50" charset="-128"/>
            </a:endParaRPr>
          </a:p>
        </p:txBody>
      </p:sp>
      <p:sp>
        <p:nvSpPr>
          <p:cNvPr id="93" name="正方形/長方形 92"/>
          <p:cNvSpPr/>
          <p:nvPr/>
        </p:nvSpPr>
        <p:spPr>
          <a:xfrm>
            <a:off x="3629374" y="5671640"/>
            <a:ext cx="646331" cy="184666"/>
          </a:xfrm>
          <a:prstGeom prst="rect">
            <a:avLst/>
          </a:prstGeom>
        </p:spPr>
        <p:txBody>
          <a:bodyPr wrap="none">
            <a:spAutoFit/>
          </a:bodyPr>
          <a:lstStyle/>
          <a:p>
            <a:pPr algn="r"/>
            <a:r>
              <a:rPr lang="ja-JP" altLang="en-US" sz="600" dirty="0">
                <a:effectLst>
                  <a:glow rad="127000">
                    <a:schemeClr val="bg1"/>
                  </a:glow>
                </a:effectLst>
                <a:latin typeface="MS PGothic" panose="020B0600070205080204" pitchFamily="50" charset="-128"/>
                <a:ea typeface="MS PGothic" panose="020B0600070205080204" pitchFamily="50" charset="-128"/>
              </a:rPr>
              <a:t>写真｜群馬県</a:t>
            </a:r>
            <a:endParaRPr lang="en-US" altLang="ja-JP" sz="550" dirty="0">
              <a:effectLst>
                <a:glow rad="127000">
                  <a:schemeClr val="bg1"/>
                </a:glow>
              </a:effectLst>
              <a:latin typeface="Arial Narrow" panose="020B0606020202030204" pitchFamily="34" charset="0"/>
              <a:ea typeface="MS PGothic" panose="020B0600070205080204" pitchFamily="50" charset="-128"/>
            </a:endParaRPr>
          </a:p>
        </p:txBody>
      </p:sp>
      <p:sp>
        <p:nvSpPr>
          <p:cNvPr id="2" name="正方形/長方形 1">
            <a:extLst>
              <a:ext uri="{FF2B5EF4-FFF2-40B4-BE49-F238E27FC236}">
                <a16:creationId xmlns:a16="http://schemas.microsoft.com/office/drawing/2014/main" id="{6401B721-E5D8-3D4C-79D9-8F12DD0557CF}"/>
              </a:ext>
            </a:extLst>
          </p:cNvPr>
          <p:cNvSpPr/>
          <p:nvPr/>
        </p:nvSpPr>
        <p:spPr>
          <a:xfrm>
            <a:off x="1802062" y="8585777"/>
            <a:ext cx="1471557" cy="76944"/>
          </a:xfrm>
          <a:prstGeom prst="rect">
            <a:avLst/>
          </a:prstGeom>
        </p:spPr>
        <p:txBody>
          <a:bodyPr wrap="none" lIns="0" tIns="0" rIns="0" bIns="0">
            <a:spAutoFit/>
          </a:bodyPr>
          <a:lstStyle/>
          <a:p>
            <a:pPr algn="r"/>
            <a:r>
              <a:rPr lang="ja-JP" altLang="en-US" sz="500" dirty="0">
                <a:latin typeface="MS PGothic" panose="020B0600070205080204" pitchFamily="50" charset="-128"/>
                <a:ea typeface="MS PGothic" panose="020B0600070205080204" pitchFamily="50" charset="-128"/>
              </a:rPr>
              <a:t>写真｜近畿地方整備局 六甲砂防事務所ホームページ</a:t>
            </a:r>
            <a:endParaRPr lang="en-US" altLang="ja-JP" sz="500" dirty="0">
              <a:latin typeface="MS PGothic" panose="020B0600070205080204" pitchFamily="50" charset="-128"/>
              <a:ea typeface="MS PGothic" panose="020B0600070205080204" pitchFamily="50" charset="-128"/>
            </a:endParaRPr>
          </a:p>
        </p:txBody>
      </p:sp>
      <p:sp>
        <p:nvSpPr>
          <p:cNvPr id="3" name="正方形/長方形 2">
            <a:extLst>
              <a:ext uri="{FF2B5EF4-FFF2-40B4-BE49-F238E27FC236}">
                <a16:creationId xmlns:a16="http://schemas.microsoft.com/office/drawing/2014/main" id="{E45525B1-C929-79BB-5FE1-6009636F5BD2}"/>
              </a:ext>
            </a:extLst>
          </p:cNvPr>
          <p:cNvSpPr/>
          <p:nvPr/>
        </p:nvSpPr>
        <p:spPr>
          <a:xfrm>
            <a:off x="5099054" y="8585777"/>
            <a:ext cx="1471557" cy="76944"/>
          </a:xfrm>
          <a:prstGeom prst="rect">
            <a:avLst/>
          </a:prstGeom>
        </p:spPr>
        <p:txBody>
          <a:bodyPr wrap="none" lIns="0" tIns="0" rIns="0" bIns="0">
            <a:spAutoFit/>
          </a:bodyPr>
          <a:lstStyle/>
          <a:p>
            <a:pPr algn="r"/>
            <a:r>
              <a:rPr lang="ja-JP" altLang="en-US" sz="500" dirty="0">
                <a:latin typeface="MS PGothic" panose="020B0600070205080204" pitchFamily="50" charset="-128"/>
                <a:ea typeface="MS PGothic" panose="020B0600070205080204" pitchFamily="50" charset="-128"/>
              </a:rPr>
              <a:t>写真｜近畿地方整備局 六甲砂防事務所ホームページ</a:t>
            </a:r>
            <a:endParaRPr lang="en-US" altLang="ja-JP" sz="500" dirty="0">
              <a:latin typeface="MS PGothic" panose="020B0600070205080204" pitchFamily="50" charset="-128"/>
              <a:ea typeface="MS PGothic" panose="020B0600070205080204" pitchFamily="50" charset="-128"/>
            </a:endParaRPr>
          </a:p>
        </p:txBody>
      </p:sp>
      <p:sp>
        <p:nvSpPr>
          <p:cNvPr id="5" name="テキスト ボックス 4">
            <a:extLst>
              <a:ext uri="{FF2B5EF4-FFF2-40B4-BE49-F238E27FC236}">
                <a16:creationId xmlns:a16="http://schemas.microsoft.com/office/drawing/2014/main" id="{5201AFCC-878B-9A91-30D7-E5B732C3A121}"/>
              </a:ext>
            </a:extLst>
          </p:cNvPr>
          <p:cNvSpPr txBox="1"/>
          <p:nvPr/>
        </p:nvSpPr>
        <p:spPr>
          <a:xfrm>
            <a:off x="2279138" y="16942"/>
            <a:ext cx="306174" cy="107722"/>
          </a:xfrm>
          <a:prstGeom prst="rect">
            <a:avLst/>
          </a:prstGeom>
          <a:noFill/>
        </p:spPr>
        <p:txBody>
          <a:bodyPr wrap="none" lIns="0" tIns="0" rIns="0" bIns="0" rtlCol="0">
            <a:spAutoFit/>
          </a:bodyPr>
          <a:lstStyle/>
          <a:p>
            <a:pPr algn="ctr"/>
            <a:r>
              <a:rPr lang="ja-JP" altLang="en-US" sz="700" dirty="0">
                <a:latin typeface="ＭＳ Ｐゴシック" panose="020B0600070205080204" pitchFamily="50" charset="-128"/>
                <a:ea typeface="ＭＳ Ｐゴシック" panose="020B0600070205080204" pitchFamily="50" charset="-128"/>
              </a:rPr>
              <a:t>しゅるい</a:t>
            </a:r>
          </a:p>
        </p:txBody>
      </p:sp>
      <p:sp>
        <p:nvSpPr>
          <p:cNvPr id="8" name="テキスト ボックス 7">
            <a:extLst>
              <a:ext uri="{FF2B5EF4-FFF2-40B4-BE49-F238E27FC236}">
                <a16:creationId xmlns:a16="http://schemas.microsoft.com/office/drawing/2014/main" id="{62663886-7158-740C-7582-5AFC0A6AB4B9}"/>
              </a:ext>
            </a:extLst>
          </p:cNvPr>
          <p:cNvSpPr txBox="1"/>
          <p:nvPr/>
        </p:nvSpPr>
        <p:spPr>
          <a:xfrm>
            <a:off x="2667866" y="311993"/>
            <a:ext cx="383118" cy="107722"/>
          </a:xfrm>
          <a:prstGeom prst="rect">
            <a:avLst/>
          </a:prstGeom>
          <a:noFill/>
        </p:spPr>
        <p:txBody>
          <a:bodyPr wrap="none" lIns="0" tIns="0" rIns="0" bIns="0" rtlCol="0">
            <a:spAutoFit/>
          </a:bodyPr>
          <a:lstStyle/>
          <a:p>
            <a:pPr algn="dist"/>
            <a:r>
              <a:rPr lang="ja-JP" altLang="en-US" sz="700" dirty="0">
                <a:latin typeface="ＭＳ Ｐゴシック" panose="020B0600070205080204" pitchFamily="50" charset="-128"/>
                <a:ea typeface="ＭＳ Ｐゴシック" panose="020B0600070205080204" pitchFamily="50" charset="-128"/>
              </a:rPr>
              <a:t>ぜんちょう</a:t>
            </a:r>
          </a:p>
        </p:txBody>
      </p:sp>
      <p:sp>
        <p:nvSpPr>
          <p:cNvPr id="21" name="テキスト ボックス 20">
            <a:extLst>
              <a:ext uri="{FF2B5EF4-FFF2-40B4-BE49-F238E27FC236}">
                <a16:creationId xmlns:a16="http://schemas.microsoft.com/office/drawing/2014/main" id="{B61E2FD9-9A75-00F8-0A2D-AF916B4EBEA0}"/>
              </a:ext>
            </a:extLst>
          </p:cNvPr>
          <p:cNvSpPr txBox="1"/>
          <p:nvPr/>
        </p:nvSpPr>
        <p:spPr>
          <a:xfrm>
            <a:off x="1147925" y="1256632"/>
            <a:ext cx="311344" cy="107722"/>
          </a:xfrm>
          <a:prstGeom prst="rect">
            <a:avLst/>
          </a:prstGeom>
          <a:noFill/>
        </p:spPr>
        <p:txBody>
          <a:bodyPr wrap="square" lIns="0" tIns="0" rIns="0" bIns="0" rtlCol="0">
            <a:spAutoFit/>
          </a:bodyPr>
          <a:lstStyle/>
          <a:p>
            <a:pPr algn="dist"/>
            <a:r>
              <a:rPr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ぜん ちょう</a:t>
            </a:r>
            <a:endParaRPr kumimoji="1" lang="ja-JP" altLang="en-US" sz="700" spc="-15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22" name="正方形/長方形 21">
            <a:extLst>
              <a:ext uri="{FF2B5EF4-FFF2-40B4-BE49-F238E27FC236}">
                <a16:creationId xmlns:a16="http://schemas.microsoft.com/office/drawing/2014/main" id="{46560382-5DAD-6C6D-E0E6-83E70A4E69E2}"/>
              </a:ext>
            </a:extLst>
          </p:cNvPr>
          <p:cNvSpPr/>
          <p:nvPr/>
        </p:nvSpPr>
        <p:spPr>
          <a:xfrm>
            <a:off x="3870936" y="1558706"/>
            <a:ext cx="434068" cy="204415"/>
          </a:xfrm>
          <a:prstGeom prst="rect">
            <a:avLst/>
          </a:prstGeom>
        </p:spPr>
        <p:txBody>
          <a:bodyPr wrap="square">
            <a:spAutoFit/>
          </a:bodyPr>
          <a:lstStyle/>
          <a:p>
            <a:pPr algn="ctr">
              <a:lnSpc>
                <a:spcPct val="12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つた</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24" name="テキスト ボックス 23">
            <a:extLst>
              <a:ext uri="{FF2B5EF4-FFF2-40B4-BE49-F238E27FC236}">
                <a16:creationId xmlns:a16="http://schemas.microsoft.com/office/drawing/2014/main" id="{9CF44983-6674-15A4-FA64-78830F09D512}"/>
              </a:ext>
            </a:extLst>
          </p:cNvPr>
          <p:cNvSpPr txBox="1"/>
          <p:nvPr/>
        </p:nvSpPr>
        <p:spPr>
          <a:xfrm>
            <a:off x="1232521" y="3892121"/>
            <a:ext cx="166712"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かた</a:t>
            </a:r>
          </a:p>
        </p:txBody>
      </p:sp>
      <p:sp>
        <p:nvSpPr>
          <p:cNvPr id="25" name="テキスト ボックス 24">
            <a:extLst>
              <a:ext uri="{FF2B5EF4-FFF2-40B4-BE49-F238E27FC236}">
                <a16:creationId xmlns:a16="http://schemas.microsoft.com/office/drawing/2014/main" id="{B9983B4F-7EC4-A173-94B0-A72C6DFE509A}"/>
              </a:ext>
            </a:extLst>
          </p:cNvPr>
          <p:cNvSpPr txBox="1"/>
          <p:nvPr/>
        </p:nvSpPr>
        <p:spPr>
          <a:xfrm>
            <a:off x="1825442" y="9323659"/>
            <a:ext cx="318997" cy="120161"/>
          </a:xfrm>
          <a:prstGeom prst="rect">
            <a:avLst/>
          </a:prstGeom>
          <a:noFill/>
        </p:spPr>
        <p:txBody>
          <a:bodyPr wrap="none" lIns="0" tIns="0" rIns="0" bIns="0" rtlCol="0">
            <a:spAutoFit/>
          </a:bodyPr>
          <a:lstStyle/>
          <a:p>
            <a:pPr algn="ctr">
              <a:lnSpc>
                <a:spcPct val="130000"/>
              </a:lnSpc>
            </a:pPr>
            <a:r>
              <a:rPr lang="ja-JP" altLang="en-US" sz="700" dirty="0">
                <a:solidFill>
                  <a:srgbClr val="548235"/>
                </a:solidFill>
                <a:latin typeface="HGP創英角ｺﾞｼｯｸUB" panose="020B0900000000000000" pitchFamily="50" charset="-128"/>
                <a:ea typeface="HGP創英角ｺﾞｼｯｸUB" panose="020B0900000000000000" pitchFamily="50" charset="-128"/>
              </a:rPr>
              <a:t>たてもの</a:t>
            </a:r>
            <a:endParaRPr lang="en-US" altLang="ja-JP" sz="7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81" name="正方形/長方形 80"/>
          <p:cNvSpPr/>
          <p:nvPr/>
        </p:nvSpPr>
        <p:spPr>
          <a:xfrm>
            <a:off x="345070" y="7068527"/>
            <a:ext cx="2819683" cy="413768"/>
          </a:xfrm>
          <a:prstGeom prst="rect">
            <a:avLst/>
          </a:prstGeom>
        </p:spPr>
        <p:txBody>
          <a:bodyPr wrap="none" lIns="0" tIns="0" rIns="0" bIns="0">
            <a:spAutoFit/>
          </a:bodyPr>
          <a:lstStyle/>
          <a:p>
            <a:pPr>
              <a:lnSpc>
                <a:spcPct val="12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土石流がワイヤーセンサーにふれると、</a:t>
            </a:r>
            <a:br>
              <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役所などに知らせる仕組みになっています。</a:t>
            </a:r>
          </a:p>
        </p:txBody>
      </p:sp>
      <p:sp>
        <p:nvSpPr>
          <p:cNvPr id="107" name="正方形/長方形 106"/>
          <p:cNvSpPr/>
          <p:nvPr/>
        </p:nvSpPr>
        <p:spPr>
          <a:xfrm>
            <a:off x="3708142" y="7081975"/>
            <a:ext cx="2922275" cy="413768"/>
          </a:xfrm>
          <a:prstGeom prst="rect">
            <a:avLst/>
          </a:prstGeom>
        </p:spPr>
        <p:txBody>
          <a:bodyPr wrap="none" lIns="0" tIns="0" rIns="0" bIns="0">
            <a:spAutoFit/>
          </a:bodyPr>
          <a:lstStyle/>
          <a:p>
            <a:pPr>
              <a:lnSpc>
                <a:spcPct val="120000"/>
              </a:lnSpc>
            </a:pP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カメラを設置して、現場の様子をいつでも確認</a:t>
            </a:r>
            <a:br>
              <a:rPr lang="en-US" altLang="ja-JP" sz="12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200" dirty="0">
                <a:solidFill>
                  <a:schemeClr val="tx1">
                    <a:lumMod val="85000"/>
                    <a:lumOff val="15000"/>
                  </a:schemeClr>
                </a:solidFill>
                <a:latin typeface="ＭＳ Ｐ明朝" panose="02020600040205080304" pitchFamily="18" charset="-128"/>
                <a:ea typeface="ＭＳ Ｐ明朝" panose="02020600040205080304" pitchFamily="18" charset="-128"/>
              </a:rPr>
              <a:t>できるようにしています。</a:t>
            </a:r>
          </a:p>
        </p:txBody>
      </p:sp>
    </p:spTree>
    <p:extLst>
      <p:ext uri="{BB962C8B-B14F-4D97-AF65-F5344CB8AC3E}">
        <p14:creationId xmlns:p14="http://schemas.microsoft.com/office/powerpoint/2010/main" val="293755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80962" y="673166"/>
            <a:ext cx="6696075" cy="8386271"/>
          </a:xfrm>
          <a:prstGeom prst="roundRect">
            <a:avLst>
              <a:gd name="adj" fmla="val 0"/>
            </a:avLst>
          </a:prstGeom>
          <a:solidFill>
            <a:srgbClr val="D9ECD4"/>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角丸四角形 28"/>
          <p:cNvSpPr/>
          <p:nvPr/>
        </p:nvSpPr>
        <p:spPr>
          <a:xfrm>
            <a:off x="154508" y="1233660"/>
            <a:ext cx="6548984" cy="1016415"/>
          </a:xfrm>
          <a:prstGeom prst="roundRect">
            <a:avLst>
              <a:gd name="adj" fmla="val 13578"/>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8715" y="1378844"/>
            <a:ext cx="6374721" cy="872547"/>
          </a:xfrm>
          <a:prstGeom prst="rect">
            <a:avLst/>
          </a:prstGeom>
          <a:noFill/>
        </p:spPr>
        <p:txBody>
          <a:bodyPr wrap="square" rtlCol="0">
            <a:spAutoFit/>
          </a:bodyPr>
          <a:lstStyle/>
          <a:p>
            <a:pPr>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堤防やダムなどの対策をすることで、ある程度の災害を防ぐことはできます。</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しかし、雨の降り方によっては、そうした堤防などの対策では</a:t>
            </a: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守りきれない災害</a:t>
            </a: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も</a:t>
            </a:r>
            <a:br>
              <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rPr>
            </a:b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発生することがあります。</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31" name="角丸四角形 30"/>
          <p:cNvSpPr/>
          <p:nvPr/>
        </p:nvSpPr>
        <p:spPr>
          <a:xfrm>
            <a:off x="221096" y="1044259"/>
            <a:ext cx="3240000" cy="324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301048" y="1126684"/>
            <a:ext cx="2986395" cy="215444"/>
          </a:xfrm>
          <a:prstGeom prst="rect">
            <a:avLst/>
          </a:prstGeom>
          <a:noFill/>
        </p:spPr>
        <p:txBody>
          <a:bodyPr wrap="none" lIns="0" tIns="0" rIns="0" bIns="0" rtlCol="0">
            <a:sp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① 対策を超える災害が起きることもある</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4" name="角丸四角形 83"/>
          <p:cNvSpPr/>
          <p:nvPr/>
        </p:nvSpPr>
        <p:spPr>
          <a:xfrm>
            <a:off x="174500" y="2509720"/>
            <a:ext cx="6494587" cy="953423"/>
          </a:xfrm>
          <a:prstGeom prst="roundRect">
            <a:avLst>
              <a:gd name="adj" fmla="val 11296"/>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308707" y="2730419"/>
            <a:ext cx="4584601" cy="612475"/>
          </a:xfrm>
          <a:prstGeom prst="rect">
            <a:avLst/>
          </a:prstGeom>
          <a:noFill/>
        </p:spPr>
        <p:txBody>
          <a:bodyPr wrap="square" rtlCol="0">
            <a:spAutoFit/>
          </a:bodyPr>
          <a:lstStyle/>
          <a:p>
            <a:pPr algn="just">
              <a:lnSpc>
                <a:spcPct val="130000"/>
              </a:lnSpc>
            </a:pP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対策を超える災害が起きることもあるので、避難などによって</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a:p>
            <a:pPr algn="just">
              <a:lnSpc>
                <a:spcPct val="130000"/>
              </a:lnSpc>
            </a:pPr>
            <a:r>
              <a:rPr lang="ja-JP" altLang="en-US" sz="13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身の安全を守る行動</a:t>
            </a:r>
            <a:r>
              <a:rPr lang="ja-JP" altLang="en-US" sz="1300" dirty="0">
                <a:solidFill>
                  <a:schemeClr val="tx1">
                    <a:lumMod val="85000"/>
                    <a:lumOff val="15000"/>
                  </a:schemeClr>
                </a:solidFill>
                <a:latin typeface="ＭＳ Ｐ明朝" panose="02020600040205080304" pitchFamily="18" charset="-128"/>
                <a:ea typeface="ＭＳ Ｐ明朝" panose="02020600040205080304" pitchFamily="18" charset="-128"/>
              </a:rPr>
              <a:t>をとるようにしましょう。</a:t>
            </a:r>
            <a:endParaRPr lang="en-US" altLang="ja-JP" sz="130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86" name="角丸四角形 85"/>
          <p:cNvSpPr/>
          <p:nvPr/>
        </p:nvSpPr>
        <p:spPr>
          <a:xfrm>
            <a:off x="241089" y="2338792"/>
            <a:ext cx="3240000" cy="324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301048" y="2421217"/>
            <a:ext cx="2654573" cy="215444"/>
          </a:xfrm>
          <a:prstGeom prst="rect">
            <a:avLst/>
          </a:prstGeom>
          <a:noFill/>
        </p:spPr>
        <p:txBody>
          <a:bodyPr wrap="none" lIns="0" tIns="0" rIns="0" bIns="0" rtlCol="0">
            <a:spAutoFit/>
          </a:bodyPr>
          <a:lstStyle/>
          <a:p>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② 災害が起きる前の避難が大切！</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6" name="角丸四角形 55"/>
          <p:cNvSpPr/>
          <p:nvPr/>
        </p:nvSpPr>
        <p:spPr>
          <a:xfrm>
            <a:off x="3584662" y="4251852"/>
            <a:ext cx="2880000" cy="576000"/>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3665663" y="4248363"/>
            <a:ext cx="1041952" cy="208199"/>
          </a:xfrm>
          <a:prstGeom prst="rect">
            <a:avLst/>
          </a:prstGeom>
          <a:noFill/>
        </p:spPr>
        <p:txBody>
          <a:bodyPr wrap="none" lIns="0" tIns="0" rIns="0" bIns="0" rtlCol="0">
            <a:spAutoFit/>
          </a:bodyPr>
          <a:lstStyle/>
          <a:p>
            <a:pPr>
              <a:lnSpc>
                <a:spcPct val="120000"/>
              </a:lnSpc>
            </a:pPr>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平成２７年９月</a:t>
            </a:r>
          </a:p>
        </p:txBody>
      </p:sp>
      <p:sp>
        <p:nvSpPr>
          <p:cNvPr id="83" name="テキスト ボックス 82"/>
          <p:cNvSpPr txBox="1"/>
          <p:nvPr/>
        </p:nvSpPr>
        <p:spPr>
          <a:xfrm>
            <a:off x="3665663" y="4564141"/>
            <a:ext cx="1635063" cy="240194"/>
          </a:xfrm>
          <a:prstGeom prst="rect">
            <a:avLst/>
          </a:prstGeom>
          <a:noFill/>
        </p:spPr>
        <p:txBody>
          <a:bodyPr wrap="none" lIns="0" tIns="0" rIns="0" bIns="0" rtlCol="0">
            <a:spAutoFit/>
          </a:bodyPr>
          <a:lstStyle/>
          <a:p>
            <a:pPr>
              <a:lnSpc>
                <a:spcPct val="120000"/>
              </a:lnSpc>
            </a:pPr>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関東・東北豪雨災害</a:t>
            </a:r>
          </a:p>
        </p:txBody>
      </p:sp>
      <p:cxnSp>
        <p:nvCxnSpPr>
          <p:cNvPr id="16" name="直線コネクタ 15"/>
          <p:cNvCxnSpPr/>
          <p:nvPr/>
        </p:nvCxnSpPr>
        <p:spPr>
          <a:xfrm>
            <a:off x="3629274" y="4487279"/>
            <a:ext cx="2057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角丸四角形 88"/>
          <p:cNvSpPr/>
          <p:nvPr/>
        </p:nvSpPr>
        <p:spPr>
          <a:xfrm>
            <a:off x="3584662" y="6632238"/>
            <a:ext cx="2880000" cy="576000"/>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3665663" y="6647593"/>
            <a:ext cx="750205" cy="208199"/>
          </a:xfrm>
          <a:prstGeom prst="rect">
            <a:avLst/>
          </a:prstGeom>
          <a:noFill/>
        </p:spPr>
        <p:txBody>
          <a:bodyPr wrap="none" lIns="0" tIns="0" rIns="0" bIns="0" rtlCol="0">
            <a:spAutoFit/>
          </a:bodyPr>
          <a:lstStyle/>
          <a:p>
            <a:pPr>
              <a:lnSpc>
                <a:spcPct val="120000"/>
              </a:lnSpc>
            </a:pPr>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平成２３年</a:t>
            </a:r>
          </a:p>
        </p:txBody>
      </p:sp>
      <p:sp>
        <p:nvSpPr>
          <p:cNvPr id="91" name="テキスト ボックス 90"/>
          <p:cNvSpPr txBox="1"/>
          <p:nvPr/>
        </p:nvSpPr>
        <p:spPr>
          <a:xfrm>
            <a:off x="3665663" y="6949085"/>
            <a:ext cx="1346522" cy="240194"/>
          </a:xfrm>
          <a:prstGeom prst="rect">
            <a:avLst/>
          </a:prstGeom>
          <a:noFill/>
        </p:spPr>
        <p:txBody>
          <a:bodyPr wrap="none" lIns="0" tIns="0" rIns="0" bIns="0" rtlCol="0">
            <a:spAutoFit/>
          </a:bodyPr>
          <a:lstStyle/>
          <a:p>
            <a:pPr>
              <a:lnSpc>
                <a:spcPct val="120000"/>
              </a:lnSpc>
            </a:pPr>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紀伊半島大水害</a:t>
            </a:r>
          </a:p>
        </p:txBody>
      </p:sp>
      <p:cxnSp>
        <p:nvCxnSpPr>
          <p:cNvPr id="92" name="直線コネクタ 91"/>
          <p:cNvCxnSpPr/>
          <p:nvPr/>
        </p:nvCxnSpPr>
        <p:spPr>
          <a:xfrm>
            <a:off x="3629274" y="6871495"/>
            <a:ext cx="2057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p:cNvSpPr txBox="1"/>
          <p:nvPr/>
        </p:nvSpPr>
        <p:spPr>
          <a:xfrm>
            <a:off x="3733175" y="4898503"/>
            <a:ext cx="2753959" cy="1600503"/>
          </a:xfrm>
          <a:prstGeom prst="rect">
            <a:avLst/>
          </a:prstGeom>
          <a:noFill/>
        </p:spPr>
        <p:txBody>
          <a:bodyPr wrap="none" lIns="0" tIns="0" rIns="0" bIns="0" rtlCol="0">
            <a:spAutoFit/>
          </a:bodyPr>
          <a:lstStyle/>
          <a:p>
            <a:pPr>
              <a:lnSpc>
                <a:spcPct val="130000"/>
              </a:lnSpc>
              <a:spcAft>
                <a:spcPts val="600"/>
              </a:spcAft>
            </a:pPr>
            <a:r>
              <a:rPr lang="ja-JP" altLang="en-US" sz="1300" dirty="0">
                <a:latin typeface="ＭＳ Ｐ明朝" panose="02020600040205080304" pitchFamily="18" charset="-128"/>
                <a:ea typeface="ＭＳ Ｐ明朝" panose="02020600040205080304" pitchFamily="18" charset="-128"/>
              </a:rPr>
              <a:t>大雨が降り続き、鬼怒川を流れる</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水の量が大幅に増え、堤防から水が</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あふれたり、堤防がこわれたりしました。</a:t>
            </a:r>
            <a:endParaRPr lang="en-US" altLang="ja-JP" sz="1300" dirty="0">
              <a:latin typeface="ＭＳ Ｐ明朝" panose="02020600040205080304" pitchFamily="18" charset="-128"/>
              <a:ea typeface="ＭＳ Ｐ明朝" panose="02020600040205080304" pitchFamily="18" charset="-128"/>
            </a:endParaRPr>
          </a:p>
          <a:p>
            <a:pPr>
              <a:lnSpc>
                <a:spcPct val="130000"/>
              </a:lnSpc>
            </a:pPr>
            <a:r>
              <a:rPr lang="ja-JP" altLang="en-US" sz="1300" dirty="0">
                <a:latin typeface="ＭＳ Ｐ明朝" panose="02020600040205080304" pitchFamily="18" charset="-128"/>
                <a:ea typeface="ＭＳ Ｐ明朝" panose="02020600040205080304" pitchFamily="18" charset="-128"/>
              </a:rPr>
              <a:t>その結果、５千戸以上の家が水に</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つかりました。堤防がこわれた近くでは、</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流されてしまった家も多くありました。</a:t>
            </a:r>
            <a:endParaRPr kumimoji="1" lang="ja-JP" altLang="en-US" sz="1300" dirty="0">
              <a:latin typeface="ＭＳ Ｐ明朝" panose="02020600040205080304" pitchFamily="18" charset="-128"/>
              <a:ea typeface="ＭＳ Ｐ明朝" panose="02020600040205080304" pitchFamily="18" charset="-128"/>
            </a:endParaRPr>
          </a:p>
        </p:txBody>
      </p:sp>
      <p:sp>
        <p:nvSpPr>
          <p:cNvPr id="94" name="テキスト ボックス 93"/>
          <p:cNvSpPr txBox="1"/>
          <p:nvPr/>
        </p:nvSpPr>
        <p:spPr>
          <a:xfrm>
            <a:off x="3733175" y="7278942"/>
            <a:ext cx="2811667" cy="1600503"/>
          </a:xfrm>
          <a:prstGeom prst="rect">
            <a:avLst/>
          </a:prstGeom>
          <a:noFill/>
        </p:spPr>
        <p:txBody>
          <a:bodyPr wrap="none" lIns="0" tIns="0" rIns="0" bIns="0" rtlCol="0">
            <a:spAutoFit/>
          </a:bodyPr>
          <a:lstStyle/>
          <a:p>
            <a:pPr>
              <a:lnSpc>
                <a:spcPct val="130000"/>
              </a:lnSpc>
              <a:spcAft>
                <a:spcPts val="600"/>
              </a:spcAft>
            </a:pPr>
            <a:r>
              <a:rPr lang="ja-JP" altLang="en-US" sz="1300" dirty="0">
                <a:latin typeface="ＭＳ Ｐ明朝" panose="02020600040205080304" pitchFamily="18" charset="-128"/>
                <a:ea typeface="ＭＳ Ｐ明朝" panose="02020600040205080304" pitchFamily="18" charset="-128"/>
              </a:rPr>
              <a:t>平成</a:t>
            </a:r>
            <a:r>
              <a:rPr lang="en-US" altLang="ja-JP" sz="1300" dirty="0">
                <a:latin typeface="ＭＳ Ｐ明朝" panose="02020600040205080304" pitchFamily="18" charset="-128"/>
                <a:ea typeface="ＭＳ Ｐ明朝" panose="02020600040205080304" pitchFamily="18" charset="-128"/>
              </a:rPr>
              <a:t>23</a:t>
            </a:r>
            <a:r>
              <a:rPr lang="ja-JP" altLang="en-US" sz="1300" dirty="0">
                <a:latin typeface="ＭＳ Ｐ明朝" panose="02020600040205080304" pitchFamily="18" charset="-128"/>
                <a:ea typeface="ＭＳ Ｐ明朝" panose="02020600040205080304" pitchFamily="18" charset="-128"/>
              </a:rPr>
              <a:t>年台風</a:t>
            </a:r>
            <a:r>
              <a:rPr lang="en-US" altLang="ja-JP" sz="1300" dirty="0">
                <a:latin typeface="ＭＳ Ｐ明朝" panose="02020600040205080304" pitchFamily="18" charset="-128"/>
                <a:ea typeface="ＭＳ Ｐ明朝" panose="02020600040205080304" pitchFamily="18" charset="-128"/>
              </a:rPr>
              <a:t>12</a:t>
            </a:r>
            <a:r>
              <a:rPr lang="ja-JP" altLang="en-US" sz="1300" dirty="0">
                <a:latin typeface="ＭＳ Ｐ明朝" panose="02020600040205080304" pitchFamily="18" charset="-128"/>
                <a:ea typeface="ＭＳ Ｐ明朝" panose="02020600040205080304" pitchFamily="18" charset="-128"/>
              </a:rPr>
              <a:t>号と台風</a:t>
            </a:r>
            <a:r>
              <a:rPr lang="en-US" altLang="ja-JP" sz="1300" dirty="0">
                <a:latin typeface="ＭＳ Ｐ明朝" panose="02020600040205080304" pitchFamily="18" charset="-128"/>
                <a:ea typeface="ＭＳ Ｐ明朝" panose="02020600040205080304" pitchFamily="18" charset="-128"/>
              </a:rPr>
              <a:t>15</a:t>
            </a:r>
            <a:r>
              <a:rPr lang="ja-JP" altLang="en-US" sz="1300" dirty="0">
                <a:latin typeface="ＭＳ Ｐ明朝" panose="02020600040205080304" pitchFamily="18" charset="-128"/>
                <a:ea typeface="ＭＳ Ｐ明朝" panose="02020600040205080304" pitchFamily="18" charset="-128"/>
              </a:rPr>
              <a:t>号によって、</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紀伊半島に想定を超える大雨が</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降りました。</a:t>
            </a:r>
            <a:endParaRPr lang="en-US" altLang="ja-JP" sz="1300" dirty="0">
              <a:latin typeface="ＭＳ Ｐ明朝" panose="02020600040205080304" pitchFamily="18" charset="-128"/>
              <a:ea typeface="ＭＳ Ｐ明朝" panose="02020600040205080304" pitchFamily="18" charset="-128"/>
            </a:endParaRPr>
          </a:p>
          <a:p>
            <a:pPr algn="dist">
              <a:lnSpc>
                <a:spcPct val="130000"/>
              </a:lnSpc>
              <a:spcAft>
                <a:spcPts val="600"/>
              </a:spcAft>
            </a:pPr>
            <a:r>
              <a:rPr lang="ja-JP" altLang="en-US" sz="1300" dirty="0">
                <a:latin typeface="ＭＳ Ｐ明朝" panose="02020600040205080304" pitchFamily="18" charset="-128"/>
                <a:ea typeface="ＭＳ Ｐ明朝" panose="02020600040205080304" pitchFamily="18" charset="-128"/>
              </a:rPr>
              <a:t>洪水災害、土砂災害が発生し、</a:t>
            </a:r>
            <a:br>
              <a:rPr lang="en-US" altLang="ja-JP" sz="1300" dirty="0">
                <a:latin typeface="ＭＳ Ｐ明朝" panose="02020600040205080304" pitchFamily="18" charset="-128"/>
                <a:ea typeface="ＭＳ Ｐ明朝" panose="02020600040205080304" pitchFamily="18" charset="-128"/>
              </a:rPr>
            </a:br>
            <a:r>
              <a:rPr lang="ja-JP" altLang="en-US" sz="1300" dirty="0">
                <a:latin typeface="ＭＳ Ｐ明朝" panose="02020600040205080304" pitchFamily="18" charset="-128"/>
                <a:ea typeface="ＭＳ Ｐ明朝" panose="02020600040205080304" pitchFamily="18" charset="-128"/>
              </a:rPr>
              <a:t>和歌山県、奈良県、三重県だけで、</a:t>
            </a:r>
            <a:br>
              <a:rPr lang="en-US" altLang="ja-JP" sz="1300" dirty="0">
                <a:latin typeface="ＭＳ Ｐ明朝" panose="02020600040205080304" pitchFamily="18" charset="-128"/>
                <a:ea typeface="ＭＳ Ｐ明朝" panose="02020600040205080304" pitchFamily="18" charset="-128"/>
              </a:rPr>
            </a:br>
            <a:r>
              <a:rPr lang="ja-JP" altLang="en-US" sz="1300" spc="-100" dirty="0">
                <a:latin typeface="ＭＳ Ｐ明朝" panose="02020600040205080304" pitchFamily="18" charset="-128"/>
                <a:ea typeface="ＭＳ Ｐ明朝" panose="02020600040205080304" pitchFamily="18" charset="-128"/>
              </a:rPr>
              <a:t>死者</a:t>
            </a:r>
            <a:r>
              <a:rPr lang="en-US" altLang="ja-JP" sz="1300" spc="-100" dirty="0">
                <a:latin typeface="ＭＳ Ｐ明朝" panose="02020600040205080304" pitchFamily="18" charset="-128"/>
                <a:ea typeface="ＭＳ Ｐ明朝" panose="02020600040205080304" pitchFamily="18" charset="-128"/>
              </a:rPr>
              <a:t>72</a:t>
            </a:r>
            <a:r>
              <a:rPr lang="ja-JP" altLang="en-US" sz="1300" spc="-100" dirty="0">
                <a:latin typeface="ＭＳ Ｐ明朝" panose="02020600040205080304" pitchFamily="18" charset="-128"/>
                <a:ea typeface="ＭＳ Ｐ明朝" panose="02020600040205080304" pitchFamily="18" charset="-128"/>
              </a:rPr>
              <a:t>名、行方不明者</a:t>
            </a:r>
            <a:r>
              <a:rPr lang="en-US" altLang="ja-JP" sz="1300" spc="-100" dirty="0">
                <a:latin typeface="ＭＳ Ｐ明朝" panose="02020600040205080304" pitchFamily="18" charset="-128"/>
                <a:ea typeface="ＭＳ Ｐ明朝" panose="02020600040205080304" pitchFamily="18" charset="-128"/>
              </a:rPr>
              <a:t>16</a:t>
            </a:r>
            <a:r>
              <a:rPr lang="ja-JP" altLang="en-US" sz="1300" spc="-100" dirty="0">
                <a:latin typeface="ＭＳ Ｐ明朝" panose="02020600040205080304" pitchFamily="18" charset="-128"/>
                <a:ea typeface="ＭＳ Ｐ明朝" panose="02020600040205080304" pitchFamily="18" charset="-128"/>
              </a:rPr>
              <a:t>名にのぼりました。</a:t>
            </a:r>
            <a:endParaRPr lang="en-US" altLang="ja-JP" sz="1300" spc="-100" dirty="0">
              <a:latin typeface="ＭＳ Ｐ明朝" panose="02020600040205080304" pitchFamily="18" charset="-128"/>
              <a:ea typeface="ＭＳ Ｐ明朝" panose="02020600040205080304" pitchFamily="18" charset="-128"/>
            </a:endParaRPr>
          </a:p>
        </p:txBody>
      </p:sp>
      <p:sp>
        <p:nvSpPr>
          <p:cNvPr id="68" name="フリーフォーム 67"/>
          <p:cNvSpPr/>
          <p:nvPr/>
        </p:nvSpPr>
        <p:spPr>
          <a:xfrm>
            <a:off x="211114" y="3693979"/>
            <a:ext cx="4559307" cy="428673"/>
          </a:xfrm>
          <a:custGeom>
            <a:avLst/>
            <a:gdLst>
              <a:gd name="connsiteX0" fmla="*/ 146050 w 1238250"/>
              <a:gd name="connsiteY0" fmla="*/ 6350 h 425450"/>
              <a:gd name="connsiteX1" fmla="*/ 0 w 1238250"/>
              <a:gd name="connsiteY1" fmla="*/ 317500 h 425450"/>
              <a:gd name="connsiteX2" fmla="*/ 88900 w 1238250"/>
              <a:gd name="connsiteY2" fmla="*/ 425450 h 425450"/>
              <a:gd name="connsiteX3" fmla="*/ 1193800 w 1238250"/>
              <a:gd name="connsiteY3" fmla="*/ 368300 h 425450"/>
              <a:gd name="connsiteX4" fmla="*/ 1238250 w 1238250"/>
              <a:gd name="connsiteY4" fmla="*/ 63500 h 425450"/>
              <a:gd name="connsiteX5" fmla="*/ 869950 w 1238250"/>
              <a:gd name="connsiteY5" fmla="*/ 0 h 425450"/>
              <a:gd name="connsiteX6" fmla="*/ 146050 w 1238250"/>
              <a:gd name="connsiteY6" fmla="*/ 63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425450">
                <a:moveTo>
                  <a:pt x="146050" y="6350"/>
                </a:moveTo>
                <a:lnTo>
                  <a:pt x="0" y="317500"/>
                </a:lnTo>
                <a:lnTo>
                  <a:pt x="88900" y="425450"/>
                </a:lnTo>
                <a:lnTo>
                  <a:pt x="1193800" y="368300"/>
                </a:lnTo>
                <a:lnTo>
                  <a:pt x="1238250" y="63500"/>
                </a:lnTo>
                <a:lnTo>
                  <a:pt x="869950" y="0"/>
                </a:lnTo>
                <a:lnTo>
                  <a:pt x="146050" y="6350"/>
                </a:lnTo>
                <a:close/>
              </a:path>
            </a:pathLst>
          </a:custGeom>
          <a:solidFill>
            <a:schemeClr val="bg1"/>
          </a:solidFill>
          <a:ln w="25400">
            <a:solidFill>
              <a:schemeClr val="accent6">
                <a:lumMod val="75000"/>
              </a:schemeClr>
            </a:solidFill>
          </a:ln>
          <a:effectLst>
            <a:outerShdw blurRad="25400" dist="38100" dir="2700000" algn="tl"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67739" y="3771702"/>
            <a:ext cx="4043094" cy="307777"/>
          </a:xfrm>
          <a:prstGeom prst="rect">
            <a:avLst/>
          </a:prstGeom>
          <a:noFill/>
        </p:spPr>
        <p:txBody>
          <a:bodyPr wrap="non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対策を超えてしまった災害にはこんな災害があります</a:t>
            </a:r>
          </a:p>
        </p:txBody>
      </p:sp>
      <p:grpSp>
        <p:nvGrpSpPr>
          <p:cNvPr id="11" name="グループ化 10"/>
          <p:cNvGrpSpPr/>
          <p:nvPr/>
        </p:nvGrpSpPr>
        <p:grpSpPr>
          <a:xfrm>
            <a:off x="243219" y="3705785"/>
            <a:ext cx="355422" cy="323176"/>
            <a:chOff x="-1408411" y="5815941"/>
            <a:chExt cx="710844" cy="646351"/>
          </a:xfrm>
        </p:grpSpPr>
        <p:sp>
          <p:nvSpPr>
            <p:cNvPr id="72" name="フローチャート: 抜出し 71"/>
            <p:cNvSpPr/>
            <p:nvPr/>
          </p:nvSpPr>
          <p:spPr>
            <a:xfrm>
              <a:off x="-1408411" y="5815941"/>
              <a:ext cx="710844" cy="646351"/>
            </a:xfrm>
            <a:prstGeom prst="flowChartExtract">
              <a:avLst/>
            </a:prstGeom>
            <a:solidFill>
              <a:srgbClr val="FFC000"/>
            </a:solidFill>
            <a:ln w="38100" cap="flat">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台形 72"/>
            <p:cNvSpPr/>
            <p:nvPr/>
          </p:nvSpPr>
          <p:spPr>
            <a:xfrm flipV="1">
              <a:off x="-1099084" y="6015153"/>
              <a:ext cx="92189" cy="290338"/>
            </a:xfrm>
            <a:prstGeom prst="trapezoid">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1075970" y="6338087"/>
              <a:ext cx="45963" cy="45963"/>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0" name="直線コネクタ 19"/>
          <p:cNvCxnSpPr/>
          <p:nvPr/>
        </p:nvCxnSpPr>
        <p:spPr>
          <a:xfrm>
            <a:off x="3726398" y="5125831"/>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726398" y="5385498"/>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3726398" y="5637628"/>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3726398" y="5978354"/>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3726398" y="6231297"/>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726398" y="6496875"/>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3726398" y="8363153"/>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3726398" y="8622820"/>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3726398" y="8888398"/>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3726398" y="7515985"/>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3726398" y="7768928"/>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3726398" y="8027782"/>
            <a:ext cx="2736000"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573906" y="1053869"/>
            <a:ext cx="298159" cy="107722"/>
          </a:xfrm>
          <a:prstGeom prst="rect">
            <a:avLst/>
          </a:prstGeom>
          <a:noFill/>
        </p:spPr>
        <p:txBody>
          <a:bodyPr wrap="none" lIns="0" tIns="0" rIns="0" bIns="0" rtlCol="0">
            <a:spAutoFit/>
          </a:bodyPr>
          <a:lstStyle/>
          <a:p>
            <a:pPr algn="dist"/>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たいさく</a:t>
            </a:r>
          </a:p>
        </p:txBody>
      </p:sp>
      <p:sp>
        <p:nvSpPr>
          <p:cNvPr id="99" name="テキスト ボックス 98"/>
          <p:cNvSpPr txBox="1"/>
          <p:nvPr/>
        </p:nvSpPr>
        <p:spPr>
          <a:xfrm>
            <a:off x="1540126" y="1053869"/>
            <a:ext cx="325410" cy="107722"/>
          </a:xfrm>
          <a:prstGeom prst="rect">
            <a:avLst/>
          </a:prstGeom>
          <a:noFill/>
        </p:spPr>
        <p:txBody>
          <a:bodyPr wrap="none" lIns="0" tIns="0" rIns="0" bIns="0" rtlCol="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0" name="テキスト ボックス 99"/>
          <p:cNvSpPr txBox="1"/>
          <p:nvPr/>
        </p:nvSpPr>
        <p:spPr>
          <a:xfrm>
            <a:off x="1103518" y="1053869"/>
            <a:ext cx="73738" cy="107722"/>
          </a:xfrm>
          <a:prstGeom prst="rect">
            <a:avLst/>
          </a:prstGeom>
          <a:noFill/>
        </p:spPr>
        <p:txBody>
          <a:bodyPr wrap="none" lIns="0" tIns="0" rIns="0" bIns="0" rtlCol="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こ</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1" name="テキスト ボックス 100"/>
          <p:cNvSpPr txBox="1"/>
          <p:nvPr/>
        </p:nvSpPr>
        <p:spPr>
          <a:xfrm>
            <a:off x="376634" y="1380451"/>
            <a:ext cx="310983"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ていぼう</a:t>
            </a:r>
            <a:endParaRPr kumimoji="1" lang="ja-JP" altLang="en-US" sz="700" dirty="0">
              <a:latin typeface="ＭＳ Ｐ明朝" panose="02020600040205080304" pitchFamily="18" charset="-128"/>
              <a:ea typeface="ＭＳ Ｐ明朝" panose="02020600040205080304" pitchFamily="18" charset="-128"/>
            </a:endParaRPr>
          </a:p>
        </p:txBody>
      </p:sp>
      <p:sp>
        <p:nvSpPr>
          <p:cNvPr id="102" name="テキスト ボックス 101"/>
          <p:cNvSpPr txBox="1"/>
          <p:nvPr/>
        </p:nvSpPr>
        <p:spPr>
          <a:xfrm>
            <a:off x="1636400" y="1380451"/>
            <a:ext cx="291747"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たいさく</a:t>
            </a:r>
            <a:endParaRPr kumimoji="1" lang="ja-JP" altLang="en-US" sz="700" dirty="0">
              <a:latin typeface="ＭＳ Ｐ明朝" panose="02020600040205080304" pitchFamily="18" charset="-128"/>
              <a:ea typeface="ＭＳ Ｐ明朝" panose="02020600040205080304" pitchFamily="18" charset="-128"/>
            </a:endParaRPr>
          </a:p>
        </p:txBody>
      </p:sp>
      <p:sp>
        <p:nvSpPr>
          <p:cNvPr id="109" name="テキスト ボックス 108"/>
          <p:cNvSpPr txBox="1"/>
          <p:nvPr/>
        </p:nvSpPr>
        <p:spPr>
          <a:xfrm>
            <a:off x="3175262" y="1380451"/>
            <a:ext cx="26930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てい ど</a:t>
            </a:r>
            <a:endParaRPr kumimoji="1" lang="ja-JP" altLang="en-US" sz="700" dirty="0">
              <a:latin typeface="ＭＳ Ｐ明朝" panose="02020600040205080304" pitchFamily="18" charset="-128"/>
              <a:ea typeface="ＭＳ Ｐ明朝" panose="02020600040205080304" pitchFamily="18" charset="-128"/>
            </a:endParaRPr>
          </a:p>
        </p:txBody>
      </p:sp>
      <p:sp>
        <p:nvSpPr>
          <p:cNvPr id="110" name="テキスト ボックス 109"/>
          <p:cNvSpPr txBox="1"/>
          <p:nvPr/>
        </p:nvSpPr>
        <p:spPr>
          <a:xfrm>
            <a:off x="3655411" y="1380451"/>
            <a:ext cx="32220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さいがい</a:t>
            </a:r>
            <a:endParaRPr kumimoji="1" lang="ja-JP" altLang="en-US" sz="700" dirty="0">
              <a:latin typeface="ＭＳ Ｐ明朝" panose="02020600040205080304" pitchFamily="18" charset="-128"/>
              <a:ea typeface="ＭＳ Ｐ明朝" panose="02020600040205080304" pitchFamily="18" charset="-128"/>
            </a:endParaRPr>
          </a:p>
        </p:txBody>
      </p:sp>
      <p:sp>
        <p:nvSpPr>
          <p:cNvPr id="111" name="テキスト ボックス 110"/>
          <p:cNvSpPr txBox="1"/>
          <p:nvPr/>
        </p:nvSpPr>
        <p:spPr>
          <a:xfrm>
            <a:off x="4112885" y="1380451"/>
            <a:ext cx="179537"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ふせ</a:t>
            </a:r>
            <a:endParaRPr kumimoji="1" lang="ja-JP" altLang="en-US" sz="700" dirty="0">
              <a:latin typeface="ＭＳ Ｐ明朝" panose="02020600040205080304" pitchFamily="18" charset="-128"/>
              <a:ea typeface="ＭＳ Ｐ明朝" panose="02020600040205080304" pitchFamily="18" charset="-128"/>
            </a:endParaRPr>
          </a:p>
        </p:txBody>
      </p:sp>
      <p:sp>
        <p:nvSpPr>
          <p:cNvPr id="112" name="テキスト ボックス 111"/>
          <p:cNvSpPr txBox="1"/>
          <p:nvPr/>
        </p:nvSpPr>
        <p:spPr>
          <a:xfrm>
            <a:off x="1264403" y="1633708"/>
            <a:ext cx="89768"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ふ</a:t>
            </a:r>
            <a:endParaRPr kumimoji="1" lang="ja-JP" altLang="en-US" sz="700" dirty="0">
              <a:latin typeface="ＭＳ Ｐ明朝" panose="02020600040205080304" pitchFamily="18" charset="-128"/>
              <a:ea typeface="ＭＳ Ｐ明朝" panose="02020600040205080304" pitchFamily="18" charset="-128"/>
            </a:endParaRPr>
          </a:p>
        </p:txBody>
      </p:sp>
      <p:sp>
        <p:nvSpPr>
          <p:cNvPr id="113" name="テキスト ボックス 112"/>
          <p:cNvSpPr txBox="1"/>
          <p:nvPr/>
        </p:nvSpPr>
        <p:spPr>
          <a:xfrm>
            <a:off x="3031051" y="1633708"/>
            <a:ext cx="310983"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ていぼう</a:t>
            </a:r>
            <a:endParaRPr kumimoji="1" lang="ja-JP" altLang="en-US" sz="700" dirty="0">
              <a:latin typeface="ＭＳ Ｐ明朝" panose="02020600040205080304" pitchFamily="18" charset="-128"/>
              <a:ea typeface="ＭＳ Ｐ明朝" panose="02020600040205080304" pitchFamily="18" charset="-128"/>
            </a:endParaRPr>
          </a:p>
        </p:txBody>
      </p:sp>
      <p:sp>
        <p:nvSpPr>
          <p:cNvPr id="114" name="テキスト ボックス 113"/>
          <p:cNvSpPr txBox="1"/>
          <p:nvPr/>
        </p:nvSpPr>
        <p:spPr>
          <a:xfrm>
            <a:off x="3819465" y="1633708"/>
            <a:ext cx="318998"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たい さく</a:t>
            </a:r>
            <a:endParaRPr kumimoji="1" lang="ja-JP" altLang="en-US" sz="700" dirty="0">
              <a:latin typeface="ＭＳ Ｐ明朝" panose="02020600040205080304" pitchFamily="18" charset="-128"/>
              <a:ea typeface="ＭＳ Ｐ明朝" panose="02020600040205080304" pitchFamily="18" charset="-128"/>
            </a:endParaRPr>
          </a:p>
        </p:txBody>
      </p:sp>
      <p:sp>
        <p:nvSpPr>
          <p:cNvPr id="115" name="正方形/長方形 114"/>
          <p:cNvSpPr/>
          <p:nvPr/>
        </p:nvSpPr>
        <p:spPr>
          <a:xfrm>
            <a:off x="5337610" y="1633708"/>
            <a:ext cx="325410" cy="112082"/>
          </a:xfrm>
          <a:prstGeom prst="rect">
            <a:avLst/>
          </a:prstGeom>
        </p:spPr>
        <p:txBody>
          <a:bodyPr wrap="none" lIns="0" tIns="0" rIns="0" bIns="0">
            <a:spAutoFit/>
          </a:bodyPr>
          <a:lstStyle/>
          <a:p>
            <a:pPr algn="dist">
              <a:lnSpc>
                <a:spcPct val="120000"/>
              </a:lnSpc>
            </a:pPr>
            <a:r>
              <a:rPr lang="ja-JP" altLang="en-US" sz="7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さいがい</a:t>
            </a:r>
            <a:endParaRPr lang="en-US" altLang="ja-JP" sz="700"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16" name="テキスト ボックス 115"/>
          <p:cNvSpPr txBox="1"/>
          <p:nvPr/>
        </p:nvSpPr>
        <p:spPr>
          <a:xfrm>
            <a:off x="568539" y="2341800"/>
            <a:ext cx="325410" cy="107722"/>
          </a:xfrm>
          <a:prstGeom prst="rect">
            <a:avLst/>
          </a:prstGeom>
          <a:noFill/>
        </p:spPr>
        <p:txBody>
          <a:bodyPr wrap="none" lIns="0" tIns="0" rIns="0" bIns="0" rtlCol="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7" name="テキスト ボックス 116"/>
          <p:cNvSpPr txBox="1"/>
          <p:nvPr/>
        </p:nvSpPr>
        <p:spPr>
          <a:xfrm>
            <a:off x="1941299" y="2341800"/>
            <a:ext cx="269304" cy="107722"/>
          </a:xfrm>
          <a:prstGeom prst="rect">
            <a:avLst/>
          </a:prstGeom>
          <a:noFill/>
        </p:spPr>
        <p:txBody>
          <a:bodyPr wrap="none" lIns="0" tIns="0" rIns="0" bIns="0" rtlCol="0">
            <a:sp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ひ なん</a:t>
            </a:r>
            <a:endPar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8" name="テキスト ボックス 117"/>
          <p:cNvSpPr txBox="1"/>
          <p:nvPr/>
        </p:nvSpPr>
        <p:spPr>
          <a:xfrm>
            <a:off x="431837" y="2709290"/>
            <a:ext cx="291747"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たいさく</a:t>
            </a:r>
            <a:endParaRPr kumimoji="1" lang="ja-JP" altLang="en-US" sz="700" dirty="0">
              <a:latin typeface="ＭＳ Ｐ明朝" panose="02020600040205080304" pitchFamily="18" charset="-128"/>
              <a:ea typeface="ＭＳ Ｐ明朝" panose="02020600040205080304" pitchFamily="18" charset="-128"/>
            </a:endParaRPr>
          </a:p>
        </p:txBody>
      </p:sp>
      <p:sp>
        <p:nvSpPr>
          <p:cNvPr id="119" name="テキスト ボックス 118"/>
          <p:cNvSpPr txBox="1"/>
          <p:nvPr/>
        </p:nvSpPr>
        <p:spPr>
          <a:xfrm>
            <a:off x="1330829" y="2709290"/>
            <a:ext cx="32220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さいがい</a:t>
            </a:r>
            <a:endParaRPr kumimoji="1" lang="ja-JP" altLang="en-US" sz="700" dirty="0">
              <a:latin typeface="ＭＳ Ｐ明朝" panose="02020600040205080304" pitchFamily="18" charset="-128"/>
              <a:ea typeface="ＭＳ Ｐ明朝" panose="02020600040205080304" pitchFamily="18" charset="-128"/>
            </a:endParaRPr>
          </a:p>
        </p:txBody>
      </p:sp>
      <p:sp>
        <p:nvSpPr>
          <p:cNvPr id="120" name="テキスト ボックス 119"/>
          <p:cNvSpPr txBox="1"/>
          <p:nvPr/>
        </p:nvSpPr>
        <p:spPr>
          <a:xfrm>
            <a:off x="940106" y="2709290"/>
            <a:ext cx="6732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こ</a:t>
            </a:r>
            <a:endParaRPr kumimoji="1" lang="ja-JP" altLang="en-US" sz="700" dirty="0">
              <a:latin typeface="ＭＳ Ｐ明朝" panose="02020600040205080304" pitchFamily="18" charset="-128"/>
              <a:ea typeface="ＭＳ Ｐ明朝" panose="02020600040205080304" pitchFamily="18" charset="-128"/>
            </a:endParaRPr>
          </a:p>
        </p:txBody>
      </p:sp>
      <p:sp>
        <p:nvSpPr>
          <p:cNvPr id="121" name="テキスト ボックス 120"/>
          <p:cNvSpPr txBox="1"/>
          <p:nvPr/>
        </p:nvSpPr>
        <p:spPr>
          <a:xfrm>
            <a:off x="3326613" y="2709290"/>
            <a:ext cx="283732"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ひ なん</a:t>
            </a:r>
            <a:endParaRPr kumimoji="1" lang="ja-JP" altLang="en-US" sz="700" dirty="0">
              <a:latin typeface="ＭＳ Ｐ明朝" panose="02020600040205080304" pitchFamily="18" charset="-128"/>
              <a:ea typeface="ＭＳ Ｐ明朝" panose="02020600040205080304" pitchFamily="18" charset="-128"/>
            </a:endParaRPr>
          </a:p>
        </p:txBody>
      </p:sp>
      <p:sp>
        <p:nvSpPr>
          <p:cNvPr id="122" name="テキスト ボックス 121"/>
          <p:cNvSpPr txBox="1"/>
          <p:nvPr/>
        </p:nvSpPr>
        <p:spPr>
          <a:xfrm>
            <a:off x="662463" y="3730954"/>
            <a:ext cx="340741" cy="123111"/>
          </a:xfrm>
          <a:prstGeom prst="rect">
            <a:avLst/>
          </a:prstGeom>
          <a:noFill/>
        </p:spPr>
        <p:txBody>
          <a:bodyPr wrap="none" lIns="0" tIns="0" rIns="0" bIns="0" rtlCol="0">
            <a:spAutoFit/>
          </a:bodyPr>
          <a:lstStyle/>
          <a:p>
            <a:pPr algn="dist"/>
            <a:r>
              <a:rPr kumimoji="1" lang="ja-JP" altLang="en-US" sz="800" dirty="0">
                <a:latin typeface="HGP創英角ｺﾞｼｯｸUB" panose="020B0900000000000000" pitchFamily="50" charset="-128"/>
                <a:ea typeface="HGP創英角ｺﾞｼｯｸUB" panose="020B0900000000000000" pitchFamily="50" charset="-128"/>
              </a:rPr>
              <a:t>たいさく</a:t>
            </a:r>
          </a:p>
        </p:txBody>
      </p:sp>
      <p:sp>
        <p:nvSpPr>
          <p:cNvPr id="123" name="テキスト ボックス 122"/>
          <p:cNvSpPr txBox="1"/>
          <p:nvPr/>
        </p:nvSpPr>
        <p:spPr>
          <a:xfrm>
            <a:off x="1208011" y="3730954"/>
            <a:ext cx="84960" cy="123111"/>
          </a:xfrm>
          <a:prstGeom prst="rect">
            <a:avLst/>
          </a:prstGeom>
          <a:noFill/>
        </p:spPr>
        <p:txBody>
          <a:bodyPr wrap="none" lIns="0" tIns="0" rIns="0" bIns="0" rtlCol="0">
            <a:spAutoFit/>
          </a:bodyPr>
          <a:lstStyle/>
          <a:p>
            <a:pPr algn="dist"/>
            <a:r>
              <a:rPr lang="ja-JP" altLang="en-US" sz="800" dirty="0">
                <a:latin typeface="HGP創英角ｺﾞｼｯｸUB" panose="020B0900000000000000" pitchFamily="50" charset="-128"/>
                <a:ea typeface="HGP創英角ｺﾞｼｯｸUB" panose="020B0900000000000000" pitchFamily="50" charset="-128"/>
              </a:rPr>
              <a:t>こ</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124" name="テキスト ボックス 123"/>
          <p:cNvSpPr txBox="1"/>
          <p:nvPr/>
        </p:nvSpPr>
        <p:spPr>
          <a:xfrm>
            <a:off x="2229899" y="3730954"/>
            <a:ext cx="371897" cy="123111"/>
          </a:xfrm>
          <a:prstGeom prst="rect">
            <a:avLst/>
          </a:prstGeom>
          <a:noFill/>
        </p:spPr>
        <p:txBody>
          <a:bodyPr wrap="none" lIns="0" tIns="0" rIns="0" bIns="0" rtlCol="0">
            <a:spAutoFit/>
          </a:bodyPr>
          <a:lstStyle/>
          <a:p>
            <a:pPr algn="dist"/>
            <a:r>
              <a:rPr lang="ja-JP" altLang="en-US" sz="800" dirty="0">
                <a:latin typeface="HGP創英角ｺﾞｼｯｸUB" panose="020B0900000000000000" pitchFamily="50" charset="-128"/>
                <a:ea typeface="HGP創英角ｺﾞｼｯｸUB" panose="020B0900000000000000" pitchFamily="50" charset="-128"/>
              </a:rPr>
              <a:t>さいがい</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125" name="テキスト ボックス 124"/>
          <p:cNvSpPr txBox="1"/>
          <p:nvPr/>
        </p:nvSpPr>
        <p:spPr>
          <a:xfrm>
            <a:off x="3365978" y="3730954"/>
            <a:ext cx="371897" cy="123111"/>
          </a:xfrm>
          <a:prstGeom prst="rect">
            <a:avLst/>
          </a:prstGeom>
          <a:noFill/>
        </p:spPr>
        <p:txBody>
          <a:bodyPr wrap="none" lIns="0" tIns="0" rIns="0" bIns="0" rtlCol="0">
            <a:spAutoFit/>
          </a:bodyPr>
          <a:lstStyle/>
          <a:p>
            <a:pPr algn="dist"/>
            <a:r>
              <a:rPr lang="ja-JP" altLang="en-US" sz="800" dirty="0">
                <a:latin typeface="HGP創英角ｺﾞｼｯｸUB" panose="020B0900000000000000" pitchFamily="50" charset="-128"/>
                <a:ea typeface="HGP創英角ｺﾞｼｯｸUB" panose="020B0900000000000000" pitchFamily="50" charset="-128"/>
              </a:rPr>
              <a:t>さいがい</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126" name="テキスト ボックス 125"/>
          <p:cNvSpPr txBox="1"/>
          <p:nvPr/>
        </p:nvSpPr>
        <p:spPr>
          <a:xfrm>
            <a:off x="4548470" y="4511140"/>
            <a:ext cx="302136" cy="82509"/>
          </a:xfrm>
          <a:prstGeom prst="rect">
            <a:avLst/>
          </a:prstGeom>
          <a:noFill/>
        </p:spPr>
        <p:txBody>
          <a:bodyPr wrap="square" lIns="0" tIns="0" rIns="0" bIns="0" rtlCol="0" anchor="ctr" anchorCtr="0">
            <a:no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ごう </a:t>
            </a:r>
            <a:r>
              <a:rPr lang="ja-JP" altLang="en-US" sz="700" dirty="0" err="1">
                <a:solidFill>
                  <a:schemeClr val="bg1"/>
                </a:solidFill>
                <a:latin typeface="HGP創英角ｺﾞｼｯｸUB" panose="020B0900000000000000" pitchFamily="50" charset="-128"/>
                <a:ea typeface="HGP創英角ｺﾞｼｯｸUB" panose="020B0900000000000000" pitchFamily="50" charset="-128"/>
              </a:rPr>
              <a:t>う</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7" name="テキスト ボックス 126"/>
          <p:cNvSpPr txBox="1"/>
          <p:nvPr/>
        </p:nvSpPr>
        <p:spPr>
          <a:xfrm>
            <a:off x="4931606" y="4506520"/>
            <a:ext cx="333919" cy="97825"/>
          </a:xfrm>
          <a:prstGeom prst="rect">
            <a:avLst/>
          </a:prstGeom>
          <a:noFill/>
        </p:spPr>
        <p:txBody>
          <a:bodyPr wrap="square" lIns="0" tIns="0" rIns="0" bIns="0" rtlCol="0" anchor="ctr" anchorCtr="0">
            <a:no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さいがい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8" name="テキスト ボックス 127"/>
          <p:cNvSpPr txBox="1"/>
          <p:nvPr/>
        </p:nvSpPr>
        <p:spPr>
          <a:xfrm>
            <a:off x="4250090" y="4849950"/>
            <a:ext cx="89768"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ふ</a:t>
            </a:r>
            <a:endParaRPr kumimoji="1" lang="ja-JP" altLang="en-US" sz="700" dirty="0">
              <a:latin typeface="ＭＳ Ｐ明朝" panose="02020600040205080304" pitchFamily="18" charset="-128"/>
              <a:ea typeface="ＭＳ Ｐ明朝" panose="02020600040205080304" pitchFamily="18" charset="-128"/>
            </a:endParaRPr>
          </a:p>
        </p:txBody>
      </p:sp>
      <p:sp>
        <p:nvSpPr>
          <p:cNvPr id="129" name="テキスト ボックス 128"/>
          <p:cNvSpPr txBox="1"/>
          <p:nvPr/>
        </p:nvSpPr>
        <p:spPr>
          <a:xfrm>
            <a:off x="4941131" y="4854434"/>
            <a:ext cx="452993" cy="107722"/>
          </a:xfrm>
          <a:prstGeom prst="rect">
            <a:avLst/>
          </a:prstGeom>
          <a:noFill/>
        </p:spPr>
        <p:txBody>
          <a:bodyPr wrap="squar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き  ぬ がわ</a:t>
            </a:r>
          </a:p>
        </p:txBody>
      </p:sp>
      <p:sp>
        <p:nvSpPr>
          <p:cNvPr id="130" name="テキスト ボックス 129"/>
          <p:cNvSpPr txBox="1"/>
          <p:nvPr/>
        </p:nvSpPr>
        <p:spPr>
          <a:xfrm>
            <a:off x="4365816" y="5114414"/>
            <a:ext cx="355867"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おおはば</a:t>
            </a:r>
            <a:endParaRPr kumimoji="1" lang="ja-JP" altLang="en-US" sz="700" dirty="0">
              <a:latin typeface="ＭＳ Ｐ明朝" panose="02020600040205080304" pitchFamily="18" charset="-128"/>
              <a:ea typeface="ＭＳ Ｐ明朝" panose="02020600040205080304" pitchFamily="18" charset="-128"/>
            </a:endParaRPr>
          </a:p>
        </p:txBody>
      </p:sp>
      <p:sp>
        <p:nvSpPr>
          <p:cNvPr id="131" name="テキスト ボックス 130"/>
          <p:cNvSpPr txBox="1"/>
          <p:nvPr/>
        </p:nvSpPr>
        <p:spPr>
          <a:xfrm>
            <a:off x="4896581" y="5114414"/>
            <a:ext cx="89768"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ふ</a:t>
            </a:r>
            <a:endParaRPr kumimoji="1" lang="ja-JP" altLang="en-US" sz="700" dirty="0">
              <a:latin typeface="ＭＳ Ｐ明朝" panose="02020600040205080304" pitchFamily="18" charset="-128"/>
              <a:ea typeface="ＭＳ Ｐ明朝" panose="02020600040205080304" pitchFamily="18" charset="-128"/>
            </a:endParaRPr>
          </a:p>
        </p:txBody>
      </p:sp>
      <p:sp>
        <p:nvSpPr>
          <p:cNvPr id="132" name="テキスト ボックス 131"/>
          <p:cNvSpPr txBox="1"/>
          <p:nvPr/>
        </p:nvSpPr>
        <p:spPr>
          <a:xfrm>
            <a:off x="4569928" y="5377610"/>
            <a:ext cx="33823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てい ぼう</a:t>
            </a:r>
            <a:endParaRPr kumimoji="1" lang="ja-JP" altLang="en-US" sz="700" dirty="0">
              <a:latin typeface="ＭＳ Ｐ明朝" panose="02020600040205080304" pitchFamily="18" charset="-128"/>
              <a:ea typeface="ＭＳ Ｐ明朝" panose="02020600040205080304" pitchFamily="18" charset="-128"/>
            </a:endParaRPr>
          </a:p>
        </p:txBody>
      </p:sp>
      <p:sp>
        <p:nvSpPr>
          <p:cNvPr id="134" name="テキスト ボックス 133"/>
          <p:cNvSpPr txBox="1"/>
          <p:nvPr/>
        </p:nvSpPr>
        <p:spPr>
          <a:xfrm>
            <a:off x="4667622" y="5964776"/>
            <a:ext cx="33823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てい ぼう</a:t>
            </a:r>
            <a:endParaRPr kumimoji="1" lang="ja-JP" altLang="en-US" sz="700" dirty="0">
              <a:latin typeface="ＭＳ Ｐ明朝" panose="02020600040205080304" pitchFamily="18" charset="-128"/>
              <a:ea typeface="ＭＳ Ｐ明朝" panose="02020600040205080304" pitchFamily="18" charset="-128"/>
            </a:endParaRPr>
          </a:p>
        </p:txBody>
      </p:sp>
      <p:sp>
        <p:nvSpPr>
          <p:cNvPr id="135" name="テキスト ボックス 134"/>
          <p:cNvSpPr txBox="1"/>
          <p:nvPr/>
        </p:nvSpPr>
        <p:spPr>
          <a:xfrm>
            <a:off x="3725878" y="6902634"/>
            <a:ext cx="278902" cy="81585"/>
          </a:xfrm>
          <a:prstGeom prst="rect">
            <a:avLst/>
          </a:prstGeom>
          <a:noFill/>
        </p:spPr>
        <p:txBody>
          <a:bodyPr wrap="square" lIns="0" tIns="0" rIns="0" bIns="0" rtlCol="0" anchor="ctr" anchorCtr="0">
            <a:no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きい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6" name="テキスト ボックス 135"/>
          <p:cNvSpPr txBox="1"/>
          <p:nvPr/>
        </p:nvSpPr>
        <p:spPr>
          <a:xfrm>
            <a:off x="3787559" y="7503338"/>
            <a:ext cx="23724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き   い</a:t>
            </a:r>
            <a:endParaRPr kumimoji="1" lang="ja-JP" altLang="en-US" sz="700" dirty="0">
              <a:latin typeface="ＭＳ Ｐ明朝" panose="02020600040205080304" pitchFamily="18" charset="-128"/>
              <a:ea typeface="ＭＳ Ｐ明朝" panose="02020600040205080304" pitchFamily="18" charset="-128"/>
            </a:endParaRPr>
          </a:p>
        </p:txBody>
      </p:sp>
      <p:sp>
        <p:nvSpPr>
          <p:cNvPr id="137" name="テキスト ボックス 136"/>
          <p:cNvSpPr txBox="1"/>
          <p:nvPr/>
        </p:nvSpPr>
        <p:spPr>
          <a:xfrm>
            <a:off x="5073178" y="7503338"/>
            <a:ext cx="67326"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こ</a:t>
            </a:r>
            <a:endParaRPr kumimoji="1" lang="ja-JP" altLang="en-US" sz="700" dirty="0">
              <a:latin typeface="ＭＳ Ｐ明朝" panose="02020600040205080304" pitchFamily="18" charset="-128"/>
              <a:ea typeface="ＭＳ Ｐ明朝" panose="02020600040205080304" pitchFamily="18" charset="-128"/>
            </a:endParaRPr>
          </a:p>
        </p:txBody>
      </p:sp>
      <p:sp>
        <p:nvSpPr>
          <p:cNvPr id="138" name="テキスト ボックス 137"/>
          <p:cNvSpPr txBox="1"/>
          <p:nvPr/>
        </p:nvSpPr>
        <p:spPr>
          <a:xfrm>
            <a:off x="3765625" y="7753417"/>
            <a:ext cx="89768"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ふ</a:t>
            </a:r>
            <a:endParaRPr kumimoji="1" lang="ja-JP" altLang="en-US" sz="700" dirty="0">
              <a:latin typeface="ＭＳ Ｐ明朝" panose="02020600040205080304" pitchFamily="18" charset="-128"/>
              <a:ea typeface="ＭＳ Ｐ明朝" panose="02020600040205080304" pitchFamily="18" charset="-128"/>
            </a:endParaRPr>
          </a:p>
        </p:txBody>
      </p:sp>
      <p:sp>
        <p:nvSpPr>
          <p:cNvPr id="139" name="テキスト ボックス 138"/>
          <p:cNvSpPr txBox="1"/>
          <p:nvPr/>
        </p:nvSpPr>
        <p:spPr>
          <a:xfrm>
            <a:off x="3745311" y="8074034"/>
            <a:ext cx="647613"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こうずい さいがい</a:t>
            </a:r>
            <a:endParaRPr kumimoji="1" lang="ja-JP" altLang="en-US" sz="700" dirty="0">
              <a:latin typeface="ＭＳ Ｐ明朝" panose="02020600040205080304" pitchFamily="18" charset="-128"/>
              <a:ea typeface="ＭＳ Ｐ明朝" panose="02020600040205080304" pitchFamily="18" charset="-128"/>
            </a:endParaRPr>
          </a:p>
        </p:txBody>
      </p:sp>
      <p:sp>
        <p:nvSpPr>
          <p:cNvPr id="140" name="テキスト ボックス 139"/>
          <p:cNvSpPr txBox="1"/>
          <p:nvPr/>
        </p:nvSpPr>
        <p:spPr>
          <a:xfrm>
            <a:off x="4553709" y="8074034"/>
            <a:ext cx="251672" cy="107722"/>
          </a:xfrm>
          <a:prstGeom prst="rect">
            <a:avLst/>
          </a:prstGeom>
          <a:noFill/>
        </p:spPr>
        <p:txBody>
          <a:bodyPr wrap="squar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ど しゃ</a:t>
            </a:r>
            <a:endParaRPr kumimoji="1" lang="ja-JP" altLang="en-US" sz="700" dirty="0">
              <a:latin typeface="ＭＳ Ｐ明朝" panose="02020600040205080304" pitchFamily="18" charset="-128"/>
              <a:ea typeface="ＭＳ Ｐ明朝" panose="02020600040205080304" pitchFamily="18" charset="-128"/>
            </a:endParaRPr>
          </a:p>
        </p:txBody>
      </p:sp>
      <p:sp>
        <p:nvSpPr>
          <p:cNvPr id="141" name="テキスト ボックス 140"/>
          <p:cNvSpPr txBox="1"/>
          <p:nvPr/>
        </p:nvSpPr>
        <p:spPr>
          <a:xfrm>
            <a:off x="4847581" y="8074034"/>
            <a:ext cx="32220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さいがい</a:t>
            </a:r>
            <a:endParaRPr kumimoji="1" lang="ja-JP" altLang="en-US" sz="700" dirty="0">
              <a:latin typeface="ＭＳ Ｐ明朝" panose="02020600040205080304" pitchFamily="18" charset="-128"/>
              <a:ea typeface="ＭＳ Ｐ明朝" panose="02020600040205080304" pitchFamily="18" charset="-128"/>
            </a:endParaRPr>
          </a:p>
        </p:txBody>
      </p:sp>
      <p:sp>
        <p:nvSpPr>
          <p:cNvPr id="142" name="テキスト ボックス 141"/>
          <p:cNvSpPr txBox="1"/>
          <p:nvPr/>
        </p:nvSpPr>
        <p:spPr>
          <a:xfrm>
            <a:off x="4541756" y="8345078"/>
            <a:ext cx="23243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な   ら</a:t>
            </a:r>
            <a:endParaRPr kumimoji="1" lang="ja-JP" altLang="en-US" sz="700" dirty="0">
              <a:latin typeface="ＭＳ Ｐ明朝" panose="02020600040205080304" pitchFamily="18" charset="-128"/>
              <a:ea typeface="ＭＳ Ｐ明朝" panose="02020600040205080304" pitchFamily="18" charset="-128"/>
            </a:endParaRPr>
          </a:p>
        </p:txBody>
      </p:sp>
      <p:sp>
        <p:nvSpPr>
          <p:cNvPr id="157" name="角丸四角形 156"/>
          <p:cNvSpPr/>
          <p:nvPr/>
        </p:nvSpPr>
        <p:spPr>
          <a:xfrm>
            <a:off x="248401" y="9292808"/>
            <a:ext cx="6528637" cy="481945"/>
          </a:xfrm>
          <a:prstGeom prst="roundRect">
            <a:avLst>
              <a:gd name="adj" fmla="val 11586"/>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テキスト ボックス 157"/>
          <p:cNvSpPr txBox="1"/>
          <p:nvPr/>
        </p:nvSpPr>
        <p:spPr>
          <a:xfrm>
            <a:off x="677896" y="9462360"/>
            <a:ext cx="5932200" cy="285527"/>
          </a:xfrm>
          <a:prstGeom prst="rect">
            <a:avLst/>
          </a:prstGeom>
          <a:noFill/>
        </p:spPr>
        <p:txBody>
          <a:bodyPr wrap="square" rtlCol="0">
            <a:spAutoFit/>
          </a:bodyPr>
          <a:lstStyle/>
          <a:p>
            <a:pPr>
              <a:lnSpc>
                <a:spcPct val="110000"/>
              </a:lnSpc>
            </a:pPr>
            <a:r>
              <a:rPr lang="ja-JP" altLang="en-US" sz="1300" dirty="0">
                <a:latin typeface="ＭＳ Ｐゴシック" panose="020B0600070205080204" pitchFamily="50" charset="-128"/>
                <a:ea typeface="ＭＳ Ｐゴシック" panose="020B0600070205080204" pitchFamily="50" charset="-128"/>
              </a:rPr>
              <a:t>家や地域の洪水や土砂に対する</a:t>
            </a:r>
            <a:r>
              <a:rPr lang="ja-JP" altLang="en-US" sz="1300" dirty="0">
                <a:solidFill>
                  <a:srgbClr val="006333"/>
                </a:solidFill>
                <a:latin typeface="HGP創英角ｺﾞｼｯｸUB" panose="020B0900000000000000" pitchFamily="50" charset="-128"/>
                <a:ea typeface="HGP創英角ｺﾞｼｯｸUB" panose="020B0900000000000000" pitchFamily="50" charset="-128"/>
              </a:rPr>
              <a:t>防災対策</a:t>
            </a:r>
            <a:r>
              <a:rPr lang="ja-JP" altLang="en-US" sz="1300" dirty="0">
                <a:latin typeface="ＭＳ Ｐゴシック" panose="020B0600070205080204" pitchFamily="50" charset="-128"/>
                <a:ea typeface="ＭＳ Ｐゴシック" panose="020B0600070205080204" pitchFamily="50" charset="-128"/>
              </a:rPr>
              <a:t>について調べてみよう。</a:t>
            </a:r>
            <a:endParaRPr lang="en-US" altLang="ja-JP" sz="1300" dirty="0">
              <a:latin typeface="ＭＳ Ｐゴシック" panose="020B0600070205080204" pitchFamily="50" charset="-128"/>
              <a:ea typeface="ＭＳ Ｐゴシック" panose="020B0600070205080204" pitchFamily="50" charset="-128"/>
            </a:endParaRPr>
          </a:p>
        </p:txBody>
      </p:sp>
      <p:grpSp>
        <p:nvGrpSpPr>
          <p:cNvPr id="159" name="グループ化 158"/>
          <p:cNvGrpSpPr/>
          <p:nvPr/>
        </p:nvGrpSpPr>
        <p:grpSpPr>
          <a:xfrm>
            <a:off x="77300" y="9112713"/>
            <a:ext cx="1479182" cy="327871"/>
            <a:chOff x="77300" y="10351561"/>
            <a:chExt cx="1479182" cy="327871"/>
          </a:xfrm>
        </p:grpSpPr>
        <p:sp>
          <p:nvSpPr>
            <p:cNvPr id="160" name="ホームベース 159"/>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p:cNvSpPr txBox="1"/>
            <p:nvPr/>
          </p:nvSpPr>
          <p:spPr>
            <a:xfrm>
              <a:off x="112721" y="10351561"/>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162" name="直線コネクタ 161"/>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グループ化 162"/>
          <p:cNvGrpSpPr/>
          <p:nvPr/>
        </p:nvGrpSpPr>
        <p:grpSpPr>
          <a:xfrm>
            <a:off x="380156" y="9552564"/>
            <a:ext cx="280828" cy="130892"/>
            <a:chOff x="-6224428" y="7672728"/>
            <a:chExt cx="1479182" cy="297244"/>
          </a:xfrm>
        </p:grpSpPr>
        <p:sp>
          <p:nvSpPr>
            <p:cNvPr id="164" name="ホームベース 163"/>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5" name="直線コネクタ 164"/>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6" name="テキスト ボックス 165"/>
          <p:cNvSpPr txBox="1"/>
          <p:nvPr/>
        </p:nvSpPr>
        <p:spPr>
          <a:xfrm>
            <a:off x="1126687" y="9450265"/>
            <a:ext cx="276285" cy="92333"/>
          </a:xfrm>
          <a:prstGeom prst="rect">
            <a:avLst/>
          </a:prstGeom>
          <a:noFill/>
        </p:spPr>
        <p:txBody>
          <a:bodyPr wrap="square" lIns="0" tIns="0" rIns="0" bIns="0" rtlCol="0">
            <a:spAutoFit/>
          </a:bodyPr>
          <a:lstStyle/>
          <a:p>
            <a:pPr algn="dist"/>
            <a:r>
              <a:rPr lang="ja-JP" altLang="en-US" sz="600" spc="-150" dirty="0">
                <a:latin typeface="+mn-ea"/>
              </a:rPr>
              <a:t>ち いき</a:t>
            </a:r>
            <a:endParaRPr kumimoji="1" lang="ja-JP" altLang="en-US" sz="600" spc="-150" dirty="0">
              <a:latin typeface="+mn-ea"/>
            </a:endParaRPr>
          </a:p>
        </p:txBody>
      </p:sp>
      <p:sp>
        <p:nvSpPr>
          <p:cNvPr id="167" name="テキスト ボックス 166"/>
          <p:cNvSpPr txBox="1"/>
          <p:nvPr/>
        </p:nvSpPr>
        <p:spPr>
          <a:xfrm>
            <a:off x="3060134" y="9441447"/>
            <a:ext cx="269039" cy="92333"/>
          </a:xfrm>
          <a:prstGeom prst="rect">
            <a:avLst/>
          </a:prstGeom>
          <a:noFill/>
        </p:spPr>
        <p:txBody>
          <a:bodyPr wrap="square" lIns="0" tIns="0" rIns="0" bIns="0" rtlCol="0">
            <a:spAutoFit/>
          </a:bodyPr>
          <a:lstStyle/>
          <a:p>
            <a:pPr algn="dist"/>
            <a:r>
              <a:rPr lang="ja-JP" altLang="en-US" sz="600" spc="-150" dirty="0">
                <a:solidFill>
                  <a:srgbClr val="006333"/>
                </a:solidFill>
                <a:latin typeface="HGP創英角ｺﾞｼｯｸUB" panose="020B0900000000000000" pitchFamily="50" charset="-128"/>
                <a:ea typeface="HGP創英角ｺﾞｼｯｸUB" panose="020B0900000000000000" pitchFamily="50" charset="-128"/>
              </a:rPr>
              <a:t>ぼう さい</a:t>
            </a:r>
            <a:endParaRPr kumimoji="1" lang="ja-JP" altLang="en-US" sz="600" spc="-15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68" name="テキスト ボックス 167"/>
          <p:cNvSpPr txBox="1"/>
          <p:nvPr/>
        </p:nvSpPr>
        <p:spPr>
          <a:xfrm>
            <a:off x="3382289" y="9441447"/>
            <a:ext cx="285163" cy="92333"/>
          </a:xfrm>
          <a:prstGeom prst="rect">
            <a:avLst/>
          </a:prstGeom>
          <a:noFill/>
        </p:spPr>
        <p:txBody>
          <a:bodyPr wrap="square" lIns="0" tIns="0" rIns="0" bIns="0" rtlCol="0">
            <a:spAutoFit/>
          </a:bodyPr>
          <a:lstStyle/>
          <a:p>
            <a:pPr algn="dist"/>
            <a:r>
              <a:rPr lang="ja-JP" altLang="en-US" sz="600" spc="-150" dirty="0">
                <a:solidFill>
                  <a:srgbClr val="006333"/>
                </a:solidFill>
                <a:latin typeface="HGP創英角ｺﾞｼｯｸUB" panose="020B0900000000000000" pitchFamily="50" charset="-128"/>
                <a:ea typeface="HGP創英角ｺﾞｼｯｸUB" panose="020B0900000000000000" pitchFamily="50" charset="-128"/>
              </a:rPr>
              <a:t>たい さく</a:t>
            </a:r>
            <a:endParaRPr kumimoji="1" lang="ja-JP" altLang="en-US" sz="600" spc="-150" dirty="0">
              <a:solidFill>
                <a:srgbClr val="006333"/>
              </a:solidFill>
              <a:latin typeface="HGP創英角ｺﾞｼｯｸUB" panose="020B0900000000000000" pitchFamily="50" charset="-128"/>
              <a:ea typeface="HGP創英角ｺﾞｼｯｸUB" panose="020B0900000000000000" pitchFamily="50" charset="-128"/>
            </a:endParaRPr>
          </a:p>
        </p:txBody>
      </p:sp>
      <p:sp>
        <p:nvSpPr>
          <p:cNvPr id="150" name="テキスト ボックス 149"/>
          <p:cNvSpPr txBox="1"/>
          <p:nvPr/>
        </p:nvSpPr>
        <p:spPr>
          <a:xfrm>
            <a:off x="5278556" y="5114414"/>
            <a:ext cx="338234"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てい ぼう</a:t>
            </a:r>
            <a:endParaRPr kumimoji="1" lang="ja-JP" altLang="en-US" sz="700" dirty="0">
              <a:latin typeface="ＭＳ Ｐ明朝" panose="02020600040205080304" pitchFamily="18" charset="-128"/>
              <a:ea typeface="ＭＳ Ｐ明朝" panose="02020600040205080304" pitchFamily="18" charset="-128"/>
            </a:endParaRPr>
          </a:p>
        </p:txBody>
      </p:sp>
      <p:grpSp>
        <p:nvGrpSpPr>
          <p:cNvPr id="3" name="グループ化 2">
            <a:extLst>
              <a:ext uri="{FF2B5EF4-FFF2-40B4-BE49-F238E27FC236}">
                <a16:creationId xmlns:a16="http://schemas.microsoft.com/office/drawing/2014/main" id="{E4AF2746-E8FA-F83B-AB51-302E51A99B32}"/>
              </a:ext>
            </a:extLst>
          </p:cNvPr>
          <p:cNvGrpSpPr/>
          <p:nvPr/>
        </p:nvGrpSpPr>
        <p:grpSpPr>
          <a:xfrm>
            <a:off x="94987" y="457297"/>
            <a:ext cx="1729189" cy="393428"/>
            <a:chOff x="94987" y="5753502"/>
            <a:chExt cx="1729189" cy="393428"/>
          </a:xfrm>
        </p:grpSpPr>
        <p:sp>
          <p:nvSpPr>
            <p:cNvPr id="4" name="円/楕円 83">
              <a:extLst>
                <a:ext uri="{FF2B5EF4-FFF2-40B4-BE49-F238E27FC236}">
                  <a16:creationId xmlns:a16="http://schemas.microsoft.com/office/drawing/2014/main" id="{1542DB43-8620-5896-A282-6E1F8BA1B38E}"/>
                </a:ext>
              </a:extLst>
            </p:cNvPr>
            <p:cNvSpPr/>
            <p:nvPr/>
          </p:nvSpPr>
          <p:spPr>
            <a:xfrm>
              <a:off x="550963" y="5760644"/>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5" name="テキスト ボックス 4">
              <a:extLst>
                <a:ext uri="{FF2B5EF4-FFF2-40B4-BE49-F238E27FC236}">
                  <a16:creationId xmlns:a16="http://schemas.microsoft.com/office/drawing/2014/main" id="{B2107338-E1B1-31A1-A6EE-F66F97B4BEC2}"/>
                </a:ext>
              </a:extLst>
            </p:cNvPr>
            <p:cNvSpPr txBox="1"/>
            <p:nvPr/>
          </p:nvSpPr>
          <p:spPr>
            <a:xfrm>
              <a:off x="643496" y="5800337"/>
              <a:ext cx="181140" cy="276999"/>
            </a:xfrm>
            <a:prstGeom prst="rect">
              <a:avLst/>
            </a:prstGeom>
            <a:noFill/>
          </p:spPr>
          <p:txBody>
            <a:bodyPr wrap="none" lIns="0" tIns="0" rIns="0" bIns="0"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円/楕円 84">
              <a:extLst>
                <a:ext uri="{FF2B5EF4-FFF2-40B4-BE49-F238E27FC236}">
                  <a16:creationId xmlns:a16="http://schemas.microsoft.com/office/drawing/2014/main" id="{6DF1EA4A-72DD-F670-E899-7EC9DA9D3F48}"/>
                </a:ext>
              </a:extLst>
            </p:cNvPr>
            <p:cNvSpPr/>
            <p:nvPr/>
          </p:nvSpPr>
          <p:spPr>
            <a:xfrm>
              <a:off x="990504" y="5764300"/>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C895A6D-BFFC-8844-EABC-836C34E9A8C0}"/>
                </a:ext>
              </a:extLst>
            </p:cNvPr>
            <p:cNvSpPr txBox="1"/>
            <p:nvPr/>
          </p:nvSpPr>
          <p:spPr>
            <a:xfrm>
              <a:off x="1091636" y="5800337"/>
              <a:ext cx="198772"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8" name="円/楕円 13">
              <a:extLst>
                <a:ext uri="{FF2B5EF4-FFF2-40B4-BE49-F238E27FC236}">
                  <a16:creationId xmlns:a16="http://schemas.microsoft.com/office/drawing/2014/main" id="{B6351619-5110-717A-8CF6-CD28D272F4AC}"/>
                </a:ext>
              </a:extLst>
            </p:cNvPr>
            <p:cNvSpPr/>
            <p:nvPr/>
          </p:nvSpPr>
          <p:spPr>
            <a:xfrm>
              <a:off x="94987" y="5759193"/>
              <a:ext cx="382630" cy="382630"/>
            </a:xfrm>
            <a:prstGeom prst="ellipse">
              <a:avLst/>
            </a:prstGeom>
            <a:solidFill>
              <a:schemeClr val="bg1"/>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918592D-5DA0-E3CF-0968-C29EE043EFCE}"/>
                </a:ext>
              </a:extLst>
            </p:cNvPr>
            <p:cNvSpPr txBox="1"/>
            <p:nvPr/>
          </p:nvSpPr>
          <p:spPr>
            <a:xfrm>
              <a:off x="175592" y="5800337"/>
              <a:ext cx="209994" cy="276999"/>
            </a:xfrm>
            <a:prstGeom prst="rect">
              <a:avLst/>
            </a:prstGeom>
            <a:noFill/>
          </p:spPr>
          <p:txBody>
            <a:bodyPr wrap="none" lIns="0" tIns="0" rIns="0" bIns="0" rtlCol="0">
              <a:spAutoFit/>
            </a:bodyPr>
            <a:lstStyle/>
            <a:p>
              <a:r>
                <a:rPr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chemeClr val="accent6">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2" name="円/楕円 106">
              <a:extLst>
                <a:ext uri="{FF2B5EF4-FFF2-40B4-BE49-F238E27FC236}">
                  <a16:creationId xmlns:a16="http://schemas.microsoft.com/office/drawing/2014/main" id="{28597EE7-FFCF-8B58-5711-F55B00F676E8}"/>
                </a:ext>
              </a:extLst>
            </p:cNvPr>
            <p:cNvSpPr/>
            <p:nvPr/>
          </p:nvSpPr>
          <p:spPr>
            <a:xfrm>
              <a:off x="1441546" y="5753502"/>
              <a:ext cx="382630" cy="382630"/>
            </a:xfrm>
            <a:prstGeom prst="ellipse">
              <a:avLst/>
            </a:prstGeom>
            <a:solidFill>
              <a:schemeClr val="accent6">
                <a:lumMod val="75000"/>
              </a:schemeClr>
            </a:solidFill>
            <a:ln w="25400">
              <a:solidFill>
                <a:schemeClr val="accent6">
                  <a:lumMod val="75000"/>
                </a:schemeClr>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13" name="テキスト ボックス 12">
              <a:extLst>
                <a:ext uri="{FF2B5EF4-FFF2-40B4-BE49-F238E27FC236}">
                  <a16:creationId xmlns:a16="http://schemas.microsoft.com/office/drawing/2014/main" id="{FC1767AC-D0BD-E2A4-A336-BB0966B8B8DC}"/>
                </a:ext>
              </a:extLst>
            </p:cNvPr>
            <p:cNvSpPr txBox="1"/>
            <p:nvPr/>
          </p:nvSpPr>
          <p:spPr>
            <a:xfrm>
              <a:off x="1574038" y="5800337"/>
              <a:ext cx="142668" cy="276999"/>
            </a:xfrm>
            <a:prstGeom prst="rect">
              <a:avLst/>
            </a:prstGeom>
            <a:noFill/>
          </p:spPr>
          <p:txBody>
            <a:bodyPr wrap="none" lIns="0" tIns="0" rIns="0" bIns="0"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pic>
        <p:nvPicPr>
          <p:cNvPr id="47" name="Picture 2" descr="http://www.kkr.mlit.go.jp/plan/saigairaiburari/2011_t12/photo/2011_t12_0057.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5400" y="6632238"/>
            <a:ext cx="3376040" cy="2275763"/>
          </a:xfrm>
          <a:prstGeom prst="rect">
            <a:avLst/>
          </a:prstGeom>
          <a:noFill/>
          <a:extLst>
            <a:ext uri="{909E8E84-426E-40DD-AFC4-6F175D3DCCD1}">
              <a14:hiddenFill xmlns:a14="http://schemas.microsoft.com/office/drawing/2010/main">
                <a:solidFill>
                  <a:srgbClr val="FFFFFF"/>
                </a:solidFill>
              </a14:hiddenFill>
            </a:ext>
          </a:extLst>
        </p:spPr>
      </p:pic>
      <p:pic>
        <p:nvPicPr>
          <p:cNvPr id="46" name="図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13" y="4251852"/>
            <a:ext cx="3395750" cy="2264939"/>
          </a:xfrm>
          <a:prstGeom prst="rect">
            <a:avLst/>
          </a:prstGeom>
        </p:spPr>
      </p:pic>
      <p:sp>
        <p:nvSpPr>
          <p:cNvPr id="95" name="テキスト ボックス 94"/>
          <p:cNvSpPr txBox="1"/>
          <p:nvPr/>
        </p:nvSpPr>
        <p:spPr>
          <a:xfrm>
            <a:off x="2030741" y="6356845"/>
            <a:ext cx="1487587" cy="123111"/>
          </a:xfrm>
          <a:prstGeom prst="rect">
            <a:avLst/>
          </a:prstGeom>
          <a:noFill/>
        </p:spPr>
        <p:txBody>
          <a:bodyPr wrap="none" lIns="0" tIns="0" rIns="0" bIns="0" rtlCol="0">
            <a:spAutoFit/>
          </a:bodyPr>
          <a:lstStyle/>
          <a:p>
            <a:pPr algn="r"/>
            <a:r>
              <a:rPr kumimoji="1" lang="ja-JP" altLang="en-US" sz="800" dirty="0">
                <a:solidFill>
                  <a:srgbClr val="FFFFFF"/>
                </a:solidFill>
              </a:rPr>
              <a:t>写真：国土交通省関東地方整備局</a:t>
            </a:r>
          </a:p>
        </p:txBody>
      </p:sp>
      <p:sp>
        <p:nvSpPr>
          <p:cNvPr id="96" name="テキスト ボックス 95"/>
          <p:cNvSpPr txBox="1"/>
          <p:nvPr/>
        </p:nvSpPr>
        <p:spPr>
          <a:xfrm>
            <a:off x="2030741" y="8751971"/>
            <a:ext cx="1487587" cy="123111"/>
          </a:xfrm>
          <a:prstGeom prst="rect">
            <a:avLst/>
          </a:prstGeom>
          <a:noFill/>
        </p:spPr>
        <p:txBody>
          <a:bodyPr wrap="none" lIns="0" tIns="0" rIns="0" bIns="0" rtlCol="0">
            <a:spAutoFit/>
          </a:bodyPr>
          <a:lstStyle/>
          <a:p>
            <a:pPr algn="r"/>
            <a:r>
              <a:rPr kumimoji="1" lang="ja-JP" altLang="en-US" sz="800" dirty="0">
                <a:solidFill>
                  <a:schemeClr val="bg1"/>
                </a:solidFill>
              </a:rPr>
              <a:t>写真：国土交通省近畿地方整備局</a:t>
            </a:r>
          </a:p>
        </p:txBody>
      </p:sp>
      <p:sp>
        <p:nvSpPr>
          <p:cNvPr id="69" name="テキスト ボックス 68"/>
          <p:cNvSpPr txBox="1"/>
          <p:nvPr/>
        </p:nvSpPr>
        <p:spPr>
          <a:xfrm>
            <a:off x="256211" y="4313874"/>
            <a:ext cx="1676741" cy="153888"/>
          </a:xfrm>
          <a:prstGeom prst="rect">
            <a:avLst/>
          </a:prstGeom>
          <a:noFill/>
        </p:spPr>
        <p:txBody>
          <a:bodyPr wrap="none" lIns="0" tIns="0" rIns="0" bIns="0" rtlCol="0">
            <a:spAutoFit/>
          </a:bodyPr>
          <a:lstStyle/>
          <a:p>
            <a:r>
              <a:rPr kumimoji="1" lang="ja-JP" altLang="en-US" sz="1000" dirty="0">
                <a:solidFill>
                  <a:srgbClr val="FFFFFF"/>
                </a:solidFill>
                <a:latin typeface="HGP創英角ｺﾞｼｯｸUB" panose="020B0900000000000000" pitchFamily="50" charset="-128"/>
                <a:ea typeface="HGP創英角ｺﾞｼｯｸUB" panose="020B0900000000000000" pitchFamily="50" charset="-128"/>
              </a:rPr>
              <a:t>栃木県・茨城県を流れる鬼怒川</a:t>
            </a:r>
          </a:p>
        </p:txBody>
      </p:sp>
      <p:pic>
        <p:nvPicPr>
          <p:cNvPr id="14" name="図 13" descr="人形, おもちゃ, テーブル, 時計 が含まれている画像&#10;&#10;自動的に生成された説明">
            <a:extLst>
              <a:ext uri="{FF2B5EF4-FFF2-40B4-BE49-F238E27FC236}">
                <a16:creationId xmlns:a16="http://schemas.microsoft.com/office/drawing/2014/main" id="{085D2BA0-C317-5FAD-0B68-C78617191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3708" y="2531040"/>
            <a:ext cx="1127727" cy="929247"/>
          </a:xfrm>
          <a:prstGeom prst="rect">
            <a:avLst/>
          </a:prstGeom>
        </p:spPr>
      </p:pic>
      <p:sp>
        <p:nvSpPr>
          <p:cNvPr id="26" name="テキスト ボックス 25">
            <a:extLst>
              <a:ext uri="{FF2B5EF4-FFF2-40B4-BE49-F238E27FC236}">
                <a16:creationId xmlns:a16="http://schemas.microsoft.com/office/drawing/2014/main" id="{A9A4B551-7C3D-9DA9-19F6-F48434370BAE}"/>
              </a:ext>
            </a:extLst>
          </p:cNvPr>
          <p:cNvSpPr txBox="1"/>
          <p:nvPr/>
        </p:nvSpPr>
        <p:spPr>
          <a:xfrm>
            <a:off x="3690956" y="4506771"/>
            <a:ext cx="333919" cy="97825"/>
          </a:xfrm>
          <a:prstGeom prst="rect">
            <a:avLst/>
          </a:prstGeom>
          <a:noFill/>
        </p:spPr>
        <p:txBody>
          <a:bodyPr wrap="square" lIns="0" tIns="0" rIns="0" bIns="0" rtlCol="0" anchor="ctr" anchorCtr="0">
            <a:no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かんとう</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7" name="テキスト ボックス 26">
            <a:extLst>
              <a:ext uri="{FF2B5EF4-FFF2-40B4-BE49-F238E27FC236}">
                <a16:creationId xmlns:a16="http://schemas.microsoft.com/office/drawing/2014/main" id="{E11C253B-266E-E024-D3B6-EBEF48A53147}"/>
              </a:ext>
            </a:extLst>
          </p:cNvPr>
          <p:cNvSpPr txBox="1"/>
          <p:nvPr/>
        </p:nvSpPr>
        <p:spPr>
          <a:xfrm>
            <a:off x="4050479" y="5116015"/>
            <a:ext cx="176330"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りょう</a:t>
            </a:r>
            <a:endParaRPr kumimoji="1" lang="ja-JP" altLang="en-US" sz="700" dirty="0">
              <a:latin typeface="ＭＳ Ｐ明朝" panose="02020600040205080304" pitchFamily="18" charset="-128"/>
              <a:ea typeface="ＭＳ Ｐ明朝" panose="02020600040205080304" pitchFamily="18" charset="-128"/>
            </a:endParaRPr>
          </a:p>
        </p:txBody>
      </p:sp>
      <p:sp>
        <p:nvSpPr>
          <p:cNvPr id="28" name="テキスト ボックス 27">
            <a:extLst>
              <a:ext uri="{FF2B5EF4-FFF2-40B4-BE49-F238E27FC236}">
                <a16:creationId xmlns:a16="http://schemas.microsoft.com/office/drawing/2014/main" id="{4CF82583-8295-B735-2669-07AA7F561A40}"/>
              </a:ext>
            </a:extLst>
          </p:cNvPr>
          <p:cNvSpPr txBox="1"/>
          <p:nvPr/>
        </p:nvSpPr>
        <p:spPr>
          <a:xfrm>
            <a:off x="4064817" y="5708280"/>
            <a:ext cx="270908"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けっ か</a:t>
            </a:r>
          </a:p>
        </p:txBody>
      </p:sp>
      <p:sp>
        <p:nvSpPr>
          <p:cNvPr id="33" name="テキスト ボックス 32">
            <a:extLst>
              <a:ext uri="{FF2B5EF4-FFF2-40B4-BE49-F238E27FC236}">
                <a16:creationId xmlns:a16="http://schemas.microsoft.com/office/drawing/2014/main" id="{D163AF46-3C9A-FFDD-E446-BC7E6FB0FDA8}"/>
              </a:ext>
            </a:extLst>
          </p:cNvPr>
          <p:cNvSpPr txBox="1"/>
          <p:nvPr/>
        </p:nvSpPr>
        <p:spPr>
          <a:xfrm>
            <a:off x="4483819" y="4850551"/>
            <a:ext cx="179536" cy="107722"/>
          </a:xfrm>
          <a:prstGeom prst="rect">
            <a:avLst/>
          </a:prstGeom>
          <a:noFill/>
        </p:spPr>
        <p:txBody>
          <a:bodyPr wrap="none" lIns="0" tIns="0" rIns="0" bIns="0" rtlCol="0">
            <a:spAutoFit/>
          </a:bodyPr>
          <a:lstStyle/>
          <a:p>
            <a:pPr algn="ctr"/>
            <a:r>
              <a:rPr lang="ja-JP" altLang="en-US" sz="700" dirty="0">
                <a:latin typeface="ＭＳ Ｐ明朝" panose="02020600040205080304" pitchFamily="18" charset="-128"/>
                <a:ea typeface="ＭＳ Ｐ明朝" panose="02020600040205080304" pitchFamily="18" charset="-128"/>
              </a:rPr>
              <a:t>つづ</a:t>
            </a:r>
            <a:endParaRPr kumimoji="1" lang="ja-JP" altLang="en-US" sz="700" dirty="0">
              <a:latin typeface="ＭＳ Ｐ明朝" panose="02020600040205080304" pitchFamily="18" charset="-128"/>
              <a:ea typeface="ＭＳ Ｐ明朝" panose="02020600040205080304" pitchFamily="18" charset="-128"/>
            </a:endParaRPr>
          </a:p>
        </p:txBody>
      </p:sp>
      <p:sp>
        <p:nvSpPr>
          <p:cNvPr id="34" name="テキスト ボックス 33">
            <a:extLst>
              <a:ext uri="{FF2B5EF4-FFF2-40B4-BE49-F238E27FC236}">
                <a16:creationId xmlns:a16="http://schemas.microsoft.com/office/drawing/2014/main" id="{B062F244-D012-7194-710F-7C62660631C0}"/>
              </a:ext>
            </a:extLst>
          </p:cNvPr>
          <p:cNvSpPr txBox="1"/>
          <p:nvPr/>
        </p:nvSpPr>
        <p:spPr>
          <a:xfrm>
            <a:off x="4957663" y="5708705"/>
            <a:ext cx="301365" cy="107722"/>
          </a:xfrm>
          <a:prstGeom prst="rect">
            <a:avLst/>
          </a:prstGeom>
          <a:noFill/>
        </p:spPr>
        <p:txBody>
          <a:bodyPr wrap="none" lIns="0" tIns="0" rIns="0" bIns="0" rtlCol="0">
            <a:spAutoFit/>
          </a:bodyPr>
          <a:lstStyle/>
          <a:p>
            <a:pPr algn="dist"/>
            <a:r>
              <a:rPr kumimoji="1" lang="ja-JP" altLang="en-US" sz="700" dirty="0">
                <a:latin typeface="ＭＳ Ｐ明朝" panose="02020600040205080304" pitchFamily="18" charset="-128"/>
                <a:ea typeface="ＭＳ Ｐ明朝" panose="02020600040205080304" pitchFamily="18" charset="-128"/>
              </a:rPr>
              <a:t>い じょう</a:t>
            </a:r>
          </a:p>
        </p:txBody>
      </p:sp>
      <p:sp>
        <p:nvSpPr>
          <p:cNvPr id="35" name="テキスト ボックス 34">
            <a:extLst>
              <a:ext uri="{FF2B5EF4-FFF2-40B4-BE49-F238E27FC236}">
                <a16:creationId xmlns:a16="http://schemas.microsoft.com/office/drawing/2014/main" id="{389F2798-E297-E2BE-F237-04267A5954D3}"/>
              </a:ext>
            </a:extLst>
          </p:cNvPr>
          <p:cNvSpPr txBox="1"/>
          <p:nvPr/>
        </p:nvSpPr>
        <p:spPr>
          <a:xfrm>
            <a:off x="4626003" y="6901099"/>
            <a:ext cx="360000" cy="81585"/>
          </a:xfrm>
          <a:prstGeom prst="rect">
            <a:avLst/>
          </a:prstGeom>
          <a:noFill/>
        </p:spPr>
        <p:txBody>
          <a:bodyPr wrap="square" lIns="0" tIns="0" rIns="0" bIns="0" rtlCol="0" anchor="ctr" anchorCtr="0">
            <a:noAutofit/>
          </a:bodyPr>
          <a:lstStyle/>
          <a:p>
            <a:pPr algn="dist"/>
            <a:r>
              <a:rPr lang="ja-JP" altLang="en-US" sz="700" dirty="0">
                <a:solidFill>
                  <a:schemeClr val="bg1"/>
                </a:solidFill>
                <a:latin typeface="HGP創英角ｺﾞｼｯｸUB" panose="020B0900000000000000" pitchFamily="50" charset="-128"/>
                <a:ea typeface="HGP創英角ｺﾞｼｯｸUB" panose="020B0900000000000000" pitchFamily="50" charset="-128"/>
              </a:rPr>
              <a:t>すいがい</a:t>
            </a:r>
            <a:endParaRPr lang="en-US" altLang="ja-JP" sz="7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6" name="テキスト ボックス 35">
            <a:extLst>
              <a:ext uri="{FF2B5EF4-FFF2-40B4-BE49-F238E27FC236}">
                <a16:creationId xmlns:a16="http://schemas.microsoft.com/office/drawing/2014/main" id="{437BADB6-9C26-6F96-19B8-FFEC68E1B8B5}"/>
              </a:ext>
            </a:extLst>
          </p:cNvPr>
          <p:cNvSpPr txBox="1"/>
          <p:nvPr/>
        </p:nvSpPr>
        <p:spPr>
          <a:xfrm>
            <a:off x="4452485" y="8603547"/>
            <a:ext cx="248466"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ゆく え</a:t>
            </a:r>
            <a:endParaRPr kumimoji="1" lang="ja-JP" altLang="en-US" sz="700" dirty="0">
              <a:latin typeface="ＭＳ Ｐ明朝" panose="02020600040205080304" pitchFamily="18" charset="-128"/>
              <a:ea typeface="ＭＳ Ｐ明朝" panose="02020600040205080304" pitchFamily="18" charset="-128"/>
            </a:endParaRPr>
          </a:p>
        </p:txBody>
      </p:sp>
      <p:sp>
        <p:nvSpPr>
          <p:cNvPr id="37" name="テキスト ボックス 36">
            <a:extLst>
              <a:ext uri="{FF2B5EF4-FFF2-40B4-BE49-F238E27FC236}">
                <a16:creationId xmlns:a16="http://schemas.microsoft.com/office/drawing/2014/main" id="{F444DC7D-D88D-2A58-C63A-26808CBA00A1}"/>
              </a:ext>
            </a:extLst>
          </p:cNvPr>
          <p:cNvSpPr txBox="1"/>
          <p:nvPr/>
        </p:nvSpPr>
        <p:spPr>
          <a:xfrm>
            <a:off x="4763341" y="8603547"/>
            <a:ext cx="436017" cy="107722"/>
          </a:xfrm>
          <a:prstGeom prst="rect">
            <a:avLst/>
          </a:prstGeom>
          <a:noFill/>
        </p:spPr>
        <p:txBody>
          <a:bodyPr wrap="none" lIns="0" tIns="0" rIns="0" bIns="0" rtlCol="0">
            <a:spAutoFit/>
          </a:bodyPr>
          <a:lstStyle/>
          <a:p>
            <a:pPr algn="dist"/>
            <a:r>
              <a:rPr lang="ja-JP" altLang="en-US" sz="700" dirty="0">
                <a:latin typeface="ＭＳ Ｐ明朝" panose="02020600040205080304" pitchFamily="18" charset="-128"/>
                <a:ea typeface="ＭＳ Ｐ明朝" panose="02020600040205080304" pitchFamily="18" charset="-128"/>
              </a:rPr>
              <a:t>ふ めいしゃ</a:t>
            </a:r>
            <a:endParaRPr kumimoji="1" lang="ja-JP" altLang="en-US" sz="700" dirty="0">
              <a:latin typeface="ＭＳ Ｐ明朝" panose="02020600040205080304" pitchFamily="18" charset="-128"/>
              <a:ea typeface="ＭＳ Ｐ明朝" panose="02020600040205080304" pitchFamily="18" charset="-128"/>
            </a:endParaRPr>
          </a:p>
        </p:txBody>
      </p:sp>
      <p:sp>
        <p:nvSpPr>
          <p:cNvPr id="38" name="テキスト ボックス 37">
            <a:extLst>
              <a:ext uri="{FF2B5EF4-FFF2-40B4-BE49-F238E27FC236}">
                <a16:creationId xmlns:a16="http://schemas.microsoft.com/office/drawing/2014/main" id="{19371A6E-BEB3-529A-CA2E-8BDDF2BD0D0C}"/>
              </a:ext>
            </a:extLst>
          </p:cNvPr>
          <p:cNvSpPr txBox="1"/>
          <p:nvPr/>
        </p:nvSpPr>
        <p:spPr>
          <a:xfrm>
            <a:off x="1619029" y="9450264"/>
            <a:ext cx="276285" cy="92333"/>
          </a:xfrm>
          <a:prstGeom prst="rect">
            <a:avLst/>
          </a:prstGeom>
          <a:noFill/>
        </p:spPr>
        <p:txBody>
          <a:bodyPr wrap="square" lIns="0" tIns="0" rIns="0" bIns="0" rtlCol="0">
            <a:spAutoFit/>
          </a:bodyPr>
          <a:lstStyle/>
          <a:p>
            <a:pPr algn="dist"/>
            <a:r>
              <a:rPr lang="ja-JP" altLang="en-US" sz="600" spc="-150" dirty="0">
                <a:latin typeface="+mn-ea"/>
              </a:rPr>
              <a:t>こうずい</a:t>
            </a:r>
            <a:endParaRPr kumimoji="1" lang="ja-JP" altLang="en-US" sz="600" spc="-150" dirty="0">
              <a:latin typeface="+mn-ea"/>
            </a:endParaRPr>
          </a:p>
        </p:txBody>
      </p:sp>
      <p:sp>
        <p:nvSpPr>
          <p:cNvPr id="39" name="テキスト ボックス 38">
            <a:extLst>
              <a:ext uri="{FF2B5EF4-FFF2-40B4-BE49-F238E27FC236}">
                <a16:creationId xmlns:a16="http://schemas.microsoft.com/office/drawing/2014/main" id="{085838B0-100A-A1C1-8D22-A2B9EAD7A0EC}"/>
              </a:ext>
            </a:extLst>
          </p:cNvPr>
          <p:cNvSpPr txBox="1"/>
          <p:nvPr/>
        </p:nvSpPr>
        <p:spPr>
          <a:xfrm>
            <a:off x="2139645" y="9450264"/>
            <a:ext cx="252000" cy="92333"/>
          </a:xfrm>
          <a:prstGeom prst="rect">
            <a:avLst/>
          </a:prstGeom>
          <a:noFill/>
        </p:spPr>
        <p:txBody>
          <a:bodyPr wrap="square" lIns="0" tIns="0" rIns="0" bIns="0" rtlCol="0">
            <a:spAutoFit/>
          </a:bodyPr>
          <a:lstStyle/>
          <a:p>
            <a:pPr algn="dist"/>
            <a:r>
              <a:rPr lang="ja-JP" altLang="en-US" sz="600" spc="-150" dirty="0">
                <a:latin typeface="+mn-ea"/>
              </a:rPr>
              <a:t>ど しゃ</a:t>
            </a:r>
            <a:endParaRPr kumimoji="1" lang="ja-JP" altLang="en-US" sz="600" spc="-150" dirty="0">
              <a:latin typeface="+mn-ea"/>
            </a:endParaRPr>
          </a:p>
        </p:txBody>
      </p:sp>
      <p:sp>
        <p:nvSpPr>
          <p:cNvPr id="40" name="テキスト ボックス 39">
            <a:extLst>
              <a:ext uri="{FF2B5EF4-FFF2-40B4-BE49-F238E27FC236}">
                <a16:creationId xmlns:a16="http://schemas.microsoft.com/office/drawing/2014/main" id="{8AF92392-AD82-B24A-E4AA-CA35AA04700F}"/>
              </a:ext>
            </a:extLst>
          </p:cNvPr>
          <p:cNvSpPr txBox="1"/>
          <p:nvPr/>
        </p:nvSpPr>
        <p:spPr>
          <a:xfrm>
            <a:off x="633167" y="11074"/>
            <a:ext cx="6186309" cy="292388"/>
          </a:xfrm>
          <a:prstGeom prst="rect">
            <a:avLst/>
          </a:prstGeom>
          <a:noFill/>
        </p:spPr>
        <p:txBody>
          <a:bodyPr wrap="none" rtlCol="0">
            <a:spAutoFit/>
          </a:bodyPr>
          <a:lstStyle/>
          <a:p>
            <a:pPr algn="r"/>
            <a:r>
              <a:rPr lang="ja-JP" altLang="en-US" sz="1300" dirty="0">
                <a:solidFill>
                  <a:prstClr val="black"/>
                </a:solidFill>
                <a:latin typeface="HGS創英角ｺﾞｼｯｸUB" panose="020B0900000000000000" pitchFamily="50" charset="-128"/>
                <a:ea typeface="HGS創英角ｺﾞｼｯｸUB" panose="020B0900000000000000" pitchFamily="50" charset="-128"/>
              </a:rPr>
              <a:t>洪水災害・土砂災害の起こり方（種類）と対策について知る（洪水・土砂共通）</a:t>
            </a:r>
          </a:p>
        </p:txBody>
      </p:sp>
      <p:cxnSp>
        <p:nvCxnSpPr>
          <p:cNvPr id="41" name="直線コネクタ 40">
            <a:extLst>
              <a:ext uri="{FF2B5EF4-FFF2-40B4-BE49-F238E27FC236}">
                <a16:creationId xmlns:a16="http://schemas.microsoft.com/office/drawing/2014/main" id="{49CF73FB-C533-B330-0179-388D6CC25093}"/>
              </a:ext>
            </a:extLst>
          </p:cNvPr>
          <p:cNvCxnSpPr>
            <a:cxnSpLocks/>
          </p:cNvCxnSpPr>
          <p:nvPr/>
        </p:nvCxnSpPr>
        <p:spPr>
          <a:xfrm>
            <a:off x="707080" y="276524"/>
            <a:ext cx="6084000" cy="0"/>
          </a:xfrm>
          <a:prstGeom prst="line">
            <a:avLst/>
          </a:prstGeom>
          <a:ln w="254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DBAB399E-DB0D-96C0-EA8B-D37711AA777F}"/>
              </a:ext>
            </a:extLst>
          </p:cNvPr>
          <p:cNvSpPr txBox="1"/>
          <p:nvPr/>
        </p:nvSpPr>
        <p:spPr>
          <a:xfrm>
            <a:off x="790378" y="-7225"/>
            <a:ext cx="307777"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こうずい</a:t>
            </a:r>
          </a:p>
        </p:txBody>
      </p:sp>
      <p:sp>
        <p:nvSpPr>
          <p:cNvPr id="43" name="テキスト ボックス 42">
            <a:extLst>
              <a:ext uri="{FF2B5EF4-FFF2-40B4-BE49-F238E27FC236}">
                <a16:creationId xmlns:a16="http://schemas.microsoft.com/office/drawing/2014/main" id="{1CD068CE-C68F-9B06-F738-57415504F072}"/>
              </a:ext>
            </a:extLst>
          </p:cNvPr>
          <p:cNvSpPr txBox="1"/>
          <p:nvPr/>
        </p:nvSpPr>
        <p:spPr>
          <a:xfrm>
            <a:off x="1669102" y="-7225"/>
            <a:ext cx="24045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ど しゃ</a:t>
            </a:r>
          </a:p>
        </p:txBody>
      </p:sp>
      <p:sp>
        <p:nvSpPr>
          <p:cNvPr id="44" name="テキスト ボックス 43">
            <a:extLst>
              <a:ext uri="{FF2B5EF4-FFF2-40B4-BE49-F238E27FC236}">
                <a16:creationId xmlns:a16="http://schemas.microsoft.com/office/drawing/2014/main" id="{93F4866E-D841-692B-8A59-FE10072BF6CB}"/>
              </a:ext>
            </a:extLst>
          </p:cNvPr>
          <p:cNvSpPr txBox="1"/>
          <p:nvPr/>
        </p:nvSpPr>
        <p:spPr>
          <a:xfrm>
            <a:off x="1949428" y="-7225"/>
            <a:ext cx="32541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さいがい</a:t>
            </a:r>
          </a:p>
        </p:txBody>
      </p:sp>
      <p:sp>
        <p:nvSpPr>
          <p:cNvPr id="45" name="テキスト ボックス 44">
            <a:extLst>
              <a:ext uri="{FF2B5EF4-FFF2-40B4-BE49-F238E27FC236}">
                <a16:creationId xmlns:a16="http://schemas.microsoft.com/office/drawing/2014/main" id="{0495EF2D-224A-28CE-1487-3CBCD4463F99}"/>
              </a:ext>
            </a:extLst>
          </p:cNvPr>
          <p:cNvSpPr txBox="1"/>
          <p:nvPr/>
        </p:nvSpPr>
        <p:spPr>
          <a:xfrm>
            <a:off x="3931812" y="-7225"/>
            <a:ext cx="298159"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たいさく</a:t>
            </a:r>
          </a:p>
        </p:txBody>
      </p:sp>
      <p:sp>
        <p:nvSpPr>
          <p:cNvPr id="48" name="テキスト ボックス 47">
            <a:extLst>
              <a:ext uri="{FF2B5EF4-FFF2-40B4-BE49-F238E27FC236}">
                <a16:creationId xmlns:a16="http://schemas.microsoft.com/office/drawing/2014/main" id="{F5167A68-2BF4-382E-1E1A-B932AF73BBF3}"/>
              </a:ext>
            </a:extLst>
          </p:cNvPr>
          <p:cNvSpPr txBox="1"/>
          <p:nvPr/>
        </p:nvSpPr>
        <p:spPr>
          <a:xfrm>
            <a:off x="1121290" y="-7225"/>
            <a:ext cx="32541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さいがい</a:t>
            </a:r>
          </a:p>
        </p:txBody>
      </p:sp>
      <p:sp>
        <p:nvSpPr>
          <p:cNvPr id="49" name="テキスト ボックス 48">
            <a:extLst>
              <a:ext uri="{FF2B5EF4-FFF2-40B4-BE49-F238E27FC236}">
                <a16:creationId xmlns:a16="http://schemas.microsoft.com/office/drawing/2014/main" id="{DCBF140E-2959-E525-2BDA-D484D9AEAFA9}"/>
              </a:ext>
            </a:extLst>
          </p:cNvPr>
          <p:cNvSpPr txBox="1"/>
          <p:nvPr/>
        </p:nvSpPr>
        <p:spPr>
          <a:xfrm>
            <a:off x="3291544" y="-9363"/>
            <a:ext cx="29335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しゅるい</a:t>
            </a:r>
          </a:p>
        </p:txBody>
      </p:sp>
      <p:sp>
        <p:nvSpPr>
          <p:cNvPr id="18" name="テキスト ボックス 17">
            <a:extLst>
              <a:ext uri="{FF2B5EF4-FFF2-40B4-BE49-F238E27FC236}">
                <a16:creationId xmlns:a16="http://schemas.microsoft.com/office/drawing/2014/main" id="{0BF0FBE6-D049-D678-D989-8AD8553D749F}"/>
              </a:ext>
            </a:extLst>
          </p:cNvPr>
          <p:cNvSpPr txBox="1"/>
          <p:nvPr/>
        </p:nvSpPr>
        <p:spPr>
          <a:xfrm>
            <a:off x="5416247" y="-7225"/>
            <a:ext cx="307777"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こうずい</a:t>
            </a:r>
          </a:p>
        </p:txBody>
      </p:sp>
      <p:sp>
        <p:nvSpPr>
          <p:cNvPr id="19" name="テキスト ボックス 18">
            <a:extLst>
              <a:ext uri="{FF2B5EF4-FFF2-40B4-BE49-F238E27FC236}">
                <a16:creationId xmlns:a16="http://schemas.microsoft.com/office/drawing/2014/main" id="{EDFBD1DF-2D21-292A-419E-7172708B2597}"/>
              </a:ext>
            </a:extLst>
          </p:cNvPr>
          <p:cNvSpPr txBox="1"/>
          <p:nvPr/>
        </p:nvSpPr>
        <p:spPr>
          <a:xfrm>
            <a:off x="5959691" y="-7225"/>
            <a:ext cx="24045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ど しゃ</a:t>
            </a:r>
          </a:p>
        </p:txBody>
      </p:sp>
      <p:sp>
        <p:nvSpPr>
          <p:cNvPr id="21" name="テキスト ボックス 20">
            <a:extLst>
              <a:ext uri="{FF2B5EF4-FFF2-40B4-BE49-F238E27FC236}">
                <a16:creationId xmlns:a16="http://schemas.microsoft.com/office/drawing/2014/main" id="{A189DE3A-1C83-33E9-901E-412482EB6A06}"/>
              </a:ext>
            </a:extLst>
          </p:cNvPr>
          <p:cNvSpPr txBox="1"/>
          <p:nvPr/>
        </p:nvSpPr>
        <p:spPr>
          <a:xfrm>
            <a:off x="6201629" y="-7225"/>
            <a:ext cx="363882"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きょうつう</a:t>
            </a:r>
          </a:p>
        </p:txBody>
      </p:sp>
    </p:spTree>
    <p:extLst>
      <p:ext uri="{BB962C8B-B14F-4D97-AF65-F5344CB8AC3E}">
        <p14:creationId xmlns:p14="http://schemas.microsoft.com/office/powerpoint/2010/main" val="261304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角丸四角形 87"/>
          <p:cNvSpPr/>
          <p:nvPr/>
        </p:nvSpPr>
        <p:spPr>
          <a:xfrm>
            <a:off x="248401" y="7081320"/>
            <a:ext cx="6528637" cy="2660236"/>
          </a:xfrm>
          <a:prstGeom prst="roundRect">
            <a:avLst>
              <a:gd name="adj" fmla="val 5100"/>
            </a:avLst>
          </a:prstGeom>
          <a:pattFill prst="pct5">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AB724D-0566-D49A-7C2C-4EF84B86100F}"/>
              </a:ext>
            </a:extLst>
          </p:cNvPr>
          <p:cNvSpPr/>
          <p:nvPr/>
        </p:nvSpPr>
        <p:spPr>
          <a:xfrm>
            <a:off x="3874335" y="7545523"/>
            <a:ext cx="1547778" cy="1610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C17D74A-40B2-6D1D-72E8-7BF335E4F04C}"/>
              </a:ext>
            </a:extLst>
          </p:cNvPr>
          <p:cNvSpPr/>
          <p:nvPr/>
        </p:nvSpPr>
        <p:spPr>
          <a:xfrm>
            <a:off x="2190877" y="7545523"/>
            <a:ext cx="1547778" cy="1610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F6219EB-DBC2-7485-E97F-E1AC81F738D3}"/>
              </a:ext>
            </a:extLst>
          </p:cNvPr>
          <p:cNvSpPr/>
          <p:nvPr/>
        </p:nvSpPr>
        <p:spPr>
          <a:xfrm>
            <a:off x="520169" y="7544355"/>
            <a:ext cx="1547778" cy="1610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363751" y="781127"/>
            <a:ext cx="5944706" cy="778483"/>
          </a:xfrm>
          <a:prstGeom prst="rect">
            <a:avLst/>
          </a:prstGeom>
          <a:noFill/>
        </p:spPr>
        <p:txBody>
          <a:bodyPr wrap="square" rtlCol="0">
            <a:spAutoFit/>
          </a:bodyPr>
          <a:lstStyle/>
          <a:p>
            <a:pPr algn="just">
              <a:lnSpc>
                <a:spcPct val="130000"/>
              </a:lnSpc>
            </a:pPr>
            <a:r>
              <a:rPr lang="ja-JP" altLang="en-US" sz="1200" dirty="0">
                <a:latin typeface="+mj-ea"/>
              </a:rPr>
              <a:t>みなさんの家に、市役所や町・村役場から「ハザードマップ」が配られているかもしれません。</a:t>
            </a:r>
            <a:endParaRPr lang="en-US" altLang="ja-JP" sz="1200" dirty="0">
              <a:latin typeface="+mj-ea"/>
            </a:endParaRPr>
          </a:p>
          <a:p>
            <a:pPr algn="just">
              <a:lnSpc>
                <a:spcPct val="130000"/>
              </a:lnSpc>
            </a:pPr>
            <a:r>
              <a:rPr lang="ja-JP" altLang="en-US" sz="1200" dirty="0">
                <a:latin typeface="+mj-ea"/>
              </a:rPr>
              <a:t>「ハザードマップ」には、地域の洪水災害や土砂災害で危険なところや避難所、避難場所、避難の情報などについて書かれています。</a:t>
            </a:r>
          </a:p>
        </p:txBody>
      </p:sp>
      <p:sp>
        <p:nvSpPr>
          <p:cNvPr id="72" name="角丸四角形 71"/>
          <p:cNvSpPr/>
          <p:nvPr/>
        </p:nvSpPr>
        <p:spPr>
          <a:xfrm>
            <a:off x="202680" y="436607"/>
            <a:ext cx="6464806" cy="4923720"/>
          </a:xfrm>
          <a:prstGeom prst="roundRect">
            <a:avLst>
              <a:gd name="adj" fmla="val 3615"/>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角丸四角形 72"/>
          <p:cNvSpPr/>
          <p:nvPr/>
        </p:nvSpPr>
        <p:spPr>
          <a:xfrm>
            <a:off x="408322" y="441082"/>
            <a:ext cx="1338688" cy="305838"/>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443085" y="410874"/>
            <a:ext cx="1345240" cy="323165"/>
          </a:xfrm>
          <a:prstGeom prst="rect">
            <a:avLst/>
          </a:prstGeom>
          <a:noFill/>
        </p:spPr>
        <p:txBody>
          <a:bodyPr wrap="none" rtlCol="0">
            <a:spAutoFit/>
          </a:bodyPr>
          <a:lstStyle/>
          <a:p>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ステップアップ</a:t>
            </a:r>
            <a:endPar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5" name="テキスト ボックス 74"/>
          <p:cNvSpPr txBox="1"/>
          <p:nvPr/>
        </p:nvSpPr>
        <p:spPr>
          <a:xfrm>
            <a:off x="1747010" y="442377"/>
            <a:ext cx="1439208" cy="307777"/>
          </a:xfrm>
          <a:prstGeom prst="rect">
            <a:avLst/>
          </a:prstGeom>
          <a:noFill/>
        </p:spPr>
        <p:txBody>
          <a:bodyPr wrap="squar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ハザードマップ</a:t>
            </a:r>
          </a:p>
        </p:txBody>
      </p:sp>
      <p:grpSp>
        <p:nvGrpSpPr>
          <p:cNvPr id="76" name="グループ化 75"/>
          <p:cNvGrpSpPr/>
          <p:nvPr/>
        </p:nvGrpSpPr>
        <p:grpSpPr>
          <a:xfrm rot="2939002" flipH="1">
            <a:off x="128688" y="479670"/>
            <a:ext cx="445294" cy="159887"/>
            <a:chOff x="-692938" y="3350513"/>
            <a:chExt cx="571494" cy="205200"/>
          </a:xfrm>
        </p:grpSpPr>
        <p:grpSp>
          <p:nvGrpSpPr>
            <p:cNvPr id="77" name="グループ化 76"/>
            <p:cNvGrpSpPr/>
            <p:nvPr/>
          </p:nvGrpSpPr>
          <p:grpSpPr>
            <a:xfrm>
              <a:off x="-692938" y="3350513"/>
              <a:ext cx="523187" cy="205200"/>
              <a:chOff x="-692938" y="3350513"/>
              <a:chExt cx="523187" cy="205200"/>
            </a:xfrm>
          </p:grpSpPr>
          <p:sp>
            <p:nvSpPr>
              <p:cNvPr id="79" name="二等辺三角形 78"/>
              <p:cNvSpPr/>
              <p:nvPr/>
            </p:nvSpPr>
            <p:spPr>
              <a:xfrm rot="16200000">
                <a:off x="-719715" y="3380310"/>
                <a:ext cx="201600" cy="144444"/>
              </a:xfrm>
              <a:prstGeom prst="triangle">
                <a:avLst/>
              </a:prstGeom>
              <a:solidFill>
                <a:schemeClr val="lt1"/>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二等辺三角形 79"/>
              <p:cNvSpPr/>
              <p:nvPr/>
            </p:nvSpPr>
            <p:spPr>
              <a:xfrm rot="16200000">
                <a:off x="-697325" y="3422775"/>
                <a:ext cx="68462" cy="59688"/>
              </a:xfrm>
              <a:prstGeom prst="triangle">
                <a:avLst/>
              </a:prstGeom>
              <a:solidFill>
                <a:schemeClr val="tx1">
                  <a:lumMod val="75000"/>
                  <a:lumOff val="25000"/>
                </a:schemeClr>
              </a:solidFill>
              <a:ln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544892" y="3350513"/>
                <a:ext cx="375141" cy="205200"/>
              </a:xfrm>
              <a:prstGeom prst="rect">
                <a:avLst/>
              </a:prstGeom>
              <a:solidFill>
                <a:srgbClr val="FFC000"/>
              </a:solid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p:cNvCxnSpPr>
                <a:stCxn id="81" idx="1"/>
                <a:endCxn id="81" idx="3"/>
              </p:cNvCxnSpPr>
              <p:nvPr/>
            </p:nvCxnSpPr>
            <p:spPr>
              <a:xfrm>
                <a:off x="-544892" y="3453113"/>
                <a:ext cx="37514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8" name="正方形/長方形 77"/>
            <p:cNvSpPr/>
            <p:nvPr/>
          </p:nvSpPr>
          <p:spPr>
            <a:xfrm>
              <a:off x="-169751" y="3350513"/>
              <a:ext cx="48307" cy="205200"/>
            </a:xfrm>
            <a:prstGeom prst="rect">
              <a:avLst/>
            </a:prstGeom>
            <a:solidFill>
              <a:srgbClr val="FFC000"/>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9" name="テキスト ボックス 88"/>
          <p:cNvSpPr txBox="1"/>
          <p:nvPr/>
        </p:nvSpPr>
        <p:spPr>
          <a:xfrm>
            <a:off x="677896" y="7235970"/>
            <a:ext cx="5932200" cy="292388"/>
          </a:xfrm>
          <a:prstGeom prst="rect">
            <a:avLst/>
          </a:prstGeom>
          <a:noFill/>
        </p:spPr>
        <p:txBody>
          <a:bodyPr wrap="square" rtlCol="0">
            <a:spAutoFit/>
          </a:bodyPr>
          <a:lstStyle/>
          <a:p>
            <a:r>
              <a:rPr lang="ja-JP" altLang="en-US" sz="1300" dirty="0">
                <a:latin typeface="ＭＳ Ｐゴシック" panose="020B0600070205080204" pitchFamily="50" charset="-128"/>
                <a:ea typeface="ＭＳ Ｐゴシック" panose="020B0600070205080204" pitchFamily="50" charset="-128"/>
              </a:rPr>
              <a:t>自分たちで雨の量をはかってみよう</a:t>
            </a:r>
            <a:endParaRPr lang="en-US" altLang="ja-JP" sz="1300" dirty="0">
              <a:latin typeface="ＭＳ Ｐゴシック" panose="020B0600070205080204" pitchFamily="50" charset="-128"/>
              <a:ea typeface="ＭＳ Ｐゴシック" panose="020B0600070205080204" pitchFamily="50" charset="-128"/>
            </a:endParaRPr>
          </a:p>
        </p:txBody>
      </p:sp>
      <p:grpSp>
        <p:nvGrpSpPr>
          <p:cNvPr id="91" name="グループ化 90"/>
          <p:cNvGrpSpPr/>
          <p:nvPr/>
        </p:nvGrpSpPr>
        <p:grpSpPr>
          <a:xfrm>
            <a:off x="77300" y="6914396"/>
            <a:ext cx="1479182" cy="323165"/>
            <a:chOff x="77300" y="10364732"/>
            <a:chExt cx="1479182" cy="323165"/>
          </a:xfrm>
        </p:grpSpPr>
        <p:sp>
          <p:nvSpPr>
            <p:cNvPr id="92" name="ホームベース 91"/>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94" name="直線コネクタ 93"/>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8" name="グループ化 97"/>
          <p:cNvGrpSpPr/>
          <p:nvPr/>
        </p:nvGrpSpPr>
        <p:grpSpPr>
          <a:xfrm>
            <a:off x="380156" y="7326174"/>
            <a:ext cx="280828" cy="130892"/>
            <a:chOff x="-6224428" y="7672728"/>
            <a:chExt cx="1479182" cy="297244"/>
          </a:xfrm>
        </p:grpSpPr>
        <p:sp>
          <p:nvSpPr>
            <p:cNvPr id="99" name="ホームベース 98"/>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 name="直線コネクタ 99"/>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1" name="角丸四角形 100"/>
          <p:cNvSpPr/>
          <p:nvPr/>
        </p:nvSpPr>
        <p:spPr>
          <a:xfrm>
            <a:off x="5334449" y="7205935"/>
            <a:ext cx="1328869" cy="1885156"/>
          </a:xfrm>
          <a:prstGeom prst="roundRect">
            <a:avLst>
              <a:gd name="adj" fmla="val 8234"/>
            </a:avLst>
          </a:prstGeom>
          <a:solidFill>
            <a:schemeClr val="accent6">
              <a:lumMod val="20000"/>
              <a:lumOff val="80000"/>
            </a:schemeClr>
          </a:solidFill>
          <a:ln w="38100" cap="rnd">
            <a:solidFill>
              <a:srgbClr val="0063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531790" y="9156806"/>
            <a:ext cx="1925083" cy="506101"/>
          </a:xfrm>
          <a:prstGeom prst="rect">
            <a:avLst/>
          </a:prstGeom>
          <a:noFill/>
        </p:spPr>
        <p:txBody>
          <a:bodyPr wrap="square" rtlCol="0">
            <a:spAutoFit/>
          </a:bodyPr>
          <a:lstStyle/>
          <a:p>
            <a:pPr>
              <a:lnSpc>
                <a:spcPct val="120000"/>
              </a:lnSpc>
            </a:pPr>
            <a:r>
              <a:rPr lang="ja-JP" altLang="en-US" sz="1200" dirty="0">
                <a:latin typeface="+mj-ea"/>
                <a:ea typeface="+mj-ea"/>
              </a:rPr>
              <a:t>ペットボトルの</a:t>
            </a:r>
            <a:endParaRPr lang="en-US" altLang="ja-JP" sz="1200" dirty="0">
              <a:latin typeface="+mj-ea"/>
              <a:ea typeface="+mj-ea"/>
            </a:endParaRPr>
          </a:p>
          <a:p>
            <a:pPr>
              <a:lnSpc>
                <a:spcPct val="120000"/>
              </a:lnSpc>
            </a:pPr>
            <a:r>
              <a:rPr lang="ja-JP" altLang="en-US" sz="1200" dirty="0">
                <a:latin typeface="+mj-ea"/>
                <a:ea typeface="+mj-ea"/>
              </a:rPr>
              <a:t>上の部分を切り取る</a:t>
            </a:r>
            <a:endParaRPr lang="en-US" altLang="ja-JP" sz="1200" dirty="0">
              <a:latin typeface="+mj-ea"/>
              <a:ea typeface="+mj-ea"/>
            </a:endParaRPr>
          </a:p>
        </p:txBody>
      </p:sp>
      <p:sp>
        <p:nvSpPr>
          <p:cNvPr id="103" name="テキスト ボックス 102"/>
          <p:cNvSpPr txBox="1"/>
          <p:nvPr/>
        </p:nvSpPr>
        <p:spPr>
          <a:xfrm>
            <a:off x="2208898" y="9156806"/>
            <a:ext cx="1754558" cy="506101"/>
          </a:xfrm>
          <a:prstGeom prst="rect">
            <a:avLst/>
          </a:prstGeom>
          <a:noFill/>
        </p:spPr>
        <p:txBody>
          <a:bodyPr wrap="square" rtlCol="0">
            <a:spAutoFit/>
          </a:bodyPr>
          <a:lstStyle/>
          <a:p>
            <a:pPr>
              <a:lnSpc>
                <a:spcPct val="120000"/>
              </a:lnSpc>
            </a:pPr>
            <a:r>
              <a:rPr lang="ja-JP" altLang="en-US" sz="1200" dirty="0">
                <a:latin typeface="+mj-ea"/>
                <a:ea typeface="+mj-ea"/>
              </a:rPr>
              <a:t>テープに油性マジック</a:t>
            </a:r>
            <a:endParaRPr lang="en-US" altLang="ja-JP" sz="1200" dirty="0">
              <a:latin typeface="+mj-ea"/>
              <a:ea typeface="+mj-ea"/>
            </a:endParaRPr>
          </a:p>
          <a:p>
            <a:pPr>
              <a:lnSpc>
                <a:spcPct val="120000"/>
              </a:lnSpc>
            </a:pPr>
            <a:r>
              <a:rPr lang="ja-JP" altLang="en-US" sz="1200" dirty="0">
                <a:latin typeface="+mj-ea"/>
                <a:ea typeface="+mj-ea"/>
              </a:rPr>
              <a:t>で１センチ目もりを書く</a:t>
            </a:r>
            <a:endParaRPr lang="en-US" altLang="ja-JP" sz="1200" dirty="0">
              <a:latin typeface="+mj-ea"/>
              <a:ea typeface="+mj-ea"/>
            </a:endParaRPr>
          </a:p>
        </p:txBody>
      </p:sp>
      <p:sp>
        <p:nvSpPr>
          <p:cNvPr id="104" name="正方形/長方形 103"/>
          <p:cNvSpPr/>
          <p:nvPr/>
        </p:nvSpPr>
        <p:spPr>
          <a:xfrm>
            <a:off x="473889" y="9216498"/>
            <a:ext cx="46800" cy="429353"/>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2144077" y="9216498"/>
            <a:ext cx="46800" cy="429353"/>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0928"/>
          <a:stretch/>
        </p:blipFill>
        <p:spPr bwMode="auto">
          <a:xfrm>
            <a:off x="777613" y="7446633"/>
            <a:ext cx="906293" cy="167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58"/>
          <a:stretch/>
        </p:blipFill>
        <p:spPr bwMode="auto">
          <a:xfrm>
            <a:off x="2761744" y="7524529"/>
            <a:ext cx="673833" cy="159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2" descr="g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61191" y="7562006"/>
            <a:ext cx="866984" cy="1575354"/>
          </a:xfrm>
          <a:prstGeom prst="rect">
            <a:avLst/>
          </a:prstGeom>
          <a:noFill/>
          <a:extLst>
            <a:ext uri="{909E8E84-426E-40DD-AFC4-6F175D3DCCD1}">
              <a14:hiddenFill xmlns:a14="http://schemas.microsoft.com/office/drawing/2010/main">
                <a:solidFill>
                  <a:srgbClr val="FFFFFF"/>
                </a:solidFill>
              </a14:hiddenFill>
            </a:ext>
          </a:extLst>
        </p:spPr>
      </p:pic>
      <p:sp>
        <p:nvSpPr>
          <p:cNvPr id="112" name="テキスト ボックス 111"/>
          <p:cNvSpPr txBox="1"/>
          <p:nvPr/>
        </p:nvSpPr>
        <p:spPr>
          <a:xfrm>
            <a:off x="3891115" y="9156806"/>
            <a:ext cx="1254177" cy="535531"/>
          </a:xfrm>
          <a:prstGeom prst="rect">
            <a:avLst/>
          </a:prstGeom>
          <a:noFill/>
        </p:spPr>
        <p:txBody>
          <a:bodyPr wrap="square" rtlCol="0">
            <a:spAutoFit/>
          </a:bodyPr>
          <a:lstStyle/>
          <a:p>
            <a:pPr>
              <a:lnSpc>
                <a:spcPct val="120000"/>
              </a:lnSpc>
            </a:pPr>
            <a:r>
              <a:rPr lang="ja-JP" altLang="en-US" sz="1200" dirty="0">
                <a:latin typeface="+mj-ea"/>
                <a:ea typeface="+mj-ea"/>
              </a:rPr>
              <a:t>０ミリを下にして</a:t>
            </a:r>
            <a:endParaRPr lang="en-US" altLang="ja-JP" sz="1200" dirty="0">
              <a:latin typeface="+mj-ea"/>
              <a:ea typeface="+mj-ea"/>
            </a:endParaRPr>
          </a:p>
          <a:p>
            <a:pPr>
              <a:lnSpc>
                <a:spcPct val="120000"/>
              </a:lnSpc>
            </a:pPr>
            <a:r>
              <a:rPr lang="ja-JP" altLang="en-US" sz="1200" dirty="0">
                <a:latin typeface="+mj-ea"/>
                <a:ea typeface="+mj-ea"/>
              </a:rPr>
              <a:t>目もりを貼る</a:t>
            </a:r>
            <a:endParaRPr lang="en-US" altLang="ja-JP" sz="1200" dirty="0">
              <a:latin typeface="+mj-ea"/>
              <a:ea typeface="+mj-ea"/>
            </a:endParaRPr>
          </a:p>
        </p:txBody>
      </p:sp>
      <p:sp>
        <p:nvSpPr>
          <p:cNvPr id="113" name="正方形/長方形 112"/>
          <p:cNvSpPr/>
          <p:nvPr/>
        </p:nvSpPr>
        <p:spPr>
          <a:xfrm>
            <a:off x="3826294" y="9216498"/>
            <a:ext cx="46800" cy="429353"/>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右矢印 113"/>
          <p:cNvSpPr/>
          <p:nvPr/>
        </p:nvSpPr>
        <p:spPr>
          <a:xfrm rot="19806741">
            <a:off x="4992484" y="8566861"/>
            <a:ext cx="466634" cy="225500"/>
          </a:xfrm>
          <a:prstGeom prst="rightArrow">
            <a:avLst>
              <a:gd name="adj1" fmla="val 27472"/>
              <a:gd name="adj2" fmla="val 50000"/>
            </a:avLst>
          </a:prstGeom>
          <a:solidFill>
            <a:srgbClr val="006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p:cNvSpPr txBox="1"/>
          <p:nvPr/>
        </p:nvSpPr>
        <p:spPr>
          <a:xfrm>
            <a:off x="5292084" y="8586142"/>
            <a:ext cx="1393543" cy="506101"/>
          </a:xfrm>
          <a:prstGeom prst="rect">
            <a:avLst/>
          </a:prstGeom>
          <a:noFill/>
        </p:spPr>
        <p:txBody>
          <a:bodyPr wrap="square" rtlCol="0">
            <a:spAutoFit/>
          </a:bodyPr>
          <a:lstStyle/>
          <a:p>
            <a:pPr algn="ctr">
              <a:lnSpc>
                <a:spcPct val="120000"/>
              </a:lnSpc>
            </a:pPr>
            <a:r>
              <a:rPr lang="ja-JP" altLang="en-US" sz="1200" dirty="0">
                <a:solidFill>
                  <a:schemeClr val="accent6">
                    <a:lumMod val="50000"/>
                  </a:schemeClr>
                </a:solidFill>
                <a:latin typeface="+mj-ea"/>
                <a:ea typeface="+mj-ea"/>
              </a:rPr>
              <a:t>０ミリのところまで水をいれておく</a:t>
            </a:r>
            <a:endParaRPr lang="en-US" altLang="ja-JP" sz="1200" dirty="0">
              <a:solidFill>
                <a:schemeClr val="accent6">
                  <a:lumMod val="50000"/>
                </a:schemeClr>
              </a:solidFill>
              <a:latin typeface="+mj-ea"/>
              <a:ea typeface="+mj-ea"/>
            </a:endParaRPr>
          </a:p>
        </p:txBody>
      </p:sp>
      <p:sp>
        <p:nvSpPr>
          <p:cNvPr id="85" name="テキスト ボックス 84"/>
          <p:cNvSpPr txBox="1"/>
          <p:nvPr/>
        </p:nvSpPr>
        <p:spPr>
          <a:xfrm>
            <a:off x="2011829" y="1015094"/>
            <a:ext cx="264496" cy="107722"/>
          </a:xfrm>
          <a:prstGeom prst="rect">
            <a:avLst/>
          </a:prstGeom>
          <a:noFill/>
        </p:spPr>
        <p:txBody>
          <a:bodyPr wrap="none" lIns="0" tIns="0" rIns="0" bIns="0" rtlCol="0">
            <a:spAutoFit/>
          </a:bodyPr>
          <a:lstStyle/>
          <a:p>
            <a:pPr algn="dist"/>
            <a:r>
              <a:rPr lang="ja-JP" altLang="en-US" sz="700" dirty="0">
                <a:latin typeface="+mn-ea"/>
              </a:rPr>
              <a:t>ち いき</a:t>
            </a:r>
            <a:endParaRPr kumimoji="1" lang="ja-JP" altLang="en-US" sz="700" dirty="0">
              <a:latin typeface="+mn-ea"/>
            </a:endParaRPr>
          </a:p>
        </p:txBody>
      </p:sp>
      <p:sp>
        <p:nvSpPr>
          <p:cNvPr id="86" name="テキスト ボックス 85"/>
          <p:cNvSpPr txBox="1"/>
          <p:nvPr/>
        </p:nvSpPr>
        <p:spPr>
          <a:xfrm>
            <a:off x="2427923" y="1015094"/>
            <a:ext cx="665247" cy="107722"/>
          </a:xfrm>
          <a:prstGeom prst="rect">
            <a:avLst/>
          </a:prstGeom>
          <a:noFill/>
        </p:spPr>
        <p:txBody>
          <a:bodyPr wrap="none" lIns="0" tIns="0" rIns="0" bIns="0" rtlCol="0">
            <a:spAutoFit/>
          </a:bodyPr>
          <a:lstStyle/>
          <a:p>
            <a:pPr algn="dist"/>
            <a:r>
              <a:rPr lang="ja-JP" altLang="en-US" sz="700" dirty="0">
                <a:latin typeface="+mn-ea"/>
              </a:rPr>
              <a:t>こうずい さいがい</a:t>
            </a:r>
            <a:endParaRPr kumimoji="1" lang="ja-JP" altLang="en-US" sz="700" dirty="0">
              <a:latin typeface="+mn-ea"/>
            </a:endParaRPr>
          </a:p>
        </p:txBody>
      </p:sp>
      <p:sp>
        <p:nvSpPr>
          <p:cNvPr id="87" name="テキスト ボックス 86"/>
          <p:cNvSpPr txBox="1"/>
          <p:nvPr/>
        </p:nvSpPr>
        <p:spPr>
          <a:xfrm>
            <a:off x="3994928" y="1015094"/>
            <a:ext cx="274114" cy="107722"/>
          </a:xfrm>
          <a:prstGeom prst="rect">
            <a:avLst/>
          </a:prstGeom>
          <a:noFill/>
        </p:spPr>
        <p:txBody>
          <a:bodyPr wrap="none" lIns="0" tIns="0" rIns="0" bIns="0" rtlCol="0">
            <a:spAutoFit/>
          </a:bodyPr>
          <a:lstStyle/>
          <a:p>
            <a:pPr algn="dist"/>
            <a:r>
              <a:rPr lang="ja-JP" altLang="en-US" sz="700" dirty="0">
                <a:latin typeface="+mn-ea"/>
              </a:rPr>
              <a:t>き けん</a:t>
            </a:r>
            <a:endParaRPr kumimoji="1" lang="ja-JP" altLang="en-US" sz="700" dirty="0">
              <a:latin typeface="+mn-ea"/>
            </a:endParaRPr>
          </a:p>
        </p:txBody>
      </p:sp>
      <p:sp>
        <p:nvSpPr>
          <p:cNvPr id="90" name="テキスト ボックス 89"/>
          <p:cNvSpPr txBox="1"/>
          <p:nvPr/>
        </p:nvSpPr>
        <p:spPr>
          <a:xfrm>
            <a:off x="3239731" y="1015094"/>
            <a:ext cx="250068" cy="107722"/>
          </a:xfrm>
          <a:prstGeom prst="rect">
            <a:avLst/>
          </a:prstGeom>
          <a:noFill/>
        </p:spPr>
        <p:txBody>
          <a:bodyPr wrap="none" lIns="0" tIns="0" rIns="0" bIns="0" rtlCol="0">
            <a:spAutoFit/>
          </a:bodyPr>
          <a:lstStyle/>
          <a:p>
            <a:pPr algn="dist"/>
            <a:r>
              <a:rPr lang="ja-JP" altLang="en-US" sz="700" dirty="0">
                <a:latin typeface="+mn-ea"/>
              </a:rPr>
              <a:t>ど しゃ</a:t>
            </a:r>
            <a:endParaRPr kumimoji="1" lang="ja-JP" altLang="en-US" sz="700" dirty="0">
              <a:latin typeface="+mn-ea"/>
            </a:endParaRPr>
          </a:p>
        </p:txBody>
      </p:sp>
      <p:sp>
        <p:nvSpPr>
          <p:cNvPr id="95" name="テキスト ボックス 94"/>
          <p:cNvSpPr txBox="1"/>
          <p:nvPr/>
        </p:nvSpPr>
        <p:spPr>
          <a:xfrm>
            <a:off x="3500920" y="1015094"/>
            <a:ext cx="328616" cy="107722"/>
          </a:xfrm>
          <a:prstGeom prst="rect">
            <a:avLst/>
          </a:prstGeom>
          <a:noFill/>
        </p:spPr>
        <p:txBody>
          <a:bodyPr wrap="none" lIns="0" tIns="0" rIns="0" bIns="0" rtlCol="0">
            <a:spAutoFit/>
          </a:bodyPr>
          <a:lstStyle/>
          <a:p>
            <a:pPr algn="dist"/>
            <a:r>
              <a:rPr lang="ja-JP" altLang="en-US" sz="700" dirty="0">
                <a:latin typeface="+mn-ea"/>
              </a:rPr>
              <a:t>さいがい</a:t>
            </a:r>
            <a:endParaRPr kumimoji="1" lang="ja-JP" altLang="en-US" sz="700" dirty="0">
              <a:latin typeface="+mn-ea"/>
            </a:endParaRPr>
          </a:p>
        </p:txBody>
      </p:sp>
      <p:sp>
        <p:nvSpPr>
          <p:cNvPr id="96" name="テキスト ボックス 95"/>
          <p:cNvSpPr txBox="1"/>
          <p:nvPr/>
        </p:nvSpPr>
        <p:spPr>
          <a:xfrm>
            <a:off x="4962667" y="1015094"/>
            <a:ext cx="444032" cy="107722"/>
          </a:xfrm>
          <a:prstGeom prst="rect">
            <a:avLst/>
          </a:prstGeom>
          <a:noFill/>
        </p:spPr>
        <p:txBody>
          <a:bodyPr wrap="none" lIns="0" tIns="0" rIns="0" bIns="0" rtlCol="0">
            <a:spAutoFit/>
          </a:bodyPr>
          <a:lstStyle/>
          <a:p>
            <a:pPr algn="dist"/>
            <a:r>
              <a:rPr lang="ja-JP" altLang="en-US" sz="700" dirty="0">
                <a:latin typeface="+mn-ea"/>
              </a:rPr>
              <a:t>ひ なん じょ</a:t>
            </a:r>
            <a:endParaRPr kumimoji="1" lang="ja-JP" altLang="en-US" sz="700" dirty="0">
              <a:latin typeface="+mn-ea"/>
            </a:endParaRPr>
          </a:p>
        </p:txBody>
      </p:sp>
      <p:sp>
        <p:nvSpPr>
          <p:cNvPr id="97" name="テキスト ボックス 96"/>
          <p:cNvSpPr txBox="1"/>
          <p:nvPr/>
        </p:nvSpPr>
        <p:spPr>
          <a:xfrm>
            <a:off x="492527" y="1252303"/>
            <a:ext cx="282129" cy="107722"/>
          </a:xfrm>
          <a:prstGeom prst="rect">
            <a:avLst/>
          </a:prstGeom>
          <a:noFill/>
        </p:spPr>
        <p:txBody>
          <a:bodyPr wrap="none" lIns="0" tIns="0" rIns="0" bIns="0" rtlCol="0">
            <a:spAutoFit/>
          </a:bodyPr>
          <a:lstStyle/>
          <a:p>
            <a:pPr algn="dist"/>
            <a:r>
              <a:rPr lang="ja-JP" altLang="en-US" sz="700" dirty="0">
                <a:latin typeface="+mn-ea"/>
              </a:rPr>
              <a:t>ひ なん</a:t>
            </a:r>
            <a:endParaRPr kumimoji="1" lang="ja-JP" altLang="en-US" sz="700" dirty="0">
              <a:latin typeface="+mn-ea"/>
            </a:endParaRPr>
          </a:p>
        </p:txBody>
      </p:sp>
      <p:sp>
        <p:nvSpPr>
          <p:cNvPr id="116" name="テキスト ボックス 115"/>
          <p:cNvSpPr txBox="1"/>
          <p:nvPr/>
        </p:nvSpPr>
        <p:spPr>
          <a:xfrm>
            <a:off x="898954" y="1252303"/>
            <a:ext cx="352661" cy="107722"/>
          </a:xfrm>
          <a:prstGeom prst="rect">
            <a:avLst/>
          </a:prstGeom>
          <a:noFill/>
        </p:spPr>
        <p:txBody>
          <a:bodyPr wrap="none" lIns="0" tIns="0" rIns="0" bIns="0" rtlCol="0">
            <a:spAutoFit/>
          </a:bodyPr>
          <a:lstStyle/>
          <a:p>
            <a:pPr algn="dist"/>
            <a:r>
              <a:rPr lang="ja-JP" altLang="en-US" sz="700" dirty="0">
                <a:latin typeface="+mn-ea"/>
              </a:rPr>
              <a:t>じょうほう</a:t>
            </a:r>
            <a:endParaRPr kumimoji="1" lang="ja-JP" altLang="en-US" sz="700" dirty="0">
              <a:latin typeface="+mn-ea"/>
            </a:endParaRPr>
          </a:p>
        </p:txBody>
      </p:sp>
      <p:sp>
        <p:nvSpPr>
          <p:cNvPr id="121" name="テキスト ボックス 120"/>
          <p:cNvSpPr txBox="1"/>
          <p:nvPr/>
        </p:nvSpPr>
        <p:spPr>
          <a:xfrm>
            <a:off x="2897981" y="9143503"/>
            <a:ext cx="288237" cy="108000"/>
          </a:xfrm>
          <a:prstGeom prst="rect">
            <a:avLst/>
          </a:prstGeom>
          <a:noFill/>
        </p:spPr>
        <p:txBody>
          <a:bodyPr wrap="square" lIns="0" tIns="0" rIns="0" bIns="0" rtlCol="0" anchor="ctr" anchorCtr="0">
            <a:noAutofit/>
          </a:bodyPr>
          <a:lstStyle/>
          <a:p>
            <a:pPr algn="dist">
              <a:lnSpc>
                <a:spcPct val="130000"/>
              </a:lnSpc>
            </a:pPr>
            <a:r>
              <a:rPr lang="ja-JP" altLang="en-US" sz="700" dirty="0">
                <a:solidFill>
                  <a:schemeClr val="tx1">
                    <a:lumMod val="85000"/>
                    <a:lumOff val="15000"/>
                  </a:schemeClr>
                </a:solidFill>
                <a:latin typeface="ＭＳ Ｐゴシック" panose="020B0600070205080204" pitchFamily="50" charset="-128"/>
                <a:ea typeface="ＭＳ Ｐゴシック" panose="020B0600070205080204" pitchFamily="50" charset="-128"/>
              </a:rPr>
              <a:t>ゆ </a:t>
            </a:r>
            <a:r>
              <a:rPr lang="ja-JP" altLang="en-US" sz="700" dirty="0" err="1">
                <a:solidFill>
                  <a:schemeClr val="tx1">
                    <a:lumMod val="85000"/>
                    <a:lumOff val="15000"/>
                  </a:schemeClr>
                </a:solidFill>
                <a:latin typeface="ＭＳ Ｐゴシック" panose="020B0600070205080204" pitchFamily="50" charset="-128"/>
                <a:ea typeface="ＭＳ Ｐゴシック" panose="020B0600070205080204" pitchFamily="50" charset="-128"/>
              </a:rPr>
              <a:t>せい</a:t>
            </a:r>
            <a:endParaRPr lang="en-US" altLang="ja-JP" sz="7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122" name="テキスト ボックス 121"/>
          <p:cNvSpPr txBox="1"/>
          <p:nvPr/>
        </p:nvSpPr>
        <p:spPr>
          <a:xfrm>
            <a:off x="4400285" y="9359403"/>
            <a:ext cx="340277" cy="108000"/>
          </a:xfrm>
          <a:prstGeom prst="rect">
            <a:avLst/>
          </a:prstGeom>
          <a:noFill/>
        </p:spPr>
        <p:txBody>
          <a:bodyPr wrap="square" lIns="0" tIns="0" rIns="0" bIns="0" rtlCol="0" anchor="ctr" anchorCtr="0">
            <a:noAutofit/>
          </a:bodyPr>
          <a:lstStyle/>
          <a:p>
            <a:pPr algn="ctr">
              <a:lnSpc>
                <a:spcPct val="130000"/>
              </a:lnSpc>
            </a:pPr>
            <a:r>
              <a:rPr lang="ja-JP" altLang="en-US" sz="700" dirty="0">
                <a:solidFill>
                  <a:schemeClr val="tx1">
                    <a:lumMod val="85000"/>
                    <a:lumOff val="15000"/>
                  </a:schemeClr>
                </a:solidFill>
                <a:latin typeface="ＭＳ Ｐゴシック" panose="020B0600070205080204" pitchFamily="50" charset="-128"/>
                <a:ea typeface="ＭＳ Ｐゴシック" panose="020B0600070205080204" pitchFamily="50" charset="-128"/>
              </a:rPr>
              <a:t>は</a:t>
            </a:r>
            <a:endParaRPr lang="en-US" altLang="ja-JP" sz="700"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125" name="テキスト ボックス 124"/>
          <p:cNvSpPr txBox="1"/>
          <p:nvPr/>
        </p:nvSpPr>
        <p:spPr>
          <a:xfrm>
            <a:off x="3807861" y="5648948"/>
            <a:ext cx="1972060" cy="316562"/>
          </a:xfrm>
          <a:prstGeom prst="rect">
            <a:avLst/>
          </a:prstGeom>
          <a:noFill/>
        </p:spPr>
        <p:txBody>
          <a:bodyPr wrap="square" rtlCol="0">
            <a:spAutoFit/>
          </a:bodyPr>
          <a:lstStyle/>
          <a:p>
            <a:pPr>
              <a:lnSpc>
                <a:spcPct val="120000"/>
              </a:lnSpc>
            </a:pP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ハザードマップを見て</a:t>
            </a:r>
          </a:p>
        </p:txBody>
      </p:sp>
      <p:sp>
        <p:nvSpPr>
          <p:cNvPr id="126" name="角丸四角形 125"/>
          <p:cNvSpPr/>
          <p:nvPr/>
        </p:nvSpPr>
        <p:spPr>
          <a:xfrm>
            <a:off x="248401" y="5581606"/>
            <a:ext cx="6528637" cy="1263942"/>
          </a:xfrm>
          <a:prstGeom prst="roundRect">
            <a:avLst>
              <a:gd name="adj" fmla="val 12184"/>
            </a:avLst>
          </a:prstGeom>
          <a:pattFill prst="dotGrid">
            <a:fgClr>
              <a:schemeClr val="bg1"/>
            </a:fgClr>
            <a:bgClr>
              <a:schemeClr val="bg1">
                <a:lumMod val="95000"/>
              </a:schemeClr>
            </a:bgClr>
          </a:pattFill>
          <a:ln w="25400">
            <a:solidFill>
              <a:srgbClr val="006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677896" y="5723556"/>
            <a:ext cx="5932200" cy="292388"/>
          </a:xfrm>
          <a:prstGeom prst="rect">
            <a:avLst/>
          </a:prstGeom>
          <a:noFill/>
        </p:spPr>
        <p:txBody>
          <a:bodyPr wrap="square" rtlCol="0">
            <a:spAutoFit/>
          </a:bodyPr>
          <a:lstStyle/>
          <a:p>
            <a:r>
              <a:rPr lang="ja-JP" altLang="en-US" sz="1300" dirty="0">
                <a:latin typeface="ＭＳ Ｐゴシック" panose="020B0600070205080204" pitchFamily="50" charset="-128"/>
                <a:ea typeface="ＭＳ Ｐゴシック" panose="020B0600070205080204" pitchFamily="50" charset="-128"/>
              </a:rPr>
              <a:t>ハザードマップを見てみよう</a:t>
            </a:r>
            <a:endParaRPr lang="en-US" altLang="ja-JP" sz="1300" dirty="0">
              <a:latin typeface="ＭＳ Ｐゴシック" panose="020B0600070205080204" pitchFamily="50" charset="-128"/>
              <a:ea typeface="ＭＳ Ｐゴシック" panose="020B0600070205080204" pitchFamily="50" charset="-128"/>
            </a:endParaRPr>
          </a:p>
        </p:txBody>
      </p:sp>
      <p:sp>
        <p:nvSpPr>
          <p:cNvPr id="128" name="テキスト ボックス 127"/>
          <p:cNvSpPr txBox="1"/>
          <p:nvPr/>
        </p:nvSpPr>
        <p:spPr>
          <a:xfrm>
            <a:off x="677896" y="6144437"/>
            <a:ext cx="5932200" cy="506101"/>
          </a:xfrm>
          <a:prstGeom prst="rect">
            <a:avLst/>
          </a:prstGeom>
          <a:noFill/>
        </p:spPr>
        <p:txBody>
          <a:bodyPr wrap="square" rtlCol="0">
            <a:spAutoFit/>
          </a:bodyPr>
          <a:lstStyle/>
          <a:p>
            <a:pPr>
              <a:lnSpc>
                <a:spcPct val="120000"/>
              </a:lnSpc>
            </a:pPr>
            <a:r>
              <a:rPr lang="ja-JP" altLang="en-US" sz="1200" dirty="0">
                <a:latin typeface="ＭＳ Ｐゴシック" panose="020B0600070205080204" pitchFamily="50" charset="-128"/>
                <a:ea typeface="ＭＳ Ｐゴシック" panose="020B0600070205080204" pitchFamily="50" charset="-128"/>
              </a:rPr>
              <a:t>対策を超える災害が起きてしまったとき、どういう行動をとるか</a:t>
            </a:r>
            <a:endParaRPr lang="en-US" altLang="ja-JP" sz="1200" dirty="0">
              <a:latin typeface="ＭＳ Ｐゴシック" panose="020B0600070205080204" pitchFamily="50" charset="-128"/>
              <a:ea typeface="ＭＳ Ｐゴシック" panose="020B0600070205080204" pitchFamily="50" charset="-128"/>
            </a:endParaRPr>
          </a:p>
          <a:p>
            <a:pPr>
              <a:lnSpc>
                <a:spcPct val="120000"/>
              </a:lnSpc>
            </a:pPr>
            <a:r>
              <a:rPr lang="ja-JP" altLang="en-US" sz="1200" dirty="0">
                <a:latin typeface="ＭＳ Ｐゴシック" panose="020B0600070205080204" pitchFamily="50" charset="-128"/>
                <a:ea typeface="ＭＳ Ｐゴシック" panose="020B0600070205080204" pitchFamily="50" charset="-128"/>
              </a:rPr>
              <a:t>家族で話し合っておきましょう</a:t>
            </a:r>
          </a:p>
        </p:txBody>
      </p:sp>
      <p:grpSp>
        <p:nvGrpSpPr>
          <p:cNvPr id="129" name="グループ化 128"/>
          <p:cNvGrpSpPr/>
          <p:nvPr/>
        </p:nvGrpSpPr>
        <p:grpSpPr>
          <a:xfrm>
            <a:off x="77300" y="5414682"/>
            <a:ext cx="1479182" cy="323165"/>
            <a:chOff x="77300" y="10364732"/>
            <a:chExt cx="1479182" cy="323165"/>
          </a:xfrm>
        </p:grpSpPr>
        <p:sp>
          <p:nvSpPr>
            <p:cNvPr id="130" name="ホームベース 129"/>
            <p:cNvSpPr/>
            <p:nvPr/>
          </p:nvSpPr>
          <p:spPr>
            <a:xfrm>
              <a:off x="77300" y="1038218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p:cNvSpPr txBox="1"/>
            <p:nvPr/>
          </p:nvSpPr>
          <p:spPr>
            <a:xfrm>
              <a:off x="112721" y="10364732"/>
              <a:ext cx="1375698" cy="323165"/>
            </a:xfrm>
            <a:prstGeom prst="rect">
              <a:avLst/>
            </a:prstGeom>
            <a:noFill/>
          </p:spPr>
          <p:txBody>
            <a:bodyPr wrap="none" rtlCol="0">
              <a:spAutoFit/>
            </a:bodyPr>
            <a:lstStyle/>
            <a:p>
              <a:r>
                <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rPr>
                <a:t>やってみよう！</a:t>
              </a:r>
            </a:p>
          </p:txBody>
        </p:sp>
        <p:cxnSp>
          <p:nvCxnSpPr>
            <p:cNvPr id="132" name="直線コネクタ 131"/>
            <p:cNvCxnSpPr/>
            <p:nvPr/>
          </p:nvCxnSpPr>
          <p:spPr>
            <a:xfrm>
              <a:off x="131771" y="10364732"/>
              <a:ext cx="0" cy="314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3" name="グループ化 132"/>
          <p:cNvGrpSpPr/>
          <p:nvPr/>
        </p:nvGrpSpPr>
        <p:grpSpPr>
          <a:xfrm>
            <a:off x="380156" y="5813760"/>
            <a:ext cx="280828" cy="130892"/>
            <a:chOff x="-6224428" y="7672728"/>
            <a:chExt cx="1479182" cy="297244"/>
          </a:xfrm>
        </p:grpSpPr>
        <p:sp>
          <p:nvSpPr>
            <p:cNvPr id="134" name="ホームベース 133"/>
            <p:cNvSpPr/>
            <p:nvPr/>
          </p:nvSpPr>
          <p:spPr>
            <a:xfrm>
              <a:off x="-6224428" y="7672728"/>
              <a:ext cx="1479182" cy="297244"/>
            </a:xfrm>
            <a:prstGeom prst="homePlate">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p:cNvCxnSpPr/>
            <p:nvPr/>
          </p:nvCxnSpPr>
          <p:spPr>
            <a:xfrm>
              <a:off x="-5994366" y="7675653"/>
              <a:ext cx="0" cy="2943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6" name="正方形/長方形 135"/>
          <p:cNvSpPr/>
          <p:nvPr/>
        </p:nvSpPr>
        <p:spPr>
          <a:xfrm>
            <a:off x="614184" y="6162901"/>
            <a:ext cx="46800" cy="504000"/>
          </a:xfrm>
          <a:prstGeom prst="rect">
            <a:avLst/>
          </a:prstGeom>
          <a:solidFill>
            <a:srgbClr val="006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7" name="図 1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4" y="5623298"/>
            <a:ext cx="1221425" cy="1221425"/>
          </a:xfrm>
          <a:prstGeom prst="rect">
            <a:avLst/>
          </a:prstGeom>
        </p:spPr>
      </p:pic>
      <p:sp>
        <p:nvSpPr>
          <p:cNvPr id="138" name="テキスト ボックス 137"/>
          <p:cNvSpPr txBox="1"/>
          <p:nvPr/>
        </p:nvSpPr>
        <p:spPr>
          <a:xfrm>
            <a:off x="774524" y="6115007"/>
            <a:ext cx="290144"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たいさく</a:t>
            </a:r>
          </a:p>
        </p:txBody>
      </p:sp>
      <p:sp>
        <p:nvSpPr>
          <p:cNvPr id="139" name="テキスト ボックス 138"/>
          <p:cNvSpPr txBox="1"/>
          <p:nvPr/>
        </p:nvSpPr>
        <p:spPr>
          <a:xfrm>
            <a:off x="1622068" y="6116352"/>
            <a:ext cx="32861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さいがい</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140" name="テキスト ボックス 139"/>
          <p:cNvSpPr txBox="1"/>
          <p:nvPr/>
        </p:nvSpPr>
        <p:spPr>
          <a:xfrm>
            <a:off x="1246564" y="6109040"/>
            <a:ext cx="72136"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こ</a:t>
            </a:r>
          </a:p>
        </p:txBody>
      </p:sp>
      <p:sp>
        <p:nvSpPr>
          <p:cNvPr id="84" name="テキスト ボックス 83"/>
          <p:cNvSpPr txBox="1"/>
          <p:nvPr/>
        </p:nvSpPr>
        <p:spPr>
          <a:xfrm>
            <a:off x="5537536" y="1015094"/>
            <a:ext cx="561051" cy="107722"/>
          </a:xfrm>
          <a:prstGeom prst="rect">
            <a:avLst/>
          </a:prstGeom>
          <a:noFill/>
        </p:spPr>
        <p:txBody>
          <a:bodyPr wrap="none" lIns="0" tIns="0" rIns="0" bIns="0" rtlCol="0">
            <a:spAutoFit/>
          </a:bodyPr>
          <a:lstStyle/>
          <a:p>
            <a:pPr algn="dist"/>
            <a:r>
              <a:rPr lang="ja-JP" altLang="en-US" sz="700" dirty="0">
                <a:latin typeface="+mn-ea"/>
              </a:rPr>
              <a:t>ひ なん ば しょ</a:t>
            </a:r>
            <a:endParaRPr kumimoji="1" lang="ja-JP" altLang="en-US" sz="700" dirty="0">
              <a:latin typeface="+mn-ea"/>
            </a:endParaRPr>
          </a:p>
        </p:txBody>
      </p:sp>
      <p:sp>
        <p:nvSpPr>
          <p:cNvPr id="106" name="右矢印 105"/>
          <p:cNvSpPr/>
          <p:nvPr/>
        </p:nvSpPr>
        <p:spPr>
          <a:xfrm>
            <a:off x="2012780" y="8192287"/>
            <a:ext cx="318379" cy="225500"/>
          </a:xfrm>
          <a:prstGeom prst="rightArrow">
            <a:avLst>
              <a:gd name="adj1" fmla="val 27472"/>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105">
            <a:extLst>
              <a:ext uri="{FF2B5EF4-FFF2-40B4-BE49-F238E27FC236}">
                <a16:creationId xmlns:a16="http://schemas.microsoft.com/office/drawing/2014/main" id="{C5BB0E3B-0EB4-D8AB-1FD5-0CE37C51919C}"/>
              </a:ext>
            </a:extLst>
          </p:cNvPr>
          <p:cNvSpPr/>
          <p:nvPr/>
        </p:nvSpPr>
        <p:spPr>
          <a:xfrm>
            <a:off x="3703219" y="8192287"/>
            <a:ext cx="318379" cy="225500"/>
          </a:xfrm>
          <a:prstGeom prst="rightArrow">
            <a:avLst>
              <a:gd name="adj1" fmla="val 27472"/>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A7D4D28B-B912-9325-B47D-8320AB323C00}"/>
              </a:ext>
            </a:extLst>
          </p:cNvPr>
          <p:cNvSpPr/>
          <p:nvPr/>
        </p:nvSpPr>
        <p:spPr>
          <a:xfrm>
            <a:off x="5643563" y="7272497"/>
            <a:ext cx="623887" cy="1309687"/>
          </a:xfrm>
          <a:custGeom>
            <a:avLst/>
            <a:gdLst>
              <a:gd name="connsiteX0" fmla="*/ 0 w 623887"/>
              <a:gd name="connsiteY0" fmla="*/ 119062 h 1309687"/>
              <a:gd name="connsiteX1" fmla="*/ 19050 w 623887"/>
              <a:gd name="connsiteY1" fmla="*/ 1085850 h 1309687"/>
              <a:gd name="connsiteX2" fmla="*/ 28575 w 623887"/>
              <a:gd name="connsiteY2" fmla="*/ 1195387 h 1309687"/>
              <a:gd name="connsiteX3" fmla="*/ 119062 w 623887"/>
              <a:gd name="connsiteY3" fmla="*/ 1271587 h 1309687"/>
              <a:gd name="connsiteX4" fmla="*/ 247650 w 623887"/>
              <a:gd name="connsiteY4" fmla="*/ 1300162 h 1309687"/>
              <a:gd name="connsiteX5" fmla="*/ 381000 w 623887"/>
              <a:gd name="connsiteY5" fmla="*/ 1309687 h 1309687"/>
              <a:gd name="connsiteX6" fmla="*/ 466725 w 623887"/>
              <a:gd name="connsiteY6" fmla="*/ 1295400 h 1309687"/>
              <a:gd name="connsiteX7" fmla="*/ 561975 w 623887"/>
              <a:gd name="connsiteY7" fmla="*/ 1223962 h 1309687"/>
              <a:gd name="connsiteX8" fmla="*/ 595312 w 623887"/>
              <a:gd name="connsiteY8" fmla="*/ 1200150 h 1309687"/>
              <a:gd name="connsiteX9" fmla="*/ 623887 w 623887"/>
              <a:gd name="connsiteY9" fmla="*/ 1095375 h 1309687"/>
              <a:gd name="connsiteX10" fmla="*/ 614362 w 623887"/>
              <a:gd name="connsiteY10" fmla="*/ 166687 h 1309687"/>
              <a:gd name="connsiteX11" fmla="*/ 609600 w 623887"/>
              <a:gd name="connsiteY11" fmla="*/ 109537 h 1309687"/>
              <a:gd name="connsiteX12" fmla="*/ 561975 w 623887"/>
              <a:gd name="connsiteY12" fmla="*/ 57150 h 1309687"/>
              <a:gd name="connsiteX13" fmla="*/ 442912 w 623887"/>
              <a:gd name="connsiteY13" fmla="*/ 19050 h 1309687"/>
              <a:gd name="connsiteX14" fmla="*/ 333375 w 623887"/>
              <a:gd name="connsiteY14" fmla="*/ 0 h 1309687"/>
              <a:gd name="connsiteX15" fmla="*/ 238125 w 623887"/>
              <a:gd name="connsiteY15" fmla="*/ 9525 h 1309687"/>
              <a:gd name="connsiteX16" fmla="*/ 180975 w 623887"/>
              <a:gd name="connsiteY16" fmla="*/ 14287 h 1309687"/>
              <a:gd name="connsiteX17" fmla="*/ 76200 w 623887"/>
              <a:gd name="connsiteY17" fmla="*/ 47625 h 1309687"/>
              <a:gd name="connsiteX18" fmla="*/ 33337 w 623887"/>
              <a:gd name="connsiteY18" fmla="*/ 80962 h 1309687"/>
              <a:gd name="connsiteX19" fmla="*/ 0 w 623887"/>
              <a:gd name="connsiteY19" fmla="*/ 119062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3887" h="1309687">
                <a:moveTo>
                  <a:pt x="0" y="119062"/>
                </a:moveTo>
                <a:lnTo>
                  <a:pt x="19050" y="1085850"/>
                </a:lnTo>
                <a:lnTo>
                  <a:pt x="28575" y="1195387"/>
                </a:lnTo>
                <a:lnTo>
                  <a:pt x="119062" y="1271587"/>
                </a:lnTo>
                <a:lnTo>
                  <a:pt x="247650" y="1300162"/>
                </a:lnTo>
                <a:lnTo>
                  <a:pt x="381000" y="1309687"/>
                </a:lnTo>
                <a:lnTo>
                  <a:pt x="466725" y="1295400"/>
                </a:lnTo>
                <a:lnTo>
                  <a:pt x="561975" y="1223962"/>
                </a:lnTo>
                <a:lnTo>
                  <a:pt x="595312" y="1200150"/>
                </a:lnTo>
                <a:lnTo>
                  <a:pt x="623887" y="1095375"/>
                </a:lnTo>
                <a:lnTo>
                  <a:pt x="614362" y="166687"/>
                </a:lnTo>
                <a:lnTo>
                  <a:pt x="609600" y="109537"/>
                </a:lnTo>
                <a:lnTo>
                  <a:pt x="561975" y="57150"/>
                </a:lnTo>
                <a:lnTo>
                  <a:pt x="442912" y="19050"/>
                </a:lnTo>
                <a:lnTo>
                  <a:pt x="333375" y="0"/>
                </a:lnTo>
                <a:lnTo>
                  <a:pt x="238125" y="9525"/>
                </a:lnTo>
                <a:lnTo>
                  <a:pt x="180975" y="14287"/>
                </a:lnTo>
                <a:lnTo>
                  <a:pt x="76200" y="47625"/>
                </a:lnTo>
                <a:lnTo>
                  <a:pt x="33337" y="80962"/>
                </a:lnTo>
                <a:lnTo>
                  <a:pt x="0" y="11906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8588E340-7B5A-01A8-7E76-5C2349B39638}"/>
              </a:ext>
            </a:extLst>
          </p:cNvPr>
          <p:cNvSpPr/>
          <p:nvPr/>
        </p:nvSpPr>
        <p:spPr>
          <a:xfrm>
            <a:off x="5653088" y="8224838"/>
            <a:ext cx="614362" cy="347662"/>
          </a:xfrm>
          <a:custGeom>
            <a:avLst/>
            <a:gdLst>
              <a:gd name="connsiteX0" fmla="*/ 0 w 614362"/>
              <a:gd name="connsiteY0" fmla="*/ 138112 h 347662"/>
              <a:gd name="connsiteX1" fmla="*/ 16668 w 614362"/>
              <a:gd name="connsiteY1" fmla="*/ 235743 h 347662"/>
              <a:gd name="connsiteX2" fmla="*/ 40481 w 614362"/>
              <a:gd name="connsiteY2" fmla="*/ 266700 h 347662"/>
              <a:gd name="connsiteX3" fmla="*/ 76200 w 614362"/>
              <a:gd name="connsiteY3" fmla="*/ 302418 h 347662"/>
              <a:gd name="connsiteX4" fmla="*/ 126206 w 614362"/>
              <a:gd name="connsiteY4" fmla="*/ 326231 h 347662"/>
              <a:gd name="connsiteX5" fmla="*/ 235743 w 614362"/>
              <a:gd name="connsiteY5" fmla="*/ 347662 h 347662"/>
              <a:gd name="connsiteX6" fmla="*/ 345281 w 614362"/>
              <a:gd name="connsiteY6" fmla="*/ 345281 h 347662"/>
              <a:gd name="connsiteX7" fmla="*/ 421481 w 614362"/>
              <a:gd name="connsiteY7" fmla="*/ 340518 h 347662"/>
              <a:gd name="connsiteX8" fmla="*/ 552450 w 614362"/>
              <a:gd name="connsiteY8" fmla="*/ 295275 h 347662"/>
              <a:gd name="connsiteX9" fmla="*/ 588168 w 614362"/>
              <a:gd name="connsiteY9" fmla="*/ 259556 h 347662"/>
              <a:gd name="connsiteX10" fmla="*/ 609600 w 614362"/>
              <a:gd name="connsiteY10" fmla="*/ 176212 h 347662"/>
              <a:gd name="connsiteX11" fmla="*/ 614362 w 614362"/>
              <a:gd name="connsiteY11" fmla="*/ 123825 h 347662"/>
              <a:gd name="connsiteX12" fmla="*/ 597693 w 614362"/>
              <a:gd name="connsiteY12" fmla="*/ 85725 h 347662"/>
              <a:gd name="connsiteX13" fmla="*/ 545306 w 614362"/>
              <a:gd name="connsiteY13" fmla="*/ 47625 h 347662"/>
              <a:gd name="connsiteX14" fmla="*/ 450056 w 614362"/>
              <a:gd name="connsiteY14" fmla="*/ 16668 h 347662"/>
              <a:gd name="connsiteX15" fmla="*/ 400050 w 614362"/>
              <a:gd name="connsiteY15" fmla="*/ 9525 h 347662"/>
              <a:gd name="connsiteX16" fmla="*/ 297656 w 614362"/>
              <a:gd name="connsiteY16" fmla="*/ 0 h 347662"/>
              <a:gd name="connsiteX17" fmla="*/ 238125 w 614362"/>
              <a:gd name="connsiteY17" fmla="*/ 0 h 347662"/>
              <a:gd name="connsiteX18" fmla="*/ 171450 w 614362"/>
              <a:gd name="connsiteY18" fmla="*/ 21431 h 347662"/>
              <a:gd name="connsiteX19" fmla="*/ 123825 w 614362"/>
              <a:gd name="connsiteY19" fmla="*/ 30956 h 347662"/>
              <a:gd name="connsiteX20" fmla="*/ 83343 w 614362"/>
              <a:gd name="connsiteY20" fmla="*/ 50006 h 347662"/>
              <a:gd name="connsiteX21" fmla="*/ 50006 w 614362"/>
              <a:gd name="connsiteY21" fmla="*/ 66675 h 347662"/>
              <a:gd name="connsiteX22" fmla="*/ 26193 w 614362"/>
              <a:gd name="connsiteY22" fmla="*/ 85725 h 347662"/>
              <a:gd name="connsiteX23" fmla="*/ 0 w 614362"/>
              <a:gd name="connsiteY23" fmla="*/ 13811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4362" h="347662">
                <a:moveTo>
                  <a:pt x="0" y="138112"/>
                </a:moveTo>
                <a:lnTo>
                  <a:pt x="16668" y="235743"/>
                </a:lnTo>
                <a:lnTo>
                  <a:pt x="40481" y="266700"/>
                </a:lnTo>
                <a:lnTo>
                  <a:pt x="76200" y="302418"/>
                </a:lnTo>
                <a:lnTo>
                  <a:pt x="126206" y="326231"/>
                </a:lnTo>
                <a:lnTo>
                  <a:pt x="235743" y="347662"/>
                </a:lnTo>
                <a:lnTo>
                  <a:pt x="345281" y="345281"/>
                </a:lnTo>
                <a:lnTo>
                  <a:pt x="421481" y="340518"/>
                </a:lnTo>
                <a:lnTo>
                  <a:pt x="552450" y="295275"/>
                </a:lnTo>
                <a:lnTo>
                  <a:pt x="588168" y="259556"/>
                </a:lnTo>
                <a:lnTo>
                  <a:pt x="609600" y="176212"/>
                </a:lnTo>
                <a:lnTo>
                  <a:pt x="614362" y="123825"/>
                </a:lnTo>
                <a:lnTo>
                  <a:pt x="597693" y="85725"/>
                </a:lnTo>
                <a:lnTo>
                  <a:pt x="545306" y="47625"/>
                </a:lnTo>
                <a:lnTo>
                  <a:pt x="450056" y="16668"/>
                </a:lnTo>
                <a:lnTo>
                  <a:pt x="400050" y="9525"/>
                </a:lnTo>
                <a:lnTo>
                  <a:pt x="297656" y="0"/>
                </a:lnTo>
                <a:lnTo>
                  <a:pt x="238125" y="0"/>
                </a:lnTo>
                <a:lnTo>
                  <a:pt x="171450" y="21431"/>
                </a:lnTo>
                <a:lnTo>
                  <a:pt x="123825" y="30956"/>
                </a:lnTo>
                <a:lnTo>
                  <a:pt x="83343" y="50006"/>
                </a:lnTo>
                <a:lnTo>
                  <a:pt x="50006" y="66675"/>
                </a:lnTo>
                <a:lnTo>
                  <a:pt x="26193" y="85725"/>
                </a:lnTo>
                <a:lnTo>
                  <a:pt x="0" y="138112"/>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EB6992D-7A36-628A-669B-A6D532E111B4}"/>
              </a:ext>
            </a:extLst>
          </p:cNvPr>
          <p:cNvSpPr/>
          <p:nvPr/>
        </p:nvSpPr>
        <p:spPr>
          <a:xfrm>
            <a:off x="5879306" y="8224838"/>
            <a:ext cx="158245"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1" name="Picture 3"/>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50537"/>
          <a:stretch/>
        </p:blipFill>
        <p:spPr bwMode="auto">
          <a:xfrm>
            <a:off x="5552887" y="7249092"/>
            <a:ext cx="730906" cy="139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a:extLst>
              <a:ext uri="{FF2B5EF4-FFF2-40B4-BE49-F238E27FC236}">
                <a16:creationId xmlns:a16="http://schemas.microsoft.com/office/drawing/2014/main" id="{4AD43B90-5D45-105F-E942-DA80C85B9176}"/>
              </a:ext>
            </a:extLst>
          </p:cNvPr>
          <p:cNvSpPr/>
          <p:nvPr/>
        </p:nvSpPr>
        <p:spPr>
          <a:xfrm>
            <a:off x="863601" y="1733321"/>
            <a:ext cx="5270500" cy="2701209"/>
          </a:xfrm>
          <a:prstGeom prst="rect">
            <a:avLst/>
          </a:prstGeom>
          <a:solidFill>
            <a:schemeClr val="bg1">
              <a:lumMod val="95000"/>
            </a:schemeClr>
          </a:solidFill>
          <a:ln w="38100">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lumMod val="75000"/>
                  </a:schemeClr>
                </a:solidFill>
                <a:latin typeface="HGP創英角ｺﾞｼｯｸUB" panose="020B0900000000000000" pitchFamily="50" charset="-128"/>
                <a:ea typeface="HGP創英角ｺﾞｼｯｸUB" panose="020B0900000000000000" pitchFamily="50" charset="-128"/>
              </a:rPr>
              <a:t>校区のハザードマップ</a:t>
            </a:r>
            <a:endParaRPr kumimoji="1" lang="en-US" altLang="ja-JP"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bg1">
                    <a:lumMod val="75000"/>
                  </a:schemeClr>
                </a:solidFill>
                <a:latin typeface="HGP創英角ｺﾞｼｯｸUB" panose="020B0900000000000000" pitchFamily="50" charset="-128"/>
                <a:ea typeface="HGP創英角ｺﾞｼｯｸUB" panose="020B0900000000000000" pitchFamily="50" charset="-128"/>
              </a:rPr>
              <a:t>を挿入してください</a:t>
            </a:r>
            <a:endParaRPr lang="en-US" altLang="ja-JP"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algn="ctr"/>
            <a:endParaRPr kumimoji="1" lang="en-US" altLang="ja-JP"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dirty="0">
                <a:solidFill>
                  <a:schemeClr val="bg1">
                    <a:lumMod val="75000"/>
                  </a:schemeClr>
                </a:solidFill>
                <a:latin typeface="HGP創英角ｺﾞｼｯｸUB" panose="020B0900000000000000" pitchFamily="50" charset="-128"/>
                <a:ea typeface="HGP創英角ｺﾞｼｯｸUB" panose="020B0900000000000000" pitchFamily="50" charset="-128"/>
              </a:rPr>
              <a:t>各自治体の</a:t>
            </a:r>
            <a:r>
              <a:rPr kumimoji="1" lang="en-US" altLang="ja-JP" dirty="0">
                <a:solidFill>
                  <a:schemeClr val="bg1">
                    <a:lumMod val="75000"/>
                  </a:schemeClr>
                </a:solidFill>
                <a:latin typeface="HGP創英角ｺﾞｼｯｸUB" panose="020B0900000000000000" pitchFamily="50" charset="-128"/>
                <a:ea typeface="HGP創英角ｺﾞｼｯｸUB" panose="020B0900000000000000" pitchFamily="50" charset="-128"/>
              </a:rPr>
              <a:t>HP</a:t>
            </a:r>
            <a:r>
              <a:rPr kumimoji="1" lang="ja-JP" altLang="en-US" dirty="0">
                <a:solidFill>
                  <a:schemeClr val="bg1">
                    <a:lumMod val="75000"/>
                  </a:schemeClr>
                </a:solidFill>
                <a:latin typeface="HGP創英角ｺﾞｼｯｸUB" panose="020B0900000000000000" pitchFamily="50" charset="-128"/>
                <a:ea typeface="HGP創英角ｺﾞｼｯｸUB" panose="020B0900000000000000" pitchFamily="50" charset="-128"/>
              </a:rPr>
              <a:t> や、「わがまちハザードマップ</a:t>
            </a:r>
            <a:r>
              <a:rPr kumimoji="1" lang="ja-JP" altLang="en-US" sz="1400" dirty="0">
                <a:solidFill>
                  <a:schemeClr val="bg1">
                    <a:lumMod val="75000"/>
                  </a:schemeClr>
                </a:solidFill>
                <a:latin typeface="HGP創英角ｺﾞｼｯｸUB" panose="020B0900000000000000" pitchFamily="50" charset="-128"/>
                <a:ea typeface="HGP創英角ｺﾞｼｯｸUB" panose="020B0900000000000000" pitchFamily="50" charset="-128"/>
              </a:rPr>
              <a:t>」</a:t>
            </a:r>
            <a:endParaRPr kumimoji="1" lang="en-US" altLang="ja-JP" sz="1400"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en-US" altLang="ja-JP" sz="1200" dirty="0">
                <a:solidFill>
                  <a:schemeClr val="bg1">
                    <a:lumMod val="75000"/>
                  </a:schemeClr>
                </a:solidFill>
                <a:latin typeface="HGP創英角ｺﾞｼｯｸUB" panose="020B0900000000000000" pitchFamily="50" charset="-128"/>
                <a:ea typeface="HGP創英角ｺﾞｼｯｸUB" panose="020B0900000000000000" pitchFamily="50" charset="-128"/>
              </a:rPr>
              <a:t>https://disaportal.gsi.go.jp/hazardmapportal/hazardmap/index.html</a:t>
            </a:r>
          </a:p>
          <a:p>
            <a:pPr algn="ctr"/>
            <a:r>
              <a:rPr kumimoji="1" lang="ja-JP" altLang="en-US" dirty="0">
                <a:solidFill>
                  <a:schemeClr val="bg1">
                    <a:lumMod val="75000"/>
                  </a:schemeClr>
                </a:solidFill>
                <a:latin typeface="HGP創英角ｺﾞｼｯｸUB" panose="020B0900000000000000" pitchFamily="50" charset="-128"/>
                <a:ea typeface="HGP創英角ｺﾞｼｯｸUB" panose="020B0900000000000000" pitchFamily="50" charset="-128"/>
              </a:rPr>
              <a:t>で見つけることができます。</a:t>
            </a:r>
            <a:endParaRPr kumimoji="1" lang="ja-JP" altLang="en-US" sz="1200"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9AAE64E4-CD51-84DF-AFFC-10D3D303DF3E}"/>
              </a:ext>
            </a:extLst>
          </p:cNvPr>
          <p:cNvSpPr txBox="1"/>
          <p:nvPr/>
        </p:nvSpPr>
        <p:spPr>
          <a:xfrm>
            <a:off x="232808" y="4721092"/>
            <a:ext cx="3223959" cy="549381"/>
          </a:xfrm>
          <a:prstGeom prst="rect">
            <a:avLst/>
          </a:prstGeom>
          <a:noFill/>
        </p:spPr>
        <p:txBody>
          <a:bodyPr wrap="none" rtlCol="0">
            <a:spAutoFit/>
          </a:bodyPr>
          <a:lstStyle/>
          <a:p>
            <a:pPr>
              <a:lnSpc>
                <a:spcPct val="110000"/>
              </a:lnSpc>
            </a:pPr>
            <a:r>
              <a:rPr lang="ja-JP" altLang="en-US" sz="1350" dirty="0">
                <a:solidFill>
                  <a:srgbClr val="006333"/>
                </a:solidFill>
                <a:latin typeface="HGP創英角ｺﾞｼｯｸUB"/>
                <a:ea typeface="HGP創英角ｺﾞｼｯｸUB"/>
              </a:rPr>
              <a:t>ハザードマップは一つの例であり、</a:t>
            </a:r>
            <a:endParaRPr lang="en-US" altLang="ja-JP" sz="1350" dirty="0">
              <a:solidFill>
                <a:srgbClr val="006333"/>
              </a:solidFill>
              <a:latin typeface="HGP創英角ｺﾞｼｯｸUB"/>
              <a:ea typeface="HGP創英角ｺﾞｼｯｸUB"/>
            </a:endParaRPr>
          </a:p>
          <a:p>
            <a:pPr>
              <a:lnSpc>
                <a:spcPct val="110000"/>
              </a:lnSpc>
            </a:pPr>
            <a:r>
              <a:rPr lang="ja-JP" altLang="en-US" sz="1350" dirty="0">
                <a:solidFill>
                  <a:srgbClr val="006333"/>
                </a:solidFill>
                <a:latin typeface="HGP創英角ｺﾞｼｯｸUB"/>
                <a:ea typeface="HGP創英角ｺﾞｼｯｸUB"/>
              </a:rPr>
              <a:t>想定を超える災害が起こることもあります。</a:t>
            </a:r>
          </a:p>
        </p:txBody>
      </p:sp>
      <p:sp>
        <p:nvSpPr>
          <p:cNvPr id="19" name="テキスト ボックス 18">
            <a:extLst>
              <a:ext uri="{FF2B5EF4-FFF2-40B4-BE49-F238E27FC236}">
                <a16:creationId xmlns:a16="http://schemas.microsoft.com/office/drawing/2014/main" id="{7719E574-8934-A4ED-1C88-A2DA779E470B}"/>
              </a:ext>
            </a:extLst>
          </p:cNvPr>
          <p:cNvSpPr txBox="1"/>
          <p:nvPr/>
        </p:nvSpPr>
        <p:spPr>
          <a:xfrm>
            <a:off x="722093" y="4928150"/>
            <a:ext cx="360871" cy="107722"/>
          </a:xfrm>
          <a:prstGeom prst="rect">
            <a:avLst/>
          </a:prstGeom>
          <a:noFill/>
        </p:spPr>
        <p:txBody>
          <a:bodyPr wrap="square" lIns="0" tIns="0" rIns="0" bIns="0" rtlCol="0">
            <a:spAutoFit/>
          </a:bodyPr>
          <a:lstStyle/>
          <a:p>
            <a:pPr algn="dist"/>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こ</a:t>
            </a:r>
          </a:p>
        </p:txBody>
      </p:sp>
      <p:sp>
        <p:nvSpPr>
          <p:cNvPr id="20" name="テキスト ボックス 19">
            <a:extLst>
              <a:ext uri="{FF2B5EF4-FFF2-40B4-BE49-F238E27FC236}">
                <a16:creationId xmlns:a16="http://schemas.microsoft.com/office/drawing/2014/main" id="{58DC5F7E-A528-8501-D327-F4BBF20AFBA6}"/>
              </a:ext>
            </a:extLst>
          </p:cNvPr>
          <p:cNvSpPr txBox="1"/>
          <p:nvPr/>
        </p:nvSpPr>
        <p:spPr>
          <a:xfrm>
            <a:off x="1300173" y="4927725"/>
            <a:ext cx="282277" cy="107722"/>
          </a:xfrm>
          <a:prstGeom prst="rect">
            <a:avLst/>
          </a:prstGeom>
          <a:noFill/>
        </p:spPr>
        <p:txBody>
          <a:bodyPr wrap="square" lIns="0" tIns="0" rIns="0" bIns="0" rtlCol="0">
            <a:spAutoFit/>
          </a:bodyPr>
          <a:lstStyle/>
          <a:p>
            <a:pPr algn="dist"/>
            <a:r>
              <a:rPr lang="ja-JP" altLang="en-US" sz="700" spc="-150">
                <a:solidFill>
                  <a:srgbClr val="006333"/>
                </a:solidFill>
                <a:latin typeface="HGP創英角ｺﾞｼｯｸUB" panose="020B0900000000000000" pitchFamily="50" charset="-128"/>
                <a:ea typeface="HGP創英角ｺﾞｼｯｸUB" panose="020B0900000000000000" pitchFamily="50" charset="-128"/>
              </a:rPr>
              <a:t>さい がい</a:t>
            </a:r>
          </a:p>
        </p:txBody>
      </p:sp>
      <p:sp>
        <p:nvSpPr>
          <p:cNvPr id="21" name="正方形/長方形 20">
            <a:extLst>
              <a:ext uri="{FF2B5EF4-FFF2-40B4-BE49-F238E27FC236}">
                <a16:creationId xmlns:a16="http://schemas.microsoft.com/office/drawing/2014/main" id="{31C5B780-935A-952F-21EB-CE14870AB26B}"/>
              </a:ext>
            </a:extLst>
          </p:cNvPr>
          <p:cNvSpPr/>
          <p:nvPr/>
        </p:nvSpPr>
        <p:spPr>
          <a:xfrm>
            <a:off x="5076890" y="5160588"/>
            <a:ext cx="1487907" cy="215444"/>
          </a:xfrm>
          <a:prstGeom prst="rect">
            <a:avLst/>
          </a:prstGeom>
        </p:spPr>
        <p:txBody>
          <a:bodyPr wrap="none">
            <a:spAutoFit/>
          </a:bodyPr>
          <a:lstStyle/>
          <a:p>
            <a:pPr algn="r"/>
            <a:r>
              <a:rPr lang="ja-JP" altLang="en-US" sz="800" dirty="0">
                <a:latin typeface="Arial" panose="020B0604020202020204" pitchFamily="34" charset="0"/>
                <a:ea typeface="MS PGothic" panose="020B0600070205080204" pitchFamily="50" charset="-128"/>
                <a:cs typeface="Arial" panose="020B0604020202020204" pitchFamily="34" charset="0"/>
              </a:rPr>
              <a:t>図｜引用：○○ハザードマップ</a:t>
            </a:r>
            <a:endParaRPr lang="en-US" altLang="ja-JP" sz="800" dirty="0">
              <a:latin typeface="Arial" panose="020B0604020202020204" pitchFamily="34" charset="0"/>
              <a:ea typeface="MS PGothic" panose="020B060007020508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D849024F-1571-A741-E581-9F7D897175CB}"/>
              </a:ext>
            </a:extLst>
          </p:cNvPr>
          <p:cNvSpPr txBox="1"/>
          <p:nvPr/>
        </p:nvSpPr>
        <p:spPr>
          <a:xfrm>
            <a:off x="1975620" y="4691662"/>
            <a:ext cx="180000" cy="107722"/>
          </a:xfrm>
          <a:prstGeom prst="rect">
            <a:avLst/>
          </a:prstGeom>
          <a:noFill/>
        </p:spPr>
        <p:txBody>
          <a:bodyPr wrap="square" lIns="0" tIns="0" rIns="0" bIns="0" rtlCol="0">
            <a:spAutoFit/>
          </a:bodyPr>
          <a:lstStyle/>
          <a:p>
            <a:pPr algn="ctr"/>
            <a:r>
              <a:rPr lang="ja-JP" altLang="en-US" sz="700" dirty="0">
                <a:solidFill>
                  <a:srgbClr val="006333"/>
                </a:solidFill>
                <a:latin typeface="HGP創英角ｺﾞｼｯｸUB" panose="020B0900000000000000" pitchFamily="50" charset="-128"/>
                <a:ea typeface="HGP創英角ｺﾞｼｯｸUB" panose="020B0900000000000000" pitchFamily="50" charset="-128"/>
              </a:rPr>
              <a:t>れい</a:t>
            </a:r>
          </a:p>
        </p:txBody>
      </p:sp>
      <p:sp>
        <p:nvSpPr>
          <p:cNvPr id="12" name="テキスト ボックス 11">
            <a:extLst>
              <a:ext uri="{FF2B5EF4-FFF2-40B4-BE49-F238E27FC236}">
                <a16:creationId xmlns:a16="http://schemas.microsoft.com/office/drawing/2014/main" id="{412D3D85-FBE4-3DAF-6AF8-AD0C31766EE2}"/>
              </a:ext>
            </a:extLst>
          </p:cNvPr>
          <p:cNvSpPr txBox="1"/>
          <p:nvPr/>
        </p:nvSpPr>
        <p:spPr>
          <a:xfrm>
            <a:off x="1858140" y="7200714"/>
            <a:ext cx="197170" cy="107722"/>
          </a:xfrm>
          <a:prstGeom prst="rect">
            <a:avLst/>
          </a:prstGeom>
          <a:noFill/>
        </p:spPr>
        <p:txBody>
          <a:bodyPr wrap="none" lIns="0" tIns="0" rIns="0" bIns="0" rtlCol="0">
            <a:spAutoFit/>
          </a:bodyPr>
          <a:lstStyle/>
          <a:p>
            <a:pPr algn="dist"/>
            <a:r>
              <a:rPr kumimoji="1" lang="ja-JP" altLang="en-US" sz="700" dirty="0">
                <a:latin typeface="ＭＳ Ｐゴシック" panose="020B0600070205080204" pitchFamily="50" charset="-128"/>
                <a:ea typeface="ＭＳ Ｐゴシック" panose="020B0600070205080204" pitchFamily="50" charset="-128"/>
              </a:rPr>
              <a:t>りょう</a:t>
            </a:r>
          </a:p>
        </p:txBody>
      </p:sp>
      <p:sp>
        <p:nvSpPr>
          <p:cNvPr id="26" name="テキスト ボックス 25">
            <a:extLst>
              <a:ext uri="{FF2B5EF4-FFF2-40B4-BE49-F238E27FC236}">
                <a16:creationId xmlns:a16="http://schemas.microsoft.com/office/drawing/2014/main" id="{F1FD779D-1A97-9C0F-3540-EB001A4705B8}"/>
              </a:ext>
            </a:extLst>
          </p:cNvPr>
          <p:cNvSpPr txBox="1"/>
          <p:nvPr/>
        </p:nvSpPr>
        <p:spPr>
          <a:xfrm>
            <a:off x="633167" y="11074"/>
            <a:ext cx="6186309" cy="292388"/>
          </a:xfrm>
          <a:prstGeom prst="rect">
            <a:avLst/>
          </a:prstGeom>
          <a:noFill/>
        </p:spPr>
        <p:txBody>
          <a:bodyPr wrap="none" rtlCol="0">
            <a:spAutoFit/>
          </a:bodyPr>
          <a:lstStyle/>
          <a:p>
            <a:pPr algn="r"/>
            <a:r>
              <a:rPr lang="ja-JP" altLang="en-US" sz="1300" dirty="0">
                <a:solidFill>
                  <a:prstClr val="black"/>
                </a:solidFill>
                <a:latin typeface="HGS創英角ｺﾞｼｯｸUB" panose="020B0900000000000000" pitchFamily="50" charset="-128"/>
                <a:ea typeface="HGS創英角ｺﾞｼｯｸUB" panose="020B0900000000000000" pitchFamily="50" charset="-128"/>
              </a:rPr>
              <a:t>洪水災害・土砂災害の起こり方（種類）と対策について知る（洪水・土砂共通）</a:t>
            </a:r>
          </a:p>
        </p:txBody>
      </p:sp>
      <p:cxnSp>
        <p:nvCxnSpPr>
          <p:cNvPr id="33" name="直線コネクタ 32">
            <a:extLst>
              <a:ext uri="{FF2B5EF4-FFF2-40B4-BE49-F238E27FC236}">
                <a16:creationId xmlns:a16="http://schemas.microsoft.com/office/drawing/2014/main" id="{90DED04C-C380-C9B6-443E-839D62E97DE1}"/>
              </a:ext>
            </a:extLst>
          </p:cNvPr>
          <p:cNvCxnSpPr>
            <a:cxnSpLocks/>
          </p:cNvCxnSpPr>
          <p:nvPr/>
        </p:nvCxnSpPr>
        <p:spPr>
          <a:xfrm>
            <a:off x="707080" y="276524"/>
            <a:ext cx="6084000" cy="0"/>
          </a:xfrm>
          <a:prstGeom prst="line">
            <a:avLst/>
          </a:prstGeom>
          <a:ln w="254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F8D2B96-B384-A94A-C923-EC0485BC35A1}"/>
              </a:ext>
            </a:extLst>
          </p:cNvPr>
          <p:cNvSpPr txBox="1"/>
          <p:nvPr/>
        </p:nvSpPr>
        <p:spPr>
          <a:xfrm>
            <a:off x="790378" y="-7225"/>
            <a:ext cx="307777"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こうずい</a:t>
            </a:r>
          </a:p>
        </p:txBody>
      </p:sp>
      <p:sp>
        <p:nvSpPr>
          <p:cNvPr id="35" name="テキスト ボックス 34">
            <a:extLst>
              <a:ext uri="{FF2B5EF4-FFF2-40B4-BE49-F238E27FC236}">
                <a16:creationId xmlns:a16="http://schemas.microsoft.com/office/drawing/2014/main" id="{911D89CF-558F-6F4F-924E-F077898CC266}"/>
              </a:ext>
            </a:extLst>
          </p:cNvPr>
          <p:cNvSpPr txBox="1"/>
          <p:nvPr/>
        </p:nvSpPr>
        <p:spPr>
          <a:xfrm>
            <a:off x="1669102" y="-7225"/>
            <a:ext cx="24045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ど しゃ</a:t>
            </a:r>
          </a:p>
        </p:txBody>
      </p:sp>
      <p:sp>
        <p:nvSpPr>
          <p:cNvPr id="36" name="テキスト ボックス 35">
            <a:extLst>
              <a:ext uri="{FF2B5EF4-FFF2-40B4-BE49-F238E27FC236}">
                <a16:creationId xmlns:a16="http://schemas.microsoft.com/office/drawing/2014/main" id="{7DB39DEE-D08D-CDA1-DD23-4751C267C258}"/>
              </a:ext>
            </a:extLst>
          </p:cNvPr>
          <p:cNvSpPr txBox="1"/>
          <p:nvPr/>
        </p:nvSpPr>
        <p:spPr>
          <a:xfrm>
            <a:off x="1949428" y="-7225"/>
            <a:ext cx="32541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さいがい</a:t>
            </a:r>
          </a:p>
        </p:txBody>
      </p:sp>
      <p:sp>
        <p:nvSpPr>
          <p:cNvPr id="37" name="テキスト ボックス 36">
            <a:extLst>
              <a:ext uri="{FF2B5EF4-FFF2-40B4-BE49-F238E27FC236}">
                <a16:creationId xmlns:a16="http://schemas.microsoft.com/office/drawing/2014/main" id="{ACCF86F2-5B74-8673-34B2-AE294F7D9D45}"/>
              </a:ext>
            </a:extLst>
          </p:cNvPr>
          <p:cNvSpPr txBox="1"/>
          <p:nvPr/>
        </p:nvSpPr>
        <p:spPr>
          <a:xfrm>
            <a:off x="3931812" y="-7225"/>
            <a:ext cx="298159"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たいさく</a:t>
            </a:r>
          </a:p>
        </p:txBody>
      </p:sp>
      <p:sp>
        <p:nvSpPr>
          <p:cNvPr id="38" name="テキスト ボックス 37">
            <a:extLst>
              <a:ext uri="{FF2B5EF4-FFF2-40B4-BE49-F238E27FC236}">
                <a16:creationId xmlns:a16="http://schemas.microsoft.com/office/drawing/2014/main" id="{509B1E8D-C9A8-17AF-62BA-CDF6C09AD787}"/>
              </a:ext>
            </a:extLst>
          </p:cNvPr>
          <p:cNvSpPr txBox="1"/>
          <p:nvPr/>
        </p:nvSpPr>
        <p:spPr>
          <a:xfrm>
            <a:off x="1121290" y="-7225"/>
            <a:ext cx="32541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さいがい</a:t>
            </a:r>
          </a:p>
        </p:txBody>
      </p:sp>
      <p:sp>
        <p:nvSpPr>
          <p:cNvPr id="39" name="テキスト ボックス 38">
            <a:extLst>
              <a:ext uri="{FF2B5EF4-FFF2-40B4-BE49-F238E27FC236}">
                <a16:creationId xmlns:a16="http://schemas.microsoft.com/office/drawing/2014/main" id="{559582C3-031D-E4CA-7E0A-22AA668955E8}"/>
              </a:ext>
            </a:extLst>
          </p:cNvPr>
          <p:cNvSpPr txBox="1"/>
          <p:nvPr/>
        </p:nvSpPr>
        <p:spPr>
          <a:xfrm>
            <a:off x="3291544" y="-9363"/>
            <a:ext cx="29335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しゅるい</a:t>
            </a:r>
          </a:p>
        </p:txBody>
      </p:sp>
      <p:sp>
        <p:nvSpPr>
          <p:cNvPr id="40" name="テキスト ボックス 39">
            <a:extLst>
              <a:ext uri="{FF2B5EF4-FFF2-40B4-BE49-F238E27FC236}">
                <a16:creationId xmlns:a16="http://schemas.microsoft.com/office/drawing/2014/main" id="{A463E9B8-8229-88E1-1B6A-57E503598A0B}"/>
              </a:ext>
            </a:extLst>
          </p:cNvPr>
          <p:cNvSpPr txBox="1"/>
          <p:nvPr/>
        </p:nvSpPr>
        <p:spPr>
          <a:xfrm>
            <a:off x="5416247" y="-7225"/>
            <a:ext cx="307777"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こうずい</a:t>
            </a:r>
          </a:p>
        </p:txBody>
      </p:sp>
      <p:sp>
        <p:nvSpPr>
          <p:cNvPr id="41" name="テキスト ボックス 40">
            <a:extLst>
              <a:ext uri="{FF2B5EF4-FFF2-40B4-BE49-F238E27FC236}">
                <a16:creationId xmlns:a16="http://schemas.microsoft.com/office/drawing/2014/main" id="{5632CFA1-A5F4-14B0-C18A-F8580F052DB9}"/>
              </a:ext>
            </a:extLst>
          </p:cNvPr>
          <p:cNvSpPr txBox="1"/>
          <p:nvPr/>
        </p:nvSpPr>
        <p:spPr>
          <a:xfrm>
            <a:off x="5959691" y="-7225"/>
            <a:ext cx="240450"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ど しゃ</a:t>
            </a:r>
          </a:p>
        </p:txBody>
      </p:sp>
      <p:sp>
        <p:nvSpPr>
          <p:cNvPr id="42" name="テキスト ボックス 41">
            <a:extLst>
              <a:ext uri="{FF2B5EF4-FFF2-40B4-BE49-F238E27FC236}">
                <a16:creationId xmlns:a16="http://schemas.microsoft.com/office/drawing/2014/main" id="{F8C77502-81F7-9CC4-5B84-63BE1EB92604}"/>
              </a:ext>
            </a:extLst>
          </p:cNvPr>
          <p:cNvSpPr txBox="1"/>
          <p:nvPr/>
        </p:nvSpPr>
        <p:spPr>
          <a:xfrm>
            <a:off x="6201629" y="-7225"/>
            <a:ext cx="363882" cy="107722"/>
          </a:xfrm>
          <a:prstGeom prst="rect">
            <a:avLst/>
          </a:prstGeom>
          <a:noFill/>
        </p:spPr>
        <p:txBody>
          <a:bodyPr wrap="none" lIns="0" tIns="0" rIns="0" bIns="0" rtlCol="0">
            <a:spAutoFit/>
          </a:bodyPr>
          <a:lstStyle/>
          <a:p>
            <a:pPr algn="dist"/>
            <a:r>
              <a:rPr lang="ja-JP" altLang="en-US" sz="700" dirty="0">
                <a:solidFill>
                  <a:prstClr val="black"/>
                </a:solidFill>
                <a:latin typeface="HGP創英角ｺﾞｼｯｸUB" panose="020B0900000000000000" pitchFamily="50" charset="-128"/>
                <a:ea typeface="HGP創英角ｺﾞｼｯｸUB" panose="020B0900000000000000" pitchFamily="50" charset="-128"/>
              </a:rPr>
              <a:t>きょうつう</a:t>
            </a:r>
          </a:p>
        </p:txBody>
      </p:sp>
    </p:spTree>
    <p:extLst>
      <p:ext uri="{BB962C8B-B14F-4D97-AF65-F5344CB8AC3E}">
        <p14:creationId xmlns:p14="http://schemas.microsoft.com/office/powerpoint/2010/main" val="26342434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HGP創英角ｺﾞｼｯｸUB"/>
      </a:majorFont>
      <a:minorFont>
        <a:latin typeface="Arial"/>
        <a:ea typeface="ＭＳ Ｐゴシック"/>
        <a:cs typeface="ＭＳ Ｐゴシック"/>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3E7916579E48942A578B93BD249C02F" ma:contentTypeVersion="16" ma:contentTypeDescription="新しいドキュメントを作成します。" ma:contentTypeScope="" ma:versionID="e3500df3e02be88cd0b0a75125f9e041">
  <xsd:schema xmlns:xsd="http://www.w3.org/2001/XMLSchema" xmlns:xs="http://www.w3.org/2001/XMLSchema" xmlns:p="http://schemas.microsoft.com/office/2006/metadata/properties" xmlns:ns2="1f739fab-6d78-413b-bdfb-b8e4b081b506" xmlns:ns3="0cfd19f7-9a31-48f1-a827-fb01c45dd146" targetNamespace="http://schemas.microsoft.com/office/2006/metadata/properties" ma:root="true" ma:fieldsID="f9858e75859dbc383ee1944317de7c7e" ns2:_="" ns3:_="">
    <xsd:import namespace="1f739fab-6d78-413b-bdfb-b8e4b081b506"/>
    <xsd:import namespace="0cfd19f7-9a31-48f1-a827-fb01c45dd1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39fab-6d78-413b-bdfb-b8e4b081b506"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3a6e941f-3e61-44d3-bb0b-72ca50aa7e42}" ma:internalName="TaxCatchAll" ma:showField="CatchAllData" ma:web="1f739fab-6d78-413b-bdfb-b8e4b081b5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fd19f7-9a31-48f1-a827-fb01c45dd14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62c662f-fcd5-4c16-8282-839128f5194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739fab-6d78-413b-bdfb-b8e4b081b506" xsi:nil="true"/>
    <lcf76f155ced4ddcb4097134ff3c332f xmlns="0cfd19f7-9a31-48f1-a827-fb01c45dd1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CDC7C9-6F2E-4034-AA70-314866DE0D19}"/>
</file>

<file path=customXml/itemProps2.xml><?xml version="1.0" encoding="utf-8"?>
<ds:datastoreItem xmlns:ds="http://schemas.openxmlformats.org/officeDocument/2006/customXml" ds:itemID="{B123DC2A-4E15-4036-BEE3-40430E95C283}"/>
</file>

<file path=customXml/itemProps3.xml><?xml version="1.0" encoding="utf-8"?>
<ds:datastoreItem xmlns:ds="http://schemas.openxmlformats.org/officeDocument/2006/customXml" ds:itemID="{F14A0E38-476D-4C03-BAA2-23FD6C2BD740}"/>
</file>

<file path=docProps/app.xml><?xml version="1.0" encoding="utf-8"?>
<Properties xmlns="http://schemas.openxmlformats.org/officeDocument/2006/extended-properties" xmlns:vt="http://schemas.openxmlformats.org/officeDocument/2006/docPropsVTypes">
  <Template/>
  <TotalTime>0</TotalTime>
  <Words>5718</Words>
  <Application>Microsoft Office PowerPoint</Application>
  <PresentationFormat>A4 210 x 297 mm</PresentationFormat>
  <Paragraphs>1214</Paragraphs>
  <Slides>17</Slides>
  <Notes>17</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17</vt:i4>
      </vt:variant>
    </vt:vector>
  </HeadingPairs>
  <TitlesOfParts>
    <vt:vector size="34" baseType="lpstr">
      <vt:lpstr>HGPｺﾞｼｯｸM</vt:lpstr>
      <vt:lpstr>HGP創英角ｺﾞｼｯｸUB</vt:lpstr>
      <vt:lpstr>HGS創英角ｺﾞｼｯｸUB</vt:lpstr>
      <vt:lpstr>HG丸ｺﾞｼｯｸM-PRO</vt:lpstr>
      <vt:lpstr>MS PGothic</vt:lpstr>
      <vt:lpstr>MS PGothic</vt:lpstr>
      <vt:lpstr>ＭＳ Ｐ明朝</vt:lpstr>
      <vt:lpstr>ＭＳ ゴシック</vt:lpstr>
      <vt:lpstr>游ゴシック</vt:lpstr>
      <vt:lpstr>Arial</vt:lpstr>
      <vt:lpstr>Arial Black</vt:lpstr>
      <vt:lpstr>Arial Narrow</vt:lpstr>
      <vt:lpstr>Calibri</vt:lpstr>
      <vt:lpstr>Calibri Light</vt:lpstr>
      <vt:lpstr>Impact</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2025-07-29T03:36:54Z</dcterms:created>
  <dcterms:modified xsi:type="dcterms:W3CDTF">2025-07-31T07:23:27Z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0x010100B3E7916579E48942A578B93BD249C02F</vt:lpwstr>
  </property>
</Properties>
</file>