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4" r:id="rId1"/>
  </p:sldMasterIdLst>
  <p:notesMasterIdLst>
    <p:notesMasterId r:id="rId4"/>
  </p:notesMasterIdLst>
  <p:sldIdLst>
    <p:sldId id="452" r:id="rId2"/>
    <p:sldId id="453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891D92F3-972E-41B2-BB91-9CE65CF583C8}">
          <p14:sldIdLst>
            <p14:sldId id="452"/>
            <p14:sldId id="45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CD4"/>
    <a:srgbClr val="00B050"/>
    <a:srgbClr val="F2F2F2"/>
    <a:srgbClr val="385723"/>
    <a:srgbClr val="548235"/>
    <a:srgbClr val="44546A"/>
    <a:srgbClr val="DADDE1"/>
    <a:srgbClr val="CCECFF"/>
    <a:srgbClr val="D7DDE5"/>
    <a:srgbClr val="B52F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24F1C1-2922-48C0-AB6D-6EF71E394C2B}" v="8" dt="2025-07-29T03:35:50.4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34" autoAdjust="0"/>
    <p:restoredTop sz="96875" autoAdjust="0"/>
  </p:normalViewPr>
  <p:slideViewPr>
    <p:cSldViewPr snapToGrid="0">
      <p:cViewPr varScale="1">
        <p:scale>
          <a:sx n="78" d="100"/>
          <a:sy n="78" d="100"/>
        </p:scale>
        <p:origin x="3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230" y="3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/>
          <a:lstStyle>
            <a:lvl1pPr algn="r">
              <a:defRPr sz="1100"/>
            </a:lvl1pPr>
          </a:lstStyle>
          <a:p>
            <a:fld id="{9C4D9780-BD78-4942-82CE-D5F573E63AFD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530" tIns="43765" rIns="87530" bIns="4376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79" y="4748747"/>
            <a:ext cx="5389213" cy="3884086"/>
          </a:xfrm>
          <a:prstGeom prst="rect">
            <a:avLst/>
          </a:prstGeom>
        </p:spPr>
        <p:txBody>
          <a:bodyPr vert="horz" lIns="87530" tIns="43765" rIns="87530" bIns="4376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230" y="9372006"/>
            <a:ext cx="2919031" cy="494311"/>
          </a:xfrm>
          <a:prstGeom prst="rect">
            <a:avLst/>
          </a:prstGeom>
        </p:spPr>
        <p:txBody>
          <a:bodyPr vert="horz" lIns="87530" tIns="43765" rIns="87530" bIns="43765" rtlCol="0" anchor="b"/>
          <a:lstStyle>
            <a:lvl1pPr algn="r">
              <a:defRPr sz="1100"/>
            </a:lvl1pPr>
          </a:lstStyle>
          <a:p>
            <a:fld id="{D4F922E2-08B1-4195-822A-B20EFD8A3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404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922E2-08B1-4195-822A-B20EFD8A3B34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756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F922E2-08B1-4195-822A-B20EFD8A3B3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4984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5535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42DFF92-FC42-D05C-ED6A-C19C2AA4E7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81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BA3249-E3A6-5E57-BC29-4DBC1C2AE705}"/>
              </a:ext>
            </a:extLst>
          </p:cNvPr>
          <p:cNvSpPr/>
          <p:nvPr userDrawn="1"/>
        </p:nvSpPr>
        <p:spPr>
          <a:xfrm>
            <a:off x="188913" y="101600"/>
            <a:ext cx="6480175" cy="571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C7AC66-2DEE-E958-CABA-C47CC0686D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97616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065" userDrawn="1">
          <p15:clr>
            <a:srgbClr val="FBAE40"/>
          </p15:clr>
        </p15:guide>
        <p15:guide id="4" pos="25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学習指導案な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59241A5-0AA3-5F55-C6C5-C1766B46D025}"/>
              </a:ext>
            </a:extLst>
          </p:cNvPr>
          <p:cNvSpPr/>
          <p:nvPr userDrawn="1"/>
        </p:nvSpPr>
        <p:spPr>
          <a:xfrm>
            <a:off x="0" y="0"/>
            <a:ext cx="6858001" cy="216000"/>
          </a:xfrm>
          <a:prstGeom prst="rect">
            <a:avLst/>
          </a:prstGeom>
          <a:solidFill>
            <a:srgbClr val="54823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B162DC-FB55-F030-36E9-E96467D87AB5}"/>
              </a:ext>
            </a:extLst>
          </p:cNvPr>
          <p:cNvSpPr/>
          <p:nvPr userDrawn="1"/>
        </p:nvSpPr>
        <p:spPr>
          <a:xfrm>
            <a:off x="51384" y="17863"/>
            <a:ext cx="1119188" cy="18028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36000" tIns="0" rIns="36000" bIns="0" rtlCol="0" anchor="ctr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548235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洪水・土砂災害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86B23984-4525-F415-FC78-84F3FA0BA10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1002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  <p15:guide id="3" pos="415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57475" y="9690000"/>
            <a:ext cx="1543050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en-US" altLang="ja-JP"/>
              <a:t>- </a:t>
            </a:r>
            <a:fld id="{8335B5C1-86EF-4165-92FE-A0F347B2935A}" type="slidenum">
              <a:rPr kumimoji="1" lang="ja-JP" altLang="en-US" smtClean="0"/>
              <a:pPr/>
              <a:t>‹#›</a:t>
            </a:fld>
            <a:r>
              <a:rPr kumimoji="1" lang="ja-JP" altLang="en-US"/>
              <a:t> </a:t>
            </a:r>
            <a:r>
              <a:rPr kumimoji="1" lang="en-US" altLang="ja-JP"/>
              <a:t>-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203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1" r:id="rId2"/>
    <p:sldLayoutId id="2147483696" r:id="rId3"/>
    <p:sldLayoutId id="2147483703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4201" userDrawn="1">
          <p15:clr>
            <a:srgbClr val="F26B43"/>
          </p15:clr>
        </p15:guide>
        <p15:guide id="4" pos="11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08708E2-B768-118E-54D8-15D0CF5D8212}"/>
              </a:ext>
            </a:extLst>
          </p:cNvPr>
          <p:cNvSpPr txBox="1"/>
          <p:nvPr/>
        </p:nvSpPr>
        <p:spPr>
          <a:xfrm>
            <a:off x="141775" y="2047529"/>
            <a:ext cx="6480000" cy="83279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627063" marR="0" lvl="0" indent="-627063" algn="l" defTabSz="914400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『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あなたは日曜日の昼間、家族と一緒にいます。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627063" marR="0" lvl="0" indent="-627063" algn="l" defTabSz="914400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　　　　　　　　　　　　台風が近づいて、大雨が降っています。</a:t>
            </a:r>
            <a:r>
              <a:rPr kumimoji="0" lang="en-US" altLang="ja-JP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』</a:t>
            </a:r>
            <a:endParaRPr kumimoji="0" lang="ja-JP" altLang="en-US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FB5DE9B-6E7E-5C0E-D17C-DF360C1A29D6}"/>
              </a:ext>
            </a:extLst>
          </p:cNvPr>
          <p:cNvSpPr txBox="1"/>
          <p:nvPr/>
        </p:nvSpPr>
        <p:spPr>
          <a:xfrm>
            <a:off x="544087" y="396772"/>
            <a:ext cx="6669000" cy="55399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わたしたちができることを考える</a:t>
            </a:r>
            <a:endParaRPr kumimoji="0" lang="en-US" altLang="ja-JP" sz="3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210D5F8-8507-64AE-11E8-DEF62A582189}"/>
              </a:ext>
            </a:extLst>
          </p:cNvPr>
          <p:cNvSpPr txBox="1"/>
          <p:nvPr/>
        </p:nvSpPr>
        <p:spPr>
          <a:xfrm>
            <a:off x="189000" y="1540204"/>
            <a:ext cx="6480000" cy="35573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627063" marR="0" lvl="0" indent="-627063" algn="l" defTabSz="914400" rtl="0" eaLnBrk="1" fontAlgn="auto" latinLnBrk="0" hangingPunct="1">
              <a:lnSpc>
                <a:spcPct val="13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問１．次のときあなたはどうしますか？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1828213-461C-6918-8F46-3500951D11BE}"/>
              </a:ext>
            </a:extLst>
          </p:cNvPr>
          <p:cNvSpPr txBox="1"/>
          <p:nvPr/>
        </p:nvSpPr>
        <p:spPr>
          <a:xfrm>
            <a:off x="3647325" y="1971320"/>
            <a:ext cx="462524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いっしょ</a:t>
            </a:r>
            <a:endParaRPr kumimoji="0" lang="en-US" altLang="ja-JP" sz="1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2E89C56-0CD9-AC31-C20D-08D57F4DFACA}"/>
              </a:ext>
            </a:extLst>
          </p:cNvPr>
          <p:cNvSpPr txBox="1"/>
          <p:nvPr/>
        </p:nvSpPr>
        <p:spPr>
          <a:xfrm>
            <a:off x="4705617" y="2441847"/>
            <a:ext cx="462524" cy="15388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ふ</a:t>
            </a:r>
            <a:endParaRPr kumimoji="0" lang="en-US" altLang="ja-JP" sz="10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4AC909A-ACC7-3BDE-D813-303328F34DCE}"/>
              </a:ext>
            </a:extLst>
          </p:cNvPr>
          <p:cNvSpPr/>
          <p:nvPr/>
        </p:nvSpPr>
        <p:spPr>
          <a:xfrm>
            <a:off x="141774" y="2978354"/>
            <a:ext cx="6455876" cy="835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Ａ：川から離れた安全な場所に家があるため、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  <a:p>
            <a:pPr marL="0" marR="0" lvl="0" indent="0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　　あなたと家族は避難せず</a:t>
            </a:r>
            <a:r>
              <a:rPr kumimoji="1" lang="ja-JP" altLang="en-US" dirty="0">
                <a:solidFill>
                  <a:prstClr val="white"/>
                </a:solidFill>
                <a:latin typeface="HGP創英角ｺﾞｼｯｸUB"/>
                <a:ea typeface="HGP創英角ｺﾞｼｯｸUB"/>
              </a:rPr>
              <a:t>、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家で過ごすことにしました。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92F6D16-66B2-47F3-34FB-8B82D4DB9484}"/>
              </a:ext>
            </a:extLst>
          </p:cNvPr>
          <p:cNvSpPr/>
          <p:nvPr/>
        </p:nvSpPr>
        <p:spPr>
          <a:xfrm>
            <a:off x="141774" y="6421044"/>
            <a:ext cx="6527225" cy="83327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Ｂ：「警戒レベル４ 避難指示」が発令され、避難場所も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/>
              <a:ea typeface="HGP創英角ｺﾞｼｯｸUB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/>
                <a:ea typeface="HGP創英角ｺﾞｼｯｸUB"/>
              </a:rPr>
              <a:t>　　開いたため、あなたと家族は避難することにしました。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C17865C-F251-B437-0B94-0AA98C7A90B6}"/>
              </a:ext>
            </a:extLst>
          </p:cNvPr>
          <p:cNvSpPr txBox="1"/>
          <p:nvPr/>
        </p:nvSpPr>
        <p:spPr>
          <a:xfrm>
            <a:off x="2060988" y="3352509"/>
            <a:ext cx="37073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　なん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744D5BFE-8263-7A39-D648-D4BB05F2D339}"/>
              </a:ext>
            </a:extLst>
          </p:cNvPr>
          <p:cNvGraphicFramePr>
            <a:graphicFrameLocks noGrp="1"/>
          </p:cNvGraphicFramePr>
          <p:nvPr/>
        </p:nvGraphicFramePr>
        <p:xfrm>
          <a:off x="189000" y="4310885"/>
          <a:ext cx="6480000" cy="1728000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342817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5CE6E50D-E94E-E436-F5E2-91FD90D3F7C7}"/>
              </a:ext>
            </a:extLst>
          </p:cNvPr>
          <p:cNvGraphicFramePr>
            <a:graphicFrameLocks noGrp="1"/>
          </p:cNvGraphicFramePr>
          <p:nvPr/>
        </p:nvGraphicFramePr>
        <p:xfrm>
          <a:off x="189000" y="7862117"/>
          <a:ext cx="6480000" cy="1728000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342817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F1E5701-2063-BFCB-1907-A345FEB10A4C}"/>
              </a:ext>
            </a:extLst>
          </p:cNvPr>
          <p:cNvSpPr txBox="1"/>
          <p:nvPr/>
        </p:nvSpPr>
        <p:spPr>
          <a:xfrm>
            <a:off x="3381775" y="3352509"/>
            <a:ext cx="37073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D37F26E-0097-A5D0-A4CD-78C8123104C3}"/>
              </a:ext>
            </a:extLst>
          </p:cNvPr>
          <p:cNvSpPr txBox="1"/>
          <p:nvPr/>
        </p:nvSpPr>
        <p:spPr>
          <a:xfrm>
            <a:off x="1985188" y="6444859"/>
            <a:ext cx="37073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　なん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25398E4-2D96-BC76-6868-985B8578C8AB}"/>
              </a:ext>
            </a:extLst>
          </p:cNvPr>
          <p:cNvSpPr txBox="1"/>
          <p:nvPr/>
        </p:nvSpPr>
        <p:spPr>
          <a:xfrm>
            <a:off x="2479374" y="6444859"/>
            <a:ext cx="297490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しじ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5607409-5A5A-9AB4-D11B-17BEBF924715}"/>
              </a:ext>
            </a:extLst>
          </p:cNvPr>
          <p:cNvSpPr txBox="1"/>
          <p:nvPr/>
        </p:nvSpPr>
        <p:spPr>
          <a:xfrm>
            <a:off x="4256070" y="6442701"/>
            <a:ext cx="37073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　なん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DE672EC-5FF6-7ED6-77A9-EF1DF191E635}"/>
              </a:ext>
            </a:extLst>
          </p:cNvPr>
          <p:cNvSpPr txBox="1"/>
          <p:nvPr/>
        </p:nvSpPr>
        <p:spPr>
          <a:xfrm>
            <a:off x="3274120" y="6789610"/>
            <a:ext cx="37073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ひ　なん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CAC083C-22BE-3FA8-077D-D32FD741810A}"/>
              </a:ext>
            </a:extLst>
          </p:cNvPr>
          <p:cNvSpPr txBox="1"/>
          <p:nvPr/>
        </p:nvSpPr>
        <p:spPr>
          <a:xfrm>
            <a:off x="3611303" y="7441267"/>
            <a:ext cx="32816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おとなりの人は避難せず家にいるようだ。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051C7580-B272-9F16-8F2D-31C8F92736D8}"/>
              </a:ext>
            </a:extLst>
          </p:cNvPr>
          <p:cNvSpPr txBox="1"/>
          <p:nvPr/>
        </p:nvSpPr>
        <p:spPr>
          <a:xfrm>
            <a:off x="2745977" y="3909741"/>
            <a:ext cx="4230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足腰の悪いお年寄りが雨の中、歩いて避難している。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59668B0-D504-5437-5FD9-6782C3DB8836}"/>
              </a:ext>
            </a:extLst>
          </p:cNvPr>
          <p:cNvSpPr txBox="1"/>
          <p:nvPr/>
        </p:nvSpPr>
        <p:spPr>
          <a:xfrm>
            <a:off x="5772214" y="3867475"/>
            <a:ext cx="296404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ひなん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E8E5AE1-E131-6C1A-1248-CC54B6498E49}"/>
              </a:ext>
            </a:extLst>
          </p:cNvPr>
          <p:cNvSpPr txBox="1"/>
          <p:nvPr/>
        </p:nvSpPr>
        <p:spPr>
          <a:xfrm>
            <a:off x="2873374" y="3867475"/>
            <a:ext cx="322575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あしこし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EFF6041-EBC3-E1CE-F9D3-B0085CD6FE13}"/>
              </a:ext>
            </a:extLst>
          </p:cNvPr>
          <p:cNvSpPr txBox="1"/>
          <p:nvPr/>
        </p:nvSpPr>
        <p:spPr>
          <a:xfrm>
            <a:off x="3907277" y="3867475"/>
            <a:ext cx="296404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とし　</a:t>
            </a:r>
            <a:r>
              <a:rPr kumimoji="0" lang="ja-JP" altLang="en-US" sz="700" b="0" i="0" u="none" strike="noStrike" kern="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よ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2541D69-FD93-B51F-CD07-4CA5051526DB}"/>
              </a:ext>
            </a:extLst>
          </p:cNvPr>
          <p:cNvSpPr txBox="1"/>
          <p:nvPr/>
        </p:nvSpPr>
        <p:spPr>
          <a:xfrm>
            <a:off x="4893647" y="7387406"/>
            <a:ext cx="307004" cy="107722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ひなん</a:t>
            </a:r>
            <a:endParaRPr kumimoji="0" lang="en-US" altLang="ja-JP" sz="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6" name="二等辺三角形 25">
            <a:extLst>
              <a:ext uri="{FF2B5EF4-FFF2-40B4-BE49-F238E27FC236}">
                <a16:creationId xmlns:a16="http://schemas.microsoft.com/office/drawing/2014/main" id="{C62F8EC3-C45C-6AC8-80DE-F9192BBB2E27}"/>
              </a:ext>
            </a:extLst>
          </p:cNvPr>
          <p:cNvSpPr/>
          <p:nvPr/>
        </p:nvSpPr>
        <p:spPr>
          <a:xfrm rot="5400000">
            <a:off x="2567331" y="3969060"/>
            <a:ext cx="154093" cy="146755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7" name="二等辺三角形 26">
            <a:extLst>
              <a:ext uri="{FF2B5EF4-FFF2-40B4-BE49-F238E27FC236}">
                <a16:creationId xmlns:a16="http://schemas.microsoft.com/office/drawing/2014/main" id="{CA41BFE4-20E8-1E98-1051-09B49D8052AF}"/>
              </a:ext>
            </a:extLst>
          </p:cNvPr>
          <p:cNvSpPr/>
          <p:nvPr/>
        </p:nvSpPr>
        <p:spPr>
          <a:xfrm rot="5400000">
            <a:off x="3471341" y="7520753"/>
            <a:ext cx="154093" cy="146755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A567BC-E61B-0858-AC2F-786E64FCB4B7}"/>
              </a:ext>
            </a:extLst>
          </p:cNvPr>
          <p:cNvSpPr txBox="1"/>
          <p:nvPr/>
        </p:nvSpPr>
        <p:spPr>
          <a:xfrm>
            <a:off x="641242" y="6444859"/>
            <a:ext cx="46966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けいかい</a:t>
            </a:r>
            <a:endParaRPr kumimoji="1" lang="en-US" altLang="ja-JP" sz="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1C0F00C-FD37-24D6-75E7-C4256DFC106C}"/>
              </a:ext>
            </a:extLst>
          </p:cNvPr>
          <p:cNvSpPr txBox="1"/>
          <p:nvPr/>
        </p:nvSpPr>
        <p:spPr>
          <a:xfrm>
            <a:off x="189000" y="1138189"/>
            <a:ext cx="6480000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＿＿年　＿＿組　＿＿番　名前（＿＿＿＿＿＿＿＿＿＿）</a:t>
            </a:r>
            <a:endParaRPr kumimoji="0" lang="en-US" altLang="ja-JP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80C4D10-2DFA-1098-A5B9-1038F106C2E7}"/>
              </a:ext>
            </a:extLst>
          </p:cNvPr>
          <p:cNvSpPr/>
          <p:nvPr/>
        </p:nvSpPr>
        <p:spPr>
          <a:xfrm>
            <a:off x="0" y="0"/>
            <a:ext cx="6858001" cy="2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【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ワークシート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】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高学年 テーマ④　</a:t>
            </a: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A0A4AB-746B-B055-C4B8-3E0403636C5D}"/>
              </a:ext>
            </a:extLst>
          </p:cNvPr>
          <p:cNvSpPr txBox="1"/>
          <p:nvPr/>
        </p:nvSpPr>
        <p:spPr>
          <a:xfrm>
            <a:off x="1153769" y="3009845"/>
            <a:ext cx="196400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はな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E020C4C-9518-9CCB-55F9-9B8FD4DD140B}"/>
              </a:ext>
            </a:extLst>
          </p:cNvPr>
          <p:cNvSpPr txBox="1"/>
          <p:nvPr/>
        </p:nvSpPr>
        <p:spPr>
          <a:xfrm>
            <a:off x="3198781" y="6442702"/>
            <a:ext cx="432000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はつ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れい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164079B-9BD9-7858-A19D-1522EB90A11F}"/>
              </a:ext>
            </a:extLst>
          </p:cNvPr>
          <p:cNvSpPr txBox="1"/>
          <p:nvPr/>
        </p:nvSpPr>
        <p:spPr>
          <a:xfrm>
            <a:off x="4708280" y="6442701"/>
            <a:ext cx="370734" cy="12311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di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dirty="0">
                <a:solidFill>
                  <a:prstClr val="white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ば しょ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580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078C458E-6E63-A490-3F7D-E3D7DD5BC182}"/>
              </a:ext>
            </a:extLst>
          </p:cNvPr>
          <p:cNvGraphicFramePr>
            <a:graphicFrameLocks noGrp="1"/>
          </p:cNvGraphicFramePr>
          <p:nvPr/>
        </p:nvGraphicFramePr>
        <p:xfrm>
          <a:off x="189000" y="1288297"/>
          <a:ext cx="6480000" cy="3456000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342817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42406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560935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70897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7892452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EE04E35-E348-E58B-8A05-D981219303AA}"/>
              </a:ext>
            </a:extLst>
          </p:cNvPr>
          <p:cNvSpPr txBox="1"/>
          <p:nvPr/>
        </p:nvSpPr>
        <p:spPr>
          <a:xfrm>
            <a:off x="189000" y="470936"/>
            <a:ext cx="6480000" cy="7019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問２．普段の生活の中で、わたしたちが「助ける側」になれる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　　　  ことを考えて書いてみましょう。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ED99B35-125B-C503-49CE-068AB4D7B380}"/>
              </a:ext>
            </a:extLst>
          </p:cNvPr>
          <p:cNvSpPr txBox="1"/>
          <p:nvPr/>
        </p:nvSpPr>
        <p:spPr>
          <a:xfrm>
            <a:off x="860425" y="417075"/>
            <a:ext cx="403225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dirty="0">
                <a:solidFill>
                  <a:prstClr val="black">
                    <a:lumMod val="85000"/>
                    <a:lumOff val="15000"/>
                  </a:prstClr>
                </a:solidFill>
                <a:latin typeface="ＭＳ Ｐゴシック"/>
                <a:ea typeface="ＭＳ Ｐゴシック"/>
              </a:rPr>
              <a:t>ふ だん</a:t>
            </a:r>
            <a:endParaRPr kumimoji="0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4B9C286-4245-2BD1-627C-1D2234582D56}"/>
              </a:ext>
            </a:extLst>
          </p:cNvPr>
          <p:cNvSpPr/>
          <p:nvPr/>
        </p:nvSpPr>
        <p:spPr>
          <a:xfrm>
            <a:off x="0" y="0"/>
            <a:ext cx="6858001" cy="216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【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ワークシート</a:t>
            </a:r>
            <a:r>
              <a:rPr kumimoji="0" lang="en-US" altLang="ja-JP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】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/>
                <a:ea typeface="HGP創英角ｺﾞｼｯｸUB"/>
              </a:rPr>
              <a:t>　高学年 テーマ④　</a:t>
            </a:r>
            <a:endParaRPr kumimoji="0" lang="ja-JP" altLang="en-US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F6D176F9-47C3-F3DE-E5D3-4CA1A6F10FDB}"/>
              </a:ext>
            </a:extLst>
          </p:cNvPr>
          <p:cNvGraphicFramePr>
            <a:graphicFrameLocks noGrp="1"/>
          </p:cNvGraphicFramePr>
          <p:nvPr/>
        </p:nvGraphicFramePr>
        <p:xfrm>
          <a:off x="189000" y="6458049"/>
          <a:ext cx="6480000" cy="2160000"/>
        </p:xfrm>
        <a:graphic>
          <a:graphicData uri="http://schemas.openxmlformats.org/drawingml/2006/table">
            <a:tbl>
              <a:tblPr firstRow="1" bandRow="1"/>
              <a:tblGrid>
                <a:gridCol w="648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342817"/>
                  </a:ext>
                </a:extLst>
              </a:tr>
              <a:tr h="432000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  <a:cs typeface="ＭＳ Ｐゴシック"/>
                        </a:defRPr>
                      </a:lvl9pPr>
                    </a:lstStyle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5816783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657DA85-D30B-73A5-72F1-FF506C387B44}"/>
              </a:ext>
            </a:extLst>
          </p:cNvPr>
          <p:cNvSpPr txBox="1"/>
          <p:nvPr/>
        </p:nvSpPr>
        <p:spPr>
          <a:xfrm>
            <a:off x="189000" y="5640688"/>
            <a:ext cx="6480000" cy="701987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問３．今日の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学習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で、わかったことや思ったこと、</a:t>
            </a:r>
            <a:endParaRPr kumimoji="0" lang="en-US" altLang="ja-JP" sz="2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　　    </a:t>
            </a:r>
            <a:r>
              <a:rPr kumimoji="0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</a:rPr>
              <a:t>疑問に思ったこと、調べたいことを書きましょう。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9C4ACD3-3F11-69FF-87EA-119AF6B71BD6}"/>
              </a:ext>
            </a:extLst>
          </p:cNvPr>
          <p:cNvSpPr txBox="1"/>
          <p:nvPr/>
        </p:nvSpPr>
        <p:spPr>
          <a:xfrm>
            <a:off x="823420" y="5923372"/>
            <a:ext cx="55929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ぎ　もん</a:t>
            </a:r>
            <a:endParaRPr kumimoji="0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878B9BD-36C3-7724-DACB-C4E31D477AA6}"/>
              </a:ext>
            </a:extLst>
          </p:cNvPr>
          <p:cNvSpPr txBox="1"/>
          <p:nvPr/>
        </p:nvSpPr>
        <p:spPr>
          <a:xfrm>
            <a:off x="4520482" y="417075"/>
            <a:ext cx="180000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dirty="0">
                <a:solidFill>
                  <a:prstClr val="black">
                    <a:lumMod val="85000"/>
                    <a:lumOff val="15000"/>
                  </a:prstClr>
                </a:solidFill>
                <a:latin typeface="ＭＳ Ｐゴシック"/>
                <a:ea typeface="ＭＳ Ｐゴシック"/>
              </a:rPr>
              <a:t>たす</a:t>
            </a:r>
            <a:endParaRPr kumimoji="0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6F306AC-D8E5-37A5-38B2-0792826CF4C4}"/>
              </a:ext>
            </a:extLst>
          </p:cNvPr>
          <p:cNvSpPr txBox="1"/>
          <p:nvPr/>
        </p:nvSpPr>
        <p:spPr>
          <a:xfrm>
            <a:off x="5232490" y="417075"/>
            <a:ext cx="180000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700" dirty="0">
                <a:solidFill>
                  <a:prstClr val="black">
                    <a:lumMod val="85000"/>
                    <a:lumOff val="15000"/>
                  </a:prstClr>
                </a:solidFill>
                <a:latin typeface="ＭＳ Ｐゴシック"/>
                <a:ea typeface="ＭＳ Ｐゴシック"/>
              </a:rPr>
              <a:t>がわ</a:t>
            </a:r>
            <a:endParaRPr kumimoji="0" lang="en-US" altLang="ja-JP" sz="7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930555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ＭＳ ゴシック"/>
        <a:cs typeface=""/>
      </a:majorFont>
      <a:minorFont>
        <a:latin typeface="Times New Roman"/>
        <a:ea typeface="ＭＳ 明朝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3E7916579E48942A578B93BD249C02F" ma:contentTypeVersion="16" ma:contentTypeDescription="新しいドキュメントを作成します。" ma:contentTypeScope="" ma:versionID="e3500df3e02be88cd0b0a75125f9e041">
  <xsd:schema xmlns:xsd="http://www.w3.org/2001/XMLSchema" xmlns:xs="http://www.w3.org/2001/XMLSchema" xmlns:p="http://schemas.microsoft.com/office/2006/metadata/properties" xmlns:ns2="1f739fab-6d78-413b-bdfb-b8e4b081b506" xmlns:ns3="0cfd19f7-9a31-48f1-a827-fb01c45dd146" targetNamespace="http://schemas.microsoft.com/office/2006/metadata/properties" ma:root="true" ma:fieldsID="f9858e75859dbc383ee1944317de7c7e" ns2:_="" ns3:_="">
    <xsd:import namespace="1f739fab-6d78-413b-bdfb-b8e4b081b506"/>
    <xsd:import namespace="0cfd19f7-9a31-48f1-a827-fb01c45dd14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39fab-6d78-413b-bdfb-b8e4b081b50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3a6e941f-3e61-44d3-bb0b-72ca50aa7e42}" ma:internalName="TaxCatchAll" ma:showField="CatchAllData" ma:web="1f739fab-6d78-413b-bdfb-b8e4b081b5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fd19f7-9a31-48f1-a827-fb01c45dd1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462c662f-fcd5-4c16-8282-839128f519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cfd19f7-9a31-48f1-a827-fb01c45dd146">
      <Terms xmlns="http://schemas.microsoft.com/office/infopath/2007/PartnerControls"/>
    </lcf76f155ced4ddcb4097134ff3c332f>
    <TaxCatchAll xmlns="1f739fab-6d78-413b-bdfb-b8e4b081b506" xsi:nil="true"/>
  </documentManagement>
</p:properties>
</file>

<file path=customXml/itemProps1.xml><?xml version="1.0" encoding="utf-8"?>
<ds:datastoreItem xmlns:ds="http://schemas.openxmlformats.org/officeDocument/2006/customXml" ds:itemID="{1248716B-8E1A-4160-8750-D9FE8AF5A399}"/>
</file>

<file path=customXml/itemProps2.xml><?xml version="1.0" encoding="utf-8"?>
<ds:datastoreItem xmlns:ds="http://schemas.openxmlformats.org/officeDocument/2006/customXml" ds:itemID="{0DC3CEE4-B3E0-44B0-B651-F2B82D720545}"/>
</file>

<file path=customXml/itemProps3.xml><?xml version="1.0" encoding="utf-8"?>
<ds:datastoreItem xmlns:ds="http://schemas.openxmlformats.org/officeDocument/2006/customXml" ds:itemID="{A2545B55-386F-4ED7-A1B6-81FD6BE0BEA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232</Words>
  <Application>Microsoft Office PowerPoint</Application>
  <PresentationFormat>A4 210 x 297 mm</PresentationFormat>
  <Paragraphs>39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ＭＳ Ｐゴシック</vt:lpstr>
      <vt:lpstr>游ゴシック</vt:lpstr>
      <vt:lpstr>Arial</vt:lpstr>
      <vt:lpstr>Arial Black</vt:lpstr>
      <vt:lpstr>Times New Roman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2025-07-29T03:35:50Z</dcterms:created>
  <dcterms:modified xsi:type="dcterms:W3CDTF">2025-07-29T03:35:52Z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0x010100B3E7916579E48942A578B93BD249C02F</vt:lpwstr>
  </property>
</Properties>
</file>