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Lst>
  <p:notesMasterIdLst>
    <p:notesMasterId r:id="rId6"/>
  </p:notesMasterIdLst>
  <p:sldIdLst>
    <p:sldId id="448" r:id="rId2"/>
    <p:sldId id="449" r:id="rId3"/>
    <p:sldId id="450" r:id="rId4"/>
    <p:sldId id="451" r:id="rId5"/>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21CFB59B-ED56-4A44-A14D-1CA0441B7987}">
          <p14:sldIdLst>
            <p14:sldId id="448"/>
            <p14:sldId id="449"/>
            <p14:sldId id="450"/>
            <p14:sldId id="45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CD4"/>
    <a:srgbClr val="00B050"/>
    <a:srgbClr val="F2F2F2"/>
    <a:srgbClr val="385723"/>
    <a:srgbClr val="548235"/>
    <a:srgbClr val="44546A"/>
    <a:srgbClr val="DADDE1"/>
    <a:srgbClr val="CCECFF"/>
    <a:srgbClr val="D7DDE5"/>
    <a:srgbClr val="B5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EB5F29-8311-4C5F-A89A-CF916140F809}" v="8" dt="2025-07-29T03:34:48.02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34" autoAdjust="0"/>
    <p:restoredTop sz="96875" autoAdjust="0"/>
  </p:normalViewPr>
  <p:slideViewPr>
    <p:cSldViewPr snapToGrid="0">
      <p:cViewPr varScale="1">
        <p:scale>
          <a:sx n="78" d="100"/>
          <a:sy n="78" d="100"/>
        </p:scale>
        <p:origin x="3690"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19031" cy="494311"/>
          </a:xfrm>
          <a:prstGeom prst="rect">
            <a:avLst/>
          </a:prstGeom>
        </p:spPr>
        <p:txBody>
          <a:bodyPr vert="horz" lIns="87530" tIns="43765" rIns="87530" bIns="4376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30" y="3"/>
            <a:ext cx="2919031" cy="494311"/>
          </a:xfrm>
          <a:prstGeom prst="rect">
            <a:avLst/>
          </a:prstGeom>
        </p:spPr>
        <p:txBody>
          <a:bodyPr vert="horz" lIns="87530" tIns="43765" rIns="87530" bIns="43765" rtlCol="0"/>
          <a:lstStyle>
            <a:lvl1pPr algn="r">
              <a:defRPr sz="1100"/>
            </a:lvl1pPr>
          </a:lstStyle>
          <a:p>
            <a:fld id="{9C4D9780-BD78-4942-82CE-D5F573E63AF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87530" tIns="43765" rIns="87530" bIns="43765" rtlCol="0" anchor="ctr"/>
          <a:lstStyle/>
          <a:p>
            <a:endParaRPr lang="ja-JP" altLang="en-US"/>
          </a:p>
        </p:txBody>
      </p:sp>
      <p:sp>
        <p:nvSpPr>
          <p:cNvPr id="5" name="ノート プレースホルダー 4"/>
          <p:cNvSpPr>
            <a:spLocks noGrp="1"/>
          </p:cNvSpPr>
          <p:nvPr>
            <p:ph type="body" sz="quarter" idx="3"/>
          </p:nvPr>
        </p:nvSpPr>
        <p:spPr>
          <a:xfrm>
            <a:off x="673279" y="4748747"/>
            <a:ext cx="5389213" cy="3884086"/>
          </a:xfrm>
          <a:prstGeom prst="rect">
            <a:avLst/>
          </a:prstGeom>
        </p:spPr>
        <p:txBody>
          <a:bodyPr vert="horz" lIns="87530" tIns="43765" rIns="87530" bIns="4376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2006"/>
            <a:ext cx="2919031" cy="494311"/>
          </a:xfrm>
          <a:prstGeom prst="rect">
            <a:avLst/>
          </a:prstGeom>
        </p:spPr>
        <p:txBody>
          <a:bodyPr vert="horz" lIns="87530" tIns="43765" rIns="87530" bIns="4376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30" y="9372006"/>
            <a:ext cx="2919031" cy="494311"/>
          </a:xfrm>
          <a:prstGeom prst="rect">
            <a:avLst/>
          </a:prstGeom>
        </p:spPr>
        <p:txBody>
          <a:bodyPr vert="horz" lIns="87530" tIns="43765" rIns="87530" bIns="43765" rtlCol="0" anchor="b"/>
          <a:lstStyle>
            <a:lvl1pPr algn="r">
              <a:defRPr sz="1100"/>
            </a:lvl1pPr>
          </a:lstStyle>
          <a:p>
            <a:fld id="{D4F922E2-08B1-4195-822A-B20EFD8A3B34}" type="slidenum">
              <a:rPr kumimoji="1" lang="ja-JP" altLang="en-US" smtClean="0"/>
              <a:t>‹#›</a:t>
            </a:fld>
            <a:endParaRPr kumimoji="1" lang="ja-JP" altLang="en-US"/>
          </a:p>
        </p:txBody>
      </p:sp>
    </p:spTree>
    <p:extLst>
      <p:ext uri="{BB962C8B-B14F-4D97-AF65-F5344CB8AC3E}">
        <p14:creationId xmlns:p14="http://schemas.microsoft.com/office/powerpoint/2010/main" val="30184047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0</a:t>
            </a:fld>
            <a:endParaRPr kumimoji="1" lang="ja-JP" altLang="en-US"/>
          </a:p>
        </p:txBody>
      </p:sp>
    </p:spTree>
    <p:extLst>
      <p:ext uri="{BB962C8B-B14F-4D97-AF65-F5344CB8AC3E}">
        <p14:creationId xmlns:p14="http://schemas.microsoft.com/office/powerpoint/2010/main" val="2149172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1</a:t>
            </a:fld>
            <a:endParaRPr kumimoji="1" lang="ja-JP" altLang="en-US"/>
          </a:p>
        </p:txBody>
      </p:sp>
    </p:spTree>
    <p:extLst>
      <p:ext uri="{BB962C8B-B14F-4D97-AF65-F5344CB8AC3E}">
        <p14:creationId xmlns:p14="http://schemas.microsoft.com/office/powerpoint/2010/main" val="4194846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2</a:t>
            </a:fld>
            <a:endParaRPr kumimoji="1" lang="ja-JP" altLang="en-US"/>
          </a:p>
        </p:txBody>
      </p:sp>
    </p:spTree>
    <p:extLst>
      <p:ext uri="{BB962C8B-B14F-4D97-AF65-F5344CB8AC3E}">
        <p14:creationId xmlns:p14="http://schemas.microsoft.com/office/powerpoint/2010/main" val="318599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3</a:t>
            </a:fld>
            <a:endParaRPr kumimoji="1" lang="ja-JP" altLang="en-US"/>
          </a:p>
        </p:txBody>
      </p:sp>
    </p:spTree>
    <p:extLst>
      <p:ext uri="{BB962C8B-B14F-4D97-AF65-F5344CB8AC3E}">
        <p14:creationId xmlns:p14="http://schemas.microsoft.com/office/powerpoint/2010/main" val="2095199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35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542DFF92-FC42-D05C-ED6A-C19C2AA4E7A9}"/>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622813402"/>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guide id="3" pos="4065" userDrawn="1">
          <p15:clr>
            <a:srgbClr val="FBAE40"/>
          </p15:clr>
        </p15:guide>
        <p15:guide id="4" pos="25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見出し">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BA3249-E3A6-5E57-BC29-4DBC1C2AE705}"/>
              </a:ext>
            </a:extLst>
          </p:cNvPr>
          <p:cNvSpPr/>
          <p:nvPr userDrawn="1"/>
        </p:nvSpPr>
        <p:spPr>
          <a:xfrm>
            <a:off x="188913" y="101600"/>
            <a:ext cx="6480175" cy="5715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7EC7AC66-2DEE-E958-CABA-C47CC0686D9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1919761652"/>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065" userDrawn="1">
          <p15:clr>
            <a:srgbClr val="FBAE40"/>
          </p15:clr>
        </p15:guide>
        <p15:guide id="4" pos="25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学習指導案など">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9241A5-0AA3-5F55-C6C5-C1766B46D025}"/>
              </a:ext>
            </a:extLst>
          </p:cNvPr>
          <p:cNvSpPr/>
          <p:nvPr userDrawn="1"/>
        </p:nvSpPr>
        <p:spPr>
          <a:xfrm>
            <a:off x="0" y="0"/>
            <a:ext cx="6858001" cy="216000"/>
          </a:xfrm>
          <a:prstGeom prst="rect">
            <a:avLst/>
          </a:prstGeom>
          <a:solidFill>
            <a:srgbClr val="548235"/>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4" name="正方形/長方形 3">
            <a:extLst>
              <a:ext uri="{FF2B5EF4-FFF2-40B4-BE49-F238E27FC236}">
                <a16:creationId xmlns:a16="http://schemas.microsoft.com/office/drawing/2014/main" id="{D9B162DC-FB55-F030-36E9-E96467D87AB5}"/>
              </a:ext>
            </a:extLst>
          </p:cNvPr>
          <p:cNvSpPr/>
          <p:nvPr userDrawn="1"/>
        </p:nvSpPr>
        <p:spPr>
          <a:xfrm>
            <a:off x="51384" y="17863"/>
            <a:ext cx="1119188" cy="180281"/>
          </a:xfrm>
          <a:prstGeom prst="rect">
            <a:avLst/>
          </a:prstGeom>
          <a:solidFill>
            <a:schemeClr val="bg1"/>
          </a:solidFill>
          <a:ln w="12700" cap="flat" cmpd="sng" algn="ctr">
            <a:noFill/>
            <a:prstDash val="solid"/>
            <a:miter lim="800000"/>
          </a:ln>
          <a:effectLst/>
        </p:spPr>
        <p:txBody>
          <a:bodyPr lIns="36000" tIns="0" rIns="36000" bIns="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548235"/>
                </a:solidFill>
                <a:effectLst/>
                <a:uLnTx/>
                <a:uFillTx/>
                <a:latin typeface="HGP創英角ｺﾞｼｯｸUB"/>
                <a:ea typeface="HGP創英角ｺﾞｼｯｸUB"/>
              </a:rPr>
              <a:t>洪水・土砂災害</a:t>
            </a:r>
          </a:p>
        </p:txBody>
      </p:sp>
      <p:sp>
        <p:nvSpPr>
          <p:cNvPr id="3" name="スライド番号プレースホルダー 2">
            <a:extLst>
              <a:ext uri="{FF2B5EF4-FFF2-40B4-BE49-F238E27FC236}">
                <a16:creationId xmlns:a16="http://schemas.microsoft.com/office/drawing/2014/main" id="{86B23984-4525-F415-FC78-84F3FA0BA10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347110022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15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Slide Number Placeholder 5"/>
          <p:cNvSpPr>
            <a:spLocks noGrp="1"/>
          </p:cNvSpPr>
          <p:nvPr>
            <p:ph type="sldNum" sz="quarter" idx="4"/>
          </p:nvPr>
        </p:nvSpPr>
        <p:spPr>
          <a:xfrm>
            <a:off x="2657475" y="9690000"/>
            <a:ext cx="1543050" cy="216000"/>
          </a:xfrm>
          <a:prstGeom prst="rect">
            <a:avLst/>
          </a:prstGeom>
        </p:spPr>
        <p:txBody>
          <a:bodyPr vert="horz" lIns="0" tIns="0" rIns="0" bIns="0" rtlCol="0" anchor="ctr"/>
          <a:lstStyle>
            <a:lvl1pPr algn="ctr">
              <a:defRPr sz="900">
                <a:solidFill>
                  <a:schemeClr val="tx1"/>
                </a:solidFill>
                <a:latin typeface="Arial" panose="020B0604020202020204" pitchFamily="34" charset="0"/>
                <a:cs typeface="Arial" panose="020B0604020202020204" pitchFamily="34" charset="0"/>
              </a:defRPr>
            </a:lvl1p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2282032713"/>
      </p:ext>
    </p:extLst>
  </p:cSld>
  <p:clrMap bg1="lt1" tx1="dk1" bg2="lt2" tx2="dk2" accent1="accent1" accent2="accent2" accent3="accent3" accent4="accent4" accent5="accent5" accent6="accent6" hlink="hlink" folHlink="folHlink"/>
  <p:sldLayoutIdLst>
    <p:sldLayoutId id="2147483701" r:id="rId1"/>
    <p:sldLayoutId id="2147483691" r:id="rId2"/>
    <p:sldLayoutId id="2147483696" r:id="rId3"/>
    <p:sldLayoutId id="2147483703" r:id="rId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4201" userDrawn="1">
          <p15:clr>
            <a:srgbClr val="F26B43"/>
          </p15:clr>
        </p15:guide>
        <p15:guide id="4" pos="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89000" y="400666"/>
            <a:ext cx="6480000" cy="1046440"/>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0" i="0" u="none" strike="noStrike" kern="0" cap="none" spc="0" normalizeH="0" baseline="0" noProof="0">
                <a:ln>
                  <a:noFill/>
                </a:ln>
                <a:solidFill>
                  <a:prstClr val="black"/>
                </a:solidFill>
                <a:effectLst/>
                <a:uLnTx/>
                <a:uFillTx/>
                <a:latin typeface="Arial"/>
                <a:ea typeface="ＭＳ Ｐゴシック"/>
              </a:rPr>
              <a:t>大雨が降ったときの</a:t>
            </a:r>
            <a:endParaRPr kumimoji="0" lang="en-US" altLang="ja-JP" sz="2800" b="0" i="0" u="none" strike="noStrike" kern="0" cap="none" spc="0" normalizeH="0" baseline="0" noProof="0">
              <a:ln>
                <a:noFill/>
              </a:ln>
              <a:solidFill>
                <a:prstClr val="black"/>
              </a:solidFill>
              <a:effectLst/>
              <a:uLnTx/>
              <a:uFillTx/>
              <a:latin typeface="Arial"/>
              <a:ea typeface="ＭＳ Ｐゴシック"/>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4000" b="0" i="0" u="none" strike="noStrike" kern="0" cap="none" spc="0" normalizeH="0" baseline="0" noProof="0">
                <a:ln>
                  <a:noFill/>
                </a:ln>
                <a:solidFill>
                  <a:prstClr val="black"/>
                </a:solidFill>
                <a:effectLst/>
                <a:uLnTx/>
                <a:uFillTx/>
                <a:latin typeface="HGP創英角ｺﾞｼｯｸUB"/>
                <a:ea typeface="HGP創英角ｺﾞｼｯｸUB"/>
              </a:rPr>
              <a:t>身を守る行動（避難）</a:t>
            </a:r>
            <a:r>
              <a:rPr kumimoji="0" lang="ja-JP" altLang="en-US" sz="2800" b="0" i="0" u="none" strike="noStrike" kern="0" cap="none" spc="0" normalizeH="0" baseline="0" noProof="0">
                <a:ln>
                  <a:noFill/>
                </a:ln>
                <a:solidFill>
                  <a:prstClr val="black"/>
                </a:solidFill>
                <a:effectLst/>
                <a:uLnTx/>
                <a:uFillTx/>
                <a:latin typeface="Arial"/>
                <a:ea typeface="ＭＳ Ｐゴシック"/>
              </a:rPr>
              <a:t>を知る</a:t>
            </a:r>
            <a:endParaRPr kumimoji="0" lang="en-US" altLang="ja-JP" sz="2800" b="0" i="0" u="none" strike="noStrike" kern="0" cap="none" spc="0" normalizeH="0" baseline="0" noProof="0">
              <a:ln>
                <a:noFill/>
              </a:ln>
              <a:solidFill>
                <a:prstClr val="black"/>
              </a:solidFill>
              <a:effectLst/>
              <a:uLnTx/>
              <a:uFillTx/>
              <a:latin typeface="Arial"/>
              <a:ea typeface="ＭＳ Ｐゴシック"/>
            </a:endParaRPr>
          </a:p>
        </p:txBody>
      </p:sp>
      <p:sp>
        <p:nvSpPr>
          <p:cNvPr id="4" name="テキスト ボックス 3"/>
          <p:cNvSpPr txBox="1"/>
          <p:nvPr/>
        </p:nvSpPr>
        <p:spPr>
          <a:xfrm>
            <a:off x="189000" y="2140095"/>
            <a:ext cx="6480000" cy="755848"/>
          </a:xfrm>
          <a:prstGeom prst="rect">
            <a:avLst/>
          </a:prstGeom>
          <a:noFill/>
        </p:spPr>
        <p:txBody>
          <a:bodyPr wrap="square" lIns="0" tIns="0" rIns="0" bIns="0" rtlCol="0" anchor="ctr" anchorCtr="0">
            <a:spAutoFit/>
          </a:bodyPr>
          <a:lstStyle/>
          <a:p>
            <a:pPr marL="627063" marR="0" lvl="0" indent="-627063" algn="l" defTabSz="914400" rtl="0" eaLnBrk="1" fontAlgn="auto" latinLnBrk="0" hangingPunct="1">
              <a:lnSpc>
                <a:spcPct val="130000"/>
              </a:lnSpc>
              <a:spcBef>
                <a:spcPts val="60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Arial"/>
                <a:ea typeface="ＭＳ Ｐゴシック"/>
              </a:rPr>
              <a:t>問１．次の状況を想像してください。　それぞれの状況では、</a:t>
            </a:r>
            <a:br>
              <a:rPr kumimoji="0" lang="en-US" altLang="ja-JP" sz="2000" b="0" i="0" u="none" strike="noStrike" kern="0" cap="none" spc="0" normalizeH="0" baseline="0" noProof="0" dirty="0">
                <a:ln>
                  <a:noFill/>
                </a:ln>
                <a:solidFill>
                  <a:prstClr val="black"/>
                </a:solidFill>
                <a:effectLst/>
                <a:uLnTx/>
                <a:uFillTx/>
                <a:latin typeface="Arial"/>
                <a:ea typeface="ＭＳ Ｐゴシック"/>
              </a:rPr>
            </a:br>
            <a:r>
              <a:rPr kumimoji="0" lang="ja-JP" altLang="en-US" sz="2000" b="0" i="0" u="none" strike="noStrike" kern="0" cap="none" spc="0" normalizeH="0" baseline="0" noProof="0" dirty="0">
                <a:ln>
                  <a:noFill/>
                </a:ln>
                <a:solidFill>
                  <a:prstClr val="black"/>
                </a:solidFill>
                <a:effectLst/>
                <a:uLnTx/>
                <a:uFillTx/>
                <a:latin typeface="Arial"/>
                <a:ea typeface="ＭＳ Ｐゴシック"/>
              </a:rPr>
              <a:t>あなたは避難所に避難しますか？　避難しませんか？</a:t>
            </a:r>
          </a:p>
        </p:txBody>
      </p:sp>
      <p:sp>
        <p:nvSpPr>
          <p:cNvPr id="5" name="テキスト ボックス 4"/>
          <p:cNvSpPr txBox="1"/>
          <p:nvPr/>
        </p:nvSpPr>
        <p:spPr>
          <a:xfrm>
            <a:off x="189000" y="1719498"/>
            <a:ext cx="6480000" cy="276999"/>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a:ln>
                  <a:noFill/>
                </a:ln>
                <a:solidFill>
                  <a:prstClr val="black"/>
                </a:solidFill>
                <a:effectLst/>
                <a:uLnTx/>
                <a:uFillTx/>
                <a:latin typeface="Arial"/>
                <a:ea typeface="ＭＳ Ｐゴシック"/>
              </a:rPr>
              <a:t>＿＿年　＿＿組　＿＿番　名前（＿＿＿＿＿＿＿＿＿＿）</a:t>
            </a:r>
            <a:endParaRPr kumimoji="0" lang="en-US" altLang="ja-JP" sz="1800" b="0" i="0" u="none" strike="noStrike" kern="0" cap="none" spc="0" normalizeH="0" baseline="0" noProof="0">
              <a:ln>
                <a:noFill/>
              </a:ln>
              <a:solidFill>
                <a:prstClr val="black"/>
              </a:solidFill>
              <a:effectLst/>
              <a:uLnTx/>
              <a:uFillTx/>
              <a:latin typeface="Arial"/>
              <a:ea typeface="ＭＳ Ｐゴシック"/>
            </a:endParaRPr>
          </a:p>
        </p:txBody>
      </p:sp>
      <p:sp>
        <p:nvSpPr>
          <p:cNvPr id="6" name="テキスト ボックス 5"/>
          <p:cNvSpPr txBox="1"/>
          <p:nvPr/>
        </p:nvSpPr>
        <p:spPr>
          <a:xfrm>
            <a:off x="1259028" y="285710"/>
            <a:ext cx="360000" cy="169277"/>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Arial"/>
                <a:ea typeface="ＭＳ Ｐゴシック"/>
              </a:rPr>
              <a:t>ふ</a:t>
            </a:r>
            <a:endParaRPr kumimoji="0" lang="en-US" altLang="ja-JP" sz="1100" b="0" i="0" u="none" strike="noStrike" kern="0" cap="none" spc="0" normalizeH="0" baseline="0" noProof="0">
              <a:ln>
                <a:noFill/>
              </a:ln>
              <a:solidFill>
                <a:prstClr val="black"/>
              </a:solidFill>
              <a:effectLst/>
              <a:uLnTx/>
              <a:uFillTx/>
              <a:latin typeface="Arial"/>
              <a:ea typeface="ＭＳ Ｐゴシック"/>
            </a:endParaRPr>
          </a:p>
        </p:txBody>
      </p:sp>
      <p:sp>
        <p:nvSpPr>
          <p:cNvPr id="7" name="テキスト ボックス 6"/>
          <p:cNvSpPr txBox="1"/>
          <p:nvPr/>
        </p:nvSpPr>
        <p:spPr>
          <a:xfrm>
            <a:off x="2896578" y="2512455"/>
            <a:ext cx="388570"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8" name="テキスト ボックス 7"/>
          <p:cNvSpPr txBox="1"/>
          <p:nvPr/>
        </p:nvSpPr>
        <p:spPr>
          <a:xfrm>
            <a:off x="4735164" y="2512455"/>
            <a:ext cx="388570"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graphicFrame>
        <p:nvGraphicFramePr>
          <p:cNvPr id="9" name="表 8"/>
          <p:cNvGraphicFramePr>
            <a:graphicFrameLocks noGrp="1"/>
          </p:cNvGraphicFramePr>
          <p:nvPr/>
        </p:nvGraphicFramePr>
        <p:xfrm>
          <a:off x="194750" y="3034998"/>
          <a:ext cx="6533710" cy="3962151"/>
        </p:xfrm>
        <a:graphic>
          <a:graphicData uri="http://schemas.openxmlformats.org/drawingml/2006/table">
            <a:tbl>
              <a:tblPr firstRow="1" bandRow="1"/>
              <a:tblGrid>
                <a:gridCol w="360000">
                  <a:extLst>
                    <a:ext uri="{9D8B030D-6E8A-4147-A177-3AD203B41FA5}">
                      <a16:colId xmlns:a16="http://schemas.microsoft.com/office/drawing/2014/main" val="20000"/>
                    </a:ext>
                  </a:extLst>
                </a:gridCol>
                <a:gridCol w="1492853">
                  <a:extLst>
                    <a:ext uri="{9D8B030D-6E8A-4147-A177-3AD203B41FA5}">
                      <a16:colId xmlns:a16="http://schemas.microsoft.com/office/drawing/2014/main" val="20001"/>
                    </a:ext>
                  </a:extLst>
                </a:gridCol>
                <a:gridCol w="874055">
                  <a:extLst>
                    <a:ext uri="{9D8B030D-6E8A-4147-A177-3AD203B41FA5}">
                      <a16:colId xmlns:a16="http://schemas.microsoft.com/office/drawing/2014/main" val="20002"/>
                    </a:ext>
                  </a:extLst>
                </a:gridCol>
                <a:gridCol w="874055">
                  <a:extLst>
                    <a:ext uri="{9D8B030D-6E8A-4147-A177-3AD203B41FA5}">
                      <a16:colId xmlns:a16="http://schemas.microsoft.com/office/drawing/2014/main" val="20003"/>
                    </a:ext>
                  </a:extLst>
                </a:gridCol>
                <a:gridCol w="2932747">
                  <a:extLst>
                    <a:ext uri="{9D8B030D-6E8A-4147-A177-3AD203B41FA5}">
                      <a16:colId xmlns:a16="http://schemas.microsoft.com/office/drawing/2014/main" val="20004"/>
                    </a:ext>
                  </a:extLst>
                </a:gridCol>
              </a:tblGrid>
              <a:tr h="288000">
                <a:tc rowSpan="2"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ja-JP" altLang="en-US" sz="1400" dirty="0">
                          <a:latin typeface="ＭＳ Ｐゴシック" panose="020B0600070205080204" pitchFamily="50" charset="-128"/>
                          <a:ea typeface="ＭＳ Ｐゴシック" panose="020B0600070205080204" pitchFamily="50" charset="-128"/>
                        </a:rPr>
                        <a:t>状況</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rowSpan="2" h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どちらかに○をつける</a:t>
                      </a:r>
                    </a:p>
                  </a:txBody>
                  <a:tcPr marL="0" marR="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理由</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88000">
                <a:tc gridSpan="2"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dirty="0">
                          <a:latin typeface="ＭＳ Ｐゴシック" panose="020B0600070205080204" pitchFamily="50" charset="-128"/>
                          <a:ea typeface="ＭＳ Ｐゴシック" panose="020B0600070205080204" pitchFamily="50" charset="-128"/>
                        </a:rPr>
                        <a:t>避難する</a:t>
                      </a:r>
                      <a:endParaRPr kumimoji="1" lang="ja-JP" altLang="en-US" sz="140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spc="-150" dirty="0">
                          <a:latin typeface="ＭＳ Ｐゴシック" panose="020B0600070205080204" pitchFamily="50" charset="-128"/>
                          <a:ea typeface="ＭＳ Ｐゴシック" panose="020B0600070205080204" pitchFamily="50" charset="-128"/>
                        </a:rPr>
                        <a:t>避難しない</a:t>
                      </a:r>
                      <a:endParaRPr kumimoji="1" lang="ja-JP" altLang="en-US" sz="1400" spc="-15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A</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2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「（自分の家の）</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近くの山で土砂</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災害が起きた」と</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いうニュースを見た</a:t>
                      </a:r>
                      <a:endParaRPr lang="en-US" altLang="ja-JP" sz="1400" dirty="0">
                        <a:solidFill>
                          <a:schemeClr val="tx1"/>
                        </a:solidFill>
                        <a:latin typeface="ＭＳ Ｐ明朝" panose="02020600040205080304" pitchFamily="18" charset="-128"/>
                        <a:ea typeface="ＭＳ Ｐ明朝" panose="02020600040205080304" pitchFamily="18" charset="-128"/>
                      </a:endParaRP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B</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2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役所から「避難指示」が発令され、</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避難所が開いた</a:t>
                      </a:r>
                      <a:endParaRPr lang="en-US" altLang="ja-JP" sz="1400" dirty="0">
                        <a:solidFill>
                          <a:schemeClr val="tx1"/>
                        </a:solidFill>
                        <a:latin typeface="ＭＳ Ｐ明朝" panose="02020600040205080304" pitchFamily="18" charset="-128"/>
                        <a:ea typeface="ＭＳ Ｐ明朝" panose="02020600040205080304" pitchFamily="18" charset="-128"/>
                      </a:endParaRP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C</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2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家の１階の床まで水がきた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10" name="テキスト ボックス 9"/>
          <p:cNvSpPr txBox="1"/>
          <p:nvPr/>
        </p:nvSpPr>
        <p:spPr>
          <a:xfrm>
            <a:off x="1314095" y="2107547"/>
            <a:ext cx="482955"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Arial"/>
                <a:ea typeface="ＭＳ Ｐゴシック"/>
              </a:rPr>
              <a:t>じょうきょう</a:t>
            </a:r>
            <a:endParaRPr kumimoji="0" lang="en-US" altLang="ja-JP" sz="700" b="0" i="0" u="none" strike="noStrike" kern="0" cap="none" spc="-150" normalizeH="0" baseline="0" noProof="0">
              <a:ln>
                <a:noFill/>
              </a:ln>
              <a:solidFill>
                <a:prstClr val="black"/>
              </a:solidFill>
              <a:effectLst/>
              <a:uLnTx/>
              <a:uFillTx/>
              <a:latin typeface="Arial"/>
              <a:ea typeface="ＭＳ Ｐゴシック"/>
            </a:endParaRPr>
          </a:p>
        </p:txBody>
      </p:sp>
      <p:sp>
        <p:nvSpPr>
          <p:cNvPr id="12" name="テキスト ボックス 11"/>
          <p:cNvSpPr txBox="1"/>
          <p:nvPr/>
        </p:nvSpPr>
        <p:spPr>
          <a:xfrm>
            <a:off x="189000" y="7125877"/>
            <a:ext cx="6480000" cy="307777"/>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Arial"/>
                <a:ea typeface="ＭＳ Ｐゴシック"/>
              </a:rPr>
              <a:t>問２．今日の授業で、思ったこと・感じたことを書きましょう。</a:t>
            </a:r>
          </a:p>
        </p:txBody>
      </p:sp>
      <p:graphicFrame>
        <p:nvGraphicFramePr>
          <p:cNvPr id="13" name="表 12"/>
          <p:cNvGraphicFramePr>
            <a:graphicFrameLocks noGrp="1"/>
          </p:cNvGraphicFramePr>
          <p:nvPr/>
        </p:nvGraphicFramePr>
        <p:xfrm>
          <a:off x="189000" y="7494290"/>
          <a:ext cx="6480000" cy="2160000"/>
        </p:xfrm>
        <a:graphic>
          <a:graphicData uri="http://schemas.openxmlformats.org/drawingml/2006/table">
            <a:tbl>
              <a:tblPr firstRow="1" bandRow="1"/>
              <a:tblGrid>
                <a:gridCol w="6480000">
                  <a:extLst>
                    <a:ext uri="{9D8B030D-6E8A-4147-A177-3AD203B41FA5}">
                      <a16:colId xmlns:a16="http://schemas.microsoft.com/office/drawing/2014/main" val="20000"/>
                    </a:ext>
                  </a:extLst>
                </a:gridCol>
              </a:tblGrid>
              <a:tr h="43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dirty="0"/>
                    </a:p>
                  </a:txBody>
                  <a:tcP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3342817"/>
                  </a:ext>
                </a:extLst>
              </a:tr>
              <a:tr h="43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3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dirty="0"/>
                    </a:p>
                  </a:txBody>
                  <a:tcP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32000">
                <a:tc>
                  <a:txBody>
                    <a:bodyPr/>
                    <a:lstStyle/>
                    <a:p>
                      <a:endParaRPr kumimoji="1" lang="ja-JP" altLang="en-US" dirty="0"/>
                    </a:p>
                  </a:txBody>
                  <a:tcP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712104"/>
                  </a:ext>
                </a:extLst>
              </a:tr>
              <a:tr h="432000">
                <a:tc>
                  <a:txBody>
                    <a:bodyPr/>
                    <a:lstStyle/>
                    <a:p>
                      <a:endParaRPr kumimoji="1" lang="ja-JP" altLang="en-US" dirty="0"/>
                    </a:p>
                  </a:txBody>
                  <a:tcP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21176"/>
                  </a:ext>
                </a:extLst>
              </a:tr>
            </a:tbl>
          </a:graphicData>
        </a:graphic>
      </p:graphicFrame>
      <p:sp>
        <p:nvSpPr>
          <p:cNvPr id="15" name="テキスト ボックス 14"/>
          <p:cNvSpPr txBox="1"/>
          <p:nvPr/>
        </p:nvSpPr>
        <p:spPr>
          <a:xfrm>
            <a:off x="1412320" y="4908351"/>
            <a:ext cx="404677"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 なん し</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6" name="テキスト ボックス 15"/>
          <p:cNvSpPr txBox="1"/>
          <p:nvPr/>
        </p:nvSpPr>
        <p:spPr>
          <a:xfrm>
            <a:off x="1451728" y="3931045"/>
            <a:ext cx="29343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どしゃ</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7" name="テキスト ボックス 16"/>
          <p:cNvSpPr txBox="1"/>
          <p:nvPr/>
        </p:nvSpPr>
        <p:spPr>
          <a:xfrm>
            <a:off x="1400176" y="6143383"/>
            <a:ext cx="185559"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ゆか</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8" name="テキスト ボックス 17"/>
          <p:cNvSpPr txBox="1"/>
          <p:nvPr/>
        </p:nvSpPr>
        <p:spPr>
          <a:xfrm>
            <a:off x="613978" y="5187854"/>
            <a:ext cx="14382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じ</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2194720" y="3338688"/>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2" name="テキスト ボックス 21"/>
          <p:cNvSpPr txBox="1"/>
          <p:nvPr/>
        </p:nvSpPr>
        <p:spPr>
          <a:xfrm>
            <a:off x="3043238" y="3338688"/>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3" name="テキスト ボックス 22"/>
          <p:cNvSpPr txBox="1"/>
          <p:nvPr/>
        </p:nvSpPr>
        <p:spPr>
          <a:xfrm>
            <a:off x="792028" y="5438062"/>
            <a:ext cx="305379"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なんじょ</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4" name="テキスト ボックス 23"/>
          <p:cNvSpPr txBox="1"/>
          <p:nvPr/>
        </p:nvSpPr>
        <p:spPr>
          <a:xfrm>
            <a:off x="1029634" y="5187854"/>
            <a:ext cx="370542"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はつれい</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5" name="テキスト ボックス 24"/>
          <p:cNvSpPr txBox="1"/>
          <p:nvPr/>
        </p:nvSpPr>
        <p:spPr>
          <a:xfrm>
            <a:off x="595024" y="4192885"/>
            <a:ext cx="367660"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さいがい</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7" name="テキスト ボックス 26"/>
          <p:cNvSpPr txBox="1"/>
          <p:nvPr/>
        </p:nvSpPr>
        <p:spPr>
          <a:xfrm>
            <a:off x="2036115" y="2107547"/>
            <a:ext cx="446736"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Arial"/>
                <a:ea typeface="ＭＳ Ｐゴシック"/>
              </a:rPr>
              <a:t>そうぞう</a:t>
            </a:r>
            <a:endParaRPr kumimoji="0" lang="en-US" altLang="ja-JP" sz="700" b="0" i="0" u="none" strike="noStrike" kern="0" cap="none" spc="-150" normalizeH="0" baseline="0" noProof="0">
              <a:ln>
                <a:noFill/>
              </a:ln>
              <a:solidFill>
                <a:prstClr val="black"/>
              </a:solidFill>
              <a:effectLst/>
              <a:uLnTx/>
              <a:uFillTx/>
              <a:latin typeface="Arial"/>
              <a:ea typeface="ＭＳ Ｐゴシック"/>
            </a:endParaRPr>
          </a:p>
        </p:txBody>
      </p:sp>
      <p:sp>
        <p:nvSpPr>
          <p:cNvPr id="28" name="テキスト ボックス 27"/>
          <p:cNvSpPr txBox="1"/>
          <p:nvPr/>
        </p:nvSpPr>
        <p:spPr>
          <a:xfrm>
            <a:off x="5352695" y="2107547"/>
            <a:ext cx="482955"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Arial"/>
                <a:ea typeface="ＭＳ Ｐゴシック"/>
              </a:rPr>
              <a:t>じょうきょう</a:t>
            </a:r>
            <a:endParaRPr kumimoji="0" lang="en-US" altLang="ja-JP" sz="700" b="0" i="0" u="none" strike="noStrike" kern="0" cap="none" spc="-150" normalizeH="0" baseline="0" noProof="0">
              <a:ln>
                <a:noFill/>
              </a:ln>
              <a:solidFill>
                <a:prstClr val="black"/>
              </a:solidFill>
              <a:effectLst/>
              <a:uLnTx/>
              <a:uFillTx/>
              <a:latin typeface="Arial"/>
              <a:ea typeface="ＭＳ Ｐゴシック"/>
            </a:endParaRPr>
          </a:p>
        </p:txBody>
      </p:sp>
      <p:sp>
        <p:nvSpPr>
          <p:cNvPr id="29" name="テキスト ボックス 28"/>
          <p:cNvSpPr txBox="1"/>
          <p:nvPr/>
        </p:nvSpPr>
        <p:spPr>
          <a:xfrm>
            <a:off x="943554" y="3163026"/>
            <a:ext cx="37054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じょうきょう</a:t>
            </a:r>
            <a:endParaRPr kumimoji="0" lang="en-US" altLang="ja-JP"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30" name="テキスト ボックス 29"/>
          <p:cNvSpPr txBox="1"/>
          <p:nvPr/>
        </p:nvSpPr>
        <p:spPr>
          <a:xfrm>
            <a:off x="1585735" y="7040123"/>
            <a:ext cx="462524"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じゅ ぎょう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 name="テキスト ボックス 1">
            <a:extLst>
              <a:ext uri="{FF2B5EF4-FFF2-40B4-BE49-F238E27FC236}">
                <a16:creationId xmlns:a16="http://schemas.microsoft.com/office/drawing/2014/main" id="{09302F11-B8D2-9297-A681-8498B20998C0}"/>
              </a:ext>
            </a:extLst>
          </p:cNvPr>
          <p:cNvSpPr txBox="1"/>
          <p:nvPr/>
        </p:nvSpPr>
        <p:spPr>
          <a:xfrm>
            <a:off x="598806" y="5438062"/>
            <a:ext cx="193222"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1" name="テキスト ボックス 10">
            <a:extLst>
              <a:ext uri="{FF2B5EF4-FFF2-40B4-BE49-F238E27FC236}">
                <a16:creationId xmlns:a16="http://schemas.microsoft.com/office/drawing/2014/main" id="{60218E66-A7AB-9956-47C7-BF83272DF0B0}"/>
              </a:ext>
            </a:extLst>
          </p:cNvPr>
          <p:cNvSpPr txBox="1"/>
          <p:nvPr/>
        </p:nvSpPr>
        <p:spPr>
          <a:xfrm>
            <a:off x="4627366" y="756275"/>
            <a:ext cx="740569" cy="169277"/>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HGP創英角ｺﾞｼｯｸUB"/>
                <a:ea typeface="HGP創英角ｺﾞｼｯｸUB"/>
              </a:rPr>
              <a:t>ひなん</a:t>
            </a:r>
            <a:endParaRPr kumimoji="0" lang="en-US" altLang="ja-JP" sz="1100" b="0" i="0" u="none" strike="noStrike" kern="0" cap="none" spc="0" normalizeH="0" baseline="0" noProof="0">
              <a:ln>
                <a:noFill/>
              </a:ln>
              <a:solidFill>
                <a:prstClr val="black"/>
              </a:solidFill>
              <a:effectLst/>
              <a:uLnTx/>
              <a:uFillTx/>
              <a:latin typeface="HGP創英角ｺﾞｼｯｸUB"/>
              <a:ea typeface="HGP創英角ｺﾞｼｯｸUB"/>
            </a:endParaRPr>
          </a:p>
        </p:txBody>
      </p:sp>
      <p:sp>
        <p:nvSpPr>
          <p:cNvPr id="26" name="正方形/長方形 25">
            <a:extLst>
              <a:ext uri="{FF2B5EF4-FFF2-40B4-BE49-F238E27FC236}">
                <a16:creationId xmlns:a16="http://schemas.microsoft.com/office/drawing/2014/main" id="{4B9466F7-953C-7FA9-5370-CDE5BC319039}"/>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ワークシート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テーマ③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14" name="テキスト ボックス 13">
            <a:extLst>
              <a:ext uri="{FF2B5EF4-FFF2-40B4-BE49-F238E27FC236}">
                <a16:creationId xmlns:a16="http://schemas.microsoft.com/office/drawing/2014/main" id="{E3C5DB24-5CD9-B14F-92D6-6CFD9BA83294}"/>
              </a:ext>
            </a:extLst>
          </p:cNvPr>
          <p:cNvSpPr txBox="1"/>
          <p:nvPr/>
        </p:nvSpPr>
        <p:spPr>
          <a:xfrm>
            <a:off x="1852613" y="2512455"/>
            <a:ext cx="63023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 なん じょ</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Tree>
    <p:extLst>
      <p:ext uri="{BB962C8B-B14F-4D97-AF65-F5344CB8AC3E}">
        <p14:creationId xmlns:p14="http://schemas.microsoft.com/office/powerpoint/2010/main" val="3035619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D69BB97-2E98-D0BB-29E2-865304DF6334}"/>
              </a:ext>
            </a:extLst>
          </p:cNvPr>
          <p:cNvSpPr/>
          <p:nvPr/>
        </p:nvSpPr>
        <p:spPr>
          <a:xfrm>
            <a:off x="-1" y="642678"/>
            <a:ext cx="6858001" cy="21759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Arial"/>
                <a:ea typeface="ＭＳ Ｐゴシック"/>
              </a:rPr>
              <a:t>　</a:t>
            </a:r>
          </a:p>
        </p:txBody>
      </p:sp>
      <p:sp>
        <p:nvSpPr>
          <p:cNvPr id="5" name="テキスト ボックス 4">
            <a:extLst>
              <a:ext uri="{FF2B5EF4-FFF2-40B4-BE49-F238E27FC236}">
                <a16:creationId xmlns:a16="http://schemas.microsoft.com/office/drawing/2014/main" id="{80062C3E-97CA-2139-9B18-489CFABEF6DB}"/>
              </a:ext>
            </a:extLst>
          </p:cNvPr>
          <p:cNvSpPr txBox="1"/>
          <p:nvPr/>
        </p:nvSpPr>
        <p:spPr>
          <a:xfrm>
            <a:off x="962684" y="723202"/>
            <a:ext cx="1417708" cy="307777"/>
          </a:xfrm>
          <a:prstGeom prst="rect">
            <a:avLst/>
          </a:prstGeom>
          <a:noFill/>
        </p:spPr>
        <p:txBody>
          <a:bodyPr wrap="square" lIns="0" tIns="0" rIns="0" bIns="0" rtlCol="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GP創英角ｺﾞｼｯｸUB"/>
                <a:ea typeface="HGP創英角ｺﾞｼｯｸUB"/>
              </a:rPr>
              <a:t>今日の宿題</a:t>
            </a:r>
          </a:p>
        </p:txBody>
      </p:sp>
      <p:sp>
        <p:nvSpPr>
          <p:cNvPr id="6" name="二等辺三角形 5">
            <a:extLst>
              <a:ext uri="{FF2B5EF4-FFF2-40B4-BE49-F238E27FC236}">
                <a16:creationId xmlns:a16="http://schemas.microsoft.com/office/drawing/2014/main" id="{DD8DC977-2DC2-7527-E0CF-6AD932DA7263}"/>
              </a:ext>
            </a:extLst>
          </p:cNvPr>
          <p:cNvSpPr/>
          <p:nvPr/>
        </p:nvSpPr>
        <p:spPr>
          <a:xfrm rot="5400000">
            <a:off x="466276" y="1773789"/>
            <a:ext cx="199293" cy="144849"/>
          </a:xfrm>
          <a:prstGeom prst="triangle">
            <a:avLst/>
          </a:prstGeom>
          <a:solidFill>
            <a:schemeClr val="tx1"/>
          </a:solidFill>
          <a:ln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endParaRPr>
          </a:p>
        </p:txBody>
      </p:sp>
      <p:sp>
        <p:nvSpPr>
          <p:cNvPr id="7" name="テキスト ボックス 6">
            <a:extLst>
              <a:ext uri="{FF2B5EF4-FFF2-40B4-BE49-F238E27FC236}">
                <a16:creationId xmlns:a16="http://schemas.microsoft.com/office/drawing/2014/main" id="{830F5044-E729-11F6-C985-55E7EE5D0A58}"/>
              </a:ext>
            </a:extLst>
          </p:cNvPr>
          <p:cNvSpPr txBox="1"/>
          <p:nvPr/>
        </p:nvSpPr>
        <p:spPr>
          <a:xfrm>
            <a:off x="818267" y="1686853"/>
            <a:ext cx="5842268" cy="1071319"/>
          </a:xfrm>
          <a:prstGeom prst="rect">
            <a:avLst/>
          </a:prstGeom>
          <a:noFill/>
        </p:spPr>
        <p:txBody>
          <a:bodyPr wrap="square" lIns="0" tIns="0" rIns="0" bIns="0" rtlCol="0" anchor="t" anchorCtr="0">
            <a:spAutoFit/>
          </a:bodyPr>
          <a:lstStyle/>
          <a:p>
            <a:pPr marL="0" marR="0" lvl="0" indent="0" algn="l" defTabSz="457200" rtl="0" eaLnBrk="1" fontAlgn="auto" latinLnBrk="0" hangingPunct="1">
              <a:lnSpc>
                <a:spcPct val="120000"/>
              </a:lnSpc>
              <a:spcAft>
                <a:spcPts val="0"/>
              </a:spcAft>
              <a:buClrTx/>
              <a:buSzTx/>
              <a:buFontTx/>
              <a:buNone/>
              <a:tabLst/>
              <a:defRPr/>
            </a:pPr>
            <a:r>
              <a:rPr kumimoji="1" lang="ja-JP" altLang="en-US" sz="2000" b="0" i="0" u="none" strike="noStrike" kern="0" cap="none" spc="0" normalizeH="0" baseline="0" noProof="0" dirty="0">
                <a:ln>
                  <a:noFill/>
                </a:ln>
                <a:solidFill>
                  <a:prstClr val="black"/>
                </a:solidFill>
                <a:effectLst/>
                <a:uLnTx/>
                <a:uFillTx/>
                <a:latin typeface="Arial"/>
                <a:ea typeface="ＭＳ Ｐゴシック"/>
              </a:rPr>
              <a:t>問１の状況のほか、もっといろいろな状況も</a:t>
            </a:r>
            <a:br>
              <a:rPr kumimoji="1" lang="en-US" altLang="ja-JP" sz="2000" b="0" i="0" u="none" strike="noStrike" kern="0" cap="none" spc="0" normalizeH="0" baseline="0" noProof="0" dirty="0">
                <a:ln>
                  <a:noFill/>
                </a:ln>
                <a:solidFill>
                  <a:prstClr val="black"/>
                </a:solidFill>
                <a:effectLst/>
                <a:uLnTx/>
                <a:uFillTx/>
                <a:latin typeface="Arial"/>
                <a:ea typeface="ＭＳ Ｐゴシック"/>
              </a:rPr>
            </a:br>
            <a:r>
              <a:rPr kumimoji="1" lang="ja-JP" altLang="en-US" sz="2000" b="0" i="0" u="none" strike="noStrike" kern="0" cap="none" spc="0" normalizeH="0" baseline="0" noProof="0" dirty="0">
                <a:ln>
                  <a:noFill/>
                </a:ln>
                <a:solidFill>
                  <a:prstClr val="black"/>
                </a:solidFill>
                <a:effectLst/>
                <a:uLnTx/>
                <a:uFillTx/>
                <a:latin typeface="Arial"/>
                <a:ea typeface="ＭＳ Ｐゴシック"/>
              </a:rPr>
              <a:t>考えられます。 次の状況では、</a:t>
            </a:r>
            <a:endParaRPr kumimoji="1" lang="en-US" altLang="ja-JP" sz="2000" b="0" i="0" u="none" strike="noStrike" kern="0" cap="none" spc="0" normalizeH="0" baseline="0" noProof="0" dirty="0">
              <a:ln>
                <a:noFill/>
              </a:ln>
              <a:solidFill>
                <a:prstClr val="black"/>
              </a:solidFill>
              <a:effectLst/>
              <a:uLnTx/>
              <a:uFillTx/>
              <a:latin typeface="Arial"/>
              <a:ea typeface="ＭＳ Ｐゴシック"/>
            </a:endParaRPr>
          </a:p>
          <a:p>
            <a:pPr marL="0" marR="0" lvl="0" indent="0" algn="l" defTabSz="457200" rtl="0" eaLnBrk="1" fontAlgn="auto" latinLnBrk="0" hangingPunct="1">
              <a:lnSpc>
                <a:spcPct val="120000"/>
              </a:lnSpc>
              <a:spcAft>
                <a:spcPts val="0"/>
              </a:spcAft>
              <a:buClrTx/>
              <a:buSzTx/>
              <a:buFontTx/>
              <a:buNone/>
              <a:tabLst/>
              <a:defRPr/>
            </a:pPr>
            <a:r>
              <a:rPr kumimoji="1" lang="ja-JP" altLang="en-US" sz="2000" b="0" i="0" u="none" strike="noStrike" kern="0" cap="none" spc="0" normalizeH="0" baseline="0" noProof="0" dirty="0">
                <a:ln>
                  <a:noFill/>
                </a:ln>
                <a:solidFill>
                  <a:prstClr val="black"/>
                </a:solidFill>
                <a:effectLst/>
                <a:uLnTx/>
                <a:uFillTx/>
                <a:latin typeface="Arial"/>
                <a:ea typeface="ＭＳ Ｐゴシック"/>
              </a:rPr>
              <a:t>あなたは避難所に避難しますか？避難しませんか？</a:t>
            </a:r>
            <a:endParaRPr kumimoji="0" lang="ja-JP" altLang="en-US" sz="2000" b="0" i="0" u="none" strike="noStrike" kern="0" cap="none" spc="0" normalizeH="0" baseline="0" noProof="0" dirty="0">
              <a:ln>
                <a:noFill/>
              </a:ln>
              <a:solidFill>
                <a:prstClr val="black"/>
              </a:solidFill>
              <a:effectLst/>
              <a:uLnTx/>
              <a:uFillTx/>
              <a:latin typeface="Arial"/>
              <a:ea typeface="ＭＳ Ｐゴシック"/>
            </a:endParaRPr>
          </a:p>
        </p:txBody>
      </p:sp>
      <p:pic>
        <p:nvPicPr>
          <p:cNvPr id="8" name="図 7">
            <a:extLst>
              <a:ext uri="{FF2B5EF4-FFF2-40B4-BE49-F238E27FC236}">
                <a16:creationId xmlns:a16="http://schemas.microsoft.com/office/drawing/2014/main" id="{9BE1A2DD-EBF9-DFB6-A7F7-7030CA8300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82" y="462339"/>
            <a:ext cx="816048" cy="816048"/>
          </a:xfrm>
          <a:prstGeom prst="rect">
            <a:avLst/>
          </a:prstGeom>
        </p:spPr>
      </p:pic>
      <p:sp>
        <p:nvSpPr>
          <p:cNvPr id="9" name="テキスト ボックス 8">
            <a:extLst>
              <a:ext uri="{FF2B5EF4-FFF2-40B4-BE49-F238E27FC236}">
                <a16:creationId xmlns:a16="http://schemas.microsoft.com/office/drawing/2014/main" id="{E312D00C-7603-D1A2-4D90-D4F443289F5F}"/>
              </a:ext>
            </a:extLst>
          </p:cNvPr>
          <p:cNvSpPr txBox="1"/>
          <p:nvPr/>
        </p:nvSpPr>
        <p:spPr>
          <a:xfrm>
            <a:off x="1029705" y="1163227"/>
            <a:ext cx="463213"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a:ln>
                  <a:noFill/>
                </a:ln>
                <a:solidFill>
                  <a:prstClr val="black"/>
                </a:solidFill>
                <a:effectLst/>
                <a:uLnTx/>
                <a:uFillTx/>
                <a:latin typeface="HGP創英角ｺﾞｼｯｸUB"/>
                <a:ea typeface="HGP創英角ｺﾞｼｯｸUB"/>
              </a:rPr>
              <a:t>さいがい</a:t>
            </a:r>
            <a:endParaRPr kumimoji="0" lang="en-US" altLang="ja-JP" sz="700" b="0" i="0" u="none" strike="noStrike" kern="0" cap="none" spc="0" normalizeH="0" baseline="0" noProof="0">
              <a:ln>
                <a:noFill/>
              </a:ln>
              <a:solidFill>
                <a:prstClr val="black"/>
              </a:solidFill>
              <a:effectLst/>
              <a:uLnTx/>
              <a:uFillTx/>
              <a:latin typeface="HGP創英角ｺﾞｼｯｸUB"/>
              <a:ea typeface="HGP創英角ｺﾞｼｯｸUB"/>
            </a:endParaRPr>
          </a:p>
        </p:txBody>
      </p:sp>
      <p:sp>
        <p:nvSpPr>
          <p:cNvPr id="10" name="テキスト ボックス 9">
            <a:extLst>
              <a:ext uri="{FF2B5EF4-FFF2-40B4-BE49-F238E27FC236}">
                <a16:creationId xmlns:a16="http://schemas.microsoft.com/office/drawing/2014/main" id="{89E53074-949B-1A98-23ED-D1021720970A}"/>
              </a:ext>
            </a:extLst>
          </p:cNvPr>
          <p:cNvSpPr txBox="1"/>
          <p:nvPr/>
        </p:nvSpPr>
        <p:spPr>
          <a:xfrm>
            <a:off x="994448" y="1233773"/>
            <a:ext cx="3462486" cy="307777"/>
          </a:xfrm>
          <a:prstGeom prst="rect">
            <a:avLst/>
          </a:prstGeom>
          <a:noFill/>
        </p:spPr>
        <p:txBody>
          <a:bodyPr wrap="non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災害ではいろいろなことが起こる</a:t>
            </a:r>
          </a:p>
        </p:txBody>
      </p:sp>
      <p:sp>
        <p:nvSpPr>
          <p:cNvPr id="11" name="テキスト ボックス 10">
            <a:extLst>
              <a:ext uri="{FF2B5EF4-FFF2-40B4-BE49-F238E27FC236}">
                <a16:creationId xmlns:a16="http://schemas.microsoft.com/office/drawing/2014/main" id="{CC001437-E8E1-98A0-7C42-367A6AFBA8CB}"/>
              </a:ext>
            </a:extLst>
          </p:cNvPr>
          <p:cNvSpPr txBox="1"/>
          <p:nvPr/>
        </p:nvSpPr>
        <p:spPr>
          <a:xfrm>
            <a:off x="1555916" y="1650248"/>
            <a:ext cx="403957"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じょうきょう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12" name="正方形/長方形 11">
            <a:extLst>
              <a:ext uri="{FF2B5EF4-FFF2-40B4-BE49-F238E27FC236}">
                <a16:creationId xmlns:a16="http://schemas.microsoft.com/office/drawing/2014/main" id="{4E6EB1F7-02FF-EF3B-E5B3-49DD79E52D3C}"/>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ワークシート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テーマ③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20" name="テキスト ボックス 19">
            <a:extLst>
              <a:ext uri="{FF2B5EF4-FFF2-40B4-BE49-F238E27FC236}">
                <a16:creationId xmlns:a16="http://schemas.microsoft.com/office/drawing/2014/main" id="{0F7BC8EE-E397-C349-EE40-C0A9DC69A3C4}"/>
              </a:ext>
            </a:extLst>
          </p:cNvPr>
          <p:cNvSpPr txBox="1"/>
          <p:nvPr/>
        </p:nvSpPr>
        <p:spPr>
          <a:xfrm>
            <a:off x="3078616" y="2007134"/>
            <a:ext cx="403957"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じょうきょう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1" name="テキスト ボックス 20">
            <a:extLst>
              <a:ext uri="{FF2B5EF4-FFF2-40B4-BE49-F238E27FC236}">
                <a16:creationId xmlns:a16="http://schemas.microsoft.com/office/drawing/2014/main" id="{2887D793-A682-7115-2065-4B32B521EC1B}"/>
              </a:ext>
            </a:extLst>
          </p:cNvPr>
          <p:cNvSpPr txBox="1"/>
          <p:nvPr/>
        </p:nvSpPr>
        <p:spPr>
          <a:xfrm>
            <a:off x="4752556" y="1635192"/>
            <a:ext cx="403957"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じょうきょう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2" name="テキスト ボックス 21">
            <a:extLst>
              <a:ext uri="{FF2B5EF4-FFF2-40B4-BE49-F238E27FC236}">
                <a16:creationId xmlns:a16="http://schemas.microsoft.com/office/drawing/2014/main" id="{61E25FC6-4873-1BE0-0ACC-C1205C73F207}"/>
              </a:ext>
            </a:extLst>
          </p:cNvPr>
          <p:cNvSpPr txBox="1"/>
          <p:nvPr/>
        </p:nvSpPr>
        <p:spPr>
          <a:xfrm>
            <a:off x="829635" y="2007134"/>
            <a:ext cx="266098"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kern="0" dirty="0">
                <a:solidFill>
                  <a:prstClr val="black"/>
                </a:solidFill>
                <a:latin typeface="Arial"/>
                <a:ea typeface="ＭＳ Ｐゴシック"/>
              </a:rPr>
              <a:t>かんが</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3" name="テキスト ボックス 22">
            <a:extLst>
              <a:ext uri="{FF2B5EF4-FFF2-40B4-BE49-F238E27FC236}">
                <a16:creationId xmlns:a16="http://schemas.microsoft.com/office/drawing/2014/main" id="{298B2E64-12C4-38D6-0AA4-6C3E4584C56C}"/>
              </a:ext>
            </a:extLst>
          </p:cNvPr>
          <p:cNvSpPr txBox="1"/>
          <p:nvPr/>
        </p:nvSpPr>
        <p:spPr>
          <a:xfrm>
            <a:off x="2522934" y="2007134"/>
            <a:ext cx="166713"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つぎ</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4" name="テキスト ボックス 23">
            <a:extLst>
              <a:ext uri="{FF2B5EF4-FFF2-40B4-BE49-F238E27FC236}">
                <a16:creationId xmlns:a16="http://schemas.microsoft.com/office/drawing/2014/main" id="{164DF816-5B0A-E212-495B-3D3866727C06}"/>
              </a:ext>
            </a:extLst>
          </p:cNvPr>
          <p:cNvSpPr txBox="1"/>
          <p:nvPr/>
        </p:nvSpPr>
        <p:spPr>
          <a:xfrm>
            <a:off x="2908697" y="2376931"/>
            <a:ext cx="339838"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ひ　 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5" name="テキスト ボックス 24">
            <a:extLst>
              <a:ext uri="{FF2B5EF4-FFF2-40B4-BE49-F238E27FC236}">
                <a16:creationId xmlns:a16="http://schemas.microsoft.com/office/drawing/2014/main" id="{0849EAED-F58D-825F-82D7-7AAF029B045C}"/>
              </a:ext>
            </a:extLst>
          </p:cNvPr>
          <p:cNvSpPr txBox="1"/>
          <p:nvPr/>
        </p:nvSpPr>
        <p:spPr>
          <a:xfrm>
            <a:off x="4614697" y="2376931"/>
            <a:ext cx="339838"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ひ　 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graphicFrame>
        <p:nvGraphicFramePr>
          <p:cNvPr id="26" name="表 25">
            <a:extLst>
              <a:ext uri="{FF2B5EF4-FFF2-40B4-BE49-F238E27FC236}">
                <a16:creationId xmlns:a16="http://schemas.microsoft.com/office/drawing/2014/main" id="{A67F90A6-2359-98F8-4DB5-F10648B5C7BA}"/>
              </a:ext>
            </a:extLst>
          </p:cNvPr>
          <p:cNvGraphicFramePr>
            <a:graphicFrameLocks noGrp="1"/>
          </p:cNvGraphicFramePr>
          <p:nvPr/>
        </p:nvGraphicFramePr>
        <p:xfrm>
          <a:off x="194750" y="10597848"/>
          <a:ext cx="6533710" cy="4763455"/>
        </p:xfrm>
        <a:graphic>
          <a:graphicData uri="http://schemas.openxmlformats.org/drawingml/2006/table">
            <a:tbl>
              <a:tblPr firstRow="1" bandRow="1"/>
              <a:tblGrid>
                <a:gridCol w="360000">
                  <a:extLst>
                    <a:ext uri="{9D8B030D-6E8A-4147-A177-3AD203B41FA5}">
                      <a16:colId xmlns:a16="http://schemas.microsoft.com/office/drawing/2014/main" val="20000"/>
                    </a:ext>
                  </a:extLst>
                </a:gridCol>
                <a:gridCol w="1492853">
                  <a:extLst>
                    <a:ext uri="{9D8B030D-6E8A-4147-A177-3AD203B41FA5}">
                      <a16:colId xmlns:a16="http://schemas.microsoft.com/office/drawing/2014/main" val="20001"/>
                    </a:ext>
                  </a:extLst>
                </a:gridCol>
                <a:gridCol w="718004">
                  <a:extLst>
                    <a:ext uri="{9D8B030D-6E8A-4147-A177-3AD203B41FA5}">
                      <a16:colId xmlns:a16="http://schemas.microsoft.com/office/drawing/2014/main" val="20002"/>
                    </a:ext>
                  </a:extLst>
                </a:gridCol>
                <a:gridCol w="718004">
                  <a:extLst>
                    <a:ext uri="{9D8B030D-6E8A-4147-A177-3AD203B41FA5}">
                      <a16:colId xmlns:a16="http://schemas.microsoft.com/office/drawing/2014/main" val="20003"/>
                    </a:ext>
                  </a:extLst>
                </a:gridCol>
                <a:gridCol w="3244849">
                  <a:extLst>
                    <a:ext uri="{9D8B030D-6E8A-4147-A177-3AD203B41FA5}">
                      <a16:colId xmlns:a16="http://schemas.microsoft.com/office/drawing/2014/main" val="20004"/>
                    </a:ext>
                  </a:extLst>
                </a:gridCol>
              </a:tblGrid>
              <a:tr h="554269">
                <a:tc rowSpan="2"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ja-JP" altLang="en-US" sz="1400">
                          <a:latin typeface="ＭＳ Ｐゴシック" panose="020B0600070205080204" pitchFamily="50" charset="-128"/>
                          <a:ea typeface="ＭＳ Ｐゴシック" panose="020B0600070205080204" pitchFamily="50" charset="-128"/>
                        </a:rPr>
                        <a:t>状況</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rowSpan="2" h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a:latin typeface="ＭＳ Ｐゴシック" panose="020B0600070205080204" pitchFamily="50" charset="-128"/>
                          <a:ea typeface="ＭＳ Ｐゴシック" panose="020B0600070205080204" pitchFamily="50" charset="-128"/>
                        </a:rPr>
                        <a:t>どちらかに</a:t>
                      </a:r>
                      <a:endParaRPr kumimoji="1"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a:latin typeface="ＭＳ Ｐゴシック" panose="020B0600070205080204" pitchFamily="50" charset="-128"/>
                          <a:ea typeface="ＭＳ Ｐゴシック" panose="020B0600070205080204" pitchFamily="50" charset="-128"/>
                        </a:rPr>
                        <a:t>○をつけてください</a:t>
                      </a:r>
                    </a:p>
                  </a:txBody>
                  <a:tcPr marL="0" marR="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a:latin typeface="ＭＳ Ｐゴシック" panose="020B0600070205080204" pitchFamily="50" charset="-128"/>
                          <a:ea typeface="ＭＳ Ｐゴシック" panose="020B0600070205080204" pitchFamily="50" charset="-128"/>
                        </a:rPr>
                        <a:t>理由</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875613">
                <a:tc gridSpan="2"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避難所</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に避難</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する</a:t>
                      </a:r>
                      <a:endParaRPr kumimoji="1" lang="ja-JP" altLang="en-US" sz="140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避難所</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に避難</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しない</a:t>
                      </a:r>
                      <a:endParaRPr kumimoji="1" lang="ja-JP" altLang="en-US" sz="140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D</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spc="-100" baseline="0">
                          <a:solidFill>
                            <a:schemeClr val="tx1"/>
                          </a:solidFill>
                          <a:latin typeface="ＭＳ Ｐ明朝" panose="02020600040205080304" pitchFamily="18" charset="-128"/>
                          <a:ea typeface="ＭＳ Ｐ明朝" panose="02020600040205080304" pitchFamily="18" charset="-128"/>
                        </a:rPr>
                        <a:t>台風が近づいてきて、</a:t>
                      </a:r>
                      <a:endParaRPr lang="en-US" altLang="ja-JP" sz="1400" spc="-100" baseline="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明日の学校が</a:t>
                      </a:r>
                      <a:endParaRPr lang="en-US" altLang="ja-JP" sz="140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休みになった。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E</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近所の家の人が、避難所へ避難しているのを見た。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F</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携帯電話に</a:t>
                      </a: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緊急速報メールが届いた。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30" name="テキスト ボックス 29">
            <a:extLst>
              <a:ext uri="{FF2B5EF4-FFF2-40B4-BE49-F238E27FC236}">
                <a16:creationId xmlns:a16="http://schemas.microsoft.com/office/drawing/2014/main" id="{D67B1033-A439-59EC-2EE1-E11CA4906E31}"/>
              </a:ext>
            </a:extLst>
          </p:cNvPr>
          <p:cNvSpPr txBox="1"/>
          <p:nvPr/>
        </p:nvSpPr>
        <p:spPr>
          <a:xfrm>
            <a:off x="652198" y="13551079"/>
            <a:ext cx="283732"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ひ なん</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31" name="テキスト ボックス 30">
            <a:extLst>
              <a:ext uri="{FF2B5EF4-FFF2-40B4-BE49-F238E27FC236}">
                <a16:creationId xmlns:a16="http://schemas.microsoft.com/office/drawing/2014/main" id="{C22A3F25-618D-12F7-C272-C37BB7CCBD0F}"/>
              </a:ext>
            </a:extLst>
          </p:cNvPr>
          <p:cNvSpPr txBox="1"/>
          <p:nvPr/>
        </p:nvSpPr>
        <p:spPr>
          <a:xfrm>
            <a:off x="2197894" y="11178989"/>
            <a:ext cx="469106"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ひなんじ</a:t>
            </a:r>
            <a:r>
              <a:rPr kumimoji="1" lang="ja-JP" altLang="en-US" sz="700" b="0" i="0" u="none" strike="noStrike" kern="1200" cap="none" spc="0" normalizeH="0" baseline="0" noProof="0" err="1">
                <a:ln>
                  <a:noFill/>
                </a:ln>
                <a:solidFill>
                  <a:prstClr val="black"/>
                </a:solidFill>
                <a:effectLst/>
                <a:uLnTx/>
                <a:uFillTx/>
                <a:latin typeface="HGP創英角ｺﾞｼｯｸUB"/>
                <a:ea typeface="HGP創英角ｺﾞｼｯｸUB"/>
              </a:rPr>
              <a:t>ょ</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2" name="テキスト ボックス 31">
            <a:extLst>
              <a:ext uri="{FF2B5EF4-FFF2-40B4-BE49-F238E27FC236}">
                <a16:creationId xmlns:a16="http://schemas.microsoft.com/office/drawing/2014/main" id="{4C1365EA-B0A6-51BC-D326-25D2EB6A57DC}"/>
              </a:ext>
            </a:extLst>
          </p:cNvPr>
          <p:cNvSpPr txBox="1"/>
          <p:nvPr/>
        </p:nvSpPr>
        <p:spPr>
          <a:xfrm>
            <a:off x="2921794" y="11178989"/>
            <a:ext cx="469106"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ひなんじ</a:t>
            </a:r>
            <a:r>
              <a:rPr kumimoji="1" lang="ja-JP" altLang="en-US" sz="700" b="0" i="0" u="none" strike="noStrike" kern="1200" cap="none" spc="0" normalizeH="0" baseline="0" noProof="0" err="1">
                <a:ln>
                  <a:noFill/>
                </a:ln>
                <a:solidFill>
                  <a:prstClr val="black"/>
                </a:solidFill>
                <a:effectLst/>
                <a:uLnTx/>
                <a:uFillTx/>
                <a:latin typeface="HGP創英角ｺﾞｼｯｸUB"/>
                <a:ea typeface="HGP創英角ｺﾞｼｯｸUB"/>
              </a:rPr>
              <a:t>ょ</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3" name="テキスト ボックス 32">
            <a:extLst>
              <a:ext uri="{FF2B5EF4-FFF2-40B4-BE49-F238E27FC236}">
                <a16:creationId xmlns:a16="http://schemas.microsoft.com/office/drawing/2014/main" id="{7C129161-8296-B270-89B5-DD36894D08DA}"/>
              </a:ext>
            </a:extLst>
          </p:cNvPr>
          <p:cNvSpPr txBox="1"/>
          <p:nvPr/>
        </p:nvSpPr>
        <p:spPr>
          <a:xfrm>
            <a:off x="2378869" y="11439700"/>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4" name="テキスト ボックス 33">
            <a:extLst>
              <a:ext uri="{FF2B5EF4-FFF2-40B4-BE49-F238E27FC236}">
                <a16:creationId xmlns:a16="http://schemas.microsoft.com/office/drawing/2014/main" id="{5AC71B10-3BC9-180B-9073-5F0927717658}"/>
              </a:ext>
            </a:extLst>
          </p:cNvPr>
          <p:cNvSpPr txBox="1"/>
          <p:nvPr/>
        </p:nvSpPr>
        <p:spPr>
          <a:xfrm>
            <a:off x="3090863" y="11439700"/>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8" name="テキスト ボックス 37">
            <a:extLst>
              <a:ext uri="{FF2B5EF4-FFF2-40B4-BE49-F238E27FC236}">
                <a16:creationId xmlns:a16="http://schemas.microsoft.com/office/drawing/2014/main" id="{68FFCE78-7E2C-2C6C-7188-068276AC6120}"/>
              </a:ext>
            </a:extLst>
          </p:cNvPr>
          <p:cNvSpPr txBox="1"/>
          <p:nvPr/>
        </p:nvSpPr>
        <p:spPr>
          <a:xfrm>
            <a:off x="943554" y="11118897"/>
            <a:ext cx="37054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HGP創英角ｺﾞｼｯｸUB"/>
                <a:ea typeface="HGP創英角ｺﾞｼｯｸUB"/>
              </a:rPr>
              <a:t>じょうきょう</a:t>
            </a:r>
            <a:endParaRPr kumimoji="0" lang="en-US" altLang="ja-JP" sz="700" b="0" i="0" u="none" strike="noStrike" kern="0" cap="none" spc="-150" normalizeH="0" baseline="0" noProof="0">
              <a:ln>
                <a:noFill/>
              </a:ln>
              <a:solidFill>
                <a:prstClr val="black"/>
              </a:solidFill>
              <a:effectLst/>
              <a:uLnTx/>
              <a:uFillTx/>
              <a:latin typeface="HGP創英角ｺﾞｼｯｸUB"/>
              <a:ea typeface="HGP創英角ｺﾞｼｯｸUB"/>
            </a:endParaRPr>
          </a:p>
        </p:txBody>
      </p:sp>
      <p:sp>
        <p:nvSpPr>
          <p:cNvPr id="45" name="テキスト ボックス 44">
            <a:extLst>
              <a:ext uri="{FF2B5EF4-FFF2-40B4-BE49-F238E27FC236}">
                <a16:creationId xmlns:a16="http://schemas.microsoft.com/office/drawing/2014/main" id="{57510F54-972B-DB39-4257-6CAF55BB8EDA}"/>
              </a:ext>
            </a:extLst>
          </p:cNvPr>
          <p:cNvSpPr txBox="1"/>
          <p:nvPr/>
        </p:nvSpPr>
        <p:spPr>
          <a:xfrm>
            <a:off x="1360614" y="13551079"/>
            <a:ext cx="283732"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ひ なん</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6" name="テキスト ボックス 45">
            <a:extLst>
              <a:ext uri="{FF2B5EF4-FFF2-40B4-BE49-F238E27FC236}">
                <a16:creationId xmlns:a16="http://schemas.microsoft.com/office/drawing/2014/main" id="{AD5C0F7F-9410-AD34-8AA0-A81C58E321FF}"/>
              </a:ext>
            </a:extLst>
          </p:cNvPr>
          <p:cNvSpPr txBox="1"/>
          <p:nvPr/>
        </p:nvSpPr>
        <p:spPr>
          <a:xfrm>
            <a:off x="603541" y="14378811"/>
            <a:ext cx="333425"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けいたい</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7" name="テキスト ボックス 46">
            <a:extLst>
              <a:ext uri="{FF2B5EF4-FFF2-40B4-BE49-F238E27FC236}">
                <a16:creationId xmlns:a16="http://schemas.microsoft.com/office/drawing/2014/main" id="{68C04EBC-F6D6-0484-D406-01300A770131}"/>
              </a:ext>
            </a:extLst>
          </p:cNvPr>
          <p:cNvSpPr txBox="1"/>
          <p:nvPr/>
        </p:nvSpPr>
        <p:spPr>
          <a:xfrm>
            <a:off x="591519" y="14660089"/>
            <a:ext cx="357470"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きんきゅう</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graphicFrame>
        <p:nvGraphicFramePr>
          <p:cNvPr id="4" name="表 3">
            <a:extLst>
              <a:ext uri="{FF2B5EF4-FFF2-40B4-BE49-F238E27FC236}">
                <a16:creationId xmlns:a16="http://schemas.microsoft.com/office/drawing/2014/main" id="{DE7257C3-C9F3-5162-2524-37E546F4AB52}"/>
              </a:ext>
            </a:extLst>
          </p:cNvPr>
          <p:cNvGraphicFramePr>
            <a:graphicFrameLocks noGrp="1"/>
          </p:cNvGraphicFramePr>
          <p:nvPr/>
        </p:nvGraphicFramePr>
        <p:xfrm>
          <a:off x="194750" y="3034998"/>
          <a:ext cx="6533710" cy="3962151"/>
        </p:xfrm>
        <a:graphic>
          <a:graphicData uri="http://schemas.openxmlformats.org/drawingml/2006/table">
            <a:tbl>
              <a:tblPr firstRow="1" bandRow="1"/>
              <a:tblGrid>
                <a:gridCol w="360000">
                  <a:extLst>
                    <a:ext uri="{9D8B030D-6E8A-4147-A177-3AD203B41FA5}">
                      <a16:colId xmlns:a16="http://schemas.microsoft.com/office/drawing/2014/main" val="20000"/>
                    </a:ext>
                  </a:extLst>
                </a:gridCol>
                <a:gridCol w="1492853">
                  <a:extLst>
                    <a:ext uri="{9D8B030D-6E8A-4147-A177-3AD203B41FA5}">
                      <a16:colId xmlns:a16="http://schemas.microsoft.com/office/drawing/2014/main" val="20001"/>
                    </a:ext>
                  </a:extLst>
                </a:gridCol>
                <a:gridCol w="874055">
                  <a:extLst>
                    <a:ext uri="{9D8B030D-6E8A-4147-A177-3AD203B41FA5}">
                      <a16:colId xmlns:a16="http://schemas.microsoft.com/office/drawing/2014/main" val="20002"/>
                    </a:ext>
                  </a:extLst>
                </a:gridCol>
                <a:gridCol w="874055">
                  <a:extLst>
                    <a:ext uri="{9D8B030D-6E8A-4147-A177-3AD203B41FA5}">
                      <a16:colId xmlns:a16="http://schemas.microsoft.com/office/drawing/2014/main" val="20003"/>
                    </a:ext>
                  </a:extLst>
                </a:gridCol>
                <a:gridCol w="2932747">
                  <a:extLst>
                    <a:ext uri="{9D8B030D-6E8A-4147-A177-3AD203B41FA5}">
                      <a16:colId xmlns:a16="http://schemas.microsoft.com/office/drawing/2014/main" val="20004"/>
                    </a:ext>
                  </a:extLst>
                </a:gridCol>
              </a:tblGrid>
              <a:tr h="288000">
                <a:tc rowSpan="2"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ja-JP" altLang="en-US" sz="1400">
                          <a:latin typeface="ＭＳ Ｐゴシック" panose="020B0600070205080204" pitchFamily="50" charset="-128"/>
                          <a:ea typeface="ＭＳ Ｐゴシック" panose="020B0600070205080204" pitchFamily="50" charset="-128"/>
                        </a:rPr>
                        <a:t>状況</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rowSpan="2" h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どちらかに○をつける</a:t>
                      </a:r>
                    </a:p>
                  </a:txBody>
                  <a:tcPr marL="0" marR="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理由</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88000">
                <a:tc gridSpan="2"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dirty="0">
                          <a:latin typeface="ＭＳ Ｐゴシック" panose="020B0600070205080204" pitchFamily="50" charset="-128"/>
                          <a:ea typeface="ＭＳ Ｐゴシック" panose="020B0600070205080204" pitchFamily="50" charset="-128"/>
                        </a:rPr>
                        <a:t>避難する</a:t>
                      </a:r>
                      <a:endParaRPr kumimoji="1" lang="ja-JP" altLang="en-US" sz="140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spc="-150" dirty="0">
                          <a:latin typeface="ＭＳ Ｐゴシック" panose="020B0600070205080204" pitchFamily="50" charset="-128"/>
                          <a:ea typeface="ＭＳ Ｐゴシック" panose="020B0600070205080204" pitchFamily="50" charset="-128"/>
                        </a:rPr>
                        <a:t>避難しない</a:t>
                      </a:r>
                      <a:endParaRPr kumimoji="1" lang="ja-JP" altLang="en-US" sz="1400" spc="-15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dirty="0">
                          <a:solidFill>
                            <a:schemeClr val="tx1"/>
                          </a:solidFill>
                          <a:latin typeface="ＭＳ Ｐ明朝" panose="02020600040205080304" pitchFamily="18" charset="-128"/>
                          <a:ea typeface="ＭＳ Ｐ明朝" panose="02020600040205080304" pitchFamily="18" charset="-128"/>
                        </a:rPr>
                        <a:t>D</a:t>
                      </a:r>
                      <a:r>
                        <a:rPr lang="ja-JP" altLang="en-US" sz="1400" dirty="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spc="-110" baseline="0" dirty="0">
                          <a:solidFill>
                            <a:schemeClr val="tx1"/>
                          </a:solidFill>
                          <a:latin typeface="ＭＳ Ｐ明朝" panose="02020600040205080304" pitchFamily="18" charset="-128"/>
                          <a:ea typeface="ＭＳ Ｐ明朝" panose="02020600040205080304" pitchFamily="18" charset="-128"/>
                        </a:rPr>
                        <a:t>台風が近づいてきて</a:t>
                      </a:r>
                      <a:r>
                        <a:rPr lang="ja-JP" altLang="en-US" sz="1400" spc="-100" baseline="0" dirty="0">
                          <a:solidFill>
                            <a:schemeClr val="tx1"/>
                          </a:solidFill>
                          <a:latin typeface="ＭＳ Ｐ明朝" panose="02020600040205080304" pitchFamily="18" charset="-128"/>
                          <a:ea typeface="ＭＳ Ｐ明朝" panose="02020600040205080304" pitchFamily="18" charset="-128"/>
                        </a:rPr>
                        <a:t>、</a:t>
                      </a:r>
                      <a:endParaRPr lang="en-US" altLang="ja-JP" sz="1400" spc="-100" baseline="0" dirty="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明日の学校が</a:t>
                      </a:r>
                      <a:endParaRPr lang="en-US" altLang="ja-JP" sz="1400" dirty="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休みになった。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E</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近所の家の人が、避難所へ避難しているのを見た。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F</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携帯電話に</a:t>
                      </a: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緊急速報メールが届いた。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17" name="テキスト ボックス 16">
            <a:extLst>
              <a:ext uri="{FF2B5EF4-FFF2-40B4-BE49-F238E27FC236}">
                <a16:creationId xmlns:a16="http://schemas.microsoft.com/office/drawing/2014/main" id="{E1CA65BA-41E4-ED26-34F7-1245454DDF1A}"/>
              </a:ext>
            </a:extLst>
          </p:cNvPr>
          <p:cNvSpPr txBox="1"/>
          <p:nvPr/>
        </p:nvSpPr>
        <p:spPr>
          <a:xfrm>
            <a:off x="2194720" y="3338688"/>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18" name="テキスト ボックス 17">
            <a:extLst>
              <a:ext uri="{FF2B5EF4-FFF2-40B4-BE49-F238E27FC236}">
                <a16:creationId xmlns:a16="http://schemas.microsoft.com/office/drawing/2014/main" id="{529867B3-3984-0A82-EE7D-5D1134780E5E}"/>
              </a:ext>
            </a:extLst>
          </p:cNvPr>
          <p:cNvSpPr txBox="1"/>
          <p:nvPr/>
        </p:nvSpPr>
        <p:spPr>
          <a:xfrm>
            <a:off x="3043238" y="3338688"/>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9" name="テキスト ボックス 28">
            <a:extLst>
              <a:ext uri="{FF2B5EF4-FFF2-40B4-BE49-F238E27FC236}">
                <a16:creationId xmlns:a16="http://schemas.microsoft.com/office/drawing/2014/main" id="{62895165-09A2-3EEA-20B9-86230F2BB2B7}"/>
              </a:ext>
            </a:extLst>
          </p:cNvPr>
          <p:cNvSpPr txBox="1"/>
          <p:nvPr/>
        </p:nvSpPr>
        <p:spPr>
          <a:xfrm>
            <a:off x="943554" y="3163026"/>
            <a:ext cx="37054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じょうきょう</a:t>
            </a:r>
            <a:endParaRPr kumimoji="0" lang="en-US" altLang="ja-JP"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37" name="テキスト ボックス 36">
            <a:extLst>
              <a:ext uri="{FF2B5EF4-FFF2-40B4-BE49-F238E27FC236}">
                <a16:creationId xmlns:a16="http://schemas.microsoft.com/office/drawing/2014/main" id="{DA1155CE-7897-AC45-C100-B4D6DA06B072}"/>
              </a:ext>
            </a:extLst>
          </p:cNvPr>
          <p:cNvSpPr txBox="1"/>
          <p:nvPr/>
        </p:nvSpPr>
        <p:spPr>
          <a:xfrm>
            <a:off x="631997" y="5189845"/>
            <a:ext cx="510060" cy="107722"/>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 なん </a:t>
            </a:r>
            <a:r>
              <a:rPr kumimoji="1" lang="ja-JP" altLang="en-US" sz="700" dirty="0">
                <a:solidFill>
                  <a:prstClr val="black"/>
                </a:solidFill>
                <a:latin typeface="ＭＳ Ｐ明朝" panose="02020600040205080304" pitchFamily="18" charset="-128"/>
                <a:ea typeface="ＭＳ Ｐ明朝" panose="02020600040205080304" pitchFamily="18" charset="-128"/>
              </a:rPr>
              <a:t>じょ</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39" name="テキスト ボックス 38">
            <a:extLst>
              <a:ext uri="{FF2B5EF4-FFF2-40B4-BE49-F238E27FC236}">
                <a16:creationId xmlns:a16="http://schemas.microsoft.com/office/drawing/2014/main" id="{C8116533-1B80-18A2-E29C-CDF55799FE22}"/>
              </a:ext>
            </a:extLst>
          </p:cNvPr>
          <p:cNvSpPr txBox="1"/>
          <p:nvPr/>
        </p:nvSpPr>
        <p:spPr>
          <a:xfrm>
            <a:off x="1360614" y="5189845"/>
            <a:ext cx="283732"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 なん</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0" name="テキスト ボックス 39">
            <a:extLst>
              <a:ext uri="{FF2B5EF4-FFF2-40B4-BE49-F238E27FC236}">
                <a16:creationId xmlns:a16="http://schemas.microsoft.com/office/drawing/2014/main" id="{9277CEFD-A6C3-5BA3-6186-09F39EDAE0C7}"/>
              </a:ext>
            </a:extLst>
          </p:cNvPr>
          <p:cNvSpPr txBox="1"/>
          <p:nvPr/>
        </p:nvSpPr>
        <p:spPr>
          <a:xfrm>
            <a:off x="603541" y="6017577"/>
            <a:ext cx="333425"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けいたい</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1" name="テキスト ボックス 40">
            <a:extLst>
              <a:ext uri="{FF2B5EF4-FFF2-40B4-BE49-F238E27FC236}">
                <a16:creationId xmlns:a16="http://schemas.microsoft.com/office/drawing/2014/main" id="{6BCA80D5-84F5-80ED-DCB9-C61E9A3DBA14}"/>
              </a:ext>
            </a:extLst>
          </p:cNvPr>
          <p:cNvSpPr txBox="1"/>
          <p:nvPr/>
        </p:nvSpPr>
        <p:spPr>
          <a:xfrm>
            <a:off x="591519" y="6298855"/>
            <a:ext cx="357470"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きんきゅう</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3" name="テキスト ボックス 12">
            <a:extLst>
              <a:ext uri="{FF2B5EF4-FFF2-40B4-BE49-F238E27FC236}">
                <a16:creationId xmlns:a16="http://schemas.microsoft.com/office/drawing/2014/main" id="{2B69F9DE-E6DB-9373-F199-2270D4F0458E}"/>
              </a:ext>
            </a:extLst>
          </p:cNvPr>
          <p:cNvSpPr txBox="1"/>
          <p:nvPr/>
        </p:nvSpPr>
        <p:spPr>
          <a:xfrm>
            <a:off x="990470" y="6298855"/>
            <a:ext cx="282129"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prstClr val="black"/>
                </a:solidFill>
                <a:latin typeface="ＭＳ Ｐ明朝" panose="02020600040205080304" pitchFamily="18" charset="-128"/>
                <a:ea typeface="ＭＳ Ｐ明朝" panose="02020600040205080304" pitchFamily="18" charset="-128"/>
              </a:rPr>
              <a:t>そくほう</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4" name="テキスト ボックス 13">
            <a:extLst>
              <a:ext uri="{FF2B5EF4-FFF2-40B4-BE49-F238E27FC236}">
                <a16:creationId xmlns:a16="http://schemas.microsoft.com/office/drawing/2014/main" id="{A8A3DE93-D978-2151-DBAA-79B53EB3344D}"/>
              </a:ext>
            </a:extLst>
          </p:cNvPr>
          <p:cNvSpPr txBox="1"/>
          <p:nvPr/>
        </p:nvSpPr>
        <p:spPr>
          <a:xfrm>
            <a:off x="615416" y="6573898"/>
            <a:ext cx="137859"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prstClr val="black"/>
                </a:solidFill>
                <a:latin typeface="ＭＳ Ｐ明朝" panose="02020600040205080304" pitchFamily="18" charset="-128"/>
                <a:ea typeface="ＭＳ Ｐ明朝" panose="02020600040205080304" pitchFamily="18" charset="-128"/>
              </a:rPr>
              <a:t>とど</a:t>
            </a:r>
            <a:endParaRPr kumimoji="1" lang="en-US" altLang="ja-JP" sz="700" dirty="0">
              <a:solidFill>
                <a:prstClr val="black"/>
              </a:solidFill>
              <a:latin typeface="ＭＳ Ｐ明朝" panose="02020600040205080304" pitchFamily="18" charset="-128"/>
              <a:ea typeface="ＭＳ Ｐ明朝" panose="02020600040205080304" pitchFamily="18" charset="-128"/>
            </a:endParaRPr>
          </a:p>
        </p:txBody>
      </p:sp>
      <p:sp>
        <p:nvSpPr>
          <p:cNvPr id="3" name="テキスト ボックス 2">
            <a:extLst>
              <a:ext uri="{FF2B5EF4-FFF2-40B4-BE49-F238E27FC236}">
                <a16:creationId xmlns:a16="http://schemas.microsoft.com/office/drawing/2014/main" id="{7653DE53-CCCF-BA43-886D-91FE3F324E69}"/>
              </a:ext>
            </a:extLst>
          </p:cNvPr>
          <p:cNvSpPr txBox="1"/>
          <p:nvPr/>
        </p:nvSpPr>
        <p:spPr>
          <a:xfrm>
            <a:off x="1852613" y="2376931"/>
            <a:ext cx="63023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 なん じょ</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Tree>
    <p:extLst>
      <p:ext uri="{BB962C8B-B14F-4D97-AF65-F5344CB8AC3E}">
        <p14:creationId xmlns:p14="http://schemas.microsoft.com/office/powerpoint/2010/main" val="3537678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89000" y="400666"/>
            <a:ext cx="6480000" cy="1046440"/>
          </a:xfrm>
          <a:prstGeom prst="rect">
            <a:avLst/>
          </a:prstGeom>
          <a:noFill/>
        </p:spPr>
        <p:txBody>
          <a:bodyPr wrap="squar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0" i="0" u="none" strike="noStrike" kern="0" cap="none" spc="0" normalizeH="0" baseline="0" noProof="0">
                <a:ln>
                  <a:noFill/>
                </a:ln>
                <a:solidFill>
                  <a:prstClr val="black"/>
                </a:solidFill>
                <a:effectLst/>
                <a:uLnTx/>
                <a:uFillTx/>
                <a:latin typeface="Arial"/>
                <a:ea typeface="ＭＳ Ｐゴシック"/>
              </a:rPr>
              <a:t>大雨が降ったときの</a:t>
            </a:r>
            <a:endParaRPr kumimoji="0" lang="en-US" altLang="ja-JP" sz="2800" b="0" i="0" u="none" strike="noStrike" kern="0" cap="none" spc="0" normalizeH="0" baseline="0" noProof="0">
              <a:ln>
                <a:noFill/>
              </a:ln>
              <a:solidFill>
                <a:prstClr val="black"/>
              </a:solidFill>
              <a:effectLst/>
              <a:uLnTx/>
              <a:uFillTx/>
              <a:latin typeface="Arial"/>
              <a:ea typeface="ＭＳ Ｐゴシック"/>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4000" b="0" i="0" u="none" strike="noStrike" kern="0" cap="none" spc="0" normalizeH="0" baseline="0" noProof="0">
                <a:ln>
                  <a:noFill/>
                </a:ln>
                <a:solidFill>
                  <a:prstClr val="black"/>
                </a:solidFill>
                <a:effectLst/>
                <a:uLnTx/>
                <a:uFillTx/>
                <a:latin typeface="HGP創英角ｺﾞｼｯｸUB"/>
                <a:ea typeface="HGP創英角ｺﾞｼｯｸUB"/>
              </a:rPr>
              <a:t>身を守る行動（避難）</a:t>
            </a:r>
            <a:r>
              <a:rPr kumimoji="0" lang="ja-JP" altLang="en-US" sz="2800" b="0" i="0" u="none" strike="noStrike" kern="0" cap="none" spc="0" normalizeH="0" baseline="0" noProof="0">
                <a:ln>
                  <a:noFill/>
                </a:ln>
                <a:solidFill>
                  <a:prstClr val="black"/>
                </a:solidFill>
                <a:effectLst/>
                <a:uLnTx/>
                <a:uFillTx/>
                <a:latin typeface="Arial"/>
                <a:ea typeface="ＭＳ Ｐゴシック"/>
              </a:rPr>
              <a:t>を知る</a:t>
            </a:r>
            <a:endParaRPr kumimoji="0" lang="en-US" altLang="ja-JP" sz="2800" b="0" i="0" u="none" strike="noStrike" kern="0" cap="none" spc="0" normalizeH="0" baseline="0" noProof="0">
              <a:ln>
                <a:noFill/>
              </a:ln>
              <a:solidFill>
                <a:prstClr val="black"/>
              </a:solidFill>
              <a:effectLst/>
              <a:uLnTx/>
              <a:uFillTx/>
              <a:latin typeface="Arial"/>
              <a:ea typeface="ＭＳ Ｐゴシック"/>
            </a:endParaRPr>
          </a:p>
        </p:txBody>
      </p:sp>
      <p:sp>
        <p:nvSpPr>
          <p:cNvPr id="4" name="テキスト ボックス 3"/>
          <p:cNvSpPr txBox="1"/>
          <p:nvPr/>
        </p:nvSpPr>
        <p:spPr>
          <a:xfrm>
            <a:off x="189000" y="2140095"/>
            <a:ext cx="6480000" cy="755848"/>
          </a:xfrm>
          <a:prstGeom prst="rect">
            <a:avLst/>
          </a:prstGeom>
          <a:noFill/>
        </p:spPr>
        <p:txBody>
          <a:bodyPr wrap="square" lIns="0" tIns="0" rIns="0" bIns="0" rtlCol="0" anchor="ctr" anchorCtr="0">
            <a:spAutoFit/>
          </a:bodyPr>
          <a:lstStyle/>
          <a:p>
            <a:pPr marL="627063" marR="0" lvl="0" indent="-627063" algn="l" defTabSz="914400" rtl="0" eaLnBrk="1" fontAlgn="auto" latinLnBrk="0" hangingPunct="1">
              <a:lnSpc>
                <a:spcPct val="130000"/>
              </a:lnSpc>
              <a:spcBef>
                <a:spcPts val="60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Arial"/>
                <a:ea typeface="ＭＳ Ｐゴシック"/>
              </a:rPr>
              <a:t>問１．次の状況を想像してください。　それぞれの状況では、</a:t>
            </a:r>
            <a:br>
              <a:rPr kumimoji="0" lang="en-US" altLang="ja-JP" sz="2000" b="0" i="0" u="none" strike="noStrike" kern="0" cap="none" spc="0" normalizeH="0" baseline="0" noProof="0" dirty="0">
                <a:ln>
                  <a:noFill/>
                </a:ln>
                <a:solidFill>
                  <a:prstClr val="black"/>
                </a:solidFill>
                <a:effectLst/>
                <a:uLnTx/>
                <a:uFillTx/>
                <a:latin typeface="Arial"/>
                <a:ea typeface="ＭＳ Ｐゴシック"/>
              </a:rPr>
            </a:br>
            <a:r>
              <a:rPr kumimoji="0" lang="ja-JP" altLang="en-US" sz="2000" b="0" i="0" u="none" strike="noStrike" kern="0" cap="none" spc="0" normalizeH="0" baseline="0" noProof="0" dirty="0">
                <a:ln>
                  <a:noFill/>
                </a:ln>
                <a:solidFill>
                  <a:prstClr val="black"/>
                </a:solidFill>
                <a:effectLst/>
                <a:uLnTx/>
                <a:uFillTx/>
                <a:latin typeface="Arial"/>
                <a:ea typeface="ＭＳ Ｐゴシック"/>
              </a:rPr>
              <a:t>あなたは避難所に避難しますか？　避難しませんか？</a:t>
            </a:r>
          </a:p>
        </p:txBody>
      </p:sp>
      <p:sp>
        <p:nvSpPr>
          <p:cNvPr id="5" name="テキスト ボックス 4"/>
          <p:cNvSpPr txBox="1"/>
          <p:nvPr/>
        </p:nvSpPr>
        <p:spPr>
          <a:xfrm>
            <a:off x="189000" y="1719498"/>
            <a:ext cx="6480000" cy="276999"/>
          </a:xfrm>
          <a:prstGeom prst="rect">
            <a:avLst/>
          </a:prstGeom>
          <a:noFill/>
        </p:spPr>
        <p:txBody>
          <a:bodyPr wrap="square" lIns="0" tIns="0" rIns="0" bIns="0" rtlCol="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a:ln>
                  <a:noFill/>
                </a:ln>
                <a:solidFill>
                  <a:prstClr val="black"/>
                </a:solidFill>
                <a:effectLst/>
                <a:uLnTx/>
                <a:uFillTx/>
                <a:latin typeface="Arial"/>
                <a:ea typeface="ＭＳ Ｐゴシック"/>
              </a:rPr>
              <a:t>＿＿年　＿＿組　＿＿番　名前（＿＿＿＿＿＿＿＿＿＿）</a:t>
            </a:r>
            <a:endParaRPr kumimoji="0" lang="en-US" altLang="ja-JP" sz="1800" b="0" i="0" u="none" strike="noStrike" kern="0" cap="none" spc="0" normalizeH="0" baseline="0" noProof="0">
              <a:ln>
                <a:noFill/>
              </a:ln>
              <a:solidFill>
                <a:prstClr val="black"/>
              </a:solidFill>
              <a:effectLst/>
              <a:uLnTx/>
              <a:uFillTx/>
              <a:latin typeface="Arial"/>
              <a:ea typeface="ＭＳ Ｐゴシック"/>
            </a:endParaRPr>
          </a:p>
        </p:txBody>
      </p:sp>
      <p:sp>
        <p:nvSpPr>
          <p:cNvPr id="6" name="テキスト ボックス 5"/>
          <p:cNvSpPr txBox="1"/>
          <p:nvPr/>
        </p:nvSpPr>
        <p:spPr>
          <a:xfrm>
            <a:off x="1259028" y="285710"/>
            <a:ext cx="360000" cy="169277"/>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Arial"/>
                <a:ea typeface="ＭＳ Ｐゴシック"/>
              </a:rPr>
              <a:t>ふ</a:t>
            </a:r>
            <a:endParaRPr kumimoji="0" lang="en-US" altLang="ja-JP" sz="1100" b="0" i="0" u="none" strike="noStrike" kern="0" cap="none" spc="0" normalizeH="0" baseline="0" noProof="0">
              <a:ln>
                <a:noFill/>
              </a:ln>
              <a:solidFill>
                <a:prstClr val="black"/>
              </a:solidFill>
              <a:effectLst/>
              <a:uLnTx/>
              <a:uFillTx/>
              <a:latin typeface="Arial"/>
              <a:ea typeface="ＭＳ Ｐゴシック"/>
            </a:endParaRPr>
          </a:p>
        </p:txBody>
      </p:sp>
      <p:sp>
        <p:nvSpPr>
          <p:cNvPr id="7" name="テキスト ボックス 6"/>
          <p:cNvSpPr txBox="1"/>
          <p:nvPr/>
        </p:nvSpPr>
        <p:spPr>
          <a:xfrm>
            <a:off x="2896578" y="2512455"/>
            <a:ext cx="388570"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8" name="テキスト ボックス 7"/>
          <p:cNvSpPr txBox="1"/>
          <p:nvPr/>
        </p:nvSpPr>
        <p:spPr>
          <a:xfrm>
            <a:off x="4735164" y="2512455"/>
            <a:ext cx="388570"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graphicFrame>
        <p:nvGraphicFramePr>
          <p:cNvPr id="9" name="表 8"/>
          <p:cNvGraphicFramePr>
            <a:graphicFrameLocks noGrp="1"/>
          </p:cNvGraphicFramePr>
          <p:nvPr>
            <p:extLst>
              <p:ext uri="{D42A27DB-BD31-4B8C-83A1-F6EECF244321}">
                <p14:modId xmlns:p14="http://schemas.microsoft.com/office/powerpoint/2010/main" val="1178342212"/>
              </p:ext>
            </p:extLst>
          </p:nvPr>
        </p:nvGraphicFramePr>
        <p:xfrm>
          <a:off x="194750" y="4377607"/>
          <a:ext cx="6533710" cy="4002960"/>
        </p:xfrm>
        <a:graphic>
          <a:graphicData uri="http://schemas.openxmlformats.org/drawingml/2006/table">
            <a:tbl>
              <a:tblPr firstRow="1" bandRow="1"/>
              <a:tblGrid>
                <a:gridCol w="360000">
                  <a:extLst>
                    <a:ext uri="{9D8B030D-6E8A-4147-A177-3AD203B41FA5}">
                      <a16:colId xmlns:a16="http://schemas.microsoft.com/office/drawing/2014/main" val="20000"/>
                    </a:ext>
                  </a:extLst>
                </a:gridCol>
                <a:gridCol w="1492853">
                  <a:extLst>
                    <a:ext uri="{9D8B030D-6E8A-4147-A177-3AD203B41FA5}">
                      <a16:colId xmlns:a16="http://schemas.microsoft.com/office/drawing/2014/main" val="20001"/>
                    </a:ext>
                  </a:extLst>
                </a:gridCol>
                <a:gridCol w="874055">
                  <a:extLst>
                    <a:ext uri="{9D8B030D-6E8A-4147-A177-3AD203B41FA5}">
                      <a16:colId xmlns:a16="http://schemas.microsoft.com/office/drawing/2014/main" val="20002"/>
                    </a:ext>
                  </a:extLst>
                </a:gridCol>
                <a:gridCol w="874055">
                  <a:extLst>
                    <a:ext uri="{9D8B030D-6E8A-4147-A177-3AD203B41FA5}">
                      <a16:colId xmlns:a16="http://schemas.microsoft.com/office/drawing/2014/main" val="20003"/>
                    </a:ext>
                  </a:extLst>
                </a:gridCol>
                <a:gridCol w="2932747">
                  <a:extLst>
                    <a:ext uri="{9D8B030D-6E8A-4147-A177-3AD203B41FA5}">
                      <a16:colId xmlns:a16="http://schemas.microsoft.com/office/drawing/2014/main" val="20004"/>
                    </a:ext>
                  </a:extLst>
                </a:gridCol>
              </a:tblGrid>
              <a:tr h="288000">
                <a:tc rowSpan="2"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ja-JP" altLang="en-US" sz="1400">
                          <a:latin typeface="ＭＳ Ｐゴシック" panose="020B0600070205080204" pitchFamily="50" charset="-128"/>
                          <a:ea typeface="ＭＳ Ｐゴシック" panose="020B0600070205080204" pitchFamily="50" charset="-128"/>
                        </a:rPr>
                        <a:t>状況</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rowSpan="2" h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どちらかに○をつける</a:t>
                      </a:r>
                    </a:p>
                  </a:txBody>
                  <a:tcPr marL="0" marR="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理由</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88000">
                <a:tc gridSpan="2"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dirty="0">
                          <a:latin typeface="ＭＳ Ｐゴシック" panose="020B0600070205080204" pitchFamily="50" charset="-128"/>
                          <a:ea typeface="ＭＳ Ｐゴシック" panose="020B0600070205080204" pitchFamily="50" charset="-128"/>
                        </a:rPr>
                        <a:t>避難する</a:t>
                      </a:r>
                      <a:endParaRPr kumimoji="1" lang="ja-JP" altLang="en-US" sz="140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spc="-150" dirty="0">
                          <a:latin typeface="ＭＳ Ｐゴシック" panose="020B0600070205080204" pitchFamily="50" charset="-128"/>
                          <a:ea typeface="ＭＳ Ｐゴシック" panose="020B0600070205080204" pitchFamily="50" charset="-128"/>
                        </a:rPr>
                        <a:t>避難しない</a:t>
                      </a:r>
                      <a:endParaRPr kumimoji="1" lang="ja-JP" altLang="en-US" sz="1400" spc="-15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A</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2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「（自分の家の）</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近くの山で土砂</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災害が起きた」と</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いうニュースを見た</a:t>
                      </a:r>
                      <a:endParaRPr lang="en-US" altLang="ja-JP" sz="1400" dirty="0">
                        <a:solidFill>
                          <a:schemeClr val="tx1"/>
                        </a:solidFill>
                        <a:latin typeface="ＭＳ Ｐ明朝" panose="02020600040205080304" pitchFamily="18" charset="-128"/>
                        <a:ea typeface="ＭＳ Ｐ明朝" panose="02020600040205080304" pitchFamily="18" charset="-128"/>
                      </a:endParaRP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B</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2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役所から「避難指示」が発令され、</a:t>
                      </a:r>
                      <a:br>
                        <a:rPr lang="en-US" altLang="ja-JP" sz="1400" dirty="0">
                          <a:solidFill>
                            <a:schemeClr val="tx1"/>
                          </a:solidFill>
                          <a:latin typeface="ＭＳ Ｐ明朝" panose="02020600040205080304" pitchFamily="18" charset="-128"/>
                          <a:ea typeface="ＭＳ Ｐ明朝" panose="02020600040205080304" pitchFamily="18" charset="-128"/>
                        </a:rPr>
                      </a:br>
                      <a:r>
                        <a:rPr lang="ja-JP" altLang="en-US" sz="1400" dirty="0">
                          <a:solidFill>
                            <a:schemeClr val="tx1"/>
                          </a:solidFill>
                          <a:latin typeface="ＭＳ Ｐ明朝" panose="02020600040205080304" pitchFamily="18" charset="-128"/>
                          <a:ea typeface="ＭＳ Ｐ明朝" panose="02020600040205080304" pitchFamily="18" charset="-128"/>
                        </a:rPr>
                        <a:t>避難所が開いた</a:t>
                      </a:r>
                      <a:endParaRPr lang="en-US" altLang="ja-JP" sz="1400" dirty="0">
                        <a:solidFill>
                          <a:schemeClr val="tx1"/>
                        </a:solidFill>
                        <a:latin typeface="ＭＳ Ｐ明朝" panose="02020600040205080304" pitchFamily="18" charset="-128"/>
                        <a:ea typeface="ＭＳ Ｐ明朝" panose="02020600040205080304" pitchFamily="18" charset="-128"/>
                      </a:endParaRP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grid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115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C</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2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家の１階の床まで水がきた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10" name="テキスト ボックス 9"/>
          <p:cNvSpPr txBox="1"/>
          <p:nvPr/>
        </p:nvSpPr>
        <p:spPr>
          <a:xfrm>
            <a:off x="1314095" y="2107547"/>
            <a:ext cx="482955"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Arial"/>
                <a:ea typeface="ＭＳ Ｐゴシック"/>
              </a:rPr>
              <a:t>じょうきょう</a:t>
            </a:r>
            <a:endParaRPr kumimoji="0" lang="en-US" altLang="ja-JP" sz="700" b="0" i="0" u="none" strike="noStrike" kern="0" cap="none" spc="-150" normalizeH="0" baseline="0" noProof="0">
              <a:ln>
                <a:noFill/>
              </a:ln>
              <a:solidFill>
                <a:prstClr val="black"/>
              </a:solidFill>
              <a:effectLst/>
              <a:uLnTx/>
              <a:uFillTx/>
              <a:latin typeface="Arial"/>
              <a:ea typeface="ＭＳ Ｐゴシック"/>
            </a:endParaRPr>
          </a:p>
        </p:txBody>
      </p:sp>
      <p:sp>
        <p:nvSpPr>
          <p:cNvPr id="15" name="テキスト ボックス 14"/>
          <p:cNvSpPr txBox="1"/>
          <p:nvPr/>
        </p:nvSpPr>
        <p:spPr>
          <a:xfrm>
            <a:off x="1412320" y="6250960"/>
            <a:ext cx="404677"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 なん し</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6" name="テキスト ボックス 15"/>
          <p:cNvSpPr txBox="1"/>
          <p:nvPr/>
        </p:nvSpPr>
        <p:spPr>
          <a:xfrm>
            <a:off x="1451728" y="5273654"/>
            <a:ext cx="29343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どしゃ</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7" name="テキスト ボックス 16"/>
          <p:cNvSpPr txBox="1"/>
          <p:nvPr/>
        </p:nvSpPr>
        <p:spPr>
          <a:xfrm>
            <a:off x="1400176" y="7485992"/>
            <a:ext cx="185559"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ゆか</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8" name="テキスト ボックス 17"/>
          <p:cNvSpPr txBox="1"/>
          <p:nvPr/>
        </p:nvSpPr>
        <p:spPr>
          <a:xfrm>
            <a:off x="613978" y="6530463"/>
            <a:ext cx="14382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じ</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2194720" y="4681297"/>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2" name="テキスト ボックス 21"/>
          <p:cNvSpPr txBox="1"/>
          <p:nvPr/>
        </p:nvSpPr>
        <p:spPr>
          <a:xfrm>
            <a:off x="3043238" y="4681297"/>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3" name="テキスト ボックス 22"/>
          <p:cNvSpPr txBox="1"/>
          <p:nvPr/>
        </p:nvSpPr>
        <p:spPr>
          <a:xfrm>
            <a:off x="792028" y="6780671"/>
            <a:ext cx="305379"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なんじょ</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4" name="テキスト ボックス 23"/>
          <p:cNvSpPr txBox="1"/>
          <p:nvPr/>
        </p:nvSpPr>
        <p:spPr>
          <a:xfrm>
            <a:off x="1029634" y="6530463"/>
            <a:ext cx="370542"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はつれい</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5" name="テキスト ボックス 24"/>
          <p:cNvSpPr txBox="1"/>
          <p:nvPr/>
        </p:nvSpPr>
        <p:spPr>
          <a:xfrm>
            <a:off x="595024" y="5535494"/>
            <a:ext cx="367660"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さいがい</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27" name="テキスト ボックス 26"/>
          <p:cNvSpPr txBox="1"/>
          <p:nvPr/>
        </p:nvSpPr>
        <p:spPr>
          <a:xfrm>
            <a:off x="2036115" y="2107547"/>
            <a:ext cx="446736"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Arial"/>
                <a:ea typeface="ＭＳ Ｐゴシック"/>
              </a:rPr>
              <a:t>そうぞう</a:t>
            </a:r>
            <a:endParaRPr kumimoji="0" lang="en-US" altLang="ja-JP" sz="700" b="0" i="0" u="none" strike="noStrike" kern="0" cap="none" spc="-150" normalizeH="0" baseline="0" noProof="0">
              <a:ln>
                <a:noFill/>
              </a:ln>
              <a:solidFill>
                <a:prstClr val="black"/>
              </a:solidFill>
              <a:effectLst/>
              <a:uLnTx/>
              <a:uFillTx/>
              <a:latin typeface="Arial"/>
              <a:ea typeface="ＭＳ Ｐゴシック"/>
            </a:endParaRPr>
          </a:p>
        </p:txBody>
      </p:sp>
      <p:sp>
        <p:nvSpPr>
          <p:cNvPr id="28" name="テキスト ボックス 27"/>
          <p:cNvSpPr txBox="1"/>
          <p:nvPr/>
        </p:nvSpPr>
        <p:spPr>
          <a:xfrm>
            <a:off x="5352695" y="2107547"/>
            <a:ext cx="482955"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Arial"/>
                <a:ea typeface="ＭＳ Ｐゴシック"/>
              </a:rPr>
              <a:t>じょうきょう</a:t>
            </a:r>
            <a:endParaRPr kumimoji="0" lang="en-US" altLang="ja-JP" sz="700" b="0" i="0" u="none" strike="noStrike" kern="0" cap="none" spc="-150" normalizeH="0" baseline="0" noProof="0">
              <a:ln>
                <a:noFill/>
              </a:ln>
              <a:solidFill>
                <a:prstClr val="black"/>
              </a:solidFill>
              <a:effectLst/>
              <a:uLnTx/>
              <a:uFillTx/>
              <a:latin typeface="Arial"/>
              <a:ea typeface="ＭＳ Ｐゴシック"/>
            </a:endParaRPr>
          </a:p>
        </p:txBody>
      </p:sp>
      <p:sp>
        <p:nvSpPr>
          <p:cNvPr id="29" name="テキスト ボックス 28"/>
          <p:cNvSpPr txBox="1"/>
          <p:nvPr/>
        </p:nvSpPr>
        <p:spPr>
          <a:xfrm>
            <a:off x="943554" y="4505635"/>
            <a:ext cx="37054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じょうきょう</a:t>
            </a:r>
            <a:endParaRPr kumimoji="0" lang="en-US" altLang="ja-JP"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ボックス 1">
            <a:extLst>
              <a:ext uri="{FF2B5EF4-FFF2-40B4-BE49-F238E27FC236}">
                <a16:creationId xmlns:a16="http://schemas.microsoft.com/office/drawing/2014/main" id="{09302F11-B8D2-9297-A681-8498B20998C0}"/>
              </a:ext>
            </a:extLst>
          </p:cNvPr>
          <p:cNvSpPr txBox="1"/>
          <p:nvPr/>
        </p:nvSpPr>
        <p:spPr>
          <a:xfrm>
            <a:off x="598806" y="6780671"/>
            <a:ext cx="193222"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1" name="テキスト ボックス 10">
            <a:extLst>
              <a:ext uri="{FF2B5EF4-FFF2-40B4-BE49-F238E27FC236}">
                <a16:creationId xmlns:a16="http://schemas.microsoft.com/office/drawing/2014/main" id="{60218E66-A7AB-9956-47C7-BF83272DF0B0}"/>
              </a:ext>
            </a:extLst>
          </p:cNvPr>
          <p:cNvSpPr txBox="1"/>
          <p:nvPr/>
        </p:nvSpPr>
        <p:spPr>
          <a:xfrm>
            <a:off x="4627366" y="756275"/>
            <a:ext cx="740569" cy="169277"/>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HGP創英角ｺﾞｼｯｸUB"/>
                <a:ea typeface="HGP創英角ｺﾞｼｯｸUB"/>
              </a:rPr>
              <a:t>ひなん</a:t>
            </a:r>
            <a:endParaRPr kumimoji="0" lang="en-US" altLang="ja-JP" sz="1100" b="0" i="0" u="none" strike="noStrike" kern="0" cap="none" spc="0" normalizeH="0" baseline="0" noProof="0">
              <a:ln>
                <a:noFill/>
              </a:ln>
              <a:solidFill>
                <a:prstClr val="black"/>
              </a:solidFill>
              <a:effectLst/>
              <a:uLnTx/>
              <a:uFillTx/>
              <a:latin typeface="HGP創英角ｺﾞｼｯｸUB"/>
              <a:ea typeface="HGP創英角ｺﾞｼｯｸUB"/>
            </a:endParaRPr>
          </a:p>
        </p:txBody>
      </p:sp>
      <p:sp>
        <p:nvSpPr>
          <p:cNvPr id="26" name="正方形/長方形 25">
            <a:extLst>
              <a:ext uri="{FF2B5EF4-FFF2-40B4-BE49-F238E27FC236}">
                <a16:creationId xmlns:a16="http://schemas.microsoft.com/office/drawing/2014/main" id="{4B9466F7-953C-7FA9-5370-CDE5BC319039}"/>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ワークシート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テーマ③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32" name="正方形/長方形 31">
            <a:extLst>
              <a:ext uri="{FF2B5EF4-FFF2-40B4-BE49-F238E27FC236}">
                <a16:creationId xmlns:a16="http://schemas.microsoft.com/office/drawing/2014/main" id="{75253A23-2504-3A7F-8EC0-6EEECC203CE8}"/>
              </a:ext>
            </a:extLst>
          </p:cNvPr>
          <p:cNvSpPr/>
          <p:nvPr/>
        </p:nvSpPr>
        <p:spPr>
          <a:xfrm>
            <a:off x="2090175" y="5042463"/>
            <a:ext cx="4594153" cy="104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自宅に“直接”被害が出るほどの近くではないが、自宅近くに危険が迫っていると認識できているかどうかを評価。　土砂災害を論点としているが、「土砂災害⇒大雨⇒川の近くも危ない」と、洪水災害に関して話を広げるのも◎。</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自宅が山に隣接しているかどうかを問いかける等、自分に迫る危機の大きさを認識できるように適宜支援。　子供それぞれの自宅の状況が異なるので、一人ひとり判断が異なることにも言及することも必要。</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33" name="正方形/長方形 32">
            <a:extLst>
              <a:ext uri="{FF2B5EF4-FFF2-40B4-BE49-F238E27FC236}">
                <a16:creationId xmlns:a16="http://schemas.microsoft.com/office/drawing/2014/main" id="{7E6B6347-8436-F2A1-254D-872EEB2BB0F5}"/>
              </a:ext>
            </a:extLst>
          </p:cNvPr>
          <p:cNvSpPr/>
          <p:nvPr/>
        </p:nvSpPr>
        <p:spPr>
          <a:xfrm>
            <a:off x="2090175" y="6152174"/>
            <a:ext cx="4588315" cy="1044000"/>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避難指示は、詳細な地区単位で出ることもあれば、自治体全域に出ることもある。</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自宅が危ない場所にあるのか（危なくなる可能性が本当にあるのか）を判断したうえで、役所からの情報を役立てて、行動を決定できているかを評価。</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「役所が避難指示を出すほどの状況」と理解したうえでの判断か、</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「役所が逃げろと言ったから逃げる」といった思考停止で行動を決定していないか、</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注意が必要。</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34" name="正方形/長方形 33">
            <a:extLst>
              <a:ext uri="{FF2B5EF4-FFF2-40B4-BE49-F238E27FC236}">
                <a16:creationId xmlns:a16="http://schemas.microsoft.com/office/drawing/2014/main" id="{48CC1721-7BED-73D3-FA15-F8E2B0B9E60B}"/>
              </a:ext>
            </a:extLst>
          </p:cNvPr>
          <p:cNvSpPr/>
          <p:nvPr/>
        </p:nvSpPr>
        <p:spPr>
          <a:xfrm>
            <a:off x="2090175" y="7243940"/>
            <a:ext cx="4594153" cy="110902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0" rIns="36000" bIns="0" rtlCol="0" anchor="t" anchorCtr="0">
            <a:noAutofit/>
          </a:bodyPr>
          <a:lstStyle/>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「家の</a:t>
            </a:r>
            <a: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t>1</a:t>
            </a: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階の床まで水がきた」という状況から、自宅周辺も浸水・冠水している状況と想像できるか。そして、その状況下で、自宅にとどまる（２階に上がる）か、自宅外に出るか、どちらが安全かを見極められるかを評価。</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集合住宅の高層階に住んでいる、もしくは、山などの高台に住んでいる場合には、</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居住スペースの１階まで浸水は、ありえない災害になってしまうかもしれないので、</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その場合には、「自宅ではなく川の近くの住宅の１階まで浸水」など、適宜調整をしてください。</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35" name="正方形/長方形 34">
            <a:extLst>
              <a:ext uri="{FF2B5EF4-FFF2-40B4-BE49-F238E27FC236}">
                <a16:creationId xmlns:a16="http://schemas.microsoft.com/office/drawing/2014/main" id="{3CE054E5-954E-51CF-5C86-353B6465CD4C}"/>
              </a:ext>
            </a:extLst>
          </p:cNvPr>
          <p:cNvSpPr/>
          <p:nvPr/>
        </p:nvSpPr>
        <p:spPr>
          <a:xfrm>
            <a:off x="2120900" y="2930501"/>
            <a:ext cx="4542351" cy="1315684"/>
          </a:xfrm>
          <a:prstGeom prst="rect">
            <a:avLst/>
          </a:prstGeom>
          <a:solidFill>
            <a:schemeClr val="bg1"/>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108000" rIns="108000" rtlCol="0" anchor="ctr"/>
          <a:lstStyle/>
          <a:p>
            <a:pPr algn="ctr">
              <a:spcAft>
                <a:spcPts val="600"/>
              </a:spcAft>
            </a:pPr>
            <a:r>
              <a:rPr kumimoji="1" lang="ja-JP" altLang="en-US" dirty="0">
                <a:solidFill>
                  <a:srgbClr val="C00000"/>
                </a:solidFill>
                <a:latin typeface="HGP創英角ｺﾞｼｯｸUB" panose="020B0900000000000000" pitchFamily="50" charset="-128"/>
                <a:ea typeface="HGP創英角ｺﾞｼｯｸUB" panose="020B0900000000000000" pitchFamily="50" charset="-128"/>
              </a:rPr>
              <a:t>指導の際の留意点</a:t>
            </a:r>
            <a:endParaRPr kumimoji="1" lang="en-US" altLang="ja-JP" dirty="0">
              <a:solidFill>
                <a:srgbClr val="C00000"/>
              </a:solidFill>
              <a:latin typeface="HGP創英角ｺﾞｼｯｸUB" panose="020B0900000000000000" pitchFamily="50" charset="-128"/>
              <a:ea typeface="HGP創英角ｺﾞｼｯｸUB" panose="020B0900000000000000" pitchFamily="50" charset="-128"/>
            </a:endParaRPr>
          </a:p>
          <a:p>
            <a:pPr marL="177800" indent="-177800"/>
            <a: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t>※	</a:t>
            </a:r>
            <a:r>
              <a:rPr kumimoji="1" lang="ja-JP" altLang="en-US" sz="1050" dirty="0">
                <a:solidFill>
                  <a:srgbClr val="C00000"/>
                </a:solidFill>
                <a:latin typeface="HGP創英角ｺﾞｼｯｸUB" panose="020B0900000000000000" pitchFamily="50" charset="-128"/>
                <a:ea typeface="HGP創英角ｺﾞｼｯｸUB" panose="020B0900000000000000" pitchFamily="50" charset="-128"/>
              </a:rPr>
              <a:t>設問で提示している「状況」は、詳細までは設定していないので、</a:t>
            </a:r>
            <a:b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50" dirty="0">
                <a:solidFill>
                  <a:srgbClr val="C00000"/>
                </a:solidFill>
                <a:latin typeface="HGP創英角ｺﾞｼｯｸUB" panose="020B0900000000000000" pitchFamily="50" charset="-128"/>
                <a:ea typeface="HGP創英角ｺﾞｼｯｸUB" panose="020B0900000000000000" pitchFamily="50" charset="-128"/>
              </a:rPr>
              <a:t>授業者の裁量で決めたり、子供たちからのアイデアを採用したりして</a:t>
            </a:r>
            <a:b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50" dirty="0">
                <a:solidFill>
                  <a:srgbClr val="C00000"/>
                </a:solidFill>
                <a:latin typeface="HGP創英角ｺﾞｼｯｸUB" panose="020B0900000000000000" pitchFamily="50" charset="-128"/>
                <a:ea typeface="HGP創英角ｺﾞｼｯｸUB" panose="020B0900000000000000" pitchFamily="50" charset="-128"/>
              </a:rPr>
              <a:t>設定を調整しても構いません。　</a:t>
            </a:r>
            <a:b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出題例） 状況Ｃ　：　</a:t>
            </a:r>
            <a:r>
              <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rPr>
              <a:t>1</a:t>
            </a: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階の床まで水がきている。だけど、勢いよく流れてきているわけ</a:t>
            </a:r>
            <a:br>
              <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　　　　　　　ではなく、じわじわゆっくり上がってきた。　危ないと思うけど、流れはなさそう</a:t>
            </a:r>
            <a:br>
              <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　　　　　　　なので、装備をきちんとして、大人と一緒なら少しは外を歩けるかもしれない。</a:t>
            </a:r>
            <a:endPar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36" name="正方形/長方形 35">
            <a:extLst>
              <a:ext uri="{FF2B5EF4-FFF2-40B4-BE49-F238E27FC236}">
                <a16:creationId xmlns:a16="http://schemas.microsoft.com/office/drawing/2014/main" id="{57579090-C651-88E9-6842-A33C6EF09587}"/>
              </a:ext>
            </a:extLst>
          </p:cNvPr>
          <p:cNvSpPr/>
          <p:nvPr/>
        </p:nvSpPr>
        <p:spPr>
          <a:xfrm>
            <a:off x="1133858" y="1562405"/>
            <a:ext cx="1245011" cy="434092"/>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HGP創英角ｺﾞｼｯｸUB" panose="020B0900000000000000" pitchFamily="50" charset="-128"/>
                <a:ea typeface="HGP創英角ｺﾞｼｯｸUB" panose="020B0900000000000000" pitchFamily="50" charset="-128"/>
              </a:rPr>
              <a:t>授業者用　　</a:t>
            </a:r>
            <a:endParaRPr kumimoji="1" lang="en-US" altLang="ja-JP" dirty="0">
              <a:latin typeface="HGP創英角ｺﾞｼｯｸUB" panose="020B0900000000000000" pitchFamily="50" charset="-128"/>
              <a:ea typeface="HGP創英角ｺﾞｼｯｸUB" panose="020B0900000000000000" pitchFamily="50" charset="-128"/>
            </a:endParaRPr>
          </a:p>
        </p:txBody>
      </p:sp>
      <p:sp>
        <p:nvSpPr>
          <p:cNvPr id="37" name="正方形/長方形 36">
            <a:extLst>
              <a:ext uri="{FF2B5EF4-FFF2-40B4-BE49-F238E27FC236}">
                <a16:creationId xmlns:a16="http://schemas.microsoft.com/office/drawing/2014/main" id="{7B8F8800-1B62-97B2-40D8-F0F8A3264BFC}"/>
              </a:ext>
            </a:extLst>
          </p:cNvPr>
          <p:cNvSpPr/>
          <p:nvPr/>
        </p:nvSpPr>
        <p:spPr>
          <a:xfrm>
            <a:off x="2378869" y="1562405"/>
            <a:ext cx="4349591" cy="434092"/>
          </a:xfrm>
          <a:prstGeom prst="rect">
            <a:avLst/>
          </a:prstGeom>
          <a:solidFill>
            <a:schemeClr val="bg1"/>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C00000"/>
                </a:solidFill>
                <a:latin typeface="HGP創英角ｺﾞｼｯｸUB" panose="020B0900000000000000" pitchFamily="50" charset="-128"/>
                <a:ea typeface="HGP創英角ｺﾞｼｯｸUB" panose="020B0900000000000000" pitchFamily="50" charset="-128"/>
              </a:rPr>
              <a:t>考え方のポイント</a:t>
            </a:r>
            <a:endParaRPr kumimoji="1" lang="en-US" altLang="ja-JP"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4E46B3BA-01BF-476A-C239-10EA050D76FB}"/>
              </a:ext>
            </a:extLst>
          </p:cNvPr>
          <p:cNvSpPr txBox="1"/>
          <p:nvPr/>
        </p:nvSpPr>
        <p:spPr>
          <a:xfrm>
            <a:off x="1852613" y="2512455"/>
            <a:ext cx="63023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 なん じょ</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Tree>
    <p:extLst>
      <p:ext uri="{BB962C8B-B14F-4D97-AF65-F5344CB8AC3E}">
        <p14:creationId xmlns:p14="http://schemas.microsoft.com/office/powerpoint/2010/main" val="738408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D69BB97-2E98-D0BB-29E2-865304DF6334}"/>
              </a:ext>
            </a:extLst>
          </p:cNvPr>
          <p:cNvSpPr/>
          <p:nvPr/>
        </p:nvSpPr>
        <p:spPr>
          <a:xfrm>
            <a:off x="-1" y="642678"/>
            <a:ext cx="6858001" cy="21759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Arial"/>
                <a:ea typeface="ＭＳ Ｐゴシック"/>
              </a:rPr>
              <a:t>　</a:t>
            </a:r>
          </a:p>
        </p:txBody>
      </p:sp>
      <p:sp>
        <p:nvSpPr>
          <p:cNvPr id="5" name="テキスト ボックス 4">
            <a:extLst>
              <a:ext uri="{FF2B5EF4-FFF2-40B4-BE49-F238E27FC236}">
                <a16:creationId xmlns:a16="http://schemas.microsoft.com/office/drawing/2014/main" id="{80062C3E-97CA-2139-9B18-489CFABEF6DB}"/>
              </a:ext>
            </a:extLst>
          </p:cNvPr>
          <p:cNvSpPr txBox="1"/>
          <p:nvPr/>
        </p:nvSpPr>
        <p:spPr>
          <a:xfrm>
            <a:off x="962684" y="723202"/>
            <a:ext cx="1417708" cy="307777"/>
          </a:xfrm>
          <a:prstGeom prst="rect">
            <a:avLst/>
          </a:prstGeom>
          <a:noFill/>
        </p:spPr>
        <p:txBody>
          <a:bodyPr wrap="square" lIns="0" tIns="0" rIns="0" bIns="0" rtlCol="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GP創英角ｺﾞｼｯｸUB"/>
                <a:ea typeface="HGP創英角ｺﾞｼｯｸUB"/>
              </a:rPr>
              <a:t>今日の宿題</a:t>
            </a:r>
          </a:p>
        </p:txBody>
      </p:sp>
      <p:sp>
        <p:nvSpPr>
          <p:cNvPr id="6" name="二等辺三角形 5">
            <a:extLst>
              <a:ext uri="{FF2B5EF4-FFF2-40B4-BE49-F238E27FC236}">
                <a16:creationId xmlns:a16="http://schemas.microsoft.com/office/drawing/2014/main" id="{DD8DC977-2DC2-7527-E0CF-6AD932DA7263}"/>
              </a:ext>
            </a:extLst>
          </p:cNvPr>
          <p:cNvSpPr/>
          <p:nvPr/>
        </p:nvSpPr>
        <p:spPr>
          <a:xfrm rot="5400000">
            <a:off x="466276" y="1773789"/>
            <a:ext cx="199293" cy="144849"/>
          </a:xfrm>
          <a:prstGeom prst="triangle">
            <a:avLst/>
          </a:prstGeom>
          <a:solidFill>
            <a:schemeClr val="tx1"/>
          </a:solidFill>
          <a:ln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endParaRPr>
          </a:p>
        </p:txBody>
      </p:sp>
      <p:sp>
        <p:nvSpPr>
          <p:cNvPr id="7" name="テキスト ボックス 6">
            <a:extLst>
              <a:ext uri="{FF2B5EF4-FFF2-40B4-BE49-F238E27FC236}">
                <a16:creationId xmlns:a16="http://schemas.microsoft.com/office/drawing/2014/main" id="{830F5044-E729-11F6-C985-55E7EE5D0A58}"/>
              </a:ext>
            </a:extLst>
          </p:cNvPr>
          <p:cNvSpPr txBox="1"/>
          <p:nvPr/>
        </p:nvSpPr>
        <p:spPr>
          <a:xfrm>
            <a:off x="818267" y="1686853"/>
            <a:ext cx="5842268" cy="1071319"/>
          </a:xfrm>
          <a:prstGeom prst="rect">
            <a:avLst/>
          </a:prstGeom>
          <a:noFill/>
        </p:spPr>
        <p:txBody>
          <a:bodyPr wrap="square" lIns="0" tIns="0" rIns="0" bIns="0" rtlCol="0" anchor="t" anchorCtr="0">
            <a:spAutoFit/>
          </a:bodyPr>
          <a:lstStyle/>
          <a:p>
            <a:pPr marL="0" marR="0" lvl="0" indent="0" algn="l" defTabSz="457200" rtl="0" eaLnBrk="1" fontAlgn="auto" latinLnBrk="0" hangingPunct="1">
              <a:lnSpc>
                <a:spcPct val="120000"/>
              </a:lnSpc>
              <a:spcAft>
                <a:spcPts val="0"/>
              </a:spcAft>
              <a:buClrTx/>
              <a:buSzTx/>
              <a:buFontTx/>
              <a:buNone/>
              <a:tabLst/>
              <a:defRPr/>
            </a:pPr>
            <a:r>
              <a:rPr kumimoji="1" lang="ja-JP" altLang="en-US" sz="2000" b="0" i="0" u="none" strike="noStrike" kern="0" cap="none" spc="0" normalizeH="0" baseline="0" noProof="0" dirty="0">
                <a:ln>
                  <a:noFill/>
                </a:ln>
                <a:solidFill>
                  <a:prstClr val="black"/>
                </a:solidFill>
                <a:effectLst/>
                <a:uLnTx/>
                <a:uFillTx/>
                <a:latin typeface="Arial"/>
                <a:ea typeface="ＭＳ Ｐゴシック"/>
              </a:rPr>
              <a:t>問１の状況のほか、もっといろいろな状況も</a:t>
            </a:r>
            <a:br>
              <a:rPr kumimoji="1" lang="en-US" altLang="ja-JP" sz="2000" b="0" i="0" u="none" strike="noStrike" kern="0" cap="none" spc="0" normalizeH="0" baseline="0" noProof="0" dirty="0">
                <a:ln>
                  <a:noFill/>
                </a:ln>
                <a:solidFill>
                  <a:prstClr val="black"/>
                </a:solidFill>
                <a:effectLst/>
                <a:uLnTx/>
                <a:uFillTx/>
                <a:latin typeface="Arial"/>
                <a:ea typeface="ＭＳ Ｐゴシック"/>
              </a:rPr>
            </a:br>
            <a:r>
              <a:rPr kumimoji="1" lang="ja-JP" altLang="en-US" sz="2000" b="0" i="0" u="none" strike="noStrike" kern="0" cap="none" spc="0" normalizeH="0" baseline="0" noProof="0" dirty="0">
                <a:ln>
                  <a:noFill/>
                </a:ln>
                <a:solidFill>
                  <a:prstClr val="black"/>
                </a:solidFill>
                <a:effectLst/>
                <a:uLnTx/>
                <a:uFillTx/>
                <a:latin typeface="Arial"/>
                <a:ea typeface="ＭＳ Ｐゴシック"/>
              </a:rPr>
              <a:t>考えられます。 次の状況では、</a:t>
            </a:r>
            <a:endParaRPr kumimoji="1" lang="en-US" altLang="ja-JP" sz="2000" b="0" i="0" u="none" strike="noStrike" kern="0" cap="none" spc="0" normalizeH="0" baseline="0" noProof="0" dirty="0">
              <a:ln>
                <a:noFill/>
              </a:ln>
              <a:solidFill>
                <a:prstClr val="black"/>
              </a:solidFill>
              <a:effectLst/>
              <a:uLnTx/>
              <a:uFillTx/>
              <a:latin typeface="Arial"/>
              <a:ea typeface="ＭＳ Ｐゴシック"/>
            </a:endParaRPr>
          </a:p>
          <a:p>
            <a:pPr marL="0" marR="0" lvl="0" indent="0" algn="l" defTabSz="457200" rtl="0" eaLnBrk="1" fontAlgn="auto" latinLnBrk="0" hangingPunct="1">
              <a:lnSpc>
                <a:spcPct val="120000"/>
              </a:lnSpc>
              <a:spcAft>
                <a:spcPts val="0"/>
              </a:spcAft>
              <a:buClrTx/>
              <a:buSzTx/>
              <a:buFontTx/>
              <a:buNone/>
              <a:tabLst/>
              <a:defRPr/>
            </a:pPr>
            <a:r>
              <a:rPr kumimoji="1" lang="ja-JP" altLang="en-US" sz="2000" b="0" i="0" u="none" strike="noStrike" kern="0" cap="none" spc="0" normalizeH="0" baseline="0" noProof="0" dirty="0">
                <a:ln>
                  <a:noFill/>
                </a:ln>
                <a:solidFill>
                  <a:prstClr val="black"/>
                </a:solidFill>
                <a:effectLst/>
                <a:uLnTx/>
                <a:uFillTx/>
                <a:latin typeface="Arial"/>
                <a:ea typeface="ＭＳ Ｐゴシック"/>
              </a:rPr>
              <a:t>あなたは避難所に避難しますか？避難しませんか？</a:t>
            </a:r>
            <a:endParaRPr kumimoji="0" lang="ja-JP" altLang="en-US" sz="2000" b="0" i="0" u="none" strike="noStrike" kern="0" cap="none" spc="0" normalizeH="0" baseline="0" noProof="0" dirty="0">
              <a:ln>
                <a:noFill/>
              </a:ln>
              <a:solidFill>
                <a:prstClr val="black"/>
              </a:solidFill>
              <a:effectLst/>
              <a:uLnTx/>
              <a:uFillTx/>
              <a:latin typeface="Arial"/>
              <a:ea typeface="ＭＳ Ｐゴシック"/>
            </a:endParaRPr>
          </a:p>
        </p:txBody>
      </p:sp>
      <p:pic>
        <p:nvPicPr>
          <p:cNvPr id="8" name="図 7">
            <a:extLst>
              <a:ext uri="{FF2B5EF4-FFF2-40B4-BE49-F238E27FC236}">
                <a16:creationId xmlns:a16="http://schemas.microsoft.com/office/drawing/2014/main" id="{9BE1A2DD-EBF9-DFB6-A7F7-7030CA8300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82" y="462339"/>
            <a:ext cx="816048" cy="816048"/>
          </a:xfrm>
          <a:prstGeom prst="rect">
            <a:avLst/>
          </a:prstGeom>
        </p:spPr>
      </p:pic>
      <p:sp>
        <p:nvSpPr>
          <p:cNvPr id="9" name="テキスト ボックス 8">
            <a:extLst>
              <a:ext uri="{FF2B5EF4-FFF2-40B4-BE49-F238E27FC236}">
                <a16:creationId xmlns:a16="http://schemas.microsoft.com/office/drawing/2014/main" id="{E312D00C-7603-D1A2-4D90-D4F443289F5F}"/>
              </a:ext>
            </a:extLst>
          </p:cNvPr>
          <p:cNvSpPr txBox="1"/>
          <p:nvPr/>
        </p:nvSpPr>
        <p:spPr>
          <a:xfrm>
            <a:off x="1029705" y="1163227"/>
            <a:ext cx="463213"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a:ln>
                  <a:noFill/>
                </a:ln>
                <a:solidFill>
                  <a:prstClr val="black"/>
                </a:solidFill>
                <a:effectLst/>
                <a:uLnTx/>
                <a:uFillTx/>
                <a:latin typeface="HGP創英角ｺﾞｼｯｸUB"/>
                <a:ea typeface="HGP創英角ｺﾞｼｯｸUB"/>
              </a:rPr>
              <a:t>さいがい</a:t>
            </a:r>
            <a:endParaRPr kumimoji="0" lang="en-US" altLang="ja-JP" sz="700" b="0" i="0" u="none" strike="noStrike" kern="0" cap="none" spc="0" normalizeH="0" baseline="0" noProof="0">
              <a:ln>
                <a:noFill/>
              </a:ln>
              <a:solidFill>
                <a:prstClr val="black"/>
              </a:solidFill>
              <a:effectLst/>
              <a:uLnTx/>
              <a:uFillTx/>
              <a:latin typeface="HGP創英角ｺﾞｼｯｸUB"/>
              <a:ea typeface="HGP創英角ｺﾞｼｯｸUB"/>
            </a:endParaRPr>
          </a:p>
        </p:txBody>
      </p:sp>
      <p:sp>
        <p:nvSpPr>
          <p:cNvPr id="10" name="テキスト ボックス 9">
            <a:extLst>
              <a:ext uri="{FF2B5EF4-FFF2-40B4-BE49-F238E27FC236}">
                <a16:creationId xmlns:a16="http://schemas.microsoft.com/office/drawing/2014/main" id="{89E53074-949B-1A98-23ED-D1021720970A}"/>
              </a:ext>
            </a:extLst>
          </p:cNvPr>
          <p:cNvSpPr txBox="1"/>
          <p:nvPr/>
        </p:nvSpPr>
        <p:spPr>
          <a:xfrm>
            <a:off x="994448" y="1233773"/>
            <a:ext cx="3462486" cy="307777"/>
          </a:xfrm>
          <a:prstGeom prst="rect">
            <a:avLst/>
          </a:prstGeom>
          <a:noFill/>
        </p:spPr>
        <p:txBody>
          <a:bodyPr wrap="none" lIns="0" tIns="0" rIns="0" bIns="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災害ではいろいろなことが起こる</a:t>
            </a:r>
          </a:p>
        </p:txBody>
      </p:sp>
      <p:sp>
        <p:nvSpPr>
          <p:cNvPr id="11" name="テキスト ボックス 10">
            <a:extLst>
              <a:ext uri="{FF2B5EF4-FFF2-40B4-BE49-F238E27FC236}">
                <a16:creationId xmlns:a16="http://schemas.microsoft.com/office/drawing/2014/main" id="{CC001437-E8E1-98A0-7C42-367A6AFBA8CB}"/>
              </a:ext>
            </a:extLst>
          </p:cNvPr>
          <p:cNvSpPr txBox="1"/>
          <p:nvPr/>
        </p:nvSpPr>
        <p:spPr>
          <a:xfrm>
            <a:off x="1555916" y="1650248"/>
            <a:ext cx="403957"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じょうきょう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12" name="正方形/長方形 11">
            <a:extLst>
              <a:ext uri="{FF2B5EF4-FFF2-40B4-BE49-F238E27FC236}">
                <a16:creationId xmlns:a16="http://schemas.microsoft.com/office/drawing/2014/main" id="{4E6EB1F7-02FF-EF3B-E5B3-49DD79E52D3C}"/>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ワークシート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テーマ③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20" name="テキスト ボックス 19">
            <a:extLst>
              <a:ext uri="{FF2B5EF4-FFF2-40B4-BE49-F238E27FC236}">
                <a16:creationId xmlns:a16="http://schemas.microsoft.com/office/drawing/2014/main" id="{0F7BC8EE-E397-C349-EE40-C0A9DC69A3C4}"/>
              </a:ext>
            </a:extLst>
          </p:cNvPr>
          <p:cNvSpPr txBox="1"/>
          <p:nvPr/>
        </p:nvSpPr>
        <p:spPr>
          <a:xfrm>
            <a:off x="3078616" y="2007134"/>
            <a:ext cx="403957"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じょうきょう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1" name="テキスト ボックス 20">
            <a:extLst>
              <a:ext uri="{FF2B5EF4-FFF2-40B4-BE49-F238E27FC236}">
                <a16:creationId xmlns:a16="http://schemas.microsoft.com/office/drawing/2014/main" id="{2887D793-A682-7115-2065-4B32B521EC1B}"/>
              </a:ext>
            </a:extLst>
          </p:cNvPr>
          <p:cNvSpPr txBox="1"/>
          <p:nvPr/>
        </p:nvSpPr>
        <p:spPr>
          <a:xfrm>
            <a:off x="4752556" y="1635192"/>
            <a:ext cx="403957"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じょうきょう</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2" name="テキスト ボックス 21">
            <a:extLst>
              <a:ext uri="{FF2B5EF4-FFF2-40B4-BE49-F238E27FC236}">
                <a16:creationId xmlns:a16="http://schemas.microsoft.com/office/drawing/2014/main" id="{61E25FC6-4873-1BE0-0ACC-C1205C73F207}"/>
              </a:ext>
            </a:extLst>
          </p:cNvPr>
          <p:cNvSpPr txBox="1"/>
          <p:nvPr/>
        </p:nvSpPr>
        <p:spPr>
          <a:xfrm>
            <a:off x="829635" y="2007134"/>
            <a:ext cx="266098"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kern="0" dirty="0">
                <a:solidFill>
                  <a:prstClr val="black"/>
                </a:solidFill>
                <a:latin typeface="Arial"/>
                <a:ea typeface="ＭＳ Ｐゴシック"/>
              </a:rPr>
              <a:t>かんが</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3" name="テキスト ボックス 22">
            <a:extLst>
              <a:ext uri="{FF2B5EF4-FFF2-40B4-BE49-F238E27FC236}">
                <a16:creationId xmlns:a16="http://schemas.microsoft.com/office/drawing/2014/main" id="{298B2E64-12C4-38D6-0AA4-6C3E4584C56C}"/>
              </a:ext>
            </a:extLst>
          </p:cNvPr>
          <p:cNvSpPr txBox="1"/>
          <p:nvPr/>
        </p:nvSpPr>
        <p:spPr>
          <a:xfrm>
            <a:off x="2522934" y="2007134"/>
            <a:ext cx="166713"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つぎ</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4" name="テキスト ボックス 23">
            <a:extLst>
              <a:ext uri="{FF2B5EF4-FFF2-40B4-BE49-F238E27FC236}">
                <a16:creationId xmlns:a16="http://schemas.microsoft.com/office/drawing/2014/main" id="{164DF816-5B0A-E212-495B-3D3866727C06}"/>
              </a:ext>
            </a:extLst>
          </p:cNvPr>
          <p:cNvSpPr txBox="1"/>
          <p:nvPr/>
        </p:nvSpPr>
        <p:spPr>
          <a:xfrm>
            <a:off x="2908697" y="2376931"/>
            <a:ext cx="339838"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ひ　 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25" name="テキスト ボックス 24">
            <a:extLst>
              <a:ext uri="{FF2B5EF4-FFF2-40B4-BE49-F238E27FC236}">
                <a16:creationId xmlns:a16="http://schemas.microsoft.com/office/drawing/2014/main" id="{0849EAED-F58D-825F-82D7-7AAF029B045C}"/>
              </a:ext>
            </a:extLst>
          </p:cNvPr>
          <p:cNvSpPr txBox="1"/>
          <p:nvPr/>
        </p:nvSpPr>
        <p:spPr>
          <a:xfrm>
            <a:off x="4614697" y="2376931"/>
            <a:ext cx="339838"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Arial"/>
                <a:ea typeface="ＭＳ Ｐゴシック"/>
              </a:rPr>
              <a:t>ひ　 なん</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graphicFrame>
        <p:nvGraphicFramePr>
          <p:cNvPr id="26" name="表 25">
            <a:extLst>
              <a:ext uri="{FF2B5EF4-FFF2-40B4-BE49-F238E27FC236}">
                <a16:creationId xmlns:a16="http://schemas.microsoft.com/office/drawing/2014/main" id="{A67F90A6-2359-98F8-4DB5-F10648B5C7BA}"/>
              </a:ext>
            </a:extLst>
          </p:cNvPr>
          <p:cNvGraphicFramePr>
            <a:graphicFrameLocks noGrp="1"/>
          </p:cNvGraphicFramePr>
          <p:nvPr/>
        </p:nvGraphicFramePr>
        <p:xfrm>
          <a:off x="194750" y="10597848"/>
          <a:ext cx="6533710" cy="4763455"/>
        </p:xfrm>
        <a:graphic>
          <a:graphicData uri="http://schemas.openxmlformats.org/drawingml/2006/table">
            <a:tbl>
              <a:tblPr firstRow="1" bandRow="1"/>
              <a:tblGrid>
                <a:gridCol w="360000">
                  <a:extLst>
                    <a:ext uri="{9D8B030D-6E8A-4147-A177-3AD203B41FA5}">
                      <a16:colId xmlns:a16="http://schemas.microsoft.com/office/drawing/2014/main" val="20000"/>
                    </a:ext>
                  </a:extLst>
                </a:gridCol>
                <a:gridCol w="1492853">
                  <a:extLst>
                    <a:ext uri="{9D8B030D-6E8A-4147-A177-3AD203B41FA5}">
                      <a16:colId xmlns:a16="http://schemas.microsoft.com/office/drawing/2014/main" val="20001"/>
                    </a:ext>
                  </a:extLst>
                </a:gridCol>
                <a:gridCol w="718004">
                  <a:extLst>
                    <a:ext uri="{9D8B030D-6E8A-4147-A177-3AD203B41FA5}">
                      <a16:colId xmlns:a16="http://schemas.microsoft.com/office/drawing/2014/main" val="20002"/>
                    </a:ext>
                  </a:extLst>
                </a:gridCol>
                <a:gridCol w="718004">
                  <a:extLst>
                    <a:ext uri="{9D8B030D-6E8A-4147-A177-3AD203B41FA5}">
                      <a16:colId xmlns:a16="http://schemas.microsoft.com/office/drawing/2014/main" val="20003"/>
                    </a:ext>
                  </a:extLst>
                </a:gridCol>
                <a:gridCol w="3244849">
                  <a:extLst>
                    <a:ext uri="{9D8B030D-6E8A-4147-A177-3AD203B41FA5}">
                      <a16:colId xmlns:a16="http://schemas.microsoft.com/office/drawing/2014/main" val="20004"/>
                    </a:ext>
                  </a:extLst>
                </a:gridCol>
              </a:tblGrid>
              <a:tr h="554269">
                <a:tc rowSpan="2"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ja-JP" altLang="en-US" sz="1400">
                          <a:latin typeface="ＭＳ Ｐゴシック" panose="020B0600070205080204" pitchFamily="50" charset="-128"/>
                          <a:ea typeface="ＭＳ Ｐゴシック" panose="020B0600070205080204" pitchFamily="50" charset="-128"/>
                        </a:rPr>
                        <a:t>状況</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rowSpan="2" h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a:latin typeface="ＭＳ Ｐゴシック" panose="020B0600070205080204" pitchFamily="50" charset="-128"/>
                          <a:ea typeface="ＭＳ Ｐゴシック" panose="020B0600070205080204" pitchFamily="50" charset="-128"/>
                        </a:rPr>
                        <a:t>どちらかに</a:t>
                      </a:r>
                      <a:endParaRPr kumimoji="1"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a:latin typeface="ＭＳ Ｐゴシック" panose="020B0600070205080204" pitchFamily="50" charset="-128"/>
                          <a:ea typeface="ＭＳ Ｐゴシック" panose="020B0600070205080204" pitchFamily="50" charset="-128"/>
                        </a:rPr>
                        <a:t>○をつけてください</a:t>
                      </a:r>
                    </a:p>
                  </a:txBody>
                  <a:tcPr marL="0" marR="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a:latin typeface="ＭＳ Ｐゴシック" panose="020B0600070205080204" pitchFamily="50" charset="-128"/>
                          <a:ea typeface="ＭＳ Ｐゴシック" panose="020B0600070205080204" pitchFamily="50" charset="-128"/>
                        </a:rPr>
                        <a:t>理由</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875613">
                <a:tc gridSpan="2"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避難所</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に避難</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する</a:t>
                      </a:r>
                      <a:endParaRPr kumimoji="1" lang="ja-JP" altLang="en-US" sz="140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避難所</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に避難</a:t>
                      </a:r>
                      <a:endParaRPr lang="en-US" altLang="ja-JP" sz="1400">
                        <a:latin typeface="ＭＳ Ｐゴシック" panose="020B0600070205080204" pitchFamily="50" charset="-128"/>
                        <a:ea typeface="ＭＳ Ｐゴシック" panose="020B0600070205080204" pitchFamily="50" charset="-128"/>
                      </a:endParaRPr>
                    </a:p>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a:latin typeface="ＭＳ Ｐゴシック" panose="020B0600070205080204" pitchFamily="50" charset="-128"/>
                          <a:ea typeface="ＭＳ Ｐゴシック" panose="020B0600070205080204" pitchFamily="50" charset="-128"/>
                        </a:rPr>
                        <a:t>しない</a:t>
                      </a:r>
                      <a:endParaRPr kumimoji="1" lang="ja-JP" altLang="en-US" sz="140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D</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spc="-100" baseline="0">
                          <a:solidFill>
                            <a:schemeClr val="tx1"/>
                          </a:solidFill>
                          <a:latin typeface="ＭＳ Ｐ明朝" panose="02020600040205080304" pitchFamily="18" charset="-128"/>
                          <a:ea typeface="ＭＳ Ｐ明朝" panose="02020600040205080304" pitchFamily="18" charset="-128"/>
                        </a:rPr>
                        <a:t>台風が近づいてきて、</a:t>
                      </a:r>
                      <a:endParaRPr lang="en-US" altLang="ja-JP" sz="1400" spc="-100" baseline="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明日の学校が</a:t>
                      </a:r>
                      <a:endParaRPr lang="en-US" altLang="ja-JP" sz="140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休みになった。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E</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近所の家の人が、避難所へ避難しているのを見た。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F</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携帯電話に</a:t>
                      </a: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a:solidFill>
                            <a:schemeClr val="tx1"/>
                          </a:solidFill>
                          <a:latin typeface="ＭＳ Ｐ明朝" panose="02020600040205080304" pitchFamily="18" charset="-128"/>
                          <a:ea typeface="ＭＳ Ｐ明朝" panose="02020600040205080304" pitchFamily="18" charset="-128"/>
                        </a:rPr>
                        <a:t>緊急速報メールが届いた。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30" name="テキスト ボックス 29">
            <a:extLst>
              <a:ext uri="{FF2B5EF4-FFF2-40B4-BE49-F238E27FC236}">
                <a16:creationId xmlns:a16="http://schemas.microsoft.com/office/drawing/2014/main" id="{D67B1033-A439-59EC-2EE1-E11CA4906E31}"/>
              </a:ext>
            </a:extLst>
          </p:cNvPr>
          <p:cNvSpPr txBox="1"/>
          <p:nvPr/>
        </p:nvSpPr>
        <p:spPr>
          <a:xfrm>
            <a:off x="652198" y="13551079"/>
            <a:ext cx="283732"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ひ なん</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31" name="テキスト ボックス 30">
            <a:extLst>
              <a:ext uri="{FF2B5EF4-FFF2-40B4-BE49-F238E27FC236}">
                <a16:creationId xmlns:a16="http://schemas.microsoft.com/office/drawing/2014/main" id="{C22A3F25-618D-12F7-C272-C37BB7CCBD0F}"/>
              </a:ext>
            </a:extLst>
          </p:cNvPr>
          <p:cNvSpPr txBox="1"/>
          <p:nvPr/>
        </p:nvSpPr>
        <p:spPr>
          <a:xfrm>
            <a:off x="2197894" y="11178989"/>
            <a:ext cx="469106"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ひなんじ</a:t>
            </a:r>
            <a:r>
              <a:rPr kumimoji="1" lang="ja-JP" altLang="en-US" sz="700" b="0" i="0" u="none" strike="noStrike" kern="1200" cap="none" spc="0" normalizeH="0" baseline="0" noProof="0" err="1">
                <a:ln>
                  <a:noFill/>
                </a:ln>
                <a:solidFill>
                  <a:prstClr val="black"/>
                </a:solidFill>
                <a:effectLst/>
                <a:uLnTx/>
                <a:uFillTx/>
                <a:latin typeface="HGP創英角ｺﾞｼｯｸUB"/>
                <a:ea typeface="HGP創英角ｺﾞｼｯｸUB"/>
              </a:rPr>
              <a:t>ょ</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2" name="テキスト ボックス 31">
            <a:extLst>
              <a:ext uri="{FF2B5EF4-FFF2-40B4-BE49-F238E27FC236}">
                <a16:creationId xmlns:a16="http://schemas.microsoft.com/office/drawing/2014/main" id="{4C1365EA-B0A6-51BC-D326-25D2EB6A57DC}"/>
              </a:ext>
            </a:extLst>
          </p:cNvPr>
          <p:cNvSpPr txBox="1"/>
          <p:nvPr/>
        </p:nvSpPr>
        <p:spPr>
          <a:xfrm>
            <a:off x="2921794" y="11178989"/>
            <a:ext cx="469106"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ひなんじ</a:t>
            </a:r>
            <a:r>
              <a:rPr kumimoji="1" lang="ja-JP" altLang="en-US" sz="700" b="0" i="0" u="none" strike="noStrike" kern="1200" cap="none" spc="0" normalizeH="0" baseline="0" noProof="0" err="1">
                <a:ln>
                  <a:noFill/>
                </a:ln>
                <a:solidFill>
                  <a:prstClr val="black"/>
                </a:solidFill>
                <a:effectLst/>
                <a:uLnTx/>
                <a:uFillTx/>
                <a:latin typeface="HGP創英角ｺﾞｼｯｸUB"/>
                <a:ea typeface="HGP創英角ｺﾞｼｯｸUB"/>
              </a:rPr>
              <a:t>ょ</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3" name="テキスト ボックス 32">
            <a:extLst>
              <a:ext uri="{FF2B5EF4-FFF2-40B4-BE49-F238E27FC236}">
                <a16:creationId xmlns:a16="http://schemas.microsoft.com/office/drawing/2014/main" id="{7C129161-8296-B270-89B5-DD36894D08DA}"/>
              </a:ext>
            </a:extLst>
          </p:cNvPr>
          <p:cNvSpPr txBox="1"/>
          <p:nvPr/>
        </p:nvSpPr>
        <p:spPr>
          <a:xfrm>
            <a:off x="2378869" y="11439700"/>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4" name="テキスト ボックス 33">
            <a:extLst>
              <a:ext uri="{FF2B5EF4-FFF2-40B4-BE49-F238E27FC236}">
                <a16:creationId xmlns:a16="http://schemas.microsoft.com/office/drawing/2014/main" id="{5AC71B10-3BC9-180B-9073-5F0927717658}"/>
              </a:ext>
            </a:extLst>
          </p:cNvPr>
          <p:cNvSpPr txBox="1"/>
          <p:nvPr/>
        </p:nvSpPr>
        <p:spPr>
          <a:xfrm>
            <a:off x="3090863" y="11439700"/>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HGP創英角ｺﾞｼｯｸUB"/>
                <a:ea typeface="HGP創英角ｺﾞｼｯｸUB"/>
              </a:rPr>
              <a:t>ひなん</a:t>
            </a:r>
            <a:endParaRPr kumimoji="1" lang="en-US" altLang="ja-JP" sz="700" b="0" i="0" u="none" strike="noStrike" kern="1200" cap="none" spc="0" normalizeH="0" baseline="0" noProof="0">
              <a:ln>
                <a:noFill/>
              </a:ln>
              <a:solidFill>
                <a:prstClr val="black"/>
              </a:solidFill>
              <a:effectLst/>
              <a:uLnTx/>
              <a:uFillTx/>
              <a:latin typeface="HGP創英角ｺﾞｼｯｸUB"/>
              <a:ea typeface="HGP創英角ｺﾞｼｯｸUB"/>
            </a:endParaRPr>
          </a:p>
        </p:txBody>
      </p:sp>
      <p:sp>
        <p:nvSpPr>
          <p:cNvPr id="38" name="テキスト ボックス 37">
            <a:extLst>
              <a:ext uri="{FF2B5EF4-FFF2-40B4-BE49-F238E27FC236}">
                <a16:creationId xmlns:a16="http://schemas.microsoft.com/office/drawing/2014/main" id="{68FFCE78-7E2C-2C6C-7188-068276AC6120}"/>
              </a:ext>
            </a:extLst>
          </p:cNvPr>
          <p:cNvSpPr txBox="1"/>
          <p:nvPr/>
        </p:nvSpPr>
        <p:spPr>
          <a:xfrm>
            <a:off x="943554" y="11118897"/>
            <a:ext cx="37054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a:ln>
                  <a:noFill/>
                </a:ln>
                <a:solidFill>
                  <a:prstClr val="black"/>
                </a:solidFill>
                <a:effectLst/>
                <a:uLnTx/>
                <a:uFillTx/>
                <a:latin typeface="HGP創英角ｺﾞｼｯｸUB"/>
                <a:ea typeface="HGP創英角ｺﾞｼｯｸUB"/>
              </a:rPr>
              <a:t>じょうきょう</a:t>
            </a:r>
            <a:endParaRPr kumimoji="0" lang="en-US" altLang="ja-JP" sz="700" b="0" i="0" u="none" strike="noStrike" kern="0" cap="none" spc="-150" normalizeH="0" baseline="0" noProof="0">
              <a:ln>
                <a:noFill/>
              </a:ln>
              <a:solidFill>
                <a:prstClr val="black"/>
              </a:solidFill>
              <a:effectLst/>
              <a:uLnTx/>
              <a:uFillTx/>
              <a:latin typeface="HGP創英角ｺﾞｼｯｸUB"/>
              <a:ea typeface="HGP創英角ｺﾞｼｯｸUB"/>
            </a:endParaRPr>
          </a:p>
        </p:txBody>
      </p:sp>
      <p:sp>
        <p:nvSpPr>
          <p:cNvPr id="45" name="テキスト ボックス 44">
            <a:extLst>
              <a:ext uri="{FF2B5EF4-FFF2-40B4-BE49-F238E27FC236}">
                <a16:creationId xmlns:a16="http://schemas.microsoft.com/office/drawing/2014/main" id="{57510F54-972B-DB39-4257-6CAF55BB8EDA}"/>
              </a:ext>
            </a:extLst>
          </p:cNvPr>
          <p:cNvSpPr txBox="1"/>
          <p:nvPr/>
        </p:nvSpPr>
        <p:spPr>
          <a:xfrm>
            <a:off x="1360614" y="13551079"/>
            <a:ext cx="283732"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ひ なん</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6" name="テキスト ボックス 45">
            <a:extLst>
              <a:ext uri="{FF2B5EF4-FFF2-40B4-BE49-F238E27FC236}">
                <a16:creationId xmlns:a16="http://schemas.microsoft.com/office/drawing/2014/main" id="{AD5C0F7F-9410-AD34-8AA0-A81C58E321FF}"/>
              </a:ext>
            </a:extLst>
          </p:cNvPr>
          <p:cNvSpPr txBox="1"/>
          <p:nvPr/>
        </p:nvSpPr>
        <p:spPr>
          <a:xfrm>
            <a:off x="603541" y="14378811"/>
            <a:ext cx="333425"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けいたい</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7" name="テキスト ボックス 46">
            <a:extLst>
              <a:ext uri="{FF2B5EF4-FFF2-40B4-BE49-F238E27FC236}">
                <a16:creationId xmlns:a16="http://schemas.microsoft.com/office/drawing/2014/main" id="{68C04EBC-F6D6-0484-D406-01300A770131}"/>
              </a:ext>
            </a:extLst>
          </p:cNvPr>
          <p:cNvSpPr txBox="1"/>
          <p:nvPr/>
        </p:nvSpPr>
        <p:spPr>
          <a:xfrm>
            <a:off x="591519" y="14660089"/>
            <a:ext cx="357470"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きんきゅう</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graphicFrame>
        <p:nvGraphicFramePr>
          <p:cNvPr id="4" name="表 3">
            <a:extLst>
              <a:ext uri="{FF2B5EF4-FFF2-40B4-BE49-F238E27FC236}">
                <a16:creationId xmlns:a16="http://schemas.microsoft.com/office/drawing/2014/main" id="{DE7257C3-C9F3-5162-2524-37E546F4AB52}"/>
              </a:ext>
            </a:extLst>
          </p:cNvPr>
          <p:cNvGraphicFramePr>
            <a:graphicFrameLocks noGrp="1"/>
          </p:cNvGraphicFramePr>
          <p:nvPr>
            <p:extLst>
              <p:ext uri="{D42A27DB-BD31-4B8C-83A1-F6EECF244321}">
                <p14:modId xmlns:p14="http://schemas.microsoft.com/office/powerpoint/2010/main" val="1138064826"/>
              </p:ext>
            </p:extLst>
          </p:nvPr>
        </p:nvGraphicFramePr>
        <p:xfrm>
          <a:off x="194750" y="4316954"/>
          <a:ext cx="6533710" cy="3962151"/>
        </p:xfrm>
        <a:graphic>
          <a:graphicData uri="http://schemas.openxmlformats.org/drawingml/2006/table">
            <a:tbl>
              <a:tblPr firstRow="1" bandRow="1"/>
              <a:tblGrid>
                <a:gridCol w="360000">
                  <a:extLst>
                    <a:ext uri="{9D8B030D-6E8A-4147-A177-3AD203B41FA5}">
                      <a16:colId xmlns:a16="http://schemas.microsoft.com/office/drawing/2014/main" val="20000"/>
                    </a:ext>
                  </a:extLst>
                </a:gridCol>
                <a:gridCol w="1492853">
                  <a:extLst>
                    <a:ext uri="{9D8B030D-6E8A-4147-A177-3AD203B41FA5}">
                      <a16:colId xmlns:a16="http://schemas.microsoft.com/office/drawing/2014/main" val="20001"/>
                    </a:ext>
                  </a:extLst>
                </a:gridCol>
                <a:gridCol w="874055">
                  <a:extLst>
                    <a:ext uri="{9D8B030D-6E8A-4147-A177-3AD203B41FA5}">
                      <a16:colId xmlns:a16="http://schemas.microsoft.com/office/drawing/2014/main" val="20002"/>
                    </a:ext>
                  </a:extLst>
                </a:gridCol>
                <a:gridCol w="874055">
                  <a:extLst>
                    <a:ext uri="{9D8B030D-6E8A-4147-A177-3AD203B41FA5}">
                      <a16:colId xmlns:a16="http://schemas.microsoft.com/office/drawing/2014/main" val="20003"/>
                    </a:ext>
                  </a:extLst>
                </a:gridCol>
                <a:gridCol w="2932747">
                  <a:extLst>
                    <a:ext uri="{9D8B030D-6E8A-4147-A177-3AD203B41FA5}">
                      <a16:colId xmlns:a16="http://schemas.microsoft.com/office/drawing/2014/main" val="20004"/>
                    </a:ext>
                  </a:extLst>
                </a:gridCol>
              </a:tblGrid>
              <a:tr h="288000">
                <a:tc rowSpan="2"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ja-JP" altLang="en-US" sz="1400">
                          <a:latin typeface="ＭＳ Ｐゴシック" panose="020B0600070205080204" pitchFamily="50" charset="-128"/>
                          <a:ea typeface="ＭＳ Ｐゴシック" panose="020B0600070205080204" pitchFamily="50" charset="-128"/>
                        </a:rPr>
                        <a:t>状況</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rowSpan="2" h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どちらかに○をつける</a:t>
                      </a:r>
                    </a:p>
                  </a:txBody>
                  <a:tcPr marL="0" marR="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dirty="0">
                          <a:latin typeface="ＭＳ Ｐゴシック" panose="020B0600070205080204" pitchFamily="50" charset="-128"/>
                          <a:ea typeface="ＭＳ Ｐゴシック" panose="020B0600070205080204" pitchFamily="50" charset="-128"/>
                        </a:rPr>
                        <a:t>理由</a:t>
                      </a:r>
                    </a:p>
                  </a:txBody>
                  <a:tcPr marL="36000" marR="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88000">
                <a:tc gridSpan="2"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200"/>
                        </a:spcBef>
                        <a:spcAft>
                          <a:spcPts val="0"/>
                        </a:spcAft>
                        <a:buClrTx/>
                        <a:buSzTx/>
                        <a:buFontTx/>
                        <a:buNone/>
                        <a:tabLst/>
                        <a:defRPr/>
                      </a:pPr>
                      <a:r>
                        <a:rPr lang="ja-JP" altLang="en-US" sz="1400" dirty="0">
                          <a:latin typeface="ＭＳ Ｐゴシック" panose="020B0600070205080204" pitchFamily="50" charset="-128"/>
                          <a:ea typeface="ＭＳ Ｐゴシック" panose="020B0600070205080204" pitchFamily="50" charset="-128"/>
                        </a:rPr>
                        <a:t>避難する</a:t>
                      </a:r>
                      <a:endParaRPr kumimoji="1" lang="ja-JP" altLang="en-US" sz="140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685800" rtl="0" eaLnBrk="1" fontAlgn="auto" latinLnBrk="0" hangingPunct="1">
                        <a:lnSpc>
                          <a:spcPct val="110000"/>
                        </a:lnSpc>
                        <a:spcBef>
                          <a:spcPts val="0"/>
                        </a:spcBef>
                        <a:spcAft>
                          <a:spcPts val="0"/>
                        </a:spcAft>
                        <a:buClrTx/>
                        <a:buSzTx/>
                        <a:buFontTx/>
                        <a:buNone/>
                        <a:tabLst/>
                        <a:defRPr/>
                      </a:pPr>
                      <a:r>
                        <a:rPr lang="ja-JP" altLang="en-US" sz="1400" spc="-150" dirty="0">
                          <a:latin typeface="ＭＳ Ｐゴシック" panose="020B0600070205080204" pitchFamily="50" charset="-128"/>
                          <a:ea typeface="ＭＳ Ｐゴシック" panose="020B0600070205080204" pitchFamily="50" charset="-128"/>
                        </a:rPr>
                        <a:t>避難しない</a:t>
                      </a:r>
                      <a:endParaRPr kumimoji="1" lang="ja-JP" altLang="en-US" sz="1400" spc="-150" dirty="0">
                        <a:latin typeface="ＭＳ Ｐゴシック" panose="020B0600070205080204" pitchFamily="50" charset="-128"/>
                        <a:ea typeface="ＭＳ Ｐゴシック" panose="020B0600070205080204" pitchFamily="50" charset="-128"/>
                      </a:endParaRPr>
                    </a:p>
                  </a:txBody>
                  <a:tcPr marL="36000" marR="36000" marT="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dirty="0">
                          <a:solidFill>
                            <a:schemeClr val="tx1"/>
                          </a:solidFill>
                          <a:latin typeface="ＭＳ Ｐ明朝" panose="02020600040205080304" pitchFamily="18" charset="-128"/>
                          <a:ea typeface="ＭＳ Ｐ明朝" panose="02020600040205080304" pitchFamily="18" charset="-128"/>
                        </a:rPr>
                        <a:t>D</a:t>
                      </a:r>
                      <a:r>
                        <a:rPr lang="ja-JP" altLang="en-US" sz="1400" dirty="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spc="-110" baseline="0" dirty="0">
                          <a:solidFill>
                            <a:schemeClr val="tx1"/>
                          </a:solidFill>
                          <a:latin typeface="ＭＳ Ｐ明朝" panose="02020600040205080304" pitchFamily="18" charset="-128"/>
                          <a:ea typeface="ＭＳ Ｐ明朝" panose="02020600040205080304" pitchFamily="18" charset="-128"/>
                        </a:rPr>
                        <a:t>台風が近づいてきて</a:t>
                      </a:r>
                      <a:r>
                        <a:rPr lang="ja-JP" altLang="en-US" sz="1400" spc="-100" baseline="0" dirty="0">
                          <a:solidFill>
                            <a:schemeClr val="tx1"/>
                          </a:solidFill>
                          <a:latin typeface="ＭＳ Ｐ明朝" panose="02020600040205080304" pitchFamily="18" charset="-128"/>
                          <a:ea typeface="ＭＳ Ｐ明朝" panose="02020600040205080304" pitchFamily="18" charset="-128"/>
                        </a:rPr>
                        <a:t>、</a:t>
                      </a:r>
                      <a:endParaRPr lang="en-US" altLang="ja-JP" sz="1400" spc="-100" baseline="0" dirty="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明日の学校が</a:t>
                      </a:r>
                      <a:endParaRPr lang="en-US" altLang="ja-JP" sz="1400" dirty="0">
                        <a:solidFill>
                          <a:schemeClr val="tx1"/>
                        </a:solidFill>
                        <a:latin typeface="ＭＳ Ｐ明朝" panose="02020600040205080304" pitchFamily="18" charset="-128"/>
                        <a:ea typeface="ＭＳ Ｐ明朝" panose="02020600040205080304" pitchFamily="18" charset="-128"/>
                      </a:endParaRP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休みになった。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E</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近所の家の人が、避難所へ避難しているのを見た。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grid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1111191">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r">
                        <a:spcBef>
                          <a:spcPts val="600"/>
                        </a:spcBef>
                      </a:pPr>
                      <a:r>
                        <a:rPr lang="en-US" altLang="ja-JP" sz="1400">
                          <a:solidFill>
                            <a:schemeClr val="tx1"/>
                          </a:solidFill>
                          <a:latin typeface="ＭＳ Ｐ明朝" panose="02020600040205080304" pitchFamily="18" charset="-128"/>
                          <a:ea typeface="ＭＳ Ｐ明朝" panose="02020600040205080304" pitchFamily="18" charset="-128"/>
                        </a:rPr>
                        <a:t>F</a:t>
                      </a:r>
                      <a:r>
                        <a:rPr lang="ja-JP" altLang="en-US" sz="1400">
                          <a:solidFill>
                            <a:schemeClr val="tx1"/>
                          </a:solidFill>
                          <a:latin typeface="ＭＳ Ｐ明朝" panose="02020600040205080304" pitchFamily="18" charset="-128"/>
                          <a:ea typeface="ＭＳ Ｐ明朝" panose="02020600040205080304" pitchFamily="18" charset="-128"/>
                        </a:rPr>
                        <a:t>：</a:t>
                      </a:r>
                    </a:p>
                  </a:txBody>
                  <a:tcPr marL="36000" marR="36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携帯電話に</a:t>
                      </a:r>
                    </a:p>
                    <a:p>
                      <a:pPr marL="0" marR="0" lvl="0" indent="0" algn="l" defTabSz="685800" rtl="0" eaLnBrk="1" fontAlgn="auto" latinLnBrk="0" hangingPunct="1">
                        <a:lnSpc>
                          <a:spcPct val="130000"/>
                        </a:lnSpc>
                        <a:spcBef>
                          <a:spcPts val="0"/>
                        </a:spcBef>
                        <a:spcAft>
                          <a:spcPts val="0"/>
                        </a:spcAft>
                        <a:buClrTx/>
                        <a:buSzTx/>
                        <a:buFontTx/>
                        <a:buNone/>
                        <a:tabLst/>
                        <a:defRPr/>
                      </a:pPr>
                      <a:r>
                        <a:rPr lang="ja-JP" altLang="en-US" sz="1400" dirty="0">
                          <a:solidFill>
                            <a:schemeClr val="tx1"/>
                          </a:solidFill>
                          <a:latin typeface="ＭＳ Ｐ明朝" panose="02020600040205080304" pitchFamily="18" charset="-128"/>
                          <a:ea typeface="ＭＳ Ｐ明朝" panose="02020600040205080304" pitchFamily="18" charset="-128"/>
                        </a:rPr>
                        <a:t>緊急速報メールが届いた。</a:t>
                      </a:r>
                    </a:p>
                  </a:txBody>
                  <a:tcPr marL="36000" marR="36000" marT="72000" marB="36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nSpc>
                          <a:spcPct val="130000"/>
                        </a:lnSpc>
                      </a:pPr>
                      <a:endParaRPr kumimoji="1" lang="ja-JP" altLang="en-US" dirty="0">
                        <a:solidFill>
                          <a:schemeClr val="tx1"/>
                        </a:solidFill>
                        <a:latin typeface="ＭＳ Ｐ明朝" panose="02020600040205080304" pitchFamily="18" charset="-128"/>
                        <a:ea typeface="ＭＳ Ｐ明朝" panose="02020600040205080304" pitchFamily="18" charset="-128"/>
                      </a:endParaRPr>
                    </a:p>
                  </a:txBody>
                  <a:tcPr marL="36000" marR="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17" name="テキスト ボックス 16">
            <a:extLst>
              <a:ext uri="{FF2B5EF4-FFF2-40B4-BE49-F238E27FC236}">
                <a16:creationId xmlns:a16="http://schemas.microsoft.com/office/drawing/2014/main" id="{E1CA65BA-41E4-ED26-34F7-1245454DDF1A}"/>
              </a:ext>
            </a:extLst>
          </p:cNvPr>
          <p:cNvSpPr txBox="1"/>
          <p:nvPr/>
        </p:nvSpPr>
        <p:spPr>
          <a:xfrm>
            <a:off x="2194720" y="4620644"/>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18" name="テキスト ボックス 17">
            <a:extLst>
              <a:ext uri="{FF2B5EF4-FFF2-40B4-BE49-F238E27FC236}">
                <a16:creationId xmlns:a16="http://schemas.microsoft.com/office/drawing/2014/main" id="{529867B3-3984-0A82-EE7D-5D1134780E5E}"/>
              </a:ext>
            </a:extLst>
          </p:cNvPr>
          <p:cNvSpPr txBox="1"/>
          <p:nvPr/>
        </p:nvSpPr>
        <p:spPr>
          <a:xfrm>
            <a:off x="3043238" y="4620644"/>
            <a:ext cx="28813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ひなん</a:t>
            </a:r>
            <a:endParaRPr kumimoji="1" lang="en-US" altLang="ja-JP" sz="7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9" name="テキスト ボックス 28">
            <a:extLst>
              <a:ext uri="{FF2B5EF4-FFF2-40B4-BE49-F238E27FC236}">
                <a16:creationId xmlns:a16="http://schemas.microsoft.com/office/drawing/2014/main" id="{62895165-09A2-3EEA-20B9-86230F2BB2B7}"/>
              </a:ext>
            </a:extLst>
          </p:cNvPr>
          <p:cNvSpPr txBox="1"/>
          <p:nvPr/>
        </p:nvSpPr>
        <p:spPr>
          <a:xfrm>
            <a:off x="943554" y="4444982"/>
            <a:ext cx="370541"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じょうきょう</a:t>
            </a:r>
            <a:endParaRPr kumimoji="0" lang="en-US" altLang="ja-JP" sz="700" b="0" i="0" u="none" strike="noStrike" kern="0" cap="none" spc="-15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39" name="テキスト ボックス 38">
            <a:extLst>
              <a:ext uri="{FF2B5EF4-FFF2-40B4-BE49-F238E27FC236}">
                <a16:creationId xmlns:a16="http://schemas.microsoft.com/office/drawing/2014/main" id="{C8116533-1B80-18A2-E29C-CDF55799FE22}"/>
              </a:ext>
            </a:extLst>
          </p:cNvPr>
          <p:cNvSpPr txBox="1"/>
          <p:nvPr/>
        </p:nvSpPr>
        <p:spPr>
          <a:xfrm>
            <a:off x="1360614" y="6471801"/>
            <a:ext cx="283732"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ひ なん</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0" name="テキスト ボックス 39">
            <a:extLst>
              <a:ext uri="{FF2B5EF4-FFF2-40B4-BE49-F238E27FC236}">
                <a16:creationId xmlns:a16="http://schemas.microsoft.com/office/drawing/2014/main" id="{9277CEFD-A6C3-5BA3-6186-09F39EDAE0C7}"/>
              </a:ext>
            </a:extLst>
          </p:cNvPr>
          <p:cNvSpPr txBox="1"/>
          <p:nvPr/>
        </p:nvSpPr>
        <p:spPr>
          <a:xfrm>
            <a:off x="603541" y="7299533"/>
            <a:ext cx="333425"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けいたい</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41" name="テキスト ボックス 40">
            <a:extLst>
              <a:ext uri="{FF2B5EF4-FFF2-40B4-BE49-F238E27FC236}">
                <a16:creationId xmlns:a16="http://schemas.microsoft.com/office/drawing/2014/main" id="{6BCA80D5-84F5-80ED-DCB9-C61E9A3DBA14}"/>
              </a:ext>
            </a:extLst>
          </p:cNvPr>
          <p:cNvSpPr txBox="1"/>
          <p:nvPr/>
        </p:nvSpPr>
        <p:spPr>
          <a:xfrm>
            <a:off x="591519" y="7580811"/>
            <a:ext cx="357470" cy="107722"/>
          </a:xfrm>
          <a:prstGeom prst="rect">
            <a:avLst/>
          </a:prstGeom>
          <a:noFill/>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rPr>
              <a:t>きんきゅう</a:t>
            </a:r>
            <a:endParaRPr kumimoji="1" lang="en-US" altLang="ja-JP" sz="700" b="0" i="0" u="none" strike="noStrike" kern="1200" cap="none" spc="0" normalizeH="0" baseline="0" noProof="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
        <p:nvSpPr>
          <p:cNvPr id="13" name="正方形/長方形 12">
            <a:extLst>
              <a:ext uri="{FF2B5EF4-FFF2-40B4-BE49-F238E27FC236}">
                <a16:creationId xmlns:a16="http://schemas.microsoft.com/office/drawing/2014/main" id="{180E7B10-0A97-5D9A-E275-675F21121584}"/>
              </a:ext>
            </a:extLst>
          </p:cNvPr>
          <p:cNvSpPr/>
          <p:nvPr/>
        </p:nvSpPr>
        <p:spPr>
          <a:xfrm>
            <a:off x="2069030" y="4994357"/>
            <a:ext cx="4591505" cy="104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a:ea typeface="HGP創英角ｺﾞｼｯｸUB"/>
              </a:rPr>
              <a:t>学校が休みになるほどの事態（台風）と想像して、雨風の影響を受けて、どの程度か自宅に危険が迫っていると認識できているかどうかを評価。</a:t>
            </a:r>
            <a:endParaRPr kumimoji="1" lang="en-US" altLang="ja-JP" sz="1000" dirty="0">
              <a:solidFill>
                <a:srgbClr val="C00000"/>
              </a:solidFill>
              <a:latin typeface="HGP創英角ｺﾞｼｯｸUB"/>
              <a:ea typeface="HGP創英角ｺﾞｼｯｸUB"/>
            </a:endParaRPr>
          </a:p>
        </p:txBody>
      </p:sp>
      <p:sp>
        <p:nvSpPr>
          <p:cNvPr id="14" name="正方形/長方形 13">
            <a:extLst>
              <a:ext uri="{FF2B5EF4-FFF2-40B4-BE49-F238E27FC236}">
                <a16:creationId xmlns:a16="http://schemas.microsoft.com/office/drawing/2014/main" id="{F4443153-A5D3-223D-2680-FEB35D004D6E}"/>
              </a:ext>
            </a:extLst>
          </p:cNvPr>
          <p:cNvSpPr/>
          <p:nvPr/>
        </p:nvSpPr>
        <p:spPr>
          <a:xfrm>
            <a:off x="2069030" y="6091000"/>
            <a:ext cx="4600058" cy="1044000"/>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他人の行動につられてしまうことがあるが、その行動が本当に安全を確保できる行動か見極めることができているかを評価。</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t>※</a:t>
            </a: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つい他人の行動と同じ行動をとってしまう心理傾向：「集団同調性バイアス」</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a:p>
            <a:pPr marL="88900" indent="-88900">
              <a:spcBef>
                <a:spcPts val="300"/>
              </a:spcBef>
              <a:buFont typeface="Arial" panose="020B0604020202020204" pitchFamily="34" charset="0"/>
              <a:buChar char="•"/>
            </a:pP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15" name="正方形/長方形 14">
            <a:extLst>
              <a:ext uri="{FF2B5EF4-FFF2-40B4-BE49-F238E27FC236}">
                <a16:creationId xmlns:a16="http://schemas.microsoft.com/office/drawing/2014/main" id="{C5B75C9F-9517-F9F3-1D8E-7A217A4F41C9}"/>
              </a:ext>
            </a:extLst>
          </p:cNvPr>
          <p:cNvSpPr/>
          <p:nvPr/>
        </p:nvSpPr>
        <p:spPr>
          <a:xfrm>
            <a:off x="2069030" y="7185052"/>
            <a:ext cx="4600058" cy="1044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授業者のアレンジの自由度がかなり高いものとして設けています。</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アレンジ例）</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携帯電話　  ：　スマートフォンアプリの通知など、子供たちが想像がつきそうなツール</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通知の内容 ：　大雨や台風の予報　（これからの情報；</a:t>
            </a:r>
            <a:r>
              <a:rPr kumimoji="1" lang="ja-JP" altLang="en-US" sz="800" dirty="0">
                <a:solidFill>
                  <a:srgbClr val="C00000"/>
                </a:solidFill>
                <a:latin typeface="HGP創英角ｺﾞｼｯｸUB" panose="020B0900000000000000" pitchFamily="50" charset="-128"/>
                <a:ea typeface="HGP創英角ｺﾞｼｯｸUB" panose="020B0900000000000000" pitchFamily="50" charset="-128"/>
              </a:rPr>
              <a:t> ○日後、台風接近　など</a:t>
            </a: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a:t>
            </a:r>
            <a:br>
              <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　　　　　　　　   大雨の状況　（いまの情報； </a:t>
            </a:r>
            <a:r>
              <a:rPr kumimoji="1" lang="ja-JP" altLang="en-US" sz="800" dirty="0">
                <a:solidFill>
                  <a:srgbClr val="C00000"/>
                </a:solidFill>
                <a:latin typeface="HGP創英角ｺﾞｼｯｸUB" panose="020B0900000000000000" pitchFamily="50" charset="-128"/>
                <a:ea typeface="HGP創英角ｺﾞｼｯｸUB" panose="020B0900000000000000" pitchFamily="50" charset="-128"/>
              </a:rPr>
              <a:t>観測史上１位を記録、線状降水帯の発生　など</a:t>
            </a: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a:p>
            <a:pPr marL="88900" indent="-88900">
              <a:spcBef>
                <a:spcPts val="300"/>
              </a:spcBef>
              <a:buFont typeface="Arial" panose="020B0604020202020204" pitchFamily="34" charset="0"/>
              <a:buChar char="•"/>
            </a:pPr>
            <a:r>
              <a:rPr kumimoji="1" lang="ja-JP" altLang="en-US" sz="1000" dirty="0">
                <a:solidFill>
                  <a:srgbClr val="C00000"/>
                </a:solidFill>
                <a:latin typeface="HGP創英角ｺﾞｼｯｸUB" panose="020B0900000000000000" pitchFamily="50" charset="-128"/>
                <a:ea typeface="HGP創英角ｺﾞｼｯｸUB" panose="020B0900000000000000" pitchFamily="50" charset="-128"/>
              </a:rPr>
              <a:t>内容を踏まえて、迫っている危険を認識できているかを評価。</a:t>
            </a:r>
            <a:endParaRPr kumimoji="1" lang="en-US" altLang="ja-JP" sz="10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16" name="正方形/長方形 15">
            <a:extLst>
              <a:ext uri="{FF2B5EF4-FFF2-40B4-BE49-F238E27FC236}">
                <a16:creationId xmlns:a16="http://schemas.microsoft.com/office/drawing/2014/main" id="{FE574D95-9D0B-9FC7-0282-FB887E424793}"/>
              </a:ext>
            </a:extLst>
          </p:cNvPr>
          <p:cNvSpPr/>
          <p:nvPr/>
        </p:nvSpPr>
        <p:spPr>
          <a:xfrm>
            <a:off x="2120900" y="2913789"/>
            <a:ext cx="4542351" cy="1315684"/>
          </a:xfrm>
          <a:prstGeom prst="rect">
            <a:avLst/>
          </a:prstGeom>
          <a:solidFill>
            <a:schemeClr val="bg1"/>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108000" rIns="108000" rtlCol="0" anchor="ctr"/>
          <a:lstStyle/>
          <a:p>
            <a:pPr algn="ctr">
              <a:spcAft>
                <a:spcPts val="600"/>
              </a:spcAft>
            </a:pPr>
            <a:r>
              <a:rPr kumimoji="1" lang="ja-JP" altLang="en-US" dirty="0">
                <a:solidFill>
                  <a:srgbClr val="C00000"/>
                </a:solidFill>
                <a:latin typeface="HGP創英角ｺﾞｼｯｸUB" panose="020B0900000000000000" pitchFamily="50" charset="-128"/>
                <a:ea typeface="HGP創英角ｺﾞｼｯｸUB" panose="020B0900000000000000" pitchFamily="50" charset="-128"/>
              </a:rPr>
              <a:t>指導の際の留意点</a:t>
            </a:r>
            <a:endParaRPr kumimoji="1" lang="en-US" altLang="ja-JP" dirty="0">
              <a:solidFill>
                <a:srgbClr val="C00000"/>
              </a:solidFill>
              <a:latin typeface="HGP創英角ｺﾞｼｯｸUB" panose="020B0900000000000000" pitchFamily="50" charset="-128"/>
              <a:ea typeface="HGP創英角ｺﾞｼｯｸUB" panose="020B0900000000000000" pitchFamily="50" charset="-128"/>
            </a:endParaRPr>
          </a:p>
          <a:p>
            <a:pPr marL="177800" indent="-177800"/>
            <a: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t>※	</a:t>
            </a:r>
            <a:r>
              <a:rPr kumimoji="1" lang="ja-JP" altLang="en-US" sz="1050" dirty="0">
                <a:solidFill>
                  <a:srgbClr val="C00000"/>
                </a:solidFill>
                <a:latin typeface="HGP創英角ｺﾞｼｯｸUB" panose="020B0900000000000000" pitchFamily="50" charset="-128"/>
                <a:ea typeface="HGP創英角ｺﾞｼｯｸUB" panose="020B0900000000000000" pitchFamily="50" charset="-128"/>
              </a:rPr>
              <a:t>設問で提示している「状況」は、詳細までは設定していないので、</a:t>
            </a:r>
            <a:b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50" dirty="0">
                <a:solidFill>
                  <a:srgbClr val="C00000"/>
                </a:solidFill>
                <a:latin typeface="HGP創英角ｺﾞｼｯｸUB" panose="020B0900000000000000" pitchFamily="50" charset="-128"/>
                <a:ea typeface="HGP創英角ｺﾞｼｯｸUB" panose="020B0900000000000000" pitchFamily="50" charset="-128"/>
              </a:rPr>
              <a:t>授業者の裁量で決めたり、子供たちからのアイデアを採用したりして</a:t>
            </a:r>
            <a:b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1050" dirty="0">
                <a:solidFill>
                  <a:srgbClr val="C00000"/>
                </a:solidFill>
                <a:latin typeface="HGP創英角ｺﾞｼｯｸUB" panose="020B0900000000000000" pitchFamily="50" charset="-128"/>
                <a:ea typeface="HGP創英角ｺﾞｼｯｸUB" panose="020B0900000000000000" pitchFamily="50" charset="-128"/>
              </a:rPr>
              <a:t>設定を調整しても構いません。　</a:t>
            </a:r>
            <a:br>
              <a:rPr kumimoji="1" lang="en-US" altLang="ja-JP" sz="105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例） 状況Ｃ　：　</a:t>
            </a:r>
            <a:r>
              <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rPr>
              <a:t>1</a:t>
            </a: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階の床まで水がきている。だけど、勢いよく流れてきているわけではなく、</a:t>
            </a:r>
            <a:br>
              <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　　　　　　　　　じわじわゆっくり上がってきた。　危ないと思うけど、流れはなさそうなので、</a:t>
            </a:r>
            <a:br>
              <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rPr>
            </a:br>
            <a:r>
              <a:rPr kumimoji="1" lang="ja-JP" altLang="en-US" sz="900" dirty="0">
                <a:solidFill>
                  <a:srgbClr val="C00000"/>
                </a:solidFill>
                <a:latin typeface="HGP創英角ｺﾞｼｯｸUB" panose="020B0900000000000000" pitchFamily="50" charset="-128"/>
                <a:ea typeface="HGP創英角ｺﾞｼｯｸUB" panose="020B0900000000000000" pitchFamily="50" charset="-128"/>
              </a:rPr>
              <a:t>　　　　　　　　　装備をきちんとして、大人と一緒なら少しは外を歩けるかもしれない。</a:t>
            </a:r>
            <a:endParaRPr kumimoji="1" lang="en-US" altLang="ja-JP" sz="900" dirty="0">
              <a:solidFill>
                <a:srgbClr val="C00000"/>
              </a:solidFill>
              <a:latin typeface="HGP創英角ｺﾞｼｯｸUB" panose="020B0900000000000000" pitchFamily="50" charset="-128"/>
              <a:ea typeface="HGP創英角ｺﾞｼｯｸUB" panose="020B0900000000000000" pitchFamily="50" charset="-128"/>
            </a:endParaRPr>
          </a:p>
        </p:txBody>
      </p:sp>
      <p:sp>
        <p:nvSpPr>
          <p:cNvPr id="3" name="テキスト ボックス 2">
            <a:extLst>
              <a:ext uri="{FF2B5EF4-FFF2-40B4-BE49-F238E27FC236}">
                <a16:creationId xmlns:a16="http://schemas.microsoft.com/office/drawing/2014/main" id="{383EFC97-E475-07C0-6AA4-D280A57D6EFB}"/>
              </a:ext>
            </a:extLst>
          </p:cNvPr>
          <p:cNvSpPr txBox="1"/>
          <p:nvPr/>
        </p:nvSpPr>
        <p:spPr>
          <a:xfrm>
            <a:off x="1852613" y="2376931"/>
            <a:ext cx="630238" cy="107722"/>
          </a:xfrm>
          <a:prstGeom prst="rect">
            <a:avLst/>
          </a:prstGeom>
          <a:noFill/>
        </p:spPr>
        <p:txBody>
          <a:bodyPr wrap="square" lIns="0" tIns="0" rIns="0" bIns="0" rtlCol="0" anchor="ctr" anchorCtr="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ja-JP" altLang="en-US" sz="700" b="0" i="0" u="none" strike="noStrike" kern="0" cap="none" spc="0" normalizeH="0" baseline="0" noProof="0" dirty="0">
                <a:ln>
                  <a:noFill/>
                </a:ln>
                <a:solidFill>
                  <a:prstClr val="black"/>
                </a:solidFill>
                <a:effectLst/>
                <a:uLnTx/>
                <a:uFillTx/>
                <a:latin typeface="Arial"/>
                <a:ea typeface="ＭＳ Ｐゴシック"/>
              </a:rPr>
              <a:t>ひ なん じょ</a:t>
            </a:r>
            <a:endParaRPr kumimoji="0" lang="en-US" altLang="ja-JP" sz="700" b="0" i="0" u="none" strike="noStrike" kern="0" cap="none" spc="0" normalizeH="0" baseline="0" noProof="0" dirty="0">
              <a:ln>
                <a:noFill/>
              </a:ln>
              <a:solidFill>
                <a:prstClr val="black"/>
              </a:solidFill>
              <a:effectLst/>
              <a:uLnTx/>
              <a:uFillTx/>
              <a:latin typeface="Arial"/>
              <a:ea typeface="ＭＳ Ｐゴシック"/>
            </a:endParaRPr>
          </a:p>
        </p:txBody>
      </p:sp>
      <p:sp>
        <p:nvSpPr>
          <p:cNvPr id="19" name="テキスト ボックス 18">
            <a:extLst>
              <a:ext uri="{FF2B5EF4-FFF2-40B4-BE49-F238E27FC236}">
                <a16:creationId xmlns:a16="http://schemas.microsoft.com/office/drawing/2014/main" id="{D3DE41B4-457E-76ED-ABBF-7A18DC5D8142}"/>
              </a:ext>
            </a:extLst>
          </p:cNvPr>
          <p:cNvSpPr txBox="1"/>
          <p:nvPr/>
        </p:nvSpPr>
        <p:spPr>
          <a:xfrm>
            <a:off x="631997" y="6466224"/>
            <a:ext cx="510060" cy="107722"/>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rPr>
              <a:t>ひ なん </a:t>
            </a:r>
            <a:r>
              <a:rPr kumimoji="1" lang="ja-JP" altLang="en-US" sz="700" dirty="0">
                <a:solidFill>
                  <a:prstClr val="black"/>
                </a:solidFill>
                <a:latin typeface="ＭＳ Ｐ明朝" panose="02020600040205080304" pitchFamily="18" charset="-128"/>
                <a:ea typeface="ＭＳ Ｐ明朝" panose="02020600040205080304" pitchFamily="18" charset="-128"/>
              </a:rPr>
              <a:t>じょ</a:t>
            </a:r>
            <a:endParaRPr kumimoji="1" lang="en-US" altLang="ja-JP" sz="7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15655367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ＭＳ ゴシック"/>
        <a:cs typeface=""/>
      </a:majorFont>
      <a:minorFont>
        <a:latin typeface="Times New Roman"/>
        <a:ea typeface="ＭＳ 明朝"/>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3500df3e02be88cd0b0a75125f9e041">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f9858e75859dbc383ee1944317de7c7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3a6e941f-3e61-44d3-bb0b-72ca50aa7e42}"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d19f7-9a31-48f1-a827-fb01c45dd146">
      <Terms xmlns="http://schemas.microsoft.com/office/infopath/2007/PartnerControls"/>
    </lcf76f155ced4ddcb4097134ff3c332f>
    <TaxCatchAll xmlns="1f739fab-6d78-413b-bdfb-b8e4b081b506" xsi:nil="true"/>
  </documentManagement>
</p:properties>
</file>

<file path=customXml/itemProps1.xml><?xml version="1.0" encoding="utf-8"?>
<ds:datastoreItem xmlns:ds="http://schemas.openxmlformats.org/officeDocument/2006/customXml" ds:itemID="{87592887-CC5D-47EF-A8FB-AD3ADB70B65D}"/>
</file>

<file path=customXml/itemProps2.xml><?xml version="1.0" encoding="utf-8"?>
<ds:datastoreItem xmlns:ds="http://schemas.openxmlformats.org/officeDocument/2006/customXml" ds:itemID="{4B70C2CE-4832-43DC-B30E-716CCDC0AC36}"/>
</file>

<file path=customXml/itemProps3.xml><?xml version="1.0" encoding="utf-8"?>
<ds:datastoreItem xmlns:ds="http://schemas.openxmlformats.org/officeDocument/2006/customXml" ds:itemID="{50328D18-A404-48C7-A00D-616E30ADCB6C}"/>
</file>

<file path=docProps/app.xml><?xml version="1.0" encoding="utf-8"?>
<Properties xmlns="http://schemas.openxmlformats.org/officeDocument/2006/extended-properties" xmlns:vt="http://schemas.openxmlformats.org/officeDocument/2006/docPropsVTypes">
  <Template/>
  <TotalTime>0</TotalTime>
  <Words>1516</Words>
  <Application>Microsoft Office PowerPoint</Application>
  <PresentationFormat>A4 210 x 297 mm</PresentationFormat>
  <Paragraphs>223</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HGP創英角ｺﾞｼｯｸUB</vt:lpstr>
      <vt:lpstr>ＭＳ Ｐゴシック</vt:lpstr>
      <vt:lpstr>ＭＳ Ｐ明朝</vt:lpstr>
      <vt:lpstr>游ゴシック</vt:lpstr>
      <vt:lpstr>Arial</vt:lpstr>
      <vt:lpstr>Arial Black</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2025-07-29T03:34:48Z</dcterms:created>
  <dcterms:modified xsi:type="dcterms:W3CDTF">2025-07-29T03:34:49Z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0x010100B3E7916579E48942A578B93BD249C02F</vt:lpwstr>
  </property>
</Properties>
</file>