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0" r:id="rId1"/>
  </p:sldMasterIdLst>
  <p:notesMasterIdLst>
    <p:notesMasterId r:id="rId55"/>
  </p:notesMasterIdLst>
  <p:handoutMasterIdLst>
    <p:handoutMasterId r:id="rId56"/>
  </p:handoutMasterIdLst>
  <p:sldIdLst>
    <p:sldId id="256" r:id="rId2"/>
    <p:sldId id="346" r:id="rId3"/>
    <p:sldId id="389" r:id="rId4"/>
    <p:sldId id="471" r:id="rId5"/>
    <p:sldId id="399" r:id="rId6"/>
    <p:sldId id="396" r:id="rId7"/>
    <p:sldId id="287" r:id="rId8"/>
    <p:sldId id="400" r:id="rId9"/>
    <p:sldId id="469" r:id="rId10"/>
    <p:sldId id="390" r:id="rId11"/>
    <p:sldId id="329" r:id="rId12"/>
    <p:sldId id="334" r:id="rId13"/>
    <p:sldId id="290" r:id="rId14"/>
    <p:sldId id="367" r:id="rId15"/>
    <p:sldId id="363" r:id="rId16"/>
    <p:sldId id="364" r:id="rId17"/>
    <p:sldId id="365" r:id="rId18"/>
    <p:sldId id="386" r:id="rId19"/>
    <p:sldId id="295" r:id="rId20"/>
    <p:sldId id="293" r:id="rId21"/>
    <p:sldId id="335" r:id="rId22"/>
    <p:sldId id="296" r:id="rId23"/>
    <p:sldId id="298" r:id="rId24"/>
    <p:sldId id="336" r:id="rId25"/>
    <p:sldId id="291" r:id="rId26"/>
    <p:sldId id="312" r:id="rId27"/>
    <p:sldId id="401" r:id="rId28"/>
    <p:sldId id="347" r:id="rId29"/>
    <p:sldId id="292" r:id="rId30"/>
    <p:sldId id="348" r:id="rId31"/>
    <p:sldId id="306" r:id="rId32"/>
    <p:sldId id="305" r:id="rId33"/>
    <p:sldId id="307" r:id="rId34"/>
    <p:sldId id="457" r:id="rId35"/>
    <p:sldId id="341" r:id="rId36"/>
    <p:sldId id="465" r:id="rId37"/>
    <p:sldId id="467" r:id="rId38"/>
    <p:sldId id="466" r:id="rId39"/>
    <p:sldId id="468" r:id="rId40"/>
    <p:sldId id="338" r:id="rId41"/>
    <p:sldId id="470" r:id="rId42"/>
    <p:sldId id="313" r:id="rId43"/>
    <p:sldId id="340" r:id="rId44"/>
    <p:sldId id="352" r:id="rId45"/>
    <p:sldId id="300" r:id="rId46"/>
    <p:sldId id="349" r:id="rId47"/>
    <p:sldId id="350" r:id="rId48"/>
    <p:sldId id="351" r:id="rId49"/>
    <p:sldId id="353" r:id="rId50"/>
    <p:sldId id="314" r:id="rId51"/>
    <p:sldId id="315" r:id="rId52"/>
    <p:sldId id="317" r:id="rId53"/>
    <p:sldId id="318" r:id="rId54"/>
  </p:sldIdLst>
  <p:sldSz cx="9144000" cy="6858000" type="screen4x3"/>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B4E91"/>
    <a:srgbClr val="E40011"/>
    <a:srgbClr val="086CB9"/>
    <a:srgbClr val="DDE772"/>
    <a:srgbClr val="EC8BB5"/>
    <a:srgbClr val="B3589A"/>
    <a:srgbClr val="EAEAEA"/>
    <a:srgbClr val="0094D8"/>
    <a:srgbClr val="EC7000"/>
    <a:srgbClr val="B55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245F3-92AA-49DE-A65E-FE15400C4208}" v="8" dt="2025-07-29T03:35:29.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9" autoAdjust="0"/>
    <p:restoredTop sz="96875" autoAdjust="0"/>
  </p:normalViewPr>
  <p:slideViewPr>
    <p:cSldViewPr snapToGrid="0">
      <p:cViewPr varScale="1">
        <p:scale>
          <a:sx n="111" d="100"/>
          <a:sy n="111" d="100"/>
        </p:scale>
        <p:origin x="1716" y="78"/>
      </p:cViewPr>
      <p:guideLst>
        <p:guide orient="horz" pos="4315"/>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4275696" cy="337467"/>
          </a:xfrm>
          <a:prstGeom prst="rect">
            <a:avLst/>
          </a:prstGeom>
        </p:spPr>
        <p:txBody>
          <a:bodyPr vert="horz" lIns="87544" tIns="43772" rIns="87544" bIns="43772"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5588412" y="4"/>
            <a:ext cx="4275696" cy="337467"/>
          </a:xfrm>
          <a:prstGeom prst="rect">
            <a:avLst/>
          </a:prstGeom>
        </p:spPr>
        <p:txBody>
          <a:bodyPr vert="horz" lIns="87544" tIns="43772" rIns="87544" bIns="43772" rtlCol="0"/>
          <a:lstStyle>
            <a:lvl1pPr algn="r">
              <a:defRPr sz="1100"/>
            </a:lvl1pPr>
          </a:lstStyle>
          <a:p>
            <a:fld id="{E7FB2217-CBDD-48DB-AC17-73D1C2F8948F}" type="datetimeFigureOut">
              <a:rPr kumimoji="1" lang="ja-JP" altLang="en-US" smtClean="0"/>
              <a:t>2025/7/29</a:t>
            </a:fld>
            <a:endParaRPr kumimoji="1" lang="ja-JP" altLang="en-US"/>
          </a:p>
        </p:txBody>
      </p:sp>
      <p:sp>
        <p:nvSpPr>
          <p:cNvPr id="4" name="フッター プレースホルダー 3"/>
          <p:cNvSpPr>
            <a:spLocks noGrp="1"/>
          </p:cNvSpPr>
          <p:nvPr>
            <p:ph type="ftr" sz="quarter" idx="2"/>
          </p:nvPr>
        </p:nvSpPr>
        <p:spPr>
          <a:xfrm>
            <a:off x="1" y="6398297"/>
            <a:ext cx="4275696" cy="337467"/>
          </a:xfrm>
          <a:prstGeom prst="rect">
            <a:avLst/>
          </a:prstGeom>
        </p:spPr>
        <p:txBody>
          <a:bodyPr vert="horz" lIns="87544" tIns="43772" rIns="87544" bIns="43772"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5588412" y="6398297"/>
            <a:ext cx="4275696" cy="337467"/>
          </a:xfrm>
          <a:prstGeom prst="rect">
            <a:avLst/>
          </a:prstGeom>
        </p:spPr>
        <p:txBody>
          <a:bodyPr vert="horz" lIns="87544" tIns="43772" rIns="87544" bIns="43772" rtlCol="0" anchor="b"/>
          <a:lstStyle>
            <a:lvl1pPr algn="r">
              <a:defRPr sz="1100"/>
            </a:lvl1pPr>
          </a:lstStyle>
          <a:p>
            <a:fld id="{92305679-1BF0-436C-9755-67E9642487C2}" type="slidenum">
              <a:rPr kumimoji="1" lang="ja-JP" altLang="en-US" smtClean="0"/>
              <a:t>‹#›</a:t>
            </a:fld>
            <a:endParaRPr kumimoji="1" lang="ja-JP" altLang="en-US"/>
          </a:p>
        </p:txBody>
      </p:sp>
    </p:spTree>
    <p:extLst>
      <p:ext uri="{BB962C8B-B14F-4D97-AF65-F5344CB8AC3E}">
        <p14:creationId xmlns:p14="http://schemas.microsoft.com/office/powerpoint/2010/main" val="1342780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401" cy="337958"/>
          </a:xfrm>
          <a:prstGeom prst="rect">
            <a:avLst/>
          </a:prstGeom>
        </p:spPr>
        <p:txBody>
          <a:bodyPr vert="horz" lIns="94828" tIns="47414" rIns="94828" bIns="47414"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31" y="0"/>
            <a:ext cx="4275401" cy="337958"/>
          </a:xfrm>
          <a:prstGeom prst="rect">
            <a:avLst/>
          </a:prstGeom>
        </p:spPr>
        <p:txBody>
          <a:bodyPr vert="horz" lIns="94828" tIns="47414" rIns="94828" bIns="47414" rtlCol="0"/>
          <a:lstStyle>
            <a:lvl1pPr algn="r">
              <a:defRPr sz="1200"/>
            </a:lvl1pPr>
          </a:lstStyle>
          <a:p>
            <a:fld id="{9EC4DE7B-F0D2-4ABF-9DB6-85AB1CC4B47F}" type="datetimeFigureOut">
              <a:rPr kumimoji="1" lang="ja-JP" altLang="en-US" smtClean="0"/>
              <a:t>2025/7/29</a:t>
            </a:fld>
            <a:endParaRPr kumimoji="1" lang="ja-JP" altLang="en-US"/>
          </a:p>
        </p:txBody>
      </p:sp>
      <p:sp>
        <p:nvSpPr>
          <p:cNvPr id="4" name="スライド イメージ プレースホルダー 3"/>
          <p:cNvSpPr>
            <a:spLocks noGrp="1" noRot="1" noChangeAspect="1"/>
          </p:cNvSpPr>
          <p:nvPr>
            <p:ph type="sldImg" idx="2"/>
          </p:nvPr>
        </p:nvSpPr>
        <p:spPr>
          <a:xfrm>
            <a:off x="3417888" y="841375"/>
            <a:ext cx="3030537" cy="2273300"/>
          </a:xfrm>
          <a:prstGeom prst="rect">
            <a:avLst/>
          </a:prstGeom>
          <a:noFill/>
          <a:ln w="12700">
            <a:solidFill>
              <a:prstClr val="black"/>
            </a:solidFill>
          </a:ln>
        </p:spPr>
        <p:txBody>
          <a:bodyPr vert="horz" lIns="94828" tIns="47414" rIns="94828" bIns="47414" rtlCol="0" anchor="ctr"/>
          <a:lstStyle/>
          <a:p>
            <a:endParaRPr lang="ja-JP" altLang="en-US"/>
          </a:p>
        </p:txBody>
      </p:sp>
      <p:sp>
        <p:nvSpPr>
          <p:cNvPr id="5" name="ノート プレースホルダー 4"/>
          <p:cNvSpPr>
            <a:spLocks noGrp="1"/>
          </p:cNvSpPr>
          <p:nvPr>
            <p:ph type="body" sz="quarter" idx="3"/>
          </p:nvPr>
        </p:nvSpPr>
        <p:spPr>
          <a:xfrm>
            <a:off x="986632" y="3241587"/>
            <a:ext cx="7893050" cy="2652206"/>
          </a:xfrm>
          <a:prstGeom prst="rect">
            <a:avLst/>
          </a:prstGeom>
        </p:spPr>
        <p:txBody>
          <a:bodyPr vert="horz" lIns="94828" tIns="47414" rIns="94828" bIns="474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397809"/>
            <a:ext cx="4275401" cy="337957"/>
          </a:xfrm>
          <a:prstGeom prst="rect">
            <a:avLst/>
          </a:prstGeom>
        </p:spPr>
        <p:txBody>
          <a:bodyPr vert="horz" lIns="94828" tIns="47414" rIns="94828" bIns="474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31" y="6397809"/>
            <a:ext cx="4275401" cy="337957"/>
          </a:xfrm>
          <a:prstGeom prst="rect">
            <a:avLst/>
          </a:prstGeom>
        </p:spPr>
        <p:txBody>
          <a:bodyPr vert="horz" lIns="94828" tIns="47414" rIns="94828" bIns="47414" rtlCol="0" anchor="b"/>
          <a:lstStyle>
            <a:lvl1pPr algn="r">
              <a:defRPr sz="1200"/>
            </a:lvl1pPr>
          </a:lstStyle>
          <a:p>
            <a:fld id="{13DE0169-78C2-4ED3-82AC-3044DFE7EC72}" type="slidenum">
              <a:rPr kumimoji="1" lang="ja-JP" altLang="en-US" smtClean="0"/>
              <a:t>‹#›</a:t>
            </a:fld>
            <a:endParaRPr kumimoji="1" lang="ja-JP" altLang="en-US"/>
          </a:p>
        </p:txBody>
      </p:sp>
    </p:spTree>
    <p:extLst>
      <p:ext uri="{BB962C8B-B14F-4D97-AF65-F5344CB8AC3E}">
        <p14:creationId xmlns:p14="http://schemas.microsoft.com/office/powerpoint/2010/main" val="33564589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3DCB921-4255-4310-8C91-8FEFA4F20D5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9962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E4EDC1-77A1-4394-9291-906813B3D0E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
        <p:nvSpPr>
          <p:cNvPr id="6" name="正方形/長方形 5"/>
          <p:cNvSpPr/>
          <p:nvPr userDrawn="1"/>
        </p:nvSpPr>
        <p:spPr>
          <a:xfrm>
            <a:off x="0" y="0"/>
            <a:ext cx="9144000" cy="656113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1362554"/>
      </p:ext>
    </p:extLst>
  </p:cSld>
  <p:clrMapOvr>
    <a:masterClrMapping/>
  </p:clrMapOvr>
  <p:extLst>
    <p:ext uri="{DCECCB84-F9BA-43D5-87BE-67443E8EF086}">
      <p15:sldGuideLst xmlns:p15="http://schemas.microsoft.com/office/powerpoint/2012/main">
        <p15:guide id="1" orient="horz" pos="4133">
          <p15:clr>
            <a:srgbClr val="FBAE40"/>
          </p15:clr>
        </p15:guide>
        <p15:guide id="2" pos="317">
          <p15:clr>
            <a:srgbClr val="FBAE40"/>
          </p15:clr>
        </p15:guide>
        <p15:guide id="3" orient="horz" pos="232">
          <p15:clr>
            <a:srgbClr val="FBAE40"/>
          </p15:clr>
        </p15:guide>
        <p15:guide id="4" pos="106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E4EDC1-77A1-4394-9291-906813B3D0E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
        <p:nvSpPr>
          <p:cNvPr id="6" name="正方形/長方形 5"/>
          <p:cNvSpPr/>
          <p:nvPr userDrawn="1"/>
        </p:nvSpPr>
        <p:spPr>
          <a:xfrm>
            <a:off x="0" y="2352674"/>
            <a:ext cx="9144000" cy="422949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13707574"/>
      </p:ext>
    </p:extLst>
  </p:cSld>
  <p:clrMapOvr>
    <a:masterClrMapping/>
  </p:clrMapOvr>
  <p:extLst>
    <p:ext uri="{DCECCB84-F9BA-43D5-87BE-67443E8EF086}">
      <p15:sldGuideLst xmlns:p15="http://schemas.microsoft.com/office/powerpoint/2012/main">
        <p15:guide id="0" pos="5647">
          <p15:clr>
            <a:srgbClr val="FBAE40"/>
          </p15:clr>
        </p15:guide>
        <p15:guide id="1" orient="horz" pos="4133">
          <p15:clr>
            <a:srgbClr val="FBAE40"/>
          </p15:clr>
        </p15:guide>
        <p15:guide id="2" pos="317">
          <p15:clr>
            <a:srgbClr val="FBAE40"/>
          </p15:clr>
        </p15:guide>
        <p15:guide id="3" orient="horz" pos="232">
          <p15:clr>
            <a:srgbClr val="FBAE40"/>
          </p15:clr>
        </p15:guide>
        <p15:guide id="4" pos="106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E4EDC1-77A1-4394-9291-906813B3D0E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
        <p:nvSpPr>
          <p:cNvPr id="7" name="正方形/長方形 6"/>
          <p:cNvSpPr/>
          <p:nvPr userDrawn="1"/>
        </p:nvSpPr>
        <p:spPr>
          <a:xfrm>
            <a:off x="1" y="-1"/>
            <a:ext cx="9144000" cy="650631"/>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50285291"/>
      </p:ext>
    </p:extLst>
  </p:cSld>
  <p:clrMapOvr>
    <a:masterClrMapping/>
  </p:clrMapOvr>
  <p:extLst>
    <p:ext uri="{DCECCB84-F9BA-43D5-87BE-67443E8EF086}">
      <p15:sldGuideLst xmlns:p15="http://schemas.microsoft.com/office/powerpoint/2012/main">
        <p15:guide id="1" orient="horz" pos="4133">
          <p15:clr>
            <a:srgbClr val="FBAE40"/>
          </p15:clr>
        </p15:guide>
        <p15:guide id="2" pos="181">
          <p15:clr>
            <a:srgbClr val="FBAE40"/>
          </p15:clr>
        </p15:guide>
        <p15:guide id="3" orient="horz" pos="13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629F97-F1AE-410B-A354-3FC531EF3D0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14646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1D71E94-9BE9-4410-8033-45DD033567E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3272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CEFC43-876A-482C-96F5-3DBF6FF1676C}"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638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7D123DE-BCEA-4BBD-BD5C-86E6466C257C}"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3061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7D1ED7A-FAB6-4DFE-AC3F-604610E3DC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5650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E465A6F-87F8-40EC-9739-61F7C4CC0C0C}"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9822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7AC9533-D8A9-4A99-82D0-6A6F4F10D0E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710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A695332-F4FA-4A50-97D2-DE13C729698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4724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8F2223-1D33-44F5-A770-C6B14B7BC87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074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E4EDC1-77A1-4394-9291-906813B3D0E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63406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E4EDC1-77A1-4394-9291-906813B3D0E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199D535-EE08-D8E3-12B7-B4A19D7DE7A9}"/>
              </a:ext>
            </a:extLst>
          </p:cNvPr>
          <p:cNvSpPr/>
          <p:nvPr userDrawn="1"/>
        </p:nvSpPr>
        <p:spPr>
          <a:xfrm rot="16200000">
            <a:off x="-876300" y="2495550"/>
            <a:ext cx="2228850" cy="47625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043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E4EDC1-77A1-4394-9291-906813B3D0E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
        <p:nvSpPr>
          <p:cNvPr id="6" name="正方形/長方形 5"/>
          <p:cNvSpPr/>
          <p:nvPr userDrawn="1"/>
        </p:nvSpPr>
        <p:spPr>
          <a:xfrm>
            <a:off x="0" y="1731878"/>
            <a:ext cx="9144000" cy="485029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9160407"/>
      </p:ext>
    </p:extLst>
  </p:cSld>
  <p:clrMapOvr>
    <a:masterClrMapping/>
  </p:clrMapOvr>
  <p:extLst>
    <p:ext uri="{DCECCB84-F9BA-43D5-87BE-67443E8EF086}">
      <p15:sldGuideLst xmlns:p15="http://schemas.microsoft.com/office/powerpoint/2012/main">
        <p15:guide id="0" pos="317">
          <p15:clr>
            <a:srgbClr val="FBAE40"/>
          </p15:clr>
        </p15:guide>
        <p15:guide id="1" orient="horz" pos="4133">
          <p15:clr>
            <a:srgbClr val="FBAE40"/>
          </p15:clr>
        </p15:guide>
        <p15:guide id="2" orient="horz" pos="232">
          <p15:clr>
            <a:srgbClr val="FBAE40"/>
          </p15:clr>
        </p15:guide>
        <p15:guide id="3" pos="1066">
          <p15:clr>
            <a:srgbClr val="FBAE40"/>
          </p15:clr>
        </p15:guide>
        <p15:guide id="4" pos="5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8103602-2B47-462F-9736-9066A78524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2025/7/29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7086600" y="6582169"/>
            <a:ext cx="2057400" cy="275831"/>
          </a:xfrm>
          <a:prstGeom prst="rect">
            <a:avLst/>
          </a:prstGeom>
        </p:spPr>
        <p:txBody>
          <a:bodyPr vert="horz" lIns="91440" tIns="45720" rIns="91440" bIns="45720" rtlCol="0" anchor="ctr"/>
          <a:lstStyle>
            <a:lvl1pPr algn="r">
              <a:defRPr sz="1600">
                <a:solidFill>
                  <a:srgbClr val="548235"/>
                </a:solidFill>
                <a:latin typeface="Impact" panose="020B080603090205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4C545B7-4A76-41C6-A249-81AA962B1F89}" type="slidenum">
              <a:rPr kumimoji="1" lang="ja-JP" altLang="en-US" sz="1600" b="0" i="0" u="none" strike="noStrike" kern="1200" cap="none" spc="0" normalizeH="0" baseline="0" noProof="0" smtClean="0">
                <a:ln>
                  <a:noFill/>
                </a:ln>
                <a:solidFill>
                  <a:srgbClr val="548235"/>
                </a:solidFill>
                <a:effectLst/>
                <a:uLnTx/>
                <a:uFillTx/>
                <a:latin typeface="Impact" panose="020B080603090205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srgbClr val="548235"/>
              </a:solidFill>
              <a:effectLst/>
              <a:uLnTx/>
              <a:uFillTx/>
              <a:latin typeface="Impact" panose="020B080603090205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6117316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15:clr>
            <a:srgbClr val="F26B43"/>
          </p15:clr>
        </p15:guide>
        <p15:guide id="3" orient="horz" pos="43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0.xml"/><Relationship Id="rId5" Type="http://schemas.openxmlformats.org/officeDocument/2006/relationships/image" Target="../media/image16.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69705" y="1707773"/>
            <a:ext cx="7404591" cy="3016660"/>
          </a:xfrm>
          <a:prstGeom prst="rect">
            <a:avLst/>
          </a:prstGeom>
          <a:noFill/>
        </p:spPr>
        <p:txBody>
          <a:bodyPr wrap="none" rtlCol="0">
            <a:spAutoFit/>
          </a:bodyPr>
          <a:lstStyle/>
          <a:p>
            <a:pPr algn="ctr">
              <a:lnSpc>
                <a:spcPct val="120000"/>
              </a:lnSpc>
            </a:pPr>
            <a:r>
              <a:rPr kumimoji="1" lang="ja-JP" altLang="en-US" sz="5000" dirty="0">
                <a:latin typeface="HGP創英角ｺﾞｼｯｸUB" panose="020B0900000000000000" pitchFamily="50" charset="-128"/>
                <a:ea typeface="HGP創英角ｺﾞｼｯｸUB" panose="020B0900000000000000" pitchFamily="50" charset="-128"/>
              </a:rPr>
              <a:t>大雨が降ったときの</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ct val="120000"/>
              </a:lnSpc>
            </a:pPr>
            <a:r>
              <a:rPr kumimoji="1" lang="ja-JP" altLang="en-US" sz="6500" dirty="0">
                <a:solidFill>
                  <a:srgbClr val="B52F25"/>
                </a:solidFill>
                <a:latin typeface="HGP創英角ｺﾞｼｯｸUB" panose="020B0900000000000000" pitchFamily="50" charset="-128"/>
                <a:ea typeface="HGP創英角ｺﾞｼｯｸUB" panose="020B0900000000000000" pitchFamily="50" charset="-128"/>
              </a:rPr>
              <a:t>身を守る行動（避難）</a:t>
            </a:r>
            <a:endParaRPr kumimoji="1" lang="en-US" altLang="ja-JP" sz="65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ct val="120000"/>
              </a:lnSpc>
            </a:pPr>
            <a:r>
              <a:rPr kumimoji="1" lang="ja-JP" altLang="en-US" sz="5000" dirty="0">
                <a:latin typeface="HGP創英角ｺﾞｼｯｸUB" panose="020B0900000000000000" pitchFamily="50" charset="-128"/>
                <a:ea typeface="HGP創英角ｺﾞｼｯｸUB" panose="020B0900000000000000" pitchFamily="50" charset="-128"/>
              </a:rPr>
              <a:t>を知る</a:t>
            </a:r>
            <a:endParaRPr kumimoji="1" lang="en-US" altLang="ja-JP" sz="5000" dirty="0">
              <a:latin typeface="HGP創英角ｺﾞｼｯｸUB" panose="020B0900000000000000" pitchFamily="50" charset="-128"/>
              <a:ea typeface="HGP創英角ｺﾞｼｯｸUB" panose="020B0900000000000000" pitchFamily="50" charset="-128"/>
            </a:endParaRPr>
          </a:p>
        </p:txBody>
      </p:sp>
      <p:sp>
        <p:nvSpPr>
          <p:cNvPr id="15" name="スライド番号プレースホルダー 14"/>
          <p:cNvSpPr>
            <a:spLocks noGrp="1"/>
          </p:cNvSpPr>
          <p:nvPr>
            <p:ph type="sldNum" sz="quarter" idx="12"/>
          </p:nvPr>
        </p:nvSpPr>
        <p:spPr/>
        <p:txBody>
          <a:bodyPr/>
          <a:lstStyle/>
          <a:p>
            <a:fld id="{24C545B7-4A76-41C6-A249-81AA962B1F89}" type="slidenum">
              <a:rPr kumimoji="1" lang="ja-JP" altLang="en-US" smtClean="0"/>
              <a:t>1</a:t>
            </a:fld>
            <a:endParaRPr kumimoji="1" lang="ja-JP" altLang="en-US"/>
          </a:p>
        </p:txBody>
      </p:sp>
      <p:sp>
        <p:nvSpPr>
          <p:cNvPr id="8" name="テキスト ボックス 7"/>
          <p:cNvSpPr txBox="1"/>
          <p:nvPr/>
        </p:nvSpPr>
        <p:spPr>
          <a:xfrm>
            <a:off x="3956089" y="1507718"/>
            <a:ext cx="423514" cy="400110"/>
          </a:xfrm>
          <a:prstGeom prst="rect">
            <a:avLst/>
          </a:prstGeom>
          <a:noFill/>
        </p:spPr>
        <p:txBody>
          <a:bodyPr wrap="none" rtlCol="0">
            <a:spAutoFit/>
          </a:bodyPr>
          <a:lstStyle/>
          <a:p>
            <a:r>
              <a:rPr kumimoji="1" lang="ja-JP" altLang="en-US" sz="2000" dirty="0">
                <a:latin typeface="HGP創英角ｺﾞｼｯｸUB" panose="020B0900000000000000" pitchFamily="50" charset="-128"/>
                <a:ea typeface="HGP創英角ｺﾞｼｯｸUB" panose="020B0900000000000000" pitchFamily="50" charset="-128"/>
              </a:rPr>
              <a:t>ふ</a:t>
            </a:r>
          </a:p>
        </p:txBody>
      </p:sp>
      <p:sp>
        <p:nvSpPr>
          <p:cNvPr id="2" name="テキスト ボックス 1">
            <a:extLst>
              <a:ext uri="{FF2B5EF4-FFF2-40B4-BE49-F238E27FC236}">
                <a16:creationId xmlns:a16="http://schemas.microsoft.com/office/drawing/2014/main" id="{72E1E13C-1A17-7004-5D3D-B59C64E3C0CD}"/>
              </a:ext>
            </a:extLst>
          </p:cNvPr>
          <p:cNvSpPr txBox="1"/>
          <p:nvPr/>
        </p:nvSpPr>
        <p:spPr>
          <a:xfrm>
            <a:off x="6318289" y="2488793"/>
            <a:ext cx="1387436" cy="400110"/>
          </a:xfrm>
          <a:prstGeom prst="rect">
            <a:avLst/>
          </a:prstGeom>
          <a:noFill/>
        </p:spPr>
        <p:txBody>
          <a:bodyPr wrap="square" rtlCol="0">
            <a:spAutoFit/>
          </a:bodyPr>
          <a:lstStyle/>
          <a:p>
            <a:r>
              <a:rPr kumimoji="1" lang="ja-JP" altLang="en-US" sz="2000" dirty="0">
                <a:solidFill>
                  <a:srgbClr val="B52F25"/>
                </a:solidFill>
                <a:latin typeface="HGP創英角ｺﾞｼｯｸUB" panose="020B0900000000000000" pitchFamily="50" charset="-128"/>
                <a:ea typeface="HGP創英角ｺﾞｼｯｸUB" panose="020B0900000000000000" pitchFamily="50" charset="-128"/>
              </a:rPr>
              <a:t>ひ　　な　ん</a:t>
            </a:r>
          </a:p>
        </p:txBody>
      </p:sp>
      <p:sp>
        <p:nvSpPr>
          <p:cNvPr id="4" name="テキスト ボックス 3">
            <a:extLst>
              <a:ext uri="{FF2B5EF4-FFF2-40B4-BE49-F238E27FC236}">
                <a16:creationId xmlns:a16="http://schemas.microsoft.com/office/drawing/2014/main" id="{D00890B8-185A-AEA2-41DF-2D935FFBD303}"/>
              </a:ext>
            </a:extLst>
          </p:cNvPr>
          <p:cNvSpPr txBox="1"/>
          <p:nvPr/>
        </p:nvSpPr>
        <p:spPr>
          <a:xfrm>
            <a:off x="7326061" y="72631"/>
            <a:ext cx="1771640" cy="735756"/>
          </a:xfrm>
          <a:prstGeom prst="rect">
            <a:avLst/>
          </a:prstGeom>
          <a:solidFill>
            <a:srgbClr val="548235"/>
          </a:solidFill>
          <a:ln>
            <a:noFill/>
          </a:ln>
        </p:spPr>
        <p:txBody>
          <a:bodyPr wrap="none" tIns="72000" bIns="108000" rtlCol="0">
            <a:spAutoFit/>
          </a:bodyPr>
          <a:lstStyle/>
          <a:p>
            <a:pPr algn="ct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洪水・土砂災害</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高学年 テーマ③</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197E8057-1009-EBE3-B158-6AE2F27B8012}"/>
              </a:ext>
            </a:extLst>
          </p:cNvPr>
          <p:cNvSpPr txBox="1"/>
          <p:nvPr/>
        </p:nvSpPr>
        <p:spPr>
          <a:xfrm>
            <a:off x="7475478" y="84515"/>
            <a:ext cx="432000" cy="107722"/>
          </a:xfrm>
          <a:prstGeom prst="rect">
            <a:avLst/>
          </a:prstGeom>
          <a:noFill/>
        </p:spPr>
        <p:txBody>
          <a:bodyPr wrap="square" lIns="0" tIns="0" rIns="0" bIns="0" rtlCol="0" anchor="ctr" anchorCtr="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こうずい</a:t>
            </a:r>
          </a:p>
        </p:txBody>
      </p:sp>
      <p:sp>
        <p:nvSpPr>
          <p:cNvPr id="6" name="テキスト ボックス 5">
            <a:extLst>
              <a:ext uri="{FF2B5EF4-FFF2-40B4-BE49-F238E27FC236}">
                <a16:creationId xmlns:a16="http://schemas.microsoft.com/office/drawing/2014/main" id="{6B8DE9F8-AFCB-2E27-827C-1F7401CC3EE5}"/>
              </a:ext>
            </a:extLst>
          </p:cNvPr>
          <p:cNvSpPr txBox="1"/>
          <p:nvPr/>
        </p:nvSpPr>
        <p:spPr>
          <a:xfrm>
            <a:off x="8102738" y="84515"/>
            <a:ext cx="828000" cy="107722"/>
          </a:xfrm>
          <a:prstGeom prst="rect">
            <a:avLst/>
          </a:prstGeom>
          <a:noFill/>
        </p:spPr>
        <p:txBody>
          <a:bodyPr wrap="square" lIns="0" tIns="0" rIns="0" bIns="0" rtlCol="0" anchor="ctr" anchorCtr="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ど しゃさいがい</a:t>
            </a:r>
          </a:p>
        </p:txBody>
      </p:sp>
    </p:spTree>
    <p:extLst>
      <p:ext uri="{BB962C8B-B14F-4D97-AF65-F5344CB8AC3E}">
        <p14:creationId xmlns:p14="http://schemas.microsoft.com/office/powerpoint/2010/main" val="19562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9E4AF6-C6F5-9DE8-F971-5287BBB9BA7A}"/>
              </a:ext>
            </a:extLst>
          </p:cNvPr>
          <p:cNvSpPr>
            <a:spLocks noGrp="1"/>
          </p:cNvSpPr>
          <p:nvPr>
            <p:ph type="sldNum" sz="quarter" idx="12"/>
          </p:nvPr>
        </p:nvSpPr>
        <p:spPr/>
        <p:txBody>
          <a:bodyPr/>
          <a:lstStyle/>
          <a:p>
            <a:fld id="{24C545B7-4A76-41C6-A249-81AA962B1F89}" type="slidenum">
              <a:rPr kumimoji="1" lang="ja-JP" altLang="en-US" smtClean="0"/>
              <a:t>10</a:t>
            </a:fld>
            <a:endParaRPr kumimoji="1" lang="ja-JP" altLang="en-US"/>
          </a:p>
        </p:txBody>
      </p:sp>
      <p:sp>
        <p:nvSpPr>
          <p:cNvPr id="8" name="テキスト ボックス 7">
            <a:extLst>
              <a:ext uri="{FF2B5EF4-FFF2-40B4-BE49-F238E27FC236}">
                <a16:creationId xmlns:a16="http://schemas.microsoft.com/office/drawing/2014/main" id="{2C6888A5-8B17-A30D-F988-4E0B6422F6BD}"/>
              </a:ext>
            </a:extLst>
          </p:cNvPr>
          <p:cNvSpPr txBox="1"/>
          <p:nvPr/>
        </p:nvSpPr>
        <p:spPr>
          <a:xfrm>
            <a:off x="953060" y="1696969"/>
            <a:ext cx="7237880" cy="2122697"/>
          </a:xfrm>
          <a:prstGeom prst="rect">
            <a:avLst/>
          </a:prstGeom>
          <a:noFill/>
          <a:effectLst/>
        </p:spPr>
        <p:txBody>
          <a:bodyPr wrap="none" rtlCol="0">
            <a:spAutoFit/>
          </a:bodyPr>
          <a:lstStyle/>
          <a:p>
            <a:pPr algn="ctr">
              <a:lnSpc>
                <a:spcPct val="130000"/>
              </a:lnSpc>
            </a:pPr>
            <a:r>
              <a:rPr kumimoji="1" lang="ja-JP" altLang="en-US" sz="5000" dirty="0">
                <a:effectLst/>
                <a:latin typeface="HGP創英角ｺﾞｼｯｸUB" panose="020B0900000000000000" pitchFamily="50" charset="-128"/>
                <a:ea typeface="HGP創英角ｺﾞｼｯｸUB" panose="020B0900000000000000" pitchFamily="50" charset="-128"/>
              </a:rPr>
              <a:t>災害から身を守るための</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a:p>
            <a:pPr algn="ctr">
              <a:lnSpc>
                <a:spcPct val="130000"/>
              </a:lnSpc>
            </a:pPr>
            <a:r>
              <a:rPr kumimoji="1" lang="ja-JP" altLang="en-US" sz="6000" dirty="0">
                <a:solidFill>
                  <a:srgbClr val="B52F25"/>
                </a:solidFill>
                <a:effectLst/>
                <a:latin typeface="HGP創英角ｺﾞｼｯｸUB" panose="020B0900000000000000" pitchFamily="50" charset="-128"/>
                <a:ea typeface="HGP創英角ｺﾞｼｯｸUB" panose="020B0900000000000000" pitchFamily="50" charset="-128"/>
              </a:rPr>
              <a:t>“避難”</a:t>
            </a:r>
            <a:r>
              <a:rPr kumimoji="1" lang="ja-JP" altLang="en-US" sz="5000" dirty="0">
                <a:effectLst/>
                <a:latin typeface="HGP創英角ｺﾞｼｯｸUB" panose="020B0900000000000000" pitchFamily="50" charset="-128"/>
                <a:ea typeface="HGP創英角ｺﾞｼｯｸUB" panose="020B0900000000000000" pitchFamily="50" charset="-128"/>
              </a:rPr>
              <a:t>について学ぼう！</a:t>
            </a:r>
          </a:p>
        </p:txBody>
      </p:sp>
      <p:sp>
        <p:nvSpPr>
          <p:cNvPr id="10" name="テキスト ボックス 9">
            <a:extLst>
              <a:ext uri="{FF2B5EF4-FFF2-40B4-BE49-F238E27FC236}">
                <a16:creationId xmlns:a16="http://schemas.microsoft.com/office/drawing/2014/main" id="{B7E84DBE-2343-D137-D616-087025AB929F}"/>
              </a:ext>
            </a:extLst>
          </p:cNvPr>
          <p:cNvSpPr txBox="1"/>
          <p:nvPr/>
        </p:nvSpPr>
        <p:spPr>
          <a:xfrm>
            <a:off x="1445318" y="1739832"/>
            <a:ext cx="107736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pic>
        <p:nvPicPr>
          <p:cNvPr id="12" name="図 11" descr="人形, おもちゃ, 時計, テーブル が含まれている画像&#10;&#10;自動的に生成された説明">
            <a:extLst>
              <a:ext uri="{FF2B5EF4-FFF2-40B4-BE49-F238E27FC236}">
                <a16:creationId xmlns:a16="http://schemas.microsoft.com/office/drawing/2014/main" id="{3017F011-5AC0-B337-B332-1BFA67850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894" y="3641864"/>
            <a:ext cx="3683292" cy="3038334"/>
          </a:xfrm>
          <a:prstGeom prst="rect">
            <a:avLst/>
          </a:prstGeom>
        </p:spPr>
      </p:pic>
      <p:sp>
        <p:nvSpPr>
          <p:cNvPr id="3" name="テキスト ボックス 2">
            <a:extLst>
              <a:ext uri="{FF2B5EF4-FFF2-40B4-BE49-F238E27FC236}">
                <a16:creationId xmlns:a16="http://schemas.microsoft.com/office/drawing/2014/main" id="{6DA558A3-F477-1427-ED82-49FC1401ECC2}"/>
              </a:ext>
            </a:extLst>
          </p:cNvPr>
          <p:cNvSpPr txBox="1"/>
          <p:nvPr/>
        </p:nvSpPr>
        <p:spPr>
          <a:xfrm>
            <a:off x="1776576" y="2719380"/>
            <a:ext cx="107736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Tree>
    <p:extLst>
      <p:ext uri="{BB962C8B-B14F-4D97-AF65-F5344CB8AC3E}">
        <p14:creationId xmlns:p14="http://schemas.microsoft.com/office/powerpoint/2010/main" val="367242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11</a:t>
            </a:fld>
            <a:endParaRPr kumimoji="1" lang="ja-JP" altLang="en-US"/>
          </a:p>
        </p:txBody>
      </p:sp>
      <p:grpSp>
        <p:nvGrpSpPr>
          <p:cNvPr id="10" name="グループ化 9"/>
          <p:cNvGrpSpPr/>
          <p:nvPr/>
        </p:nvGrpSpPr>
        <p:grpSpPr>
          <a:xfrm>
            <a:off x="142671" y="732426"/>
            <a:ext cx="1043215" cy="1043216"/>
            <a:chOff x="418426" y="379199"/>
            <a:chExt cx="1043215" cy="1043216"/>
          </a:xfrm>
        </p:grpSpPr>
        <p:sp>
          <p:nvSpPr>
            <p:cNvPr id="5" name="円/楕円 4"/>
            <p:cNvSpPr/>
            <p:nvPr/>
          </p:nvSpPr>
          <p:spPr>
            <a:xfrm>
              <a:off x="418426" y="379199"/>
              <a:ext cx="1043215" cy="104321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避</a:t>
              </a:r>
            </a:p>
          </p:txBody>
        </p:sp>
      </p:grpSp>
      <p:grpSp>
        <p:nvGrpSpPr>
          <p:cNvPr id="22" name="グループ化 21"/>
          <p:cNvGrpSpPr/>
          <p:nvPr/>
        </p:nvGrpSpPr>
        <p:grpSpPr>
          <a:xfrm>
            <a:off x="1168545" y="362634"/>
            <a:ext cx="1043215" cy="1093667"/>
            <a:chOff x="1561979" y="379199"/>
            <a:chExt cx="1043215" cy="1093667"/>
          </a:xfrm>
        </p:grpSpPr>
        <p:sp>
          <p:nvSpPr>
            <p:cNvPr id="9" name="円/楕円 8"/>
            <p:cNvSpPr/>
            <p:nvPr/>
          </p:nvSpPr>
          <p:spPr>
            <a:xfrm>
              <a:off x="1561979" y="379199"/>
              <a:ext cx="1043215" cy="104321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難</a:t>
              </a:r>
            </a:p>
          </p:txBody>
        </p:sp>
      </p:grpSp>
      <p:grpSp>
        <p:nvGrpSpPr>
          <p:cNvPr id="23" name="グループ化 22"/>
          <p:cNvGrpSpPr/>
          <p:nvPr/>
        </p:nvGrpSpPr>
        <p:grpSpPr>
          <a:xfrm>
            <a:off x="2899846" y="317073"/>
            <a:ext cx="1043215" cy="1050125"/>
            <a:chOff x="3395081" y="379199"/>
            <a:chExt cx="1043215" cy="1050125"/>
          </a:xfrm>
        </p:grpSpPr>
        <p:sp>
          <p:nvSpPr>
            <p:cNvPr id="13" name="円/楕円 12"/>
            <p:cNvSpPr/>
            <p:nvPr/>
          </p:nvSpPr>
          <p:spPr>
            <a:xfrm>
              <a:off x="3395081" y="379199"/>
              <a:ext cx="1043215" cy="104321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て</a:t>
              </a:r>
            </a:p>
          </p:txBody>
        </p:sp>
      </p:grpSp>
      <p:grpSp>
        <p:nvGrpSpPr>
          <p:cNvPr id="24" name="グループ化 23"/>
          <p:cNvGrpSpPr/>
          <p:nvPr/>
        </p:nvGrpSpPr>
        <p:grpSpPr>
          <a:xfrm>
            <a:off x="3943061" y="653894"/>
            <a:ext cx="1043215" cy="1043215"/>
            <a:chOff x="4555317" y="401561"/>
            <a:chExt cx="1043215" cy="1043215"/>
          </a:xfrm>
        </p:grpSpPr>
        <p:sp>
          <p:nvSpPr>
            <p:cNvPr id="14" name="円/楕円 13"/>
            <p:cNvSpPr/>
            <p:nvPr/>
          </p:nvSpPr>
          <p:spPr>
            <a:xfrm>
              <a:off x="4555317" y="401561"/>
              <a:ext cx="1043215" cy="104321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25" name="グループ化 24"/>
          <p:cNvGrpSpPr/>
          <p:nvPr/>
        </p:nvGrpSpPr>
        <p:grpSpPr>
          <a:xfrm>
            <a:off x="5040012" y="781839"/>
            <a:ext cx="1043215" cy="1043215"/>
            <a:chOff x="5715553" y="386109"/>
            <a:chExt cx="1043215" cy="1043215"/>
          </a:xfrm>
        </p:grpSpPr>
        <p:sp>
          <p:nvSpPr>
            <p:cNvPr id="15" name="円/楕円 14"/>
            <p:cNvSpPr/>
            <p:nvPr/>
          </p:nvSpPr>
          <p:spPr>
            <a:xfrm>
              <a:off x="5715553" y="386109"/>
              <a:ext cx="1043215" cy="104321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a:t>
              </a:r>
            </a:p>
          </p:txBody>
        </p:sp>
      </p:grpSp>
      <p:sp>
        <p:nvSpPr>
          <p:cNvPr id="20" name="テキスト ボックス 19"/>
          <p:cNvSpPr txBox="1"/>
          <p:nvPr/>
        </p:nvSpPr>
        <p:spPr>
          <a:xfrm rot="1132967">
            <a:off x="6023476" y="502035"/>
            <a:ext cx="849195" cy="1169551"/>
          </a:xfrm>
          <a:prstGeom prst="rect">
            <a:avLst/>
          </a:prstGeom>
          <a:noFill/>
        </p:spPr>
        <p:txBody>
          <a:bodyPr wrap="square" rtlCol="0">
            <a:spAutoFit/>
          </a:bodyPr>
          <a:lstStyle/>
          <a:p>
            <a:r>
              <a:rPr kumimoji="1" lang="ja-JP" altLang="en-US" sz="7000" dirty="0">
                <a:solidFill>
                  <a:srgbClr val="54823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p>
        </p:txBody>
      </p:sp>
      <p:grpSp>
        <p:nvGrpSpPr>
          <p:cNvPr id="26" name="グループ化 25"/>
          <p:cNvGrpSpPr/>
          <p:nvPr/>
        </p:nvGrpSpPr>
        <p:grpSpPr>
          <a:xfrm>
            <a:off x="2248325" y="748415"/>
            <a:ext cx="849195" cy="707886"/>
            <a:chOff x="2687006" y="803631"/>
            <a:chExt cx="849195" cy="707886"/>
          </a:xfrm>
        </p:grpSpPr>
        <p:sp>
          <p:nvSpPr>
            <p:cNvPr id="12" name="円/楕円 11"/>
            <p:cNvSpPr/>
            <p:nvPr/>
          </p:nvSpPr>
          <p:spPr>
            <a:xfrm>
              <a:off x="2705532" y="833203"/>
              <a:ext cx="589211" cy="589211"/>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687006" y="803631"/>
              <a:ext cx="849195" cy="707886"/>
            </a:xfrm>
            <a:prstGeom prst="rect">
              <a:avLst/>
            </a:prstGeom>
            <a:noFill/>
          </p:spPr>
          <p:txBody>
            <a:bodyPr wrap="square" rtlCol="0">
              <a:spAutoFit/>
            </a:bodyPr>
            <a:lstStyle/>
            <a:p>
              <a:r>
                <a:rPr kumimoji="1" lang="ja-JP" altLang="en-US" sz="4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っ</a:t>
              </a:r>
            </a:p>
          </p:txBody>
        </p:sp>
      </p:grpSp>
      <p:grpSp>
        <p:nvGrpSpPr>
          <p:cNvPr id="3" name="グループ化 2"/>
          <p:cNvGrpSpPr/>
          <p:nvPr/>
        </p:nvGrpSpPr>
        <p:grpSpPr>
          <a:xfrm>
            <a:off x="210427" y="2197786"/>
            <a:ext cx="8723146" cy="1999159"/>
            <a:chOff x="210427" y="2197786"/>
            <a:chExt cx="8723146" cy="1999159"/>
          </a:xfrm>
        </p:grpSpPr>
        <p:sp>
          <p:nvSpPr>
            <p:cNvPr id="7" name="正方形/長方形 6"/>
            <p:cNvSpPr/>
            <p:nvPr/>
          </p:nvSpPr>
          <p:spPr>
            <a:xfrm>
              <a:off x="210427" y="2197786"/>
              <a:ext cx="8723146" cy="19991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367965" y="2325731"/>
              <a:ext cx="8565608" cy="1681679"/>
            </a:xfrm>
            <a:prstGeom prst="rect">
              <a:avLst/>
            </a:prstGeom>
            <a:noFill/>
          </p:spPr>
          <p:txBody>
            <a:bodyPr wrap="square" rtlCol="0">
              <a:spAutoFit/>
            </a:bodyPr>
            <a:lstStyle/>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安全な場所へ行く</a:t>
              </a:r>
              <a:r>
                <a:rPr kumimoji="1" lang="ja-JP" altLang="en-US" sz="4000" dirty="0">
                  <a:effectLst/>
                  <a:latin typeface="HGP創英角ｺﾞｼｯｸUB" panose="020B0900000000000000" pitchFamily="50" charset="-128"/>
                  <a:ea typeface="HGP創英角ｺﾞｼｯｸUB" panose="020B0900000000000000" pitchFamily="50" charset="-128"/>
                </a:rPr>
                <a:t>などして、</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000" dirty="0">
                  <a:effectLst/>
                  <a:latin typeface="HGP創英角ｺﾞｼｯｸUB" panose="020B0900000000000000" pitchFamily="50" charset="-128"/>
                  <a:ea typeface="HGP創英角ｺﾞｼｯｸUB" panose="020B0900000000000000" pitchFamily="50" charset="-128"/>
                </a:rPr>
                <a:t>災害から</a:t>
              </a: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身の安全を守る</a:t>
              </a:r>
              <a:r>
                <a:rPr kumimoji="1" lang="ja-JP" altLang="en-US" sz="4000" dirty="0">
                  <a:effectLst/>
                  <a:latin typeface="HGP創英角ｺﾞｼｯｸUB" panose="020B0900000000000000" pitchFamily="50" charset="-128"/>
                  <a:ea typeface="HGP創英角ｺﾞｼｯｸUB" panose="020B0900000000000000" pitchFamily="50" charset="-128"/>
                </a:rPr>
                <a:t>ことです。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29" name="テキスト ボックス 28"/>
            <p:cNvSpPr txBox="1"/>
            <p:nvPr/>
          </p:nvSpPr>
          <p:spPr>
            <a:xfrm>
              <a:off x="622539" y="3197365"/>
              <a:ext cx="932671"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さいがい</a:t>
              </a:r>
            </a:p>
          </p:txBody>
        </p:sp>
      </p:grpSp>
      <p:sp>
        <p:nvSpPr>
          <p:cNvPr id="30" name="テキスト ボックス 29"/>
          <p:cNvSpPr txBox="1"/>
          <p:nvPr/>
        </p:nvSpPr>
        <p:spPr>
          <a:xfrm>
            <a:off x="459723" y="711966"/>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ひ</a:t>
            </a:r>
          </a:p>
        </p:txBody>
      </p:sp>
      <p:sp>
        <p:nvSpPr>
          <p:cNvPr id="31" name="テキスト ボックス 30"/>
          <p:cNvSpPr txBox="1"/>
          <p:nvPr/>
        </p:nvSpPr>
        <p:spPr>
          <a:xfrm>
            <a:off x="1488890" y="367287"/>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なん</a:t>
            </a:r>
          </a:p>
        </p:txBody>
      </p:sp>
      <p:pic>
        <p:nvPicPr>
          <p:cNvPr id="1028" name="Picture 4" descr="http://3.bp.blogspot.com/-o4cSvFDWZqU/VVGVO3KbqsI/AAAAAAAAtjI/WT91EkvNtjY/s800/okashimo2_kakenai.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840538" y="3942361"/>
            <a:ext cx="1811146" cy="263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21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1+#ppt_w/2"/>
                                          </p:val>
                                        </p:tav>
                                        <p:tav tm="100000">
                                          <p:val>
                                            <p:strVal val="#ppt_x"/>
                                          </p:val>
                                        </p:tav>
                                      </p:tavLst>
                                    </p:anim>
                                    <p:anim calcmode="lin" valueType="num">
                                      <p:cBhvr additive="base">
                                        <p:cTn id="12"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12</a:t>
            </a:fld>
            <a:endParaRPr kumimoji="1" lang="ja-JP" altLang="en-US"/>
          </a:p>
        </p:txBody>
      </p:sp>
      <p:sp>
        <p:nvSpPr>
          <p:cNvPr id="3" name="正方形/長方形 2"/>
          <p:cNvSpPr/>
          <p:nvPr/>
        </p:nvSpPr>
        <p:spPr>
          <a:xfrm>
            <a:off x="369561" y="1917948"/>
            <a:ext cx="8404879" cy="3022104"/>
          </a:xfrm>
          <a:prstGeom prst="rect">
            <a:avLst/>
          </a:prstGeom>
          <a:solidFill>
            <a:schemeClr val="bg1"/>
          </a:solidFill>
          <a:ln w="1270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4" name="テキスト ボックス 3"/>
          <p:cNvSpPr txBox="1"/>
          <p:nvPr/>
        </p:nvSpPr>
        <p:spPr>
          <a:xfrm>
            <a:off x="1186655" y="2395383"/>
            <a:ext cx="6770690" cy="2067233"/>
          </a:xfrm>
          <a:prstGeom prst="rect">
            <a:avLst/>
          </a:prstGeom>
          <a:noFill/>
        </p:spPr>
        <p:txBody>
          <a:bodyPr wrap="square" rtlCol="0">
            <a:spAutoFit/>
          </a:bodyPr>
          <a:lstStyle/>
          <a:p>
            <a:pPr algn="ctr">
              <a:lnSpc>
                <a:spcPts val="7700"/>
              </a:lnSpc>
            </a:pPr>
            <a:r>
              <a:rPr kumimoji="1" lang="ja-JP" altLang="en-US" sz="6000" dirty="0">
                <a:solidFill>
                  <a:srgbClr val="548235"/>
                </a:solidFill>
                <a:effectLst/>
                <a:latin typeface="HGP創英角ｺﾞｼｯｸUB" panose="020B0900000000000000" pitchFamily="50" charset="-128"/>
                <a:ea typeface="HGP創英角ｺﾞｼｯｸUB" panose="020B0900000000000000" pitchFamily="50" charset="-128"/>
              </a:rPr>
              <a:t>避難についての</a:t>
            </a:r>
            <a:endParaRPr kumimoji="1" lang="en-US" altLang="ja-JP" sz="6000" dirty="0">
              <a:solidFill>
                <a:srgbClr val="548235"/>
              </a:solidFill>
              <a:effectLst/>
              <a:latin typeface="HGP創英角ｺﾞｼｯｸUB" panose="020B0900000000000000" pitchFamily="50" charset="-128"/>
              <a:ea typeface="HGP創英角ｺﾞｼｯｸUB" panose="020B0900000000000000" pitchFamily="50" charset="-128"/>
            </a:endParaRPr>
          </a:p>
          <a:p>
            <a:pPr>
              <a:lnSpc>
                <a:spcPts val="7700"/>
              </a:lnSpc>
            </a:pPr>
            <a:r>
              <a:rPr kumimoji="1" lang="ja-JP" altLang="en-US" sz="65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r>
              <a:rPr kumimoji="1" lang="en-US" altLang="ja-JP" sz="65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r>
              <a:rPr kumimoji="1" lang="ja-JP" altLang="en-US" sz="6000" dirty="0">
                <a:solidFill>
                  <a:srgbClr val="548235"/>
                </a:solidFill>
                <a:effectLst/>
                <a:latin typeface="HGP創英角ｺﾞｼｯｸUB" panose="020B0900000000000000" pitchFamily="50" charset="-128"/>
                <a:ea typeface="HGP創英角ｺﾞｼｯｸUB" panose="020B0900000000000000" pitchFamily="50" charset="-128"/>
              </a:rPr>
              <a:t>クイズに挑戦 </a:t>
            </a:r>
            <a:r>
              <a:rPr kumimoji="1" lang="en-US" altLang="ja-JP" sz="6000" dirty="0">
                <a:solidFill>
                  <a:srgbClr val="548235"/>
                </a:solidFill>
                <a:effectLst/>
                <a:latin typeface="HGP創英角ｺﾞｼｯｸUB" panose="020B0900000000000000" pitchFamily="50" charset="-128"/>
                <a:ea typeface="HGP創英角ｺﾞｼｯｸUB" panose="020B0900000000000000" pitchFamily="50" charset="-128"/>
              </a:rPr>
              <a:t>!!</a:t>
            </a:r>
          </a:p>
        </p:txBody>
      </p:sp>
      <p:sp>
        <p:nvSpPr>
          <p:cNvPr id="8" name="テキスト ボックス 7"/>
          <p:cNvSpPr txBox="1"/>
          <p:nvPr/>
        </p:nvSpPr>
        <p:spPr>
          <a:xfrm>
            <a:off x="2352367" y="2272273"/>
            <a:ext cx="1143001" cy="246221"/>
          </a:xfrm>
          <a:prstGeom prst="rect">
            <a:avLst/>
          </a:prstGeom>
          <a:noFill/>
        </p:spPr>
        <p:txBody>
          <a:bodyPr wrap="square" lIns="0" tIns="0" rIns="0" bIns="0" rtlCol="0" anchor="ctr" anchorCtr="0">
            <a:spAutoFit/>
          </a:bodyPr>
          <a:lstStyle/>
          <a:p>
            <a:pPr algn="dist"/>
            <a:r>
              <a:rPr kumimoji="1" lang="ja-JP" altLang="en-US" sz="1600" dirty="0">
                <a:solidFill>
                  <a:srgbClr val="548235"/>
                </a:solidFill>
                <a:latin typeface="HGP創英角ｺﾞｼｯｸUB" panose="020B0900000000000000" pitchFamily="50" charset="-128"/>
                <a:ea typeface="HGP創英角ｺﾞｼｯｸUB" panose="020B0900000000000000" pitchFamily="50" charset="-128"/>
              </a:rPr>
              <a:t>ひ　なん</a:t>
            </a:r>
          </a:p>
        </p:txBody>
      </p:sp>
      <p:sp>
        <p:nvSpPr>
          <p:cNvPr id="9" name="テキスト ボックス 8"/>
          <p:cNvSpPr txBox="1"/>
          <p:nvPr/>
        </p:nvSpPr>
        <p:spPr>
          <a:xfrm>
            <a:off x="5612871" y="3339757"/>
            <a:ext cx="1318871" cy="246221"/>
          </a:xfrm>
          <a:prstGeom prst="rect">
            <a:avLst/>
          </a:prstGeom>
          <a:noFill/>
        </p:spPr>
        <p:txBody>
          <a:bodyPr wrap="square" lIns="0" tIns="0" rIns="0" bIns="0" rtlCol="0" anchor="ctr" anchorCtr="0">
            <a:spAutoFit/>
          </a:bodyPr>
          <a:lstStyle/>
          <a:p>
            <a:pPr algn="dist"/>
            <a:r>
              <a:rPr kumimoji="1" lang="ja-JP" altLang="en-US" sz="1600" dirty="0">
                <a:solidFill>
                  <a:srgbClr val="548235"/>
                </a:solidFill>
                <a:latin typeface="HGP創英角ｺﾞｼｯｸUB" panose="020B0900000000000000" pitchFamily="50" charset="-128"/>
                <a:ea typeface="HGP創英角ｺﾞｼｯｸUB" panose="020B0900000000000000" pitchFamily="50" charset="-128"/>
              </a:rPr>
              <a:t>ちょう</a:t>
            </a:r>
            <a:r>
              <a:rPr kumimoji="1" lang="ja-JP" altLang="en-US" sz="100" dirty="0">
                <a:solidFill>
                  <a:srgbClr val="548235"/>
                </a:solidFill>
                <a:latin typeface="HGP創英角ｺﾞｼｯｸUB" panose="020B0900000000000000" pitchFamily="50" charset="-128"/>
                <a:ea typeface="HGP創英角ｺﾞｼｯｸUB" panose="020B0900000000000000" pitchFamily="50" charset="-128"/>
              </a:rPr>
              <a:t>　</a:t>
            </a:r>
            <a:r>
              <a:rPr kumimoji="1" lang="ja-JP" altLang="en-US" sz="1600" dirty="0">
                <a:solidFill>
                  <a:srgbClr val="548235"/>
                </a:solidFill>
                <a:latin typeface="HGP創英角ｺﾞｼｯｸUB" panose="020B0900000000000000" pitchFamily="50" charset="-128"/>
                <a:ea typeface="HGP創英角ｺﾞｼｯｸUB" panose="020B0900000000000000" pitchFamily="50" charset="-128"/>
              </a:rPr>
              <a:t>せん</a:t>
            </a:r>
          </a:p>
        </p:txBody>
      </p:sp>
    </p:spTree>
    <p:extLst>
      <p:ext uri="{BB962C8B-B14F-4D97-AF65-F5344CB8AC3E}">
        <p14:creationId xmlns:p14="http://schemas.microsoft.com/office/powerpoint/2010/main" val="5822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20"/>
          <p:cNvSpPr/>
          <p:nvPr/>
        </p:nvSpPr>
        <p:spPr>
          <a:xfrm rot="8321806" flipH="1">
            <a:off x="632720"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13</a:t>
            </a:fld>
            <a:endParaRPr kumimoji="1" lang="ja-JP" altLang="en-US"/>
          </a:p>
        </p:txBody>
      </p:sp>
      <p:sp>
        <p:nvSpPr>
          <p:cNvPr id="4" name="テキスト ボックス 3"/>
          <p:cNvSpPr txBox="1"/>
          <p:nvPr/>
        </p:nvSpPr>
        <p:spPr>
          <a:xfrm>
            <a:off x="1619705" y="260422"/>
            <a:ext cx="7465505" cy="1323439"/>
          </a:xfrm>
          <a:prstGeom prst="rect">
            <a:avLst/>
          </a:prstGeom>
          <a:noFill/>
        </p:spPr>
        <p:txBody>
          <a:bodyPr wrap="none" rtlCol="0">
            <a:spAutoFit/>
          </a:bodyPr>
          <a:lstStyle/>
          <a:p>
            <a:r>
              <a:rPr kumimoji="1" lang="ja-JP" altLang="en-US" sz="4000" dirty="0">
                <a:effectLst/>
                <a:latin typeface="HGP創英角ｺﾞｼｯｸUB" panose="020B0900000000000000" pitchFamily="50" charset="-128"/>
                <a:ea typeface="HGP創英角ｺﾞｼｯｸUB" panose="020B0900000000000000" pitchFamily="50" charset="-128"/>
              </a:rPr>
              <a:t>「</a:t>
            </a:r>
            <a:r>
              <a:rPr kumimoji="1" lang="ja-JP" altLang="en-US" sz="4000" dirty="0">
                <a:solidFill>
                  <a:srgbClr val="C00000"/>
                </a:solidFill>
                <a:effectLst/>
                <a:latin typeface="HGP創英角ｺﾞｼｯｸUB" panose="020B0900000000000000" pitchFamily="50" charset="-128"/>
                <a:ea typeface="HGP創英角ｺﾞｼｯｸUB" panose="020B0900000000000000" pitchFamily="50" charset="-128"/>
              </a:rPr>
              <a:t>避難所</a:t>
            </a:r>
            <a:r>
              <a:rPr kumimoji="1" lang="ja-JP" altLang="en-US" sz="4000" dirty="0">
                <a:effectLst/>
                <a:latin typeface="HGP創英角ｺﾞｼｯｸUB" panose="020B0900000000000000" pitchFamily="50" charset="-128"/>
                <a:ea typeface="HGP創英角ｺﾞｼｯｸUB" panose="020B0900000000000000" pitchFamily="50" charset="-128"/>
              </a:rPr>
              <a:t>」とは、災害が起きそうな</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a:p>
            <a:r>
              <a:rPr kumimoji="1" lang="ja-JP" altLang="en-US" sz="4000" dirty="0">
                <a:latin typeface="HGP創英角ｺﾞｼｯｸUB" panose="020B0900000000000000" pitchFamily="50" charset="-128"/>
                <a:ea typeface="HGP創英角ｺﾞｼｯｸUB" panose="020B0900000000000000" pitchFamily="50" charset="-128"/>
              </a:rPr>
              <a:t>ときに</a:t>
            </a:r>
            <a:r>
              <a:rPr kumimoji="1" lang="ja-JP" altLang="en-US" sz="4000" dirty="0">
                <a:solidFill>
                  <a:srgbClr val="C00000"/>
                </a:solidFill>
                <a:latin typeface="HGP創英角ｺﾞｼｯｸUB" panose="020B0900000000000000" pitchFamily="50" charset="-128"/>
                <a:ea typeface="HGP創英角ｺﾞｼｯｸUB" panose="020B0900000000000000" pitchFamily="50" charset="-128"/>
              </a:rPr>
              <a:t>逃げ込める場所</a:t>
            </a:r>
            <a:r>
              <a:rPr kumimoji="1" lang="ja-JP" altLang="en-US" sz="4000" dirty="0">
                <a:latin typeface="HGP創英角ｺﾞｼｯｸUB" panose="020B0900000000000000" pitchFamily="50" charset="-128"/>
                <a:ea typeface="HGP創英角ｺﾞｼｯｸUB" panose="020B0900000000000000" pitchFamily="50" charset="-128"/>
              </a:rPr>
              <a:t>である？</a:t>
            </a:r>
            <a:r>
              <a:rPr kumimoji="1" lang="ja-JP" altLang="en-US" sz="4000" dirty="0">
                <a:effectLst/>
                <a:latin typeface="HGP創英角ｺﾞｼｯｸUB" panose="020B0900000000000000" pitchFamily="50" charset="-128"/>
                <a:ea typeface="HGP創英角ｺﾞｼｯｸUB" panose="020B0900000000000000" pitchFamily="50" charset="-128"/>
              </a:rPr>
              <a:t>　</a:t>
            </a:r>
            <a:r>
              <a:rPr kumimoji="1" lang="ja-JP" altLang="en-US"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endParaRPr>
          </a:p>
        </p:txBody>
      </p:sp>
      <p:pic>
        <p:nvPicPr>
          <p:cNvPr id="18" name="Picture 2" descr="http://1.bp.blogspot.com/-3p9B_7sTMiY/UupGaR4cRXI/AAAAAAAAdbM/b9iA05X5oOU/s800/tsunami_niger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084" y="2705059"/>
            <a:ext cx="3875656" cy="380259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p:cNvGrpSpPr/>
          <p:nvPr/>
        </p:nvGrpSpPr>
        <p:grpSpPr>
          <a:xfrm>
            <a:off x="503240" y="260422"/>
            <a:ext cx="857932" cy="790804"/>
            <a:chOff x="9898743" y="927034"/>
            <a:chExt cx="621557" cy="572924"/>
          </a:xfrm>
        </p:grpSpPr>
        <p:sp>
          <p:nvSpPr>
            <p:cNvPr id="13" name="円/楕円 12"/>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898747"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問１</a:t>
              </a:r>
            </a:p>
          </p:txBody>
        </p:sp>
      </p:grpSp>
      <p:sp>
        <p:nvSpPr>
          <p:cNvPr id="20" name="フリーフォーム 19"/>
          <p:cNvSpPr/>
          <p:nvPr/>
        </p:nvSpPr>
        <p:spPr>
          <a:xfrm rot="13278194">
            <a:off x="6528240"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18216" y="2443277"/>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6883963" y="2443277"/>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2145890" y="144197"/>
            <a:ext cx="1271565"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ひ</a:t>
            </a:r>
            <a:r>
              <a:rPr kumimoji="1" lang="ja-JP" altLang="en-US" sz="1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なんじょ</a:t>
            </a:r>
          </a:p>
        </p:txBody>
      </p:sp>
      <p:sp>
        <p:nvSpPr>
          <p:cNvPr id="15" name="テキスト ボックス 14"/>
          <p:cNvSpPr txBox="1"/>
          <p:nvPr/>
        </p:nvSpPr>
        <p:spPr>
          <a:xfrm>
            <a:off x="3188084" y="820533"/>
            <a:ext cx="229371"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に</a:t>
            </a:r>
          </a:p>
        </p:txBody>
      </p:sp>
      <p:sp>
        <p:nvSpPr>
          <p:cNvPr id="19" name="テキスト ボックス 18"/>
          <p:cNvSpPr txBox="1"/>
          <p:nvPr/>
        </p:nvSpPr>
        <p:spPr>
          <a:xfrm>
            <a:off x="4139429" y="839006"/>
            <a:ext cx="229371"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こ</a:t>
            </a:r>
          </a:p>
        </p:txBody>
      </p:sp>
      <p:sp>
        <p:nvSpPr>
          <p:cNvPr id="23" name="テキスト ボックス 22"/>
          <p:cNvSpPr txBox="1"/>
          <p:nvPr/>
        </p:nvSpPr>
        <p:spPr>
          <a:xfrm>
            <a:off x="5044593" y="173989"/>
            <a:ext cx="912862"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さいがい</a:t>
            </a:r>
          </a:p>
        </p:txBody>
      </p:sp>
    </p:spTree>
    <p:extLst>
      <p:ext uri="{BB962C8B-B14F-4D97-AF65-F5344CB8AC3E}">
        <p14:creationId xmlns:p14="http://schemas.microsoft.com/office/powerpoint/2010/main" val="98123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pPr/>
              <a:t>14</a:t>
            </a:fld>
            <a:endParaRPr kumimoji="1" lang="ja-JP" altLang="en-US"/>
          </a:p>
        </p:txBody>
      </p:sp>
      <p:grpSp>
        <p:nvGrpSpPr>
          <p:cNvPr id="9" name="グループ化 8"/>
          <p:cNvGrpSpPr/>
          <p:nvPr/>
        </p:nvGrpSpPr>
        <p:grpSpPr>
          <a:xfrm>
            <a:off x="144868" y="1797744"/>
            <a:ext cx="3092260" cy="2577067"/>
            <a:chOff x="144868" y="1797744"/>
            <a:chExt cx="3092260" cy="2577067"/>
          </a:xfrm>
        </p:grpSpPr>
        <p:grpSp>
          <p:nvGrpSpPr>
            <p:cNvPr id="32" name="グループ化 31"/>
            <p:cNvGrpSpPr/>
            <p:nvPr/>
          </p:nvGrpSpPr>
          <p:grpSpPr>
            <a:xfrm>
              <a:off x="144868" y="1797744"/>
              <a:ext cx="906806" cy="561320"/>
              <a:chOff x="144868" y="2073969"/>
              <a:chExt cx="906806" cy="561320"/>
            </a:xfrm>
          </p:grpSpPr>
          <p:sp>
            <p:nvSpPr>
              <p:cNvPr id="26" name="角丸四角形 25"/>
              <p:cNvSpPr/>
              <p:nvPr/>
            </p:nvSpPr>
            <p:spPr>
              <a:xfrm>
                <a:off x="144868" y="2073969"/>
                <a:ext cx="906806" cy="560439"/>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4" name="テキスト ボックス 13"/>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31" name="グループ化 30"/>
            <p:cNvGrpSpPr/>
            <p:nvPr/>
          </p:nvGrpSpPr>
          <p:grpSpPr>
            <a:xfrm>
              <a:off x="1294044" y="2056808"/>
              <a:ext cx="1943084" cy="2318003"/>
              <a:chOff x="1318324" y="2188148"/>
              <a:chExt cx="1943084" cy="2318003"/>
            </a:xfrm>
          </p:grpSpPr>
          <p:sp>
            <p:nvSpPr>
              <p:cNvPr id="29" name="フリーフォーム 28"/>
              <p:cNvSpPr/>
              <p:nvPr/>
            </p:nvSpPr>
            <p:spPr>
              <a:xfrm flipV="1">
                <a:off x="1318324" y="2188148"/>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テキスト ボックス 19"/>
              <p:cNvSpPr txBox="1"/>
              <p:nvPr/>
            </p:nvSpPr>
            <p:spPr>
              <a:xfrm>
                <a:off x="1566115" y="2836714"/>
                <a:ext cx="1607868" cy="1079783"/>
              </a:xfrm>
              <a:prstGeom prst="rect">
                <a:avLst/>
              </a:prstGeom>
              <a:noFill/>
            </p:spPr>
            <p:txBody>
              <a:bodyPr wrap="square" rtlCol="0">
                <a:spAutoFit/>
              </a:bodyPr>
              <a:lstStyle/>
              <a:p>
                <a:pPr>
                  <a:lnSpc>
                    <a:spcPts val="7700"/>
                  </a:lnSpc>
                </a:pPr>
                <a:r>
                  <a:rPr kumimoji="1" lang="ja-JP" altLang="en-US" sz="10000" b="1" dirty="0">
                    <a:ln w="38100">
                      <a:solidFill>
                        <a:prstClr val="black">
                          <a:lumMod val="85000"/>
                          <a:lumOff val="15000"/>
                        </a:prstClr>
                      </a:solidFill>
                    </a:ln>
                    <a:solidFill>
                      <a:srgbClr val="3E95BA"/>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prstClr val="black">
                        <a:lumMod val="85000"/>
                        <a:lumOff val="15000"/>
                      </a:prstClr>
                    </a:solidFill>
                  </a:ln>
                  <a:solidFill>
                    <a:srgbClr val="3E95BA"/>
                  </a:solidFill>
                  <a:latin typeface="HGP創英角ｺﾞｼｯｸUB" panose="020B0900000000000000" pitchFamily="50" charset="-128"/>
                  <a:ea typeface="HGP創英角ｺﾞｼｯｸUB" panose="020B0900000000000000" pitchFamily="50" charset="-128"/>
                </a:endParaRPr>
              </a:p>
            </p:txBody>
          </p:sp>
        </p:grpSp>
        <p:sp>
          <p:nvSpPr>
            <p:cNvPr id="46" name="テキスト ボックス 45"/>
            <p:cNvSpPr txBox="1"/>
            <p:nvPr/>
          </p:nvSpPr>
          <p:spPr>
            <a:xfrm>
              <a:off x="254001" y="180180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grpSp>
        <p:nvGrpSpPr>
          <p:cNvPr id="38" name="グループ化 37"/>
          <p:cNvGrpSpPr/>
          <p:nvPr/>
        </p:nvGrpSpPr>
        <p:grpSpPr>
          <a:xfrm>
            <a:off x="503240" y="260422"/>
            <a:ext cx="857932" cy="790804"/>
            <a:chOff x="9898743" y="927034"/>
            <a:chExt cx="621557" cy="572924"/>
          </a:xfrm>
        </p:grpSpPr>
        <p:sp>
          <p:nvSpPr>
            <p:cNvPr id="39" name="円/楕円 38"/>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9898747"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問１</a:t>
              </a:r>
            </a:p>
          </p:txBody>
        </p:sp>
      </p:grpSp>
      <p:sp>
        <p:nvSpPr>
          <p:cNvPr id="47" name="テキスト ボックス 46"/>
          <p:cNvSpPr txBox="1"/>
          <p:nvPr/>
        </p:nvSpPr>
        <p:spPr>
          <a:xfrm>
            <a:off x="1619705" y="260422"/>
            <a:ext cx="7465505" cy="1323439"/>
          </a:xfrm>
          <a:prstGeom prst="rect">
            <a:avLst/>
          </a:prstGeom>
          <a:noFill/>
        </p:spPr>
        <p:txBody>
          <a:bodyPr wrap="none" rtlCol="0">
            <a:spAutoFit/>
          </a:bodyPr>
          <a:lstStyle/>
          <a:p>
            <a:r>
              <a:rPr kumimoji="1" lang="ja-JP" altLang="en-US" sz="4000" dirty="0">
                <a:effectLst/>
                <a:latin typeface="HGP創英角ｺﾞｼｯｸUB" panose="020B0900000000000000" pitchFamily="50" charset="-128"/>
                <a:ea typeface="HGP創英角ｺﾞｼｯｸUB" panose="020B0900000000000000" pitchFamily="50" charset="-128"/>
              </a:rPr>
              <a:t>「避難所」とは、災害が起きそうな</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a:p>
            <a:r>
              <a:rPr kumimoji="1" lang="ja-JP" altLang="en-US" sz="4000" dirty="0">
                <a:latin typeface="HGP創英角ｺﾞｼｯｸUB" panose="020B0900000000000000" pitchFamily="50" charset="-128"/>
                <a:ea typeface="HGP創英角ｺﾞｼｯｸUB" panose="020B0900000000000000" pitchFamily="50" charset="-128"/>
              </a:rPr>
              <a:t>ときに逃げ込める場所である？</a:t>
            </a:r>
            <a:r>
              <a:rPr kumimoji="1" lang="ja-JP" altLang="en-US" sz="4000" dirty="0">
                <a:effectLst/>
                <a:latin typeface="HGP創英角ｺﾞｼｯｸUB" panose="020B0900000000000000" pitchFamily="50" charset="-128"/>
                <a:ea typeface="HGP創英角ｺﾞｼｯｸUB" panose="020B0900000000000000" pitchFamily="50" charset="-128"/>
              </a:rPr>
              <a:t>　　</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49" name="テキスト ボックス 48"/>
          <p:cNvSpPr txBox="1"/>
          <p:nvPr/>
        </p:nvSpPr>
        <p:spPr>
          <a:xfrm>
            <a:off x="3188084" y="820533"/>
            <a:ext cx="229371"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に</a:t>
            </a:r>
          </a:p>
        </p:txBody>
      </p:sp>
      <p:sp>
        <p:nvSpPr>
          <p:cNvPr id="50" name="テキスト ボックス 49"/>
          <p:cNvSpPr txBox="1"/>
          <p:nvPr/>
        </p:nvSpPr>
        <p:spPr>
          <a:xfrm>
            <a:off x="4139429" y="839006"/>
            <a:ext cx="229371"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こ</a:t>
            </a:r>
          </a:p>
        </p:txBody>
      </p:sp>
      <p:sp>
        <p:nvSpPr>
          <p:cNvPr id="51" name="テキスト ボックス 50"/>
          <p:cNvSpPr txBox="1"/>
          <p:nvPr/>
        </p:nvSpPr>
        <p:spPr>
          <a:xfrm>
            <a:off x="5044593" y="173989"/>
            <a:ext cx="912862"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さいがい</a:t>
            </a:r>
          </a:p>
        </p:txBody>
      </p:sp>
      <p:sp>
        <p:nvSpPr>
          <p:cNvPr id="34" name="テキスト ボックス 33"/>
          <p:cNvSpPr txBox="1"/>
          <p:nvPr/>
        </p:nvSpPr>
        <p:spPr>
          <a:xfrm>
            <a:off x="2145890" y="144197"/>
            <a:ext cx="1271565"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a:t>
            </a:r>
            <a:r>
              <a:rPr kumimoji="1" lang="ja-JP" altLang="en-US" sz="100" dirty="0">
                <a:latin typeface="HGP創英角ｺﾞｼｯｸUB" panose="020B0900000000000000" pitchFamily="50" charset="-128"/>
                <a:ea typeface="HGP創英角ｺﾞｼｯｸUB" panose="020B0900000000000000" pitchFamily="50" charset="-128"/>
              </a:rPr>
              <a:t>　</a:t>
            </a:r>
            <a:r>
              <a:rPr kumimoji="1" lang="ja-JP" altLang="en-US" sz="1400" dirty="0">
                <a:latin typeface="HGP創英角ｺﾞｼｯｸUB" panose="020B0900000000000000" pitchFamily="50" charset="-128"/>
                <a:ea typeface="HGP創英角ｺﾞｼｯｸUB" panose="020B0900000000000000" pitchFamily="50" charset="-128"/>
              </a:rPr>
              <a:t>なんじょ</a:t>
            </a:r>
          </a:p>
        </p:txBody>
      </p:sp>
      <p:grpSp>
        <p:nvGrpSpPr>
          <p:cNvPr id="15" name="グループ化 14">
            <a:extLst>
              <a:ext uri="{FF2B5EF4-FFF2-40B4-BE49-F238E27FC236}">
                <a16:creationId xmlns:a16="http://schemas.microsoft.com/office/drawing/2014/main" id="{EAB3C103-6D3E-202D-C73E-E8BC30310680}"/>
              </a:ext>
            </a:extLst>
          </p:cNvPr>
          <p:cNvGrpSpPr/>
          <p:nvPr/>
        </p:nvGrpSpPr>
        <p:grpSpPr>
          <a:xfrm>
            <a:off x="144868" y="4004330"/>
            <a:ext cx="8940342" cy="1459169"/>
            <a:chOff x="144868" y="4004330"/>
            <a:chExt cx="8940342" cy="1459169"/>
          </a:xfrm>
        </p:grpSpPr>
        <p:grpSp>
          <p:nvGrpSpPr>
            <p:cNvPr id="6" name="グループ化 5"/>
            <p:cNvGrpSpPr/>
            <p:nvPr/>
          </p:nvGrpSpPr>
          <p:grpSpPr>
            <a:xfrm>
              <a:off x="144868" y="4004330"/>
              <a:ext cx="8940342" cy="1459169"/>
              <a:chOff x="144868" y="4004330"/>
              <a:chExt cx="8940342" cy="1459169"/>
            </a:xfrm>
          </p:grpSpPr>
          <p:sp>
            <p:nvSpPr>
              <p:cNvPr id="16" name="テキスト ボックス 15"/>
              <p:cNvSpPr txBox="1"/>
              <p:nvPr/>
            </p:nvSpPr>
            <p:spPr>
              <a:xfrm>
                <a:off x="145195" y="4598903"/>
                <a:ext cx="8940015" cy="864596"/>
              </a:xfrm>
              <a:prstGeom prst="rect">
                <a:avLst/>
              </a:prstGeom>
              <a:noFill/>
            </p:spPr>
            <p:txBody>
              <a:bodyPr wrap="square" rtlCol="0">
                <a:spAutoFit/>
              </a:bodyPr>
              <a:lstStyle/>
              <a:p>
                <a:pPr>
                  <a:lnSpc>
                    <a:spcPts val="3200"/>
                  </a:lnSpc>
                </a:pPr>
                <a:r>
                  <a:rPr kumimoji="1" lang="ja-JP" altLang="en-US" sz="2500" dirty="0">
                    <a:latin typeface="HGP創英角ｺﾞｼｯｸUB" panose="020B0900000000000000" pitchFamily="50" charset="-128"/>
                    <a:ea typeface="HGP創英角ｺﾞｼｯｸUB" panose="020B0900000000000000" pitchFamily="50" charset="-128"/>
                  </a:rPr>
                  <a:t>小中学校や公民館などが</a:t>
                </a:r>
                <a:r>
                  <a:rPr kumimoji="1" lang="ja-JP" altLang="en-US" sz="2500" dirty="0">
                    <a:solidFill>
                      <a:srgbClr val="B52F25"/>
                    </a:solidFill>
                    <a:latin typeface="HGP創英角ｺﾞｼｯｸUB" panose="020B0900000000000000" pitchFamily="50" charset="-128"/>
                    <a:ea typeface="HGP創英角ｺﾞｼｯｸUB" panose="020B0900000000000000" pitchFamily="50" charset="-128"/>
                  </a:rPr>
                  <a:t>避難所</a:t>
                </a:r>
                <a:r>
                  <a:rPr kumimoji="1" lang="ja-JP" altLang="en-US" sz="2500" dirty="0">
                    <a:latin typeface="HGP創英角ｺﾞｼｯｸUB" panose="020B0900000000000000" pitchFamily="50" charset="-128"/>
                    <a:ea typeface="HGP創英角ｺﾞｼｯｸUB" panose="020B0900000000000000" pitchFamily="50" charset="-128"/>
                  </a:rPr>
                  <a:t>になります。</a:t>
                </a:r>
                <a:endParaRPr kumimoji="1" lang="en-US" altLang="ja-JP" sz="2500" dirty="0">
                  <a:latin typeface="HGP創英角ｺﾞｼｯｸUB" panose="020B0900000000000000" pitchFamily="50" charset="-128"/>
                  <a:ea typeface="HGP創英角ｺﾞｼｯｸUB" panose="020B0900000000000000" pitchFamily="50" charset="-128"/>
                </a:endParaRPr>
              </a:p>
              <a:p>
                <a:pPr>
                  <a:lnSpc>
                    <a:spcPts val="3200"/>
                  </a:lnSpc>
                </a:pPr>
                <a:r>
                  <a:rPr kumimoji="1" lang="ja-JP" altLang="en-US" sz="2500" dirty="0">
                    <a:latin typeface="HGP創英角ｺﾞｼｯｸUB" panose="020B0900000000000000" pitchFamily="50" charset="-128"/>
                    <a:ea typeface="HGP創英角ｺﾞｼｯｸUB" panose="020B0900000000000000" pitchFamily="50" charset="-128"/>
                  </a:rPr>
                  <a:t>避難所は</a:t>
                </a:r>
                <a:r>
                  <a:rPr kumimoji="1" lang="ja-JP" altLang="en-US" sz="2500" dirty="0">
                    <a:solidFill>
                      <a:srgbClr val="B52F25"/>
                    </a:solidFill>
                    <a:latin typeface="HGP創英角ｺﾞｼｯｸUB" panose="020B0900000000000000" pitchFamily="50" charset="-128"/>
                    <a:ea typeface="HGP創英角ｺﾞｼｯｸUB" panose="020B0900000000000000" pitchFamily="50" charset="-128"/>
                  </a:rPr>
                  <a:t>一時的に生活できる役割</a:t>
                </a:r>
                <a:r>
                  <a:rPr kumimoji="1" lang="ja-JP" altLang="en-US" sz="2500" dirty="0">
                    <a:latin typeface="HGP創英角ｺﾞｼｯｸUB" panose="020B0900000000000000" pitchFamily="50" charset="-128"/>
                    <a:ea typeface="HGP創英角ｺﾞｼｯｸUB" panose="020B0900000000000000" pitchFamily="50" charset="-128"/>
                  </a:rPr>
                  <a:t>も持っています。</a:t>
                </a:r>
                <a:endParaRPr kumimoji="1" lang="en-US" altLang="ja-JP" sz="2500" dirty="0">
                  <a:latin typeface="HGP創英角ｺﾞｼｯｸUB" panose="020B0900000000000000" pitchFamily="50" charset="-128"/>
                  <a:ea typeface="HGP創英角ｺﾞｼｯｸUB" panose="020B0900000000000000" pitchFamily="50" charset="-128"/>
                </a:endParaRPr>
              </a:p>
            </p:txBody>
          </p:sp>
          <p:sp>
            <p:nvSpPr>
              <p:cNvPr id="37" name="テキスト ボックス 36"/>
              <p:cNvSpPr txBox="1"/>
              <p:nvPr/>
            </p:nvSpPr>
            <p:spPr>
              <a:xfrm>
                <a:off x="144868" y="4043344"/>
                <a:ext cx="906806"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解説　</a:t>
                </a:r>
                <a:endParaRPr kumimoji="1" lang="en-US" altLang="ja-JP" sz="2800" dirty="0">
                  <a:latin typeface="HGP創英角ｺﾞｼｯｸUB" panose="020B0900000000000000" pitchFamily="50" charset="-128"/>
                  <a:ea typeface="HGP創英角ｺﾞｼｯｸUB" panose="020B0900000000000000" pitchFamily="50" charset="-128"/>
                </a:endParaRPr>
              </a:p>
            </p:txBody>
          </p:sp>
          <p:sp>
            <p:nvSpPr>
              <p:cNvPr id="40" name="テキスト ボックス 39"/>
              <p:cNvSpPr txBox="1"/>
              <p:nvPr/>
            </p:nvSpPr>
            <p:spPr>
              <a:xfrm>
                <a:off x="3675212" y="4525142"/>
                <a:ext cx="814185"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ひ　なん　じょ</a:t>
                </a:r>
              </a:p>
            </p:txBody>
          </p:sp>
          <p:sp>
            <p:nvSpPr>
              <p:cNvPr id="42" name="テキスト ボックス 41"/>
              <p:cNvSpPr txBox="1"/>
              <p:nvPr/>
            </p:nvSpPr>
            <p:spPr>
              <a:xfrm>
                <a:off x="256756" y="400433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27" name="テキスト ボックス 26"/>
              <p:cNvSpPr txBox="1"/>
              <p:nvPr/>
            </p:nvSpPr>
            <p:spPr>
              <a:xfrm>
                <a:off x="303721" y="4936541"/>
                <a:ext cx="864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　なん　じょ</a:t>
                </a:r>
              </a:p>
            </p:txBody>
          </p:sp>
          <p:sp>
            <p:nvSpPr>
              <p:cNvPr id="28" name="テキスト ボックス 27"/>
              <p:cNvSpPr txBox="1"/>
              <p:nvPr/>
            </p:nvSpPr>
            <p:spPr>
              <a:xfrm>
                <a:off x="4195277" y="4947511"/>
                <a:ext cx="578436"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やくわり</a:t>
                </a:r>
              </a:p>
            </p:txBody>
          </p:sp>
        </p:grpSp>
        <p:sp>
          <p:nvSpPr>
            <p:cNvPr id="12" name="テキスト ボックス 11">
              <a:extLst>
                <a:ext uri="{FF2B5EF4-FFF2-40B4-BE49-F238E27FC236}">
                  <a16:creationId xmlns:a16="http://schemas.microsoft.com/office/drawing/2014/main" id="{7DB4C6C4-0004-4F4C-FB8B-251CADC71BE1}"/>
                </a:ext>
              </a:extLst>
            </p:cNvPr>
            <p:cNvSpPr txBox="1"/>
            <p:nvPr/>
          </p:nvSpPr>
          <p:spPr>
            <a:xfrm>
              <a:off x="1840061" y="4525142"/>
              <a:ext cx="900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こうみんかん</a:t>
              </a:r>
            </a:p>
          </p:txBody>
        </p:sp>
        <p:sp>
          <p:nvSpPr>
            <p:cNvPr id="13" name="テキスト ボックス 12">
              <a:extLst>
                <a:ext uri="{FF2B5EF4-FFF2-40B4-BE49-F238E27FC236}">
                  <a16:creationId xmlns:a16="http://schemas.microsoft.com/office/drawing/2014/main" id="{F9C3300E-7879-75D0-3F99-5F24EB7046FC}"/>
                </a:ext>
              </a:extLst>
            </p:cNvPr>
            <p:cNvSpPr txBox="1"/>
            <p:nvPr/>
          </p:nvSpPr>
          <p:spPr>
            <a:xfrm>
              <a:off x="1500596" y="4947311"/>
              <a:ext cx="900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いち　じ　てき</a:t>
              </a:r>
            </a:p>
          </p:txBody>
        </p:sp>
      </p:grpSp>
      <p:grpSp>
        <p:nvGrpSpPr>
          <p:cNvPr id="69" name="グループ化 68">
            <a:extLst>
              <a:ext uri="{FF2B5EF4-FFF2-40B4-BE49-F238E27FC236}">
                <a16:creationId xmlns:a16="http://schemas.microsoft.com/office/drawing/2014/main" id="{9AB02A97-AEA8-EABF-F6BF-A05EFB3C74DC}"/>
              </a:ext>
            </a:extLst>
          </p:cNvPr>
          <p:cNvGrpSpPr/>
          <p:nvPr/>
        </p:nvGrpSpPr>
        <p:grpSpPr>
          <a:xfrm>
            <a:off x="0" y="5515403"/>
            <a:ext cx="9144000" cy="1089414"/>
            <a:chOff x="0" y="5515403"/>
            <a:chExt cx="9144000" cy="1089414"/>
          </a:xfrm>
        </p:grpSpPr>
        <p:sp>
          <p:nvSpPr>
            <p:cNvPr id="3" name="正方形/長方形 2"/>
            <p:cNvSpPr/>
            <p:nvPr/>
          </p:nvSpPr>
          <p:spPr>
            <a:xfrm>
              <a:off x="0" y="5515403"/>
              <a:ext cx="9144000" cy="1045735"/>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3" name="テキスト ボックス 32"/>
            <p:cNvSpPr txBox="1"/>
            <p:nvPr/>
          </p:nvSpPr>
          <p:spPr>
            <a:xfrm>
              <a:off x="101992" y="5554208"/>
              <a:ext cx="8940015" cy="1050609"/>
            </a:xfrm>
            <a:prstGeom prst="rect">
              <a:avLst/>
            </a:prstGeom>
            <a:noFill/>
          </p:spPr>
          <p:txBody>
            <a:bodyPr wrap="square" rtlCol="0">
              <a:spAutoFit/>
            </a:bodyPr>
            <a:lstStyle/>
            <a:p>
              <a:pPr>
                <a:lnSpc>
                  <a:spcPts val="4000"/>
                </a:lnSpc>
              </a:pP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その場そのときの状況に合わせて最も安全と思われる場所で身を守ることが大事です。</a:t>
              </a:r>
              <a:r>
                <a:rPr kumimoji="1" lang="ja-JP" altLang="en-US" sz="25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5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0" name="テキスト ボックス 29"/>
            <p:cNvSpPr txBox="1"/>
            <p:nvPr/>
          </p:nvSpPr>
          <p:spPr>
            <a:xfrm>
              <a:off x="2743969" y="5533721"/>
              <a:ext cx="673486"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じょうきょう</a:t>
              </a:r>
            </a:p>
          </p:txBody>
        </p:sp>
        <p:sp>
          <p:nvSpPr>
            <p:cNvPr id="10" name="テキスト ボックス 9">
              <a:extLst>
                <a:ext uri="{FF2B5EF4-FFF2-40B4-BE49-F238E27FC236}">
                  <a16:creationId xmlns:a16="http://schemas.microsoft.com/office/drawing/2014/main" id="{807DC60D-CC04-A9C4-FFD5-C5F3C194F672}"/>
                </a:ext>
              </a:extLst>
            </p:cNvPr>
            <p:cNvSpPr txBox="1"/>
            <p:nvPr/>
          </p:nvSpPr>
          <p:spPr>
            <a:xfrm>
              <a:off x="5060162" y="5532498"/>
              <a:ext cx="360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もっと</a:t>
              </a:r>
            </a:p>
          </p:txBody>
        </p:sp>
      </p:grpSp>
      <p:grpSp>
        <p:nvGrpSpPr>
          <p:cNvPr id="68" name="グループ化 67">
            <a:extLst>
              <a:ext uri="{FF2B5EF4-FFF2-40B4-BE49-F238E27FC236}">
                <a16:creationId xmlns:a16="http://schemas.microsoft.com/office/drawing/2014/main" id="{62CF64D3-5022-D580-0DC1-205596F50BC2}"/>
              </a:ext>
            </a:extLst>
          </p:cNvPr>
          <p:cNvGrpSpPr/>
          <p:nvPr/>
        </p:nvGrpSpPr>
        <p:grpSpPr>
          <a:xfrm>
            <a:off x="5073112" y="2171745"/>
            <a:ext cx="3429820" cy="1986473"/>
            <a:chOff x="5073112" y="2171745"/>
            <a:chExt cx="3429820" cy="1986473"/>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3112" y="2171745"/>
              <a:ext cx="1593836" cy="1438437"/>
            </a:xfrm>
            <a:prstGeom prst="rect">
              <a:avLst/>
            </a:prstGeom>
          </p:spPr>
        </p:pic>
        <p:grpSp>
          <p:nvGrpSpPr>
            <p:cNvPr id="11" name="グループ化 10">
              <a:extLst>
                <a:ext uri="{FF2B5EF4-FFF2-40B4-BE49-F238E27FC236}">
                  <a16:creationId xmlns:a16="http://schemas.microsoft.com/office/drawing/2014/main" id="{AAF6F554-0E33-4458-C289-37E91A913BA4}"/>
                </a:ext>
              </a:extLst>
            </p:cNvPr>
            <p:cNvGrpSpPr/>
            <p:nvPr/>
          </p:nvGrpSpPr>
          <p:grpSpPr>
            <a:xfrm>
              <a:off x="6027300" y="2803728"/>
              <a:ext cx="2475632" cy="1354490"/>
              <a:chOff x="3606800" y="1979925"/>
              <a:chExt cx="5227441" cy="2860084"/>
            </a:xfrm>
          </p:grpSpPr>
          <p:sp>
            <p:nvSpPr>
              <p:cNvPr id="17" name="正方形/長方形 2047">
                <a:extLst>
                  <a:ext uri="{FF2B5EF4-FFF2-40B4-BE49-F238E27FC236}">
                    <a16:creationId xmlns:a16="http://schemas.microsoft.com/office/drawing/2014/main" id="{DEEAC311-F151-A36A-1BF5-13E159160CC9}"/>
                  </a:ext>
                </a:extLst>
              </p:cNvPr>
              <p:cNvSpPr/>
              <p:nvPr/>
            </p:nvSpPr>
            <p:spPr>
              <a:xfrm>
                <a:off x="3606800" y="4310053"/>
                <a:ext cx="5227441" cy="529956"/>
              </a:xfrm>
              <a:custGeom>
                <a:avLst/>
                <a:gdLst>
                  <a:gd name="connsiteX0" fmla="*/ 0 w 8433719"/>
                  <a:gd name="connsiteY0" fmla="*/ 0 h 522399"/>
                  <a:gd name="connsiteX1" fmla="*/ 8433719 w 8433719"/>
                  <a:gd name="connsiteY1" fmla="*/ 0 h 522399"/>
                  <a:gd name="connsiteX2" fmla="*/ 8433719 w 8433719"/>
                  <a:gd name="connsiteY2" fmla="*/ 522399 h 522399"/>
                  <a:gd name="connsiteX3" fmla="*/ 0 w 8433719"/>
                  <a:gd name="connsiteY3" fmla="*/ 522399 h 522399"/>
                  <a:gd name="connsiteX4" fmla="*/ 0 w 8433719"/>
                  <a:gd name="connsiteY4" fmla="*/ 0 h 522399"/>
                  <a:gd name="connsiteX0" fmla="*/ 498764 w 8433719"/>
                  <a:gd name="connsiteY0" fmla="*/ 0 h 529956"/>
                  <a:gd name="connsiteX1" fmla="*/ 8433719 w 8433719"/>
                  <a:gd name="connsiteY1" fmla="*/ 7557 h 529956"/>
                  <a:gd name="connsiteX2" fmla="*/ 8433719 w 8433719"/>
                  <a:gd name="connsiteY2" fmla="*/ 529956 h 529956"/>
                  <a:gd name="connsiteX3" fmla="*/ 0 w 8433719"/>
                  <a:gd name="connsiteY3" fmla="*/ 529956 h 529956"/>
                  <a:gd name="connsiteX4" fmla="*/ 498764 w 8433719"/>
                  <a:gd name="connsiteY4" fmla="*/ 0 h 529956"/>
                  <a:gd name="connsiteX0" fmla="*/ 498764 w 8433719"/>
                  <a:gd name="connsiteY0" fmla="*/ 0 h 529956"/>
                  <a:gd name="connsiteX1" fmla="*/ 8275022 w 8433719"/>
                  <a:gd name="connsiteY1" fmla="*/ 15114 h 529956"/>
                  <a:gd name="connsiteX2" fmla="*/ 8433719 w 8433719"/>
                  <a:gd name="connsiteY2" fmla="*/ 529956 h 529956"/>
                  <a:gd name="connsiteX3" fmla="*/ 0 w 8433719"/>
                  <a:gd name="connsiteY3" fmla="*/ 529956 h 529956"/>
                  <a:gd name="connsiteX4" fmla="*/ 498764 w 8433719"/>
                  <a:gd name="connsiteY4" fmla="*/ 0 h 52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3719" h="529956">
                    <a:moveTo>
                      <a:pt x="498764" y="0"/>
                    </a:moveTo>
                    <a:lnTo>
                      <a:pt x="8275022" y="15114"/>
                    </a:lnTo>
                    <a:lnTo>
                      <a:pt x="8433719" y="529956"/>
                    </a:lnTo>
                    <a:lnTo>
                      <a:pt x="0" y="529956"/>
                    </a:lnTo>
                    <a:lnTo>
                      <a:pt x="498764"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95778069-4573-52AA-1842-63F39620AE49}"/>
                  </a:ext>
                </a:extLst>
              </p:cNvPr>
              <p:cNvGrpSpPr/>
              <p:nvPr/>
            </p:nvGrpSpPr>
            <p:grpSpPr>
              <a:xfrm>
                <a:off x="4323101" y="1979925"/>
                <a:ext cx="3971218" cy="2370581"/>
                <a:chOff x="3363216" y="1795509"/>
                <a:chExt cx="4318501" cy="2577888"/>
              </a:xfrm>
            </p:grpSpPr>
            <p:sp>
              <p:nvSpPr>
                <p:cNvPr id="24" name="正方形/長方形 23">
                  <a:extLst>
                    <a:ext uri="{FF2B5EF4-FFF2-40B4-BE49-F238E27FC236}">
                      <a16:creationId xmlns:a16="http://schemas.microsoft.com/office/drawing/2014/main" id="{85F09CFC-449B-CB62-6C5D-804D51FC7515}"/>
                    </a:ext>
                  </a:extLst>
                </p:cNvPr>
                <p:cNvSpPr/>
                <p:nvPr/>
              </p:nvSpPr>
              <p:spPr>
                <a:xfrm>
                  <a:off x="3460750" y="2254888"/>
                  <a:ext cx="4123433" cy="2118509"/>
                </a:xfrm>
                <a:prstGeom prst="rect">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4F4CB8D-9760-99D2-0DCD-FCA892D65253}"/>
                    </a:ext>
                  </a:extLst>
                </p:cNvPr>
                <p:cNvSpPr/>
                <p:nvPr/>
              </p:nvSpPr>
              <p:spPr>
                <a:xfrm>
                  <a:off x="4978400" y="1795509"/>
                  <a:ext cx="990600" cy="2577887"/>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1B1140CE-E26B-3FFC-D88C-EA3ED67CE0A3}"/>
                    </a:ext>
                  </a:extLst>
                </p:cNvPr>
                <p:cNvSpPr/>
                <p:nvPr/>
              </p:nvSpPr>
              <p:spPr>
                <a:xfrm>
                  <a:off x="3363216" y="2254888"/>
                  <a:ext cx="1615183" cy="18710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D96B6E0-634A-91FC-753D-3CD2BB6E0C36}"/>
                    </a:ext>
                  </a:extLst>
                </p:cNvPr>
                <p:cNvSpPr/>
                <p:nvPr/>
              </p:nvSpPr>
              <p:spPr>
                <a:xfrm>
                  <a:off x="5969000" y="2254888"/>
                  <a:ext cx="1712717" cy="18710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217079F8-6B2E-4681-280F-78D46CE845C4}"/>
                    </a:ext>
                  </a:extLst>
                </p:cNvPr>
                <p:cNvSpPr/>
                <p:nvPr/>
              </p:nvSpPr>
              <p:spPr>
                <a:xfrm>
                  <a:off x="3363216" y="2867368"/>
                  <a:ext cx="1615183"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58A9D563-8EDB-F061-858A-FE35198B3A2F}"/>
                    </a:ext>
                  </a:extLst>
                </p:cNvPr>
                <p:cNvSpPr/>
                <p:nvPr/>
              </p:nvSpPr>
              <p:spPr>
                <a:xfrm>
                  <a:off x="5969000" y="2867368"/>
                  <a:ext cx="1712717"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508A64F7-033E-7FF6-E6AA-397B94F87D29}"/>
                    </a:ext>
                  </a:extLst>
                </p:cNvPr>
                <p:cNvSpPr/>
                <p:nvPr/>
              </p:nvSpPr>
              <p:spPr>
                <a:xfrm>
                  <a:off x="3363216" y="3600810"/>
                  <a:ext cx="1615183"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6E6DE27C-D5DF-A391-2226-8D802D193006}"/>
                    </a:ext>
                  </a:extLst>
                </p:cNvPr>
                <p:cNvSpPr/>
                <p:nvPr/>
              </p:nvSpPr>
              <p:spPr>
                <a:xfrm>
                  <a:off x="5969000" y="3600810"/>
                  <a:ext cx="1712717"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C11C24C9-2972-0605-A9D5-33F832494D63}"/>
                    </a:ext>
                  </a:extLst>
                </p:cNvPr>
                <p:cNvSpPr/>
                <p:nvPr/>
              </p:nvSpPr>
              <p:spPr>
                <a:xfrm>
                  <a:off x="3729234"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32FB1D73-A02E-BCC4-FED1-EA3A49C1C27D}"/>
                    </a:ext>
                  </a:extLst>
                </p:cNvPr>
                <p:cNvSpPr/>
                <p:nvPr/>
              </p:nvSpPr>
              <p:spPr>
                <a:xfrm>
                  <a:off x="4331027"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四角形: 角を丸くする 53">
                  <a:extLst>
                    <a:ext uri="{FF2B5EF4-FFF2-40B4-BE49-F238E27FC236}">
                      <a16:creationId xmlns:a16="http://schemas.microsoft.com/office/drawing/2014/main" id="{AA7FAC92-ADF6-AEDC-16F0-65837E3B72C3}"/>
                    </a:ext>
                  </a:extLst>
                </p:cNvPr>
                <p:cNvSpPr/>
                <p:nvPr/>
              </p:nvSpPr>
              <p:spPr>
                <a:xfrm>
                  <a:off x="6331999"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四角形: 角を丸くする 54">
                  <a:extLst>
                    <a:ext uri="{FF2B5EF4-FFF2-40B4-BE49-F238E27FC236}">
                      <a16:creationId xmlns:a16="http://schemas.microsoft.com/office/drawing/2014/main" id="{086F48E0-C2D1-4E79-FAC9-2061D7A0EEEA}"/>
                    </a:ext>
                  </a:extLst>
                </p:cNvPr>
                <p:cNvSpPr/>
                <p:nvPr/>
              </p:nvSpPr>
              <p:spPr>
                <a:xfrm>
                  <a:off x="6933792"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a:extLst>
                    <a:ext uri="{FF2B5EF4-FFF2-40B4-BE49-F238E27FC236}">
                      <a16:creationId xmlns:a16="http://schemas.microsoft.com/office/drawing/2014/main" id="{7721E0D1-B044-2B65-6058-5FA08182C5C5}"/>
                    </a:ext>
                  </a:extLst>
                </p:cNvPr>
                <p:cNvSpPr/>
                <p:nvPr/>
              </p:nvSpPr>
              <p:spPr>
                <a:xfrm>
                  <a:off x="3729234"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5AC791D7-C2A4-4289-463A-69686521E7BF}"/>
                    </a:ext>
                  </a:extLst>
                </p:cNvPr>
                <p:cNvSpPr/>
                <p:nvPr/>
              </p:nvSpPr>
              <p:spPr>
                <a:xfrm>
                  <a:off x="4331027"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角を丸くする 57">
                  <a:extLst>
                    <a:ext uri="{FF2B5EF4-FFF2-40B4-BE49-F238E27FC236}">
                      <a16:creationId xmlns:a16="http://schemas.microsoft.com/office/drawing/2014/main" id="{BB9D6341-55D1-0C2D-FFB6-01121D19A8E6}"/>
                    </a:ext>
                  </a:extLst>
                </p:cNvPr>
                <p:cNvSpPr/>
                <p:nvPr/>
              </p:nvSpPr>
              <p:spPr>
                <a:xfrm>
                  <a:off x="6331999"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extLst>
                    <a:ext uri="{FF2B5EF4-FFF2-40B4-BE49-F238E27FC236}">
                      <a16:creationId xmlns:a16="http://schemas.microsoft.com/office/drawing/2014/main" id="{1073915E-2287-FC9C-E41D-78661611D7A4}"/>
                    </a:ext>
                  </a:extLst>
                </p:cNvPr>
                <p:cNvSpPr/>
                <p:nvPr/>
              </p:nvSpPr>
              <p:spPr>
                <a:xfrm>
                  <a:off x="6933792"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BC040DBB-8072-EBD6-13F6-3E7576A8802D}"/>
                    </a:ext>
                  </a:extLst>
                </p:cNvPr>
                <p:cNvSpPr/>
                <p:nvPr/>
              </p:nvSpPr>
              <p:spPr>
                <a:xfrm>
                  <a:off x="3729234"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9BED6347-35D2-8AAF-108E-8895CF3C880B}"/>
                    </a:ext>
                  </a:extLst>
                </p:cNvPr>
                <p:cNvSpPr/>
                <p:nvPr/>
              </p:nvSpPr>
              <p:spPr>
                <a:xfrm>
                  <a:off x="4331027"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16A38C28-7E79-45DC-FE0D-3688B3C79424}"/>
                    </a:ext>
                  </a:extLst>
                </p:cNvPr>
                <p:cNvSpPr/>
                <p:nvPr/>
              </p:nvSpPr>
              <p:spPr>
                <a:xfrm>
                  <a:off x="6331999"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7A803BCE-0EA3-577C-271B-31910B3E94A0}"/>
                    </a:ext>
                  </a:extLst>
                </p:cNvPr>
                <p:cNvSpPr/>
                <p:nvPr/>
              </p:nvSpPr>
              <p:spPr>
                <a:xfrm>
                  <a:off x="6933792"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E2D94BD2-E35B-3567-9FA1-F6093F6A376B}"/>
                    </a:ext>
                  </a:extLst>
                </p:cNvPr>
                <p:cNvSpPr/>
                <p:nvPr/>
              </p:nvSpPr>
              <p:spPr>
                <a:xfrm>
                  <a:off x="5241709" y="3868123"/>
                  <a:ext cx="492341" cy="5052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C9A64F5B-7F68-65FC-6A3F-A162893D3D8F}"/>
                    </a:ext>
                  </a:extLst>
                </p:cNvPr>
                <p:cNvSpPr/>
                <p:nvPr/>
              </p:nvSpPr>
              <p:spPr>
                <a:xfrm>
                  <a:off x="5114357" y="3689350"/>
                  <a:ext cx="746693" cy="17877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08915BAE-2772-D0E6-E884-EC3843701EB2}"/>
                    </a:ext>
                  </a:extLst>
                </p:cNvPr>
                <p:cNvSpPr/>
                <p:nvPr/>
              </p:nvSpPr>
              <p:spPr>
                <a:xfrm>
                  <a:off x="5137150" y="2019301"/>
                  <a:ext cx="663495" cy="59055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図形 66">
                  <a:extLst>
                    <a:ext uri="{FF2B5EF4-FFF2-40B4-BE49-F238E27FC236}">
                      <a16:creationId xmlns:a16="http://schemas.microsoft.com/office/drawing/2014/main" id="{99C0379F-3689-8DD2-C1BD-E2C8640F8ACA}"/>
                    </a:ext>
                  </a:extLst>
                </p:cNvPr>
                <p:cNvSpPr/>
                <p:nvPr/>
              </p:nvSpPr>
              <p:spPr>
                <a:xfrm>
                  <a:off x="5461000" y="2051050"/>
                  <a:ext cx="209550" cy="273050"/>
                </a:xfrm>
                <a:custGeom>
                  <a:avLst/>
                  <a:gdLst>
                    <a:gd name="connsiteX0" fmla="*/ 0 w 209550"/>
                    <a:gd name="connsiteY0" fmla="*/ 0 h 273050"/>
                    <a:gd name="connsiteX1" fmla="*/ 0 w 209550"/>
                    <a:gd name="connsiteY1" fmla="*/ 273050 h 273050"/>
                    <a:gd name="connsiteX2" fmla="*/ 209550 w 209550"/>
                    <a:gd name="connsiteY2" fmla="*/ 273050 h 273050"/>
                  </a:gdLst>
                  <a:ahLst/>
                  <a:cxnLst>
                    <a:cxn ang="0">
                      <a:pos x="connsiteX0" y="connsiteY0"/>
                    </a:cxn>
                    <a:cxn ang="0">
                      <a:pos x="connsiteX1" y="connsiteY1"/>
                    </a:cxn>
                    <a:cxn ang="0">
                      <a:pos x="connsiteX2" y="connsiteY2"/>
                    </a:cxn>
                  </a:cxnLst>
                  <a:rect l="l" t="t" r="r" b="b"/>
                  <a:pathLst>
                    <a:path w="209550" h="273050">
                      <a:moveTo>
                        <a:pt x="0" y="0"/>
                      </a:moveTo>
                      <a:lnTo>
                        <a:pt x="0" y="273050"/>
                      </a:lnTo>
                      <a:lnTo>
                        <a:pt x="209550" y="2730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フローチャート: 手作業 18">
                <a:extLst>
                  <a:ext uri="{FF2B5EF4-FFF2-40B4-BE49-F238E27FC236}">
                    <a16:creationId xmlns:a16="http://schemas.microsoft.com/office/drawing/2014/main" id="{BF273C7F-DA95-9900-D2BC-3740C76B6747}"/>
                  </a:ext>
                </a:extLst>
              </p:cNvPr>
              <p:cNvSpPr/>
              <p:nvPr/>
            </p:nvSpPr>
            <p:spPr>
              <a:xfrm flipV="1">
                <a:off x="5486502" y="4305485"/>
                <a:ext cx="1526417" cy="534524"/>
              </a:xfrm>
              <a:prstGeom prst="flowChartManualOperation">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E5424C09-4687-A71A-FC94-755BF217BBF4}"/>
                  </a:ext>
                </a:extLst>
              </p:cNvPr>
              <p:cNvCxnSpPr/>
              <p:nvPr/>
            </p:nvCxnSpPr>
            <p:spPr>
              <a:xfrm>
                <a:off x="5729288" y="4410075"/>
                <a:ext cx="103346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A7047F0-FBF8-0D24-CD93-AE81E3C8439C}"/>
                  </a:ext>
                </a:extLst>
              </p:cNvPr>
              <p:cNvCxnSpPr/>
              <p:nvPr/>
            </p:nvCxnSpPr>
            <p:spPr>
              <a:xfrm>
                <a:off x="5643563" y="4552950"/>
                <a:ext cx="120491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E673911-F0F5-89A3-3CA3-2FD9EAC5E0BA}"/>
                  </a:ext>
                </a:extLst>
              </p:cNvPr>
              <p:cNvCxnSpPr/>
              <p:nvPr/>
            </p:nvCxnSpPr>
            <p:spPr>
              <a:xfrm>
                <a:off x="5557838" y="4714875"/>
                <a:ext cx="138112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74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500"/>
                                        <p:tgtEl>
                                          <p:spTgt spid="6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randombar(horizontal)">
                                      <p:cBhvr>
                                        <p:cTn id="2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15</a:t>
            </a:fld>
            <a:endParaRPr kumimoji="1" lang="ja-JP" altLang="en-US"/>
          </a:p>
        </p:txBody>
      </p:sp>
      <p:grpSp>
        <p:nvGrpSpPr>
          <p:cNvPr id="4" name="グループ化 3"/>
          <p:cNvGrpSpPr/>
          <p:nvPr/>
        </p:nvGrpSpPr>
        <p:grpSpPr>
          <a:xfrm>
            <a:off x="477837" y="260422"/>
            <a:ext cx="857926" cy="790804"/>
            <a:chOff x="9880345" y="927034"/>
            <a:chExt cx="621553" cy="572924"/>
          </a:xfrm>
        </p:grpSpPr>
        <p:sp>
          <p:nvSpPr>
            <p:cNvPr id="5" name="円/楕円 4"/>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9880345"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問２</a:t>
              </a:r>
            </a:p>
          </p:txBody>
        </p:sp>
      </p:grpSp>
      <p:sp>
        <p:nvSpPr>
          <p:cNvPr id="11" name="テキスト ボックス 10"/>
          <p:cNvSpPr txBox="1"/>
          <p:nvPr/>
        </p:nvSpPr>
        <p:spPr>
          <a:xfrm>
            <a:off x="1633704" y="10720"/>
            <a:ext cx="7215437" cy="2268891"/>
          </a:xfrm>
          <a:prstGeom prst="rect">
            <a:avLst/>
          </a:prstGeom>
          <a:noFill/>
        </p:spPr>
        <p:txBody>
          <a:bodyPr wrap="none" rtlCol="0">
            <a:spAutoFit/>
          </a:bodyPr>
          <a:lstStyle/>
          <a:p>
            <a:pPr>
              <a:lnSpc>
                <a:spcPts val="4400"/>
              </a:lnSpc>
            </a:pPr>
            <a:r>
              <a:rPr kumimoji="1" lang="ja-JP" altLang="en-US" sz="2800" dirty="0">
                <a:effectLst/>
                <a:latin typeface="HGP創英角ｺﾞｼｯｸUB" panose="020B0900000000000000" pitchFamily="50" charset="-128"/>
                <a:ea typeface="HGP創英角ｺﾞｼｯｸUB" panose="020B0900000000000000" pitchFamily="50" charset="-128"/>
              </a:rPr>
              <a:t>災害が起こりそうなときに、役所から</a:t>
            </a:r>
            <a:r>
              <a:rPr kumimoji="1" lang="ja-JP" altLang="en-US" sz="2800" dirty="0">
                <a:latin typeface="HGP創英角ｺﾞｼｯｸUB" panose="020B0900000000000000" pitchFamily="50" charset="-128"/>
                <a:ea typeface="HGP創英角ｺﾞｼｯｸUB" panose="020B0900000000000000" pitchFamily="50" charset="-128"/>
              </a:rPr>
              <a:t>発令</a:t>
            </a:r>
            <a:r>
              <a:rPr kumimoji="1" lang="ja-JP" altLang="en-US" sz="2800" dirty="0">
                <a:effectLst/>
                <a:latin typeface="HGP創英角ｺﾞｼｯｸUB" panose="020B0900000000000000" pitchFamily="50" charset="-128"/>
                <a:ea typeface="HGP創英角ｺﾞｼｯｸUB" panose="020B0900000000000000" pitchFamily="50" charset="-128"/>
              </a:rPr>
              <a:t>される</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2800" dirty="0">
                <a:effectLst/>
                <a:latin typeface="HGP創英角ｺﾞｼｯｸUB" panose="020B0900000000000000" pitchFamily="50" charset="-128"/>
                <a:ea typeface="HGP創英角ｺﾞｼｯｸUB" panose="020B0900000000000000" pitchFamily="50" charset="-128"/>
              </a:rPr>
              <a:t>情報の中に</a:t>
            </a: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「避難指示」</a:t>
            </a:r>
            <a:r>
              <a:rPr kumimoji="1" lang="ja-JP" altLang="en-US" sz="28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や</a:t>
            </a: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「緊急安全確保」</a:t>
            </a:r>
            <a:r>
              <a:rPr kumimoji="1" lang="ja-JP" altLang="en-US" sz="2800" dirty="0">
                <a:latin typeface="HGP創英角ｺﾞｼｯｸUB" panose="020B0900000000000000" pitchFamily="50" charset="-128"/>
                <a:ea typeface="HGP創英角ｺﾞｼｯｸUB" panose="020B0900000000000000" pitchFamily="50" charset="-128"/>
              </a:rPr>
              <a:t>が</a:t>
            </a:r>
            <a:endParaRPr kumimoji="1" lang="en-US" altLang="ja-JP" sz="2800" dirty="0">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2800" dirty="0">
                <a:latin typeface="HGP創英角ｺﾞｼｯｸUB" panose="020B0900000000000000" pitchFamily="50" charset="-128"/>
                <a:ea typeface="HGP創英角ｺﾞｼｯｸUB" panose="020B0900000000000000" pitchFamily="50" charset="-128"/>
              </a:rPr>
              <a:t>あります。</a:t>
            </a:r>
            <a:r>
              <a:rPr kumimoji="1" lang="ja-JP" altLang="en-US" sz="2800" dirty="0">
                <a:effectLst/>
                <a:latin typeface="HGP創英角ｺﾞｼｯｸUB" panose="020B0900000000000000" pitchFamily="50" charset="-128"/>
                <a:ea typeface="HGP創英角ｺﾞｼｯｸUB" panose="020B0900000000000000" pitchFamily="50" charset="-128"/>
              </a:rPr>
              <a:t>より災害の</a:t>
            </a: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危険性が高い</a:t>
            </a:r>
            <a:r>
              <a:rPr kumimoji="1" lang="ja-JP" altLang="en-US" sz="2800" dirty="0">
                <a:effectLst/>
                <a:latin typeface="HGP創英角ｺﾞｼｯｸUB" panose="020B0900000000000000" pitchFamily="50" charset="-128"/>
                <a:ea typeface="HGP創英角ｺﾞｼｯｸUB" panose="020B0900000000000000" pitchFamily="50" charset="-128"/>
              </a:rPr>
              <a:t>ときに</a:t>
            </a:r>
            <a:r>
              <a:rPr kumimoji="1" lang="ja-JP" altLang="en-US" sz="2800" dirty="0">
                <a:latin typeface="HGP創英角ｺﾞｼｯｸUB" panose="020B0900000000000000" pitchFamily="50" charset="-128"/>
                <a:ea typeface="HGP創英角ｺﾞｼｯｸUB" panose="020B0900000000000000" pitchFamily="50" charset="-128"/>
              </a:rPr>
              <a:t>発令</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2800" dirty="0">
                <a:effectLst/>
                <a:latin typeface="HGP創英角ｺﾞｼｯｸUB" panose="020B0900000000000000" pitchFamily="50" charset="-128"/>
                <a:ea typeface="HGP創英角ｺﾞｼｯｸUB" panose="020B0900000000000000" pitchFamily="50" charset="-128"/>
              </a:rPr>
              <a:t>されるのは</a:t>
            </a: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「避難</a:t>
            </a: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指示</a:t>
            </a: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a:t>
            </a:r>
            <a:r>
              <a:rPr kumimoji="1" lang="ja-JP" altLang="en-US" sz="2800" dirty="0">
                <a:effectLst/>
                <a:latin typeface="HGP創英角ｺﾞｼｯｸUB" panose="020B0900000000000000" pitchFamily="50" charset="-128"/>
                <a:ea typeface="HGP創英角ｺﾞｼｯｸUB" panose="020B0900000000000000" pitchFamily="50" charset="-128"/>
              </a:rPr>
              <a:t>である？</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3583857" y="1687147"/>
            <a:ext cx="1178643"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ひ なん し　じ</a:t>
            </a:r>
          </a:p>
        </p:txBody>
      </p:sp>
      <p:sp>
        <p:nvSpPr>
          <p:cNvPr id="15" name="テキスト ボックス 14"/>
          <p:cNvSpPr txBox="1"/>
          <p:nvPr/>
        </p:nvSpPr>
        <p:spPr>
          <a:xfrm>
            <a:off x="3727655" y="571185"/>
            <a:ext cx="1206295" cy="169276"/>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ひ</a:t>
            </a:r>
            <a:r>
              <a:rPr kumimoji="1" lang="ja-JP" altLang="en-US" sz="1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なん</a:t>
            </a:r>
            <a:r>
              <a:rPr kumimoji="1" lang="ja-JP" altLang="en-US" sz="1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し</a:t>
            </a:r>
            <a:r>
              <a:rPr kumimoji="1" lang="ja-JP" altLang="en-US" sz="7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じ</a:t>
            </a:r>
          </a:p>
        </p:txBody>
      </p:sp>
      <p:sp>
        <p:nvSpPr>
          <p:cNvPr id="16" name="テキスト ボックス 15"/>
          <p:cNvSpPr txBox="1"/>
          <p:nvPr/>
        </p:nvSpPr>
        <p:spPr>
          <a:xfrm>
            <a:off x="1756834" y="0"/>
            <a:ext cx="657754"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sp>
        <p:nvSpPr>
          <p:cNvPr id="17" name="テキスト ボックス 16"/>
          <p:cNvSpPr txBox="1"/>
          <p:nvPr/>
        </p:nvSpPr>
        <p:spPr>
          <a:xfrm>
            <a:off x="1727338" y="571183"/>
            <a:ext cx="66582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じょう</a:t>
            </a:r>
            <a:r>
              <a:rPr kumimoji="1" lang="ja-JP" altLang="en-US" sz="2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ほう</a:t>
            </a:r>
          </a:p>
        </p:txBody>
      </p:sp>
      <p:sp>
        <p:nvSpPr>
          <p:cNvPr id="18" name="テキスト ボックス 17"/>
          <p:cNvSpPr txBox="1"/>
          <p:nvPr/>
        </p:nvSpPr>
        <p:spPr>
          <a:xfrm>
            <a:off x="3742403" y="1121639"/>
            <a:ext cx="657754"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sp>
        <p:nvSpPr>
          <p:cNvPr id="19" name="テキスト ボックス 18"/>
          <p:cNvSpPr txBox="1"/>
          <p:nvPr/>
        </p:nvSpPr>
        <p:spPr>
          <a:xfrm>
            <a:off x="4861915" y="1121639"/>
            <a:ext cx="91305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き　けんせい</a:t>
            </a:r>
          </a:p>
        </p:txBody>
      </p:sp>
      <p:pic>
        <p:nvPicPr>
          <p:cNvPr id="20" name="図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771" y="2920545"/>
            <a:ext cx="3900488" cy="3508760"/>
          </a:xfrm>
          <a:prstGeom prst="rect">
            <a:avLst/>
          </a:prstGeom>
        </p:spPr>
      </p:pic>
      <p:grpSp>
        <p:nvGrpSpPr>
          <p:cNvPr id="21" name="グループ化 20"/>
          <p:cNvGrpSpPr/>
          <p:nvPr/>
        </p:nvGrpSpPr>
        <p:grpSpPr>
          <a:xfrm>
            <a:off x="6528240" y="2440049"/>
            <a:ext cx="1973969" cy="2267271"/>
            <a:chOff x="6528240" y="2810171"/>
            <a:chExt cx="1973969" cy="2267271"/>
          </a:xfrm>
        </p:grpSpPr>
        <p:sp>
          <p:nvSpPr>
            <p:cNvPr id="22" name="フリーフォーム 21"/>
            <p:cNvSpPr/>
            <p:nvPr/>
          </p:nvSpPr>
          <p:spPr>
            <a:xfrm rot="13278194">
              <a:off x="6528240" y="2810171"/>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883963" y="3481502"/>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sp>
        <p:nvSpPr>
          <p:cNvPr id="24" name="フリーフォーム 23"/>
          <p:cNvSpPr/>
          <p:nvPr/>
        </p:nvSpPr>
        <p:spPr>
          <a:xfrm rot="8321806" flipH="1">
            <a:off x="632721" y="2440049"/>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818217" y="3111380"/>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sp>
        <p:nvSpPr>
          <p:cNvPr id="26" name="テキスト ボックス 25"/>
          <p:cNvSpPr txBox="1"/>
          <p:nvPr/>
        </p:nvSpPr>
        <p:spPr>
          <a:xfrm rot="19554797">
            <a:off x="1500569" y="4767694"/>
            <a:ext cx="1723549"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避難指示</a:t>
            </a:r>
          </a:p>
        </p:txBody>
      </p:sp>
      <p:sp>
        <p:nvSpPr>
          <p:cNvPr id="27" name="テキスト ボックス 26"/>
          <p:cNvSpPr txBox="1"/>
          <p:nvPr/>
        </p:nvSpPr>
        <p:spPr>
          <a:xfrm rot="1063289">
            <a:off x="5550556" y="4599278"/>
            <a:ext cx="2492990"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緊急安全確保</a:t>
            </a:r>
          </a:p>
        </p:txBody>
      </p:sp>
      <p:sp>
        <p:nvSpPr>
          <p:cNvPr id="28" name="テキスト ボックス 27"/>
          <p:cNvSpPr txBox="1"/>
          <p:nvPr/>
        </p:nvSpPr>
        <p:spPr>
          <a:xfrm rot="21183702">
            <a:off x="2879571" y="4245736"/>
            <a:ext cx="569387"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a:t>
            </a:r>
          </a:p>
        </p:txBody>
      </p:sp>
      <p:sp>
        <p:nvSpPr>
          <p:cNvPr id="29" name="テキスト ボックス 28"/>
          <p:cNvSpPr txBox="1"/>
          <p:nvPr/>
        </p:nvSpPr>
        <p:spPr>
          <a:xfrm rot="1134320">
            <a:off x="7743585" y="4980324"/>
            <a:ext cx="569387"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a:t>
            </a:r>
          </a:p>
        </p:txBody>
      </p:sp>
      <p:sp>
        <p:nvSpPr>
          <p:cNvPr id="30" name="テキスト ボックス 29"/>
          <p:cNvSpPr txBox="1"/>
          <p:nvPr/>
        </p:nvSpPr>
        <p:spPr>
          <a:xfrm rot="1146922">
            <a:off x="5777929" y="4269011"/>
            <a:ext cx="826278"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きん きゅう</a:t>
            </a:r>
          </a:p>
        </p:txBody>
      </p:sp>
      <p:sp>
        <p:nvSpPr>
          <p:cNvPr id="31" name="テキスト ボックス 30"/>
          <p:cNvSpPr txBox="1"/>
          <p:nvPr/>
        </p:nvSpPr>
        <p:spPr>
          <a:xfrm rot="19554797">
            <a:off x="1585401" y="4885207"/>
            <a:ext cx="738898"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ひなん</a:t>
            </a:r>
          </a:p>
        </p:txBody>
      </p:sp>
      <p:sp>
        <p:nvSpPr>
          <p:cNvPr id="32" name="テキスト ボックス 31"/>
          <p:cNvSpPr txBox="1"/>
          <p:nvPr/>
        </p:nvSpPr>
        <p:spPr>
          <a:xfrm rot="501124">
            <a:off x="4762144" y="2511276"/>
            <a:ext cx="1497526"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どっち？</a:t>
            </a:r>
          </a:p>
        </p:txBody>
      </p:sp>
      <p:sp>
        <p:nvSpPr>
          <p:cNvPr id="33" name="テキスト ボックス 32"/>
          <p:cNvSpPr txBox="1"/>
          <p:nvPr/>
        </p:nvSpPr>
        <p:spPr>
          <a:xfrm>
            <a:off x="5715272" y="569836"/>
            <a:ext cx="684730" cy="170624"/>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きんきゅう</a:t>
            </a:r>
          </a:p>
        </p:txBody>
      </p:sp>
      <p:sp>
        <p:nvSpPr>
          <p:cNvPr id="3" name="テキスト ボックス 2">
            <a:extLst>
              <a:ext uri="{FF2B5EF4-FFF2-40B4-BE49-F238E27FC236}">
                <a16:creationId xmlns:a16="http://schemas.microsoft.com/office/drawing/2014/main" id="{81A77CC3-E9EF-0582-7957-AB17D0B88556}"/>
              </a:ext>
            </a:extLst>
          </p:cNvPr>
          <p:cNvSpPr txBox="1"/>
          <p:nvPr/>
        </p:nvSpPr>
        <p:spPr>
          <a:xfrm>
            <a:off x="6491546" y="569836"/>
            <a:ext cx="127793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あんぜん　かく　ほ</a:t>
            </a:r>
          </a:p>
        </p:txBody>
      </p:sp>
      <p:sp>
        <p:nvSpPr>
          <p:cNvPr id="7" name="テキスト ボックス 6">
            <a:extLst>
              <a:ext uri="{FF2B5EF4-FFF2-40B4-BE49-F238E27FC236}">
                <a16:creationId xmlns:a16="http://schemas.microsoft.com/office/drawing/2014/main" id="{DB0C92C4-4303-07B1-4EAD-FB8F3C84ADFC}"/>
              </a:ext>
            </a:extLst>
          </p:cNvPr>
          <p:cNvSpPr txBox="1"/>
          <p:nvPr/>
        </p:nvSpPr>
        <p:spPr>
          <a:xfrm rot="19554797">
            <a:off x="2235606" y="4499667"/>
            <a:ext cx="648065"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しじ</a:t>
            </a:r>
          </a:p>
        </p:txBody>
      </p:sp>
      <p:sp>
        <p:nvSpPr>
          <p:cNvPr id="9" name="テキスト ボックス 8">
            <a:extLst>
              <a:ext uri="{FF2B5EF4-FFF2-40B4-BE49-F238E27FC236}">
                <a16:creationId xmlns:a16="http://schemas.microsoft.com/office/drawing/2014/main" id="{09F616D4-6BD0-C5C3-4319-0950DDE9BA79}"/>
              </a:ext>
            </a:extLst>
          </p:cNvPr>
          <p:cNvSpPr txBox="1"/>
          <p:nvPr/>
        </p:nvSpPr>
        <p:spPr>
          <a:xfrm rot="1146922">
            <a:off x="6417874" y="4609996"/>
            <a:ext cx="1552503"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あんぜん かく ほ</a:t>
            </a:r>
          </a:p>
        </p:txBody>
      </p:sp>
      <p:sp>
        <p:nvSpPr>
          <p:cNvPr id="8" name="テキスト ボックス 7">
            <a:extLst>
              <a:ext uri="{FF2B5EF4-FFF2-40B4-BE49-F238E27FC236}">
                <a16:creationId xmlns:a16="http://schemas.microsoft.com/office/drawing/2014/main" id="{9E6C7799-A1A0-F6A6-C961-12E03B1AAFB3}"/>
              </a:ext>
            </a:extLst>
          </p:cNvPr>
          <p:cNvSpPr txBox="1"/>
          <p:nvPr/>
        </p:nvSpPr>
        <p:spPr>
          <a:xfrm>
            <a:off x="7078520" y="0"/>
            <a:ext cx="684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はつれい</a:t>
            </a:r>
          </a:p>
        </p:txBody>
      </p:sp>
      <p:sp>
        <p:nvSpPr>
          <p:cNvPr id="10" name="テキスト ボックス 9">
            <a:extLst>
              <a:ext uri="{FF2B5EF4-FFF2-40B4-BE49-F238E27FC236}">
                <a16:creationId xmlns:a16="http://schemas.microsoft.com/office/drawing/2014/main" id="{AC68C85C-F396-6E02-C069-9FBBBF0C22D1}"/>
              </a:ext>
            </a:extLst>
          </p:cNvPr>
          <p:cNvSpPr txBox="1"/>
          <p:nvPr/>
        </p:nvSpPr>
        <p:spPr>
          <a:xfrm>
            <a:off x="7741317" y="1123992"/>
            <a:ext cx="684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はつれい</a:t>
            </a:r>
          </a:p>
        </p:txBody>
      </p:sp>
    </p:spTree>
    <p:extLst>
      <p:ext uri="{BB962C8B-B14F-4D97-AF65-F5344CB8AC3E}">
        <p14:creationId xmlns:p14="http://schemas.microsoft.com/office/powerpoint/2010/main" val="2337985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16</a:t>
            </a:fld>
            <a:endParaRPr kumimoji="1" lang="ja-JP" altLang="en-US"/>
          </a:p>
        </p:txBody>
      </p:sp>
      <p:grpSp>
        <p:nvGrpSpPr>
          <p:cNvPr id="3" name="グループ化 2"/>
          <p:cNvGrpSpPr/>
          <p:nvPr/>
        </p:nvGrpSpPr>
        <p:grpSpPr>
          <a:xfrm>
            <a:off x="477837" y="260422"/>
            <a:ext cx="857926" cy="790804"/>
            <a:chOff x="9880345" y="927034"/>
            <a:chExt cx="621553" cy="572924"/>
          </a:xfrm>
        </p:grpSpPr>
        <p:sp>
          <p:nvSpPr>
            <p:cNvPr id="4" name="円/楕円 3"/>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9880345"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問２</a:t>
              </a:r>
            </a:p>
          </p:txBody>
        </p:sp>
      </p:grpSp>
      <p:grpSp>
        <p:nvGrpSpPr>
          <p:cNvPr id="17" name="グループ化 16">
            <a:extLst>
              <a:ext uri="{FF2B5EF4-FFF2-40B4-BE49-F238E27FC236}">
                <a16:creationId xmlns:a16="http://schemas.microsoft.com/office/drawing/2014/main" id="{C1C44399-CF99-C611-5C99-B64F83086E3A}"/>
              </a:ext>
            </a:extLst>
          </p:cNvPr>
          <p:cNvGrpSpPr/>
          <p:nvPr/>
        </p:nvGrpSpPr>
        <p:grpSpPr>
          <a:xfrm>
            <a:off x="144868" y="2454969"/>
            <a:ext cx="3012333" cy="2632571"/>
            <a:chOff x="144868" y="2454969"/>
            <a:chExt cx="3012333" cy="2632571"/>
          </a:xfrm>
        </p:grpSpPr>
        <p:sp>
          <p:nvSpPr>
            <p:cNvPr id="25" name="フリーフォーム 24"/>
            <p:cNvSpPr/>
            <p:nvPr/>
          </p:nvSpPr>
          <p:spPr>
            <a:xfrm flipV="1">
              <a:off x="1214117" y="2769537"/>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461908" y="3418103"/>
              <a:ext cx="1607868" cy="1079783"/>
            </a:xfrm>
            <a:prstGeom prst="rect">
              <a:avLst/>
            </a:prstGeom>
            <a:noFill/>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nvGrpSpPr>
            <p:cNvPr id="27" name="グループ化 26"/>
            <p:cNvGrpSpPr/>
            <p:nvPr/>
          </p:nvGrpSpPr>
          <p:grpSpPr>
            <a:xfrm>
              <a:off x="144868" y="2454969"/>
              <a:ext cx="906806" cy="561320"/>
              <a:chOff x="144868" y="2073969"/>
              <a:chExt cx="906806" cy="561320"/>
            </a:xfrm>
          </p:grpSpPr>
          <p:sp>
            <p:nvSpPr>
              <p:cNvPr id="28" name="角丸四角形 27"/>
              <p:cNvSpPr/>
              <p:nvPr/>
            </p:nvSpPr>
            <p:spPr>
              <a:xfrm>
                <a:off x="144868" y="2073969"/>
                <a:ext cx="906806" cy="560439"/>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sp>
          <p:nvSpPr>
            <p:cNvPr id="30" name="テキスト ボックス 29"/>
            <p:cNvSpPr txBox="1"/>
            <p:nvPr/>
          </p:nvSpPr>
          <p:spPr>
            <a:xfrm>
              <a:off x="254001" y="245585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sp>
        <p:nvSpPr>
          <p:cNvPr id="6" name="テキスト ボックス 5">
            <a:extLst>
              <a:ext uri="{FF2B5EF4-FFF2-40B4-BE49-F238E27FC236}">
                <a16:creationId xmlns:a16="http://schemas.microsoft.com/office/drawing/2014/main" id="{8EBAB017-87D6-8BC9-E60B-2036BA249951}"/>
              </a:ext>
            </a:extLst>
          </p:cNvPr>
          <p:cNvSpPr txBox="1"/>
          <p:nvPr/>
        </p:nvSpPr>
        <p:spPr>
          <a:xfrm>
            <a:off x="1633704" y="10720"/>
            <a:ext cx="7215437" cy="2268891"/>
          </a:xfrm>
          <a:prstGeom prst="rect">
            <a:avLst/>
          </a:prstGeom>
          <a:noFill/>
        </p:spPr>
        <p:txBody>
          <a:bodyPr wrap="none" rtlCol="0">
            <a:spAutoFit/>
          </a:bodyPr>
          <a:lstStyle/>
          <a:p>
            <a:pPr>
              <a:lnSpc>
                <a:spcPts val="4400"/>
              </a:lnSpc>
            </a:pPr>
            <a:r>
              <a:rPr kumimoji="1" lang="ja-JP" altLang="en-US" sz="2800" dirty="0">
                <a:effectLst/>
                <a:latin typeface="HGP創英角ｺﾞｼｯｸUB" panose="020B0900000000000000" pitchFamily="50" charset="-128"/>
                <a:ea typeface="HGP創英角ｺﾞｼｯｸUB" panose="020B0900000000000000" pitchFamily="50" charset="-128"/>
              </a:rPr>
              <a:t>災害が起こりそうなときに、役所から</a:t>
            </a:r>
            <a:r>
              <a:rPr kumimoji="1" lang="ja-JP" altLang="en-US" sz="2800" dirty="0">
                <a:latin typeface="HGP創英角ｺﾞｼｯｸUB" panose="020B0900000000000000" pitchFamily="50" charset="-128"/>
                <a:ea typeface="HGP創英角ｺﾞｼｯｸUB" panose="020B0900000000000000" pitchFamily="50" charset="-128"/>
              </a:rPr>
              <a:t>発令</a:t>
            </a:r>
            <a:r>
              <a:rPr kumimoji="1" lang="ja-JP" altLang="en-US" sz="2800" dirty="0">
                <a:effectLst/>
                <a:latin typeface="HGP創英角ｺﾞｼｯｸUB" panose="020B0900000000000000" pitchFamily="50" charset="-128"/>
                <a:ea typeface="HGP創英角ｺﾞｼｯｸUB" panose="020B0900000000000000" pitchFamily="50" charset="-128"/>
              </a:rPr>
              <a:t>される</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2800" dirty="0">
                <a:effectLst/>
                <a:latin typeface="HGP創英角ｺﾞｼｯｸUB" panose="020B0900000000000000" pitchFamily="50" charset="-128"/>
                <a:ea typeface="HGP創英角ｺﾞｼｯｸUB" panose="020B0900000000000000" pitchFamily="50" charset="-128"/>
              </a:rPr>
              <a:t>情報の中に「避難指示」や</a:t>
            </a:r>
            <a:r>
              <a:rPr kumimoji="1" lang="ja-JP" altLang="en-US" sz="2800" dirty="0">
                <a:latin typeface="HGP創英角ｺﾞｼｯｸUB" panose="020B0900000000000000" pitchFamily="50" charset="-128"/>
                <a:ea typeface="HGP創英角ｺﾞｼｯｸUB" panose="020B0900000000000000" pitchFamily="50" charset="-128"/>
              </a:rPr>
              <a:t>「緊急安全確保」が</a:t>
            </a:r>
            <a:endParaRPr kumimoji="1" lang="en-US" altLang="ja-JP" sz="2800" dirty="0">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2800" dirty="0">
                <a:latin typeface="HGP創英角ｺﾞｼｯｸUB" panose="020B0900000000000000" pitchFamily="50" charset="-128"/>
                <a:ea typeface="HGP創英角ｺﾞｼｯｸUB" panose="020B0900000000000000" pitchFamily="50" charset="-128"/>
              </a:rPr>
              <a:t>あります。</a:t>
            </a:r>
            <a:r>
              <a:rPr kumimoji="1" lang="ja-JP" altLang="en-US" sz="2800" dirty="0">
                <a:effectLst/>
                <a:latin typeface="HGP創英角ｺﾞｼｯｸUB" panose="020B0900000000000000" pitchFamily="50" charset="-128"/>
                <a:ea typeface="HGP創英角ｺﾞｼｯｸUB" panose="020B0900000000000000" pitchFamily="50" charset="-128"/>
              </a:rPr>
              <a:t>より災害の危険性が高いときに</a:t>
            </a:r>
            <a:r>
              <a:rPr kumimoji="1" lang="ja-JP" altLang="en-US" sz="2800" dirty="0">
                <a:latin typeface="HGP創英角ｺﾞｼｯｸUB" panose="020B0900000000000000" pitchFamily="50" charset="-128"/>
                <a:ea typeface="HGP創英角ｺﾞｼｯｸUB" panose="020B0900000000000000" pitchFamily="50" charset="-128"/>
              </a:rPr>
              <a:t>発令</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2800" dirty="0">
                <a:effectLst/>
                <a:latin typeface="HGP創英角ｺﾞｼｯｸUB" panose="020B0900000000000000" pitchFamily="50" charset="-128"/>
                <a:ea typeface="HGP創英角ｺﾞｼｯｸUB" panose="020B0900000000000000" pitchFamily="50" charset="-128"/>
              </a:rPr>
              <a:t>されるのは「避難</a:t>
            </a:r>
            <a:r>
              <a:rPr kumimoji="1" lang="ja-JP" altLang="en-US" sz="2800" dirty="0">
                <a:latin typeface="HGP創英角ｺﾞｼｯｸUB" panose="020B0900000000000000" pitchFamily="50" charset="-128"/>
                <a:ea typeface="HGP創英角ｺﾞｼｯｸUB" panose="020B0900000000000000" pitchFamily="50" charset="-128"/>
              </a:rPr>
              <a:t>指示</a:t>
            </a:r>
            <a:r>
              <a:rPr kumimoji="1" lang="ja-JP" altLang="en-US" sz="2800" dirty="0">
                <a:effectLst/>
                <a:latin typeface="HGP創英角ｺﾞｼｯｸUB" panose="020B0900000000000000" pitchFamily="50" charset="-128"/>
                <a:ea typeface="HGP創英角ｺﾞｼｯｸUB" panose="020B0900000000000000" pitchFamily="50" charset="-128"/>
              </a:rPr>
              <a:t>」である？</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9C858567-38DD-EB50-F55B-348BB92FA795}"/>
              </a:ext>
            </a:extLst>
          </p:cNvPr>
          <p:cNvSpPr txBox="1"/>
          <p:nvPr/>
        </p:nvSpPr>
        <p:spPr>
          <a:xfrm>
            <a:off x="3727655" y="571185"/>
            <a:ext cx="1206295" cy="169276"/>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a:t>
            </a:r>
            <a:r>
              <a:rPr kumimoji="1" lang="ja-JP" altLang="en-US" sz="1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なん</a:t>
            </a:r>
            <a:r>
              <a:rPr kumimoji="1" lang="ja-JP" altLang="en-US" sz="1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a:t>
            </a:r>
            <a:r>
              <a:rPr kumimoji="1" lang="ja-JP" altLang="en-US" sz="7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じ</a:t>
            </a:r>
          </a:p>
        </p:txBody>
      </p:sp>
      <p:sp>
        <p:nvSpPr>
          <p:cNvPr id="10" name="テキスト ボックス 9">
            <a:extLst>
              <a:ext uri="{FF2B5EF4-FFF2-40B4-BE49-F238E27FC236}">
                <a16:creationId xmlns:a16="http://schemas.microsoft.com/office/drawing/2014/main" id="{F35CF566-016F-4594-1478-2FCE72A0F037}"/>
              </a:ext>
            </a:extLst>
          </p:cNvPr>
          <p:cNvSpPr txBox="1"/>
          <p:nvPr/>
        </p:nvSpPr>
        <p:spPr>
          <a:xfrm>
            <a:off x="1756834" y="0"/>
            <a:ext cx="657754"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sp>
        <p:nvSpPr>
          <p:cNvPr id="11" name="テキスト ボックス 10">
            <a:extLst>
              <a:ext uri="{FF2B5EF4-FFF2-40B4-BE49-F238E27FC236}">
                <a16:creationId xmlns:a16="http://schemas.microsoft.com/office/drawing/2014/main" id="{50776F17-580E-911B-C9DB-62A3450D8B9F}"/>
              </a:ext>
            </a:extLst>
          </p:cNvPr>
          <p:cNvSpPr txBox="1"/>
          <p:nvPr/>
        </p:nvSpPr>
        <p:spPr>
          <a:xfrm>
            <a:off x="1727338" y="571183"/>
            <a:ext cx="66582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じょう</a:t>
            </a:r>
            <a:r>
              <a:rPr kumimoji="1" lang="ja-JP" altLang="en-US" sz="2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ほう</a:t>
            </a:r>
          </a:p>
        </p:txBody>
      </p:sp>
      <p:sp>
        <p:nvSpPr>
          <p:cNvPr id="12" name="テキスト ボックス 11">
            <a:extLst>
              <a:ext uri="{FF2B5EF4-FFF2-40B4-BE49-F238E27FC236}">
                <a16:creationId xmlns:a16="http://schemas.microsoft.com/office/drawing/2014/main" id="{1F6205E0-3BE5-1150-AA1C-1948909145A0}"/>
              </a:ext>
            </a:extLst>
          </p:cNvPr>
          <p:cNvSpPr txBox="1"/>
          <p:nvPr/>
        </p:nvSpPr>
        <p:spPr>
          <a:xfrm>
            <a:off x="3742403" y="1121639"/>
            <a:ext cx="657754"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sp>
        <p:nvSpPr>
          <p:cNvPr id="13" name="テキスト ボックス 12">
            <a:extLst>
              <a:ext uri="{FF2B5EF4-FFF2-40B4-BE49-F238E27FC236}">
                <a16:creationId xmlns:a16="http://schemas.microsoft.com/office/drawing/2014/main" id="{6E81B1BD-761E-6487-1BCC-70A7CDAD5333}"/>
              </a:ext>
            </a:extLst>
          </p:cNvPr>
          <p:cNvSpPr txBox="1"/>
          <p:nvPr/>
        </p:nvSpPr>
        <p:spPr>
          <a:xfrm>
            <a:off x="4861915" y="1121639"/>
            <a:ext cx="91305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　けんせい</a:t>
            </a:r>
          </a:p>
        </p:txBody>
      </p:sp>
      <p:sp>
        <p:nvSpPr>
          <p:cNvPr id="14" name="テキスト ボックス 13">
            <a:extLst>
              <a:ext uri="{FF2B5EF4-FFF2-40B4-BE49-F238E27FC236}">
                <a16:creationId xmlns:a16="http://schemas.microsoft.com/office/drawing/2014/main" id="{754CAE25-696F-E5F0-61E8-6199B739160C}"/>
              </a:ext>
            </a:extLst>
          </p:cNvPr>
          <p:cNvSpPr txBox="1"/>
          <p:nvPr/>
        </p:nvSpPr>
        <p:spPr>
          <a:xfrm>
            <a:off x="5715272" y="569836"/>
            <a:ext cx="684730" cy="170624"/>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きんきゅう</a:t>
            </a:r>
          </a:p>
        </p:txBody>
      </p:sp>
      <p:sp>
        <p:nvSpPr>
          <p:cNvPr id="15" name="テキスト ボックス 14">
            <a:extLst>
              <a:ext uri="{FF2B5EF4-FFF2-40B4-BE49-F238E27FC236}">
                <a16:creationId xmlns:a16="http://schemas.microsoft.com/office/drawing/2014/main" id="{BEFEDA40-5EEE-1861-8471-FD358C16F91A}"/>
              </a:ext>
            </a:extLst>
          </p:cNvPr>
          <p:cNvSpPr txBox="1"/>
          <p:nvPr/>
        </p:nvSpPr>
        <p:spPr>
          <a:xfrm>
            <a:off x="6491546" y="569836"/>
            <a:ext cx="127793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あんぜん　かく　ほ</a:t>
            </a:r>
          </a:p>
        </p:txBody>
      </p:sp>
      <p:sp>
        <p:nvSpPr>
          <p:cNvPr id="16" name="テキスト ボックス 15">
            <a:extLst>
              <a:ext uri="{FF2B5EF4-FFF2-40B4-BE49-F238E27FC236}">
                <a16:creationId xmlns:a16="http://schemas.microsoft.com/office/drawing/2014/main" id="{9DFC8CC8-7FA8-760B-1FE0-5DB873794A44}"/>
              </a:ext>
            </a:extLst>
          </p:cNvPr>
          <p:cNvSpPr txBox="1"/>
          <p:nvPr/>
        </p:nvSpPr>
        <p:spPr>
          <a:xfrm>
            <a:off x="3583857" y="1687147"/>
            <a:ext cx="1178643"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 なん し　じ</a:t>
            </a:r>
          </a:p>
        </p:txBody>
      </p:sp>
      <p:grpSp>
        <p:nvGrpSpPr>
          <p:cNvPr id="35" name="グループ化 34">
            <a:extLst>
              <a:ext uri="{FF2B5EF4-FFF2-40B4-BE49-F238E27FC236}">
                <a16:creationId xmlns:a16="http://schemas.microsoft.com/office/drawing/2014/main" id="{59349B07-6EBD-62C6-3D8C-04A0C3E04672}"/>
              </a:ext>
            </a:extLst>
          </p:cNvPr>
          <p:cNvGrpSpPr/>
          <p:nvPr/>
        </p:nvGrpSpPr>
        <p:grpSpPr>
          <a:xfrm>
            <a:off x="144868" y="5358343"/>
            <a:ext cx="8724107" cy="1051452"/>
            <a:chOff x="144868" y="5358343"/>
            <a:chExt cx="8724107" cy="1051452"/>
          </a:xfrm>
        </p:grpSpPr>
        <p:grpSp>
          <p:nvGrpSpPr>
            <p:cNvPr id="24" name="グループ化 23">
              <a:extLst>
                <a:ext uri="{FF2B5EF4-FFF2-40B4-BE49-F238E27FC236}">
                  <a16:creationId xmlns:a16="http://schemas.microsoft.com/office/drawing/2014/main" id="{3E6C9D5F-0FC6-79AD-2426-C873F89F6A1E}"/>
                </a:ext>
              </a:extLst>
            </p:cNvPr>
            <p:cNvGrpSpPr/>
            <p:nvPr/>
          </p:nvGrpSpPr>
          <p:grpSpPr>
            <a:xfrm>
              <a:off x="144868" y="5358343"/>
              <a:ext cx="8724107" cy="1051452"/>
              <a:chOff x="144868" y="5358343"/>
              <a:chExt cx="8724107" cy="1051452"/>
            </a:xfrm>
          </p:grpSpPr>
          <p:sp>
            <p:nvSpPr>
              <p:cNvPr id="8" name="テキスト ボックス 7">
                <a:extLst>
                  <a:ext uri="{FF2B5EF4-FFF2-40B4-BE49-F238E27FC236}">
                    <a16:creationId xmlns:a16="http://schemas.microsoft.com/office/drawing/2014/main" id="{6F85C697-9C69-8F46-982A-18E21AA081A5}"/>
                  </a:ext>
                </a:extLst>
              </p:cNvPr>
              <p:cNvSpPr txBox="1"/>
              <p:nvPr/>
            </p:nvSpPr>
            <p:spPr>
              <a:xfrm>
                <a:off x="144868" y="5832714"/>
                <a:ext cx="8724107" cy="577081"/>
              </a:xfrm>
              <a:prstGeom prst="rect">
                <a:avLst/>
              </a:prstGeom>
              <a:noFill/>
            </p:spPr>
            <p:txBody>
              <a:bodyPr wrap="square" rtlCol="0">
                <a:spAutoFit/>
              </a:bodyPr>
              <a:lstStyle/>
              <a:p>
                <a:pPr>
                  <a:lnSpc>
                    <a:spcPts val="4500"/>
                  </a:lnSpc>
                </a:pPr>
                <a:r>
                  <a:rPr kumimoji="1" lang="ja-JP" altLang="en-US" sz="26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より危険性が高いときに発令されるのは</a:t>
                </a:r>
                <a:r>
                  <a:rPr kumimoji="1" lang="ja-JP" altLang="en-US" sz="2600" dirty="0">
                    <a:solidFill>
                      <a:srgbClr val="B52F25"/>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「緊急安全確保」</a:t>
                </a:r>
                <a:r>
                  <a:rPr kumimoji="1" lang="ja-JP" altLang="en-US" sz="26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です。</a:t>
                </a:r>
                <a:endParaRPr kumimoji="1" lang="en-US" altLang="ja-JP" sz="26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18" name="テキスト ボックス 17">
                <a:extLst>
                  <a:ext uri="{FF2B5EF4-FFF2-40B4-BE49-F238E27FC236}">
                    <a16:creationId xmlns:a16="http://schemas.microsoft.com/office/drawing/2014/main" id="{EAB15C4F-BA97-2F71-6188-5A19EE877D7C}"/>
                  </a:ext>
                </a:extLst>
              </p:cNvPr>
              <p:cNvSpPr txBox="1"/>
              <p:nvPr/>
            </p:nvSpPr>
            <p:spPr>
              <a:xfrm>
                <a:off x="5839822" y="5845429"/>
                <a:ext cx="586937"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きんきゅう　</a:t>
                </a:r>
              </a:p>
            </p:txBody>
          </p:sp>
          <p:sp>
            <p:nvSpPr>
              <p:cNvPr id="19" name="テキスト ボックス 18">
                <a:extLst>
                  <a:ext uri="{FF2B5EF4-FFF2-40B4-BE49-F238E27FC236}">
                    <a16:creationId xmlns:a16="http://schemas.microsoft.com/office/drawing/2014/main" id="{886AD4AF-06C8-E60D-76FD-E7C421734339}"/>
                  </a:ext>
                </a:extLst>
              </p:cNvPr>
              <p:cNvSpPr txBox="1"/>
              <p:nvPr/>
            </p:nvSpPr>
            <p:spPr>
              <a:xfrm>
                <a:off x="171624" y="5400865"/>
                <a:ext cx="1217317" cy="553998"/>
              </a:xfrm>
              <a:prstGeom prst="rect">
                <a:avLst/>
              </a:prstGeom>
              <a:noFill/>
            </p:spPr>
            <p:txBody>
              <a:bodyPr wrap="square" rtlCol="0">
                <a:spAutoFit/>
              </a:bodyPr>
              <a:lstStyle/>
              <a:p>
                <a:r>
                  <a:rPr kumimoji="1" lang="ja-JP" altLang="en-US" sz="3000" dirty="0">
                    <a:effectLst/>
                    <a:latin typeface="HGP創英角ｺﾞｼｯｸUB" panose="020B0900000000000000" pitchFamily="50" charset="-128"/>
                    <a:ea typeface="HGP創英角ｺﾞｼｯｸUB" panose="020B0900000000000000" pitchFamily="50" charset="-128"/>
                  </a:rPr>
                  <a:t>解説　</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F80DD857-C49A-BAAE-4211-1AB55BBFED48}"/>
                  </a:ext>
                </a:extLst>
              </p:cNvPr>
              <p:cNvSpPr txBox="1"/>
              <p:nvPr/>
            </p:nvSpPr>
            <p:spPr>
              <a:xfrm>
                <a:off x="311727" y="5358343"/>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22" name="テキスト ボックス 21">
                <a:extLst>
                  <a:ext uri="{FF2B5EF4-FFF2-40B4-BE49-F238E27FC236}">
                    <a16:creationId xmlns:a16="http://schemas.microsoft.com/office/drawing/2014/main" id="{5D44BA7C-E2F3-A9D4-9C2E-F0571178EE51}"/>
                  </a:ext>
                </a:extLst>
              </p:cNvPr>
              <p:cNvSpPr txBox="1"/>
              <p:nvPr/>
            </p:nvSpPr>
            <p:spPr>
              <a:xfrm>
                <a:off x="872317" y="5850129"/>
                <a:ext cx="864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　けんせい</a:t>
                </a:r>
              </a:p>
            </p:txBody>
          </p:sp>
          <p:sp>
            <p:nvSpPr>
              <p:cNvPr id="23" name="テキスト ボックス 22">
                <a:extLst>
                  <a:ext uri="{FF2B5EF4-FFF2-40B4-BE49-F238E27FC236}">
                    <a16:creationId xmlns:a16="http://schemas.microsoft.com/office/drawing/2014/main" id="{5EB3176B-644E-8FD1-3489-BA2FE9514CF7}"/>
                  </a:ext>
                </a:extLst>
              </p:cNvPr>
              <p:cNvSpPr txBox="1"/>
              <p:nvPr/>
            </p:nvSpPr>
            <p:spPr>
              <a:xfrm>
                <a:off x="6491265" y="5840391"/>
                <a:ext cx="1218942"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あんぜんかく　ほ</a:t>
                </a:r>
              </a:p>
            </p:txBody>
          </p:sp>
        </p:grpSp>
        <p:sp>
          <p:nvSpPr>
            <p:cNvPr id="32" name="テキスト ボックス 31">
              <a:extLst>
                <a:ext uri="{FF2B5EF4-FFF2-40B4-BE49-F238E27FC236}">
                  <a16:creationId xmlns:a16="http://schemas.microsoft.com/office/drawing/2014/main" id="{0F680DF2-6440-9FF0-1E8E-33E38E75863A}"/>
                </a:ext>
              </a:extLst>
            </p:cNvPr>
            <p:cNvSpPr txBox="1"/>
            <p:nvPr/>
          </p:nvSpPr>
          <p:spPr>
            <a:xfrm>
              <a:off x="3557422" y="5850129"/>
              <a:ext cx="612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はつれい</a:t>
              </a:r>
            </a:p>
          </p:txBody>
        </p:sp>
      </p:grpSp>
      <p:sp>
        <p:nvSpPr>
          <p:cNvPr id="33" name="テキスト ボックス 32">
            <a:extLst>
              <a:ext uri="{FF2B5EF4-FFF2-40B4-BE49-F238E27FC236}">
                <a16:creationId xmlns:a16="http://schemas.microsoft.com/office/drawing/2014/main" id="{CD2996E8-9E14-B067-8602-35661631E968}"/>
              </a:ext>
            </a:extLst>
          </p:cNvPr>
          <p:cNvSpPr txBox="1"/>
          <p:nvPr/>
        </p:nvSpPr>
        <p:spPr>
          <a:xfrm>
            <a:off x="7078520" y="0"/>
            <a:ext cx="684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はつれい</a:t>
            </a:r>
          </a:p>
        </p:txBody>
      </p:sp>
      <p:sp>
        <p:nvSpPr>
          <p:cNvPr id="34" name="テキスト ボックス 33">
            <a:extLst>
              <a:ext uri="{FF2B5EF4-FFF2-40B4-BE49-F238E27FC236}">
                <a16:creationId xmlns:a16="http://schemas.microsoft.com/office/drawing/2014/main" id="{F5808F8F-1C87-1A9B-BBBD-E757F181F2CB}"/>
              </a:ext>
            </a:extLst>
          </p:cNvPr>
          <p:cNvSpPr txBox="1"/>
          <p:nvPr/>
        </p:nvSpPr>
        <p:spPr>
          <a:xfrm>
            <a:off x="7741317" y="1123992"/>
            <a:ext cx="684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はつれい</a:t>
            </a:r>
          </a:p>
        </p:txBody>
      </p:sp>
      <p:pic>
        <p:nvPicPr>
          <p:cNvPr id="37" name="図 36">
            <a:extLst>
              <a:ext uri="{FF2B5EF4-FFF2-40B4-BE49-F238E27FC236}">
                <a16:creationId xmlns:a16="http://schemas.microsoft.com/office/drawing/2014/main" id="{AA5EDF76-D043-8730-80E7-2F8A980FE2B1}"/>
              </a:ext>
            </a:extLst>
          </p:cNvPr>
          <p:cNvPicPr>
            <a:picLocks noChangeAspect="1"/>
          </p:cNvPicPr>
          <p:nvPr/>
        </p:nvPicPr>
        <p:blipFill>
          <a:blip r:embed="rId2"/>
          <a:stretch>
            <a:fillRect/>
          </a:stretch>
        </p:blipFill>
        <p:spPr>
          <a:xfrm>
            <a:off x="5318440" y="2592795"/>
            <a:ext cx="1829087" cy="2743631"/>
          </a:xfrm>
          <a:prstGeom prst="rect">
            <a:avLst/>
          </a:prstGeom>
        </p:spPr>
      </p:pic>
    </p:spTree>
    <p:extLst>
      <p:ext uri="{BB962C8B-B14F-4D97-AF65-F5344CB8AC3E}">
        <p14:creationId xmlns:p14="http://schemas.microsoft.com/office/powerpoint/2010/main" val="14030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2EAFA2AA-D382-B947-072F-1F93B6C6541C}"/>
              </a:ext>
            </a:extLst>
          </p:cNvPr>
          <p:cNvGrpSpPr/>
          <p:nvPr/>
        </p:nvGrpSpPr>
        <p:grpSpPr>
          <a:xfrm>
            <a:off x="118111" y="109382"/>
            <a:ext cx="8724107" cy="1641550"/>
            <a:chOff x="118111" y="109382"/>
            <a:chExt cx="8724107" cy="1641550"/>
          </a:xfrm>
        </p:grpSpPr>
        <p:grpSp>
          <p:nvGrpSpPr>
            <p:cNvPr id="28" name="グループ化 27">
              <a:extLst>
                <a:ext uri="{FF2B5EF4-FFF2-40B4-BE49-F238E27FC236}">
                  <a16:creationId xmlns:a16="http://schemas.microsoft.com/office/drawing/2014/main" id="{F1D287B6-EB26-DBE5-3DF7-D0CAA370E5B3}"/>
                </a:ext>
              </a:extLst>
            </p:cNvPr>
            <p:cNvGrpSpPr/>
            <p:nvPr/>
          </p:nvGrpSpPr>
          <p:grpSpPr>
            <a:xfrm>
              <a:off x="118111" y="109382"/>
              <a:ext cx="8724107" cy="1641550"/>
              <a:chOff x="118111" y="109382"/>
              <a:chExt cx="8724107" cy="1641550"/>
            </a:xfrm>
          </p:grpSpPr>
          <p:grpSp>
            <p:nvGrpSpPr>
              <p:cNvPr id="27" name="グループ化 26">
                <a:extLst>
                  <a:ext uri="{FF2B5EF4-FFF2-40B4-BE49-F238E27FC236}">
                    <a16:creationId xmlns:a16="http://schemas.microsoft.com/office/drawing/2014/main" id="{C286FA18-328D-0F31-3D81-9A5A936B5959}"/>
                  </a:ext>
                </a:extLst>
              </p:cNvPr>
              <p:cNvGrpSpPr/>
              <p:nvPr/>
            </p:nvGrpSpPr>
            <p:grpSpPr>
              <a:xfrm>
                <a:off x="118111" y="109382"/>
                <a:ext cx="8724107" cy="1641550"/>
                <a:chOff x="118111" y="109382"/>
                <a:chExt cx="8724107" cy="1641550"/>
              </a:xfrm>
            </p:grpSpPr>
            <p:sp>
              <p:nvSpPr>
                <p:cNvPr id="5" name="テキスト ボックス 4"/>
                <p:cNvSpPr txBox="1"/>
                <p:nvPr/>
              </p:nvSpPr>
              <p:spPr>
                <a:xfrm>
                  <a:off x="118111" y="583753"/>
                  <a:ext cx="8724107" cy="1167179"/>
                </a:xfrm>
                <a:prstGeom prst="rect">
                  <a:avLst/>
                </a:prstGeom>
                <a:noFill/>
              </p:spPr>
              <p:txBody>
                <a:bodyPr wrap="square" rtlCol="0">
                  <a:spAutoFit/>
                </a:bodyPr>
                <a:lstStyle/>
                <a:p>
                  <a:pPr>
                    <a:lnSpc>
                      <a:spcPts val="4500"/>
                    </a:lnSpc>
                  </a:pP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役所から</a:t>
                  </a:r>
                  <a:r>
                    <a:rPr kumimoji="1" lang="ja-JP" altLang="en-US" sz="3000" dirty="0">
                      <a:latin typeface="HGP創英角ｺﾞｼｯｸUB" panose="020B0900000000000000" pitchFamily="50" charset="-128"/>
                      <a:ea typeface="HGP創英角ｺﾞｼｯｸUB" panose="020B0900000000000000" pitchFamily="50" charset="-128"/>
                      <a:sym typeface="Wingdings" panose="05000000000000000000" pitchFamily="2" charset="2"/>
                    </a:rPr>
                    <a:t>発令</a:t>
                  </a: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される避難情報には</a:t>
                  </a: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３種類</a:t>
                  </a: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あります。</a:t>
                  </a:r>
                  <a:endParaRPr kumimoji="1" lang="en-US" altLang="ja-JP"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pPr>
                    <a:lnSpc>
                      <a:spcPts val="4500"/>
                    </a:lnSpc>
                  </a:pPr>
                  <a:r>
                    <a:rPr kumimoji="1" lang="ja-JP" altLang="en-US" sz="3000" dirty="0">
                      <a:latin typeface="HGP創英角ｺﾞｼｯｸUB" panose="020B0900000000000000" pitchFamily="50" charset="-128"/>
                      <a:ea typeface="HGP創英角ｺﾞｼｯｸUB" panose="020B0900000000000000" pitchFamily="50" charset="-128"/>
                      <a:sym typeface="Wingdings" panose="05000000000000000000" pitchFamily="2" charset="2"/>
                    </a:rPr>
                    <a:t>左（赤色）から順に危険度が高くなります。</a:t>
                  </a:r>
                  <a:endParaRPr kumimoji="1" lang="en-US" altLang="ja-JP" sz="3000" dirty="0">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18" name="テキスト ボックス 17"/>
                <p:cNvSpPr txBox="1"/>
                <p:nvPr/>
              </p:nvSpPr>
              <p:spPr>
                <a:xfrm>
                  <a:off x="3503301" y="575684"/>
                  <a:ext cx="1423219"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　なんじょうほう</a:t>
                  </a:r>
                </a:p>
              </p:txBody>
            </p:sp>
            <p:sp>
              <p:nvSpPr>
                <p:cNvPr id="20" name="テキスト ボックス 19"/>
                <p:cNvSpPr txBox="1"/>
                <p:nvPr/>
              </p:nvSpPr>
              <p:spPr>
                <a:xfrm>
                  <a:off x="144867" y="151904"/>
                  <a:ext cx="1217317" cy="553998"/>
                </a:xfrm>
                <a:prstGeom prst="rect">
                  <a:avLst/>
                </a:prstGeom>
                <a:noFill/>
              </p:spPr>
              <p:txBody>
                <a:bodyPr wrap="square" rtlCol="0">
                  <a:spAutoFit/>
                </a:bodyPr>
                <a:lstStyle/>
                <a:p>
                  <a:r>
                    <a:rPr kumimoji="1" lang="ja-JP" altLang="en-US" sz="3000" dirty="0">
                      <a:effectLst/>
                      <a:latin typeface="HGP創英角ｺﾞｼｯｸUB" panose="020B0900000000000000" pitchFamily="50" charset="-128"/>
                      <a:ea typeface="HGP創英角ｺﾞｼｯｸUB" panose="020B0900000000000000" pitchFamily="50" charset="-128"/>
                    </a:rPr>
                    <a:t>解説</a:t>
                  </a:r>
                  <a:r>
                    <a:rPr kumimoji="1" lang="ja-JP" altLang="en-US" sz="3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3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284970" y="109382"/>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33" name="テキスト ボックス 32"/>
                <p:cNvSpPr txBox="1"/>
                <p:nvPr/>
              </p:nvSpPr>
              <p:spPr>
                <a:xfrm>
                  <a:off x="5956143" y="572292"/>
                  <a:ext cx="673818"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しゅるい</a:t>
                  </a:r>
                </a:p>
              </p:txBody>
            </p:sp>
            <p:sp>
              <p:nvSpPr>
                <p:cNvPr id="34" name="テキスト ボックス 33"/>
                <p:cNvSpPr txBox="1"/>
                <p:nvPr/>
              </p:nvSpPr>
              <p:spPr>
                <a:xfrm>
                  <a:off x="3259951" y="1157765"/>
                  <a:ext cx="900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　けん　ど</a:t>
                  </a:r>
                </a:p>
              </p:txBody>
            </p:sp>
          </p:grpSp>
          <p:sp>
            <p:nvSpPr>
              <p:cNvPr id="22" name="テキスト ボックス 21">
                <a:extLst>
                  <a:ext uri="{FF2B5EF4-FFF2-40B4-BE49-F238E27FC236}">
                    <a16:creationId xmlns:a16="http://schemas.microsoft.com/office/drawing/2014/main" id="{F52BA4D7-B6B5-60D4-BCBC-447E9F8AEBCE}"/>
                  </a:ext>
                </a:extLst>
              </p:cNvPr>
              <p:cNvSpPr txBox="1"/>
              <p:nvPr/>
            </p:nvSpPr>
            <p:spPr>
              <a:xfrm>
                <a:off x="1673848" y="575684"/>
                <a:ext cx="720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はつれい</a:t>
                </a:r>
              </a:p>
            </p:txBody>
          </p:sp>
        </p:grpSp>
        <p:sp>
          <p:nvSpPr>
            <p:cNvPr id="24" name="テキスト ボックス 23">
              <a:extLst>
                <a:ext uri="{FF2B5EF4-FFF2-40B4-BE49-F238E27FC236}">
                  <a16:creationId xmlns:a16="http://schemas.microsoft.com/office/drawing/2014/main" id="{1AFB923F-DCD2-0C4C-F1B0-CB4C1D31DB47}"/>
                </a:ext>
              </a:extLst>
            </p:cNvPr>
            <p:cNvSpPr txBox="1"/>
            <p:nvPr/>
          </p:nvSpPr>
          <p:spPr>
            <a:xfrm>
              <a:off x="2377301" y="1159498"/>
              <a:ext cx="432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じゅん</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17</a:t>
            </a:fld>
            <a:endParaRPr kumimoji="1" lang="ja-JP" altLang="en-US"/>
          </a:p>
        </p:txBody>
      </p:sp>
      <p:grpSp>
        <p:nvGrpSpPr>
          <p:cNvPr id="26" name="グループ化 25">
            <a:extLst>
              <a:ext uri="{FF2B5EF4-FFF2-40B4-BE49-F238E27FC236}">
                <a16:creationId xmlns:a16="http://schemas.microsoft.com/office/drawing/2014/main" id="{C8068F84-BC93-2D45-2BE3-805C453542F1}"/>
              </a:ext>
            </a:extLst>
          </p:cNvPr>
          <p:cNvGrpSpPr/>
          <p:nvPr/>
        </p:nvGrpSpPr>
        <p:grpSpPr>
          <a:xfrm>
            <a:off x="213439" y="1565611"/>
            <a:ext cx="8747587" cy="1019930"/>
            <a:chOff x="213439" y="1565611"/>
            <a:chExt cx="8747587" cy="1019930"/>
          </a:xfrm>
        </p:grpSpPr>
        <p:pic>
          <p:nvPicPr>
            <p:cNvPr id="4" name="図 3">
              <a:extLst>
                <a:ext uri="{FF2B5EF4-FFF2-40B4-BE49-F238E27FC236}">
                  <a16:creationId xmlns:a16="http://schemas.microsoft.com/office/drawing/2014/main" id="{09DABD96-8167-C549-69C8-2D7B75C335A1}"/>
                </a:ext>
              </a:extLst>
            </p:cNvPr>
            <p:cNvPicPr>
              <a:picLocks noChangeAspect="1"/>
            </p:cNvPicPr>
            <p:nvPr/>
          </p:nvPicPr>
          <p:blipFill>
            <a:blip r:embed="rId2"/>
            <a:stretch>
              <a:fillRect/>
            </a:stretch>
          </p:blipFill>
          <p:spPr>
            <a:xfrm>
              <a:off x="213439" y="1963311"/>
              <a:ext cx="8386972" cy="522437"/>
            </a:xfrm>
            <a:prstGeom prst="rect">
              <a:avLst/>
            </a:prstGeom>
          </p:spPr>
        </p:pic>
        <p:sp>
          <p:nvSpPr>
            <p:cNvPr id="13" name="テキスト ボックス 12">
              <a:extLst>
                <a:ext uri="{FF2B5EF4-FFF2-40B4-BE49-F238E27FC236}">
                  <a16:creationId xmlns:a16="http://schemas.microsoft.com/office/drawing/2014/main" id="{71D73C00-953D-7853-7314-F40025B4B86A}"/>
                </a:ext>
              </a:extLst>
            </p:cNvPr>
            <p:cNvSpPr txBox="1"/>
            <p:nvPr/>
          </p:nvSpPr>
          <p:spPr>
            <a:xfrm>
              <a:off x="8122335" y="1667491"/>
              <a:ext cx="838691" cy="3539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srgbClr val="FFC000"/>
                  </a:solidFill>
                  <a:effectLst>
                    <a:glow rad="127000">
                      <a:schemeClr val="tx1"/>
                    </a:glow>
                  </a:effectLst>
                  <a:uLnTx/>
                  <a:uFillTx/>
                  <a:latin typeface="HGP創英角ｺﾞｼｯｸUB" panose="020B0900000000000000" pitchFamily="50" charset="-128"/>
                  <a:ea typeface="HGP創英角ｺﾞｼｯｸUB" panose="020B0900000000000000" pitchFamily="50" charset="-128"/>
                  <a:cs typeface="+mn-cs"/>
                </a:rPr>
                <a:t>危険度</a:t>
              </a:r>
            </a:p>
          </p:txBody>
        </p:sp>
        <p:sp>
          <p:nvSpPr>
            <p:cNvPr id="14" name="テキスト ボックス 13">
              <a:extLst>
                <a:ext uri="{FF2B5EF4-FFF2-40B4-BE49-F238E27FC236}">
                  <a16:creationId xmlns:a16="http://schemas.microsoft.com/office/drawing/2014/main" id="{2B510729-EC12-7B24-02F2-D6B4222A854A}"/>
                </a:ext>
              </a:extLst>
            </p:cNvPr>
            <p:cNvSpPr txBox="1"/>
            <p:nvPr/>
          </p:nvSpPr>
          <p:spPr>
            <a:xfrm>
              <a:off x="8192402" y="1877655"/>
              <a:ext cx="69290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C000"/>
                  </a:solidFill>
                  <a:effectLst>
                    <a:glow rad="127000">
                      <a:schemeClr val="tx1"/>
                    </a:glow>
                  </a:effectLst>
                  <a:uLnTx/>
                  <a:uFillTx/>
                  <a:latin typeface="HGP創英角ｺﾞｼｯｸUB" panose="020B0900000000000000" pitchFamily="50" charset="-128"/>
                  <a:ea typeface="HGP創英角ｺﾞｼｯｸUB" panose="020B0900000000000000" pitchFamily="50" charset="-128"/>
                  <a:cs typeface="+mn-cs"/>
                </a:rPr>
                <a:t>大</a:t>
              </a:r>
            </a:p>
          </p:txBody>
        </p:sp>
        <p:sp>
          <p:nvSpPr>
            <p:cNvPr id="15" name="テキスト ボックス 14">
              <a:extLst>
                <a:ext uri="{FF2B5EF4-FFF2-40B4-BE49-F238E27FC236}">
                  <a16:creationId xmlns:a16="http://schemas.microsoft.com/office/drawing/2014/main" id="{523C8C8A-3131-ABD4-784E-0C2FDC066248}"/>
                </a:ext>
              </a:extLst>
            </p:cNvPr>
            <p:cNvSpPr txBox="1"/>
            <p:nvPr/>
          </p:nvSpPr>
          <p:spPr>
            <a:xfrm>
              <a:off x="8251796" y="1565611"/>
              <a:ext cx="540000" cy="169277"/>
            </a:xfrm>
            <a:prstGeom prst="rect">
              <a:avLst/>
            </a:prstGeom>
            <a:noFill/>
          </p:spPr>
          <p:txBody>
            <a:bodyPr wrap="square" lIns="0" tIns="0" rIns="0" bIns="0" rtlCol="0" anchor="ctr" anchorCtr="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glow rad="63500">
                      <a:schemeClr val="bg1"/>
                    </a:glow>
                  </a:effectLst>
                  <a:uLnTx/>
                  <a:uFillTx/>
                  <a:latin typeface="HGP創英角ｺﾞｼｯｸUB" panose="020B0900000000000000" pitchFamily="50" charset="-128"/>
                  <a:ea typeface="HGP創英角ｺﾞｼｯｸUB" panose="020B0900000000000000" pitchFamily="50" charset="-128"/>
                  <a:cs typeface="+mn-cs"/>
                </a:rPr>
                <a:t>き</a:t>
              </a:r>
              <a:r>
                <a:rPr kumimoji="1" lang="ja-JP" altLang="en-US" sz="1100" spc="-150" dirty="0">
                  <a:effectLst>
                    <a:glow rad="63500">
                      <a:schemeClr val="bg1"/>
                    </a:glow>
                  </a:effectLst>
                  <a:latin typeface="HGP創英角ｺﾞｼｯｸUB" panose="020B0900000000000000" pitchFamily="50" charset="-128"/>
                  <a:ea typeface="HGP創英角ｺﾞｼｯｸUB" panose="020B0900000000000000" pitchFamily="50" charset="-128"/>
                </a:rPr>
                <a:t> </a:t>
              </a:r>
              <a:r>
                <a:rPr kumimoji="1" lang="ja-JP" altLang="en-US" sz="1100" b="0" i="0" u="none" strike="noStrike" kern="1200" cap="none" spc="-150" normalizeH="0" baseline="0" noProof="0" dirty="0">
                  <a:ln>
                    <a:noFill/>
                  </a:ln>
                  <a:effectLst>
                    <a:glow rad="63500">
                      <a:schemeClr val="bg1"/>
                    </a:glow>
                  </a:effectLst>
                  <a:uLnTx/>
                  <a:uFillTx/>
                  <a:latin typeface="HGP創英角ｺﾞｼｯｸUB" panose="020B0900000000000000" pitchFamily="50" charset="-128"/>
                  <a:ea typeface="HGP創英角ｺﾞｼｯｸUB" panose="020B0900000000000000" pitchFamily="50" charset="-128"/>
                  <a:cs typeface="+mn-cs"/>
                </a:rPr>
                <a:t>けん</a:t>
              </a:r>
              <a:r>
                <a:rPr kumimoji="1" lang="ja-JP" altLang="en-US" sz="1100" spc="-150" dirty="0">
                  <a:effectLst>
                    <a:glow rad="63500">
                      <a:schemeClr val="bg1"/>
                    </a:glow>
                  </a:effectLst>
                  <a:latin typeface="HGP創英角ｺﾞｼｯｸUB" panose="020B0900000000000000" pitchFamily="50" charset="-128"/>
                  <a:ea typeface="HGP創英角ｺﾞｼｯｸUB" panose="020B0900000000000000" pitchFamily="50" charset="-128"/>
                </a:rPr>
                <a:t>　</a:t>
              </a:r>
              <a:r>
                <a:rPr kumimoji="1" lang="ja-JP" altLang="en-US" sz="1100" b="0" i="0" u="none" strike="noStrike" kern="1200" cap="none" spc="-150" normalizeH="0" baseline="0" noProof="0" dirty="0">
                  <a:ln>
                    <a:noFill/>
                  </a:ln>
                  <a:effectLst>
                    <a:glow rad="63500">
                      <a:schemeClr val="bg1"/>
                    </a:glow>
                  </a:effectLst>
                  <a:uLnTx/>
                  <a:uFillTx/>
                  <a:latin typeface="HGP創英角ｺﾞｼｯｸUB" panose="020B0900000000000000" pitchFamily="50" charset="-128"/>
                  <a:ea typeface="HGP創英角ｺﾞｼｯｸUB" panose="020B0900000000000000" pitchFamily="50" charset="-128"/>
                  <a:cs typeface="+mn-cs"/>
                </a:rPr>
                <a:t>ど</a:t>
              </a:r>
              <a:r>
                <a:rPr kumimoji="1" lang="ja-JP" altLang="en-US" sz="1100" b="0" i="0" u="none" strike="noStrike" kern="1200" cap="none" spc="-150" normalizeH="0" noProof="0" dirty="0">
                  <a:ln>
                    <a:noFill/>
                  </a:ln>
                  <a:effectLst>
                    <a:glow rad="63500">
                      <a:schemeClr val="bg1"/>
                    </a:glow>
                  </a:effectLst>
                  <a:uLnTx/>
                  <a:uFillTx/>
                  <a:latin typeface="HGP創英角ｺﾞｼｯｸUB" panose="020B0900000000000000" pitchFamily="50" charset="-128"/>
                  <a:ea typeface="HGP創英角ｺﾞｼｯｸUB" panose="020B0900000000000000" pitchFamily="50" charset="-128"/>
                  <a:cs typeface="+mn-cs"/>
                </a:rPr>
                <a:t> </a:t>
              </a:r>
              <a:endParaRPr kumimoji="1" lang="ja-JP" altLang="en-US" sz="1100" b="0" i="0" u="none" strike="noStrike" kern="1200" cap="none" spc="-150" normalizeH="0" baseline="0" noProof="0" dirty="0">
                <a:ln>
                  <a:noFill/>
                </a:ln>
                <a:effectLst>
                  <a:glow rad="63500">
                    <a:schemeClr val="bg1"/>
                  </a:glow>
                </a:effectLst>
                <a:uLnTx/>
                <a:uFillTx/>
                <a:latin typeface="HGP創英角ｺﾞｼｯｸUB" panose="020B0900000000000000" pitchFamily="50" charset="-128"/>
                <a:ea typeface="HGP創英角ｺﾞｼｯｸUB" panose="020B0900000000000000" pitchFamily="50" charset="-128"/>
                <a:cs typeface="+mn-cs"/>
              </a:endParaRPr>
            </a:p>
          </p:txBody>
        </p:sp>
      </p:grpSp>
      <p:grpSp>
        <p:nvGrpSpPr>
          <p:cNvPr id="25" name="グループ化 24">
            <a:extLst>
              <a:ext uri="{FF2B5EF4-FFF2-40B4-BE49-F238E27FC236}">
                <a16:creationId xmlns:a16="http://schemas.microsoft.com/office/drawing/2014/main" id="{DB63DF62-C705-8A43-8BEF-9C2DA1A32CDD}"/>
              </a:ext>
            </a:extLst>
          </p:cNvPr>
          <p:cNvGrpSpPr/>
          <p:nvPr/>
        </p:nvGrpSpPr>
        <p:grpSpPr>
          <a:xfrm>
            <a:off x="6188984" y="1750038"/>
            <a:ext cx="2889516" cy="3711576"/>
            <a:chOff x="6188984" y="1750038"/>
            <a:chExt cx="2889516" cy="3711576"/>
          </a:xfrm>
        </p:grpSpPr>
        <p:sp>
          <p:nvSpPr>
            <p:cNvPr id="7" name="Rectangle 5">
              <a:extLst>
                <a:ext uri="{FF2B5EF4-FFF2-40B4-BE49-F238E27FC236}">
                  <a16:creationId xmlns:a16="http://schemas.microsoft.com/office/drawing/2014/main" id="{4B23A682-BB20-04FE-ADDC-9731FA4E25F8}"/>
                </a:ext>
              </a:extLst>
            </p:cNvPr>
            <p:cNvSpPr>
              <a:spLocks noChangeArrowheads="1"/>
            </p:cNvSpPr>
            <p:nvPr/>
          </p:nvSpPr>
          <p:spPr bwMode="auto">
            <a:xfrm>
              <a:off x="6188984" y="2612975"/>
              <a:ext cx="2780411" cy="2826896"/>
            </a:xfrm>
            <a:prstGeom prst="rect">
              <a:avLst/>
            </a:prstGeom>
            <a:solidFill>
              <a:srgbClr val="FFFFFF"/>
            </a:solidFill>
            <a:ln w="317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endParaRPr>
            </a:p>
          </p:txBody>
        </p:sp>
        <p:sp>
          <p:nvSpPr>
            <p:cNvPr id="8" name="Rectangle 6">
              <a:extLst>
                <a:ext uri="{FF2B5EF4-FFF2-40B4-BE49-F238E27FC236}">
                  <a16:creationId xmlns:a16="http://schemas.microsoft.com/office/drawing/2014/main" id="{D99595BA-D8C8-F865-30E9-504A86AA8FB0}"/>
                </a:ext>
              </a:extLst>
            </p:cNvPr>
            <p:cNvSpPr>
              <a:spLocks noChangeArrowheads="1"/>
            </p:cNvSpPr>
            <p:nvPr/>
          </p:nvSpPr>
          <p:spPr bwMode="auto">
            <a:xfrm>
              <a:off x="6188984" y="2639413"/>
              <a:ext cx="2780411" cy="640458"/>
            </a:xfrm>
            <a:prstGeom prst="rect">
              <a:avLst/>
            </a:prstGeom>
            <a:solidFill>
              <a:srgbClr val="0C000C"/>
            </a:solidFill>
            <a:ln w="31750" cap="flat">
              <a:solidFill>
                <a:srgbClr val="0C000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endParaRPr>
            </a:p>
          </p:txBody>
        </p:sp>
        <p:grpSp>
          <p:nvGrpSpPr>
            <p:cNvPr id="49" name="グループ化 48">
              <a:extLst>
                <a:ext uri="{FF2B5EF4-FFF2-40B4-BE49-F238E27FC236}">
                  <a16:creationId xmlns:a16="http://schemas.microsoft.com/office/drawing/2014/main" id="{5431C90F-7C6E-A8B2-03D0-96D1ACBD6C09}"/>
                </a:ext>
              </a:extLst>
            </p:cNvPr>
            <p:cNvGrpSpPr/>
            <p:nvPr/>
          </p:nvGrpSpPr>
          <p:grpSpPr>
            <a:xfrm>
              <a:off x="6589252" y="2805644"/>
              <a:ext cx="2128790" cy="470227"/>
              <a:chOff x="6410607" y="2426469"/>
              <a:chExt cx="2128790" cy="470227"/>
            </a:xfrm>
          </p:grpSpPr>
          <p:sp>
            <p:nvSpPr>
              <p:cNvPr id="50" name="テキスト ボックス 49">
                <a:extLst>
                  <a:ext uri="{FF2B5EF4-FFF2-40B4-BE49-F238E27FC236}">
                    <a16:creationId xmlns:a16="http://schemas.microsoft.com/office/drawing/2014/main" id="{B29410D9-1AA0-C52B-B1DC-5E4CD6AA21D2}"/>
                  </a:ext>
                </a:extLst>
              </p:cNvPr>
              <p:cNvSpPr txBox="1"/>
              <p:nvPr/>
            </p:nvSpPr>
            <p:spPr>
              <a:xfrm>
                <a:off x="6410607" y="2496586"/>
                <a:ext cx="212879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0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緊急安全確保</a:t>
                </a:r>
                <a:endParaRPr kumimoji="0" lang="en-US" altLang="ja-JP" sz="20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1" name="テキスト ボックス 50">
                <a:extLst>
                  <a:ext uri="{FF2B5EF4-FFF2-40B4-BE49-F238E27FC236}">
                    <a16:creationId xmlns:a16="http://schemas.microsoft.com/office/drawing/2014/main" id="{17259685-0706-43C2-614A-87A16C4D736F}"/>
                  </a:ext>
                </a:extLst>
              </p:cNvPr>
              <p:cNvSpPr txBox="1"/>
              <p:nvPr/>
            </p:nvSpPr>
            <p:spPr>
              <a:xfrm>
                <a:off x="6655702" y="2426469"/>
                <a:ext cx="1085935" cy="169277"/>
              </a:xfrm>
              <a:prstGeom prst="rect">
                <a:avLst/>
              </a:prstGeom>
              <a:noFill/>
            </p:spPr>
            <p:txBody>
              <a:bodyPr wrap="square" lIns="0" tIns="0" rIns="0" bIns="0" rtlCol="0" anchor="ctr" anchorCtr="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きんきゅうあんぜん</a:t>
                </a:r>
              </a:p>
            </p:txBody>
          </p:sp>
          <p:sp>
            <p:nvSpPr>
              <p:cNvPr id="52" name="テキスト ボックス 51">
                <a:extLst>
                  <a:ext uri="{FF2B5EF4-FFF2-40B4-BE49-F238E27FC236}">
                    <a16:creationId xmlns:a16="http://schemas.microsoft.com/office/drawing/2014/main" id="{B91F4C32-5597-41D4-7DC1-5FDBE788D826}"/>
                  </a:ext>
                </a:extLst>
              </p:cNvPr>
              <p:cNvSpPr txBox="1"/>
              <p:nvPr/>
            </p:nvSpPr>
            <p:spPr>
              <a:xfrm>
                <a:off x="7754339" y="2426469"/>
                <a:ext cx="450850" cy="169277"/>
              </a:xfrm>
              <a:prstGeom prst="rect">
                <a:avLst/>
              </a:prstGeom>
              <a:noFill/>
            </p:spPr>
            <p:txBody>
              <a:bodyPr wrap="square" lIns="0" tIns="0" rIns="0" bIns="0" rtlCol="0" anchor="ctr" anchorCtr="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かく　ほ</a:t>
                </a:r>
              </a:p>
            </p:txBody>
          </p:sp>
        </p:grpSp>
        <p:pic>
          <p:nvPicPr>
            <p:cNvPr id="56" name="図 55">
              <a:extLst>
                <a:ext uri="{FF2B5EF4-FFF2-40B4-BE49-F238E27FC236}">
                  <a16:creationId xmlns:a16="http://schemas.microsoft.com/office/drawing/2014/main" id="{35EACD6C-1CC4-997C-C4A1-1B1DEA2A4DA2}"/>
                </a:ext>
              </a:extLst>
            </p:cNvPr>
            <p:cNvPicPr>
              <a:picLocks noChangeAspect="1"/>
            </p:cNvPicPr>
            <p:nvPr/>
          </p:nvPicPr>
          <p:blipFill>
            <a:blip r:embed="rId3"/>
            <a:stretch>
              <a:fillRect/>
            </a:stretch>
          </p:blipFill>
          <p:spPr>
            <a:xfrm>
              <a:off x="6259634" y="4462377"/>
              <a:ext cx="1320418" cy="999237"/>
            </a:xfrm>
            <a:prstGeom prst="rect">
              <a:avLst/>
            </a:prstGeom>
          </p:spPr>
        </p:pic>
        <p:grpSp>
          <p:nvGrpSpPr>
            <p:cNvPr id="72" name="グループ化 71">
              <a:extLst>
                <a:ext uri="{FF2B5EF4-FFF2-40B4-BE49-F238E27FC236}">
                  <a16:creationId xmlns:a16="http://schemas.microsoft.com/office/drawing/2014/main" id="{361D21C0-66DC-5076-6935-1517C5CCFB53}"/>
                </a:ext>
              </a:extLst>
            </p:cNvPr>
            <p:cNvGrpSpPr/>
            <p:nvPr/>
          </p:nvGrpSpPr>
          <p:grpSpPr>
            <a:xfrm>
              <a:off x="6295269" y="3317188"/>
              <a:ext cx="2571217" cy="775562"/>
              <a:chOff x="6052598" y="3106733"/>
              <a:chExt cx="2571217" cy="775562"/>
            </a:xfrm>
          </p:grpSpPr>
          <p:sp>
            <p:nvSpPr>
              <p:cNvPr id="73" name="Rectangle 126">
                <a:extLst>
                  <a:ext uri="{FF2B5EF4-FFF2-40B4-BE49-F238E27FC236}">
                    <a16:creationId xmlns:a16="http://schemas.microsoft.com/office/drawing/2014/main" id="{ED3C3320-C8AA-849B-E6FE-72DB5F46F9D8}"/>
                  </a:ext>
                </a:extLst>
              </p:cNvPr>
              <p:cNvSpPr>
                <a:spLocks noChangeArrowheads="1"/>
              </p:cNvSpPr>
              <p:nvPr/>
            </p:nvSpPr>
            <p:spPr bwMode="auto">
              <a:xfrm>
                <a:off x="6052598" y="3192683"/>
                <a:ext cx="2571217" cy="6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spcBef>
                    <a:spcPts val="0"/>
                  </a:spcBef>
                </a:pPr>
                <a:r>
                  <a:rPr kumimoji="0" lang="ja-JP" altLang="en-US" sz="2000" dirty="0">
                    <a:latin typeface="HGP創英角ｺﾞｼｯｸUB"/>
                    <a:ea typeface="HGP創英角ｺﾞｼｯｸUB"/>
                  </a:rPr>
                  <a:t>命の危険、</a:t>
                </a:r>
                <a:endParaRPr kumimoji="0" lang="en-US" altLang="ja-JP" sz="2000" dirty="0">
                  <a:latin typeface="HGP創英角ｺﾞｼｯｸUB"/>
                  <a:ea typeface="HGP創英角ｺﾞｼｯｸUB"/>
                </a:endParaRPr>
              </a:p>
              <a:p>
                <a:pPr algn="ctr">
                  <a:lnSpc>
                    <a:spcPct val="120000"/>
                  </a:lnSpc>
                  <a:spcBef>
                    <a:spcPts val="0"/>
                  </a:spcBef>
                </a:pPr>
                <a:r>
                  <a:rPr kumimoji="0" lang="ja-JP" altLang="en-US" sz="2000" dirty="0">
                    <a:solidFill>
                      <a:srgbClr val="680E64"/>
                    </a:solidFill>
                    <a:latin typeface="HGP創英角ｺﾞｼｯｸUB"/>
                    <a:ea typeface="HGP創英角ｺﾞｼｯｸUB"/>
                  </a:rPr>
                  <a:t>今すぐ</a:t>
                </a:r>
                <a:r>
                  <a:rPr lang="ja-JP" altLang="en-US" sz="2000" dirty="0">
                    <a:solidFill>
                      <a:srgbClr val="680E64"/>
                    </a:solidFill>
                    <a:latin typeface="HGP創英角ｺﾞｼｯｸUB"/>
                    <a:ea typeface="HGP創英角ｺﾞｼｯｸUB"/>
                  </a:rPr>
                  <a:t>安全な行動をとる</a:t>
                </a:r>
                <a:endParaRPr kumimoji="0" lang="ja-JP" altLang="ja-JP" sz="2000" dirty="0">
                  <a:solidFill>
                    <a:srgbClr val="680E64"/>
                  </a:solidFill>
                  <a:latin typeface="HGP創英角ｺﾞｼｯｸUB"/>
                  <a:ea typeface="HGP創英角ｺﾞｼｯｸUB"/>
                </a:endParaRPr>
              </a:p>
            </p:txBody>
          </p:sp>
          <p:sp>
            <p:nvSpPr>
              <p:cNvPr id="74" name="テキスト ボックス 73">
                <a:extLst>
                  <a:ext uri="{FF2B5EF4-FFF2-40B4-BE49-F238E27FC236}">
                    <a16:creationId xmlns:a16="http://schemas.microsoft.com/office/drawing/2014/main" id="{707BACB8-4AEC-F017-5684-3A4AEA60DC40}"/>
                  </a:ext>
                </a:extLst>
              </p:cNvPr>
              <p:cNvSpPr txBox="1"/>
              <p:nvPr/>
            </p:nvSpPr>
            <p:spPr>
              <a:xfrm>
                <a:off x="7294158" y="3106733"/>
                <a:ext cx="389342" cy="153888"/>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50" normalizeH="0" baseline="0" dirty="0">
                    <a:ln>
                      <a:noFill/>
                    </a:ln>
                    <a:effectLst/>
                    <a:uLnTx/>
                    <a:uFillTx/>
                    <a:latin typeface="HGP創英角ｺﾞｼｯｸUB" panose="020B0900000000000000" pitchFamily="50" charset="-128"/>
                    <a:ea typeface="HGP創英角ｺﾞｼｯｸUB" panose="020B0900000000000000" pitchFamily="50" charset="-128"/>
                  </a:rPr>
                  <a:t>き </a:t>
                </a:r>
                <a:r>
                  <a:rPr kumimoji="1" lang="ja-JP" altLang="en-US" sz="1000" b="0" i="0" u="none" strike="noStrike" kern="1200" cap="none" spc="-150" normalizeH="0" baseline="0" dirty="0" err="1">
                    <a:ln>
                      <a:noFill/>
                    </a:ln>
                    <a:effectLst/>
                    <a:uLnTx/>
                    <a:uFillTx/>
                    <a:latin typeface="HGP創英角ｺﾞｼｯｸUB" panose="020B0900000000000000" pitchFamily="50" charset="-128"/>
                    <a:ea typeface="HGP創英角ｺﾞｼｯｸUB" panose="020B0900000000000000" pitchFamily="50" charset="-128"/>
                  </a:rPr>
                  <a:t>けん</a:t>
                </a:r>
                <a:endParaRPr kumimoji="1" lang="ja-JP" altLang="en-US" sz="10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p:txBody>
          </p:sp>
        </p:grpSp>
        <p:grpSp>
          <p:nvGrpSpPr>
            <p:cNvPr id="75" name="グループ化 74">
              <a:extLst>
                <a:ext uri="{FF2B5EF4-FFF2-40B4-BE49-F238E27FC236}">
                  <a16:creationId xmlns:a16="http://schemas.microsoft.com/office/drawing/2014/main" id="{CA9B40BF-8FDE-74FA-E298-F0FA815159E1}"/>
                </a:ext>
              </a:extLst>
            </p:cNvPr>
            <p:cNvGrpSpPr/>
            <p:nvPr/>
          </p:nvGrpSpPr>
          <p:grpSpPr>
            <a:xfrm>
              <a:off x="6374198" y="4774761"/>
              <a:ext cx="1122038" cy="258109"/>
              <a:chOff x="4548968" y="4748420"/>
              <a:chExt cx="889338" cy="204580"/>
            </a:xfrm>
            <a:effectLst>
              <a:glow rad="25400">
                <a:schemeClr val="bg1"/>
              </a:glow>
            </a:effectLst>
          </p:grpSpPr>
          <p:cxnSp>
            <p:nvCxnSpPr>
              <p:cNvPr id="76" name="直線コネクタ 75">
                <a:extLst>
                  <a:ext uri="{FF2B5EF4-FFF2-40B4-BE49-F238E27FC236}">
                    <a16:creationId xmlns:a16="http://schemas.microsoft.com/office/drawing/2014/main" id="{0CD59C26-55D6-6C53-F3A7-0EE8DC86F41C}"/>
                  </a:ext>
                </a:extLst>
              </p:cNvPr>
              <p:cNvCxnSpPr>
                <a:cxnSpLocks/>
              </p:cNvCxnSpPr>
              <p:nvPr/>
            </p:nvCxnSpPr>
            <p:spPr>
              <a:xfrm>
                <a:off x="4548968" y="4953000"/>
                <a:ext cx="889338" cy="0"/>
              </a:xfrm>
              <a:prstGeom prst="line">
                <a:avLst/>
              </a:prstGeom>
              <a:ln w="34925" cap="rnd">
                <a:solidFill>
                  <a:srgbClr val="FF0000"/>
                </a:solidFill>
                <a:round/>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877EB9FD-FE8F-2D96-19B2-862D9F2CDC39}"/>
                  </a:ext>
                </a:extLst>
              </p:cNvPr>
              <p:cNvCxnSpPr/>
              <p:nvPr/>
            </p:nvCxnSpPr>
            <p:spPr>
              <a:xfrm flipV="1">
                <a:off x="4548968" y="4748420"/>
                <a:ext cx="0" cy="204580"/>
              </a:xfrm>
              <a:prstGeom prst="straightConnector1">
                <a:avLst/>
              </a:prstGeom>
              <a:ln w="34925" cap="rnd">
                <a:solidFill>
                  <a:srgbClr val="FF0000"/>
                </a:solidFill>
                <a:round/>
                <a:tailEnd type="arrow" w="med" len="sm"/>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ED84B2C4-9EBC-EFCC-6339-E9AC062F7179}"/>
                  </a:ext>
                </a:extLst>
              </p:cNvPr>
              <p:cNvCxnSpPr/>
              <p:nvPr/>
            </p:nvCxnSpPr>
            <p:spPr>
              <a:xfrm flipV="1">
                <a:off x="5438306" y="4748420"/>
                <a:ext cx="0" cy="204580"/>
              </a:xfrm>
              <a:prstGeom prst="straightConnector1">
                <a:avLst/>
              </a:prstGeom>
              <a:ln w="34925" cap="rnd">
                <a:solidFill>
                  <a:srgbClr val="FF0000"/>
                </a:solidFill>
                <a:round/>
                <a:tailEnd type="arrow" w="med" len="sm"/>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A7CD974D-33E2-57C6-F897-462DA43511FD}"/>
                  </a:ext>
                </a:extLst>
              </p:cNvPr>
              <p:cNvCxnSpPr/>
              <p:nvPr/>
            </p:nvCxnSpPr>
            <p:spPr>
              <a:xfrm flipV="1">
                <a:off x="5041431" y="4748420"/>
                <a:ext cx="0" cy="204580"/>
              </a:xfrm>
              <a:prstGeom prst="straightConnector1">
                <a:avLst/>
              </a:prstGeom>
              <a:ln w="34925" cap="rnd">
                <a:solidFill>
                  <a:srgbClr val="FF0000"/>
                </a:solidFill>
                <a:round/>
                <a:tailEnd type="arrow" w="med" len="sm"/>
              </a:ln>
            </p:spPr>
            <p:style>
              <a:lnRef idx="1">
                <a:schemeClr val="accent1"/>
              </a:lnRef>
              <a:fillRef idx="0">
                <a:schemeClr val="accent1"/>
              </a:fillRef>
              <a:effectRef idx="0">
                <a:schemeClr val="accent1"/>
              </a:effectRef>
              <a:fontRef idx="minor">
                <a:schemeClr val="tx1"/>
              </a:fontRef>
            </p:style>
          </p:cxnSp>
        </p:grpSp>
        <p:grpSp>
          <p:nvGrpSpPr>
            <p:cNvPr id="80" name="グループ化 79">
              <a:extLst>
                <a:ext uri="{FF2B5EF4-FFF2-40B4-BE49-F238E27FC236}">
                  <a16:creationId xmlns:a16="http://schemas.microsoft.com/office/drawing/2014/main" id="{6FDA6C83-B4E1-2242-EA69-F5AADE57AF62}"/>
                </a:ext>
              </a:extLst>
            </p:cNvPr>
            <p:cNvGrpSpPr/>
            <p:nvPr/>
          </p:nvGrpSpPr>
          <p:grpSpPr>
            <a:xfrm>
              <a:off x="7408661" y="4109628"/>
              <a:ext cx="1669839" cy="1260000"/>
              <a:chOff x="5339582" y="4373648"/>
              <a:chExt cx="1225194" cy="924489"/>
            </a:xfrm>
          </p:grpSpPr>
          <p:sp>
            <p:nvSpPr>
              <p:cNvPr id="81" name="二等辺三角形 80">
                <a:extLst>
                  <a:ext uri="{FF2B5EF4-FFF2-40B4-BE49-F238E27FC236}">
                    <a16:creationId xmlns:a16="http://schemas.microsoft.com/office/drawing/2014/main" id="{9A4B7963-ECC3-17F3-1D63-D8DD9C592353}"/>
                  </a:ext>
                </a:extLst>
              </p:cNvPr>
              <p:cNvSpPr/>
              <p:nvPr/>
            </p:nvSpPr>
            <p:spPr>
              <a:xfrm rot="16200000">
                <a:off x="5440498" y="4611518"/>
                <a:ext cx="168297" cy="370130"/>
              </a:xfrm>
              <a:prstGeom prst="triangle">
                <a:avLst/>
              </a:prstGeom>
              <a:solidFill>
                <a:schemeClr val="tx1"/>
              </a:solidFill>
              <a:ln w="9525" cap="rnd">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82" name="四角形: 角を丸くする 81">
                <a:extLst>
                  <a:ext uri="{FF2B5EF4-FFF2-40B4-BE49-F238E27FC236}">
                    <a16:creationId xmlns:a16="http://schemas.microsoft.com/office/drawing/2014/main" id="{721C9A4B-D146-672F-51C7-FC7C09F1742B}"/>
                  </a:ext>
                </a:extLst>
              </p:cNvPr>
              <p:cNvSpPr/>
              <p:nvPr/>
            </p:nvSpPr>
            <p:spPr>
              <a:xfrm>
                <a:off x="5481806" y="4373648"/>
                <a:ext cx="1082970" cy="924489"/>
              </a:xfrm>
              <a:prstGeom prst="roundRect">
                <a:avLst>
                  <a:gd name="adj" fmla="val 60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83" name="Rectangle 763">
                <a:extLst>
                  <a:ext uri="{FF2B5EF4-FFF2-40B4-BE49-F238E27FC236}">
                    <a16:creationId xmlns:a16="http://schemas.microsoft.com/office/drawing/2014/main" id="{65B6268F-CC0A-EA38-EC32-CF83D08D50AA}"/>
                  </a:ext>
                </a:extLst>
              </p:cNvPr>
              <p:cNvSpPr>
                <a:spLocks noChangeArrowheads="1"/>
              </p:cNvSpPr>
              <p:nvPr/>
            </p:nvSpPr>
            <p:spPr bwMode="auto">
              <a:xfrm>
                <a:off x="5502264" y="4396762"/>
                <a:ext cx="965266" cy="3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20000"/>
                  </a:lnSpc>
                  <a:spcBef>
                    <a:spcPts val="0"/>
                  </a:spcBef>
                </a:pPr>
                <a:r>
                  <a:rPr kumimoji="0" lang="ja-JP" altLang="en-US" sz="1400" spc="-100" dirty="0">
                    <a:effectLst/>
                    <a:latin typeface="ＭＳ Ｐゴシック" panose="020B0600070205080204" pitchFamily="50" charset="-128"/>
                    <a:ea typeface="ＭＳ Ｐゴシック" panose="020B0600070205080204" pitchFamily="50" charset="-128"/>
                  </a:rPr>
                  <a:t>すぐに</a:t>
                </a:r>
                <a:endParaRPr kumimoji="0" lang="en-US" altLang="ja-JP" sz="1400" spc="-100" dirty="0">
                  <a:effectLst/>
                  <a:latin typeface="ＭＳ Ｐゴシック" panose="020B0600070205080204" pitchFamily="50" charset="-128"/>
                  <a:ea typeface="ＭＳ Ｐゴシック" panose="020B0600070205080204" pitchFamily="50" charset="-128"/>
                </a:endParaRPr>
              </a:p>
              <a:p>
                <a:pPr>
                  <a:lnSpc>
                    <a:spcPct val="120000"/>
                  </a:lnSpc>
                  <a:spcBef>
                    <a:spcPts val="0"/>
                  </a:spcBef>
                </a:pPr>
                <a:r>
                  <a:rPr kumimoji="0" lang="ja-JP" altLang="en-US" sz="1400" spc="-100" dirty="0">
                    <a:effectLst/>
                    <a:latin typeface="ＭＳ Ｐゴシック" panose="020B0600070205080204" pitchFamily="50" charset="-128"/>
                    <a:ea typeface="ＭＳ Ｐゴシック" panose="020B0600070205080204" pitchFamily="50" charset="-128"/>
                  </a:rPr>
                  <a:t>避難できない場合</a:t>
                </a:r>
                <a:endParaRPr kumimoji="0" lang="ja-JP" altLang="ja-JP" sz="1400" dirty="0">
                  <a:effectLst/>
                  <a:latin typeface="ＭＳ Ｐゴシック" panose="020B0600070205080204" pitchFamily="50" charset="-128"/>
                  <a:ea typeface="ＭＳ Ｐゴシック" panose="020B0600070205080204" pitchFamily="50" charset="-128"/>
                </a:endParaRPr>
              </a:p>
            </p:txBody>
          </p:sp>
          <p:sp>
            <p:nvSpPr>
              <p:cNvPr id="84" name="Rectangle 763">
                <a:extLst>
                  <a:ext uri="{FF2B5EF4-FFF2-40B4-BE49-F238E27FC236}">
                    <a16:creationId xmlns:a16="http://schemas.microsoft.com/office/drawing/2014/main" id="{FD1357E6-1EE4-A81C-62AB-BE3A5A086DBC}"/>
                  </a:ext>
                </a:extLst>
              </p:cNvPr>
              <p:cNvSpPr>
                <a:spLocks noChangeArrowheads="1"/>
              </p:cNvSpPr>
              <p:nvPr/>
            </p:nvSpPr>
            <p:spPr bwMode="auto">
              <a:xfrm>
                <a:off x="5505650" y="4821110"/>
                <a:ext cx="1041083" cy="45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rtl="1">
                  <a:lnSpc>
                    <a:spcPct val="120000"/>
                  </a:lnSpc>
                  <a:spcBef>
                    <a:spcPts val="0"/>
                  </a:spcBef>
                </a:pPr>
                <a:r>
                  <a:rPr kumimoji="0" lang="ja-JP" altLang="en-US" dirty="0">
                    <a:solidFill>
                      <a:srgbClr val="680E64"/>
                    </a:solidFill>
                    <a:effectLst/>
                    <a:latin typeface="HGP創英角ｺﾞｼｯｸUB"/>
                    <a:ea typeface="HGP創英角ｺﾞｼｯｸUB"/>
                  </a:rPr>
                  <a:t>建物</a:t>
                </a:r>
                <a:r>
                  <a:rPr kumimoji="0" lang="ja-JP" altLang="en-US" sz="1400" dirty="0">
                    <a:solidFill>
                      <a:srgbClr val="680E64"/>
                    </a:solidFill>
                    <a:effectLst/>
                    <a:latin typeface="HGP創英角ｺﾞｼｯｸUB"/>
                    <a:ea typeface="HGP創英角ｺﾞｼｯｸUB"/>
                  </a:rPr>
                  <a:t>の</a:t>
                </a:r>
                <a:endParaRPr kumimoji="0" lang="en-US" altLang="ja-JP" sz="1400" dirty="0">
                  <a:solidFill>
                    <a:srgbClr val="680E64"/>
                  </a:solidFill>
                  <a:effectLst/>
                  <a:latin typeface="HGP創英角ｺﾞｼｯｸUB"/>
                  <a:ea typeface="HGP創英角ｺﾞｼｯｸUB"/>
                </a:endParaRPr>
              </a:p>
              <a:p>
                <a:pPr rtl="1">
                  <a:lnSpc>
                    <a:spcPct val="120000"/>
                  </a:lnSpc>
                  <a:spcBef>
                    <a:spcPts val="0"/>
                  </a:spcBef>
                </a:pPr>
                <a:r>
                  <a:rPr kumimoji="0" lang="ja-JP" altLang="en-US" spc="-100" dirty="0">
                    <a:solidFill>
                      <a:srgbClr val="680E64"/>
                    </a:solidFill>
                    <a:effectLst/>
                    <a:latin typeface="HGP創英角ｺﾞｼｯｸUB"/>
                    <a:ea typeface="HGP創英角ｺﾞｼｯｸUB"/>
                  </a:rPr>
                  <a:t>２階以上</a:t>
                </a:r>
                <a:r>
                  <a:rPr kumimoji="0" lang="ja-JP" altLang="en-US" sz="1400" spc="-100" dirty="0">
                    <a:solidFill>
                      <a:srgbClr val="680E64"/>
                    </a:solidFill>
                    <a:effectLst/>
                    <a:latin typeface="HGP創英角ｺﾞｼｯｸUB"/>
                    <a:ea typeface="HGP創英角ｺﾞｼｯｸUB"/>
                  </a:rPr>
                  <a:t>に</a:t>
                </a:r>
                <a:r>
                  <a:rPr kumimoji="0" lang="ja-JP" altLang="en-US" spc="-100" dirty="0">
                    <a:solidFill>
                      <a:srgbClr val="680E64"/>
                    </a:solidFill>
                    <a:effectLst/>
                    <a:latin typeface="HGP創英角ｺﾞｼｯｸUB"/>
                    <a:ea typeface="HGP創英角ｺﾞｼｯｸUB"/>
                  </a:rPr>
                  <a:t>避難</a:t>
                </a:r>
                <a:endParaRPr kumimoji="0" lang="ja-JP" altLang="ja-JP" spc="-100" dirty="0">
                  <a:solidFill>
                    <a:srgbClr val="680E64"/>
                  </a:solidFill>
                  <a:effectLst/>
                  <a:latin typeface="HGP創英角ｺﾞｼｯｸUB"/>
                  <a:ea typeface="HGP創英角ｺﾞｼｯｸUB"/>
                </a:endParaRPr>
              </a:p>
            </p:txBody>
          </p:sp>
          <p:sp>
            <p:nvSpPr>
              <p:cNvPr id="85" name="テキスト ボックス 84">
                <a:extLst>
                  <a:ext uri="{FF2B5EF4-FFF2-40B4-BE49-F238E27FC236}">
                    <a16:creationId xmlns:a16="http://schemas.microsoft.com/office/drawing/2014/main" id="{4F0A04A6-5EA2-6B2A-14D1-E67BDBE1EC67}"/>
                  </a:ext>
                </a:extLst>
              </p:cNvPr>
              <p:cNvSpPr txBox="1"/>
              <p:nvPr/>
            </p:nvSpPr>
            <p:spPr>
              <a:xfrm>
                <a:off x="6250961" y="4995783"/>
                <a:ext cx="259006" cy="112911"/>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1000" spc="-150" dirty="0">
                    <a:solidFill>
                      <a:srgbClr val="680E64"/>
                    </a:solidFill>
                    <a:latin typeface="HGP創英角ｺﾞｼｯｸUB" panose="020B0900000000000000" pitchFamily="50" charset="-128"/>
                    <a:ea typeface="HGP創英角ｺﾞｼｯｸUB" panose="020B0900000000000000" pitchFamily="50" charset="-128"/>
                  </a:rPr>
                  <a:t>ひ なん</a:t>
                </a:r>
                <a:endParaRPr kumimoji="1" lang="ja-JP" altLang="en-US" sz="1000" b="0" i="0" u="none" strike="noStrike" kern="1200" cap="none" spc="-150" normalizeH="0" baseline="0" noProof="0" dirty="0">
                  <a:ln>
                    <a:noFill/>
                  </a:ln>
                  <a:solidFill>
                    <a:srgbClr val="680E64"/>
                  </a:solidFill>
                  <a:effectLst/>
                  <a:uLnTx/>
                  <a:uFillTx/>
                  <a:latin typeface="HGP創英角ｺﾞｼｯｸUB" panose="020B0900000000000000" pitchFamily="50" charset="-128"/>
                  <a:ea typeface="HGP創英角ｺﾞｼｯｸUB" panose="020B0900000000000000" pitchFamily="50" charset="-128"/>
                </a:endParaRPr>
              </a:p>
            </p:txBody>
          </p:sp>
          <p:sp>
            <p:nvSpPr>
              <p:cNvPr id="86" name="テキスト ボックス 85">
                <a:extLst>
                  <a:ext uri="{FF2B5EF4-FFF2-40B4-BE49-F238E27FC236}">
                    <a16:creationId xmlns:a16="http://schemas.microsoft.com/office/drawing/2014/main" id="{9AAF9F7E-C14F-592B-FB06-46EFC27407DD}"/>
                  </a:ext>
                </a:extLst>
              </p:cNvPr>
              <p:cNvSpPr txBox="1"/>
              <p:nvPr/>
            </p:nvSpPr>
            <p:spPr>
              <a:xfrm>
                <a:off x="5546759" y="4532367"/>
                <a:ext cx="181715" cy="90329"/>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800" spc="-150" dirty="0">
                    <a:solidFill>
                      <a:schemeClr val="tx1">
                        <a:lumMod val="85000"/>
                        <a:lumOff val="15000"/>
                      </a:schemeClr>
                    </a:solidFill>
                    <a:latin typeface="ＭＳ Ｐゴシック"/>
                    <a:ea typeface="ＭＳ Ｐゴシック"/>
                  </a:rPr>
                  <a:t>ひ なん</a:t>
                </a:r>
                <a:endParaRPr kumimoji="1" lang="ja-JP" altLang="en-US" sz="800" b="0" i="0" u="none" strike="noStrike" kern="1200" cap="none" spc="-150" normalizeH="0" baseline="0" noProof="0" dirty="0">
                  <a:ln>
                    <a:noFill/>
                  </a:ln>
                  <a:solidFill>
                    <a:schemeClr val="tx1">
                      <a:lumMod val="85000"/>
                      <a:lumOff val="15000"/>
                    </a:schemeClr>
                  </a:solidFill>
                  <a:effectLst/>
                  <a:uLnTx/>
                  <a:uFillTx/>
                  <a:latin typeface="ＭＳ Ｐゴシック"/>
                  <a:ea typeface="ＭＳ Ｐゴシック"/>
                </a:endParaRPr>
              </a:p>
            </p:txBody>
          </p:sp>
        </p:grpSp>
        <p:sp>
          <p:nvSpPr>
            <p:cNvPr id="93" name="楕円 92">
              <a:extLst>
                <a:ext uri="{FF2B5EF4-FFF2-40B4-BE49-F238E27FC236}">
                  <a16:creationId xmlns:a16="http://schemas.microsoft.com/office/drawing/2014/main" id="{098D0386-ABD8-E606-2D49-B71AF1EE7C33}"/>
                </a:ext>
              </a:extLst>
            </p:cNvPr>
            <p:cNvSpPr/>
            <p:nvPr/>
          </p:nvSpPr>
          <p:spPr>
            <a:xfrm>
              <a:off x="7085685" y="1750038"/>
              <a:ext cx="971358" cy="971358"/>
            </a:xfrm>
            <a:prstGeom prst="ellipse">
              <a:avLst/>
            </a:prstGeom>
            <a:solidFill>
              <a:srgbClr val="0C000C"/>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1291E116-B878-9BAE-BB97-0DDEC2062D4C}"/>
                </a:ext>
              </a:extLst>
            </p:cNvPr>
            <p:cNvSpPr txBox="1"/>
            <p:nvPr/>
          </p:nvSpPr>
          <p:spPr>
            <a:xfrm>
              <a:off x="6714516" y="1964648"/>
              <a:ext cx="1679754" cy="757130"/>
            </a:xfrm>
            <a:prstGeom prst="rect">
              <a:avLst/>
            </a:prstGeom>
            <a:noFill/>
          </p:spPr>
          <p:txBody>
            <a:bodyPr wrap="square" rtlCol="0">
              <a:spAutoFit/>
            </a:bodyPr>
            <a:lstStyle/>
            <a:p>
              <a:pPr algn="ctr">
                <a:lnSpc>
                  <a:spcPct val="90000"/>
                </a:lnSpc>
              </a:pPr>
              <a:r>
                <a:rPr kumimoji="1" lang="ja-JP" altLang="en-US" sz="1600" spc="-15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警戒レベル</a:t>
              </a:r>
              <a:endParaRPr kumimoji="1" lang="en-US" altLang="ja-JP" sz="1600" spc="-15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endParaRPr>
            </a:p>
            <a:p>
              <a:pPr algn="ctr">
                <a:lnSpc>
                  <a:spcPct val="90000"/>
                </a:lnSpc>
              </a:pPr>
              <a:r>
                <a:rPr kumimoji="1" lang="ja-JP" altLang="en-US" sz="32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５</a:t>
              </a:r>
              <a:endParaRPr kumimoji="1" lang="en-US" altLang="ja-JP" sz="32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endParaRPr>
            </a:p>
          </p:txBody>
        </p:sp>
        <p:sp>
          <p:nvSpPr>
            <p:cNvPr id="99" name="テキスト ボックス 98">
              <a:extLst>
                <a:ext uri="{FF2B5EF4-FFF2-40B4-BE49-F238E27FC236}">
                  <a16:creationId xmlns:a16="http://schemas.microsoft.com/office/drawing/2014/main" id="{7BDDC37A-7AB3-AAB2-261D-A7A589C3E8F2}"/>
                </a:ext>
              </a:extLst>
            </p:cNvPr>
            <p:cNvSpPr txBox="1"/>
            <p:nvPr/>
          </p:nvSpPr>
          <p:spPr>
            <a:xfrm>
              <a:off x="7053662" y="1819901"/>
              <a:ext cx="611065" cy="230832"/>
            </a:xfrm>
            <a:prstGeom prst="rect">
              <a:avLst/>
            </a:prstGeom>
            <a:noFill/>
          </p:spPr>
          <p:txBody>
            <a:bodyPr wrap="none" rtlCol="0">
              <a:spAutoFit/>
            </a:bodyPr>
            <a:lstStyle/>
            <a:p>
              <a:r>
                <a:rPr kumimoji="1" lang="ja-JP" altLang="en-US" sz="9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けいかい</a:t>
              </a:r>
            </a:p>
          </p:txBody>
        </p:sp>
      </p:grpSp>
      <p:grpSp>
        <p:nvGrpSpPr>
          <p:cNvPr id="19" name="グループ化 18">
            <a:extLst>
              <a:ext uri="{FF2B5EF4-FFF2-40B4-BE49-F238E27FC236}">
                <a16:creationId xmlns:a16="http://schemas.microsoft.com/office/drawing/2014/main" id="{2143BBE6-E32A-CDD7-A742-0192201288F0}"/>
              </a:ext>
            </a:extLst>
          </p:cNvPr>
          <p:cNvGrpSpPr/>
          <p:nvPr/>
        </p:nvGrpSpPr>
        <p:grpSpPr>
          <a:xfrm>
            <a:off x="118111" y="1750038"/>
            <a:ext cx="2887989" cy="3689833"/>
            <a:chOff x="118111" y="1750038"/>
            <a:chExt cx="2887989" cy="3689833"/>
          </a:xfrm>
        </p:grpSpPr>
        <p:sp>
          <p:nvSpPr>
            <p:cNvPr id="11" name="Rectangle 296">
              <a:extLst>
                <a:ext uri="{FF2B5EF4-FFF2-40B4-BE49-F238E27FC236}">
                  <a16:creationId xmlns:a16="http://schemas.microsoft.com/office/drawing/2014/main" id="{2A3DA75F-CB4B-A972-CB1D-038B937C2940}"/>
                </a:ext>
              </a:extLst>
            </p:cNvPr>
            <p:cNvSpPr>
              <a:spLocks noChangeArrowheads="1"/>
            </p:cNvSpPr>
            <p:nvPr/>
          </p:nvSpPr>
          <p:spPr bwMode="auto">
            <a:xfrm>
              <a:off x="118111" y="2612975"/>
              <a:ext cx="2887989" cy="2826896"/>
            </a:xfrm>
            <a:prstGeom prst="rect">
              <a:avLst/>
            </a:prstGeom>
            <a:solidFill>
              <a:srgbClr val="FFFFFF"/>
            </a:solidFill>
            <a:ln w="31750" cap="flat">
              <a:solidFill>
                <a:srgbClr val="FF28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endParaRPr>
            </a:p>
          </p:txBody>
        </p:sp>
        <p:sp>
          <p:nvSpPr>
            <p:cNvPr id="12" name="Rectangle 308">
              <a:extLst>
                <a:ext uri="{FF2B5EF4-FFF2-40B4-BE49-F238E27FC236}">
                  <a16:creationId xmlns:a16="http://schemas.microsoft.com/office/drawing/2014/main" id="{2A26194F-9CBF-0136-C098-FE80AF171130}"/>
                </a:ext>
              </a:extLst>
            </p:cNvPr>
            <p:cNvSpPr>
              <a:spLocks noChangeArrowheads="1"/>
            </p:cNvSpPr>
            <p:nvPr/>
          </p:nvSpPr>
          <p:spPr bwMode="auto">
            <a:xfrm>
              <a:off x="136777" y="2639413"/>
              <a:ext cx="2850716" cy="640458"/>
            </a:xfrm>
            <a:prstGeom prst="rect">
              <a:avLst/>
            </a:prstGeom>
            <a:solidFill>
              <a:srgbClr val="FF2800"/>
            </a:solidFill>
            <a:ln w="31750" cap="flat">
              <a:solidFill>
                <a:srgbClr val="FF260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endParaRPr>
            </a:p>
          </p:txBody>
        </p:sp>
        <p:grpSp>
          <p:nvGrpSpPr>
            <p:cNvPr id="53" name="グループ化 52">
              <a:extLst>
                <a:ext uri="{FF2B5EF4-FFF2-40B4-BE49-F238E27FC236}">
                  <a16:creationId xmlns:a16="http://schemas.microsoft.com/office/drawing/2014/main" id="{D0114EED-404C-4F12-FF60-5117ED07D19B}"/>
                </a:ext>
              </a:extLst>
            </p:cNvPr>
            <p:cNvGrpSpPr/>
            <p:nvPr/>
          </p:nvGrpSpPr>
          <p:grpSpPr>
            <a:xfrm>
              <a:off x="158816" y="2794672"/>
              <a:ext cx="2735280" cy="481199"/>
              <a:chOff x="-38666" y="2391138"/>
              <a:chExt cx="3525107" cy="481199"/>
            </a:xfrm>
          </p:grpSpPr>
          <p:sp>
            <p:nvSpPr>
              <p:cNvPr id="54" name="テキスト ボックス 53">
                <a:extLst>
                  <a:ext uri="{FF2B5EF4-FFF2-40B4-BE49-F238E27FC236}">
                    <a16:creationId xmlns:a16="http://schemas.microsoft.com/office/drawing/2014/main" id="{A8CC38E7-9091-3351-D9FD-2C4553320667}"/>
                  </a:ext>
                </a:extLst>
              </p:cNvPr>
              <p:cNvSpPr txBox="1"/>
              <p:nvPr/>
            </p:nvSpPr>
            <p:spPr>
              <a:xfrm>
                <a:off x="-38666" y="2448182"/>
                <a:ext cx="3525107" cy="424155"/>
              </a:xfrm>
              <a:prstGeom prst="rect">
                <a:avLst/>
              </a:prstGeom>
              <a:noFill/>
            </p:spPr>
            <p:txBody>
              <a:bodyPr wrap="square" rtlCol="0">
                <a:spAutoFit/>
              </a:bodyPr>
              <a:lstStyle/>
              <a:p>
                <a:pPr marL="0" marR="0" lvl="0" indent="0" algn="ctr" defTabSz="457200" rtl="0" eaLnBrk="1" fontAlgn="auto" latinLnBrk="0" hangingPunct="1">
                  <a:lnSpc>
                    <a:spcPts val="3000"/>
                  </a:lnSpc>
                  <a:spcBef>
                    <a:spcPts val="0"/>
                  </a:spcBef>
                  <a:spcAft>
                    <a:spcPts val="0"/>
                  </a:spcAft>
                  <a:buClrTx/>
                  <a:buSzTx/>
                  <a:buFontTx/>
                  <a:buNone/>
                  <a:tabLst/>
                  <a:defRPr/>
                </a:pPr>
                <a:r>
                  <a:rPr kumimoji="0" lang="ja-JP" altLang="en-US" sz="2000" b="0" i="0" u="none" strike="noStrike" kern="1200" cap="none" spc="-170" normalizeH="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高齢者等避難</a:t>
                </a:r>
                <a:endParaRPr kumimoji="0" lang="en-US" altLang="ja-JP" sz="2000" b="0" i="0" u="none" strike="noStrike" kern="1200" cap="none" spc="-170" normalizeH="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5" name="テキスト ボックス 54">
                <a:extLst>
                  <a:ext uri="{FF2B5EF4-FFF2-40B4-BE49-F238E27FC236}">
                    <a16:creationId xmlns:a16="http://schemas.microsoft.com/office/drawing/2014/main" id="{5B6A74D7-5B19-4143-A869-C8F633FA73B7}"/>
                  </a:ext>
                </a:extLst>
              </p:cNvPr>
              <p:cNvSpPr txBox="1"/>
              <p:nvPr/>
            </p:nvSpPr>
            <p:spPr>
              <a:xfrm>
                <a:off x="867028" y="2391138"/>
                <a:ext cx="1793146" cy="169277"/>
              </a:xfrm>
              <a:prstGeom prst="rect">
                <a:avLst/>
              </a:prstGeom>
              <a:noFill/>
            </p:spPr>
            <p:txBody>
              <a:bodyPr wrap="square" lIns="0" tIns="0" rIns="0" bIns="0" rtlCol="0" anchor="ctr" anchorCtr="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こうれいしゃとう ひ なん</a:t>
                </a:r>
              </a:p>
            </p:txBody>
          </p:sp>
        </p:grpSp>
        <p:sp>
          <p:nvSpPr>
            <p:cNvPr id="58" name="正方形/長方形 57">
              <a:extLst>
                <a:ext uri="{FF2B5EF4-FFF2-40B4-BE49-F238E27FC236}">
                  <a16:creationId xmlns:a16="http://schemas.microsoft.com/office/drawing/2014/main" id="{A32CF5ED-C915-3E53-05C9-8EE170B39AD8}"/>
                </a:ext>
              </a:extLst>
            </p:cNvPr>
            <p:cNvSpPr/>
            <p:nvPr/>
          </p:nvSpPr>
          <p:spPr>
            <a:xfrm>
              <a:off x="182674" y="3363339"/>
              <a:ext cx="2747288" cy="1369951"/>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pic>
          <p:nvPicPr>
            <p:cNvPr id="59" name="図 58">
              <a:extLst>
                <a:ext uri="{FF2B5EF4-FFF2-40B4-BE49-F238E27FC236}">
                  <a16:creationId xmlns:a16="http://schemas.microsoft.com/office/drawing/2014/main" id="{892EB28A-A7C9-579D-BAB4-5854EA9DA576}"/>
                </a:ext>
              </a:extLst>
            </p:cNvPr>
            <p:cNvPicPr>
              <a:picLocks noChangeAspect="1"/>
            </p:cNvPicPr>
            <p:nvPr/>
          </p:nvPicPr>
          <p:blipFill>
            <a:blip r:embed="rId4"/>
            <a:stretch>
              <a:fillRect/>
            </a:stretch>
          </p:blipFill>
          <p:spPr>
            <a:xfrm>
              <a:off x="246935" y="3608087"/>
              <a:ext cx="909260" cy="888595"/>
            </a:xfrm>
            <a:prstGeom prst="rect">
              <a:avLst/>
            </a:prstGeom>
            <a:effectLst>
              <a:glow rad="50800">
                <a:schemeClr val="bg1"/>
              </a:glow>
            </a:effectLst>
          </p:spPr>
        </p:pic>
        <p:sp>
          <p:nvSpPr>
            <p:cNvPr id="60" name="矢印: 下 59">
              <a:extLst>
                <a:ext uri="{FF2B5EF4-FFF2-40B4-BE49-F238E27FC236}">
                  <a16:creationId xmlns:a16="http://schemas.microsoft.com/office/drawing/2014/main" id="{CDF86B22-69D3-684D-78FD-4D0CA777C78D}"/>
                </a:ext>
              </a:extLst>
            </p:cNvPr>
            <p:cNvSpPr/>
            <p:nvPr/>
          </p:nvSpPr>
          <p:spPr>
            <a:xfrm rot="16200000">
              <a:off x="1441483" y="4012589"/>
              <a:ext cx="689728" cy="20988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61" name="Rectangle 763">
              <a:extLst>
                <a:ext uri="{FF2B5EF4-FFF2-40B4-BE49-F238E27FC236}">
                  <a16:creationId xmlns:a16="http://schemas.microsoft.com/office/drawing/2014/main" id="{E7115C54-9521-7AE7-F98D-3C958945D129}"/>
                </a:ext>
              </a:extLst>
            </p:cNvPr>
            <p:cNvSpPr>
              <a:spLocks noChangeArrowheads="1"/>
            </p:cNvSpPr>
            <p:nvPr/>
          </p:nvSpPr>
          <p:spPr bwMode="auto">
            <a:xfrm>
              <a:off x="401300" y="3521199"/>
              <a:ext cx="12084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ja-JP" altLang="en-US" sz="1600" dirty="0">
                  <a:effectLst/>
                  <a:latin typeface="HGP創英角ｺﾞｼｯｸUB" panose="020B0900000000000000" pitchFamily="50" charset="-128"/>
                  <a:ea typeface="HGP創英角ｺﾞｼｯｸUB" panose="020B0900000000000000" pitchFamily="50" charset="-128"/>
                </a:rPr>
                <a:t>お年寄り</a:t>
              </a:r>
              <a:r>
                <a:rPr kumimoji="0" lang="ja-JP" altLang="en-US" sz="800" dirty="0">
                  <a:effectLst/>
                  <a:latin typeface="ＭＳ Ｐゴシック" panose="020B0600070205080204" pitchFamily="50" charset="-128"/>
                  <a:ea typeface="ＭＳ Ｐゴシック" panose="020B0600070205080204" pitchFamily="50" charset="-128"/>
                </a:rPr>
                <a:t>など</a:t>
              </a:r>
              <a:endParaRPr kumimoji="0" lang="ja-JP" altLang="ja-JP" sz="800" spc="-100" dirty="0">
                <a:effectLst/>
                <a:latin typeface="ＭＳ Ｐゴシック" panose="020B0600070205080204" pitchFamily="50" charset="-128"/>
                <a:ea typeface="ＭＳ Ｐゴシック" panose="020B0600070205080204" pitchFamily="50" charset="-128"/>
              </a:endParaRPr>
            </a:p>
          </p:txBody>
        </p:sp>
        <p:grpSp>
          <p:nvGrpSpPr>
            <p:cNvPr id="62" name="グループ化 61">
              <a:extLst>
                <a:ext uri="{FF2B5EF4-FFF2-40B4-BE49-F238E27FC236}">
                  <a16:creationId xmlns:a16="http://schemas.microsoft.com/office/drawing/2014/main" id="{0B7BDF4B-AECC-FEAD-6F16-9D82A9CA4775}"/>
                </a:ext>
              </a:extLst>
            </p:cNvPr>
            <p:cNvGrpSpPr/>
            <p:nvPr/>
          </p:nvGrpSpPr>
          <p:grpSpPr>
            <a:xfrm>
              <a:off x="311451" y="4134411"/>
              <a:ext cx="1280800" cy="492443"/>
              <a:chOff x="1756999" y="4398120"/>
              <a:chExt cx="939750" cy="361316"/>
            </a:xfrm>
          </p:grpSpPr>
          <p:sp>
            <p:nvSpPr>
              <p:cNvPr id="63" name="Rectangle 763">
                <a:extLst>
                  <a:ext uri="{FF2B5EF4-FFF2-40B4-BE49-F238E27FC236}">
                    <a16:creationId xmlns:a16="http://schemas.microsoft.com/office/drawing/2014/main" id="{7AC59C45-0910-9D6D-2BD4-44B7D09A2C6F}"/>
                  </a:ext>
                </a:extLst>
              </p:cNvPr>
              <p:cNvSpPr>
                <a:spLocks noChangeArrowheads="1"/>
              </p:cNvSpPr>
              <p:nvPr/>
            </p:nvSpPr>
            <p:spPr bwMode="auto">
              <a:xfrm>
                <a:off x="1756999" y="4398120"/>
                <a:ext cx="939749" cy="36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ja-JP" altLang="en-US" sz="1600" spc="-100" dirty="0">
                    <a:ln w="38100">
                      <a:solidFill>
                        <a:schemeClr val="tx1"/>
                      </a:solidFill>
                    </a:ln>
                    <a:solidFill>
                      <a:srgbClr val="000000"/>
                    </a:solidFill>
                    <a:effectLst/>
                    <a:latin typeface="HGP創英角ｺﾞｼｯｸUB"/>
                    <a:ea typeface="HGP創英角ｺﾞｼｯｸUB"/>
                  </a:rPr>
                  <a:t>避難に</a:t>
                </a:r>
                <a:endParaRPr kumimoji="0" lang="en-US" altLang="ja-JP" sz="1600" spc="-100" dirty="0">
                  <a:ln w="38100">
                    <a:solidFill>
                      <a:schemeClr val="tx1"/>
                    </a:solidFill>
                  </a:ln>
                  <a:solidFill>
                    <a:srgbClr val="000000"/>
                  </a:solidFill>
                  <a:effectLst/>
                  <a:latin typeface="HGP創英角ｺﾞｼｯｸUB"/>
                  <a:ea typeface="HGP創英角ｺﾞｼｯｸUB"/>
                </a:endParaRPr>
              </a:p>
              <a:p>
                <a:pPr algn="r"/>
                <a:r>
                  <a:rPr kumimoji="0" lang="ja-JP" altLang="en-US" sz="1600" spc="-100" dirty="0">
                    <a:ln w="38100">
                      <a:solidFill>
                        <a:schemeClr val="tx1"/>
                      </a:solidFill>
                    </a:ln>
                    <a:solidFill>
                      <a:srgbClr val="000000"/>
                    </a:solidFill>
                    <a:effectLst/>
                    <a:latin typeface="HGP創英角ｺﾞｼｯｸUB"/>
                    <a:ea typeface="HGP創英角ｺﾞｼｯｸUB"/>
                  </a:rPr>
                  <a:t>時間がかかる人</a:t>
                </a:r>
                <a:endParaRPr kumimoji="0" lang="ja-JP" altLang="ja-JP" sz="1600" spc="-100" dirty="0">
                  <a:ln w="38100">
                    <a:solidFill>
                      <a:schemeClr val="tx1"/>
                    </a:solidFill>
                  </a:ln>
                  <a:solidFill>
                    <a:srgbClr val="FF0000"/>
                  </a:solidFill>
                  <a:effectLst/>
                  <a:latin typeface="HGP創英角ｺﾞｼｯｸUB"/>
                  <a:ea typeface="HGP創英角ｺﾞｼｯｸUB"/>
                </a:endParaRPr>
              </a:p>
            </p:txBody>
          </p:sp>
          <p:sp>
            <p:nvSpPr>
              <p:cNvPr id="64" name="Rectangle 763">
                <a:extLst>
                  <a:ext uri="{FF2B5EF4-FFF2-40B4-BE49-F238E27FC236}">
                    <a16:creationId xmlns:a16="http://schemas.microsoft.com/office/drawing/2014/main" id="{E3DC8DB7-A87E-5123-D1BA-A2377028AA16}"/>
                  </a:ext>
                </a:extLst>
              </p:cNvPr>
              <p:cNvSpPr>
                <a:spLocks noChangeArrowheads="1"/>
              </p:cNvSpPr>
              <p:nvPr/>
            </p:nvSpPr>
            <p:spPr bwMode="auto">
              <a:xfrm>
                <a:off x="1757000" y="4398120"/>
                <a:ext cx="939749" cy="36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ja-JP" altLang="en-US" sz="1600" spc="-100" dirty="0">
                    <a:solidFill>
                      <a:srgbClr val="FFC000"/>
                    </a:solidFill>
                    <a:effectLst/>
                    <a:latin typeface="HGP創英角ｺﾞｼｯｸUB"/>
                    <a:ea typeface="HGP創英角ｺﾞｼｯｸUB"/>
                  </a:rPr>
                  <a:t>避難に</a:t>
                </a:r>
                <a:endParaRPr kumimoji="0" lang="en-US" altLang="ja-JP" sz="1600" spc="-100" dirty="0">
                  <a:solidFill>
                    <a:srgbClr val="FFC000"/>
                  </a:solidFill>
                  <a:effectLst/>
                  <a:latin typeface="HGP創英角ｺﾞｼｯｸUB"/>
                  <a:ea typeface="HGP創英角ｺﾞｼｯｸUB"/>
                </a:endParaRPr>
              </a:p>
              <a:p>
                <a:pPr algn="r"/>
                <a:r>
                  <a:rPr kumimoji="0" lang="ja-JP" altLang="en-US" sz="1600" spc="-100" dirty="0">
                    <a:solidFill>
                      <a:srgbClr val="FFC000"/>
                    </a:solidFill>
                    <a:effectLst/>
                    <a:latin typeface="HGP創英角ｺﾞｼｯｸUB"/>
                    <a:ea typeface="HGP創英角ｺﾞｼｯｸUB"/>
                  </a:rPr>
                  <a:t>時間がかかる人</a:t>
                </a:r>
                <a:endParaRPr kumimoji="0" lang="ja-JP" altLang="ja-JP" sz="1600" spc="-100" dirty="0">
                  <a:solidFill>
                    <a:srgbClr val="FFC000"/>
                  </a:solidFill>
                  <a:effectLst/>
                  <a:latin typeface="HGP創英角ｺﾞｼｯｸUB"/>
                  <a:ea typeface="HGP創英角ｺﾞｼｯｸUB"/>
                </a:endParaRPr>
              </a:p>
            </p:txBody>
          </p:sp>
        </p:grpSp>
        <p:grpSp>
          <p:nvGrpSpPr>
            <p:cNvPr id="65" name="グループ化 64">
              <a:extLst>
                <a:ext uri="{FF2B5EF4-FFF2-40B4-BE49-F238E27FC236}">
                  <a16:creationId xmlns:a16="http://schemas.microsoft.com/office/drawing/2014/main" id="{2DC37379-76C4-5E85-DB6A-5A670B700A82}"/>
                </a:ext>
              </a:extLst>
            </p:cNvPr>
            <p:cNvGrpSpPr/>
            <p:nvPr/>
          </p:nvGrpSpPr>
          <p:grpSpPr>
            <a:xfrm>
              <a:off x="2039406" y="3760056"/>
              <a:ext cx="687688" cy="719411"/>
              <a:chOff x="2740006" y="4053859"/>
              <a:chExt cx="504571" cy="527850"/>
            </a:xfrm>
          </p:grpSpPr>
          <p:sp>
            <p:nvSpPr>
              <p:cNvPr id="66" name="Rectangle 763">
                <a:extLst>
                  <a:ext uri="{FF2B5EF4-FFF2-40B4-BE49-F238E27FC236}">
                    <a16:creationId xmlns:a16="http://schemas.microsoft.com/office/drawing/2014/main" id="{6DC3A3EF-B705-7FBC-9EEE-2F98CA604F13}"/>
                  </a:ext>
                </a:extLst>
              </p:cNvPr>
              <p:cNvSpPr>
                <a:spLocks noChangeArrowheads="1"/>
              </p:cNvSpPr>
              <p:nvPr/>
            </p:nvSpPr>
            <p:spPr bwMode="auto">
              <a:xfrm>
                <a:off x="2740006" y="4130062"/>
                <a:ext cx="504571" cy="4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ja-JP" altLang="en-US" sz="2000" spc="-100" dirty="0">
                    <a:solidFill>
                      <a:srgbClr val="FF0000"/>
                    </a:solidFill>
                    <a:effectLst>
                      <a:glow rad="127000">
                        <a:schemeClr val="bg1"/>
                      </a:glow>
                    </a:effectLst>
                    <a:latin typeface="HGP創英角ｺﾞｼｯｸUB"/>
                    <a:ea typeface="HGP創英角ｺﾞｼｯｸUB"/>
                  </a:rPr>
                  <a:t>避難</a:t>
                </a:r>
                <a:r>
                  <a:rPr kumimoji="0" lang="ja-JP" altLang="en-US" spc="-100" dirty="0">
                    <a:solidFill>
                      <a:srgbClr val="FF0000"/>
                    </a:solidFill>
                    <a:effectLst>
                      <a:glow rad="127000">
                        <a:schemeClr val="bg1"/>
                      </a:glow>
                    </a:effectLst>
                    <a:latin typeface="HGP創英角ｺﾞｼｯｸUB"/>
                    <a:ea typeface="HGP創英角ｺﾞｼｯｸUB"/>
                  </a:rPr>
                  <a:t>を</a:t>
                </a:r>
                <a:endParaRPr kumimoji="0" lang="en-US" altLang="ja-JP" spc="-100" dirty="0">
                  <a:solidFill>
                    <a:srgbClr val="FF0000"/>
                  </a:solidFill>
                  <a:effectLst>
                    <a:glow rad="127000">
                      <a:schemeClr val="bg1"/>
                    </a:glow>
                  </a:effectLst>
                  <a:latin typeface="HGP創英角ｺﾞｼｯｸUB"/>
                  <a:ea typeface="HGP創英角ｺﾞｼｯｸUB"/>
                </a:endParaRPr>
              </a:p>
              <a:p>
                <a:pPr algn="ctr"/>
                <a:r>
                  <a:rPr kumimoji="0" lang="ja-JP" altLang="en-US" sz="2000" spc="-50" dirty="0">
                    <a:solidFill>
                      <a:srgbClr val="FF0000"/>
                    </a:solidFill>
                    <a:effectLst>
                      <a:glow rad="127000">
                        <a:schemeClr val="bg1"/>
                      </a:glow>
                    </a:effectLst>
                    <a:latin typeface="HGP創英角ｺﾞｼｯｸUB"/>
                    <a:ea typeface="HGP創英角ｺﾞｼｯｸUB"/>
                  </a:rPr>
                  <a:t>始める</a:t>
                </a:r>
                <a:endParaRPr kumimoji="0" lang="ja-JP" altLang="ja-JP" sz="2000" spc="-50" dirty="0">
                  <a:solidFill>
                    <a:srgbClr val="FF0000"/>
                  </a:solidFill>
                  <a:effectLst>
                    <a:glow rad="127000">
                      <a:schemeClr val="bg1"/>
                    </a:glow>
                  </a:effectLst>
                  <a:latin typeface="HGP創英角ｺﾞｼｯｸUB"/>
                  <a:ea typeface="HGP創英角ｺﾞｼｯｸUB"/>
                </a:endParaRPr>
              </a:p>
            </p:txBody>
          </p:sp>
          <p:sp>
            <p:nvSpPr>
              <p:cNvPr id="67" name="テキスト ボックス 66">
                <a:extLst>
                  <a:ext uri="{FF2B5EF4-FFF2-40B4-BE49-F238E27FC236}">
                    <a16:creationId xmlns:a16="http://schemas.microsoft.com/office/drawing/2014/main" id="{012F58FE-BAB6-B59C-7717-6EFCA7C9D509}"/>
                  </a:ext>
                </a:extLst>
              </p:cNvPr>
              <p:cNvSpPr txBox="1"/>
              <p:nvPr/>
            </p:nvSpPr>
            <p:spPr>
              <a:xfrm>
                <a:off x="2779945" y="4053859"/>
                <a:ext cx="285593" cy="101620"/>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00" normalizeH="0" noProof="0" dirty="0">
                    <a:ln>
                      <a:noFill/>
                    </a:ln>
                    <a:solidFill>
                      <a:srgbClr val="FF0000"/>
                    </a:solidFill>
                    <a:effectLst>
                      <a:glow rad="127000">
                        <a:schemeClr val="bg1"/>
                      </a:glow>
                    </a:effectLst>
                    <a:uLnTx/>
                    <a:uFillTx/>
                    <a:latin typeface="HGP創英角ｺﾞｼｯｸUB" panose="020B0900000000000000" pitchFamily="50" charset="-128"/>
                    <a:ea typeface="HGP創英角ｺﾞｼｯｸUB" panose="020B0900000000000000" pitchFamily="50" charset="-128"/>
                  </a:rPr>
                  <a:t>ひ なん</a:t>
                </a:r>
              </a:p>
            </p:txBody>
          </p:sp>
        </p:grpSp>
        <p:grpSp>
          <p:nvGrpSpPr>
            <p:cNvPr id="87" name="グループ化 86">
              <a:extLst>
                <a:ext uri="{FF2B5EF4-FFF2-40B4-BE49-F238E27FC236}">
                  <a16:creationId xmlns:a16="http://schemas.microsoft.com/office/drawing/2014/main" id="{BD6A73C9-1605-8E54-07A3-846B9D795610}"/>
                </a:ext>
              </a:extLst>
            </p:cNvPr>
            <p:cNvGrpSpPr/>
            <p:nvPr/>
          </p:nvGrpSpPr>
          <p:grpSpPr>
            <a:xfrm>
              <a:off x="1039982" y="4025419"/>
              <a:ext cx="322204" cy="138512"/>
              <a:chOff x="2460064" y="4411306"/>
              <a:chExt cx="236408" cy="101630"/>
            </a:xfrm>
          </p:grpSpPr>
          <p:sp>
            <p:nvSpPr>
              <p:cNvPr id="88" name="Rectangle 763">
                <a:extLst>
                  <a:ext uri="{FF2B5EF4-FFF2-40B4-BE49-F238E27FC236}">
                    <a16:creationId xmlns:a16="http://schemas.microsoft.com/office/drawing/2014/main" id="{FB02B9CE-7687-09D5-1591-A48F6D22F74E}"/>
                  </a:ext>
                </a:extLst>
              </p:cNvPr>
              <p:cNvSpPr>
                <a:spLocks noChangeArrowheads="1"/>
              </p:cNvSpPr>
              <p:nvPr/>
            </p:nvSpPr>
            <p:spPr bwMode="auto">
              <a:xfrm>
                <a:off x="2460064" y="4411306"/>
                <a:ext cx="236408" cy="1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ja-JP" altLang="en-US" sz="900" spc="-100" dirty="0">
                    <a:ln w="38100">
                      <a:solidFill>
                        <a:schemeClr val="tx1"/>
                      </a:solidFill>
                    </a:ln>
                    <a:solidFill>
                      <a:srgbClr val="000000"/>
                    </a:solidFill>
                    <a:effectLst/>
                    <a:latin typeface="HGP創英角ｺﾞｼｯｸUB"/>
                    <a:ea typeface="HGP創英角ｺﾞｼｯｸUB"/>
                  </a:rPr>
                  <a:t>ひ  なん</a:t>
                </a:r>
                <a:endParaRPr kumimoji="0" lang="ja-JP" altLang="ja-JP" sz="900" spc="-100" dirty="0">
                  <a:ln w="38100">
                    <a:solidFill>
                      <a:schemeClr val="tx1"/>
                    </a:solidFill>
                  </a:ln>
                  <a:solidFill>
                    <a:srgbClr val="FF0000"/>
                  </a:solidFill>
                  <a:effectLst/>
                  <a:latin typeface="HGP創英角ｺﾞｼｯｸUB"/>
                  <a:ea typeface="HGP創英角ｺﾞｼｯｸUB"/>
                </a:endParaRPr>
              </a:p>
            </p:txBody>
          </p:sp>
          <p:sp>
            <p:nvSpPr>
              <p:cNvPr id="89" name="Rectangle 763">
                <a:extLst>
                  <a:ext uri="{FF2B5EF4-FFF2-40B4-BE49-F238E27FC236}">
                    <a16:creationId xmlns:a16="http://schemas.microsoft.com/office/drawing/2014/main" id="{5F87D820-BF89-9E18-B14D-95CA15E9872C}"/>
                  </a:ext>
                </a:extLst>
              </p:cNvPr>
              <p:cNvSpPr>
                <a:spLocks noChangeArrowheads="1"/>
              </p:cNvSpPr>
              <p:nvPr/>
            </p:nvSpPr>
            <p:spPr bwMode="auto">
              <a:xfrm>
                <a:off x="2460064" y="4411316"/>
                <a:ext cx="236407" cy="1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ja-JP" altLang="en-US" sz="900" spc="-100" dirty="0">
                    <a:solidFill>
                      <a:srgbClr val="FFC000"/>
                    </a:solidFill>
                    <a:effectLst/>
                    <a:latin typeface="HGP創英角ｺﾞｼｯｸUB"/>
                    <a:ea typeface="HGP創英角ｺﾞｼｯｸUB"/>
                  </a:rPr>
                  <a:t>ひ  なん</a:t>
                </a:r>
                <a:endParaRPr kumimoji="0" lang="ja-JP" altLang="ja-JP" sz="900" spc="-100" dirty="0">
                  <a:solidFill>
                    <a:srgbClr val="FFC000"/>
                  </a:solidFill>
                  <a:effectLst/>
                  <a:latin typeface="HGP創英角ｺﾞｼｯｸUB"/>
                  <a:ea typeface="HGP創英角ｺﾞｼｯｸUB"/>
                </a:endParaRPr>
              </a:p>
            </p:txBody>
          </p:sp>
        </p:grpSp>
        <p:sp>
          <p:nvSpPr>
            <p:cNvPr id="90" name="テキスト ボックス 89">
              <a:extLst>
                <a:ext uri="{FF2B5EF4-FFF2-40B4-BE49-F238E27FC236}">
                  <a16:creationId xmlns:a16="http://schemas.microsoft.com/office/drawing/2014/main" id="{533D9EEB-010E-6792-3476-3DB9B99DB2D3}"/>
                </a:ext>
              </a:extLst>
            </p:cNvPr>
            <p:cNvSpPr txBox="1"/>
            <p:nvPr/>
          </p:nvSpPr>
          <p:spPr>
            <a:xfrm>
              <a:off x="1133980" y="3410554"/>
              <a:ext cx="788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algn="r" eaLnBrk="0" fontAlgn="base" hangingPunct="0">
                <a:spcBef>
                  <a:spcPct val="0"/>
                </a:spcBef>
                <a:spcAft>
                  <a:spcPct val="0"/>
                </a:spcAft>
                <a:defRPr kumimoji="0">
                  <a:solidFill>
                    <a:srgbClr val="000000"/>
                  </a:solidFill>
                  <a:effectLst>
                    <a:glow rad="127000">
                      <a:schemeClr val="bg1"/>
                    </a:glow>
                  </a:effectLst>
                  <a:latin typeface="ＭＳ Ｐゴシック" panose="020B0600070205080204" pitchFamily="50" charset="-128"/>
                  <a:ea typeface="ＭＳ Ｐゴシック" panose="020B0600070205080204" pitchFamily="50" charset="-128"/>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ja-JP" altLang="en-US" sz="900" dirty="0">
                  <a:solidFill>
                    <a:schemeClr val="tx1"/>
                  </a:solidFill>
                  <a:effectLst/>
                  <a:latin typeface="HGP創英角ｺﾞｼｯｸUB" panose="020B0900000000000000" pitchFamily="50" charset="-128"/>
                  <a:ea typeface="HGP創英角ｺﾞｼｯｸUB" panose="020B0900000000000000" pitchFamily="50" charset="-128"/>
                </a:rPr>
                <a:t>よ</a:t>
              </a:r>
            </a:p>
          </p:txBody>
        </p:sp>
        <p:sp>
          <p:nvSpPr>
            <p:cNvPr id="91" name="楕円 90">
              <a:extLst>
                <a:ext uri="{FF2B5EF4-FFF2-40B4-BE49-F238E27FC236}">
                  <a16:creationId xmlns:a16="http://schemas.microsoft.com/office/drawing/2014/main" id="{582AF441-C2A8-4EA0-324E-59D7E13AB748}"/>
                </a:ext>
              </a:extLst>
            </p:cNvPr>
            <p:cNvSpPr/>
            <p:nvPr/>
          </p:nvSpPr>
          <p:spPr>
            <a:xfrm>
              <a:off x="1062443" y="1750038"/>
              <a:ext cx="971358" cy="971358"/>
            </a:xfrm>
            <a:prstGeom prst="ellipse">
              <a:avLst/>
            </a:prstGeom>
            <a:solidFill>
              <a:srgbClr val="FF28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CE144AE3-56D5-4D72-961D-3FC3B6054120}"/>
                </a:ext>
              </a:extLst>
            </p:cNvPr>
            <p:cNvSpPr txBox="1"/>
            <p:nvPr/>
          </p:nvSpPr>
          <p:spPr>
            <a:xfrm>
              <a:off x="717244" y="1978825"/>
              <a:ext cx="1679754" cy="757130"/>
            </a:xfrm>
            <a:prstGeom prst="rect">
              <a:avLst/>
            </a:prstGeom>
            <a:noFill/>
          </p:spPr>
          <p:txBody>
            <a:bodyPr wrap="square" rtlCol="0">
              <a:spAutoFit/>
            </a:bodyPr>
            <a:lstStyle/>
            <a:p>
              <a:pPr algn="ctr">
                <a:lnSpc>
                  <a:spcPct val="90000"/>
                </a:lnSpc>
              </a:pPr>
              <a:r>
                <a:rPr kumimoji="1" lang="ja-JP" altLang="en-US" sz="1600" spc="-15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警戒レベル</a:t>
              </a:r>
              <a:endParaRPr kumimoji="1" lang="en-US" altLang="ja-JP" sz="1600" spc="-15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endParaRPr>
            </a:p>
            <a:p>
              <a:pPr algn="ctr">
                <a:lnSpc>
                  <a:spcPct val="90000"/>
                </a:lnSpc>
              </a:pPr>
              <a:r>
                <a:rPr kumimoji="1" lang="ja-JP" altLang="en-US" sz="32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３</a:t>
              </a:r>
              <a:endParaRPr kumimoji="1" lang="ja-JP" altLang="en-US"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endParaRPr>
            </a:p>
          </p:txBody>
        </p:sp>
        <p:sp>
          <p:nvSpPr>
            <p:cNvPr id="97" name="テキスト ボックス 96">
              <a:extLst>
                <a:ext uri="{FF2B5EF4-FFF2-40B4-BE49-F238E27FC236}">
                  <a16:creationId xmlns:a16="http://schemas.microsoft.com/office/drawing/2014/main" id="{850286EB-9A62-D362-BAFB-F80471F7E1A0}"/>
                </a:ext>
              </a:extLst>
            </p:cNvPr>
            <p:cNvSpPr txBox="1"/>
            <p:nvPr/>
          </p:nvSpPr>
          <p:spPr>
            <a:xfrm>
              <a:off x="1037522" y="1849982"/>
              <a:ext cx="611065" cy="230832"/>
            </a:xfrm>
            <a:prstGeom prst="rect">
              <a:avLst/>
            </a:prstGeom>
            <a:noFill/>
          </p:spPr>
          <p:txBody>
            <a:bodyPr wrap="none" rtlCol="0">
              <a:spAutoFit/>
            </a:bodyPr>
            <a:lstStyle/>
            <a:p>
              <a:r>
                <a:rPr kumimoji="1" lang="ja-JP" altLang="en-US" sz="9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けいかい</a:t>
              </a:r>
            </a:p>
          </p:txBody>
        </p:sp>
        <p:grpSp>
          <p:nvGrpSpPr>
            <p:cNvPr id="100" name="グループ化 99">
              <a:extLst>
                <a:ext uri="{FF2B5EF4-FFF2-40B4-BE49-F238E27FC236}">
                  <a16:creationId xmlns:a16="http://schemas.microsoft.com/office/drawing/2014/main" id="{D6E8DBBD-8816-B5B3-12F9-7FF56B18ACF0}"/>
                </a:ext>
              </a:extLst>
            </p:cNvPr>
            <p:cNvGrpSpPr/>
            <p:nvPr/>
          </p:nvGrpSpPr>
          <p:grpSpPr>
            <a:xfrm>
              <a:off x="159095" y="4680165"/>
              <a:ext cx="2734723" cy="756271"/>
              <a:chOff x="4469325" y="4455141"/>
              <a:chExt cx="2006528" cy="554892"/>
            </a:xfrm>
          </p:grpSpPr>
          <p:sp>
            <p:nvSpPr>
              <p:cNvPr id="101" name="Rectangle 163">
                <a:extLst>
                  <a:ext uri="{FF2B5EF4-FFF2-40B4-BE49-F238E27FC236}">
                    <a16:creationId xmlns:a16="http://schemas.microsoft.com/office/drawing/2014/main" id="{1B6A32E4-3319-5FCD-0DFE-C75239B8A960}"/>
                  </a:ext>
                </a:extLst>
              </p:cNvPr>
              <p:cNvSpPr>
                <a:spLocks noChangeArrowheads="1"/>
              </p:cNvSpPr>
              <p:nvPr/>
            </p:nvSpPr>
            <p:spPr bwMode="auto">
              <a:xfrm>
                <a:off x="4469325" y="4504050"/>
                <a:ext cx="2006528" cy="50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spcBef>
                    <a:spcPts val="0"/>
                  </a:spcBef>
                </a:pPr>
                <a:r>
                  <a:rPr lang="ja-JP" altLang="en-US" sz="2000" dirty="0">
                    <a:latin typeface="HGP創英角ｺﾞｼｯｸUB"/>
                    <a:ea typeface="HGP創英角ｺﾞｼｯｸUB"/>
                  </a:rPr>
                  <a:t>ほかの人たちも、危ないと</a:t>
                </a:r>
                <a:endParaRPr lang="en-US" altLang="ja-JP" sz="2000" dirty="0">
                  <a:latin typeface="HGP創英角ｺﾞｼｯｸUB"/>
                  <a:ea typeface="HGP創英角ｺﾞｼｯｸUB"/>
                </a:endParaRPr>
              </a:p>
              <a:p>
                <a:pPr algn="ctr">
                  <a:lnSpc>
                    <a:spcPct val="120000"/>
                  </a:lnSpc>
                  <a:spcBef>
                    <a:spcPts val="0"/>
                  </a:spcBef>
                </a:pPr>
                <a:r>
                  <a:rPr lang="ja-JP" altLang="en-US" sz="2000" dirty="0">
                    <a:latin typeface="HGP創英角ｺﾞｼｯｸUB"/>
                    <a:ea typeface="HGP創英角ｺﾞｼｯｸUB"/>
                  </a:rPr>
                  <a:t>思ったら</a:t>
                </a:r>
                <a:r>
                  <a:rPr kumimoji="0" lang="ja-JP" altLang="en-US" sz="2000" dirty="0">
                    <a:latin typeface="HGP創英角ｺﾞｼｯｸUB"/>
                    <a:ea typeface="HGP創英角ｺﾞｼｯｸUB"/>
                  </a:rPr>
                  <a:t>避難を始める</a:t>
                </a:r>
                <a:endParaRPr kumimoji="0" lang="ja-JP" altLang="ja-JP" sz="2000" dirty="0">
                  <a:latin typeface="HGP創英角ｺﾞｼｯｸUB"/>
                  <a:ea typeface="HGP創英角ｺﾞｼｯｸUB"/>
                </a:endParaRPr>
              </a:p>
            </p:txBody>
          </p:sp>
          <p:sp>
            <p:nvSpPr>
              <p:cNvPr id="102" name="テキスト ボックス 101">
                <a:extLst>
                  <a:ext uri="{FF2B5EF4-FFF2-40B4-BE49-F238E27FC236}">
                    <a16:creationId xmlns:a16="http://schemas.microsoft.com/office/drawing/2014/main" id="{6A786764-E6CB-FFCB-BC46-39534EF58FEB}"/>
                  </a:ext>
                </a:extLst>
              </p:cNvPr>
              <p:cNvSpPr txBox="1"/>
              <p:nvPr/>
            </p:nvSpPr>
            <p:spPr>
              <a:xfrm>
                <a:off x="5319745" y="4699810"/>
                <a:ext cx="279876" cy="112911"/>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ひ なん</a:t>
                </a:r>
              </a:p>
            </p:txBody>
          </p:sp>
          <p:sp>
            <p:nvSpPr>
              <p:cNvPr id="103" name="テキスト ボックス 102">
                <a:extLst>
                  <a:ext uri="{FF2B5EF4-FFF2-40B4-BE49-F238E27FC236}">
                    <a16:creationId xmlns:a16="http://schemas.microsoft.com/office/drawing/2014/main" id="{902944CA-46CE-709D-E790-6B8B201F64C9}"/>
                  </a:ext>
                </a:extLst>
              </p:cNvPr>
              <p:cNvSpPr txBox="1"/>
              <p:nvPr/>
            </p:nvSpPr>
            <p:spPr>
              <a:xfrm>
                <a:off x="5787155" y="4455141"/>
                <a:ext cx="179153" cy="112911"/>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1000" spc="-150" dirty="0">
                    <a:latin typeface="HGP創英角ｺﾞｼｯｸUB" panose="020B0900000000000000" pitchFamily="50" charset="-128"/>
                    <a:ea typeface="HGP創英角ｺﾞｼｯｸUB" panose="020B0900000000000000" pitchFamily="50" charset="-128"/>
                  </a:rPr>
                  <a:t>あぶ</a:t>
                </a:r>
                <a:endParaRPr kumimoji="1" lang="ja-JP" altLang="en-US" sz="10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p:txBody>
          </p:sp>
        </p:grpSp>
      </p:grpSp>
      <p:grpSp>
        <p:nvGrpSpPr>
          <p:cNvPr id="23" name="グループ化 22">
            <a:extLst>
              <a:ext uri="{FF2B5EF4-FFF2-40B4-BE49-F238E27FC236}">
                <a16:creationId xmlns:a16="http://schemas.microsoft.com/office/drawing/2014/main" id="{5927BE91-3BC7-ECE0-E53B-B2FE17A57FF9}"/>
              </a:ext>
            </a:extLst>
          </p:cNvPr>
          <p:cNvGrpSpPr/>
          <p:nvPr/>
        </p:nvGrpSpPr>
        <p:grpSpPr>
          <a:xfrm>
            <a:off x="3090728" y="1724638"/>
            <a:ext cx="2986477" cy="3721891"/>
            <a:chOff x="3090728" y="1724638"/>
            <a:chExt cx="2986477" cy="3721891"/>
          </a:xfrm>
        </p:grpSpPr>
        <p:sp>
          <p:nvSpPr>
            <p:cNvPr id="9" name="Rectangle 149">
              <a:extLst>
                <a:ext uri="{FF2B5EF4-FFF2-40B4-BE49-F238E27FC236}">
                  <a16:creationId xmlns:a16="http://schemas.microsoft.com/office/drawing/2014/main" id="{D38010E0-B0D6-92BF-7208-8FCCE5976E18}"/>
                </a:ext>
              </a:extLst>
            </p:cNvPr>
            <p:cNvSpPr>
              <a:spLocks noChangeArrowheads="1"/>
            </p:cNvSpPr>
            <p:nvPr/>
          </p:nvSpPr>
          <p:spPr bwMode="auto">
            <a:xfrm>
              <a:off x="3090728" y="2612975"/>
              <a:ext cx="2035437" cy="2826896"/>
            </a:xfrm>
            <a:prstGeom prst="rect">
              <a:avLst/>
            </a:prstGeom>
            <a:solidFill>
              <a:srgbClr val="FFFFFF"/>
            </a:solidFill>
            <a:ln w="31750" cap="flat">
              <a:solidFill>
                <a:srgbClr val="AA00AA"/>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endParaRPr>
            </a:p>
          </p:txBody>
        </p:sp>
        <p:sp>
          <p:nvSpPr>
            <p:cNvPr id="10" name="Rectangle 162">
              <a:extLst>
                <a:ext uri="{FF2B5EF4-FFF2-40B4-BE49-F238E27FC236}">
                  <a16:creationId xmlns:a16="http://schemas.microsoft.com/office/drawing/2014/main" id="{7484EAEC-72B7-8B3F-2DAA-98B953D42CA4}"/>
                </a:ext>
              </a:extLst>
            </p:cNvPr>
            <p:cNvSpPr>
              <a:spLocks noChangeArrowheads="1"/>
            </p:cNvSpPr>
            <p:nvPr/>
          </p:nvSpPr>
          <p:spPr bwMode="auto">
            <a:xfrm>
              <a:off x="3090728" y="2639413"/>
              <a:ext cx="2035437" cy="640458"/>
            </a:xfrm>
            <a:prstGeom prst="rect">
              <a:avLst/>
            </a:prstGeom>
            <a:solidFill>
              <a:srgbClr val="AB17A4"/>
            </a:solidFill>
            <a:ln w="31750" cap="flat">
              <a:solidFill>
                <a:srgbClr val="AB17A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endParaRPr>
            </a:p>
          </p:txBody>
        </p:sp>
        <p:grpSp>
          <p:nvGrpSpPr>
            <p:cNvPr id="16" name="グループ化 15">
              <a:extLst>
                <a:ext uri="{FF2B5EF4-FFF2-40B4-BE49-F238E27FC236}">
                  <a16:creationId xmlns:a16="http://schemas.microsoft.com/office/drawing/2014/main" id="{85F35164-59F4-6E60-7FD3-7A5164B477FC}"/>
                </a:ext>
              </a:extLst>
            </p:cNvPr>
            <p:cNvGrpSpPr/>
            <p:nvPr/>
          </p:nvGrpSpPr>
          <p:grpSpPr>
            <a:xfrm>
              <a:off x="3365449" y="2805644"/>
              <a:ext cx="1479542" cy="470227"/>
              <a:chOff x="3817942" y="2426469"/>
              <a:chExt cx="1479542" cy="470227"/>
            </a:xfrm>
          </p:grpSpPr>
          <p:sp>
            <p:nvSpPr>
              <p:cNvPr id="17" name="テキスト ボックス 16">
                <a:extLst>
                  <a:ext uri="{FF2B5EF4-FFF2-40B4-BE49-F238E27FC236}">
                    <a16:creationId xmlns:a16="http://schemas.microsoft.com/office/drawing/2014/main" id="{8403BC2D-752E-2A0C-5A4C-481EF9EDEB8F}"/>
                  </a:ext>
                </a:extLst>
              </p:cNvPr>
              <p:cNvSpPr txBox="1"/>
              <p:nvPr/>
            </p:nvSpPr>
            <p:spPr>
              <a:xfrm>
                <a:off x="3817942" y="2496586"/>
                <a:ext cx="1479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避難</a:t>
                </a:r>
                <a:r>
                  <a:rPr lang="ja-JP" altLang="en-US" sz="20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指示</a:t>
                </a:r>
                <a:endParaRPr kumimoji="0" lang="en-US" altLang="ja-JP" sz="20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7" name="テキスト ボックス 46">
                <a:extLst>
                  <a:ext uri="{FF2B5EF4-FFF2-40B4-BE49-F238E27FC236}">
                    <a16:creationId xmlns:a16="http://schemas.microsoft.com/office/drawing/2014/main" id="{85D210E7-FA56-55E2-8010-157384B2D875}"/>
                  </a:ext>
                </a:extLst>
              </p:cNvPr>
              <p:cNvSpPr txBox="1"/>
              <p:nvPr/>
            </p:nvSpPr>
            <p:spPr>
              <a:xfrm>
                <a:off x="4085316" y="2426469"/>
                <a:ext cx="469900" cy="169277"/>
              </a:xfrm>
              <a:prstGeom prst="rect">
                <a:avLst/>
              </a:prstGeom>
              <a:noFill/>
            </p:spPr>
            <p:txBody>
              <a:bodyPr wrap="square" lIns="0" tIns="0" rIns="0" bIns="0" rtlCol="0" anchor="ctr" anchorCtr="0">
                <a:no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 ひ なん </a:t>
                </a:r>
              </a:p>
            </p:txBody>
          </p:sp>
          <p:sp>
            <p:nvSpPr>
              <p:cNvPr id="48" name="テキスト ボックス 47">
                <a:extLst>
                  <a:ext uri="{FF2B5EF4-FFF2-40B4-BE49-F238E27FC236}">
                    <a16:creationId xmlns:a16="http://schemas.microsoft.com/office/drawing/2014/main" id="{0D199D6A-EC7A-DEAA-35DE-F3EB60552C78}"/>
                  </a:ext>
                </a:extLst>
              </p:cNvPr>
              <p:cNvSpPr txBox="1"/>
              <p:nvPr/>
            </p:nvSpPr>
            <p:spPr>
              <a:xfrm>
                <a:off x="4644116" y="2426469"/>
                <a:ext cx="349250" cy="169277"/>
              </a:xfrm>
              <a:prstGeom prst="rect">
                <a:avLst/>
              </a:prstGeom>
              <a:noFill/>
            </p:spPr>
            <p:txBody>
              <a:bodyPr wrap="square" lIns="0" tIns="0" rIns="0" bIns="0" rtlCol="0" anchor="ctr" anchorCtr="0">
                <a:no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bg1"/>
                    </a:solidFill>
                    <a:effectLst>
                      <a:glow rad="63500">
                        <a:schemeClr val="tx1"/>
                      </a:glow>
                    </a:effectLst>
                    <a:uLnTx/>
                    <a:uFillTx/>
                    <a:latin typeface="HGP創英角ｺﾞｼｯｸUB" panose="020B0900000000000000" pitchFamily="50" charset="-128"/>
                    <a:ea typeface="HGP創英角ｺﾞｼｯｸUB" panose="020B0900000000000000" pitchFamily="50" charset="-128"/>
                    <a:cs typeface="+mn-cs"/>
                  </a:rPr>
                  <a:t>しじ </a:t>
                </a:r>
              </a:p>
            </p:txBody>
          </p:sp>
        </p:grpSp>
        <p:pic>
          <p:nvPicPr>
            <p:cNvPr id="57" name="図 56">
              <a:extLst>
                <a:ext uri="{FF2B5EF4-FFF2-40B4-BE49-F238E27FC236}">
                  <a16:creationId xmlns:a16="http://schemas.microsoft.com/office/drawing/2014/main" id="{16D73668-3056-C8F6-ED10-C3262E0BBB13}"/>
                </a:ext>
              </a:extLst>
            </p:cNvPr>
            <p:cNvPicPr>
              <a:picLocks noChangeAspect="1"/>
            </p:cNvPicPr>
            <p:nvPr/>
          </p:nvPicPr>
          <p:blipFill>
            <a:blip r:embed="rId5"/>
            <a:stretch>
              <a:fillRect/>
            </a:stretch>
          </p:blipFill>
          <p:spPr>
            <a:xfrm>
              <a:off x="3209977" y="3360217"/>
              <a:ext cx="1766159" cy="965732"/>
            </a:xfrm>
            <a:prstGeom prst="rect">
              <a:avLst/>
            </a:prstGeom>
          </p:spPr>
        </p:pic>
        <p:grpSp>
          <p:nvGrpSpPr>
            <p:cNvPr id="68" name="グループ化 67">
              <a:extLst>
                <a:ext uri="{FF2B5EF4-FFF2-40B4-BE49-F238E27FC236}">
                  <a16:creationId xmlns:a16="http://schemas.microsoft.com/office/drawing/2014/main" id="{AB801A74-6C57-07A3-30CC-F7E2C7D78D6D}"/>
                </a:ext>
              </a:extLst>
            </p:cNvPr>
            <p:cNvGrpSpPr/>
            <p:nvPr/>
          </p:nvGrpSpPr>
          <p:grpSpPr>
            <a:xfrm>
              <a:off x="3116965" y="4300051"/>
              <a:ext cx="1944443" cy="1146393"/>
              <a:chOff x="2677882" y="4466976"/>
              <a:chExt cx="1426680" cy="841133"/>
            </a:xfrm>
          </p:grpSpPr>
          <p:sp>
            <p:nvSpPr>
              <p:cNvPr id="69" name="Rectangle 163">
                <a:extLst>
                  <a:ext uri="{FF2B5EF4-FFF2-40B4-BE49-F238E27FC236}">
                    <a16:creationId xmlns:a16="http://schemas.microsoft.com/office/drawing/2014/main" id="{2DC8BD2E-0EEB-C2CB-6ECE-09F064A87B08}"/>
                  </a:ext>
                </a:extLst>
              </p:cNvPr>
              <p:cNvSpPr>
                <a:spLocks noChangeArrowheads="1"/>
              </p:cNvSpPr>
              <p:nvPr/>
            </p:nvSpPr>
            <p:spPr bwMode="auto">
              <a:xfrm>
                <a:off x="2677882" y="4531140"/>
                <a:ext cx="1426680" cy="7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spcBef>
                    <a:spcPts val="0"/>
                  </a:spcBef>
                </a:pPr>
                <a:r>
                  <a:rPr lang="ja-JP" altLang="en-US" sz="2000" dirty="0">
                    <a:latin typeface="HGP創英角ｺﾞｼｯｸUB"/>
                    <a:ea typeface="HGP創英角ｺﾞｼｯｸUB"/>
                  </a:rPr>
                  <a:t>危険な場所にいる</a:t>
                </a:r>
                <a:endParaRPr lang="en-US" altLang="ja-JP" sz="2000" dirty="0">
                  <a:latin typeface="HGP創英角ｺﾞｼｯｸUB"/>
                  <a:ea typeface="HGP創英角ｺﾞｼｯｸUB"/>
                </a:endParaRPr>
              </a:p>
              <a:p>
                <a:pPr algn="ctr">
                  <a:lnSpc>
                    <a:spcPct val="120000"/>
                  </a:lnSpc>
                  <a:spcBef>
                    <a:spcPts val="0"/>
                  </a:spcBef>
                </a:pPr>
                <a:r>
                  <a:rPr kumimoji="0" lang="ja-JP" altLang="en-US" sz="2000" dirty="0">
                    <a:latin typeface="HGP創英角ｺﾞｼｯｸUB"/>
                    <a:ea typeface="HGP創英角ｺﾞｼｯｸUB"/>
                  </a:rPr>
                  <a:t>人が全員</a:t>
                </a:r>
                <a:endParaRPr kumimoji="0" lang="en-US" altLang="ja-JP" sz="2000" dirty="0">
                  <a:latin typeface="HGP創英角ｺﾞｼｯｸUB"/>
                  <a:ea typeface="HGP創英角ｺﾞｼｯｸUB"/>
                </a:endParaRPr>
              </a:p>
              <a:p>
                <a:pPr algn="ctr">
                  <a:lnSpc>
                    <a:spcPct val="120000"/>
                  </a:lnSpc>
                  <a:spcBef>
                    <a:spcPts val="0"/>
                  </a:spcBef>
                </a:pPr>
                <a:r>
                  <a:rPr kumimoji="0" lang="ja-JP" altLang="en-US" sz="2000" dirty="0">
                    <a:solidFill>
                      <a:srgbClr val="AB17A4"/>
                    </a:solidFill>
                    <a:latin typeface="HGP創英角ｺﾞｼｯｸUB"/>
                    <a:ea typeface="HGP創英角ｺﾞｼｯｸUB"/>
                  </a:rPr>
                  <a:t>避難を始める</a:t>
                </a:r>
                <a:endParaRPr kumimoji="0" lang="ja-JP" altLang="ja-JP" sz="2000" dirty="0">
                  <a:solidFill>
                    <a:srgbClr val="AB17A4"/>
                  </a:solidFill>
                  <a:latin typeface="HGP創英角ｺﾞｼｯｸUB"/>
                  <a:ea typeface="HGP創英角ｺﾞｼｯｸUB"/>
                </a:endParaRPr>
              </a:p>
            </p:txBody>
          </p:sp>
          <p:sp>
            <p:nvSpPr>
              <p:cNvPr id="70" name="テキスト ボックス 69">
                <a:extLst>
                  <a:ext uri="{FF2B5EF4-FFF2-40B4-BE49-F238E27FC236}">
                    <a16:creationId xmlns:a16="http://schemas.microsoft.com/office/drawing/2014/main" id="{6997C044-7E02-0192-C558-35920E3A57A8}"/>
                  </a:ext>
                </a:extLst>
              </p:cNvPr>
              <p:cNvSpPr txBox="1"/>
              <p:nvPr/>
            </p:nvSpPr>
            <p:spPr>
              <a:xfrm>
                <a:off x="2925982" y="5003118"/>
                <a:ext cx="279876" cy="112911"/>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50" normalizeH="0" baseline="0" noProof="0" dirty="0">
                    <a:ln>
                      <a:noFill/>
                    </a:ln>
                    <a:solidFill>
                      <a:srgbClr val="AB17A4"/>
                    </a:solidFill>
                    <a:effectLst/>
                    <a:uLnTx/>
                    <a:uFillTx/>
                    <a:latin typeface="HGP創英角ｺﾞｼｯｸUB" panose="020B0900000000000000" pitchFamily="50" charset="-128"/>
                    <a:ea typeface="HGP創英角ｺﾞｼｯｸUB" panose="020B0900000000000000" pitchFamily="50" charset="-128"/>
                  </a:rPr>
                  <a:t>ひ なん</a:t>
                </a:r>
              </a:p>
            </p:txBody>
          </p:sp>
          <p:sp>
            <p:nvSpPr>
              <p:cNvPr id="71" name="テキスト ボックス 70">
                <a:extLst>
                  <a:ext uri="{FF2B5EF4-FFF2-40B4-BE49-F238E27FC236}">
                    <a16:creationId xmlns:a16="http://schemas.microsoft.com/office/drawing/2014/main" id="{5675FFBF-10F8-631F-B4EE-49BAEDA8CE8B}"/>
                  </a:ext>
                </a:extLst>
              </p:cNvPr>
              <p:cNvSpPr txBox="1"/>
              <p:nvPr/>
            </p:nvSpPr>
            <p:spPr>
              <a:xfrm>
                <a:off x="2727992" y="4466976"/>
                <a:ext cx="313342" cy="112911"/>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1000" spc="-150" dirty="0">
                    <a:latin typeface="HGP創英角ｺﾞｼｯｸUB" panose="020B0900000000000000" pitchFamily="50" charset="-128"/>
                    <a:ea typeface="HGP創英角ｺﾞｼｯｸUB" panose="020B0900000000000000" pitchFamily="50" charset="-128"/>
                  </a:rPr>
                  <a:t>き けん</a:t>
                </a:r>
                <a:endParaRPr kumimoji="1" lang="ja-JP" altLang="en-US" sz="10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p:txBody>
          </p:sp>
        </p:grpSp>
        <p:sp>
          <p:nvSpPr>
            <p:cNvPr id="92" name="楕円 91">
              <a:extLst>
                <a:ext uri="{FF2B5EF4-FFF2-40B4-BE49-F238E27FC236}">
                  <a16:creationId xmlns:a16="http://schemas.microsoft.com/office/drawing/2014/main" id="{A58239E4-BC78-B252-E08A-63002FA0FFE6}"/>
                </a:ext>
              </a:extLst>
            </p:cNvPr>
            <p:cNvSpPr/>
            <p:nvPr/>
          </p:nvSpPr>
          <p:spPr>
            <a:xfrm>
              <a:off x="3629301" y="1724638"/>
              <a:ext cx="971358" cy="971358"/>
            </a:xfrm>
            <a:prstGeom prst="ellipse">
              <a:avLst/>
            </a:prstGeom>
            <a:solidFill>
              <a:srgbClr val="AA00AA"/>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D261FCF5-80F3-8D39-22AE-3C142FC94692}"/>
                </a:ext>
              </a:extLst>
            </p:cNvPr>
            <p:cNvSpPr txBox="1"/>
            <p:nvPr/>
          </p:nvSpPr>
          <p:spPr>
            <a:xfrm>
              <a:off x="3263579" y="1935998"/>
              <a:ext cx="1679754" cy="757130"/>
            </a:xfrm>
            <a:prstGeom prst="rect">
              <a:avLst/>
            </a:prstGeom>
            <a:noFill/>
          </p:spPr>
          <p:txBody>
            <a:bodyPr wrap="square" rtlCol="0">
              <a:spAutoFit/>
            </a:bodyPr>
            <a:lstStyle/>
            <a:p>
              <a:pPr algn="ctr">
                <a:lnSpc>
                  <a:spcPct val="90000"/>
                </a:lnSpc>
              </a:pPr>
              <a:r>
                <a:rPr kumimoji="1" lang="ja-JP" altLang="en-US" sz="1600" spc="-15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警戒レベル</a:t>
              </a:r>
              <a:endParaRPr kumimoji="1" lang="en-US" altLang="ja-JP" sz="1600" spc="-15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endParaRPr>
            </a:p>
            <a:p>
              <a:pPr algn="ctr">
                <a:lnSpc>
                  <a:spcPct val="90000"/>
                </a:lnSpc>
              </a:pPr>
              <a:r>
                <a:rPr kumimoji="1" lang="ja-JP" altLang="en-US" sz="32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４</a:t>
              </a:r>
              <a:endParaRPr kumimoji="1" lang="en-US" altLang="ja-JP" sz="32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endParaRPr>
            </a:p>
          </p:txBody>
        </p:sp>
        <p:sp>
          <p:nvSpPr>
            <p:cNvPr id="98" name="テキスト ボックス 97">
              <a:extLst>
                <a:ext uri="{FF2B5EF4-FFF2-40B4-BE49-F238E27FC236}">
                  <a16:creationId xmlns:a16="http://schemas.microsoft.com/office/drawing/2014/main" id="{A4924EEB-D483-EED4-1261-6E4278AB6C05}"/>
                </a:ext>
              </a:extLst>
            </p:cNvPr>
            <p:cNvSpPr txBox="1"/>
            <p:nvPr/>
          </p:nvSpPr>
          <p:spPr>
            <a:xfrm>
              <a:off x="3596844" y="1810296"/>
              <a:ext cx="611065" cy="230832"/>
            </a:xfrm>
            <a:prstGeom prst="rect">
              <a:avLst/>
            </a:prstGeom>
            <a:noFill/>
          </p:spPr>
          <p:txBody>
            <a:bodyPr wrap="none" rtlCol="0">
              <a:spAutoFit/>
            </a:bodyPr>
            <a:lstStyle/>
            <a:p>
              <a:r>
                <a:rPr kumimoji="1" lang="ja-JP" altLang="en-US" sz="900" dirty="0">
                  <a:solidFill>
                    <a:schemeClr val="bg1"/>
                  </a:solidFill>
                  <a:effectLst>
                    <a:glow rad="63500">
                      <a:schemeClr val="tx1"/>
                    </a:glow>
                  </a:effectLst>
                  <a:latin typeface="HGP創英角ｺﾞｼｯｸUB" panose="020B0900000000000000" pitchFamily="50" charset="-128"/>
                  <a:ea typeface="HGP創英角ｺﾞｼｯｸUB" panose="020B0900000000000000" pitchFamily="50" charset="-128"/>
                </a:rPr>
                <a:t>けいかい</a:t>
              </a:r>
            </a:p>
          </p:txBody>
        </p:sp>
        <p:sp>
          <p:nvSpPr>
            <p:cNvPr id="104" name="正方形/長方形 103">
              <a:extLst>
                <a:ext uri="{FF2B5EF4-FFF2-40B4-BE49-F238E27FC236}">
                  <a16:creationId xmlns:a16="http://schemas.microsoft.com/office/drawing/2014/main" id="{F495FB36-04A5-A023-4800-CD1123D8CCA8}"/>
                </a:ext>
              </a:extLst>
            </p:cNvPr>
            <p:cNvSpPr/>
            <p:nvPr/>
          </p:nvSpPr>
          <p:spPr>
            <a:xfrm>
              <a:off x="5206894" y="2589427"/>
              <a:ext cx="870311" cy="2842760"/>
            </a:xfrm>
            <a:prstGeom prst="rect">
              <a:avLst/>
            </a:prstGeom>
            <a:solidFill>
              <a:schemeClr val="bg1">
                <a:lumMod val="65000"/>
              </a:schemeClr>
            </a:solidFill>
            <a:ln w="1270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105" name="テキスト ボックス 104">
              <a:extLst>
                <a:ext uri="{FF2B5EF4-FFF2-40B4-BE49-F238E27FC236}">
                  <a16:creationId xmlns:a16="http://schemas.microsoft.com/office/drawing/2014/main" id="{781CBFEC-5E9A-257B-5B12-6C5F2E2BCC8B}"/>
                </a:ext>
              </a:extLst>
            </p:cNvPr>
            <p:cNvSpPr txBox="1"/>
            <p:nvPr/>
          </p:nvSpPr>
          <p:spPr>
            <a:xfrm>
              <a:off x="5314275" y="2589426"/>
              <a:ext cx="664797" cy="2857103"/>
            </a:xfrm>
            <a:prstGeom prst="rect">
              <a:avLst/>
            </a:prstGeom>
            <a:noFill/>
          </p:spPr>
          <p:txBody>
            <a:bodyPr vert="eaVert" wrap="square" lIns="0" tIns="0" rIns="0" bIns="0" rtlCol="0">
              <a:spAutoFit/>
            </a:bodyPr>
            <a:lstStyle/>
            <a:p>
              <a:pPr algn="ctr" defTabSz="914400">
                <a:lnSpc>
                  <a:spcPct val="120000"/>
                </a:lnSpc>
              </a:pPr>
              <a:r>
                <a:rPr kumimoji="1" lang="ja-JP" altLang="en-US" dirty="0">
                  <a:ln>
                    <a:solidFill>
                      <a:schemeClr val="bg1"/>
                    </a:solidFill>
                  </a:ln>
                  <a:solidFill>
                    <a:srgbClr val="AA00AA"/>
                  </a:solidFill>
                  <a:latin typeface="HGP創英角ｺﾞｼｯｸUB"/>
                  <a:ea typeface="HGP創英角ｺﾞｼｯｸUB"/>
                </a:rPr>
                <a:t>警戒レベル４までに</a:t>
              </a:r>
              <a:endParaRPr kumimoji="1" lang="en-US" altLang="ja-JP" dirty="0">
                <a:ln>
                  <a:solidFill>
                    <a:schemeClr val="bg1"/>
                  </a:solidFill>
                </a:ln>
                <a:solidFill>
                  <a:srgbClr val="AA00AA"/>
                </a:solidFill>
                <a:latin typeface="HGP創英角ｺﾞｼｯｸUB"/>
                <a:ea typeface="HGP創英角ｺﾞｼｯｸUB"/>
              </a:endParaRPr>
            </a:p>
            <a:p>
              <a:pPr algn="ctr" defTabSz="914400">
                <a:lnSpc>
                  <a:spcPct val="120000"/>
                </a:lnSpc>
              </a:pPr>
              <a:r>
                <a:rPr kumimoji="1" lang="ja-JP" altLang="en-US" dirty="0">
                  <a:ln>
                    <a:solidFill>
                      <a:schemeClr val="bg1"/>
                    </a:solidFill>
                  </a:ln>
                  <a:solidFill>
                    <a:srgbClr val="AA00AA"/>
                  </a:solidFill>
                  <a:latin typeface="HGP創英角ｺﾞｼｯｸUB"/>
                  <a:ea typeface="HGP創英角ｺﾞｼｯｸUB"/>
                </a:rPr>
                <a:t>必ず避難！</a:t>
              </a:r>
            </a:p>
          </p:txBody>
        </p:sp>
        <p:sp>
          <p:nvSpPr>
            <p:cNvPr id="106" name="テキスト ボックス 105">
              <a:extLst>
                <a:ext uri="{FF2B5EF4-FFF2-40B4-BE49-F238E27FC236}">
                  <a16:creationId xmlns:a16="http://schemas.microsoft.com/office/drawing/2014/main" id="{95E4F481-6FDE-FE7F-9B13-599881A5B409}"/>
                </a:ext>
              </a:extLst>
            </p:cNvPr>
            <p:cNvSpPr txBox="1"/>
            <p:nvPr/>
          </p:nvSpPr>
          <p:spPr>
            <a:xfrm>
              <a:off x="5877318" y="3088578"/>
              <a:ext cx="161583" cy="563478"/>
            </a:xfrm>
            <a:prstGeom prst="rect">
              <a:avLst/>
            </a:prstGeom>
            <a:noFill/>
          </p:spPr>
          <p:txBody>
            <a:bodyPr vert="eaVert" wrap="square" lIns="0" tIns="0" rIns="0" bIns="0" rtlCol="0">
              <a:spAutoFit/>
            </a:bodyPr>
            <a:lstStyle/>
            <a:p>
              <a:pPr defTabSz="914400"/>
              <a:r>
                <a:rPr kumimoji="1" lang="ja-JP" altLang="en-US" sz="1050" dirty="0">
                  <a:solidFill>
                    <a:schemeClr val="bg1"/>
                  </a:solidFill>
                  <a:latin typeface="Arial"/>
                  <a:ea typeface="ＭＳ Ｐゴシック"/>
                </a:rPr>
                <a:t>けいかい</a:t>
              </a:r>
            </a:p>
          </p:txBody>
        </p:sp>
        <p:cxnSp>
          <p:nvCxnSpPr>
            <p:cNvPr id="107" name="直線コネクタ 106">
              <a:extLst>
                <a:ext uri="{FF2B5EF4-FFF2-40B4-BE49-F238E27FC236}">
                  <a16:creationId xmlns:a16="http://schemas.microsoft.com/office/drawing/2014/main" id="{2115B358-47DC-A596-E5A8-F48B9D1901DF}"/>
                </a:ext>
              </a:extLst>
            </p:cNvPr>
            <p:cNvCxnSpPr>
              <a:cxnSpLocks/>
            </p:cNvCxnSpPr>
            <p:nvPr/>
          </p:nvCxnSpPr>
          <p:spPr>
            <a:xfrm>
              <a:off x="5627732" y="2627527"/>
              <a:ext cx="0" cy="347394"/>
            </a:xfrm>
            <a:prstGeom prst="line">
              <a:avLst/>
            </a:prstGeom>
            <a:noFill/>
            <a:ln w="28575" cap="flat" cmpd="sng" algn="ctr">
              <a:solidFill>
                <a:srgbClr val="AA00AA"/>
              </a:solidFill>
              <a:prstDash val="solid"/>
              <a:miter lim="800000"/>
            </a:ln>
            <a:effectLst>
              <a:glow rad="38100">
                <a:schemeClr val="bg1"/>
              </a:glow>
            </a:effectLst>
          </p:spPr>
        </p:cxnSp>
        <p:sp>
          <p:nvSpPr>
            <p:cNvPr id="108" name="テキスト ボックス 107">
              <a:extLst>
                <a:ext uri="{FF2B5EF4-FFF2-40B4-BE49-F238E27FC236}">
                  <a16:creationId xmlns:a16="http://schemas.microsoft.com/office/drawing/2014/main" id="{B6E72BBB-174F-2AF1-9C05-476DE9B77F32}"/>
                </a:ext>
              </a:extLst>
            </p:cNvPr>
            <p:cNvSpPr txBox="1"/>
            <p:nvPr/>
          </p:nvSpPr>
          <p:spPr>
            <a:xfrm>
              <a:off x="5546942" y="3947739"/>
              <a:ext cx="161583" cy="563478"/>
            </a:xfrm>
            <a:prstGeom prst="rect">
              <a:avLst/>
            </a:prstGeom>
            <a:noFill/>
          </p:spPr>
          <p:txBody>
            <a:bodyPr vert="eaVert" wrap="square" lIns="0" tIns="0" rIns="0" bIns="0" rtlCol="0">
              <a:spAutoFit/>
            </a:bodyPr>
            <a:lstStyle/>
            <a:p>
              <a:pPr defTabSz="914400"/>
              <a:r>
                <a:rPr kumimoji="1" lang="ja-JP" altLang="en-US" sz="1050" dirty="0">
                  <a:solidFill>
                    <a:schemeClr val="bg1"/>
                  </a:solidFill>
                  <a:latin typeface="Arial"/>
                  <a:ea typeface="ＭＳ Ｐゴシック"/>
                </a:rPr>
                <a:t>ひ なん</a:t>
              </a:r>
            </a:p>
          </p:txBody>
        </p:sp>
        <p:cxnSp>
          <p:nvCxnSpPr>
            <p:cNvPr id="109" name="直線コネクタ 108">
              <a:extLst>
                <a:ext uri="{FF2B5EF4-FFF2-40B4-BE49-F238E27FC236}">
                  <a16:creationId xmlns:a16="http://schemas.microsoft.com/office/drawing/2014/main" id="{5CF69A37-FE6E-654A-56CB-BFE5ED70D03D}"/>
                </a:ext>
              </a:extLst>
            </p:cNvPr>
            <p:cNvCxnSpPr>
              <a:cxnSpLocks/>
            </p:cNvCxnSpPr>
            <p:nvPr/>
          </p:nvCxnSpPr>
          <p:spPr>
            <a:xfrm>
              <a:off x="5627732" y="5029790"/>
              <a:ext cx="0" cy="347394"/>
            </a:xfrm>
            <a:prstGeom prst="line">
              <a:avLst/>
            </a:prstGeom>
            <a:noFill/>
            <a:ln w="28575" cap="flat" cmpd="sng" algn="ctr">
              <a:solidFill>
                <a:srgbClr val="AA00AA"/>
              </a:solidFill>
              <a:prstDash val="solid"/>
              <a:miter lim="800000"/>
            </a:ln>
            <a:effectLst>
              <a:glow rad="38100">
                <a:schemeClr val="bg1"/>
              </a:glow>
            </a:effectLst>
          </p:spPr>
        </p:cxnSp>
      </p:grpSp>
      <p:grpSp>
        <p:nvGrpSpPr>
          <p:cNvPr id="37" name="グループ化 36">
            <a:extLst>
              <a:ext uri="{FF2B5EF4-FFF2-40B4-BE49-F238E27FC236}">
                <a16:creationId xmlns:a16="http://schemas.microsoft.com/office/drawing/2014/main" id="{A19129D0-0FD9-BDB1-6251-3BDAB23BA05F}"/>
              </a:ext>
            </a:extLst>
          </p:cNvPr>
          <p:cNvGrpSpPr/>
          <p:nvPr/>
        </p:nvGrpSpPr>
        <p:grpSpPr>
          <a:xfrm>
            <a:off x="175022" y="5495360"/>
            <a:ext cx="8793957" cy="1084635"/>
            <a:chOff x="175022" y="5495360"/>
            <a:chExt cx="8793957" cy="1084635"/>
          </a:xfrm>
        </p:grpSpPr>
        <p:grpSp>
          <p:nvGrpSpPr>
            <p:cNvPr id="35" name="グループ化 34">
              <a:extLst>
                <a:ext uri="{FF2B5EF4-FFF2-40B4-BE49-F238E27FC236}">
                  <a16:creationId xmlns:a16="http://schemas.microsoft.com/office/drawing/2014/main" id="{E54E789E-12FD-3A15-FA78-C1E5BCE21D4C}"/>
                </a:ext>
              </a:extLst>
            </p:cNvPr>
            <p:cNvGrpSpPr/>
            <p:nvPr/>
          </p:nvGrpSpPr>
          <p:grpSpPr>
            <a:xfrm>
              <a:off x="175022" y="5495360"/>
              <a:ext cx="8793957" cy="1084635"/>
              <a:chOff x="175022" y="5495360"/>
              <a:chExt cx="8793957" cy="1084635"/>
            </a:xfrm>
          </p:grpSpPr>
          <p:sp>
            <p:nvSpPr>
              <p:cNvPr id="3" name="正方形/長方形 2"/>
              <p:cNvSpPr/>
              <p:nvPr/>
            </p:nvSpPr>
            <p:spPr>
              <a:xfrm>
                <a:off x="175022" y="5523339"/>
                <a:ext cx="8793957" cy="104422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88118" y="5495668"/>
                <a:ext cx="8724107" cy="1084327"/>
              </a:xfrm>
              <a:prstGeom prst="rect">
                <a:avLst/>
              </a:prstGeom>
              <a:noFill/>
            </p:spPr>
            <p:txBody>
              <a:bodyPr wrap="square" tIns="72000" rtlCol="0">
                <a:spAutoFit/>
              </a:bodyPr>
              <a:lstStyle/>
              <a:p>
                <a:pPr>
                  <a:lnSpc>
                    <a:spcPct val="120000"/>
                  </a:lnSpc>
                </a:pP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ただし、必ずこの順番で発令されるわけではありません。</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情報が発令されないこともあります。</a:t>
                </a:r>
                <a:endPar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sp>
            <p:nvSpPr>
              <p:cNvPr id="44" name="テキスト ボックス 43"/>
              <p:cNvSpPr txBox="1"/>
              <p:nvPr/>
            </p:nvSpPr>
            <p:spPr>
              <a:xfrm>
                <a:off x="250971" y="6006119"/>
                <a:ext cx="716035"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じょうほう</a:t>
                </a:r>
              </a:p>
            </p:txBody>
          </p:sp>
          <p:sp>
            <p:nvSpPr>
              <p:cNvPr id="30" name="テキスト ボックス 29">
                <a:extLst>
                  <a:ext uri="{FF2B5EF4-FFF2-40B4-BE49-F238E27FC236}">
                    <a16:creationId xmlns:a16="http://schemas.microsoft.com/office/drawing/2014/main" id="{B0270DF2-A64F-48FC-8352-0A738DB8BD74}"/>
                  </a:ext>
                </a:extLst>
              </p:cNvPr>
              <p:cNvSpPr txBox="1"/>
              <p:nvPr/>
            </p:nvSpPr>
            <p:spPr>
              <a:xfrm>
                <a:off x="1354704" y="6005619"/>
                <a:ext cx="648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はつれい</a:t>
                </a:r>
              </a:p>
            </p:txBody>
          </p:sp>
          <p:sp>
            <p:nvSpPr>
              <p:cNvPr id="31" name="テキスト ボックス 30">
                <a:extLst>
                  <a:ext uri="{FF2B5EF4-FFF2-40B4-BE49-F238E27FC236}">
                    <a16:creationId xmlns:a16="http://schemas.microsoft.com/office/drawing/2014/main" id="{3F0C5DF5-1A7D-0DE4-5EE1-36DCB394EDE4}"/>
                  </a:ext>
                </a:extLst>
              </p:cNvPr>
              <p:cNvSpPr txBox="1"/>
              <p:nvPr/>
            </p:nvSpPr>
            <p:spPr>
              <a:xfrm>
                <a:off x="3790980" y="5495360"/>
                <a:ext cx="648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はつれい</a:t>
                </a:r>
              </a:p>
            </p:txBody>
          </p:sp>
          <p:sp>
            <p:nvSpPr>
              <p:cNvPr id="32" name="テキスト ボックス 31">
                <a:extLst>
                  <a:ext uri="{FF2B5EF4-FFF2-40B4-BE49-F238E27FC236}">
                    <a16:creationId xmlns:a16="http://schemas.microsoft.com/office/drawing/2014/main" id="{641B136B-7D1D-00EA-8CA4-24BA9F600FF9}"/>
                  </a:ext>
                </a:extLst>
              </p:cNvPr>
              <p:cNvSpPr txBox="1"/>
              <p:nvPr/>
            </p:nvSpPr>
            <p:spPr>
              <a:xfrm>
                <a:off x="2698805" y="5496810"/>
                <a:ext cx="7164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じゅんばん</a:t>
                </a:r>
              </a:p>
            </p:txBody>
          </p:sp>
        </p:grpSp>
        <p:sp>
          <p:nvSpPr>
            <p:cNvPr id="6" name="テキスト ボックス 5">
              <a:extLst>
                <a:ext uri="{FF2B5EF4-FFF2-40B4-BE49-F238E27FC236}">
                  <a16:creationId xmlns:a16="http://schemas.microsoft.com/office/drawing/2014/main" id="{2F30F9EC-FA1C-54EB-F401-81EB5BA7F873}"/>
                </a:ext>
              </a:extLst>
            </p:cNvPr>
            <p:cNvSpPr txBox="1"/>
            <p:nvPr/>
          </p:nvSpPr>
          <p:spPr>
            <a:xfrm>
              <a:off x="1400230" y="5498535"/>
              <a:ext cx="396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かなら</a:t>
              </a:r>
            </a:p>
          </p:txBody>
        </p:sp>
      </p:grpSp>
    </p:spTree>
    <p:extLst>
      <p:ext uri="{BB962C8B-B14F-4D97-AF65-F5344CB8AC3E}">
        <p14:creationId xmlns:p14="http://schemas.microsoft.com/office/powerpoint/2010/main" val="314661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18</a:t>
            </a:fld>
            <a:endParaRPr kumimoji="1" lang="ja-JP" altLang="en-US"/>
          </a:p>
        </p:txBody>
      </p:sp>
      <p:grpSp>
        <p:nvGrpSpPr>
          <p:cNvPr id="10" name="グループ化 9"/>
          <p:cNvGrpSpPr/>
          <p:nvPr/>
        </p:nvGrpSpPr>
        <p:grpSpPr>
          <a:xfrm>
            <a:off x="142671" y="745544"/>
            <a:ext cx="1043215" cy="1043216"/>
            <a:chOff x="418426" y="379199"/>
            <a:chExt cx="1043215" cy="1043216"/>
          </a:xfrm>
        </p:grpSpPr>
        <p:sp>
          <p:nvSpPr>
            <p:cNvPr id="11" name="円/楕円 10"/>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13" name="グループ化 12"/>
          <p:cNvGrpSpPr/>
          <p:nvPr/>
        </p:nvGrpSpPr>
        <p:grpSpPr>
          <a:xfrm>
            <a:off x="1168545" y="375752"/>
            <a:ext cx="1043215" cy="1093667"/>
            <a:chOff x="1561979" y="379199"/>
            <a:chExt cx="1043215" cy="1093667"/>
          </a:xfrm>
        </p:grpSpPr>
        <p:sp>
          <p:nvSpPr>
            <p:cNvPr id="14" name="円/楕円 13"/>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6" name="グループ化 15"/>
          <p:cNvGrpSpPr/>
          <p:nvPr/>
        </p:nvGrpSpPr>
        <p:grpSpPr>
          <a:xfrm>
            <a:off x="2303394" y="330191"/>
            <a:ext cx="1043215" cy="1050125"/>
            <a:chOff x="3395081" y="379199"/>
            <a:chExt cx="1043215" cy="1050125"/>
          </a:xfrm>
        </p:grpSpPr>
        <p:sp>
          <p:nvSpPr>
            <p:cNvPr id="17" name="円/楕円 16"/>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9" name="グループ化 18"/>
          <p:cNvGrpSpPr/>
          <p:nvPr/>
        </p:nvGrpSpPr>
        <p:grpSpPr>
          <a:xfrm>
            <a:off x="3395519" y="667012"/>
            <a:ext cx="1043215" cy="1043215"/>
            <a:chOff x="4555317" y="401561"/>
            <a:chExt cx="1043215" cy="1043215"/>
          </a:xfrm>
        </p:grpSpPr>
        <p:sp>
          <p:nvSpPr>
            <p:cNvPr id="20" name="円/楕円 19"/>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22" name="グループ化 21"/>
          <p:cNvGrpSpPr/>
          <p:nvPr/>
        </p:nvGrpSpPr>
        <p:grpSpPr>
          <a:xfrm>
            <a:off x="4530368" y="794957"/>
            <a:ext cx="1043215" cy="1043215"/>
            <a:chOff x="5715553" y="386109"/>
            <a:chExt cx="1043215" cy="1043215"/>
          </a:xfrm>
        </p:grpSpPr>
        <p:sp>
          <p:nvSpPr>
            <p:cNvPr id="23" name="円/楕円 22"/>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49" name="グループ化 48">
            <a:extLst>
              <a:ext uri="{FF2B5EF4-FFF2-40B4-BE49-F238E27FC236}">
                <a16:creationId xmlns:a16="http://schemas.microsoft.com/office/drawing/2014/main" id="{EEFD8202-A956-5610-2785-6CB454856BBE}"/>
              </a:ext>
            </a:extLst>
          </p:cNvPr>
          <p:cNvGrpSpPr/>
          <p:nvPr/>
        </p:nvGrpSpPr>
        <p:grpSpPr>
          <a:xfrm>
            <a:off x="181174" y="4534819"/>
            <a:ext cx="8723146" cy="2026118"/>
            <a:chOff x="181174" y="4534819"/>
            <a:chExt cx="8723146" cy="2026118"/>
          </a:xfrm>
        </p:grpSpPr>
        <p:sp>
          <p:nvSpPr>
            <p:cNvPr id="7" name="正方形/長方形 6"/>
            <p:cNvSpPr/>
            <p:nvPr/>
          </p:nvSpPr>
          <p:spPr>
            <a:xfrm>
              <a:off x="181174" y="4534819"/>
              <a:ext cx="8723146" cy="2026118"/>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3" name="テキスト ボックス 42">
              <a:extLst>
                <a:ext uri="{FF2B5EF4-FFF2-40B4-BE49-F238E27FC236}">
                  <a16:creationId xmlns:a16="http://schemas.microsoft.com/office/drawing/2014/main" id="{0F80E113-285E-8DF7-BAE9-D904BFE82624}"/>
                </a:ext>
              </a:extLst>
            </p:cNvPr>
            <p:cNvSpPr txBox="1"/>
            <p:nvPr/>
          </p:nvSpPr>
          <p:spPr>
            <a:xfrm>
              <a:off x="375713" y="4661439"/>
              <a:ext cx="8309310" cy="1668727"/>
            </a:xfrm>
            <a:prstGeom prst="rect">
              <a:avLst/>
            </a:prstGeom>
            <a:noFill/>
          </p:spPr>
          <p:txBody>
            <a:bodyPr wrap="square" rtlCol="0">
              <a:spAutoFit/>
            </a:bodyPr>
            <a:lstStyle/>
            <a:p>
              <a:pPr>
                <a:lnSpc>
                  <a:spcPts val="6600"/>
                </a:lnSpc>
              </a:pPr>
              <a:r>
                <a:rPr kumimoji="1" lang="ja-JP" altLang="en-US" sz="4400" dirty="0">
                  <a:solidFill>
                    <a:srgbClr val="B52F25"/>
                  </a:solidFill>
                  <a:latin typeface="HGP創英角ｺﾞｼｯｸUB" panose="020B0900000000000000" pitchFamily="50" charset="-128"/>
                  <a:ea typeface="HGP創英角ｺﾞｼｯｸUB" panose="020B0900000000000000" pitchFamily="50" charset="-128"/>
                </a:rPr>
                <a:t>災害の状況によって避難の判断をすること</a:t>
              </a:r>
              <a:r>
                <a:rPr kumimoji="1" lang="ja-JP" altLang="en-US" sz="4400" dirty="0">
                  <a:latin typeface="HGP創英角ｺﾞｼｯｸUB" panose="020B0900000000000000" pitchFamily="50" charset="-128"/>
                  <a:ea typeface="HGP創英角ｺﾞｼｯｸUB" panose="020B0900000000000000" pitchFamily="50" charset="-128"/>
                </a:rPr>
                <a:t>が大切です。</a:t>
              </a:r>
              <a:endParaRPr kumimoji="1" lang="en-US" altLang="ja-JP" sz="4400" dirty="0">
                <a:effectLst/>
                <a:latin typeface="HGP創英角ｺﾞｼｯｸUB" panose="020B0900000000000000" pitchFamily="50" charset="-128"/>
                <a:ea typeface="HGP創英角ｺﾞｼｯｸUB" panose="020B0900000000000000" pitchFamily="50" charset="-128"/>
              </a:endParaRPr>
            </a:p>
          </p:txBody>
        </p:sp>
        <p:sp>
          <p:nvSpPr>
            <p:cNvPr id="33" name="テキスト ボックス 32">
              <a:extLst>
                <a:ext uri="{FF2B5EF4-FFF2-40B4-BE49-F238E27FC236}">
                  <a16:creationId xmlns:a16="http://schemas.microsoft.com/office/drawing/2014/main" id="{5CE2E60E-EC7B-31C7-BEED-7087DC65E6A5}"/>
                </a:ext>
              </a:extLst>
            </p:cNvPr>
            <p:cNvSpPr txBox="1"/>
            <p:nvPr/>
          </p:nvSpPr>
          <p:spPr>
            <a:xfrm>
              <a:off x="517559" y="4669017"/>
              <a:ext cx="1033259"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sp>
          <p:nvSpPr>
            <p:cNvPr id="34" name="テキスト ボックス 33">
              <a:extLst>
                <a:ext uri="{FF2B5EF4-FFF2-40B4-BE49-F238E27FC236}">
                  <a16:creationId xmlns:a16="http://schemas.microsoft.com/office/drawing/2014/main" id="{5B8576CD-90E4-982B-F850-B70F3156BCC1}"/>
                </a:ext>
              </a:extLst>
            </p:cNvPr>
            <p:cNvSpPr txBox="1"/>
            <p:nvPr/>
          </p:nvSpPr>
          <p:spPr>
            <a:xfrm>
              <a:off x="5312222" y="4669017"/>
              <a:ext cx="841887"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35" name="テキスト ボックス 34">
              <a:extLst>
                <a:ext uri="{FF2B5EF4-FFF2-40B4-BE49-F238E27FC236}">
                  <a16:creationId xmlns:a16="http://schemas.microsoft.com/office/drawing/2014/main" id="{9C1565BC-86E9-75DD-1C69-F99CB42B2243}"/>
                </a:ext>
              </a:extLst>
            </p:cNvPr>
            <p:cNvSpPr txBox="1"/>
            <p:nvPr/>
          </p:nvSpPr>
          <p:spPr>
            <a:xfrm>
              <a:off x="6802049" y="4669017"/>
              <a:ext cx="1033259"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はんだん</a:t>
              </a:r>
            </a:p>
          </p:txBody>
        </p:sp>
        <p:sp>
          <p:nvSpPr>
            <p:cNvPr id="36" name="テキスト ボックス 35">
              <a:extLst>
                <a:ext uri="{FF2B5EF4-FFF2-40B4-BE49-F238E27FC236}">
                  <a16:creationId xmlns:a16="http://schemas.microsoft.com/office/drawing/2014/main" id="{96292C9D-48C8-ACB1-EDA2-470A7D584751}"/>
                </a:ext>
              </a:extLst>
            </p:cNvPr>
            <p:cNvSpPr txBox="1"/>
            <p:nvPr/>
          </p:nvSpPr>
          <p:spPr>
            <a:xfrm>
              <a:off x="2094087" y="4669017"/>
              <a:ext cx="109604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じょうきょう</a:t>
              </a:r>
            </a:p>
          </p:txBody>
        </p:sp>
      </p:grpSp>
      <p:sp>
        <p:nvSpPr>
          <p:cNvPr id="42" name="下矢印 26">
            <a:extLst>
              <a:ext uri="{FF2B5EF4-FFF2-40B4-BE49-F238E27FC236}">
                <a16:creationId xmlns:a16="http://schemas.microsoft.com/office/drawing/2014/main" id="{F3763ECA-5878-23B3-FAAF-61E48A6F27F6}"/>
              </a:ext>
            </a:extLst>
          </p:cNvPr>
          <p:cNvSpPr/>
          <p:nvPr/>
        </p:nvSpPr>
        <p:spPr>
          <a:xfrm>
            <a:off x="4250331" y="4056923"/>
            <a:ext cx="643338" cy="695716"/>
          </a:xfrm>
          <a:prstGeom prst="downArrow">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6E59F684-EE53-6BD6-941F-429ED6960911}"/>
              </a:ext>
            </a:extLst>
          </p:cNvPr>
          <p:cNvGrpSpPr/>
          <p:nvPr/>
        </p:nvGrpSpPr>
        <p:grpSpPr>
          <a:xfrm>
            <a:off x="181174" y="2540891"/>
            <a:ext cx="8723146" cy="1534764"/>
            <a:chOff x="181174" y="2540891"/>
            <a:chExt cx="8723146" cy="1534764"/>
          </a:xfrm>
        </p:grpSpPr>
        <p:grpSp>
          <p:nvGrpSpPr>
            <p:cNvPr id="50" name="グループ化 49">
              <a:extLst>
                <a:ext uri="{FF2B5EF4-FFF2-40B4-BE49-F238E27FC236}">
                  <a16:creationId xmlns:a16="http://schemas.microsoft.com/office/drawing/2014/main" id="{AA7F3C3B-42E0-0D9D-0CFA-53D59C3696B5}"/>
                </a:ext>
              </a:extLst>
            </p:cNvPr>
            <p:cNvGrpSpPr/>
            <p:nvPr/>
          </p:nvGrpSpPr>
          <p:grpSpPr>
            <a:xfrm>
              <a:off x="181174" y="2540891"/>
              <a:ext cx="8723146" cy="1534764"/>
              <a:chOff x="181174" y="2540891"/>
              <a:chExt cx="8723146" cy="1534764"/>
            </a:xfrm>
          </p:grpSpPr>
          <p:sp>
            <p:nvSpPr>
              <p:cNvPr id="44" name="正方形/長方形 43">
                <a:extLst>
                  <a:ext uri="{FF2B5EF4-FFF2-40B4-BE49-F238E27FC236}">
                    <a16:creationId xmlns:a16="http://schemas.microsoft.com/office/drawing/2014/main" id="{8D2D0A1A-8F6D-B0AC-269F-5181C51295D0}"/>
                  </a:ext>
                </a:extLst>
              </p:cNvPr>
              <p:cNvSpPr/>
              <p:nvPr/>
            </p:nvSpPr>
            <p:spPr>
              <a:xfrm>
                <a:off x="181174" y="2540891"/>
                <a:ext cx="8723146" cy="1516032"/>
              </a:xfrm>
              <a:prstGeom prst="rect">
                <a:avLst/>
              </a:prstGeom>
              <a:solidFill>
                <a:schemeClr val="bg1">
                  <a:lumMod val="8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8" name="テキスト ボックス 7"/>
              <p:cNvSpPr txBox="1"/>
              <p:nvPr/>
            </p:nvSpPr>
            <p:spPr>
              <a:xfrm>
                <a:off x="239680" y="2604098"/>
                <a:ext cx="7837520" cy="1471557"/>
              </a:xfrm>
              <a:prstGeom prst="rect">
                <a:avLst/>
              </a:prstGeom>
              <a:noFill/>
            </p:spPr>
            <p:txBody>
              <a:bodyPr wrap="square" rtlCol="0">
                <a:spAutoFit/>
              </a:bodyPr>
              <a:lstStyle/>
              <a:p>
                <a:pPr>
                  <a:lnSpc>
                    <a:spcPct val="120000"/>
                  </a:lnSpc>
                </a:pPr>
                <a:r>
                  <a:rPr kumimoji="1" lang="ja-JP" altLang="en-US" sz="4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役所から発令される避難情報だけを待つのではなく・・・</a:t>
                </a:r>
                <a:endParaRPr kumimoji="1" lang="en-US" altLang="ja-JP"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endParaRPr>
              </a:p>
            </p:txBody>
          </p:sp>
          <p:sp>
            <p:nvSpPr>
              <p:cNvPr id="27" name="テキスト ボックス 26">
                <a:extLst>
                  <a:ext uri="{FF2B5EF4-FFF2-40B4-BE49-F238E27FC236}">
                    <a16:creationId xmlns:a16="http://schemas.microsoft.com/office/drawing/2014/main" id="{E4C6B76B-BD3D-B1B6-7B62-D89B52BF4E12}"/>
                  </a:ext>
                </a:extLst>
              </p:cNvPr>
              <p:cNvSpPr txBox="1"/>
              <p:nvPr/>
            </p:nvSpPr>
            <p:spPr>
              <a:xfrm>
                <a:off x="4772025" y="2564926"/>
                <a:ext cx="1806146" cy="169277"/>
              </a:xfrm>
              <a:prstGeom prst="rect">
                <a:avLst/>
              </a:prstGeom>
              <a:noFill/>
            </p:spPr>
            <p:txBody>
              <a:bodyPr wrap="square" lIns="0" tIns="0" rIns="0" bIns="0" rtlCol="0" anchor="ctr" anchorCtr="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ひ なんじょうほう</a:t>
                </a:r>
              </a:p>
            </p:txBody>
          </p:sp>
        </p:grpSp>
        <p:sp>
          <p:nvSpPr>
            <p:cNvPr id="38" name="テキスト ボックス 37">
              <a:extLst>
                <a:ext uri="{FF2B5EF4-FFF2-40B4-BE49-F238E27FC236}">
                  <a16:creationId xmlns:a16="http://schemas.microsoft.com/office/drawing/2014/main" id="{273402AE-E4D2-955C-CD93-2303D7DDDFFA}"/>
                </a:ext>
              </a:extLst>
            </p:cNvPr>
            <p:cNvSpPr txBox="1"/>
            <p:nvPr/>
          </p:nvSpPr>
          <p:spPr>
            <a:xfrm>
              <a:off x="2305040" y="2561553"/>
              <a:ext cx="900000" cy="169277"/>
            </a:xfrm>
            <a:prstGeom prst="rect">
              <a:avLst/>
            </a:prstGeom>
            <a:noFill/>
          </p:spPr>
          <p:txBody>
            <a:bodyPr wrap="square" lIns="0" tIns="0" rIns="0" bIns="0" rtlCol="0" anchor="ctr" anchorCtr="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はつれい</a:t>
              </a:r>
            </a:p>
          </p:txBody>
        </p:sp>
      </p:grpSp>
      <p:grpSp>
        <p:nvGrpSpPr>
          <p:cNvPr id="6" name="グループ化 5">
            <a:extLst>
              <a:ext uri="{FF2B5EF4-FFF2-40B4-BE49-F238E27FC236}">
                <a16:creationId xmlns:a16="http://schemas.microsoft.com/office/drawing/2014/main" id="{D3C1B0F2-2C66-4A09-1361-A84C66D85EEB}"/>
              </a:ext>
            </a:extLst>
          </p:cNvPr>
          <p:cNvGrpSpPr/>
          <p:nvPr/>
        </p:nvGrpSpPr>
        <p:grpSpPr>
          <a:xfrm>
            <a:off x="6479206" y="95918"/>
            <a:ext cx="2523910" cy="2523910"/>
            <a:chOff x="6521261" y="576217"/>
            <a:chExt cx="2523910" cy="2523910"/>
          </a:xfrm>
        </p:grpSpPr>
        <p:grpSp>
          <p:nvGrpSpPr>
            <p:cNvPr id="9" name="グループ化 8">
              <a:extLst>
                <a:ext uri="{FF2B5EF4-FFF2-40B4-BE49-F238E27FC236}">
                  <a16:creationId xmlns:a16="http://schemas.microsoft.com/office/drawing/2014/main" id="{AA844792-78AF-6DD2-60AA-C3532F9DA14B}"/>
                </a:ext>
              </a:extLst>
            </p:cNvPr>
            <p:cNvGrpSpPr/>
            <p:nvPr/>
          </p:nvGrpSpPr>
          <p:grpSpPr>
            <a:xfrm>
              <a:off x="6521261" y="576217"/>
              <a:ext cx="2523910" cy="2523910"/>
              <a:chOff x="6521261" y="576217"/>
              <a:chExt cx="2523910" cy="2523910"/>
            </a:xfrm>
          </p:grpSpPr>
          <p:grpSp>
            <p:nvGrpSpPr>
              <p:cNvPr id="26" name="グループ化 25">
                <a:extLst>
                  <a:ext uri="{FF2B5EF4-FFF2-40B4-BE49-F238E27FC236}">
                    <a16:creationId xmlns:a16="http://schemas.microsoft.com/office/drawing/2014/main" id="{33BB6DDF-B923-9FEB-1229-D7B0E1DCA48D}"/>
                  </a:ext>
                </a:extLst>
              </p:cNvPr>
              <p:cNvGrpSpPr/>
              <p:nvPr/>
            </p:nvGrpSpPr>
            <p:grpSpPr>
              <a:xfrm>
                <a:off x="6521261" y="576217"/>
                <a:ext cx="2523910" cy="2523910"/>
                <a:chOff x="6638813" y="916744"/>
                <a:chExt cx="2523910" cy="2523910"/>
              </a:xfrm>
            </p:grpSpPr>
            <p:sp>
              <p:nvSpPr>
                <p:cNvPr id="29" name="円/楕円 29">
                  <a:extLst>
                    <a:ext uri="{FF2B5EF4-FFF2-40B4-BE49-F238E27FC236}">
                      <a16:creationId xmlns:a16="http://schemas.microsoft.com/office/drawing/2014/main" id="{63B2484F-F1B9-ED12-90EC-5F305C9B1782}"/>
                    </a:ext>
                  </a:extLst>
                </p:cNvPr>
                <p:cNvSpPr/>
                <p:nvPr/>
              </p:nvSpPr>
              <p:spPr>
                <a:xfrm>
                  <a:off x="6708156" y="986087"/>
                  <a:ext cx="2385224" cy="23852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32">
                  <a:extLst>
                    <a:ext uri="{FF2B5EF4-FFF2-40B4-BE49-F238E27FC236}">
                      <a16:creationId xmlns:a16="http://schemas.microsoft.com/office/drawing/2014/main" id="{230C3C4C-AAE1-1A63-8371-8CCE5704F3AE}"/>
                    </a:ext>
                  </a:extLst>
                </p:cNvPr>
                <p:cNvSpPr/>
                <p:nvPr/>
              </p:nvSpPr>
              <p:spPr>
                <a:xfrm>
                  <a:off x="6638813" y="916744"/>
                  <a:ext cx="2523910" cy="2523910"/>
                </a:xfrm>
                <a:prstGeom prst="ellipse">
                  <a:avLst/>
                </a:prstGeom>
                <a:no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a:extLst>
                  <a:ext uri="{FF2B5EF4-FFF2-40B4-BE49-F238E27FC236}">
                    <a16:creationId xmlns:a16="http://schemas.microsoft.com/office/drawing/2014/main" id="{0C44A814-FC8E-C509-6F5A-A2476563CD94}"/>
                  </a:ext>
                </a:extLst>
              </p:cNvPr>
              <p:cNvSpPr txBox="1"/>
              <p:nvPr/>
            </p:nvSpPr>
            <p:spPr>
              <a:xfrm>
                <a:off x="6605420" y="1109576"/>
                <a:ext cx="2374368" cy="1754326"/>
              </a:xfrm>
              <a:prstGeom prst="rect">
                <a:avLst/>
              </a:prstGeom>
              <a:noFill/>
            </p:spPr>
            <p:txBody>
              <a:bodyPr wrap="none" rtlCol="0">
                <a:spAutoFit/>
              </a:bodyPr>
              <a:lstStyle/>
              <a:p>
                <a:pPr algn="ct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rPr>
                  <a:t>身の危険を</a:t>
                </a:r>
                <a:endParaRPr kumimoji="1"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rPr>
                  <a:t>感じたら</a:t>
                </a:r>
                <a:endParaRPr kumimoji="1"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rPr>
                  <a:t>避難</a:t>
                </a:r>
              </a:p>
            </p:txBody>
          </p:sp>
        </p:grpSp>
        <p:sp>
          <p:nvSpPr>
            <p:cNvPr id="25" name="テキスト ボックス 24">
              <a:extLst>
                <a:ext uri="{FF2B5EF4-FFF2-40B4-BE49-F238E27FC236}">
                  <a16:creationId xmlns:a16="http://schemas.microsoft.com/office/drawing/2014/main" id="{8057D48A-5E0F-614B-F80D-9FF66229DC76}"/>
                </a:ext>
              </a:extLst>
            </p:cNvPr>
            <p:cNvSpPr txBox="1"/>
            <p:nvPr/>
          </p:nvSpPr>
          <p:spPr>
            <a:xfrm>
              <a:off x="7473826" y="2179220"/>
              <a:ext cx="653281"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sp>
          <p:nvSpPr>
            <p:cNvPr id="32" name="テキスト ボックス 31">
              <a:extLst>
                <a:ext uri="{FF2B5EF4-FFF2-40B4-BE49-F238E27FC236}">
                  <a16:creationId xmlns:a16="http://schemas.microsoft.com/office/drawing/2014/main" id="{34B862B4-4115-4088-1C53-69E89DF09E38}"/>
                </a:ext>
              </a:extLst>
            </p:cNvPr>
            <p:cNvSpPr txBox="1"/>
            <p:nvPr/>
          </p:nvSpPr>
          <p:spPr>
            <a:xfrm>
              <a:off x="7746786" y="1057691"/>
              <a:ext cx="653281"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き　けん</a:t>
              </a:r>
            </a:p>
          </p:txBody>
        </p:sp>
      </p:grpSp>
      <p:grpSp>
        <p:nvGrpSpPr>
          <p:cNvPr id="37" name="グループ化 36">
            <a:extLst>
              <a:ext uri="{FF2B5EF4-FFF2-40B4-BE49-F238E27FC236}">
                <a16:creationId xmlns:a16="http://schemas.microsoft.com/office/drawing/2014/main" id="{0D7BFD2E-B83D-A7EE-4DEB-FE6DE14F1C30}"/>
              </a:ext>
            </a:extLst>
          </p:cNvPr>
          <p:cNvGrpSpPr/>
          <p:nvPr/>
        </p:nvGrpSpPr>
        <p:grpSpPr>
          <a:xfrm>
            <a:off x="-40873" y="1694775"/>
            <a:ext cx="7745604" cy="1154552"/>
            <a:chOff x="-40873" y="1694775"/>
            <a:chExt cx="7745604" cy="1154552"/>
          </a:xfrm>
        </p:grpSpPr>
        <p:sp>
          <p:nvSpPr>
            <p:cNvPr id="46" name="星 12 33">
              <a:extLst>
                <a:ext uri="{FF2B5EF4-FFF2-40B4-BE49-F238E27FC236}">
                  <a16:creationId xmlns:a16="http://schemas.microsoft.com/office/drawing/2014/main" id="{AC4705B6-E8E1-3AC2-550C-DEF0F7785E78}"/>
                </a:ext>
              </a:extLst>
            </p:cNvPr>
            <p:cNvSpPr/>
            <p:nvPr/>
          </p:nvSpPr>
          <p:spPr>
            <a:xfrm>
              <a:off x="-40873" y="1694775"/>
              <a:ext cx="1154552" cy="1154552"/>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E76C4E6D-1C03-0E93-5CF7-B3AAB0D13694}"/>
                </a:ext>
              </a:extLst>
            </p:cNvPr>
            <p:cNvSpPr txBox="1"/>
            <p:nvPr/>
          </p:nvSpPr>
          <p:spPr>
            <a:xfrm rot="985020">
              <a:off x="136293" y="1834665"/>
              <a:ext cx="800219" cy="830997"/>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a:t>
              </a:r>
            </a:p>
          </p:txBody>
        </p:sp>
        <p:grpSp>
          <p:nvGrpSpPr>
            <p:cNvPr id="5" name="グループ化 4">
              <a:extLst>
                <a:ext uri="{FF2B5EF4-FFF2-40B4-BE49-F238E27FC236}">
                  <a16:creationId xmlns:a16="http://schemas.microsoft.com/office/drawing/2014/main" id="{779B1948-7243-D8DD-DC0B-02CC94B3D607}"/>
                </a:ext>
              </a:extLst>
            </p:cNvPr>
            <p:cNvGrpSpPr/>
            <p:nvPr/>
          </p:nvGrpSpPr>
          <p:grpSpPr>
            <a:xfrm>
              <a:off x="795931" y="1964704"/>
              <a:ext cx="6908800" cy="611817"/>
              <a:chOff x="187068" y="2858347"/>
              <a:chExt cx="6908800" cy="611817"/>
            </a:xfrm>
          </p:grpSpPr>
          <p:sp>
            <p:nvSpPr>
              <p:cNvPr id="31" name="テキスト ボックス 30"/>
              <p:cNvSpPr txBox="1"/>
              <p:nvPr/>
            </p:nvSpPr>
            <p:spPr>
              <a:xfrm>
                <a:off x="306805" y="2858347"/>
                <a:ext cx="1369595"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こうずいさいがい</a:t>
                </a:r>
              </a:p>
            </p:txBody>
          </p:sp>
          <p:sp>
            <p:nvSpPr>
              <p:cNvPr id="4" name="テキスト ボックス 3">
                <a:extLst>
                  <a:ext uri="{FF2B5EF4-FFF2-40B4-BE49-F238E27FC236}">
                    <a16:creationId xmlns:a16="http://schemas.microsoft.com/office/drawing/2014/main" id="{8E23F467-974E-9880-C38C-EE78002CC5BA}"/>
                  </a:ext>
                </a:extLst>
              </p:cNvPr>
              <p:cNvSpPr txBox="1"/>
              <p:nvPr/>
            </p:nvSpPr>
            <p:spPr>
              <a:xfrm>
                <a:off x="2147888" y="2858347"/>
                <a:ext cx="124763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ど　しゃさいがい</a:t>
                </a:r>
              </a:p>
            </p:txBody>
          </p:sp>
          <p:sp>
            <p:nvSpPr>
              <p:cNvPr id="3" name="テキスト ボックス 2">
                <a:extLst>
                  <a:ext uri="{FF2B5EF4-FFF2-40B4-BE49-F238E27FC236}">
                    <a16:creationId xmlns:a16="http://schemas.microsoft.com/office/drawing/2014/main" id="{6E965404-51B0-640E-8E04-CFE066C5A32B}"/>
                  </a:ext>
                </a:extLst>
              </p:cNvPr>
              <p:cNvSpPr txBox="1"/>
              <p:nvPr/>
            </p:nvSpPr>
            <p:spPr>
              <a:xfrm>
                <a:off x="187068" y="2946944"/>
                <a:ext cx="6908800"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洪水災害や土砂災害が起こりそうなとき</a:t>
                </a:r>
                <a:endParaRPr kumimoji="1" lang="en-US" altLang="ja-JP" sz="2800" dirty="0">
                  <a:latin typeface="HGP創英角ｺﾞｼｯｸUB" panose="020B0900000000000000" pitchFamily="50" charset="-128"/>
                  <a:ea typeface="HGP創英角ｺﾞｼｯｸUB" panose="020B0900000000000000" pitchFamily="50" charset="-128"/>
                </a:endParaRPr>
              </a:p>
            </p:txBody>
          </p:sp>
        </p:grpSp>
      </p:grpSp>
    </p:spTree>
    <p:extLst>
      <p:ext uri="{BB962C8B-B14F-4D97-AF65-F5344CB8AC3E}">
        <p14:creationId xmlns:p14="http://schemas.microsoft.com/office/powerpoint/2010/main" val="19917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up)">
                                      <p:cBhvr>
                                        <p:cTn id="16" dur="500"/>
                                        <p:tgtEl>
                                          <p:spTgt spid="4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randombar(horizontal)">
                                      <p:cBhvr>
                                        <p:cTn id="20" dur="500"/>
                                        <p:tgtEl>
                                          <p:spTgt spid="49"/>
                                        </p:tgtEl>
                                      </p:cBhvr>
                                    </p:animEffect>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19</a:t>
            </a:fld>
            <a:endParaRPr kumimoji="1" lang="ja-JP" altLang="en-US"/>
          </a:p>
        </p:txBody>
      </p:sp>
      <p:sp>
        <p:nvSpPr>
          <p:cNvPr id="4" name="テキスト ボックス 3"/>
          <p:cNvSpPr txBox="1"/>
          <p:nvPr/>
        </p:nvSpPr>
        <p:spPr>
          <a:xfrm>
            <a:off x="1630991" y="61816"/>
            <a:ext cx="7471917" cy="2349361"/>
          </a:xfrm>
          <a:prstGeom prst="rect">
            <a:avLst/>
          </a:prstGeom>
          <a:noFill/>
        </p:spPr>
        <p:txBody>
          <a:bodyPr wrap="none" rtlCol="0">
            <a:spAutoFit/>
          </a:bodyPr>
          <a:lstStyle/>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大雨で道路が水に浸かっています。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rPr>
              <a:t>深さはみんなのヒザより低いくらい</a:t>
            </a:r>
            <a:r>
              <a:rPr kumimoji="1" lang="ja-JP" altLang="en-US" sz="3000" dirty="0">
                <a:effectLst/>
                <a:latin typeface="HGP創英角ｺﾞｼｯｸUB" panose="020B0900000000000000" pitchFamily="50" charset="-128"/>
                <a:ea typeface="HGP創英角ｺﾞｼｯｸUB" panose="020B0900000000000000" pitchFamily="50" charset="-128"/>
              </a:rPr>
              <a:t>です。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この道路を通って、</a:t>
            </a: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rPr>
              <a:t>安全に避難所へ行く</a:t>
            </a:r>
            <a:r>
              <a:rPr kumimoji="1" lang="ja-JP" altLang="en-US" sz="3000" dirty="0">
                <a:effectLst/>
                <a:latin typeface="HGP創英角ｺﾞｼｯｸUB" panose="020B0900000000000000" pitchFamily="50" charset="-128"/>
                <a:ea typeface="HGP創英角ｺﾞｼｯｸUB" panose="020B0900000000000000" pitchFamily="50" charset="-128"/>
              </a:rPr>
              <a:t>ことが</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できる？</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grpSp>
        <p:nvGrpSpPr>
          <p:cNvPr id="22" name="グループ化 21"/>
          <p:cNvGrpSpPr/>
          <p:nvPr/>
        </p:nvGrpSpPr>
        <p:grpSpPr>
          <a:xfrm>
            <a:off x="2292192" y="3215706"/>
            <a:ext cx="3933348" cy="3088461"/>
            <a:chOff x="440532" y="2562738"/>
            <a:chExt cx="2913880" cy="2287976"/>
          </a:xfrm>
        </p:grpSpPr>
        <p:pic>
          <p:nvPicPr>
            <p:cNvPr id="18" name="Picture 6" descr="http://3.bp.blogspot.com/-wUibDJ3KI5Y/VmFj-xhZNoI/AAAAAAAA1bQ/pJUEt8-5SWQ/s800/stand1_front01_bo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208" y="2562738"/>
              <a:ext cx="153722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2.bp.blogspot.com/-e51EtcEydVQ/VmFj_Nt2GsI/AAAAAAAA1bU/Y0X3j4o9DUc/s800/stand1_front02_gi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98" y="2697695"/>
              <a:ext cx="1446406" cy="2150937"/>
            </a:xfrm>
            <a:prstGeom prst="rect">
              <a:avLst/>
            </a:prstGeom>
            <a:noFill/>
            <a:extLst>
              <a:ext uri="{909E8E84-426E-40DD-AFC4-6F175D3DCCD1}">
                <a14:hiddenFill xmlns:a14="http://schemas.microsoft.com/office/drawing/2010/main">
                  <a:solidFill>
                    <a:srgbClr val="FFFFFF"/>
                  </a:solidFill>
                </a14:hiddenFill>
              </a:ext>
            </a:extLst>
          </p:spPr>
        </p:pic>
        <p:sp>
          <p:nvSpPr>
            <p:cNvPr id="21" name="フリーフォーム: 図形 20"/>
            <p:cNvSpPr/>
            <p:nvPr/>
          </p:nvSpPr>
          <p:spPr>
            <a:xfrm>
              <a:off x="440532" y="4565652"/>
              <a:ext cx="2913880" cy="285062"/>
            </a:xfrm>
            <a:custGeom>
              <a:avLst/>
              <a:gdLst>
                <a:gd name="connsiteX0" fmla="*/ 0 w 2908300"/>
                <a:gd name="connsiteY0" fmla="*/ 158750 h 158750"/>
                <a:gd name="connsiteX1" fmla="*/ 0 w 2908300"/>
                <a:gd name="connsiteY1" fmla="*/ 158750 h 158750"/>
                <a:gd name="connsiteX2" fmla="*/ 57150 w 2908300"/>
                <a:gd name="connsiteY2" fmla="*/ 146050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342900 w 2908300"/>
                <a:gd name="connsiteY2" fmla="*/ 0 h 158750"/>
                <a:gd name="connsiteX3" fmla="*/ 673100 w 2908300"/>
                <a:gd name="connsiteY3" fmla="*/ 127000 h 158750"/>
                <a:gd name="connsiteX4" fmla="*/ 1035050 w 2908300"/>
                <a:gd name="connsiteY4" fmla="*/ 19050 h 158750"/>
                <a:gd name="connsiteX5" fmla="*/ 1397000 w 2908300"/>
                <a:gd name="connsiteY5" fmla="*/ 114300 h 158750"/>
                <a:gd name="connsiteX6" fmla="*/ 1771650 w 2908300"/>
                <a:gd name="connsiteY6" fmla="*/ 19050 h 158750"/>
                <a:gd name="connsiteX7" fmla="*/ 2171700 w 2908300"/>
                <a:gd name="connsiteY7" fmla="*/ 107950 h 158750"/>
                <a:gd name="connsiteX8" fmla="*/ 2590800 w 2908300"/>
                <a:gd name="connsiteY8" fmla="*/ 25400 h 158750"/>
                <a:gd name="connsiteX9" fmla="*/ 2908300 w 2908300"/>
                <a:gd name="connsiteY9" fmla="*/ 107950 h 158750"/>
                <a:gd name="connsiteX0" fmla="*/ 0 w 2908300"/>
                <a:gd name="connsiteY0" fmla="*/ 158750 h 158750"/>
                <a:gd name="connsiteX1" fmla="*/ 0 w 2908300"/>
                <a:gd name="connsiteY1" fmla="*/ 158750 h 158750"/>
                <a:gd name="connsiteX2" fmla="*/ 342900 w 2908300"/>
                <a:gd name="connsiteY2" fmla="*/ 0 h 158750"/>
                <a:gd name="connsiteX3" fmla="*/ 673100 w 2908300"/>
                <a:gd name="connsiteY3" fmla="*/ 127000 h 158750"/>
                <a:gd name="connsiteX4" fmla="*/ 1035050 w 2908300"/>
                <a:gd name="connsiteY4" fmla="*/ 19050 h 158750"/>
                <a:gd name="connsiteX5" fmla="*/ 1397000 w 2908300"/>
                <a:gd name="connsiteY5" fmla="*/ 114300 h 158750"/>
                <a:gd name="connsiteX6" fmla="*/ 1771650 w 2908300"/>
                <a:gd name="connsiteY6" fmla="*/ 19050 h 158750"/>
                <a:gd name="connsiteX7" fmla="*/ 2171700 w 2908300"/>
                <a:gd name="connsiteY7" fmla="*/ 107950 h 158750"/>
                <a:gd name="connsiteX8" fmla="*/ 2590800 w 2908300"/>
                <a:gd name="connsiteY8" fmla="*/ 25400 h 158750"/>
                <a:gd name="connsiteX9" fmla="*/ 2908300 w 2908300"/>
                <a:gd name="connsiteY9" fmla="*/ 107950 h 158750"/>
                <a:gd name="connsiteX0" fmla="*/ 0 w 2908300"/>
                <a:gd name="connsiteY0" fmla="*/ 158750 h 158750"/>
                <a:gd name="connsiteX1" fmla="*/ 0 w 2908300"/>
                <a:gd name="connsiteY1" fmla="*/ 158750 h 158750"/>
                <a:gd name="connsiteX2" fmla="*/ 342900 w 2908300"/>
                <a:gd name="connsiteY2" fmla="*/ 0 h 158750"/>
                <a:gd name="connsiteX3" fmla="*/ 673100 w 2908300"/>
                <a:gd name="connsiteY3" fmla="*/ 127000 h 158750"/>
                <a:gd name="connsiteX4" fmla="*/ 1035050 w 2908300"/>
                <a:gd name="connsiteY4" fmla="*/ 19050 h 158750"/>
                <a:gd name="connsiteX5" fmla="*/ 1397000 w 2908300"/>
                <a:gd name="connsiteY5" fmla="*/ 114300 h 158750"/>
                <a:gd name="connsiteX6" fmla="*/ 1771650 w 2908300"/>
                <a:gd name="connsiteY6" fmla="*/ 19050 h 158750"/>
                <a:gd name="connsiteX7" fmla="*/ 2171700 w 2908300"/>
                <a:gd name="connsiteY7" fmla="*/ 107950 h 158750"/>
                <a:gd name="connsiteX8" fmla="*/ 2590800 w 2908300"/>
                <a:gd name="connsiteY8" fmla="*/ 25400 h 158750"/>
                <a:gd name="connsiteX9" fmla="*/ 2908300 w 2908300"/>
                <a:gd name="connsiteY9" fmla="*/ 107950 h 158750"/>
                <a:gd name="connsiteX0" fmla="*/ 0 w 2908300"/>
                <a:gd name="connsiteY0" fmla="*/ 159442 h 159442"/>
                <a:gd name="connsiteX1" fmla="*/ 0 w 2908300"/>
                <a:gd name="connsiteY1" fmla="*/ 159442 h 159442"/>
                <a:gd name="connsiteX2" fmla="*/ 154781 w 2908300"/>
                <a:gd name="connsiteY2" fmla="*/ 114198 h 159442"/>
                <a:gd name="connsiteX3" fmla="*/ 342900 w 2908300"/>
                <a:gd name="connsiteY3" fmla="*/ 692 h 159442"/>
                <a:gd name="connsiteX4" fmla="*/ 673100 w 2908300"/>
                <a:gd name="connsiteY4" fmla="*/ 127692 h 159442"/>
                <a:gd name="connsiteX5" fmla="*/ 1035050 w 2908300"/>
                <a:gd name="connsiteY5" fmla="*/ 19742 h 159442"/>
                <a:gd name="connsiteX6" fmla="*/ 1397000 w 2908300"/>
                <a:gd name="connsiteY6" fmla="*/ 114992 h 159442"/>
                <a:gd name="connsiteX7" fmla="*/ 1771650 w 2908300"/>
                <a:gd name="connsiteY7" fmla="*/ 19742 h 159442"/>
                <a:gd name="connsiteX8" fmla="*/ 2171700 w 2908300"/>
                <a:gd name="connsiteY8" fmla="*/ 108642 h 159442"/>
                <a:gd name="connsiteX9" fmla="*/ 2590800 w 2908300"/>
                <a:gd name="connsiteY9" fmla="*/ 26092 h 159442"/>
                <a:gd name="connsiteX10" fmla="*/ 2908300 w 2908300"/>
                <a:gd name="connsiteY10" fmla="*/ 108642 h 159442"/>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22238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22238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22238 h 158750"/>
                <a:gd name="connsiteX9" fmla="*/ 2590800 w 2908300"/>
                <a:gd name="connsiteY9" fmla="*/ 25400 h 158750"/>
                <a:gd name="connsiteX10" fmla="*/ 2908300 w 2908300"/>
                <a:gd name="connsiteY10" fmla="*/ 107950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34773"/>
                <a:gd name="connsiteY0" fmla="*/ 158750 h 158750"/>
                <a:gd name="connsiteX1" fmla="*/ 0 w 2934773"/>
                <a:gd name="connsiteY1" fmla="*/ 158750 h 158750"/>
                <a:gd name="connsiteX2" fmla="*/ 154781 w 2934773"/>
                <a:gd name="connsiteY2" fmla="*/ 113506 h 158750"/>
                <a:gd name="connsiteX3" fmla="*/ 342900 w 2934773"/>
                <a:gd name="connsiteY3" fmla="*/ 0 h 158750"/>
                <a:gd name="connsiteX4" fmla="*/ 673100 w 2934773"/>
                <a:gd name="connsiteY4" fmla="*/ 127000 h 158750"/>
                <a:gd name="connsiteX5" fmla="*/ 1035050 w 2934773"/>
                <a:gd name="connsiteY5" fmla="*/ 19050 h 158750"/>
                <a:gd name="connsiteX6" fmla="*/ 1397000 w 2934773"/>
                <a:gd name="connsiteY6" fmla="*/ 133350 h 158750"/>
                <a:gd name="connsiteX7" fmla="*/ 1771650 w 2934773"/>
                <a:gd name="connsiteY7" fmla="*/ 19050 h 158750"/>
                <a:gd name="connsiteX8" fmla="*/ 2171700 w 2934773"/>
                <a:gd name="connsiteY8" fmla="*/ 122238 h 158750"/>
                <a:gd name="connsiteX9" fmla="*/ 2590800 w 2934773"/>
                <a:gd name="connsiteY9" fmla="*/ 25400 h 158750"/>
                <a:gd name="connsiteX10" fmla="*/ 2913063 w 2934773"/>
                <a:gd name="connsiteY10" fmla="*/ 136525 h 158750"/>
                <a:gd name="connsiteX11" fmla="*/ 2905125 w 2934773"/>
                <a:gd name="connsiteY11" fmla="*/ 149225 h 158750"/>
                <a:gd name="connsiteX0" fmla="*/ 0 w 2938535"/>
                <a:gd name="connsiteY0" fmla="*/ 158750 h 263525"/>
                <a:gd name="connsiteX1" fmla="*/ 0 w 2938535"/>
                <a:gd name="connsiteY1" fmla="*/ 158750 h 263525"/>
                <a:gd name="connsiteX2" fmla="*/ 154781 w 2938535"/>
                <a:gd name="connsiteY2" fmla="*/ 113506 h 263525"/>
                <a:gd name="connsiteX3" fmla="*/ 342900 w 2938535"/>
                <a:gd name="connsiteY3" fmla="*/ 0 h 263525"/>
                <a:gd name="connsiteX4" fmla="*/ 673100 w 2938535"/>
                <a:gd name="connsiteY4" fmla="*/ 127000 h 263525"/>
                <a:gd name="connsiteX5" fmla="*/ 1035050 w 2938535"/>
                <a:gd name="connsiteY5" fmla="*/ 19050 h 263525"/>
                <a:gd name="connsiteX6" fmla="*/ 1397000 w 2938535"/>
                <a:gd name="connsiteY6" fmla="*/ 133350 h 263525"/>
                <a:gd name="connsiteX7" fmla="*/ 1771650 w 2938535"/>
                <a:gd name="connsiteY7" fmla="*/ 19050 h 263525"/>
                <a:gd name="connsiteX8" fmla="*/ 2171700 w 2938535"/>
                <a:gd name="connsiteY8" fmla="*/ 122238 h 263525"/>
                <a:gd name="connsiteX9" fmla="*/ 2590800 w 2938535"/>
                <a:gd name="connsiteY9" fmla="*/ 25400 h 263525"/>
                <a:gd name="connsiteX10" fmla="*/ 2913063 w 2938535"/>
                <a:gd name="connsiteY10" fmla="*/ 136525 h 263525"/>
                <a:gd name="connsiteX11" fmla="*/ 2919412 w 2938535"/>
                <a:gd name="connsiteY11" fmla="*/ 263525 h 263525"/>
                <a:gd name="connsiteX0" fmla="*/ 0 w 2919849"/>
                <a:gd name="connsiteY0" fmla="*/ 158750 h 263525"/>
                <a:gd name="connsiteX1" fmla="*/ 0 w 2919849"/>
                <a:gd name="connsiteY1" fmla="*/ 158750 h 263525"/>
                <a:gd name="connsiteX2" fmla="*/ 154781 w 2919849"/>
                <a:gd name="connsiteY2" fmla="*/ 113506 h 263525"/>
                <a:gd name="connsiteX3" fmla="*/ 342900 w 2919849"/>
                <a:gd name="connsiteY3" fmla="*/ 0 h 263525"/>
                <a:gd name="connsiteX4" fmla="*/ 673100 w 2919849"/>
                <a:gd name="connsiteY4" fmla="*/ 127000 h 263525"/>
                <a:gd name="connsiteX5" fmla="*/ 1035050 w 2919849"/>
                <a:gd name="connsiteY5" fmla="*/ 19050 h 263525"/>
                <a:gd name="connsiteX6" fmla="*/ 1397000 w 2919849"/>
                <a:gd name="connsiteY6" fmla="*/ 133350 h 263525"/>
                <a:gd name="connsiteX7" fmla="*/ 1771650 w 2919849"/>
                <a:gd name="connsiteY7" fmla="*/ 19050 h 263525"/>
                <a:gd name="connsiteX8" fmla="*/ 2171700 w 2919849"/>
                <a:gd name="connsiteY8" fmla="*/ 122238 h 263525"/>
                <a:gd name="connsiteX9" fmla="*/ 2590800 w 2919849"/>
                <a:gd name="connsiteY9" fmla="*/ 25400 h 263525"/>
                <a:gd name="connsiteX10" fmla="*/ 2913063 w 2919849"/>
                <a:gd name="connsiteY10" fmla="*/ 136525 h 263525"/>
                <a:gd name="connsiteX11" fmla="*/ 2919412 w 2919849"/>
                <a:gd name="connsiteY11" fmla="*/ 263525 h 263525"/>
                <a:gd name="connsiteX0" fmla="*/ 0 w 2914246"/>
                <a:gd name="connsiteY0" fmla="*/ 158750 h 268288"/>
                <a:gd name="connsiteX1" fmla="*/ 0 w 2914246"/>
                <a:gd name="connsiteY1" fmla="*/ 158750 h 268288"/>
                <a:gd name="connsiteX2" fmla="*/ 154781 w 2914246"/>
                <a:gd name="connsiteY2" fmla="*/ 113506 h 268288"/>
                <a:gd name="connsiteX3" fmla="*/ 342900 w 2914246"/>
                <a:gd name="connsiteY3" fmla="*/ 0 h 268288"/>
                <a:gd name="connsiteX4" fmla="*/ 673100 w 2914246"/>
                <a:gd name="connsiteY4" fmla="*/ 127000 h 268288"/>
                <a:gd name="connsiteX5" fmla="*/ 1035050 w 2914246"/>
                <a:gd name="connsiteY5" fmla="*/ 19050 h 268288"/>
                <a:gd name="connsiteX6" fmla="*/ 1397000 w 2914246"/>
                <a:gd name="connsiteY6" fmla="*/ 133350 h 268288"/>
                <a:gd name="connsiteX7" fmla="*/ 1771650 w 2914246"/>
                <a:gd name="connsiteY7" fmla="*/ 19050 h 268288"/>
                <a:gd name="connsiteX8" fmla="*/ 2171700 w 2914246"/>
                <a:gd name="connsiteY8" fmla="*/ 122238 h 268288"/>
                <a:gd name="connsiteX9" fmla="*/ 2590800 w 2914246"/>
                <a:gd name="connsiteY9" fmla="*/ 25400 h 268288"/>
                <a:gd name="connsiteX10" fmla="*/ 2913063 w 2914246"/>
                <a:gd name="connsiteY10" fmla="*/ 136525 h 268288"/>
                <a:gd name="connsiteX11" fmla="*/ 2905125 w 2914246"/>
                <a:gd name="connsiteY11" fmla="*/ 268288 h 268288"/>
                <a:gd name="connsiteX0" fmla="*/ 0 w 2916262"/>
                <a:gd name="connsiteY0" fmla="*/ 158750 h 273050"/>
                <a:gd name="connsiteX1" fmla="*/ 0 w 2916262"/>
                <a:gd name="connsiteY1" fmla="*/ 158750 h 273050"/>
                <a:gd name="connsiteX2" fmla="*/ 154781 w 2916262"/>
                <a:gd name="connsiteY2" fmla="*/ 113506 h 273050"/>
                <a:gd name="connsiteX3" fmla="*/ 342900 w 2916262"/>
                <a:gd name="connsiteY3" fmla="*/ 0 h 273050"/>
                <a:gd name="connsiteX4" fmla="*/ 673100 w 2916262"/>
                <a:gd name="connsiteY4" fmla="*/ 127000 h 273050"/>
                <a:gd name="connsiteX5" fmla="*/ 1035050 w 2916262"/>
                <a:gd name="connsiteY5" fmla="*/ 19050 h 273050"/>
                <a:gd name="connsiteX6" fmla="*/ 1397000 w 2916262"/>
                <a:gd name="connsiteY6" fmla="*/ 133350 h 273050"/>
                <a:gd name="connsiteX7" fmla="*/ 1771650 w 2916262"/>
                <a:gd name="connsiteY7" fmla="*/ 19050 h 273050"/>
                <a:gd name="connsiteX8" fmla="*/ 2171700 w 2916262"/>
                <a:gd name="connsiteY8" fmla="*/ 122238 h 273050"/>
                <a:gd name="connsiteX9" fmla="*/ 2590800 w 2916262"/>
                <a:gd name="connsiteY9" fmla="*/ 25400 h 273050"/>
                <a:gd name="connsiteX10" fmla="*/ 2913063 w 2916262"/>
                <a:gd name="connsiteY10" fmla="*/ 136525 h 273050"/>
                <a:gd name="connsiteX11" fmla="*/ 2914650 w 2916262"/>
                <a:gd name="connsiteY11" fmla="*/ 273050 h 273050"/>
                <a:gd name="connsiteX0" fmla="*/ 9639 w 2925901"/>
                <a:gd name="connsiteY0" fmla="*/ 158750 h 273050"/>
                <a:gd name="connsiteX1" fmla="*/ 9639 w 2925901"/>
                <a:gd name="connsiteY1" fmla="*/ 158750 h 273050"/>
                <a:gd name="connsiteX2" fmla="*/ 12020 w 2925901"/>
                <a:gd name="connsiteY2" fmla="*/ 156368 h 273050"/>
                <a:gd name="connsiteX3" fmla="*/ 164420 w 2925901"/>
                <a:gd name="connsiteY3" fmla="*/ 113506 h 273050"/>
                <a:gd name="connsiteX4" fmla="*/ 352539 w 2925901"/>
                <a:gd name="connsiteY4" fmla="*/ 0 h 273050"/>
                <a:gd name="connsiteX5" fmla="*/ 682739 w 2925901"/>
                <a:gd name="connsiteY5" fmla="*/ 127000 h 273050"/>
                <a:gd name="connsiteX6" fmla="*/ 1044689 w 2925901"/>
                <a:gd name="connsiteY6" fmla="*/ 19050 h 273050"/>
                <a:gd name="connsiteX7" fmla="*/ 1406639 w 2925901"/>
                <a:gd name="connsiteY7" fmla="*/ 133350 h 273050"/>
                <a:gd name="connsiteX8" fmla="*/ 1781289 w 2925901"/>
                <a:gd name="connsiteY8" fmla="*/ 19050 h 273050"/>
                <a:gd name="connsiteX9" fmla="*/ 2181339 w 2925901"/>
                <a:gd name="connsiteY9" fmla="*/ 122238 h 273050"/>
                <a:gd name="connsiteX10" fmla="*/ 2600439 w 2925901"/>
                <a:gd name="connsiteY10" fmla="*/ 25400 h 273050"/>
                <a:gd name="connsiteX11" fmla="*/ 2922702 w 2925901"/>
                <a:gd name="connsiteY11" fmla="*/ 136525 h 273050"/>
                <a:gd name="connsiteX12" fmla="*/ 2924289 w 2925901"/>
                <a:gd name="connsiteY12" fmla="*/ 273050 h 273050"/>
                <a:gd name="connsiteX0" fmla="*/ 4555 w 2920817"/>
                <a:gd name="connsiteY0" fmla="*/ 158750 h 273050"/>
                <a:gd name="connsiteX1" fmla="*/ 4555 w 2920817"/>
                <a:gd name="connsiteY1" fmla="*/ 158750 h 273050"/>
                <a:gd name="connsiteX2" fmla="*/ 14080 w 2920817"/>
                <a:gd name="connsiteY2" fmla="*/ 256380 h 273050"/>
                <a:gd name="connsiteX3" fmla="*/ 159336 w 2920817"/>
                <a:gd name="connsiteY3" fmla="*/ 113506 h 273050"/>
                <a:gd name="connsiteX4" fmla="*/ 347455 w 2920817"/>
                <a:gd name="connsiteY4" fmla="*/ 0 h 273050"/>
                <a:gd name="connsiteX5" fmla="*/ 677655 w 2920817"/>
                <a:gd name="connsiteY5" fmla="*/ 127000 h 273050"/>
                <a:gd name="connsiteX6" fmla="*/ 1039605 w 2920817"/>
                <a:gd name="connsiteY6" fmla="*/ 19050 h 273050"/>
                <a:gd name="connsiteX7" fmla="*/ 1401555 w 2920817"/>
                <a:gd name="connsiteY7" fmla="*/ 133350 h 273050"/>
                <a:gd name="connsiteX8" fmla="*/ 1776205 w 2920817"/>
                <a:gd name="connsiteY8" fmla="*/ 19050 h 273050"/>
                <a:gd name="connsiteX9" fmla="*/ 2176255 w 2920817"/>
                <a:gd name="connsiteY9" fmla="*/ 122238 h 273050"/>
                <a:gd name="connsiteX10" fmla="*/ 2595355 w 2920817"/>
                <a:gd name="connsiteY10" fmla="*/ 25400 h 273050"/>
                <a:gd name="connsiteX11" fmla="*/ 2917618 w 2920817"/>
                <a:gd name="connsiteY11" fmla="*/ 136525 h 273050"/>
                <a:gd name="connsiteX12" fmla="*/ 2919205 w 2920817"/>
                <a:gd name="connsiteY12" fmla="*/ 273050 h 273050"/>
                <a:gd name="connsiteX0" fmla="*/ 0 w 2916262"/>
                <a:gd name="connsiteY0" fmla="*/ 158750 h 273050"/>
                <a:gd name="connsiteX1" fmla="*/ 0 w 2916262"/>
                <a:gd name="connsiteY1" fmla="*/ 158750 h 273050"/>
                <a:gd name="connsiteX2" fmla="*/ 35719 w 2916262"/>
                <a:gd name="connsiteY2" fmla="*/ 175417 h 273050"/>
                <a:gd name="connsiteX3" fmla="*/ 154781 w 2916262"/>
                <a:gd name="connsiteY3" fmla="*/ 113506 h 273050"/>
                <a:gd name="connsiteX4" fmla="*/ 342900 w 2916262"/>
                <a:gd name="connsiteY4" fmla="*/ 0 h 273050"/>
                <a:gd name="connsiteX5" fmla="*/ 673100 w 2916262"/>
                <a:gd name="connsiteY5" fmla="*/ 127000 h 273050"/>
                <a:gd name="connsiteX6" fmla="*/ 1035050 w 2916262"/>
                <a:gd name="connsiteY6" fmla="*/ 19050 h 273050"/>
                <a:gd name="connsiteX7" fmla="*/ 1397000 w 2916262"/>
                <a:gd name="connsiteY7" fmla="*/ 133350 h 273050"/>
                <a:gd name="connsiteX8" fmla="*/ 1771650 w 2916262"/>
                <a:gd name="connsiteY8" fmla="*/ 19050 h 273050"/>
                <a:gd name="connsiteX9" fmla="*/ 2171700 w 2916262"/>
                <a:gd name="connsiteY9" fmla="*/ 122238 h 273050"/>
                <a:gd name="connsiteX10" fmla="*/ 2590800 w 2916262"/>
                <a:gd name="connsiteY10" fmla="*/ 25400 h 273050"/>
                <a:gd name="connsiteX11" fmla="*/ 2913063 w 2916262"/>
                <a:gd name="connsiteY11" fmla="*/ 136525 h 273050"/>
                <a:gd name="connsiteX12" fmla="*/ 2914650 w 2916262"/>
                <a:gd name="connsiteY12" fmla="*/ 273050 h 273050"/>
                <a:gd name="connsiteX0" fmla="*/ 4762 w 2921024"/>
                <a:gd name="connsiteY0" fmla="*/ 158750 h 277871"/>
                <a:gd name="connsiteX1" fmla="*/ 0 w 2921024"/>
                <a:gd name="connsiteY1" fmla="*/ 277813 h 277871"/>
                <a:gd name="connsiteX2" fmla="*/ 40481 w 2921024"/>
                <a:gd name="connsiteY2" fmla="*/ 175417 h 277871"/>
                <a:gd name="connsiteX3" fmla="*/ 159543 w 2921024"/>
                <a:gd name="connsiteY3" fmla="*/ 113506 h 277871"/>
                <a:gd name="connsiteX4" fmla="*/ 347662 w 2921024"/>
                <a:gd name="connsiteY4" fmla="*/ 0 h 277871"/>
                <a:gd name="connsiteX5" fmla="*/ 677862 w 2921024"/>
                <a:gd name="connsiteY5" fmla="*/ 127000 h 277871"/>
                <a:gd name="connsiteX6" fmla="*/ 1039812 w 2921024"/>
                <a:gd name="connsiteY6" fmla="*/ 19050 h 277871"/>
                <a:gd name="connsiteX7" fmla="*/ 1401762 w 2921024"/>
                <a:gd name="connsiteY7" fmla="*/ 133350 h 277871"/>
                <a:gd name="connsiteX8" fmla="*/ 1776412 w 2921024"/>
                <a:gd name="connsiteY8" fmla="*/ 19050 h 277871"/>
                <a:gd name="connsiteX9" fmla="*/ 2176462 w 2921024"/>
                <a:gd name="connsiteY9" fmla="*/ 122238 h 277871"/>
                <a:gd name="connsiteX10" fmla="*/ 2595562 w 2921024"/>
                <a:gd name="connsiteY10" fmla="*/ 25400 h 277871"/>
                <a:gd name="connsiteX11" fmla="*/ 2917825 w 2921024"/>
                <a:gd name="connsiteY11" fmla="*/ 136525 h 277871"/>
                <a:gd name="connsiteX12" fmla="*/ 2919412 w 2921024"/>
                <a:gd name="connsiteY12" fmla="*/ 273050 h 277871"/>
                <a:gd name="connsiteX0" fmla="*/ 0 w 2921024"/>
                <a:gd name="connsiteY0" fmla="*/ 277813 h 277871"/>
                <a:gd name="connsiteX1" fmla="*/ 40481 w 2921024"/>
                <a:gd name="connsiteY1" fmla="*/ 175417 h 277871"/>
                <a:gd name="connsiteX2" fmla="*/ 159543 w 2921024"/>
                <a:gd name="connsiteY2" fmla="*/ 113506 h 277871"/>
                <a:gd name="connsiteX3" fmla="*/ 347662 w 2921024"/>
                <a:gd name="connsiteY3" fmla="*/ 0 h 277871"/>
                <a:gd name="connsiteX4" fmla="*/ 677862 w 2921024"/>
                <a:gd name="connsiteY4" fmla="*/ 127000 h 277871"/>
                <a:gd name="connsiteX5" fmla="*/ 1039812 w 2921024"/>
                <a:gd name="connsiteY5" fmla="*/ 19050 h 277871"/>
                <a:gd name="connsiteX6" fmla="*/ 1401762 w 2921024"/>
                <a:gd name="connsiteY6" fmla="*/ 133350 h 277871"/>
                <a:gd name="connsiteX7" fmla="*/ 1776412 w 2921024"/>
                <a:gd name="connsiteY7" fmla="*/ 19050 h 277871"/>
                <a:gd name="connsiteX8" fmla="*/ 2176462 w 2921024"/>
                <a:gd name="connsiteY8" fmla="*/ 122238 h 277871"/>
                <a:gd name="connsiteX9" fmla="*/ 2595562 w 2921024"/>
                <a:gd name="connsiteY9" fmla="*/ 25400 h 277871"/>
                <a:gd name="connsiteX10" fmla="*/ 2917825 w 2921024"/>
                <a:gd name="connsiteY10" fmla="*/ 136525 h 277871"/>
                <a:gd name="connsiteX11" fmla="*/ 2919412 w 2921024"/>
                <a:gd name="connsiteY11" fmla="*/ 273050 h 277871"/>
                <a:gd name="connsiteX0" fmla="*/ 1737 w 2922761"/>
                <a:gd name="connsiteY0" fmla="*/ 277813 h 277863"/>
                <a:gd name="connsiteX1" fmla="*/ 13643 w 2922761"/>
                <a:gd name="connsiteY1" fmla="*/ 161130 h 277863"/>
                <a:gd name="connsiteX2" fmla="*/ 161280 w 2922761"/>
                <a:gd name="connsiteY2" fmla="*/ 113506 h 277863"/>
                <a:gd name="connsiteX3" fmla="*/ 349399 w 2922761"/>
                <a:gd name="connsiteY3" fmla="*/ 0 h 277863"/>
                <a:gd name="connsiteX4" fmla="*/ 679599 w 2922761"/>
                <a:gd name="connsiteY4" fmla="*/ 127000 h 277863"/>
                <a:gd name="connsiteX5" fmla="*/ 1041549 w 2922761"/>
                <a:gd name="connsiteY5" fmla="*/ 19050 h 277863"/>
                <a:gd name="connsiteX6" fmla="*/ 1403499 w 2922761"/>
                <a:gd name="connsiteY6" fmla="*/ 133350 h 277863"/>
                <a:gd name="connsiteX7" fmla="*/ 1778149 w 2922761"/>
                <a:gd name="connsiteY7" fmla="*/ 19050 h 277863"/>
                <a:gd name="connsiteX8" fmla="*/ 2178199 w 2922761"/>
                <a:gd name="connsiteY8" fmla="*/ 122238 h 277863"/>
                <a:gd name="connsiteX9" fmla="*/ 2597299 w 2922761"/>
                <a:gd name="connsiteY9" fmla="*/ 25400 h 277863"/>
                <a:gd name="connsiteX10" fmla="*/ 2919562 w 2922761"/>
                <a:gd name="connsiteY10" fmla="*/ 136525 h 277863"/>
                <a:gd name="connsiteX11" fmla="*/ 2921149 w 2922761"/>
                <a:gd name="connsiteY11" fmla="*/ 273050 h 277863"/>
                <a:gd name="connsiteX0" fmla="*/ 0 w 2921024"/>
                <a:gd name="connsiteY0" fmla="*/ 277813 h 277933"/>
                <a:gd name="connsiteX1" fmla="*/ 11906 w 2921024"/>
                <a:gd name="connsiteY1" fmla="*/ 161130 h 277933"/>
                <a:gd name="connsiteX2" fmla="*/ 159543 w 2921024"/>
                <a:gd name="connsiteY2" fmla="*/ 113506 h 277933"/>
                <a:gd name="connsiteX3" fmla="*/ 347662 w 2921024"/>
                <a:gd name="connsiteY3" fmla="*/ 0 h 277933"/>
                <a:gd name="connsiteX4" fmla="*/ 677862 w 2921024"/>
                <a:gd name="connsiteY4" fmla="*/ 127000 h 277933"/>
                <a:gd name="connsiteX5" fmla="*/ 1039812 w 2921024"/>
                <a:gd name="connsiteY5" fmla="*/ 19050 h 277933"/>
                <a:gd name="connsiteX6" fmla="*/ 1401762 w 2921024"/>
                <a:gd name="connsiteY6" fmla="*/ 133350 h 277933"/>
                <a:gd name="connsiteX7" fmla="*/ 1776412 w 2921024"/>
                <a:gd name="connsiteY7" fmla="*/ 19050 h 277933"/>
                <a:gd name="connsiteX8" fmla="*/ 2176462 w 2921024"/>
                <a:gd name="connsiteY8" fmla="*/ 122238 h 277933"/>
                <a:gd name="connsiteX9" fmla="*/ 2595562 w 2921024"/>
                <a:gd name="connsiteY9" fmla="*/ 25400 h 277933"/>
                <a:gd name="connsiteX10" fmla="*/ 2917825 w 2921024"/>
                <a:gd name="connsiteY10" fmla="*/ 136525 h 277933"/>
                <a:gd name="connsiteX11" fmla="*/ 2919412 w 2921024"/>
                <a:gd name="connsiteY11" fmla="*/ 273050 h 277933"/>
                <a:gd name="connsiteX0" fmla="*/ 6340 w 2910695"/>
                <a:gd name="connsiteY0" fmla="*/ 277813 h 277933"/>
                <a:gd name="connsiteX1" fmla="*/ 1577 w 2910695"/>
                <a:gd name="connsiteY1" fmla="*/ 161130 h 277933"/>
                <a:gd name="connsiteX2" fmla="*/ 149214 w 2910695"/>
                <a:gd name="connsiteY2" fmla="*/ 113506 h 277933"/>
                <a:gd name="connsiteX3" fmla="*/ 337333 w 2910695"/>
                <a:gd name="connsiteY3" fmla="*/ 0 h 277933"/>
                <a:gd name="connsiteX4" fmla="*/ 667533 w 2910695"/>
                <a:gd name="connsiteY4" fmla="*/ 127000 h 277933"/>
                <a:gd name="connsiteX5" fmla="*/ 1029483 w 2910695"/>
                <a:gd name="connsiteY5" fmla="*/ 19050 h 277933"/>
                <a:gd name="connsiteX6" fmla="*/ 1391433 w 2910695"/>
                <a:gd name="connsiteY6" fmla="*/ 133350 h 277933"/>
                <a:gd name="connsiteX7" fmla="*/ 1766083 w 2910695"/>
                <a:gd name="connsiteY7" fmla="*/ 19050 h 277933"/>
                <a:gd name="connsiteX8" fmla="*/ 2166133 w 2910695"/>
                <a:gd name="connsiteY8" fmla="*/ 122238 h 277933"/>
                <a:gd name="connsiteX9" fmla="*/ 2585233 w 2910695"/>
                <a:gd name="connsiteY9" fmla="*/ 25400 h 277933"/>
                <a:gd name="connsiteX10" fmla="*/ 2907496 w 2910695"/>
                <a:gd name="connsiteY10" fmla="*/ 136525 h 277933"/>
                <a:gd name="connsiteX11" fmla="*/ 2909083 w 2910695"/>
                <a:gd name="connsiteY11" fmla="*/ 273050 h 277933"/>
                <a:gd name="connsiteX0" fmla="*/ 0 w 2913880"/>
                <a:gd name="connsiteY0" fmla="*/ 284957 h 285062"/>
                <a:gd name="connsiteX1" fmla="*/ 4762 w 2913880"/>
                <a:gd name="connsiteY1" fmla="*/ 161130 h 285062"/>
                <a:gd name="connsiteX2" fmla="*/ 152399 w 2913880"/>
                <a:gd name="connsiteY2" fmla="*/ 113506 h 285062"/>
                <a:gd name="connsiteX3" fmla="*/ 340518 w 2913880"/>
                <a:gd name="connsiteY3" fmla="*/ 0 h 285062"/>
                <a:gd name="connsiteX4" fmla="*/ 670718 w 2913880"/>
                <a:gd name="connsiteY4" fmla="*/ 127000 h 285062"/>
                <a:gd name="connsiteX5" fmla="*/ 1032668 w 2913880"/>
                <a:gd name="connsiteY5" fmla="*/ 19050 h 285062"/>
                <a:gd name="connsiteX6" fmla="*/ 1394618 w 2913880"/>
                <a:gd name="connsiteY6" fmla="*/ 133350 h 285062"/>
                <a:gd name="connsiteX7" fmla="*/ 1769268 w 2913880"/>
                <a:gd name="connsiteY7" fmla="*/ 19050 h 285062"/>
                <a:gd name="connsiteX8" fmla="*/ 2169318 w 2913880"/>
                <a:gd name="connsiteY8" fmla="*/ 122238 h 285062"/>
                <a:gd name="connsiteX9" fmla="*/ 2588418 w 2913880"/>
                <a:gd name="connsiteY9" fmla="*/ 25400 h 285062"/>
                <a:gd name="connsiteX10" fmla="*/ 2910681 w 2913880"/>
                <a:gd name="connsiteY10" fmla="*/ 136525 h 285062"/>
                <a:gd name="connsiteX11" fmla="*/ 2912268 w 2913880"/>
                <a:gd name="connsiteY11" fmla="*/ 273050 h 2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3880" h="285062">
                  <a:moveTo>
                    <a:pt x="0" y="284957"/>
                  </a:moveTo>
                  <a:cubicBezTo>
                    <a:pt x="5953" y="287735"/>
                    <a:pt x="-1985" y="235346"/>
                    <a:pt x="4762" y="161130"/>
                  </a:cubicBezTo>
                  <a:cubicBezTo>
                    <a:pt x="30559" y="153589"/>
                    <a:pt x="95646" y="139567"/>
                    <a:pt x="152399" y="113506"/>
                  </a:cubicBezTo>
                  <a:cubicBezTo>
                    <a:pt x="209152" y="87445"/>
                    <a:pt x="250957" y="52123"/>
                    <a:pt x="340518" y="0"/>
                  </a:cubicBezTo>
                  <a:cubicBezTo>
                    <a:pt x="441060" y="54239"/>
                    <a:pt x="542925" y="139171"/>
                    <a:pt x="670718" y="127000"/>
                  </a:cubicBezTo>
                  <a:cubicBezTo>
                    <a:pt x="798511" y="114829"/>
                    <a:pt x="912018" y="55033"/>
                    <a:pt x="1032668" y="19050"/>
                  </a:cubicBezTo>
                  <a:cubicBezTo>
                    <a:pt x="1153318" y="57150"/>
                    <a:pt x="1262061" y="133350"/>
                    <a:pt x="1394618" y="133350"/>
                  </a:cubicBezTo>
                  <a:cubicBezTo>
                    <a:pt x="1527175" y="133350"/>
                    <a:pt x="1635388" y="63764"/>
                    <a:pt x="1769268" y="19050"/>
                  </a:cubicBezTo>
                  <a:cubicBezTo>
                    <a:pt x="1916906" y="60589"/>
                    <a:pt x="2020093" y="123561"/>
                    <a:pt x="2169318" y="122238"/>
                  </a:cubicBezTo>
                  <a:cubicBezTo>
                    <a:pt x="2318543" y="120915"/>
                    <a:pt x="2448718" y="57679"/>
                    <a:pt x="2588418" y="25400"/>
                  </a:cubicBezTo>
                  <a:cubicBezTo>
                    <a:pt x="2705364" y="57680"/>
                    <a:pt x="2769922" y="118533"/>
                    <a:pt x="2910681" y="136525"/>
                  </a:cubicBezTo>
                  <a:cubicBezTo>
                    <a:pt x="2915444" y="219075"/>
                    <a:pt x="2913922" y="270404"/>
                    <a:pt x="2912268" y="273050"/>
                  </a:cubicBez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484189" y="260422"/>
            <a:ext cx="857926" cy="790804"/>
            <a:chOff x="9884946" y="927034"/>
            <a:chExt cx="621553" cy="572924"/>
          </a:xfrm>
        </p:grpSpPr>
        <p:sp>
          <p:nvSpPr>
            <p:cNvPr id="16" name="円/楕円 15"/>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884946"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問３</a:t>
              </a:r>
            </a:p>
          </p:txBody>
        </p:sp>
      </p:grpSp>
      <p:grpSp>
        <p:nvGrpSpPr>
          <p:cNvPr id="5" name="グループ化 4"/>
          <p:cNvGrpSpPr/>
          <p:nvPr/>
        </p:nvGrpSpPr>
        <p:grpSpPr>
          <a:xfrm>
            <a:off x="632721" y="2440049"/>
            <a:ext cx="1973969" cy="2267271"/>
            <a:chOff x="632721" y="2440049"/>
            <a:chExt cx="1973969" cy="2267271"/>
          </a:xfrm>
        </p:grpSpPr>
        <p:sp>
          <p:nvSpPr>
            <p:cNvPr id="20" name="フリーフォーム 19"/>
            <p:cNvSpPr/>
            <p:nvPr/>
          </p:nvSpPr>
          <p:spPr>
            <a:xfrm rot="8321806" flipH="1">
              <a:off x="632721" y="2440049"/>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818217" y="3111380"/>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grpSp>
      <p:sp>
        <p:nvSpPr>
          <p:cNvPr id="26" name="テキスト ボックス 25"/>
          <p:cNvSpPr txBox="1"/>
          <p:nvPr/>
        </p:nvSpPr>
        <p:spPr>
          <a:xfrm>
            <a:off x="4701571" y="17689"/>
            <a:ext cx="327629"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つ</a:t>
            </a:r>
          </a:p>
        </p:txBody>
      </p:sp>
      <p:sp>
        <p:nvSpPr>
          <p:cNvPr id="27" name="テキスト ボックス 26"/>
          <p:cNvSpPr txBox="1"/>
          <p:nvPr/>
        </p:nvSpPr>
        <p:spPr>
          <a:xfrm>
            <a:off x="5936226" y="1100212"/>
            <a:ext cx="951271"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ひ　なんじょ</a:t>
            </a:r>
          </a:p>
        </p:txBody>
      </p:sp>
      <p:grpSp>
        <p:nvGrpSpPr>
          <p:cNvPr id="3" name="グループ化 2"/>
          <p:cNvGrpSpPr/>
          <p:nvPr/>
        </p:nvGrpSpPr>
        <p:grpSpPr>
          <a:xfrm>
            <a:off x="6528240" y="2440049"/>
            <a:ext cx="1973969" cy="2267271"/>
            <a:chOff x="6528240" y="2810171"/>
            <a:chExt cx="1973969" cy="2267271"/>
          </a:xfrm>
        </p:grpSpPr>
        <p:sp>
          <p:nvSpPr>
            <p:cNvPr id="28" name="フリーフォーム 27"/>
            <p:cNvSpPr/>
            <p:nvPr/>
          </p:nvSpPr>
          <p:spPr>
            <a:xfrm rot="13278194">
              <a:off x="6528240" y="2810171"/>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883963" y="3481502"/>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sp>
        <p:nvSpPr>
          <p:cNvPr id="6" name="テキスト ボックス 5">
            <a:extLst>
              <a:ext uri="{FF2B5EF4-FFF2-40B4-BE49-F238E27FC236}">
                <a16:creationId xmlns:a16="http://schemas.microsoft.com/office/drawing/2014/main" id="{037EAE54-5D83-37FA-DC13-46F700E05B2A}"/>
              </a:ext>
            </a:extLst>
          </p:cNvPr>
          <p:cNvSpPr txBox="1"/>
          <p:nvPr/>
        </p:nvSpPr>
        <p:spPr>
          <a:xfrm>
            <a:off x="5427252" y="552041"/>
            <a:ext cx="324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ひく</a:t>
            </a:r>
          </a:p>
        </p:txBody>
      </p:sp>
    </p:spTree>
    <p:extLst>
      <p:ext uri="{BB962C8B-B14F-4D97-AF65-F5344CB8AC3E}">
        <p14:creationId xmlns:p14="http://schemas.microsoft.com/office/powerpoint/2010/main" val="133000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2</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sp>
        <p:nvSpPr>
          <p:cNvPr id="2" name="正方形/長方形 1"/>
          <p:cNvSpPr/>
          <p:nvPr/>
        </p:nvSpPr>
        <p:spPr>
          <a:xfrm>
            <a:off x="6951998" y="6634619"/>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6" name="グループ化 5"/>
          <p:cNvGrpSpPr/>
          <p:nvPr/>
        </p:nvGrpSpPr>
        <p:grpSpPr>
          <a:xfrm>
            <a:off x="8892" y="5062712"/>
            <a:ext cx="9126216" cy="1501099"/>
            <a:chOff x="8892" y="5062712"/>
            <a:chExt cx="9126216" cy="1501099"/>
          </a:xfrm>
        </p:grpSpPr>
        <p:sp>
          <p:nvSpPr>
            <p:cNvPr id="7" name="テキスト ボックス 6"/>
            <p:cNvSpPr txBox="1"/>
            <p:nvPr/>
          </p:nvSpPr>
          <p:spPr>
            <a:xfrm>
              <a:off x="8892" y="5240372"/>
              <a:ext cx="9126216" cy="1323439"/>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みんなの住むまちや地域では</a:t>
              </a:r>
              <a:endParaRPr kumimoji="1" lang="en-US" altLang="ja-JP" sz="3500" dirty="0">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どんなことが起こるだろう？</a:t>
              </a:r>
              <a:endParaRPr kumimoji="1" lang="en-US" altLang="ja-JP" sz="4500" dirty="0">
                <a:solidFill>
                  <a:srgbClr val="B52F25"/>
                </a:solidFill>
                <a:latin typeface="HGP創英角ｺﾞｼｯｸUB" panose="020B0900000000000000" pitchFamily="50" charset="-128"/>
                <a:ea typeface="HGP創英角ｺﾞｼｯｸUB" panose="020B0900000000000000" pitchFamily="50" charset="-128"/>
              </a:endParaRPr>
            </a:p>
          </p:txBody>
        </p:sp>
        <p:sp>
          <p:nvSpPr>
            <p:cNvPr id="94" name="テキスト ボックス 93"/>
            <p:cNvSpPr txBox="1"/>
            <p:nvPr/>
          </p:nvSpPr>
          <p:spPr>
            <a:xfrm>
              <a:off x="3720004" y="5062712"/>
              <a:ext cx="934441"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ち　いき</a:t>
              </a:r>
            </a:p>
          </p:txBody>
        </p:sp>
      </p:grpSp>
      <p:grpSp>
        <p:nvGrpSpPr>
          <p:cNvPr id="9" name="グループ化 8">
            <a:extLst>
              <a:ext uri="{FF2B5EF4-FFF2-40B4-BE49-F238E27FC236}">
                <a16:creationId xmlns:a16="http://schemas.microsoft.com/office/drawing/2014/main" id="{596C2238-A8AB-56AC-359B-4B16AB9C415C}"/>
              </a:ext>
            </a:extLst>
          </p:cNvPr>
          <p:cNvGrpSpPr/>
          <p:nvPr/>
        </p:nvGrpSpPr>
        <p:grpSpPr>
          <a:xfrm>
            <a:off x="290286" y="5535"/>
            <a:ext cx="7969231" cy="887916"/>
            <a:chOff x="290286" y="5535"/>
            <a:chExt cx="7969231" cy="887916"/>
          </a:xfrm>
        </p:grpSpPr>
        <p:grpSp>
          <p:nvGrpSpPr>
            <p:cNvPr id="14" name="グループ化 13">
              <a:extLst>
                <a:ext uri="{FF2B5EF4-FFF2-40B4-BE49-F238E27FC236}">
                  <a16:creationId xmlns:a16="http://schemas.microsoft.com/office/drawing/2014/main" id="{C73E2511-BEB8-3868-808E-9AA21BEF80A1}"/>
                </a:ext>
              </a:extLst>
            </p:cNvPr>
            <p:cNvGrpSpPr/>
            <p:nvPr/>
          </p:nvGrpSpPr>
          <p:grpSpPr>
            <a:xfrm>
              <a:off x="290286" y="5535"/>
              <a:ext cx="7969231" cy="887916"/>
              <a:chOff x="290286" y="5535"/>
              <a:chExt cx="7969231" cy="887916"/>
            </a:xfrm>
          </p:grpSpPr>
          <p:sp>
            <p:nvSpPr>
              <p:cNvPr id="39" name="角丸四角形 8">
                <a:extLst>
                  <a:ext uri="{FF2B5EF4-FFF2-40B4-BE49-F238E27FC236}">
                    <a16:creationId xmlns:a16="http://schemas.microsoft.com/office/drawing/2014/main" id="{8A11B518-33C4-C95A-2FAE-98471CF6CC68}"/>
                  </a:ext>
                </a:extLst>
              </p:cNvPr>
              <p:cNvSpPr/>
              <p:nvPr/>
            </p:nvSpPr>
            <p:spPr>
              <a:xfrm>
                <a:off x="290286" y="81270"/>
                <a:ext cx="7969231"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F6D2D13-EBE0-31DF-BA7F-4AE51F30F762}"/>
                  </a:ext>
                </a:extLst>
              </p:cNvPr>
              <p:cNvSpPr txBox="1"/>
              <p:nvPr/>
            </p:nvSpPr>
            <p:spPr>
              <a:xfrm>
                <a:off x="614827" y="191749"/>
                <a:ext cx="7465505"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もし、雨がずーっと降り続いていたら・・・</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45" name="テキスト ボックス 44">
                <a:extLst>
                  <a:ext uri="{FF2B5EF4-FFF2-40B4-BE49-F238E27FC236}">
                    <a16:creationId xmlns:a16="http://schemas.microsoft.com/office/drawing/2014/main" id="{36AA811D-09E5-75C1-13EF-80AF6E820D10}"/>
                  </a:ext>
                </a:extLst>
              </p:cNvPr>
              <p:cNvSpPr txBox="1"/>
              <p:nvPr/>
            </p:nvSpPr>
            <p:spPr>
              <a:xfrm>
                <a:off x="4082455"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sp>
          <p:nvSpPr>
            <p:cNvPr id="5" name="テキスト ボックス 4">
              <a:extLst>
                <a:ext uri="{FF2B5EF4-FFF2-40B4-BE49-F238E27FC236}">
                  <a16:creationId xmlns:a16="http://schemas.microsoft.com/office/drawing/2014/main" id="{F9D94C6C-A8C9-9733-D625-7EC04B2D84F0}"/>
                </a:ext>
              </a:extLst>
            </p:cNvPr>
            <p:cNvSpPr txBox="1"/>
            <p:nvPr/>
          </p:nvSpPr>
          <p:spPr>
            <a:xfrm>
              <a:off x="4760635" y="5535"/>
              <a:ext cx="56778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つづ</a:t>
              </a:r>
            </a:p>
          </p:txBody>
        </p:sp>
      </p:grpSp>
    </p:spTree>
    <p:extLst>
      <p:ext uri="{BB962C8B-B14F-4D97-AF65-F5344CB8AC3E}">
        <p14:creationId xmlns:p14="http://schemas.microsoft.com/office/powerpoint/2010/main" val="153423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22" presetClass="entr" presetSubtype="1" repeatCount="1000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75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20</a:t>
            </a:fld>
            <a:endParaRPr kumimoji="1" lang="ja-JP" altLang="en-US"/>
          </a:p>
        </p:txBody>
      </p:sp>
      <p:sp>
        <p:nvSpPr>
          <p:cNvPr id="17" name="テキスト ボックス 16"/>
          <p:cNvSpPr txBox="1"/>
          <p:nvPr/>
        </p:nvSpPr>
        <p:spPr>
          <a:xfrm>
            <a:off x="1630991" y="61816"/>
            <a:ext cx="7471917" cy="2349361"/>
          </a:xfrm>
          <a:prstGeom prst="rect">
            <a:avLst/>
          </a:prstGeom>
          <a:noFill/>
        </p:spPr>
        <p:txBody>
          <a:bodyPr wrap="none" rtlCol="0">
            <a:spAutoFit/>
          </a:bodyPr>
          <a:lstStyle/>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大雨で道路が水に浸かっています。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深さはみんなのヒザより低いくらいです。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この道路を通って、安全に避難所へ行くことが</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できる？</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sp>
        <p:nvSpPr>
          <p:cNvPr id="32" name="テキスト ボックス 31"/>
          <p:cNvSpPr txBox="1"/>
          <p:nvPr/>
        </p:nvSpPr>
        <p:spPr>
          <a:xfrm>
            <a:off x="4701571" y="17689"/>
            <a:ext cx="327629"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つ</a:t>
            </a:r>
          </a:p>
        </p:txBody>
      </p:sp>
      <p:grpSp>
        <p:nvGrpSpPr>
          <p:cNvPr id="21" name="グループ化 20"/>
          <p:cNvGrpSpPr/>
          <p:nvPr/>
        </p:nvGrpSpPr>
        <p:grpSpPr>
          <a:xfrm>
            <a:off x="484189" y="260422"/>
            <a:ext cx="857926" cy="790804"/>
            <a:chOff x="9884946" y="927034"/>
            <a:chExt cx="621553" cy="572924"/>
          </a:xfrm>
        </p:grpSpPr>
        <p:sp>
          <p:nvSpPr>
            <p:cNvPr id="22" name="円/楕円 21"/>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9884946"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問３</a:t>
              </a:r>
            </a:p>
          </p:txBody>
        </p:sp>
      </p:grpSp>
      <p:sp>
        <p:nvSpPr>
          <p:cNvPr id="18" name="正方形/長方形 17"/>
          <p:cNvSpPr/>
          <p:nvPr/>
        </p:nvSpPr>
        <p:spPr>
          <a:xfrm>
            <a:off x="6842141" y="6587388"/>
            <a:ext cx="1980030"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写真｜撮影：国土交通省近畿地方整備局</a:t>
            </a:r>
            <a:endParaRPr lang="en-US" altLang="ja-JP" sz="800" dirty="0">
              <a:latin typeface="MS PGothic" panose="020B0600070205080204" pitchFamily="50" charset="-128"/>
              <a:ea typeface="MS PGothic" panose="020B0600070205080204" pitchFamily="50" charset="-128"/>
            </a:endParaRPr>
          </a:p>
        </p:txBody>
      </p:sp>
      <p:sp>
        <p:nvSpPr>
          <p:cNvPr id="19" name="テキスト ボックス 18"/>
          <p:cNvSpPr txBox="1"/>
          <p:nvPr/>
        </p:nvSpPr>
        <p:spPr>
          <a:xfrm>
            <a:off x="5936226" y="1100212"/>
            <a:ext cx="951271"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　なんじょ</a:t>
            </a:r>
          </a:p>
        </p:txBody>
      </p:sp>
      <p:grpSp>
        <p:nvGrpSpPr>
          <p:cNvPr id="31" name="グループ化 30">
            <a:extLst>
              <a:ext uri="{FF2B5EF4-FFF2-40B4-BE49-F238E27FC236}">
                <a16:creationId xmlns:a16="http://schemas.microsoft.com/office/drawing/2014/main" id="{9339723C-C750-FE3D-C316-ECEBCEEB7D0F}"/>
              </a:ext>
            </a:extLst>
          </p:cNvPr>
          <p:cNvGrpSpPr/>
          <p:nvPr/>
        </p:nvGrpSpPr>
        <p:grpSpPr>
          <a:xfrm>
            <a:off x="144868" y="2454969"/>
            <a:ext cx="8745131" cy="3981120"/>
            <a:chOff x="144868" y="2454969"/>
            <a:chExt cx="8745131" cy="3981120"/>
          </a:xfrm>
        </p:grpSpPr>
        <p:grpSp>
          <p:nvGrpSpPr>
            <p:cNvPr id="3" name="グループ化 2">
              <a:extLst>
                <a:ext uri="{FF2B5EF4-FFF2-40B4-BE49-F238E27FC236}">
                  <a16:creationId xmlns:a16="http://schemas.microsoft.com/office/drawing/2014/main" id="{3E216EA7-6012-A78F-7CE3-C06DBD278512}"/>
                </a:ext>
              </a:extLst>
            </p:cNvPr>
            <p:cNvGrpSpPr/>
            <p:nvPr/>
          </p:nvGrpSpPr>
          <p:grpSpPr>
            <a:xfrm>
              <a:off x="144868" y="2454969"/>
              <a:ext cx="2518949" cy="3518032"/>
              <a:chOff x="144868" y="2454969"/>
              <a:chExt cx="2518949" cy="3518032"/>
            </a:xfrm>
          </p:grpSpPr>
          <p:sp>
            <p:nvSpPr>
              <p:cNvPr id="25" name="フリーフォーム 24"/>
              <p:cNvSpPr/>
              <p:nvPr/>
            </p:nvSpPr>
            <p:spPr>
              <a:xfrm flipV="1">
                <a:off x="720733" y="3654998"/>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68524" y="4303564"/>
                <a:ext cx="1607868" cy="1079783"/>
              </a:xfrm>
              <a:prstGeom prst="rect">
                <a:avLst/>
              </a:prstGeom>
              <a:noFill/>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nvGrpSpPr>
              <p:cNvPr id="34" name="グループ化 33"/>
              <p:cNvGrpSpPr/>
              <p:nvPr/>
            </p:nvGrpSpPr>
            <p:grpSpPr>
              <a:xfrm>
                <a:off x="144868" y="2454969"/>
                <a:ext cx="906806" cy="561320"/>
                <a:chOff x="144868" y="2073969"/>
                <a:chExt cx="906806" cy="561320"/>
              </a:xfrm>
            </p:grpSpPr>
            <p:sp>
              <p:nvSpPr>
                <p:cNvPr id="35" name="角丸四角形 34"/>
                <p:cNvSpPr/>
                <p:nvPr/>
              </p:nvSpPr>
              <p:spPr>
                <a:xfrm>
                  <a:off x="144868" y="2073969"/>
                  <a:ext cx="906806" cy="560439"/>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sp>
            <p:nvSpPr>
              <p:cNvPr id="37" name="テキスト ボックス 36"/>
              <p:cNvSpPr txBox="1"/>
              <p:nvPr/>
            </p:nvSpPr>
            <p:spPr>
              <a:xfrm>
                <a:off x="254001" y="245585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grpSp>
          <p:nvGrpSpPr>
            <p:cNvPr id="9" name="グループ化 8">
              <a:extLst>
                <a:ext uri="{FF2B5EF4-FFF2-40B4-BE49-F238E27FC236}">
                  <a16:creationId xmlns:a16="http://schemas.microsoft.com/office/drawing/2014/main" id="{BEE305D9-FB59-F5C4-B897-156E9E720B57}"/>
                </a:ext>
              </a:extLst>
            </p:cNvPr>
            <p:cNvGrpSpPr/>
            <p:nvPr/>
          </p:nvGrpSpPr>
          <p:grpSpPr>
            <a:xfrm>
              <a:off x="3696758" y="2541158"/>
              <a:ext cx="5193241" cy="3894931"/>
              <a:chOff x="3696758" y="2541158"/>
              <a:chExt cx="5193241" cy="3894931"/>
            </a:xfrm>
          </p:grpSpPr>
          <p:pic>
            <p:nvPicPr>
              <p:cNvPr id="7" name="図 6">
                <a:extLst>
                  <a:ext uri="{FF2B5EF4-FFF2-40B4-BE49-F238E27FC236}">
                    <a16:creationId xmlns:a16="http://schemas.microsoft.com/office/drawing/2014/main" id="{4E8D84C8-CF61-F79B-737C-B5DE451B8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758" y="2541158"/>
                <a:ext cx="5193241" cy="3894931"/>
              </a:xfrm>
              <a:prstGeom prst="rect">
                <a:avLst/>
              </a:prstGeom>
            </p:spPr>
          </p:pic>
          <p:sp>
            <p:nvSpPr>
              <p:cNvPr id="8" name="テキスト ボックス 7">
                <a:extLst>
                  <a:ext uri="{FF2B5EF4-FFF2-40B4-BE49-F238E27FC236}">
                    <a16:creationId xmlns:a16="http://schemas.microsoft.com/office/drawing/2014/main" id="{CBF75E91-3629-5728-B3D9-380A83205310}"/>
                  </a:ext>
                </a:extLst>
              </p:cNvPr>
              <p:cNvSpPr txBox="1"/>
              <p:nvPr/>
            </p:nvSpPr>
            <p:spPr>
              <a:xfrm>
                <a:off x="3863612" y="2666550"/>
                <a:ext cx="3113353" cy="584775"/>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endPar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endParaRPr>
              </a:p>
              <a:p>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伊勢崎市東上之宮町</a:t>
                </a:r>
              </a:p>
            </p:txBody>
          </p:sp>
        </p:grpSp>
      </p:grpSp>
      <p:grpSp>
        <p:nvGrpSpPr>
          <p:cNvPr id="10" name="グループ化 9">
            <a:extLst>
              <a:ext uri="{FF2B5EF4-FFF2-40B4-BE49-F238E27FC236}">
                <a16:creationId xmlns:a16="http://schemas.microsoft.com/office/drawing/2014/main" id="{311EDACB-1F44-63F8-0F8E-FBF8E5844E0F}"/>
              </a:ext>
            </a:extLst>
          </p:cNvPr>
          <p:cNvGrpSpPr/>
          <p:nvPr/>
        </p:nvGrpSpPr>
        <p:grpSpPr>
          <a:xfrm>
            <a:off x="4066885" y="4970760"/>
            <a:ext cx="4452986" cy="1239771"/>
            <a:chOff x="-40873" y="1609556"/>
            <a:chExt cx="4452986" cy="1239771"/>
          </a:xfrm>
        </p:grpSpPr>
        <p:sp>
          <p:nvSpPr>
            <p:cNvPr id="11" name="星 12 33">
              <a:extLst>
                <a:ext uri="{FF2B5EF4-FFF2-40B4-BE49-F238E27FC236}">
                  <a16:creationId xmlns:a16="http://schemas.microsoft.com/office/drawing/2014/main" id="{0259D034-B730-EE40-BDC1-0A388B4B120A}"/>
                </a:ext>
              </a:extLst>
            </p:cNvPr>
            <p:cNvSpPr/>
            <p:nvPr/>
          </p:nvSpPr>
          <p:spPr>
            <a:xfrm>
              <a:off x="-40873" y="1694775"/>
              <a:ext cx="1154552" cy="1154552"/>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ffectLst>
                  <a:glow rad="127000">
                    <a:schemeClr val="bg1"/>
                  </a:glow>
                </a:effectLst>
              </a:endParaRPr>
            </a:p>
          </p:txBody>
        </p:sp>
        <p:sp>
          <p:nvSpPr>
            <p:cNvPr id="12" name="テキスト ボックス 11">
              <a:extLst>
                <a:ext uri="{FF2B5EF4-FFF2-40B4-BE49-F238E27FC236}">
                  <a16:creationId xmlns:a16="http://schemas.microsoft.com/office/drawing/2014/main" id="{32E87F09-CF0F-BF4F-4273-F6D8915EAFAB}"/>
                </a:ext>
              </a:extLst>
            </p:cNvPr>
            <p:cNvSpPr txBox="1"/>
            <p:nvPr/>
          </p:nvSpPr>
          <p:spPr>
            <a:xfrm rot="985020">
              <a:off x="136293" y="1834665"/>
              <a:ext cx="800219" cy="830997"/>
            </a:xfrm>
            <a:prstGeom prst="rect">
              <a:avLst/>
            </a:prstGeom>
            <a:noFill/>
          </p:spPr>
          <p:txBody>
            <a:bodyPr wrap="none" rtlCol="0">
              <a:spAutoFit/>
            </a:bodyPr>
            <a:lstStyle/>
            <a:p>
              <a:r>
                <a:rPr kumimoji="1" lang="ja-JP" altLang="en-US" sz="4800" dirty="0">
                  <a:effectLst>
                    <a:glow rad="127000">
                      <a:schemeClr val="bg1"/>
                    </a:glow>
                  </a:effectLst>
                  <a:latin typeface="HGP創英角ｺﾞｼｯｸUB" panose="020B0900000000000000" pitchFamily="50" charset="-128"/>
                  <a:ea typeface="HGP創英角ｺﾞｼｯｸUB" panose="020B0900000000000000" pitchFamily="50" charset="-128"/>
                </a:rPr>
                <a:t>！</a:t>
              </a:r>
            </a:p>
          </p:txBody>
        </p:sp>
        <p:grpSp>
          <p:nvGrpSpPr>
            <p:cNvPr id="13" name="グループ化 12">
              <a:extLst>
                <a:ext uri="{FF2B5EF4-FFF2-40B4-BE49-F238E27FC236}">
                  <a16:creationId xmlns:a16="http://schemas.microsoft.com/office/drawing/2014/main" id="{76821727-C453-950D-7C23-CE59DCF07E20}"/>
                </a:ext>
              </a:extLst>
            </p:cNvPr>
            <p:cNvGrpSpPr/>
            <p:nvPr/>
          </p:nvGrpSpPr>
          <p:grpSpPr>
            <a:xfrm>
              <a:off x="1071455" y="1609556"/>
              <a:ext cx="3340658" cy="1198442"/>
              <a:chOff x="462592" y="2503199"/>
              <a:chExt cx="3340658" cy="1198442"/>
            </a:xfrm>
          </p:grpSpPr>
          <p:sp>
            <p:nvSpPr>
              <p:cNvPr id="14" name="テキスト ボックス 13">
                <a:extLst>
                  <a:ext uri="{FF2B5EF4-FFF2-40B4-BE49-F238E27FC236}">
                    <a16:creationId xmlns:a16="http://schemas.microsoft.com/office/drawing/2014/main" id="{7E1FA799-ED80-7063-2659-E9108043C735}"/>
                  </a:ext>
                </a:extLst>
              </p:cNvPr>
              <p:cNvSpPr txBox="1"/>
              <p:nvPr/>
            </p:nvSpPr>
            <p:spPr>
              <a:xfrm>
                <a:off x="492794" y="3154398"/>
                <a:ext cx="665247" cy="184666"/>
              </a:xfrm>
              <a:prstGeom prst="rect">
                <a:avLst/>
              </a:prstGeom>
              <a:noFill/>
            </p:spPr>
            <p:txBody>
              <a:bodyPr wrap="none" lIns="0" tIns="0" rIns="0" bIns="0" rtlCol="0" anchor="ctr" anchorCtr="0">
                <a:spAutoFit/>
              </a:bodyPr>
              <a:lstStyle/>
              <a:p>
                <a:pPr algn="dist"/>
                <a:r>
                  <a:rPr kumimoji="1" lang="ja-JP" altLang="en-US" sz="1200" dirty="0">
                    <a:effectLst>
                      <a:glow rad="127000">
                        <a:schemeClr val="bg1"/>
                      </a:glow>
                    </a:effectLst>
                    <a:latin typeface="HGP創英角ｺﾞｼｯｸUB" panose="020B0900000000000000" pitchFamily="50" charset="-128"/>
                    <a:ea typeface="HGP創英角ｺﾞｼｯｸUB" panose="020B0900000000000000" pitchFamily="50" charset="-128"/>
                  </a:rPr>
                  <a:t>たい　へん</a:t>
                </a:r>
              </a:p>
            </p:txBody>
          </p:sp>
          <p:sp>
            <p:nvSpPr>
              <p:cNvPr id="20" name="テキスト ボックス 19">
                <a:extLst>
                  <a:ext uri="{FF2B5EF4-FFF2-40B4-BE49-F238E27FC236}">
                    <a16:creationId xmlns:a16="http://schemas.microsoft.com/office/drawing/2014/main" id="{1327DC61-EBBC-BF92-BA38-076BD4D3734A}"/>
                  </a:ext>
                </a:extLst>
              </p:cNvPr>
              <p:cNvSpPr txBox="1"/>
              <p:nvPr/>
            </p:nvSpPr>
            <p:spPr>
              <a:xfrm>
                <a:off x="462592" y="3270754"/>
                <a:ext cx="2066271" cy="430887"/>
              </a:xfrm>
              <a:prstGeom prst="rect">
                <a:avLst/>
              </a:prstGeom>
              <a:noFill/>
            </p:spPr>
            <p:txBody>
              <a:bodyPr wrap="none" lIns="0" tIns="0" rIns="0" bIns="0" rtlCol="0">
                <a:spAutoFit/>
              </a:bodyPr>
              <a:lstStyle/>
              <a:p>
                <a:r>
                  <a:rPr kumimoji="1" lang="ja-JP" altLang="en-US" sz="2800" dirty="0">
                    <a:effectLst>
                      <a:glow rad="127000">
                        <a:schemeClr val="bg1"/>
                      </a:glow>
                    </a:effectLst>
                    <a:latin typeface="HGP創英角ｺﾞｼｯｸUB" panose="020B0900000000000000" pitchFamily="50" charset="-128"/>
                    <a:ea typeface="HGP創英角ｺﾞｼｯｸUB" panose="020B0900000000000000" pitchFamily="50" charset="-128"/>
                  </a:rPr>
                  <a:t>大変危険です</a:t>
                </a:r>
                <a:endParaRPr kumimoji="1" lang="en-US" altLang="ja-JP" sz="28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27" name="テキスト ボックス 26">
                <a:extLst>
                  <a:ext uri="{FF2B5EF4-FFF2-40B4-BE49-F238E27FC236}">
                    <a16:creationId xmlns:a16="http://schemas.microsoft.com/office/drawing/2014/main" id="{56D903AD-0FF0-3AEF-5ABB-0763BF26B9E3}"/>
                  </a:ext>
                </a:extLst>
              </p:cNvPr>
              <p:cNvSpPr txBox="1"/>
              <p:nvPr/>
            </p:nvSpPr>
            <p:spPr>
              <a:xfrm>
                <a:off x="1284880" y="3151993"/>
                <a:ext cx="551433" cy="184666"/>
              </a:xfrm>
              <a:prstGeom prst="rect">
                <a:avLst/>
              </a:prstGeom>
              <a:noFill/>
            </p:spPr>
            <p:txBody>
              <a:bodyPr wrap="none" lIns="0" tIns="0" rIns="0" bIns="0" rtlCol="0" anchor="ctr" anchorCtr="0">
                <a:spAutoFit/>
              </a:bodyPr>
              <a:lstStyle/>
              <a:p>
                <a:pPr algn="dist"/>
                <a:r>
                  <a:rPr kumimoji="1" lang="ja-JP" altLang="en-US" sz="1200" dirty="0">
                    <a:effectLst>
                      <a:glow rad="127000">
                        <a:schemeClr val="bg1"/>
                      </a:glow>
                    </a:effectLst>
                    <a:latin typeface="HGP創英角ｺﾞｼｯｸUB" panose="020B0900000000000000" pitchFamily="50" charset="-128"/>
                    <a:ea typeface="HGP創英角ｺﾞｼｯｸUB" panose="020B0900000000000000" pitchFamily="50" charset="-128"/>
                  </a:rPr>
                  <a:t>き　 けん</a:t>
                </a:r>
              </a:p>
            </p:txBody>
          </p:sp>
          <p:sp>
            <p:nvSpPr>
              <p:cNvPr id="28" name="テキスト ボックス 27">
                <a:extLst>
                  <a:ext uri="{FF2B5EF4-FFF2-40B4-BE49-F238E27FC236}">
                    <a16:creationId xmlns:a16="http://schemas.microsoft.com/office/drawing/2014/main" id="{EC1020D5-CF1E-12D2-C7FE-086296EB8FB1}"/>
                  </a:ext>
                </a:extLst>
              </p:cNvPr>
              <p:cNvSpPr txBox="1"/>
              <p:nvPr/>
            </p:nvSpPr>
            <p:spPr>
              <a:xfrm>
                <a:off x="462592" y="2630715"/>
                <a:ext cx="3340658" cy="430887"/>
              </a:xfrm>
              <a:prstGeom prst="rect">
                <a:avLst/>
              </a:prstGeom>
              <a:noFill/>
            </p:spPr>
            <p:txBody>
              <a:bodyPr wrap="none" lIns="0" tIns="0" rIns="0" bIns="0" rtlCol="0">
                <a:spAutoFit/>
              </a:bodyPr>
              <a:lstStyle/>
              <a:p>
                <a:r>
                  <a:rPr kumimoji="1" lang="ja-JP" altLang="en-US" sz="2800" dirty="0">
                    <a:effectLst>
                      <a:glow rad="127000">
                        <a:schemeClr val="bg1"/>
                      </a:glow>
                    </a:effectLst>
                    <a:latin typeface="HGP創英角ｺﾞｼｯｸUB" panose="020B0900000000000000" pitchFamily="50" charset="-128"/>
                    <a:ea typeface="HGP創英角ｺﾞｼｯｸUB" panose="020B0900000000000000" pitchFamily="50" charset="-128"/>
                  </a:rPr>
                  <a:t>十分な装備があっても</a:t>
                </a:r>
                <a:endParaRPr kumimoji="1" lang="en-US" altLang="ja-JP" sz="28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30" name="テキスト ボックス 29">
                <a:extLst>
                  <a:ext uri="{FF2B5EF4-FFF2-40B4-BE49-F238E27FC236}">
                    <a16:creationId xmlns:a16="http://schemas.microsoft.com/office/drawing/2014/main" id="{83176A59-C4A4-FD33-1EC5-EF3B2D2CCD09}"/>
                  </a:ext>
                </a:extLst>
              </p:cNvPr>
              <p:cNvSpPr txBox="1"/>
              <p:nvPr/>
            </p:nvSpPr>
            <p:spPr>
              <a:xfrm>
                <a:off x="1537806" y="2503199"/>
                <a:ext cx="548227" cy="184666"/>
              </a:xfrm>
              <a:prstGeom prst="rect">
                <a:avLst/>
              </a:prstGeom>
              <a:noFill/>
            </p:spPr>
            <p:txBody>
              <a:bodyPr wrap="none" lIns="0" tIns="0" rIns="0" bIns="0" rtlCol="0" anchor="ctr" anchorCtr="0">
                <a:spAutoFit/>
              </a:bodyPr>
              <a:lstStyle/>
              <a:p>
                <a:pPr algn="dist"/>
                <a:r>
                  <a:rPr kumimoji="1" lang="ja-JP" altLang="en-US" sz="1200" dirty="0">
                    <a:effectLst>
                      <a:glow rad="127000">
                        <a:schemeClr val="bg1"/>
                      </a:glow>
                    </a:effectLst>
                    <a:latin typeface="HGP創英角ｺﾞｼｯｸUB" panose="020B0900000000000000" pitchFamily="50" charset="-128"/>
                    <a:ea typeface="HGP創英角ｺﾞｼｯｸUB" panose="020B0900000000000000" pitchFamily="50" charset="-128"/>
                  </a:rPr>
                  <a:t>そう　 び</a:t>
                </a:r>
              </a:p>
            </p:txBody>
          </p:sp>
        </p:grpSp>
      </p:grpSp>
      <p:sp>
        <p:nvSpPr>
          <p:cNvPr id="4" name="テキスト ボックス 3">
            <a:extLst>
              <a:ext uri="{FF2B5EF4-FFF2-40B4-BE49-F238E27FC236}">
                <a16:creationId xmlns:a16="http://schemas.microsoft.com/office/drawing/2014/main" id="{B4D2CB1E-7282-BA48-6032-9C829781919D}"/>
              </a:ext>
            </a:extLst>
          </p:cNvPr>
          <p:cNvSpPr txBox="1"/>
          <p:nvPr/>
        </p:nvSpPr>
        <p:spPr>
          <a:xfrm>
            <a:off x="5427252" y="552041"/>
            <a:ext cx="324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ひく</a:t>
            </a:r>
          </a:p>
        </p:txBody>
      </p:sp>
    </p:spTree>
    <p:extLst>
      <p:ext uri="{BB962C8B-B14F-4D97-AF65-F5344CB8AC3E}">
        <p14:creationId xmlns:p14="http://schemas.microsoft.com/office/powerpoint/2010/main" val="4759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21</a:t>
            </a:fld>
            <a:endParaRPr lang="ja-JP" altLang="en-US"/>
          </a:p>
        </p:txBody>
      </p:sp>
      <p:pic>
        <p:nvPicPr>
          <p:cNvPr id="6" name="図 5"/>
          <p:cNvPicPr>
            <a:picLocks noChangeAspect="1"/>
          </p:cNvPicPr>
          <p:nvPr/>
        </p:nvPicPr>
        <p:blipFill>
          <a:blip r:embed="rId2"/>
          <a:stretch>
            <a:fillRect/>
          </a:stretch>
        </p:blipFill>
        <p:spPr>
          <a:xfrm>
            <a:off x="1522577" y="818535"/>
            <a:ext cx="2820823" cy="2564532"/>
          </a:xfrm>
          <a:prstGeom prst="rect">
            <a:avLst/>
          </a:prstGeom>
          <a:ln>
            <a:solidFill>
              <a:schemeClr val="tx1">
                <a:lumMod val="95000"/>
                <a:lumOff val="5000"/>
              </a:schemeClr>
            </a:solidFill>
          </a:ln>
        </p:spPr>
      </p:pic>
      <p:pic>
        <p:nvPicPr>
          <p:cNvPr id="5" name="図 4"/>
          <p:cNvPicPr>
            <a:picLocks noChangeAspect="1"/>
          </p:cNvPicPr>
          <p:nvPr/>
        </p:nvPicPr>
        <p:blipFill>
          <a:blip r:embed="rId3"/>
          <a:stretch>
            <a:fillRect/>
          </a:stretch>
        </p:blipFill>
        <p:spPr>
          <a:xfrm>
            <a:off x="144868" y="3456207"/>
            <a:ext cx="4198532" cy="3010088"/>
          </a:xfrm>
          <a:prstGeom prst="rect">
            <a:avLst/>
          </a:prstGeom>
          <a:ln>
            <a:solidFill>
              <a:schemeClr val="tx1">
                <a:lumMod val="95000"/>
                <a:lumOff val="5000"/>
              </a:schemeClr>
            </a:solidFill>
          </a:ln>
        </p:spPr>
      </p:pic>
      <p:grpSp>
        <p:nvGrpSpPr>
          <p:cNvPr id="8" name="グループ化 7">
            <a:extLst>
              <a:ext uri="{FF2B5EF4-FFF2-40B4-BE49-F238E27FC236}">
                <a16:creationId xmlns:a16="http://schemas.microsoft.com/office/drawing/2014/main" id="{AE46D5FE-B940-7037-A2B4-AE9C5B85494B}"/>
              </a:ext>
            </a:extLst>
          </p:cNvPr>
          <p:cNvGrpSpPr/>
          <p:nvPr/>
        </p:nvGrpSpPr>
        <p:grpSpPr>
          <a:xfrm>
            <a:off x="4324820" y="3383067"/>
            <a:ext cx="5030544" cy="1240319"/>
            <a:chOff x="4441365" y="3383067"/>
            <a:chExt cx="5030544" cy="1240319"/>
          </a:xfrm>
        </p:grpSpPr>
        <p:sp>
          <p:nvSpPr>
            <p:cNvPr id="12" name="テキスト ボックス 11"/>
            <p:cNvSpPr txBox="1"/>
            <p:nvPr/>
          </p:nvSpPr>
          <p:spPr>
            <a:xfrm>
              <a:off x="4441365" y="3456207"/>
              <a:ext cx="5030544" cy="1167179"/>
            </a:xfrm>
            <a:prstGeom prst="rect">
              <a:avLst/>
            </a:prstGeom>
            <a:noFill/>
          </p:spPr>
          <p:txBody>
            <a:bodyPr wrap="none" rtlCol="0">
              <a:spAutoFit/>
            </a:bodyPr>
            <a:lstStyle/>
            <a:p>
              <a:pPr>
                <a:lnSpc>
                  <a:spcPts val="4500"/>
                </a:lnSpc>
              </a:pP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側溝（みぞ）やマンホールに</a:t>
              </a:r>
              <a:endParaRPr kumimoji="1" lang="en-US" altLang="ja-JP"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pPr>
                <a:lnSpc>
                  <a:spcPts val="4500"/>
                </a:lnSpc>
              </a:pP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はまってしまう危険もあります。</a:t>
              </a:r>
              <a:endParaRPr kumimoji="1" lang="ja-JP" altLang="en-US" sz="3000" dirty="0">
                <a:effectLst/>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4565719" y="3383067"/>
              <a:ext cx="714204"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そっこう</a:t>
              </a:r>
            </a:p>
          </p:txBody>
        </p:sp>
        <p:sp>
          <p:nvSpPr>
            <p:cNvPr id="16" name="テキスト ボックス 15"/>
            <p:cNvSpPr txBox="1"/>
            <p:nvPr/>
          </p:nvSpPr>
          <p:spPr>
            <a:xfrm>
              <a:off x="6843251" y="3971732"/>
              <a:ext cx="611746"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き　けん</a:t>
              </a:r>
            </a:p>
          </p:txBody>
        </p:sp>
      </p:grpSp>
      <p:sp>
        <p:nvSpPr>
          <p:cNvPr id="17" name="テキスト ボックス 16"/>
          <p:cNvSpPr txBox="1"/>
          <p:nvPr/>
        </p:nvSpPr>
        <p:spPr>
          <a:xfrm>
            <a:off x="144868" y="151904"/>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18" name="テキスト ボックス 17"/>
          <p:cNvSpPr txBox="1"/>
          <p:nvPr/>
        </p:nvSpPr>
        <p:spPr>
          <a:xfrm>
            <a:off x="256756" y="11289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19" name="正方形/長方形 18"/>
          <p:cNvSpPr/>
          <p:nvPr/>
        </p:nvSpPr>
        <p:spPr>
          <a:xfrm>
            <a:off x="2932988" y="6612362"/>
            <a:ext cx="6136616"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イラスト：水害ハザードマップ作成の手引き（国土交通省）</a:t>
            </a:r>
            <a:r>
              <a:rPr lang="en-US" altLang="ja-JP" sz="800" dirty="0">
                <a:latin typeface="MS PGothic" panose="020B0600070205080204" pitchFamily="50" charset="-128"/>
                <a:ea typeface="MS PGothic" panose="020B0600070205080204" pitchFamily="50" charset="-128"/>
              </a:rPr>
              <a:t>http://www.mlit.go.jp/river/basic_info/jigyo_keikaku/saigai/tisiki/hazardmap/</a:t>
            </a:r>
          </a:p>
        </p:txBody>
      </p:sp>
      <p:grpSp>
        <p:nvGrpSpPr>
          <p:cNvPr id="7" name="グループ化 6">
            <a:extLst>
              <a:ext uri="{FF2B5EF4-FFF2-40B4-BE49-F238E27FC236}">
                <a16:creationId xmlns:a16="http://schemas.microsoft.com/office/drawing/2014/main" id="{8CDE8EA6-21BF-EF55-B3A5-6E67287EE5A0}"/>
              </a:ext>
            </a:extLst>
          </p:cNvPr>
          <p:cNvGrpSpPr/>
          <p:nvPr/>
        </p:nvGrpSpPr>
        <p:grpSpPr>
          <a:xfrm>
            <a:off x="4324820" y="818535"/>
            <a:ext cx="4753224" cy="1167179"/>
            <a:chOff x="4324820" y="818535"/>
            <a:chExt cx="4753224" cy="1167179"/>
          </a:xfrm>
        </p:grpSpPr>
        <p:sp>
          <p:nvSpPr>
            <p:cNvPr id="4" name="テキスト ボックス 3"/>
            <p:cNvSpPr txBox="1"/>
            <p:nvPr/>
          </p:nvSpPr>
          <p:spPr>
            <a:xfrm>
              <a:off x="4324820" y="818535"/>
              <a:ext cx="4753224" cy="1167179"/>
            </a:xfrm>
            <a:prstGeom prst="rect">
              <a:avLst/>
            </a:prstGeom>
            <a:noFill/>
          </p:spPr>
          <p:txBody>
            <a:bodyPr wrap="none" rtlCol="0">
              <a:spAutoFit/>
            </a:bodyPr>
            <a:lstStyle/>
            <a:p>
              <a:pPr>
                <a:lnSpc>
                  <a:spcPts val="4500"/>
                </a:lnSpc>
              </a:pP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流れが速いところでは</a:t>
              </a:r>
              <a:endParaRPr kumimoji="1" lang="en-US" altLang="ja-JP"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pPr>
                <a:lnSpc>
                  <a:spcPts val="4500"/>
                </a:lnSpc>
              </a:pP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浅くても流されてしまいます。</a:t>
              </a:r>
              <a:endParaRPr kumimoji="1" lang="en-US" altLang="ja-JP"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3" name="テキスト ボックス 2">
              <a:extLst>
                <a:ext uri="{FF2B5EF4-FFF2-40B4-BE49-F238E27FC236}">
                  <a16:creationId xmlns:a16="http://schemas.microsoft.com/office/drawing/2014/main" id="{33A11E04-B539-C5FC-3D9C-8F7D2FB9462E}"/>
                </a:ext>
              </a:extLst>
            </p:cNvPr>
            <p:cNvSpPr txBox="1"/>
            <p:nvPr/>
          </p:nvSpPr>
          <p:spPr>
            <a:xfrm>
              <a:off x="4440481" y="1332428"/>
              <a:ext cx="324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あさ</a:t>
              </a:r>
            </a:p>
          </p:txBody>
        </p:sp>
      </p:grpSp>
    </p:spTree>
    <p:extLst>
      <p:ext uri="{BB962C8B-B14F-4D97-AF65-F5344CB8AC3E}">
        <p14:creationId xmlns:p14="http://schemas.microsoft.com/office/powerpoint/2010/main" val="21986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22</a:t>
            </a:fld>
            <a:endParaRPr kumimoji="1" lang="ja-JP" altLang="en-US"/>
          </a:p>
        </p:txBody>
      </p:sp>
      <p:sp>
        <p:nvSpPr>
          <p:cNvPr id="4" name="テキスト ボックス 3"/>
          <p:cNvSpPr txBox="1"/>
          <p:nvPr/>
        </p:nvSpPr>
        <p:spPr>
          <a:xfrm>
            <a:off x="1633704" y="10720"/>
            <a:ext cx="7471917" cy="2349361"/>
          </a:xfrm>
          <a:prstGeom prst="rect">
            <a:avLst/>
          </a:prstGeom>
          <a:noFill/>
        </p:spPr>
        <p:txBody>
          <a:bodyPr wrap="none" rtlCol="0">
            <a:spAutoFit/>
          </a:bodyPr>
          <a:lstStyle/>
          <a:p>
            <a:pPr>
              <a:lnSpc>
                <a:spcPts val="4400"/>
              </a:lnSpc>
            </a:pP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rPr>
              <a:t>道路にヒビ</a:t>
            </a:r>
            <a:r>
              <a:rPr kumimoji="1" lang="ja-JP" altLang="en-US" sz="3000" dirty="0">
                <a:effectLst/>
                <a:latin typeface="HGP創英角ｺﾞｼｯｸUB" panose="020B0900000000000000" pitchFamily="50" charset="-128"/>
                <a:ea typeface="HGP創英角ｺﾞｼｯｸUB" panose="020B0900000000000000" pitchFamily="50" charset="-128"/>
              </a:rPr>
              <a:t>が入って、少し崩れています。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近くの</a:t>
            </a:r>
            <a:r>
              <a:rPr kumimoji="1" lang="ja-JP" altLang="en-US" sz="3000" dirty="0">
                <a:solidFill>
                  <a:srgbClr val="B52F25"/>
                </a:solidFill>
                <a:latin typeface="HGP創英角ｺﾞｼｯｸUB" panose="020B0900000000000000" pitchFamily="50" charset="-128"/>
                <a:ea typeface="HGP創英角ｺﾞｼｯｸUB" panose="020B0900000000000000" pitchFamily="50" charset="-128"/>
              </a:rPr>
              <a:t>がけ</a:t>
            </a: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rPr>
              <a:t>にもヒビ</a:t>
            </a:r>
            <a:r>
              <a:rPr kumimoji="1" lang="ja-JP" altLang="en-US" sz="3000" dirty="0">
                <a:effectLst/>
                <a:latin typeface="HGP創英角ｺﾞｼｯｸUB" panose="020B0900000000000000" pitchFamily="50" charset="-128"/>
                <a:ea typeface="HGP創英角ｺﾞｼｯｸUB" panose="020B0900000000000000" pitchFamily="50" charset="-128"/>
              </a:rPr>
              <a:t>が入っていま</a:t>
            </a:r>
            <a:r>
              <a:rPr kumimoji="1" lang="ja-JP" altLang="en-US" sz="3000" dirty="0">
                <a:latin typeface="HGP創英角ｺﾞｼｯｸUB" panose="020B0900000000000000" pitchFamily="50" charset="-128"/>
                <a:ea typeface="HGP創英角ｺﾞｼｯｸUB" panose="020B0900000000000000" pitchFamily="50" charset="-128"/>
              </a:rPr>
              <a:t>す</a:t>
            </a:r>
            <a:r>
              <a:rPr kumimoji="1" lang="ja-JP" altLang="en-US" sz="3000" dirty="0">
                <a:effectLst/>
                <a:latin typeface="HGP創英角ｺﾞｼｯｸUB" panose="020B0900000000000000" pitchFamily="50" charset="-128"/>
                <a:ea typeface="HGP創英角ｺﾞｼｯｸUB" panose="020B0900000000000000" pitchFamily="50" charset="-128"/>
              </a:rPr>
              <a:t>。</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この道路を通って、</a:t>
            </a: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rPr>
              <a:t>安全に避難所へ行く</a:t>
            </a:r>
            <a:r>
              <a:rPr kumimoji="1" lang="ja-JP" altLang="en-US" sz="3000" dirty="0">
                <a:effectLst/>
                <a:latin typeface="HGP創英角ｺﾞｼｯｸUB" panose="020B0900000000000000" pitchFamily="50" charset="-128"/>
                <a:ea typeface="HGP創英角ｺﾞｼｯｸUB" panose="020B0900000000000000" pitchFamily="50" charset="-128"/>
              </a:rPr>
              <a:t>ことが</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できる？</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grpSp>
        <p:nvGrpSpPr>
          <p:cNvPr id="42" name="グループ化 41"/>
          <p:cNvGrpSpPr/>
          <p:nvPr/>
        </p:nvGrpSpPr>
        <p:grpSpPr>
          <a:xfrm>
            <a:off x="484189" y="260422"/>
            <a:ext cx="857926" cy="790804"/>
            <a:chOff x="9884946" y="927034"/>
            <a:chExt cx="621553" cy="572924"/>
          </a:xfrm>
        </p:grpSpPr>
        <p:sp>
          <p:nvSpPr>
            <p:cNvPr id="43" name="円/楕円 42"/>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9884946"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問４</a:t>
              </a:r>
            </a:p>
          </p:txBody>
        </p:sp>
      </p:grpSp>
      <p:sp>
        <p:nvSpPr>
          <p:cNvPr id="49" name="フリーフォーム 48"/>
          <p:cNvSpPr/>
          <p:nvPr/>
        </p:nvSpPr>
        <p:spPr>
          <a:xfrm rot="8321806" flipH="1">
            <a:off x="632721" y="2440049"/>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818217" y="3111380"/>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sp>
        <p:nvSpPr>
          <p:cNvPr id="53" name="テキスト ボックス 52"/>
          <p:cNvSpPr txBox="1"/>
          <p:nvPr/>
        </p:nvSpPr>
        <p:spPr>
          <a:xfrm>
            <a:off x="5772150" y="-29936"/>
            <a:ext cx="327629"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くず</a:t>
            </a:r>
          </a:p>
        </p:txBody>
      </p:sp>
      <p:sp>
        <p:nvSpPr>
          <p:cNvPr id="55" name="テキスト ボックス 54"/>
          <p:cNvSpPr txBox="1"/>
          <p:nvPr/>
        </p:nvSpPr>
        <p:spPr>
          <a:xfrm>
            <a:off x="5936226" y="1071281"/>
            <a:ext cx="100289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ひ　なんじょ</a:t>
            </a:r>
          </a:p>
        </p:txBody>
      </p:sp>
      <p:grpSp>
        <p:nvGrpSpPr>
          <p:cNvPr id="47" name="グループ化 46"/>
          <p:cNvGrpSpPr/>
          <p:nvPr/>
        </p:nvGrpSpPr>
        <p:grpSpPr>
          <a:xfrm>
            <a:off x="6528240" y="2440049"/>
            <a:ext cx="1973969" cy="2267271"/>
            <a:chOff x="6528240" y="2810171"/>
            <a:chExt cx="1973969" cy="2267271"/>
          </a:xfrm>
        </p:grpSpPr>
        <p:sp>
          <p:nvSpPr>
            <p:cNvPr id="48" name="フリーフォーム 47"/>
            <p:cNvSpPr/>
            <p:nvPr/>
          </p:nvSpPr>
          <p:spPr>
            <a:xfrm rot="13278194">
              <a:off x="6528240" y="2810171"/>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6883963" y="3481502"/>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pic>
        <p:nvPicPr>
          <p:cNvPr id="50" name="図 49" descr="絵と文字の加工写真&#10;&#10;中程度の精度で自動的に生成された説明">
            <a:extLst>
              <a:ext uri="{FF2B5EF4-FFF2-40B4-BE49-F238E27FC236}">
                <a16:creationId xmlns:a16="http://schemas.microsoft.com/office/drawing/2014/main" id="{1292F23B-A868-95B8-5839-F2F0271C6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051" y="2347286"/>
            <a:ext cx="4582104" cy="4205490"/>
          </a:xfrm>
          <a:prstGeom prst="rect">
            <a:avLst/>
          </a:prstGeom>
        </p:spPr>
      </p:pic>
    </p:spTree>
    <p:extLst>
      <p:ext uri="{BB962C8B-B14F-4D97-AF65-F5344CB8AC3E}">
        <p14:creationId xmlns:p14="http://schemas.microsoft.com/office/powerpoint/2010/main" val="269302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23</a:t>
            </a:fld>
            <a:endParaRPr kumimoji="1" lang="ja-JP" altLang="en-US"/>
          </a:p>
        </p:txBody>
      </p:sp>
      <p:sp>
        <p:nvSpPr>
          <p:cNvPr id="9" name="テキスト ボックス 8"/>
          <p:cNvSpPr txBox="1"/>
          <p:nvPr/>
        </p:nvSpPr>
        <p:spPr>
          <a:xfrm>
            <a:off x="1633704" y="10720"/>
            <a:ext cx="7471917" cy="2349361"/>
          </a:xfrm>
          <a:prstGeom prst="rect">
            <a:avLst/>
          </a:prstGeom>
          <a:noFill/>
        </p:spPr>
        <p:txBody>
          <a:bodyPr wrap="none" rtlCol="0">
            <a:spAutoFit/>
          </a:bodyPr>
          <a:lstStyle/>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道路にヒビが入って、少し崩れています。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近くの</a:t>
            </a:r>
            <a:r>
              <a:rPr kumimoji="1" lang="ja-JP" altLang="en-US" sz="3000" dirty="0">
                <a:latin typeface="HGP創英角ｺﾞｼｯｸUB" panose="020B0900000000000000" pitchFamily="50" charset="-128"/>
                <a:ea typeface="HGP創英角ｺﾞｼｯｸUB" panose="020B0900000000000000" pitchFamily="50" charset="-128"/>
              </a:rPr>
              <a:t>がけ</a:t>
            </a:r>
            <a:r>
              <a:rPr kumimoji="1" lang="ja-JP" altLang="en-US" sz="3000" dirty="0">
                <a:effectLst/>
                <a:latin typeface="HGP創英角ｺﾞｼｯｸUB" panose="020B0900000000000000" pitchFamily="50" charset="-128"/>
                <a:ea typeface="HGP創英角ｺﾞｼｯｸUB" panose="020B0900000000000000" pitchFamily="50" charset="-128"/>
              </a:rPr>
              <a:t>にもヒビが入っていま</a:t>
            </a:r>
            <a:r>
              <a:rPr kumimoji="1" lang="ja-JP" altLang="en-US" sz="3000" dirty="0">
                <a:latin typeface="HGP創英角ｺﾞｼｯｸUB" panose="020B0900000000000000" pitchFamily="50" charset="-128"/>
                <a:ea typeface="HGP創英角ｺﾞｼｯｸUB" panose="020B0900000000000000" pitchFamily="50" charset="-128"/>
              </a:rPr>
              <a:t>す</a:t>
            </a:r>
            <a:r>
              <a:rPr kumimoji="1" lang="ja-JP" altLang="en-US" sz="3000" dirty="0">
                <a:effectLst/>
                <a:latin typeface="HGP創英角ｺﾞｼｯｸUB" panose="020B0900000000000000" pitchFamily="50" charset="-128"/>
                <a:ea typeface="HGP創英角ｺﾞｼｯｸUB" panose="020B0900000000000000" pitchFamily="50" charset="-128"/>
              </a:rPr>
              <a:t>。</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この道路を通って、安全に避難所へ行くことが</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できる？</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5772150" y="-29936"/>
            <a:ext cx="327629"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くず</a:t>
            </a:r>
          </a:p>
        </p:txBody>
      </p:sp>
      <p:grpSp>
        <p:nvGrpSpPr>
          <p:cNvPr id="24" name="グループ化 23"/>
          <p:cNvGrpSpPr/>
          <p:nvPr/>
        </p:nvGrpSpPr>
        <p:grpSpPr>
          <a:xfrm>
            <a:off x="484189" y="260422"/>
            <a:ext cx="857926" cy="790804"/>
            <a:chOff x="9884946" y="927034"/>
            <a:chExt cx="621553" cy="572924"/>
          </a:xfrm>
        </p:grpSpPr>
        <p:sp>
          <p:nvSpPr>
            <p:cNvPr id="25" name="円/楕円 24"/>
            <p:cNvSpPr/>
            <p:nvPr/>
          </p:nvSpPr>
          <p:spPr>
            <a:xfrm>
              <a:off x="9898743" y="927034"/>
              <a:ext cx="572924" cy="572924"/>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884946"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問４</a:t>
              </a:r>
            </a:p>
          </p:txBody>
        </p:sp>
      </p:grpSp>
      <p:sp>
        <p:nvSpPr>
          <p:cNvPr id="27" name="正方形/長方形 26"/>
          <p:cNvSpPr/>
          <p:nvPr/>
        </p:nvSpPr>
        <p:spPr>
          <a:xfrm>
            <a:off x="6842141" y="6587388"/>
            <a:ext cx="1980030"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写真｜撮影：国土交通省近畿地方整備局</a:t>
            </a:r>
            <a:endParaRPr lang="en-US" altLang="ja-JP" sz="800" dirty="0">
              <a:latin typeface="MS PGothic" panose="020B0600070205080204" pitchFamily="50" charset="-128"/>
              <a:ea typeface="MS PGothic" panose="020B0600070205080204" pitchFamily="50" charset="-128"/>
            </a:endParaRPr>
          </a:p>
        </p:txBody>
      </p:sp>
      <p:sp>
        <p:nvSpPr>
          <p:cNvPr id="28" name="テキスト ボックス 27"/>
          <p:cNvSpPr txBox="1"/>
          <p:nvPr/>
        </p:nvSpPr>
        <p:spPr>
          <a:xfrm>
            <a:off x="5936226" y="1071281"/>
            <a:ext cx="100289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　なんじょ</a:t>
            </a:r>
          </a:p>
        </p:txBody>
      </p:sp>
      <p:grpSp>
        <p:nvGrpSpPr>
          <p:cNvPr id="16" name="グループ化 15">
            <a:extLst>
              <a:ext uri="{FF2B5EF4-FFF2-40B4-BE49-F238E27FC236}">
                <a16:creationId xmlns:a16="http://schemas.microsoft.com/office/drawing/2014/main" id="{CE4C5BFC-7594-BE84-1496-E78C86A6A731}"/>
              </a:ext>
            </a:extLst>
          </p:cNvPr>
          <p:cNvGrpSpPr/>
          <p:nvPr/>
        </p:nvGrpSpPr>
        <p:grpSpPr>
          <a:xfrm>
            <a:off x="144868" y="2454969"/>
            <a:ext cx="8763119" cy="3867350"/>
            <a:chOff x="144868" y="2454969"/>
            <a:chExt cx="8763119" cy="3867350"/>
          </a:xfrm>
        </p:grpSpPr>
        <p:grpSp>
          <p:nvGrpSpPr>
            <p:cNvPr id="4" name="グループ化 3">
              <a:extLst>
                <a:ext uri="{FF2B5EF4-FFF2-40B4-BE49-F238E27FC236}">
                  <a16:creationId xmlns:a16="http://schemas.microsoft.com/office/drawing/2014/main" id="{E40A1138-BC17-F910-8AFF-61ABA8A6C237}"/>
                </a:ext>
              </a:extLst>
            </p:cNvPr>
            <p:cNvGrpSpPr/>
            <p:nvPr/>
          </p:nvGrpSpPr>
          <p:grpSpPr>
            <a:xfrm>
              <a:off x="144868" y="2454969"/>
              <a:ext cx="2518949" cy="3518032"/>
              <a:chOff x="144868" y="2454969"/>
              <a:chExt cx="2518949" cy="3518032"/>
            </a:xfrm>
          </p:grpSpPr>
          <p:sp>
            <p:nvSpPr>
              <p:cNvPr id="5" name="フリーフォーム 24">
                <a:extLst>
                  <a:ext uri="{FF2B5EF4-FFF2-40B4-BE49-F238E27FC236}">
                    <a16:creationId xmlns:a16="http://schemas.microsoft.com/office/drawing/2014/main" id="{CE5ACCEA-E624-B9D6-EB21-E3C8E3E78A6A}"/>
                  </a:ext>
                </a:extLst>
              </p:cNvPr>
              <p:cNvSpPr/>
              <p:nvPr/>
            </p:nvSpPr>
            <p:spPr>
              <a:xfrm flipV="1">
                <a:off x="720733" y="3654998"/>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564227-C0A6-018A-705B-42715783B40D}"/>
                  </a:ext>
                </a:extLst>
              </p:cNvPr>
              <p:cNvSpPr txBox="1"/>
              <p:nvPr/>
            </p:nvSpPr>
            <p:spPr>
              <a:xfrm>
                <a:off x="968524" y="4303564"/>
                <a:ext cx="1607868" cy="1079783"/>
              </a:xfrm>
              <a:prstGeom prst="rect">
                <a:avLst/>
              </a:prstGeom>
              <a:noFill/>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nvGrpSpPr>
              <p:cNvPr id="7" name="グループ化 6">
                <a:extLst>
                  <a:ext uri="{FF2B5EF4-FFF2-40B4-BE49-F238E27FC236}">
                    <a16:creationId xmlns:a16="http://schemas.microsoft.com/office/drawing/2014/main" id="{B13F5DBE-7E86-1CE5-0ED9-8557EDC319A2}"/>
                  </a:ext>
                </a:extLst>
              </p:cNvPr>
              <p:cNvGrpSpPr/>
              <p:nvPr/>
            </p:nvGrpSpPr>
            <p:grpSpPr>
              <a:xfrm>
                <a:off x="144868" y="2454969"/>
                <a:ext cx="906806" cy="561320"/>
                <a:chOff x="144868" y="2073969"/>
                <a:chExt cx="906806" cy="561320"/>
              </a:xfrm>
            </p:grpSpPr>
            <p:sp>
              <p:nvSpPr>
                <p:cNvPr id="10" name="角丸四角形 34">
                  <a:extLst>
                    <a:ext uri="{FF2B5EF4-FFF2-40B4-BE49-F238E27FC236}">
                      <a16:creationId xmlns:a16="http://schemas.microsoft.com/office/drawing/2014/main" id="{3FF7AE33-5AB3-6DE4-3728-7A380441BDFF}"/>
                    </a:ext>
                  </a:extLst>
                </p:cNvPr>
                <p:cNvSpPr/>
                <p:nvPr/>
              </p:nvSpPr>
              <p:spPr>
                <a:xfrm>
                  <a:off x="144868" y="2073969"/>
                  <a:ext cx="906806" cy="560439"/>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A69BD8B-2C14-CCBE-062F-2F11EE06C9BB}"/>
                    </a:ext>
                  </a:extLst>
                </p:cNvPr>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sp>
            <p:nvSpPr>
              <p:cNvPr id="8" name="テキスト ボックス 7">
                <a:extLst>
                  <a:ext uri="{FF2B5EF4-FFF2-40B4-BE49-F238E27FC236}">
                    <a16:creationId xmlns:a16="http://schemas.microsoft.com/office/drawing/2014/main" id="{F45766D1-EE1A-EEBC-B12C-5E0CBE5CC7A6}"/>
                  </a:ext>
                </a:extLst>
              </p:cNvPr>
              <p:cNvSpPr txBox="1"/>
              <p:nvPr/>
            </p:nvSpPr>
            <p:spPr>
              <a:xfrm>
                <a:off x="254001" y="245585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grpSp>
          <p:nvGrpSpPr>
            <p:cNvPr id="15" name="グループ化 14">
              <a:extLst>
                <a:ext uri="{FF2B5EF4-FFF2-40B4-BE49-F238E27FC236}">
                  <a16:creationId xmlns:a16="http://schemas.microsoft.com/office/drawing/2014/main" id="{EBE24C55-95DF-4F67-F900-ADA2D695CF1A}"/>
                </a:ext>
              </a:extLst>
            </p:cNvPr>
            <p:cNvGrpSpPr/>
            <p:nvPr/>
          </p:nvGrpSpPr>
          <p:grpSpPr>
            <a:xfrm>
              <a:off x="3867987" y="2542319"/>
              <a:ext cx="5040000" cy="3780000"/>
              <a:chOff x="3848937" y="2532794"/>
              <a:chExt cx="5040000" cy="3780000"/>
            </a:xfrm>
          </p:grpSpPr>
          <p:pic>
            <p:nvPicPr>
              <p:cNvPr id="13" name="図 12">
                <a:extLst>
                  <a:ext uri="{FF2B5EF4-FFF2-40B4-BE49-F238E27FC236}">
                    <a16:creationId xmlns:a16="http://schemas.microsoft.com/office/drawing/2014/main" id="{5C785BA5-4570-48CC-CE2D-6DB08ECC8CE0}"/>
                  </a:ext>
                </a:extLst>
              </p:cNvPr>
              <p:cNvPicPr>
                <a:picLocks noChangeAspect="1"/>
              </p:cNvPicPr>
              <p:nvPr/>
            </p:nvPicPr>
            <p:blipFill rotWithShape="1">
              <a:blip r:embed="rId2"/>
              <a:srcRect l="9830" t="5114" r="6171" b="1675"/>
              <a:stretch/>
            </p:blipFill>
            <p:spPr>
              <a:xfrm>
                <a:off x="3848937" y="2532794"/>
                <a:ext cx="5040000" cy="3780000"/>
              </a:xfrm>
              <a:prstGeom prst="rect">
                <a:avLst/>
              </a:prstGeom>
            </p:spPr>
          </p:pic>
          <p:sp>
            <p:nvSpPr>
              <p:cNvPr id="14" name="テキスト ボックス 13">
                <a:extLst>
                  <a:ext uri="{FF2B5EF4-FFF2-40B4-BE49-F238E27FC236}">
                    <a16:creationId xmlns:a16="http://schemas.microsoft.com/office/drawing/2014/main" id="{F680AEC4-7DB0-63C0-D145-AB1B92617933}"/>
                  </a:ext>
                </a:extLst>
              </p:cNvPr>
              <p:cNvSpPr txBox="1"/>
              <p:nvPr/>
            </p:nvSpPr>
            <p:spPr>
              <a:xfrm>
                <a:off x="3962019" y="2634675"/>
                <a:ext cx="2977097" cy="584775"/>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 富岡市 内匠</a:t>
                </a:r>
              </a:p>
            </p:txBody>
          </p:sp>
        </p:grpSp>
      </p:grpSp>
    </p:spTree>
    <p:extLst>
      <p:ext uri="{BB962C8B-B14F-4D97-AF65-F5344CB8AC3E}">
        <p14:creationId xmlns:p14="http://schemas.microsoft.com/office/powerpoint/2010/main" val="11576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24</a:t>
            </a:fld>
            <a:endParaRPr kumimoji="1" lang="ja-JP" altLang="en-US"/>
          </a:p>
        </p:txBody>
      </p:sp>
      <p:grpSp>
        <p:nvGrpSpPr>
          <p:cNvPr id="7" name="グループ化 6">
            <a:extLst>
              <a:ext uri="{FF2B5EF4-FFF2-40B4-BE49-F238E27FC236}">
                <a16:creationId xmlns:a16="http://schemas.microsoft.com/office/drawing/2014/main" id="{32E95281-4927-4A7D-8C04-A13E0C4E498E}"/>
              </a:ext>
            </a:extLst>
          </p:cNvPr>
          <p:cNvGrpSpPr/>
          <p:nvPr/>
        </p:nvGrpSpPr>
        <p:grpSpPr>
          <a:xfrm>
            <a:off x="419893" y="857250"/>
            <a:ext cx="5541172" cy="3393319"/>
            <a:chOff x="419893" y="857250"/>
            <a:chExt cx="5541172" cy="3393319"/>
          </a:xfrm>
        </p:grpSpPr>
        <p:sp>
          <p:nvSpPr>
            <p:cNvPr id="6" name="正方形/長方形 5"/>
            <p:cNvSpPr/>
            <p:nvPr/>
          </p:nvSpPr>
          <p:spPr>
            <a:xfrm>
              <a:off x="503238" y="857250"/>
              <a:ext cx="5457827" cy="3375116"/>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93" y="963190"/>
              <a:ext cx="5541172" cy="3287379"/>
            </a:xfrm>
            <a:prstGeom prst="rect">
              <a:avLst/>
            </a:prstGeom>
          </p:spPr>
        </p:pic>
      </p:grpSp>
      <p:grpSp>
        <p:nvGrpSpPr>
          <p:cNvPr id="8" name="グループ化 7">
            <a:extLst>
              <a:ext uri="{FF2B5EF4-FFF2-40B4-BE49-F238E27FC236}">
                <a16:creationId xmlns:a16="http://schemas.microsoft.com/office/drawing/2014/main" id="{A99BF8FD-846B-656D-E7F7-1CD896C2591F}"/>
              </a:ext>
            </a:extLst>
          </p:cNvPr>
          <p:cNvGrpSpPr/>
          <p:nvPr/>
        </p:nvGrpSpPr>
        <p:grpSpPr>
          <a:xfrm>
            <a:off x="419893" y="4345389"/>
            <a:ext cx="8994770" cy="1804140"/>
            <a:chOff x="419893" y="4345389"/>
            <a:chExt cx="8994770" cy="1804140"/>
          </a:xfrm>
        </p:grpSpPr>
        <p:sp>
          <p:nvSpPr>
            <p:cNvPr id="5" name="テキスト ボックス 4"/>
            <p:cNvSpPr txBox="1"/>
            <p:nvPr/>
          </p:nvSpPr>
          <p:spPr>
            <a:xfrm>
              <a:off x="419893" y="4405269"/>
              <a:ext cx="8994770" cy="1744260"/>
            </a:xfrm>
            <a:prstGeom prst="rect">
              <a:avLst/>
            </a:prstGeom>
            <a:noFill/>
          </p:spPr>
          <p:txBody>
            <a:bodyPr wrap="none" rtlCol="0">
              <a:spAutoFit/>
            </a:bodyPr>
            <a:lstStyle/>
            <a:p>
              <a:pPr>
                <a:lnSpc>
                  <a:spcPts val="4500"/>
                </a:lnSpc>
              </a:pPr>
              <a:r>
                <a:rPr kumimoji="1" lang="ja-JP" altLang="en-US" sz="3000" dirty="0">
                  <a:latin typeface="HGP創英角ｺﾞｼｯｸUB" panose="020B0900000000000000" pitchFamily="50" charset="-128"/>
                  <a:ea typeface="HGP創英角ｺﾞｼｯｸUB" panose="020B0900000000000000" pitchFamily="50" charset="-128"/>
                  <a:sym typeface="Wingdings" panose="05000000000000000000" pitchFamily="2" charset="2"/>
                </a:rPr>
                <a:t>がけ</a:t>
              </a:r>
              <a:r>
                <a:rPr kumimoji="1" lang="ja-JP" altLang="en-US"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にヒビが入っていたり、水が噴き出している状況は、</a:t>
              </a:r>
              <a:endParaRPr kumimoji="1" lang="en-US" altLang="ja-JP" sz="30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pPr>
                <a:lnSpc>
                  <a:spcPts val="4500"/>
                </a:lnSpc>
              </a:pPr>
              <a:r>
                <a:rPr kumimoji="1" lang="ja-JP" altLang="en-US" sz="3000" dirty="0">
                  <a:solidFill>
                    <a:srgbClr val="B52F25"/>
                  </a:solidFill>
                  <a:effectLst/>
                  <a:latin typeface="HGP創英角ｺﾞｼｯｸUB" panose="020B0900000000000000" pitchFamily="50" charset="-128"/>
                  <a:ea typeface="HGP創英角ｺﾞｼｯｸUB" panose="020B0900000000000000" pitchFamily="50" charset="-128"/>
                </a:rPr>
                <a:t>土砂災害（がけ崩れ）</a:t>
              </a:r>
              <a:r>
                <a:rPr kumimoji="1" lang="ja-JP" altLang="en-US" sz="3000" dirty="0">
                  <a:effectLst/>
                  <a:latin typeface="HGP創英角ｺﾞｼｯｸUB" panose="020B0900000000000000" pitchFamily="50" charset="-128"/>
                  <a:ea typeface="HGP創英角ｺﾞｼｯｸUB" panose="020B0900000000000000" pitchFamily="50" charset="-128"/>
                </a:rPr>
                <a:t>の前兆現象です。</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500"/>
                </a:lnSpc>
              </a:pPr>
              <a:r>
                <a:rPr kumimoji="1" lang="ja-JP" altLang="en-US" sz="3000" dirty="0">
                  <a:effectLst/>
                  <a:latin typeface="HGP創英角ｺﾞｼｯｸUB" panose="020B0900000000000000" pitchFamily="50" charset="-128"/>
                  <a:ea typeface="HGP創英角ｺﾞｼｯｸUB" panose="020B0900000000000000" pitchFamily="50" charset="-128"/>
                </a:rPr>
                <a:t>いつ土砂災害が発生してもおかしくない状況です。</a:t>
              </a:r>
            </a:p>
          </p:txBody>
        </p:sp>
        <p:sp>
          <p:nvSpPr>
            <p:cNvPr id="13" name="テキスト ボックス 12"/>
            <p:cNvSpPr txBox="1"/>
            <p:nvPr/>
          </p:nvSpPr>
          <p:spPr>
            <a:xfrm>
              <a:off x="5450786" y="4345389"/>
              <a:ext cx="431902"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ふ</a:t>
              </a:r>
            </a:p>
          </p:txBody>
        </p:sp>
        <p:sp>
          <p:nvSpPr>
            <p:cNvPr id="14" name="テキスト ボックス 13"/>
            <p:cNvSpPr txBox="1"/>
            <p:nvPr/>
          </p:nvSpPr>
          <p:spPr>
            <a:xfrm>
              <a:off x="634181" y="4902411"/>
              <a:ext cx="1423218"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ど</a:t>
              </a:r>
              <a:r>
                <a:rPr kumimoji="1" lang="ja-JP" altLang="en-US" sz="6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しゃさいがい</a:t>
              </a:r>
            </a:p>
          </p:txBody>
        </p:sp>
        <p:sp>
          <p:nvSpPr>
            <p:cNvPr id="15" name="テキスト ボックス 14"/>
            <p:cNvSpPr txBox="1"/>
            <p:nvPr/>
          </p:nvSpPr>
          <p:spPr>
            <a:xfrm>
              <a:off x="2974528" y="4902411"/>
              <a:ext cx="326021"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くず</a:t>
              </a:r>
            </a:p>
          </p:txBody>
        </p:sp>
        <p:sp>
          <p:nvSpPr>
            <p:cNvPr id="16" name="テキスト ボックス 15"/>
            <p:cNvSpPr txBox="1"/>
            <p:nvPr/>
          </p:nvSpPr>
          <p:spPr>
            <a:xfrm>
              <a:off x="7846142" y="4345389"/>
              <a:ext cx="824387"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じょうきょう</a:t>
              </a:r>
            </a:p>
          </p:txBody>
        </p:sp>
        <p:sp>
          <p:nvSpPr>
            <p:cNvPr id="17" name="テキスト ボックス 16"/>
            <p:cNvSpPr txBox="1"/>
            <p:nvPr/>
          </p:nvSpPr>
          <p:spPr>
            <a:xfrm>
              <a:off x="1334194" y="5507275"/>
              <a:ext cx="1401632"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ど</a:t>
              </a:r>
              <a:r>
                <a:rPr kumimoji="1" lang="ja-JP" altLang="en-US" sz="1000" dirty="0">
                  <a:latin typeface="HGP創英角ｺﾞｼｯｸUB" panose="020B0900000000000000" pitchFamily="50" charset="-128"/>
                  <a:ea typeface="HGP創英角ｺﾞｼｯｸUB" panose="020B0900000000000000" pitchFamily="50" charset="-128"/>
                </a:rPr>
                <a:t>　</a:t>
              </a:r>
              <a:r>
                <a:rPr kumimoji="1" lang="ja-JP" altLang="en-US" sz="1400" dirty="0">
                  <a:latin typeface="HGP創英角ｺﾞｼｯｸUB" panose="020B0900000000000000" pitchFamily="50" charset="-128"/>
                  <a:ea typeface="HGP創英角ｺﾞｼｯｸUB" panose="020B0900000000000000" pitchFamily="50" charset="-128"/>
                </a:rPr>
                <a:t>しゃさいがい</a:t>
              </a:r>
            </a:p>
          </p:txBody>
        </p:sp>
        <p:sp>
          <p:nvSpPr>
            <p:cNvPr id="18" name="テキスト ボックス 17"/>
            <p:cNvSpPr txBox="1"/>
            <p:nvPr/>
          </p:nvSpPr>
          <p:spPr>
            <a:xfrm>
              <a:off x="6762134" y="5475717"/>
              <a:ext cx="82591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じょうきょう</a:t>
              </a:r>
            </a:p>
          </p:txBody>
        </p:sp>
        <p:sp>
          <p:nvSpPr>
            <p:cNvPr id="9" name="テキスト ボックス 8">
              <a:extLst>
                <a:ext uri="{FF2B5EF4-FFF2-40B4-BE49-F238E27FC236}">
                  <a16:creationId xmlns:a16="http://schemas.microsoft.com/office/drawing/2014/main" id="{0D0380D4-F4F1-00DB-205A-99C70BF49BC8}"/>
                </a:ext>
              </a:extLst>
            </p:cNvPr>
            <p:cNvSpPr txBox="1"/>
            <p:nvPr/>
          </p:nvSpPr>
          <p:spPr>
            <a:xfrm>
              <a:off x="4208152" y="4902411"/>
              <a:ext cx="1512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ぜんちょうげんしょう</a:t>
              </a:r>
            </a:p>
          </p:txBody>
        </p:sp>
      </p:grpSp>
      <p:sp>
        <p:nvSpPr>
          <p:cNvPr id="3" name="テキスト ボックス 2">
            <a:extLst>
              <a:ext uri="{FF2B5EF4-FFF2-40B4-BE49-F238E27FC236}">
                <a16:creationId xmlns:a16="http://schemas.microsoft.com/office/drawing/2014/main" id="{B8431A37-86EF-43E6-66C6-3DB85F283A8C}"/>
              </a:ext>
            </a:extLst>
          </p:cNvPr>
          <p:cNvSpPr txBox="1"/>
          <p:nvPr/>
        </p:nvSpPr>
        <p:spPr>
          <a:xfrm>
            <a:off x="144868" y="151904"/>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14E2F928-B2A3-9F86-D60E-FC4383E5C729}"/>
              </a:ext>
            </a:extLst>
          </p:cNvPr>
          <p:cNvSpPr txBox="1"/>
          <p:nvPr/>
        </p:nvSpPr>
        <p:spPr>
          <a:xfrm>
            <a:off x="256756" y="11289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Tree>
    <p:extLst>
      <p:ext uri="{BB962C8B-B14F-4D97-AF65-F5344CB8AC3E}">
        <p14:creationId xmlns:p14="http://schemas.microsoft.com/office/powerpoint/2010/main" val="17736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142671" y="745544"/>
            <a:ext cx="1043215" cy="1043216"/>
            <a:chOff x="418426" y="379199"/>
            <a:chExt cx="1043215" cy="1043216"/>
          </a:xfrm>
        </p:grpSpPr>
        <p:sp>
          <p:nvSpPr>
            <p:cNvPr id="11" name="円/楕円 10"/>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13" name="グループ化 12"/>
          <p:cNvGrpSpPr/>
          <p:nvPr/>
        </p:nvGrpSpPr>
        <p:grpSpPr>
          <a:xfrm>
            <a:off x="1168545" y="375752"/>
            <a:ext cx="1043215" cy="1093667"/>
            <a:chOff x="1561979" y="379199"/>
            <a:chExt cx="1043215" cy="1093667"/>
          </a:xfrm>
        </p:grpSpPr>
        <p:sp>
          <p:nvSpPr>
            <p:cNvPr id="14" name="円/楕円 13"/>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6" name="グループ化 15"/>
          <p:cNvGrpSpPr/>
          <p:nvPr/>
        </p:nvGrpSpPr>
        <p:grpSpPr>
          <a:xfrm>
            <a:off x="2303394" y="330191"/>
            <a:ext cx="1043215" cy="1050125"/>
            <a:chOff x="3395081" y="379199"/>
            <a:chExt cx="1043215" cy="1050125"/>
          </a:xfrm>
        </p:grpSpPr>
        <p:sp>
          <p:nvSpPr>
            <p:cNvPr id="17" name="円/楕円 16"/>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9" name="グループ化 18"/>
          <p:cNvGrpSpPr/>
          <p:nvPr/>
        </p:nvGrpSpPr>
        <p:grpSpPr>
          <a:xfrm>
            <a:off x="3395519" y="667012"/>
            <a:ext cx="1043215" cy="1043215"/>
            <a:chOff x="4555317" y="401561"/>
            <a:chExt cx="1043215" cy="1043215"/>
          </a:xfrm>
        </p:grpSpPr>
        <p:sp>
          <p:nvSpPr>
            <p:cNvPr id="20" name="円/楕円 19"/>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22" name="グループ化 21"/>
          <p:cNvGrpSpPr/>
          <p:nvPr/>
        </p:nvGrpSpPr>
        <p:grpSpPr>
          <a:xfrm>
            <a:off x="4530368" y="794957"/>
            <a:ext cx="1043215" cy="1043215"/>
            <a:chOff x="5715553" y="386109"/>
            <a:chExt cx="1043215" cy="1043215"/>
          </a:xfrm>
        </p:grpSpPr>
        <p:sp>
          <p:nvSpPr>
            <p:cNvPr id="23" name="円/楕円 22"/>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6" name="グループ化 5"/>
          <p:cNvGrpSpPr/>
          <p:nvPr/>
        </p:nvGrpSpPr>
        <p:grpSpPr>
          <a:xfrm>
            <a:off x="210427" y="2197786"/>
            <a:ext cx="9099409" cy="2510845"/>
            <a:chOff x="210427" y="2197786"/>
            <a:chExt cx="9099409" cy="2510845"/>
          </a:xfrm>
        </p:grpSpPr>
        <p:grpSp>
          <p:nvGrpSpPr>
            <p:cNvPr id="5" name="グループ化 4"/>
            <p:cNvGrpSpPr/>
            <p:nvPr/>
          </p:nvGrpSpPr>
          <p:grpSpPr>
            <a:xfrm>
              <a:off x="210427" y="2197786"/>
              <a:ext cx="9099409" cy="2510845"/>
              <a:chOff x="210427" y="2197786"/>
              <a:chExt cx="9099409" cy="2510845"/>
            </a:xfrm>
          </p:grpSpPr>
          <p:sp>
            <p:nvSpPr>
              <p:cNvPr id="7" name="正方形/長方形 6"/>
              <p:cNvSpPr/>
              <p:nvPr/>
            </p:nvSpPr>
            <p:spPr>
              <a:xfrm>
                <a:off x="210427" y="2197786"/>
                <a:ext cx="8723146" cy="2510845"/>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367965" y="2935317"/>
                <a:ext cx="8941871" cy="1660070"/>
              </a:xfrm>
              <a:prstGeom prst="rect">
                <a:avLst/>
              </a:prstGeom>
              <a:noFill/>
            </p:spPr>
            <p:txBody>
              <a:bodyPr wrap="none" rtlCol="0">
                <a:spAutoFit/>
              </a:bodyPr>
              <a:lstStyle/>
              <a:p>
                <a:pP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災害で危なくなる前に避難</a:t>
                </a:r>
                <a:endParaRPr kumimoji="1" lang="en-US" altLang="ja-JP" sz="5000" dirty="0">
                  <a:solidFill>
                    <a:srgbClr val="B52F25"/>
                  </a:solidFill>
                  <a:effectLst/>
                  <a:latin typeface="HGP創英角ｺﾞｼｯｸUB" panose="020B0900000000000000" pitchFamily="50" charset="-128"/>
                  <a:ea typeface="HGP創英角ｺﾞｼｯｸUB" panose="020B0900000000000000" pitchFamily="50" charset="-128"/>
                </a:endParaRPr>
              </a:p>
              <a:p>
                <a:pPr>
                  <a:lnSpc>
                    <a:spcPts val="6600"/>
                  </a:lnSpc>
                </a:pPr>
                <a:r>
                  <a:rPr kumimoji="1" lang="ja-JP" altLang="en-US" sz="4000" dirty="0">
                    <a:effectLst/>
                    <a:latin typeface="HGP創英角ｺﾞｼｯｸUB" panose="020B0900000000000000" pitchFamily="50" charset="-128"/>
                    <a:ea typeface="HGP創英角ｺﾞｼｯｸUB" panose="020B0900000000000000" pitchFamily="50" charset="-128"/>
                  </a:rPr>
                  <a:t>　　　　　　　　　　　　　　　　することです。</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31" name="テキスト ボックス 30"/>
              <p:cNvSpPr txBox="1"/>
              <p:nvPr/>
            </p:nvSpPr>
            <p:spPr>
              <a:xfrm>
                <a:off x="6451864" y="2824443"/>
                <a:ext cx="93707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32" name="テキスト ボックス 31"/>
              <p:cNvSpPr txBox="1"/>
              <p:nvPr/>
            </p:nvSpPr>
            <p:spPr>
              <a:xfrm>
                <a:off x="497528" y="2824443"/>
                <a:ext cx="1216971"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grpSp>
        <p:sp>
          <p:nvSpPr>
            <p:cNvPr id="28" name="テキスト ボックス 27"/>
            <p:cNvSpPr txBox="1"/>
            <p:nvPr/>
          </p:nvSpPr>
          <p:spPr>
            <a:xfrm>
              <a:off x="2365432" y="2823095"/>
              <a:ext cx="466779"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あぶ</a:t>
              </a:r>
            </a:p>
          </p:txBody>
        </p:sp>
      </p:grpSp>
      <p:grpSp>
        <p:nvGrpSpPr>
          <p:cNvPr id="39" name="グループ化 38">
            <a:extLst>
              <a:ext uri="{FF2B5EF4-FFF2-40B4-BE49-F238E27FC236}">
                <a16:creationId xmlns:a16="http://schemas.microsoft.com/office/drawing/2014/main" id="{0D001E1A-2666-2AAA-B02D-10A39377B37B}"/>
              </a:ext>
            </a:extLst>
          </p:cNvPr>
          <p:cNvGrpSpPr/>
          <p:nvPr/>
        </p:nvGrpSpPr>
        <p:grpSpPr>
          <a:xfrm>
            <a:off x="-40873" y="1660405"/>
            <a:ext cx="8687344" cy="1154552"/>
            <a:chOff x="-40873" y="1660405"/>
            <a:chExt cx="8687344" cy="1154552"/>
          </a:xfrm>
        </p:grpSpPr>
        <p:sp>
          <p:nvSpPr>
            <p:cNvPr id="30" name="星 12 33">
              <a:extLst>
                <a:ext uri="{FF2B5EF4-FFF2-40B4-BE49-F238E27FC236}">
                  <a16:creationId xmlns:a16="http://schemas.microsoft.com/office/drawing/2014/main" id="{86232359-549D-6620-0DD8-CE01E1B02044}"/>
                </a:ext>
              </a:extLst>
            </p:cNvPr>
            <p:cNvSpPr/>
            <p:nvPr/>
          </p:nvSpPr>
          <p:spPr>
            <a:xfrm>
              <a:off x="-40873" y="1660405"/>
              <a:ext cx="1154552" cy="1154552"/>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4CCE4927-2627-94AC-4D3E-F4380308D24B}"/>
                </a:ext>
              </a:extLst>
            </p:cNvPr>
            <p:cNvSpPr txBox="1"/>
            <p:nvPr/>
          </p:nvSpPr>
          <p:spPr>
            <a:xfrm rot="985020">
              <a:off x="136293" y="1800295"/>
              <a:ext cx="800219" cy="830997"/>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a:t>
              </a:r>
            </a:p>
          </p:txBody>
        </p:sp>
        <p:grpSp>
          <p:nvGrpSpPr>
            <p:cNvPr id="35" name="グループ化 34">
              <a:extLst>
                <a:ext uri="{FF2B5EF4-FFF2-40B4-BE49-F238E27FC236}">
                  <a16:creationId xmlns:a16="http://schemas.microsoft.com/office/drawing/2014/main" id="{0DBFB50F-3D16-A85F-D9D6-B48002B75BD1}"/>
                </a:ext>
              </a:extLst>
            </p:cNvPr>
            <p:cNvGrpSpPr/>
            <p:nvPr/>
          </p:nvGrpSpPr>
          <p:grpSpPr>
            <a:xfrm>
              <a:off x="795930" y="1930334"/>
              <a:ext cx="7850541" cy="611817"/>
              <a:chOff x="187067" y="2858347"/>
              <a:chExt cx="7850541" cy="611817"/>
            </a:xfrm>
          </p:grpSpPr>
          <p:sp>
            <p:nvSpPr>
              <p:cNvPr id="36" name="テキスト ボックス 35">
                <a:extLst>
                  <a:ext uri="{FF2B5EF4-FFF2-40B4-BE49-F238E27FC236}">
                    <a16:creationId xmlns:a16="http://schemas.microsoft.com/office/drawing/2014/main" id="{852EFCF7-543B-FA9A-4D81-9A2F6471837C}"/>
                  </a:ext>
                </a:extLst>
              </p:cNvPr>
              <p:cNvSpPr txBox="1"/>
              <p:nvPr/>
            </p:nvSpPr>
            <p:spPr>
              <a:xfrm>
                <a:off x="306805" y="2858347"/>
                <a:ext cx="670245"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さいがい</a:t>
                </a:r>
              </a:p>
            </p:txBody>
          </p:sp>
          <p:sp>
            <p:nvSpPr>
              <p:cNvPr id="38" name="テキスト ボックス 37">
                <a:extLst>
                  <a:ext uri="{FF2B5EF4-FFF2-40B4-BE49-F238E27FC236}">
                    <a16:creationId xmlns:a16="http://schemas.microsoft.com/office/drawing/2014/main" id="{44F4BD82-0A72-BE9C-F42C-CDCB028DD0FF}"/>
                  </a:ext>
                </a:extLst>
              </p:cNvPr>
              <p:cNvSpPr txBox="1"/>
              <p:nvPr/>
            </p:nvSpPr>
            <p:spPr>
              <a:xfrm>
                <a:off x="187067" y="2946944"/>
                <a:ext cx="7850541"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災害時、いつもの道が通れなくなることもあります。</a:t>
                </a:r>
                <a:endParaRPr kumimoji="1" lang="en-US" altLang="ja-JP" sz="2800" dirty="0">
                  <a:latin typeface="HGP創英角ｺﾞｼｯｸUB" panose="020B0900000000000000" pitchFamily="50" charset="-128"/>
                  <a:ea typeface="HGP創英角ｺﾞｼｯｸUB" panose="020B0900000000000000" pitchFamily="50" charset="-128"/>
                </a:endParaRPr>
              </a:p>
            </p:txBody>
          </p:sp>
        </p:grpSp>
      </p:grpSp>
      <p:grpSp>
        <p:nvGrpSpPr>
          <p:cNvPr id="3" name="グループ化 2">
            <a:extLst>
              <a:ext uri="{FF2B5EF4-FFF2-40B4-BE49-F238E27FC236}">
                <a16:creationId xmlns:a16="http://schemas.microsoft.com/office/drawing/2014/main" id="{52DFC9CD-D4A9-6FE3-048E-9B65F78E260D}"/>
              </a:ext>
            </a:extLst>
          </p:cNvPr>
          <p:cNvGrpSpPr/>
          <p:nvPr/>
        </p:nvGrpSpPr>
        <p:grpSpPr>
          <a:xfrm>
            <a:off x="2688630" y="4779171"/>
            <a:ext cx="6083579" cy="2023661"/>
            <a:chOff x="2688630" y="4779171"/>
            <a:chExt cx="6083579" cy="2023661"/>
          </a:xfrm>
        </p:grpSpPr>
        <p:sp>
          <p:nvSpPr>
            <p:cNvPr id="27" name="正方形/長方形 26"/>
            <p:cNvSpPr/>
            <p:nvPr/>
          </p:nvSpPr>
          <p:spPr>
            <a:xfrm>
              <a:off x="2688630" y="6587388"/>
              <a:ext cx="800219"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pic>
          <p:nvPicPr>
            <p:cNvPr id="42" name="図 41">
              <a:extLst>
                <a:ext uri="{FF2B5EF4-FFF2-40B4-BE49-F238E27FC236}">
                  <a16:creationId xmlns:a16="http://schemas.microsoft.com/office/drawing/2014/main" id="{4D4E6AA0-41EC-43AB-292E-DD7507487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345" y="4779171"/>
              <a:ext cx="2543999" cy="1908000"/>
            </a:xfrm>
            <a:prstGeom prst="rect">
              <a:avLst/>
            </a:prstGeom>
          </p:spPr>
        </p:pic>
        <p:sp>
          <p:nvSpPr>
            <p:cNvPr id="43" name="テキスト ボックス 42">
              <a:extLst>
                <a:ext uri="{FF2B5EF4-FFF2-40B4-BE49-F238E27FC236}">
                  <a16:creationId xmlns:a16="http://schemas.microsoft.com/office/drawing/2014/main" id="{A22809FE-D7C2-7DA9-C280-657450E4152A}"/>
                </a:ext>
              </a:extLst>
            </p:cNvPr>
            <p:cNvSpPr txBox="1"/>
            <p:nvPr/>
          </p:nvSpPr>
          <p:spPr>
            <a:xfrm>
              <a:off x="3702551" y="4858813"/>
              <a:ext cx="1920398" cy="323165"/>
            </a:xfrm>
            <a:prstGeom prst="rect">
              <a:avLst/>
            </a:prstGeom>
            <a:noFill/>
          </p:spPr>
          <p:txBody>
            <a:bodyPr wrap="none" lIns="0" tIns="0" rIns="0" bIns="0" rtlCol="0">
              <a:spAutoFit/>
            </a:bodyPr>
            <a:lstStyle/>
            <a:p>
              <a:r>
                <a:rPr kumimoji="1" lang="ja-JP" altLang="en-US"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endParaRPr kumimoji="1" lang="en-US" altLang="ja-JP"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endParaRPr>
            </a:p>
            <a:p>
              <a:r>
                <a:rPr kumimoji="1" lang="zh-TW" altLang="en-US" sz="105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伊勢崎市東上之宮町</a:t>
              </a:r>
            </a:p>
          </p:txBody>
        </p:sp>
        <p:pic>
          <p:nvPicPr>
            <p:cNvPr id="53" name="図 52">
              <a:extLst>
                <a:ext uri="{FF2B5EF4-FFF2-40B4-BE49-F238E27FC236}">
                  <a16:creationId xmlns:a16="http://schemas.microsoft.com/office/drawing/2014/main" id="{D71A771A-761A-2124-8312-62E57328F1B5}"/>
                </a:ext>
              </a:extLst>
            </p:cNvPr>
            <p:cNvPicPr>
              <a:picLocks noChangeAspect="1"/>
            </p:cNvPicPr>
            <p:nvPr/>
          </p:nvPicPr>
          <p:blipFill rotWithShape="1">
            <a:blip r:embed="rId3"/>
            <a:srcRect l="9830" t="5114" r="6171" b="1675"/>
            <a:stretch/>
          </p:blipFill>
          <p:spPr>
            <a:xfrm>
              <a:off x="6228209" y="4787413"/>
              <a:ext cx="2544000" cy="1908000"/>
            </a:xfrm>
            <a:prstGeom prst="rect">
              <a:avLst/>
            </a:prstGeom>
          </p:spPr>
        </p:pic>
        <p:sp>
          <p:nvSpPr>
            <p:cNvPr id="54" name="テキスト ボックス 53">
              <a:extLst>
                <a:ext uri="{FF2B5EF4-FFF2-40B4-BE49-F238E27FC236}">
                  <a16:creationId xmlns:a16="http://schemas.microsoft.com/office/drawing/2014/main" id="{75369700-D98E-227B-6E92-B05D75EC916C}"/>
                </a:ext>
              </a:extLst>
            </p:cNvPr>
            <p:cNvSpPr txBox="1"/>
            <p:nvPr/>
          </p:nvSpPr>
          <p:spPr>
            <a:xfrm>
              <a:off x="6286315" y="4858813"/>
              <a:ext cx="1913985" cy="338554"/>
            </a:xfrm>
            <a:prstGeom prst="rect">
              <a:avLst/>
            </a:prstGeom>
            <a:noFill/>
          </p:spPr>
          <p:txBody>
            <a:bodyPr wrap="none" lIns="0" tIns="0" rIns="0" bIns="0" rtlCol="0">
              <a:spAutoFit/>
            </a:bodyPr>
            <a:lstStyle/>
            <a:p>
              <a:r>
                <a:rPr kumimoji="1" lang="ja-JP"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r>
                <a:rPr kumimoji="1" lang="zh-TW"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 富岡市 内匠</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25</a:t>
            </a:fld>
            <a:endParaRPr kumimoji="1" lang="ja-JP" altLang="en-US" dirty="0"/>
          </a:p>
        </p:txBody>
      </p:sp>
    </p:spTree>
    <p:extLst>
      <p:ext uri="{BB962C8B-B14F-4D97-AF65-F5344CB8AC3E}">
        <p14:creationId xmlns:p14="http://schemas.microsoft.com/office/powerpoint/2010/main" val="33705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06FB3582-DA77-BCBB-990A-A61B6A7AD724}"/>
              </a:ext>
            </a:extLst>
          </p:cNvPr>
          <p:cNvGrpSpPr/>
          <p:nvPr/>
        </p:nvGrpSpPr>
        <p:grpSpPr>
          <a:xfrm>
            <a:off x="278990" y="3917173"/>
            <a:ext cx="3991350" cy="2632262"/>
            <a:chOff x="278990" y="3917173"/>
            <a:chExt cx="3991350" cy="2632262"/>
          </a:xfrm>
        </p:grpSpPr>
        <p:sp>
          <p:nvSpPr>
            <p:cNvPr id="35" name="正方形/長方形 34"/>
            <p:cNvSpPr/>
            <p:nvPr/>
          </p:nvSpPr>
          <p:spPr>
            <a:xfrm>
              <a:off x="278990" y="3917173"/>
              <a:ext cx="3991350" cy="2632262"/>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絵と文字の加工写真&#10;&#10;中程度の精度で自動的に生成された説明">
              <a:extLst>
                <a:ext uri="{FF2B5EF4-FFF2-40B4-BE49-F238E27FC236}">
                  <a16:creationId xmlns:a16="http://schemas.microsoft.com/office/drawing/2014/main" id="{AB90E4DF-C58F-6734-47D8-F02DFB9C76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0676" y="3967588"/>
              <a:ext cx="1907136" cy="1880247"/>
            </a:xfrm>
            <a:prstGeom prst="rect">
              <a:avLst/>
            </a:prstGeom>
          </p:spPr>
        </p:pic>
        <p:pic>
          <p:nvPicPr>
            <p:cNvPr id="8" name="Picture 2" descr="http://1.bp.blogspot.com/-0L0XttO6MCg/UZmB9c_SsKI/AAAAAAAATYc/Vk-8_vEkUew/s800/house_2f.png">
              <a:extLst>
                <a:ext uri="{FF2B5EF4-FFF2-40B4-BE49-F238E27FC236}">
                  <a16:creationId xmlns:a16="http://schemas.microsoft.com/office/drawing/2014/main" id="{8D12702F-0A44-8424-96FD-EECB612E34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321" y="4639965"/>
              <a:ext cx="1907136" cy="185492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26</a:t>
            </a:fld>
            <a:endParaRPr kumimoji="1" lang="ja-JP" altLang="en-US"/>
          </a:p>
        </p:txBody>
      </p:sp>
      <p:grpSp>
        <p:nvGrpSpPr>
          <p:cNvPr id="14" name="グループ化 13">
            <a:extLst>
              <a:ext uri="{FF2B5EF4-FFF2-40B4-BE49-F238E27FC236}">
                <a16:creationId xmlns:a16="http://schemas.microsoft.com/office/drawing/2014/main" id="{F5CF3657-837C-487B-FF77-5A72F18E4E92}"/>
              </a:ext>
            </a:extLst>
          </p:cNvPr>
          <p:cNvGrpSpPr/>
          <p:nvPr/>
        </p:nvGrpSpPr>
        <p:grpSpPr>
          <a:xfrm>
            <a:off x="290009" y="1151248"/>
            <a:ext cx="3980331" cy="2262255"/>
            <a:chOff x="290009" y="1523494"/>
            <a:chExt cx="3980331" cy="2262255"/>
          </a:xfrm>
        </p:grpSpPr>
        <p:sp>
          <p:nvSpPr>
            <p:cNvPr id="4" name="正方形/長方形 3"/>
            <p:cNvSpPr/>
            <p:nvPr/>
          </p:nvSpPr>
          <p:spPr>
            <a:xfrm>
              <a:off x="290009" y="1523494"/>
              <a:ext cx="3980331" cy="2262255"/>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p:cNvPicPr>
              <a:picLocks noChangeAspect="1"/>
            </p:cNvPicPr>
            <p:nvPr/>
          </p:nvPicPr>
          <p:blipFill rotWithShape="1">
            <a:blip r:embed="rId4">
              <a:clrChange>
                <a:clrFrom>
                  <a:srgbClr val="FFFFFF"/>
                </a:clrFrom>
                <a:clrTo>
                  <a:srgbClr val="FFFFFF">
                    <a:alpha val="0"/>
                  </a:srgbClr>
                </a:clrTo>
              </a:clrChange>
            </a:blip>
            <a:srcRect t="8022"/>
            <a:stretch/>
          </p:blipFill>
          <p:spPr>
            <a:xfrm>
              <a:off x="757337" y="1584960"/>
              <a:ext cx="3153342" cy="2148066"/>
            </a:xfrm>
            <a:prstGeom prst="rect">
              <a:avLst/>
            </a:prstGeom>
          </p:spPr>
        </p:pic>
      </p:grpSp>
      <p:grpSp>
        <p:nvGrpSpPr>
          <p:cNvPr id="21" name="グループ化 20">
            <a:extLst>
              <a:ext uri="{FF2B5EF4-FFF2-40B4-BE49-F238E27FC236}">
                <a16:creationId xmlns:a16="http://schemas.microsoft.com/office/drawing/2014/main" id="{4A14821C-7FA1-0DAD-B179-D6AE8D0F19B7}"/>
              </a:ext>
            </a:extLst>
          </p:cNvPr>
          <p:cNvGrpSpPr/>
          <p:nvPr/>
        </p:nvGrpSpPr>
        <p:grpSpPr>
          <a:xfrm>
            <a:off x="4077181" y="3858356"/>
            <a:ext cx="4940049" cy="2673363"/>
            <a:chOff x="4077181" y="3858356"/>
            <a:chExt cx="4940049" cy="2673363"/>
          </a:xfrm>
        </p:grpSpPr>
        <p:sp>
          <p:nvSpPr>
            <p:cNvPr id="81" name="正方形/長方形 80"/>
            <p:cNvSpPr/>
            <p:nvPr/>
          </p:nvSpPr>
          <p:spPr>
            <a:xfrm>
              <a:off x="4431754" y="4263155"/>
              <a:ext cx="4585476" cy="226856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4396958" y="4517497"/>
              <a:ext cx="4581211" cy="1938992"/>
            </a:xfrm>
            <a:prstGeom prst="rect">
              <a:avLst/>
            </a:prstGeom>
            <a:noFill/>
          </p:spPr>
          <p:txBody>
            <a:bodyPr wrap="square" rtlCol="0">
              <a:spAutoFit/>
            </a:bodyPr>
            <a:lstStyle/>
            <a:p>
              <a:pPr algn="ctr">
                <a:lnSpc>
                  <a:spcPts val="4800"/>
                </a:lnSpc>
              </a:pPr>
              <a:r>
                <a:rPr kumimoji="1" lang="ja-JP" altLang="en-US" sz="3200" dirty="0">
                  <a:effectLst/>
                  <a:latin typeface="HGP創英角ｺﾞｼｯｸUB" panose="020B0900000000000000" pitchFamily="50" charset="-128"/>
                  <a:ea typeface="HGP創英角ｺﾞｼｯｸUB" panose="020B0900000000000000" pitchFamily="50" charset="-128"/>
                </a:rPr>
                <a:t>自宅の</a:t>
              </a:r>
              <a:r>
                <a:rPr kumimoji="1" lang="ja-JP" altLang="en-US" sz="3800" dirty="0">
                  <a:solidFill>
                    <a:srgbClr val="B52F25"/>
                  </a:solidFill>
                  <a:effectLst/>
                  <a:latin typeface="HGP創英角ｺﾞｼｯｸUB" panose="020B0900000000000000" pitchFamily="50" charset="-128"/>
                  <a:ea typeface="HGP創英角ｺﾞｼｯｸUB" panose="020B0900000000000000" pitchFamily="50" charset="-128"/>
                </a:rPr>
                <a:t>２階以上</a:t>
              </a:r>
              <a:r>
                <a:rPr kumimoji="1" lang="ja-JP" altLang="en-US" sz="3500" dirty="0">
                  <a:effectLst/>
                  <a:latin typeface="HGP創英角ｺﾞｼｯｸUB" panose="020B0900000000000000" pitchFamily="50" charset="-128"/>
                  <a:ea typeface="HGP創英角ｺﾞｼｯｸUB" panose="020B0900000000000000" pitchFamily="50" charset="-128"/>
                </a:rPr>
                <a:t>で</a:t>
              </a:r>
              <a:endParaRPr kumimoji="1" lang="en-US" altLang="ja-JP" sz="3500" dirty="0">
                <a:effectLst/>
                <a:latin typeface="HGP創英角ｺﾞｼｯｸUB" panose="020B0900000000000000" pitchFamily="50" charset="-128"/>
                <a:ea typeface="HGP創英角ｺﾞｼｯｸUB" panose="020B0900000000000000" pitchFamily="50" charset="-128"/>
              </a:endParaRPr>
            </a:p>
            <a:p>
              <a:pPr algn="ctr">
                <a:lnSpc>
                  <a:spcPts val="4800"/>
                </a:lnSpc>
              </a:pPr>
              <a:r>
                <a:rPr kumimoji="1" lang="ja-JP" altLang="en-US" sz="3200" dirty="0">
                  <a:latin typeface="HGP創英角ｺﾞｼｯｸUB" panose="020B0900000000000000" pitchFamily="50" charset="-128"/>
                  <a:ea typeface="HGP創英角ｺﾞｼｯｸUB" panose="020B0900000000000000" pitchFamily="50" charset="-128"/>
                </a:rPr>
                <a:t>がけ</a:t>
              </a:r>
              <a:r>
                <a:rPr kumimoji="1" lang="ja-JP" altLang="en-US" sz="3200" dirty="0">
                  <a:effectLst/>
                  <a:latin typeface="HGP創英角ｺﾞｼｯｸUB" panose="020B0900000000000000" pitchFamily="50" charset="-128"/>
                  <a:ea typeface="HGP創英角ｺﾞｼｯｸUB" panose="020B0900000000000000" pitchFamily="50" charset="-128"/>
                </a:rPr>
                <a:t>や斜面からなるべく</a:t>
              </a:r>
              <a:r>
                <a:rPr kumimoji="1" lang="ja-JP" altLang="en-US" sz="3800" dirty="0">
                  <a:solidFill>
                    <a:srgbClr val="B52F25"/>
                  </a:solidFill>
                  <a:effectLst/>
                  <a:latin typeface="HGP創英角ｺﾞｼｯｸUB" panose="020B0900000000000000" pitchFamily="50" charset="-128"/>
                  <a:ea typeface="HGP創英角ｺﾞｼｯｸUB" panose="020B0900000000000000" pitchFamily="50" charset="-128"/>
                </a:rPr>
                <a:t>離れた場所</a:t>
              </a:r>
              <a:r>
                <a:rPr kumimoji="1" lang="ja-JP" altLang="en-US" sz="3200" dirty="0">
                  <a:effectLst/>
                  <a:latin typeface="HGP創英角ｺﾞｼｯｸUB" panose="020B0900000000000000" pitchFamily="50" charset="-128"/>
                  <a:ea typeface="HGP創英角ｺﾞｼｯｸUB" panose="020B0900000000000000" pitchFamily="50" charset="-128"/>
                </a:rPr>
                <a:t>へ避難</a:t>
              </a:r>
              <a:endParaRPr kumimoji="1" lang="en-US" altLang="ja-JP" sz="3200" dirty="0">
                <a:effectLst/>
                <a:latin typeface="HGP創英角ｺﾞｼｯｸUB" panose="020B0900000000000000" pitchFamily="50" charset="-128"/>
                <a:ea typeface="HGP創英角ｺﾞｼｯｸUB" panose="020B0900000000000000" pitchFamily="50" charset="-128"/>
              </a:endParaRPr>
            </a:p>
          </p:txBody>
        </p:sp>
        <p:sp>
          <p:nvSpPr>
            <p:cNvPr id="85" name="テキスト ボックス 84"/>
            <p:cNvSpPr txBox="1"/>
            <p:nvPr/>
          </p:nvSpPr>
          <p:spPr>
            <a:xfrm>
              <a:off x="7750276" y="5696763"/>
              <a:ext cx="648656"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　なん</a:t>
              </a:r>
            </a:p>
          </p:txBody>
        </p:sp>
        <p:sp>
          <p:nvSpPr>
            <p:cNvPr id="87" name="テキスト ボックス 86"/>
            <p:cNvSpPr txBox="1"/>
            <p:nvPr/>
          </p:nvSpPr>
          <p:spPr>
            <a:xfrm>
              <a:off x="5818238" y="5090735"/>
              <a:ext cx="777488"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しゃめん</a:t>
              </a:r>
            </a:p>
          </p:txBody>
        </p:sp>
        <p:sp>
          <p:nvSpPr>
            <p:cNvPr id="88" name="テキスト ボックス 87"/>
            <p:cNvSpPr txBox="1"/>
            <p:nvPr/>
          </p:nvSpPr>
          <p:spPr>
            <a:xfrm>
              <a:off x="4961650" y="5617014"/>
              <a:ext cx="412566"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はな</a:t>
              </a:r>
            </a:p>
          </p:txBody>
        </p:sp>
        <p:grpSp>
          <p:nvGrpSpPr>
            <p:cNvPr id="16" name="グループ化 15">
              <a:extLst>
                <a:ext uri="{FF2B5EF4-FFF2-40B4-BE49-F238E27FC236}">
                  <a16:creationId xmlns:a16="http://schemas.microsoft.com/office/drawing/2014/main" id="{91E35FD5-0BE4-A35B-26F2-7EFF8CBF3818}"/>
                </a:ext>
              </a:extLst>
            </p:cNvPr>
            <p:cNvGrpSpPr/>
            <p:nvPr/>
          </p:nvGrpSpPr>
          <p:grpSpPr>
            <a:xfrm>
              <a:off x="7452809" y="3858356"/>
              <a:ext cx="1490526" cy="583911"/>
              <a:chOff x="4392693" y="3923574"/>
              <a:chExt cx="1490526" cy="583911"/>
            </a:xfrm>
          </p:grpSpPr>
          <p:sp>
            <p:nvSpPr>
              <p:cNvPr id="82" name="角丸四角形 81"/>
              <p:cNvSpPr/>
              <p:nvPr/>
            </p:nvSpPr>
            <p:spPr>
              <a:xfrm>
                <a:off x="4392693" y="3923574"/>
                <a:ext cx="1490526" cy="583911"/>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4416151" y="4020807"/>
                <a:ext cx="1467068" cy="477054"/>
              </a:xfrm>
              <a:prstGeom prst="rect">
                <a:avLst/>
              </a:prstGeom>
              <a:noFill/>
            </p:spPr>
            <p:txBody>
              <a:bodyPr wrap="none" rtlCol="0">
                <a:spAutoFit/>
              </a:bodyPr>
              <a:lstStyle/>
              <a:p>
                <a:r>
                  <a:rPr kumimoji="1" lang="ja-JP" altLang="en-US" sz="2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sp>
            <p:nvSpPr>
              <p:cNvPr id="91" name="テキスト ボックス 90"/>
              <p:cNvSpPr txBox="1"/>
              <p:nvPr/>
            </p:nvSpPr>
            <p:spPr>
              <a:xfrm>
                <a:off x="4616244" y="3947349"/>
                <a:ext cx="1143347"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63" name="テキスト ボックス 62"/>
            <p:cNvSpPr txBox="1"/>
            <p:nvPr/>
          </p:nvSpPr>
          <p:spPr>
            <a:xfrm>
              <a:off x="5139812" y="4431736"/>
              <a:ext cx="619779" cy="220487"/>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じ　たく</a:t>
              </a:r>
            </a:p>
          </p:txBody>
        </p:sp>
        <p:sp>
          <p:nvSpPr>
            <p:cNvPr id="17" name="二等辺三角形 16">
              <a:extLst>
                <a:ext uri="{FF2B5EF4-FFF2-40B4-BE49-F238E27FC236}">
                  <a16:creationId xmlns:a16="http://schemas.microsoft.com/office/drawing/2014/main" id="{1F6954AF-AC0E-9271-3AE2-5168C760E12D}"/>
                </a:ext>
              </a:extLst>
            </p:cNvPr>
            <p:cNvSpPr/>
            <p:nvPr/>
          </p:nvSpPr>
          <p:spPr>
            <a:xfrm rot="16200000">
              <a:off x="4144101" y="5476115"/>
              <a:ext cx="304800" cy="438640"/>
            </a:xfrm>
            <a:prstGeom prst="triangle">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8E2F732B-1CFD-5DE1-A8D5-5D46BAE67B3C}"/>
              </a:ext>
            </a:extLst>
          </p:cNvPr>
          <p:cNvGrpSpPr/>
          <p:nvPr/>
        </p:nvGrpSpPr>
        <p:grpSpPr>
          <a:xfrm>
            <a:off x="0" y="114784"/>
            <a:ext cx="9143999" cy="771656"/>
            <a:chOff x="0" y="114784"/>
            <a:chExt cx="9143999" cy="771656"/>
          </a:xfrm>
        </p:grpSpPr>
        <p:sp>
          <p:nvSpPr>
            <p:cNvPr id="28" name="正方形/長方形 27"/>
            <p:cNvSpPr/>
            <p:nvPr/>
          </p:nvSpPr>
          <p:spPr>
            <a:xfrm>
              <a:off x="0" y="114784"/>
              <a:ext cx="9143999"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p:cNvSpPr txBox="1"/>
            <p:nvPr/>
          </p:nvSpPr>
          <p:spPr>
            <a:xfrm>
              <a:off x="106845" y="233211"/>
              <a:ext cx="8911414" cy="584775"/>
            </a:xfrm>
            <a:prstGeom prst="rect">
              <a:avLst/>
            </a:prstGeom>
            <a:noFill/>
          </p:spPr>
          <p:txBody>
            <a:bodyPr wrap="non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身を守る行動　　　</a:t>
              </a: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もし、避難所まで行くことが危険なときは・・・</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3" name="テキスト ボックス 82"/>
            <p:cNvSpPr txBox="1"/>
            <p:nvPr/>
          </p:nvSpPr>
          <p:spPr>
            <a:xfrm>
              <a:off x="4074123" y="208295"/>
              <a:ext cx="84554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ひなんじょ</a:t>
              </a:r>
            </a:p>
          </p:txBody>
        </p:sp>
        <p:sp>
          <p:nvSpPr>
            <p:cNvPr id="3" name="テキスト ボックス 2">
              <a:extLst>
                <a:ext uri="{FF2B5EF4-FFF2-40B4-BE49-F238E27FC236}">
                  <a16:creationId xmlns:a16="http://schemas.microsoft.com/office/drawing/2014/main" id="{CD379B0D-6DD2-5750-9352-4EFF17B31E1A}"/>
                </a:ext>
              </a:extLst>
            </p:cNvPr>
            <p:cNvSpPr txBox="1"/>
            <p:nvPr/>
          </p:nvSpPr>
          <p:spPr>
            <a:xfrm>
              <a:off x="6807993" y="208295"/>
              <a:ext cx="547687"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き けん</a:t>
              </a:r>
            </a:p>
          </p:txBody>
        </p:sp>
      </p:grpSp>
      <p:grpSp>
        <p:nvGrpSpPr>
          <p:cNvPr id="20" name="グループ化 19">
            <a:extLst>
              <a:ext uri="{FF2B5EF4-FFF2-40B4-BE49-F238E27FC236}">
                <a16:creationId xmlns:a16="http://schemas.microsoft.com/office/drawing/2014/main" id="{FAFF81BD-36BC-E015-36B0-45C6683658B4}"/>
              </a:ext>
            </a:extLst>
          </p:cNvPr>
          <p:cNvGrpSpPr/>
          <p:nvPr/>
        </p:nvGrpSpPr>
        <p:grpSpPr>
          <a:xfrm>
            <a:off x="4074124" y="975851"/>
            <a:ext cx="4904046" cy="2556252"/>
            <a:chOff x="4074124" y="975851"/>
            <a:chExt cx="4904046" cy="2556252"/>
          </a:xfrm>
        </p:grpSpPr>
        <p:grpSp>
          <p:nvGrpSpPr>
            <p:cNvPr id="7" name="グループ化 6">
              <a:extLst>
                <a:ext uri="{FF2B5EF4-FFF2-40B4-BE49-F238E27FC236}">
                  <a16:creationId xmlns:a16="http://schemas.microsoft.com/office/drawing/2014/main" id="{F3F9144E-B1C9-18F0-098A-F9990C3315A0}"/>
                </a:ext>
              </a:extLst>
            </p:cNvPr>
            <p:cNvGrpSpPr/>
            <p:nvPr/>
          </p:nvGrpSpPr>
          <p:grpSpPr>
            <a:xfrm>
              <a:off x="4074124" y="1369480"/>
              <a:ext cx="4904046" cy="2162623"/>
              <a:chOff x="4074124" y="1159065"/>
              <a:chExt cx="4904046" cy="2162623"/>
            </a:xfrm>
          </p:grpSpPr>
          <p:grpSp>
            <p:nvGrpSpPr>
              <p:cNvPr id="11" name="グループ化 10">
                <a:extLst>
                  <a:ext uri="{FF2B5EF4-FFF2-40B4-BE49-F238E27FC236}">
                    <a16:creationId xmlns:a16="http://schemas.microsoft.com/office/drawing/2014/main" id="{6D9A8A88-4130-213E-A249-853627D32B4E}"/>
                  </a:ext>
                </a:extLst>
              </p:cNvPr>
              <p:cNvGrpSpPr/>
              <p:nvPr/>
            </p:nvGrpSpPr>
            <p:grpSpPr>
              <a:xfrm>
                <a:off x="4074124" y="1159065"/>
                <a:ext cx="4904046" cy="2162623"/>
                <a:chOff x="4074124" y="1531311"/>
                <a:chExt cx="4904046" cy="2162623"/>
              </a:xfrm>
            </p:grpSpPr>
            <p:sp>
              <p:nvSpPr>
                <p:cNvPr id="30" name="正方形/長方形 29"/>
                <p:cNvSpPr/>
                <p:nvPr/>
              </p:nvSpPr>
              <p:spPr>
                <a:xfrm>
                  <a:off x="4413249" y="1531311"/>
                  <a:ext cx="4564921" cy="2162623"/>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p:cNvSpPr txBox="1"/>
                <p:nvPr/>
              </p:nvSpPr>
              <p:spPr>
                <a:xfrm>
                  <a:off x="4673939" y="1805093"/>
                  <a:ext cx="4145767" cy="1854354"/>
                </a:xfrm>
                <a:prstGeom prst="rect">
                  <a:avLst/>
                </a:prstGeom>
                <a:noFill/>
              </p:spPr>
              <p:txBody>
                <a:bodyPr wrap="square" rtlCol="0">
                  <a:spAutoFit/>
                </a:bodyPr>
                <a:lstStyle/>
                <a:p>
                  <a:pPr algn="ctr">
                    <a:lnSpc>
                      <a:spcPts val="4800"/>
                    </a:lnSpc>
                  </a:pPr>
                  <a:r>
                    <a:rPr kumimoji="1" lang="ja-JP" altLang="en-US" sz="3800" dirty="0">
                      <a:solidFill>
                        <a:srgbClr val="B52F25"/>
                      </a:solidFill>
                      <a:effectLst/>
                      <a:latin typeface="HGP創英角ｺﾞｼｯｸUB" panose="020B0900000000000000" pitchFamily="50" charset="-128"/>
                      <a:ea typeface="HGP創英角ｺﾞｼｯｸUB" panose="020B0900000000000000" pitchFamily="50" charset="-128"/>
                    </a:rPr>
                    <a:t>高いじょうぶな建物</a:t>
                  </a:r>
                  <a:endParaRPr kumimoji="1" lang="en-US" altLang="ja-JP" sz="3800" dirty="0">
                    <a:solidFill>
                      <a:srgbClr val="B52F25"/>
                    </a:solidFill>
                    <a:effectLst/>
                    <a:latin typeface="HGP創英角ｺﾞｼｯｸUB" panose="020B0900000000000000" pitchFamily="50" charset="-128"/>
                    <a:ea typeface="HGP創英角ｺﾞｼｯｸUB" panose="020B0900000000000000" pitchFamily="50" charset="-128"/>
                  </a:endParaRPr>
                </a:p>
                <a:p>
                  <a:pPr algn="ctr">
                    <a:lnSpc>
                      <a:spcPts val="4800"/>
                    </a:lnSpc>
                  </a:pPr>
                  <a:r>
                    <a:rPr kumimoji="1" lang="ja-JP" altLang="en-US" sz="3200" dirty="0">
                      <a:effectLst/>
                      <a:latin typeface="HGP創英角ｺﾞｼｯｸUB" panose="020B0900000000000000" pitchFamily="50" charset="-128"/>
                      <a:ea typeface="HGP創英角ｺﾞｼｯｸUB" panose="020B0900000000000000" pitchFamily="50" charset="-128"/>
                    </a:rPr>
                    <a:t>の水が来ない階へ</a:t>
                  </a:r>
                  <a:r>
                    <a:rPr kumimoji="1" lang="ja-JP" altLang="en-US" sz="3200" dirty="0">
                      <a:latin typeface="HGP創英角ｺﾞｼｯｸUB" panose="020B0900000000000000" pitchFamily="50" charset="-128"/>
                      <a:ea typeface="HGP創英角ｺﾞｼｯｸUB" panose="020B0900000000000000" pitchFamily="50" charset="-128"/>
                    </a:rPr>
                    <a:t>避難</a:t>
                  </a:r>
                  <a:endParaRPr kumimoji="1" lang="en-US" altLang="ja-JP" sz="3200" dirty="0">
                    <a:latin typeface="HGP創英角ｺﾞｼｯｸUB" panose="020B0900000000000000" pitchFamily="50" charset="-128"/>
                    <a:ea typeface="HGP創英角ｺﾞｼｯｸUB" panose="020B0900000000000000" pitchFamily="50" charset="-128"/>
                  </a:endParaRPr>
                </a:p>
                <a:p>
                  <a:pPr algn="ctr">
                    <a:lnSpc>
                      <a:spcPts val="4800"/>
                    </a:lnSpc>
                  </a:pPr>
                  <a:r>
                    <a:rPr kumimoji="1" lang="ja-JP" altLang="en-US" sz="3200" dirty="0">
                      <a:latin typeface="HGP創英角ｺﾞｼｯｸUB" panose="020B0900000000000000" pitchFamily="50" charset="-128"/>
                      <a:ea typeface="HGP創英角ｺﾞｼｯｸUB" panose="020B0900000000000000" pitchFamily="50" charset="-128"/>
                    </a:rPr>
                    <a:t>（自宅でも</a:t>
                  </a:r>
                  <a:r>
                    <a:rPr kumimoji="1" lang="en-US" altLang="ja-JP" sz="3200" dirty="0">
                      <a:latin typeface="HGP創英角ｺﾞｼｯｸUB" panose="020B0900000000000000" pitchFamily="50" charset="-128"/>
                      <a:ea typeface="HGP創英角ｺﾞｼｯｸUB" panose="020B0900000000000000" pitchFamily="50" charset="-128"/>
                    </a:rPr>
                    <a:t>OK</a:t>
                  </a:r>
                  <a:r>
                    <a:rPr kumimoji="1" lang="ja-JP" altLang="en-US" sz="3200" dirty="0">
                      <a:latin typeface="HGP創英角ｺﾞｼｯｸUB" panose="020B0900000000000000" pitchFamily="50" charset="-128"/>
                      <a:ea typeface="HGP創英角ｺﾞｼｯｸUB" panose="020B0900000000000000" pitchFamily="50" charset="-128"/>
                    </a:rPr>
                    <a:t>）</a:t>
                  </a:r>
                  <a:endParaRPr kumimoji="1" lang="en-US" altLang="ja-JP" sz="3200" dirty="0">
                    <a:effectLst/>
                    <a:latin typeface="HGP創英角ｺﾞｼｯｸUB" panose="020B0900000000000000" pitchFamily="50" charset="-128"/>
                    <a:ea typeface="HGP創英角ｺﾞｼｯｸUB" panose="020B0900000000000000" pitchFamily="50" charset="-128"/>
                  </a:endParaRPr>
                </a:p>
              </p:txBody>
            </p:sp>
            <p:sp>
              <p:nvSpPr>
                <p:cNvPr id="84" name="テキスト ボックス 83"/>
                <p:cNvSpPr txBox="1"/>
                <p:nvPr/>
              </p:nvSpPr>
              <p:spPr>
                <a:xfrm>
                  <a:off x="7999981" y="2359353"/>
                  <a:ext cx="630084"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　なん</a:t>
                  </a:r>
                </a:p>
              </p:txBody>
            </p:sp>
            <p:sp>
              <p:nvSpPr>
                <p:cNvPr id="61" name="テキスト ボックス 60"/>
                <p:cNvSpPr txBox="1"/>
                <p:nvPr/>
              </p:nvSpPr>
              <p:spPr>
                <a:xfrm>
                  <a:off x="5818238" y="2955079"/>
                  <a:ext cx="635567"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じ　たく</a:t>
                  </a:r>
                </a:p>
              </p:txBody>
            </p:sp>
            <p:sp>
              <p:nvSpPr>
                <p:cNvPr id="13" name="二等辺三角形 12">
                  <a:extLst>
                    <a:ext uri="{FF2B5EF4-FFF2-40B4-BE49-F238E27FC236}">
                      <a16:creationId xmlns:a16="http://schemas.microsoft.com/office/drawing/2014/main" id="{2573472A-BAE7-E2AC-70FA-12CF2BDD0C38}"/>
                    </a:ext>
                  </a:extLst>
                </p:cNvPr>
                <p:cNvSpPr/>
                <p:nvPr/>
              </p:nvSpPr>
              <p:spPr>
                <a:xfrm rot="16200000">
                  <a:off x="4141044" y="2735759"/>
                  <a:ext cx="304800" cy="438640"/>
                </a:xfrm>
                <a:prstGeom prst="triangle">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6818E971-9638-CB29-6C47-F7218C9AC191}"/>
                  </a:ext>
                </a:extLst>
              </p:cNvPr>
              <p:cNvSpPr txBox="1"/>
              <p:nvPr/>
            </p:nvSpPr>
            <p:spPr>
              <a:xfrm>
                <a:off x="7768304" y="1328768"/>
                <a:ext cx="864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たてもの</a:t>
                </a:r>
              </a:p>
            </p:txBody>
          </p:sp>
        </p:grpSp>
        <p:grpSp>
          <p:nvGrpSpPr>
            <p:cNvPr id="19" name="グループ化 18">
              <a:extLst>
                <a:ext uri="{FF2B5EF4-FFF2-40B4-BE49-F238E27FC236}">
                  <a16:creationId xmlns:a16="http://schemas.microsoft.com/office/drawing/2014/main" id="{AC7AEA79-0DCB-9A04-D3D1-7EA3CDB6F24A}"/>
                </a:ext>
              </a:extLst>
            </p:cNvPr>
            <p:cNvGrpSpPr/>
            <p:nvPr/>
          </p:nvGrpSpPr>
          <p:grpSpPr>
            <a:xfrm>
              <a:off x="7452809" y="975851"/>
              <a:ext cx="1490526" cy="583911"/>
              <a:chOff x="9327244" y="2482114"/>
              <a:chExt cx="1490526" cy="583911"/>
            </a:xfrm>
          </p:grpSpPr>
          <p:sp>
            <p:nvSpPr>
              <p:cNvPr id="10" name="角丸四角形 81">
                <a:extLst>
                  <a:ext uri="{FF2B5EF4-FFF2-40B4-BE49-F238E27FC236}">
                    <a16:creationId xmlns:a16="http://schemas.microsoft.com/office/drawing/2014/main" id="{6A6E89DB-B0DA-5A76-6C06-BB8B1664157C}"/>
                  </a:ext>
                </a:extLst>
              </p:cNvPr>
              <p:cNvSpPr/>
              <p:nvPr/>
            </p:nvSpPr>
            <p:spPr>
              <a:xfrm>
                <a:off x="9327244" y="2482114"/>
                <a:ext cx="1490526" cy="583911"/>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85960A4-5EEF-21EC-CBC1-D3CCE5136C2D}"/>
                  </a:ext>
                </a:extLst>
              </p:cNvPr>
              <p:cNvSpPr txBox="1"/>
              <p:nvPr/>
            </p:nvSpPr>
            <p:spPr>
              <a:xfrm>
                <a:off x="9350702" y="2579347"/>
                <a:ext cx="1467068" cy="477054"/>
              </a:xfrm>
              <a:prstGeom prst="rect">
                <a:avLst/>
              </a:prstGeom>
              <a:noFill/>
            </p:spPr>
            <p:txBody>
              <a:bodyPr wrap="none" rtlCol="0">
                <a:spAutoFit/>
              </a:bodyPr>
              <a:lstStyle/>
              <a:p>
                <a:r>
                  <a:rPr kumimoji="1" lang="ja-JP" altLang="en-US" sz="2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sp>
            <p:nvSpPr>
              <p:cNvPr id="18" name="テキスト ボックス 17">
                <a:extLst>
                  <a:ext uri="{FF2B5EF4-FFF2-40B4-BE49-F238E27FC236}">
                    <a16:creationId xmlns:a16="http://schemas.microsoft.com/office/drawing/2014/main" id="{EB11D919-49E7-2B41-AE1C-9F3D4562A8BB}"/>
                  </a:ext>
                </a:extLst>
              </p:cNvPr>
              <p:cNvSpPr txBox="1"/>
              <p:nvPr/>
            </p:nvSpPr>
            <p:spPr>
              <a:xfrm>
                <a:off x="9458325" y="2505889"/>
                <a:ext cx="1235817"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こうずいさいがい</a:t>
                </a:r>
              </a:p>
            </p:txBody>
          </p:sp>
        </p:grpSp>
      </p:grpSp>
    </p:spTree>
    <p:extLst>
      <p:ext uri="{BB962C8B-B14F-4D97-AF65-F5344CB8AC3E}">
        <p14:creationId xmlns:p14="http://schemas.microsoft.com/office/powerpoint/2010/main" val="10054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9E4AF6-C6F5-9DE8-F971-5287BBB9BA7A}"/>
              </a:ext>
            </a:extLst>
          </p:cNvPr>
          <p:cNvSpPr>
            <a:spLocks noGrp="1"/>
          </p:cNvSpPr>
          <p:nvPr>
            <p:ph type="sldNum" sz="quarter" idx="12"/>
          </p:nvPr>
        </p:nvSpPr>
        <p:spPr/>
        <p:txBody>
          <a:bodyPr/>
          <a:lstStyle/>
          <a:p>
            <a:fld id="{24C545B7-4A76-41C6-A249-81AA962B1F89}" type="slidenum">
              <a:rPr kumimoji="1" lang="ja-JP" altLang="en-US" smtClean="0"/>
              <a:t>27</a:t>
            </a:fld>
            <a:endParaRPr kumimoji="1" lang="ja-JP" altLang="en-US"/>
          </a:p>
        </p:txBody>
      </p:sp>
      <p:sp>
        <p:nvSpPr>
          <p:cNvPr id="8" name="テキスト ボックス 7">
            <a:extLst>
              <a:ext uri="{FF2B5EF4-FFF2-40B4-BE49-F238E27FC236}">
                <a16:creationId xmlns:a16="http://schemas.microsoft.com/office/drawing/2014/main" id="{2C6888A5-8B17-A30D-F988-4E0B6422F6BD}"/>
              </a:ext>
            </a:extLst>
          </p:cNvPr>
          <p:cNvSpPr txBox="1"/>
          <p:nvPr/>
        </p:nvSpPr>
        <p:spPr>
          <a:xfrm>
            <a:off x="715823" y="1696969"/>
            <a:ext cx="7712368" cy="2122697"/>
          </a:xfrm>
          <a:prstGeom prst="rect">
            <a:avLst/>
          </a:prstGeom>
          <a:noFill/>
        </p:spPr>
        <p:txBody>
          <a:bodyPr wrap="none" rtlCol="0">
            <a:spAutoFit/>
          </a:bodyPr>
          <a:lstStyle/>
          <a:p>
            <a:pPr algn="ctr">
              <a:lnSpc>
                <a:spcPct val="130000"/>
              </a:lnSpc>
            </a:pPr>
            <a:r>
              <a:rPr kumimoji="1" lang="ja-JP" altLang="en-US" sz="5000" dirty="0">
                <a:latin typeface="HGP創英角ｺﾞｼｯｸUB" panose="020B0900000000000000" pitchFamily="50" charset="-128"/>
                <a:ea typeface="HGP創英角ｺﾞｼｯｸUB" panose="020B0900000000000000" pitchFamily="50" charset="-128"/>
              </a:rPr>
              <a:t>状況に応じた</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ct val="130000"/>
              </a:lnSpc>
            </a:pPr>
            <a:r>
              <a:rPr kumimoji="1" lang="ja-JP" altLang="en-US" sz="6000" dirty="0">
                <a:solidFill>
                  <a:srgbClr val="B52F25"/>
                </a:solidFill>
                <a:latin typeface="HGP創英角ｺﾞｼｯｸUB" panose="020B0900000000000000" pitchFamily="50" charset="-128"/>
                <a:ea typeface="HGP創英角ｺﾞｼｯｸUB" panose="020B0900000000000000" pitchFamily="50" charset="-128"/>
              </a:rPr>
              <a:t>“避難”</a:t>
            </a:r>
            <a:r>
              <a:rPr kumimoji="1" lang="ja-JP" altLang="en-US" sz="5000" dirty="0">
                <a:latin typeface="HGP創英角ｺﾞｼｯｸUB" panose="020B0900000000000000" pitchFamily="50" charset="-128"/>
                <a:ea typeface="HGP創英角ｺﾞｼｯｸUB" panose="020B0900000000000000" pitchFamily="50" charset="-128"/>
              </a:rPr>
              <a:t>について考えよう！</a:t>
            </a:r>
          </a:p>
        </p:txBody>
      </p:sp>
      <p:sp>
        <p:nvSpPr>
          <p:cNvPr id="10" name="テキスト ボックス 9">
            <a:extLst>
              <a:ext uri="{FF2B5EF4-FFF2-40B4-BE49-F238E27FC236}">
                <a16:creationId xmlns:a16="http://schemas.microsoft.com/office/drawing/2014/main" id="{B7E84DBE-2343-D137-D616-087025AB929F}"/>
              </a:ext>
            </a:extLst>
          </p:cNvPr>
          <p:cNvSpPr txBox="1"/>
          <p:nvPr/>
        </p:nvSpPr>
        <p:spPr>
          <a:xfrm>
            <a:off x="2858193" y="1696969"/>
            <a:ext cx="107736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じょうきょう</a:t>
            </a:r>
          </a:p>
        </p:txBody>
      </p:sp>
      <p:pic>
        <p:nvPicPr>
          <p:cNvPr id="12" name="図 11" descr="人形, おもちゃ, 時計, テーブル が含まれている画像&#10;&#10;自動的に生成された説明">
            <a:extLst>
              <a:ext uri="{FF2B5EF4-FFF2-40B4-BE49-F238E27FC236}">
                <a16:creationId xmlns:a16="http://schemas.microsoft.com/office/drawing/2014/main" id="{3017F011-5AC0-B337-B332-1BFA67850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894" y="3641864"/>
            <a:ext cx="3683292" cy="3038334"/>
          </a:xfrm>
          <a:prstGeom prst="rect">
            <a:avLst/>
          </a:prstGeom>
        </p:spPr>
      </p:pic>
      <p:sp>
        <p:nvSpPr>
          <p:cNvPr id="3" name="テキスト ボックス 2">
            <a:extLst>
              <a:ext uri="{FF2B5EF4-FFF2-40B4-BE49-F238E27FC236}">
                <a16:creationId xmlns:a16="http://schemas.microsoft.com/office/drawing/2014/main" id="{C50C7C2D-5017-19F6-38F6-9F6951AEF003}"/>
              </a:ext>
            </a:extLst>
          </p:cNvPr>
          <p:cNvSpPr txBox="1"/>
          <p:nvPr/>
        </p:nvSpPr>
        <p:spPr>
          <a:xfrm>
            <a:off x="4780339" y="1696968"/>
            <a:ext cx="36316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おう</a:t>
            </a:r>
          </a:p>
        </p:txBody>
      </p:sp>
      <p:sp>
        <p:nvSpPr>
          <p:cNvPr id="5" name="テキスト ボックス 4">
            <a:extLst>
              <a:ext uri="{FF2B5EF4-FFF2-40B4-BE49-F238E27FC236}">
                <a16:creationId xmlns:a16="http://schemas.microsoft.com/office/drawing/2014/main" id="{FF314FD0-FD63-8172-EA03-B02DA19EAD42}"/>
              </a:ext>
            </a:extLst>
          </p:cNvPr>
          <p:cNvSpPr txBox="1"/>
          <p:nvPr/>
        </p:nvSpPr>
        <p:spPr>
          <a:xfrm>
            <a:off x="1542684" y="2719845"/>
            <a:ext cx="107736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ひなん</a:t>
            </a:r>
          </a:p>
        </p:txBody>
      </p:sp>
    </p:spTree>
    <p:extLst>
      <p:ext uri="{BB962C8B-B14F-4D97-AF65-F5344CB8AC3E}">
        <p14:creationId xmlns:p14="http://schemas.microsoft.com/office/powerpoint/2010/main" val="1038009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28</a:t>
            </a:fld>
            <a:endParaRPr kumimoji="1" lang="ja-JP" altLang="en-US"/>
          </a:p>
        </p:txBody>
      </p:sp>
      <p:sp>
        <p:nvSpPr>
          <p:cNvPr id="3" name="正方形/長方形 2">
            <a:extLst>
              <a:ext uri="{FF2B5EF4-FFF2-40B4-BE49-F238E27FC236}">
                <a16:creationId xmlns:a16="http://schemas.microsoft.com/office/drawing/2014/main" id="{FDCFFEDE-CF26-F855-D4E2-6E170FCB30E7}"/>
              </a:ext>
            </a:extLst>
          </p:cNvPr>
          <p:cNvSpPr/>
          <p:nvPr/>
        </p:nvSpPr>
        <p:spPr>
          <a:xfrm>
            <a:off x="369561" y="1917948"/>
            <a:ext cx="8404879" cy="3022104"/>
          </a:xfrm>
          <a:prstGeom prst="rect">
            <a:avLst/>
          </a:prstGeom>
          <a:solidFill>
            <a:schemeClr val="bg1"/>
          </a:solidFill>
          <a:ln w="1270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4" name="テキスト ボックス 3">
            <a:extLst>
              <a:ext uri="{FF2B5EF4-FFF2-40B4-BE49-F238E27FC236}">
                <a16:creationId xmlns:a16="http://schemas.microsoft.com/office/drawing/2014/main" id="{BEF65827-3000-8895-4968-863C7FEDB2DE}"/>
              </a:ext>
            </a:extLst>
          </p:cNvPr>
          <p:cNvSpPr txBox="1"/>
          <p:nvPr/>
        </p:nvSpPr>
        <p:spPr>
          <a:xfrm>
            <a:off x="467541" y="2395383"/>
            <a:ext cx="8101339" cy="1937262"/>
          </a:xfrm>
          <a:prstGeom prst="rect">
            <a:avLst/>
          </a:prstGeom>
          <a:noFill/>
        </p:spPr>
        <p:txBody>
          <a:bodyPr wrap="square" rtlCol="0">
            <a:spAutoFit/>
          </a:bodyPr>
          <a:lstStyle/>
          <a:p>
            <a:pPr algn="ctr">
              <a:lnSpc>
                <a:spcPts val="7700"/>
              </a:lnSpc>
            </a:pPr>
            <a:r>
              <a:rPr kumimoji="1" lang="ja-JP" altLang="en-US" sz="5400" dirty="0">
                <a:solidFill>
                  <a:srgbClr val="548235"/>
                </a:solidFill>
                <a:latin typeface="HGP創英角ｺﾞｼｯｸUB" panose="020B0900000000000000" pitchFamily="50" charset="-128"/>
                <a:ea typeface="HGP創英角ｺﾞｼｯｸUB" panose="020B0900000000000000" pitchFamily="50" charset="-128"/>
              </a:rPr>
              <a:t>次のような状況で</a:t>
            </a:r>
            <a:endParaRPr kumimoji="1" lang="en-US" altLang="ja-JP" sz="5400" dirty="0">
              <a:solidFill>
                <a:srgbClr val="548235"/>
              </a:solidFill>
              <a:effectLst/>
              <a:latin typeface="HGP創英角ｺﾞｼｯｸUB" panose="020B0900000000000000" pitchFamily="50" charset="-128"/>
              <a:ea typeface="HGP創英角ｺﾞｼｯｸUB" panose="020B0900000000000000" pitchFamily="50" charset="-128"/>
            </a:endParaRPr>
          </a:p>
          <a:p>
            <a:pPr>
              <a:lnSpc>
                <a:spcPts val="7700"/>
              </a:lnSpc>
            </a:pPr>
            <a:r>
              <a:rPr kumimoji="1" lang="ja-JP" altLang="en-US" sz="5400" dirty="0">
                <a:solidFill>
                  <a:srgbClr val="548235"/>
                </a:solidFill>
                <a:latin typeface="HGP創英角ｺﾞｼｯｸUB" panose="020B0900000000000000" pitchFamily="50" charset="-128"/>
                <a:ea typeface="HGP創英角ｺﾞｼｯｸUB" panose="020B0900000000000000" pitchFamily="50" charset="-128"/>
              </a:rPr>
              <a:t>避難するか考えてみましょう。</a:t>
            </a:r>
            <a:endParaRPr kumimoji="1" lang="en-US" altLang="ja-JP" sz="5400" dirty="0">
              <a:solidFill>
                <a:srgbClr val="548235"/>
              </a:solidFill>
              <a:effectLst/>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0734E36A-5F5C-D9D1-F4DE-4866D6A56471}"/>
              </a:ext>
            </a:extLst>
          </p:cNvPr>
          <p:cNvSpPr txBox="1"/>
          <p:nvPr/>
        </p:nvSpPr>
        <p:spPr>
          <a:xfrm>
            <a:off x="5168777" y="2335772"/>
            <a:ext cx="1197283" cy="246221"/>
          </a:xfrm>
          <a:prstGeom prst="rect">
            <a:avLst/>
          </a:prstGeom>
          <a:noFill/>
        </p:spPr>
        <p:txBody>
          <a:bodyPr wrap="square" lIns="0" tIns="0" rIns="0" bIns="0" rtlCol="0" anchor="ctr" anchorCtr="0">
            <a:spAutoFit/>
          </a:bodyPr>
          <a:lstStyle/>
          <a:p>
            <a:pPr algn="dist"/>
            <a:r>
              <a:rPr kumimoji="1" lang="ja-JP" altLang="en-US" sz="1600" dirty="0">
                <a:solidFill>
                  <a:srgbClr val="548235"/>
                </a:solidFill>
                <a:latin typeface="HGP創英角ｺﾞｼｯｸUB" panose="020B0900000000000000" pitchFamily="50" charset="-128"/>
                <a:ea typeface="HGP創英角ｺﾞｼｯｸUB" panose="020B0900000000000000" pitchFamily="50" charset="-128"/>
              </a:rPr>
              <a:t>じょうきょう</a:t>
            </a:r>
          </a:p>
        </p:txBody>
      </p:sp>
      <p:sp>
        <p:nvSpPr>
          <p:cNvPr id="6" name="テキスト ボックス 5">
            <a:extLst>
              <a:ext uri="{FF2B5EF4-FFF2-40B4-BE49-F238E27FC236}">
                <a16:creationId xmlns:a16="http://schemas.microsoft.com/office/drawing/2014/main" id="{61171865-EEC0-3BDB-756E-47B4C0A59618}"/>
              </a:ext>
            </a:extLst>
          </p:cNvPr>
          <p:cNvSpPr txBox="1"/>
          <p:nvPr/>
        </p:nvSpPr>
        <p:spPr>
          <a:xfrm>
            <a:off x="875850" y="3305889"/>
            <a:ext cx="979170" cy="246221"/>
          </a:xfrm>
          <a:prstGeom prst="rect">
            <a:avLst/>
          </a:prstGeom>
          <a:noFill/>
        </p:spPr>
        <p:txBody>
          <a:bodyPr wrap="square" lIns="0" tIns="0" rIns="0" bIns="0" rtlCol="0" anchor="ctr" anchorCtr="0">
            <a:spAutoFit/>
          </a:bodyPr>
          <a:lstStyle/>
          <a:p>
            <a:pPr algn="dist"/>
            <a:r>
              <a:rPr kumimoji="1" lang="ja-JP" altLang="en-US" sz="1600" dirty="0">
                <a:solidFill>
                  <a:srgbClr val="548235"/>
                </a:solidFill>
                <a:latin typeface="HGP創英角ｺﾞｼｯｸUB" panose="020B0900000000000000" pitchFamily="50" charset="-128"/>
                <a:ea typeface="HGP創英角ｺﾞｼｯｸUB" panose="020B0900000000000000" pitchFamily="50" charset="-128"/>
              </a:rPr>
              <a:t>ひなん</a:t>
            </a:r>
          </a:p>
        </p:txBody>
      </p:sp>
    </p:spTree>
    <p:extLst>
      <p:ext uri="{BB962C8B-B14F-4D97-AF65-F5344CB8AC3E}">
        <p14:creationId xmlns:p14="http://schemas.microsoft.com/office/powerpoint/2010/main" val="44260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47646" y="2655972"/>
            <a:ext cx="4527292" cy="3947337"/>
            <a:chOff x="4490791" y="2117548"/>
            <a:chExt cx="4200024" cy="3661993"/>
          </a:xfrm>
        </p:grpSpPr>
        <p:pic>
          <p:nvPicPr>
            <p:cNvPr id="8194" name="Picture 2" descr="http://1.bp.blogspot.com/-0L0XttO6MCg/UZmB9c_SsKI/AAAAAAAATYc/Vk-8_vEkUew/s800/house_2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914594"/>
              <a:ext cx="2781300" cy="2705155"/>
            </a:xfrm>
            <a:prstGeom prst="rect">
              <a:avLst/>
            </a:prstGeom>
            <a:noFill/>
            <a:extLst>
              <a:ext uri="{909E8E84-426E-40DD-AFC4-6F175D3DCCD1}">
                <a14:hiddenFill xmlns:a14="http://schemas.microsoft.com/office/drawing/2010/main">
                  <a:solidFill>
                    <a:srgbClr val="FFFFFF"/>
                  </a:solidFill>
                </a14:hiddenFill>
              </a:ext>
            </a:extLst>
          </p:spPr>
        </p:pic>
        <p:sp>
          <p:nvSpPr>
            <p:cNvPr id="11" name="思考の吹き出し: 雲形 10"/>
            <p:cNvSpPr/>
            <p:nvPr/>
          </p:nvSpPr>
          <p:spPr>
            <a:xfrm>
              <a:off x="4677949" y="2117548"/>
              <a:ext cx="2743000"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5947815" y="2347594"/>
              <a:ext cx="2743000"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4490791" y="2732345"/>
              <a:ext cx="3920377" cy="3047196"/>
              <a:chOff x="311728" y="1641929"/>
              <a:chExt cx="3920377" cy="3047196"/>
            </a:xfrm>
          </p:grpSpPr>
          <p:cxnSp>
            <p:nvCxnSpPr>
              <p:cNvPr id="16" name="直線コネクタ 15"/>
              <p:cNvCxnSpPr/>
              <p:nvPr/>
            </p:nvCxnSpPr>
            <p:spPr>
              <a:xfrm flipH="1">
                <a:off x="400522" y="1641929"/>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235615" y="1845711"/>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1283366" y="2718970"/>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311728" y="2796844"/>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2127829" y="2034242"/>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3423503" y="2838377"/>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174147" y="2064128"/>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270361" y="2915279"/>
                <a:ext cx="808602" cy="1773846"/>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gr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29</a:t>
            </a:fld>
            <a:endParaRPr kumimoji="1" lang="ja-JP" altLang="en-US"/>
          </a:p>
        </p:txBody>
      </p:sp>
      <p:grpSp>
        <p:nvGrpSpPr>
          <p:cNvPr id="14" name="グループ化 13">
            <a:extLst>
              <a:ext uri="{FF2B5EF4-FFF2-40B4-BE49-F238E27FC236}">
                <a16:creationId xmlns:a16="http://schemas.microsoft.com/office/drawing/2014/main" id="{4263E66E-1902-4DEC-B491-09D73CF517C1}"/>
              </a:ext>
            </a:extLst>
          </p:cNvPr>
          <p:cNvGrpSpPr/>
          <p:nvPr/>
        </p:nvGrpSpPr>
        <p:grpSpPr>
          <a:xfrm>
            <a:off x="2366226" y="1048576"/>
            <a:ext cx="6604900" cy="4231580"/>
            <a:chOff x="2366226" y="1048576"/>
            <a:chExt cx="6604900" cy="4231580"/>
          </a:xfrm>
        </p:grpSpPr>
        <p:sp>
          <p:nvSpPr>
            <p:cNvPr id="36" name="フリーフォーム 35"/>
            <p:cNvSpPr/>
            <p:nvPr/>
          </p:nvSpPr>
          <p:spPr>
            <a:xfrm rot="14837384">
              <a:off x="3552886" y="-138084"/>
              <a:ext cx="4231580" cy="6604900"/>
            </a:xfrm>
            <a:custGeom>
              <a:avLst/>
              <a:gdLst>
                <a:gd name="connsiteX0" fmla="*/ 4023705 w 4231580"/>
                <a:gd name="connsiteY0" fmla="*/ 5078759 h 6604900"/>
                <a:gd name="connsiteX1" fmla="*/ 1202360 w 4231580"/>
                <a:gd name="connsiteY1" fmla="*/ 6462784 h 6604900"/>
                <a:gd name="connsiteX2" fmla="*/ 207874 w 4231580"/>
                <a:gd name="connsiteY2" fmla="*/ 3481759 h 6604900"/>
                <a:gd name="connsiteX3" fmla="*/ 1044423 w 4231580"/>
                <a:gd name="connsiteY3" fmla="*/ 2397860 h 6604900"/>
                <a:gd name="connsiteX4" fmla="*/ 1198257 w 4231580"/>
                <a:gd name="connsiteY4" fmla="*/ 2293639 h 6604900"/>
                <a:gd name="connsiteX5" fmla="*/ 1567681 w 4231580"/>
                <a:gd name="connsiteY5" fmla="*/ 0 h 6604900"/>
                <a:gd name="connsiteX6" fmla="*/ 1890772 w 4231580"/>
                <a:gd name="connsiteY6" fmla="*/ 2005977 h 6604900"/>
                <a:gd name="connsiteX7" fmla="*/ 2009547 w 4231580"/>
                <a:gd name="connsiteY7" fmla="*/ 1980541 h 6604900"/>
                <a:gd name="connsiteX8" fmla="*/ 3029219 w 4231580"/>
                <a:gd name="connsiteY8" fmla="*/ 2097735 h 6604900"/>
                <a:gd name="connsiteX9" fmla="*/ 4023705 w 4231580"/>
                <a:gd name="connsiteY9" fmla="*/ 5078759 h 66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580" h="6604900">
                  <a:moveTo>
                    <a:pt x="4023705" y="5078759"/>
                  </a:moveTo>
                  <a:cubicBezTo>
                    <a:pt x="3519232" y="6284135"/>
                    <a:pt x="2256073" y="6903783"/>
                    <a:pt x="1202360" y="6462784"/>
                  </a:cubicBezTo>
                  <a:cubicBezTo>
                    <a:pt x="148647" y="6021784"/>
                    <a:pt x="-296599" y="4687134"/>
                    <a:pt x="207874" y="3481759"/>
                  </a:cubicBezTo>
                  <a:cubicBezTo>
                    <a:pt x="397051" y="3029743"/>
                    <a:pt x="692919" y="2660095"/>
                    <a:pt x="1044423" y="2397860"/>
                  </a:cubicBezTo>
                  <a:lnTo>
                    <a:pt x="1198257" y="2293639"/>
                  </a:lnTo>
                  <a:lnTo>
                    <a:pt x="1567681" y="0"/>
                  </a:lnTo>
                  <a:lnTo>
                    <a:pt x="1890772" y="2005977"/>
                  </a:lnTo>
                  <a:lnTo>
                    <a:pt x="2009547" y="1980541"/>
                  </a:lnTo>
                  <a:cubicBezTo>
                    <a:pt x="2350194" y="1925689"/>
                    <a:pt x="2699934" y="1959922"/>
                    <a:pt x="3029219" y="2097735"/>
                  </a:cubicBezTo>
                  <a:cubicBezTo>
                    <a:pt x="4082932" y="2538734"/>
                    <a:pt x="4528179" y="3873384"/>
                    <a:pt x="4023705" y="5078759"/>
                  </a:cubicBezTo>
                  <a:close/>
                </a:path>
              </a:pathLst>
            </a:custGeom>
            <a:solidFill>
              <a:schemeClr val="bg1"/>
            </a:solidFill>
            <a:ln w="38100">
              <a:solidFill>
                <a:schemeClr val="tx1">
                  <a:lumMod val="75000"/>
                  <a:lumOff val="2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8196" name="Picture 4" descr="http://1.bp.blogspot.com/-h9QCyoxxIzA/UbVvPQJu6AI/AAAAAAAAUsw/Jfw_ez_snZM/s800/family_t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9118" y="1050124"/>
              <a:ext cx="2616770" cy="250203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176901" y="3449716"/>
              <a:ext cx="3382843" cy="1175771"/>
            </a:xfrm>
            <a:prstGeom prst="rect">
              <a:avLst/>
            </a:prstGeom>
            <a:noFill/>
          </p:spPr>
          <p:txBody>
            <a:bodyPr wrap="square" rtlCol="0">
              <a:spAutoFit/>
            </a:bodyPr>
            <a:lstStyle/>
            <a:p>
              <a:pPr>
                <a:lnSpc>
                  <a:spcPts val="4500"/>
                </a:lnSpc>
              </a:pPr>
              <a:r>
                <a:rPr kumimoji="1" lang="ja-JP" altLang="en-US" sz="3400" dirty="0">
                  <a:effectLst/>
                  <a:latin typeface="HGP創英角ｺﾞｼｯｸUB" panose="020B0900000000000000" pitchFamily="50" charset="-128"/>
                  <a:ea typeface="HGP創英角ｺﾞｼｯｸUB" panose="020B0900000000000000" pitchFamily="50" charset="-128"/>
                </a:rPr>
                <a:t>家族みんなで</a:t>
              </a:r>
              <a:endParaRPr kumimoji="1" lang="en-US" altLang="ja-JP" sz="3400" dirty="0">
                <a:effectLst/>
                <a:latin typeface="HGP創英角ｺﾞｼｯｸUB" panose="020B0900000000000000" pitchFamily="50" charset="-128"/>
                <a:ea typeface="HGP創英角ｺﾞｼｯｸUB" panose="020B0900000000000000" pitchFamily="50" charset="-128"/>
              </a:endParaRPr>
            </a:p>
            <a:p>
              <a:pPr>
                <a:lnSpc>
                  <a:spcPts val="4500"/>
                </a:lnSpc>
              </a:pPr>
              <a:r>
                <a:rPr kumimoji="1" lang="ja-JP" altLang="en-US" sz="3400" dirty="0">
                  <a:effectLst/>
                  <a:latin typeface="HGP創英角ｺﾞｼｯｸUB" panose="020B0900000000000000" pitchFamily="50" charset="-128"/>
                  <a:ea typeface="HGP創英角ｺﾞｼｯｸUB" panose="020B0900000000000000" pitchFamily="50" charset="-128"/>
                </a:rPr>
                <a:t>一緒にいます。</a:t>
              </a:r>
              <a:endParaRPr kumimoji="1" lang="en-US" altLang="ja-JP" sz="3400" dirty="0">
                <a:effectLst/>
                <a:latin typeface="HGP創英角ｺﾞｼｯｸUB" panose="020B0900000000000000" pitchFamily="50" charset="-128"/>
                <a:ea typeface="HGP創英角ｺﾞｼｯｸUB" panose="020B0900000000000000" pitchFamily="50" charset="-128"/>
              </a:endParaRPr>
            </a:p>
          </p:txBody>
        </p:sp>
        <p:sp>
          <p:nvSpPr>
            <p:cNvPr id="37" name="テキスト ボックス 36"/>
            <p:cNvSpPr txBox="1"/>
            <p:nvPr/>
          </p:nvSpPr>
          <p:spPr>
            <a:xfrm>
              <a:off x="5247232" y="3964868"/>
              <a:ext cx="838200"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いっしょ</a:t>
              </a:r>
            </a:p>
          </p:txBody>
        </p:sp>
      </p:grpSp>
      <p:sp>
        <p:nvSpPr>
          <p:cNvPr id="3" name="テキスト ボックス 2"/>
          <p:cNvSpPr txBox="1"/>
          <p:nvPr/>
        </p:nvSpPr>
        <p:spPr>
          <a:xfrm>
            <a:off x="39755" y="30498"/>
            <a:ext cx="2616422" cy="584775"/>
          </a:xfrm>
          <a:prstGeom prst="rect">
            <a:avLst/>
          </a:prstGeom>
          <a:noFill/>
        </p:spPr>
        <p:txBody>
          <a:bodyPr wrap="none" rtlCol="0">
            <a:sp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日曜日の昼間</a:t>
            </a:r>
          </a:p>
        </p:txBody>
      </p:sp>
      <p:sp>
        <p:nvSpPr>
          <p:cNvPr id="5" name="正方形/長方形 4">
            <a:extLst>
              <a:ext uri="{FF2B5EF4-FFF2-40B4-BE49-F238E27FC236}">
                <a16:creationId xmlns:a16="http://schemas.microsoft.com/office/drawing/2014/main" id="{756A333B-17C4-852C-9085-33C27145750A}"/>
              </a:ext>
            </a:extLst>
          </p:cNvPr>
          <p:cNvSpPr/>
          <p:nvPr/>
        </p:nvSpPr>
        <p:spPr>
          <a:xfrm>
            <a:off x="198320" y="654828"/>
            <a:ext cx="1096676" cy="795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44386C1-3701-36EF-9DBB-F2051C461429}"/>
              </a:ext>
            </a:extLst>
          </p:cNvPr>
          <p:cNvSpPr txBox="1"/>
          <p:nvPr/>
        </p:nvSpPr>
        <p:spPr>
          <a:xfrm>
            <a:off x="199924" y="775148"/>
            <a:ext cx="1082348"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自宅</a:t>
            </a:r>
            <a:endParaRPr kumimoji="1" lang="en-US" altLang="ja-JP"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0B9A1A84-119A-AA9A-5049-70B8DA1CBE37}"/>
              </a:ext>
            </a:extLst>
          </p:cNvPr>
          <p:cNvSpPr txBox="1"/>
          <p:nvPr/>
        </p:nvSpPr>
        <p:spPr>
          <a:xfrm>
            <a:off x="416329" y="651653"/>
            <a:ext cx="752129" cy="276999"/>
          </a:xfrm>
          <a:prstGeom prst="rect">
            <a:avLst/>
          </a:prstGeom>
          <a:noFill/>
        </p:spPr>
        <p:txBody>
          <a:bodyPr wrap="none" rtlCol="0">
            <a:spAutoFit/>
          </a:bodyPr>
          <a:lstStyle/>
          <a:p>
            <a:r>
              <a:rPr kumimoji="1" lang="ja-JP" altLang="en-US" sz="1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じ　　たく</a:t>
            </a:r>
            <a:endParaRPr kumimoji="1" lang="en-US" altLang="ja-JP"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6246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都市の絵">
            <a:extLst>
              <a:ext uri="{FF2B5EF4-FFF2-40B4-BE49-F238E27FC236}">
                <a16:creationId xmlns:a16="http://schemas.microsoft.com/office/drawing/2014/main" id="{870D4331-6A73-9210-10C5-BBA48CA75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sp>
        <p:nvSpPr>
          <p:cNvPr id="18" name="正方形/長方形 17">
            <a:extLst>
              <a:ext uri="{FF2B5EF4-FFF2-40B4-BE49-F238E27FC236}">
                <a16:creationId xmlns:a16="http://schemas.microsoft.com/office/drawing/2014/main" id="{43C9FBE1-F29A-A479-CB3D-AAC48699EB42}"/>
              </a:ext>
            </a:extLst>
          </p:cNvPr>
          <p:cNvSpPr/>
          <p:nvPr/>
        </p:nvSpPr>
        <p:spPr>
          <a:xfrm>
            <a:off x="6930997" y="6616151"/>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19" name="グループ化 18">
            <a:extLst>
              <a:ext uri="{FF2B5EF4-FFF2-40B4-BE49-F238E27FC236}">
                <a16:creationId xmlns:a16="http://schemas.microsoft.com/office/drawing/2014/main" id="{C5BEAE40-CFB2-987C-2D7A-79B2678ACF8E}"/>
              </a:ext>
            </a:extLst>
          </p:cNvPr>
          <p:cNvGrpSpPr/>
          <p:nvPr/>
        </p:nvGrpSpPr>
        <p:grpSpPr>
          <a:xfrm>
            <a:off x="577103" y="1086264"/>
            <a:ext cx="8234388" cy="732381"/>
            <a:chOff x="577103" y="1009580"/>
            <a:chExt cx="8234388" cy="732381"/>
          </a:xfrm>
        </p:grpSpPr>
        <p:sp>
          <p:nvSpPr>
            <p:cNvPr id="20" name="思考の吹き出し: 雲形 19">
              <a:extLst>
                <a:ext uri="{FF2B5EF4-FFF2-40B4-BE49-F238E27FC236}">
                  <a16:creationId xmlns:a16="http://schemas.microsoft.com/office/drawing/2014/main" id="{9EF3FD16-6333-0D35-BC88-6722E27814B4}"/>
                </a:ext>
              </a:extLst>
            </p:cNvPr>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思考の吹き出し: 雲形 26">
              <a:extLst>
                <a:ext uri="{FF2B5EF4-FFF2-40B4-BE49-F238E27FC236}">
                  <a16:creationId xmlns:a16="http://schemas.microsoft.com/office/drawing/2014/main" id="{B2B45585-CEDB-5A84-4A01-5B18A6B8961A}"/>
                </a:ext>
              </a:extLst>
            </p:cNvPr>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思考の吹き出し: 雲形 27">
              <a:extLst>
                <a:ext uri="{FF2B5EF4-FFF2-40B4-BE49-F238E27FC236}">
                  <a16:creationId xmlns:a16="http://schemas.microsoft.com/office/drawing/2014/main" id="{ACCF53CA-9206-E24D-D8C5-1DF7931B8ADC}"/>
                </a:ext>
              </a:extLst>
            </p:cNvPr>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思考の吹き出し: 雲形 28">
              <a:extLst>
                <a:ext uri="{FF2B5EF4-FFF2-40B4-BE49-F238E27FC236}">
                  <a16:creationId xmlns:a16="http://schemas.microsoft.com/office/drawing/2014/main" id="{CAF631AB-D433-7DA7-456F-77F4CA98A18A}"/>
                </a:ext>
              </a:extLst>
            </p:cNvPr>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CBB6AA48-4D1B-335A-1C49-A895E8F08919}"/>
              </a:ext>
            </a:extLst>
          </p:cNvPr>
          <p:cNvGrpSpPr/>
          <p:nvPr/>
        </p:nvGrpSpPr>
        <p:grpSpPr>
          <a:xfrm>
            <a:off x="635003" y="1712109"/>
            <a:ext cx="7733059" cy="3646165"/>
            <a:chOff x="311728" y="1641929"/>
            <a:chExt cx="8201719" cy="3867140"/>
          </a:xfrm>
        </p:grpSpPr>
        <p:cxnSp>
          <p:nvCxnSpPr>
            <p:cNvPr id="31" name="直線コネクタ 30">
              <a:extLst>
                <a:ext uri="{FF2B5EF4-FFF2-40B4-BE49-F238E27FC236}">
                  <a16:creationId xmlns:a16="http://schemas.microsoft.com/office/drawing/2014/main" id="{687E0D3C-08B6-CE9E-BCA2-DA2961020893}"/>
                </a:ext>
              </a:extLst>
            </p:cNvPr>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C183ACD-141F-216B-E1FD-9F393684B95F}"/>
                </a:ext>
              </a:extLst>
            </p:cNvPr>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5A4AE12-826D-4CA9-494A-9BB5ED64F936}"/>
                </a:ext>
              </a:extLst>
            </p:cNvPr>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BDA4E8B-DFD0-D608-9631-DDFA0F64CA44}"/>
                </a:ext>
              </a:extLst>
            </p:cNvPr>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C16C7C9-FA4B-B934-4CC1-F13785A00686}"/>
                </a:ext>
              </a:extLst>
            </p:cNvPr>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0615588-E3CE-6463-8A1B-97ADF311B060}"/>
                </a:ext>
              </a:extLst>
            </p:cNvPr>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9BAF383-DE4B-17A6-23E9-6543774B97CD}"/>
                </a:ext>
              </a:extLst>
            </p:cNvPr>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46210089-81A4-A816-27D7-F0616F715AB1}"/>
                </a:ext>
              </a:extLst>
            </p:cNvPr>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D1D0EE4-936D-198E-9104-2D0347F52CD5}"/>
                </a:ext>
              </a:extLst>
            </p:cNvPr>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01D94DB-E3C9-B997-FF28-B2EF4958CE85}"/>
                </a:ext>
              </a:extLst>
            </p:cNvPr>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6456016-4DD2-06ED-7BFB-7F3805E1B783}"/>
                </a:ext>
              </a:extLst>
            </p:cNvPr>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0FEC0D1F-63A6-76CF-2C80-C38446F76013}"/>
                </a:ext>
              </a:extLst>
            </p:cNvPr>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7128298-CA4F-490F-2A0E-7600B8BAA65C}"/>
                </a:ext>
              </a:extLst>
            </p:cNvPr>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F04F2714-2D12-D152-1236-938792AFD9C7}"/>
                </a:ext>
              </a:extLst>
            </p:cNvPr>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BC99E1E-A735-B651-91CE-E9D6DDB25FE1}"/>
                </a:ext>
              </a:extLst>
            </p:cNvPr>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241E38F1-94DA-B2DB-E52E-6FE9D08FBDFD}"/>
                </a:ext>
              </a:extLst>
            </p:cNvPr>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DEC92518-3AD5-1B9E-5D7B-6E9AC143A2EA}"/>
                </a:ext>
              </a:extLst>
            </p:cNvPr>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2929B019-AFFF-A271-7AF9-9F2EC934A382}"/>
                </a:ext>
              </a:extLst>
            </p:cNvPr>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8482B361-D48B-802D-0F62-408992E54710}"/>
                </a:ext>
              </a:extLst>
            </p:cNvPr>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CE4D290-9A81-D06F-EA05-C1B41FB285AA}"/>
                </a:ext>
              </a:extLst>
            </p:cNvPr>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7D4447E-CE60-0EFB-C424-5EE59279C29A}"/>
                </a:ext>
              </a:extLst>
            </p:cNvPr>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0262175F-5375-EC00-E2B6-FAFFADFC0D2A}"/>
                </a:ext>
              </a:extLst>
            </p:cNvPr>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D2051A10-A8E9-6471-5FB1-6E981A80D8C3}"/>
                </a:ext>
              </a:extLst>
            </p:cNvPr>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63F6B4F6-4D1D-6AE9-696B-20F19791C51F}"/>
                </a:ext>
              </a:extLst>
            </p:cNvPr>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58D0B8E-4D6B-1F39-C93E-81890A8F2C3C}"/>
                </a:ext>
              </a:extLst>
            </p:cNvPr>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6C0A785-5882-5C7D-6F23-135B0CD19B4C}"/>
                </a:ext>
              </a:extLst>
            </p:cNvPr>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14FD045-13E1-9634-D8A4-BEB46742A109}"/>
                </a:ext>
              </a:extLst>
            </p:cNvPr>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1E6E6D25-FE8C-6519-91A9-05CE0CE18183}"/>
                </a:ext>
              </a:extLst>
            </p:cNvPr>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32A997F-9AEC-780F-4BFB-BC346252283A}"/>
                </a:ext>
              </a:extLst>
            </p:cNvPr>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F23F5567-7333-CF8C-E255-8E9FBDD89E5C}"/>
                </a:ext>
              </a:extLst>
            </p:cNvPr>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4F7902D8-0DFC-C058-4E96-CECAA6F6D72E}"/>
                </a:ext>
              </a:extLst>
            </p:cNvPr>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8F7EC144-7622-C247-BD85-B2C6F556E9E3}"/>
                </a:ext>
              </a:extLst>
            </p:cNvPr>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EFBF3607-0510-9363-6769-C68597D92258}"/>
                </a:ext>
              </a:extLst>
            </p:cNvPr>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6E6714E-643B-8894-632E-C60DFBD596D7}"/>
                </a:ext>
              </a:extLst>
            </p:cNvPr>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D49214C2-FE74-A18D-BBBA-F454E454D922}"/>
                </a:ext>
              </a:extLst>
            </p:cNvPr>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pPr/>
              <a:t>3</a:t>
            </a:fld>
            <a:endParaRPr kumimoji="1" lang="ja-JP" altLang="en-US" dirty="0"/>
          </a:p>
        </p:txBody>
      </p:sp>
      <p:grpSp>
        <p:nvGrpSpPr>
          <p:cNvPr id="5" name="グループ化 4">
            <a:extLst>
              <a:ext uri="{FF2B5EF4-FFF2-40B4-BE49-F238E27FC236}">
                <a16:creationId xmlns:a16="http://schemas.microsoft.com/office/drawing/2014/main" id="{5D98BFBB-E74C-A484-343C-D8677C03C132}"/>
              </a:ext>
            </a:extLst>
          </p:cNvPr>
          <p:cNvGrpSpPr/>
          <p:nvPr/>
        </p:nvGrpSpPr>
        <p:grpSpPr>
          <a:xfrm>
            <a:off x="290286" y="5535"/>
            <a:ext cx="7969231" cy="887916"/>
            <a:chOff x="290286" y="5535"/>
            <a:chExt cx="7969231" cy="887916"/>
          </a:xfrm>
        </p:grpSpPr>
        <p:sp>
          <p:nvSpPr>
            <p:cNvPr id="6" name="角丸四角形 8">
              <a:extLst>
                <a:ext uri="{FF2B5EF4-FFF2-40B4-BE49-F238E27FC236}">
                  <a16:creationId xmlns:a16="http://schemas.microsoft.com/office/drawing/2014/main" id="{D96B42AD-719C-915B-AA92-DA347DCA365D}"/>
                </a:ext>
              </a:extLst>
            </p:cNvPr>
            <p:cNvSpPr/>
            <p:nvPr/>
          </p:nvSpPr>
          <p:spPr>
            <a:xfrm>
              <a:off x="290286" y="81270"/>
              <a:ext cx="7969231"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A68BCAD-968B-44F2-8DE7-72EAD3195F6D}"/>
                </a:ext>
              </a:extLst>
            </p:cNvPr>
            <p:cNvSpPr txBox="1"/>
            <p:nvPr/>
          </p:nvSpPr>
          <p:spPr>
            <a:xfrm>
              <a:off x="614827" y="191749"/>
              <a:ext cx="7465505"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もし、雨がずーっと降り続いていたら・・・</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E975D9F5-ECB0-3984-5E8D-2730635C5BC4}"/>
                </a:ext>
              </a:extLst>
            </p:cNvPr>
            <p:cNvSpPr txBox="1"/>
            <p:nvPr/>
          </p:nvSpPr>
          <p:spPr>
            <a:xfrm>
              <a:off x="4082455"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sp>
        <p:nvSpPr>
          <p:cNvPr id="11" name="角丸四角形 54">
            <a:extLst>
              <a:ext uri="{FF2B5EF4-FFF2-40B4-BE49-F238E27FC236}">
                <a16:creationId xmlns:a16="http://schemas.microsoft.com/office/drawing/2014/main" id="{AF99451B-0B6C-9059-CCD3-D9E7870922E3}"/>
              </a:ext>
            </a:extLst>
          </p:cNvPr>
          <p:cNvSpPr/>
          <p:nvPr/>
        </p:nvSpPr>
        <p:spPr>
          <a:xfrm>
            <a:off x="2707658" y="3710042"/>
            <a:ext cx="2055700" cy="783764"/>
          </a:xfrm>
          <a:prstGeom prst="roundRect">
            <a:avLst/>
          </a:prstGeom>
          <a:solidFill>
            <a:schemeClr val="accent5">
              <a:lumMod val="7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rPr>
              <a:t>まちが水びたし</a:t>
            </a:r>
            <a:endParaRPr kumimoji="1" lang="en-US" altLang="ja-JP" sz="2400" dirty="0">
              <a:solidFill>
                <a:srgbClr val="FFFFFF"/>
              </a:solidFill>
              <a:latin typeface="HGP創英角ｺﾞｼｯｸUB" panose="020B0900000000000000" pitchFamily="50" charset="-128"/>
              <a:ea typeface="HGP創英角ｺﾞｼｯｸUB" panose="020B0900000000000000" pitchFamily="50" charset="-128"/>
            </a:endParaRPr>
          </a:p>
          <a:p>
            <a:pPr algn="ctr"/>
            <a:r>
              <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rPr>
              <a:t>になる</a:t>
            </a:r>
          </a:p>
        </p:txBody>
      </p:sp>
      <p:sp>
        <p:nvSpPr>
          <p:cNvPr id="12" name="角丸四角形 54">
            <a:extLst>
              <a:ext uri="{FF2B5EF4-FFF2-40B4-BE49-F238E27FC236}">
                <a16:creationId xmlns:a16="http://schemas.microsoft.com/office/drawing/2014/main" id="{B6E5AF99-FB60-1F43-BB78-31ED36B83DF3}"/>
              </a:ext>
            </a:extLst>
          </p:cNvPr>
          <p:cNvSpPr/>
          <p:nvPr/>
        </p:nvSpPr>
        <p:spPr>
          <a:xfrm>
            <a:off x="5706093" y="3706633"/>
            <a:ext cx="1918674" cy="770012"/>
          </a:xfrm>
          <a:prstGeom prst="roundRect">
            <a:avLst/>
          </a:prstGeom>
          <a:solidFill>
            <a:schemeClr val="accent5">
              <a:lumMod val="7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rPr>
              <a:t>川の水が</a:t>
            </a:r>
            <a:endParaRPr kumimoji="1" lang="en-US" altLang="ja-JP" sz="2400" dirty="0">
              <a:solidFill>
                <a:srgbClr val="FFFFFF"/>
              </a:solidFill>
              <a:latin typeface="HGP創英角ｺﾞｼｯｸUB" panose="020B0900000000000000" pitchFamily="50" charset="-128"/>
              <a:ea typeface="HGP創英角ｺﾞｼｯｸUB" panose="020B0900000000000000" pitchFamily="50" charset="-128"/>
            </a:endParaRPr>
          </a:p>
          <a:p>
            <a:pPr algn="ctr"/>
            <a:r>
              <a:rPr lang="ja-JP" altLang="en-US" sz="2400" dirty="0">
                <a:solidFill>
                  <a:srgbClr val="FFFFFF"/>
                </a:solidFill>
                <a:latin typeface="HGP創英角ｺﾞｼｯｸUB" panose="020B0900000000000000" pitchFamily="50" charset="-128"/>
                <a:ea typeface="HGP創英角ｺﾞｼｯｸUB" panose="020B0900000000000000" pitchFamily="50" charset="-128"/>
              </a:rPr>
              <a:t>あふれる</a:t>
            </a:r>
            <a:endPar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endParaRPr>
          </a:p>
        </p:txBody>
      </p:sp>
      <p:grpSp>
        <p:nvGrpSpPr>
          <p:cNvPr id="26" name="グループ化 25">
            <a:extLst>
              <a:ext uri="{FF2B5EF4-FFF2-40B4-BE49-F238E27FC236}">
                <a16:creationId xmlns:a16="http://schemas.microsoft.com/office/drawing/2014/main" id="{BDF57151-DD7B-A1C8-E47E-A5AD49AD4348}"/>
              </a:ext>
            </a:extLst>
          </p:cNvPr>
          <p:cNvGrpSpPr/>
          <p:nvPr/>
        </p:nvGrpSpPr>
        <p:grpSpPr>
          <a:xfrm>
            <a:off x="898840" y="5101940"/>
            <a:ext cx="7623574" cy="1437514"/>
            <a:chOff x="898840" y="5101940"/>
            <a:chExt cx="7623574" cy="1437514"/>
          </a:xfrm>
        </p:grpSpPr>
        <p:sp>
          <p:nvSpPr>
            <p:cNvPr id="2" name="テキスト ボックス 1"/>
            <p:cNvSpPr txBox="1"/>
            <p:nvPr/>
          </p:nvSpPr>
          <p:spPr>
            <a:xfrm>
              <a:off x="6090338" y="5985456"/>
              <a:ext cx="2432076"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が起こります。</a:t>
              </a:r>
            </a:p>
          </p:txBody>
        </p:sp>
        <p:grpSp>
          <p:nvGrpSpPr>
            <p:cNvPr id="3" name="グループ化 2">
              <a:extLst>
                <a:ext uri="{FF2B5EF4-FFF2-40B4-BE49-F238E27FC236}">
                  <a16:creationId xmlns:a16="http://schemas.microsoft.com/office/drawing/2014/main" id="{DC3C809B-C9B7-81B9-1E40-CC129E2D1F82}"/>
                </a:ext>
              </a:extLst>
            </p:cNvPr>
            <p:cNvGrpSpPr/>
            <p:nvPr/>
          </p:nvGrpSpPr>
          <p:grpSpPr>
            <a:xfrm>
              <a:off x="898840" y="5117258"/>
              <a:ext cx="2674839" cy="923108"/>
              <a:chOff x="185032" y="99327"/>
              <a:chExt cx="2674839" cy="923108"/>
            </a:xfrm>
          </p:grpSpPr>
          <p:grpSp>
            <p:nvGrpSpPr>
              <p:cNvPr id="14" name="グループ化 13">
                <a:extLst>
                  <a:ext uri="{FF2B5EF4-FFF2-40B4-BE49-F238E27FC236}">
                    <a16:creationId xmlns:a16="http://schemas.microsoft.com/office/drawing/2014/main" id="{FCA2B396-4119-A618-400E-6A011A52FD30}"/>
                  </a:ext>
                </a:extLst>
              </p:cNvPr>
              <p:cNvGrpSpPr/>
              <p:nvPr/>
            </p:nvGrpSpPr>
            <p:grpSpPr>
              <a:xfrm>
                <a:off x="185032" y="99327"/>
                <a:ext cx="2674839" cy="923108"/>
                <a:chOff x="5973269" y="1268379"/>
                <a:chExt cx="2674839" cy="923108"/>
              </a:xfrm>
            </p:grpSpPr>
            <p:sp>
              <p:nvSpPr>
                <p:cNvPr id="16" name="角丸四角形 10">
                  <a:extLst>
                    <a:ext uri="{FF2B5EF4-FFF2-40B4-BE49-F238E27FC236}">
                      <a16:creationId xmlns:a16="http://schemas.microsoft.com/office/drawing/2014/main" id="{AD3BA3CD-4BEC-691A-7060-05DD819A7E2C}"/>
                    </a:ext>
                  </a:extLst>
                </p:cNvPr>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527415-596E-38A1-8A49-4B7EE9776FA7}"/>
                    </a:ext>
                  </a:extLst>
                </p:cNvPr>
                <p:cNvSpPr txBox="1"/>
                <p:nvPr/>
              </p:nvSpPr>
              <p:spPr>
                <a:xfrm>
                  <a:off x="6192433" y="1375990"/>
                  <a:ext cx="2236510" cy="707886"/>
                </a:xfrm>
                <a:prstGeom prst="rect">
                  <a:avLst/>
                </a:prstGeom>
                <a:noFill/>
              </p:spPr>
              <p:txBody>
                <a:bodyPr wrap="none" rtlCol="0">
                  <a:spAutoFit/>
                </a:bodyPr>
                <a:lstStyle/>
                <a:p>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15" name="テキスト ボックス 14">
                <a:extLst>
                  <a:ext uri="{FF2B5EF4-FFF2-40B4-BE49-F238E27FC236}">
                    <a16:creationId xmlns:a16="http://schemas.microsoft.com/office/drawing/2014/main" id="{6962CB72-B491-2E6E-B628-05E2CB39C693}"/>
                  </a:ext>
                </a:extLst>
              </p:cNvPr>
              <p:cNvSpPr txBox="1"/>
              <p:nvPr/>
            </p:nvSpPr>
            <p:spPr>
              <a:xfrm>
                <a:off x="545502" y="110675"/>
                <a:ext cx="193099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1" name="テキスト ボックス 20">
              <a:extLst>
                <a:ext uri="{FF2B5EF4-FFF2-40B4-BE49-F238E27FC236}">
                  <a16:creationId xmlns:a16="http://schemas.microsoft.com/office/drawing/2014/main" id="{F2F4F719-B820-BF42-A199-E8D8C66E9A6E}"/>
                </a:ext>
              </a:extLst>
            </p:cNvPr>
            <p:cNvSpPr txBox="1"/>
            <p:nvPr/>
          </p:nvSpPr>
          <p:spPr>
            <a:xfrm>
              <a:off x="3573659" y="5339400"/>
              <a:ext cx="535724" cy="553998"/>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や</a:t>
              </a:r>
            </a:p>
          </p:txBody>
        </p:sp>
        <p:grpSp>
          <p:nvGrpSpPr>
            <p:cNvPr id="22" name="グループ化 21">
              <a:extLst>
                <a:ext uri="{FF2B5EF4-FFF2-40B4-BE49-F238E27FC236}">
                  <a16:creationId xmlns:a16="http://schemas.microsoft.com/office/drawing/2014/main" id="{BBF15950-6E7C-A27A-1B4F-EC36C1474E76}"/>
                </a:ext>
              </a:extLst>
            </p:cNvPr>
            <p:cNvGrpSpPr/>
            <p:nvPr/>
          </p:nvGrpSpPr>
          <p:grpSpPr>
            <a:xfrm>
              <a:off x="4135116" y="5101940"/>
              <a:ext cx="2674800" cy="921600"/>
              <a:chOff x="5973269" y="4560971"/>
              <a:chExt cx="2674800" cy="921600"/>
            </a:xfrm>
          </p:grpSpPr>
          <p:sp>
            <p:nvSpPr>
              <p:cNvPr id="23" name="角丸四角形 13">
                <a:extLst>
                  <a:ext uri="{FF2B5EF4-FFF2-40B4-BE49-F238E27FC236}">
                    <a16:creationId xmlns:a16="http://schemas.microsoft.com/office/drawing/2014/main" id="{37213D8A-9F7A-33A4-D0BB-1046ABC1BC4F}"/>
                  </a:ext>
                </a:extLst>
              </p:cNvPr>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7ABD3579-9CD5-F472-F1C8-3B800CF78EBB}"/>
                  </a:ext>
                </a:extLst>
              </p:cNvPr>
              <p:cNvSpPr txBox="1"/>
              <p:nvPr/>
            </p:nvSpPr>
            <p:spPr>
              <a:xfrm>
                <a:off x="6192414" y="4667828"/>
                <a:ext cx="2236510" cy="707886"/>
              </a:xfrm>
              <a:prstGeom prst="rect">
                <a:avLst/>
              </a:prstGeom>
              <a:noFill/>
            </p:spPr>
            <p:txBody>
              <a:bodyPr wrap="none" rtlCol="0">
                <a:spAutoFit/>
              </a:bodyPr>
              <a:lstStyle/>
              <a:p>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5" name="テキスト ボックス 24">
              <a:extLst>
                <a:ext uri="{FF2B5EF4-FFF2-40B4-BE49-F238E27FC236}">
                  <a16:creationId xmlns:a16="http://schemas.microsoft.com/office/drawing/2014/main" id="{BA390BA1-4619-349F-5B9B-738070064D24}"/>
                </a:ext>
              </a:extLst>
            </p:cNvPr>
            <p:cNvSpPr txBox="1"/>
            <p:nvPr/>
          </p:nvSpPr>
          <p:spPr>
            <a:xfrm>
              <a:off x="4621864" y="5151924"/>
              <a:ext cx="1814972"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grpSp>
        <p:nvGrpSpPr>
          <p:cNvPr id="99" name="グループ化 98">
            <a:extLst>
              <a:ext uri="{FF2B5EF4-FFF2-40B4-BE49-F238E27FC236}">
                <a16:creationId xmlns:a16="http://schemas.microsoft.com/office/drawing/2014/main" id="{0CDFE871-E026-FAEA-925F-5217B2854A72}"/>
              </a:ext>
            </a:extLst>
          </p:cNvPr>
          <p:cNvGrpSpPr/>
          <p:nvPr/>
        </p:nvGrpSpPr>
        <p:grpSpPr>
          <a:xfrm>
            <a:off x="973288" y="2545888"/>
            <a:ext cx="2078874" cy="837340"/>
            <a:chOff x="973288" y="2545888"/>
            <a:chExt cx="2078874" cy="837340"/>
          </a:xfrm>
        </p:grpSpPr>
        <p:sp>
          <p:nvSpPr>
            <p:cNvPr id="9" name="角丸四角形 54">
              <a:extLst>
                <a:ext uri="{FF2B5EF4-FFF2-40B4-BE49-F238E27FC236}">
                  <a16:creationId xmlns:a16="http://schemas.microsoft.com/office/drawing/2014/main" id="{A530B923-CB23-CF25-E219-E02575EFFE02}"/>
                </a:ext>
              </a:extLst>
            </p:cNvPr>
            <p:cNvSpPr/>
            <p:nvPr/>
          </p:nvSpPr>
          <p:spPr>
            <a:xfrm>
              <a:off x="973288" y="2545888"/>
              <a:ext cx="2078874" cy="837340"/>
            </a:xfrm>
            <a:prstGeom prst="roundRect">
              <a:avLst/>
            </a:prstGeom>
            <a:solidFill>
              <a:srgbClr val="6633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rPr>
                <a:t>山からどろ水が</a:t>
              </a:r>
              <a:endParaRPr kumimoji="1" lang="en-US" altLang="ja-JP" sz="2400" dirty="0">
                <a:solidFill>
                  <a:srgbClr val="FFFFFF"/>
                </a:solidFill>
                <a:latin typeface="HGP創英角ｺﾞｼｯｸUB" panose="020B0900000000000000" pitchFamily="50" charset="-128"/>
                <a:ea typeface="HGP創英角ｺﾞｼｯｸUB" panose="020B0900000000000000" pitchFamily="50" charset="-128"/>
              </a:endParaRPr>
            </a:p>
            <a:p>
              <a:pPr algn="ctr">
                <a:lnSpc>
                  <a:spcPct val="110000"/>
                </a:lnSpc>
              </a:pPr>
              <a:r>
                <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rPr>
                <a:t>押しよせる</a:t>
              </a:r>
            </a:p>
          </p:txBody>
        </p:sp>
        <p:sp>
          <p:nvSpPr>
            <p:cNvPr id="55" name="テキスト ボックス 54">
              <a:extLst>
                <a:ext uri="{FF2B5EF4-FFF2-40B4-BE49-F238E27FC236}">
                  <a16:creationId xmlns:a16="http://schemas.microsoft.com/office/drawing/2014/main" id="{F3085BDB-277B-E3B3-5492-5B8BAFDE903B}"/>
                </a:ext>
              </a:extLst>
            </p:cNvPr>
            <p:cNvSpPr txBox="1"/>
            <p:nvPr/>
          </p:nvSpPr>
          <p:spPr>
            <a:xfrm>
              <a:off x="1367701" y="2874338"/>
              <a:ext cx="287133" cy="215444"/>
            </a:xfrm>
            <a:prstGeom prst="rect">
              <a:avLst/>
            </a:prstGeom>
            <a:noFill/>
          </p:spPr>
          <p:txBody>
            <a:bodyPr wrap="square" rtlCol="0">
              <a:spAutoFit/>
            </a:bodyPr>
            <a:lstStyle/>
            <a:p>
              <a:r>
                <a:rPr kumimoji="1" lang="ja-JP" altLang="en-US" sz="800" dirty="0">
                  <a:solidFill>
                    <a:schemeClr val="bg1"/>
                  </a:solidFill>
                  <a:latin typeface="HGP創英角ｺﾞｼｯｸUB" panose="020B0900000000000000" pitchFamily="50" charset="-128"/>
                  <a:ea typeface="HGP創英角ｺﾞｼｯｸUB" panose="020B0900000000000000" pitchFamily="50" charset="-128"/>
                </a:rPr>
                <a:t>お</a:t>
              </a:r>
            </a:p>
          </p:txBody>
        </p:sp>
      </p:grpSp>
      <p:sp>
        <p:nvSpPr>
          <p:cNvPr id="64" name="テキスト ボックス 63">
            <a:extLst>
              <a:ext uri="{FF2B5EF4-FFF2-40B4-BE49-F238E27FC236}">
                <a16:creationId xmlns:a16="http://schemas.microsoft.com/office/drawing/2014/main" id="{5CFAC105-5CBD-19BC-0A0C-66F2AC5B506C}"/>
              </a:ext>
            </a:extLst>
          </p:cNvPr>
          <p:cNvSpPr txBox="1"/>
          <p:nvPr/>
        </p:nvSpPr>
        <p:spPr>
          <a:xfrm>
            <a:off x="4760635" y="5535"/>
            <a:ext cx="56778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つづ</a:t>
            </a:r>
          </a:p>
        </p:txBody>
      </p:sp>
      <p:grpSp>
        <p:nvGrpSpPr>
          <p:cNvPr id="66" name="グループ化 65">
            <a:extLst>
              <a:ext uri="{FF2B5EF4-FFF2-40B4-BE49-F238E27FC236}">
                <a16:creationId xmlns:a16="http://schemas.microsoft.com/office/drawing/2014/main" id="{5E7EA3AB-EECF-2C69-1633-5A3F76CE0F89}"/>
              </a:ext>
            </a:extLst>
          </p:cNvPr>
          <p:cNvGrpSpPr/>
          <p:nvPr/>
        </p:nvGrpSpPr>
        <p:grpSpPr>
          <a:xfrm>
            <a:off x="3638246" y="1893885"/>
            <a:ext cx="1598145" cy="877416"/>
            <a:chOff x="3638246" y="1893885"/>
            <a:chExt cx="1598145" cy="877416"/>
          </a:xfrm>
        </p:grpSpPr>
        <p:sp>
          <p:nvSpPr>
            <p:cNvPr id="10" name="角丸四角形 54">
              <a:extLst>
                <a:ext uri="{FF2B5EF4-FFF2-40B4-BE49-F238E27FC236}">
                  <a16:creationId xmlns:a16="http://schemas.microsoft.com/office/drawing/2014/main" id="{A49AD173-E10D-7BCE-4601-FDCD1BDD5065}"/>
                </a:ext>
              </a:extLst>
            </p:cNvPr>
            <p:cNvSpPr/>
            <p:nvPr/>
          </p:nvSpPr>
          <p:spPr>
            <a:xfrm>
              <a:off x="3638246" y="1893885"/>
              <a:ext cx="1598145" cy="877416"/>
            </a:xfrm>
            <a:prstGeom prst="roundRect">
              <a:avLst/>
            </a:prstGeom>
            <a:solidFill>
              <a:srgbClr val="6633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ja-JP" altLang="en-US" sz="2400" dirty="0">
                  <a:solidFill>
                    <a:srgbClr val="FFFFFF"/>
                  </a:solidFill>
                  <a:latin typeface="HGP創英角ｺﾞｼｯｸUB" panose="020B0900000000000000" pitchFamily="50" charset="-128"/>
                  <a:ea typeface="HGP創英角ｺﾞｼｯｸUB" panose="020B0900000000000000" pitchFamily="50" charset="-128"/>
                </a:rPr>
                <a:t>がけが</a:t>
              </a:r>
              <a:endParaRPr lang="en-US" altLang="ja-JP" sz="2400" dirty="0">
                <a:solidFill>
                  <a:srgbClr val="FFFFFF"/>
                </a:solidFill>
                <a:latin typeface="HGP創英角ｺﾞｼｯｸUB" panose="020B0900000000000000" pitchFamily="50" charset="-128"/>
                <a:ea typeface="HGP創英角ｺﾞｼｯｸUB" panose="020B0900000000000000" pitchFamily="50" charset="-128"/>
              </a:endParaRPr>
            </a:p>
            <a:p>
              <a:pPr algn="ctr">
                <a:lnSpc>
                  <a:spcPct val="110000"/>
                </a:lnSpc>
              </a:pPr>
              <a:r>
                <a:rPr lang="ja-JP" altLang="en-US" sz="2400" dirty="0">
                  <a:solidFill>
                    <a:srgbClr val="FFFFFF"/>
                  </a:solidFill>
                  <a:latin typeface="HGP創英角ｺﾞｼｯｸUB" panose="020B0900000000000000" pitchFamily="50" charset="-128"/>
                  <a:ea typeface="HGP創英角ｺﾞｼｯｸUB" panose="020B0900000000000000" pitchFamily="50" charset="-128"/>
                </a:rPr>
                <a:t>崩れる</a:t>
              </a:r>
              <a:endParaRPr kumimoji="1" lang="ja-JP" altLang="en-US" sz="2400" dirty="0">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65" name="テキスト ボックス 64">
              <a:extLst>
                <a:ext uri="{FF2B5EF4-FFF2-40B4-BE49-F238E27FC236}">
                  <a16:creationId xmlns:a16="http://schemas.microsoft.com/office/drawing/2014/main" id="{548B3661-0403-37BC-5E81-5639A6794570}"/>
                </a:ext>
              </a:extLst>
            </p:cNvPr>
            <p:cNvSpPr txBox="1"/>
            <p:nvPr/>
          </p:nvSpPr>
          <p:spPr>
            <a:xfrm>
              <a:off x="3997583" y="2231916"/>
              <a:ext cx="371137" cy="215444"/>
            </a:xfrm>
            <a:prstGeom prst="rect">
              <a:avLst/>
            </a:prstGeom>
            <a:noFill/>
          </p:spPr>
          <p:txBody>
            <a:bodyPr wrap="square" rtlCol="0">
              <a:spAutoFit/>
            </a:bodyPr>
            <a:lstStyle/>
            <a:p>
              <a:r>
                <a:rPr kumimoji="1" lang="ja-JP" altLang="en-US" sz="800" dirty="0">
                  <a:solidFill>
                    <a:schemeClr val="bg1"/>
                  </a:solidFill>
                  <a:latin typeface="HGP創英角ｺﾞｼｯｸUB" panose="020B0900000000000000" pitchFamily="50" charset="-128"/>
                  <a:ea typeface="HGP創英角ｺﾞｼｯｸUB" panose="020B0900000000000000" pitchFamily="50" charset="-128"/>
                </a:rPr>
                <a:t>くず</a:t>
              </a:r>
            </a:p>
          </p:txBody>
        </p:sp>
      </p:grpSp>
    </p:spTree>
    <p:extLst>
      <p:ext uri="{BB962C8B-B14F-4D97-AF65-F5344CB8AC3E}">
        <p14:creationId xmlns:p14="http://schemas.microsoft.com/office/powerpoint/2010/main" val="39302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30</a:t>
            </a:fld>
            <a:endParaRPr kumimoji="1" lang="ja-JP" altLang="en-US"/>
          </a:p>
        </p:txBody>
      </p:sp>
      <p:grpSp>
        <p:nvGrpSpPr>
          <p:cNvPr id="76" name="グループ化 75"/>
          <p:cNvGrpSpPr/>
          <p:nvPr/>
        </p:nvGrpSpPr>
        <p:grpSpPr>
          <a:xfrm>
            <a:off x="2208666" y="2478382"/>
            <a:ext cx="4877934" cy="3639094"/>
            <a:chOff x="4967288" y="3233738"/>
            <a:chExt cx="3000375" cy="2238375"/>
          </a:xfrm>
        </p:grpSpPr>
        <p:sp>
          <p:nvSpPr>
            <p:cNvPr id="47" name="AutoShape 3"/>
            <p:cNvSpPr>
              <a:spLocks noChangeAspect="1" noChangeArrowheads="1" noTextEdit="1"/>
            </p:cNvSpPr>
            <p:nvPr/>
          </p:nvSpPr>
          <p:spPr bwMode="auto">
            <a:xfrm>
              <a:off x="4967288" y="3233738"/>
              <a:ext cx="30003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5"/>
            <p:cNvSpPr>
              <a:spLocks/>
            </p:cNvSpPr>
            <p:nvPr/>
          </p:nvSpPr>
          <p:spPr bwMode="auto">
            <a:xfrm>
              <a:off x="5592763" y="5367338"/>
              <a:ext cx="1743075" cy="76200"/>
            </a:xfrm>
            <a:custGeom>
              <a:avLst/>
              <a:gdLst>
                <a:gd name="T0" fmla="*/ 866 w 1098"/>
                <a:gd name="T1" fmla="*/ 0 h 48"/>
                <a:gd name="T2" fmla="*/ 230 w 1098"/>
                <a:gd name="T3" fmla="*/ 0 h 48"/>
                <a:gd name="T4" fmla="*/ 0 w 1098"/>
                <a:gd name="T5" fmla="*/ 44 h 48"/>
                <a:gd name="T6" fmla="*/ 0 w 1098"/>
                <a:gd name="T7" fmla="*/ 44 h 48"/>
                <a:gd name="T8" fmla="*/ 30 w 1098"/>
                <a:gd name="T9" fmla="*/ 46 h 48"/>
                <a:gd name="T10" fmla="*/ 50 w 1098"/>
                <a:gd name="T11" fmla="*/ 46 h 48"/>
                <a:gd name="T12" fmla="*/ 50 w 1098"/>
                <a:gd name="T13" fmla="*/ 46 h 48"/>
                <a:gd name="T14" fmla="*/ 124 w 1098"/>
                <a:gd name="T15" fmla="*/ 34 h 48"/>
                <a:gd name="T16" fmla="*/ 210 w 1098"/>
                <a:gd name="T17" fmla="*/ 18 h 48"/>
                <a:gd name="T18" fmla="*/ 210 w 1098"/>
                <a:gd name="T19" fmla="*/ 18 h 48"/>
                <a:gd name="T20" fmla="*/ 234 w 1098"/>
                <a:gd name="T21" fmla="*/ 16 h 48"/>
                <a:gd name="T22" fmla="*/ 258 w 1098"/>
                <a:gd name="T23" fmla="*/ 16 h 48"/>
                <a:gd name="T24" fmla="*/ 278 w 1098"/>
                <a:gd name="T25" fmla="*/ 18 h 48"/>
                <a:gd name="T26" fmla="*/ 294 w 1098"/>
                <a:gd name="T27" fmla="*/ 16 h 48"/>
                <a:gd name="T28" fmla="*/ 294 w 1098"/>
                <a:gd name="T29" fmla="*/ 16 h 48"/>
                <a:gd name="T30" fmla="*/ 386 w 1098"/>
                <a:gd name="T31" fmla="*/ 16 h 48"/>
                <a:gd name="T32" fmla="*/ 572 w 1098"/>
                <a:gd name="T33" fmla="*/ 16 h 48"/>
                <a:gd name="T34" fmla="*/ 840 w 1098"/>
                <a:gd name="T35" fmla="*/ 16 h 48"/>
                <a:gd name="T36" fmla="*/ 840 w 1098"/>
                <a:gd name="T37" fmla="*/ 16 h 48"/>
                <a:gd name="T38" fmla="*/ 854 w 1098"/>
                <a:gd name="T39" fmla="*/ 18 h 48"/>
                <a:gd name="T40" fmla="*/ 896 w 1098"/>
                <a:gd name="T41" fmla="*/ 22 h 48"/>
                <a:gd name="T42" fmla="*/ 954 w 1098"/>
                <a:gd name="T43" fmla="*/ 32 h 48"/>
                <a:gd name="T44" fmla="*/ 988 w 1098"/>
                <a:gd name="T45" fmla="*/ 40 h 48"/>
                <a:gd name="T46" fmla="*/ 1026 w 1098"/>
                <a:gd name="T47" fmla="*/ 48 h 48"/>
                <a:gd name="T48" fmla="*/ 1026 w 1098"/>
                <a:gd name="T49" fmla="*/ 48 h 48"/>
                <a:gd name="T50" fmla="*/ 1056 w 1098"/>
                <a:gd name="T51" fmla="*/ 46 h 48"/>
                <a:gd name="T52" fmla="*/ 1078 w 1098"/>
                <a:gd name="T53" fmla="*/ 42 h 48"/>
                <a:gd name="T54" fmla="*/ 1098 w 1098"/>
                <a:gd name="T55" fmla="*/ 38 h 48"/>
                <a:gd name="T56" fmla="*/ 866 w 1098"/>
                <a:gd name="T5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8" h="48">
                  <a:moveTo>
                    <a:pt x="866" y="0"/>
                  </a:moveTo>
                  <a:lnTo>
                    <a:pt x="230" y="0"/>
                  </a:lnTo>
                  <a:lnTo>
                    <a:pt x="0" y="44"/>
                  </a:lnTo>
                  <a:lnTo>
                    <a:pt x="0" y="44"/>
                  </a:lnTo>
                  <a:lnTo>
                    <a:pt x="30" y="46"/>
                  </a:lnTo>
                  <a:lnTo>
                    <a:pt x="50" y="46"/>
                  </a:lnTo>
                  <a:lnTo>
                    <a:pt x="50" y="46"/>
                  </a:lnTo>
                  <a:lnTo>
                    <a:pt x="124" y="34"/>
                  </a:lnTo>
                  <a:lnTo>
                    <a:pt x="210" y="18"/>
                  </a:lnTo>
                  <a:lnTo>
                    <a:pt x="210" y="18"/>
                  </a:lnTo>
                  <a:lnTo>
                    <a:pt x="234" y="16"/>
                  </a:lnTo>
                  <a:lnTo>
                    <a:pt x="258" y="16"/>
                  </a:lnTo>
                  <a:lnTo>
                    <a:pt x="278" y="18"/>
                  </a:lnTo>
                  <a:lnTo>
                    <a:pt x="294" y="16"/>
                  </a:lnTo>
                  <a:lnTo>
                    <a:pt x="294" y="16"/>
                  </a:lnTo>
                  <a:lnTo>
                    <a:pt x="386" y="16"/>
                  </a:lnTo>
                  <a:lnTo>
                    <a:pt x="572" y="16"/>
                  </a:lnTo>
                  <a:lnTo>
                    <a:pt x="840" y="16"/>
                  </a:lnTo>
                  <a:lnTo>
                    <a:pt x="840" y="16"/>
                  </a:lnTo>
                  <a:lnTo>
                    <a:pt x="854" y="18"/>
                  </a:lnTo>
                  <a:lnTo>
                    <a:pt x="896" y="22"/>
                  </a:lnTo>
                  <a:lnTo>
                    <a:pt x="954" y="32"/>
                  </a:lnTo>
                  <a:lnTo>
                    <a:pt x="988" y="40"/>
                  </a:lnTo>
                  <a:lnTo>
                    <a:pt x="1026" y="48"/>
                  </a:lnTo>
                  <a:lnTo>
                    <a:pt x="1026" y="48"/>
                  </a:lnTo>
                  <a:lnTo>
                    <a:pt x="1056" y="46"/>
                  </a:lnTo>
                  <a:lnTo>
                    <a:pt x="1078" y="42"/>
                  </a:lnTo>
                  <a:lnTo>
                    <a:pt x="1098" y="38"/>
                  </a:lnTo>
                  <a:lnTo>
                    <a:pt x="866"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6"/>
            <p:cNvSpPr>
              <a:spLocks/>
            </p:cNvSpPr>
            <p:nvPr/>
          </p:nvSpPr>
          <p:spPr bwMode="auto">
            <a:xfrm>
              <a:off x="5583238" y="5348288"/>
              <a:ext cx="1758950" cy="88900"/>
            </a:xfrm>
            <a:custGeom>
              <a:avLst/>
              <a:gdLst>
                <a:gd name="T0" fmla="*/ 1108 w 1108"/>
                <a:gd name="T1" fmla="*/ 50 h 56"/>
                <a:gd name="T2" fmla="*/ 1108 w 1108"/>
                <a:gd name="T3" fmla="*/ 50 h 56"/>
                <a:gd name="T4" fmla="*/ 1068 w 1108"/>
                <a:gd name="T5" fmla="*/ 38 h 56"/>
                <a:gd name="T6" fmla="*/ 1024 w 1108"/>
                <a:gd name="T7" fmla="*/ 28 h 56"/>
                <a:gd name="T8" fmla="*/ 978 w 1108"/>
                <a:gd name="T9" fmla="*/ 20 h 56"/>
                <a:gd name="T10" fmla="*/ 932 w 1108"/>
                <a:gd name="T11" fmla="*/ 12 h 56"/>
                <a:gd name="T12" fmla="*/ 932 w 1108"/>
                <a:gd name="T13" fmla="*/ 12 h 56"/>
                <a:gd name="T14" fmla="*/ 860 w 1108"/>
                <a:gd name="T15" fmla="*/ 4 h 56"/>
                <a:gd name="T16" fmla="*/ 830 w 1108"/>
                <a:gd name="T17" fmla="*/ 0 h 56"/>
                <a:gd name="T18" fmla="*/ 830 w 1108"/>
                <a:gd name="T19" fmla="*/ 0 h 56"/>
                <a:gd name="T20" fmla="*/ 566 w 1108"/>
                <a:gd name="T21" fmla="*/ 0 h 56"/>
                <a:gd name="T22" fmla="*/ 378 w 1108"/>
                <a:gd name="T23" fmla="*/ 0 h 56"/>
                <a:gd name="T24" fmla="*/ 276 w 1108"/>
                <a:gd name="T25" fmla="*/ 0 h 56"/>
                <a:gd name="T26" fmla="*/ 276 w 1108"/>
                <a:gd name="T27" fmla="*/ 0 h 56"/>
                <a:gd name="T28" fmla="*/ 224 w 1108"/>
                <a:gd name="T29" fmla="*/ 6 h 56"/>
                <a:gd name="T30" fmla="*/ 178 w 1108"/>
                <a:gd name="T31" fmla="*/ 12 h 56"/>
                <a:gd name="T32" fmla="*/ 178 w 1108"/>
                <a:gd name="T33" fmla="*/ 12 h 56"/>
                <a:gd name="T34" fmla="*/ 106 w 1108"/>
                <a:gd name="T35" fmla="*/ 24 h 56"/>
                <a:gd name="T36" fmla="*/ 50 w 1108"/>
                <a:gd name="T37" fmla="*/ 38 h 56"/>
                <a:gd name="T38" fmla="*/ 0 w 1108"/>
                <a:gd name="T39" fmla="*/ 50 h 56"/>
                <a:gd name="T40" fmla="*/ 0 w 1108"/>
                <a:gd name="T41" fmla="*/ 56 h 56"/>
                <a:gd name="T42" fmla="*/ 0 w 1108"/>
                <a:gd name="T43" fmla="*/ 56 h 56"/>
                <a:gd name="T44" fmla="*/ 6 w 1108"/>
                <a:gd name="T45" fmla="*/ 56 h 56"/>
                <a:gd name="T46" fmla="*/ 236 w 1108"/>
                <a:gd name="T47" fmla="*/ 12 h 56"/>
                <a:gd name="T48" fmla="*/ 872 w 1108"/>
                <a:gd name="T49" fmla="*/ 12 h 56"/>
                <a:gd name="T50" fmla="*/ 1104 w 1108"/>
                <a:gd name="T51" fmla="*/ 50 h 56"/>
                <a:gd name="T52" fmla="*/ 1104 w 1108"/>
                <a:gd name="T53" fmla="*/ 50 h 56"/>
                <a:gd name="T54" fmla="*/ 1108 w 1108"/>
                <a:gd name="T55" fmla="*/ 50 h 56"/>
                <a:gd name="T56" fmla="*/ 1108 w 1108"/>
                <a:gd name="T57" fmla="*/ 50 h 56"/>
                <a:gd name="T58" fmla="*/ 1108 w 1108"/>
                <a:gd name="T59" fmla="*/ 50 h 56"/>
                <a:gd name="T60" fmla="*/ 1108 w 1108"/>
                <a:gd name="T6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08" h="56">
                  <a:moveTo>
                    <a:pt x="1108" y="50"/>
                  </a:moveTo>
                  <a:lnTo>
                    <a:pt x="1108" y="50"/>
                  </a:lnTo>
                  <a:lnTo>
                    <a:pt x="1068" y="38"/>
                  </a:lnTo>
                  <a:lnTo>
                    <a:pt x="1024" y="28"/>
                  </a:lnTo>
                  <a:lnTo>
                    <a:pt x="978" y="20"/>
                  </a:lnTo>
                  <a:lnTo>
                    <a:pt x="932" y="12"/>
                  </a:lnTo>
                  <a:lnTo>
                    <a:pt x="932" y="12"/>
                  </a:lnTo>
                  <a:lnTo>
                    <a:pt x="860" y="4"/>
                  </a:lnTo>
                  <a:lnTo>
                    <a:pt x="830" y="0"/>
                  </a:lnTo>
                  <a:lnTo>
                    <a:pt x="830" y="0"/>
                  </a:lnTo>
                  <a:lnTo>
                    <a:pt x="566" y="0"/>
                  </a:lnTo>
                  <a:lnTo>
                    <a:pt x="378" y="0"/>
                  </a:lnTo>
                  <a:lnTo>
                    <a:pt x="276" y="0"/>
                  </a:lnTo>
                  <a:lnTo>
                    <a:pt x="276" y="0"/>
                  </a:lnTo>
                  <a:lnTo>
                    <a:pt x="224" y="6"/>
                  </a:lnTo>
                  <a:lnTo>
                    <a:pt x="178" y="12"/>
                  </a:lnTo>
                  <a:lnTo>
                    <a:pt x="178" y="12"/>
                  </a:lnTo>
                  <a:lnTo>
                    <a:pt x="106" y="24"/>
                  </a:lnTo>
                  <a:lnTo>
                    <a:pt x="50" y="38"/>
                  </a:lnTo>
                  <a:lnTo>
                    <a:pt x="0" y="50"/>
                  </a:lnTo>
                  <a:lnTo>
                    <a:pt x="0" y="56"/>
                  </a:lnTo>
                  <a:lnTo>
                    <a:pt x="0" y="56"/>
                  </a:lnTo>
                  <a:lnTo>
                    <a:pt x="6" y="56"/>
                  </a:lnTo>
                  <a:lnTo>
                    <a:pt x="236" y="12"/>
                  </a:lnTo>
                  <a:lnTo>
                    <a:pt x="872" y="12"/>
                  </a:lnTo>
                  <a:lnTo>
                    <a:pt x="1104" y="50"/>
                  </a:lnTo>
                  <a:lnTo>
                    <a:pt x="1104" y="50"/>
                  </a:lnTo>
                  <a:lnTo>
                    <a:pt x="1108" y="50"/>
                  </a:lnTo>
                  <a:lnTo>
                    <a:pt x="1108" y="50"/>
                  </a:lnTo>
                  <a:lnTo>
                    <a:pt x="1108" y="50"/>
                  </a:lnTo>
                  <a:lnTo>
                    <a:pt x="1108" y="50"/>
                  </a:lnTo>
                  <a:close/>
                </a:path>
              </a:pathLst>
            </a:custGeom>
            <a:solidFill>
              <a:srgbClr val="AEA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7"/>
            <p:cNvSpPr>
              <a:spLocks/>
            </p:cNvSpPr>
            <p:nvPr/>
          </p:nvSpPr>
          <p:spPr bwMode="auto">
            <a:xfrm>
              <a:off x="5583238" y="5392738"/>
              <a:ext cx="1762125" cy="79375"/>
            </a:xfrm>
            <a:custGeom>
              <a:avLst/>
              <a:gdLst>
                <a:gd name="T0" fmla="*/ 1032 w 1110"/>
                <a:gd name="T1" fmla="*/ 32 h 50"/>
                <a:gd name="T2" fmla="*/ 1032 w 1110"/>
                <a:gd name="T3" fmla="*/ 32 h 50"/>
                <a:gd name="T4" fmla="*/ 994 w 1110"/>
                <a:gd name="T5" fmla="*/ 24 h 50"/>
                <a:gd name="T6" fmla="*/ 960 w 1110"/>
                <a:gd name="T7" fmla="*/ 16 h 50"/>
                <a:gd name="T8" fmla="*/ 902 w 1110"/>
                <a:gd name="T9" fmla="*/ 6 h 50"/>
                <a:gd name="T10" fmla="*/ 860 w 1110"/>
                <a:gd name="T11" fmla="*/ 2 h 50"/>
                <a:gd name="T12" fmla="*/ 846 w 1110"/>
                <a:gd name="T13" fmla="*/ 0 h 50"/>
                <a:gd name="T14" fmla="*/ 846 w 1110"/>
                <a:gd name="T15" fmla="*/ 0 h 50"/>
                <a:gd name="T16" fmla="*/ 578 w 1110"/>
                <a:gd name="T17" fmla="*/ 0 h 50"/>
                <a:gd name="T18" fmla="*/ 392 w 1110"/>
                <a:gd name="T19" fmla="*/ 0 h 50"/>
                <a:gd name="T20" fmla="*/ 300 w 1110"/>
                <a:gd name="T21" fmla="*/ 0 h 50"/>
                <a:gd name="T22" fmla="*/ 300 w 1110"/>
                <a:gd name="T23" fmla="*/ 0 h 50"/>
                <a:gd name="T24" fmla="*/ 284 w 1110"/>
                <a:gd name="T25" fmla="*/ 2 h 50"/>
                <a:gd name="T26" fmla="*/ 264 w 1110"/>
                <a:gd name="T27" fmla="*/ 0 h 50"/>
                <a:gd name="T28" fmla="*/ 240 w 1110"/>
                <a:gd name="T29" fmla="*/ 0 h 50"/>
                <a:gd name="T30" fmla="*/ 216 w 1110"/>
                <a:gd name="T31" fmla="*/ 2 h 50"/>
                <a:gd name="T32" fmla="*/ 216 w 1110"/>
                <a:gd name="T33" fmla="*/ 2 h 50"/>
                <a:gd name="T34" fmla="*/ 130 w 1110"/>
                <a:gd name="T35" fmla="*/ 18 h 50"/>
                <a:gd name="T36" fmla="*/ 56 w 1110"/>
                <a:gd name="T37" fmla="*/ 30 h 50"/>
                <a:gd name="T38" fmla="*/ 56 w 1110"/>
                <a:gd name="T39" fmla="*/ 30 h 50"/>
                <a:gd name="T40" fmla="*/ 34 w 1110"/>
                <a:gd name="T41" fmla="*/ 30 h 50"/>
                <a:gd name="T42" fmla="*/ 0 w 1110"/>
                <a:gd name="T43" fmla="*/ 28 h 50"/>
                <a:gd name="T44" fmla="*/ 0 w 1110"/>
                <a:gd name="T45" fmla="*/ 44 h 50"/>
                <a:gd name="T46" fmla="*/ 0 w 1110"/>
                <a:gd name="T47" fmla="*/ 44 h 50"/>
                <a:gd name="T48" fmla="*/ 20 w 1110"/>
                <a:gd name="T49" fmla="*/ 46 h 50"/>
                <a:gd name="T50" fmla="*/ 56 w 1110"/>
                <a:gd name="T51" fmla="*/ 48 h 50"/>
                <a:gd name="T52" fmla="*/ 56 w 1110"/>
                <a:gd name="T53" fmla="*/ 48 h 50"/>
                <a:gd name="T54" fmla="*/ 86 w 1110"/>
                <a:gd name="T55" fmla="*/ 44 h 50"/>
                <a:gd name="T56" fmla="*/ 132 w 1110"/>
                <a:gd name="T57" fmla="*/ 34 h 50"/>
                <a:gd name="T58" fmla="*/ 180 w 1110"/>
                <a:gd name="T59" fmla="*/ 26 h 50"/>
                <a:gd name="T60" fmla="*/ 214 w 1110"/>
                <a:gd name="T61" fmla="*/ 20 h 50"/>
                <a:gd name="T62" fmla="*/ 214 w 1110"/>
                <a:gd name="T63" fmla="*/ 20 h 50"/>
                <a:gd name="T64" fmla="*/ 240 w 1110"/>
                <a:gd name="T65" fmla="*/ 18 h 50"/>
                <a:gd name="T66" fmla="*/ 266 w 1110"/>
                <a:gd name="T67" fmla="*/ 18 h 50"/>
                <a:gd name="T68" fmla="*/ 304 w 1110"/>
                <a:gd name="T69" fmla="*/ 18 h 50"/>
                <a:gd name="T70" fmla="*/ 304 w 1110"/>
                <a:gd name="T71" fmla="*/ 18 h 50"/>
                <a:gd name="T72" fmla="*/ 852 w 1110"/>
                <a:gd name="T73" fmla="*/ 18 h 50"/>
                <a:gd name="T74" fmla="*/ 852 w 1110"/>
                <a:gd name="T75" fmla="*/ 18 h 50"/>
                <a:gd name="T76" fmla="*/ 868 w 1110"/>
                <a:gd name="T77" fmla="*/ 20 h 50"/>
                <a:gd name="T78" fmla="*/ 890 w 1110"/>
                <a:gd name="T79" fmla="*/ 22 h 50"/>
                <a:gd name="T80" fmla="*/ 936 w 1110"/>
                <a:gd name="T81" fmla="*/ 30 h 50"/>
                <a:gd name="T82" fmla="*/ 974 w 1110"/>
                <a:gd name="T83" fmla="*/ 38 h 50"/>
                <a:gd name="T84" fmla="*/ 986 w 1110"/>
                <a:gd name="T85" fmla="*/ 38 h 50"/>
                <a:gd name="T86" fmla="*/ 986 w 1110"/>
                <a:gd name="T87" fmla="*/ 38 h 50"/>
                <a:gd name="T88" fmla="*/ 1000 w 1110"/>
                <a:gd name="T89" fmla="*/ 42 h 50"/>
                <a:gd name="T90" fmla="*/ 1018 w 1110"/>
                <a:gd name="T91" fmla="*/ 46 h 50"/>
                <a:gd name="T92" fmla="*/ 1038 w 1110"/>
                <a:gd name="T93" fmla="*/ 50 h 50"/>
                <a:gd name="T94" fmla="*/ 1038 w 1110"/>
                <a:gd name="T95" fmla="*/ 50 h 50"/>
                <a:gd name="T96" fmla="*/ 1056 w 1110"/>
                <a:gd name="T97" fmla="*/ 50 h 50"/>
                <a:gd name="T98" fmla="*/ 1080 w 1110"/>
                <a:gd name="T99" fmla="*/ 46 h 50"/>
                <a:gd name="T100" fmla="*/ 1110 w 1110"/>
                <a:gd name="T101" fmla="*/ 40 h 50"/>
                <a:gd name="T102" fmla="*/ 1110 w 1110"/>
                <a:gd name="T103" fmla="*/ 40 h 50"/>
                <a:gd name="T104" fmla="*/ 1110 w 1110"/>
                <a:gd name="T105" fmla="*/ 28 h 50"/>
                <a:gd name="T106" fmla="*/ 1108 w 1110"/>
                <a:gd name="T107" fmla="*/ 22 h 50"/>
                <a:gd name="T108" fmla="*/ 1108 w 1110"/>
                <a:gd name="T109" fmla="*/ 22 h 50"/>
                <a:gd name="T110" fmla="*/ 1086 w 1110"/>
                <a:gd name="T111" fmla="*/ 26 h 50"/>
                <a:gd name="T112" fmla="*/ 1062 w 1110"/>
                <a:gd name="T113" fmla="*/ 30 h 50"/>
                <a:gd name="T114" fmla="*/ 1032 w 1110"/>
                <a:gd name="T115" fmla="*/ 32 h 50"/>
                <a:gd name="T116" fmla="*/ 1032 w 1110"/>
                <a:gd name="T117"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0" h="50">
                  <a:moveTo>
                    <a:pt x="1032" y="32"/>
                  </a:moveTo>
                  <a:lnTo>
                    <a:pt x="1032" y="32"/>
                  </a:lnTo>
                  <a:lnTo>
                    <a:pt x="994" y="24"/>
                  </a:lnTo>
                  <a:lnTo>
                    <a:pt x="960" y="16"/>
                  </a:lnTo>
                  <a:lnTo>
                    <a:pt x="902" y="6"/>
                  </a:lnTo>
                  <a:lnTo>
                    <a:pt x="860" y="2"/>
                  </a:lnTo>
                  <a:lnTo>
                    <a:pt x="846" y="0"/>
                  </a:lnTo>
                  <a:lnTo>
                    <a:pt x="846" y="0"/>
                  </a:lnTo>
                  <a:lnTo>
                    <a:pt x="578" y="0"/>
                  </a:lnTo>
                  <a:lnTo>
                    <a:pt x="392" y="0"/>
                  </a:lnTo>
                  <a:lnTo>
                    <a:pt x="300" y="0"/>
                  </a:lnTo>
                  <a:lnTo>
                    <a:pt x="300" y="0"/>
                  </a:lnTo>
                  <a:lnTo>
                    <a:pt x="284" y="2"/>
                  </a:lnTo>
                  <a:lnTo>
                    <a:pt x="264" y="0"/>
                  </a:lnTo>
                  <a:lnTo>
                    <a:pt x="240" y="0"/>
                  </a:lnTo>
                  <a:lnTo>
                    <a:pt x="216" y="2"/>
                  </a:lnTo>
                  <a:lnTo>
                    <a:pt x="216" y="2"/>
                  </a:lnTo>
                  <a:lnTo>
                    <a:pt x="130" y="18"/>
                  </a:lnTo>
                  <a:lnTo>
                    <a:pt x="56" y="30"/>
                  </a:lnTo>
                  <a:lnTo>
                    <a:pt x="56" y="30"/>
                  </a:lnTo>
                  <a:lnTo>
                    <a:pt x="34" y="30"/>
                  </a:lnTo>
                  <a:lnTo>
                    <a:pt x="0" y="28"/>
                  </a:lnTo>
                  <a:lnTo>
                    <a:pt x="0" y="44"/>
                  </a:lnTo>
                  <a:lnTo>
                    <a:pt x="0" y="44"/>
                  </a:lnTo>
                  <a:lnTo>
                    <a:pt x="20" y="46"/>
                  </a:lnTo>
                  <a:lnTo>
                    <a:pt x="56" y="48"/>
                  </a:lnTo>
                  <a:lnTo>
                    <a:pt x="56" y="48"/>
                  </a:lnTo>
                  <a:lnTo>
                    <a:pt x="86" y="44"/>
                  </a:lnTo>
                  <a:lnTo>
                    <a:pt x="132" y="34"/>
                  </a:lnTo>
                  <a:lnTo>
                    <a:pt x="180" y="26"/>
                  </a:lnTo>
                  <a:lnTo>
                    <a:pt x="214" y="20"/>
                  </a:lnTo>
                  <a:lnTo>
                    <a:pt x="214" y="20"/>
                  </a:lnTo>
                  <a:lnTo>
                    <a:pt x="240" y="18"/>
                  </a:lnTo>
                  <a:lnTo>
                    <a:pt x="266" y="18"/>
                  </a:lnTo>
                  <a:lnTo>
                    <a:pt x="304" y="18"/>
                  </a:lnTo>
                  <a:lnTo>
                    <a:pt x="304" y="18"/>
                  </a:lnTo>
                  <a:lnTo>
                    <a:pt x="852" y="18"/>
                  </a:lnTo>
                  <a:lnTo>
                    <a:pt x="852" y="18"/>
                  </a:lnTo>
                  <a:lnTo>
                    <a:pt x="868" y="20"/>
                  </a:lnTo>
                  <a:lnTo>
                    <a:pt x="890" y="22"/>
                  </a:lnTo>
                  <a:lnTo>
                    <a:pt x="936" y="30"/>
                  </a:lnTo>
                  <a:lnTo>
                    <a:pt x="974" y="38"/>
                  </a:lnTo>
                  <a:lnTo>
                    <a:pt x="986" y="38"/>
                  </a:lnTo>
                  <a:lnTo>
                    <a:pt x="986" y="38"/>
                  </a:lnTo>
                  <a:lnTo>
                    <a:pt x="1000" y="42"/>
                  </a:lnTo>
                  <a:lnTo>
                    <a:pt x="1018" y="46"/>
                  </a:lnTo>
                  <a:lnTo>
                    <a:pt x="1038" y="50"/>
                  </a:lnTo>
                  <a:lnTo>
                    <a:pt x="1038" y="50"/>
                  </a:lnTo>
                  <a:lnTo>
                    <a:pt x="1056" y="50"/>
                  </a:lnTo>
                  <a:lnTo>
                    <a:pt x="1080" y="46"/>
                  </a:lnTo>
                  <a:lnTo>
                    <a:pt x="1110" y="40"/>
                  </a:lnTo>
                  <a:lnTo>
                    <a:pt x="1110" y="40"/>
                  </a:lnTo>
                  <a:lnTo>
                    <a:pt x="1110" y="28"/>
                  </a:lnTo>
                  <a:lnTo>
                    <a:pt x="1108" y="22"/>
                  </a:lnTo>
                  <a:lnTo>
                    <a:pt x="1108" y="22"/>
                  </a:lnTo>
                  <a:lnTo>
                    <a:pt x="1086" y="26"/>
                  </a:lnTo>
                  <a:lnTo>
                    <a:pt x="1062" y="30"/>
                  </a:lnTo>
                  <a:lnTo>
                    <a:pt x="1032" y="32"/>
                  </a:lnTo>
                  <a:lnTo>
                    <a:pt x="1032" y="32"/>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8"/>
            <p:cNvSpPr>
              <a:spLocks/>
            </p:cNvSpPr>
            <p:nvPr/>
          </p:nvSpPr>
          <p:spPr bwMode="auto">
            <a:xfrm>
              <a:off x="5964238" y="5186363"/>
              <a:ext cx="19050" cy="187325"/>
            </a:xfrm>
            <a:custGeom>
              <a:avLst/>
              <a:gdLst>
                <a:gd name="T0" fmla="*/ 10 w 12"/>
                <a:gd name="T1" fmla="*/ 0 h 118"/>
                <a:gd name="T2" fmla="*/ 10 w 12"/>
                <a:gd name="T3" fmla="*/ 0 h 118"/>
                <a:gd name="T4" fmla="*/ 6 w 12"/>
                <a:gd name="T5" fmla="*/ 0 h 118"/>
                <a:gd name="T6" fmla="*/ 2 w 12"/>
                <a:gd name="T7" fmla="*/ 2 h 118"/>
                <a:gd name="T8" fmla="*/ 0 w 12"/>
                <a:gd name="T9" fmla="*/ 6 h 118"/>
                <a:gd name="T10" fmla="*/ 0 w 12"/>
                <a:gd name="T11" fmla="*/ 10 h 118"/>
                <a:gd name="T12" fmla="*/ 0 w 12"/>
                <a:gd name="T13" fmla="*/ 106 h 118"/>
                <a:gd name="T14" fmla="*/ 0 w 12"/>
                <a:gd name="T15" fmla="*/ 106 h 118"/>
                <a:gd name="T16" fmla="*/ 0 w 12"/>
                <a:gd name="T17" fmla="*/ 110 h 118"/>
                <a:gd name="T18" fmla="*/ 2 w 12"/>
                <a:gd name="T19" fmla="*/ 112 h 118"/>
                <a:gd name="T20" fmla="*/ 10 w 12"/>
                <a:gd name="T21" fmla="*/ 116 h 118"/>
                <a:gd name="T22" fmla="*/ 10 w 12"/>
                <a:gd name="T23" fmla="*/ 116 h 118"/>
                <a:gd name="T24" fmla="*/ 12 w 12"/>
                <a:gd name="T25" fmla="*/ 118 h 118"/>
                <a:gd name="T26" fmla="*/ 12 w 12"/>
                <a:gd name="T27" fmla="*/ 0 h 118"/>
                <a:gd name="T28" fmla="*/ 10 w 12"/>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8">
                  <a:moveTo>
                    <a:pt x="10" y="0"/>
                  </a:moveTo>
                  <a:lnTo>
                    <a:pt x="10" y="0"/>
                  </a:lnTo>
                  <a:lnTo>
                    <a:pt x="6" y="0"/>
                  </a:lnTo>
                  <a:lnTo>
                    <a:pt x="2" y="2"/>
                  </a:lnTo>
                  <a:lnTo>
                    <a:pt x="0" y="6"/>
                  </a:lnTo>
                  <a:lnTo>
                    <a:pt x="0" y="10"/>
                  </a:lnTo>
                  <a:lnTo>
                    <a:pt x="0" y="106"/>
                  </a:lnTo>
                  <a:lnTo>
                    <a:pt x="0" y="106"/>
                  </a:lnTo>
                  <a:lnTo>
                    <a:pt x="0" y="110"/>
                  </a:lnTo>
                  <a:lnTo>
                    <a:pt x="2" y="112"/>
                  </a:lnTo>
                  <a:lnTo>
                    <a:pt x="10" y="116"/>
                  </a:lnTo>
                  <a:lnTo>
                    <a:pt x="10" y="116"/>
                  </a:lnTo>
                  <a:lnTo>
                    <a:pt x="12" y="118"/>
                  </a:lnTo>
                  <a:lnTo>
                    <a:pt x="12"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9"/>
            <p:cNvSpPr>
              <a:spLocks/>
            </p:cNvSpPr>
            <p:nvPr/>
          </p:nvSpPr>
          <p:spPr bwMode="auto">
            <a:xfrm>
              <a:off x="5983288" y="5186363"/>
              <a:ext cx="44450" cy="193675"/>
            </a:xfrm>
            <a:custGeom>
              <a:avLst/>
              <a:gdLst>
                <a:gd name="T0" fmla="*/ 0 w 28"/>
                <a:gd name="T1" fmla="*/ 0 h 122"/>
                <a:gd name="T2" fmla="*/ 0 w 28"/>
                <a:gd name="T3" fmla="*/ 118 h 122"/>
                <a:gd name="T4" fmla="*/ 0 w 28"/>
                <a:gd name="T5" fmla="*/ 118 h 122"/>
                <a:gd name="T6" fmla="*/ 10 w 28"/>
                <a:gd name="T7" fmla="*/ 120 h 122"/>
                <a:gd name="T8" fmla="*/ 28 w 28"/>
                <a:gd name="T9" fmla="*/ 122 h 122"/>
                <a:gd name="T10" fmla="*/ 28 w 28"/>
                <a:gd name="T11" fmla="*/ 0 h 122"/>
                <a:gd name="T12" fmla="*/ 0 w 28"/>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28" h="122">
                  <a:moveTo>
                    <a:pt x="0" y="0"/>
                  </a:moveTo>
                  <a:lnTo>
                    <a:pt x="0" y="118"/>
                  </a:lnTo>
                  <a:lnTo>
                    <a:pt x="0" y="118"/>
                  </a:lnTo>
                  <a:lnTo>
                    <a:pt x="10" y="120"/>
                  </a:lnTo>
                  <a:lnTo>
                    <a:pt x="28" y="122"/>
                  </a:lnTo>
                  <a:lnTo>
                    <a:pt x="28" y="0"/>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0"/>
            <p:cNvSpPr>
              <a:spLocks/>
            </p:cNvSpPr>
            <p:nvPr/>
          </p:nvSpPr>
          <p:spPr bwMode="auto">
            <a:xfrm>
              <a:off x="6027738" y="5186363"/>
              <a:ext cx="41275" cy="193675"/>
            </a:xfrm>
            <a:custGeom>
              <a:avLst/>
              <a:gdLst>
                <a:gd name="T0" fmla="*/ 0 w 26"/>
                <a:gd name="T1" fmla="*/ 0 h 122"/>
                <a:gd name="T2" fmla="*/ 0 w 26"/>
                <a:gd name="T3" fmla="*/ 122 h 122"/>
                <a:gd name="T4" fmla="*/ 0 w 26"/>
                <a:gd name="T5" fmla="*/ 122 h 122"/>
                <a:gd name="T6" fmla="*/ 10 w 26"/>
                <a:gd name="T7" fmla="*/ 122 h 122"/>
                <a:gd name="T8" fmla="*/ 10 w 26"/>
                <a:gd name="T9" fmla="*/ 122 h 122"/>
                <a:gd name="T10" fmla="*/ 26 w 26"/>
                <a:gd name="T11" fmla="*/ 122 h 122"/>
                <a:gd name="T12" fmla="*/ 26 w 26"/>
                <a:gd name="T13" fmla="*/ 0 h 122"/>
                <a:gd name="T14" fmla="*/ 0 w 26"/>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22">
                  <a:moveTo>
                    <a:pt x="0" y="0"/>
                  </a:moveTo>
                  <a:lnTo>
                    <a:pt x="0" y="122"/>
                  </a:lnTo>
                  <a:lnTo>
                    <a:pt x="0" y="122"/>
                  </a:lnTo>
                  <a:lnTo>
                    <a:pt x="10" y="122"/>
                  </a:lnTo>
                  <a:lnTo>
                    <a:pt x="10" y="122"/>
                  </a:lnTo>
                  <a:lnTo>
                    <a:pt x="26" y="122"/>
                  </a:lnTo>
                  <a:lnTo>
                    <a:pt x="26" y="0"/>
                  </a:lnTo>
                  <a:lnTo>
                    <a:pt x="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1"/>
            <p:cNvSpPr>
              <a:spLocks/>
            </p:cNvSpPr>
            <p:nvPr/>
          </p:nvSpPr>
          <p:spPr bwMode="auto">
            <a:xfrm>
              <a:off x="6069013" y="5186363"/>
              <a:ext cx="12700" cy="193675"/>
            </a:xfrm>
            <a:custGeom>
              <a:avLst/>
              <a:gdLst>
                <a:gd name="T0" fmla="*/ 8 w 8"/>
                <a:gd name="T1" fmla="*/ 0 h 122"/>
                <a:gd name="T2" fmla="*/ 0 w 8"/>
                <a:gd name="T3" fmla="*/ 0 h 122"/>
                <a:gd name="T4" fmla="*/ 0 w 8"/>
                <a:gd name="T5" fmla="*/ 122 h 122"/>
                <a:gd name="T6" fmla="*/ 0 w 8"/>
                <a:gd name="T7" fmla="*/ 122 h 122"/>
                <a:gd name="T8" fmla="*/ 8 w 8"/>
                <a:gd name="T9" fmla="*/ 120 h 122"/>
                <a:gd name="T10" fmla="*/ 8 w 8"/>
                <a:gd name="T11" fmla="*/ 0 h 122"/>
              </a:gdLst>
              <a:ahLst/>
              <a:cxnLst>
                <a:cxn ang="0">
                  <a:pos x="T0" y="T1"/>
                </a:cxn>
                <a:cxn ang="0">
                  <a:pos x="T2" y="T3"/>
                </a:cxn>
                <a:cxn ang="0">
                  <a:pos x="T4" y="T5"/>
                </a:cxn>
                <a:cxn ang="0">
                  <a:pos x="T6" y="T7"/>
                </a:cxn>
                <a:cxn ang="0">
                  <a:pos x="T8" y="T9"/>
                </a:cxn>
                <a:cxn ang="0">
                  <a:pos x="T10" y="T11"/>
                </a:cxn>
              </a:cxnLst>
              <a:rect l="0" t="0" r="r" b="b"/>
              <a:pathLst>
                <a:path w="8" h="122">
                  <a:moveTo>
                    <a:pt x="8" y="0"/>
                  </a:moveTo>
                  <a:lnTo>
                    <a:pt x="0" y="0"/>
                  </a:lnTo>
                  <a:lnTo>
                    <a:pt x="0" y="122"/>
                  </a:lnTo>
                  <a:lnTo>
                    <a:pt x="0" y="122"/>
                  </a:lnTo>
                  <a:lnTo>
                    <a:pt x="8" y="12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12"/>
            <p:cNvSpPr>
              <a:spLocks/>
            </p:cNvSpPr>
            <p:nvPr/>
          </p:nvSpPr>
          <p:spPr bwMode="auto">
            <a:xfrm>
              <a:off x="6081713" y="5186363"/>
              <a:ext cx="44450" cy="190500"/>
            </a:xfrm>
            <a:custGeom>
              <a:avLst/>
              <a:gdLst>
                <a:gd name="T0" fmla="*/ 18 w 28"/>
                <a:gd name="T1" fmla="*/ 0 h 120"/>
                <a:gd name="T2" fmla="*/ 0 w 28"/>
                <a:gd name="T3" fmla="*/ 0 h 120"/>
                <a:gd name="T4" fmla="*/ 0 w 28"/>
                <a:gd name="T5" fmla="*/ 120 h 120"/>
                <a:gd name="T6" fmla="*/ 0 w 28"/>
                <a:gd name="T7" fmla="*/ 120 h 120"/>
                <a:gd name="T8" fmla="*/ 14 w 28"/>
                <a:gd name="T9" fmla="*/ 118 h 120"/>
                <a:gd name="T10" fmla="*/ 18 w 28"/>
                <a:gd name="T11" fmla="*/ 116 h 120"/>
                <a:gd name="T12" fmla="*/ 18 w 28"/>
                <a:gd name="T13" fmla="*/ 116 h 120"/>
                <a:gd name="T14" fmla="*/ 26 w 28"/>
                <a:gd name="T15" fmla="*/ 112 h 120"/>
                <a:gd name="T16" fmla="*/ 28 w 28"/>
                <a:gd name="T17" fmla="*/ 110 h 120"/>
                <a:gd name="T18" fmla="*/ 28 w 28"/>
                <a:gd name="T19" fmla="*/ 106 h 120"/>
                <a:gd name="T20" fmla="*/ 28 w 28"/>
                <a:gd name="T21" fmla="*/ 10 h 120"/>
                <a:gd name="T22" fmla="*/ 28 w 28"/>
                <a:gd name="T23" fmla="*/ 10 h 120"/>
                <a:gd name="T24" fmla="*/ 28 w 28"/>
                <a:gd name="T25" fmla="*/ 6 h 120"/>
                <a:gd name="T26" fmla="*/ 26 w 28"/>
                <a:gd name="T27" fmla="*/ 2 h 120"/>
                <a:gd name="T28" fmla="*/ 22 w 28"/>
                <a:gd name="T29" fmla="*/ 0 h 120"/>
                <a:gd name="T30" fmla="*/ 18 w 28"/>
                <a:gd name="T31" fmla="*/ 0 h 120"/>
                <a:gd name="T32" fmla="*/ 18 w 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20">
                  <a:moveTo>
                    <a:pt x="18" y="0"/>
                  </a:moveTo>
                  <a:lnTo>
                    <a:pt x="0" y="0"/>
                  </a:lnTo>
                  <a:lnTo>
                    <a:pt x="0" y="120"/>
                  </a:lnTo>
                  <a:lnTo>
                    <a:pt x="0" y="120"/>
                  </a:lnTo>
                  <a:lnTo>
                    <a:pt x="14" y="118"/>
                  </a:lnTo>
                  <a:lnTo>
                    <a:pt x="18" y="116"/>
                  </a:lnTo>
                  <a:lnTo>
                    <a:pt x="18" y="116"/>
                  </a:lnTo>
                  <a:lnTo>
                    <a:pt x="26" y="112"/>
                  </a:lnTo>
                  <a:lnTo>
                    <a:pt x="28" y="110"/>
                  </a:lnTo>
                  <a:lnTo>
                    <a:pt x="28" y="106"/>
                  </a:lnTo>
                  <a:lnTo>
                    <a:pt x="28" y="10"/>
                  </a:lnTo>
                  <a:lnTo>
                    <a:pt x="28" y="10"/>
                  </a:lnTo>
                  <a:lnTo>
                    <a:pt x="28" y="6"/>
                  </a:lnTo>
                  <a:lnTo>
                    <a:pt x="26" y="2"/>
                  </a:lnTo>
                  <a:lnTo>
                    <a:pt x="22" y="0"/>
                  </a:lnTo>
                  <a:lnTo>
                    <a:pt x="18" y="0"/>
                  </a:lnTo>
                  <a:lnTo>
                    <a:pt x="1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13"/>
            <p:cNvSpPr>
              <a:spLocks/>
            </p:cNvSpPr>
            <p:nvPr/>
          </p:nvSpPr>
          <p:spPr bwMode="auto">
            <a:xfrm>
              <a:off x="6802438" y="5186363"/>
              <a:ext cx="19050" cy="187325"/>
            </a:xfrm>
            <a:custGeom>
              <a:avLst/>
              <a:gdLst>
                <a:gd name="T0" fmla="*/ 10 w 12"/>
                <a:gd name="T1" fmla="*/ 0 h 118"/>
                <a:gd name="T2" fmla="*/ 10 w 12"/>
                <a:gd name="T3" fmla="*/ 0 h 118"/>
                <a:gd name="T4" fmla="*/ 6 w 12"/>
                <a:gd name="T5" fmla="*/ 0 h 118"/>
                <a:gd name="T6" fmla="*/ 2 w 12"/>
                <a:gd name="T7" fmla="*/ 2 h 118"/>
                <a:gd name="T8" fmla="*/ 0 w 12"/>
                <a:gd name="T9" fmla="*/ 6 h 118"/>
                <a:gd name="T10" fmla="*/ 0 w 12"/>
                <a:gd name="T11" fmla="*/ 10 h 118"/>
                <a:gd name="T12" fmla="*/ 0 w 12"/>
                <a:gd name="T13" fmla="*/ 106 h 118"/>
                <a:gd name="T14" fmla="*/ 0 w 12"/>
                <a:gd name="T15" fmla="*/ 106 h 118"/>
                <a:gd name="T16" fmla="*/ 0 w 12"/>
                <a:gd name="T17" fmla="*/ 110 h 118"/>
                <a:gd name="T18" fmla="*/ 2 w 12"/>
                <a:gd name="T19" fmla="*/ 112 h 118"/>
                <a:gd name="T20" fmla="*/ 10 w 12"/>
                <a:gd name="T21" fmla="*/ 116 h 118"/>
                <a:gd name="T22" fmla="*/ 10 w 12"/>
                <a:gd name="T23" fmla="*/ 116 h 118"/>
                <a:gd name="T24" fmla="*/ 12 w 12"/>
                <a:gd name="T25" fmla="*/ 118 h 118"/>
                <a:gd name="T26" fmla="*/ 12 w 12"/>
                <a:gd name="T27" fmla="*/ 0 h 118"/>
                <a:gd name="T28" fmla="*/ 10 w 12"/>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8">
                  <a:moveTo>
                    <a:pt x="10" y="0"/>
                  </a:moveTo>
                  <a:lnTo>
                    <a:pt x="10" y="0"/>
                  </a:lnTo>
                  <a:lnTo>
                    <a:pt x="6" y="0"/>
                  </a:lnTo>
                  <a:lnTo>
                    <a:pt x="2" y="2"/>
                  </a:lnTo>
                  <a:lnTo>
                    <a:pt x="0" y="6"/>
                  </a:lnTo>
                  <a:lnTo>
                    <a:pt x="0" y="10"/>
                  </a:lnTo>
                  <a:lnTo>
                    <a:pt x="0" y="106"/>
                  </a:lnTo>
                  <a:lnTo>
                    <a:pt x="0" y="106"/>
                  </a:lnTo>
                  <a:lnTo>
                    <a:pt x="0" y="110"/>
                  </a:lnTo>
                  <a:lnTo>
                    <a:pt x="2" y="112"/>
                  </a:lnTo>
                  <a:lnTo>
                    <a:pt x="10" y="116"/>
                  </a:lnTo>
                  <a:lnTo>
                    <a:pt x="10" y="116"/>
                  </a:lnTo>
                  <a:lnTo>
                    <a:pt x="12" y="118"/>
                  </a:lnTo>
                  <a:lnTo>
                    <a:pt x="12"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4"/>
            <p:cNvSpPr>
              <a:spLocks/>
            </p:cNvSpPr>
            <p:nvPr/>
          </p:nvSpPr>
          <p:spPr bwMode="auto">
            <a:xfrm>
              <a:off x="6821488" y="5186363"/>
              <a:ext cx="47625" cy="193675"/>
            </a:xfrm>
            <a:custGeom>
              <a:avLst/>
              <a:gdLst>
                <a:gd name="T0" fmla="*/ 0 w 30"/>
                <a:gd name="T1" fmla="*/ 0 h 122"/>
                <a:gd name="T2" fmla="*/ 0 w 30"/>
                <a:gd name="T3" fmla="*/ 118 h 122"/>
                <a:gd name="T4" fmla="*/ 0 w 30"/>
                <a:gd name="T5" fmla="*/ 118 h 122"/>
                <a:gd name="T6" fmla="*/ 10 w 30"/>
                <a:gd name="T7" fmla="*/ 120 h 122"/>
                <a:gd name="T8" fmla="*/ 30 w 30"/>
                <a:gd name="T9" fmla="*/ 122 h 122"/>
                <a:gd name="T10" fmla="*/ 30 w 30"/>
                <a:gd name="T11" fmla="*/ 0 h 122"/>
                <a:gd name="T12" fmla="*/ 0 w 30"/>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30" h="122">
                  <a:moveTo>
                    <a:pt x="0" y="0"/>
                  </a:moveTo>
                  <a:lnTo>
                    <a:pt x="0" y="118"/>
                  </a:lnTo>
                  <a:lnTo>
                    <a:pt x="0" y="118"/>
                  </a:lnTo>
                  <a:lnTo>
                    <a:pt x="10" y="120"/>
                  </a:lnTo>
                  <a:lnTo>
                    <a:pt x="30" y="122"/>
                  </a:lnTo>
                  <a:lnTo>
                    <a:pt x="30" y="0"/>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5"/>
            <p:cNvSpPr>
              <a:spLocks/>
            </p:cNvSpPr>
            <p:nvPr/>
          </p:nvSpPr>
          <p:spPr bwMode="auto">
            <a:xfrm>
              <a:off x="6869113" y="5186363"/>
              <a:ext cx="38100" cy="193675"/>
            </a:xfrm>
            <a:custGeom>
              <a:avLst/>
              <a:gdLst>
                <a:gd name="T0" fmla="*/ 0 w 24"/>
                <a:gd name="T1" fmla="*/ 0 h 122"/>
                <a:gd name="T2" fmla="*/ 0 w 24"/>
                <a:gd name="T3" fmla="*/ 122 h 122"/>
                <a:gd name="T4" fmla="*/ 0 w 24"/>
                <a:gd name="T5" fmla="*/ 122 h 122"/>
                <a:gd name="T6" fmla="*/ 10 w 24"/>
                <a:gd name="T7" fmla="*/ 122 h 122"/>
                <a:gd name="T8" fmla="*/ 10 w 24"/>
                <a:gd name="T9" fmla="*/ 122 h 122"/>
                <a:gd name="T10" fmla="*/ 24 w 24"/>
                <a:gd name="T11" fmla="*/ 122 h 122"/>
                <a:gd name="T12" fmla="*/ 24 w 24"/>
                <a:gd name="T13" fmla="*/ 0 h 122"/>
                <a:gd name="T14" fmla="*/ 0 w 24"/>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2">
                  <a:moveTo>
                    <a:pt x="0" y="0"/>
                  </a:moveTo>
                  <a:lnTo>
                    <a:pt x="0" y="122"/>
                  </a:lnTo>
                  <a:lnTo>
                    <a:pt x="0" y="122"/>
                  </a:lnTo>
                  <a:lnTo>
                    <a:pt x="10" y="122"/>
                  </a:lnTo>
                  <a:lnTo>
                    <a:pt x="10" y="122"/>
                  </a:lnTo>
                  <a:lnTo>
                    <a:pt x="24" y="122"/>
                  </a:lnTo>
                  <a:lnTo>
                    <a:pt x="24" y="0"/>
                  </a:lnTo>
                  <a:lnTo>
                    <a:pt x="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6"/>
            <p:cNvSpPr>
              <a:spLocks/>
            </p:cNvSpPr>
            <p:nvPr/>
          </p:nvSpPr>
          <p:spPr bwMode="auto">
            <a:xfrm>
              <a:off x="6907213" y="5186363"/>
              <a:ext cx="12700" cy="193675"/>
            </a:xfrm>
            <a:custGeom>
              <a:avLst/>
              <a:gdLst>
                <a:gd name="T0" fmla="*/ 8 w 8"/>
                <a:gd name="T1" fmla="*/ 0 h 122"/>
                <a:gd name="T2" fmla="*/ 0 w 8"/>
                <a:gd name="T3" fmla="*/ 0 h 122"/>
                <a:gd name="T4" fmla="*/ 0 w 8"/>
                <a:gd name="T5" fmla="*/ 122 h 122"/>
                <a:gd name="T6" fmla="*/ 0 w 8"/>
                <a:gd name="T7" fmla="*/ 122 h 122"/>
                <a:gd name="T8" fmla="*/ 8 w 8"/>
                <a:gd name="T9" fmla="*/ 120 h 122"/>
                <a:gd name="T10" fmla="*/ 8 w 8"/>
                <a:gd name="T11" fmla="*/ 0 h 122"/>
              </a:gdLst>
              <a:ahLst/>
              <a:cxnLst>
                <a:cxn ang="0">
                  <a:pos x="T0" y="T1"/>
                </a:cxn>
                <a:cxn ang="0">
                  <a:pos x="T2" y="T3"/>
                </a:cxn>
                <a:cxn ang="0">
                  <a:pos x="T4" y="T5"/>
                </a:cxn>
                <a:cxn ang="0">
                  <a:pos x="T6" y="T7"/>
                </a:cxn>
                <a:cxn ang="0">
                  <a:pos x="T8" y="T9"/>
                </a:cxn>
                <a:cxn ang="0">
                  <a:pos x="T10" y="T11"/>
                </a:cxn>
              </a:cxnLst>
              <a:rect l="0" t="0" r="r" b="b"/>
              <a:pathLst>
                <a:path w="8" h="122">
                  <a:moveTo>
                    <a:pt x="8" y="0"/>
                  </a:moveTo>
                  <a:lnTo>
                    <a:pt x="0" y="0"/>
                  </a:lnTo>
                  <a:lnTo>
                    <a:pt x="0" y="122"/>
                  </a:lnTo>
                  <a:lnTo>
                    <a:pt x="0" y="122"/>
                  </a:lnTo>
                  <a:lnTo>
                    <a:pt x="8" y="12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7"/>
            <p:cNvSpPr>
              <a:spLocks/>
            </p:cNvSpPr>
            <p:nvPr/>
          </p:nvSpPr>
          <p:spPr bwMode="auto">
            <a:xfrm>
              <a:off x="6919913" y="5186363"/>
              <a:ext cx="44450" cy="190500"/>
            </a:xfrm>
            <a:custGeom>
              <a:avLst/>
              <a:gdLst>
                <a:gd name="T0" fmla="*/ 18 w 28"/>
                <a:gd name="T1" fmla="*/ 0 h 120"/>
                <a:gd name="T2" fmla="*/ 0 w 28"/>
                <a:gd name="T3" fmla="*/ 0 h 120"/>
                <a:gd name="T4" fmla="*/ 0 w 28"/>
                <a:gd name="T5" fmla="*/ 120 h 120"/>
                <a:gd name="T6" fmla="*/ 0 w 28"/>
                <a:gd name="T7" fmla="*/ 120 h 120"/>
                <a:gd name="T8" fmla="*/ 14 w 28"/>
                <a:gd name="T9" fmla="*/ 118 h 120"/>
                <a:gd name="T10" fmla="*/ 18 w 28"/>
                <a:gd name="T11" fmla="*/ 116 h 120"/>
                <a:gd name="T12" fmla="*/ 18 w 28"/>
                <a:gd name="T13" fmla="*/ 116 h 120"/>
                <a:gd name="T14" fmla="*/ 26 w 28"/>
                <a:gd name="T15" fmla="*/ 112 h 120"/>
                <a:gd name="T16" fmla="*/ 28 w 28"/>
                <a:gd name="T17" fmla="*/ 110 h 120"/>
                <a:gd name="T18" fmla="*/ 28 w 28"/>
                <a:gd name="T19" fmla="*/ 106 h 120"/>
                <a:gd name="T20" fmla="*/ 28 w 28"/>
                <a:gd name="T21" fmla="*/ 10 h 120"/>
                <a:gd name="T22" fmla="*/ 28 w 28"/>
                <a:gd name="T23" fmla="*/ 10 h 120"/>
                <a:gd name="T24" fmla="*/ 28 w 28"/>
                <a:gd name="T25" fmla="*/ 6 h 120"/>
                <a:gd name="T26" fmla="*/ 26 w 28"/>
                <a:gd name="T27" fmla="*/ 2 h 120"/>
                <a:gd name="T28" fmla="*/ 22 w 28"/>
                <a:gd name="T29" fmla="*/ 0 h 120"/>
                <a:gd name="T30" fmla="*/ 18 w 28"/>
                <a:gd name="T31" fmla="*/ 0 h 120"/>
                <a:gd name="T32" fmla="*/ 18 w 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20">
                  <a:moveTo>
                    <a:pt x="18" y="0"/>
                  </a:moveTo>
                  <a:lnTo>
                    <a:pt x="0" y="0"/>
                  </a:lnTo>
                  <a:lnTo>
                    <a:pt x="0" y="120"/>
                  </a:lnTo>
                  <a:lnTo>
                    <a:pt x="0" y="120"/>
                  </a:lnTo>
                  <a:lnTo>
                    <a:pt x="14" y="118"/>
                  </a:lnTo>
                  <a:lnTo>
                    <a:pt x="18" y="116"/>
                  </a:lnTo>
                  <a:lnTo>
                    <a:pt x="18" y="116"/>
                  </a:lnTo>
                  <a:lnTo>
                    <a:pt x="26" y="112"/>
                  </a:lnTo>
                  <a:lnTo>
                    <a:pt x="28" y="110"/>
                  </a:lnTo>
                  <a:lnTo>
                    <a:pt x="28" y="106"/>
                  </a:lnTo>
                  <a:lnTo>
                    <a:pt x="28" y="10"/>
                  </a:lnTo>
                  <a:lnTo>
                    <a:pt x="28" y="10"/>
                  </a:lnTo>
                  <a:lnTo>
                    <a:pt x="28" y="6"/>
                  </a:lnTo>
                  <a:lnTo>
                    <a:pt x="26" y="2"/>
                  </a:lnTo>
                  <a:lnTo>
                    <a:pt x="22" y="0"/>
                  </a:lnTo>
                  <a:lnTo>
                    <a:pt x="18" y="0"/>
                  </a:lnTo>
                  <a:lnTo>
                    <a:pt x="1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Rectangle 18"/>
            <p:cNvSpPr>
              <a:spLocks noChangeArrowheads="1"/>
            </p:cNvSpPr>
            <p:nvPr/>
          </p:nvSpPr>
          <p:spPr bwMode="auto">
            <a:xfrm>
              <a:off x="4973638" y="4951413"/>
              <a:ext cx="2984500" cy="57150"/>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9"/>
            <p:cNvSpPr>
              <a:spLocks/>
            </p:cNvSpPr>
            <p:nvPr/>
          </p:nvSpPr>
          <p:spPr bwMode="auto">
            <a:xfrm>
              <a:off x="4967288" y="3236913"/>
              <a:ext cx="2997200" cy="1743075"/>
            </a:xfrm>
            <a:custGeom>
              <a:avLst/>
              <a:gdLst>
                <a:gd name="T0" fmla="*/ 1888 w 1888"/>
                <a:gd name="T1" fmla="*/ 1088 h 1098"/>
                <a:gd name="T2" fmla="*/ 1888 w 1888"/>
                <a:gd name="T3" fmla="*/ 1088 h 1098"/>
                <a:gd name="T4" fmla="*/ 1886 w 1888"/>
                <a:gd name="T5" fmla="*/ 1092 h 1098"/>
                <a:gd name="T6" fmla="*/ 1884 w 1888"/>
                <a:gd name="T7" fmla="*/ 1096 h 1098"/>
                <a:gd name="T8" fmla="*/ 1882 w 1888"/>
                <a:gd name="T9" fmla="*/ 1098 h 1098"/>
                <a:gd name="T10" fmla="*/ 1878 w 1888"/>
                <a:gd name="T11" fmla="*/ 1098 h 1098"/>
                <a:gd name="T12" fmla="*/ 10 w 1888"/>
                <a:gd name="T13" fmla="*/ 1098 h 1098"/>
                <a:gd name="T14" fmla="*/ 10 w 1888"/>
                <a:gd name="T15" fmla="*/ 1098 h 1098"/>
                <a:gd name="T16" fmla="*/ 6 w 1888"/>
                <a:gd name="T17" fmla="*/ 1098 h 1098"/>
                <a:gd name="T18" fmla="*/ 4 w 1888"/>
                <a:gd name="T19" fmla="*/ 1096 h 1098"/>
                <a:gd name="T20" fmla="*/ 2 w 1888"/>
                <a:gd name="T21" fmla="*/ 1092 h 1098"/>
                <a:gd name="T22" fmla="*/ 0 w 1888"/>
                <a:gd name="T23" fmla="*/ 1088 h 1098"/>
                <a:gd name="T24" fmla="*/ 0 w 1888"/>
                <a:gd name="T25" fmla="*/ 10 h 1098"/>
                <a:gd name="T26" fmla="*/ 0 w 1888"/>
                <a:gd name="T27" fmla="*/ 10 h 1098"/>
                <a:gd name="T28" fmla="*/ 2 w 1888"/>
                <a:gd name="T29" fmla="*/ 6 h 1098"/>
                <a:gd name="T30" fmla="*/ 4 w 1888"/>
                <a:gd name="T31" fmla="*/ 2 h 1098"/>
                <a:gd name="T32" fmla="*/ 6 w 1888"/>
                <a:gd name="T33" fmla="*/ 0 h 1098"/>
                <a:gd name="T34" fmla="*/ 10 w 1888"/>
                <a:gd name="T35" fmla="*/ 0 h 1098"/>
                <a:gd name="T36" fmla="*/ 1878 w 1888"/>
                <a:gd name="T37" fmla="*/ 0 h 1098"/>
                <a:gd name="T38" fmla="*/ 1878 w 1888"/>
                <a:gd name="T39" fmla="*/ 0 h 1098"/>
                <a:gd name="T40" fmla="*/ 1882 w 1888"/>
                <a:gd name="T41" fmla="*/ 0 h 1098"/>
                <a:gd name="T42" fmla="*/ 1884 w 1888"/>
                <a:gd name="T43" fmla="*/ 2 h 1098"/>
                <a:gd name="T44" fmla="*/ 1886 w 1888"/>
                <a:gd name="T45" fmla="*/ 6 h 1098"/>
                <a:gd name="T46" fmla="*/ 1888 w 1888"/>
                <a:gd name="T47" fmla="*/ 10 h 1098"/>
                <a:gd name="T48" fmla="*/ 1888 w 1888"/>
                <a:gd name="T49" fmla="*/ 108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8" h="1098">
                  <a:moveTo>
                    <a:pt x="1888" y="1088"/>
                  </a:moveTo>
                  <a:lnTo>
                    <a:pt x="1888" y="1088"/>
                  </a:lnTo>
                  <a:lnTo>
                    <a:pt x="1886" y="1092"/>
                  </a:lnTo>
                  <a:lnTo>
                    <a:pt x="1884" y="1096"/>
                  </a:lnTo>
                  <a:lnTo>
                    <a:pt x="1882" y="1098"/>
                  </a:lnTo>
                  <a:lnTo>
                    <a:pt x="1878" y="1098"/>
                  </a:lnTo>
                  <a:lnTo>
                    <a:pt x="10" y="1098"/>
                  </a:lnTo>
                  <a:lnTo>
                    <a:pt x="10" y="1098"/>
                  </a:lnTo>
                  <a:lnTo>
                    <a:pt x="6" y="1098"/>
                  </a:lnTo>
                  <a:lnTo>
                    <a:pt x="4" y="1096"/>
                  </a:lnTo>
                  <a:lnTo>
                    <a:pt x="2" y="1092"/>
                  </a:lnTo>
                  <a:lnTo>
                    <a:pt x="0" y="1088"/>
                  </a:lnTo>
                  <a:lnTo>
                    <a:pt x="0" y="10"/>
                  </a:lnTo>
                  <a:lnTo>
                    <a:pt x="0" y="10"/>
                  </a:lnTo>
                  <a:lnTo>
                    <a:pt x="2" y="6"/>
                  </a:lnTo>
                  <a:lnTo>
                    <a:pt x="4" y="2"/>
                  </a:lnTo>
                  <a:lnTo>
                    <a:pt x="6" y="0"/>
                  </a:lnTo>
                  <a:lnTo>
                    <a:pt x="10" y="0"/>
                  </a:lnTo>
                  <a:lnTo>
                    <a:pt x="1878" y="0"/>
                  </a:lnTo>
                  <a:lnTo>
                    <a:pt x="1878" y="0"/>
                  </a:lnTo>
                  <a:lnTo>
                    <a:pt x="1882" y="0"/>
                  </a:lnTo>
                  <a:lnTo>
                    <a:pt x="1884" y="2"/>
                  </a:lnTo>
                  <a:lnTo>
                    <a:pt x="1886" y="6"/>
                  </a:lnTo>
                  <a:lnTo>
                    <a:pt x="1888" y="10"/>
                  </a:lnTo>
                  <a:lnTo>
                    <a:pt x="1888" y="1088"/>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Rectangle 20"/>
            <p:cNvSpPr>
              <a:spLocks noChangeArrowheads="1"/>
            </p:cNvSpPr>
            <p:nvPr/>
          </p:nvSpPr>
          <p:spPr bwMode="auto">
            <a:xfrm>
              <a:off x="5018088" y="3271838"/>
              <a:ext cx="2889250" cy="164147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Rectangle 21"/>
            <p:cNvSpPr>
              <a:spLocks noChangeArrowheads="1"/>
            </p:cNvSpPr>
            <p:nvPr/>
          </p:nvSpPr>
          <p:spPr bwMode="auto">
            <a:xfrm>
              <a:off x="4973638" y="4999038"/>
              <a:ext cx="2984500" cy="9525"/>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Rectangle 22"/>
            <p:cNvSpPr>
              <a:spLocks noChangeArrowheads="1"/>
            </p:cNvSpPr>
            <p:nvPr/>
          </p:nvSpPr>
          <p:spPr bwMode="auto">
            <a:xfrm>
              <a:off x="4973638" y="5008563"/>
              <a:ext cx="2984500" cy="4762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Rectangle 23"/>
            <p:cNvSpPr>
              <a:spLocks noChangeArrowheads="1"/>
            </p:cNvSpPr>
            <p:nvPr/>
          </p:nvSpPr>
          <p:spPr bwMode="auto">
            <a:xfrm>
              <a:off x="4973638" y="5056188"/>
              <a:ext cx="2984500" cy="1238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24"/>
            <p:cNvSpPr>
              <a:spLocks noChangeArrowheads="1"/>
            </p:cNvSpPr>
            <p:nvPr/>
          </p:nvSpPr>
          <p:spPr bwMode="auto">
            <a:xfrm>
              <a:off x="4973638" y="5180013"/>
              <a:ext cx="2984500" cy="38100"/>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Rectangle 25"/>
            <p:cNvSpPr>
              <a:spLocks noChangeArrowheads="1"/>
            </p:cNvSpPr>
            <p:nvPr/>
          </p:nvSpPr>
          <p:spPr bwMode="auto">
            <a:xfrm>
              <a:off x="5122863" y="3313113"/>
              <a:ext cx="2717800" cy="1555750"/>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26"/>
            <p:cNvSpPr>
              <a:spLocks noEditPoints="1"/>
            </p:cNvSpPr>
            <p:nvPr/>
          </p:nvSpPr>
          <p:spPr bwMode="auto">
            <a:xfrm>
              <a:off x="4967288" y="3233738"/>
              <a:ext cx="3000375" cy="1749425"/>
            </a:xfrm>
            <a:custGeom>
              <a:avLst/>
              <a:gdLst>
                <a:gd name="T0" fmla="*/ 12 w 1890"/>
                <a:gd name="T1" fmla="*/ 0 h 1102"/>
                <a:gd name="T2" fmla="*/ 12 w 1890"/>
                <a:gd name="T3" fmla="*/ 0 h 1102"/>
                <a:gd name="T4" fmla="*/ 8 w 1890"/>
                <a:gd name="T5" fmla="*/ 0 h 1102"/>
                <a:gd name="T6" fmla="*/ 4 w 1890"/>
                <a:gd name="T7" fmla="*/ 4 h 1102"/>
                <a:gd name="T8" fmla="*/ 0 w 1890"/>
                <a:gd name="T9" fmla="*/ 8 h 1102"/>
                <a:gd name="T10" fmla="*/ 0 w 1890"/>
                <a:gd name="T11" fmla="*/ 12 h 1102"/>
                <a:gd name="T12" fmla="*/ 0 w 1890"/>
                <a:gd name="T13" fmla="*/ 1090 h 1102"/>
                <a:gd name="T14" fmla="*/ 0 w 1890"/>
                <a:gd name="T15" fmla="*/ 1090 h 1102"/>
                <a:gd name="T16" fmla="*/ 0 w 1890"/>
                <a:gd name="T17" fmla="*/ 1096 h 1102"/>
                <a:gd name="T18" fmla="*/ 4 w 1890"/>
                <a:gd name="T19" fmla="*/ 1100 h 1102"/>
                <a:gd name="T20" fmla="*/ 8 w 1890"/>
                <a:gd name="T21" fmla="*/ 1102 h 1102"/>
                <a:gd name="T22" fmla="*/ 12 w 1890"/>
                <a:gd name="T23" fmla="*/ 1102 h 1102"/>
                <a:gd name="T24" fmla="*/ 1878 w 1890"/>
                <a:gd name="T25" fmla="*/ 1102 h 1102"/>
                <a:gd name="T26" fmla="*/ 1878 w 1890"/>
                <a:gd name="T27" fmla="*/ 1102 h 1102"/>
                <a:gd name="T28" fmla="*/ 1884 w 1890"/>
                <a:gd name="T29" fmla="*/ 1102 h 1102"/>
                <a:gd name="T30" fmla="*/ 1888 w 1890"/>
                <a:gd name="T31" fmla="*/ 1100 h 1102"/>
                <a:gd name="T32" fmla="*/ 1890 w 1890"/>
                <a:gd name="T33" fmla="*/ 1096 h 1102"/>
                <a:gd name="T34" fmla="*/ 1890 w 1890"/>
                <a:gd name="T35" fmla="*/ 1090 h 1102"/>
                <a:gd name="T36" fmla="*/ 1890 w 1890"/>
                <a:gd name="T37" fmla="*/ 12 h 1102"/>
                <a:gd name="T38" fmla="*/ 1890 w 1890"/>
                <a:gd name="T39" fmla="*/ 12 h 1102"/>
                <a:gd name="T40" fmla="*/ 1890 w 1890"/>
                <a:gd name="T41" fmla="*/ 8 h 1102"/>
                <a:gd name="T42" fmla="*/ 1888 w 1890"/>
                <a:gd name="T43" fmla="*/ 4 h 1102"/>
                <a:gd name="T44" fmla="*/ 1884 w 1890"/>
                <a:gd name="T45" fmla="*/ 0 h 1102"/>
                <a:gd name="T46" fmla="*/ 1878 w 1890"/>
                <a:gd name="T47" fmla="*/ 0 h 1102"/>
                <a:gd name="T48" fmla="*/ 12 w 1890"/>
                <a:gd name="T49" fmla="*/ 0 h 1102"/>
                <a:gd name="T50" fmla="*/ 4 w 1890"/>
                <a:gd name="T51" fmla="*/ 1090 h 1102"/>
                <a:gd name="T52" fmla="*/ 4 w 1890"/>
                <a:gd name="T53" fmla="*/ 12 h 1102"/>
                <a:gd name="T54" fmla="*/ 4 w 1890"/>
                <a:gd name="T55" fmla="*/ 12 h 1102"/>
                <a:gd name="T56" fmla="*/ 4 w 1890"/>
                <a:gd name="T57" fmla="*/ 8 h 1102"/>
                <a:gd name="T58" fmla="*/ 6 w 1890"/>
                <a:gd name="T59" fmla="*/ 6 h 1102"/>
                <a:gd name="T60" fmla="*/ 8 w 1890"/>
                <a:gd name="T61" fmla="*/ 4 h 1102"/>
                <a:gd name="T62" fmla="*/ 12 w 1890"/>
                <a:gd name="T63" fmla="*/ 4 h 1102"/>
                <a:gd name="T64" fmla="*/ 1878 w 1890"/>
                <a:gd name="T65" fmla="*/ 4 h 1102"/>
                <a:gd name="T66" fmla="*/ 1878 w 1890"/>
                <a:gd name="T67" fmla="*/ 4 h 1102"/>
                <a:gd name="T68" fmla="*/ 1882 w 1890"/>
                <a:gd name="T69" fmla="*/ 4 h 1102"/>
                <a:gd name="T70" fmla="*/ 1884 w 1890"/>
                <a:gd name="T71" fmla="*/ 6 h 1102"/>
                <a:gd name="T72" fmla="*/ 1886 w 1890"/>
                <a:gd name="T73" fmla="*/ 8 h 1102"/>
                <a:gd name="T74" fmla="*/ 1886 w 1890"/>
                <a:gd name="T75" fmla="*/ 12 h 1102"/>
                <a:gd name="T76" fmla="*/ 1886 w 1890"/>
                <a:gd name="T77" fmla="*/ 1090 h 1102"/>
                <a:gd name="T78" fmla="*/ 1886 w 1890"/>
                <a:gd name="T79" fmla="*/ 1090 h 1102"/>
                <a:gd name="T80" fmla="*/ 1886 w 1890"/>
                <a:gd name="T81" fmla="*/ 1094 h 1102"/>
                <a:gd name="T82" fmla="*/ 1884 w 1890"/>
                <a:gd name="T83" fmla="*/ 1096 h 1102"/>
                <a:gd name="T84" fmla="*/ 1882 w 1890"/>
                <a:gd name="T85" fmla="*/ 1098 h 1102"/>
                <a:gd name="T86" fmla="*/ 1878 w 1890"/>
                <a:gd name="T87" fmla="*/ 1098 h 1102"/>
                <a:gd name="T88" fmla="*/ 12 w 1890"/>
                <a:gd name="T89" fmla="*/ 1098 h 1102"/>
                <a:gd name="T90" fmla="*/ 12 w 1890"/>
                <a:gd name="T91" fmla="*/ 1098 h 1102"/>
                <a:gd name="T92" fmla="*/ 8 w 1890"/>
                <a:gd name="T93" fmla="*/ 1098 h 1102"/>
                <a:gd name="T94" fmla="*/ 6 w 1890"/>
                <a:gd name="T95" fmla="*/ 1096 h 1102"/>
                <a:gd name="T96" fmla="*/ 4 w 1890"/>
                <a:gd name="T97" fmla="*/ 1094 h 1102"/>
                <a:gd name="T98" fmla="*/ 4 w 1890"/>
                <a:gd name="T99" fmla="*/ 1090 h 1102"/>
                <a:gd name="T100" fmla="*/ 4 w 1890"/>
                <a:gd name="T101" fmla="*/ 109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0" h="1102">
                  <a:moveTo>
                    <a:pt x="12" y="0"/>
                  </a:moveTo>
                  <a:lnTo>
                    <a:pt x="12" y="0"/>
                  </a:lnTo>
                  <a:lnTo>
                    <a:pt x="8" y="0"/>
                  </a:lnTo>
                  <a:lnTo>
                    <a:pt x="4" y="4"/>
                  </a:lnTo>
                  <a:lnTo>
                    <a:pt x="0" y="8"/>
                  </a:lnTo>
                  <a:lnTo>
                    <a:pt x="0" y="12"/>
                  </a:lnTo>
                  <a:lnTo>
                    <a:pt x="0" y="1090"/>
                  </a:lnTo>
                  <a:lnTo>
                    <a:pt x="0" y="1090"/>
                  </a:lnTo>
                  <a:lnTo>
                    <a:pt x="0" y="1096"/>
                  </a:lnTo>
                  <a:lnTo>
                    <a:pt x="4" y="1100"/>
                  </a:lnTo>
                  <a:lnTo>
                    <a:pt x="8" y="1102"/>
                  </a:lnTo>
                  <a:lnTo>
                    <a:pt x="12" y="1102"/>
                  </a:lnTo>
                  <a:lnTo>
                    <a:pt x="1878" y="1102"/>
                  </a:lnTo>
                  <a:lnTo>
                    <a:pt x="1878" y="1102"/>
                  </a:lnTo>
                  <a:lnTo>
                    <a:pt x="1884" y="1102"/>
                  </a:lnTo>
                  <a:lnTo>
                    <a:pt x="1888" y="1100"/>
                  </a:lnTo>
                  <a:lnTo>
                    <a:pt x="1890" y="1096"/>
                  </a:lnTo>
                  <a:lnTo>
                    <a:pt x="1890" y="1090"/>
                  </a:lnTo>
                  <a:lnTo>
                    <a:pt x="1890" y="12"/>
                  </a:lnTo>
                  <a:lnTo>
                    <a:pt x="1890" y="12"/>
                  </a:lnTo>
                  <a:lnTo>
                    <a:pt x="1890" y="8"/>
                  </a:lnTo>
                  <a:lnTo>
                    <a:pt x="1888" y="4"/>
                  </a:lnTo>
                  <a:lnTo>
                    <a:pt x="1884" y="0"/>
                  </a:lnTo>
                  <a:lnTo>
                    <a:pt x="1878" y="0"/>
                  </a:lnTo>
                  <a:lnTo>
                    <a:pt x="12" y="0"/>
                  </a:lnTo>
                  <a:close/>
                  <a:moveTo>
                    <a:pt x="4" y="1090"/>
                  </a:moveTo>
                  <a:lnTo>
                    <a:pt x="4" y="12"/>
                  </a:lnTo>
                  <a:lnTo>
                    <a:pt x="4" y="12"/>
                  </a:lnTo>
                  <a:lnTo>
                    <a:pt x="4" y="8"/>
                  </a:lnTo>
                  <a:lnTo>
                    <a:pt x="6" y="6"/>
                  </a:lnTo>
                  <a:lnTo>
                    <a:pt x="8" y="4"/>
                  </a:lnTo>
                  <a:lnTo>
                    <a:pt x="12" y="4"/>
                  </a:lnTo>
                  <a:lnTo>
                    <a:pt x="1878" y="4"/>
                  </a:lnTo>
                  <a:lnTo>
                    <a:pt x="1878" y="4"/>
                  </a:lnTo>
                  <a:lnTo>
                    <a:pt x="1882" y="4"/>
                  </a:lnTo>
                  <a:lnTo>
                    <a:pt x="1884" y="6"/>
                  </a:lnTo>
                  <a:lnTo>
                    <a:pt x="1886" y="8"/>
                  </a:lnTo>
                  <a:lnTo>
                    <a:pt x="1886" y="12"/>
                  </a:lnTo>
                  <a:lnTo>
                    <a:pt x="1886" y="1090"/>
                  </a:lnTo>
                  <a:lnTo>
                    <a:pt x="1886" y="1090"/>
                  </a:lnTo>
                  <a:lnTo>
                    <a:pt x="1886" y="1094"/>
                  </a:lnTo>
                  <a:lnTo>
                    <a:pt x="1884" y="1096"/>
                  </a:lnTo>
                  <a:lnTo>
                    <a:pt x="1882" y="1098"/>
                  </a:lnTo>
                  <a:lnTo>
                    <a:pt x="1878" y="1098"/>
                  </a:lnTo>
                  <a:lnTo>
                    <a:pt x="12" y="1098"/>
                  </a:lnTo>
                  <a:lnTo>
                    <a:pt x="12" y="1098"/>
                  </a:lnTo>
                  <a:lnTo>
                    <a:pt x="8" y="1098"/>
                  </a:lnTo>
                  <a:lnTo>
                    <a:pt x="6" y="1096"/>
                  </a:lnTo>
                  <a:lnTo>
                    <a:pt x="4" y="1094"/>
                  </a:lnTo>
                  <a:lnTo>
                    <a:pt x="4" y="1090"/>
                  </a:lnTo>
                  <a:lnTo>
                    <a:pt x="4" y="10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27"/>
            <p:cNvSpPr>
              <a:spLocks noEditPoints="1"/>
            </p:cNvSpPr>
            <p:nvPr/>
          </p:nvSpPr>
          <p:spPr bwMode="auto">
            <a:xfrm>
              <a:off x="4973638" y="4995863"/>
              <a:ext cx="2990850" cy="476250"/>
            </a:xfrm>
            <a:custGeom>
              <a:avLst/>
              <a:gdLst>
                <a:gd name="T0" fmla="*/ 0 w 1884"/>
                <a:gd name="T1" fmla="*/ 2 h 300"/>
                <a:gd name="T2" fmla="*/ 2 w 1884"/>
                <a:gd name="T3" fmla="*/ 142 h 300"/>
                <a:gd name="T4" fmla="*/ 624 w 1884"/>
                <a:gd name="T5" fmla="*/ 142 h 300"/>
                <a:gd name="T6" fmla="*/ 574 w 1884"/>
                <a:gd name="T7" fmla="*/ 230 h 300"/>
                <a:gd name="T8" fmla="*/ 402 w 1884"/>
                <a:gd name="T9" fmla="*/ 264 h 300"/>
                <a:gd name="T10" fmla="*/ 382 w 1884"/>
                <a:gd name="T11" fmla="*/ 272 h 300"/>
                <a:gd name="T12" fmla="*/ 384 w 1884"/>
                <a:gd name="T13" fmla="*/ 296 h 300"/>
                <a:gd name="T14" fmla="*/ 474 w 1884"/>
                <a:gd name="T15" fmla="*/ 292 h 300"/>
                <a:gd name="T16" fmla="*/ 600 w 1884"/>
                <a:gd name="T17" fmla="*/ 272 h 300"/>
                <a:gd name="T18" fmla="*/ 674 w 1884"/>
                <a:gd name="T19" fmla="*/ 270 h 300"/>
                <a:gd name="T20" fmla="*/ 1236 w 1884"/>
                <a:gd name="T21" fmla="*/ 270 h 300"/>
                <a:gd name="T22" fmla="*/ 1358 w 1884"/>
                <a:gd name="T23" fmla="*/ 286 h 300"/>
                <a:gd name="T24" fmla="*/ 1388 w 1884"/>
                <a:gd name="T25" fmla="*/ 292 h 300"/>
                <a:gd name="T26" fmla="*/ 1436 w 1884"/>
                <a:gd name="T27" fmla="*/ 300 h 300"/>
                <a:gd name="T28" fmla="*/ 1496 w 1884"/>
                <a:gd name="T29" fmla="*/ 292 h 300"/>
                <a:gd name="T30" fmla="*/ 1498 w 1884"/>
                <a:gd name="T31" fmla="*/ 290 h 300"/>
                <a:gd name="T32" fmla="*/ 1494 w 1884"/>
                <a:gd name="T33" fmla="*/ 272 h 300"/>
                <a:gd name="T34" fmla="*/ 1466 w 1884"/>
                <a:gd name="T35" fmla="*/ 262 h 300"/>
                <a:gd name="T36" fmla="*/ 1310 w 1884"/>
                <a:gd name="T37" fmla="*/ 232 h 300"/>
                <a:gd name="T38" fmla="*/ 1256 w 1884"/>
                <a:gd name="T39" fmla="*/ 142 h 300"/>
                <a:gd name="T40" fmla="*/ 1882 w 1884"/>
                <a:gd name="T41" fmla="*/ 142 h 300"/>
                <a:gd name="T42" fmla="*/ 1884 w 1884"/>
                <a:gd name="T43" fmla="*/ 2 h 300"/>
                <a:gd name="T44" fmla="*/ 1880 w 1884"/>
                <a:gd name="T45" fmla="*/ 4 h 300"/>
                <a:gd name="T46" fmla="*/ 1880 w 1884"/>
                <a:gd name="T47" fmla="*/ 138 h 300"/>
                <a:gd name="T48" fmla="*/ 1252 w 1884"/>
                <a:gd name="T49" fmla="*/ 140 h 300"/>
                <a:gd name="T50" fmla="*/ 1254 w 1884"/>
                <a:gd name="T51" fmla="*/ 228 h 300"/>
                <a:gd name="T52" fmla="*/ 1370 w 1884"/>
                <a:gd name="T53" fmla="*/ 244 h 300"/>
                <a:gd name="T54" fmla="*/ 1490 w 1884"/>
                <a:gd name="T55" fmla="*/ 274 h 300"/>
                <a:gd name="T56" fmla="*/ 1494 w 1884"/>
                <a:gd name="T57" fmla="*/ 288 h 300"/>
                <a:gd name="T58" fmla="*/ 1436 w 1884"/>
                <a:gd name="T59" fmla="*/ 296 h 300"/>
                <a:gd name="T60" fmla="*/ 1378 w 1884"/>
                <a:gd name="T61" fmla="*/ 286 h 300"/>
                <a:gd name="T62" fmla="*/ 1318 w 1884"/>
                <a:gd name="T63" fmla="*/ 274 h 300"/>
                <a:gd name="T64" fmla="*/ 688 w 1884"/>
                <a:gd name="T65" fmla="*/ 266 h 300"/>
                <a:gd name="T66" fmla="*/ 640 w 1884"/>
                <a:gd name="T67" fmla="*/ 266 h 300"/>
                <a:gd name="T68" fmla="*/ 526 w 1884"/>
                <a:gd name="T69" fmla="*/ 280 h 300"/>
                <a:gd name="T70" fmla="*/ 440 w 1884"/>
                <a:gd name="T71" fmla="*/ 292 h 300"/>
                <a:gd name="T72" fmla="*/ 386 w 1884"/>
                <a:gd name="T73" fmla="*/ 292 h 300"/>
                <a:gd name="T74" fmla="*/ 412 w 1884"/>
                <a:gd name="T75" fmla="*/ 266 h 300"/>
                <a:gd name="T76" fmla="*/ 578 w 1884"/>
                <a:gd name="T77" fmla="*/ 234 h 300"/>
                <a:gd name="T78" fmla="*/ 628 w 1884"/>
                <a:gd name="T79" fmla="*/ 226 h 300"/>
                <a:gd name="T80" fmla="*/ 626 w 1884"/>
                <a:gd name="T81" fmla="*/ 138 h 300"/>
                <a:gd name="T82" fmla="*/ 4 w 1884"/>
                <a:gd name="T83" fmla="*/ 138 h 300"/>
                <a:gd name="T84" fmla="*/ 1880 w 1884"/>
                <a:gd name="T85"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4" h="300">
                  <a:moveTo>
                    <a:pt x="2" y="0"/>
                  </a:moveTo>
                  <a:lnTo>
                    <a:pt x="2" y="0"/>
                  </a:lnTo>
                  <a:lnTo>
                    <a:pt x="0" y="2"/>
                  </a:lnTo>
                  <a:lnTo>
                    <a:pt x="0" y="140"/>
                  </a:lnTo>
                  <a:lnTo>
                    <a:pt x="0" y="140"/>
                  </a:lnTo>
                  <a:lnTo>
                    <a:pt x="2" y="142"/>
                  </a:lnTo>
                  <a:lnTo>
                    <a:pt x="2" y="142"/>
                  </a:lnTo>
                  <a:lnTo>
                    <a:pt x="624" y="142"/>
                  </a:lnTo>
                  <a:lnTo>
                    <a:pt x="624" y="142"/>
                  </a:lnTo>
                  <a:lnTo>
                    <a:pt x="624" y="224"/>
                  </a:lnTo>
                  <a:lnTo>
                    <a:pt x="624" y="224"/>
                  </a:lnTo>
                  <a:lnTo>
                    <a:pt x="574" y="230"/>
                  </a:lnTo>
                  <a:lnTo>
                    <a:pt x="528" y="238"/>
                  </a:lnTo>
                  <a:lnTo>
                    <a:pt x="454" y="252"/>
                  </a:lnTo>
                  <a:lnTo>
                    <a:pt x="402" y="264"/>
                  </a:lnTo>
                  <a:lnTo>
                    <a:pt x="384" y="270"/>
                  </a:lnTo>
                  <a:lnTo>
                    <a:pt x="384" y="270"/>
                  </a:lnTo>
                  <a:lnTo>
                    <a:pt x="382" y="272"/>
                  </a:lnTo>
                  <a:lnTo>
                    <a:pt x="382" y="294"/>
                  </a:lnTo>
                  <a:lnTo>
                    <a:pt x="382" y="294"/>
                  </a:lnTo>
                  <a:lnTo>
                    <a:pt x="384" y="296"/>
                  </a:lnTo>
                  <a:lnTo>
                    <a:pt x="440" y="296"/>
                  </a:lnTo>
                  <a:lnTo>
                    <a:pt x="440" y="296"/>
                  </a:lnTo>
                  <a:lnTo>
                    <a:pt x="474" y="292"/>
                  </a:lnTo>
                  <a:lnTo>
                    <a:pt x="528" y="284"/>
                  </a:lnTo>
                  <a:lnTo>
                    <a:pt x="528" y="284"/>
                  </a:lnTo>
                  <a:lnTo>
                    <a:pt x="600" y="272"/>
                  </a:lnTo>
                  <a:lnTo>
                    <a:pt x="600" y="272"/>
                  </a:lnTo>
                  <a:lnTo>
                    <a:pt x="640" y="270"/>
                  </a:lnTo>
                  <a:lnTo>
                    <a:pt x="674" y="270"/>
                  </a:lnTo>
                  <a:lnTo>
                    <a:pt x="688" y="270"/>
                  </a:lnTo>
                  <a:lnTo>
                    <a:pt x="1236" y="270"/>
                  </a:lnTo>
                  <a:lnTo>
                    <a:pt x="1236" y="270"/>
                  </a:lnTo>
                  <a:lnTo>
                    <a:pt x="1274" y="272"/>
                  </a:lnTo>
                  <a:lnTo>
                    <a:pt x="1318" y="278"/>
                  </a:lnTo>
                  <a:lnTo>
                    <a:pt x="1358" y="286"/>
                  </a:lnTo>
                  <a:lnTo>
                    <a:pt x="1376" y="290"/>
                  </a:lnTo>
                  <a:lnTo>
                    <a:pt x="1376" y="290"/>
                  </a:lnTo>
                  <a:lnTo>
                    <a:pt x="1388" y="292"/>
                  </a:lnTo>
                  <a:lnTo>
                    <a:pt x="1406" y="296"/>
                  </a:lnTo>
                  <a:lnTo>
                    <a:pt x="1436" y="300"/>
                  </a:lnTo>
                  <a:lnTo>
                    <a:pt x="1436" y="300"/>
                  </a:lnTo>
                  <a:lnTo>
                    <a:pt x="1452" y="300"/>
                  </a:lnTo>
                  <a:lnTo>
                    <a:pt x="1470" y="296"/>
                  </a:lnTo>
                  <a:lnTo>
                    <a:pt x="1496" y="292"/>
                  </a:lnTo>
                  <a:lnTo>
                    <a:pt x="1496" y="292"/>
                  </a:lnTo>
                  <a:lnTo>
                    <a:pt x="1498" y="290"/>
                  </a:lnTo>
                  <a:lnTo>
                    <a:pt x="1498" y="290"/>
                  </a:lnTo>
                  <a:lnTo>
                    <a:pt x="1496" y="278"/>
                  </a:lnTo>
                  <a:lnTo>
                    <a:pt x="1494" y="272"/>
                  </a:lnTo>
                  <a:lnTo>
                    <a:pt x="1494" y="272"/>
                  </a:lnTo>
                  <a:lnTo>
                    <a:pt x="1494" y="270"/>
                  </a:lnTo>
                  <a:lnTo>
                    <a:pt x="1494" y="270"/>
                  </a:lnTo>
                  <a:lnTo>
                    <a:pt x="1466" y="262"/>
                  </a:lnTo>
                  <a:lnTo>
                    <a:pt x="1438" y="254"/>
                  </a:lnTo>
                  <a:lnTo>
                    <a:pt x="1374" y="240"/>
                  </a:lnTo>
                  <a:lnTo>
                    <a:pt x="1310" y="232"/>
                  </a:lnTo>
                  <a:lnTo>
                    <a:pt x="1256" y="224"/>
                  </a:lnTo>
                  <a:lnTo>
                    <a:pt x="1256" y="224"/>
                  </a:lnTo>
                  <a:lnTo>
                    <a:pt x="1256" y="142"/>
                  </a:lnTo>
                  <a:lnTo>
                    <a:pt x="1256" y="142"/>
                  </a:lnTo>
                  <a:lnTo>
                    <a:pt x="1882" y="142"/>
                  </a:lnTo>
                  <a:lnTo>
                    <a:pt x="1882" y="142"/>
                  </a:lnTo>
                  <a:lnTo>
                    <a:pt x="1884" y="140"/>
                  </a:lnTo>
                  <a:lnTo>
                    <a:pt x="1884" y="2"/>
                  </a:lnTo>
                  <a:lnTo>
                    <a:pt x="1884" y="2"/>
                  </a:lnTo>
                  <a:lnTo>
                    <a:pt x="1882" y="0"/>
                  </a:lnTo>
                  <a:lnTo>
                    <a:pt x="2" y="0"/>
                  </a:lnTo>
                  <a:close/>
                  <a:moveTo>
                    <a:pt x="1880" y="4"/>
                  </a:moveTo>
                  <a:lnTo>
                    <a:pt x="1880" y="4"/>
                  </a:lnTo>
                  <a:lnTo>
                    <a:pt x="1880" y="138"/>
                  </a:lnTo>
                  <a:lnTo>
                    <a:pt x="1880" y="138"/>
                  </a:lnTo>
                  <a:lnTo>
                    <a:pt x="1254" y="138"/>
                  </a:lnTo>
                  <a:lnTo>
                    <a:pt x="1254" y="138"/>
                  </a:lnTo>
                  <a:lnTo>
                    <a:pt x="1252" y="140"/>
                  </a:lnTo>
                  <a:lnTo>
                    <a:pt x="1252" y="226"/>
                  </a:lnTo>
                  <a:lnTo>
                    <a:pt x="1252" y="226"/>
                  </a:lnTo>
                  <a:lnTo>
                    <a:pt x="1254" y="228"/>
                  </a:lnTo>
                  <a:lnTo>
                    <a:pt x="1254" y="228"/>
                  </a:lnTo>
                  <a:lnTo>
                    <a:pt x="1308" y="234"/>
                  </a:lnTo>
                  <a:lnTo>
                    <a:pt x="1370" y="244"/>
                  </a:lnTo>
                  <a:lnTo>
                    <a:pt x="1434" y="258"/>
                  </a:lnTo>
                  <a:lnTo>
                    <a:pt x="1464" y="264"/>
                  </a:lnTo>
                  <a:lnTo>
                    <a:pt x="1490" y="274"/>
                  </a:lnTo>
                  <a:lnTo>
                    <a:pt x="1490" y="274"/>
                  </a:lnTo>
                  <a:lnTo>
                    <a:pt x="1494" y="288"/>
                  </a:lnTo>
                  <a:lnTo>
                    <a:pt x="1494" y="288"/>
                  </a:lnTo>
                  <a:lnTo>
                    <a:pt x="1466" y="294"/>
                  </a:lnTo>
                  <a:lnTo>
                    <a:pt x="1450" y="296"/>
                  </a:lnTo>
                  <a:lnTo>
                    <a:pt x="1436" y="296"/>
                  </a:lnTo>
                  <a:lnTo>
                    <a:pt x="1436" y="296"/>
                  </a:lnTo>
                  <a:lnTo>
                    <a:pt x="1404" y="292"/>
                  </a:lnTo>
                  <a:lnTo>
                    <a:pt x="1378" y="286"/>
                  </a:lnTo>
                  <a:lnTo>
                    <a:pt x="1378" y="286"/>
                  </a:lnTo>
                  <a:lnTo>
                    <a:pt x="1358" y="282"/>
                  </a:lnTo>
                  <a:lnTo>
                    <a:pt x="1318" y="274"/>
                  </a:lnTo>
                  <a:lnTo>
                    <a:pt x="1274" y="268"/>
                  </a:lnTo>
                  <a:lnTo>
                    <a:pt x="1236" y="266"/>
                  </a:lnTo>
                  <a:lnTo>
                    <a:pt x="688" y="266"/>
                  </a:lnTo>
                  <a:lnTo>
                    <a:pt x="674" y="266"/>
                  </a:lnTo>
                  <a:lnTo>
                    <a:pt x="674" y="266"/>
                  </a:lnTo>
                  <a:lnTo>
                    <a:pt x="640" y="266"/>
                  </a:lnTo>
                  <a:lnTo>
                    <a:pt x="600" y="268"/>
                  </a:lnTo>
                  <a:lnTo>
                    <a:pt x="600" y="268"/>
                  </a:lnTo>
                  <a:lnTo>
                    <a:pt x="526" y="280"/>
                  </a:lnTo>
                  <a:lnTo>
                    <a:pt x="526" y="280"/>
                  </a:lnTo>
                  <a:lnTo>
                    <a:pt x="474" y="288"/>
                  </a:lnTo>
                  <a:lnTo>
                    <a:pt x="440" y="292"/>
                  </a:lnTo>
                  <a:lnTo>
                    <a:pt x="440" y="292"/>
                  </a:lnTo>
                  <a:lnTo>
                    <a:pt x="386" y="292"/>
                  </a:lnTo>
                  <a:lnTo>
                    <a:pt x="386" y="292"/>
                  </a:lnTo>
                  <a:lnTo>
                    <a:pt x="386" y="274"/>
                  </a:lnTo>
                  <a:lnTo>
                    <a:pt x="386" y="274"/>
                  </a:lnTo>
                  <a:lnTo>
                    <a:pt x="412" y="266"/>
                  </a:lnTo>
                  <a:lnTo>
                    <a:pt x="464" y="254"/>
                  </a:lnTo>
                  <a:lnTo>
                    <a:pt x="536" y="240"/>
                  </a:lnTo>
                  <a:lnTo>
                    <a:pt x="578" y="234"/>
                  </a:lnTo>
                  <a:lnTo>
                    <a:pt x="626" y="228"/>
                  </a:lnTo>
                  <a:lnTo>
                    <a:pt x="626" y="228"/>
                  </a:lnTo>
                  <a:lnTo>
                    <a:pt x="628" y="226"/>
                  </a:lnTo>
                  <a:lnTo>
                    <a:pt x="628" y="140"/>
                  </a:lnTo>
                  <a:lnTo>
                    <a:pt x="628" y="140"/>
                  </a:lnTo>
                  <a:lnTo>
                    <a:pt x="626" y="138"/>
                  </a:lnTo>
                  <a:lnTo>
                    <a:pt x="626" y="138"/>
                  </a:lnTo>
                  <a:lnTo>
                    <a:pt x="4" y="138"/>
                  </a:lnTo>
                  <a:lnTo>
                    <a:pt x="4" y="138"/>
                  </a:lnTo>
                  <a:lnTo>
                    <a:pt x="4" y="4"/>
                  </a:lnTo>
                  <a:lnTo>
                    <a:pt x="4" y="4"/>
                  </a:lnTo>
                  <a:lnTo>
                    <a:pt x="1880" y="4"/>
                  </a:lnTo>
                  <a:lnTo>
                    <a:pt x="188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28"/>
            <p:cNvSpPr>
              <a:spLocks noEditPoints="1"/>
            </p:cNvSpPr>
            <p:nvPr/>
          </p:nvSpPr>
          <p:spPr bwMode="auto">
            <a:xfrm>
              <a:off x="6126163" y="5214938"/>
              <a:ext cx="679450" cy="136525"/>
            </a:xfrm>
            <a:custGeom>
              <a:avLst/>
              <a:gdLst>
                <a:gd name="T0" fmla="*/ 2 w 428"/>
                <a:gd name="T1" fmla="*/ 0 h 86"/>
                <a:gd name="T2" fmla="*/ 2 w 428"/>
                <a:gd name="T3" fmla="*/ 0 h 86"/>
                <a:gd name="T4" fmla="*/ 0 w 428"/>
                <a:gd name="T5" fmla="*/ 2 h 86"/>
                <a:gd name="T6" fmla="*/ 0 w 428"/>
                <a:gd name="T7" fmla="*/ 84 h 86"/>
                <a:gd name="T8" fmla="*/ 0 w 428"/>
                <a:gd name="T9" fmla="*/ 84 h 86"/>
                <a:gd name="T10" fmla="*/ 2 w 428"/>
                <a:gd name="T11" fmla="*/ 86 h 86"/>
                <a:gd name="T12" fmla="*/ 426 w 428"/>
                <a:gd name="T13" fmla="*/ 86 h 86"/>
                <a:gd name="T14" fmla="*/ 426 w 428"/>
                <a:gd name="T15" fmla="*/ 86 h 86"/>
                <a:gd name="T16" fmla="*/ 426 w 428"/>
                <a:gd name="T17" fmla="*/ 86 h 86"/>
                <a:gd name="T18" fmla="*/ 426 w 428"/>
                <a:gd name="T19" fmla="*/ 86 h 86"/>
                <a:gd name="T20" fmla="*/ 428 w 428"/>
                <a:gd name="T21" fmla="*/ 84 h 86"/>
                <a:gd name="T22" fmla="*/ 428 w 428"/>
                <a:gd name="T23" fmla="*/ 2 h 86"/>
                <a:gd name="T24" fmla="*/ 428 w 428"/>
                <a:gd name="T25" fmla="*/ 2 h 86"/>
                <a:gd name="T26" fmla="*/ 426 w 428"/>
                <a:gd name="T27" fmla="*/ 0 h 86"/>
                <a:gd name="T28" fmla="*/ 2 w 428"/>
                <a:gd name="T29" fmla="*/ 0 h 86"/>
                <a:gd name="T30" fmla="*/ 424 w 428"/>
                <a:gd name="T31" fmla="*/ 4 h 86"/>
                <a:gd name="T32" fmla="*/ 424 w 428"/>
                <a:gd name="T33" fmla="*/ 4 h 86"/>
                <a:gd name="T34" fmla="*/ 424 w 428"/>
                <a:gd name="T35" fmla="*/ 82 h 86"/>
                <a:gd name="T36" fmla="*/ 424 w 428"/>
                <a:gd name="T37" fmla="*/ 82 h 86"/>
                <a:gd name="T38" fmla="*/ 4 w 428"/>
                <a:gd name="T39" fmla="*/ 82 h 86"/>
                <a:gd name="T40" fmla="*/ 4 w 428"/>
                <a:gd name="T41" fmla="*/ 82 h 86"/>
                <a:gd name="T42" fmla="*/ 4 w 428"/>
                <a:gd name="T43" fmla="*/ 4 h 86"/>
                <a:gd name="T44" fmla="*/ 4 w 428"/>
                <a:gd name="T45" fmla="*/ 4 h 86"/>
                <a:gd name="T46" fmla="*/ 424 w 428"/>
                <a:gd name="T47" fmla="*/ 4 h 86"/>
                <a:gd name="T48" fmla="*/ 424 w 428"/>
                <a:gd name="T4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8" h="86">
                  <a:moveTo>
                    <a:pt x="2" y="0"/>
                  </a:moveTo>
                  <a:lnTo>
                    <a:pt x="2" y="0"/>
                  </a:lnTo>
                  <a:lnTo>
                    <a:pt x="0" y="2"/>
                  </a:lnTo>
                  <a:lnTo>
                    <a:pt x="0" y="84"/>
                  </a:lnTo>
                  <a:lnTo>
                    <a:pt x="0" y="84"/>
                  </a:lnTo>
                  <a:lnTo>
                    <a:pt x="2" y="86"/>
                  </a:lnTo>
                  <a:lnTo>
                    <a:pt x="426" y="86"/>
                  </a:lnTo>
                  <a:lnTo>
                    <a:pt x="426" y="86"/>
                  </a:lnTo>
                  <a:lnTo>
                    <a:pt x="426" y="86"/>
                  </a:lnTo>
                  <a:lnTo>
                    <a:pt x="426" y="86"/>
                  </a:lnTo>
                  <a:lnTo>
                    <a:pt x="428" y="84"/>
                  </a:lnTo>
                  <a:lnTo>
                    <a:pt x="428" y="2"/>
                  </a:lnTo>
                  <a:lnTo>
                    <a:pt x="428" y="2"/>
                  </a:lnTo>
                  <a:lnTo>
                    <a:pt x="426" y="0"/>
                  </a:lnTo>
                  <a:lnTo>
                    <a:pt x="2" y="0"/>
                  </a:lnTo>
                  <a:close/>
                  <a:moveTo>
                    <a:pt x="424" y="4"/>
                  </a:moveTo>
                  <a:lnTo>
                    <a:pt x="424" y="4"/>
                  </a:lnTo>
                  <a:lnTo>
                    <a:pt x="424" y="82"/>
                  </a:lnTo>
                  <a:lnTo>
                    <a:pt x="424" y="82"/>
                  </a:lnTo>
                  <a:lnTo>
                    <a:pt x="4" y="82"/>
                  </a:lnTo>
                  <a:lnTo>
                    <a:pt x="4" y="82"/>
                  </a:lnTo>
                  <a:lnTo>
                    <a:pt x="4" y="4"/>
                  </a:lnTo>
                  <a:lnTo>
                    <a:pt x="4" y="4"/>
                  </a:lnTo>
                  <a:lnTo>
                    <a:pt x="424" y="4"/>
                  </a:lnTo>
                  <a:lnTo>
                    <a:pt x="42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3" name="テキスト ボックス 32"/>
          <p:cNvSpPr txBox="1"/>
          <p:nvPr/>
        </p:nvSpPr>
        <p:spPr>
          <a:xfrm>
            <a:off x="1443912" y="254549"/>
            <a:ext cx="8874916" cy="1477328"/>
          </a:xfrm>
          <a:prstGeom prst="rect">
            <a:avLst/>
          </a:prstGeom>
          <a:noFill/>
        </p:spPr>
        <p:txBody>
          <a:bodyPr wrap="square" rtlCol="0">
            <a:spAutoFit/>
          </a:bodyPr>
          <a:lstStyle/>
          <a:p>
            <a:r>
              <a:rPr kumimoji="1" lang="ja-JP" altLang="en-US" sz="4500" dirty="0">
                <a:latin typeface="HGP創英角ｺﾞｼｯｸUB" panose="020B0900000000000000" pitchFamily="50" charset="-128"/>
                <a:ea typeface="HGP創英角ｺﾞｼｯｸUB" panose="020B0900000000000000" pitchFamily="50" charset="-128"/>
              </a:rPr>
              <a:t>「近くの山で土砂災害が起きた</a:t>
            </a:r>
            <a:r>
              <a:rPr kumimoji="1" lang="ja-JP" altLang="en-US" sz="4500" dirty="0">
                <a:effectLst/>
                <a:latin typeface="HGP創英角ｺﾞｼｯｸUB" panose="020B0900000000000000" pitchFamily="50" charset="-128"/>
                <a:ea typeface="HGP創英角ｺﾞｼｯｸUB" panose="020B0900000000000000" pitchFamily="50" charset="-128"/>
              </a:rPr>
              <a:t>」</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a:p>
            <a:r>
              <a:rPr kumimoji="1" lang="ja-JP" altLang="en-US" sz="4500" dirty="0">
                <a:effectLst/>
                <a:latin typeface="HGP創英角ｺﾞｼｯｸUB" panose="020B0900000000000000" pitchFamily="50" charset="-128"/>
                <a:ea typeface="HGP創英角ｺﾞｼｯｸUB" panose="020B0900000000000000" pitchFamily="50" charset="-128"/>
              </a:rPr>
              <a:t>というニュースを見た。</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34" name="テキスト ボックス 33"/>
          <p:cNvSpPr txBox="1"/>
          <p:nvPr/>
        </p:nvSpPr>
        <p:spPr>
          <a:xfrm>
            <a:off x="386196" y="78832"/>
            <a:ext cx="1781175" cy="2554545"/>
          </a:xfrm>
          <a:prstGeom prst="rect">
            <a:avLst/>
          </a:prstGeom>
          <a:noFill/>
        </p:spPr>
        <p:txBody>
          <a:bodyPr wrap="square" rtlCol="0">
            <a:spAutoFit/>
          </a:bodyPr>
          <a:lstStyle/>
          <a:p>
            <a:r>
              <a:rPr kumimoji="1" lang="ja-JP" altLang="en-US" sz="8000" b="1" dirty="0">
                <a:ln w="38100">
                  <a:solidFill>
                    <a:schemeClr val="tx1">
                      <a:lumMod val="75000"/>
                      <a:lumOff val="25000"/>
                    </a:schemeClr>
                  </a:solidFill>
                </a:ln>
                <a:solidFill>
                  <a:srgbClr val="2B4E91"/>
                </a:solidFill>
                <a:latin typeface="HGP創英角ｺﾞｼｯｸUB" panose="020B0900000000000000" pitchFamily="50" charset="-128"/>
                <a:ea typeface="HGP創英角ｺﾞｼｯｸUB" panose="020B0900000000000000" pitchFamily="50" charset="-128"/>
              </a:rPr>
              <a:t>Ａ</a:t>
            </a:r>
            <a:endParaRPr kumimoji="1" lang="en-US" altLang="ja-JP" sz="8000" b="1" dirty="0">
              <a:ln w="38100">
                <a:solidFill>
                  <a:schemeClr val="tx1">
                    <a:lumMod val="75000"/>
                    <a:lumOff val="25000"/>
                  </a:schemeClr>
                </a:solidFill>
              </a:ln>
              <a:solidFill>
                <a:srgbClr val="2B4E91"/>
              </a:solidFill>
              <a:latin typeface="HGP創英角ｺﾞｼｯｸUB" panose="020B0900000000000000" pitchFamily="50" charset="-128"/>
              <a:ea typeface="HGP創英角ｺﾞｼｯｸUB" panose="020B0900000000000000" pitchFamily="50" charset="-128"/>
            </a:endParaRPr>
          </a:p>
          <a:p>
            <a:endParaRPr kumimoji="1" lang="ja-JP" altLang="en-US" sz="8000" b="1" dirty="0">
              <a:ln w="38100">
                <a:solidFill>
                  <a:schemeClr val="tx1">
                    <a:lumMod val="75000"/>
                    <a:lumOff val="25000"/>
                  </a:schemeClr>
                </a:solidFill>
              </a:ln>
              <a:solidFill>
                <a:srgbClr val="2E84B1"/>
              </a:solidFill>
              <a:latin typeface="HGP創英角ｺﾞｼｯｸUB" panose="020B0900000000000000" pitchFamily="50" charset="-128"/>
              <a:ea typeface="HGP創英角ｺﾞｼｯｸUB" panose="020B0900000000000000" pitchFamily="50" charset="-128"/>
            </a:endParaRPr>
          </a:p>
        </p:txBody>
      </p:sp>
      <p:sp>
        <p:nvSpPr>
          <p:cNvPr id="38" name="テキスト ボックス 37"/>
          <p:cNvSpPr txBox="1"/>
          <p:nvPr/>
        </p:nvSpPr>
        <p:spPr>
          <a:xfrm>
            <a:off x="4572000" y="148048"/>
            <a:ext cx="2015320"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ど</a:t>
            </a:r>
            <a:r>
              <a:rPr kumimoji="1" lang="ja-JP" altLang="en-US" sz="800" dirty="0">
                <a:latin typeface="HGP創英角ｺﾞｼｯｸUB" panose="020B0900000000000000" pitchFamily="50" charset="-128"/>
                <a:ea typeface="HGP創英角ｺﾞｼｯｸUB" panose="020B0900000000000000" pitchFamily="50" charset="-128"/>
              </a:rPr>
              <a:t>　</a:t>
            </a:r>
            <a:r>
              <a:rPr kumimoji="1" lang="ja-JP" altLang="en-US" sz="1600" dirty="0">
                <a:latin typeface="HGP創英角ｺﾞｼｯｸUB" panose="020B0900000000000000" pitchFamily="50" charset="-128"/>
                <a:ea typeface="HGP創英角ｺﾞｼｯｸUB" panose="020B0900000000000000" pitchFamily="50" charset="-128"/>
              </a:rPr>
              <a:t>しゃさいがい</a:t>
            </a:r>
          </a:p>
        </p:txBody>
      </p:sp>
      <p:sp>
        <p:nvSpPr>
          <p:cNvPr id="40" name="正方形/長方形 39"/>
          <p:cNvSpPr/>
          <p:nvPr/>
        </p:nvSpPr>
        <p:spPr>
          <a:xfrm>
            <a:off x="8021953" y="6587388"/>
            <a:ext cx="800219"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pic>
        <p:nvPicPr>
          <p:cNvPr id="8" name="図 7">
            <a:extLst>
              <a:ext uri="{FF2B5EF4-FFF2-40B4-BE49-F238E27FC236}">
                <a16:creationId xmlns:a16="http://schemas.microsoft.com/office/drawing/2014/main" id="{FBDFADE7-DFFA-047B-F772-BDDAE8F761E4}"/>
              </a:ext>
            </a:extLst>
          </p:cNvPr>
          <p:cNvPicPr>
            <a:picLocks noChangeAspect="1"/>
          </p:cNvPicPr>
          <p:nvPr/>
        </p:nvPicPr>
        <p:blipFill rotWithShape="1">
          <a:blip r:embed="rId2"/>
          <a:srcRect l="1664" t="9969" r="721" b="8791"/>
          <a:stretch/>
        </p:blipFill>
        <p:spPr>
          <a:xfrm>
            <a:off x="2803467" y="2596524"/>
            <a:ext cx="4075867" cy="2292675"/>
          </a:xfrm>
          <a:prstGeom prst="rect">
            <a:avLst/>
          </a:prstGeom>
        </p:spPr>
      </p:pic>
      <p:sp>
        <p:nvSpPr>
          <p:cNvPr id="37" name="テキスト ボックス 36"/>
          <p:cNvSpPr txBox="1"/>
          <p:nvPr/>
        </p:nvSpPr>
        <p:spPr>
          <a:xfrm>
            <a:off x="4709149" y="2592171"/>
            <a:ext cx="1576072" cy="338554"/>
          </a:xfrm>
          <a:prstGeom prst="rect">
            <a:avLst/>
          </a:prstGeom>
          <a:noFill/>
        </p:spPr>
        <p:txBody>
          <a:bodyPr wrap="none" rtlCol="0">
            <a:spAutoFit/>
          </a:bodyPr>
          <a:lstStyle/>
          <a:p>
            <a:r>
              <a:rPr kumimoji="1" lang="zh-TW" altLang="en-US"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(2019</a:t>
            </a:r>
            <a:r>
              <a:rPr kumimoji="1" lang="zh-TW" altLang="en-US"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r>
              <a:rPr kumimoji="1" lang="zh-TW" altLang="en-US"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 富岡市 内匠</a:t>
            </a:r>
          </a:p>
        </p:txBody>
      </p:sp>
      <p:sp>
        <p:nvSpPr>
          <p:cNvPr id="6" name="正方形/長方形 5"/>
          <p:cNvSpPr/>
          <p:nvPr/>
        </p:nvSpPr>
        <p:spPr>
          <a:xfrm>
            <a:off x="2454769" y="2594285"/>
            <a:ext cx="348698" cy="2130204"/>
          </a:xfrm>
          <a:prstGeom prst="rect">
            <a:avLst/>
          </a:prstGeom>
          <a:solidFill>
            <a:srgbClr val="2E8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461596" y="4715933"/>
            <a:ext cx="4418531" cy="419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576377" y="4684416"/>
            <a:ext cx="4169731" cy="415498"/>
          </a:xfrm>
          <a:prstGeom prst="rect">
            <a:avLst/>
          </a:prstGeom>
          <a:noFill/>
        </p:spPr>
        <p:txBody>
          <a:bodyPr wrap="none" rtlCol="0">
            <a:spAutoFit/>
          </a:bodyPr>
          <a:lstStyle/>
          <a:p>
            <a:r>
              <a:rPr kumimoji="1" lang="ja-JP" altLang="en-US" sz="21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○○地区で土砂災害が起きました。</a:t>
            </a:r>
          </a:p>
        </p:txBody>
      </p:sp>
      <p:sp>
        <p:nvSpPr>
          <p:cNvPr id="7" name="テキスト ボックス 6"/>
          <p:cNvSpPr txBox="1"/>
          <p:nvPr/>
        </p:nvSpPr>
        <p:spPr>
          <a:xfrm>
            <a:off x="2359158" y="2917371"/>
            <a:ext cx="553998" cy="1736620"/>
          </a:xfrm>
          <a:prstGeom prst="rect">
            <a:avLst/>
          </a:prstGeom>
          <a:noFill/>
        </p:spPr>
        <p:txBody>
          <a:bodyPr vert="eaVert" wrap="square" rtlCol="0">
            <a:spAutoFit/>
          </a:bodyPr>
          <a:lstStyle/>
          <a:p>
            <a:pPr algn="dist"/>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速報ニュース</a:t>
            </a:r>
          </a:p>
        </p:txBody>
      </p:sp>
    </p:spTree>
    <p:extLst>
      <p:ext uri="{BB962C8B-B14F-4D97-AF65-F5344CB8AC3E}">
        <p14:creationId xmlns:p14="http://schemas.microsoft.com/office/powerpoint/2010/main" val="3081992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31</a:t>
            </a:fld>
            <a:endParaRPr kumimoji="1" lang="ja-JP" altLang="en-US"/>
          </a:p>
        </p:txBody>
      </p:sp>
      <p:grpSp>
        <p:nvGrpSpPr>
          <p:cNvPr id="39" name="グループ化 38"/>
          <p:cNvGrpSpPr/>
          <p:nvPr/>
        </p:nvGrpSpPr>
        <p:grpSpPr>
          <a:xfrm>
            <a:off x="4991905" y="4241800"/>
            <a:ext cx="3693111" cy="2020608"/>
            <a:chOff x="3606800" y="1979925"/>
            <a:chExt cx="5227441" cy="2860084"/>
          </a:xfrm>
        </p:grpSpPr>
        <p:sp>
          <p:nvSpPr>
            <p:cNvPr id="40" name="正方形/長方形 2047"/>
            <p:cNvSpPr/>
            <p:nvPr/>
          </p:nvSpPr>
          <p:spPr>
            <a:xfrm>
              <a:off x="3606800" y="4310053"/>
              <a:ext cx="5227441" cy="529956"/>
            </a:xfrm>
            <a:custGeom>
              <a:avLst/>
              <a:gdLst>
                <a:gd name="connsiteX0" fmla="*/ 0 w 8433719"/>
                <a:gd name="connsiteY0" fmla="*/ 0 h 522399"/>
                <a:gd name="connsiteX1" fmla="*/ 8433719 w 8433719"/>
                <a:gd name="connsiteY1" fmla="*/ 0 h 522399"/>
                <a:gd name="connsiteX2" fmla="*/ 8433719 w 8433719"/>
                <a:gd name="connsiteY2" fmla="*/ 522399 h 522399"/>
                <a:gd name="connsiteX3" fmla="*/ 0 w 8433719"/>
                <a:gd name="connsiteY3" fmla="*/ 522399 h 522399"/>
                <a:gd name="connsiteX4" fmla="*/ 0 w 8433719"/>
                <a:gd name="connsiteY4" fmla="*/ 0 h 522399"/>
                <a:gd name="connsiteX0" fmla="*/ 498764 w 8433719"/>
                <a:gd name="connsiteY0" fmla="*/ 0 h 529956"/>
                <a:gd name="connsiteX1" fmla="*/ 8433719 w 8433719"/>
                <a:gd name="connsiteY1" fmla="*/ 7557 h 529956"/>
                <a:gd name="connsiteX2" fmla="*/ 8433719 w 8433719"/>
                <a:gd name="connsiteY2" fmla="*/ 529956 h 529956"/>
                <a:gd name="connsiteX3" fmla="*/ 0 w 8433719"/>
                <a:gd name="connsiteY3" fmla="*/ 529956 h 529956"/>
                <a:gd name="connsiteX4" fmla="*/ 498764 w 8433719"/>
                <a:gd name="connsiteY4" fmla="*/ 0 h 529956"/>
                <a:gd name="connsiteX0" fmla="*/ 498764 w 8433719"/>
                <a:gd name="connsiteY0" fmla="*/ 0 h 529956"/>
                <a:gd name="connsiteX1" fmla="*/ 8275022 w 8433719"/>
                <a:gd name="connsiteY1" fmla="*/ 15114 h 529956"/>
                <a:gd name="connsiteX2" fmla="*/ 8433719 w 8433719"/>
                <a:gd name="connsiteY2" fmla="*/ 529956 h 529956"/>
                <a:gd name="connsiteX3" fmla="*/ 0 w 8433719"/>
                <a:gd name="connsiteY3" fmla="*/ 529956 h 529956"/>
                <a:gd name="connsiteX4" fmla="*/ 498764 w 8433719"/>
                <a:gd name="connsiteY4" fmla="*/ 0 h 52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3719" h="529956">
                  <a:moveTo>
                    <a:pt x="498764" y="0"/>
                  </a:moveTo>
                  <a:lnTo>
                    <a:pt x="8275022" y="15114"/>
                  </a:lnTo>
                  <a:lnTo>
                    <a:pt x="8433719" y="529956"/>
                  </a:lnTo>
                  <a:lnTo>
                    <a:pt x="0" y="529956"/>
                  </a:lnTo>
                  <a:lnTo>
                    <a:pt x="498764"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p:cNvGrpSpPr/>
            <p:nvPr/>
          </p:nvGrpSpPr>
          <p:grpSpPr>
            <a:xfrm>
              <a:off x="4323101" y="1979925"/>
              <a:ext cx="3971218" cy="2370581"/>
              <a:chOff x="3363216" y="1795509"/>
              <a:chExt cx="4318501" cy="2577888"/>
            </a:xfrm>
          </p:grpSpPr>
          <p:sp>
            <p:nvSpPr>
              <p:cNvPr id="46" name="正方形/長方形 45"/>
              <p:cNvSpPr/>
              <p:nvPr/>
            </p:nvSpPr>
            <p:spPr>
              <a:xfrm>
                <a:off x="3460750" y="2254888"/>
                <a:ext cx="4123433" cy="2118509"/>
              </a:xfrm>
              <a:prstGeom prst="rect">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4978400" y="1795509"/>
                <a:ext cx="990600" cy="2577887"/>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363216" y="2254888"/>
                <a:ext cx="1615183" cy="18710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969000" y="2254888"/>
                <a:ext cx="1712717" cy="18710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363216" y="2867368"/>
                <a:ext cx="1615183"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969000" y="2867368"/>
                <a:ext cx="1712717"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3363216" y="3600810"/>
                <a:ext cx="1615183"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5969000" y="3600810"/>
                <a:ext cx="1712717"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四角形: 角を丸くする 53"/>
              <p:cNvSpPr/>
              <p:nvPr/>
            </p:nvSpPr>
            <p:spPr>
              <a:xfrm>
                <a:off x="3729234"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四角形: 角を丸くする 54"/>
              <p:cNvSpPr/>
              <p:nvPr/>
            </p:nvSpPr>
            <p:spPr>
              <a:xfrm>
                <a:off x="4331027"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p:cNvSpPr/>
              <p:nvPr/>
            </p:nvSpPr>
            <p:spPr>
              <a:xfrm>
                <a:off x="6331999"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p:cNvSpPr/>
              <p:nvPr/>
            </p:nvSpPr>
            <p:spPr>
              <a:xfrm>
                <a:off x="6933792"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角を丸くする 57"/>
              <p:cNvSpPr/>
              <p:nvPr/>
            </p:nvSpPr>
            <p:spPr>
              <a:xfrm>
                <a:off x="3729234"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p:cNvSpPr/>
              <p:nvPr/>
            </p:nvSpPr>
            <p:spPr>
              <a:xfrm>
                <a:off x="4331027"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p:cNvSpPr/>
              <p:nvPr/>
            </p:nvSpPr>
            <p:spPr>
              <a:xfrm>
                <a:off x="6331999"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 角を丸くする 60"/>
              <p:cNvSpPr/>
              <p:nvPr/>
            </p:nvSpPr>
            <p:spPr>
              <a:xfrm>
                <a:off x="6933792"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p:cNvSpPr/>
              <p:nvPr/>
            </p:nvSpPr>
            <p:spPr>
              <a:xfrm>
                <a:off x="3729234"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p:cNvSpPr/>
              <p:nvPr/>
            </p:nvSpPr>
            <p:spPr>
              <a:xfrm>
                <a:off x="4331027"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p:cNvSpPr/>
              <p:nvPr/>
            </p:nvSpPr>
            <p:spPr>
              <a:xfrm>
                <a:off x="6331999"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四角形: 角を丸くする 64"/>
              <p:cNvSpPr/>
              <p:nvPr/>
            </p:nvSpPr>
            <p:spPr>
              <a:xfrm>
                <a:off x="6933792"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5241709" y="3868123"/>
                <a:ext cx="492341" cy="5052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5114357" y="3689350"/>
                <a:ext cx="746693" cy="17877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p:cNvSpPr/>
              <p:nvPr/>
            </p:nvSpPr>
            <p:spPr>
              <a:xfrm>
                <a:off x="5137150" y="2019301"/>
                <a:ext cx="663495" cy="59055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図形 68"/>
              <p:cNvSpPr/>
              <p:nvPr/>
            </p:nvSpPr>
            <p:spPr>
              <a:xfrm>
                <a:off x="5461000" y="2051050"/>
                <a:ext cx="209550" cy="273050"/>
              </a:xfrm>
              <a:custGeom>
                <a:avLst/>
                <a:gdLst>
                  <a:gd name="connsiteX0" fmla="*/ 0 w 209550"/>
                  <a:gd name="connsiteY0" fmla="*/ 0 h 273050"/>
                  <a:gd name="connsiteX1" fmla="*/ 0 w 209550"/>
                  <a:gd name="connsiteY1" fmla="*/ 273050 h 273050"/>
                  <a:gd name="connsiteX2" fmla="*/ 209550 w 209550"/>
                  <a:gd name="connsiteY2" fmla="*/ 273050 h 273050"/>
                </a:gdLst>
                <a:ahLst/>
                <a:cxnLst>
                  <a:cxn ang="0">
                    <a:pos x="connsiteX0" y="connsiteY0"/>
                  </a:cxn>
                  <a:cxn ang="0">
                    <a:pos x="connsiteX1" y="connsiteY1"/>
                  </a:cxn>
                  <a:cxn ang="0">
                    <a:pos x="connsiteX2" y="connsiteY2"/>
                  </a:cxn>
                </a:cxnLst>
                <a:rect l="l" t="t" r="r" b="b"/>
                <a:pathLst>
                  <a:path w="209550" h="273050">
                    <a:moveTo>
                      <a:pt x="0" y="0"/>
                    </a:moveTo>
                    <a:lnTo>
                      <a:pt x="0" y="273050"/>
                    </a:lnTo>
                    <a:lnTo>
                      <a:pt x="209550" y="2730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フローチャート: 手作業 41"/>
            <p:cNvSpPr/>
            <p:nvPr/>
          </p:nvSpPr>
          <p:spPr>
            <a:xfrm flipV="1">
              <a:off x="5486502" y="4305485"/>
              <a:ext cx="1526417" cy="534524"/>
            </a:xfrm>
            <a:prstGeom prst="flowChartManualOperation">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a:off x="5729288" y="4410075"/>
              <a:ext cx="103346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643563" y="4552950"/>
              <a:ext cx="120491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5557838" y="4714875"/>
              <a:ext cx="138112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3" name="テキスト ボックス 72"/>
          <p:cNvSpPr txBox="1"/>
          <p:nvPr/>
        </p:nvSpPr>
        <p:spPr>
          <a:xfrm>
            <a:off x="374649" y="75833"/>
            <a:ext cx="1781175" cy="2554545"/>
          </a:xfrm>
          <a:prstGeom prst="rect">
            <a:avLst/>
          </a:prstGeom>
          <a:noFill/>
        </p:spPr>
        <p:txBody>
          <a:bodyPr wrap="square" rtlCol="0">
            <a:spAutoFit/>
          </a:bodyPr>
          <a:lstStyle/>
          <a:p>
            <a:r>
              <a:rPr kumimoji="1" lang="ja-JP" altLang="en-US" sz="8000" b="1" dirty="0">
                <a:ln w="38100">
                  <a:solidFill>
                    <a:schemeClr val="tx1">
                      <a:lumMod val="75000"/>
                      <a:lumOff val="25000"/>
                    </a:schemeClr>
                  </a:solidFill>
                </a:ln>
                <a:solidFill>
                  <a:srgbClr val="FFC000"/>
                </a:solidFill>
                <a:latin typeface="HGP創英角ｺﾞｼｯｸUB" panose="020B0900000000000000" pitchFamily="50" charset="-128"/>
                <a:ea typeface="HGP創英角ｺﾞｼｯｸUB" panose="020B0900000000000000" pitchFamily="50" charset="-128"/>
              </a:rPr>
              <a:t>Ｂ</a:t>
            </a:r>
            <a:endParaRPr kumimoji="1" lang="en-US" altLang="ja-JP" sz="8000" b="1" dirty="0">
              <a:ln w="38100">
                <a:solidFill>
                  <a:schemeClr val="tx1">
                    <a:lumMod val="75000"/>
                    <a:lumOff val="25000"/>
                  </a:schemeClr>
                </a:solidFill>
              </a:ln>
              <a:solidFill>
                <a:srgbClr val="FFC000"/>
              </a:solidFill>
              <a:latin typeface="HGP創英角ｺﾞｼｯｸUB" panose="020B0900000000000000" pitchFamily="50" charset="-128"/>
              <a:ea typeface="HGP創英角ｺﾞｼｯｸUB" panose="020B0900000000000000" pitchFamily="50" charset="-128"/>
            </a:endParaRPr>
          </a:p>
          <a:p>
            <a:endParaRPr kumimoji="1" lang="ja-JP" altLang="en-US" sz="8000" b="1" dirty="0">
              <a:ln w="38100">
                <a:solidFill>
                  <a:schemeClr val="tx1">
                    <a:lumMod val="75000"/>
                    <a:lumOff val="25000"/>
                  </a:schemeClr>
                </a:solidFill>
              </a:ln>
              <a:solidFill>
                <a:srgbClr val="3E95BA"/>
              </a:solidFill>
              <a:latin typeface="HGP創英角ｺﾞｼｯｸUB" panose="020B0900000000000000" pitchFamily="50" charset="-128"/>
              <a:ea typeface="HGP創英角ｺﾞｼｯｸUB" panose="020B0900000000000000" pitchFamily="50" charset="-128"/>
            </a:endParaRPr>
          </a:p>
        </p:txBody>
      </p:sp>
      <p:sp>
        <p:nvSpPr>
          <p:cNvPr id="74" name="テキスト ボックス 73"/>
          <p:cNvSpPr txBox="1"/>
          <p:nvPr/>
        </p:nvSpPr>
        <p:spPr>
          <a:xfrm>
            <a:off x="1585172" y="214981"/>
            <a:ext cx="6834928" cy="1491370"/>
          </a:xfrm>
          <a:prstGeom prst="rect">
            <a:avLst/>
          </a:prstGeom>
          <a:noFill/>
        </p:spPr>
        <p:txBody>
          <a:bodyPr wrap="square" rtlCol="0">
            <a:spAutoFit/>
          </a:bodyPr>
          <a:lstStyle/>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役所から「避難指示」が</a:t>
            </a:r>
            <a:endParaRPr kumimoji="1" lang="en-US" altLang="ja-JP" sz="4500" dirty="0">
              <a:latin typeface="HGP創英角ｺﾞｼｯｸUB" panose="020B0900000000000000" pitchFamily="50" charset="-128"/>
              <a:ea typeface="HGP創英角ｺﾞｼｯｸUB" panose="020B0900000000000000" pitchFamily="50" charset="-128"/>
            </a:endParaRPr>
          </a:p>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発令され、避難所が開いた。</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71" name="テキスト ボックス 70"/>
          <p:cNvSpPr txBox="1"/>
          <p:nvPr/>
        </p:nvSpPr>
        <p:spPr>
          <a:xfrm>
            <a:off x="4258152" y="91870"/>
            <a:ext cx="1907213"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a:t>
            </a:r>
            <a:r>
              <a:rPr kumimoji="1" lang="ja-JP" altLang="en-US" sz="800" dirty="0">
                <a:latin typeface="HGP創英角ｺﾞｼｯｸUB" panose="020B0900000000000000" pitchFamily="50" charset="-128"/>
                <a:ea typeface="HGP創英角ｺﾞｼｯｸUB" panose="020B0900000000000000" pitchFamily="50" charset="-128"/>
              </a:rPr>
              <a:t>　</a:t>
            </a:r>
            <a:r>
              <a:rPr kumimoji="1" lang="ja-JP" altLang="en-US" sz="1600" dirty="0">
                <a:latin typeface="HGP創英角ｺﾞｼｯｸUB" panose="020B0900000000000000" pitchFamily="50" charset="-128"/>
                <a:ea typeface="HGP創英角ｺﾞｼｯｸUB" panose="020B0900000000000000" pitchFamily="50" charset="-128"/>
              </a:rPr>
              <a:t>なん し じ</a:t>
            </a:r>
          </a:p>
        </p:txBody>
      </p:sp>
      <p:sp>
        <p:nvSpPr>
          <p:cNvPr id="72" name="テキスト ボックス 71"/>
          <p:cNvSpPr txBox="1"/>
          <p:nvPr/>
        </p:nvSpPr>
        <p:spPr>
          <a:xfrm>
            <a:off x="4395019" y="849245"/>
            <a:ext cx="1363451"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a:t>
            </a:r>
            <a:r>
              <a:rPr kumimoji="1" lang="ja-JP" altLang="en-US" sz="900" dirty="0">
                <a:latin typeface="HGP創英角ｺﾞｼｯｸUB" panose="020B0900000000000000" pitchFamily="50" charset="-128"/>
                <a:ea typeface="HGP創英角ｺﾞｼｯｸUB" panose="020B0900000000000000" pitchFamily="50" charset="-128"/>
              </a:rPr>
              <a:t>　</a:t>
            </a:r>
            <a:r>
              <a:rPr kumimoji="1" lang="ja-JP" altLang="en-US" sz="1600" dirty="0">
                <a:latin typeface="HGP創英角ｺﾞｼｯｸUB" panose="020B0900000000000000" pitchFamily="50" charset="-128"/>
                <a:ea typeface="HGP創英角ｺﾞｼｯｸUB" panose="020B0900000000000000" pitchFamily="50" charset="-128"/>
              </a:rPr>
              <a:t>なんじょ</a:t>
            </a:r>
          </a:p>
        </p:txBody>
      </p:sp>
      <p:grpSp>
        <p:nvGrpSpPr>
          <p:cNvPr id="9" name="グループ化 8">
            <a:extLst>
              <a:ext uri="{FF2B5EF4-FFF2-40B4-BE49-F238E27FC236}">
                <a16:creationId xmlns:a16="http://schemas.microsoft.com/office/drawing/2014/main" id="{79094A77-273D-C73E-287C-99E4B2FD63AA}"/>
              </a:ext>
            </a:extLst>
          </p:cNvPr>
          <p:cNvGrpSpPr/>
          <p:nvPr/>
        </p:nvGrpSpPr>
        <p:grpSpPr>
          <a:xfrm>
            <a:off x="124086" y="1946777"/>
            <a:ext cx="3238289" cy="3238289"/>
            <a:chOff x="3461596" y="1679447"/>
            <a:chExt cx="2549736" cy="2549736"/>
          </a:xfrm>
        </p:grpSpPr>
        <p:sp>
          <p:nvSpPr>
            <p:cNvPr id="6" name="星: 16 pt 5">
              <a:extLst>
                <a:ext uri="{FF2B5EF4-FFF2-40B4-BE49-F238E27FC236}">
                  <a16:creationId xmlns:a16="http://schemas.microsoft.com/office/drawing/2014/main" id="{DA37AB52-EFBC-2AC0-7480-17346491DE6C}"/>
                </a:ext>
              </a:extLst>
            </p:cNvPr>
            <p:cNvSpPr/>
            <p:nvPr/>
          </p:nvSpPr>
          <p:spPr>
            <a:xfrm>
              <a:off x="3461596" y="1679447"/>
              <a:ext cx="2549736" cy="2549736"/>
            </a:xfrm>
            <a:prstGeom prst="star16">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78" name="テキスト ボックス 77"/>
            <p:cNvSpPr txBox="1"/>
            <p:nvPr/>
          </p:nvSpPr>
          <p:spPr>
            <a:xfrm>
              <a:off x="3947457" y="2418955"/>
              <a:ext cx="2040945" cy="973125"/>
            </a:xfrm>
            <a:prstGeom prst="rect">
              <a:avLst/>
            </a:prstGeom>
            <a:noFill/>
          </p:spPr>
          <p:txBody>
            <a:bodyPr wrap="square" rtlCol="0">
              <a:spAutoFit/>
            </a:bodyPr>
            <a:lstStyle/>
            <a:p>
              <a:pPr>
                <a:lnSpc>
                  <a:spcPct val="130000"/>
                </a:lnSpc>
              </a:pPr>
              <a:r>
                <a:rPr kumimoji="1" lang="ja-JP" altLang="en-US" sz="2000" dirty="0">
                  <a:ln w="3175">
                    <a:noFill/>
                  </a:ln>
                  <a:solidFill>
                    <a:srgbClr val="B52F25"/>
                  </a:solidFill>
                  <a:effectLst/>
                  <a:latin typeface="HGP創英角ｺﾞｼｯｸUB" panose="020B0900000000000000" pitchFamily="50" charset="-128"/>
                  <a:ea typeface="HGP創英角ｺﾞｼｯｸUB" panose="020B0900000000000000" pitchFamily="50" charset="-128"/>
                </a:rPr>
                <a:t>避難指示</a:t>
              </a:r>
              <a:r>
                <a:rPr kumimoji="1" lang="ja-JP" altLang="en-US" sz="2000" dirty="0">
                  <a:ln w="3175">
                    <a:noFill/>
                  </a:ln>
                  <a:effectLst/>
                  <a:latin typeface="HGP創英角ｺﾞｼｯｸUB" panose="020B0900000000000000" pitchFamily="50" charset="-128"/>
                  <a:ea typeface="HGP創英角ｺﾞｼｯｸUB" panose="020B0900000000000000" pitchFamily="50" charset="-128"/>
                </a:rPr>
                <a:t>が発令</a:t>
              </a:r>
              <a:endParaRPr kumimoji="1" lang="en-US" altLang="ja-JP" sz="2000" dirty="0">
                <a:ln w="3175">
                  <a:noFill/>
                </a:ln>
                <a:effectLst/>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2000" dirty="0">
                  <a:ln w="3175">
                    <a:noFill/>
                  </a:ln>
                  <a:effectLst/>
                  <a:latin typeface="HGP創英角ｺﾞｼｯｸUB" panose="020B0900000000000000" pitchFamily="50" charset="-128"/>
                  <a:ea typeface="HGP創英角ｺﾞｼｯｸUB" panose="020B0900000000000000" pitchFamily="50" charset="-128"/>
                </a:rPr>
                <a:t>されました！</a:t>
              </a:r>
              <a:endParaRPr kumimoji="1" lang="en-US" altLang="ja-JP" sz="2000" dirty="0">
                <a:ln w="3175">
                  <a:noFill/>
                </a:ln>
                <a:effectLst/>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2000" dirty="0">
                  <a:ln w="3175">
                    <a:noFill/>
                  </a:ln>
                  <a:effectLst/>
                  <a:latin typeface="HGP創英角ｺﾞｼｯｸUB" panose="020B0900000000000000" pitchFamily="50" charset="-128"/>
                  <a:ea typeface="HGP創英角ｺﾞｼｯｸUB" panose="020B0900000000000000" pitchFamily="50" charset="-128"/>
                </a:rPr>
                <a:t>避難してください</a:t>
              </a:r>
              <a:r>
                <a:rPr kumimoji="1" lang="ja-JP" altLang="en-US" sz="2000" dirty="0">
                  <a:ln w="3175">
                    <a:noFill/>
                  </a:ln>
                  <a:latin typeface="HGP創英角ｺﾞｼｯｸUB" panose="020B0900000000000000" pitchFamily="50" charset="-128"/>
                  <a:ea typeface="HGP創英角ｺﾞｼｯｸUB" panose="020B0900000000000000" pitchFamily="50" charset="-128"/>
                </a:rPr>
                <a:t>！</a:t>
              </a:r>
              <a:endParaRPr kumimoji="1" lang="en-US" altLang="ja-JP" sz="2000" dirty="0">
                <a:ln w="3175">
                  <a:noFill/>
                </a:ln>
                <a:effectLst/>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D4818373-980C-2B07-9485-C719E90D1A82}"/>
                </a:ext>
              </a:extLst>
            </p:cNvPr>
            <p:cNvSpPr txBox="1"/>
            <p:nvPr/>
          </p:nvSpPr>
          <p:spPr>
            <a:xfrm>
              <a:off x="4000799" y="2292919"/>
              <a:ext cx="1063596" cy="234913"/>
            </a:xfrm>
            <a:prstGeom prst="rect">
              <a:avLst/>
            </a:prstGeom>
            <a:noFill/>
          </p:spPr>
          <p:txBody>
            <a:bodyPr wrap="square" rtlCol="0">
              <a:spAutoFit/>
            </a:bodyPr>
            <a:lstStyle/>
            <a:p>
              <a:pPr>
                <a:lnSpc>
                  <a:spcPct val="130000"/>
                </a:lnSpc>
              </a:pPr>
              <a:r>
                <a:rPr kumimoji="1" lang="ja-JP" altLang="en-US" sz="1200" dirty="0">
                  <a:ln w="3175">
                    <a:noFill/>
                  </a:ln>
                  <a:solidFill>
                    <a:srgbClr val="B52F25"/>
                  </a:solidFill>
                  <a:effectLst/>
                  <a:latin typeface="HGP創英角ｺﾞｼｯｸUB" panose="020B0900000000000000" pitchFamily="50" charset="-128"/>
                  <a:ea typeface="HGP創英角ｺﾞｼｯｸUB" panose="020B0900000000000000" pitchFamily="50" charset="-128"/>
                </a:rPr>
                <a:t>ひ なん し　じ</a:t>
              </a:r>
              <a:endParaRPr kumimoji="1" lang="en-US" altLang="ja-JP" sz="1200" dirty="0">
                <a:ln w="3175">
                  <a:no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1E298C4E-D296-25CD-CC39-C033D66A8ED5}"/>
                </a:ext>
              </a:extLst>
            </p:cNvPr>
            <p:cNvSpPr txBox="1"/>
            <p:nvPr/>
          </p:nvSpPr>
          <p:spPr>
            <a:xfrm>
              <a:off x="4000799" y="2949703"/>
              <a:ext cx="649629" cy="234913"/>
            </a:xfrm>
            <a:prstGeom prst="rect">
              <a:avLst/>
            </a:prstGeom>
            <a:noFill/>
          </p:spPr>
          <p:txBody>
            <a:bodyPr wrap="square" rtlCol="0">
              <a:spAutoFit/>
            </a:bodyPr>
            <a:lstStyle/>
            <a:p>
              <a:pPr>
                <a:lnSpc>
                  <a:spcPct val="130000"/>
                </a:lnSpc>
              </a:pPr>
              <a:r>
                <a:rPr kumimoji="1" lang="ja-JP" altLang="en-US" sz="1200" dirty="0">
                  <a:ln w="3175">
                    <a:noFill/>
                  </a:ln>
                  <a:effectLst/>
                  <a:latin typeface="HGP創英角ｺﾞｼｯｸUB" panose="020B0900000000000000" pitchFamily="50" charset="-128"/>
                  <a:ea typeface="HGP創英角ｺﾞｼｯｸUB" panose="020B0900000000000000" pitchFamily="50" charset="-128"/>
                </a:rPr>
                <a:t>ひ なん</a:t>
              </a:r>
              <a:endParaRPr kumimoji="1" lang="en-US" altLang="ja-JP" sz="1200" dirty="0">
                <a:ln w="3175">
                  <a:noFill/>
                </a:ln>
                <a:effectLst/>
                <a:latin typeface="HGP創英角ｺﾞｼｯｸUB" panose="020B0900000000000000" pitchFamily="50" charset="-128"/>
                <a:ea typeface="HGP創英角ｺﾞｼｯｸUB" panose="020B0900000000000000" pitchFamily="50" charset="-128"/>
              </a:endParaRPr>
            </a:p>
          </p:txBody>
        </p:sp>
      </p:grpSp>
      <p:grpSp>
        <p:nvGrpSpPr>
          <p:cNvPr id="3" name="グループ化 2">
            <a:extLst>
              <a:ext uri="{FF2B5EF4-FFF2-40B4-BE49-F238E27FC236}">
                <a16:creationId xmlns:a16="http://schemas.microsoft.com/office/drawing/2014/main" id="{2C736C3F-11FD-9386-F5BF-8718694BB693}"/>
              </a:ext>
            </a:extLst>
          </p:cNvPr>
          <p:cNvGrpSpPr/>
          <p:nvPr/>
        </p:nvGrpSpPr>
        <p:grpSpPr>
          <a:xfrm>
            <a:off x="5690889" y="2530726"/>
            <a:ext cx="2295141" cy="1531552"/>
            <a:chOff x="6308475" y="2695759"/>
            <a:chExt cx="2295141" cy="1531552"/>
          </a:xfrm>
        </p:grpSpPr>
        <p:grpSp>
          <p:nvGrpSpPr>
            <p:cNvPr id="14" name="グループ化 13">
              <a:extLst>
                <a:ext uri="{FF2B5EF4-FFF2-40B4-BE49-F238E27FC236}">
                  <a16:creationId xmlns:a16="http://schemas.microsoft.com/office/drawing/2014/main" id="{ABDF6DB0-A0BC-D02D-02E3-05E3EAADC1C4}"/>
                </a:ext>
              </a:extLst>
            </p:cNvPr>
            <p:cNvGrpSpPr/>
            <p:nvPr/>
          </p:nvGrpSpPr>
          <p:grpSpPr>
            <a:xfrm>
              <a:off x="6308475" y="2695759"/>
              <a:ext cx="2295141" cy="1531552"/>
              <a:chOff x="6491412" y="2793504"/>
              <a:chExt cx="2295141" cy="1531552"/>
            </a:xfrm>
          </p:grpSpPr>
          <p:sp>
            <p:nvSpPr>
              <p:cNvPr id="12" name="四角形: 角を丸くする 11">
                <a:extLst>
                  <a:ext uri="{FF2B5EF4-FFF2-40B4-BE49-F238E27FC236}">
                    <a16:creationId xmlns:a16="http://schemas.microsoft.com/office/drawing/2014/main" id="{D37F3022-86B8-AAE1-26BE-06D74B5AE8AB}"/>
                  </a:ext>
                </a:extLst>
              </p:cNvPr>
              <p:cNvSpPr/>
              <p:nvPr/>
            </p:nvSpPr>
            <p:spPr>
              <a:xfrm>
                <a:off x="6491412" y="2793504"/>
                <a:ext cx="2295141" cy="1247860"/>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902D059-CC48-EC6E-BAE8-40701378E9EF}"/>
                  </a:ext>
                </a:extLst>
              </p:cNvPr>
              <p:cNvSpPr/>
              <p:nvPr/>
            </p:nvSpPr>
            <p:spPr>
              <a:xfrm rot="10800000">
                <a:off x="7509616" y="3926332"/>
                <a:ext cx="258734" cy="398724"/>
              </a:xfrm>
              <a:prstGeom prst="triangl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F8F6A85C-87D7-ECAB-894C-7852E91601EC}"/>
                </a:ext>
              </a:extLst>
            </p:cNvPr>
            <p:cNvSpPr txBox="1"/>
            <p:nvPr/>
          </p:nvSpPr>
          <p:spPr>
            <a:xfrm>
              <a:off x="6491412" y="2982368"/>
              <a:ext cx="1858848" cy="646331"/>
            </a:xfrm>
            <a:prstGeom prst="rect">
              <a:avLst/>
            </a:prstGeom>
            <a:noFill/>
          </p:spPr>
          <p:txBody>
            <a:bodyPr wrap="square" rtlCol="0">
              <a:spAutoFit/>
            </a:bodyPr>
            <a:lstStyle/>
            <a:p>
              <a:pPr algn="ct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rPr>
                <a:t>避難所</a:t>
              </a:r>
            </a:p>
          </p:txBody>
        </p:sp>
        <p:sp>
          <p:nvSpPr>
            <p:cNvPr id="16" name="テキスト ボックス 15">
              <a:extLst>
                <a:ext uri="{FF2B5EF4-FFF2-40B4-BE49-F238E27FC236}">
                  <a16:creationId xmlns:a16="http://schemas.microsoft.com/office/drawing/2014/main" id="{9406AEF3-D762-98D1-A15C-9B45BDD81D79}"/>
                </a:ext>
              </a:extLst>
            </p:cNvPr>
            <p:cNvSpPr txBox="1"/>
            <p:nvPr/>
          </p:nvSpPr>
          <p:spPr>
            <a:xfrm>
              <a:off x="6718365" y="2834049"/>
              <a:ext cx="1504866" cy="307777"/>
            </a:xfrm>
            <a:prstGeom prst="rect">
              <a:avLst/>
            </a:prstGeom>
            <a:noFill/>
          </p:spPr>
          <p:txBody>
            <a:bodyPr wrap="square" rtlCol="0">
              <a:spAutoFit/>
            </a:bodyP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ひ 　なん　 じょ</a:t>
              </a:r>
            </a:p>
          </p:txBody>
        </p:sp>
      </p:grpSp>
      <p:pic>
        <p:nvPicPr>
          <p:cNvPr id="76" name="図 75"/>
          <p:cNvPicPr>
            <a:picLocks noChangeAspect="1"/>
          </p:cNvPicPr>
          <p:nvPr/>
        </p:nvPicPr>
        <p:blipFill>
          <a:blip r:embed="rId2">
            <a:clrChange>
              <a:clrFrom>
                <a:srgbClr val="FFFFFF"/>
              </a:clrFrom>
              <a:clrTo>
                <a:srgbClr val="FFFFFF">
                  <a:alpha val="0"/>
                </a:srgbClr>
              </a:clrTo>
            </a:clrChange>
          </a:blip>
          <a:stretch>
            <a:fillRect/>
          </a:stretch>
        </p:blipFill>
        <p:spPr>
          <a:xfrm>
            <a:off x="700915" y="4097760"/>
            <a:ext cx="2909818" cy="2095501"/>
          </a:xfrm>
          <a:prstGeom prst="rect">
            <a:avLst/>
          </a:prstGeom>
        </p:spPr>
      </p:pic>
      <p:sp>
        <p:nvSpPr>
          <p:cNvPr id="4" name="テキスト ボックス 3">
            <a:extLst>
              <a:ext uri="{FF2B5EF4-FFF2-40B4-BE49-F238E27FC236}">
                <a16:creationId xmlns:a16="http://schemas.microsoft.com/office/drawing/2014/main" id="{1CA76C6F-203B-4C51-C323-74B15F61ED62}"/>
              </a:ext>
            </a:extLst>
          </p:cNvPr>
          <p:cNvSpPr txBox="1"/>
          <p:nvPr/>
        </p:nvSpPr>
        <p:spPr>
          <a:xfrm>
            <a:off x="1711300" y="844698"/>
            <a:ext cx="1080000"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はつれい</a:t>
            </a:r>
          </a:p>
        </p:txBody>
      </p:sp>
      <p:sp>
        <p:nvSpPr>
          <p:cNvPr id="17" name="テキスト ボックス 16">
            <a:extLst>
              <a:ext uri="{FF2B5EF4-FFF2-40B4-BE49-F238E27FC236}">
                <a16:creationId xmlns:a16="http://schemas.microsoft.com/office/drawing/2014/main" id="{A994C6A9-F51B-9A10-DD4E-C2CB46416FD4}"/>
              </a:ext>
            </a:extLst>
          </p:cNvPr>
          <p:cNvSpPr txBox="1"/>
          <p:nvPr/>
        </p:nvSpPr>
        <p:spPr>
          <a:xfrm>
            <a:off x="1968587" y="2726339"/>
            <a:ext cx="756000" cy="298351"/>
          </a:xfrm>
          <a:prstGeom prst="rect">
            <a:avLst/>
          </a:prstGeom>
          <a:noFill/>
        </p:spPr>
        <p:txBody>
          <a:bodyPr wrap="square" rtlCol="0">
            <a:spAutoFit/>
          </a:bodyPr>
          <a:lstStyle/>
          <a:p>
            <a:pPr algn="dist">
              <a:lnSpc>
                <a:spcPct val="130000"/>
              </a:lnSpc>
            </a:pPr>
            <a:r>
              <a:rPr kumimoji="1" lang="ja-JP" altLang="en-US" sz="1200" dirty="0">
                <a:ln w="3175">
                  <a:noFill/>
                </a:ln>
                <a:effectLst/>
                <a:latin typeface="HGP創英角ｺﾞｼｯｸUB" panose="020B0900000000000000" pitchFamily="50" charset="-128"/>
                <a:ea typeface="HGP創英角ｺﾞｼｯｸUB" panose="020B0900000000000000" pitchFamily="50" charset="-128"/>
              </a:rPr>
              <a:t>はつれい</a:t>
            </a:r>
            <a:endParaRPr kumimoji="1" lang="en-US" altLang="ja-JP" sz="1200" dirty="0">
              <a:ln w="3175">
                <a:noFill/>
              </a:ln>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655352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32</a:t>
            </a:fld>
            <a:endParaRPr kumimoji="1" lang="ja-JP" altLang="en-US"/>
          </a:p>
        </p:txBody>
      </p:sp>
      <p:pic>
        <p:nvPicPr>
          <p:cNvPr id="15362" name="Picture 2" descr="http://3.bp.blogspot.com/-Zc-Dsb9sRNM/VA7mWG24lqI/AAAAAAAAmO0/KZcNwUbUfvo/s800/saigai_yukaue_shinsu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928" y="2314807"/>
            <a:ext cx="4336143" cy="417382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585913" y="368300"/>
            <a:ext cx="7057344" cy="784830"/>
          </a:xfrm>
          <a:prstGeom prst="rect">
            <a:avLst/>
          </a:prstGeom>
          <a:noFill/>
        </p:spPr>
        <p:txBody>
          <a:bodyPr wrap="square" rtlCol="0">
            <a:spAutoFit/>
          </a:bodyPr>
          <a:lstStyle/>
          <a:p>
            <a:r>
              <a:rPr kumimoji="1" lang="ja-JP" altLang="en-US" sz="4500" dirty="0">
                <a:latin typeface="HGP創英角ｺﾞｼｯｸUB" panose="020B0900000000000000" pitchFamily="50" charset="-128"/>
                <a:ea typeface="HGP創英角ｺﾞｼｯｸUB" panose="020B0900000000000000" pitchFamily="50" charset="-128"/>
              </a:rPr>
              <a:t>家の１階の床まで水が来た。</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346076" y="80370"/>
            <a:ext cx="1781175" cy="2554545"/>
          </a:xfrm>
          <a:prstGeom prst="rect">
            <a:avLst/>
          </a:prstGeom>
          <a:noFill/>
        </p:spPr>
        <p:txBody>
          <a:bodyPr wrap="square" rtlCol="0">
            <a:spAutoFit/>
          </a:bodyPr>
          <a:lstStyle/>
          <a:p>
            <a:r>
              <a:rPr kumimoji="1" lang="ja-JP" altLang="en-US" sz="8000" b="1" dirty="0">
                <a:ln w="38100">
                  <a:solidFill>
                    <a:schemeClr val="tx1">
                      <a:lumMod val="75000"/>
                      <a:lumOff val="25000"/>
                    </a:schemeClr>
                  </a:solidFill>
                </a:ln>
                <a:solidFill>
                  <a:srgbClr val="AE487B"/>
                </a:solidFill>
                <a:latin typeface="HGP創英角ｺﾞｼｯｸUB" panose="020B0900000000000000" pitchFamily="50" charset="-128"/>
                <a:ea typeface="HGP創英角ｺﾞｼｯｸUB" panose="020B0900000000000000" pitchFamily="50" charset="-128"/>
              </a:rPr>
              <a:t>Ｃ</a:t>
            </a:r>
            <a:endParaRPr kumimoji="1" lang="en-US" altLang="ja-JP" sz="8000" b="1" dirty="0">
              <a:ln w="38100">
                <a:solidFill>
                  <a:schemeClr val="tx1">
                    <a:lumMod val="75000"/>
                    <a:lumOff val="25000"/>
                  </a:schemeClr>
                </a:solidFill>
              </a:ln>
              <a:solidFill>
                <a:srgbClr val="AE487B"/>
              </a:solidFill>
              <a:latin typeface="HGP創英角ｺﾞｼｯｸUB" panose="020B0900000000000000" pitchFamily="50" charset="-128"/>
              <a:ea typeface="HGP創英角ｺﾞｼｯｸUB" panose="020B0900000000000000" pitchFamily="50" charset="-128"/>
            </a:endParaRPr>
          </a:p>
          <a:p>
            <a:endParaRPr kumimoji="1" lang="ja-JP" altLang="en-US" sz="8000" b="1" dirty="0">
              <a:ln w="38100">
                <a:solidFill>
                  <a:schemeClr val="tx1">
                    <a:lumMod val="75000"/>
                    <a:lumOff val="25000"/>
                  </a:schemeClr>
                </a:solidFill>
              </a:ln>
              <a:solidFill>
                <a:srgbClr val="2E84B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4357697" y="245189"/>
            <a:ext cx="428605"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ゆか</a:t>
            </a:r>
          </a:p>
        </p:txBody>
      </p:sp>
    </p:spTree>
    <p:extLst>
      <p:ext uri="{BB962C8B-B14F-4D97-AF65-F5344CB8AC3E}">
        <p14:creationId xmlns:p14="http://schemas.microsoft.com/office/powerpoint/2010/main" val="1112155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32972" y="1121547"/>
            <a:ext cx="7678057" cy="284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33</a:t>
            </a:fld>
            <a:endParaRPr kumimoji="1" lang="ja-JP" altLang="en-US"/>
          </a:p>
        </p:txBody>
      </p:sp>
      <p:sp>
        <p:nvSpPr>
          <p:cNvPr id="33" name="テキスト ボックス 32"/>
          <p:cNvSpPr txBox="1"/>
          <p:nvPr/>
        </p:nvSpPr>
        <p:spPr>
          <a:xfrm>
            <a:off x="839334" y="1440389"/>
            <a:ext cx="7465332" cy="2006703"/>
          </a:xfrm>
          <a:prstGeom prst="rect">
            <a:avLst/>
          </a:prstGeom>
          <a:noFill/>
        </p:spPr>
        <p:txBody>
          <a:bodyPr wrap="square" rtlCol="0">
            <a:spAutoFit/>
          </a:bodyPr>
          <a:lstStyle/>
          <a:p>
            <a:pPr algn="ctr">
              <a:lnSpc>
                <a:spcPts val="8000"/>
              </a:lnSpc>
            </a:pPr>
            <a:r>
              <a:rPr kumimoji="1" lang="ja-JP" altLang="en-US" sz="5500" dirty="0">
                <a:effectLst/>
                <a:latin typeface="HGP創英角ｺﾞｼｯｸUB" panose="020B0900000000000000" pitchFamily="50" charset="-128"/>
                <a:ea typeface="HGP創英角ｺﾞｼｯｸUB" panose="020B0900000000000000" pitchFamily="50" charset="-128"/>
              </a:rPr>
              <a:t>あなたは避難所へ</a:t>
            </a:r>
            <a:endParaRPr kumimoji="1" lang="en-US" altLang="ja-JP" sz="5500" dirty="0">
              <a:effectLst/>
              <a:latin typeface="HGP創英角ｺﾞｼｯｸUB" panose="020B0900000000000000" pitchFamily="50" charset="-128"/>
              <a:ea typeface="HGP創英角ｺﾞｼｯｸUB" panose="020B0900000000000000" pitchFamily="50" charset="-128"/>
            </a:endParaRPr>
          </a:p>
          <a:p>
            <a:pPr algn="ctr">
              <a:lnSpc>
                <a:spcPts val="8000"/>
              </a:lnSpc>
            </a:pPr>
            <a:r>
              <a:rPr kumimoji="1" lang="ja-JP" altLang="en-US" sz="5500" dirty="0">
                <a:effectLst/>
                <a:latin typeface="HGP創英角ｺﾞｼｯｸUB" panose="020B0900000000000000" pitchFamily="50" charset="-128"/>
                <a:ea typeface="HGP創英角ｺﾞｼｯｸUB" panose="020B0900000000000000" pitchFamily="50" charset="-128"/>
              </a:rPr>
              <a:t>避難</a:t>
            </a:r>
            <a:r>
              <a:rPr kumimoji="1" lang="ja-JP" altLang="en-US" sz="5500" dirty="0">
                <a:latin typeface="HGP創英角ｺﾞｼｯｸUB" panose="020B0900000000000000" pitchFamily="50" charset="-128"/>
                <a:ea typeface="HGP創英角ｺﾞｼｯｸUB" panose="020B0900000000000000" pitchFamily="50" charset="-128"/>
              </a:rPr>
              <a:t>する？避難しない？</a:t>
            </a:r>
            <a:endParaRPr kumimoji="1" lang="en-US" altLang="ja-JP" sz="5500" dirty="0">
              <a:effectLst/>
              <a:latin typeface="HGP創英角ｺﾞｼｯｸUB" panose="020B0900000000000000" pitchFamily="50" charset="-128"/>
              <a:ea typeface="HGP創英角ｺﾞｼｯｸUB" panose="020B0900000000000000" pitchFamily="50" charset="-128"/>
            </a:endParaRPr>
          </a:p>
        </p:txBody>
      </p:sp>
      <p:sp>
        <p:nvSpPr>
          <p:cNvPr id="5" name="二等辺三角形 4"/>
          <p:cNvSpPr/>
          <p:nvPr/>
        </p:nvSpPr>
        <p:spPr>
          <a:xfrm flipV="1">
            <a:off x="4405313" y="3923761"/>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46239" y="2447240"/>
            <a:ext cx="1002890"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　なん</a:t>
            </a:r>
          </a:p>
        </p:txBody>
      </p:sp>
      <p:sp>
        <p:nvSpPr>
          <p:cNvPr id="9" name="テキスト ボックス 8"/>
          <p:cNvSpPr txBox="1"/>
          <p:nvPr/>
        </p:nvSpPr>
        <p:spPr>
          <a:xfrm>
            <a:off x="4527755" y="2447240"/>
            <a:ext cx="1025013"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　なん</a:t>
            </a:r>
          </a:p>
        </p:txBody>
      </p:sp>
      <p:sp>
        <p:nvSpPr>
          <p:cNvPr id="10" name="テキスト ボックス 9"/>
          <p:cNvSpPr txBox="1"/>
          <p:nvPr/>
        </p:nvSpPr>
        <p:spPr>
          <a:xfrm>
            <a:off x="4738688" y="1425356"/>
            <a:ext cx="1706357"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a:t>
            </a:r>
            <a:r>
              <a:rPr kumimoji="1" lang="ja-JP" altLang="en-US" sz="200" dirty="0">
                <a:latin typeface="HGP創英角ｺﾞｼｯｸUB" panose="020B0900000000000000" pitchFamily="50" charset="-128"/>
                <a:ea typeface="HGP創英角ｺﾞｼｯｸUB" panose="020B0900000000000000" pitchFamily="50" charset="-128"/>
              </a:rPr>
              <a:t>　</a:t>
            </a:r>
            <a:r>
              <a:rPr kumimoji="1" lang="ja-JP" altLang="en-US" sz="1600" dirty="0">
                <a:latin typeface="HGP創英角ｺﾞｼｯｸUB" panose="020B0900000000000000" pitchFamily="50" charset="-128"/>
                <a:ea typeface="HGP創英角ｺﾞｼｯｸUB" panose="020B0900000000000000" pitchFamily="50" charset="-128"/>
              </a:rPr>
              <a:t>なんじょ</a:t>
            </a:r>
          </a:p>
        </p:txBody>
      </p:sp>
      <p:grpSp>
        <p:nvGrpSpPr>
          <p:cNvPr id="12" name="グループ化 11">
            <a:extLst>
              <a:ext uri="{FF2B5EF4-FFF2-40B4-BE49-F238E27FC236}">
                <a16:creationId xmlns:a16="http://schemas.microsoft.com/office/drawing/2014/main" id="{C80E0C36-241E-D73E-AC72-FF050A5787A0}"/>
              </a:ext>
            </a:extLst>
          </p:cNvPr>
          <p:cNvGrpSpPr/>
          <p:nvPr/>
        </p:nvGrpSpPr>
        <p:grpSpPr>
          <a:xfrm>
            <a:off x="244629" y="5096023"/>
            <a:ext cx="8597325" cy="1420844"/>
            <a:chOff x="244629" y="5096023"/>
            <a:chExt cx="8597325" cy="1420844"/>
          </a:xfrm>
        </p:grpSpPr>
        <p:sp>
          <p:nvSpPr>
            <p:cNvPr id="13" name="正方形/長方形 12">
              <a:extLst>
                <a:ext uri="{FF2B5EF4-FFF2-40B4-BE49-F238E27FC236}">
                  <a16:creationId xmlns:a16="http://schemas.microsoft.com/office/drawing/2014/main" id="{4F3CE574-9C53-536D-4B4B-E6688F98E48A}"/>
                </a:ext>
              </a:extLst>
            </p:cNvPr>
            <p:cNvSpPr/>
            <p:nvPr/>
          </p:nvSpPr>
          <p:spPr>
            <a:xfrm>
              <a:off x="244629" y="5096023"/>
              <a:ext cx="8597325" cy="1420844"/>
            </a:xfrm>
            <a:prstGeom prst="rect">
              <a:avLst/>
            </a:prstGeom>
            <a:pattFill prst="dotGrid">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82A20B3-3A24-4141-3EC5-5D492ED2B0B9}"/>
                </a:ext>
              </a:extLst>
            </p:cNvPr>
            <p:cNvSpPr txBox="1"/>
            <p:nvPr/>
          </p:nvSpPr>
          <p:spPr>
            <a:xfrm>
              <a:off x="302045" y="5215951"/>
              <a:ext cx="6441187" cy="1077218"/>
            </a:xfrm>
            <a:prstGeom prst="rect">
              <a:avLst/>
            </a:prstGeom>
            <a:noFill/>
          </p:spPr>
          <p:txBody>
            <a:bodyPr wrap="none" rtlCol="0">
              <a:spAutoFit/>
            </a:bodyPr>
            <a:lstStyle/>
            <a:p>
              <a:r>
                <a:rPr kumimoji="1" lang="ja-JP" altLang="en-US" sz="3200" dirty="0">
                  <a:solidFill>
                    <a:srgbClr val="548235"/>
                  </a:solidFill>
                  <a:effectLst>
                    <a:glow rad="38100">
                      <a:schemeClr val="bg1"/>
                    </a:glow>
                  </a:effectLst>
                  <a:latin typeface="HGP創英角ｺﾞｼｯｸUB" panose="020B0900000000000000" pitchFamily="50" charset="-128"/>
                  <a:ea typeface="HGP創英角ｺﾞｼｯｸUB" panose="020B0900000000000000" pitchFamily="50" charset="-128"/>
                </a:rPr>
                <a:t>ワークシートの問１</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に書いてください。</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a:p>
              <a:r>
                <a:rPr kumimoji="1" lang="ja-JP" altLang="en-US" sz="3200" dirty="0">
                  <a:solidFill>
                    <a:srgbClr val="548235"/>
                  </a:solidFill>
                  <a:effectLst>
                    <a:glow rad="38100">
                      <a:schemeClr val="bg1"/>
                    </a:glow>
                  </a:effectLst>
                  <a:latin typeface="HGP創英角ｺﾞｼｯｸUB" panose="020B0900000000000000" pitchFamily="50" charset="-128"/>
                  <a:ea typeface="HGP創英角ｺﾞｼｯｸUB" panose="020B0900000000000000" pitchFamily="50" charset="-128"/>
                </a:rPr>
                <a:t>理由</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も考えましょう！</a:t>
              </a:r>
            </a:p>
          </p:txBody>
        </p:sp>
      </p:grpSp>
      <p:pic>
        <p:nvPicPr>
          <p:cNvPr id="4" name="図 3"/>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596232" y="3333416"/>
            <a:ext cx="2547767" cy="2302544"/>
          </a:xfrm>
          <a:prstGeom prst="rect">
            <a:avLst/>
          </a:prstGeom>
        </p:spPr>
      </p:pic>
    </p:spTree>
    <p:extLst>
      <p:ext uri="{BB962C8B-B14F-4D97-AF65-F5344CB8AC3E}">
        <p14:creationId xmlns:p14="http://schemas.microsoft.com/office/powerpoint/2010/main" val="797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34</a:t>
            </a:fld>
            <a:endParaRPr kumimoji="1" lang="ja-JP" altLang="en-US"/>
          </a:p>
        </p:txBody>
      </p:sp>
      <p:sp>
        <p:nvSpPr>
          <p:cNvPr id="20" name="正方形/長方形 19"/>
          <p:cNvSpPr/>
          <p:nvPr/>
        </p:nvSpPr>
        <p:spPr>
          <a:xfrm>
            <a:off x="369561" y="1917948"/>
            <a:ext cx="8404879" cy="3022104"/>
          </a:xfrm>
          <a:prstGeom prst="rect">
            <a:avLst/>
          </a:prstGeom>
          <a:solidFill>
            <a:schemeClr val="bg1"/>
          </a:solidFill>
          <a:ln w="1270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21" name="テキスト ボックス 20"/>
          <p:cNvSpPr txBox="1"/>
          <p:nvPr/>
        </p:nvSpPr>
        <p:spPr>
          <a:xfrm>
            <a:off x="0" y="2395383"/>
            <a:ext cx="9143999" cy="1950214"/>
          </a:xfrm>
          <a:prstGeom prst="rect">
            <a:avLst/>
          </a:prstGeom>
          <a:noFill/>
        </p:spPr>
        <p:txBody>
          <a:bodyPr wrap="square" rtlCol="0">
            <a:spAutoFit/>
          </a:bodyPr>
          <a:lstStyle/>
          <a:p>
            <a:pPr algn="ctr">
              <a:lnSpc>
                <a:spcPts val="7700"/>
              </a:lnSpc>
            </a:pPr>
            <a:r>
              <a:rPr kumimoji="1" lang="ja-JP" altLang="en-US" sz="6000" dirty="0">
                <a:solidFill>
                  <a:srgbClr val="548235"/>
                </a:solidFill>
                <a:effectLst/>
                <a:latin typeface="HGP創英角ｺﾞｼｯｸUB" panose="020B0900000000000000" pitchFamily="50" charset="-128"/>
                <a:ea typeface="HGP創英角ｺﾞｼｯｸUB" panose="020B0900000000000000" pitchFamily="50" charset="-128"/>
              </a:rPr>
              <a:t>近くの人と</a:t>
            </a:r>
            <a:endParaRPr kumimoji="1" lang="en-US" altLang="ja-JP" sz="6000" dirty="0">
              <a:solidFill>
                <a:srgbClr val="548235"/>
              </a:solidFill>
              <a:effectLst/>
              <a:latin typeface="HGP創英角ｺﾞｼｯｸUB" panose="020B0900000000000000" pitchFamily="50" charset="-128"/>
              <a:ea typeface="HGP創英角ｺﾞｼｯｸUB" panose="020B0900000000000000" pitchFamily="50" charset="-128"/>
            </a:endParaRPr>
          </a:p>
          <a:p>
            <a:pPr algn="ctr">
              <a:lnSpc>
                <a:spcPts val="7700"/>
              </a:lnSpc>
            </a:pPr>
            <a:r>
              <a:rPr kumimoji="1" lang="ja-JP" altLang="en-US" sz="6000" dirty="0">
                <a:solidFill>
                  <a:srgbClr val="548235"/>
                </a:solidFill>
                <a:effectLst/>
                <a:latin typeface="HGP創英角ｺﾞｼｯｸUB" panose="020B0900000000000000" pitchFamily="50" charset="-128"/>
                <a:ea typeface="HGP創英角ｺﾞｼｯｸUB" panose="020B0900000000000000" pitchFamily="50" charset="-128"/>
              </a:rPr>
              <a:t>見せ合ってみましょう。</a:t>
            </a:r>
            <a:endParaRPr kumimoji="1" lang="en-US" altLang="ja-JP" sz="6000" dirty="0">
              <a:solidFill>
                <a:srgbClr val="548235"/>
              </a:solidFill>
              <a:effectLst/>
              <a:latin typeface="HGP創英角ｺﾞｼｯｸUB" panose="020B0900000000000000" pitchFamily="50" charset="-128"/>
              <a:ea typeface="HGP創英角ｺﾞｼｯｸUB" panose="020B0900000000000000"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2877" y="4201966"/>
            <a:ext cx="3031524" cy="2557848"/>
          </a:xfrm>
          <a:prstGeom prst="rect">
            <a:avLst/>
          </a:prstGeom>
        </p:spPr>
      </p:pic>
      <p:sp>
        <p:nvSpPr>
          <p:cNvPr id="3" name="テキスト ボックス 2">
            <a:extLst>
              <a:ext uri="{FF2B5EF4-FFF2-40B4-BE49-F238E27FC236}">
                <a16:creationId xmlns:a16="http://schemas.microsoft.com/office/drawing/2014/main" id="{98719442-6C6D-110D-8A12-0A450C31862F}"/>
              </a:ext>
            </a:extLst>
          </p:cNvPr>
          <p:cNvSpPr txBox="1"/>
          <p:nvPr/>
        </p:nvSpPr>
        <p:spPr>
          <a:xfrm>
            <a:off x="369561" y="5065854"/>
            <a:ext cx="6261101" cy="1680781"/>
          </a:xfrm>
          <a:prstGeom prst="rect">
            <a:avLst/>
          </a:prstGeom>
          <a:noFill/>
        </p:spPr>
        <p:txBody>
          <a:bodyPr wrap="square" rtlCol="0">
            <a:spAutoFit/>
          </a:bodyPr>
          <a:lstStyle/>
          <a:p>
            <a:pPr>
              <a:lnSpc>
                <a:spcPct val="120000"/>
              </a:lnSpc>
            </a:pPr>
            <a:r>
              <a:rPr kumimoji="1" lang="ja-JP" altLang="en-US" sz="3000" dirty="0">
                <a:solidFill>
                  <a:srgbClr val="548235"/>
                </a:solidFill>
                <a:latin typeface="HGP創英角ｺﾞｼｯｸUB" panose="020B0900000000000000" pitchFamily="50" charset="-128"/>
                <a:ea typeface="HGP創英角ｺﾞｼｯｸUB" panose="020B0900000000000000" pitchFamily="50" charset="-128"/>
              </a:rPr>
              <a:t>意見を聞いて考えがかわったら、</a:t>
            </a:r>
            <a:endParaRPr kumimoji="1" lang="en-US" altLang="ja-JP" sz="3000" dirty="0">
              <a:solidFill>
                <a:srgbClr val="548235"/>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rgbClr val="548235"/>
                </a:solidFill>
                <a:latin typeface="HGP創英角ｺﾞｼｯｸUB" panose="020B0900000000000000" pitchFamily="50" charset="-128"/>
                <a:ea typeface="HGP創英角ｺﾞｼｯｸUB" panose="020B0900000000000000" pitchFamily="50" charset="-128"/>
              </a:rPr>
              <a:t>はじめに書いた○に</a:t>
            </a:r>
            <a:endParaRPr kumimoji="1" lang="en-US" altLang="ja-JP" sz="3000" dirty="0">
              <a:solidFill>
                <a:srgbClr val="548235"/>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en-US" altLang="ja-JP" sz="3000" dirty="0">
                <a:solidFill>
                  <a:srgbClr val="548235"/>
                </a:solidFill>
                <a:latin typeface="HGP創英角ｺﾞｼｯｸUB" panose="020B0900000000000000" pitchFamily="50" charset="-128"/>
                <a:ea typeface="HGP創英角ｺﾞｼｯｸUB" panose="020B0900000000000000" pitchFamily="50" charset="-128"/>
              </a:rPr>
              <a:t>×</a:t>
            </a:r>
            <a:r>
              <a:rPr kumimoji="1" lang="ja-JP" altLang="en-US" sz="3000" dirty="0">
                <a:solidFill>
                  <a:srgbClr val="548235"/>
                </a:solidFill>
                <a:latin typeface="HGP創英角ｺﾞｼｯｸUB" panose="020B0900000000000000" pitchFamily="50" charset="-128"/>
                <a:ea typeface="HGP創英角ｺﾞｼｯｸUB" panose="020B0900000000000000" pitchFamily="50" charset="-128"/>
              </a:rPr>
              <a:t>をつけて書き直してもよいです。</a:t>
            </a:r>
          </a:p>
        </p:txBody>
      </p:sp>
    </p:spTree>
    <p:extLst>
      <p:ext uri="{BB962C8B-B14F-4D97-AF65-F5344CB8AC3E}">
        <p14:creationId xmlns:p14="http://schemas.microsoft.com/office/powerpoint/2010/main" val="4261476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35</a:t>
            </a:fld>
            <a:endParaRPr kumimoji="1" lang="ja-JP" altLang="en-US"/>
          </a:p>
        </p:txBody>
      </p:sp>
      <p:sp>
        <p:nvSpPr>
          <p:cNvPr id="3" name="正方形/長方形 2">
            <a:extLst>
              <a:ext uri="{FF2B5EF4-FFF2-40B4-BE49-F238E27FC236}">
                <a16:creationId xmlns:a16="http://schemas.microsoft.com/office/drawing/2014/main" id="{08337716-AB04-598C-D35E-2CA26AF4638D}"/>
              </a:ext>
            </a:extLst>
          </p:cNvPr>
          <p:cNvSpPr/>
          <p:nvPr/>
        </p:nvSpPr>
        <p:spPr>
          <a:xfrm>
            <a:off x="369561" y="1917948"/>
            <a:ext cx="8404879" cy="3022104"/>
          </a:xfrm>
          <a:prstGeom prst="rect">
            <a:avLst/>
          </a:prstGeom>
          <a:solidFill>
            <a:schemeClr val="bg1"/>
          </a:solidFill>
          <a:ln w="1270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4" name="テキスト ボックス 3">
            <a:extLst>
              <a:ext uri="{FF2B5EF4-FFF2-40B4-BE49-F238E27FC236}">
                <a16:creationId xmlns:a16="http://schemas.microsoft.com/office/drawing/2014/main" id="{8ED55C44-C027-E70D-87FE-879E93829EE9}"/>
              </a:ext>
            </a:extLst>
          </p:cNvPr>
          <p:cNvSpPr txBox="1"/>
          <p:nvPr/>
        </p:nvSpPr>
        <p:spPr>
          <a:xfrm>
            <a:off x="860028" y="2947618"/>
            <a:ext cx="7423945" cy="962764"/>
          </a:xfrm>
          <a:prstGeom prst="rect">
            <a:avLst/>
          </a:prstGeom>
          <a:noFill/>
        </p:spPr>
        <p:txBody>
          <a:bodyPr wrap="square" rtlCol="0">
            <a:spAutoFit/>
          </a:bodyPr>
          <a:lstStyle/>
          <a:p>
            <a:pPr algn="ctr">
              <a:lnSpc>
                <a:spcPts val="7700"/>
              </a:lnSpc>
            </a:pPr>
            <a:r>
              <a:rPr kumimoji="1" lang="ja-JP" altLang="en-US" sz="6000" dirty="0">
                <a:solidFill>
                  <a:srgbClr val="548235"/>
                </a:solidFill>
                <a:effectLst/>
                <a:latin typeface="HGP創英角ｺﾞｼｯｸUB" panose="020B0900000000000000" pitchFamily="50" charset="-128"/>
                <a:ea typeface="HGP創英角ｺﾞｼｯｸUB" panose="020B0900000000000000" pitchFamily="50" charset="-128"/>
              </a:rPr>
              <a:t>今日の学習のまと</a:t>
            </a:r>
            <a:r>
              <a:rPr kumimoji="1" lang="ja-JP" altLang="en-US" sz="6000" dirty="0">
                <a:solidFill>
                  <a:srgbClr val="548235"/>
                </a:solidFill>
                <a:latin typeface="HGP創英角ｺﾞｼｯｸUB" panose="020B0900000000000000" pitchFamily="50" charset="-128"/>
                <a:ea typeface="HGP創英角ｺﾞｼｯｸUB" panose="020B0900000000000000" pitchFamily="50" charset="-128"/>
              </a:rPr>
              <a:t>め</a:t>
            </a:r>
            <a:endParaRPr kumimoji="1" lang="en-US" altLang="ja-JP" sz="6000" dirty="0">
              <a:solidFill>
                <a:srgbClr val="548235"/>
              </a:solidFill>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457817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EED9274-ECF0-0E1C-5A1D-A8496D51DDA9}"/>
              </a:ext>
            </a:extLst>
          </p:cNvPr>
          <p:cNvSpPr>
            <a:spLocks noGrp="1"/>
          </p:cNvSpPr>
          <p:nvPr>
            <p:ph type="sldNum" sz="quarter" idx="12"/>
          </p:nvPr>
        </p:nvSpPr>
        <p:spPr/>
        <p:txBody>
          <a:bodyPr/>
          <a:lstStyle/>
          <a:p>
            <a:fld id="{24C545B7-4A76-41C6-A249-81AA962B1F89}" type="slidenum">
              <a:rPr kumimoji="1" lang="ja-JP" altLang="en-US" smtClean="0"/>
              <a:t>36</a:t>
            </a:fld>
            <a:endParaRPr kumimoji="1" lang="ja-JP" altLang="en-US"/>
          </a:p>
        </p:txBody>
      </p:sp>
      <p:sp>
        <p:nvSpPr>
          <p:cNvPr id="3" name="正方形/長方形 2">
            <a:extLst>
              <a:ext uri="{FF2B5EF4-FFF2-40B4-BE49-F238E27FC236}">
                <a16:creationId xmlns:a16="http://schemas.microsoft.com/office/drawing/2014/main" id="{4AB41048-C5B7-1C01-D8F4-389159D374C6}"/>
              </a:ext>
            </a:extLst>
          </p:cNvPr>
          <p:cNvSpPr/>
          <p:nvPr/>
        </p:nvSpPr>
        <p:spPr>
          <a:xfrm>
            <a:off x="174703" y="1924050"/>
            <a:ext cx="8794595" cy="2514600"/>
          </a:xfrm>
          <a:prstGeom prst="rect">
            <a:avLst/>
          </a:prstGeom>
          <a:pattFill prst="dotGrid">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A70DD82-691A-0EFD-E43C-6D63FEE31912}"/>
              </a:ext>
            </a:extLst>
          </p:cNvPr>
          <p:cNvSpPr txBox="1"/>
          <p:nvPr/>
        </p:nvSpPr>
        <p:spPr>
          <a:xfrm>
            <a:off x="266700" y="2322533"/>
            <a:ext cx="8620125" cy="1454244"/>
          </a:xfrm>
          <a:prstGeom prst="rect">
            <a:avLst/>
          </a:prstGeom>
          <a:noFill/>
        </p:spPr>
        <p:txBody>
          <a:bodyPr wrap="square" rtlCol="0">
            <a:spAutoFit/>
          </a:bodyPr>
          <a:lstStyle/>
          <a:p>
            <a:pPr>
              <a:lnSpc>
                <a:spcPct val="150000"/>
              </a:lnSpc>
            </a:pPr>
            <a:r>
              <a:rPr kumimoji="1" lang="ja-JP" altLang="en-US" sz="3200" dirty="0">
                <a:solidFill>
                  <a:srgbClr val="548235"/>
                </a:solidFill>
                <a:effectLst>
                  <a:glow rad="38100">
                    <a:schemeClr val="bg1"/>
                  </a:glow>
                </a:effectLst>
                <a:latin typeface="HGP創英角ｺﾞｼｯｸUB" panose="020B0900000000000000" pitchFamily="50" charset="-128"/>
                <a:ea typeface="HGP創英角ｺﾞｼｯｸUB" panose="020B0900000000000000" pitchFamily="50" charset="-128"/>
              </a:rPr>
              <a:t>ワークシートの問２</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に</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a:p>
            <a:pPr>
              <a:lnSpc>
                <a:spcPct val="150000"/>
              </a:lnSpc>
            </a:pP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今日の学習で思ったこと・感じたことを書きましょう。</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p:txBody>
      </p:sp>
      <p:pic>
        <p:nvPicPr>
          <p:cNvPr id="5" name="グラフィックス 4" descr="鉛筆 単色塗りつぶし">
            <a:extLst>
              <a:ext uri="{FF2B5EF4-FFF2-40B4-BE49-F238E27FC236}">
                <a16:creationId xmlns:a16="http://schemas.microsoft.com/office/drawing/2014/main" id="{7CC1C368-52CE-5E71-702A-3BE00E18BB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9317" y="1573188"/>
            <a:ext cx="914400" cy="914400"/>
          </a:xfrm>
          <a:prstGeom prst="rect">
            <a:avLst/>
          </a:prstGeom>
        </p:spPr>
      </p:pic>
      <p:pic>
        <p:nvPicPr>
          <p:cNvPr id="8" name="図 7" descr="テーブル, コンピュータ, 女性, 部屋 が含まれている画像&#10;&#10;AI によって生成されたコンテンツは間違っている可能性があります。">
            <a:extLst>
              <a:ext uri="{FF2B5EF4-FFF2-40B4-BE49-F238E27FC236}">
                <a16:creationId xmlns:a16="http://schemas.microsoft.com/office/drawing/2014/main" id="{2F5C8658-052C-D879-3CC8-EE7FEF169A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96367" y="4025950"/>
            <a:ext cx="3090458" cy="2265841"/>
          </a:xfrm>
          <a:prstGeom prst="rect">
            <a:avLst/>
          </a:prstGeom>
        </p:spPr>
      </p:pic>
    </p:spTree>
    <p:extLst>
      <p:ext uri="{BB962C8B-B14F-4D97-AF65-F5344CB8AC3E}">
        <p14:creationId xmlns:p14="http://schemas.microsoft.com/office/powerpoint/2010/main" val="2160026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37</a:t>
            </a:fld>
            <a:endParaRPr kumimoji="1" lang="ja-JP" altLang="en-US"/>
          </a:p>
        </p:txBody>
      </p:sp>
      <p:grpSp>
        <p:nvGrpSpPr>
          <p:cNvPr id="13" name="グループ化 12">
            <a:extLst>
              <a:ext uri="{FF2B5EF4-FFF2-40B4-BE49-F238E27FC236}">
                <a16:creationId xmlns:a16="http://schemas.microsoft.com/office/drawing/2014/main" id="{E4F6CFC9-AFC2-4561-8E3A-70082BB8FC5A}"/>
              </a:ext>
            </a:extLst>
          </p:cNvPr>
          <p:cNvGrpSpPr/>
          <p:nvPr/>
        </p:nvGrpSpPr>
        <p:grpSpPr>
          <a:xfrm>
            <a:off x="-18532" y="114784"/>
            <a:ext cx="9162532" cy="771656"/>
            <a:chOff x="-18532" y="114784"/>
            <a:chExt cx="9162532" cy="771656"/>
          </a:xfrm>
        </p:grpSpPr>
        <p:sp>
          <p:nvSpPr>
            <p:cNvPr id="3" name="正方形/長方形 2"/>
            <p:cNvSpPr/>
            <p:nvPr/>
          </p:nvSpPr>
          <p:spPr>
            <a:xfrm>
              <a:off x="-18532" y="114784"/>
              <a:ext cx="9162532" cy="77165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26" name="グループ化 25"/>
          <p:cNvGrpSpPr/>
          <p:nvPr/>
        </p:nvGrpSpPr>
        <p:grpSpPr>
          <a:xfrm>
            <a:off x="1" y="4360026"/>
            <a:ext cx="9143999" cy="1999159"/>
            <a:chOff x="1" y="4360026"/>
            <a:chExt cx="9143999" cy="1999159"/>
          </a:xfrm>
        </p:grpSpPr>
        <p:grpSp>
          <p:nvGrpSpPr>
            <p:cNvPr id="17" name="グループ化 16"/>
            <p:cNvGrpSpPr/>
            <p:nvPr/>
          </p:nvGrpSpPr>
          <p:grpSpPr>
            <a:xfrm>
              <a:off x="1" y="4360026"/>
              <a:ext cx="9143999" cy="1999159"/>
              <a:chOff x="1" y="4360026"/>
              <a:chExt cx="9143999" cy="1999159"/>
            </a:xfrm>
          </p:grpSpPr>
          <p:sp>
            <p:nvSpPr>
              <p:cNvPr id="7" name="正方形/長方形 6"/>
              <p:cNvSpPr/>
              <p:nvPr/>
            </p:nvSpPr>
            <p:spPr>
              <a:xfrm>
                <a:off x="210427" y="4360026"/>
                <a:ext cx="8723146" cy="19991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 y="4503811"/>
                <a:ext cx="9143999" cy="1681679"/>
              </a:xfrm>
              <a:prstGeom prst="rect">
                <a:avLst/>
              </a:prstGeom>
              <a:noFill/>
            </p:spPr>
            <p:txBody>
              <a:bodyPr wrap="square" rtlCol="0">
                <a:spAutoFit/>
              </a:bodyPr>
              <a:lstStyle/>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災害の状況によって</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それぞれが</a:t>
                </a: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避難の判断</a:t>
                </a:r>
                <a:r>
                  <a:rPr kumimoji="1" lang="ja-JP" altLang="en-US" sz="5000" dirty="0">
                    <a:effectLst/>
                    <a:latin typeface="HGP創英角ｺﾞｼｯｸUB" panose="020B0900000000000000" pitchFamily="50" charset="-128"/>
                    <a:ea typeface="HGP創英角ｺﾞｼｯｸUB" panose="020B0900000000000000" pitchFamily="50" charset="-128"/>
                  </a:rPr>
                  <a:t>をする。</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sp>
          <p:nvSpPr>
            <p:cNvPr id="23" name="テキスト ボックス 22"/>
            <p:cNvSpPr txBox="1"/>
            <p:nvPr/>
          </p:nvSpPr>
          <p:spPr>
            <a:xfrm>
              <a:off x="1991468" y="4429728"/>
              <a:ext cx="1142563"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さいがい</a:t>
              </a:r>
            </a:p>
          </p:txBody>
        </p:sp>
        <p:sp>
          <p:nvSpPr>
            <p:cNvPr id="24" name="テキスト ボックス 23"/>
            <p:cNvSpPr txBox="1"/>
            <p:nvPr/>
          </p:nvSpPr>
          <p:spPr>
            <a:xfrm>
              <a:off x="3693435" y="5300641"/>
              <a:ext cx="908059" cy="184666"/>
            </a:xfrm>
            <a:prstGeom prst="rect">
              <a:avLst/>
            </a:prstGeom>
            <a:noFill/>
          </p:spPr>
          <p:txBody>
            <a:bodyPr wrap="square" lIns="0" tIns="0" rIns="0" bIns="0" rtlCol="0" anchor="ctr" anchorCtr="0">
              <a:spAutoFit/>
            </a:bodyPr>
            <a:lstStyle/>
            <a:p>
              <a:pPr algn="dist"/>
              <a:r>
                <a:rPr kumimoji="1" lang="ja-JP" altLang="en-US" sz="12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25" name="テキスト ボックス 24"/>
            <p:cNvSpPr txBox="1"/>
            <p:nvPr/>
          </p:nvSpPr>
          <p:spPr>
            <a:xfrm>
              <a:off x="5412418" y="5289317"/>
              <a:ext cx="1085588" cy="184666"/>
            </a:xfrm>
            <a:prstGeom prst="rect">
              <a:avLst/>
            </a:prstGeom>
            <a:noFill/>
          </p:spPr>
          <p:txBody>
            <a:bodyPr wrap="square" lIns="0" tIns="0" rIns="0" bIns="0" rtlCol="0" anchor="ctr" anchorCtr="0">
              <a:spAutoFit/>
            </a:bodyPr>
            <a:lstStyle/>
            <a:p>
              <a:pPr algn="dist"/>
              <a:r>
                <a:rPr kumimoji="1" lang="ja-JP" altLang="en-US" sz="1200" dirty="0">
                  <a:solidFill>
                    <a:srgbClr val="B52F25"/>
                  </a:solidFill>
                  <a:latin typeface="HGP創英角ｺﾞｼｯｸUB" panose="020B0900000000000000" pitchFamily="50" charset="-128"/>
                  <a:ea typeface="HGP創英角ｺﾞｼｯｸUB" panose="020B0900000000000000" pitchFamily="50" charset="-128"/>
                </a:rPr>
                <a:t>はんだん</a:t>
              </a:r>
            </a:p>
          </p:txBody>
        </p:sp>
        <p:sp>
          <p:nvSpPr>
            <p:cNvPr id="11" name="テキスト ボックス 10">
              <a:extLst>
                <a:ext uri="{FF2B5EF4-FFF2-40B4-BE49-F238E27FC236}">
                  <a16:creationId xmlns:a16="http://schemas.microsoft.com/office/drawing/2014/main" id="{BD825046-C7D2-4068-DB7F-50F8093980C4}"/>
                </a:ext>
              </a:extLst>
            </p:cNvPr>
            <p:cNvSpPr txBox="1"/>
            <p:nvPr/>
          </p:nvSpPr>
          <p:spPr>
            <a:xfrm>
              <a:off x="3866766" y="4429728"/>
              <a:ext cx="1142563"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じょうきょう</a:t>
              </a:r>
            </a:p>
          </p:txBody>
        </p:sp>
      </p:grpSp>
      <p:grpSp>
        <p:nvGrpSpPr>
          <p:cNvPr id="14" name="グループ化 13"/>
          <p:cNvGrpSpPr/>
          <p:nvPr/>
        </p:nvGrpSpPr>
        <p:grpSpPr>
          <a:xfrm>
            <a:off x="0" y="4101565"/>
            <a:ext cx="1790875" cy="964960"/>
            <a:chOff x="-93368" y="114393"/>
            <a:chExt cx="1790875" cy="964960"/>
          </a:xfrm>
        </p:grpSpPr>
        <p:sp>
          <p:nvSpPr>
            <p:cNvPr id="15" name="ホームベース 14"/>
            <p:cNvSpPr/>
            <p:nvPr/>
          </p:nvSpPr>
          <p:spPr>
            <a:xfrm>
              <a:off x="48039" y="114393"/>
              <a:ext cx="1533460" cy="964960"/>
            </a:xfrm>
            <a:prstGeom prst="homePlate">
              <a:avLst>
                <a:gd name="adj" fmla="val 37878"/>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21" name="グループ化 20">
            <a:extLst>
              <a:ext uri="{FF2B5EF4-FFF2-40B4-BE49-F238E27FC236}">
                <a16:creationId xmlns:a16="http://schemas.microsoft.com/office/drawing/2014/main" id="{F442B5F4-BD73-AB4F-3002-6BE444A8350F}"/>
              </a:ext>
            </a:extLst>
          </p:cNvPr>
          <p:cNvGrpSpPr/>
          <p:nvPr/>
        </p:nvGrpSpPr>
        <p:grpSpPr>
          <a:xfrm>
            <a:off x="106845" y="1134947"/>
            <a:ext cx="8863825" cy="2793595"/>
            <a:chOff x="106845" y="1134947"/>
            <a:chExt cx="8863825" cy="2793595"/>
          </a:xfrm>
        </p:grpSpPr>
        <p:grpSp>
          <p:nvGrpSpPr>
            <p:cNvPr id="12" name="グループ化 11">
              <a:extLst>
                <a:ext uri="{FF2B5EF4-FFF2-40B4-BE49-F238E27FC236}">
                  <a16:creationId xmlns:a16="http://schemas.microsoft.com/office/drawing/2014/main" id="{F0613657-E675-6126-54EF-6E4C16E241C9}"/>
                </a:ext>
              </a:extLst>
            </p:cNvPr>
            <p:cNvGrpSpPr/>
            <p:nvPr/>
          </p:nvGrpSpPr>
          <p:grpSpPr>
            <a:xfrm>
              <a:off x="106845" y="1134947"/>
              <a:ext cx="8863825" cy="2793595"/>
              <a:chOff x="106845" y="1134947"/>
              <a:chExt cx="8863825" cy="2793595"/>
            </a:xfrm>
          </p:grpSpPr>
          <p:sp>
            <p:nvSpPr>
              <p:cNvPr id="27" name="角丸四角形 26"/>
              <p:cNvSpPr/>
              <p:nvPr/>
            </p:nvSpPr>
            <p:spPr>
              <a:xfrm>
                <a:off x="4397433" y="1134947"/>
                <a:ext cx="4573237" cy="2793595"/>
              </a:xfrm>
              <a:prstGeom prst="roundRect">
                <a:avLst/>
              </a:pr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34530" y="1304385"/>
                <a:ext cx="4536140" cy="2574744"/>
              </a:xfrm>
              <a:prstGeom prst="rect">
                <a:avLst/>
              </a:prstGeom>
              <a:noFill/>
            </p:spPr>
            <p:txBody>
              <a:bodyPr wrap="square" rtlCol="0">
                <a:spAutoFit/>
              </a:bodyPr>
              <a:lstStyle/>
              <a:p>
                <a:pPr>
                  <a:lnSpc>
                    <a:spcPts val="5000"/>
                  </a:lnSpc>
                </a:pPr>
                <a:r>
                  <a:rPr kumimoji="1" lang="ja-JP" altLang="en-US" sz="3600" dirty="0">
                    <a:solidFill>
                      <a:srgbClr val="548235"/>
                    </a:solidFill>
                    <a:effectLst/>
                    <a:latin typeface="HGP創英角ｺﾞｼｯｸUB" panose="020B0900000000000000" pitchFamily="50" charset="-128"/>
                    <a:ea typeface="HGP創英角ｺﾞｼｯｸUB" panose="020B0900000000000000" pitchFamily="50" charset="-128"/>
                  </a:rPr>
                  <a:t>災害時、役所から</a:t>
                </a:r>
                <a:r>
                  <a:rPr kumimoji="1" lang="ja-JP" altLang="en-US" sz="3600" dirty="0">
                    <a:solidFill>
                      <a:srgbClr val="B52F25"/>
                    </a:solidFill>
                    <a:effectLst/>
                    <a:latin typeface="HGP創英角ｺﾞｼｯｸUB" panose="020B0900000000000000" pitchFamily="50" charset="-128"/>
                    <a:ea typeface="HGP創英角ｺﾞｼｯｸUB" panose="020B0900000000000000" pitchFamily="50" charset="-128"/>
                  </a:rPr>
                  <a:t>避難情報が発令</a:t>
                </a:r>
                <a:r>
                  <a:rPr kumimoji="1" lang="ja-JP" altLang="en-US" sz="3600" dirty="0">
                    <a:solidFill>
                      <a:srgbClr val="548235"/>
                    </a:solidFill>
                    <a:effectLst/>
                    <a:latin typeface="HGP創英角ｺﾞｼｯｸUB" panose="020B0900000000000000" pitchFamily="50" charset="-128"/>
                    <a:ea typeface="HGP創英角ｺﾞｼｯｸUB" panose="020B0900000000000000" pitchFamily="50" charset="-128"/>
                  </a:rPr>
                  <a:t>されます。ですが、発令されないこともあります。</a:t>
                </a:r>
                <a:endParaRPr kumimoji="1" lang="en-US" altLang="ja-JP" sz="36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4572000" y="1268188"/>
                <a:ext cx="847725"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さいがい</a:t>
                </a:r>
              </a:p>
            </p:txBody>
          </p:sp>
          <p:pic>
            <p:nvPicPr>
              <p:cNvPr id="5" name="図 4">
                <a:extLst>
                  <a:ext uri="{FF2B5EF4-FFF2-40B4-BE49-F238E27FC236}">
                    <a16:creationId xmlns:a16="http://schemas.microsoft.com/office/drawing/2014/main" id="{35F890DE-3FFD-B8F5-4E86-63D84A543732}"/>
                  </a:ext>
                </a:extLst>
              </p:cNvPr>
              <p:cNvPicPr>
                <a:picLocks noChangeAspect="1"/>
              </p:cNvPicPr>
              <p:nvPr/>
            </p:nvPicPr>
            <p:blipFill>
              <a:blip r:embed="rId2"/>
              <a:stretch>
                <a:fillRect/>
              </a:stretch>
            </p:blipFill>
            <p:spPr>
              <a:xfrm>
                <a:off x="106845" y="1476350"/>
                <a:ext cx="4240686" cy="1888189"/>
              </a:xfrm>
              <a:prstGeom prst="rect">
                <a:avLst/>
              </a:prstGeom>
            </p:spPr>
          </p:pic>
          <p:sp>
            <p:nvSpPr>
              <p:cNvPr id="9" name="テキスト ボックス 8">
                <a:extLst>
                  <a:ext uri="{FF2B5EF4-FFF2-40B4-BE49-F238E27FC236}">
                    <a16:creationId xmlns:a16="http://schemas.microsoft.com/office/drawing/2014/main" id="{4FB7752B-E223-9EE8-C073-6C9A0803E215}"/>
                  </a:ext>
                </a:extLst>
              </p:cNvPr>
              <p:cNvSpPr txBox="1"/>
              <p:nvPr/>
            </p:nvSpPr>
            <p:spPr>
              <a:xfrm>
                <a:off x="8115300" y="1263628"/>
                <a:ext cx="614362"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10" name="テキスト ボックス 9">
                <a:extLst>
                  <a:ext uri="{FF2B5EF4-FFF2-40B4-BE49-F238E27FC236}">
                    <a16:creationId xmlns:a16="http://schemas.microsoft.com/office/drawing/2014/main" id="{0E5081BF-CF3C-DF68-5662-CC2DDC802810}"/>
                  </a:ext>
                </a:extLst>
              </p:cNvPr>
              <p:cNvSpPr txBox="1"/>
              <p:nvPr/>
            </p:nvSpPr>
            <p:spPr>
              <a:xfrm>
                <a:off x="4562734" y="1884214"/>
                <a:ext cx="847725"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じょうほう</a:t>
                </a:r>
              </a:p>
            </p:txBody>
          </p:sp>
        </p:grpSp>
        <p:sp>
          <p:nvSpPr>
            <p:cNvPr id="18" name="テキスト ボックス 17">
              <a:extLst>
                <a:ext uri="{FF2B5EF4-FFF2-40B4-BE49-F238E27FC236}">
                  <a16:creationId xmlns:a16="http://schemas.microsoft.com/office/drawing/2014/main" id="{4A1B41BA-3AB5-6CE0-2C5D-328FCD0161F4}"/>
                </a:ext>
              </a:extLst>
            </p:cNvPr>
            <p:cNvSpPr txBox="1"/>
            <p:nvPr/>
          </p:nvSpPr>
          <p:spPr>
            <a:xfrm>
              <a:off x="5901283" y="1884214"/>
              <a:ext cx="8496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はつれい</a:t>
              </a:r>
            </a:p>
          </p:txBody>
        </p:sp>
        <p:sp>
          <p:nvSpPr>
            <p:cNvPr id="19" name="テキスト ボックス 18">
              <a:extLst>
                <a:ext uri="{FF2B5EF4-FFF2-40B4-BE49-F238E27FC236}">
                  <a16:creationId xmlns:a16="http://schemas.microsoft.com/office/drawing/2014/main" id="{B218C0F9-3AFB-C4B0-DA40-07B7F6C41D58}"/>
                </a:ext>
              </a:extLst>
            </p:cNvPr>
            <p:cNvSpPr txBox="1"/>
            <p:nvPr/>
          </p:nvSpPr>
          <p:spPr>
            <a:xfrm>
              <a:off x="6094570" y="2537468"/>
              <a:ext cx="847725"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はつれい</a:t>
              </a:r>
            </a:p>
          </p:txBody>
        </p:sp>
      </p:grpSp>
    </p:spTree>
    <p:extLst>
      <p:ext uri="{BB962C8B-B14F-4D97-AF65-F5344CB8AC3E}">
        <p14:creationId xmlns:p14="http://schemas.microsoft.com/office/powerpoint/2010/main" val="11784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38</a:t>
            </a:fld>
            <a:endParaRPr kumimoji="1" lang="ja-JP" altLang="en-US"/>
          </a:p>
        </p:txBody>
      </p:sp>
      <p:grpSp>
        <p:nvGrpSpPr>
          <p:cNvPr id="13" name="グループ化 12">
            <a:extLst>
              <a:ext uri="{FF2B5EF4-FFF2-40B4-BE49-F238E27FC236}">
                <a16:creationId xmlns:a16="http://schemas.microsoft.com/office/drawing/2014/main" id="{E4F6CFC9-AFC2-4561-8E3A-70082BB8FC5A}"/>
              </a:ext>
            </a:extLst>
          </p:cNvPr>
          <p:cNvGrpSpPr/>
          <p:nvPr/>
        </p:nvGrpSpPr>
        <p:grpSpPr>
          <a:xfrm>
            <a:off x="-18532" y="114784"/>
            <a:ext cx="9162532" cy="771656"/>
            <a:chOff x="-18532" y="114784"/>
            <a:chExt cx="9162532" cy="771656"/>
          </a:xfrm>
        </p:grpSpPr>
        <p:sp>
          <p:nvSpPr>
            <p:cNvPr id="3" name="正方形/長方形 2"/>
            <p:cNvSpPr/>
            <p:nvPr/>
          </p:nvSpPr>
          <p:spPr>
            <a:xfrm>
              <a:off x="-18532" y="114784"/>
              <a:ext cx="9162532" cy="77165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26" name="グループ化 25"/>
          <p:cNvGrpSpPr/>
          <p:nvPr/>
        </p:nvGrpSpPr>
        <p:grpSpPr>
          <a:xfrm>
            <a:off x="1" y="4360026"/>
            <a:ext cx="9143999" cy="1999159"/>
            <a:chOff x="1" y="4360026"/>
            <a:chExt cx="9143999" cy="1999159"/>
          </a:xfrm>
        </p:grpSpPr>
        <p:grpSp>
          <p:nvGrpSpPr>
            <p:cNvPr id="17" name="グループ化 16"/>
            <p:cNvGrpSpPr/>
            <p:nvPr/>
          </p:nvGrpSpPr>
          <p:grpSpPr>
            <a:xfrm>
              <a:off x="1" y="4360026"/>
              <a:ext cx="9143999" cy="1999159"/>
              <a:chOff x="1" y="4360026"/>
              <a:chExt cx="9143999" cy="1999159"/>
            </a:xfrm>
          </p:grpSpPr>
          <p:sp>
            <p:nvSpPr>
              <p:cNvPr id="7" name="正方形/長方形 6"/>
              <p:cNvSpPr/>
              <p:nvPr/>
            </p:nvSpPr>
            <p:spPr>
              <a:xfrm>
                <a:off x="210427" y="4360026"/>
                <a:ext cx="8723146" cy="19991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 y="4503811"/>
                <a:ext cx="9143999" cy="1681679"/>
              </a:xfrm>
              <a:prstGeom prst="rect">
                <a:avLst/>
              </a:prstGeom>
              <a:noFill/>
            </p:spPr>
            <p:txBody>
              <a:bodyPr wrap="square" rtlCol="0">
                <a:spAutoFit/>
              </a:bodyPr>
              <a:lstStyle/>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災害</a:t>
                </a:r>
                <a:r>
                  <a:rPr kumimoji="1" lang="ja-JP" altLang="en-US" sz="5000" dirty="0">
                    <a:latin typeface="HGP創英角ｺﾞｼｯｸUB" panose="020B0900000000000000" pitchFamily="50" charset="-128"/>
                    <a:ea typeface="HGP創英角ｺﾞｼｯｸUB" panose="020B0900000000000000" pitchFamily="50" charset="-128"/>
                  </a:rPr>
                  <a:t>が起こる前に</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安全な場所へ避難</a:t>
                </a:r>
                <a:r>
                  <a:rPr kumimoji="1" lang="ja-JP" altLang="en-US" sz="5000" dirty="0">
                    <a:effectLst/>
                    <a:latin typeface="HGP創英角ｺﾞｼｯｸUB" panose="020B0900000000000000" pitchFamily="50" charset="-128"/>
                    <a:ea typeface="HGP創英角ｺﾞｼｯｸUB" panose="020B0900000000000000" pitchFamily="50" charset="-128"/>
                  </a:rPr>
                  <a:t>する。</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sp>
          <p:nvSpPr>
            <p:cNvPr id="23" name="テキスト ボックス 22"/>
            <p:cNvSpPr txBox="1"/>
            <p:nvPr/>
          </p:nvSpPr>
          <p:spPr>
            <a:xfrm>
              <a:off x="2248643" y="4411478"/>
              <a:ext cx="1142563"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さいがい</a:t>
              </a:r>
            </a:p>
          </p:txBody>
        </p:sp>
        <p:sp>
          <p:nvSpPr>
            <p:cNvPr id="24" name="テキスト ボックス 23"/>
            <p:cNvSpPr txBox="1"/>
            <p:nvPr/>
          </p:nvSpPr>
          <p:spPr>
            <a:xfrm>
              <a:off x="5253490" y="5267272"/>
              <a:ext cx="908059" cy="184666"/>
            </a:xfrm>
            <a:prstGeom prst="rect">
              <a:avLst/>
            </a:prstGeom>
            <a:noFill/>
          </p:spPr>
          <p:txBody>
            <a:bodyPr wrap="square" lIns="0" tIns="0" rIns="0" bIns="0" rtlCol="0" anchor="ctr" anchorCtr="0">
              <a:spAutoFit/>
            </a:bodyPr>
            <a:lstStyle/>
            <a:p>
              <a:pPr algn="dist"/>
              <a:r>
                <a:rPr kumimoji="1" lang="ja-JP" altLang="en-US" sz="12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grpSp>
      <p:grpSp>
        <p:nvGrpSpPr>
          <p:cNvPr id="14" name="グループ化 13"/>
          <p:cNvGrpSpPr/>
          <p:nvPr/>
        </p:nvGrpSpPr>
        <p:grpSpPr>
          <a:xfrm>
            <a:off x="0" y="4101565"/>
            <a:ext cx="1790875" cy="964960"/>
            <a:chOff x="-93368" y="114393"/>
            <a:chExt cx="1790875" cy="964960"/>
          </a:xfrm>
        </p:grpSpPr>
        <p:sp>
          <p:nvSpPr>
            <p:cNvPr id="15" name="ホームベース 14"/>
            <p:cNvSpPr/>
            <p:nvPr/>
          </p:nvSpPr>
          <p:spPr>
            <a:xfrm>
              <a:off x="48039" y="114393"/>
              <a:ext cx="1533460" cy="964960"/>
            </a:xfrm>
            <a:prstGeom prst="homePlate">
              <a:avLst>
                <a:gd name="adj" fmla="val 37878"/>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21" name="グループ化 20">
            <a:extLst>
              <a:ext uri="{FF2B5EF4-FFF2-40B4-BE49-F238E27FC236}">
                <a16:creationId xmlns:a16="http://schemas.microsoft.com/office/drawing/2014/main" id="{1A197497-2B77-7919-7C9B-29733F15F91C}"/>
              </a:ext>
            </a:extLst>
          </p:cNvPr>
          <p:cNvGrpSpPr/>
          <p:nvPr/>
        </p:nvGrpSpPr>
        <p:grpSpPr>
          <a:xfrm>
            <a:off x="210427" y="1134947"/>
            <a:ext cx="8760243" cy="2793595"/>
            <a:chOff x="210427" y="1134947"/>
            <a:chExt cx="8760243" cy="2793595"/>
          </a:xfrm>
        </p:grpSpPr>
        <p:sp>
          <p:nvSpPr>
            <p:cNvPr id="27" name="角丸四角形 26"/>
            <p:cNvSpPr/>
            <p:nvPr/>
          </p:nvSpPr>
          <p:spPr>
            <a:xfrm>
              <a:off x="4124325" y="1134947"/>
              <a:ext cx="4846345" cy="2793595"/>
            </a:xfrm>
            <a:prstGeom prst="roundRect">
              <a:avLst/>
            </a:pr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34530" y="1304385"/>
              <a:ext cx="4536140" cy="2574744"/>
            </a:xfrm>
            <a:prstGeom prst="rect">
              <a:avLst/>
            </a:prstGeom>
            <a:noFill/>
          </p:spPr>
          <p:txBody>
            <a:bodyPr wrap="square" rtlCol="0">
              <a:spAutoFit/>
            </a:bodyPr>
            <a:lstStyle/>
            <a:p>
              <a:pPr>
                <a:lnSpc>
                  <a:spcPts val="5000"/>
                </a:lnSpc>
              </a:pPr>
              <a:r>
                <a:rPr kumimoji="1" lang="ja-JP" altLang="en-US" sz="3600" dirty="0">
                  <a:solidFill>
                    <a:srgbClr val="548235"/>
                  </a:solidFill>
                  <a:effectLst/>
                  <a:latin typeface="HGP創英角ｺﾞｼｯｸUB" panose="020B0900000000000000" pitchFamily="50" charset="-128"/>
                  <a:ea typeface="HGP創英角ｺﾞｼｯｸUB" panose="020B0900000000000000" pitchFamily="50" charset="-128"/>
                </a:rPr>
                <a:t>洪水災害や土砂災害で、自宅のまわりや道に</a:t>
              </a:r>
              <a:r>
                <a:rPr kumimoji="1" lang="ja-JP" altLang="en-US" sz="3600" dirty="0">
                  <a:solidFill>
                    <a:srgbClr val="B52F25"/>
                  </a:solidFill>
                  <a:latin typeface="HGP創英角ｺﾞｼｯｸUB" panose="020B0900000000000000" pitchFamily="50" charset="-128"/>
                  <a:ea typeface="HGP創英角ｺﾞｼｯｸUB" panose="020B0900000000000000" pitchFamily="50" charset="-128"/>
                </a:rPr>
                <a:t>危険な場所</a:t>
              </a:r>
              <a:r>
                <a:rPr kumimoji="1" lang="ja-JP" altLang="en-US" sz="3600" dirty="0">
                  <a:solidFill>
                    <a:srgbClr val="548235"/>
                  </a:solidFill>
                  <a:latin typeface="HGP創英角ｺﾞｼｯｸUB" panose="020B0900000000000000" pitchFamily="50" charset="-128"/>
                  <a:ea typeface="HGP創英角ｺﾞｼｯｸUB" panose="020B0900000000000000" pitchFamily="50" charset="-128"/>
                </a:rPr>
                <a:t>があるかもしれません。</a:t>
              </a:r>
              <a:endParaRPr kumimoji="1" lang="en-US" altLang="ja-JP" sz="36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4572000" y="1268188"/>
              <a:ext cx="1746250"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こうずいさいがい</a:t>
              </a:r>
            </a:p>
          </p:txBody>
        </p:sp>
        <p:sp>
          <p:nvSpPr>
            <p:cNvPr id="10" name="テキスト ボックス 9">
              <a:extLst>
                <a:ext uri="{FF2B5EF4-FFF2-40B4-BE49-F238E27FC236}">
                  <a16:creationId xmlns:a16="http://schemas.microsoft.com/office/drawing/2014/main" id="{0E5081BF-CF3C-DF68-5662-CC2DDC802810}"/>
                </a:ext>
              </a:extLst>
            </p:cNvPr>
            <p:cNvSpPr txBox="1"/>
            <p:nvPr/>
          </p:nvSpPr>
          <p:spPr>
            <a:xfrm>
              <a:off x="5103019" y="2538594"/>
              <a:ext cx="684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き　けん</a:t>
              </a:r>
            </a:p>
          </p:txBody>
        </p:sp>
        <p:grpSp>
          <p:nvGrpSpPr>
            <p:cNvPr id="18" name="グループ化 17">
              <a:extLst>
                <a:ext uri="{FF2B5EF4-FFF2-40B4-BE49-F238E27FC236}">
                  <a16:creationId xmlns:a16="http://schemas.microsoft.com/office/drawing/2014/main" id="{BED7D40E-9EA5-CD47-4849-11AC132F4EFE}"/>
                </a:ext>
              </a:extLst>
            </p:cNvPr>
            <p:cNvGrpSpPr/>
            <p:nvPr/>
          </p:nvGrpSpPr>
          <p:grpSpPr>
            <a:xfrm>
              <a:off x="210427" y="1736521"/>
              <a:ext cx="3825891" cy="1989178"/>
              <a:chOff x="-7142698" y="3561481"/>
              <a:chExt cx="6702418" cy="3484757"/>
            </a:xfrm>
          </p:grpSpPr>
          <p:pic>
            <p:nvPicPr>
              <p:cNvPr id="12" name="図 11">
                <a:extLst>
                  <a:ext uri="{FF2B5EF4-FFF2-40B4-BE49-F238E27FC236}">
                    <a16:creationId xmlns:a16="http://schemas.microsoft.com/office/drawing/2014/main" id="{D99677D4-09EE-710C-0A7E-C2889FD30B36}"/>
                  </a:ext>
                </a:extLst>
              </p:cNvPr>
              <p:cNvPicPr>
                <a:picLocks noChangeAspect="1"/>
              </p:cNvPicPr>
              <p:nvPr/>
            </p:nvPicPr>
            <p:blipFill>
              <a:blip r:embed="rId2"/>
              <a:stretch>
                <a:fillRect/>
              </a:stretch>
            </p:blipFill>
            <p:spPr>
              <a:xfrm>
                <a:off x="-4638812" y="3561481"/>
                <a:ext cx="4198532" cy="3010088"/>
              </a:xfrm>
              <a:prstGeom prst="rect">
                <a:avLst/>
              </a:prstGeom>
              <a:ln>
                <a:solidFill>
                  <a:schemeClr val="tx1">
                    <a:lumMod val="95000"/>
                    <a:lumOff val="5000"/>
                  </a:schemeClr>
                </a:solidFill>
              </a:ln>
            </p:spPr>
          </p:pic>
          <p:pic>
            <p:nvPicPr>
              <p:cNvPr id="5" name="図 4">
                <a:extLst>
                  <a:ext uri="{FF2B5EF4-FFF2-40B4-BE49-F238E27FC236}">
                    <a16:creationId xmlns:a16="http://schemas.microsoft.com/office/drawing/2014/main" id="{BACAA1B2-21C2-1A2B-1ECF-714E2469AF61}"/>
                  </a:ext>
                </a:extLst>
              </p:cNvPr>
              <p:cNvPicPr>
                <a:picLocks noChangeAspect="1"/>
              </p:cNvPicPr>
              <p:nvPr/>
            </p:nvPicPr>
            <p:blipFill>
              <a:blip r:embed="rId3"/>
              <a:stretch>
                <a:fillRect/>
              </a:stretch>
            </p:blipFill>
            <p:spPr>
              <a:xfrm>
                <a:off x="-7142698" y="4481707"/>
                <a:ext cx="2820823" cy="2564531"/>
              </a:xfrm>
              <a:prstGeom prst="rect">
                <a:avLst/>
              </a:prstGeom>
              <a:ln>
                <a:solidFill>
                  <a:schemeClr val="tx1">
                    <a:lumMod val="95000"/>
                    <a:lumOff val="5000"/>
                  </a:schemeClr>
                </a:solidFill>
              </a:ln>
            </p:spPr>
          </p:pic>
        </p:grpSp>
        <p:sp>
          <p:nvSpPr>
            <p:cNvPr id="19" name="テキスト ボックス 18">
              <a:extLst>
                <a:ext uri="{FF2B5EF4-FFF2-40B4-BE49-F238E27FC236}">
                  <a16:creationId xmlns:a16="http://schemas.microsoft.com/office/drawing/2014/main" id="{86D5ACF7-CAA3-C1C6-C7E9-84FD1698804E}"/>
                </a:ext>
              </a:extLst>
            </p:cNvPr>
            <p:cNvSpPr txBox="1"/>
            <p:nvPr/>
          </p:nvSpPr>
          <p:spPr>
            <a:xfrm>
              <a:off x="6938963" y="1268188"/>
              <a:ext cx="1606550"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ど　しゃさいがい</a:t>
              </a:r>
            </a:p>
          </p:txBody>
        </p:sp>
        <p:sp>
          <p:nvSpPr>
            <p:cNvPr id="20" name="テキスト ボックス 19">
              <a:extLst>
                <a:ext uri="{FF2B5EF4-FFF2-40B4-BE49-F238E27FC236}">
                  <a16:creationId xmlns:a16="http://schemas.microsoft.com/office/drawing/2014/main" id="{179CCFF2-6AF2-F30F-7102-1402A8B47470}"/>
                </a:ext>
              </a:extLst>
            </p:cNvPr>
            <p:cNvSpPr txBox="1"/>
            <p:nvPr/>
          </p:nvSpPr>
          <p:spPr>
            <a:xfrm>
              <a:off x="5403849" y="1894575"/>
              <a:ext cx="688181"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じ　たく</a:t>
              </a:r>
            </a:p>
          </p:txBody>
        </p:sp>
      </p:grpSp>
    </p:spTree>
    <p:extLst>
      <p:ext uri="{BB962C8B-B14F-4D97-AF65-F5344CB8AC3E}">
        <p14:creationId xmlns:p14="http://schemas.microsoft.com/office/powerpoint/2010/main" val="72971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39</a:t>
            </a:fld>
            <a:endParaRPr kumimoji="1" lang="ja-JP" altLang="en-US"/>
          </a:p>
        </p:txBody>
      </p:sp>
      <p:grpSp>
        <p:nvGrpSpPr>
          <p:cNvPr id="13" name="グループ化 12">
            <a:extLst>
              <a:ext uri="{FF2B5EF4-FFF2-40B4-BE49-F238E27FC236}">
                <a16:creationId xmlns:a16="http://schemas.microsoft.com/office/drawing/2014/main" id="{E4F6CFC9-AFC2-4561-8E3A-70082BB8FC5A}"/>
              </a:ext>
            </a:extLst>
          </p:cNvPr>
          <p:cNvGrpSpPr/>
          <p:nvPr/>
        </p:nvGrpSpPr>
        <p:grpSpPr>
          <a:xfrm>
            <a:off x="-18532" y="114784"/>
            <a:ext cx="9162532" cy="771656"/>
            <a:chOff x="-18532" y="114784"/>
            <a:chExt cx="9162532" cy="771656"/>
          </a:xfrm>
        </p:grpSpPr>
        <p:sp>
          <p:nvSpPr>
            <p:cNvPr id="3" name="正方形/長方形 2"/>
            <p:cNvSpPr/>
            <p:nvPr/>
          </p:nvSpPr>
          <p:spPr>
            <a:xfrm>
              <a:off x="-18532" y="114784"/>
              <a:ext cx="9162532" cy="77165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29" name="グループ化 28">
            <a:extLst>
              <a:ext uri="{FF2B5EF4-FFF2-40B4-BE49-F238E27FC236}">
                <a16:creationId xmlns:a16="http://schemas.microsoft.com/office/drawing/2014/main" id="{0DC8E515-F34F-EB56-93A4-860088CB127C}"/>
              </a:ext>
            </a:extLst>
          </p:cNvPr>
          <p:cNvGrpSpPr/>
          <p:nvPr/>
        </p:nvGrpSpPr>
        <p:grpSpPr>
          <a:xfrm>
            <a:off x="1" y="4360026"/>
            <a:ext cx="9143999" cy="1999159"/>
            <a:chOff x="1" y="4360026"/>
            <a:chExt cx="9143999" cy="1999159"/>
          </a:xfrm>
        </p:grpSpPr>
        <p:grpSp>
          <p:nvGrpSpPr>
            <p:cNvPr id="17" name="グループ化 16"/>
            <p:cNvGrpSpPr/>
            <p:nvPr/>
          </p:nvGrpSpPr>
          <p:grpSpPr>
            <a:xfrm>
              <a:off x="1" y="4360026"/>
              <a:ext cx="9143999" cy="1999159"/>
              <a:chOff x="1" y="4360026"/>
              <a:chExt cx="9143999" cy="1999159"/>
            </a:xfrm>
          </p:grpSpPr>
          <p:sp>
            <p:nvSpPr>
              <p:cNvPr id="7" name="正方形/長方形 6"/>
              <p:cNvSpPr/>
              <p:nvPr/>
            </p:nvSpPr>
            <p:spPr>
              <a:xfrm>
                <a:off x="210427" y="4360026"/>
                <a:ext cx="8723146" cy="19991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 y="4503811"/>
                <a:ext cx="9143999" cy="1681679"/>
              </a:xfrm>
              <a:prstGeom prst="rect">
                <a:avLst/>
              </a:prstGeom>
              <a:noFill/>
            </p:spPr>
            <p:txBody>
              <a:bodyPr wrap="square" rtlCol="0">
                <a:spAutoFit/>
              </a:bodyPr>
              <a:lstStyle/>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そのときの</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状況にあった避難</a:t>
                </a:r>
                <a:r>
                  <a:rPr kumimoji="1" lang="ja-JP" altLang="en-US" sz="5000" dirty="0">
                    <a:effectLst/>
                    <a:latin typeface="HGP創英角ｺﾞｼｯｸUB" panose="020B0900000000000000" pitchFamily="50" charset="-128"/>
                    <a:ea typeface="HGP創英角ｺﾞｼｯｸUB" panose="020B0900000000000000" pitchFamily="50" charset="-128"/>
                  </a:rPr>
                  <a:t>をする。</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sp>
          <p:nvSpPr>
            <p:cNvPr id="24" name="テキスト ボックス 23"/>
            <p:cNvSpPr txBox="1"/>
            <p:nvPr/>
          </p:nvSpPr>
          <p:spPr>
            <a:xfrm>
              <a:off x="4898484" y="5285547"/>
              <a:ext cx="908059" cy="184666"/>
            </a:xfrm>
            <a:prstGeom prst="rect">
              <a:avLst/>
            </a:prstGeom>
            <a:noFill/>
          </p:spPr>
          <p:txBody>
            <a:bodyPr wrap="square" lIns="0" tIns="0" rIns="0" bIns="0" rtlCol="0" anchor="ctr" anchorCtr="0">
              <a:spAutoFit/>
            </a:bodyPr>
            <a:lstStyle/>
            <a:p>
              <a:pPr algn="dist"/>
              <a:r>
                <a:rPr kumimoji="1" lang="ja-JP" altLang="en-US" sz="12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11" name="テキスト ボックス 10">
              <a:extLst>
                <a:ext uri="{FF2B5EF4-FFF2-40B4-BE49-F238E27FC236}">
                  <a16:creationId xmlns:a16="http://schemas.microsoft.com/office/drawing/2014/main" id="{B558A3C0-153F-06D1-58B4-928C1D520D55}"/>
                </a:ext>
              </a:extLst>
            </p:cNvPr>
            <p:cNvSpPr txBox="1"/>
            <p:nvPr/>
          </p:nvSpPr>
          <p:spPr>
            <a:xfrm>
              <a:off x="1194549" y="5285547"/>
              <a:ext cx="1216025" cy="184666"/>
            </a:xfrm>
            <a:prstGeom prst="rect">
              <a:avLst/>
            </a:prstGeom>
            <a:noFill/>
          </p:spPr>
          <p:txBody>
            <a:bodyPr wrap="square" lIns="0" tIns="0" rIns="0" bIns="0" rtlCol="0" anchor="ctr" anchorCtr="0">
              <a:spAutoFit/>
            </a:bodyPr>
            <a:lstStyle/>
            <a:p>
              <a:pPr algn="dist"/>
              <a:r>
                <a:rPr kumimoji="1" lang="ja-JP" altLang="en-US" sz="1200" dirty="0">
                  <a:solidFill>
                    <a:srgbClr val="B52F25"/>
                  </a:solidFill>
                  <a:latin typeface="HGP創英角ｺﾞｼｯｸUB" panose="020B0900000000000000" pitchFamily="50" charset="-128"/>
                  <a:ea typeface="HGP創英角ｺﾞｼｯｸUB" panose="020B0900000000000000" pitchFamily="50" charset="-128"/>
                </a:rPr>
                <a:t>じょうきょう</a:t>
              </a:r>
            </a:p>
          </p:txBody>
        </p:sp>
      </p:grpSp>
      <p:grpSp>
        <p:nvGrpSpPr>
          <p:cNvPr id="28" name="グループ化 27">
            <a:extLst>
              <a:ext uri="{FF2B5EF4-FFF2-40B4-BE49-F238E27FC236}">
                <a16:creationId xmlns:a16="http://schemas.microsoft.com/office/drawing/2014/main" id="{76CBFAFB-16DD-A3BA-1C77-703C2F15B992}"/>
              </a:ext>
            </a:extLst>
          </p:cNvPr>
          <p:cNvGrpSpPr/>
          <p:nvPr/>
        </p:nvGrpSpPr>
        <p:grpSpPr>
          <a:xfrm>
            <a:off x="367818" y="1134947"/>
            <a:ext cx="8602852" cy="2805804"/>
            <a:chOff x="367818" y="1134947"/>
            <a:chExt cx="8602852" cy="2805804"/>
          </a:xfrm>
        </p:grpSpPr>
        <p:sp>
          <p:nvSpPr>
            <p:cNvPr id="27" name="角丸四角形 26"/>
            <p:cNvSpPr/>
            <p:nvPr/>
          </p:nvSpPr>
          <p:spPr>
            <a:xfrm>
              <a:off x="4124325" y="1134947"/>
              <a:ext cx="4846345" cy="2793595"/>
            </a:xfrm>
            <a:prstGeom prst="roundRect">
              <a:avLst/>
            </a:pr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34530" y="1508485"/>
              <a:ext cx="4536140" cy="1933543"/>
            </a:xfrm>
            <a:prstGeom prst="rect">
              <a:avLst/>
            </a:prstGeom>
            <a:noFill/>
          </p:spPr>
          <p:txBody>
            <a:bodyPr wrap="square" rtlCol="0">
              <a:spAutoFit/>
            </a:bodyPr>
            <a:lstStyle/>
            <a:p>
              <a:pPr>
                <a:lnSpc>
                  <a:spcPts val="5000"/>
                </a:lnSpc>
              </a:pPr>
              <a:r>
                <a:rPr kumimoji="1" lang="ja-JP" altLang="en-US" sz="3600" dirty="0">
                  <a:solidFill>
                    <a:srgbClr val="548235"/>
                  </a:solidFill>
                  <a:effectLst/>
                  <a:latin typeface="HGP創英角ｺﾞｼｯｸUB" panose="020B0900000000000000" pitchFamily="50" charset="-128"/>
                  <a:ea typeface="HGP創英角ｺﾞｼｯｸUB" panose="020B0900000000000000" pitchFamily="50" charset="-128"/>
                </a:rPr>
                <a:t>災害時には</a:t>
              </a:r>
              <a:endParaRPr kumimoji="1" lang="en-US" altLang="ja-JP" sz="3600" dirty="0">
                <a:solidFill>
                  <a:srgbClr val="548235"/>
                </a:solidFill>
                <a:effectLst/>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3600" dirty="0">
                  <a:solidFill>
                    <a:srgbClr val="548235"/>
                  </a:solidFill>
                  <a:effectLst/>
                  <a:latin typeface="HGP創英角ｺﾞｼｯｸUB" panose="020B0900000000000000" pitchFamily="50" charset="-128"/>
                  <a:ea typeface="HGP創英角ｺﾞｼｯｸUB" panose="020B0900000000000000" pitchFamily="50" charset="-128"/>
                </a:rPr>
                <a:t>いろいろな状況になることが考えられます</a:t>
              </a:r>
              <a:r>
                <a:rPr kumimoji="1" lang="ja-JP" altLang="en-US" sz="3600" dirty="0">
                  <a:solidFill>
                    <a:srgbClr val="548235"/>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4572000" y="1472288"/>
              <a:ext cx="831849"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さいがい</a:t>
              </a:r>
            </a:p>
          </p:txBody>
        </p:sp>
        <p:sp>
          <p:nvSpPr>
            <p:cNvPr id="20" name="テキスト ボックス 19">
              <a:extLst>
                <a:ext uri="{FF2B5EF4-FFF2-40B4-BE49-F238E27FC236}">
                  <a16:creationId xmlns:a16="http://schemas.microsoft.com/office/drawing/2014/main" id="{179CCFF2-6AF2-F30F-7102-1402A8B47470}"/>
                </a:ext>
              </a:extLst>
            </p:cNvPr>
            <p:cNvSpPr txBox="1"/>
            <p:nvPr/>
          </p:nvSpPr>
          <p:spPr>
            <a:xfrm>
              <a:off x="6594872" y="2093820"/>
              <a:ext cx="856853" cy="169277"/>
            </a:xfrm>
            <a:prstGeom prst="rect">
              <a:avLst/>
            </a:prstGeom>
            <a:noFill/>
          </p:spPr>
          <p:txBody>
            <a:bodyPr wrap="square" lIns="0" tIns="0" rIns="0" bIns="0" rtlCol="0" anchor="ctr" anchorCtr="0">
              <a:spAutoFit/>
            </a:bodyPr>
            <a:lstStyle/>
            <a:p>
              <a:pPr algn="dist"/>
              <a:r>
                <a:rPr kumimoji="1" lang="ja-JP" altLang="en-US" sz="1100" dirty="0">
                  <a:solidFill>
                    <a:srgbClr val="548235"/>
                  </a:solidFill>
                  <a:latin typeface="HGP創英角ｺﾞｼｯｸUB" panose="020B0900000000000000" pitchFamily="50" charset="-128"/>
                  <a:ea typeface="HGP創英角ｺﾞｼｯｸUB" panose="020B0900000000000000" pitchFamily="50" charset="-128"/>
                </a:rPr>
                <a:t>じょうきょう</a:t>
              </a:r>
            </a:p>
          </p:txBody>
        </p:sp>
        <p:pic>
          <p:nvPicPr>
            <p:cNvPr id="9" name="Picture 2" descr="http://3.bp.blogspot.com/-Zc-Dsb9sRNM/VA7mWG24lqI/AAAAAAAAmO0/KZcNwUbUfvo/s800/saigai_yukaue_shinsui.png">
              <a:extLst>
                <a:ext uri="{FF2B5EF4-FFF2-40B4-BE49-F238E27FC236}">
                  <a16:creationId xmlns:a16="http://schemas.microsoft.com/office/drawing/2014/main" id="{32040E55-EDF8-2413-1912-93901FDB4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371" y="2293923"/>
              <a:ext cx="1710871" cy="1646828"/>
            </a:xfrm>
            <a:prstGeom prst="rect">
              <a:avLst/>
            </a:prstGeom>
            <a:noFill/>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871F636F-BDA9-2BAE-3FAB-6F736AF914D9}"/>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7818" y="1461709"/>
              <a:ext cx="1934783" cy="1748560"/>
            </a:xfrm>
            <a:prstGeom prst="rect">
              <a:avLst/>
            </a:prstGeom>
          </p:spPr>
        </p:pic>
      </p:grpSp>
      <p:grpSp>
        <p:nvGrpSpPr>
          <p:cNvPr id="14" name="グループ化 13"/>
          <p:cNvGrpSpPr/>
          <p:nvPr/>
        </p:nvGrpSpPr>
        <p:grpSpPr>
          <a:xfrm>
            <a:off x="0" y="4101565"/>
            <a:ext cx="1790875" cy="964960"/>
            <a:chOff x="-93368" y="114393"/>
            <a:chExt cx="1790875" cy="964960"/>
          </a:xfrm>
        </p:grpSpPr>
        <p:sp>
          <p:nvSpPr>
            <p:cNvPr id="15" name="ホームベース 14"/>
            <p:cNvSpPr/>
            <p:nvPr/>
          </p:nvSpPr>
          <p:spPr>
            <a:xfrm>
              <a:off x="48039" y="114393"/>
              <a:ext cx="1533460" cy="964960"/>
            </a:xfrm>
            <a:prstGeom prst="homePlate">
              <a:avLst>
                <a:gd name="adj" fmla="val 37878"/>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spTree>
    <p:extLst>
      <p:ext uri="{BB962C8B-B14F-4D97-AF65-F5344CB8AC3E}">
        <p14:creationId xmlns:p14="http://schemas.microsoft.com/office/powerpoint/2010/main" val="42538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49" y="4442022"/>
            <a:ext cx="3024781" cy="2278062"/>
          </a:xfrm>
          <a:prstGeom prst="rect">
            <a:avLst/>
          </a:prstGeom>
        </p:spPr>
      </p:pic>
      <p:sp>
        <p:nvSpPr>
          <p:cNvPr id="3" name="角丸四角形 63">
            <a:extLst>
              <a:ext uri="{FF2B5EF4-FFF2-40B4-BE49-F238E27FC236}">
                <a16:creationId xmlns:a16="http://schemas.microsoft.com/office/drawing/2014/main" id="{11567748-A130-3073-C48B-568F69E3FBB3}"/>
              </a:ext>
            </a:extLst>
          </p:cNvPr>
          <p:cNvSpPr/>
          <p:nvPr/>
        </p:nvSpPr>
        <p:spPr>
          <a:xfrm>
            <a:off x="4788581" y="2761604"/>
            <a:ext cx="2899152" cy="991246"/>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58">
            <a:extLst>
              <a:ext uri="{FF2B5EF4-FFF2-40B4-BE49-F238E27FC236}">
                <a16:creationId xmlns:a16="http://schemas.microsoft.com/office/drawing/2014/main" id="{3E8588E6-260A-B764-0DCE-7DD08D1C2677}"/>
              </a:ext>
            </a:extLst>
          </p:cNvPr>
          <p:cNvSpPr/>
          <p:nvPr/>
        </p:nvSpPr>
        <p:spPr>
          <a:xfrm>
            <a:off x="1266448" y="2761604"/>
            <a:ext cx="2899152" cy="991246"/>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8BFFFF8-AF89-FB3B-0CE6-50D2E64CCBE5}"/>
              </a:ext>
            </a:extLst>
          </p:cNvPr>
          <p:cNvSpPr txBox="1"/>
          <p:nvPr/>
        </p:nvSpPr>
        <p:spPr>
          <a:xfrm>
            <a:off x="281419" y="1846115"/>
            <a:ext cx="8581195" cy="2834687"/>
          </a:xfrm>
          <a:prstGeom prst="rect">
            <a:avLst/>
          </a:prstGeom>
          <a:noFill/>
        </p:spPr>
        <p:txBody>
          <a:bodyPr wrap="none" rtlCol="0">
            <a:spAutoFit/>
          </a:bodyPr>
          <a:lstStyle/>
          <a:p>
            <a:pPr algn="ctr">
              <a:lnSpc>
                <a:spcPts val="7500"/>
              </a:lnSpc>
            </a:pPr>
            <a:r>
              <a:rPr kumimoji="1" lang="ja-JP" altLang="en-US" sz="4500" dirty="0">
                <a:latin typeface="HGP創英角ｺﾞｼｯｸUB" panose="020B0900000000000000" pitchFamily="50" charset="-128"/>
                <a:ea typeface="HGP創英角ｺﾞｼｯｸUB" panose="020B0900000000000000" pitchFamily="50" charset="-128"/>
              </a:rPr>
              <a:t>このときの大雨で、群馬県各地でも</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lnSpc>
                <a:spcPts val="7500"/>
              </a:lnSpc>
            </a:pP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洪水災害 </a:t>
            </a:r>
            <a:r>
              <a:rPr kumimoji="1" lang="ja-JP" altLang="en-US" sz="4500" dirty="0">
                <a:latin typeface="HGP創英角ｺﾞｼｯｸUB" panose="020B0900000000000000" pitchFamily="50" charset="-128"/>
                <a:ea typeface="HGP創英角ｺﾞｼｯｸUB" panose="020B0900000000000000" pitchFamily="50" charset="-128"/>
              </a:rPr>
              <a:t>や</a:t>
            </a:r>
            <a:r>
              <a:rPr kumimoji="1" lang="ja-JP" altLang="en-US" sz="5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土砂災害 </a:t>
            </a:r>
            <a:endParaRPr kumimoji="1" lang="en-US" altLang="ja-JP" sz="50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ts val="7500"/>
              </a:lnSpc>
            </a:pPr>
            <a:r>
              <a:rPr kumimoji="1" lang="ja-JP" altLang="en-US" sz="4500" dirty="0">
                <a:latin typeface="HGP創英角ｺﾞｼｯｸUB" panose="020B0900000000000000" pitchFamily="50" charset="-128"/>
                <a:ea typeface="HGP創英角ｺﾞｼｯｸUB" panose="020B0900000000000000" pitchFamily="50" charset="-128"/>
              </a:rPr>
              <a:t>が発生しました。</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41FDD065-88EB-3111-59AB-FB5F6E7E42D0}"/>
              </a:ext>
            </a:extLst>
          </p:cNvPr>
          <p:cNvSpPr txBox="1"/>
          <p:nvPr/>
        </p:nvSpPr>
        <p:spPr>
          <a:xfrm>
            <a:off x="1494784" y="2768505"/>
            <a:ext cx="2467616"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p>
        </p:txBody>
      </p:sp>
      <p:sp>
        <p:nvSpPr>
          <p:cNvPr id="8" name="テキスト ボックス 7">
            <a:extLst>
              <a:ext uri="{FF2B5EF4-FFF2-40B4-BE49-F238E27FC236}">
                <a16:creationId xmlns:a16="http://schemas.microsoft.com/office/drawing/2014/main" id="{9F2BC4C7-0842-0CBB-7B16-8B85771B76D3}"/>
              </a:ext>
            </a:extLst>
          </p:cNvPr>
          <p:cNvSpPr txBox="1"/>
          <p:nvPr/>
        </p:nvSpPr>
        <p:spPr>
          <a:xfrm>
            <a:off x="5161499" y="2768505"/>
            <a:ext cx="224219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nvGrpSpPr>
          <p:cNvPr id="11" name="グループ化 10">
            <a:extLst>
              <a:ext uri="{FF2B5EF4-FFF2-40B4-BE49-F238E27FC236}">
                <a16:creationId xmlns:a16="http://schemas.microsoft.com/office/drawing/2014/main" id="{0978ACC4-A9E5-68F9-0506-EF25CF3CF1A6}"/>
              </a:ext>
            </a:extLst>
          </p:cNvPr>
          <p:cNvGrpSpPr/>
          <p:nvPr/>
        </p:nvGrpSpPr>
        <p:grpSpPr>
          <a:xfrm>
            <a:off x="414900" y="1188623"/>
            <a:ext cx="4373681" cy="795024"/>
            <a:chOff x="198319" y="104739"/>
            <a:chExt cx="4373681" cy="795024"/>
          </a:xfrm>
        </p:grpSpPr>
        <p:sp>
          <p:nvSpPr>
            <p:cNvPr id="12" name="正方形/長方形 11">
              <a:extLst>
                <a:ext uri="{FF2B5EF4-FFF2-40B4-BE49-F238E27FC236}">
                  <a16:creationId xmlns:a16="http://schemas.microsoft.com/office/drawing/2014/main" id="{36AF69AB-AD3C-7A00-0F80-26813C27C8A8}"/>
                </a:ext>
              </a:extLst>
            </p:cNvPr>
            <p:cNvSpPr/>
            <p:nvPr/>
          </p:nvSpPr>
          <p:spPr>
            <a:xfrm>
              <a:off x="198319" y="104739"/>
              <a:ext cx="4373681" cy="795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E84D4C1-2B37-D21C-A004-06346D4EBC28}"/>
                </a:ext>
              </a:extLst>
            </p:cNvPr>
            <p:cNvSpPr txBox="1"/>
            <p:nvPr/>
          </p:nvSpPr>
          <p:spPr>
            <a:xfrm>
              <a:off x="199924" y="157872"/>
              <a:ext cx="4304383" cy="630942"/>
            </a:xfrm>
            <a:prstGeom prst="rect">
              <a:avLst/>
            </a:prstGeom>
            <a:noFill/>
          </p:spPr>
          <p:txBody>
            <a:bodyPr wrap="none" rtlCol="0">
              <a:spAutoFit/>
            </a:bodyPr>
            <a:lstStyle/>
            <a:p>
              <a:r>
                <a:rPr kumimoji="1" lang="ja-JP" altLang="en-US" sz="3000" dirty="0">
                  <a:solidFill>
                    <a:srgbClr val="404040"/>
                  </a:solidFill>
                  <a:latin typeface="HGP創英角ｺﾞｼｯｸUB" panose="020B0900000000000000" pitchFamily="50" charset="-128"/>
                  <a:ea typeface="HGP創英角ｺﾞｼｯｸUB" panose="020B0900000000000000" pitchFamily="50" charset="-128"/>
                </a:rPr>
                <a:t>令和</a:t>
              </a:r>
              <a:r>
                <a:rPr kumimoji="1" lang="ja-JP" altLang="en-US" sz="3500" dirty="0">
                  <a:solidFill>
                    <a:srgbClr val="404040"/>
                  </a:solidFill>
                  <a:latin typeface="HGP創英角ｺﾞｼｯｸUB" panose="020B0900000000000000" pitchFamily="50" charset="-128"/>
                  <a:ea typeface="HGP創英角ｺﾞｼｯｸUB" panose="020B0900000000000000" pitchFamily="50" charset="-128"/>
                </a:rPr>
                <a:t>元</a:t>
              </a:r>
              <a:r>
                <a:rPr kumimoji="1" lang="ja-JP" altLang="en-US" sz="3000" dirty="0">
                  <a:solidFill>
                    <a:srgbClr val="404040"/>
                  </a:solidFill>
                  <a:latin typeface="HGP創英角ｺﾞｼｯｸUB" panose="020B0900000000000000" pitchFamily="50" charset="-128"/>
                  <a:ea typeface="HGP創英角ｺﾞｼｯｸUB" panose="020B0900000000000000" pitchFamily="50" charset="-128"/>
                </a:rPr>
                <a:t>年</a:t>
              </a:r>
              <a:r>
                <a:rPr kumimoji="1" lang="ja-JP" altLang="en-US" sz="3200" dirty="0">
                  <a:solidFill>
                    <a:srgbClr val="404040"/>
                  </a:solidFill>
                  <a:latin typeface="HGP創英角ｺﾞｼｯｸUB" panose="020B0900000000000000" pitchFamily="50" charset="-128"/>
                  <a:ea typeface="HGP創英角ｺﾞｼｯｸUB" panose="020B0900000000000000" pitchFamily="50" charset="-128"/>
                </a:rPr>
                <a:t>　</a:t>
              </a:r>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東日本台風</a:t>
              </a:r>
              <a:endParaRPr kumimoji="1" lang="en-US" altLang="ja-JP"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grpSp>
      <p:sp>
        <p:nvSpPr>
          <p:cNvPr id="9" name="テキスト ボックス 8">
            <a:extLst>
              <a:ext uri="{FF2B5EF4-FFF2-40B4-BE49-F238E27FC236}">
                <a16:creationId xmlns:a16="http://schemas.microsoft.com/office/drawing/2014/main" id="{6EB759AF-CF0A-B8D5-4E16-7483D45F5CFA}"/>
              </a:ext>
            </a:extLst>
          </p:cNvPr>
          <p:cNvSpPr txBox="1"/>
          <p:nvPr/>
        </p:nvSpPr>
        <p:spPr>
          <a:xfrm>
            <a:off x="531081" y="1178363"/>
            <a:ext cx="1584000" cy="215444"/>
          </a:xfrm>
          <a:prstGeom prst="rect">
            <a:avLst/>
          </a:prstGeom>
          <a:noFill/>
        </p:spPr>
        <p:txBody>
          <a:bodyPr wrap="square" lIns="0" tIns="0" rIns="0" bIns="0" rtlCol="0" anchor="ctr" anchorCtr="0">
            <a:spAutoFit/>
          </a:bodyPr>
          <a:lstStyle/>
          <a:p>
            <a:pPr algn="dist"/>
            <a:r>
              <a:rPr kumimoji="1" lang="ja-JP" altLang="en-US" sz="1400" dirty="0">
                <a:solidFill>
                  <a:srgbClr val="404040"/>
                </a:solidFill>
                <a:latin typeface="HGP創英角ｺﾞｼｯｸUB" panose="020B0900000000000000" pitchFamily="50" charset="-128"/>
                <a:ea typeface="HGP創英角ｺﾞｼｯｸUB" panose="020B0900000000000000" pitchFamily="50" charset="-128"/>
              </a:rPr>
              <a:t>れい わ がん ねん</a:t>
            </a:r>
          </a:p>
        </p:txBody>
      </p:sp>
      <p:sp>
        <p:nvSpPr>
          <p:cNvPr id="10" name="テキスト ボックス 9">
            <a:extLst>
              <a:ext uri="{FF2B5EF4-FFF2-40B4-BE49-F238E27FC236}">
                <a16:creationId xmlns:a16="http://schemas.microsoft.com/office/drawing/2014/main" id="{A1C099AE-0BE5-2CB8-0156-59D83CE0918A}"/>
              </a:ext>
            </a:extLst>
          </p:cNvPr>
          <p:cNvSpPr txBox="1"/>
          <p:nvPr/>
        </p:nvSpPr>
        <p:spPr>
          <a:xfrm>
            <a:off x="4998266" y="1891882"/>
            <a:ext cx="2520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ぐん　ま　けん　かく　ち</a:t>
            </a:r>
          </a:p>
        </p:txBody>
      </p:sp>
    </p:spTree>
    <p:extLst>
      <p:ext uri="{BB962C8B-B14F-4D97-AF65-F5344CB8AC3E}">
        <p14:creationId xmlns:p14="http://schemas.microsoft.com/office/powerpoint/2010/main" val="2839542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40</a:t>
            </a:fld>
            <a:endParaRPr kumimoji="1" lang="ja-JP" altLang="en-US"/>
          </a:p>
        </p:txBody>
      </p:sp>
      <p:sp>
        <p:nvSpPr>
          <p:cNvPr id="3" name="テキスト ボックス 2"/>
          <p:cNvSpPr txBox="1"/>
          <p:nvPr/>
        </p:nvSpPr>
        <p:spPr>
          <a:xfrm>
            <a:off x="-100914" y="810339"/>
            <a:ext cx="9345827" cy="1477328"/>
          </a:xfrm>
          <a:prstGeom prst="rect">
            <a:avLst/>
          </a:prstGeom>
          <a:noFill/>
        </p:spPr>
        <p:txBody>
          <a:bodyPr wrap="none" rtlCol="0">
            <a:spAutoFit/>
          </a:bodyPr>
          <a:lstStyle/>
          <a:p>
            <a:pPr algn="ctr"/>
            <a:r>
              <a:rPr kumimoji="1" lang="ja-JP" altLang="en-US" sz="4500" dirty="0">
                <a:latin typeface="HGP創英角ｺﾞｼｯｸUB" panose="020B0900000000000000" pitchFamily="50" charset="-128"/>
                <a:ea typeface="HGP創英角ｺﾞｼｯｸUB" panose="020B0900000000000000" pitchFamily="50" charset="-128"/>
              </a:rPr>
              <a:t>家族と一緒に、</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災害時の行動</a:t>
            </a:r>
            <a:r>
              <a:rPr kumimoji="1" lang="ja-JP" altLang="en-US" sz="4500" dirty="0">
                <a:latin typeface="HGP創英角ｺﾞｼｯｸUB" panose="020B0900000000000000" pitchFamily="50" charset="-128"/>
                <a:ea typeface="HGP創英角ｺﾞｼｯｸUB" panose="020B0900000000000000" pitchFamily="50" charset="-128"/>
              </a:rPr>
              <a:t>や</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備え</a:t>
            </a:r>
            <a:r>
              <a:rPr kumimoji="1" lang="ja-JP" altLang="en-US" sz="4500" dirty="0">
                <a:latin typeface="HGP創英角ｺﾞｼｯｸUB" panose="020B0900000000000000" pitchFamily="50" charset="-128"/>
                <a:ea typeface="HGP創英角ｺﾞｼｯｸUB" panose="020B0900000000000000" pitchFamily="50" charset="-128"/>
              </a:rPr>
              <a:t>を</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r>
              <a:rPr kumimoji="1" lang="ja-JP" altLang="en-US" sz="4500" dirty="0">
                <a:latin typeface="HGP創英角ｺﾞｼｯｸUB" panose="020B0900000000000000" pitchFamily="50" charset="-128"/>
                <a:ea typeface="HGP創英角ｺﾞｼｯｸUB" panose="020B0900000000000000" pitchFamily="50" charset="-128"/>
              </a:rPr>
              <a:t>話し合っておきましょう。</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2438400"/>
            <a:ext cx="4305300" cy="4305300"/>
          </a:xfrm>
          <a:prstGeom prst="rect">
            <a:avLst/>
          </a:prstGeom>
        </p:spPr>
      </p:pic>
      <p:sp>
        <p:nvSpPr>
          <p:cNvPr id="5" name="テキスト ボックス 4"/>
          <p:cNvSpPr txBox="1"/>
          <p:nvPr/>
        </p:nvSpPr>
        <p:spPr>
          <a:xfrm>
            <a:off x="1642683" y="687228"/>
            <a:ext cx="1089294"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いっしょ</a:t>
            </a:r>
          </a:p>
        </p:txBody>
      </p:sp>
      <p:sp>
        <p:nvSpPr>
          <p:cNvPr id="6" name="テキスト ボックス 5"/>
          <p:cNvSpPr txBox="1"/>
          <p:nvPr/>
        </p:nvSpPr>
        <p:spPr>
          <a:xfrm>
            <a:off x="3753439" y="687229"/>
            <a:ext cx="103763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sp>
        <p:nvSpPr>
          <p:cNvPr id="8" name="テキスト ボックス 7"/>
          <p:cNvSpPr txBox="1"/>
          <p:nvPr/>
        </p:nvSpPr>
        <p:spPr>
          <a:xfrm>
            <a:off x="7688626" y="687228"/>
            <a:ext cx="428514"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そな</a:t>
            </a:r>
          </a:p>
        </p:txBody>
      </p:sp>
    </p:spTree>
    <p:extLst>
      <p:ext uri="{BB962C8B-B14F-4D97-AF65-F5344CB8AC3E}">
        <p14:creationId xmlns:p14="http://schemas.microsoft.com/office/powerpoint/2010/main" val="3496152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41</a:t>
            </a:fld>
            <a:endParaRPr kumimoji="1" lang="ja-JP" altLang="en-US"/>
          </a:p>
        </p:txBody>
      </p:sp>
      <p:grpSp>
        <p:nvGrpSpPr>
          <p:cNvPr id="20" name="グループ化 19"/>
          <p:cNvGrpSpPr/>
          <p:nvPr/>
        </p:nvGrpSpPr>
        <p:grpSpPr>
          <a:xfrm>
            <a:off x="1848720" y="6027626"/>
            <a:ext cx="7399783" cy="554543"/>
            <a:chOff x="265491" y="6015392"/>
            <a:chExt cx="7399783" cy="554543"/>
          </a:xfrm>
        </p:grpSpPr>
        <p:sp>
          <p:nvSpPr>
            <p:cNvPr id="10" name="テキスト ボックス 9"/>
            <p:cNvSpPr txBox="1"/>
            <p:nvPr/>
          </p:nvSpPr>
          <p:spPr>
            <a:xfrm>
              <a:off x="265491" y="6093266"/>
              <a:ext cx="7399783" cy="476669"/>
            </a:xfrm>
            <a:prstGeom prst="rect">
              <a:avLst/>
            </a:prstGeom>
            <a:noFill/>
          </p:spPr>
          <p:txBody>
            <a:bodyPr wrap="none" rtlCol="0">
              <a:spAutoFit/>
            </a:bodyPr>
            <a:lstStyle/>
            <a:p>
              <a:pPr>
                <a:lnSpc>
                  <a:spcPct val="120000"/>
                </a:lnSpc>
              </a:pPr>
              <a:r>
                <a:rPr kumimoji="1" lang="ja-JP" altLang="en-US" sz="2400" dirty="0">
                  <a:solidFill>
                    <a:srgbClr val="B52F25"/>
                  </a:solidFill>
                  <a:latin typeface="HGP創英角ｺﾞｼｯｸUB" panose="020B0900000000000000" pitchFamily="50" charset="-128"/>
                  <a:ea typeface="HGP創英角ｺﾞｼｯｸUB" panose="020B0900000000000000" pitchFamily="50" charset="-128"/>
                </a:rPr>
                <a:t>いざというときのために、家族と確認しておいてください。</a:t>
              </a:r>
              <a:endParaRPr kumimoji="1" lang="en-US" altLang="ja-JP" sz="2400" dirty="0">
                <a:solidFill>
                  <a:srgbClr val="B52F25"/>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4289495" y="6015392"/>
              <a:ext cx="772715" cy="246221"/>
            </a:xfrm>
            <a:prstGeom prst="rect">
              <a:avLst/>
            </a:prstGeom>
            <a:noFill/>
          </p:spPr>
          <p:txBody>
            <a:bodyPr wrap="square" rtlCol="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かくにん</a:t>
              </a:r>
            </a:p>
          </p:txBody>
        </p:sp>
      </p:grpSp>
      <p:grpSp>
        <p:nvGrpSpPr>
          <p:cNvPr id="39" name="グループ化 38">
            <a:extLst>
              <a:ext uri="{FF2B5EF4-FFF2-40B4-BE49-F238E27FC236}">
                <a16:creationId xmlns:a16="http://schemas.microsoft.com/office/drawing/2014/main" id="{081642B7-6179-F694-0D54-434E9E8B201A}"/>
              </a:ext>
            </a:extLst>
          </p:cNvPr>
          <p:cNvGrpSpPr/>
          <p:nvPr/>
        </p:nvGrpSpPr>
        <p:grpSpPr>
          <a:xfrm>
            <a:off x="0" y="232225"/>
            <a:ext cx="9144001" cy="778040"/>
            <a:chOff x="0" y="232225"/>
            <a:chExt cx="9144001" cy="778040"/>
          </a:xfrm>
        </p:grpSpPr>
        <p:grpSp>
          <p:nvGrpSpPr>
            <p:cNvPr id="8" name="グループ化 7"/>
            <p:cNvGrpSpPr/>
            <p:nvPr/>
          </p:nvGrpSpPr>
          <p:grpSpPr>
            <a:xfrm>
              <a:off x="0" y="238609"/>
              <a:ext cx="9144001" cy="771656"/>
              <a:chOff x="0" y="238609"/>
              <a:chExt cx="9144001" cy="771656"/>
            </a:xfrm>
          </p:grpSpPr>
          <p:sp>
            <p:nvSpPr>
              <p:cNvPr id="26" name="正方形/長方形 25"/>
              <p:cNvSpPr/>
              <p:nvPr/>
            </p:nvSpPr>
            <p:spPr>
              <a:xfrm>
                <a:off x="0" y="238609"/>
                <a:ext cx="9144000"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0" y="302075"/>
                <a:ext cx="9144001" cy="659796"/>
              </a:xfrm>
              <a:prstGeom prst="rect">
                <a:avLst/>
              </a:prstGeom>
              <a:noFill/>
            </p:spPr>
            <p:txBody>
              <a:bodyPr wrap="square" rtlCol="0">
                <a:spAutoFit/>
              </a:bodyPr>
              <a:lstStyle/>
              <a:p>
                <a:pPr algn="ctr">
                  <a:lnSpc>
                    <a:spcPts val="5000"/>
                  </a:lnSpc>
                </a:pP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ハザードマップを確認</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7" name="テキスト ボックス 26"/>
            <p:cNvSpPr txBox="1"/>
            <p:nvPr/>
          </p:nvSpPr>
          <p:spPr>
            <a:xfrm>
              <a:off x="5757696" y="232225"/>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かくにん</a:t>
              </a:r>
            </a:p>
          </p:txBody>
        </p:sp>
      </p:grpSp>
      <p:grpSp>
        <p:nvGrpSpPr>
          <p:cNvPr id="37" name="グループ化 36">
            <a:extLst>
              <a:ext uri="{FF2B5EF4-FFF2-40B4-BE49-F238E27FC236}">
                <a16:creationId xmlns:a16="http://schemas.microsoft.com/office/drawing/2014/main" id="{BFD34970-92BD-E558-D2CF-F1C4AB5F3B52}"/>
              </a:ext>
            </a:extLst>
          </p:cNvPr>
          <p:cNvGrpSpPr/>
          <p:nvPr/>
        </p:nvGrpSpPr>
        <p:grpSpPr>
          <a:xfrm>
            <a:off x="265491" y="1071677"/>
            <a:ext cx="8630471" cy="870935"/>
            <a:chOff x="265491" y="1071677"/>
            <a:chExt cx="8630471" cy="870935"/>
          </a:xfrm>
        </p:grpSpPr>
        <p:sp>
          <p:nvSpPr>
            <p:cNvPr id="5" name="テキスト ボックス 4"/>
            <p:cNvSpPr txBox="1"/>
            <p:nvPr/>
          </p:nvSpPr>
          <p:spPr>
            <a:xfrm>
              <a:off x="2496454" y="1465943"/>
              <a:ext cx="6399508" cy="476669"/>
            </a:xfrm>
            <a:prstGeom prst="rect">
              <a:avLst/>
            </a:prstGeom>
            <a:noFill/>
          </p:spPr>
          <p:txBody>
            <a:bodyPr wrap="none" rtlCol="0">
              <a:spAutoFit/>
            </a:bodyPr>
            <a:lstStyle/>
            <a:p>
              <a:pPr algn="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みんなのお家にハザードマップが配られています。</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265491" y="1071677"/>
              <a:ext cx="4849404" cy="518658"/>
              <a:chOff x="265491" y="83821"/>
              <a:chExt cx="4849404" cy="518658"/>
            </a:xfrm>
          </p:grpSpPr>
          <p:sp>
            <p:nvSpPr>
              <p:cNvPr id="4" name="テキスト ボックス 3"/>
              <p:cNvSpPr txBox="1"/>
              <p:nvPr/>
            </p:nvSpPr>
            <p:spPr>
              <a:xfrm>
                <a:off x="265491" y="125810"/>
                <a:ext cx="4849404" cy="476669"/>
              </a:xfrm>
              <a:prstGeom prst="rect">
                <a:avLst/>
              </a:prstGeom>
              <a:noFill/>
            </p:spPr>
            <p:txBody>
              <a:bodyPr wrap="none" rtlCol="0">
                <a:spAutoFit/>
              </a:bodyPr>
              <a:lstStyle/>
              <a:p>
                <a:pP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たまに起こる災害に備えるために・・・</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2016774" y="83821"/>
                <a:ext cx="560171"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さいがい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30" name="テキスト ボックス 29"/>
            <p:cNvSpPr txBox="1"/>
            <p:nvPr/>
          </p:nvSpPr>
          <p:spPr>
            <a:xfrm>
              <a:off x="2889363" y="1075141"/>
              <a:ext cx="252044" cy="161583"/>
            </a:xfrm>
            <a:prstGeom prst="rect">
              <a:avLst/>
            </a:prstGeom>
            <a:noFill/>
          </p:spPr>
          <p:txBody>
            <a:bodyPr wrap="square" lIns="0" tIns="0" rIns="0" bIns="0" rtlCol="0" anchor="ctr" anchorCtr="0">
              <a:spAutoFit/>
            </a:bodyPr>
            <a:lstStyle/>
            <a:p>
              <a:pPr algn="dist"/>
              <a:r>
                <a:rPr kumimoji="1" lang="ja-JP" altLang="en-US" sz="1050" dirty="0" err="1">
                  <a:latin typeface="HGP創英角ｺﾞｼｯｸUB" panose="020B0900000000000000" pitchFamily="50" charset="-128"/>
                  <a:ea typeface="HGP創英角ｺﾞｼｯｸUB" panose="020B0900000000000000" pitchFamily="50" charset="-128"/>
                </a:rPr>
                <a:t>そな</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13" name="正方形/長方形 12">
            <a:extLst>
              <a:ext uri="{FF2B5EF4-FFF2-40B4-BE49-F238E27FC236}">
                <a16:creationId xmlns:a16="http://schemas.microsoft.com/office/drawing/2014/main" id="{5539B70C-7DD5-9D2F-4B8F-2DE593ED5FD3}"/>
              </a:ext>
            </a:extLst>
          </p:cNvPr>
          <p:cNvSpPr/>
          <p:nvPr/>
        </p:nvSpPr>
        <p:spPr>
          <a:xfrm>
            <a:off x="258777" y="2320649"/>
            <a:ext cx="4066009" cy="2868762"/>
          </a:xfrm>
          <a:prstGeom prst="rect">
            <a:avLst/>
          </a:prstGeom>
          <a:solidFill>
            <a:schemeClr val="bg1"/>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buClrTx/>
              <a:buSzTx/>
              <a:buFontTx/>
              <a:buNone/>
              <a:tabLst/>
              <a:defRPr/>
            </a:pPr>
            <a:endParaRPr kumimoji="1" lang="en-US" altLang="ja-JP" sz="28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buClrTx/>
              <a:buSzTx/>
              <a:buFontTx/>
              <a:buNone/>
              <a:tabLst/>
              <a:defRPr/>
            </a:pPr>
            <a:r>
              <a:rPr kumimoji="1" lang="ja-JP" altLang="en-US" sz="28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rPr>
              <a:t>ハザードマップ</a:t>
            </a:r>
          </a:p>
          <a:p>
            <a:pPr algn="ctr"/>
            <a:r>
              <a:rPr kumimoji="1" lang="en-US" altLang="ja-JP" sz="1800" dirty="0">
                <a:solidFill>
                  <a:srgbClr val="FF0000"/>
                </a:solidFill>
                <a:latin typeface="小塚明朝 Pr6N R" panose="02020400000000000000" pitchFamily="18" charset="-128"/>
                <a:ea typeface="小塚明朝 Pr6N R" panose="02020400000000000000" pitchFamily="18" charset="-128"/>
              </a:rPr>
              <a:t>※</a:t>
            </a:r>
            <a:r>
              <a:rPr kumimoji="1" lang="ja-JP" altLang="en-US" sz="1800" dirty="0">
                <a:solidFill>
                  <a:srgbClr val="FF0000"/>
                </a:solidFill>
                <a:latin typeface="小塚明朝 Pr6N R" panose="02020400000000000000" pitchFamily="18" charset="-128"/>
                <a:ea typeface="小塚明朝 Pr6N R" panose="02020400000000000000" pitchFamily="18" charset="-128"/>
              </a:rPr>
              <a:t>校区のハザードマップを</a:t>
            </a:r>
            <a:br>
              <a:rPr kumimoji="1" lang="en-US" altLang="ja-JP" sz="1800" dirty="0">
                <a:solidFill>
                  <a:srgbClr val="FF0000"/>
                </a:solidFill>
                <a:latin typeface="小塚明朝 Pr6N R" panose="02020400000000000000" pitchFamily="18" charset="-128"/>
                <a:ea typeface="小塚明朝 Pr6N R" panose="02020400000000000000" pitchFamily="18" charset="-128"/>
              </a:rPr>
            </a:br>
            <a:r>
              <a:rPr kumimoji="1" lang="ja-JP" altLang="en-US" sz="1800" dirty="0">
                <a:solidFill>
                  <a:srgbClr val="FF0000"/>
                </a:solidFill>
                <a:latin typeface="小塚明朝 Pr6N R" panose="02020400000000000000" pitchFamily="18" charset="-128"/>
                <a:ea typeface="小塚明朝 Pr6N R" panose="02020400000000000000" pitchFamily="18" charset="-128"/>
              </a:rPr>
              <a:t>貼り付けてください。</a:t>
            </a:r>
            <a:endParaRPr kumimoji="1" lang="ja-JP" altLang="en-US" dirty="0"/>
          </a:p>
        </p:txBody>
      </p:sp>
      <p:sp>
        <p:nvSpPr>
          <p:cNvPr id="18" name="正方形/長方形 17">
            <a:extLst>
              <a:ext uri="{FF2B5EF4-FFF2-40B4-BE49-F238E27FC236}">
                <a16:creationId xmlns:a16="http://schemas.microsoft.com/office/drawing/2014/main" id="{DB7800F4-5A38-6873-1D09-81C69A9B2365}"/>
              </a:ext>
            </a:extLst>
          </p:cNvPr>
          <p:cNvSpPr/>
          <p:nvPr/>
        </p:nvSpPr>
        <p:spPr>
          <a:xfrm>
            <a:off x="334985" y="4326099"/>
            <a:ext cx="3920168" cy="7716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153D7B4-FBE8-D88E-5CFD-345A51272F19}"/>
              </a:ext>
            </a:extLst>
          </p:cNvPr>
          <p:cNvSpPr txBox="1"/>
          <p:nvPr/>
        </p:nvSpPr>
        <p:spPr>
          <a:xfrm>
            <a:off x="414459" y="4871373"/>
            <a:ext cx="3759237" cy="246221"/>
          </a:xfrm>
          <a:prstGeom prst="rect">
            <a:avLst/>
          </a:prstGeom>
          <a:noFill/>
        </p:spPr>
        <p:txBody>
          <a:bodyPr wrap="square" rtlCol="0">
            <a:spAutoFit/>
          </a:bodyPr>
          <a:lstStyle/>
          <a:p>
            <a:r>
              <a:rPr kumimoji="1" lang="en-US" altLang="ja-JP" sz="1000" dirty="0">
                <a:latin typeface="ＭＳ Ｐゴシック" panose="020B0600070205080204" pitchFamily="50" charset="-128"/>
                <a:ea typeface="ＭＳ Ｐゴシック" panose="020B0600070205080204" pitchFamily="50" charset="-128"/>
              </a:rPr>
              <a:t>https://disaportal.gsi.go.jp/hazardmapportal/hazardmap/index.html</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DB053F15-36F1-A7EC-409F-89C1CBF31465}"/>
              </a:ext>
            </a:extLst>
          </p:cNvPr>
          <p:cNvSpPr txBox="1"/>
          <p:nvPr/>
        </p:nvSpPr>
        <p:spPr>
          <a:xfrm>
            <a:off x="414460" y="4649865"/>
            <a:ext cx="3818665"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わがまちハザードマップ</a:t>
            </a:r>
            <a:r>
              <a:rPr kumimoji="1" lang="ja-JP" altLang="en-US" sz="1000" dirty="0">
                <a:latin typeface="ＭＳ Ｐゴシック" panose="020B0600070205080204" pitchFamily="50" charset="-128"/>
                <a:ea typeface="ＭＳ Ｐゴシック" panose="020B0600070205080204" pitchFamily="50" charset="-128"/>
              </a:rPr>
              <a:t>～地域のハザードマップを入手する～</a:t>
            </a:r>
          </a:p>
        </p:txBody>
      </p:sp>
      <p:sp>
        <p:nvSpPr>
          <p:cNvPr id="23" name="テキスト ボックス 22">
            <a:extLst>
              <a:ext uri="{FF2B5EF4-FFF2-40B4-BE49-F238E27FC236}">
                <a16:creationId xmlns:a16="http://schemas.microsoft.com/office/drawing/2014/main" id="{68FA4A9E-9640-11E6-2A6D-E3BDF02E8649}"/>
              </a:ext>
            </a:extLst>
          </p:cNvPr>
          <p:cNvSpPr txBox="1"/>
          <p:nvPr/>
        </p:nvSpPr>
        <p:spPr>
          <a:xfrm>
            <a:off x="592364" y="4326099"/>
            <a:ext cx="3640761" cy="261610"/>
          </a:xfrm>
          <a:prstGeom prst="rect">
            <a:avLst/>
          </a:prstGeom>
          <a:noFill/>
        </p:spPr>
        <p:txBody>
          <a:bodyPr wrap="squar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以下の</a:t>
            </a:r>
            <a:r>
              <a:rPr kumimoji="1" lang="en-US" altLang="ja-JP" sz="1100" dirty="0">
                <a:latin typeface="HGP創英角ｺﾞｼｯｸUB" panose="020B0900000000000000" pitchFamily="50" charset="-128"/>
                <a:ea typeface="HGP創英角ｺﾞｼｯｸUB" panose="020B0900000000000000" pitchFamily="50" charset="-128"/>
              </a:rPr>
              <a:t>web</a:t>
            </a:r>
            <a:r>
              <a:rPr kumimoji="1" lang="ja-JP" altLang="en-US" sz="1100" dirty="0">
                <a:latin typeface="HGP創英角ｺﾞｼｯｸUB" panose="020B0900000000000000" pitchFamily="50" charset="-128"/>
                <a:ea typeface="HGP創英角ｺﾞｼｯｸUB" panose="020B0900000000000000" pitchFamily="50" charset="-128"/>
              </a:rPr>
              <a:t>サイトでは、全国のハザードマップを閲覧できます</a:t>
            </a:r>
          </a:p>
        </p:txBody>
      </p:sp>
      <p:cxnSp>
        <p:nvCxnSpPr>
          <p:cNvPr id="24" name="直線コネクタ 23">
            <a:extLst>
              <a:ext uri="{FF2B5EF4-FFF2-40B4-BE49-F238E27FC236}">
                <a16:creationId xmlns:a16="http://schemas.microsoft.com/office/drawing/2014/main" id="{2930C647-CAAD-E2E5-68E4-06FA50607B77}"/>
              </a:ext>
            </a:extLst>
          </p:cNvPr>
          <p:cNvCxnSpPr>
            <a:cxnSpLocks/>
          </p:cNvCxnSpPr>
          <p:nvPr/>
        </p:nvCxnSpPr>
        <p:spPr>
          <a:xfrm>
            <a:off x="414459" y="4903914"/>
            <a:ext cx="3759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グラフィックス 27" descr="モニター 単色塗りつぶし">
            <a:extLst>
              <a:ext uri="{FF2B5EF4-FFF2-40B4-BE49-F238E27FC236}">
                <a16:creationId xmlns:a16="http://schemas.microsoft.com/office/drawing/2014/main" id="{DBE94C85-4AF3-5711-BCEA-0C34B5CADF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867" y="4326099"/>
            <a:ext cx="304581" cy="304581"/>
          </a:xfrm>
          <a:prstGeom prst="rect">
            <a:avLst/>
          </a:prstGeom>
        </p:spPr>
      </p:pic>
      <p:grpSp>
        <p:nvGrpSpPr>
          <p:cNvPr id="38" name="グループ化 37">
            <a:extLst>
              <a:ext uri="{FF2B5EF4-FFF2-40B4-BE49-F238E27FC236}">
                <a16:creationId xmlns:a16="http://schemas.microsoft.com/office/drawing/2014/main" id="{8F580817-3C13-7789-03F8-46508A72F35E}"/>
              </a:ext>
            </a:extLst>
          </p:cNvPr>
          <p:cNvGrpSpPr/>
          <p:nvPr/>
        </p:nvGrpSpPr>
        <p:grpSpPr>
          <a:xfrm>
            <a:off x="4630707" y="2320649"/>
            <a:ext cx="4178309" cy="2868762"/>
            <a:chOff x="4630707" y="2320649"/>
            <a:chExt cx="4178309" cy="2868762"/>
          </a:xfrm>
        </p:grpSpPr>
        <p:grpSp>
          <p:nvGrpSpPr>
            <p:cNvPr id="40" name="グループ化 39">
              <a:extLst>
                <a:ext uri="{FF2B5EF4-FFF2-40B4-BE49-F238E27FC236}">
                  <a16:creationId xmlns:a16="http://schemas.microsoft.com/office/drawing/2014/main" id="{7C21D936-FD14-1983-8A96-F11FF788FAAA}"/>
                </a:ext>
              </a:extLst>
            </p:cNvPr>
            <p:cNvGrpSpPr/>
            <p:nvPr/>
          </p:nvGrpSpPr>
          <p:grpSpPr>
            <a:xfrm>
              <a:off x="4630707" y="2320649"/>
              <a:ext cx="4178309" cy="2868762"/>
              <a:chOff x="4630707" y="2320649"/>
              <a:chExt cx="4178309" cy="2868762"/>
            </a:xfrm>
          </p:grpSpPr>
          <p:sp>
            <p:nvSpPr>
              <p:cNvPr id="7" name="正方形/長方形 6"/>
              <p:cNvSpPr/>
              <p:nvPr/>
            </p:nvSpPr>
            <p:spPr>
              <a:xfrm>
                <a:off x="4630707" y="2320649"/>
                <a:ext cx="4178309" cy="2868762"/>
              </a:xfrm>
              <a:prstGeom prst="rect">
                <a:avLst/>
              </a:prstGeom>
              <a:solidFill>
                <a:srgbClr val="DCE4F4"/>
              </a:solid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693643" y="2952397"/>
                <a:ext cx="3720890" cy="1363065"/>
              </a:xfrm>
              <a:prstGeom prst="rect">
                <a:avLst/>
              </a:prstGeom>
              <a:noFill/>
            </p:spPr>
            <p:txBody>
              <a:bodyPr wrap="none" rtlCol="0">
                <a:spAutoFit/>
              </a:bodyPr>
              <a:lstStyle/>
              <a:p>
                <a:pPr>
                  <a:lnSpc>
                    <a:spcPct val="120000"/>
                  </a:lnSpc>
                </a:pPr>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災害の危険な場所や、</a:t>
                </a:r>
                <a:endParaRPr kumimoji="1" lang="en-US" altLang="ja-JP" sz="2400" dirty="0">
                  <a:solidFill>
                    <a:srgbClr val="2B4E9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災害時の避難の方法などが</a:t>
                </a:r>
                <a:endParaRPr kumimoji="1" lang="en-US" altLang="ja-JP" sz="2400" dirty="0">
                  <a:solidFill>
                    <a:srgbClr val="2B4E9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書いてあります。</a:t>
                </a:r>
                <a:endParaRPr kumimoji="1" lang="en-US" altLang="ja-JP" sz="240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4849267" y="2900627"/>
                <a:ext cx="551418"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さいがい</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4849267" y="3345801"/>
                <a:ext cx="543176"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さいがい</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6085866" y="3357252"/>
                <a:ext cx="457199"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ひ　なん</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5757696" y="2900627"/>
                <a:ext cx="485466" cy="164256"/>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き　</a:t>
                </a:r>
                <a:r>
                  <a:rPr kumimoji="1" lang="ja-JP" altLang="en-US" sz="1050" dirty="0" err="1">
                    <a:solidFill>
                      <a:srgbClr val="2B4E91"/>
                    </a:solidFill>
                    <a:latin typeface="HGP創英角ｺﾞｼｯｸUB" panose="020B0900000000000000" pitchFamily="50" charset="-128"/>
                    <a:ea typeface="HGP創英角ｺﾞｼｯｸUB" panose="020B0900000000000000" pitchFamily="50" charset="-128"/>
                  </a:rPr>
                  <a:t>けん</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4683912" y="2325928"/>
                <a:ext cx="1981633" cy="461665"/>
              </a:xfrm>
              <a:prstGeom prst="rect">
                <a:avLst/>
              </a:prstGeom>
              <a:noFill/>
            </p:spPr>
            <p:txBody>
              <a:bodyPr wrap="none" rtlCol="0">
                <a:spAutoFit/>
              </a:bodyPr>
              <a:lstStyle/>
              <a:p>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ハザードマップ</a:t>
                </a:r>
              </a:p>
            </p:txBody>
          </p:sp>
          <p:cxnSp>
            <p:nvCxnSpPr>
              <p:cNvPr id="36" name="直線コネクタ 35">
                <a:extLst>
                  <a:ext uri="{FF2B5EF4-FFF2-40B4-BE49-F238E27FC236}">
                    <a16:creationId xmlns:a16="http://schemas.microsoft.com/office/drawing/2014/main" id="{38E8EAED-F2EE-F336-06D9-AADF5D8C072F}"/>
                  </a:ext>
                </a:extLst>
              </p:cNvPr>
              <p:cNvCxnSpPr/>
              <p:nvPr/>
            </p:nvCxnSpPr>
            <p:spPr>
              <a:xfrm>
                <a:off x="4839857" y="2865467"/>
                <a:ext cx="3723118" cy="0"/>
              </a:xfrm>
              <a:prstGeom prst="line">
                <a:avLst/>
              </a:prstGeom>
              <a:ln w="19050">
                <a:solidFill>
                  <a:srgbClr val="2B4E91"/>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1341AFDA-467C-9604-FABC-20C1CEFB6545}"/>
                </a:ext>
              </a:extLst>
            </p:cNvPr>
            <p:cNvSpPr txBox="1"/>
            <p:nvPr/>
          </p:nvSpPr>
          <p:spPr>
            <a:xfrm>
              <a:off x="6912173" y="3357531"/>
              <a:ext cx="550800"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ほうほう</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grpSp>
      <p:grpSp>
        <p:nvGrpSpPr>
          <p:cNvPr id="31" name="グループ化 30">
            <a:extLst>
              <a:ext uri="{FF2B5EF4-FFF2-40B4-BE49-F238E27FC236}">
                <a16:creationId xmlns:a16="http://schemas.microsoft.com/office/drawing/2014/main" id="{FA50876F-20BC-AFC1-6E59-4B6D069600CF}"/>
              </a:ext>
            </a:extLst>
          </p:cNvPr>
          <p:cNvGrpSpPr/>
          <p:nvPr/>
        </p:nvGrpSpPr>
        <p:grpSpPr>
          <a:xfrm>
            <a:off x="4779483" y="4487128"/>
            <a:ext cx="4178309" cy="1390546"/>
            <a:chOff x="4779483" y="4487128"/>
            <a:chExt cx="4178309" cy="1390546"/>
          </a:xfrm>
        </p:grpSpPr>
        <p:grpSp>
          <p:nvGrpSpPr>
            <p:cNvPr id="41" name="グループ化 40">
              <a:extLst>
                <a:ext uri="{FF2B5EF4-FFF2-40B4-BE49-F238E27FC236}">
                  <a16:creationId xmlns:a16="http://schemas.microsoft.com/office/drawing/2014/main" id="{193C1DD0-9BC2-6B25-90BC-BD1CB3EE80E5}"/>
                </a:ext>
              </a:extLst>
            </p:cNvPr>
            <p:cNvGrpSpPr/>
            <p:nvPr/>
          </p:nvGrpSpPr>
          <p:grpSpPr>
            <a:xfrm>
              <a:off x="4779483" y="4487128"/>
              <a:ext cx="4178309" cy="1390546"/>
              <a:chOff x="4779483" y="4487128"/>
              <a:chExt cx="4178309" cy="1390546"/>
            </a:xfrm>
          </p:grpSpPr>
          <p:sp>
            <p:nvSpPr>
              <p:cNvPr id="32" name="正方形/長方形 31"/>
              <p:cNvSpPr/>
              <p:nvPr/>
            </p:nvSpPr>
            <p:spPr>
              <a:xfrm>
                <a:off x="4779483" y="4487128"/>
                <a:ext cx="4178309" cy="13905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39857" y="4553797"/>
                <a:ext cx="4075155" cy="1257203"/>
              </a:xfrm>
              <a:prstGeom prst="rect">
                <a:avLst/>
              </a:prstGeom>
              <a:noFill/>
            </p:spPr>
            <p:txBody>
              <a:bodyPr wrap="none" rtlCol="0">
                <a:spAutoFit/>
              </a:bodyPr>
              <a:lstStyle/>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ハザードマップは一つの例であり、</a:t>
                </a:r>
                <a:endParaRPr kumimoji="1" lang="en-US" altLang="ja-JP" sz="22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想定を超える災害が</a:t>
                </a:r>
                <a:endParaRPr kumimoji="1" lang="en-US" altLang="ja-JP" sz="22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起こることもあります。</a:t>
                </a:r>
              </a:p>
            </p:txBody>
          </p:sp>
          <p:sp>
            <p:nvSpPr>
              <p:cNvPr id="34" name="テキスト ボックス 33"/>
              <p:cNvSpPr txBox="1"/>
              <p:nvPr/>
            </p:nvSpPr>
            <p:spPr>
              <a:xfrm>
                <a:off x="5723886" y="4929606"/>
                <a:ext cx="274148"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こ</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sp>
            <p:nvSpPr>
              <p:cNvPr id="35" name="テキスト ボックス 34"/>
              <p:cNvSpPr txBox="1"/>
              <p:nvPr/>
            </p:nvSpPr>
            <p:spPr>
              <a:xfrm>
                <a:off x="6455045" y="4914167"/>
                <a:ext cx="590703" cy="161584"/>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さいがい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29" name="テキスト ボックス 28">
              <a:extLst>
                <a:ext uri="{FF2B5EF4-FFF2-40B4-BE49-F238E27FC236}">
                  <a16:creationId xmlns:a16="http://schemas.microsoft.com/office/drawing/2014/main" id="{23C84A83-9C9C-F81E-2F23-C381F75DD33C}"/>
                </a:ext>
              </a:extLst>
            </p:cNvPr>
            <p:cNvSpPr txBox="1"/>
            <p:nvPr/>
          </p:nvSpPr>
          <p:spPr>
            <a:xfrm>
              <a:off x="7623489" y="4506917"/>
              <a:ext cx="274148"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Tree>
    <p:extLst>
      <p:ext uri="{BB962C8B-B14F-4D97-AF65-F5344CB8AC3E}">
        <p14:creationId xmlns:p14="http://schemas.microsoft.com/office/powerpoint/2010/main" val="24927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42</a:t>
            </a:fld>
            <a:endParaRPr kumimoji="1" lang="ja-JP" altLang="en-US"/>
          </a:p>
        </p:txBody>
      </p:sp>
      <p:sp>
        <p:nvSpPr>
          <p:cNvPr id="6" name="テキスト ボックス 5"/>
          <p:cNvSpPr txBox="1"/>
          <p:nvPr/>
        </p:nvSpPr>
        <p:spPr>
          <a:xfrm>
            <a:off x="1266448" y="1720630"/>
            <a:ext cx="6611105" cy="1785104"/>
          </a:xfrm>
          <a:prstGeom prst="rect">
            <a:avLst/>
          </a:prstGeom>
          <a:noFill/>
        </p:spPr>
        <p:txBody>
          <a:bodyPr wrap="none" rtlCol="0">
            <a:spAutoFit/>
          </a:bodyPr>
          <a:lstStyle/>
          <a:p>
            <a:pPr algn="ctr">
              <a:lnSpc>
                <a:spcPts val="6600"/>
              </a:lnSpc>
            </a:pPr>
            <a:r>
              <a:rPr kumimoji="1" lang="ja-JP" altLang="en-US" sz="5000" dirty="0">
                <a:latin typeface="HGP創英角ｺﾞｼｯｸUB" panose="020B0900000000000000" pitchFamily="50" charset="-128"/>
                <a:ea typeface="HGP創英角ｺﾞｼｯｸUB" panose="020B0900000000000000" pitchFamily="50" charset="-128"/>
              </a:rPr>
              <a:t>大雨が降ったときに</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6500" dirty="0">
                <a:solidFill>
                  <a:srgbClr val="B52F25"/>
                </a:solidFill>
                <a:latin typeface="HGP創英角ｺﾞｼｯｸUB" panose="020B0900000000000000" pitchFamily="50" charset="-128"/>
                <a:ea typeface="HGP創英角ｺﾞｼｯｸUB" panose="020B0900000000000000" pitchFamily="50" charset="-128"/>
              </a:rPr>
              <a:t>身を守る行動</a:t>
            </a:r>
            <a:r>
              <a:rPr kumimoji="1" lang="ja-JP" altLang="en-US" sz="5000" dirty="0">
                <a:latin typeface="HGP創英角ｺﾞｼｯｸUB" panose="020B0900000000000000" pitchFamily="50" charset="-128"/>
                <a:ea typeface="HGP創英角ｺﾞｼｯｸUB" panose="020B0900000000000000" pitchFamily="50" charset="-128"/>
              </a:rPr>
              <a:t>を知る</a:t>
            </a:r>
            <a:endParaRPr kumimoji="1" lang="en-US" altLang="ja-JP" sz="5000"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3956089" y="1502468"/>
            <a:ext cx="423514" cy="400110"/>
          </a:xfrm>
          <a:prstGeom prst="rect">
            <a:avLst/>
          </a:prstGeom>
          <a:noFill/>
        </p:spPr>
        <p:txBody>
          <a:bodyPr wrap="none" rtlCol="0">
            <a:spAutoFit/>
          </a:bodyPr>
          <a:lstStyle/>
          <a:p>
            <a:r>
              <a:rPr kumimoji="1" lang="ja-JP" altLang="en-US" sz="2000" dirty="0">
                <a:latin typeface="HGP創英角ｺﾞｼｯｸUB" panose="020B0900000000000000" pitchFamily="50" charset="-128"/>
                <a:ea typeface="HGP創英角ｺﾞｼｯｸUB" panose="020B0900000000000000" pitchFamily="50" charset="-128"/>
              </a:rPr>
              <a:t>ふ</a:t>
            </a:r>
          </a:p>
        </p:txBody>
      </p:sp>
      <p:sp>
        <p:nvSpPr>
          <p:cNvPr id="3" name="テキスト ボックス 2">
            <a:extLst>
              <a:ext uri="{FF2B5EF4-FFF2-40B4-BE49-F238E27FC236}">
                <a16:creationId xmlns:a16="http://schemas.microsoft.com/office/drawing/2014/main" id="{3EAC042A-1186-1632-CBB5-81701B52C571}"/>
              </a:ext>
            </a:extLst>
          </p:cNvPr>
          <p:cNvSpPr txBox="1"/>
          <p:nvPr/>
        </p:nvSpPr>
        <p:spPr>
          <a:xfrm>
            <a:off x="3281040" y="4123097"/>
            <a:ext cx="2571538" cy="830997"/>
          </a:xfrm>
          <a:prstGeom prst="rect">
            <a:avLst/>
          </a:prstGeom>
          <a:noFill/>
        </p:spPr>
        <p:txBody>
          <a:bodyPr wrap="none" rtlCol="0">
            <a:spAutoFit/>
          </a:bodyPr>
          <a:lstStyle/>
          <a:p>
            <a:pPr algn="ctr"/>
            <a:r>
              <a:rPr kumimoji="1" lang="ja-JP" altLang="en-US" sz="4800" dirty="0">
                <a:solidFill>
                  <a:srgbClr val="548235"/>
                </a:solidFill>
                <a:latin typeface="HGP創英角ｺﾞｼｯｸUB" panose="020B0900000000000000" pitchFamily="50" charset="-128"/>
                <a:ea typeface="HGP創英角ｺﾞｼｯｸUB" panose="020B0900000000000000" pitchFamily="50" charset="-128"/>
              </a:rPr>
              <a:t>お　わ　</a:t>
            </a:r>
            <a:r>
              <a:rPr kumimoji="1" lang="ja-JP" altLang="en-US" sz="4800" dirty="0" err="1">
                <a:solidFill>
                  <a:srgbClr val="548235"/>
                </a:solidFill>
                <a:latin typeface="HGP創英角ｺﾞｼｯｸUB" panose="020B0900000000000000" pitchFamily="50" charset="-128"/>
                <a:ea typeface="HGP創英角ｺﾞｼｯｸUB" panose="020B0900000000000000" pitchFamily="50" charset="-128"/>
              </a:rPr>
              <a:t>り</a:t>
            </a:r>
            <a:endParaRPr kumimoji="1" lang="en-US" altLang="ja-JP" sz="4800" dirty="0">
              <a:solidFill>
                <a:srgbClr val="548235"/>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13362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43</a:t>
            </a:fld>
            <a:endParaRPr kumimoji="1" lang="ja-JP" altLang="en-US"/>
          </a:p>
        </p:txBody>
      </p:sp>
    </p:spTree>
    <p:extLst>
      <p:ext uri="{BB962C8B-B14F-4D97-AF65-F5344CB8AC3E}">
        <p14:creationId xmlns:p14="http://schemas.microsoft.com/office/powerpoint/2010/main" val="1576495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44</a:t>
            </a:fld>
            <a:endParaRPr kumimoji="1" lang="ja-JP" altLang="en-US"/>
          </a:p>
        </p:txBody>
      </p:sp>
      <p:sp>
        <p:nvSpPr>
          <p:cNvPr id="3" name="テキスト ボックス 2"/>
          <p:cNvSpPr txBox="1"/>
          <p:nvPr/>
        </p:nvSpPr>
        <p:spPr>
          <a:xfrm>
            <a:off x="3006199" y="2392972"/>
            <a:ext cx="3262432" cy="1938992"/>
          </a:xfrm>
          <a:prstGeom prst="rect">
            <a:avLst/>
          </a:prstGeom>
          <a:noFill/>
        </p:spPr>
        <p:txBody>
          <a:bodyPr wrap="none" rtlCol="0">
            <a:spAutoFit/>
          </a:bodyPr>
          <a:lstStyle/>
          <a:p>
            <a:pPr algn="ctr"/>
            <a:r>
              <a:rPr kumimoji="1" lang="ja-JP" altLang="en-US" sz="6000" dirty="0">
                <a:solidFill>
                  <a:srgbClr val="548235"/>
                </a:solidFill>
                <a:latin typeface="HGP創英角ｺﾞｼｯｸUB" panose="020B0900000000000000" pitchFamily="50" charset="-128"/>
                <a:ea typeface="HGP創英角ｺﾞｼｯｸUB" panose="020B0900000000000000" pitchFamily="50" charset="-128"/>
              </a:rPr>
              <a:t>状況想定</a:t>
            </a:r>
            <a:endParaRPr kumimoji="1" lang="en-US" altLang="ja-JP" sz="6000" dirty="0">
              <a:solidFill>
                <a:srgbClr val="548235"/>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rgbClr val="548235"/>
                </a:solidFill>
                <a:latin typeface="HGP創英角ｺﾞｼｯｸUB" panose="020B0900000000000000" pitchFamily="50" charset="-128"/>
                <a:ea typeface="HGP創英角ｺﾞｼｯｸUB" panose="020B0900000000000000" pitchFamily="50" charset="-128"/>
              </a:rPr>
              <a:t>予備</a:t>
            </a:r>
          </a:p>
        </p:txBody>
      </p:sp>
    </p:spTree>
    <p:extLst>
      <p:ext uri="{BB962C8B-B14F-4D97-AF65-F5344CB8AC3E}">
        <p14:creationId xmlns:p14="http://schemas.microsoft.com/office/powerpoint/2010/main" val="1978798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4" name="グループ化 2133"/>
          <p:cNvGrpSpPr/>
          <p:nvPr/>
        </p:nvGrpSpPr>
        <p:grpSpPr>
          <a:xfrm>
            <a:off x="463550" y="2466975"/>
            <a:ext cx="3500438" cy="2300289"/>
            <a:chOff x="-2889250" y="1222375"/>
            <a:chExt cx="3500438" cy="2300289"/>
          </a:xfrm>
        </p:grpSpPr>
        <p:grpSp>
          <p:nvGrpSpPr>
            <p:cNvPr id="1440" name="Group 1598"/>
            <p:cNvGrpSpPr>
              <a:grpSpLocks/>
            </p:cNvGrpSpPr>
            <p:nvPr/>
          </p:nvGrpSpPr>
          <p:grpSpPr bwMode="auto">
            <a:xfrm>
              <a:off x="-2097087" y="1225550"/>
              <a:ext cx="2708275" cy="1563688"/>
              <a:chOff x="-1321" y="772"/>
              <a:chExt cx="1706" cy="985"/>
            </a:xfrm>
          </p:grpSpPr>
          <p:sp>
            <p:nvSpPr>
              <p:cNvPr id="1934" name="Freeform 1398"/>
              <p:cNvSpPr>
                <a:spLocks/>
              </p:cNvSpPr>
              <p:nvPr/>
            </p:nvSpPr>
            <p:spPr bwMode="auto">
              <a:xfrm>
                <a:off x="384" y="772"/>
                <a:ext cx="1" cy="63"/>
              </a:xfrm>
              <a:custGeom>
                <a:avLst/>
                <a:gdLst>
                  <a:gd name="T0" fmla="*/ 0 w 9"/>
                  <a:gd name="T1" fmla="*/ 147 h 632"/>
                  <a:gd name="T2" fmla="*/ 9 w 9"/>
                  <a:gd name="T3" fmla="*/ 0 h 632"/>
                  <a:gd name="T4" fmla="*/ 9 w 9"/>
                  <a:gd name="T5" fmla="*/ 487 h 632"/>
                  <a:gd name="T6" fmla="*/ 0 w 9"/>
                  <a:gd name="T7" fmla="*/ 632 h 632"/>
                  <a:gd name="T8" fmla="*/ 0 w 9"/>
                  <a:gd name="T9" fmla="*/ 147 h 632"/>
                </a:gdLst>
                <a:ahLst/>
                <a:cxnLst>
                  <a:cxn ang="0">
                    <a:pos x="T0" y="T1"/>
                  </a:cxn>
                  <a:cxn ang="0">
                    <a:pos x="T2" y="T3"/>
                  </a:cxn>
                  <a:cxn ang="0">
                    <a:pos x="T4" y="T5"/>
                  </a:cxn>
                  <a:cxn ang="0">
                    <a:pos x="T6" y="T7"/>
                  </a:cxn>
                  <a:cxn ang="0">
                    <a:pos x="T8" y="T9"/>
                  </a:cxn>
                </a:cxnLst>
                <a:rect l="0" t="0" r="r" b="b"/>
                <a:pathLst>
                  <a:path w="9" h="632">
                    <a:moveTo>
                      <a:pt x="0" y="147"/>
                    </a:moveTo>
                    <a:lnTo>
                      <a:pt x="9" y="0"/>
                    </a:lnTo>
                    <a:lnTo>
                      <a:pt x="9" y="487"/>
                    </a:lnTo>
                    <a:lnTo>
                      <a:pt x="0" y="632"/>
                    </a:lnTo>
                    <a:lnTo>
                      <a:pt x="0" y="147"/>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5" name="Freeform 1399"/>
              <p:cNvSpPr>
                <a:spLocks/>
              </p:cNvSpPr>
              <p:nvPr/>
            </p:nvSpPr>
            <p:spPr bwMode="auto">
              <a:xfrm>
                <a:off x="357" y="786"/>
                <a:ext cx="27" cy="55"/>
              </a:xfrm>
              <a:custGeom>
                <a:avLst/>
                <a:gdLst>
                  <a:gd name="T0" fmla="*/ 0 w 189"/>
                  <a:gd name="T1" fmla="*/ 65 h 551"/>
                  <a:gd name="T2" fmla="*/ 189 w 189"/>
                  <a:gd name="T3" fmla="*/ 0 h 551"/>
                  <a:gd name="T4" fmla="*/ 189 w 189"/>
                  <a:gd name="T5" fmla="*/ 485 h 551"/>
                  <a:gd name="T6" fmla="*/ 0 w 189"/>
                  <a:gd name="T7" fmla="*/ 551 h 551"/>
                  <a:gd name="T8" fmla="*/ 0 w 189"/>
                  <a:gd name="T9" fmla="*/ 65 h 551"/>
                </a:gdLst>
                <a:ahLst/>
                <a:cxnLst>
                  <a:cxn ang="0">
                    <a:pos x="T0" y="T1"/>
                  </a:cxn>
                  <a:cxn ang="0">
                    <a:pos x="T2" y="T3"/>
                  </a:cxn>
                  <a:cxn ang="0">
                    <a:pos x="T4" y="T5"/>
                  </a:cxn>
                  <a:cxn ang="0">
                    <a:pos x="T6" y="T7"/>
                  </a:cxn>
                  <a:cxn ang="0">
                    <a:pos x="T8" y="T9"/>
                  </a:cxn>
                </a:cxnLst>
                <a:rect l="0" t="0" r="r" b="b"/>
                <a:pathLst>
                  <a:path w="189" h="551">
                    <a:moveTo>
                      <a:pt x="0" y="65"/>
                    </a:moveTo>
                    <a:lnTo>
                      <a:pt x="189" y="0"/>
                    </a:lnTo>
                    <a:lnTo>
                      <a:pt x="189" y="485"/>
                    </a:lnTo>
                    <a:lnTo>
                      <a:pt x="0" y="551"/>
                    </a:lnTo>
                    <a:lnTo>
                      <a:pt x="0" y="65"/>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6" name="Freeform 1400"/>
              <p:cNvSpPr>
                <a:spLocks/>
              </p:cNvSpPr>
              <p:nvPr/>
            </p:nvSpPr>
            <p:spPr bwMode="auto">
              <a:xfrm>
                <a:off x="335" y="793"/>
                <a:ext cx="22" cy="56"/>
              </a:xfrm>
              <a:custGeom>
                <a:avLst/>
                <a:gdLst>
                  <a:gd name="T0" fmla="*/ 0 w 149"/>
                  <a:gd name="T1" fmla="*/ 81 h 567"/>
                  <a:gd name="T2" fmla="*/ 149 w 149"/>
                  <a:gd name="T3" fmla="*/ 0 h 567"/>
                  <a:gd name="T4" fmla="*/ 149 w 149"/>
                  <a:gd name="T5" fmla="*/ 486 h 567"/>
                  <a:gd name="T6" fmla="*/ 0 w 149"/>
                  <a:gd name="T7" fmla="*/ 567 h 567"/>
                  <a:gd name="T8" fmla="*/ 0 w 149"/>
                  <a:gd name="T9" fmla="*/ 81 h 567"/>
                </a:gdLst>
                <a:ahLst/>
                <a:cxnLst>
                  <a:cxn ang="0">
                    <a:pos x="T0" y="T1"/>
                  </a:cxn>
                  <a:cxn ang="0">
                    <a:pos x="T2" y="T3"/>
                  </a:cxn>
                  <a:cxn ang="0">
                    <a:pos x="T4" y="T5"/>
                  </a:cxn>
                  <a:cxn ang="0">
                    <a:pos x="T6" y="T7"/>
                  </a:cxn>
                  <a:cxn ang="0">
                    <a:pos x="T8" y="T9"/>
                  </a:cxn>
                </a:cxnLst>
                <a:rect l="0" t="0" r="r" b="b"/>
                <a:pathLst>
                  <a:path w="149" h="567">
                    <a:moveTo>
                      <a:pt x="0" y="81"/>
                    </a:moveTo>
                    <a:lnTo>
                      <a:pt x="149" y="0"/>
                    </a:lnTo>
                    <a:lnTo>
                      <a:pt x="149" y="486"/>
                    </a:lnTo>
                    <a:lnTo>
                      <a:pt x="0" y="567"/>
                    </a:lnTo>
                    <a:lnTo>
                      <a:pt x="0" y="81"/>
                    </a:lnTo>
                    <a:close/>
                  </a:path>
                </a:pathLst>
              </a:custGeom>
              <a:solidFill>
                <a:srgbClr val="4C7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7" name="Freeform 1401"/>
              <p:cNvSpPr>
                <a:spLocks/>
              </p:cNvSpPr>
              <p:nvPr/>
            </p:nvSpPr>
            <p:spPr bwMode="auto">
              <a:xfrm>
                <a:off x="311" y="801"/>
                <a:ext cx="24" cy="73"/>
              </a:xfrm>
              <a:custGeom>
                <a:avLst/>
                <a:gdLst>
                  <a:gd name="T0" fmla="*/ 0 w 173"/>
                  <a:gd name="T1" fmla="*/ 245 h 732"/>
                  <a:gd name="T2" fmla="*/ 173 w 173"/>
                  <a:gd name="T3" fmla="*/ 0 h 732"/>
                  <a:gd name="T4" fmla="*/ 173 w 173"/>
                  <a:gd name="T5" fmla="*/ 486 h 732"/>
                  <a:gd name="T6" fmla="*/ 0 w 173"/>
                  <a:gd name="T7" fmla="*/ 732 h 732"/>
                  <a:gd name="T8" fmla="*/ 0 w 173"/>
                  <a:gd name="T9" fmla="*/ 245 h 732"/>
                </a:gdLst>
                <a:ahLst/>
                <a:cxnLst>
                  <a:cxn ang="0">
                    <a:pos x="T0" y="T1"/>
                  </a:cxn>
                  <a:cxn ang="0">
                    <a:pos x="T2" y="T3"/>
                  </a:cxn>
                  <a:cxn ang="0">
                    <a:pos x="T4" y="T5"/>
                  </a:cxn>
                  <a:cxn ang="0">
                    <a:pos x="T6" y="T7"/>
                  </a:cxn>
                  <a:cxn ang="0">
                    <a:pos x="T8" y="T9"/>
                  </a:cxn>
                </a:cxnLst>
                <a:rect l="0" t="0" r="r" b="b"/>
                <a:pathLst>
                  <a:path w="173" h="732">
                    <a:moveTo>
                      <a:pt x="0" y="245"/>
                    </a:moveTo>
                    <a:lnTo>
                      <a:pt x="173" y="0"/>
                    </a:lnTo>
                    <a:lnTo>
                      <a:pt x="173" y="486"/>
                    </a:lnTo>
                    <a:lnTo>
                      <a:pt x="0" y="732"/>
                    </a:lnTo>
                    <a:lnTo>
                      <a:pt x="0" y="245"/>
                    </a:lnTo>
                    <a:close/>
                  </a:path>
                </a:pathLst>
              </a:custGeom>
              <a:solidFill>
                <a:srgbClr val="3349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8" name="Freeform 1402"/>
              <p:cNvSpPr>
                <a:spLocks/>
              </p:cNvSpPr>
              <p:nvPr/>
            </p:nvSpPr>
            <p:spPr bwMode="auto">
              <a:xfrm>
                <a:off x="301" y="825"/>
                <a:ext cx="10" cy="50"/>
              </a:xfrm>
              <a:custGeom>
                <a:avLst/>
                <a:gdLst>
                  <a:gd name="T0" fmla="*/ 0 w 71"/>
                  <a:gd name="T1" fmla="*/ 7 h 493"/>
                  <a:gd name="T2" fmla="*/ 71 w 71"/>
                  <a:gd name="T3" fmla="*/ 0 h 493"/>
                  <a:gd name="T4" fmla="*/ 71 w 71"/>
                  <a:gd name="T5" fmla="*/ 487 h 493"/>
                  <a:gd name="T6" fmla="*/ 0 w 71"/>
                  <a:gd name="T7" fmla="*/ 493 h 493"/>
                  <a:gd name="T8" fmla="*/ 0 w 71"/>
                  <a:gd name="T9" fmla="*/ 7 h 493"/>
                </a:gdLst>
                <a:ahLst/>
                <a:cxnLst>
                  <a:cxn ang="0">
                    <a:pos x="T0" y="T1"/>
                  </a:cxn>
                  <a:cxn ang="0">
                    <a:pos x="T2" y="T3"/>
                  </a:cxn>
                  <a:cxn ang="0">
                    <a:pos x="T4" y="T5"/>
                  </a:cxn>
                  <a:cxn ang="0">
                    <a:pos x="T6" y="T7"/>
                  </a:cxn>
                  <a:cxn ang="0">
                    <a:pos x="T8" y="T9"/>
                  </a:cxn>
                </a:cxnLst>
                <a:rect l="0" t="0" r="r" b="b"/>
                <a:pathLst>
                  <a:path w="71" h="493">
                    <a:moveTo>
                      <a:pt x="0" y="7"/>
                    </a:moveTo>
                    <a:lnTo>
                      <a:pt x="71" y="0"/>
                    </a:lnTo>
                    <a:lnTo>
                      <a:pt x="71" y="487"/>
                    </a:lnTo>
                    <a:lnTo>
                      <a:pt x="0" y="493"/>
                    </a:lnTo>
                    <a:lnTo>
                      <a:pt x="0" y="7"/>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9" name="Freeform 1403"/>
              <p:cNvSpPr>
                <a:spLocks/>
              </p:cNvSpPr>
              <p:nvPr/>
            </p:nvSpPr>
            <p:spPr bwMode="auto">
              <a:xfrm>
                <a:off x="285" y="823"/>
                <a:ext cx="16" cy="52"/>
              </a:xfrm>
              <a:custGeom>
                <a:avLst/>
                <a:gdLst>
                  <a:gd name="T0" fmla="*/ 0 w 106"/>
                  <a:gd name="T1" fmla="*/ 0 h 512"/>
                  <a:gd name="T2" fmla="*/ 106 w 106"/>
                  <a:gd name="T3" fmla="*/ 26 h 512"/>
                  <a:gd name="T4" fmla="*/ 106 w 106"/>
                  <a:gd name="T5" fmla="*/ 512 h 512"/>
                  <a:gd name="T6" fmla="*/ 0 w 106"/>
                  <a:gd name="T7" fmla="*/ 486 h 512"/>
                  <a:gd name="T8" fmla="*/ 0 w 106"/>
                  <a:gd name="T9" fmla="*/ 0 h 512"/>
                </a:gdLst>
                <a:ahLst/>
                <a:cxnLst>
                  <a:cxn ang="0">
                    <a:pos x="T0" y="T1"/>
                  </a:cxn>
                  <a:cxn ang="0">
                    <a:pos x="T2" y="T3"/>
                  </a:cxn>
                  <a:cxn ang="0">
                    <a:pos x="T4" y="T5"/>
                  </a:cxn>
                  <a:cxn ang="0">
                    <a:pos x="T6" y="T7"/>
                  </a:cxn>
                  <a:cxn ang="0">
                    <a:pos x="T8" y="T9"/>
                  </a:cxn>
                </a:cxnLst>
                <a:rect l="0" t="0" r="r" b="b"/>
                <a:pathLst>
                  <a:path w="106" h="512">
                    <a:moveTo>
                      <a:pt x="0" y="0"/>
                    </a:moveTo>
                    <a:lnTo>
                      <a:pt x="106" y="26"/>
                    </a:lnTo>
                    <a:lnTo>
                      <a:pt x="106" y="512"/>
                    </a:lnTo>
                    <a:lnTo>
                      <a:pt x="0" y="486"/>
                    </a:lnTo>
                    <a:lnTo>
                      <a:pt x="0"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0" name="Freeform 1404"/>
              <p:cNvSpPr>
                <a:spLocks/>
              </p:cNvSpPr>
              <p:nvPr/>
            </p:nvSpPr>
            <p:spPr bwMode="auto">
              <a:xfrm>
                <a:off x="282" y="823"/>
                <a:ext cx="3" cy="60"/>
              </a:xfrm>
              <a:custGeom>
                <a:avLst/>
                <a:gdLst>
                  <a:gd name="T0" fmla="*/ 0 w 22"/>
                  <a:gd name="T1" fmla="*/ 106 h 591"/>
                  <a:gd name="T2" fmla="*/ 22 w 22"/>
                  <a:gd name="T3" fmla="*/ 0 h 591"/>
                  <a:gd name="T4" fmla="*/ 22 w 22"/>
                  <a:gd name="T5" fmla="*/ 486 h 591"/>
                  <a:gd name="T6" fmla="*/ 0 w 22"/>
                  <a:gd name="T7" fmla="*/ 591 h 591"/>
                  <a:gd name="T8" fmla="*/ 0 w 22"/>
                  <a:gd name="T9" fmla="*/ 106 h 591"/>
                </a:gdLst>
                <a:ahLst/>
                <a:cxnLst>
                  <a:cxn ang="0">
                    <a:pos x="T0" y="T1"/>
                  </a:cxn>
                  <a:cxn ang="0">
                    <a:pos x="T2" y="T3"/>
                  </a:cxn>
                  <a:cxn ang="0">
                    <a:pos x="T4" y="T5"/>
                  </a:cxn>
                  <a:cxn ang="0">
                    <a:pos x="T6" y="T7"/>
                  </a:cxn>
                  <a:cxn ang="0">
                    <a:pos x="T8" y="T9"/>
                  </a:cxn>
                </a:cxnLst>
                <a:rect l="0" t="0" r="r" b="b"/>
                <a:pathLst>
                  <a:path w="22" h="591">
                    <a:moveTo>
                      <a:pt x="0" y="106"/>
                    </a:moveTo>
                    <a:lnTo>
                      <a:pt x="22" y="0"/>
                    </a:lnTo>
                    <a:lnTo>
                      <a:pt x="22" y="486"/>
                    </a:lnTo>
                    <a:lnTo>
                      <a:pt x="0" y="591"/>
                    </a:lnTo>
                    <a:lnTo>
                      <a:pt x="0" y="106"/>
                    </a:lnTo>
                    <a:close/>
                  </a:path>
                </a:pathLst>
              </a:custGeom>
              <a:solidFill>
                <a:srgbClr val="1B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1" name="Freeform 1405"/>
              <p:cNvSpPr>
                <a:spLocks/>
              </p:cNvSpPr>
              <p:nvPr/>
            </p:nvSpPr>
            <p:spPr bwMode="auto">
              <a:xfrm>
                <a:off x="256" y="834"/>
                <a:ext cx="26" cy="65"/>
              </a:xfrm>
              <a:custGeom>
                <a:avLst/>
                <a:gdLst>
                  <a:gd name="T0" fmla="*/ 0 w 187"/>
                  <a:gd name="T1" fmla="*/ 160 h 646"/>
                  <a:gd name="T2" fmla="*/ 187 w 187"/>
                  <a:gd name="T3" fmla="*/ 0 h 646"/>
                  <a:gd name="T4" fmla="*/ 187 w 187"/>
                  <a:gd name="T5" fmla="*/ 485 h 646"/>
                  <a:gd name="T6" fmla="*/ 0 w 187"/>
                  <a:gd name="T7" fmla="*/ 646 h 646"/>
                  <a:gd name="T8" fmla="*/ 0 w 187"/>
                  <a:gd name="T9" fmla="*/ 160 h 646"/>
                </a:gdLst>
                <a:ahLst/>
                <a:cxnLst>
                  <a:cxn ang="0">
                    <a:pos x="T0" y="T1"/>
                  </a:cxn>
                  <a:cxn ang="0">
                    <a:pos x="T2" y="T3"/>
                  </a:cxn>
                  <a:cxn ang="0">
                    <a:pos x="T4" y="T5"/>
                  </a:cxn>
                  <a:cxn ang="0">
                    <a:pos x="T6" y="T7"/>
                  </a:cxn>
                  <a:cxn ang="0">
                    <a:pos x="T8" y="T9"/>
                  </a:cxn>
                </a:cxnLst>
                <a:rect l="0" t="0" r="r" b="b"/>
                <a:pathLst>
                  <a:path w="187" h="646">
                    <a:moveTo>
                      <a:pt x="0" y="160"/>
                    </a:moveTo>
                    <a:lnTo>
                      <a:pt x="187" y="0"/>
                    </a:lnTo>
                    <a:lnTo>
                      <a:pt x="187" y="485"/>
                    </a:lnTo>
                    <a:lnTo>
                      <a:pt x="0" y="646"/>
                    </a:lnTo>
                    <a:lnTo>
                      <a:pt x="0" y="160"/>
                    </a:lnTo>
                    <a:close/>
                  </a:path>
                </a:pathLst>
              </a:custGeom>
              <a:solidFill>
                <a:srgbClr val="436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2" name="Freeform 1406"/>
              <p:cNvSpPr>
                <a:spLocks/>
              </p:cNvSpPr>
              <p:nvPr/>
            </p:nvSpPr>
            <p:spPr bwMode="auto">
              <a:xfrm>
                <a:off x="242" y="840"/>
                <a:ext cx="6" cy="52"/>
              </a:xfrm>
              <a:custGeom>
                <a:avLst/>
                <a:gdLst>
                  <a:gd name="T0" fmla="*/ 0 w 44"/>
                  <a:gd name="T1" fmla="*/ 0 h 521"/>
                  <a:gd name="T2" fmla="*/ 44 w 44"/>
                  <a:gd name="T3" fmla="*/ 34 h 521"/>
                  <a:gd name="T4" fmla="*/ 44 w 44"/>
                  <a:gd name="T5" fmla="*/ 521 h 521"/>
                  <a:gd name="T6" fmla="*/ 0 w 44"/>
                  <a:gd name="T7" fmla="*/ 486 h 521"/>
                  <a:gd name="T8" fmla="*/ 0 w 44"/>
                  <a:gd name="T9" fmla="*/ 0 h 521"/>
                </a:gdLst>
                <a:ahLst/>
                <a:cxnLst>
                  <a:cxn ang="0">
                    <a:pos x="T0" y="T1"/>
                  </a:cxn>
                  <a:cxn ang="0">
                    <a:pos x="T2" y="T3"/>
                  </a:cxn>
                  <a:cxn ang="0">
                    <a:pos x="T4" y="T5"/>
                  </a:cxn>
                  <a:cxn ang="0">
                    <a:pos x="T6" y="T7"/>
                  </a:cxn>
                  <a:cxn ang="0">
                    <a:pos x="T8" y="T9"/>
                  </a:cxn>
                </a:cxnLst>
                <a:rect l="0" t="0" r="r" b="b"/>
                <a:pathLst>
                  <a:path w="44" h="521">
                    <a:moveTo>
                      <a:pt x="0" y="0"/>
                    </a:moveTo>
                    <a:lnTo>
                      <a:pt x="44" y="34"/>
                    </a:lnTo>
                    <a:lnTo>
                      <a:pt x="44" y="521"/>
                    </a:lnTo>
                    <a:lnTo>
                      <a:pt x="0" y="486"/>
                    </a:lnTo>
                    <a:lnTo>
                      <a:pt x="0" y="0"/>
                    </a:lnTo>
                    <a:close/>
                  </a:path>
                </a:pathLst>
              </a:custGeom>
              <a:solidFill>
                <a:srgbClr val="33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3" name="Freeform 1407"/>
              <p:cNvSpPr>
                <a:spLocks/>
              </p:cNvSpPr>
              <p:nvPr/>
            </p:nvSpPr>
            <p:spPr bwMode="auto">
              <a:xfrm>
                <a:off x="254" y="850"/>
                <a:ext cx="2" cy="55"/>
              </a:xfrm>
              <a:custGeom>
                <a:avLst/>
                <a:gdLst>
                  <a:gd name="T0" fmla="*/ 0 w 14"/>
                  <a:gd name="T1" fmla="*/ 68 h 553"/>
                  <a:gd name="T2" fmla="*/ 14 w 14"/>
                  <a:gd name="T3" fmla="*/ 0 h 553"/>
                  <a:gd name="T4" fmla="*/ 14 w 14"/>
                  <a:gd name="T5" fmla="*/ 486 h 553"/>
                  <a:gd name="T6" fmla="*/ 0 w 14"/>
                  <a:gd name="T7" fmla="*/ 553 h 553"/>
                  <a:gd name="T8" fmla="*/ 0 w 14"/>
                  <a:gd name="T9" fmla="*/ 68 h 553"/>
                </a:gdLst>
                <a:ahLst/>
                <a:cxnLst>
                  <a:cxn ang="0">
                    <a:pos x="T0" y="T1"/>
                  </a:cxn>
                  <a:cxn ang="0">
                    <a:pos x="T2" y="T3"/>
                  </a:cxn>
                  <a:cxn ang="0">
                    <a:pos x="T4" y="T5"/>
                  </a:cxn>
                  <a:cxn ang="0">
                    <a:pos x="T6" y="T7"/>
                  </a:cxn>
                  <a:cxn ang="0">
                    <a:pos x="T8" y="T9"/>
                  </a:cxn>
                </a:cxnLst>
                <a:rect l="0" t="0" r="r" b="b"/>
                <a:pathLst>
                  <a:path w="14" h="553">
                    <a:moveTo>
                      <a:pt x="0" y="68"/>
                    </a:moveTo>
                    <a:lnTo>
                      <a:pt x="14" y="0"/>
                    </a:lnTo>
                    <a:lnTo>
                      <a:pt x="14" y="486"/>
                    </a:lnTo>
                    <a:lnTo>
                      <a:pt x="0" y="553"/>
                    </a:lnTo>
                    <a:lnTo>
                      <a:pt x="0" y="68"/>
                    </a:lnTo>
                    <a:close/>
                  </a:path>
                </a:pathLst>
              </a:custGeom>
              <a:solidFill>
                <a:srgbClr val="1B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4" name="Freeform 1408"/>
              <p:cNvSpPr>
                <a:spLocks/>
              </p:cNvSpPr>
              <p:nvPr/>
            </p:nvSpPr>
            <p:spPr bwMode="auto">
              <a:xfrm>
                <a:off x="241" y="857"/>
                <a:ext cx="13" cy="52"/>
              </a:xfrm>
              <a:custGeom>
                <a:avLst/>
                <a:gdLst>
                  <a:gd name="T0" fmla="*/ 0 w 88"/>
                  <a:gd name="T1" fmla="*/ 32 h 518"/>
                  <a:gd name="T2" fmla="*/ 88 w 88"/>
                  <a:gd name="T3" fmla="*/ 0 h 518"/>
                  <a:gd name="T4" fmla="*/ 88 w 88"/>
                  <a:gd name="T5" fmla="*/ 485 h 518"/>
                  <a:gd name="T6" fmla="*/ 0 w 88"/>
                  <a:gd name="T7" fmla="*/ 518 h 518"/>
                  <a:gd name="T8" fmla="*/ 0 w 88"/>
                  <a:gd name="T9" fmla="*/ 32 h 518"/>
                </a:gdLst>
                <a:ahLst/>
                <a:cxnLst>
                  <a:cxn ang="0">
                    <a:pos x="T0" y="T1"/>
                  </a:cxn>
                  <a:cxn ang="0">
                    <a:pos x="T2" y="T3"/>
                  </a:cxn>
                  <a:cxn ang="0">
                    <a:pos x="T4" y="T5"/>
                  </a:cxn>
                  <a:cxn ang="0">
                    <a:pos x="T6" y="T7"/>
                  </a:cxn>
                  <a:cxn ang="0">
                    <a:pos x="T8" y="T9"/>
                  </a:cxn>
                </a:cxnLst>
                <a:rect l="0" t="0" r="r" b="b"/>
                <a:pathLst>
                  <a:path w="88" h="518">
                    <a:moveTo>
                      <a:pt x="0" y="32"/>
                    </a:moveTo>
                    <a:lnTo>
                      <a:pt x="88" y="0"/>
                    </a:lnTo>
                    <a:lnTo>
                      <a:pt x="88" y="485"/>
                    </a:lnTo>
                    <a:lnTo>
                      <a:pt x="0" y="518"/>
                    </a:lnTo>
                    <a:lnTo>
                      <a:pt x="0" y="32"/>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5" name="Freeform 1409"/>
              <p:cNvSpPr>
                <a:spLocks/>
              </p:cNvSpPr>
              <p:nvPr/>
            </p:nvSpPr>
            <p:spPr bwMode="auto">
              <a:xfrm>
                <a:off x="226" y="860"/>
                <a:ext cx="15" cy="63"/>
              </a:xfrm>
              <a:custGeom>
                <a:avLst/>
                <a:gdLst>
                  <a:gd name="T0" fmla="*/ 0 w 107"/>
                  <a:gd name="T1" fmla="*/ 145 h 631"/>
                  <a:gd name="T2" fmla="*/ 107 w 107"/>
                  <a:gd name="T3" fmla="*/ 0 h 631"/>
                  <a:gd name="T4" fmla="*/ 107 w 107"/>
                  <a:gd name="T5" fmla="*/ 486 h 631"/>
                  <a:gd name="T6" fmla="*/ 0 w 107"/>
                  <a:gd name="T7" fmla="*/ 631 h 631"/>
                  <a:gd name="T8" fmla="*/ 0 w 107"/>
                  <a:gd name="T9" fmla="*/ 145 h 631"/>
                </a:gdLst>
                <a:ahLst/>
                <a:cxnLst>
                  <a:cxn ang="0">
                    <a:pos x="T0" y="T1"/>
                  </a:cxn>
                  <a:cxn ang="0">
                    <a:pos x="T2" y="T3"/>
                  </a:cxn>
                  <a:cxn ang="0">
                    <a:pos x="T4" y="T5"/>
                  </a:cxn>
                  <a:cxn ang="0">
                    <a:pos x="T6" y="T7"/>
                  </a:cxn>
                  <a:cxn ang="0">
                    <a:pos x="T8" y="T9"/>
                  </a:cxn>
                </a:cxnLst>
                <a:rect l="0" t="0" r="r" b="b"/>
                <a:pathLst>
                  <a:path w="107" h="631">
                    <a:moveTo>
                      <a:pt x="0" y="145"/>
                    </a:moveTo>
                    <a:lnTo>
                      <a:pt x="107" y="0"/>
                    </a:lnTo>
                    <a:lnTo>
                      <a:pt x="107" y="486"/>
                    </a:lnTo>
                    <a:lnTo>
                      <a:pt x="0" y="631"/>
                    </a:lnTo>
                    <a:lnTo>
                      <a:pt x="0" y="145"/>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6" name="Freeform 1410"/>
              <p:cNvSpPr>
                <a:spLocks/>
              </p:cNvSpPr>
              <p:nvPr/>
            </p:nvSpPr>
            <p:spPr bwMode="auto">
              <a:xfrm>
                <a:off x="218" y="872"/>
                <a:ext cx="8" cy="51"/>
              </a:xfrm>
              <a:custGeom>
                <a:avLst/>
                <a:gdLst>
                  <a:gd name="T0" fmla="*/ 0 w 53"/>
                  <a:gd name="T1" fmla="*/ 0 h 511"/>
                  <a:gd name="T2" fmla="*/ 53 w 53"/>
                  <a:gd name="T3" fmla="*/ 25 h 511"/>
                  <a:gd name="T4" fmla="*/ 53 w 53"/>
                  <a:gd name="T5" fmla="*/ 511 h 511"/>
                  <a:gd name="T6" fmla="*/ 0 w 53"/>
                  <a:gd name="T7" fmla="*/ 486 h 511"/>
                  <a:gd name="T8" fmla="*/ 0 w 53"/>
                  <a:gd name="T9" fmla="*/ 0 h 511"/>
                </a:gdLst>
                <a:ahLst/>
                <a:cxnLst>
                  <a:cxn ang="0">
                    <a:pos x="T0" y="T1"/>
                  </a:cxn>
                  <a:cxn ang="0">
                    <a:pos x="T2" y="T3"/>
                  </a:cxn>
                  <a:cxn ang="0">
                    <a:pos x="T4" y="T5"/>
                  </a:cxn>
                  <a:cxn ang="0">
                    <a:pos x="T6" y="T7"/>
                  </a:cxn>
                  <a:cxn ang="0">
                    <a:pos x="T8" y="T9"/>
                  </a:cxn>
                </a:cxnLst>
                <a:rect l="0" t="0" r="r" b="b"/>
                <a:pathLst>
                  <a:path w="53" h="511">
                    <a:moveTo>
                      <a:pt x="0" y="0"/>
                    </a:moveTo>
                    <a:lnTo>
                      <a:pt x="53" y="25"/>
                    </a:lnTo>
                    <a:lnTo>
                      <a:pt x="53" y="511"/>
                    </a:lnTo>
                    <a:lnTo>
                      <a:pt x="0" y="486"/>
                    </a:lnTo>
                    <a:lnTo>
                      <a:pt x="0" y="0"/>
                    </a:lnTo>
                    <a:close/>
                  </a:path>
                </a:pathLst>
              </a:custGeom>
              <a:solidFill>
                <a:srgbClr val="40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7" name="Freeform 1411"/>
              <p:cNvSpPr>
                <a:spLocks/>
              </p:cNvSpPr>
              <p:nvPr/>
            </p:nvSpPr>
            <p:spPr bwMode="auto">
              <a:xfrm>
                <a:off x="-379" y="800"/>
                <a:ext cx="2" cy="60"/>
              </a:xfrm>
              <a:custGeom>
                <a:avLst/>
                <a:gdLst>
                  <a:gd name="T0" fmla="*/ 0 w 8"/>
                  <a:gd name="T1" fmla="*/ 0 h 604"/>
                  <a:gd name="T2" fmla="*/ 8 w 8"/>
                  <a:gd name="T3" fmla="*/ 118 h 604"/>
                  <a:gd name="T4" fmla="*/ 8 w 8"/>
                  <a:gd name="T5" fmla="*/ 604 h 604"/>
                  <a:gd name="T6" fmla="*/ 0 w 8"/>
                  <a:gd name="T7" fmla="*/ 486 h 604"/>
                  <a:gd name="T8" fmla="*/ 0 w 8"/>
                  <a:gd name="T9" fmla="*/ 0 h 604"/>
                </a:gdLst>
                <a:ahLst/>
                <a:cxnLst>
                  <a:cxn ang="0">
                    <a:pos x="T0" y="T1"/>
                  </a:cxn>
                  <a:cxn ang="0">
                    <a:pos x="T2" y="T3"/>
                  </a:cxn>
                  <a:cxn ang="0">
                    <a:pos x="T4" y="T5"/>
                  </a:cxn>
                  <a:cxn ang="0">
                    <a:pos x="T6" y="T7"/>
                  </a:cxn>
                  <a:cxn ang="0">
                    <a:pos x="T8" y="T9"/>
                  </a:cxn>
                </a:cxnLst>
                <a:rect l="0" t="0" r="r" b="b"/>
                <a:pathLst>
                  <a:path w="8" h="604">
                    <a:moveTo>
                      <a:pt x="0" y="0"/>
                    </a:moveTo>
                    <a:lnTo>
                      <a:pt x="8" y="118"/>
                    </a:lnTo>
                    <a:lnTo>
                      <a:pt x="8" y="604"/>
                    </a:lnTo>
                    <a:lnTo>
                      <a:pt x="0" y="486"/>
                    </a:lnTo>
                    <a:lnTo>
                      <a:pt x="0" y="0"/>
                    </a:lnTo>
                    <a:close/>
                  </a:path>
                </a:pathLst>
              </a:custGeom>
              <a:solidFill>
                <a:srgbClr val="0E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8" name="Freeform 1412"/>
              <p:cNvSpPr>
                <a:spLocks/>
              </p:cNvSpPr>
              <p:nvPr/>
            </p:nvSpPr>
            <p:spPr bwMode="auto">
              <a:xfrm>
                <a:off x="-371" y="807"/>
                <a:ext cx="4" cy="59"/>
              </a:xfrm>
              <a:custGeom>
                <a:avLst/>
                <a:gdLst>
                  <a:gd name="T0" fmla="*/ 0 w 28"/>
                  <a:gd name="T1" fmla="*/ 102 h 588"/>
                  <a:gd name="T2" fmla="*/ 28 w 28"/>
                  <a:gd name="T3" fmla="*/ 0 h 588"/>
                  <a:gd name="T4" fmla="*/ 28 w 28"/>
                  <a:gd name="T5" fmla="*/ 486 h 588"/>
                  <a:gd name="T6" fmla="*/ 0 w 28"/>
                  <a:gd name="T7" fmla="*/ 588 h 588"/>
                  <a:gd name="T8" fmla="*/ 0 w 28"/>
                  <a:gd name="T9" fmla="*/ 102 h 588"/>
                </a:gdLst>
                <a:ahLst/>
                <a:cxnLst>
                  <a:cxn ang="0">
                    <a:pos x="T0" y="T1"/>
                  </a:cxn>
                  <a:cxn ang="0">
                    <a:pos x="T2" y="T3"/>
                  </a:cxn>
                  <a:cxn ang="0">
                    <a:pos x="T4" y="T5"/>
                  </a:cxn>
                  <a:cxn ang="0">
                    <a:pos x="T6" y="T7"/>
                  </a:cxn>
                  <a:cxn ang="0">
                    <a:pos x="T8" y="T9"/>
                  </a:cxn>
                </a:cxnLst>
                <a:rect l="0" t="0" r="r" b="b"/>
                <a:pathLst>
                  <a:path w="28" h="588">
                    <a:moveTo>
                      <a:pt x="0" y="102"/>
                    </a:moveTo>
                    <a:lnTo>
                      <a:pt x="28" y="0"/>
                    </a:lnTo>
                    <a:lnTo>
                      <a:pt x="28" y="486"/>
                    </a:lnTo>
                    <a:lnTo>
                      <a:pt x="0" y="588"/>
                    </a:lnTo>
                    <a:lnTo>
                      <a:pt x="0" y="102"/>
                    </a:lnTo>
                    <a:close/>
                  </a:path>
                </a:pathLst>
              </a:custGeom>
              <a:solidFill>
                <a:srgbClr val="1C2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9" name="Freeform 1413"/>
              <p:cNvSpPr>
                <a:spLocks/>
              </p:cNvSpPr>
              <p:nvPr/>
            </p:nvSpPr>
            <p:spPr bwMode="auto">
              <a:xfrm>
                <a:off x="-377" y="811"/>
                <a:ext cx="6" cy="55"/>
              </a:xfrm>
              <a:custGeom>
                <a:avLst/>
                <a:gdLst>
                  <a:gd name="T0" fmla="*/ 0 w 44"/>
                  <a:gd name="T1" fmla="*/ 0 h 544"/>
                  <a:gd name="T2" fmla="*/ 44 w 44"/>
                  <a:gd name="T3" fmla="*/ 58 h 544"/>
                  <a:gd name="T4" fmla="*/ 44 w 44"/>
                  <a:gd name="T5" fmla="*/ 544 h 544"/>
                  <a:gd name="T6" fmla="*/ 0 w 44"/>
                  <a:gd name="T7" fmla="*/ 486 h 544"/>
                  <a:gd name="T8" fmla="*/ 0 w 44"/>
                  <a:gd name="T9" fmla="*/ 0 h 544"/>
                </a:gdLst>
                <a:ahLst/>
                <a:cxnLst>
                  <a:cxn ang="0">
                    <a:pos x="T0" y="T1"/>
                  </a:cxn>
                  <a:cxn ang="0">
                    <a:pos x="T2" y="T3"/>
                  </a:cxn>
                  <a:cxn ang="0">
                    <a:pos x="T4" y="T5"/>
                  </a:cxn>
                  <a:cxn ang="0">
                    <a:pos x="T6" y="T7"/>
                  </a:cxn>
                  <a:cxn ang="0">
                    <a:pos x="T8" y="T9"/>
                  </a:cxn>
                </a:cxnLst>
                <a:rect l="0" t="0" r="r" b="b"/>
                <a:pathLst>
                  <a:path w="44" h="544">
                    <a:moveTo>
                      <a:pt x="0" y="0"/>
                    </a:moveTo>
                    <a:lnTo>
                      <a:pt x="44" y="58"/>
                    </a:lnTo>
                    <a:lnTo>
                      <a:pt x="44" y="544"/>
                    </a:lnTo>
                    <a:lnTo>
                      <a:pt x="0" y="486"/>
                    </a:lnTo>
                    <a:lnTo>
                      <a:pt x="0" y="0"/>
                    </a:lnTo>
                    <a:close/>
                  </a:path>
                </a:pathLst>
              </a:custGeom>
              <a:solidFill>
                <a:srgbClr val="24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0" name="Freeform 1414"/>
              <p:cNvSpPr>
                <a:spLocks/>
              </p:cNvSpPr>
              <p:nvPr/>
            </p:nvSpPr>
            <p:spPr bwMode="auto">
              <a:xfrm>
                <a:off x="-363" y="822"/>
                <a:ext cx="3" cy="56"/>
              </a:xfrm>
              <a:custGeom>
                <a:avLst/>
                <a:gdLst>
                  <a:gd name="T0" fmla="*/ 0 w 21"/>
                  <a:gd name="T1" fmla="*/ 0 h 560"/>
                  <a:gd name="T2" fmla="*/ 21 w 21"/>
                  <a:gd name="T3" fmla="*/ 73 h 560"/>
                  <a:gd name="T4" fmla="*/ 21 w 21"/>
                  <a:gd name="T5" fmla="*/ 560 h 560"/>
                  <a:gd name="T6" fmla="*/ 0 w 21"/>
                  <a:gd name="T7" fmla="*/ 486 h 560"/>
                  <a:gd name="T8" fmla="*/ 0 w 21"/>
                  <a:gd name="T9" fmla="*/ 0 h 560"/>
                </a:gdLst>
                <a:ahLst/>
                <a:cxnLst>
                  <a:cxn ang="0">
                    <a:pos x="T0" y="T1"/>
                  </a:cxn>
                  <a:cxn ang="0">
                    <a:pos x="T2" y="T3"/>
                  </a:cxn>
                  <a:cxn ang="0">
                    <a:pos x="T4" y="T5"/>
                  </a:cxn>
                  <a:cxn ang="0">
                    <a:pos x="T6" y="T7"/>
                  </a:cxn>
                  <a:cxn ang="0">
                    <a:pos x="T8" y="T9"/>
                  </a:cxn>
                </a:cxnLst>
                <a:rect l="0" t="0" r="r" b="b"/>
                <a:pathLst>
                  <a:path w="21" h="560">
                    <a:moveTo>
                      <a:pt x="0" y="0"/>
                    </a:moveTo>
                    <a:lnTo>
                      <a:pt x="21" y="73"/>
                    </a:lnTo>
                    <a:lnTo>
                      <a:pt x="21" y="560"/>
                    </a:lnTo>
                    <a:lnTo>
                      <a:pt x="0" y="486"/>
                    </a:lnTo>
                    <a:lnTo>
                      <a:pt x="0"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1" name="Freeform 1415"/>
              <p:cNvSpPr>
                <a:spLocks/>
              </p:cNvSpPr>
              <p:nvPr/>
            </p:nvSpPr>
            <p:spPr bwMode="auto">
              <a:xfrm>
                <a:off x="-319" y="821"/>
                <a:ext cx="7" cy="65"/>
              </a:xfrm>
              <a:custGeom>
                <a:avLst/>
                <a:gdLst>
                  <a:gd name="T0" fmla="*/ 50 w 50"/>
                  <a:gd name="T1" fmla="*/ 157 h 642"/>
                  <a:gd name="T2" fmla="*/ 0 w 50"/>
                  <a:gd name="T3" fmla="*/ 0 h 642"/>
                  <a:gd name="T4" fmla="*/ 0 w 50"/>
                  <a:gd name="T5" fmla="*/ 486 h 642"/>
                  <a:gd name="T6" fmla="*/ 50 w 50"/>
                  <a:gd name="T7" fmla="*/ 642 h 642"/>
                  <a:gd name="T8" fmla="*/ 50 w 50"/>
                  <a:gd name="T9" fmla="*/ 157 h 642"/>
                </a:gdLst>
                <a:ahLst/>
                <a:cxnLst>
                  <a:cxn ang="0">
                    <a:pos x="T0" y="T1"/>
                  </a:cxn>
                  <a:cxn ang="0">
                    <a:pos x="T2" y="T3"/>
                  </a:cxn>
                  <a:cxn ang="0">
                    <a:pos x="T4" y="T5"/>
                  </a:cxn>
                  <a:cxn ang="0">
                    <a:pos x="T6" y="T7"/>
                  </a:cxn>
                  <a:cxn ang="0">
                    <a:pos x="T8" y="T9"/>
                  </a:cxn>
                </a:cxnLst>
                <a:rect l="0" t="0" r="r" b="b"/>
                <a:pathLst>
                  <a:path w="50" h="642">
                    <a:moveTo>
                      <a:pt x="50" y="157"/>
                    </a:moveTo>
                    <a:lnTo>
                      <a:pt x="0" y="0"/>
                    </a:lnTo>
                    <a:lnTo>
                      <a:pt x="0" y="486"/>
                    </a:lnTo>
                    <a:lnTo>
                      <a:pt x="50" y="642"/>
                    </a:lnTo>
                    <a:lnTo>
                      <a:pt x="50" y="157"/>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2" name="Freeform 1416"/>
              <p:cNvSpPr>
                <a:spLocks/>
              </p:cNvSpPr>
              <p:nvPr/>
            </p:nvSpPr>
            <p:spPr bwMode="auto">
              <a:xfrm>
                <a:off x="-350" y="827"/>
                <a:ext cx="9" cy="54"/>
              </a:xfrm>
              <a:custGeom>
                <a:avLst/>
                <a:gdLst>
                  <a:gd name="T0" fmla="*/ 0 w 61"/>
                  <a:gd name="T1" fmla="*/ 53 h 539"/>
                  <a:gd name="T2" fmla="*/ 61 w 61"/>
                  <a:gd name="T3" fmla="*/ 0 h 539"/>
                  <a:gd name="T4" fmla="*/ 61 w 61"/>
                  <a:gd name="T5" fmla="*/ 486 h 539"/>
                  <a:gd name="T6" fmla="*/ 0 w 61"/>
                  <a:gd name="T7" fmla="*/ 539 h 539"/>
                  <a:gd name="T8" fmla="*/ 0 w 61"/>
                  <a:gd name="T9" fmla="*/ 53 h 539"/>
                </a:gdLst>
                <a:ahLst/>
                <a:cxnLst>
                  <a:cxn ang="0">
                    <a:pos x="T0" y="T1"/>
                  </a:cxn>
                  <a:cxn ang="0">
                    <a:pos x="T2" y="T3"/>
                  </a:cxn>
                  <a:cxn ang="0">
                    <a:pos x="T4" y="T5"/>
                  </a:cxn>
                  <a:cxn ang="0">
                    <a:pos x="T6" y="T7"/>
                  </a:cxn>
                  <a:cxn ang="0">
                    <a:pos x="T8" y="T9"/>
                  </a:cxn>
                </a:cxnLst>
                <a:rect l="0" t="0" r="r" b="b"/>
                <a:pathLst>
                  <a:path w="61" h="539">
                    <a:moveTo>
                      <a:pt x="0" y="53"/>
                    </a:moveTo>
                    <a:lnTo>
                      <a:pt x="61" y="0"/>
                    </a:lnTo>
                    <a:lnTo>
                      <a:pt x="61" y="486"/>
                    </a:lnTo>
                    <a:lnTo>
                      <a:pt x="0" y="539"/>
                    </a:lnTo>
                    <a:lnTo>
                      <a:pt x="0" y="53"/>
                    </a:lnTo>
                    <a:close/>
                  </a:path>
                </a:pathLst>
              </a:custGeom>
              <a:solidFill>
                <a:srgbClr val="40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3" name="Freeform 1417"/>
              <p:cNvSpPr>
                <a:spLocks/>
              </p:cNvSpPr>
              <p:nvPr/>
            </p:nvSpPr>
            <p:spPr bwMode="auto">
              <a:xfrm>
                <a:off x="-360" y="830"/>
                <a:ext cx="10" cy="51"/>
              </a:xfrm>
              <a:custGeom>
                <a:avLst/>
                <a:gdLst>
                  <a:gd name="T0" fmla="*/ 0 w 67"/>
                  <a:gd name="T1" fmla="*/ 0 h 513"/>
                  <a:gd name="T2" fmla="*/ 67 w 67"/>
                  <a:gd name="T3" fmla="*/ 27 h 513"/>
                  <a:gd name="T4" fmla="*/ 67 w 67"/>
                  <a:gd name="T5" fmla="*/ 513 h 513"/>
                  <a:gd name="T6" fmla="*/ 0 w 67"/>
                  <a:gd name="T7" fmla="*/ 487 h 513"/>
                  <a:gd name="T8" fmla="*/ 0 w 67"/>
                  <a:gd name="T9" fmla="*/ 0 h 513"/>
                </a:gdLst>
                <a:ahLst/>
                <a:cxnLst>
                  <a:cxn ang="0">
                    <a:pos x="T0" y="T1"/>
                  </a:cxn>
                  <a:cxn ang="0">
                    <a:pos x="T2" y="T3"/>
                  </a:cxn>
                  <a:cxn ang="0">
                    <a:pos x="T4" y="T5"/>
                  </a:cxn>
                  <a:cxn ang="0">
                    <a:pos x="T6" y="T7"/>
                  </a:cxn>
                  <a:cxn ang="0">
                    <a:pos x="T8" y="T9"/>
                  </a:cxn>
                </a:cxnLst>
                <a:rect l="0" t="0" r="r" b="b"/>
                <a:pathLst>
                  <a:path w="67" h="513">
                    <a:moveTo>
                      <a:pt x="0" y="0"/>
                    </a:moveTo>
                    <a:lnTo>
                      <a:pt x="67" y="27"/>
                    </a:lnTo>
                    <a:lnTo>
                      <a:pt x="67" y="513"/>
                    </a:lnTo>
                    <a:lnTo>
                      <a:pt x="0" y="487"/>
                    </a:lnTo>
                    <a:lnTo>
                      <a:pt x="0" y="0"/>
                    </a:lnTo>
                    <a:close/>
                  </a:path>
                </a:pathLst>
              </a:custGeom>
              <a:solidFill>
                <a:srgbClr val="4466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4" name="Freeform 1418"/>
              <p:cNvSpPr>
                <a:spLocks/>
              </p:cNvSpPr>
              <p:nvPr/>
            </p:nvSpPr>
            <p:spPr bwMode="auto">
              <a:xfrm>
                <a:off x="185" y="873"/>
                <a:ext cx="2" cy="57"/>
              </a:xfrm>
              <a:custGeom>
                <a:avLst/>
                <a:gdLst>
                  <a:gd name="T0" fmla="*/ 0 w 11"/>
                  <a:gd name="T1" fmla="*/ 76 h 562"/>
                  <a:gd name="T2" fmla="*/ 11 w 11"/>
                  <a:gd name="T3" fmla="*/ 0 h 562"/>
                  <a:gd name="T4" fmla="*/ 11 w 11"/>
                  <a:gd name="T5" fmla="*/ 486 h 562"/>
                  <a:gd name="T6" fmla="*/ 0 w 11"/>
                  <a:gd name="T7" fmla="*/ 562 h 562"/>
                  <a:gd name="T8" fmla="*/ 0 w 11"/>
                  <a:gd name="T9" fmla="*/ 76 h 562"/>
                </a:gdLst>
                <a:ahLst/>
                <a:cxnLst>
                  <a:cxn ang="0">
                    <a:pos x="T0" y="T1"/>
                  </a:cxn>
                  <a:cxn ang="0">
                    <a:pos x="T2" y="T3"/>
                  </a:cxn>
                  <a:cxn ang="0">
                    <a:pos x="T4" y="T5"/>
                  </a:cxn>
                  <a:cxn ang="0">
                    <a:pos x="T6" y="T7"/>
                  </a:cxn>
                  <a:cxn ang="0">
                    <a:pos x="T8" y="T9"/>
                  </a:cxn>
                </a:cxnLst>
                <a:rect l="0" t="0" r="r" b="b"/>
                <a:pathLst>
                  <a:path w="11" h="562">
                    <a:moveTo>
                      <a:pt x="0" y="76"/>
                    </a:moveTo>
                    <a:lnTo>
                      <a:pt x="11" y="0"/>
                    </a:lnTo>
                    <a:lnTo>
                      <a:pt x="11" y="486"/>
                    </a:lnTo>
                    <a:lnTo>
                      <a:pt x="0" y="562"/>
                    </a:lnTo>
                    <a:lnTo>
                      <a:pt x="0" y="76"/>
                    </a:lnTo>
                    <a:close/>
                  </a:path>
                </a:pathLst>
              </a:custGeom>
              <a:solidFill>
                <a:srgbClr val="17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5" name="Freeform 1419"/>
              <p:cNvSpPr>
                <a:spLocks/>
              </p:cNvSpPr>
              <p:nvPr/>
            </p:nvSpPr>
            <p:spPr bwMode="auto">
              <a:xfrm>
                <a:off x="170" y="881"/>
                <a:ext cx="15" cy="51"/>
              </a:xfrm>
              <a:custGeom>
                <a:avLst/>
                <a:gdLst>
                  <a:gd name="T0" fmla="*/ 0 w 104"/>
                  <a:gd name="T1" fmla="*/ 23 h 508"/>
                  <a:gd name="T2" fmla="*/ 104 w 104"/>
                  <a:gd name="T3" fmla="*/ 0 h 508"/>
                  <a:gd name="T4" fmla="*/ 104 w 104"/>
                  <a:gd name="T5" fmla="*/ 486 h 508"/>
                  <a:gd name="T6" fmla="*/ 0 w 104"/>
                  <a:gd name="T7" fmla="*/ 508 h 508"/>
                  <a:gd name="T8" fmla="*/ 0 w 104"/>
                  <a:gd name="T9" fmla="*/ 23 h 508"/>
                </a:gdLst>
                <a:ahLst/>
                <a:cxnLst>
                  <a:cxn ang="0">
                    <a:pos x="T0" y="T1"/>
                  </a:cxn>
                  <a:cxn ang="0">
                    <a:pos x="T2" y="T3"/>
                  </a:cxn>
                  <a:cxn ang="0">
                    <a:pos x="T4" y="T5"/>
                  </a:cxn>
                  <a:cxn ang="0">
                    <a:pos x="T6" y="T7"/>
                  </a:cxn>
                  <a:cxn ang="0">
                    <a:pos x="T8" y="T9"/>
                  </a:cxn>
                </a:cxnLst>
                <a:rect l="0" t="0" r="r" b="b"/>
                <a:pathLst>
                  <a:path w="104" h="508">
                    <a:moveTo>
                      <a:pt x="0" y="23"/>
                    </a:moveTo>
                    <a:lnTo>
                      <a:pt x="104" y="0"/>
                    </a:lnTo>
                    <a:lnTo>
                      <a:pt x="104" y="486"/>
                    </a:lnTo>
                    <a:lnTo>
                      <a:pt x="0" y="508"/>
                    </a:lnTo>
                    <a:lnTo>
                      <a:pt x="0" y="23"/>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6" name="Freeform 1420"/>
              <p:cNvSpPr>
                <a:spLocks/>
              </p:cNvSpPr>
              <p:nvPr/>
            </p:nvSpPr>
            <p:spPr bwMode="auto">
              <a:xfrm>
                <a:off x="-312" y="837"/>
                <a:ext cx="15" cy="80"/>
              </a:xfrm>
              <a:custGeom>
                <a:avLst/>
                <a:gdLst>
                  <a:gd name="T0" fmla="*/ 102 w 102"/>
                  <a:gd name="T1" fmla="*/ 315 h 801"/>
                  <a:gd name="T2" fmla="*/ 0 w 102"/>
                  <a:gd name="T3" fmla="*/ 0 h 801"/>
                  <a:gd name="T4" fmla="*/ 0 w 102"/>
                  <a:gd name="T5" fmla="*/ 485 h 801"/>
                  <a:gd name="T6" fmla="*/ 102 w 102"/>
                  <a:gd name="T7" fmla="*/ 801 h 801"/>
                  <a:gd name="T8" fmla="*/ 102 w 102"/>
                  <a:gd name="T9" fmla="*/ 315 h 801"/>
                </a:gdLst>
                <a:ahLst/>
                <a:cxnLst>
                  <a:cxn ang="0">
                    <a:pos x="T0" y="T1"/>
                  </a:cxn>
                  <a:cxn ang="0">
                    <a:pos x="T2" y="T3"/>
                  </a:cxn>
                  <a:cxn ang="0">
                    <a:pos x="T4" y="T5"/>
                  </a:cxn>
                  <a:cxn ang="0">
                    <a:pos x="T6" y="T7"/>
                  </a:cxn>
                  <a:cxn ang="0">
                    <a:pos x="T8" y="T9"/>
                  </a:cxn>
                </a:cxnLst>
                <a:rect l="0" t="0" r="r" b="b"/>
                <a:pathLst>
                  <a:path w="102" h="801">
                    <a:moveTo>
                      <a:pt x="102" y="315"/>
                    </a:moveTo>
                    <a:lnTo>
                      <a:pt x="0" y="0"/>
                    </a:lnTo>
                    <a:lnTo>
                      <a:pt x="0" y="485"/>
                    </a:lnTo>
                    <a:lnTo>
                      <a:pt x="102" y="801"/>
                    </a:lnTo>
                    <a:lnTo>
                      <a:pt x="102" y="315"/>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7" name="Freeform 1421"/>
              <p:cNvSpPr>
                <a:spLocks/>
              </p:cNvSpPr>
              <p:nvPr/>
            </p:nvSpPr>
            <p:spPr bwMode="auto">
              <a:xfrm>
                <a:off x="157" y="883"/>
                <a:ext cx="13" cy="59"/>
              </a:xfrm>
              <a:custGeom>
                <a:avLst/>
                <a:gdLst>
                  <a:gd name="T0" fmla="*/ 0 w 93"/>
                  <a:gd name="T1" fmla="*/ 100 h 586"/>
                  <a:gd name="T2" fmla="*/ 93 w 93"/>
                  <a:gd name="T3" fmla="*/ 0 h 586"/>
                  <a:gd name="T4" fmla="*/ 93 w 93"/>
                  <a:gd name="T5" fmla="*/ 485 h 586"/>
                  <a:gd name="T6" fmla="*/ 0 w 93"/>
                  <a:gd name="T7" fmla="*/ 586 h 586"/>
                  <a:gd name="T8" fmla="*/ 0 w 93"/>
                  <a:gd name="T9" fmla="*/ 100 h 586"/>
                </a:gdLst>
                <a:ahLst/>
                <a:cxnLst>
                  <a:cxn ang="0">
                    <a:pos x="T0" y="T1"/>
                  </a:cxn>
                  <a:cxn ang="0">
                    <a:pos x="T2" y="T3"/>
                  </a:cxn>
                  <a:cxn ang="0">
                    <a:pos x="T4" y="T5"/>
                  </a:cxn>
                  <a:cxn ang="0">
                    <a:pos x="T6" y="T7"/>
                  </a:cxn>
                  <a:cxn ang="0">
                    <a:pos x="T8" y="T9"/>
                  </a:cxn>
                </a:cxnLst>
                <a:rect l="0" t="0" r="r" b="b"/>
                <a:pathLst>
                  <a:path w="93" h="586">
                    <a:moveTo>
                      <a:pt x="0" y="100"/>
                    </a:moveTo>
                    <a:lnTo>
                      <a:pt x="93" y="0"/>
                    </a:lnTo>
                    <a:lnTo>
                      <a:pt x="93" y="485"/>
                    </a:lnTo>
                    <a:lnTo>
                      <a:pt x="0" y="586"/>
                    </a:lnTo>
                    <a:lnTo>
                      <a:pt x="0" y="100"/>
                    </a:lnTo>
                    <a:close/>
                  </a:path>
                </a:pathLst>
              </a:custGeom>
              <a:solidFill>
                <a:srgbClr val="3C5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8" name="Freeform 1422"/>
              <p:cNvSpPr>
                <a:spLocks/>
              </p:cNvSpPr>
              <p:nvPr/>
            </p:nvSpPr>
            <p:spPr bwMode="auto">
              <a:xfrm>
                <a:off x="136" y="893"/>
                <a:ext cx="21" cy="52"/>
              </a:xfrm>
              <a:custGeom>
                <a:avLst/>
                <a:gdLst>
                  <a:gd name="T0" fmla="*/ 0 w 147"/>
                  <a:gd name="T1" fmla="*/ 36 h 523"/>
                  <a:gd name="T2" fmla="*/ 147 w 147"/>
                  <a:gd name="T3" fmla="*/ 0 h 523"/>
                  <a:gd name="T4" fmla="*/ 147 w 147"/>
                  <a:gd name="T5" fmla="*/ 486 h 523"/>
                  <a:gd name="T6" fmla="*/ 0 w 147"/>
                  <a:gd name="T7" fmla="*/ 523 h 523"/>
                  <a:gd name="T8" fmla="*/ 0 w 147"/>
                  <a:gd name="T9" fmla="*/ 36 h 523"/>
                </a:gdLst>
                <a:ahLst/>
                <a:cxnLst>
                  <a:cxn ang="0">
                    <a:pos x="T0" y="T1"/>
                  </a:cxn>
                  <a:cxn ang="0">
                    <a:pos x="T2" y="T3"/>
                  </a:cxn>
                  <a:cxn ang="0">
                    <a:pos x="T4" y="T5"/>
                  </a:cxn>
                  <a:cxn ang="0">
                    <a:pos x="T6" y="T7"/>
                  </a:cxn>
                  <a:cxn ang="0">
                    <a:pos x="T8" y="T9"/>
                  </a:cxn>
                </a:cxnLst>
                <a:rect l="0" t="0" r="r" b="b"/>
                <a:pathLst>
                  <a:path w="147" h="523">
                    <a:moveTo>
                      <a:pt x="0" y="36"/>
                    </a:moveTo>
                    <a:lnTo>
                      <a:pt x="147" y="0"/>
                    </a:lnTo>
                    <a:lnTo>
                      <a:pt x="147" y="486"/>
                    </a:lnTo>
                    <a:lnTo>
                      <a:pt x="0" y="523"/>
                    </a:lnTo>
                    <a:lnTo>
                      <a:pt x="0" y="36"/>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9" name="Freeform 1423"/>
              <p:cNvSpPr>
                <a:spLocks/>
              </p:cNvSpPr>
              <p:nvPr/>
            </p:nvSpPr>
            <p:spPr bwMode="auto">
              <a:xfrm>
                <a:off x="135" y="897"/>
                <a:ext cx="1" cy="54"/>
              </a:xfrm>
              <a:custGeom>
                <a:avLst/>
                <a:gdLst>
                  <a:gd name="T0" fmla="*/ 0 w 3"/>
                  <a:gd name="T1" fmla="*/ 55 h 542"/>
                  <a:gd name="T2" fmla="*/ 3 w 3"/>
                  <a:gd name="T3" fmla="*/ 0 h 542"/>
                  <a:gd name="T4" fmla="*/ 3 w 3"/>
                  <a:gd name="T5" fmla="*/ 487 h 542"/>
                  <a:gd name="T6" fmla="*/ 0 w 3"/>
                  <a:gd name="T7" fmla="*/ 542 h 542"/>
                  <a:gd name="T8" fmla="*/ 0 w 3"/>
                  <a:gd name="T9" fmla="*/ 55 h 542"/>
                </a:gdLst>
                <a:ahLst/>
                <a:cxnLst>
                  <a:cxn ang="0">
                    <a:pos x="T0" y="T1"/>
                  </a:cxn>
                  <a:cxn ang="0">
                    <a:pos x="T2" y="T3"/>
                  </a:cxn>
                  <a:cxn ang="0">
                    <a:pos x="T4" y="T5"/>
                  </a:cxn>
                  <a:cxn ang="0">
                    <a:pos x="T6" y="T7"/>
                  </a:cxn>
                  <a:cxn ang="0">
                    <a:pos x="T8" y="T9"/>
                  </a:cxn>
                </a:cxnLst>
                <a:rect l="0" t="0" r="r" b="b"/>
                <a:pathLst>
                  <a:path w="3" h="542">
                    <a:moveTo>
                      <a:pt x="0" y="55"/>
                    </a:moveTo>
                    <a:lnTo>
                      <a:pt x="3" y="0"/>
                    </a:lnTo>
                    <a:lnTo>
                      <a:pt x="3" y="487"/>
                    </a:lnTo>
                    <a:lnTo>
                      <a:pt x="0" y="542"/>
                    </a:lnTo>
                    <a:lnTo>
                      <a:pt x="0" y="55"/>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0" name="Freeform 1424"/>
              <p:cNvSpPr>
                <a:spLocks/>
              </p:cNvSpPr>
              <p:nvPr/>
            </p:nvSpPr>
            <p:spPr bwMode="auto">
              <a:xfrm>
                <a:off x="63" y="892"/>
                <a:ext cx="1" cy="60"/>
              </a:xfrm>
              <a:custGeom>
                <a:avLst/>
                <a:gdLst>
                  <a:gd name="T0" fmla="*/ 11 w 11"/>
                  <a:gd name="T1" fmla="*/ 0 h 602"/>
                  <a:gd name="T2" fmla="*/ 0 w 11"/>
                  <a:gd name="T3" fmla="*/ 115 h 602"/>
                  <a:gd name="T4" fmla="*/ 0 w 11"/>
                  <a:gd name="T5" fmla="*/ 602 h 602"/>
                  <a:gd name="T6" fmla="*/ 11 w 11"/>
                  <a:gd name="T7" fmla="*/ 486 h 602"/>
                  <a:gd name="T8" fmla="*/ 11 w 11"/>
                  <a:gd name="T9" fmla="*/ 0 h 602"/>
                </a:gdLst>
                <a:ahLst/>
                <a:cxnLst>
                  <a:cxn ang="0">
                    <a:pos x="T0" y="T1"/>
                  </a:cxn>
                  <a:cxn ang="0">
                    <a:pos x="T2" y="T3"/>
                  </a:cxn>
                  <a:cxn ang="0">
                    <a:pos x="T4" y="T5"/>
                  </a:cxn>
                  <a:cxn ang="0">
                    <a:pos x="T6" y="T7"/>
                  </a:cxn>
                  <a:cxn ang="0">
                    <a:pos x="T8" y="T9"/>
                  </a:cxn>
                </a:cxnLst>
                <a:rect l="0" t="0" r="r" b="b"/>
                <a:pathLst>
                  <a:path w="11" h="602">
                    <a:moveTo>
                      <a:pt x="11" y="0"/>
                    </a:moveTo>
                    <a:lnTo>
                      <a:pt x="0" y="115"/>
                    </a:lnTo>
                    <a:lnTo>
                      <a:pt x="0" y="602"/>
                    </a:lnTo>
                    <a:lnTo>
                      <a:pt x="11" y="486"/>
                    </a:lnTo>
                    <a:lnTo>
                      <a:pt x="11" y="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1" name="Freeform 1425"/>
              <p:cNvSpPr>
                <a:spLocks/>
              </p:cNvSpPr>
              <p:nvPr/>
            </p:nvSpPr>
            <p:spPr bwMode="auto">
              <a:xfrm>
                <a:off x="122" y="902"/>
                <a:ext cx="13" cy="56"/>
              </a:xfrm>
              <a:custGeom>
                <a:avLst/>
                <a:gdLst>
                  <a:gd name="T0" fmla="*/ 0 w 96"/>
                  <a:gd name="T1" fmla="*/ 67 h 554"/>
                  <a:gd name="T2" fmla="*/ 96 w 96"/>
                  <a:gd name="T3" fmla="*/ 0 h 554"/>
                  <a:gd name="T4" fmla="*/ 96 w 96"/>
                  <a:gd name="T5" fmla="*/ 487 h 554"/>
                  <a:gd name="T6" fmla="*/ 0 w 96"/>
                  <a:gd name="T7" fmla="*/ 554 h 554"/>
                  <a:gd name="T8" fmla="*/ 0 w 96"/>
                  <a:gd name="T9" fmla="*/ 67 h 554"/>
                </a:gdLst>
                <a:ahLst/>
                <a:cxnLst>
                  <a:cxn ang="0">
                    <a:pos x="T0" y="T1"/>
                  </a:cxn>
                  <a:cxn ang="0">
                    <a:pos x="T2" y="T3"/>
                  </a:cxn>
                  <a:cxn ang="0">
                    <a:pos x="T4" y="T5"/>
                  </a:cxn>
                  <a:cxn ang="0">
                    <a:pos x="T6" y="T7"/>
                  </a:cxn>
                  <a:cxn ang="0">
                    <a:pos x="T8" y="T9"/>
                  </a:cxn>
                </a:cxnLst>
                <a:rect l="0" t="0" r="r" b="b"/>
                <a:pathLst>
                  <a:path w="96" h="554">
                    <a:moveTo>
                      <a:pt x="0" y="67"/>
                    </a:moveTo>
                    <a:lnTo>
                      <a:pt x="96" y="0"/>
                    </a:lnTo>
                    <a:lnTo>
                      <a:pt x="96" y="487"/>
                    </a:lnTo>
                    <a:lnTo>
                      <a:pt x="0" y="554"/>
                    </a:lnTo>
                    <a:lnTo>
                      <a:pt x="0" y="67"/>
                    </a:lnTo>
                    <a:close/>
                  </a:path>
                </a:pathLst>
              </a:custGeom>
              <a:solidFill>
                <a:srgbClr val="476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2" name="Freeform 1426"/>
              <p:cNvSpPr>
                <a:spLocks/>
              </p:cNvSpPr>
              <p:nvPr/>
            </p:nvSpPr>
            <p:spPr bwMode="auto">
              <a:xfrm>
                <a:off x="121" y="909"/>
                <a:ext cx="1" cy="55"/>
              </a:xfrm>
              <a:custGeom>
                <a:avLst/>
                <a:gdLst>
                  <a:gd name="T0" fmla="*/ 0 w 5"/>
                  <a:gd name="T1" fmla="*/ 66 h 553"/>
                  <a:gd name="T2" fmla="*/ 5 w 5"/>
                  <a:gd name="T3" fmla="*/ 0 h 553"/>
                  <a:gd name="T4" fmla="*/ 5 w 5"/>
                  <a:gd name="T5" fmla="*/ 487 h 553"/>
                  <a:gd name="T6" fmla="*/ 0 w 5"/>
                  <a:gd name="T7" fmla="*/ 553 h 553"/>
                  <a:gd name="T8" fmla="*/ 0 w 5"/>
                  <a:gd name="T9" fmla="*/ 66 h 553"/>
                </a:gdLst>
                <a:ahLst/>
                <a:cxnLst>
                  <a:cxn ang="0">
                    <a:pos x="T0" y="T1"/>
                  </a:cxn>
                  <a:cxn ang="0">
                    <a:pos x="T2" y="T3"/>
                  </a:cxn>
                  <a:cxn ang="0">
                    <a:pos x="T4" y="T5"/>
                  </a:cxn>
                  <a:cxn ang="0">
                    <a:pos x="T6" y="T7"/>
                  </a:cxn>
                  <a:cxn ang="0">
                    <a:pos x="T8" y="T9"/>
                  </a:cxn>
                </a:cxnLst>
                <a:rect l="0" t="0" r="r" b="b"/>
                <a:pathLst>
                  <a:path w="5" h="553">
                    <a:moveTo>
                      <a:pt x="0" y="66"/>
                    </a:moveTo>
                    <a:lnTo>
                      <a:pt x="5" y="0"/>
                    </a:lnTo>
                    <a:lnTo>
                      <a:pt x="5" y="487"/>
                    </a:lnTo>
                    <a:lnTo>
                      <a:pt x="0" y="553"/>
                    </a:lnTo>
                    <a:lnTo>
                      <a:pt x="0" y="66"/>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3" name="Freeform 1427"/>
              <p:cNvSpPr>
                <a:spLocks/>
              </p:cNvSpPr>
              <p:nvPr/>
            </p:nvSpPr>
            <p:spPr bwMode="auto">
              <a:xfrm>
                <a:off x="49" y="903"/>
                <a:ext cx="14" cy="66"/>
              </a:xfrm>
              <a:custGeom>
                <a:avLst/>
                <a:gdLst>
                  <a:gd name="T0" fmla="*/ 94 w 94"/>
                  <a:gd name="T1" fmla="*/ 0 h 653"/>
                  <a:gd name="T2" fmla="*/ 0 w 94"/>
                  <a:gd name="T3" fmla="*/ 168 h 653"/>
                  <a:gd name="T4" fmla="*/ 0 w 94"/>
                  <a:gd name="T5" fmla="*/ 653 h 653"/>
                  <a:gd name="T6" fmla="*/ 94 w 94"/>
                  <a:gd name="T7" fmla="*/ 487 h 653"/>
                  <a:gd name="T8" fmla="*/ 94 w 94"/>
                  <a:gd name="T9" fmla="*/ 0 h 653"/>
                </a:gdLst>
                <a:ahLst/>
                <a:cxnLst>
                  <a:cxn ang="0">
                    <a:pos x="T0" y="T1"/>
                  </a:cxn>
                  <a:cxn ang="0">
                    <a:pos x="T2" y="T3"/>
                  </a:cxn>
                  <a:cxn ang="0">
                    <a:pos x="T4" y="T5"/>
                  </a:cxn>
                  <a:cxn ang="0">
                    <a:pos x="T6" y="T7"/>
                  </a:cxn>
                  <a:cxn ang="0">
                    <a:pos x="T8" y="T9"/>
                  </a:cxn>
                </a:cxnLst>
                <a:rect l="0" t="0" r="r" b="b"/>
                <a:pathLst>
                  <a:path w="94" h="653">
                    <a:moveTo>
                      <a:pt x="94" y="0"/>
                    </a:moveTo>
                    <a:lnTo>
                      <a:pt x="0" y="168"/>
                    </a:lnTo>
                    <a:lnTo>
                      <a:pt x="0" y="653"/>
                    </a:lnTo>
                    <a:lnTo>
                      <a:pt x="94" y="487"/>
                    </a:lnTo>
                    <a:lnTo>
                      <a:pt x="94" y="0"/>
                    </a:lnTo>
                    <a:close/>
                  </a:path>
                </a:pathLst>
              </a:custGeom>
              <a:solidFill>
                <a:srgbClr val="2D3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4" name="Freeform 1428"/>
              <p:cNvSpPr>
                <a:spLocks/>
              </p:cNvSpPr>
              <p:nvPr/>
            </p:nvSpPr>
            <p:spPr bwMode="auto">
              <a:xfrm>
                <a:off x="109" y="916"/>
                <a:ext cx="12" cy="58"/>
              </a:xfrm>
              <a:custGeom>
                <a:avLst/>
                <a:gdLst>
                  <a:gd name="T0" fmla="*/ 0 w 84"/>
                  <a:gd name="T1" fmla="*/ 101 h 587"/>
                  <a:gd name="T2" fmla="*/ 84 w 84"/>
                  <a:gd name="T3" fmla="*/ 0 h 587"/>
                  <a:gd name="T4" fmla="*/ 84 w 84"/>
                  <a:gd name="T5" fmla="*/ 487 h 587"/>
                  <a:gd name="T6" fmla="*/ 0 w 84"/>
                  <a:gd name="T7" fmla="*/ 587 h 587"/>
                  <a:gd name="T8" fmla="*/ 0 w 84"/>
                  <a:gd name="T9" fmla="*/ 101 h 587"/>
                </a:gdLst>
                <a:ahLst/>
                <a:cxnLst>
                  <a:cxn ang="0">
                    <a:pos x="T0" y="T1"/>
                  </a:cxn>
                  <a:cxn ang="0">
                    <a:pos x="T2" y="T3"/>
                  </a:cxn>
                  <a:cxn ang="0">
                    <a:pos x="T4" y="T5"/>
                  </a:cxn>
                  <a:cxn ang="0">
                    <a:pos x="T6" y="T7"/>
                  </a:cxn>
                  <a:cxn ang="0">
                    <a:pos x="T8" y="T9"/>
                  </a:cxn>
                </a:cxnLst>
                <a:rect l="0" t="0" r="r" b="b"/>
                <a:pathLst>
                  <a:path w="84" h="587">
                    <a:moveTo>
                      <a:pt x="0" y="101"/>
                    </a:moveTo>
                    <a:lnTo>
                      <a:pt x="84" y="0"/>
                    </a:lnTo>
                    <a:lnTo>
                      <a:pt x="84" y="487"/>
                    </a:lnTo>
                    <a:lnTo>
                      <a:pt x="0" y="587"/>
                    </a:lnTo>
                    <a:lnTo>
                      <a:pt x="0" y="101"/>
                    </a:lnTo>
                    <a:close/>
                  </a:path>
                </a:pathLst>
              </a:custGeom>
              <a:solidFill>
                <a:srgbClr val="39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5" name="Freeform 1429"/>
              <p:cNvSpPr>
                <a:spLocks/>
              </p:cNvSpPr>
              <p:nvPr/>
            </p:nvSpPr>
            <p:spPr bwMode="auto">
              <a:xfrm>
                <a:off x="-102" y="909"/>
                <a:ext cx="10" cy="52"/>
              </a:xfrm>
              <a:custGeom>
                <a:avLst/>
                <a:gdLst>
                  <a:gd name="T0" fmla="*/ 75 w 75"/>
                  <a:gd name="T1" fmla="*/ 0 h 518"/>
                  <a:gd name="T2" fmla="*/ 0 w 75"/>
                  <a:gd name="T3" fmla="*/ 33 h 518"/>
                  <a:gd name="T4" fmla="*/ 0 w 75"/>
                  <a:gd name="T5" fmla="*/ 518 h 518"/>
                  <a:gd name="T6" fmla="*/ 75 w 75"/>
                  <a:gd name="T7" fmla="*/ 485 h 518"/>
                  <a:gd name="T8" fmla="*/ 75 w 75"/>
                  <a:gd name="T9" fmla="*/ 0 h 518"/>
                </a:gdLst>
                <a:ahLst/>
                <a:cxnLst>
                  <a:cxn ang="0">
                    <a:pos x="T0" y="T1"/>
                  </a:cxn>
                  <a:cxn ang="0">
                    <a:pos x="T2" y="T3"/>
                  </a:cxn>
                  <a:cxn ang="0">
                    <a:pos x="T4" y="T5"/>
                  </a:cxn>
                  <a:cxn ang="0">
                    <a:pos x="T6" y="T7"/>
                  </a:cxn>
                  <a:cxn ang="0">
                    <a:pos x="T8" y="T9"/>
                  </a:cxn>
                </a:cxnLst>
                <a:rect l="0" t="0" r="r" b="b"/>
                <a:pathLst>
                  <a:path w="75" h="518">
                    <a:moveTo>
                      <a:pt x="75" y="0"/>
                    </a:moveTo>
                    <a:lnTo>
                      <a:pt x="0" y="33"/>
                    </a:lnTo>
                    <a:lnTo>
                      <a:pt x="0" y="518"/>
                    </a:lnTo>
                    <a:lnTo>
                      <a:pt x="75" y="485"/>
                    </a:lnTo>
                    <a:lnTo>
                      <a:pt x="75" y="0"/>
                    </a:lnTo>
                    <a:close/>
                  </a:path>
                </a:pathLst>
              </a:custGeom>
              <a:solidFill>
                <a:srgbClr val="4F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6" name="Freeform 1430"/>
              <p:cNvSpPr>
                <a:spLocks/>
              </p:cNvSpPr>
              <p:nvPr/>
            </p:nvSpPr>
            <p:spPr bwMode="auto">
              <a:xfrm>
                <a:off x="-86" y="908"/>
                <a:ext cx="7" cy="56"/>
              </a:xfrm>
              <a:custGeom>
                <a:avLst/>
                <a:gdLst>
                  <a:gd name="T0" fmla="*/ 51 w 51"/>
                  <a:gd name="T1" fmla="*/ 71 h 558"/>
                  <a:gd name="T2" fmla="*/ 0 w 51"/>
                  <a:gd name="T3" fmla="*/ 0 h 558"/>
                  <a:gd name="T4" fmla="*/ 0 w 51"/>
                  <a:gd name="T5" fmla="*/ 486 h 558"/>
                  <a:gd name="T6" fmla="*/ 51 w 51"/>
                  <a:gd name="T7" fmla="*/ 558 h 558"/>
                  <a:gd name="T8" fmla="*/ 51 w 51"/>
                  <a:gd name="T9" fmla="*/ 71 h 558"/>
                </a:gdLst>
                <a:ahLst/>
                <a:cxnLst>
                  <a:cxn ang="0">
                    <a:pos x="T0" y="T1"/>
                  </a:cxn>
                  <a:cxn ang="0">
                    <a:pos x="T2" y="T3"/>
                  </a:cxn>
                  <a:cxn ang="0">
                    <a:pos x="T4" y="T5"/>
                  </a:cxn>
                  <a:cxn ang="0">
                    <a:pos x="T6" y="T7"/>
                  </a:cxn>
                  <a:cxn ang="0">
                    <a:pos x="T8" y="T9"/>
                  </a:cxn>
                </a:cxnLst>
                <a:rect l="0" t="0" r="r" b="b"/>
                <a:pathLst>
                  <a:path w="51" h="558">
                    <a:moveTo>
                      <a:pt x="51" y="71"/>
                    </a:moveTo>
                    <a:lnTo>
                      <a:pt x="0" y="0"/>
                    </a:lnTo>
                    <a:lnTo>
                      <a:pt x="0" y="486"/>
                    </a:lnTo>
                    <a:lnTo>
                      <a:pt x="51" y="558"/>
                    </a:lnTo>
                    <a:lnTo>
                      <a:pt x="51" y="71"/>
                    </a:lnTo>
                    <a:close/>
                  </a:path>
                </a:pathLst>
              </a:custGeom>
              <a:solidFill>
                <a:srgbClr val="222B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7" name="Freeform 1431"/>
              <p:cNvSpPr>
                <a:spLocks/>
              </p:cNvSpPr>
              <p:nvPr/>
            </p:nvSpPr>
            <p:spPr bwMode="auto">
              <a:xfrm>
                <a:off x="-60" y="910"/>
                <a:ext cx="0" cy="57"/>
              </a:xfrm>
              <a:custGeom>
                <a:avLst/>
                <a:gdLst>
                  <a:gd name="T0" fmla="*/ 2 w 2"/>
                  <a:gd name="T1" fmla="*/ 0 h 569"/>
                  <a:gd name="T2" fmla="*/ 0 w 2"/>
                  <a:gd name="T3" fmla="*/ 83 h 569"/>
                  <a:gd name="T4" fmla="*/ 0 w 2"/>
                  <a:gd name="T5" fmla="*/ 569 h 569"/>
                  <a:gd name="T6" fmla="*/ 2 w 2"/>
                  <a:gd name="T7" fmla="*/ 485 h 569"/>
                  <a:gd name="T8" fmla="*/ 2 w 2"/>
                  <a:gd name="T9" fmla="*/ 0 h 569"/>
                </a:gdLst>
                <a:ahLst/>
                <a:cxnLst>
                  <a:cxn ang="0">
                    <a:pos x="T0" y="T1"/>
                  </a:cxn>
                  <a:cxn ang="0">
                    <a:pos x="T2" y="T3"/>
                  </a:cxn>
                  <a:cxn ang="0">
                    <a:pos x="T4" y="T5"/>
                  </a:cxn>
                  <a:cxn ang="0">
                    <a:pos x="T6" y="T7"/>
                  </a:cxn>
                  <a:cxn ang="0">
                    <a:pos x="T8" y="T9"/>
                  </a:cxn>
                </a:cxnLst>
                <a:rect l="0" t="0" r="r" b="b"/>
                <a:pathLst>
                  <a:path w="2" h="569">
                    <a:moveTo>
                      <a:pt x="2" y="0"/>
                    </a:moveTo>
                    <a:lnTo>
                      <a:pt x="0" y="83"/>
                    </a:lnTo>
                    <a:lnTo>
                      <a:pt x="0" y="569"/>
                    </a:lnTo>
                    <a:lnTo>
                      <a:pt x="2" y="485"/>
                    </a:lnTo>
                    <a:lnTo>
                      <a:pt x="2"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8" name="Freeform 1432"/>
              <p:cNvSpPr>
                <a:spLocks/>
              </p:cNvSpPr>
              <p:nvPr/>
            </p:nvSpPr>
            <p:spPr bwMode="auto">
              <a:xfrm>
                <a:off x="98" y="926"/>
                <a:ext cx="11" cy="50"/>
              </a:xfrm>
              <a:custGeom>
                <a:avLst/>
                <a:gdLst>
                  <a:gd name="T0" fmla="*/ 0 w 77"/>
                  <a:gd name="T1" fmla="*/ 20 h 506"/>
                  <a:gd name="T2" fmla="*/ 77 w 77"/>
                  <a:gd name="T3" fmla="*/ 0 h 506"/>
                  <a:gd name="T4" fmla="*/ 77 w 77"/>
                  <a:gd name="T5" fmla="*/ 486 h 506"/>
                  <a:gd name="T6" fmla="*/ 0 w 77"/>
                  <a:gd name="T7" fmla="*/ 506 h 506"/>
                  <a:gd name="T8" fmla="*/ 0 w 77"/>
                  <a:gd name="T9" fmla="*/ 20 h 506"/>
                </a:gdLst>
                <a:ahLst/>
                <a:cxnLst>
                  <a:cxn ang="0">
                    <a:pos x="T0" y="T1"/>
                  </a:cxn>
                  <a:cxn ang="0">
                    <a:pos x="T2" y="T3"/>
                  </a:cxn>
                  <a:cxn ang="0">
                    <a:pos x="T4" y="T5"/>
                  </a:cxn>
                  <a:cxn ang="0">
                    <a:pos x="T6" y="T7"/>
                  </a:cxn>
                  <a:cxn ang="0">
                    <a:pos x="T8" y="T9"/>
                  </a:cxn>
                </a:cxnLst>
                <a:rect l="0" t="0" r="r" b="b"/>
                <a:pathLst>
                  <a:path w="77" h="506">
                    <a:moveTo>
                      <a:pt x="0" y="20"/>
                    </a:moveTo>
                    <a:lnTo>
                      <a:pt x="77" y="0"/>
                    </a:lnTo>
                    <a:lnTo>
                      <a:pt x="77" y="486"/>
                    </a:lnTo>
                    <a:lnTo>
                      <a:pt x="0" y="506"/>
                    </a:lnTo>
                    <a:lnTo>
                      <a:pt x="0" y="20"/>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9" name="Freeform 1433"/>
              <p:cNvSpPr>
                <a:spLocks/>
              </p:cNvSpPr>
              <p:nvPr/>
            </p:nvSpPr>
            <p:spPr bwMode="auto">
              <a:xfrm>
                <a:off x="41" y="920"/>
                <a:ext cx="8" cy="66"/>
              </a:xfrm>
              <a:custGeom>
                <a:avLst/>
                <a:gdLst>
                  <a:gd name="T0" fmla="*/ 57 w 57"/>
                  <a:gd name="T1" fmla="*/ 0 h 661"/>
                  <a:gd name="T2" fmla="*/ 0 w 57"/>
                  <a:gd name="T3" fmla="*/ 174 h 661"/>
                  <a:gd name="T4" fmla="*/ 0 w 57"/>
                  <a:gd name="T5" fmla="*/ 661 h 661"/>
                  <a:gd name="T6" fmla="*/ 57 w 57"/>
                  <a:gd name="T7" fmla="*/ 485 h 661"/>
                  <a:gd name="T8" fmla="*/ 57 w 57"/>
                  <a:gd name="T9" fmla="*/ 0 h 661"/>
                </a:gdLst>
                <a:ahLst/>
                <a:cxnLst>
                  <a:cxn ang="0">
                    <a:pos x="T0" y="T1"/>
                  </a:cxn>
                  <a:cxn ang="0">
                    <a:pos x="T2" y="T3"/>
                  </a:cxn>
                  <a:cxn ang="0">
                    <a:pos x="T4" y="T5"/>
                  </a:cxn>
                  <a:cxn ang="0">
                    <a:pos x="T6" y="T7"/>
                  </a:cxn>
                  <a:cxn ang="0">
                    <a:pos x="T8" y="T9"/>
                  </a:cxn>
                </a:cxnLst>
                <a:rect l="0" t="0" r="r" b="b"/>
                <a:pathLst>
                  <a:path w="57" h="661">
                    <a:moveTo>
                      <a:pt x="57" y="0"/>
                    </a:moveTo>
                    <a:lnTo>
                      <a:pt x="0" y="174"/>
                    </a:lnTo>
                    <a:lnTo>
                      <a:pt x="0" y="661"/>
                    </a:lnTo>
                    <a:lnTo>
                      <a:pt x="57" y="485"/>
                    </a:lnTo>
                    <a:lnTo>
                      <a:pt x="57" y="0"/>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0" name="Freeform 1434"/>
              <p:cNvSpPr>
                <a:spLocks/>
              </p:cNvSpPr>
              <p:nvPr/>
            </p:nvSpPr>
            <p:spPr bwMode="auto">
              <a:xfrm>
                <a:off x="-310" y="904"/>
                <a:ext cx="0" cy="62"/>
              </a:xfrm>
              <a:custGeom>
                <a:avLst/>
                <a:gdLst>
                  <a:gd name="T0" fmla="*/ 5 w 5"/>
                  <a:gd name="T1" fmla="*/ 131 h 617"/>
                  <a:gd name="T2" fmla="*/ 0 w 5"/>
                  <a:gd name="T3" fmla="*/ 0 h 617"/>
                  <a:gd name="T4" fmla="*/ 0 w 5"/>
                  <a:gd name="T5" fmla="*/ 486 h 617"/>
                  <a:gd name="T6" fmla="*/ 5 w 5"/>
                  <a:gd name="T7" fmla="*/ 617 h 617"/>
                  <a:gd name="T8" fmla="*/ 5 w 5"/>
                  <a:gd name="T9" fmla="*/ 131 h 617"/>
                </a:gdLst>
                <a:ahLst/>
                <a:cxnLst>
                  <a:cxn ang="0">
                    <a:pos x="T0" y="T1"/>
                  </a:cxn>
                  <a:cxn ang="0">
                    <a:pos x="T2" y="T3"/>
                  </a:cxn>
                  <a:cxn ang="0">
                    <a:pos x="T4" y="T5"/>
                  </a:cxn>
                  <a:cxn ang="0">
                    <a:pos x="T6" y="T7"/>
                  </a:cxn>
                  <a:cxn ang="0">
                    <a:pos x="T8" y="T9"/>
                  </a:cxn>
                </a:cxnLst>
                <a:rect l="0" t="0" r="r" b="b"/>
                <a:pathLst>
                  <a:path w="5" h="617">
                    <a:moveTo>
                      <a:pt x="5" y="131"/>
                    </a:moveTo>
                    <a:lnTo>
                      <a:pt x="0" y="0"/>
                    </a:lnTo>
                    <a:lnTo>
                      <a:pt x="0" y="486"/>
                    </a:lnTo>
                    <a:lnTo>
                      <a:pt x="5" y="617"/>
                    </a:lnTo>
                    <a:lnTo>
                      <a:pt x="5" y="131"/>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1" name="Freeform 1435"/>
              <p:cNvSpPr>
                <a:spLocks/>
              </p:cNvSpPr>
              <p:nvPr/>
            </p:nvSpPr>
            <p:spPr bwMode="auto">
              <a:xfrm>
                <a:off x="95" y="928"/>
                <a:ext cx="3" cy="70"/>
              </a:xfrm>
              <a:custGeom>
                <a:avLst/>
                <a:gdLst>
                  <a:gd name="T0" fmla="*/ 0 w 21"/>
                  <a:gd name="T1" fmla="*/ 217 h 703"/>
                  <a:gd name="T2" fmla="*/ 21 w 21"/>
                  <a:gd name="T3" fmla="*/ 0 h 703"/>
                  <a:gd name="T4" fmla="*/ 21 w 21"/>
                  <a:gd name="T5" fmla="*/ 486 h 703"/>
                  <a:gd name="T6" fmla="*/ 0 w 21"/>
                  <a:gd name="T7" fmla="*/ 703 h 703"/>
                  <a:gd name="T8" fmla="*/ 0 w 21"/>
                  <a:gd name="T9" fmla="*/ 217 h 703"/>
                </a:gdLst>
                <a:ahLst/>
                <a:cxnLst>
                  <a:cxn ang="0">
                    <a:pos x="T0" y="T1"/>
                  </a:cxn>
                  <a:cxn ang="0">
                    <a:pos x="T2" y="T3"/>
                  </a:cxn>
                  <a:cxn ang="0">
                    <a:pos x="T4" y="T5"/>
                  </a:cxn>
                  <a:cxn ang="0">
                    <a:pos x="T6" y="T7"/>
                  </a:cxn>
                  <a:cxn ang="0">
                    <a:pos x="T8" y="T9"/>
                  </a:cxn>
                </a:cxnLst>
                <a:rect l="0" t="0" r="r" b="b"/>
                <a:pathLst>
                  <a:path w="21" h="703">
                    <a:moveTo>
                      <a:pt x="0" y="217"/>
                    </a:moveTo>
                    <a:lnTo>
                      <a:pt x="21" y="0"/>
                    </a:lnTo>
                    <a:lnTo>
                      <a:pt x="21" y="486"/>
                    </a:lnTo>
                    <a:lnTo>
                      <a:pt x="0" y="703"/>
                    </a:lnTo>
                    <a:lnTo>
                      <a:pt x="0" y="217"/>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2" name="Freeform 1436"/>
              <p:cNvSpPr>
                <a:spLocks/>
              </p:cNvSpPr>
              <p:nvPr/>
            </p:nvSpPr>
            <p:spPr bwMode="auto">
              <a:xfrm>
                <a:off x="71" y="935"/>
                <a:ext cx="5" cy="59"/>
              </a:xfrm>
              <a:custGeom>
                <a:avLst/>
                <a:gdLst>
                  <a:gd name="T0" fmla="*/ 0 w 30"/>
                  <a:gd name="T1" fmla="*/ 0 h 588"/>
                  <a:gd name="T2" fmla="*/ 30 w 30"/>
                  <a:gd name="T3" fmla="*/ 102 h 588"/>
                  <a:gd name="T4" fmla="*/ 30 w 30"/>
                  <a:gd name="T5" fmla="*/ 588 h 588"/>
                  <a:gd name="T6" fmla="*/ 0 w 30"/>
                  <a:gd name="T7" fmla="*/ 487 h 588"/>
                  <a:gd name="T8" fmla="*/ 0 w 30"/>
                  <a:gd name="T9" fmla="*/ 0 h 588"/>
                </a:gdLst>
                <a:ahLst/>
                <a:cxnLst>
                  <a:cxn ang="0">
                    <a:pos x="T0" y="T1"/>
                  </a:cxn>
                  <a:cxn ang="0">
                    <a:pos x="T2" y="T3"/>
                  </a:cxn>
                  <a:cxn ang="0">
                    <a:pos x="T4" y="T5"/>
                  </a:cxn>
                  <a:cxn ang="0">
                    <a:pos x="T6" y="T7"/>
                  </a:cxn>
                  <a:cxn ang="0">
                    <a:pos x="T8" y="T9"/>
                  </a:cxn>
                </a:cxnLst>
                <a:rect l="0" t="0" r="r" b="b"/>
                <a:pathLst>
                  <a:path w="30" h="588">
                    <a:moveTo>
                      <a:pt x="0" y="0"/>
                    </a:moveTo>
                    <a:lnTo>
                      <a:pt x="30" y="102"/>
                    </a:lnTo>
                    <a:lnTo>
                      <a:pt x="30" y="588"/>
                    </a:lnTo>
                    <a:lnTo>
                      <a:pt x="0" y="487"/>
                    </a:lnTo>
                    <a:lnTo>
                      <a:pt x="0" y="0"/>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3" name="Freeform 1437"/>
              <p:cNvSpPr>
                <a:spLocks/>
              </p:cNvSpPr>
              <p:nvPr/>
            </p:nvSpPr>
            <p:spPr bwMode="auto">
              <a:xfrm>
                <a:off x="76" y="945"/>
                <a:ext cx="12" cy="50"/>
              </a:xfrm>
              <a:custGeom>
                <a:avLst/>
                <a:gdLst>
                  <a:gd name="T0" fmla="*/ 0 w 87"/>
                  <a:gd name="T1" fmla="*/ 0 h 495"/>
                  <a:gd name="T2" fmla="*/ 87 w 87"/>
                  <a:gd name="T3" fmla="*/ 8 h 495"/>
                  <a:gd name="T4" fmla="*/ 87 w 87"/>
                  <a:gd name="T5" fmla="*/ 495 h 495"/>
                  <a:gd name="T6" fmla="*/ 0 w 87"/>
                  <a:gd name="T7" fmla="*/ 486 h 495"/>
                  <a:gd name="T8" fmla="*/ 0 w 87"/>
                  <a:gd name="T9" fmla="*/ 0 h 495"/>
                </a:gdLst>
                <a:ahLst/>
                <a:cxnLst>
                  <a:cxn ang="0">
                    <a:pos x="T0" y="T1"/>
                  </a:cxn>
                  <a:cxn ang="0">
                    <a:pos x="T2" y="T3"/>
                  </a:cxn>
                  <a:cxn ang="0">
                    <a:pos x="T4" y="T5"/>
                  </a:cxn>
                  <a:cxn ang="0">
                    <a:pos x="T6" y="T7"/>
                  </a:cxn>
                  <a:cxn ang="0">
                    <a:pos x="T8" y="T9"/>
                  </a:cxn>
                </a:cxnLst>
                <a:rect l="0" t="0" r="r" b="b"/>
                <a:pathLst>
                  <a:path w="87" h="495">
                    <a:moveTo>
                      <a:pt x="0" y="0"/>
                    </a:moveTo>
                    <a:lnTo>
                      <a:pt x="87" y="8"/>
                    </a:lnTo>
                    <a:lnTo>
                      <a:pt x="87" y="495"/>
                    </a:lnTo>
                    <a:lnTo>
                      <a:pt x="0" y="486"/>
                    </a:lnTo>
                    <a:lnTo>
                      <a:pt x="0" y="0"/>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4" name="Freeform 1438"/>
              <p:cNvSpPr>
                <a:spLocks/>
              </p:cNvSpPr>
              <p:nvPr/>
            </p:nvSpPr>
            <p:spPr bwMode="auto">
              <a:xfrm>
                <a:off x="88" y="946"/>
                <a:ext cx="3" cy="56"/>
              </a:xfrm>
              <a:custGeom>
                <a:avLst/>
                <a:gdLst>
                  <a:gd name="T0" fmla="*/ 0 w 23"/>
                  <a:gd name="T1" fmla="*/ 0 h 556"/>
                  <a:gd name="T2" fmla="*/ 23 w 23"/>
                  <a:gd name="T3" fmla="*/ 71 h 556"/>
                  <a:gd name="T4" fmla="*/ 23 w 23"/>
                  <a:gd name="T5" fmla="*/ 556 h 556"/>
                  <a:gd name="T6" fmla="*/ 0 w 23"/>
                  <a:gd name="T7" fmla="*/ 487 h 556"/>
                  <a:gd name="T8" fmla="*/ 0 w 23"/>
                  <a:gd name="T9" fmla="*/ 0 h 556"/>
                </a:gdLst>
                <a:ahLst/>
                <a:cxnLst>
                  <a:cxn ang="0">
                    <a:pos x="T0" y="T1"/>
                  </a:cxn>
                  <a:cxn ang="0">
                    <a:pos x="T2" y="T3"/>
                  </a:cxn>
                  <a:cxn ang="0">
                    <a:pos x="T4" y="T5"/>
                  </a:cxn>
                  <a:cxn ang="0">
                    <a:pos x="T6" y="T7"/>
                  </a:cxn>
                  <a:cxn ang="0">
                    <a:pos x="T8" y="T9"/>
                  </a:cxn>
                </a:cxnLst>
                <a:rect l="0" t="0" r="r" b="b"/>
                <a:pathLst>
                  <a:path w="23" h="556">
                    <a:moveTo>
                      <a:pt x="0" y="0"/>
                    </a:moveTo>
                    <a:lnTo>
                      <a:pt x="23" y="71"/>
                    </a:lnTo>
                    <a:lnTo>
                      <a:pt x="23" y="556"/>
                    </a:lnTo>
                    <a:lnTo>
                      <a:pt x="0" y="487"/>
                    </a:lnTo>
                    <a:lnTo>
                      <a:pt x="0"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5" name="Freeform 1439"/>
              <p:cNvSpPr>
                <a:spLocks/>
              </p:cNvSpPr>
              <p:nvPr/>
            </p:nvSpPr>
            <p:spPr bwMode="auto">
              <a:xfrm>
                <a:off x="91" y="949"/>
                <a:ext cx="4" cy="53"/>
              </a:xfrm>
              <a:custGeom>
                <a:avLst/>
                <a:gdLst>
                  <a:gd name="T0" fmla="*/ 0 w 25"/>
                  <a:gd name="T1" fmla="*/ 40 h 525"/>
                  <a:gd name="T2" fmla="*/ 25 w 25"/>
                  <a:gd name="T3" fmla="*/ 0 h 525"/>
                  <a:gd name="T4" fmla="*/ 25 w 25"/>
                  <a:gd name="T5" fmla="*/ 486 h 525"/>
                  <a:gd name="T6" fmla="*/ 0 w 25"/>
                  <a:gd name="T7" fmla="*/ 525 h 525"/>
                  <a:gd name="T8" fmla="*/ 0 w 25"/>
                  <a:gd name="T9" fmla="*/ 40 h 525"/>
                </a:gdLst>
                <a:ahLst/>
                <a:cxnLst>
                  <a:cxn ang="0">
                    <a:pos x="T0" y="T1"/>
                  </a:cxn>
                  <a:cxn ang="0">
                    <a:pos x="T2" y="T3"/>
                  </a:cxn>
                  <a:cxn ang="0">
                    <a:pos x="T4" y="T5"/>
                  </a:cxn>
                  <a:cxn ang="0">
                    <a:pos x="T6" y="T7"/>
                  </a:cxn>
                  <a:cxn ang="0">
                    <a:pos x="T8" y="T9"/>
                  </a:cxn>
                </a:cxnLst>
                <a:rect l="0" t="0" r="r" b="b"/>
                <a:pathLst>
                  <a:path w="25" h="525">
                    <a:moveTo>
                      <a:pt x="0" y="40"/>
                    </a:moveTo>
                    <a:lnTo>
                      <a:pt x="25" y="0"/>
                    </a:lnTo>
                    <a:lnTo>
                      <a:pt x="25" y="486"/>
                    </a:lnTo>
                    <a:lnTo>
                      <a:pt x="0" y="525"/>
                    </a:lnTo>
                    <a:lnTo>
                      <a:pt x="0" y="40"/>
                    </a:lnTo>
                    <a:close/>
                  </a:path>
                </a:pathLst>
              </a:custGeom>
              <a:solidFill>
                <a:srgbClr val="304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6" name="Freeform 1440"/>
              <p:cNvSpPr>
                <a:spLocks/>
              </p:cNvSpPr>
              <p:nvPr/>
            </p:nvSpPr>
            <p:spPr bwMode="auto">
              <a:xfrm>
                <a:off x="159" y="964"/>
                <a:ext cx="3" cy="53"/>
              </a:xfrm>
              <a:custGeom>
                <a:avLst/>
                <a:gdLst>
                  <a:gd name="T0" fmla="*/ 0 w 23"/>
                  <a:gd name="T1" fmla="*/ 46 h 532"/>
                  <a:gd name="T2" fmla="*/ 23 w 23"/>
                  <a:gd name="T3" fmla="*/ 0 h 532"/>
                  <a:gd name="T4" fmla="*/ 23 w 23"/>
                  <a:gd name="T5" fmla="*/ 485 h 532"/>
                  <a:gd name="T6" fmla="*/ 0 w 23"/>
                  <a:gd name="T7" fmla="*/ 532 h 532"/>
                  <a:gd name="T8" fmla="*/ 0 w 23"/>
                  <a:gd name="T9" fmla="*/ 46 h 532"/>
                </a:gdLst>
                <a:ahLst/>
                <a:cxnLst>
                  <a:cxn ang="0">
                    <a:pos x="T0" y="T1"/>
                  </a:cxn>
                  <a:cxn ang="0">
                    <a:pos x="T2" y="T3"/>
                  </a:cxn>
                  <a:cxn ang="0">
                    <a:pos x="T4" y="T5"/>
                  </a:cxn>
                  <a:cxn ang="0">
                    <a:pos x="T6" y="T7"/>
                  </a:cxn>
                  <a:cxn ang="0">
                    <a:pos x="T8" y="T9"/>
                  </a:cxn>
                </a:cxnLst>
                <a:rect l="0" t="0" r="r" b="b"/>
                <a:pathLst>
                  <a:path w="23" h="532">
                    <a:moveTo>
                      <a:pt x="0" y="46"/>
                    </a:moveTo>
                    <a:lnTo>
                      <a:pt x="23" y="0"/>
                    </a:lnTo>
                    <a:lnTo>
                      <a:pt x="23" y="485"/>
                    </a:lnTo>
                    <a:lnTo>
                      <a:pt x="0" y="532"/>
                    </a:lnTo>
                    <a:lnTo>
                      <a:pt x="0" y="46"/>
                    </a:lnTo>
                    <a:close/>
                  </a:path>
                </a:pathLst>
              </a:custGeom>
              <a:solidFill>
                <a:srgbClr val="2B3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7" name="Freeform 1441"/>
              <p:cNvSpPr>
                <a:spLocks/>
              </p:cNvSpPr>
              <p:nvPr/>
            </p:nvSpPr>
            <p:spPr bwMode="auto">
              <a:xfrm>
                <a:off x="147" y="961"/>
                <a:ext cx="4" cy="58"/>
              </a:xfrm>
              <a:custGeom>
                <a:avLst/>
                <a:gdLst>
                  <a:gd name="T0" fmla="*/ 0 w 26"/>
                  <a:gd name="T1" fmla="*/ 0 h 573"/>
                  <a:gd name="T2" fmla="*/ 26 w 26"/>
                  <a:gd name="T3" fmla="*/ 87 h 573"/>
                  <a:gd name="T4" fmla="*/ 26 w 26"/>
                  <a:gd name="T5" fmla="*/ 573 h 573"/>
                  <a:gd name="T6" fmla="*/ 0 w 26"/>
                  <a:gd name="T7" fmla="*/ 486 h 573"/>
                  <a:gd name="T8" fmla="*/ 0 w 26"/>
                  <a:gd name="T9" fmla="*/ 0 h 573"/>
                </a:gdLst>
                <a:ahLst/>
                <a:cxnLst>
                  <a:cxn ang="0">
                    <a:pos x="T0" y="T1"/>
                  </a:cxn>
                  <a:cxn ang="0">
                    <a:pos x="T2" y="T3"/>
                  </a:cxn>
                  <a:cxn ang="0">
                    <a:pos x="T4" y="T5"/>
                  </a:cxn>
                  <a:cxn ang="0">
                    <a:pos x="T6" y="T7"/>
                  </a:cxn>
                  <a:cxn ang="0">
                    <a:pos x="T8" y="T9"/>
                  </a:cxn>
                </a:cxnLst>
                <a:rect l="0" t="0" r="r" b="b"/>
                <a:pathLst>
                  <a:path w="26" h="573">
                    <a:moveTo>
                      <a:pt x="0" y="0"/>
                    </a:moveTo>
                    <a:lnTo>
                      <a:pt x="26" y="87"/>
                    </a:lnTo>
                    <a:lnTo>
                      <a:pt x="26" y="573"/>
                    </a:lnTo>
                    <a:lnTo>
                      <a:pt x="0" y="486"/>
                    </a:lnTo>
                    <a:lnTo>
                      <a:pt x="0"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8" name="Freeform 1442"/>
              <p:cNvSpPr>
                <a:spLocks/>
              </p:cNvSpPr>
              <p:nvPr/>
            </p:nvSpPr>
            <p:spPr bwMode="auto">
              <a:xfrm>
                <a:off x="67" y="957"/>
                <a:ext cx="2" cy="54"/>
              </a:xfrm>
              <a:custGeom>
                <a:avLst/>
                <a:gdLst>
                  <a:gd name="T0" fmla="*/ 15 w 15"/>
                  <a:gd name="T1" fmla="*/ 0 h 546"/>
                  <a:gd name="T2" fmla="*/ 0 w 15"/>
                  <a:gd name="T3" fmla="*/ 59 h 546"/>
                  <a:gd name="T4" fmla="*/ 0 w 15"/>
                  <a:gd name="T5" fmla="*/ 546 h 546"/>
                  <a:gd name="T6" fmla="*/ 15 w 15"/>
                  <a:gd name="T7" fmla="*/ 486 h 546"/>
                  <a:gd name="T8" fmla="*/ 15 w 15"/>
                  <a:gd name="T9" fmla="*/ 0 h 546"/>
                </a:gdLst>
                <a:ahLst/>
                <a:cxnLst>
                  <a:cxn ang="0">
                    <a:pos x="T0" y="T1"/>
                  </a:cxn>
                  <a:cxn ang="0">
                    <a:pos x="T2" y="T3"/>
                  </a:cxn>
                  <a:cxn ang="0">
                    <a:pos x="T4" y="T5"/>
                  </a:cxn>
                  <a:cxn ang="0">
                    <a:pos x="T6" y="T7"/>
                  </a:cxn>
                  <a:cxn ang="0">
                    <a:pos x="T8" y="T9"/>
                  </a:cxn>
                </a:cxnLst>
                <a:rect l="0" t="0" r="r" b="b"/>
                <a:pathLst>
                  <a:path w="15" h="546">
                    <a:moveTo>
                      <a:pt x="15" y="0"/>
                    </a:moveTo>
                    <a:lnTo>
                      <a:pt x="0" y="59"/>
                    </a:lnTo>
                    <a:lnTo>
                      <a:pt x="0" y="546"/>
                    </a:lnTo>
                    <a:lnTo>
                      <a:pt x="15" y="486"/>
                    </a:lnTo>
                    <a:lnTo>
                      <a:pt x="15" y="0"/>
                    </a:lnTo>
                    <a:close/>
                  </a:path>
                </a:pathLst>
              </a:custGeom>
              <a:solidFill>
                <a:srgbClr val="1D24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9" name="Freeform 1443"/>
              <p:cNvSpPr>
                <a:spLocks/>
              </p:cNvSpPr>
              <p:nvPr/>
            </p:nvSpPr>
            <p:spPr bwMode="auto">
              <a:xfrm>
                <a:off x="58" y="958"/>
                <a:ext cx="9" cy="53"/>
              </a:xfrm>
              <a:custGeom>
                <a:avLst/>
                <a:gdLst>
                  <a:gd name="T0" fmla="*/ 66 w 66"/>
                  <a:gd name="T1" fmla="*/ 48 h 535"/>
                  <a:gd name="T2" fmla="*/ 0 w 66"/>
                  <a:gd name="T3" fmla="*/ 0 h 535"/>
                  <a:gd name="T4" fmla="*/ 0 w 66"/>
                  <a:gd name="T5" fmla="*/ 485 h 535"/>
                  <a:gd name="T6" fmla="*/ 66 w 66"/>
                  <a:gd name="T7" fmla="*/ 535 h 535"/>
                  <a:gd name="T8" fmla="*/ 66 w 66"/>
                  <a:gd name="T9" fmla="*/ 48 h 535"/>
                </a:gdLst>
                <a:ahLst/>
                <a:cxnLst>
                  <a:cxn ang="0">
                    <a:pos x="T0" y="T1"/>
                  </a:cxn>
                  <a:cxn ang="0">
                    <a:pos x="T2" y="T3"/>
                  </a:cxn>
                  <a:cxn ang="0">
                    <a:pos x="T4" y="T5"/>
                  </a:cxn>
                  <a:cxn ang="0">
                    <a:pos x="T6" y="T7"/>
                  </a:cxn>
                  <a:cxn ang="0">
                    <a:pos x="T8" y="T9"/>
                  </a:cxn>
                </a:cxnLst>
                <a:rect l="0" t="0" r="r" b="b"/>
                <a:pathLst>
                  <a:path w="66" h="535">
                    <a:moveTo>
                      <a:pt x="66" y="48"/>
                    </a:moveTo>
                    <a:lnTo>
                      <a:pt x="0" y="0"/>
                    </a:lnTo>
                    <a:lnTo>
                      <a:pt x="0" y="485"/>
                    </a:lnTo>
                    <a:lnTo>
                      <a:pt x="66" y="535"/>
                    </a:lnTo>
                    <a:lnTo>
                      <a:pt x="66" y="48"/>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0" name="Freeform 1444"/>
              <p:cNvSpPr>
                <a:spLocks/>
              </p:cNvSpPr>
              <p:nvPr/>
            </p:nvSpPr>
            <p:spPr bwMode="auto">
              <a:xfrm>
                <a:off x="151" y="968"/>
                <a:ext cx="8" cy="51"/>
              </a:xfrm>
              <a:custGeom>
                <a:avLst/>
                <a:gdLst>
                  <a:gd name="T0" fmla="*/ 0 w 56"/>
                  <a:gd name="T1" fmla="*/ 19 h 505"/>
                  <a:gd name="T2" fmla="*/ 56 w 56"/>
                  <a:gd name="T3" fmla="*/ 0 h 505"/>
                  <a:gd name="T4" fmla="*/ 56 w 56"/>
                  <a:gd name="T5" fmla="*/ 486 h 505"/>
                  <a:gd name="T6" fmla="*/ 0 w 56"/>
                  <a:gd name="T7" fmla="*/ 505 h 505"/>
                  <a:gd name="T8" fmla="*/ 0 w 56"/>
                  <a:gd name="T9" fmla="*/ 19 h 505"/>
                </a:gdLst>
                <a:ahLst/>
                <a:cxnLst>
                  <a:cxn ang="0">
                    <a:pos x="T0" y="T1"/>
                  </a:cxn>
                  <a:cxn ang="0">
                    <a:pos x="T2" y="T3"/>
                  </a:cxn>
                  <a:cxn ang="0">
                    <a:pos x="T4" y="T5"/>
                  </a:cxn>
                  <a:cxn ang="0">
                    <a:pos x="T6" y="T7"/>
                  </a:cxn>
                  <a:cxn ang="0">
                    <a:pos x="T8" y="T9"/>
                  </a:cxn>
                </a:cxnLst>
                <a:rect l="0" t="0" r="r" b="b"/>
                <a:pathLst>
                  <a:path w="56" h="505">
                    <a:moveTo>
                      <a:pt x="0" y="19"/>
                    </a:moveTo>
                    <a:lnTo>
                      <a:pt x="56" y="0"/>
                    </a:lnTo>
                    <a:lnTo>
                      <a:pt x="56" y="486"/>
                    </a:lnTo>
                    <a:lnTo>
                      <a:pt x="0" y="505"/>
                    </a:lnTo>
                    <a:lnTo>
                      <a:pt x="0" y="19"/>
                    </a:lnTo>
                    <a:close/>
                  </a:path>
                </a:pathLst>
              </a:custGeom>
              <a:solidFill>
                <a:srgbClr val="517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1" name="Freeform 1445"/>
              <p:cNvSpPr>
                <a:spLocks/>
              </p:cNvSpPr>
              <p:nvPr/>
            </p:nvSpPr>
            <p:spPr bwMode="auto">
              <a:xfrm>
                <a:off x="109" y="974"/>
                <a:ext cx="9" cy="55"/>
              </a:xfrm>
              <a:custGeom>
                <a:avLst/>
                <a:gdLst>
                  <a:gd name="T0" fmla="*/ 63 w 63"/>
                  <a:gd name="T1" fmla="*/ 0 h 554"/>
                  <a:gd name="T2" fmla="*/ 0 w 63"/>
                  <a:gd name="T3" fmla="*/ 68 h 554"/>
                  <a:gd name="T4" fmla="*/ 0 w 63"/>
                  <a:gd name="T5" fmla="*/ 554 h 554"/>
                  <a:gd name="T6" fmla="*/ 63 w 63"/>
                  <a:gd name="T7" fmla="*/ 485 h 554"/>
                  <a:gd name="T8" fmla="*/ 63 w 63"/>
                  <a:gd name="T9" fmla="*/ 0 h 554"/>
                </a:gdLst>
                <a:ahLst/>
                <a:cxnLst>
                  <a:cxn ang="0">
                    <a:pos x="T0" y="T1"/>
                  </a:cxn>
                  <a:cxn ang="0">
                    <a:pos x="T2" y="T3"/>
                  </a:cxn>
                  <a:cxn ang="0">
                    <a:pos x="T4" y="T5"/>
                  </a:cxn>
                  <a:cxn ang="0">
                    <a:pos x="T6" y="T7"/>
                  </a:cxn>
                  <a:cxn ang="0">
                    <a:pos x="T8" y="T9"/>
                  </a:cxn>
                </a:cxnLst>
                <a:rect l="0" t="0" r="r" b="b"/>
                <a:pathLst>
                  <a:path w="63" h="554">
                    <a:moveTo>
                      <a:pt x="63" y="0"/>
                    </a:moveTo>
                    <a:lnTo>
                      <a:pt x="0" y="68"/>
                    </a:lnTo>
                    <a:lnTo>
                      <a:pt x="0" y="554"/>
                    </a:lnTo>
                    <a:lnTo>
                      <a:pt x="63" y="485"/>
                    </a:lnTo>
                    <a:lnTo>
                      <a:pt x="63" y="0"/>
                    </a:lnTo>
                    <a:close/>
                  </a:path>
                </a:pathLst>
              </a:custGeom>
              <a:solidFill>
                <a:srgbClr val="3C5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2" name="Freeform 1446"/>
              <p:cNvSpPr>
                <a:spLocks/>
              </p:cNvSpPr>
              <p:nvPr/>
            </p:nvSpPr>
            <p:spPr bwMode="auto">
              <a:xfrm>
                <a:off x="94" y="980"/>
                <a:ext cx="15" cy="53"/>
              </a:xfrm>
              <a:custGeom>
                <a:avLst/>
                <a:gdLst>
                  <a:gd name="T0" fmla="*/ 104 w 104"/>
                  <a:gd name="T1" fmla="*/ 0 h 528"/>
                  <a:gd name="T2" fmla="*/ 0 w 104"/>
                  <a:gd name="T3" fmla="*/ 42 h 528"/>
                  <a:gd name="T4" fmla="*/ 0 w 104"/>
                  <a:gd name="T5" fmla="*/ 528 h 528"/>
                  <a:gd name="T6" fmla="*/ 104 w 104"/>
                  <a:gd name="T7" fmla="*/ 486 h 528"/>
                  <a:gd name="T8" fmla="*/ 104 w 104"/>
                  <a:gd name="T9" fmla="*/ 0 h 528"/>
                </a:gdLst>
                <a:ahLst/>
                <a:cxnLst>
                  <a:cxn ang="0">
                    <a:pos x="T0" y="T1"/>
                  </a:cxn>
                  <a:cxn ang="0">
                    <a:pos x="T2" y="T3"/>
                  </a:cxn>
                  <a:cxn ang="0">
                    <a:pos x="T4" y="T5"/>
                  </a:cxn>
                  <a:cxn ang="0">
                    <a:pos x="T6" y="T7"/>
                  </a:cxn>
                  <a:cxn ang="0">
                    <a:pos x="T8" y="T9"/>
                  </a:cxn>
                </a:cxnLst>
                <a:rect l="0" t="0" r="r" b="b"/>
                <a:pathLst>
                  <a:path w="104" h="528">
                    <a:moveTo>
                      <a:pt x="104" y="0"/>
                    </a:moveTo>
                    <a:lnTo>
                      <a:pt x="0" y="42"/>
                    </a:lnTo>
                    <a:lnTo>
                      <a:pt x="0" y="528"/>
                    </a:lnTo>
                    <a:lnTo>
                      <a:pt x="104" y="486"/>
                    </a:lnTo>
                    <a:lnTo>
                      <a:pt x="104" y="0"/>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3" name="Freeform 1447"/>
              <p:cNvSpPr>
                <a:spLocks/>
              </p:cNvSpPr>
              <p:nvPr/>
            </p:nvSpPr>
            <p:spPr bwMode="auto">
              <a:xfrm>
                <a:off x="91" y="985"/>
                <a:ext cx="3" cy="60"/>
              </a:xfrm>
              <a:custGeom>
                <a:avLst/>
                <a:gdLst>
                  <a:gd name="T0" fmla="*/ 19 w 19"/>
                  <a:gd name="T1" fmla="*/ 0 h 602"/>
                  <a:gd name="T2" fmla="*/ 0 w 19"/>
                  <a:gd name="T3" fmla="*/ 116 h 602"/>
                  <a:gd name="T4" fmla="*/ 0 w 19"/>
                  <a:gd name="T5" fmla="*/ 602 h 602"/>
                  <a:gd name="T6" fmla="*/ 19 w 19"/>
                  <a:gd name="T7" fmla="*/ 486 h 602"/>
                  <a:gd name="T8" fmla="*/ 19 w 19"/>
                  <a:gd name="T9" fmla="*/ 0 h 602"/>
                </a:gdLst>
                <a:ahLst/>
                <a:cxnLst>
                  <a:cxn ang="0">
                    <a:pos x="T0" y="T1"/>
                  </a:cxn>
                  <a:cxn ang="0">
                    <a:pos x="T2" y="T3"/>
                  </a:cxn>
                  <a:cxn ang="0">
                    <a:pos x="T4" y="T5"/>
                  </a:cxn>
                  <a:cxn ang="0">
                    <a:pos x="T6" y="T7"/>
                  </a:cxn>
                  <a:cxn ang="0">
                    <a:pos x="T8" y="T9"/>
                  </a:cxn>
                </a:cxnLst>
                <a:rect l="0" t="0" r="r" b="b"/>
                <a:pathLst>
                  <a:path w="19" h="602">
                    <a:moveTo>
                      <a:pt x="19" y="0"/>
                    </a:moveTo>
                    <a:lnTo>
                      <a:pt x="0" y="116"/>
                    </a:lnTo>
                    <a:lnTo>
                      <a:pt x="0" y="602"/>
                    </a:lnTo>
                    <a:lnTo>
                      <a:pt x="19" y="486"/>
                    </a:lnTo>
                    <a:lnTo>
                      <a:pt x="19" y="0"/>
                    </a:lnTo>
                    <a:close/>
                  </a:path>
                </a:pathLst>
              </a:custGeom>
              <a:solidFill>
                <a:srgbClr val="19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4" name="Freeform 1448"/>
              <p:cNvSpPr>
                <a:spLocks/>
              </p:cNvSpPr>
              <p:nvPr/>
            </p:nvSpPr>
            <p:spPr bwMode="auto">
              <a:xfrm>
                <a:off x="-338" y="961"/>
                <a:ext cx="4" cy="58"/>
              </a:xfrm>
              <a:custGeom>
                <a:avLst/>
                <a:gdLst>
                  <a:gd name="T0" fmla="*/ 30 w 30"/>
                  <a:gd name="T1" fmla="*/ 97 h 583"/>
                  <a:gd name="T2" fmla="*/ 0 w 30"/>
                  <a:gd name="T3" fmla="*/ 0 h 583"/>
                  <a:gd name="T4" fmla="*/ 0 w 30"/>
                  <a:gd name="T5" fmla="*/ 485 h 583"/>
                  <a:gd name="T6" fmla="*/ 30 w 30"/>
                  <a:gd name="T7" fmla="*/ 583 h 583"/>
                  <a:gd name="T8" fmla="*/ 30 w 30"/>
                  <a:gd name="T9" fmla="*/ 97 h 583"/>
                </a:gdLst>
                <a:ahLst/>
                <a:cxnLst>
                  <a:cxn ang="0">
                    <a:pos x="T0" y="T1"/>
                  </a:cxn>
                  <a:cxn ang="0">
                    <a:pos x="T2" y="T3"/>
                  </a:cxn>
                  <a:cxn ang="0">
                    <a:pos x="T4" y="T5"/>
                  </a:cxn>
                  <a:cxn ang="0">
                    <a:pos x="T6" y="T7"/>
                  </a:cxn>
                  <a:cxn ang="0">
                    <a:pos x="T8" y="T9"/>
                  </a:cxn>
                </a:cxnLst>
                <a:rect l="0" t="0" r="r" b="b"/>
                <a:pathLst>
                  <a:path w="30" h="583">
                    <a:moveTo>
                      <a:pt x="30" y="97"/>
                    </a:moveTo>
                    <a:lnTo>
                      <a:pt x="0" y="0"/>
                    </a:lnTo>
                    <a:lnTo>
                      <a:pt x="0" y="485"/>
                    </a:lnTo>
                    <a:lnTo>
                      <a:pt x="30" y="583"/>
                    </a:lnTo>
                    <a:lnTo>
                      <a:pt x="30" y="97"/>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5" name="Freeform 1449"/>
              <p:cNvSpPr>
                <a:spLocks/>
              </p:cNvSpPr>
              <p:nvPr/>
            </p:nvSpPr>
            <p:spPr bwMode="auto">
              <a:xfrm>
                <a:off x="77" y="996"/>
                <a:ext cx="14" cy="50"/>
              </a:xfrm>
              <a:custGeom>
                <a:avLst/>
                <a:gdLst>
                  <a:gd name="T0" fmla="*/ 99 w 99"/>
                  <a:gd name="T1" fmla="*/ 0 h 497"/>
                  <a:gd name="T2" fmla="*/ 0 w 99"/>
                  <a:gd name="T3" fmla="*/ 11 h 497"/>
                  <a:gd name="T4" fmla="*/ 0 w 99"/>
                  <a:gd name="T5" fmla="*/ 497 h 497"/>
                  <a:gd name="T6" fmla="*/ 99 w 99"/>
                  <a:gd name="T7" fmla="*/ 486 h 497"/>
                  <a:gd name="T8" fmla="*/ 99 w 99"/>
                  <a:gd name="T9" fmla="*/ 0 h 497"/>
                </a:gdLst>
                <a:ahLst/>
                <a:cxnLst>
                  <a:cxn ang="0">
                    <a:pos x="T0" y="T1"/>
                  </a:cxn>
                  <a:cxn ang="0">
                    <a:pos x="T2" y="T3"/>
                  </a:cxn>
                  <a:cxn ang="0">
                    <a:pos x="T4" y="T5"/>
                  </a:cxn>
                  <a:cxn ang="0">
                    <a:pos x="T6" y="T7"/>
                  </a:cxn>
                  <a:cxn ang="0">
                    <a:pos x="T8" y="T9"/>
                  </a:cxn>
                </a:cxnLst>
                <a:rect l="0" t="0" r="r" b="b"/>
                <a:pathLst>
                  <a:path w="99" h="497">
                    <a:moveTo>
                      <a:pt x="99" y="0"/>
                    </a:moveTo>
                    <a:lnTo>
                      <a:pt x="0" y="11"/>
                    </a:lnTo>
                    <a:lnTo>
                      <a:pt x="0" y="497"/>
                    </a:lnTo>
                    <a:lnTo>
                      <a:pt x="99" y="486"/>
                    </a:lnTo>
                    <a:lnTo>
                      <a:pt x="99" y="0"/>
                    </a:lnTo>
                    <a:close/>
                  </a:path>
                </a:pathLst>
              </a:custGeom>
              <a:solidFill>
                <a:srgbClr val="538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6" name="Freeform 1450"/>
              <p:cNvSpPr>
                <a:spLocks/>
              </p:cNvSpPr>
              <p:nvPr/>
            </p:nvSpPr>
            <p:spPr bwMode="auto">
              <a:xfrm>
                <a:off x="52" y="997"/>
                <a:ext cx="25" cy="55"/>
              </a:xfrm>
              <a:custGeom>
                <a:avLst/>
                <a:gdLst>
                  <a:gd name="T0" fmla="*/ 172 w 172"/>
                  <a:gd name="T1" fmla="*/ 0 h 545"/>
                  <a:gd name="T2" fmla="*/ 0 w 172"/>
                  <a:gd name="T3" fmla="*/ 59 h 545"/>
                  <a:gd name="T4" fmla="*/ 0 w 172"/>
                  <a:gd name="T5" fmla="*/ 545 h 545"/>
                  <a:gd name="T6" fmla="*/ 172 w 172"/>
                  <a:gd name="T7" fmla="*/ 486 h 545"/>
                  <a:gd name="T8" fmla="*/ 172 w 172"/>
                  <a:gd name="T9" fmla="*/ 0 h 545"/>
                </a:gdLst>
                <a:ahLst/>
                <a:cxnLst>
                  <a:cxn ang="0">
                    <a:pos x="T0" y="T1"/>
                  </a:cxn>
                  <a:cxn ang="0">
                    <a:pos x="T2" y="T3"/>
                  </a:cxn>
                  <a:cxn ang="0">
                    <a:pos x="T4" y="T5"/>
                  </a:cxn>
                  <a:cxn ang="0">
                    <a:pos x="T6" y="T7"/>
                  </a:cxn>
                  <a:cxn ang="0">
                    <a:pos x="T8" y="T9"/>
                  </a:cxn>
                </a:cxnLst>
                <a:rect l="0" t="0" r="r" b="b"/>
                <a:pathLst>
                  <a:path w="172" h="545">
                    <a:moveTo>
                      <a:pt x="172" y="0"/>
                    </a:moveTo>
                    <a:lnTo>
                      <a:pt x="0" y="59"/>
                    </a:lnTo>
                    <a:lnTo>
                      <a:pt x="0" y="545"/>
                    </a:lnTo>
                    <a:lnTo>
                      <a:pt x="172" y="486"/>
                    </a:lnTo>
                    <a:lnTo>
                      <a:pt x="172" y="0"/>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7" name="Freeform 1451"/>
              <p:cNvSpPr>
                <a:spLocks/>
              </p:cNvSpPr>
              <p:nvPr/>
            </p:nvSpPr>
            <p:spPr bwMode="auto">
              <a:xfrm>
                <a:off x="-334" y="971"/>
                <a:ext cx="2" cy="69"/>
              </a:xfrm>
              <a:custGeom>
                <a:avLst/>
                <a:gdLst>
                  <a:gd name="T0" fmla="*/ 12 w 12"/>
                  <a:gd name="T1" fmla="*/ 212 h 697"/>
                  <a:gd name="T2" fmla="*/ 0 w 12"/>
                  <a:gd name="T3" fmla="*/ 0 h 697"/>
                  <a:gd name="T4" fmla="*/ 0 w 12"/>
                  <a:gd name="T5" fmla="*/ 486 h 697"/>
                  <a:gd name="T6" fmla="*/ 12 w 12"/>
                  <a:gd name="T7" fmla="*/ 697 h 697"/>
                  <a:gd name="T8" fmla="*/ 12 w 12"/>
                  <a:gd name="T9" fmla="*/ 212 h 697"/>
                </a:gdLst>
                <a:ahLst/>
                <a:cxnLst>
                  <a:cxn ang="0">
                    <a:pos x="T0" y="T1"/>
                  </a:cxn>
                  <a:cxn ang="0">
                    <a:pos x="T2" y="T3"/>
                  </a:cxn>
                  <a:cxn ang="0">
                    <a:pos x="T4" y="T5"/>
                  </a:cxn>
                  <a:cxn ang="0">
                    <a:pos x="T6" y="T7"/>
                  </a:cxn>
                  <a:cxn ang="0">
                    <a:pos x="T8" y="T9"/>
                  </a:cxn>
                </a:cxnLst>
                <a:rect l="0" t="0" r="r" b="b"/>
                <a:pathLst>
                  <a:path w="12" h="697">
                    <a:moveTo>
                      <a:pt x="12" y="212"/>
                    </a:moveTo>
                    <a:lnTo>
                      <a:pt x="0" y="0"/>
                    </a:lnTo>
                    <a:lnTo>
                      <a:pt x="0" y="486"/>
                    </a:lnTo>
                    <a:lnTo>
                      <a:pt x="12" y="697"/>
                    </a:lnTo>
                    <a:lnTo>
                      <a:pt x="12" y="212"/>
                    </a:lnTo>
                    <a:close/>
                  </a:path>
                </a:pathLst>
              </a:custGeom>
              <a:solidFill>
                <a:srgbClr val="10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8" name="Freeform 1452"/>
              <p:cNvSpPr>
                <a:spLocks/>
              </p:cNvSpPr>
              <p:nvPr/>
            </p:nvSpPr>
            <p:spPr bwMode="auto">
              <a:xfrm>
                <a:off x="48" y="1008"/>
                <a:ext cx="7" cy="49"/>
              </a:xfrm>
              <a:custGeom>
                <a:avLst/>
                <a:gdLst>
                  <a:gd name="T0" fmla="*/ 43 w 43"/>
                  <a:gd name="T1" fmla="*/ 1 h 487"/>
                  <a:gd name="T2" fmla="*/ 0 w 43"/>
                  <a:gd name="T3" fmla="*/ 0 h 487"/>
                  <a:gd name="T4" fmla="*/ 0 w 43"/>
                  <a:gd name="T5" fmla="*/ 485 h 487"/>
                  <a:gd name="T6" fmla="*/ 43 w 43"/>
                  <a:gd name="T7" fmla="*/ 487 h 487"/>
                  <a:gd name="T8" fmla="*/ 43 w 43"/>
                  <a:gd name="T9" fmla="*/ 1 h 487"/>
                </a:gdLst>
                <a:ahLst/>
                <a:cxnLst>
                  <a:cxn ang="0">
                    <a:pos x="T0" y="T1"/>
                  </a:cxn>
                  <a:cxn ang="0">
                    <a:pos x="T2" y="T3"/>
                  </a:cxn>
                  <a:cxn ang="0">
                    <a:pos x="T4" y="T5"/>
                  </a:cxn>
                  <a:cxn ang="0">
                    <a:pos x="T6" y="T7"/>
                  </a:cxn>
                  <a:cxn ang="0">
                    <a:pos x="T8" y="T9"/>
                  </a:cxn>
                </a:cxnLst>
                <a:rect l="0" t="0" r="r" b="b"/>
                <a:pathLst>
                  <a:path w="43" h="487">
                    <a:moveTo>
                      <a:pt x="43" y="1"/>
                    </a:moveTo>
                    <a:lnTo>
                      <a:pt x="0" y="0"/>
                    </a:lnTo>
                    <a:lnTo>
                      <a:pt x="0" y="485"/>
                    </a:lnTo>
                    <a:lnTo>
                      <a:pt x="43" y="487"/>
                    </a:lnTo>
                    <a:lnTo>
                      <a:pt x="43" y="1"/>
                    </a:lnTo>
                    <a:close/>
                  </a:path>
                </a:pathLst>
              </a:custGeom>
              <a:solidFill>
                <a:srgbClr val="528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9" name="Freeform 1453"/>
              <p:cNvSpPr>
                <a:spLocks/>
              </p:cNvSpPr>
              <p:nvPr/>
            </p:nvSpPr>
            <p:spPr bwMode="auto">
              <a:xfrm>
                <a:off x="38" y="1008"/>
                <a:ext cx="10" cy="56"/>
              </a:xfrm>
              <a:custGeom>
                <a:avLst/>
                <a:gdLst>
                  <a:gd name="T0" fmla="*/ 75 w 75"/>
                  <a:gd name="T1" fmla="*/ 0 h 554"/>
                  <a:gd name="T2" fmla="*/ 0 w 75"/>
                  <a:gd name="T3" fmla="*/ 68 h 554"/>
                  <a:gd name="T4" fmla="*/ 0 w 75"/>
                  <a:gd name="T5" fmla="*/ 554 h 554"/>
                  <a:gd name="T6" fmla="*/ 75 w 75"/>
                  <a:gd name="T7" fmla="*/ 485 h 554"/>
                  <a:gd name="T8" fmla="*/ 75 w 75"/>
                  <a:gd name="T9" fmla="*/ 0 h 554"/>
                </a:gdLst>
                <a:ahLst/>
                <a:cxnLst>
                  <a:cxn ang="0">
                    <a:pos x="T0" y="T1"/>
                  </a:cxn>
                  <a:cxn ang="0">
                    <a:pos x="T2" y="T3"/>
                  </a:cxn>
                  <a:cxn ang="0">
                    <a:pos x="T4" y="T5"/>
                  </a:cxn>
                  <a:cxn ang="0">
                    <a:pos x="T6" y="T7"/>
                  </a:cxn>
                  <a:cxn ang="0">
                    <a:pos x="T8" y="T9"/>
                  </a:cxn>
                </a:cxnLst>
                <a:rect l="0" t="0" r="r" b="b"/>
                <a:pathLst>
                  <a:path w="75" h="554">
                    <a:moveTo>
                      <a:pt x="75" y="0"/>
                    </a:moveTo>
                    <a:lnTo>
                      <a:pt x="0" y="68"/>
                    </a:lnTo>
                    <a:lnTo>
                      <a:pt x="0" y="554"/>
                    </a:lnTo>
                    <a:lnTo>
                      <a:pt x="75" y="485"/>
                    </a:lnTo>
                    <a:lnTo>
                      <a:pt x="75" y="0"/>
                    </a:lnTo>
                    <a:close/>
                  </a:path>
                </a:pathLst>
              </a:custGeom>
              <a:solidFill>
                <a:srgbClr val="416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0" name="Freeform 1454"/>
              <p:cNvSpPr>
                <a:spLocks/>
              </p:cNvSpPr>
              <p:nvPr/>
            </p:nvSpPr>
            <p:spPr bwMode="auto">
              <a:xfrm>
                <a:off x="10" y="1009"/>
                <a:ext cx="20" cy="53"/>
              </a:xfrm>
              <a:custGeom>
                <a:avLst/>
                <a:gdLst>
                  <a:gd name="T0" fmla="*/ 137 w 137"/>
                  <a:gd name="T1" fmla="*/ 0 h 532"/>
                  <a:gd name="T2" fmla="*/ 0 w 137"/>
                  <a:gd name="T3" fmla="*/ 47 h 532"/>
                  <a:gd name="T4" fmla="*/ 0 w 137"/>
                  <a:gd name="T5" fmla="*/ 532 h 532"/>
                  <a:gd name="T6" fmla="*/ 137 w 137"/>
                  <a:gd name="T7" fmla="*/ 487 h 532"/>
                  <a:gd name="T8" fmla="*/ 137 w 137"/>
                  <a:gd name="T9" fmla="*/ 0 h 532"/>
                </a:gdLst>
                <a:ahLst/>
                <a:cxnLst>
                  <a:cxn ang="0">
                    <a:pos x="T0" y="T1"/>
                  </a:cxn>
                  <a:cxn ang="0">
                    <a:pos x="T2" y="T3"/>
                  </a:cxn>
                  <a:cxn ang="0">
                    <a:pos x="T4" y="T5"/>
                  </a:cxn>
                  <a:cxn ang="0">
                    <a:pos x="T6" y="T7"/>
                  </a:cxn>
                  <a:cxn ang="0">
                    <a:pos x="T8" y="T9"/>
                  </a:cxn>
                </a:cxnLst>
                <a:rect l="0" t="0" r="r" b="b"/>
                <a:pathLst>
                  <a:path w="137" h="532">
                    <a:moveTo>
                      <a:pt x="137" y="0"/>
                    </a:moveTo>
                    <a:lnTo>
                      <a:pt x="0" y="47"/>
                    </a:lnTo>
                    <a:lnTo>
                      <a:pt x="0" y="532"/>
                    </a:lnTo>
                    <a:lnTo>
                      <a:pt x="137" y="487"/>
                    </a:lnTo>
                    <a:lnTo>
                      <a:pt x="137" y="0"/>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1" name="Freeform 1455"/>
              <p:cNvSpPr>
                <a:spLocks/>
              </p:cNvSpPr>
              <p:nvPr/>
            </p:nvSpPr>
            <p:spPr bwMode="auto">
              <a:xfrm>
                <a:off x="25" y="1014"/>
                <a:ext cx="13" cy="50"/>
              </a:xfrm>
              <a:custGeom>
                <a:avLst/>
                <a:gdLst>
                  <a:gd name="T0" fmla="*/ 90 w 90"/>
                  <a:gd name="T1" fmla="*/ 11 h 497"/>
                  <a:gd name="T2" fmla="*/ 0 w 90"/>
                  <a:gd name="T3" fmla="*/ 0 h 497"/>
                  <a:gd name="T4" fmla="*/ 0 w 90"/>
                  <a:gd name="T5" fmla="*/ 486 h 497"/>
                  <a:gd name="T6" fmla="*/ 90 w 90"/>
                  <a:gd name="T7" fmla="*/ 497 h 497"/>
                  <a:gd name="T8" fmla="*/ 90 w 90"/>
                  <a:gd name="T9" fmla="*/ 11 h 497"/>
                </a:gdLst>
                <a:ahLst/>
                <a:cxnLst>
                  <a:cxn ang="0">
                    <a:pos x="T0" y="T1"/>
                  </a:cxn>
                  <a:cxn ang="0">
                    <a:pos x="T2" y="T3"/>
                  </a:cxn>
                  <a:cxn ang="0">
                    <a:pos x="T4" y="T5"/>
                  </a:cxn>
                  <a:cxn ang="0">
                    <a:pos x="T6" y="T7"/>
                  </a:cxn>
                  <a:cxn ang="0">
                    <a:pos x="T8" y="T9"/>
                  </a:cxn>
                </a:cxnLst>
                <a:rect l="0" t="0" r="r" b="b"/>
                <a:pathLst>
                  <a:path w="90" h="497">
                    <a:moveTo>
                      <a:pt x="90" y="11"/>
                    </a:moveTo>
                    <a:lnTo>
                      <a:pt x="0" y="0"/>
                    </a:lnTo>
                    <a:lnTo>
                      <a:pt x="0" y="486"/>
                    </a:lnTo>
                    <a:lnTo>
                      <a:pt x="90" y="497"/>
                    </a:lnTo>
                    <a:lnTo>
                      <a:pt x="90" y="11"/>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2" name="Freeform 1456"/>
              <p:cNvSpPr>
                <a:spLocks/>
              </p:cNvSpPr>
              <p:nvPr/>
            </p:nvSpPr>
            <p:spPr bwMode="auto">
              <a:xfrm>
                <a:off x="10" y="1019"/>
                <a:ext cx="9" cy="50"/>
              </a:xfrm>
              <a:custGeom>
                <a:avLst/>
                <a:gdLst>
                  <a:gd name="T0" fmla="*/ 60 w 60"/>
                  <a:gd name="T1" fmla="*/ 0 h 507"/>
                  <a:gd name="T2" fmla="*/ 0 w 60"/>
                  <a:gd name="T3" fmla="*/ 21 h 507"/>
                  <a:gd name="T4" fmla="*/ 0 w 60"/>
                  <a:gd name="T5" fmla="*/ 507 h 507"/>
                  <a:gd name="T6" fmla="*/ 60 w 60"/>
                  <a:gd name="T7" fmla="*/ 486 h 507"/>
                  <a:gd name="T8" fmla="*/ 60 w 60"/>
                  <a:gd name="T9" fmla="*/ 0 h 507"/>
                </a:gdLst>
                <a:ahLst/>
                <a:cxnLst>
                  <a:cxn ang="0">
                    <a:pos x="T0" y="T1"/>
                  </a:cxn>
                  <a:cxn ang="0">
                    <a:pos x="T2" y="T3"/>
                  </a:cxn>
                  <a:cxn ang="0">
                    <a:pos x="T4" y="T5"/>
                  </a:cxn>
                  <a:cxn ang="0">
                    <a:pos x="T6" y="T7"/>
                  </a:cxn>
                  <a:cxn ang="0">
                    <a:pos x="T8" y="T9"/>
                  </a:cxn>
                </a:cxnLst>
                <a:rect l="0" t="0" r="r" b="b"/>
                <a:pathLst>
                  <a:path w="60" h="507">
                    <a:moveTo>
                      <a:pt x="60" y="0"/>
                    </a:moveTo>
                    <a:lnTo>
                      <a:pt x="0" y="21"/>
                    </a:lnTo>
                    <a:lnTo>
                      <a:pt x="0" y="507"/>
                    </a:lnTo>
                    <a:lnTo>
                      <a:pt x="60" y="486"/>
                    </a:lnTo>
                    <a:lnTo>
                      <a:pt x="60" y="0"/>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3" name="Freeform 1457"/>
              <p:cNvSpPr>
                <a:spLocks/>
              </p:cNvSpPr>
              <p:nvPr/>
            </p:nvSpPr>
            <p:spPr bwMode="auto">
              <a:xfrm>
                <a:off x="-31" y="1016"/>
                <a:ext cx="5" cy="53"/>
              </a:xfrm>
              <a:custGeom>
                <a:avLst/>
                <a:gdLst>
                  <a:gd name="T0" fmla="*/ 37 w 37"/>
                  <a:gd name="T1" fmla="*/ 41 h 527"/>
                  <a:gd name="T2" fmla="*/ 0 w 37"/>
                  <a:gd name="T3" fmla="*/ 0 h 527"/>
                  <a:gd name="T4" fmla="*/ 0 w 37"/>
                  <a:gd name="T5" fmla="*/ 486 h 527"/>
                  <a:gd name="T6" fmla="*/ 37 w 37"/>
                  <a:gd name="T7" fmla="*/ 527 h 527"/>
                  <a:gd name="T8" fmla="*/ 37 w 37"/>
                  <a:gd name="T9" fmla="*/ 41 h 527"/>
                </a:gdLst>
                <a:ahLst/>
                <a:cxnLst>
                  <a:cxn ang="0">
                    <a:pos x="T0" y="T1"/>
                  </a:cxn>
                  <a:cxn ang="0">
                    <a:pos x="T2" y="T3"/>
                  </a:cxn>
                  <a:cxn ang="0">
                    <a:pos x="T4" y="T5"/>
                  </a:cxn>
                  <a:cxn ang="0">
                    <a:pos x="T6" y="T7"/>
                  </a:cxn>
                  <a:cxn ang="0">
                    <a:pos x="T8" y="T9"/>
                  </a:cxn>
                </a:cxnLst>
                <a:rect l="0" t="0" r="r" b="b"/>
                <a:pathLst>
                  <a:path w="37" h="527">
                    <a:moveTo>
                      <a:pt x="37" y="41"/>
                    </a:moveTo>
                    <a:lnTo>
                      <a:pt x="0" y="0"/>
                    </a:lnTo>
                    <a:lnTo>
                      <a:pt x="0" y="486"/>
                    </a:lnTo>
                    <a:lnTo>
                      <a:pt x="37" y="527"/>
                    </a:lnTo>
                    <a:lnTo>
                      <a:pt x="37" y="41"/>
                    </a:lnTo>
                    <a:close/>
                  </a:path>
                </a:pathLst>
              </a:custGeom>
              <a:solidFill>
                <a:srgbClr val="283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4" name="Freeform 1458"/>
              <p:cNvSpPr>
                <a:spLocks/>
              </p:cNvSpPr>
              <p:nvPr/>
            </p:nvSpPr>
            <p:spPr bwMode="auto">
              <a:xfrm>
                <a:off x="-10" y="1021"/>
                <a:ext cx="20" cy="49"/>
              </a:xfrm>
              <a:custGeom>
                <a:avLst/>
                <a:gdLst>
                  <a:gd name="T0" fmla="*/ 140 w 140"/>
                  <a:gd name="T1" fmla="*/ 0 h 493"/>
                  <a:gd name="T2" fmla="*/ 0 w 140"/>
                  <a:gd name="T3" fmla="*/ 7 h 493"/>
                  <a:gd name="T4" fmla="*/ 0 w 140"/>
                  <a:gd name="T5" fmla="*/ 493 h 493"/>
                  <a:gd name="T6" fmla="*/ 140 w 140"/>
                  <a:gd name="T7" fmla="*/ 486 h 493"/>
                  <a:gd name="T8" fmla="*/ 140 w 140"/>
                  <a:gd name="T9" fmla="*/ 0 h 493"/>
                </a:gdLst>
                <a:ahLst/>
                <a:cxnLst>
                  <a:cxn ang="0">
                    <a:pos x="T0" y="T1"/>
                  </a:cxn>
                  <a:cxn ang="0">
                    <a:pos x="T2" y="T3"/>
                  </a:cxn>
                  <a:cxn ang="0">
                    <a:pos x="T4" y="T5"/>
                  </a:cxn>
                  <a:cxn ang="0">
                    <a:pos x="T6" y="T7"/>
                  </a:cxn>
                  <a:cxn ang="0">
                    <a:pos x="T8" y="T9"/>
                  </a:cxn>
                </a:cxnLst>
                <a:rect l="0" t="0" r="r" b="b"/>
                <a:pathLst>
                  <a:path w="140" h="493">
                    <a:moveTo>
                      <a:pt x="140" y="0"/>
                    </a:moveTo>
                    <a:lnTo>
                      <a:pt x="0" y="7"/>
                    </a:lnTo>
                    <a:lnTo>
                      <a:pt x="0" y="493"/>
                    </a:lnTo>
                    <a:lnTo>
                      <a:pt x="140" y="486"/>
                    </a:lnTo>
                    <a:lnTo>
                      <a:pt x="140" y="0"/>
                    </a:lnTo>
                    <a:close/>
                  </a:path>
                </a:pathLst>
              </a:custGeom>
              <a:solidFill>
                <a:srgbClr val="538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5" name="Freeform 1459"/>
              <p:cNvSpPr>
                <a:spLocks/>
              </p:cNvSpPr>
              <p:nvPr/>
            </p:nvSpPr>
            <p:spPr bwMode="auto">
              <a:xfrm>
                <a:off x="-50" y="1016"/>
                <a:ext cx="19" cy="54"/>
              </a:xfrm>
              <a:custGeom>
                <a:avLst/>
                <a:gdLst>
                  <a:gd name="T0" fmla="*/ 129 w 129"/>
                  <a:gd name="T1" fmla="*/ 0 h 532"/>
                  <a:gd name="T2" fmla="*/ 0 w 129"/>
                  <a:gd name="T3" fmla="*/ 46 h 532"/>
                  <a:gd name="T4" fmla="*/ 0 w 129"/>
                  <a:gd name="T5" fmla="*/ 532 h 532"/>
                  <a:gd name="T6" fmla="*/ 129 w 129"/>
                  <a:gd name="T7" fmla="*/ 486 h 532"/>
                  <a:gd name="T8" fmla="*/ 129 w 129"/>
                  <a:gd name="T9" fmla="*/ 0 h 532"/>
                </a:gdLst>
                <a:ahLst/>
                <a:cxnLst>
                  <a:cxn ang="0">
                    <a:pos x="T0" y="T1"/>
                  </a:cxn>
                  <a:cxn ang="0">
                    <a:pos x="T2" y="T3"/>
                  </a:cxn>
                  <a:cxn ang="0">
                    <a:pos x="T4" y="T5"/>
                  </a:cxn>
                  <a:cxn ang="0">
                    <a:pos x="T6" y="T7"/>
                  </a:cxn>
                  <a:cxn ang="0">
                    <a:pos x="T8" y="T9"/>
                  </a:cxn>
                </a:cxnLst>
                <a:rect l="0" t="0" r="r" b="b"/>
                <a:pathLst>
                  <a:path w="129" h="532">
                    <a:moveTo>
                      <a:pt x="129" y="0"/>
                    </a:moveTo>
                    <a:lnTo>
                      <a:pt x="0" y="46"/>
                    </a:lnTo>
                    <a:lnTo>
                      <a:pt x="0" y="532"/>
                    </a:lnTo>
                    <a:lnTo>
                      <a:pt x="129" y="486"/>
                    </a:lnTo>
                    <a:lnTo>
                      <a:pt x="129" y="0"/>
                    </a:lnTo>
                    <a:close/>
                  </a:path>
                </a:pathLst>
              </a:custGeom>
              <a:solidFill>
                <a:srgbClr val="517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6" name="Freeform 1460"/>
              <p:cNvSpPr>
                <a:spLocks/>
              </p:cNvSpPr>
              <p:nvPr/>
            </p:nvSpPr>
            <p:spPr bwMode="auto">
              <a:xfrm>
                <a:off x="-26" y="1020"/>
                <a:ext cx="16" cy="50"/>
              </a:xfrm>
              <a:custGeom>
                <a:avLst/>
                <a:gdLst>
                  <a:gd name="T0" fmla="*/ 114 w 114"/>
                  <a:gd name="T1" fmla="*/ 11 h 497"/>
                  <a:gd name="T2" fmla="*/ 0 w 114"/>
                  <a:gd name="T3" fmla="*/ 0 h 497"/>
                  <a:gd name="T4" fmla="*/ 0 w 114"/>
                  <a:gd name="T5" fmla="*/ 486 h 497"/>
                  <a:gd name="T6" fmla="*/ 114 w 114"/>
                  <a:gd name="T7" fmla="*/ 497 h 497"/>
                  <a:gd name="T8" fmla="*/ 114 w 114"/>
                  <a:gd name="T9" fmla="*/ 11 h 497"/>
                </a:gdLst>
                <a:ahLst/>
                <a:cxnLst>
                  <a:cxn ang="0">
                    <a:pos x="T0" y="T1"/>
                  </a:cxn>
                  <a:cxn ang="0">
                    <a:pos x="T2" y="T3"/>
                  </a:cxn>
                  <a:cxn ang="0">
                    <a:pos x="T4" y="T5"/>
                  </a:cxn>
                  <a:cxn ang="0">
                    <a:pos x="T6" y="T7"/>
                  </a:cxn>
                  <a:cxn ang="0">
                    <a:pos x="T8" y="T9"/>
                  </a:cxn>
                </a:cxnLst>
                <a:rect l="0" t="0" r="r" b="b"/>
                <a:pathLst>
                  <a:path w="114" h="497">
                    <a:moveTo>
                      <a:pt x="114" y="11"/>
                    </a:moveTo>
                    <a:lnTo>
                      <a:pt x="0" y="0"/>
                    </a:lnTo>
                    <a:lnTo>
                      <a:pt x="0" y="486"/>
                    </a:lnTo>
                    <a:lnTo>
                      <a:pt x="114" y="497"/>
                    </a:lnTo>
                    <a:lnTo>
                      <a:pt x="114" y="11"/>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7" name="Freeform 1461"/>
              <p:cNvSpPr>
                <a:spLocks/>
              </p:cNvSpPr>
              <p:nvPr/>
            </p:nvSpPr>
            <p:spPr bwMode="auto">
              <a:xfrm>
                <a:off x="-443" y="1005"/>
                <a:ext cx="11" cy="57"/>
              </a:xfrm>
              <a:custGeom>
                <a:avLst/>
                <a:gdLst>
                  <a:gd name="T0" fmla="*/ 73 w 73"/>
                  <a:gd name="T1" fmla="*/ 89 h 575"/>
                  <a:gd name="T2" fmla="*/ 0 w 73"/>
                  <a:gd name="T3" fmla="*/ 0 h 575"/>
                  <a:gd name="T4" fmla="*/ 0 w 73"/>
                  <a:gd name="T5" fmla="*/ 487 h 575"/>
                  <a:gd name="T6" fmla="*/ 73 w 73"/>
                  <a:gd name="T7" fmla="*/ 575 h 575"/>
                  <a:gd name="T8" fmla="*/ 73 w 73"/>
                  <a:gd name="T9" fmla="*/ 89 h 575"/>
                </a:gdLst>
                <a:ahLst/>
                <a:cxnLst>
                  <a:cxn ang="0">
                    <a:pos x="T0" y="T1"/>
                  </a:cxn>
                  <a:cxn ang="0">
                    <a:pos x="T2" y="T3"/>
                  </a:cxn>
                  <a:cxn ang="0">
                    <a:pos x="T4" y="T5"/>
                  </a:cxn>
                  <a:cxn ang="0">
                    <a:pos x="T6" y="T7"/>
                  </a:cxn>
                  <a:cxn ang="0">
                    <a:pos x="T8" y="T9"/>
                  </a:cxn>
                </a:cxnLst>
                <a:rect l="0" t="0" r="r" b="b"/>
                <a:pathLst>
                  <a:path w="73" h="575">
                    <a:moveTo>
                      <a:pt x="73" y="89"/>
                    </a:moveTo>
                    <a:lnTo>
                      <a:pt x="0" y="0"/>
                    </a:lnTo>
                    <a:lnTo>
                      <a:pt x="0" y="487"/>
                    </a:lnTo>
                    <a:lnTo>
                      <a:pt x="73" y="575"/>
                    </a:lnTo>
                    <a:lnTo>
                      <a:pt x="73" y="89"/>
                    </a:lnTo>
                    <a:close/>
                  </a:path>
                </a:pathLst>
              </a:custGeom>
              <a:solidFill>
                <a:srgbClr val="263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8" name="Freeform 1462"/>
              <p:cNvSpPr>
                <a:spLocks/>
              </p:cNvSpPr>
              <p:nvPr/>
            </p:nvSpPr>
            <p:spPr bwMode="auto">
              <a:xfrm>
                <a:off x="-76" y="1021"/>
                <a:ext cx="26" cy="62"/>
              </a:xfrm>
              <a:custGeom>
                <a:avLst/>
                <a:gdLst>
                  <a:gd name="T0" fmla="*/ 181 w 181"/>
                  <a:gd name="T1" fmla="*/ 0 h 618"/>
                  <a:gd name="T2" fmla="*/ 0 w 181"/>
                  <a:gd name="T3" fmla="*/ 132 h 618"/>
                  <a:gd name="T4" fmla="*/ 0 w 181"/>
                  <a:gd name="T5" fmla="*/ 618 h 618"/>
                  <a:gd name="T6" fmla="*/ 181 w 181"/>
                  <a:gd name="T7" fmla="*/ 486 h 618"/>
                  <a:gd name="T8" fmla="*/ 181 w 181"/>
                  <a:gd name="T9" fmla="*/ 0 h 618"/>
                </a:gdLst>
                <a:ahLst/>
                <a:cxnLst>
                  <a:cxn ang="0">
                    <a:pos x="T0" y="T1"/>
                  </a:cxn>
                  <a:cxn ang="0">
                    <a:pos x="T2" y="T3"/>
                  </a:cxn>
                  <a:cxn ang="0">
                    <a:pos x="T4" y="T5"/>
                  </a:cxn>
                  <a:cxn ang="0">
                    <a:pos x="T6" y="T7"/>
                  </a:cxn>
                  <a:cxn ang="0">
                    <a:pos x="T8" y="T9"/>
                  </a:cxn>
                </a:cxnLst>
                <a:rect l="0" t="0" r="r" b="b"/>
                <a:pathLst>
                  <a:path w="181" h="618">
                    <a:moveTo>
                      <a:pt x="181" y="0"/>
                    </a:moveTo>
                    <a:lnTo>
                      <a:pt x="0" y="132"/>
                    </a:lnTo>
                    <a:lnTo>
                      <a:pt x="0" y="618"/>
                    </a:lnTo>
                    <a:lnTo>
                      <a:pt x="181" y="486"/>
                    </a:lnTo>
                    <a:lnTo>
                      <a:pt x="181" y="0"/>
                    </a:lnTo>
                    <a:close/>
                  </a:path>
                </a:pathLst>
              </a:custGeom>
              <a:solidFill>
                <a:srgbClr val="4668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9" name="Freeform 1463"/>
              <p:cNvSpPr>
                <a:spLocks/>
              </p:cNvSpPr>
              <p:nvPr/>
            </p:nvSpPr>
            <p:spPr bwMode="auto">
              <a:xfrm>
                <a:off x="-432" y="1014"/>
                <a:ext cx="10" cy="59"/>
              </a:xfrm>
              <a:custGeom>
                <a:avLst/>
                <a:gdLst>
                  <a:gd name="T0" fmla="*/ 74 w 74"/>
                  <a:gd name="T1" fmla="*/ 112 h 598"/>
                  <a:gd name="T2" fmla="*/ 0 w 74"/>
                  <a:gd name="T3" fmla="*/ 0 h 598"/>
                  <a:gd name="T4" fmla="*/ 0 w 74"/>
                  <a:gd name="T5" fmla="*/ 486 h 598"/>
                  <a:gd name="T6" fmla="*/ 74 w 74"/>
                  <a:gd name="T7" fmla="*/ 598 h 598"/>
                  <a:gd name="T8" fmla="*/ 74 w 74"/>
                  <a:gd name="T9" fmla="*/ 112 h 598"/>
                </a:gdLst>
                <a:ahLst/>
                <a:cxnLst>
                  <a:cxn ang="0">
                    <a:pos x="T0" y="T1"/>
                  </a:cxn>
                  <a:cxn ang="0">
                    <a:pos x="T2" y="T3"/>
                  </a:cxn>
                  <a:cxn ang="0">
                    <a:pos x="T4" y="T5"/>
                  </a:cxn>
                  <a:cxn ang="0">
                    <a:pos x="T6" y="T7"/>
                  </a:cxn>
                  <a:cxn ang="0">
                    <a:pos x="T8" y="T9"/>
                  </a:cxn>
                </a:cxnLst>
                <a:rect l="0" t="0" r="r" b="b"/>
                <a:pathLst>
                  <a:path w="74" h="598">
                    <a:moveTo>
                      <a:pt x="74" y="112"/>
                    </a:moveTo>
                    <a:lnTo>
                      <a:pt x="0" y="0"/>
                    </a:lnTo>
                    <a:lnTo>
                      <a:pt x="0" y="486"/>
                    </a:lnTo>
                    <a:lnTo>
                      <a:pt x="74" y="598"/>
                    </a:lnTo>
                    <a:lnTo>
                      <a:pt x="74" y="112"/>
                    </a:lnTo>
                    <a:close/>
                  </a:path>
                </a:pathLst>
              </a:custGeom>
              <a:solidFill>
                <a:srgbClr val="202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0" name="Freeform 1464"/>
              <p:cNvSpPr>
                <a:spLocks/>
              </p:cNvSpPr>
              <p:nvPr/>
            </p:nvSpPr>
            <p:spPr bwMode="auto">
              <a:xfrm>
                <a:off x="-95" y="1034"/>
                <a:ext cx="19" cy="62"/>
              </a:xfrm>
              <a:custGeom>
                <a:avLst/>
                <a:gdLst>
                  <a:gd name="T0" fmla="*/ 134 w 134"/>
                  <a:gd name="T1" fmla="*/ 0 h 621"/>
                  <a:gd name="T2" fmla="*/ 0 w 134"/>
                  <a:gd name="T3" fmla="*/ 134 h 621"/>
                  <a:gd name="T4" fmla="*/ 0 w 134"/>
                  <a:gd name="T5" fmla="*/ 621 h 621"/>
                  <a:gd name="T6" fmla="*/ 134 w 134"/>
                  <a:gd name="T7" fmla="*/ 486 h 621"/>
                  <a:gd name="T8" fmla="*/ 134 w 134"/>
                  <a:gd name="T9" fmla="*/ 0 h 621"/>
                </a:gdLst>
                <a:ahLst/>
                <a:cxnLst>
                  <a:cxn ang="0">
                    <a:pos x="T0" y="T1"/>
                  </a:cxn>
                  <a:cxn ang="0">
                    <a:pos x="T2" y="T3"/>
                  </a:cxn>
                  <a:cxn ang="0">
                    <a:pos x="T4" y="T5"/>
                  </a:cxn>
                  <a:cxn ang="0">
                    <a:pos x="T6" y="T7"/>
                  </a:cxn>
                  <a:cxn ang="0">
                    <a:pos x="T8" y="T9"/>
                  </a:cxn>
                </a:cxnLst>
                <a:rect l="0" t="0" r="r" b="b"/>
                <a:pathLst>
                  <a:path w="134" h="621">
                    <a:moveTo>
                      <a:pt x="134" y="0"/>
                    </a:moveTo>
                    <a:lnTo>
                      <a:pt x="0" y="134"/>
                    </a:lnTo>
                    <a:lnTo>
                      <a:pt x="0" y="621"/>
                    </a:lnTo>
                    <a:lnTo>
                      <a:pt x="134" y="486"/>
                    </a:lnTo>
                    <a:lnTo>
                      <a:pt x="134" y="0"/>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1" name="Freeform 1465"/>
              <p:cNvSpPr>
                <a:spLocks/>
              </p:cNvSpPr>
              <p:nvPr/>
            </p:nvSpPr>
            <p:spPr bwMode="auto">
              <a:xfrm>
                <a:off x="-119" y="1048"/>
                <a:ext cx="24" cy="69"/>
              </a:xfrm>
              <a:custGeom>
                <a:avLst/>
                <a:gdLst>
                  <a:gd name="T0" fmla="*/ 167 w 167"/>
                  <a:gd name="T1" fmla="*/ 0 h 699"/>
                  <a:gd name="T2" fmla="*/ 0 w 167"/>
                  <a:gd name="T3" fmla="*/ 213 h 699"/>
                  <a:gd name="T4" fmla="*/ 0 w 167"/>
                  <a:gd name="T5" fmla="*/ 699 h 699"/>
                  <a:gd name="T6" fmla="*/ 167 w 167"/>
                  <a:gd name="T7" fmla="*/ 487 h 699"/>
                  <a:gd name="T8" fmla="*/ 167 w 167"/>
                  <a:gd name="T9" fmla="*/ 0 h 699"/>
                </a:gdLst>
                <a:ahLst/>
                <a:cxnLst>
                  <a:cxn ang="0">
                    <a:pos x="T0" y="T1"/>
                  </a:cxn>
                  <a:cxn ang="0">
                    <a:pos x="T2" y="T3"/>
                  </a:cxn>
                  <a:cxn ang="0">
                    <a:pos x="T4" y="T5"/>
                  </a:cxn>
                  <a:cxn ang="0">
                    <a:pos x="T6" y="T7"/>
                  </a:cxn>
                  <a:cxn ang="0">
                    <a:pos x="T8" y="T9"/>
                  </a:cxn>
                </a:cxnLst>
                <a:rect l="0" t="0" r="r" b="b"/>
                <a:pathLst>
                  <a:path w="167" h="699">
                    <a:moveTo>
                      <a:pt x="167" y="0"/>
                    </a:moveTo>
                    <a:lnTo>
                      <a:pt x="0" y="213"/>
                    </a:lnTo>
                    <a:lnTo>
                      <a:pt x="0" y="699"/>
                    </a:lnTo>
                    <a:lnTo>
                      <a:pt x="167" y="487"/>
                    </a:lnTo>
                    <a:lnTo>
                      <a:pt x="167" y="0"/>
                    </a:lnTo>
                    <a:close/>
                  </a:path>
                </a:pathLst>
              </a:custGeom>
              <a:solidFill>
                <a:srgbClr val="354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2" name="Freeform 1466"/>
              <p:cNvSpPr>
                <a:spLocks/>
              </p:cNvSpPr>
              <p:nvPr/>
            </p:nvSpPr>
            <p:spPr bwMode="auto">
              <a:xfrm>
                <a:off x="-311" y="1060"/>
                <a:ext cx="24" cy="50"/>
              </a:xfrm>
              <a:custGeom>
                <a:avLst/>
                <a:gdLst>
                  <a:gd name="T0" fmla="*/ 168 w 168"/>
                  <a:gd name="T1" fmla="*/ 12 h 498"/>
                  <a:gd name="T2" fmla="*/ 0 w 168"/>
                  <a:gd name="T3" fmla="*/ 0 h 498"/>
                  <a:gd name="T4" fmla="*/ 0 w 168"/>
                  <a:gd name="T5" fmla="*/ 486 h 498"/>
                  <a:gd name="T6" fmla="*/ 168 w 168"/>
                  <a:gd name="T7" fmla="*/ 498 h 498"/>
                  <a:gd name="T8" fmla="*/ 168 w 168"/>
                  <a:gd name="T9" fmla="*/ 12 h 498"/>
                </a:gdLst>
                <a:ahLst/>
                <a:cxnLst>
                  <a:cxn ang="0">
                    <a:pos x="T0" y="T1"/>
                  </a:cxn>
                  <a:cxn ang="0">
                    <a:pos x="T2" y="T3"/>
                  </a:cxn>
                  <a:cxn ang="0">
                    <a:pos x="T4" y="T5"/>
                  </a:cxn>
                  <a:cxn ang="0">
                    <a:pos x="T6" y="T7"/>
                  </a:cxn>
                  <a:cxn ang="0">
                    <a:pos x="T8" y="T9"/>
                  </a:cxn>
                </a:cxnLst>
                <a:rect l="0" t="0" r="r" b="b"/>
                <a:pathLst>
                  <a:path w="168" h="498">
                    <a:moveTo>
                      <a:pt x="168" y="12"/>
                    </a:moveTo>
                    <a:lnTo>
                      <a:pt x="0" y="0"/>
                    </a:lnTo>
                    <a:lnTo>
                      <a:pt x="0" y="486"/>
                    </a:lnTo>
                    <a:lnTo>
                      <a:pt x="168" y="498"/>
                    </a:lnTo>
                    <a:lnTo>
                      <a:pt x="168" y="12"/>
                    </a:lnTo>
                    <a:close/>
                  </a:path>
                </a:pathLst>
              </a:custGeom>
              <a:solidFill>
                <a:srgbClr val="528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3" name="Freeform 1467"/>
              <p:cNvSpPr>
                <a:spLocks/>
              </p:cNvSpPr>
              <p:nvPr/>
            </p:nvSpPr>
            <p:spPr bwMode="auto">
              <a:xfrm>
                <a:off x="-127" y="1069"/>
                <a:ext cx="8" cy="59"/>
              </a:xfrm>
              <a:custGeom>
                <a:avLst/>
                <a:gdLst>
                  <a:gd name="T0" fmla="*/ 60 w 60"/>
                  <a:gd name="T1" fmla="*/ 0 h 596"/>
                  <a:gd name="T2" fmla="*/ 0 w 60"/>
                  <a:gd name="T3" fmla="*/ 111 h 596"/>
                  <a:gd name="T4" fmla="*/ 0 w 60"/>
                  <a:gd name="T5" fmla="*/ 596 h 596"/>
                  <a:gd name="T6" fmla="*/ 60 w 60"/>
                  <a:gd name="T7" fmla="*/ 486 h 596"/>
                  <a:gd name="T8" fmla="*/ 60 w 60"/>
                  <a:gd name="T9" fmla="*/ 0 h 596"/>
                </a:gdLst>
                <a:ahLst/>
                <a:cxnLst>
                  <a:cxn ang="0">
                    <a:pos x="T0" y="T1"/>
                  </a:cxn>
                  <a:cxn ang="0">
                    <a:pos x="T2" y="T3"/>
                  </a:cxn>
                  <a:cxn ang="0">
                    <a:pos x="T4" y="T5"/>
                  </a:cxn>
                  <a:cxn ang="0">
                    <a:pos x="T6" y="T7"/>
                  </a:cxn>
                  <a:cxn ang="0">
                    <a:pos x="T8" y="T9"/>
                  </a:cxn>
                </a:cxnLst>
                <a:rect l="0" t="0" r="r" b="b"/>
                <a:pathLst>
                  <a:path w="60" h="596">
                    <a:moveTo>
                      <a:pt x="60" y="0"/>
                    </a:moveTo>
                    <a:lnTo>
                      <a:pt x="0" y="111"/>
                    </a:lnTo>
                    <a:lnTo>
                      <a:pt x="0" y="596"/>
                    </a:lnTo>
                    <a:lnTo>
                      <a:pt x="60" y="486"/>
                    </a:lnTo>
                    <a:lnTo>
                      <a:pt x="60" y="0"/>
                    </a:lnTo>
                    <a:close/>
                  </a:path>
                </a:pathLst>
              </a:custGeom>
              <a:solidFill>
                <a:srgbClr val="2C3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4" name="Freeform 1468"/>
              <p:cNvSpPr>
                <a:spLocks/>
              </p:cNvSpPr>
              <p:nvPr/>
            </p:nvSpPr>
            <p:spPr bwMode="auto">
              <a:xfrm>
                <a:off x="-287" y="1061"/>
                <a:ext cx="24" cy="60"/>
              </a:xfrm>
              <a:custGeom>
                <a:avLst/>
                <a:gdLst>
                  <a:gd name="T0" fmla="*/ 170 w 170"/>
                  <a:gd name="T1" fmla="*/ 113 h 599"/>
                  <a:gd name="T2" fmla="*/ 0 w 170"/>
                  <a:gd name="T3" fmla="*/ 0 h 599"/>
                  <a:gd name="T4" fmla="*/ 0 w 170"/>
                  <a:gd name="T5" fmla="*/ 486 h 599"/>
                  <a:gd name="T6" fmla="*/ 170 w 170"/>
                  <a:gd name="T7" fmla="*/ 599 h 599"/>
                  <a:gd name="T8" fmla="*/ 170 w 170"/>
                  <a:gd name="T9" fmla="*/ 113 h 599"/>
                </a:gdLst>
                <a:ahLst/>
                <a:cxnLst>
                  <a:cxn ang="0">
                    <a:pos x="T0" y="T1"/>
                  </a:cxn>
                  <a:cxn ang="0">
                    <a:pos x="T2" y="T3"/>
                  </a:cxn>
                  <a:cxn ang="0">
                    <a:pos x="T4" y="T5"/>
                  </a:cxn>
                  <a:cxn ang="0">
                    <a:pos x="T6" y="T7"/>
                  </a:cxn>
                  <a:cxn ang="0">
                    <a:pos x="T8" y="T9"/>
                  </a:cxn>
                </a:cxnLst>
                <a:rect l="0" t="0" r="r" b="b"/>
                <a:pathLst>
                  <a:path w="170" h="599">
                    <a:moveTo>
                      <a:pt x="170" y="113"/>
                    </a:moveTo>
                    <a:lnTo>
                      <a:pt x="0" y="0"/>
                    </a:lnTo>
                    <a:lnTo>
                      <a:pt x="0" y="486"/>
                    </a:lnTo>
                    <a:lnTo>
                      <a:pt x="170" y="599"/>
                    </a:lnTo>
                    <a:lnTo>
                      <a:pt x="170" y="113"/>
                    </a:lnTo>
                    <a:close/>
                  </a:path>
                </a:pathLst>
              </a:custGeom>
              <a:solidFill>
                <a:srgbClr val="3A5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5" name="Freeform 1469"/>
              <p:cNvSpPr>
                <a:spLocks/>
              </p:cNvSpPr>
              <p:nvPr/>
            </p:nvSpPr>
            <p:spPr bwMode="auto">
              <a:xfrm>
                <a:off x="-345" y="1060"/>
                <a:ext cx="34" cy="60"/>
              </a:xfrm>
              <a:custGeom>
                <a:avLst/>
                <a:gdLst>
                  <a:gd name="T0" fmla="*/ 239 w 239"/>
                  <a:gd name="T1" fmla="*/ 0 h 603"/>
                  <a:gd name="T2" fmla="*/ 0 w 239"/>
                  <a:gd name="T3" fmla="*/ 117 h 603"/>
                  <a:gd name="T4" fmla="*/ 0 w 239"/>
                  <a:gd name="T5" fmla="*/ 603 h 603"/>
                  <a:gd name="T6" fmla="*/ 239 w 239"/>
                  <a:gd name="T7" fmla="*/ 486 h 603"/>
                  <a:gd name="T8" fmla="*/ 239 w 239"/>
                  <a:gd name="T9" fmla="*/ 0 h 603"/>
                </a:gdLst>
                <a:ahLst/>
                <a:cxnLst>
                  <a:cxn ang="0">
                    <a:pos x="T0" y="T1"/>
                  </a:cxn>
                  <a:cxn ang="0">
                    <a:pos x="T2" y="T3"/>
                  </a:cxn>
                  <a:cxn ang="0">
                    <a:pos x="T4" y="T5"/>
                  </a:cxn>
                  <a:cxn ang="0">
                    <a:pos x="T6" y="T7"/>
                  </a:cxn>
                  <a:cxn ang="0">
                    <a:pos x="T8" y="T9"/>
                  </a:cxn>
                </a:cxnLst>
                <a:rect l="0" t="0" r="r" b="b"/>
                <a:pathLst>
                  <a:path w="239" h="603">
                    <a:moveTo>
                      <a:pt x="239" y="0"/>
                    </a:moveTo>
                    <a:lnTo>
                      <a:pt x="0" y="117"/>
                    </a:lnTo>
                    <a:lnTo>
                      <a:pt x="0" y="603"/>
                    </a:lnTo>
                    <a:lnTo>
                      <a:pt x="239" y="486"/>
                    </a:lnTo>
                    <a:lnTo>
                      <a:pt x="239" y="0"/>
                    </a:lnTo>
                    <a:close/>
                  </a:path>
                </a:pathLst>
              </a:custGeom>
              <a:solidFill>
                <a:srgbClr val="4D77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6" name="Freeform 1470"/>
              <p:cNvSpPr>
                <a:spLocks/>
              </p:cNvSpPr>
              <p:nvPr/>
            </p:nvSpPr>
            <p:spPr bwMode="auto">
              <a:xfrm>
                <a:off x="-424" y="1063"/>
                <a:ext cx="19" cy="54"/>
              </a:xfrm>
              <a:custGeom>
                <a:avLst/>
                <a:gdLst>
                  <a:gd name="T0" fmla="*/ 134 w 134"/>
                  <a:gd name="T1" fmla="*/ 0 h 543"/>
                  <a:gd name="T2" fmla="*/ 0 w 134"/>
                  <a:gd name="T3" fmla="*/ 58 h 543"/>
                  <a:gd name="T4" fmla="*/ 0 w 134"/>
                  <a:gd name="T5" fmla="*/ 543 h 543"/>
                  <a:gd name="T6" fmla="*/ 134 w 134"/>
                  <a:gd name="T7" fmla="*/ 487 h 543"/>
                  <a:gd name="T8" fmla="*/ 134 w 134"/>
                  <a:gd name="T9" fmla="*/ 0 h 543"/>
                </a:gdLst>
                <a:ahLst/>
                <a:cxnLst>
                  <a:cxn ang="0">
                    <a:pos x="T0" y="T1"/>
                  </a:cxn>
                  <a:cxn ang="0">
                    <a:pos x="T2" y="T3"/>
                  </a:cxn>
                  <a:cxn ang="0">
                    <a:pos x="T4" y="T5"/>
                  </a:cxn>
                  <a:cxn ang="0">
                    <a:pos x="T6" y="T7"/>
                  </a:cxn>
                  <a:cxn ang="0">
                    <a:pos x="T8" y="T9"/>
                  </a:cxn>
                </a:cxnLst>
                <a:rect l="0" t="0" r="r" b="b"/>
                <a:pathLst>
                  <a:path w="134" h="543">
                    <a:moveTo>
                      <a:pt x="134" y="0"/>
                    </a:moveTo>
                    <a:lnTo>
                      <a:pt x="0" y="58"/>
                    </a:lnTo>
                    <a:lnTo>
                      <a:pt x="0" y="543"/>
                    </a:lnTo>
                    <a:lnTo>
                      <a:pt x="134" y="487"/>
                    </a:lnTo>
                    <a:lnTo>
                      <a:pt x="134" y="0"/>
                    </a:lnTo>
                    <a:close/>
                  </a:path>
                </a:pathLst>
              </a:custGeom>
              <a:solidFill>
                <a:srgbClr val="4F7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7" name="Freeform 1471"/>
              <p:cNvSpPr>
                <a:spLocks/>
              </p:cNvSpPr>
              <p:nvPr/>
            </p:nvSpPr>
            <p:spPr bwMode="auto">
              <a:xfrm>
                <a:off x="-405" y="1063"/>
                <a:ext cx="17" cy="57"/>
              </a:xfrm>
              <a:custGeom>
                <a:avLst/>
                <a:gdLst>
                  <a:gd name="T0" fmla="*/ 121 w 121"/>
                  <a:gd name="T1" fmla="*/ 85 h 571"/>
                  <a:gd name="T2" fmla="*/ 0 w 121"/>
                  <a:gd name="T3" fmla="*/ 0 h 571"/>
                  <a:gd name="T4" fmla="*/ 0 w 121"/>
                  <a:gd name="T5" fmla="*/ 487 h 571"/>
                  <a:gd name="T6" fmla="*/ 121 w 121"/>
                  <a:gd name="T7" fmla="*/ 571 h 571"/>
                  <a:gd name="T8" fmla="*/ 121 w 121"/>
                  <a:gd name="T9" fmla="*/ 85 h 571"/>
                </a:gdLst>
                <a:ahLst/>
                <a:cxnLst>
                  <a:cxn ang="0">
                    <a:pos x="T0" y="T1"/>
                  </a:cxn>
                  <a:cxn ang="0">
                    <a:pos x="T2" y="T3"/>
                  </a:cxn>
                  <a:cxn ang="0">
                    <a:pos x="T4" y="T5"/>
                  </a:cxn>
                  <a:cxn ang="0">
                    <a:pos x="T6" y="T7"/>
                  </a:cxn>
                  <a:cxn ang="0">
                    <a:pos x="T8" y="T9"/>
                  </a:cxn>
                </a:cxnLst>
                <a:rect l="0" t="0" r="r" b="b"/>
                <a:pathLst>
                  <a:path w="121" h="571">
                    <a:moveTo>
                      <a:pt x="121" y="85"/>
                    </a:moveTo>
                    <a:lnTo>
                      <a:pt x="0" y="0"/>
                    </a:lnTo>
                    <a:lnTo>
                      <a:pt x="0" y="487"/>
                    </a:lnTo>
                    <a:lnTo>
                      <a:pt x="121" y="571"/>
                    </a:lnTo>
                    <a:lnTo>
                      <a:pt x="121" y="85"/>
                    </a:lnTo>
                    <a:close/>
                  </a:path>
                </a:pathLst>
              </a:custGeom>
              <a:solidFill>
                <a:srgbClr val="39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8" name="Freeform 1472"/>
              <p:cNvSpPr>
                <a:spLocks/>
              </p:cNvSpPr>
              <p:nvPr/>
            </p:nvSpPr>
            <p:spPr bwMode="auto">
              <a:xfrm>
                <a:off x="-263" y="1072"/>
                <a:ext cx="15" cy="52"/>
              </a:xfrm>
              <a:custGeom>
                <a:avLst/>
                <a:gdLst>
                  <a:gd name="T0" fmla="*/ 101 w 101"/>
                  <a:gd name="T1" fmla="*/ 25 h 511"/>
                  <a:gd name="T2" fmla="*/ 0 w 101"/>
                  <a:gd name="T3" fmla="*/ 0 h 511"/>
                  <a:gd name="T4" fmla="*/ 0 w 101"/>
                  <a:gd name="T5" fmla="*/ 486 h 511"/>
                  <a:gd name="T6" fmla="*/ 101 w 101"/>
                  <a:gd name="T7" fmla="*/ 511 h 511"/>
                  <a:gd name="T8" fmla="*/ 101 w 101"/>
                  <a:gd name="T9" fmla="*/ 25 h 511"/>
                </a:gdLst>
                <a:ahLst/>
                <a:cxnLst>
                  <a:cxn ang="0">
                    <a:pos x="T0" y="T1"/>
                  </a:cxn>
                  <a:cxn ang="0">
                    <a:pos x="T2" y="T3"/>
                  </a:cxn>
                  <a:cxn ang="0">
                    <a:pos x="T4" y="T5"/>
                  </a:cxn>
                  <a:cxn ang="0">
                    <a:pos x="T6" y="T7"/>
                  </a:cxn>
                  <a:cxn ang="0">
                    <a:pos x="T8" y="T9"/>
                  </a:cxn>
                </a:cxnLst>
                <a:rect l="0" t="0" r="r" b="b"/>
                <a:pathLst>
                  <a:path w="101" h="511">
                    <a:moveTo>
                      <a:pt x="101" y="25"/>
                    </a:moveTo>
                    <a:lnTo>
                      <a:pt x="0" y="0"/>
                    </a:lnTo>
                    <a:lnTo>
                      <a:pt x="0" y="486"/>
                    </a:lnTo>
                    <a:lnTo>
                      <a:pt x="101" y="511"/>
                    </a:lnTo>
                    <a:lnTo>
                      <a:pt x="101" y="25"/>
                    </a:lnTo>
                    <a:close/>
                  </a:path>
                </a:pathLst>
              </a:custGeom>
              <a:solidFill>
                <a:srgbClr val="4C7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9" name="Freeform 1473"/>
              <p:cNvSpPr>
                <a:spLocks/>
              </p:cNvSpPr>
              <p:nvPr/>
            </p:nvSpPr>
            <p:spPr bwMode="auto">
              <a:xfrm>
                <a:off x="-491" y="1059"/>
                <a:ext cx="4" cy="65"/>
              </a:xfrm>
              <a:custGeom>
                <a:avLst/>
                <a:gdLst>
                  <a:gd name="T0" fmla="*/ 23 w 23"/>
                  <a:gd name="T1" fmla="*/ 167 h 653"/>
                  <a:gd name="T2" fmla="*/ 0 w 23"/>
                  <a:gd name="T3" fmla="*/ 0 h 653"/>
                  <a:gd name="T4" fmla="*/ 0 w 23"/>
                  <a:gd name="T5" fmla="*/ 485 h 653"/>
                  <a:gd name="T6" fmla="*/ 23 w 23"/>
                  <a:gd name="T7" fmla="*/ 653 h 653"/>
                  <a:gd name="T8" fmla="*/ 23 w 23"/>
                  <a:gd name="T9" fmla="*/ 167 h 653"/>
                </a:gdLst>
                <a:ahLst/>
                <a:cxnLst>
                  <a:cxn ang="0">
                    <a:pos x="T0" y="T1"/>
                  </a:cxn>
                  <a:cxn ang="0">
                    <a:pos x="T2" y="T3"/>
                  </a:cxn>
                  <a:cxn ang="0">
                    <a:pos x="T4" y="T5"/>
                  </a:cxn>
                  <a:cxn ang="0">
                    <a:pos x="T6" y="T7"/>
                  </a:cxn>
                  <a:cxn ang="0">
                    <a:pos x="T8" y="T9"/>
                  </a:cxn>
                </a:cxnLst>
                <a:rect l="0" t="0" r="r" b="b"/>
                <a:pathLst>
                  <a:path w="23" h="653">
                    <a:moveTo>
                      <a:pt x="23" y="167"/>
                    </a:moveTo>
                    <a:lnTo>
                      <a:pt x="0" y="0"/>
                    </a:lnTo>
                    <a:lnTo>
                      <a:pt x="0" y="485"/>
                    </a:lnTo>
                    <a:lnTo>
                      <a:pt x="23" y="653"/>
                    </a:lnTo>
                    <a:lnTo>
                      <a:pt x="23" y="167"/>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0" name="Freeform 1474"/>
              <p:cNvSpPr>
                <a:spLocks/>
              </p:cNvSpPr>
              <p:nvPr/>
            </p:nvSpPr>
            <p:spPr bwMode="auto">
              <a:xfrm>
                <a:off x="-248" y="1075"/>
                <a:ext cx="26" cy="64"/>
              </a:xfrm>
              <a:custGeom>
                <a:avLst/>
                <a:gdLst>
                  <a:gd name="T0" fmla="*/ 187 w 187"/>
                  <a:gd name="T1" fmla="*/ 152 h 637"/>
                  <a:gd name="T2" fmla="*/ 0 w 187"/>
                  <a:gd name="T3" fmla="*/ 0 h 637"/>
                  <a:gd name="T4" fmla="*/ 0 w 187"/>
                  <a:gd name="T5" fmla="*/ 486 h 637"/>
                  <a:gd name="T6" fmla="*/ 187 w 187"/>
                  <a:gd name="T7" fmla="*/ 637 h 637"/>
                  <a:gd name="T8" fmla="*/ 187 w 187"/>
                  <a:gd name="T9" fmla="*/ 152 h 637"/>
                </a:gdLst>
                <a:ahLst/>
                <a:cxnLst>
                  <a:cxn ang="0">
                    <a:pos x="T0" y="T1"/>
                  </a:cxn>
                  <a:cxn ang="0">
                    <a:pos x="T2" y="T3"/>
                  </a:cxn>
                  <a:cxn ang="0">
                    <a:pos x="T4" y="T5"/>
                  </a:cxn>
                  <a:cxn ang="0">
                    <a:pos x="T6" y="T7"/>
                  </a:cxn>
                  <a:cxn ang="0">
                    <a:pos x="T8" y="T9"/>
                  </a:cxn>
                </a:cxnLst>
                <a:rect l="0" t="0" r="r" b="b"/>
                <a:pathLst>
                  <a:path w="187" h="637">
                    <a:moveTo>
                      <a:pt x="187" y="152"/>
                    </a:moveTo>
                    <a:lnTo>
                      <a:pt x="0" y="0"/>
                    </a:lnTo>
                    <a:lnTo>
                      <a:pt x="0" y="486"/>
                    </a:lnTo>
                    <a:lnTo>
                      <a:pt x="187" y="637"/>
                    </a:lnTo>
                    <a:lnTo>
                      <a:pt x="187" y="152"/>
                    </a:lnTo>
                    <a:close/>
                  </a:path>
                </a:pathLst>
              </a:custGeom>
              <a:solidFill>
                <a:srgbClr val="334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1" name="Freeform 1475"/>
              <p:cNvSpPr>
                <a:spLocks/>
              </p:cNvSpPr>
              <p:nvPr/>
            </p:nvSpPr>
            <p:spPr bwMode="auto">
              <a:xfrm>
                <a:off x="-440" y="1069"/>
                <a:ext cx="16" cy="64"/>
              </a:xfrm>
              <a:custGeom>
                <a:avLst/>
                <a:gdLst>
                  <a:gd name="T0" fmla="*/ 113 w 113"/>
                  <a:gd name="T1" fmla="*/ 0 h 644"/>
                  <a:gd name="T2" fmla="*/ 0 w 113"/>
                  <a:gd name="T3" fmla="*/ 158 h 644"/>
                  <a:gd name="T4" fmla="*/ 0 w 113"/>
                  <a:gd name="T5" fmla="*/ 644 h 644"/>
                  <a:gd name="T6" fmla="*/ 113 w 113"/>
                  <a:gd name="T7" fmla="*/ 485 h 644"/>
                  <a:gd name="T8" fmla="*/ 113 w 113"/>
                  <a:gd name="T9" fmla="*/ 0 h 644"/>
                </a:gdLst>
                <a:ahLst/>
                <a:cxnLst>
                  <a:cxn ang="0">
                    <a:pos x="T0" y="T1"/>
                  </a:cxn>
                  <a:cxn ang="0">
                    <a:pos x="T2" y="T3"/>
                  </a:cxn>
                  <a:cxn ang="0">
                    <a:pos x="T4" y="T5"/>
                  </a:cxn>
                  <a:cxn ang="0">
                    <a:pos x="T6" y="T7"/>
                  </a:cxn>
                  <a:cxn ang="0">
                    <a:pos x="T8" y="T9"/>
                  </a:cxn>
                </a:cxnLst>
                <a:rect l="0" t="0" r="r" b="b"/>
                <a:pathLst>
                  <a:path w="113" h="644">
                    <a:moveTo>
                      <a:pt x="113" y="0"/>
                    </a:moveTo>
                    <a:lnTo>
                      <a:pt x="0" y="158"/>
                    </a:lnTo>
                    <a:lnTo>
                      <a:pt x="0" y="644"/>
                    </a:lnTo>
                    <a:lnTo>
                      <a:pt x="113" y="485"/>
                    </a:lnTo>
                    <a:lnTo>
                      <a:pt x="113" y="0"/>
                    </a:lnTo>
                    <a:close/>
                  </a:path>
                </a:pathLst>
              </a:custGeom>
              <a:solidFill>
                <a:srgbClr val="32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2" name="Freeform 1476"/>
              <p:cNvSpPr>
                <a:spLocks/>
              </p:cNvSpPr>
              <p:nvPr/>
            </p:nvSpPr>
            <p:spPr bwMode="auto">
              <a:xfrm>
                <a:off x="-369" y="1072"/>
                <a:ext cx="24" cy="66"/>
              </a:xfrm>
              <a:custGeom>
                <a:avLst/>
                <a:gdLst>
                  <a:gd name="T0" fmla="*/ 164 w 164"/>
                  <a:gd name="T1" fmla="*/ 0 h 660"/>
                  <a:gd name="T2" fmla="*/ 0 w 164"/>
                  <a:gd name="T3" fmla="*/ 175 h 660"/>
                  <a:gd name="T4" fmla="*/ 0 w 164"/>
                  <a:gd name="T5" fmla="*/ 660 h 660"/>
                  <a:gd name="T6" fmla="*/ 164 w 164"/>
                  <a:gd name="T7" fmla="*/ 486 h 660"/>
                  <a:gd name="T8" fmla="*/ 164 w 164"/>
                  <a:gd name="T9" fmla="*/ 0 h 660"/>
                </a:gdLst>
                <a:ahLst/>
                <a:cxnLst>
                  <a:cxn ang="0">
                    <a:pos x="T0" y="T1"/>
                  </a:cxn>
                  <a:cxn ang="0">
                    <a:pos x="T2" y="T3"/>
                  </a:cxn>
                  <a:cxn ang="0">
                    <a:pos x="T4" y="T5"/>
                  </a:cxn>
                  <a:cxn ang="0">
                    <a:pos x="T6" y="T7"/>
                  </a:cxn>
                  <a:cxn ang="0">
                    <a:pos x="T8" y="T9"/>
                  </a:cxn>
                </a:cxnLst>
                <a:rect l="0" t="0" r="r" b="b"/>
                <a:pathLst>
                  <a:path w="164" h="660">
                    <a:moveTo>
                      <a:pt x="164" y="0"/>
                    </a:moveTo>
                    <a:lnTo>
                      <a:pt x="0" y="175"/>
                    </a:lnTo>
                    <a:lnTo>
                      <a:pt x="0" y="660"/>
                    </a:lnTo>
                    <a:lnTo>
                      <a:pt x="164" y="486"/>
                    </a:lnTo>
                    <a:lnTo>
                      <a:pt x="164" y="0"/>
                    </a:lnTo>
                    <a:close/>
                  </a:path>
                </a:pathLst>
              </a:custGeom>
              <a:solidFill>
                <a:srgbClr val="3C56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3" name="Freeform 1477"/>
              <p:cNvSpPr>
                <a:spLocks/>
              </p:cNvSpPr>
              <p:nvPr/>
            </p:nvSpPr>
            <p:spPr bwMode="auto">
              <a:xfrm>
                <a:off x="-388" y="1072"/>
                <a:ext cx="11" cy="67"/>
              </a:xfrm>
              <a:custGeom>
                <a:avLst/>
                <a:gdLst>
                  <a:gd name="T0" fmla="*/ 74 w 74"/>
                  <a:gd name="T1" fmla="*/ 189 h 674"/>
                  <a:gd name="T2" fmla="*/ 0 w 74"/>
                  <a:gd name="T3" fmla="*/ 0 h 674"/>
                  <a:gd name="T4" fmla="*/ 0 w 74"/>
                  <a:gd name="T5" fmla="*/ 486 h 674"/>
                  <a:gd name="T6" fmla="*/ 74 w 74"/>
                  <a:gd name="T7" fmla="*/ 674 h 674"/>
                  <a:gd name="T8" fmla="*/ 74 w 74"/>
                  <a:gd name="T9" fmla="*/ 189 h 674"/>
                </a:gdLst>
                <a:ahLst/>
                <a:cxnLst>
                  <a:cxn ang="0">
                    <a:pos x="T0" y="T1"/>
                  </a:cxn>
                  <a:cxn ang="0">
                    <a:pos x="T2" y="T3"/>
                  </a:cxn>
                  <a:cxn ang="0">
                    <a:pos x="T4" y="T5"/>
                  </a:cxn>
                  <a:cxn ang="0">
                    <a:pos x="T6" y="T7"/>
                  </a:cxn>
                  <a:cxn ang="0">
                    <a:pos x="T8" y="T9"/>
                  </a:cxn>
                </a:cxnLst>
                <a:rect l="0" t="0" r="r" b="b"/>
                <a:pathLst>
                  <a:path w="74" h="674">
                    <a:moveTo>
                      <a:pt x="74" y="189"/>
                    </a:moveTo>
                    <a:lnTo>
                      <a:pt x="0" y="0"/>
                    </a:lnTo>
                    <a:lnTo>
                      <a:pt x="0" y="486"/>
                    </a:lnTo>
                    <a:lnTo>
                      <a:pt x="74" y="674"/>
                    </a:lnTo>
                    <a:lnTo>
                      <a:pt x="74" y="189"/>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4" name="Freeform 1478"/>
              <p:cNvSpPr>
                <a:spLocks/>
              </p:cNvSpPr>
              <p:nvPr/>
            </p:nvSpPr>
            <p:spPr bwMode="auto">
              <a:xfrm>
                <a:off x="-222" y="1090"/>
                <a:ext cx="36" cy="58"/>
              </a:xfrm>
              <a:custGeom>
                <a:avLst/>
                <a:gdLst>
                  <a:gd name="T0" fmla="*/ 247 w 247"/>
                  <a:gd name="T1" fmla="*/ 98 h 583"/>
                  <a:gd name="T2" fmla="*/ 0 w 247"/>
                  <a:gd name="T3" fmla="*/ 0 h 583"/>
                  <a:gd name="T4" fmla="*/ 0 w 247"/>
                  <a:gd name="T5" fmla="*/ 485 h 583"/>
                  <a:gd name="T6" fmla="*/ 247 w 247"/>
                  <a:gd name="T7" fmla="*/ 583 h 583"/>
                  <a:gd name="T8" fmla="*/ 247 w 247"/>
                  <a:gd name="T9" fmla="*/ 98 h 583"/>
                </a:gdLst>
                <a:ahLst/>
                <a:cxnLst>
                  <a:cxn ang="0">
                    <a:pos x="T0" y="T1"/>
                  </a:cxn>
                  <a:cxn ang="0">
                    <a:pos x="T2" y="T3"/>
                  </a:cxn>
                  <a:cxn ang="0">
                    <a:pos x="T4" y="T5"/>
                  </a:cxn>
                  <a:cxn ang="0">
                    <a:pos x="T6" y="T7"/>
                  </a:cxn>
                  <a:cxn ang="0">
                    <a:pos x="T8" y="T9"/>
                  </a:cxn>
                </a:cxnLst>
                <a:rect l="0" t="0" r="r" b="b"/>
                <a:pathLst>
                  <a:path w="247" h="583">
                    <a:moveTo>
                      <a:pt x="247" y="98"/>
                    </a:moveTo>
                    <a:lnTo>
                      <a:pt x="0" y="0"/>
                    </a:lnTo>
                    <a:lnTo>
                      <a:pt x="0" y="485"/>
                    </a:lnTo>
                    <a:lnTo>
                      <a:pt x="247" y="583"/>
                    </a:lnTo>
                    <a:lnTo>
                      <a:pt x="247" y="98"/>
                    </a:lnTo>
                    <a:close/>
                  </a:path>
                </a:pathLst>
              </a:custGeom>
              <a:solidFill>
                <a:srgbClr val="4668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5" name="Freeform 1479"/>
              <p:cNvSpPr>
                <a:spLocks/>
              </p:cNvSpPr>
              <p:nvPr/>
            </p:nvSpPr>
            <p:spPr bwMode="auto">
              <a:xfrm>
                <a:off x="-377" y="1089"/>
                <a:ext cx="8" cy="50"/>
              </a:xfrm>
              <a:custGeom>
                <a:avLst/>
                <a:gdLst>
                  <a:gd name="T0" fmla="*/ 58 w 58"/>
                  <a:gd name="T1" fmla="*/ 0 h 498"/>
                  <a:gd name="T2" fmla="*/ 0 w 58"/>
                  <a:gd name="T3" fmla="*/ 13 h 498"/>
                  <a:gd name="T4" fmla="*/ 0 w 58"/>
                  <a:gd name="T5" fmla="*/ 498 h 498"/>
                  <a:gd name="T6" fmla="*/ 58 w 58"/>
                  <a:gd name="T7" fmla="*/ 485 h 498"/>
                  <a:gd name="T8" fmla="*/ 58 w 58"/>
                  <a:gd name="T9" fmla="*/ 0 h 498"/>
                </a:gdLst>
                <a:ahLst/>
                <a:cxnLst>
                  <a:cxn ang="0">
                    <a:pos x="T0" y="T1"/>
                  </a:cxn>
                  <a:cxn ang="0">
                    <a:pos x="T2" y="T3"/>
                  </a:cxn>
                  <a:cxn ang="0">
                    <a:pos x="T4" y="T5"/>
                  </a:cxn>
                  <a:cxn ang="0">
                    <a:pos x="T6" y="T7"/>
                  </a:cxn>
                  <a:cxn ang="0">
                    <a:pos x="T8" y="T9"/>
                  </a:cxn>
                </a:cxnLst>
                <a:rect l="0" t="0" r="r" b="b"/>
                <a:pathLst>
                  <a:path w="58" h="498">
                    <a:moveTo>
                      <a:pt x="58" y="0"/>
                    </a:moveTo>
                    <a:lnTo>
                      <a:pt x="0" y="13"/>
                    </a:lnTo>
                    <a:lnTo>
                      <a:pt x="0" y="498"/>
                    </a:lnTo>
                    <a:lnTo>
                      <a:pt x="58" y="485"/>
                    </a:lnTo>
                    <a:lnTo>
                      <a:pt x="58" y="0"/>
                    </a:lnTo>
                    <a:close/>
                  </a:path>
                </a:pathLst>
              </a:custGeom>
              <a:solidFill>
                <a:srgbClr val="538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6" name="Freeform 1480"/>
              <p:cNvSpPr>
                <a:spLocks/>
              </p:cNvSpPr>
              <p:nvPr/>
            </p:nvSpPr>
            <p:spPr bwMode="auto">
              <a:xfrm>
                <a:off x="-130" y="1097"/>
                <a:ext cx="4" cy="62"/>
              </a:xfrm>
              <a:custGeom>
                <a:avLst/>
                <a:gdLst>
                  <a:gd name="T0" fmla="*/ 28 w 28"/>
                  <a:gd name="T1" fmla="*/ 0 h 616"/>
                  <a:gd name="T2" fmla="*/ 0 w 28"/>
                  <a:gd name="T3" fmla="*/ 131 h 616"/>
                  <a:gd name="T4" fmla="*/ 0 w 28"/>
                  <a:gd name="T5" fmla="*/ 616 h 616"/>
                  <a:gd name="T6" fmla="*/ 28 w 28"/>
                  <a:gd name="T7" fmla="*/ 485 h 616"/>
                  <a:gd name="T8" fmla="*/ 28 w 28"/>
                  <a:gd name="T9" fmla="*/ 0 h 616"/>
                </a:gdLst>
                <a:ahLst/>
                <a:cxnLst>
                  <a:cxn ang="0">
                    <a:pos x="T0" y="T1"/>
                  </a:cxn>
                  <a:cxn ang="0">
                    <a:pos x="T2" y="T3"/>
                  </a:cxn>
                  <a:cxn ang="0">
                    <a:pos x="T4" y="T5"/>
                  </a:cxn>
                  <a:cxn ang="0">
                    <a:pos x="T6" y="T7"/>
                  </a:cxn>
                  <a:cxn ang="0">
                    <a:pos x="T8" y="T9"/>
                  </a:cxn>
                </a:cxnLst>
                <a:rect l="0" t="0" r="r" b="b"/>
                <a:pathLst>
                  <a:path w="28" h="616">
                    <a:moveTo>
                      <a:pt x="28" y="0"/>
                    </a:moveTo>
                    <a:lnTo>
                      <a:pt x="0" y="131"/>
                    </a:lnTo>
                    <a:lnTo>
                      <a:pt x="0" y="616"/>
                    </a:lnTo>
                    <a:lnTo>
                      <a:pt x="28" y="485"/>
                    </a:lnTo>
                    <a:lnTo>
                      <a:pt x="28"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7" name="Freeform 1481"/>
              <p:cNvSpPr>
                <a:spLocks/>
              </p:cNvSpPr>
              <p:nvPr/>
            </p:nvSpPr>
            <p:spPr bwMode="auto">
              <a:xfrm>
                <a:off x="-186" y="1100"/>
                <a:ext cx="31" cy="55"/>
              </a:xfrm>
              <a:custGeom>
                <a:avLst/>
                <a:gdLst>
                  <a:gd name="T0" fmla="*/ 222 w 222"/>
                  <a:gd name="T1" fmla="*/ 65 h 551"/>
                  <a:gd name="T2" fmla="*/ 0 w 222"/>
                  <a:gd name="T3" fmla="*/ 0 h 551"/>
                  <a:gd name="T4" fmla="*/ 0 w 222"/>
                  <a:gd name="T5" fmla="*/ 485 h 551"/>
                  <a:gd name="T6" fmla="*/ 222 w 222"/>
                  <a:gd name="T7" fmla="*/ 551 h 551"/>
                  <a:gd name="T8" fmla="*/ 222 w 222"/>
                  <a:gd name="T9" fmla="*/ 65 h 551"/>
                </a:gdLst>
                <a:ahLst/>
                <a:cxnLst>
                  <a:cxn ang="0">
                    <a:pos x="T0" y="T1"/>
                  </a:cxn>
                  <a:cxn ang="0">
                    <a:pos x="T2" y="T3"/>
                  </a:cxn>
                  <a:cxn ang="0">
                    <a:pos x="T4" y="T5"/>
                  </a:cxn>
                  <a:cxn ang="0">
                    <a:pos x="T6" y="T7"/>
                  </a:cxn>
                  <a:cxn ang="0">
                    <a:pos x="T8" y="T9"/>
                  </a:cxn>
                </a:cxnLst>
                <a:rect l="0" t="0" r="r" b="b"/>
                <a:pathLst>
                  <a:path w="222" h="551">
                    <a:moveTo>
                      <a:pt x="222" y="65"/>
                    </a:moveTo>
                    <a:lnTo>
                      <a:pt x="0" y="0"/>
                    </a:lnTo>
                    <a:lnTo>
                      <a:pt x="0" y="485"/>
                    </a:lnTo>
                    <a:lnTo>
                      <a:pt x="222" y="551"/>
                    </a:lnTo>
                    <a:lnTo>
                      <a:pt x="222" y="65"/>
                    </a:lnTo>
                    <a:close/>
                  </a:path>
                </a:pathLst>
              </a:custGeom>
              <a:solidFill>
                <a:srgbClr val="4A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8" name="Freeform 1482"/>
              <p:cNvSpPr>
                <a:spLocks/>
              </p:cNvSpPr>
              <p:nvPr/>
            </p:nvSpPr>
            <p:spPr bwMode="auto">
              <a:xfrm>
                <a:off x="-499" y="1088"/>
                <a:ext cx="11" cy="61"/>
              </a:xfrm>
              <a:custGeom>
                <a:avLst/>
                <a:gdLst>
                  <a:gd name="T0" fmla="*/ 74 w 74"/>
                  <a:gd name="T1" fmla="*/ 117 h 603"/>
                  <a:gd name="T2" fmla="*/ 0 w 74"/>
                  <a:gd name="T3" fmla="*/ 0 h 603"/>
                  <a:gd name="T4" fmla="*/ 0 w 74"/>
                  <a:gd name="T5" fmla="*/ 486 h 603"/>
                  <a:gd name="T6" fmla="*/ 74 w 74"/>
                  <a:gd name="T7" fmla="*/ 603 h 603"/>
                  <a:gd name="T8" fmla="*/ 74 w 74"/>
                  <a:gd name="T9" fmla="*/ 117 h 603"/>
                </a:gdLst>
                <a:ahLst/>
                <a:cxnLst>
                  <a:cxn ang="0">
                    <a:pos x="T0" y="T1"/>
                  </a:cxn>
                  <a:cxn ang="0">
                    <a:pos x="T2" y="T3"/>
                  </a:cxn>
                  <a:cxn ang="0">
                    <a:pos x="T4" y="T5"/>
                  </a:cxn>
                  <a:cxn ang="0">
                    <a:pos x="T6" y="T7"/>
                  </a:cxn>
                  <a:cxn ang="0">
                    <a:pos x="T8" y="T9"/>
                  </a:cxn>
                </a:cxnLst>
                <a:rect l="0" t="0" r="r" b="b"/>
                <a:pathLst>
                  <a:path w="74" h="603">
                    <a:moveTo>
                      <a:pt x="74" y="117"/>
                    </a:moveTo>
                    <a:lnTo>
                      <a:pt x="0" y="0"/>
                    </a:lnTo>
                    <a:lnTo>
                      <a:pt x="0" y="486"/>
                    </a:lnTo>
                    <a:lnTo>
                      <a:pt x="74" y="603"/>
                    </a:lnTo>
                    <a:lnTo>
                      <a:pt x="74" y="117"/>
                    </a:lnTo>
                    <a:close/>
                  </a:path>
                </a:pathLst>
              </a:custGeom>
              <a:solidFill>
                <a:srgbClr val="202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9" name="Freeform 1483"/>
              <p:cNvSpPr>
                <a:spLocks/>
              </p:cNvSpPr>
              <p:nvPr/>
            </p:nvSpPr>
            <p:spPr bwMode="auto">
              <a:xfrm>
                <a:off x="-155" y="1106"/>
                <a:ext cx="19" cy="63"/>
              </a:xfrm>
              <a:custGeom>
                <a:avLst/>
                <a:gdLst>
                  <a:gd name="T0" fmla="*/ 131 w 131"/>
                  <a:gd name="T1" fmla="*/ 143 h 629"/>
                  <a:gd name="T2" fmla="*/ 0 w 131"/>
                  <a:gd name="T3" fmla="*/ 0 h 629"/>
                  <a:gd name="T4" fmla="*/ 0 w 131"/>
                  <a:gd name="T5" fmla="*/ 486 h 629"/>
                  <a:gd name="T6" fmla="*/ 131 w 131"/>
                  <a:gd name="T7" fmla="*/ 629 h 629"/>
                  <a:gd name="T8" fmla="*/ 131 w 131"/>
                  <a:gd name="T9" fmla="*/ 143 h 629"/>
                </a:gdLst>
                <a:ahLst/>
                <a:cxnLst>
                  <a:cxn ang="0">
                    <a:pos x="T0" y="T1"/>
                  </a:cxn>
                  <a:cxn ang="0">
                    <a:pos x="T2" y="T3"/>
                  </a:cxn>
                  <a:cxn ang="0">
                    <a:pos x="T4" y="T5"/>
                  </a:cxn>
                  <a:cxn ang="0">
                    <a:pos x="T6" y="T7"/>
                  </a:cxn>
                  <a:cxn ang="0">
                    <a:pos x="T8" y="T9"/>
                  </a:cxn>
                </a:cxnLst>
                <a:rect l="0" t="0" r="r" b="b"/>
                <a:pathLst>
                  <a:path w="131" h="629">
                    <a:moveTo>
                      <a:pt x="131" y="143"/>
                    </a:moveTo>
                    <a:lnTo>
                      <a:pt x="0" y="0"/>
                    </a:lnTo>
                    <a:lnTo>
                      <a:pt x="0" y="486"/>
                    </a:lnTo>
                    <a:lnTo>
                      <a:pt x="131" y="629"/>
                    </a:lnTo>
                    <a:lnTo>
                      <a:pt x="131" y="143"/>
                    </a:lnTo>
                    <a:close/>
                  </a:path>
                </a:pathLst>
              </a:custGeom>
              <a:solidFill>
                <a:srgbClr val="2A39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0" name="Freeform 1484"/>
              <p:cNvSpPr>
                <a:spLocks/>
              </p:cNvSpPr>
              <p:nvPr/>
            </p:nvSpPr>
            <p:spPr bwMode="auto">
              <a:xfrm>
                <a:off x="-136" y="1111"/>
                <a:ext cx="6" cy="58"/>
              </a:xfrm>
              <a:custGeom>
                <a:avLst/>
                <a:gdLst>
                  <a:gd name="T0" fmla="*/ 39 w 39"/>
                  <a:gd name="T1" fmla="*/ 0 h 587"/>
                  <a:gd name="T2" fmla="*/ 0 w 39"/>
                  <a:gd name="T3" fmla="*/ 101 h 587"/>
                  <a:gd name="T4" fmla="*/ 0 w 39"/>
                  <a:gd name="T5" fmla="*/ 587 h 587"/>
                  <a:gd name="T6" fmla="*/ 39 w 39"/>
                  <a:gd name="T7" fmla="*/ 485 h 587"/>
                  <a:gd name="T8" fmla="*/ 39 w 39"/>
                  <a:gd name="T9" fmla="*/ 0 h 587"/>
                </a:gdLst>
                <a:ahLst/>
                <a:cxnLst>
                  <a:cxn ang="0">
                    <a:pos x="T0" y="T1"/>
                  </a:cxn>
                  <a:cxn ang="0">
                    <a:pos x="T2" y="T3"/>
                  </a:cxn>
                  <a:cxn ang="0">
                    <a:pos x="T4" y="T5"/>
                  </a:cxn>
                  <a:cxn ang="0">
                    <a:pos x="T6" y="T7"/>
                  </a:cxn>
                  <a:cxn ang="0">
                    <a:pos x="T8" y="T9"/>
                  </a:cxn>
                </a:cxnLst>
                <a:rect l="0" t="0" r="r" b="b"/>
                <a:pathLst>
                  <a:path w="39" h="587">
                    <a:moveTo>
                      <a:pt x="39" y="0"/>
                    </a:moveTo>
                    <a:lnTo>
                      <a:pt x="0" y="101"/>
                    </a:lnTo>
                    <a:lnTo>
                      <a:pt x="0" y="587"/>
                    </a:lnTo>
                    <a:lnTo>
                      <a:pt x="39" y="485"/>
                    </a:lnTo>
                    <a:lnTo>
                      <a:pt x="39" y="0"/>
                    </a:lnTo>
                    <a:close/>
                  </a:path>
                </a:pathLst>
              </a:custGeom>
              <a:solidFill>
                <a:srgbClr val="24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1" name="Freeform 1485"/>
              <p:cNvSpPr>
                <a:spLocks/>
              </p:cNvSpPr>
              <p:nvPr/>
            </p:nvSpPr>
            <p:spPr bwMode="auto">
              <a:xfrm>
                <a:off x="-521" y="1094"/>
                <a:ext cx="3" cy="65"/>
              </a:xfrm>
              <a:custGeom>
                <a:avLst/>
                <a:gdLst>
                  <a:gd name="T0" fmla="*/ 0 w 24"/>
                  <a:gd name="T1" fmla="*/ 157 h 643"/>
                  <a:gd name="T2" fmla="*/ 24 w 24"/>
                  <a:gd name="T3" fmla="*/ 0 h 643"/>
                  <a:gd name="T4" fmla="*/ 24 w 24"/>
                  <a:gd name="T5" fmla="*/ 486 h 643"/>
                  <a:gd name="T6" fmla="*/ 0 w 24"/>
                  <a:gd name="T7" fmla="*/ 643 h 643"/>
                  <a:gd name="T8" fmla="*/ 0 w 24"/>
                  <a:gd name="T9" fmla="*/ 157 h 643"/>
                </a:gdLst>
                <a:ahLst/>
                <a:cxnLst>
                  <a:cxn ang="0">
                    <a:pos x="T0" y="T1"/>
                  </a:cxn>
                  <a:cxn ang="0">
                    <a:pos x="T2" y="T3"/>
                  </a:cxn>
                  <a:cxn ang="0">
                    <a:pos x="T4" y="T5"/>
                  </a:cxn>
                  <a:cxn ang="0">
                    <a:pos x="T6" y="T7"/>
                  </a:cxn>
                  <a:cxn ang="0">
                    <a:pos x="T8" y="T9"/>
                  </a:cxn>
                </a:cxnLst>
                <a:rect l="0" t="0" r="r" b="b"/>
                <a:pathLst>
                  <a:path w="24" h="643">
                    <a:moveTo>
                      <a:pt x="0" y="157"/>
                    </a:moveTo>
                    <a:lnTo>
                      <a:pt x="24" y="0"/>
                    </a:lnTo>
                    <a:lnTo>
                      <a:pt x="24" y="486"/>
                    </a:lnTo>
                    <a:lnTo>
                      <a:pt x="0" y="643"/>
                    </a:lnTo>
                    <a:lnTo>
                      <a:pt x="0" y="157"/>
                    </a:lnTo>
                    <a:close/>
                  </a:path>
                </a:pathLst>
              </a:custGeom>
              <a:solidFill>
                <a:srgbClr val="171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2" name="Freeform 1486"/>
              <p:cNvSpPr>
                <a:spLocks/>
              </p:cNvSpPr>
              <p:nvPr/>
            </p:nvSpPr>
            <p:spPr bwMode="auto">
              <a:xfrm>
                <a:off x="-488" y="1100"/>
                <a:ext cx="14" cy="61"/>
              </a:xfrm>
              <a:custGeom>
                <a:avLst/>
                <a:gdLst>
                  <a:gd name="T0" fmla="*/ 98 w 98"/>
                  <a:gd name="T1" fmla="*/ 123 h 609"/>
                  <a:gd name="T2" fmla="*/ 0 w 98"/>
                  <a:gd name="T3" fmla="*/ 0 h 609"/>
                  <a:gd name="T4" fmla="*/ 0 w 98"/>
                  <a:gd name="T5" fmla="*/ 486 h 609"/>
                  <a:gd name="T6" fmla="*/ 98 w 98"/>
                  <a:gd name="T7" fmla="*/ 609 h 609"/>
                  <a:gd name="T8" fmla="*/ 98 w 98"/>
                  <a:gd name="T9" fmla="*/ 123 h 609"/>
                </a:gdLst>
                <a:ahLst/>
                <a:cxnLst>
                  <a:cxn ang="0">
                    <a:pos x="T0" y="T1"/>
                  </a:cxn>
                  <a:cxn ang="0">
                    <a:pos x="T2" y="T3"/>
                  </a:cxn>
                  <a:cxn ang="0">
                    <a:pos x="T4" y="T5"/>
                  </a:cxn>
                  <a:cxn ang="0">
                    <a:pos x="T6" y="T7"/>
                  </a:cxn>
                  <a:cxn ang="0">
                    <a:pos x="T8" y="T9"/>
                  </a:cxn>
                </a:cxnLst>
                <a:rect l="0" t="0" r="r" b="b"/>
                <a:pathLst>
                  <a:path w="98" h="609">
                    <a:moveTo>
                      <a:pt x="98" y="123"/>
                    </a:moveTo>
                    <a:lnTo>
                      <a:pt x="0" y="0"/>
                    </a:lnTo>
                    <a:lnTo>
                      <a:pt x="0" y="486"/>
                    </a:lnTo>
                    <a:lnTo>
                      <a:pt x="98" y="609"/>
                    </a:lnTo>
                    <a:lnTo>
                      <a:pt x="98" y="123"/>
                    </a:lnTo>
                    <a:close/>
                  </a:path>
                </a:pathLst>
              </a:custGeom>
              <a:solidFill>
                <a:srgbClr val="263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3" name="Freeform 1487"/>
              <p:cNvSpPr>
                <a:spLocks/>
              </p:cNvSpPr>
              <p:nvPr/>
            </p:nvSpPr>
            <p:spPr bwMode="auto">
              <a:xfrm>
                <a:off x="-534" y="1103"/>
                <a:ext cx="3" cy="59"/>
              </a:xfrm>
              <a:custGeom>
                <a:avLst/>
                <a:gdLst>
                  <a:gd name="T0" fmla="*/ 0 w 23"/>
                  <a:gd name="T1" fmla="*/ 0 h 596"/>
                  <a:gd name="T2" fmla="*/ 23 w 23"/>
                  <a:gd name="T3" fmla="*/ 110 h 596"/>
                  <a:gd name="T4" fmla="*/ 23 w 23"/>
                  <a:gd name="T5" fmla="*/ 596 h 596"/>
                  <a:gd name="T6" fmla="*/ 0 w 23"/>
                  <a:gd name="T7" fmla="*/ 487 h 596"/>
                  <a:gd name="T8" fmla="*/ 0 w 23"/>
                  <a:gd name="T9" fmla="*/ 0 h 596"/>
                </a:gdLst>
                <a:ahLst/>
                <a:cxnLst>
                  <a:cxn ang="0">
                    <a:pos x="T0" y="T1"/>
                  </a:cxn>
                  <a:cxn ang="0">
                    <a:pos x="T2" y="T3"/>
                  </a:cxn>
                  <a:cxn ang="0">
                    <a:pos x="T4" y="T5"/>
                  </a:cxn>
                  <a:cxn ang="0">
                    <a:pos x="T6" y="T7"/>
                  </a:cxn>
                  <a:cxn ang="0">
                    <a:pos x="T8" y="T9"/>
                  </a:cxn>
                </a:cxnLst>
                <a:rect l="0" t="0" r="r" b="b"/>
                <a:pathLst>
                  <a:path w="23" h="596">
                    <a:moveTo>
                      <a:pt x="0" y="0"/>
                    </a:moveTo>
                    <a:lnTo>
                      <a:pt x="23" y="110"/>
                    </a:lnTo>
                    <a:lnTo>
                      <a:pt x="23" y="596"/>
                    </a:lnTo>
                    <a:lnTo>
                      <a:pt x="0" y="487"/>
                    </a:lnTo>
                    <a:lnTo>
                      <a:pt x="0" y="0"/>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4" name="Freeform 1488"/>
              <p:cNvSpPr>
                <a:spLocks/>
              </p:cNvSpPr>
              <p:nvPr/>
            </p:nvSpPr>
            <p:spPr bwMode="auto">
              <a:xfrm>
                <a:off x="-531" y="1110"/>
                <a:ext cx="10" cy="52"/>
              </a:xfrm>
              <a:custGeom>
                <a:avLst/>
                <a:gdLst>
                  <a:gd name="T0" fmla="*/ 0 w 68"/>
                  <a:gd name="T1" fmla="*/ 35 h 521"/>
                  <a:gd name="T2" fmla="*/ 68 w 68"/>
                  <a:gd name="T3" fmla="*/ 0 h 521"/>
                  <a:gd name="T4" fmla="*/ 68 w 68"/>
                  <a:gd name="T5" fmla="*/ 486 h 521"/>
                  <a:gd name="T6" fmla="*/ 0 w 68"/>
                  <a:gd name="T7" fmla="*/ 521 h 521"/>
                  <a:gd name="T8" fmla="*/ 0 w 68"/>
                  <a:gd name="T9" fmla="*/ 35 h 521"/>
                </a:gdLst>
                <a:ahLst/>
                <a:cxnLst>
                  <a:cxn ang="0">
                    <a:pos x="T0" y="T1"/>
                  </a:cxn>
                  <a:cxn ang="0">
                    <a:pos x="T2" y="T3"/>
                  </a:cxn>
                  <a:cxn ang="0">
                    <a:pos x="T4" y="T5"/>
                  </a:cxn>
                  <a:cxn ang="0">
                    <a:pos x="T6" y="T7"/>
                  </a:cxn>
                  <a:cxn ang="0">
                    <a:pos x="T8" y="T9"/>
                  </a:cxn>
                </a:cxnLst>
                <a:rect l="0" t="0" r="r" b="b"/>
                <a:pathLst>
                  <a:path w="68" h="521">
                    <a:moveTo>
                      <a:pt x="0" y="35"/>
                    </a:moveTo>
                    <a:lnTo>
                      <a:pt x="68" y="0"/>
                    </a:lnTo>
                    <a:lnTo>
                      <a:pt x="68" y="486"/>
                    </a:lnTo>
                    <a:lnTo>
                      <a:pt x="0" y="521"/>
                    </a:lnTo>
                    <a:lnTo>
                      <a:pt x="0" y="35"/>
                    </a:lnTo>
                    <a:close/>
                  </a:path>
                </a:pathLst>
              </a:custGeom>
              <a:solidFill>
                <a:srgbClr val="4C7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5" name="Freeform 1489"/>
              <p:cNvSpPr>
                <a:spLocks/>
              </p:cNvSpPr>
              <p:nvPr/>
            </p:nvSpPr>
            <p:spPr bwMode="auto">
              <a:xfrm>
                <a:off x="-474" y="1112"/>
                <a:ext cx="11" cy="52"/>
              </a:xfrm>
              <a:custGeom>
                <a:avLst/>
                <a:gdLst>
                  <a:gd name="T0" fmla="*/ 81 w 81"/>
                  <a:gd name="T1" fmla="*/ 31 h 517"/>
                  <a:gd name="T2" fmla="*/ 0 w 81"/>
                  <a:gd name="T3" fmla="*/ 0 h 517"/>
                  <a:gd name="T4" fmla="*/ 0 w 81"/>
                  <a:gd name="T5" fmla="*/ 486 h 517"/>
                  <a:gd name="T6" fmla="*/ 81 w 81"/>
                  <a:gd name="T7" fmla="*/ 517 h 517"/>
                  <a:gd name="T8" fmla="*/ 81 w 81"/>
                  <a:gd name="T9" fmla="*/ 31 h 517"/>
                </a:gdLst>
                <a:ahLst/>
                <a:cxnLst>
                  <a:cxn ang="0">
                    <a:pos x="T0" y="T1"/>
                  </a:cxn>
                  <a:cxn ang="0">
                    <a:pos x="T2" y="T3"/>
                  </a:cxn>
                  <a:cxn ang="0">
                    <a:pos x="T4" y="T5"/>
                  </a:cxn>
                  <a:cxn ang="0">
                    <a:pos x="T6" y="T7"/>
                  </a:cxn>
                  <a:cxn ang="0">
                    <a:pos x="T8" y="T9"/>
                  </a:cxn>
                </a:cxnLst>
                <a:rect l="0" t="0" r="r" b="b"/>
                <a:pathLst>
                  <a:path w="81" h="517">
                    <a:moveTo>
                      <a:pt x="81" y="31"/>
                    </a:moveTo>
                    <a:lnTo>
                      <a:pt x="0" y="0"/>
                    </a:lnTo>
                    <a:lnTo>
                      <a:pt x="0" y="486"/>
                    </a:lnTo>
                    <a:lnTo>
                      <a:pt x="81" y="517"/>
                    </a:lnTo>
                    <a:lnTo>
                      <a:pt x="81" y="31"/>
                    </a:lnTo>
                    <a:close/>
                  </a:path>
                </a:pathLst>
              </a:custGeom>
              <a:solidFill>
                <a:srgbClr val="47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6" name="Freeform 1490"/>
              <p:cNvSpPr>
                <a:spLocks/>
              </p:cNvSpPr>
              <p:nvPr/>
            </p:nvSpPr>
            <p:spPr bwMode="auto">
              <a:xfrm>
                <a:off x="-463" y="1115"/>
                <a:ext cx="2" cy="66"/>
              </a:xfrm>
              <a:custGeom>
                <a:avLst/>
                <a:gdLst>
                  <a:gd name="T0" fmla="*/ 15 w 15"/>
                  <a:gd name="T1" fmla="*/ 169 h 656"/>
                  <a:gd name="T2" fmla="*/ 0 w 15"/>
                  <a:gd name="T3" fmla="*/ 0 h 656"/>
                  <a:gd name="T4" fmla="*/ 0 w 15"/>
                  <a:gd name="T5" fmla="*/ 486 h 656"/>
                  <a:gd name="T6" fmla="*/ 15 w 15"/>
                  <a:gd name="T7" fmla="*/ 656 h 656"/>
                  <a:gd name="T8" fmla="*/ 15 w 15"/>
                  <a:gd name="T9" fmla="*/ 169 h 656"/>
                </a:gdLst>
                <a:ahLst/>
                <a:cxnLst>
                  <a:cxn ang="0">
                    <a:pos x="T0" y="T1"/>
                  </a:cxn>
                  <a:cxn ang="0">
                    <a:pos x="T2" y="T3"/>
                  </a:cxn>
                  <a:cxn ang="0">
                    <a:pos x="T4" y="T5"/>
                  </a:cxn>
                  <a:cxn ang="0">
                    <a:pos x="T6" y="T7"/>
                  </a:cxn>
                  <a:cxn ang="0">
                    <a:pos x="T8" y="T9"/>
                  </a:cxn>
                </a:cxnLst>
                <a:rect l="0" t="0" r="r" b="b"/>
                <a:pathLst>
                  <a:path w="15" h="656">
                    <a:moveTo>
                      <a:pt x="15" y="169"/>
                    </a:moveTo>
                    <a:lnTo>
                      <a:pt x="0" y="0"/>
                    </a:lnTo>
                    <a:lnTo>
                      <a:pt x="0" y="486"/>
                    </a:lnTo>
                    <a:lnTo>
                      <a:pt x="15" y="656"/>
                    </a:lnTo>
                    <a:lnTo>
                      <a:pt x="15" y="169"/>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7" name="Freeform 1491"/>
              <p:cNvSpPr>
                <a:spLocks/>
              </p:cNvSpPr>
              <p:nvPr/>
            </p:nvSpPr>
            <p:spPr bwMode="auto">
              <a:xfrm>
                <a:off x="-403" y="1134"/>
                <a:ext cx="6" cy="55"/>
              </a:xfrm>
              <a:custGeom>
                <a:avLst/>
                <a:gdLst>
                  <a:gd name="T0" fmla="*/ 43 w 43"/>
                  <a:gd name="T1" fmla="*/ 65 h 551"/>
                  <a:gd name="T2" fmla="*/ 0 w 43"/>
                  <a:gd name="T3" fmla="*/ 0 h 551"/>
                  <a:gd name="T4" fmla="*/ 0 w 43"/>
                  <a:gd name="T5" fmla="*/ 486 h 551"/>
                  <a:gd name="T6" fmla="*/ 43 w 43"/>
                  <a:gd name="T7" fmla="*/ 551 h 551"/>
                  <a:gd name="T8" fmla="*/ 43 w 43"/>
                  <a:gd name="T9" fmla="*/ 65 h 551"/>
                </a:gdLst>
                <a:ahLst/>
                <a:cxnLst>
                  <a:cxn ang="0">
                    <a:pos x="T0" y="T1"/>
                  </a:cxn>
                  <a:cxn ang="0">
                    <a:pos x="T2" y="T3"/>
                  </a:cxn>
                  <a:cxn ang="0">
                    <a:pos x="T4" y="T5"/>
                  </a:cxn>
                  <a:cxn ang="0">
                    <a:pos x="T6" y="T7"/>
                  </a:cxn>
                  <a:cxn ang="0">
                    <a:pos x="T8" y="T9"/>
                  </a:cxn>
                </a:cxnLst>
                <a:rect l="0" t="0" r="r" b="b"/>
                <a:pathLst>
                  <a:path w="43" h="551">
                    <a:moveTo>
                      <a:pt x="43" y="65"/>
                    </a:moveTo>
                    <a:lnTo>
                      <a:pt x="0" y="0"/>
                    </a:lnTo>
                    <a:lnTo>
                      <a:pt x="0" y="486"/>
                    </a:lnTo>
                    <a:lnTo>
                      <a:pt x="43" y="551"/>
                    </a:lnTo>
                    <a:lnTo>
                      <a:pt x="43" y="65"/>
                    </a:lnTo>
                    <a:close/>
                  </a:path>
                </a:pathLst>
              </a:custGeom>
              <a:solidFill>
                <a:srgbClr val="202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8" name="Freeform 1492"/>
              <p:cNvSpPr>
                <a:spLocks/>
              </p:cNvSpPr>
              <p:nvPr/>
            </p:nvSpPr>
            <p:spPr bwMode="auto">
              <a:xfrm>
                <a:off x="-369" y="1135"/>
                <a:ext cx="21" cy="57"/>
              </a:xfrm>
              <a:custGeom>
                <a:avLst/>
                <a:gdLst>
                  <a:gd name="T0" fmla="*/ 144 w 144"/>
                  <a:gd name="T1" fmla="*/ 0 h 575"/>
                  <a:gd name="T2" fmla="*/ 0 w 144"/>
                  <a:gd name="T3" fmla="*/ 90 h 575"/>
                  <a:gd name="T4" fmla="*/ 0 w 144"/>
                  <a:gd name="T5" fmla="*/ 575 h 575"/>
                  <a:gd name="T6" fmla="*/ 144 w 144"/>
                  <a:gd name="T7" fmla="*/ 487 h 575"/>
                  <a:gd name="T8" fmla="*/ 144 w 144"/>
                  <a:gd name="T9" fmla="*/ 0 h 575"/>
                </a:gdLst>
                <a:ahLst/>
                <a:cxnLst>
                  <a:cxn ang="0">
                    <a:pos x="T0" y="T1"/>
                  </a:cxn>
                  <a:cxn ang="0">
                    <a:pos x="T2" y="T3"/>
                  </a:cxn>
                  <a:cxn ang="0">
                    <a:pos x="T4" y="T5"/>
                  </a:cxn>
                  <a:cxn ang="0">
                    <a:pos x="T6" y="T7"/>
                  </a:cxn>
                  <a:cxn ang="0">
                    <a:pos x="T8" y="T9"/>
                  </a:cxn>
                </a:cxnLst>
                <a:rect l="0" t="0" r="r" b="b"/>
                <a:pathLst>
                  <a:path w="144" h="575">
                    <a:moveTo>
                      <a:pt x="144" y="0"/>
                    </a:moveTo>
                    <a:lnTo>
                      <a:pt x="0" y="90"/>
                    </a:lnTo>
                    <a:lnTo>
                      <a:pt x="0" y="575"/>
                    </a:lnTo>
                    <a:lnTo>
                      <a:pt x="144" y="487"/>
                    </a:lnTo>
                    <a:lnTo>
                      <a:pt x="144"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9" name="Freeform 1493"/>
              <p:cNvSpPr>
                <a:spLocks/>
              </p:cNvSpPr>
              <p:nvPr/>
            </p:nvSpPr>
            <p:spPr bwMode="auto">
              <a:xfrm>
                <a:off x="-397" y="1139"/>
                <a:ext cx="10" cy="50"/>
              </a:xfrm>
              <a:custGeom>
                <a:avLst/>
                <a:gdLst>
                  <a:gd name="T0" fmla="*/ 68 w 68"/>
                  <a:gd name="T1" fmla="*/ 0 h 506"/>
                  <a:gd name="T2" fmla="*/ 0 w 68"/>
                  <a:gd name="T3" fmla="*/ 20 h 506"/>
                  <a:gd name="T4" fmla="*/ 0 w 68"/>
                  <a:gd name="T5" fmla="*/ 506 h 506"/>
                  <a:gd name="T6" fmla="*/ 68 w 68"/>
                  <a:gd name="T7" fmla="*/ 486 h 506"/>
                  <a:gd name="T8" fmla="*/ 68 w 68"/>
                  <a:gd name="T9" fmla="*/ 0 h 506"/>
                </a:gdLst>
                <a:ahLst/>
                <a:cxnLst>
                  <a:cxn ang="0">
                    <a:pos x="T0" y="T1"/>
                  </a:cxn>
                  <a:cxn ang="0">
                    <a:pos x="T2" y="T3"/>
                  </a:cxn>
                  <a:cxn ang="0">
                    <a:pos x="T4" y="T5"/>
                  </a:cxn>
                  <a:cxn ang="0">
                    <a:pos x="T6" y="T7"/>
                  </a:cxn>
                  <a:cxn ang="0">
                    <a:pos x="T8" y="T9"/>
                  </a:cxn>
                </a:cxnLst>
                <a:rect l="0" t="0" r="r" b="b"/>
                <a:pathLst>
                  <a:path w="68" h="506">
                    <a:moveTo>
                      <a:pt x="68" y="0"/>
                    </a:moveTo>
                    <a:lnTo>
                      <a:pt x="0" y="20"/>
                    </a:lnTo>
                    <a:lnTo>
                      <a:pt x="0" y="506"/>
                    </a:lnTo>
                    <a:lnTo>
                      <a:pt x="68" y="486"/>
                    </a:lnTo>
                    <a:lnTo>
                      <a:pt x="68" y="0"/>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0" name="Freeform 1494"/>
              <p:cNvSpPr>
                <a:spLocks/>
              </p:cNvSpPr>
              <p:nvPr/>
            </p:nvSpPr>
            <p:spPr bwMode="auto">
              <a:xfrm>
                <a:off x="-387" y="1139"/>
                <a:ext cx="18" cy="53"/>
              </a:xfrm>
              <a:custGeom>
                <a:avLst/>
                <a:gdLst>
                  <a:gd name="T0" fmla="*/ 131 w 131"/>
                  <a:gd name="T1" fmla="*/ 50 h 535"/>
                  <a:gd name="T2" fmla="*/ 0 w 131"/>
                  <a:gd name="T3" fmla="*/ 0 h 535"/>
                  <a:gd name="T4" fmla="*/ 0 w 131"/>
                  <a:gd name="T5" fmla="*/ 486 h 535"/>
                  <a:gd name="T6" fmla="*/ 131 w 131"/>
                  <a:gd name="T7" fmla="*/ 535 h 535"/>
                  <a:gd name="T8" fmla="*/ 131 w 131"/>
                  <a:gd name="T9" fmla="*/ 50 h 535"/>
                </a:gdLst>
                <a:ahLst/>
                <a:cxnLst>
                  <a:cxn ang="0">
                    <a:pos x="T0" y="T1"/>
                  </a:cxn>
                  <a:cxn ang="0">
                    <a:pos x="T2" y="T3"/>
                  </a:cxn>
                  <a:cxn ang="0">
                    <a:pos x="T4" y="T5"/>
                  </a:cxn>
                  <a:cxn ang="0">
                    <a:pos x="T6" y="T7"/>
                  </a:cxn>
                  <a:cxn ang="0">
                    <a:pos x="T8" y="T9"/>
                  </a:cxn>
                </a:cxnLst>
                <a:rect l="0" t="0" r="r" b="b"/>
                <a:pathLst>
                  <a:path w="131" h="535">
                    <a:moveTo>
                      <a:pt x="131" y="50"/>
                    </a:moveTo>
                    <a:lnTo>
                      <a:pt x="0" y="0"/>
                    </a:lnTo>
                    <a:lnTo>
                      <a:pt x="0" y="486"/>
                    </a:lnTo>
                    <a:lnTo>
                      <a:pt x="131" y="535"/>
                    </a:lnTo>
                    <a:lnTo>
                      <a:pt x="131" y="50"/>
                    </a:lnTo>
                    <a:close/>
                  </a:path>
                </a:pathLst>
              </a:custGeom>
              <a:solidFill>
                <a:srgbClr val="48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1" name="Freeform 1495"/>
              <p:cNvSpPr>
                <a:spLocks/>
              </p:cNvSpPr>
              <p:nvPr/>
            </p:nvSpPr>
            <p:spPr bwMode="auto">
              <a:xfrm>
                <a:off x="-425" y="1134"/>
                <a:ext cx="22" cy="63"/>
              </a:xfrm>
              <a:custGeom>
                <a:avLst/>
                <a:gdLst>
                  <a:gd name="T0" fmla="*/ 154 w 154"/>
                  <a:gd name="T1" fmla="*/ 0 h 634"/>
                  <a:gd name="T2" fmla="*/ 0 w 154"/>
                  <a:gd name="T3" fmla="*/ 148 h 634"/>
                  <a:gd name="T4" fmla="*/ 0 w 154"/>
                  <a:gd name="T5" fmla="*/ 634 h 634"/>
                  <a:gd name="T6" fmla="*/ 154 w 154"/>
                  <a:gd name="T7" fmla="*/ 486 h 634"/>
                  <a:gd name="T8" fmla="*/ 154 w 154"/>
                  <a:gd name="T9" fmla="*/ 0 h 634"/>
                </a:gdLst>
                <a:ahLst/>
                <a:cxnLst>
                  <a:cxn ang="0">
                    <a:pos x="T0" y="T1"/>
                  </a:cxn>
                  <a:cxn ang="0">
                    <a:pos x="T2" y="T3"/>
                  </a:cxn>
                  <a:cxn ang="0">
                    <a:pos x="T4" y="T5"/>
                  </a:cxn>
                  <a:cxn ang="0">
                    <a:pos x="T6" y="T7"/>
                  </a:cxn>
                  <a:cxn ang="0">
                    <a:pos x="T8" y="T9"/>
                  </a:cxn>
                </a:cxnLst>
                <a:rect l="0" t="0" r="r" b="b"/>
                <a:pathLst>
                  <a:path w="154" h="634">
                    <a:moveTo>
                      <a:pt x="154" y="0"/>
                    </a:moveTo>
                    <a:lnTo>
                      <a:pt x="0" y="148"/>
                    </a:lnTo>
                    <a:lnTo>
                      <a:pt x="0" y="634"/>
                    </a:lnTo>
                    <a:lnTo>
                      <a:pt x="154" y="486"/>
                    </a:lnTo>
                    <a:lnTo>
                      <a:pt x="154" y="0"/>
                    </a:lnTo>
                    <a:close/>
                  </a:path>
                </a:pathLst>
              </a:custGeom>
              <a:solidFill>
                <a:srgbClr val="3F5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2" name="Freeform 1496"/>
              <p:cNvSpPr>
                <a:spLocks/>
              </p:cNvSpPr>
              <p:nvPr/>
            </p:nvSpPr>
            <p:spPr bwMode="auto">
              <a:xfrm>
                <a:off x="-427" y="1149"/>
                <a:ext cx="2" cy="60"/>
              </a:xfrm>
              <a:custGeom>
                <a:avLst/>
                <a:gdLst>
                  <a:gd name="T0" fmla="*/ 14 w 14"/>
                  <a:gd name="T1" fmla="*/ 0 h 598"/>
                  <a:gd name="T2" fmla="*/ 0 w 14"/>
                  <a:gd name="T3" fmla="*/ 112 h 598"/>
                  <a:gd name="T4" fmla="*/ 0 w 14"/>
                  <a:gd name="T5" fmla="*/ 598 h 598"/>
                  <a:gd name="T6" fmla="*/ 14 w 14"/>
                  <a:gd name="T7" fmla="*/ 486 h 598"/>
                  <a:gd name="T8" fmla="*/ 14 w 14"/>
                  <a:gd name="T9" fmla="*/ 0 h 598"/>
                </a:gdLst>
                <a:ahLst/>
                <a:cxnLst>
                  <a:cxn ang="0">
                    <a:pos x="T0" y="T1"/>
                  </a:cxn>
                  <a:cxn ang="0">
                    <a:pos x="T2" y="T3"/>
                  </a:cxn>
                  <a:cxn ang="0">
                    <a:pos x="T4" y="T5"/>
                  </a:cxn>
                  <a:cxn ang="0">
                    <a:pos x="T6" y="T7"/>
                  </a:cxn>
                  <a:cxn ang="0">
                    <a:pos x="T8" y="T9"/>
                  </a:cxn>
                </a:cxnLst>
                <a:rect l="0" t="0" r="r" b="b"/>
                <a:pathLst>
                  <a:path w="14" h="598">
                    <a:moveTo>
                      <a:pt x="14" y="0"/>
                    </a:moveTo>
                    <a:lnTo>
                      <a:pt x="0" y="112"/>
                    </a:lnTo>
                    <a:lnTo>
                      <a:pt x="0" y="598"/>
                    </a:lnTo>
                    <a:lnTo>
                      <a:pt x="14" y="486"/>
                    </a:lnTo>
                    <a:lnTo>
                      <a:pt x="14" y="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3" name="Freeform 1497"/>
              <p:cNvSpPr>
                <a:spLocks/>
              </p:cNvSpPr>
              <p:nvPr/>
            </p:nvSpPr>
            <p:spPr bwMode="auto">
              <a:xfrm>
                <a:off x="-477" y="1152"/>
                <a:ext cx="8" cy="64"/>
              </a:xfrm>
              <a:custGeom>
                <a:avLst/>
                <a:gdLst>
                  <a:gd name="T0" fmla="*/ 54 w 54"/>
                  <a:gd name="T1" fmla="*/ 159 h 644"/>
                  <a:gd name="T2" fmla="*/ 0 w 54"/>
                  <a:gd name="T3" fmla="*/ 0 h 644"/>
                  <a:gd name="T4" fmla="*/ 0 w 54"/>
                  <a:gd name="T5" fmla="*/ 487 h 644"/>
                  <a:gd name="T6" fmla="*/ 54 w 54"/>
                  <a:gd name="T7" fmla="*/ 644 h 644"/>
                  <a:gd name="T8" fmla="*/ 54 w 54"/>
                  <a:gd name="T9" fmla="*/ 159 h 644"/>
                </a:gdLst>
                <a:ahLst/>
                <a:cxnLst>
                  <a:cxn ang="0">
                    <a:pos x="T0" y="T1"/>
                  </a:cxn>
                  <a:cxn ang="0">
                    <a:pos x="T2" y="T3"/>
                  </a:cxn>
                  <a:cxn ang="0">
                    <a:pos x="T4" y="T5"/>
                  </a:cxn>
                  <a:cxn ang="0">
                    <a:pos x="T6" y="T7"/>
                  </a:cxn>
                  <a:cxn ang="0">
                    <a:pos x="T8" y="T9"/>
                  </a:cxn>
                </a:cxnLst>
                <a:rect l="0" t="0" r="r" b="b"/>
                <a:pathLst>
                  <a:path w="54" h="644">
                    <a:moveTo>
                      <a:pt x="54" y="159"/>
                    </a:moveTo>
                    <a:lnTo>
                      <a:pt x="0" y="0"/>
                    </a:lnTo>
                    <a:lnTo>
                      <a:pt x="0" y="487"/>
                    </a:lnTo>
                    <a:lnTo>
                      <a:pt x="54" y="644"/>
                    </a:lnTo>
                    <a:lnTo>
                      <a:pt x="54" y="159"/>
                    </a:lnTo>
                    <a:close/>
                  </a:path>
                </a:pathLst>
              </a:custGeom>
              <a:solidFill>
                <a:srgbClr val="13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4" name="Freeform 1498"/>
              <p:cNvSpPr>
                <a:spLocks/>
              </p:cNvSpPr>
              <p:nvPr/>
            </p:nvSpPr>
            <p:spPr bwMode="auto">
              <a:xfrm>
                <a:off x="-442" y="1160"/>
                <a:ext cx="15" cy="53"/>
              </a:xfrm>
              <a:custGeom>
                <a:avLst/>
                <a:gdLst>
                  <a:gd name="T0" fmla="*/ 105 w 105"/>
                  <a:gd name="T1" fmla="*/ 0 h 534"/>
                  <a:gd name="T2" fmla="*/ 0 w 105"/>
                  <a:gd name="T3" fmla="*/ 48 h 534"/>
                  <a:gd name="T4" fmla="*/ 0 w 105"/>
                  <a:gd name="T5" fmla="*/ 534 h 534"/>
                  <a:gd name="T6" fmla="*/ 105 w 105"/>
                  <a:gd name="T7" fmla="*/ 486 h 534"/>
                  <a:gd name="T8" fmla="*/ 105 w 105"/>
                  <a:gd name="T9" fmla="*/ 0 h 534"/>
                </a:gdLst>
                <a:ahLst/>
                <a:cxnLst>
                  <a:cxn ang="0">
                    <a:pos x="T0" y="T1"/>
                  </a:cxn>
                  <a:cxn ang="0">
                    <a:pos x="T2" y="T3"/>
                  </a:cxn>
                  <a:cxn ang="0">
                    <a:pos x="T4" y="T5"/>
                  </a:cxn>
                  <a:cxn ang="0">
                    <a:pos x="T6" y="T7"/>
                  </a:cxn>
                  <a:cxn ang="0">
                    <a:pos x="T8" y="T9"/>
                  </a:cxn>
                </a:cxnLst>
                <a:rect l="0" t="0" r="r" b="b"/>
                <a:pathLst>
                  <a:path w="105" h="534">
                    <a:moveTo>
                      <a:pt x="105" y="0"/>
                    </a:moveTo>
                    <a:lnTo>
                      <a:pt x="0" y="48"/>
                    </a:lnTo>
                    <a:lnTo>
                      <a:pt x="0" y="534"/>
                    </a:lnTo>
                    <a:lnTo>
                      <a:pt x="105" y="486"/>
                    </a:lnTo>
                    <a:lnTo>
                      <a:pt x="105" y="0"/>
                    </a:lnTo>
                    <a:close/>
                  </a:path>
                </a:pathLst>
              </a:custGeom>
              <a:solidFill>
                <a:srgbClr val="4F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5" name="Freeform 1499"/>
              <p:cNvSpPr>
                <a:spLocks/>
              </p:cNvSpPr>
              <p:nvPr/>
            </p:nvSpPr>
            <p:spPr bwMode="auto">
              <a:xfrm>
                <a:off x="-452" y="1165"/>
                <a:ext cx="10" cy="56"/>
              </a:xfrm>
              <a:custGeom>
                <a:avLst/>
                <a:gdLst>
                  <a:gd name="T0" fmla="*/ 69 w 69"/>
                  <a:gd name="T1" fmla="*/ 0 h 562"/>
                  <a:gd name="T2" fmla="*/ 0 w 69"/>
                  <a:gd name="T3" fmla="*/ 76 h 562"/>
                  <a:gd name="T4" fmla="*/ 0 w 69"/>
                  <a:gd name="T5" fmla="*/ 562 h 562"/>
                  <a:gd name="T6" fmla="*/ 69 w 69"/>
                  <a:gd name="T7" fmla="*/ 486 h 562"/>
                  <a:gd name="T8" fmla="*/ 69 w 69"/>
                  <a:gd name="T9" fmla="*/ 0 h 562"/>
                </a:gdLst>
                <a:ahLst/>
                <a:cxnLst>
                  <a:cxn ang="0">
                    <a:pos x="T0" y="T1"/>
                  </a:cxn>
                  <a:cxn ang="0">
                    <a:pos x="T2" y="T3"/>
                  </a:cxn>
                  <a:cxn ang="0">
                    <a:pos x="T4" y="T5"/>
                  </a:cxn>
                  <a:cxn ang="0">
                    <a:pos x="T6" y="T7"/>
                  </a:cxn>
                  <a:cxn ang="0">
                    <a:pos x="T8" y="T9"/>
                  </a:cxn>
                </a:cxnLst>
                <a:rect l="0" t="0" r="r" b="b"/>
                <a:pathLst>
                  <a:path w="69" h="562">
                    <a:moveTo>
                      <a:pt x="69" y="0"/>
                    </a:moveTo>
                    <a:lnTo>
                      <a:pt x="0" y="76"/>
                    </a:lnTo>
                    <a:lnTo>
                      <a:pt x="0" y="562"/>
                    </a:lnTo>
                    <a:lnTo>
                      <a:pt x="69" y="486"/>
                    </a:lnTo>
                    <a:lnTo>
                      <a:pt x="69" y="0"/>
                    </a:lnTo>
                    <a:close/>
                  </a:path>
                </a:pathLst>
              </a:custGeom>
              <a:solidFill>
                <a:srgbClr val="3A5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6" name="Freeform 1500"/>
              <p:cNvSpPr>
                <a:spLocks/>
              </p:cNvSpPr>
              <p:nvPr/>
            </p:nvSpPr>
            <p:spPr bwMode="auto">
              <a:xfrm>
                <a:off x="-469" y="1168"/>
                <a:ext cx="17" cy="53"/>
              </a:xfrm>
              <a:custGeom>
                <a:avLst/>
                <a:gdLst>
                  <a:gd name="T0" fmla="*/ 118 w 118"/>
                  <a:gd name="T1" fmla="*/ 44 h 530"/>
                  <a:gd name="T2" fmla="*/ 0 w 118"/>
                  <a:gd name="T3" fmla="*/ 0 h 530"/>
                  <a:gd name="T4" fmla="*/ 0 w 118"/>
                  <a:gd name="T5" fmla="*/ 485 h 530"/>
                  <a:gd name="T6" fmla="*/ 118 w 118"/>
                  <a:gd name="T7" fmla="*/ 530 h 530"/>
                  <a:gd name="T8" fmla="*/ 118 w 118"/>
                  <a:gd name="T9" fmla="*/ 44 h 530"/>
                </a:gdLst>
                <a:ahLst/>
                <a:cxnLst>
                  <a:cxn ang="0">
                    <a:pos x="T0" y="T1"/>
                  </a:cxn>
                  <a:cxn ang="0">
                    <a:pos x="T2" y="T3"/>
                  </a:cxn>
                  <a:cxn ang="0">
                    <a:pos x="T4" y="T5"/>
                  </a:cxn>
                  <a:cxn ang="0">
                    <a:pos x="T6" y="T7"/>
                  </a:cxn>
                  <a:cxn ang="0">
                    <a:pos x="T8" y="T9"/>
                  </a:cxn>
                </a:cxnLst>
                <a:rect l="0" t="0" r="r" b="b"/>
                <a:pathLst>
                  <a:path w="118" h="530">
                    <a:moveTo>
                      <a:pt x="118" y="44"/>
                    </a:moveTo>
                    <a:lnTo>
                      <a:pt x="0" y="0"/>
                    </a:lnTo>
                    <a:lnTo>
                      <a:pt x="0" y="485"/>
                    </a:lnTo>
                    <a:lnTo>
                      <a:pt x="118" y="530"/>
                    </a:lnTo>
                    <a:lnTo>
                      <a:pt x="118" y="44"/>
                    </a:lnTo>
                    <a:close/>
                  </a:path>
                </a:pathLst>
              </a:custGeom>
              <a:solidFill>
                <a:srgbClr val="48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7" name="Freeform 1501"/>
              <p:cNvSpPr>
                <a:spLocks/>
              </p:cNvSpPr>
              <p:nvPr/>
            </p:nvSpPr>
            <p:spPr bwMode="auto">
              <a:xfrm>
                <a:off x="-326" y="1171"/>
                <a:ext cx="6" cy="66"/>
              </a:xfrm>
              <a:custGeom>
                <a:avLst/>
                <a:gdLst>
                  <a:gd name="T0" fmla="*/ 43 w 43"/>
                  <a:gd name="T1" fmla="*/ 0 h 660"/>
                  <a:gd name="T2" fmla="*/ 0 w 43"/>
                  <a:gd name="T3" fmla="*/ 174 h 660"/>
                  <a:gd name="T4" fmla="*/ 0 w 43"/>
                  <a:gd name="T5" fmla="*/ 660 h 660"/>
                  <a:gd name="T6" fmla="*/ 43 w 43"/>
                  <a:gd name="T7" fmla="*/ 487 h 660"/>
                  <a:gd name="T8" fmla="*/ 43 w 43"/>
                  <a:gd name="T9" fmla="*/ 0 h 660"/>
                </a:gdLst>
                <a:ahLst/>
                <a:cxnLst>
                  <a:cxn ang="0">
                    <a:pos x="T0" y="T1"/>
                  </a:cxn>
                  <a:cxn ang="0">
                    <a:pos x="T2" y="T3"/>
                  </a:cxn>
                  <a:cxn ang="0">
                    <a:pos x="T4" y="T5"/>
                  </a:cxn>
                  <a:cxn ang="0">
                    <a:pos x="T6" y="T7"/>
                  </a:cxn>
                  <a:cxn ang="0">
                    <a:pos x="T8" y="T9"/>
                  </a:cxn>
                </a:cxnLst>
                <a:rect l="0" t="0" r="r" b="b"/>
                <a:pathLst>
                  <a:path w="43" h="660">
                    <a:moveTo>
                      <a:pt x="43" y="0"/>
                    </a:moveTo>
                    <a:lnTo>
                      <a:pt x="0" y="174"/>
                    </a:lnTo>
                    <a:lnTo>
                      <a:pt x="0" y="660"/>
                    </a:lnTo>
                    <a:lnTo>
                      <a:pt x="43" y="487"/>
                    </a:lnTo>
                    <a:lnTo>
                      <a:pt x="43" y="0"/>
                    </a:lnTo>
                    <a:close/>
                  </a:path>
                </a:pathLst>
              </a:custGeom>
              <a:solidFill>
                <a:srgbClr val="1B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8" name="Freeform 1502"/>
              <p:cNvSpPr>
                <a:spLocks/>
              </p:cNvSpPr>
              <p:nvPr/>
            </p:nvSpPr>
            <p:spPr bwMode="auto">
              <a:xfrm>
                <a:off x="-353" y="1185"/>
                <a:ext cx="7" cy="51"/>
              </a:xfrm>
              <a:custGeom>
                <a:avLst/>
                <a:gdLst>
                  <a:gd name="T0" fmla="*/ 46 w 46"/>
                  <a:gd name="T1" fmla="*/ 28 h 513"/>
                  <a:gd name="T2" fmla="*/ 0 w 46"/>
                  <a:gd name="T3" fmla="*/ 0 h 513"/>
                  <a:gd name="T4" fmla="*/ 0 w 46"/>
                  <a:gd name="T5" fmla="*/ 485 h 513"/>
                  <a:gd name="T6" fmla="*/ 46 w 46"/>
                  <a:gd name="T7" fmla="*/ 513 h 513"/>
                  <a:gd name="T8" fmla="*/ 46 w 46"/>
                  <a:gd name="T9" fmla="*/ 28 h 513"/>
                </a:gdLst>
                <a:ahLst/>
                <a:cxnLst>
                  <a:cxn ang="0">
                    <a:pos x="T0" y="T1"/>
                  </a:cxn>
                  <a:cxn ang="0">
                    <a:pos x="T2" y="T3"/>
                  </a:cxn>
                  <a:cxn ang="0">
                    <a:pos x="T4" y="T5"/>
                  </a:cxn>
                  <a:cxn ang="0">
                    <a:pos x="T6" y="T7"/>
                  </a:cxn>
                  <a:cxn ang="0">
                    <a:pos x="T8" y="T9"/>
                  </a:cxn>
                </a:cxnLst>
                <a:rect l="0" t="0" r="r" b="b"/>
                <a:pathLst>
                  <a:path w="46" h="513">
                    <a:moveTo>
                      <a:pt x="46" y="28"/>
                    </a:moveTo>
                    <a:lnTo>
                      <a:pt x="0" y="0"/>
                    </a:lnTo>
                    <a:lnTo>
                      <a:pt x="0" y="485"/>
                    </a:lnTo>
                    <a:lnTo>
                      <a:pt x="46" y="513"/>
                    </a:lnTo>
                    <a:lnTo>
                      <a:pt x="46" y="28"/>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9" name="Freeform 1503"/>
              <p:cNvSpPr>
                <a:spLocks/>
              </p:cNvSpPr>
              <p:nvPr/>
            </p:nvSpPr>
            <p:spPr bwMode="auto">
              <a:xfrm>
                <a:off x="-355" y="1185"/>
                <a:ext cx="2" cy="53"/>
              </a:xfrm>
              <a:custGeom>
                <a:avLst/>
                <a:gdLst>
                  <a:gd name="T0" fmla="*/ 17 w 17"/>
                  <a:gd name="T1" fmla="*/ 0 h 529"/>
                  <a:gd name="T2" fmla="*/ 0 w 17"/>
                  <a:gd name="T3" fmla="*/ 43 h 529"/>
                  <a:gd name="T4" fmla="*/ 0 w 17"/>
                  <a:gd name="T5" fmla="*/ 529 h 529"/>
                  <a:gd name="T6" fmla="*/ 17 w 17"/>
                  <a:gd name="T7" fmla="*/ 485 h 529"/>
                  <a:gd name="T8" fmla="*/ 17 w 17"/>
                  <a:gd name="T9" fmla="*/ 0 h 529"/>
                </a:gdLst>
                <a:ahLst/>
                <a:cxnLst>
                  <a:cxn ang="0">
                    <a:pos x="T0" y="T1"/>
                  </a:cxn>
                  <a:cxn ang="0">
                    <a:pos x="T2" y="T3"/>
                  </a:cxn>
                  <a:cxn ang="0">
                    <a:pos x="T4" y="T5"/>
                  </a:cxn>
                  <a:cxn ang="0">
                    <a:pos x="T6" y="T7"/>
                  </a:cxn>
                  <a:cxn ang="0">
                    <a:pos x="T8" y="T9"/>
                  </a:cxn>
                </a:cxnLst>
                <a:rect l="0" t="0" r="r" b="b"/>
                <a:pathLst>
                  <a:path w="17" h="529">
                    <a:moveTo>
                      <a:pt x="17" y="0"/>
                    </a:moveTo>
                    <a:lnTo>
                      <a:pt x="0" y="43"/>
                    </a:lnTo>
                    <a:lnTo>
                      <a:pt x="0" y="529"/>
                    </a:lnTo>
                    <a:lnTo>
                      <a:pt x="17" y="485"/>
                    </a:lnTo>
                    <a:lnTo>
                      <a:pt x="17" y="0"/>
                    </a:lnTo>
                    <a:close/>
                  </a:path>
                </a:pathLst>
              </a:custGeom>
              <a:solidFill>
                <a:srgbClr val="232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0" name="Freeform 1504"/>
              <p:cNvSpPr>
                <a:spLocks/>
              </p:cNvSpPr>
              <p:nvPr/>
            </p:nvSpPr>
            <p:spPr bwMode="auto">
              <a:xfrm>
                <a:off x="-346" y="1188"/>
                <a:ext cx="2" cy="56"/>
              </a:xfrm>
              <a:custGeom>
                <a:avLst/>
                <a:gdLst>
                  <a:gd name="T0" fmla="*/ 15 w 15"/>
                  <a:gd name="T1" fmla="*/ 81 h 566"/>
                  <a:gd name="T2" fmla="*/ 0 w 15"/>
                  <a:gd name="T3" fmla="*/ 0 h 566"/>
                  <a:gd name="T4" fmla="*/ 0 w 15"/>
                  <a:gd name="T5" fmla="*/ 485 h 566"/>
                  <a:gd name="T6" fmla="*/ 15 w 15"/>
                  <a:gd name="T7" fmla="*/ 566 h 566"/>
                  <a:gd name="T8" fmla="*/ 15 w 15"/>
                  <a:gd name="T9" fmla="*/ 81 h 566"/>
                </a:gdLst>
                <a:ahLst/>
                <a:cxnLst>
                  <a:cxn ang="0">
                    <a:pos x="T0" y="T1"/>
                  </a:cxn>
                  <a:cxn ang="0">
                    <a:pos x="T2" y="T3"/>
                  </a:cxn>
                  <a:cxn ang="0">
                    <a:pos x="T4" y="T5"/>
                  </a:cxn>
                  <a:cxn ang="0">
                    <a:pos x="T6" y="T7"/>
                  </a:cxn>
                  <a:cxn ang="0">
                    <a:pos x="T8" y="T9"/>
                  </a:cxn>
                </a:cxnLst>
                <a:rect l="0" t="0" r="r" b="b"/>
                <a:pathLst>
                  <a:path w="15" h="566">
                    <a:moveTo>
                      <a:pt x="15" y="81"/>
                    </a:moveTo>
                    <a:lnTo>
                      <a:pt x="0" y="0"/>
                    </a:lnTo>
                    <a:lnTo>
                      <a:pt x="0" y="485"/>
                    </a:lnTo>
                    <a:lnTo>
                      <a:pt x="15" y="566"/>
                    </a:lnTo>
                    <a:lnTo>
                      <a:pt x="15" y="81"/>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1" name="Freeform 1505"/>
              <p:cNvSpPr>
                <a:spLocks/>
              </p:cNvSpPr>
              <p:nvPr/>
            </p:nvSpPr>
            <p:spPr bwMode="auto">
              <a:xfrm>
                <a:off x="-364" y="1189"/>
                <a:ext cx="9" cy="55"/>
              </a:xfrm>
              <a:custGeom>
                <a:avLst/>
                <a:gdLst>
                  <a:gd name="T0" fmla="*/ 60 w 60"/>
                  <a:gd name="T1" fmla="*/ 0 h 546"/>
                  <a:gd name="T2" fmla="*/ 0 w 60"/>
                  <a:gd name="T3" fmla="*/ 60 h 546"/>
                  <a:gd name="T4" fmla="*/ 0 w 60"/>
                  <a:gd name="T5" fmla="*/ 546 h 546"/>
                  <a:gd name="T6" fmla="*/ 60 w 60"/>
                  <a:gd name="T7" fmla="*/ 486 h 546"/>
                  <a:gd name="T8" fmla="*/ 60 w 60"/>
                  <a:gd name="T9" fmla="*/ 0 h 546"/>
                </a:gdLst>
                <a:ahLst/>
                <a:cxnLst>
                  <a:cxn ang="0">
                    <a:pos x="T0" y="T1"/>
                  </a:cxn>
                  <a:cxn ang="0">
                    <a:pos x="T2" y="T3"/>
                  </a:cxn>
                  <a:cxn ang="0">
                    <a:pos x="T4" y="T5"/>
                  </a:cxn>
                  <a:cxn ang="0">
                    <a:pos x="T6" y="T7"/>
                  </a:cxn>
                  <a:cxn ang="0">
                    <a:pos x="T8" y="T9"/>
                  </a:cxn>
                </a:cxnLst>
                <a:rect l="0" t="0" r="r" b="b"/>
                <a:pathLst>
                  <a:path w="60" h="546">
                    <a:moveTo>
                      <a:pt x="60" y="0"/>
                    </a:moveTo>
                    <a:lnTo>
                      <a:pt x="0" y="60"/>
                    </a:lnTo>
                    <a:lnTo>
                      <a:pt x="0" y="546"/>
                    </a:lnTo>
                    <a:lnTo>
                      <a:pt x="60" y="486"/>
                    </a:lnTo>
                    <a:lnTo>
                      <a:pt x="60" y="0"/>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2" name="Freeform 1506"/>
              <p:cNvSpPr>
                <a:spLocks/>
              </p:cNvSpPr>
              <p:nvPr/>
            </p:nvSpPr>
            <p:spPr bwMode="auto">
              <a:xfrm>
                <a:off x="-329" y="1188"/>
                <a:ext cx="3" cy="65"/>
              </a:xfrm>
              <a:custGeom>
                <a:avLst/>
                <a:gdLst>
                  <a:gd name="T0" fmla="*/ 17 w 17"/>
                  <a:gd name="T1" fmla="*/ 0 h 646"/>
                  <a:gd name="T2" fmla="*/ 0 w 17"/>
                  <a:gd name="T3" fmla="*/ 160 h 646"/>
                  <a:gd name="T4" fmla="*/ 0 w 17"/>
                  <a:gd name="T5" fmla="*/ 646 h 646"/>
                  <a:gd name="T6" fmla="*/ 17 w 17"/>
                  <a:gd name="T7" fmla="*/ 486 h 646"/>
                  <a:gd name="T8" fmla="*/ 17 w 17"/>
                  <a:gd name="T9" fmla="*/ 0 h 646"/>
                </a:gdLst>
                <a:ahLst/>
                <a:cxnLst>
                  <a:cxn ang="0">
                    <a:pos x="T0" y="T1"/>
                  </a:cxn>
                  <a:cxn ang="0">
                    <a:pos x="T2" y="T3"/>
                  </a:cxn>
                  <a:cxn ang="0">
                    <a:pos x="T4" y="T5"/>
                  </a:cxn>
                  <a:cxn ang="0">
                    <a:pos x="T6" y="T7"/>
                  </a:cxn>
                  <a:cxn ang="0">
                    <a:pos x="T8" y="T9"/>
                  </a:cxn>
                </a:cxnLst>
                <a:rect l="0" t="0" r="r" b="b"/>
                <a:pathLst>
                  <a:path w="17" h="646">
                    <a:moveTo>
                      <a:pt x="17" y="0"/>
                    </a:moveTo>
                    <a:lnTo>
                      <a:pt x="0" y="160"/>
                    </a:lnTo>
                    <a:lnTo>
                      <a:pt x="0" y="646"/>
                    </a:lnTo>
                    <a:lnTo>
                      <a:pt x="17" y="486"/>
                    </a:lnTo>
                    <a:lnTo>
                      <a:pt x="17" y="0"/>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3" name="Freeform 1507"/>
              <p:cNvSpPr>
                <a:spLocks/>
              </p:cNvSpPr>
              <p:nvPr/>
            </p:nvSpPr>
            <p:spPr bwMode="auto">
              <a:xfrm>
                <a:off x="-375" y="1195"/>
                <a:ext cx="11" cy="49"/>
              </a:xfrm>
              <a:custGeom>
                <a:avLst/>
                <a:gdLst>
                  <a:gd name="T0" fmla="*/ 78 w 78"/>
                  <a:gd name="T1" fmla="*/ 0 h 488"/>
                  <a:gd name="T2" fmla="*/ 0 w 78"/>
                  <a:gd name="T3" fmla="*/ 2 h 488"/>
                  <a:gd name="T4" fmla="*/ 0 w 78"/>
                  <a:gd name="T5" fmla="*/ 488 h 488"/>
                  <a:gd name="T6" fmla="*/ 78 w 78"/>
                  <a:gd name="T7" fmla="*/ 486 h 488"/>
                  <a:gd name="T8" fmla="*/ 78 w 78"/>
                  <a:gd name="T9" fmla="*/ 0 h 488"/>
                </a:gdLst>
                <a:ahLst/>
                <a:cxnLst>
                  <a:cxn ang="0">
                    <a:pos x="T0" y="T1"/>
                  </a:cxn>
                  <a:cxn ang="0">
                    <a:pos x="T2" y="T3"/>
                  </a:cxn>
                  <a:cxn ang="0">
                    <a:pos x="T4" y="T5"/>
                  </a:cxn>
                  <a:cxn ang="0">
                    <a:pos x="T6" y="T7"/>
                  </a:cxn>
                  <a:cxn ang="0">
                    <a:pos x="T8" y="T9"/>
                  </a:cxn>
                </a:cxnLst>
                <a:rect l="0" t="0" r="r" b="b"/>
                <a:pathLst>
                  <a:path w="78" h="488">
                    <a:moveTo>
                      <a:pt x="78" y="0"/>
                    </a:moveTo>
                    <a:lnTo>
                      <a:pt x="0" y="2"/>
                    </a:lnTo>
                    <a:lnTo>
                      <a:pt x="0" y="488"/>
                    </a:lnTo>
                    <a:lnTo>
                      <a:pt x="78" y="486"/>
                    </a:lnTo>
                    <a:lnTo>
                      <a:pt x="78" y="0"/>
                    </a:lnTo>
                    <a:close/>
                  </a:path>
                </a:pathLst>
              </a:custGeom>
              <a:solidFill>
                <a:srgbClr val="548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4" name="Freeform 1508"/>
              <p:cNvSpPr>
                <a:spLocks/>
              </p:cNvSpPr>
              <p:nvPr/>
            </p:nvSpPr>
            <p:spPr bwMode="auto">
              <a:xfrm>
                <a:off x="-397" y="1192"/>
                <a:ext cx="2" cy="57"/>
              </a:xfrm>
              <a:custGeom>
                <a:avLst/>
                <a:gdLst>
                  <a:gd name="T0" fmla="*/ 19 w 19"/>
                  <a:gd name="T1" fmla="*/ 79 h 565"/>
                  <a:gd name="T2" fmla="*/ 0 w 19"/>
                  <a:gd name="T3" fmla="*/ 0 h 565"/>
                  <a:gd name="T4" fmla="*/ 0 w 19"/>
                  <a:gd name="T5" fmla="*/ 486 h 565"/>
                  <a:gd name="T6" fmla="*/ 19 w 19"/>
                  <a:gd name="T7" fmla="*/ 565 h 565"/>
                  <a:gd name="T8" fmla="*/ 19 w 19"/>
                  <a:gd name="T9" fmla="*/ 79 h 565"/>
                </a:gdLst>
                <a:ahLst/>
                <a:cxnLst>
                  <a:cxn ang="0">
                    <a:pos x="T0" y="T1"/>
                  </a:cxn>
                  <a:cxn ang="0">
                    <a:pos x="T2" y="T3"/>
                  </a:cxn>
                  <a:cxn ang="0">
                    <a:pos x="T4" y="T5"/>
                  </a:cxn>
                  <a:cxn ang="0">
                    <a:pos x="T6" y="T7"/>
                  </a:cxn>
                  <a:cxn ang="0">
                    <a:pos x="T8" y="T9"/>
                  </a:cxn>
                </a:cxnLst>
                <a:rect l="0" t="0" r="r" b="b"/>
                <a:pathLst>
                  <a:path w="19" h="565">
                    <a:moveTo>
                      <a:pt x="19" y="79"/>
                    </a:moveTo>
                    <a:lnTo>
                      <a:pt x="0" y="0"/>
                    </a:lnTo>
                    <a:lnTo>
                      <a:pt x="0" y="486"/>
                    </a:lnTo>
                    <a:lnTo>
                      <a:pt x="19" y="565"/>
                    </a:lnTo>
                    <a:lnTo>
                      <a:pt x="19" y="79"/>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5" name="Freeform 1509"/>
              <p:cNvSpPr>
                <a:spLocks/>
              </p:cNvSpPr>
              <p:nvPr/>
            </p:nvSpPr>
            <p:spPr bwMode="auto">
              <a:xfrm>
                <a:off x="-395" y="1195"/>
                <a:ext cx="20" cy="54"/>
              </a:xfrm>
              <a:custGeom>
                <a:avLst/>
                <a:gdLst>
                  <a:gd name="T0" fmla="*/ 137 w 137"/>
                  <a:gd name="T1" fmla="*/ 0 h 532"/>
                  <a:gd name="T2" fmla="*/ 0 w 137"/>
                  <a:gd name="T3" fmla="*/ 46 h 532"/>
                  <a:gd name="T4" fmla="*/ 0 w 137"/>
                  <a:gd name="T5" fmla="*/ 532 h 532"/>
                  <a:gd name="T6" fmla="*/ 137 w 137"/>
                  <a:gd name="T7" fmla="*/ 486 h 532"/>
                  <a:gd name="T8" fmla="*/ 137 w 137"/>
                  <a:gd name="T9" fmla="*/ 0 h 532"/>
                </a:gdLst>
                <a:ahLst/>
                <a:cxnLst>
                  <a:cxn ang="0">
                    <a:pos x="T0" y="T1"/>
                  </a:cxn>
                  <a:cxn ang="0">
                    <a:pos x="T2" y="T3"/>
                  </a:cxn>
                  <a:cxn ang="0">
                    <a:pos x="T4" y="T5"/>
                  </a:cxn>
                  <a:cxn ang="0">
                    <a:pos x="T6" y="T7"/>
                  </a:cxn>
                  <a:cxn ang="0">
                    <a:pos x="T8" y="T9"/>
                  </a:cxn>
                </a:cxnLst>
                <a:rect l="0" t="0" r="r" b="b"/>
                <a:pathLst>
                  <a:path w="137" h="532">
                    <a:moveTo>
                      <a:pt x="137" y="0"/>
                    </a:moveTo>
                    <a:lnTo>
                      <a:pt x="0" y="46"/>
                    </a:lnTo>
                    <a:lnTo>
                      <a:pt x="0" y="532"/>
                    </a:lnTo>
                    <a:lnTo>
                      <a:pt x="137" y="486"/>
                    </a:lnTo>
                    <a:lnTo>
                      <a:pt x="137" y="0"/>
                    </a:lnTo>
                    <a:close/>
                  </a:path>
                </a:pathLst>
              </a:custGeom>
              <a:solidFill>
                <a:srgbClr val="528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6" name="Freeform 1510"/>
              <p:cNvSpPr>
                <a:spLocks/>
              </p:cNvSpPr>
              <p:nvPr/>
            </p:nvSpPr>
            <p:spPr bwMode="auto">
              <a:xfrm>
                <a:off x="-452" y="1199"/>
                <a:ext cx="7" cy="51"/>
              </a:xfrm>
              <a:custGeom>
                <a:avLst/>
                <a:gdLst>
                  <a:gd name="T0" fmla="*/ 47 w 47"/>
                  <a:gd name="T1" fmla="*/ 19 h 504"/>
                  <a:gd name="T2" fmla="*/ 0 w 47"/>
                  <a:gd name="T3" fmla="*/ 0 h 504"/>
                  <a:gd name="T4" fmla="*/ 0 w 47"/>
                  <a:gd name="T5" fmla="*/ 486 h 504"/>
                  <a:gd name="T6" fmla="*/ 47 w 47"/>
                  <a:gd name="T7" fmla="*/ 504 h 504"/>
                  <a:gd name="T8" fmla="*/ 47 w 47"/>
                  <a:gd name="T9" fmla="*/ 19 h 504"/>
                </a:gdLst>
                <a:ahLst/>
                <a:cxnLst>
                  <a:cxn ang="0">
                    <a:pos x="T0" y="T1"/>
                  </a:cxn>
                  <a:cxn ang="0">
                    <a:pos x="T2" y="T3"/>
                  </a:cxn>
                  <a:cxn ang="0">
                    <a:pos x="T4" y="T5"/>
                  </a:cxn>
                  <a:cxn ang="0">
                    <a:pos x="T6" y="T7"/>
                  </a:cxn>
                  <a:cxn ang="0">
                    <a:pos x="T8" y="T9"/>
                  </a:cxn>
                </a:cxnLst>
                <a:rect l="0" t="0" r="r" b="b"/>
                <a:pathLst>
                  <a:path w="47" h="504">
                    <a:moveTo>
                      <a:pt x="47" y="19"/>
                    </a:moveTo>
                    <a:lnTo>
                      <a:pt x="0" y="0"/>
                    </a:lnTo>
                    <a:lnTo>
                      <a:pt x="0" y="486"/>
                    </a:lnTo>
                    <a:lnTo>
                      <a:pt x="47" y="504"/>
                    </a:lnTo>
                    <a:lnTo>
                      <a:pt x="47" y="19"/>
                    </a:lnTo>
                    <a:close/>
                  </a:path>
                </a:pathLst>
              </a:custGeom>
              <a:solidFill>
                <a:srgbClr val="47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7" name="Freeform 1511"/>
              <p:cNvSpPr>
                <a:spLocks/>
              </p:cNvSpPr>
              <p:nvPr/>
            </p:nvSpPr>
            <p:spPr bwMode="auto">
              <a:xfrm>
                <a:off x="-492" y="1247"/>
                <a:ext cx="7" cy="52"/>
              </a:xfrm>
              <a:custGeom>
                <a:avLst/>
                <a:gdLst>
                  <a:gd name="T0" fmla="*/ 50 w 50"/>
                  <a:gd name="T1" fmla="*/ 29 h 516"/>
                  <a:gd name="T2" fmla="*/ 0 w 50"/>
                  <a:gd name="T3" fmla="*/ 0 h 516"/>
                  <a:gd name="T4" fmla="*/ 0 w 50"/>
                  <a:gd name="T5" fmla="*/ 485 h 516"/>
                  <a:gd name="T6" fmla="*/ 50 w 50"/>
                  <a:gd name="T7" fmla="*/ 516 h 516"/>
                  <a:gd name="T8" fmla="*/ 50 w 50"/>
                  <a:gd name="T9" fmla="*/ 29 h 516"/>
                </a:gdLst>
                <a:ahLst/>
                <a:cxnLst>
                  <a:cxn ang="0">
                    <a:pos x="T0" y="T1"/>
                  </a:cxn>
                  <a:cxn ang="0">
                    <a:pos x="T2" y="T3"/>
                  </a:cxn>
                  <a:cxn ang="0">
                    <a:pos x="T4" y="T5"/>
                  </a:cxn>
                  <a:cxn ang="0">
                    <a:pos x="T6" y="T7"/>
                  </a:cxn>
                  <a:cxn ang="0">
                    <a:pos x="T8" y="T9"/>
                  </a:cxn>
                </a:cxnLst>
                <a:rect l="0" t="0" r="r" b="b"/>
                <a:pathLst>
                  <a:path w="50" h="516">
                    <a:moveTo>
                      <a:pt x="50" y="29"/>
                    </a:moveTo>
                    <a:lnTo>
                      <a:pt x="0" y="0"/>
                    </a:lnTo>
                    <a:lnTo>
                      <a:pt x="0" y="485"/>
                    </a:lnTo>
                    <a:lnTo>
                      <a:pt x="50" y="516"/>
                    </a:lnTo>
                    <a:lnTo>
                      <a:pt x="50" y="29"/>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8" name="Freeform 1512"/>
              <p:cNvSpPr>
                <a:spLocks/>
              </p:cNvSpPr>
              <p:nvPr/>
            </p:nvSpPr>
            <p:spPr bwMode="auto">
              <a:xfrm>
                <a:off x="-485" y="1250"/>
                <a:ext cx="0" cy="61"/>
              </a:xfrm>
              <a:custGeom>
                <a:avLst/>
                <a:gdLst>
                  <a:gd name="T0" fmla="*/ 5 w 5"/>
                  <a:gd name="T1" fmla="*/ 126 h 612"/>
                  <a:gd name="T2" fmla="*/ 0 w 5"/>
                  <a:gd name="T3" fmla="*/ 0 h 612"/>
                  <a:gd name="T4" fmla="*/ 0 w 5"/>
                  <a:gd name="T5" fmla="*/ 487 h 612"/>
                  <a:gd name="T6" fmla="*/ 5 w 5"/>
                  <a:gd name="T7" fmla="*/ 612 h 612"/>
                  <a:gd name="T8" fmla="*/ 5 w 5"/>
                  <a:gd name="T9" fmla="*/ 126 h 612"/>
                </a:gdLst>
                <a:ahLst/>
                <a:cxnLst>
                  <a:cxn ang="0">
                    <a:pos x="T0" y="T1"/>
                  </a:cxn>
                  <a:cxn ang="0">
                    <a:pos x="T2" y="T3"/>
                  </a:cxn>
                  <a:cxn ang="0">
                    <a:pos x="T4" y="T5"/>
                  </a:cxn>
                  <a:cxn ang="0">
                    <a:pos x="T6" y="T7"/>
                  </a:cxn>
                  <a:cxn ang="0">
                    <a:pos x="T8" y="T9"/>
                  </a:cxn>
                </a:cxnLst>
                <a:rect l="0" t="0" r="r" b="b"/>
                <a:pathLst>
                  <a:path w="5" h="612">
                    <a:moveTo>
                      <a:pt x="5" y="126"/>
                    </a:moveTo>
                    <a:lnTo>
                      <a:pt x="0" y="0"/>
                    </a:lnTo>
                    <a:lnTo>
                      <a:pt x="0" y="487"/>
                    </a:lnTo>
                    <a:lnTo>
                      <a:pt x="5" y="612"/>
                    </a:lnTo>
                    <a:lnTo>
                      <a:pt x="5" y="126"/>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9" name="Freeform 1513"/>
              <p:cNvSpPr>
                <a:spLocks/>
              </p:cNvSpPr>
              <p:nvPr/>
            </p:nvSpPr>
            <p:spPr bwMode="auto">
              <a:xfrm>
                <a:off x="-485" y="1263"/>
                <a:ext cx="1" cy="50"/>
              </a:xfrm>
              <a:custGeom>
                <a:avLst/>
                <a:gdLst>
                  <a:gd name="T0" fmla="*/ 2 w 2"/>
                  <a:gd name="T1" fmla="*/ 21 h 506"/>
                  <a:gd name="T2" fmla="*/ 0 w 2"/>
                  <a:gd name="T3" fmla="*/ 0 h 506"/>
                  <a:gd name="T4" fmla="*/ 0 w 2"/>
                  <a:gd name="T5" fmla="*/ 486 h 506"/>
                  <a:gd name="T6" fmla="*/ 2 w 2"/>
                  <a:gd name="T7" fmla="*/ 506 h 506"/>
                  <a:gd name="T8" fmla="*/ 2 w 2"/>
                  <a:gd name="T9" fmla="*/ 21 h 506"/>
                </a:gdLst>
                <a:ahLst/>
                <a:cxnLst>
                  <a:cxn ang="0">
                    <a:pos x="T0" y="T1"/>
                  </a:cxn>
                  <a:cxn ang="0">
                    <a:pos x="T2" y="T3"/>
                  </a:cxn>
                  <a:cxn ang="0">
                    <a:pos x="T4" y="T5"/>
                  </a:cxn>
                  <a:cxn ang="0">
                    <a:pos x="T6" y="T7"/>
                  </a:cxn>
                  <a:cxn ang="0">
                    <a:pos x="T8" y="T9"/>
                  </a:cxn>
                </a:cxnLst>
                <a:rect l="0" t="0" r="r" b="b"/>
                <a:pathLst>
                  <a:path w="2" h="506">
                    <a:moveTo>
                      <a:pt x="2" y="21"/>
                    </a:moveTo>
                    <a:lnTo>
                      <a:pt x="0" y="0"/>
                    </a:lnTo>
                    <a:lnTo>
                      <a:pt x="0" y="486"/>
                    </a:lnTo>
                    <a:lnTo>
                      <a:pt x="2" y="506"/>
                    </a:lnTo>
                    <a:lnTo>
                      <a:pt x="2" y="21"/>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0" name="Freeform 1514"/>
              <p:cNvSpPr>
                <a:spLocks/>
              </p:cNvSpPr>
              <p:nvPr/>
            </p:nvSpPr>
            <p:spPr bwMode="auto">
              <a:xfrm>
                <a:off x="-484" y="1265"/>
                <a:ext cx="6" cy="53"/>
              </a:xfrm>
              <a:custGeom>
                <a:avLst/>
                <a:gdLst>
                  <a:gd name="T0" fmla="*/ 44 w 44"/>
                  <a:gd name="T1" fmla="*/ 48 h 534"/>
                  <a:gd name="T2" fmla="*/ 0 w 44"/>
                  <a:gd name="T3" fmla="*/ 0 h 534"/>
                  <a:gd name="T4" fmla="*/ 0 w 44"/>
                  <a:gd name="T5" fmla="*/ 485 h 534"/>
                  <a:gd name="T6" fmla="*/ 44 w 44"/>
                  <a:gd name="T7" fmla="*/ 534 h 534"/>
                  <a:gd name="T8" fmla="*/ 44 w 44"/>
                  <a:gd name="T9" fmla="*/ 48 h 534"/>
                </a:gdLst>
                <a:ahLst/>
                <a:cxnLst>
                  <a:cxn ang="0">
                    <a:pos x="T0" y="T1"/>
                  </a:cxn>
                  <a:cxn ang="0">
                    <a:pos x="T2" y="T3"/>
                  </a:cxn>
                  <a:cxn ang="0">
                    <a:pos x="T4" y="T5"/>
                  </a:cxn>
                  <a:cxn ang="0">
                    <a:pos x="T6" y="T7"/>
                  </a:cxn>
                  <a:cxn ang="0">
                    <a:pos x="T8" y="T9"/>
                  </a:cxn>
                </a:cxnLst>
                <a:rect l="0" t="0" r="r" b="b"/>
                <a:pathLst>
                  <a:path w="44" h="534">
                    <a:moveTo>
                      <a:pt x="44" y="48"/>
                    </a:moveTo>
                    <a:lnTo>
                      <a:pt x="0" y="0"/>
                    </a:lnTo>
                    <a:lnTo>
                      <a:pt x="0" y="485"/>
                    </a:lnTo>
                    <a:lnTo>
                      <a:pt x="44" y="534"/>
                    </a:lnTo>
                    <a:lnTo>
                      <a:pt x="44" y="48"/>
                    </a:lnTo>
                    <a:close/>
                  </a:path>
                </a:pathLst>
              </a:custGeom>
              <a:solidFill>
                <a:srgbClr val="2A39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1" name="Freeform 1515"/>
              <p:cNvSpPr>
                <a:spLocks/>
              </p:cNvSpPr>
              <p:nvPr/>
            </p:nvSpPr>
            <p:spPr bwMode="auto">
              <a:xfrm>
                <a:off x="-277" y="1283"/>
                <a:ext cx="3" cy="58"/>
              </a:xfrm>
              <a:custGeom>
                <a:avLst/>
                <a:gdLst>
                  <a:gd name="T0" fmla="*/ 20 w 20"/>
                  <a:gd name="T1" fmla="*/ 0 h 576"/>
                  <a:gd name="T2" fmla="*/ 0 w 20"/>
                  <a:gd name="T3" fmla="*/ 91 h 576"/>
                  <a:gd name="T4" fmla="*/ 0 w 20"/>
                  <a:gd name="T5" fmla="*/ 576 h 576"/>
                  <a:gd name="T6" fmla="*/ 20 w 20"/>
                  <a:gd name="T7" fmla="*/ 486 h 576"/>
                  <a:gd name="T8" fmla="*/ 20 w 20"/>
                  <a:gd name="T9" fmla="*/ 0 h 576"/>
                </a:gdLst>
                <a:ahLst/>
                <a:cxnLst>
                  <a:cxn ang="0">
                    <a:pos x="T0" y="T1"/>
                  </a:cxn>
                  <a:cxn ang="0">
                    <a:pos x="T2" y="T3"/>
                  </a:cxn>
                  <a:cxn ang="0">
                    <a:pos x="T4" y="T5"/>
                  </a:cxn>
                  <a:cxn ang="0">
                    <a:pos x="T6" y="T7"/>
                  </a:cxn>
                  <a:cxn ang="0">
                    <a:pos x="T8" y="T9"/>
                  </a:cxn>
                </a:cxnLst>
                <a:rect l="0" t="0" r="r" b="b"/>
                <a:pathLst>
                  <a:path w="20" h="576">
                    <a:moveTo>
                      <a:pt x="20" y="0"/>
                    </a:moveTo>
                    <a:lnTo>
                      <a:pt x="0" y="91"/>
                    </a:lnTo>
                    <a:lnTo>
                      <a:pt x="0" y="576"/>
                    </a:lnTo>
                    <a:lnTo>
                      <a:pt x="20" y="486"/>
                    </a:lnTo>
                    <a:lnTo>
                      <a:pt x="20"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2" name="Freeform 1516"/>
              <p:cNvSpPr>
                <a:spLocks/>
              </p:cNvSpPr>
              <p:nvPr/>
            </p:nvSpPr>
            <p:spPr bwMode="auto">
              <a:xfrm>
                <a:off x="-515" y="1305"/>
                <a:ext cx="6" cy="58"/>
              </a:xfrm>
              <a:custGeom>
                <a:avLst/>
                <a:gdLst>
                  <a:gd name="T0" fmla="*/ 38 w 38"/>
                  <a:gd name="T1" fmla="*/ 100 h 586"/>
                  <a:gd name="T2" fmla="*/ 0 w 38"/>
                  <a:gd name="T3" fmla="*/ 0 h 586"/>
                  <a:gd name="T4" fmla="*/ 0 w 38"/>
                  <a:gd name="T5" fmla="*/ 486 h 586"/>
                  <a:gd name="T6" fmla="*/ 38 w 38"/>
                  <a:gd name="T7" fmla="*/ 586 h 586"/>
                  <a:gd name="T8" fmla="*/ 38 w 38"/>
                  <a:gd name="T9" fmla="*/ 100 h 586"/>
                </a:gdLst>
                <a:ahLst/>
                <a:cxnLst>
                  <a:cxn ang="0">
                    <a:pos x="T0" y="T1"/>
                  </a:cxn>
                  <a:cxn ang="0">
                    <a:pos x="T2" y="T3"/>
                  </a:cxn>
                  <a:cxn ang="0">
                    <a:pos x="T4" y="T5"/>
                  </a:cxn>
                  <a:cxn ang="0">
                    <a:pos x="T6" y="T7"/>
                  </a:cxn>
                  <a:cxn ang="0">
                    <a:pos x="T8" y="T9"/>
                  </a:cxn>
                </a:cxnLst>
                <a:rect l="0" t="0" r="r" b="b"/>
                <a:pathLst>
                  <a:path w="38" h="586">
                    <a:moveTo>
                      <a:pt x="38" y="100"/>
                    </a:moveTo>
                    <a:lnTo>
                      <a:pt x="0" y="0"/>
                    </a:lnTo>
                    <a:lnTo>
                      <a:pt x="0" y="486"/>
                    </a:lnTo>
                    <a:lnTo>
                      <a:pt x="38" y="586"/>
                    </a:lnTo>
                    <a:lnTo>
                      <a:pt x="38" y="10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3" name="Freeform 1517"/>
              <p:cNvSpPr>
                <a:spLocks/>
              </p:cNvSpPr>
              <p:nvPr/>
            </p:nvSpPr>
            <p:spPr bwMode="auto">
              <a:xfrm>
                <a:off x="-493" y="1314"/>
                <a:ext cx="10" cy="49"/>
              </a:xfrm>
              <a:custGeom>
                <a:avLst/>
                <a:gdLst>
                  <a:gd name="T0" fmla="*/ 65 w 65"/>
                  <a:gd name="T1" fmla="*/ 0 h 494"/>
                  <a:gd name="T2" fmla="*/ 0 w 65"/>
                  <a:gd name="T3" fmla="*/ 8 h 494"/>
                  <a:gd name="T4" fmla="*/ 0 w 65"/>
                  <a:gd name="T5" fmla="*/ 494 h 494"/>
                  <a:gd name="T6" fmla="*/ 65 w 65"/>
                  <a:gd name="T7" fmla="*/ 486 h 494"/>
                  <a:gd name="T8" fmla="*/ 65 w 65"/>
                  <a:gd name="T9" fmla="*/ 0 h 494"/>
                </a:gdLst>
                <a:ahLst/>
                <a:cxnLst>
                  <a:cxn ang="0">
                    <a:pos x="T0" y="T1"/>
                  </a:cxn>
                  <a:cxn ang="0">
                    <a:pos x="T2" y="T3"/>
                  </a:cxn>
                  <a:cxn ang="0">
                    <a:pos x="T4" y="T5"/>
                  </a:cxn>
                  <a:cxn ang="0">
                    <a:pos x="T6" y="T7"/>
                  </a:cxn>
                  <a:cxn ang="0">
                    <a:pos x="T8" y="T9"/>
                  </a:cxn>
                </a:cxnLst>
                <a:rect l="0" t="0" r="r" b="b"/>
                <a:pathLst>
                  <a:path w="65" h="494">
                    <a:moveTo>
                      <a:pt x="65" y="0"/>
                    </a:moveTo>
                    <a:lnTo>
                      <a:pt x="0" y="8"/>
                    </a:lnTo>
                    <a:lnTo>
                      <a:pt x="0" y="494"/>
                    </a:lnTo>
                    <a:lnTo>
                      <a:pt x="65" y="486"/>
                    </a:lnTo>
                    <a:lnTo>
                      <a:pt x="65"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4" name="Freeform 1518"/>
              <p:cNvSpPr>
                <a:spLocks/>
              </p:cNvSpPr>
              <p:nvPr/>
            </p:nvSpPr>
            <p:spPr bwMode="auto">
              <a:xfrm>
                <a:off x="-483" y="1314"/>
                <a:ext cx="4" cy="50"/>
              </a:xfrm>
              <a:custGeom>
                <a:avLst/>
                <a:gdLst>
                  <a:gd name="T0" fmla="*/ 31 w 31"/>
                  <a:gd name="T1" fmla="*/ 18 h 504"/>
                  <a:gd name="T2" fmla="*/ 0 w 31"/>
                  <a:gd name="T3" fmla="*/ 0 h 504"/>
                  <a:gd name="T4" fmla="*/ 0 w 31"/>
                  <a:gd name="T5" fmla="*/ 486 h 504"/>
                  <a:gd name="T6" fmla="*/ 31 w 31"/>
                  <a:gd name="T7" fmla="*/ 504 h 504"/>
                  <a:gd name="T8" fmla="*/ 31 w 31"/>
                  <a:gd name="T9" fmla="*/ 18 h 504"/>
                </a:gdLst>
                <a:ahLst/>
                <a:cxnLst>
                  <a:cxn ang="0">
                    <a:pos x="T0" y="T1"/>
                  </a:cxn>
                  <a:cxn ang="0">
                    <a:pos x="T2" y="T3"/>
                  </a:cxn>
                  <a:cxn ang="0">
                    <a:pos x="T4" y="T5"/>
                  </a:cxn>
                  <a:cxn ang="0">
                    <a:pos x="T6" y="T7"/>
                  </a:cxn>
                  <a:cxn ang="0">
                    <a:pos x="T8" y="T9"/>
                  </a:cxn>
                </a:cxnLst>
                <a:rect l="0" t="0" r="r" b="b"/>
                <a:pathLst>
                  <a:path w="31" h="504">
                    <a:moveTo>
                      <a:pt x="31" y="18"/>
                    </a:moveTo>
                    <a:lnTo>
                      <a:pt x="0" y="0"/>
                    </a:lnTo>
                    <a:lnTo>
                      <a:pt x="0" y="486"/>
                    </a:lnTo>
                    <a:lnTo>
                      <a:pt x="31" y="504"/>
                    </a:lnTo>
                    <a:lnTo>
                      <a:pt x="31" y="18"/>
                    </a:lnTo>
                    <a:close/>
                  </a:path>
                </a:pathLst>
              </a:custGeom>
              <a:solidFill>
                <a:srgbClr val="416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5" name="Freeform 1519"/>
              <p:cNvSpPr>
                <a:spLocks/>
              </p:cNvSpPr>
              <p:nvPr/>
            </p:nvSpPr>
            <p:spPr bwMode="auto">
              <a:xfrm>
                <a:off x="-501" y="1314"/>
                <a:ext cx="8" cy="53"/>
              </a:xfrm>
              <a:custGeom>
                <a:avLst/>
                <a:gdLst>
                  <a:gd name="T0" fmla="*/ 61 w 61"/>
                  <a:gd name="T1" fmla="*/ 0 h 525"/>
                  <a:gd name="T2" fmla="*/ 0 w 61"/>
                  <a:gd name="T3" fmla="*/ 38 h 525"/>
                  <a:gd name="T4" fmla="*/ 0 w 61"/>
                  <a:gd name="T5" fmla="*/ 525 h 525"/>
                  <a:gd name="T6" fmla="*/ 61 w 61"/>
                  <a:gd name="T7" fmla="*/ 486 h 525"/>
                  <a:gd name="T8" fmla="*/ 61 w 61"/>
                  <a:gd name="T9" fmla="*/ 0 h 525"/>
                </a:gdLst>
                <a:ahLst/>
                <a:cxnLst>
                  <a:cxn ang="0">
                    <a:pos x="T0" y="T1"/>
                  </a:cxn>
                  <a:cxn ang="0">
                    <a:pos x="T2" y="T3"/>
                  </a:cxn>
                  <a:cxn ang="0">
                    <a:pos x="T4" y="T5"/>
                  </a:cxn>
                  <a:cxn ang="0">
                    <a:pos x="T6" y="T7"/>
                  </a:cxn>
                  <a:cxn ang="0">
                    <a:pos x="T8" y="T9"/>
                  </a:cxn>
                </a:cxnLst>
                <a:rect l="0" t="0" r="r" b="b"/>
                <a:pathLst>
                  <a:path w="61" h="525">
                    <a:moveTo>
                      <a:pt x="61" y="0"/>
                    </a:moveTo>
                    <a:lnTo>
                      <a:pt x="0" y="38"/>
                    </a:lnTo>
                    <a:lnTo>
                      <a:pt x="0" y="525"/>
                    </a:lnTo>
                    <a:lnTo>
                      <a:pt x="61" y="486"/>
                    </a:lnTo>
                    <a:lnTo>
                      <a:pt x="61"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6" name="Freeform 1520"/>
              <p:cNvSpPr>
                <a:spLocks/>
              </p:cNvSpPr>
              <p:nvPr/>
            </p:nvSpPr>
            <p:spPr bwMode="auto">
              <a:xfrm>
                <a:off x="-509" y="1315"/>
                <a:ext cx="8" cy="52"/>
              </a:xfrm>
              <a:custGeom>
                <a:avLst/>
                <a:gdLst>
                  <a:gd name="T0" fmla="*/ 56 w 56"/>
                  <a:gd name="T1" fmla="*/ 35 h 522"/>
                  <a:gd name="T2" fmla="*/ 0 w 56"/>
                  <a:gd name="T3" fmla="*/ 0 h 522"/>
                  <a:gd name="T4" fmla="*/ 0 w 56"/>
                  <a:gd name="T5" fmla="*/ 486 h 522"/>
                  <a:gd name="T6" fmla="*/ 56 w 56"/>
                  <a:gd name="T7" fmla="*/ 522 h 522"/>
                  <a:gd name="T8" fmla="*/ 56 w 56"/>
                  <a:gd name="T9" fmla="*/ 35 h 522"/>
                </a:gdLst>
                <a:ahLst/>
                <a:cxnLst>
                  <a:cxn ang="0">
                    <a:pos x="T0" y="T1"/>
                  </a:cxn>
                  <a:cxn ang="0">
                    <a:pos x="T2" y="T3"/>
                  </a:cxn>
                  <a:cxn ang="0">
                    <a:pos x="T4" y="T5"/>
                  </a:cxn>
                  <a:cxn ang="0">
                    <a:pos x="T6" y="T7"/>
                  </a:cxn>
                  <a:cxn ang="0">
                    <a:pos x="T8" y="T9"/>
                  </a:cxn>
                </a:cxnLst>
                <a:rect l="0" t="0" r="r" b="b"/>
                <a:pathLst>
                  <a:path w="56" h="522">
                    <a:moveTo>
                      <a:pt x="56" y="35"/>
                    </a:moveTo>
                    <a:lnTo>
                      <a:pt x="0" y="0"/>
                    </a:lnTo>
                    <a:lnTo>
                      <a:pt x="0" y="486"/>
                    </a:lnTo>
                    <a:lnTo>
                      <a:pt x="56" y="522"/>
                    </a:lnTo>
                    <a:lnTo>
                      <a:pt x="56" y="35"/>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7" name="Freeform 1521"/>
              <p:cNvSpPr>
                <a:spLocks/>
              </p:cNvSpPr>
              <p:nvPr/>
            </p:nvSpPr>
            <p:spPr bwMode="auto">
              <a:xfrm>
                <a:off x="-479" y="1315"/>
                <a:ext cx="5" cy="55"/>
              </a:xfrm>
              <a:custGeom>
                <a:avLst/>
                <a:gdLst>
                  <a:gd name="T0" fmla="*/ 31 w 31"/>
                  <a:gd name="T1" fmla="*/ 65 h 551"/>
                  <a:gd name="T2" fmla="*/ 0 w 31"/>
                  <a:gd name="T3" fmla="*/ 0 h 551"/>
                  <a:gd name="T4" fmla="*/ 0 w 31"/>
                  <a:gd name="T5" fmla="*/ 486 h 551"/>
                  <a:gd name="T6" fmla="*/ 31 w 31"/>
                  <a:gd name="T7" fmla="*/ 551 h 551"/>
                  <a:gd name="T8" fmla="*/ 31 w 31"/>
                  <a:gd name="T9" fmla="*/ 65 h 551"/>
                </a:gdLst>
                <a:ahLst/>
                <a:cxnLst>
                  <a:cxn ang="0">
                    <a:pos x="T0" y="T1"/>
                  </a:cxn>
                  <a:cxn ang="0">
                    <a:pos x="T2" y="T3"/>
                  </a:cxn>
                  <a:cxn ang="0">
                    <a:pos x="T4" y="T5"/>
                  </a:cxn>
                  <a:cxn ang="0">
                    <a:pos x="T6" y="T7"/>
                  </a:cxn>
                  <a:cxn ang="0">
                    <a:pos x="T8" y="T9"/>
                  </a:cxn>
                </a:cxnLst>
                <a:rect l="0" t="0" r="r" b="b"/>
                <a:pathLst>
                  <a:path w="31" h="551">
                    <a:moveTo>
                      <a:pt x="31" y="65"/>
                    </a:moveTo>
                    <a:lnTo>
                      <a:pt x="0" y="0"/>
                    </a:lnTo>
                    <a:lnTo>
                      <a:pt x="0" y="486"/>
                    </a:lnTo>
                    <a:lnTo>
                      <a:pt x="31" y="551"/>
                    </a:lnTo>
                    <a:lnTo>
                      <a:pt x="31" y="65"/>
                    </a:lnTo>
                    <a:close/>
                  </a:path>
                </a:pathLst>
              </a:custGeom>
              <a:solidFill>
                <a:srgbClr val="19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8" name="Freeform 1522"/>
              <p:cNvSpPr>
                <a:spLocks/>
              </p:cNvSpPr>
              <p:nvPr/>
            </p:nvSpPr>
            <p:spPr bwMode="auto">
              <a:xfrm>
                <a:off x="-264" y="1326"/>
                <a:ext cx="5" cy="57"/>
              </a:xfrm>
              <a:custGeom>
                <a:avLst/>
                <a:gdLst>
                  <a:gd name="T0" fmla="*/ 35 w 35"/>
                  <a:gd name="T1" fmla="*/ 0 h 567"/>
                  <a:gd name="T2" fmla="*/ 0 w 35"/>
                  <a:gd name="T3" fmla="*/ 81 h 567"/>
                  <a:gd name="T4" fmla="*/ 0 w 35"/>
                  <a:gd name="T5" fmla="*/ 567 h 567"/>
                  <a:gd name="T6" fmla="*/ 35 w 35"/>
                  <a:gd name="T7" fmla="*/ 485 h 567"/>
                  <a:gd name="T8" fmla="*/ 35 w 35"/>
                  <a:gd name="T9" fmla="*/ 0 h 567"/>
                </a:gdLst>
                <a:ahLst/>
                <a:cxnLst>
                  <a:cxn ang="0">
                    <a:pos x="T0" y="T1"/>
                  </a:cxn>
                  <a:cxn ang="0">
                    <a:pos x="T2" y="T3"/>
                  </a:cxn>
                  <a:cxn ang="0">
                    <a:pos x="T4" y="T5"/>
                  </a:cxn>
                  <a:cxn ang="0">
                    <a:pos x="T6" y="T7"/>
                  </a:cxn>
                  <a:cxn ang="0">
                    <a:pos x="T8" y="T9"/>
                  </a:cxn>
                </a:cxnLst>
                <a:rect l="0" t="0" r="r" b="b"/>
                <a:pathLst>
                  <a:path w="35" h="567">
                    <a:moveTo>
                      <a:pt x="35" y="0"/>
                    </a:moveTo>
                    <a:lnTo>
                      <a:pt x="0" y="81"/>
                    </a:lnTo>
                    <a:lnTo>
                      <a:pt x="0" y="567"/>
                    </a:lnTo>
                    <a:lnTo>
                      <a:pt x="35" y="485"/>
                    </a:lnTo>
                    <a:lnTo>
                      <a:pt x="35" y="0"/>
                    </a:lnTo>
                    <a:close/>
                  </a:path>
                </a:pathLst>
              </a:custGeom>
              <a:solidFill>
                <a:srgbClr val="263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9" name="Freeform 1523"/>
              <p:cNvSpPr>
                <a:spLocks/>
              </p:cNvSpPr>
              <p:nvPr/>
            </p:nvSpPr>
            <p:spPr bwMode="auto">
              <a:xfrm>
                <a:off x="-474" y="1322"/>
                <a:ext cx="2" cy="59"/>
              </a:xfrm>
              <a:custGeom>
                <a:avLst/>
                <a:gdLst>
                  <a:gd name="T0" fmla="*/ 16 w 16"/>
                  <a:gd name="T1" fmla="*/ 101 h 587"/>
                  <a:gd name="T2" fmla="*/ 0 w 16"/>
                  <a:gd name="T3" fmla="*/ 0 h 587"/>
                  <a:gd name="T4" fmla="*/ 0 w 16"/>
                  <a:gd name="T5" fmla="*/ 486 h 587"/>
                  <a:gd name="T6" fmla="*/ 16 w 16"/>
                  <a:gd name="T7" fmla="*/ 587 h 587"/>
                  <a:gd name="T8" fmla="*/ 16 w 16"/>
                  <a:gd name="T9" fmla="*/ 101 h 587"/>
                </a:gdLst>
                <a:ahLst/>
                <a:cxnLst>
                  <a:cxn ang="0">
                    <a:pos x="T0" y="T1"/>
                  </a:cxn>
                  <a:cxn ang="0">
                    <a:pos x="T2" y="T3"/>
                  </a:cxn>
                  <a:cxn ang="0">
                    <a:pos x="T4" y="T5"/>
                  </a:cxn>
                  <a:cxn ang="0">
                    <a:pos x="T6" y="T7"/>
                  </a:cxn>
                  <a:cxn ang="0">
                    <a:pos x="T8" y="T9"/>
                  </a:cxn>
                </a:cxnLst>
                <a:rect l="0" t="0" r="r" b="b"/>
                <a:pathLst>
                  <a:path w="16" h="587">
                    <a:moveTo>
                      <a:pt x="16" y="101"/>
                    </a:moveTo>
                    <a:lnTo>
                      <a:pt x="0" y="0"/>
                    </a:lnTo>
                    <a:lnTo>
                      <a:pt x="0" y="486"/>
                    </a:lnTo>
                    <a:lnTo>
                      <a:pt x="16" y="587"/>
                    </a:lnTo>
                    <a:lnTo>
                      <a:pt x="16" y="101"/>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0" name="Freeform 1524"/>
              <p:cNvSpPr>
                <a:spLocks/>
              </p:cNvSpPr>
              <p:nvPr/>
            </p:nvSpPr>
            <p:spPr bwMode="auto">
              <a:xfrm>
                <a:off x="-257" y="1344"/>
                <a:ext cx="5" cy="54"/>
              </a:xfrm>
              <a:custGeom>
                <a:avLst/>
                <a:gdLst>
                  <a:gd name="T0" fmla="*/ 30 w 30"/>
                  <a:gd name="T1" fmla="*/ 0 h 537"/>
                  <a:gd name="T2" fmla="*/ 0 w 30"/>
                  <a:gd name="T3" fmla="*/ 51 h 537"/>
                  <a:gd name="T4" fmla="*/ 0 w 30"/>
                  <a:gd name="T5" fmla="*/ 537 h 537"/>
                  <a:gd name="T6" fmla="*/ 30 w 30"/>
                  <a:gd name="T7" fmla="*/ 486 h 537"/>
                  <a:gd name="T8" fmla="*/ 30 w 30"/>
                  <a:gd name="T9" fmla="*/ 0 h 537"/>
                </a:gdLst>
                <a:ahLst/>
                <a:cxnLst>
                  <a:cxn ang="0">
                    <a:pos x="T0" y="T1"/>
                  </a:cxn>
                  <a:cxn ang="0">
                    <a:pos x="T2" y="T3"/>
                  </a:cxn>
                  <a:cxn ang="0">
                    <a:pos x="T4" y="T5"/>
                  </a:cxn>
                  <a:cxn ang="0">
                    <a:pos x="T6" y="T7"/>
                  </a:cxn>
                  <a:cxn ang="0">
                    <a:pos x="T8" y="T9"/>
                  </a:cxn>
                </a:cxnLst>
                <a:rect l="0" t="0" r="r" b="b"/>
                <a:pathLst>
                  <a:path w="30" h="537">
                    <a:moveTo>
                      <a:pt x="30" y="0"/>
                    </a:moveTo>
                    <a:lnTo>
                      <a:pt x="0" y="51"/>
                    </a:lnTo>
                    <a:lnTo>
                      <a:pt x="0" y="537"/>
                    </a:lnTo>
                    <a:lnTo>
                      <a:pt x="30" y="486"/>
                    </a:lnTo>
                    <a:lnTo>
                      <a:pt x="30" y="0"/>
                    </a:lnTo>
                    <a:close/>
                  </a:path>
                </a:pathLst>
              </a:custGeom>
              <a:solidFill>
                <a:srgbClr val="2D3F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1" name="Freeform 1525"/>
              <p:cNvSpPr>
                <a:spLocks/>
              </p:cNvSpPr>
              <p:nvPr/>
            </p:nvSpPr>
            <p:spPr bwMode="auto">
              <a:xfrm>
                <a:off x="-265" y="1354"/>
                <a:ext cx="11" cy="54"/>
              </a:xfrm>
              <a:custGeom>
                <a:avLst/>
                <a:gdLst>
                  <a:gd name="T0" fmla="*/ 71 w 71"/>
                  <a:gd name="T1" fmla="*/ 0 h 532"/>
                  <a:gd name="T2" fmla="*/ 0 w 71"/>
                  <a:gd name="T3" fmla="*/ 45 h 532"/>
                  <a:gd name="T4" fmla="*/ 0 w 71"/>
                  <a:gd name="T5" fmla="*/ 532 h 532"/>
                  <a:gd name="T6" fmla="*/ 71 w 71"/>
                  <a:gd name="T7" fmla="*/ 487 h 532"/>
                  <a:gd name="T8" fmla="*/ 71 w 71"/>
                  <a:gd name="T9" fmla="*/ 0 h 532"/>
                </a:gdLst>
                <a:ahLst/>
                <a:cxnLst>
                  <a:cxn ang="0">
                    <a:pos x="T0" y="T1"/>
                  </a:cxn>
                  <a:cxn ang="0">
                    <a:pos x="T2" y="T3"/>
                  </a:cxn>
                  <a:cxn ang="0">
                    <a:pos x="T4" y="T5"/>
                  </a:cxn>
                  <a:cxn ang="0">
                    <a:pos x="T6" y="T7"/>
                  </a:cxn>
                  <a:cxn ang="0">
                    <a:pos x="T8" y="T9"/>
                  </a:cxn>
                </a:cxnLst>
                <a:rect l="0" t="0" r="r" b="b"/>
                <a:pathLst>
                  <a:path w="71" h="532">
                    <a:moveTo>
                      <a:pt x="71" y="0"/>
                    </a:moveTo>
                    <a:lnTo>
                      <a:pt x="0" y="45"/>
                    </a:lnTo>
                    <a:lnTo>
                      <a:pt x="0" y="532"/>
                    </a:lnTo>
                    <a:lnTo>
                      <a:pt x="71" y="487"/>
                    </a:lnTo>
                    <a:lnTo>
                      <a:pt x="71" y="0"/>
                    </a:lnTo>
                    <a:close/>
                  </a:path>
                </a:pathLst>
              </a:custGeom>
              <a:solidFill>
                <a:srgbClr val="4A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2" name="Freeform 1526"/>
              <p:cNvSpPr>
                <a:spLocks/>
              </p:cNvSpPr>
              <p:nvPr/>
            </p:nvSpPr>
            <p:spPr bwMode="auto">
              <a:xfrm>
                <a:off x="-268" y="1364"/>
                <a:ext cx="8" cy="53"/>
              </a:xfrm>
              <a:custGeom>
                <a:avLst/>
                <a:gdLst>
                  <a:gd name="T0" fmla="*/ 55 w 55"/>
                  <a:gd name="T1" fmla="*/ 0 h 538"/>
                  <a:gd name="T2" fmla="*/ 0 w 55"/>
                  <a:gd name="T3" fmla="*/ 51 h 538"/>
                  <a:gd name="T4" fmla="*/ 0 w 55"/>
                  <a:gd name="T5" fmla="*/ 538 h 538"/>
                  <a:gd name="T6" fmla="*/ 55 w 55"/>
                  <a:gd name="T7" fmla="*/ 486 h 538"/>
                  <a:gd name="T8" fmla="*/ 55 w 55"/>
                  <a:gd name="T9" fmla="*/ 0 h 538"/>
                </a:gdLst>
                <a:ahLst/>
                <a:cxnLst>
                  <a:cxn ang="0">
                    <a:pos x="T0" y="T1"/>
                  </a:cxn>
                  <a:cxn ang="0">
                    <a:pos x="T2" y="T3"/>
                  </a:cxn>
                  <a:cxn ang="0">
                    <a:pos x="T4" y="T5"/>
                  </a:cxn>
                  <a:cxn ang="0">
                    <a:pos x="T6" y="T7"/>
                  </a:cxn>
                  <a:cxn ang="0">
                    <a:pos x="T8" y="T9"/>
                  </a:cxn>
                </a:cxnLst>
                <a:rect l="0" t="0" r="r" b="b"/>
                <a:pathLst>
                  <a:path w="55" h="538">
                    <a:moveTo>
                      <a:pt x="55" y="0"/>
                    </a:moveTo>
                    <a:lnTo>
                      <a:pt x="0" y="51"/>
                    </a:lnTo>
                    <a:lnTo>
                      <a:pt x="0" y="538"/>
                    </a:lnTo>
                    <a:lnTo>
                      <a:pt x="55" y="486"/>
                    </a:lnTo>
                    <a:lnTo>
                      <a:pt x="55" y="0"/>
                    </a:lnTo>
                    <a:close/>
                  </a:path>
                </a:pathLst>
              </a:custGeom>
              <a:solidFill>
                <a:srgbClr val="40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3" name="Freeform 1527"/>
              <p:cNvSpPr>
                <a:spLocks/>
              </p:cNvSpPr>
              <p:nvPr/>
            </p:nvSpPr>
            <p:spPr bwMode="auto">
              <a:xfrm>
                <a:off x="-268" y="1373"/>
                <a:ext cx="7" cy="53"/>
              </a:xfrm>
              <a:custGeom>
                <a:avLst/>
                <a:gdLst>
                  <a:gd name="T0" fmla="*/ 46 w 46"/>
                  <a:gd name="T1" fmla="*/ 0 h 531"/>
                  <a:gd name="T2" fmla="*/ 0 w 46"/>
                  <a:gd name="T3" fmla="*/ 46 h 531"/>
                  <a:gd name="T4" fmla="*/ 0 w 46"/>
                  <a:gd name="T5" fmla="*/ 531 h 531"/>
                  <a:gd name="T6" fmla="*/ 46 w 46"/>
                  <a:gd name="T7" fmla="*/ 486 h 531"/>
                  <a:gd name="T8" fmla="*/ 46 w 46"/>
                  <a:gd name="T9" fmla="*/ 0 h 531"/>
                </a:gdLst>
                <a:ahLst/>
                <a:cxnLst>
                  <a:cxn ang="0">
                    <a:pos x="T0" y="T1"/>
                  </a:cxn>
                  <a:cxn ang="0">
                    <a:pos x="T2" y="T3"/>
                  </a:cxn>
                  <a:cxn ang="0">
                    <a:pos x="T4" y="T5"/>
                  </a:cxn>
                  <a:cxn ang="0">
                    <a:pos x="T6" y="T7"/>
                  </a:cxn>
                  <a:cxn ang="0">
                    <a:pos x="T8" y="T9"/>
                  </a:cxn>
                </a:cxnLst>
                <a:rect l="0" t="0" r="r" b="b"/>
                <a:pathLst>
                  <a:path w="46" h="531">
                    <a:moveTo>
                      <a:pt x="46" y="0"/>
                    </a:moveTo>
                    <a:lnTo>
                      <a:pt x="0" y="46"/>
                    </a:lnTo>
                    <a:lnTo>
                      <a:pt x="0" y="531"/>
                    </a:lnTo>
                    <a:lnTo>
                      <a:pt x="46" y="486"/>
                    </a:lnTo>
                    <a:lnTo>
                      <a:pt x="46" y="0"/>
                    </a:lnTo>
                    <a:close/>
                  </a:path>
                </a:pathLst>
              </a:custGeom>
              <a:solidFill>
                <a:srgbClr val="40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4" name="Freeform 1528"/>
              <p:cNvSpPr>
                <a:spLocks/>
              </p:cNvSpPr>
              <p:nvPr/>
            </p:nvSpPr>
            <p:spPr bwMode="auto">
              <a:xfrm>
                <a:off x="-269" y="1377"/>
                <a:ext cx="1" cy="58"/>
              </a:xfrm>
              <a:custGeom>
                <a:avLst/>
                <a:gdLst>
                  <a:gd name="T0" fmla="*/ 8 w 8"/>
                  <a:gd name="T1" fmla="*/ 0 h 579"/>
                  <a:gd name="T2" fmla="*/ 0 w 8"/>
                  <a:gd name="T3" fmla="*/ 92 h 579"/>
                  <a:gd name="T4" fmla="*/ 0 w 8"/>
                  <a:gd name="T5" fmla="*/ 579 h 579"/>
                  <a:gd name="T6" fmla="*/ 8 w 8"/>
                  <a:gd name="T7" fmla="*/ 485 h 579"/>
                  <a:gd name="T8" fmla="*/ 8 w 8"/>
                  <a:gd name="T9" fmla="*/ 0 h 579"/>
                </a:gdLst>
                <a:ahLst/>
                <a:cxnLst>
                  <a:cxn ang="0">
                    <a:pos x="T0" y="T1"/>
                  </a:cxn>
                  <a:cxn ang="0">
                    <a:pos x="T2" y="T3"/>
                  </a:cxn>
                  <a:cxn ang="0">
                    <a:pos x="T4" y="T5"/>
                  </a:cxn>
                  <a:cxn ang="0">
                    <a:pos x="T6" y="T7"/>
                  </a:cxn>
                  <a:cxn ang="0">
                    <a:pos x="T8" y="T9"/>
                  </a:cxn>
                </a:cxnLst>
                <a:rect l="0" t="0" r="r" b="b"/>
                <a:pathLst>
                  <a:path w="8" h="579">
                    <a:moveTo>
                      <a:pt x="8" y="0"/>
                    </a:moveTo>
                    <a:lnTo>
                      <a:pt x="0" y="92"/>
                    </a:lnTo>
                    <a:lnTo>
                      <a:pt x="0" y="579"/>
                    </a:lnTo>
                    <a:lnTo>
                      <a:pt x="8" y="485"/>
                    </a:lnTo>
                    <a:lnTo>
                      <a:pt x="8" y="0"/>
                    </a:lnTo>
                    <a:close/>
                  </a:path>
                </a:pathLst>
              </a:custGeom>
              <a:solidFill>
                <a:srgbClr val="13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5" name="Freeform 1529"/>
              <p:cNvSpPr>
                <a:spLocks/>
              </p:cNvSpPr>
              <p:nvPr/>
            </p:nvSpPr>
            <p:spPr bwMode="auto">
              <a:xfrm>
                <a:off x="-277" y="1386"/>
                <a:ext cx="8" cy="52"/>
              </a:xfrm>
              <a:custGeom>
                <a:avLst/>
                <a:gdLst>
                  <a:gd name="T0" fmla="*/ 54 w 54"/>
                  <a:gd name="T1" fmla="*/ 0 h 516"/>
                  <a:gd name="T2" fmla="*/ 0 w 54"/>
                  <a:gd name="T3" fmla="*/ 30 h 516"/>
                  <a:gd name="T4" fmla="*/ 0 w 54"/>
                  <a:gd name="T5" fmla="*/ 516 h 516"/>
                  <a:gd name="T6" fmla="*/ 54 w 54"/>
                  <a:gd name="T7" fmla="*/ 487 h 516"/>
                  <a:gd name="T8" fmla="*/ 54 w 54"/>
                  <a:gd name="T9" fmla="*/ 0 h 516"/>
                </a:gdLst>
                <a:ahLst/>
                <a:cxnLst>
                  <a:cxn ang="0">
                    <a:pos x="T0" y="T1"/>
                  </a:cxn>
                  <a:cxn ang="0">
                    <a:pos x="T2" y="T3"/>
                  </a:cxn>
                  <a:cxn ang="0">
                    <a:pos x="T4" y="T5"/>
                  </a:cxn>
                  <a:cxn ang="0">
                    <a:pos x="T6" y="T7"/>
                  </a:cxn>
                  <a:cxn ang="0">
                    <a:pos x="T8" y="T9"/>
                  </a:cxn>
                </a:cxnLst>
                <a:rect l="0" t="0" r="r" b="b"/>
                <a:pathLst>
                  <a:path w="54" h="516">
                    <a:moveTo>
                      <a:pt x="54" y="0"/>
                    </a:moveTo>
                    <a:lnTo>
                      <a:pt x="0" y="30"/>
                    </a:lnTo>
                    <a:lnTo>
                      <a:pt x="0" y="516"/>
                    </a:lnTo>
                    <a:lnTo>
                      <a:pt x="54" y="487"/>
                    </a:lnTo>
                    <a:lnTo>
                      <a:pt x="54" y="0"/>
                    </a:lnTo>
                    <a:close/>
                  </a:path>
                </a:pathLst>
              </a:custGeom>
              <a:solidFill>
                <a:srgbClr val="4E7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6" name="Freeform 1530"/>
              <p:cNvSpPr>
                <a:spLocks/>
              </p:cNvSpPr>
              <p:nvPr/>
            </p:nvSpPr>
            <p:spPr bwMode="auto">
              <a:xfrm>
                <a:off x="-278" y="1389"/>
                <a:ext cx="1" cy="54"/>
              </a:xfrm>
              <a:custGeom>
                <a:avLst/>
                <a:gdLst>
                  <a:gd name="T0" fmla="*/ 7 w 7"/>
                  <a:gd name="T1" fmla="*/ 0 h 534"/>
                  <a:gd name="T2" fmla="*/ 0 w 7"/>
                  <a:gd name="T3" fmla="*/ 49 h 534"/>
                  <a:gd name="T4" fmla="*/ 0 w 7"/>
                  <a:gd name="T5" fmla="*/ 534 h 534"/>
                  <a:gd name="T6" fmla="*/ 7 w 7"/>
                  <a:gd name="T7" fmla="*/ 486 h 534"/>
                  <a:gd name="T8" fmla="*/ 7 w 7"/>
                  <a:gd name="T9" fmla="*/ 0 h 534"/>
                </a:gdLst>
                <a:ahLst/>
                <a:cxnLst>
                  <a:cxn ang="0">
                    <a:pos x="T0" y="T1"/>
                  </a:cxn>
                  <a:cxn ang="0">
                    <a:pos x="T2" y="T3"/>
                  </a:cxn>
                  <a:cxn ang="0">
                    <a:pos x="T4" y="T5"/>
                  </a:cxn>
                  <a:cxn ang="0">
                    <a:pos x="T6" y="T7"/>
                  </a:cxn>
                  <a:cxn ang="0">
                    <a:pos x="T8" y="T9"/>
                  </a:cxn>
                </a:cxnLst>
                <a:rect l="0" t="0" r="r" b="b"/>
                <a:pathLst>
                  <a:path w="7" h="534">
                    <a:moveTo>
                      <a:pt x="7" y="0"/>
                    </a:moveTo>
                    <a:lnTo>
                      <a:pt x="0" y="49"/>
                    </a:lnTo>
                    <a:lnTo>
                      <a:pt x="0" y="534"/>
                    </a:lnTo>
                    <a:lnTo>
                      <a:pt x="7" y="486"/>
                    </a:lnTo>
                    <a:lnTo>
                      <a:pt x="7" y="0"/>
                    </a:lnTo>
                    <a:close/>
                  </a:path>
                </a:pathLst>
              </a:custGeom>
              <a:solidFill>
                <a:srgbClr val="16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7" name="Freeform 1531"/>
              <p:cNvSpPr>
                <a:spLocks/>
              </p:cNvSpPr>
              <p:nvPr/>
            </p:nvSpPr>
            <p:spPr bwMode="auto">
              <a:xfrm>
                <a:off x="-283" y="1392"/>
                <a:ext cx="5" cy="51"/>
              </a:xfrm>
              <a:custGeom>
                <a:avLst/>
                <a:gdLst>
                  <a:gd name="T0" fmla="*/ 41 w 41"/>
                  <a:gd name="T1" fmla="*/ 19 h 504"/>
                  <a:gd name="T2" fmla="*/ 0 w 41"/>
                  <a:gd name="T3" fmla="*/ 0 h 504"/>
                  <a:gd name="T4" fmla="*/ 0 w 41"/>
                  <a:gd name="T5" fmla="*/ 485 h 504"/>
                  <a:gd name="T6" fmla="*/ 41 w 41"/>
                  <a:gd name="T7" fmla="*/ 504 h 504"/>
                  <a:gd name="T8" fmla="*/ 41 w 41"/>
                  <a:gd name="T9" fmla="*/ 19 h 504"/>
                </a:gdLst>
                <a:ahLst/>
                <a:cxnLst>
                  <a:cxn ang="0">
                    <a:pos x="T0" y="T1"/>
                  </a:cxn>
                  <a:cxn ang="0">
                    <a:pos x="T2" y="T3"/>
                  </a:cxn>
                  <a:cxn ang="0">
                    <a:pos x="T4" y="T5"/>
                  </a:cxn>
                  <a:cxn ang="0">
                    <a:pos x="T6" y="T7"/>
                  </a:cxn>
                  <a:cxn ang="0">
                    <a:pos x="T8" y="T9"/>
                  </a:cxn>
                </a:cxnLst>
                <a:rect l="0" t="0" r="r" b="b"/>
                <a:pathLst>
                  <a:path w="41" h="504">
                    <a:moveTo>
                      <a:pt x="41" y="19"/>
                    </a:moveTo>
                    <a:lnTo>
                      <a:pt x="0" y="0"/>
                    </a:lnTo>
                    <a:lnTo>
                      <a:pt x="0" y="485"/>
                    </a:lnTo>
                    <a:lnTo>
                      <a:pt x="41" y="504"/>
                    </a:lnTo>
                    <a:lnTo>
                      <a:pt x="41" y="19"/>
                    </a:lnTo>
                    <a:close/>
                  </a:path>
                </a:pathLst>
              </a:custGeom>
              <a:solidFill>
                <a:srgbClr val="4466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8" name="Freeform 1532"/>
              <p:cNvSpPr>
                <a:spLocks/>
              </p:cNvSpPr>
              <p:nvPr/>
            </p:nvSpPr>
            <p:spPr bwMode="auto">
              <a:xfrm>
                <a:off x="-291" y="1392"/>
                <a:ext cx="8" cy="57"/>
              </a:xfrm>
              <a:custGeom>
                <a:avLst/>
                <a:gdLst>
                  <a:gd name="T0" fmla="*/ 55 w 55"/>
                  <a:gd name="T1" fmla="*/ 0 h 569"/>
                  <a:gd name="T2" fmla="*/ 0 w 55"/>
                  <a:gd name="T3" fmla="*/ 82 h 569"/>
                  <a:gd name="T4" fmla="*/ 0 w 55"/>
                  <a:gd name="T5" fmla="*/ 569 h 569"/>
                  <a:gd name="T6" fmla="*/ 55 w 55"/>
                  <a:gd name="T7" fmla="*/ 485 h 569"/>
                  <a:gd name="T8" fmla="*/ 55 w 55"/>
                  <a:gd name="T9" fmla="*/ 0 h 569"/>
                </a:gdLst>
                <a:ahLst/>
                <a:cxnLst>
                  <a:cxn ang="0">
                    <a:pos x="T0" y="T1"/>
                  </a:cxn>
                  <a:cxn ang="0">
                    <a:pos x="T2" y="T3"/>
                  </a:cxn>
                  <a:cxn ang="0">
                    <a:pos x="T4" y="T5"/>
                  </a:cxn>
                  <a:cxn ang="0">
                    <a:pos x="T6" y="T7"/>
                  </a:cxn>
                  <a:cxn ang="0">
                    <a:pos x="T8" y="T9"/>
                  </a:cxn>
                </a:cxnLst>
                <a:rect l="0" t="0" r="r" b="b"/>
                <a:pathLst>
                  <a:path w="55" h="569">
                    <a:moveTo>
                      <a:pt x="55" y="0"/>
                    </a:moveTo>
                    <a:lnTo>
                      <a:pt x="0" y="82"/>
                    </a:lnTo>
                    <a:lnTo>
                      <a:pt x="0" y="569"/>
                    </a:lnTo>
                    <a:lnTo>
                      <a:pt x="55" y="485"/>
                    </a:lnTo>
                    <a:lnTo>
                      <a:pt x="55" y="0"/>
                    </a:lnTo>
                    <a:close/>
                  </a:path>
                </a:pathLst>
              </a:custGeom>
              <a:solidFill>
                <a:srgbClr val="324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9" name="Freeform 1533"/>
              <p:cNvSpPr>
                <a:spLocks/>
              </p:cNvSpPr>
              <p:nvPr/>
            </p:nvSpPr>
            <p:spPr bwMode="auto">
              <a:xfrm>
                <a:off x="-293" y="1401"/>
                <a:ext cx="2" cy="57"/>
              </a:xfrm>
              <a:custGeom>
                <a:avLst/>
                <a:gdLst>
                  <a:gd name="T0" fmla="*/ 11 w 11"/>
                  <a:gd name="T1" fmla="*/ 0 h 578"/>
                  <a:gd name="T2" fmla="*/ 0 w 11"/>
                  <a:gd name="T3" fmla="*/ 93 h 578"/>
                  <a:gd name="T4" fmla="*/ 0 w 11"/>
                  <a:gd name="T5" fmla="*/ 578 h 578"/>
                  <a:gd name="T6" fmla="*/ 11 w 11"/>
                  <a:gd name="T7" fmla="*/ 487 h 578"/>
                  <a:gd name="T8" fmla="*/ 11 w 11"/>
                  <a:gd name="T9" fmla="*/ 0 h 578"/>
                </a:gdLst>
                <a:ahLst/>
                <a:cxnLst>
                  <a:cxn ang="0">
                    <a:pos x="T0" y="T1"/>
                  </a:cxn>
                  <a:cxn ang="0">
                    <a:pos x="T2" y="T3"/>
                  </a:cxn>
                  <a:cxn ang="0">
                    <a:pos x="T4" y="T5"/>
                  </a:cxn>
                  <a:cxn ang="0">
                    <a:pos x="T6" y="T7"/>
                  </a:cxn>
                  <a:cxn ang="0">
                    <a:pos x="T8" y="T9"/>
                  </a:cxn>
                </a:cxnLst>
                <a:rect l="0" t="0" r="r" b="b"/>
                <a:pathLst>
                  <a:path w="11" h="578">
                    <a:moveTo>
                      <a:pt x="11" y="0"/>
                    </a:moveTo>
                    <a:lnTo>
                      <a:pt x="0" y="93"/>
                    </a:lnTo>
                    <a:lnTo>
                      <a:pt x="0" y="578"/>
                    </a:lnTo>
                    <a:lnTo>
                      <a:pt x="11" y="487"/>
                    </a:lnTo>
                    <a:lnTo>
                      <a:pt x="11" y="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0" name="Freeform 1534"/>
              <p:cNvSpPr>
                <a:spLocks/>
              </p:cNvSpPr>
              <p:nvPr/>
            </p:nvSpPr>
            <p:spPr bwMode="auto">
              <a:xfrm>
                <a:off x="-301" y="1407"/>
                <a:ext cx="8" cy="51"/>
              </a:xfrm>
              <a:custGeom>
                <a:avLst/>
                <a:gdLst>
                  <a:gd name="T0" fmla="*/ 56 w 56"/>
                  <a:gd name="T1" fmla="*/ 28 h 513"/>
                  <a:gd name="T2" fmla="*/ 0 w 56"/>
                  <a:gd name="T3" fmla="*/ 0 h 513"/>
                  <a:gd name="T4" fmla="*/ 0 w 56"/>
                  <a:gd name="T5" fmla="*/ 486 h 513"/>
                  <a:gd name="T6" fmla="*/ 56 w 56"/>
                  <a:gd name="T7" fmla="*/ 513 h 513"/>
                  <a:gd name="T8" fmla="*/ 56 w 56"/>
                  <a:gd name="T9" fmla="*/ 28 h 513"/>
                </a:gdLst>
                <a:ahLst/>
                <a:cxnLst>
                  <a:cxn ang="0">
                    <a:pos x="T0" y="T1"/>
                  </a:cxn>
                  <a:cxn ang="0">
                    <a:pos x="T2" y="T3"/>
                  </a:cxn>
                  <a:cxn ang="0">
                    <a:pos x="T4" y="T5"/>
                  </a:cxn>
                  <a:cxn ang="0">
                    <a:pos x="T6" y="T7"/>
                  </a:cxn>
                  <a:cxn ang="0">
                    <a:pos x="T8" y="T9"/>
                  </a:cxn>
                </a:cxnLst>
                <a:rect l="0" t="0" r="r" b="b"/>
                <a:pathLst>
                  <a:path w="56" h="513">
                    <a:moveTo>
                      <a:pt x="56" y="28"/>
                    </a:moveTo>
                    <a:lnTo>
                      <a:pt x="0" y="0"/>
                    </a:lnTo>
                    <a:lnTo>
                      <a:pt x="0" y="486"/>
                    </a:lnTo>
                    <a:lnTo>
                      <a:pt x="56" y="513"/>
                    </a:lnTo>
                    <a:lnTo>
                      <a:pt x="56" y="28"/>
                    </a:lnTo>
                    <a:close/>
                  </a:path>
                </a:pathLst>
              </a:custGeom>
              <a:solidFill>
                <a:srgbClr val="4466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1" name="Freeform 1535"/>
              <p:cNvSpPr>
                <a:spLocks/>
              </p:cNvSpPr>
              <p:nvPr/>
            </p:nvSpPr>
            <p:spPr bwMode="auto">
              <a:xfrm>
                <a:off x="-305" y="1407"/>
                <a:ext cx="4" cy="59"/>
              </a:xfrm>
              <a:custGeom>
                <a:avLst/>
                <a:gdLst>
                  <a:gd name="T0" fmla="*/ 31 w 31"/>
                  <a:gd name="T1" fmla="*/ 0 h 590"/>
                  <a:gd name="T2" fmla="*/ 0 w 31"/>
                  <a:gd name="T3" fmla="*/ 105 h 590"/>
                  <a:gd name="T4" fmla="*/ 0 w 31"/>
                  <a:gd name="T5" fmla="*/ 590 h 590"/>
                  <a:gd name="T6" fmla="*/ 31 w 31"/>
                  <a:gd name="T7" fmla="*/ 486 h 590"/>
                  <a:gd name="T8" fmla="*/ 31 w 31"/>
                  <a:gd name="T9" fmla="*/ 0 h 590"/>
                </a:gdLst>
                <a:ahLst/>
                <a:cxnLst>
                  <a:cxn ang="0">
                    <a:pos x="T0" y="T1"/>
                  </a:cxn>
                  <a:cxn ang="0">
                    <a:pos x="T2" y="T3"/>
                  </a:cxn>
                  <a:cxn ang="0">
                    <a:pos x="T4" y="T5"/>
                  </a:cxn>
                  <a:cxn ang="0">
                    <a:pos x="T6" y="T7"/>
                  </a:cxn>
                  <a:cxn ang="0">
                    <a:pos x="T8" y="T9"/>
                  </a:cxn>
                </a:cxnLst>
                <a:rect l="0" t="0" r="r" b="b"/>
                <a:pathLst>
                  <a:path w="31" h="590">
                    <a:moveTo>
                      <a:pt x="31" y="0"/>
                    </a:moveTo>
                    <a:lnTo>
                      <a:pt x="0" y="105"/>
                    </a:lnTo>
                    <a:lnTo>
                      <a:pt x="0" y="590"/>
                    </a:lnTo>
                    <a:lnTo>
                      <a:pt x="31" y="486"/>
                    </a:lnTo>
                    <a:lnTo>
                      <a:pt x="31" y="0"/>
                    </a:lnTo>
                    <a:close/>
                  </a:path>
                </a:pathLst>
              </a:custGeom>
              <a:solidFill>
                <a:srgbClr val="1F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2" name="Freeform 1536"/>
              <p:cNvSpPr>
                <a:spLocks/>
              </p:cNvSpPr>
              <p:nvPr/>
            </p:nvSpPr>
            <p:spPr bwMode="auto">
              <a:xfrm>
                <a:off x="-303" y="1421"/>
                <a:ext cx="1" cy="51"/>
              </a:xfrm>
              <a:custGeom>
                <a:avLst/>
                <a:gdLst>
                  <a:gd name="T0" fmla="*/ 8 w 8"/>
                  <a:gd name="T1" fmla="*/ 0 h 520"/>
                  <a:gd name="T2" fmla="*/ 0 w 8"/>
                  <a:gd name="T3" fmla="*/ 33 h 520"/>
                  <a:gd name="T4" fmla="*/ 0 w 8"/>
                  <a:gd name="T5" fmla="*/ 520 h 520"/>
                  <a:gd name="T6" fmla="*/ 8 w 8"/>
                  <a:gd name="T7" fmla="*/ 487 h 520"/>
                  <a:gd name="T8" fmla="*/ 8 w 8"/>
                  <a:gd name="T9" fmla="*/ 0 h 520"/>
                </a:gdLst>
                <a:ahLst/>
                <a:cxnLst>
                  <a:cxn ang="0">
                    <a:pos x="T0" y="T1"/>
                  </a:cxn>
                  <a:cxn ang="0">
                    <a:pos x="T2" y="T3"/>
                  </a:cxn>
                  <a:cxn ang="0">
                    <a:pos x="T4" y="T5"/>
                  </a:cxn>
                  <a:cxn ang="0">
                    <a:pos x="T6" y="T7"/>
                  </a:cxn>
                  <a:cxn ang="0">
                    <a:pos x="T8" y="T9"/>
                  </a:cxn>
                </a:cxnLst>
                <a:rect l="0" t="0" r="r" b="b"/>
                <a:pathLst>
                  <a:path w="8" h="520">
                    <a:moveTo>
                      <a:pt x="8" y="0"/>
                    </a:moveTo>
                    <a:lnTo>
                      <a:pt x="0" y="33"/>
                    </a:lnTo>
                    <a:lnTo>
                      <a:pt x="0" y="520"/>
                    </a:lnTo>
                    <a:lnTo>
                      <a:pt x="8" y="487"/>
                    </a:lnTo>
                    <a:lnTo>
                      <a:pt x="8" y="0"/>
                    </a:lnTo>
                    <a:close/>
                  </a:path>
                </a:pathLst>
              </a:custGeom>
              <a:solidFill>
                <a:srgbClr val="1B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3" name="Freeform 1537"/>
              <p:cNvSpPr>
                <a:spLocks/>
              </p:cNvSpPr>
              <p:nvPr/>
            </p:nvSpPr>
            <p:spPr bwMode="auto">
              <a:xfrm>
                <a:off x="-314" y="1424"/>
                <a:ext cx="11" cy="50"/>
              </a:xfrm>
              <a:custGeom>
                <a:avLst/>
                <a:gdLst>
                  <a:gd name="T0" fmla="*/ 74 w 74"/>
                  <a:gd name="T1" fmla="*/ 0 h 504"/>
                  <a:gd name="T2" fmla="*/ 0 w 74"/>
                  <a:gd name="T3" fmla="*/ 19 h 504"/>
                  <a:gd name="T4" fmla="*/ 0 w 74"/>
                  <a:gd name="T5" fmla="*/ 504 h 504"/>
                  <a:gd name="T6" fmla="*/ 74 w 74"/>
                  <a:gd name="T7" fmla="*/ 487 h 504"/>
                  <a:gd name="T8" fmla="*/ 74 w 74"/>
                  <a:gd name="T9" fmla="*/ 0 h 504"/>
                </a:gdLst>
                <a:ahLst/>
                <a:cxnLst>
                  <a:cxn ang="0">
                    <a:pos x="T0" y="T1"/>
                  </a:cxn>
                  <a:cxn ang="0">
                    <a:pos x="T2" y="T3"/>
                  </a:cxn>
                  <a:cxn ang="0">
                    <a:pos x="T4" y="T5"/>
                  </a:cxn>
                  <a:cxn ang="0">
                    <a:pos x="T6" y="T7"/>
                  </a:cxn>
                  <a:cxn ang="0">
                    <a:pos x="T8" y="T9"/>
                  </a:cxn>
                </a:cxnLst>
                <a:rect l="0" t="0" r="r" b="b"/>
                <a:pathLst>
                  <a:path w="74" h="504">
                    <a:moveTo>
                      <a:pt x="74" y="0"/>
                    </a:moveTo>
                    <a:lnTo>
                      <a:pt x="0" y="19"/>
                    </a:lnTo>
                    <a:lnTo>
                      <a:pt x="0" y="504"/>
                    </a:lnTo>
                    <a:lnTo>
                      <a:pt x="74" y="487"/>
                    </a:lnTo>
                    <a:lnTo>
                      <a:pt x="74"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4" name="Freeform 1538"/>
              <p:cNvSpPr>
                <a:spLocks/>
              </p:cNvSpPr>
              <p:nvPr/>
            </p:nvSpPr>
            <p:spPr bwMode="auto">
              <a:xfrm>
                <a:off x="-314" y="1431"/>
                <a:ext cx="6" cy="53"/>
              </a:xfrm>
              <a:custGeom>
                <a:avLst/>
                <a:gdLst>
                  <a:gd name="T0" fmla="*/ 41 w 41"/>
                  <a:gd name="T1" fmla="*/ 0 h 529"/>
                  <a:gd name="T2" fmla="*/ 0 w 41"/>
                  <a:gd name="T3" fmla="*/ 43 h 529"/>
                  <a:gd name="T4" fmla="*/ 0 w 41"/>
                  <a:gd name="T5" fmla="*/ 529 h 529"/>
                  <a:gd name="T6" fmla="*/ 41 w 41"/>
                  <a:gd name="T7" fmla="*/ 486 h 529"/>
                  <a:gd name="T8" fmla="*/ 41 w 41"/>
                  <a:gd name="T9" fmla="*/ 0 h 529"/>
                </a:gdLst>
                <a:ahLst/>
                <a:cxnLst>
                  <a:cxn ang="0">
                    <a:pos x="T0" y="T1"/>
                  </a:cxn>
                  <a:cxn ang="0">
                    <a:pos x="T2" y="T3"/>
                  </a:cxn>
                  <a:cxn ang="0">
                    <a:pos x="T4" y="T5"/>
                  </a:cxn>
                  <a:cxn ang="0">
                    <a:pos x="T6" y="T7"/>
                  </a:cxn>
                  <a:cxn ang="0">
                    <a:pos x="T8" y="T9"/>
                  </a:cxn>
                </a:cxnLst>
                <a:rect l="0" t="0" r="r" b="b"/>
                <a:pathLst>
                  <a:path w="41" h="529">
                    <a:moveTo>
                      <a:pt x="41" y="0"/>
                    </a:moveTo>
                    <a:lnTo>
                      <a:pt x="0" y="43"/>
                    </a:lnTo>
                    <a:lnTo>
                      <a:pt x="0" y="529"/>
                    </a:lnTo>
                    <a:lnTo>
                      <a:pt x="41" y="486"/>
                    </a:lnTo>
                    <a:lnTo>
                      <a:pt x="41" y="0"/>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5" name="Freeform 1539"/>
              <p:cNvSpPr>
                <a:spLocks/>
              </p:cNvSpPr>
              <p:nvPr/>
            </p:nvSpPr>
            <p:spPr bwMode="auto">
              <a:xfrm>
                <a:off x="-313" y="1440"/>
                <a:ext cx="6" cy="51"/>
              </a:xfrm>
              <a:custGeom>
                <a:avLst/>
                <a:gdLst>
                  <a:gd name="T0" fmla="*/ 37 w 37"/>
                  <a:gd name="T1" fmla="*/ 0 h 513"/>
                  <a:gd name="T2" fmla="*/ 0 w 37"/>
                  <a:gd name="T3" fmla="*/ 27 h 513"/>
                  <a:gd name="T4" fmla="*/ 0 w 37"/>
                  <a:gd name="T5" fmla="*/ 513 h 513"/>
                  <a:gd name="T6" fmla="*/ 37 w 37"/>
                  <a:gd name="T7" fmla="*/ 486 h 513"/>
                  <a:gd name="T8" fmla="*/ 37 w 37"/>
                  <a:gd name="T9" fmla="*/ 0 h 513"/>
                </a:gdLst>
                <a:ahLst/>
                <a:cxnLst>
                  <a:cxn ang="0">
                    <a:pos x="T0" y="T1"/>
                  </a:cxn>
                  <a:cxn ang="0">
                    <a:pos x="T2" y="T3"/>
                  </a:cxn>
                  <a:cxn ang="0">
                    <a:pos x="T4" y="T5"/>
                  </a:cxn>
                  <a:cxn ang="0">
                    <a:pos x="T6" y="T7"/>
                  </a:cxn>
                  <a:cxn ang="0">
                    <a:pos x="T8" y="T9"/>
                  </a:cxn>
                </a:cxnLst>
                <a:rect l="0" t="0" r="r" b="b"/>
                <a:pathLst>
                  <a:path w="37" h="513">
                    <a:moveTo>
                      <a:pt x="37" y="0"/>
                    </a:moveTo>
                    <a:lnTo>
                      <a:pt x="0" y="27"/>
                    </a:lnTo>
                    <a:lnTo>
                      <a:pt x="0" y="513"/>
                    </a:lnTo>
                    <a:lnTo>
                      <a:pt x="37" y="486"/>
                    </a:lnTo>
                    <a:lnTo>
                      <a:pt x="37" y="0"/>
                    </a:lnTo>
                    <a:close/>
                  </a:path>
                </a:pathLst>
              </a:custGeom>
              <a:solidFill>
                <a:srgbClr val="48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6" name="Freeform 1540"/>
              <p:cNvSpPr>
                <a:spLocks/>
              </p:cNvSpPr>
              <p:nvPr/>
            </p:nvSpPr>
            <p:spPr bwMode="auto">
              <a:xfrm>
                <a:off x="-310" y="1444"/>
                <a:ext cx="1" cy="57"/>
              </a:xfrm>
              <a:custGeom>
                <a:avLst/>
                <a:gdLst>
                  <a:gd name="T0" fmla="*/ 7 w 7"/>
                  <a:gd name="T1" fmla="*/ 0 h 570"/>
                  <a:gd name="T2" fmla="*/ 0 w 7"/>
                  <a:gd name="T3" fmla="*/ 83 h 570"/>
                  <a:gd name="T4" fmla="*/ 0 w 7"/>
                  <a:gd name="T5" fmla="*/ 570 h 570"/>
                  <a:gd name="T6" fmla="*/ 7 w 7"/>
                  <a:gd name="T7" fmla="*/ 485 h 570"/>
                  <a:gd name="T8" fmla="*/ 7 w 7"/>
                  <a:gd name="T9" fmla="*/ 0 h 570"/>
                </a:gdLst>
                <a:ahLst/>
                <a:cxnLst>
                  <a:cxn ang="0">
                    <a:pos x="T0" y="T1"/>
                  </a:cxn>
                  <a:cxn ang="0">
                    <a:pos x="T2" y="T3"/>
                  </a:cxn>
                  <a:cxn ang="0">
                    <a:pos x="T4" y="T5"/>
                  </a:cxn>
                  <a:cxn ang="0">
                    <a:pos x="T6" y="T7"/>
                  </a:cxn>
                  <a:cxn ang="0">
                    <a:pos x="T8" y="T9"/>
                  </a:cxn>
                </a:cxnLst>
                <a:rect l="0" t="0" r="r" b="b"/>
                <a:pathLst>
                  <a:path w="7" h="570">
                    <a:moveTo>
                      <a:pt x="7" y="0"/>
                    </a:moveTo>
                    <a:lnTo>
                      <a:pt x="0" y="83"/>
                    </a:lnTo>
                    <a:lnTo>
                      <a:pt x="0" y="570"/>
                    </a:lnTo>
                    <a:lnTo>
                      <a:pt x="7" y="485"/>
                    </a:lnTo>
                    <a:lnTo>
                      <a:pt x="7" y="0"/>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7" name="Freeform 1541"/>
              <p:cNvSpPr>
                <a:spLocks/>
              </p:cNvSpPr>
              <p:nvPr/>
            </p:nvSpPr>
            <p:spPr bwMode="auto">
              <a:xfrm>
                <a:off x="-334" y="1451"/>
                <a:ext cx="11" cy="50"/>
              </a:xfrm>
              <a:custGeom>
                <a:avLst/>
                <a:gdLst>
                  <a:gd name="T0" fmla="*/ 76 w 76"/>
                  <a:gd name="T1" fmla="*/ 17 h 502"/>
                  <a:gd name="T2" fmla="*/ 0 w 76"/>
                  <a:gd name="T3" fmla="*/ 0 h 502"/>
                  <a:gd name="T4" fmla="*/ 0 w 76"/>
                  <a:gd name="T5" fmla="*/ 486 h 502"/>
                  <a:gd name="T6" fmla="*/ 76 w 76"/>
                  <a:gd name="T7" fmla="*/ 502 h 502"/>
                  <a:gd name="T8" fmla="*/ 76 w 76"/>
                  <a:gd name="T9" fmla="*/ 17 h 502"/>
                </a:gdLst>
                <a:ahLst/>
                <a:cxnLst>
                  <a:cxn ang="0">
                    <a:pos x="T0" y="T1"/>
                  </a:cxn>
                  <a:cxn ang="0">
                    <a:pos x="T2" y="T3"/>
                  </a:cxn>
                  <a:cxn ang="0">
                    <a:pos x="T4" y="T5"/>
                  </a:cxn>
                  <a:cxn ang="0">
                    <a:pos x="T6" y="T7"/>
                  </a:cxn>
                  <a:cxn ang="0">
                    <a:pos x="T8" y="T9"/>
                  </a:cxn>
                </a:cxnLst>
                <a:rect l="0" t="0" r="r" b="b"/>
                <a:pathLst>
                  <a:path w="76" h="502">
                    <a:moveTo>
                      <a:pt x="76" y="17"/>
                    </a:moveTo>
                    <a:lnTo>
                      <a:pt x="0" y="0"/>
                    </a:lnTo>
                    <a:lnTo>
                      <a:pt x="0" y="486"/>
                    </a:lnTo>
                    <a:lnTo>
                      <a:pt x="76" y="502"/>
                    </a:lnTo>
                    <a:lnTo>
                      <a:pt x="76" y="17"/>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8" name="Freeform 1542"/>
              <p:cNvSpPr>
                <a:spLocks/>
              </p:cNvSpPr>
              <p:nvPr/>
            </p:nvSpPr>
            <p:spPr bwMode="auto">
              <a:xfrm>
                <a:off x="-346" y="1451"/>
                <a:ext cx="12" cy="50"/>
              </a:xfrm>
              <a:custGeom>
                <a:avLst/>
                <a:gdLst>
                  <a:gd name="T0" fmla="*/ 87 w 87"/>
                  <a:gd name="T1" fmla="*/ 0 h 495"/>
                  <a:gd name="T2" fmla="*/ 0 w 87"/>
                  <a:gd name="T3" fmla="*/ 9 h 495"/>
                  <a:gd name="T4" fmla="*/ 0 w 87"/>
                  <a:gd name="T5" fmla="*/ 495 h 495"/>
                  <a:gd name="T6" fmla="*/ 87 w 87"/>
                  <a:gd name="T7" fmla="*/ 486 h 495"/>
                  <a:gd name="T8" fmla="*/ 87 w 87"/>
                  <a:gd name="T9" fmla="*/ 0 h 495"/>
                </a:gdLst>
                <a:ahLst/>
                <a:cxnLst>
                  <a:cxn ang="0">
                    <a:pos x="T0" y="T1"/>
                  </a:cxn>
                  <a:cxn ang="0">
                    <a:pos x="T2" y="T3"/>
                  </a:cxn>
                  <a:cxn ang="0">
                    <a:pos x="T4" y="T5"/>
                  </a:cxn>
                  <a:cxn ang="0">
                    <a:pos x="T6" y="T7"/>
                  </a:cxn>
                  <a:cxn ang="0">
                    <a:pos x="T8" y="T9"/>
                  </a:cxn>
                </a:cxnLst>
                <a:rect l="0" t="0" r="r" b="b"/>
                <a:pathLst>
                  <a:path w="87" h="495">
                    <a:moveTo>
                      <a:pt x="87" y="0"/>
                    </a:moveTo>
                    <a:lnTo>
                      <a:pt x="0" y="9"/>
                    </a:lnTo>
                    <a:lnTo>
                      <a:pt x="0" y="495"/>
                    </a:lnTo>
                    <a:lnTo>
                      <a:pt x="87" y="486"/>
                    </a:lnTo>
                    <a:lnTo>
                      <a:pt x="87"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9" name="Freeform 1543"/>
              <p:cNvSpPr>
                <a:spLocks/>
              </p:cNvSpPr>
              <p:nvPr/>
            </p:nvSpPr>
            <p:spPr bwMode="auto">
              <a:xfrm>
                <a:off x="-313" y="1452"/>
                <a:ext cx="3" cy="51"/>
              </a:xfrm>
              <a:custGeom>
                <a:avLst/>
                <a:gdLst>
                  <a:gd name="T0" fmla="*/ 26 w 26"/>
                  <a:gd name="T1" fmla="*/ 0 h 503"/>
                  <a:gd name="T2" fmla="*/ 0 w 26"/>
                  <a:gd name="T3" fmla="*/ 18 h 503"/>
                  <a:gd name="T4" fmla="*/ 0 w 26"/>
                  <a:gd name="T5" fmla="*/ 503 h 503"/>
                  <a:gd name="T6" fmla="*/ 26 w 26"/>
                  <a:gd name="T7" fmla="*/ 487 h 503"/>
                  <a:gd name="T8" fmla="*/ 26 w 26"/>
                  <a:gd name="T9" fmla="*/ 0 h 503"/>
                </a:gdLst>
                <a:ahLst/>
                <a:cxnLst>
                  <a:cxn ang="0">
                    <a:pos x="T0" y="T1"/>
                  </a:cxn>
                  <a:cxn ang="0">
                    <a:pos x="T2" y="T3"/>
                  </a:cxn>
                  <a:cxn ang="0">
                    <a:pos x="T4" y="T5"/>
                  </a:cxn>
                  <a:cxn ang="0">
                    <a:pos x="T6" y="T7"/>
                  </a:cxn>
                  <a:cxn ang="0">
                    <a:pos x="T8" y="T9"/>
                  </a:cxn>
                </a:cxnLst>
                <a:rect l="0" t="0" r="r" b="b"/>
                <a:pathLst>
                  <a:path w="26" h="503">
                    <a:moveTo>
                      <a:pt x="26" y="0"/>
                    </a:moveTo>
                    <a:lnTo>
                      <a:pt x="0" y="18"/>
                    </a:lnTo>
                    <a:lnTo>
                      <a:pt x="0" y="503"/>
                    </a:lnTo>
                    <a:lnTo>
                      <a:pt x="26" y="487"/>
                    </a:lnTo>
                    <a:lnTo>
                      <a:pt x="26" y="0"/>
                    </a:lnTo>
                    <a:close/>
                  </a:path>
                </a:pathLst>
              </a:custGeom>
              <a:solidFill>
                <a:srgbClr val="496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0" name="Freeform 1544"/>
              <p:cNvSpPr>
                <a:spLocks/>
              </p:cNvSpPr>
              <p:nvPr/>
            </p:nvSpPr>
            <p:spPr bwMode="auto">
              <a:xfrm>
                <a:off x="-347" y="1452"/>
                <a:ext cx="1" cy="53"/>
              </a:xfrm>
              <a:custGeom>
                <a:avLst/>
                <a:gdLst>
                  <a:gd name="T0" fmla="*/ 4 w 4"/>
                  <a:gd name="T1" fmla="*/ 0 h 528"/>
                  <a:gd name="T2" fmla="*/ 0 w 4"/>
                  <a:gd name="T3" fmla="*/ 43 h 528"/>
                  <a:gd name="T4" fmla="*/ 0 w 4"/>
                  <a:gd name="T5" fmla="*/ 528 h 528"/>
                  <a:gd name="T6" fmla="*/ 4 w 4"/>
                  <a:gd name="T7" fmla="*/ 486 h 528"/>
                  <a:gd name="T8" fmla="*/ 4 w 4"/>
                  <a:gd name="T9" fmla="*/ 0 h 528"/>
                </a:gdLst>
                <a:ahLst/>
                <a:cxnLst>
                  <a:cxn ang="0">
                    <a:pos x="T0" y="T1"/>
                  </a:cxn>
                  <a:cxn ang="0">
                    <a:pos x="T2" y="T3"/>
                  </a:cxn>
                  <a:cxn ang="0">
                    <a:pos x="T4" y="T5"/>
                  </a:cxn>
                  <a:cxn ang="0">
                    <a:pos x="T6" y="T7"/>
                  </a:cxn>
                  <a:cxn ang="0">
                    <a:pos x="T8" y="T9"/>
                  </a:cxn>
                </a:cxnLst>
                <a:rect l="0" t="0" r="r" b="b"/>
                <a:pathLst>
                  <a:path w="4" h="528">
                    <a:moveTo>
                      <a:pt x="4" y="0"/>
                    </a:moveTo>
                    <a:lnTo>
                      <a:pt x="0" y="43"/>
                    </a:lnTo>
                    <a:lnTo>
                      <a:pt x="0" y="528"/>
                    </a:lnTo>
                    <a:lnTo>
                      <a:pt x="4" y="486"/>
                    </a:lnTo>
                    <a:lnTo>
                      <a:pt x="4" y="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1" name="Freeform 1545"/>
              <p:cNvSpPr>
                <a:spLocks/>
              </p:cNvSpPr>
              <p:nvPr/>
            </p:nvSpPr>
            <p:spPr bwMode="auto">
              <a:xfrm>
                <a:off x="-353" y="1456"/>
                <a:ext cx="6" cy="49"/>
              </a:xfrm>
              <a:custGeom>
                <a:avLst/>
                <a:gdLst>
                  <a:gd name="T0" fmla="*/ 46 w 46"/>
                  <a:gd name="T1" fmla="*/ 0 h 491"/>
                  <a:gd name="T2" fmla="*/ 0 w 46"/>
                  <a:gd name="T3" fmla="*/ 5 h 491"/>
                  <a:gd name="T4" fmla="*/ 0 w 46"/>
                  <a:gd name="T5" fmla="*/ 491 h 491"/>
                  <a:gd name="T6" fmla="*/ 46 w 46"/>
                  <a:gd name="T7" fmla="*/ 485 h 491"/>
                  <a:gd name="T8" fmla="*/ 46 w 46"/>
                  <a:gd name="T9" fmla="*/ 0 h 491"/>
                </a:gdLst>
                <a:ahLst/>
                <a:cxnLst>
                  <a:cxn ang="0">
                    <a:pos x="T0" y="T1"/>
                  </a:cxn>
                  <a:cxn ang="0">
                    <a:pos x="T2" y="T3"/>
                  </a:cxn>
                  <a:cxn ang="0">
                    <a:pos x="T4" y="T5"/>
                  </a:cxn>
                  <a:cxn ang="0">
                    <a:pos x="T6" y="T7"/>
                  </a:cxn>
                  <a:cxn ang="0">
                    <a:pos x="T8" y="T9"/>
                  </a:cxn>
                </a:cxnLst>
                <a:rect l="0" t="0" r="r" b="b"/>
                <a:pathLst>
                  <a:path w="46" h="491">
                    <a:moveTo>
                      <a:pt x="46" y="0"/>
                    </a:moveTo>
                    <a:lnTo>
                      <a:pt x="0" y="5"/>
                    </a:lnTo>
                    <a:lnTo>
                      <a:pt x="0" y="491"/>
                    </a:lnTo>
                    <a:lnTo>
                      <a:pt x="46" y="485"/>
                    </a:lnTo>
                    <a:lnTo>
                      <a:pt x="46"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2" name="Freeform 1546"/>
              <p:cNvSpPr>
                <a:spLocks/>
              </p:cNvSpPr>
              <p:nvPr/>
            </p:nvSpPr>
            <p:spPr bwMode="auto">
              <a:xfrm>
                <a:off x="-311" y="1457"/>
                <a:ext cx="1" cy="58"/>
              </a:xfrm>
              <a:custGeom>
                <a:avLst/>
                <a:gdLst>
                  <a:gd name="T0" fmla="*/ 5 w 5"/>
                  <a:gd name="T1" fmla="*/ 0 h 581"/>
                  <a:gd name="T2" fmla="*/ 0 w 5"/>
                  <a:gd name="T3" fmla="*/ 96 h 581"/>
                  <a:gd name="T4" fmla="*/ 0 w 5"/>
                  <a:gd name="T5" fmla="*/ 581 h 581"/>
                  <a:gd name="T6" fmla="*/ 5 w 5"/>
                  <a:gd name="T7" fmla="*/ 486 h 581"/>
                  <a:gd name="T8" fmla="*/ 5 w 5"/>
                  <a:gd name="T9" fmla="*/ 0 h 581"/>
                </a:gdLst>
                <a:ahLst/>
                <a:cxnLst>
                  <a:cxn ang="0">
                    <a:pos x="T0" y="T1"/>
                  </a:cxn>
                  <a:cxn ang="0">
                    <a:pos x="T2" y="T3"/>
                  </a:cxn>
                  <a:cxn ang="0">
                    <a:pos x="T4" y="T5"/>
                  </a:cxn>
                  <a:cxn ang="0">
                    <a:pos x="T6" y="T7"/>
                  </a:cxn>
                  <a:cxn ang="0">
                    <a:pos x="T8" y="T9"/>
                  </a:cxn>
                </a:cxnLst>
                <a:rect l="0" t="0" r="r" b="b"/>
                <a:pathLst>
                  <a:path w="5" h="581">
                    <a:moveTo>
                      <a:pt x="5" y="0"/>
                    </a:moveTo>
                    <a:lnTo>
                      <a:pt x="0" y="96"/>
                    </a:lnTo>
                    <a:lnTo>
                      <a:pt x="0" y="581"/>
                    </a:lnTo>
                    <a:lnTo>
                      <a:pt x="5" y="486"/>
                    </a:lnTo>
                    <a:lnTo>
                      <a:pt x="5" y="0"/>
                    </a:lnTo>
                    <a:close/>
                  </a:path>
                </a:pathLst>
              </a:custGeom>
              <a:solidFill>
                <a:srgbClr val="13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3" name="Freeform 1547"/>
              <p:cNvSpPr>
                <a:spLocks/>
              </p:cNvSpPr>
              <p:nvPr/>
            </p:nvSpPr>
            <p:spPr bwMode="auto">
              <a:xfrm>
                <a:off x="-360" y="1457"/>
                <a:ext cx="7" cy="55"/>
              </a:xfrm>
              <a:custGeom>
                <a:avLst/>
                <a:gdLst>
                  <a:gd name="T0" fmla="*/ 49 w 49"/>
                  <a:gd name="T1" fmla="*/ 0 h 549"/>
                  <a:gd name="T2" fmla="*/ 0 w 49"/>
                  <a:gd name="T3" fmla="*/ 63 h 549"/>
                  <a:gd name="T4" fmla="*/ 0 w 49"/>
                  <a:gd name="T5" fmla="*/ 549 h 549"/>
                  <a:gd name="T6" fmla="*/ 49 w 49"/>
                  <a:gd name="T7" fmla="*/ 486 h 549"/>
                  <a:gd name="T8" fmla="*/ 49 w 49"/>
                  <a:gd name="T9" fmla="*/ 0 h 549"/>
                </a:gdLst>
                <a:ahLst/>
                <a:cxnLst>
                  <a:cxn ang="0">
                    <a:pos x="T0" y="T1"/>
                  </a:cxn>
                  <a:cxn ang="0">
                    <a:pos x="T2" y="T3"/>
                  </a:cxn>
                  <a:cxn ang="0">
                    <a:pos x="T4" y="T5"/>
                  </a:cxn>
                  <a:cxn ang="0">
                    <a:pos x="T6" y="T7"/>
                  </a:cxn>
                  <a:cxn ang="0">
                    <a:pos x="T8" y="T9"/>
                  </a:cxn>
                </a:cxnLst>
                <a:rect l="0" t="0" r="r" b="b"/>
                <a:pathLst>
                  <a:path w="49" h="549">
                    <a:moveTo>
                      <a:pt x="49" y="0"/>
                    </a:moveTo>
                    <a:lnTo>
                      <a:pt x="0" y="63"/>
                    </a:lnTo>
                    <a:lnTo>
                      <a:pt x="0" y="549"/>
                    </a:lnTo>
                    <a:lnTo>
                      <a:pt x="49" y="486"/>
                    </a:lnTo>
                    <a:lnTo>
                      <a:pt x="49" y="0"/>
                    </a:lnTo>
                    <a:close/>
                  </a:path>
                </a:pathLst>
              </a:custGeom>
              <a:solidFill>
                <a:srgbClr val="354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4" name="Freeform 1548"/>
              <p:cNvSpPr>
                <a:spLocks/>
              </p:cNvSpPr>
              <p:nvPr/>
            </p:nvSpPr>
            <p:spPr bwMode="auto">
              <a:xfrm>
                <a:off x="-325" y="1459"/>
                <a:ext cx="14" cy="56"/>
              </a:xfrm>
              <a:custGeom>
                <a:avLst/>
                <a:gdLst>
                  <a:gd name="T0" fmla="*/ 96 w 96"/>
                  <a:gd name="T1" fmla="*/ 79 h 564"/>
                  <a:gd name="T2" fmla="*/ 0 w 96"/>
                  <a:gd name="T3" fmla="*/ 0 h 564"/>
                  <a:gd name="T4" fmla="*/ 0 w 96"/>
                  <a:gd name="T5" fmla="*/ 486 h 564"/>
                  <a:gd name="T6" fmla="*/ 96 w 96"/>
                  <a:gd name="T7" fmla="*/ 564 h 564"/>
                  <a:gd name="T8" fmla="*/ 96 w 96"/>
                  <a:gd name="T9" fmla="*/ 79 h 564"/>
                </a:gdLst>
                <a:ahLst/>
                <a:cxnLst>
                  <a:cxn ang="0">
                    <a:pos x="T0" y="T1"/>
                  </a:cxn>
                  <a:cxn ang="0">
                    <a:pos x="T2" y="T3"/>
                  </a:cxn>
                  <a:cxn ang="0">
                    <a:pos x="T4" y="T5"/>
                  </a:cxn>
                  <a:cxn ang="0">
                    <a:pos x="T6" y="T7"/>
                  </a:cxn>
                  <a:cxn ang="0">
                    <a:pos x="T8" y="T9"/>
                  </a:cxn>
                </a:cxnLst>
                <a:rect l="0" t="0" r="r" b="b"/>
                <a:pathLst>
                  <a:path w="96" h="564">
                    <a:moveTo>
                      <a:pt x="96" y="79"/>
                    </a:moveTo>
                    <a:lnTo>
                      <a:pt x="0" y="0"/>
                    </a:lnTo>
                    <a:lnTo>
                      <a:pt x="0" y="486"/>
                    </a:lnTo>
                    <a:lnTo>
                      <a:pt x="96" y="564"/>
                    </a:lnTo>
                    <a:lnTo>
                      <a:pt x="96" y="79"/>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5" name="Freeform 1549"/>
              <p:cNvSpPr>
                <a:spLocks/>
              </p:cNvSpPr>
              <p:nvPr/>
            </p:nvSpPr>
            <p:spPr bwMode="auto">
              <a:xfrm>
                <a:off x="-371" y="1463"/>
                <a:ext cx="11" cy="61"/>
              </a:xfrm>
              <a:custGeom>
                <a:avLst/>
                <a:gdLst>
                  <a:gd name="T0" fmla="*/ 72 w 72"/>
                  <a:gd name="T1" fmla="*/ 0 h 614"/>
                  <a:gd name="T2" fmla="*/ 0 w 72"/>
                  <a:gd name="T3" fmla="*/ 128 h 614"/>
                  <a:gd name="T4" fmla="*/ 0 w 72"/>
                  <a:gd name="T5" fmla="*/ 614 h 614"/>
                  <a:gd name="T6" fmla="*/ 72 w 72"/>
                  <a:gd name="T7" fmla="*/ 486 h 614"/>
                  <a:gd name="T8" fmla="*/ 72 w 72"/>
                  <a:gd name="T9" fmla="*/ 0 h 614"/>
                </a:gdLst>
                <a:ahLst/>
                <a:cxnLst>
                  <a:cxn ang="0">
                    <a:pos x="T0" y="T1"/>
                  </a:cxn>
                  <a:cxn ang="0">
                    <a:pos x="T2" y="T3"/>
                  </a:cxn>
                  <a:cxn ang="0">
                    <a:pos x="T4" y="T5"/>
                  </a:cxn>
                  <a:cxn ang="0">
                    <a:pos x="T6" y="T7"/>
                  </a:cxn>
                  <a:cxn ang="0">
                    <a:pos x="T8" y="T9"/>
                  </a:cxn>
                </a:cxnLst>
                <a:rect l="0" t="0" r="r" b="b"/>
                <a:pathLst>
                  <a:path w="72" h="614">
                    <a:moveTo>
                      <a:pt x="72" y="0"/>
                    </a:moveTo>
                    <a:lnTo>
                      <a:pt x="0" y="128"/>
                    </a:lnTo>
                    <a:lnTo>
                      <a:pt x="0" y="614"/>
                    </a:lnTo>
                    <a:lnTo>
                      <a:pt x="72" y="486"/>
                    </a:lnTo>
                    <a:lnTo>
                      <a:pt x="72" y="0"/>
                    </a:lnTo>
                    <a:close/>
                  </a:path>
                </a:pathLst>
              </a:custGeom>
              <a:solidFill>
                <a:srgbClr val="2D3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6" name="Freeform 1550"/>
              <p:cNvSpPr>
                <a:spLocks/>
              </p:cNvSpPr>
              <p:nvPr/>
            </p:nvSpPr>
            <p:spPr bwMode="auto">
              <a:xfrm>
                <a:off x="-647" y="1457"/>
                <a:ext cx="11" cy="67"/>
              </a:xfrm>
              <a:custGeom>
                <a:avLst/>
                <a:gdLst>
                  <a:gd name="T0" fmla="*/ 0 w 82"/>
                  <a:gd name="T1" fmla="*/ 180 h 667"/>
                  <a:gd name="T2" fmla="*/ 82 w 82"/>
                  <a:gd name="T3" fmla="*/ 0 h 667"/>
                  <a:gd name="T4" fmla="*/ 82 w 82"/>
                  <a:gd name="T5" fmla="*/ 485 h 667"/>
                  <a:gd name="T6" fmla="*/ 0 w 82"/>
                  <a:gd name="T7" fmla="*/ 667 h 667"/>
                  <a:gd name="T8" fmla="*/ 0 w 82"/>
                  <a:gd name="T9" fmla="*/ 180 h 667"/>
                </a:gdLst>
                <a:ahLst/>
                <a:cxnLst>
                  <a:cxn ang="0">
                    <a:pos x="T0" y="T1"/>
                  </a:cxn>
                  <a:cxn ang="0">
                    <a:pos x="T2" y="T3"/>
                  </a:cxn>
                  <a:cxn ang="0">
                    <a:pos x="T4" y="T5"/>
                  </a:cxn>
                  <a:cxn ang="0">
                    <a:pos x="T6" y="T7"/>
                  </a:cxn>
                  <a:cxn ang="0">
                    <a:pos x="T8" y="T9"/>
                  </a:cxn>
                </a:cxnLst>
                <a:rect l="0" t="0" r="r" b="b"/>
                <a:pathLst>
                  <a:path w="82" h="667">
                    <a:moveTo>
                      <a:pt x="0" y="180"/>
                    </a:moveTo>
                    <a:lnTo>
                      <a:pt x="82" y="0"/>
                    </a:lnTo>
                    <a:lnTo>
                      <a:pt x="82" y="485"/>
                    </a:lnTo>
                    <a:lnTo>
                      <a:pt x="0" y="667"/>
                    </a:lnTo>
                    <a:lnTo>
                      <a:pt x="0" y="180"/>
                    </a:lnTo>
                    <a:close/>
                  </a:path>
                </a:pathLst>
              </a:custGeom>
              <a:solidFill>
                <a:srgbClr val="263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7" name="Freeform 1551"/>
              <p:cNvSpPr>
                <a:spLocks/>
              </p:cNvSpPr>
              <p:nvPr/>
            </p:nvSpPr>
            <p:spPr bwMode="auto">
              <a:xfrm>
                <a:off x="-373" y="1476"/>
                <a:ext cx="2" cy="59"/>
              </a:xfrm>
              <a:custGeom>
                <a:avLst/>
                <a:gdLst>
                  <a:gd name="T0" fmla="*/ 14 w 14"/>
                  <a:gd name="T1" fmla="*/ 0 h 590"/>
                  <a:gd name="T2" fmla="*/ 0 w 14"/>
                  <a:gd name="T3" fmla="*/ 104 h 590"/>
                  <a:gd name="T4" fmla="*/ 0 w 14"/>
                  <a:gd name="T5" fmla="*/ 590 h 590"/>
                  <a:gd name="T6" fmla="*/ 14 w 14"/>
                  <a:gd name="T7" fmla="*/ 486 h 590"/>
                  <a:gd name="T8" fmla="*/ 14 w 14"/>
                  <a:gd name="T9" fmla="*/ 0 h 590"/>
                </a:gdLst>
                <a:ahLst/>
                <a:cxnLst>
                  <a:cxn ang="0">
                    <a:pos x="T0" y="T1"/>
                  </a:cxn>
                  <a:cxn ang="0">
                    <a:pos x="T2" y="T3"/>
                  </a:cxn>
                  <a:cxn ang="0">
                    <a:pos x="T4" y="T5"/>
                  </a:cxn>
                  <a:cxn ang="0">
                    <a:pos x="T6" y="T7"/>
                  </a:cxn>
                  <a:cxn ang="0">
                    <a:pos x="T8" y="T9"/>
                  </a:cxn>
                </a:cxnLst>
                <a:rect l="0" t="0" r="r" b="b"/>
                <a:pathLst>
                  <a:path w="14" h="590">
                    <a:moveTo>
                      <a:pt x="14" y="0"/>
                    </a:moveTo>
                    <a:lnTo>
                      <a:pt x="0" y="104"/>
                    </a:lnTo>
                    <a:lnTo>
                      <a:pt x="0" y="590"/>
                    </a:lnTo>
                    <a:lnTo>
                      <a:pt x="14" y="486"/>
                    </a:lnTo>
                    <a:lnTo>
                      <a:pt x="14" y="0"/>
                    </a:lnTo>
                    <a:close/>
                  </a:path>
                </a:pathLst>
              </a:custGeom>
              <a:solidFill>
                <a:srgbClr val="17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8" name="Freeform 1552"/>
              <p:cNvSpPr>
                <a:spLocks/>
              </p:cNvSpPr>
              <p:nvPr/>
            </p:nvSpPr>
            <p:spPr bwMode="auto">
              <a:xfrm>
                <a:off x="-638" y="1477"/>
                <a:ext cx="8" cy="64"/>
              </a:xfrm>
              <a:custGeom>
                <a:avLst/>
                <a:gdLst>
                  <a:gd name="T0" fmla="*/ 0 w 58"/>
                  <a:gd name="T1" fmla="*/ 155 h 642"/>
                  <a:gd name="T2" fmla="*/ 58 w 58"/>
                  <a:gd name="T3" fmla="*/ 0 h 642"/>
                  <a:gd name="T4" fmla="*/ 58 w 58"/>
                  <a:gd name="T5" fmla="*/ 487 h 642"/>
                  <a:gd name="T6" fmla="*/ 0 w 58"/>
                  <a:gd name="T7" fmla="*/ 642 h 642"/>
                  <a:gd name="T8" fmla="*/ 0 w 58"/>
                  <a:gd name="T9" fmla="*/ 155 h 642"/>
                </a:gdLst>
                <a:ahLst/>
                <a:cxnLst>
                  <a:cxn ang="0">
                    <a:pos x="T0" y="T1"/>
                  </a:cxn>
                  <a:cxn ang="0">
                    <a:pos x="T2" y="T3"/>
                  </a:cxn>
                  <a:cxn ang="0">
                    <a:pos x="T4" y="T5"/>
                  </a:cxn>
                  <a:cxn ang="0">
                    <a:pos x="T6" y="T7"/>
                  </a:cxn>
                  <a:cxn ang="0">
                    <a:pos x="T8" y="T9"/>
                  </a:cxn>
                </a:cxnLst>
                <a:rect l="0" t="0" r="r" b="b"/>
                <a:pathLst>
                  <a:path w="58" h="642">
                    <a:moveTo>
                      <a:pt x="0" y="155"/>
                    </a:moveTo>
                    <a:lnTo>
                      <a:pt x="58" y="0"/>
                    </a:lnTo>
                    <a:lnTo>
                      <a:pt x="58" y="487"/>
                    </a:lnTo>
                    <a:lnTo>
                      <a:pt x="0" y="642"/>
                    </a:lnTo>
                    <a:lnTo>
                      <a:pt x="0" y="155"/>
                    </a:lnTo>
                    <a:close/>
                  </a:path>
                </a:pathLst>
              </a:custGeom>
              <a:solidFill>
                <a:srgbClr val="222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9" name="Freeform 1553"/>
              <p:cNvSpPr>
                <a:spLocks/>
              </p:cNvSpPr>
              <p:nvPr/>
            </p:nvSpPr>
            <p:spPr bwMode="auto">
              <a:xfrm>
                <a:off x="-660" y="1485"/>
                <a:ext cx="2" cy="52"/>
              </a:xfrm>
              <a:custGeom>
                <a:avLst/>
                <a:gdLst>
                  <a:gd name="T0" fmla="*/ 0 w 11"/>
                  <a:gd name="T1" fmla="*/ 0 h 520"/>
                  <a:gd name="T2" fmla="*/ 11 w 11"/>
                  <a:gd name="T3" fmla="*/ 33 h 520"/>
                  <a:gd name="T4" fmla="*/ 11 w 11"/>
                  <a:gd name="T5" fmla="*/ 520 h 520"/>
                  <a:gd name="T6" fmla="*/ 0 w 11"/>
                  <a:gd name="T7" fmla="*/ 487 h 520"/>
                  <a:gd name="T8" fmla="*/ 0 w 11"/>
                  <a:gd name="T9" fmla="*/ 0 h 520"/>
                </a:gdLst>
                <a:ahLst/>
                <a:cxnLst>
                  <a:cxn ang="0">
                    <a:pos x="T0" y="T1"/>
                  </a:cxn>
                  <a:cxn ang="0">
                    <a:pos x="T2" y="T3"/>
                  </a:cxn>
                  <a:cxn ang="0">
                    <a:pos x="T4" y="T5"/>
                  </a:cxn>
                  <a:cxn ang="0">
                    <a:pos x="T6" y="T7"/>
                  </a:cxn>
                  <a:cxn ang="0">
                    <a:pos x="T8" y="T9"/>
                  </a:cxn>
                </a:cxnLst>
                <a:rect l="0" t="0" r="r" b="b"/>
                <a:pathLst>
                  <a:path w="11" h="520">
                    <a:moveTo>
                      <a:pt x="0" y="0"/>
                    </a:moveTo>
                    <a:lnTo>
                      <a:pt x="11" y="33"/>
                    </a:lnTo>
                    <a:lnTo>
                      <a:pt x="11" y="520"/>
                    </a:lnTo>
                    <a:lnTo>
                      <a:pt x="0" y="487"/>
                    </a:lnTo>
                    <a:lnTo>
                      <a:pt x="0" y="0"/>
                    </a:lnTo>
                    <a:close/>
                  </a:path>
                </a:pathLst>
              </a:custGeom>
              <a:solidFill>
                <a:srgbClr val="13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0" name="Freeform 1554"/>
              <p:cNvSpPr>
                <a:spLocks/>
              </p:cNvSpPr>
              <p:nvPr/>
            </p:nvSpPr>
            <p:spPr bwMode="auto">
              <a:xfrm>
                <a:off x="-670" y="1485"/>
                <a:ext cx="10" cy="54"/>
              </a:xfrm>
              <a:custGeom>
                <a:avLst/>
                <a:gdLst>
                  <a:gd name="T0" fmla="*/ 0 w 76"/>
                  <a:gd name="T1" fmla="*/ 46 h 532"/>
                  <a:gd name="T2" fmla="*/ 76 w 76"/>
                  <a:gd name="T3" fmla="*/ 0 h 532"/>
                  <a:gd name="T4" fmla="*/ 76 w 76"/>
                  <a:gd name="T5" fmla="*/ 487 h 532"/>
                  <a:gd name="T6" fmla="*/ 0 w 76"/>
                  <a:gd name="T7" fmla="*/ 532 h 532"/>
                  <a:gd name="T8" fmla="*/ 0 w 76"/>
                  <a:gd name="T9" fmla="*/ 46 h 532"/>
                </a:gdLst>
                <a:ahLst/>
                <a:cxnLst>
                  <a:cxn ang="0">
                    <a:pos x="T0" y="T1"/>
                  </a:cxn>
                  <a:cxn ang="0">
                    <a:pos x="T2" y="T3"/>
                  </a:cxn>
                  <a:cxn ang="0">
                    <a:pos x="T4" y="T5"/>
                  </a:cxn>
                  <a:cxn ang="0">
                    <a:pos x="T6" y="T7"/>
                  </a:cxn>
                  <a:cxn ang="0">
                    <a:pos x="T8" y="T9"/>
                  </a:cxn>
                </a:cxnLst>
                <a:rect l="0" t="0" r="r" b="b"/>
                <a:pathLst>
                  <a:path w="76" h="532">
                    <a:moveTo>
                      <a:pt x="0" y="46"/>
                    </a:moveTo>
                    <a:lnTo>
                      <a:pt x="76" y="0"/>
                    </a:lnTo>
                    <a:lnTo>
                      <a:pt x="76" y="487"/>
                    </a:lnTo>
                    <a:lnTo>
                      <a:pt x="0" y="532"/>
                    </a:lnTo>
                    <a:lnTo>
                      <a:pt x="0" y="46"/>
                    </a:lnTo>
                    <a:close/>
                  </a:path>
                </a:pathLst>
              </a:custGeom>
              <a:solidFill>
                <a:srgbClr val="4B73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1" name="Freeform 1555"/>
              <p:cNvSpPr>
                <a:spLocks/>
              </p:cNvSpPr>
              <p:nvPr/>
            </p:nvSpPr>
            <p:spPr bwMode="auto">
              <a:xfrm>
                <a:off x="-675" y="1486"/>
                <a:ext cx="5" cy="53"/>
              </a:xfrm>
              <a:custGeom>
                <a:avLst/>
                <a:gdLst>
                  <a:gd name="T0" fmla="*/ 0 w 35"/>
                  <a:gd name="T1" fmla="*/ 0 h 525"/>
                  <a:gd name="T2" fmla="*/ 35 w 35"/>
                  <a:gd name="T3" fmla="*/ 39 h 525"/>
                  <a:gd name="T4" fmla="*/ 35 w 35"/>
                  <a:gd name="T5" fmla="*/ 525 h 525"/>
                  <a:gd name="T6" fmla="*/ 0 w 35"/>
                  <a:gd name="T7" fmla="*/ 486 h 525"/>
                  <a:gd name="T8" fmla="*/ 0 w 35"/>
                  <a:gd name="T9" fmla="*/ 0 h 525"/>
                </a:gdLst>
                <a:ahLst/>
                <a:cxnLst>
                  <a:cxn ang="0">
                    <a:pos x="T0" y="T1"/>
                  </a:cxn>
                  <a:cxn ang="0">
                    <a:pos x="T2" y="T3"/>
                  </a:cxn>
                  <a:cxn ang="0">
                    <a:pos x="T4" y="T5"/>
                  </a:cxn>
                  <a:cxn ang="0">
                    <a:pos x="T6" y="T7"/>
                  </a:cxn>
                  <a:cxn ang="0">
                    <a:pos x="T8" y="T9"/>
                  </a:cxn>
                </a:cxnLst>
                <a:rect l="0" t="0" r="r" b="b"/>
                <a:pathLst>
                  <a:path w="35" h="525">
                    <a:moveTo>
                      <a:pt x="0" y="0"/>
                    </a:moveTo>
                    <a:lnTo>
                      <a:pt x="35" y="39"/>
                    </a:lnTo>
                    <a:lnTo>
                      <a:pt x="35" y="525"/>
                    </a:lnTo>
                    <a:lnTo>
                      <a:pt x="0" y="486"/>
                    </a:lnTo>
                    <a:lnTo>
                      <a:pt x="0" y="0"/>
                    </a:lnTo>
                    <a:close/>
                  </a:path>
                </a:pathLst>
              </a:custGeom>
              <a:solidFill>
                <a:srgbClr val="2D3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2" name="Freeform 1556"/>
              <p:cNvSpPr>
                <a:spLocks/>
              </p:cNvSpPr>
              <p:nvPr/>
            </p:nvSpPr>
            <p:spPr bwMode="auto">
              <a:xfrm>
                <a:off x="-650" y="1492"/>
                <a:ext cx="12" cy="55"/>
              </a:xfrm>
              <a:custGeom>
                <a:avLst/>
                <a:gdLst>
                  <a:gd name="T0" fmla="*/ 0 w 83"/>
                  <a:gd name="T1" fmla="*/ 68 h 554"/>
                  <a:gd name="T2" fmla="*/ 83 w 83"/>
                  <a:gd name="T3" fmla="*/ 0 h 554"/>
                  <a:gd name="T4" fmla="*/ 83 w 83"/>
                  <a:gd name="T5" fmla="*/ 487 h 554"/>
                  <a:gd name="T6" fmla="*/ 0 w 83"/>
                  <a:gd name="T7" fmla="*/ 554 h 554"/>
                  <a:gd name="T8" fmla="*/ 0 w 83"/>
                  <a:gd name="T9" fmla="*/ 68 h 554"/>
                </a:gdLst>
                <a:ahLst/>
                <a:cxnLst>
                  <a:cxn ang="0">
                    <a:pos x="T0" y="T1"/>
                  </a:cxn>
                  <a:cxn ang="0">
                    <a:pos x="T2" y="T3"/>
                  </a:cxn>
                  <a:cxn ang="0">
                    <a:pos x="T4" y="T5"/>
                  </a:cxn>
                  <a:cxn ang="0">
                    <a:pos x="T6" y="T7"/>
                  </a:cxn>
                  <a:cxn ang="0">
                    <a:pos x="T8" y="T9"/>
                  </a:cxn>
                </a:cxnLst>
                <a:rect l="0" t="0" r="r" b="b"/>
                <a:pathLst>
                  <a:path w="83" h="554">
                    <a:moveTo>
                      <a:pt x="0" y="68"/>
                    </a:moveTo>
                    <a:lnTo>
                      <a:pt x="83" y="0"/>
                    </a:lnTo>
                    <a:lnTo>
                      <a:pt x="83" y="487"/>
                    </a:lnTo>
                    <a:lnTo>
                      <a:pt x="0" y="554"/>
                    </a:lnTo>
                    <a:lnTo>
                      <a:pt x="0" y="68"/>
                    </a:lnTo>
                    <a:close/>
                  </a:path>
                </a:pathLst>
              </a:custGeom>
              <a:solidFill>
                <a:srgbClr val="44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3" name="Freeform 1557"/>
              <p:cNvSpPr>
                <a:spLocks/>
              </p:cNvSpPr>
              <p:nvPr/>
            </p:nvSpPr>
            <p:spPr bwMode="auto">
              <a:xfrm>
                <a:off x="-667" y="1499"/>
                <a:ext cx="17" cy="54"/>
              </a:xfrm>
              <a:custGeom>
                <a:avLst/>
                <a:gdLst>
                  <a:gd name="T0" fmla="*/ 0 w 117"/>
                  <a:gd name="T1" fmla="*/ 52 h 539"/>
                  <a:gd name="T2" fmla="*/ 117 w 117"/>
                  <a:gd name="T3" fmla="*/ 0 h 539"/>
                  <a:gd name="T4" fmla="*/ 117 w 117"/>
                  <a:gd name="T5" fmla="*/ 486 h 539"/>
                  <a:gd name="T6" fmla="*/ 0 w 117"/>
                  <a:gd name="T7" fmla="*/ 539 h 539"/>
                  <a:gd name="T8" fmla="*/ 0 w 117"/>
                  <a:gd name="T9" fmla="*/ 52 h 539"/>
                </a:gdLst>
                <a:ahLst/>
                <a:cxnLst>
                  <a:cxn ang="0">
                    <a:pos x="T0" y="T1"/>
                  </a:cxn>
                  <a:cxn ang="0">
                    <a:pos x="T2" y="T3"/>
                  </a:cxn>
                  <a:cxn ang="0">
                    <a:pos x="T4" y="T5"/>
                  </a:cxn>
                  <a:cxn ang="0">
                    <a:pos x="T6" y="T7"/>
                  </a:cxn>
                  <a:cxn ang="0">
                    <a:pos x="T8" y="T9"/>
                  </a:cxn>
                </a:cxnLst>
                <a:rect l="0" t="0" r="r" b="b"/>
                <a:pathLst>
                  <a:path w="117" h="539">
                    <a:moveTo>
                      <a:pt x="0" y="52"/>
                    </a:moveTo>
                    <a:lnTo>
                      <a:pt x="117" y="0"/>
                    </a:lnTo>
                    <a:lnTo>
                      <a:pt x="117" y="486"/>
                    </a:lnTo>
                    <a:lnTo>
                      <a:pt x="0" y="539"/>
                    </a:lnTo>
                    <a:lnTo>
                      <a:pt x="0" y="52"/>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4" name="Freeform 1558"/>
              <p:cNvSpPr>
                <a:spLocks/>
              </p:cNvSpPr>
              <p:nvPr/>
            </p:nvSpPr>
            <p:spPr bwMode="auto">
              <a:xfrm>
                <a:off x="-676" y="1502"/>
                <a:ext cx="9" cy="51"/>
              </a:xfrm>
              <a:custGeom>
                <a:avLst/>
                <a:gdLst>
                  <a:gd name="T0" fmla="*/ 0 w 65"/>
                  <a:gd name="T1" fmla="*/ 0 h 503"/>
                  <a:gd name="T2" fmla="*/ 65 w 65"/>
                  <a:gd name="T3" fmla="*/ 16 h 503"/>
                  <a:gd name="T4" fmla="*/ 65 w 65"/>
                  <a:gd name="T5" fmla="*/ 503 h 503"/>
                  <a:gd name="T6" fmla="*/ 0 w 65"/>
                  <a:gd name="T7" fmla="*/ 486 h 503"/>
                  <a:gd name="T8" fmla="*/ 0 w 65"/>
                  <a:gd name="T9" fmla="*/ 0 h 503"/>
                </a:gdLst>
                <a:ahLst/>
                <a:cxnLst>
                  <a:cxn ang="0">
                    <a:pos x="T0" y="T1"/>
                  </a:cxn>
                  <a:cxn ang="0">
                    <a:pos x="T2" y="T3"/>
                  </a:cxn>
                  <a:cxn ang="0">
                    <a:pos x="T4" y="T5"/>
                  </a:cxn>
                  <a:cxn ang="0">
                    <a:pos x="T6" y="T7"/>
                  </a:cxn>
                  <a:cxn ang="0">
                    <a:pos x="T8" y="T9"/>
                  </a:cxn>
                </a:cxnLst>
                <a:rect l="0" t="0" r="r" b="b"/>
                <a:pathLst>
                  <a:path w="65" h="503">
                    <a:moveTo>
                      <a:pt x="0" y="0"/>
                    </a:moveTo>
                    <a:lnTo>
                      <a:pt x="65" y="16"/>
                    </a:lnTo>
                    <a:lnTo>
                      <a:pt x="65" y="503"/>
                    </a:lnTo>
                    <a:lnTo>
                      <a:pt x="0" y="486"/>
                    </a:lnTo>
                    <a:lnTo>
                      <a:pt x="0" y="0"/>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5" name="Freeform 1559"/>
              <p:cNvSpPr>
                <a:spLocks/>
              </p:cNvSpPr>
              <p:nvPr/>
            </p:nvSpPr>
            <p:spPr bwMode="auto">
              <a:xfrm>
                <a:off x="-766" y="1526"/>
                <a:ext cx="0" cy="56"/>
              </a:xfrm>
              <a:custGeom>
                <a:avLst/>
                <a:gdLst>
                  <a:gd name="T0" fmla="*/ 3 w 3"/>
                  <a:gd name="T1" fmla="*/ 0 h 567"/>
                  <a:gd name="T2" fmla="*/ 0 w 3"/>
                  <a:gd name="T3" fmla="*/ 80 h 567"/>
                  <a:gd name="T4" fmla="*/ 0 w 3"/>
                  <a:gd name="T5" fmla="*/ 567 h 567"/>
                  <a:gd name="T6" fmla="*/ 3 w 3"/>
                  <a:gd name="T7" fmla="*/ 486 h 567"/>
                  <a:gd name="T8" fmla="*/ 3 w 3"/>
                  <a:gd name="T9" fmla="*/ 0 h 567"/>
                </a:gdLst>
                <a:ahLst/>
                <a:cxnLst>
                  <a:cxn ang="0">
                    <a:pos x="T0" y="T1"/>
                  </a:cxn>
                  <a:cxn ang="0">
                    <a:pos x="T2" y="T3"/>
                  </a:cxn>
                  <a:cxn ang="0">
                    <a:pos x="T4" y="T5"/>
                  </a:cxn>
                  <a:cxn ang="0">
                    <a:pos x="T6" y="T7"/>
                  </a:cxn>
                  <a:cxn ang="0">
                    <a:pos x="T8" y="T9"/>
                  </a:cxn>
                </a:cxnLst>
                <a:rect l="0" t="0" r="r" b="b"/>
                <a:pathLst>
                  <a:path w="3" h="567">
                    <a:moveTo>
                      <a:pt x="3" y="0"/>
                    </a:moveTo>
                    <a:lnTo>
                      <a:pt x="0" y="80"/>
                    </a:lnTo>
                    <a:lnTo>
                      <a:pt x="0" y="567"/>
                    </a:lnTo>
                    <a:lnTo>
                      <a:pt x="3" y="486"/>
                    </a:lnTo>
                    <a:lnTo>
                      <a:pt x="3" y="0"/>
                    </a:lnTo>
                    <a:close/>
                  </a:path>
                </a:pathLst>
              </a:custGeom>
              <a:solidFill>
                <a:srgbClr val="1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6" name="Freeform 1560"/>
              <p:cNvSpPr>
                <a:spLocks/>
              </p:cNvSpPr>
              <p:nvPr/>
            </p:nvSpPr>
            <p:spPr bwMode="auto">
              <a:xfrm>
                <a:off x="-777" y="1534"/>
                <a:ext cx="11" cy="51"/>
              </a:xfrm>
              <a:custGeom>
                <a:avLst/>
                <a:gdLst>
                  <a:gd name="T0" fmla="*/ 77 w 77"/>
                  <a:gd name="T1" fmla="*/ 0 h 513"/>
                  <a:gd name="T2" fmla="*/ 0 w 77"/>
                  <a:gd name="T3" fmla="*/ 27 h 513"/>
                  <a:gd name="T4" fmla="*/ 0 w 77"/>
                  <a:gd name="T5" fmla="*/ 513 h 513"/>
                  <a:gd name="T6" fmla="*/ 77 w 77"/>
                  <a:gd name="T7" fmla="*/ 487 h 513"/>
                  <a:gd name="T8" fmla="*/ 77 w 77"/>
                  <a:gd name="T9" fmla="*/ 0 h 513"/>
                </a:gdLst>
                <a:ahLst/>
                <a:cxnLst>
                  <a:cxn ang="0">
                    <a:pos x="T0" y="T1"/>
                  </a:cxn>
                  <a:cxn ang="0">
                    <a:pos x="T2" y="T3"/>
                  </a:cxn>
                  <a:cxn ang="0">
                    <a:pos x="T4" y="T5"/>
                  </a:cxn>
                  <a:cxn ang="0">
                    <a:pos x="T6" y="T7"/>
                  </a:cxn>
                  <a:cxn ang="0">
                    <a:pos x="T8" y="T9"/>
                  </a:cxn>
                </a:cxnLst>
                <a:rect l="0" t="0" r="r" b="b"/>
                <a:pathLst>
                  <a:path w="77" h="513">
                    <a:moveTo>
                      <a:pt x="77" y="0"/>
                    </a:moveTo>
                    <a:lnTo>
                      <a:pt x="0" y="27"/>
                    </a:lnTo>
                    <a:lnTo>
                      <a:pt x="0" y="513"/>
                    </a:lnTo>
                    <a:lnTo>
                      <a:pt x="77" y="487"/>
                    </a:lnTo>
                    <a:lnTo>
                      <a:pt x="77" y="0"/>
                    </a:lnTo>
                    <a:close/>
                  </a:path>
                </a:pathLst>
              </a:custGeom>
              <a:solidFill>
                <a:srgbClr val="528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7" name="Freeform 1561"/>
              <p:cNvSpPr>
                <a:spLocks/>
              </p:cNvSpPr>
              <p:nvPr/>
            </p:nvSpPr>
            <p:spPr bwMode="auto">
              <a:xfrm>
                <a:off x="-778" y="1536"/>
                <a:ext cx="1" cy="59"/>
              </a:xfrm>
              <a:custGeom>
                <a:avLst/>
                <a:gdLst>
                  <a:gd name="T0" fmla="*/ 2 w 2"/>
                  <a:gd name="T1" fmla="*/ 0 h 586"/>
                  <a:gd name="T2" fmla="*/ 0 w 2"/>
                  <a:gd name="T3" fmla="*/ 100 h 586"/>
                  <a:gd name="T4" fmla="*/ 0 w 2"/>
                  <a:gd name="T5" fmla="*/ 586 h 586"/>
                  <a:gd name="T6" fmla="*/ 2 w 2"/>
                  <a:gd name="T7" fmla="*/ 486 h 586"/>
                  <a:gd name="T8" fmla="*/ 2 w 2"/>
                  <a:gd name="T9" fmla="*/ 0 h 586"/>
                </a:gdLst>
                <a:ahLst/>
                <a:cxnLst>
                  <a:cxn ang="0">
                    <a:pos x="T0" y="T1"/>
                  </a:cxn>
                  <a:cxn ang="0">
                    <a:pos x="T2" y="T3"/>
                  </a:cxn>
                  <a:cxn ang="0">
                    <a:pos x="T4" y="T5"/>
                  </a:cxn>
                  <a:cxn ang="0">
                    <a:pos x="T6" y="T7"/>
                  </a:cxn>
                  <a:cxn ang="0">
                    <a:pos x="T8" y="T9"/>
                  </a:cxn>
                </a:cxnLst>
                <a:rect l="0" t="0" r="r" b="b"/>
                <a:pathLst>
                  <a:path w="2" h="586">
                    <a:moveTo>
                      <a:pt x="2" y="0"/>
                    </a:moveTo>
                    <a:lnTo>
                      <a:pt x="0" y="100"/>
                    </a:lnTo>
                    <a:lnTo>
                      <a:pt x="0" y="586"/>
                    </a:lnTo>
                    <a:lnTo>
                      <a:pt x="2" y="486"/>
                    </a:lnTo>
                    <a:lnTo>
                      <a:pt x="2" y="0"/>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8" name="Freeform 1562"/>
              <p:cNvSpPr>
                <a:spLocks/>
              </p:cNvSpPr>
              <p:nvPr/>
            </p:nvSpPr>
            <p:spPr bwMode="auto">
              <a:xfrm>
                <a:off x="-790" y="1546"/>
                <a:ext cx="12" cy="50"/>
              </a:xfrm>
              <a:custGeom>
                <a:avLst/>
                <a:gdLst>
                  <a:gd name="T0" fmla="*/ 86 w 86"/>
                  <a:gd name="T1" fmla="*/ 0 h 499"/>
                  <a:gd name="T2" fmla="*/ 0 w 86"/>
                  <a:gd name="T3" fmla="*/ 13 h 499"/>
                  <a:gd name="T4" fmla="*/ 0 w 86"/>
                  <a:gd name="T5" fmla="*/ 499 h 499"/>
                  <a:gd name="T6" fmla="*/ 86 w 86"/>
                  <a:gd name="T7" fmla="*/ 486 h 499"/>
                  <a:gd name="T8" fmla="*/ 86 w 86"/>
                  <a:gd name="T9" fmla="*/ 0 h 499"/>
                </a:gdLst>
                <a:ahLst/>
                <a:cxnLst>
                  <a:cxn ang="0">
                    <a:pos x="T0" y="T1"/>
                  </a:cxn>
                  <a:cxn ang="0">
                    <a:pos x="T2" y="T3"/>
                  </a:cxn>
                  <a:cxn ang="0">
                    <a:pos x="T4" y="T5"/>
                  </a:cxn>
                  <a:cxn ang="0">
                    <a:pos x="T6" y="T7"/>
                  </a:cxn>
                  <a:cxn ang="0">
                    <a:pos x="T8" y="T9"/>
                  </a:cxn>
                </a:cxnLst>
                <a:rect l="0" t="0" r="r" b="b"/>
                <a:pathLst>
                  <a:path w="86" h="499">
                    <a:moveTo>
                      <a:pt x="86" y="0"/>
                    </a:moveTo>
                    <a:lnTo>
                      <a:pt x="0" y="13"/>
                    </a:lnTo>
                    <a:lnTo>
                      <a:pt x="0" y="499"/>
                    </a:lnTo>
                    <a:lnTo>
                      <a:pt x="86" y="486"/>
                    </a:lnTo>
                    <a:lnTo>
                      <a:pt x="86"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9" name="Freeform 1563"/>
              <p:cNvSpPr>
                <a:spLocks/>
              </p:cNvSpPr>
              <p:nvPr/>
            </p:nvSpPr>
            <p:spPr bwMode="auto">
              <a:xfrm>
                <a:off x="-358" y="1542"/>
                <a:ext cx="5" cy="76"/>
              </a:xfrm>
              <a:custGeom>
                <a:avLst/>
                <a:gdLst>
                  <a:gd name="T0" fmla="*/ 37 w 37"/>
                  <a:gd name="T1" fmla="*/ 0 h 755"/>
                  <a:gd name="T2" fmla="*/ 0 w 37"/>
                  <a:gd name="T3" fmla="*/ 269 h 755"/>
                  <a:gd name="T4" fmla="*/ 0 w 37"/>
                  <a:gd name="T5" fmla="*/ 755 h 755"/>
                  <a:gd name="T6" fmla="*/ 37 w 37"/>
                  <a:gd name="T7" fmla="*/ 486 h 755"/>
                  <a:gd name="T8" fmla="*/ 37 w 37"/>
                  <a:gd name="T9" fmla="*/ 0 h 755"/>
                </a:gdLst>
                <a:ahLst/>
                <a:cxnLst>
                  <a:cxn ang="0">
                    <a:pos x="T0" y="T1"/>
                  </a:cxn>
                  <a:cxn ang="0">
                    <a:pos x="T2" y="T3"/>
                  </a:cxn>
                  <a:cxn ang="0">
                    <a:pos x="T4" y="T5"/>
                  </a:cxn>
                  <a:cxn ang="0">
                    <a:pos x="T6" y="T7"/>
                  </a:cxn>
                  <a:cxn ang="0">
                    <a:pos x="T8" y="T9"/>
                  </a:cxn>
                </a:cxnLst>
                <a:rect l="0" t="0" r="r" b="b"/>
                <a:pathLst>
                  <a:path w="37" h="755">
                    <a:moveTo>
                      <a:pt x="37" y="0"/>
                    </a:moveTo>
                    <a:lnTo>
                      <a:pt x="0" y="269"/>
                    </a:lnTo>
                    <a:lnTo>
                      <a:pt x="0" y="755"/>
                    </a:lnTo>
                    <a:lnTo>
                      <a:pt x="37" y="486"/>
                    </a:lnTo>
                    <a:lnTo>
                      <a:pt x="37" y="0"/>
                    </a:lnTo>
                    <a:close/>
                  </a:path>
                </a:pathLst>
              </a:custGeom>
              <a:solidFill>
                <a:srgbClr val="17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0" name="Freeform 1564"/>
              <p:cNvSpPr>
                <a:spLocks/>
              </p:cNvSpPr>
              <p:nvPr/>
            </p:nvSpPr>
            <p:spPr bwMode="auto">
              <a:xfrm>
                <a:off x="-799" y="1548"/>
                <a:ext cx="9" cy="55"/>
              </a:xfrm>
              <a:custGeom>
                <a:avLst/>
                <a:gdLst>
                  <a:gd name="T0" fmla="*/ 64 w 64"/>
                  <a:gd name="T1" fmla="*/ 0 h 550"/>
                  <a:gd name="T2" fmla="*/ 0 w 64"/>
                  <a:gd name="T3" fmla="*/ 64 h 550"/>
                  <a:gd name="T4" fmla="*/ 0 w 64"/>
                  <a:gd name="T5" fmla="*/ 550 h 550"/>
                  <a:gd name="T6" fmla="*/ 64 w 64"/>
                  <a:gd name="T7" fmla="*/ 486 h 550"/>
                  <a:gd name="T8" fmla="*/ 64 w 64"/>
                  <a:gd name="T9" fmla="*/ 0 h 550"/>
                </a:gdLst>
                <a:ahLst/>
                <a:cxnLst>
                  <a:cxn ang="0">
                    <a:pos x="T0" y="T1"/>
                  </a:cxn>
                  <a:cxn ang="0">
                    <a:pos x="T2" y="T3"/>
                  </a:cxn>
                  <a:cxn ang="0">
                    <a:pos x="T4" y="T5"/>
                  </a:cxn>
                  <a:cxn ang="0">
                    <a:pos x="T6" y="T7"/>
                  </a:cxn>
                  <a:cxn ang="0">
                    <a:pos x="T8" y="T9"/>
                  </a:cxn>
                </a:cxnLst>
                <a:rect l="0" t="0" r="r" b="b"/>
                <a:pathLst>
                  <a:path w="64" h="550">
                    <a:moveTo>
                      <a:pt x="64" y="0"/>
                    </a:moveTo>
                    <a:lnTo>
                      <a:pt x="0" y="64"/>
                    </a:lnTo>
                    <a:lnTo>
                      <a:pt x="0" y="550"/>
                    </a:lnTo>
                    <a:lnTo>
                      <a:pt x="64" y="486"/>
                    </a:lnTo>
                    <a:lnTo>
                      <a:pt x="64" y="0"/>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1" name="Freeform 1565"/>
              <p:cNvSpPr>
                <a:spLocks/>
              </p:cNvSpPr>
              <p:nvPr/>
            </p:nvSpPr>
            <p:spPr bwMode="auto">
              <a:xfrm>
                <a:off x="-808" y="1553"/>
                <a:ext cx="9" cy="50"/>
              </a:xfrm>
              <a:custGeom>
                <a:avLst/>
                <a:gdLst>
                  <a:gd name="T0" fmla="*/ 62 w 62"/>
                  <a:gd name="T1" fmla="*/ 13 h 499"/>
                  <a:gd name="T2" fmla="*/ 0 w 62"/>
                  <a:gd name="T3" fmla="*/ 0 h 499"/>
                  <a:gd name="T4" fmla="*/ 0 w 62"/>
                  <a:gd name="T5" fmla="*/ 486 h 499"/>
                  <a:gd name="T6" fmla="*/ 62 w 62"/>
                  <a:gd name="T7" fmla="*/ 499 h 499"/>
                  <a:gd name="T8" fmla="*/ 62 w 62"/>
                  <a:gd name="T9" fmla="*/ 13 h 499"/>
                </a:gdLst>
                <a:ahLst/>
                <a:cxnLst>
                  <a:cxn ang="0">
                    <a:pos x="T0" y="T1"/>
                  </a:cxn>
                  <a:cxn ang="0">
                    <a:pos x="T2" y="T3"/>
                  </a:cxn>
                  <a:cxn ang="0">
                    <a:pos x="T4" y="T5"/>
                  </a:cxn>
                  <a:cxn ang="0">
                    <a:pos x="T6" y="T7"/>
                  </a:cxn>
                  <a:cxn ang="0">
                    <a:pos x="T8" y="T9"/>
                  </a:cxn>
                </a:cxnLst>
                <a:rect l="0" t="0" r="r" b="b"/>
                <a:pathLst>
                  <a:path w="62" h="499">
                    <a:moveTo>
                      <a:pt x="62" y="13"/>
                    </a:moveTo>
                    <a:lnTo>
                      <a:pt x="0" y="0"/>
                    </a:lnTo>
                    <a:lnTo>
                      <a:pt x="0" y="486"/>
                    </a:lnTo>
                    <a:lnTo>
                      <a:pt x="62" y="499"/>
                    </a:lnTo>
                    <a:lnTo>
                      <a:pt x="62" y="13"/>
                    </a:lnTo>
                    <a:close/>
                  </a:path>
                </a:pathLst>
              </a:custGeom>
              <a:solidFill>
                <a:srgbClr val="517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2" name="Freeform 1566"/>
              <p:cNvSpPr>
                <a:spLocks/>
              </p:cNvSpPr>
              <p:nvPr/>
            </p:nvSpPr>
            <p:spPr bwMode="auto">
              <a:xfrm>
                <a:off x="-814" y="1553"/>
                <a:ext cx="6" cy="57"/>
              </a:xfrm>
              <a:custGeom>
                <a:avLst/>
                <a:gdLst>
                  <a:gd name="T0" fmla="*/ 42 w 42"/>
                  <a:gd name="T1" fmla="*/ 0 h 571"/>
                  <a:gd name="T2" fmla="*/ 0 w 42"/>
                  <a:gd name="T3" fmla="*/ 84 h 571"/>
                  <a:gd name="T4" fmla="*/ 0 w 42"/>
                  <a:gd name="T5" fmla="*/ 571 h 571"/>
                  <a:gd name="T6" fmla="*/ 42 w 42"/>
                  <a:gd name="T7" fmla="*/ 486 h 571"/>
                  <a:gd name="T8" fmla="*/ 42 w 42"/>
                  <a:gd name="T9" fmla="*/ 0 h 571"/>
                </a:gdLst>
                <a:ahLst/>
                <a:cxnLst>
                  <a:cxn ang="0">
                    <a:pos x="T0" y="T1"/>
                  </a:cxn>
                  <a:cxn ang="0">
                    <a:pos x="T2" y="T3"/>
                  </a:cxn>
                  <a:cxn ang="0">
                    <a:pos x="T4" y="T5"/>
                  </a:cxn>
                  <a:cxn ang="0">
                    <a:pos x="T6" y="T7"/>
                  </a:cxn>
                  <a:cxn ang="0">
                    <a:pos x="T8" y="T9"/>
                  </a:cxn>
                </a:cxnLst>
                <a:rect l="0" t="0" r="r" b="b"/>
                <a:pathLst>
                  <a:path w="42" h="571">
                    <a:moveTo>
                      <a:pt x="42" y="0"/>
                    </a:moveTo>
                    <a:lnTo>
                      <a:pt x="0" y="84"/>
                    </a:lnTo>
                    <a:lnTo>
                      <a:pt x="0" y="571"/>
                    </a:lnTo>
                    <a:lnTo>
                      <a:pt x="42" y="486"/>
                    </a:lnTo>
                    <a:lnTo>
                      <a:pt x="42" y="0"/>
                    </a:lnTo>
                    <a:close/>
                  </a:path>
                </a:pathLst>
              </a:custGeom>
              <a:solidFill>
                <a:srgbClr val="273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3" name="Freeform 1567"/>
              <p:cNvSpPr>
                <a:spLocks/>
              </p:cNvSpPr>
              <p:nvPr/>
            </p:nvSpPr>
            <p:spPr bwMode="auto">
              <a:xfrm>
                <a:off x="-850" y="1560"/>
                <a:ext cx="8" cy="52"/>
              </a:xfrm>
              <a:custGeom>
                <a:avLst/>
                <a:gdLst>
                  <a:gd name="T0" fmla="*/ 50 w 50"/>
                  <a:gd name="T1" fmla="*/ 27 h 513"/>
                  <a:gd name="T2" fmla="*/ 0 w 50"/>
                  <a:gd name="T3" fmla="*/ 0 h 513"/>
                  <a:gd name="T4" fmla="*/ 0 w 50"/>
                  <a:gd name="T5" fmla="*/ 485 h 513"/>
                  <a:gd name="T6" fmla="*/ 50 w 50"/>
                  <a:gd name="T7" fmla="*/ 513 h 513"/>
                  <a:gd name="T8" fmla="*/ 50 w 50"/>
                  <a:gd name="T9" fmla="*/ 27 h 513"/>
                </a:gdLst>
                <a:ahLst/>
                <a:cxnLst>
                  <a:cxn ang="0">
                    <a:pos x="T0" y="T1"/>
                  </a:cxn>
                  <a:cxn ang="0">
                    <a:pos x="T2" y="T3"/>
                  </a:cxn>
                  <a:cxn ang="0">
                    <a:pos x="T4" y="T5"/>
                  </a:cxn>
                  <a:cxn ang="0">
                    <a:pos x="T6" y="T7"/>
                  </a:cxn>
                  <a:cxn ang="0">
                    <a:pos x="T8" y="T9"/>
                  </a:cxn>
                </a:cxnLst>
                <a:rect l="0" t="0" r="r" b="b"/>
                <a:pathLst>
                  <a:path w="50" h="513">
                    <a:moveTo>
                      <a:pt x="50" y="27"/>
                    </a:moveTo>
                    <a:lnTo>
                      <a:pt x="0" y="0"/>
                    </a:lnTo>
                    <a:lnTo>
                      <a:pt x="0" y="485"/>
                    </a:lnTo>
                    <a:lnTo>
                      <a:pt x="50" y="513"/>
                    </a:lnTo>
                    <a:lnTo>
                      <a:pt x="50" y="27"/>
                    </a:lnTo>
                    <a:close/>
                  </a:path>
                </a:pathLst>
              </a:custGeom>
              <a:solidFill>
                <a:srgbClr val="436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4" name="Freeform 1568"/>
              <p:cNvSpPr>
                <a:spLocks/>
              </p:cNvSpPr>
              <p:nvPr/>
            </p:nvSpPr>
            <p:spPr bwMode="auto">
              <a:xfrm>
                <a:off x="-363" y="1569"/>
                <a:ext cx="5" cy="63"/>
              </a:xfrm>
              <a:custGeom>
                <a:avLst/>
                <a:gdLst>
                  <a:gd name="T0" fmla="*/ 32 w 32"/>
                  <a:gd name="T1" fmla="*/ 0 h 632"/>
                  <a:gd name="T2" fmla="*/ 0 w 32"/>
                  <a:gd name="T3" fmla="*/ 147 h 632"/>
                  <a:gd name="T4" fmla="*/ 0 w 32"/>
                  <a:gd name="T5" fmla="*/ 632 h 632"/>
                  <a:gd name="T6" fmla="*/ 32 w 32"/>
                  <a:gd name="T7" fmla="*/ 486 h 632"/>
                  <a:gd name="T8" fmla="*/ 32 w 32"/>
                  <a:gd name="T9" fmla="*/ 0 h 632"/>
                </a:gdLst>
                <a:ahLst/>
                <a:cxnLst>
                  <a:cxn ang="0">
                    <a:pos x="T0" y="T1"/>
                  </a:cxn>
                  <a:cxn ang="0">
                    <a:pos x="T2" y="T3"/>
                  </a:cxn>
                  <a:cxn ang="0">
                    <a:pos x="T4" y="T5"/>
                  </a:cxn>
                  <a:cxn ang="0">
                    <a:pos x="T6" y="T7"/>
                  </a:cxn>
                  <a:cxn ang="0">
                    <a:pos x="T8" y="T9"/>
                  </a:cxn>
                </a:cxnLst>
                <a:rect l="0" t="0" r="r" b="b"/>
                <a:pathLst>
                  <a:path w="32" h="632">
                    <a:moveTo>
                      <a:pt x="32" y="0"/>
                    </a:moveTo>
                    <a:lnTo>
                      <a:pt x="0" y="147"/>
                    </a:lnTo>
                    <a:lnTo>
                      <a:pt x="0" y="632"/>
                    </a:lnTo>
                    <a:lnTo>
                      <a:pt x="32" y="486"/>
                    </a:lnTo>
                    <a:lnTo>
                      <a:pt x="32"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5" name="Freeform 1569"/>
              <p:cNvSpPr>
                <a:spLocks/>
              </p:cNvSpPr>
              <p:nvPr/>
            </p:nvSpPr>
            <p:spPr bwMode="auto">
              <a:xfrm>
                <a:off x="-842" y="1563"/>
                <a:ext cx="1" cy="71"/>
              </a:xfrm>
              <a:custGeom>
                <a:avLst/>
                <a:gdLst>
                  <a:gd name="T0" fmla="*/ 12 w 12"/>
                  <a:gd name="T1" fmla="*/ 219 h 705"/>
                  <a:gd name="T2" fmla="*/ 0 w 12"/>
                  <a:gd name="T3" fmla="*/ 0 h 705"/>
                  <a:gd name="T4" fmla="*/ 0 w 12"/>
                  <a:gd name="T5" fmla="*/ 486 h 705"/>
                  <a:gd name="T6" fmla="*/ 12 w 12"/>
                  <a:gd name="T7" fmla="*/ 705 h 705"/>
                  <a:gd name="T8" fmla="*/ 12 w 12"/>
                  <a:gd name="T9" fmla="*/ 219 h 705"/>
                </a:gdLst>
                <a:ahLst/>
                <a:cxnLst>
                  <a:cxn ang="0">
                    <a:pos x="T0" y="T1"/>
                  </a:cxn>
                  <a:cxn ang="0">
                    <a:pos x="T2" y="T3"/>
                  </a:cxn>
                  <a:cxn ang="0">
                    <a:pos x="T4" y="T5"/>
                  </a:cxn>
                  <a:cxn ang="0">
                    <a:pos x="T6" y="T7"/>
                  </a:cxn>
                  <a:cxn ang="0">
                    <a:pos x="T8" y="T9"/>
                  </a:cxn>
                </a:cxnLst>
                <a:rect l="0" t="0" r="r" b="b"/>
                <a:pathLst>
                  <a:path w="12" h="705">
                    <a:moveTo>
                      <a:pt x="12" y="219"/>
                    </a:moveTo>
                    <a:lnTo>
                      <a:pt x="0" y="0"/>
                    </a:lnTo>
                    <a:lnTo>
                      <a:pt x="0" y="486"/>
                    </a:lnTo>
                    <a:lnTo>
                      <a:pt x="12" y="705"/>
                    </a:lnTo>
                    <a:lnTo>
                      <a:pt x="12" y="219"/>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6" name="Freeform 1570"/>
              <p:cNvSpPr>
                <a:spLocks/>
              </p:cNvSpPr>
              <p:nvPr/>
            </p:nvSpPr>
            <p:spPr bwMode="auto">
              <a:xfrm>
                <a:off x="-804" y="1577"/>
                <a:ext cx="4" cy="51"/>
              </a:xfrm>
              <a:custGeom>
                <a:avLst/>
                <a:gdLst>
                  <a:gd name="T0" fmla="*/ 28 w 28"/>
                  <a:gd name="T1" fmla="*/ 0 h 517"/>
                  <a:gd name="T2" fmla="*/ 0 w 28"/>
                  <a:gd name="T3" fmla="*/ 31 h 517"/>
                  <a:gd name="T4" fmla="*/ 0 w 28"/>
                  <a:gd name="T5" fmla="*/ 517 h 517"/>
                  <a:gd name="T6" fmla="*/ 28 w 28"/>
                  <a:gd name="T7" fmla="*/ 485 h 517"/>
                  <a:gd name="T8" fmla="*/ 28 w 28"/>
                  <a:gd name="T9" fmla="*/ 0 h 517"/>
                </a:gdLst>
                <a:ahLst/>
                <a:cxnLst>
                  <a:cxn ang="0">
                    <a:pos x="T0" y="T1"/>
                  </a:cxn>
                  <a:cxn ang="0">
                    <a:pos x="T2" y="T3"/>
                  </a:cxn>
                  <a:cxn ang="0">
                    <a:pos x="T4" y="T5"/>
                  </a:cxn>
                  <a:cxn ang="0">
                    <a:pos x="T6" y="T7"/>
                  </a:cxn>
                  <a:cxn ang="0">
                    <a:pos x="T8" y="T9"/>
                  </a:cxn>
                </a:cxnLst>
                <a:rect l="0" t="0" r="r" b="b"/>
                <a:pathLst>
                  <a:path w="28" h="517">
                    <a:moveTo>
                      <a:pt x="28" y="0"/>
                    </a:moveTo>
                    <a:lnTo>
                      <a:pt x="0" y="31"/>
                    </a:lnTo>
                    <a:lnTo>
                      <a:pt x="0" y="517"/>
                    </a:lnTo>
                    <a:lnTo>
                      <a:pt x="28" y="485"/>
                    </a:lnTo>
                    <a:lnTo>
                      <a:pt x="28" y="0"/>
                    </a:lnTo>
                    <a:close/>
                  </a:path>
                </a:pathLst>
              </a:custGeom>
              <a:solidFill>
                <a:srgbClr val="3B5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7" name="Freeform 1571"/>
              <p:cNvSpPr>
                <a:spLocks/>
              </p:cNvSpPr>
              <p:nvPr/>
            </p:nvSpPr>
            <p:spPr bwMode="auto">
              <a:xfrm>
                <a:off x="-383" y="1584"/>
                <a:ext cx="20" cy="56"/>
              </a:xfrm>
              <a:custGeom>
                <a:avLst/>
                <a:gdLst>
                  <a:gd name="T0" fmla="*/ 138 w 138"/>
                  <a:gd name="T1" fmla="*/ 0 h 565"/>
                  <a:gd name="T2" fmla="*/ 0 w 138"/>
                  <a:gd name="T3" fmla="*/ 80 h 565"/>
                  <a:gd name="T4" fmla="*/ 0 w 138"/>
                  <a:gd name="T5" fmla="*/ 565 h 565"/>
                  <a:gd name="T6" fmla="*/ 138 w 138"/>
                  <a:gd name="T7" fmla="*/ 485 h 565"/>
                  <a:gd name="T8" fmla="*/ 138 w 138"/>
                  <a:gd name="T9" fmla="*/ 0 h 565"/>
                </a:gdLst>
                <a:ahLst/>
                <a:cxnLst>
                  <a:cxn ang="0">
                    <a:pos x="T0" y="T1"/>
                  </a:cxn>
                  <a:cxn ang="0">
                    <a:pos x="T2" y="T3"/>
                  </a:cxn>
                  <a:cxn ang="0">
                    <a:pos x="T4" y="T5"/>
                  </a:cxn>
                  <a:cxn ang="0">
                    <a:pos x="T6" y="T7"/>
                  </a:cxn>
                  <a:cxn ang="0">
                    <a:pos x="T8" y="T9"/>
                  </a:cxn>
                </a:cxnLst>
                <a:rect l="0" t="0" r="r" b="b"/>
                <a:pathLst>
                  <a:path w="138" h="565">
                    <a:moveTo>
                      <a:pt x="138" y="0"/>
                    </a:moveTo>
                    <a:lnTo>
                      <a:pt x="0" y="80"/>
                    </a:lnTo>
                    <a:lnTo>
                      <a:pt x="0" y="565"/>
                    </a:lnTo>
                    <a:lnTo>
                      <a:pt x="138" y="485"/>
                    </a:lnTo>
                    <a:lnTo>
                      <a:pt x="138" y="0"/>
                    </a:lnTo>
                    <a:close/>
                  </a:path>
                </a:pathLst>
              </a:custGeom>
              <a:solidFill>
                <a:srgbClr val="4D77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8" name="Freeform 1572"/>
              <p:cNvSpPr>
                <a:spLocks/>
              </p:cNvSpPr>
              <p:nvPr/>
            </p:nvSpPr>
            <p:spPr bwMode="auto">
              <a:xfrm>
                <a:off x="-807" y="1580"/>
                <a:ext cx="3" cy="54"/>
              </a:xfrm>
              <a:custGeom>
                <a:avLst/>
                <a:gdLst>
                  <a:gd name="T0" fmla="*/ 25 w 25"/>
                  <a:gd name="T1" fmla="*/ 0 h 542"/>
                  <a:gd name="T2" fmla="*/ 0 w 25"/>
                  <a:gd name="T3" fmla="*/ 56 h 542"/>
                  <a:gd name="T4" fmla="*/ 0 w 25"/>
                  <a:gd name="T5" fmla="*/ 542 h 542"/>
                  <a:gd name="T6" fmla="*/ 25 w 25"/>
                  <a:gd name="T7" fmla="*/ 486 h 542"/>
                  <a:gd name="T8" fmla="*/ 25 w 25"/>
                  <a:gd name="T9" fmla="*/ 0 h 542"/>
                </a:gdLst>
                <a:ahLst/>
                <a:cxnLst>
                  <a:cxn ang="0">
                    <a:pos x="T0" y="T1"/>
                  </a:cxn>
                  <a:cxn ang="0">
                    <a:pos x="T2" y="T3"/>
                  </a:cxn>
                  <a:cxn ang="0">
                    <a:pos x="T4" y="T5"/>
                  </a:cxn>
                  <a:cxn ang="0">
                    <a:pos x="T6" y="T7"/>
                  </a:cxn>
                  <a:cxn ang="0">
                    <a:pos x="T8" y="T9"/>
                  </a:cxn>
                </a:cxnLst>
                <a:rect l="0" t="0" r="r" b="b"/>
                <a:pathLst>
                  <a:path w="25" h="542">
                    <a:moveTo>
                      <a:pt x="25" y="0"/>
                    </a:moveTo>
                    <a:lnTo>
                      <a:pt x="0" y="56"/>
                    </a:lnTo>
                    <a:lnTo>
                      <a:pt x="0" y="542"/>
                    </a:lnTo>
                    <a:lnTo>
                      <a:pt x="25" y="486"/>
                    </a:lnTo>
                    <a:lnTo>
                      <a:pt x="25" y="0"/>
                    </a:lnTo>
                    <a:close/>
                  </a:path>
                </a:pathLst>
              </a:custGeom>
              <a:solidFill>
                <a:srgbClr val="252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9" name="Freeform 1573"/>
              <p:cNvSpPr>
                <a:spLocks/>
              </p:cNvSpPr>
              <p:nvPr/>
            </p:nvSpPr>
            <p:spPr bwMode="auto">
              <a:xfrm>
                <a:off x="-384" y="1592"/>
                <a:ext cx="1" cy="52"/>
              </a:xfrm>
              <a:custGeom>
                <a:avLst/>
                <a:gdLst>
                  <a:gd name="T0" fmla="*/ 7 w 7"/>
                  <a:gd name="T1" fmla="*/ 0 h 521"/>
                  <a:gd name="T2" fmla="*/ 0 w 7"/>
                  <a:gd name="T3" fmla="*/ 34 h 521"/>
                  <a:gd name="T4" fmla="*/ 0 w 7"/>
                  <a:gd name="T5" fmla="*/ 521 h 521"/>
                  <a:gd name="T6" fmla="*/ 7 w 7"/>
                  <a:gd name="T7" fmla="*/ 485 h 521"/>
                  <a:gd name="T8" fmla="*/ 7 w 7"/>
                  <a:gd name="T9" fmla="*/ 0 h 521"/>
                </a:gdLst>
                <a:ahLst/>
                <a:cxnLst>
                  <a:cxn ang="0">
                    <a:pos x="T0" y="T1"/>
                  </a:cxn>
                  <a:cxn ang="0">
                    <a:pos x="T2" y="T3"/>
                  </a:cxn>
                  <a:cxn ang="0">
                    <a:pos x="T4" y="T5"/>
                  </a:cxn>
                  <a:cxn ang="0">
                    <a:pos x="T6" y="T7"/>
                  </a:cxn>
                  <a:cxn ang="0">
                    <a:pos x="T8" y="T9"/>
                  </a:cxn>
                </a:cxnLst>
                <a:rect l="0" t="0" r="r" b="b"/>
                <a:pathLst>
                  <a:path w="7" h="521">
                    <a:moveTo>
                      <a:pt x="7" y="0"/>
                    </a:moveTo>
                    <a:lnTo>
                      <a:pt x="0" y="34"/>
                    </a:lnTo>
                    <a:lnTo>
                      <a:pt x="0" y="521"/>
                    </a:lnTo>
                    <a:lnTo>
                      <a:pt x="7" y="485"/>
                    </a:lnTo>
                    <a:lnTo>
                      <a:pt x="7" y="0"/>
                    </a:lnTo>
                    <a:close/>
                  </a:path>
                </a:pathLst>
              </a:custGeom>
              <a:solidFill>
                <a:srgbClr val="19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0" name="Freeform 1574"/>
              <p:cNvSpPr>
                <a:spLocks/>
              </p:cNvSpPr>
              <p:nvPr/>
            </p:nvSpPr>
            <p:spPr bwMode="auto">
              <a:xfrm>
                <a:off x="-389" y="1595"/>
                <a:ext cx="5" cy="58"/>
              </a:xfrm>
              <a:custGeom>
                <a:avLst/>
                <a:gdLst>
                  <a:gd name="T0" fmla="*/ 38 w 38"/>
                  <a:gd name="T1" fmla="*/ 0 h 573"/>
                  <a:gd name="T2" fmla="*/ 0 w 38"/>
                  <a:gd name="T3" fmla="*/ 87 h 573"/>
                  <a:gd name="T4" fmla="*/ 0 w 38"/>
                  <a:gd name="T5" fmla="*/ 573 h 573"/>
                  <a:gd name="T6" fmla="*/ 38 w 38"/>
                  <a:gd name="T7" fmla="*/ 487 h 573"/>
                  <a:gd name="T8" fmla="*/ 38 w 38"/>
                  <a:gd name="T9" fmla="*/ 0 h 573"/>
                </a:gdLst>
                <a:ahLst/>
                <a:cxnLst>
                  <a:cxn ang="0">
                    <a:pos x="T0" y="T1"/>
                  </a:cxn>
                  <a:cxn ang="0">
                    <a:pos x="T2" y="T3"/>
                  </a:cxn>
                  <a:cxn ang="0">
                    <a:pos x="T4" y="T5"/>
                  </a:cxn>
                  <a:cxn ang="0">
                    <a:pos x="T6" y="T7"/>
                  </a:cxn>
                  <a:cxn ang="0">
                    <a:pos x="T8" y="T9"/>
                  </a:cxn>
                </a:cxnLst>
                <a:rect l="0" t="0" r="r" b="b"/>
                <a:pathLst>
                  <a:path w="38" h="573">
                    <a:moveTo>
                      <a:pt x="38" y="0"/>
                    </a:moveTo>
                    <a:lnTo>
                      <a:pt x="0" y="87"/>
                    </a:lnTo>
                    <a:lnTo>
                      <a:pt x="0" y="573"/>
                    </a:lnTo>
                    <a:lnTo>
                      <a:pt x="38" y="487"/>
                    </a:lnTo>
                    <a:lnTo>
                      <a:pt x="38" y="0"/>
                    </a:lnTo>
                    <a:close/>
                  </a:path>
                </a:pathLst>
              </a:custGeom>
              <a:solidFill>
                <a:srgbClr val="26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1" name="Freeform 1575"/>
              <p:cNvSpPr>
                <a:spLocks/>
              </p:cNvSpPr>
              <p:nvPr/>
            </p:nvSpPr>
            <p:spPr bwMode="auto">
              <a:xfrm>
                <a:off x="-390" y="1604"/>
                <a:ext cx="1" cy="57"/>
              </a:xfrm>
              <a:custGeom>
                <a:avLst/>
                <a:gdLst>
                  <a:gd name="T0" fmla="*/ 10 w 10"/>
                  <a:gd name="T1" fmla="*/ 0 h 571"/>
                  <a:gd name="T2" fmla="*/ 0 w 10"/>
                  <a:gd name="T3" fmla="*/ 85 h 571"/>
                  <a:gd name="T4" fmla="*/ 0 w 10"/>
                  <a:gd name="T5" fmla="*/ 571 h 571"/>
                  <a:gd name="T6" fmla="*/ 10 w 10"/>
                  <a:gd name="T7" fmla="*/ 486 h 571"/>
                  <a:gd name="T8" fmla="*/ 10 w 10"/>
                  <a:gd name="T9" fmla="*/ 0 h 571"/>
                </a:gdLst>
                <a:ahLst/>
                <a:cxnLst>
                  <a:cxn ang="0">
                    <a:pos x="T0" y="T1"/>
                  </a:cxn>
                  <a:cxn ang="0">
                    <a:pos x="T2" y="T3"/>
                  </a:cxn>
                  <a:cxn ang="0">
                    <a:pos x="T4" y="T5"/>
                  </a:cxn>
                  <a:cxn ang="0">
                    <a:pos x="T6" y="T7"/>
                  </a:cxn>
                  <a:cxn ang="0">
                    <a:pos x="T8" y="T9"/>
                  </a:cxn>
                </a:cxnLst>
                <a:rect l="0" t="0" r="r" b="b"/>
                <a:pathLst>
                  <a:path w="10" h="571">
                    <a:moveTo>
                      <a:pt x="10" y="0"/>
                    </a:moveTo>
                    <a:lnTo>
                      <a:pt x="0" y="85"/>
                    </a:lnTo>
                    <a:lnTo>
                      <a:pt x="0" y="571"/>
                    </a:lnTo>
                    <a:lnTo>
                      <a:pt x="10" y="486"/>
                    </a:lnTo>
                    <a:lnTo>
                      <a:pt x="10" y="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2" name="Freeform 1576"/>
              <p:cNvSpPr>
                <a:spLocks/>
              </p:cNvSpPr>
              <p:nvPr/>
            </p:nvSpPr>
            <p:spPr bwMode="auto">
              <a:xfrm>
                <a:off x="-399" y="1612"/>
                <a:ext cx="9" cy="61"/>
              </a:xfrm>
              <a:custGeom>
                <a:avLst/>
                <a:gdLst>
                  <a:gd name="T0" fmla="*/ 60 w 60"/>
                  <a:gd name="T1" fmla="*/ 0 h 606"/>
                  <a:gd name="T2" fmla="*/ 0 w 60"/>
                  <a:gd name="T3" fmla="*/ 120 h 606"/>
                  <a:gd name="T4" fmla="*/ 0 w 60"/>
                  <a:gd name="T5" fmla="*/ 606 h 606"/>
                  <a:gd name="T6" fmla="*/ 60 w 60"/>
                  <a:gd name="T7" fmla="*/ 486 h 606"/>
                  <a:gd name="T8" fmla="*/ 60 w 60"/>
                  <a:gd name="T9" fmla="*/ 0 h 606"/>
                </a:gdLst>
                <a:ahLst/>
                <a:cxnLst>
                  <a:cxn ang="0">
                    <a:pos x="T0" y="T1"/>
                  </a:cxn>
                  <a:cxn ang="0">
                    <a:pos x="T2" y="T3"/>
                  </a:cxn>
                  <a:cxn ang="0">
                    <a:pos x="T4" y="T5"/>
                  </a:cxn>
                  <a:cxn ang="0">
                    <a:pos x="T6" y="T7"/>
                  </a:cxn>
                  <a:cxn ang="0">
                    <a:pos x="T8" y="T9"/>
                  </a:cxn>
                </a:cxnLst>
                <a:rect l="0" t="0" r="r" b="b"/>
                <a:pathLst>
                  <a:path w="60" h="606">
                    <a:moveTo>
                      <a:pt x="60" y="0"/>
                    </a:moveTo>
                    <a:lnTo>
                      <a:pt x="0" y="120"/>
                    </a:lnTo>
                    <a:lnTo>
                      <a:pt x="0" y="606"/>
                    </a:lnTo>
                    <a:lnTo>
                      <a:pt x="60" y="486"/>
                    </a:lnTo>
                    <a:lnTo>
                      <a:pt x="60" y="0"/>
                    </a:lnTo>
                    <a:close/>
                  </a:path>
                </a:pathLst>
              </a:custGeom>
              <a:solidFill>
                <a:srgbClr val="2A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3" name="Freeform 1577"/>
              <p:cNvSpPr>
                <a:spLocks/>
              </p:cNvSpPr>
              <p:nvPr/>
            </p:nvSpPr>
            <p:spPr bwMode="auto">
              <a:xfrm>
                <a:off x="-1245" y="1625"/>
                <a:ext cx="1" cy="56"/>
              </a:xfrm>
              <a:custGeom>
                <a:avLst/>
                <a:gdLst>
                  <a:gd name="T0" fmla="*/ 0 w 5"/>
                  <a:gd name="T1" fmla="*/ 0 h 551"/>
                  <a:gd name="T2" fmla="*/ 5 w 5"/>
                  <a:gd name="T3" fmla="*/ 66 h 551"/>
                  <a:gd name="T4" fmla="*/ 5 w 5"/>
                  <a:gd name="T5" fmla="*/ 551 h 551"/>
                  <a:gd name="T6" fmla="*/ 0 w 5"/>
                  <a:gd name="T7" fmla="*/ 486 h 551"/>
                  <a:gd name="T8" fmla="*/ 0 w 5"/>
                  <a:gd name="T9" fmla="*/ 0 h 551"/>
                </a:gdLst>
                <a:ahLst/>
                <a:cxnLst>
                  <a:cxn ang="0">
                    <a:pos x="T0" y="T1"/>
                  </a:cxn>
                  <a:cxn ang="0">
                    <a:pos x="T2" y="T3"/>
                  </a:cxn>
                  <a:cxn ang="0">
                    <a:pos x="T4" y="T5"/>
                  </a:cxn>
                  <a:cxn ang="0">
                    <a:pos x="T6" y="T7"/>
                  </a:cxn>
                  <a:cxn ang="0">
                    <a:pos x="T8" y="T9"/>
                  </a:cxn>
                </a:cxnLst>
                <a:rect l="0" t="0" r="r" b="b"/>
                <a:pathLst>
                  <a:path w="5" h="551">
                    <a:moveTo>
                      <a:pt x="0" y="0"/>
                    </a:moveTo>
                    <a:lnTo>
                      <a:pt x="5" y="66"/>
                    </a:lnTo>
                    <a:lnTo>
                      <a:pt x="5" y="551"/>
                    </a:lnTo>
                    <a:lnTo>
                      <a:pt x="0" y="486"/>
                    </a:lnTo>
                    <a:lnTo>
                      <a:pt x="0"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4" name="Freeform 1578"/>
              <p:cNvSpPr>
                <a:spLocks/>
              </p:cNvSpPr>
              <p:nvPr/>
            </p:nvSpPr>
            <p:spPr bwMode="auto">
              <a:xfrm>
                <a:off x="-1226" y="1627"/>
                <a:ext cx="3" cy="55"/>
              </a:xfrm>
              <a:custGeom>
                <a:avLst/>
                <a:gdLst>
                  <a:gd name="T0" fmla="*/ 0 w 26"/>
                  <a:gd name="T1" fmla="*/ 67 h 553"/>
                  <a:gd name="T2" fmla="*/ 26 w 26"/>
                  <a:gd name="T3" fmla="*/ 0 h 553"/>
                  <a:gd name="T4" fmla="*/ 26 w 26"/>
                  <a:gd name="T5" fmla="*/ 485 h 553"/>
                  <a:gd name="T6" fmla="*/ 0 w 26"/>
                  <a:gd name="T7" fmla="*/ 553 h 553"/>
                  <a:gd name="T8" fmla="*/ 0 w 26"/>
                  <a:gd name="T9" fmla="*/ 67 h 553"/>
                </a:gdLst>
                <a:ahLst/>
                <a:cxnLst>
                  <a:cxn ang="0">
                    <a:pos x="T0" y="T1"/>
                  </a:cxn>
                  <a:cxn ang="0">
                    <a:pos x="T2" y="T3"/>
                  </a:cxn>
                  <a:cxn ang="0">
                    <a:pos x="T4" y="T5"/>
                  </a:cxn>
                  <a:cxn ang="0">
                    <a:pos x="T6" y="T7"/>
                  </a:cxn>
                  <a:cxn ang="0">
                    <a:pos x="T8" y="T9"/>
                  </a:cxn>
                </a:cxnLst>
                <a:rect l="0" t="0" r="r" b="b"/>
                <a:pathLst>
                  <a:path w="26" h="553">
                    <a:moveTo>
                      <a:pt x="0" y="67"/>
                    </a:moveTo>
                    <a:lnTo>
                      <a:pt x="26" y="0"/>
                    </a:lnTo>
                    <a:lnTo>
                      <a:pt x="26" y="485"/>
                    </a:lnTo>
                    <a:lnTo>
                      <a:pt x="0" y="553"/>
                    </a:lnTo>
                    <a:lnTo>
                      <a:pt x="0" y="67"/>
                    </a:lnTo>
                    <a:close/>
                  </a:path>
                </a:pathLst>
              </a:custGeom>
              <a:solidFill>
                <a:srgbClr val="202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5" name="Freeform 1579"/>
              <p:cNvSpPr>
                <a:spLocks/>
              </p:cNvSpPr>
              <p:nvPr/>
            </p:nvSpPr>
            <p:spPr bwMode="auto">
              <a:xfrm>
                <a:off x="-1244" y="1632"/>
                <a:ext cx="10" cy="53"/>
              </a:xfrm>
              <a:custGeom>
                <a:avLst/>
                <a:gdLst>
                  <a:gd name="T0" fmla="*/ 0 w 71"/>
                  <a:gd name="T1" fmla="*/ 0 h 526"/>
                  <a:gd name="T2" fmla="*/ 71 w 71"/>
                  <a:gd name="T3" fmla="*/ 39 h 526"/>
                  <a:gd name="T4" fmla="*/ 71 w 71"/>
                  <a:gd name="T5" fmla="*/ 526 h 526"/>
                  <a:gd name="T6" fmla="*/ 0 w 71"/>
                  <a:gd name="T7" fmla="*/ 485 h 526"/>
                  <a:gd name="T8" fmla="*/ 0 w 71"/>
                  <a:gd name="T9" fmla="*/ 0 h 526"/>
                </a:gdLst>
                <a:ahLst/>
                <a:cxnLst>
                  <a:cxn ang="0">
                    <a:pos x="T0" y="T1"/>
                  </a:cxn>
                  <a:cxn ang="0">
                    <a:pos x="T2" y="T3"/>
                  </a:cxn>
                  <a:cxn ang="0">
                    <a:pos x="T4" y="T5"/>
                  </a:cxn>
                  <a:cxn ang="0">
                    <a:pos x="T6" y="T7"/>
                  </a:cxn>
                  <a:cxn ang="0">
                    <a:pos x="T8" y="T9"/>
                  </a:cxn>
                </a:cxnLst>
                <a:rect l="0" t="0" r="r" b="b"/>
                <a:pathLst>
                  <a:path w="71" h="526">
                    <a:moveTo>
                      <a:pt x="0" y="0"/>
                    </a:moveTo>
                    <a:lnTo>
                      <a:pt x="71" y="39"/>
                    </a:lnTo>
                    <a:lnTo>
                      <a:pt x="71" y="526"/>
                    </a:lnTo>
                    <a:lnTo>
                      <a:pt x="0" y="485"/>
                    </a:lnTo>
                    <a:lnTo>
                      <a:pt x="0" y="0"/>
                    </a:lnTo>
                    <a:close/>
                  </a:path>
                </a:pathLst>
              </a:custGeom>
              <a:solidFill>
                <a:srgbClr val="44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6" name="Freeform 1580"/>
              <p:cNvSpPr>
                <a:spLocks/>
              </p:cNvSpPr>
              <p:nvPr/>
            </p:nvSpPr>
            <p:spPr bwMode="auto">
              <a:xfrm>
                <a:off x="-1234" y="1633"/>
                <a:ext cx="8" cy="52"/>
              </a:xfrm>
              <a:custGeom>
                <a:avLst/>
                <a:gdLst>
                  <a:gd name="T0" fmla="*/ 0 w 56"/>
                  <a:gd name="T1" fmla="*/ 27 h 514"/>
                  <a:gd name="T2" fmla="*/ 56 w 56"/>
                  <a:gd name="T3" fmla="*/ 0 h 514"/>
                  <a:gd name="T4" fmla="*/ 56 w 56"/>
                  <a:gd name="T5" fmla="*/ 486 h 514"/>
                  <a:gd name="T6" fmla="*/ 0 w 56"/>
                  <a:gd name="T7" fmla="*/ 514 h 514"/>
                  <a:gd name="T8" fmla="*/ 0 w 56"/>
                  <a:gd name="T9" fmla="*/ 27 h 514"/>
                </a:gdLst>
                <a:ahLst/>
                <a:cxnLst>
                  <a:cxn ang="0">
                    <a:pos x="T0" y="T1"/>
                  </a:cxn>
                  <a:cxn ang="0">
                    <a:pos x="T2" y="T3"/>
                  </a:cxn>
                  <a:cxn ang="0">
                    <a:pos x="T4" y="T5"/>
                  </a:cxn>
                  <a:cxn ang="0">
                    <a:pos x="T6" y="T7"/>
                  </a:cxn>
                  <a:cxn ang="0">
                    <a:pos x="T8" y="T9"/>
                  </a:cxn>
                </a:cxnLst>
                <a:rect l="0" t="0" r="r" b="b"/>
                <a:pathLst>
                  <a:path w="56" h="514">
                    <a:moveTo>
                      <a:pt x="0" y="27"/>
                    </a:moveTo>
                    <a:lnTo>
                      <a:pt x="56" y="0"/>
                    </a:lnTo>
                    <a:lnTo>
                      <a:pt x="56" y="486"/>
                    </a:lnTo>
                    <a:lnTo>
                      <a:pt x="0" y="514"/>
                    </a:lnTo>
                    <a:lnTo>
                      <a:pt x="0" y="27"/>
                    </a:lnTo>
                    <a:close/>
                  </a:path>
                </a:pathLst>
              </a:custGeom>
              <a:solidFill>
                <a:srgbClr val="4F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7" name="Freeform 1581"/>
              <p:cNvSpPr>
                <a:spLocks/>
              </p:cNvSpPr>
              <p:nvPr/>
            </p:nvSpPr>
            <p:spPr bwMode="auto">
              <a:xfrm>
                <a:off x="-1277" y="1638"/>
                <a:ext cx="22" cy="53"/>
              </a:xfrm>
              <a:custGeom>
                <a:avLst/>
                <a:gdLst>
                  <a:gd name="T0" fmla="*/ 0 w 152"/>
                  <a:gd name="T1" fmla="*/ 47 h 533"/>
                  <a:gd name="T2" fmla="*/ 152 w 152"/>
                  <a:gd name="T3" fmla="*/ 0 h 533"/>
                  <a:gd name="T4" fmla="*/ 152 w 152"/>
                  <a:gd name="T5" fmla="*/ 486 h 533"/>
                  <a:gd name="T6" fmla="*/ 0 w 152"/>
                  <a:gd name="T7" fmla="*/ 533 h 533"/>
                  <a:gd name="T8" fmla="*/ 0 w 152"/>
                  <a:gd name="T9" fmla="*/ 47 h 533"/>
                </a:gdLst>
                <a:ahLst/>
                <a:cxnLst>
                  <a:cxn ang="0">
                    <a:pos x="T0" y="T1"/>
                  </a:cxn>
                  <a:cxn ang="0">
                    <a:pos x="T2" y="T3"/>
                  </a:cxn>
                  <a:cxn ang="0">
                    <a:pos x="T4" y="T5"/>
                  </a:cxn>
                  <a:cxn ang="0">
                    <a:pos x="T6" y="T7"/>
                  </a:cxn>
                  <a:cxn ang="0">
                    <a:pos x="T8" y="T9"/>
                  </a:cxn>
                </a:cxnLst>
                <a:rect l="0" t="0" r="r" b="b"/>
                <a:pathLst>
                  <a:path w="152" h="533">
                    <a:moveTo>
                      <a:pt x="0" y="47"/>
                    </a:moveTo>
                    <a:lnTo>
                      <a:pt x="152" y="0"/>
                    </a:lnTo>
                    <a:lnTo>
                      <a:pt x="152" y="486"/>
                    </a:lnTo>
                    <a:lnTo>
                      <a:pt x="0" y="533"/>
                    </a:lnTo>
                    <a:lnTo>
                      <a:pt x="0" y="47"/>
                    </a:lnTo>
                    <a:close/>
                  </a:path>
                </a:pathLst>
              </a:custGeom>
              <a:solidFill>
                <a:srgbClr val="538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8" name="Freeform 1582"/>
              <p:cNvSpPr>
                <a:spLocks/>
              </p:cNvSpPr>
              <p:nvPr/>
            </p:nvSpPr>
            <p:spPr bwMode="auto">
              <a:xfrm>
                <a:off x="-402" y="1624"/>
                <a:ext cx="3" cy="66"/>
              </a:xfrm>
              <a:custGeom>
                <a:avLst/>
                <a:gdLst>
                  <a:gd name="T0" fmla="*/ 19 w 19"/>
                  <a:gd name="T1" fmla="*/ 0 h 658"/>
                  <a:gd name="T2" fmla="*/ 0 w 19"/>
                  <a:gd name="T3" fmla="*/ 171 h 658"/>
                  <a:gd name="T4" fmla="*/ 0 w 19"/>
                  <a:gd name="T5" fmla="*/ 658 h 658"/>
                  <a:gd name="T6" fmla="*/ 19 w 19"/>
                  <a:gd name="T7" fmla="*/ 486 h 658"/>
                  <a:gd name="T8" fmla="*/ 19 w 19"/>
                  <a:gd name="T9" fmla="*/ 0 h 658"/>
                </a:gdLst>
                <a:ahLst/>
                <a:cxnLst>
                  <a:cxn ang="0">
                    <a:pos x="T0" y="T1"/>
                  </a:cxn>
                  <a:cxn ang="0">
                    <a:pos x="T2" y="T3"/>
                  </a:cxn>
                  <a:cxn ang="0">
                    <a:pos x="T4" y="T5"/>
                  </a:cxn>
                  <a:cxn ang="0">
                    <a:pos x="T6" y="T7"/>
                  </a:cxn>
                  <a:cxn ang="0">
                    <a:pos x="T8" y="T9"/>
                  </a:cxn>
                </a:cxnLst>
                <a:rect l="0" t="0" r="r" b="b"/>
                <a:pathLst>
                  <a:path w="19" h="658">
                    <a:moveTo>
                      <a:pt x="19" y="0"/>
                    </a:moveTo>
                    <a:lnTo>
                      <a:pt x="0" y="171"/>
                    </a:lnTo>
                    <a:lnTo>
                      <a:pt x="0" y="658"/>
                    </a:lnTo>
                    <a:lnTo>
                      <a:pt x="19" y="486"/>
                    </a:lnTo>
                    <a:lnTo>
                      <a:pt x="19" y="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9" name="Freeform 1583"/>
              <p:cNvSpPr>
                <a:spLocks/>
              </p:cNvSpPr>
              <p:nvPr/>
            </p:nvSpPr>
            <p:spPr bwMode="auto">
              <a:xfrm>
                <a:off x="-1255" y="1646"/>
                <a:ext cx="8" cy="51"/>
              </a:xfrm>
              <a:custGeom>
                <a:avLst/>
                <a:gdLst>
                  <a:gd name="T0" fmla="*/ 0 w 54"/>
                  <a:gd name="T1" fmla="*/ 25 h 512"/>
                  <a:gd name="T2" fmla="*/ 54 w 54"/>
                  <a:gd name="T3" fmla="*/ 0 h 512"/>
                  <a:gd name="T4" fmla="*/ 54 w 54"/>
                  <a:gd name="T5" fmla="*/ 486 h 512"/>
                  <a:gd name="T6" fmla="*/ 0 w 54"/>
                  <a:gd name="T7" fmla="*/ 512 h 512"/>
                  <a:gd name="T8" fmla="*/ 0 w 54"/>
                  <a:gd name="T9" fmla="*/ 25 h 512"/>
                </a:gdLst>
                <a:ahLst/>
                <a:cxnLst>
                  <a:cxn ang="0">
                    <a:pos x="T0" y="T1"/>
                  </a:cxn>
                  <a:cxn ang="0">
                    <a:pos x="T2" y="T3"/>
                  </a:cxn>
                  <a:cxn ang="0">
                    <a:pos x="T4" y="T5"/>
                  </a:cxn>
                  <a:cxn ang="0">
                    <a:pos x="T6" y="T7"/>
                  </a:cxn>
                  <a:cxn ang="0">
                    <a:pos x="T8" y="T9"/>
                  </a:cxn>
                </a:cxnLst>
                <a:rect l="0" t="0" r="r" b="b"/>
                <a:pathLst>
                  <a:path w="54" h="512">
                    <a:moveTo>
                      <a:pt x="0" y="25"/>
                    </a:moveTo>
                    <a:lnTo>
                      <a:pt x="54" y="0"/>
                    </a:lnTo>
                    <a:lnTo>
                      <a:pt x="54" y="486"/>
                    </a:lnTo>
                    <a:lnTo>
                      <a:pt x="0" y="512"/>
                    </a:lnTo>
                    <a:lnTo>
                      <a:pt x="0" y="25"/>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0" name="Freeform 1584"/>
              <p:cNvSpPr>
                <a:spLocks/>
              </p:cNvSpPr>
              <p:nvPr/>
            </p:nvSpPr>
            <p:spPr bwMode="auto">
              <a:xfrm>
                <a:off x="-1258" y="1647"/>
                <a:ext cx="3" cy="50"/>
              </a:xfrm>
              <a:custGeom>
                <a:avLst/>
                <a:gdLst>
                  <a:gd name="T0" fmla="*/ 0 w 23"/>
                  <a:gd name="T1" fmla="*/ 0 h 501"/>
                  <a:gd name="T2" fmla="*/ 23 w 23"/>
                  <a:gd name="T3" fmla="*/ 14 h 501"/>
                  <a:gd name="T4" fmla="*/ 23 w 23"/>
                  <a:gd name="T5" fmla="*/ 501 h 501"/>
                  <a:gd name="T6" fmla="*/ 0 w 23"/>
                  <a:gd name="T7" fmla="*/ 486 h 501"/>
                  <a:gd name="T8" fmla="*/ 0 w 23"/>
                  <a:gd name="T9" fmla="*/ 0 h 501"/>
                </a:gdLst>
                <a:ahLst/>
                <a:cxnLst>
                  <a:cxn ang="0">
                    <a:pos x="T0" y="T1"/>
                  </a:cxn>
                  <a:cxn ang="0">
                    <a:pos x="T2" y="T3"/>
                  </a:cxn>
                  <a:cxn ang="0">
                    <a:pos x="T4" y="T5"/>
                  </a:cxn>
                  <a:cxn ang="0">
                    <a:pos x="T6" y="T7"/>
                  </a:cxn>
                  <a:cxn ang="0">
                    <a:pos x="T8" y="T9"/>
                  </a:cxn>
                </a:cxnLst>
                <a:rect l="0" t="0" r="r" b="b"/>
                <a:pathLst>
                  <a:path w="23" h="501">
                    <a:moveTo>
                      <a:pt x="0" y="0"/>
                    </a:moveTo>
                    <a:lnTo>
                      <a:pt x="23" y="14"/>
                    </a:lnTo>
                    <a:lnTo>
                      <a:pt x="23" y="501"/>
                    </a:lnTo>
                    <a:lnTo>
                      <a:pt x="0" y="486"/>
                    </a:lnTo>
                    <a:lnTo>
                      <a:pt x="0" y="0"/>
                    </a:lnTo>
                    <a:close/>
                  </a:path>
                </a:pathLst>
              </a:custGeom>
              <a:solidFill>
                <a:srgbClr val="44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1" name="Freeform 1585"/>
              <p:cNvSpPr>
                <a:spLocks/>
              </p:cNvSpPr>
              <p:nvPr/>
            </p:nvSpPr>
            <p:spPr bwMode="auto">
              <a:xfrm>
                <a:off x="-409" y="1642"/>
                <a:ext cx="7" cy="60"/>
              </a:xfrm>
              <a:custGeom>
                <a:avLst/>
                <a:gdLst>
                  <a:gd name="T0" fmla="*/ 48 w 48"/>
                  <a:gd name="T1" fmla="*/ 0 h 600"/>
                  <a:gd name="T2" fmla="*/ 0 w 48"/>
                  <a:gd name="T3" fmla="*/ 114 h 600"/>
                  <a:gd name="T4" fmla="*/ 0 w 48"/>
                  <a:gd name="T5" fmla="*/ 600 h 600"/>
                  <a:gd name="T6" fmla="*/ 48 w 48"/>
                  <a:gd name="T7" fmla="*/ 487 h 600"/>
                  <a:gd name="T8" fmla="*/ 48 w 48"/>
                  <a:gd name="T9" fmla="*/ 0 h 600"/>
                </a:gdLst>
                <a:ahLst/>
                <a:cxnLst>
                  <a:cxn ang="0">
                    <a:pos x="T0" y="T1"/>
                  </a:cxn>
                  <a:cxn ang="0">
                    <a:pos x="T2" y="T3"/>
                  </a:cxn>
                  <a:cxn ang="0">
                    <a:pos x="T4" y="T5"/>
                  </a:cxn>
                  <a:cxn ang="0">
                    <a:pos x="T6" y="T7"/>
                  </a:cxn>
                  <a:cxn ang="0">
                    <a:pos x="T8" y="T9"/>
                  </a:cxn>
                </a:cxnLst>
                <a:rect l="0" t="0" r="r" b="b"/>
                <a:pathLst>
                  <a:path w="48" h="600">
                    <a:moveTo>
                      <a:pt x="48" y="0"/>
                    </a:moveTo>
                    <a:lnTo>
                      <a:pt x="0" y="114"/>
                    </a:lnTo>
                    <a:lnTo>
                      <a:pt x="0" y="600"/>
                    </a:lnTo>
                    <a:lnTo>
                      <a:pt x="48" y="487"/>
                    </a:lnTo>
                    <a:lnTo>
                      <a:pt x="48" y="0"/>
                    </a:lnTo>
                    <a:close/>
                  </a:path>
                </a:pathLst>
              </a:custGeom>
              <a:solidFill>
                <a:srgbClr val="2631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2" name="Freeform 1586"/>
              <p:cNvSpPr>
                <a:spLocks/>
              </p:cNvSpPr>
              <p:nvPr/>
            </p:nvSpPr>
            <p:spPr bwMode="auto">
              <a:xfrm>
                <a:off x="-937" y="1667"/>
                <a:ext cx="4" cy="54"/>
              </a:xfrm>
              <a:custGeom>
                <a:avLst/>
                <a:gdLst>
                  <a:gd name="T0" fmla="*/ 32 w 32"/>
                  <a:gd name="T1" fmla="*/ 56 h 542"/>
                  <a:gd name="T2" fmla="*/ 0 w 32"/>
                  <a:gd name="T3" fmla="*/ 0 h 542"/>
                  <a:gd name="T4" fmla="*/ 0 w 32"/>
                  <a:gd name="T5" fmla="*/ 485 h 542"/>
                  <a:gd name="T6" fmla="*/ 32 w 32"/>
                  <a:gd name="T7" fmla="*/ 542 h 542"/>
                  <a:gd name="T8" fmla="*/ 32 w 32"/>
                  <a:gd name="T9" fmla="*/ 56 h 542"/>
                </a:gdLst>
                <a:ahLst/>
                <a:cxnLst>
                  <a:cxn ang="0">
                    <a:pos x="T0" y="T1"/>
                  </a:cxn>
                  <a:cxn ang="0">
                    <a:pos x="T2" y="T3"/>
                  </a:cxn>
                  <a:cxn ang="0">
                    <a:pos x="T4" y="T5"/>
                  </a:cxn>
                  <a:cxn ang="0">
                    <a:pos x="T6" y="T7"/>
                  </a:cxn>
                  <a:cxn ang="0">
                    <a:pos x="T8" y="T9"/>
                  </a:cxn>
                </a:cxnLst>
                <a:rect l="0" t="0" r="r" b="b"/>
                <a:pathLst>
                  <a:path w="32" h="542">
                    <a:moveTo>
                      <a:pt x="32" y="56"/>
                    </a:moveTo>
                    <a:lnTo>
                      <a:pt x="0" y="0"/>
                    </a:lnTo>
                    <a:lnTo>
                      <a:pt x="0" y="485"/>
                    </a:lnTo>
                    <a:lnTo>
                      <a:pt x="32" y="542"/>
                    </a:lnTo>
                    <a:lnTo>
                      <a:pt x="32" y="56"/>
                    </a:lnTo>
                    <a:close/>
                  </a:path>
                </a:pathLst>
              </a:custGeom>
              <a:solidFill>
                <a:srgbClr val="1F2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3" name="Freeform 1587"/>
              <p:cNvSpPr>
                <a:spLocks/>
              </p:cNvSpPr>
              <p:nvPr/>
            </p:nvSpPr>
            <p:spPr bwMode="auto">
              <a:xfrm>
                <a:off x="-933" y="1672"/>
                <a:ext cx="3" cy="59"/>
              </a:xfrm>
              <a:custGeom>
                <a:avLst/>
                <a:gdLst>
                  <a:gd name="T0" fmla="*/ 18 w 18"/>
                  <a:gd name="T1" fmla="*/ 97 h 583"/>
                  <a:gd name="T2" fmla="*/ 0 w 18"/>
                  <a:gd name="T3" fmla="*/ 0 h 583"/>
                  <a:gd name="T4" fmla="*/ 0 w 18"/>
                  <a:gd name="T5" fmla="*/ 486 h 583"/>
                  <a:gd name="T6" fmla="*/ 18 w 18"/>
                  <a:gd name="T7" fmla="*/ 583 h 583"/>
                  <a:gd name="T8" fmla="*/ 18 w 18"/>
                  <a:gd name="T9" fmla="*/ 97 h 583"/>
                </a:gdLst>
                <a:ahLst/>
                <a:cxnLst>
                  <a:cxn ang="0">
                    <a:pos x="T0" y="T1"/>
                  </a:cxn>
                  <a:cxn ang="0">
                    <a:pos x="T2" y="T3"/>
                  </a:cxn>
                  <a:cxn ang="0">
                    <a:pos x="T4" y="T5"/>
                  </a:cxn>
                  <a:cxn ang="0">
                    <a:pos x="T6" y="T7"/>
                  </a:cxn>
                  <a:cxn ang="0">
                    <a:pos x="T8" y="T9"/>
                  </a:cxn>
                </a:cxnLst>
                <a:rect l="0" t="0" r="r" b="b"/>
                <a:pathLst>
                  <a:path w="18" h="583">
                    <a:moveTo>
                      <a:pt x="18" y="97"/>
                    </a:moveTo>
                    <a:lnTo>
                      <a:pt x="0" y="0"/>
                    </a:lnTo>
                    <a:lnTo>
                      <a:pt x="0" y="486"/>
                    </a:lnTo>
                    <a:lnTo>
                      <a:pt x="18" y="583"/>
                    </a:lnTo>
                    <a:lnTo>
                      <a:pt x="18" y="97"/>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4" name="Freeform 1588"/>
              <p:cNvSpPr>
                <a:spLocks/>
              </p:cNvSpPr>
              <p:nvPr/>
            </p:nvSpPr>
            <p:spPr bwMode="auto">
              <a:xfrm>
                <a:off x="-1246" y="1695"/>
                <a:ext cx="12" cy="50"/>
              </a:xfrm>
              <a:custGeom>
                <a:avLst/>
                <a:gdLst>
                  <a:gd name="T0" fmla="*/ 82 w 82"/>
                  <a:gd name="T1" fmla="*/ 0 h 506"/>
                  <a:gd name="T2" fmla="*/ 0 w 82"/>
                  <a:gd name="T3" fmla="*/ 19 h 506"/>
                  <a:gd name="T4" fmla="*/ 0 w 82"/>
                  <a:gd name="T5" fmla="*/ 506 h 506"/>
                  <a:gd name="T6" fmla="*/ 82 w 82"/>
                  <a:gd name="T7" fmla="*/ 485 h 506"/>
                  <a:gd name="T8" fmla="*/ 82 w 82"/>
                  <a:gd name="T9" fmla="*/ 0 h 506"/>
                </a:gdLst>
                <a:ahLst/>
                <a:cxnLst>
                  <a:cxn ang="0">
                    <a:pos x="T0" y="T1"/>
                  </a:cxn>
                  <a:cxn ang="0">
                    <a:pos x="T2" y="T3"/>
                  </a:cxn>
                  <a:cxn ang="0">
                    <a:pos x="T4" y="T5"/>
                  </a:cxn>
                  <a:cxn ang="0">
                    <a:pos x="T6" y="T7"/>
                  </a:cxn>
                  <a:cxn ang="0">
                    <a:pos x="T8" y="T9"/>
                  </a:cxn>
                </a:cxnLst>
                <a:rect l="0" t="0" r="r" b="b"/>
                <a:pathLst>
                  <a:path w="82" h="506">
                    <a:moveTo>
                      <a:pt x="82" y="0"/>
                    </a:moveTo>
                    <a:lnTo>
                      <a:pt x="0" y="19"/>
                    </a:lnTo>
                    <a:lnTo>
                      <a:pt x="0" y="506"/>
                    </a:lnTo>
                    <a:lnTo>
                      <a:pt x="82" y="485"/>
                    </a:lnTo>
                    <a:lnTo>
                      <a:pt x="82"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5" name="Freeform 1589"/>
              <p:cNvSpPr>
                <a:spLocks/>
              </p:cNvSpPr>
              <p:nvPr/>
            </p:nvSpPr>
            <p:spPr bwMode="auto">
              <a:xfrm>
                <a:off x="-1249" y="1697"/>
                <a:ext cx="3" cy="52"/>
              </a:xfrm>
              <a:custGeom>
                <a:avLst/>
                <a:gdLst>
                  <a:gd name="T0" fmla="*/ 24 w 24"/>
                  <a:gd name="T1" fmla="*/ 0 h 524"/>
                  <a:gd name="T2" fmla="*/ 0 w 24"/>
                  <a:gd name="T3" fmla="*/ 38 h 524"/>
                  <a:gd name="T4" fmla="*/ 0 w 24"/>
                  <a:gd name="T5" fmla="*/ 524 h 524"/>
                  <a:gd name="T6" fmla="*/ 24 w 24"/>
                  <a:gd name="T7" fmla="*/ 487 h 524"/>
                  <a:gd name="T8" fmla="*/ 24 w 24"/>
                  <a:gd name="T9" fmla="*/ 0 h 524"/>
                </a:gdLst>
                <a:ahLst/>
                <a:cxnLst>
                  <a:cxn ang="0">
                    <a:pos x="T0" y="T1"/>
                  </a:cxn>
                  <a:cxn ang="0">
                    <a:pos x="T2" y="T3"/>
                  </a:cxn>
                  <a:cxn ang="0">
                    <a:pos x="T4" y="T5"/>
                  </a:cxn>
                  <a:cxn ang="0">
                    <a:pos x="T6" y="T7"/>
                  </a:cxn>
                  <a:cxn ang="0">
                    <a:pos x="T8" y="T9"/>
                  </a:cxn>
                </a:cxnLst>
                <a:rect l="0" t="0" r="r" b="b"/>
                <a:pathLst>
                  <a:path w="24" h="524">
                    <a:moveTo>
                      <a:pt x="24" y="0"/>
                    </a:moveTo>
                    <a:lnTo>
                      <a:pt x="0" y="38"/>
                    </a:lnTo>
                    <a:lnTo>
                      <a:pt x="0" y="524"/>
                    </a:lnTo>
                    <a:lnTo>
                      <a:pt x="24" y="487"/>
                    </a:lnTo>
                    <a:lnTo>
                      <a:pt x="24" y="0"/>
                    </a:lnTo>
                    <a:close/>
                  </a:path>
                </a:pathLst>
              </a:custGeom>
              <a:solidFill>
                <a:srgbClr val="2C3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6" name="Freeform 1590"/>
              <p:cNvSpPr>
                <a:spLocks/>
              </p:cNvSpPr>
              <p:nvPr/>
            </p:nvSpPr>
            <p:spPr bwMode="auto">
              <a:xfrm>
                <a:off x="-930" y="1682"/>
                <a:ext cx="9" cy="57"/>
              </a:xfrm>
              <a:custGeom>
                <a:avLst/>
                <a:gdLst>
                  <a:gd name="T0" fmla="*/ 66 w 66"/>
                  <a:gd name="T1" fmla="*/ 89 h 575"/>
                  <a:gd name="T2" fmla="*/ 0 w 66"/>
                  <a:gd name="T3" fmla="*/ 0 h 575"/>
                  <a:gd name="T4" fmla="*/ 0 w 66"/>
                  <a:gd name="T5" fmla="*/ 486 h 575"/>
                  <a:gd name="T6" fmla="*/ 66 w 66"/>
                  <a:gd name="T7" fmla="*/ 575 h 575"/>
                  <a:gd name="T8" fmla="*/ 66 w 66"/>
                  <a:gd name="T9" fmla="*/ 89 h 575"/>
                </a:gdLst>
                <a:ahLst/>
                <a:cxnLst>
                  <a:cxn ang="0">
                    <a:pos x="T0" y="T1"/>
                  </a:cxn>
                  <a:cxn ang="0">
                    <a:pos x="T2" y="T3"/>
                  </a:cxn>
                  <a:cxn ang="0">
                    <a:pos x="T4" y="T5"/>
                  </a:cxn>
                  <a:cxn ang="0">
                    <a:pos x="T6" y="T7"/>
                  </a:cxn>
                  <a:cxn ang="0">
                    <a:pos x="T8" y="T9"/>
                  </a:cxn>
                </a:cxnLst>
                <a:rect l="0" t="0" r="r" b="b"/>
                <a:pathLst>
                  <a:path w="66" h="575">
                    <a:moveTo>
                      <a:pt x="66" y="89"/>
                    </a:moveTo>
                    <a:lnTo>
                      <a:pt x="0" y="0"/>
                    </a:lnTo>
                    <a:lnTo>
                      <a:pt x="0" y="486"/>
                    </a:lnTo>
                    <a:lnTo>
                      <a:pt x="66" y="575"/>
                    </a:lnTo>
                    <a:lnTo>
                      <a:pt x="66" y="89"/>
                    </a:lnTo>
                    <a:close/>
                  </a:path>
                </a:pathLst>
              </a:custGeom>
              <a:solidFill>
                <a:srgbClr val="27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7" name="Freeform 1591"/>
              <p:cNvSpPr>
                <a:spLocks/>
              </p:cNvSpPr>
              <p:nvPr/>
            </p:nvSpPr>
            <p:spPr bwMode="auto">
              <a:xfrm>
                <a:off x="-1321" y="1704"/>
                <a:ext cx="3" cy="53"/>
              </a:xfrm>
              <a:custGeom>
                <a:avLst/>
                <a:gdLst>
                  <a:gd name="T0" fmla="*/ 27 w 27"/>
                  <a:gd name="T1" fmla="*/ 44 h 530"/>
                  <a:gd name="T2" fmla="*/ 0 w 27"/>
                  <a:gd name="T3" fmla="*/ 0 h 530"/>
                  <a:gd name="T4" fmla="*/ 0 w 27"/>
                  <a:gd name="T5" fmla="*/ 486 h 530"/>
                  <a:gd name="T6" fmla="*/ 27 w 27"/>
                  <a:gd name="T7" fmla="*/ 530 h 530"/>
                  <a:gd name="T8" fmla="*/ 27 w 27"/>
                  <a:gd name="T9" fmla="*/ 44 h 530"/>
                </a:gdLst>
                <a:ahLst/>
                <a:cxnLst>
                  <a:cxn ang="0">
                    <a:pos x="T0" y="T1"/>
                  </a:cxn>
                  <a:cxn ang="0">
                    <a:pos x="T2" y="T3"/>
                  </a:cxn>
                  <a:cxn ang="0">
                    <a:pos x="T4" y="T5"/>
                  </a:cxn>
                  <a:cxn ang="0">
                    <a:pos x="T6" y="T7"/>
                  </a:cxn>
                  <a:cxn ang="0">
                    <a:pos x="T8" y="T9"/>
                  </a:cxn>
                </a:cxnLst>
                <a:rect l="0" t="0" r="r" b="b"/>
                <a:pathLst>
                  <a:path w="27" h="530">
                    <a:moveTo>
                      <a:pt x="27" y="44"/>
                    </a:moveTo>
                    <a:lnTo>
                      <a:pt x="0" y="0"/>
                    </a:lnTo>
                    <a:lnTo>
                      <a:pt x="0" y="486"/>
                    </a:lnTo>
                    <a:lnTo>
                      <a:pt x="27" y="530"/>
                    </a:lnTo>
                    <a:lnTo>
                      <a:pt x="27" y="44"/>
                    </a:lnTo>
                    <a:close/>
                  </a:path>
                </a:pathLst>
              </a:custGeom>
              <a:solidFill>
                <a:srgbClr val="222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8" name="Freeform 1592"/>
              <p:cNvSpPr>
                <a:spLocks/>
              </p:cNvSpPr>
              <p:nvPr/>
            </p:nvSpPr>
            <p:spPr bwMode="auto">
              <a:xfrm>
                <a:off x="-1242" y="1700"/>
                <a:ext cx="4" cy="54"/>
              </a:xfrm>
              <a:custGeom>
                <a:avLst/>
                <a:gdLst>
                  <a:gd name="T0" fmla="*/ 25 w 25"/>
                  <a:gd name="T1" fmla="*/ 59 h 545"/>
                  <a:gd name="T2" fmla="*/ 0 w 25"/>
                  <a:gd name="T3" fmla="*/ 0 h 545"/>
                  <a:gd name="T4" fmla="*/ 0 w 25"/>
                  <a:gd name="T5" fmla="*/ 487 h 545"/>
                  <a:gd name="T6" fmla="*/ 25 w 25"/>
                  <a:gd name="T7" fmla="*/ 545 h 545"/>
                  <a:gd name="T8" fmla="*/ 25 w 25"/>
                  <a:gd name="T9" fmla="*/ 59 h 545"/>
                </a:gdLst>
                <a:ahLst/>
                <a:cxnLst>
                  <a:cxn ang="0">
                    <a:pos x="T0" y="T1"/>
                  </a:cxn>
                  <a:cxn ang="0">
                    <a:pos x="T2" y="T3"/>
                  </a:cxn>
                  <a:cxn ang="0">
                    <a:pos x="T4" y="T5"/>
                  </a:cxn>
                  <a:cxn ang="0">
                    <a:pos x="T6" y="T7"/>
                  </a:cxn>
                  <a:cxn ang="0">
                    <a:pos x="T8" y="T9"/>
                  </a:cxn>
                </a:cxnLst>
                <a:rect l="0" t="0" r="r" b="b"/>
                <a:pathLst>
                  <a:path w="25" h="545">
                    <a:moveTo>
                      <a:pt x="25" y="59"/>
                    </a:moveTo>
                    <a:lnTo>
                      <a:pt x="0" y="0"/>
                    </a:lnTo>
                    <a:lnTo>
                      <a:pt x="0" y="487"/>
                    </a:lnTo>
                    <a:lnTo>
                      <a:pt x="25" y="545"/>
                    </a:lnTo>
                    <a:lnTo>
                      <a:pt x="25" y="59"/>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9" name="Freeform 1593"/>
              <p:cNvSpPr>
                <a:spLocks/>
              </p:cNvSpPr>
              <p:nvPr/>
            </p:nvSpPr>
            <p:spPr bwMode="auto">
              <a:xfrm>
                <a:off x="-938" y="1691"/>
                <a:ext cx="0" cy="55"/>
              </a:xfrm>
              <a:custGeom>
                <a:avLst/>
                <a:gdLst>
                  <a:gd name="T0" fmla="*/ 66 h 552"/>
                  <a:gd name="T1" fmla="*/ 0 h 552"/>
                  <a:gd name="T2" fmla="*/ 486 h 552"/>
                  <a:gd name="T3" fmla="*/ 552 h 552"/>
                  <a:gd name="T4" fmla="*/ 66 h 552"/>
                </a:gdLst>
                <a:ahLst/>
                <a:cxnLst>
                  <a:cxn ang="0">
                    <a:pos x="0" y="T0"/>
                  </a:cxn>
                  <a:cxn ang="0">
                    <a:pos x="0" y="T1"/>
                  </a:cxn>
                  <a:cxn ang="0">
                    <a:pos x="0" y="T2"/>
                  </a:cxn>
                  <a:cxn ang="0">
                    <a:pos x="0" y="T3"/>
                  </a:cxn>
                  <a:cxn ang="0">
                    <a:pos x="0" y="T4"/>
                  </a:cxn>
                </a:cxnLst>
                <a:rect l="0" t="0" r="r" b="b"/>
                <a:pathLst>
                  <a:path h="552">
                    <a:moveTo>
                      <a:pt x="0" y="66"/>
                    </a:moveTo>
                    <a:lnTo>
                      <a:pt x="0" y="0"/>
                    </a:lnTo>
                    <a:lnTo>
                      <a:pt x="0" y="486"/>
                    </a:lnTo>
                    <a:lnTo>
                      <a:pt x="0" y="552"/>
                    </a:lnTo>
                    <a:lnTo>
                      <a:pt x="0" y="66"/>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0" name="Freeform 1594"/>
              <p:cNvSpPr>
                <a:spLocks/>
              </p:cNvSpPr>
              <p:nvPr/>
            </p:nvSpPr>
            <p:spPr bwMode="auto">
              <a:xfrm>
                <a:off x="-1018" y="1695"/>
                <a:ext cx="9" cy="52"/>
              </a:xfrm>
              <a:custGeom>
                <a:avLst/>
                <a:gdLst>
                  <a:gd name="T0" fmla="*/ 69 w 69"/>
                  <a:gd name="T1" fmla="*/ 0 h 523"/>
                  <a:gd name="T2" fmla="*/ 0 w 69"/>
                  <a:gd name="T3" fmla="*/ 37 h 523"/>
                  <a:gd name="T4" fmla="*/ 0 w 69"/>
                  <a:gd name="T5" fmla="*/ 523 h 523"/>
                  <a:gd name="T6" fmla="*/ 69 w 69"/>
                  <a:gd name="T7" fmla="*/ 486 h 523"/>
                  <a:gd name="T8" fmla="*/ 69 w 69"/>
                  <a:gd name="T9" fmla="*/ 0 h 523"/>
                </a:gdLst>
                <a:ahLst/>
                <a:cxnLst>
                  <a:cxn ang="0">
                    <a:pos x="T0" y="T1"/>
                  </a:cxn>
                  <a:cxn ang="0">
                    <a:pos x="T2" y="T3"/>
                  </a:cxn>
                  <a:cxn ang="0">
                    <a:pos x="T4" y="T5"/>
                  </a:cxn>
                  <a:cxn ang="0">
                    <a:pos x="T6" y="T7"/>
                  </a:cxn>
                  <a:cxn ang="0">
                    <a:pos x="T8" y="T9"/>
                  </a:cxn>
                </a:cxnLst>
                <a:rect l="0" t="0" r="r" b="b"/>
                <a:pathLst>
                  <a:path w="69" h="523">
                    <a:moveTo>
                      <a:pt x="69" y="0"/>
                    </a:moveTo>
                    <a:lnTo>
                      <a:pt x="0" y="37"/>
                    </a:lnTo>
                    <a:lnTo>
                      <a:pt x="0" y="523"/>
                    </a:lnTo>
                    <a:lnTo>
                      <a:pt x="69" y="486"/>
                    </a:lnTo>
                    <a:lnTo>
                      <a:pt x="69" y="0"/>
                    </a:lnTo>
                    <a:close/>
                  </a:path>
                </a:pathLst>
              </a:custGeom>
              <a:solidFill>
                <a:srgbClr val="4E7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1" name="Freeform 1595"/>
              <p:cNvSpPr>
                <a:spLocks/>
              </p:cNvSpPr>
              <p:nvPr/>
            </p:nvSpPr>
            <p:spPr bwMode="auto">
              <a:xfrm>
                <a:off x="-921" y="1691"/>
                <a:ext cx="2" cy="56"/>
              </a:xfrm>
              <a:custGeom>
                <a:avLst/>
                <a:gdLst>
                  <a:gd name="T0" fmla="*/ 13 w 13"/>
                  <a:gd name="T1" fmla="*/ 72 h 558"/>
                  <a:gd name="T2" fmla="*/ 0 w 13"/>
                  <a:gd name="T3" fmla="*/ 0 h 558"/>
                  <a:gd name="T4" fmla="*/ 0 w 13"/>
                  <a:gd name="T5" fmla="*/ 486 h 558"/>
                  <a:gd name="T6" fmla="*/ 13 w 13"/>
                  <a:gd name="T7" fmla="*/ 558 h 558"/>
                  <a:gd name="T8" fmla="*/ 13 w 13"/>
                  <a:gd name="T9" fmla="*/ 72 h 558"/>
                </a:gdLst>
                <a:ahLst/>
                <a:cxnLst>
                  <a:cxn ang="0">
                    <a:pos x="T0" y="T1"/>
                  </a:cxn>
                  <a:cxn ang="0">
                    <a:pos x="T2" y="T3"/>
                  </a:cxn>
                  <a:cxn ang="0">
                    <a:pos x="T4" y="T5"/>
                  </a:cxn>
                  <a:cxn ang="0">
                    <a:pos x="T6" y="T7"/>
                  </a:cxn>
                  <a:cxn ang="0">
                    <a:pos x="T8" y="T9"/>
                  </a:cxn>
                </a:cxnLst>
                <a:rect l="0" t="0" r="r" b="b"/>
                <a:pathLst>
                  <a:path w="13" h="558">
                    <a:moveTo>
                      <a:pt x="13" y="72"/>
                    </a:moveTo>
                    <a:lnTo>
                      <a:pt x="0" y="0"/>
                    </a:lnTo>
                    <a:lnTo>
                      <a:pt x="0" y="486"/>
                    </a:lnTo>
                    <a:lnTo>
                      <a:pt x="13" y="558"/>
                    </a:lnTo>
                    <a:lnTo>
                      <a:pt x="13" y="72"/>
                    </a:lnTo>
                    <a:close/>
                  </a:path>
                </a:pathLst>
              </a:custGeom>
              <a:solidFill>
                <a:srgbClr val="0E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2" name="Freeform 1596"/>
              <p:cNvSpPr>
                <a:spLocks/>
              </p:cNvSpPr>
              <p:nvPr/>
            </p:nvSpPr>
            <p:spPr bwMode="auto">
              <a:xfrm>
                <a:off x="-376" y="1696"/>
                <a:ext cx="3" cy="55"/>
              </a:xfrm>
              <a:custGeom>
                <a:avLst/>
                <a:gdLst>
                  <a:gd name="T0" fmla="*/ 24 w 24"/>
                  <a:gd name="T1" fmla="*/ 0 h 545"/>
                  <a:gd name="T2" fmla="*/ 0 w 24"/>
                  <a:gd name="T3" fmla="*/ 58 h 545"/>
                  <a:gd name="T4" fmla="*/ 0 w 24"/>
                  <a:gd name="T5" fmla="*/ 545 h 545"/>
                  <a:gd name="T6" fmla="*/ 24 w 24"/>
                  <a:gd name="T7" fmla="*/ 486 h 545"/>
                  <a:gd name="T8" fmla="*/ 24 w 24"/>
                  <a:gd name="T9" fmla="*/ 0 h 545"/>
                </a:gdLst>
                <a:ahLst/>
                <a:cxnLst>
                  <a:cxn ang="0">
                    <a:pos x="T0" y="T1"/>
                  </a:cxn>
                  <a:cxn ang="0">
                    <a:pos x="T2" y="T3"/>
                  </a:cxn>
                  <a:cxn ang="0">
                    <a:pos x="T4" y="T5"/>
                  </a:cxn>
                  <a:cxn ang="0">
                    <a:pos x="T6" y="T7"/>
                  </a:cxn>
                  <a:cxn ang="0">
                    <a:pos x="T8" y="T9"/>
                  </a:cxn>
                </a:cxnLst>
                <a:rect l="0" t="0" r="r" b="b"/>
                <a:pathLst>
                  <a:path w="24" h="545">
                    <a:moveTo>
                      <a:pt x="24" y="0"/>
                    </a:moveTo>
                    <a:lnTo>
                      <a:pt x="0" y="58"/>
                    </a:lnTo>
                    <a:lnTo>
                      <a:pt x="0" y="545"/>
                    </a:lnTo>
                    <a:lnTo>
                      <a:pt x="24" y="486"/>
                    </a:lnTo>
                    <a:lnTo>
                      <a:pt x="24" y="0"/>
                    </a:lnTo>
                    <a:close/>
                  </a:path>
                </a:pathLst>
              </a:custGeom>
              <a:solidFill>
                <a:srgbClr val="263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3" name="Freeform 1597"/>
              <p:cNvSpPr>
                <a:spLocks/>
              </p:cNvSpPr>
              <p:nvPr/>
            </p:nvSpPr>
            <p:spPr bwMode="auto">
              <a:xfrm>
                <a:off x="-391" y="1701"/>
                <a:ext cx="15" cy="50"/>
              </a:xfrm>
              <a:custGeom>
                <a:avLst/>
                <a:gdLst>
                  <a:gd name="T0" fmla="*/ 105 w 105"/>
                  <a:gd name="T1" fmla="*/ 7 h 494"/>
                  <a:gd name="T2" fmla="*/ 0 w 105"/>
                  <a:gd name="T3" fmla="*/ 0 h 494"/>
                  <a:gd name="T4" fmla="*/ 0 w 105"/>
                  <a:gd name="T5" fmla="*/ 486 h 494"/>
                  <a:gd name="T6" fmla="*/ 105 w 105"/>
                  <a:gd name="T7" fmla="*/ 494 h 494"/>
                  <a:gd name="T8" fmla="*/ 105 w 105"/>
                  <a:gd name="T9" fmla="*/ 7 h 494"/>
                </a:gdLst>
                <a:ahLst/>
                <a:cxnLst>
                  <a:cxn ang="0">
                    <a:pos x="T0" y="T1"/>
                  </a:cxn>
                  <a:cxn ang="0">
                    <a:pos x="T2" y="T3"/>
                  </a:cxn>
                  <a:cxn ang="0">
                    <a:pos x="T4" y="T5"/>
                  </a:cxn>
                  <a:cxn ang="0">
                    <a:pos x="T6" y="T7"/>
                  </a:cxn>
                  <a:cxn ang="0">
                    <a:pos x="T8" y="T9"/>
                  </a:cxn>
                </a:cxnLst>
                <a:rect l="0" t="0" r="r" b="b"/>
                <a:pathLst>
                  <a:path w="105" h="494">
                    <a:moveTo>
                      <a:pt x="105" y="7"/>
                    </a:moveTo>
                    <a:lnTo>
                      <a:pt x="0" y="0"/>
                    </a:lnTo>
                    <a:lnTo>
                      <a:pt x="0" y="486"/>
                    </a:lnTo>
                    <a:lnTo>
                      <a:pt x="105" y="494"/>
                    </a:lnTo>
                    <a:lnTo>
                      <a:pt x="105" y="7"/>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441" name="Group 1799"/>
            <p:cNvGrpSpPr>
              <a:grpSpLocks/>
            </p:cNvGrpSpPr>
            <p:nvPr/>
          </p:nvGrpSpPr>
          <p:grpSpPr bwMode="auto">
            <a:xfrm>
              <a:off x="-2760662" y="2698750"/>
              <a:ext cx="2139950" cy="363538"/>
              <a:chOff x="-1739" y="1700"/>
              <a:chExt cx="1348" cy="229"/>
            </a:xfrm>
          </p:grpSpPr>
          <p:sp>
            <p:nvSpPr>
              <p:cNvPr id="1734" name="Freeform 1599"/>
              <p:cNvSpPr>
                <a:spLocks/>
              </p:cNvSpPr>
              <p:nvPr/>
            </p:nvSpPr>
            <p:spPr bwMode="auto">
              <a:xfrm>
                <a:off x="-406" y="1701"/>
                <a:ext cx="15" cy="52"/>
              </a:xfrm>
              <a:custGeom>
                <a:avLst/>
                <a:gdLst>
                  <a:gd name="T0" fmla="*/ 107 w 107"/>
                  <a:gd name="T1" fmla="*/ 0 h 516"/>
                  <a:gd name="T2" fmla="*/ 0 w 107"/>
                  <a:gd name="T3" fmla="*/ 29 h 516"/>
                  <a:gd name="T4" fmla="*/ 0 w 107"/>
                  <a:gd name="T5" fmla="*/ 516 h 516"/>
                  <a:gd name="T6" fmla="*/ 107 w 107"/>
                  <a:gd name="T7" fmla="*/ 486 h 516"/>
                  <a:gd name="T8" fmla="*/ 107 w 107"/>
                  <a:gd name="T9" fmla="*/ 0 h 516"/>
                </a:gdLst>
                <a:ahLst/>
                <a:cxnLst>
                  <a:cxn ang="0">
                    <a:pos x="T0" y="T1"/>
                  </a:cxn>
                  <a:cxn ang="0">
                    <a:pos x="T2" y="T3"/>
                  </a:cxn>
                  <a:cxn ang="0">
                    <a:pos x="T4" y="T5"/>
                  </a:cxn>
                  <a:cxn ang="0">
                    <a:pos x="T6" y="T7"/>
                  </a:cxn>
                  <a:cxn ang="0">
                    <a:pos x="T8" y="T9"/>
                  </a:cxn>
                </a:cxnLst>
                <a:rect l="0" t="0" r="r" b="b"/>
                <a:pathLst>
                  <a:path w="107" h="516">
                    <a:moveTo>
                      <a:pt x="107" y="0"/>
                    </a:moveTo>
                    <a:lnTo>
                      <a:pt x="0" y="29"/>
                    </a:lnTo>
                    <a:lnTo>
                      <a:pt x="0" y="516"/>
                    </a:lnTo>
                    <a:lnTo>
                      <a:pt x="107" y="486"/>
                    </a:lnTo>
                    <a:lnTo>
                      <a:pt x="107"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5" name="Freeform 1600"/>
              <p:cNvSpPr>
                <a:spLocks/>
              </p:cNvSpPr>
              <p:nvPr/>
            </p:nvSpPr>
            <p:spPr bwMode="auto">
              <a:xfrm>
                <a:off x="-955" y="1700"/>
                <a:ext cx="3" cy="53"/>
              </a:xfrm>
              <a:custGeom>
                <a:avLst/>
                <a:gdLst>
                  <a:gd name="T0" fmla="*/ 22 w 22"/>
                  <a:gd name="T1" fmla="*/ 48 h 533"/>
                  <a:gd name="T2" fmla="*/ 0 w 22"/>
                  <a:gd name="T3" fmla="*/ 0 h 533"/>
                  <a:gd name="T4" fmla="*/ 0 w 22"/>
                  <a:gd name="T5" fmla="*/ 485 h 533"/>
                  <a:gd name="T6" fmla="*/ 22 w 22"/>
                  <a:gd name="T7" fmla="*/ 533 h 533"/>
                  <a:gd name="T8" fmla="*/ 22 w 22"/>
                  <a:gd name="T9" fmla="*/ 48 h 533"/>
                </a:gdLst>
                <a:ahLst/>
                <a:cxnLst>
                  <a:cxn ang="0">
                    <a:pos x="T0" y="T1"/>
                  </a:cxn>
                  <a:cxn ang="0">
                    <a:pos x="T2" y="T3"/>
                  </a:cxn>
                  <a:cxn ang="0">
                    <a:pos x="T4" y="T5"/>
                  </a:cxn>
                  <a:cxn ang="0">
                    <a:pos x="T6" y="T7"/>
                  </a:cxn>
                  <a:cxn ang="0">
                    <a:pos x="T8" y="T9"/>
                  </a:cxn>
                </a:cxnLst>
                <a:rect l="0" t="0" r="r" b="b"/>
                <a:pathLst>
                  <a:path w="22" h="533">
                    <a:moveTo>
                      <a:pt x="22" y="48"/>
                    </a:moveTo>
                    <a:lnTo>
                      <a:pt x="0" y="0"/>
                    </a:lnTo>
                    <a:lnTo>
                      <a:pt x="0" y="485"/>
                    </a:lnTo>
                    <a:lnTo>
                      <a:pt x="22" y="533"/>
                    </a:lnTo>
                    <a:lnTo>
                      <a:pt x="22" y="48"/>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6" name="Freeform 1601"/>
              <p:cNvSpPr>
                <a:spLocks/>
              </p:cNvSpPr>
              <p:nvPr/>
            </p:nvSpPr>
            <p:spPr bwMode="auto">
              <a:xfrm>
                <a:off x="-485" y="1703"/>
                <a:ext cx="9" cy="50"/>
              </a:xfrm>
              <a:custGeom>
                <a:avLst/>
                <a:gdLst>
                  <a:gd name="T0" fmla="*/ 59 w 59"/>
                  <a:gd name="T1" fmla="*/ 0 h 501"/>
                  <a:gd name="T2" fmla="*/ 0 w 59"/>
                  <a:gd name="T3" fmla="*/ 15 h 501"/>
                  <a:gd name="T4" fmla="*/ 0 w 59"/>
                  <a:gd name="T5" fmla="*/ 501 h 501"/>
                  <a:gd name="T6" fmla="*/ 59 w 59"/>
                  <a:gd name="T7" fmla="*/ 486 h 501"/>
                  <a:gd name="T8" fmla="*/ 59 w 59"/>
                  <a:gd name="T9" fmla="*/ 0 h 501"/>
                </a:gdLst>
                <a:ahLst/>
                <a:cxnLst>
                  <a:cxn ang="0">
                    <a:pos x="T0" y="T1"/>
                  </a:cxn>
                  <a:cxn ang="0">
                    <a:pos x="T2" y="T3"/>
                  </a:cxn>
                  <a:cxn ang="0">
                    <a:pos x="T4" y="T5"/>
                  </a:cxn>
                  <a:cxn ang="0">
                    <a:pos x="T6" y="T7"/>
                  </a:cxn>
                  <a:cxn ang="0">
                    <a:pos x="T8" y="T9"/>
                  </a:cxn>
                </a:cxnLst>
                <a:rect l="0" t="0" r="r" b="b"/>
                <a:pathLst>
                  <a:path w="59" h="501">
                    <a:moveTo>
                      <a:pt x="59" y="0"/>
                    </a:moveTo>
                    <a:lnTo>
                      <a:pt x="0" y="15"/>
                    </a:lnTo>
                    <a:lnTo>
                      <a:pt x="0" y="501"/>
                    </a:lnTo>
                    <a:lnTo>
                      <a:pt x="59" y="486"/>
                    </a:lnTo>
                    <a:lnTo>
                      <a:pt x="59" y="0"/>
                    </a:lnTo>
                    <a:close/>
                  </a:path>
                </a:pathLst>
              </a:custGeom>
              <a:solidFill>
                <a:srgbClr val="568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7" name="Freeform 1602"/>
              <p:cNvSpPr>
                <a:spLocks/>
              </p:cNvSpPr>
              <p:nvPr/>
            </p:nvSpPr>
            <p:spPr bwMode="auto">
              <a:xfrm>
                <a:off x="-476" y="1703"/>
                <a:ext cx="8" cy="52"/>
              </a:xfrm>
              <a:custGeom>
                <a:avLst/>
                <a:gdLst>
                  <a:gd name="T0" fmla="*/ 60 w 60"/>
                  <a:gd name="T1" fmla="*/ 34 h 519"/>
                  <a:gd name="T2" fmla="*/ 0 w 60"/>
                  <a:gd name="T3" fmla="*/ 0 h 519"/>
                  <a:gd name="T4" fmla="*/ 0 w 60"/>
                  <a:gd name="T5" fmla="*/ 486 h 519"/>
                  <a:gd name="T6" fmla="*/ 60 w 60"/>
                  <a:gd name="T7" fmla="*/ 519 h 519"/>
                  <a:gd name="T8" fmla="*/ 60 w 60"/>
                  <a:gd name="T9" fmla="*/ 34 h 519"/>
                </a:gdLst>
                <a:ahLst/>
                <a:cxnLst>
                  <a:cxn ang="0">
                    <a:pos x="T0" y="T1"/>
                  </a:cxn>
                  <a:cxn ang="0">
                    <a:pos x="T2" y="T3"/>
                  </a:cxn>
                  <a:cxn ang="0">
                    <a:pos x="T4" y="T5"/>
                  </a:cxn>
                  <a:cxn ang="0">
                    <a:pos x="T6" y="T7"/>
                  </a:cxn>
                  <a:cxn ang="0">
                    <a:pos x="T8" y="T9"/>
                  </a:cxn>
                </a:cxnLst>
                <a:rect l="0" t="0" r="r" b="b"/>
                <a:pathLst>
                  <a:path w="60" h="519">
                    <a:moveTo>
                      <a:pt x="60" y="34"/>
                    </a:moveTo>
                    <a:lnTo>
                      <a:pt x="0" y="0"/>
                    </a:lnTo>
                    <a:lnTo>
                      <a:pt x="0" y="486"/>
                    </a:lnTo>
                    <a:lnTo>
                      <a:pt x="60" y="519"/>
                    </a:lnTo>
                    <a:lnTo>
                      <a:pt x="60" y="34"/>
                    </a:lnTo>
                    <a:close/>
                  </a:path>
                </a:pathLst>
              </a:custGeom>
              <a:solidFill>
                <a:srgbClr val="436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8" name="Freeform 1603"/>
              <p:cNvSpPr>
                <a:spLocks/>
              </p:cNvSpPr>
              <p:nvPr/>
            </p:nvSpPr>
            <p:spPr bwMode="auto">
              <a:xfrm>
                <a:off x="-487" y="1704"/>
                <a:ext cx="2" cy="50"/>
              </a:xfrm>
              <a:custGeom>
                <a:avLst/>
                <a:gdLst>
                  <a:gd name="T0" fmla="*/ 13 w 13"/>
                  <a:gd name="T1" fmla="*/ 0 h 499"/>
                  <a:gd name="T2" fmla="*/ 0 w 13"/>
                  <a:gd name="T3" fmla="*/ 12 h 499"/>
                  <a:gd name="T4" fmla="*/ 0 w 13"/>
                  <a:gd name="T5" fmla="*/ 499 h 499"/>
                  <a:gd name="T6" fmla="*/ 13 w 13"/>
                  <a:gd name="T7" fmla="*/ 486 h 499"/>
                  <a:gd name="T8" fmla="*/ 13 w 13"/>
                  <a:gd name="T9" fmla="*/ 0 h 499"/>
                </a:gdLst>
                <a:ahLst/>
                <a:cxnLst>
                  <a:cxn ang="0">
                    <a:pos x="T0" y="T1"/>
                  </a:cxn>
                  <a:cxn ang="0">
                    <a:pos x="T2" y="T3"/>
                  </a:cxn>
                  <a:cxn ang="0">
                    <a:pos x="T4" y="T5"/>
                  </a:cxn>
                  <a:cxn ang="0">
                    <a:pos x="T6" y="T7"/>
                  </a:cxn>
                  <a:cxn ang="0">
                    <a:pos x="T8" y="T9"/>
                  </a:cxn>
                </a:cxnLst>
                <a:rect l="0" t="0" r="r" b="b"/>
                <a:pathLst>
                  <a:path w="13" h="499">
                    <a:moveTo>
                      <a:pt x="13" y="0"/>
                    </a:moveTo>
                    <a:lnTo>
                      <a:pt x="0" y="12"/>
                    </a:lnTo>
                    <a:lnTo>
                      <a:pt x="0" y="499"/>
                    </a:lnTo>
                    <a:lnTo>
                      <a:pt x="13" y="486"/>
                    </a:lnTo>
                    <a:lnTo>
                      <a:pt x="13" y="0"/>
                    </a:lnTo>
                    <a:close/>
                  </a:path>
                </a:pathLst>
              </a:custGeom>
              <a:solidFill>
                <a:srgbClr val="426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9" name="Freeform 1604"/>
              <p:cNvSpPr>
                <a:spLocks/>
              </p:cNvSpPr>
              <p:nvPr/>
            </p:nvSpPr>
            <p:spPr bwMode="auto">
              <a:xfrm>
                <a:off x="-499" y="1705"/>
                <a:ext cx="12" cy="49"/>
              </a:xfrm>
              <a:custGeom>
                <a:avLst/>
                <a:gdLst>
                  <a:gd name="T0" fmla="*/ 84 w 84"/>
                  <a:gd name="T1" fmla="*/ 0 h 488"/>
                  <a:gd name="T2" fmla="*/ 0 w 84"/>
                  <a:gd name="T3" fmla="*/ 3 h 488"/>
                  <a:gd name="T4" fmla="*/ 0 w 84"/>
                  <a:gd name="T5" fmla="*/ 488 h 488"/>
                  <a:gd name="T6" fmla="*/ 84 w 84"/>
                  <a:gd name="T7" fmla="*/ 487 h 488"/>
                  <a:gd name="T8" fmla="*/ 84 w 84"/>
                  <a:gd name="T9" fmla="*/ 0 h 488"/>
                </a:gdLst>
                <a:ahLst/>
                <a:cxnLst>
                  <a:cxn ang="0">
                    <a:pos x="T0" y="T1"/>
                  </a:cxn>
                  <a:cxn ang="0">
                    <a:pos x="T2" y="T3"/>
                  </a:cxn>
                  <a:cxn ang="0">
                    <a:pos x="T4" y="T5"/>
                  </a:cxn>
                  <a:cxn ang="0">
                    <a:pos x="T6" y="T7"/>
                  </a:cxn>
                  <a:cxn ang="0">
                    <a:pos x="T8" y="T9"/>
                  </a:cxn>
                </a:cxnLst>
                <a:rect l="0" t="0" r="r" b="b"/>
                <a:pathLst>
                  <a:path w="84" h="488">
                    <a:moveTo>
                      <a:pt x="84" y="0"/>
                    </a:moveTo>
                    <a:lnTo>
                      <a:pt x="0" y="3"/>
                    </a:lnTo>
                    <a:lnTo>
                      <a:pt x="0" y="488"/>
                    </a:lnTo>
                    <a:lnTo>
                      <a:pt x="84" y="487"/>
                    </a:lnTo>
                    <a:lnTo>
                      <a:pt x="84"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0" name="Freeform 1605"/>
              <p:cNvSpPr>
                <a:spLocks/>
              </p:cNvSpPr>
              <p:nvPr/>
            </p:nvSpPr>
            <p:spPr bwMode="auto">
              <a:xfrm>
                <a:off x="-1694" y="1755"/>
                <a:ext cx="6" cy="59"/>
              </a:xfrm>
              <a:custGeom>
                <a:avLst/>
                <a:gdLst>
                  <a:gd name="T0" fmla="*/ 0 w 42"/>
                  <a:gd name="T1" fmla="*/ 107 h 593"/>
                  <a:gd name="T2" fmla="*/ 42 w 42"/>
                  <a:gd name="T3" fmla="*/ 0 h 593"/>
                  <a:gd name="T4" fmla="*/ 42 w 42"/>
                  <a:gd name="T5" fmla="*/ 487 h 593"/>
                  <a:gd name="T6" fmla="*/ 0 w 42"/>
                  <a:gd name="T7" fmla="*/ 593 h 593"/>
                  <a:gd name="T8" fmla="*/ 0 w 42"/>
                  <a:gd name="T9" fmla="*/ 107 h 593"/>
                </a:gdLst>
                <a:ahLst/>
                <a:cxnLst>
                  <a:cxn ang="0">
                    <a:pos x="T0" y="T1"/>
                  </a:cxn>
                  <a:cxn ang="0">
                    <a:pos x="T2" y="T3"/>
                  </a:cxn>
                  <a:cxn ang="0">
                    <a:pos x="T4" y="T5"/>
                  </a:cxn>
                  <a:cxn ang="0">
                    <a:pos x="T6" y="T7"/>
                  </a:cxn>
                  <a:cxn ang="0">
                    <a:pos x="T8" y="T9"/>
                  </a:cxn>
                </a:cxnLst>
                <a:rect l="0" t="0" r="r" b="b"/>
                <a:pathLst>
                  <a:path w="42" h="593">
                    <a:moveTo>
                      <a:pt x="0" y="107"/>
                    </a:moveTo>
                    <a:lnTo>
                      <a:pt x="42" y="0"/>
                    </a:lnTo>
                    <a:lnTo>
                      <a:pt x="42" y="487"/>
                    </a:lnTo>
                    <a:lnTo>
                      <a:pt x="0" y="593"/>
                    </a:lnTo>
                    <a:lnTo>
                      <a:pt x="0" y="107"/>
                    </a:lnTo>
                    <a:close/>
                  </a:path>
                </a:pathLst>
              </a:custGeom>
              <a:solidFill>
                <a:srgbClr val="20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1" name="Freeform 1606"/>
              <p:cNvSpPr>
                <a:spLocks/>
              </p:cNvSpPr>
              <p:nvPr/>
            </p:nvSpPr>
            <p:spPr bwMode="auto">
              <a:xfrm>
                <a:off x="-500" y="1706"/>
                <a:ext cx="1" cy="52"/>
              </a:xfrm>
              <a:custGeom>
                <a:avLst/>
                <a:gdLst>
                  <a:gd name="T0" fmla="*/ 10 w 10"/>
                  <a:gd name="T1" fmla="*/ 0 h 528"/>
                  <a:gd name="T2" fmla="*/ 0 w 10"/>
                  <a:gd name="T3" fmla="*/ 41 h 528"/>
                  <a:gd name="T4" fmla="*/ 0 w 10"/>
                  <a:gd name="T5" fmla="*/ 528 h 528"/>
                  <a:gd name="T6" fmla="*/ 10 w 10"/>
                  <a:gd name="T7" fmla="*/ 485 h 528"/>
                  <a:gd name="T8" fmla="*/ 10 w 10"/>
                  <a:gd name="T9" fmla="*/ 0 h 528"/>
                </a:gdLst>
                <a:ahLst/>
                <a:cxnLst>
                  <a:cxn ang="0">
                    <a:pos x="T0" y="T1"/>
                  </a:cxn>
                  <a:cxn ang="0">
                    <a:pos x="T2" y="T3"/>
                  </a:cxn>
                  <a:cxn ang="0">
                    <a:pos x="T4" y="T5"/>
                  </a:cxn>
                  <a:cxn ang="0">
                    <a:pos x="T6" y="T7"/>
                  </a:cxn>
                  <a:cxn ang="0">
                    <a:pos x="T8" y="T9"/>
                  </a:cxn>
                </a:cxnLst>
                <a:rect l="0" t="0" r="r" b="b"/>
                <a:pathLst>
                  <a:path w="10" h="528">
                    <a:moveTo>
                      <a:pt x="10" y="0"/>
                    </a:moveTo>
                    <a:lnTo>
                      <a:pt x="0" y="41"/>
                    </a:lnTo>
                    <a:lnTo>
                      <a:pt x="0" y="528"/>
                    </a:lnTo>
                    <a:lnTo>
                      <a:pt x="10" y="485"/>
                    </a:lnTo>
                    <a:lnTo>
                      <a:pt x="10"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2" name="Freeform 1607"/>
              <p:cNvSpPr>
                <a:spLocks/>
              </p:cNvSpPr>
              <p:nvPr/>
            </p:nvSpPr>
            <p:spPr bwMode="auto">
              <a:xfrm>
                <a:off x="-425" y="1704"/>
                <a:ext cx="19" cy="64"/>
              </a:xfrm>
              <a:custGeom>
                <a:avLst/>
                <a:gdLst>
                  <a:gd name="T0" fmla="*/ 134 w 134"/>
                  <a:gd name="T1" fmla="*/ 0 h 635"/>
                  <a:gd name="T2" fmla="*/ 0 w 134"/>
                  <a:gd name="T3" fmla="*/ 149 h 635"/>
                  <a:gd name="T4" fmla="*/ 0 w 134"/>
                  <a:gd name="T5" fmla="*/ 635 h 635"/>
                  <a:gd name="T6" fmla="*/ 134 w 134"/>
                  <a:gd name="T7" fmla="*/ 487 h 635"/>
                  <a:gd name="T8" fmla="*/ 134 w 134"/>
                  <a:gd name="T9" fmla="*/ 0 h 635"/>
                </a:gdLst>
                <a:ahLst/>
                <a:cxnLst>
                  <a:cxn ang="0">
                    <a:pos x="T0" y="T1"/>
                  </a:cxn>
                  <a:cxn ang="0">
                    <a:pos x="T2" y="T3"/>
                  </a:cxn>
                  <a:cxn ang="0">
                    <a:pos x="T4" y="T5"/>
                  </a:cxn>
                  <a:cxn ang="0">
                    <a:pos x="T6" y="T7"/>
                  </a:cxn>
                  <a:cxn ang="0">
                    <a:pos x="T8" y="T9"/>
                  </a:cxn>
                </a:cxnLst>
                <a:rect l="0" t="0" r="r" b="b"/>
                <a:pathLst>
                  <a:path w="134" h="635">
                    <a:moveTo>
                      <a:pt x="134" y="0"/>
                    </a:moveTo>
                    <a:lnTo>
                      <a:pt x="0" y="149"/>
                    </a:lnTo>
                    <a:lnTo>
                      <a:pt x="0" y="635"/>
                    </a:lnTo>
                    <a:lnTo>
                      <a:pt x="134" y="487"/>
                    </a:lnTo>
                    <a:lnTo>
                      <a:pt x="134" y="0"/>
                    </a:lnTo>
                    <a:close/>
                  </a:path>
                </a:pathLst>
              </a:custGeom>
              <a:solidFill>
                <a:srgbClr val="3D5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3" name="Freeform 1608"/>
              <p:cNvSpPr>
                <a:spLocks/>
              </p:cNvSpPr>
              <p:nvPr/>
            </p:nvSpPr>
            <p:spPr bwMode="auto">
              <a:xfrm>
                <a:off x="-468" y="1706"/>
                <a:ext cx="1" cy="57"/>
              </a:xfrm>
              <a:custGeom>
                <a:avLst/>
                <a:gdLst>
                  <a:gd name="T0" fmla="*/ 9 w 9"/>
                  <a:gd name="T1" fmla="*/ 88 h 574"/>
                  <a:gd name="T2" fmla="*/ 0 w 9"/>
                  <a:gd name="T3" fmla="*/ 0 h 574"/>
                  <a:gd name="T4" fmla="*/ 0 w 9"/>
                  <a:gd name="T5" fmla="*/ 485 h 574"/>
                  <a:gd name="T6" fmla="*/ 9 w 9"/>
                  <a:gd name="T7" fmla="*/ 574 h 574"/>
                  <a:gd name="T8" fmla="*/ 9 w 9"/>
                  <a:gd name="T9" fmla="*/ 88 h 574"/>
                </a:gdLst>
                <a:ahLst/>
                <a:cxnLst>
                  <a:cxn ang="0">
                    <a:pos x="T0" y="T1"/>
                  </a:cxn>
                  <a:cxn ang="0">
                    <a:pos x="T2" y="T3"/>
                  </a:cxn>
                  <a:cxn ang="0">
                    <a:pos x="T4" y="T5"/>
                  </a:cxn>
                  <a:cxn ang="0">
                    <a:pos x="T6" y="T7"/>
                  </a:cxn>
                  <a:cxn ang="0">
                    <a:pos x="T8" y="T9"/>
                  </a:cxn>
                </a:cxnLst>
                <a:rect l="0" t="0" r="r" b="b"/>
                <a:pathLst>
                  <a:path w="9" h="574">
                    <a:moveTo>
                      <a:pt x="9" y="88"/>
                    </a:moveTo>
                    <a:lnTo>
                      <a:pt x="0" y="0"/>
                    </a:lnTo>
                    <a:lnTo>
                      <a:pt x="0" y="485"/>
                    </a:lnTo>
                    <a:lnTo>
                      <a:pt x="9" y="574"/>
                    </a:lnTo>
                    <a:lnTo>
                      <a:pt x="9" y="88"/>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4" name="Freeform 1609"/>
              <p:cNvSpPr>
                <a:spLocks/>
              </p:cNvSpPr>
              <p:nvPr/>
            </p:nvSpPr>
            <p:spPr bwMode="auto">
              <a:xfrm>
                <a:off x="-498" y="1713"/>
                <a:ext cx="1" cy="54"/>
              </a:xfrm>
              <a:custGeom>
                <a:avLst/>
                <a:gdLst>
                  <a:gd name="T0" fmla="*/ 9 w 9"/>
                  <a:gd name="T1" fmla="*/ 0 h 542"/>
                  <a:gd name="T2" fmla="*/ 0 w 9"/>
                  <a:gd name="T3" fmla="*/ 57 h 542"/>
                  <a:gd name="T4" fmla="*/ 0 w 9"/>
                  <a:gd name="T5" fmla="*/ 542 h 542"/>
                  <a:gd name="T6" fmla="*/ 9 w 9"/>
                  <a:gd name="T7" fmla="*/ 486 h 542"/>
                  <a:gd name="T8" fmla="*/ 9 w 9"/>
                  <a:gd name="T9" fmla="*/ 0 h 542"/>
                </a:gdLst>
                <a:ahLst/>
                <a:cxnLst>
                  <a:cxn ang="0">
                    <a:pos x="T0" y="T1"/>
                  </a:cxn>
                  <a:cxn ang="0">
                    <a:pos x="T2" y="T3"/>
                  </a:cxn>
                  <a:cxn ang="0">
                    <a:pos x="T4" y="T5"/>
                  </a:cxn>
                  <a:cxn ang="0">
                    <a:pos x="T6" y="T7"/>
                  </a:cxn>
                  <a:cxn ang="0">
                    <a:pos x="T8" y="T9"/>
                  </a:cxn>
                </a:cxnLst>
                <a:rect l="0" t="0" r="r" b="b"/>
                <a:pathLst>
                  <a:path w="9" h="542">
                    <a:moveTo>
                      <a:pt x="9" y="0"/>
                    </a:moveTo>
                    <a:lnTo>
                      <a:pt x="0" y="57"/>
                    </a:lnTo>
                    <a:lnTo>
                      <a:pt x="0" y="542"/>
                    </a:lnTo>
                    <a:lnTo>
                      <a:pt x="9" y="486"/>
                    </a:lnTo>
                    <a:lnTo>
                      <a:pt x="9" y="0"/>
                    </a:lnTo>
                    <a:close/>
                  </a:path>
                </a:pathLst>
              </a:custGeom>
              <a:solidFill>
                <a:srgbClr val="17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5" name="Freeform 1610"/>
              <p:cNvSpPr>
                <a:spLocks/>
              </p:cNvSpPr>
              <p:nvPr/>
            </p:nvSpPr>
            <p:spPr bwMode="auto">
              <a:xfrm>
                <a:off x="-1704" y="1766"/>
                <a:ext cx="10" cy="57"/>
              </a:xfrm>
              <a:custGeom>
                <a:avLst/>
                <a:gdLst>
                  <a:gd name="T0" fmla="*/ 0 w 71"/>
                  <a:gd name="T1" fmla="*/ 90 h 575"/>
                  <a:gd name="T2" fmla="*/ 71 w 71"/>
                  <a:gd name="T3" fmla="*/ 0 h 575"/>
                  <a:gd name="T4" fmla="*/ 71 w 71"/>
                  <a:gd name="T5" fmla="*/ 486 h 575"/>
                  <a:gd name="T6" fmla="*/ 0 w 71"/>
                  <a:gd name="T7" fmla="*/ 575 h 575"/>
                  <a:gd name="T8" fmla="*/ 0 w 71"/>
                  <a:gd name="T9" fmla="*/ 90 h 575"/>
                </a:gdLst>
                <a:ahLst/>
                <a:cxnLst>
                  <a:cxn ang="0">
                    <a:pos x="T0" y="T1"/>
                  </a:cxn>
                  <a:cxn ang="0">
                    <a:pos x="T2" y="T3"/>
                  </a:cxn>
                  <a:cxn ang="0">
                    <a:pos x="T4" y="T5"/>
                  </a:cxn>
                  <a:cxn ang="0">
                    <a:pos x="T6" y="T7"/>
                  </a:cxn>
                  <a:cxn ang="0">
                    <a:pos x="T8" y="T9"/>
                  </a:cxn>
                </a:cxnLst>
                <a:rect l="0" t="0" r="r" b="b"/>
                <a:pathLst>
                  <a:path w="71" h="575">
                    <a:moveTo>
                      <a:pt x="0" y="90"/>
                    </a:moveTo>
                    <a:lnTo>
                      <a:pt x="71" y="0"/>
                    </a:lnTo>
                    <a:lnTo>
                      <a:pt x="71" y="486"/>
                    </a:lnTo>
                    <a:lnTo>
                      <a:pt x="0" y="575"/>
                    </a:lnTo>
                    <a:lnTo>
                      <a:pt x="0" y="90"/>
                    </a:lnTo>
                    <a:close/>
                  </a:path>
                </a:pathLst>
              </a:custGeom>
              <a:solidFill>
                <a:srgbClr val="33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6" name="Freeform 1611"/>
              <p:cNvSpPr>
                <a:spLocks/>
              </p:cNvSpPr>
              <p:nvPr/>
            </p:nvSpPr>
            <p:spPr bwMode="auto">
              <a:xfrm>
                <a:off x="-506" y="1719"/>
                <a:ext cx="8" cy="49"/>
              </a:xfrm>
              <a:custGeom>
                <a:avLst/>
                <a:gdLst>
                  <a:gd name="T0" fmla="*/ 58 w 58"/>
                  <a:gd name="T1" fmla="*/ 0 h 500"/>
                  <a:gd name="T2" fmla="*/ 0 w 58"/>
                  <a:gd name="T3" fmla="*/ 14 h 500"/>
                  <a:gd name="T4" fmla="*/ 0 w 58"/>
                  <a:gd name="T5" fmla="*/ 500 h 500"/>
                  <a:gd name="T6" fmla="*/ 58 w 58"/>
                  <a:gd name="T7" fmla="*/ 485 h 500"/>
                  <a:gd name="T8" fmla="*/ 58 w 58"/>
                  <a:gd name="T9" fmla="*/ 0 h 500"/>
                </a:gdLst>
                <a:ahLst/>
                <a:cxnLst>
                  <a:cxn ang="0">
                    <a:pos x="T0" y="T1"/>
                  </a:cxn>
                  <a:cxn ang="0">
                    <a:pos x="T2" y="T3"/>
                  </a:cxn>
                  <a:cxn ang="0">
                    <a:pos x="T4" y="T5"/>
                  </a:cxn>
                  <a:cxn ang="0">
                    <a:pos x="T6" y="T7"/>
                  </a:cxn>
                  <a:cxn ang="0">
                    <a:pos x="T8" y="T9"/>
                  </a:cxn>
                </a:cxnLst>
                <a:rect l="0" t="0" r="r" b="b"/>
                <a:pathLst>
                  <a:path w="58" h="500">
                    <a:moveTo>
                      <a:pt x="58" y="0"/>
                    </a:moveTo>
                    <a:lnTo>
                      <a:pt x="0" y="14"/>
                    </a:lnTo>
                    <a:lnTo>
                      <a:pt x="0" y="500"/>
                    </a:lnTo>
                    <a:lnTo>
                      <a:pt x="58" y="485"/>
                    </a:lnTo>
                    <a:lnTo>
                      <a:pt x="58" y="0"/>
                    </a:lnTo>
                    <a:close/>
                  </a:path>
                </a:pathLst>
              </a:custGeom>
              <a:solidFill>
                <a:srgbClr val="568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7" name="Freeform 1612"/>
              <p:cNvSpPr>
                <a:spLocks/>
              </p:cNvSpPr>
              <p:nvPr/>
            </p:nvSpPr>
            <p:spPr bwMode="auto">
              <a:xfrm>
                <a:off x="-428" y="1719"/>
                <a:ext cx="3" cy="55"/>
              </a:xfrm>
              <a:custGeom>
                <a:avLst/>
                <a:gdLst>
                  <a:gd name="T0" fmla="*/ 19 w 19"/>
                  <a:gd name="T1" fmla="*/ 0 h 549"/>
                  <a:gd name="T2" fmla="*/ 0 w 19"/>
                  <a:gd name="T3" fmla="*/ 64 h 549"/>
                  <a:gd name="T4" fmla="*/ 0 w 19"/>
                  <a:gd name="T5" fmla="*/ 549 h 549"/>
                  <a:gd name="T6" fmla="*/ 19 w 19"/>
                  <a:gd name="T7" fmla="*/ 486 h 549"/>
                  <a:gd name="T8" fmla="*/ 19 w 19"/>
                  <a:gd name="T9" fmla="*/ 0 h 549"/>
                </a:gdLst>
                <a:ahLst/>
                <a:cxnLst>
                  <a:cxn ang="0">
                    <a:pos x="T0" y="T1"/>
                  </a:cxn>
                  <a:cxn ang="0">
                    <a:pos x="T2" y="T3"/>
                  </a:cxn>
                  <a:cxn ang="0">
                    <a:pos x="T4" y="T5"/>
                  </a:cxn>
                  <a:cxn ang="0">
                    <a:pos x="T6" y="T7"/>
                  </a:cxn>
                  <a:cxn ang="0">
                    <a:pos x="T8" y="T9"/>
                  </a:cxn>
                </a:cxnLst>
                <a:rect l="0" t="0" r="r" b="b"/>
                <a:pathLst>
                  <a:path w="19" h="549">
                    <a:moveTo>
                      <a:pt x="19" y="0"/>
                    </a:moveTo>
                    <a:lnTo>
                      <a:pt x="0" y="64"/>
                    </a:lnTo>
                    <a:lnTo>
                      <a:pt x="0" y="549"/>
                    </a:lnTo>
                    <a:lnTo>
                      <a:pt x="19" y="486"/>
                    </a:lnTo>
                    <a:lnTo>
                      <a:pt x="19" y="0"/>
                    </a:lnTo>
                    <a:close/>
                  </a:path>
                </a:pathLst>
              </a:custGeom>
              <a:solidFill>
                <a:srgbClr val="1E2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8" name="Freeform 1613"/>
              <p:cNvSpPr>
                <a:spLocks/>
              </p:cNvSpPr>
              <p:nvPr/>
            </p:nvSpPr>
            <p:spPr bwMode="auto">
              <a:xfrm>
                <a:off x="-511" y="1720"/>
                <a:ext cx="5" cy="54"/>
              </a:xfrm>
              <a:custGeom>
                <a:avLst/>
                <a:gdLst>
                  <a:gd name="T0" fmla="*/ 34 w 34"/>
                  <a:gd name="T1" fmla="*/ 0 h 540"/>
                  <a:gd name="T2" fmla="*/ 0 w 34"/>
                  <a:gd name="T3" fmla="*/ 55 h 540"/>
                  <a:gd name="T4" fmla="*/ 0 w 34"/>
                  <a:gd name="T5" fmla="*/ 540 h 540"/>
                  <a:gd name="T6" fmla="*/ 34 w 34"/>
                  <a:gd name="T7" fmla="*/ 486 h 540"/>
                  <a:gd name="T8" fmla="*/ 34 w 34"/>
                  <a:gd name="T9" fmla="*/ 0 h 540"/>
                </a:gdLst>
                <a:ahLst/>
                <a:cxnLst>
                  <a:cxn ang="0">
                    <a:pos x="T0" y="T1"/>
                  </a:cxn>
                  <a:cxn ang="0">
                    <a:pos x="T2" y="T3"/>
                  </a:cxn>
                  <a:cxn ang="0">
                    <a:pos x="T4" y="T5"/>
                  </a:cxn>
                  <a:cxn ang="0">
                    <a:pos x="T6" y="T7"/>
                  </a:cxn>
                  <a:cxn ang="0">
                    <a:pos x="T8" y="T9"/>
                  </a:cxn>
                </a:cxnLst>
                <a:rect l="0" t="0" r="r" b="b"/>
                <a:pathLst>
                  <a:path w="34" h="540">
                    <a:moveTo>
                      <a:pt x="34" y="0"/>
                    </a:moveTo>
                    <a:lnTo>
                      <a:pt x="0" y="55"/>
                    </a:lnTo>
                    <a:lnTo>
                      <a:pt x="0" y="540"/>
                    </a:lnTo>
                    <a:lnTo>
                      <a:pt x="34" y="486"/>
                    </a:lnTo>
                    <a:lnTo>
                      <a:pt x="34" y="0"/>
                    </a:lnTo>
                    <a:close/>
                  </a:path>
                </a:pathLst>
              </a:custGeom>
              <a:solidFill>
                <a:srgbClr val="304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9" name="Freeform 1614"/>
              <p:cNvSpPr>
                <a:spLocks/>
              </p:cNvSpPr>
              <p:nvPr/>
            </p:nvSpPr>
            <p:spPr bwMode="auto">
              <a:xfrm>
                <a:off x="-1708" y="1775"/>
                <a:ext cx="4" cy="60"/>
              </a:xfrm>
              <a:custGeom>
                <a:avLst/>
                <a:gdLst>
                  <a:gd name="T0" fmla="*/ 0 w 26"/>
                  <a:gd name="T1" fmla="*/ 122 h 608"/>
                  <a:gd name="T2" fmla="*/ 26 w 26"/>
                  <a:gd name="T3" fmla="*/ 0 h 608"/>
                  <a:gd name="T4" fmla="*/ 26 w 26"/>
                  <a:gd name="T5" fmla="*/ 485 h 608"/>
                  <a:gd name="T6" fmla="*/ 0 w 26"/>
                  <a:gd name="T7" fmla="*/ 608 h 608"/>
                  <a:gd name="T8" fmla="*/ 0 w 26"/>
                  <a:gd name="T9" fmla="*/ 122 h 608"/>
                </a:gdLst>
                <a:ahLst/>
                <a:cxnLst>
                  <a:cxn ang="0">
                    <a:pos x="T0" y="T1"/>
                  </a:cxn>
                  <a:cxn ang="0">
                    <a:pos x="T2" y="T3"/>
                  </a:cxn>
                  <a:cxn ang="0">
                    <a:pos x="T4" y="T5"/>
                  </a:cxn>
                  <a:cxn ang="0">
                    <a:pos x="T6" y="T7"/>
                  </a:cxn>
                  <a:cxn ang="0">
                    <a:pos x="T8" y="T9"/>
                  </a:cxn>
                </a:cxnLst>
                <a:rect l="0" t="0" r="r" b="b"/>
                <a:pathLst>
                  <a:path w="26" h="608">
                    <a:moveTo>
                      <a:pt x="0" y="122"/>
                    </a:moveTo>
                    <a:lnTo>
                      <a:pt x="26" y="0"/>
                    </a:lnTo>
                    <a:lnTo>
                      <a:pt x="26" y="485"/>
                    </a:lnTo>
                    <a:lnTo>
                      <a:pt x="0" y="608"/>
                    </a:lnTo>
                    <a:lnTo>
                      <a:pt x="0" y="122"/>
                    </a:lnTo>
                    <a:close/>
                  </a:path>
                </a:pathLst>
              </a:custGeom>
              <a:solidFill>
                <a:srgbClr val="171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0" name="Freeform 1615"/>
              <p:cNvSpPr>
                <a:spLocks/>
              </p:cNvSpPr>
              <p:nvPr/>
            </p:nvSpPr>
            <p:spPr bwMode="auto">
              <a:xfrm>
                <a:off x="-1724" y="1782"/>
                <a:ext cx="16" cy="53"/>
              </a:xfrm>
              <a:custGeom>
                <a:avLst/>
                <a:gdLst>
                  <a:gd name="T0" fmla="*/ 0 w 113"/>
                  <a:gd name="T1" fmla="*/ 0 h 535"/>
                  <a:gd name="T2" fmla="*/ 113 w 113"/>
                  <a:gd name="T3" fmla="*/ 49 h 535"/>
                  <a:gd name="T4" fmla="*/ 113 w 113"/>
                  <a:gd name="T5" fmla="*/ 535 h 535"/>
                  <a:gd name="T6" fmla="*/ 0 w 113"/>
                  <a:gd name="T7" fmla="*/ 486 h 535"/>
                  <a:gd name="T8" fmla="*/ 0 w 113"/>
                  <a:gd name="T9" fmla="*/ 0 h 535"/>
                </a:gdLst>
                <a:ahLst/>
                <a:cxnLst>
                  <a:cxn ang="0">
                    <a:pos x="T0" y="T1"/>
                  </a:cxn>
                  <a:cxn ang="0">
                    <a:pos x="T2" y="T3"/>
                  </a:cxn>
                  <a:cxn ang="0">
                    <a:pos x="T4" y="T5"/>
                  </a:cxn>
                  <a:cxn ang="0">
                    <a:pos x="T6" y="T7"/>
                  </a:cxn>
                  <a:cxn ang="0">
                    <a:pos x="T8" y="T9"/>
                  </a:cxn>
                </a:cxnLst>
                <a:rect l="0" t="0" r="r" b="b"/>
                <a:pathLst>
                  <a:path w="113" h="535">
                    <a:moveTo>
                      <a:pt x="0" y="0"/>
                    </a:moveTo>
                    <a:lnTo>
                      <a:pt x="113" y="49"/>
                    </a:lnTo>
                    <a:lnTo>
                      <a:pt x="113" y="535"/>
                    </a:lnTo>
                    <a:lnTo>
                      <a:pt x="0" y="486"/>
                    </a:lnTo>
                    <a:lnTo>
                      <a:pt x="0" y="0"/>
                    </a:lnTo>
                    <a:close/>
                  </a:path>
                </a:pathLst>
              </a:custGeom>
              <a:solidFill>
                <a:srgbClr val="4C7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1" name="Freeform 1616"/>
              <p:cNvSpPr>
                <a:spLocks/>
              </p:cNvSpPr>
              <p:nvPr/>
            </p:nvSpPr>
            <p:spPr bwMode="auto">
              <a:xfrm>
                <a:off x="-512" y="1725"/>
                <a:ext cx="1" cy="59"/>
              </a:xfrm>
              <a:custGeom>
                <a:avLst/>
                <a:gdLst>
                  <a:gd name="T0" fmla="*/ 9 w 9"/>
                  <a:gd name="T1" fmla="*/ 0 h 587"/>
                  <a:gd name="T2" fmla="*/ 0 w 9"/>
                  <a:gd name="T3" fmla="*/ 102 h 587"/>
                  <a:gd name="T4" fmla="*/ 0 w 9"/>
                  <a:gd name="T5" fmla="*/ 587 h 587"/>
                  <a:gd name="T6" fmla="*/ 9 w 9"/>
                  <a:gd name="T7" fmla="*/ 485 h 587"/>
                  <a:gd name="T8" fmla="*/ 9 w 9"/>
                  <a:gd name="T9" fmla="*/ 0 h 587"/>
                </a:gdLst>
                <a:ahLst/>
                <a:cxnLst>
                  <a:cxn ang="0">
                    <a:pos x="T0" y="T1"/>
                  </a:cxn>
                  <a:cxn ang="0">
                    <a:pos x="T2" y="T3"/>
                  </a:cxn>
                  <a:cxn ang="0">
                    <a:pos x="T4" y="T5"/>
                  </a:cxn>
                  <a:cxn ang="0">
                    <a:pos x="T6" y="T7"/>
                  </a:cxn>
                  <a:cxn ang="0">
                    <a:pos x="T8" y="T9"/>
                  </a:cxn>
                </a:cxnLst>
                <a:rect l="0" t="0" r="r" b="b"/>
                <a:pathLst>
                  <a:path w="9" h="587">
                    <a:moveTo>
                      <a:pt x="9" y="0"/>
                    </a:moveTo>
                    <a:lnTo>
                      <a:pt x="0" y="102"/>
                    </a:lnTo>
                    <a:lnTo>
                      <a:pt x="0" y="587"/>
                    </a:lnTo>
                    <a:lnTo>
                      <a:pt x="9" y="485"/>
                    </a:lnTo>
                    <a:lnTo>
                      <a:pt x="9" y="0"/>
                    </a:lnTo>
                    <a:close/>
                  </a:path>
                </a:pathLst>
              </a:custGeom>
              <a:solidFill>
                <a:srgbClr val="15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2" name="Freeform 1617"/>
              <p:cNvSpPr>
                <a:spLocks/>
              </p:cNvSpPr>
              <p:nvPr/>
            </p:nvSpPr>
            <p:spPr bwMode="auto">
              <a:xfrm>
                <a:off x="-554" y="1736"/>
                <a:ext cx="13" cy="49"/>
              </a:xfrm>
              <a:custGeom>
                <a:avLst/>
                <a:gdLst>
                  <a:gd name="T0" fmla="*/ 86 w 86"/>
                  <a:gd name="T1" fmla="*/ 0 h 486"/>
                  <a:gd name="T2" fmla="*/ 0 w 86"/>
                  <a:gd name="T3" fmla="*/ 1 h 486"/>
                  <a:gd name="T4" fmla="*/ 0 w 86"/>
                  <a:gd name="T5" fmla="*/ 486 h 486"/>
                  <a:gd name="T6" fmla="*/ 86 w 86"/>
                  <a:gd name="T7" fmla="*/ 486 h 486"/>
                  <a:gd name="T8" fmla="*/ 86 w 86"/>
                  <a:gd name="T9" fmla="*/ 0 h 486"/>
                </a:gdLst>
                <a:ahLst/>
                <a:cxnLst>
                  <a:cxn ang="0">
                    <a:pos x="T0" y="T1"/>
                  </a:cxn>
                  <a:cxn ang="0">
                    <a:pos x="T2" y="T3"/>
                  </a:cxn>
                  <a:cxn ang="0">
                    <a:pos x="T4" y="T5"/>
                  </a:cxn>
                  <a:cxn ang="0">
                    <a:pos x="T6" y="T7"/>
                  </a:cxn>
                  <a:cxn ang="0">
                    <a:pos x="T8" y="T9"/>
                  </a:cxn>
                </a:cxnLst>
                <a:rect l="0" t="0" r="r" b="b"/>
                <a:pathLst>
                  <a:path w="86" h="486">
                    <a:moveTo>
                      <a:pt x="86" y="0"/>
                    </a:moveTo>
                    <a:lnTo>
                      <a:pt x="0" y="1"/>
                    </a:lnTo>
                    <a:lnTo>
                      <a:pt x="0" y="486"/>
                    </a:lnTo>
                    <a:lnTo>
                      <a:pt x="86" y="486"/>
                    </a:lnTo>
                    <a:lnTo>
                      <a:pt x="86"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3" name="Freeform 1618"/>
              <p:cNvSpPr>
                <a:spLocks/>
              </p:cNvSpPr>
              <p:nvPr/>
            </p:nvSpPr>
            <p:spPr bwMode="auto">
              <a:xfrm>
                <a:off x="-502" y="1736"/>
                <a:ext cx="10" cy="52"/>
              </a:xfrm>
              <a:custGeom>
                <a:avLst/>
                <a:gdLst>
                  <a:gd name="T0" fmla="*/ 74 w 74"/>
                  <a:gd name="T1" fmla="*/ 42 h 528"/>
                  <a:gd name="T2" fmla="*/ 0 w 74"/>
                  <a:gd name="T3" fmla="*/ 0 h 528"/>
                  <a:gd name="T4" fmla="*/ 0 w 74"/>
                  <a:gd name="T5" fmla="*/ 485 h 528"/>
                  <a:gd name="T6" fmla="*/ 74 w 74"/>
                  <a:gd name="T7" fmla="*/ 528 h 528"/>
                  <a:gd name="T8" fmla="*/ 74 w 74"/>
                  <a:gd name="T9" fmla="*/ 42 h 528"/>
                </a:gdLst>
                <a:ahLst/>
                <a:cxnLst>
                  <a:cxn ang="0">
                    <a:pos x="T0" y="T1"/>
                  </a:cxn>
                  <a:cxn ang="0">
                    <a:pos x="T2" y="T3"/>
                  </a:cxn>
                  <a:cxn ang="0">
                    <a:pos x="T4" y="T5"/>
                  </a:cxn>
                  <a:cxn ang="0">
                    <a:pos x="T6" y="T7"/>
                  </a:cxn>
                  <a:cxn ang="0">
                    <a:pos x="T8" y="T9"/>
                  </a:cxn>
                </a:cxnLst>
                <a:rect l="0" t="0" r="r" b="b"/>
                <a:pathLst>
                  <a:path w="74" h="528">
                    <a:moveTo>
                      <a:pt x="74" y="42"/>
                    </a:moveTo>
                    <a:lnTo>
                      <a:pt x="0" y="0"/>
                    </a:lnTo>
                    <a:lnTo>
                      <a:pt x="0" y="485"/>
                    </a:lnTo>
                    <a:lnTo>
                      <a:pt x="74" y="528"/>
                    </a:lnTo>
                    <a:lnTo>
                      <a:pt x="74" y="42"/>
                    </a:lnTo>
                    <a:close/>
                  </a:path>
                </a:pathLst>
              </a:custGeom>
              <a:solidFill>
                <a:srgbClr val="436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4" name="Freeform 1619"/>
              <p:cNvSpPr>
                <a:spLocks/>
              </p:cNvSpPr>
              <p:nvPr/>
            </p:nvSpPr>
            <p:spPr bwMode="auto">
              <a:xfrm>
                <a:off x="-541" y="1736"/>
                <a:ext cx="13" cy="50"/>
              </a:xfrm>
              <a:custGeom>
                <a:avLst/>
                <a:gdLst>
                  <a:gd name="T0" fmla="*/ 95 w 95"/>
                  <a:gd name="T1" fmla="*/ 14 h 500"/>
                  <a:gd name="T2" fmla="*/ 0 w 95"/>
                  <a:gd name="T3" fmla="*/ 0 h 500"/>
                  <a:gd name="T4" fmla="*/ 0 w 95"/>
                  <a:gd name="T5" fmla="*/ 486 h 500"/>
                  <a:gd name="T6" fmla="*/ 95 w 95"/>
                  <a:gd name="T7" fmla="*/ 500 h 500"/>
                  <a:gd name="T8" fmla="*/ 95 w 95"/>
                  <a:gd name="T9" fmla="*/ 14 h 500"/>
                </a:gdLst>
                <a:ahLst/>
                <a:cxnLst>
                  <a:cxn ang="0">
                    <a:pos x="T0" y="T1"/>
                  </a:cxn>
                  <a:cxn ang="0">
                    <a:pos x="T2" y="T3"/>
                  </a:cxn>
                  <a:cxn ang="0">
                    <a:pos x="T4" y="T5"/>
                  </a:cxn>
                  <a:cxn ang="0">
                    <a:pos x="T6" y="T7"/>
                  </a:cxn>
                  <a:cxn ang="0">
                    <a:pos x="T8" y="T9"/>
                  </a:cxn>
                </a:cxnLst>
                <a:rect l="0" t="0" r="r" b="b"/>
                <a:pathLst>
                  <a:path w="95" h="500">
                    <a:moveTo>
                      <a:pt x="95" y="14"/>
                    </a:moveTo>
                    <a:lnTo>
                      <a:pt x="0" y="0"/>
                    </a:lnTo>
                    <a:lnTo>
                      <a:pt x="0" y="486"/>
                    </a:lnTo>
                    <a:lnTo>
                      <a:pt x="95" y="500"/>
                    </a:lnTo>
                    <a:lnTo>
                      <a:pt x="95" y="14"/>
                    </a:lnTo>
                    <a:close/>
                  </a:path>
                </a:pathLst>
              </a:custGeom>
              <a:solidFill>
                <a:srgbClr val="548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5" name="Freeform 1620"/>
              <p:cNvSpPr>
                <a:spLocks/>
              </p:cNvSpPr>
              <p:nvPr/>
            </p:nvSpPr>
            <p:spPr bwMode="auto">
              <a:xfrm>
                <a:off x="-569" y="1736"/>
                <a:ext cx="15" cy="56"/>
              </a:xfrm>
              <a:custGeom>
                <a:avLst/>
                <a:gdLst>
                  <a:gd name="T0" fmla="*/ 108 w 108"/>
                  <a:gd name="T1" fmla="*/ 0 h 552"/>
                  <a:gd name="T2" fmla="*/ 0 w 108"/>
                  <a:gd name="T3" fmla="*/ 66 h 552"/>
                  <a:gd name="T4" fmla="*/ 0 w 108"/>
                  <a:gd name="T5" fmla="*/ 552 h 552"/>
                  <a:gd name="T6" fmla="*/ 108 w 108"/>
                  <a:gd name="T7" fmla="*/ 485 h 552"/>
                  <a:gd name="T8" fmla="*/ 108 w 108"/>
                  <a:gd name="T9" fmla="*/ 0 h 552"/>
                </a:gdLst>
                <a:ahLst/>
                <a:cxnLst>
                  <a:cxn ang="0">
                    <a:pos x="T0" y="T1"/>
                  </a:cxn>
                  <a:cxn ang="0">
                    <a:pos x="T2" y="T3"/>
                  </a:cxn>
                  <a:cxn ang="0">
                    <a:pos x="T4" y="T5"/>
                  </a:cxn>
                  <a:cxn ang="0">
                    <a:pos x="T6" y="T7"/>
                  </a:cxn>
                  <a:cxn ang="0">
                    <a:pos x="T8" y="T9"/>
                  </a:cxn>
                </a:cxnLst>
                <a:rect l="0" t="0" r="r" b="b"/>
                <a:pathLst>
                  <a:path w="108" h="552">
                    <a:moveTo>
                      <a:pt x="108" y="0"/>
                    </a:moveTo>
                    <a:lnTo>
                      <a:pt x="0" y="66"/>
                    </a:lnTo>
                    <a:lnTo>
                      <a:pt x="0" y="552"/>
                    </a:lnTo>
                    <a:lnTo>
                      <a:pt x="108" y="485"/>
                    </a:lnTo>
                    <a:lnTo>
                      <a:pt x="108" y="0"/>
                    </a:lnTo>
                    <a:close/>
                  </a:path>
                </a:pathLst>
              </a:custGeom>
              <a:solidFill>
                <a:srgbClr val="4C7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6" name="Freeform 1621"/>
              <p:cNvSpPr>
                <a:spLocks/>
              </p:cNvSpPr>
              <p:nvPr/>
            </p:nvSpPr>
            <p:spPr bwMode="auto">
              <a:xfrm>
                <a:off x="-528" y="1738"/>
                <a:ext cx="7" cy="54"/>
              </a:xfrm>
              <a:custGeom>
                <a:avLst/>
                <a:gdLst>
                  <a:gd name="T0" fmla="*/ 44 w 44"/>
                  <a:gd name="T1" fmla="*/ 55 h 541"/>
                  <a:gd name="T2" fmla="*/ 0 w 44"/>
                  <a:gd name="T3" fmla="*/ 0 h 541"/>
                  <a:gd name="T4" fmla="*/ 0 w 44"/>
                  <a:gd name="T5" fmla="*/ 486 h 541"/>
                  <a:gd name="T6" fmla="*/ 44 w 44"/>
                  <a:gd name="T7" fmla="*/ 541 h 541"/>
                  <a:gd name="T8" fmla="*/ 44 w 44"/>
                  <a:gd name="T9" fmla="*/ 55 h 541"/>
                </a:gdLst>
                <a:ahLst/>
                <a:cxnLst>
                  <a:cxn ang="0">
                    <a:pos x="T0" y="T1"/>
                  </a:cxn>
                  <a:cxn ang="0">
                    <a:pos x="T2" y="T3"/>
                  </a:cxn>
                  <a:cxn ang="0">
                    <a:pos x="T4" y="T5"/>
                  </a:cxn>
                  <a:cxn ang="0">
                    <a:pos x="T6" y="T7"/>
                  </a:cxn>
                  <a:cxn ang="0">
                    <a:pos x="T8" y="T9"/>
                  </a:cxn>
                </a:cxnLst>
                <a:rect l="0" t="0" r="r" b="b"/>
                <a:pathLst>
                  <a:path w="44" h="541">
                    <a:moveTo>
                      <a:pt x="44" y="55"/>
                    </a:moveTo>
                    <a:lnTo>
                      <a:pt x="0" y="0"/>
                    </a:lnTo>
                    <a:lnTo>
                      <a:pt x="0" y="486"/>
                    </a:lnTo>
                    <a:lnTo>
                      <a:pt x="44" y="541"/>
                    </a:lnTo>
                    <a:lnTo>
                      <a:pt x="44" y="55"/>
                    </a:lnTo>
                    <a:close/>
                  </a:path>
                </a:pathLst>
              </a:custGeom>
              <a:solidFill>
                <a:srgbClr val="27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7" name="Freeform 1622"/>
              <p:cNvSpPr>
                <a:spLocks/>
              </p:cNvSpPr>
              <p:nvPr/>
            </p:nvSpPr>
            <p:spPr bwMode="auto">
              <a:xfrm>
                <a:off x="-1728" y="1792"/>
                <a:ext cx="17" cy="64"/>
              </a:xfrm>
              <a:custGeom>
                <a:avLst/>
                <a:gdLst>
                  <a:gd name="T0" fmla="*/ 0 w 117"/>
                  <a:gd name="T1" fmla="*/ 149 h 635"/>
                  <a:gd name="T2" fmla="*/ 117 w 117"/>
                  <a:gd name="T3" fmla="*/ 0 h 635"/>
                  <a:gd name="T4" fmla="*/ 117 w 117"/>
                  <a:gd name="T5" fmla="*/ 486 h 635"/>
                  <a:gd name="T6" fmla="*/ 0 w 117"/>
                  <a:gd name="T7" fmla="*/ 635 h 635"/>
                  <a:gd name="T8" fmla="*/ 0 w 117"/>
                  <a:gd name="T9" fmla="*/ 149 h 635"/>
                </a:gdLst>
                <a:ahLst/>
                <a:cxnLst>
                  <a:cxn ang="0">
                    <a:pos x="T0" y="T1"/>
                  </a:cxn>
                  <a:cxn ang="0">
                    <a:pos x="T2" y="T3"/>
                  </a:cxn>
                  <a:cxn ang="0">
                    <a:pos x="T4" y="T5"/>
                  </a:cxn>
                  <a:cxn ang="0">
                    <a:pos x="T6" y="T7"/>
                  </a:cxn>
                  <a:cxn ang="0">
                    <a:pos x="T8" y="T9"/>
                  </a:cxn>
                </a:cxnLst>
                <a:rect l="0" t="0" r="r" b="b"/>
                <a:pathLst>
                  <a:path w="117" h="635">
                    <a:moveTo>
                      <a:pt x="0" y="149"/>
                    </a:moveTo>
                    <a:lnTo>
                      <a:pt x="117" y="0"/>
                    </a:lnTo>
                    <a:lnTo>
                      <a:pt x="117" y="486"/>
                    </a:lnTo>
                    <a:lnTo>
                      <a:pt x="0" y="635"/>
                    </a:lnTo>
                    <a:lnTo>
                      <a:pt x="0" y="149"/>
                    </a:lnTo>
                    <a:close/>
                  </a:path>
                </a:pathLst>
              </a:custGeom>
              <a:solidFill>
                <a:srgbClr val="33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8" name="Freeform 1623"/>
              <p:cNvSpPr>
                <a:spLocks/>
              </p:cNvSpPr>
              <p:nvPr/>
            </p:nvSpPr>
            <p:spPr bwMode="auto">
              <a:xfrm>
                <a:off x="-508" y="1741"/>
                <a:ext cx="4" cy="53"/>
              </a:xfrm>
              <a:custGeom>
                <a:avLst/>
                <a:gdLst>
                  <a:gd name="T0" fmla="*/ 26 w 26"/>
                  <a:gd name="T1" fmla="*/ 0 h 530"/>
                  <a:gd name="T2" fmla="*/ 0 w 26"/>
                  <a:gd name="T3" fmla="*/ 44 h 530"/>
                  <a:gd name="T4" fmla="*/ 0 w 26"/>
                  <a:gd name="T5" fmla="*/ 530 h 530"/>
                  <a:gd name="T6" fmla="*/ 26 w 26"/>
                  <a:gd name="T7" fmla="*/ 486 h 530"/>
                  <a:gd name="T8" fmla="*/ 26 w 26"/>
                  <a:gd name="T9" fmla="*/ 0 h 530"/>
                </a:gdLst>
                <a:ahLst/>
                <a:cxnLst>
                  <a:cxn ang="0">
                    <a:pos x="T0" y="T1"/>
                  </a:cxn>
                  <a:cxn ang="0">
                    <a:pos x="T2" y="T3"/>
                  </a:cxn>
                  <a:cxn ang="0">
                    <a:pos x="T4" y="T5"/>
                  </a:cxn>
                  <a:cxn ang="0">
                    <a:pos x="T6" y="T7"/>
                  </a:cxn>
                  <a:cxn ang="0">
                    <a:pos x="T8" y="T9"/>
                  </a:cxn>
                </a:cxnLst>
                <a:rect l="0" t="0" r="r" b="b"/>
                <a:pathLst>
                  <a:path w="26" h="530">
                    <a:moveTo>
                      <a:pt x="26" y="0"/>
                    </a:moveTo>
                    <a:lnTo>
                      <a:pt x="0" y="44"/>
                    </a:lnTo>
                    <a:lnTo>
                      <a:pt x="0" y="530"/>
                    </a:lnTo>
                    <a:lnTo>
                      <a:pt x="26" y="486"/>
                    </a:lnTo>
                    <a:lnTo>
                      <a:pt x="26" y="0"/>
                    </a:lnTo>
                    <a:close/>
                  </a:path>
                </a:pathLst>
              </a:custGeom>
              <a:solidFill>
                <a:srgbClr val="2D3F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9" name="Freeform 1624"/>
              <p:cNvSpPr>
                <a:spLocks/>
              </p:cNvSpPr>
              <p:nvPr/>
            </p:nvSpPr>
            <p:spPr bwMode="auto">
              <a:xfrm>
                <a:off x="-437" y="1742"/>
                <a:ext cx="10" cy="58"/>
              </a:xfrm>
              <a:custGeom>
                <a:avLst/>
                <a:gdLst>
                  <a:gd name="T0" fmla="*/ 71 w 71"/>
                  <a:gd name="T1" fmla="*/ 0 h 575"/>
                  <a:gd name="T2" fmla="*/ 0 w 71"/>
                  <a:gd name="T3" fmla="*/ 89 h 575"/>
                  <a:gd name="T4" fmla="*/ 0 w 71"/>
                  <a:gd name="T5" fmla="*/ 575 h 575"/>
                  <a:gd name="T6" fmla="*/ 71 w 71"/>
                  <a:gd name="T7" fmla="*/ 486 h 575"/>
                  <a:gd name="T8" fmla="*/ 71 w 71"/>
                  <a:gd name="T9" fmla="*/ 0 h 575"/>
                </a:gdLst>
                <a:ahLst/>
                <a:cxnLst>
                  <a:cxn ang="0">
                    <a:pos x="T0" y="T1"/>
                  </a:cxn>
                  <a:cxn ang="0">
                    <a:pos x="T2" y="T3"/>
                  </a:cxn>
                  <a:cxn ang="0">
                    <a:pos x="T4" y="T5"/>
                  </a:cxn>
                  <a:cxn ang="0">
                    <a:pos x="T6" y="T7"/>
                  </a:cxn>
                  <a:cxn ang="0">
                    <a:pos x="T8" y="T9"/>
                  </a:cxn>
                </a:cxnLst>
                <a:rect l="0" t="0" r="r" b="b"/>
                <a:pathLst>
                  <a:path w="71" h="575">
                    <a:moveTo>
                      <a:pt x="71" y="0"/>
                    </a:moveTo>
                    <a:lnTo>
                      <a:pt x="0" y="89"/>
                    </a:lnTo>
                    <a:lnTo>
                      <a:pt x="0" y="575"/>
                    </a:lnTo>
                    <a:lnTo>
                      <a:pt x="71" y="486"/>
                    </a:lnTo>
                    <a:lnTo>
                      <a:pt x="71" y="0"/>
                    </a:lnTo>
                    <a:close/>
                  </a:path>
                </a:pathLst>
              </a:custGeom>
              <a:solidFill>
                <a:srgbClr val="375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0" name="Freeform 1625"/>
              <p:cNvSpPr>
                <a:spLocks/>
              </p:cNvSpPr>
              <p:nvPr/>
            </p:nvSpPr>
            <p:spPr bwMode="auto">
              <a:xfrm>
                <a:off x="-1739" y="1804"/>
                <a:ext cx="11" cy="52"/>
              </a:xfrm>
              <a:custGeom>
                <a:avLst/>
                <a:gdLst>
                  <a:gd name="T0" fmla="*/ 0 w 76"/>
                  <a:gd name="T1" fmla="*/ 0 h 513"/>
                  <a:gd name="T2" fmla="*/ 76 w 76"/>
                  <a:gd name="T3" fmla="*/ 27 h 513"/>
                  <a:gd name="T4" fmla="*/ 76 w 76"/>
                  <a:gd name="T5" fmla="*/ 513 h 513"/>
                  <a:gd name="T6" fmla="*/ 0 w 76"/>
                  <a:gd name="T7" fmla="*/ 485 h 513"/>
                  <a:gd name="T8" fmla="*/ 0 w 76"/>
                  <a:gd name="T9" fmla="*/ 0 h 513"/>
                </a:gdLst>
                <a:ahLst/>
                <a:cxnLst>
                  <a:cxn ang="0">
                    <a:pos x="T0" y="T1"/>
                  </a:cxn>
                  <a:cxn ang="0">
                    <a:pos x="T2" y="T3"/>
                  </a:cxn>
                  <a:cxn ang="0">
                    <a:pos x="T4" y="T5"/>
                  </a:cxn>
                  <a:cxn ang="0">
                    <a:pos x="T6" y="T7"/>
                  </a:cxn>
                  <a:cxn ang="0">
                    <a:pos x="T8" y="T9"/>
                  </a:cxn>
                </a:cxnLst>
                <a:rect l="0" t="0" r="r" b="b"/>
                <a:pathLst>
                  <a:path w="76" h="513">
                    <a:moveTo>
                      <a:pt x="0" y="0"/>
                    </a:moveTo>
                    <a:lnTo>
                      <a:pt x="76" y="27"/>
                    </a:lnTo>
                    <a:lnTo>
                      <a:pt x="76" y="513"/>
                    </a:lnTo>
                    <a:lnTo>
                      <a:pt x="0" y="485"/>
                    </a:lnTo>
                    <a:lnTo>
                      <a:pt x="0" y="0"/>
                    </a:lnTo>
                    <a:close/>
                  </a:path>
                </a:pathLst>
              </a:custGeom>
              <a:solidFill>
                <a:srgbClr val="4F7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1" name="Freeform 1626"/>
              <p:cNvSpPr>
                <a:spLocks/>
              </p:cNvSpPr>
              <p:nvPr/>
            </p:nvSpPr>
            <p:spPr bwMode="auto">
              <a:xfrm>
                <a:off x="-509" y="1745"/>
                <a:ext cx="1" cy="54"/>
              </a:xfrm>
              <a:custGeom>
                <a:avLst/>
                <a:gdLst>
                  <a:gd name="T0" fmla="*/ 7 w 7"/>
                  <a:gd name="T1" fmla="*/ 0 h 535"/>
                  <a:gd name="T2" fmla="*/ 0 w 7"/>
                  <a:gd name="T3" fmla="*/ 50 h 535"/>
                  <a:gd name="T4" fmla="*/ 0 w 7"/>
                  <a:gd name="T5" fmla="*/ 535 h 535"/>
                  <a:gd name="T6" fmla="*/ 7 w 7"/>
                  <a:gd name="T7" fmla="*/ 486 h 535"/>
                  <a:gd name="T8" fmla="*/ 7 w 7"/>
                  <a:gd name="T9" fmla="*/ 0 h 535"/>
                </a:gdLst>
                <a:ahLst/>
                <a:cxnLst>
                  <a:cxn ang="0">
                    <a:pos x="T0" y="T1"/>
                  </a:cxn>
                  <a:cxn ang="0">
                    <a:pos x="T2" y="T3"/>
                  </a:cxn>
                  <a:cxn ang="0">
                    <a:pos x="T4" y="T5"/>
                  </a:cxn>
                  <a:cxn ang="0">
                    <a:pos x="T6" y="T7"/>
                  </a:cxn>
                  <a:cxn ang="0">
                    <a:pos x="T8" y="T9"/>
                  </a:cxn>
                </a:cxnLst>
                <a:rect l="0" t="0" r="r" b="b"/>
                <a:pathLst>
                  <a:path w="7" h="535">
                    <a:moveTo>
                      <a:pt x="7" y="0"/>
                    </a:moveTo>
                    <a:lnTo>
                      <a:pt x="0" y="50"/>
                    </a:lnTo>
                    <a:lnTo>
                      <a:pt x="0" y="535"/>
                    </a:lnTo>
                    <a:lnTo>
                      <a:pt x="7" y="486"/>
                    </a:lnTo>
                    <a:lnTo>
                      <a:pt x="7" y="0"/>
                    </a:lnTo>
                    <a:close/>
                  </a:path>
                </a:pathLst>
              </a:custGeom>
              <a:solidFill>
                <a:srgbClr val="16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2" name="Freeform 1627"/>
              <p:cNvSpPr>
                <a:spLocks/>
              </p:cNvSpPr>
              <p:nvPr/>
            </p:nvSpPr>
            <p:spPr bwMode="auto">
              <a:xfrm>
                <a:off x="-1528" y="1784"/>
                <a:ext cx="2" cy="51"/>
              </a:xfrm>
              <a:custGeom>
                <a:avLst/>
                <a:gdLst>
                  <a:gd name="T0" fmla="*/ 12 w 12"/>
                  <a:gd name="T1" fmla="*/ 29 h 515"/>
                  <a:gd name="T2" fmla="*/ 0 w 12"/>
                  <a:gd name="T3" fmla="*/ 0 h 515"/>
                  <a:gd name="T4" fmla="*/ 0 w 12"/>
                  <a:gd name="T5" fmla="*/ 486 h 515"/>
                  <a:gd name="T6" fmla="*/ 12 w 12"/>
                  <a:gd name="T7" fmla="*/ 515 h 515"/>
                  <a:gd name="T8" fmla="*/ 12 w 12"/>
                  <a:gd name="T9" fmla="*/ 29 h 515"/>
                </a:gdLst>
                <a:ahLst/>
                <a:cxnLst>
                  <a:cxn ang="0">
                    <a:pos x="T0" y="T1"/>
                  </a:cxn>
                  <a:cxn ang="0">
                    <a:pos x="T2" y="T3"/>
                  </a:cxn>
                  <a:cxn ang="0">
                    <a:pos x="T4" y="T5"/>
                  </a:cxn>
                  <a:cxn ang="0">
                    <a:pos x="T6" y="T7"/>
                  </a:cxn>
                  <a:cxn ang="0">
                    <a:pos x="T8" y="T9"/>
                  </a:cxn>
                </a:cxnLst>
                <a:rect l="0" t="0" r="r" b="b"/>
                <a:pathLst>
                  <a:path w="12" h="515">
                    <a:moveTo>
                      <a:pt x="12" y="29"/>
                    </a:moveTo>
                    <a:lnTo>
                      <a:pt x="0" y="0"/>
                    </a:lnTo>
                    <a:lnTo>
                      <a:pt x="0" y="486"/>
                    </a:lnTo>
                    <a:lnTo>
                      <a:pt x="12" y="515"/>
                    </a:lnTo>
                    <a:lnTo>
                      <a:pt x="12" y="29"/>
                    </a:lnTo>
                    <a:close/>
                  </a:path>
                </a:pathLst>
              </a:custGeom>
              <a:solidFill>
                <a:srgbClr val="1A1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3" name="Freeform 1628"/>
              <p:cNvSpPr>
                <a:spLocks/>
              </p:cNvSpPr>
              <p:nvPr/>
            </p:nvSpPr>
            <p:spPr bwMode="auto">
              <a:xfrm>
                <a:off x="-500" y="1747"/>
                <a:ext cx="4" cy="53"/>
              </a:xfrm>
              <a:custGeom>
                <a:avLst/>
                <a:gdLst>
                  <a:gd name="T0" fmla="*/ 32 w 32"/>
                  <a:gd name="T1" fmla="*/ 41 h 526"/>
                  <a:gd name="T2" fmla="*/ 0 w 32"/>
                  <a:gd name="T3" fmla="*/ 0 h 526"/>
                  <a:gd name="T4" fmla="*/ 0 w 32"/>
                  <a:gd name="T5" fmla="*/ 485 h 526"/>
                  <a:gd name="T6" fmla="*/ 32 w 32"/>
                  <a:gd name="T7" fmla="*/ 526 h 526"/>
                  <a:gd name="T8" fmla="*/ 32 w 32"/>
                  <a:gd name="T9" fmla="*/ 41 h 526"/>
                </a:gdLst>
                <a:ahLst/>
                <a:cxnLst>
                  <a:cxn ang="0">
                    <a:pos x="T0" y="T1"/>
                  </a:cxn>
                  <a:cxn ang="0">
                    <a:pos x="T2" y="T3"/>
                  </a:cxn>
                  <a:cxn ang="0">
                    <a:pos x="T4" y="T5"/>
                  </a:cxn>
                  <a:cxn ang="0">
                    <a:pos x="T6" y="T7"/>
                  </a:cxn>
                  <a:cxn ang="0">
                    <a:pos x="T8" y="T9"/>
                  </a:cxn>
                </a:cxnLst>
                <a:rect l="0" t="0" r="r" b="b"/>
                <a:pathLst>
                  <a:path w="32" h="526">
                    <a:moveTo>
                      <a:pt x="32" y="41"/>
                    </a:moveTo>
                    <a:lnTo>
                      <a:pt x="0" y="0"/>
                    </a:lnTo>
                    <a:lnTo>
                      <a:pt x="0" y="485"/>
                    </a:lnTo>
                    <a:lnTo>
                      <a:pt x="32" y="526"/>
                    </a:lnTo>
                    <a:lnTo>
                      <a:pt x="32" y="41"/>
                    </a:lnTo>
                    <a:close/>
                  </a:path>
                </a:pathLst>
              </a:custGeom>
              <a:solidFill>
                <a:srgbClr val="283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4" name="Freeform 1629"/>
              <p:cNvSpPr>
                <a:spLocks/>
              </p:cNvSpPr>
              <p:nvPr/>
            </p:nvSpPr>
            <p:spPr bwMode="auto">
              <a:xfrm>
                <a:off x="-571" y="1743"/>
                <a:ext cx="2" cy="59"/>
              </a:xfrm>
              <a:custGeom>
                <a:avLst/>
                <a:gdLst>
                  <a:gd name="T0" fmla="*/ 12 w 12"/>
                  <a:gd name="T1" fmla="*/ 0 h 585"/>
                  <a:gd name="T2" fmla="*/ 0 w 12"/>
                  <a:gd name="T3" fmla="*/ 99 h 585"/>
                  <a:gd name="T4" fmla="*/ 0 w 12"/>
                  <a:gd name="T5" fmla="*/ 585 h 585"/>
                  <a:gd name="T6" fmla="*/ 12 w 12"/>
                  <a:gd name="T7" fmla="*/ 486 h 585"/>
                  <a:gd name="T8" fmla="*/ 12 w 12"/>
                  <a:gd name="T9" fmla="*/ 0 h 585"/>
                </a:gdLst>
                <a:ahLst/>
                <a:cxnLst>
                  <a:cxn ang="0">
                    <a:pos x="T0" y="T1"/>
                  </a:cxn>
                  <a:cxn ang="0">
                    <a:pos x="T2" y="T3"/>
                  </a:cxn>
                  <a:cxn ang="0">
                    <a:pos x="T4" y="T5"/>
                  </a:cxn>
                  <a:cxn ang="0">
                    <a:pos x="T6" y="T7"/>
                  </a:cxn>
                  <a:cxn ang="0">
                    <a:pos x="T8" y="T9"/>
                  </a:cxn>
                </a:cxnLst>
                <a:rect l="0" t="0" r="r" b="b"/>
                <a:pathLst>
                  <a:path w="12" h="585">
                    <a:moveTo>
                      <a:pt x="12" y="0"/>
                    </a:moveTo>
                    <a:lnTo>
                      <a:pt x="0" y="99"/>
                    </a:lnTo>
                    <a:lnTo>
                      <a:pt x="0" y="585"/>
                    </a:lnTo>
                    <a:lnTo>
                      <a:pt x="12" y="486"/>
                    </a:lnTo>
                    <a:lnTo>
                      <a:pt x="12" y="0"/>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5" name="Freeform 1630"/>
              <p:cNvSpPr>
                <a:spLocks/>
              </p:cNvSpPr>
              <p:nvPr/>
            </p:nvSpPr>
            <p:spPr bwMode="auto">
              <a:xfrm>
                <a:off x="-514" y="1750"/>
                <a:ext cx="5" cy="52"/>
              </a:xfrm>
              <a:custGeom>
                <a:avLst/>
                <a:gdLst>
                  <a:gd name="T0" fmla="*/ 35 w 35"/>
                  <a:gd name="T1" fmla="*/ 0 h 516"/>
                  <a:gd name="T2" fmla="*/ 0 w 35"/>
                  <a:gd name="T3" fmla="*/ 30 h 516"/>
                  <a:gd name="T4" fmla="*/ 0 w 35"/>
                  <a:gd name="T5" fmla="*/ 516 h 516"/>
                  <a:gd name="T6" fmla="*/ 35 w 35"/>
                  <a:gd name="T7" fmla="*/ 485 h 516"/>
                  <a:gd name="T8" fmla="*/ 35 w 35"/>
                  <a:gd name="T9" fmla="*/ 0 h 516"/>
                </a:gdLst>
                <a:ahLst/>
                <a:cxnLst>
                  <a:cxn ang="0">
                    <a:pos x="T0" y="T1"/>
                  </a:cxn>
                  <a:cxn ang="0">
                    <a:pos x="T2" y="T3"/>
                  </a:cxn>
                  <a:cxn ang="0">
                    <a:pos x="T4" y="T5"/>
                  </a:cxn>
                  <a:cxn ang="0">
                    <a:pos x="T6" y="T7"/>
                  </a:cxn>
                  <a:cxn ang="0">
                    <a:pos x="T8" y="T9"/>
                  </a:cxn>
                </a:cxnLst>
                <a:rect l="0" t="0" r="r" b="b"/>
                <a:pathLst>
                  <a:path w="35" h="516">
                    <a:moveTo>
                      <a:pt x="35" y="0"/>
                    </a:moveTo>
                    <a:lnTo>
                      <a:pt x="0" y="30"/>
                    </a:lnTo>
                    <a:lnTo>
                      <a:pt x="0" y="516"/>
                    </a:lnTo>
                    <a:lnTo>
                      <a:pt x="35" y="485"/>
                    </a:lnTo>
                    <a:lnTo>
                      <a:pt x="35" y="0"/>
                    </a:lnTo>
                    <a:close/>
                  </a:path>
                </a:pathLst>
              </a:custGeom>
              <a:solidFill>
                <a:srgbClr val="4466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6" name="Freeform 1631"/>
              <p:cNvSpPr>
                <a:spLocks/>
              </p:cNvSpPr>
              <p:nvPr/>
            </p:nvSpPr>
            <p:spPr bwMode="auto">
              <a:xfrm>
                <a:off x="-521" y="1750"/>
                <a:ext cx="7" cy="52"/>
              </a:xfrm>
              <a:custGeom>
                <a:avLst/>
                <a:gdLst>
                  <a:gd name="T0" fmla="*/ 53 w 53"/>
                  <a:gd name="T1" fmla="*/ 32 h 518"/>
                  <a:gd name="T2" fmla="*/ 0 w 53"/>
                  <a:gd name="T3" fmla="*/ 0 h 518"/>
                  <a:gd name="T4" fmla="*/ 0 w 53"/>
                  <a:gd name="T5" fmla="*/ 486 h 518"/>
                  <a:gd name="T6" fmla="*/ 53 w 53"/>
                  <a:gd name="T7" fmla="*/ 518 h 518"/>
                  <a:gd name="T8" fmla="*/ 53 w 53"/>
                  <a:gd name="T9" fmla="*/ 32 h 518"/>
                </a:gdLst>
                <a:ahLst/>
                <a:cxnLst>
                  <a:cxn ang="0">
                    <a:pos x="T0" y="T1"/>
                  </a:cxn>
                  <a:cxn ang="0">
                    <a:pos x="T2" y="T3"/>
                  </a:cxn>
                  <a:cxn ang="0">
                    <a:pos x="T4" y="T5"/>
                  </a:cxn>
                  <a:cxn ang="0">
                    <a:pos x="T6" y="T7"/>
                  </a:cxn>
                  <a:cxn ang="0">
                    <a:pos x="T8" y="T9"/>
                  </a:cxn>
                </a:cxnLst>
                <a:rect l="0" t="0" r="r" b="b"/>
                <a:pathLst>
                  <a:path w="53" h="518">
                    <a:moveTo>
                      <a:pt x="53" y="32"/>
                    </a:moveTo>
                    <a:lnTo>
                      <a:pt x="0" y="0"/>
                    </a:lnTo>
                    <a:lnTo>
                      <a:pt x="0" y="486"/>
                    </a:lnTo>
                    <a:lnTo>
                      <a:pt x="53" y="518"/>
                    </a:lnTo>
                    <a:lnTo>
                      <a:pt x="53" y="32"/>
                    </a:lnTo>
                    <a:close/>
                  </a:path>
                </a:pathLst>
              </a:custGeom>
              <a:solidFill>
                <a:srgbClr val="416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7" name="Freeform 1632"/>
              <p:cNvSpPr>
                <a:spLocks/>
              </p:cNvSpPr>
              <p:nvPr/>
            </p:nvSpPr>
            <p:spPr bwMode="auto">
              <a:xfrm>
                <a:off x="-461" y="1751"/>
                <a:ext cx="24" cy="54"/>
              </a:xfrm>
              <a:custGeom>
                <a:avLst/>
                <a:gdLst>
                  <a:gd name="T0" fmla="*/ 167 w 167"/>
                  <a:gd name="T1" fmla="*/ 0 h 534"/>
                  <a:gd name="T2" fmla="*/ 0 w 167"/>
                  <a:gd name="T3" fmla="*/ 47 h 534"/>
                  <a:gd name="T4" fmla="*/ 0 w 167"/>
                  <a:gd name="T5" fmla="*/ 534 h 534"/>
                  <a:gd name="T6" fmla="*/ 167 w 167"/>
                  <a:gd name="T7" fmla="*/ 486 h 534"/>
                  <a:gd name="T8" fmla="*/ 167 w 167"/>
                  <a:gd name="T9" fmla="*/ 0 h 534"/>
                </a:gdLst>
                <a:ahLst/>
                <a:cxnLst>
                  <a:cxn ang="0">
                    <a:pos x="T0" y="T1"/>
                  </a:cxn>
                  <a:cxn ang="0">
                    <a:pos x="T2" y="T3"/>
                  </a:cxn>
                  <a:cxn ang="0">
                    <a:pos x="T4" y="T5"/>
                  </a:cxn>
                  <a:cxn ang="0">
                    <a:pos x="T6" y="T7"/>
                  </a:cxn>
                  <a:cxn ang="0">
                    <a:pos x="T8" y="T9"/>
                  </a:cxn>
                </a:cxnLst>
                <a:rect l="0" t="0" r="r" b="b"/>
                <a:pathLst>
                  <a:path w="167" h="534">
                    <a:moveTo>
                      <a:pt x="167" y="0"/>
                    </a:moveTo>
                    <a:lnTo>
                      <a:pt x="0" y="47"/>
                    </a:lnTo>
                    <a:lnTo>
                      <a:pt x="0" y="534"/>
                    </a:lnTo>
                    <a:lnTo>
                      <a:pt x="167" y="486"/>
                    </a:lnTo>
                    <a:lnTo>
                      <a:pt x="167"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8" name="Freeform 1633"/>
              <p:cNvSpPr>
                <a:spLocks/>
              </p:cNvSpPr>
              <p:nvPr/>
            </p:nvSpPr>
            <p:spPr bwMode="auto">
              <a:xfrm>
                <a:off x="-629" y="1751"/>
                <a:ext cx="10" cy="49"/>
              </a:xfrm>
              <a:custGeom>
                <a:avLst/>
                <a:gdLst>
                  <a:gd name="T0" fmla="*/ 70 w 70"/>
                  <a:gd name="T1" fmla="*/ 5 h 491"/>
                  <a:gd name="T2" fmla="*/ 0 w 70"/>
                  <a:gd name="T3" fmla="*/ 0 h 491"/>
                  <a:gd name="T4" fmla="*/ 0 w 70"/>
                  <a:gd name="T5" fmla="*/ 486 h 491"/>
                  <a:gd name="T6" fmla="*/ 70 w 70"/>
                  <a:gd name="T7" fmla="*/ 491 h 491"/>
                  <a:gd name="T8" fmla="*/ 70 w 70"/>
                  <a:gd name="T9" fmla="*/ 5 h 491"/>
                </a:gdLst>
                <a:ahLst/>
                <a:cxnLst>
                  <a:cxn ang="0">
                    <a:pos x="T0" y="T1"/>
                  </a:cxn>
                  <a:cxn ang="0">
                    <a:pos x="T2" y="T3"/>
                  </a:cxn>
                  <a:cxn ang="0">
                    <a:pos x="T4" y="T5"/>
                  </a:cxn>
                  <a:cxn ang="0">
                    <a:pos x="T6" y="T7"/>
                  </a:cxn>
                  <a:cxn ang="0">
                    <a:pos x="T8" y="T9"/>
                  </a:cxn>
                </a:cxnLst>
                <a:rect l="0" t="0" r="r" b="b"/>
                <a:pathLst>
                  <a:path w="70" h="491">
                    <a:moveTo>
                      <a:pt x="70" y="5"/>
                    </a:moveTo>
                    <a:lnTo>
                      <a:pt x="0" y="0"/>
                    </a:lnTo>
                    <a:lnTo>
                      <a:pt x="0" y="486"/>
                    </a:lnTo>
                    <a:lnTo>
                      <a:pt x="70" y="491"/>
                    </a:lnTo>
                    <a:lnTo>
                      <a:pt x="70" y="5"/>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9" name="Freeform 1634"/>
              <p:cNvSpPr>
                <a:spLocks/>
              </p:cNvSpPr>
              <p:nvPr/>
            </p:nvSpPr>
            <p:spPr bwMode="auto">
              <a:xfrm>
                <a:off x="-574" y="1753"/>
                <a:ext cx="3" cy="50"/>
              </a:xfrm>
              <a:custGeom>
                <a:avLst/>
                <a:gdLst>
                  <a:gd name="T0" fmla="*/ 24 w 24"/>
                  <a:gd name="T1" fmla="*/ 0 h 501"/>
                  <a:gd name="T2" fmla="*/ 0 w 24"/>
                  <a:gd name="T3" fmla="*/ 15 h 501"/>
                  <a:gd name="T4" fmla="*/ 0 w 24"/>
                  <a:gd name="T5" fmla="*/ 501 h 501"/>
                  <a:gd name="T6" fmla="*/ 24 w 24"/>
                  <a:gd name="T7" fmla="*/ 486 h 501"/>
                  <a:gd name="T8" fmla="*/ 24 w 24"/>
                  <a:gd name="T9" fmla="*/ 0 h 501"/>
                </a:gdLst>
                <a:ahLst/>
                <a:cxnLst>
                  <a:cxn ang="0">
                    <a:pos x="T0" y="T1"/>
                  </a:cxn>
                  <a:cxn ang="0">
                    <a:pos x="T2" y="T3"/>
                  </a:cxn>
                  <a:cxn ang="0">
                    <a:pos x="T4" y="T5"/>
                  </a:cxn>
                  <a:cxn ang="0">
                    <a:pos x="T6" y="T7"/>
                  </a:cxn>
                  <a:cxn ang="0">
                    <a:pos x="T8" y="T9"/>
                  </a:cxn>
                </a:cxnLst>
                <a:rect l="0" t="0" r="r" b="b"/>
                <a:pathLst>
                  <a:path w="24" h="501">
                    <a:moveTo>
                      <a:pt x="24" y="0"/>
                    </a:moveTo>
                    <a:lnTo>
                      <a:pt x="0" y="15"/>
                    </a:lnTo>
                    <a:lnTo>
                      <a:pt x="0" y="501"/>
                    </a:lnTo>
                    <a:lnTo>
                      <a:pt x="24" y="486"/>
                    </a:lnTo>
                    <a:lnTo>
                      <a:pt x="24" y="0"/>
                    </a:lnTo>
                    <a:close/>
                  </a:path>
                </a:pathLst>
              </a:custGeom>
              <a:solidFill>
                <a:srgbClr val="4C7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0" name="Freeform 1635"/>
              <p:cNvSpPr>
                <a:spLocks/>
              </p:cNvSpPr>
              <p:nvPr/>
            </p:nvSpPr>
            <p:spPr bwMode="auto">
              <a:xfrm>
                <a:off x="-619" y="1752"/>
                <a:ext cx="12" cy="54"/>
              </a:xfrm>
              <a:custGeom>
                <a:avLst/>
                <a:gdLst>
                  <a:gd name="T0" fmla="*/ 89 w 89"/>
                  <a:gd name="T1" fmla="*/ 56 h 541"/>
                  <a:gd name="T2" fmla="*/ 0 w 89"/>
                  <a:gd name="T3" fmla="*/ 0 h 541"/>
                  <a:gd name="T4" fmla="*/ 0 w 89"/>
                  <a:gd name="T5" fmla="*/ 486 h 541"/>
                  <a:gd name="T6" fmla="*/ 89 w 89"/>
                  <a:gd name="T7" fmla="*/ 541 h 541"/>
                  <a:gd name="T8" fmla="*/ 89 w 89"/>
                  <a:gd name="T9" fmla="*/ 56 h 541"/>
                </a:gdLst>
                <a:ahLst/>
                <a:cxnLst>
                  <a:cxn ang="0">
                    <a:pos x="T0" y="T1"/>
                  </a:cxn>
                  <a:cxn ang="0">
                    <a:pos x="T2" y="T3"/>
                  </a:cxn>
                  <a:cxn ang="0">
                    <a:pos x="T4" y="T5"/>
                  </a:cxn>
                  <a:cxn ang="0">
                    <a:pos x="T6" y="T7"/>
                  </a:cxn>
                  <a:cxn ang="0">
                    <a:pos x="T8" y="T9"/>
                  </a:cxn>
                </a:cxnLst>
                <a:rect l="0" t="0" r="r" b="b"/>
                <a:pathLst>
                  <a:path w="89" h="541">
                    <a:moveTo>
                      <a:pt x="89" y="56"/>
                    </a:moveTo>
                    <a:lnTo>
                      <a:pt x="0" y="0"/>
                    </a:lnTo>
                    <a:lnTo>
                      <a:pt x="0" y="486"/>
                    </a:lnTo>
                    <a:lnTo>
                      <a:pt x="89" y="541"/>
                    </a:lnTo>
                    <a:lnTo>
                      <a:pt x="89" y="56"/>
                    </a:lnTo>
                    <a:close/>
                  </a:path>
                </a:pathLst>
              </a:custGeom>
              <a:solidFill>
                <a:srgbClr val="416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1" name="Freeform 1636"/>
              <p:cNvSpPr>
                <a:spLocks/>
              </p:cNvSpPr>
              <p:nvPr/>
            </p:nvSpPr>
            <p:spPr bwMode="auto">
              <a:xfrm>
                <a:off x="-644" y="1751"/>
                <a:ext cx="15" cy="57"/>
              </a:xfrm>
              <a:custGeom>
                <a:avLst/>
                <a:gdLst>
                  <a:gd name="T0" fmla="*/ 103 w 103"/>
                  <a:gd name="T1" fmla="*/ 0 h 564"/>
                  <a:gd name="T2" fmla="*/ 0 w 103"/>
                  <a:gd name="T3" fmla="*/ 78 h 564"/>
                  <a:gd name="T4" fmla="*/ 0 w 103"/>
                  <a:gd name="T5" fmla="*/ 564 h 564"/>
                  <a:gd name="T6" fmla="*/ 103 w 103"/>
                  <a:gd name="T7" fmla="*/ 486 h 564"/>
                  <a:gd name="T8" fmla="*/ 103 w 103"/>
                  <a:gd name="T9" fmla="*/ 0 h 564"/>
                </a:gdLst>
                <a:ahLst/>
                <a:cxnLst>
                  <a:cxn ang="0">
                    <a:pos x="T0" y="T1"/>
                  </a:cxn>
                  <a:cxn ang="0">
                    <a:pos x="T2" y="T3"/>
                  </a:cxn>
                  <a:cxn ang="0">
                    <a:pos x="T4" y="T5"/>
                  </a:cxn>
                  <a:cxn ang="0">
                    <a:pos x="T6" y="T7"/>
                  </a:cxn>
                  <a:cxn ang="0">
                    <a:pos x="T8" y="T9"/>
                  </a:cxn>
                </a:cxnLst>
                <a:rect l="0" t="0" r="r" b="b"/>
                <a:pathLst>
                  <a:path w="103" h="564">
                    <a:moveTo>
                      <a:pt x="103" y="0"/>
                    </a:moveTo>
                    <a:lnTo>
                      <a:pt x="0" y="78"/>
                    </a:lnTo>
                    <a:lnTo>
                      <a:pt x="0" y="564"/>
                    </a:lnTo>
                    <a:lnTo>
                      <a:pt x="103" y="486"/>
                    </a:lnTo>
                    <a:lnTo>
                      <a:pt x="103" y="0"/>
                    </a:lnTo>
                    <a:close/>
                  </a:path>
                </a:pathLst>
              </a:custGeom>
              <a:solidFill>
                <a:srgbClr val="476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2" name="Freeform 1637"/>
              <p:cNvSpPr>
                <a:spLocks/>
              </p:cNvSpPr>
              <p:nvPr/>
            </p:nvSpPr>
            <p:spPr bwMode="auto">
              <a:xfrm>
                <a:off x="-476" y="1756"/>
                <a:ext cx="15" cy="57"/>
              </a:xfrm>
              <a:custGeom>
                <a:avLst/>
                <a:gdLst>
                  <a:gd name="T0" fmla="*/ 110 w 110"/>
                  <a:gd name="T1" fmla="*/ 0 h 575"/>
                  <a:gd name="T2" fmla="*/ 0 w 110"/>
                  <a:gd name="T3" fmla="*/ 90 h 575"/>
                  <a:gd name="T4" fmla="*/ 0 w 110"/>
                  <a:gd name="T5" fmla="*/ 575 h 575"/>
                  <a:gd name="T6" fmla="*/ 110 w 110"/>
                  <a:gd name="T7" fmla="*/ 487 h 575"/>
                  <a:gd name="T8" fmla="*/ 110 w 110"/>
                  <a:gd name="T9" fmla="*/ 0 h 575"/>
                </a:gdLst>
                <a:ahLst/>
                <a:cxnLst>
                  <a:cxn ang="0">
                    <a:pos x="T0" y="T1"/>
                  </a:cxn>
                  <a:cxn ang="0">
                    <a:pos x="T2" y="T3"/>
                  </a:cxn>
                  <a:cxn ang="0">
                    <a:pos x="T4" y="T5"/>
                  </a:cxn>
                  <a:cxn ang="0">
                    <a:pos x="T6" y="T7"/>
                  </a:cxn>
                  <a:cxn ang="0">
                    <a:pos x="T8" y="T9"/>
                  </a:cxn>
                </a:cxnLst>
                <a:rect l="0" t="0" r="r" b="b"/>
                <a:pathLst>
                  <a:path w="110" h="575">
                    <a:moveTo>
                      <a:pt x="110" y="0"/>
                    </a:moveTo>
                    <a:lnTo>
                      <a:pt x="0" y="90"/>
                    </a:lnTo>
                    <a:lnTo>
                      <a:pt x="0" y="575"/>
                    </a:lnTo>
                    <a:lnTo>
                      <a:pt x="110" y="487"/>
                    </a:lnTo>
                    <a:lnTo>
                      <a:pt x="110" y="0"/>
                    </a:lnTo>
                    <a:close/>
                  </a:path>
                </a:pathLst>
              </a:custGeom>
              <a:solidFill>
                <a:srgbClr val="4668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3" name="Freeform 1638"/>
              <p:cNvSpPr>
                <a:spLocks/>
              </p:cNvSpPr>
              <p:nvPr/>
            </p:nvSpPr>
            <p:spPr bwMode="auto">
              <a:xfrm>
                <a:off x="-577" y="1755"/>
                <a:ext cx="3" cy="55"/>
              </a:xfrm>
              <a:custGeom>
                <a:avLst/>
                <a:gdLst>
                  <a:gd name="T0" fmla="*/ 19 w 19"/>
                  <a:gd name="T1" fmla="*/ 0 h 559"/>
                  <a:gd name="T2" fmla="*/ 0 w 19"/>
                  <a:gd name="T3" fmla="*/ 73 h 559"/>
                  <a:gd name="T4" fmla="*/ 0 w 19"/>
                  <a:gd name="T5" fmla="*/ 559 h 559"/>
                  <a:gd name="T6" fmla="*/ 19 w 19"/>
                  <a:gd name="T7" fmla="*/ 486 h 559"/>
                  <a:gd name="T8" fmla="*/ 19 w 19"/>
                  <a:gd name="T9" fmla="*/ 0 h 559"/>
                </a:gdLst>
                <a:ahLst/>
                <a:cxnLst>
                  <a:cxn ang="0">
                    <a:pos x="T0" y="T1"/>
                  </a:cxn>
                  <a:cxn ang="0">
                    <a:pos x="T2" y="T3"/>
                  </a:cxn>
                  <a:cxn ang="0">
                    <a:pos x="T4" y="T5"/>
                  </a:cxn>
                  <a:cxn ang="0">
                    <a:pos x="T6" y="T7"/>
                  </a:cxn>
                  <a:cxn ang="0">
                    <a:pos x="T8" y="T9"/>
                  </a:cxn>
                </a:cxnLst>
                <a:rect l="0" t="0" r="r" b="b"/>
                <a:pathLst>
                  <a:path w="19" h="559">
                    <a:moveTo>
                      <a:pt x="19" y="0"/>
                    </a:moveTo>
                    <a:lnTo>
                      <a:pt x="0" y="73"/>
                    </a:lnTo>
                    <a:lnTo>
                      <a:pt x="0" y="559"/>
                    </a:lnTo>
                    <a:lnTo>
                      <a:pt x="19" y="486"/>
                    </a:lnTo>
                    <a:lnTo>
                      <a:pt x="19" y="0"/>
                    </a:lnTo>
                    <a:close/>
                  </a:path>
                </a:pathLst>
              </a:custGeom>
              <a:solidFill>
                <a:srgbClr val="1C2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4" name="Freeform 1639"/>
              <p:cNvSpPr>
                <a:spLocks/>
              </p:cNvSpPr>
              <p:nvPr/>
            </p:nvSpPr>
            <p:spPr bwMode="auto">
              <a:xfrm>
                <a:off x="-835" y="1756"/>
                <a:ext cx="1" cy="52"/>
              </a:xfrm>
              <a:custGeom>
                <a:avLst/>
                <a:gdLst>
                  <a:gd name="T0" fmla="*/ 4 w 4"/>
                  <a:gd name="T1" fmla="*/ 31 h 516"/>
                  <a:gd name="T2" fmla="*/ 0 w 4"/>
                  <a:gd name="T3" fmla="*/ 0 h 516"/>
                  <a:gd name="T4" fmla="*/ 0 w 4"/>
                  <a:gd name="T5" fmla="*/ 485 h 516"/>
                  <a:gd name="T6" fmla="*/ 4 w 4"/>
                  <a:gd name="T7" fmla="*/ 516 h 516"/>
                  <a:gd name="T8" fmla="*/ 4 w 4"/>
                  <a:gd name="T9" fmla="*/ 31 h 516"/>
                </a:gdLst>
                <a:ahLst/>
                <a:cxnLst>
                  <a:cxn ang="0">
                    <a:pos x="T0" y="T1"/>
                  </a:cxn>
                  <a:cxn ang="0">
                    <a:pos x="T2" y="T3"/>
                  </a:cxn>
                  <a:cxn ang="0">
                    <a:pos x="T4" y="T5"/>
                  </a:cxn>
                  <a:cxn ang="0">
                    <a:pos x="T6" y="T7"/>
                  </a:cxn>
                  <a:cxn ang="0">
                    <a:pos x="T8" y="T9"/>
                  </a:cxn>
                </a:cxnLst>
                <a:rect l="0" t="0" r="r" b="b"/>
                <a:pathLst>
                  <a:path w="4" h="516">
                    <a:moveTo>
                      <a:pt x="4" y="31"/>
                    </a:moveTo>
                    <a:lnTo>
                      <a:pt x="0" y="0"/>
                    </a:lnTo>
                    <a:lnTo>
                      <a:pt x="0" y="485"/>
                    </a:lnTo>
                    <a:lnTo>
                      <a:pt x="4" y="516"/>
                    </a:lnTo>
                    <a:lnTo>
                      <a:pt x="4" y="31"/>
                    </a:lnTo>
                    <a:close/>
                  </a:path>
                </a:pathLst>
              </a:custGeom>
              <a:solidFill>
                <a:srgbClr val="10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5" name="Freeform 1640"/>
              <p:cNvSpPr>
                <a:spLocks/>
              </p:cNvSpPr>
              <p:nvPr/>
            </p:nvSpPr>
            <p:spPr bwMode="auto">
              <a:xfrm>
                <a:off x="-847" y="1756"/>
                <a:ext cx="12" cy="53"/>
              </a:xfrm>
              <a:custGeom>
                <a:avLst/>
                <a:gdLst>
                  <a:gd name="T0" fmla="*/ 83 w 83"/>
                  <a:gd name="T1" fmla="*/ 0 h 521"/>
                  <a:gd name="T2" fmla="*/ 0 w 83"/>
                  <a:gd name="T3" fmla="*/ 35 h 521"/>
                  <a:gd name="T4" fmla="*/ 0 w 83"/>
                  <a:gd name="T5" fmla="*/ 521 h 521"/>
                  <a:gd name="T6" fmla="*/ 83 w 83"/>
                  <a:gd name="T7" fmla="*/ 485 h 521"/>
                  <a:gd name="T8" fmla="*/ 83 w 83"/>
                  <a:gd name="T9" fmla="*/ 0 h 521"/>
                </a:gdLst>
                <a:ahLst/>
                <a:cxnLst>
                  <a:cxn ang="0">
                    <a:pos x="T0" y="T1"/>
                  </a:cxn>
                  <a:cxn ang="0">
                    <a:pos x="T2" y="T3"/>
                  </a:cxn>
                  <a:cxn ang="0">
                    <a:pos x="T4" y="T5"/>
                  </a:cxn>
                  <a:cxn ang="0">
                    <a:pos x="T6" y="T7"/>
                  </a:cxn>
                  <a:cxn ang="0">
                    <a:pos x="T8" y="T9"/>
                  </a:cxn>
                </a:cxnLst>
                <a:rect l="0" t="0" r="r" b="b"/>
                <a:pathLst>
                  <a:path w="83" h="521">
                    <a:moveTo>
                      <a:pt x="83" y="0"/>
                    </a:moveTo>
                    <a:lnTo>
                      <a:pt x="0" y="35"/>
                    </a:lnTo>
                    <a:lnTo>
                      <a:pt x="0" y="521"/>
                    </a:lnTo>
                    <a:lnTo>
                      <a:pt x="83" y="485"/>
                    </a:lnTo>
                    <a:lnTo>
                      <a:pt x="83" y="0"/>
                    </a:lnTo>
                    <a:close/>
                  </a:path>
                </a:pathLst>
              </a:custGeom>
              <a:solidFill>
                <a:srgbClr val="528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6" name="Freeform 1641"/>
              <p:cNvSpPr>
                <a:spLocks/>
              </p:cNvSpPr>
              <p:nvPr/>
            </p:nvSpPr>
            <p:spPr bwMode="auto">
              <a:xfrm>
                <a:off x="-1539" y="1794"/>
                <a:ext cx="7" cy="57"/>
              </a:xfrm>
              <a:custGeom>
                <a:avLst/>
                <a:gdLst>
                  <a:gd name="T0" fmla="*/ 47 w 47"/>
                  <a:gd name="T1" fmla="*/ 82 h 568"/>
                  <a:gd name="T2" fmla="*/ 0 w 47"/>
                  <a:gd name="T3" fmla="*/ 0 h 568"/>
                  <a:gd name="T4" fmla="*/ 0 w 47"/>
                  <a:gd name="T5" fmla="*/ 485 h 568"/>
                  <a:gd name="T6" fmla="*/ 47 w 47"/>
                  <a:gd name="T7" fmla="*/ 568 h 568"/>
                  <a:gd name="T8" fmla="*/ 47 w 47"/>
                  <a:gd name="T9" fmla="*/ 82 h 568"/>
                </a:gdLst>
                <a:ahLst/>
                <a:cxnLst>
                  <a:cxn ang="0">
                    <a:pos x="T0" y="T1"/>
                  </a:cxn>
                  <a:cxn ang="0">
                    <a:pos x="T2" y="T3"/>
                  </a:cxn>
                  <a:cxn ang="0">
                    <a:pos x="T4" y="T5"/>
                  </a:cxn>
                  <a:cxn ang="0">
                    <a:pos x="T6" y="T7"/>
                  </a:cxn>
                  <a:cxn ang="0">
                    <a:pos x="T8" y="T9"/>
                  </a:cxn>
                </a:cxnLst>
                <a:rect l="0" t="0" r="r" b="b"/>
                <a:pathLst>
                  <a:path w="47" h="568">
                    <a:moveTo>
                      <a:pt x="47" y="82"/>
                    </a:moveTo>
                    <a:lnTo>
                      <a:pt x="0" y="0"/>
                    </a:lnTo>
                    <a:lnTo>
                      <a:pt x="0" y="485"/>
                    </a:lnTo>
                    <a:lnTo>
                      <a:pt x="47" y="568"/>
                    </a:lnTo>
                    <a:lnTo>
                      <a:pt x="47" y="82"/>
                    </a:lnTo>
                    <a:close/>
                  </a:path>
                </a:pathLst>
              </a:custGeom>
              <a:solidFill>
                <a:srgbClr val="222B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7" name="Freeform 1642"/>
              <p:cNvSpPr>
                <a:spLocks/>
              </p:cNvSpPr>
              <p:nvPr/>
            </p:nvSpPr>
            <p:spPr bwMode="auto">
              <a:xfrm>
                <a:off x="-498" y="1759"/>
                <a:ext cx="2" cy="54"/>
              </a:xfrm>
              <a:custGeom>
                <a:avLst/>
                <a:gdLst>
                  <a:gd name="T0" fmla="*/ 15 w 15"/>
                  <a:gd name="T1" fmla="*/ 54 h 539"/>
                  <a:gd name="T2" fmla="*/ 0 w 15"/>
                  <a:gd name="T3" fmla="*/ 0 h 539"/>
                  <a:gd name="T4" fmla="*/ 0 w 15"/>
                  <a:gd name="T5" fmla="*/ 486 h 539"/>
                  <a:gd name="T6" fmla="*/ 15 w 15"/>
                  <a:gd name="T7" fmla="*/ 539 h 539"/>
                  <a:gd name="T8" fmla="*/ 15 w 15"/>
                  <a:gd name="T9" fmla="*/ 54 h 539"/>
                </a:gdLst>
                <a:ahLst/>
                <a:cxnLst>
                  <a:cxn ang="0">
                    <a:pos x="T0" y="T1"/>
                  </a:cxn>
                  <a:cxn ang="0">
                    <a:pos x="T2" y="T3"/>
                  </a:cxn>
                  <a:cxn ang="0">
                    <a:pos x="T4" y="T5"/>
                  </a:cxn>
                  <a:cxn ang="0">
                    <a:pos x="T6" y="T7"/>
                  </a:cxn>
                  <a:cxn ang="0">
                    <a:pos x="T8" y="T9"/>
                  </a:cxn>
                </a:cxnLst>
                <a:rect l="0" t="0" r="r" b="b"/>
                <a:pathLst>
                  <a:path w="15" h="539">
                    <a:moveTo>
                      <a:pt x="15" y="54"/>
                    </a:moveTo>
                    <a:lnTo>
                      <a:pt x="0" y="0"/>
                    </a:lnTo>
                    <a:lnTo>
                      <a:pt x="0" y="486"/>
                    </a:lnTo>
                    <a:lnTo>
                      <a:pt x="15" y="539"/>
                    </a:lnTo>
                    <a:lnTo>
                      <a:pt x="15" y="54"/>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8" name="Freeform 1643"/>
              <p:cNvSpPr>
                <a:spLocks/>
              </p:cNvSpPr>
              <p:nvPr/>
            </p:nvSpPr>
            <p:spPr bwMode="auto">
              <a:xfrm>
                <a:off x="-855" y="1760"/>
                <a:ext cx="8" cy="50"/>
              </a:xfrm>
              <a:custGeom>
                <a:avLst/>
                <a:gdLst>
                  <a:gd name="T0" fmla="*/ 61 w 61"/>
                  <a:gd name="T1" fmla="*/ 0 h 504"/>
                  <a:gd name="T2" fmla="*/ 0 w 61"/>
                  <a:gd name="T3" fmla="*/ 19 h 504"/>
                  <a:gd name="T4" fmla="*/ 0 w 61"/>
                  <a:gd name="T5" fmla="*/ 504 h 504"/>
                  <a:gd name="T6" fmla="*/ 61 w 61"/>
                  <a:gd name="T7" fmla="*/ 486 h 504"/>
                  <a:gd name="T8" fmla="*/ 61 w 61"/>
                  <a:gd name="T9" fmla="*/ 0 h 504"/>
                </a:gdLst>
                <a:ahLst/>
                <a:cxnLst>
                  <a:cxn ang="0">
                    <a:pos x="T0" y="T1"/>
                  </a:cxn>
                  <a:cxn ang="0">
                    <a:pos x="T2" y="T3"/>
                  </a:cxn>
                  <a:cxn ang="0">
                    <a:pos x="T4" y="T5"/>
                  </a:cxn>
                  <a:cxn ang="0">
                    <a:pos x="T6" y="T7"/>
                  </a:cxn>
                  <a:cxn ang="0">
                    <a:pos x="T8" y="T9"/>
                  </a:cxn>
                </a:cxnLst>
                <a:rect l="0" t="0" r="r" b="b"/>
                <a:pathLst>
                  <a:path w="61" h="504">
                    <a:moveTo>
                      <a:pt x="61" y="0"/>
                    </a:moveTo>
                    <a:lnTo>
                      <a:pt x="0" y="19"/>
                    </a:lnTo>
                    <a:lnTo>
                      <a:pt x="0" y="504"/>
                    </a:lnTo>
                    <a:lnTo>
                      <a:pt x="61" y="486"/>
                    </a:lnTo>
                    <a:lnTo>
                      <a:pt x="61"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9" name="Freeform 1644"/>
              <p:cNvSpPr>
                <a:spLocks/>
              </p:cNvSpPr>
              <p:nvPr/>
            </p:nvSpPr>
            <p:spPr bwMode="auto">
              <a:xfrm>
                <a:off x="-645" y="1759"/>
                <a:ext cx="1" cy="53"/>
              </a:xfrm>
              <a:custGeom>
                <a:avLst/>
                <a:gdLst>
                  <a:gd name="T0" fmla="*/ 8 w 8"/>
                  <a:gd name="T1" fmla="*/ 0 h 528"/>
                  <a:gd name="T2" fmla="*/ 0 w 8"/>
                  <a:gd name="T3" fmla="*/ 42 h 528"/>
                  <a:gd name="T4" fmla="*/ 0 w 8"/>
                  <a:gd name="T5" fmla="*/ 528 h 528"/>
                  <a:gd name="T6" fmla="*/ 8 w 8"/>
                  <a:gd name="T7" fmla="*/ 486 h 528"/>
                  <a:gd name="T8" fmla="*/ 8 w 8"/>
                  <a:gd name="T9" fmla="*/ 0 h 528"/>
                </a:gdLst>
                <a:ahLst/>
                <a:cxnLst>
                  <a:cxn ang="0">
                    <a:pos x="T0" y="T1"/>
                  </a:cxn>
                  <a:cxn ang="0">
                    <a:pos x="T2" y="T3"/>
                  </a:cxn>
                  <a:cxn ang="0">
                    <a:pos x="T4" y="T5"/>
                  </a:cxn>
                  <a:cxn ang="0">
                    <a:pos x="T6" y="T7"/>
                  </a:cxn>
                  <a:cxn ang="0">
                    <a:pos x="T8" y="T9"/>
                  </a:cxn>
                </a:cxnLst>
                <a:rect l="0" t="0" r="r" b="b"/>
                <a:pathLst>
                  <a:path w="8" h="528">
                    <a:moveTo>
                      <a:pt x="8" y="0"/>
                    </a:moveTo>
                    <a:lnTo>
                      <a:pt x="0" y="42"/>
                    </a:lnTo>
                    <a:lnTo>
                      <a:pt x="0" y="528"/>
                    </a:lnTo>
                    <a:lnTo>
                      <a:pt x="8" y="486"/>
                    </a:lnTo>
                    <a:lnTo>
                      <a:pt x="8" y="0"/>
                    </a:lnTo>
                    <a:close/>
                  </a:path>
                </a:pathLst>
              </a:custGeom>
              <a:solidFill>
                <a:srgbClr val="19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0" name="Freeform 1645"/>
              <p:cNvSpPr>
                <a:spLocks/>
              </p:cNvSpPr>
              <p:nvPr/>
            </p:nvSpPr>
            <p:spPr bwMode="auto">
              <a:xfrm>
                <a:off x="-859" y="1762"/>
                <a:ext cx="4" cy="53"/>
              </a:xfrm>
              <a:custGeom>
                <a:avLst/>
                <a:gdLst>
                  <a:gd name="T0" fmla="*/ 27 w 27"/>
                  <a:gd name="T1" fmla="*/ 0 h 527"/>
                  <a:gd name="T2" fmla="*/ 0 w 27"/>
                  <a:gd name="T3" fmla="*/ 40 h 527"/>
                  <a:gd name="T4" fmla="*/ 0 w 27"/>
                  <a:gd name="T5" fmla="*/ 527 h 527"/>
                  <a:gd name="T6" fmla="*/ 27 w 27"/>
                  <a:gd name="T7" fmla="*/ 485 h 527"/>
                  <a:gd name="T8" fmla="*/ 27 w 27"/>
                  <a:gd name="T9" fmla="*/ 0 h 527"/>
                </a:gdLst>
                <a:ahLst/>
                <a:cxnLst>
                  <a:cxn ang="0">
                    <a:pos x="T0" y="T1"/>
                  </a:cxn>
                  <a:cxn ang="0">
                    <a:pos x="T2" y="T3"/>
                  </a:cxn>
                  <a:cxn ang="0">
                    <a:pos x="T4" y="T5"/>
                  </a:cxn>
                  <a:cxn ang="0">
                    <a:pos x="T6" y="T7"/>
                  </a:cxn>
                  <a:cxn ang="0">
                    <a:pos x="T8" y="T9"/>
                  </a:cxn>
                </a:cxnLst>
                <a:rect l="0" t="0" r="r" b="b"/>
                <a:pathLst>
                  <a:path w="27" h="527">
                    <a:moveTo>
                      <a:pt x="27" y="0"/>
                    </a:moveTo>
                    <a:lnTo>
                      <a:pt x="0" y="40"/>
                    </a:lnTo>
                    <a:lnTo>
                      <a:pt x="0" y="527"/>
                    </a:lnTo>
                    <a:lnTo>
                      <a:pt x="27" y="485"/>
                    </a:lnTo>
                    <a:lnTo>
                      <a:pt x="27" y="0"/>
                    </a:lnTo>
                    <a:close/>
                  </a:path>
                </a:pathLst>
              </a:custGeom>
              <a:solidFill>
                <a:srgbClr val="3043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1" name="Freeform 1646"/>
              <p:cNvSpPr>
                <a:spLocks/>
              </p:cNvSpPr>
              <p:nvPr/>
            </p:nvSpPr>
            <p:spPr bwMode="auto">
              <a:xfrm>
                <a:off x="-619" y="1762"/>
                <a:ext cx="1" cy="56"/>
              </a:xfrm>
              <a:custGeom>
                <a:avLst/>
                <a:gdLst>
                  <a:gd name="T0" fmla="*/ 2 w 2"/>
                  <a:gd name="T1" fmla="*/ 78 h 563"/>
                  <a:gd name="T2" fmla="*/ 0 w 2"/>
                  <a:gd name="T3" fmla="*/ 0 h 563"/>
                  <a:gd name="T4" fmla="*/ 0 w 2"/>
                  <a:gd name="T5" fmla="*/ 485 h 563"/>
                  <a:gd name="T6" fmla="*/ 2 w 2"/>
                  <a:gd name="T7" fmla="*/ 563 h 563"/>
                  <a:gd name="T8" fmla="*/ 2 w 2"/>
                  <a:gd name="T9" fmla="*/ 78 h 563"/>
                </a:gdLst>
                <a:ahLst/>
                <a:cxnLst>
                  <a:cxn ang="0">
                    <a:pos x="T0" y="T1"/>
                  </a:cxn>
                  <a:cxn ang="0">
                    <a:pos x="T2" y="T3"/>
                  </a:cxn>
                  <a:cxn ang="0">
                    <a:pos x="T4" y="T5"/>
                  </a:cxn>
                  <a:cxn ang="0">
                    <a:pos x="T6" y="T7"/>
                  </a:cxn>
                  <a:cxn ang="0">
                    <a:pos x="T8" y="T9"/>
                  </a:cxn>
                </a:cxnLst>
                <a:rect l="0" t="0" r="r" b="b"/>
                <a:pathLst>
                  <a:path w="2" h="563">
                    <a:moveTo>
                      <a:pt x="2" y="78"/>
                    </a:moveTo>
                    <a:lnTo>
                      <a:pt x="0" y="0"/>
                    </a:lnTo>
                    <a:lnTo>
                      <a:pt x="0" y="485"/>
                    </a:lnTo>
                    <a:lnTo>
                      <a:pt x="2" y="563"/>
                    </a:lnTo>
                    <a:lnTo>
                      <a:pt x="2" y="78"/>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2" name="Freeform 1647"/>
              <p:cNvSpPr>
                <a:spLocks/>
              </p:cNvSpPr>
              <p:nvPr/>
            </p:nvSpPr>
            <p:spPr bwMode="auto">
              <a:xfrm>
                <a:off x="-479" y="1765"/>
                <a:ext cx="3" cy="56"/>
              </a:xfrm>
              <a:custGeom>
                <a:avLst/>
                <a:gdLst>
                  <a:gd name="T0" fmla="*/ 19 w 19"/>
                  <a:gd name="T1" fmla="*/ 0 h 558"/>
                  <a:gd name="T2" fmla="*/ 0 w 19"/>
                  <a:gd name="T3" fmla="*/ 72 h 558"/>
                  <a:gd name="T4" fmla="*/ 0 w 19"/>
                  <a:gd name="T5" fmla="*/ 558 h 558"/>
                  <a:gd name="T6" fmla="*/ 19 w 19"/>
                  <a:gd name="T7" fmla="*/ 485 h 558"/>
                  <a:gd name="T8" fmla="*/ 19 w 19"/>
                  <a:gd name="T9" fmla="*/ 0 h 558"/>
                </a:gdLst>
                <a:ahLst/>
                <a:cxnLst>
                  <a:cxn ang="0">
                    <a:pos x="T0" y="T1"/>
                  </a:cxn>
                  <a:cxn ang="0">
                    <a:pos x="T2" y="T3"/>
                  </a:cxn>
                  <a:cxn ang="0">
                    <a:pos x="T4" y="T5"/>
                  </a:cxn>
                  <a:cxn ang="0">
                    <a:pos x="T6" y="T7"/>
                  </a:cxn>
                  <a:cxn ang="0">
                    <a:pos x="T8" y="T9"/>
                  </a:cxn>
                </a:cxnLst>
                <a:rect l="0" t="0" r="r" b="b"/>
                <a:pathLst>
                  <a:path w="19" h="558">
                    <a:moveTo>
                      <a:pt x="19" y="0"/>
                    </a:moveTo>
                    <a:lnTo>
                      <a:pt x="0" y="72"/>
                    </a:lnTo>
                    <a:lnTo>
                      <a:pt x="0" y="558"/>
                    </a:lnTo>
                    <a:lnTo>
                      <a:pt x="19" y="485"/>
                    </a:lnTo>
                    <a:lnTo>
                      <a:pt x="19" y="0"/>
                    </a:lnTo>
                    <a:close/>
                  </a:path>
                </a:pathLst>
              </a:custGeom>
              <a:solidFill>
                <a:srgbClr val="1B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3" name="Freeform 1648"/>
              <p:cNvSpPr>
                <a:spLocks/>
              </p:cNvSpPr>
              <p:nvPr/>
            </p:nvSpPr>
            <p:spPr bwMode="auto">
              <a:xfrm>
                <a:off x="-652" y="1763"/>
                <a:ext cx="7" cy="54"/>
              </a:xfrm>
              <a:custGeom>
                <a:avLst/>
                <a:gdLst>
                  <a:gd name="T0" fmla="*/ 44 w 44"/>
                  <a:gd name="T1" fmla="*/ 0 h 540"/>
                  <a:gd name="T2" fmla="*/ 0 w 44"/>
                  <a:gd name="T3" fmla="*/ 55 h 540"/>
                  <a:gd name="T4" fmla="*/ 0 w 44"/>
                  <a:gd name="T5" fmla="*/ 540 h 540"/>
                  <a:gd name="T6" fmla="*/ 44 w 44"/>
                  <a:gd name="T7" fmla="*/ 486 h 540"/>
                  <a:gd name="T8" fmla="*/ 44 w 44"/>
                  <a:gd name="T9" fmla="*/ 0 h 540"/>
                </a:gdLst>
                <a:ahLst/>
                <a:cxnLst>
                  <a:cxn ang="0">
                    <a:pos x="T0" y="T1"/>
                  </a:cxn>
                  <a:cxn ang="0">
                    <a:pos x="T2" y="T3"/>
                  </a:cxn>
                  <a:cxn ang="0">
                    <a:pos x="T4" y="T5"/>
                  </a:cxn>
                  <a:cxn ang="0">
                    <a:pos x="T6" y="T7"/>
                  </a:cxn>
                  <a:cxn ang="0">
                    <a:pos x="T8" y="T9"/>
                  </a:cxn>
                </a:cxnLst>
                <a:rect l="0" t="0" r="r" b="b"/>
                <a:pathLst>
                  <a:path w="44" h="540">
                    <a:moveTo>
                      <a:pt x="44" y="0"/>
                    </a:moveTo>
                    <a:lnTo>
                      <a:pt x="0" y="55"/>
                    </a:lnTo>
                    <a:lnTo>
                      <a:pt x="0" y="540"/>
                    </a:lnTo>
                    <a:lnTo>
                      <a:pt x="44" y="486"/>
                    </a:lnTo>
                    <a:lnTo>
                      <a:pt x="44" y="0"/>
                    </a:lnTo>
                    <a:close/>
                  </a:path>
                </a:pathLst>
              </a:custGeom>
              <a:solidFill>
                <a:srgbClr val="364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4" name="Freeform 1649"/>
              <p:cNvSpPr>
                <a:spLocks/>
              </p:cNvSpPr>
              <p:nvPr/>
            </p:nvSpPr>
            <p:spPr bwMode="auto">
              <a:xfrm>
                <a:off x="-652" y="1764"/>
                <a:ext cx="0" cy="53"/>
              </a:xfrm>
              <a:custGeom>
                <a:avLst/>
                <a:gdLst>
                  <a:gd name="T0" fmla="*/ 6 w 6"/>
                  <a:gd name="T1" fmla="*/ 51 h 536"/>
                  <a:gd name="T2" fmla="*/ 0 w 6"/>
                  <a:gd name="T3" fmla="*/ 0 h 536"/>
                  <a:gd name="T4" fmla="*/ 0 w 6"/>
                  <a:gd name="T5" fmla="*/ 487 h 536"/>
                  <a:gd name="T6" fmla="*/ 6 w 6"/>
                  <a:gd name="T7" fmla="*/ 536 h 536"/>
                  <a:gd name="T8" fmla="*/ 6 w 6"/>
                  <a:gd name="T9" fmla="*/ 51 h 536"/>
                </a:gdLst>
                <a:ahLst/>
                <a:cxnLst>
                  <a:cxn ang="0">
                    <a:pos x="T0" y="T1"/>
                  </a:cxn>
                  <a:cxn ang="0">
                    <a:pos x="T2" y="T3"/>
                  </a:cxn>
                  <a:cxn ang="0">
                    <a:pos x="T4" y="T5"/>
                  </a:cxn>
                  <a:cxn ang="0">
                    <a:pos x="T6" y="T7"/>
                  </a:cxn>
                  <a:cxn ang="0">
                    <a:pos x="T8" y="T9"/>
                  </a:cxn>
                </a:cxnLst>
                <a:rect l="0" t="0" r="r" b="b"/>
                <a:pathLst>
                  <a:path w="6" h="536">
                    <a:moveTo>
                      <a:pt x="6" y="51"/>
                    </a:moveTo>
                    <a:lnTo>
                      <a:pt x="0" y="0"/>
                    </a:lnTo>
                    <a:lnTo>
                      <a:pt x="0" y="487"/>
                    </a:lnTo>
                    <a:lnTo>
                      <a:pt x="6" y="536"/>
                    </a:lnTo>
                    <a:lnTo>
                      <a:pt x="6" y="51"/>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5" name="Freeform 1650"/>
              <p:cNvSpPr>
                <a:spLocks/>
              </p:cNvSpPr>
              <p:nvPr/>
            </p:nvSpPr>
            <p:spPr bwMode="auto">
              <a:xfrm>
                <a:off x="-507" y="1767"/>
                <a:ext cx="11" cy="54"/>
              </a:xfrm>
              <a:custGeom>
                <a:avLst/>
                <a:gdLst>
                  <a:gd name="T0" fmla="*/ 74 w 74"/>
                  <a:gd name="T1" fmla="*/ 53 h 539"/>
                  <a:gd name="T2" fmla="*/ 0 w 74"/>
                  <a:gd name="T3" fmla="*/ 0 h 539"/>
                  <a:gd name="T4" fmla="*/ 0 w 74"/>
                  <a:gd name="T5" fmla="*/ 487 h 539"/>
                  <a:gd name="T6" fmla="*/ 74 w 74"/>
                  <a:gd name="T7" fmla="*/ 539 h 539"/>
                  <a:gd name="T8" fmla="*/ 74 w 74"/>
                  <a:gd name="T9" fmla="*/ 53 h 539"/>
                </a:gdLst>
                <a:ahLst/>
                <a:cxnLst>
                  <a:cxn ang="0">
                    <a:pos x="T0" y="T1"/>
                  </a:cxn>
                  <a:cxn ang="0">
                    <a:pos x="T2" y="T3"/>
                  </a:cxn>
                  <a:cxn ang="0">
                    <a:pos x="T4" y="T5"/>
                  </a:cxn>
                  <a:cxn ang="0">
                    <a:pos x="T6" y="T7"/>
                  </a:cxn>
                  <a:cxn ang="0">
                    <a:pos x="T8" y="T9"/>
                  </a:cxn>
                </a:cxnLst>
                <a:rect l="0" t="0" r="r" b="b"/>
                <a:pathLst>
                  <a:path w="74" h="539">
                    <a:moveTo>
                      <a:pt x="74" y="53"/>
                    </a:moveTo>
                    <a:lnTo>
                      <a:pt x="0" y="0"/>
                    </a:lnTo>
                    <a:lnTo>
                      <a:pt x="0" y="487"/>
                    </a:lnTo>
                    <a:lnTo>
                      <a:pt x="74" y="539"/>
                    </a:lnTo>
                    <a:lnTo>
                      <a:pt x="74" y="53"/>
                    </a:lnTo>
                    <a:close/>
                  </a:path>
                </a:pathLst>
              </a:custGeom>
              <a:solidFill>
                <a:srgbClr val="3C5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6" name="Freeform 1651"/>
              <p:cNvSpPr>
                <a:spLocks/>
              </p:cNvSpPr>
              <p:nvPr/>
            </p:nvSpPr>
            <p:spPr bwMode="auto">
              <a:xfrm>
                <a:off x="-1106" y="1775"/>
                <a:ext cx="7" cy="51"/>
              </a:xfrm>
              <a:custGeom>
                <a:avLst/>
                <a:gdLst>
                  <a:gd name="T0" fmla="*/ 48 w 48"/>
                  <a:gd name="T1" fmla="*/ 23 h 508"/>
                  <a:gd name="T2" fmla="*/ 0 w 48"/>
                  <a:gd name="T3" fmla="*/ 0 h 508"/>
                  <a:gd name="T4" fmla="*/ 0 w 48"/>
                  <a:gd name="T5" fmla="*/ 486 h 508"/>
                  <a:gd name="T6" fmla="*/ 48 w 48"/>
                  <a:gd name="T7" fmla="*/ 508 h 508"/>
                  <a:gd name="T8" fmla="*/ 48 w 48"/>
                  <a:gd name="T9" fmla="*/ 23 h 508"/>
                </a:gdLst>
                <a:ahLst/>
                <a:cxnLst>
                  <a:cxn ang="0">
                    <a:pos x="T0" y="T1"/>
                  </a:cxn>
                  <a:cxn ang="0">
                    <a:pos x="T2" y="T3"/>
                  </a:cxn>
                  <a:cxn ang="0">
                    <a:pos x="T4" y="T5"/>
                  </a:cxn>
                  <a:cxn ang="0">
                    <a:pos x="T6" y="T7"/>
                  </a:cxn>
                  <a:cxn ang="0">
                    <a:pos x="T8" y="T9"/>
                  </a:cxn>
                </a:cxnLst>
                <a:rect l="0" t="0" r="r" b="b"/>
                <a:pathLst>
                  <a:path w="48" h="508">
                    <a:moveTo>
                      <a:pt x="48" y="23"/>
                    </a:moveTo>
                    <a:lnTo>
                      <a:pt x="0" y="0"/>
                    </a:lnTo>
                    <a:lnTo>
                      <a:pt x="0" y="486"/>
                    </a:lnTo>
                    <a:lnTo>
                      <a:pt x="48" y="508"/>
                    </a:lnTo>
                    <a:lnTo>
                      <a:pt x="48" y="23"/>
                    </a:lnTo>
                    <a:close/>
                  </a:path>
                </a:pathLst>
              </a:custGeom>
              <a:solidFill>
                <a:srgbClr val="496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7" name="Freeform 1652"/>
              <p:cNvSpPr>
                <a:spLocks/>
              </p:cNvSpPr>
              <p:nvPr/>
            </p:nvSpPr>
            <p:spPr bwMode="auto">
              <a:xfrm>
                <a:off x="-1111" y="1775"/>
                <a:ext cx="5" cy="52"/>
              </a:xfrm>
              <a:custGeom>
                <a:avLst/>
                <a:gdLst>
                  <a:gd name="T0" fmla="*/ 37 w 37"/>
                  <a:gd name="T1" fmla="*/ 0 h 516"/>
                  <a:gd name="T2" fmla="*/ 0 w 37"/>
                  <a:gd name="T3" fmla="*/ 30 h 516"/>
                  <a:gd name="T4" fmla="*/ 0 w 37"/>
                  <a:gd name="T5" fmla="*/ 516 h 516"/>
                  <a:gd name="T6" fmla="*/ 37 w 37"/>
                  <a:gd name="T7" fmla="*/ 486 h 516"/>
                  <a:gd name="T8" fmla="*/ 37 w 37"/>
                  <a:gd name="T9" fmla="*/ 0 h 516"/>
                </a:gdLst>
                <a:ahLst/>
                <a:cxnLst>
                  <a:cxn ang="0">
                    <a:pos x="T0" y="T1"/>
                  </a:cxn>
                  <a:cxn ang="0">
                    <a:pos x="T2" y="T3"/>
                  </a:cxn>
                  <a:cxn ang="0">
                    <a:pos x="T4" y="T5"/>
                  </a:cxn>
                  <a:cxn ang="0">
                    <a:pos x="T6" y="T7"/>
                  </a:cxn>
                  <a:cxn ang="0">
                    <a:pos x="T8" y="T9"/>
                  </a:cxn>
                </a:cxnLst>
                <a:rect l="0" t="0" r="r" b="b"/>
                <a:pathLst>
                  <a:path w="37" h="516">
                    <a:moveTo>
                      <a:pt x="37" y="0"/>
                    </a:moveTo>
                    <a:lnTo>
                      <a:pt x="0" y="30"/>
                    </a:lnTo>
                    <a:lnTo>
                      <a:pt x="0" y="516"/>
                    </a:lnTo>
                    <a:lnTo>
                      <a:pt x="37" y="486"/>
                    </a:lnTo>
                    <a:lnTo>
                      <a:pt x="37" y="0"/>
                    </a:lnTo>
                    <a:close/>
                  </a:path>
                </a:pathLst>
              </a:custGeom>
              <a:solidFill>
                <a:srgbClr val="4464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8" name="Rectangle 1653"/>
              <p:cNvSpPr>
                <a:spLocks noChangeArrowheads="1"/>
              </p:cNvSpPr>
              <p:nvPr/>
            </p:nvSpPr>
            <p:spPr bwMode="auto">
              <a:xfrm>
                <a:off x="-1129" y="1778"/>
                <a:ext cx="18" cy="49"/>
              </a:xfrm>
              <a:prstGeom prst="rect">
                <a:avLst/>
              </a:prstGeom>
              <a:solidFill>
                <a:srgbClr val="568A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9" name="Freeform 1654"/>
              <p:cNvSpPr>
                <a:spLocks/>
              </p:cNvSpPr>
              <p:nvPr/>
            </p:nvSpPr>
            <p:spPr bwMode="auto">
              <a:xfrm>
                <a:off x="-572" y="1766"/>
                <a:ext cx="0" cy="57"/>
              </a:xfrm>
              <a:custGeom>
                <a:avLst/>
                <a:gdLst>
                  <a:gd name="T0" fmla="*/ 5 w 5"/>
                  <a:gd name="T1" fmla="*/ 0 h 576"/>
                  <a:gd name="T2" fmla="*/ 0 w 5"/>
                  <a:gd name="T3" fmla="*/ 90 h 576"/>
                  <a:gd name="T4" fmla="*/ 0 w 5"/>
                  <a:gd name="T5" fmla="*/ 576 h 576"/>
                  <a:gd name="T6" fmla="*/ 5 w 5"/>
                  <a:gd name="T7" fmla="*/ 485 h 576"/>
                  <a:gd name="T8" fmla="*/ 5 w 5"/>
                  <a:gd name="T9" fmla="*/ 0 h 576"/>
                </a:gdLst>
                <a:ahLst/>
                <a:cxnLst>
                  <a:cxn ang="0">
                    <a:pos x="T0" y="T1"/>
                  </a:cxn>
                  <a:cxn ang="0">
                    <a:pos x="T2" y="T3"/>
                  </a:cxn>
                  <a:cxn ang="0">
                    <a:pos x="T4" y="T5"/>
                  </a:cxn>
                  <a:cxn ang="0">
                    <a:pos x="T6" y="T7"/>
                  </a:cxn>
                  <a:cxn ang="0">
                    <a:pos x="T8" y="T9"/>
                  </a:cxn>
                </a:cxnLst>
                <a:rect l="0" t="0" r="r" b="b"/>
                <a:pathLst>
                  <a:path w="5" h="576">
                    <a:moveTo>
                      <a:pt x="5" y="0"/>
                    </a:moveTo>
                    <a:lnTo>
                      <a:pt x="0" y="90"/>
                    </a:lnTo>
                    <a:lnTo>
                      <a:pt x="0" y="576"/>
                    </a:lnTo>
                    <a:lnTo>
                      <a:pt x="5" y="485"/>
                    </a:lnTo>
                    <a:lnTo>
                      <a:pt x="5"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0" name="Freeform 1655"/>
              <p:cNvSpPr>
                <a:spLocks/>
              </p:cNvSpPr>
              <p:nvPr/>
            </p:nvSpPr>
            <p:spPr bwMode="auto">
              <a:xfrm>
                <a:off x="-1099" y="1778"/>
                <a:ext cx="15" cy="48"/>
              </a:xfrm>
              <a:custGeom>
                <a:avLst/>
                <a:gdLst>
                  <a:gd name="T0" fmla="*/ 106 w 106"/>
                  <a:gd name="T1" fmla="*/ 2 h 488"/>
                  <a:gd name="T2" fmla="*/ 0 w 106"/>
                  <a:gd name="T3" fmla="*/ 0 h 488"/>
                  <a:gd name="T4" fmla="*/ 0 w 106"/>
                  <a:gd name="T5" fmla="*/ 485 h 488"/>
                  <a:gd name="T6" fmla="*/ 106 w 106"/>
                  <a:gd name="T7" fmla="*/ 488 h 488"/>
                  <a:gd name="T8" fmla="*/ 106 w 106"/>
                  <a:gd name="T9" fmla="*/ 2 h 488"/>
                </a:gdLst>
                <a:ahLst/>
                <a:cxnLst>
                  <a:cxn ang="0">
                    <a:pos x="T0" y="T1"/>
                  </a:cxn>
                  <a:cxn ang="0">
                    <a:pos x="T2" y="T3"/>
                  </a:cxn>
                  <a:cxn ang="0">
                    <a:pos x="T4" y="T5"/>
                  </a:cxn>
                  <a:cxn ang="0">
                    <a:pos x="T6" y="T7"/>
                  </a:cxn>
                  <a:cxn ang="0">
                    <a:pos x="T8" y="T9"/>
                  </a:cxn>
                </a:cxnLst>
                <a:rect l="0" t="0" r="r" b="b"/>
                <a:pathLst>
                  <a:path w="106" h="488">
                    <a:moveTo>
                      <a:pt x="106" y="2"/>
                    </a:moveTo>
                    <a:lnTo>
                      <a:pt x="0" y="0"/>
                    </a:lnTo>
                    <a:lnTo>
                      <a:pt x="0" y="485"/>
                    </a:lnTo>
                    <a:lnTo>
                      <a:pt x="106" y="488"/>
                    </a:lnTo>
                    <a:lnTo>
                      <a:pt x="106" y="2"/>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1" name="Freeform 1656"/>
              <p:cNvSpPr>
                <a:spLocks/>
              </p:cNvSpPr>
              <p:nvPr/>
            </p:nvSpPr>
            <p:spPr bwMode="auto">
              <a:xfrm>
                <a:off x="-1134" y="1778"/>
                <a:ext cx="5" cy="52"/>
              </a:xfrm>
              <a:custGeom>
                <a:avLst/>
                <a:gdLst>
                  <a:gd name="T0" fmla="*/ 37 w 37"/>
                  <a:gd name="T1" fmla="*/ 0 h 514"/>
                  <a:gd name="T2" fmla="*/ 0 w 37"/>
                  <a:gd name="T3" fmla="*/ 28 h 514"/>
                  <a:gd name="T4" fmla="*/ 0 w 37"/>
                  <a:gd name="T5" fmla="*/ 514 h 514"/>
                  <a:gd name="T6" fmla="*/ 37 w 37"/>
                  <a:gd name="T7" fmla="*/ 486 h 514"/>
                  <a:gd name="T8" fmla="*/ 37 w 37"/>
                  <a:gd name="T9" fmla="*/ 0 h 514"/>
                </a:gdLst>
                <a:ahLst/>
                <a:cxnLst>
                  <a:cxn ang="0">
                    <a:pos x="T0" y="T1"/>
                  </a:cxn>
                  <a:cxn ang="0">
                    <a:pos x="T2" y="T3"/>
                  </a:cxn>
                  <a:cxn ang="0">
                    <a:pos x="T4" y="T5"/>
                  </a:cxn>
                  <a:cxn ang="0">
                    <a:pos x="T6" y="T7"/>
                  </a:cxn>
                  <a:cxn ang="0">
                    <a:pos x="T8" y="T9"/>
                  </a:cxn>
                </a:cxnLst>
                <a:rect l="0" t="0" r="r" b="b"/>
                <a:pathLst>
                  <a:path w="37" h="514">
                    <a:moveTo>
                      <a:pt x="37" y="0"/>
                    </a:moveTo>
                    <a:lnTo>
                      <a:pt x="0" y="28"/>
                    </a:lnTo>
                    <a:lnTo>
                      <a:pt x="0" y="514"/>
                    </a:lnTo>
                    <a:lnTo>
                      <a:pt x="37" y="486"/>
                    </a:lnTo>
                    <a:lnTo>
                      <a:pt x="37" y="0"/>
                    </a:lnTo>
                    <a:close/>
                  </a:path>
                </a:pathLst>
              </a:custGeom>
              <a:solidFill>
                <a:srgbClr val="456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2" name="Freeform 1657"/>
              <p:cNvSpPr>
                <a:spLocks/>
              </p:cNvSpPr>
              <p:nvPr/>
            </p:nvSpPr>
            <p:spPr bwMode="auto">
              <a:xfrm>
                <a:off x="-662" y="1764"/>
                <a:ext cx="10" cy="61"/>
              </a:xfrm>
              <a:custGeom>
                <a:avLst/>
                <a:gdLst>
                  <a:gd name="T0" fmla="*/ 65 w 65"/>
                  <a:gd name="T1" fmla="*/ 0 h 615"/>
                  <a:gd name="T2" fmla="*/ 0 w 65"/>
                  <a:gd name="T3" fmla="*/ 129 h 615"/>
                  <a:gd name="T4" fmla="*/ 0 w 65"/>
                  <a:gd name="T5" fmla="*/ 615 h 615"/>
                  <a:gd name="T6" fmla="*/ 65 w 65"/>
                  <a:gd name="T7" fmla="*/ 487 h 615"/>
                  <a:gd name="T8" fmla="*/ 65 w 65"/>
                  <a:gd name="T9" fmla="*/ 0 h 615"/>
                </a:gdLst>
                <a:ahLst/>
                <a:cxnLst>
                  <a:cxn ang="0">
                    <a:pos x="T0" y="T1"/>
                  </a:cxn>
                  <a:cxn ang="0">
                    <a:pos x="T2" y="T3"/>
                  </a:cxn>
                  <a:cxn ang="0">
                    <a:pos x="T4" y="T5"/>
                  </a:cxn>
                  <a:cxn ang="0">
                    <a:pos x="T6" y="T7"/>
                  </a:cxn>
                  <a:cxn ang="0">
                    <a:pos x="T8" y="T9"/>
                  </a:cxn>
                </a:cxnLst>
                <a:rect l="0" t="0" r="r" b="b"/>
                <a:pathLst>
                  <a:path w="65" h="615">
                    <a:moveTo>
                      <a:pt x="65" y="0"/>
                    </a:moveTo>
                    <a:lnTo>
                      <a:pt x="0" y="129"/>
                    </a:lnTo>
                    <a:lnTo>
                      <a:pt x="0" y="615"/>
                    </a:lnTo>
                    <a:lnTo>
                      <a:pt x="65" y="487"/>
                    </a:lnTo>
                    <a:lnTo>
                      <a:pt x="65" y="0"/>
                    </a:lnTo>
                    <a:close/>
                  </a:path>
                </a:pathLst>
              </a:custGeom>
              <a:solidFill>
                <a:srgbClr val="293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3" name="Freeform 1658"/>
              <p:cNvSpPr>
                <a:spLocks/>
              </p:cNvSpPr>
              <p:nvPr/>
            </p:nvSpPr>
            <p:spPr bwMode="auto">
              <a:xfrm>
                <a:off x="-862" y="1766"/>
                <a:ext cx="3" cy="60"/>
              </a:xfrm>
              <a:custGeom>
                <a:avLst/>
                <a:gdLst>
                  <a:gd name="T0" fmla="*/ 21 w 21"/>
                  <a:gd name="T1" fmla="*/ 0 h 605"/>
                  <a:gd name="T2" fmla="*/ 0 w 21"/>
                  <a:gd name="T3" fmla="*/ 119 h 605"/>
                  <a:gd name="T4" fmla="*/ 0 w 21"/>
                  <a:gd name="T5" fmla="*/ 605 h 605"/>
                  <a:gd name="T6" fmla="*/ 21 w 21"/>
                  <a:gd name="T7" fmla="*/ 487 h 605"/>
                  <a:gd name="T8" fmla="*/ 21 w 21"/>
                  <a:gd name="T9" fmla="*/ 0 h 605"/>
                </a:gdLst>
                <a:ahLst/>
                <a:cxnLst>
                  <a:cxn ang="0">
                    <a:pos x="T0" y="T1"/>
                  </a:cxn>
                  <a:cxn ang="0">
                    <a:pos x="T2" y="T3"/>
                  </a:cxn>
                  <a:cxn ang="0">
                    <a:pos x="T4" y="T5"/>
                  </a:cxn>
                  <a:cxn ang="0">
                    <a:pos x="T6" y="T7"/>
                  </a:cxn>
                  <a:cxn ang="0">
                    <a:pos x="T8" y="T9"/>
                  </a:cxn>
                </a:cxnLst>
                <a:rect l="0" t="0" r="r" b="b"/>
                <a:pathLst>
                  <a:path w="21" h="605">
                    <a:moveTo>
                      <a:pt x="21" y="0"/>
                    </a:moveTo>
                    <a:lnTo>
                      <a:pt x="0" y="119"/>
                    </a:lnTo>
                    <a:lnTo>
                      <a:pt x="0" y="605"/>
                    </a:lnTo>
                    <a:lnTo>
                      <a:pt x="21" y="487"/>
                    </a:lnTo>
                    <a:lnTo>
                      <a:pt x="21" y="0"/>
                    </a:lnTo>
                    <a:close/>
                  </a:path>
                </a:pathLst>
              </a:custGeom>
              <a:solidFill>
                <a:srgbClr val="17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4" name="Freeform 1659"/>
              <p:cNvSpPr>
                <a:spLocks/>
              </p:cNvSpPr>
              <p:nvPr/>
            </p:nvSpPr>
            <p:spPr bwMode="auto">
              <a:xfrm>
                <a:off x="-492" y="1772"/>
                <a:ext cx="13" cy="52"/>
              </a:xfrm>
              <a:custGeom>
                <a:avLst/>
                <a:gdLst>
                  <a:gd name="T0" fmla="*/ 89 w 89"/>
                  <a:gd name="T1" fmla="*/ 0 h 522"/>
                  <a:gd name="T2" fmla="*/ 0 w 89"/>
                  <a:gd name="T3" fmla="*/ 36 h 522"/>
                  <a:gd name="T4" fmla="*/ 0 w 89"/>
                  <a:gd name="T5" fmla="*/ 522 h 522"/>
                  <a:gd name="T6" fmla="*/ 89 w 89"/>
                  <a:gd name="T7" fmla="*/ 486 h 522"/>
                  <a:gd name="T8" fmla="*/ 89 w 89"/>
                  <a:gd name="T9" fmla="*/ 0 h 522"/>
                </a:gdLst>
                <a:ahLst/>
                <a:cxnLst>
                  <a:cxn ang="0">
                    <a:pos x="T0" y="T1"/>
                  </a:cxn>
                  <a:cxn ang="0">
                    <a:pos x="T2" y="T3"/>
                  </a:cxn>
                  <a:cxn ang="0">
                    <a:pos x="T4" y="T5"/>
                  </a:cxn>
                  <a:cxn ang="0">
                    <a:pos x="T6" y="T7"/>
                  </a:cxn>
                  <a:cxn ang="0">
                    <a:pos x="T8" y="T9"/>
                  </a:cxn>
                </a:cxnLst>
                <a:rect l="0" t="0" r="r" b="b"/>
                <a:pathLst>
                  <a:path w="89" h="522">
                    <a:moveTo>
                      <a:pt x="89" y="0"/>
                    </a:moveTo>
                    <a:lnTo>
                      <a:pt x="0" y="36"/>
                    </a:lnTo>
                    <a:lnTo>
                      <a:pt x="0" y="522"/>
                    </a:lnTo>
                    <a:lnTo>
                      <a:pt x="89" y="486"/>
                    </a:lnTo>
                    <a:lnTo>
                      <a:pt x="89" y="0"/>
                    </a:lnTo>
                    <a:close/>
                  </a:path>
                </a:pathLst>
              </a:custGeom>
              <a:solidFill>
                <a:srgbClr val="538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5" name="Freeform 1660"/>
              <p:cNvSpPr>
                <a:spLocks/>
              </p:cNvSpPr>
              <p:nvPr/>
            </p:nvSpPr>
            <p:spPr bwMode="auto">
              <a:xfrm>
                <a:off x="-496" y="1772"/>
                <a:ext cx="4" cy="52"/>
              </a:xfrm>
              <a:custGeom>
                <a:avLst/>
                <a:gdLst>
                  <a:gd name="T0" fmla="*/ 29 w 29"/>
                  <a:gd name="T1" fmla="*/ 36 h 522"/>
                  <a:gd name="T2" fmla="*/ 0 w 29"/>
                  <a:gd name="T3" fmla="*/ 0 h 522"/>
                  <a:gd name="T4" fmla="*/ 0 w 29"/>
                  <a:gd name="T5" fmla="*/ 486 h 522"/>
                  <a:gd name="T6" fmla="*/ 29 w 29"/>
                  <a:gd name="T7" fmla="*/ 522 h 522"/>
                  <a:gd name="T8" fmla="*/ 29 w 29"/>
                  <a:gd name="T9" fmla="*/ 36 h 522"/>
                </a:gdLst>
                <a:ahLst/>
                <a:cxnLst>
                  <a:cxn ang="0">
                    <a:pos x="T0" y="T1"/>
                  </a:cxn>
                  <a:cxn ang="0">
                    <a:pos x="T2" y="T3"/>
                  </a:cxn>
                  <a:cxn ang="0">
                    <a:pos x="T4" y="T5"/>
                  </a:cxn>
                  <a:cxn ang="0">
                    <a:pos x="T6" y="T7"/>
                  </a:cxn>
                  <a:cxn ang="0">
                    <a:pos x="T8" y="T9"/>
                  </a:cxn>
                </a:cxnLst>
                <a:rect l="0" t="0" r="r" b="b"/>
                <a:pathLst>
                  <a:path w="29" h="522">
                    <a:moveTo>
                      <a:pt x="29" y="36"/>
                    </a:moveTo>
                    <a:lnTo>
                      <a:pt x="0" y="0"/>
                    </a:lnTo>
                    <a:lnTo>
                      <a:pt x="0" y="486"/>
                    </a:lnTo>
                    <a:lnTo>
                      <a:pt x="29" y="522"/>
                    </a:lnTo>
                    <a:lnTo>
                      <a:pt x="29" y="36"/>
                    </a:lnTo>
                    <a:close/>
                  </a:path>
                </a:pathLst>
              </a:custGeom>
              <a:solidFill>
                <a:srgbClr val="293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6" name="Freeform 1661"/>
              <p:cNvSpPr>
                <a:spLocks/>
              </p:cNvSpPr>
              <p:nvPr/>
            </p:nvSpPr>
            <p:spPr bwMode="auto">
              <a:xfrm>
                <a:off x="-1141" y="1781"/>
                <a:ext cx="7" cy="51"/>
              </a:xfrm>
              <a:custGeom>
                <a:avLst/>
                <a:gdLst>
                  <a:gd name="T0" fmla="*/ 52 w 52"/>
                  <a:gd name="T1" fmla="*/ 0 h 512"/>
                  <a:gd name="T2" fmla="*/ 0 w 52"/>
                  <a:gd name="T3" fmla="*/ 26 h 512"/>
                  <a:gd name="T4" fmla="*/ 0 w 52"/>
                  <a:gd name="T5" fmla="*/ 512 h 512"/>
                  <a:gd name="T6" fmla="*/ 52 w 52"/>
                  <a:gd name="T7" fmla="*/ 486 h 512"/>
                  <a:gd name="T8" fmla="*/ 52 w 52"/>
                  <a:gd name="T9" fmla="*/ 0 h 512"/>
                </a:gdLst>
                <a:ahLst/>
                <a:cxnLst>
                  <a:cxn ang="0">
                    <a:pos x="T0" y="T1"/>
                  </a:cxn>
                  <a:cxn ang="0">
                    <a:pos x="T2" y="T3"/>
                  </a:cxn>
                  <a:cxn ang="0">
                    <a:pos x="T4" y="T5"/>
                  </a:cxn>
                  <a:cxn ang="0">
                    <a:pos x="T6" y="T7"/>
                  </a:cxn>
                  <a:cxn ang="0">
                    <a:pos x="T8" y="T9"/>
                  </a:cxn>
                </a:cxnLst>
                <a:rect l="0" t="0" r="r" b="b"/>
                <a:pathLst>
                  <a:path w="52" h="512">
                    <a:moveTo>
                      <a:pt x="52" y="0"/>
                    </a:moveTo>
                    <a:lnTo>
                      <a:pt x="0" y="26"/>
                    </a:lnTo>
                    <a:lnTo>
                      <a:pt x="0" y="512"/>
                    </a:lnTo>
                    <a:lnTo>
                      <a:pt x="52" y="486"/>
                    </a:lnTo>
                    <a:lnTo>
                      <a:pt x="52" y="0"/>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7" name="Freeform 1662"/>
              <p:cNvSpPr>
                <a:spLocks/>
              </p:cNvSpPr>
              <p:nvPr/>
            </p:nvSpPr>
            <p:spPr bwMode="auto">
              <a:xfrm>
                <a:off x="-1146" y="1784"/>
                <a:ext cx="5" cy="52"/>
              </a:xfrm>
              <a:custGeom>
                <a:avLst/>
                <a:gdLst>
                  <a:gd name="T0" fmla="*/ 30 w 30"/>
                  <a:gd name="T1" fmla="*/ 0 h 523"/>
                  <a:gd name="T2" fmla="*/ 0 w 30"/>
                  <a:gd name="T3" fmla="*/ 37 h 523"/>
                  <a:gd name="T4" fmla="*/ 0 w 30"/>
                  <a:gd name="T5" fmla="*/ 523 h 523"/>
                  <a:gd name="T6" fmla="*/ 30 w 30"/>
                  <a:gd name="T7" fmla="*/ 486 h 523"/>
                  <a:gd name="T8" fmla="*/ 30 w 30"/>
                  <a:gd name="T9" fmla="*/ 0 h 523"/>
                </a:gdLst>
                <a:ahLst/>
                <a:cxnLst>
                  <a:cxn ang="0">
                    <a:pos x="T0" y="T1"/>
                  </a:cxn>
                  <a:cxn ang="0">
                    <a:pos x="T2" y="T3"/>
                  </a:cxn>
                  <a:cxn ang="0">
                    <a:pos x="T4" y="T5"/>
                  </a:cxn>
                  <a:cxn ang="0">
                    <a:pos x="T6" y="T7"/>
                  </a:cxn>
                  <a:cxn ang="0">
                    <a:pos x="T8" y="T9"/>
                  </a:cxn>
                </a:cxnLst>
                <a:rect l="0" t="0" r="r" b="b"/>
                <a:pathLst>
                  <a:path w="30" h="523">
                    <a:moveTo>
                      <a:pt x="30" y="0"/>
                    </a:moveTo>
                    <a:lnTo>
                      <a:pt x="0" y="37"/>
                    </a:lnTo>
                    <a:lnTo>
                      <a:pt x="0" y="523"/>
                    </a:lnTo>
                    <a:lnTo>
                      <a:pt x="30" y="486"/>
                    </a:lnTo>
                    <a:lnTo>
                      <a:pt x="30" y="0"/>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8" name="Freeform 1663"/>
              <p:cNvSpPr>
                <a:spLocks/>
              </p:cNvSpPr>
              <p:nvPr/>
            </p:nvSpPr>
            <p:spPr bwMode="auto">
              <a:xfrm>
                <a:off x="-1541" y="1813"/>
                <a:ext cx="2" cy="53"/>
              </a:xfrm>
              <a:custGeom>
                <a:avLst/>
                <a:gdLst>
                  <a:gd name="T0" fmla="*/ 10 w 10"/>
                  <a:gd name="T1" fmla="*/ 46 h 532"/>
                  <a:gd name="T2" fmla="*/ 0 w 10"/>
                  <a:gd name="T3" fmla="*/ 0 h 532"/>
                  <a:gd name="T4" fmla="*/ 0 w 10"/>
                  <a:gd name="T5" fmla="*/ 485 h 532"/>
                  <a:gd name="T6" fmla="*/ 10 w 10"/>
                  <a:gd name="T7" fmla="*/ 532 h 532"/>
                  <a:gd name="T8" fmla="*/ 10 w 10"/>
                  <a:gd name="T9" fmla="*/ 46 h 532"/>
                </a:gdLst>
                <a:ahLst/>
                <a:cxnLst>
                  <a:cxn ang="0">
                    <a:pos x="T0" y="T1"/>
                  </a:cxn>
                  <a:cxn ang="0">
                    <a:pos x="T2" y="T3"/>
                  </a:cxn>
                  <a:cxn ang="0">
                    <a:pos x="T4" y="T5"/>
                  </a:cxn>
                  <a:cxn ang="0">
                    <a:pos x="T6" y="T7"/>
                  </a:cxn>
                  <a:cxn ang="0">
                    <a:pos x="T8" y="T9"/>
                  </a:cxn>
                </a:cxnLst>
                <a:rect l="0" t="0" r="r" b="b"/>
                <a:pathLst>
                  <a:path w="10" h="532">
                    <a:moveTo>
                      <a:pt x="10" y="46"/>
                    </a:moveTo>
                    <a:lnTo>
                      <a:pt x="0" y="0"/>
                    </a:lnTo>
                    <a:lnTo>
                      <a:pt x="0" y="485"/>
                    </a:lnTo>
                    <a:lnTo>
                      <a:pt x="10" y="532"/>
                    </a:lnTo>
                    <a:lnTo>
                      <a:pt x="10" y="46"/>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9" name="Freeform 1664"/>
              <p:cNvSpPr>
                <a:spLocks/>
              </p:cNvSpPr>
              <p:nvPr/>
            </p:nvSpPr>
            <p:spPr bwMode="auto">
              <a:xfrm>
                <a:off x="-1084" y="1778"/>
                <a:ext cx="20" cy="59"/>
              </a:xfrm>
              <a:custGeom>
                <a:avLst/>
                <a:gdLst>
                  <a:gd name="T0" fmla="*/ 139 w 139"/>
                  <a:gd name="T1" fmla="*/ 105 h 591"/>
                  <a:gd name="T2" fmla="*/ 0 w 139"/>
                  <a:gd name="T3" fmla="*/ 0 h 591"/>
                  <a:gd name="T4" fmla="*/ 0 w 139"/>
                  <a:gd name="T5" fmla="*/ 486 h 591"/>
                  <a:gd name="T6" fmla="*/ 139 w 139"/>
                  <a:gd name="T7" fmla="*/ 591 h 591"/>
                  <a:gd name="T8" fmla="*/ 139 w 139"/>
                  <a:gd name="T9" fmla="*/ 105 h 591"/>
                </a:gdLst>
                <a:ahLst/>
                <a:cxnLst>
                  <a:cxn ang="0">
                    <a:pos x="T0" y="T1"/>
                  </a:cxn>
                  <a:cxn ang="0">
                    <a:pos x="T2" y="T3"/>
                  </a:cxn>
                  <a:cxn ang="0">
                    <a:pos x="T4" y="T5"/>
                  </a:cxn>
                  <a:cxn ang="0">
                    <a:pos x="T6" y="T7"/>
                  </a:cxn>
                  <a:cxn ang="0">
                    <a:pos x="T8" y="T9"/>
                  </a:cxn>
                </a:cxnLst>
                <a:rect l="0" t="0" r="r" b="b"/>
                <a:pathLst>
                  <a:path w="139" h="591">
                    <a:moveTo>
                      <a:pt x="139" y="105"/>
                    </a:moveTo>
                    <a:lnTo>
                      <a:pt x="0" y="0"/>
                    </a:lnTo>
                    <a:lnTo>
                      <a:pt x="0" y="486"/>
                    </a:lnTo>
                    <a:lnTo>
                      <a:pt x="139" y="591"/>
                    </a:lnTo>
                    <a:lnTo>
                      <a:pt x="139" y="105"/>
                    </a:lnTo>
                    <a:close/>
                  </a:path>
                </a:pathLst>
              </a:custGeom>
              <a:solidFill>
                <a:srgbClr val="3C5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0" name="Freeform 1665"/>
              <p:cNvSpPr>
                <a:spLocks/>
              </p:cNvSpPr>
              <p:nvPr/>
            </p:nvSpPr>
            <p:spPr bwMode="auto">
              <a:xfrm>
                <a:off x="-832" y="1774"/>
                <a:ext cx="7" cy="54"/>
              </a:xfrm>
              <a:custGeom>
                <a:avLst/>
                <a:gdLst>
                  <a:gd name="T0" fmla="*/ 46 w 46"/>
                  <a:gd name="T1" fmla="*/ 0 h 547"/>
                  <a:gd name="T2" fmla="*/ 0 w 46"/>
                  <a:gd name="T3" fmla="*/ 61 h 547"/>
                  <a:gd name="T4" fmla="*/ 0 w 46"/>
                  <a:gd name="T5" fmla="*/ 547 h 547"/>
                  <a:gd name="T6" fmla="*/ 46 w 46"/>
                  <a:gd name="T7" fmla="*/ 487 h 547"/>
                  <a:gd name="T8" fmla="*/ 46 w 46"/>
                  <a:gd name="T9" fmla="*/ 0 h 547"/>
                </a:gdLst>
                <a:ahLst/>
                <a:cxnLst>
                  <a:cxn ang="0">
                    <a:pos x="T0" y="T1"/>
                  </a:cxn>
                  <a:cxn ang="0">
                    <a:pos x="T2" y="T3"/>
                  </a:cxn>
                  <a:cxn ang="0">
                    <a:pos x="T4" y="T5"/>
                  </a:cxn>
                  <a:cxn ang="0">
                    <a:pos x="T6" y="T7"/>
                  </a:cxn>
                  <a:cxn ang="0">
                    <a:pos x="T8" y="T9"/>
                  </a:cxn>
                </a:cxnLst>
                <a:rect l="0" t="0" r="r" b="b"/>
                <a:pathLst>
                  <a:path w="46" h="547">
                    <a:moveTo>
                      <a:pt x="46" y="0"/>
                    </a:moveTo>
                    <a:lnTo>
                      <a:pt x="0" y="61"/>
                    </a:lnTo>
                    <a:lnTo>
                      <a:pt x="0" y="547"/>
                    </a:lnTo>
                    <a:lnTo>
                      <a:pt x="46" y="487"/>
                    </a:lnTo>
                    <a:lnTo>
                      <a:pt x="46" y="0"/>
                    </a:lnTo>
                    <a:close/>
                  </a:path>
                </a:pathLst>
              </a:custGeom>
              <a:solidFill>
                <a:srgbClr val="3449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1" name="Freeform 1666"/>
              <p:cNvSpPr>
                <a:spLocks/>
              </p:cNvSpPr>
              <p:nvPr/>
            </p:nvSpPr>
            <p:spPr bwMode="auto">
              <a:xfrm>
                <a:off x="-825" y="1774"/>
                <a:ext cx="1" cy="55"/>
              </a:xfrm>
              <a:custGeom>
                <a:avLst/>
                <a:gdLst>
                  <a:gd name="T0" fmla="*/ 10 w 10"/>
                  <a:gd name="T1" fmla="*/ 72 h 558"/>
                  <a:gd name="T2" fmla="*/ 0 w 10"/>
                  <a:gd name="T3" fmla="*/ 0 h 558"/>
                  <a:gd name="T4" fmla="*/ 0 w 10"/>
                  <a:gd name="T5" fmla="*/ 487 h 558"/>
                  <a:gd name="T6" fmla="*/ 10 w 10"/>
                  <a:gd name="T7" fmla="*/ 558 h 558"/>
                  <a:gd name="T8" fmla="*/ 10 w 10"/>
                  <a:gd name="T9" fmla="*/ 72 h 558"/>
                </a:gdLst>
                <a:ahLst/>
                <a:cxnLst>
                  <a:cxn ang="0">
                    <a:pos x="T0" y="T1"/>
                  </a:cxn>
                  <a:cxn ang="0">
                    <a:pos x="T2" y="T3"/>
                  </a:cxn>
                  <a:cxn ang="0">
                    <a:pos x="T4" y="T5"/>
                  </a:cxn>
                  <a:cxn ang="0">
                    <a:pos x="T6" y="T7"/>
                  </a:cxn>
                  <a:cxn ang="0">
                    <a:pos x="T8" y="T9"/>
                  </a:cxn>
                </a:cxnLst>
                <a:rect l="0" t="0" r="r" b="b"/>
                <a:pathLst>
                  <a:path w="10" h="558">
                    <a:moveTo>
                      <a:pt x="10" y="72"/>
                    </a:moveTo>
                    <a:lnTo>
                      <a:pt x="0" y="0"/>
                    </a:lnTo>
                    <a:lnTo>
                      <a:pt x="0" y="487"/>
                    </a:lnTo>
                    <a:lnTo>
                      <a:pt x="10" y="558"/>
                    </a:lnTo>
                    <a:lnTo>
                      <a:pt x="10" y="72"/>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2" name="Freeform 1667"/>
              <p:cNvSpPr>
                <a:spLocks/>
              </p:cNvSpPr>
              <p:nvPr/>
            </p:nvSpPr>
            <p:spPr bwMode="auto">
              <a:xfrm>
                <a:off x="-845" y="1775"/>
                <a:ext cx="5" cy="54"/>
              </a:xfrm>
              <a:custGeom>
                <a:avLst/>
                <a:gdLst>
                  <a:gd name="T0" fmla="*/ 33 w 33"/>
                  <a:gd name="T1" fmla="*/ 61 h 547"/>
                  <a:gd name="T2" fmla="*/ 0 w 33"/>
                  <a:gd name="T3" fmla="*/ 0 h 547"/>
                  <a:gd name="T4" fmla="*/ 0 w 33"/>
                  <a:gd name="T5" fmla="*/ 487 h 547"/>
                  <a:gd name="T6" fmla="*/ 33 w 33"/>
                  <a:gd name="T7" fmla="*/ 547 h 547"/>
                  <a:gd name="T8" fmla="*/ 33 w 33"/>
                  <a:gd name="T9" fmla="*/ 61 h 547"/>
                </a:gdLst>
                <a:ahLst/>
                <a:cxnLst>
                  <a:cxn ang="0">
                    <a:pos x="T0" y="T1"/>
                  </a:cxn>
                  <a:cxn ang="0">
                    <a:pos x="T2" y="T3"/>
                  </a:cxn>
                  <a:cxn ang="0">
                    <a:pos x="T4" y="T5"/>
                  </a:cxn>
                  <a:cxn ang="0">
                    <a:pos x="T6" y="T7"/>
                  </a:cxn>
                  <a:cxn ang="0">
                    <a:pos x="T8" y="T9"/>
                  </a:cxn>
                </a:cxnLst>
                <a:rect l="0" t="0" r="r" b="b"/>
                <a:pathLst>
                  <a:path w="33" h="547">
                    <a:moveTo>
                      <a:pt x="33" y="61"/>
                    </a:moveTo>
                    <a:lnTo>
                      <a:pt x="0" y="0"/>
                    </a:lnTo>
                    <a:lnTo>
                      <a:pt x="0" y="487"/>
                    </a:lnTo>
                    <a:lnTo>
                      <a:pt x="33" y="547"/>
                    </a:lnTo>
                    <a:lnTo>
                      <a:pt x="33" y="61"/>
                    </a:lnTo>
                    <a:close/>
                  </a:path>
                </a:pathLst>
              </a:custGeom>
              <a:solidFill>
                <a:srgbClr val="1E2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3" name="Freeform 1668"/>
              <p:cNvSpPr>
                <a:spLocks/>
              </p:cNvSpPr>
              <p:nvPr/>
            </p:nvSpPr>
            <p:spPr bwMode="auto">
              <a:xfrm>
                <a:off x="-1153" y="1787"/>
                <a:ext cx="7" cy="53"/>
              </a:xfrm>
              <a:custGeom>
                <a:avLst/>
                <a:gdLst>
                  <a:gd name="T0" fmla="*/ 52 w 52"/>
                  <a:gd name="T1" fmla="*/ 0 h 524"/>
                  <a:gd name="T2" fmla="*/ 0 w 52"/>
                  <a:gd name="T3" fmla="*/ 37 h 524"/>
                  <a:gd name="T4" fmla="*/ 0 w 52"/>
                  <a:gd name="T5" fmla="*/ 524 h 524"/>
                  <a:gd name="T6" fmla="*/ 52 w 52"/>
                  <a:gd name="T7" fmla="*/ 486 h 524"/>
                  <a:gd name="T8" fmla="*/ 52 w 52"/>
                  <a:gd name="T9" fmla="*/ 0 h 524"/>
                </a:gdLst>
                <a:ahLst/>
                <a:cxnLst>
                  <a:cxn ang="0">
                    <a:pos x="T0" y="T1"/>
                  </a:cxn>
                  <a:cxn ang="0">
                    <a:pos x="T2" y="T3"/>
                  </a:cxn>
                  <a:cxn ang="0">
                    <a:pos x="T4" y="T5"/>
                  </a:cxn>
                  <a:cxn ang="0">
                    <a:pos x="T6" y="T7"/>
                  </a:cxn>
                  <a:cxn ang="0">
                    <a:pos x="T8" y="T9"/>
                  </a:cxn>
                </a:cxnLst>
                <a:rect l="0" t="0" r="r" b="b"/>
                <a:pathLst>
                  <a:path w="52" h="524">
                    <a:moveTo>
                      <a:pt x="52" y="0"/>
                    </a:moveTo>
                    <a:lnTo>
                      <a:pt x="0" y="37"/>
                    </a:lnTo>
                    <a:lnTo>
                      <a:pt x="0" y="524"/>
                    </a:lnTo>
                    <a:lnTo>
                      <a:pt x="52" y="486"/>
                    </a:lnTo>
                    <a:lnTo>
                      <a:pt x="52" y="0"/>
                    </a:lnTo>
                    <a:close/>
                  </a:path>
                </a:pathLst>
              </a:custGeom>
              <a:solidFill>
                <a:srgbClr val="476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4" name="Freeform 1669"/>
              <p:cNvSpPr>
                <a:spLocks/>
              </p:cNvSpPr>
              <p:nvPr/>
            </p:nvSpPr>
            <p:spPr bwMode="auto">
              <a:xfrm>
                <a:off x="-1167" y="1790"/>
                <a:ext cx="10" cy="49"/>
              </a:xfrm>
              <a:custGeom>
                <a:avLst/>
                <a:gdLst>
                  <a:gd name="T0" fmla="*/ 68 w 68"/>
                  <a:gd name="T1" fmla="*/ 0 h 494"/>
                  <a:gd name="T2" fmla="*/ 0 w 68"/>
                  <a:gd name="T3" fmla="*/ 8 h 494"/>
                  <a:gd name="T4" fmla="*/ 0 w 68"/>
                  <a:gd name="T5" fmla="*/ 494 h 494"/>
                  <a:gd name="T6" fmla="*/ 68 w 68"/>
                  <a:gd name="T7" fmla="*/ 486 h 494"/>
                  <a:gd name="T8" fmla="*/ 68 w 68"/>
                  <a:gd name="T9" fmla="*/ 0 h 494"/>
                </a:gdLst>
                <a:ahLst/>
                <a:cxnLst>
                  <a:cxn ang="0">
                    <a:pos x="T0" y="T1"/>
                  </a:cxn>
                  <a:cxn ang="0">
                    <a:pos x="T2" y="T3"/>
                  </a:cxn>
                  <a:cxn ang="0">
                    <a:pos x="T4" y="T5"/>
                  </a:cxn>
                  <a:cxn ang="0">
                    <a:pos x="T6" y="T7"/>
                  </a:cxn>
                  <a:cxn ang="0">
                    <a:pos x="T8" y="T9"/>
                  </a:cxn>
                </a:cxnLst>
                <a:rect l="0" t="0" r="r" b="b"/>
                <a:pathLst>
                  <a:path w="68" h="494">
                    <a:moveTo>
                      <a:pt x="68" y="0"/>
                    </a:moveTo>
                    <a:lnTo>
                      <a:pt x="0" y="8"/>
                    </a:lnTo>
                    <a:lnTo>
                      <a:pt x="0" y="494"/>
                    </a:lnTo>
                    <a:lnTo>
                      <a:pt x="68" y="486"/>
                    </a:lnTo>
                    <a:lnTo>
                      <a:pt x="68"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5" name="Freeform 1670"/>
              <p:cNvSpPr>
                <a:spLocks/>
              </p:cNvSpPr>
              <p:nvPr/>
            </p:nvSpPr>
            <p:spPr bwMode="auto">
              <a:xfrm>
                <a:off x="-1157" y="1790"/>
                <a:ext cx="4" cy="50"/>
              </a:xfrm>
              <a:custGeom>
                <a:avLst/>
                <a:gdLst>
                  <a:gd name="T0" fmla="*/ 31 w 31"/>
                  <a:gd name="T1" fmla="*/ 12 h 499"/>
                  <a:gd name="T2" fmla="*/ 0 w 31"/>
                  <a:gd name="T3" fmla="*/ 0 h 499"/>
                  <a:gd name="T4" fmla="*/ 0 w 31"/>
                  <a:gd name="T5" fmla="*/ 486 h 499"/>
                  <a:gd name="T6" fmla="*/ 31 w 31"/>
                  <a:gd name="T7" fmla="*/ 499 h 499"/>
                  <a:gd name="T8" fmla="*/ 31 w 31"/>
                  <a:gd name="T9" fmla="*/ 12 h 499"/>
                </a:gdLst>
                <a:ahLst/>
                <a:cxnLst>
                  <a:cxn ang="0">
                    <a:pos x="T0" y="T1"/>
                  </a:cxn>
                  <a:cxn ang="0">
                    <a:pos x="T2" y="T3"/>
                  </a:cxn>
                  <a:cxn ang="0">
                    <a:pos x="T4" y="T5"/>
                  </a:cxn>
                  <a:cxn ang="0">
                    <a:pos x="T6" y="T7"/>
                  </a:cxn>
                  <a:cxn ang="0">
                    <a:pos x="T8" y="T9"/>
                  </a:cxn>
                </a:cxnLst>
                <a:rect l="0" t="0" r="r" b="b"/>
                <a:pathLst>
                  <a:path w="31" h="499">
                    <a:moveTo>
                      <a:pt x="31" y="12"/>
                    </a:moveTo>
                    <a:lnTo>
                      <a:pt x="0" y="0"/>
                    </a:lnTo>
                    <a:lnTo>
                      <a:pt x="0" y="486"/>
                    </a:lnTo>
                    <a:lnTo>
                      <a:pt x="31" y="499"/>
                    </a:lnTo>
                    <a:lnTo>
                      <a:pt x="31" y="12"/>
                    </a:lnTo>
                    <a:close/>
                  </a:path>
                </a:pathLst>
              </a:custGeom>
              <a:solidFill>
                <a:srgbClr val="4C7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6" name="Freeform 1671"/>
              <p:cNvSpPr>
                <a:spLocks/>
              </p:cNvSpPr>
              <p:nvPr/>
            </p:nvSpPr>
            <p:spPr bwMode="auto">
              <a:xfrm>
                <a:off x="-874" y="1778"/>
                <a:ext cx="12" cy="55"/>
              </a:xfrm>
              <a:custGeom>
                <a:avLst/>
                <a:gdLst>
                  <a:gd name="T0" fmla="*/ 81 w 81"/>
                  <a:gd name="T1" fmla="*/ 0 h 555"/>
                  <a:gd name="T2" fmla="*/ 0 w 81"/>
                  <a:gd name="T3" fmla="*/ 68 h 555"/>
                  <a:gd name="T4" fmla="*/ 0 w 81"/>
                  <a:gd name="T5" fmla="*/ 555 h 555"/>
                  <a:gd name="T6" fmla="*/ 81 w 81"/>
                  <a:gd name="T7" fmla="*/ 486 h 555"/>
                  <a:gd name="T8" fmla="*/ 81 w 81"/>
                  <a:gd name="T9" fmla="*/ 0 h 555"/>
                </a:gdLst>
                <a:ahLst/>
                <a:cxnLst>
                  <a:cxn ang="0">
                    <a:pos x="T0" y="T1"/>
                  </a:cxn>
                  <a:cxn ang="0">
                    <a:pos x="T2" y="T3"/>
                  </a:cxn>
                  <a:cxn ang="0">
                    <a:pos x="T4" y="T5"/>
                  </a:cxn>
                  <a:cxn ang="0">
                    <a:pos x="T6" y="T7"/>
                  </a:cxn>
                  <a:cxn ang="0">
                    <a:pos x="T8" y="T9"/>
                  </a:cxn>
                </a:cxnLst>
                <a:rect l="0" t="0" r="r" b="b"/>
                <a:pathLst>
                  <a:path w="81" h="555">
                    <a:moveTo>
                      <a:pt x="81" y="0"/>
                    </a:moveTo>
                    <a:lnTo>
                      <a:pt x="0" y="68"/>
                    </a:lnTo>
                    <a:lnTo>
                      <a:pt x="0" y="555"/>
                    </a:lnTo>
                    <a:lnTo>
                      <a:pt x="81" y="486"/>
                    </a:lnTo>
                    <a:lnTo>
                      <a:pt x="81" y="0"/>
                    </a:lnTo>
                    <a:close/>
                  </a:path>
                </a:pathLst>
              </a:custGeom>
              <a:solidFill>
                <a:srgbClr val="4464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7" name="Freeform 1672"/>
              <p:cNvSpPr>
                <a:spLocks/>
              </p:cNvSpPr>
              <p:nvPr/>
            </p:nvSpPr>
            <p:spPr bwMode="auto">
              <a:xfrm>
                <a:off x="-590" y="1775"/>
                <a:ext cx="18" cy="63"/>
              </a:xfrm>
              <a:custGeom>
                <a:avLst/>
                <a:gdLst>
                  <a:gd name="T0" fmla="*/ 123 w 123"/>
                  <a:gd name="T1" fmla="*/ 0 h 634"/>
                  <a:gd name="T2" fmla="*/ 0 w 123"/>
                  <a:gd name="T3" fmla="*/ 148 h 634"/>
                  <a:gd name="T4" fmla="*/ 0 w 123"/>
                  <a:gd name="T5" fmla="*/ 634 h 634"/>
                  <a:gd name="T6" fmla="*/ 123 w 123"/>
                  <a:gd name="T7" fmla="*/ 486 h 634"/>
                  <a:gd name="T8" fmla="*/ 123 w 123"/>
                  <a:gd name="T9" fmla="*/ 0 h 634"/>
                </a:gdLst>
                <a:ahLst/>
                <a:cxnLst>
                  <a:cxn ang="0">
                    <a:pos x="T0" y="T1"/>
                  </a:cxn>
                  <a:cxn ang="0">
                    <a:pos x="T2" y="T3"/>
                  </a:cxn>
                  <a:cxn ang="0">
                    <a:pos x="T4" y="T5"/>
                  </a:cxn>
                  <a:cxn ang="0">
                    <a:pos x="T6" y="T7"/>
                  </a:cxn>
                  <a:cxn ang="0">
                    <a:pos x="T8" y="T9"/>
                  </a:cxn>
                </a:cxnLst>
                <a:rect l="0" t="0" r="r" b="b"/>
                <a:pathLst>
                  <a:path w="123" h="634">
                    <a:moveTo>
                      <a:pt x="123" y="0"/>
                    </a:moveTo>
                    <a:lnTo>
                      <a:pt x="0" y="148"/>
                    </a:lnTo>
                    <a:lnTo>
                      <a:pt x="0" y="634"/>
                    </a:lnTo>
                    <a:lnTo>
                      <a:pt x="123" y="486"/>
                    </a:lnTo>
                    <a:lnTo>
                      <a:pt x="123" y="0"/>
                    </a:lnTo>
                    <a:close/>
                  </a:path>
                </a:pathLst>
              </a:custGeom>
              <a:solidFill>
                <a:srgbClr val="395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8" name="Freeform 1673"/>
              <p:cNvSpPr>
                <a:spLocks/>
              </p:cNvSpPr>
              <p:nvPr/>
            </p:nvSpPr>
            <p:spPr bwMode="auto">
              <a:xfrm>
                <a:off x="-1015" y="1786"/>
                <a:ext cx="3" cy="49"/>
              </a:xfrm>
              <a:custGeom>
                <a:avLst/>
                <a:gdLst>
                  <a:gd name="T0" fmla="*/ 19 w 19"/>
                  <a:gd name="T1" fmla="*/ 3 h 488"/>
                  <a:gd name="T2" fmla="*/ 0 w 19"/>
                  <a:gd name="T3" fmla="*/ 0 h 488"/>
                  <a:gd name="T4" fmla="*/ 0 w 19"/>
                  <a:gd name="T5" fmla="*/ 485 h 488"/>
                  <a:gd name="T6" fmla="*/ 19 w 19"/>
                  <a:gd name="T7" fmla="*/ 488 h 488"/>
                  <a:gd name="T8" fmla="*/ 19 w 19"/>
                  <a:gd name="T9" fmla="*/ 3 h 488"/>
                </a:gdLst>
                <a:ahLst/>
                <a:cxnLst>
                  <a:cxn ang="0">
                    <a:pos x="T0" y="T1"/>
                  </a:cxn>
                  <a:cxn ang="0">
                    <a:pos x="T2" y="T3"/>
                  </a:cxn>
                  <a:cxn ang="0">
                    <a:pos x="T4" y="T5"/>
                  </a:cxn>
                  <a:cxn ang="0">
                    <a:pos x="T6" y="T7"/>
                  </a:cxn>
                  <a:cxn ang="0">
                    <a:pos x="T8" y="T9"/>
                  </a:cxn>
                </a:cxnLst>
                <a:rect l="0" t="0" r="r" b="b"/>
                <a:pathLst>
                  <a:path w="19" h="488">
                    <a:moveTo>
                      <a:pt x="19" y="3"/>
                    </a:moveTo>
                    <a:lnTo>
                      <a:pt x="0" y="0"/>
                    </a:lnTo>
                    <a:lnTo>
                      <a:pt x="0" y="485"/>
                    </a:lnTo>
                    <a:lnTo>
                      <a:pt x="19" y="488"/>
                    </a:lnTo>
                    <a:lnTo>
                      <a:pt x="19" y="3"/>
                    </a:lnTo>
                    <a:close/>
                  </a:path>
                </a:pathLst>
              </a:custGeom>
              <a:solidFill>
                <a:srgbClr val="548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9" name="Freeform 1674"/>
              <p:cNvSpPr>
                <a:spLocks/>
              </p:cNvSpPr>
              <p:nvPr/>
            </p:nvSpPr>
            <p:spPr bwMode="auto">
              <a:xfrm>
                <a:off x="-1026" y="1786"/>
                <a:ext cx="11" cy="50"/>
              </a:xfrm>
              <a:custGeom>
                <a:avLst/>
                <a:gdLst>
                  <a:gd name="T0" fmla="*/ 78 w 78"/>
                  <a:gd name="T1" fmla="*/ 0 h 498"/>
                  <a:gd name="T2" fmla="*/ 0 w 78"/>
                  <a:gd name="T3" fmla="*/ 13 h 498"/>
                  <a:gd name="T4" fmla="*/ 0 w 78"/>
                  <a:gd name="T5" fmla="*/ 498 h 498"/>
                  <a:gd name="T6" fmla="*/ 78 w 78"/>
                  <a:gd name="T7" fmla="*/ 485 h 498"/>
                  <a:gd name="T8" fmla="*/ 78 w 78"/>
                  <a:gd name="T9" fmla="*/ 0 h 498"/>
                </a:gdLst>
                <a:ahLst/>
                <a:cxnLst>
                  <a:cxn ang="0">
                    <a:pos x="T0" y="T1"/>
                  </a:cxn>
                  <a:cxn ang="0">
                    <a:pos x="T2" y="T3"/>
                  </a:cxn>
                  <a:cxn ang="0">
                    <a:pos x="T4" y="T5"/>
                  </a:cxn>
                  <a:cxn ang="0">
                    <a:pos x="T6" y="T7"/>
                  </a:cxn>
                  <a:cxn ang="0">
                    <a:pos x="T8" y="T9"/>
                  </a:cxn>
                </a:cxnLst>
                <a:rect l="0" t="0" r="r" b="b"/>
                <a:pathLst>
                  <a:path w="78" h="498">
                    <a:moveTo>
                      <a:pt x="78" y="0"/>
                    </a:moveTo>
                    <a:lnTo>
                      <a:pt x="0" y="13"/>
                    </a:lnTo>
                    <a:lnTo>
                      <a:pt x="0" y="498"/>
                    </a:lnTo>
                    <a:lnTo>
                      <a:pt x="78" y="485"/>
                    </a:lnTo>
                    <a:lnTo>
                      <a:pt x="78"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0" name="Freeform 1675"/>
              <p:cNvSpPr>
                <a:spLocks/>
              </p:cNvSpPr>
              <p:nvPr/>
            </p:nvSpPr>
            <p:spPr bwMode="auto">
              <a:xfrm>
                <a:off x="-1360" y="1805"/>
                <a:ext cx="19" cy="50"/>
              </a:xfrm>
              <a:custGeom>
                <a:avLst/>
                <a:gdLst>
                  <a:gd name="T0" fmla="*/ 134 w 134"/>
                  <a:gd name="T1" fmla="*/ 0 h 493"/>
                  <a:gd name="T2" fmla="*/ 0 w 134"/>
                  <a:gd name="T3" fmla="*/ 8 h 493"/>
                  <a:gd name="T4" fmla="*/ 0 w 134"/>
                  <a:gd name="T5" fmla="*/ 493 h 493"/>
                  <a:gd name="T6" fmla="*/ 134 w 134"/>
                  <a:gd name="T7" fmla="*/ 487 h 493"/>
                  <a:gd name="T8" fmla="*/ 134 w 134"/>
                  <a:gd name="T9" fmla="*/ 0 h 493"/>
                </a:gdLst>
                <a:ahLst/>
                <a:cxnLst>
                  <a:cxn ang="0">
                    <a:pos x="T0" y="T1"/>
                  </a:cxn>
                  <a:cxn ang="0">
                    <a:pos x="T2" y="T3"/>
                  </a:cxn>
                  <a:cxn ang="0">
                    <a:pos x="T4" y="T5"/>
                  </a:cxn>
                  <a:cxn ang="0">
                    <a:pos x="T6" y="T7"/>
                  </a:cxn>
                  <a:cxn ang="0">
                    <a:pos x="T8" y="T9"/>
                  </a:cxn>
                </a:cxnLst>
                <a:rect l="0" t="0" r="r" b="b"/>
                <a:pathLst>
                  <a:path w="134" h="493">
                    <a:moveTo>
                      <a:pt x="134" y="0"/>
                    </a:moveTo>
                    <a:lnTo>
                      <a:pt x="0" y="8"/>
                    </a:lnTo>
                    <a:lnTo>
                      <a:pt x="0" y="493"/>
                    </a:lnTo>
                    <a:lnTo>
                      <a:pt x="134" y="487"/>
                    </a:lnTo>
                    <a:lnTo>
                      <a:pt x="134"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1" name="Freeform 1676"/>
              <p:cNvSpPr>
                <a:spLocks/>
              </p:cNvSpPr>
              <p:nvPr/>
            </p:nvSpPr>
            <p:spPr bwMode="auto">
              <a:xfrm>
                <a:off x="-1195" y="1793"/>
                <a:ext cx="9" cy="53"/>
              </a:xfrm>
              <a:custGeom>
                <a:avLst/>
                <a:gdLst>
                  <a:gd name="T0" fmla="*/ 66 w 66"/>
                  <a:gd name="T1" fmla="*/ 0 h 524"/>
                  <a:gd name="T2" fmla="*/ 0 w 66"/>
                  <a:gd name="T3" fmla="*/ 38 h 524"/>
                  <a:gd name="T4" fmla="*/ 0 w 66"/>
                  <a:gd name="T5" fmla="*/ 524 h 524"/>
                  <a:gd name="T6" fmla="*/ 66 w 66"/>
                  <a:gd name="T7" fmla="*/ 486 h 524"/>
                  <a:gd name="T8" fmla="*/ 66 w 66"/>
                  <a:gd name="T9" fmla="*/ 0 h 524"/>
                </a:gdLst>
                <a:ahLst/>
                <a:cxnLst>
                  <a:cxn ang="0">
                    <a:pos x="T0" y="T1"/>
                  </a:cxn>
                  <a:cxn ang="0">
                    <a:pos x="T2" y="T3"/>
                  </a:cxn>
                  <a:cxn ang="0">
                    <a:pos x="T4" y="T5"/>
                  </a:cxn>
                  <a:cxn ang="0">
                    <a:pos x="T6" y="T7"/>
                  </a:cxn>
                  <a:cxn ang="0">
                    <a:pos x="T8" y="T9"/>
                  </a:cxn>
                </a:cxnLst>
                <a:rect l="0" t="0" r="r" b="b"/>
                <a:pathLst>
                  <a:path w="66" h="524">
                    <a:moveTo>
                      <a:pt x="66" y="0"/>
                    </a:moveTo>
                    <a:lnTo>
                      <a:pt x="0" y="38"/>
                    </a:lnTo>
                    <a:lnTo>
                      <a:pt x="0" y="524"/>
                    </a:lnTo>
                    <a:lnTo>
                      <a:pt x="66" y="486"/>
                    </a:lnTo>
                    <a:lnTo>
                      <a:pt x="66" y="0"/>
                    </a:lnTo>
                    <a:close/>
                  </a:path>
                </a:pathLst>
              </a:custGeom>
              <a:solidFill>
                <a:srgbClr val="4D7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2" name="Freeform 1677"/>
              <p:cNvSpPr>
                <a:spLocks/>
              </p:cNvSpPr>
              <p:nvPr/>
            </p:nvSpPr>
            <p:spPr bwMode="auto">
              <a:xfrm>
                <a:off x="-1231" y="1797"/>
                <a:ext cx="11" cy="50"/>
              </a:xfrm>
              <a:custGeom>
                <a:avLst/>
                <a:gdLst>
                  <a:gd name="T0" fmla="*/ 78 w 78"/>
                  <a:gd name="T1" fmla="*/ 0 h 496"/>
                  <a:gd name="T2" fmla="*/ 0 w 78"/>
                  <a:gd name="T3" fmla="*/ 11 h 496"/>
                  <a:gd name="T4" fmla="*/ 0 w 78"/>
                  <a:gd name="T5" fmla="*/ 496 h 496"/>
                  <a:gd name="T6" fmla="*/ 78 w 78"/>
                  <a:gd name="T7" fmla="*/ 485 h 496"/>
                  <a:gd name="T8" fmla="*/ 78 w 78"/>
                  <a:gd name="T9" fmla="*/ 0 h 496"/>
                </a:gdLst>
                <a:ahLst/>
                <a:cxnLst>
                  <a:cxn ang="0">
                    <a:pos x="T0" y="T1"/>
                  </a:cxn>
                  <a:cxn ang="0">
                    <a:pos x="T2" y="T3"/>
                  </a:cxn>
                  <a:cxn ang="0">
                    <a:pos x="T4" y="T5"/>
                  </a:cxn>
                  <a:cxn ang="0">
                    <a:pos x="T6" y="T7"/>
                  </a:cxn>
                  <a:cxn ang="0">
                    <a:pos x="T8" y="T9"/>
                  </a:cxn>
                </a:cxnLst>
                <a:rect l="0" t="0" r="r" b="b"/>
                <a:pathLst>
                  <a:path w="78" h="496">
                    <a:moveTo>
                      <a:pt x="78" y="0"/>
                    </a:moveTo>
                    <a:lnTo>
                      <a:pt x="0" y="11"/>
                    </a:lnTo>
                    <a:lnTo>
                      <a:pt x="0" y="496"/>
                    </a:lnTo>
                    <a:lnTo>
                      <a:pt x="78" y="485"/>
                    </a:lnTo>
                    <a:lnTo>
                      <a:pt x="78"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3" name="Freeform 1678"/>
              <p:cNvSpPr>
                <a:spLocks/>
              </p:cNvSpPr>
              <p:nvPr/>
            </p:nvSpPr>
            <p:spPr bwMode="auto">
              <a:xfrm>
                <a:off x="-1539" y="1817"/>
                <a:ext cx="4" cy="59"/>
              </a:xfrm>
              <a:custGeom>
                <a:avLst/>
                <a:gdLst>
                  <a:gd name="T0" fmla="*/ 31 w 31"/>
                  <a:gd name="T1" fmla="*/ 100 h 585"/>
                  <a:gd name="T2" fmla="*/ 0 w 31"/>
                  <a:gd name="T3" fmla="*/ 0 h 585"/>
                  <a:gd name="T4" fmla="*/ 0 w 31"/>
                  <a:gd name="T5" fmla="*/ 486 h 585"/>
                  <a:gd name="T6" fmla="*/ 31 w 31"/>
                  <a:gd name="T7" fmla="*/ 585 h 585"/>
                  <a:gd name="T8" fmla="*/ 31 w 31"/>
                  <a:gd name="T9" fmla="*/ 100 h 585"/>
                </a:gdLst>
                <a:ahLst/>
                <a:cxnLst>
                  <a:cxn ang="0">
                    <a:pos x="T0" y="T1"/>
                  </a:cxn>
                  <a:cxn ang="0">
                    <a:pos x="T2" y="T3"/>
                  </a:cxn>
                  <a:cxn ang="0">
                    <a:pos x="T4" y="T5"/>
                  </a:cxn>
                  <a:cxn ang="0">
                    <a:pos x="T6" y="T7"/>
                  </a:cxn>
                  <a:cxn ang="0">
                    <a:pos x="T8" y="T9"/>
                  </a:cxn>
                </a:cxnLst>
                <a:rect l="0" t="0" r="r" b="b"/>
                <a:pathLst>
                  <a:path w="31" h="585">
                    <a:moveTo>
                      <a:pt x="31" y="100"/>
                    </a:moveTo>
                    <a:lnTo>
                      <a:pt x="0" y="0"/>
                    </a:lnTo>
                    <a:lnTo>
                      <a:pt x="0" y="486"/>
                    </a:lnTo>
                    <a:lnTo>
                      <a:pt x="31" y="585"/>
                    </a:lnTo>
                    <a:lnTo>
                      <a:pt x="31" y="10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4" name="Freeform 1679"/>
              <p:cNvSpPr>
                <a:spLocks/>
              </p:cNvSpPr>
              <p:nvPr/>
            </p:nvSpPr>
            <p:spPr bwMode="auto">
              <a:xfrm>
                <a:off x="-1672" y="1831"/>
                <a:ext cx="7" cy="59"/>
              </a:xfrm>
              <a:custGeom>
                <a:avLst/>
                <a:gdLst>
                  <a:gd name="T0" fmla="*/ 0 w 47"/>
                  <a:gd name="T1" fmla="*/ 103 h 589"/>
                  <a:gd name="T2" fmla="*/ 47 w 47"/>
                  <a:gd name="T3" fmla="*/ 0 h 589"/>
                  <a:gd name="T4" fmla="*/ 47 w 47"/>
                  <a:gd name="T5" fmla="*/ 486 h 589"/>
                  <a:gd name="T6" fmla="*/ 0 w 47"/>
                  <a:gd name="T7" fmla="*/ 589 h 589"/>
                  <a:gd name="T8" fmla="*/ 0 w 47"/>
                  <a:gd name="T9" fmla="*/ 103 h 589"/>
                </a:gdLst>
                <a:ahLst/>
                <a:cxnLst>
                  <a:cxn ang="0">
                    <a:pos x="T0" y="T1"/>
                  </a:cxn>
                  <a:cxn ang="0">
                    <a:pos x="T2" y="T3"/>
                  </a:cxn>
                  <a:cxn ang="0">
                    <a:pos x="T4" y="T5"/>
                  </a:cxn>
                  <a:cxn ang="0">
                    <a:pos x="T6" y="T7"/>
                  </a:cxn>
                  <a:cxn ang="0">
                    <a:pos x="T8" y="T9"/>
                  </a:cxn>
                </a:cxnLst>
                <a:rect l="0" t="0" r="r" b="b"/>
                <a:pathLst>
                  <a:path w="47" h="589">
                    <a:moveTo>
                      <a:pt x="0" y="103"/>
                    </a:moveTo>
                    <a:lnTo>
                      <a:pt x="47" y="0"/>
                    </a:lnTo>
                    <a:lnTo>
                      <a:pt x="47" y="486"/>
                    </a:lnTo>
                    <a:lnTo>
                      <a:pt x="0" y="589"/>
                    </a:lnTo>
                    <a:lnTo>
                      <a:pt x="0" y="103"/>
                    </a:lnTo>
                    <a:close/>
                  </a:path>
                </a:pathLst>
              </a:custGeom>
              <a:solidFill>
                <a:srgbClr val="232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5" name="Freeform 1680"/>
              <p:cNvSpPr>
                <a:spLocks/>
              </p:cNvSpPr>
              <p:nvPr/>
            </p:nvSpPr>
            <p:spPr bwMode="auto">
              <a:xfrm>
                <a:off x="-1208" y="1795"/>
                <a:ext cx="4" cy="52"/>
              </a:xfrm>
              <a:custGeom>
                <a:avLst/>
                <a:gdLst>
                  <a:gd name="T0" fmla="*/ 30 w 30"/>
                  <a:gd name="T1" fmla="*/ 38 h 524"/>
                  <a:gd name="T2" fmla="*/ 0 w 30"/>
                  <a:gd name="T3" fmla="*/ 0 h 524"/>
                  <a:gd name="T4" fmla="*/ 0 w 30"/>
                  <a:gd name="T5" fmla="*/ 485 h 524"/>
                  <a:gd name="T6" fmla="*/ 30 w 30"/>
                  <a:gd name="T7" fmla="*/ 524 h 524"/>
                  <a:gd name="T8" fmla="*/ 30 w 30"/>
                  <a:gd name="T9" fmla="*/ 38 h 524"/>
                </a:gdLst>
                <a:ahLst/>
                <a:cxnLst>
                  <a:cxn ang="0">
                    <a:pos x="T0" y="T1"/>
                  </a:cxn>
                  <a:cxn ang="0">
                    <a:pos x="T2" y="T3"/>
                  </a:cxn>
                  <a:cxn ang="0">
                    <a:pos x="T4" y="T5"/>
                  </a:cxn>
                  <a:cxn ang="0">
                    <a:pos x="T6" y="T7"/>
                  </a:cxn>
                  <a:cxn ang="0">
                    <a:pos x="T8" y="T9"/>
                  </a:cxn>
                </a:cxnLst>
                <a:rect l="0" t="0" r="r" b="b"/>
                <a:pathLst>
                  <a:path w="30" h="524">
                    <a:moveTo>
                      <a:pt x="30" y="38"/>
                    </a:moveTo>
                    <a:lnTo>
                      <a:pt x="0" y="0"/>
                    </a:lnTo>
                    <a:lnTo>
                      <a:pt x="0" y="485"/>
                    </a:lnTo>
                    <a:lnTo>
                      <a:pt x="30" y="524"/>
                    </a:lnTo>
                    <a:lnTo>
                      <a:pt x="30" y="38"/>
                    </a:lnTo>
                    <a:close/>
                  </a:path>
                </a:pathLst>
              </a:custGeom>
              <a:solidFill>
                <a:srgbClr val="2A39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6" name="Freeform 1681"/>
              <p:cNvSpPr>
                <a:spLocks/>
              </p:cNvSpPr>
              <p:nvPr/>
            </p:nvSpPr>
            <p:spPr bwMode="auto">
              <a:xfrm>
                <a:off x="-672" y="1777"/>
                <a:ext cx="10" cy="61"/>
              </a:xfrm>
              <a:custGeom>
                <a:avLst/>
                <a:gdLst>
                  <a:gd name="T0" fmla="*/ 73 w 73"/>
                  <a:gd name="T1" fmla="*/ 0 h 610"/>
                  <a:gd name="T2" fmla="*/ 0 w 73"/>
                  <a:gd name="T3" fmla="*/ 123 h 610"/>
                  <a:gd name="T4" fmla="*/ 0 w 73"/>
                  <a:gd name="T5" fmla="*/ 610 h 610"/>
                  <a:gd name="T6" fmla="*/ 73 w 73"/>
                  <a:gd name="T7" fmla="*/ 486 h 610"/>
                  <a:gd name="T8" fmla="*/ 73 w 73"/>
                  <a:gd name="T9" fmla="*/ 0 h 610"/>
                </a:gdLst>
                <a:ahLst/>
                <a:cxnLst>
                  <a:cxn ang="0">
                    <a:pos x="T0" y="T1"/>
                  </a:cxn>
                  <a:cxn ang="0">
                    <a:pos x="T2" y="T3"/>
                  </a:cxn>
                  <a:cxn ang="0">
                    <a:pos x="T4" y="T5"/>
                  </a:cxn>
                  <a:cxn ang="0">
                    <a:pos x="T6" y="T7"/>
                  </a:cxn>
                  <a:cxn ang="0">
                    <a:pos x="T8" y="T9"/>
                  </a:cxn>
                </a:cxnLst>
                <a:rect l="0" t="0" r="r" b="b"/>
                <a:pathLst>
                  <a:path w="73" h="610">
                    <a:moveTo>
                      <a:pt x="73" y="0"/>
                    </a:moveTo>
                    <a:lnTo>
                      <a:pt x="0" y="123"/>
                    </a:lnTo>
                    <a:lnTo>
                      <a:pt x="0" y="610"/>
                    </a:lnTo>
                    <a:lnTo>
                      <a:pt x="73" y="486"/>
                    </a:lnTo>
                    <a:lnTo>
                      <a:pt x="73" y="0"/>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7" name="Freeform 1682"/>
              <p:cNvSpPr>
                <a:spLocks/>
              </p:cNvSpPr>
              <p:nvPr/>
            </p:nvSpPr>
            <p:spPr bwMode="auto">
              <a:xfrm>
                <a:off x="-1209" y="1795"/>
                <a:ext cx="1" cy="53"/>
              </a:xfrm>
              <a:custGeom>
                <a:avLst/>
                <a:gdLst>
                  <a:gd name="T0" fmla="*/ 10 w 10"/>
                  <a:gd name="T1" fmla="*/ 0 h 531"/>
                  <a:gd name="T2" fmla="*/ 0 w 10"/>
                  <a:gd name="T3" fmla="*/ 45 h 531"/>
                  <a:gd name="T4" fmla="*/ 0 w 10"/>
                  <a:gd name="T5" fmla="*/ 531 h 531"/>
                  <a:gd name="T6" fmla="*/ 10 w 10"/>
                  <a:gd name="T7" fmla="*/ 485 h 531"/>
                  <a:gd name="T8" fmla="*/ 10 w 10"/>
                  <a:gd name="T9" fmla="*/ 0 h 531"/>
                </a:gdLst>
                <a:ahLst/>
                <a:cxnLst>
                  <a:cxn ang="0">
                    <a:pos x="T0" y="T1"/>
                  </a:cxn>
                  <a:cxn ang="0">
                    <a:pos x="T2" y="T3"/>
                  </a:cxn>
                  <a:cxn ang="0">
                    <a:pos x="T4" y="T5"/>
                  </a:cxn>
                  <a:cxn ang="0">
                    <a:pos x="T6" y="T7"/>
                  </a:cxn>
                  <a:cxn ang="0">
                    <a:pos x="T8" y="T9"/>
                  </a:cxn>
                </a:cxnLst>
                <a:rect l="0" t="0" r="r" b="b"/>
                <a:pathLst>
                  <a:path w="10" h="531">
                    <a:moveTo>
                      <a:pt x="10" y="0"/>
                    </a:moveTo>
                    <a:lnTo>
                      <a:pt x="0" y="45"/>
                    </a:lnTo>
                    <a:lnTo>
                      <a:pt x="0" y="531"/>
                    </a:lnTo>
                    <a:lnTo>
                      <a:pt x="10" y="485"/>
                    </a:lnTo>
                    <a:lnTo>
                      <a:pt x="10" y="0"/>
                    </a:lnTo>
                    <a:close/>
                  </a:path>
                </a:pathLst>
              </a:custGeom>
              <a:solidFill>
                <a:srgbClr val="17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8" name="Freeform 1683"/>
              <p:cNvSpPr>
                <a:spLocks/>
              </p:cNvSpPr>
              <p:nvPr/>
            </p:nvSpPr>
            <p:spPr bwMode="auto">
              <a:xfrm>
                <a:off x="-1167" y="1792"/>
                <a:ext cx="8" cy="54"/>
              </a:xfrm>
              <a:custGeom>
                <a:avLst/>
                <a:gdLst>
                  <a:gd name="T0" fmla="*/ 57 w 57"/>
                  <a:gd name="T1" fmla="*/ 0 h 545"/>
                  <a:gd name="T2" fmla="*/ 0 w 57"/>
                  <a:gd name="T3" fmla="*/ 58 h 545"/>
                  <a:gd name="T4" fmla="*/ 0 w 57"/>
                  <a:gd name="T5" fmla="*/ 545 h 545"/>
                  <a:gd name="T6" fmla="*/ 57 w 57"/>
                  <a:gd name="T7" fmla="*/ 486 h 545"/>
                  <a:gd name="T8" fmla="*/ 57 w 57"/>
                  <a:gd name="T9" fmla="*/ 0 h 545"/>
                </a:gdLst>
                <a:ahLst/>
                <a:cxnLst>
                  <a:cxn ang="0">
                    <a:pos x="T0" y="T1"/>
                  </a:cxn>
                  <a:cxn ang="0">
                    <a:pos x="T2" y="T3"/>
                  </a:cxn>
                  <a:cxn ang="0">
                    <a:pos x="T4" y="T5"/>
                  </a:cxn>
                  <a:cxn ang="0">
                    <a:pos x="T6" y="T7"/>
                  </a:cxn>
                  <a:cxn ang="0">
                    <a:pos x="T8" y="T9"/>
                  </a:cxn>
                </a:cxnLst>
                <a:rect l="0" t="0" r="r" b="b"/>
                <a:pathLst>
                  <a:path w="57" h="545">
                    <a:moveTo>
                      <a:pt x="57" y="0"/>
                    </a:moveTo>
                    <a:lnTo>
                      <a:pt x="0" y="58"/>
                    </a:lnTo>
                    <a:lnTo>
                      <a:pt x="0" y="545"/>
                    </a:lnTo>
                    <a:lnTo>
                      <a:pt x="57" y="486"/>
                    </a:lnTo>
                    <a:lnTo>
                      <a:pt x="57" y="0"/>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9" name="Freeform 1684"/>
              <p:cNvSpPr>
                <a:spLocks/>
              </p:cNvSpPr>
              <p:nvPr/>
            </p:nvSpPr>
            <p:spPr bwMode="auto">
              <a:xfrm>
                <a:off x="-1064" y="1788"/>
                <a:ext cx="11" cy="52"/>
              </a:xfrm>
              <a:custGeom>
                <a:avLst/>
                <a:gdLst>
                  <a:gd name="T0" fmla="*/ 73 w 73"/>
                  <a:gd name="T1" fmla="*/ 34 h 520"/>
                  <a:gd name="T2" fmla="*/ 0 w 73"/>
                  <a:gd name="T3" fmla="*/ 0 h 520"/>
                  <a:gd name="T4" fmla="*/ 0 w 73"/>
                  <a:gd name="T5" fmla="*/ 486 h 520"/>
                  <a:gd name="T6" fmla="*/ 73 w 73"/>
                  <a:gd name="T7" fmla="*/ 520 h 520"/>
                  <a:gd name="T8" fmla="*/ 73 w 73"/>
                  <a:gd name="T9" fmla="*/ 34 h 520"/>
                </a:gdLst>
                <a:ahLst/>
                <a:cxnLst>
                  <a:cxn ang="0">
                    <a:pos x="T0" y="T1"/>
                  </a:cxn>
                  <a:cxn ang="0">
                    <a:pos x="T2" y="T3"/>
                  </a:cxn>
                  <a:cxn ang="0">
                    <a:pos x="T4" y="T5"/>
                  </a:cxn>
                  <a:cxn ang="0">
                    <a:pos x="T6" y="T7"/>
                  </a:cxn>
                  <a:cxn ang="0">
                    <a:pos x="T8" y="T9"/>
                  </a:cxn>
                </a:cxnLst>
                <a:rect l="0" t="0" r="r" b="b"/>
                <a:pathLst>
                  <a:path w="73" h="520">
                    <a:moveTo>
                      <a:pt x="73" y="34"/>
                    </a:moveTo>
                    <a:lnTo>
                      <a:pt x="0" y="0"/>
                    </a:lnTo>
                    <a:lnTo>
                      <a:pt x="0" y="486"/>
                    </a:lnTo>
                    <a:lnTo>
                      <a:pt x="73" y="520"/>
                    </a:lnTo>
                    <a:lnTo>
                      <a:pt x="73" y="34"/>
                    </a:lnTo>
                    <a:close/>
                  </a:path>
                </a:pathLst>
              </a:custGeom>
              <a:solidFill>
                <a:srgbClr val="496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0" name="Freeform 1685"/>
              <p:cNvSpPr>
                <a:spLocks/>
              </p:cNvSpPr>
              <p:nvPr/>
            </p:nvSpPr>
            <p:spPr bwMode="auto">
              <a:xfrm>
                <a:off x="-824" y="1781"/>
                <a:ext cx="12" cy="54"/>
              </a:xfrm>
              <a:custGeom>
                <a:avLst/>
                <a:gdLst>
                  <a:gd name="T0" fmla="*/ 82 w 82"/>
                  <a:gd name="T1" fmla="*/ 60 h 547"/>
                  <a:gd name="T2" fmla="*/ 0 w 82"/>
                  <a:gd name="T3" fmla="*/ 0 h 547"/>
                  <a:gd name="T4" fmla="*/ 0 w 82"/>
                  <a:gd name="T5" fmla="*/ 486 h 547"/>
                  <a:gd name="T6" fmla="*/ 82 w 82"/>
                  <a:gd name="T7" fmla="*/ 547 h 547"/>
                  <a:gd name="T8" fmla="*/ 82 w 82"/>
                  <a:gd name="T9" fmla="*/ 60 h 547"/>
                </a:gdLst>
                <a:ahLst/>
                <a:cxnLst>
                  <a:cxn ang="0">
                    <a:pos x="T0" y="T1"/>
                  </a:cxn>
                  <a:cxn ang="0">
                    <a:pos x="T2" y="T3"/>
                  </a:cxn>
                  <a:cxn ang="0">
                    <a:pos x="T4" y="T5"/>
                  </a:cxn>
                  <a:cxn ang="0">
                    <a:pos x="T6" y="T7"/>
                  </a:cxn>
                  <a:cxn ang="0">
                    <a:pos x="T8" y="T9"/>
                  </a:cxn>
                </a:cxnLst>
                <a:rect l="0" t="0" r="r" b="b"/>
                <a:pathLst>
                  <a:path w="82" h="547">
                    <a:moveTo>
                      <a:pt x="82" y="60"/>
                    </a:moveTo>
                    <a:lnTo>
                      <a:pt x="0" y="0"/>
                    </a:lnTo>
                    <a:lnTo>
                      <a:pt x="0" y="486"/>
                    </a:lnTo>
                    <a:lnTo>
                      <a:pt x="82" y="547"/>
                    </a:lnTo>
                    <a:lnTo>
                      <a:pt x="82" y="60"/>
                    </a:lnTo>
                    <a:close/>
                  </a:path>
                </a:pathLst>
              </a:custGeom>
              <a:solidFill>
                <a:srgbClr val="3C5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1" name="Freeform 1686"/>
              <p:cNvSpPr>
                <a:spLocks/>
              </p:cNvSpPr>
              <p:nvPr/>
            </p:nvSpPr>
            <p:spPr bwMode="auto">
              <a:xfrm>
                <a:off x="-1377" y="1806"/>
                <a:ext cx="17" cy="53"/>
              </a:xfrm>
              <a:custGeom>
                <a:avLst/>
                <a:gdLst>
                  <a:gd name="T0" fmla="*/ 117 w 117"/>
                  <a:gd name="T1" fmla="*/ 0 h 530"/>
                  <a:gd name="T2" fmla="*/ 0 w 117"/>
                  <a:gd name="T3" fmla="*/ 44 h 530"/>
                  <a:gd name="T4" fmla="*/ 0 w 117"/>
                  <a:gd name="T5" fmla="*/ 530 h 530"/>
                  <a:gd name="T6" fmla="*/ 117 w 117"/>
                  <a:gd name="T7" fmla="*/ 485 h 530"/>
                  <a:gd name="T8" fmla="*/ 117 w 117"/>
                  <a:gd name="T9" fmla="*/ 0 h 530"/>
                </a:gdLst>
                <a:ahLst/>
                <a:cxnLst>
                  <a:cxn ang="0">
                    <a:pos x="T0" y="T1"/>
                  </a:cxn>
                  <a:cxn ang="0">
                    <a:pos x="T2" y="T3"/>
                  </a:cxn>
                  <a:cxn ang="0">
                    <a:pos x="T4" y="T5"/>
                  </a:cxn>
                  <a:cxn ang="0">
                    <a:pos x="T6" y="T7"/>
                  </a:cxn>
                  <a:cxn ang="0">
                    <a:pos x="T8" y="T9"/>
                  </a:cxn>
                </a:cxnLst>
                <a:rect l="0" t="0" r="r" b="b"/>
                <a:pathLst>
                  <a:path w="117" h="530">
                    <a:moveTo>
                      <a:pt x="117" y="0"/>
                    </a:moveTo>
                    <a:lnTo>
                      <a:pt x="0" y="44"/>
                    </a:lnTo>
                    <a:lnTo>
                      <a:pt x="0" y="530"/>
                    </a:lnTo>
                    <a:lnTo>
                      <a:pt x="117" y="485"/>
                    </a:lnTo>
                    <a:lnTo>
                      <a:pt x="117" y="0"/>
                    </a:lnTo>
                    <a:close/>
                  </a:path>
                </a:pathLst>
              </a:custGeom>
              <a:solidFill>
                <a:srgbClr val="528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2" name="Freeform 1687"/>
              <p:cNvSpPr>
                <a:spLocks/>
              </p:cNvSpPr>
              <p:nvPr/>
            </p:nvSpPr>
            <p:spPr bwMode="auto">
              <a:xfrm>
                <a:off x="-1040" y="1788"/>
                <a:ext cx="14" cy="51"/>
              </a:xfrm>
              <a:custGeom>
                <a:avLst/>
                <a:gdLst>
                  <a:gd name="T0" fmla="*/ 95 w 95"/>
                  <a:gd name="T1" fmla="*/ 0 h 517"/>
                  <a:gd name="T2" fmla="*/ 0 w 95"/>
                  <a:gd name="T3" fmla="*/ 31 h 517"/>
                  <a:gd name="T4" fmla="*/ 0 w 95"/>
                  <a:gd name="T5" fmla="*/ 517 h 517"/>
                  <a:gd name="T6" fmla="*/ 95 w 95"/>
                  <a:gd name="T7" fmla="*/ 485 h 517"/>
                  <a:gd name="T8" fmla="*/ 95 w 95"/>
                  <a:gd name="T9" fmla="*/ 0 h 517"/>
                </a:gdLst>
                <a:ahLst/>
                <a:cxnLst>
                  <a:cxn ang="0">
                    <a:pos x="T0" y="T1"/>
                  </a:cxn>
                  <a:cxn ang="0">
                    <a:pos x="T2" y="T3"/>
                  </a:cxn>
                  <a:cxn ang="0">
                    <a:pos x="T4" y="T5"/>
                  </a:cxn>
                  <a:cxn ang="0">
                    <a:pos x="T6" y="T7"/>
                  </a:cxn>
                  <a:cxn ang="0">
                    <a:pos x="T8" y="T9"/>
                  </a:cxn>
                </a:cxnLst>
                <a:rect l="0" t="0" r="r" b="b"/>
                <a:pathLst>
                  <a:path w="95" h="517">
                    <a:moveTo>
                      <a:pt x="95" y="0"/>
                    </a:moveTo>
                    <a:lnTo>
                      <a:pt x="0" y="31"/>
                    </a:lnTo>
                    <a:lnTo>
                      <a:pt x="0" y="517"/>
                    </a:lnTo>
                    <a:lnTo>
                      <a:pt x="95" y="485"/>
                    </a:lnTo>
                    <a:lnTo>
                      <a:pt x="95" y="0"/>
                    </a:lnTo>
                    <a:close/>
                  </a:path>
                </a:pathLst>
              </a:custGeom>
              <a:solidFill>
                <a:srgbClr val="54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3" name="Freeform 1688"/>
              <p:cNvSpPr>
                <a:spLocks/>
              </p:cNvSpPr>
              <p:nvPr/>
            </p:nvSpPr>
            <p:spPr bwMode="auto">
              <a:xfrm>
                <a:off x="-1186" y="1793"/>
                <a:ext cx="5" cy="55"/>
              </a:xfrm>
              <a:custGeom>
                <a:avLst/>
                <a:gdLst>
                  <a:gd name="T0" fmla="*/ 33 w 33"/>
                  <a:gd name="T1" fmla="*/ 63 h 549"/>
                  <a:gd name="T2" fmla="*/ 0 w 33"/>
                  <a:gd name="T3" fmla="*/ 0 h 549"/>
                  <a:gd name="T4" fmla="*/ 0 w 33"/>
                  <a:gd name="T5" fmla="*/ 486 h 549"/>
                  <a:gd name="T6" fmla="*/ 33 w 33"/>
                  <a:gd name="T7" fmla="*/ 549 h 549"/>
                  <a:gd name="T8" fmla="*/ 33 w 33"/>
                  <a:gd name="T9" fmla="*/ 63 h 549"/>
                </a:gdLst>
                <a:ahLst/>
                <a:cxnLst>
                  <a:cxn ang="0">
                    <a:pos x="T0" y="T1"/>
                  </a:cxn>
                  <a:cxn ang="0">
                    <a:pos x="T2" y="T3"/>
                  </a:cxn>
                  <a:cxn ang="0">
                    <a:pos x="T4" y="T5"/>
                  </a:cxn>
                  <a:cxn ang="0">
                    <a:pos x="T6" y="T7"/>
                  </a:cxn>
                  <a:cxn ang="0">
                    <a:pos x="T8" y="T9"/>
                  </a:cxn>
                </a:cxnLst>
                <a:rect l="0" t="0" r="r" b="b"/>
                <a:pathLst>
                  <a:path w="33" h="549">
                    <a:moveTo>
                      <a:pt x="33" y="63"/>
                    </a:moveTo>
                    <a:lnTo>
                      <a:pt x="0" y="0"/>
                    </a:lnTo>
                    <a:lnTo>
                      <a:pt x="0" y="486"/>
                    </a:lnTo>
                    <a:lnTo>
                      <a:pt x="33" y="549"/>
                    </a:lnTo>
                    <a:lnTo>
                      <a:pt x="33" y="63"/>
                    </a:lnTo>
                    <a:close/>
                  </a:path>
                </a:pathLst>
              </a:custGeom>
              <a:solidFill>
                <a:srgbClr val="1D24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4" name="Freeform 1689"/>
              <p:cNvSpPr>
                <a:spLocks/>
              </p:cNvSpPr>
              <p:nvPr/>
            </p:nvSpPr>
            <p:spPr bwMode="auto">
              <a:xfrm>
                <a:off x="-1012" y="1787"/>
                <a:ext cx="5" cy="53"/>
              </a:xfrm>
              <a:custGeom>
                <a:avLst/>
                <a:gdLst>
                  <a:gd name="T0" fmla="*/ 35 w 35"/>
                  <a:gd name="T1" fmla="*/ 44 h 530"/>
                  <a:gd name="T2" fmla="*/ 0 w 35"/>
                  <a:gd name="T3" fmla="*/ 0 h 530"/>
                  <a:gd name="T4" fmla="*/ 0 w 35"/>
                  <a:gd name="T5" fmla="*/ 485 h 530"/>
                  <a:gd name="T6" fmla="*/ 35 w 35"/>
                  <a:gd name="T7" fmla="*/ 530 h 530"/>
                  <a:gd name="T8" fmla="*/ 35 w 35"/>
                  <a:gd name="T9" fmla="*/ 44 h 530"/>
                </a:gdLst>
                <a:ahLst/>
                <a:cxnLst>
                  <a:cxn ang="0">
                    <a:pos x="T0" y="T1"/>
                  </a:cxn>
                  <a:cxn ang="0">
                    <a:pos x="T2" y="T3"/>
                  </a:cxn>
                  <a:cxn ang="0">
                    <a:pos x="T4" y="T5"/>
                  </a:cxn>
                  <a:cxn ang="0">
                    <a:pos x="T6" y="T7"/>
                  </a:cxn>
                  <a:cxn ang="0">
                    <a:pos x="T8" y="T9"/>
                  </a:cxn>
                </a:cxnLst>
                <a:rect l="0" t="0" r="r" b="b"/>
                <a:pathLst>
                  <a:path w="35" h="530">
                    <a:moveTo>
                      <a:pt x="35" y="44"/>
                    </a:moveTo>
                    <a:lnTo>
                      <a:pt x="0" y="0"/>
                    </a:lnTo>
                    <a:lnTo>
                      <a:pt x="0" y="485"/>
                    </a:lnTo>
                    <a:lnTo>
                      <a:pt x="35" y="530"/>
                    </a:lnTo>
                    <a:lnTo>
                      <a:pt x="35" y="44"/>
                    </a:lnTo>
                    <a:close/>
                  </a:path>
                </a:pathLst>
              </a:custGeom>
              <a:solidFill>
                <a:srgbClr val="2A39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5" name="Freeform 1690"/>
              <p:cNvSpPr>
                <a:spLocks/>
              </p:cNvSpPr>
              <p:nvPr/>
            </p:nvSpPr>
            <p:spPr bwMode="auto">
              <a:xfrm>
                <a:off x="-1341" y="1805"/>
                <a:ext cx="5" cy="52"/>
              </a:xfrm>
              <a:custGeom>
                <a:avLst/>
                <a:gdLst>
                  <a:gd name="T0" fmla="*/ 35 w 35"/>
                  <a:gd name="T1" fmla="*/ 30 h 516"/>
                  <a:gd name="T2" fmla="*/ 0 w 35"/>
                  <a:gd name="T3" fmla="*/ 0 h 516"/>
                  <a:gd name="T4" fmla="*/ 0 w 35"/>
                  <a:gd name="T5" fmla="*/ 487 h 516"/>
                  <a:gd name="T6" fmla="*/ 35 w 35"/>
                  <a:gd name="T7" fmla="*/ 516 h 516"/>
                  <a:gd name="T8" fmla="*/ 35 w 35"/>
                  <a:gd name="T9" fmla="*/ 30 h 516"/>
                </a:gdLst>
                <a:ahLst/>
                <a:cxnLst>
                  <a:cxn ang="0">
                    <a:pos x="T0" y="T1"/>
                  </a:cxn>
                  <a:cxn ang="0">
                    <a:pos x="T2" y="T3"/>
                  </a:cxn>
                  <a:cxn ang="0">
                    <a:pos x="T4" y="T5"/>
                  </a:cxn>
                  <a:cxn ang="0">
                    <a:pos x="T6" y="T7"/>
                  </a:cxn>
                  <a:cxn ang="0">
                    <a:pos x="T8" y="T9"/>
                  </a:cxn>
                </a:cxnLst>
                <a:rect l="0" t="0" r="r" b="b"/>
                <a:pathLst>
                  <a:path w="35" h="516">
                    <a:moveTo>
                      <a:pt x="35" y="30"/>
                    </a:moveTo>
                    <a:lnTo>
                      <a:pt x="0" y="0"/>
                    </a:lnTo>
                    <a:lnTo>
                      <a:pt x="0" y="487"/>
                    </a:lnTo>
                    <a:lnTo>
                      <a:pt x="35" y="516"/>
                    </a:lnTo>
                    <a:lnTo>
                      <a:pt x="35" y="30"/>
                    </a:lnTo>
                    <a:close/>
                  </a:path>
                </a:pathLst>
              </a:custGeom>
              <a:solidFill>
                <a:srgbClr val="395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6" name="Freeform 1691"/>
              <p:cNvSpPr>
                <a:spLocks/>
              </p:cNvSpPr>
              <p:nvPr/>
            </p:nvSpPr>
            <p:spPr bwMode="auto">
              <a:xfrm>
                <a:off x="-1204" y="1797"/>
                <a:ext cx="9" cy="50"/>
              </a:xfrm>
              <a:custGeom>
                <a:avLst/>
                <a:gdLst>
                  <a:gd name="T0" fmla="*/ 58 w 58"/>
                  <a:gd name="T1" fmla="*/ 0 h 501"/>
                  <a:gd name="T2" fmla="*/ 0 w 58"/>
                  <a:gd name="T3" fmla="*/ 15 h 501"/>
                  <a:gd name="T4" fmla="*/ 0 w 58"/>
                  <a:gd name="T5" fmla="*/ 501 h 501"/>
                  <a:gd name="T6" fmla="*/ 58 w 58"/>
                  <a:gd name="T7" fmla="*/ 486 h 501"/>
                  <a:gd name="T8" fmla="*/ 58 w 58"/>
                  <a:gd name="T9" fmla="*/ 0 h 501"/>
                </a:gdLst>
                <a:ahLst/>
                <a:cxnLst>
                  <a:cxn ang="0">
                    <a:pos x="T0" y="T1"/>
                  </a:cxn>
                  <a:cxn ang="0">
                    <a:pos x="T2" y="T3"/>
                  </a:cxn>
                  <a:cxn ang="0">
                    <a:pos x="T4" y="T5"/>
                  </a:cxn>
                  <a:cxn ang="0">
                    <a:pos x="T6" y="T7"/>
                  </a:cxn>
                  <a:cxn ang="0">
                    <a:pos x="T8" y="T9"/>
                  </a:cxn>
                </a:cxnLst>
                <a:rect l="0" t="0" r="r" b="b"/>
                <a:pathLst>
                  <a:path w="58" h="501">
                    <a:moveTo>
                      <a:pt x="58" y="0"/>
                    </a:moveTo>
                    <a:lnTo>
                      <a:pt x="0" y="15"/>
                    </a:lnTo>
                    <a:lnTo>
                      <a:pt x="0" y="501"/>
                    </a:lnTo>
                    <a:lnTo>
                      <a:pt x="58" y="486"/>
                    </a:lnTo>
                    <a:lnTo>
                      <a:pt x="58"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7" name="Freeform 1692"/>
              <p:cNvSpPr>
                <a:spLocks/>
              </p:cNvSpPr>
              <p:nvPr/>
            </p:nvSpPr>
            <p:spPr bwMode="auto">
              <a:xfrm>
                <a:off x="-840" y="1781"/>
                <a:ext cx="0" cy="57"/>
              </a:xfrm>
              <a:custGeom>
                <a:avLst/>
                <a:gdLst>
                  <a:gd name="T0" fmla="*/ 4 w 4"/>
                  <a:gd name="T1" fmla="*/ 85 h 571"/>
                  <a:gd name="T2" fmla="*/ 0 w 4"/>
                  <a:gd name="T3" fmla="*/ 0 h 571"/>
                  <a:gd name="T4" fmla="*/ 0 w 4"/>
                  <a:gd name="T5" fmla="*/ 486 h 571"/>
                  <a:gd name="T6" fmla="*/ 4 w 4"/>
                  <a:gd name="T7" fmla="*/ 571 h 571"/>
                  <a:gd name="T8" fmla="*/ 4 w 4"/>
                  <a:gd name="T9" fmla="*/ 85 h 571"/>
                </a:gdLst>
                <a:ahLst/>
                <a:cxnLst>
                  <a:cxn ang="0">
                    <a:pos x="T0" y="T1"/>
                  </a:cxn>
                  <a:cxn ang="0">
                    <a:pos x="T2" y="T3"/>
                  </a:cxn>
                  <a:cxn ang="0">
                    <a:pos x="T4" y="T5"/>
                  </a:cxn>
                  <a:cxn ang="0">
                    <a:pos x="T6" y="T7"/>
                  </a:cxn>
                  <a:cxn ang="0">
                    <a:pos x="T8" y="T9"/>
                  </a:cxn>
                </a:cxnLst>
                <a:rect l="0" t="0" r="r" b="b"/>
                <a:pathLst>
                  <a:path w="4" h="571">
                    <a:moveTo>
                      <a:pt x="4" y="85"/>
                    </a:moveTo>
                    <a:lnTo>
                      <a:pt x="0" y="0"/>
                    </a:lnTo>
                    <a:lnTo>
                      <a:pt x="0" y="486"/>
                    </a:lnTo>
                    <a:lnTo>
                      <a:pt x="4" y="571"/>
                    </a:lnTo>
                    <a:lnTo>
                      <a:pt x="4" y="85"/>
                    </a:lnTo>
                    <a:close/>
                  </a:path>
                </a:pathLst>
              </a:custGeom>
              <a:solidFill>
                <a:srgbClr val="0E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8" name="Freeform 1693"/>
              <p:cNvSpPr>
                <a:spLocks/>
              </p:cNvSpPr>
              <p:nvPr/>
            </p:nvSpPr>
            <p:spPr bwMode="auto">
              <a:xfrm>
                <a:off x="-801" y="1783"/>
                <a:ext cx="12" cy="52"/>
              </a:xfrm>
              <a:custGeom>
                <a:avLst/>
                <a:gdLst>
                  <a:gd name="T0" fmla="*/ 88 w 88"/>
                  <a:gd name="T1" fmla="*/ 28 h 513"/>
                  <a:gd name="T2" fmla="*/ 0 w 88"/>
                  <a:gd name="T3" fmla="*/ 0 h 513"/>
                  <a:gd name="T4" fmla="*/ 0 w 88"/>
                  <a:gd name="T5" fmla="*/ 486 h 513"/>
                  <a:gd name="T6" fmla="*/ 88 w 88"/>
                  <a:gd name="T7" fmla="*/ 513 h 513"/>
                  <a:gd name="T8" fmla="*/ 88 w 88"/>
                  <a:gd name="T9" fmla="*/ 28 h 513"/>
                </a:gdLst>
                <a:ahLst/>
                <a:cxnLst>
                  <a:cxn ang="0">
                    <a:pos x="T0" y="T1"/>
                  </a:cxn>
                  <a:cxn ang="0">
                    <a:pos x="T2" y="T3"/>
                  </a:cxn>
                  <a:cxn ang="0">
                    <a:pos x="T4" y="T5"/>
                  </a:cxn>
                  <a:cxn ang="0">
                    <a:pos x="T6" y="T7"/>
                  </a:cxn>
                  <a:cxn ang="0">
                    <a:pos x="T8" y="T9"/>
                  </a:cxn>
                </a:cxnLst>
                <a:rect l="0" t="0" r="r" b="b"/>
                <a:pathLst>
                  <a:path w="88" h="513">
                    <a:moveTo>
                      <a:pt x="88" y="28"/>
                    </a:moveTo>
                    <a:lnTo>
                      <a:pt x="0" y="0"/>
                    </a:lnTo>
                    <a:lnTo>
                      <a:pt x="0" y="486"/>
                    </a:lnTo>
                    <a:lnTo>
                      <a:pt x="88" y="513"/>
                    </a:lnTo>
                    <a:lnTo>
                      <a:pt x="88" y="28"/>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9" name="Freeform 1694"/>
              <p:cNvSpPr>
                <a:spLocks/>
              </p:cNvSpPr>
              <p:nvPr/>
            </p:nvSpPr>
            <p:spPr bwMode="auto">
              <a:xfrm>
                <a:off x="-1683" y="1838"/>
                <a:ext cx="11" cy="52"/>
              </a:xfrm>
              <a:custGeom>
                <a:avLst/>
                <a:gdLst>
                  <a:gd name="T0" fmla="*/ 0 w 83"/>
                  <a:gd name="T1" fmla="*/ 0 h 525"/>
                  <a:gd name="T2" fmla="*/ 83 w 83"/>
                  <a:gd name="T3" fmla="*/ 39 h 525"/>
                  <a:gd name="T4" fmla="*/ 83 w 83"/>
                  <a:gd name="T5" fmla="*/ 525 h 525"/>
                  <a:gd name="T6" fmla="*/ 0 w 83"/>
                  <a:gd name="T7" fmla="*/ 486 h 525"/>
                  <a:gd name="T8" fmla="*/ 0 w 83"/>
                  <a:gd name="T9" fmla="*/ 0 h 525"/>
                </a:gdLst>
                <a:ahLst/>
                <a:cxnLst>
                  <a:cxn ang="0">
                    <a:pos x="T0" y="T1"/>
                  </a:cxn>
                  <a:cxn ang="0">
                    <a:pos x="T2" y="T3"/>
                  </a:cxn>
                  <a:cxn ang="0">
                    <a:pos x="T4" y="T5"/>
                  </a:cxn>
                  <a:cxn ang="0">
                    <a:pos x="T6" y="T7"/>
                  </a:cxn>
                  <a:cxn ang="0">
                    <a:pos x="T8" y="T9"/>
                  </a:cxn>
                </a:cxnLst>
                <a:rect l="0" t="0" r="r" b="b"/>
                <a:pathLst>
                  <a:path w="83" h="525">
                    <a:moveTo>
                      <a:pt x="0" y="0"/>
                    </a:moveTo>
                    <a:lnTo>
                      <a:pt x="83" y="39"/>
                    </a:lnTo>
                    <a:lnTo>
                      <a:pt x="83" y="525"/>
                    </a:lnTo>
                    <a:lnTo>
                      <a:pt x="0" y="486"/>
                    </a:lnTo>
                    <a:lnTo>
                      <a:pt x="0"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0" name="Freeform 1695"/>
              <p:cNvSpPr>
                <a:spLocks/>
              </p:cNvSpPr>
              <p:nvPr/>
            </p:nvSpPr>
            <p:spPr bwMode="auto">
              <a:xfrm>
                <a:off x="-812" y="1783"/>
                <a:ext cx="11" cy="52"/>
              </a:xfrm>
              <a:custGeom>
                <a:avLst/>
                <a:gdLst>
                  <a:gd name="T0" fmla="*/ 78 w 78"/>
                  <a:gd name="T1" fmla="*/ 0 h 521"/>
                  <a:gd name="T2" fmla="*/ 0 w 78"/>
                  <a:gd name="T3" fmla="*/ 34 h 521"/>
                  <a:gd name="T4" fmla="*/ 0 w 78"/>
                  <a:gd name="T5" fmla="*/ 521 h 521"/>
                  <a:gd name="T6" fmla="*/ 78 w 78"/>
                  <a:gd name="T7" fmla="*/ 486 h 521"/>
                  <a:gd name="T8" fmla="*/ 78 w 78"/>
                  <a:gd name="T9" fmla="*/ 0 h 521"/>
                </a:gdLst>
                <a:ahLst/>
                <a:cxnLst>
                  <a:cxn ang="0">
                    <a:pos x="T0" y="T1"/>
                  </a:cxn>
                  <a:cxn ang="0">
                    <a:pos x="T2" y="T3"/>
                  </a:cxn>
                  <a:cxn ang="0">
                    <a:pos x="T4" y="T5"/>
                  </a:cxn>
                  <a:cxn ang="0">
                    <a:pos x="T6" y="T7"/>
                  </a:cxn>
                  <a:cxn ang="0">
                    <a:pos x="T8" y="T9"/>
                  </a:cxn>
                </a:cxnLst>
                <a:rect l="0" t="0" r="r" b="b"/>
                <a:pathLst>
                  <a:path w="78" h="521">
                    <a:moveTo>
                      <a:pt x="78" y="0"/>
                    </a:moveTo>
                    <a:lnTo>
                      <a:pt x="0" y="34"/>
                    </a:lnTo>
                    <a:lnTo>
                      <a:pt x="0" y="521"/>
                    </a:lnTo>
                    <a:lnTo>
                      <a:pt x="78" y="486"/>
                    </a:lnTo>
                    <a:lnTo>
                      <a:pt x="78" y="0"/>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1" name="Freeform 1696"/>
              <p:cNvSpPr>
                <a:spLocks/>
              </p:cNvSpPr>
              <p:nvPr/>
            </p:nvSpPr>
            <p:spPr bwMode="auto">
              <a:xfrm>
                <a:off x="-1053" y="1791"/>
                <a:ext cx="13" cy="49"/>
              </a:xfrm>
              <a:custGeom>
                <a:avLst/>
                <a:gdLst>
                  <a:gd name="T0" fmla="*/ 94 w 94"/>
                  <a:gd name="T1" fmla="*/ 0 h 496"/>
                  <a:gd name="T2" fmla="*/ 0 w 94"/>
                  <a:gd name="T3" fmla="*/ 10 h 496"/>
                  <a:gd name="T4" fmla="*/ 0 w 94"/>
                  <a:gd name="T5" fmla="*/ 496 h 496"/>
                  <a:gd name="T6" fmla="*/ 94 w 94"/>
                  <a:gd name="T7" fmla="*/ 486 h 496"/>
                  <a:gd name="T8" fmla="*/ 94 w 94"/>
                  <a:gd name="T9" fmla="*/ 0 h 496"/>
                </a:gdLst>
                <a:ahLst/>
                <a:cxnLst>
                  <a:cxn ang="0">
                    <a:pos x="T0" y="T1"/>
                  </a:cxn>
                  <a:cxn ang="0">
                    <a:pos x="T2" y="T3"/>
                  </a:cxn>
                  <a:cxn ang="0">
                    <a:pos x="T4" y="T5"/>
                  </a:cxn>
                  <a:cxn ang="0">
                    <a:pos x="T6" y="T7"/>
                  </a:cxn>
                  <a:cxn ang="0">
                    <a:pos x="T8" y="T9"/>
                  </a:cxn>
                </a:cxnLst>
                <a:rect l="0" t="0" r="r" b="b"/>
                <a:pathLst>
                  <a:path w="94" h="496">
                    <a:moveTo>
                      <a:pt x="94" y="0"/>
                    </a:moveTo>
                    <a:lnTo>
                      <a:pt x="0" y="10"/>
                    </a:lnTo>
                    <a:lnTo>
                      <a:pt x="0" y="496"/>
                    </a:lnTo>
                    <a:lnTo>
                      <a:pt x="94" y="486"/>
                    </a:lnTo>
                    <a:lnTo>
                      <a:pt x="94"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2" name="Freeform 1697"/>
              <p:cNvSpPr>
                <a:spLocks/>
              </p:cNvSpPr>
              <p:nvPr/>
            </p:nvSpPr>
            <p:spPr bwMode="auto">
              <a:xfrm>
                <a:off x="-1530" y="1821"/>
                <a:ext cx="12" cy="54"/>
              </a:xfrm>
              <a:custGeom>
                <a:avLst/>
                <a:gdLst>
                  <a:gd name="T0" fmla="*/ 79 w 79"/>
                  <a:gd name="T1" fmla="*/ 0 h 531"/>
                  <a:gd name="T2" fmla="*/ 0 w 79"/>
                  <a:gd name="T3" fmla="*/ 45 h 531"/>
                  <a:gd name="T4" fmla="*/ 0 w 79"/>
                  <a:gd name="T5" fmla="*/ 531 h 531"/>
                  <a:gd name="T6" fmla="*/ 79 w 79"/>
                  <a:gd name="T7" fmla="*/ 485 h 531"/>
                  <a:gd name="T8" fmla="*/ 79 w 79"/>
                  <a:gd name="T9" fmla="*/ 0 h 531"/>
                </a:gdLst>
                <a:ahLst/>
                <a:cxnLst>
                  <a:cxn ang="0">
                    <a:pos x="T0" y="T1"/>
                  </a:cxn>
                  <a:cxn ang="0">
                    <a:pos x="T2" y="T3"/>
                  </a:cxn>
                  <a:cxn ang="0">
                    <a:pos x="T4" y="T5"/>
                  </a:cxn>
                  <a:cxn ang="0">
                    <a:pos x="T6" y="T7"/>
                  </a:cxn>
                  <a:cxn ang="0">
                    <a:pos x="T8" y="T9"/>
                  </a:cxn>
                </a:cxnLst>
                <a:rect l="0" t="0" r="r" b="b"/>
                <a:pathLst>
                  <a:path w="79" h="531">
                    <a:moveTo>
                      <a:pt x="79" y="0"/>
                    </a:moveTo>
                    <a:lnTo>
                      <a:pt x="0" y="45"/>
                    </a:lnTo>
                    <a:lnTo>
                      <a:pt x="0" y="531"/>
                    </a:lnTo>
                    <a:lnTo>
                      <a:pt x="79" y="485"/>
                    </a:lnTo>
                    <a:lnTo>
                      <a:pt x="79" y="0"/>
                    </a:lnTo>
                    <a:close/>
                  </a:path>
                </a:pathLst>
              </a:custGeom>
              <a:solidFill>
                <a:srgbClr val="4C7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3" name="Freeform 1698"/>
              <p:cNvSpPr>
                <a:spLocks/>
              </p:cNvSpPr>
              <p:nvPr/>
            </p:nvSpPr>
            <p:spPr bwMode="auto">
              <a:xfrm>
                <a:off x="-1176" y="1797"/>
                <a:ext cx="9" cy="49"/>
              </a:xfrm>
              <a:custGeom>
                <a:avLst/>
                <a:gdLst>
                  <a:gd name="T0" fmla="*/ 64 w 64"/>
                  <a:gd name="T1" fmla="*/ 3 h 490"/>
                  <a:gd name="T2" fmla="*/ 0 w 64"/>
                  <a:gd name="T3" fmla="*/ 0 h 490"/>
                  <a:gd name="T4" fmla="*/ 0 w 64"/>
                  <a:gd name="T5" fmla="*/ 486 h 490"/>
                  <a:gd name="T6" fmla="*/ 64 w 64"/>
                  <a:gd name="T7" fmla="*/ 490 h 490"/>
                  <a:gd name="T8" fmla="*/ 64 w 64"/>
                  <a:gd name="T9" fmla="*/ 3 h 490"/>
                </a:gdLst>
                <a:ahLst/>
                <a:cxnLst>
                  <a:cxn ang="0">
                    <a:pos x="T0" y="T1"/>
                  </a:cxn>
                  <a:cxn ang="0">
                    <a:pos x="T2" y="T3"/>
                  </a:cxn>
                  <a:cxn ang="0">
                    <a:pos x="T4" y="T5"/>
                  </a:cxn>
                  <a:cxn ang="0">
                    <a:pos x="T6" y="T7"/>
                  </a:cxn>
                  <a:cxn ang="0">
                    <a:pos x="T8" y="T9"/>
                  </a:cxn>
                </a:cxnLst>
                <a:rect l="0" t="0" r="r" b="b"/>
                <a:pathLst>
                  <a:path w="64" h="490">
                    <a:moveTo>
                      <a:pt x="64" y="3"/>
                    </a:moveTo>
                    <a:lnTo>
                      <a:pt x="0" y="0"/>
                    </a:lnTo>
                    <a:lnTo>
                      <a:pt x="0" y="486"/>
                    </a:lnTo>
                    <a:lnTo>
                      <a:pt x="64" y="490"/>
                    </a:lnTo>
                    <a:lnTo>
                      <a:pt x="64" y="3"/>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4" name="Freeform 1699"/>
              <p:cNvSpPr>
                <a:spLocks/>
              </p:cNvSpPr>
              <p:nvPr/>
            </p:nvSpPr>
            <p:spPr bwMode="auto">
              <a:xfrm>
                <a:off x="-1221" y="1799"/>
                <a:ext cx="12" cy="51"/>
              </a:xfrm>
              <a:custGeom>
                <a:avLst/>
                <a:gdLst>
                  <a:gd name="T0" fmla="*/ 85 w 85"/>
                  <a:gd name="T1" fmla="*/ 0 h 503"/>
                  <a:gd name="T2" fmla="*/ 0 w 85"/>
                  <a:gd name="T3" fmla="*/ 16 h 503"/>
                  <a:gd name="T4" fmla="*/ 0 w 85"/>
                  <a:gd name="T5" fmla="*/ 503 h 503"/>
                  <a:gd name="T6" fmla="*/ 85 w 85"/>
                  <a:gd name="T7" fmla="*/ 486 h 503"/>
                  <a:gd name="T8" fmla="*/ 85 w 85"/>
                  <a:gd name="T9" fmla="*/ 0 h 503"/>
                </a:gdLst>
                <a:ahLst/>
                <a:cxnLst>
                  <a:cxn ang="0">
                    <a:pos x="T0" y="T1"/>
                  </a:cxn>
                  <a:cxn ang="0">
                    <a:pos x="T2" y="T3"/>
                  </a:cxn>
                  <a:cxn ang="0">
                    <a:pos x="T4" y="T5"/>
                  </a:cxn>
                  <a:cxn ang="0">
                    <a:pos x="T6" y="T7"/>
                  </a:cxn>
                  <a:cxn ang="0">
                    <a:pos x="T8" y="T9"/>
                  </a:cxn>
                </a:cxnLst>
                <a:rect l="0" t="0" r="r" b="b"/>
                <a:pathLst>
                  <a:path w="85" h="503">
                    <a:moveTo>
                      <a:pt x="85" y="0"/>
                    </a:moveTo>
                    <a:lnTo>
                      <a:pt x="0" y="16"/>
                    </a:lnTo>
                    <a:lnTo>
                      <a:pt x="0" y="503"/>
                    </a:lnTo>
                    <a:lnTo>
                      <a:pt x="85" y="486"/>
                    </a:lnTo>
                    <a:lnTo>
                      <a:pt x="85"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5" name="Freeform 1700"/>
              <p:cNvSpPr>
                <a:spLocks/>
              </p:cNvSpPr>
              <p:nvPr/>
            </p:nvSpPr>
            <p:spPr bwMode="auto">
              <a:xfrm>
                <a:off x="-1268" y="1802"/>
                <a:ext cx="3" cy="52"/>
              </a:xfrm>
              <a:custGeom>
                <a:avLst/>
                <a:gdLst>
                  <a:gd name="T0" fmla="*/ 17 w 17"/>
                  <a:gd name="T1" fmla="*/ 0 h 517"/>
                  <a:gd name="T2" fmla="*/ 0 w 17"/>
                  <a:gd name="T3" fmla="*/ 32 h 517"/>
                  <a:gd name="T4" fmla="*/ 0 w 17"/>
                  <a:gd name="T5" fmla="*/ 517 h 517"/>
                  <a:gd name="T6" fmla="*/ 17 w 17"/>
                  <a:gd name="T7" fmla="*/ 486 h 517"/>
                  <a:gd name="T8" fmla="*/ 17 w 17"/>
                  <a:gd name="T9" fmla="*/ 0 h 517"/>
                </a:gdLst>
                <a:ahLst/>
                <a:cxnLst>
                  <a:cxn ang="0">
                    <a:pos x="T0" y="T1"/>
                  </a:cxn>
                  <a:cxn ang="0">
                    <a:pos x="T2" y="T3"/>
                  </a:cxn>
                  <a:cxn ang="0">
                    <a:pos x="T4" y="T5"/>
                  </a:cxn>
                  <a:cxn ang="0">
                    <a:pos x="T6" y="T7"/>
                  </a:cxn>
                  <a:cxn ang="0">
                    <a:pos x="T8" y="T9"/>
                  </a:cxn>
                </a:cxnLst>
                <a:rect l="0" t="0" r="r" b="b"/>
                <a:pathLst>
                  <a:path w="17" h="517">
                    <a:moveTo>
                      <a:pt x="17" y="0"/>
                    </a:moveTo>
                    <a:lnTo>
                      <a:pt x="0" y="32"/>
                    </a:lnTo>
                    <a:lnTo>
                      <a:pt x="0" y="517"/>
                    </a:lnTo>
                    <a:lnTo>
                      <a:pt x="17" y="486"/>
                    </a:lnTo>
                    <a:lnTo>
                      <a:pt x="17" y="0"/>
                    </a:lnTo>
                    <a:close/>
                  </a:path>
                </a:pathLst>
              </a:custGeom>
              <a:solidFill>
                <a:srgbClr val="2C3C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6" name="Freeform 1701"/>
              <p:cNvSpPr>
                <a:spLocks/>
              </p:cNvSpPr>
              <p:nvPr/>
            </p:nvSpPr>
            <p:spPr bwMode="auto">
              <a:xfrm>
                <a:off x="-1265" y="1802"/>
                <a:ext cx="6" cy="51"/>
              </a:xfrm>
              <a:custGeom>
                <a:avLst/>
                <a:gdLst>
                  <a:gd name="T0" fmla="*/ 44 w 44"/>
                  <a:gd name="T1" fmla="*/ 30 h 515"/>
                  <a:gd name="T2" fmla="*/ 0 w 44"/>
                  <a:gd name="T3" fmla="*/ 0 h 515"/>
                  <a:gd name="T4" fmla="*/ 0 w 44"/>
                  <a:gd name="T5" fmla="*/ 486 h 515"/>
                  <a:gd name="T6" fmla="*/ 44 w 44"/>
                  <a:gd name="T7" fmla="*/ 515 h 515"/>
                  <a:gd name="T8" fmla="*/ 44 w 44"/>
                  <a:gd name="T9" fmla="*/ 30 h 515"/>
                </a:gdLst>
                <a:ahLst/>
                <a:cxnLst>
                  <a:cxn ang="0">
                    <a:pos x="T0" y="T1"/>
                  </a:cxn>
                  <a:cxn ang="0">
                    <a:pos x="T2" y="T3"/>
                  </a:cxn>
                  <a:cxn ang="0">
                    <a:pos x="T4" y="T5"/>
                  </a:cxn>
                  <a:cxn ang="0">
                    <a:pos x="T6" y="T7"/>
                  </a:cxn>
                  <a:cxn ang="0">
                    <a:pos x="T8" y="T9"/>
                  </a:cxn>
                </a:cxnLst>
                <a:rect l="0" t="0" r="r" b="b"/>
                <a:pathLst>
                  <a:path w="44" h="515">
                    <a:moveTo>
                      <a:pt x="44" y="30"/>
                    </a:moveTo>
                    <a:lnTo>
                      <a:pt x="0" y="0"/>
                    </a:lnTo>
                    <a:lnTo>
                      <a:pt x="0" y="486"/>
                    </a:lnTo>
                    <a:lnTo>
                      <a:pt x="44" y="515"/>
                    </a:lnTo>
                    <a:lnTo>
                      <a:pt x="44" y="30"/>
                    </a:lnTo>
                    <a:close/>
                  </a:path>
                </a:pathLst>
              </a:custGeom>
              <a:solidFill>
                <a:srgbClr val="40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7" name="Freeform 1702"/>
              <p:cNvSpPr>
                <a:spLocks/>
              </p:cNvSpPr>
              <p:nvPr/>
            </p:nvSpPr>
            <p:spPr bwMode="auto">
              <a:xfrm>
                <a:off x="-1181" y="1797"/>
                <a:ext cx="5" cy="51"/>
              </a:xfrm>
              <a:custGeom>
                <a:avLst/>
                <a:gdLst>
                  <a:gd name="T0" fmla="*/ 37 w 37"/>
                  <a:gd name="T1" fmla="*/ 0 h 509"/>
                  <a:gd name="T2" fmla="*/ 0 w 37"/>
                  <a:gd name="T3" fmla="*/ 23 h 509"/>
                  <a:gd name="T4" fmla="*/ 0 w 37"/>
                  <a:gd name="T5" fmla="*/ 509 h 509"/>
                  <a:gd name="T6" fmla="*/ 37 w 37"/>
                  <a:gd name="T7" fmla="*/ 486 h 509"/>
                  <a:gd name="T8" fmla="*/ 37 w 37"/>
                  <a:gd name="T9" fmla="*/ 0 h 509"/>
                </a:gdLst>
                <a:ahLst/>
                <a:cxnLst>
                  <a:cxn ang="0">
                    <a:pos x="T0" y="T1"/>
                  </a:cxn>
                  <a:cxn ang="0">
                    <a:pos x="T2" y="T3"/>
                  </a:cxn>
                  <a:cxn ang="0">
                    <a:pos x="T4" y="T5"/>
                  </a:cxn>
                  <a:cxn ang="0">
                    <a:pos x="T6" y="T7"/>
                  </a:cxn>
                  <a:cxn ang="0">
                    <a:pos x="T8" y="T9"/>
                  </a:cxn>
                </a:cxnLst>
                <a:rect l="0" t="0" r="r" b="b"/>
                <a:pathLst>
                  <a:path w="37" h="509">
                    <a:moveTo>
                      <a:pt x="37" y="0"/>
                    </a:moveTo>
                    <a:lnTo>
                      <a:pt x="0" y="23"/>
                    </a:lnTo>
                    <a:lnTo>
                      <a:pt x="0" y="509"/>
                    </a:lnTo>
                    <a:lnTo>
                      <a:pt x="37" y="486"/>
                    </a:lnTo>
                    <a:lnTo>
                      <a:pt x="37" y="0"/>
                    </a:lnTo>
                    <a:close/>
                  </a:path>
                </a:pathLst>
              </a:custGeom>
              <a:solidFill>
                <a:srgbClr val="4B7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8" name="Freeform 1703"/>
              <p:cNvSpPr>
                <a:spLocks/>
              </p:cNvSpPr>
              <p:nvPr/>
            </p:nvSpPr>
            <p:spPr bwMode="auto">
              <a:xfrm>
                <a:off x="-1518" y="1821"/>
                <a:ext cx="11" cy="55"/>
              </a:xfrm>
              <a:custGeom>
                <a:avLst/>
                <a:gdLst>
                  <a:gd name="T0" fmla="*/ 81 w 81"/>
                  <a:gd name="T1" fmla="*/ 60 h 547"/>
                  <a:gd name="T2" fmla="*/ 0 w 81"/>
                  <a:gd name="T3" fmla="*/ 0 h 547"/>
                  <a:gd name="T4" fmla="*/ 0 w 81"/>
                  <a:gd name="T5" fmla="*/ 485 h 547"/>
                  <a:gd name="T6" fmla="*/ 81 w 81"/>
                  <a:gd name="T7" fmla="*/ 547 h 547"/>
                  <a:gd name="T8" fmla="*/ 81 w 81"/>
                  <a:gd name="T9" fmla="*/ 60 h 547"/>
                </a:gdLst>
                <a:ahLst/>
                <a:cxnLst>
                  <a:cxn ang="0">
                    <a:pos x="T0" y="T1"/>
                  </a:cxn>
                  <a:cxn ang="0">
                    <a:pos x="T2" y="T3"/>
                  </a:cxn>
                  <a:cxn ang="0">
                    <a:pos x="T4" y="T5"/>
                  </a:cxn>
                  <a:cxn ang="0">
                    <a:pos x="T6" y="T7"/>
                  </a:cxn>
                  <a:cxn ang="0">
                    <a:pos x="T8" y="T9"/>
                  </a:cxn>
                </a:cxnLst>
                <a:rect l="0" t="0" r="r" b="b"/>
                <a:pathLst>
                  <a:path w="81" h="547">
                    <a:moveTo>
                      <a:pt x="81" y="60"/>
                    </a:moveTo>
                    <a:lnTo>
                      <a:pt x="0" y="0"/>
                    </a:lnTo>
                    <a:lnTo>
                      <a:pt x="0" y="485"/>
                    </a:lnTo>
                    <a:lnTo>
                      <a:pt x="81" y="547"/>
                    </a:lnTo>
                    <a:lnTo>
                      <a:pt x="81" y="60"/>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9" name="Freeform 1704"/>
              <p:cNvSpPr>
                <a:spLocks/>
              </p:cNvSpPr>
              <p:nvPr/>
            </p:nvSpPr>
            <p:spPr bwMode="auto">
              <a:xfrm>
                <a:off x="-1292" y="1805"/>
                <a:ext cx="4" cy="51"/>
              </a:xfrm>
              <a:custGeom>
                <a:avLst/>
                <a:gdLst>
                  <a:gd name="T0" fmla="*/ 26 w 26"/>
                  <a:gd name="T1" fmla="*/ 18 h 504"/>
                  <a:gd name="T2" fmla="*/ 0 w 26"/>
                  <a:gd name="T3" fmla="*/ 0 h 504"/>
                  <a:gd name="T4" fmla="*/ 0 w 26"/>
                  <a:gd name="T5" fmla="*/ 487 h 504"/>
                  <a:gd name="T6" fmla="*/ 26 w 26"/>
                  <a:gd name="T7" fmla="*/ 504 h 504"/>
                  <a:gd name="T8" fmla="*/ 26 w 26"/>
                  <a:gd name="T9" fmla="*/ 18 h 504"/>
                </a:gdLst>
                <a:ahLst/>
                <a:cxnLst>
                  <a:cxn ang="0">
                    <a:pos x="T0" y="T1"/>
                  </a:cxn>
                  <a:cxn ang="0">
                    <a:pos x="T2" y="T3"/>
                  </a:cxn>
                  <a:cxn ang="0">
                    <a:pos x="T4" y="T5"/>
                  </a:cxn>
                  <a:cxn ang="0">
                    <a:pos x="T6" y="T7"/>
                  </a:cxn>
                  <a:cxn ang="0">
                    <a:pos x="T8" y="T9"/>
                  </a:cxn>
                </a:cxnLst>
                <a:rect l="0" t="0" r="r" b="b"/>
                <a:pathLst>
                  <a:path w="26" h="504">
                    <a:moveTo>
                      <a:pt x="26" y="18"/>
                    </a:moveTo>
                    <a:lnTo>
                      <a:pt x="0" y="0"/>
                    </a:lnTo>
                    <a:lnTo>
                      <a:pt x="0" y="487"/>
                    </a:lnTo>
                    <a:lnTo>
                      <a:pt x="26" y="504"/>
                    </a:lnTo>
                    <a:lnTo>
                      <a:pt x="26" y="18"/>
                    </a:lnTo>
                    <a:close/>
                  </a:path>
                </a:pathLst>
              </a:custGeom>
              <a:solidFill>
                <a:srgbClr val="40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0" name="Freeform 1705"/>
              <p:cNvSpPr>
                <a:spLocks/>
              </p:cNvSpPr>
              <p:nvPr/>
            </p:nvSpPr>
            <p:spPr bwMode="auto">
              <a:xfrm>
                <a:off x="-1301" y="1805"/>
                <a:ext cx="9" cy="52"/>
              </a:xfrm>
              <a:custGeom>
                <a:avLst/>
                <a:gdLst>
                  <a:gd name="T0" fmla="*/ 67 w 67"/>
                  <a:gd name="T1" fmla="*/ 0 h 515"/>
                  <a:gd name="T2" fmla="*/ 0 w 67"/>
                  <a:gd name="T3" fmla="*/ 29 h 515"/>
                  <a:gd name="T4" fmla="*/ 0 w 67"/>
                  <a:gd name="T5" fmla="*/ 515 h 515"/>
                  <a:gd name="T6" fmla="*/ 67 w 67"/>
                  <a:gd name="T7" fmla="*/ 487 h 515"/>
                  <a:gd name="T8" fmla="*/ 67 w 67"/>
                  <a:gd name="T9" fmla="*/ 0 h 515"/>
                </a:gdLst>
                <a:ahLst/>
                <a:cxnLst>
                  <a:cxn ang="0">
                    <a:pos x="T0" y="T1"/>
                  </a:cxn>
                  <a:cxn ang="0">
                    <a:pos x="T2" y="T3"/>
                  </a:cxn>
                  <a:cxn ang="0">
                    <a:pos x="T4" y="T5"/>
                  </a:cxn>
                  <a:cxn ang="0">
                    <a:pos x="T6" y="T7"/>
                  </a:cxn>
                  <a:cxn ang="0">
                    <a:pos x="T8" y="T9"/>
                  </a:cxn>
                </a:cxnLst>
                <a:rect l="0" t="0" r="r" b="b"/>
                <a:pathLst>
                  <a:path w="67" h="515">
                    <a:moveTo>
                      <a:pt x="67" y="0"/>
                    </a:moveTo>
                    <a:lnTo>
                      <a:pt x="0" y="29"/>
                    </a:lnTo>
                    <a:lnTo>
                      <a:pt x="0" y="515"/>
                    </a:lnTo>
                    <a:lnTo>
                      <a:pt x="67" y="487"/>
                    </a:lnTo>
                    <a:lnTo>
                      <a:pt x="67" y="0"/>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1" name="Freeform 1706"/>
              <p:cNvSpPr>
                <a:spLocks/>
              </p:cNvSpPr>
              <p:nvPr/>
            </p:nvSpPr>
            <p:spPr bwMode="auto">
              <a:xfrm>
                <a:off x="-1535" y="1826"/>
                <a:ext cx="5" cy="50"/>
              </a:xfrm>
              <a:custGeom>
                <a:avLst/>
                <a:gdLst>
                  <a:gd name="T0" fmla="*/ 35 w 35"/>
                  <a:gd name="T1" fmla="*/ 0 h 500"/>
                  <a:gd name="T2" fmla="*/ 0 w 35"/>
                  <a:gd name="T3" fmla="*/ 15 h 500"/>
                  <a:gd name="T4" fmla="*/ 0 w 35"/>
                  <a:gd name="T5" fmla="*/ 500 h 500"/>
                  <a:gd name="T6" fmla="*/ 35 w 35"/>
                  <a:gd name="T7" fmla="*/ 486 h 500"/>
                  <a:gd name="T8" fmla="*/ 35 w 35"/>
                  <a:gd name="T9" fmla="*/ 0 h 500"/>
                </a:gdLst>
                <a:ahLst/>
                <a:cxnLst>
                  <a:cxn ang="0">
                    <a:pos x="T0" y="T1"/>
                  </a:cxn>
                  <a:cxn ang="0">
                    <a:pos x="T2" y="T3"/>
                  </a:cxn>
                  <a:cxn ang="0">
                    <a:pos x="T4" y="T5"/>
                  </a:cxn>
                  <a:cxn ang="0">
                    <a:pos x="T6" y="T7"/>
                  </a:cxn>
                  <a:cxn ang="0">
                    <a:pos x="T8" y="T9"/>
                  </a:cxn>
                </a:cxnLst>
                <a:rect l="0" t="0" r="r" b="b"/>
                <a:pathLst>
                  <a:path w="35" h="500">
                    <a:moveTo>
                      <a:pt x="35" y="0"/>
                    </a:moveTo>
                    <a:lnTo>
                      <a:pt x="0" y="15"/>
                    </a:lnTo>
                    <a:lnTo>
                      <a:pt x="0" y="500"/>
                    </a:lnTo>
                    <a:lnTo>
                      <a:pt x="35" y="486"/>
                    </a:lnTo>
                    <a:lnTo>
                      <a:pt x="35" y="0"/>
                    </a:lnTo>
                    <a:close/>
                  </a:path>
                </a:pathLst>
              </a:custGeom>
              <a:solidFill>
                <a:srgbClr val="517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2" name="Freeform 1707"/>
              <p:cNvSpPr>
                <a:spLocks/>
              </p:cNvSpPr>
              <p:nvPr/>
            </p:nvSpPr>
            <p:spPr bwMode="auto">
              <a:xfrm>
                <a:off x="-1288" y="1805"/>
                <a:ext cx="20" cy="51"/>
              </a:xfrm>
              <a:custGeom>
                <a:avLst/>
                <a:gdLst>
                  <a:gd name="T0" fmla="*/ 144 w 144"/>
                  <a:gd name="T1" fmla="*/ 0 h 507"/>
                  <a:gd name="T2" fmla="*/ 0 w 144"/>
                  <a:gd name="T3" fmla="*/ 21 h 507"/>
                  <a:gd name="T4" fmla="*/ 0 w 144"/>
                  <a:gd name="T5" fmla="*/ 507 h 507"/>
                  <a:gd name="T6" fmla="*/ 144 w 144"/>
                  <a:gd name="T7" fmla="*/ 485 h 507"/>
                  <a:gd name="T8" fmla="*/ 144 w 144"/>
                  <a:gd name="T9" fmla="*/ 0 h 507"/>
                </a:gdLst>
                <a:ahLst/>
                <a:cxnLst>
                  <a:cxn ang="0">
                    <a:pos x="T0" y="T1"/>
                  </a:cxn>
                  <a:cxn ang="0">
                    <a:pos x="T2" y="T3"/>
                  </a:cxn>
                  <a:cxn ang="0">
                    <a:pos x="T4" y="T5"/>
                  </a:cxn>
                  <a:cxn ang="0">
                    <a:pos x="T6" y="T7"/>
                  </a:cxn>
                  <a:cxn ang="0">
                    <a:pos x="T8" y="T9"/>
                  </a:cxn>
                </a:cxnLst>
                <a:rect l="0" t="0" r="r" b="b"/>
                <a:pathLst>
                  <a:path w="144" h="507">
                    <a:moveTo>
                      <a:pt x="144" y="0"/>
                    </a:moveTo>
                    <a:lnTo>
                      <a:pt x="0" y="21"/>
                    </a:lnTo>
                    <a:lnTo>
                      <a:pt x="0" y="507"/>
                    </a:lnTo>
                    <a:lnTo>
                      <a:pt x="144" y="485"/>
                    </a:lnTo>
                    <a:lnTo>
                      <a:pt x="144"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3" name="Freeform 1708"/>
              <p:cNvSpPr>
                <a:spLocks/>
              </p:cNvSpPr>
              <p:nvPr/>
            </p:nvSpPr>
            <p:spPr bwMode="auto">
              <a:xfrm>
                <a:off x="-1126" y="1795"/>
                <a:ext cx="2" cy="54"/>
              </a:xfrm>
              <a:custGeom>
                <a:avLst/>
                <a:gdLst>
                  <a:gd name="T0" fmla="*/ 0 w 13"/>
                  <a:gd name="T1" fmla="*/ 49 h 535"/>
                  <a:gd name="T2" fmla="*/ 13 w 13"/>
                  <a:gd name="T3" fmla="*/ 0 h 535"/>
                  <a:gd name="T4" fmla="*/ 13 w 13"/>
                  <a:gd name="T5" fmla="*/ 485 h 535"/>
                  <a:gd name="T6" fmla="*/ 0 w 13"/>
                  <a:gd name="T7" fmla="*/ 535 h 535"/>
                  <a:gd name="T8" fmla="*/ 0 w 13"/>
                  <a:gd name="T9" fmla="*/ 49 h 535"/>
                </a:gdLst>
                <a:ahLst/>
                <a:cxnLst>
                  <a:cxn ang="0">
                    <a:pos x="T0" y="T1"/>
                  </a:cxn>
                  <a:cxn ang="0">
                    <a:pos x="T2" y="T3"/>
                  </a:cxn>
                  <a:cxn ang="0">
                    <a:pos x="T4" y="T5"/>
                  </a:cxn>
                  <a:cxn ang="0">
                    <a:pos x="T6" y="T7"/>
                  </a:cxn>
                  <a:cxn ang="0">
                    <a:pos x="T8" y="T9"/>
                  </a:cxn>
                </a:cxnLst>
                <a:rect l="0" t="0" r="r" b="b"/>
                <a:pathLst>
                  <a:path w="13" h="535">
                    <a:moveTo>
                      <a:pt x="0" y="49"/>
                    </a:moveTo>
                    <a:lnTo>
                      <a:pt x="13" y="0"/>
                    </a:lnTo>
                    <a:lnTo>
                      <a:pt x="13" y="485"/>
                    </a:lnTo>
                    <a:lnTo>
                      <a:pt x="0" y="535"/>
                    </a:lnTo>
                    <a:lnTo>
                      <a:pt x="0" y="49"/>
                    </a:lnTo>
                    <a:close/>
                  </a:path>
                </a:pathLst>
              </a:custGeom>
              <a:solidFill>
                <a:srgbClr val="1B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4" name="Freeform 1709"/>
              <p:cNvSpPr>
                <a:spLocks/>
              </p:cNvSpPr>
              <p:nvPr/>
            </p:nvSpPr>
            <p:spPr bwMode="auto">
              <a:xfrm>
                <a:off x="-1378" y="1811"/>
                <a:ext cx="1" cy="55"/>
              </a:xfrm>
              <a:custGeom>
                <a:avLst/>
                <a:gdLst>
                  <a:gd name="T0" fmla="*/ 8 w 8"/>
                  <a:gd name="T1" fmla="*/ 0 h 559"/>
                  <a:gd name="T2" fmla="*/ 0 w 8"/>
                  <a:gd name="T3" fmla="*/ 73 h 559"/>
                  <a:gd name="T4" fmla="*/ 0 w 8"/>
                  <a:gd name="T5" fmla="*/ 559 h 559"/>
                  <a:gd name="T6" fmla="*/ 8 w 8"/>
                  <a:gd name="T7" fmla="*/ 486 h 559"/>
                  <a:gd name="T8" fmla="*/ 8 w 8"/>
                  <a:gd name="T9" fmla="*/ 0 h 559"/>
                </a:gdLst>
                <a:ahLst/>
                <a:cxnLst>
                  <a:cxn ang="0">
                    <a:pos x="T0" y="T1"/>
                  </a:cxn>
                  <a:cxn ang="0">
                    <a:pos x="T2" y="T3"/>
                  </a:cxn>
                  <a:cxn ang="0">
                    <a:pos x="T4" y="T5"/>
                  </a:cxn>
                  <a:cxn ang="0">
                    <a:pos x="T6" y="T7"/>
                  </a:cxn>
                  <a:cxn ang="0">
                    <a:pos x="T8" y="T9"/>
                  </a:cxn>
                </a:cxnLst>
                <a:rect l="0" t="0" r="r" b="b"/>
                <a:pathLst>
                  <a:path w="8" h="559">
                    <a:moveTo>
                      <a:pt x="8" y="0"/>
                    </a:moveTo>
                    <a:lnTo>
                      <a:pt x="0" y="73"/>
                    </a:lnTo>
                    <a:lnTo>
                      <a:pt x="0" y="559"/>
                    </a:lnTo>
                    <a:lnTo>
                      <a:pt x="8" y="486"/>
                    </a:lnTo>
                    <a:lnTo>
                      <a:pt x="8" y="0"/>
                    </a:lnTo>
                    <a:close/>
                  </a:path>
                </a:pathLst>
              </a:custGeom>
              <a:solidFill>
                <a:srgbClr val="13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5" name="Freeform 1710"/>
              <p:cNvSpPr>
                <a:spLocks/>
              </p:cNvSpPr>
              <p:nvPr/>
            </p:nvSpPr>
            <p:spPr bwMode="auto">
              <a:xfrm>
                <a:off x="-1236" y="1802"/>
                <a:ext cx="6" cy="53"/>
              </a:xfrm>
              <a:custGeom>
                <a:avLst/>
                <a:gdLst>
                  <a:gd name="T0" fmla="*/ 40 w 40"/>
                  <a:gd name="T1" fmla="*/ 0 h 534"/>
                  <a:gd name="T2" fmla="*/ 0 w 40"/>
                  <a:gd name="T3" fmla="*/ 47 h 534"/>
                  <a:gd name="T4" fmla="*/ 0 w 40"/>
                  <a:gd name="T5" fmla="*/ 534 h 534"/>
                  <a:gd name="T6" fmla="*/ 40 w 40"/>
                  <a:gd name="T7" fmla="*/ 486 h 534"/>
                  <a:gd name="T8" fmla="*/ 40 w 40"/>
                  <a:gd name="T9" fmla="*/ 0 h 534"/>
                </a:gdLst>
                <a:ahLst/>
                <a:cxnLst>
                  <a:cxn ang="0">
                    <a:pos x="T0" y="T1"/>
                  </a:cxn>
                  <a:cxn ang="0">
                    <a:pos x="T2" y="T3"/>
                  </a:cxn>
                  <a:cxn ang="0">
                    <a:pos x="T4" y="T5"/>
                  </a:cxn>
                  <a:cxn ang="0">
                    <a:pos x="T6" y="T7"/>
                  </a:cxn>
                  <a:cxn ang="0">
                    <a:pos x="T8" y="T9"/>
                  </a:cxn>
                </a:cxnLst>
                <a:rect l="0" t="0" r="r" b="b"/>
                <a:pathLst>
                  <a:path w="40" h="534">
                    <a:moveTo>
                      <a:pt x="40" y="0"/>
                    </a:moveTo>
                    <a:lnTo>
                      <a:pt x="0" y="47"/>
                    </a:lnTo>
                    <a:lnTo>
                      <a:pt x="0" y="534"/>
                    </a:lnTo>
                    <a:lnTo>
                      <a:pt x="40" y="486"/>
                    </a:lnTo>
                    <a:lnTo>
                      <a:pt x="40" y="0"/>
                    </a:lnTo>
                    <a:close/>
                  </a:path>
                </a:pathLst>
              </a:custGeom>
              <a:solidFill>
                <a:srgbClr val="364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6" name="Freeform 1711"/>
              <p:cNvSpPr>
                <a:spLocks/>
              </p:cNvSpPr>
              <p:nvPr/>
            </p:nvSpPr>
            <p:spPr bwMode="auto">
              <a:xfrm>
                <a:off x="-753" y="1788"/>
                <a:ext cx="5" cy="50"/>
              </a:xfrm>
              <a:custGeom>
                <a:avLst/>
                <a:gdLst>
                  <a:gd name="T0" fmla="*/ 32 w 32"/>
                  <a:gd name="T1" fmla="*/ 14 h 500"/>
                  <a:gd name="T2" fmla="*/ 0 w 32"/>
                  <a:gd name="T3" fmla="*/ 0 h 500"/>
                  <a:gd name="T4" fmla="*/ 0 w 32"/>
                  <a:gd name="T5" fmla="*/ 486 h 500"/>
                  <a:gd name="T6" fmla="*/ 32 w 32"/>
                  <a:gd name="T7" fmla="*/ 500 h 500"/>
                  <a:gd name="T8" fmla="*/ 32 w 32"/>
                  <a:gd name="T9" fmla="*/ 14 h 500"/>
                </a:gdLst>
                <a:ahLst/>
                <a:cxnLst>
                  <a:cxn ang="0">
                    <a:pos x="T0" y="T1"/>
                  </a:cxn>
                  <a:cxn ang="0">
                    <a:pos x="T2" y="T3"/>
                  </a:cxn>
                  <a:cxn ang="0">
                    <a:pos x="T4" y="T5"/>
                  </a:cxn>
                  <a:cxn ang="0">
                    <a:pos x="T6" y="T7"/>
                  </a:cxn>
                  <a:cxn ang="0">
                    <a:pos x="T8" y="T9"/>
                  </a:cxn>
                </a:cxnLst>
                <a:rect l="0" t="0" r="r" b="b"/>
                <a:pathLst>
                  <a:path w="32" h="500">
                    <a:moveTo>
                      <a:pt x="32" y="14"/>
                    </a:moveTo>
                    <a:lnTo>
                      <a:pt x="0" y="0"/>
                    </a:lnTo>
                    <a:lnTo>
                      <a:pt x="0" y="486"/>
                    </a:lnTo>
                    <a:lnTo>
                      <a:pt x="32" y="500"/>
                    </a:lnTo>
                    <a:lnTo>
                      <a:pt x="32" y="14"/>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7" name="Freeform 1712"/>
              <p:cNvSpPr>
                <a:spLocks/>
              </p:cNvSpPr>
              <p:nvPr/>
            </p:nvSpPr>
            <p:spPr bwMode="auto">
              <a:xfrm>
                <a:off x="-536" y="1789"/>
                <a:ext cx="0" cy="52"/>
              </a:xfrm>
              <a:custGeom>
                <a:avLst/>
                <a:gdLst>
                  <a:gd name="T0" fmla="*/ 0 w 1"/>
                  <a:gd name="T1" fmla="*/ 41 h 526"/>
                  <a:gd name="T2" fmla="*/ 1 w 1"/>
                  <a:gd name="T3" fmla="*/ 0 h 526"/>
                  <a:gd name="T4" fmla="*/ 1 w 1"/>
                  <a:gd name="T5" fmla="*/ 486 h 526"/>
                  <a:gd name="T6" fmla="*/ 0 w 1"/>
                  <a:gd name="T7" fmla="*/ 526 h 526"/>
                  <a:gd name="T8" fmla="*/ 0 w 1"/>
                  <a:gd name="T9" fmla="*/ 41 h 526"/>
                </a:gdLst>
                <a:ahLst/>
                <a:cxnLst>
                  <a:cxn ang="0">
                    <a:pos x="T0" y="T1"/>
                  </a:cxn>
                  <a:cxn ang="0">
                    <a:pos x="T2" y="T3"/>
                  </a:cxn>
                  <a:cxn ang="0">
                    <a:pos x="T4" y="T5"/>
                  </a:cxn>
                  <a:cxn ang="0">
                    <a:pos x="T6" y="T7"/>
                  </a:cxn>
                  <a:cxn ang="0">
                    <a:pos x="T8" y="T9"/>
                  </a:cxn>
                </a:cxnLst>
                <a:rect l="0" t="0" r="r" b="b"/>
                <a:pathLst>
                  <a:path w="1" h="526">
                    <a:moveTo>
                      <a:pt x="0" y="41"/>
                    </a:moveTo>
                    <a:lnTo>
                      <a:pt x="1" y="0"/>
                    </a:lnTo>
                    <a:lnTo>
                      <a:pt x="1" y="486"/>
                    </a:lnTo>
                    <a:lnTo>
                      <a:pt x="0" y="526"/>
                    </a:lnTo>
                    <a:lnTo>
                      <a:pt x="0" y="41"/>
                    </a:lnTo>
                    <a:close/>
                  </a:path>
                </a:pathLst>
              </a:custGeom>
              <a:solidFill>
                <a:srgbClr val="1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8" name="Freeform 1713"/>
              <p:cNvSpPr>
                <a:spLocks/>
              </p:cNvSpPr>
              <p:nvPr/>
            </p:nvSpPr>
            <p:spPr bwMode="auto">
              <a:xfrm>
                <a:off x="-1250" y="1804"/>
                <a:ext cx="14" cy="51"/>
              </a:xfrm>
              <a:custGeom>
                <a:avLst/>
                <a:gdLst>
                  <a:gd name="T0" fmla="*/ 101 w 101"/>
                  <a:gd name="T1" fmla="*/ 23 h 510"/>
                  <a:gd name="T2" fmla="*/ 0 w 101"/>
                  <a:gd name="T3" fmla="*/ 0 h 510"/>
                  <a:gd name="T4" fmla="*/ 0 w 101"/>
                  <a:gd name="T5" fmla="*/ 485 h 510"/>
                  <a:gd name="T6" fmla="*/ 101 w 101"/>
                  <a:gd name="T7" fmla="*/ 510 h 510"/>
                  <a:gd name="T8" fmla="*/ 101 w 101"/>
                  <a:gd name="T9" fmla="*/ 23 h 510"/>
                </a:gdLst>
                <a:ahLst/>
                <a:cxnLst>
                  <a:cxn ang="0">
                    <a:pos x="T0" y="T1"/>
                  </a:cxn>
                  <a:cxn ang="0">
                    <a:pos x="T2" y="T3"/>
                  </a:cxn>
                  <a:cxn ang="0">
                    <a:pos x="T4" y="T5"/>
                  </a:cxn>
                  <a:cxn ang="0">
                    <a:pos x="T6" y="T7"/>
                  </a:cxn>
                  <a:cxn ang="0">
                    <a:pos x="T8" y="T9"/>
                  </a:cxn>
                </a:cxnLst>
                <a:rect l="0" t="0" r="r" b="b"/>
                <a:pathLst>
                  <a:path w="101" h="510">
                    <a:moveTo>
                      <a:pt x="101" y="23"/>
                    </a:moveTo>
                    <a:lnTo>
                      <a:pt x="0" y="0"/>
                    </a:lnTo>
                    <a:lnTo>
                      <a:pt x="0" y="485"/>
                    </a:lnTo>
                    <a:lnTo>
                      <a:pt x="101" y="510"/>
                    </a:lnTo>
                    <a:lnTo>
                      <a:pt x="101" y="23"/>
                    </a:lnTo>
                    <a:close/>
                  </a:path>
                </a:pathLst>
              </a:custGeom>
              <a:solidFill>
                <a:srgbClr val="528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9" name="Freeform 1714"/>
              <p:cNvSpPr>
                <a:spLocks/>
              </p:cNvSpPr>
              <p:nvPr/>
            </p:nvSpPr>
            <p:spPr bwMode="auto">
              <a:xfrm>
                <a:off x="-761" y="1788"/>
                <a:ext cx="8" cy="51"/>
              </a:xfrm>
              <a:custGeom>
                <a:avLst/>
                <a:gdLst>
                  <a:gd name="T0" fmla="*/ 59 w 59"/>
                  <a:gd name="T1" fmla="*/ 0 h 512"/>
                  <a:gd name="T2" fmla="*/ 0 w 59"/>
                  <a:gd name="T3" fmla="*/ 27 h 512"/>
                  <a:gd name="T4" fmla="*/ 0 w 59"/>
                  <a:gd name="T5" fmla="*/ 512 h 512"/>
                  <a:gd name="T6" fmla="*/ 59 w 59"/>
                  <a:gd name="T7" fmla="*/ 486 h 512"/>
                  <a:gd name="T8" fmla="*/ 59 w 59"/>
                  <a:gd name="T9" fmla="*/ 0 h 512"/>
                </a:gdLst>
                <a:ahLst/>
                <a:cxnLst>
                  <a:cxn ang="0">
                    <a:pos x="T0" y="T1"/>
                  </a:cxn>
                  <a:cxn ang="0">
                    <a:pos x="T2" y="T3"/>
                  </a:cxn>
                  <a:cxn ang="0">
                    <a:pos x="T4" y="T5"/>
                  </a:cxn>
                  <a:cxn ang="0">
                    <a:pos x="T6" y="T7"/>
                  </a:cxn>
                  <a:cxn ang="0">
                    <a:pos x="T8" y="T9"/>
                  </a:cxn>
                </a:cxnLst>
                <a:rect l="0" t="0" r="r" b="b"/>
                <a:pathLst>
                  <a:path w="59" h="512">
                    <a:moveTo>
                      <a:pt x="59" y="0"/>
                    </a:moveTo>
                    <a:lnTo>
                      <a:pt x="0" y="27"/>
                    </a:lnTo>
                    <a:lnTo>
                      <a:pt x="0" y="512"/>
                    </a:lnTo>
                    <a:lnTo>
                      <a:pt x="59" y="486"/>
                    </a:lnTo>
                    <a:lnTo>
                      <a:pt x="59" y="0"/>
                    </a:lnTo>
                    <a:close/>
                  </a:path>
                </a:pathLst>
              </a:custGeom>
              <a:solidFill>
                <a:srgbClr val="528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0" name="Freeform 1715"/>
              <p:cNvSpPr>
                <a:spLocks/>
              </p:cNvSpPr>
              <p:nvPr/>
            </p:nvSpPr>
            <p:spPr bwMode="auto">
              <a:xfrm>
                <a:off x="-1259" y="1805"/>
                <a:ext cx="1" cy="52"/>
              </a:xfrm>
              <a:custGeom>
                <a:avLst/>
                <a:gdLst>
                  <a:gd name="T0" fmla="*/ 7 w 7"/>
                  <a:gd name="T1" fmla="*/ 39 h 526"/>
                  <a:gd name="T2" fmla="*/ 0 w 7"/>
                  <a:gd name="T3" fmla="*/ 0 h 526"/>
                  <a:gd name="T4" fmla="*/ 0 w 7"/>
                  <a:gd name="T5" fmla="*/ 485 h 526"/>
                  <a:gd name="T6" fmla="*/ 7 w 7"/>
                  <a:gd name="T7" fmla="*/ 526 h 526"/>
                  <a:gd name="T8" fmla="*/ 7 w 7"/>
                  <a:gd name="T9" fmla="*/ 39 h 526"/>
                </a:gdLst>
                <a:ahLst/>
                <a:cxnLst>
                  <a:cxn ang="0">
                    <a:pos x="T0" y="T1"/>
                  </a:cxn>
                  <a:cxn ang="0">
                    <a:pos x="T2" y="T3"/>
                  </a:cxn>
                  <a:cxn ang="0">
                    <a:pos x="T4" y="T5"/>
                  </a:cxn>
                  <a:cxn ang="0">
                    <a:pos x="T6" y="T7"/>
                  </a:cxn>
                  <a:cxn ang="0">
                    <a:pos x="T8" y="T9"/>
                  </a:cxn>
                </a:cxnLst>
                <a:rect l="0" t="0" r="r" b="b"/>
                <a:pathLst>
                  <a:path w="7" h="526">
                    <a:moveTo>
                      <a:pt x="7" y="39"/>
                    </a:moveTo>
                    <a:lnTo>
                      <a:pt x="0" y="0"/>
                    </a:lnTo>
                    <a:lnTo>
                      <a:pt x="0" y="485"/>
                    </a:lnTo>
                    <a:lnTo>
                      <a:pt x="7" y="526"/>
                    </a:lnTo>
                    <a:lnTo>
                      <a:pt x="7" y="39"/>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1" name="Freeform 1716"/>
              <p:cNvSpPr>
                <a:spLocks/>
              </p:cNvSpPr>
              <p:nvPr/>
            </p:nvSpPr>
            <p:spPr bwMode="auto">
              <a:xfrm>
                <a:off x="-1253" y="1804"/>
                <a:ext cx="3" cy="53"/>
              </a:xfrm>
              <a:custGeom>
                <a:avLst/>
                <a:gdLst>
                  <a:gd name="T0" fmla="*/ 17 w 17"/>
                  <a:gd name="T1" fmla="*/ 0 h 531"/>
                  <a:gd name="T2" fmla="*/ 0 w 17"/>
                  <a:gd name="T3" fmla="*/ 45 h 531"/>
                  <a:gd name="T4" fmla="*/ 0 w 17"/>
                  <a:gd name="T5" fmla="*/ 531 h 531"/>
                  <a:gd name="T6" fmla="*/ 17 w 17"/>
                  <a:gd name="T7" fmla="*/ 485 h 531"/>
                  <a:gd name="T8" fmla="*/ 17 w 17"/>
                  <a:gd name="T9" fmla="*/ 0 h 531"/>
                </a:gdLst>
                <a:ahLst/>
                <a:cxnLst>
                  <a:cxn ang="0">
                    <a:pos x="T0" y="T1"/>
                  </a:cxn>
                  <a:cxn ang="0">
                    <a:pos x="T2" y="T3"/>
                  </a:cxn>
                  <a:cxn ang="0">
                    <a:pos x="T4" y="T5"/>
                  </a:cxn>
                  <a:cxn ang="0">
                    <a:pos x="T6" y="T7"/>
                  </a:cxn>
                  <a:cxn ang="0">
                    <a:pos x="T8" y="T9"/>
                  </a:cxn>
                </a:cxnLst>
                <a:rect l="0" t="0" r="r" b="b"/>
                <a:pathLst>
                  <a:path w="17" h="531">
                    <a:moveTo>
                      <a:pt x="17" y="0"/>
                    </a:moveTo>
                    <a:lnTo>
                      <a:pt x="0" y="45"/>
                    </a:lnTo>
                    <a:lnTo>
                      <a:pt x="0" y="531"/>
                    </a:lnTo>
                    <a:lnTo>
                      <a:pt x="17" y="485"/>
                    </a:lnTo>
                    <a:lnTo>
                      <a:pt x="17" y="0"/>
                    </a:lnTo>
                    <a:close/>
                  </a:path>
                </a:pathLst>
              </a:custGeom>
              <a:solidFill>
                <a:srgbClr val="202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2" name="Freeform 1717"/>
              <p:cNvSpPr>
                <a:spLocks/>
              </p:cNvSpPr>
              <p:nvPr/>
            </p:nvSpPr>
            <p:spPr bwMode="auto">
              <a:xfrm>
                <a:off x="-550" y="1788"/>
                <a:ext cx="5" cy="55"/>
              </a:xfrm>
              <a:custGeom>
                <a:avLst/>
                <a:gdLst>
                  <a:gd name="T0" fmla="*/ 0 w 31"/>
                  <a:gd name="T1" fmla="*/ 0 h 559"/>
                  <a:gd name="T2" fmla="*/ 31 w 31"/>
                  <a:gd name="T3" fmla="*/ 74 h 559"/>
                  <a:gd name="T4" fmla="*/ 31 w 31"/>
                  <a:gd name="T5" fmla="*/ 559 h 559"/>
                  <a:gd name="T6" fmla="*/ 0 w 31"/>
                  <a:gd name="T7" fmla="*/ 486 h 559"/>
                  <a:gd name="T8" fmla="*/ 0 w 31"/>
                  <a:gd name="T9" fmla="*/ 0 h 559"/>
                </a:gdLst>
                <a:ahLst/>
                <a:cxnLst>
                  <a:cxn ang="0">
                    <a:pos x="T0" y="T1"/>
                  </a:cxn>
                  <a:cxn ang="0">
                    <a:pos x="T2" y="T3"/>
                  </a:cxn>
                  <a:cxn ang="0">
                    <a:pos x="T4" y="T5"/>
                  </a:cxn>
                  <a:cxn ang="0">
                    <a:pos x="T6" y="T7"/>
                  </a:cxn>
                  <a:cxn ang="0">
                    <a:pos x="T8" y="T9"/>
                  </a:cxn>
                </a:cxnLst>
                <a:rect l="0" t="0" r="r" b="b"/>
                <a:pathLst>
                  <a:path w="31" h="559">
                    <a:moveTo>
                      <a:pt x="0" y="0"/>
                    </a:moveTo>
                    <a:lnTo>
                      <a:pt x="31" y="74"/>
                    </a:lnTo>
                    <a:lnTo>
                      <a:pt x="31" y="559"/>
                    </a:lnTo>
                    <a:lnTo>
                      <a:pt x="0" y="486"/>
                    </a:lnTo>
                    <a:lnTo>
                      <a:pt x="0" y="0"/>
                    </a:lnTo>
                    <a:close/>
                  </a:path>
                </a:pathLst>
              </a:custGeom>
              <a:solidFill>
                <a:srgbClr val="17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3" name="Freeform 1718"/>
              <p:cNvSpPr>
                <a:spLocks/>
              </p:cNvSpPr>
              <p:nvPr/>
            </p:nvSpPr>
            <p:spPr bwMode="auto">
              <a:xfrm>
                <a:off x="-1476" y="1821"/>
                <a:ext cx="1" cy="54"/>
              </a:xfrm>
              <a:custGeom>
                <a:avLst/>
                <a:gdLst>
                  <a:gd name="T0" fmla="*/ 7 w 7"/>
                  <a:gd name="T1" fmla="*/ 50 h 537"/>
                  <a:gd name="T2" fmla="*/ 0 w 7"/>
                  <a:gd name="T3" fmla="*/ 0 h 537"/>
                  <a:gd name="T4" fmla="*/ 0 w 7"/>
                  <a:gd name="T5" fmla="*/ 486 h 537"/>
                  <a:gd name="T6" fmla="*/ 7 w 7"/>
                  <a:gd name="T7" fmla="*/ 537 h 537"/>
                  <a:gd name="T8" fmla="*/ 7 w 7"/>
                  <a:gd name="T9" fmla="*/ 50 h 537"/>
                </a:gdLst>
                <a:ahLst/>
                <a:cxnLst>
                  <a:cxn ang="0">
                    <a:pos x="T0" y="T1"/>
                  </a:cxn>
                  <a:cxn ang="0">
                    <a:pos x="T2" y="T3"/>
                  </a:cxn>
                  <a:cxn ang="0">
                    <a:pos x="T4" y="T5"/>
                  </a:cxn>
                  <a:cxn ang="0">
                    <a:pos x="T6" y="T7"/>
                  </a:cxn>
                  <a:cxn ang="0">
                    <a:pos x="T8" y="T9"/>
                  </a:cxn>
                </a:cxnLst>
                <a:rect l="0" t="0" r="r" b="b"/>
                <a:pathLst>
                  <a:path w="7" h="537">
                    <a:moveTo>
                      <a:pt x="7" y="50"/>
                    </a:moveTo>
                    <a:lnTo>
                      <a:pt x="0" y="0"/>
                    </a:lnTo>
                    <a:lnTo>
                      <a:pt x="0" y="486"/>
                    </a:lnTo>
                    <a:lnTo>
                      <a:pt x="7" y="537"/>
                    </a:lnTo>
                    <a:lnTo>
                      <a:pt x="7" y="50"/>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4" name="Freeform 1719"/>
              <p:cNvSpPr>
                <a:spLocks/>
              </p:cNvSpPr>
              <p:nvPr/>
            </p:nvSpPr>
            <p:spPr bwMode="auto">
              <a:xfrm>
                <a:off x="-829" y="1787"/>
                <a:ext cx="1" cy="55"/>
              </a:xfrm>
              <a:custGeom>
                <a:avLst/>
                <a:gdLst>
                  <a:gd name="T0" fmla="*/ 8 w 8"/>
                  <a:gd name="T1" fmla="*/ 0 h 554"/>
                  <a:gd name="T2" fmla="*/ 0 w 8"/>
                  <a:gd name="T3" fmla="*/ 69 h 554"/>
                  <a:gd name="T4" fmla="*/ 0 w 8"/>
                  <a:gd name="T5" fmla="*/ 554 h 554"/>
                  <a:gd name="T6" fmla="*/ 8 w 8"/>
                  <a:gd name="T7" fmla="*/ 486 h 554"/>
                  <a:gd name="T8" fmla="*/ 8 w 8"/>
                  <a:gd name="T9" fmla="*/ 0 h 554"/>
                </a:gdLst>
                <a:ahLst/>
                <a:cxnLst>
                  <a:cxn ang="0">
                    <a:pos x="T0" y="T1"/>
                  </a:cxn>
                  <a:cxn ang="0">
                    <a:pos x="T2" y="T3"/>
                  </a:cxn>
                  <a:cxn ang="0">
                    <a:pos x="T4" y="T5"/>
                  </a:cxn>
                  <a:cxn ang="0">
                    <a:pos x="T6" y="T7"/>
                  </a:cxn>
                  <a:cxn ang="0">
                    <a:pos x="T8" y="T9"/>
                  </a:cxn>
                </a:cxnLst>
                <a:rect l="0" t="0" r="r" b="b"/>
                <a:pathLst>
                  <a:path w="8" h="554">
                    <a:moveTo>
                      <a:pt x="8" y="0"/>
                    </a:moveTo>
                    <a:lnTo>
                      <a:pt x="0" y="69"/>
                    </a:lnTo>
                    <a:lnTo>
                      <a:pt x="0" y="554"/>
                    </a:lnTo>
                    <a:lnTo>
                      <a:pt x="8" y="486"/>
                    </a:lnTo>
                    <a:lnTo>
                      <a:pt x="8" y="0"/>
                    </a:lnTo>
                    <a:close/>
                  </a:path>
                </a:pathLst>
              </a:custGeom>
              <a:solidFill>
                <a:srgbClr val="15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5" name="Freeform 1720"/>
              <p:cNvSpPr>
                <a:spLocks/>
              </p:cNvSpPr>
              <p:nvPr/>
            </p:nvSpPr>
            <p:spPr bwMode="auto">
              <a:xfrm>
                <a:off x="-1357" y="1812"/>
                <a:ext cx="1" cy="53"/>
              </a:xfrm>
              <a:custGeom>
                <a:avLst/>
                <a:gdLst>
                  <a:gd name="T0" fmla="*/ 0 w 11"/>
                  <a:gd name="T1" fmla="*/ 0 h 536"/>
                  <a:gd name="T2" fmla="*/ 11 w 11"/>
                  <a:gd name="T3" fmla="*/ 50 h 536"/>
                  <a:gd name="T4" fmla="*/ 11 w 11"/>
                  <a:gd name="T5" fmla="*/ 536 h 536"/>
                  <a:gd name="T6" fmla="*/ 0 w 11"/>
                  <a:gd name="T7" fmla="*/ 486 h 536"/>
                  <a:gd name="T8" fmla="*/ 0 w 11"/>
                  <a:gd name="T9" fmla="*/ 0 h 536"/>
                </a:gdLst>
                <a:ahLst/>
                <a:cxnLst>
                  <a:cxn ang="0">
                    <a:pos x="T0" y="T1"/>
                  </a:cxn>
                  <a:cxn ang="0">
                    <a:pos x="T2" y="T3"/>
                  </a:cxn>
                  <a:cxn ang="0">
                    <a:pos x="T4" y="T5"/>
                  </a:cxn>
                  <a:cxn ang="0">
                    <a:pos x="T6" y="T7"/>
                  </a:cxn>
                  <a:cxn ang="0">
                    <a:pos x="T8" y="T9"/>
                  </a:cxn>
                </a:cxnLst>
                <a:rect l="0" t="0" r="r" b="b"/>
                <a:pathLst>
                  <a:path w="11" h="536">
                    <a:moveTo>
                      <a:pt x="0" y="0"/>
                    </a:moveTo>
                    <a:lnTo>
                      <a:pt x="11" y="50"/>
                    </a:lnTo>
                    <a:lnTo>
                      <a:pt x="11" y="536"/>
                    </a:lnTo>
                    <a:lnTo>
                      <a:pt x="0" y="486"/>
                    </a:lnTo>
                    <a:lnTo>
                      <a:pt x="0"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6" name="Freeform 1721"/>
              <p:cNvSpPr>
                <a:spLocks/>
              </p:cNvSpPr>
              <p:nvPr/>
            </p:nvSpPr>
            <p:spPr bwMode="auto">
              <a:xfrm>
                <a:off x="-1481" y="1821"/>
                <a:ext cx="5" cy="56"/>
              </a:xfrm>
              <a:custGeom>
                <a:avLst/>
                <a:gdLst>
                  <a:gd name="T0" fmla="*/ 31 w 31"/>
                  <a:gd name="T1" fmla="*/ 0 h 553"/>
                  <a:gd name="T2" fmla="*/ 0 w 31"/>
                  <a:gd name="T3" fmla="*/ 67 h 553"/>
                  <a:gd name="T4" fmla="*/ 0 w 31"/>
                  <a:gd name="T5" fmla="*/ 553 h 553"/>
                  <a:gd name="T6" fmla="*/ 31 w 31"/>
                  <a:gd name="T7" fmla="*/ 486 h 553"/>
                  <a:gd name="T8" fmla="*/ 31 w 31"/>
                  <a:gd name="T9" fmla="*/ 0 h 553"/>
                </a:gdLst>
                <a:ahLst/>
                <a:cxnLst>
                  <a:cxn ang="0">
                    <a:pos x="T0" y="T1"/>
                  </a:cxn>
                  <a:cxn ang="0">
                    <a:pos x="T2" y="T3"/>
                  </a:cxn>
                  <a:cxn ang="0">
                    <a:pos x="T4" y="T5"/>
                  </a:cxn>
                  <a:cxn ang="0">
                    <a:pos x="T6" y="T7"/>
                  </a:cxn>
                  <a:cxn ang="0">
                    <a:pos x="T8" y="T9"/>
                  </a:cxn>
                </a:cxnLst>
                <a:rect l="0" t="0" r="r" b="b"/>
                <a:pathLst>
                  <a:path w="31" h="553">
                    <a:moveTo>
                      <a:pt x="31" y="0"/>
                    </a:moveTo>
                    <a:lnTo>
                      <a:pt x="0" y="67"/>
                    </a:lnTo>
                    <a:lnTo>
                      <a:pt x="0" y="553"/>
                    </a:lnTo>
                    <a:lnTo>
                      <a:pt x="31" y="486"/>
                    </a:lnTo>
                    <a:lnTo>
                      <a:pt x="31" y="0"/>
                    </a:lnTo>
                    <a:close/>
                  </a:path>
                </a:pathLst>
              </a:custGeom>
              <a:solidFill>
                <a:srgbClr val="252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7" name="Freeform 1722"/>
              <p:cNvSpPr>
                <a:spLocks/>
              </p:cNvSpPr>
              <p:nvPr/>
            </p:nvSpPr>
            <p:spPr bwMode="auto">
              <a:xfrm>
                <a:off x="-840" y="1789"/>
                <a:ext cx="11" cy="53"/>
              </a:xfrm>
              <a:custGeom>
                <a:avLst/>
                <a:gdLst>
                  <a:gd name="T0" fmla="*/ 75 w 75"/>
                  <a:gd name="T1" fmla="*/ 46 h 531"/>
                  <a:gd name="T2" fmla="*/ 0 w 75"/>
                  <a:gd name="T3" fmla="*/ 0 h 531"/>
                  <a:gd name="T4" fmla="*/ 0 w 75"/>
                  <a:gd name="T5" fmla="*/ 486 h 531"/>
                  <a:gd name="T6" fmla="*/ 75 w 75"/>
                  <a:gd name="T7" fmla="*/ 531 h 531"/>
                  <a:gd name="T8" fmla="*/ 75 w 75"/>
                  <a:gd name="T9" fmla="*/ 46 h 531"/>
                </a:gdLst>
                <a:ahLst/>
                <a:cxnLst>
                  <a:cxn ang="0">
                    <a:pos x="T0" y="T1"/>
                  </a:cxn>
                  <a:cxn ang="0">
                    <a:pos x="T2" y="T3"/>
                  </a:cxn>
                  <a:cxn ang="0">
                    <a:pos x="T4" y="T5"/>
                  </a:cxn>
                  <a:cxn ang="0">
                    <a:pos x="T6" y="T7"/>
                  </a:cxn>
                  <a:cxn ang="0">
                    <a:pos x="T8" y="T9"/>
                  </a:cxn>
                </a:cxnLst>
                <a:rect l="0" t="0" r="r" b="b"/>
                <a:pathLst>
                  <a:path w="75" h="531">
                    <a:moveTo>
                      <a:pt x="75" y="46"/>
                    </a:moveTo>
                    <a:lnTo>
                      <a:pt x="0" y="0"/>
                    </a:lnTo>
                    <a:lnTo>
                      <a:pt x="0" y="486"/>
                    </a:lnTo>
                    <a:lnTo>
                      <a:pt x="75" y="531"/>
                    </a:lnTo>
                    <a:lnTo>
                      <a:pt x="75" y="46"/>
                    </a:lnTo>
                    <a:close/>
                  </a:path>
                </a:pathLst>
              </a:custGeom>
              <a:solidFill>
                <a:srgbClr val="426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8" name="Freeform 1723"/>
              <p:cNvSpPr>
                <a:spLocks/>
              </p:cNvSpPr>
              <p:nvPr/>
            </p:nvSpPr>
            <p:spPr bwMode="auto">
              <a:xfrm>
                <a:off x="-593" y="1789"/>
                <a:ext cx="3" cy="54"/>
              </a:xfrm>
              <a:custGeom>
                <a:avLst/>
                <a:gdLst>
                  <a:gd name="T0" fmla="*/ 20 w 20"/>
                  <a:gd name="T1" fmla="*/ 0 h 538"/>
                  <a:gd name="T2" fmla="*/ 0 w 20"/>
                  <a:gd name="T3" fmla="*/ 53 h 538"/>
                  <a:gd name="T4" fmla="*/ 0 w 20"/>
                  <a:gd name="T5" fmla="*/ 538 h 538"/>
                  <a:gd name="T6" fmla="*/ 20 w 20"/>
                  <a:gd name="T7" fmla="*/ 486 h 538"/>
                  <a:gd name="T8" fmla="*/ 20 w 20"/>
                  <a:gd name="T9" fmla="*/ 0 h 538"/>
                </a:gdLst>
                <a:ahLst/>
                <a:cxnLst>
                  <a:cxn ang="0">
                    <a:pos x="T0" y="T1"/>
                  </a:cxn>
                  <a:cxn ang="0">
                    <a:pos x="T2" y="T3"/>
                  </a:cxn>
                  <a:cxn ang="0">
                    <a:pos x="T4" y="T5"/>
                  </a:cxn>
                  <a:cxn ang="0">
                    <a:pos x="T6" y="T7"/>
                  </a:cxn>
                  <a:cxn ang="0">
                    <a:pos x="T8" y="T9"/>
                  </a:cxn>
                </a:cxnLst>
                <a:rect l="0" t="0" r="r" b="b"/>
                <a:pathLst>
                  <a:path w="20" h="538">
                    <a:moveTo>
                      <a:pt x="20" y="0"/>
                    </a:moveTo>
                    <a:lnTo>
                      <a:pt x="0" y="53"/>
                    </a:lnTo>
                    <a:lnTo>
                      <a:pt x="0" y="538"/>
                    </a:lnTo>
                    <a:lnTo>
                      <a:pt x="20" y="486"/>
                    </a:lnTo>
                    <a:lnTo>
                      <a:pt x="20" y="0"/>
                    </a:lnTo>
                    <a:close/>
                  </a:path>
                </a:pathLst>
              </a:custGeom>
              <a:solidFill>
                <a:srgbClr val="232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9" name="Freeform 1724"/>
              <p:cNvSpPr>
                <a:spLocks/>
              </p:cNvSpPr>
              <p:nvPr/>
            </p:nvSpPr>
            <p:spPr bwMode="auto">
              <a:xfrm>
                <a:off x="-1153" y="1802"/>
                <a:ext cx="3" cy="50"/>
              </a:xfrm>
              <a:custGeom>
                <a:avLst/>
                <a:gdLst>
                  <a:gd name="T0" fmla="*/ 0 w 18"/>
                  <a:gd name="T1" fmla="*/ 0 h 496"/>
                  <a:gd name="T2" fmla="*/ 18 w 18"/>
                  <a:gd name="T3" fmla="*/ 10 h 496"/>
                  <a:gd name="T4" fmla="*/ 18 w 18"/>
                  <a:gd name="T5" fmla="*/ 496 h 496"/>
                  <a:gd name="T6" fmla="*/ 0 w 18"/>
                  <a:gd name="T7" fmla="*/ 487 h 496"/>
                  <a:gd name="T8" fmla="*/ 0 w 18"/>
                  <a:gd name="T9" fmla="*/ 0 h 496"/>
                </a:gdLst>
                <a:ahLst/>
                <a:cxnLst>
                  <a:cxn ang="0">
                    <a:pos x="T0" y="T1"/>
                  </a:cxn>
                  <a:cxn ang="0">
                    <a:pos x="T2" y="T3"/>
                  </a:cxn>
                  <a:cxn ang="0">
                    <a:pos x="T4" y="T5"/>
                  </a:cxn>
                  <a:cxn ang="0">
                    <a:pos x="T6" y="T7"/>
                  </a:cxn>
                  <a:cxn ang="0">
                    <a:pos x="T8" y="T9"/>
                  </a:cxn>
                </a:cxnLst>
                <a:rect l="0" t="0" r="r" b="b"/>
                <a:pathLst>
                  <a:path w="18" h="496">
                    <a:moveTo>
                      <a:pt x="0" y="0"/>
                    </a:moveTo>
                    <a:lnTo>
                      <a:pt x="18" y="10"/>
                    </a:lnTo>
                    <a:lnTo>
                      <a:pt x="18" y="496"/>
                    </a:lnTo>
                    <a:lnTo>
                      <a:pt x="0" y="487"/>
                    </a:lnTo>
                    <a:lnTo>
                      <a:pt x="0" y="0"/>
                    </a:lnTo>
                    <a:close/>
                  </a:path>
                </a:pathLst>
              </a:custGeom>
              <a:solidFill>
                <a:srgbClr val="436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0" name="Freeform 1725"/>
              <p:cNvSpPr>
                <a:spLocks/>
              </p:cNvSpPr>
              <p:nvPr/>
            </p:nvSpPr>
            <p:spPr bwMode="auto">
              <a:xfrm>
                <a:off x="-1326" y="1808"/>
                <a:ext cx="25" cy="58"/>
              </a:xfrm>
              <a:custGeom>
                <a:avLst/>
                <a:gdLst>
                  <a:gd name="T0" fmla="*/ 169 w 169"/>
                  <a:gd name="T1" fmla="*/ 0 h 573"/>
                  <a:gd name="T2" fmla="*/ 0 w 169"/>
                  <a:gd name="T3" fmla="*/ 87 h 573"/>
                  <a:gd name="T4" fmla="*/ 0 w 169"/>
                  <a:gd name="T5" fmla="*/ 573 h 573"/>
                  <a:gd name="T6" fmla="*/ 169 w 169"/>
                  <a:gd name="T7" fmla="*/ 486 h 573"/>
                  <a:gd name="T8" fmla="*/ 169 w 169"/>
                  <a:gd name="T9" fmla="*/ 0 h 573"/>
                </a:gdLst>
                <a:ahLst/>
                <a:cxnLst>
                  <a:cxn ang="0">
                    <a:pos x="T0" y="T1"/>
                  </a:cxn>
                  <a:cxn ang="0">
                    <a:pos x="T2" y="T3"/>
                  </a:cxn>
                  <a:cxn ang="0">
                    <a:pos x="T4" y="T5"/>
                  </a:cxn>
                  <a:cxn ang="0">
                    <a:pos x="T6" y="T7"/>
                  </a:cxn>
                  <a:cxn ang="0">
                    <a:pos x="T8" y="T9"/>
                  </a:cxn>
                </a:cxnLst>
                <a:rect l="0" t="0" r="r" b="b"/>
                <a:pathLst>
                  <a:path w="169" h="573">
                    <a:moveTo>
                      <a:pt x="169" y="0"/>
                    </a:moveTo>
                    <a:lnTo>
                      <a:pt x="0" y="87"/>
                    </a:lnTo>
                    <a:lnTo>
                      <a:pt x="0" y="573"/>
                    </a:lnTo>
                    <a:lnTo>
                      <a:pt x="169" y="486"/>
                    </a:lnTo>
                    <a:lnTo>
                      <a:pt x="169" y="0"/>
                    </a:lnTo>
                    <a:close/>
                  </a:path>
                </a:pathLst>
              </a:custGeom>
              <a:solidFill>
                <a:srgbClr val="4F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1" name="Freeform 1726"/>
              <p:cNvSpPr>
                <a:spLocks/>
              </p:cNvSpPr>
              <p:nvPr/>
            </p:nvSpPr>
            <p:spPr bwMode="auto">
              <a:xfrm>
                <a:off x="-1258" y="1809"/>
                <a:ext cx="5" cy="48"/>
              </a:xfrm>
              <a:custGeom>
                <a:avLst/>
                <a:gdLst>
                  <a:gd name="T0" fmla="*/ 37 w 37"/>
                  <a:gd name="T1" fmla="*/ 0 h 487"/>
                  <a:gd name="T2" fmla="*/ 0 w 37"/>
                  <a:gd name="T3" fmla="*/ 0 h 487"/>
                  <a:gd name="T4" fmla="*/ 0 w 37"/>
                  <a:gd name="T5" fmla="*/ 487 h 487"/>
                  <a:gd name="T6" fmla="*/ 37 w 37"/>
                  <a:gd name="T7" fmla="*/ 486 h 487"/>
                  <a:gd name="T8" fmla="*/ 37 w 37"/>
                  <a:gd name="T9" fmla="*/ 0 h 487"/>
                </a:gdLst>
                <a:ahLst/>
                <a:cxnLst>
                  <a:cxn ang="0">
                    <a:pos x="T0" y="T1"/>
                  </a:cxn>
                  <a:cxn ang="0">
                    <a:pos x="T2" y="T3"/>
                  </a:cxn>
                  <a:cxn ang="0">
                    <a:pos x="T4" y="T5"/>
                  </a:cxn>
                  <a:cxn ang="0">
                    <a:pos x="T6" y="T7"/>
                  </a:cxn>
                  <a:cxn ang="0">
                    <a:pos x="T8" y="T9"/>
                  </a:cxn>
                </a:cxnLst>
                <a:rect l="0" t="0" r="r" b="b"/>
                <a:pathLst>
                  <a:path w="37" h="487">
                    <a:moveTo>
                      <a:pt x="37" y="0"/>
                    </a:moveTo>
                    <a:lnTo>
                      <a:pt x="0" y="0"/>
                    </a:lnTo>
                    <a:lnTo>
                      <a:pt x="0" y="487"/>
                    </a:lnTo>
                    <a:lnTo>
                      <a:pt x="37" y="486"/>
                    </a:lnTo>
                    <a:lnTo>
                      <a:pt x="37"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2" name="Freeform 1727"/>
              <p:cNvSpPr>
                <a:spLocks/>
              </p:cNvSpPr>
              <p:nvPr/>
            </p:nvSpPr>
            <p:spPr bwMode="auto">
              <a:xfrm>
                <a:off x="-1524" y="1828"/>
                <a:ext cx="7" cy="53"/>
              </a:xfrm>
              <a:custGeom>
                <a:avLst/>
                <a:gdLst>
                  <a:gd name="T0" fmla="*/ 0 w 44"/>
                  <a:gd name="T1" fmla="*/ 37 h 523"/>
                  <a:gd name="T2" fmla="*/ 44 w 44"/>
                  <a:gd name="T3" fmla="*/ 0 h 523"/>
                  <a:gd name="T4" fmla="*/ 44 w 44"/>
                  <a:gd name="T5" fmla="*/ 485 h 523"/>
                  <a:gd name="T6" fmla="*/ 0 w 44"/>
                  <a:gd name="T7" fmla="*/ 523 h 523"/>
                  <a:gd name="T8" fmla="*/ 0 w 44"/>
                  <a:gd name="T9" fmla="*/ 37 h 523"/>
                </a:gdLst>
                <a:ahLst/>
                <a:cxnLst>
                  <a:cxn ang="0">
                    <a:pos x="T0" y="T1"/>
                  </a:cxn>
                  <a:cxn ang="0">
                    <a:pos x="T2" y="T3"/>
                  </a:cxn>
                  <a:cxn ang="0">
                    <a:pos x="T4" y="T5"/>
                  </a:cxn>
                  <a:cxn ang="0">
                    <a:pos x="T6" y="T7"/>
                  </a:cxn>
                  <a:cxn ang="0">
                    <a:pos x="T8" y="T9"/>
                  </a:cxn>
                </a:cxnLst>
                <a:rect l="0" t="0" r="r" b="b"/>
                <a:pathLst>
                  <a:path w="44" h="523">
                    <a:moveTo>
                      <a:pt x="0" y="37"/>
                    </a:moveTo>
                    <a:lnTo>
                      <a:pt x="44" y="0"/>
                    </a:lnTo>
                    <a:lnTo>
                      <a:pt x="44" y="485"/>
                    </a:lnTo>
                    <a:lnTo>
                      <a:pt x="0" y="523"/>
                    </a:lnTo>
                    <a:lnTo>
                      <a:pt x="0" y="37"/>
                    </a:lnTo>
                    <a:close/>
                  </a:path>
                </a:pathLst>
              </a:custGeom>
              <a:solidFill>
                <a:srgbClr val="436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3" name="Freeform 1728"/>
              <p:cNvSpPr>
                <a:spLocks/>
              </p:cNvSpPr>
              <p:nvPr/>
            </p:nvSpPr>
            <p:spPr bwMode="auto">
              <a:xfrm>
                <a:off x="-1150" y="1802"/>
                <a:ext cx="7" cy="50"/>
              </a:xfrm>
              <a:custGeom>
                <a:avLst/>
                <a:gdLst>
                  <a:gd name="T0" fmla="*/ 0 w 50"/>
                  <a:gd name="T1" fmla="*/ 11 h 497"/>
                  <a:gd name="T2" fmla="*/ 50 w 50"/>
                  <a:gd name="T3" fmla="*/ 0 h 497"/>
                  <a:gd name="T4" fmla="*/ 50 w 50"/>
                  <a:gd name="T5" fmla="*/ 486 h 497"/>
                  <a:gd name="T6" fmla="*/ 0 w 50"/>
                  <a:gd name="T7" fmla="*/ 497 h 497"/>
                  <a:gd name="T8" fmla="*/ 0 w 50"/>
                  <a:gd name="T9" fmla="*/ 11 h 497"/>
                </a:gdLst>
                <a:ahLst/>
                <a:cxnLst>
                  <a:cxn ang="0">
                    <a:pos x="T0" y="T1"/>
                  </a:cxn>
                  <a:cxn ang="0">
                    <a:pos x="T2" y="T3"/>
                  </a:cxn>
                  <a:cxn ang="0">
                    <a:pos x="T4" y="T5"/>
                  </a:cxn>
                  <a:cxn ang="0">
                    <a:pos x="T6" y="T7"/>
                  </a:cxn>
                  <a:cxn ang="0">
                    <a:pos x="T8" y="T9"/>
                  </a:cxn>
                </a:cxnLst>
                <a:rect l="0" t="0" r="r" b="b"/>
                <a:pathLst>
                  <a:path w="50" h="497">
                    <a:moveTo>
                      <a:pt x="0" y="11"/>
                    </a:moveTo>
                    <a:lnTo>
                      <a:pt x="50" y="0"/>
                    </a:lnTo>
                    <a:lnTo>
                      <a:pt x="50" y="486"/>
                    </a:lnTo>
                    <a:lnTo>
                      <a:pt x="0" y="497"/>
                    </a:lnTo>
                    <a:lnTo>
                      <a:pt x="0" y="11"/>
                    </a:lnTo>
                    <a:close/>
                  </a:path>
                </a:pathLst>
              </a:custGeom>
              <a:solidFill>
                <a:srgbClr val="568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4" name="Freeform 1729"/>
              <p:cNvSpPr>
                <a:spLocks/>
              </p:cNvSpPr>
              <p:nvPr/>
            </p:nvSpPr>
            <p:spPr bwMode="auto">
              <a:xfrm>
                <a:off x="-1346" y="1811"/>
                <a:ext cx="3" cy="57"/>
              </a:xfrm>
              <a:custGeom>
                <a:avLst/>
                <a:gdLst>
                  <a:gd name="T0" fmla="*/ 0 w 20"/>
                  <a:gd name="T1" fmla="*/ 77 h 563"/>
                  <a:gd name="T2" fmla="*/ 20 w 20"/>
                  <a:gd name="T3" fmla="*/ 0 h 563"/>
                  <a:gd name="T4" fmla="*/ 20 w 20"/>
                  <a:gd name="T5" fmla="*/ 486 h 563"/>
                  <a:gd name="T6" fmla="*/ 0 w 20"/>
                  <a:gd name="T7" fmla="*/ 563 h 563"/>
                  <a:gd name="T8" fmla="*/ 0 w 20"/>
                  <a:gd name="T9" fmla="*/ 77 h 563"/>
                </a:gdLst>
                <a:ahLst/>
                <a:cxnLst>
                  <a:cxn ang="0">
                    <a:pos x="T0" y="T1"/>
                  </a:cxn>
                  <a:cxn ang="0">
                    <a:pos x="T2" y="T3"/>
                  </a:cxn>
                  <a:cxn ang="0">
                    <a:pos x="T4" y="T5"/>
                  </a:cxn>
                  <a:cxn ang="0">
                    <a:pos x="T6" y="T7"/>
                  </a:cxn>
                  <a:cxn ang="0">
                    <a:pos x="T8" y="T9"/>
                  </a:cxn>
                </a:cxnLst>
                <a:rect l="0" t="0" r="r" b="b"/>
                <a:pathLst>
                  <a:path w="20" h="563">
                    <a:moveTo>
                      <a:pt x="0" y="77"/>
                    </a:moveTo>
                    <a:lnTo>
                      <a:pt x="20" y="0"/>
                    </a:lnTo>
                    <a:lnTo>
                      <a:pt x="20" y="486"/>
                    </a:lnTo>
                    <a:lnTo>
                      <a:pt x="0" y="563"/>
                    </a:lnTo>
                    <a:lnTo>
                      <a:pt x="0" y="77"/>
                    </a:lnTo>
                    <a:close/>
                  </a:path>
                </a:pathLst>
              </a:custGeom>
              <a:solidFill>
                <a:srgbClr val="1A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5" name="Freeform 1730"/>
              <p:cNvSpPr>
                <a:spLocks/>
              </p:cNvSpPr>
              <p:nvPr/>
            </p:nvSpPr>
            <p:spPr bwMode="auto">
              <a:xfrm>
                <a:off x="-545" y="1793"/>
                <a:ext cx="9" cy="50"/>
              </a:xfrm>
              <a:custGeom>
                <a:avLst/>
                <a:gdLst>
                  <a:gd name="T0" fmla="*/ 0 w 63"/>
                  <a:gd name="T1" fmla="*/ 23 h 508"/>
                  <a:gd name="T2" fmla="*/ 63 w 63"/>
                  <a:gd name="T3" fmla="*/ 0 h 508"/>
                  <a:gd name="T4" fmla="*/ 63 w 63"/>
                  <a:gd name="T5" fmla="*/ 485 h 508"/>
                  <a:gd name="T6" fmla="*/ 0 w 63"/>
                  <a:gd name="T7" fmla="*/ 508 h 508"/>
                  <a:gd name="T8" fmla="*/ 0 w 63"/>
                  <a:gd name="T9" fmla="*/ 23 h 508"/>
                </a:gdLst>
                <a:ahLst/>
                <a:cxnLst>
                  <a:cxn ang="0">
                    <a:pos x="T0" y="T1"/>
                  </a:cxn>
                  <a:cxn ang="0">
                    <a:pos x="T2" y="T3"/>
                  </a:cxn>
                  <a:cxn ang="0">
                    <a:pos x="T4" y="T5"/>
                  </a:cxn>
                  <a:cxn ang="0">
                    <a:pos x="T6" y="T7"/>
                  </a:cxn>
                  <a:cxn ang="0">
                    <a:pos x="T8" y="T9"/>
                  </a:cxn>
                </a:cxnLst>
                <a:rect l="0" t="0" r="r" b="b"/>
                <a:pathLst>
                  <a:path w="63" h="508">
                    <a:moveTo>
                      <a:pt x="0" y="23"/>
                    </a:moveTo>
                    <a:lnTo>
                      <a:pt x="63" y="0"/>
                    </a:lnTo>
                    <a:lnTo>
                      <a:pt x="63" y="485"/>
                    </a:lnTo>
                    <a:lnTo>
                      <a:pt x="0" y="508"/>
                    </a:lnTo>
                    <a:lnTo>
                      <a:pt x="0" y="23"/>
                    </a:lnTo>
                    <a:close/>
                  </a:path>
                </a:pathLst>
              </a:custGeom>
              <a:solidFill>
                <a:srgbClr val="54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6" name="Freeform 1731"/>
              <p:cNvSpPr>
                <a:spLocks/>
              </p:cNvSpPr>
              <p:nvPr/>
            </p:nvSpPr>
            <p:spPr bwMode="auto">
              <a:xfrm>
                <a:off x="-681" y="1789"/>
                <a:ext cx="9" cy="55"/>
              </a:xfrm>
              <a:custGeom>
                <a:avLst/>
                <a:gdLst>
                  <a:gd name="T0" fmla="*/ 62 w 62"/>
                  <a:gd name="T1" fmla="*/ 0 h 548"/>
                  <a:gd name="T2" fmla="*/ 0 w 62"/>
                  <a:gd name="T3" fmla="*/ 63 h 548"/>
                  <a:gd name="T4" fmla="*/ 0 w 62"/>
                  <a:gd name="T5" fmla="*/ 548 h 548"/>
                  <a:gd name="T6" fmla="*/ 62 w 62"/>
                  <a:gd name="T7" fmla="*/ 487 h 548"/>
                  <a:gd name="T8" fmla="*/ 62 w 62"/>
                  <a:gd name="T9" fmla="*/ 0 h 548"/>
                </a:gdLst>
                <a:ahLst/>
                <a:cxnLst>
                  <a:cxn ang="0">
                    <a:pos x="T0" y="T1"/>
                  </a:cxn>
                  <a:cxn ang="0">
                    <a:pos x="T2" y="T3"/>
                  </a:cxn>
                  <a:cxn ang="0">
                    <a:pos x="T4" y="T5"/>
                  </a:cxn>
                  <a:cxn ang="0">
                    <a:pos x="T6" y="T7"/>
                  </a:cxn>
                  <a:cxn ang="0">
                    <a:pos x="T8" y="T9"/>
                  </a:cxn>
                </a:cxnLst>
                <a:rect l="0" t="0" r="r" b="b"/>
                <a:pathLst>
                  <a:path w="62" h="548">
                    <a:moveTo>
                      <a:pt x="62" y="0"/>
                    </a:moveTo>
                    <a:lnTo>
                      <a:pt x="0" y="63"/>
                    </a:lnTo>
                    <a:lnTo>
                      <a:pt x="0" y="548"/>
                    </a:lnTo>
                    <a:lnTo>
                      <a:pt x="62" y="487"/>
                    </a:lnTo>
                    <a:lnTo>
                      <a:pt x="62" y="0"/>
                    </a:lnTo>
                    <a:close/>
                  </a:path>
                </a:pathLst>
              </a:custGeom>
              <a:solidFill>
                <a:srgbClr val="405D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7" name="Freeform 1732"/>
              <p:cNvSpPr>
                <a:spLocks/>
              </p:cNvSpPr>
              <p:nvPr/>
            </p:nvSpPr>
            <p:spPr bwMode="auto">
              <a:xfrm>
                <a:off x="-1293" y="1810"/>
                <a:ext cx="0" cy="53"/>
              </a:xfrm>
              <a:custGeom>
                <a:avLst/>
                <a:gdLst>
                  <a:gd name="T0" fmla="*/ 0 w 1"/>
                  <a:gd name="T1" fmla="*/ 0 h 523"/>
                  <a:gd name="T2" fmla="*/ 1 w 1"/>
                  <a:gd name="T3" fmla="*/ 37 h 523"/>
                  <a:gd name="T4" fmla="*/ 1 w 1"/>
                  <a:gd name="T5" fmla="*/ 523 h 523"/>
                  <a:gd name="T6" fmla="*/ 0 w 1"/>
                  <a:gd name="T7" fmla="*/ 485 h 523"/>
                  <a:gd name="T8" fmla="*/ 0 w 1"/>
                  <a:gd name="T9" fmla="*/ 0 h 523"/>
                </a:gdLst>
                <a:ahLst/>
                <a:cxnLst>
                  <a:cxn ang="0">
                    <a:pos x="T0" y="T1"/>
                  </a:cxn>
                  <a:cxn ang="0">
                    <a:pos x="T2" y="T3"/>
                  </a:cxn>
                  <a:cxn ang="0">
                    <a:pos x="T4" y="T5"/>
                  </a:cxn>
                  <a:cxn ang="0">
                    <a:pos x="T6" y="T7"/>
                  </a:cxn>
                  <a:cxn ang="0">
                    <a:pos x="T8" y="T9"/>
                  </a:cxn>
                </a:cxnLst>
                <a:rect l="0" t="0" r="r" b="b"/>
                <a:pathLst>
                  <a:path w="1" h="523">
                    <a:moveTo>
                      <a:pt x="0" y="0"/>
                    </a:moveTo>
                    <a:lnTo>
                      <a:pt x="1" y="37"/>
                    </a:lnTo>
                    <a:lnTo>
                      <a:pt x="1" y="523"/>
                    </a:lnTo>
                    <a:lnTo>
                      <a:pt x="0" y="485"/>
                    </a:lnTo>
                    <a:lnTo>
                      <a:pt x="0" y="0"/>
                    </a:lnTo>
                    <a:close/>
                  </a:path>
                </a:pathLst>
              </a:custGeom>
              <a:solidFill>
                <a:srgbClr val="0E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8" name="Freeform 1733"/>
              <p:cNvSpPr>
                <a:spLocks/>
              </p:cNvSpPr>
              <p:nvPr/>
            </p:nvSpPr>
            <p:spPr bwMode="auto">
              <a:xfrm>
                <a:off x="-1337" y="1811"/>
                <a:ext cx="4" cy="57"/>
              </a:xfrm>
              <a:custGeom>
                <a:avLst/>
                <a:gdLst>
                  <a:gd name="T0" fmla="*/ 29 w 29"/>
                  <a:gd name="T1" fmla="*/ 86 h 571"/>
                  <a:gd name="T2" fmla="*/ 0 w 29"/>
                  <a:gd name="T3" fmla="*/ 0 h 571"/>
                  <a:gd name="T4" fmla="*/ 0 w 29"/>
                  <a:gd name="T5" fmla="*/ 486 h 571"/>
                  <a:gd name="T6" fmla="*/ 29 w 29"/>
                  <a:gd name="T7" fmla="*/ 571 h 571"/>
                  <a:gd name="T8" fmla="*/ 29 w 29"/>
                  <a:gd name="T9" fmla="*/ 86 h 571"/>
                </a:gdLst>
                <a:ahLst/>
                <a:cxnLst>
                  <a:cxn ang="0">
                    <a:pos x="T0" y="T1"/>
                  </a:cxn>
                  <a:cxn ang="0">
                    <a:pos x="T2" y="T3"/>
                  </a:cxn>
                  <a:cxn ang="0">
                    <a:pos x="T4" y="T5"/>
                  </a:cxn>
                  <a:cxn ang="0">
                    <a:pos x="T6" y="T7"/>
                  </a:cxn>
                  <a:cxn ang="0">
                    <a:pos x="T8" y="T9"/>
                  </a:cxn>
                </a:cxnLst>
                <a:rect l="0" t="0" r="r" b="b"/>
                <a:pathLst>
                  <a:path w="29" h="571">
                    <a:moveTo>
                      <a:pt x="29" y="86"/>
                    </a:moveTo>
                    <a:lnTo>
                      <a:pt x="0" y="0"/>
                    </a:lnTo>
                    <a:lnTo>
                      <a:pt x="0" y="486"/>
                    </a:lnTo>
                    <a:lnTo>
                      <a:pt x="29" y="571"/>
                    </a:lnTo>
                    <a:lnTo>
                      <a:pt x="29" y="86"/>
                    </a:lnTo>
                    <a:close/>
                  </a:path>
                </a:pathLst>
              </a:custGeom>
              <a:solidFill>
                <a:srgbClr val="16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9" name="Freeform 1734"/>
              <p:cNvSpPr>
                <a:spLocks/>
              </p:cNvSpPr>
              <p:nvPr/>
            </p:nvSpPr>
            <p:spPr bwMode="auto">
              <a:xfrm>
                <a:off x="-1475" y="1826"/>
                <a:ext cx="8" cy="49"/>
              </a:xfrm>
              <a:custGeom>
                <a:avLst/>
                <a:gdLst>
                  <a:gd name="T0" fmla="*/ 57 w 57"/>
                  <a:gd name="T1" fmla="*/ 2 h 488"/>
                  <a:gd name="T2" fmla="*/ 0 w 57"/>
                  <a:gd name="T3" fmla="*/ 0 h 488"/>
                  <a:gd name="T4" fmla="*/ 0 w 57"/>
                  <a:gd name="T5" fmla="*/ 487 h 488"/>
                  <a:gd name="T6" fmla="*/ 57 w 57"/>
                  <a:gd name="T7" fmla="*/ 488 h 488"/>
                  <a:gd name="T8" fmla="*/ 57 w 57"/>
                  <a:gd name="T9" fmla="*/ 2 h 488"/>
                </a:gdLst>
                <a:ahLst/>
                <a:cxnLst>
                  <a:cxn ang="0">
                    <a:pos x="T0" y="T1"/>
                  </a:cxn>
                  <a:cxn ang="0">
                    <a:pos x="T2" y="T3"/>
                  </a:cxn>
                  <a:cxn ang="0">
                    <a:pos x="T4" y="T5"/>
                  </a:cxn>
                  <a:cxn ang="0">
                    <a:pos x="T6" y="T7"/>
                  </a:cxn>
                  <a:cxn ang="0">
                    <a:pos x="T8" y="T9"/>
                  </a:cxn>
                </a:cxnLst>
                <a:rect l="0" t="0" r="r" b="b"/>
                <a:pathLst>
                  <a:path w="57" h="488">
                    <a:moveTo>
                      <a:pt x="57" y="2"/>
                    </a:moveTo>
                    <a:lnTo>
                      <a:pt x="0" y="0"/>
                    </a:lnTo>
                    <a:lnTo>
                      <a:pt x="0" y="487"/>
                    </a:lnTo>
                    <a:lnTo>
                      <a:pt x="57" y="488"/>
                    </a:lnTo>
                    <a:lnTo>
                      <a:pt x="57" y="2"/>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0" name="Freeform 1735"/>
              <p:cNvSpPr>
                <a:spLocks/>
              </p:cNvSpPr>
              <p:nvPr/>
            </p:nvSpPr>
            <p:spPr bwMode="auto">
              <a:xfrm>
                <a:off x="-1131" y="1800"/>
                <a:ext cx="5" cy="54"/>
              </a:xfrm>
              <a:custGeom>
                <a:avLst/>
                <a:gdLst>
                  <a:gd name="T0" fmla="*/ 0 w 34"/>
                  <a:gd name="T1" fmla="*/ 52 h 539"/>
                  <a:gd name="T2" fmla="*/ 34 w 34"/>
                  <a:gd name="T3" fmla="*/ 0 h 539"/>
                  <a:gd name="T4" fmla="*/ 34 w 34"/>
                  <a:gd name="T5" fmla="*/ 486 h 539"/>
                  <a:gd name="T6" fmla="*/ 0 w 34"/>
                  <a:gd name="T7" fmla="*/ 539 h 539"/>
                  <a:gd name="T8" fmla="*/ 0 w 34"/>
                  <a:gd name="T9" fmla="*/ 52 h 539"/>
                </a:gdLst>
                <a:ahLst/>
                <a:cxnLst>
                  <a:cxn ang="0">
                    <a:pos x="T0" y="T1"/>
                  </a:cxn>
                  <a:cxn ang="0">
                    <a:pos x="T2" y="T3"/>
                  </a:cxn>
                  <a:cxn ang="0">
                    <a:pos x="T4" y="T5"/>
                  </a:cxn>
                  <a:cxn ang="0">
                    <a:pos x="T6" y="T7"/>
                  </a:cxn>
                  <a:cxn ang="0">
                    <a:pos x="T8" y="T9"/>
                  </a:cxn>
                </a:cxnLst>
                <a:rect l="0" t="0" r="r" b="b"/>
                <a:pathLst>
                  <a:path w="34" h="539">
                    <a:moveTo>
                      <a:pt x="0" y="52"/>
                    </a:moveTo>
                    <a:lnTo>
                      <a:pt x="34" y="0"/>
                    </a:lnTo>
                    <a:lnTo>
                      <a:pt x="34" y="486"/>
                    </a:lnTo>
                    <a:lnTo>
                      <a:pt x="0" y="539"/>
                    </a:lnTo>
                    <a:lnTo>
                      <a:pt x="0" y="52"/>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1" name="Freeform 1736"/>
              <p:cNvSpPr>
                <a:spLocks/>
              </p:cNvSpPr>
              <p:nvPr/>
            </p:nvSpPr>
            <p:spPr bwMode="auto">
              <a:xfrm>
                <a:off x="-1135" y="1802"/>
                <a:ext cx="0" cy="51"/>
              </a:xfrm>
              <a:custGeom>
                <a:avLst/>
                <a:gdLst>
                  <a:gd name="T0" fmla="*/ 0 h 509"/>
                  <a:gd name="T1" fmla="*/ 22 h 509"/>
                  <a:gd name="T2" fmla="*/ 509 h 509"/>
                  <a:gd name="T3" fmla="*/ 487 h 509"/>
                  <a:gd name="T4" fmla="*/ 0 h 509"/>
                </a:gdLst>
                <a:ahLst/>
                <a:cxnLst>
                  <a:cxn ang="0">
                    <a:pos x="0" y="T0"/>
                  </a:cxn>
                  <a:cxn ang="0">
                    <a:pos x="0" y="T1"/>
                  </a:cxn>
                  <a:cxn ang="0">
                    <a:pos x="0" y="T2"/>
                  </a:cxn>
                  <a:cxn ang="0">
                    <a:pos x="0" y="T3"/>
                  </a:cxn>
                  <a:cxn ang="0">
                    <a:pos x="0" y="T4"/>
                  </a:cxn>
                </a:cxnLst>
                <a:rect l="0" t="0" r="r" b="b"/>
                <a:pathLst>
                  <a:path h="509">
                    <a:moveTo>
                      <a:pt x="0" y="0"/>
                    </a:moveTo>
                    <a:lnTo>
                      <a:pt x="0" y="22"/>
                    </a:lnTo>
                    <a:lnTo>
                      <a:pt x="0" y="509"/>
                    </a:lnTo>
                    <a:lnTo>
                      <a:pt x="0" y="487"/>
                    </a:lnTo>
                    <a:lnTo>
                      <a:pt x="0" y="0"/>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2" name="Freeform 1737"/>
              <p:cNvSpPr>
                <a:spLocks/>
              </p:cNvSpPr>
              <p:nvPr/>
            </p:nvSpPr>
            <p:spPr bwMode="auto">
              <a:xfrm>
                <a:off x="-1144" y="1802"/>
                <a:ext cx="9" cy="53"/>
              </a:xfrm>
              <a:custGeom>
                <a:avLst/>
                <a:gdLst>
                  <a:gd name="T0" fmla="*/ 0 w 66"/>
                  <a:gd name="T1" fmla="*/ 38 h 524"/>
                  <a:gd name="T2" fmla="*/ 66 w 66"/>
                  <a:gd name="T3" fmla="*/ 0 h 524"/>
                  <a:gd name="T4" fmla="*/ 66 w 66"/>
                  <a:gd name="T5" fmla="*/ 487 h 524"/>
                  <a:gd name="T6" fmla="*/ 0 w 66"/>
                  <a:gd name="T7" fmla="*/ 524 h 524"/>
                  <a:gd name="T8" fmla="*/ 0 w 66"/>
                  <a:gd name="T9" fmla="*/ 38 h 524"/>
                </a:gdLst>
                <a:ahLst/>
                <a:cxnLst>
                  <a:cxn ang="0">
                    <a:pos x="T0" y="T1"/>
                  </a:cxn>
                  <a:cxn ang="0">
                    <a:pos x="T2" y="T3"/>
                  </a:cxn>
                  <a:cxn ang="0">
                    <a:pos x="T4" y="T5"/>
                  </a:cxn>
                  <a:cxn ang="0">
                    <a:pos x="T6" y="T7"/>
                  </a:cxn>
                  <a:cxn ang="0">
                    <a:pos x="T8" y="T9"/>
                  </a:cxn>
                </a:cxnLst>
                <a:rect l="0" t="0" r="r" b="b"/>
                <a:pathLst>
                  <a:path w="66" h="524">
                    <a:moveTo>
                      <a:pt x="0" y="38"/>
                    </a:moveTo>
                    <a:lnTo>
                      <a:pt x="66" y="0"/>
                    </a:lnTo>
                    <a:lnTo>
                      <a:pt x="66" y="487"/>
                    </a:lnTo>
                    <a:lnTo>
                      <a:pt x="0" y="524"/>
                    </a:lnTo>
                    <a:lnTo>
                      <a:pt x="0" y="38"/>
                    </a:lnTo>
                    <a:close/>
                  </a:path>
                </a:pathLst>
              </a:custGeom>
              <a:solidFill>
                <a:srgbClr val="4C7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3" name="Freeform 1738"/>
              <p:cNvSpPr>
                <a:spLocks/>
              </p:cNvSpPr>
              <p:nvPr/>
            </p:nvSpPr>
            <p:spPr bwMode="auto">
              <a:xfrm>
                <a:off x="-1275" y="1811"/>
                <a:ext cx="3" cy="52"/>
              </a:xfrm>
              <a:custGeom>
                <a:avLst/>
                <a:gdLst>
                  <a:gd name="T0" fmla="*/ 0 w 22"/>
                  <a:gd name="T1" fmla="*/ 31 h 517"/>
                  <a:gd name="T2" fmla="*/ 22 w 22"/>
                  <a:gd name="T3" fmla="*/ 0 h 517"/>
                  <a:gd name="T4" fmla="*/ 22 w 22"/>
                  <a:gd name="T5" fmla="*/ 487 h 517"/>
                  <a:gd name="T6" fmla="*/ 0 w 22"/>
                  <a:gd name="T7" fmla="*/ 517 h 517"/>
                  <a:gd name="T8" fmla="*/ 0 w 22"/>
                  <a:gd name="T9" fmla="*/ 31 h 517"/>
                </a:gdLst>
                <a:ahLst/>
                <a:cxnLst>
                  <a:cxn ang="0">
                    <a:pos x="T0" y="T1"/>
                  </a:cxn>
                  <a:cxn ang="0">
                    <a:pos x="T2" y="T3"/>
                  </a:cxn>
                  <a:cxn ang="0">
                    <a:pos x="T4" y="T5"/>
                  </a:cxn>
                  <a:cxn ang="0">
                    <a:pos x="T6" y="T7"/>
                  </a:cxn>
                  <a:cxn ang="0">
                    <a:pos x="T8" y="T9"/>
                  </a:cxn>
                </a:cxnLst>
                <a:rect l="0" t="0" r="r" b="b"/>
                <a:pathLst>
                  <a:path w="22" h="517">
                    <a:moveTo>
                      <a:pt x="0" y="31"/>
                    </a:moveTo>
                    <a:lnTo>
                      <a:pt x="22" y="0"/>
                    </a:lnTo>
                    <a:lnTo>
                      <a:pt x="22" y="487"/>
                    </a:lnTo>
                    <a:lnTo>
                      <a:pt x="0" y="517"/>
                    </a:lnTo>
                    <a:lnTo>
                      <a:pt x="0" y="31"/>
                    </a:lnTo>
                    <a:close/>
                  </a:path>
                </a:pathLst>
              </a:custGeom>
              <a:solidFill>
                <a:srgbClr val="324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4" name="Freeform 1739"/>
              <p:cNvSpPr>
                <a:spLocks/>
              </p:cNvSpPr>
              <p:nvPr/>
            </p:nvSpPr>
            <p:spPr bwMode="auto">
              <a:xfrm>
                <a:off x="-1384" y="1818"/>
                <a:ext cx="6" cy="54"/>
              </a:xfrm>
              <a:custGeom>
                <a:avLst/>
                <a:gdLst>
                  <a:gd name="T0" fmla="*/ 43 w 43"/>
                  <a:gd name="T1" fmla="*/ 0 h 536"/>
                  <a:gd name="T2" fmla="*/ 0 w 43"/>
                  <a:gd name="T3" fmla="*/ 50 h 536"/>
                  <a:gd name="T4" fmla="*/ 0 w 43"/>
                  <a:gd name="T5" fmla="*/ 536 h 536"/>
                  <a:gd name="T6" fmla="*/ 43 w 43"/>
                  <a:gd name="T7" fmla="*/ 486 h 536"/>
                  <a:gd name="T8" fmla="*/ 43 w 43"/>
                  <a:gd name="T9" fmla="*/ 0 h 536"/>
                </a:gdLst>
                <a:ahLst/>
                <a:cxnLst>
                  <a:cxn ang="0">
                    <a:pos x="T0" y="T1"/>
                  </a:cxn>
                  <a:cxn ang="0">
                    <a:pos x="T2" y="T3"/>
                  </a:cxn>
                  <a:cxn ang="0">
                    <a:pos x="T4" y="T5"/>
                  </a:cxn>
                  <a:cxn ang="0">
                    <a:pos x="T6" y="T7"/>
                  </a:cxn>
                  <a:cxn ang="0">
                    <a:pos x="T8" y="T9"/>
                  </a:cxn>
                </a:cxnLst>
                <a:rect l="0" t="0" r="r" b="b"/>
                <a:pathLst>
                  <a:path w="43" h="536">
                    <a:moveTo>
                      <a:pt x="43" y="0"/>
                    </a:moveTo>
                    <a:lnTo>
                      <a:pt x="0" y="50"/>
                    </a:lnTo>
                    <a:lnTo>
                      <a:pt x="0" y="536"/>
                    </a:lnTo>
                    <a:lnTo>
                      <a:pt x="43" y="486"/>
                    </a:lnTo>
                    <a:lnTo>
                      <a:pt x="43" y="0"/>
                    </a:lnTo>
                    <a:close/>
                  </a:path>
                </a:pathLst>
              </a:custGeom>
              <a:solidFill>
                <a:srgbClr val="354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5" name="Freeform 1740"/>
              <p:cNvSpPr>
                <a:spLocks/>
              </p:cNvSpPr>
              <p:nvPr/>
            </p:nvSpPr>
            <p:spPr bwMode="auto">
              <a:xfrm>
                <a:off x="-1356" y="1817"/>
                <a:ext cx="6" cy="51"/>
              </a:xfrm>
              <a:custGeom>
                <a:avLst/>
                <a:gdLst>
                  <a:gd name="T0" fmla="*/ 0 w 38"/>
                  <a:gd name="T1" fmla="*/ 0 h 517"/>
                  <a:gd name="T2" fmla="*/ 38 w 38"/>
                  <a:gd name="T3" fmla="*/ 31 h 517"/>
                  <a:gd name="T4" fmla="*/ 38 w 38"/>
                  <a:gd name="T5" fmla="*/ 517 h 517"/>
                  <a:gd name="T6" fmla="*/ 0 w 38"/>
                  <a:gd name="T7" fmla="*/ 486 h 517"/>
                  <a:gd name="T8" fmla="*/ 0 w 38"/>
                  <a:gd name="T9" fmla="*/ 0 h 517"/>
                </a:gdLst>
                <a:ahLst/>
                <a:cxnLst>
                  <a:cxn ang="0">
                    <a:pos x="T0" y="T1"/>
                  </a:cxn>
                  <a:cxn ang="0">
                    <a:pos x="T2" y="T3"/>
                  </a:cxn>
                  <a:cxn ang="0">
                    <a:pos x="T4" y="T5"/>
                  </a:cxn>
                  <a:cxn ang="0">
                    <a:pos x="T6" y="T7"/>
                  </a:cxn>
                  <a:cxn ang="0">
                    <a:pos x="T8" y="T9"/>
                  </a:cxn>
                </a:cxnLst>
                <a:rect l="0" t="0" r="r" b="b"/>
                <a:pathLst>
                  <a:path w="38" h="517">
                    <a:moveTo>
                      <a:pt x="0" y="0"/>
                    </a:moveTo>
                    <a:lnTo>
                      <a:pt x="38" y="31"/>
                    </a:lnTo>
                    <a:lnTo>
                      <a:pt x="38" y="517"/>
                    </a:lnTo>
                    <a:lnTo>
                      <a:pt x="0" y="486"/>
                    </a:lnTo>
                    <a:lnTo>
                      <a:pt x="0" y="0"/>
                    </a:lnTo>
                    <a:close/>
                  </a:path>
                </a:pathLst>
              </a:custGeom>
              <a:solidFill>
                <a:srgbClr val="3B5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6" name="Freeform 1741"/>
              <p:cNvSpPr>
                <a:spLocks/>
              </p:cNvSpPr>
              <p:nvPr/>
            </p:nvSpPr>
            <p:spPr bwMode="auto">
              <a:xfrm>
                <a:off x="-1279" y="1813"/>
                <a:ext cx="4" cy="50"/>
              </a:xfrm>
              <a:custGeom>
                <a:avLst/>
                <a:gdLst>
                  <a:gd name="T0" fmla="*/ 0 w 30"/>
                  <a:gd name="T1" fmla="*/ 0 h 499"/>
                  <a:gd name="T2" fmla="*/ 30 w 30"/>
                  <a:gd name="T3" fmla="*/ 13 h 499"/>
                  <a:gd name="T4" fmla="*/ 30 w 30"/>
                  <a:gd name="T5" fmla="*/ 499 h 499"/>
                  <a:gd name="T6" fmla="*/ 0 w 30"/>
                  <a:gd name="T7" fmla="*/ 486 h 499"/>
                  <a:gd name="T8" fmla="*/ 0 w 30"/>
                  <a:gd name="T9" fmla="*/ 0 h 499"/>
                </a:gdLst>
                <a:ahLst/>
                <a:cxnLst>
                  <a:cxn ang="0">
                    <a:pos x="T0" y="T1"/>
                  </a:cxn>
                  <a:cxn ang="0">
                    <a:pos x="T2" y="T3"/>
                  </a:cxn>
                  <a:cxn ang="0">
                    <a:pos x="T4" y="T5"/>
                  </a:cxn>
                  <a:cxn ang="0">
                    <a:pos x="T6" y="T7"/>
                  </a:cxn>
                  <a:cxn ang="0">
                    <a:pos x="T8" y="T9"/>
                  </a:cxn>
                </a:cxnLst>
                <a:rect l="0" t="0" r="r" b="b"/>
                <a:pathLst>
                  <a:path w="30" h="499">
                    <a:moveTo>
                      <a:pt x="0" y="0"/>
                    </a:moveTo>
                    <a:lnTo>
                      <a:pt x="30" y="13"/>
                    </a:lnTo>
                    <a:lnTo>
                      <a:pt x="30" y="499"/>
                    </a:lnTo>
                    <a:lnTo>
                      <a:pt x="0" y="486"/>
                    </a:lnTo>
                    <a:lnTo>
                      <a:pt x="0"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7" name="Freeform 1742"/>
              <p:cNvSpPr>
                <a:spLocks/>
              </p:cNvSpPr>
              <p:nvPr/>
            </p:nvSpPr>
            <p:spPr bwMode="auto">
              <a:xfrm>
                <a:off x="-1135" y="1804"/>
                <a:ext cx="4" cy="50"/>
              </a:xfrm>
              <a:custGeom>
                <a:avLst/>
                <a:gdLst>
                  <a:gd name="T0" fmla="*/ 0 w 26"/>
                  <a:gd name="T1" fmla="*/ 0 h 498"/>
                  <a:gd name="T2" fmla="*/ 26 w 26"/>
                  <a:gd name="T3" fmla="*/ 11 h 498"/>
                  <a:gd name="T4" fmla="*/ 26 w 26"/>
                  <a:gd name="T5" fmla="*/ 498 h 498"/>
                  <a:gd name="T6" fmla="*/ 0 w 26"/>
                  <a:gd name="T7" fmla="*/ 487 h 498"/>
                  <a:gd name="T8" fmla="*/ 0 w 26"/>
                  <a:gd name="T9" fmla="*/ 0 h 498"/>
                </a:gdLst>
                <a:ahLst/>
                <a:cxnLst>
                  <a:cxn ang="0">
                    <a:pos x="T0" y="T1"/>
                  </a:cxn>
                  <a:cxn ang="0">
                    <a:pos x="T2" y="T3"/>
                  </a:cxn>
                  <a:cxn ang="0">
                    <a:pos x="T4" y="T5"/>
                  </a:cxn>
                  <a:cxn ang="0">
                    <a:pos x="T6" y="T7"/>
                  </a:cxn>
                  <a:cxn ang="0">
                    <a:pos x="T8" y="T9"/>
                  </a:cxn>
                </a:cxnLst>
                <a:rect l="0" t="0" r="r" b="b"/>
                <a:pathLst>
                  <a:path w="26" h="498">
                    <a:moveTo>
                      <a:pt x="0" y="0"/>
                    </a:moveTo>
                    <a:lnTo>
                      <a:pt x="26" y="11"/>
                    </a:lnTo>
                    <a:lnTo>
                      <a:pt x="26" y="498"/>
                    </a:lnTo>
                    <a:lnTo>
                      <a:pt x="0" y="487"/>
                    </a:lnTo>
                    <a:lnTo>
                      <a:pt x="0" y="0"/>
                    </a:lnTo>
                    <a:close/>
                  </a:path>
                </a:pathLst>
              </a:custGeom>
              <a:solidFill>
                <a:srgbClr val="4D7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8" name="Freeform 1743"/>
              <p:cNvSpPr>
                <a:spLocks/>
              </p:cNvSpPr>
              <p:nvPr/>
            </p:nvSpPr>
            <p:spPr bwMode="auto">
              <a:xfrm>
                <a:off x="-1490" y="1828"/>
                <a:ext cx="9" cy="53"/>
              </a:xfrm>
              <a:custGeom>
                <a:avLst/>
                <a:gdLst>
                  <a:gd name="T0" fmla="*/ 65 w 65"/>
                  <a:gd name="T1" fmla="*/ 0 h 528"/>
                  <a:gd name="T2" fmla="*/ 0 w 65"/>
                  <a:gd name="T3" fmla="*/ 42 h 528"/>
                  <a:gd name="T4" fmla="*/ 0 w 65"/>
                  <a:gd name="T5" fmla="*/ 528 h 528"/>
                  <a:gd name="T6" fmla="*/ 65 w 65"/>
                  <a:gd name="T7" fmla="*/ 486 h 528"/>
                  <a:gd name="T8" fmla="*/ 65 w 65"/>
                  <a:gd name="T9" fmla="*/ 0 h 528"/>
                </a:gdLst>
                <a:ahLst/>
                <a:cxnLst>
                  <a:cxn ang="0">
                    <a:pos x="T0" y="T1"/>
                  </a:cxn>
                  <a:cxn ang="0">
                    <a:pos x="T2" y="T3"/>
                  </a:cxn>
                  <a:cxn ang="0">
                    <a:pos x="T4" y="T5"/>
                  </a:cxn>
                  <a:cxn ang="0">
                    <a:pos x="T6" y="T7"/>
                  </a:cxn>
                  <a:cxn ang="0">
                    <a:pos x="T8" y="T9"/>
                  </a:cxn>
                </a:cxnLst>
                <a:rect l="0" t="0" r="r" b="b"/>
                <a:pathLst>
                  <a:path w="65" h="528">
                    <a:moveTo>
                      <a:pt x="65" y="0"/>
                    </a:moveTo>
                    <a:lnTo>
                      <a:pt x="0" y="42"/>
                    </a:lnTo>
                    <a:lnTo>
                      <a:pt x="0" y="528"/>
                    </a:lnTo>
                    <a:lnTo>
                      <a:pt x="65" y="486"/>
                    </a:lnTo>
                    <a:lnTo>
                      <a:pt x="65" y="0"/>
                    </a:lnTo>
                    <a:close/>
                  </a:path>
                </a:pathLst>
              </a:custGeom>
              <a:solidFill>
                <a:srgbClr val="496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9" name="Freeform 1744"/>
              <p:cNvSpPr>
                <a:spLocks/>
              </p:cNvSpPr>
              <p:nvPr/>
            </p:nvSpPr>
            <p:spPr bwMode="auto">
              <a:xfrm>
                <a:off x="-1508" y="1831"/>
                <a:ext cx="18" cy="50"/>
              </a:xfrm>
              <a:custGeom>
                <a:avLst/>
                <a:gdLst>
                  <a:gd name="T0" fmla="*/ 123 w 123"/>
                  <a:gd name="T1" fmla="*/ 17 h 503"/>
                  <a:gd name="T2" fmla="*/ 0 w 123"/>
                  <a:gd name="T3" fmla="*/ 0 h 503"/>
                  <a:gd name="T4" fmla="*/ 0 w 123"/>
                  <a:gd name="T5" fmla="*/ 486 h 503"/>
                  <a:gd name="T6" fmla="*/ 123 w 123"/>
                  <a:gd name="T7" fmla="*/ 503 h 503"/>
                  <a:gd name="T8" fmla="*/ 123 w 123"/>
                  <a:gd name="T9" fmla="*/ 17 h 503"/>
                </a:gdLst>
                <a:ahLst/>
                <a:cxnLst>
                  <a:cxn ang="0">
                    <a:pos x="T0" y="T1"/>
                  </a:cxn>
                  <a:cxn ang="0">
                    <a:pos x="T2" y="T3"/>
                  </a:cxn>
                  <a:cxn ang="0">
                    <a:pos x="T4" y="T5"/>
                  </a:cxn>
                  <a:cxn ang="0">
                    <a:pos x="T6" y="T7"/>
                  </a:cxn>
                  <a:cxn ang="0">
                    <a:pos x="T8" y="T9"/>
                  </a:cxn>
                </a:cxnLst>
                <a:rect l="0" t="0" r="r" b="b"/>
                <a:pathLst>
                  <a:path w="123" h="503">
                    <a:moveTo>
                      <a:pt x="123" y="17"/>
                    </a:moveTo>
                    <a:lnTo>
                      <a:pt x="0" y="0"/>
                    </a:lnTo>
                    <a:lnTo>
                      <a:pt x="0" y="486"/>
                    </a:lnTo>
                    <a:lnTo>
                      <a:pt x="123" y="503"/>
                    </a:lnTo>
                    <a:lnTo>
                      <a:pt x="123" y="17"/>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0" name="Freeform 1745"/>
              <p:cNvSpPr>
                <a:spLocks/>
              </p:cNvSpPr>
              <p:nvPr/>
            </p:nvSpPr>
            <p:spPr bwMode="auto">
              <a:xfrm>
                <a:off x="-1270" y="1812"/>
                <a:ext cx="3" cy="52"/>
              </a:xfrm>
              <a:custGeom>
                <a:avLst/>
                <a:gdLst>
                  <a:gd name="T0" fmla="*/ 0 w 18"/>
                  <a:gd name="T1" fmla="*/ 0 h 517"/>
                  <a:gd name="T2" fmla="*/ 18 w 18"/>
                  <a:gd name="T3" fmla="*/ 31 h 517"/>
                  <a:gd name="T4" fmla="*/ 18 w 18"/>
                  <a:gd name="T5" fmla="*/ 517 h 517"/>
                  <a:gd name="T6" fmla="*/ 0 w 18"/>
                  <a:gd name="T7" fmla="*/ 486 h 517"/>
                  <a:gd name="T8" fmla="*/ 0 w 18"/>
                  <a:gd name="T9" fmla="*/ 0 h 517"/>
                </a:gdLst>
                <a:ahLst/>
                <a:cxnLst>
                  <a:cxn ang="0">
                    <a:pos x="T0" y="T1"/>
                  </a:cxn>
                  <a:cxn ang="0">
                    <a:pos x="T2" y="T3"/>
                  </a:cxn>
                  <a:cxn ang="0">
                    <a:pos x="T4" y="T5"/>
                  </a:cxn>
                  <a:cxn ang="0">
                    <a:pos x="T6" y="T7"/>
                  </a:cxn>
                  <a:cxn ang="0">
                    <a:pos x="T8" y="T9"/>
                  </a:cxn>
                </a:cxnLst>
                <a:rect l="0" t="0" r="r" b="b"/>
                <a:pathLst>
                  <a:path w="18" h="517">
                    <a:moveTo>
                      <a:pt x="0" y="0"/>
                    </a:moveTo>
                    <a:lnTo>
                      <a:pt x="18" y="31"/>
                    </a:lnTo>
                    <a:lnTo>
                      <a:pt x="18" y="517"/>
                    </a:lnTo>
                    <a:lnTo>
                      <a:pt x="0" y="486"/>
                    </a:lnTo>
                    <a:lnTo>
                      <a:pt x="0" y="0"/>
                    </a:lnTo>
                    <a:close/>
                  </a:path>
                </a:pathLst>
              </a:custGeom>
              <a:solidFill>
                <a:srgbClr val="202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1" name="Freeform 1746"/>
              <p:cNvSpPr>
                <a:spLocks/>
              </p:cNvSpPr>
              <p:nvPr/>
            </p:nvSpPr>
            <p:spPr bwMode="auto">
              <a:xfrm>
                <a:off x="-621" y="1791"/>
                <a:ext cx="9" cy="58"/>
              </a:xfrm>
              <a:custGeom>
                <a:avLst/>
                <a:gdLst>
                  <a:gd name="T0" fmla="*/ 65 w 65"/>
                  <a:gd name="T1" fmla="*/ 91 h 577"/>
                  <a:gd name="T2" fmla="*/ 0 w 65"/>
                  <a:gd name="T3" fmla="*/ 0 h 577"/>
                  <a:gd name="T4" fmla="*/ 0 w 65"/>
                  <a:gd name="T5" fmla="*/ 486 h 577"/>
                  <a:gd name="T6" fmla="*/ 65 w 65"/>
                  <a:gd name="T7" fmla="*/ 577 h 577"/>
                  <a:gd name="T8" fmla="*/ 65 w 65"/>
                  <a:gd name="T9" fmla="*/ 91 h 577"/>
                </a:gdLst>
                <a:ahLst/>
                <a:cxnLst>
                  <a:cxn ang="0">
                    <a:pos x="T0" y="T1"/>
                  </a:cxn>
                  <a:cxn ang="0">
                    <a:pos x="T2" y="T3"/>
                  </a:cxn>
                  <a:cxn ang="0">
                    <a:pos x="T4" y="T5"/>
                  </a:cxn>
                  <a:cxn ang="0">
                    <a:pos x="T6" y="T7"/>
                  </a:cxn>
                  <a:cxn ang="0">
                    <a:pos x="T8" y="T9"/>
                  </a:cxn>
                </a:cxnLst>
                <a:rect l="0" t="0" r="r" b="b"/>
                <a:pathLst>
                  <a:path w="65" h="577">
                    <a:moveTo>
                      <a:pt x="65" y="91"/>
                    </a:moveTo>
                    <a:lnTo>
                      <a:pt x="0" y="0"/>
                    </a:lnTo>
                    <a:lnTo>
                      <a:pt x="0" y="486"/>
                    </a:lnTo>
                    <a:lnTo>
                      <a:pt x="65" y="577"/>
                    </a:lnTo>
                    <a:lnTo>
                      <a:pt x="65" y="91"/>
                    </a:lnTo>
                    <a:close/>
                  </a:path>
                </a:pathLst>
              </a:custGeom>
              <a:solidFill>
                <a:srgbClr val="2530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2" name="Freeform 1747"/>
              <p:cNvSpPr>
                <a:spLocks/>
              </p:cNvSpPr>
              <p:nvPr/>
            </p:nvSpPr>
            <p:spPr bwMode="auto">
              <a:xfrm>
                <a:off x="-1467" y="1827"/>
                <a:ext cx="5" cy="53"/>
              </a:xfrm>
              <a:custGeom>
                <a:avLst/>
                <a:gdLst>
                  <a:gd name="T0" fmla="*/ 36 w 36"/>
                  <a:gd name="T1" fmla="*/ 50 h 536"/>
                  <a:gd name="T2" fmla="*/ 0 w 36"/>
                  <a:gd name="T3" fmla="*/ 0 h 536"/>
                  <a:gd name="T4" fmla="*/ 0 w 36"/>
                  <a:gd name="T5" fmla="*/ 486 h 536"/>
                  <a:gd name="T6" fmla="*/ 36 w 36"/>
                  <a:gd name="T7" fmla="*/ 536 h 536"/>
                  <a:gd name="T8" fmla="*/ 36 w 36"/>
                  <a:gd name="T9" fmla="*/ 50 h 536"/>
                </a:gdLst>
                <a:ahLst/>
                <a:cxnLst>
                  <a:cxn ang="0">
                    <a:pos x="T0" y="T1"/>
                  </a:cxn>
                  <a:cxn ang="0">
                    <a:pos x="T2" y="T3"/>
                  </a:cxn>
                  <a:cxn ang="0">
                    <a:pos x="T4" y="T5"/>
                  </a:cxn>
                  <a:cxn ang="0">
                    <a:pos x="T6" y="T7"/>
                  </a:cxn>
                  <a:cxn ang="0">
                    <a:pos x="T8" y="T9"/>
                  </a:cxn>
                </a:cxnLst>
                <a:rect l="0" t="0" r="r" b="b"/>
                <a:pathLst>
                  <a:path w="36" h="536">
                    <a:moveTo>
                      <a:pt x="36" y="50"/>
                    </a:moveTo>
                    <a:lnTo>
                      <a:pt x="0" y="0"/>
                    </a:lnTo>
                    <a:lnTo>
                      <a:pt x="0" y="486"/>
                    </a:lnTo>
                    <a:lnTo>
                      <a:pt x="36" y="536"/>
                    </a:lnTo>
                    <a:lnTo>
                      <a:pt x="36" y="50"/>
                    </a:lnTo>
                    <a:close/>
                  </a:path>
                </a:pathLst>
              </a:custGeom>
              <a:solidFill>
                <a:srgbClr val="26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3" name="Freeform 1748"/>
              <p:cNvSpPr>
                <a:spLocks/>
              </p:cNvSpPr>
              <p:nvPr/>
            </p:nvSpPr>
            <p:spPr bwMode="auto">
              <a:xfrm>
                <a:off x="-1267" y="1813"/>
                <a:ext cx="2" cy="51"/>
              </a:xfrm>
              <a:custGeom>
                <a:avLst/>
                <a:gdLst>
                  <a:gd name="T0" fmla="*/ 0 w 18"/>
                  <a:gd name="T1" fmla="*/ 17 h 503"/>
                  <a:gd name="T2" fmla="*/ 18 w 18"/>
                  <a:gd name="T3" fmla="*/ 0 h 503"/>
                  <a:gd name="T4" fmla="*/ 18 w 18"/>
                  <a:gd name="T5" fmla="*/ 487 h 503"/>
                  <a:gd name="T6" fmla="*/ 0 w 18"/>
                  <a:gd name="T7" fmla="*/ 503 h 503"/>
                  <a:gd name="T8" fmla="*/ 0 w 18"/>
                  <a:gd name="T9" fmla="*/ 17 h 503"/>
                </a:gdLst>
                <a:ahLst/>
                <a:cxnLst>
                  <a:cxn ang="0">
                    <a:pos x="T0" y="T1"/>
                  </a:cxn>
                  <a:cxn ang="0">
                    <a:pos x="T2" y="T3"/>
                  </a:cxn>
                  <a:cxn ang="0">
                    <a:pos x="T4" y="T5"/>
                  </a:cxn>
                  <a:cxn ang="0">
                    <a:pos x="T6" y="T7"/>
                  </a:cxn>
                  <a:cxn ang="0">
                    <a:pos x="T8" y="T9"/>
                  </a:cxn>
                </a:cxnLst>
                <a:rect l="0" t="0" r="r" b="b"/>
                <a:pathLst>
                  <a:path w="18" h="503">
                    <a:moveTo>
                      <a:pt x="0" y="17"/>
                    </a:moveTo>
                    <a:lnTo>
                      <a:pt x="18" y="0"/>
                    </a:lnTo>
                    <a:lnTo>
                      <a:pt x="18" y="487"/>
                    </a:lnTo>
                    <a:lnTo>
                      <a:pt x="0" y="503"/>
                    </a:lnTo>
                    <a:lnTo>
                      <a:pt x="0" y="17"/>
                    </a:lnTo>
                    <a:close/>
                  </a:path>
                </a:pathLst>
              </a:custGeom>
              <a:solidFill>
                <a:srgbClr val="40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4" name="Freeform 1749"/>
              <p:cNvSpPr>
                <a:spLocks/>
              </p:cNvSpPr>
              <p:nvPr/>
            </p:nvSpPr>
            <p:spPr bwMode="auto">
              <a:xfrm>
                <a:off x="-770" y="1796"/>
                <a:ext cx="15" cy="50"/>
              </a:xfrm>
              <a:custGeom>
                <a:avLst/>
                <a:gdLst>
                  <a:gd name="T0" fmla="*/ 102 w 102"/>
                  <a:gd name="T1" fmla="*/ 0 h 498"/>
                  <a:gd name="T2" fmla="*/ 0 w 102"/>
                  <a:gd name="T3" fmla="*/ 12 h 498"/>
                  <a:gd name="T4" fmla="*/ 0 w 102"/>
                  <a:gd name="T5" fmla="*/ 498 h 498"/>
                  <a:gd name="T6" fmla="*/ 102 w 102"/>
                  <a:gd name="T7" fmla="*/ 486 h 498"/>
                  <a:gd name="T8" fmla="*/ 102 w 102"/>
                  <a:gd name="T9" fmla="*/ 0 h 498"/>
                </a:gdLst>
                <a:ahLst/>
                <a:cxnLst>
                  <a:cxn ang="0">
                    <a:pos x="T0" y="T1"/>
                  </a:cxn>
                  <a:cxn ang="0">
                    <a:pos x="T2" y="T3"/>
                  </a:cxn>
                  <a:cxn ang="0">
                    <a:pos x="T4" y="T5"/>
                  </a:cxn>
                  <a:cxn ang="0">
                    <a:pos x="T6" y="T7"/>
                  </a:cxn>
                  <a:cxn ang="0">
                    <a:pos x="T8" y="T9"/>
                  </a:cxn>
                </a:cxnLst>
                <a:rect l="0" t="0" r="r" b="b"/>
                <a:pathLst>
                  <a:path w="102" h="498">
                    <a:moveTo>
                      <a:pt x="102" y="0"/>
                    </a:moveTo>
                    <a:lnTo>
                      <a:pt x="0" y="12"/>
                    </a:lnTo>
                    <a:lnTo>
                      <a:pt x="0" y="498"/>
                    </a:lnTo>
                    <a:lnTo>
                      <a:pt x="102" y="486"/>
                    </a:lnTo>
                    <a:lnTo>
                      <a:pt x="102"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5" name="Freeform 1750"/>
              <p:cNvSpPr>
                <a:spLocks/>
              </p:cNvSpPr>
              <p:nvPr/>
            </p:nvSpPr>
            <p:spPr bwMode="auto">
              <a:xfrm>
                <a:off x="-1296" y="1815"/>
                <a:ext cx="4" cy="51"/>
              </a:xfrm>
              <a:custGeom>
                <a:avLst/>
                <a:gdLst>
                  <a:gd name="T0" fmla="*/ 0 w 23"/>
                  <a:gd name="T1" fmla="*/ 0 h 515"/>
                  <a:gd name="T2" fmla="*/ 23 w 23"/>
                  <a:gd name="T3" fmla="*/ 28 h 515"/>
                  <a:gd name="T4" fmla="*/ 23 w 23"/>
                  <a:gd name="T5" fmla="*/ 515 h 515"/>
                  <a:gd name="T6" fmla="*/ 0 w 23"/>
                  <a:gd name="T7" fmla="*/ 485 h 515"/>
                  <a:gd name="T8" fmla="*/ 0 w 23"/>
                  <a:gd name="T9" fmla="*/ 0 h 515"/>
                </a:gdLst>
                <a:ahLst/>
                <a:cxnLst>
                  <a:cxn ang="0">
                    <a:pos x="T0" y="T1"/>
                  </a:cxn>
                  <a:cxn ang="0">
                    <a:pos x="T2" y="T3"/>
                  </a:cxn>
                  <a:cxn ang="0">
                    <a:pos x="T4" y="T5"/>
                  </a:cxn>
                  <a:cxn ang="0">
                    <a:pos x="T6" y="T7"/>
                  </a:cxn>
                  <a:cxn ang="0">
                    <a:pos x="T8" y="T9"/>
                  </a:cxn>
                </a:cxnLst>
                <a:rect l="0" t="0" r="r" b="b"/>
                <a:pathLst>
                  <a:path w="23" h="515">
                    <a:moveTo>
                      <a:pt x="0" y="0"/>
                    </a:moveTo>
                    <a:lnTo>
                      <a:pt x="23" y="28"/>
                    </a:lnTo>
                    <a:lnTo>
                      <a:pt x="23" y="515"/>
                    </a:lnTo>
                    <a:lnTo>
                      <a:pt x="0" y="485"/>
                    </a:lnTo>
                    <a:lnTo>
                      <a:pt x="0" y="0"/>
                    </a:lnTo>
                    <a:close/>
                  </a:path>
                </a:pathLst>
              </a:custGeom>
              <a:solidFill>
                <a:srgbClr val="2C3C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6" name="Freeform 1751"/>
              <p:cNvSpPr>
                <a:spLocks/>
              </p:cNvSpPr>
              <p:nvPr/>
            </p:nvSpPr>
            <p:spPr bwMode="auto">
              <a:xfrm>
                <a:off x="-1329" y="1817"/>
                <a:ext cx="3" cy="52"/>
              </a:xfrm>
              <a:custGeom>
                <a:avLst/>
                <a:gdLst>
                  <a:gd name="T0" fmla="*/ 27 w 27"/>
                  <a:gd name="T1" fmla="*/ 0 h 520"/>
                  <a:gd name="T2" fmla="*/ 0 w 27"/>
                  <a:gd name="T3" fmla="*/ 34 h 520"/>
                  <a:gd name="T4" fmla="*/ 0 w 27"/>
                  <a:gd name="T5" fmla="*/ 520 h 520"/>
                  <a:gd name="T6" fmla="*/ 27 w 27"/>
                  <a:gd name="T7" fmla="*/ 486 h 520"/>
                  <a:gd name="T8" fmla="*/ 27 w 27"/>
                  <a:gd name="T9" fmla="*/ 0 h 520"/>
                </a:gdLst>
                <a:ahLst/>
                <a:cxnLst>
                  <a:cxn ang="0">
                    <a:pos x="T0" y="T1"/>
                  </a:cxn>
                  <a:cxn ang="0">
                    <a:pos x="T2" y="T3"/>
                  </a:cxn>
                  <a:cxn ang="0">
                    <a:pos x="T4" y="T5"/>
                  </a:cxn>
                  <a:cxn ang="0">
                    <a:pos x="T6" y="T7"/>
                  </a:cxn>
                  <a:cxn ang="0">
                    <a:pos x="T8" y="T9"/>
                  </a:cxn>
                </a:cxnLst>
                <a:rect l="0" t="0" r="r" b="b"/>
                <a:pathLst>
                  <a:path w="27" h="520">
                    <a:moveTo>
                      <a:pt x="27" y="0"/>
                    </a:moveTo>
                    <a:lnTo>
                      <a:pt x="0" y="34"/>
                    </a:lnTo>
                    <a:lnTo>
                      <a:pt x="0" y="520"/>
                    </a:lnTo>
                    <a:lnTo>
                      <a:pt x="27" y="486"/>
                    </a:lnTo>
                    <a:lnTo>
                      <a:pt x="27" y="0"/>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7" name="Freeform 1752"/>
              <p:cNvSpPr>
                <a:spLocks/>
              </p:cNvSpPr>
              <p:nvPr/>
            </p:nvSpPr>
            <p:spPr bwMode="auto">
              <a:xfrm>
                <a:off x="-751" y="1796"/>
                <a:ext cx="9" cy="50"/>
              </a:xfrm>
              <a:custGeom>
                <a:avLst/>
                <a:gdLst>
                  <a:gd name="T0" fmla="*/ 66 w 66"/>
                  <a:gd name="T1" fmla="*/ 17 h 502"/>
                  <a:gd name="T2" fmla="*/ 0 w 66"/>
                  <a:gd name="T3" fmla="*/ 0 h 502"/>
                  <a:gd name="T4" fmla="*/ 0 w 66"/>
                  <a:gd name="T5" fmla="*/ 485 h 502"/>
                  <a:gd name="T6" fmla="*/ 66 w 66"/>
                  <a:gd name="T7" fmla="*/ 502 h 502"/>
                  <a:gd name="T8" fmla="*/ 66 w 66"/>
                  <a:gd name="T9" fmla="*/ 17 h 502"/>
                </a:gdLst>
                <a:ahLst/>
                <a:cxnLst>
                  <a:cxn ang="0">
                    <a:pos x="T0" y="T1"/>
                  </a:cxn>
                  <a:cxn ang="0">
                    <a:pos x="T2" y="T3"/>
                  </a:cxn>
                  <a:cxn ang="0">
                    <a:pos x="T4" y="T5"/>
                  </a:cxn>
                  <a:cxn ang="0">
                    <a:pos x="T6" y="T7"/>
                  </a:cxn>
                  <a:cxn ang="0">
                    <a:pos x="T8" y="T9"/>
                  </a:cxn>
                </a:cxnLst>
                <a:rect l="0" t="0" r="r" b="b"/>
                <a:pathLst>
                  <a:path w="66" h="502">
                    <a:moveTo>
                      <a:pt x="66" y="17"/>
                    </a:moveTo>
                    <a:lnTo>
                      <a:pt x="0" y="0"/>
                    </a:lnTo>
                    <a:lnTo>
                      <a:pt x="0" y="485"/>
                    </a:lnTo>
                    <a:lnTo>
                      <a:pt x="66" y="502"/>
                    </a:lnTo>
                    <a:lnTo>
                      <a:pt x="66" y="17"/>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8" name="Freeform 1753"/>
              <p:cNvSpPr>
                <a:spLocks/>
              </p:cNvSpPr>
              <p:nvPr/>
            </p:nvSpPr>
            <p:spPr bwMode="auto">
              <a:xfrm>
                <a:off x="-612" y="1795"/>
                <a:ext cx="19" cy="54"/>
              </a:xfrm>
              <a:custGeom>
                <a:avLst/>
                <a:gdLst>
                  <a:gd name="T0" fmla="*/ 134 w 134"/>
                  <a:gd name="T1" fmla="*/ 0 h 543"/>
                  <a:gd name="T2" fmla="*/ 0 w 134"/>
                  <a:gd name="T3" fmla="*/ 57 h 543"/>
                  <a:gd name="T4" fmla="*/ 0 w 134"/>
                  <a:gd name="T5" fmla="*/ 543 h 543"/>
                  <a:gd name="T6" fmla="*/ 134 w 134"/>
                  <a:gd name="T7" fmla="*/ 485 h 543"/>
                  <a:gd name="T8" fmla="*/ 134 w 134"/>
                  <a:gd name="T9" fmla="*/ 0 h 543"/>
                </a:gdLst>
                <a:ahLst/>
                <a:cxnLst>
                  <a:cxn ang="0">
                    <a:pos x="T0" y="T1"/>
                  </a:cxn>
                  <a:cxn ang="0">
                    <a:pos x="T2" y="T3"/>
                  </a:cxn>
                  <a:cxn ang="0">
                    <a:pos x="T4" y="T5"/>
                  </a:cxn>
                  <a:cxn ang="0">
                    <a:pos x="T6" y="T7"/>
                  </a:cxn>
                  <a:cxn ang="0">
                    <a:pos x="T8" y="T9"/>
                  </a:cxn>
                </a:cxnLst>
                <a:rect l="0" t="0" r="r" b="b"/>
                <a:pathLst>
                  <a:path w="134" h="543">
                    <a:moveTo>
                      <a:pt x="134" y="0"/>
                    </a:moveTo>
                    <a:lnTo>
                      <a:pt x="0" y="57"/>
                    </a:lnTo>
                    <a:lnTo>
                      <a:pt x="0" y="543"/>
                    </a:lnTo>
                    <a:lnTo>
                      <a:pt x="134" y="485"/>
                    </a:lnTo>
                    <a:lnTo>
                      <a:pt x="134" y="0"/>
                    </a:lnTo>
                    <a:close/>
                  </a:path>
                </a:pathLst>
              </a:custGeom>
              <a:solidFill>
                <a:srgbClr val="528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9" name="Freeform 1754"/>
              <p:cNvSpPr>
                <a:spLocks/>
              </p:cNvSpPr>
              <p:nvPr/>
            </p:nvSpPr>
            <p:spPr bwMode="auto">
              <a:xfrm>
                <a:off x="-778" y="1797"/>
                <a:ext cx="8" cy="49"/>
              </a:xfrm>
              <a:custGeom>
                <a:avLst/>
                <a:gdLst>
                  <a:gd name="T0" fmla="*/ 53 w 53"/>
                  <a:gd name="T1" fmla="*/ 0 h 492"/>
                  <a:gd name="T2" fmla="*/ 0 w 53"/>
                  <a:gd name="T3" fmla="*/ 7 h 492"/>
                  <a:gd name="T4" fmla="*/ 0 w 53"/>
                  <a:gd name="T5" fmla="*/ 492 h 492"/>
                  <a:gd name="T6" fmla="*/ 53 w 53"/>
                  <a:gd name="T7" fmla="*/ 486 h 492"/>
                  <a:gd name="T8" fmla="*/ 53 w 53"/>
                  <a:gd name="T9" fmla="*/ 0 h 492"/>
                </a:gdLst>
                <a:ahLst/>
                <a:cxnLst>
                  <a:cxn ang="0">
                    <a:pos x="T0" y="T1"/>
                  </a:cxn>
                  <a:cxn ang="0">
                    <a:pos x="T2" y="T3"/>
                  </a:cxn>
                  <a:cxn ang="0">
                    <a:pos x="T4" y="T5"/>
                  </a:cxn>
                  <a:cxn ang="0">
                    <a:pos x="T6" y="T7"/>
                  </a:cxn>
                  <a:cxn ang="0">
                    <a:pos x="T8" y="T9"/>
                  </a:cxn>
                </a:cxnLst>
                <a:rect l="0" t="0" r="r" b="b"/>
                <a:pathLst>
                  <a:path w="53" h="492">
                    <a:moveTo>
                      <a:pt x="53" y="0"/>
                    </a:moveTo>
                    <a:lnTo>
                      <a:pt x="0" y="7"/>
                    </a:lnTo>
                    <a:lnTo>
                      <a:pt x="0" y="492"/>
                    </a:lnTo>
                    <a:lnTo>
                      <a:pt x="53" y="486"/>
                    </a:lnTo>
                    <a:lnTo>
                      <a:pt x="53"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0" name="Freeform 1755"/>
              <p:cNvSpPr>
                <a:spLocks/>
              </p:cNvSpPr>
              <p:nvPr/>
            </p:nvSpPr>
            <p:spPr bwMode="auto">
              <a:xfrm>
                <a:off x="-1462" y="1828"/>
                <a:ext cx="13" cy="52"/>
              </a:xfrm>
              <a:custGeom>
                <a:avLst/>
                <a:gdLst>
                  <a:gd name="T0" fmla="*/ 88 w 88"/>
                  <a:gd name="T1" fmla="*/ 0 h 520"/>
                  <a:gd name="T2" fmla="*/ 0 w 88"/>
                  <a:gd name="T3" fmla="*/ 34 h 520"/>
                  <a:gd name="T4" fmla="*/ 0 w 88"/>
                  <a:gd name="T5" fmla="*/ 520 h 520"/>
                  <a:gd name="T6" fmla="*/ 88 w 88"/>
                  <a:gd name="T7" fmla="*/ 486 h 520"/>
                  <a:gd name="T8" fmla="*/ 88 w 88"/>
                  <a:gd name="T9" fmla="*/ 0 h 520"/>
                </a:gdLst>
                <a:ahLst/>
                <a:cxnLst>
                  <a:cxn ang="0">
                    <a:pos x="T0" y="T1"/>
                  </a:cxn>
                  <a:cxn ang="0">
                    <a:pos x="T2" y="T3"/>
                  </a:cxn>
                  <a:cxn ang="0">
                    <a:pos x="T4" y="T5"/>
                  </a:cxn>
                  <a:cxn ang="0">
                    <a:pos x="T6" y="T7"/>
                  </a:cxn>
                  <a:cxn ang="0">
                    <a:pos x="T8" y="T9"/>
                  </a:cxn>
                </a:cxnLst>
                <a:rect l="0" t="0" r="r" b="b"/>
                <a:pathLst>
                  <a:path w="88" h="520">
                    <a:moveTo>
                      <a:pt x="88" y="0"/>
                    </a:moveTo>
                    <a:lnTo>
                      <a:pt x="0" y="34"/>
                    </a:lnTo>
                    <a:lnTo>
                      <a:pt x="0" y="520"/>
                    </a:lnTo>
                    <a:lnTo>
                      <a:pt x="88" y="486"/>
                    </a:lnTo>
                    <a:lnTo>
                      <a:pt x="88" y="0"/>
                    </a:lnTo>
                    <a:close/>
                  </a:path>
                </a:pathLst>
              </a:custGeom>
              <a:solidFill>
                <a:srgbClr val="528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1" name="Freeform 1756"/>
              <p:cNvSpPr>
                <a:spLocks/>
              </p:cNvSpPr>
              <p:nvPr/>
            </p:nvSpPr>
            <p:spPr bwMode="auto">
              <a:xfrm>
                <a:off x="-1333" y="1819"/>
                <a:ext cx="4" cy="50"/>
              </a:xfrm>
              <a:custGeom>
                <a:avLst/>
                <a:gdLst>
                  <a:gd name="T0" fmla="*/ 26 w 26"/>
                  <a:gd name="T1" fmla="*/ 10 h 496"/>
                  <a:gd name="T2" fmla="*/ 0 w 26"/>
                  <a:gd name="T3" fmla="*/ 0 h 496"/>
                  <a:gd name="T4" fmla="*/ 0 w 26"/>
                  <a:gd name="T5" fmla="*/ 485 h 496"/>
                  <a:gd name="T6" fmla="*/ 26 w 26"/>
                  <a:gd name="T7" fmla="*/ 496 h 496"/>
                  <a:gd name="T8" fmla="*/ 26 w 26"/>
                  <a:gd name="T9" fmla="*/ 10 h 496"/>
                </a:gdLst>
                <a:ahLst/>
                <a:cxnLst>
                  <a:cxn ang="0">
                    <a:pos x="T0" y="T1"/>
                  </a:cxn>
                  <a:cxn ang="0">
                    <a:pos x="T2" y="T3"/>
                  </a:cxn>
                  <a:cxn ang="0">
                    <a:pos x="T4" y="T5"/>
                  </a:cxn>
                  <a:cxn ang="0">
                    <a:pos x="T6" y="T7"/>
                  </a:cxn>
                  <a:cxn ang="0">
                    <a:pos x="T8" y="T9"/>
                  </a:cxn>
                </a:cxnLst>
                <a:rect l="0" t="0" r="r" b="b"/>
                <a:pathLst>
                  <a:path w="26" h="496">
                    <a:moveTo>
                      <a:pt x="26" y="10"/>
                    </a:moveTo>
                    <a:lnTo>
                      <a:pt x="0" y="0"/>
                    </a:lnTo>
                    <a:lnTo>
                      <a:pt x="0" y="485"/>
                    </a:lnTo>
                    <a:lnTo>
                      <a:pt x="26" y="496"/>
                    </a:lnTo>
                    <a:lnTo>
                      <a:pt x="26" y="10"/>
                    </a:lnTo>
                    <a:close/>
                  </a:path>
                </a:pathLst>
              </a:custGeom>
              <a:solidFill>
                <a:srgbClr val="4D7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2" name="Freeform 1757"/>
              <p:cNvSpPr>
                <a:spLocks/>
              </p:cNvSpPr>
              <p:nvPr/>
            </p:nvSpPr>
            <p:spPr bwMode="auto">
              <a:xfrm>
                <a:off x="-1313" y="1817"/>
                <a:ext cx="1" cy="52"/>
              </a:xfrm>
              <a:custGeom>
                <a:avLst/>
                <a:gdLst>
                  <a:gd name="T0" fmla="*/ 0 w 1"/>
                  <a:gd name="T1" fmla="*/ 0 h 517"/>
                  <a:gd name="T2" fmla="*/ 1 w 1"/>
                  <a:gd name="T3" fmla="*/ 32 h 517"/>
                  <a:gd name="T4" fmla="*/ 1 w 1"/>
                  <a:gd name="T5" fmla="*/ 517 h 517"/>
                  <a:gd name="T6" fmla="*/ 0 w 1"/>
                  <a:gd name="T7" fmla="*/ 486 h 517"/>
                  <a:gd name="T8" fmla="*/ 0 w 1"/>
                  <a:gd name="T9" fmla="*/ 0 h 517"/>
                </a:gdLst>
                <a:ahLst/>
                <a:cxnLst>
                  <a:cxn ang="0">
                    <a:pos x="T0" y="T1"/>
                  </a:cxn>
                  <a:cxn ang="0">
                    <a:pos x="T2" y="T3"/>
                  </a:cxn>
                  <a:cxn ang="0">
                    <a:pos x="T4" y="T5"/>
                  </a:cxn>
                  <a:cxn ang="0">
                    <a:pos x="T6" y="T7"/>
                  </a:cxn>
                  <a:cxn ang="0">
                    <a:pos x="T8" y="T9"/>
                  </a:cxn>
                </a:cxnLst>
                <a:rect l="0" t="0" r="r" b="b"/>
                <a:pathLst>
                  <a:path w="1" h="517">
                    <a:moveTo>
                      <a:pt x="0" y="0"/>
                    </a:moveTo>
                    <a:lnTo>
                      <a:pt x="1" y="32"/>
                    </a:lnTo>
                    <a:lnTo>
                      <a:pt x="1" y="517"/>
                    </a:lnTo>
                    <a:lnTo>
                      <a:pt x="0" y="486"/>
                    </a:lnTo>
                    <a:lnTo>
                      <a:pt x="0" y="0"/>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3" name="Freeform 1758"/>
              <p:cNvSpPr>
                <a:spLocks/>
              </p:cNvSpPr>
              <p:nvPr/>
            </p:nvSpPr>
            <p:spPr bwMode="auto">
              <a:xfrm>
                <a:off x="-1346" y="1819"/>
                <a:ext cx="0" cy="53"/>
              </a:xfrm>
              <a:custGeom>
                <a:avLst/>
                <a:gdLst>
                  <a:gd name="T0" fmla="*/ 45 h 531"/>
                  <a:gd name="T1" fmla="*/ 0 h 531"/>
                  <a:gd name="T2" fmla="*/ 486 h 531"/>
                  <a:gd name="T3" fmla="*/ 531 h 531"/>
                  <a:gd name="T4" fmla="*/ 45 h 531"/>
                </a:gdLst>
                <a:ahLst/>
                <a:cxnLst>
                  <a:cxn ang="0">
                    <a:pos x="0" y="T0"/>
                  </a:cxn>
                  <a:cxn ang="0">
                    <a:pos x="0" y="T1"/>
                  </a:cxn>
                  <a:cxn ang="0">
                    <a:pos x="0" y="T2"/>
                  </a:cxn>
                  <a:cxn ang="0">
                    <a:pos x="0" y="T3"/>
                  </a:cxn>
                  <a:cxn ang="0">
                    <a:pos x="0" y="T4"/>
                  </a:cxn>
                </a:cxnLst>
                <a:rect l="0" t="0" r="r" b="b"/>
                <a:pathLst>
                  <a:path h="531">
                    <a:moveTo>
                      <a:pt x="0" y="45"/>
                    </a:moveTo>
                    <a:lnTo>
                      <a:pt x="0" y="0"/>
                    </a:lnTo>
                    <a:lnTo>
                      <a:pt x="0" y="486"/>
                    </a:lnTo>
                    <a:lnTo>
                      <a:pt x="0" y="531"/>
                    </a:lnTo>
                    <a:lnTo>
                      <a:pt x="0" y="45"/>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4" name="Freeform 1759"/>
              <p:cNvSpPr>
                <a:spLocks/>
              </p:cNvSpPr>
              <p:nvPr/>
            </p:nvSpPr>
            <p:spPr bwMode="auto">
              <a:xfrm>
                <a:off x="-1304" y="1815"/>
                <a:ext cx="4" cy="55"/>
              </a:xfrm>
              <a:custGeom>
                <a:avLst/>
                <a:gdLst>
                  <a:gd name="T0" fmla="*/ 0 w 28"/>
                  <a:gd name="T1" fmla="*/ 61 h 547"/>
                  <a:gd name="T2" fmla="*/ 28 w 28"/>
                  <a:gd name="T3" fmla="*/ 0 h 547"/>
                  <a:gd name="T4" fmla="*/ 28 w 28"/>
                  <a:gd name="T5" fmla="*/ 485 h 547"/>
                  <a:gd name="T6" fmla="*/ 0 w 28"/>
                  <a:gd name="T7" fmla="*/ 547 h 547"/>
                  <a:gd name="T8" fmla="*/ 0 w 28"/>
                  <a:gd name="T9" fmla="*/ 61 h 547"/>
                </a:gdLst>
                <a:ahLst/>
                <a:cxnLst>
                  <a:cxn ang="0">
                    <a:pos x="T0" y="T1"/>
                  </a:cxn>
                  <a:cxn ang="0">
                    <a:pos x="T2" y="T3"/>
                  </a:cxn>
                  <a:cxn ang="0">
                    <a:pos x="T4" y="T5"/>
                  </a:cxn>
                  <a:cxn ang="0">
                    <a:pos x="T6" y="T7"/>
                  </a:cxn>
                  <a:cxn ang="0">
                    <a:pos x="T8" y="T9"/>
                  </a:cxn>
                </a:cxnLst>
                <a:rect l="0" t="0" r="r" b="b"/>
                <a:pathLst>
                  <a:path w="28" h="547">
                    <a:moveTo>
                      <a:pt x="0" y="61"/>
                    </a:moveTo>
                    <a:lnTo>
                      <a:pt x="28" y="0"/>
                    </a:lnTo>
                    <a:lnTo>
                      <a:pt x="28" y="485"/>
                    </a:lnTo>
                    <a:lnTo>
                      <a:pt x="0" y="547"/>
                    </a:lnTo>
                    <a:lnTo>
                      <a:pt x="0" y="61"/>
                    </a:lnTo>
                    <a:close/>
                  </a:path>
                </a:pathLst>
              </a:custGeom>
              <a:solidFill>
                <a:srgbClr val="252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5" name="Freeform 1760"/>
              <p:cNvSpPr>
                <a:spLocks/>
              </p:cNvSpPr>
              <p:nvPr/>
            </p:nvSpPr>
            <p:spPr bwMode="auto">
              <a:xfrm>
                <a:off x="-1449" y="1828"/>
                <a:ext cx="20" cy="52"/>
              </a:xfrm>
              <a:custGeom>
                <a:avLst/>
                <a:gdLst>
                  <a:gd name="T0" fmla="*/ 140 w 140"/>
                  <a:gd name="T1" fmla="*/ 31 h 517"/>
                  <a:gd name="T2" fmla="*/ 0 w 140"/>
                  <a:gd name="T3" fmla="*/ 0 h 517"/>
                  <a:gd name="T4" fmla="*/ 0 w 140"/>
                  <a:gd name="T5" fmla="*/ 486 h 517"/>
                  <a:gd name="T6" fmla="*/ 140 w 140"/>
                  <a:gd name="T7" fmla="*/ 517 h 517"/>
                  <a:gd name="T8" fmla="*/ 140 w 140"/>
                  <a:gd name="T9" fmla="*/ 31 h 517"/>
                </a:gdLst>
                <a:ahLst/>
                <a:cxnLst>
                  <a:cxn ang="0">
                    <a:pos x="T0" y="T1"/>
                  </a:cxn>
                  <a:cxn ang="0">
                    <a:pos x="T2" y="T3"/>
                  </a:cxn>
                  <a:cxn ang="0">
                    <a:pos x="T4" y="T5"/>
                  </a:cxn>
                  <a:cxn ang="0">
                    <a:pos x="T6" y="T7"/>
                  </a:cxn>
                  <a:cxn ang="0">
                    <a:pos x="T8" y="T9"/>
                  </a:cxn>
                </a:cxnLst>
                <a:rect l="0" t="0" r="r" b="b"/>
                <a:pathLst>
                  <a:path w="140" h="517">
                    <a:moveTo>
                      <a:pt x="140" y="31"/>
                    </a:moveTo>
                    <a:lnTo>
                      <a:pt x="0" y="0"/>
                    </a:lnTo>
                    <a:lnTo>
                      <a:pt x="0" y="486"/>
                    </a:lnTo>
                    <a:lnTo>
                      <a:pt x="140" y="517"/>
                    </a:lnTo>
                    <a:lnTo>
                      <a:pt x="140" y="31"/>
                    </a:lnTo>
                    <a:close/>
                  </a:path>
                </a:pathLst>
              </a:custGeom>
              <a:solidFill>
                <a:srgbClr val="538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6" name="Freeform 1761"/>
              <p:cNvSpPr>
                <a:spLocks/>
              </p:cNvSpPr>
              <p:nvPr/>
            </p:nvSpPr>
            <p:spPr bwMode="auto">
              <a:xfrm>
                <a:off x="-742" y="1798"/>
                <a:ext cx="18" cy="50"/>
              </a:xfrm>
              <a:custGeom>
                <a:avLst/>
                <a:gdLst>
                  <a:gd name="T0" fmla="*/ 124 w 124"/>
                  <a:gd name="T1" fmla="*/ 20 h 505"/>
                  <a:gd name="T2" fmla="*/ 0 w 124"/>
                  <a:gd name="T3" fmla="*/ 0 h 505"/>
                  <a:gd name="T4" fmla="*/ 0 w 124"/>
                  <a:gd name="T5" fmla="*/ 485 h 505"/>
                  <a:gd name="T6" fmla="*/ 124 w 124"/>
                  <a:gd name="T7" fmla="*/ 505 h 505"/>
                  <a:gd name="T8" fmla="*/ 124 w 124"/>
                  <a:gd name="T9" fmla="*/ 20 h 505"/>
                </a:gdLst>
                <a:ahLst/>
                <a:cxnLst>
                  <a:cxn ang="0">
                    <a:pos x="T0" y="T1"/>
                  </a:cxn>
                  <a:cxn ang="0">
                    <a:pos x="T2" y="T3"/>
                  </a:cxn>
                  <a:cxn ang="0">
                    <a:pos x="T4" y="T5"/>
                  </a:cxn>
                  <a:cxn ang="0">
                    <a:pos x="T6" y="T7"/>
                  </a:cxn>
                  <a:cxn ang="0">
                    <a:pos x="T8" y="T9"/>
                  </a:cxn>
                </a:cxnLst>
                <a:rect l="0" t="0" r="r" b="b"/>
                <a:pathLst>
                  <a:path w="124" h="505">
                    <a:moveTo>
                      <a:pt x="124" y="20"/>
                    </a:moveTo>
                    <a:lnTo>
                      <a:pt x="0" y="0"/>
                    </a:lnTo>
                    <a:lnTo>
                      <a:pt x="0" y="485"/>
                    </a:lnTo>
                    <a:lnTo>
                      <a:pt x="124" y="505"/>
                    </a:lnTo>
                    <a:lnTo>
                      <a:pt x="124" y="20"/>
                    </a:lnTo>
                    <a:close/>
                  </a:path>
                </a:pathLst>
              </a:custGeom>
              <a:solidFill>
                <a:srgbClr val="548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7" name="Freeform 1762"/>
              <p:cNvSpPr>
                <a:spLocks/>
              </p:cNvSpPr>
              <p:nvPr/>
            </p:nvSpPr>
            <p:spPr bwMode="auto">
              <a:xfrm>
                <a:off x="-1284" y="1815"/>
                <a:ext cx="1" cy="54"/>
              </a:xfrm>
              <a:custGeom>
                <a:avLst/>
                <a:gdLst>
                  <a:gd name="T0" fmla="*/ 0 w 13"/>
                  <a:gd name="T1" fmla="*/ 54 h 540"/>
                  <a:gd name="T2" fmla="*/ 13 w 13"/>
                  <a:gd name="T3" fmla="*/ 0 h 540"/>
                  <a:gd name="T4" fmla="*/ 13 w 13"/>
                  <a:gd name="T5" fmla="*/ 486 h 540"/>
                  <a:gd name="T6" fmla="*/ 0 w 13"/>
                  <a:gd name="T7" fmla="*/ 540 h 540"/>
                  <a:gd name="T8" fmla="*/ 0 w 13"/>
                  <a:gd name="T9" fmla="*/ 54 h 540"/>
                </a:gdLst>
                <a:ahLst/>
                <a:cxnLst>
                  <a:cxn ang="0">
                    <a:pos x="T0" y="T1"/>
                  </a:cxn>
                  <a:cxn ang="0">
                    <a:pos x="T2" y="T3"/>
                  </a:cxn>
                  <a:cxn ang="0">
                    <a:pos x="T4" y="T5"/>
                  </a:cxn>
                  <a:cxn ang="0">
                    <a:pos x="T6" y="T7"/>
                  </a:cxn>
                  <a:cxn ang="0">
                    <a:pos x="T8" y="T9"/>
                  </a:cxn>
                </a:cxnLst>
                <a:rect l="0" t="0" r="r" b="b"/>
                <a:pathLst>
                  <a:path w="13" h="540">
                    <a:moveTo>
                      <a:pt x="0" y="54"/>
                    </a:moveTo>
                    <a:lnTo>
                      <a:pt x="13" y="0"/>
                    </a:lnTo>
                    <a:lnTo>
                      <a:pt x="13" y="486"/>
                    </a:lnTo>
                    <a:lnTo>
                      <a:pt x="0" y="540"/>
                    </a:lnTo>
                    <a:lnTo>
                      <a:pt x="0" y="54"/>
                    </a:lnTo>
                    <a:close/>
                  </a:path>
                </a:pathLst>
              </a:custGeom>
              <a:solidFill>
                <a:srgbClr val="19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8" name="Freeform 1763"/>
              <p:cNvSpPr>
                <a:spLocks/>
              </p:cNvSpPr>
              <p:nvPr/>
            </p:nvSpPr>
            <p:spPr bwMode="auto">
              <a:xfrm>
                <a:off x="-1067" y="1798"/>
                <a:ext cx="13" cy="64"/>
              </a:xfrm>
              <a:custGeom>
                <a:avLst/>
                <a:gdLst>
                  <a:gd name="T0" fmla="*/ 0 w 92"/>
                  <a:gd name="T1" fmla="*/ 152 h 637"/>
                  <a:gd name="T2" fmla="*/ 92 w 92"/>
                  <a:gd name="T3" fmla="*/ 0 h 637"/>
                  <a:gd name="T4" fmla="*/ 92 w 92"/>
                  <a:gd name="T5" fmla="*/ 486 h 637"/>
                  <a:gd name="T6" fmla="*/ 0 w 92"/>
                  <a:gd name="T7" fmla="*/ 637 h 637"/>
                  <a:gd name="T8" fmla="*/ 0 w 92"/>
                  <a:gd name="T9" fmla="*/ 152 h 637"/>
                </a:gdLst>
                <a:ahLst/>
                <a:cxnLst>
                  <a:cxn ang="0">
                    <a:pos x="T0" y="T1"/>
                  </a:cxn>
                  <a:cxn ang="0">
                    <a:pos x="T2" y="T3"/>
                  </a:cxn>
                  <a:cxn ang="0">
                    <a:pos x="T4" y="T5"/>
                  </a:cxn>
                  <a:cxn ang="0">
                    <a:pos x="T6" y="T7"/>
                  </a:cxn>
                  <a:cxn ang="0">
                    <a:pos x="T8" y="T9"/>
                  </a:cxn>
                </a:cxnLst>
                <a:rect l="0" t="0" r="r" b="b"/>
                <a:pathLst>
                  <a:path w="92" h="637">
                    <a:moveTo>
                      <a:pt x="0" y="152"/>
                    </a:moveTo>
                    <a:lnTo>
                      <a:pt x="92" y="0"/>
                    </a:lnTo>
                    <a:lnTo>
                      <a:pt x="92" y="486"/>
                    </a:lnTo>
                    <a:lnTo>
                      <a:pt x="0" y="637"/>
                    </a:lnTo>
                    <a:lnTo>
                      <a:pt x="0" y="152"/>
                    </a:lnTo>
                    <a:close/>
                  </a:path>
                </a:pathLst>
              </a:custGeom>
              <a:solidFill>
                <a:srgbClr val="2D3F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9" name="Freeform 1764"/>
              <p:cNvSpPr>
                <a:spLocks/>
              </p:cNvSpPr>
              <p:nvPr/>
            </p:nvSpPr>
            <p:spPr bwMode="auto">
              <a:xfrm>
                <a:off x="-797" y="1798"/>
                <a:ext cx="19" cy="52"/>
              </a:xfrm>
              <a:custGeom>
                <a:avLst/>
                <a:gdLst>
                  <a:gd name="T0" fmla="*/ 139 w 139"/>
                  <a:gd name="T1" fmla="*/ 0 h 525"/>
                  <a:gd name="T2" fmla="*/ 0 w 139"/>
                  <a:gd name="T3" fmla="*/ 40 h 525"/>
                  <a:gd name="T4" fmla="*/ 0 w 139"/>
                  <a:gd name="T5" fmla="*/ 525 h 525"/>
                  <a:gd name="T6" fmla="*/ 139 w 139"/>
                  <a:gd name="T7" fmla="*/ 485 h 525"/>
                  <a:gd name="T8" fmla="*/ 139 w 139"/>
                  <a:gd name="T9" fmla="*/ 0 h 525"/>
                </a:gdLst>
                <a:ahLst/>
                <a:cxnLst>
                  <a:cxn ang="0">
                    <a:pos x="T0" y="T1"/>
                  </a:cxn>
                  <a:cxn ang="0">
                    <a:pos x="T2" y="T3"/>
                  </a:cxn>
                  <a:cxn ang="0">
                    <a:pos x="T4" y="T5"/>
                  </a:cxn>
                  <a:cxn ang="0">
                    <a:pos x="T6" y="T7"/>
                  </a:cxn>
                  <a:cxn ang="0">
                    <a:pos x="T8" y="T9"/>
                  </a:cxn>
                </a:cxnLst>
                <a:rect l="0" t="0" r="r" b="b"/>
                <a:pathLst>
                  <a:path w="139" h="525">
                    <a:moveTo>
                      <a:pt x="139" y="0"/>
                    </a:moveTo>
                    <a:lnTo>
                      <a:pt x="0" y="40"/>
                    </a:lnTo>
                    <a:lnTo>
                      <a:pt x="0" y="525"/>
                    </a:lnTo>
                    <a:lnTo>
                      <a:pt x="139" y="485"/>
                    </a:lnTo>
                    <a:lnTo>
                      <a:pt x="139"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0" name="Freeform 1765"/>
              <p:cNvSpPr>
                <a:spLocks/>
              </p:cNvSpPr>
              <p:nvPr/>
            </p:nvSpPr>
            <p:spPr bwMode="auto">
              <a:xfrm>
                <a:off x="-1339" y="1821"/>
                <a:ext cx="3" cy="52"/>
              </a:xfrm>
              <a:custGeom>
                <a:avLst/>
                <a:gdLst>
                  <a:gd name="T0" fmla="*/ 0 w 24"/>
                  <a:gd name="T1" fmla="*/ 42 h 527"/>
                  <a:gd name="T2" fmla="*/ 24 w 24"/>
                  <a:gd name="T3" fmla="*/ 0 h 527"/>
                  <a:gd name="T4" fmla="*/ 24 w 24"/>
                  <a:gd name="T5" fmla="*/ 486 h 527"/>
                  <a:gd name="T6" fmla="*/ 0 w 24"/>
                  <a:gd name="T7" fmla="*/ 527 h 527"/>
                  <a:gd name="T8" fmla="*/ 0 w 24"/>
                  <a:gd name="T9" fmla="*/ 42 h 527"/>
                </a:gdLst>
                <a:ahLst/>
                <a:cxnLst>
                  <a:cxn ang="0">
                    <a:pos x="T0" y="T1"/>
                  </a:cxn>
                  <a:cxn ang="0">
                    <a:pos x="T2" y="T3"/>
                  </a:cxn>
                  <a:cxn ang="0">
                    <a:pos x="T4" y="T5"/>
                  </a:cxn>
                  <a:cxn ang="0">
                    <a:pos x="T6" y="T7"/>
                  </a:cxn>
                  <a:cxn ang="0">
                    <a:pos x="T8" y="T9"/>
                  </a:cxn>
                </a:cxnLst>
                <a:rect l="0" t="0" r="r" b="b"/>
                <a:pathLst>
                  <a:path w="24" h="527">
                    <a:moveTo>
                      <a:pt x="0" y="42"/>
                    </a:moveTo>
                    <a:lnTo>
                      <a:pt x="24" y="0"/>
                    </a:lnTo>
                    <a:lnTo>
                      <a:pt x="24" y="486"/>
                    </a:lnTo>
                    <a:lnTo>
                      <a:pt x="0" y="527"/>
                    </a:lnTo>
                    <a:lnTo>
                      <a:pt x="0" y="42"/>
                    </a:lnTo>
                    <a:close/>
                  </a:path>
                </a:pathLst>
              </a:custGeom>
              <a:solidFill>
                <a:srgbClr val="2B3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1" name="Freeform 1766"/>
              <p:cNvSpPr>
                <a:spLocks/>
              </p:cNvSpPr>
              <p:nvPr/>
            </p:nvSpPr>
            <p:spPr bwMode="auto">
              <a:xfrm>
                <a:off x="-1312" y="1820"/>
                <a:ext cx="8" cy="50"/>
              </a:xfrm>
              <a:custGeom>
                <a:avLst/>
                <a:gdLst>
                  <a:gd name="T0" fmla="*/ 0 w 59"/>
                  <a:gd name="T1" fmla="*/ 0 h 496"/>
                  <a:gd name="T2" fmla="*/ 59 w 59"/>
                  <a:gd name="T3" fmla="*/ 10 h 496"/>
                  <a:gd name="T4" fmla="*/ 59 w 59"/>
                  <a:gd name="T5" fmla="*/ 496 h 496"/>
                  <a:gd name="T6" fmla="*/ 0 w 59"/>
                  <a:gd name="T7" fmla="*/ 485 h 496"/>
                  <a:gd name="T8" fmla="*/ 0 w 59"/>
                  <a:gd name="T9" fmla="*/ 0 h 496"/>
                </a:gdLst>
                <a:ahLst/>
                <a:cxnLst>
                  <a:cxn ang="0">
                    <a:pos x="T0" y="T1"/>
                  </a:cxn>
                  <a:cxn ang="0">
                    <a:pos x="T2" y="T3"/>
                  </a:cxn>
                  <a:cxn ang="0">
                    <a:pos x="T4" y="T5"/>
                  </a:cxn>
                  <a:cxn ang="0">
                    <a:pos x="T6" y="T7"/>
                  </a:cxn>
                  <a:cxn ang="0">
                    <a:pos x="T8" y="T9"/>
                  </a:cxn>
                </a:cxnLst>
                <a:rect l="0" t="0" r="r" b="b"/>
                <a:pathLst>
                  <a:path w="59" h="496">
                    <a:moveTo>
                      <a:pt x="0" y="0"/>
                    </a:moveTo>
                    <a:lnTo>
                      <a:pt x="59" y="10"/>
                    </a:lnTo>
                    <a:lnTo>
                      <a:pt x="59" y="496"/>
                    </a:lnTo>
                    <a:lnTo>
                      <a:pt x="0" y="485"/>
                    </a:lnTo>
                    <a:lnTo>
                      <a:pt x="0" y="0"/>
                    </a:lnTo>
                    <a:close/>
                  </a:path>
                </a:pathLst>
              </a:custGeom>
              <a:solidFill>
                <a:srgbClr val="54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2" name="Freeform 1767"/>
              <p:cNvSpPr>
                <a:spLocks/>
              </p:cNvSpPr>
              <p:nvPr/>
            </p:nvSpPr>
            <p:spPr bwMode="auto">
              <a:xfrm>
                <a:off x="-1352" y="1824"/>
                <a:ext cx="6" cy="49"/>
              </a:xfrm>
              <a:custGeom>
                <a:avLst/>
                <a:gdLst>
                  <a:gd name="T0" fmla="*/ 0 w 38"/>
                  <a:gd name="T1" fmla="*/ 2 h 488"/>
                  <a:gd name="T2" fmla="*/ 38 w 38"/>
                  <a:gd name="T3" fmla="*/ 0 h 488"/>
                  <a:gd name="T4" fmla="*/ 38 w 38"/>
                  <a:gd name="T5" fmla="*/ 486 h 488"/>
                  <a:gd name="T6" fmla="*/ 0 w 38"/>
                  <a:gd name="T7" fmla="*/ 488 h 488"/>
                  <a:gd name="T8" fmla="*/ 0 w 38"/>
                  <a:gd name="T9" fmla="*/ 2 h 488"/>
                </a:gdLst>
                <a:ahLst/>
                <a:cxnLst>
                  <a:cxn ang="0">
                    <a:pos x="T0" y="T1"/>
                  </a:cxn>
                  <a:cxn ang="0">
                    <a:pos x="T2" y="T3"/>
                  </a:cxn>
                  <a:cxn ang="0">
                    <a:pos x="T4" y="T5"/>
                  </a:cxn>
                  <a:cxn ang="0">
                    <a:pos x="T6" y="T7"/>
                  </a:cxn>
                  <a:cxn ang="0">
                    <a:pos x="T8" y="T9"/>
                  </a:cxn>
                </a:cxnLst>
                <a:rect l="0" t="0" r="r" b="b"/>
                <a:pathLst>
                  <a:path w="38" h="488">
                    <a:moveTo>
                      <a:pt x="0" y="2"/>
                    </a:moveTo>
                    <a:lnTo>
                      <a:pt x="38" y="0"/>
                    </a:lnTo>
                    <a:lnTo>
                      <a:pt x="38" y="486"/>
                    </a:lnTo>
                    <a:lnTo>
                      <a:pt x="0" y="488"/>
                    </a:lnTo>
                    <a:lnTo>
                      <a:pt x="0" y="2"/>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3" name="Freeform 1768"/>
              <p:cNvSpPr>
                <a:spLocks/>
              </p:cNvSpPr>
              <p:nvPr/>
            </p:nvSpPr>
            <p:spPr bwMode="auto">
              <a:xfrm>
                <a:off x="-724" y="1800"/>
                <a:ext cx="24" cy="49"/>
              </a:xfrm>
              <a:custGeom>
                <a:avLst/>
                <a:gdLst>
                  <a:gd name="T0" fmla="*/ 171 w 171"/>
                  <a:gd name="T1" fmla="*/ 11 h 497"/>
                  <a:gd name="T2" fmla="*/ 0 w 171"/>
                  <a:gd name="T3" fmla="*/ 0 h 497"/>
                  <a:gd name="T4" fmla="*/ 0 w 171"/>
                  <a:gd name="T5" fmla="*/ 485 h 497"/>
                  <a:gd name="T6" fmla="*/ 171 w 171"/>
                  <a:gd name="T7" fmla="*/ 497 h 497"/>
                  <a:gd name="T8" fmla="*/ 171 w 171"/>
                  <a:gd name="T9" fmla="*/ 11 h 497"/>
                </a:gdLst>
                <a:ahLst/>
                <a:cxnLst>
                  <a:cxn ang="0">
                    <a:pos x="T0" y="T1"/>
                  </a:cxn>
                  <a:cxn ang="0">
                    <a:pos x="T2" y="T3"/>
                  </a:cxn>
                  <a:cxn ang="0">
                    <a:pos x="T4" y="T5"/>
                  </a:cxn>
                  <a:cxn ang="0">
                    <a:pos x="T6" y="T7"/>
                  </a:cxn>
                  <a:cxn ang="0">
                    <a:pos x="T8" y="T9"/>
                  </a:cxn>
                </a:cxnLst>
                <a:rect l="0" t="0" r="r" b="b"/>
                <a:pathLst>
                  <a:path w="171" h="497">
                    <a:moveTo>
                      <a:pt x="171" y="11"/>
                    </a:moveTo>
                    <a:lnTo>
                      <a:pt x="0" y="0"/>
                    </a:lnTo>
                    <a:lnTo>
                      <a:pt x="0" y="485"/>
                    </a:lnTo>
                    <a:lnTo>
                      <a:pt x="171" y="497"/>
                    </a:lnTo>
                    <a:lnTo>
                      <a:pt x="171" y="11"/>
                    </a:lnTo>
                    <a:close/>
                  </a:path>
                </a:pathLst>
              </a:custGeom>
              <a:solidFill>
                <a:srgbClr val="568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4" name="Freeform 1769"/>
              <p:cNvSpPr>
                <a:spLocks/>
              </p:cNvSpPr>
              <p:nvPr/>
            </p:nvSpPr>
            <p:spPr bwMode="auto">
              <a:xfrm>
                <a:off x="-1525" y="1832"/>
                <a:ext cx="1" cy="63"/>
              </a:xfrm>
              <a:custGeom>
                <a:avLst/>
                <a:gdLst>
                  <a:gd name="T0" fmla="*/ 0 w 10"/>
                  <a:gd name="T1" fmla="*/ 146 h 632"/>
                  <a:gd name="T2" fmla="*/ 10 w 10"/>
                  <a:gd name="T3" fmla="*/ 0 h 632"/>
                  <a:gd name="T4" fmla="*/ 10 w 10"/>
                  <a:gd name="T5" fmla="*/ 486 h 632"/>
                  <a:gd name="T6" fmla="*/ 0 w 10"/>
                  <a:gd name="T7" fmla="*/ 632 h 632"/>
                  <a:gd name="T8" fmla="*/ 0 w 10"/>
                  <a:gd name="T9" fmla="*/ 146 h 632"/>
                </a:gdLst>
                <a:ahLst/>
                <a:cxnLst>
                  <a:cxn ang="0">
                    <a:pos x="T0" y="T1"/>
                  </a:cxn>
                  <a:cxn ang="0">
                    <a:pos x="T2" y="T3"/>
                  </a:cxn>
                  <a:cxn ang="0">
                    <a:pos x="T4" y="T5"/>
                  </a:cxn>
                  <a:cxn ang="0">
                    <a:pos x="T6" y="T7"/>
                  </a:cxn>
                  <a:cxn ang="0">
                    <a:pos x="T8" y="T9"/>
                  </a:cxn>
                </a:cxnLst>
                <a:rect l="0" t="0" r="r" b="b"/>
                <a:pathLst>
                  <a:path w="10" h="632">
                    <a:moveTo>
                      <a:pt x="0" y="146"/>
                    </a:moveTo>
                    <a:lnTo>
                      <a:pt x="10" y="0"/>
                    </a:lnTo>
                    <a:lnTo>
                      <a:pt x="10" y="486"/>
                    </a:lnTo>
                    <a:lnTo>
                      <a:pt x="0" y="632"/>
                    </a:lnTo>
                    <a:lnTo>
                      <a:pt x="0" y="146"/>
                    </a:lnTo>
                    <a:close/>
                  </a:path>
                </a:pathLst>
              </a:custGeom>
              <a:solidFill>
                <a:srgbClr val="1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5" name="Freeform 1770"/>
              <p:cNvSpPr>
                <a:spLocks/>
              </p:cNvSpPr>
              <p:nvPr/>
            </p:nvSpPr>
            <p:spPr bwMode="auto">
              <a:xfrm>
                <a:off x="-1280" y="1819"/>
                <a:ext cx="1" cy="51"/>
              </a:xfrm>
              <a:custGeom>
                <a:avLst/>
                <a:gdLst>
                  <a:gd name="T0" fmla="*/ 0 w 8"/>
                  <a:gd name="T1" fmla="*/ 0 h 512"/>
                  <a:gd name="T2" fmla="*/ 8 w 8"/>
                  <a:gd name="T3" fmla="*/ 27 h 512"/>
                  <a:gd name="T4" fmla="*/ 8 w 8"/>
                  <a:gd name="T5" fmla="*/ 512 h 512"/>
                  <a:gd name="T6" fmla="*/ 0 w 8"/>
                  <a:gd name="T7" fmla="*/ 486 h 512"/>
                  <a:gd name="T8" fmla="*/ 0 w 8"/>
                  <a:gd name="T9" fmla="*/ 0 h 512"/>
                </a:gdLst>
                <a:ahLst/>
                <a:cxnLst>
                  <a:cxn ang="0">
                    <a:pos x="T0" y="T1"/>
                  </a:cxn>
                  <a:cxn ang="0">
                    <a:pos x="T2" y="T3"/>
                  </a:cxn>
                  <a:cxn ang="0">
                    <a:pos x="T4" y="T5"/>
                  </a:cxn>
                  <a:cxn ang="0">
                    <a:pos x="T6" y="T7"/>
                  </a:cxn>
                  <a:cxn ang="0">
                    <a:pos x="T8" y="T9"/>
                  </a:cxn>
                </a:cxnLst>
                <a:rect l="0" t="0" r="r" b="b"/>
                <a:pathLst>
                  <a:path w="8" h="512">
                    <a:moveTo>
                      <a:pt x="0" y="0"/>
                    </a:moveTo>
                    <a:lnTo>
                      <a:pt x="8" y="27"/>
                    </a:lnTo>
                    <a:lnTo>
                      <a:pt x="8" y="512"/>
                    </a:lnTo>
                    <a:lnTo>
                      <a:pt x="0" y="486"/>
                    </a:lnTo>
                    <a:lnTo>
                      <a:pt x="0" y="0"/>
                    </a:lnTo>
                    <a:close/>
                  </a:path>
                </a:pathLst>
              </a:custGeom>
              <a:solidFill>
                <a:srgbClr val="16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6" name="Freeform 1771"/>
              <p:cNvSpPr>
                <a:spLocks/>
              </p:cNvSpPr>
              <p:nvPr/>
            </p:nvSpPr>
            <p:spPr bwMode="auto">
              <a:xfrm>
                <a:off x="-819" y="1800"/>
                <a:ext cx="0" cy="53"/>
              </a:xfrm>
              <a:custGeom>
                <a:avLst/>
                <a:gdLst>
                  <a:gd name="T0" fmla="*/ 4 w 4"/>
                  <a:gd name="T1" fmla="*/ 44 h 530"/>
                  <a:gd name="T2" fmla="*/ 0 w 4"/>
                  <a:gd name="T3" fmla="*/ 0 h 530"/>
                  <a:gd name="T4" fmla="*/ 0 w 4"/>
                  <a:gd name="T5" fmla="*/ 485 h 530"/>
                  <a:gd name="T6" fmla="*/ 4 w 4"/>
                  <a:gd name="T7" fmla="*/ 530 h 530"/>
                  <a:gd name="T8" fmla="*/ 4 w 4"/>
                  <a:gd name="T9" fmla="*/ 44 h 530"/>
                </a:gdLst>
                <a:ahLst/>
                <a:cxnLst>
                  <a:cxn ang="0">
                    <a:pos x="T0" y="T1"/>
                  </a:cxn>
                  <a:cxn ang="0">
                    <a:pos x="T2" y="T3"/>
                  </a:cxn>
                  <a:cxn ang="0">
                    <a:pos x="T4" y="T5"/>
                  </a:cxn>
                  <a:cxn ang="0">
                    <a:pos x="T6" y="T7"/>
                  </a:cxn>
                  <a:cxn ang="0">
                    <a:pos x="T8" y="T9"/>
                  </a:cxn>
                </a:cxnLst>
                <a:rect l="0" t="0" r="r" b="b"/>
                <a:pathLst>
                  <a:path w="4" h="530">
                    <a:moveTo>
                      <a:pt x="4" y="44"/>
                    </a:moveTo>
                    <a:lnTo>
                      <a:pt x="0" y="0"/>
                    </a:lnTo>
                    <a:lnTo>
                      <a:pt x="0" y="485"/>
                    </a:lnTo>
                    <a:lnTo>
                      <a:pt x="4" y="530"/>
                    </a:lnTo>
                    <a:lnTo>
                      <a:pt x="4" y="44"/>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7" name="Freeform 1772"/>
              <p:cNvSpPr>
                <a:spLocks/>
              </p:cNvSpPr>
              <p:nvPr/>
            </p:nvSpPr>
            <p:spPr bwMode="auto">
              <a:xfrm>
                <a:off x="-1614" y="1848"/>
                <a:ext cx="13" cy="51"/>
              </a:xfrm>
              <a:custGeom>
                <a:avLst/>
                <a:gdLst>
                  <a:gd name="T0" fmla="*/ 0 w 93"/>
                  <a:gd name="T1" fmla="*/ 0 h 514"/>
                  <a:gd name="T2" fmla="*/ 93 w 93"/>
                  <a:gd name="T3" fmla="*/ 29 h 514"/>
                  <a:gd name="T4" fmla="*/ 93 w 93"/>
                  <a:gd name="T5" fmla="*/ 514 h 514"/>
                  <a:gd name="T6" fmla="*/ 0 w 93"/>
                  <a:gd name="T7" fmla="*/ 486 h 514"/>
                  <a:gd name="T8" fmla="*/ 0 w 93"/>
                  <a:gd name="T9" fmla="*/ 0 h 514"/>
                </a:gdLst>
                <a:ahLst/>
                <a:cxnLst>
                  <a:cxn ang="0">
                    <a:pos x="T0" y="T1"/>
                  </a:cxn>
                  <a:cxn ang="0">
                    <a:pos x="T2" y="T3"/>
                  </a:cxn>
                  <a:cxn ang="0">
                    <a:pos x="T4" y="T5"/>
                  </a:cxn>
                  <a:cxn ang="0">
                    <a:pos x="T6" y="T7"/>
                  </a:cxn>
                  <a:cxn ang="0">
                    <a:pos x="T8" y="T9"/>
                  </a:cxn>
                </a:cxnLst>
                <a:rect l="0" t="0" r="r" b="b"/>
                <a:pathLst>
                  <a:path w="93" h="514">
                    <a:moveTo>
                      <a:pt x="0" y="0"/>
                    </a:moveTo>
                    <a:lnTo>
                      <a:pt x="93" y="29"/>
                    </a:lnTo>
                    <a:lnTo>
                      <a:pt x="93" y="514"/>
                    </a:lnTo>
                    <a:lnTo>
                      <a:pt x="0" y="486"/>
                    </a:lnTo>
                    <a:lnTo>
                      <a:pt x="0" y="0"/>
                    </a:lnTo>
                    <a:close/>
                  </a:path>
                </a:pathLst>
              </a:custGeom>
              <a:solidFill>
                <a:srgbClr val="517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8" name="Freeform 1773"/>
              <p:cNvSpPr>
                <a:spLocks/>
              </p:cNvSpPr>
              <p:nvPr/>
            </p:nvSpPr>
            <p:spPr bwMode="auto">
              <a:xfrm>
                <a:off x="-1276" y="1819"/>
                <a:ext cx="5" cy="51"/>
              </a:xfrm>
              <a:custGeom>
                <a:avLst/>
                <a:gdLst>
                  <a:gd name="T0" fmla="*/ 0 w 34"/>
                  <a:gd name="T1" fmla="*/ 23 h 509"/>
                  <a:gd name="T2" fmla="*/ 34 w 34"/>
                  <a:gd name="T3" fmla="*/ 0 h 509"/>
                  <a:gd name="T4" fmla="*/ 34 w 34"/>
                  <a:gd name="T5" fmla="*/ 485 h 509"/>
                  <a:gd name="T6" fmla="*/ 0 w 34"/>
                  <a:gd name="T7" fmla="*/ 509 h 509"/>
                  <a:gd name="T8" fmla="*/ 0 w 34"/>
                  <a:gd name="T9" fmla="*/ 23 h 509"/>
                </a:gdLst>
                <a:ahLst/>
                <a:cxnLst>
                  <a:cxn ang="0">
                    <a:pos x="T0" y="T1"/>
                  </a:cxn>
                  <a:cxn ang="0">
                    <a:pos x="T2" y="T3"/>
                  </a:cxn>
                  <a:cxn ang="0">
                    <a:pos x="T4" y="T5"/>
                  </a:cxn>
                  <a:cxn ang="0">
                    <a:pos x="T6" y="T7"/>
                  </a:cxn>
                  <a:cxn ang="0">
                    <a:pos x="T8" y="T9"/>
                  </a:cxn>
                </a:cxnLst>
                <a:rect l="0" t="0" r="r" b="b"/>
                <a:pathLst>
                  <a:path w="34" h="509">
                    <a:moveTo>
                      <a:pt x="0" y="23"/>
                    </a:moveTo>
                    <a:lnTo>
                      <a:pt x="34" y="0"/>
                    </a:lnTo>
                    <a:lnTo>
                      <a:pt x="34" y="485"/>
                    </a:lnTo>
                    <a:lnTo>
                      <a:pt x="0" y="509"/>
                    </a:lnTo>
                    <a:lnTo>
                      <a:pt x="0" y="23"/>
                    </a:lnTo>
                    <a:close/>
                  </a:path>
                </a:pathLst>
              </a:custGeom>
              <a:solidFill>
                <a:srgbClr val="48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9" name="Freeform 1774"/>
              <p:cNvSpPr>
                <a:spLocks/>
              </p:cNvSpPr>
              <p:nvPr/>
            </p:nvSpPr>
            <p:spPr bwMode="auto">
              <a:xfrm>
                <a:off x="-1297" y="1821"/>
                <a:ext cx="13" cy="50"/>
              </a:xfrm>
              <a:custGeom>
                <a:avLst/>
                <a:gdLst>
                  <a:gd name="T0" fmla="*/ 0 w 89"/>
                  <a:gd name="T1" fmla="*/ 16 h 502"/>
                  <a:gd name="T2" fmla="*/ 89 w 89"/>
                  <a:gd name="T3" fmla="*/ 0 h 502"/>
                  <a:gd name="T4" fmla="*/ 89 w 89"/>
                  <a:gd name="T5" fmla="*/ 486 h 502"/>
                  <a:gd name="T6" fmla="*/ 0 w 89"/>
                  <a:gd name="T7" fmla="*/ 502 h 502"/>
                  <a:gd name="T8" fmla="*/ 0 w 89"/>
                  <a:gd name="T9" fmla="*/ 16 h 502"/>
                </a:gdLst>
                <a:ahLst/>
                <a:cxnLst>
                  <a:cxn ang="0">
                    <a:pos x="T0" y="T1"/>
                  </a:cxn>
                  <a:cxn ang="0">
                    <a:pos x="T2" y="T3"/>
                  </a:cxn>
                  <a:cxn ang="0">
                    <a:pos x="T4" y="T5"/>
                  </a:cxn>
                  <a:cxn ang="0">
                    <a:pos x="T6" y="T7"/>
                  </a:cxn>
                  <a:cxn ang="0">
                    <a:pos x="T8" y="T9"/>
                  </a:cxn>
                </a:cxnLst>
                <a:rect l="0" t="0" r="r" b="b"/>
                <a:pathLst>
                  <a:path w="89" h="502">
                    <a:moveTo>
                      <a:pt x="0" y="16"/>
                    </a:moveTo>
                    <a:lnTo>
                      <a:pt x="89" y="0"/>
                    </a:lnTo>
                    <a:lnTo>
                      <a:pt x="89" y="486"/>
                    </a:lnTo>
                    <a:lnTo>
                      <a:pt x="0" y="502"/>
                    </a:lnTo>
                    <a:lnTo>
                      <a:pt x="0" y="16"/>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0" name="Freeform 1775"/>
              <p:cNvSpPr>
                <a:spLocks/>
              </p:cNvSpPr>
              <p:nvPr/>
            </p:nvSpPr>
            <p:spPr bwMode="auto">
              <a:xfrm>
                <a:off x="-1619" y="1848"/>
                <a:ext cx="1" cy="54"/>
              </a:xfrm>
              <a:custGeom>
                <a:avLst/>
                <a:gdLst>
                  <a:gd name="T0" fmla="*/ 0 w 3"/>
                  <a:gd name="T1" fmla="*/ 57 h 542"/>
                  <a:gd name="T2" fmla="*/ 3 w 3"/>
                  <a:gd name="T3" fmla="*/ 0 h 542"/>
                  <a:gd name="T4" fmla="*/ 3 w 3"/>
                  <a:gd name="T5" fmla="*/ 486 h 542"/>
                  <a:gd name="T6" fmla="*/ 0 w 3"/>
                  <a:gd name="T7" fmla="*/ 542 h 542"/>
                  <a:gd name="T8" fmla="*/ 0 w 3"/>
                  <a:gd name="T9" fmla="*/ 57 h 542"/>
                </a:gdLst>
                <a:ahLst/>
                <a:cxnLst>
                  <a:cxn ang="0">
                    <a:pos x="T0" y="T1"/>
                  </a:cxn>
                  <a:cxn ang="0">
                    <a:pos x="T2" y="T3"/>
                  </a:cxn>
                  <a:cxn ang="0">
                    <a:pos x="T4" y="T5"/>
                  </a:cxn>
                  <a:cxn ang="0">
                    <a:pos x="T6" y="T7"/>
                  </a:cxn>
                  <a:cxn ang="0">
                    <a:pos x="T8" y="T9"/>
                  </a:cxn>
                </a:cxnLst>
                <a:rect l="0" t="0" r="r" b="b"/>
                <a:pathLst>
                  <a:path w="3" h="542">
                    <a:moveTo>
                      <a:pt x="0" y="57"/>
                    </a:moveTo>
                    <a:lnTo>
                      <a:pt x="3" y="0"/>
                    </a:lnTo>
                    <a:lnTo>
                      <a:pt x="3" y="486"/>
                    </a:lnTo>
                    <a:lnTo>
                      <a:pt x="0" y="542"/>
                    </a:lnTo>
                    <a:lnTo>
                      <a:pt x="0" y="57"/>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1" name="Freeform 1776"/>
              <p:cNvSpPr>
                <a:spLocks/>
              </p:cNvSpPr>
              <p:nvPr/>
            </p:nvSpPr>
            <p:spPr bwMode="auto">
              <a:xfrm>
                <a:off x="-819" y="1802"/>
                <a:ext cx="22" cy="51"/>
              </a:xfrm>
              <a:custGeom>
                <a:avLst/>
                <a:gdLst>
                  <a:gd name="T0" fmla="*/ 149 w 149"/>
                  <a:gd name="T1" fmla="*/ 0 h 509"/>
                  <a:gd name="T2" fmla="*/ 0 w 149"/>
                  <a:gd name="T3" fmla="*/ 23 h 509"/>
                  <a:gd name="T4" fmla="*/ 0 w 149"/>
                  <a:gd name="T5" fmla="*/ 509 h 509"/>
                  <a:gd name="T6" fmla="*/ 149 w 149"/>
                  <a:gd name="T7" fmla="*/ 485 h 509"/>
                  <a:gd name="T8" fmla="*/ 149 w 149"/>
                  <a:gd name="T9" fmla="*/ 0 h 509"/>
                </a:gdLst>
                <a:ahLst/>
                <a:cxnLst>
                  <a:cxn ang="0">
                    <a:pos x="T0" y="T1"/>
                  </a:cxn>
                  <a:cxn ang="0">
                    <a:pos x="T2" y="T3"/>
                  </a:cxn>
                  <a:cxn ang="0">
                    <a:pos x="T4" y="T5"/>
                  </a:cxn>
                  <a:cxn ang="0">
                    <a:pos x="T6" y="T7"/>
                  </a:cxn>
                  <a:cxn ang="0">
                    <a:pos x="T8" y="T9"/>
                  </a:cxn>
                </a:cxnLst>
                <a:rect l="0" t="0" r="r" b="b"/>
                <a:pathLst>
                  <a:path w="149" h="509">
                    <a:moveTo>
                      <a:pt x="149" y="0"/>
                    </a:moveTo>
                    <a:lnTo>
                      <a:pt x="0" y="23"/>
                    </a:lnTo>
                    <a:lnTo>
                      <a:pt x="0" y="509"/>
                    </a:lnTo>
                    <a:lnTo>
                      <a:pt x="149" y="485"/>
                    </a:lnTo>
                    <a:lnTo>
                      <a:pt x="149"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2" name="Freeform 1777"/>
              <p:cNvSpPr>
                <a:spLocks/>
              </p:cNvSpPr>
              <p:nvPr/>
            </p:nvSpPr>
            <p:spPr bwMode="auto">
              <a:xfrm>
                <a:off x="-1279" y="1821"/>
                <a:ext cx="3" cy="49"/>
              </a:xfrm>
              <a:custGeom>
                <a:avLst/>
                <a:gdLst>
                  <a:gd name="T0" fmla="*/ 0 w 25"/>
                  <a:gd name="T1" fmla="*/ 0 h 487"/>
                  <a:gd name="T2" fmla="*/ 25 w 25"/>
                  <a:gd name="T3" fmla="*/ 1 h 487"/>
                  <a:gd name="T4" fmla="*/ 25 w 25"/>
                  <a:gd name="T5" fmla="*/ 487 h 487"/>
                  <a:gd name="T6" fmla="*/ 0 w 25"/>
                  <a:gd name="T7" fmla="*/ 485 h 487"/>
                  <a:gd name="T8" fmla="*/ 0 w 25"/>
                  <a:gd name="T9" fmla="*/ 0 h 487"/>
                </a:gdLst>
                <a:ahLst/>
                <a:cxnLst>
                  <a:cxn ang="0">
                    <a:pos x="T0" y="T1"/>
                  </a:cxn>
                  <a:cxn ang="0">
                    <a:pos x="T2" y="T3"/>
                  </a:cxn>
                  <a:cxn ang="0">
                    <a:pos x="T4" y="T5"/>
                  </a:cxn>
                  <a:cxn ang="0">
                    <a:pos x="T6" y="T7"/>
                  </a:cxn>
                  <a:cxn ang="0">
                    <a:pos x="T8" y="T9"/>
                  </a:cxn>
                </a:cxnLst>
                <a:rect l="0" t="0" r="r" b="b"/>
                <a:pathLst>
                  <a:path w="25" h="487">
                    <a:moveTo>
                      <a:pt x="0" y="0"/>
                    </a:moveTo>
                    <a:lnTo>
                      <a:pt x="25" y="1"/>
                    </a:lnTo>
                    <a:lnTo>
                      <a:pt x="25" y="487"/>
                    </a:lnTo>
                    <a:lnTo>
                      <a:pt x="0" y="485"/>
                    </a:lnTo>
                    <a:lnTo>
                      <a:pt x="0"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3" name="Freeform 1778"/>
              <p:cNvSpPr>
                <a:spLocks/>
              </p:cNvSpPr>
              <p:nvPr/>
            </p:nvSpPr>
            <p:spPr bwMode="auto">
              <a:xfrm>
                <a:off x="-700" y="1801"/>
                <a:ext cx="21" cy="53"/>
              </a:xfrm>
              <a:custGeom>
                <a:avLst/>
                <a:gdLst>
                  <a:gd name="T0" fmla="*/ 142 w 142"/>
                  <a:gd name="T1" fmla="*/ 46 h 533"/>
                  <a:gd name="T2" fmla="*/ 0 w 142"/>
                  <a:gd name="T3" fmla="*/ 0 h 533"/>
                  <a:gd name="T4" fmla="*/ 0 w 142"/>
                  <a:gd name="T5" fmla="*/ 486 h 533"/>
                  <a:gd name="T6" fmla="*/ 142 w 142"/>
                  <a:gd name="T7" fmla="*/ 533 h 533"/>
                  <a:gd name="T8" fmla="*/ 142 w 142"/>
                  <a:gd name="T9" fmla="*/ 46 h 533"/>
                </a:gdLst>
                <a:ahLst/>
                <a:cxnLst>
                  <a:cxn ang="0">
                    <a:pos x="T0" y="T1"/>
                  </a:cxn>
                  <a:cxn ang="0">
                    <a:pos x="T2" y="T3"/>
                  </a:cxn>
                  <a:cxn ang="0">
                    <a:pos x="T4" y="T5"/>
                  </a:cxn>
                  <a:cxn ang="0">
                    <a:pos x="T6" y="T7"/>
                  </a:cxn>
                  <a:cxn ang="0">
                    <a:pos x="T8" y="T9"/>
                  </a:cxn>
                </a:cxnLst>
                <a:rect l="0" t="0" r="r" b="b"/>
                <a:pathLst>
                  <a:path w="142" h="533">
                    <a:moveTo>
                      <a:pt x="142" y="46"/>
                    </a:moveTo>
                    <a:lnTo>
                      <a:pt x="0" y="0"/>
                    </a:lnTo>
                    <a:lnTo>
                      <a:pt x="0" y="486"/>
                    </a:lnTo>
                    <a:lnTo>
                      <a:pt x="142" y="533"/>
                    </a:lnTo>
                    <a:lnTo>
                      <a:pt x="142" y="46"/>
                    </a:lnTo>
                    <a:close/>
                  </a:path>
                </a:pathLst>
              </a:custGeom>
              <a:solidFill>
                <a:srgbClr val="4F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4" name="Freeform 1779"/>
              <p:cNvSpPr>
                <a:spLocks/>
              </p:cNvSpPr>
              <p:nvPr/>
            </p:nvSpPr>
            <p:spPr bwMode="auto">
              <a:xfrm>
                <a:off x="-1429" y="1831"/>
                <a:ext cx="1" cy="54"/>
              </a:xfrm>
              <a:custGeom>
                <a:avLst/>
                <a:gdLst>
                  <a:gd name="T0" fmla="*/ 7 w 7"/>
                  <a:gd name="T1" fmla="*/ 49 h 534"/>
                  <a:gd name="T2" fmla="*/ 0 w 7"/>
                  <a:gd name="T3" fmla="*/ 0 h 534"/>
                  <a:gd name="T4" fmla="*/ 0 w 7"/>
                  <a:gd name="T5" fmla="*/ 486 h 534"/>
                  <a:gd name="T6" fmla="*/ 7 w 7"/>
                  <a:gd name="T7" fmla="*/ 534 h 534"/>
                  <a:gd name="T8" fmla="*/ 7 w 7"/>
                  <a:gd name="T9" fmla="*/ 49 h 534"/>
                </a:gdLst>
                <a:ahLst/>
                <a:cxnLst>
                  <a:cxn ang="0">
                    <a:pos x="T0" y="T1"/>
                  </a:cxn>
                  <a:cxn ang="0">
                    <a:pos x="T2" y="T3"/>
                  </a:cxn>
                  <a:cxn ang="0">
                    <a:pos x="T4" y="T5"/>
                  </a:cxn>
                  <a:cxn ang="0">
                    <a:pos x="T6" y="T7"/>
                  </a:cxn>
                  <a:cxn ang="0">
                    <a:pos x="T8" y="T9"/>
                  </a:cxn>
                </a:cxnLst>
                <a:rect l="0" t="0" r="r" b="b"/>
                <a:pathLst>
                  <a:path w="7" h="534">
                    <a:moveTo>
                      <a:pt x="7" y="49"/>
                    </a:moveTo>
                    <a:lnTo>
                      <a:pt x="0" y="0"/>
                    </a:lnTo>
                    <a:lnTo>
                      <a:pt x="0" y="486"/>
                    </a:lnTo>
                    <a:lnTo>
                      <a:pt x="7" y="534"/>
                    </a:lnTo>
                    <a:lnTo>
                      <a:pt x="7" y="49"/>
                    </a:lnTo>
                    <a:close/>
                  </a:path>
                </a:pathLst>
              </a:custGeom>
              <a:solidFill>
                <a:srgbClr val="0E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5" name="Freeform 1780"/>
              <p:cNvSpPr>
                <a:spLocks/>
              </p:cNvSpPr>
              <p:nvPr/>
            </p:nvSpPr>
            <p:spPr bwMode="auto">
              <a:xfrm>
                <a:off x="-1351" y="1828"/>
                <a:ext cx="8" cy="49"/>
              </a:xfrm>
              <a:custGeom>
                <a:avLst/>
                <a:gdLst>
                  <a:gd name="T0" fmla="*/ 0 w 55"/>
                  <a:gd name="T1" fmla="*/ 3 h 490"/>
                  <a:gd name="T2" fmla="*/ 55 w 55"/>
                  <a:gd name="T3" fmla="*/ 0 h 490"/>
                  <a:gd name="T4" fmla="*/ 55 w 55"/>
                  <a:gd name="T5" fmla="*/ 485 h 490"/>
                  <a:gd name="T6" fmla="*/ 0 w 55"/>
                  <a:gd name="T7" fmla="*/ 490 h 490"/>
                  <a:gd name="T8" fmla="*/ 0 w 55"/>
                  <a:gd name="T9" fmla="*/ 3 h 490"/>
                </a:gdLst>
                <a:ahLst/>
                <a:cxnLst>
                  <a:cxn ang="0">
                    <a:pos x="T0" y="T1"/>
                  </a:cxn>
                  <a:cxn ang="0">
                    <a:pos x="T2" y="T3"/>
                  </a:cxn>
                  <a:cxn ang="0">
                    <a:pos x="T4" y="T5"/>
                  </a:cxn>
                  <a:cxn ang="0">
                    <a:pos x="T6" y="T7"/>
                  </a:cxn>
                  <a:cxn ang="0">
                    <a:pos x="T8" y="T9"/>
                  </a:cxn>
                </a:cxnLst>
                <a:rect l="0" t="0" r="r" b="b"/>
                <a:pathLst>
                  <a:path w="55" h="490">
                    <a:moveTo>
                      <a:pt x="0" y="3"/>
                    </a:moveTo>
                    <a:lnTo>
                      <a:pt x="55" y="0"/>
                    </a:lnTo>
                    <a:lnTo>
                      <a:pt x="55" y="485"/>
                    </a:lnTo>
                    <a:lnTo>
                      <a:pt x="0" y="490"/>
                    </a:lnTo>
                    <a:lnTo>
                      <a:pt x="0" y="3"/>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6" name="Freeform 1781"/>
              <p:cNvSpPr>
                <a:spLocks/>
              </p:cNvSpPr>
              <p:nvPr/>
            </p:nvSpPr>
            <p:spPr bwMode="auto">
              <a:xfrm>
                <a:off x="-1387" y="1823"/>
                <a:ext cx="3" cy="66"/>
              </a:xfrm>
              <a:custGeom>
                <a:avLst/>
                <a:gdLst>
                  <a:gd name="T0" fmla="*/ 20 w 20"/>
                  <a:gd name="T1" fmla="*/ 0 h 660"/>
                  <a:gd name="T2" fmla="*/ 0 w 20"/>
                  <a:gd name="T3" fmla="*/ 174 h 660"/>
                  <a:gd name="T4" fmla="*/ 0 w 20"/>
                  <a:gd name="T5" fmla="*/ 660 h 660"/>
                  <a:gd name="T6" fmla="*/ 20 w 20"/>
                  <a:gd name="T7" fmla="*/ 486 h 660"/>
                  <a:gd name="T8" fmla="*/ 20 w 20"/>
                  <a:gd name="T9" fmla="*/ 0 h 660"/>
                </a:gdLst>
                <a:ahLst/>
                <a:cxnLst>
                  <a:cxn ang="0">
                    <a:pos x="T0" y="T1"/>
                  </a:cxn>
                  <a:cxn ang="0">
                    <a:pos x="T2" y="T3"/>
                  </a:cxn>
                  <a:cxn ang="0">
                    <a:pos x="T4" y="T5"/>
                  </a:cxn>
                  <a:cxn ang="0">
                    <a:pos x="T6" y="T7"/>
                  </a:cxn>
                  <a:cxn ang="0">
                    <a:pos x="T8" y="T9"/>
                  </a:cxn>
                </a:cxnLst>
                <a:rect l="0" t="0" r="r" b="b"/>
                <a:pathLst>
                  <a:path w="20" h="660">
                    <a:moveTo>
                      <a:pt x="20" y="0"/>
                    </a:moveTo>
                    <a:lnTo>
                      <a:pt x="0" y="174"/>
                    </a:lnTo>
                    <a:lnTo>
                      <a:pt x="0" y="660"/>
                    </a:lnTo>
                    <a:lnTo>
                      <a:pt x="20" y="486"/>
                    </a:lnTo>
                    <a:lnTo>
                      <a:pt x="20" y="0"/>
                    </a:lnTo>
                    <a:close/>
                  </a:path>
                </a:pathLst>
              </a:custGeom>
              <a:solidFill>
                <a:srgbClr val="13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7" name="Freeform 1782"/>
              <p:cNvSpPr>
                <a:spLocks/>
              </p:cNvSpPr>
              <p:nvPr/>
            </p:nvSpPr>
            <p:spPr bwMode="auto">
              <a:xfrm>
                <a:off x="-1342" y="1828"/>
                <a:ext cx="8" cy="52"/>
              </a:xfrm>
              <a:custGeom>
                <a:avLst/>
                <a:gdLst>
                  <a:gd name="T0" fmla="*/ 0 w 53"/>
                  <a:gd name="T1" fmla="*/ 42 h 528"/>
                  <a:gd name="T2" fmla="*/ 53 w 53"/>
                  <a:gd name="T3" fmla="*/ 0 h 528"/>
                  <a:gd name="T4" fmla="*/ 53 w 53"/>
                  <a:gd name="T5" fmla="*/ 487 h 528"/>
                  <a:gd name="T6" fmla="*/ 0 w 53"/>
                  <a:gd name="T7" fmla="*/ 528 h 528"/>
                  <a:gd name="T8" fmla="*/ 0 w 53"/>
                  <a:gd name="T9" fmla="*/ 42 h 528"/>
                </a:gdLst>
                <a:ahLst/>
                <a:cxnLst>
                  <a:cxn ang="0">
                    <a:pos x="T0" y="T1"/>
                  </a:cxn>
                  <a:cxn ang="0">
                    <a:pos x="T2" y="T3"/>
                  </a:cxn>
                  <a:cxn ang="0">
                    <a:pos x="T4" y="T5"/>
                  </a:cxn>
                  <a:cxn ang="0">
                    <a:pos x="T6" y="T7"/>
                  </a:cxn>
                  <a:cxn ang="0">
                    <a:pos x="T8" y="T9"/>
                  </a:cxn>
                </a:cxnLst>
                <a:rect l="0" t="0" r="r" b="b"/>
                <a:pathLst>
                  <a:path w="53" h="528">
                    <a:moveTo>
                      <a:pt x="0" y="42"/>
                    </a:moveTo>
                    <a:lnTo>
                      <a:pt x="53" y="0"/>
                    </a:lnTo>
                    <a:lnTo>
                      <a:pt x="53" y="487"/>
                    </a:lnTo>
                    <a:lnTo>
                      <a:pt x="0" y="528"/>
                    </a:lnTo>
                    <a:lnTo>
                      <a:pt x="0" y="42"/>
                    </a:lnTo>
                    <a:close/>
                  </a:path>
                </a:pathLst>
              </a:custGeom>
              <a:solidFill>
                <a:srgbClr val="4466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8" name="Freeform 1783"/>
              <p:cNvSpPr>
                <a:spLocks/>
              </p:cNvSpPr>
              <p:nvPr/>
            </p:nvSpPr>
            <p:spPr bwMode="auto">
              <a:xfrm>
                <a:off x="-1638" y="1855"/>
                <a:ext cx="9" cy="53"/>
              </a:xfrm>
              <a:custGeom>
                <a:avLst/>
                <a:gdLst>
                  <a:gd name="T0" fmla="*/ 0 w 61"/>
                  <a:gd name="T1" fmla="*/ 0 h 534"/>
                  <a:gd name="T2" fmla="*/ 61 w 61"/>
                  <a:gd name="T3" fmla="*/ 48 h 534"/>
                  <a:gd name="T4" fmla="*/ 61 w 61"/>
                  <a:gd name="T5" fmla="*/ 534 h 534"/>
                  <a:gd name="T6" fmla="*/ 0 w 61"/>
                  <a:gd name="T7" fmla="*/ 487 h 534"/>
                  <a:gd name="T8" fmla="*/ 0 w 61"/>
                  <a:gd name="T9" fmla="*/ 0 h 534"/>
                </a:gdLst>
                <a:ahLst/>
                <a:cxnLst>
                  <a:cxn ang="0">
                    <a:pos x="T0" y="T1"/>
                  </a:cxn>
                  <a:cxn ang="0">
                    <a:pos x="T2" y="T3"/>
                  </a:cxn>
                  <a:cxn ang="0">
                    <a:pos x="T4" y="T5"/>
                  </a:cxn>
                  <a:cxn ang="0">
                    <a:pos x="T6" y="T7"/>
                  </a:cxn>
                  <a:cxn ang="0">
                    <a:pos x="T8" y="T9"/>
                  </a:cxn>
                </a:cxnLst>
                <a:rect l="0" t="0" r="r" b="b"/>
                <a:pathLst>
                  <a:path w="61" h="534">
                    <a:moveTo>
                      <a:pt x="0" y="0"/>
                    </a:moveTo>
                    <a:lnTo>
                      <a:pt x="61" y="48"/>
                    </a:lnTo>
                    <a:lnTo>
                      <a:pt x="61" y="534"/>
                    </a:lnTo>
                    <a:lnTo>
                      <a:pt x="0" y="487"/>
                    </a:lnTo>
                    <a:lnTo>
                      <a:pt x="0" y="0"/>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9" name="Freeform 1784"/>
              <p:cNvSpPr>
                <a:spLocks/>
              </p:cNvSpPr>
              <p:nvPr/>
            </p:nvSpPr>
            <p:spPr bwMode="auto">
              <a:xfrm>
                <a:off x="-1226" y="1819"/>
                <a:ext cx="7" cy="56"/>
              </a:xfrm>
              <a:custGeom>
                <a:avLst/>
                <a:gdLst>
                  <a:gd name="T0" fmla="*/ 0 w 50"/>
                  <a:gd name="T1" fmla="*/ 0 h 566"/>
                  <a:gd name="T2" fmla="*/ 50 w 50"/>
                  <a:gd name="T3" fmla="*/ 79 h 566"/>
                  <a:gd name="T4" fmla="*/ 50 w 50"/>
                  <a:gd name="T5" fmla="*/ 566 h 566"/>
                  <a:gd name="T6" fmla="*/ 0 w 50"/>
                  <a:gd name="T7" fmla="*/ 486 h 566"/>
                  <a:gd name="T8" fmla="*/ 0 w 50"/>
                  <a:gd name="T9" fmla="*/ 0 h 566"/>
                </a:gdLst>
                <a:ahLst/>
                <a:cxnLst>
                  <a:cxn ang="0">
                    <a:pos x="T0" y="T1"/>
                  </a:cxn>
                  <a:cxn ang="0">
                    <a:pos x="T2" y="T3"/>
                  </a:cxn>
                  <a:cxn ang="0">
                    <a:pos x="T4" y="T5"/>
                  </a:cxn>
                  <a:cxn ang="0">
                    <a:pos x="T6" y="T7"/>
                  </a:cxn>
                  <a:cxn ang="0">
                    <a:pos x="T8" y="T9"/>
                  </a:cxn>
                </a:cxnLst>
                <a:rect l="0" t="0" r="r" b="b"/>
                <a:pathLst>
                  <a:path w="50" h="566">
                    <a:moveTo>
                      <a:pt x="0" y="0"/>
                    </a:moveTo>
                    <a:lnTo>
                      <a:pt x="50" y="79"/>
                    </a:lnTo>
                    <a:lnTo>
                      <a:pt x="50" y="566"/>
                    </a:lnTo>
                    <a:lnTo>
                      <a:pt x="0" y="486"/>
                    </a:lnTo>
                    <a:lnTo>
                      <a:pt x="0" y="0"/>
                    </a:lnTo>
                    <a:close/>
                  </a:path>
                </a:pathLst>
              </a:custGeom>
              <a:solidFill>
                <a:srgbClr val="232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0" name="Freeform 1785"/>
              <p:cNvSpPr>
                <a:spLocks/>
              </p:cNvSpPr>
              <p:nvPr/>
            </p:nvSpPr>
            <p:spPr bwMode="auto">
              <a:xfrm>
                <a:off x="-1285" y="1824"/>
                <a:ext cx="10" cy="54"/>
              </a:xfrm>
              <a:custGeom>
                <a:avLst/>
                <a:gdLst>
                  <a:gd name="T0" fmla="*/ 0 w 69"/>
                  <a:gd name="T1" fmla="*/ 58 h 544"/>
                  <a:gd name="T2" fmla="*/ 69 w 69"/>
                  <a:gd name="T3" fmla="*/ 0 h 544"/>
                  <a:gd name="T4" fmla="*/ 69 w 69"/>
                  <a:gd name="T5" fmla="*/ 485 h 544"/>
                  <a:gd name="T6" fmla="*/ 0 w 69"/>
                  <a:gd name="T7" fmla="*/ 544 h 544"/>
                  <a:gd name="T8" fmla="*/ 0 w 69"/>
                  <a:gd name="T9" fmla="*/ 58 h 544"/>
                </a:gdLst>
                <a:ahLst/>
                <a:cxnLst>
                  <a:cxn ang="0">
                    <a:pos x="T0" y="T1"/>
                  </a:cxn>
                  <a:cxn ang="0">
                    <a:pos x="T2" y="T3"/>
                  </a:cxn>
                  <a:cxn ang="0">
                    <a:pos x="T4" y="T5"/>
                  </a:cxn>
                  <a:cxn ang="0">
                    <a:pos x="T6" y="T7"/>
                  </a:cxn>
                  <a:cxn ang="0">
                    <a:pos x="T8" y="T9"/>
                  </a:cxn>
                </a:cxnLst>
                <a:rect l="0" t="0" r="r" b="b"/>
                <a:pathLst>
                  <a:path w="69" h="544">
                    <a:moveTo>
                      <a:pt x="0" y="58"/>
                    </a:moveTo>
                    <a:lnTo>
                      <a:pt x="69" y="0"/>
                    </a:lnTo>
                    <a:lnTo>
                      <a:pt x="69" y="485"/>
                    </a:lnTo>
                    <a:lnTo>
                      <a:pt x="0" y="544"/>
                    </a:lnTo>
                    <a:lnTo>
                      <a:pt x="0" y="58"/>
                    </a:lnTo>
                    <a:close/>
                  </a:path>
                </a:pathLst>
              </a:custGeom>
              <a:solidFill>
                <a:srgbClr val="436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1" name="Freeform 1786"/>
              <p:cNvSpPr>
                <a:spLocks/>
              </p:cNvSpPr>
              <p:nvPr/>
            </p:nvSpPr>
            <p:spPr bwMode="auto">
              <a:xfrm>
                <a:off x="-1345" y="1831"/>
                <a:ext cx="3" cy="49"/>
              </a:xfrm>
              <a:custGeom>
                <a:avLst/>
                <a:gdLst>
                  <a:gd name="T0" fmla="*/ 0 w 23"/>
                  <a:gd name="T1" fmla="*/ 0 h 492"/>
                  <a:gd name="T2" fmla="*/ 23 w 23"/>
                  <a:gd name="T3" fmla="*/ 6 h 492"/>
                  <a:gd name="T4" fmla="*/ 23 w 23"/>
                  <a:gd name="T5" fmla="*/ 492 h 492"/>
                  <a:gd name="T6" fmla="*/ 0 w 23"/>
                  <a:gd name="T7" fmla="*/ 486 h 492"/>
                  <a:gd name="T8" fmla="*/ 0 w 23"/>
                  <a:gd name="T9" fmla="*/ 0 h 492"/>
                </a:gdLst>
                <a:ahLst/>
                <a:cxnLst>
                  <a:cxn ang="0">
                    <a:pos x="T0" y="T1"/>
                  </a:cxn>
                  <a:cxn ang="0">
                    <a:pos x="T2" y="T3"/>
                  </a:cxn>
                  <a:cxn ang="0">
                    <a:pos x="T4" y="T5"/>
                  </a:cxn>
                  <a:cxn ang="0">
                    <a:pos x="T6" y="T7"/>
                  </a:cxn>
                  <a:cxn ang="0">
                    <a:pos x="T8" y="T9"/>
                  </a:cxn>
                </a:cxnLst>
                <a:rect l="0" t="0" r="r" b="b"/>
                <a:pathLst>
                  <a:path w="23" h="492">
                    <a:moveTo>
                      <a:pt x="0" y="0"/>
                    </a:moveTo>
                    <a:lnTo>
                      <a:pt x="23" y="6"/>
                    </a:lnTo>
                    <a:lnTo>
                      <a:pt x="23" y="492"/>
                    </a:lnTo>
                    <a:lnTo>
                      <a:pt x="0" y="486"/>
                    </a:lnTo>
                    <a:lnTo>
                      <a:pt x="0" y="0"/>
                    </a:lnTo>
                    <a:close/>
                  </a:path>
                </a:pathLst>
              </a:custGeom>
              <a:solidFill>
                <a:srgbClr val="528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2" name="Freeform 1787"/>
              <p:cNvSpPr>
                <a:spLocks/>
              </p:cNvSpPr>
              <p:nvPr/>
            </p:nvSpPr>
            <p:spPr bwMode="auto">
              <a:xfrm>
                <a:off x="-1428" y="1836"/>
                <a:ext cx="23" cy="56"/>
              </a:xfrm>
              <a:custGeom>
                <a:avLst/>
                <a:gdLst>
                  <a:gd name="T0" fmla="*/ 164 w 164"/>
                  <a:gd name="T1" fmla="*/ 67 h 554"/>
                  <a:gd name="T2" fmla="*/ 0 w 164"/>
                  <a:gd name="T3" fmla="*/ 0 h 554"/>
                  <a:gd name="T4" fmla="*/ 0 w 164"/>
                  <a:gd name="T5" fmla="*/ 485 h 554"/>
                  <a:gd name="T6" fmla="*/ 164 w 164"/>
                  <a:gd name="T7" fmla="*/ 554 h 554"/>
                  <a:gd name="T8" fmla="*/ 164 w 164"/>
                  <a:gd name="T9" fmla="*/ 67 h 554"/>
                </a:gdLst>
                <a:ahLst/>
                <a:cxnLst>
                  <a:cxn ang="0">
                    <a:pos x="T0" y="T1"/>
                  </a:cxn>
                  <a:cxn ang="0">
                    <a:pos x="T2" y="T3"/>
                  </a:cxn>
                  <a:cxn ang="0">
                    <a:pos x="T4" y="T5"/>
                  </a:cxn>
                  <a:cxn ang="0">
                    <a:pos x="T6" y="T7"/>
                  </a:cxn>
                  <a:cxn ang="0">
                    <a:pos x="T8" y="T9"/>
                  </a:cxn>
                </a:cxnLst>
                <a:rect l="0" t="0" r="r" b="b"/>
                <a:pathLst>
                  <a:path w="164" h="554">
                    <a:moveTo>
                      <a:pt x="164" y="67"/>
                    </a:moveTo>
                    <a:lnTo>
                      <a:pt x="0" y="0"/>
                    </a:lnTo>
                    <a:lnTo>
                      <a:pt x="0" y="485"/>
                    </a:lnTo>
                    <a:lnTo>
                      <a:pt x="164" y="554"/>
                    </a:lnTo>
                    <a:lnTo>
                      <a:pt x="164" y="67"/>
                    </a:lnTo>
                    <a:close/>
                  </a:path>
                </a:pathLst>
              </a:custGeom>
              <a:solidFill>
                <a:srgbClr val="4C7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3" name="Freeform 1788"/>
              <p:cNvSpPr>
                <a:spLocks/>
              </p:cNvSpPr>
              <p:nvPr/>
            </p:nvSpPr>
            <p:spPr bwMode="auto">
              <a:xfrm>
                <a:off x="-1288" y="1830"/>
                <a:ext cx="3" cy="48"/>
              </a:xfrm>
              <a:custGeom>
                <a:avLst/>
                <a:gdLst>
                  <a:gd name="T0" fmla="*/ 0 w 25"/>
                  <a:gd name="T1" fmla="*/ 2 h 488"/>
                  <a:gd name="T2" fmla="*/ 25 w 25"/>
                  <a:gd name="T3" fmla="*/ 0 h 488"/>
                  <a:gd name="T4" fmla="*/ 25 w 25"/>
                  <a:gd name="T5" fmla="*/ 486 h 488"/>
                  <a:gd name="T6" fmla="*/ 0 w 25"/>
                  <a:gd name="T7" fmla="*/ 488 h 488"/>
                  <a:gd name="T8" fmla="*/ 0 w 25"/>
                  <a:gd name="T9" fmla="*/ 2 h 488"/>
                </a:gdLst>
                <a:ahLst/>
                <a:cxnLst>
                  <a:cxn ang="0">
                    <a:pos x="T0" y="T1"/>
                  </a:cxn>
                  <a:cxn ang="0">
                    <a:pos x="T2" y="T3"/>
                  </a:cxn>
                  <a:cxn ang="0">
                    <a:pos x="T4" y="T5"/>
                  </a:cxn>
                  <a:cxn ang="0">
                    <a:pos x="T6" y="T7"/>
                  </a:cxn>
                  <a:cxn ang="0">
                    <a:pos x="T8" y="T9"/>
                  </a:cxn>
                </a:cxnLst>
                <a:rect l="0" t="0" r="r" b="b"/>
                <a:pathLst>
                  <a:path w="25" h="488">
                    <a:moveTo>
                      <a:pt x="0" y="2"/>
                    </a:moveTo>
                    <a:lnTo>
                      <a:pt x="25" y="0"/>
                    </a:lnTo>
                    <a:lnTo>
                      <a:pt x="25" y="486"/>
                    </a:lnTo>
                    <a:lnTo>
                      <a:pt x="0" y="488"/>
                    </a:lnTo>
                    <a:lnTo>
                      <a:pt x="0" y="2"/>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4" name="Freeform 1789"/>
              <p:cNvSpPr>
                <a:spLocks/>
              </p:cNvSpPr>
              <p:nvPr/>
            </p:nvSpPr>
            <p:spPr bwMode="auto">
              <a:xfrm>
                <a:off x="-1680" y="1864"/>
                <a:ext cx="13" cy="55"/>
              </a:xfrm>
              <a:custGeom>
                <a:avLst/>
                <a:gdLst>
                  <a:gd name="T0" fmla="*/ 0 w 90"/>
                  <a:gd name="T1" fmla="*/ 0 h 542"/>
                  <a:gd name="T2" fmla="*/ 90 w 90"/>
                  <a:gd name="T3" fmla="*/ 56 h 542"/>
                  <a:gd name="T4" fmla="*/ 90 w 90"/>
                  <a:gd name="T5" fmla="*/ 542 h 542"/>
                  <a:gd name="T6" fmla="*/ 0 w 90"/>
                  <a:gd name="T7" fmla="*/ 486 h 542"/>
                  <a:gd name="T8" fmla="*/ 0 w 90"/>
                  <a:gd name="T9" fmla="*/ 0 h 542"/>
                </a:gdLst>
                <a:ahLst/>
                <a:cxnLst>
                  <a:cxn ang="0">
                    <a:pos x="T0" y="T1"/>
                  </a:cxn>
                  <a:cxn ang="0">
                    <a:pos x="T2" y="T3"/>
                  </a:cxn>
                  <a:cxn ang="0">
                    <a:pos x="T4" y="T5"/>
                  </a:cxn>
                  <a:cxn ang="0">
                    <a:pos x="T6" y="T7"/>
                  </a:cxn>
                  <a:cxn ang="0">
                    <a:pos x="T8" y="T9"/>
                  </a:cxn>
                </a:cxnLst>
                <a:rect l="0" t="0" r="r" b="b"/>
                <a:pathLst>
                  <a:path w="90" h="542">
                    <a:moveTo>
                      <a:pt x="0" y="0"/>
                    </a:moveTo>
                    <a:lnTo>
                      <a:pt x="90" y="56"/>
                    </a:lnTo>
                    <a:lnTo>
                      <a:pt x="90" y="542"/>
                    </a:lnTo>
                    <a:lnTo>
                      <a:pt x="0" y="486"/>
                    </a:lnTo>
                    <a:lnTo>
                      <a:pt x="0" y="0"/>
                    </a:lnTo>
                    <a:close/>
                  </a:path>
                </a:pathLst>
              </a:custGeom>
              <a:solidFill>
                <a:srgbClr val="4464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5" name="Freeform 1790"/>
              <p:cNvSpPr>
                <a:spLocks/>
              </p:cNvSpPr>
              <p:nvPr/>
            </p:nvSpPr>
            <p:spPr bwMode="auto">
              <a:xfrm>
                <a:off x="-1394" y="1840"/>
                <a:ext cx="7" cy="51"/>
              </a:xfrm>
              <a:custGeom>
                <a:avLst/>
                <a:gdLst>
                  <a:gd name="T0" fmla="*/ 52 w 52"/>
                  <a:gd name="T1" fmla="*/ 0 h 504"/>
                  <a:gd name="T2" fmla="*/ 0 w 52"/>
                  <a:gd name="T3" fmla="*/ 18 h 504"/>
                  <a:gd name="T4" fmla="*/ 0 w 52"/>
                  <a:gd name="T5" fmla="*/ 504 h 504"/>
                  <a:gd name="T6" fmla="*/ 52 w 52"/>
                  <a:gd name="T7" fmla="*/ 486 h 504"/>
                  <a:gd name="T8" fmla="*/ 52 w 52"/>
                  <a:gd name="T9" fmla="*/ 0 h 504"/>
                </a:gdLst>
                <a:ahLst/>
                <a:cxnLst>
                  <a:cxn ang="0">
                    <a:pos x="T0" y="T1"/>
                  </a:cxn>
                  <a:cxn ang="0">
                    <a:pos x="T2" y="T3"/>
                  </a:cxn>
                  <a:cxn ang="0">
                    <a:pos x="T4" y="T5"/>
                  </a:cxn>
                  <a:cxn ang="0">
                    <a:pos x="T6" y="T7"/>
                  </a:cxn>
                  <a:cxn ang="0">
                    <a:pos x="T8" y="T9"/>
                  </a:cxn>
                </a:cxnLst>
                <a:rect l="0" t="0" r="r" b="b"/>
                <a:pathLst>
                  <a:path w="52" h="504">
                    <a:moveTo>
                      <a:pt x="52" y="0"/>
                    </a:moveTo>
                    <a:lnTo>
                      <a:pt x="0" y="18"/>
                    </a:lnTo>
                    <a:lnTo>
                      <a:pt x="0" y="504"/>
                    </a:lnTo>
                    <a:lnTo>
                      <a:pt x="52" y="486"/>
                    </a:lnTo>
                    <a:lnTo>
                      <a:pt x="52" y="0"/>
                    </a:lnTo>
                    <a:close/>
                  </a:path>
                </a:pathLst>
              </a:custGeom>
              <a:solidFill>
                <a:srgbClr val="548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6" name="Freeform 1791"/>
              <p:cNvSpPr>
                <a:spLocks/>
              </p:cNvSpPr>
              <p:nvPr/>
            </p:nvSpPr>
            <p:spPr bwMode="auto">
              <a:xfrm>
                <a:off x="-839" y="1813"/>
                <a:ext cx="5" cy="53"/>
              </a:xfrm>
              <a:custGeom>
                <a:avLst/>
                <a:gdLst>
                  <a:gd name="T0" fmla="*/ 36 w 36"/>
                  <a:gd name="T1" fmla="*/ 0 h 534"/>
                  <a:gd name="T2" fmla="*/ 0 w 36"/>
                  <a:gd name="T3" fmla="*/ 48 h 534"/>
                  <a:gd name="T4" fmla="*/ 0 w 36"/>
                  <a:gd name="T5" fmla="*/ 534 h 534"/>
                  <a:gd name="T6" fmla="*/ 36 w 36"/>
                  <a:gd name="T7" fmla="*/ 486 h 534"/>
                  <a:gd name="T8" fmla="*/ 36 w 36"/>
                  <a:gd name="T9" fmla="*/ 0 h 534"/>
                </a:gdLst>
                <a:ahLst/>
                <a:cxnLst>
                  <a:cxn ang="0">
                    <a:pos x="T0" y="T1"/>
                  </a:cxn>
                  <a:cxn ang="0">
                    <a:pos x="T2" y="T3"/>
                  </a:cxn>
                  <a:cxn ang="0">
                    <a:pos x="T4" y="T5"/>
                  </a:cxn>
                  <a:cxn ang="0">
                    <a:pos x="T6" y="T7"/>
                  </a:cxn>
                  <a:cxn ang="0">
                    <a:pos x="T8" y="T9"/>
                  </a:cxn>
                </a:cxnLst>
                <a:rect l="0" t="0" r="r" b="b"/>
                <a:pathLst>
                  <a:path w="36" h="534">
                    <a:moveTo>
                      <a:pt x="36" y="0"/>
                    </a:moveTo>
                    <a:lnTo>
                      <a:pt x="0" y="48"/>
                    </a:lnTo>
                    <a:lnTo>
                      <a:pt x="0" y="534"/>
                    </a:lnTo>
                    <a:lnTo>
                      <a:pt x="36" y="486"/>
                    </a:lnTo>
                    <a:lnTo>
                      <a:pt x="36" y="0"/>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7" name="Freeform 1792"/>
              <p:cNvSpPr>
                <a:spLocks/>
              </p:cNvSpPr>
              <p:nvPr/>
            </p:nvSpPr>
            <p:spPr bwMode="auto">
              <a:xfrm>
                <a:off x="-1103" y="1822"/>
                <a:ext cx="11" cy="53"/>
              </a:xfrm>
              <a:custGeom>
                <a:avLst/>
                <a:gdLst>
                  <a:gd name="T0" fmla="*/ 0 w 76"/>
                  <a:gd name="T1" fmla="*/ 0 h 537"/>
                  <a:gd name="T2" fmla="*/ 76 w 76"/>
                  <a:gd name="T3" fmla="*/ 52 h 537"/>
                  <a:gd name="T4" fmla="*/ 76 w 76"/>
                  <a:gd name="T5" fmla="*/ 537 h 537"/>
                  <a:gd name="T6" fmla="*/ 0 w 76"/>
                  <a:gd name="T7" fmla="*/ 486 h 537"/>
                  <a:gd name="T8" fmla="*/ 0 w 76"/>
                  <a:gd name="T9" fmla="*/ 0 h 537"/>
                </a:gdLst>
                <a:ahLst/>
                <a:cxnLst>
                  <a:cxn ang="0">
                    <a:pos x="T0" y="T1"/>
                  </a:cxn>
                  <a:cxn ang="0">
                    <a:pos x="T2" y="T3"/>
                  </a:cxn>
                  <a:cxn ang="0">
                    <a:pos x="T4" y="T5"/>
                  </a:cxn>
                  <a:cxn ang="0">
                    <a:pos x="T6" y="T7"/>
                  </a:cxn>
                  <a:cxn ang="0">
                    <a:pos x="T8" y="T9"/>
                  </a:cxn>
                </a:cxnLst>
                <a:rect l="0" t="0" r="r" b="b"/>
                <a:pathLst>
                  <a:path w="76" h="537">
                    <a:moveTo>
                      <a:pt x="0" y="0"/>
                    </a:moveTo>
                    <a:lnTo>
                      <a:pt x="76" y="52"/>
                    </a:lnTo>
                    <a:lnTo>
                      <a:pt x="76" y="537"/>
                    </a:lnTo>
                    <a:lnTo>
                      <a:pt x="0" y="486"/>
                    </a:lnTo>
                    <a:lnTo>
                      <a:pt x="0" y="0"/>
                    </a:lnTo>
                    <a:close/>
                  </a:path>
                </a:pathLst>
              </a:custGeom>
              <a:solidFill>
                <a:srgbClr val="40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8" name="Freeform 1793"/>
              <p:cNvSpPr>
                <a:spLocks/>
              </p:cNvSpPr>
              <p:nvPr/>
            </p:nvSpPr>
            <p:spPr bwMode="auto">
              <a:xfrm>
                <a:off x="-1714" y="1872"/>
                <a:ext cx="8" cy="57"/>
              </a:xfrm>
              <a:custGeom>
                <a:avLst/>
                <a:gdLst>
                  <a:gd name="T0" fmla="*/ 0 w 54"/>
                  <a:gd name="T1" fmla="*/ 86 h 572"/>
                  <a:gd name="T2" fmla="*/ 54 w 54"/>
                  <a:gd name="T3" fmla="*/ 0 h 572"/>
                  <a:gd name="T4" fmla="*/ 54 w 54"/>
                  <a:gd name="T5" fmla="*/ 486 h 572"/>
                  <a:gd name="T6" fmla="*/ 0 w 54"/>
                  <a:gd name="T7" fmla="*/ 572 h 572"/>
                  <a:gd name="T8" fmla="*/ 0 w 54"/>
                  <a:gd name="T9" fmla="*/ 86 h 572"/>
                </a:gdLst>
                <a:ahLst/>
                <a:cxnLst>
                  <a:cxn ang="0">
                    <a:pos x="T0" y="T1"/>
                  </a:cxn>
                  <a:cxn ang="0">
                    <a:pos x="T2" y="T3"/>
                  </a:cxn>
                  <a:cxn ang="0">
                    <a:pos x="T4" y="T5"/>
                  </a:cxn>
                  <a:cxn ang="0">
                    <a:pos x="T6" y="T7"/>
                  </a:cxn>
                  <a:cxn ang="0">
                    <a:pos x="T8" y="T9"/>
                  </a:cxn>
                </a:cxnLst>
                <a:rect l="0" t="0" r="r" b="b"/>
                <a:pathLst>
                  <a:path w="54" h="572">
                    <a:moveTo>
                      <a:pt x="0" y="86"/>
                    </a:moveTo>
                    <a:lnTo>
                      <a:pt x="54" y="0"/>
                    </a:lnTo>
                    <a:lnTo>
                      <a:pt x="54" y="486"/>
                    </a:lnTo>
                    <a:lnTo>
                      <a:pt x="0" y="572"/>
                    </a:lnTo>
                    <a:lnTo>
                      <a:pt x="0" y="86"/>
                    </a:lnTo>
                    <a:close/>
                  </a:path>
                </a:pathLst>
              </a:custGeom>
              <a:solidFill>
                <a:srgbClr val="2C3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9" name="Freeform 1794"/>
              <p:cNvSpPr>
                <a:spLocks/>
              </p:cNvSpPr>
              <p:nvPr/>
            </p:nvSpPr>
            <p:spPr bwMode="auto">
              <a:xfrm>
                <a:off x="-1400" y="1842"/>
                <a:ext cx="6" cy="56"/>
              </a:xfrm>
              <a:custGeom>
                <a:avLst/>
                <a:gdLst>
                  <a:gd name="T0" fmla="*/ 37 w 37"/>
                  <a:gd name="T1" fmla="*/ 0 h 555"/>
                  <a:gd name="T2" fmla="*/ 0 w 37"/>
                  <a:gd name="T3" fmla="*/ 70 h 555"/>
                  <a:gd name="T4" fmla="*/ 0 w 37"/>
                  <a:gd name="T5" fmla="*/ 555 h 555"/>
                  <a:gd name="T6" fmla="*/ 37 w 37"/>
                  <a:gd name="T7" fmla="*/ 486 h 555"/>
                  <a:gd name="T8" fmla="*/ 37 w 37"/>
                  <a:gd name="T9" fmla="*/ 0 h 555"/>
                </a:gdLst>
                <a:ahLst/>
                <a:cxnLst>
                  <a:cxn ang="0">
                    <a:pos x="T0" y="T1"/>
                  </a:cxn>
                  <a:cxn ang="0">
                    <a:pos x="T2" y="T3"/>
                  </a:cxn>
                  <a:cxn ang="0">
                    <a:pos x="T4" y="T5"/>
                  </a:cxn>
                  <a:cxn ang="0">
                    <a:pos x="T6" y="T7"/>
                  </a:cxn>
                  <a:cxn ang="0">
                    <a:pos x="T8" y="T9"/>
                  </a:cxn>
                </a:cxnLst>
                <a:rect l="0" t="0" r="r" b="b"/>
                <a:pathLst>
                  <a:path w="37" h="555">
                    <a:moveTo>
                      <a:pt x="37" y="0"/>
                    </a:moveTo>
                    <a:lnTo>
                      <a:pt x="0" y="70"/>
                    </a:lnTo>
                    <a:lnTo>
                      <a:pt x="0" y="555"/>
                    </a:lnTo>
                    <a:lnTo>
                      <a:pt x="37" y="486"/>
                    </a:lnTo>
                    <a:lnTo>
                      <a:pt x="37" y="0"/>
                    </a:lnTo>
                    <a:close/>
                  </a:path>
                </a:pathLst>
              </a:custGeom>
              <a:solidFill>
                <a:srgbClr val="27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0" name="Freeform 1795"/>
              <p:cNvSpPr>
                <a:spLocks/>
              </p:cNvSpPr>
              <p:nvPr/>
            </p:nvSpPr>
            <p:spPr bwMode="auto">
              <a:xfrm>
                <a:off x="-1405" y="1843"/>
                <a:ext cx="5" cy="55"/>
              </a:xfrm>
              <a:custGeom>
                <a:avLst/>
                <a:gdLst>
                  <a:gd name="T0" fmla="*/ 38 w 38"/>
                  <a:gd name="T1" fmla="*/ 62 h 547"/>
                  <a:gd name="T2" fmla="*/ 0 w 38"/>
                  <a:gd name="T3" fmla="*/ 0 h 547"/>
                  <a:gd name="T4" fmla="*/ 0 w 38"/>
                  <a:gd name="T5" fmla="*/ 487 h 547"/>
                  <a:gd name="T6" fmla="*/ 38 w 38"/>
                  <a:gd name="T7" fmla="*/ 547 h 547"/>
                  <a:gd name="T8" fmla="*/ 38 w 38"/>
                  <a:gd name="T9" fmla="*/ 62 h 547"/>
                </a:gdLst>
                <a:ahLst/>
                <a:cxnLst>
                  <a:cxn ang="0">
                    <a:pos x="T0" y="T1"/>
                  </a:cxn>
                  <a:cxn ang="0">
                    <a:pos x="T2" y="T3"/>
                  </a:cxn>
                  <a:cxn ang="0">
                    <a:pos x="T4" y="T5"/>
                  </a:cxn>
                  <a:cxn ang="0">
                    <a:pos x="T6" y="T7"/>
                  </a:cxn>
                  <a:cxn ang="0">
                    <a:pos x="T8" y="T9"/>
                  </a:cxn>
                </a:cxnLst>
                <a:rect l="0" t="0" r="r" b="b"/>
                <a:pathLst>
                  <a:path w="38" h="547">
                    <a:moveTo>
                      <a:pt x="38" y="62"/>
                    </a:moveTo>
                    <a:lnTo>
                      <a:pt x="0" y="0"/>
                    </a:lnTo>
                    <a:lnTo>
                      <a:pt x="0" y="487"/>
                    </a:lnTo>
                    <a:lnTo>
                      <a:pt x="38" y="547"/>
                    </a:lnTo>
                    <a:lnTo>
                      <a:pt x="38" y="62"/>
                    </a:lnTo>
                    <a:close/>
                  </a:path>
                </a:pathLst>
              </a:custGeom>
              <a:solidFill>
                <a:srgbClr val="24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1" name="Freeform 1796"/>
              <p:cNvSpPr>
                <a:spLocks/>
              </p:cNvSpPr>
              <p:nvPr/>
            </p:nvSpPr>
            <p:spPr bwMode="auto">
              <a:xfrm>
                <a:off x="-1667" y="1870"/>
                <a:ext cx="1" cy="55"/>
              </a:xfrm>
              <a:custGeom>
                <a:avLst/>
                <a:gdLst>
                  <a:gd name="T0" fmla="*/ 0 w 10"/>
                  <a:gd name="T1" fmla="*/ 0 h 550"/>
                  <a:gd name="T2" fmla="*/ 10 w 10"/>
                  <a:gd name="T3" fmla="*/ 64 h 550"/>
                  <a:gd name="T4" fmla="*/ 10 w 10"/>
                  <a:gd name="T5" fmla="*/ 550 h 550"/>
                  <a:gd name="T6" fmla="*/ 0 w 10"/>
                  <a:gd name="T7" fmla="*/ 486 h 550"/>
                  <a:gd name="T8" fmla="*/ 0 w 10"/>
                  <a:gd name="T9" fmla="*/ 0 h 550"/>
                </a:gdLst>
                <a:ahLst/>
                <a:cxnLst>
                  <a:cxn ang="0">
                    <a:pos x="T0" y="T1"/>
                  </a:cxn>
                  <a:cxn ang="0">
                    <a:pos x="T2" y="T3"/>
                  </a:cxn>
                  <a:cxn ang="0">
                    <a:pos x="T4" y="T5"/>
                  </a:cxn>
                  <a:cxn ang="0">
                    <a:pos x="T6" y="T7"/>
                  </a:cxn>
                  <a:cxn ang="0">
                    <a:pos x="T8" y="T9"/>
                  </a:cxn>
                </a:cxnLst>
                <a:rect l="0" t="0" r="r" b="b"/>
                <a:pathLst>
                  <a:path w="10" h="550">
                    <a:moveTo>
                      <a:pt x="0" y="0"/>
                    </a:moveTo>
                    <a:lnTo>
                      <a:pt x="10" y="64"/>
                    </a:lnTo>
                    <a:lnTo>
                      <a:pt x="10" y="550"/>
                    </a:lnTo>
                    <a:lnTo>
                      <a:pt x="0" y="486"/>
                    </a:lnTo>
                    <a:lnTo>
                      <a:pt x="0" y="0"/>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2" name="Freeform 1797"/>
              <p:cNvSpPr>
                <a:spLocks/>
              </p:cNvSpPr>
              <p:nvPr/>
            </p:nvSpPr>
            <p:spPr bwMode="auto">
              <a:xfrm>
                <a:off x="-1050" y="1823"/>
                <a:ext cx="2" cy="54"/>
              </a:xfrm>
              <a:custGeom>
                <a:avLst/>
                <a:gdLst>
                  <a:gd name="T0" fmla="*/ 14 w 14"/>
                  <a:gd name="T1" fmla="*/ 54 h 540"/>
                  <a:gd name="T2" fmla="*/ 0 w 14"/>
                  <a:gd name="T3" fmla="*/ 0 h 540"/>
                  <a:gd name="T4" fmla="*/ 0 w 14"/>
                  <a:gd name="T5" fmla="*/ 486 h 540"/>
                  <a:gd name="T6" fmla="*/ 14 w 14"/>
                  <a:gd name="T7" fmla="*/ 540 h 540"/>
                  <a:gd name="T8" fmla="*/ 14 w 14"/>
                  <a:gd name="T9" fmla="*/ 54 h 540"/>
                </a:gdLst>
                <a:ahLst/>
                <a:cxnLst>
                  <a:cxn ang="0">
                    <a:pos x="T0" y="T1"/>
                  </a:cxn>
                  <a:cxn ang="0">
                    <a:pos x="T2" y="T3"/>
                  </a:cxn>
                  <a:cxn ang="0">
                    <a:pos x="T4" y="T5"/>
                  </a:cxn>
                  <a:cxn ang="0">
                    <a:pos x="T6" y="T7"/>
                  </a:cxn>
                  <a:cxn ang="0">
                    <a:pos x="T8" y="T9"/>
                  </a:cxn>
                </a:cxnLst>
                <a:rect l="0" t="0" r="r" b="b"/>
                <a:pathLst>
                  <a:path w="14" h="540">
                    <a:moveTo>
                      <a:pt x="14" y="54"/>
                    </a:moveTo>
                    <a:lnTo>
                      <a:pt x="0" y="0"/>
                    </a:lnTo>
                    <a:lnTo>
                      <a:pt x="0" y="486"/>
                    </a:lnTo>
                    <a:lnTo>
                      <a:pt x="14" y="540"/>
                    </a:lnTo>
                    <a:lnTo>
                      <a:pt x="14" y="54"/>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3" name="Freeform 1798"/>
              <p:cNvSpPr>
                <a:spLocks/>
              </p:cNvSpPr>
              <p:nvPr/>
            </p:nvSpPr>
            <p:spPr bwMode="auto">
              <a:xfrm>
                <a:off x="-1068" y="1825"/>
                <a:ext cx="7" cy="53"/>
              </a:xfrm>
              <a:custGeom>
                <a:avLst/>
                <a:gdLst>
                  <a:gd name="T0" fmla="*/ 0 w 46"/>
                  <a:gd name="T1" fmla="*/ 52 h 538"/>
                  <a:gd name="T2" fmla="*/ 46 w 46"/>
                  <a:gd name="T3" fmla="*/ 0 h 538"/>
                  <a:gd name="T4" fmla="*/ 46 w 46"/>
                  <a:gd name="T5" fmla="*/ 486 h 538"/>
                  <a:gd name="T6" fmla="*/ 0 w 46"/>
                  <a:gd name="T7" fmla="*/ 538 h 538"/>
                  <a:gd name="T8" fmla="*/ 0 w 46"/>
                  <a:gd name="T9" fmla="*/ 52 h 538"/>
                </a:gdLst>
                <a:ahLst/>
                <a:cxnLst>
                  <a:cxn ang="0">
                    <a:pos x="T0" y="T1"/>
                  </a:cxn>
                  <a:cxn ang="0">
                    <a:pos x="T2" y="T3"/>
                  </a:cxn>
                  <a:cxn ang="0">
                    <a:pos x="T4" y="T5"/>
                  </a:cxn>
                  <a:cxn ang="0">
                    <a:pos x="T6" y="T7"/>
                  </a:cxn>
                  <a:cxn ang="0">
                    <a:pos x="T8" y="T9"/>
                  </a:cxn>
                </a:cxnLst>
                <a:rect l="0" t="0" r="r" b="b"/>
                <a:pathLst>
                  <a:path w="46" h="538">
                    <a:moveTo>
                      <a:pt x="0" y="52"/>
                    </a:moveTo>
                    <a:lnTo>
                      <a:pt x="46" y="0"/>
                    </a:lnTo>
                    <a:lnTo>
                      <a:pt x="46" y="486"/>
                    </a:lnTo>
                    <a:lnTo>
                      <a:pt x="0" y="538"/>
                    </a:lnTo>
                    <a:lnTo>
                      <a:pt x="0" y="52"/>
                    </a:lnTo>
                    <a:close/>
                  </a:path>
                </a:pathLst>
              </a:custGeom>
              <a:solidFill>
                <a:srgbClr val="395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34" name="Freeform 1800"/>
            <p:cNvSpPr>
              <a:spLocks/>
            </p:cNvSpPr>
            <p:nvPr/>
          </p:nvSpPr>
          <p:spPr bwMode="auto">
            <a:xfrm>
              <a:off x="-1758949" y="2901951"/>
              <a:ext cx="0" cy="84138"/>
            </a:xfrm>
            <a:custGeom>
              <a:avLst/>
              <a:gdLst>
                <a:gd name="T0" fmla="*/ 49 h 534"/>
                <a:gd name="T1" fmla="*/ 0 h 534"/>
                <a:gd name="T2" fmla="*/ 486 h 534"/>
                <a:gd name="T3" fmla="*/ 534 h 534"/>
                <a:gd name="T4" fmla="*/ 49 h 534"/>
              </a:gdLst>
              <a:ahLst/>
              <a:cxnLst>
                <a:cxn ang="0">
                  <a:pos x="0" y="T0"/>
                </a:cxn>
                <a:cxn ang="0">
                  <a:pos x="0" y="T1"/>
                </a:cxn>
                <a:cxn ang="0">
                  <a:pos x="0" y="T2"/>
                </a:cxn>
                <a:cxn ang="0">
                  <a:pos x="0" y="T3"/>
                </a:cxn>
                <a:cxn ang="0">
                  <a:pos x="0" y="T4"/>
                </a:cxn>
              </a:cxnLst>
              <a:rect l="0" t="0" r="r" b="b"/>
              <a:pathLst>
                <a:path h="534">
                  <a:moveTo>
                    <a:pt x="0" y="49"/>
                  </a:moveTo>
                  <a:lnTo>
                    <a:pt x="0" y="0"/>
                  </a:lnTo>
                  <a:lnTo>
                    <a:pt x="0" y="486"/>
                  </a:lnTo>
                  <a:lnTo>
                    <a:pt x="0" y="534"/>
                  </a:lnTo>
                  <a:lnTo>
                    <a:pt x="0" y="49"/>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5" name="Freeform 1801"/>
            <p:cNvSpPr>
              <a:spLocks/>
            </p:cNvSpPr>
            <p:nvPr/>
          </p:nvSpPr>
          <p:spPr bwMode="auto">
            <a:xfrm>
              <a:off x="-2722562" y="2984501"/>
              <a:ext cx="1588" cy="84138"/>
            </a:xfrm>
            <a:custGeom>
              <a:avLst/>
              <a:gdLst>
                <a:gd name="T0" fmla="*/ 0 w 12"/>
                <a:gd name="T1" fmla="*/ 40 h 526"/>
                <a:gd name="T2" fmla="*/ 12 w 12"/>
                <a:gd name="T3" fmla="*/ 0 h 526"/>
                <a:gd name="T4" fmla="*/ 12 w 12"/>
                <a:gd name="T5" fmla="*/ 486 h 526"/>
                <a:gd name="T6" fmla="*/ 0 w 12"/>
                <a:gd name="T7" fmla="*/ 526 h 526"/>
                <a:gd name="T8" fmla="*/ 0 w 12"/>
                <a:gd name="T9" fmla="*/ 40 h 526"/>
              </a:gdLst>
              <a:ahLst/>
              <a:cxnLst>
                <a:cxn ang="0">
                  <a:pos x="T0" y="T1"/>
                </a:cxn>
                <a:cxn ang="0">
                  <a:pos x="T2" y="T3"/>
                </a:cxn>
                <a:cxn ang="0">
                  <a:pos x="T4" y="T5"/>
                </a:cxn>
                <a:cxn ang="0">
                  <a:pos x="T6" y="T7"/>
                </a:cxn>
                <a:cxn ang="0">
                  <a:pos x="T8" y="T9"/>
                </a:cxn>
              </a:cxnLst>
              <a:rect l="0" t="0" r="r" b="b"/>
              <a:pathLst>
                <a:path w="12" h="526">
                  <a:moveTo>
                    <a:pt x="0" y="40"/>
                  </a:moveTo>
                  <a:lnTo>
                    <a:pt x="12" y="0"/>
                  </a:lnTo>
                  <a:lnTo>
                    <a:pt x="12" y="486"/>
                  </a:lnTo>
                  <a:lnTo>
                    <a:pt x="0" y="526"/>
                  </a:lnTo>
                  <a:lnTo>
                    <a:pt x="0" y="4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6" name="Freeform 1802"/>
            <p:cNvSpPr>
              <a:spLocks/>
            </p:cNvSpPr>
            <p:nvPr/>
          </p:nvSpPr>
          <p:spPr bwMode="auto">
            <a:xfrm>
              <a:off x="-1335087" y="2892426"/>
              <a:ext cx="9525" cy="80963"/>
            </a:xfrm>
            <a:custGeom>
              <a:avLst/>
              <a:gdLst>
                <a:gd name="T0" fmla="*/ 41 w 41"/>
                <a:gd name="T1" fmla="*/ 0 h 507"/>
                <a:gd name="T2" fmla="*/ 0 w 41"/>
                <a:gd name="T3" fmla="*/ 20 h 507"/>
                <a:gd name="T4" fmla="*/ 0 w 41"/>
                <a:gd name="T5" fmla="*/ 507 h 507"/>
                <a:gd name="T6" fmla="*/ 41 w 41"/>
                <a:gd name="T7" fmla="*/ 486 h 507"/>
                <a:gd name="T8" fmla="*/ 41 w 41"/>
                <a:gd name="T9" fmla="*/ 0 h 507"/>
              </a:gdLst>
              <a:ahLst/>
              <a:cxnLst>
                <a:cxn ang="0">
                  <a:pos x="T0" y="T1"/>
                </a:cxn>
                <a:cxn ang="0">
                  <a:pos x="T2" y="T3"/>
                </a:cxn>
                <a:cxn ang="0">
                  <a:pos x="T4" y="T5"/>
                </a:cxn>
                <a:cxn ang="0">
                  <a:pos x="T6" y="T7"/>
                </a:cxn>
                <a:cxn ang="0">
                  <a:pos x="T8" y="T9"/>
                </a:cxn>
              </a:cxnLst>
              <a:rect l="0" t="0" r="r" b="b"/>
              <a:pathLst>
                <a:path w="41" h="507">
                  <a:moveTo>
                    <a:pt x="41" y="0"/>
                  </a:moveTo>
                  <a:lnTo>
                    <a:pt x="0" y="20"/>
                  </a:lnTo>
                  <a:lnTo>
                    <a:pt x="0" y="507"/>
                  </a:lnTo>
                  <a:lnTo>
                    <a:pt x="41" y="486"/>
                  </a:lnTo>
                  <a:lnTo>
                    <a:pt x="41" y="0"/>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7" name="Freeform 1803"/>
            <p:cNvSpPr>
              <a:spLocks/>
            </p:cNvSpPr>
            <p:nvPr/>
          </p:nvSpPr>
          <p:spPr bwMode="auto">
            <a:xfrm>
              <a:off x="-881062" y="2892426"/>
              <a:ext cx="4763" cy="84138"/>
            </a:xfrm>
            <a:custGeom>
              <a:avLst/>
              <a:gdLst>
                <a:gd name="T0" fmla="*/ 0 w 22"/>
                <a:gd name="T1" fmla="*/ 47 h 533"/>
                <a:gd name="T2" fmla="*/ 22 w 22"/>
                <a:gd name="T3" fmla="*/ 0 h 533"/>
                <a:gd name="T4" fmla="*/ 22 w 22"/>
                <a:gd name="T5" fmla="*/ 487 h 533"/>
                <a:gd name="T6" fmla="*/ 0 w 22"/>
                <a:gd name="T7" fmla="*/ 533 h 533"/>
                <a:gd name="T8" fmla="*/ 0 w 22"/>
                <a:gd name="T9" fmla="*/ 47 h 533"/>
              </a:gdLst>
              <a:ahLst/>
              <a:cxnLst>
                <a:cxn ang="0">
                  <a:pos x="T0" y="T1"/>
                </a:cxn>
                <a:cxn ang="0">
                  <a:pos x="T2" y="T3"/>
                </a:cxn>
                <a:cxn ang="0">
                  <a:pos x="T4" y="T5"/>
                </a:cxn>
                <a:cxn ang="0">
                  <a:pos x="T6" y="T7"/>
                </a:cxn>
                <a:cxn ang="0">
                  <a:pos x="T8" y="T9"/>
                </a:cxn>
              </a:cxnLst>
              <a:rect l="0" t="0" r="r" b="b"/>
              <a:pathLst>
                <a:path w="22" h="533">
                  <a:moveTo>
                    <a:pt x="0" y="47"/>
                  </a:moveTo>
                  <a:lnTo>
                    <a:pt x="22" y="0"/>
                  </a:lnTo>
                  <a:lnTo>
                    <a:pt x="22" y="487"/>
                  </a:lnTo>
                  <a:lnTo>
                    <a:pt x="0" y="533"/>
                  </a:lnTo>
                  <a:lnTo>
                    <a:pt x="0" y="47"/>
                  </a:lnTo>
                  <a:close/>
                </a:path>
              </a:pathLst>
            </a:custGeom>
            <a:solidFill>
              <a:srgbClr val="26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8" name="Freeform 1804"/>
            <p:cNvSpPr>
              <a:spLocks/>
            </p:cNvSpPr>
            <p:nvPr/>
          </p:nvSpPr>
          <p:spPr bwMode="auto">
            <a:xfrm>
              <a:off x="-2703512" y="2981326"/>
              <a:ext cx="1588" cy="90488"/>
            </a:xfrm>
            <a:custGeom>
              <a:avLst/>
              <a:gdLst>
                <a:gd name="T0" fmla="*/ 0 w 5"/>
                <a:gd name="T1" fmla="*/ 0 h 574"/>
                <a:gd name="T2" fmla="*/ 5 w 5"/>
                <a:gd name="T3" fmla="*/ 88 h 574"/>
                <a:gd name="T4" fmla="*/ 5 w 5"/>
                <a:gd name="T5" fmla="*/ 574 h 574"/>
                <a:gd name="T6" fmla="*/ 0 w 5"/>
                <a:gd name="T7" fmla="*/ 486 h 574"/>
                <a:gd name="T8" fmla="*/ 0 w 5"/>
                <a:gd name="T9" fmla="*/ 0 h 574"/>
              </a:gdLst>
              <a:ahLst/>
              <a:cxnLst>
                <a:cxn ang="0">
                  <a:pos x="T0" y="T1"/>
                </a:cxn>
                <a:cxn ang="0">
                  <a:pos x="T2" y="T3"/>
                </a:cxn>
                <a:cxn ang="0">
                  <a:pos x="T4" y="T5"/>
                </a:cxn>
                <a:cxn ang="0">
                  <a:pos x="T6" y="T7"/>
                </a:cxn>
                <a:cxn ang="0">
                  <a:pos x="T8" y="T9"/>
                </a:cxn>
              </a:cxnLst>
              <a:rect l="0" t="0" r="r" b="b"/>
              <a:pathLst>
                <a:path w="5" h="574">
                  <a:moveTo>
                    <a:pt x="0" y="0"/>
                  </a:moveTo>
                  <a:lnTo>
                    <a:pt x="5" y="88"/>
                  </a:lnTo>
                  <a:lnTo>
                    <a:pt x="5" y="574"/>
                  </a:lnTo>
                  <a:lnTo>
                    <a:pt x="0" y="486"/>
                  </a:lnTo>
                  <a:lnTo>
                    <a:pt x="0"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9" name="Freeform 1805"/>
            <p:cNvSpPr>
              <a:spLocks/>
            </p:cNvSpPr>
            <p:nvPr/>
          </p:nvSpPr>
          <p:spPr bwMode="auto">
            <a:xfrm>
              <a:off x="-887412" y="2895601"/>
              <a:ext cx="6350" cy="80963"/>
            </a:xfrm>
            <a:custGeom>
              <a:avLst/>
              <a:gdLst>
                <a:gd name="T0" fmla="*/ 0 w 32"/>
                <a:gd name="T1" fmla="*/ 0 h 512"/>
                <a:gd name="T2" fmla="*/ 32 w 32"/>
                <a:gd name="T3" fmla="*/ 26 h 512"/>
                <a:gd name="T4" fmla="*/ 32 w 32"/>
                <a:gd name="T5" fmla="*/ 512 h 512"/>
                <a:gd name="T6" fmla="*/ 0 w 32"/>
                <a:gd name="T7" fmla="*/ 485 h 512"/>
                <a:gd name="T8" fmla="*/ 0 w 32"/>
                <a:gd name="T9" fmla="*/ 0 h 512"/>
              </a:gdLst>
              <a:ahLst/>
              <a:cxnLst>
                <a:cxn ang="0">
                  <a:pos x="T0" y="T1"/>
                </a:cxn>
                <a:cxn ang="0">
                  <a:pos x="T2" y="T3"/>
                </a:cxn>
                <a:cxn ang="0">
                  <a:pos x="T4" y="T5"/>
                </a:cxn>
                <a:cxn ang="0">
                  <a:pos x="T6" y="T7"/>
                </a:cxn>
                <a:cxn ang="0">
                  <a:pos x="T8" y="T9"/>
                </a:cxn>
              </a:cxnLst>
              <a:rect l="0" t="0" r="r" b="b"/>
              <a:pathLst>
                <a:path w="32" h="512">
                  <a:moveTo>
                    <a:pt x="0" y="0"/>
                  </a:moveTo>
                  <a:lnTo>
                    <a:pt x="32" y="26"/>
                  </a:lnTo>
                  <a:lnTo>
                    <a:pt x="32" y="512"/>
                  </a:lnTo>
                  <a:lnTo>
                    <a:pt x="0" y="485"/>
                  </a:lnTo>
                  <a:lnTo>
                    <a:pt x="0" y="0"/>
                  </a:lnTo>
                  <a:close/>
                </a:path>
              </a:pathLst>
            </a:custGeom>
            <a:solidFill>
              <a:srgbClr val="395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0" name="Freeform 1806"/>
            <p:cNvSpPr>
              <a:spLocks/>
            </p:cNvSpPr>
            <p:nvPr/>
          </p:nvSpPr>
          <p:spPr bwMode="auto">
            <a:xfrm>
              <a:off x="-2209799" y="2935288"/>
              <a:ext cx="6350" cy="84138"/>
            </a:xfrm>
            <a:custGeom>
              <a:avLst/>
              <a:gdLst>
                <a:gd name="T0" fmla="*/ 0 w 28"/>
                <a:gd name="T1" fmla="*/ 0 h 532"/>
                <a:gd name="T2" fmla="*/ 28 w 28"/>
                <a:gd name="T3" fmla="*/ 46 h 532"/>
                <a:gd name="T4" fmla="*/ 28 w 28"/>
                <a:gd name="T5" fmla="*/ 532 h 532"/>
                <a:gd name="T6" fmla="*/ 0 w 28"/>
                <a:gd name="T7" fmla="*/ 486 h 532"/>
                <a:gd name="T8" fmla="*/ 0 w 28"/>
                <a:gd name="T9" fmla="*/ 0 h 532"/>
              </a:gdLst>
              <a:ahLst/>
              <a:cxnLst>
                <a:cxn ang="0">
                  <a:pos x="T0" y="T1"/>
                </a:cxn>
                <a:cxn ang="0">
                  <a:pos x="T2" y="T3"/>
                </a:cxn>
                <a:cxn ang="0">
                  <a:pos x="T4" y="T5"/>
                </a:cxn>
                <a:cxn ang="0">
                  <a:pos x="T6" y="T7"/>
                </a:cxn>
                <a:cxn ang="0">
                  <a:pos x="T8" y="T9"/>
                </a:cxn>
              </a:cxnLst>
              <a:rect l="0" t="0" r="r" b="b"/>
              <a:pathLst>
                <a:path w="28" h="532">
                  <a:moveTo>
                    <a:pt x="0" y="0"/>
                  </a:moveTo>
                  <a:lnTo>
                    <a:pt x="28" y="46"/>
                  </a:lnTo>
                  <a:lnTo>
                    <a:pt x="28" y="532"/>
                  </a:lnTo>
                  <a:lnTo>
                    <a:pt x="0" y="486"/>
                  </a:lnTo>
                  <a:lnTo>
                    <a:pt x="0" y="0"/>
                  </a:lnTo>
                  <a:close/>
                </a:path>
              </a:pathLst>
            </a:custGeom>
            <a:solidFill>
              <a:srgbClr val="24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1" name="Freeform 1807"/>
            <p:cNvSpPr>
              <a:spLocks/>
            </p:cNvSpPr>
            <p:nvPr/>
          </p:nvSpPr>
          <p:spPr bwMode="auto">
            <a:xfrm>
              <a:off x="-1724024" y="2905126"/>
              <a:ext cx="28575" cy="87313"/>
            </a:xfrm>
            <a:custGeom>
              <a:avLst/>
              <a:gdLst>
                <a:gd name="T0" fmla="*/ 0 w 123"/>
                <a:gd name="T1" fmla="*/ 63 h 550"/>
                <a:gd name="T2" fmla="*/ 123 w 123"/>
                <a:gd name="T3" fmla="*/ 0 h 550"/>
                <a:gd name="T4" fmla="*/ 123 w 123"/>
                <a:gd name="T5" fmla="*/ 486 h 550"/>
                <a:gd name="T6" fmla="*/ 0 w 123"/>
                <a:gd name="T7" fmla="*/ 550 h 550"/>
                <a:gd name="T8" fmla="*/ 0 w 123"/>
                <a:gd name="T9" fmla="*/ 63 h 550"/>
              </a:gdLst>
              <a:ahLst/>
              <a:cxnLst>
                <a:cxn ang="0">
                  <a:pos x="T0" y="T1"/>
                </a:cxn>
                <a:cxn ang="0">
                  <a:pos x="T2" y="T3"/>
                </a:cxn>
                <a:cxn ang="0">
                  <a:pos x="T4" y="T5"/>
                </a:cxn>
                <a:cxn ang="0">
                  <a:pos x="T6" y="T7"/>
                </a:cxn>
                <a:cxn ang="0">
                  <a:pos x="T8" y="T9"/>
                </a:cxn>
              </a:cxnLst>
              <a:rect l="0" t="0" r="r" b="b"/>
              <a:pathLst>
                <a:path w="123" h="550">
                  <a:moveTo>
                    <a:pt x="0" y="63"/>
                  </a:moveTo>
                  <a:lnTo>
                    <a:pt x="123" y="0"/>
                  </a:lnTo>
                  <a:lnTo>
                    <a:pt x="123" y="486"/>
                  </a:lnTo>
                  <a:lnTo>
                    <a:pt x="0" y="550"/>
                  </a:lnTo>
                  <a:lnTo>
                    <a:pt x="0" y="63"/>
                  </a:lnTo>
                  <a:close/>
                </a:path>
              </a:pathLst>
            </a:custGeom>
            <a:solidFill>
              <a:srgbClr val="4F7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2" name="Freeform 1808"/>
            <p:cNvSpPr>
              <a:spLocks/>
            </p:cNvSpPr>
            <p:nvPr/>
          </p:nvSpPr>
          <p:spPr bwMode="auto">
            <a:xfrm>
              <a:off x="-2732087" y="2992438"/>
              <a:ext cx="9525" cy="80963"/>
            </a:xfrm>
            <a:custGeom>
              <a:avLst/>
              <a:gdLst>
                <a:gd name="T0" fmla="*/ 0 w 37"/>
                <a:gd name="T1" fmla="*/ 29 h 515"/>
                <a:gd name="T2" fmla="*/ 37 w 37"/>
                <a:gd name="T3" fmla="*/ 0 h 515"/>
                <a:gd name="T4" fmla="*/ 37 w 37"/>
                <a:gd name="T5" fmla="*/ 486 h 515"/>
                <a:gd name="T6" fmla="*/ 0 w 37"/>
                <a:gd name="T7" fmla="*/ 515 h 515"/>
                <a:gd name="T8" fmla="*/ 0 w 37"/>
                <a:gd name="T9" fmla="*/ 29 h 515"/>
              </a:gdLst>
              <a:ahLst/>
              <a:cxnLst>
                <a:cxn ang="0">
                  <a:pos x="T0" y="T1"/>
                </a:cxn>
                <a:cxn ang="0">
                  <a:pos x="T2" y="T3"/>
                </a:cxn>
                <a:cxn ang="0">
                  <a:pos x="T4" y="T5"/>
                </a:cxn>
                <a:cxn ang="0">
                  <a:pos x="T6" y="T7"/>
                </a:cxn>
                <a:cxn ang="0">
                  <a:pos x="T8" y="T9"/>
                </a:cxn>
              </a:cxnLst>
              <a:rect l="0" t="0" r="r" b="b"/>
              <a:pathLst>
                <a:path w="37" h="515">
                  <a:moveTo>
                    <a:pt x="0" y="29"/>
                  </a:moveTo>
                  <a:lnTo>
                    <a:pt x="37" y="0"/>
                  </a:lnTo>
                  <a:lnTo>
                    <a:pt x="37" y="486"/>
                  </a:lnTo>
                  <a:lnTo>
                    <a:pt x="0" y="515"/>
                  </a:lnTo>
                  <a:lnTo>
                    <a:pt x="0" y="29"/>
                  </a:lnTo>
                  <a:close/>
                </a:path>
              </a:pathLst>
            </a:custGeom>
            <a:solidFill>
              <a:srgbClr val="436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3" name="Freeform 1809"/>
            <p:cNvSpPr>
              <a:spLocks/>
            </p:cNvSpPr>
            <p:nvPr/>
          </p:nvSpPr>
          <p:spPr bwMode="auto">
            <a:xfrm>
              <a:off x="-1735137" y="2906713"/>
              <a:ext cx="11113" cy="85725"/>
            </a:xfrm>
            <a:custGeom>
              <a:avLst/>
              <a:gdLst>
                <a:gd name="T0" fmla="*/ 0 w 53"/>
                <a:gd name="T1" fmla="*/ 0 h 536"/>
                <a:gd name="T2" fmla="*/ 53 w 53"/>
                <a:gd name="T3" fmla="*/ 49 h 536"/>
                <a:gd name="T4" fmla="*/ 53 w 53"/>
                <a:gd name="T5" fmla="*/ 536 h 536"/>
                <a:gd name="T6" fmla="*/ 0 w 53"/>
                <a:gd name="T7" fmla="*/ 485 h 536"/>
                <a:gd name="T8" fmla="*/ 0 w 53"/>
                <a:gd name="T9" fmla="*/ 0 h 536"/>
              </a:gdLst>
              <a:ahLst/>
              <a:cxnLst>
                <a:cxn ang="0">
                  <a:pos x="T0" y="T1"/>
                </a:cxn>
                <a:cxn ang="0">
                  <a:pos x="T2" y="T3"/>
                </a:cxn>
                <a:cxn ang="0">
                  <a:pos x="T4" y="T5"/>
                </a:cxn>
                <a:cxn ang="0">
                  <a:pos x="T6" y="T7"/>
                </a:cxn>
                <a:cxn ang="0">
                  <a:pos x="T8" y="T9"/>
                </a:cxn>
              </a:cxnLst>
              <a:rect l="0" t="0" r="r" b="b"/>
              <a:pathLst>
                <a:path w="53" h="536">
                  <a:moveTo>
                    <a:pt x="0" y="0"/>
                  </a:moveTo>
                  <a:lnTo>
                    <a:pt x="53" y="49"/>
                  </a:lnTo>
                  <a:lnTo>
                    <a:pt x="53" y="536"/>
                  </a:lnTo>
                  <a:lnTo>
                    <a:pt x="0" y="485"/>
                  </a:lnTo>
                  <a:lnTo>
                    <a:pt x="0" y="0"/>
                  </a:lnTo>
                  <a:close/>
                </a:path>
              </a:pathLst>
            </a:custGeom>
            <a:solidFill>
              <a:srgbClr val="34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4" name="Freeform 1810"/>
            <p:cNvSpPr>
              <a:spLocks/>
            </p:cNvSpPr>
            <p:nvPr/>
          </p:nvSpPr>
          <p:spPr bwMode="auto">
            <a:xfrm>
              <a:off x="-1663699" y="2903538"/>
              <a:ext cx="15875" cy="87313"/>
            </a:xfrm>
            <a:custGeom>
              <a:avLst/>
              <a:gdLst>
                <a:gd name="T0" fmla="*/ 70 w 70"/>
                <a:gd name="T1" fmla="*/ 68 h 553"/>
                <a:gd name="T2" fmla="*/ 0 w 70"/>
                <a:gd name="T3" fmla="*/ 0 h 553"/>
                <a:gd name="T4" fmla="*/ 0 w 70"/>
                <a:gd name="T5" fmla="*/ 486 h 553"/>
                <a:gd name="T6" fmla="*/ 70 w 70"/>
                <a:gd name="T7" fmla="*/ 553 h 553"/>
                <a:gd name="T8" fmla="*/ 70 w 70"/>
                <a:gd name="T9" fmla="*/ 68 h 553"/>
              </a:gdLst>
              <a:ahLst/>
              <a:cxnLst>
                <a:cxn ang="0">
                  <a:pos x="T0" y="T1"/>
                </a:cxn>
                <a:cxn ang="0">
                  <a:pos x="T2" y="T3"/>
                </a:cxn>
                <a:cxn ang="0">
                  <a:pos x="T4" y="T5"/>
                </a:cxn>
                <a:cxn ang="0">
                  <a:pos x="T6" y="T7"/>
                </a:cxn>
                <a:cxn ang="0">
                  <a:pos x="T8" y="T9"/>
                </a:cxn>
              </a:cxnLst>
              <a:rect l="0" t="0" r="r" b="b"/>
              <a:pathLst>
                <a:path w="70" h="553">
                  <a:moveTo>
                    <a:pt x="70" y="68"/>
                  </a:moveTo>
                  <a:lnTo>
                    <a:pt x="0" y="0"/>
                  </a:lnTo>
                  <a:lnTo>
                    <a:pt x="0" y="486"/>
                  </a:lnTo>
                  <a:lnTo>
                    <a:pt x="70" y="553"/>
                  </a:lnTo>
                  <a:lnTo>
                    <a:pt x="70" y="68"/>
                  </a:lnTo>
                  <a:close/>
                </a:path>
              </a:pathLst>
            </a:custGeom>
            <a:solidFill>
              <a:srgbClr val="334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5" name="Freeform 1811"/>
            <p:cNvSpPr>
              <a:spLocks/>
            </p:cNvSpPr>
            <p:nvPr/>
          </p:nvSpPr>
          <p:spPr bwMode="auto">
            <a:xfrm>
              <a:off x="-2746374" y="2995613"/>
              <a:ext cx="14288" cy="80963"/>
            </a:xfrm>
            <a:custGeom>
              <a:avLst/>
              <a:gdLst>
                <a:gd name="T0" fmla="*/ 0 w 67"/>
                <a:gd name="T1" fmla="*/ 16 h 503"/>
                <a:gd name="T2" fmla="*/ 67 w 67"/>
                <a:gd name="T3" fmla="*/ 0 h 503"/>
                <a:gd name="T4" fmla="*/ 67 w 67"/>
                <a:gd name="T5" fmla="*/ 486 h 503"/>
                <a:gd name="T6" fmla="*/ 0 w 67"/>
                <a:gd name="T7" fmla="*/ 503 h 503"/>
                <a:gd name="T8" fmla="*/ 0 w 67"/>
                <a:gd name="T9" fmla="*/ 16 h 503"/>
              </a:gdLst>
              <a:ahLst/>
              <a:cxnLst>
                <a:cxn ang="0">
                  <a:pos x="T0" y="T1"/>
                </a:cxn>
                <a:cxn ang="0">
                  <a:pos x="T2" y="T3"/>
                </a:cxn>
                <a:cxn ang="0">
                  <a:pos x="T4" y="T5"/>
                </a:cxn>
                <a:cxn ang="0">
                  <a:pos x="T6" y="T7"/>
                </a:cxn>
                <a:cxn ang="0">
                  <a:pos x="T8" y="T9"/>
                </a:cxn>
              </a:cxnLst>
              <a:rect l="0" t="0" r="r" b="b"/>
              <a:pathLst>
                <a:path w="67" h="503">
                  <a:moveTo>
                    <a:pt x="0" y="16"/>
                  </a:moveTo>
                  <a:lnTo>
                    <a:pt x="67" y="0"/>
                  </a:lnTo>
                  <a:lnTo>
                    <a:pt x="67" y="486"/>
                  </a:lnTo>
                  <a:lnTo>
                    <a:pt x="0" y="503"/>
                  </a:lnTo>
                  <a:lnTo>
                    <a:pt x="0" y="16"/>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6" name="Freeform 1812"/>
            <p:cNvSpPr>
              <a:spLocks/>
            </p:cNvSpPr>
            <p:nvPr/>
          </p:nvSpPr>
          <p:spPr bwMode="auto">
            <a:xfrm>
              <a:off x="-2203449" y="2940051"/>
              <a:ext cx="39688" cy="79375"/>
            </a:xfrm>
            <a:custGeom>
              <a:avLst/>
              <a:gdLst>
                <a:gd name="T0" fmla="*/ 0 w 172"/>
                <a:gd name="T1" fmla="*/ 16 h 502"/>
                <a:gd name="T2" fmla="*/ 172 w 172"/>
                <a:gd name="T3" fmla="*/ 0 h 502"/>
                <a:gd name="T4" fmla="*/ 172 w 172"/>
                <a:gd name="T5" fmla="*/ 486 h 502"/>
                <a:gd name="T6" fmla="*/ 0 w 172"/>
                <a:gd name="T7" fmla="*/ 502 h 502"/>
                <a:gd name="T8" fmla="*/ 0 w 172"/>
                <a:gd name="T9" fmla="*/ 16 h 502"/>
              </a:gdLst>
              <a:ahLst/>
              <a:cxnLst>
                <a:cxn ang="0">
                  <a:pos x="T0" y="T1"/>
                </a:cxn>
                <a:cxn ang="0">
                  <a:pos x="T2" y="T3"/>
                </a:cxn>
                <a:cxn ang="0">
                  <a:pos x="T4" y="T5"/>
                </a:cxn>
                <a:cxn ang="0">
                  <a:pos x="T6" y="T7"/>
                </a:cxn>
                <a:cxn ang="0">
                  <a:pos x="T8" y="T9"/>
                </a:cxn>
              </a:cxnLst>
              <a:rect l="0" t="0" r="r" b="b"/>
              <a:pathLst>
                <a:path w="172" h="502">
                  <a:moveTo>
                    <a:pt x="0" y="16"/>
                  </a:moveTo>
                  <a:lnTo>
                    <a:pt x="172" y="0"/>
                  </a:lnTo>
                  <a:lnTo>
                    <a:pt x="172" y="486"/>
                  </a:lnTo>
                  <a:lnTo>
                    <a:pt x="0" y="502"/>
                  </a:lnTo>
                  <a:lnTo>
                    <a:pt x="0" y="16"/>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7" name="Freeform 1813"/>
            <p:cNvSpPr>
              <a:spLocks/>
            </p:cNvSpPr>
            <p:nvPr/>
          </p:nvSpPr>
          <p:spPr bwMode="auto">
            <a:xfrm>
              <a:off x="-1754187" y="2913063"/>
              <a:ext cx="7938" cy="87313"/>
            </a:xfrm>
            <a:custGeom>
              <a:avLst/>
              <a:gdLst>
                <a:gd name="T0" fmla="*/ 0 w 35"/>
                <a:gd name="T1" fmla="*/ 67 h 554"/>
                <a:gd name="T2" fmla="*/ 35 w 35"/>
                <a:gd name="T3" fmla="*/ 0 h 554"/>
                <a:gd name="T4" fmla="*/ 35 w 35"/>
                <a:gd name="T5" fmla="*/ 486 h 554"/>
                <a:gd name="T6" fmla="*/ 0 w 35"/>
                <a:gd name="T7" fmla="*/ 554 h 554"/>
                <a:gd name="T8" fmla="*/ 0 w 35"/>
                <a:gd name="T9" fmla="*/ 67 h 554"/>
              </a:gdLst>
              <a:ahLst/>
              <a:cxnLst>
                <a:cxn ang="0">
                  <a:pos x="T0" y="T1"/>
                </a:cxn>
                <a:cxn ang="0">
                  <a:pos x="T2" y="T3"/>
                </a:cxn>
                <a:cxn ang="0">
                  <a:pos x="T4" y="T5"/>
                </a:cxn>
                <a:cxn ang="0">
                  <a:pos x="T6" y="T7"/>
                </a:cxn>
                <a:cxn ang="0">
                  <a:pos x="T8" y="T9"/>
                </a:cxn>
              </a:cxnLst>
              <a:rect l="0" t="0" r="r" b="b"/>
              <a:pathLst>
                <a:path w="35" h="554">
                  <a:moveTo>
                    <a:pt x="0" y="67"/>
                  </a:moveTo>
                  <a:lnTo>
                    <a:pt x="35" y="0"/>
                  </a:lnTo>
                  <a:lnTo>
                    <a:pt x="35" y="486"/>
                  </a:lnTo>
                  <a:lnTo>
                    <a:pt x="0" y="554"/>
                  </a:lnTo>
                  <a:lnTo>
                    <a:pt x="0" y="67"/>
                  </a:lnTo>
                  <a:close/>
                </a:path>
              </a:pathLst>
            </a:custGeom>
            <a:solidFill>
              <a:srgbClr val="293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8" name="Freeform 1814"/>
            <p:cNvSpPr>
              <a:spLocks/>
            </p:cNvSpPr>
            <p:nvPr/>
          </p:nvSpPr>
          <p:spPr bwMode="auto">
            <a:xfrm>
              <a:off x="-1338262" y="2900363"/>
              <a:ext cx="7938" cy="87313"/>
            </a:xfrm>
            <a:custGeom>
              <a:avLst/>
              <a:gdLst>
                <a:gd name="T0" fmla="*/ 38 w 38"/>
                <a:gd name="T1" fmla="*/ 0 h 548"/>
                <a:gd name="T2" fmla="*/ 0 w 38"/>
                <a:gd name="T3" fmla="*/ 62 h 548"/>
                <a:gd name="T4" fmla="*/ 0 w 38"/>
                <a:gd name="T5" fmla="*/ 548 h 548"/>
                <a:gd name="T6" fmla="*/ 38 w 38"/>
                <a:gd name="T7" fmla="*/ 487 h 548"/>
                <a:gd name="T8" fmla="*/ 38 w 38"/>
                <a:gd name="T9" fmla="*/ 0 h 548"/>
              </a:gdLst>
              <a:ahLst/>
              <a:cxnLst>
                <a:cxn ang="0">
                  <a:pos x="T0" y="T1"/>
                </a:cxn>
                <a:cxn ang="0">
                  <a:pos x="T2" y="T3"/>
                </a:cxn>
                <a:cxn ang="0">
                  <a:pos x="T4" y="T5"/>
                </a:cxn>
                <a:cxn ang="0">
                  <a:pos x="T6" y="T7"/>
                </a:cxn>
                <a:cxn ang="0">
                  <a:pos x="T8" y="T9"/>
                </a:cxn>
              </a:cxnLst>
              <a:rect l="0" t="0" r="r" b="b"/>
              <a:pathLst>
                <a:path w="38" h="548">
                  <a:moveTo>
                    <a:pt x="38" y="0"/>
                  </a:moveTo>
                  <a:lnTo>
                    <a:pt x="0" y="62"/>
                  </a:lnTo>
                  <a:lnTo>
                    <a:pt x="0" y="548"/>
                  </a:lnTo>
                  <a:lnTo>
                    <a:pt x="38" y="487"/>
                  </a:lnTo>
                  <a:lnTo>
                    <a:pt x="38" y="0"/>
                  </a:lnTo>
                  <a:close/>
                </a:path>
              </a:pathLst>
            </a:custGeom>
            <a:solidFill>
              <a:srgbClr val="2E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9" name="Freeform 1815"/>
            <p:cNvSpPr>
              <a:spLocks/>
            </p:cNvSpPr>
            <p:nvPr/>
          </p:nvSpPr>
          <p:spPr bwMode="auto">
            <a:xfrm>
              <a:off x="-2701924" y="2995613"/>
              <a:ext cx="14288" cy="84138"/>
            </a:xfrm>
            <a:custGeom>
              <a:avLst/>
              <a:gdLst>
                <a:gd name="T0" fmla="*/ 0 w 67"/>
                <a:gd name="T1" fmla="*/ 0 h 533"/>
                <a:gd name="T2" fmla="*/ 67 w 67"/>
                <a:gd name="T3" fmla="*/ 46 h 533"/>
                <a:gd name="T4" fmla="*/ 67 w 67"/>
                <a:gd name="T5" fmla="*/ 533 h 533"/>
                <a:gd name="T6" fmla="*/ 0 w 67"/>
                <a:gd name="T7" fmla="*/ 486 h 533"/>
                <a:gd name="T8" fmla="*/ 0 w 67"/>
                <a:gd name="T9" fmla="*/ 0 h 533"/>
              </a:gdLst>
              <a:ahLst/>
              <a:cxnLst>
                <a:cxn ang="0">
                  <a:pos x="T0" y="T1"/>
                </a:cxn>
                <a:cxn ang="0">
                  <a:pos x="T2" y="T3"/>
                </a:cxn>
                <a:cxn ang="0">
                  <a:pos x="T4" y="T5"/>
                </a:cxn>
                <a:cxn ang="0">
                  <a:pos x="T6" y="T7"/>
                </a:cxn>
                <a:cxn ang="0">
                  <a:pos x="T8" y="T9"/>
                </a:cxn>
              </a:cxnLst>
              <a:rect l="0" t="0" r="r" b="b"/>
              <a:pathLst>
                <a:path w="67" h="533">
                  <a:moveTo>
                    <a:pt x="0" y="0"/>
                  </a:moveTo>
                  <a:lnTo>
                    <a:pt x="67" y="46"/>
                  </a:lnTo>
                  <a:lnTo>
                    <a:pt x="67" y="533"/>
                  </a:lnTo>
                  <a:lnTo>
                    <a:pt x="0" y="486"/>
                  </a:lnTo>
                  <a:lnTo>
                    <a:pt x="0" y="0"/>
                  </a:lnTo>
                  <a:close/>
                </a:path>
              </a:pathLst>
            </a:custGeom>
            <a:solidFill>
              <a:srgbClr val="416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0" name="Freeform 1816"/>
            <p:cNvSpPr>
              <a:spLocks/>
            </p:cNvSpPr>
            <p:nvPr/>
          </p:nvSpPr>
          <p:spPr bwMode="auto">
            <a:xfrm>
              <a:off x="-1384299" y="2906713"/>
              <a:ext cx="7938" cy="82550"/>
            </a:xfrm>
            <a:custGeom>
              <a:avLst/>
              <a:gdLst>
                <a:gd name="T0" fmla="*/ 36 w 36"/>
                <a:gd name="T1" fmla="*/ 28 h 515"/>
                <a:gd name="T2" fmla="*/ 0 w 36"/>
                <a:gd name="T3" fmla="*/ 0 h 515"/>
                <a:gd name="T4" fmla="*/ 0 w 36"/>
                <a:gd name="T5" fmla="*/ 485 h 515"/>
                <a:gd name="T6" fmla="*/ 36 w 36"/>
                <a:gd name="T7" fmla="*/ 515 h 515"/>
                <a:gd name="T8" fmla="*/ 36 w 36"/>
                <a:gd name="T9" fmla="*/ 28 h 515"/>
              </a:gdLst>
              <a:ahLst/>
              <a:cxnLst>
                <a:cxn ang="0">
                  <a:pos x="T0" y="T1"/>
                </a:cxn>
                <a:cxn ang="0">
                  <a:pos x="T2" y="T3"/>
                </a:cxn>
                <a:cxn ang="0">
                  <a:pos x="T4" y="T5"/>
                </a:cxn>
                <a:cxn ang="0">
                  <a:pos x="T6" y="T7"/>
                </a:cxn>
                <a:cxn ang="0">
                  <a:pos x="T8" y="T9"/>
                </a:cxn>
              </a:cxnLst>
              <a:rect l="0" t="0" r="r" b="b"/>
              <a:pathLst>
                <a:path w="36" h="515">
                  <a:moveTo>
                    <a:pt x="36" y="28"/>
                  </a:moveTo>
                  <a:lnTo>
                    <a:pt x="0" y="0"/>
                  </a:lnTo>
                  <a:lnTo>
                    <a:pt x="0" y="485"/>
                  </a:lnTo>
                  <a:lnTo>
                    <a:pt x="36" y="515"/>
                  </a:lnTo>
                  <a:lnTo>
                    <a:pt x="36" y="28"/>
                  </a:lnTo>
                  <a:close/>
                </a:path>
              </a:pathLst>
            </a:custGeom>
            <a:solidFill>
              <a:srgbClr val="39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1" name="Freeform 1817"/>
            <p:cNvSpPr>
              <a:spLocks/>
            </p:cNvSpPr>
            <p:nvPr/>
          </p:nvSpPr>
          <p:spPr bwMode="auto">
            <a:xfrm>
              <a:off x="-1389062" y="2906713"/>
              <a:ext cx="4763" cy="82550"/>
            </a:xfrm>
            <a:custGeom>
              <a:avLst/>
              <a:gdLst>
                <a:gd name="T0" fmla="*/ 22 w 22"/>
                <a:gd name="T1" fmla="*/ 0 h 520"/>
                <a:gd name="T2" fmla="*/ 0 w 22"/>
                <a:gd name="T3" fmla="*/ 34 h 520"/>
                <a:gd name="T4" fmla="*/ 0 w 22"/>
                <a:gd name="T5" fmla="*/ 520 h 520"/>
                <a:gd name="T6" fmla="*/ 22 w 22"/>
                <a:gd name="T7" fmla="*/ 485 h 520"/>
                <a:gd name="T8" fmla="*/ 22 w 22"/>
                <a:gd name="T9" fmla="*/ 0 h 520"/>
              </a:gdLst>
              <a:ahLst/>
              <a:cxnLst>
                <a:cxn ang="0">
                  <a:pos x="T0" y="T1"/>
                </a:cxn>
                <a:cxn ang="0">
                  <a:pos x="T2" y="T3"/>
                </a:cxn>
                <a:cxn ang="0">
                  <a:pos x="T4" y="T5"/>
                </a:cxn>
                <a:cxn ang="0">
                  <a:pos x="T6" y="T7"/>
                </a:cxn>
                <a:cxn ang="0">
                  <a:pos x="T8" y="T9"/>
                </a:cxn>
              </a:cxnLst>
              <a:rect l="0" t="0" r="r" b="b"/>
              <a:pathLst>
                <a:path w="22" h="520">
                  <a:moveTo>
                    <a:pt x="22" y="0"/>
                  </a:moveTo>
                  <a:lnTo>
                    <a:pt x="0" y="34"/>
                  </a:lnTo>
                  <a:lnTo>
                    <a:pt x="0" y="520"/>
                  </a:lnTo>
                  <a:lnTo>
                    <a:pt x="22" y="485"/>
                  </a:lnTo>
                  <a:lnTo>
                    <a:pt x="22" y="0"/>
                  </a:lnTo>
                  <a:close/>
                </a:path>
              </a:pathLst>
            </a:custGeom>
            <a:solidFill>
              <a:srgbClr val="2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2" name="Freeform 1818"/>
            <p:cNvSpPr>
              <a:spLocks/>
            </p:cNvSpPr>
            <p:nvPr/>
          </p:nvSpPr>
          <p:spPr bwMode="auto">
            <a:xfrm>
              <a:off x="-1376362" y="2909888"/>
              <a:ext cx="14288" cy="79375"/>
            </a:xfrm>
            <a:custGeom>
              <a:avLst/>
              <a:gdLst>
                <a:gd name="T0" fmla="*/ 61 w 61"/>
                <a:gd name="T1" fmla="*/ 0 h 498"/>
                <a:gd name="T2" fmla="*/ 0 w 61"/>
                <a:gd name="T3" fmla="*/ 11 h 498"/>
                <a:gd name="T4" fmla="*/ 0 w 61"/>
                <a:gd name="T5" fmla="*/ 498 h 498"/>
                <a:gd name="T6" fmla="*/ 61 w 61"/>
                <a:gd name="T7" fmla="*/ 487 h 498"/>
                <a:gd name="T8" fmla="*/ 61 w 61"/>
                <a:gd name="T9" fmla="*/ 0 h 498"/>
              </a:gdLst>
              <a:ahLst/>
              <a:cxnLst>
                <a:cxn ang="0">
                  <a:pos x="T0" y="T1"/>
                </a:cxn>
                <a:cxn ang="0">
                  <a:pos x="T2" y="T3"/>
                </a:cxn>
                <a:cxn ang="0">
                  <a:pos x="T4" y="T5"/>
                </a:cxn>
                <a:cxn ang="0">
                  <a:pos x="T6" y="T7"/>
                </a:cxn>
                <a:cxn ang="0">
                  <a:pos x="T8" y="T9"/>
                </a:cxn>
              </a:cxnLst>
              <a:rect l="0" t="0" r="r" b="b"/>
              <a:pathLst>
                <a:path w="61" h="498">
                  <a:moveTo>
                    <a:pt x="61" y="0"/>
                  </a:moveTo>
                  <a:lnTo>
                    <a:pt x="0" y="11"/>
                  </a:lnTo>
                  <a:lnTo>
                    <a:pt x="0" y="498"/>
                  </a:lnTo>
                  <a:lnTo>
                    <a:pt x="61" y="487"/>
                  </a:lnTo>
                  <a:lnTo>
                    <a:pt x="61"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3" name="Freeform 1819"/>
            <p:cNvSpPr>
              <a:spLocks/>
            </p:cNvSpPr>
            <p:nvPr/>
          </p:nvSpPr>
          <p:spPr bwMode="auto">
            <a:xfrm>
              <a:off x="-1362074" y="2909888"/>
              <a:ext cx="9525" cy="79375"/>
            </a:xfrm>
            <a:custGeom>
              <a:avLst/>
              <a:gdLst>
                <a:gd name="T0" fmla="*/ 46 w 46"/>
                <a:gd name="T1" fmla="*/ 14 h 499"/>
                <a:gd name="T2" fmla="*/ 0 w 46"/>
                <a:gd name="T3" fmla="*/ 0 h 499"/>
                <a:gd name="T4" fmla="*/ 0 w 46"/>
                <a:gd name="T5" fmla="*/ 487 h 499"/>
                <a:gd name="T6" fmla="*/ 46 w 46"/>
                <a:gd name="T7" fmla="*/ 499 h 499"/>
                <a:gd name="T8" fmla="*/ 46 w 46"/>
                <a:gd name="T9" fmla="*/ 14 h 499"/>
              </a:gdLst>
              <a:ahLst/>
              <a:cxnLst>
                <a:cxn ang="0">
                  <a:pos x="T0" y="T1"/>
                </a:cxn>
                <a:cxn ang="0">
                  <a:pos x="T2" y="T3"/>
                </a:cxn>
                <a:cxn ang="0">
                  <a:pos x="T4" y="T5"/>
                </a:cxn>
                <a:cxn ang="0">
                  <a:pos x="T6" y="T7"/>
                </a:cxn>
                <a:cxn ang="0">
                  <a:pos x="T8" y="T9"/>
                </a:cxn>
              </a:cxnLst>
              <a:rect l="0" t="0" r="r" b="b"/>
              <a:pathLst>
                <a:path w="46" h="499">
                  <a:moveTo>
                    <a:pt x="46" y="14"/>
                  </a:moveTo>
                  <a:lnTo>
                    <a:pt x="0" y="0"/>
                  </a:lnTo>
                  <a:lnTo>
                    <a:pt x="0" y="487"/>
                  </a:lnTo>
                  <a:lnTo>
                    <a:pt x="46" y="499"/>
                  </a:lnTo>
                  <a:lnTo>
                    <a:pt x="46" y="14"/>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4" name="Freeform 1820"/>
            <p:cNvSpPr>
              <a:spLocks/>
            </p:cNvSpPr>
            <p:nvPr/>
          </p:nvSpPr>
          <p:spPr bwMode="auto">
            <a:xfrm>
              <a:off x="-1427162" y="2913063"/>
              <a:ext cx="38100" cy="80963"/>
            </a:xfrm>
            <a:custGeom>
              <a:avLst/>
              <a:gdLst>
                <a:gd name="T0" fmla="*/ 167 w 167"/>
                <a:gd name="T1" fmla="*/ 0 h 512"/>
                <a:gd name="T2" fmla="*/ 0 w 167"/>
                <a:gd name="T3" fmla="*/ 26 h 512"/>
                <a:gd name="T4" fmla="*/ 0 w 167"/>
                <a:gd name="T5" fmla="*/ 512 h 512"/>
                <a:gd name="T6" fmla="*/ 167 w 167"/>
                <a:gd name="T7" fmla="*/ 486 h 512"/>
                <a:gd name="T8" fmla="*/ 167 w 167"/>
                <a:gd name="T9" fmla="*/ 0 h 512"/>
              </a:gdLst>
              <a:ahLst/>
              <a:cxnLst>
                <a:cxn ang="0">
                  <a:pos x="T0" y="T1"/>
                </a:cxn>
                <a:cxn ang="0">
                  <a:pos x="T2" y="T3"/>
                </a:cxn>
                <a:cxn ang="0">
                  <a:pos x="T4" y="T5"/>
                </a:cxn>
                <a:cxn ang="0">
                  <a:pos x="T6" y="T7"/>
                </a:cxn>
                <a:cxn ang="0">
                  <a:pos x="T8" y="T9"/>
                </a:cxn>
              </a:cxnLst>
              <a:rect l="0" t="0" r="r" b="b"/>
              <a:pathLst>
                <a:path w="167" h="512">
                  <a:moveTo>
                    <a:pt x="167" y="0"/>
                  </a:moveTo>
                  <a:lnTo>
                    <a:pt x="0" y="26"/>
                  </a:lnTo>
                  <a:lnTo>
                    <a:pt x="0" y="512"/>
                  </a:lnTo>
                  <a:lnTo>
                    <a:pt x="167" y="486"/>
                  </a:lnTo>
                  <a:lnTo>
                    <a:pt x="167"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5" name="Freeform 1821"/>
            <p:cNvSpPr>
              <a:spLocks/>
            </p:cNvSpPr>
            <p:nvPr/>
          </p:nvSpPr>
          <p:spPr bwMode="auto">
            <a:xfrm>
              <a:off x="-1762124" y="2924176"/>
              <a:ext cx="7938" cy="82550"/>
            </a:xfrm>
            <a:custGeom>
              <a:avLst/>
              <a:gdLst>
                <a:gd name="T0" fmla="*/ 0 w 32"/>
                <a:gd name="T1" fmla="*/ 40 h 526"/>
                <a:gd name="T2" fmla="*/ 32 w 32"/>
                <a:gd name="T3" fmla="*/ 0 h 526"/>
                <a:gd name="T4" fmla="*/ 32 w 32"/>
                <a:gd name="T5" fmla="*/ 487 h 526"/>
                <a:gd name="T6" fmla="*/ 0 w 32"/>
                <a:gd name="T7" fmla="*/ 526 h 526"/>
                <a:gd name="T8" fmla="*/ 0 w 32"/>
                <a:gd name="T9" fmla="*/ 40 h 526"/>
              </a:gdLst>
              <a:ahLst/>
              <a:cxnLst>
                <a:cxn ang="0">
                  <a:pos x="T0" y="T1"/>
                </a:cxn>
                <a:cxn ang="0">
                  <a:pos x="T2" y="T3"/>
                </a:cxn>
                <a:cxn ang="0">
                  <a:pos x="T4" y="T5"/>
                </a:cxn>
                <a:cxn ang="0">
                  <a:pos x="T6" y="T7"/>
                </a:cxn>
                <a:cxn ang="0">
                  <a:pos x="T8" y="T9"/>
                </a:cxn>
              </a:cxnLst>
              <a:rect l="0" t="0" r="r" b="b"/>
              <a:pathLst>
                <a:path w="32" h="526">
                  <a:moveTo>
                    <a:pt x="0" y="40"/>
                  </a:moveTo>
                  <a:lnTo>
                    <a:pt x="32" y="0"/>
                  </a:lnTo>
                  <a:lnTo>
                    <a:pt x="32" y="487"/>
                  </a:lnTo>
                  <a:lnTo>
                    <a:pt x="0" y="526"/>
                  </a:lnTo>
                  <a:lnTo>
                    <a:pt x="0" y="40"/>
                  </a:lnTo>
                  <a:close/>
                </a:path>
              </a:pathLst>
            </a:custGeom>
            <a:solidFill>
              <a:srgbClr val="354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6" name="Freeform 1822"/>
            <p:cNvSpPr>
              <a:spLocks/>
            </p:cNvSpPr>
            <p:nvPr/>
          </p:nvSpPr>
          <p:spPr bwMode="auto">
            <a:xfrm>
              <a:off x="-1362074" y="2914651"/>
              <a:ext cx="25400" cy="79375"/>
            </a:xfrm>
            <a:custGeom>
              <a:avLst/>
              <a:gdLst>
                <a:gd name="T0" fmla="*/ 115 w 115"/>
                <a:gd name="T1" fmla="*/ 0 h 500"/>
                <a:gd name="T2" fmla="*/ 0 w 115"/>
                <a:gd name="T3" fmla="*/ 14 h 500"/>
                <a:gd name="T4" fmla="*/ 0 w 115"/>
                <a:gd name="T5" fmla="*/ 500 h 500"/>
                <a:gd name="T6" fmla="*/ 115 w 115"/>
                <a:gd name="T7" fmla="*/ 485 h 500"/>
                <a:gd name="T8" fmla="*/ 115 w 115"/>
                <a:gd name="T9" fmla="*/ 0 h 500"/>
              </a:gdLst>
              <a:ahLst/>
              <a:cxnLst>
                <a:cxn ang="0">
                  <a:pos x="T0" y="T1"/>
                </a:cxn>
                <a:cxn ang="0">
                  <a:pos x="T2" y="T3"/>
                </a:cxn>
                <a:cxn ang="0">
                  <a:pos x="T4" y="T5"/>
                </a:cxn>
                <a:cxn ang="0">
                  <a:pos x="T6" y="T7"/>
                </a:cxn>
                <a:cxn ang="0">
                  <a:pos x="T8" y="T9"/>
                </a:cxn>
              </a:cxnLst>
              <a:rect l="0" t="0" r="r" b="b"/>
              <a:pathLst>
                <a:path w="115" h="500">
                  <a:moveTo>
                    <a:pt x="115" y="0"/>
                  </a:moveTo>
                  <a:lnTo>
                    <a:pt x="0" y="14"/>
                  </a:lnTo>
                  <a:lnTo>
                    <a:pt x="0" y="500"/>
                  </a:lnTo>
                  <a:lnTo>
                    <a:pt x="115" y="485"/>
                  </a:lnTo>
                  <a:lnTo>
                    <a:pt x="115"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7" name="Freeform 1823"/>
            <p:cNvSpPr>
              <a:spLocks/>
            </p:cNvSpPr>
            <p:nvPr/>
          </p:nvSpPr>
          <p:spPr bwMode="auto">
            <a:xfrm>
              <a:off x="-904874" y="2916238"/>
              <a:ext cx="7938" cy="82550"/>
            </a:xfrm>
            <a:custGeom>
              <a:avLst/>
              <a:gdLst>
                <a:gd name="T0" fmla="*/ 0 w 35"/>
                <a:gd name="T1" fmla="*/ 29 h 515"/>
                <a:gd name="T2" fmla="*/ 35 w 35"/>
                <a:gd name="T3" fmla="*/ 0 h 515"/>
                <a:gd name="T4" fmla="*/ 35 w 35"/>
                <a:gd name="T5" fmla="*/ 486 h 515"/>
                <a:gd name="T6" fmla="*/ 0 w 35"/>
                <a:gd name="T7" fmla="*/ 515 h 515"/>
                <a:gd name="T8" fmla="*/ 0 w 35"/>
                <a:gd name="T9" fmla="*/ 29 h 515"/>
              </a:gdLst>
              <a:ahLst/>
              <a:cxnLst>
                <a:cxn ang="0">
                  <a:pos x="T0" y="T1"/>
                </a:cxn>
                <a:cxn ang="0">
                  <a:pos x="T2" y="T3"/>
                </a:cxn>
                <a:cxn ang="0">
                  <a:pos x="T4" y="T5"/>
                </a:cxn>
                <a:cxn ang="0">
                  <a:pos x="T6" y="T7"/>
                </a:cxn>
                <a:cxn ang="0">
                  <a:pos x="T8" y="T9"/>
                </a:cxn>
              </a:cxnLst>
              <a:rect l="0" t="0" r="r" b="b"/>
              <a:pathLst>
                <a:path w="35" h="515">
                  <a:moveTo>
                    <a:pt x="0" y="29"/>
                  </a:moveTo>
                  <a:lnTo>
                    <a:pt x="35" y="0"/>
                  </a:lnTo>
                  <a:lnTo>
                    <a:pt x="35" y="486"/>
                  </a:lnTo>
                  <a:lnTo>
                    <a:pt x="0" y="515"/>
                  </a:lnTo>
                  <a:lnTo>
                    <a:pt x="0" y="29"/>
                  </a:lnTo>
                  <a:close/>
                </a:path>
              </a:pathLst>
            </a:custGeom>
            <a:solidFill>
              <a:srgbClr val="4466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8" name="Freeform 1824"/>
            <p:cNvSpPr>
              <a:spLocks/>
            </p:cNvSpPr>
            <p:nvPr/>
          </p:nvSpPr>
          <p:spPr bwMode="auto">
            <a:xfrm>
              <a:off x="-1439862" y="2916238"/>
              <a:ext cx="12700" cy="85725"/>
            </a:xfrm>
            <a:custGeom>
              <a:avLst/>
              <a:gdLst>
                <a:gd name="T0" fmla="*/ 55 w 55"/>
                <a:gd name="T1" fmla="*/ 0 h 534"/>
                <a:gd name="T2" fmla="*/ 0 w 55"/>
                <a:gd name="T3" fmla="*/ 48 h 534"/>
                <a:gd name="T4" fmla="*/ 0 w 55"/>
                <a:gd name="T5" fmla="*/ 534 h 534"/>
                <a:gd name="T6" fmla="*/ 55 w 55"/>
                <a:gd name="T7" fmla="*/ 486 h 534"/>
                <a:gd name="T8" fmla="*/ 55 w 55"/>
                <a:gd name="T9" fmla="*/ 0 h 534"/>
              </a:gdLst>
              <a:ahLst/>
              <a:cxnLst>
                <a:cxn ang="0">
                  <a:pos x="T0" y="T1"/>
                </a:cxn>
                <a:cxn ang="0">
                  <a:pos x="T2" y="T3"/>
                </a:cxn>
                <a:cxn ang="0">
                  <a:pos x="T4" y="T5"/>
                </a:cxn>
                <a:cxn ang="0">
                  <a:pos x="T6" y="T7"/>
                </a:cxn>
                <a:cxn ang="0">
                  <a:pos x="T8" y="T9"/>
                </a:cxn>
              </a:cxnLst>
              <a:rect l="0" t="0" r="r" b="b"/>
              <a:pathLst>
                <a:path w="55" h="534">
                  <a:moveTo>
                    <a:pt x="55" y="0"/>
                  </a:moveTo>
                  <a:lnTo>
                    <a:pt x="0" y="48"/>
                  </a:lnTo>
                  <a:lnTo>
                    <a:pt x="0" y="534"/>
                  </a:lnTo>
                  <a:lnTo>
                    <a:pt x="55" y="486"/>
                  </a:lnTo>
                  <a:lnTo>
                    <a:pt x="55" y="0"/>
                  </a:lnTo>
                  <a:close/>
                </a:path>
              </a:pathLst>
            </a:custGeom>
            <a:solidFill>
              <a:srgbClr val="436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9" name="Freeform 1825"/>
            <p:cNvSpPr>
              <a:spLocks/>
            </p:cNvSpPr>
            <p:nvPr/>
          </p:nvSpPr>
          <p:spPr bwMode="auto">
            <a:xfrm>
              <a:off x="-908049" y="2917826"/>
              <a:ext cx="3175" cy="80963"/>
            </a:xfrm>
            <a:custGeom>
              <a:avLst/>
              <a:gdLst>
                <a:gd name="T0" fmla="*/ 0 w 13"/>
                <a:gd name="T1" fmla="*/ 0 h 512"/>
                <a:gd name="T2" fmla="*/ 13 w 13"/>
                <a:gd name="T3" fmla="*/ 26 h 512"/>
                <a:gd name="T4" fmla="*/ 13 w 13"/>
                <a:gd name="T5" fmla="*/ 512 h 512"/>
                <a:gd name="T6" fmla="*/ 0 w 13"/>
                <a:gd name="T7" fmla="*/ 486 h 512"/>
                <a:gd name="T8" fmla="*/ 0 w 13"/>
                <a:gd name="T9" fmla="*/ 0 h 512"/>
              </a:gdLst>
              <a:ahLst/>
              <a:cxnLst>
                <a:cxn ang="0">
                  <a:pos x="T0" y="T1"/>
                </a:cxn>
                <a:cxn ang="0">
                  <a:pos x="T2" y="T3"/>
                </a:cxn>
                <a:cxn ang="0">
                  <a:pos x="T4" y="T5"/>
                </a:cxn>
                <a:cxn ang="0">
                  <a:pos x="T6" y="T7"/>
                </a:cxn>
                <a:cxn ang="0">
                  <a:pos x="T8" y="T9"/>
                </a:cxn>
              </a:cxnLst>
              <a:rect l="0" t="0" r="r" b="b"/>
              <a:pathLst>
                <a:path w="13" h="512">
                  <a:moveTo>
                    <a:pt x="0" y="0"/>
                  </a:moveTo>
                  <a:lnTo>
                    <a:pt x="13" y="26"/>
                  </a:lnTo>
                  <a:lnTo>
                    <a:pt x="13" y="512"/>
                  </a:lnTo>
                  <a:lnTo>
                    <a:pt x="0" y="486"/>
                  </a:lnTo>
                  <a:lnTo>
                    <a:pt x="0" y="0"/>
                  </a:lnTo>
                  <a:close/>
                </a:path>
              </a:pathLst>
            </a:custGeom>
            <a:solidFill>
              <a:srgbClr val="1B1F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0" name="Freeform 1826"/>
            <p:cNvSpPr>
              <a:spLocks/>
            </p:cNvSpPr>
            <p:nvPr/>
          </p:nvSpPr>
          <p:spPr bwMode="auto">
            <a:xfrm>
              <a:off x="-2687637" y="3001963"/>
              <a:ext cx="12700" cy="90488"/>
            </a:xfrm>
            <a:custGeom>
              <a:avLst/>
              <a:gdLst>
                <a:gd name="T0" fmla="*/ 0 w 51"/>
                <a:gd name="T1" fmla="*/ 0 h 563"/>
                <a:gd name="T2" fmla="*/ 51 w 51"/>
                <a:gd name="T3" fmla="*/ 76 h 563"/>
                <a:gd name="T4" fmla="*/ 51 w 51"/>
                <a:gd name="T5" fmla="*/ 563 h 563"/>
                <a:gd name="T6" fmla="*/ 0 w 51"/>
                <a:gd name="T7" fmla="*/ 487 h 563"/>
                <a:gd name="T8" fmla="*/ 0 w 51"/>
                <a:gd name="T9" fmla="*/ 0 h 563"/>
              </a:gdLst>
              <a:ahLst/>
              <a:cxnLst>
                <a:cxn ang="0">
                  <a:pos x="T0" y="T1"/>
                </a:cxn>
                <a:cxn ang="0">
                  <a:pos x="T2" y="T3"/>
                </a:cxn>
                <a:cxn ang="0">
                  <a:pos x="T4" y="T5"/>
                </a:cxn>
                <a:cxn ang="0">
                  <a:pos x="T6" y="T7"/>
                </a:cxn>
                <a:cxn ang="0">
                  <a:pos x="T8" y="T9"/>
                </a:cxn>
              </a:cxnLst>
              <a:rect l="0" t="0" r="r" b="b"/>
              <a:pathLst>
                <a:path w="51" h="563">
                  <a:moveTo>
                    <a:pt x="0" y="0"/>
                  </a:moveTo>
                  <a:lnTo>
                    <a:pt x="51" y="76"/>
                  </a:lnTo>
                  <a:lnTo>
                    <a:pt x="51" y="563"/>
                  </a:lnTo>
                  <a:lnTo>
                    <a:pt x="0" y="487"/>
                  </a:lnTo>
                  <a:lnTo>
                    <a:pt x="0" y="0"/>
                  </a:lnTo>
                  <a:close/>
                </a:path>
              </a:pathLst>
            </a:custGeom>
            <a:solidFill>
              <a:srgbClr val="26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1" name="Freeform 1827"/>
            <p:cNvSpPr>
              <a:spLocks/>
            </p:cNvSpPr>
            <p:nvPr/>
          </p:nvSpPr>
          <p:spPr bwMode="auto">
            <a:xfrm>
              <a:off x="-1670049" y="2928938"/>
              <a:ext cx="12700" cy="77788"/>
            </a:xfrm>
            <a:custGeom>
              <a:avLst/>
              <a:gdLst>
                <a:gd name="T0" fmla="*/ 54 w 54"/>
                <a:gd name="T1" fmla="*/ 3 h 490"/>
                <a:gd name="T2" fmla="*/ 0 w 54"/>
                <a:gd name="T3" fmla="*/ 0 h 490"/>
                <a:gd name="T4" fmla="*/ 0 w 54"/>
                <a:gd name="T5" fmla="*/ 486 h 490"/>
                <a:gd name="T6" fmla="*/ 54 w 54"/>
                <a:gd name="T7" fmla="*/ 490 h 490"/>
                <a:gd name="T8" fmla="*/ 54 w 54"/>
                <a:gd name="T9" fmla="*/ 3 h 490"/>
              </a:gdLst>
              <a:ahLst/>
              <a:cxnLst>
                <a:cxn ang="0">
                  <a:pos x="T0" y="T1"/>
                </a:cxn>
                <a:cxn ang="0">
                  <a:pos x="T2" y="T3"/>
                </a:cxn>
                <a:cxn ang="0">
                  <a:pos x="T4" y="T5"/>
                </a:cxn>
                <a:cxn ang="0">
                  <a:pos x="T6" y="T7"/>
                </a:cxn>
                <a:cxn ang="0">
                  <a:pos x="T8" y="T9"/>
                </a:cxn>
              </a:cxnLst>
              <a:rect l="0" t="0" r="r" b="b"/>
              <a:pathLst>
                <a:path w="54" h="490">
                  <a:moveTo>
                    <a:pt x="54" y="3"/>
                  </a:moveTo>
                  <a:lnTo>
                    <a:pt x="0" y="0"/>
                  </a:lnTo>
                  <a:lnTo>
                    <a:pt x="0" y="486"/>
                  </a:lnTo>
                  <a:lnTo>
                    <a:pt x="54" y="490"/>
                  </a:lnTo>
                  <a:lnTo>
                    <a:pt x="54" y="3"/>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2" name="Freeform 1828"/>
            <p:cNvSpPr>
              <a:spLocks/>
            </p:cNvSpPr>
            <p:nvPr/>
          </p:nvSpPr>
          <p:spPr bwMode="auto">
            <a:xfrm>
              <a:off x="-2674937" y="3014663"/>
              <a:ext cx="14288" cy="77788"/>
            </a:xfrm>
            <a:custGeom>
              <a:avLst/>
              <a:gdLst>
                <a:gd name="T0" fmla="*/ 0 w 68"/>
                <a:gd name="T1" fmla="*/ 0 h 494"/>
                <a:gd name="T2" fmla="*/ 68 w 68"/>
                <a:gd name="T3" fmla="*/ 8 h 494"/>
                <a:gd name="T4" fmla="*/ 68 w 68"/>
                <a:gd name="T5" fmla="*/ 494 h 494"/>
                <a:gd name="T6" fmla="*/ 0 w 68"/>
                <a:gd name="T7" fmla="*/ 487 h 494"/>
                <a:gd name="T8" fmla="*/ 0 w 68"/>
                <a:gd name="T9" fmla="*/ 0 h 494"/>
              </a:gdLst>
              <a:ahLst/>
              <a:cxnLst>
                <a:cxn ang="0">
                  <a:pos x="T0" y="T1"/>
                </a:cxn>
                <a:cxn ang="0">
                  <a:pos x="T2" y="T3"/>
                </a:cxn>
                <a:cxn ang="0">
                  <a:pos x="T4" y="T5"/>
                </a:cxn>
                <a:cxn ang="0">
                  <a:pos x="T6" y="T7"/>
                </a:cxn>
                <a:cxn ang="0">
                  <a:pos x="T8" y="T9"/>
                </a:cxn>
              </a:cxnLst>
              <a:rect l="0" t="0" r="r" b="b"/>
              <a:pathLst>
                <a:path w="68" h="494">
                  <a:moveTo>
                    <a:pt x="0" y="0"/>
                  </a:moveTo>
                  <a:lnTo>
                    <a:pt x="68" y="8"/>
                  </a:lnTo>
                  <a:lnTo>
                    <a:pt x="68" y="494"/>
                  </a:lnTo>
                  <a:lnTo>
                    <a:pt x="0" y="487"/>
                  </a:lnTo>
                  <a:lnTo>
                    <a:pt x="0"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3" name="Freeform 1829"/>
            <p:cNvSpPr>
              <a:spLocks/>
            </p:cNvSpPr>
            <p:nvPr/>
          </p:nvSpPr>
          <p:spPr bwMode="auto">
            <a:xfrm>
              <a:off x="-1439862" y="2930526"/>
              <a:ext cx="7938" cy="82550"/>
            </a:xfrm>
            <a:custGeom>
              <a:avLst/>
              <a:gdLst>
                <a:gd name="T0" fmla="*/ 33 w 33"/>
                <a:gd name="T1" fmla="*/ 0 h 522"/>
                <a:gd name="T2" fmla="*/ 0 w 33"/>
                <a:gd name="T3" fmla="*/ 35 h 522"/>
                <a:gd name="T4" fmla="*/ 0 w 33"/>
                <a:gd name="T5" fmla="*/ 522 h 522"/>
                <a:gd name="T6" fmla="*/ 33 w 33"/>
                <a:gd name="T7" fmla="*/ 486 h 522"/>
                <a:gd name="T8" fmla="*/ 33 w 33"/>
                <a:gd name="T9" fmla="*/ 0 h 522"/>
              </a:gdLst>
              <a:ahLst/>
              <a:cxnLst>
                <a:cxn ang="0">
                  <a:pos x="T0" y="T1"/>
                </a:cxn>
                <a:cxn ang="0">
                  <a:pos x="T2" y="T3"/>
                </a:cxn>
                <a:cxn ang="0">
                  <a:pos x="T4" y="T5"/>
                </a:cxn>
                <a:cxn ang="0">
                  <a:pos x="T6" y="T7"/>
                </a:cxn>
                <a:cxn ang="0">
                  <a:pos x="T8" y="T9"/>
                </a:cxn>
              </a:cxnLst>
              <a:rect l="0" t="0" r="r" b="b"/>
              <a:pathLst>
                <a:path w="33" h="522">
                  <a:moveTo>
                    <a:pt x="33" y="0"/>
                  </a:moveTo>
                  <a:lnTo>
                    <a:pt x="0" y="35"/>
                  </a:lnTo>
                  <a:lnTo>
                    <a:pt x="0" y="522"/>
                  </a:lnTo>
                  <a:lnTo>
                    <a:pt x="33" y="486"/>
                  </a:lnTo>
                  <a:lnTo>
                    <a:pt x="33" y="0"/>
                  </a:lnTo>
                  <a:close/>
                </a:path>
              </a:pathLst>
            </a:custGeom>
            <a:solidFill>
              <a:srgbClr val="3D59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4" name="Freeform 1830"/>
            <p:cNvSpPr>
              <a:spLocks/>
            </p:cNvSpPr>
            <p:nvPr/>
          </p:nvSpPr>
          <p:spPr bwMode="auto">
            <a:xfrm>
              <a:off x="-827087" y="2932113"/>
              <a:ext cx="1588" cy="82550"/>
            </a:xfrm>
            <a:custGeom>
              <a:avLst/>
              <a:gdLst>
                <a:gd name="T0" fmla="*/ 0 w 9"/>
                <a:gd name="T1" fmla="*/ 33 h 518"/>
                <a:gd name="T2" fmla="*/ 9 w 9"/>
                <a:gd name="T3" fmla="*/ 0 h 518"/>
                <a:gd name="T4" fmla="*/ 9 w 9"/>
                <a:gd name="T5" fmla="*/ 486 h 518"/>
                <a:gd name="T6" fmla="*/ 0 w 9"/>
                <a:gd name="T7" fmla="*/ 518 h 518"/>
                <a:gd name="T8" fmla="*/ 0 w 9"/>
                <a:gd name="T9" fmla="*/ 33 h 518"/>
              </a:gdLst>
              <a:ahLst/>
              <a:cxnLst>
                <a:cxn ang="0">
                  <a:pos x="T0" y="T1"/>
                </a:cxn>
                <a:cxn ang="0">
                  <a:pos x="T2" y="T3"/>
                </a:cxn>
                <a:cxn ang="0">
                  <a:pos x="T4" y="T5"/>
                </a:cxn>
                <a:cxn ang="0">
                  <a:pos x="T6" y="T7"/>
                </a:cxn>
                <a:cxn ang="0">
                  <a:pos x="T8" y="T9"/>
                </a:cxn>
              </a:cxnLst>
              <a:rect l="0" t="0" r="r" b="b"/>
              <a:pathLst>
                <a:path w="9" h="518">
                  <a:moveTo>
                    <a:pt x="0" y="33"/>
                  </a:moveTo>
                  <a:lnTo>
                    <a:pt x="9" y="0"/>
                  </a:lnTo>
                  <a:lnTo>
                    <a:pt x="9" y="486"/>
                  </a:lnTo>
                  <a:lnTo>
                    <a:pt x="0" y="518"/>
                  </a:lnTo>
                  <a:lnTo>
                    <a:pt x="0" y="33"/>
                  </a:lnTo>
                  <a:close/>
                </a:path>
              </a:pathLst>
            </a:custGeom>
            <a:solidFill>
              <a:srgbClr val="1B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5" name="Freeform 1831"/>
            <p:cNvSpPr>
              <a:spLocks/>
            </p:cNvSpPr>
            <p:nvPr/>
          </p:nvSpPr>
          <p:spPr bwMode="auto">
            <a:xfrm>
              <a:off x="-2312987" y="2973388"/>
              <a:ext cx="23813" cy="98425"/>
            </a:xfrm>
            <a:custGeom>
              <a:avLst/>
              <a:gdLst>
                <a:gd name="T0" fmla="*/ 0 w 107"/>
                <a:gd name="T1" fmla="*/ 133 h 619"/>
                <a:gd name="T2" fmla="*/ 107 w 107"/>
                <a:gd name="T3" fmla="*/ 0 h 619"/>
                <a:gd name="T4" fmla="*/ 107 w 107"/>
                <a:gd name="T5" fmla="*/ 485 h 619"/>
                <a:gd name="T6" fmla="*/ 0 w 107"/>
                <a:gd name="T7" fmla="*/ 619 h 619"/>
                <a:gd name="T8" fmla="*/ 0 w 107"/>
                <a:gd name="T9" fmla="*/ 133 h 619"/>
              </a:gdLst>
              <a:ahLst/>
              <a:cxnLst>
                <a:cxn ang="0">
                  <a:pos x="T0" y="T1"/>
                </a:cxn>
                <a:cxn ang="0">
                  <a:pos x="T2" y="T3"/>
                </a:cxn>
                <a:cxn ang="0">
                  <a:pos x="T4" y="T5"/>
                </a:cxn>
                <a:cxn ang="0">
                  <a:pos x="T6" y="T7"/>
                </a:cxn>
                <a:cxn ang="0">
                  <a:pos x="T8" y="T9"/>
                </a:cxn>
              </a:cxnLst>
              <a:rect l="0" t="0" r="r" b="b"/>
              <a:pathLst>
                <a:path w="107" h="619">
                  <a:moveTo>
                    <a:pt x="0" y="133"/>
                  </a:moveTo>
                  <a:lnTo>
                    <a:pt x="107" y="0"/>
                  </a:lnTo>
                  <a:lnTo>
                    <a:pt x="107" y="485"/>
                  </a:lnTo>
                  <a:lnTo>
                    <a:pt x="0" y="619"/>
                  </a:lnTo>
                  <a:lnTo>
                    <a:pt x="0" y="133"/>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6" name="Freeform 1832"/>
            <p:cNvSpPr>
              <a:spLocks/>
            </p:cNvSpPr>
            <p:nvPr/>
          </p:nvSpPr>
          <p:spPr bwMode="auto">
            <a:xfrm>
              <a:off x="-2590799" y="3011488"/>
              <a:ext cx="28575" cy="79375"/>
            </a:xfrm>
            <a:custGeom>
              <a:avLst/>
              <a:gdLst>
                <a:gd name="T0" fmla="*/ 0 w 124"/>
                <a:gd name="T1" fmla="*/ 11 h 496"/>
                <a:gd name="T2" fmla="*/ 124 w 124"/>
                <a:gd name="T3" fmla="*/ 0 h 496"/>
                <a:gd name="T4" fmla="*/ 124 w 124"/>
                <a:gd name="T5" fmla="*/ 486 h 496"/>
                <a:gd name="T6" fmla="*/ 0 w 124"/>
                <a:gd name="T7" fmla="*/ 496 h 496"/>
                <a:gd name="T8" fmla="*/ 0 w 124"/>
                <a:gd name="T9" fmla="*/ 11 h 496"/>
              </a:gdLst>
              <a:ahLst/>
              <a:cxnLst>
                <a:cxn ang="0">
                  <a:pos x="T0" y="T1"/>
                </a:cxn>
                <a:cxn ang="0">
                  <a:pos x="T2" y="T3"/>
                </a:cxn>
                <a:cxn ang="0">
                  <a:pos x="T4" y="T5"/>
                </a:cxn>
                <a:cxn ang="0">
                  <a:pos x="T6" y="T7"/>
                </a:cxn>
                <a:cxn ang="0">
                  <a:pos x="T8" y="T9"/>
                </a:cxn>
              </a:cxnLst>
              <a:rect l="0" t="0" r="r" b="b"/>
              <a:pathLst>
                <a:path w="124" h="496">
                  <a:moveTo>
                    <a:pt x="0" y="11"/>
                  </a:moveTo>
                  <a:lnTo>
                    <a:pt x="124" y="0"/>
                  </a:lnTo>
                  <a:lnTo>
                    <a:pt x="124" y="486"/>
                  </a:lnTo>
                  <a:lnTo>
                    <a:pt x="0" y="496"/>
                  </a:lnTo>
                  <a:lnTo>
                    <a:pt x="0" y="11"/>
                  </a:lnTo>
                  <a:close/>
                </a:path>
              </a:pathLst>
            </a:custGeom>
            <a:solidFill>
              <a:srgbClr val="578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7" name="Freeform 1833"/>
            <p:cNvSpPr>
              <a:spLocks/>
            </p:cNvSpPr>
            <p:nvPr/>
          </p:nvSpPr>
          <p:spPr bwMode="auto">
            <a:xfrm>
              <a:off x="-1670049" y="2941638"/>
              <a:ext cx="1588" cy="82550"/>
            </a:xfrm>
            <a:custGeom>
              <a:avLst/>
              <a:gdLst>
                <a:gd name="T0" fmla="*/ 7 w 7"/>
                <a:gd name="T1" fmla="*/ 31 h 517"/>
                <a:gd name="T2" fmla="*/ 0 w 7"/>
                <a:gd name="T3" fmla="*/ 0 h 517"/>
                <a:gd name="T4" fmla="*/ 0 w 7"/>
                <a:gd name="T5" fmla="*/ 486 h 517"/>
                <a:gd name="T6" fmla="*/ 7 w 7"/>
                <a:gd name="T7" fmla="*/ 517 h 517"/>
                <a:gd name="T8" fmla="*/ 7 w 7"/>
                <a:gd name="T9" fmla="*/ 31 h 517"/>
              </a:gdLst>
              <a:ahLst/>
              <a:cxnLst>
                <a:cxn ang="0">
                  <a:pos x="T0" y="T1"/>
                </a:cxn>
                <a:cxn ang="0">
                  <a:pos x="T2" y="T3"/>
                </a:cxn>
                <a:cxn ang="0">
                  <a:pos x="T4" y="T5"/>
                </a:cxn>
                <a:cxn ang="0">
                  <a:pos x="T6" y="T7"/>
                </a:cxn>
                <a:cxn ang="0">
                  <a:pos x="T8" y="T9"/>
                </a:cxn>
              </a:cxnLst>
              <a:rect l="0" t="0" r="r" b="b"/>
              <a:pathLst>
                <a:path w="7" h="517">
                  <a:moveTo>
                    <a:pt x="7" y="31"/>
                  </a:moveTo>
                  <a:lnTo>
                    <a:pt x="0" y="0"/>
                  </a:lnTo>
                  <a:lnTo>
                    <a:pt x="0" y="486"/>
                  </a:lnTo>
                  <a:lnTo>
                    <a:pt x="7" y="517"/>
                  </a:lnTo>
                  <a:lnTo>
                    <a:pt x="7" y="31"/>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8" name="Freeform 1834"/>
            <p:cNvSpPr>
              <a:spLocks/>
            </p:cNvSpPr>
            <p:nvPr/>
          </p:nvSpPr>
          <p:spPr bwMode="auto">
            <a:xfrm>
              <a:off x="-2660649" y="3016251"/>
              <a:ext cx="19050" cy="88900"/>
            </a:xfrm>
            <a:custGeom>
              <a:avLst/>
              <a:gdLst>
                <a:gd name="T0" fmla="*/ 0 w 79"/>
                <a:gd name="T1" fmla="*/ 0 h 563"/>
                <a:gd name="T2" fmla="*/ 79 w 79"/>
                <a:gd name="T3" fmla="*/ 77 h 563"/>
                <a:gd name="T4" fmla="*/ 79 w 79"/>
                <a:gd name="T5" fmla="*/ 563 h 563"/>
                <a:gd name="T6" fmla="*/ 0 w 79"/>
                <a:gd name="T7" fmla="*/ 486 h 563"/>
                <a:gd name="T8" fmla="*/ 0 w 79"/>
                <a:gd name="T9" fmla="*/ 0 h 563"/>
              </a:gdLst>
              <a:ahLst/>
              <a:cxnLst>
                <a:cxn ang="0">
                  <a:pos x="T0" y="T1"/>
                </a:cxn>
                <a:cxn ang="0">
                  <a:pos x="T2" y="T3"/>
                </a:cxn>
                <a:cxn ang="0">
                  <a:pos x="T4" y="T5"/>
                </a:cxn>
                <a:cxn ang="0">
                  <a:pos x="T6" y="T7"/>
                </a:cxn>
                <a:cxn ang="0">
                  <a:pos x="T8" y="T9"/>
                </a:cxn>
              </a:cxnLst>
              <a:rect l="0" t="0" r="r" b="b"/>
              <a:pathLst>
                <a:path w="79" h="563">
                  <a:moveTo>
                    <a:pt x="0" y="0"/>
                  </a:moveTo>
                  <a:lnTo>
                    <a:pt x="79" y="77"/>
                  </a:lnTo>
                  <a:lnTo>
                    <a:pt x="79" y="563"/>
                  </a:lnTo>
                  <a:lnTo>
                    <a:pt x="0" y="486"/>
                  </a:lnTo>
                  <a:lnTo>
                    <a:pt x="0" y="0"/>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9" name="Freeform 1835"/>
            <p:cNvSpPr>
              <a:spLocks/>
            </p:cNvSpPr>
            <p:nvPr/>
          </p:nvSpPr>
          <p:spPr bwMode="auto">
            <a:xfrm>
              <a:off x="-2705099" y="3019426"/>
              <a:ext cx="4763" cy="93663"/>
            </a:xfrm>
            <a:custGeom>
              <a:avLst/>
              <a:gdLst>
                <a:gd name="T0" fmla="*/ 0 w 18"/>
                <a:gd name="T1" fmla="*/ 0 h 590"/>
                <a:gd name="T2" fmla="*/ 18 w 18"/>
                <a:gd name="T3" fmla="*/ 105 h 590"/>
                <a:gd name="T4" fmla="*/ 18 w 18"/>
                <a:gd name="T5" fmla="*/ 590 h 590"/>
                <a:gd name="T6" fmla="*/ 0 w 18"/>
                <a:gd name="T7" fmla="*/ 487 h 590"/>
                <a:gd name="T8" fmla="*/ 0 w 18"/>
                <a:gd name="T9" fmla="*/ 0 h 590"/>
              </a:gdLst>
              <a:ahLst/>
              <a:cxnLst>
                <a:cxn ang="0">
                  <a:pos x="T0" y="T1"/>
                </a:cxn>
                <a:cxn ang="0">
                  <a:pos x="T2" y="T3"/>
                </a:cxn>
                <a:cxn ang="0">
                  <a:pos x="T4" y="T5"/>
                </a:cxn>
                <a:cxn ang="0">
                  <a:pos x="T6" y="T7"/>
                </a:cxn>
                <a:cxn ang="0">
                  <a:pos x="T8" y="T9"/>
                </a:cxn>
              </a:cxnLst>
              <a:rect l="0" t="0" r="r" b="b"/>
              <a:pathLst>
                <a:path w="18" h="590">
                  <a:moveTo>
                    <a:pt x="0" y="0"/>
                  </a:moveTo>
                  <a:lnTo>
                    <a:pt x="18" y="105"/>
                  </a:lnTo>
                  <a:lnTo>
                    <a:pt x="18" y="590"/>
                  </a:lnTo>
                  <a:lnTo>
                    <a:pt x="0" y="487"/>
                  </a:lnTo>
                  <a:lnTo>
                    <a:pt x="0" y="0"/>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0" name="Freeform 1836"/>
            <p:cNvSpPr>
              <a:spLocks/>
            </p:cNvSpPr>
            <p:nvPr/>
          </p:nvSpPr>
          <p:spPr bwMode="auto">
            <a:xfrm>
              <a:off x="-841374" y="2936876"/>
              <a:ext cx="3175" cy="79375"/>
            </a:xfrm>
            <a:custGeom>
              <a:avLst/>
              <a:gdLst>
                <a:gd name="T0" fmla="*/ 0 w 19"/>
                <a:gd name="T1" fmla="*/ 0 h 504"/>
                <a:gd name="T2" fmla="*/ 19 w 19"/>
                <a:gd name="T3" fmla="*/ 17 h 504"/>
                <a:gd name="T4" fmla="*/ 19 w 19"/>
                <a:gd name="T5" fmla="*/ 504 h 504"/>
                <a:gd name="T6" fmla="*/ 0 w 19"/>
                <a:gd name="T7" fmla="*/ 485 h 504"/>
                <a:gd name="T8" fmla="*/ 0 w 19"/>
                <a:gd name="T9" fmla="*/ 0 h 504"/>
              </a:gdLst>
              <a:ahLst/>
              <a:cxnLst>
                <a:cxn ang="0">
                  <a:pos x="T0" y="T1"/>
                </a:cxn>
                <a:cxn ang="0">
                  <a:pos x="T2" y="T3"/>
                </a:cxn>
                <a:cxn ang="0">
                  <a:pos x="T4" y="T5"/>
                </a:cxn>
                <a:cxn ang="0">
                  <a:pos x="T6" y="T7"/>
                </a:cxn>
                <a:cxn ang="0">
                  <a:pos x="T8" y="T9"/>
                </a:cxn>
              </a:cxnLst>
              <a:rect l="0" t="0" r="r" b="b"/>
              <a:pathLst>
                <a:path w="19" h="504">
                  <a:moveTo>
                    <a:pt x="0" y="0"/>
                  </a:moveTo>
                  <a:lnTo>
                    <a:pt x="19" y="17"/>
                  </a:lnTo>
                  <a:lnTo>
                    <a:pt x="19" y="504"/>
                  </a:lnTo>
                  <a:lnTo>
                    <a:pt x="0" y="485"/>
                  </a:lnTo>
                  <a:lnTo>
                    <a:pt x="0" y="0"/>
                  </a:lnTo>
                  <a:close/>
                </a:path>
              </a:pathLst>
            </a:custGeom>
            <a:solidFill>
              <a:srgbClr val="324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1" name="Freeform 1837"/>
            <p:cNvSpPr>
              <a:spLocks/>
            </p:cNvSpPr>
            <p:nvPr/>
          </p:nvSpPr>
          <p:spPr bwMode="auto">
            <a:xfrm>
              <a:off x="-2597149" y="3013076"/>
              <a:ext cx="6350" cy="82550"/>
            </a:xfrm>
            <a:custGeom>
              <a:avLst/>
              <a:gdLst>
                <a:gd name="T0" fmla="*/ 0 w 32"/>
                <a:gd name="T1" fmla="*/ 35 h 520"/>
                <a:gd name="T2" fmla="*/ 32 w 32"/>
                <a:gd name="T3" fmla="*/ 0 h 520"/>
                <a:gd name="T4" fmla="*/ 32 w 32"/>
                <a:gd name="T5" fmla="*/ 485 h 520"/>
                <a:gd name="T6" fmla="*/ 0 w 32"/>
                <a:gd name="T7" fmla="*/ 520 h 520"/>
                <a:gd name="T8" fmla="*/ 0 w 32"/>
                <a:gd name="T9" fmla="*/ 35 h 520"/>
              </a:gdLst>
              <a:ahLst/>
              <a:cxnLst>
                <a:cxn ang="0">
                  <a:pos x="T0" y="T1"/>
                </a:cxn>
                <a:cxn ang="0">
                  <a:pos x="T2" y="T3"/>
                </a:cxn>
                <a:cxn ang="0">
                  <a:pos x="T4" y="T5"/>
                </a:cxn>
                <a:cxn ang="0">
                  <a:pos x="T6" y="T7"/>
                </a:cxn>
                <a:cxn ang="0">
                  <a:pos x="T8" y="T9"/>
                </a:cxn>
              </a:cxnLst>
              <a:rect l="0" t="0" r="r" b="b"/>
              <a:pathLst>
                <a:path w="32" h="520">
                  <a:moveTo>
                    <a:pt x="0" y="35"/>
                  </a:moveTo>
                  <a:lnTo>
                    <a:pt x="32" y="0"/>
                  </a:lnTo>
                  <a:lnTo>
                    <a:pt x="32" y="485"/>
                  </a:lnTo>
                  <a:lnTo>
                    <a:pt x="0" y="520"/>
                  </a:lnTo>
                  <a:lnTo>
                    <a:pt x="0" y="35"/>
                  </a:lnTo>
                  <a:close/>
                </a:path>
              </a:pathLst>
            </a:custGeom>
            <a:solidFill>
              <a:srgbClr val="3A5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2" name="Freeform 1838"/>
            <p:cNvSpPr>
              <a:spLocks/>
            </p:cNvSpPr>
            <p:nvPr/>
          </p:nvSpPr>
          <p:spPr bwMode="auto">
            <a:xfrm>
              <a:off x="-838199" y="2938463"/>
              <a:ext cx="11113" cy="77788"/>
            </a:xfrm>
            <a:custGeom>
              <a:avLst/>
              <a:gdLst>
                <a:gd name="T0" fmla="*/ 0 w 46"/>
                <a:gd name="T1" fmla="*/ 8 h 495"/>
                <a:gd name="T2" fmla="*/ 46 w 46"/>
                <a:gd name="T3" fmla="*/ 0 h 495"/>
                <a:gd name="T4" fmla="*/ 46 w 46"/>
                <a:gd name="T5" fmla="*/ 485 h 495"/>
                <a:gd name="T6" fmla="*/ 0 w 46"/>
                <a:gd name="T7" fmla="*/ 495 h 495"/>
                <a:gd name="T8" fmla="*/ 0 w 46"/>
                <a:gd name="T9" fmla="*/ 8 h 495"/>
              </a:gdLst>
              <a:ahLst/>
              <a:cxnLst>
                <a:cxn ang="0">
                  <a:pos x="T0" y="T1"/>
                </a:cxn>
                <a:cxn ang="0">
                  <a:pos x="T2" y="T3"/>
                </a:cxn>
                <a:cxn ang="0">
                  <a:pos x="T4" y="T5"/>
                </a:cxn>
                <a:cxn ang="0">
                  <a:pos x="T6" y="T7"/>
                </a:cxn>
                <a:cxn ang="0">
                  <a:pos x="T8" y="T9"/>
                </a:cxn>
              </a:cxnLst>
              <a:rect l="0" t="0" r="r" b="b"/>
              <a:pathLst>
                <a:path w="46" h="495">
                  <a:moveTo>
                    <a:pt x="0" y="8"/>
                  </a:moveTo>
                  <a:lnTo>
                    <a:pt x="46" y="0"/>
                  </a:lnTo>
                  <a:lnTo>
                    <a:pt x="46" y="485"/>
                  </a:lnTo>
                  <a:lnTo>
                    <a:pt x="0" y="495"/>
                  </a:lnTo>
                  <a:lnTo>
                    <a:pt x="0" y="8"/>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3" name="Freeform 1839"/>
            <p:cNvSpPr>
              <a:spLocks/>
            </p:cNvSpPr>
            <p:nvPr/>
          </p:nvSpPr>
          <p:spPr bwMode="auto">
            <a:xfrm>
              <a:off x="-1747837" y="2944813"/>
              <a:ext cx="12700" cy="88900"/>
            </a:xfrm>
            <a:custGeom>
              <a:avLst/>
              <a:gdLst>
                <a:gd name="T0" fmla="*/ 0 w 57"/>
                <a:gd name="T1" fmla="*/ 73 h 558"/>
                <a:gd name="T2" fmla="*/ 57 w 57"/>
                <a:gd name="T3" fmla="*/ 0 h 558"/>
                <a:gd name="T4" fmla="*/ 57 w 57"/>
                <a:gd name="T5" fmla="*/ 486 h 558"/>
                <a:gd name="T6" fmla="*/ 0 w 57"/>
                <a:gd name="T7" fmla="*/ 558 h 558"/>
                <a:gd name="T8" fmla="*/ 0 w 57"/>
                <a:gd name="T9" fmla="*/ 73 h 558"/>
              </a:gdLst>
              <a:ahLst/>
              <a:cxnLst>
                <a:cxn ang="0">
                  <a:pos x="T0" y="T1"/>
                </a:cxn>
                <a:cxn ang="0">
                  <a:pos x="T2" y="T3"/>
                </a:cxn>
                <a:cxn ang="0">
                  <a:pos x="T4" y="T5"/>
                </a:cxn>
                <a:cxn ang="0">
                  <a:pos x="T6" y="T7"/>
                </a:cxn>
                <a:cxn ang="0">
                  <a:pos x="T8" y="T9"/>
                </a:cxn>
              </a:cxnLst>
              <a:rect l="0" t="0" r="r" b="b"/>
              <a:pathLst>
                <a:path w="57" h="558">
                  <a:moveTo>
                    <a:pt x="0" y="73"/>
                  </a:moveTo>
                  <a:lnTo>
                    <a:pt x="57" y="0"/>
                  </a:lnTo>
                  <a:lnTo>
                    <a:pt x="57" y="486"/>
                  </a:lnTo>
                  <a:lnTo>
                    <a:pt x="0" y="558"/>
                  </a:lnTo>
                  <a:lnTo>
                    <a:pt x="0" y="73"/>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4" name="Freeform 1840"/>
            <p:cNvSpPr>
              <a:spLocks/>
            </p:cNvSpPr>
            <p:nvPr/>
          </p:nvSpPr>
          <p:spPr bwMode="auto">
            <a:xfrm>
              <a:off x="-1444624" y="2940051"/>
              <a:ext cx="6350" cy="80963"/>
            </a:xfrm>
            <a:custGeom>
              <a:avLst/>
              <a:gdLst>
                <a:gd name="T0" fmla="*/ 29 w 29"/>
                <a:gd name="T1" fmla="*/ 0 h 509"/>
                <a:gd name="T2" fmla="*/ 0 w 29"/>
                <a:gd name="T3" fmla="*/ 23 h 509"/>
                <a:gd name="T4" fmla="*/ 0 w 29"/>
                <a:gd name="T5" fmla="*/ 509 h 509"/>
                <a:gd name="T6" fmla="*/ 29 w 29"/>
                <a:gd name="T7" fmla="*/ 486 h 509"/>
                <a:gd name="T8" fmla="*/ 29 w 29"/>
                <a:gd name="T9" fmla="*/ 0 h 509"/>
              </a:gdLst>
              <a:ahLst/>
              <a:cxnLst>
                <a:cxn ang="0">
                  <a:pos x="T0" y="T1"/>
                </a:cxn>
                <a:cxn ang="0">
                  <a:pos x="T2" y="T3"/>
                </a:cxn>
                <a:cxn ang="0">
                  <a:pos x="T4" y="T5"/>
                </a:cxn>
                <a:cxn ang="0">
                  <a:pos x="T6" y="T7"/>
                </a:cxn>
                <a:cxn ang="0">
                  <a:pos x="T8" y="T9"/>
                </a:cxn>
              </a:cxnLst>
              <a:rect l="0" t="0" r="r" b="b"/>
              <a:pathLst>
                <a:path w="29" h="509">
                  <a:moveTo>
                    <a:pt x="29" y="0"/>
                  </a:moveTo>
                  <a:lnTo>
                    <a:pt x="0" y="23"/>
                  </a:lnTo>
                  <a:lnTo>
                    <a:pt x="0" y="509"/>
                  </a:lnTo>
                  <a:lnTo>
                    <a:pt x="29" y="486"/>
                  </a:lnTo>
                  <a:lnTo>
                    <a:pt x="29" y="0"/>
                  </a:lnTo>
                  <a:close/>
                </a:path>
              </a:pathLst>
            </a:custGeom>
            <a:solidFill>
              <a:srgbClr val="4568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5" name="Freeform 1841"/>
            <p:cNvSpPr>
              <a:spLocks/>
            </p:cNvSpPr>
            <p:nvPr/>
          </p:nvSpPr>
          <p:spPr bwMode="auto">
            <a:xfrm>
              <a:off x="-2562224" y="3011488"/>
              <a:ext cx="7938" cy="92075"/>
            </a:xfrm>
            <a:custGeom>
              <a:avLst/>
              <a:gdLst>
                <a:gd name="T0" fmla="*/ 0 w 38"/>
                <a:gd name="T1" fmla="*/ 0 h 575"/>
                <a:gd name="T2" fmla="*/ 38 w 38"/>
                <a:gd name="T3" fmla="*/ 89 h 575"/>
                <a:gd name="T4" fmla="*/ 38 w 38"/>
                <a:gd name="T5" fmla="*/ 575 h 575"/>
                <a:gd name="T6" fmla="*/ 0 w 38"/>
                <a:gd name="T7" fmla="*/ 486 h 575"/>
                <a:gd name="T8" fmla="*/ 0 w 38"/>
                <a:gd name="T9" fmla="*/ 0 h 575"/>
              </a:gdLst>
              <a:ahLst/>
              <a:cxnLst>
                <a:cxn ang="0">
                  <a:pos x="T0" y="T1"/>
                </a:cxn>
                <a:cxn ang="0">
                  <a:pos x="T2" y="T3"/>
                </a:cxn>
                <a:cxn ang="0">
                  <a:pos x="T4" y="T5"/>
                </a:cxn>
                <a:cxn ang="0">
                  <a:pos x="T6" y="T7"/>
                </a:cxn>
                <a:cxn ang="0">
                  <a:pos x="T8" y="T9"/>
                </a:cxn>
              </a:cxnLst>
              <a:rect l="0" t="0" r="r" b="b"/>
              <a:pathLst>
                <a:path w="38" h="575">
                  <a:moveTo>
                    <a:pt x="0" y="0"/>
                  </a:moveTo>
                  <a:lnTo>
                    <a:pt x="38" y="89"/>
                  </a:lnTo>
                  <a:lnTo>
                    <a:pt x="38" y="575"/>
                  </a:lnTo>
                  <a:lnTo>
                    <a:pt x="0" y="486"/>
                  </a:lnTo>
                  <a:lnTo>
                    <a:pt x="0"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6" name="Freeform 1842"/>
            <p:cNvSpPr>
              <a:spLocks/>
            </p:cNvSpPr>
            <p:nvPr/>
          </p:nvSpPr>
          <p:spPr bwMode="auto">
            <a:xfrm>
              <a:off x="-2339974" y="2994026"/>
              <a:ext cx="26988" cy="84138"/>
            </a:xfrm>
            <a:custGeom>
              <a:avLst/>
              <a:gdLst>
                <a:gd name="T0" fmla="*/ 0 w 122"/>
                <a:gd name="T1" fmla="*/ 40 h 526"/>
                <a:gd name="T2" fmla="*/ 122 w 122"/>
                <a:gd name="T3" fmla="*/ 0 h 526"/>
                <a:gd name="T4" fmla="*/ 122 w 122"/>
                <a:gd name="T5" fmla="*/ 486 h 526"/>
                <a:gd name="T6" fmla="*/ 0 w 122"/>
                <a:gd name="T7" fmla="*/ 526 h 526"/>
                <a:gd name="T8" fmla="*/ 0 w 122"/>
                <a:gd name="T9" fmla="*/ 40 h 526"/>
              </a:gdLst>
              <a:ahLst/>
              <a:cxnLst>
                <a:cxn ang="0">
                  <a:pos x="T0" y="T1"/>
                </a:cxn>
                <a:cxn ang="0">
                  <a:pos x="T2" y="T3"/>
                </a:cxn>
                <a:cxn ang="0">
                  <a:pos x="T4" y="T5"/>
                </a:cxn>
                <a:cxn ang="0">
                  <a:pos x="T6" y="T7"/>
                </a:cxn>
                <a:cxn ang="0">
                  <a:pos x="T8" y="T9"/>
                </a:cxn>
              </a:cxnLst>
              <a:rect l="0" t="0" r="r" b="b"/>
              <a:pathLst>
                <a:path w="122" h="526">
                  <a:moveTo>
                    <a:pt x="0" y="40"/>
                  </a:moveTo>
                  <a:lnTo>
                    <a:pt x="122" y="0"/>
                  </a:lnTo>
                  <a:lnTo>
                    <a:pt x="122" y="486"/>
                  </a:lnTo>
                  <a:lnTo>
                    <a:pt x="0" y="526"/>
                  </a:lnTo>
                  <a:lnTo>
                    <a:pt x="0" y="40"/>
                  </a:lnTo>
                  <a:close/>
                </a:path>
              </a:pathLst>
            </a:custGeom>
            <a:solidFill>
              <a:srgbClr val="54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7" name="Freeform 1843"/>
            <p:cNvSpPr>
              <a:spLocks/>
            </p:cNvSpPr>
            <p:nvPr/>
          </p:nvSpPr>
          <p:spPr bwMode="auto">
            <a:xfrm>
              <a:off x="-1446212" y="2944813"/>
              <a:ext cx="1588" cy="85725"/>
            </a:xfrm>
            <a:custGeom>
              <a:avLst/>
              <a:gdLst>
                <a:gd name="T0" fmla="*/ 7 w 7"/>
                <a:gd name="T1" fmla="*/ 0 h 541"/>
                <a:gd name="T2" fmla="*/ 0 w 7"/>
                <a:gd name="T3" fmla="*/ 55 h 541"/>
                <a:gd name="T4" fmla="*/ 0 w 7"/>
                <a:gd name="T5" fmla="*/ 541 h 541"/>
                <a:gd name="T6" fmla="*/ 7 w 7"/>
                <a:gd name="T7" fmla="*/ 486 h 541"/>
                <a:gd name="T8" fmla="*/ 7 w 7"/>
                <a:gd name="T9" fmla="*/ 0 h 541"/>
              </a:gdLst>
              <a:ahLst/>
              <a:cxnLst>
                <a:cxn ang="0">
                  <a:pos x="T0" y="T1"/>
                </a:cxn>
                <a:cxn ang="0">
                  <a:pos x="T2" y="T3"/>
                </a:cxn>
                <a:cxn ang="0">
                  <a:pos x="T4" y="T5"/>
                </a:cxn>
                <a:cxn ang="0">
                  <a:pos x="T6" y="T7"/>
                </a:cxn>
                <a:cxn ang="0">
                  <a:pos x="T8" y="T9"/>
                </a:cxn>
              </a:cxnLst>
              <a:rect l="0" t="0" r="r" b="b"/>
              <a:pathLst>
                <a:path w="7" h="541">
                  <a:moveTo>
                    <a:pt x="7" y="0"/>
                  </a:moveTo>
                  <a:lnTo>
                    <a:pt x="0" y="55"/>
                  </a:lnTo>
                  <a:lnTo>
                    <a:pt x="0" y="541"/>
                  </a:lnTo>
                  <a:lnTo>
                    <a:pt x="7" y="486"/>
                  </a:lnTo>
                  <a:lnTo>
                    <a:pt x="7" y="0"/>
                  </a:lnTo>
                  <a:close/>
                </a:path>
              </a:pathLst>
            </a:custGeom>
            <a:solidFill>
              <a:srgbClr val="15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8" name="Freeform 1844"/>
            <p:cNvSpPr>
              <a:spLocks/>
            </p:cNvSpPr>
            <p:nvPr/>
          </p:nvSpPr>
          <p:spPr bwMode="auto">
            <a:xfrm>
              <a:off x="-2700337" y="3036888"/>
              <a:ext cx="9525" cy="84138"/>
            </a:xfrm>
            <a:custGeom>
              <a:avLst/>
              <a:gdLst>
                <a:gd name="T0" fmla="*/ 0 w 42"/>
                <a:gd name="T1" fmla="*/ 0 h 529"/>
                <a:gd name="T2" fmla="*/ 42 w 42"/>
                <a:gd name="T3" fmla="*/ 44 h 529"/>
                <a:gd name="T4" fmla="*/ 42 w 42"/>
                <a:gd name="T5" fmla="*/ 529 h 529"/>
                <a:gd name="T6" fmla="*/ 0 w 42"/>
                <a:gd name="T7" fmla="*/ 485 h 529"/>
                <a:gd name="T8" fmla="*/ 0 w 42"/>
                <a:gd name="T9" fmla="*/ 0 h 529"/>
              </a:gdLst>
              <a:ahLst/>
              <a:cxnLst>
                <a:cxn ang="0">
                  <a:pos x="T0" y="T1"/>
                </a:cxn>
                <a:cxn ang="0">
                  <a:pos x="T2" y="T3"/>
                </a:cxn>
                <a:cxn ang="0">
                  <a:pos x="T4" y="T5"/>
                </a:cxn>
                <a:cxn ang="0">
                  <a:pos x="T6" y="T7"/>
                </a:cxn>
                <a:cxn ang="0">
                  <a:pos x="T8" y="T9"/>
                </a:cxn>
              </a:cxnLst>
              <a:rect l="0" t="0" r="r" b="b"/>
              <a:pathLst>
                <a:path w="42" h="529">
                  <a:moveTo>
                    <a:pt x="0" y="0"/>
                  </a:moveTo>
                  <a:lnTo>
                    <a:pt x="42" y="44"/>
                  </a:lnTo>
                  <a:lnTo>
                    <a:pt x="42" y="529"/>
                  </a:lnTo>
                  <a:lnTo>
                    <a:pt x="0" y="485"/>
                  </a:lnTo>
                  <a:lnTo>
                    <a:pt x="0" y="0"/>
                  </a:lnTo>
                  <a:close/>
                </a:path>
              </a:pathLst>
            </a:custGeom>
            <a:solidFill>
              <a:srgbClr val="33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9" name="Freeform 1845"/>
            <p:cNvSpPr>
              <a:spLocks/>
            </p:cNvSpPr>
            <p:nvPr/>
          </p:nvSpPr>
          <p:spPr bwMode="auto">
            <a:xfrm>
              <a:off x="-1674812" y="2957513"/>
              <a:ext cx="15875" cy="79375"/>
            </a:xfrm>
            <a:custGeom>
              <a:avLst/>
              <a:gdLst>
                <a:gd name="T0" fmla="*/ 70 w 70"/>
                <a:gd name="T1" fmla="*/ 20 h 506"/>
                <a:gd name="T2" fmla="*/ 0 w 70"/>
                <a:gd name="T3" fmla="*/ 0 h 506"/>
                <a:gd name="T4" fmla="*/ 0 w 70"/>
                <a:gd name="T5" fmla="*/ 487 h 506"/>
                <a:gd name="T6" fmla="*/ 70 w 70"/>
                <a:gd name="T7" fmla="*/ 506 h 506"/>
                <a:gd name="T8" fmla="*/ 70 w 70"/>
                <a:gd name="T9" fmla="*/ 20 h 506"/>
              </a:gdLst>
              <a:ahLst/>
              <a:cxnLst>
                <a:cxn ang="0">
                  <a:pos x="T0" y="T1"/>
                </a:cxn>
                <a:cxn ang="0">
                  <a:pos x="T2" y="T3"/>
                </a:cxn>
                <a:cxn ang="0">
                  <a:pos x="T4" y="T5"/>
                </a:cxn>
                <a:cxn ang="0">
                  <a:pos x="T6" y="T7"/>
                </a:cxn>
                <a:cxn ang="0">
                  <a:pos x="T8" y="T9"/>
                </a:cxn>
              </a:cxnLst>
              <a:rect l="0" t="0" r="r" b="b"/>
              <a:pathLst>
                <a:path w="70" h="506">
                  <a:moveTo>
                    <a:pt x="70" y="20"/>
                  </a:moveTo>
                  <a:lnTo>
                    <a:pt x="0" y="0"/>
                  </a:lnTo>
                  <a:lnTo>
                    <a:pt x="0" y="487"/>
                  </a:lnTo>
                  <a:lnTo>
                    <a:pt x="70" y="506"/>
                  </a:lnTo>
                  <a:lnTo>
                    <a:pt x="70" y="20"/>
                  </a:lnTo>
                  <a:close/>
                </a:path>
              </a:pathLst>
            </a:custGeom>
            <a:solidFill>
              <a:srgbClr val="517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0" name="Freeform 1846"/>
            <p:cNvSpPr>
              <a:spLocks/>
            </p:cNvSpPr>
            <p:nvPr/>
          </p:nvSpPr>
          <p:spPr bwMode="auto">
            <a:xfrm>
              <a:off x="-2665412" y="3033713"/>
              <a:ext cx="4763" cy="85725"/>
            </a:xfrm>
            <a:custGeom>
              <a:avLst/>
              <a:gdLst>
                <a:gd name="T0" fmla="*/ 0 w 21"/>
                <a:gd name="T1" fmla="*/ 57 h 543"/>
                <a:gd name="T2" fmla="*/ 21 w 21"/>
                <a:gd name="T3" fmla="*/ 0 h 543"/>
                <a:gd name="T4" fmla="*/ 21 w 21"/>
                <a:gd name="T5" fmla="*/ 486 h 543"/>
                <a:gd name="T6" fmla="*/ 0 w 21"/>
                <a:gd name="T7" fmla="*/ 543 h 543"/>
                <a:gd name="T8" fmla="*/ 0 w 21"/>
                <a:gd name="T9" fmla="*/ 57 h 543"/>
              </a:gdLst>
              <a:ahLst/>
              <a:cxnLst>
                <a:cxn ang="0">
                  <a:pos x="T0" y="T1"/>
                </a:cxn>
                <a:cxn ang="0">
                  <a:pos x="T2" y="T3"/>
                </a:cxn>
                <a:cxn ang="0">
                  <a:pos x="T4" y="T5"/>
                </a:cxn>
                <a:cxn ang="0">
                  <a:pos x="T6" y="T7"/>
                </a:cxn>
                <a:cxn ang="0">
                  <a:pos x="T8" y="T9"/>
                </a:cxn>
              </a:cxnLst>
              <a:rect l="0" t="0" r="r" b="b"/>
              <a:pathLst>
                <a:path w="21" h="543">
                  <a:moveTo>
                    <a:pt x="0" y="57"/>
                  </a:moveTo>
                  <a:lnTo>
                    <a:pt x="21" y="0"/>
                  </a:lnTo>
                  <a:lnTo>
                    <a:pt x="21" y="486"/>
                  </a:lnTo>
                  <a:lnTo>
                    <a:pt x="0" y="543"/>
                  </a:lnTo>
                  <a:lnTo>
                    <a:pt x="0" y="57"/>
                  </a:lnTo>
                  <a:close/>
                </a:path>
              </a:pathLst>
            </a:custGeom>
            <a:solidFill>
              <a:srgbClr val="1E2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1" name="Freeform 1847"/>
            <p:cNvSpPr>
              <a:spLocks/>
            </p:cNvSpPr>
            <p:nvPr/>
          </p:nvSpPr>
          <p:spPr bwMode="auto">
            <a:xfrm>
              <a:off x="-1457324" y="2952751"/>
              <a:ext cx="11113" cy="79375"/>
            </a:xfrm>
            <a:custGeom>
              <a:avLst/>
              <a:gdLst>
                <a:gd name="T0" fmla="*/ 52 w 52"/>
                <a:gd name="T1" fmla="*/ 0 h 503"/>
                <a:gd name="T2" fmla="*/ 0 w 52"/>
                <a:gd name="T3" fmla="*/ 18 h 503"/>
                <a:gd name="T4" fmla="*/ 0 w 52"/>
                <a:gd name="T5" fmla="*/ 503 h 503"/>
                <a:gd name="T6" fmla="*/ 52 w 52"/>
                <a:gd name="T7" fmla="*/ 486 h 503"/>
                <a:gd name="T8" fmla="*/ 52 w 52"/>
                <a:gd name="T9" fmla="*/ 0 h 503"/>
              </a:gdLst>
              <a:ahLst/>
              <a:cxnLst>
                <a:cxn ang="0">
                  <a:pos x="T0" y="T1"/>
                </a:cxn>
                <a:cxn ang="0">
                  <a:pos x="T2" y="T3"/>
                </a:cxn>
                <a:cxn ang="0">
                  <a:pos x="T4" y="T5"/>
                </a:cxn>
                <a:cxn ang="0">
                  <a:pos x="T6" y="T7"/>
                </a:cxn>
                <a:cxn ang="0">
                  <a:pos x="T8" y="T9"/>
                </a:cxn>
              </a:cxnLst>
              <a:rect l="0" t="0" r="r" b="b"/>
              <a:pathLst>
                <a:path w="52" h="503">
                  <a:moveTo>
                    <a:pt x="52" y="0"/>
                  </a:moveTo>
                  <a:lnTo>
                    <a:pt x="0" y="18"/>
                  </a:lnTo>
                  <a:lnTo>
                    <a:pt x="0" y="503"/>
                  </a:lnTo>
                  <a:lnTo>
                    <a:pt x="52" y="486"/>
                  </a:lnTo>
                  <a:lnTo>
                    <a:pt x="52"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2" name="Freeform 1848"/>
            <p:cNvSpPr>
              <a:spLocks/>
            </p:cNvSpPr>
            <p:nvPr/>
          </p:nvSpPr>
          <p:spPr bwMode="auto">
            <a:xfrm>
              <a:off x="-2641599" y="3027363"/>
              <a:ext cx="0" cy="98425"/>
            </a:xfrm>
            <a:custGeom>
              <a:avLst/>
              <a:gdLst>
                <a:gd name="T0" fmla="*/ 0 w 3"/>
                <a:gd name="T1" fmla="*/ 0 h 613"/>
                <a:gd name="T2" fmla="*/ 3 w 3"/>
                <a:gd name="T3" fmla="*/ 127 h 613"/>
                <a:gd name="T4" fmla="*/ 3 w 3"/>
                <a:gd name="T5" fmla="*/ 613 h 613"/>
                <a:gd name="T6" fmla="*/ 0 w 3"/>
                <a:gd name="T7" fmla="*/ 486 h 613"/>
                <a:gd name="T8" fmla="*/ 0 w 3"/>
                <a:gd name="T9" fmla="*/ 0 h 613"/>
              </a:gdLst>
              <a:ahLst/>
              <a:cxnLst>
                <a:cxn ang="0">
                  <a:pos x="T0" y="T1"/>
                </a:cxn>
                <a:cxn ang="0">
                  <a:pos x="T2" y="T3"/>
                </a:cxn>
                <a:cxn ang="0">
                  <a:pos x="T4" y="T5"/>
                </a:cxn>
                <a:cxn ang="0">
                  <a:pos x="T6" y="T7"/>
                </a:cxn>
                <a:cxn ang="0">
                  <a:pos x="T8" y="T9"/>
                </a:cxn>
              </a:cxnLst>
              <a:rect l="0" t="0" r="r" b="b"/>
              <a:pathLst>
                <a:path w="3" h="613">
                  <a:moveTo>
                    <a:pt x="0" y="0"/>
                  </a:moveTo>
                  <a:lnTo>
                    <a:pt x="3" y="127"/>
                  </a:lnTo>
                  <a:lnTo>
                    <a:pt x="3" y="613"/>
                  </a:lnTo>
                  <a:lnTo>
                    <a:pt x="0" y="486"/>
                  </a:lnTo>
                  <a:lnTo>
                    <a:pt x="0" y="0"/>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3" name="Freeform 1849"/>
            <p:cNvSpPr>
              <a:spLocks/>
            </p:cNvSpPr>
            <p:nvPr/>
          </p:nvSpPr>
          <p:spPr bwMode="auto">
            <a:xfrm>
              <a:off x="-1763712" y="2959101"/>
              <a:ext cx="34925" cy="90488"/>
            </a:xfrm>
            <a:custGeom>
              <a:avLst/>
              <a:gdLst>
                <a:gd name="T0" fmla="*/ 0 w 157"/>
                <a:gd name="T1" fmla="*/ 80 h 566"/>
                <a:gd name="T2" fmla="*/ 157 w 157"/>
                <a:gd name="T3" fmla="*/ 0 h 566"/>
                <a:gd name="T4" fmla="*/ 157 w 157"/>
                <a:gd name="T5" fmla="*/ 486 h 566"/>
                <a:gd name="T6" fmla="*/ 0 w 157"/>
                <a:gd name="T7" fmla="*/ 566 h 566"/>
                <a:gd name="T8" fmla="*/ 0 w 157"/>
                <a:gd name="T9" fmla="*/ 80 h 566"/>
              </a:gdLst>
              <a:ahLst/>
              <a:cxnLst>
                <a:cxn ang="0">
                  <a:pos x="T0" y="T1"/>
                </a:cxn>
                <a:cxn ang="0">
                  <a:pos x="T2" y="T3"/>
                </a:cxn>
                <a:cxn ang="0">
                  <a:pos x="T4" y="T5"/>
                </a:cxn>
                <a:cxn ang="0">
                  <a:pos x="T6" y="T7"/>
                </a:cxn>
                <a:cxn ang="0">
                  <a:pos x="T8" y="T9"/>
                </a:cxn>
              </a:cxnLst>
              <a:rect l="0" t="0" r="r" b="b"/>
              <a:pathLst>
                <a:path w="157" h="566">
                  <a:moveTo>
                    <a:pt x="0" y="80"/>
                  </a:moveTo>
                  <a:lnTo>
                    <a:pt x="157" y="0"/>
                  </a:lnTo>
                  <a:lnTo>
                    <a:pt x="157" y="486"/>
                  </a:lnTo>
                  <a:lnTo>
                    <a:pt x="0" y="566"/>
                  </a:lnTo>
                  <a:lnTo>
                    <a:pt x="0" y="80"/>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4" name="Freeform 1850"/>
            <p:cNvSpPr>
              <a:spLocks/>
            </p:cNvSpPr>
            <p:nvPr/>
          </p:nvSpPr>
          <p:spPr bwMode="auto">
            <a:xfrm>
              <a:off x="-2554287" y="3025776"/>
              <a:ext cx="0" cy="87313"/>
            </a:xfrm>
            <a:custGeom>
              <a:avLst/>
              <a:gdLst>
                <a:gd name="T0" fmla="*/ 0 h 547"/>
                <a:gd name="T1" fmla="*/ 60 h 547"/>
                <a:gd name="T2" fmla="*/ 547 h 547"/>
                <a:gd name="T3" fmla="*/ 486 h 547"/>
                <a:gd name="T4" fmla="*/ 0 h 547"/>
              </a:gdLst>
              <a:ahLst/>
              <a:cxnLst>
                <a:cxn ang="0">
                  <a:pos x="0" y="T0"/>
                </a:cxn>
                <a:cxn ang="0">
                  <a:pos x="0" y="T1"/>
                </a:cxn>
                <a:cxn ang="0">
                  <a:pos x="0" y="T2"/>
                </a:cxn>
                <a:cxn ang="0">
                  <a:pos x="0" y="T3"/>
                </a:cxn>
                <a:cxn ang="0">
                  <a:pos x="0" y="T4"/>
                </a:cxn>
              </a:cxnLst>
              <a:rect l="0" t="0" r="r" b="b"/>
              <a:pathLst>
                <a:path h="547">
                  <a:moveTo>
                    <a:pt x="0" y="0"/>
                  </a:moveTo>
                  <a:lnTo>
                    <a:pt x="0" y="60"/>
                  </a:lnTo>
                  <a:lnTo>
                    <a:pt x="0" y="547"/>
                  </a:lnTo>
                  <a:lnTo>
                    <a:pt x="0" y="486"/>
                  </a:lnTo>
                  <a:lnTo>
                    <a:pt x="0" y="0"/>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5" name="Freeform 1851"/>
            <p:cNvSpPr>
              <a:spLocks/>
            </p:cNvSpPr>
            <p:nvPr/>
          </p:nvSpPr>
          <p:spPr bwMode="auto">
            <a:xfrm>
              <a:off x="-2192337" y="2995613"/>
              <a:ext cx="14288" cy="77788"/>
            </a:xfrm>
            <a:custGeom>
              <a:avLst/>
              <a:gdLst>
                <a:gd name="T0" fmla="*/ 0 w 61"/>
                <a:gd name="T1" fmla="*/ 0 h 488"/>
                <a:gd name="T2" fmla="*/ 61 w 61"/>
                <a:gd name="T3" fmla="*/ 3 h 488"/>
                <a:gd name="T4" fmla="*/ 61 w 61"/>
                <a:gd name="T5" fmla="*/ 488 h 488"/>
                <a:gd name="T6" fmla="*/ 0 w 61"/>
                <a:gd name="T7" fmla="*/ 486 h 488"/>
                <a:gd name="T8" fmla="*/ 0 w 61"/>
                <a:gd name="T9" fmla="*/ 0 h 488"/>
              </a:gdLst>
              <a:ahLst/>
              <a:cxnLst>
                <a:cxn ang="0">
                  <a:pos x="T0" y="T1"/>
                </a:cxn>
                <a:cxn ang="0">
                  <a:pos x="T2" y="T3"/>
                </a:cxn>
                <a:cxn ang="0">
                  <a:pos x="T4" y="T5"/>
                </a:cxn>
                <a:cxn ang="0">
                  <a:pos x="T6" y="T7"/>
                </a:cxn>
                <a:cxn ang="0">
                  <a:pos x="T8" y="T9"/>
                </a:cxn>
              </a:cxnLst>
              <a:rect l="0" t="0" r="r" b="b"/>
              <a:pathLst>
                <a:path w="61" h="488">
                  <a:moveTo>
                    <a:pt x="0" y="0"/>
                  </a:moveTo>
                  <a:lnTo>
                    <a:pt x="61" y="3"/>
                  </a:lnTo>
                  <a:lnTo>
                    <a:pt x="61" y="488"/>
                  </a:lnTo>
                  <a:lnTo>
                    <a:pt x="0" y="486"/>
                  </a:lnTo>
                  <a:lnTo>
                    <a:pt x="0"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6" name="Freeform 1852"/>
            <p:cNvSpPr>
              <a:spLocks/>
            </p:cNvSpPr>
            <p:nvPr/>
          </p:nvSpPr>
          <p:spPr bwMode="auto">
            <a:xfrm>
              <a:off x="-1658937" y="2960688"/>
              <a:ext cx="7938" cy="85725"/>
            </a:xfrm>
            <a:custGeom>
              <a:avLst/>
              <a:gdLst>
                <a:gd name="T0" fmla="*/ 35 w 35"/>
                <a:gd name="T1" fmla="*/ 59 h 545"/>
                <a:gd name="T2" fmla="*/ 0 w 35"/>
                <a:gd name="T3" fmla="*/ 0 h 545"/>
                <a:gd name="T4" fmla="*/ 0 w 35"/>
                <a:gd name="T5" fmla="*/ 486 h 545"/>
                <a:gd name="T6" fmla="*/ 35 w 35"/>
                <a:gd name="T7" fmla="*/ 545 h 545"/>
                <a:gd name="T8" fmla="*/ 35 w 35"/>
                <a:gd name="T9" fmla="*/ 59 h 545"/>
              </a:gdLst>
              <a:ahLst/>
              <a:cxnLst>
                <a:cxn ang="0">
                  <a:pos x="T0" y="T1"/>
                </a:cxn>
                <a:cxn ang="0">
                  <a:pos x="T2" y="T3"/>
                </a:cxn>
                <a:cxn ang="0">
                  <a:pos x="T4" y="T5"/>
                </a:cxn>
                <a:cxn ang="0">
                  <a:pos x="T6" y="T7"/>
                </a:cxn>
                <a:cxn ang="0">
                  <a:pos x="T8" y="T9"/>
                </a:cxn>
              </a:cxnLst>
              <a:rect l="0" t="0" r="r" b="b"/>
              <a:pathLst>
                <a:path w="35" h="545">
                  <a:moveTo>
                    <a:pt x="35" y="59"/>
                  </a:moveTo>
                  <a:lnTo>
                    <a:pt x="0" y="0"/>
                  </a:lnTo>
                  <a:lnTo>
                    <a:pt x="0" y="486"/>
                  </a:lnTo>
                  <a:lnTo>
                    <a:pt x="35" y="545"/>
                  </a:lnTo>
                  <a:lnTo>
                    <a:pt x="35" y="59"/>
                  </a:lnTo>
                  <a:close/>
                </a:path>
              </a:pathLst>
            </a:custGeom>
            <a:solidFill>
              <a:srgbClr val="222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7" name="Freeform 1853"/>
            <p:cNvSpPr>
              <a:spLocks/>
            </p:cNvSpPr>
            <p:nvPr/>
          </p:nvSpPr>
          <p:spPr bwMode="auto">
            <a:xfrm>
              <a:off x="-2590799" y="3030538"/>
              <a:ext cx="6350" cy="88900"/>
            </a:xfrm>
            <a:custGeom>
              <a:avLst/>
              <a:gdLst>
                <a:gd name="T0" fmla="*/ 0 w 25"/>
                <a:gd name="T1" fmla="*/ 73 h 559"/>
                <a:gd name="T2" fmla="*/ 25 w 25"/>
                <a:gd name="T3" fmla="*/ 0 h 559"/>
                <a:gd name="T4" fmla="*/ 25 w 25"/>
                <a:gd name="T5" fmla="*/ 486 h 559"/>
                <a:gd name="T6" fmla="*/ 0 w 25"/>
                <a:gd name="T7" fmla="*/ 559 h 559"/>
                <a:gd name="T8" fmla="*/ 0 w 25"/>
                <a:gd name="T9" fmla="*/ 73 h 559"/>
              </a:gdLst>
              <a:ahLst/>
              <a:cxnLst>
                <a:cxn ang="0">
                  <a:pos x="T0" y="T1"/>
                </a:cxn>
                <a:cxn ang="0">
                  <a:pos x="T2" y="T3"/>
                </a:cxn>
                <a:cxn ang="0">
                  <a:pos x="T4" y="T5"/>
                </a:cxn>
                <a:cxn ang="0">
                  <a:pos x="T6" y="T7"/>
                </a:cxn>
                <a:cxn ang="0">
                  <a:pos x="T8" y="T9"/>
                </a:cxn>
              </a:cxnLst>
              <a:rect l="0" t="0" r="r" b="b"/>
              <a:pathLst>
                <a:path w="25" h="559">
                  <a:moveTo>
                    <a:pt x="0" y="73"/>
                  </a:moveTo>
                  <a:lnTo>
                    <a:pt x="25" y="0"/>
                  </a:lnTo>
                  <a:lnTo>
                    <a:pt x="25" y="486"/>
                  </a:lnTo>
                  <a:lnTo>
                    <a:pt x="0" y="559"/>
                  </a:lnTo>
                  <a:lnTo>
                    <a:pt x="0" y="73"/>
                  </a:lnTo>
                  <a:close/>
                </a:path>
              </a:pathLst>
            </a:custGeom>
            <a:solidFill>
              <a:srgbClr val="1E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8" name="Freeform 1854"/>
            <p:cNvSpPr>
              <a:spLocks/>
            </p:cNvSpPr>
            <p:nvPr/>
          </p:nvSpPr>
          <p:spPr bwMode="auto">
            <a:xfrm>
              <a:off x="-1481137" y="2955926"/>
              <a:ext cx="23813" cy="87313"/>
            </a:xfrm>
            <a:custGeom>
              <a:avLst/>
              <a:gdLst>
                <a:gd name="T0" fmla="*/ 101 w 101"/>
                <a:gd name="T1" fmla="*/ 0 h 546"/>
                <a:gd name="T2" fmla="*/ 0 w 101"/>
                <a:gd name="T3" fmla="*/ 60 h 546"/>
                <a:gd name="T4" fmla="*/ 0 w 101"/>
                <a:gd name="T5" fmla="*/ 546 h 546"/>
                <a:gd name="T6" fmla="*/ 101 w 101"/>
                <a:gd name="T7" fmla="*/ 485 h 546"/>
                <a:gd name="T8" fmla="*/ 101 w 101"/>
                <a:gd name="T9" fmla="*/ 0 h 546"/>
              </a:gdLst>
              <a:ahLst/>
              <a:cxnLst>
                <a:cxn ang="0">
                  <a:pos x="T0" y="T1"/>
                </a:cxn>
                <a:cxn ang="0">
                  <a:pos x="T2" y="T3"/>
                </a:cxn>
                <a:cxn ang="0">
                  <a:pos x="T4" y="T5"/>
                </a:cxn>
                <a:cxn ang="0">
                  <a:pos x="T6" y="T7"/>
                </a:cxn>
                <a:cxn ang="0">
                  <a:pos x="T8" y="T9"/>
                </a:cxn>
              </a:cxnLst>
              <a:rect l="0" t="0" r="r" b="b"/>
              <a:pathLst>
                <a:path w="101" h="546">
                  <a:moveTo>
                    <a:pt x="101" y="0"/>
                  </a:moveTo>
                  <a:lnTo>
                    <a:pt x="0" y="60"/>
                  </a:lnTo>
                  <a:lnTo>
                    <a:pt x="0" y="546"/>
                  </a:lnTo>
                  <a:lnTo>
                    <a:pt x="101" y="485"/>
                  </a:lnTo>
                  <a:lnTo>
                    <a:pt x="101" y="0"/>
                  </a:lnTo>
                  <a:close/>
                </a:path>
              </a:pathLst>
            </a:custGeom>
            <a:solidFill>
              <a:srgbClr val="4D7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9" name="Freeform 1855"/>
            <p:cNvSpPr>
              <a:spLocks/>
            </p:cNvSpPr>
            <p:nvPr/>
          </p:nvSpPr>
          <p:spPr bwMode="auto">
            <a:xfrm>
              <a:off x="-2690812" y="3043238"/>
              <a:ext cx="4763" cy="88900"/>
            </a:xfrm>
            <a:custGeom>
              <a:avLst/>
              <a:gdLst>
                <a:gd name="T0" fmla="*/ 0 w 22"/>
                <a:gd name="T1" fmla="*/ 0 h 555"/>
                <a:gd name="T2" fmla="*/ 22 w 22"/>
                <a:gd name="T3" fmla="*/ 69 h 555"/>
                <a:gd name="T4" fmla="*/ 22 w 22"/>
                <a:gd name="T5" fmla="*/ 555 h 555"/>
                <a:gd name="T6" fmla="*/ 0 w 22"/>
                <a:gd name="T7" fmla="*/ 485 h 555"/>
                <a:gd name="T8" fmla="*/ 0 w 22"/>
                <a:gd name="T9" fmla="*/ 0 h 555"/>
              </a:gdLst>
              <a:ahLst/>
              <a:cxnLst>
                <a:cxn ang="0">
                  <a:pos x="T0" y="T1"/>
                </a:cxn>
                <a:cxn ang="0">
                  <a:pos x="T2" y="T3"/>
                </a:cxn>
                <a:cxn ang="0">
                  <a:pos x="T4" y="T5"/>
                </a:cxn>
                <a:cxn ang="0">
                  <a:pos x="T6" y="T7"/>
                </a:cxn>
                <a:cxn ang="0">
                  <a:pos x="T8" y="T9"/>
                </a:cxn>
              </a:cxnLst>
              <a:rect l="0" t="0" r="r" b="b"/>
              <a:pathLst>
                <a:path w="22" h="555">
                  <a:moveTo>
                    <a:pt x="0" y="0"/>
                  </a:moveTo>
                  <a:lnTo>
                    <a:pt x="22" y="69"/>
                  </a:lnTo>
                  <a:lnTo>
                    <a:pt x="22" y="555"/>
                  </a:lnTo>
                  <a:lnTo>
                    <a:pt x="0" y="485"/>
                  </a:lnTo>
                  <a:lnTo>
                    <a:pt x="0" y="0"/>
                  </a:lnTo>
                  <a:close/>
                </a:path>
              </a:pathLst>
            </a:custGeom>
            <a:solidFill>
              <a:srgbClr val="17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0" name="Freeform 1856"/>
            <p:cNvSpPr>
              <a:spLocks/>
            </p:cNvSpPr>
            <p:nvPr/>
          </p:nvSpPr>
          <p:spPr bwMode="auto">
            <a:xfrm>
              <a:off x="-2244724" y="3000376"/>
              <a:ext cx="12700" cy="84138"/>
            </a:xfrm>
            <a:custGeom>
              <a:avLst/>
              <a:gdLst>
                <a:gd name="T0" fmla="*/ 0 w 54"/>
                <a:gd name="T1" fmla="*/ 0 h 528"/>
                <a:gd name="T2" fmla="*/ 54 w 54"/>
                <a:gd name="T3" fmla="*/ 42 h 528"/>
                <a:gd name="T4" fmla="*/ 54 w 54"/>
                <a:gd name="T5" fmla="*/ 528 h 528"/>
                <a:gd name="T6" fmla="*/ 0 w 54"/>
                <a:gd name="T7" fmla="*/ 485 h 528"/>
                <a:gd name="T8" fmla="*/ 0 w 54"/>
                <a:gd name="T9" fmla="*/ 0 h 528"/>
              </a:gdLst>
              <a:ahLst/>
              <a:cxnLst>
                <a:cxn ang="0">
                  <a:pos x="T0" y="T1"/>
                </a:cxn>
                <a:cxn ang="0">
                  <a:pos x="T2" y="T3"/>
                </a:cxn>
                <a:cxn ang="0">
                  <a:pos x="T4" y="T5"/>
                </a:cxn>
                <a:cxn ang="0">
                  <a:pos x="T6" y="T7"/>
                </a:cxn>
                <a:cxn ang="0">
                  <a:pos x="T8" y="T9"/>
                </a:cxn>
              </a:cxnLst>
              <a:rect l="0" t="0" r="r" b="b"/>
              <a:pathLst>
                <a:path w="54" h="528">
                  <a:moveTo>
                    <a:pt x="0" y="0"/>
                  </a:moveTo>
                  <a:lnTo>
                    <a:pt x="54" y="42"/>
                  </a:lnTo>
                  <a:lnTo>
                    <a:pt x="54" y="528"/>
                  </a:lnTo>
                  <a:lnTo>
                    <a:pt x="0" y="485"/>
                  </a:lnTo>
                  <a:lnTo>
                    <a:pt x="0" y="0"/>
                  </a:lnTo>
                  <a:close/>
                </a:path>
              </a:pathLst>
            </a:custGeom>
            <a:solidFill>
              <a:srgbClr val="3D5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1" name="Freeform 1857"/>
            <p:cNvSpPr>
              <a:spLocks/>
            </p:cNvSpPr>
            <p:nvPr/>
          </p:nvSpPr>
          <p:spPr bwMode="auto">
            <a:xfrm>
              <a:off x="-2232024" y="2995613"/>
              <a:ext cx="39688" cy="88900"/>
            </a:xfrm>
            <a:custGeom>
              <a:avLst/>
              <a:gdLst>
                <a:gd name="T0" fmla="*/ 0 w 179"/>
                <a:gd name="T1" fmla="*/ 68 h 554"/>
                <a:gd name="T2" fmla="*/ 179 w 179"/>
                <a:gd name="T3" fmla="*/ 0 h 554"/>
                <a:gd name="T4" fmla="*/ 179 w 179"/>
                <a:gd name="T5" fmla="*/ 486 h 554"/>
                <a:gd name="T6" fmla="*/ 0 w 179"/>
                <a:gd name="T7" fmla="*/ 554 h 554"/>
                <a:gd name="T8" fmla="*/ 0 w 179"/>
                <a:gd name="T9" fmla="*/ 68 h 554"/>
              </a:gdLst>
              <a:ahLst/>
              <a:cxnLst>
                <a:cxn ang="0">
                  <a:pos x="T0" y="T1"/>
                </a:cxn>
                <a:cxn ang="0">
                  <a:pos x="T2" y="T3"/>
                </a:cxn>
                <a:cxn ang="0">
                  <a:pos x="T4" y="T5"/>
                </a:cxn>
                <a:cxn ang="0">
                  <a:pos x="T6" y="T7"/>
                </a:cxn>
                <a:cxn ang="0">
                  <a:pos x="T8" y="T9"/>
                </a:cxn>
              </a:cxnLst>
              <a:rect l="0" t="0" r="r" b="b"/>
              <a:pathLst>
                <a:path w="179" h="554">
                  <a:moveTo>
                    <a:pt x="0" y="68"/>
                  </a:moveTo>
                  <a:lnTo>
                    <a:pt x="179" y="0"/>
                  </a:lnTo>
                  <a:lnTo>
                    <a:pt x="179" y="486"/>
                  </a:lnTo>
                  <a:lnTo>
                    <a:pt x="0" y="554"/>
                  </a:lnTo>
                  <a:lnTo>
                    <a:pt x="0" y="68"/>
                  </a:lnTo>
                  <a:close/>
                </a:path>
              </a:pathLst>
            </a:custGeom>
            <a:solidFill>
              <a:srgbClr val="538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2" name="Freeform 1858"/>
            <p:cNvSpPr>
              <a:spLocks/>
            </p:cNvSpPr>
            <p:nvPr/>
          </p:nvSpPr>
          <p:spPr bwMode="auto">
            <a:xfrm>
              <a:off x="-1777999" y="2971801"/>
              <a:ext cx="14288" cy="84138"/>
            </a:xfrm>
            <a:custGeom>
              <a:avLst/>
              <a:gdLst>
                <a:gd name="T0" fmla="*/ 0 w 60"/>
                <a:gd name="T1" fmla="*/ 45 h 531"/>
                <a:gd name="T2" fmla="*/ 60 w 60"/>
                <a:gd name="T3" fmla="*/ 0 h 531"/>
                <a:gd name="T4" fmla="*/ 60 w 60"/>
                <a:gd name="T5" fmla="*/ 486 h 531"/>
                <a:gd name="T6" fmla="*/ 0 w 60"/>
                <a:gd name="T7" fmla="*/ 531 h 531"/>
                <a:gd name="T8" fmla="*/ 0 w 60"/>
                <a:gd name="T9" fmla="*/ 45 h 531"/>
              </a:gdLst>
              <a:ahLst/>
              <a:cxnLst>
                <a:cxn ang="0">
                  <a:pos x="T0" y="T1"/>
                </a:cxn>
                <a:cxn ang="0">
                  <a:pos x="T2" y="T3"/>
                </a:cxn>
                <a:cxn ang="0">
                  <a:pos x="T4" y="T5"/>
                </a:cxn>
                <a:cxn ang="0">
                  <a:pos x="T6" y="T7"/>
                </a:cxn>
                <a:cxn ang="0">
                  <a:pos x="T8" y="T9"/>
                </a:cxn>
              </a:cxnLst>
              <a:rect l="0" t="0" r="r" b="b"/>
              <a:pathLst>
                <a:path w="60" h="531">
                  <a:moveTo>
                    <a:pt x="0" y="45"/>
                  </a:moveTo>
                  <a:lnTo>
                    <a:pt x="60" y="0"/>
                  </a:lnTo>
                  <a:lnTo>
                    <a:pt x="60" y="486"/>
                  </a:lnTo>
                  <a:lnTo>
                    <a:pt x="0" y="531"/>
                  </a:lnTo>
                  <a:lnTo>
                    <a:pt x="0" y="45"/>
                  </a:lnTo>
                  <a:close/>
                </a:path>
              </a:pathLst>
            </a:custGeom>
            <a:solidFill>
              <a:srgbClr val="466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3" name="Freeform 1859"/>
            <p:cNvSpPr>
              <a:spLocks/>
            </p:cNvSpPr>
            <p:nvPr/>
          </p:nvSpPr>
          <p:spPr bwMode="auto">
            <a:xfrm>
              <a:off x="-2608262" y="3041651"/>
              <a:ext cx="17463" cy="85725"/>
            </a:xfrm>
            <a:custGeom>
              <a:avLst/>
              <a:gdLst>
                <a:gd name="T0" fmla="*/ 0 w 76"/>
                <a:gd name="T1" fmla="*/ 55 h 541"/>
                <a:gd name="T2" fmla="*/ 76 w 76"/>
                <a:gd name="T3" fmla="*/ 0 h 541"/>
                <a:gd name="T4" fmla="*/ 76 w 76"/>
                <a:gd name="T5" fmla="*/ 486 h 541"/>
                <a:gd name="T6" fmla="*/ 0 w 76"/>
                <a:gd name="T7" fmla="*/ 541 h 541"/>
                <a:gd name="T8" fmla="*/ 0 w 76"/>
                <a:gd name="T9" fmla="*/ 55 h 541"/>
              </a:gdLst>
              <a:ahLst/>
              <a:cxnLst>
                <a:cxn ang="0">
                  <a:pos x="T0" y="T1"/>
                </a:cxn>
                <a:cxn ang="0">
                  <a:pos x="T2" y="T3"/>
                </a:cxn>
                <a:cxn ang="0">
                  <a:pos x="T4" y="T5"/>
                </a:cxn>
                <a:cxn ang="0">
                  <a:pos x="T6" y="T7"/>
                </a:cxn>
                <a:cxn ang="0">
                  <a:pos x="T8" y="T9"/>
                </a:cxn>
              </a:cxnLst>
              <a:rect l="0" t="0" r="r" b="b"/>
              <a:pathLst>
                <a:path w="76" h="541">
                  <a:moveTo>
                    <a:pt x="0" y="55"/>
                  </a:moveTo>
                  <a:lnTo>
                    <a:pt x="76" y="0"/>
                  </a:lnTo>
                  <a:lnTo>
                    <a:pt x="76" y="486"/>
                  </a:lnTo>
                  <a:lnTo>
                    <a:pt x="0" y="541"/>
                  </a:lnTo>
                  <a:lnTo>
                    <a:pt x="0" y="55"/>
                  </a:lnTo>
                  <a:close/>
                </a:path>
              </a:pathLst>
            </a:custGeom>
            <a:solidFill>
              <a:srgbClr val="4668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4" name="Freeform 1860"/>
            <p:cNvSpPr>
              <a:spLocks/>
            </p:cNvSpPr>
            <p:nvPr/>
          </p:nvSpPr>
          <p:spPr bwMode="auto">
            <a:xfrm>
              <a:off x="-2554287" y="3035301"/>
              <a:ext cx="1588" cy="88900"/>
            </a:xfrm>
            <a:custGeom>
              <a:avLst/>
              <a:gdLst>
                <a:gd name="T0" fmla="*/ 0 w 6"/>
                <a:gd name="T1" fmla="*/ 0 h 559"/>
                <a:gd name="T2" fmla="*/ 6 w 6"/>
                <a:gd name="T3" fmla="*/ 73 h 559"/>
                <a:gd name="T4" fmla="*/ 6 w 6"/>
                <a:gd name="T5" fmla="*/ 559 h 559"/>
                <a:gd name="T6" fmla="*/ 0 w 6"/>
                <a:gd name="T7" fmla="*/ 487 h 559"/>
                <a:gd name="T8" fmla="*/ 0 w 6"/>
                <a:gd name="T9" fmla="*/ 0 h 559"/>
              </a:gdLst>
              <a:ahLst/>
              <a:cxnLst>
                <a:cxn ang="0">
                  <a:pos x="T0" y="T1"/>
                </a:cxn>
                <a:cxn ang="0">
                  <a:pos x="T2" y="T3"/>
                </a:cxn>
                <a:cxn ang="0">
                  <a:pos x="T4" y="T5"/>
                </a:cxn>
                <a:cxn ang="0">
                  <a:pos x="T6" y="T7"/>
                </a:cxn>
                <a:cxn ang="0">
                  <a:pos x="T8" y="T9"/>
                </a:cxn>
              </a:cxnLst>
              <a:rect l="0" t="0" r="r" b="b"/>
              <a:pathLst>
                <a:path w="6" h="559">
                  <a:moveTo>
                    <a:pt x="0" y="0"/>
                  </a:moveTo>
                  <a:lnTo>
                    <a:pt x="6" y="73"/>
                  </a:lnTo>
                  <a:lnTo>
                    <a:pt x="6" y="559"/>
                  </a:lnTo>
                  <a:lnTo>
                    <a:pt x="0" y="487"/>
                  </a:lnTo>
                  <a:lnTo>
                    <a:pt x="0" y="0"/>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5" name="Freeform 1861"/>
            <p:cNvSpPr>
              <a:spLocks/>
            </p:cNvSpPr>
            <p:nvPr/>
          </p:nvSpPr>
          <p:spPr bwMode="auto">
            <a:xfrm>
              <a:off x="-1793874" y="2979738"/>
              <a:ext cx="15875" cy="80963"/>
            </a:xfrm>
            <a:custGeom>
              <a:avLst/>
              <a:gdLst>
                <a:gd name="T0" fmla="*/ 0 w 76"/>
                <a:gd name="T1" fmla="*/ 27 h 512"/>
                <a:gd name="T2" fmla="*/ 76 w 76"/>
                <a:gd name="T3" fmla="*/ 0 h 512"/>
                <a:gd name="T4" fmla="*/ 76 w 76"/>
                <a:gd name="T5" fmla="*/ 486 h 512"/>
                <a:gd name="T6" fmla="*/ 0 w 76"/>
                <a:gd name="T7" fmla="*/ 512 h 512"/>
                <a:gd name="T8" fmla="*/ 0 w 76"/>
                <a:gd name="T9" fmla="*/ 27 h 512"/>
              </a:gdLst>
              <a:ahLst/>
              <a:cxnLst>
                <a:cxn ang="0">
                  <a:pos x="T0" y="T1"/>
                </a:cxn>
                <a:cxn ang="0">
                  <a:pos x="T2" y="T3"/>
                </a:cxn>
                <a:cxn ang="0">
                  <a:pos x="T4" y="T5"/>
                </a:cxn>
                <a:cxn ang="0">
                  <a:pos x="T6" y="T7"/>
                </a:cxn>
                <a:cxn ang="0">
                  <a:pos x="T8" y="T9"/>
                </a:cxn>
              </a:cxnLst>
              <a:rect l="0" t="0" r="r" b="b"/>
              <a:pathLst>
                <a:path w="76" h="512">
                  <a:moveTo>
                    <a:pt x="0" y="27"/>
                  </a:moveTo>
                  <a:lnTo>
                    <a:pt x="76" y="0"/>
                  </a:lnTo>
                  <a:lnTo>
                    <a:pt x="76" y="486"/>
                  </a:lnTo>
                  <a:lnTo>
                    <a:pt x="0" y="512"/>
                  </a:lnTo>
                  <a:lnTo>
                    <a:pt x="0" y="27"/>
                  </a:lnTo>
                  <a:close/>
                </a:path>
              </a:pathLst>
            </a:custGeom>
            <a:solidFill>
              <a:srgbClr val="54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6" name="Freeform 1862"/>
            <p:cNvSpPr>
              <a:spLocks/>
            </p:cNvSpPr>
            <p:nvPr/>
          </p:nvSpPr>
          <p:spPr bwMode="auto">
            <a:xfrm>
              <a:off x="-1650999" y="2970213"/>
              <a:ext cx="30163" cy="87313"/>
            </a:xfrm>
            <a:custGeom>
              <a:avLst/>
              <a:gdLst>
                <a:gd name="T0" fmla="*/ 131 w 131"/>
                <a:gd name="T1" fmla="*/ 67 h 553"/>
                <a:gd name="T2" fmla="*/ 0 w 131"/>
                <a:gd name="T3" fmla="*/ 0 h 553"/>
                <a:gd name="T4" fmla="*/ 0 w 131"/>
                <a:gd name="T5" fmla="*/ 486 h 553"/>
                <a:gd name="T6" fmla="*/ 131 w 131"/>
                <a:gd name="T7" fmla="*/ 553 h 553"/>
                <a:gd name="T8" fmla="*/ 131 w 131"/>
                <a:gd name="T9" fmla="*/ 67 h 553"/>
              </a:gdLst>
              <a:ahLst/>
              <a:cxnLst>
                <a:cxn ang="0">
                  <a:pos x="T0" y="T1"/>
                </a:cxn>
                <a:cxn ang="0">
                  <a:pos x="T2" y="T3"/>
                </a:cxn>
                <a:cxn ang="0">
                  <a:pos x="T4" y="T5"/>
                </a:cxn>
                <a:cxn ang="0">
                  <a:pos x="T6" y="T7"/>
                </a:cxn>
                <a:cxn ang="0">
                  <a:pos x="T8" y="T9"/>
                </a:cxn>
              </a:cxnLst>
              <a:rect l="0" t="0" r="r" b="b"/>
              <a:pathLst>
                <a:path w="131" h="553">
                  <a:moveTo>
                    <a:pt x="131" y="67"/>
                  </a:moveTo>
                  <a:lnTo>
                    <a:pt x="0" y="0"/>
                  </a:lnTo>
                  <a:lnTo>
                    <a:pt x="0" y="486"/>
                  </a:lnTo>
                  <a:lnTo>
                    <a:pt x="131" y="553"/>
                  </a:lnTo>
                  <a:lnTo>
                    <a:pt x="131" y="67"/>
                  </a:lnTo>
                  <a:close/>
                </a:path>
              </a:pathLst>
            </a:custGeom>
            <a:solidFill>
              <a:srgbClr val="476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7" name="Freeform 1863"/>
            <p:cNvSpPr>
              <a:spLocks/>
            </p:cNvSpPr>
            <p:nvPr/>
          </p:nvSpPr>
          <p:spPr bwMode="auto">
            <a:xfrm>
              <a:off x="-1490662" y="2965451"/>
              <a:ext cx="9525" cy="87313"/>
            </a:xfrm>
            <a:custGeom>
              <a:avLst/>
              <a:gdLst>
                <a:gd name="T0" fmla="*/ 45 w 45"/>
                <a:gd name="T1" fmla="*/ 0 h 555"/>
                <a:gd name="T2" fmla="*/ 0 w 45"/>
                <a:gd name="T3" fmla="*/ 68 h 555"/>
                <a:gd name="T4" fmla="*/ 0 w 45"/>
                <a:gd name="T5" fmla="*/ 555 h 555"/>
                <a:gd name="T6" fmla="*/ 45 w 45"/>
                <a:gd name="T7" fmla="*/ 486 h 555"/>
                <a:gd name="T8" fmla="*/ 45 w 45"/>
                <a:gd name="T9" fmla="*/ 0 h 555"/>
              </a:gdLst>
              <a:ahLst/>
              <a:cxnLst>
                <a:cxn ang="0">
                  <a:pos x="T0" y="T1"/>
                </a:cxn>
                <a:cxn ang="0">
                  <a:pos x="T2" y="T3"/>
                </a:cxn>
                <a:cxn ang="0">
                  <a:pos x="T4" y="T5"/>
                </a:cxn>
                <a:cxn ang="0">
                  <a:pos x="T6" y="T7"/>
                </a:cxn>
                <a:cxn ang="0">
                  <a:pos x="T8" y="T9"/>
                </a:cxn>
              </a:cxnLst>
              <a:rect l="0" t="0" r="r" b="b"/>
              <a:pathLst>
                <a:path w="45" h="555">
                  <a:moveTo>
                    <a:pt x="45" y="0"/>
                  </a:moveTo>
                  <a:lnTo>
                    <a:pt x="0" y="68"/>
                  </a:lnTo>
                  <a:lnTo>
                    <a:pt x="0" y="555"/>
                  </a:lnTo>
                  <a:lnTo>
                    <a:pt x="45" y="486"/>
                  </a:lnTo>
                  <a:lnTo>
                    <a:pt x="45" y="0"/>
                  </a:lnTo>
                  <a:close/>
                </a:path>
              </a:pathLst>
            </a:custGeom>
            <a:solidFill>
              <a:srgbClr val="304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8" name="Freeform 1864"/>
            <p:cNvSpPr>
              <a:spLocks/>
            </p:cNvSpPr>
            <p:nvPr/>
          </p:nvSpPr>
          <p:spPr bwMode="auto">
            <a:xfrm>
              <a:off x="-2686049" y="3054351"/>
              <a:ext cx="17463" cy="87313"/>
            </a:xfrm>
            <a:custGeom>
              <a:avLst/>
              <a:gdLst>
                <a:gd name="T0" fmla="*/ 0 w 79"/>
                <a:gd name="T1" fmla="*/ 0 h 547"/>
                <a:gd name="T2" fmla="*/ 79 w 79"/>
                <a:gd name="T3" fmla="*/ 61 h 547"/>
                <a:gd name="T4" fmla="*/ 79 w 79"/>
                <a:gd name="T5" fmla="*/ 547 h 547"/>
                <a:gd name="T6" fmla="*/ 0 w 79"/>
                <a:gd name="T7" fmla="*/ 486 h 547"/>
                <a:gd name="T8" fmla="*/ 0 w 79"/>
                <a:gd name="T9" fmla="*/ 0 h 547"/>
              </a:gdLst>
              <a:ahLst/>
              <a:cxnLst>
                <a:cxn ang="0">
                  <a:pos x="T0" y="T1"/>
                </a:cxn>
                <a:cxn ang="0">
                  <a:pos x="T2" y="T3"/>
                </a:cxn>
                <a:cxn ang="0">
                  <a:pos x="T4" y="T5"/>
                </a:cxn>
                <a:cxn ang="0">
                  <a:pos x="T6" y="T7"/>
                </a:cxn>
                <a:cxn ang="0">
                  <a:pos x="T8" y="T9"/>
                </a:cxn>
              </a:cxnLst>
              <a:rect l="0" t="0" r="r" b="b"/>
              <a:pathLst>
                <a:path w="79" h="547">
                  <a:moveTo>
                    <a:pt x="0" y="0"/>
                  </a:moveTo>
                  <a:lnTo>
                    <a:pt x="79" y="61"/>
                  </a:lnTo>
                  <a:lnTo>
                    <a:pt x="79" y="547"/>
                  </a:lnTo>
                  <a:lnTo>
                    <a:pt x="0" y="486"/>
                  </a:lnTo>
                  <a:lnTo>
                    <a:pt x="0" y="0"/>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9" name="Freeform 1865"/>
            <p:cNvSpPr>
              <a:spLocks/>
            </p:cNvSpPr>
            <p:nvPr/>
          </p:nvSpPr>
          <p:spPr bwMode="auto">
            <a:xfrm>
              <a:off x="-2187574" y="3006726"/>
              <a:ext cx="6350" cy="84138"/>
            </a:xfrm>
            <a:custGeom>
              <a:avLst/>
              <a:gdLst>
                <a:gd name="T0" fmla="*/ 0 w 28"/>
                <a:gd name="T1" fmla="*/ 0 h 528"/>
                <a:gd name="T2" fmla="*/ 28 w 28"/>
                <a:gd name="T3" fmla="*/ 42 h 528"/>
                <a:gd name="T4" fmla="*/ 28 w 28"/>
                <a:gd name="T5" fmla="*/ 528 h 528"/>
                <a:gd name="T6" fmla="*/ 0 w 28"/>
                <a:gd name="T7" fmla="*/ 486 h 528"/>
                <a:gd name="T8" fmla="*/ 0 w 28"/>
                <a:gd name="T9" fmla="*/ 0 h 528"/>
              </a:gdLst>
              <a:ahLst/>
              <a:cxnLst>
                <a:cxn ang="0">
                  <a:pos x="T0" y="T1"/>
                </a:cxn>
                <a:cxn ang="0">
                  <a:pos x="T2" y="T3"/>
                </a:cxn>
                <a:cxn ang="0">
                  <a:pos x="T4" y="T5"/>
                </a:cxn>
                <a:cxn ang="0">
                  <a:pos x="T6" y="T7"/>
                </a:cxn>
                <a:cxn ang="0">
                  <a:pos x="T8" y="T9"/>
                </a:cxn>
              </a:cxnLst>
              <a:rect l="0" t="0" r="r" b="b"/>
              <a:pathLst>
                <a:path w="28" h="528">
                  <a:moveTo>
                    <a:pt x="0" y="0"/>
                  </a:moveTo>
                  <a:lnTo>
                    <a:pt x="28" y="42"/>
                  </a:lnTo>
                  <a:lnTo>
                    <a:pt x="28" y="528"/>
                  </a:lnTo>
                  <a:lnTo>
                    <a:pt x="0" y="486"/>
                  </a:lnTo>
                  <a:lnTo>
                    <a:pt x="0" y="0"/>
                  </a:lnTo>
                  <a:close/>
                </a:path>
              </a:pathLst>
            </a:custGeom>
            <a:solidFill>
              <a:srgbClr val="2631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0" name="Freeform 1866"/>
            <p:cNvSpPr>
              <a:spLocks/>
            </p:cNvSpPr>
            <p:nvPr/>
          </p:nvSpPr>
          <p:spPr bwMode="auto">
            <a:xfrm>
              <a:off x="-2282824" y="3014663"/>
              <a:ext cx="12700" cy="90488"/>
            </a:xfrm>
            <a:custGeom>
              <a:avLst/>
              <a:gdLst>
                <a:gd name="T0" fmla="*/ 0 w 56"/>
                <a:gd name="T1" fmla="*/ 83 h 570"/>
                <a:gd name="T2" fmla="*/ 56 w 56"/>
                <a:gd name="T3" fmla="*/ 0 h 570"/>
                <a:gd name="T4" fmla="*/ 56 w 56"/>
                <a:gd name="T5" fmla="*/ 485 h 570"/>
                <a:gd name="T6" fmla="*/ 0 w 56"/>
                <a:gd name="T7" fmla="*/ 570 h 570"/>
                <a:gd name="T8" fmla="*/ 0 w 56"/>
                <a:gd name="T9" fmla="*/ 83 h 570"/>
              </a:gdLst>
              <a:ahLst/>
              <a:cxnLst>
                <a:cxn ang="0">
                  <a:pos x="T0" y="T1"/>
                </a:cxn>
                <a:cxn ang="0">
                  <a:pos x="T2" y="T3"/>
                </a:cxn>
                <a:cxn ang="0">
                  <a:pos x="T4" y="T5"/>
                </a:cxn>
                <a:cxn ang="0">
                  <a:pos x="T6" y="T7"/>
                </a:cxn>
                <a:cxn ang="0">
                  <a:pos x="T8" y="T9"/>
                </a:cxn>
              </a:cxnLst>
              <a:rect l="0" t="0" r="r" b="b"/>
              <a:pathLst>
                <a:path w="56" h="570">
                  <a:moveTo>
                    <a:pt x="0" y="83"/>
                  </a:moveTo>
                  <a:lnTo>
                    <a:pt x="56" y="0"/>
                  </a:lnTo>
                  <a:lnTo>
                    <a:pt x="56" y="485"/>
                  </a:lnTo>
                  <a:lnTo>
                    <a:pt x="0" y="570"/>
                  </a:lnTo>
                  <a:lnTo>
                    <a:pt x="0" y="83"/>
                  </a:lnTo>
                  <a:close/>
                </a:path>
              </a:pathLst>
            </a:custGeom>
            <a:solidFill>
              <a:srgbClr val="2E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1" name="Freeform 1867"/>
            <p:cNvSpPr>
              <a:spLocks/>
            </p:cNvSpPr>
            <p:nvPr/>
          </p:nvSpPr>
          <p:spPr bwMode="auto">
            <a:xfrm>
              <a:off x="-1812924" y="2982913"/>
              <a:ext cx="19050" cy="92075"/>
            </a:xfrm>
            <a:custGeom>
              <a:avLst/>
              <a:gdLst>
                <a:gd name="T0" fmla="*/ 0 w 80"/>
                <a:gd name="T1" fmla="*/ 90 h 576"/>
                <a:gd name="T2" fmla="*/ 80 w 80"/>
                <a:gd name="T3" fmla="*/ 0 h 576"/>
                <a:gd name="T4" fmla="*/ 80 w 80"/>
                <a:gd name="T5" fmla="*/ 485 h 576"/>
                <a:gd name="T6" fmla="*/ 0 w 80"/>
                <a:gd name="T7" fmla="*/ 576 h 576"/>
                <a:gd name="T8" fmla="*/ 0 w 80"/>
                <a:gd name="T9" fmla="*/ 90 h 576"/>
              </a:gdLst>
              <a:ahLst/>
              <a:cxnLst>
                <a:cxn ang="0">
                  <a:pos x="T0" y="T1"/>
                </a:cxn>
                <a:cxn ang="0">
                  <a:pos x="T2" y="T3"/>
                </a:cxn>
                <a:cxn ang="0">
                  <a:pos x="T4" y="T5"/>
                </a:cxn>
                <a:cxn ang="0">
                  <a:pos x="T6" y="T7"/>
                </a:cxn>
                <a:cxn ang="0">
                  <a:pos x="T8" y="T9"/>
                </a:cxn>
              </a:cxnLst>
              <a:rect l="0" t="0" r="r" b="b"/>
              <a:pathLst>
                <a:path w="80" h="576">
                  <a:moveTo>
                    <a:pt x="0" y="90"/>
                  </a:moveTo>
                  <a:lnTo>
                    <a:pt x="80" y="0"/>
                  </a:lnTo>
                  <a:lnTo>
                    <a:pt x="80" y="485"/>
                  </a:lnTo>
                  <a:lnTo>
                    <a:pt x="0" y="576"/>
                  </a:lnTo>
                  <a:lnTo>
                    <a:pt x="0" y="90"/>
                  </a:lnTo>
                  <a:close/>
                </a:path>
              </a:pathLst>
            </a:custGeom>
            <a:solidFill>
              <a:srgbClr val="3A5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2" name="Freeform 1868"/>
            <p:cNvSpPr>
              <a:spLocks/>
            </p:cNvSpPr>
            <p:nvPr/>
          </p:nvSpPr>
          <p:spPr bwMode="auto">
            <a:xfrm>
              <a:off x="-1954212" y="2998788"/>
              <a:ext cx="25400" cy="77788"/>
            </a:xfrm>
            <a:custGeom>
              <a:avLst/>
              <a:gdLst>
                <a:gd name="T0" fmla="*/ 0 w 113"/>
                <a:gd name="T1" fmla="*/ 9 h 494"/>
                <a:gd name="T2" fmla="*/ 113 w 113"/>
                <a:gd name="T3" fmla="*/ 0 h 494"/>
                <a:gd name="T4" fmla="*/ 113 w 113"/>
                <a:gd name="T5" fmla="*/ 487 h 494"/>
                <a:gd name="T6" fmla="*/ 0 w 113"/>
                <a:gd name="T7" fmla="*/ 494 h 494"/>
                <a:gd name="T8" fmla="*/ 0 w 113"/>
                <a:gd name="T9" fmla="*/ 9 h 494"/>
              </a:gdLst>
              <a:ahLst/>
              <a:cxnLst>
                <a:cxn ang="0">
                  <a:pos x="T0" y="T1"/>
                </a:cxn>
                <a:cxn ang="0">
                  <a:pos x="T2" y="T3"/>
                </a:cxn>
                <a:cxn ang="0">
                  <a:pos x="T4" y="T5"/>
                </a:cxn>
                <a:cxn ang="0">
                  <a:pos x="T6" y="T7"/>
                </a:cxn>
                <a:cxn ang="0">
                  <a:pos x="T8" y="T9"/>
                </a:cxn>
              </a:cxnLst>
              <a:rect l="0" t="0" r="r" b="b"/>
              <a:pathLst>
                <a:path w="113" h="494">
                  <a:moveTo>
                    <a:pt x="0" y="9"/>
                  </a:moveTo>
                  <a:lnTo>
                    <a:pt x="113" y="0"/>
                  </a:lnTo>
                  <a:lnTo>
                    <a:pt x="113" y="487"/>
                  </a:lnTo>
                  <a:lnTo>
                    <a:pt x="0" y="494"/>
                  </a:lnTo>
                  <a:lnTo>
                    <a:pt x="0" y="9"/>
                  </a:lnTo>
                  <a:close/>
                </a:path>
              </a:pathLst>
            </a:custGeom>
            <a:solidFill>
              <a:srgbClr val="578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3" name="Freeform 1869"/>
            <p:cNvSpPr>
              <a:spLocks/>
            </p:cNvSpPr>
            <p:nvPr/>
          </p:nvSpPr>
          <p:spPr bwMode="auto">
            <a:xfrm>
              <a:off x="-2181224" y="3014663"/>
              <a:ext cx="14288" cy="80963"/>
            </a:xfrm>
            <a:custGeom>
              <a:avLst/>
              <a:gdLst>
                <a:gd name="T0" fmla="*/ 0 w 65"/>
                <a:gd name="T1" fmla="*/ 0 h 517"/>
                <a:gd name="T2" fmla="*/ 65 w 65"/>
                <a:gd name="T3" fmla="*/ 32 h 517"/>
                <a:gd name="T4" fmla="*/ 65 w 65"/>
                <a:gd name="T5" fmla="*/ 517 h 517"/>
                <a:gd name="T6" fmla="*/ 0 w 65"/>
                <a:gd name="T7" fmla="*/ 486 h 517"/>
                <a:gd name="T8" fmla="*/ 0 w 65"/>
                <a:gd name="T9" fmla="*/ 0 h 517"/>
              </a:gdLst>
              <a:ahLst/>
              <a:cxnLst>
                <a:cxn ang="0">
                  <a:pos x="T0" y="T1"/>
                </a:cxn>
                <a:cxn ang="0">
                  <a:pos x="T2" y="T3"/>
                </a:cxn>
                <a:cxn ang="0">
                  <a:pos x="T4" y="T5"/>
                </a:cxn>
                <a:cxn ang="0">
                  <a:pos x="T6" y="T7"/>
                </a:cxn>
                <a:cxn ang="0">
                  <a:pos x="T8" y="T9"/>
                </a:cxn>
              </a:cxnLst>
              <a:rect l="0" t="0" r="r" b="b"/>
              <a:pathLst>
                <a:path w="65" h="517">
                  <a:moveTo>
                    <a:pt x="0" y="0"/>
                  </a:moveTo>
                  <a:lnTo>
                    <a:pt x="65" y="32"/>
                  </a:lnTo>
                  <a:lnTo>
                    <a:pt x="65" y="517"/>
                  </a:lnTo>
                  <a:lnTo>
                    <a:pt x="0" y="486"/>
                  </a:lnTo>
                  <a:lnTo>
                    <a:pt x="0"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4" name="Freeform 1870"/>
            <p:cNvSpPr>
              <a:spLocks/>
            </p:cNvSpPr>
            <p:nvPr/>
          </p:nvSpPr>
          <p:spPr bwMode="auto">
            <a:xfrm>
              <a:off x="-1495424" y="2976563"/>
              <a:ext cx="4763" cy="87313"/>
            </a:xfrm>
            <a:custGeom>
              <a:avLst/>
              <a:gdLst>
                <a:gd name="T0" fmla="*/ 18 w 18"/>
                <a:gd name="T1" fmla="*/ 0 h 555"/>
                <a:gd name="T2" fmla="*/ 0 w 18"/>
                <a:gd name="T3" fmla="*/ 69 h 555"/>
                <a:gd name="T4" fmla="*/ 0 w 18"/>
                <a:gd name="T5" fmla="*/ 555 h 555"/>
                <a:gd name="T6" fmla="*/ 18 w 18"/>
                <a:gd name="T7" fmla="*/ 487 h 555"/>
                <a:gd name="T8" fmla="*/ 18 w 18"/>
                <a:gd name="T9" fmla="*/ 0 h 555"/>
              </a:gdLst>
              <a:ahLst/>
              <a:cxnLst>
                <a:cxn ang="0">
                  <a:pos x="T0" y="T1"/>
                </a:cxn>
                <a:cxn ang="0">
                  <a:pos x="T2" y="T3"/>
                </a:cxn>
                <a:cxn ang="0">
                  <a:pos x="T4" y="T5"/>
                </a:cxn>
                <a:cxn ang="0">
                  <a:pos x="T6" y="T7"/>
                </a:cxn>
                <a:cxn ang="0">
                  <a:pos x="T8" y="T9"/>
                </a:cxn>
              </a:cxnLst>
              <a:rect l="0" t="0" r="r" b="b"/>
              <a:pathLst>
                <a:path w="18" h="555">
                  <a:moveTo>
                    <a:pt x="18" y="0"/>
                  </a:moveTo>
                  <a:lnTo>
                    <a:pt x="0" y="69"/>
                  </a:lnTo>
                  <a:lnTo>
                    <a:pt x="0" y="555"/>
                  </a:lnTo>
                  <a:lnTo>
                    <a:pt x="18" y="487"/>
                  </a:lnTo>
                  <a:lnTo>
                    <a:pt x="18"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5" name="Freeform 1871"/>
            <p:cNvSpPr>
              <a:spLocks/>
            </p:cNvSpPr>
            <p:nvPr/>
          </p:nvSpPr>
          <p:spPr bwMode="auto">
            <a:xfrm>
              <a:off x="-1978024" y="3000376"/>
              <a:ext cx="23813" cy="84138"/>
            </a:xfrm>
            <a:custGeom>
              <a:avLst/>
              <a:gdLst>
                <a:gd name="T0" fmla="*/ 0 w 106"/>
                <a:gd name="T1" fmla="*/ 42 h 527"/>
                <a:gd name="T2" fmla="*/ 106 w 106"/>
                <a:gd name="T3" fmla="*/ 0 h 527"/>
                <a:gd name="T4" fmla="*/ 106 w 106"/>
                <a:gd name="T5" fmla="*/ 485 h 527"/>
                <a:gd name="T6" fmla="*/ 0 w 106"/>
                <a:gd name="T7" fmla="*/ 527 h 527"/>
                <a:gd name="T8" fmla="*/ 0 w 106"/>
                <a:gd name="T9" fmla="*/ 42 h 527"/>
              </a:gdLst>
              <a:ahLst/>
              <a:cxnLst>
                <a:cxn ang="0">
                  <a:pos x="T0" y="T1"/>
                </a:cxn>
                <a:cxn ang="0">
                  <a:pos x="T2" y="T3"/>
                </a:cxn>
                <a:cxn ang="0">
                  <a:pos x="T4" y="T5"/>
                </a:cxn>
                <a:cxn ang="0">
                  <a:pos x="T6" y="T7"/>
                </a:cxn>
                <a:cxn ang="0">
                  <a:pos x="T8" y="T9"/>
                </a:cxn>
              </a:cxnLst>
              <a:rect l="0" t="0" r="r" b="b"/>
              <a:pathLst>
                <a:path w="106" h="527">
                  <a:moveTo>
                    <a:pt x="0" y="42"/>
                  </a:moveTo>
                  <a:lnTo>
                    <a:pt x="106" y="0"/>
                  </a:lnTo>
                  <a:lnTo>
                    <a:pt x="106" y="485"/>
                  </a:lnTo>
                  <a:lnTo>
                    <a:pt x="0" y="527"/>
                  </a:lnTo>
                  <a:lnTo>
                    <a:pt x="0" y="42"/>
                  </a:lnTo>
                  <a:close/>
                </a:path>
              </a:pathLst>
            </a:custGeom>
            <a:solidFill>
              <a:srgbClr val="528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6" name="Freeform 1872"/>
            <p:cNvSpPr>
              <a:spLocks/>
            </p:cNvSpPr>
            <p:nvPr/>
          </p:nvSpPr>
          <p:spPr bwMode="auto">
            <a:xfrm>
              <a:off x="-2673349" y="3063876"/>
              <a:ext cx="4763" cy="87313"/>
            </a:xfrm>
            <a:custGeom>
              <a:avLst/>
              <a:gdLst>
                <a:gd name="T0" fmla="*/ 22 w 22"/>
                <a:gd name="T1" fmla="*/ 0 h 550"/>
                <a:gd name="T2" fmla="*/ 0 w 22"/>
                <a:gd name="T3" fmla="*/ 64 h 550"/>
                <a:gd name="T4" fmla="*/ 0 w 22"/>
                <a:gd name="T5" fmla="*/ 550 h 550"/>
                <a:gd name="T6" fmla="*/ 22 w 22"/>
                <a:gd name="T7" fmla="*/ 486 h 550"/>
                <a:gd name="T8" fmla="*/ 22 w 22"/>
                <a:gd name="T9" fmla="*/ 0 h 550"/>
              </a:gdLst>
              <a:ahLst/>
              <a:cxnLst>
                <a:cxn ang="0">
                  <a:pos x="T0" y="T1"/>
                </a:cxn>
                <a:cxn ang="0">
                  <a:pos x="T2" y="T3"/>
                </a:cxn>
                <a:cxn ang="0">
                  <a:pos x="T4" y="T5"/>
                </a:cxn>
                <a:cxn ang="0">
                  <a:pos x="T6" y="T7"/>
                </a:cxn>
                <a:cxn ang="0">
                  <a:pos x="T8" y="T9"/>
                </a:cxn>
              </a:cxnLst>
              <a:rect l="0" t="0" r="r" b="b"/>
              <a:pathLst>
                <a:path w="22" h="550">
                  <a:moveTo>
                    <a:pt x="22" y="0"/>
                  </a:moveTo>
                  <a:lnTo>
                    <a:pt x="0" y="64"/>
                  </a:lnTo>
                  <a:lnTo>
                    <a:pt x="0" y="550"/>
                  </a:lnTo>
                  <a:lnTo>
                    <a:pt x="22" y="486"/>
                  </a:lnTo>
                  <a:lnTo>
                    <a:pt x="22" y="0"/>
                  </a:lnTo>
                  <a:close/>
                </a:path>
              </a:pathLst>
            </a:custGeom>
            <a:solidFill>
              <a:srgbClr val="1D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7" name="Freeform 1873"/>
            <p:cNvSpPr>
              <a:spLocks/>
            </p:cNvSpPr>
            <p:nvPr/>
          </p:nvSpPr>
          <p:spPr bwMode="auto">
            <a:xfrm>
              <a:off x="-2552699" y="3046413"/>
              <a:ext cx="22225" cy="93663"/>
            </a:xfrm>
            <a:custGeom>
              <a:avLst/>
              <a:gdLst>
                <a:gd name="T0" fmla="*/ 0 w 97"/>
                <a:gd name="T1" fmla="*/ 0 h 583"/>
                <a:gd name="T2" fmla="*/ 97 w 97"/>
                <a:gd name="T3" fmla="*/ 97 h 583"/>
                <a:gd name="T4" fmla="*/ 97 w 97"/>
                <a:gd name="T5" fmla="*/ 583 h 583"/>
                <a:gd name="T6" fmla="*/ 0 w 97"/>
                <a:gd name="T7" fmla="*/ 486 h 583"/>
                <a:gd name="T8" fmla="*/ 0 w 97"/>
                <a:gd name="T9" fmla="*/ 0 h 583"/>
              </a:gdLst>
              <a:ahLst/>
              <a:cxnLst>
                <a:cxn ang="0">
                  <a:pos x="T0" y="T1"/>
                </a:cxn>
                <a:cxn ang="0">
                  <a:pos x="T2" y="T3"/>
                </a:cxn>
                <a:cxn ang="0">
                  <a:pos x="T4" y="T5"/>
                </a:cxn>
                <a:cxn ang="0">
                  <a:pos x="T6" y="T7"/>
                </a:cxn>
                <a:cxn ang="0">
                  <a:pos x="T8" y="T9"/>
                </a:cxn>
              </a:cxnLst>
              <a:rect l="0" t="0" r="r" b="b"/>
              <a:pathLst>
                <a:path w="97" h="583">
                  <a:moveTo>
                    <a:pt x="0" y="0"/>
                  </a:moveTo>
                  <a:lnTo>
                    <a:pt x="97" y="97"/>
                  </a:lnTo>
                  <a:lnTo>
                    <a:pt x="97" y="583"/>
                  </a:lnTo>
                  <a:lnTo>
                    <a:pt x="0" y="486"/>
                  </a:lnTo>
                  <a:lnTo>
                    <a:pt x="0" y="0"/>
                  </a:lnTo>
                  <a:close/>
                </a:path>
              </a:pathLst>
            </a:custGeom>
            <a:solidFill>
              <a:srgbClr val="3449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8" name="Freeform 1874"/>
            <p:cNvSpPr>
              <a:spLocks/>
            </p:cNvSpPr>
            <p:nvPr/>
          </p:nvSpPr>
          <p:spPr bwMode="auto">
            <a:xfrm>
              <a:off x="-1928812" y="2998788"/>
              <a:ext cx="31750" cy="84138"/>
            </a:xfrm>
            <a:custGeom>
              <a:avLst/>
              <a:gdLst>
                <a:gd name="T0" fmla="*/ 0 w 139"/>
                <a:gd name="T1" fmla="*/ 0 h 531"/>
                <a:gd name="T2" fmla="*/ 139 w 139"/>
                <a:gd name="T3" fmla="*/ 44 h 531"/>
                <a:gd name="T4" fmla="*/ 139 w 139"/>
                <a:gd name="T5" fmla="*/ 531 h 531"/>
                <a:gd name="T6" fmla="*/ 0 w 139"/>
                <a:gd name="T7" fmla="*/ 487 h 531"/>
                <a:gd name="T8" fmla="*/ 0 w 139"/>
                <a:gd name="T9" fmla="*/ 0 h 531"/>
              </a:gdLst>
              <a:ahLst/>
              <a:cxnLst>
                <a:cxn ang="0">
                  <a:pos x="T0" y="T1"/>
                </a:cxn>
                <a:cxn ang="0">
                  <a:pos x="T2" y="T3"/>
                </a:cxn>
                <a:cxn ang="0">
                  <a:pos x="T4" y="T5"/>
                </a:cxn>
                <a:cxn ang="0">
                  <a:pos x="T6" y="T7"/>
                </a:cxn>
                <a:cxn ang="0">
                  <a:pos x="T8" y="T9"/>
                </a:cxn>
              </a:cxnLst>
              <a:rect l="0" t="0" r="r" b="b"/>
              <a:pathLst>
                <a:path w="139" h="531">
                  <a:moveTo>
                    <a:pt x="0" y="0"/>
                  </a:moveTo>
                  <a:lnTo>
                    <a:pt x="139" y="44"/>
                  </a:lnTo>
                  <a:lnTo>
                    <a:pt x="139" y="531"/>
                  </a:lnTo>
                  <a:lnTo>
                    <a:pt x="0" y="487"/>
                  </a:lnTo>
                  <a:lnTo>
                    <a:pt x="0" y="0"/>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9" name="Freeform 1875"/>
            <p:cNvSpPr>
              <a:spLocks/>
            </p:cNvSpPr>
            <p:nvPr/>
          </p:nvSpPr>
          <p:spPr bwMode="auto">
            <a:xfrm>
              <a:off x="-2641599" y="3065463"/>
              <a:ext cx="39688" cy="79375"/>
            </a:xfrm>
            <a:custGeom>
              <a:avLst/>
              <a:gdLst>
                <a:gd name="T0" fmla="*/ 0 w 172"/>
                <a:gd name="T1" fmla="*/ 21 h 506"/>
                <a:gd name="T2" fmla="*/ 172 w 172"/>
                <a:gd name="T3" fmla="*/ 0 h 506"/>
                <a:gd name="T4" fmla="*/ 172 w 172"/>
                <a:gd name="T5" fmla="*/ 486 h 506"/>
                <a:gd name="T6" fmla="*/ 0 w 172"/>
                <a:gd name="T7" fmla="*/ 506 h 506"/>
                <a:gd name="T8" fmla="*/ 0 w 172"/>
                <a:gd name="T9" fmla="*/ 21 h 506"/>
              </a:gdLst>
              <a:ahLst/>
              <a:cxnLst>
                <a:cxn ang="0">
                  <a:pos x="T0" y="T1"/>
                </a:cxn>
                <a:cxn ang="0">
                  <a:pos x="T2" y="T3"/>
                </a:cxn>
                <a:cxn ang="0">
                  <a:pos x="T4" y="T5"/>
                </a:cxn>
                <a:cxn ang="0">
                  <a:pos x="T6" y="T7"/>
                </a:cxn>
                <a:cxn ang="0">
                  <a:pos x="T8" y="T9"/>
                </a:cxn>
              </a:cxnLst>
              <a:rect l="0" t="0" r="r" b="b"/>
              <a:pathLst>
                <a:path w="172" h="506">
                  <a:moveTo>
                    <a:pt x="0" y="21"/>
                  </a:moveTo>
                  <a:lnTo>
                    <a:pt x="172" y="0"/>
                  </a:lnTo>
                  <a:lnTo>
                    <a:pt x="172" y="486"/>
                  </a:lnTo>
                  <a:lnTo>
                    <a:pt x="0" y="506"/>
                  </a:lnTo>
                  <a:lnTo>
                    <a:pt x="0" y="21"/>
                  </a:lnTo>
                  <a:close/>
                </a:path>
              </a:pathLst>
            </a:custGeom>
            <a:solidFill>
              <a:srgbClr val="578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0" name="Freeform 1876"/>
            <p:cNvSpPr>
              <a:spLocks/>
            </p:cNvSpPr>
            <p:nvPr/>
          </p:nvSpPr>
          <p:spPr bwMode="auto">
            <a:xfrm>
              <a:off x="-1820862" y="2997201"/>
              <a:ext cx="7938" cy="87313"/>
            </a:xfrm>
            <a:custGeom>
              <a:avLst/>
              <a:gdLst>
                <a:gd name="T0" fmla="*/ 0 w 37"/>
                <a:gd name="T1" fmla="*/ 58 h 543"/>
                <a:gd name="T2" fmla="*/ 37 w 37"/>
                <a:gd name="T3" fmla="*/ 0 h 543"/>
                <a:gd name="T4" fmla="*/ 37 w 37"/>
                <a:gd name="T5" fmla="*/ 486 h 543"/>
                <a:gd name="T6" fmla="*/ 0 w 37"/>
                <a:gd name="T7" fmla="*/ 543 h 543"/>
                <a:gd name="T8" fmla="*/ 0 w 37"/>
                <a:gd name="T9" fmla="*/ 58 h 543"/>
              </a:gdLst>
              <a:ahLst/>
              <a:cxnLst>
                <a:cxn ang="0">
                  <a:pos x="T0" y="T1"/>
                </a:cxn>
                <a:cxn ang="0">
                  <a:pos x="T2" y="T3"/>
                </a:cxn>
                <a:cxn ang="0">
                  <a:pos x="T4" y="T5"/>
                </a:cxn>
                <a:cxn ang="0">
                  <a:pos x="T6" y="T7"/>
                </a:cxn>
                <a:cxn ang="0">
                  <a:pos x="T8" y="T9"/>
                </a:cxn>
              </a:cxnLst>
              <a:rect l="0" t="0" r="r" b="b"/>
              <a:pathLst>
                <a:path w="37" h="543">
                  <a:moveTo>
                    <a:pt x="0" y="58"/>
                  </a:moveTo>
                  <a:lnTo>
                    <a:pt x="37" y="0"/>
                  </a:lnTo>
                  <a:lnTo>
                    <a:pt x="37" y="486"/>
                  </a:lnTo>
                  <a:lnTo>
                    <a:pt x="0" y="543"/>
                  </a:lnTo>
                  <a:lnTo>
                    <a:pt x="0" y="58"/>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1" name="Freeform 1877"/>
            <p:cNvSpPr>
              <a:spLocks/>
            </p:cNvSpPr>
            <p:nvPr/>
          </p:nvSpPr>
          <p:spPr bwMode="auto">
            <a:xfrm>
              <a:off x="-2641599" y="3068638"/>
              <a:ext cx="0" cy="85725"/>
            </a:xfrm>
            <a:custGeom>
              <a:avLst/>
              <a:gdLst>
                <a:gd name="T0" fmla="*/ 0 w 3"/>
                <a:gd name="T1" fmla="*/ 53 h 539"/>
                <a:gd name="T2" fmla="*/ 3 w 3"/>
                <a:gd name="T3" fmla="*/ 0 h 539"/>
                <a:gd name="T4" fmla="*/ 3 w 3"/>
                <a:gd name="T5" fmla="*/ 485 h 539"/>
                <a:gd name="T6" fmla="*/ 0 w 3"/>
                <a:gd name="T7" fmla="*/ 539 h 539"/>
                <a:gd name="T8" fmla="*/ 0 w 3"/>
                <a:gd name="T9" fmla="*/ 53 h 539"/>
              </a:gdLst>
              <a:ahLst/>
              <a:cxnLst>
                <a:cxn ang="0">
                  <a:pos x="T0" y="T1"/>
                </a:cxn>
                <a:cxn ang="0">
                  <a:pos x="T2" y="T3"/>
                </a:cxn>
                <a:cxn ang="0">
                  <a:pos x="T4" y="T5"/>
                </a:cxn>
                <a:cxn ang="0">
                  <a:pos x="T6" y="T7"/>
                </a:cxn>
                <a:cxn ang="0">
                  <a:pos x="T8" y="T9"/>
                </a:cxn>
              </a:cxnLst>
              <a:rect l="0" t="0" r="r" b="b"/>
              <a:pathLst>
                <a:path w="3" h="539">
                  <a:moveTo>
                    <a:pt x="0" y="53"/>
                  </a:moveTo>
                  <a:lnTo>
                    <a:pt x="3" y="0"/>
                  </a:lnTo>
                  <a:lnTo>
                    <a:pt x="3" y="485"/>
                  </a:lnTo>
                  <a:lnTo>
                    <a:pt x="0" y="539"/>
                  </a:lnTo>
                  <a:lnTo>
                    <a:pt x="0" y="53"/>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2" name="Freeform 1878"/>
            <p:cNvSpPr>
              <a:spLocks/>
            </p:cNvSpPr>
            <p:nvPr/>
          </p:nvSpPr>
          <p:spPr bwMode="auto">
            <a:xfrm>
              <a:off x="-2601912" y="3065463"/>
              <a:ext cx="4763" cy="82550"/>
            </a:xfrm>
            <a:custGeom>
              <a:avLst/>
              <a:gdLst>
                <a:gd name="T0" fmla="*/ 0 w 26"/>
                <a:gd name="T1" fmla="*/ 0 h 521"/>
                <a:gd name="T2" fmla="*/ 26 w 26"/>
                <a:gd name="T3" fmla="*/ 34 h 521"/>
                <a:gd name="T4" fmla="*/ 26 w 26"/>
                <a:gd name="T5" fmla="*/ 521 h 521"/>
                <a:gd name="T6" fmla="*/ 0 w 26"/>
                <a:gd name="T7" fmla="*/ 486 h 521"/>
                <a:gd name="T8" fmla="*/ 0 w 26"/>
                <a:gd name="T9" fmla="*/ 0 h 521"/>
              </a:gdLst>
              <a:ahLst/>
              <a:cxnLst>
                <a:cxn ang="0">
                  <a:pos x="T0" y="T1"/>
                </a:cxn>
                <a:cxn ang="0">
                  <a:pos x="T2" y="T3"/>
                </a:cxn>
                <a:cxn ang="0">
                  <a:pos x="T4" y="T5"/>
                </a:cxn>
                <a:cxn ang="0">
                  <a:pos x="T6" y="T7"/>
                </a:cxn>
                <a:cxn ang="0">
                  <a:pos x="T8" y="T9"/>
                </a:cxn>
              </a:cxnLst>
              <a:rect l="0" t="0" r="r" b="b"/>
              <a:pathLst>
                <a:path w="26" h="521">
                  <a:moveTo>
                    <a:pt x="0" y="0"/>
                  </a:moveTo>
                  <a:lnTo>
                    <a:pt x="26" y="34"/>
                  </a:lnTo>
                  <a:lnTo>
                    <a:pt x="26" y="521"/>
                  </a:lnTo>
                  <a:lnTo>
                    <a:pt x="0" y="486"/>
                  </a:lnTo>
                  <a:lnTo>
                    <a:pt x="0" y="0"/>
                  </a:lnTo>
                  <a:close/>
                </a:path>
              </a:pathLst>
            </a:custGeom>
            <a:solidFill>
              <a:srgbClr val="2A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3" name="Freeform 1879"/>
            <p:cNvSpPr>
              <a:spLocks/>
            </p:cNvSpPr>
            <p:nvPr/>
          </p:nvSpPr>
          <p:spPr bwMode="auto">
            <a:xfrm>
              <a:off x="-2166937" y="3019426"/>
              <a:ext cx="6350" cy="90488"/>
            </a:xfrm>
            <a:custGeom>
              <a:avLst/>
              <a:gdLst>
                <a:gd name="T0" fmla="*/ 0 w 26"/>
                <a:gd name="T1" fmla="*/ 0 h 570"/>
                <a:gd name="T2" fmla="*/ 26 w 26"/>
                <a:gd name="T3" fmla="*/ 84 h 570"/>
                <a:gd name="T4" fmla="*/ 26 w 26"/>
                <a:gd name="T5" fmla="*/ 570 h 570"/>
                <a:gd name="T6" fmla="*/ 0 w 26"/>
                <a:gd name="T7" fmla="*/ 485 h 570"/>
                <a:gd name="T8" fmla="*/ 0 w 26"/>
                <a:gd name="T9" fmla="*/ 0 h 570"/>
              </a:gdLst>
              <a:ahLst/>
              <a:cxnLst>
                <a:cxn ang="0">
                  <a:pos x="T0" y="T1"/>
                </a:cxn>
                <a:cxn ang="0">
                  <a:pos x="T2" y="T3"/>
                </a:cxn>
                <a:cxn ang="0">
                  <a:pos x="T4" y="T5"/>
                </a:cxn>
                <a:cxn ang="0">
                  <a:pos x="T6" y="T7"/>
                </a:cxn>
                <a:cxn ang="0">
                  <a:pos x="T8" y="T9"/>
                </a:cxn>
              </a:cxnLst>
              <a:rect l="0" t="0" r="r" b="b"/>
              <a:pathLst>
                <a:path w="26" h="570">
                  <a:moveTo>
                    <a:pt x="0" y="0"/>
                  </a:moveTo>
                  <a:lnTo>
                    <a:pt x="26" y="84"/>
                  </a:lnTo>
                  <a:lnTo>
                    <a:pt x="26" y="570"/>
                  </a:lnTo>
                  <a:lnTo>
                    <a:pt x="0" y="485"/>
                  </a:lnTo>
                  <a:lnTo>
                    <a:pt x="0" y="0"/>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4" name="Freeform 1880"/>
            <p:cNvSpPr>
              <a:spLocks/>
            </p:cNvSpPr>
            <p:nvPr/>
          </p:nvSpPr>
          <p:spPr bwMode="auto">
            <a:xfrm>
              <a:off x="-2011362" y="3011488"/>
              <a:ext cx="36513" cy="84138"/>
            </a:xfrm>
            <a:custGeom>
              <a:avLst/>
              <a:gdLst>
                <a:gd name="T0" fmla="*/ 0 w 158"/>
                <a:gd name="T1" fmla="*/ 47 h 532"/>
                <a:gd name="T2" fmla="*/ 158 w 158"/>
                <a:gd name="T3" fmla="*/ 0 h 532"/>
                <a:gd name="T4" fmla="*/ 158 w 158"/>
                <a:gd name="T5" fmla="*/ 486 h 532"/>
                <a:gd name="T6" fmla="*/ 0 w 158"/>
                <a:gd name="T7" fmla="*/ 532 h 532"/>
                <a:gd name="T8" fmla="*/ 0 w 158"/>
                <a:gd name="T9" fmla="*/ 47 h 532"/>
              </a:gdLst>
              <a:ahLst/>
              <a:cxnLst>
                <a:cxn ang="0">
                  <a:pos x="T0" y="T1"/>
                </a:cxn>
                <a:cxn ang="0">
                  <a:pos x="T2" y="T3"/>
                </a:cxn>
                <a:cxn ang="0">
                  <a:pos x="T4" y="T5"/>
                </a:cxn>
                <a:cxn ang="0">
                  <a:pos x="T6" y="T7"/>
                </a:cxn>
                <a:cxn ang="0">
                  <a:pos x="T8" y="T9"/>
                </a:cxn>
              </a:cxnLst>
              <a:rect l="0" t="0" r="r" b="b"/>
              <a:pathLst>
                <a:path w="158" h="532">
                  <a:moveTo>
                    <a:pt x="0" y="47"/>
                  </a:moveTo>
                  <a:lnTo>
                    <a:pt x="158" y="0"/>
                  </a:lnTo>
                  <a:lnTo>
                    <a:pt x="158" y="486"/>
                  </a:lnTo>
                  <a:lnTo>
                    <a:pt x="0" y="532"/>
                  </a:lnTo>
                  <a:lnTo>
                    <a:pt x="0" y="47"/>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5" name="Freeform 1881"/>
            <p:cNvSpPr>
              <a:spLocks/>
            </p:cNvSpPr>
            <p:nvPr/>
          </p:nvSpPr>
          <p:spPr bwMode="auto">
            <a:xfrm>
              <a:off x="-1509712" y="2987676"/>
              <a:ext cx="14288" cy="90488"/>
            </a:xfrm>
            <a:custGeom>
              <a:avLst/>
              <a:gdLst>
                <a:gd name="T0" fmla="*/ 66 w 66"/>
                <a:gd name="T1" fmla="*/ 0 h 572"/>
                <a:gd name="T2" fmla="*/ 0 w 66"/>
                <a:gd name="T3" fmla="*/ 85 h 572"/>
                <a:gd name="T4" fmla="*/ 0 w 66"/>
                <a:gd name="T5" fmla="*/ 572 h 572"/>
                <a:gd name="T6" fmla="*/ 66 w 66"/>
                <a:gd name="T7" fmla="*/ 486 h 572"/>
                <a:gd name="T8" fmla="*/ 66 w 66"/>
                <a:gd name="T9" fmla="*/ 0 h 572"/>
              </a:gdLst>
              <a:ahLst/>
              <a:cxnLst>
                <a:cxn ang="0">
                  <a:pos x="T0" y="T1"/>
                </a:cxn>
                <a:cxn ang="0">
                  <a:pos x="T2" y="T3"/>
                </a:cxn>
                <a:cxn ang="0">
                  <a:pos x="T4" y="T5"/>
                </a:cxn>
                <a:cxn ang="0">
                  <a:pos x="T6" y="T7"/>
                </a:cxn>
                <a:cxn ang="0">
                  <a:pos x="T8" y="T9"/>
                </a:cxn>
              </a:cxnLst>
              <a:rect l="0" t="0" r="r" b="b"/>
              <a:pathLst>
                <a:path w="66" h="572">
                  <a:moveTo>
                    <a:pt x="66" y="0"/>
                  </a:moveTo>
                  <a:lnTo>
                    <a:pt x="0" y="85"/>
                  </a:lnTo>
                  <a:lnTo>
                    <a:pt x="0" y="572"/>
                  </a:lnTo>
                  <a:lnTo>
                    <a:pt x="66" y="486"/>
                  </a:lnTo>
                  <a:lnTo>
                    <a:pt x="66" y="0"/>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6" name="Freeform 1882"/>
            <p:cNvSpPr>
              <a:spLocks/>
            </p:cNvSpPr>
            <p:nvPr/>
          </p:nvSpPr>
          <p:spPr bwMode="auto">
            <a:xfrm>
              <a:off x="-1625599" y="2989263"/>
              <a:ext cx="14288" cy="95250"/>
            </a:xfrm>
            <a:custGeom>
              <a:avLst/>
              <a:gdLst>
                <a:gd name="T0" fmla="*/ 66 w 66"/>
                <a:gd name="T1" fmla="*/ 117 h 602"/>
                <a:gd name="T2" fmla="*/ 0 w 66"/>
                <a:gd name="T3" fmla="*/ 0 h 602"/>
                <a:gd name="T4" fmla="*/ 0 w 66"/>
                <a:gd name="T5" fmla="*/ 485 h 602"/>
                <a:gd name="T6" fmla="*/ 66 w 66"/>
                <a:gd name="T7" fmla="*/ 602 h 602"/>
                <a:gd name="T8" fmla="*/ 66 w 66"/>
                <a:gd name="T9" fmla="*/ 117 h 602"/>
              </a:gdLst>
              <a:ahLst/>
              <a:cxnLst>
                <a:cxn ang="0">
                  <a:pos x="T0" y="T1"/>
                </a:cxn>
                <a:cxn ang="0">
                  <a:pos x="T2" y="T3"/>
                </a:cxn>
                <a:cxn ang="0">
                  <a:pos x="T4" y="T5"/>
                </a:cxn>
                <a:cxn ang="0">
                  <a:pos x="T6" y="T7"/>
                </a:cxn>
                <a:cxn ang="0">
                  <a:pos x="T8" y="T9"/>
                </a:cxn>
              </a:cxnLst>
              <a:rect l="0" t="0" r="r" b="b"/>
              <a:pathLst>
                <a:path w="66" h="602">
                  <a:moveTo>
                    <a:pt x="66" y="117"/>
                  </a:moveTo>
                  <a:lnTo>
                    <a:pt x="0" y="0"/>
                  </a:lnTo>
                  <a:lnTo>
                    <a:pt x="0" y="485"/>
                  </a:lnTo>
                  <a:lnTo>
                    <a:pt x="66" y="602"/>
                  </a:lnTo>
                  <a:lnTo>
                    <a:pt x="66" y="117"/>
                  </a:lnTo>
                  <a:close/>
                </a:path>
              </a:pathLst>
            </a:custGeom>
            <a:solidFill>
              <a:srgbClr val="202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7" name="Freeform 1883"/>
            <p:cNvSpPr>
              <a:spLocks/>
            </p:cNvSpPr>
            <p:nvPr/>
          </p:nvSpPr>
          <p:spPr bwMode="auto">
            <a:xfrm>
              <a:off x="-2654299" y="3076576"/>
              <a:ext cx="12700" cy="79375"/>
            </a:xfrm>
            <a:custGeom>
              <a:avLst/>
              <a:gdLst>
                <a:gd name="T0" fmla="*/ 0 w 54"/>
                <a:gd name="T1" fmla="*/ 18 h 503"/>
                <a:gd name="T2" fmla="*/ 54 w 54"/>
                <a:gd name="T3" fmla="*/ 0 h 503"/>
                <a:gd name="T4" fmla="*/ 54 w 54"/>
                <a:gd name="T5" fmla="*/ 486 h 503"/>
                <a:gd name="T6" fmla="*/ 0 w 54"/>
                <a:gd name="T7" fmla="*/ 503 h 503"/>
                <a:gd name="T8" fmla="*/ 0 w 54"/>
                <a:gd name="T9" fmla="*/ 18 h 503"/>
              </a:gdLst>
              <a:ahLst/>
              <a:cxnLst>
                <a:cxn ang="0">
                  <a:pos x="T0" y="T1"/>
                </a:cxn>
                <a:cxn ang="0">
                  <a:pos x="T2" y="T3"/>
                </a:cxn>
                <a:cxn ang="0">
                  <a:pos x="T4" y="T5"/>
                </a:cxn>
                <a:cxn ang="0">
                  <a:pos x="T6" y="T7"/>
                </a:cxn>
                <a:cxn ang="0">
                  <a:pos x="T8" y="T9"/>
                </a:cxn>
              </a:cxnLst>
              <a:rect l="0" t="0" r="r" b="b"/>
              <a:pathLst>
                <a:path w="54" h="503">
                  <a:moveTo>
                    <a:pt x="0" y="18"/>
                  </a:moveTo>
                  <a:lnTo>
                    <a:pt x="54" y="0"/>
                  </a:lnTo>
                  <a:lnTo>
                    <a:pt x="54" y="486"/>
                  </a:lnTo>
                  <a:lnTo>
                    <a:pt x="0" y="503"/>
                  </a:lnTo>
                  <a:lnTo>
                    <a:pt x="0" y="18"/>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8" name="Freeform 1884"/>
            <p:cNvSpPr>
              <a:spLocks/>
            </p:cNvSpPr>
            <p:nvPr/>
          </p:nvSpPr>
          <p:spPr bwMode="auto">
            <a:xfrm>
              <a:off x="-2278062" y="3033713"/>
              <a:ext cx="3175" cy="88900"/>
            </a:xfrm>
            <a:custGeom>
              <a:avLst/>
              <a:gdLst>
                <a:gd name="T0" fmla="*/ 0 w 14"/>
                <a:gd name="T1" fmla="*/ 70 h 555"/>
                <a:gd name="T2" fmla="*/ 14 w 14"/>
                <a:gd name="T3" fmla="*/ 0 h 555"/>
                <a:gd name="T4" fmla="*/ 14 w 14"/>
                <a:gd name="T5" fmla="*/ 485 h 555"/>
                <a:gd name="T6" fmla="*/ 0 w 14"/>
                <a:gd name="T7" fmla="*/ 555 h 555"/>
                <a:gd name="T8" fmla="*/ 0 w 14"/>
                <a:gd name="T9" fmla="*/ 70 h 555"/>
              </a:gdLst>
              <a:ahLst/>
              <a:cxnLst>
                <a:cxn ang="0">
                  <a:pos x="T0" y="T1"/>
                </a:cxn>
                <a:cxn ang="0">
                  <a:pos x="T2" y="T3"/>
                </a:cxn>
                <a:cxn ang="0">
                  <a:pos x="T4" y="T5"/>
                </a:cxn>
                <a:cxn ang="0">
                  <a:pos x="T6" y="T7"/>
                </a:cxn>
                <a:cxn ang="0">
                  <a:pos x="T8" y="T9"/>
                </a:cxn>
              </a:cxnLst>
              <a:rect l="0" t="0" r="r" b="b"/>
              <a:pathLst>
                <a:path w="14" h="555">
                  <a:moveTo>
                    <a:pt x="0" y="70"/>
                  </a:moveTo>
                  <a:lnTo>
                    <a:pt x="14" y="0"/>
                  </a:lnTo>
                  <a:lnTo>
                    <a:pt x="14" y="485"/>
                  </a:lnTo>
                  <a:lnTo>
                    <a:pt x="0" y="555"/>
                  </a:lnTo>
                  <a:lnTo>
                    <a:pt x="0" y="70"/>
                  </a:lnTo>
                  <a:close/>
                </a:path>
              </a:pathLst>
            </a:custGeom>
            <a:solidFill>
              <a:srgbClr val="16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9" name="Freeform 1885"/>
            <p:cNvSpPr>
              <a:spLocks/>
            </p:cNvSpPr>
            <p:nvPr/>
          </p:nvSpPr>
          <p:spPr bwMode="auto">
            <a:xfrm>
              <a:off x="-2185987" y="3030538"/>
              <a:ext cx="11113" cy="84138"/>
            </a:xfrm>
            <a:custGeom>
              <a:avLst/>
              <a:gdLst>
                <a:gd name="T0" fmla="*/ 0 w 51"/>
                <a:gd name="T1" fmla="*/ 0 h 524"/>
                <a:gd name="T2" fmla="*/ 51 w 51"/>
                <a:gd name="T3" fmla="*/ 38 h 524"/>
                <a:gd name="T4" fmla="*/ 51 w 51"/>
                <a:gd name="T5" fmla="*/ 524 h 524"/>
                <a:gd name="T6" fmla="*/ 0 w 51"/>
                <a:gd name="T7" fmla="*/ 486 h 524"/>
                <a:gd name="T8" fmla="*/ 0 w 51"/>
                <a:gd name="T9" fmla="*/ 0 h 524"/>
              </a:gdLst>
              <a:ahLst/>
              <a:cxnLst>
                <a:cxn ang="0">
                  <a:pos x="T0" y="T1"/>
                </a:cxn>
                <a:cxn ang="0">
                  <a:pos x="T2" y="T3"/>
                </a:cxn>
                <a:cxn ang="0">
                  <a:pos x="T4" y="T5"/>
                </a:cxn>
                <a:cxn ang="0">
                  <a:pos x="T6" y="T7"/>
                </a:cxn>
                <a:cxn ang="0">
                  <a:pos x="T8" y="T9"/>
                </a:cxn>
              </a:cxnLst>
              <a:rect l="0" t="0" r="r" b="b"/>
              <a:pathLst>
                <a:path w="51" h="524">
                  <a:moveTo>
                    <a:pt x="0" y="0"/>
                  </a:moveTo>
                  <a:lnTo>
                    <a:pt x="51" y="38"/>
                  </a:lnTo>
                  <a:lnTo>
                    <a:pt x="51" y="524"/>
                  </a:lnTo>
                  <a:lnTo>
                    <a:pt x="0" y="486"/>
                  </a:lnTo>
                  <a:lnTo>
                    <a:pt x="0" y="0"/>
                  </a:lnTo>
                  <a:close/>
                </a:path>
              </a:pathLst>
            </a:custGeom>
            <a:solidFill>
              <a:srgbClr val="3E5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0" name="Freeform 1886"/>
            <p:cNvSpPr>
              <a:spLocks/>
            </p:cNvSpPr>
            <p:nvPr/>
          </p:nvSpPr>
          <p:spPr bwMode="auto">
            <a:xfrm>
              <a:off x="-2678112" y="3074988"/>
              <a:ext cx="4763" cy="95250"/>
            </a:xfrm>
            <a:custGeom>
              <a:avLst/>
              <a:gdLst>
                <a:gd name="T0" fmla="*/ 24 w 24"/>
                <a:gd name="T1" fmla="*/ 0 h 606"/>
                <a:gd name="T2" fmla="*/ 0 w 24"/>
                <a:gd name="T3" fmla="*/ 119 h 606"/>
                <a:gd name="T4" fmla="*/ 0 w 24"/>
                <a:gd name="T5" fmla="*/ 606 h 606"/>
                <a:gd name="T6" fmla="*/ 24 w 24"/>
                <a:gd name="T7" fmla="*/ 486 h 606"/>
                <a:gd name="T8" fmla="*/ 24 w 24"/>
                <a:gd name="T9" fmla="*/ 0 h 606"/>
              </a:gdLst>
              <a:ahLst/>
              <a:cxnLst>
                <a:cxn ang="0">
                  <a:pos x="T0" y="T1"/>
                </a:cxn>
                <a:cxn ang="0">
                  <a:pos x="T2" y="T3"/>
                </a:cxn>
                <a:cxn ang="0">
                  <a:pos x="T4" y="T5"/>
                </a:cxn>
                <a:cxn ang="0">
                  <a:pos x="T6" y="T7"/>
                </a:cxn>
                <a:cxn ang="0">
                  <a:pos x="T8" y="T9"/>
                </a:cxn>
              </a:cxnLst>
              <a:rect l="0" t="0" r="r" b="b"/>
              <a:pathLst>
                <a:path w="24" h="606">
                  <a:moveTo>
                    <a:pt x="24" y="0"/>
                  </a:moveTo>
                  <a:lnTo>
                    <a:pt x="0" y="119"/>
                  </a:lnTo>
                  <a:lnTo>
                    <a:pt x="0" y="606"/>
                  </a:lnTo>
                  <a:lnTo>
                    <a:pt x="24" y="486"/>
                  </a:lnTo>
                  <a:lnTo>
                    <a:pt x="24" y="0"/>
                  </a:lnTo>
                  <a:close/>
                </a:path>
              </a:pathLst>
            </a:custGeom>
            <a:solidFill>
              <a:srgbClr val="16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1" name="Freeform 1887"/>
            <p:cNvSpPr>
              <a:spLocks/>
            </p:cNvSpPr>
            <p:nvPr/>
          </p:nvSpPr>
          <p:spPr bwMode="auto">
            <a:xfrm>
              <a:off x="-2565399" y="3062288"/>
              <a:ext cx="4763" cy="93663"/>
            </a:xfrm>
            <a:custGeom>
              <a:avLst/>
              <a:gdLst>
                <a:gd name="T0" fmla="*/ 0 w 24"/>
                <a:gd name="T1" fmla="*/ 101 h 586"/>
                <a:gd name="T2" fmla="*/ 24 w 24"/>
                <a:gd name="T3" fmla="*/ 0 h 586"/>
                <a:gd name="T4" fmla="*/ 24 w 24"/>
                <a:gd name="T5" fmla="*/ 485 h 586"/>
                <a:gd name="T6" fmla="*/ 0 w 24"/>
                <a:gd name="T7" fmla="*/ 586 h 586"/>
                <a:gd name="T8" fmla="*/ 0 w 24"/>
                <a:gd name="T9" fmla="*/ 101 h 586"/>
              </a:gdLst>
              <a:ahLst/>
              <a:cxnLst>
                <a:cxn ang="0">
                  <a:pos x="T0" y="T1"/>
                </a:cxn>
                <a:cxn ang="0">
                  <a:pos x="T2" y="T3"/>
                </a:cxn>
                <a:cxn ang="0">
                  <a:pos x="T4" y="T5"/>
                </a:cxn>
                <a:cxn ang="0">
                  <a:pos x="T6" y="T7"/>
                </a:cxn>
                <a:cxn ang="0">
                  <a:pos x="T8" y="T9"/>
                </a:cxn>
              </a:cxnLst>
              <a:rect l="0" t="0" r="r" b="b"/>
              <a:pathLst>
                <a:path w="24" h="586">
                  <a:moveTo>
                    <a:pt x="0" y="101"/>
                  </a:moveTo>
                  <a:lnTo>
                    <a:pt x="24" y="0"/>
                  </a:lnTo>
                  <a:lnTo>
                    <a:pt x="24" y="485"/>
                  </a:lnTo>
                  <a:lnTo>
                    <a:pt x="0" y="586"/>
                  </a:lnTo>
                  <a:lnTo>
                    <a:pt x="0" y="101"/>
                  </a:lnTo>
                  <a:close/>
                </a:path>
              </a:pathLst>
            </a:custGeom>
            <a:solidFill>
              <a:srgbClr val="17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2" name="Freeform 1888"/>
            <p:cNvSpPr>
              <a:spLocks/>
            </p:cNvSpPr>
            <p:nvPr/>
          </p:nvSpPr>
          <p:spPr bwMode="auto">
            <a:xfrm>
              <a:off x="-1897062" y="3005138"/>
              <a:ext cx="26988" cy="96838"/>
            </a:xfrm>
            <a:custGeom>
              <a:avLst/>
              <a:gdLst>
                <a:gd name="T0" fmla="*/ 0 w 119"/>
                <a:gd name="T1" fmla="*/ 0 h 606"/>
                <a:gd name="T2" fmla="*/ 119 w 119"/>
                <a:gd name="T3" fmla="*/ 120 h 606"/>
                <a:gd name="T4" fmla="*/ 119 w 119"/>
                <a:gd name="T5" fmla="*/ 606 h 606"/>
                <a:gd name="T6" fmla="*/ 0 w 119"/>
                <a:gd name="T7" fmla="*/ 487 h 606"/>
                <a:gd name="T8" fmla="*/ 0 w 119"/>
                <a:gd name="T9" fmla="*/ 0 h 606"/>
              </a:gdLst>
              <a:ahLst/>
              <a:cxnLst>
                <a:cxn ang="0">
                  <a:pos x="T0" y="T1"/>
                </a:cxn>
                <a:cxn ang="0">
                  <a:pos x="T2" y="T3"/>
                </a:cxn>
                <a:cxn ang="0">
                  <a:pos x="T4" y="T5"/>
                </a:cxn>
                <a:cxn ang="0">
                  <a:pos x="T6" y="T7"/>
                </a:cxn>
                <a:cxn ang="0">
                  <a:pos x="T8" y="T9"/>
                </a:cxn>
              </a:cxnLst>
              <a:rect l="0" t="0" r="r" b="b"/>
              <a:pathLst>
                <a:path w="119" h="606">
                  <a:moveTo>
                    <a:pt x="0" y="0"/>
                  </a:moveTo>
                  <a:lnTo>
                    <a:pt x="119" y="120"/>
                  </a:lnTo>
                  <a:lnTo>
                    <a:pt x="119" y="606"/>
                  </a:lnTo>
                  <a:lnTo>
                    <a:pt x="0" y="487"/>
                  </a:lnTo>
                  <a:lnTo>
                    <a:pt x="0" y="0"/>
                  </a:lnTo>
                  <a:close/>
                </a:path>
              </a:pathLst>
            </a:custGeom>
            <a:solidFill>
              <a:srgbClr val="32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3" name="Freeform 1889"/>
            <p:cNvSpPr>
              <a:spLocks/>
            </p:cNvSpPr>
            <p:nvPr/>
          </p:nvSpPr>
          <p:spPr bwMode="auto">
            <a:xfrm>
              <a:off x="-2678112" y="3079751"/>
              <a:ext cx="23813" cy="90488"/>
            </a:xfrm>
            <a:custGeom>
              <a:avLst/>
              <a:gdLst>
                <a:gd name="T0" fmla="*/ 0 w 105"/>
                <a:gd name="T1" fmla="*/ 86 h 573"/>
                <a:gd name="T2" fmla="*/ 105 w 105"/>
                <a:gd name="T3" fmla="*/ 0 h 573"/>
                <a:gd name="T4" fmla="*/ 105 w 105"/>
                <a:gd name="T5" fmla="*/ 485 h 573"/>
                <a:gd name="T6" fmla="*/ 0 w 105"/>
                <a:gd name="T7" fmla="*/ 573 h 573"/>
                <a:gd name="T8" fmla="*/ 0 w 105"/>
                <a:gd name="T9" fmla="*/ 86 h 573"/>
              </a:gdLst>
              <a:ahLst/>
              <a:cxnLst>
                <a:cxn ang="0">
                  <a:pos x="T0" y="T1"/>
                </a:cxn>
                <a:cxn ang="0">
                  <a:pos x="T2" y="T3"/>
                </a:cxn>
                <a:cxn ang="0">
                  <a:pos x="T4" y="T5"/>
                </a:cxn>
                <a:cxn ang="0">
                  <a:pos x="T6" y="T7"/>
                </a:cxn>
                <a:cxn ang="0">
                  <a:pos x="T8" y="T9"/>
                </a:cxn>
              </a:cxnLst>
              <a:rect l="0" t="0" r="r" b="b"/>
              <a:pathLst>
                <a:path w="105" h="573">
                  <a:moveTo>
                    <a:pt x="0" y="86"/>
                  </a:moveTo>
                  <a:lnTo>
                    <a:pt x="105" y="0"/>
                  </a:lnTo>
                  <a:lnTo>
                    <a:pt x="105" y="485"/>
                  </a:lnTo>
                  <a:lnTo>
                    <a:pt x="0" y="573"/>
                  </a:lnTo>
                  <a:lnTo>
                    <a:pt x="0" y="86"/>
                  </a:lnTo>
                  <a:close/>
                </a:path>
              </a:pathLst>
            </a:custGeom>
            <a:solidFill>
              <a:srgbClr val="42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4" name="Freeform 1890"/>
            <p:cNvSpPr>
              <a:spLocks/>
            </p:cNvSpPr>
            <p:nvPr/>
          </p:nvSpPr>
          <p:spPr bwMode="auto">
            <a:xfrm>
              <a:off x="-2530474" y="3062288"/>
              <a:ext cx="4763" cy="93663"/>
            </a:xfrm>
            <a:custGeom>
              <a:avLst/>
              <a:gdLst>
                <a:gd name="T0" fmla="*/ 0 w 22"/>
                <a:gd name="T1" fmla="*/ 0 h 589"/>
                <a:gd name="T2" fmla="*/ 22 w 22"/>
                <a:gd name="T3" fmla="*/ 103 h 589"/>
                <a:gd name="T4" fmla="*/ 22 w 22"/>
                <a:gd name="T5" fmla="*/ 589 h 589"/>
                <a:gd name="T6" fmla="*/ 0 w 22"/>
                <a:gd name="T7" fmla="*/ 486 h 589"/>
                <a:gd name="T8" fmla="*/ 0 w 22"/>
                <a:gd name="T9" fmla="*/ 0 h 589"/>
              </a:gdLst>
              <a:ahLst/>
              <a:cxnLst>
                <a:cxn ang="0">
                  <a:pos x="T0" y="T1"/>
                </a:cxn>
                <a:cxn ang="0">
                  <a:pos x="T2" y="T3"/>
                </a:cxn>
                <a:cxn ang="0">
                  <a:pos x="T4" y="T5"/>
                </a:cxn>
                <a:cxn ang="0">
                  <a:pos x="T6" y="T7"/>
                </a:cxn>
                <a:cxn ang="0">
                  <a:pos x="T8" y="T9"/>
                </a:cxn>
              </a:cxnLst>
              <a:rect l="0" t="0" r="r" b="b"/>
              <a:pathLst>
                <a:path w="22" h="589">
                  <a:moveTo>
                    <a:pt x="0" y="0"/>
                  </a:moveTo>
                  <a:lnTo>
                    <a:pt x="22" y="103"/>
                  </a:lnTo>
                  <a:lnTo>
                    <a:pt x="22" y="589"/>
                  </a:lnTo>
                  <a:lnTo>
                    <a:pt x="0" y="486"/>
                  </a:lnTo>
                  <a:lnTo>
                    <a:pt x="0"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5" name="Freeform 1891"/>
            <p:cNvSpPr>
              <a:spLocks/>
            </p:cNvSpPr>
            <p:nvPr/>
          </p:nvSpPr>
          <p:spPr bwMode="auto">
            <a:xfrm>
              <a:off x="-1833562" y="3006726"/>
              <a:ext cx="12700" cy="92075"/>
            </a:xfrm>
            <a:custGeom>
              <a:avLst/>
              <a:gdLst>
                <a:gd name="T0" fmla="*/ 0 w 54"/>
                <a:gd name="T1" fmla="*/ 96 h 581"/>
                <a:gd name="T2" fmla="*/ 54 w 54"/>
                <a:gd name="T3" fmla="*/ 0 h 581"/>
                <a:gd name="T4" fmla="*/ 54 w 54"/>
                <a:gd name="T5" fmla="*/ 485 h 581"/>
                <a:gd name="T6" fmla="*/ 0 w 54"/>
                <a:gd name="T7" fmla="*/ 581 h 581"/>
                <a:gd name="T8" fmla="*/ 0 w 54"/>
                <a:gd name="T9" fmla="*/ 96 h 581"/>
              </a:gdLst>
              <a:ahLst/>
              <a:cxnLst>
                <a:cxn ang="0">
                  <a:pos x="T0" y="T1"/>
                </a:cxn>
                <a:cxn ang="0">
                  <a:pos x="T2" y="T3"/>
                </a:cxn>
                <a:cxn ang="0">
                  <a:pos x="T4" y="T5"/>
                </a:cxn>
                <a:cxn ang="0">
                  <a:pos x="T6" y="T7"/>
                </a:cxn>
                <a:cxn ang="0">
                  <a:pos x="T8" y="T9"/>
                </a:cxn>
              </a:cxnLst>
              <a:rect l="0" t="0" r="r" b="b"/>
              <a:pathLst>
                <a:path w="54" h="581">
                  <a:moveTo>
                    <a:pt x="0" y="96"/>
                  </a:moveTo>
                  <a:lnTo>
                    <a:pt x="54" y="0"/>
                  </a:lnTo>
                  <a:lnTo>
                    <a:pt x="54" y="485"/>
                  </a:lnTo>
                  <a:lnTo>
                    <a:pt x="0" y="581"/>
                  </a:lnTo>
                  <a:lnTo>
                    <a:pt x="0" y="96"/>
                  </a:lnTo>
                  <a:close/>
                </a:path>
              </a:pathLst>
            </a:custGeom>
            <a:solidFill>
              <a:srgbClr val="2C3B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6" name="Freeform 1892"/>
            <p:cNvSpPr>
              <a:spLocks/>
            </p:cNvSpPr>
            <p:nvPr/>
          </p:nvSpPr>
          <p:spPr bwMode="auto">
            <a:xfrm>
              <a:off x="-2012949" y="3019426"/>
              <a:ext cx="1588" cy="90488"/>
            </a:xfrm>
            <a:custGeom>
              <a:avLst/>
              <a:gdLst>
                <a:gd name="T0" fmla="*/ 0 w 11"/>
                <a:gd name="T1" fmla="*/ 89 h 575"/>
                <a:gd name="T2" fmla="*/ 11 w 11"/>
                <a:gd name="T3" fmla="*/ 0 h 575"/>
                <a:gd name="T4" fmla="*/ 11 w 11"/>
                <a:gd name="T5" fmla="*/ 485 h 575"/>
                <a:gd name="T6" fmla="*/ 0 w 11"/>
                <a:gd name="T7" fmla="*/ 575 h 575"/>
                <a:gd name="T8" fmla="*/ 0 w 11"/>
                <a:gd name="T9" fmla="*/ 89 h 575"/>
              </a:gdLst>
              <a:ahLst/>
              <a:cxnLst>
                <a:cxn ang="0">
                  <a:pos x="T0" y="T1"/>
                </a:cxn>
                <a:cxn ang="0">
                  <a:pos x="T2" y="T3"/>
                </a:cxn>
                <a:cxn ang="0">
                  <a:pos x="T4" y="T5"/>
                </a:cxn>
                <a:cxn ang="0">
                  <a:pos x="T6" y="T7"/>
                </a:cxn>
                <a:cxn ang="0">
                  <a:pos x="T8" y="T9"/>
                </a:cxn>
              </a:cxnLst>
              <a:rect l="0" t="0" r="r" b="b"/>
              <a:pathLst>
                <a:path w="11" h="575">
                  <a:moveTo>
                    <a:pt x="0" y="89"/>
                  </a:moveTo>
                  <a:lnTo>
                    <a:pt x="11" y="0"/>
                  </a:lnTo>
                  <a:lnTo>
                    <a:pt x="11" y="485"/>
                  </a:lnTo>
                  <a:lnTo>
                    <a:pt x="0" y="575"/>
                  </a:lnTo>
                  <a:lnTo>
                    <a:pt x="0" y="89"/>
                  </a:lnTo>
                  <a:close/>
                </a:path>
              </a:pathLst>
            </a:custGeom>
            <a:solidFill>
              <a:srgbClr val="13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7" name="Freeform 1893"/>
            <p:cNvSpPr>
              <a:spLocks/>
            </p:cNvSpPr>
            <p:nvPr/>
          </p:nvSpPr>
          <p:spPr bwMode="auto">
            <a:xfrm>
              <a:off x="-1517649" y="3000376"/>
              <a:ext cx="7938" cy="85725"/>
            </a:xfrm>
            <a:custGeom>
              <a:avLst/>
              <a:gdLst>
                <a:gd name="T0" fmla="*/ 34 w 34"/>
                <a:gd name="T1" fmla="*/ 0 h 543"/>
                <a:gd name="T2" fmla="*/ 0 w 34"/>
                <a:gd name="T3" fmla="*/ 56 h 543"/>
                <a:gd name="T4" fmla="*/ 0 w 34"/>
                <a:gd name="T5" fmla="*/ 543 h 543"/>
                <a:gd name="T6" fmla="*/ 34 w 34"/>
                <a:gd name="T7" fmla="*/ 487 h 543"/>
                <a:gd name="T8" fmla="*/ 34 w 34"/>
                <a:gd name="T9" fmla="*/ 0 h 543"/>
              </a:gdLst>
              <a:ahLst/>
              <a:cxnLst>
                <a:cxn ang="0">
                  <a:pos x="T0" y="T1"/>
                </a:cxn>
                <a:cxn ang="0">
                  <a:pos x="T2" y="T3"/>
                </a:cxn>
                <a:cxn ang="0">
                  <a:pos x="T4" y="T5"/>
                </a:cxn>
                <a:cxn ang="0">
                  <a:pos x="T6" y="T7"/>
                </a:cxn>
                <a:cxn ang="0">
                  <a:pos x="T8" y="T9"/>
                </a:cxn>
              </a:cxnLst>
              <a:rect l="0" t="0" r="r" b="b"/>
              <a:pathLst>
                <a:path w="34" h="543">
                  <a:moveTo>
                    <a:pt x="34" y="0"/>
                  </a:moveTo>
                  <a:lnTo>
                    <a:pt x="0" y="56"/>
                  </a:lnTo>
                  <a:lnTo>
                    <a:pt x="0" y="543"/>
                  </a:lnTo>
                  <a:lnTo>
                    <a:pt x="34" y="487"/>
                  </a:lnTo>
                  <a:lnTo>
                    <a:pt x="34" y="0"/>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8" name="Freeform 1894"/>
            <p:cNvSpPr>
              <a:spLocks/>
            </p:cNvSpPr>
            <p:nvPr/>
          </p:nvSpPr>
          <p:spPr bwMode="auto">
            <a:xfrm>
              <a:off x="-2273299" y="3038476"/>
              <a:ext cx="19050" cy="96838"/>
            </a:xfrm>
            <a:custGeom>
              <a:avLst/>
              <a:gdLst>
                <a:gd name="T0" fmla="*/ 0 w 86"/>
                <a:gd name="T1" fmla="*/ 127 h 613"/>
                <a:gd name="T2" fmla="*/ 86 w 86"/>
                <a:gd name="T3" fmla="*/ 0 h 613"/>
                <a:gd name="T4" fmla="*/ 86 w 86"/>
                <a:gd name="T5" fmla="*/ 486 h 613"/>
                <a:gd name="T6" fmla="*/ 0 w 86"/>
                <a:gd name="T7" fmla="*/ 613 h 613"/>
                <a:gd name="T8" fmla="*/ 0 w 86"/>
                <a:gd name="T9" fmla="*/ 127 h 613"/>
              </a:gdLst>
              <a:ahLst/>
              <a:cxnLst>
                <a:cxn ang="0">
                  <a:pos x="T0" y="T1"/>
                </a:cxn>
                <a:cxn ang="0">
                  <a:pos x="T2" y="T3"/>
                </a:cxn>
                <a:cxn ang="0">
                  <a:pos x="T4" y="T5"/>
                </a:cxn>
                <a:cxn ang="0">
                  <a:pos x="T6" y="T7"/>
                </a:cxn>
                <a:cxn ang="0">
                  <a:pos x="T8" y="T9"/>
                </a:cxn>
              </a:cxnLst>
              <a:rect l="0" t="0" r="r" b="b"/>
              <a:pathLst>
                <a:path w="86" h="613">
                  <a:moveTo>
                    <a:pt x="0" y="127"/>
                  </a:moveTo>
                  <a:lnTo>
                    <a:pt x="86" y="0"/>
                  </a:lnTo>
                  <a:lnTo>
                    <a:pt x="86" y="486"/>
                  </a:lnTo>
                  <a:lnTo>
                    <a:pt x="0" y="613"/>
                  </a:lnTo>
                  <a:lnTo>
                    <a:pt x="0" y="127"/>
                  </a:lnTo>
                  <a:close/>
                </a:path>
              </a:pathLst>
            </a:custGeom>
            <a:solidFill>
              <a:srgbClr val="3043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9" name="Freeform 1895"/>
            <p:cNvSpPr>
              <a:spLocks/>
            </p:cNvSpPr>
            <p:nvPr/>
          </p:nvSpPr>
          <p:spPr bwMode="auto">
            <a:xfrm>
              <a:off x="-2174874" y="3036888"/>
              <a:ext cx="1588" cy="88900"/>
            </a:xfrm>
            <a:custGeom>
              <a:avLst/>
              <a:gdLst>
                <a:gd name="T0" fmla="*/ 0 w 5"/>
                <a:gd name="T1" fmla="*/ 0 h 565"/>
                <a:gd name="T2" fmla="*/ 5 w 5"/>
                <a:gd name="T3" fmla="*/ 79 h 565"/>
                <a:gd name="T4" fmla="*/ 5 w 5"/>
                <a:gd name="T5" fmla="*/ 565 h 565"/>
                <a:gd name="T6" fmla="*/ 0 w 5"/>
                <a:gd name="T7" fmla="*/ 486 h 565"/>
                <a:gd name="T8" fmla="*/ 0 w 5"/>
                <a:gd name="T9" fmla="*/ 0 h 565"/>
              </a:gdLst>
              <a:ahLst/>
              <a:cxnLst>
                <a:cxn ang="0">
                  <a:pos x="T0" y="T1"/>
                </a:cxn>
                <a:cxn ang="0">
                  <a:pos x="T2" y="T3"/>
                </a:cxn>
                <a:cxn ang="0">
                  <a:pos x="T4" y="T5"/>
                </a:cxn>
                <a:cxn ang="0">
                  <a:pos x="T6" y="T7"/>
                </a:cxn>
                <a:cxn ang="0">
                  <a:pos x="T8" y="T9"/>
                </a:cxn>
              </a:cxnLst>
              <a:rect l="0" t="0" r="r" b="b"/>
              <a:pathLst>
                <a:path w="5" h="565">
                  <a:moveTo>
                    <a:pt x="0" y="0"/>
                  </a:moveTo>
                  <a:lnTo>
                    <a:pt x="5" y="79"/>
                  </a:lnTo>
                  <a:lnTo>
                    <a:pt x="5" y="565"/>
                  </a:lnTo>
                  <a:lnTo>
                    <a:pt x="0" y="486"/>
                  </a:lnTo>
                  <a:lnTo>
                    <a:pt x="0"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0" name="Freeform 1896"/>
            <p:cNvSpPr>
              <a:spLocks/>
            </p:cNvSpPr>
            <p:nvPr/>
          </p:nvSpPr>
          <p:spPr bwMode="auto">
            <a:xfrm>
              <a:off x="-1611312" y="3006726"/>
              <a:ext cx="38100" cy="85725"/>
            </a:xfrm>
            <a:custGeom>
              <a:avLst/>
              <a:gdLst>
                <a:gd name="T0" fmla="*/ 167 w 167"/>
                <a:gd name="T1" fmla="*/ 54 h 539"/>
                <a:gd name="T2" fmla="*/ 0 w 167"/>
                <a:gd name="T3" fmla="*/ 0 h 539"/>
                <a:gd name="T4" fmla="*/ 0 w 167"/>
                <a:gd name="T5" fmla="*/ 485 h 539"/>
                <a:gd name="T6" fmla="*/ 167 w 167"/>
                <a:gd name="T7" fmla="*/ 539 h 539"/>
                <a:gd name="T8" fmla="*/ 167 w 167"/>
                <a:gd name="T9" fmla="*/ 54 h 539"/>
              </a:gdLst>
              <a:ahLst/>
              <a:cxnLst>
                <a:cxn ang="0">
                  <a:pos x="T0" y="T1"/>
                </a:cxn>
                <a:cxn ang="0">
                  <a:pos x="T2" y="T3"/>
                </a:cxn>
                <a:cxn ang="0">
                  <a:pos x="T4" y="T5"/>
                </a:cxn>
                <a:cxn ang="0">
                  <a:pos x="T6" y="T7"/>
                </a:cxn>
                <a:cxn ang="0">
                  <a:pos x="T8" y="T9"/>
                </a:cxn>
              </a:cxnLst>
              <a:rect l="0" t="0" r="r" b="b"/>
              <a:pathLst>
                <a:path w="167" h="539">
                  <a:moveTo>
                    <a:pt x="167" y="54"/>
                  </a:moveTo>
                  <a:lnTo>
                    <a:pt x="0" y="0"/>
                  </a:lnTo>
                  <a:lnTo>
                    <a:pt x="0" y="485"/>
                  </a:lnTo>
                  <a:lnTo>
                    <a:pt x="167" y="539"/>
                  </a:lnTo>
                  <a:lnTo>
                    <a:pt x="167" y="54"/>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1" name="Freeform 1897"/>
            <p:cNvSpPr>
              <a:spLocks/>
            </p:cNvSpPr>
            <p:nvPr/>
          </p:nvSpPr>
          <p:spPr bwMode="auto">
            <a:xfrm>
              <a:off x="-2586037" y="3079751"/>
              <a:ext cx="20638" cy="87313"/>
            </a:xfrm>
            <a:custGeom>
              <a:avLst/>
              <a:gdLst>
                <a:gd name="T0" fmla="*/ 0 w 86"/>
                <a:gd name="T1" fmla="*/ 73 h 559"/>
                <a:gd name="T2" fmla="*/ 86 w 86"/>
                <a:gd name="T3" fmla="*/ 0 h 559"/>
                <a:gd name="T4" fmla="*/ 86 w 86"/>
                <a:gd name="T5" fmla="*/ 485 h 559"/>
                <a:gd name="T6" fmla="*/ 0 w 86"/>
                <a:gd name="T7" fmla="*/ 559 h 559"/>
                <a:gd name="T8" fmla="*/ 0 w 86"/>
                <a:gd name="T9" fmla="*/ 73 h 559"/>
              </a:gdLst>
              <a:ahLst/>
              <a:cxnLst>
                <a:cxn ang="0">
                  <a:pos x="T0" y="T1"/>
                </a:cxn>
                <a:cxn ang="0">
                  <a:pos x="T2" y="T3"/>
                </a:cxn>
                <a:cxn ang="0">
                  <a:pos x="T4" y="T5"/>
                </a:cxn>
                <a:cxn ang="0">
                  <a:pos x="T6" y="T7"/>
                </a:cxn>
                <a:cxn ang="0">
                  <a:pos x="T8" y="T9"/>
                </a:cxn>
              </a:cxnLst>
              <a:rect l="0" t="0" r="r" b="b"/>
              <a:pathLst>
                <a:path w="86" h="559">
                  <a:moveTo>
                    <a:pt x="0" y="73"/>
                  </a:moveTo>
                  <a:lnTo>
                    <a:pt x="86" y="0"/>
                  </a:lnTo>
                  <a:lnTo>
                    <a:pt x="86" y="485"/>
                  </a:lnTo>
                  <a:lnTo>
                    <a:pt x="0" y="559"/>
                  </a:lnTo>
                  <a:lnTo>
                    <a:pt x="0" y="73"/>
                  </a:lnTo>
                  <a:close/>
                </a:path>
              </a:pathLst>
            </a:custGeom>
            <a:solidFill>
              <a:srgbClr val="426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2" name="Freeform 1898"/>
            <p:cNvSpPr>
              <a:spLocks/>
            </p:cNvSpPr>
            <p:nvPr/>
          </p:nvSpPr>
          <p:spPr bwMode="auto">
            <a:xfrm>
              <a:off x="-2616199" y="3086101"/>
              <a:ext cx="9525" cy="85725"/>
            </a:xfrm>
            <a:custGeom>
              <a:avLst/>
              <a:gdLst>
                <a:gd name="T0" fmla="*/ 0 w 42"/>
                <a:gd name="T1" fmla="*/ 0 h 545"/>
                <a:gd name="T2" fmla="*/ 42 w 42"/>
                <a:gd name="T3" fmla="*/ 58 h 545"/>
                <a:gd name="T4" fmla="*/ 42 w 42"/>
                <a:gd name="T5" fmla="*/ 545 h 545"/>
                <a:gd name="T6" fmla="*/ 0 w 42"/>
                <a:gd name="T7" fmla="*/ 486 h 545"/>
                <a:gd name="T8" fmla="*/ 0 w 42"/>
                <a:gd name="T9" fmla="*/ 0 h 545"/>
              </a:gdLst>
              <a:ahLst/>
              <a:cxnLst>
                <a:cxn ang="0">
                  <a:pos x="T0" y="T1"/>
                </a:cxn>
                <a:cxn ang="0">
                  <a:pos x="T2" y="T3"/>
                </a:cxn>
                <a:cxn ang="0">
                  <a:pos x="T4" y="T5"/>
                </a:cxn>
                <a:cxn ang="0">
                  <a:pos x="T6" y="T7"/>
                </a:cxn>
                <a:cxn ang="0">
                  <a:pos x="T8" y="T9"/>
                </a:cxn>
              </a:cxnLst>
              <a:rect l="0" t="0" r="r" b="b"/>
              <a:pathLst>
                <a:path w="42" h="545">
                  <a:moveTo>
                    <a:pt x="0" y="0"/>
                  </a:moveTo>
                  <a:lnTo>
                    <a:pt x="42" y="58"/>
                  </a:lnTo>
                  <a:lnTo>
                    <a:pt x="42" y="545"/>
                  </a:lnTo>
                  <a:lnTo>
                    <a:pt x="0" y="486"/>
                  </a:lnTo>
                  <a:lnTo>
                    <a:pt x="0" y="0"/>
                  </a:lnTo>
                  <a:close/>
                </a:path>
              </a:pathLst>
            </a:custGeom>
            <a:solidFill>
              <a:srgbClr val="2937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3" name="Freeform 1899"/>
            <p:cNvSpPr>
              <a:spLocks/>
            </p:cNvSpPr>
            <p:nvPr/>
          </p:nvSpPr>
          <p:spPr bwMode="auto">
            <a:xfrm>
              <a:off x="-1536699" y="3009901"/>
              <a:ext cx="19050" cy="88900"/>
            </a:xfrm>
            <a:custGeom>
              <a:avLst/>
              <a:gdLst>
                <a:gd name="T0" fmla="*/ 82 w 82"/>
                <a:gd name="T1" fmla="*/ 0 h 560"/>
                <a:gd name="T2" fmla="*/ 0 w 82"/>
                <a:gd name="T3" fmla="*/ 75 h 560"/>
                <a:gd name="T4" fmla="*/ 0 w 82"/>
                <a:gd name="T5" fmla="*/ 560 h 560"/>
                <a:gd name="T6" fmla="*/ 82 w 82"/>
                <a:gd name="T7" fmla="*/ 487 h 560"/>
                <a:gd name="T8" fmla="*/ 82 w 82"/>
                <a:gd name="T9" fmla="*/ 0 h 560"/>
              </a:gdLst>
              <a:ahLst/>
              <a:cxnLst>
                <a:cxn ang="0">
                  <a:pos x="T0" y="T1"/>
                </a:cxn>
                <a:cxn ang="0">
                  <a:pos x="T2" y="T3"/>
                </a:cxn>
                <a:cxn ang="0">
                  <a:pos x="T4" y="T5"/>
                </a:cxn>
                <a:cxn ang="0">
                  <a:pos x="T6" y="T7"/>
                </a:cxn>
                <a:cxn ang="0">
                  <a:pos x="T8" y="T9"/>
                </a:cxn>
              </a:cxnLst>
              <a:rect l="0" t="0" r="r" b="b"/>
              <a:pathLst>
                <a:path w="82" h="560">
                  <a:moveTo>
                    <a:pt x="82" y="0"/>
                  </a:moveTo>
                  <a:lnTo>
                    <a:pt x="0" y="75"/>
                  </a:lnTo>
                  <a:lnTo>
                    <a:pt x="0" y="560"/>
                  </a:lnTo>
                  <a:lnTo>
                    <a:pt x="82" y="487"/>
                  </a:lnTo>
                  <a:lnTo>
                    <a:pt x="82" y="0"/>
                  </a:lnTo>
                  <a:close/>
                </a:path>
              </a:pathLst>
            </a:custGeom>
            <a:solidFill>
              <a:srgbClr val="42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4" name="Freeform 1900"/>
            <p:cNvSpPr>
              <a:spLocks/>
            </p:cNvSpPr>
            <p:nvPr/>
          </p:nvSpPr>
          <p:spPr bwMode="auto">
            <a:xfrm>
              <a:off x="-2606674" y="3090863"/>
              <a:ext cx="20638" cy="80963"/>
            </a:xfrm>
            <a:custGeom>
              <a:avLst/>
              <a:gdLst>
                <a:gd name="T0" fmla="*/ 0 w 92"/>
                <a:gd name="T1" fmla="*/ 28 h 515"/>
                <a:gd name="T2" fmla="*/ 92 w 92"/>
                <a:gd name="T3" fmla="*/ 0 h 515"/>
                <a:gd name="T4" fmla="*/ 92 w 92"/>
                <a:gd name="T5" fmla="*/ 486 h 515"/>
                <a:gd name="T6" fmla="*/ 0 w 92"/>
                <a:gd name="T7" fmla="*/ 515 h 515"/>
                <a:gd name="T8" fmla="*/ 0 w 92"/>
                <a:gd name="T9" fmla="*/ 28 h 515"/>
              </a:gdLst>
              <a:ahLst/>
              <a:cxnLst>
                <a:cxn ang="0">
                  <a:pos x="T0" y="T1"/>
                </a:cxn>
                <a:cxn ang="0">
                  <a:pos x="T2" y="T3"/>
                </a:cxn>
                <a:cxn ang="0">
                  <a:pos x="T4" y="T5"/>
                </a:cxn>
                <a:cxn ang="0">
                  <a:pos x="T6" y="T7"/>
                </a:cxn>
                <a:cxn ang="0">
                  <a:pos x="T8" y="T9"/>
                </a:cxn>
              </a:cxnLst>
              <a:rect l="0" t="0" r="r" b="b"/>
              <a:pathLst>
                <a:path w="92" h="515">
                  <a:moveTo>
                    <a:pt x="0" y="28"/>
                  </a:moveTo>
                  <a:lnTo>
                    <a:pt x="92" y="0"/>
                  </a:lnTo>
                  <a:lnTo>
                    <a:pt x="92" y="486"/>
                  </a:lnTo>
                  <a:lnTo>
                    <a:pt x="0" y="515"/>
                  </a:lnTo>
                  <a:lnTo>
                    <a:pt x="0" y="28"/>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5" name="Freeform 1901"/>
            <p:cNvSpPr>
              <a:spLocks/>
            </p:cNvSpPr>
            <p:nvPr/>
          </p:nvSpPr>
          <p:spPr bwMode="auto">
            <a:xfrm>
              <a:off x="-2027237" y="3033713"/>
              <a:ext cx="14288" cy="93663"/>
            </a:xfrm>
            <a:custGeom>
              <a:avLst/>
              <a:gdLst>
                <a:gd name="T0" fmla="*/ 0 w 62"/>
                <a:gd name="T1" fmla="*/ 108 h 593"/>
                <a:gd name="T2" fmla="*/ 62 w 62"/>
                <a:gd name="T3" fmla="*/ 0 h 593"/>
                <a:gd name="T4" fmla="*/ 62 w 62"/>
                <a:gd name="T5" fmla="*/ 486 h 593"/>
                <a:gd name="T6" fmla="*/ 0 w 62"/>
                <a:gd name="T7" fmla="*/ 593 h 593"/>
                <a:gd name="T8" fmla="*/ 0 w 62"/>
                <a:gd name="T9" fmla="*/ 108 h 593"/>
              </a:gdLst>
              <a:ahLst/>
              <a:cxnLst>
                <a:cxn ang="0">
                  <a:pos x="T0" y="T1"/>
                </a:cxn>
                <a:cxn ang="0">
                  <a:pos x="T2" y="T3"/>
                </a:cxn>
                <a:cxn ang="0">
                  <a:pos x="T4" y="T5"/>
                </a:cxn>
                <a:cxn ang="0">
                  <a:pos x="T6" y="T7"/>
                </a:cxn>
                <a:cxn ang="0">
                  <a:pos x="T8" y="T9"/>
                </a:cxn>
              </a:cxnLst>
              <a:rect l="0" t="0" r="r" b="b"/>
              <a:pathLst>
                <a:path w="62" h="593">
                  <a:moveTo>
                    <a:pt x="0" y="108"/>
                  </a:moveTo>
                  <a:lnTo>
                    <a:pt x="62" y="0"/>
                  </a:lnTo>
                  <a:lnTo>
                    <a:pt x="62" y="486"/>
                  </a:lnTo>
                  <a:lnTo>
                    <a:pt x="0" y="593"/>
                  </a:lnTo>
                  <a:lnTo>
                    <a:pt x="0" y="108"/>
                  </a:lnTo>
                  <a:close/>
                </a:path>
              </a:pathLst>
            </a:custGeom>
            <a:solidFill>
              <a:srgbClr val="2B3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6" name="Freeform 1902"/>
            <p:cNvSpPr>
              <a:spLocks/>
            </p:cNvSpPr>
            <p:nvPr/>
          </p:nvSpPr>
          <p:spPr bwMode="auto">
            <a:xfrm>
              <a:off x="-1573212" y="3016251"/>
              <a:ext cx="25400" cy="82550"/>
            </a:xfrm>
            <a:custGeom>
              <a:avLst/>
              <a:gdLst>
                <a:gd name="T0" fmla="*/ 107 w 107"/>
                <a:gd name="T1" fmla="*/ 41 h 526"/>
                <a:gd name="T2" fmla="*/ 0 w 107"/>
                <a:gd name="T3" fmla="*/ 0 h 526"/>
                <a:gd name="T4" fmla="*/ 0 w 107"/>
                <a:gd name="T5" fmla="*/ 485 h 526"/>
                <a:gd name="T6" fmla="*/ 107 w 107"/>
                <a:gd name="T7" fmla="*/ 526 h 526"/>
                <a:gd name="T8" fmla="*/ 107 w 107"/>
                <a:gd name="T9" fmla="*/ 41 h 526"/>
              </a:gdLst>
              <a:ahLst/>
              <a:cxnLst>
                <a:cxn ang="0">
                  <a:pos x="T0" y="T1"/>
                </a:cxn>
                <a:cxn ang="0">
                  <a:pos x="T2" y="T3"/>
                </a:cxn>
                <a:cxn ang="0">
                  <a:pos x="T4" y="T5"/>
                </a:cxn>
                <a:cxn ang="0">
                  <a:pos x="T6" y="T7"/>
                </a:cxn>
                <a:cxn ang="0">
                  <a:pos x="T8" y="T9"/>
                </a:cxn>
              </a:cxnLst>
              <a:rect l="0" t="0" r="r" b="b"/>
              <a:pathLst>
                <a:path w="107" h="526">
                  <a:moveTo>
                    <a:pt x="107" y="41"/>
                  </a:moveTo>
                  <a:lnTo>
                    <a:pt x="0" y="0"/>
                  </a:lnTo>
                  <a:lnTo>
                    <a:pt x="0" y="485"/>
                  </a:lnTo>
                  <a:lnTo>
                    <a:pt x="107" y="526"/>
                  </a:lnTo>
                  <a:lnTo>
                    <a:pt x="107" y="41"/>
                  </a:lnTo>
                  <a:close/>
                </a:path>
              </a:pathLst>
            </a:custGeom>
            <a:solidFill>
              <a:srgbClr val="4E7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7" name="Freeform 1903"/>
            <p:cNvSpPr>
              <a:spLocks/>
            </p:cNvSpPr>
            <p:nvPr/>
          </p:nvSpPr>
          <p:spPr bwMode="auto">
            <a:xfrm>
              <a:off x="-1870074" y="3024188"/>
              <a:ext cx="19050" cy="95250"/>
            </a:xfrm>
            <a:custGeom>
              <a:avLst/>
              <a:gdLst>
                <a:gd name="T0" fmla="*/ 0 w 81"/>
                <a:gd name="T1" fmla="*/ 0 h 599"/>
                <a:gd name="T2" fmla="*/ 81 w 81"/>
                <a:gd name="T3" fmla="*/ 112 h 599"/>
                <a:gd name="T4" fmla="*/ 81 w 81"/>
                <a:gd name="T5" fmla="*/ 599 h 599"/>
                <a:gd name="T6" fmla="*/ 0 w 81"/>
                <a:gd name="T7" fmla="*/ 486 h 599"/>
                <a:gd name="T8" fmla="*/ 0 w 81"/>
                <a:gd name="T9" fmla="*/ 0 h 599"/>
              </a:gdLst>
              <a:ahLst/>
              <a:cxnLst>
                <a:cxn ang="0">
                  <a:pos x="T0" y="T1"/>
                </a:cxn>
                <a:cxn ang="0">
                  <a:pos x="T2" y="T3"/>
                </a:cxn>
                <a:cxn ang="0">
                  <a:pos x="T4" y="T5"/>
                </a:cxn>
                <a:cxn ang="0">
                  <a:pos x="T6" y="T7"/>
                </a:cxn>
                <a:cxn ang="0">
                  <a:pos x="T8" y="T9"/>
                </a:cxn>
              </a:cxnLst>
              <a:rect l="0" t="0" r="r" b="b"/>
              <a:pathLst>
                <a:path w="81" h="599">
                  <a:moveTo>
                    <a:pt x="0" y="0"/>
                  </a:moveTo>
                  <a:lnTo>
                    <a:pt x="81" y="112"/>
                  </a:lnTo>
                  <a:lnTo>
                    <a:pt x="81" y="599"/>
                  </a:lnTo>
                  <a:lnTo>
                    <a:pt x="0" y="486"/>
                  </a:lnTo>
                  <a:lnTo>
                    <a:pt x="0" y="0"/>
                  </a:lnTo>
                  <a:close/>
                </a:path>
              </a:pathLst>
            </a:custGeom>
            <a:solidFill>
              <a:srgbClr val="27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8" name="Freeform 1904"/>
            <p:cNvSpPr>
              <a:spLocks/>
            </p:cNvSpPr>
            <p:nvPr/>
          </p:nvSpPr>
          <p:spPr bwMode="auto">
            <a:xfrm>
              <a:off x="-1844674" y="3022601"/>
              <a:ext cx="11113" cy="101600"/>
            </a:xfrm>
            <a:custGeom>
              <a:avLst/>
              <a:gdLst>
                <a:gd name="T0" fmla="*/ 0 w 47"/>
                <a:gd name="T1" fmla="*/ 158 h 644"/>
                <a:gd name="T2" fmla="*/ 47 w 47"/>
                <a:gd name="T3" fmla="*/ 0 h 644"/>
                <a:gd name="T4" fmla="*/ 47 w 47"/>
                <a:gd name="T5" fmla="*/ 485 h 644"/>
                <a:gd name="T6" fmla="*/ 0 w 47"/>
                <a:gd name="T7" fmla="*/ 644 h 644"/>
                <a:gd name="T8" fmla="*/ 0 w 47"/>
                <a:gd name="T9" fmla="*/ 158 h 644"/>
              </a:gdLst>
              <a:ahLst/>
              <a:cxnLst>
                <a:cxn ang="0">
                  <a:pos x="T0" y="T1"/>
                </a:cxn>
                <a:cxn ang="0">
                  <a:pos x="T2" y="T3"/>
                </a:cxn>
                <a:cxn ang="0">
                  <a:pos x="T4" y="T5"/>
                </a:cxn>
                <a:cxn ang="0">
                  <a:pos x="T6" y="T7"/>
                </a:cxn>
                <a:cxn ang="0">
                  <a:pos x="T8" y="T9"/>
                </a:cxn>
              </a:cxnLst>
              <a:rect l="0" t="0" r="r" b="b"/>
              <a:pathLst>
                <a:path w="47" h="644">
                  <a:moveTo>
                    <a:pt x="0" y="158"/>
                  </a:moveTo>
                  <a:lnTo>
                    <a:pt x="47" y="0"/>
                  </a:lnTo>
                  <a:lnTo>
                    <a:pt x="47" y="485"/>
                  </a:lnTo>
                  <a:lnTo>
                    <a:pt x="0" y="644"/>
                  </a:lnTo>
                  <a:lnTo>
                    <a:pt x="0" y="158"/>
                  </a:lnTo>
                  <a:close/>
                </a:path>
              </a:pathLst>
            </a:custGeom>
            <a:solidFill>
              <a:srgbClr val="1C2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9" name="Freeform 1905"/>
            <p:cNvSpPr>
              <a:spLocks/>
            </p:cNvSpPr>
            <p:nvPr/>
          </p:nvSpPr>
          <p:spPr bwMode="auto">
            <a:xfrm>
              <a:off x="-1543049" y="3021013"/>
              <a:ext cx="6350" cy="82550"/>
            </a:xfrm>
            <a:custGeom>
              <a:avLst/>
              <a:gdLst>
                <a:gd name="T0" fmla="*/ 30 w 30"/>
                <a:gd name="T1" fmla="*/ 0 h 519"/>
                <a:gd name="T2" fmla="*/ 0 w 30"/>
                <a:gd name="T3" fmla="*/ 33 h 519"/>
                <a:gd name="T4" fmla="*/ 0 w 30"/>
                <a:gd name="T5" fmla="*/ 519 h 519"/>
                <a:gd name="T6" fmla="*/ 30 w 30"/>
                <a:gd name="T7" fmla="*/ 485 h 519"/>
                <a:gd name="T8" fmla="*/ 30 w 30"/>
                <a:gd name="T9" fmla="*/ 0 h 519"/>
              </a:gdLst>
              <a:ahLst/>
              <a:cxnLst>
                <a:cxn ang="0">
                  <a:pos x="T0" y="T1"/>
                </a:cxn>
                <a:cxn ang="0">
                  <a:pos x="T2" y="T3"/>
                </a:cxn>
                <a:cxn ang="0">
                  <a:pos x="T4" y="T5"/>
                </a:cxn>
                <a:cxn ang="0">
                  <a:pos x="T6" y="T7"/>
                </a:cxn>
                <a:cxn ang="0">
                  <a:pos x="T8" y="T9"/>
                </a:cxn>
              </a:cxnLst>
              <a:rect l="0" t="0" r="r" b="b"/>
              <a:pathLst>
                <a:path w="30" h="519">
                  <a:moveTo>
                    <a:pt x="30" y="0"/>
                  </a:moveTo>
                  <a:lnTo>
                    <a:pt x="0" y="33"/>
                  </a:lnTo>
                  <a:lnTo>
                    <a:pt x="0" y="519"/>
                  </a:lnTo>
                  <a:lnTo>
                    <a:pt x="30" y="485"/>
                  </a:lnTo>
                  <a:lnTo>
                    <a:pt x="30" y="0"/>
                  </a:lnTo>
                  <a:close/>
                </a:path>
              </a:pathLst>
            </a:custGeom>
            <a:solidFill>
              <a:srgbClr val="3A5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0" name="Freeform 1906"/>
            <p:cNvSpPr>
              <a:spLocks/>
            </p:cNvSpPr>
            <p:nvPr/>
          </p:nvSpPr>
          <p:spPr bwMode="auto">
            <a:xfrm>
              <a:off x="-1547812" y="3022601"/>
              <a:ext cx="4763" cy="80963"/>
            </a:xfrm>
            <a:custGeom>
              <a:avLst/>
              <a:gdLst>
                <a:gd name="T0" fmla="*/ 25 w 25"/>
                <a:gd name="T1" fmla="*/ 26 h 512"/>
                <a:gd name="T2" fmla="*/ 0 w 25"/>
                <a:gd name="T3" fmla="*/ 0 h 512"/>
                <a:gd name="T4" fmla="*/ 0 w 25"/>
                <a:gd name="T5" fmla="*/ 485 h 512"/>
                <a:gd name="T6" fmla="*/ 25 w 25"/>
                <a:gd name="T7" fmla="*/ 512 h 512"/>
                <a:gd name="T8" fmla="*/ 25 w 25"/>
                <a:gd name="T9" fmla="*/ 26 h 512"/>
              </a:gdLst>
              <a:ahLst/>
              <a:cxnLst>
                <a:cxn ang="0">
                  <a:pos x="T0" y="T1"/>
                </a:cxn>
                <a:cxn ang="0">
                  <a:pos x="T2" y="T3"/>
                </a:cxn>
                <a:cxn ang="0">
                  <a:pos x="T4" y="T5"/>
                </a:cxn>
                <a:cxn ang="0">
                  <a:pos x="T6" y="T7"/>
                </a:cxn>
                <a:cxn ang="0">
                  <a:pos x="T8" y="T9"/>
                </a:cxn>
              </a:cxnLst>
              <a:rect l="0" t="0" r="r" b="b"/>
              <a:pathLst>
                <a:path w="25" h="512">
                  <a:moveTo>
                    <a:pt x="25" y="26"/>
                  </a:moveTo>
                  <a:lnTo>
                    <a:pt x="0" y="0"/>
                  </a:lnTo>
                  <a:lnTo>
                    <a:pt x="0" y="485"/>
                  </a:lnTo>
                  <a:lnTo>
                    <a:pt x="25" y="512"/>
                  </a:lnTo>
                  <a:lnTo>
                    <a:pt x="25" y="26"/>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1" name="Freeform 1907"/>
            <p:cNvSpPr>
              <a:spLocks/>
            </p:cNvSpPr>
            <p:nvPr/>
          </p:nvSpPr>
          <p:spPr bwMode="auto">
            <a:xfrm>
              <a:off x="-2185987" y="3059113"/>
              <a:ext cx="15875" cy="79375"/>
            </a:xfrm>
            <a:custGeom>
              <a:avLst/>
              <a:gdLst>
                <a:gd name="T0" fmla="*/ 0 w 67"/>
                <a:gd name="T1" fmla="*/ 8 h 494"/>
                <a:gd name="T2" fmla="*/ 67 w 67"/>
                <a:gd name="T3" fmla="*/ 0 h 494"/>
                <a:gd name="T4" fmla="*/ 67 w 67"/>
                <a:gd name="T5" fmla="*/ 486 h 494"/>
                <a:gd name="T6" fmla="*/ 0 w 67"/>
                <a:gd name="T7" fmla="*/ 494 h 494"/>
                <a:gd name="T8" fmla="*/ 0 w 67"/>
                <a:gd name="T9" fmla="*/ 8 h 494"/>
              </a:gdLst>
              <a:ahLst/>
              <a:cxnLst>
                <a:cxn ang="0">
                  <a:pos x="T0" y="T1"/>
                </a:cxn>
                <a:cxn ang="0">
                  <a:pos x="T2" y="T3"/>
                </a:cxn>
                <a:cxn ang="0">
                  <a:pos x="T4" y="T5"/>
                </a:cxn>
                <a:cxn ang="0">
                  <a:pos x="T6" y="T7"/>
                </a:cxn>
                <a:cxn ang="0">
                  <a:pos x="T8" y="T9"/>
                </a:cxn>
              </a:cxnLst>
              <a:rect l="0" t="0" r="r" b="b"/>
              <a:pathLst>
                <a:path w="67" h="494">
                  <a:moveTo>
                    <a:pt x="0" y="8"/>
                  </a:moveTo>
                  <a:lnTo>
                    <a:pt x="67" y="0"/>
                  </a:lnTo>
                  <a:lnTo>
                    <a:pt x="67" y="486"/>
                  </a:lnTo>
                  <a:lnTo>
                    <a:pt x="0" y="494"/>
                  </a:lnTo>
                  <a:lnTo>
                    <a:pt x="0" y="8"/>
                  </a:lnTo>
                  <a:close/>
                </a:path>
              </a:pathLst>
            </a:custGeom>
            <a:solidFill>
              <a:srgbClr val="578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2" name="Freeform 1908"/>
            <p:cNvSpPr>
              <a:spLocks/>
            </p:cNvSpPr>
            <p:nvPr/>
          </p:nvSpPr>
          <p:spPr bwMode="auto">
            <a:xfrm>
              <a:off x="-2038349" y="3049588"/>
              <a:ext cx="11113" cy="77788"/>
            </a:xfrm>
            <a:custGeom>
              <a:avLst/>
              <a:gdLst>
                <a:gd name="T0" fmla="*/ 0 w 49"/>
                <a:gd name="T1" fmla="*/ 0 h 488"/>
                <a:gd name="T2" fmla="*/ 49 w 49"/>
                <a:gd name="T3" fmla="*/ 3 h 488"/>
                <a:gd name="T4" fmla="*/ 49 w 49"/>
                <a:gd name="T5" fmla="*/ 488 h 488"/>
                <a:gd name="T6" fmla="*/ 0 w 49"/>
                <a:gd name="T7" fmla="*/ 485 h 488"/>
                <a:gd name="T8" fmla="*/ 0 w 49"/>
                <a:gd name="T9" fmla="*/ 0 h 488"/>
              </a:gdLst>
              <a:ahLst/>
              <a:cxnLst>
                <a:cxn ang="0">
                  <a:pos x="T0" y="T1"/>
                </a:cxn>
                <a:cxn ang="0">
                  <a:pos x="T2" y="T3"/>
                </a:cxn>
                <a:cxn ang="0">
                  <a:pos x="T4" y="T5"/>
                </a:cxn>
                <a:cxn ang="0">
                  <a:pos x="T6" y="T7"/>
                </a:cxn>
                <a:cxn ang="0">
                  <a:pos x="T8" y="T9"/>
                </a:cxn>
              </a:cxnLst>
              <a:rect l="0" t="0" r="r" b="b"/>
              <a:pathLst>
                <a:path w="49" h="488">
                  <a:moveTo>
                    <a:pt x="0" y="0"/>
                  </a:moveTo>
                  <a:lnTo>
                    <a:pt x="49" y="3"/>
                  </a:lnTo>
                  <a:lnTo>
                    <a:pt x="49" y="488"/>
                  </a:lnTo>
                  <a:lnTo>
                    <a:pt x="0" y="485"/>
                  </a:lnTo>
                  <a:lnTo>
                    <a:pt x="0" y="0"/>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3" name="Freeform 1909"/>
            <p:cNvSpPr>
              <a:spLocks/>
            </p:cNvSpPr>
            <p:nvPr/>
          </p:nvSpPr>
          <p:spPr bwMode="auto">
            <a:xfrm>
              <a:off x="-2260599" y="3062288"/>
              <a:ext cx="14288" cy="90488"/>
            </a:xfrm>
            <a:custGeom>
              <a:avLst/>
              <a:gdLst>
                <a:gd name="T0" fmla="*/ 0 w 60"/>
                <a:gd name="T1" fmla="*/ 84 h 570"/>
                <a:gd name="T2" fmla="*/ 60 w 60"/>
                <a:gd name="T3" fmla="*/ 0 h 570"/>
                <a:gd name="T4" fmla="*/ 60 w 60"/>
                <a:gd name="T5" fmla="*/ 487 h 570"/>
                <a:gd name="T6" fmla="*/ 0 w 60"/>
                <a:gd name="T7" fmla="*/ 570 h 570"/>
                <a:gd name="T8" fmla="*/ 0 w 60"/>
                <a:gd name="T9" fmla="*/ 84 h 570"/>
              </a:gdLst>
              <a:ahLst/>
              <a:cxnLst>
                <a:cxn ang="0">
                  <a:pos x="T0" y="T1"/>
                </a:cxn>
                <a:cxn ang="0">
                  <a:pos x="T2" y="T3"/>
                </a:cxn>
                <a:cxn ang="0">
                  <a:pos x="T4" y="T5"/>
                </a:cxn>
                <a:cxn ang="0">
                  <a:pos x="T6" y="T7"/>
                </a:cxn>
                <a:cxn ang="0">
                  <a:pos x="T8" y="T9"/>
                </a:cxn>
              </a:cxnLst>
              <a:rect l="0" t="0" r="r" b="b"/>
              <a:pathLst>
                <a:path w="60" h="570">
                  <a:moveTo>
                    <a:pt x="0" y="84"/>
                  </a:moveTo>
                  <a:lnTo>
                    <a:pt x="60" y="0"/>
                  </a:lnTo>
                  <a:lnTo>
                    <a:pt x="60" y="487"/>
                  </a:lnTo>
                  <a:lnTo>
                    <a:pt x="0" y="570"/>
                  </a:lnTo>
                  <a:lnTo>
                    <a:pt x="0" y="84"/>
                  </a:lnTo>
                  <a:close/>
                </a:path>
              </a:pathLst>
            </a:custGeom>
            <a:solidFill>
              <a:srgbClr val="314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4" name="Freeform 1910"/>
            <p:cNvSpPr>
              <a:spLocks/>
            </p:cNvSpPr>
            <p:nvPr/>
          </p:nvSpPr>
          <p:spPr bwMode="auto">
            <a:xfrm>
              <a:off x="-2562224" y="3097213"/>
              <a:ext cx="14288" cy="80963"/>
            </a:xfrm>
            <a:custGeom>
              <a:avLst/>
              <a:gdLst>
                <a:gd name="T0" fmla="*/ 0 w 62"/>
                <a:gd name="T1" fmla="*/ 0 h 507"/>
                <a:gd name="T2" fmla="*/ 62 w 62"/>
                <a:gd name="T3" fmla="*/ 22 h 507"/>
                <a:gd name="T4" fmla="*/ 62 w 62"/>
                <a:gd name="T5" fmla="*/ 507 h 507"/>
                <a:gd name="T6" fmla="*/ 0 w 62"/>
                <a:gd name="T7" fmla="*/ 486 h 507"/>
                <a:gd name="T8" fmla="*/ 0 w 62"/>
                <a:gd name="T9" fmla="*/ 0 h 507"/>
              </a:gdLst>
              <a:ahLst/>
              <a:cxnLst>
                <a:cxn ang="0">
                  <a:pos x="T0" y="T1"/>
                </a:cxn>
                <a:cxn ang="0">
                  <a:pos x="T2" y="T3"/>
                </a:cxn>
                <a:cxn ang="0">
                  <a:pos x="T4" y="T5"/>
                </a:cxn>
                <a:cxn ang="0">
                  <a:pos x="T6" y="T7"/>
                </a:cxn>
                <a:cxn ang="0">
                  <a:pos x="T8" y="T9"/>
                </a:cxn>
              </a:cxnLst>
              <a:rect l="0" t="0" r="r" b="b"/>
              <a:pathLst>
                <a:path w="62" h="507">
                  <a:moveTo>
                    <a:pt x="0" y="0"/>
                  </a:moveTo>
                  <a:lnTo>
                    <a:pt x="62" y="22"/>
                  </a:lnTo>
                  <a:lnTo>
                    <a:pt x="62" y="507"/>
                  </a:lnTo>
                  <a:lnTo>
                    <a:pt x="0" y="486"/>
                  </a:lnTo>
                  <a:lnTo>
                    <a:pt x="0" y="0"/>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5" name="Freeform 1911"/>
            <p:cNvSpPr>
              <a:spLocks/>
            </p:cNvSpPr>
            <p:nvPr/>
          </p:nvSpPr>
          <p:spPr bwMode="auto">
            <a:xfrm>
              <a:off x="-2547937" y="3098801"/>
              <a:ext cx="15875" cy="79375"/>
            </a:xfrm>
            <a:custGeom>
              <a:avLst/>
              <a:gdLst>
                <a:gd name="T0" fmla="*/ 0 w 73"/>
                <a:gd name="T1" fmla="*/ 17 h 502"/>
                <a:gd name="T2" fmla="*/ 73 w 73"/>
                <a:gd name="T3" fmla="*/ 0 h 502"/>
                <a:gd name="T4" fmla="*/ 73 w 73"/>
                <a:gd name="T5" fmla="*/ 486 h 502"/>
                <a:gd name="T6" fmla="*/ 0 w 73"/>
                <a:gd name="T7" fmla="*/ 502 h 502"/>
                <a:gd name="T8" fmla="*/ 0 w 73"/>
                <a:gd name="T9" fmla="*/ 17 h 502"/>
              </a:gdLst>
              <a:ahLst/>
              <a:cxnLst>
                <a:cxn ang="0">
                  <a:pos x="T0" y="T1"/>
                </a:cxn>
                <a:cxn ang="0">
                  <a:pos x="T2" y="T3"/>
                </a:cxn>
                <a:cxn ang="0">
                  <a:pos x="T4" y="T5"/>
                </a:cxn>
                <a:cxn ang="0">
                  <a:pos x="T6" y="T7"/>
                </a:cxn>
                <a:cxn ang="0">
                  <a:pos x="T8" y="T9"/>
                </a:cxn>
              </a:cxnLst>
              <a:rect l="0" t="0" r="r" b="b"/>
              <a:pathLst>
                <a:path w="73" h="502">
                  <a:moveTo>
                    <a:pt x="0" y="17"/>
                  </a:moveTo>
                  <a:lnTo>
                    <a:pt x="73" y="0"/>
                  </a:lnTo>
                  <a:lnTo>
                    <a:pt x="73" y="486"/>
                  </a:lnTo>
                  <a:lnTo>
                    <a:pt x="0" y="502"/>
                  </a:lnTo>
                  <a:lnTo>
                    <a:pt x="0" y="17"/>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6" name="Freeform 1912"/>
            <p:cNvSpPr>
              <a:spLocks/>
            </p:cNvSpPr>
            <p:nvPr/>
          </p:nvSpPr>
          <p:spPr bwMode="auto">
            <a:xfrm>
              <a:off x="-2532062" y="3098801"/>
              <a:ext cx="3175" cy="80963"/>
            </a:xfrm>
            <a:custGeom>
              <a:avLst/>
              <a:gdLst>
                <a:gd name="T0" fmla="*/ 0 w 12"/>
                <a:gd name="T1" fmla="*/ 0 h 515"/>
                <a:gd name="T2" fmla="*/ 12 w 12"/>
                <a:gd name="T3" fmla="*/ 29 h 515"/>
                <a:gd name="T4" fmla="*/ 12 w 12"/>
                <a:gd name="T5" fmla="*/ 515 h 515"/>
                <a:gd name="T6" fmla="*/ 0 w 12"/>
                <a:gd name="T7" fmla="*/ 486 h 515"/>
                <a:gd name="T8" fmla="*/ 0 w 12"/>
                <a:gd name="T9" fmla="*/ 0 h 515"/>
              </a:gdLst>
              <a:ahLst/>
              <a:cxnLst>
                <a:cxn ang="0">
                  <a:pos x="T0" y="T1"/>
                </a:cxn>
                <a:cxn ang="0">
                  <a:pos x="T2" y="T3"/>
                </a:cxn>
                <a:cxn ang="0">
                  <a:pos x="T4" y="T5"/>
                </a:cxn>
                <a:cxn ang="0">
                  <a:pos x="T6" y="T7"/>
                </a:cxn>
                <a:cxn ang="0">
                  <a:pos x="T8" y="T9"/>
                </a:cxn>
              </a:cxnLst>
              <a:rect l="0" t="0" r="r" b="b"/>
              <a:pathLst>
                <a:path w="12" h="515">
                  <a:moveTo>
                    <a:pt x="0" y="0"/>
                  </a:moveTo>
                  <a:lnTo>
                    <a:pt x="12" y="29"/>
                  </a:lnTo>
                  <a:lnTo>
                    <a:pt x="12" y="515"/>
                  </a:lnTo>
                  <a:lnTo>
                    <a:pt x="0" y="486"/>
                  </a:lnTo>
                  <a:lnTo>
                    <a:pt x="0"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7" name="Freeform 1913"/>
            <p:cNvSpPr>
              <a:spLocks/>
            </p:cNvSpPr>
            <p:nvPr/>
          </p:nvSpPr>
          <p:spPr bwMode="auto">
            <a:xfrm>
              <a:off x="-1851024" y="3043238"/>
              <a:ext cx="6350" cy="80963"/>
            </a:xfrm>
            <a:custGeom>
              <a:avLst/>
              <a:gdLst>
                <a:gd name="T0" fmla="*/ 0 w 34"/>
                <a:gd name="T1" fmla="*/ 0 h 516"/>
                <a:gd name="T2" fmla="*/ 34 w 34"/>
                <a:gd name="T3" fmla="*/ 30 h 516"/>
                <a:gd name="T4" fmla="*/ 34 w 34"/>
                <a:gd name="T5" fmla="*/ 516 h 516"/>
                <a:gd name="T6" fmla="*/ 0 w 34"/>
                <a:gd name="T7" fmla="*/ 487 h 516"/>
                <a:gd name="T8" fmla="*/ 0 w 34"/>
                <a:gd name="T9" fmla="*/ 0 h 516"/>
              </a:gdLst>
              <a:ahLst/>
              <a:cxnLst>
                <a:cxn ang="0">
                  <a:pos x="T0" y="T1"/>
                </a:cxn>
                <a:cxn ang="0">
                  <a:pos x="T2" y="T3"/>
                </a:cxn>
                <a:cxn ang="0">
                  <a:pos x="T4" y="T5"/>
                </a:cxn>
                <a:cxn ang="0">
                  <a:pos x="T6" y="T7"/>
                </a:cxn>
                <a:cxn ang="0">
                  <a:pos x="T8" y="T9"/>
                </a:cxn>
              </a:cxnLst>
              <a:rect l="0" t="0" r="r" b="b"/>
              <a:pathLst>
                <a:path w="34" h="516">
                  <a:moveTo>
                    <a:pt x="0" y="0"/>
                  </a:moveTo>
                  <a:lnTo>
                    <a:pt x="34" y="30"/>
                  </a:lnTo>
                  <a:lnTo>
                    <a:pt x="34" y="516"/>
                  </a:lnTo>
                  <a:lnTo>
                    <a:pt x="0" y="487"/>
                  </a:lnTo>
                  <a:lnTo>
                    <a:pt x="0" y="0"/>
                  </a:lnTo>
                  <a:close/>
                </a:path>
              </a:pathLst>
            </a:custGeom>
            <a:solidFill>
              <a:srgbClr val="39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8" name="Freeform 1914"/>
            <p:cNvSpPr>
              <a:spLocks/>
            </p:cNvSpPr>
            <p:nvPr/>
          </p:nvSpPr>
          <p:spPr bwMode="auto">
            <a:xfrm>
              <a:off x="-2052637" y="3049588"/>
              <a:ext cx="14288" cy="93663"/>
            </a:xfrm>
            <a:custGeom>
              <a:avLst/>
              <a:gdLst>
                <a:gd name="T0" fmla="*/ 0 w 62"/>
                <a:gd name="T1" fmla="*/ 106 h 592"/>
                <a:gd name="T2" fmla="*/ 62 w 62"/>
                <a:gd name="T3" fmla="*/ 0 h 592"/>
                <a:gd name="T4" fmla="*/ 62 w 62"/>
                <a:gd name="T5" fmla="*/ 485 h 592"/>
                <a:gd name="T6" fmla="*/ 0 w 62"/>
                <a:gd name="T7" fmla="*/ 592 h 592"/>
                <a:gd name="T8" fmla="*/ 0 w 62"/>
                <a:gd name="T9" fmla="*/ 106 h 592"/>
              </a:gdLst>
              <a:ahLst/>
              <a:cxnLst>
                <a:cxn ang="0">
                  <a:pos x="T0" y="T1"/>
                </a:cxn>
                <a:cxn ang="0">
                  <a:pos x="T2" y="T3"/>
                </a:cxn>
                <a:cxn ang="0">
                  <a:pos x="T4" y="T5"/>
                </a:cxn>
                <a:cxn ang="0">
                  <a:pos x="T6" y="T7"/>
                </a:cxn>
                <a:cxn ang="0">
                  <a:pos x="T8" y="T9"/>
                </a:cxn>
              </a:cxnLst>
              <a:rect l="0" t="0" r="r" b="b"/>
              <a:pathLst>
                <a:path w="62" h="592">
                  <a:moveTo>
                    <a:pt x="0" y="106"/>
                  </a:moveTo>
                  <a:lnTo>
                    <a:pt x="62" y="0"/>
                  </a:lnTo>
                  <a:lnTo>
                    <a:pt x="62" y="485"/>
                  </a:lnTo>
                  <a:lnTo>
                    <a:pt x="0" y="592"/>
                  </a:lnTo>
                  <a:lnTo>
                    <a:pt x="0" y="106"/>
                  </a:lnTo>
                  <a:close/>
                </a:path>
              </a:pathLst>
            </a:custGeom>
            <a:solidFill>
              <a:srgbClr val="2B3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9" name="Freeform 1915"/>
            <p:cNvSpPr>
              <a:spLocks/>
            </p:cNvSpPr>
            <p:nvPr/>
          </p:nvSpPr>
          <p:spPr bwMode="auto">
            <a:xfrm>
              <a:off x="-2058987" y="3063876"/>
              <a:ext cx="6350" cy="79375"/>
            </a:xfrm>
            <a:custGeom>
              <a:avLst/>
              <a:gdLst>
                <a:gd name="T0" fmla="*/ 0 w 28"/>
                <a:gd name="T1" fmla="*/ 0 h 503"/>
                <a:gd name="T2" fmla="*/ 28 w 28"/>
                <a:gd name="T3" fmla="*/ 17 h 503"/>
                <a:gd name="T4" fmla="*/ 28 w 28"/>
                <a:gd name="T5" fmla="*/ 503 h 503"/>
                <a:gd name="T6" fmla="*/ 0 w 28"/>
                <a:gd name="T7" fmla="*/ 486 h 503"/>
                <a:gd name="T8" fmla="*/ 0 w 28"/>
                <a:gd name="T9" fmla="*/ 0 h 503"/>
              </a:gdLst>
              <a:ahLst/>
              <a:cxnLst>
                <a:cxn ang="0">
                  <a:pos x="T0" y="T1"/>
                </a:cxn>
                <a:cxn ang="0">
                  <a:pos x="T2" y="T3"/>
                </a:cxn>
                <a:cxn ang="0">
                  <a:pos x="T4" y="T5"/>
                </a:cxn>
                <a:cxn ang="0">
                  <a:pos x="T6" y="T7"/>
                </a:cxn>
                <a:cxn ang="0">
                  <a:pos x="T8" y="T9"/>
                </a:cxn>
              </a:cxnLst>
              <a:rect l="0" t="0" r="r" b="b"/>
              <a:pathLst>
                <a:path w="28" h="503">
                  <a:moveTo>
                    <a:pt x="0" y="0"/>
                  </a:moveTo>
                  <a:lnTo>
                    <a:pt x="28" y="17"/>
                  </a:lnTo>
                  <a:lnTo>
                    <a:pt x="28" y="503"/>
                  </a:lnTo>
                  <a:lnTo>
                    <a:pt x="0" y="486"/>
                  </a:lnTo>
                  <a:lnTo>
                    <a:pt x="0" y="0"/>
                  </a:lnTo>
                  <a:close/>
                </a:path>
              </a:pathLst>
            </a:custGeom>
            <a:solidFill>
              <a:srgbClr val="426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0" name="Freeform 1916"/>
            <p:cNvSpPr>
              <a:spLocks/>
            </p:cNvSpPr>
            <p:nvPr/>
          </p:nvSpPr>
          <p:spPr bwMode="auto">
            <a:xfrm>
              <a:off x="-2279649" y="3081338"/>
              <a:ext cx="23813" cy="82550"/>
            </a:xfrm>
            <a:custGeom>
              <a:avLst/>
              <a:gdLst>
                <a:gd name="T0" fmla="*/ 0 w 102"/>
                <a:gd name="T1" fmla="*/ 30 h 516"/>
                <a:gd name="T2" fmla="*/ 102 w 102"/>
                <a:gd name="T3" fmla="*/ 0 h 516"/>
                <a:gd name="T4" fmla="*/ 102 w 102"/>
                <a:gd name="T5" fmla="*/ 486 h 516"/>
                <a:gd name="T6" fmla="*/ 0 w 102"/>
                <a:gd name="T7" fmla="*/ 516 h 516"/>
                <a:gd name="T8" fmla="*/ 0 w 102"/>
                <a:gd name="T9" fmla="*/ 30 h 516"/>
              </a:gdLst>
              <a:ahLst/>
              <a:cxnLst>
                <a:cxn ang="0">
                  <a:pos x="T0" y="T1"/>
                </a:cxn>
                <a:cxn ang="0">
                  <a:pos x="T2" y="T3"/>
                </a:cxn>
                <a:cxn ang="0">
                  <a:pos x="T4" y="T5"/>
                </a:cxn>
                <a:cxn ang="0">
                  <a:pos x="T6" y="T7"/>
                </a:cxn>
                <a:cxn ang="0">
                  <a:pos x="T8" y="T9"/>
                </a:cxn>
              </a:cxnLst>
              <a:rect l="0" t="0" r="r" b="b"/>
              <a:pathLst>
                <a:path w="102" h="516">
                  <a:moveTo>
                    <a:pt x="0" y="30"/>
                  </a:moveTo>
                  <a:lnTo>
                    <a:pt x="102" y="0"/>
                  </a:lnTo>
                  <a:lnTo>
                    <a:pt x="102" y="486"/>
                  </a:lnTo>
                  <a:lnTo>
                    <a:pt x="0" y="516"/>
                  </a:lnTo>
                  <a:lnTo>
                    <a:pt x="0" y="3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1" name="Freeform 1917"/>
            <p:cNvSpPr>
              <a:spLocks/>
            </p:cNvSpPr>
            <p:nvPr/>
          </p:nvSpPr>
          <p:spPr bwMode="auto">
            <a:xfrm>
              <a:off x="-2068512" y="3063876"/>
              <a:ext cx="9525" cy="85725"/>
            </a:xfrm>
            <a:custGeom>
              <a:avLst/>
              <a:gdLst>
                <a:gd name="T0" fmla="*/ 0 w 43"/>
                <a:gd name="T1" fmla="*/ 52 h 539"/>
                <a:gd name="T2" fmla="*/ 43 w 43"/>
                <a:gd name="T3" fmla="*/ 0 h 539"/>
                <a:gd name="T4" fmla="*/ 43 w 43"/>
                <a:gd name="T5" fmla="*/ 486 h 539"/>
                <a:gd name="T6" fmla="*/ 0 w 43"/>
                <a:gd name="T7" fmla="*/ 539 h 539"/>
                <a:gd name="T8" fmla="*/ 0 w 43"/>
                <a:gd name="T9" fmla="*/ 52 h 539"/>
              </a:gdLst>
              <a:ahLst/>
              <a:cxnLst>
                <a:cxn ang="0">
                  <a:pos x="T0" y="T1"/>
                </a:cxn>
                <a:cxn ang="0">
                  <a:pos x="T2" y="T3"/>
                </a:cxn>
                <a:cxn ang="0">
                  <a:pos x="T4" y="T5"/>
                </a:cxn>
                <a:cxn ang="0">
                  <a:pos x="T6" y="T7"/>
                </a:cxn>
                <a:cxn ang="0">
                  <a:pos x="T8" y="T9"/>
                </a:cxn>
              </a:cxnLst>
              <a:rect l="0" t="0" r="r" b="b"/>
              <a:pathLst>
                <a:path w="43" h="539">
                  <a:moveTo>
                    <a:pt x="0" y="52"/>
                  </a:moveTo>
                  <a:lnTo>
                    <a:pt x="43" y="0"/>
                  </a:lnTo>
                  <a:lnTo>
                    <a:pt x="43" y="486"/>
                  </a:lnTo>
                  <a:lnTo>
                    <a:pt x="0" y="539"/>
                  </a:lnTo>
                  <a:lnTo>
                    <a:pt x="0" y="52"/>
                  </a:lnTo>
                  <a:close/>
                </a:path>
              </a:pathLst>
            </a:custGeom>
            <a:solidFill>
              <a:srgbClr val="364D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2" name="Freeform 1918"/>
            <p:cNvSpPr>
              <a:spLocks/>
            </p:cNvSpPr>
            <p:nvPr/>
          </p:nvSpPr>
          <p:spPr bwMode="auto">
            <a:xfrm>
              <a:off x="-2157412" y="3076576"/>
              <a:ext cx="14288" cy="79375"/>
            </a:xfrm>
            <a:custGeom>
              <a:avLst/>
              <a:gdLst>
                <a:gd name="T0" fmla="*/ 0 w 59"/>
                <a:gd name="T1" fmla="*/ 15 h 500"/>
                <a:gd name="T2" fmla="*/ 59 w 59"/>
                <a:gd name="T3" fmla="*/ 0 h 500"/>
                <a:gd name="T4" fmla="*/ 59 w 59"/>
                <a:gd name="T5" fmla="*/ 486 h 500"/>
                <a:gd name="T6" fmla="*/ 0 w 59"/>
                <a:gd name="T7" fmla="*/ 500 h 500"/>
                <a:gd name="T8" fmla="*/ 0 w 59"/>
                <a:gd name="T9" fmla="*/ 15 h 500"/>
              </a:gdLst>
              <a:ahLst/>
              <a:cxnLst>
                <a:cxn ang="0">
                  <a:pos x="T0" y="T1"/>
                </a:cxn>
                <a:cxn ang="0">
                  <a:pos x="T2" y="T3"/>
                </a:cxn>
                <a:cxn ang="0">
                  <a:pos x="T4" y="T5"/>
                </a:cxn>
                <a:cxn ang="0">
                  <a:pos x="T6" y="T7"/>
                </a:cxn>
                <a:cxn ang="0">
                  <a:pos x="T8" y="T9"/>
                </a:cxn>
              </a:cxnLst>
              <a:rect l="0" t="0" r="r" b="b"/>
              <a:pathLst>
                <a:path w="59" h="500">
                  <a:moveTo>
                    <a:pt x="0" y="15"/>
                  </a:moveTo>
                  <a:lnTo>
                    <a:pt x="59" y="0"/>
                  </a:lnTo>
                  <a:lnTo>
                    <a:pt x="59" y="486"/>
                  </a:lnTo>
                  <a:lnTo>
                    <a:pt x="0" y="500"/>
                  </a:lnTo>
                  <a:lnTo>
                    <a:pt x="0" y="15"/>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3" name="Freeform 1919"/>
            <p:cNvSpPr>
              <a:spLocks/>
            </p:cNvSpPr>
            <p:nvPr/>
          </p:nvSpPr>
          <p:spPr bwMode="auto">
            <a:xfrm>
              <a:off x="-2173287" y="3079751"/>
              <a:ext cx="15875" cy="77788"/>
            </a:xfrm>
            <a:custGeom>
              <a:avLst/>
              <a:gdLst>
                <a:gd name="T0" fmla="*/ 0 w 70"/>
                <a:gd name="T1" fmla="*/ 6 h 491"/>
                <a:gd name="T2" fmla="*/ 70 w 70"/>
                <a:gd name="T3" fmla="*/ 0 h 491"/>
                <a:gd name="T4" fmla="*/ 70 w 70"/>
                <a:gd name="T5" fmla="*/ 485 h 491"/>
                <a:gd name="T6" fmla="*/ 0 w 70"/>
                <a:gd name="T7" fmla="*/ 491 h 491"/>
                <a:gd name="T8" fmla="*/ 0 w 70"/>
                <a:gd name="T9" fmla="*/ 6 h 491"/>
              </a:gdLst>
              <a:ahLst/>
              <a:cxnLst>
                <a:cxn ang="0">
                  <a:pos x="T0" y="T1"/>
                </a:cxn>
                <a:cxn ang="0">
                  <a:pos x="T2" y="T3"/>
                </a:cxn>
                <a:cxn ang="0">
                  <a:pos x="T4" y="T5"/>
                </a:cxn>
                <a:cxn ang="0">
                  <a:pos x="T6" y="T7"/>
                </a:cxn>
                <a:cxn ang="0">
                  <a:pos x="T8" y="T9"/>
                </a:cxn>
              </a:cxnLst>
              <a:rect l="0" t="0" r="r" b="b"/>
              <a:pathLst>
                <a:path w="70" h="491">
                  <a:moveTo>
                    <a:pt x="0" y="6"/>
                  </a:moveTo>
                  <a:lnTo>
                    <a:pt x="70" y="0"/>
                  </a:lnTo>
                  <a:lnTo>
                    <a:pt x="70" y="485"/>
                  </a:lnTo>
                  <a:lnTo>
                    <a:pt x="0" y="491"/>
                  </a:lnTo>
                  <a:lnTo>
                    <a:pt x="0" y="6"/>
                  </a:lnTo>
                  <a:close/>
                </a:path>
              </a:pathLst>
            </a:custGeom>
            <a:solidFill>
              <a:srgbClr val="58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4" name="Freeform 1920"/>
            <p:cNvSpPr>
              <a:spLocks/>
            </p:cNvSpPr>
            <p:nvPr/>
          </p:nvSpPr>
          <p:spPr bwMode="auto">
            <a:xfrm>
              <a:off x="-2143124" y="3076576"/>
              <a:ext cx="6350" cy="84138"/>
            </a:xfrm>
            <a:custGeom>
              <a:avLst/>
              <a:gdLst>
                <a:gd name="T0" fmla="*/ 0 w 32"/>
                <a:gd name="T1" fmla="*/ 0 h 526"/>
                <a:gd name="T2" fmla="*/ 32 w 32"/>
                <a:gd name="T3" fmla="*/ 41 h 526"/>
                <a:gd name="T4" fmla="*/ 32 w 32"/>
                <a:gd name="T5" fmla="*/ 526 h 526"/>
                <a:gd name="T6" fmla="*/ 0 w 32"/>
                <a:gd name="T7" fmla="*/ 486 h 526"/>
                <a:gd name="T8" fmla="*/ 0 w 32"/>
                <a:gd name="T9" fmla="*/ 0 h 526"/>
              </a:gdLst>
              <a:ahLst/>
              <a:cxnLst>
                <a:cxn ang="0">
                  <a:pos x="T0" y="T1"/>
                </a:cxn>
                <a:cxn ang="0">
                  <a:pos x="T2" y="T3"/>
                </a:cxn>
                <a:cxn ang="0">
                  <a:pos x="T4" y="T5"/>
                </a:cxn>
                <a:cxn ang="0">
                  <a:pos x="T6" y="T7"/>
                </a:cxn>
                <a:cxn ang="0">
                  <a:pos x="T8" y="T9"/>
                </a:cxn>
              </a:cxnLst>
              <a:rect l="0" t="0" r="r" b="b"/>
              <a:pathLst>
                <a:path w="32" h="526">
                  <a:moveTo>
                    <a:pt x="0" y="0"/>
                  </a:moveTo>
                  <a:lnTo>
                    <a:pt x="32" y="41"/>
                  </a:lnTo>
                  <a:lnTo>
                    <a:pt x="32" y="526"/>
                  </a:lnTo>
                  <a:lnTo>
                    <a:pt x="0" y="486"/>
                  </a:lnTo>
                  <a:lnTo>
                    <a:pt x="0" y="0"/>
                  </a:lnTo>
                  <a:close/>
                </a:path>
              </a:pathLst>
            </a:custGeom>
            <a:solidFill>
              <a:srgbClr val="2C3C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5" name="Freeform 1921"/>
            <p:cNvSpPr>
              <a:spLocks/>
            </p:cNvSpPr>
            <p:nvPr/>
          </p:nvSpPr>
          <p:spPr bwMode="auto">
            <a:xfrm>
              <a:off x="-2590799" y="3117851"/>
              <a:ext cx="9525" cy="88900"/>
            </a:xfrm>
            <a:custGeom>
              <a:avLst/>
              <a:gdLst>
                <a:gd name="T0" fmla="*/ 0 w 43"/>
                <a:gd name="T1" fmla="*/ 0 h 554"/>
                <a:gd name="T2" fmla="*/ 43 w 43"/>
                <a:gd name="T3" fmla="*/ 69 h 554"/>
                <a:gd name="T4" fmla="*/ 43 w 43"/>
                <a:gd name="T5" fmla="*/ 554 h 554"/>
                <a:gd name="T6" fmla="*/ 0 w 43"/>
                <a:gd name="T7" fmla="*/ 486 h 554"/>
                <a:gd name="T8" fmla="*/ 0 w 43"/>
                <a:gd name="T9" fmla="*/ 0 h 554"/>
              </a:gdLst>
              <a:ahLst/>
              <a:cxnLst>
                <a:cxn ang="0">
                  <a:pos x="T0" y="T1"/>
                </a:cxn>
                <a:cxn ang="0">
                  <a:pos x="T2" y="T3"/>
                </a:cxn>
                <a:cxn ang="0">
                  <a:pos x="T4" y="T5"/>
                </a:cxn>
                <a:cxn ang="0">
                  <a:pos x="T6" y="T7"/>
                </a:cxn>
                <a:cxn ang="0">
                  <a:pos x="T8" y="T9"/>
                </a:cxn>
              </a:cxnLst>
              <a:rect l="0" t="0" r="r" b="b"/>
              <a:pathLst>
                <a:path w="43" h="554">
                  <a:moveTo>
                    <a:pt x="0" y="0"/>
                  </a:moveTo>
                  <a:lnTo>
                    <a:pt x="43" y="69"/>
                  </a:lnTo>
                  <a:lnTo>
                    <a:pt x="43" y="554"/>
                  </a:lnTo>
                  <a:lnTo>
                    <a:pt x="0" y="486"/>
                  </a:lnTo>
                  <a:lnTo>
                    <a:pt x="0" y="0"/>
                  </a:lnTo>
                  <a:close/>
                </a:path>
              </a:pathLst>
            </a:custGeom>
            <a:solidFill>
              <a:srgbClr val="253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6" name="Freeform 1922"/>
            <p:cNvSpPr>
              <a:spLocks/>
            </p:cNvSpPr>
            <p:nvPr/>
          </p:nvSpPr>
          <p:spPr bwMode="auto">
            <a:xfrm>
              <a:off x="-2287587" y="3086101"/>
              <a:ext cx="7938" cy="90488"/>
            </a:xfrm>
            <a:custGeom>
              <a:avLst/>
              <a:gdLst>
                <a:gd name="T0" fmla="*/ 0 w 38"/>
                <a:gd name="T1" fmla="*/ 84 h 569"/>
                <a:gd name="T2" fmla="*/ 38 w 38"/>
                <a:gd name="T3" fmla="*/ 0 h 569"/>
                <a:gd name="T4" fmla="*/ 38 w 38"/>
                <a:gd name="T5" fmla="*/ 486 h 569"/>
                <a:gd name="T6" fmla="*/ 0 w 38"/>
                <a:gd name="T7" fmla="*/ 569 h 569"/>
                <a:gd name="T8" fmla="*/ 0 w 38"/>
                <a:gd name="T9" fmla="*/ 84 h 569"/>
              </a:gdLst>
              <a:ahLst/>
              <a:cxnLst>
                <a:cxn ang="0">
                  <a:pos x="T0" y="T1"/>
                </a:cxn>
                <a:cxn ang="0">
                  <a:pos x="T2" y="T3"/>
                </a:cxn>
                <a:cxn ang="0">
                  <a:pos x="T4" y="T5"/>
                </a:cxn>
                <a:cxn ang="0">
                  <a:pos x="T6" y="T7"/>
                </a:cxn>
                <a:cxn ang="0">
                  <a:pos x="T8" y="T9"/>
                </a:cxn>
              </a:cxnLst>
              <a:rect l="0" t="0" r="r" b="b"/>
              <a:pathLst>
                <a:path w="38" h="569">
                  <a:moveTo>
                    <a:pt x="0" y="84"/>
                  </a:moveTo>
                  <a:lnTo>
                    <a:pt x="38" y="0"/>
                  </a:lnTo>
                  <a:lnTo>
                    <a:pt x="38" y="486"/>
                  </a:lnTo>
                  <a:lnTo>
                    <a:pt x="0" y="569"/>
                  </a:lnTo>
                  <a:lnTo>
                    <a:pt x="0" y="84"/>
                  </a:lnTo>
                  <a:close/>
                </a:path>
              </a:pathLst>
            </a:custGeom>
            <a:solidFill>
              <a:srgbClr val="24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7" name="Freeform 1923"/>
            <p:cNvSpPr>
              <a:spLocks/>
            </p:cNvSpPr>
            <p:nvPr/>
          </p:nvSpPr>
          <p:spPr bwMode="auto">
            <a:xfrm>
              <a:off x="-2070099" y="3071813"/>
              <a:ext cx="1588" cy="85725"/>
            </a:xfrm>
            <a:custGeom>
              <a:avLst/>
              <a:gdLst>
                <a:gd name="T0" fmla="*/ 0 w 6"/>
                <a:gd name="T1" fmla="*/ 50 h 536"/>
                <a:gd name="T2" fmla="*/ 6 w 6"/>
                <a:gd name="T3" fmla="*/ 0 h 536"/>
                <a:gd name="T4" fmla="*/ 6 w 6"/>
                <a:gd name="T5" fmla="*/ 487 h 536"/>
                <a:gd name="T6" fmla="*/ 0 w 6"/>
                <a:gd name="T7" fmla="*/ 536 h 536"/>
                <a:gd name="T8" fmla="*/ 0 w 6"/>
                <a:gd name="T9" fmla="*/ 50 h 536"/>
              </a:gdLst>
              <a:ahLst/>
              <a:cxnLst>
                <a:cxn ang="0">
                  <a:pos x="T0" y="T1"/>
                </a:cxn>
                <a:cxn ang="0">
                  <a:pos x="T2" y="T3"/>
                </a:cxn>
                <a:cxn ang="0">
                  <a:pos x="T4" y="T5"/>
                </a:cxn>
                <a:cxn ang="0">
                  <a:pos x="T6" y="T7"/>
                </a:cxn>
                <a:cxn ang="0">
                  <a:pos x="T8" y="T9"/>
                </a:cxn>
              </a:cxnLst>
              <a:rect l="0" t="0" r="r" b="b"/>
              <a:pathLst>
                <a:path w="6" h="536">
                  <a:moveTo>
                    <a:pt x="0" y="50"/>
                  </a:moveTo>
                  <a:lnTo>
                    <a:pt x="6" y="0"/>
                  </a:lnTo>
                  <a:lnTo>
                    <a:pt x="6" y="487"/>
                  </a:lnTo>
                  <a:lnTo>
                    <a:pt x="0" y="536"/>
                  </a:lnTo>
                  <a:lnTo>
                    <a:pt x="0" y="50"/>
                  </a:lnTo>
                  <a:close/>
                </a:path>
              </a:pathLst>
            </a:custGeom>
            <a:solidFill>
              <a:srgbClr val="13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8" name="Freeform 1924"/>
            <p:cNvSpPr>
              <a:spLocks/>
            </p:cNvSpPr>
            <p:nvPr/>
          </p:nvSpPr>
          <p:spPr bwMode="auto">
            <a:xfrm>
              <a:off x="-2649537" y="3132138"/>
              <a:ext cx="3175" cy="80963"/>
            </a:xfrm>
            <a:custGeom>
              <a:avLst/>
              <a:gdLst>
                <a:gd name="T0" fmla="*/ 0 w 14"/>
                <a:gd name="T1" fmla="*/ 0 h 510"/>
                <a:gd name="T2" fmla="*/ 14 w 14"/>
                <a:gd name="T3" fmla="*/ 25 h 510"/>
                <a:gd name="T4" fmla="*/ 14 w 14"/>
                <a:gd name="T5" fmla="*/ 510 h 510"/>
                <a:gd name="T6" fmla="*/ 0 w 14"/>
                <a:gd name="T7" fmla="*/ 485 h 510"/>
                <a:gd name="T8" fmla="*/ 0 w 14"/>
                <a:gd name="T9" fmla="*/ 0 h 510"/>
              </a:gdLst>
              <a:ahLst/>
              <a:cxnLst>
                <a:cxn ang="0">
                  <a:pos x="T0" y="T1"/>
                </a:cxn>
                <a:cxn ang="0">
                  <a:pos x="T2" y="T3"/>
                </a:cxn>
                <a:cxn ang="0">
                  <a:pos x="T4" y="T5"/>
                </a:cxn>
                <a:cxn ang="0">
                  <a:pos x="T6" y="T7"/>
                </a:cxn>
                <a:cxn ang="0">
                  <a:pos x="T8" y="T9"/>
                </a:cxn>
              </a:cxnLst>
              <a:rect l="0" t="0" r="r" b="b"/>
              <a:pathLst>
                <a:path w="14" h="510">
                  <a:moveTo>
                    <a:pt x="0" y="0"/>
                  </a:moveTo>
                  <a:lnTo>
                    <a:pt x="14" y="25"/>
                  </a:lnTo>
                  <a:lnTo>
                    <a:pt x="14" y="510"/>
                  </a:lnTo>
                  <a:lnTo>
                    <a:pt x="0" y="485"/>
                  </a:lnTo>
                  <a:lnTo>
                    <a:pt x="0" y="0"/>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9" name="Freeform 1925"/>
            <p:cNvSpPr>
              <a:spLocks/>
            </p:cNvSpPr>
            <p:nvPr/>
          </p:nvSpPr>
          <p:spPr bwMode="auto">
            <a:xfrm>
              <a:off x="-2619374" y="3116263"/>
              <a:ext cx="23813" cy="103188"/>
            </a:xfrm>
            <a:custGeom>
              <a:avLst/>
              <a:gdLst>
                <a:gd name="T0" fmla="*/ 0 w 105"/>
                <a:gd name="T1" fmla="*/ 161 h 648"/>
                <a:gd name="T2" fmla="*/ 105 w 105"/>
                <a:gd name="T3" fmla="*/ 0 h 648"/>
                <a:gd name="T4" fmla="*/ 105 w 105"/>
                <a:gd name="T5" fmla="*/ 486 h 648"/>
                <a:gd name="T6" fmla="*/ 0 w 105"/>
                <a:gd name="T7" fmla="*/ 648 h 648"/>
                <a:gd name="T8" fmla="*/ 0 w 105"/>
                <a:gd name="T9" fmla="*/ 161 h 648"/>
              </a:gdLst>
              <a:ahLst/>
              <a:cxnLst>
                <a:cxn ang="0">
                  <a:pos x="T0" y="T1"/>
                </a:cxn>
                <a:cxn ang="0">
                  <a:pos x="T2" y="T3"/>
                </a:cxn>
                <a:cxn ang="0">
                  <a:pos x="T4" y="T5"/>
                </a:cxn>
                <a:cxn ang="0">
                  <a:pos x="T6" y="T7"/>
                </a:cxn>
                <a:cxn ang="0">
                  <a:pos x="T8" y="T9"/>
                </a:cxn>
              </a:cxnLst>
              <a:rect l="0" t="0" r="r" b="b"/>
              <a:pathLst>
                <a:path w="105" h="648">
                  <a:moveTo>
                    <a:pt x="0" y="161"/>
                  </a:moveTo>
                  <a:lnTo>
                    <a:pt x="105" y="0"/>
                  </a:lnTo>
                  <a:lnTo>
                    <a:pt x="105" y="486"/>
                  </a:lnTo>
                  <a:lnTo>
                    <a:pt x="0" y="648"/>
                  </a:lnTo>
                  <a:lnTo>
                    <a:pt x="0" y="161"/>
                  </a:lnTo>
                  <a:close/>
                </a:path>
              </a:pathLst>
            </a:custGeom>
            <a:solidFill>
              <a:srgbClr val="2D3F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0" name="Freeform 1926"/>
            <p:cNvSpPr>
              <a:spLocks/>
            </p:cNvSpPr>
            <p:nvPr/>
          </p:nvSpPr>
          <p:spPr bwMode="auto">
            <a:xfrm>
              <a:off x="-2571749" y="3119438"/>
              <a:ext cx="12700" cy="87313"/>
            </a:xfrm>
            <a:custGeom>
              <a:avLst/>
              <a:gdLst>
                <a:gd name="T0" fmla="*/ 0 w 56"/>
                <a:gd name="T1" fmla="*/ 71 h 556"/>
                <a:gd name="T2" fmla="*/ 56 w 56"/>
                <a:gd name="T3" fmla="*/ 0 h 556"/>
                <a:gd name="T4" fmla="*/ 56 w 56"/>
                <a:gd name="T5" fmla="*/ 486 h 556"/>
                <a:gd name="T6" fmla="*/ 0 w 56"/>
                <a:gd name="T7" fmla="*/ 556 h 556"/>
                <a:gd name="T8" fmla="*/ 0 w 56"/>
                <a:gd name="T9" fmla="*/ 71 h 556"/>
              </a:gdLst>
              <a:ahLst/>
              <a:cxnLst>
                <a:cxn ang="0">
                  <a:pos x="T0" y="T1"/>
                </a:cxn>
                <a:cxn ang="0">
                  <a:pos x="T2" y="T3"/>
                </a:cxn>
                <a:cxn ang="0">
                  <a:pos x="T4" y="T5"/>
                </a:cxn>
                <a:cxn ang="0">
                  <a:pos x="T6" y="T7"/>
                </a:cxn>
                <a:cxn ang="0">
                  <a:pos x="T8" y="T9"/>
                </a:cxn>
              </a:cxnLst>
              <a:rect l="0" t="0" r="r" b="b"/>
              <a:pathLst>
                <a:path w="56" h="556">
                  <a:moveTo>
                    <a:pt x="0" y="71"/>
                  </a:moveTo>
                  <a:lnTo>
                    <a:pt x="56" y="0"/>
                  </a:lnTo>
                  <a:lnTo>
                    <a:pt x="56" y="486"/>
                  </a:lnTo>
                  <a:lnTo>
                    <a:pt x="0" y="556"/>
                  </a:lnTo>
                  <a:lnTo>
                    <a:pt x="0" y="71"/>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1" name="Freeform 1927"/>
            <p:cNvSpPr>
              <a:spLocks/>
            </p:cNvSpPr>
            <p:nvPr/>
          </p:nvSpPr>
          <p:spPr bwMode="auto">
            <a:xfrm>
              <a:off x="-2581274" y="3128963"/>
              <a:ext cx="9525" cy="77788"/>
            </a:xfrm>
            <a:custGeom>
              <a:avLst/>
              <a:gdLst>
                <a:gd name="T0" fmla="*/ 0 w 41"/>
                <a:gd name="T1" fmla="*/ 0 h 493"/>
                <a:gd name="T2" fmla="*/ 41 w 41"/>
                <a:gd name="T3" fmla="*/ 8 h 493"/>
                <a:gd name="T4" fmla="*/ 41 w 41"/>
                <a:gd name="T5" fmla="*/ 493 h 493"/>
                <a:gd name="T6" fmla="*/ 0 w 41"/>
                <a:gd name="T7" fmla="*/ 485 h 493"/>
                <a:gd name="T8" fmla="*/ 0 w 41"/>
                <a:gd name="T9" fmla="*/ 0 h 493"/>
              </a:gdLst>
              <a:ahLst/>
              <a:cxnLst>
                <a:cxn ang="0">
                  <a:pos x="T0" y="T1"/>
                </a:cxn>
                <a:cxn ang="0">
                  <a:pos x="T2" y="T3"/>
                </a:cxn>
                <a:cxn ang="0">
                  <a:pos x="T4" y="T5"/>
                </a:cxn>
                <a:cxn ang="0">
                  <a:pos x="T6" y="T7"/>
                </a:cxn>
                <a:cxn ang="0">
                  <a:pos x="T8" y="T9"/>
                </a:cxn>
              </a:cxnLst>
              <a:rect l="0" t="0" r="r" b="b"/>
              <a:pathLst>
                <a:path w="41" h="493">
                  <a:moveTo>
                    <a:pt x="0" y="0"/>
                  </a:moveTo>
                  <a:lnTo>
                    <a:pt x="41" y="8"/>
                  </a:lnTo>
                  <a:lnTo>
                    <a:pt x="41" y="493"/>
                  </a:lnTo>
                  <a:lnTo>
                    <a:pt x="0" y="485"/>
                  </a:lnTo>
                  <a:lnTo>
                    <a:pt x="0" y="0"/>
                  </a:lnTo>
                  <a:close/>
                </a:path>
              </a:pathLst>
            </a:custGeom>
            <a:solidFill>
              <a:srgbClr val="5587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2" name="Freeform 1928"/>
            <p:cNvSpPr>
              <a:spLocks/>
            </p:cNvSpPr>
            <p:nvPr/>
          </p:nvSpPr>
          <p:spPr bwMode="auto">
            <a:xfrm>
              <a:off x="-2076449" y="3079751"/>
              <a:ext cx="6350" cy="84138"/>
            </a:xfrm>
            <a:custGeom>
              <a:avLst/>
              <a:gdLst>
                <a:gd name="T0" fmla="*/ 0 w 30"/>
                <a:gd name="T1" fmla="*/ 45 h 531"/>
                <a:gd name="T2" fmla="*/ 30 w 30"/>
                <a:gd name="T3" fmla="*/ 0 h 531"/>
                <a:gd name="T4" fmla="*/ 30 w 30"/>
                <a:gd name="T5" fmla="*/ 486 h 531"/>
                <a:gd name="T6" fmla="*/ 0 w 30"/>
                <a:gd name="T7" fmla="*/ 531 h 531"/>
                <a:gd name="T8" fmla="*/ 0 w 30"/>
                <a:gd name="T9" fmla="*/ 45 h 531"/>
              </a:gdLst>
              <a:ahLst/>
              <a:cxnLst>
                <a:cxn ang="0">
                  <a:pos x="T0" y="T1"/>
                </a:cxn>
                <a:cxn ang="0">
                  <a:pos x="T2" y="T3"/>
                </a:cxn>
                <a:cxn ang="0">
                  <a:pos x="T4" y="T5"/>
                </a:cxn>
                <a:cxn ang="0">
                  <a:pos x="T6" y="T7"/>
                </a:cxn>
                <a:cxn ang="0">
                  <a:pos x="T8" y="T9"/>
                </a:cxn>
              </a:cxnLst>
              <a:rect l="0" t="0" r="r" b="b"/>
              <a:pathLst>
                <a:path w="30" h="531">
                  <a:moveTo>
                    <a:pt x="0" y="45"/>
                  </a:moveTo>
                  <a:lnTo>
                    <a:pt x="30" y="0"/>
                  </a:lnTo>
                  <a:lnTo>
                    <a:pt x="30" y="486"/>
                  </a:lnTo>
                  <a:lnTo>
                    <a:pt x="0" y="531"/>
                  </a:lnTo>
                  <a:lnTo>
                    <a:pt x="0" y="45"/>
                  </a:lnTo>
                  <a:close/>
                </a:path>
              </a:pathLst>
            </a:custGeom>
            <a:solidFill>
              <a:srgbClr val="2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3" name="Freeform 1929"/>
            <p:cNvSpPr>
              <a:spLocks/>
            </p:cNvSpPr>
            <p:nvPr/>
          </p:nvSpPr>
          <p:spPr bwMode="auto">
            <a:xfrm>
              <a:off x="-2314574" y="3100388"/>
              <a:ext cx="26988" cy="90488"/>
            </a:xfrm>
            <a:custGeom>
              <a:avLst/>
              <a:gdLst>
                <a:gd name="T0" fmla="*/ 0 w 119"/>
                <a:gd name="T1" fmla="*/ 82 h 568"/>
                <a:gd name="T2" fmla="*/ 119 w 119"/>
                <a:gd name="T3" fmla="*/ 0 h 568"/>
                <a:gd name="T4" fmla="*/ 119 w 119"/>
                <a:gd name="T5" fmla="*/ 485 h 568"/>
                <a:gd name="T6" fmla="*/ 0 w 119"/>
                <a:gd name="T7" fmla="*/ 568 h 568"/>
                <a:gd name="T8" fmla="*/ 0 w 119"/>
                <a:gd name="T9" fmla="*/ 82 h 568"/>
              </a:gdLst>
              <a:ahLst/>
              <a:cxnLst>
                <a:cxn ang="0">
                  <a:pos x="T0" y="T1"/>
                </a:cxn>
                <a:cxn ang="0">
                  <a:pos x="T2" y="T3"/>
                </a:cxn>
                <a:cxn ang="0">
                  <a:pos x="T4" y="T5"/>
                </a:cxn>
                <a:cxn ang="0">
                  <a:pos x="T6" y="T7"/>
                </a:cxn>
                <a:cxn ang="0">
                  <a:pos x="T8" y="T9"/>
                </a:cxn>
              </a:cxnLst>
              <a:rect l="0" t="0" r="r" b="b"/>
              <a:pathLst>
                <a:path w="119" h="568">
                  <a:moveTo>
                    <a:pt x="0" y="82"/>
                  </a:moveTo>
                  <a:lnTo>
                    <a:pt x="119" y="0"/>
                  </a:lnTo>
                  <a:lnTo>
                    <a:pt x="119" y="485"/>
                  </a:lnTo>
                  <a:lnTo>
                    <a:pt x="0" y="568"/>
                  </a:lnTo>
                  <a:lnTo>
                    <a:pt x="0" y="82"/>
                  </a:lnTo>
                  <a:close/>
                </a:path>
              </a:pathLst>
            </a:custGeom>
            <a:solidFill>
              <a:srgbClr val="48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4" name="Freeform 1930"/>
            <p:cNvSpPr>
              <a:spLocks/>
            </p:cNvSpPr>
            <p:nvPr/>
          </p:nvSpPr>
          <p:spPr bwMode="auto">
            <a:xfrm>
              <a:off x="-2149474" y="3098801"/>
              <a:ext cx="19050" cy="77788"/>
            </a:xfrm>
            <a:custGeom>
              <a:avLst/>
              <a:gdLst>
                <a:gd name="T0" fmla="*/ 0 w 84"/>
                <a:gd name="T1" fmla="*/ 0 h 488"/>
                <a:gd name="T2" fmla="*/ 84 w 84"/>
                <a:gd name="T3" fmla="*/ 3 h 488"/>
                <a:gd name="T4" fmla="*/ 84 w 84"/>
                <a:gd name="T5" fmla="*/ 488 h 488"/>
                <a:gd name="T6" fmla="*/ 0 w 84"/>
                <a:gd name="T7" fmla="*/ 485 h 488"/>
                <a:gd name="T8" fmla="*/ 0 w 84"/>
                <a:gd name="T9" fmla="*/ 0 h 488"/>
              </a:gdLst>
              <a:ahLst/>
              <a:cxnLst>
                <a:cxn ang="0">
                  <a:pos x="T0" y="T1"/>
                </a:cxn>
                <a:cxn ang="0">
                  <a:pos x="T2" y="T3"/>
                </a:cxn>
                <a:cxn ang="0">
                  <a:pos x="T4" y="T5"/>
                </a:cxn>
                <a:cxn ang="0">
                  <a:pos x="T6" y="T7"/>
                </a:cxn>
                <a:cxn ang="0">
                  <a:pos x="T8" y="T9"/>
                </a:cxn>
              </a:cxnLst>
              <a:rect l="0" t="0" r="r" b="b"/>
              <a:pathLst>
                <a:path w="84" h="488">
                  <a:moveTo>
                    <a:pt x="0" y="0"/>
                  </a:moveTo>
                  <a:lnTo>
                    <a:pt x="84" y="3"/>
                  </a:lnTo>
                  <a:lnTo>
                    <a:pt x="84" y="488"/>
                  </a:lnTo>
                  <a:lnTo>
                    <a:pt x="0" y="485"/>
                  </a:lnTo>
                  <a:lnTo>
                    <a:pt x="0"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5" name="Freeform 1931"/>
            <p:cNvSpPr>
              <a:spLocks/>
            </p:cNvSpPr>
            <p:nvPr/>
          </p:nvSpPr>
          <p:spPr bwMode="auto">
            <a:xfrm>
              <a:off x="-2640012" y="3141663"/>
              <a:ext cx="20638" cy="92075"/>
            </a:xfrm>
            <a:custGeom>
              <a:avLst/>
              <a:gdLst>
                <a:gd name="T0" fmla="*/ 0 w 88"/>
                <a:gd name="T1" fmla="*/ 88 h 575"/>
                <a:gd name="T2" fmla="*/ 88 w 88"/>
                <a:gd name="T3" fmla="*/ 0 h 575"/>
                <a:gd name="T4" fmla="*/ 88 w 88"/>
                <a:gd name="T5" fmla="*/ 487 h 575"/>
                <a:gd name="T6" fmla="*/ 0 w 88"/>
                <a:gd name="T7" fmla="*/ 575 h 575"/>
                <a:gd name="T8" fmla="*/ 0 w 88"/>
                <a:gd name="T9" fmla="*/ 88 h 575"/>
              </a:gdLst>
              <a:ahLst/>
              <a:cxnLst>
                <a:cxn ang="0">
                  <a:pos x="T0" y="T1"/>
                </a:cxn>
                <a:cxn ang="0">
                  <a:pos x="T2" y="T3"/>
                </a:cxn>
                <a:cxn ang="0">
                  <a:pos x="T4" y="T5"/>
                </a:cxn>
                <a:cxn ang="0">
                  <a:pos x="T6" y="T7"/>
                </a:cxn>
                <a:cxn ang="0">
                  <a:pos x="T8" y="T9"/>
                </a:cxn>
              </a:cxnLst>
              <a:rect l="0" t="0" r="r" b="b"/>
              <a:pathLst>
                <a:path w="88" h="575">
                  <a:moveTo>
                    <a:pt x="0" y="88"/>
                  </a:moveTo>
                  <a:lnTo>
                    <a:pt x="88" y="0"/>
                  </a:lnTo>
                  <a:lnTo>
                    <a:pt x="88" y="487"/>
                  </a:lnTo>
                  <a:lnTo>
                    <a:pt x="0" y="575"/>
                  </a:lnTo>
                  <a:lnTo>
                    <a:pt x="0" y="88"/>
                  </a:lnTo>
                  <a:close/>
                </a:path>
              </a:pathLst>
            </a:custGeom>
            <a:solidFill>
              <a:srgbClr val="3D59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6" name="Freeform 1932"/>
            <p:cNvSpPr>
              <a:spLocks/>
            </p:cNvSpPr>
            <p:nvPr/>
          </p:nvSpPr>
          <p:spPr bwMode="auto">
            <a:xfrm>
              <a:off x="-2130424" y="3100388"/>
              <a:ext cx="7938" cy="80963"/>
            </a:xfrm>
            <a:custGeom>
              <a:avLst/>
              <a:gdLst>
                <a:gd name="T0" fmla="*/ 0 w 30"/>
                <a:gd name="T1" fmla="*/ 0 h 519"/>
                <a:gd name="T2" fmla="*/ 30 w 30"/>
                <a:gd name="T3" fmla="*/ 33 h 519"/>
                <a:gd name="T4" fmla="*/ 30 w 30"/>
                <a:gd name="T5" fmla="*/ 519 h 519"/>
                <a:gd name="T6" fmla="*/ 0 w 30"/>
                <a:gd name="T7" fmla="*/ 485 h 519"/>
                <a:gd name="T8" fmla="*/ 0 w 30"/>
                <a:gd name="T9" fmla="*/ 0 h 519"/>
              </a:gdLst>
              <a:ahLst/>
              <a:cxnLst>
                <a:cxn ang="0">
                  <a:pos x="T0" y="T1"/>
                </a:cxn>
                <a:cxn ang="0">
                  <a:pos x="T2" y="T3"/>
                </a:cxn>
                <a:cxn ang="0">
                  <a:pos x="T4" y="T5"/>
                </a:cxn>
                <a:cxn ang="0">
                  <a:pos x="T6" y="T7"/>
                </a:cxn>
                <a:cxn ang="0">
                  <a:pos x="T8" y="T9"/>
                </a:cxn>
              </a:cxnLst>
              <a:rect l="0" t="0" r="r" b="b"/>
              <a:pathLst>
                <a:path w="30" h="519">
                  <a:moveTo>
                    <a:pt x="0" y="0"/>
                  </a:moveTo>
                  <a:lnTo>
                    <a:pt x="30" y="33"/>
                  </a:lnTo>
                  <a:lnTo>
                    <a:pt x="30" y="519"/>
                  </a:lnTo>
                  <a:lnTo>
                    <a:pt x="0" y="485"/>
                  </a:lnTo>
                  <a:lnTo>
                    <a:pt x="0" y="0"/>
                  </a:lnTo>
                  <a:close/>
                </a:path>
              </a:pathLst>
            </a:custGeom>
            <a:solidFill>
              <a:srgbClr val="3043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7" name="Freeform 1933"/>
            <p:cNvSpPr>
              <a:spLocks/>
            </p:cNvSpPr>
            <p:nvPr/>
          </p:nvSpPr>
          <p:spPr bwMode="auto">
            <a:xfrm>
              <a:off x="-2322512" y="3113088"/>
              <a:ext cx="7938" cy="88900"/>
            </a:xfrm>
            <a:custGeom>
              <a:avLst/>
              <a:gdLst>
                <a:gd name="T0" fmla="*/ 0 w 37"/>
                <a:gd name="T1" fmla="*/ 73 h 559"/>
                <a:gd name="T2" fmla="*/ 37 w 37"/>
                <a:gd name="T3" fmla="*/ 0 h 559"/>
                <a:gd name="T4" fmla="*/ 37 w 37"/>
                <a:gd name="T5" fmla="*/ 486 h 559"/>
                <a:gd name="T6" fmla="*/ 0 w 37"/>
                <a:gd name="T7" fmla="*/ 559 h 559"/>
                <a:gd name="T8" fmla="*/ 0 w 37"/>
                <a:gd name="T9" fmla="*/ 73 h 559"/>
              </a:gdLst>
              <a:ahLst/>
              <a:cxnLst>
                <a:cxn ang="0">
                  <a:pos x="T0" y="T1"/>
                </a:cxn>
                <a:cxn ang="0">
                  <a:pos x="T2" y="T3"/>
                </a:cxn>
                <a:cxn ang="0">
                  <a:pos x="T4" y="T5"/>
                </a:cxn>
                <a:cxn ang="0">
                  <a:pos x="T6" y="T7"/>
                </a:cxn>
                <a:cxn ang="0">
                  <a:pos x="T8" y="T9"/>
                </a:cxn>
              </a:cxnLst>
              <a:rect l="0" t="0" r="r" b="b"/>
              <a:pathLst>
                <a:path w="37" h="559">
                  <a:moveTo>
                    <a:pt x="0" y="73"/>
                  </a:moveTo>
                  <a:lnTo>
                    <a:pt x="37" y="0"/>
                  </a:lnTo>
                  <a:lnTo>
                    <a:pt x="37" y="486"/>
                  </a:lnTo>
                  <a:lnTo>
                    <a:pt x="0" y="559"/>
                  </a:lnTo>
                  <a:lnTo>
                    <a:pt x="0" y="73"/>
                  </a:lnTo>
                  <a:close/>
                </a:path>
              </a:pathLst>
            </a:custGeom>
            <a:solidFill>
              <a:srgbClr val="27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8" name="Freeform 1934"/>
            <p:cNvSpPr>
              <a:spLocks/>
            </p:cNvSpPr>
            <p:nvPr/>
          </p:nvSpPr>
          <p:spPr bwMode="auto">
            <a:xfrm>
              <a:off x="-2649537" y="3152776"/>
              <a:ext cx="9525" cy="80963"/>
            </a:xfrm>
            <a:custGeom>
              <a:avLst/>
              <a:gdLst>
                <a:gd name="T0" fmla="*/ 0 w 43"/>
                <a:gd name="T1" fmla="*/ 0 h 503"/>
                <a:gd name="T2" fmla="*/ 43 w 43"/>
                <a:gd name="T3" fmla="*/ 16 h 503"/>
                <a:gd name="T4" fmla="*/ 43 w 43"/>
                <a:gd name="T5" fmla="*/ 503 h 503"/>
                <a:gd name="T6" fmla="*/ 0 w 43"/>
                <a:gd name="T7" fmla="*/ 486 h 503"/>
                <a:gd name="T8" fmla="*/ 0 w 43"/>
                <a:gd name="T9" fmla="*/ 0 h 503"/>
              </a:gdLst>
              <a:ahLst/>
              <a:cxnLst>
                <a:cxn ang="0">
                  <a:pos x="T0" y="T1"/>
                </a:cxn>
                <a:cxn ang="0">
                  <a:pos x="T2" y="T3"/>
                </a:cxn>
                <a:cxn ang="0">
                  <a:pos x="T4" y="T5"/>
                </a:cxn>
                <a:cxn ang="0">
                  <a:pos x="T6" y="T7"/>
                </a:cxn>
                <a:cxn ang="0">
                  <a:pos x="T8" y="T9"/>
                </a:cxn>
              </a:cxnLst>
              <a:rect l="0" t="0" r="r" b="b"/>
              <a:pathLst>
                <a:path w="43" h="503">
                  <a:moveTo>
                    <a:pt x="0" y="0"/>
                  </a:moveTo>
                  <a:lnTo>
                    <a:pt x="43" y="16"/>
                  </a:lnTo>
                  <a:lnTo>
                    <a:pt x="43" y="503"/>
                  </a:lnTo>
                  <a:lnTo>
                    <a:pt x="0" y="486"/>
                  </a:lnTo>
                  <a:lnTo>
                    <a:pt x="0" y="0"/>
                  </a:lnTo>
                  <a:close/>
                </a:path>
              </a:pathLst>
            </a:custGeom>
            <a:solidFill>
              <a:srgbClr val="4F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9" name="Freeform 1935"/>
            <p:cNvSpPr>
              <a:spLocks/>
            </p:cNvSpPr>
            <p:nvPr/>
          </p:nvSpPr>
          <p:spPr bwMode="auto">
            <a:xfrm>
              <a:off x="-2122487" y="3101976"/>
              <a:ext cx="28575" cy="79375"/>
            </a:xfrm>
            <a:custGeom>
              <a:avLst/>
              <a:gdLst>
                <a:gd name="T0" fmla="*/ 0 w 129"/>
                <a:gd name="T1" fmla="*/ 20 h 506"/>
                <a:gd name="T2" fmla="*/ 129 w 129"/>
                <a:gd name="T3" fmla="*/ 0 h 506"/>
                <a:gd name="T4" fmla="*/ 129 w 129"/>
                <a:gd name="T5" fmla="*/ 486 h 506"/>
                <a:gd name="T6" fmla="*/ 0 w 129"/>
                <a:gd name="T7" fmla="*/ 506 h 506"/>
                <a:gd name="T8" fmla="*/ 0 w 129"/>
                <a:gd name="T9" fmla="*/ 20 h 506"/>
              </a:gdLst>
              <a:ahLst/>
              <a:cxnLst>
                <a:cxn ang="0">
                  <a:pos x="T0" y="T1"/>
                </a:cxn>
                <a:cxn ang="0">
                  <a:pos x="T2" y="T3"/>
                </a:cxn>
                <a:cxn ang="0">
                  <a:pos x="T4" y="T5"/>
                </a:cxn>
                <a:cxn ang="0">
                  <a:pos x="T6" y="T7"/>
                </a:cxn>
                <a:cxn ang="0">
                  <a:pos x="T8" y="T9"/>
                </a:cxn>
              </a:cxnLst>
              <a:rect l="0" t="0" r="r" b="b"/>
              <a:pathLst>
                <a:path w="129" h="506">
                  <a:moveTo>
                    <a:pt x="0" y="20"/>
                  </a:moveTo>
                  <a:lnTo>
                    <a:pt x="129" y="0"/>
                  </a:lnTo>
                  <a:lnTo>
                    <a:pt x="129" y="486"/>
                  </a:lnTo>
                  <a:lnTo>
                    <a:pt x="0" y="506"/>
                  </a:lnTo>
                  <a:lnTo>
                    <a:pt x="0" y="20"/>
                  </a:lnTo>
                  <a:close/>
                </a:path>
              </a:pathLst>
            </a:custGeom>
            <a:solidFill>
              <a:srgbClr val="578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0" name="Freeform 1936"/>
            <p:cNvSpPr>
              <a:spLocks/>
            </p:cNvSpPr>
            <p:nvPr/>
          </p:nvSpPr>
          <p:spPr bwMode="auto">
            <a:xfrm>
              <a:off x="-2093912" y="3101976"/>
              <a:ext cx="20638" cy="87313"/>
            </a:xfrm>
            <a:custGeom>
              <a:avLst/>
              <a:gdLst>
                <a:gd name="T0" fmla="*/ 0 w 87"/>
                <a:gd name="T1" fmla="*/ 0 h 557"/>
                <a:gd name="T2" fmla="*/ 87 w 87"/>
                <a:gd name="T3" fmla="*/ 71 h 557"/>
                <a:gd name="T4" fmla="*/ 87 w 87"/>
                <a:gd name="T5" fmla="*/ 557 h 557"/>
                <a:gd name="T6" fmla="*/ 0 w 87"/>
                <a:gd name="T7" fmla="*/ 486 h 557"/>
                <a:gd name="T8" fmla="*/ 0 w 87"/>
                <a:gd name="T9" fmla="*/ 0 h 557"/>
              </a:gdLst>
              <a:ahLst/>
              <a:cxnLst>
                <a:cxn ang="0">
                  <a:pos x="T0" y="T1"/>
                </a:cxn>
                <a:cxn ang="0">
                  <a:pos x="T2" y="T3"/>
                </a:cxn>
                <a:cxn ang="0">
                  <a:pos x="T4" y="T5"/>
                </a:cxn>
                <a:cxn ang="0">
                  <a:pos x="T6" y="T7"/>
                </a:cxn>
                <a:cxn ang="0">
                  <a:pos x="T8" y="T9"/>
                </a:cxn>
              </a:cxnLst>
              <a:rect l="0" t="0" r="r" b="b"/>
              <a:pathLst>
                <a:path w="87" h="557">
                  <a:moveTo>
                    <a:pt x="0" y="0"/>
                  </a:moveTo>
                  <a:lnTo>
                    <a:pt x="87" y="71"/>
                  </a:lnTo>
                  <a:lnTo>
                    <a:pt x="87" y="557"/>
                  </a:lnTo>
                  <a:lnTo>
                    <a:pt x="0" y="486"/>
                  </a:lnTo>
                  <a:lnTo>
                    <a:pt x="0" y="0"/>
                  </a:lnTo>
                  <a:close/>
                </a:path>
              </a:pathLst>
            </a:custGeom>
            <a:solidFill>
              <a:srgbClr val="3B5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1" name="Freeform 1937"/>
            <p:cNvSpPr>
              <a:spLocks/>
            </p:cNvSpPr>
            <p:nvPr/>
          </p:nvSpPr>
          <p:spPr bwMode="auto">
            <a:xfrm>
              <a:off x="-2584449" y="3152776"/>
              <a:ext cx="4763" cy="84138"/>
            </a:xfrm>
            <a:custGeom>
              <a:avLst/>
              <a:gdLst>
                <a:gd name="T0" fmla="*/ 18 w 18"/>
                <a:gd name="T1" fmla="*/ 0 h 527"/>
                <a:gd name="T2" fmla="*/ 0 w 18"/>
                <a:gd name="T3" fmla="*/ 42 h 527"/>
                <a:gd name="T4" fmla="*/ 0 w 18"/>
                <a:gd name="T5" fmla="*/ 527 h 527"/>
                <a:gd name="T6" fmla="*/ 18 w 18"/>
                <a:gd name="T7" fmla="*/ 487 h 527"/>
                <a:gd name="T8" fmla="*/ 18 w 18"/>
                <a:gd name="T9" fmla="*/ 0 h 527"/>
              </a:gdLst>
              <a:ahLst/>
              <a:cxnLst>
                <a:cxn ang="0">
                  <a:pos x="T0" y="T1"/>
                </a:cxn>
                <a:cxn ang="0">
                  <a:pos x="T2" y="T3"/>
                </a:cxn>
                <a:cxn ang="0">
                  <a:pos x="T4" y="T5"/>
                </a:cxn>
                <a:cxn ang="0">
                  <a:pos x="T6" y="T7"/>
                </a:cxn>
                <a:cxn ang="0">
                  <a:pos x="T8" y="T9"/>
                </a:cxn>
              </a:cxnLst>
              <a:rect l="0" t="0" r="r" b="b"/>
              <a:pathLst>
                <a:path w="18" h="527">
                  <a:moveTo>
                    <a:pt x="18" y="0"/>
                  </a:moveTo>
                  <a:lnTo>
                    <a:pt x="0" y="42"/>
                  </a:lnTo>
                  <a:lnTo>
                    <a:pt x="0" y="527"/>
                  </a:lnTo>
                  <a:lnTo>
                    <a:pt x="18" y="487"/>
                  </a:lnTo>
                  <a:lnTo>
                    <a:pt x="18" y="0"/>
                  </a:lnTo>
                  <a:close/>
                </a:path>
              </a:pathLst>
            </a:custGeom>
            <a:solidFill>
              <a:srgbClr val="232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2" name="Freeform 1938"/>
            <p:cNvSpPr>
              <a:spLocks/>
            </p:cNvSpPr>
            <p:nvPr/>
          </p:nvSpPr>
          <p:spPr bwMode="auto">
            <a:xfrm>
              <a:off x="-790574" y="3078163"/>
              <a:ext cx="9525" cy="84138"/>
            </a:xfrm>
            <a:custGeom>
              <a:avLst/>
              <a:gdLst>
                <a:gd name="T0" fmla="*/ 0 w 43"/>
                <a:gd name="T1" fmla="*/ 0 h 536"/>
                <a:gd name="T2" fmla="*/ 43 w 43"/>
                <a:gd name="T3" fmla="*/ 50 h 536"/>
                <a:gd name="T4" fmla="*/ 43 w 43"/>
                <a:gd name="T5" fmla="*/ 536 h 536"/>
                <a:gd name="T6" fmla="*/ 0 w 43"/>
                <a:gd name="T7" fmla="*/ 487 h 536"/>
                <a:gd name="T8" fmla="*/ 0 w 43"/>
                <a:gd name="T9" fmla="*/ 0 h 536"/>
              </a:gdLst>
              <a:ahLst/>
              <a:cxnLst>
                <a:cxn ang="0">
                  <a:pos x="T0" y="T1"/>
                </a:cxn>
                <a:cxn ang="0">
                  <a:pos x="T2" y="T3"/>
                </a:cxn>
                <a:cxn ang="0">
                  <a:pos x="T4" y="T5"/>
                </a:cxn>
                <a:cxn ang="0">
                  <a:pos x="T6" y="T7"/>
                </a:cxn>
                <a:cxn ang="0">
                  <a:pos x="T8" y="T9"/>
                </a:cxn>
              </a:cxnLst>
              <a:rect l="0" t="0" r="r" b="b"/>
              <a:pathLst>
                <a:path w="43" h="536">
                  <a:moveTo>
                    <a:pt x="0" y="0"/>
                  </a:moveTo>
                  <a:lnTo>
                    <a:pt x="43" y="50"/>
                  </a:lnTo>
                  <a:lnTo>
                    <a:pt x="43" y="536"/>
                  </a:lnTo>
                  <a:lnTo>
                    <a:pt x="0" y="487"/>
                  </a:lnTo>
                  <a:lnTo>
                    <a:pt x="0" y="0"/>
                  </a:lnTo>
                  <a:close/>
                </a:path>
              </a:pathLst>
            </a:custGeom>
            <a:solidFill>
              <a:srgbClr val="2C3C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3" name="Freeform 1939"/>
            <p:cNvSpPr>
              <a:spLocks/>
            </p:cNvSpPr>
            <p:nvPr/>
          </p:nvSpPr>
          <p:spPr bwMode="auto">
            <a:xfrm>
              <a:off x="-2073274" y="3108326"/>
              <a:ext cx="4763" cy="80963"/>
            </a:xfrm>
            <a:custGeom>
              <a:avLst/>
              <a:gdLst>
                <a:gd name="T0" fmla="*/ 0 w 24"/>
                <a:gd name="T1" fmla="*/ 25 h 511"/>
                <a:gd name="T2" fmla="*/ 24 w 24"/>
                <a:gd name="T3" fmla="*/ 0 h 511"/>
                <a:gd name="T4" fmla="*/ 24 w 24"/>
                <a:gd name="T5" fmla="*/ 487 h 511"/>
                <a:gd name="T6" fmla="*/ 0 w 24"/>
                <a:gd name="T7" fmla="*/ 511 h 511"/>
                <a:gd name="T8" fmla="*/ 0 w 24"/>
                <a:gd name="T9" fmla="*/ 25 h 511"/>
              </a:gdLst>
              <a:ahLst/>
              <a:cxnLst>
                <a:cxn ang="0">
                  <a:pos x="T0" y="T1"/>
                </a:cxn>
                <a:cxn ang="0">
                  <a:pos x="T2" y="T3"/>
                </a:cxn>
                <a:cxn ang="0">
                  <a:pos x="T4" y="T5"/>
                </a:cxn>
                <a:cxn ang="0">
                  <a:pos x="T6" y="T7"/>
                </a:cxn>
                <a:cxn ang="0">
                  <a:pos x="T8" y="T9"/>
                </a:cxn>
              </a:cxnLst>
              <a:rect l="0" t="0" r="r" b="b"/>
              <a:pathLst>
                <a:path w="24" h="511">
                  <a:moveTo>
                    <a:pt x="0" y="25"/>
                  </a:moveTo>
                  <a:lnTo>
                    <a:pt x="24" y="0"/>
                  </a:lnTo>
                  <a:lnTo>
                    <a:pt x="24" y="487"/>
                  </a:lnTo>
                  <a:lnTo>
                    <a:pt x="0" y="511"/>
                  </a:lnTo>
                  <a:lnTo>
                    <a:pt x="0" y="25"/>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4" name="Freeform 1940"/>
            <p:cNvSpPr>
              <a:spLocks/>
            </p:cNvSpPr>
            <p:nvPr/>
          </p:nvSpPr>
          <p:spPr bwMode="auto">
            <a:xfrm>
              <a:off x="-773112" y="3079751"/>
              <a:ext cx="1588" cy="85725"/>
            </a:xfrm>
            <a:custGeom>
              <a:avLst/>
              <a:gdLst>
                <a:gd name="T0" fmla="*/ 0 w 11"/>
                <a:gd name="T1" fmla="*/ 49 h 535"/>
                <a:gd name="T2" fmla="*/ 11 w 11"/>
                <a:gd name="T3" fmla="*/ 0 h 535"/>
                <a:gd name="T4" fmla="*/ 11 w 11"/>
                <a:gd name="T5" fmla="*/ 486 h 535"/>
                <a:gd name="T6" fmla="*/ 0 w 11"/>
                <a:gd name="T7" fmla="*/ 535 h 535"/>
                <a:gd name="T8" fmla="*/ 0 w 11"/>
                <a:gd name="T9" fmla="*/ 49 h 535"/>
              </a:gdLst>
              <a:ahLst/>
              <a:cxnLst>
                <a:cxn ang="0">
                  <a:pos x="T0" y="T1"/>
                </a:cxn>
                <a:cxn ang="0">
                  <a:pos x="T2" y="T3"/>
                </a:cxn>
                <a:cxn ang="0">
                  <a:pos x="T4" y="T5"/>
                </a:cxn>
                <a:cxn ang="0">
                  <a:pos x="T6" y="T7"/>
                </a:cxn>
                <a:cxn ang="0">
                  <a:pos x="T8" y="T9"/>
                </a:cxn>
              </a:cxnLst>
              <a:rect l="0" t="0" r="r" b="b"/>
              <a:pathLst>
                <a:path w="11" h="535">
                  <a:moveTo>
                    <a:pt x="0" y="49"/>
                  </a:moveTo>
                  <a:lnTo>
                    <a:pt x="11" y="0"/>
                  </a:lnTo>
                  <a:lnTo>
                    <a:pt x="11" y="486"/>
                  </a:lnTo>
                  <a:lnTo>
                    <a:pt x="0" y="535"/>
                  </a:lnTo>
                  <a:lnTo>
                    <a:pt x="0" y="49"/>
                  </a:lnTo>
                  <a:close/>
                </a:path>
              </a:pathLst>
            </a:custGeom>
            <a:solidFill>
              <a:srgbClr val="1A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5" name="Freeform 1941"/>
            <p:cNvSpPr>
              <a:spLocks/>
            </p:cNvSpPr>
            <p:nvPr/>
          </p:nvSpPr>
          <p:spPr bwMode="auto">
            <a:xfrm>
              <a:off x="-2332037" y="3133726"/>
              <a:ext cx="14288" cy="84138"/>
            </a:xfrm>
            <a:custGeom>
              <a:avLst/>
              <a:gdLst>
                <a:gd name="T0" fmla="*/ 0 w 64"/>
                <a:gd name="T1" fmla="*/ 46 h 533"/>
                <a:gd name="T2" fmla="*/ 64 w 64"/>
                <a:gd name="T3" fmla="*/ 0 h 533"/>
                <a:gd name="T4" fmla="*/ 64 w 64"/>
                <a:gd name="T5" fmla="*/ 486 h 533"/>
                <a:gd name="T6" fmla="*/ 0 w 64"/>
                <a:gd name="T7" fmla="*/ 533 h 533"/>
                <a:gd name="T8" fmla="*/ 0 w 64"/>
                <a:gd name="T9" fmla="*/ 46 h 533"/>
              </a:gdLst>
              <a:ahLst/>
              <a:cxnLst>
                <a:cxn ang="0">
                  <a:pos x="T0" y="T1"/>
                </a:cxn>
                <a:cxn ang="0">
                  <a:pos x="T2" y="T3"/>
                </a:cxn>
                <a:cxn ang="0">
                  <a:pos x="T4" y="T5"/>
                </a:cxn>
                <a:cxn ang="0">
                  <a:pos x="T6" y="T7"/>
                </a:cxn>
                <a:cxn ang="0">
                  <a:pos x="T8" y="T9"/>
                </a:cxn>
              </a:cxnLst>
              <a:rect l="0" t="0" r="r" b="b"/>
              <a:pathLst>
                <a:path w="64" h="533">
                  <a:moveTo>
                    <a:pt x="0" y="46"/>
                  </a:moveTo>
                  <a:lnTo>
                    <a:pt x="64" y="0"/>
                  </a:lnTo>
                  <a:lnTo>
                    <a:pt x="64" y="486"/>
                  </a:lnTo>
                  <a:lnTo>
                    <a:pt x="0" y="533"/>
                  </a:lnTo>
                  <a:lnTo>
                    <a:pt x="0" y="46"/>
                  </a:lnTo>
                  <a:close/>
                </a:path>
              </a:pathLst>
            </a:custGeom>
            <a:solidFill>
              <a:srgbClr val="476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6" name="Freeform 1942"/>
            <p:cNvSpPr>
              <a:spLocks/>
            </p:cNvSpPr>
            <p:nvPr/>
          </p:nvSpPr>
          <p:spPr bwMode="auto">
            <a:xfrm>
              <a:off x="-781049" y="3086101"/>
              <a:ext cx="7938" cy="79375"/>
            </a:xfrm>
            <a:custGeom>
              <a:avLst/>
              <a:gdLst>
                <a:gd name="T0" fmla="*/ 0 w 33"/>
                <a:gd name="T1" fmla="*/ 0 h 500"/>
                <a:gd name="T2" fmla="*/ 33 w 33"/>
                <a:gd name="T3" fmla="*/ 14 h 500"/>
                <a:gd name="T4" fmla="*/ 33 w 33"/>
                <a:gd name="T5" fmla="*/ 500 h 500"/>
                <a:gd name="T6" fmla="*/ 0 w 33"/>
                <a:gd name="T7" fmla="*/ 486 h 500"/>
                <a:gd name="T8" fmla="*/ 0 w 33"/>
                <a:gd name="T9" fmla="*/ 0 h 500"/>
              </a:gdLst>
              <a:ahLst/>
              <a:cxnLst>
                <a:cxn ang="0">
                  <a:pos x="T0" y="T1"/>
                </a:cxn>
                <a:cxn ang="0">
                  <a:pos x="T2" y="T3"/>
                </a:cxn>
                <a:cxn ang="0">
                  <a:pos x="T4" y="T5"/>
                </a:cxn>
                <a:cxn ang="0">
                  <a:pos x="T6" y="T7"/>
                </a:cxn>
                <a:cxn ang="0">
                  <a:pos x="T8" y="T9"/>
                </a:cxn>
              </a:cxnLst>
              <a:rect l="0" t="0" r="r" b="b"/>
              <a:pathLst>
                <a:path w="33" h="500">
                  <a:moveTo>
                    <a:pt x="0" y="0"/>
                  </a:moveTo>
                  <a:lnTo>
                    <a:pt x="33" y="14"/>
                  </a:lnTo>
                  <a:lnTo>
                    <a:pt x="33" y="500"/>
                  </a:lnTo>
                  <a:lnTo>
                    <a:pt x="0" y="486"/>
                  </a:lnTo>
                  <a:lnTo>
                    <a:pt x="0" y="0"/>
                  </a:lnTo>
                  <a:close/>
                </a:path>
              </a:pathLst>
            </a:custGeom>
            <a:solidFill>
              <a:srgbClr val="4A7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7" name="Freeform 1943"/>
            <p:cNvSpPr>
              <a:spLocks/>
            </p:cNvSpPr>
            <p:nvPr/>
          </p:nvSpPr>
          <p:spPr bwMode="auto">
            <a:xfrm>
              <a:off x="-2619374" y="3179763"/>
              <a:ext cx="1588" cy="90488"/>
            </a:xfrm>
            <a:custGeom>
              <a:avLst/>
              <a:gdLst>
                <a:gd name="T0" fmla="*/ 0 w 12"/>
                <a:gd name="T1" fmla="*/ 0 h 568"/>
                <a:gd name="T2" fmla="*/ 12 w 12"/>
                <a:gd name="T3" fmla="*/ 82 h 568"/>
                <a:gd name="T4" fmla="*/ 12 w 12"/>
                <a:gd name="T5" fmla="*/ 568 h 568"/>
                <a:gd name="T6" fmla="*/ 0 w 12"/>
                <a:gd name="T7" fmla="*/ 486 h 568"/>
                <a:gd name="T8" fmla="*/ 0 w 12"/>
                <a:gd name="T9" fmla="*/ 0 h 568"/>
              </a:gdLst>
              <a:ahLst/>
              <a:cxnLst>
                <a:cxn ang="0">
                  <a:pos x="T0" y="T1"/>
                </a:cxn>
                <a:cxn ang="0">
                  <a:pos x="T2" y="T3"/>
                </a:cxn>
                <a:cxn ang="0">
                  <a:pos x="T4" y="T5"/>
                </a:cxn>
                <a:cxn ang="0">
                  <a:pos x="T6" y="T7"/>
                </a:cxn>
                <a:cxn ang="0">
                  <a:pos x="T8" y="T9"/>
                </a:cxn>
              </a:cxnLst>
              <a:rect l="0" t="0" r="r" b="b"/>
              <a:pathLst>
                <a:path w="12" h="568">
                  <a:moveTo>
                    <a:pt x="0" y="0"/>
                  </a:moveTo>
                  <a:lnTo>
                    <a:pt x="12" y="82"/>
                  </a:lnTo>
                  <a:lnTo>
                    <a:pt x="12" y="568"/>
                  </a:lnTo>
                  <a:lnTo>
                    <a:pt x="0" y="486"/>
                  </a:lnTo>
                  <a:lnTo>
                    <a:pt x="0" y="0"/>
                  </a:lnTo>
                  <a:close/>
                </a:path>
              </a:pathLst>
            </a:custGeom>
            <a:solidFill>
              <a:srgbClr val="10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8" name="Freeform 1944"/>
            <p:cNvSpPr>
              <a:spLocks/>
            </p:cNvSpPr>
            <p:nvPr/>
          </p:nvSpPr>
          <p:spPr bwMode="auto">
            <a:xfrm>
              <a:off x="-2357437" y="3140076"/>
              <a:ext cx="25400" cy="112713"/>
            </a:xfrm>
            <a:custGeom>
              <a:avLst/>
              <a:gdLst>
                <a:gd name="T0" fmla="*/ 0 w 110"/>
                <a:gd name="T1" fmla="*/ 225 h 711"/>
                <a:gd name="T2" fmla="*/ 110 w 110"/>
                <a:gd name="T3" fmla="*/ 0 h 711"/>
                <a:gd name="T4" fmla="*/ 110 w 110"/>
                <a:gd name="T5" fmla="*/ 487 h 711"/>
                <a:gd name="T6" fmla="*/ 0 w 110"/>
                <a:gd name="T7" fmla="*/ 711 h 711"/>
                <a:gd name="T8" fmla="*/ 0 w 110"/>
                <a:gd name="T9" fmla="*/ 225 h 711"/>
              </a:gdLst>
              <a:ahLst/>
              <a:cxnLst>
                <a:cxn ang="0">
                  <a:pos x="T0" y="T1"/>
                </a:cxn>
                <a:cxn ang="0">
                  <a:pos x="T2" y="T3"/>
                </a:cxn>
                <a:cxn ang="0">
                  <a:pos x="T4" y="T5"/>
                </a:cxn>
                <a:cxn ang="0">
                  <a:pos x="T6" y="T7"/>
                </a:cxn>
                <a:cxn ang="0">
                  <a:pos x="T8" y="T9"/>
                </a:cxn>
              </a:cxnLst>
              <a:rect l="0" t="0" r="r" b="b"/>
              <a:pathLst>
                <a:path w="110" h="711">
                  <a:moveTo>
                    <a:pt x="0" y="225"/>
                  </a:moveTo>
                  <a:lnTo>
                    <a:pt x="110" y="0"/>
                  </a:lnTo>
                  <a:lnTo>
                    <a:pt x="110" y="487"/>
                  </a:lnTo>
                  <a:lnTo>
                    <a:pt x="0" y="711"/>
                  </a:lnTo>
                  <a:lnTo>
                    <a:pt x="0" y="225"/>
                  </a:lnTo>
                  <a:close/>
                </a:path>
              </a:pathLst>
            </a:custGeom>
            <a:solidFill>
              <a:srgbClr val="263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9" name="Freeform 1945"/>
            <p:cNvSpPr>
              <a:spLocks/>
            </p:cNvSpPr>
            <p:nvPr/>
          </p:nvSpPr>
          <p:spPr bwMode="auto">
            <a:xfrm>
              <a:off x="-2687637" y="3201988"/>
              <a:ext cx="12700" cy="85725"/>
            </a:xfrm>
            <a:custGeom>
              <a:avLst/>
              <a:gdLst>
                <a:gd name="T0" fmla="*/ 0 w 52"/>
                <a:gd name="T1" fmla="*/ 63 h 549"/>
                <a:gd name="T2" fmla="*/ 52 w 52"/>
                <a:gd name="T3" fmla="*/ 0 h 549"/>
                <a:gd name="T4" fmla="*/ 52 w 52"/>
                <a:gd name="T5" fmla="*/ 486 h 549"/>
                <a:gd name="T6" fmla="*/ 0 w 52"/>
                <a:gd name="T7" fmla="*/ 549 h 549"/>
                <a:gd name="T8" fmla="*/ 0 w 52"/>
                <a:gd name="T9" fmla="*/ 63 h 549"/>
              </a:gdLst>
              <a:ahLst/>
              <a:cxnLst>
                <a:cxn ang="0">
                  <a:pos x="T0" y="T1"/>
                </a:cxn>
                <a:cxn ang="0">
                  <a:pos x="T2" y="T3"/>
                </a:cxn>
                <a:cxn ang="0">
                  <a:pos x="T4" y="T5"/>
                </a:cxn>
                <a:cxn ang="0">
                  <a:pos x="T6" y="T7"/>
                </a:cxn>
                <a:cxn ang="0">
                  <a:pos x="T8" y="T9"/>
                </a:cxn>
              </a:cxnLst>
              <a:rect l="0" t="0" r="r" b="b"/>
              <a:pathLst>
                <a:path w="52" h="549">
                  <a:moveTo>
                    <a:pt x="0" y="63"/>
                  </a:moveTo>
                  <a:lnTo>
                    <a:pt x="52" y="0"/>
                  </a:lnTo>
                  <a:lnTo>
                    <a:pt x="52" y="486"/>
                  </a:lnTo>
                  <a:lnTo>
                    <a:pt x="0" y="549"/>
                  </a:lnTo>
                  <a:lnTo>
                    <a:pt x="0" y="63"/>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0" name="Freeform 1946"/>
            <p:cNvSpPr>
              <a:spLocks/>
            </p:cNvSpPr>
            <p:nvPr/>
          </p:nvSpPr>
          <p:spPr bwMode="auto">
            <a:xfrm>
              <a:off x="-2703512" y="3211513"/>
              <a:ext cx="15875" cy="93663"/>
            </a:xfrm>
            <a:custGeom>
              <a:avLst/>
              <a:gdLst>
                <a:gd name="T0" fmla="*/ 0 w 70"/>
                <a:gd name="T1" fmla="*/ 108 h 594"/>
                <a:gd name="T2" fmla="*/ 70 w 70"/>
                <a:gd name="T3" fmla="*/ 0 h 594"/>
                <a:gd name="T4" fmla="*/ 70 w 70"/>
                <a:gd name="T5" fmla="*/ 486 h 594"/>
                <a:gd name="T6" fmla="*/ 0 w 70"/>
                <a:gd name="T7" fmla="*/ 594 h 594"/>
                <a:gd name="T8" fmla="*/ 0 w 70"/>
                <a:gd name="T9" fmla="*/ 108 h 594"/>
              </a:gdLst>
              <a:ahLst/>
              <a:cxnLst>
                <a:cxn ang="0">
                  <a:pos x="T0" y="T1"/>
                </a:cxn>
                <a:cxn ang="0">
                  <a:pos x="T2" y="T3"/>
                </a:cxn>
                <a:cxn ang="0">
                  <a:pos x="T4" y="T5"/>
                </a:cxn>
                <a:cxn ang="0">
                  <a:pos x="T6" y="T7"/>
                </a:cxn>
                <a:cxn ang="0">
                  <a:pos x="T8" y="T9"/>
                </a:cxn>
              </a:cxnLst>
              <a:rect l="0" t="0" r="r" b="b"/>
              <a:pathLst>
                <a:path w="70" h="594">
                  <a:moveTo>
                    <a:pt x="0" y="108"/>
                  </a:moveTo>
                  <a:lnTo>
                    <a:pt x="70" y="0"/>
                  </a:lnTo>
                  <a:lnTo>
                    <a:pt x="70" y="486"/>
                  </a:lnTo>
                  <a:lnTo>
                    <a:pt x="0" y="594"/>
                  </a:lnTo>
                  <a:lnTo>
                    <a:pt x="0" y="108"/>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1" name="Freeform 1947"/>
            <p:cNvSpPr>
              <a:spLocks/>
            </p:cNvSpPr>
            <p:nvPr/>
          </p:nvSpPr>
          <p:spPr bwMode="auto">
            <a:xfrm>
              <a:off x="-2730499" y="3221038"/>
              <a:ext cx="26988" cy="84138"/>
            </a:xfrm>
            <a:custGeom>
              <a:avLst/>
              <a:gdLst>
                <a:gd name="T0" fmla="*/ 0 w 118"/>
                <a:gd name="T1" fmla="*/ 0 h 529"/>
                <a:gd name="T2" fmla="*/ 118 w 118"/>
                <a:gd name="T3" fmla="*/ 43 h 529"/>
                <a:gd name="T4" fmla="*/ 118 w 118"/>
                <a:gd name="T5" fmla="*/ 529 h 529"/>
                <a:gd name="T6" fmla="*/ 0 w 118"/>
                <a:gd name="T7" fmla="*/ 485 h 529"/>
                <a:gd name="T8" fmla="*/ 0 w 118"/>
                <a:gd name="T9" fmla="*/ 0 h 529"/>
              </a:gdLst>
              <a:ahLst/>
              <a:cxnLst>
                <a:cxn ang="0">
                  <a:pos x="T0" y="T1"/>
                </a:cxn>
                <a:cxn ang="0">
                  <a:pos x="T2" y="T3"/>
                </a:cxn>
                <a:cxn ang="0">
                  <a:pos x="T4" y="T5"/>
                </a:cxn>
                <a:cxn ang="0">
                  <a:pos x="T6" y="T7"/>
                </a:cxn>
                <a:cxn ang="0">
                  <a:pos x="T8" y="T9"/>
                </a:cxn>
              </a:cxnLst>
              <a:rect l="0" t="0" r="r" b="b"/>
              <a:pathLst>
                <a:path w="118" h="529">
                  <a:moveTo>
                    <a:pt x="0" y="0"/>
                  </a:moveTo>
                  <a:lnTo>
                    <a:pt x="118" y="43"/>
                  </a:lnTo>
                  <a:lnTo>
                    <a:pt x="118" y="529"/>
                  </a:lnTo>
                  <a:lnTo>
                    <a:pt x="0" y="485"/>
                  </a:lnTo>
                  <a:lnTo>
                    <a:pt x="0" y="0"/>
                  </a:lnTo>
                  <a:close/>
                </a:path>
              </a:pathLst>
            </a:custGeom>
            <a:solidFill>
              <a:srgbClr val="507D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2" name="Freeform 1948"/>
            <p:cNvSpPr>
              <a:spLocks/>
            </p:cNvSpPr>
            <p:nvPr/>
          </p:nvSpPr>
          <p:spPr bwMode="auto">
            <a:xfrm>
              <a:off x="-2625724" y="3216276"/>
              <a:ext cx="17463" cy="87313"/>
            </a:xfrm>
            <a:custGeom>
              <a:avLst/>
              <a:gdLst>
                <a:gd name="T0" fmla="*/ 0 w 79"/>
                <a:gd name="T1" fmla="*/ 0 h 543"/>
                <a:gd name="T2" fmla="*/ 79 w 79"/>
                <a:gd name="T3" fmla="*/ 57 h 543"/>
                <a:gd name="T4" fmla="*/ 79 w 79"/>
                <a:gd name="T5" fmla="*/ 543 h 543"/>
                <a:gd name="T6" fmla="*/ 0 w 79"/>
                <a:gd name="T7" fmla="*/ 486 h 543"/>
                <a:gd name="T8" fmla="*/ 0 w 79"/>
                <a:gd name="T9" fmla="*/ 0 h 543"/>
              </a:gdLst>
              <a:ahLst/>
              <a:cxnLst>
                <a:cxn ang="0">
                  <a:pos x="T0" y="T1"/>
                </a:cxn>
                <a:cxn ang="0">
                  <a:pos x="T2" y="T3"/>
                </a:cxn>
                <a:cxn ang="0">
                  <a:pos x="T4" y="T5"/>
                </a:cxn>
                <a:cxn ang="0">
                  <a:pos x="T6" y="T7"/>
                </a:cxn>
                <a:cxn ang="0">
                  <a:pos x="T8" y="T9"/>
                </a:cxn>
              </a:cxnLst>
              <a:rect l="0" t="0" r="r" b="b"/>
              <a:pathLst>
                <a:path w="79" h="543">
                  <a:moveTo>
                    <a:pt x="0" y="0"/>
                  </a:moveTo>
                  <a:lnTo>
                    <a:pt x="79" y="57"/>
                  </a:lnTo>
                  <a:lnTo>
                    <a:pt x="79" y="543"/>
                  </a:lnTo>
                  <a:lnTo>
                    <a:pt x="0" y="486"/>
                  </a:lnTo>
                  <a:lnTo>
                    <a:pt x="0" y="0"/>
                  </a:lnTo>
                  <a:close/>
                </a:path>
              </a:pathLst>
            </a:custGeom>
            <a:solidFill>
              <a:srgbClr val="40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3" name="Freeform 1949"/>
            <p:cNvSpPr>
              <a:spLocks/>
            </p:cNvSpPr>
            <p:nvPr/>
          </p:nvSpPr>
          <p:spPr bwMode="auto">
            <a:xfrm>
              <a:off x="-2378074" y="3176588"/>
              <a:ext cx="20638" cy="114300"/>
            </a:xfrm>
            <a:custGeom>
              <a:avLst/>
              <a:gdLst>
                <a:gd name="T0" fmla="*/ 0 w 94"/>
                <a:gd name="T1" fmla="*/ 240 h 726"/>
                <a:gd name="T2" fmla="*/ 94 w 94"/>
                <a:gd name="T3" fmla="*/ 0 h 726"/>
                <a:gd name="T4" fmla="*/ 94 w 94"/>
                <a:gd name="T5" fmla="*/ 486 h 726"/>
                <a:gd name="T6" fmla="*/ 0 w 94"/>
                <a:gd name="T7" fmla="*/ 726 h 726"/>
                <a:gd name="T8" fmla="*/ 0 w 94"/>
                <a:gd name="T9" fmla="*/ 240 h 726"/>
              </a:gdLst>
              <a:ahLst/>
              <a:cxnLst>
                <a:cxn ang="0">
                  <a:pos x="T0" y="T1"/>
                </a:cxn>
                <a:cxn ang="0">
                  <a:pos x="T2" y="T3"/>
                </a:cxn>
                <a:cxn ang="0">
                  <a:pos x="T4" y="T5"/>
                </a:cxn>
                <a:cxn ang="0">
                  <a:pos x="T6" y="T7"/>
                </a:cxn>
                <a:cxn ang="0">
                  <a:pos x="T8" y="T9"/>
                </a:cxn>
              </a:cxnLst>
              <a:rect l="0" t="0" r="r" b="b"/>
              <a:pathLst>
                <a:path w="94" h="726">
                  <a:moveTo>
                    <a:pt x="0" y="240"/>
                  </a:moveTo>
                  <a:lnTo>
                    <a:pt x="94" y="0"/>
                  </a:lnTo>
                  <a:lnTo>
                    <a:pt x="94" y="486"/>
                  </a:lnTo>
                  <a:lnTo>
                    <a:pt x="0" y="726"/>
                  </a:lnTo>
                  <a:lnTo>
                    <a:pt x="0" y="240"/>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4" name="Freeform 1950"/>
            <p:cNvSpPr>
              <a:spLocks/>
            </p:cNvSpPr>
            <p:nvPr/>
          </p:nvSpPr>
          <p:spPr bwMode="auto">
            <a:xfrm>
              <a:off x="-2608262" y="3225801"/>
              <a:ext cx="6350" cy="98425"/>
            </a:xfrm>
            <a:custGeom>
              <a:avLst/>
              <a:gdLst>
                <a:gd name="T0" fmla="*/ 0 w 29"/>
                <a:gd name="T1" fmla="*/ 0 h 616"/>
                <a:gd name="T2" fmla="*/ 29 w 29"/>
                <a:gd name="T3" fmla="*/ 130 h 616"/>
                <a:gd name="T4" fmla="*/ 29 w 29"/>
                <a:gd name="T5" fmla="*/ 616 h 616"/>
                <a:gd name="T6" fmla="*/ 0 w 29"/>
                <a:gd name="T7" fmla="*/ 486 h 616"/>
                <a:gd name="T8" fmla="*/ 0 w 29"/>
                <a:gd name="T9" fmla="*/ 0 h 616"/>
              </a:gdLst>
              <a:ahLst/>
              <a:cxnLst>
                <a:cxn ang="0">
                  <a:pos x="T0" y="T1"/>
                </a:cxn>
                <a:cxn ang="0">
                  <a:pos x="T2" y="T3"/>
                </a:cxn>
                <a:cxn ang="0">
                  <a:pos x="T4" y="T5"/>
                </a:cxn>
                <a:cxn ang="0">
                  <a:pos x="T6" y="T7"/>
                </a:cxn>
                <a:cxn ang="0">
                  <a:pos x="T8" y="T9"/>
                </a:cxn>
              </a:cxnLst>
              <a:rect l="0" t="0" r="r" b="b"/>
              <a:pathLst>
                <a:path w="29" h="616">
                  <a:moveTo>
                    <a:pt x="0" y="0"/>
                  </a:moveTo>
                  <a:lnTo>
                    <a:pt x="29" y="130"/>
                  </a:lnTo>
                  <a:lnTo>
                    <a:pt x="29" y="616"/>
                  </a:lnTo>
                  <a:lnTo>
                    <a:pt x="0" y="486"/>
                  </a:lnTo>
                  <a:lnTo>
                    <a:pt x="0" y="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5" name="Freeform 1951"/>
            <p:cNvSpPr>
              <a:spLocks/>
            </p:cNvSpPr>
            <p:nvPr/>
          </p:nvSpPr>
          <p:spPr bwMode="auto">
            <a:xfrm>
              <a:off x="-2538412" y="3232151"/>
              <a:ext cx="14288" cy="77788"/>
            </a:xfrm>
            <a:custGeom>
              <a:avLst/>
              <a:gdLst>
                <a:gd name="T0" fmla="*/ 0 w 63"/>
                <a:gd name="T1" fmla="*/ 0 h 491"/>
                <a:gd name="T2" fmla="*/ 63 w 63"/>
                <a:gd name="T3" fmla="*/ 5 h 491"/>
                <a:gd name="T4" fmla="*/ 63 w 63"/>
                <a:gd name="T5" fmla="*/ 491 h 491"/>
                <a:gd name="T6" fmla="*/ 0 w 63"/>
                <a:gd name="T7" fmla="*/ 486 h 491"/>
                <a:gd name="T8" fmla="*/ 0 w 63"/>
                <a:gd name="T9" fmla="*/ 0 h 491"/>
              </a:gdLst>
              <a:ahLst/>
              <a:cxnLst>
                <a:cxn ang="0">
                  <a:pos x="T0" y="T1"/>
                </a:cxn>
                <a:cxn ang="0">
                  <a:pos x="T2" y="T3"/>
                </a:cxn>
                <a:cxn ang="0">
                  <a:pos x="T4" y="T5"/>
                </a:cxn>
                <a:cxn ang="0">
                  <a:pos x="T6" y="T7"/>
                </a:cxn>
                <a:cxn ang="0">
                  <a:pos x="T8" y="T9"/>
                </a:cxn>
              </a:cxnLst>
              <a:rect l="0" t="0" r="r" b="b"/>
              <a:pathLst>
                <a:path w="63" h="491">
                  <a:moveTo>
                    <a:pt x="0" y="0"/>
                  </a:moveTo>
                  <a:lnTo>
                    <a:pt x="63" y="5"/>
                  </a:lnTo>
                  <a:lnTo>
                    <a:pt x="63" y="491"/>
                  </a:lnTo>
                  <a:lnTo>
                    <a:pt x="0" y="486"/>
                  </a:lnTo>
                  <a:lnTo>
                    <a:pt x="0"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6" name="Freeform 1952"/>
            <p:cNvSpPr>
              <a:spLocks/>
            </p:cNvSpPr>
            <p:nvPr/>
          </p:nvSpPr>
          <p:spPr bwMode="auto">
            <a:xfrm>
              <a:off x="-2552699" y="3232151"/>
              <a:ext cx="14288" cy="90488"/>
            </a:xfrm>
            <a:custGeom>
              <a:avLst/>
              <a:gdLst>
                <a:gd name="T0" fmla="*/ 0 w 65"/>
                <a:gd name="T1" fmla="*/ 85 h 572"/>
                <a:gd name="T2" fmla="*/ 65 w 65"/>
                <a:gd name="T3" fmla="*/ 0 h 572"/>
                <a:gd name="T4" fmla="*/ 65 w 65"/>
                <a:gd name="T5" fmla="*/ 486 h 572"/>
                <a:gd name="T6" fmla="*/ 0 w 65"/>
                <a:gd name="T7" fmla="*/ 572 h 572"/>
                <a:gd name="T8" fmla="*/ 0 w 65"/>
                <a:gd name="T9" fmla="*/ 85 h 572"/>
              </a:gdLst>
              <a:ahLst/>
              <a:cxnLst>
                <a:cxn ang="0">
                  <a:pos x="T0" y="T1"/>
                </a:cxn>
                <a:cxn ang="0">
                  <a:pos x="T2" y="T3"/>
                </a:cxn>
                <a:cxn ang="0">
                  <a:pos x="T4" y="T5"/>
                </a:cxn>
                <a:cxn ang="0">
                  <a:pos x="T6" y="T7"/>
                </a:cxn>
                <a:cxn ang="0">
                  <a:pos x="T8" y="T9"/>
                </a:cxn>
              </a:cxnLst>
              <a:rect l="0" t="0" r="r" b="b"/>
              <a:pathLst>
                <a:path w="65" h="572">
                  <a:moveTo>
                    <a:pt x="0" y="85"/>
                  </a:moveTo>
                  <a:lnTo>
                    <a:pt x="65" y="0"/>
                  </a:lnTo>
                  <a:lnTo>
                    <a:pt x="65" y="486"/>
                  </a:lnTo>
                  <a:lnTo>
                    <a:pt x="0" y="572"/>
                  </a:lnTo>
                  <a:lnTo>
                    <a:pt x="0" y="85"/>
                  </a:lnTo>
                  <a:close/>
                </a:path>
              </a:pathLst>
            </a:custGeom>
            <a:solidFill>
              <a:srgbClr val="334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7" name="Freeform 1953"/>
            <p:cNvSpPr>
              <a:spLocks/>
            </p:cNvSpPr>
            <p:nvPr/>
          </p:nvSpPr>
          <p:spPr bwMode="auto">
            <a:xfrm>
              <a:off x="-2524124" y="3232151"/>
              <a:ext cx="14288" cy="85725"/>
            </a:xfrm>
            <a:custGeom>
              <a:avLst/>
              <a:gdLst>
                <a:gd name="T0" fmla="*/ 0 w 63"/>
                <a:gd name="T1" fmla="*/ 0 h 538"/>
                <a:gd name="T2" fmla="*/ 63 w 63"/>
                <a:gd name="T3" fmla="*/ 52 h 538"/>
                <a:gd name="T4" fmla="*/ 63 w 63"/>
                <a:gd name="T5" fmla="*/ 538 h 538"/>
                <a:gd name="T6" fmla="*/ 0 w 63"/>
                <a:gd name="T7" fmla="*/ 486 h 538"/>
                <a:gd name="T8" fmla="*/ 0 w 63"/>
                <a:gd name="T9" fmla="*/ 0 h 538"/>
              </a:gdLst>
              <a:ahLst/>
              <a:cxnLst>
                <a:cxn ang="0">
                  <a:pos x="T0" y="T1"/>
                </a:cxn>
                <a:cxn ang="0">
                  <a:pos x="T2" y="T3"/>
                </a:cxn>
                <a:cxn ang="0">
                  <a:pos x="T4" y="T5"/>
                </a:cxn>
                <a:cxn ang="0">
                  <a:pos x="T6" y="T7"/>
                </a:cxn>
                <a:cxn ang="0">
                  <a:pos x="T8" y="T9"/>
                </a:cxn>
              </a:cxnLst>
              <a:rect l="0" t="0" r="r" b="b"/>
              <a:pathLst>
                <a:path w="63" h="538">
                  <a:moveTo>
                    <a:pt x="0" y="0"/>
                  </a:moveTo>
                  <a:lnTo>
                    <a:pt x="63" y="52"/>
                  </a:lnTo>
                  <a:lnTo>
                    <a:pt x="63" y="538"/>
                  </a:lnTo>
                  <a:lnTo>
                    <a:pt x="0" y="486"/>
                  </a:lnTo>
                  <a:lnTo>
                    <a:pt x="0" y="0"/>
                  </a:lnTo>
                  <a:close/>
                </a:path>
              </a:pathLst>
            </a:custGeom>
            <a:solidFill>
              <a:srgbClr val="3C5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8" name="Freeform 1954"/>
            <p:cNvSpPr>
              <a:spLocks/>
            </p:cNvSpPr>
            <p:nvPr/>
          </p:nvSpPr>
          <p:spPr bwMode="auto">
            <a:xfrm>
              <a:off x="-2562224" y="3244851"/>
              <a:ext cx="9525" cy="92075"/>
            </a:xfrm>
            <a:custGeom>
              <a:avLst/>
              <a:gdLst>
                <a:gd name="T0" fmla="*/ 0 w 37"/>
                <a:gd name="T1" fmla="*/ 92 h 577"/>
                <a:gd name="T2" fmla="*/ 37 w 37"/>
                <a:gd name="T3" fmla="*/ 0 h 577"/>
                <a:gd name="T4" fmla="*/ 37 w 37"/>
                <a:gd name="T5" fmla="*/ 487 h 577"/>
                <a:gd name="T6" fmla="*/ 0 w 37"/>
                <a:gd name="T7" fmla="*/ 577 h 577"/>
                <a:gd name="T8" fmla="*/ 0 w 37"/>
                <a:gd name="T9" fmla="*/ 92 h 577"/>
              </a:gdLst>
              <a:ahLst/>
              <a:cxnLst>
                <a:cxn ang="0">
                  <a:pos x="T0" y="T1"/>
                </a:cxn>
                <a:cxn ang="0">
                  <a:pos x="T2" y="T3"/>
                </a:cxn>
                <a:cxn ang="0">
                  <a:pos x="T4" y="T5"/>
                </a:cxn>
                <a:cxn ang="0">
                  <a:pos x="T6" y="T7"/>
                </a:cxn>
                <a:cxn ang="0">
                  <a:pos x="T8" y="T9"/>
                </a:cxn>
              </a:cxnLst>
              <a:rect l="0" t="0" r="r" b="b"/>
              <a:pathLst>
                <a:path w="37" h="577">
                  <a:moveTo>
                    <a:pt x="0" y="92"/>
                  </a:moveTo>
                  <a:lnTo>
                    <a:pt x="37" y="0"/>
                  </a:lnTo>
                  <a:lnTo>
                    <a:pt x="37" y="487"/>
                  </a:lnTo>
                  <a:lnTo>
                    <a:pt x="0" y="577"/>
                  </a:lnTo>
                  <a:lnTo>
                    <a:pt x="0" y="92"/>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9" name="Freeform 1955"/>
            <p:cNvSpPr>
              <a:spLocks/>
            </p:cNvSpPr>
            <p:nvPr/>
          </p:nvSpPr>
          <p:spPr bwMode="auto">
            <a:xfrm>
              <a:off x="-2547937" y="3252788"/>
              <a:ext cx="15875" cy="79375"/>
            </a:xfrm>
            <a:custGeom>
              <a:avLst/>
              <a:gdLst>
                <a:gd name="T0" fmla="*/ 0 w 68"/>
                <a:gd name="T1" fmla="*/ 0 h 497"/>
                <a:gd name="T2" fmla="*/ 68 w 68"/>
                <a:gd name="T3" fmla="*/ 12 h 497"/>
                <a:gd name="T4" fmla="*/ 68 w 68"/>
                <a:gd name="T5" fmla="*/ 497 h 497"/>
                <a:gd name="T6" fmla="*/ 0 w 68"/>
                <a:gd name="T7" fmla="*/ 485 h 497"/>
                <a:gd name="T8" fmla="*/ 0 w 68"/>
                <a:gd name="T9" fmla="*/ 0 h 497"/>
              </a:gdLst>
              <a:ahLst/>
              <a:cxnLst>
                <a:cxn ang="0">
                  <a:pos x="T0" y="T1"/>
                </a:cxn>
                <a:cxn ang="0">
                  <a:pos x="T2" y="T3"/>
                </a:cxn>
                <a:cxn ang="0">
                  <a:pos x="T4" y="T5"/>
                </a:cxn>
                <a:cxn ang="0">
                  <a:pos x="T6" y="T7"/>
                </a:cxn>
                <a:cxn ang="0">
                  <a:pos x="T8" y="T9"/>
                </a:cxn>
              </a:cxnLst>
              <a:rect l="0" t="0" r="r" b="b"/>
              <a:pathLst>
                <a:path w="68" h="497">
                  <a:moveTo>
                    <a:pt x="0" y="0"/>
                  </a:moveTo>
                  <a:lnTo>
                    <a:pt x="68" y="12"/>
                  </a:lnTo>
                  <a:lnTo>
                    <a:pt x="68" y="497"/>
                  </a:lnTo>
                  <a:lnTo>
                    <a:pt x="0" y="485"/>
                  </a:lnTo>
                  <a:lnTo>
                    <a:pt x="0"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0" name="Freeform 1956"/>
            <p:cNvSpPr>
              <a:spLocks/>
            </p:cNvSpPr>
            <p:nvPr/>
          </p:nvSpPr>
          <p:spPr bwMode="auto">
            <a:xfrm>
              <a:off x="-2386012" y="3230563"/>
              <a:ext cx="11113" cy="95250"/>
            </a:xfrm>
            <a:custGeom>
              <a:avLst/>
              <a:gdLst>
                <a:gd name="T0" fmla="*/ 0 w 46"/>
                <a:gd name="T1" fmla="*/ 113 h 599"/>
                <a:gd name="T2" fmla="*/ 46 w 46"/>
                <a:gd name="T3" fmla="*/ 0 h 599"/>
                <a:gd name="T4" fmla="*/ 46 w 46"/>
                <a:gd name="T5" fmla="*/ 486 h 599"/>
                <a:gd name="T6" fmla="*/ 0 w 46"/>
                <a:gd name="T7" fmla="*/ 599 h 599"/>
                <a:gd name="T8" fmla="*/ 0 w 46"/>
                <a:gd name="T9" fmla="*/ 113 h 599"/>
              </a:gdLst>
              <a:ahLst/>
              <a:cxnLst>
                <a:cxn ang="0">
                  <a:pos x="T0" y="T1"/>
                </a:cxn>
                <a:cxn ang="0">
                  <a:pos x="T2" y="T3"/>
                </a:cxn>
                <a:cxn ang="0">
                  <a:pos x="T4" y="T5"/>
                </a:cxn>
                <a:cxn ang="0">
                  <a:pos x="T6" y="T7"/>
                </a:cxn>
                <a:cxn ang="0">
                  <a:pos x="T8" y="T9"/>
                </a:cxn>
              </a:cxnLst>
              <a:rect l="0" t="0" r="r" b="b"/>
              <a:pathLst>
                <a:path w="46" h="599">
                  <a:moveTo>
                    <a:pt x="0" y="113"/>
                  </a:moveTo>
                  <a:lnTo>
                    <a:pt x="46" y="0"/>
                  </a:lnTo>
                  <a:lnTo>
                    <a:pt x="46" y="486"/>
                  </a:lnTo>
                  <a:lnTo>
                    <a:pt x="0" y="599"/>
                  </a:lnTo>
                  <a:lnTo>
                    <a:pt x="0" y="113"/>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1" name="Freeform 1957"/>
            <p:cNvSpPr>
              <a:spLocks/>
            </p:cNvSpPr>
            <p:nvPr/>
          </p:nvSpPr>
          <p:spPr bwMode="auto">
            <a:xfrm>
              <a:off x="-2647949" y="3265488"/>
              <a:ext cx="7938" cy="87313"/>
            </a:xfrm>
            <a:custGeom>
              <a:avLst/>
              <a:gdLst>
                <a:gd name="T0" fmla="*/ 0 w 39"/>
                <a:gd name="T1" fmla="*/ 0 h 544"/>
                <a:gd name="T2" fmla="*/ 39 w 39"/>
                <a:gd name="T3" fmla="*/ 57 h 544"/>
                <a:gd name="T4" fmla="*/ 39 w 39"/>
                <a:gd name="T5" fmla="*/ 544 h 544"/>
                <a:gd name="T6" fmla="*/ 0 w 39"/>
                <a:gd name="T7" fmla="*/ 486 h 544"/>
                <a:gd name="T8" fmla="*/ 0 w 39"/>
                <a:gd name="T9" fmla="*/ 0 h 544"/>
              </a:gdLst>
              <a:ahLst/>
              <a:cxnLst>
                <a:cxn ang="0">
                  <a:pos x="T0" y="T1"/>
                </a:cxn>
                <a:cxn ang="0">
                  <a:pos x="T2" y="T3"/>
                </a:cxn>
                <a:cxn ang="0">
                  <a:pos x="T4" y="T5"/>
                </a:cxn>
                <a:cxn ang="0">
                  <a:pos x="T6" y="T7"/>
                </a:cxn>
                <a:cxn ang="0">
                  <a:pos x="T8" y="T9"/>
                </a:cxn>
              </a:cxnLst>
              <a:rect l="0" t="0" r="r" b="b"/>
              <a:pathLst>
                <a:path w="39" h="544">
                  <a:moveTo>
                    <a:pt x="0" y="0"/>
                  </a:moveTo>
                  <a:lnTo>
                    <a:pt x="39" y="57"/>
                  </a:lnTo>
                  <a:lnTo>
                    <a:pt x="39" y="544"/>
                  </a:lnTo>
                  <a:lnTo>
                    <a:pt x="0" y="486"/>
                  </a:lnTo>
                  <a:lnTo>
                    <a:pt x="0" y="0"/>
                  </a:lnTo>
                  <a:close/>
                </a:path>
              </a:pathLst>
            </a:custGeom>
            <a:solidFill>
              <a:srgbClr val="26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2" name="Freeform 1958"/>
            <p:cNvSpPr>
              <a:spLocks/>
            </p:cNvSpPr>
            <p:nvPr/>
          </p:nvSpPr>
          <p:spPr bwMode="auto">
            <a:xfrm>
              <a:off x="-2533649" y="3255963"/>
              <a:ext cx="1588" cy="85725"/>
            </a:xfrm>
            <a:custGeom>
              <a:avLst/>
              <a:gdLst>
                <a:gd name="T0" fmla="*/ 2 w 2"/>
                <a:gd name="T1" fmla="*/ 0 h 540"/>
                <a:gd name="T2" fmla="*/ 0 w 2"/>
                <a:gd name="T3" fmla="*/ 54 h 540"/>
                <a:gd name="T4" fmla="*/ 0 w 2"/>
                <a:gd name="T5" fmla="*/ 540 h 540"/>
                <a:gd name="T6" fmla="*/ 2 w 2"/>
                <a:gd name="T7" fmla="*/ 485 h 540"/>
                <a:gd name="T8" fmla="*/ 2 w 2"/>
                <a:gd name="T9" fmla="*/ 0 h 540"/>
              </a:gdLst>
              <a:ahLst/>
              <a:cxnLst>
                <a:cxn ang="0">
                  <a:pos x="T0" y="T1"/>
                </a:cxn>
                <a:cxn ang="0">
                  <a:pos x="T2" y="T3"/>
                </a:cxn>
                <a:cxn ang="0">
                  <a:pos x="T4" y="T5"/>
                </a:cxn>
                <a:cxn ang="0">
                  <a:pos x="T6" y="T7"/>
                </a:cxn>
                <a:cxn ang="0">
                  <a:pos x="T8" y="T9"/>
                </a:cxn>
              </a:cxnLst>
              <a:rect l="0" t="0" r="r" b="b"/>
              <a:pathLst>
                <a:path w="2" h="540">
                  <a:moveTo>
                    <a:pt x="2" y="0"/>
                  </a:moveTo>
                  <a:lnTo>
                    <a:pt x="0" y="54"/>
                  </a:lnTo>
                  <a:lnTo>
                    <a:pt x="0" y="540"/>
                  </a:lnTo>
                  <a:lnTo>
                    <a:pt x="2" y="485"/>
                  </a:lnTo>
                  <a:lnTo>
                    <a:pt x="2" y="0"/>
                  </a:lnTo>
                  <a:close/>
                </a:path>
              </a:pathLst>
            </a:custGeom>
            <a:solidFill>
              <a:srgbClr val="1012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3" name="Freeform 1959"/>
            <p:cNvSpPr>
              <a:spLocks/>
            </p:cNvSpPr>
            <p:nvPr/>
          </p:nvSpPr>
          <p:spPr bwMode="auto">
            <a:xfrm>
              <a:off x="-2565399" y="3259138"/>
              <a:ext cx="3175" cy="92075"/>
            </a:xfrm>
            <a:custGeom>
              <a:avLst/>
              <a:gdLst>
                <a:gd name="T0" fmla="*/ 0 w 14"/>
                <a:gd name="T1" fmla="*/ 88 h 574"/>
                <a:gd name="T2" fmla="*/ 14 w 14"/>
                <a:gd name="T3" fmla="*/ 0 h 574"/>
                <a:gd name="T4" fmla="*/ 14 w 14"/>
                <a:gd name="T5" fmla="*/ 485 h 574"/>
                <a:gd name="T6" fmla="*/ 0 w 14"/>
                <a:gd name="T7" fmla="*/ 574 h 574"/>
                <a:gd name="T8" fmla="*/ 0 w 14"/>
                <a:gd name="T9" fmla="*/ 88 h 574"/>
              </a:gdLst>
              <a:ahLst/>
              <a:cxnLst>
                <a:cxn ang="0">
                  <a:pos x="T0" y="T1"/>
                </a:cxn>
                <a:cxn ang="0">
                  <a:pos x="T2" y="T3"/>
                </a:cxn>
                <a:cxn ang="0">
                  <a:pos x="T4" y="T5"/>
                </a:cxn>
                <a:cxn ang="0">
                  <a:pos x="T6" y="T7"/>
                </a:cxn>
                <a:cxn ang="0">
                  <a:pos x="T8" y="T9"/>
                </a:cxn>
              </a:cxnLst>
              <a:rect l="0" t="0" r="r" b="b"/>
              <a:pathLst>
                <a:path w="14" h="574">
                  <a:moveTo>
                    <a:pt x="0" y="88"/>
                  </a:moveTo>
                  <a:lnTo>
                    <a:pt x="14" y="0"/>
                  </a:lnTo>
                  <a:lnTo>
                    <a:pt x="14" y="485"/>
                  </a:lnTo>
                  <a:lnTo>
                    <a:pt x="0" y="574"/>
                  </a:lnTo>
                  <a:lnTo>
                    <a:pt x="0" y="88"/>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4" name="Freeform 1960"/>
            <p:cNvSpPr>
              <a:spLocks/>
            </p:cNvSpPr>
            <p:nvPr/>
          </p:nvSpPr>
          <p:spPr bwMode="auto">
            <a:xfrm>
              <a:off x="-2397124" y="3248026"/>
              <a:ext cx="11113" cy="90488"/>
            </a:xfrm>
            <a:custGeom>
              <a:avLst/>
              <a:gdLst>
                <a:gd name="T0" fmla="*/ 0 w 51"/>
                <a:gd name="T1" fmla="*/ 81 h 567"/>
                <a:gd name="T2" fmla="*/ 51 w 51"/>
                <a:gd name="T3" fmla="*/ 0 h 567"/>
                <a:gd name="T4" fmla="*/ 51 w 51"/>
                <a:gd name="T5" fmla="*/ 486 h 567"/>
                <a:gd name="T6" fmla="*/ 0 w 51"/>
                <a:gd name="T7" fmla="*/ 567 h 567"/>
                <a:gd name="T8" fmla="*/ 0 w 51"/>
                <a:gd name="T9" fmla="*/ 81 h 567"/>
              </a:gdLst>
              <a:ahLst/>
              <a:cxnLst>
                <a:cxn ang="0">
                  <a:pos x="T0" y="T1"/>
                </a:cxn>
                <a:cxn ang="0">
                  <a:pos x="T2" y="T3"/>
                </a:cxn>
                <a:cxn ang="0">
                  <a:pos x="T4" y="T5"/>
                </a:cxn>
                <a:cxn ang="0">
                  <a:pos x="T6" y="T7"/>
                </a:cxn>
                <a:cxn ang="0">
                  <a:pos x="T8" y="T9"/>
                </a:cxn>
              </a:cxnLst>
              <a:rect l="0" t="0" r="r" b="b"/>
              <a:pathLst>
                <a:path w="51" h="567">
                  <a:moveTo>
                    <a:pt x="0" y="81"/>
                  </a:moveTo>
                  <a:lnTo>
                    <a:pt x="51" y="0"/>
                  </a:lnTo>
                  <a:lnTo>
                    <a:pt x="51" y="486"/>
                  </a:lnTo>
                  <a:lnTo>
                    <a:pt x="0" y="567"/>
                  </a:lnTo>
                  <a:lnTo>
                    <a:pt x="0" y="81"/>
                  </a:lnTo>
                  <a:close/>
                </a:path>
              </a:pathLst>
            </a:custGeom>
            <a:solidFill>
              <a:srgbClr val="2E4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5" name="Freeform 1961"/>
            <p:cNvSpPr>
              <a:spLocks/>
            </p:cNvSpPr>
            <p:nvPr/>
          </p:nvSpPr>
          <p:spPr bwMode="auto">
            <a:xfrm>
              <a:off x="-2533649" y="3263901"/>
              <a:ext cx="12700" cy="93663"/>
            </a:xfrm>
            <a:custGeom>
              <a:avLst/>
              <a:gdLst>
                <a:gd name="T0" fmla="*/ 0 w 56"/>
                <a:gd name="T1" fmla="*/ 0 h 590"/>
                <a:gd name="T2" fmla="*/ 56 w 56"/>
                <a:gd name="T3" fmla="*/ 103 h 590"/>
                <a:gd name="T4" fmla="*/ 56 w 56"/>
                <a:gd name="T5" fmla="*/ 590 h 590"/>
                <a:gd name="T6" fmla="*/ 0 w 56"/>
                <a:gd name="T7" fmla="*/ 486 h 590"/>
                <a:gd name="T8" fmla="*/ 0 w 56"/>
                <a:gd name="T9" fmla="*/ 0 h 590"/>
              </a:gdLst>
              <a:ahLst/>
              <a:cxnLst>
                <a:cxn ang="0">
                  <a:pos x="T0" y="T1"/>
                </a:cxn>
                <a:cxn ang="0">
                  <a:pos x="T2" y="T3"/>
                </a:cxn>
                <a:cxn ang="0">
                  <a:pos x="T4" y="T5"/>
                </a:cxn>
                <a:cxn ang="0">
                  <a:pos x="T6" y="T7"/>
                </a:cxn>
                <a:cxn ang="0">
                  <a:pos x="T8" y="T9"/>
                </a:cxn>
              </a:cxnLst>
              <a:rect l="0" t="0" r="r" b="b"/>
              <a:pathLst>
                <a:path w="56" h="590">
                  <a:moveTo>
                    <a:pt x="0" y="0"/>
                  </a:moveTo>
                  <a:lnTo>
                    <a:pt x="56" y="103"/>
                  </a:lnTo>
                  <a:lnTo>
                    <a:pt x="56" y="590"/>
                  </a:lnTo>
                  <a:lnTo>
                    <a:pt x="0" y="486"/>
                  </a:lnTo>
                  <a:lnTo>
                    <a:pt x="0" y="0"/>
                  </a:lnTo>
                  <a:close/>
                </a:path>
              </a:pathLst>
            </a:custGeom>
            <a:solidFill>
              <a:srgbClr val="222B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6" name="Freeform 1962"/>
            <p:cNvSpPr>
              <a:spLocks/>
            </p:cNvSpPr>
            <p:nvPr/>
          </p:nvSpPr>
          <p:spPr bwMode="auto">
            <a:xfrm>
              <a:off x="-2640012" y="3275013"/>
              <a:ext cx="12700" cy="96838"/>
            </a:xfrm>
            <a:custGeom>
              <a:avLst/>
              <a:gdLst>
                <a:gd name="T0" fmla="*/ 0 w 53"/>
                <a:gd name="T1" fmla="*/ 0 h 610"/>
                <a:gd name="T2" fmla="*/ 53 w 53"/>
                <a:gd name="T3" fmla="*/ 124 h 610"/>
                <a:gd name="T4" fmla="*/ 53 w 53"/>
                <a:gd name="T5" fmla="*/ 610 h 610"/>
                <a:gd name="T6" fmla="*/ 0 w 53"/>
                <a:gd name="T7" fmla="*/ 487 h 610"/>
                <a:gd name="T8" fmla="*/ 0 w 53"/>
                <a:gd name="T9" fmla="*/ 0 h 610"/>
              </a:gdLst>
              <a:ahLst/>
              <a:cxnLst>
                <a:cxn ang="0">
                  <a:pos x="T0" y="T1"/>
                </a:cxn>
                <a:cxn ang="0">
                  <a:pos x="T2" y="T3"/>
                </a:cxn>
                <a:cxn ang="0">
                  <a:pos x="T4" y="T5"/>
                </a:cxn>
                <a:cxn ang="0">
                  <a:pos x="T6" y="T7"/>
                </a:cxn>
                <a:cxn ang="0">
                  <a:pos x="T8" y="T9"/>
                </a:cxn>
              </a:cxnLst>
              <a:rect l="0" t="0" r="r" b="b"/>
              <a:pathLst>
                <a:path w="53" h="610">
                  <a:moveTo>
                    <a:pt x="0" y="0"/>
                  </a:moveTo>
                  <a:lnTo>
                    <a:pt x="53" y="124"/>
                  </a:lnTo>
                  <a:lnTo>
                    <a:pt x="53" y="610"/>
                  </a:lnTo>
                  <a:lnTo>
                    <a:pt x="0" y="487"/>
                  </a:lnTo>
                  <a:lnTo>
                    <a:pt x="0" y="0"/>
                  </a:lnTo>
                  <a:close/>
                </a:path>
              </a:pathLst>
            </a:custGeom>
            <a:solidFill>
              <a:srgbClr val="1B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7" name="Freeform 1963"/>
            <p:cNvSpPr>
              <a:spLocks/>
            </p:cNvSpPr>
            <p:nvPr/>
          </p:nvSpPr>
          <p:spPr bwMode="auto">
            <a:xfrm>
              <a:off x="-2400299" y="3260726"/>
              <a:ext cx="3175" cy="93663"/>
            </a:xfrm>
            <a:custGeom>
              <a:avLst/>
              <a:gdLst>
                <a:gd name="T0" fmla="*/ 0 w 11"/>
                <a:gd name="T1" fmla="*/ 100 h 586"/>
                <a:gd name="T2" fmla="*/ 11 w 11"/>
                <a:gd name="T3" fmla="*/ 0 h 586"/>
                <a:gd name="T4" fmla="*/ 11 w 11"/>
                <a:gd name="T5" fmla="*/ 486 h 586"/>
                <a:gd name="T6" fmla="*/ 0 w 11"/>
                <a:gd name="T7" fmla="*/ 586 h 586"/>
                <a:gd name="T8" fmla="*/ 0 w 11"/>
                <a:gd name="T9" fmla="*/ 100 h 586"/>
              </a:gdLst>
              <a:ahLst/>
              <a:cxnLst>
                <a:cxn ang="0">
                  <a:pos x="T0" y="T1"/>
                </a:cxn>
                <a:cxn ang="0">
                  <a:pos x="T2" y="T3"/>
                </a:cxn>
                <a:cxn ang="0">
                  <a:pos x="T4" y="T5"/>
                </a:cxn>
                <a:cxn ang="0">
                  <a:pos x="T6" y="T7"/>
                </a:cxn>
                <a:cxn ang="0">
                  <a:pos x="T8" y="T9"/>
                </a:cxn>
              </a:cxnLst>
              <a:rect l="0" t="0" r="r" b="b"/>
              <a:pathLst>
                <a:path w="11" h="586">
                  <a:moveTo>
                    <a:pt x="0" y="100"/>
                  </a:moveTo>
                  <a:lnTo>
                    <a:pt x="11" y="0"/>
                  </a:lnTo>
                  <a:lnTo>
                    <a:pt x="11" y="486"/>
                  </a:lnTo>
                  <a:lnTo>
                    <a:pt x="0" y="586"/>
                  </a:lnTo>
                  <a:lnTo>
                    <a:pt x="0" y="100"/>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8" name="Freeform 1964"/>
            <p:cNvSpPr>
              <a:spLocks/>
            </p:cNvSpPr>
            <p:nvPr/>
          </p:nvSpPr>
          <p:spPr bwMode="auto">
            <a:xfrm>
              <a:off x="-2473324" y="3275013"/>
              <a:ext cx="19050" cy="80963"/>
            </a:xfrm>
            <a:custGeom>
              <a:avLst/>
              <a:gdLst>
                <a:gd name="T0" fmla="*/ 0 w 85"/>
                <a:gd name="T1" fmla="*/ 24 h 510"/>
                <a:gd name="T2" fmla="*/ 85 w 85"/>
                <a:gd name="T3" fmla="*/ 0 h 510"/>
                <a:gd name="T4" fmla="*/ 85 w 85"/>
                <a:gd name="T5" fmla="*/ 487 h 510"/>
                <a:gd name="T6" fmla="*/ 0 w 85"/>
                <a:gd name="T7" fmla="*/ 510 h 510"/>
                <a:gd name="T8" fmla="*/ 0 w 85"/>
                <a:gd name="T9" fmla="*/ 24 h 510"/>
              </a:gdLst>
              <a:ahLst/>
              <a:cxnLst>
                <a:cxn ang="0">
                  <a:pos x="T0" y="T1"/>
                </a:cxn>
                <a:cxn ang="0">
                  <a:pos x="T2" y="T3"/>
                </a:cxn>
                <a:cxn ang="0">
                  <a:pos x="T4" y="T5"/>
                </a:cxn>
                <a:cxn ang="0">
                  <a:pos x="T6" y="T7"/>
                </a:cxn>
                <a:cxn ang="0">
                  <a:pos x="T8" y="T9"/>
                </a:cxn>
              </a:cxnLst>
              <a:rect l="0" t="0" r="r" b="b"/>
              <a:pathLst>
                <a:path w="85" h="510">
                  <a:moveTo>
                    <a:pt x="0" y="24"/>
                  </a:moveTo>
                  <a:lnTo>
                    <a:pt x="85" y="0"/>
                  </a:lnTo>
                  <a:lnTo>
                    <a:pt x="85" y="487"/>
                  </a:lnTo>
                  <a:lnTo>
                    <a:pt x="0" y="510"/>
                  </a:lnTo>
                  <a:lnTo>
                    <a:pt x="0" y="24"/>
                  </a:lnTo>
                  <a:close/>
                </a:path>
              </a:pathLst>
            </a:custGeom>
            <a:solidFill>
              <a:srgbClr val="568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9" name="Freeform 1965"/>
            <p:cNvSpPr>
              <a:spLocks/>
            </p:cNvSpPr>
            <p:nvPr/>
          </p:nvSpPr>
          <p:spPr bwMode="auto">
            <a:xfrm>
              <a:off x="-2454274" y="3275013"/>
              <a:ext cx="12700" cy="79375"/>
            </a:xfrm>
            <a:custGeom>
              <a:avLst/>
              <a:gdLst>
                <a:gd name="T0" fmla="*/ 0 w 56"/>
                <a:gd name="T1" fmla="*/ 0 h 504"/>
                <a:gd name="T2" fmla="*/ 56 w 56"/>
                <a:gd name="T3" fmla="*/ 18 h 504"/>
                <a:gd name="T4" fmla="*/ 56 w 56"/>
                <a:gd name="T5" fmla="*/ 504 h 504"/>
                <a:gd name="T6" fmla="*/ 0 w 56"/>
                <a:gd name="T7" fmla="*/ 487 h 504"/>
                <a:gd name="T8" fmla="*/ 0 w 56"/>
                <a:gd name="T9" fmla="*/ 0 h 504"/>
              </a:gdLst>
              <a:ahLst/>
              <a:cxnLst>
                <a:cxn ang="0">
                  <a:pos x="T0" y="T1"/>
                </a:cxn>
                <a:cxn ang="0">
                  <a:pos x="T2" y="T3"/>
                </a:cxn>
                <a:cxn ang="0">
                  <a:pos x="T4" y="T5"/>
                </a:cxn>
                <a:cxn ang="0">
                  <a:pos x="T6" y="T7"/>
                </a:cxn>
                <a:cxn ang="0">
                  <a:pos x="T8" y="T9"/>
                </a:cxn>
              </a:cxnLst>
              <a:rect l="0" t="0" r="r" b="b"/>
              <a:pathLst>
                <a:path w="56" h="504">
                  <a:moveTo>
                    <a:pt x="0" y="0"/>
                  </a:moveTo>
                  <a:lnTo>
                    <a:pt x="56" y="18"/>
                  </a:lnTo>
                  <a:lnTo>
                    <a:pt x="56" y="504"/>
                  </a:lnTo>
                  <a:lnTo>
                    <a:pt x="0" y="487"/>
                  </a:lnTo>
                  <a:lnTo>
                    <a:pt x="0" y="0"/>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0" name="Freeform 1966"/>
            <p:cNvSpPr>
              <a:spLocks/>
            </p:cNvSpPr>
            <p:nvPr/>
          </p:nvSpPr>
          <p:spPr bwMode="auto">
            <a:xfrm>
              <a:off x="-2627312" y="3294063"/>
              <a:ext cx="39688" cy="80963"/>
            </a:xfrm>
            <a:custGeom>
              <a:avLst/>
              <a:gdLst>
                <a:gd name="T0" fmla="*/ 0 w 177"/>
                <a:gd name="T1" fmla="*/ 0 h 503"/>
                <a:gd name="T2" fmla="*/ 177 w 177"/>
                <a:gd name="T3" fmla="*/ 18 h 503"/>
                <a:gd name="T4" fmla="*/ 177 w 177"/>
                <a:gd name="T5" fmla="*/ 503 h 503"/>
                <a:gd name="T6" fmla="*/ 0 w 177"/>
                <a:gd name="T7" fmla="*/ 486 h 503"/>
                <a:gd name="T8" fmla="*/ 0 w 177"/>
                <a:gd name="T9" fmla="*/ 0 h 503"/>
              </a:gdLst>
              <a:ahLst/>
              <a:cxnLst>
                <a:cxn ang="0">
                  <a:pos x="T0" y="T1"/>
                </a:cxn>
                <a:cxn ang="0">
                  <a:pos x="T2" y="T3"/>
                </a:cxn>
                <a:cxn ang="0">
                  <a:pos x="T4" y="T5"/>
                </a:cxn>
                <a:cxn ang="0">
                  <a:pos x="T6" y="T7"/>
                </a:cxn>
                <a:cxn ang="0">
                  <a:pos x="T8" y="T9"/>
                </a:cxn>
              </a:cxnLst>
              <a:rect l="0" t="0" r="r" b="b"/>
              <a:pathLst>
                <a:path w="177" h="503">
                  <a:moveTo>
                    <a:pt x="0" y="0"/>
                  </a:moveTo>
                  <a:lnTo>
                    <a:pt x="177" y="18"/>
                  </a:lnTo>
                  <a:lnTo>
                    <a:pt x="177" y="503"/>
                  </a:lnTo>
                  <a:lnTo>
                    <a:pt x="0" y="486"/>
                  </a:lnTo>
                  <a:lnTo>
                    <a:pt x="0" y="0"/>
                  </a:lnTo>
                  <a:close/>
                </a:path>
              </a:pathLst>
            </a:custGeom>
            <a:solidFill>
              <a:srgbClr val="57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1" name="Freeform 1967"/>
            <p:cNvSpPr>
              <a:spLocks/>
            </p:cNvSpPr>
            <p:nvPr/>
          </p:nvSpPr>
          <p:spPr bwMode="auto">
            <a:xfrm>
              <a:off x="-2473324" y="3278188"/>
              <a:ext cx="0" cy="85725"/>
            </a:xfrm>
            <a:custGeom>
              <a:avLst/>
              <a:gdLst>
                <a:gd name="T0" fmla="*/ 0 w 4"/>
                <a:gd name="T1" fmla="*/ 53 h 540"/>
                <a:gd name="T2" fmla="*/ 4 w 4"/>
                <a:gd name="T3" fmla="*/ 0 h 540"/>
                <a:gd name="T4" fmla="*/ 4 w 4"/>
                <a:gd name="T5" fmla="*/ 486 h 540"/>
                <a:gd name="T6" fmla="*/ 0 w 4"/>
                <a:gd name="T7" fmla="*/ 540 h 540"/>
                <a:gd name="T8" fmla="*/ 0 w 4"/>
                <a:gd name="T9" fmla="*/ 53 h 540"/>
              </a:gdLst>
              <a:ahLst/>
              <a:cxnLst>
                <a:cxn ang="0">
                  <a:pos x="T0" y="T1"/>
                </a:cxn>
                <a:cxn ang="0">
                  <a:pos x="T2" y="T3"/>
                </a:cxn>
                <a:cxn ang="0">
                  <a:pos x="T4" y="T5"/>
                </a:cxn>
                <a:cxn ang="0">
                  <a:pos x="T6" y="T7"/>
                </a:cxn>
                <a:cxn ang="0">
                  <a:pos x="T8" y="T9"/>
                </a:cxn>
              </a:cxnLst>
              <a:rect l="0" t="0" r="r" b="b"/>
              <a:pathLst>
                <a:path w="4" h="540">
                  <a:moveTo>
                    <a:pt x="0" y="53"/>
                  </a:moveTo>
                  <a:lnTo>
                    <a:pt x="4" y="0"/>
                  </a:lnTo>
                  <a:lnTo>
                    <a:pt x="4" y="486"/>
                  </a:lnTo>
                  <a:lnTo>
                    <a:pt x="0" y="540"/>
                  </a:lnTo>
                  <a:lnTo>
                    <a:pt x="0" y="53"/>
                  </a:lnTo>
                  <a:close/>
                </a:path>
              </a:pathLst>
            </a:custGeom>
            <a:solidFill>
              <a:srgbClr val="121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2" name="Freeform 1968"/>
            <p:cNvSpPr>
              <a:spLocks/>
            </p:cNvSpPr>
            <p:nvPr/>
          </p:nvSpPr>
          <p:spPr bwMode="auto">
            <a:xfrm>
              <a:off x="-2441574" y="3278188"/>
              <a:ext cx="20638" cy="92075"/>
            </a:xfrm>
            <a:custGeom>
              <a:avLst/>
              <a:gdLst>
                <a:gd name="T0" fmla="*/ 0 w 88"/>
                <a:gd name="T1" fmla="*/ 0 h 585"/>
                <a:gd name="T2" fmla="*/ 88 w 88"/>
                <a:gd name="T3" fmla="*/ 99 h 585"/>
                <a:gd name="T4" fmla="*/ 88 w 88"/>
                <a:gd name="T5" fmla="*/ 585 h 585"/>
                <a:gd name="T6" fmla="*/ 0 w 88"/>
                <a:gd name="T7" fmla="*/ 486 h 585"/>
                <a:gd name="T8" fmla="*/ 0 w 88"/>
                <a:gd name="T9" fmla="*/ 0 h 585"/>
              </a:gdLst>
              <a:ahLst/>
              <a:cxnLst>
                <a:cxn ang="0">
                  <a:pos x="T0" y="T1"/>
                </a:cxn>
                <a:cxn ang="0">
                  <a:pos x="T2" y="T3"/>
                </a:cxn>
                <a:cxn ang="0">
                  <a:pos x="T4" y="T5"/>
                </a:cxn>
                <a:cxn ang="0">
                  <a:pos x="T6" y="T7"/>
                </a:cxn>
                <a:cxn ang="0">
                  <a:pos x="T8" y="T9"/>
                </a:cxn>
              </a:cxnLst>
              <a:rect l="0" t="0" r="r" b="b"/>
              <a:pathLst>
                <a:path w="88" h="585">
                  <a:moveTo>
                    <a:pt x="0" y="0"/>
                  </a:moveTo>
                  <a:lnTo>
                    <a:pt x="88" y="99"/>
                  </a:lnTo>
                  <a:lnTo>
                    <a:pt x="88" y="585"/>
                  </a:lnTo>
                  <a:lnTo>
                    <a:pt x="0" y="486"/>
                  </a:lnTo>
                  <a:lnTo>
                    <a:pt x="0" y="0"/>
                  </a:lnTo>
                  <a:close/>
                </a:path>
              </a:pathLst>
            </a:custGeom>
            <a:solidFill>
              <a:srgbClr val="304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3" name="Freeform 1969"/>
            <p:cNvSpPr>
              <a:spLocks/>
            </p:cNvSpPr>
            <p:nvPr/>
          </p:nvSpPr>
          <p:spPr bwMode="auto">
            <a:xfrm>
              <a:off x="-2420937" y="3276601"/>
              <a:ext cx="20638" cy="93663"/>
            </a:xfrm>
            <a:custGeom>
              <a:avLst/>
              <a:gdLst>
                <a:gd name="T0" fmla="*/ 0 w 93"/>
                <a:gd name="T1" fmla="*/ 103 h 589"/>
                <a:gd name="T2" fmla="*/ 93 w 93"/>
                <a:gd name="T3" fmla="*/ 0 h 589"/>
                <a:gd name="T4" fmla="*/ 93 w 93"/>
                <a:gd name="T5" fmla="*/ 486 h 589"/>
                <a:gd name="T6" fmla="*/ 0 w 93"/>
                <a:gd name="T7" fmla="*/ 589 h 589"/>
                <a:gd name="T8" fmla="*/ 0 w 93"/>
                <a:gd name="T9" fmla="*/ 103 h 589"/>
              </a:gdLst>
              <a:ahLst/>
              <a:cxnLst>
                <a:cxn ang="0">
                  <a:pos x="T0" y="T1"/>
                </a:cxn>
                <a:cxn ang="0">
                  <a:pos x="T2" y="T3"/>
                </a:cxn>
                <a:cxn ang="0">
                  <a:pos x="T4" y="T5"/>
                </a:cxn>
                <a:cxn ang="0">
                  <a:pos x="T6" y="T7"/>
                </a:cxn>
                <a:cxn ang="0">
                  <a:pos x="T8" y="T9"/>
                </a:cxn>
              </a:cxnLst>
              <a:rect l="0" t="0" r="r" b="b"/>
              <a:pathLst>
                <a:path w="93" h="589">
                  <a:moveTo>
                    <a:pt x="0" y="103"/>
                  </a:moveTo>
                  <a:lnTo>
                    <a:pt x="93" y="0"/>
                  </a:lnTo>
                  <a:lnTo>
                    <a:pt x="93" y="486"/>
                  </a:lnTo>
                  <a:lnTo>
                    <a:pt x="0" y="589"/>
                  </a:lnTo>
                  <a:lnTo>
                    <a:pt x="0" y="103"/>
                  </a:lnTo>
                  <a:close/>
                </a:path>
              </a:pathLst>
            </a:custGeom>
            <a:solidFill>
              <a:srgbClr val="3A5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4" name="Freeform 1970"/>
            <p:cNvSpPr>
              <a:spLocks/>
            </p:cNvSpPr>
            <p:nvPr/>
          </p:nvSpPr>
          <p:spPr bwMode="auto">
            <a:xfrm>
              <a:off x="-2587624" y="3297238"/>
              <a:ext cx="19050" cy="92075"/>
            </a:xfrm>
            <a:custGeom>
              <a:avLst/>
              <a:gdLst>
                <a:gd name="T0" fmla="*/ 0 w 85"/>
                <a:gd name="T1" fmla="*/ 0 h 578"/>
                <a:gd name="T2" fmla="*/ 85 w 85"/>
                <a:gd name="T3" fmla="*/ 92 h 578"/>
                <a:gd name="T4" fmla="*/ 85 w 85"/>
                <a:gd name="T5" fmla="*/ 578 h 578"/>
                <a:gd name="T6" fmla="*/ 0 w 85"/>
                <a:gd name="T7" fmla="*/ 485 h 578"/>
                <a:gd name="T8" fmla="*/ 0 w 85"/>
                <a:gd name="T9" fmla="*/ 0 h 578"/>
              </a:gdLst>
              <a:ahLst/>
              <a:cxnLst>
                <a:cxn ang="0">
                  <a:pos x="T0" y="T1"/>
                </a:cxn>
                <a:cxn ang="0">
                  <a:pos x="T2" y="T3"/>
                </a:cxn>
                <a:cxn ang="0">
                  <a:pos x="T4" y="T5"/>
                </a:cxn>
                <a:cxn ang="0">
                  <a:pos x="T6" y="T7"/>
                </a:cxn>
                <a:cxn ang="0">
                  <a:pos x="T8" y="T9"/>
                </a:cxn>
              </a:cxnLst>
              <a:rect l="0" t="0" r="r" b="b"/>
              <a:pathLst>
                <a:path w="85" h="578">
                  <a:moveTo>
                    <a:pt x="0" y="0"/>
                  </a:moveTo>
                  <a:lnTo>
                    <a:pt x="85" y="92"/>
                  </a:lnTo>
                  <a:lnTo>
                    <a:pt x="85" y="578"/>
                  </a:lnTo>
                  <a:lnTo>
                    <a:pt x="0" y="485"/>
                  </a:lnTo>
                  <a:lnTo>
                    <a:pt x="0" y="0"/>
                  </a:lnTo>
                  <a:close/>
                </a:path>
              </a:pathLst>
            </a:custGeom>
            <a:solidFill>
              <a:srgbClr val="324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5" name="Freeform 1971"/>
            <p:cNvSpPr>
              <a:spLocks/>
            </p:cNvSpPr>
            <p:nvPr/>
          </p:nvSpPr>
          <p:spPr bwMode="auto">
            <a:xfrm>
              <a:off x="-2549524" y="3297238"/>
              <a:ext cx="11113" cy="85725"/>
            </a:xfrm>
            <a:custGeom>
              <a:avLst/>
              <a:gdLst>
                <a:gd name="T0" fmla="*/ 0 w 49"/>
                <a:gd name="T1" fmla="*/ 60 h 547"/>
                <a:gd name="T2" fmla="*/ 49 w 49"/>
                <a:gd name="T3" fmla="*/ 0 h 547"/>
                <a:gd name="T4" fmla="*/ 49 w 49"/>
                <a:gd name="T5" fmla="*/ 486 h 547"/>
                <a:gd name="T6" fmla="*/ 0 w 49"/>
                <a:gd name="T7" fmla="*/ 547 h 547"/>
                <a:gd name="T8" fmla="*/ 0 w 49"/>
                <a:gd name="T9" fmla="*/ 60 h 547"/>
              </a:gdLst>
              <a:ahLst/>
              <a:cxnLst>
                <a:cxn ang="0">
                  <a:pos x="T0" y="T1"/>
                </a:cxn>
                <a:cxn ang="0">
                  <a:pos x="T2" y="T3"/>
                </a:cxn>
                <a:cxn ang="0">
                  <a:pos x="T4" y="T5"/>
                </a:cxn>
                <a:cxn ang="0">
                  <a:pos x="T6" y="T7"/>
                </a:cxn>
                <a:cxn ang="0">
                  <a:pos x="T8" y="T9"/>
                </a:cxn>
              </a:cxnLst>
              <a:rect l="0" t="0" r="r" b="b"/>
              <a:pathLst>
                <a:path w="49" h="547">
                  <a:moveTo>
                    <a:pt x="0" y="60"/>
                  </a:moveTo>
                  <a:lnTo>
                    <a:pt x="49" y="0"/>
                  </a:lnTo>
                  <a:lnTo>
                    <a:pt x="49" y="486"/>
                  </a:lnTo>
                  <a:lnTo>
                    <a:pt x="0" y="547"/>
                  </a:lnTo>
                  <a:lnTo>
                    <a:pt x="0" y="60"/>
                  </a:lnTo>
                  <a:close/>
                </a:path>
              </a:pathLst>
            </a:custGeom>
            <a:solidFill>
              <a:srgbClr val="354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6" name="Freeform 1972"/>
            <p:cNvSpPr>
              <a:spLocks/>
            </p:cNvSpPr>
            <p:nvPr/>
          </p:nvSpPr>
          <p:spPr bwMode="auto">
            <a:xfrm>
              <a:off x="-2568574" y="3306763"/>
              <a:ext cx="19050" cy="82550"/>
            </a:xfrm>
            <a:custGeom>
              <a:avLst/>
              <a:gdLst>
                <a:gd name="T0" fmla="*/ 0 w 80"/>
                <a:gd name="T1" fmla="*/ 37 h 523"/>
                <a:gd name="T2" fmla="*/ 80 w 80"/>
                <a:gd name="T3" fmla="*/ 0 h 523"/>
                <a:gd name="T4" fmla="*/ 80 w 80"/>
                <a:gd name="T5" fmla="*/ 487 h 523"/>
                <a:gd name="T6" fmla="*/ 0 w 80"/>
                <a:gd name="T7" fmla="*/ 523 h 523"/>
                <a:gd name="T8" fmla="*/ 0 w 80"/>
                <a:gd name="T9" fmla="*/ 37 h 523"/>
              </a:gdLst>
              <a:ahLst/>
              <a:cxnLst>
                <a:cxn ang="0">
                  <a:pos x="T0" y="T1"/>
                </a:cxn>
                <a:cxn ang="0">
                  <a:pos x="T2" y="T3"/>
                </a:cxn>
                <a:cxn ang="0">
                  <a:pos x="T4" y="T5"/>
                </a:cxn>
                <a:cxn ang="0">
                  <a:pos x="T6" y="T7"/>
                </a:cxn>
                <a:cxn ang="0">
                  <a:pos x="T8" y="T9"/>
                </a:cxn>
              </a:cxnLst>
              <a:rect l="0" t="0" r="r" b="b"/>
              <a:pathLst>
                <a:path w="80" h="523">
                  <a:moveTo>
                    <a:pt x="0" y="37"/>
                  </a:moveTo>
                  <a:lnTo>
                    <a:pt x="80" y="0"/>
                  </a:lnTo>
                  <a:lnTo>
                    <a:pt x="80" y="487"/>
                  </a:lnTo>
                  <a:lnTo>
                    <a:pt x="0" y="523"/>
                  </a:lnTo>
                  <a:lnTo>
                    <a:pt x="0" y="37"/>
                  </a:lnTo>
                  <a:close/>
                </a:path>
              </a:pathLst>
            </a:custGeom>
            <a:solidFill>
              <a:srgbClr val="51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7" name="Freeform 1973"/>
            <p:cNvSpPr>
              <a:spLocks/>
            </p:cNvSpPr>
            <p:nvPr/>
          </p:nvSpPr>
          <p:spPr bwMode="auto">
            <a:xfrm>
              <a:off x="-2457449" y="3295651"/>
              <a:ext cx="3175" cy="82550"/>
            </a:xfrm>
            <a:custGeom>
              <a:avLst/>
              <a:gdLst>
                <a:gd name="T0" fmla="*/ 0 w 14"/>
                <a:gd name="T1" fmla="*/ 42 h 528"/>
                <a:gd name="T2" fmla="*/ 14 w 14"/>
                <a:gd name="T3" fmla="*/ 0 h 528"/>
                <a:gd name="T4" fmla="*/ 14 w 14"/>
                <a:gd name="T5" fmla="*/ 486 h 528"/>
                <a:gd name="T6" fmla="*/ 0 w 14"/>
                <a:gd name="T7" fmla="*/ 528 h 528"/>
                <a:gd name="T8" fmla="*/ 0 w 14"/>
                <a:gd name="T9" fmla="*/ 42 h 528"/>
              </a:gdLst>
              <a:ahLst/>
              <a:cxnLst>
                <a:cxn ang="0">
                  <a:pos x="T0" y="T1"/>
                </a:cxn>
                <a:cxn ang="0">
                  <a:pos x="T2" y="T3"/>
                </a:cxn>
                <a:cxn ang="0">
                  <a:pos x="T4" y="T5"/>
                </a:cxn>
                <a:cxn ang="0">
                  <a:pos x="T6" y="T7"/>
                </a:cxn>
                <a:cxn ang="0">
                  <a:pos x="T8" y="T9"/>
                </a:cxn>
              </a:cxnLst>
              <a:rect l="0" t="0" r="r" b="b"/>
              <a:pathLst>
                <a:path w="14" h="528">
                  <a:moveTo>
                    <a:pt x="0" y="42"/>
                  </a:moveTo>
                  <a:lnTo>
                    <a:pt x="14" y="0"/>
                  </a:lnTo>
                  <a:lnTo>
                    <a:pt x="14" y="486"/>
                  </a:lnTo>
                  <a:lnTo>
                    <a:pt x="0" y="528"/>
                  </a:lnTo>
                  <a:lnTo>
                    <a:pt x="0" y="42"/>
                  </a:lnTo>
                  <a:close/>
                </a:path>
              </a:pathLst>
            </a:custGeom>
            <a:solidFill>
              <a:srgbClr val="1E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8" name="Freeform 1974"/>
            <p:cNvSpPr>
              <a:spLocks/>
            </p:cNvSpPr>
            <p:nvPr/>
          </p:nvSpPr>
          <p:spPr bwMode="auto">
            <a:xfrm>
              <a:off x="-2490787" y="3302001"/>
              <a:ext cx="33338" cy="95250"/>
            </a:xfrm>
            <a:custGeom>
              <a:avLst/>
              <a:gdLst>
                <a:gd name="T0" fmla="*/ 0 w 148"/>
                <a:gd name="T1" fmla="*/ 119 h 605"/>
                <a:gd name="T2" fmla="*/ 148 w 148"/>
                <a:gd name="T3" fmla="*/ 0 h 605"/>
                <a:gd name="T4" fmla="*/ 148 w 148"/>
                <a:gd name="T5" fmla="*/ 486 h 605"/>
                <a:gd name="T6" fmla="*/ 0 w 148"/>
                <a:gd name="T7" fmla="*/ 605 h 605"/>
                <a:gd name="T8" fmla="*/ 0 w 148"/>
                <a:gd name="T9" fmla="*/ 119 h 605"/>
              </a:gdLst>
              <a:ahLst/>
              <a:cxnLst>
                <a:cxn ang="0">
                  <a:pos x="T0" y="T1"/>
                </a:cxn>
                <a:cxn ang="0">
                  <a:pos x="T2" y="T3"/>
                </a:cxn>
                <a:cxn ang="0">
                  <a:pos x="T4" y="T5"/>
                </a:cxn>
                <a:cxn ang="0">
                  <a:pos x="T6" y="T7"/>
                </a:cxn>
                <a:cxn ang="0">
                  <a:pos x="T8" y="T9"/>
                </a:cxn>
              </a:cxnLst>
              <a:rect l="0" t="0" r="r" b="b"/>
              <a:pathLst>
                <a:path w="148" h="605">
                  <a:moveTo>
                    <a:pt x="0" y="119"/>
                  </a:moveTo>
                  <a:lnTo>
                    <a:pt x="148" y="0"/>
                  </a:lnTo>
                  <a:lnTo>
                    <a:pt x="148" y="486"/>
                  </a:lnTo>
                  <a:lnTo>
                    <a:pt x="0" y="605"/>
                  </a:lnTo>
                  <a:lnTo>
                    <a:pt x="0" y="119"/>
                  </a:lnTo>
                  <a:close/>
                </a:path>
              </a:pathLst>
            </a:custGeom>
            <a:solidFill>
              <a:srgbClr val="44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9" name="Freeform 1975"/>
            <p:cNvSpPr>
              <a:spLocks/>
            </p:cNvSpPr>
            <p:nvPr/>
          </p:nvSpPr>
          <p:spPr bwMode="auto">
            <a:xfrm>
              <a:off x="-2530474" y="3321051"/>
              <a:ext cx="39688" cy="85725"/>
            </a:xfrm>
            <a:custGeom>
              <a:avLst/>
              <a:gdLst>
                <a:gd name="T0" fmla="*/ 0 w 175"/>
                <a:gd name="T1" fmla="*/ 52 h 539"/>
                <a:gd name="T2" fmla="*/ 175 w 175"/>
                <a:gd name="T3" fmla="*/ 0 h 539"/>
                <a:gd name="T4" fmla="*/ 175 w 175"/>
                <a:gd name="T5" fmla="*/ 486 h 539"/>
                <a:gd name="T6" fmla="*/ 0 w 175"/>
                <a:gd name="T7" fmla="*/ 539 h 539"/>
                <a:gd name="T8" fmla="*/ 0 w 175"/>
                <a:gd name="T9" fmla="*/ 52 h 539"/>
              </a:gdLst>
              <a:ahLst/>
              <a:cxnLst>
                <a:cxn ang="0">
                  <a:pos x="T0" y="T1"/>
                </a:cxn>
                <a:cxn ang="0">
                  <a:pos x="T2" y="T3"/>
                </a:cxn>
                <a:cxn ang="0">
                  <a:pos x="T4" y="T5"/>
                </a:cxn>
                <a:cxn ang="0">
                  <a:pos x="T6" y="T7"/>
                </a:cxn>
                <a:cxn ang="0">
                  <a:pos x="T8" y="T9"/>
                </a:cxn>
              </a:cxnLst>
              <a:rect l="0" t="0" r="r" b="b"/>
              <a:pathLst>
                <a:path w="175" h="539">
                  <a:moveTo>
                    <a:pt x="0" y="52"/>
                  </a:moveTo>
                  <a:lnTo>
                    <a:pt x="175" y="0"/>
                  </a:lnTo>
                  <a:lnTo>
                    <a:pt x="175" y="486"/>
                  </a:lnTo>
                  <a:lnTo>
                    <a:pt x="0" y="539"/>
                  </a:lnTo>
                  <a:lnTo>
                    <a:pt x="0" y="52"/>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0" name="Freeform 1976"/>
            <p:cNvSpPr>
              <a:spLocks/>
            </p:cNvSpPr>
            <p:nvPr/>
          </p:nvSpPr>
          <p:spPr bwMode="auto">
            <a:xfrm>
              <a:off x="-2551112" y="3328988"/>
              <a:ext cx="20638" cy="84138"/>
            </a:xfrm>
            <a:custGeom>
              <a:avLst/>
              <a:gdLst>
                <a:gd name="T0" fmla="*/ 0 w 88"/>
                <a:gd name="T1" fmla="*/ 45 h 532"/>
                <a:gd name="T2" fmla="*/ 88 w 88"/>
                <a:gd name="T3" fmla="*/ 0 h 532"/>
                <a:gd name="T4" fmla="*/ 88 w 88"/>
                <a:gd name="T5" fmla="*/ 487 h 532"/>
                <a:gd name="T6" fmla="*/ 0 w 88"/>
                <a:gd name="T7" fmla="*/ 532 h 532"/>
                <a:gd name="T8" fmla="*/ 0 w 88"/>
                <a:gd name="T9" fmla="*/ 45 h 532"/>
              </a:gdLst>
              <a:ahLst/>
              <a:cxnLst>
                <a:cxn ang="0">
                  <a:pos x="T0" y="T1"/>
                </a:cxn>
                <a:cxn ang="0">
                  <a:pos x="T2" y="T3"/>
                </a:cxn>
                <a:cxn ang="0">
                  <a:pos x="T4" y="T5"/>
                </a:cxn>
                <a:cxn ang="0">
                  <a:pos x="T6" y="T7"/>
                </a:cxn>
                <a:cxn ang="0">
                  <a:pos x="T8" y="T9"/>
                </a:cxn>
              </a:cxnLst>
              <a:rect l="0" t="0" r="r" b="b"/>
              <a:pathLst>
                <a:path w="88" h="532">
                  <a:moveTo>
                    <a:pt x="0" y="45"/>
                  </a:moveTo>
                  <a:lnTo>
                    <a:pt x="88" y="0"/>
                  </a:lnTo>
                  <a:lnTo>
                    <a:pt x="88" y="487"/>
                  </a:lnTo>
                  <a:lnTo>
                    <a:pt x="0" y="532"/>
                  </a:lnTo>
                  <a:lnTo>
                    <a:pt x="0" y="45"/>
                  </a:lnTo>
                  <a:close/>
                </a:path>
              </a:pathLst>
            </a:custGeom>
            <a:solidFill>
              <a:srgbClr val="4F7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3" name="Freeform 1979"/>
            <p:cNvSpPr>
              <a:spLocks/>
            </p:cNvSpPr>
            <p:nvPr/>
          </p:nvSpPr>
          <p:spPr bwMode="auto">
            <a:xfrm>
              <a:off x="-2478087" y="3362326"/>
              <a:ext cx="7938" cy="96838"/>
            </a:xfrm>
            <a:custGeom>
              <a:avLst/>
              <a:gdLst>
                <a:gd name="T0" fmla="*/ 0 w 32"/>
                <a:gd name="T1" fmla="*/ 129 h 615"/>
                <a:gd name="T2" fmla="*/ 32 w 32"/>
                <a:gd name="T3" fmla="*/ 0 h 615"/>
                <a:gd name="T4" fmla="*/ 32 w 32"/>
                <a:gd name="T5" fmla="*/ 486 h 615"/>
                <a:gd name="T6" fmla="*/ 0 w 32"/>
                <a:gd name="T7" fmla="*/ 615 h 615"/>
                <a:gd name="T8" fmla="*/ 0 w 32"/>
                <a:gd name="T9" fmla="*/ 129 h 615"/>
              </a:gdLst>
              <a:ahLst/>
              <a:cxnLst>
                <a:cxn ang="0">
                  <a:pos x="T0" y="T1"/>
                </a:cxn>
                <a:cxn ang="0">
                  <a:pos x="T2" y="T3"/>
                </a:cxn>
                <a:cxn ang="0">
                  <a:pos x="T4" y="T5"/>
                </a:cxn>
                <a:cxn ang="0">
                  <a:pos x="T6" y="T7"/>
                </a:cxn>
                <a:cxn ang="0">
                  <a:pos x="T8" y="T9"/>
                </a:cxn>
              </a:cxnLst>
              <a:rect l="0" t="0" r="r" b="b"/>
              <a:pathLst>
                <a:path w="32" h="615">
                  <a:moveTo>
                    <a:pt x="0" y="129"/>
                  </a:moveTo>
                  <a:lnTo>
                    <a:pt x="32" y="0"/>
                  </a:lnTo>
                  <a:lnTo>
                    <a:pt x="32" y="486"/>
                  </a:lnTo>
                  <a:lnTo>
                    <a:pt x="0" y="615"/>
                  </a:lnTo>
                  <a:lnTo>
                    <a:pt x="0" y="129"/>
                  </a:lnTo>
                  <a:close/>
                </a:path>
              </a:pathLst>
            </a:custGeom>
            <a:solidFill>
              <a:srgbClr val="19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7" name="Freeform 1983"/>
            <p:cNvSpPr>
              <a:spLocks/>
            </p:cNvSpPr>
            <p:nvPr/>
          </p:nvSpPr>
          <p:spPr bwMode="auto">
            <a:xfrm>
              <a:off x="-2495549" y="3381376"/>
              <a:ext cx="17463" cy="98425"/>
            </a:xfrm>
            <a:custGeom>
              <a:avLst/>
              <a:gdLst>
                <a:gd name="T0" fmla="*/ 0 w 78"/>
                <a:gd name="T1" fmla="*/ 128 h 615"/>
                <a:gd name="T2" fmla="*/ 78 w 78"/>
                <a:gd name="T3" fmla="*/ 0 h 615"/>
                <a:gd name="T4" fmla="*/ 78 w 78"/>
                <a:gd name="T5" fmla="*/ 486 h 615"/>
                <a:gd name="T6" fmla="*/ 0 w 78"/>
                <a:gd name="T7" fmla="*/ 615 h 615"/>
                <a:gd name="T8" fmla="*/ 0 w 78"/>
                <a:gd name="T9" fmla="*/ 128 h 615"/>
              </a:gdLst>
              <a:ahLst/>
              <a:cxnLst>
                <a:cxn ang="0">
                  <a:pos x="T0" y="T1"/>
                </a:cxn>
                <a:cxn ang="0">
                  <a:pos x="T2" y="T3"/>
                </a:cxn>
                <a:cxn ang="0">
                  <a:pos x="T4" y="T5"/>
                </a:cxn>
                <a:cxn ang="0">
                  <a:pos x="T6" y="T7"/>
                </a:cxn>
                <a:cxn ang="0">
                  <a:pos x="T8" y="T9"/>
                </a:cxn>
              </a:cxnLst>
              <a:rect l="0" t="0" r="r" b="b"/>
              <a:pathLst>
                <a:path w="78" h="615">
                  <a:moveTo>
                    <a:pt x="0" y="128"/>
                  </a:moveTo>
                  <a:lnTo>
                    <a:pt x="78" y="0"/>
                  </a:lnTo>
                  <a:lnTo>
                    <a:pt x="78" y="486"/>
                  </a:lnTo>
                  <a:lnTo>
                    <a:pt x="0" y="615"/>
                  </a:lnTo>
                  <a:lnTo>
                    <a:pt x="0" y="128"/>
                  </a:lnTo>
                  <a:close/>
                </a:path>
              </a:pathLst>
            </a:custGeom>
            <a:solidFill>
              <a:srgbClr val="2C3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9" name="Freeform 1985"/>
            <p:cNvSpPr>
              <a:spLocks/>
            </p:cNvSpPr>
            <p:nvPr/>
          </p:nvSpPr>
          <p:spPr bwMode="auto">
            <a:xfrm>
              <a:off x="-2503487" y="3402013"/>
              <a:ext cx="7938" cy="95250"/>
            </a:xfrm>
            <a:custGeom>
              <a:avLst/>
              <a:gdLst>
                <a:gd name="T0" fmla="*/ 0 w 38"/>
                <a:gd name="T1" fmla="*/ 113 h 598"/>
                <a:gd name="T2" fmla="*/ 38 w 38"/>
                <a:gd name="T3" fmla="*/ 0 h 598"/>
                <a:gd name="T4" fmla="*/ 38 w 38"/>
                <a:gd name="T5" fmla="*/ 487 h 598"/>
                <a:gd name="T6" fmla="*/ 0 w 38"/>
                <a:gd name="T7" fmla="*/ 598 h 598"/>
                <a:gd name="T8" fmla="*/ 0 w 38"/>
                <a:gd name="T9" fmla="*/ 113 h 598"/>
              </a:gdLst>
              <a:ahLst/>
              <a:cxnLst>
                <a:cxn ang="0">
                  <a:pos x="T0" y="T1"/>
                </a:cxn>
                <a:cxn ang="0">
                  <a:pos x="T2" y="T3"/>
                </a:cxn>
                <a:cxn ang="0">
                  <a:pos x="T4" y="T5"/>
                </a:cxn>
                <a:cxn ang="0">
                  <a:pos x="T6" y="T7"/>
                </a:cxn>
                <a:cxn ang="0">
                  <a:pos x="T8" y="T9"/>
                </a:cxn>
              </a:cxnLst>
              <a:rect l="0" t="0" r="r" b="b"/>
              <a:pathLst>
                <a:path w="38" h="598">
                  <a:moveTo>
                    <a:pt x="0" y="113"/>
                  </a:moveTo>
                  <a:lnTo>
                    <a:pt x="38" y="0"/>
                  </a:lnTo>
                  <a:lnTo>
                    <a:pt x="38" y="487"/>
                  </a:lnTo>
                  <a:lnTo>
                    <a:pt x="0" y="598"/>
                  </a:lnTo>
                  <a:lnTo>
                    <a:pt x="0" y="113"/>
                  </a:lnTo>
                  <a:close/>
                </a:path>
              </a:pathLst>
            </a:custGeom>
            <a:solidFill>
              <a:srgbClr val="1D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0" name="Freeform 1986"/>
            <p:cNvSpPr>
              <a:spLocks/>
            </p:cNvSpPr>
            <p:nvPr/>
          </p:nvSpPr>
          <p:spPr bwMode="auto">
            <a:xfrm>
              <a:off x="-2520949" y="3411538"/>
              <a:ext cx="1588" cy="92075"/>
            </a:xfrm>
            <a:custGeom>
              <a:avLst/>
              <a:gdLst>
                <a:gd name="T0" fmla="*/ 0 w 8"/>
                <a:gd name="T1" fmla="*/ 0 h 580"/>
                <a:gd name="T2" fmla="*/ 8 w 8"/>
                <a:gd name="T3" fmla="*/ 94 h 580"/>
                <a:gd name="T4" fmla="*/ 8 w 8"/>
                <a:gd name="T5" fmla="*/ 580 h 580"/>
                <a:gd name="T6" fmla="*/ 0 w 8"/>
                <a:gd name="T7" fmla="*/ 486 h 580"/>
                <a:gd name="T8" fmla="*/ 0 w 8"/>
                <a:gd name="T9" fmla="*/ 0 h 580"/>
              </a:gdLst>
              <a:ahLst/>
              <a:cxnLst>
                <a:cxn ang="0">
                  <a:pos x="T0" y="T1"/>
                </a:cxn>
                <a:cxn ang="0">
                  <a:pos x="T2" y="T3"/>
                </a:cxn>
                <a:cxn ang="0">
                  <a:pos x="T4" y="T5"/>
                </a:cxn>
                <a:cxn ang="0">
                  <a:pos x="T6" y="T7"/>
                </a:cxn>
                <a:cxn ang="0">
                  <a:pos x="T8" y="T9"/>
                </a:cxn>
              </a:cxnLst>
              <a:rect l="0" t="0" r="r" b="b"/>
              <a:pathLst>
                <a:path w="8" h="580">
                  <a:moveTo>
                    <a:pt x="0" y="0"/>
                  </a:moveTo>
                  <a:lnTo>
                    <a:pt x="8" y="94"/>
                  </a:lnTo>
                  <a:lnTo>
                    <a:pt x="8" y="580"/>
                  </a:lnTo>
                  <a:lnTo>
                    <a:pt x="0" y="486"/>
                  </a:lnTo>
                  <a:lnTo>
                    <a:pt x="0" y="0"/>
                  </a:lnTo>
                  <a:close/>
                </a:path>
              </a:pathLst>
            </a:custGeom>
            <a:solidFill>
              <a:srgbClr val="0E0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1" name="Freeform 1987"/>
            <p:cNvSpPr>
              <a:spLocks/>
            </p:cNvSpPr>
            <p:nvPr/>
          </p:nvSpPr>
          <p:spPr bwMode="auto">
            <a:xfrm>
              <a:off x="-2619374" y="3429001"/>
              <a:ext cx="11113" cy="90488"/>
            </a:xfrm>
            <a:custGeom>
              <a:avLst/>
              <a:gdLst>
                <a:gd name="T0" fmla="*/ 0 w 50"/>
                <a:gd name="T1" fmla="*/ 0 h 571"/>
                <a:gd name="T2" fmla="*/ 50 w 50"/>
                <a:gd name="T3" fmla="*/ 86 h 571"/>
                <a:gd name="T4" fmla="*/ 50 w 50"/>
                <a:gd name="T5" fmla="*/ 571 h 571"/>
                <a:gd name="T6" fmla="*/ 0 w 50"/>
                <a:gd name="T7" fmla="*/ 487 h 571"/>
                <a:gd name="T8" fmla="*/ 0 w 50"/>
                <a:gd name="T9" fmla="*/ 0 h 571"/>
              </a:gdLst>
              <a:ahLst/>
              <a:cxnLst>
                <a:cxn ang="0">
                  <a:pos x="T0" y="T1"/>
                </a:cxn>
                <a:cxn ang="0">
                  <a:pos x="T2" y="T3"/>
                </a:cxn>
                <a:cxn ang="0">
                  <a:pos x="T4" y="T5"/>
                </a:cxn>
                <a:cxn ang="0">
                  <a:pos x="T6" y="T7"/>
                </a:cxn>
                <a:cxn ang="0">
                  <a:pos x="T8" y="T9"/>
                </a:cxn>
              </a:cxnLst>
              <a:rect l="0" t="0" r="r" b="b"/>
              <a:pathLst>
                <a:path w="50" h="571">
                  <a:moveTo>
                    <a:pt x="0" y="0"/>
                  </a:moveTo>
                  <a:lnTo>
                    <a:pt x="50" y="86"/>
                  </a:lnTo>
                  <a:lnTo>
                    <a:pt x="50" y="571"/>
                  </a:lnTo>
                  <a:lnTo>
                    <a:pt x="0" y="487"/>
                  </a:lnTo>
                  <a:lnTo>
                    <a:pt x="0" y="0"/>
                  </a:lnTo>
                  <a:close/>
                </a:path>
              </a:pathLst>
            </a:custGeom>
            <a:solidFill>
              <a:srgbClr val="242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2" name="Freeform 1988"/>
            <p:cNvSpPr>
              <a:spLocks/>
            </p:cNvSpPr>
            <p:nvPr/>
          </p:nvSpPr>
          <p:spPr bwMode="auto">
            <a:xfrm>
              <a:off x="-2519362" y="3419476"/>
              <a:ext cx="15875" cy="84138"/>
            </a:xfrm>
            <a:custGeom>
              <a:avLst/>
              <a:gdLst>
                <a:gd name="T0" fmla="*/ 0 w 68"/>
                <a:gd name="T1" fmla="*/ 38 h 524"/>
                <a:gd name="T2" fmla="*/ 68 w 68"/>
                <a:gd name="T3" fmla="*/ 0 h 524"/>
                <a:gd name="T4" fmla="*/ 68 w 68"/>
                <a:gd name="T5" fmla="*/ 485 h 524"/>
                <a:gd name="T6" fmla="*/ 0 w 68"/>
                <a:gd name="T7" fmla="*/ 524 h 524"/>
                <a:gd name="T8" fmla="*/ 0 w 68"/>
                <a:gd name="T9" fmla="*/ 38 h 524"/>
              </a:gdLst>
              <a:ahLst/>
              <a:cxnLst>
                <a:cxn ang="0">
                  <a:pos x="T0" y="T1"/>
                </a:cxn>
                <a:cxn ang="0">
                  <a:pos x="T2" y="T3"/>
                </a:cxn>
                <a:cxn ang="0">
                  <a:pos x="T4" y="T5"/>
                </a:cxn>
                <a:cxn ang="0">
                  <a:pos x="T6" y="T7"/>
                </a:cxn>
                <a:cxn ang="0">
                  <a:pos x="T8" y="T9"/>
                </a:cxn>
              </a:cxnLst>
              <a:rect l="0" t="0" r="r" b="b"/>
              <a:pathLst>
                <a:path w="68" h="524">
                  <a:moveTo>
                    <a:pt x="0" y="38"/>
                  </a:moveTo>
                  <a:lnTo>
                    <a:pt x="68" y="0"/>
                  </a:lnTo>
                  <a:lnTo>
                    <a:pt x="68" y="485"/>
                  </a:lnTo>
                  <a:lnTo>
                    <a:pt x="0" y="524"/>
                  </a:lnTo>
                  <a:lnTo>
                    <a:pt x="0" y="38"/>
                  </a:lnTo>
                  <a:close/>
                </a:path>
              </a:pathLst>
            </a:custGeom>
            <a:solidFill>
              <a:srgbClr val="4E7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3" name="Freeform 1989"/>
            <p:cNvSpPr>
              <a:spLocks/>
            </p:cNvSpPr>
            <p:nvPr/>
          </p:nvSpPr>
          <p:spPr bwMode="auto">
            <a:xfrm>
              <a:off x="-2571749" y="3424238"/>
              <a:ext cx="12700" cy="93663"/>
            </a:xfrm>
            <a:custGeom>
              <a:avLst/>
              <a:gdLst>
                <a:gd name="T0" fmla="*/ 0 w 52"/>
                <a:gd name="T1" fmla="*/ 99 h 584"/>
                <a:gd name="T2" fmla="*/ 52 w 52"/>
                <a:gd name="T3" fmla="*/ 0 h 584"/>
                <a:gd name="T4" fmla="*/ 52 w 52"/>
                <a:gd name="T5" fmla="*/ 485 h 584"/>
                <a:gd name="T6" fmla="*/ 0 w 52"/>
                <a:gd name="T7" fmla="*/ 584 h 584"/>
                <a:gd name="T8" fmla="*/ 0 w 52"/>
                <a:gd name="T9" fmla="*/ 99 h 584"/>
              </a:gdLst>
              <a:ahLst/>
              <a:cxnLst>
                <a:cxn ang="0">
                  <a:pos x="T0" y="T1"/>
                </a:cxn>
                <a:cxn ang="0">
                  <a:pos x="T2" y="T3"/>
                </a:cxn>
                <a:cxn ang="0">
                  <a:pos x="T4" y="T5"/>
                </a:cxn>
                <a:cxn ang="0">
                  <a:pos x="T6" y="T7"/>
                </a:cxn>
                <a:cxn ang="0">
                  <a:pos x="T8" y="T9"/>
                </a:cxn>
              </a:cxnLst>
              <a:rect l="0" t="0" r="r" b="b"/>
              <a:pathLst>
                <a:path w="52" h="584">
                  <a:moveTo>
                    <a:pt x="0" y="99"/>
                  </a:moveTo>
                  <a:lnTo>
                    <a:pt x="52" y="0"/>
                  </a:lnTo>
                  <a:lnTo>
                    <a:pt x="52" y="485"/>
                  </a:lnTo>
                  <a:lnTo>
                    <a:pt x="0" y="584"/>
                  </a:lnTo>
                  <a:lnTo>
                    <a:pt x="0" y="99"/>
                  </a:lnTo>
                  <a:close/>
                </a:path>
              </a:pathLst>
            </a:custGeom>
            <a:solidFill>
              <a:srgbClr val="27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4" name="Freeform 1990"/>
            <p:cNvSpPr>
              <a:spLocks/>
            </p:cNvSpPr>
            <p:nvPr/>
          </p:nvSpPr>
          <p:spPr bwMode="auto">
            <a:xfrm>
              <a:off x="-2608262" y="3441701"/>
              <a:ext cx="23813" cy="80963"/>
            </a:xfrm>
            <a:custGeom>
              <a:avLst/>
              <a:gdLst>
                <a:gd name="T0" fmla="*/ 0 w 103"/>
                <a:gd name="T1" fmla="*/ 0 h 505"/>
                <a:gd name="T2" fmla="*/ 103 w 103"/>
                <a:gd name="T3" fmla="*/ 20 h 505"/>
                <a:gd name="T4" fmla="*/ 103 w 103"/>
                <a:gd name="T5" fmla="*/ 505 h 505"/>
                <a:gd name="T6" fmla="*/ 0 w 103"/>
                <a:gd name="T7" fmla="*/ 485 h 505"/>
                <a:gd name="T8" fmla="*/ 0 w 103"/>
                <a:gd name="T9" fmla="*/ 0 h 505"/>
              </a:gdLst>
              <a:ahLst/>
              <a:cxnLst>
                <a:cxn ang="0">
                  <a:pos x="T0" y="T1"/>
                </a:cxn>
                <a:cxn ang="0">
                  <a:pos x="T2" y="T3"/>
                </a:cxn>
                <a:cxn ang="0">
                  <a:pos x="T4" y="T5"/>
                </a:cxn>
                <a:cxn ang="0">
                  <a:pos x="T6" y="T7"/>
                </a:cxn>
                <a:cxn ang="0">
                  <a:pos x="T8" y="T9"/>
                </a:cxn>
              </a:cxnLst>
              <a:rect l="0" t="0" r="r" b="b"/>
              <a:pathLst>
                <a:path w="103" h="505">
                  <a:moveTo>
                    <a:pt x="0" y="0"/>
                  </a:moveTo>
                  <a:lnTo>
                    <a:pt x="103" y="20"/>
                  </a:lnTo>
                  <a:lnTo>
                    <a:pt x="103" y="505"/>
                  </a:lnTo>
                  <a:lnTo>
                    <a:pt x="0" y="485"/>
                  </a:lnTo>
                  <a:lnTo>
                    <a:pt x="0" y="0"/>
                  </a:lnTo>
                  <a:close/>
                </a:path>
              </a:pathLst>
            </a:custGeom>
            <a:solidFill>
              <a:srgbClr val="568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5" name="Freeform 1991"/>
            <p:cNvSpPr>
              <a:spLocks/>
            </p:cNvSpPr>
            <p:nvPr/>
          </p:nvSpPr>
          <p:spPr bwMode="auto">
            <a:xfrm>
              <a:off x="-2584449" y="3440113"/>
              <a:ext cx="12700" cy="82550"/>
            </a:xfrm>
            <a:custGeom>
              <a:avLst/>
              <a:gdLst>
                <a:gd name="T0" fmla="*/ 0 w 57"/>
                <a:gd name="T1" fmla="*/ 32 h 517"/>
                <a:gd name="T2" fmla="*/ 57 w 57"/>
                <a:gd name="T3" fmla="*/ 0 h 517"/>
                <a:gd name="T4" fmla="*/ 57 w 57"/>
                <a:gd name="T5" fmla="*/ 485 h 517"/>
                <a:gd name="T6" fmla="*/ 0 w 57"/>
                <a:gd name="T7" fmla="*/ 517 h 517"/>
                <a:gd name="T8" fmla="*/ 0 w 57"/>
                <a:gd name="T9" fmla="*/ 32 h 517"/>
              </a:gdLst>
              <a:ahLst/>
              <a:cxnLst>
                <a:cxn ang="0">
                  <a:pos x="T0" y="T1"/>
                </a:cxn>
                <a:cxn ang="0">
                  <a:pos x="T2" y="T3"/>
                </a:cxn>
                <a:cxn ang="0">
                  <a:pos x="T4" y="T5"/>
                </a:cxn>
                <a:cxn ang="0">
                  <a:pos x="T6" y="T7"/>
                </a:cxn>
                <a:cxn ang="0">
                  <a:pos x="T8" y="T9"/>
                </a:cxn>
              </a:cxnLst>
              <a:rect l="0" t="0" r="r" b="b"/>
              <a:pathLst>
                <a:path w="57" h="517">
                  <a:moveTo>
                    <a:pt x="0" y="32"/>
                  </a:moveTo>
                  <a:lnTo>
                    <a:pt x="57" y="0"/>
                  </a:lnTo>
                  <a:lnTo>
                    <a:pt x="57" y="485"/>
                  </a:lnTo>
                  <a:lnTo>
                    <a:pt x="0" y="517"/>
                  </a:lnTo>
                  <a:lnTo>
                    <a:pt x="0" y="32"/>
                  </a:lnTo>
                  <a:close/>
                </a:path>
              </a:pathLst>
            </a:custGeom>
            <a:solidFill>
              <a:srgbClr val="4E7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8" name="Freeform 1994"/>
            <p:cNvSpPr>
              <a:spLocks/>
            </p:cNvSpPr>
            <p:nvPr/>
          </p:nvSpPr>
          <p:spPr bwMode="auto">
            <a:xfrm>
              <a:off x="350838" y="1474788"/>
              <a:ext cx="4763" cy="90488"/>
            </a:xfrm>
            <a:custGeom>
              <a:avLst/>
              <a:gdLst>
                <a:gd name="T0" fmla="*/ 0 w 26"/>
                <a:gd name="T1" fmla="*/ 84 h 570"/>
                <a:gd name="T2" fmla="*/ 26 w 26"/>
                <a:gd name="T3" fmla="*/ 0 h 570"/>
                <a:gd name="T4" fmla="*/ 26 w 26"/>
                <a:gd name="T5" fmla="*/ 486 h 570"/>
                <a:gd name="T6" fmla="*/ 0 w 26"/>
                <a:gd name="T7" fmla="*/ 570 h 570"/>
                <a:gd name="T8" fmla="*/ 0 w 26"/>
                <a:gd name="T9" fmla="*/ 84 h 570"/>
              </a:gdLst>
              <a:ahLst/>
              <a:cxnLst>
                <a:cxn ang="0">
                  <a:pos x="T0" y="T1"/>
                </a:cxn>
                <a:cxn ang="0">
                  <a:pos x="T2" y="T3"/>
                </a:cxn>
                <a:cxn ang="0">
                  <a:pos x="T4" y="T5"/>
                </a:cxn>
                <a:cxn ang="0">
                  <a:pos x="T6" y="T7"/>
                </a:cxn>
                <a:cxn ang="0">
                  <a:pos x="T8" y="T9"/>
                </a:cxn>
              </a:cxnLst>
              <a:rect l="0" t="0" r="r" b="b"/>
              <a:pathLst>
                <a:path w="26" h="570">
                  <a:moveTo>
                    <a:pt x="0" y="84"/>
                  </a:moveTo>
                  <a:lnTo>
                    <a:pt x="26" y="0"/>
                  </a:lnTo>
                  <a:lnTo>
                    <a:pt x="26" y="486"/>
                  </a:lnTo>
                  <a:lnTo>
                    <a:pt x="0" y="570"/>
                  </a:lnTo>
                  <a:lnTo>
                    <a:pt x="0" y="84"/>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9" name="Freeform 1995"/>
            <p:cNvSpPr>
              <a:spLocks/>
            </p:cNvSpPr>
            <p:nvPr/>
          </p:nvSpPr>
          <p:spPr bwMode="auto">
            <a:xfrm>
              <a:off x="315913" y="1487488"/>
              <a:ext cx="34925" cy="88900"/>
            </a:xfrm>
            <a:custGeom>
              <a:avLst/>
              <a:gdLst>
                <a:gd name="T0" fmla="*/ 0 w 149"/>
                <a:gd name="T1" fmla="*/ 72 h 559"/>
                <a:gd name="T2" fmla="*/ 149 w 149"/>
                <a:gd name="T3" fmla="*/ 0 h 559"/>
                <a:gd name="T4" fmla="*/ 149 w 149"/>
                <a:gd name="T5" fmla="*/ 486 h 559"/>
                <a:gd name="T6" fmla="*/ 0 w 149"/>
                <a:gd name="T7" fmla="*/ 559 h 559"/>
                <a:gd name="T8" fmla="*/ 0 w 149"/>
                <a:gd name="T9" fmla="*/ 72 h 559"/>
              </a:gdLst>
              <a:ahLst/>
              <a:cxnLst>
                <a:cxn ang="0">
                  <a:pos x="T0" y="T1"/>
                </a:cxn>
                <a:cxn ang="0">
                  <a:pos x="T2" y="T3"/>
                </a:cxn>
                <a:cxn ang="0">
                  <a:pos x="T4" y="T5"/>
                </a:cxn>
                <a:cxn ang="0">
                  <a:pos x="T6" y="T7"/>
                </a:cxn>
                <a:cxn ang="0">
                  <a:pos x="T8" y="T9"/>
                </a:cxn>
              </a:cxnLst>
              <a:rect l="0" t="0" r="r" b="b"/>
              <a:pathLst>
                <a:path w="149" h="559">
                  <a:moveTo>
                    <a:pt x="0" y="72"/>
                  </a:moveTo>
                  <a:lnTo>
                    <a:pt x="149" y="0"/>
                  </a:lnTo>
                  <a:lnTo>
                    <a:pt x="149" y="486"/>
                  </a:lnTo>
                  <a:lnTo>
                    <a:pt x="0" y="559"/>
                  </a:lnTo>
                  <a:lnTo>
                    <a:pt x="0" y="72"/>
                  </a:lnTo>
                  <a:close/>
                </a:path>
              </a:pathLst>
            </a:custGeom>
            <a:solidFill>
              <a:srgbClr val="4E7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0" name="Freeform 1996"/>
            <p:cNvSpPr>
              <a:spLocks/>
            </p:cNvSpPr>
            <p:nvPr/>
          </p:nvSpPr>
          <p:spPr bwMode="auto">
            <a:xfrm>
              <a:off x="306388" y="1484313"/>
              <a:ext cx="9525" cy="92075"/>
            </a:xfrm>
            <a:custGeom>
              <a:avLst/>
              <a:gdLst>
                <a:gd name="T0" fmla="*/ 0 w 47"/>
                <a:gd name="T1" fmla="*/ 0 h 578"/>
                <a:gd name="T2" fmla="*/ 47 w 47"/>
                <a:gd name="T3" fmla="*/ 91 h 578"/>
                <a:gd name="T4" fmla="*/ 47 w 47"/>
                <a:gd name="T5" fmla="*/ 578 h 578"/>
                <a:gd name="T6" fmla="*/ 0 w 47"/>
                <a:gd name="T7" fmla="*/ 486 h 578"/>
                <a:gd name="T8" fmla="*/ 0 w 47"/>
                <a:gd name="T9" fmla="*/ 0 h 578"/>
              </a:gdLst>
              <a:ahLst/>
              <a:cxnLst>
                <a:cxn ang="0">
                  <a:pos x="T0" y="T1"/>
                </a:cxn>
                <a:cxn ang="0">
                  <a:pos x="T2" y="T3"/>
                </a:cxn>
                <a:cxn ang="0">
                  <a:pos x="T4" y="T5"/>
                </a:cxn>
                <a:cxn ang="0">
                  <a:pos x="T6" y="T7"/>
                </a:cxn>
                <a:cxn ang="0">
                  <a:pos x="T8" y="T9"/>
                </a:cxn>
              </a:cxnLst>
              <a:rect l="0" t="0" r="r" b="b"/>
              <a:pathLst>
                <a:path w="47" h="578">
                  <a:moveTo>
                    <a:pt x="0" y="0"/>
                  </a:moveTo>
                  <a:lnTo>
                    <a:pt x="47" y="91"/>
                  </a:lnTo>
                  <a:lnTo>
                    <a:pt x="47" y="578"/>
                  </a:lnTo>
                  <a:lnTo>
                    <a:pt x="0" y="486"/>
                  </a:lnTo>
                  <a:lnTo>
                    <a:pt x="0" y="0"/>
                  </a:lnTo>
                  <a:close/>
                </a:path>
              </a:pathLst>
            </a:custGeom>
            <a:solidFill>
              <a:srgbClr val="19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1" name="Freeform 1997"/>
            <p:cNvSpPr>
              <a:spLocks/>
            </p:cNvSpPr>
            <p:nvPr/>
          </p:nvSpPr>
          <p:spPr bwMode="auto">
            <a:xfrm>
              <a:off x="-2787649" y="3000376"/>
              <a:ext cx="6350" cy="96838"/>
            </a:xfrm>
            <a:custGeom>
              <a:avLst/>
              <a:gdLst>
                <a:gd name="T0" fmla="*/ 0 w 29"/>
                <a:gd name="T1" fmla="*/ 127 h 613"/>
                <a:gd name="T2" fmla="*/ 29 w 29"/>
                <a:gd name="T3" fmla="*/ 0 h 613"/>
                <a:gd name="T4" fmla="*/ 29 w 29"/>
                <a:gd name="T5" fmla="*/ 487 h 613"/>
                <a:gd name="T6" fmla="*/ 0 w 29"/>
                <a:gd name="T7" fmla="*/ 613 h 613"/>
                <a:gd name="T8" fmla="*/ 0 w 29"/>
                <a:gd name="T9" fmla="*/ 127 h 613"/>
              </a:gdLst>
              <a:ahLst/>
              <a:cxnLst>
                <a:cxn ang="0">
                  <a:pos x="T0" y="T1"/>
                </a:cxn>
                <a:cxn ang="0">
                  <a:pos x="T2" y="T3"/>
                </a:cxn>
                <a:cxn ang="0">
                  <a:pos x="T4" y="T5"/>
                </a:cxn>
                <a:cxn ang="0">
                  <a:pos x="T6" y="T7"/>
                </a:cxn>
                <a:cxn ang="0">
                  <a:pos x="T8" y="T9"/>
                </a:cxn>
              </a:cxnLst>
              <a:rect l="0" t="0" r="r" b="b"/>
              <a:pathLst>
                <a:path w="29" h="613">
                  <a:moveTo>
                    <a:pt x="0" y="127"/>
                  </a:moveTo>
                  <a:lnTo>
                    <a:pt x="29" y="0"/>
                  </a:lnTo>
                  <a:lnTo>
                    <a:pt x="29" y="487"/>
                  </a:lnTo>
                  <a:lnTo>
                    <a:pt x="0" y="613"/>
                  </a:lnTo>
                  <a:lnTo>
                    <a:pt x="0" y="127"/>
                  </a:lnTo>
                  <a:close/>
                </a:path>
              </a:pathLst>
            </a:custGeom>
            <a:solidFill>
              <a:srgbClr val="17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2" name="Freeform 1998"/>
            <p:cNvSpPr>
              <a:spLocks/>
            </p:cNvSpPr>
            <p:nvPr/>
          </p:nvSpPr>
          <p:spPr bwMode="auto">
            <a:xfrm>
              <a:off x="-2808287" y="3022601"/>
              <a:ext cx="4763" cy="84138"/>
            </a:xfrm>
            <a:custGeom>
              <a:avLst/>
              <a:gdLst>
                <a:gd name="T0" fmla="*/ 0 w 25"/>
                <a:gd name="T1" fmla="*/ 0 h 524"/>
                <a:gd name="T2" fmla="*/ 25 w 25"/>
                <a:gd name="T3" fmla="*/ 39 h 524"/>
                <a:gd name="T4" fmla="*/ 25 w 25"/>
                <a:gd name="T5" fmla="*/ 524 h 524"/>
                <a:gd name="T6" fmla="*/ 0 w 25"/>
                <a:gd name="T7" fmla="*/ 487 h 524"/>
                <a:gd name="T8" fmla="*/ 0 w 25"/>
                <a:gd name="T9" fmla="*/ 0 h 524"/>
              </a:gdLst>
              <a:ahLst/>
              <a:cxnLst>
                <a:cxn ang="0">
                  <a:pos x="T0" y="T1"/>
                </a:cxn>
                <a:cxn ang="0">
                  <a:pos x="T2" y="T3"/>
                </a:cxn>
                <a:cxn ang="0">
                  <a:pos x="T4" y="T5"/>
                </a:cxn>
                <a:cxn ang="0">
                  <a:pos x="T6" y="T7"/>
                </a:cxn>
                <a:cxn ang="0">
                  <a:pos x="T8" y="T9"/>
                </a:cxn>
              </a:cxnLst>
              <a:rect l="0" t="0" r="r" b="b"/>
              <a:pathLst>
                <a:path w="25" h="524">
                  <a:moveTo>
                    <a:pt x="0" y="0"/>
                  </a:moveTo>
                  <a:lnTo>
                    <a:pt x="25" y="39"/>
                  </a:lnTo>
                  <a:lnTo>
                    <a:pt x="25" y="524"/>
                  </a:lnTo>
                  <a:lnTo>
                    <a:pt x="0" y="487"/>
                  </a:lnTo>
                  <a:lnTo>
                    <a:pt x="0" y="0"/>
                  </a:lnTo>
                  <a:close/>
                </a:path>
              </a:pathLst>
            </a:custGeom>
            <a:solidFill>
              <a:srgbClr val="263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3" name="Freeform 1999"/>
            <p:cNvSpPr>
              <a:spLocks/>
            </p:cNvSpPr>
            <p:nvPr/>
          </p:nvSpPr>
          <p:spPr bwMode="auto">
            <a:xfrm>
              <a:off x="-2787649" y="3021013"/>
              <a:ext cx="19050" cy="88900"/>
            </a:xfrm>
            <a:custGeom>
              <a:avLst/>
              <a:gdLst>
                <a:gd name="T0" fmla="*/ 0 w 85"/>
                <a:gd name="T1" fmla="*/ 76 h 561"/>
                <a:gd name="T2" fmla="*/ 85 w 85"/>
                <a:gd name="T3" fmla="*/ 0 h 561"/>
                <a:gd name="T4" fmla="*/ 85 w 85"/>
                <a:gd name="T5" fmla="*/ 486 h 561"/>
                <a:gd name="T6" fmla="*/ 0 w 85"/>
                <a:gd name="T7" fmla="*/ 561 h 561"/>
                <a:gd name="T8" fmla="*/ 0 w 85"/>
                <a:gd name="T9" fmla="*/ 76 h 561"/>
              </a:gdLst>
              <a:ahLst/>
              <a:cxnLst>
                <a:cxn ang="0">
                  <a:pos x="T0" y="T1"/>
                </a:cxn>
                <a:cxn ang="0">
                  <a:pos x="T2" y="T3"/>
                </a:cxn>
                <a:cxn ang="0">
                  <a:pos x="T4" y="T5"/>
                </a:cxn>
                <a:cxn ang="0">
                  <a:pos x="T6" y="T7"/>
                </a:cxn>
                <a:cxn ang="0">
                  <a:pos x="T8" y="T9"/>
                </a:cxn>
              </a:cxnLst>
              <a:rect l="0" t="0" r="r" b="b"/>
              <a:pathLst>
                <a:path w="85" h="561">
                  <a:moveTo>
                    <a:pt x="0" y="76"/>
                  </a:moveTo>
                  <a:lnTo>
                    <a:pt x="85" y="0"/>
                  </a:lnTo>
                  <a:lnTo>
                    <a:pt x="85" y="486"/>
                  </a:lnTo>
                  <a:lnTo>
                    <a:pt x="0" y="561"/>
                  </a:lnTo>
                  <a:lnTo>
                    <a:pt x="0" y="76"/>
                  </a:lnTo>
                  <a:close/>
                </a:path>
              </a:pathLst>
            </a:custGeom>
            <a:solidFill>
              <a:srgbClr val="405D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3" name="Freeform 2001"/>
            <p:cNvSpPr>
              <a:spLocks/>
            </p:cNvSpPr>
            <p:nvPr/>
          </p:nvSpPr>
          <p:spPr bwMode="auto">
            <a:xfrm>
              <a:off x="-2797175" y="3032125"/>
              <a:ext cx="9525" cy="88900"/>
            </a:xfrm>
            <a:custGeom>
              <a:avLst/>
              <a:gdLst>
                <a:gd name="T0" fmla="*/ 0 w 38"/>
                <a:gd name="T1" fmla="*/ 73 h 559"/>
                <a:gd name="T2" fmla="*/ 38 w 38"/>
                <a:gd name="T3" fmla="*/ 0 h 559"/>
                <a:gd name="T4" fmla="*/ 38 w 38"/>
                <a:gd name="T5" fmla="*/ 485 h 559"/>
                <a:gd name="T6" fmla="*/ 0 w 38"/>
                <a:gd name="T7" fmla="*/ 559 h 559"/>
                <a:gd name="T8" fmla="*/ 0 w 38"/>
                <a:gd name="T9" fmla="*/ 73 h 559"/>
              </a:gdLst>
              <a:ahLst/>
              <a:cxnLst>
                <a:cxn ang="0">
                  <a:pos x="T0" y="T1"/>
                </a:cxn>
                <a:cxn ang="0">
                  <a:pos x="T2" y="T3"/>
                </a:cxn>
                <a:cxn ang="0">
                  <a:pos x="T4" y="T5"/>
                </a:cxn>
                <a:cxn ang="0">
                  <a:pos x="T6" y="T7"/>
                </a:cxn>
                <a:cxn ang="0">
                  <a:pos x="T8" y="T9"/>
                </a:cxn>
              </a:cxnLst>
              <a:rect l="0" t="0" r="r" b="b"/>
              <a:pathLst>
                <a:path w="38" h="559">
                  <a:moveTo>
                    <a:pt x="0" y="73"/>
                  </a:moveTo>
                  <a:lnTo>
                    <a:pt x="38" y="0"/>
                  </a:lnTo>
                  <a:lnTo>
                    <a:pt x="38" y="485"/>
                  </a:lnTo>
                  <a:lnTo>
                    <a:pt x="0" y="559"/>
                  </a:lnTo>
                  <a:lnTo>
                    <a:pt x="0" y="73"/>
                  </a:lnTo>
                  <a:close/>
                </a:path>
              </a:pathLst>
            </a:custGeom>
            <a:solidFill>
              <a:srgbClr val="263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4" name="Freeform 2002"/>
            <p:cNvSpPr>
              <a:spLocks/>
            </p:cNvSpPr>
            <p:nvPr/>
          </p:nvSpPr>
          <p:spPr bwMode="auto">
            <a:xfrm>
              <a:off x="-2806700" y="3043238"/>
              <a:ext cx="9525" cy="77788"/>
            </a:xfrm>
            <a:custGeom>
              <a:avLst/>
              <a:gdLst>
                <a:gd name="T0" fmla="*/ 0 w 41"/>
                <a:gd name="T1" fmla="*/ 0 h 495"/>
                <a:gd name="T2" fmla="*/ 41 w 41"/>
                <a:gd name="T3" fmla="*/ 9 h 495"/>
                <a:gd name="T4" fmla="*/ 41 w 41"/>
                <a:gd name="T5" fmla="*/ 495 h 495"/>
                <a:gd name="T6" fmla="*/ 0 w 41"/>
                <a:gd name="T7" fmla="*/ 486 h 495"/>
                <a:gd name="T8" fmla="*/ 0 w 41"/>
                <a:gd name="T9" fmla="*/ 0 h 495"/>
              </a:gdLst>
              <a:ahLst/>
              <a:cxnLst>
                <a:cxn ang="0">
                  <a:pos x="T0" y="T1"/>
                </a:cxn>
                <a:cxn ang="0">
                  <a:pos x="T2" y="T3"/>
                </a:cxn>
                <a:cxn ang="0">
                  <a:pos x="T4" y="T5"/>
                </a:cxn>
                <a:cxn ang="0">
                  <a:pos x="T6" y="T7"/>
                </a:cxn>
                <a:cxn ang="0">
                  <a:pos x="T8" y="T9"/>
                </a:cxn>
              </a:cxnLst>
              <a:rect l="0" t="0" r="r" b="b"/>
              <a:pathLst>
                <a:path w="41" h="495">
                  <a:moveTo>
                    <a:pt x="0" y="0"/>
                  </a:moveTo>
                  <a:lnTo>
                    <a:pt x="41" y="9"/>
                  </a:lnTo>
                  <a:lnTo>
                    <a:pt x="41" y="495"/>
                  </a:lnTo>
                  <a:lnTo>
                    <a:pt x="0" y="486"/>
                  </a:lnTo>
                  <a:lnTo>
                    <a:pt x="0" y="0"/>
                  </a:lnTo>
                  <a:close/>
                </a:path>
              </a:pathLst>
            </a:custGeom>
            <a:solidFill>
              <a:srgbClr val="548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5" name="Freeform 2003"/>
            <p:cNvSpPr>
              <a:spLocks/>
            </p:cNvSpPr>
            <p:nvPr/>
          </p:nvSpPr>
          <p:spPr bwMode="auto">
            <a:xfrm>
              <a:off x="-2822575" y="3030538"/>
              <a:ext cx="11113" cy="84138"/>
            </a:xfrm>
            <a:custGeom>
              <a:avLst/>
              <a:gdLst>
                <a:gd name="T0" fmla="*/ 0 w 52"/>
                <a:gd name="T1" fmla="*/ 0 h 537"/>
                <a:gd name="T2" fmla="*/ 52 w 52"/>
                <a:gd name="T3" fmla="*/ 51 h 537"/>
                <a:gd name="T4" fmla="*/ 52 w 52"/>
                <a:gd name="T5" fmla="*/ 537 h 537"/>
                <a:gd name="T6" fmla="*/ 0 w 52"/>
                <a:gd name="T7" fmla="*/ 485 h 537"/>
                <a:gd name="T8" fmla="*/ 0 w 52"/>
                <a:gd name="T9" fmla="*/ 0 h 537"/>
              </a:gdLst>
              <a:ahLst/>
              <a:cxnLst>
                <a:cxn ang="0">
                  <a:pos x="T0" y="T1"/>
                </a:cxn>
                <a:cxn ang="0">
                  <a:pos x="T2" y="T3"/>
                </a:cxn>
                <a:cxn ang="0">
                  <a:pos x="T4" y="T5"/>
                </a:cxn>
                <a:cxn ang="0">
                  <a:pos x="T6" y="T7"/>
                </a:cxn>
                <a:cxn ang="0">
                  <a:pos x="T8" y="T9"/>
                </a:cxn>
              </a:cxnLst>
              <a:rect l="0" t="0" r="r" b="b"/>
              <a:pathLst>
                <a:path w="52" h="537">
                  <a:moveTo>
                    <a:pt x="0" y="0"/>
                  </a:moveTo>
                  <a:lnTo>
                    <a:pt x="52" y="51"/>
                  </a:lnTo>
                  <a:lnTo>
                    <a:pt x="52" y="537"/>
                  </a:lnTo>
                  <a:lnTo>
                    <a:pt x="0" y="485"/>
                  </a:lnTo>
                  <a:lnTo>
                    <a:pt x="0" y="0"/>
                  </a:lnTo>
                  <a:close/>
                </a:path>
              </a:pathLst>
            </a:custGeom>
            <a:solidFill>
              <a:srgbClr val="354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6" name="Freeform 2004"/>
            <p:cNvSpPr>
              <a:spLocks/>
            </p:cNvSpPr>
            <p:nvPr/>
          </p:nvSpPr>
          <p:spPr bwMode="auto">
            <a:xfrm>
              <a:off x="-2830512" y="3041650"/>
              <a:ext cx="7938" cy="85725"/>
            </a:xfrm>
            <a:custGeom>
              <a:avLst/>
              <a:gdLst>
                <a:gd name="T0" fmla="*/ 0 w 32"/>
                <a:gd name="T1" fmla="*/ 53 h 538"/>
                <a:gd name="T2" fmla="*/ 32 w 32"/>
                <a:gd name="T3" fmla="*/ 0 h 538"/>
                <a:gd name="T4" fmla="*/ 32 w 32"/>
                <a:gd name="T5" fmla="*/ 486 h 538"/>
                <a:gd name="T6" fmla="*/ 0 w 32"/>
                <a:gd name="T7" fmla="*/ 538 h 538"/>
                <a:gd name="T8" fmla="*/ 0 w 32"/>
                <a:gd name="T9" fmla="*/ 53 h 538"/>
              </a:gdLst>
              <a:ahLst/>
              <a:cxnLst>
                <a:cxn ang="0">
                  <a:pos x="T0" y="T1"/>
                </a:cxn>
                <a:cxn ang="0">
                  <a:pos x="T2" y="T3"/>
                </a:cxn>
                <a:cxn ang="0">
                  <a:pos x="T4" y="T5"/>
                </a:cxn>
                <a:cxn ang="0">
                  <a:pos x="T6" y="T7"/>
                </a:cxn>
                <a:cxn ang="0">
                  <a:pos x="T8" y="T9"/>
                </a:cxn>
              </a:cxnLst>
              <a:rect l="0" t="0" r="r" b="b"/>
              <a:pathLst>
                <a:path w="32" h="538">
                  <a:moveTo>
                    <a:pt x="0" y="53"/>
                  </a:moveTo>
                  <a:lnTo>
                    <a:pt x="32" y="0"/>
                  </a:lnTo>
                  <a:lnTo>
                    <a:pt x="32" y="486"/>
                  </a:lnTo>
                  <a:lnTo>
                    <a:pt x="0" y="538"/>
                  </a:lnTo>
                  <a:lnTo>
                    <a:pt x="0" y="53"/>
                  </a:lnTo>
                  <a:close/>
                </a:path>
              </a:pathLst>
            </a:custGeom>
            <a:solidFill>
              <a:srgbClr val="2B3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7" name="Freeform 2005"/>
            <p:cNvSpPr>
              <a:spLocks/>
            </p:cNvSpPr>
            <p:nvPr/>
          </p:nvSpPr>
          <p:spPr bwMode="auto">
            <a:xfrm>
              <a:off x="-2840037" y="3044825"/>
              <a:ext cx="9525" cy="82550"/>
            </a:xfrm>
            <a:custGeom>
              <a:avLst/>
              <a:gdLst>
                <a:gd name="T0" fmla="*/ 0 w 45"/>
                <a:gd name="T1" fmla="*/ 0 h 520"/>
                <a:gd name="T2" fmla="*/ 45 w 45"/>
                <a:gd name="T3" fmla="*/ 35 h 520"/>
                <a:gd name="T4" fmla="*/ 45 w 45"/>
                <a:gd name="T5" fmla="*/ 520 h 520"/>
                <a:gd name="T6" fmla="*/ 0 w 45"/>
                <a:gd name="T7" fmla="*/ 486 h 520"/>
                <a:gd name="T8" fmla="*/ 0 w 45"/>
                <a:gd name="T9" fmla="*/ 0 h 520"/>
              </a:gdLst>
              <a:ahLst/>
              <a:cxnLst>
                <a:cxn ang="0">
                  <a:pos x="T0" y="T1"/>
                </a:cxn>
                <a:cxn ang="0">
                  <a:pos x="T2" y="T3"/>
                </a:cxn>
                <a:cxn ang="0">
                  <a:pos x="T4" y="T5"/>
                </a:cxn>
                <a:cxn ang="0">
                  <a:pos x="T6" y="T7"/>
                </a:cxn>
                <a:cxn ang="0">
                  <a:pos x="T8" y="T9"/>
                </a:cxn>
              </a:cxnLst>
              <a:rect l="0" t="0" r="r" b="b"/>
              <a:pathLst>
                <a:path w="45" h="520">
                  <a:moveTo>
                    <a:pt x="0" y="0"/>
                  </a:moveTo>
                  <a:lnTo>
                    <a:pt x="45" y="35"/>
                  </a:lnTo>
                  <a:lnTo>
                    <a:pt x="45" y="520"/>
                  </a:lnTo>
                  <a:lnTo>
                    <a:pt x="0" y="486"/>
                  </a:lnTo>
                  <a:lnTo>
                    <a:pt x="0" y="0"/>
                  </a:lnTo>
                  <a:close/>
                </a:path>
              </a:pathLst>
            </a:custGeom>
            <a:solidFill>
              <a:srgbClr val="3F5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8" name="Freeform 2006"/>
            <p:cNvSpPr>
              <a:spLocks/>
            </p:cNvSpPr>
            <p:nvPr/>
          </p:nvSpPr>
          <p:spPr bwMode="auto">
            <a:xfrm>
              <a:off x="-2855912" y="3067050"/>
              <a:ext cx="22225" cy="79375"/>
            </a:xfrm>
            <a:custGeom>
              <a:avLst/>
              <a:gdLst>
                <a:gd name="T0" fmla="*/ 0 w 96"/>
                <a:gd name="T1" fmla="*/ 0 h 503"/>
                <a:gd name="T2" fmla="*/ 96 w 96"/>
                <a:gd name="T3" fmla="*/ 17 h 503"/>
                <a:gd name="T4" fmla="*/ 96 w 96"/>
                <a:gd name="T5" fmla="*/ 503 h 503"/>
                <a:gd name="T6" fmla="*/ 0 w 96"/>
                <a:gd name="T7" fmla="*/ 485 h 503"/>
                <a:gd name="T8" fmla="*/ 0 w 96"/>
                <a:gd name="T9" fmla="*/ 0 h 503"/>
              </a:gdLst>
              <a:ahLst/>
              <a:cxnLst>
                <a:cxn ang="0">
                  <a:pos x="T0" y="T1"/>
                </a:cxn>
                <a:cxn ang="0">
                  <a:pos x="T2" y="T3"/>
                </a:cxn>
                <a:cxn ang="0">
                  <a:pos x="T4" y="T5"/>
                </a:cxn>
                <a:cxn ang="0">
                  <a:pos x="T6" y="T7"/>
                </a:cxn>
                <a:cxn ang="0">
                  <a:pos x="T8" y="T9"/>
                </a:cxn>
              </a:cxnLst>
              <a:rect l="0" t="0" r="r" b="b"/>
              <a:pathLst>
                <a:path w="96" h="503">
                  <a:moveTo>
                    <a:pt x="0" y="0"/>
                  </a:moveTo>
                  <a:lnTo>
                    <a:pt x="96" y="17"/>
                  </a:lnTo>
                  <a:lnTo>
                    <a:pt x="96" y="503"/>
                  </a:lnTo>
                  <a:lnTo>
                    <a:pt x="0" y="485"/>
                  </a:lnTo>
                  <a:lnTo>
                    <a:pt x="0" y="0"/>
                  </a:lnTo>
                  <a:close/>
                </a:path>
              </a:pathLst>
            </a:custGeom>
            <a:solidFill>
              <a:srgbClr val="55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9" name="Freeform 2007"/>
            <p:cNvSpPr>
              <a:spLocks/>
            </p:cNvSpPr>
            <p:nvPr/>
          </p:nvSpPr>
          <p:spPr bwMode="auto">
            <a:xfrm>
              <a:off x="-2889250" y="3068638"/>
              <a:ext cx="30163" cy="84138"/>
            </a:xfrm>
            <a:custGeom>
              <a:avLst/>
              <a:gdLst>
                <a:gd name="T0" fmla="*/ 0 w 135"/>
                <a:gd name="T1" fmla="*/ 0 h 533"/>
                <a:gd name="T2" fmla="*/ 135 w 135"/>
                <a:gd name="T3" fmla="*/ 47 h 533"/>
                <a:gd name="T4" fmla="*/ 135 w 135"/>
                <a:gd name="T5" fmla="*/ 533 h 533"/>
                <a:gd name="T6" fmla="*/ 0 w 135"/>
                <a:gd name="T7" fmla="*/ 487 h 533"/>
                <a:gd name="T8" fmla="*/ 0 w 135"/>
                <a:gd name="T9" fmla="*/ 0 h 533"/>
              </a:gdLst>
              <a:ahLst/>
              <a:cxnLst>
                <a:cxn ang="0">
                  <a:pos x="T0" y="T1"/>
                </a:cxn>
                <a:cxn ang="0">
                  <a:pos x="T2" y="T3"/>
                </a:cxn>
                <a:cxn ang="0">
                  <a:pos x="T4" y="T5"/>
                </a:cxn>
                <a:cxn ang="0">
                  <a:pos x="T6" y="T7"/>
                </a:cxn>
                <a:cxn ang="0">
                  <a:pos x="T8" y="T9"/>
                </a:cxn>
              </a:cxnLst>
              <a:rect l="0" t="0" r="r" b="b"/>
              <a:pathLst>
                <a:path w="135" h="533">
                  <a:moveTo>
                    <a:pt x="0" y="0"/>
                  </a:moveTo>
                  <a:lnTo>
                    <a:pt x="135" y="47"/>
                  </a:lnTo>
                  <a:lnTo>
                    <a:pt x="135" y="533"/>
                  </a:lnTo>
                  <a:lnTo>
                    <a:pt x="0" y="487"/>
                  </a:lnTo>
                  <a:lnTo>
                    <a:pt x="0" y="0"/>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0" name="Freeform 2008"/>
            <p:cNvSpPr>
              <a:spLocks/>
            </p:cNvSpPr>
            <p:nvPr/>
          </p:nvSpPr>
          <p:spPr bwMode="auto">
            <a:xfrm>
              <a:off x="-2859087" y="3067050"/>
              <a:ext cx="3175" cy="85725"/>
            </a:xfrm>
            <a:custGeom>
              <a:avLst/>
              <a:gdLst>
                <a:gd name="T0" fmla="*/ 0 w 12"/>
                <a:gd name="T1" fmla="*/ 60 h 546"/>
                <a:gd name="T2" fmla="*/ 12 w 12"/>
                <a:gd name="T3" fmla="*/ 0 h 546"/>
                <a:gd name="T4" fmla="*/ 12 w 12"/>
                <a:gd name="T5" fmla="*/ 485 h 546"/>
                <a:gd name="T6" fmla="*/ 0 w 12"/>
                <a:gd name="T7" fmla="*/ 546 h 546"/>
                <a:gd name="T8" fmla="*/ 0 w 12"/>
                <a:gd name="T9" fmla="*/ 60 h 546"/>
              </a:gdLst>
              <a:ahLst/>
              <a:cxnLst>
                <a:cxn ang="0">
                  <a:pos x="T0" y="T1"/>
                </a:cxn>
                <a:cxn ang="0">
                  <a:pos x="T2" y="T3"/>
                </a:cxn>
                <a:cxn ang="0">
                  <a:pos x="T4" y="T5"/>
                </a:cxn>
                <a:cxn ang="0">
                  <a:pos x="T6" y="T7"/>
                </a:cxn>
                <a:cxn ang="0">
                  <a:pos x="T8" y="T9"/>
                </a:cxn>
              </a:cxnLst>
              <a:rect l="0" t="0" r="r" b="b"/>
              <a:pathLst>
                <a:path w="12" h="546">
                  <a:moveTo>
                    <a:pt x="0" y="60"/>
                  </a:moveTo>
                  <a:lnTo>
                    <a:pt x="12" y="0"/>
                  </a:lnTo>
                  <a:lnTo>
                    <a:pt x="12" y="485"/>
                  </a:lnTo>
                  <a:lnTo>
                    <a:pt x="0" y="546"/>
                  </a:lnTo>
                  <a:lnTo>
                    <a:pt x="0" y="60"/>
                  </a:lnTo>
                  <a:close/>
                </a:path>
              </a:pathLst>
            </a:custGeom>
            <a:solidFill>
              <a:srgbClr val="151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5" name="Freeform 2033"/>
            <p:cNvSpPr>
              <a:spLocks/>
            </p:cNvSpPr>
            <p:nvPr/>
          </p:nvSpPr>
          <p:spPr bwMode="auto">
            <a:xfrm>
              <a:off x="-1439862" y="2719388"/>
              <a:ext cx="4763" cy="82550"/>
            </a:xfrm>
            <a:custGeom>
              <a:avLst/>
              <a:gdLst>
                <a:gd name="T0" fmla="*/ 21 w 21"/>
                <a:gd name="T1" fmla="*/ 33 h 519"/>
                <a:gd name="T2" fmla="*/ 0 w 21"/>
                <a:gd name="T3" fmla="*/ 0 h 519"/>
                <a:gd name="T4" fmla="*/ 0 w 21"/>
                <a:gd name="T5" fmla="*/ 486 h 519"/>
                <a:gd name="T6" fmla="*/ 21 w 21"/>
                <a:gd name="T7" fmla="*/ 519 h 519"/>
                <a:gd name="T8" fmla="*/ 21 w 21"/>
                <a:gd name="T9" fmla="*/ 33 h 519"/>
              </a:gdLst>
              <a:ahLst/>
              <a:cxnLst>
                <a:cxn ang="0">
                  <a:pos x="T0" y="T1"/>
                </a:cxn>
                <a:cxn ang="0">
                  <a:pos x="T2" y="T3"/>
                </a:cxn>
                <a:cxn ang="0">
                  <a:pos x="T4" y="T5"/>
                </a:cxn>
                <a:cxn ang="0">
                  <a:pos x="T6" y="T7"/>
                </a:cxn>
                <a:cxn ang="0">
                  <a:pos x="T8" y="T9"/>
                </a:cxn>
              </a:cxnLst>
              <a:rect l="0" t="0" r="r" b="b"/>
              <a:pathLst>
                <a:path w="21" h="519">
                  <a:moveTo>
                    <a:pt x="21" y="33"/>
                  </a:moveTo>
                  <a:lnTo>
                    <a:pt x="0" y="0"/>
                  </a:lnTo>
                  <a:lnTo>
                    <a:pt x="0" y="486"/>
                  </a:lnTo>
                  <a:lnTo>
                    <a:pt x="21" y="519"/>
                  </a:lnTo>
                  <a:lnTo>
                    <a:pt x="21" y="33"/>
                  </a:lnTo>
                  <a:close/>
                </a:path>
              </a:pathLst>
            </a:custGeom>
            <a:solidFill>
              <a:srgbClr val="212A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6" name="Freeform 2034"/>
            <p:cNvSpPr>
              <a:spLocks/>
            </p:cNvSpPr>
            <p:nvPr/>
          </p:nvSpPr>
          <p:spPr bwMode="auto">
            <a:xfrm>
              <a:off x="-1450975" y="2719388"/>
              <a:ext cx="11113" cy="84138"/>
            </a:xfrm>
            <a:custGeom>
              <a:avLst/>
              <a:gdLst>
                <a:gd name="T0" fmla="*/ 46 w 46"/>
                <a:gd name="T1" fmla="*/ 0 h 536"/>
                <a:gd name="T2" fmla="*/ 0 w 46"/>
                <a:gd name="T3" fmla="*/ 50 h 536"/>
                <a:gd name="T4" fmla="*/ 0 w 46"/>
                <a:gd name="T5" fmla="*/ 536 h 536"/>
                <a:gd name="T6" fmla="*/ 46 w 46"/>
                <a:gd name="T7" fmla="*/ 486 h 536"/>
                <a:gd name="T8" fmla="*/ 46 w 46"/>
                <a:gd name="T9" fmla="*/ 0 h 536"/>
              </a:gdLst>
              <a:ahLst/>
              <a:cxnLst>
                <a:cxn ang="0">
                  <a:pos x="T0" y="T1"/>
                </a:cxn>
                <a:cxn ang="0">
                  <a:pos x="T2" y="T3"/>
                </a:cxn>
                <a:cxn ang="0">
                  <a:pos x="T4" y="T5"/>
                </a:cxn>
                <a:cxn ang="0">
                  <a:pos x="T6" y="T7"/>
                </a:cxn>
                <a:cxn ang="0">
                  <a:pos x="T8" y="T9"/>
                </a:cxn>
              </a:cxnLst>
              <a:rect l="0" t="0" r="r" b="b"/>
              <a:pathLst>
                <a:path w="46" h="536">
                  <a:moveTo>
                    <a:pt x="46" y="0"/>
                  </a:moveTo>
                  <a:lnTo>
                    <a:pt x="0" y="50"/>
                  </a:lnTo>
                  <a:lnTo>
                    <a:pt x="0" y="536"/>
                  </a:lnTo>
                  <a:lnTo>
                    <a:pt x="46" y="486"/>
                  </a:lnTo>
                  <a:lnTo>
                    <a:pt x="46" y="0"/>
                  </a:lnTo>
                  <a:close/>
                </a:path>
              </a:pathLst>
            </a:custGeom>
            <a:solidFill>
              <a:srgbClr val="3D59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7" name="Freeform 2035"/>
            <p:cNvSpPr>
              <a:spLocks/>
            </p:cNvSpPr>
            <p:nvPr/>
          </p:nvSpPr>
          <p:spPr bwMode="auto">
            <a:xfrm>
              <a:off x="-1466850" y="2727325"/>
              <a:ext cx="15875" cy="82550"/>
            </a:xfrm>
            <a:custGeom>
              <a:avLst/>
              <a:gdLst>
                <a:gd name="T0" fmla="*/ 74 w 74"/>
                <a:gd name="T1" fmla="*/ 0 h 524"/>
                <a:gd name="T2" fmla="*/ 0 w 74"/>
                <a:gd name="T3" fmla="*/ 39 h 524"/>
                <a:gd name="T4" fmla="*/ 0 w 74"/>
                <a:gd name="T5" fmla="*/ 524 h 524"/>
                <a:gd name="T6" fmla="*/ 74 w 74"/>
                <a:gd name="T7" fmla="*/ 486 h 524"/>
                <a:gd name="T8" fmla="*/ 74 w 74"/>
                <a:gd name="T9" fmla="*/ 0 h 524"/>
              </a:gdLst>
              <a:ahLst/>
              <a:cxnLst>
                <a:cxn ang="0">
                  <a:pos x="T0" y="T1"/>
                </a:cxn>
                <a:cxn ang="0">
                  <a:pos x="T2" y="T3"/>
                </a:cxn>
                <a:cxn ang="0">
                  <a:pos x="T4" y="T5"/>
                </a:cxn>
                <a:cxn ang="0">
                  <a:pos x="T6" y="T7"/>
                </a:cxn>
                <a:cxn ang="0">
                  <a:pos x="T8" y="T9"/>
                </a:cxn>
              </a:cxnLst>
              <a:rect l="0" t="0" r="r" b="b"/>
              <a:pathLst>
                <a:path w="74" h="524">
                  <a:moveTo>
                    <a:pt x="74" y="0"/>
                  </a:moveTo>
                  <a:lnTo>
                    <a:pt x="0" y="39"/>
                  </a:lnTo>
                  <a:lnTo>
                    <a:pt x="0" y="524"/>
                  </a:lnTo>
                  <a:lnTo>
                    <a:pt x="74" y="486"/>
                  </a:lnTo>
                  <a:lnTo>
                    <a:pt x="74" y="0"/>
                  </a:lnTo>
                  <a:close/>
                </a:path>
              </a:pathLst>
            </a:custGeom>
            <a:solidFill>
              <a:srgbClr val="51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8" name="Freeform 2036"/>
            <p:cNvSpPr>
              <a:spLocks/>
            </p:cNvSpPr>
            <p:nvPr/>
          </p:nvSpPr>
          <p:spPr bwMode="auto">
            <a:xfrm>
              <a:off x="-1435100" y="2724150"/>
              <a:ext cx="6350" cy="101600"/>
            </a:xfrm>
            <a:custGeom>
              <a:avLst/>
              <a:gdLst>
                <a:gd name="T0" fmla="*/ 27 w 27"/>
                <a:gd name="T1" fmla="*/ 156 h 642"/>
                <a:gd name="T2" fmla="*/ 0 w 27"/>
                <a:gd name="T3" fmla="*/ 0 h 642"/>
                <a:gd name="T4" fmla="*/ 0 w 27"/>
                <a:gd name="T5" fmla="*/ 486 h 642"/>
                <a:gd name="T6" fmla="*/ 27 w 27"/>
                <a:gd name="T7" fmla="*/ 642 h 642"/>
                <a:gd name="T8" fmla="*/ 27 w 27"/>
                <a:gd name="T9" fmla="*/ 156 h 642"/>
              </a:gdLst>
              <a:ahLst/>
              <a:cxnLst>
                <a:cxn ang="0">
                  <a:pos x="T0" y="T1"/>
                </a:cxn>
                <a:cxn ang="0">
                  <a:pos x="T2" y="T3"/>
                </a:cxn>
                <a:cxn ang="0">
                  <a:pos x="T4" y="T5"/>
                </a:cxn>
                <a:cxn ang="0">
                  <a:pos x="T6" y="T7"/>
                </a:cxn>
                <a:cxn ang="0">
                  <a:pos x="T8" y="T9"/>
                </a:cxn>
              </a:cxnLst>
              <a:rect l="0" t="0" r="r" b="b"/>
              <a:pathLst>
                <a:path w="27" h="642">
                  <a:moveTo>
                    <a:pt x="27" y="156"/>
                  </a:moveTo>
                  <a:lnTo>
                    <a:pt x="0" y="0"/>
                  </a:lnTo>
                  <a:lnTo>
                    <a:pt x="0" y="486"/>
                  </a:lnTo>
                  <a:lnTo>
                    <a:pt x="27" y="642"/>
                  </a:lnTo>
                  <a:lnTo>
                    <a:pt x="27" y="156"/>
                  </a:lnTo>
                  <a:close/>
                </a:path>
              </a:pathLst>
            </a:custGeom>
            <a:solidFill>
              <a:srgbClr val="10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9" name="Freeform 2037"/>
            <p:cNvSpPr>
              <a:spLocks/>
            </p:cNvSpPr>
            <p:nvPr/>
          </p:nvSpPr>
          <p:spPr bwMode="auto">
            <a:xfrm>
              <a:off x="-1463675" y="2741613"/>
              <a:ext cx="1588" cy="84138"/>
            </a:xfrm>
            <a:custGeom>
              <a:avLst/>
              <a:gdLst>
                <a:gd name="T0" fmla="*/ 6 w 6"/>
                <a:gd name="T1" fmla="*/ 0 h 530"/>
                <a:gd name="T2" fmla="*/ 0 w 6"/>
                <a:gd name="T3" fmla="*/ 44 h 530"/>
                <a:gd name="T4" fmla="*/ 0 w 6"/>
                <a:gd name="T5" fmla="*/ 530 h 530"/>
                <a:gd name="T6" fmla="*/ 6 w 6"/>
                <a:gd name="T7" fmla="*/ 485 h 530"/>
                <a:gd name="T8" fmla="*/ 6 w 6"/>
                <a:gd name="T9" fmla="*/ 0 h 530"/>
              </a:gdLst>
              <a:ahLst/>
              <a:cxnLst>
                <a:cxn ang="0">
                  <a:pos x="T0" y="T1"/>
                </a:cxn>
                <a:cxn ang="0">
                  <a:pos x="T2" y="T3"/>
                </a:cxn>
                <a:cxn ang="0">
                  <a:pos x="T4" y="T5"/>
                </a:cxn>
                <a:cxn ang="0">
                  <a:pos x="T6" y="T7"/>
                </a:cxn>
                <a:cxn ang="0">
                  <a:pos x="T8" y="T9"/>
                </a:cxn>
              </a:cxnLst>
              <a:rect l="0" t="0" r="r" b="b"/>
              <a:pathLst>
                <a:path w="6" h="530">
                  <a:moveTo>
                    <a:pt x="6" y="0"/>
                  </a:moveTo>
                  <a:lnTo>
                    <a:pt x="0" y="44"/>
                  </a:lnTo>
                  <a:lnTo>
                    <a:pt x="0" y="530"/>
                  </a:lnTo>
                  <a:lnTo>
                    <a:pt x="6" y="485"/>
                  </a:lnTo>
                  <a:lnTo>
                    <a:pt x="6" y="0"/>
                  </a:lnTo>
                  <a:close/>
                </a:path>
              </a:pathLst>
            </a:custGeom>
            <a:solidFill>
              <a:srgbClr val="15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0" name="Freeform 2038"/>
            <p:cNvSpPr>
              <a:spLocks/>
            </p:cNvSpPr>
            <p:nvPr/>
          </p:nvSpPr>
          <p:spPr bwMode="auto">
            <a:xfrm>
              <a:off x="-1482725" y="2747963"/>
              <a:ext cx="19050" cy="87313"/>
            </a:xfrm>
            <a:custGeom>
              <a:avLst/>
              <a:gdLst>
                <a:gd name="T0" fmla="*/ 86 w 86"/>
                <a:gd name="T1" fmla="*/ 0 h 554"/>
                <a:gd name="T2" fmla="*/ 0 w 86"/>
                <a:gd name="T3" fmla="*/ 68 h 554"/>
                <a:gd name="T4" fmla="*/ 0 w 86"/>
                <a:gd name="T5" fmla="*/ 554 h 554"/>
                <a:gd name="T6" fmla="*/ 86 w 86"/>
                <a:gd name="T7" fmla="*/ 486 h 554"/>
                <a:gd name="T8" fmla="*/ 86 w 86"/>
                <a:gd name="T9" fmla="*/ 0 h 554"/>
              </a:gdLst>
              <a:ahLst/>
              <a:cxnLst>
                <a:cxn ang="0">
                  <a:pos x="T0" y="T1"/>
                </a:cxn>
                <a:cxn ang="0">
                  <a:pos x="T2" y="T3"/>
                </a:cxn>
                <a:cxn ang="0">
                  <a:pos x="T4" y="T5"/>
                </a:cxn>
                <a:cxn ang="0">
                  <a:pos x="T6" y="T7"/>
                </a:cxn>
                <a:cxn ang="0">
                  <a:pos x="T8" y="T9"/>
                </a:cxn>
              </a:cxnLst>
              <a:rect l="0" t="0" r="r" b="b"/>
              <a:pathLst>
                <a:path w="86" h="554">
                  <a:moveTo>
                    <a:pt x="86" y="0"/>
                  </a:moveTo>
                  <a:lnTo>
                    <a:pt x="0" y="68"/>
                  </a:lnTo>
                  <a:lnTo>
                    <a:pt x="0" y="554"/>
                  </a:lnTo>
                  <a:lnTo>
                    <a:pt x="86" y="486"/>
                  </a:lnTo>
                  <a:lnTo>
                    <a:pt x="86" y="0"/>
                  </a:lnTo>
                  <a:close/>
                </a:path>
              </a:pathLst>
            </a:custGeom>
            <a:solidFill>
              <a:srgbClr val="466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1" name="Freeform 2039"/>
            <p:cNvSpPr>
              <a:spLocks/>
            </p:cNvSpPr>
            <p:nvPr/>
          </p:nvSpPr>
          <p:spPr bwMode="auto">
            <a:xfrm>
              <a:off x="-1492250" y="2759075"/>
              <a:ext cx="9525" cy="104775"/>
            </a:xfrm>
            <a:custGeom>
              <a:avLst/>
              <a:gdLst>
                <a:gd name="T0" fmla="*/ 41 w 41"/>
                <a:gd name="T1" fmla="*/ 0 h 664"/>
                <a:gd name="T2" fmla="*/ 0 w 41"/>
                <a:gd name="T3" fmla="*/ 178 h 664"/>
                <a:gd name="T4" fmla="*/ 0 w 41"/>
                <a:gd name="T5" fmla="*/ 664 h 664"/>
                <a:gd name="T6" fmla="*/ 41 w 41"/>
                <a:gd name="T7" fmla="*/ 486 h 664"/>
                <a:gd name="T8" fmla="*/ 41 w 41"/>
                <a:gd name="T9" fmla="*/ 0 h 664"/>
              </a:gdLst>
              <a:ahLst/>
              <a:cxnLst>
                <a:cxn ang="0">
                  <a:pos x="T0" y="T1"/>
                </a:cxn>
                <a:cxn ang="0">
                  <a:pos x="T2" y="T3"/>
                </a:cxn>
                <a:cxn ang="0">
                  <a:pos x="T4" y="T5"/>
                </a:cxn>
                <a:cxn ang="0">
                  <a:pos x="T6" y="T7"/>
                </a:cxn>
                <a:cxn ang="0">
                  <a:pos x="T8" y="T9"/>
                </a:cxn>
              </a:cxnLst>
              <a:rect l="0" t="0" r="r" b="b"/>
              <a:pathLst>
                <a:path w="41" h="664">
                  <a:moveTo>
                    <a:pt x="41" y="0"/>
                  </a:moveTo>
                  <a:lnTo>
                    <a:pt x="0" y="178"/>
                  </a:lnTo>
                  <a:lnTo>
                    <a:pt x="0" y="664"/>
                  </a:lnTo>
                  <a:lnTo>
                    <a:pt x="41" y="486"/>
                  </a:lnTo>
                  <a:lnTo>
                    <a:pt x="41" y="0"/>
                  </a:lnTo>
                  <a:close/>
                </a:path>
              </a:pathLst>
            </a:custGeom>
            <a:solidFill>
              <a:srgbClr val="1A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3" name="Freeform 2041"/>
            <p:cNvSpPr>
              <a:spLocks/>
            </p:cNvSpPr>
            <p:nvPr/>
          </p:nvSpPr>
          <p:spPr bwMode="auto">
            <a:xfrm>
              <a:off x="-792162" y="1254125"/>
              <a:ext cx="979488" cy="606425"/>
            </a:xfrm>
            <a:custGeom>
              <a:avLst/>
              <a:gdLst>
                <a:gd name="T0" fmla="*/ 1356 w 4317"/>
                <a:gd name="T1" fmla="*/ 113 h 3825"/>
                <a:gd name="T2" fmla="*/ 1513 w 4317"/>
                <a:gd name="T3" fmla="*/ 14 h 3825"/>
                <a:gd name="T4" fmla="*/ 1831 w 4317"/>
                <a:gd name="T5" fmla="*/ 342 h 3825"/>
                <a:gd name="T6" fmla="*/ 2328 w 4317"/>
                <a:gd name="T7" fmla="*/ 896 h 3825"/>
                <a:gd name="T8" fmla="*/ 2852 w 4317"/>
                <a:gd name="T9" fmla="*/ 1189 h 3825"/>
                <a:gd name="T10" fmla="*/ 2939 w 4317"/>
                <a:gd name="T11" fmla="*/ 1257 h 3825"/>
                <a:gd name="T12" fmla="*/ 3074 w 4317"/>
                <a:gd name="T13" fmla="*/ 1201 h 3825"/>
                <a:gd name="T14" fmla="*/ 3126 w 4317"/>
                <a:gd name="T15" fmla="*/ 1221 h 3825"/>
                <a:gd name="T16" fmla="*/ 3517 w 4317"/>
                <a:gd name="T17" fmla="*/ 1391 h 3825"/>
                <a:gd name="T18" fmla="*/ 3924 w 4317"/>
                <a:gd name="T19" fmla="*/ 960 h 3825"/>
                <a:gd name="T20" fmla="*/ 3839 w 4317"/>
                <a:gd name="T21" fmla="*/ 1303 h 3825"/>
                <a:gd name="T22" fmla="*/ 3977 w 4317"/>
                <a:gd name="T23" fmla="*/ 1670 h 3825"/>
                <a:gd name="T24" fmla="*/ 3938 w 4317"/>
                <a:gd name="T25" fmla="*/ 1867 h 3825"/>
                <a:gd name="T26" fmla="*/ 4317 w 4317"/>
                <a:gd name="T27" fmla="*/ 1836 h 3825"/>
                <a:gd name="T28" fmla="*/ 4131 w 4317"/>
                <a:gd name="T29" fmla="*/ 2062 h 3825"/>
                <a:gd name="T30" fmla="*/ 3875 w 4317"/>
                <a:gd name="T31" fmla="*/ 2187 h 3825"/>
                <a:gd name="T32" fmla="*/ 3667 w 4317"/>
                <a:gd name="T33" fmla="*/ 2243 h 3825"/>
                <a:gd name="T34" fmla="*/ 3625 w 4317"/>
                <a:gd name="T35" fmla="*/ 2288 h 3825"/>
                <a:gd name="T36" fmla="*/ 3311 w 4317"/>
                <a:gd name="T37" fmla="*/ 2305 h 3825"/>
                <a:gd name="T38" fmla="*/ 2964 w 4317"/>
                <a:gd name="T39" fmla="*/ 2442 h 3825"/>
                <a:gd name="T40" fmla="*/ 2603 w 4317"/>
                <a:gd name="T41" fmla="*/ 2900 h 3825"/>
                <a:gd name="T42" fmla="*/ 2541 w 4317"/>
                <a:gd name="T43" fmla="*/ 3308 h 3825"/>
                <a:gd name="T44" fmla="*/ 1941 w 4317"/>
                <a:gd name="T45" fmla="*/ 3002 h 3825"/>
                <a:gd name="T46" fmla="*/ 1483 w 4317"/>
                <a:gd name="T47" fmla="*/ 2712 h 3825"/>
                <a:gd name="T48" fmla="*/ 912 w 4317"/>
                <a:gd name="T49" fmla="*/ 2992 h 3825"/>
                <a:gd name="T50" fmla="*/ 659 w 4317"/>
                <a:gd name="T51" fmla="*/ 2731 h 3825"/>
                <a:gd name="T52" fmla="*/ 439 w 4317"/>
                <a:gd name="T53" fmla="*/ 3055 h 3825"/>
                <a:gd name="T54" fmla="*/ 802 w 4317"/>
                <a:gd name="T55" fmla="*/ 3233 h 3825"/>
                <a:gd name="T56" fmla="*/ 1056 w 4317"/>
                <a:gd name="T57" fmla="*/ 3446 h 3825"/>
                <a:gd name="T58" fmla="*/ 713 w 4317"/>
                <a:gd name="T59" fmla="*/ 3506 h 3825"/>
                <a:gd name="T60" fmla="*/ 502 w 4317"/>
                <a:gd name="T61" fmla="*/ 3701 h 3825"/>
                <a:gd name="T62" fmla="*/ 210 w 4317"/>
                <a:gd name="T63" fmla="*/ 3781 h 3825"/>
                <a:gd name="T64" fmla="*/ 206 w 4317"/>
                <a:gd name="T65" fmla="*/ 3467 h 3825"/>
                <a:gd name="T66" fmla="*/ 172 w 4317"/>
                <a:gd name="T67" fmla="*/ 3224 h 3825"/>
                <a:gd name="T68" fmla="*/ 81 w 4317"/>
                <a:gd name="T69" fmla="*/ 2859 h 3825"/>
                <a:gd name="T70" fmla="*/ 214 w 4317"/>
                <a:gd name="T71" fmla="*/ 2615 h 3825"/>
                <a:gd name="T72" fmla="*/ 434 w 4317"/>
                <a:gd name="T73" fmla="*/ 2423 h 3825"/>
                <a:gd name="T74" fmla="*/ 393 w 4317"/>
                <a:gd name="T75" fmla="*/ 2147 h 3825"/>
                <a:gd name="T76" fmla="*/ 622 w 4317"/>
                <a:gd name="T77" fmla="*/ 2051 h 3825"/>
                <a:gd name="T78" fmla="*/ 897 w 4317"/>
                <a:gd name="T79" fmla="*/ 2099 h 3825"/>
                <a:gd name="T80" fmla="*/ 1170 w 4317"/>
                <a:gd name="T81" fmla="*/ 2019 h 3825"/>
                <a:gd name="T82" fmla="*/ 1137 w 4317"/>
                <a:gd name="T83" fmla="*/ 1598 h 3825"/>
                <a:gd name="T84" fmla="*/ 1326 w 4317"/>
                <a:gd name="T85" fmla="*/ 1271 h 3825"/>
                <a:gd name="T86" fmla="*/ 1413 w 4317"/>
                <a:gd name="T87" fmla="*/ 786 h 3825"/>
                <a:gd name="T88" fmla="*/ 1294 w 4317"/>
                <a:gd name="T89" fmla="*/ 183 h 3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7" h="3825">
                  <a:moveTo>
                    <a:pt x="1294" y="183"/>
                  </a:moveTo>
                  <a:lnTo>
                    <a:pt x="1301" y="74"/>
                  </a:lnTo>
                  <a:lnTo>
                    <a:pt x="1356" y="113"/>
                  </a:lnTo>
                  <a:lnTo>
                    <a:pt x="1466" y="84"/>
                  </a:lnTo>
                  <a:lnTo>
                    <a:pt x="1474" y="0"/>
                  </a:lnTo>
                  <a:lnTo>
                    <a:pt x="1513" y="14"/>
                  </a:lnTo>
                  <a:lnTo>
                    <a:pt x="1708" y="205"/>
                  </a:lnTo>
                  <a:lnTo>
                    <a:pt x="1752" y="270"/>
                  </a:lnTo>
                  <a:lnTo>
                    <a:pt x="1831" y="342"/>
                  </a:lnTo>
                  <a:lnTo>
                    <a:pt x="2052" y="636"/>
                  </a:lnTo>
                  <a:lnTo>
                    <a:pt x="2165" y="759"/>
                  </a:lnTo>
                  <a:lnTo>
                    <a:pt x="2328" y="896"/>
                  </a:lnTo>
                  <a:lnTo>
                    <a:pt x="2619" y="1089"/>
                  </a:lnTo>
                  <a:lnTo>
                    <a:pt x="2791" y="1167"/>
                  </a:lnTo>
                  <a:lnTo>
                    <a:pt x="2852" y="1189"/>
                  </a:lnTo>
                  <a:lnTo>
                    <a:pt x="2777" y="1222"/>
                  </a:lnTo>
                  <a:lnTo>
                    <a:pt x="2871" y="1265"/>
                  </a:lnTo>
                  <a:lnTo>
                    <a:pt x="2939" y="1257"/>
                  </a:lnTo>
                  <a:lnTo>
                    <a:pt x="2888" y="1186"/>
                  </a:lnTo>
                  <a:lnTo>
                    <a:pt x="2954" y="1189"/>
                  </a:lnTo>
                  <a:lnTo>
                    <a:pt x="3074" y="1201"/>
                  </a:lnTo>
                  <a:lnTo>
                    <a:pt x="3072" y="1284"/>
                  </a:lnTo>
                  <a:lnTo>
                    <a:pt x="3116" y="1316"/>
                  </a:lnTo>
                  <a:lnTo>
                    <a:pt x="3126" y="1221"/>
                  </a:lnTo>
                  <a:lnTo>
                    <a:pt x="3183" y="1213"/>
                  </a:lnTo>
                  <a:lnTo>
                    <a:pt x="3231" y="1347"/>
                  </a:lnTo>
                  <a:lnTo>
                    <a:pt x="3517" y="1391"/>
                  </a:lnTo>
                  <a:lnTo>
                    <a:pt x="3786" y="1136"/>
                  </a:lnTo>
                  <a:lnTo>
                    <a:pt x="3870" y="1010"/>
                  </a:lnTo>
                  <a:lnTo>
                    <a:pt x="3924" y="960"/>
                  </a:lnTo>
                  <a:lnTo>
                    <a:pt x="3944" y="1020"/>
                  </a:lnTo>
                  <a:lnTo>
                    <a:pt x="3933" y="1135"/>
                  </a:lnTo>
                  <a:lnTo>
                    <a:pt x="3839" y="1303"/>
                  </a:lnTo>
                  <a:lnTo>
                    <a:pt x="3782" y="1477"/>
                  </a:lnTo>
                  <a:lnTo>
                    <a:pt x="3811" y="1565"/>
                  </a:lnTo>
                  <a:lnTo>
                    <a:pt x="3977" y="1670"/>
                  </a:lnTo>
                  <a:lnTo>
                    <a:pt x="3962" y="1729"/>
                  </a:lnTo>
                  <a:lnTo>
                    <a:pt x="3896" y="1681"/>
                  </a:lnTo>
                  <a:lnTo>
                    <a:pt x="3938" y="1867"/>
                  </a:lnTo>
                  <a:lnTo>
                    <a:pt x="4091" y="1944"/>
                  </a:lnTo>
                  <a:lnTo>
                    <a:pt x="4215" y="1823"/>
                  </a:lnTo>
                  <a:lnTo>
                    <a:pt x="4317" y="1836"/>
                  </a:lnTo>
                  <a:lnTo>
                    <a:pt x="4254" y="1904"/>
                  </a:lnTo>
                  <a:lnTo>
                    <a:pt x="4150" y="1946"/>
                  </a:lnTo>
                  <a:lnTo>
                    <a:pt x="4131" y="2062"/>
                  </a:lnTo>
                  <a:lnTo>
                    <a:pt x="4032" y="2073"/>
                  </a:lnTo>
                  <a:lnTo>
                    <a:pt x="3860" y="2132"/>
                  </a:lnTo>
                  <a:lnTo>
                    <a:pt x="3875" y="2187"/>
                  </a:lnTo>
                  <a:lnTo>
                    <a:pt x="3832" y="2186"/>
                  </a:lnTo>
                  <a:lnTo>
                    <a:pt x="3757" y="2254"/>
                  </a:lnTo>
                  <a:lnTo>
                    <a:pt x="3667" y="2243"/>
                  </a:lnTo>
                  <a:lnTo>
                    <a:pt x="3702" y="2192"/>
                  </a:lnTo>
                  <a:lnTo>
                    <a:pt x="3565" y="2239"/>
                  </a:lnTo>
                  <a:lnTo>
                    <a:pt x="3625" y="2288"/>
                  </a:lnTo>
                  <a:lnTo>
                    <a:pt x="3565" y="2309"/>
                  </a:lnTo>
                  <a:lnTo>
                    <a:pt x="3425" y="2316"/>
                  </a:lnTo>
                  <a:lnTo>
                    <a:pt x="3311" y="2305"/>
                  </a:lnTo>
                  <a:lnTo>
                    <a:pt x="3274" y="2264"/>
                  </a:lnTo>
                  <a:lnTo>
                    <a:pt x="3145" y="2310"/>
                  </a:lnTo>
                  <a:lnTo>
                    <a:pt x="2964" y="2442"/>
                  </a:lnTo>
                  <a:lnTo>
                    <a:pt x="2830" y="2576"/>
                  </a:lnTo>
                  <a:lnTo>
                    <a:pt x="2663" y="2789"/>
                  </a:lnTo>
                  <a:lnTo>
                    <a:pt x="2603" y="2900"/>
                  </a:lnTo>
                  <a:lnTo>
                    <a:pt x="2608" y="3076"/>
                  </a:lnTo>
                  <a:lnTo>
                    <a:pt x="2580" y="3207"/>
                  </a:lnTo>
                  <a:lnTo>
                    <a:pt x="2541" y="3308"/>
                  </a:lnTo>
                  <a:lnTo>
                    <a:pt x="2410" y="3165"/>
                  </a:lnTo>
                  <a:lnTo>
                    <a:pt x="2188" y="3100"/>
                  </a:lnTo>
                  <a:lnTo>
                    <a:pt x="1941" y="3002"/>
                  </a:lnTo>
                  <a:lnTo>
                    <a:pt x="1754" y="2850"/>
                  </a:lnTo>
                  <a:lnTo>
                    <a:pt x="1653" y="2825"/>
                  </a:lnTo>
                  <a:lnTo>
                    <a:pt x="1483" y="2712"/>
                  </a:lnTo>
                  <a:lnTo>
                    <a:pt x="1315" y="2700"/>
                  </a:lnTo>
                  <a:lnTo>
                    <a:pt x="1076" y="2817"/>
                  </a:lnTo>
                  <a:lnTo>
                    <a:pt x="912" y="2992"/>
                  </a:lnTo>
                  <a:lnTo>
                    <a:pt x="854" y="3005"/>
                  </a:lnTo>
                  <a:lnTo>
                    <a:pt x="780" y="2816"/>
                  </a:lnTo>
                  <a:lnTo>
                    <a:pt x="659" y="2731"/>
                  </a:lnTo>
                  <a:lnTo>
                    <a:pt x="525" y="2789"/>
                  </a:lnTo>
                  <a:lnTo>
                    <a:pt x="412" y="2947"/>
                  </a:lnTo>
                  <a:lnTo>
                    <a:pt x="439" y="3055"/>
                  </a:lnTo>
                  <a:lnTo>
                    <a:pt x="579" y="3135"/>
                  </a:lnTo>
                  <a:lnTo>
                    <a:pt x="740" y="3138"/>
                  </a:lnTo>
                  <a:lnTo>
                    <a:pt x="802" y="3233"/>
                  </a:lnTo>
                  <a:lnTo>
                    <a:pt x="895" y="3327"/>
                  </a:lnTo>
                  <a:lnTo>
                    <a:pt x="994" y="3349"/>
                  </a:lnTo>
                  <a:lnTo>
                    <a:pt x="1056" y="3446"/>
                  </a:lnTo>
                  <a:lnTo>
                    <a:pt x="912" y="3536"/>
                  </a:lnTo>
                  <a:lnTo>
                    <a:pt x="781" y="3486"/>
                  </a:lnTo>
                  <a:lnTo>
                    <a:pt x="713" y="3506"/>
                  </a:lnTo>
                  <a:lnTo>
                    <a:pt x="670" y="3441"/>
                  </a:lnTo>
                  <a:lnTo>
                    <a:pt x="516" y="3589"/>
                  </a:lnTo>
                  <a:lnTo>
                    <a:pt x="502" y="3701"/>
                  </a:lnTo>
                  <a:lnTo>
                    <a:pt x="397" y="3749"/>
                  </a:lnTo>
                  <a:lnTo>
                    <a:pt x="328" y="3825"/>
                  </a:lnTo>
                  <a:lnTo>
                    <a:pt x="210" y="3781"/>
                  </a:lnTo>
                  <a:lnTo>
                    <a:pt x="156" y="3622"/>
                  </a:lnTo>
                  <a:lnTo>
                    <a:pt x="203" y="3532"/>
                  </a:lnTo>
                  <a:lnTo>
                    <a:pt x="206" y="3467"/>
                  </a:lnTo>
                  <a:lnTo>
                    <a:pt x="268" y="3424"/>
                  </a:lnTo>
                  <a:lnTo>
                    <a:pt x="253" y="3255"/>
                  </a:lnTo>
                  <a:lnTo>
                    <a:pt x="172" y="3224"/>
                  </a:lnTo>
                  <a:lnTo>
                    <a:pt x="74" y="3101"/>
                  </a:lnTo>
                  <a:lnTo>
                    <a:pt x="0" y="2984"/>
                  </a:lnTo>
                  <a:lnTo>
                    <a:pt x="81" y="2859"/>
                  </a:lnTo>
                  <a:lnTo>
                    <a:pt x="58" y="2692"/>
                  </a:lnTo>
                  <a:lnTo>
                    <a:pt x="86" y="2619"/>
                  </a:lnTo>
                  <a:lnTo>
                    <a:pt x="214" y="2615"/>
                  </a:lnTo>
                  <a:lnTo>
                    <a:pt x="297" y="2510"/>
                  </a:lnTo>
                  <a:lnTo>
                    <a:pt x="383" y="2544"/>
                  </a:lnTo>
                  <a:lnTo>
                    <a:pt x="434" y="2423"/>
                  </a:lnTo>
                  <a:lnTo>
                    <a:pt x="540" y="2348"/>
                  </a:lnTo>
                  <a:lnTo>
                    <a:pt x="466" y="2236"/>
                  </a:lnTo>
                  <a:lnTo>
                    <a:pt x="393" y="2147"/>
                  </a:lnTo>
                  <a:lnTo>
                    <a:pt x="425" y="2038"/>
                  </a:lnTo>
                  <a:lnTo>
                    <a:pt x="506" y="1991"/>
                  </a:lnTo>
                  <a:lnTo>
                    <a:pt x="622" y="2051"/>
                  </a:lnTo>
                  <a:lnTo>
                    <a:pt x="714" y="2110"/>
                  </a:lnTo>
                  <a:lnTo>
                    <a:pt x="815" y="2144"/>
                  </a:lnTo>
                  <a:lnTo>
                    <a:pt x="897" y="2099"/>
                  </a:lnTo>
                  <a:lnTo>
                    <a:pt x="960" y="2165"/>
                  </a:lnTo>
                  <a:lnTo>
                    <a:pt x="1085" y="2152"/>
                  </a:lnTo>
                  <a:lnTo>
                    <a:pt x="1170" y="2019"/>
                  </a:lnTo>
                  <a:lnTo>
                    <a:pt x="1158" y="1807"/>
                  </a:lnTo>
                  <a:lnTo>
                    <a:pt x="1128" y="1710"/>
                  </a:lnTo>
                  <a:lnTo>
                    <a:pt x="1137" y="1598"/>
                  </a:lnTo>
                  <a:lnTo>
                    <a:pt x="1244" y="1540"/>
                  </a:lnTo>
                  <a:lnTo>
                    <a:pt x="1319" y="1444"/>
                  </a:lnTo>
                  <a:lnTo>
                    <a:pt x="1326" y="1271"/>
                  </a:lnTo>
                  <a:lnTo>
                    <a:pt x="1321" y="1140"/>
                  </a:lnTo>
                  <a:lnTo>
                    <a:pt x="1400" y="951"/>
                  </a:lnTo>
                  <a:lnTo>
                    <a:pt x="1413" y="786"/>
                  </a:lnTo>
                  <a:lnTo>
                    <a:pt x="1311" y="471"/>
                  </a:lnTo>
                  <a:lnTo>
                    <a:pt x="1261" y="314"/>
                  </a:lnTo>
                  <a:lnTo>
                    <a:pt x="1294" y="183"/>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4" name="Freeform 2042"/>
            <p:cNvSpPr>
              <a:spLocks/>
            </p:cNvSpPr>
            <p:nvPr/>
          </p:nvSpPr>
          <p:spPr bwMode="auto">
            <a:xfrm>
              <a:off x="-1751012" y="2847975"/>
              <a:ext cx="77788" cy="66675"/>
            </a:xfrm>
            <a:custGeom>
              <a:avLst/>
              <a:gdLst>
                <a:gd name="T0" fmla="*/ 70 w 344"/>
                <a:gd name="T1" fmla="*/ 370 h 419"/>
                <a:gd name="T2" fmla="*/ 123 w 344"/>
                <a:gd name="T3" fmla="*/ 419 h 419"/>
                <a:gd name="T4" fmla="*/ 246 w 344"/>
                <a:gd name="T5" fmla="*/ 356 h 419"/>
                <a:gd name="T6" fmla="*/ 292 w 344"/>
                <a:gd name="T7" fmla="*/ 304 h 419"/>
                <a:gd name="T8" fmla="*/ 254 w 344"/>
                <a:gd name="T9" fmla="*/ 260 h 419"/>
                <a:gd name="T10" fmla="*/ 252 w 344"/>
                <a:gd name="T11" fmla="*/ 192 h 419"/>
                <a:gd name="T12" fmla="*/ 344 w 344"/>
                <a:gd name="T13" fmla="*/ 40 h 419"/>
                <a:gd name="T14" fmla="*/ 342 w 344"/>
                <a:gd name="T15" fmla="*/ 0 h 419"/>
                <a:gd name="T16" fmla="*/ 164 w 344"/>
                <a:gd name="T17" fmla="*/ 114 h 419"/>
                <a:gd name="T18" fmla="*/ 89 w 344"/>
                <a:gd name="T19" fmla="*/ 216 h 419"/>
                <a:gd name="T20" fmla="*/ 0 w 344"/>
                <a:gd name="T21" fmla="*/ 273 h 419"/>
                <a:gd name="T22" fmla="*/ 76 w 344"/>
                <a:gd name="T23" fmla="*/ 325 h 419"/>
                <a:gd name="T24" fmla="*/ 70 w 344"/>
                <a:gd name="T25" fmla="*/ 37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419">
                  <a:moveTo>
                    <a:pt x="70" y="370"/>
                  </a:moveTo>
                  <a:lnTo>
                    <a:pt x="123" y="419"/>
                  </a:lnTo>
                  <a:lnTo>
                    <a:pt x="246" y="356"/>
                  </a:lnTo>
                  <a:lnTo>
                    <a:pt x="292" y="304"/>
                  </a:lnTo>
                  <a:lnTo>
                    <a:pt x="254" y="260"/>
                  </a:lnTo>
                  <a:lnTo>
                    <a:pt x="252" y="192"/>
                  </a:lnTo>
                  <a:lnTo>
                    <a:pt x="344" y="40"/>
                  </a:lnTo>
                  <a:lnTo>
                    <a:pt x="342" y="0"/>
                  </a:lnTo>
                  <a:lnTo>
                    <a:pt x="164" y="114"/>
                  </a:lnTo>
                  <a:lnTo>
                    <a:pt x="89" y="216"/>
                  </a:lnTo>
                  <a:lnTo>
                    <a:pt x="0" y="273"/>
                  </a:lnTo>
                  <a:lnTo>
                    <a:pt x="76" y="325"/>
                  </a:lnTo>
                  <a:lnTo>
                    <a:pt x="70" y="37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5" name="Freeform 2043"/>
            <p:cNvSpPr>
              <a:spLocks/>
            </p:cNvSpPr>
            <p:nvPr/>
          </p:nvSpPr>
          <p:spPr bwMode="auto">
            <a:xfrm>
              <a:off x="-1830387" y="2849563"/>
              <a:ext cx="46038" cy="17463"/>
            </a:xfrm>
            <a:custGeom>
              <a:avLst/>
              <a:gdLst>
                <a:gd name="T0" fmla="*/ 18 w 200"/>
                <a:gd name="T1" fmla="*/ 83 h 112"/>
                <a:gd name="T2" fmla="*/ 68 w 200"/>
                <a:gd name="T3" fmla="*/ 72 h 112"/>
                <a:gd name="T4" fmla="*/ 61 w 200"/>
                <a:gd name="T5" fmla="*/ 112 h 112"/>
                <a:gd name="T6" fmla="*/ 127 w 200"/>
                <a:gd name="T7" fmla="*/ 74 h 112"/>
                <a:gd name="T8" fmla="*/ 127 w 200"/>
                <a:gd name="T9" fmla="*/ 96 h 112"/>
                <a:gd name="T10" fmla="*/ 153 w 200"/>
                <a:gd name="T11" fmla="*/ 107 h 112"/>
                <a:gd name="T12" fmla="*/ 187 w 200"/>
                <a:gd name="T13" fmla="*/ 55 h 112"/>
                <a:gd name="T14" fmla="*/ 200 w 200"/>
                <a:gd name="T15" fmla="*/ 6 h 112"/>
                <a:gd name="T16" fmla="*/ 116 w 200"/>
                <a:gd name="T17" fmla="*/ 0 h 112"/>
                <a:gd name="T18" fmla="*/ 16 w 200"/>
                <a:gd name="T19" fmla="*/ 14 h 112"/>
                <a:gd name="T20" fmla="*/ 0 w 200"/>
                <a:gd name="T21" fmla="*/ 73 h 112"/>
                <a:gd name="T22" fmla="*/ 18 w 200"/>
                <a:gd name="T23" fmla="*/ 8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12">
                  <a:moveTo>
                    <a:pt x="18" y="83"/>
                  </a:moveTo>
                  <a:lnTo>
                    <a:pt x="68" y="72"/>
                  </a:lnTo>
                  <a:lnTo>
                    <a:pt x="61" y="112"/>
                  </a:lnTo>
                  <a:lnTo>
                    <a:pt x="127" y="74"/>
                  </a:lnTo>
                  <a:lnTo>
                    <a:pt x="127" y="96"/>
                  </a:lnTo>
                  <a:lnTo>
                    <a:pt x="153" y="107"/>
                  </a:lnTo>
                  <a:lnTo>
                    <a:pt x="187" y="55"/>
                  </a:lnTo>
                  <a:lnTo>
                    <a:pt x="200" y="6"/>
                  </a:lnTo>
                  <a:lnTo>
                    <a:pt x="116" y="0"/>
                  </a:lnTo>
                  <a:lnTo>
                    <a:pt x="16" y="14"/>
                  </a:lnTo>
                  <a:lnTo>
                    <a:pt x="0" y="73"/>
                  </a:lnTo>
                  <a:lnTo>
                    <a:pt x="18" y="83"/>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6" name="Freeform 2044"/>
            <p:cNvSpPr>
              <a:spLocks/>
            </p:cNvSpPr>
            <p:nvPr/>
          </p:nvSpPr>
          <p:spPr bwMode="auto">
            <a:xfrm>
              <a:off x="-1073150" y="2312988"/>
              <a:ext cx="73025" cy="74613"/>
            </a:xfrm>
            <a:custGeom>
              <a:avLst/>
              <a:gdLst>
                <a:gd name="T0" fmla="*/ 115 w 323"/>
                <a:gd name="T1" fmla="*/ 287 h 473"/>
                <a:gd name="T2" fmla="*/ 126 w 323"/>
                <a:gd name="T3" fmla="*/ 320 h 473"/>
                <a:gd name="T4" fmla="*/ 66 w 323"/>
                <a:gd name="T5" fmla="*/ 361 h 473"/>
                <a:gd name="T6" fmla="*/ 43 w 323"/>
                <a:gd name="T7" fmla="*/ 432 h 473"/>
                <a:gd name="T8" fmla="*/ 0 w 323"/>
                <a:gd name="T9" fmla="*/ 457 h 473"/>
                <a:gd name="T10" fmla="*/ 65 w 323"/>
                <a:gd name="T11" fmla="*/ 473 h 473"/>
                <a:gd name="T12" fmla="*/ 182 w 323"/>
                <a:gd name="T13" fmla="*/ 421 h 473"/>
                <a:gd name="T14" fmla="*/ 265 w 323"/>
                <a:gd name="T15" fmla="*/ 353 h 473"/>
                <a:gd name="T16" fmla="*/ 323 w 323"/>
                <a:gd name="T17" fmla="*/ 198 h 473"/>
                <a:gd name="T18" fmla="*/ 221 w 323"/>
                <a:gd name="T19" fmla="*/ 234 h 473"/>
                <a:gd name="T20" fmla="*/ 201 w 323"/>
                <a:gd name="T21" fmla="*/ 187 h 473"/>
                <a:gd name="T22" fmla="*/ 283 w 323"/>
                <a:gd name="T23" fmla="*/ 7 h 473"/>
                <a:gd name="T24" fmla="*/ 232 w 323"/>
                <a:gd name="T25" fmla="*/ 0 h 473"/>
                <a:gd name="T26" fmla="*/ 79 w 323"/>
                <a:gd name="T27" fmla="*/ 138 h 473"/>
                <a:gd name="T28" fmla="*/ 4 w 323"/>
                <a:gd name="T29" fmla="*/ 294 h 473"/>
                <a:gd name="T30" fmla="*/ 39 w 323"/>
                <a:gd name="T31" fmla="*/ 333 h 473"/>
                <a:gd name="T32" fmla="*/ 115 w 323"/>
                <a:gd name="T33" fmla="*/ 28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73">
                  <a:moveTo>
                    <a:pt x="115" y="287"/>
                  </a:moveTo>
                  <a:lnTo>
                    <a:pt x="126" y="320"/>
                  </a:lnTo>
                  <a:lnTo>
                    <a:pt x="66" y="361"/>
                  </a:lnTo>
                  <a:lnTo>
                    <a:pt x="43" y="432"/>
                  </a:lnTo>
                  <a:lnTo>
                    <a:pt x="0" y="457"/>
                  </a:lnTo>
                  <a:lnTo>
                    <a:pt x="65" y="473"/>
                  </a:lnTo>
                  <a:lnTo>
                    <a:pt x="182" y="421"/>
                  </a:lnTo>
                  <a:lnTo>
                    <a:pt x="265" y="353"/>
                  </a:lnTo>
                  <a:lnTo>
                    <a:pt x="323" y="198"/>
                  </a:lnTo>
                  <a:lnTo>
                    <a:pt x="221" y="234"/>
                  </a:lnTo>
                  <a:lnTo>
                    <a:pt x="201" y="187"/>
                  </a:lnTo>
                  <a:lnTo>
                    <a:pt x="283" y="7"/>
                  </a:lnTo>
                  <a:lnTo>
                    <a:pt x="232" y="0"/>
                  </a:lnTo>
                  <a:lnTo>
                    <a:pt x="79" y="138"/>
                  </a:lnTo>
                  <a:lnTo>
                    <a:pt x="4" y="294"/>
                  </a:lnTo>
                  <a:lnTo>
                    <a:pt x="39" y="333"/>
                  </a:lnTo>
                  <a:lnTo>
                    <a:pt x="115" y="287"/>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7" name="Freeform 2045"/>
            <p:cNvSpPr>
              <a:spLocks/>
            </p:cNvSpPr>
            <p:nvPr/>
          </p:nvSpPr>
          <p:spPr bwMode="auto">
            <a:xfrm>
              <a:off x="-2671762" y="2898775"/>
              <a:ext cx="28575" cy="25400"/>
            </a:xfrm>
            <a:custGeom>
              <a:avLst/>
              <a:gdLst>
                <a:gd name="T0" fmla="*/ 83 w 130"/>
                <a:gd name="T1" fmla="*/ 157 h 157"/>
                <a:gd name="T2" fmla="*/ 130 w 130"/>
                <a:gd name="T3" fmla="*/ 54 h 157"/>
                <a:gd name="T4" fmla="*/ 60 w 130"/>
                <a:gd name="T5" fmla="*/ 0 h 157"/>
                <a:gd name="T6" fmla="*/ 16 w 130"/>
                <a:gd name="T7" fmla="*/ 49 h 157"/>
                <a:gd name="T8" fmla="*/ 0 w 130"/>
                <a:gd name="T9" fmla="*/ 118 h 157"/>
                <a:gd name="T10" fmla="*/ 83 w 130"/>
                <a:gd name="T11" fmla="*/ 157 h 157"/>
              </a:gdLst>
              <a:ahLst/>
              <a:cxnLst>
                <a:cxn ang="0">
                  <a:pos x="T0" y="T1"/>
                </a:cxn>
                <a:cxn ang="0">
                  <a:pos x="T2" y="T3"/>
                </a:cxn>
                <a:cxn ang="0">
                  <a:pos x="T4" y="T5"/>
                </a:cxn>
                <a:cxn ang="0">
                  <a:pos x="T6" y="T7"/>
                </a:cxn>
                <a:cxn ang="0">
                  <a:pos x="T8" y="T9"/>
                </a:cxn>
                <a:cxn ang="0">
                  <a:pos x="T10" y="T11"/>
                </a:cxn>
              </a:cxnLst>
              <a:rect l="0" t="0" r="r" b="b"/>
              <a:pathLst>
                <a:path w="130" h="157">
                  <a:moveTo>
                    <a:pt x="83" y="157"/>
                  </a:moveTo>
                  <a:lnTo>
                    <a:pt x="130" y="54"/>
                  </a:lnTo>
                  <a:lnTo>
                    <a:pt x="60" y="0"/>
                  </a:lnTo>
                  <a:lnTo>
                    <a:pt x="16" y="49"/>
                  </a:lnTo>
                  <a:lnTo>
                    <a:pt x="0" y="118"/>
                  </a:lnTo>
                  <a:lnTo>
                    <a:pt x="83" y="157"/>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8" name="Freeform 2046"/>
            <p:cNvSpPr>
              <a:spLocks/>
            </p:cNvSpPr>
            <p:nvPr/>
          </p:nvSpPr>
          <p:spPr bwMode="auto">
            <a:xfrm>
              <a:off x="-1976437" y="2570163"/>
              <a:ext cx="34925" cy="26988"/>
            </a:xfrm>
            <a:custGeom>
              <a:avLst/>
              <a:gdLst>
                <a:gd name="T0" fmla="*/ 132 w 158"/>
                <a:gd name="T1" fmla="*/ 145 h 172"/>
                <a:gd name="T2" fmla="*/ 158 w 158"/>
                <a:gd name="T3" fmla="*/ 78 h 172"/>
                <a:gd name="T4" fmla="*/ 109 w 158"/>
                <a:gd name="T5" fmla="*/ 2 h 172"/>
                <a:gd name="T6" fmla="*/ 43 w 158"/>
                <a:gd name="T7" fmla="*/ 0 h 172"/>
                <a:gd name="T8" fmla="*/ 0 w 158"/>
                <a:gd name="T9" fmla="*/ 67 h 172"/>
                <a:gd name="T10" fmla="*/ 5 w 158"/>
                <a:gd name="T11" fmla="*/ 133 h 172"/>
                <a:gd name="T12" fmla="*/ 76 w 158"/>
                <a:gd name="T13" fmla="*/ 172 h 172"/>
                <a:gd name="T14" fmla="*/ 132 w 158"/>
                <a:gd name="T15" fmla="*/ 145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72">
                  <a:moveTo>
                    <a:pt x="132" y="145"/>
                  </a:moveTo>
                  <a:lnTo>
                    <a:pt x="158" y="78"/>
                  </a:lnTo>
                  <a:lnTo>
                    <a:pt x="109" y="2"/>
                  </a:lnTo>
                  <a:lnTo>
                    <a:pt x="43" y="0"/>
                  </a:lnTo>
                  <a:lnTo>
                    <a:pt x="0" y="67"/>
                  </a:lnTo>
                  <a:lnTo>
                    <a:pt x="5" y="133"/>
                  </a:lnTo>
                  <a:lnTo>
                    <a:pt x="76" y="172"/>
                  </a:lnTo>
                  <a:lnTo>
                    <a:pt x="132" y="145"/>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9" name="Freeform 2047"/>
            <p:cNvSpPr>
              <a:spLocks/>
            </p:cNvSpPr>
            <p:nvPr/>
          </p:nvSpPr>
          <p:spPr bwMode="auto">
            <a:xfrm>
              <a:off x="-2027237" y="2595563"/>
              <a:ext cx="34925" cy="11113"/>
            </a:xfrm>
            <a:custGeom>
              <a:avLst/>
              <a:gdLst>
                <a:gd name="T0" fmla="*/ 152 w 152"/>
                <a:gd name="T1" fmla="*/ 30 h 77"/>
                <a:gd name="T2" fmla="*/ 114 w 152"/>
                <a:gd name="T3" fmla="*/ 0 h 77"/>
                <a:gd name="T4" fmla="*/ 26 w 152"/>
                <a:gd name="T5" fmla="*/ 13 h 77"/>
                <a:gd name="T6" fmla="*/ 0 w 152"/>
                <a:gd name="T7" fmla="*/ 77 h 77"/>
                <a:gd name="T8" fmla="*/ 152 w 152"/>
                <a:gd name="T9" fmla="*/ 30 h 77"/>
              </a:gdLst>
              <a:ahLst/>
              <a:cxnLst>
                <a:cxn ang="0">
                  <a:pos x="T0" y="T1"/>
                </a:cxn>
                <a:cxn ang="0">
                  <a:pos x="T2" y="T3"/>
                </a:cxn>
                <a:cxn ang="0">
                  <a:pos x="T4" y="T5"/>
                </a:cxn>
                <a:cxn ang="0">
                  <a:pos x="T6" y="T7"/>
                </a:cxn>
                <a:cxn ang="0">
                  <a:pos x="T8" y="T9"/>
                </a:cxn>
              </a:cxnLst>
              <a:rect l="0" t="0" r="r" b="b"/>
              <a:pathLst>
                <a:path w="152" h="77">
                  <a:moveTo>
                    <a:pt x="152" y="30"/>
                  </a:moveTo>
                  <a:lnTo>
                    <a:pt x="114" y="0"/>
                  </a:lnTo>
                  <a:lnTo>
                    <a:pt x="26" y="13"/>
                  </a:lnTo>
                  <a:lnTo>
                    <a:pt x="0" y="77"/>
                  </a:lnTo>
                  <a:lnTo>
                    <a:pt x="152" y="3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0" name="Freeform 2048"/>
            <p:cNvSpPr>
              <a:spLocks/>
            </p:cNvSpPr>
            <p:nvPr/>
          </p:nvSpPr>
          <p:spPr bwMode="auto">
            <a:xfrm>
              <a:off x="-2736850" y="2781300"/>
              <a:ext cx="57150" cy="55563"/>
            </a:xfrm>
            <a:custGeom>
              <a:avLst/>
              <a:gdLst>
                <a:gd name="T0" fmla="*/ 113 w 252"/>
                <a:gd name="T1" fmla="*/ 350 h 350"/>
                <a:gd name="T2" fmla="*/ 139 w 252"/>
                <a:gd name="T3" fmla="*/ 228 h 350"/>
                <a:gd name="T4" fmla="*/ 210 w 252"/>
                <a:gd name="T5" fmla="*/ 138 h 350"/>
                <a:gd name="T6" fmla="*/ 252 w 252"/>
                <a:gd name="T7" fmla="*/ 31 h 350"/>
                <a:gd name="T8" fmla="*/ 217 w 252"/>
                <a:gd name="T9" fmla="*/ 0 h 350"/>
                <a:gd name="T10" fmla="*/ 65 w 252"/>
                <a:gd name="T11" fmla="*/ 94 h 350"/>
                <a:gd name="T12" fmla="*/ 0 w 252"/>
                <a:gd name="T13" fmla="*/ 301 h 350"/>
                <a:gd name="T14" fmla="*/ 113 w 252"/>
                <a:gd name="T15" fmla="*/ 350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50">
                  <a:moveTo>
                    <a:pt x="113" y="350"/>
                  </a:moveTo>
                  <a:lnTo>
                    <a:pt x="139" y="228"/>
                  </a:lnTo>
                  <a:lnTo>
                    <a:pt x="210" y="138"/>
                  </a:lnTo>
                  <a:lnTo>
                    <a:pt x="252" y="31"/>
                  </a:lnTo>
                  <a:lnTo>
                    <a:pt x="217" y="0"/>
                  </a:lnTo>
                  <a:lnTo>
                    <a:pt x="65" y="94"/>
                  </a:lnTo>
                  <a:lnTo>
                    <a:pt x="0" y="301"/>
                  </a:lnTo>
                  <a:lnTo>
                    <a:pt x="113" y="35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1" name="Freeform 2049"/>
            <p:cNvSpPr>
              <a:spLocks/>
            </p:cNvSpPr>
            <p:nvPr/>
          </p:nvSpPr>
          <p:spPr bwMode="auto">
            <a:xfrm>
              <a:off x="-2760662" y="2835275"/>
              <a:ext cx="44450" cy="33338"/>
            </a:xfrm>
            <a:custGeom>
              <a:avLst/>
              <a:gdLst>
                <a:gd name="T0" fmla="*/ 0 w 193"/>
                <a:gd name="T1" fmla="*/ 186 h 213"/>
                <a:gd name="T2" fmla="*/ 76 w 193"/>
                <a:gd name="T3" fmla="*/ 213 h 213"/>
                <a:gd name="T4" fmla="*/ 193 w 193"/>
                <a:gd name="T5" fmla="*/ 64 h 213"/>
                <a:gd name="T6" fmla="*/ 124 w 193"/>
                <a:gd name="T7" fmla="*/ 5 h 213"/>
                <a:gd name="T8" fmla="*/ 72 w 193"/>
                <a:gd name="T9" fmla="*/ 0 h 213"/>
                <a:gd name="T10" fmla="*/ 0 w 193"/>
                <a:gd name="T11" fmla="*/ 186 h 213"/>
              </a:gdLst>
              <a:ahLst/>
              <a:cxnLst>
                <a:cxn ang="0">
                  <a:pos x="T0" y="T1"/>
                </a:cxn>
                <a:cxn ang="0">
                  <a:pos x="T2" y="T3"/>
                </a:cxn>
                <a:cxn ang="0">
                  <a:pos x="T4" y="T5"/>
                </a:cxn>
                <a:cxn ang="0">
                  <a:pos x="T6" y="T7"/>
                </a:cxn>
                <a:cxn ang="0">
                  <a:pos x="T8" y="T9"/>
                </a:cxn>
                <a:cxn ang="0">
                  <a:pos x="T10" y="T11"/>
                </a:cxn>
              </a:cxnLst>
              <a:rect l="0" t="0" r="r" b="b"/>
              <a:pathLst>
                <a:path w="193" h="213">
                  <a:moveTo>
                    <a:pt x="0" y="186"/>
                  </a:moveTo>
                  <a:lnTo>
                    <a:pt x="76" y="213"/>
                  </a:lnTo>
                  <a:lnTo>
                    <a:pt x="193" y="64"/>
                  </a:lnTo>
                  <a:lnTo>
                    <a:pt x="124" y="5"/>
                  </a:lnTo>
                  <a:lnTo>
                    <a:pt x="72" y="0"/>
                  </a:lnTo>
                  <a:lnTo>
                    <a:pt x="0" y="186"/>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2" name="Freeform 2050"/>
            <p:cNvSpPr>
              <a:spLocks/>
            </p:cNvSpPr>
            <p:nvPr/>
          </p:nvSpPr>
          <p:spPr bwMode="auto">
            <a:xfrm>
              <a:off x="-576262" y="1295400"/>
              <a:ext cx="34925" cy="25400"/>
            </a:xfrm>
            <a:custGeom>
              <a:avLst/>
              <a:gdLst>
                <a:gd name="T0" fmla="*/ 21 w 149"/>
                <a:gd name="T1" fmla="*/ 137 h 164"/>
                <a:gd name="T2" fmla="*/ 88 w 149"/>
                <a:gd name="T3" fmla="*/ 164 h 164"/>
                <a:gd name="T4" fmla="*/ 149 w 149"/>
                <a:gd name="T5" fmla="*/ 111 h 164"/>
                <a:gd name="T6" fmla="*/ 135 w 149"/>
                <a:gd name="T7" fmla="*/ 53 h 164"/>
                <a:gd name="T8" fmla="*/ 44 w 149"/>
                <a:gd name="T9" fmla="*/ 0 h 164"/>
                <a:gd name="T10" fmla="*/ 0 w 149"/>
                <a:gd name="T11" fmla="*/ 64 h 164"/>
                <a:gd name="T12" fmla="*/ 21 w 149"/>
                <a:gd name="T13" fmla="*/ 137 h 164"/>
              </a:gdLst>
              <a:ahLst/>
              <a:cxnLst>
                <a:cxn ang="0">
                  <a:pos x="T0" y="T1"/>
                </a:cxn>
                <a:cxn ang="0">
                  <a:pos x="T2" y="T3"/>
                </a:cxn>
                <a:cxn ang="0">
                  <a:pos x="T4" y="T5"/>
                </a:cxn>
                <a:cxn ang="0">
                  <a:pos x="T6" y="T7"/>
                </a:cxn>
                <a:cxn ang="0">
                  <a:pos x="T8" y="T9"/>
                </a:cxn>
                <a:cxn ang="0">
                  <a:pos x="T10" y="T11"/>
                </a:cxn>
                <a:cxn ang="0">
                  <a:pos x="T12" y="T13"/>
                </a:cxn>
              </a:cxnLst>
              <a:rect l="0" t="0" r="r" b="b"/>
              <a:pathLst>
                <a:path w="149" h="164">
                  <a:moveTo>
                    <a:pt x="21" y="137"/>
                  </a:moveTo>
                  <a:lnTo>
                    <a:pt x="88" y="164"/>
                  </a:lnTo>
                  <a:lnTo>
                    <a:pt x="149" y="111"/>
                  </a:lnTo>
                  <a:lnTo>
                    <a:pt x="135" y="53"/>
                  </a:lnTo>
                  <a:lnTo>
                    <a:pt x="44" y="0"/>
                  </a:lnTo>
                  <a:lnTo>
                    <a:pt x="0" y="64"/>
                  </a:lnTo>
                  <a:lnTo>
                    <a:pt x="21" y="137"/>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3" name="Freeform 2051"/>
            <p:cNvSpPr>
              <a:spLocks/>
            </p:cNvSpPr>
            <p:nvPr/>
          </p:nvSpPr>
          <p:spPr bwMode="auto">
            <a:xfrm>
              <a:off x="-601662" y="1268413"/>
              <a:ext cx="19050" cy="28575"/>
            </a:xfrm>
            <a:custGeom>
              <a:avLst/>
              <a:gdLst>
                <a:gd name="T0" fmla="*/ 52 w 80"/>
                <a:gd name="T1" fmla="*/ 187 h 187"/>
                <a:gd name="T2" fmla="*/ 80 w 80"/>
                <a:gd name="T3" fmla="*/ 85 h 187"/>
                <a:gd name="T4" fmla="*/ 53 w 80"/>
                <a:gd name="T5" fmla="*/ 0 h 187"/>
                <a:gd name="T6" fmla="*/ 0 w 80"/>
                <a:gd name="T7" fmla="*/ 11 h 187"/>
                <a:gd name="T8" fmla="*/ 8 w 80"/>
                <a:gd name="T9" fmla="*/ 129 h 187"/>
                <a:gd name="T10" fmla="*/ 52 w 80"/>
                <a:gd name="T11" fmla="*/ 187 h 187"/>
              </a:gdLst>
              <a:ahLst/>
              <a:cxnLst>
                <a:cxn ang="0">
                  <a:pos x="T0" y="T1"/>
                </a:cxn>
                <a:cxn ang="0">
                  <a:pos x="T2" y="T3"/>
                </a:cxn>
                <a:cxn ang="0">
                  <a:pos x="T4" y="T5"/>
                </a:cxn>
                <a:cxn ang="0">
                  <a:pos x="T6" y="T7"/>
                </a:cxn>
                <a:cxn ang="0">
                  <a:pos x="T8" y="T9"/>
                </a:cxn>
                <a:cxn ang="0">
                  <a:pos x="T10" y="T11"/>
                </a:cxn>
              </a:cxnLst>
              <a:rect l="0" t="0" r="r" b="b"/>
              <a:pathLst>
                <a:path w="80" h="187">
                  <a:moveTo>
                    <a:pt x="52" y="187"/>
                  </a:moveTo>
                  <a:lnTo>
                    <a:pt x="80" y="85"/>
                  </a:lnTo>
                  <a:lnTo>
                    <a:pt x="53" y="0"/>
                  </a:lnTo>
                  <a:lnTo>
                    <a:pt x="0" y="11"/>
                  </a:lnTo>
                  <a:lnTo>
                    <a:pt x="8" y="129"/>
                  </a:lnTo>
                  <a:lnTo>
                    <a:pt x="52" y="187"/>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4" name="Freeform 2052"/>
            <p:cNvSpPr>
              <a:spLocks/>
            </p:cNvSpPr>
            <p:nvPr/>
          </p:nvSpPr>
          <p:spPr bwMode="auto">
            <a:xfrm>
              <a:off x="112713" y="1379538"/>
              <a:ext cx="184150" cy="133350"/>
            </a:xfrm>
            <a:custGeom>
              <a:avLst/>
              <a:gdLst>
                <a:gd name="T0" fmla="*/ 165 w 806"/>
                <a:gd name="T1" fmla="*/ 805 h 845"/>
                <a:gd name="T2" fmla="*/ 186 w 806"/>
                <a:gd name="T3" fmla="*/ 588 h 845"/>
                <a:gd name="T4" fmla="*/ 263 w 806"/>
                <a:gd name="T5" fmla="*/ 568 h 845"/>
                <a:gd name="T6" fmla="*/ 347 w 806"/>
                <a:gd name="T7" fmla="*/ 467 h 845"/>
                <a:gd name="T8" fmla="*/ 352 w 806"/>
                <a:gd name="T9" fmla="*/ 401 h 845"/>
                <a:gd name="T10" fmla="*/ 448 w 806"/>
                <a:gd name="T11" fmla="*/ 334 h 845"/>
                <a:gd name="T12" fmla="*/ 451 w 806"/>
                <a:gd name="T13" fmla="*/ 279 h 845"/>
                <a:gd name="T14" fmla="*/ 598 w 806"/>
                <a:gd name="T15" fmla="*/ 243 h 845"/>
                <a:gd name="T16" fmla="*/ 691 w 806"/>
                <a:gd name="T17" fmla="*/ 143 h 845"/>
                <a:gd name="T18" fmla="*/ 795 w 806"/>
                <a:gd name="T19" fmla="*/ 120 h 845"/>
                <a:gd name="T20" fmla="*/ 806 w 806"/>
                <a:gd name="T21" fmla="*/ 44 h 845"/>
                <a:gd name="T22" fmla="*/ 663 w 806"/>
                <a:gd name="T23" fmla="*/ 84 h 845"/>
                <a:gd name="T24" fmla="*/ 502 w 806"/>
                <a:gd name="T25" fmla="*/ 0 h 845"/>
                <a:gd name="T26" fmla="*/ 441 w 806"/>
                <a:gd name="T27" fmla="*/ 62 h 845"/>
                <a:gd name="T28" fmla="*/ 367 w 806"/>
                <a:gd name="T29" fmla="*/ 250 h 845"/>
                <a:gd name="T30" fmla="*/ 287 w 806"/>
                <a:gd name="T31" fmla="*/ 327 h 845"/>
                <a:gd name="T32" fmla="*/ 159 w 806"/>
                <a:gd name="T33" fmla="*/ 517 h 845"/>
                <a:gd name="T34" fmla="*/ 0 w 806"/>
                <a:gd name="T35" fmla="*/ 664 h 845"/>
                <a:gd name="T36" fmla="*/ 30 w 806"/>
                <a:gd name="T37" fmla="*/ 766 h 845"/>
                <a:gd name="T38" fmla="*/ 117 w 806"/>
                <a:gd name="T39" fmla="*/ 774 h 845"/>
                <a:gd name="T40" fmla="*/ 140 w 806"/>
                <a:gd name="T41" fmla="*/ 845 h 845"/>
                <a:gd name="T42" fmla="*/ 165 w 806"/>
                <a:gd name="T43" fmla="*/ 80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6" h="845">
                  <a:moveTo>
                    <a:pt x="165" y="805"/>
                  </a:moveTo>
                  <a:lnTo>
                    <a:pt x="186" y="588"/>
                  </a:lnTo>
                  <a:lnTo>
                    <a:pt x="263" y="568"/>
                  </a:lnTo>
                  <a:lnTo>
                    <a:pt x="347" y="467"/>
                  </a:lnTo>
                  <a:lnTo>
                    <a:pt x="352" y="401"/>
                  </a:lnTo>
                  <a:lnTo>
                    <a:pt x="448" y="334"/>
                  </a:lnTo>
                  <a:lnTo>
                    <a:pt x="451" y="279"/>
                  </a:lnTo>
                  <a:lnTo>
                    <a:pt x="598" y="243"/>
                  </a:lnTo>
                  <a:lnTo>
                    <a:pt x="691" y="143"/>
                  </a:lnTo>
                  <a:lnTo>
                    <a:pt x="795" y="120"/>
                  </a:lnTo>
                  <a:lnTo>
                    <a:pt x="806" y="44"/>
                  </a:lnTo>
                  <a:lnTo>
                    <a:pt x="663" y="84"/>
                  </a:lnTo>
                  <a:lnTo>
                    <a:pt x="502" y="0"/>
                  </a:lnTo>
                  <a:lnTo>
                    <a:pt x="441" y="62"/>
                  </a:lnTo>
                  <a:lnTo>
                    <a:pt x="367" y="250"/>
                  </a:lnTo>
                  <a:lnTo>
                    <a:pt x="287" y="327"/>
                  </a:lnTo>
                  <a:lnTo>
                    <a:pt x="159" y="517"/>
                  </a:lnTo>
                  <a:lnTo>
                    <a:pt x="0" y="664"/>
                  </a:lnTo>
                  <a:lnTo>
                    <a:pt x="30" y="766"/>
                  </a:lnTo>
                  <a:lnTo>
                    <a:pt x="117" y="774"/>
                  </a:lnTo>
                  <a:lnTo>
                    <a:pt x="140" y="845"/>
                  </a:lnTo>
                  <a:lnTo>
                    <a:pt x="165" y="805"/>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5" name="Freeform 2053"/>
            <p:cNvSpPr>
              <a:spLocks/>
            </p:cNvSpPr>
            <p:nvPr/>
          </p:nvSpPr>
          <p:spPr bwMode="auto">
            <a:xfrm>
              <a:off x="233363" y="1525588"/>
              <a:ext cx="23813" cy="14288"/>
            </a:xfrm>
            <a:custGeom>
              <a:avLst/>
              <a:gdLst>
                <a:gd name="T0" fmla="*/ 26 w 105"/>
                <a:gd name="T1" fmla="*/ 88 h 88"/>
                <a:gd name="T2" fmla="*/ 82 w 105"/>
                <a:gd name="T3" fmla="*/ 69 h 88"/>
                <a:gd name="T4" fmla="*/ 105 w 105"/>
                <a:gd name="T5" fmla="*/ 23 h 88"/>
                <a:gd name="T6" fmla="*/ 48 w 105"/>
                <a:gd name="T7" fmla="*/ 0 h 88"/>
                <a:gd name="T8" fmla="*/ 0 w 105"/>
                <a:gd name="T9" fmla="*/ 1 h 88"/>
                <a:gd name="T10" fmla="*/ 26 w 105"/>
                <a:gd name="T11" fmla="*/ 88 h 88"/>
              </a:gdLst>
              <a:ahLst/>
              <a:cxnLst>
                <a:cxn ang="0">
                  <a:pos x="T0" y="T1"/>
                </a:cxn>
                <a:cxn ang="0">
                  <a:pos x="T2" y="T3"/>
                </a:cxn>
                <a:cxn ang="0">
                  <a:pos x="T4" y="T5"/>
                </a:cxn>
                <a:cxn ang="0">
                  <a:pos x="T6" y="T7"/>
                </a:cxn>
                <a:cxn ang="0">
                  <a:pos x="T8" y="T9"/>
                </a:cxn>
                <a:cxn ang="0">
                  <a:pos x="T10" y="T11"/>
                </a:cxn>
              </a:cxnLst>
              <a:rect l="0" t="0" r="r" b="b"/>
              <a:pathLst>
                <a:path w="105" h="88">
                  <a:moveTo>
                    <a:pt x="26" y="88"/>
                  </a:moveTo>
                  <a:lnTo>
                    <a:pt x="82" y="69"/>
                  </a:lnTo>
                  <a:lnTo>
                    <a:pt x="105" y="23"/>
                  </a:lnTo>
                  <a:lnTo>
                    <a:pt x="48" y="0"/>
                  </a:lnTo>
                  <a:lnTo>
                    <a:pt x="0" y="1"/>
                  </a:lnTo>
                  <a:lnTo>
                    <a:pt x="26" y="88"/>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6" name="Freeform 2054"/>
            <p:cNvSpPr>
              <a:spLocks/>
            </p:cNvSpPr>
            <p:nvPr/>
          </p:nvSpPr>
          <p:spPr bwMode="auto">
            <a:xfrm>
              <a:off x="-847725" y="1736725"/>
              <a:ext cx="25400" cy="31750"/>
            </a:xfrm>
            <a:custGeom>
              <a:avLst/>
              <a:gdLst>
                <a:gd name="T0" fmla="*/ 8 w 115"/>
                <a:gd name="T1" fmla="*/ 16 h 192"/>
                <a:gd name="T2" fmla="*/ 0 w 115"/>
                <a:gd name="T3" fmla="*/ 82 h 192"/>
                <a:gd name="T4" fmla="*/ 23 w 115"/>
                <a:gd name="T5" fmla="*/ 192 h 192"/>
                <a:gd name="T6" fmla="*/ 91 w 115"/>
                <a:gd name="T7" fmla="*/ 157 h 192"/>
                <a:gd name="T8" fmla="*/ 115 w 115"/>
                <a:gd name="T9" fmla="*/ 0 h 192"/>
                <a:gd name="T10" fmla="*/ 8 w 115"/>
                <a:gd name="T11" fmla="*/ 16 h 192"/>
              </a:gdLst>
              <a:ahLst/>
              <a:cxnLst>
                <a:cxn ang="0">
                  <a:pos x="T0" y="T1"/>
                </a:cxn>
                <a:cxn ang="0">
                  <a:pos x="T2" y="T3"/>
                </a:cxn>
                <a:cxn ang="0">
                  <a:pos x="T4" y="T5"/>
                </a:cxn>
                <a:cxn ang="0">
                  <a:pos x="T6" y="T7"/>
                </a:cxn>
                <a:cxn ang="0">
                  <a:pos x="T8" y="T9"/>
                </a:cxn>
                <a:cxn ang="0">
                  <a:pos x="T10" y="T11"/>
                </a:cxn>
              </a:cxnLst>
              <a:rect l="0" t="0" r="r" b="b"/>
              <a:pathLst>
                <a:path w="115" h="192">
                  <a:moveTo>
                    <a:pt x="8" y="16"/>
                  </a:moveTo>
                  <a:lnTo>
                    <a:pt x="0" y="82"/>
                  </a:lnTo>
                  <a:lnTo>
                    <a:pt x="23" y="192"/>
                  </a:lnTo>
                  <a:lnTo>
                    <a:pt x="91" y="157"/>
                  </a:lnTo>
                  <a:lnTo>
                    <a:pt x="115" y="0"/>
                  </a:lnTo>
                  <a:lnTo>
                    <a:pt x="8" y="16"/>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7" name="Freeform 2055"/>
            <p:cNvSpPr>
              <a:spLocks/>
            </p:cNvSpPr>
            <p:nvPr/>
          </p:nvSpPr>
          <p:spPr bwMode="auto">
            <a:xfrm>
              <a:off x="-2520950" y="3362325"/>
              <a:ext cx="50800" cy="63500"/>
            </a:xfrm>
            <a:custGeom>
              <a:avLst/>
              <a:gdLst>
                <a:gd name="T0" fmla="*/ 0 w 224"/>
                <a:gd name="T1" fmla="*/ 314 h 408"/>
                <a:gd name="T2" fmla="*/ 8 w 224"/>
                <a:gd name="T3" fmla="*/ 408 h 408"/>
                <a:gd name="T4" fmla="*/ 76 w 224"/>
                <a:gd name="T5" fmla="*/ 370 h 408"/>
                <a:gd name="T6" fmla="*/ 114 w 224"/>
                <a:gd name="T7" fmla="*/ 257 h 408"/>
                <a:gd name="T8" fmla="*/ 192 w 224"/>
                <a:gd name="T9" fmla="*/ 129 h 408"/>
                <a:gd name="T10" fmla="*/ 224 w 224"/>
                <a:gd name="T11" fmla="*/ 0 h 408"/>
                <a:gd name="T12" fmla="*/ 160 w 224"/>
                <a:gd name="T13" fmla="*/ 15 h 408"/>
                <a:gd name="T14" fmla="*/ 90 w 224"/>
                <a:gd name="T15" fmla="*/ 116 h 408"/>
                <a:gd name="T16" fmla="*/ 66 w 224"/>
                <a:gd name="T17" fmla="*/ 238 h 408"/>
                <a:gd name="T18" fmla="*/ 0 w 224"/>
                <a:gd name="T19" fmla="*/ 31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408">
                  <a:moveTo>
                    <a:pt x="0" y="314"/>
                  </a:moveTo>
                  <a:lnTo>
                    <a:pt x="8" y="408"/>
                  </a:lnTo>
                  <a:lnTo>
                    <a:pt x="76" y="370"/>
                  </a:lnTo>
                  <a:lnTo>
                    <a:pt x="114" y="257"/>
                  </a:lnTo>
                  <a:lnTo>
                    <a:pt x="192" y="129"/>
                  </a:lnTo>
                  <a:lnTo>
                    <a:pt x="224" y="0"/>
                  </a:lnTo>
                  <a:lnTo>
                    <a:pt x="160" y="15"/>
                  </a:lnTo>
                  <a:lnTo>
                    <a:pt x="90" y="116"/>
                  </a:lnTo>
                  <a:lnTo>
                    <a:pt x="66" y="238"/>
                  </a:lnTo>
                  <a:lnTo>
                    <a:pt x="0" y="314"/>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8" name="Freeform 2056"/>
            <p:cNvSpPr>
              <a:spLocks/>
            </p:cNvSpPr>
            <p:nvPr/>
          </p:nvSpPr>
          <p:spPr bwMode="auto">
            <a:xfrm>
              <a:off x="-2619375" y="3405188"/>
              <a:ext cx="60325" cy="39688"/>
            </a:xfrm>
            <a:custGeom>
              <a:avLst/>
              <a:gdLst>
                <a:gd name="T0" fmla="*/ 0 w 262"/>
                <a:gd name="T1" fmla="*/ 145 h 251"/>
                <a:gd name="T2" fmla="*/ 50 w 262"/>
                <a:gd name="T3" fmla="*/ 231 h 251"/>
                <a:gd name="T4" fmla="*/ 153 w 262"/>
                <a:gd name="T5" fmla="*/ 251 h 251"/>
                <a:gd name="T6" fmla="*/ 210 w 262"/>
                <a:gd name="T7" fmla="*/ 219 h 251"/>
                <a:gd name="T8" fmla="*/ 262 w 262"/>
                <a:gd name="T9" fmla="*/ 120 h 251"/>
                <a:gd name="T10" fmla="*/ 187 w 262"/>
                <a:gd name="T11" fmla="*/ 34 h 251"/>
                <a:gd name="T12" fmla="*/ 116 w 262"/>
                <a:gd name="T13" fmla="*/ 0 h 251"/>
                <a:gd name="T14" fmla="*/ 4 w 262"/>
                <a:gd name="T15" fmla="*/ 60 h 251"/>
                <a:gd name="T16" fmla="*/ 0 w 262"/>
                <a:gd name="T17" fmla="*/ 14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51">
                  <a:moveTo>
                    <a:pt x="0" y="145"/>
                  </a:moveTo>
                  <a:lnTo>
                    <a:pt x="50" y="231"/>
                  </a:lnTo>
                  <a:lnTo>
                    <a:pt x="153" y="251"/>
                  </a:lnTo>
                  <a:lnTo>
                    <a:pt x="210" y="219"/>
                  </a:lnTo>
                  <a:lnTo>
                    <a:pt x="262" y="120"/>
                  </a:lnTo>
                  <a:lnTo>
                    <a:pt x="187" y="34"/>
                  </a:lnTo>
                  <a:lnTo>
                    <a:pt x="116" y="0"/>
                  </a:lnTo>
                  <a:lnTo>
                    <a:pt x="4" y="60"/>
                  </a:lnTo>
                  <a:lnTo>
                    <a:pt x="0" y="145"/>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9" name="Freeform 2057"/>
            <p:cNvSpPr>
              <a:spLocks/>
            </p:cNvSpPr>
            <p:nvPr/>
          </p:nvSpPr>
          <p:spPr bwMode="auto">
            <a:xfrm>
              <a:off x="306388" y="1470025"/>
              <a:ext cx="49213" cy="28575"/>
            </a:xfrm>
            <a:custGeom>
              <a:avLst/>
              <a:gdLst>
                <a:gd name="T0" fmla="*/ 109 w 222"/>
                <a:gd name="T1" fmla="*/ 58 h 185"/>
                <a:gd name="T2" fmla="*/ 0 w 222"/>
                <a:gd name="T3" fmla="*/ 94 h 185"/>
                <a:gd name="T4" fmla="*/ 47 w 222"/>
                <a:gd name="T5" fmla="*/ 185 h 185"/>
                <a:gd name="T6" fmla="*/ 196 w 222"/>
                <a:gd name="T7" fmla="*/ 113 h 185"/>
                <a:gd name="T8" fmla="*/ 222 w 222"/>
                <a:gd name="T9" fmla="*/ 29 h 185"/>
                <a:gd name="T10" fmla="*/ 169 w 222"/>
                <a:gd name="T11" fmla="*/ 0 h 185"/>
                <a:gd name="T12" fmla="*/ 109 w 222"/>
                <a:gd name="T13" fmla="*/ 58 h 185"/>
              </a:gdLst>
              <a:ahLst/>
              <a:cxnLst>
                <a:cxn ang="0">
                  <a:pos x="T0" y="T1"/>
                </a:cxn>
                <a:cxn ang="0">
                  <a:pos x="T2" y="T3"/>
                </a:cxn>
                <a:cxn ang="0">
                  <a:pos x="T4" y="T5"/>
                </a:cxn>
                <a:cxn ang="0">
                  <a:pos x="T6" y="T7"/>
                </a:cxn>
                <a:cxn ang="0">
                  <a:pos x="T8" y="T9"/>
                </a:cxn>
                <a:cxn ang="0">
                  <a:pos x="T10" y="T11"/>
                </a:cxn>
                <a:cxn ang="0">
                  <a:pos x="T12" y="T13"/>
                </a:cxn>
              </a:cxnLst>
              <a:rect l="0" t="0" r="r" b="b"/>
              <a:pathLst>
                <a:path w="222" h="185">
                  <a:moveTo>
                    <a:pt x="109" y="58"/>
                  </a:moveTo>
                  <a:lnTo>
                    <a:pt x="0" y="94"/>
                  </a:lnTo>
                  <a:lnTo>
                    <a:pt x="47" y="185"/>
                  </a:lnTo>
                  <a:lnTo>
                    <a:pt x="196" y="113"/>
                  </a:lnTo>
                  <a:lnTo>
                    <a:pt x="222" y="29"/>
                  </a:lnTo>
                  <a:lnTo>
                    <a:pt x="169" y="0"/>
                  </a:lnTo>
                  <a:lnTo>
                    <a:pt x="109" y="58"/>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0" name="Freeform 2058"/>
            <p:cNvSpPr>
              <a:spLocks/>
            </p:cNvSpPr>
            <p:nvPr/>
          </p:nvSpPr>
          <p:spPr bwMode="auto">
            <a:xfrm>
              <a:off x="-2746375" y="2971800"/>
              <a:ext cx="38100" cy="26988"/>
            </a:xfrm>
            <a:custGeom>
              <a:avLst/>
              <a:gdLst>
                <a:gd name="T0" fmla="*/ 170 w 170"/>
                <a:gd name="T1" fmla="*/ 0 h 171"/>
                <a:gd name="T2" fmla="*/ 120 w 170"/>
                <a:gd name="T3" fmla="*/ 7 h 171"/>
                <a:gd name="T4" fmla="*/ 16 w 170"/>
                <a:gd name="T5" fmla="*/ 122 h 171"/>
                <a:gd name="T6" fmla="*/ 0 w 170"/>
                <a:gd name="T7" fmla="*/ 171 h 171"/>
                <a:gd name="T8" fmla="*/ 67 w 170"/>
                <a:gd name="T9" fmla="*/ 155 h 171"/>
                <a:gd name="T10" fmla="*/ 104 w 170"/>
                <a:gd name="T11" fmla="*/ 126 h 171"/>
                <a:gd name="T12" fmla="*/ 116 w 170"/>
                <a:gd name="T13" fmla="*/ 86 h 171"/>
                <a:gd name="T14" fmla="*/ 170 w 170"/>
                <a:gd name="T15" fmla="*/ 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1">
                  <a:moveTo>
                    <a:pt x="170" y="0"/>
                  </a:moveTo>
                  <a:lnTo>
                    <a:pt x="120" y="7"/>
                  </a:lnTo>
                  <a:lnTo>
                    <a:pt x="16" y="122"/>
                  </a:lnTo>
                  <a:lnTo>
                    <a:pt x="0" y="171"/>
                  </a:lnTo>
                  <a:lnTo>
                    <a:pt x="67" y="155"/>
                  </a:lnTo>
                  <a:lnTo>
                    <a:pt x="104" y="126"/>
                  </a:lnTo>
                  <a:lnTo>
                    <a:pt x="116" y="86"/>
                  </a:lnTo>
                  <a:lnTo>
                    <a:pt x="170" y="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1" name="Freeform 2059"/>
            <p:cNvSpPr>
              <a:spLocks/>
            </p:cNvSpPr>
            <p:nvPr/>
          </p:nvSpPr>
          <p:spPr bwMode="auto">
            <a:xfrm>
              <a:off x="-2590800" y="3103563"/>
              <a:ext cx="31750" cy="26988"/>
            </a:xfrm>
            <a:custGeom>
              <a:avLst/>
              <a:gdLst>
                <a:gd name="T0" fmla="*/ 0 w 140"/>
                <a:gd name="T1" fmla="*/ 95 h 172"/>
                <a:gd name="T2" fmla="*/ 43 w 140"/>
                <a:gd name="T3" fmla="*/ 164 h 172"/>
                <a:gd name="T4" fmla="*/ 84 w 140"/>
                <a:gd name="T5" fmla="*/ 172 h 172"/>
                <a:gd name="T6" fmla="*/ 140 w 140"/>
                <a:gd name="T7" fmla="*/ 101 h 172"/>
                <a:gd name="T8" fmla="*/ 137 w 140"/>
                <a:gd name="T9" fmla="*/ 24 h 172"/>
                <a:gd name="T10" fmla="*/ 99 w 140"/>
                <a:gd name="T11" fmla="*/ 0 h 172"/>
                <a:gd name="T12" fmla="*/ 6 w 140"/>
                <a:gd name="T13" fmla="*/ 51 h 172"/>
                <a:gd name="T14" fmla="*/ 0 w 140"/>
                <a:gd name="T15" fmla="*/ 95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2">
                  <a:moveTo>
                    <a:pt x="0" y="95"/>
                  </a:moveTo>
                  <a:lnTo>
                    <a:pt x="43" y="164"/>
                  </a:lnTo>
                  <a:lnTo>
                    <a:pt x="84" y="172"/>
                  </a:lnTo>
                  <a:lnTo>
                    <a:pt x="140" y="101"/>
                  </a:lnTo>
                  <a:lnTo>
                    <a:pt x="137" y="24"/>
                  </a:lnTo>
                  <a:lnTo>
                    <a:pt x="99" y="0"/>
                  </a:lnTo>
                  <a:lnTo>
                    <a:pt x="6" y="51"/>
                  </a:lnTo>
                  <a:lnTo>
                    <a:pt x="0" y="95"/>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2" name="Freeform 2060"/>
            <p:cNvSpPr>
              <a:spLocks/>
            </p:cNvSpPr>
            <p:nvPr/>
          </p:nvSpPr>
          <p:spPr bwMode="auto">
            <a:xfrm>
              <a:off x="-2649537" y="3100388"/>
              <a:ext cx="53975" cy="55563"/>
            </a:xfrm>
            <a:custGeom>
              <a:avLst/>
              <a:gdLst>
                <a:gd name="T0" fmla="*/ 207 w 236"/>
                <a:gd name="T1" fmla="*/ 0 h 353"/>
                <a:gd name="T2" fmla="*/ 137 w 236"/>
                <a:gd name="T3" fmla="*/ 1 h 353"/>
                <a:gd name="T4" fmla="*/ 46 w 236"/>
                <a:gd name="T5" fmla="*/ 56 h 353"/>
                <a:gd name="T6" fmla="*/ 2 w 236"/>
                <a:gd name="T7" fmla="*/ 202 h 353"/>
                <a:gd name="T8" fmla="*/ 16 w 236"/>
                <a:gd name="T9" fmla="*/ 227 h 353"/>
                <a:gd name="T10" fmla="*/ 0 w 236"/>
                <a:gd name="T11" fmla="*/ 337 h 353"/>
                <a:gd name="T12" fmla="*/ 43 w 236"/>
                <a:gd name="T13" fmla="*/ 353 h 353"/>
                <a:gd name="T14" fmla="*/ 131 w 236"/>
                <a:gd name="T15" fmla="*/ 265 h 353"/>
                <a:gd name="T16" fmla="*/ 236 w 236"/>
                <a:gd name="T17" fmla="*/ 104 h 353"/>
                <a:gd name="T18" fmla="*/ 207 w 236"/>
                <a:gd name="T19"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53">
                  <a:moveTo>
                    <a:pt x="207" y="0"/>
                  </a:moveTo>
                  <a:lnTo>
                    <a:pt x="137" y="1"/>
                  </a:lnTo>
                  <a:lnTo>
                    <a:pt x="46" y="56"/>
                  </a:lnTo>
                  <a:lnTo>
                    <a:pt x="2" y="202"/>
                  </a:lnTo>
                  <a:lnTo>
                    <a:pt x="16" y="227"/>
                  </a:lnTo>
                  <a:lnTo>
                    <a:pt x="0" y="337"/>
                  </a:lnTo>
                  <a:lnTo>
                    <a:pt x="43" y="353"/>
                  </a:lnTo>
                  <a:lnTo>
                    <a:pt x="131" y="265"/>
                  </a:lnTo>
                  <a:lnTo>
                    <a:pt x="236" y="104"/>
                  </a:lnTo>
                  <a:lnTo>
                    <a:pt x="207" y="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3" name="Freeform 2061"/>
            <p:cNvSpPr>
              <a:spLocks/>
            </p:cNvSpPr>
            <p:nvPr/>
          </p:nvSpPr>
          <p:spPr bwMode="auto">
            <a:xfrm>
              <a:off x="-2808287" y="2987675"/>
              <a:ext cx="39688" cy="57150"/>
            </a:xfrm>
            <a:custGeom>
              <a:avLst/>
              <a:gdLst>
                <a:gd name="T0" fmla="*/ 91 w 176"/>
                <a:gd name="T1" fmla="*/ 281 h 354"/>
                <a:gd name="T2" fmla="*/ 176 w 176"/>
                <a:gd name="T3" fmla="*/ 205 h 354"/>
                <a:gd name="T4" fmla="*/ 140 w 176"/>
                <a:gd name="T5" fmla="*/ 194 h 354"/>
                <a:gd name="T6" fmla="*/ 93 w 176"/>
                <a:gd name="T7" fmla="*/ 207 h 354"/>
                <a:gd name="T8" fmla="*/ 122 w 176"/>
                <a:gd name="T9" fmla="*/ 80 h 354"/>
                <a:gd name="T10" fmla="*/ 104 w 176"/>
                <a:gd name="T11" fmla="*/ 0 h 354"/>
                <a:gd name="T12" fmla="*/ 76 w 176"/>
                <a:gd name="T13" fmla="*/ 136 h 354"/>
                <a:gd name="T14" fmla="*/ 65 w 176"/>
                <a:gd name="T15" fmla="*/ 139 h 354"/>
                <a:gd name="T16" fmla="*/ 35 w 176"/>
                <a:gd name="T17" fmla="*/ 141 h 354"/>
                <a:gd name="T18" fmla="*/ 0 w 176"/>
                <a:gd name="T19" fmla="*/ 223 h 354"/>
                <a:gd name="T20" fmla="*/ 25 w 176"/>
                <a:gd name="T21" fmla="*/ 262 h 354"/>
                <a:gd name="T22" fmla="*/ 12 w 176"/>
                <a:gd name="T23" fmla="*/ 345 h 354"/>
                <a:gd name="T24" fmla="*/ 53 w 176"/>
                <a:gd name="T25" fmla="*/ 354 h 354"/>
                <a:gd name="T26" fmla="*/ 91 w 176"/>
                <a:gd name="T27" fmla="*/ 28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354">
                  <a:moveTo>
                    <a:pt x="91" y="281"/>
                  </a:moveTo>
                  <a:lnTo>
                    <a:pt x="176" y="205"/>
                  </a:lnTo>
                  <a:lnTo>
                    <a:pt x="140" y="194"/>
                  </a:lnTo>
                  <a:lnTo>
                    <a:pt x="93" y="207"/>
                  </a:lnTo>
                  <a:lnTo>
                    <a:pt x="122" y="80"/>
                  </a:lnTo>
                  <a:lnTo>
                    <a:pt x="104" y="0"/>
                  </a:lnTo>
                  <a:lnTo>
                    <a:pt x="76" y="136"/>
                  </a:lnTo>
                  <a:lnTo>
                    <a:pt x="65" y="139"/>
                  </a:lnTo>
                  <a:lnTo>
                    <a:pt x="35" y="141"/>
                  </a:lnTo>
                  <a:lnTo>
                    <a:pt x="0" y="223"/>
                  </a:lnTo>
                  <a:lnTo>
                    <a:pt x="25" y="262"/>
                  </a:lnTo>
                  <a:lnTo>
                    <a:pt x="12" y="345"/>
                  </a:lnTo>
                  <a:lnTo>
                    <a:pt x="53" y="354"/>
                  </a:lnTo>
                  <a:lnTo>
                    <a:pt x="91" y="281"/>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4" name="Freeform 2062"/>
            <p:cNvSpPr>
              <a:spLocks/>
            </p:cNvSpPr>
            <p:nvPr/>
          </p:nvSpPr>
          <p:spPr bwMode="auto">
            <a:xfrm>
              <a:off x="-2822575" y="3025775"/>
              <a:ext cx="11113" cy="12700"/>
            </a:xfrm>
            <a:custGeom>
              <a:avLst/>
              <a:gdLst>
                <a:gd name="T0" fmla="*/ 52 w 52"/>
                <a:gd name="T1" fmla="*/ 83 h 83"/>
                <a:gd name="T2" fmla="*/ 45 w 52"/>
                <a:gd name="T3" fmla="*/ 0 h 83"/>
                <a:gd name="T4" fmla="*/ 12 w 52"/>
                <a:gd name="T5" fmla="*/ 1 h 83"/>
                <a:gd name="T6" fmla="*/ 0 w 52"/>
                <a:gd name="T7" fmla="*/ 32 h 83"/>
                <a:gd name="T8" fmla="*/ 52 w 52"/>
                <a:gd name="T9" fmla="*/ 83 h 83"/>
              </a:gdLst>
              <a:ahLst/>
              <a:cxnLst>
                <a:cxn ang="0">
                  <a:pos x="T0" y="T1"/>
                </a:cxn>
                <a:cxn ang="0">
                  <a:pos x="T2" y="T3"/>
                </a:cxn>
                <a:cxn ang="0">
                  <a:pos x="T4" y="T5"/>
                </a:cxn>
                <a:cxn ang="0">
                  <a:pos x="T6" y="T7"/>
                </a:cxn>
                <a:cxn ang="0">
                  <a:pos x="T8" y="T9"/>
                </a:cxn>
              </a:cxnLst>
              <a:rect l="0" t="0" r="r" b="b"/>
              <a:pathLst>
                <a:path w="52" h="83">
                  <a:moveTo>
                    <a:pt x="52" y="83"/>
                  </a:moveTo>
                  <a:lnTo>
                    <a:pt x="45" y="0"/>
                  </a:lnTo>
                  <a:lnTo>
                    <a:pt x="12" y="1"/>
                  </a:lnTo>
                  <a:lnTo>
                    <a:pt x="0" y="32"/>
                  </a:lnTo>
                  <a:lnTo>
                    <a:pt x="52" y="83"/>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5" name="Freeform 2063"/>
            <p:cNvSpPr>
              <a:spLocks/>
            </p:cNvSpPr>
            <p:nvPr/>
          </p:nvSpPr>
          <p:spPr bwMode="auto">
            <a:xfrm>
              <a:off x="-2840037" y="3036888"/>
              <a:ext cx="17463" cy="12700"/>
            </a:xfrm>
            <a:custGeom>
              <a:avLst/>
              <a:gdLst>
                <a:gd name="T0" fmla="*/ 12 w 77"/>
                <a:gd name="T1" fmla="*/ 7 h 87"/>
                <a:gd name="T2" fmla="*/ 0 w 77"/>
                <a:gd name="T3" fmla="*/ 52 h 87"/>
                <a:gd name="T4" fmla="*/ 45 w 77"/>
                <a:gd name="T5" fmla="*/ 87 h 87"/>
                <a:gd name="T6" fmla="*/ 77 w 77"/>
                <a:gd name="T7" fmla="*/ 34 h 87"/>
                <a:gd name="T8" fmla="*/ 45 w 77"/>
                <a:gd name="T9" fmla="*/ 0 h 87"/>
                <a:gd name="T10" fmla="*/ 12 w 77"/>
                <a:gd name="T11" fmla="*/ 7 h 87"/>
              </a:gdLst>
              <a:ahLst/>
              <a:cxnLst>
                <a:cxn ang="0">
                  <a:pos x="T0" y="T1"/>
                </a:cxn>
                <a:cxn ang="0">
                  <a:pos x="T2" y="T3"/>
                </a:cxn>
                <a:cxn ang="0">
                  <a:pos x="T4" y="T5"/>
                </a:cxn>
                <a:cxn ang="0">
                  <a:pos x="T6" y="T7"/>
                </a:cxn>
                <a:cxn ang="0">
                  <a:pos x="T8" y="T9"/>
                </a:cxn>
                <a:cxn ang="0">
                  <a:pos x="T10" y="T11"/>
                </a:cxn>
              </a:cxnLst>
              <a:rect l="0" t="0" r="r" b="b"/>
              <a:pathLst>
                <a:path w="77" h="87">
                  <a:moveTo>
                    <a:pt x="12" y="7"/>
                  </a:moveTo>
                  <a:lnTo>
                    <a:pt x="0" y="52"/>
                  </a:lnTo>
                  <a:lnTo>
                    <a:pt x="45" y="87"/>
                  </a:lnTo>
                  <a:lnTo>
                    <a:pt x="77" y="34"/>
                  </a:lnTo>
                  <a:lnTo>
                    <a:pt x="45" y="0"/>
                  </a:lnTo>
                  <a:lnTo>
                    <a:pt x="12" y="7"/>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6" name="Freeform 2064"/>
            <p:cNvSpPr>
              <a:spLocks/>
            </p:cNvSpPr>
            <p:nvPr/>
          </p:nvSpPr>
          <p:spPr bwMode="auto">
            <a:xfrm>
              <a:off x="-2889250" y="3044825"/>
              <a:ext cx="55563" cy="31750"/>
            </a:xfrm>
            <a:custGeom>
              <a:avLst/>
              <a:gdLst>
                <a:gd name="T0" fmla="*/ 0 w 243"/>
                <a:gd name="T1" fmla="*/ 154 h 201"/>
                <a:gd name="T2" fmla="*/ 135 w 243"/>
                <a:gd name="T3" fmla="*/ 201 h 201"/>
                <a:gd name="T4" fmla="*/ 147 w 243"/>
                <a:gd name="T5" fmla="*/ 141 h 201"/>
                <a:gd name="T6" fmla="*/ 243 w 243"/>
                <a:gd name="T7" fmla="*/ 158 h 201"/>
                <a:gd name="T8" fmla="*/ 198 w 243"/>
                <a:gd name="T9" fmla="*/ 0 h 201"/>
                <a:gd name="T10" fmla="*/ 111 w 243"/>
                <a:gd name="T11" fmla="*/ 22 h 201"/>
                <a:gd name="T12" fmla="*/ 58 w 243"/>
                <a:gd name="T13" fmla="*/ 4 h 201"/>
                <a:gd name="T14" fmla="*/ 0 w 243"/>
                <a:gd name="T15" fmla="*/ 154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201">
                  <a:moveTo>
                    <a:pt x="0" y="154"/>
                  </a:moveTo>
                  <a:lnTo>
                    <a:pt x="135" y="201"/>
                  </a:lnTo>
                  <a:lnTo>
                    <a:pt x="147" y="141"/>
                  </a:lnTo>
                  <a:lnTo>
                    <a:pt x="243" y="158"/>
                  </a:lnTo>
                  <a:lnTo>
                    <a:pt x="198" y="0"/>
                  </a:lnTo>
                  <a:lnTo>
                    <a:pt x="111" y="22"/>
                  </a:lnTo>
                  <a:lnTo>
                    <a:pt x="58" y="4"/>
                  </a:lnTo>
                  <a:lnTo>
                    <a:pt x="0" y="154"/>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7" name="Freeform 2065"/>
            <p:cNvSpPr>
              <a:spLocks/>
            </p:cNvSpPr>
            <p:nvPr/>
          </p:nvSpPr>
          <p:spPr bwMode="auto">
            <a:xfrm>
              <a:off x="-873125" y="2832100"/>
              <a:ext cx="22225" cy="17463"/>
            </a:xfrm>
            <a:custGeom>
              <a:avLst/>
              <a:gdLst>
                <a:gd name="T0" fmla="*/ 31 w 95"/>
                <a:gd name="T1" fmla="*/ 110 h 110"/>
                <a:gd name="T2" fmla="*/ 94 w 95"/>
                <a:gd name="T3" fmla="*/ 87 h 110"/>
                <a:gd name="T4" fmla="*/ 95 w 95"/>
                <a:gd name="T5" fmla="*/ 46 h 110"/>
                <a:gd name="T6" fmla="*/ 45 w 95"/>
                <a:gd name="T7" fmla="*/ 0 h 110"/>
                <a:gd name="T8" fmla="*/ 0 w 95"/>
                <a:gd name="T9" fmla="*/ 36 h 110"/>
                <a:gd name="T10" fmla="*/ 31 w 95"/>
                <a:gd name="T11" fmla="*/ 110 h 110"/>
              </a:gdLst>
              <a:ahLst/>
              <a:cxnLst>
                <a:cxn ang="0">
                  <a:pos x="T0" y="T1"/>
                </a:cxn>
                <a:cxn ang="0">
                  <a:pos x="T2" y="T3"/>
                </a:cxn>
                <a:cxn ang="0">
                  <a:pos x="T4" y="T5"/>
                </a:cxn>
                <a:cxn ang="0">
                  <a:pos x="T6" y="T7"/>
                </a:cxn>
                <a:cxn ang="0">
                  <a:pos x="T8" y="T9"/>
                </a:cxn>
                <a:cxn ang="0">
                  <a:pos x="T10" y="T11"/>
                </a:cxn>
              </a:cxnLst>
              <a:rect l="0" t="0" r="r" b="b"/>
              <a:pathLst>
                <a:path w="95" h="110">
                  <a:moveTo>
                    <a:pt x="31" y="110"/>
                  </a:moveTo>
                  <a:lnTo>
                    <a:pt x="94" y="87"/>
                  </a:lnTo>
                  <a:lnTo>
                    <a:pt x="95" y="46"/>
                  </a:lnTo>
                  <a:lnTo>
                    <a:pt x="45" y="0"/>
                  </a:lnTo>
                  <a:lnTo>
                    <a:pt x="0" y="36"/>
                  </a:lnTo>
                  <a:lnTo>
                    <a:pt x="31" y="11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8" name="Freeform 2066"/>
            <p:cNvSpPr>
              <a:spLocks/>
            </p:cNvSpPr>
            <p:nvPr/>
          </p:nvSpPr>
          <p:spPr bwMode="auto">
            <a:xfrm>
              <a:off x="-887412" y="2886075"/>
              <a:ext cx="11113" cy="14288"/>
            </a:xfrm>
            <a:custGeom>
              <a:avLst/>
              <a:gdLst>
                <a:gd name="T0" fmla="*/ 54 w 54"/>
                <a:gd name="T1" fmla="*/ 39 h 86"/>
                <a:gd name="T2" fmla="*/ 35 w 54"/>
                <a:gd name="T3" fmla="*/ 0 h 86"/>
                <a:gd name="T4" fmla="*/ 0 w 54"/>
                <a:gd name="T5" fmla="*/ 60 h 86"/>
                <a:gd name="T6" fmla="*/ 32 w 54"/>
                <a:gd name="T7" fmla="*/ 86 h 86"/>
                <a:gd name="T8" fmla="*/ 54 w 54"/>
                <a:gd name="T9" fmla="*/ 39 h 86"/>
              </a:gdLst>
              <a:ahLst/>
              <a:cxnLst>
                <a:cxn ang="0">
                  <a:pos x="T0" y="T1"/>
                </a:cxn>
                <a:cxn ang="0">
                  <a:pos x="T2" y="T3"/>
                </a:cxn>
                <a:cxn ang="0">
                  <a:pos x="T4" y="T5"/>
                </a:cxn>
                <a:cxn ang="0">
                  <a:pos x="T6" y="T7"/>
                </a:cxn>
                <a:cxn ang="0">
                  <a:pos x="T8" y="T9"/>
                </a:cxn>
              </a:cxnLst>
              <a:rect l="0" t="0" r="r" b="b"/>
              <a:pathLst>
                <a:path w="54" h="86">
                  <a:moveTo>
                    <a:pt x="54" y="39"/>
                  </a:moveTo>
                  <a:lnTo>
                    <a:pt x="35" y="0"/>
                  </a:lnTo>
                  <a:lnTo>
                    <a:pt x="0" y="60"/>
                  </a:lnTo>
                  <a:lnTo>
                    <a:pt x="32" y="86"/>
                  </a:lnTo>
                  <a:lnTo>
                    <a:pt x="54" y="39"/>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9" name="Freeform 2067"/>
            <p:cNvSpPr>
              <a:spLocks/>
            </p:cNvSpPr>
            <p:nvPr/>
          </p:nvSpPr>
          <p:spPr bwMode="auto">
            <a:xfrm>
              <a:off x="-908050" y="2913063"/>
              <a:ext cx="11113" cy="7938"/>
            </a:xfrm>
            <a:custGeom>
              <a:avLst/>
              <a:gdLst>
                <a:gd name="T0" fmla="*/ 0 w 48"/>
                <a:gd name="T1" fmla="*/ 30 h 56"/>
                <a:gd name="T2" fmla="*/ 13 w 48"/>
                <a:gd name="T3" fmla="*/ 56 h 56"/>
                <a:gd name="T4" fmla="*/ 48 w 48"/>
                <a:gd name="T5" fmla="*/ 27 h 56"/>
                <a:gd name="T6" fmla="*/ 40 w 48"/>
                <a:gd name="T7" fmla="*/ 9 h 56"/>
                <a:gd name="T8" fmla="*/ 15 w 48"/>
                <a:gd name="T9" fmla="*/ 0 h 56"/>
                <a:gd name="T10" fmla="*/ 0 w 48"/>
                <a:gd name="T11" fmla="*/ 30 h 56"/>
              </a:gdLst>
              <a:ahLst/>
              <a:cxnLst>
                <a:cxn ang="0">
                  <a:pos x="T0" y="T1"/>
                </a:cxn>
                <a:cxn ang="0">
                  <a:pos x="T2" y="T3"/>
                </a:cxn>
                <a:cxn ang="0">
                  <a:pos x="T4" y="T5"/>
                </a:cxn>
                <a:cxn ang="0">
                  <a:pos x="T6" y="T7"/>
                </a:cxn>
                <a:cxn ang="0">
                  <a:pos x="T8" y="T9"/>
                </a:cxn>
                <a:cxn ang="0">
                  <a:pos x="T10" y="T11"/>
                </a:cxn>
              </a:cxnLst>
              <a:rect l="0" t="0" r="r" b="b"/>
              <a:pathLst>
                <a:path w="48" h="56">
                  <a:moveTo>
                    <a:pt x="0" y="30"/>
                  </a:moveTo>
                  <a:lnTo>
                    <a:pt x="13" y="56"/>
                  </a:lnTo>
                  <a:lnTo>
                    <a:pt x="48" y="27"/>
                  </a:lnTo>
                  <a:lnTo>
                    <a:pt x="40" y="9"/>
                  </a:lnTo>
                  <a:lnTo>
                    <a:pt x="15" y="0"/>
                  </a:lnTo>
                  <a:lnTo>
                    <a:pt x="0" y="3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0" name="Freeform 2068"/>
            <p:cNvSpPr>
              <a:spLocks/>
            </p:cNvSpPr>
            <p:nvPr/>
          </p:nvSpPr>
          <p:spPr bwMode="auto">
            <a:xfrm>
              <a:off x="-841375" y="2928938"/>
              <a:ext cx="15875" cy="11113"/>
            </a:xfrm>
            <a:custGeom>
              <a:avLst/>
              <a:gdLst>
                <a:gd name="T0" fmla="*/ 0 w 74"/>
                <a:gd name="T1" fmla="*/ 53 h 70"/>
                <a:gd name="T2" fmla="*/ 19 w 74"/>
                <a:gd name="T3" fmla="*/ 70 h 70"/>
                <a:gd name="T4" fmla="*/ 65 w 74"/>
                <a:gd name="T5" fmla="*/ 62 h 70"/>
                <a:gd name="T6" fmla="*/ 74 w 74"/>
                <a:gd name="T7" fmla="*/ 29 h 70"/>
                <a:gd name="T8" fmla="*/ 53 w 74"/>
                <a:gd name="T9" fmla="*/ 0 h 70"/>
                <a:gd name="T10" fmla="*/ 12 w 74"/>
                <a:gd name="T11" fmla="*/ 13 h 70"/>
                <a:gd name="T12" fmla="*/ 0 w 74"/>
                <a:gd name="T13" fmla="*/ 53 h 70"/>
              </a:gdLst>
              <a:ahLst/>
              <a:cxnLst>
                <a:cxn ang="0">
                  <a:pos x="T0" y="T1"/>
                </a:cxn>
                <a:cxn ang="0">
                  <a:pos x="T2" y="T3"/>
                </a:cxn>
                <a:cxn ang="0">
                  <a:pos x="T4" y="T5"/>
                </a:cxn>
                <a:cxn ang="0">
                  <a:pos x="T6" y="T7"/>
                </a:cxn>
                <a:cxn ang="0">
                  <a:pos x="T8" y="T9"/>
                </a:cxn>
                <a:cxn ang="0">
                  <a:pos x="T10" y="T11"/>
                </a:cxn>
                <a:cxn ang="0">
                  <a:pos x="T12" y="T13"/>
                </a:cxn>
              </a:cxnLst>
              <a:rect l="0" t="0" r="r" b="b"/>
              <a:pathLst>
                <a:path w="74" h="70">
                  <a:moveTo>
                    <a:pt x="0" y="53"/>
                  </a:moveTo>
                  <a:lnTo>
                    <a:pt x="19" y="70"/>
                  </a:lnTo>
                  <a:lnTo>
                    <a:pt x="65" y="62"/>
                  </a:lnTo>
                  <a:lnTo>
                    <a:pt x="74" y="29"/>
                  </a:lnTo>
                  <a:lnTo>
                    <a:pt x="53" y="0"/>
                  </a:lnTo>
                  <a:lnTo>
                    <a:pt x="12" y="13"/>
                  </a:lnTo>
                  <a:lnTo>
                    <a:pt x="0" y="53"/>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1" name="Freeform 2069"/>
            <p:cNvSpPr>
              <a:spLocks/>
            </p:cNvSpPr>
            <p:nvPr/>
          </p:nvSpPr>
          <p:spPr bwMode="auto">
            <a:xfrm>
              <a:off x="-2209800" y="2927350"/>
              <a:ext cx="46038" cy="15875"/>
            </a:xfrm>
            <a:custGeom>
              <a:avLst/>
              <a:gdLst>
                <a:gd name="T0" fmla="*/ 0 w 200"/>
                <a:gd name="T1" fmla="*/ 45 h 91"/>
                <a:gd name="T2" fmla="*/ 28 w 200"/>
                <a:gd name="T3" fmla="*/ 91 h 91"/>
                <a:gd name="T4" fmla="*/ 200 w 200"/>
                <a:gd name="T5" fmla="*/ 75 h 91"/>
                <a:gd name="T6" fmla="*/ 179 w 200"/>
                <a:gd name="T7" fmla="*/ 63 h 91"/>
                <a:gd name="T8" fmla="*/ 92 w 200"/>
                <a:gd name="T9" fmla="*/ 65 h 91"/>
                <a:gd name="T10" fmla="*/ 52 w 200"/>
                <a:gd name="T11" fmla="*/ 0 h 91"/>
                <a:gd name="T12" fmla="*/ 0 w 200"/>
                <a:gd name="T13" fmla="*/ 45 h 91"/>
              </a:gdLst>
              <a:ahLst/>
              <a:cxnLst>
                <a:cxn ang="0">
                  <a:pos x="T0" y="T1"/>
                </a:cxn>
                <a:cxn ang="0">
                  <a:pos x="T2" y="T3"/>
                </a:cxn>
                <a:cxn ang="0">
                  <a:pos x="T4" y="T5"/>
                </a:cxn>
                <a:cxn ang="0">
                  <a:pos x="T6" y="T7"/>
                </a:cxn>
                <a:cxn ang="0">
                  <a:pos x="T8" y="T9"/>
                </a:cxn>
                <a:cxn ang="0">
                  <a:pos x="T10" y="T11"/>
                </a:cxn>
                <a:cxn ang="0">
                  <a:pos x="T12" y="T13"/>
                </a:cxn>
              </a:cxnLst>
              <a:rect l="0" t="0" r="r" b="b"/>
              <a:pathLst>
                <a:path w="200" h="91">
                  <a:moveTo>
                    <a:pt x="0" y="45"/>
                  </a:moveTo>
                  <a:lnTo>
                    <a:pt x="28" y="91"/>
                  </a:lnTo>
                  <a:lnTo>
                    <a:pt x="200" y="75"/>
                  </a:lnTo>
                  <a:lnTo>
                    <a:pt x="179" y="63"/>
                  </a:lnTo>
                  <a:lnTo>
                    <a:pt x="92" y="65"/>
                  </a:lnTo>
                  <a:lnTo>
                    <a:pt x="52" y="0"/>
                  </a:lnTo>
                  <a:lnTo>
                    <a:pt x="0" y="45"/>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2" name="Freeform 2070"/>
            <p:cNvSpPr>
              <a:spLocks/>
            </p:cNvSpPr>
            <p:nvPr/>
          </p:nvSpPr>
          <p:spPr bwMode="auto">
            <a:xfrm>
              <a:off x="-1997075" y="2606675"/>
              <a:ext cx="17463" cy="9525"/>
            </a:xfrm>
            <a:custGeom>
              <a:avLst/>
              <a:gdLst>
                <a:gd name="T0" fmla="*/ 0 w 77"/>
                <a:gd name="T1" fmla="*/ 47 h 61"/>
                <a:gd name="T2" fmla="*/ 23 w 77"/>
                <a:gd name="T3" fmla="*/ 61 h 61"/>
                <a:gd name="T4" fmla="*/ 77 w 77"/>
                <a:gd name="T5" fmla="*/ 36 h 61"/>
                <a:gd name="T6" fmla="*/ 63 w 77"/>
                <a:gd name="T7" fmla="*/ 0 h 61"/>
                <a:gd name="T8" fmla="*/ 9 w 77"/>
                <a:gd name="T9" fmla="*/ 16 h 61"/>
                <a:gd name="T10" fmla="*/ 0 w 77"/>
                <a:gd name="T11" fmla="*/ 47 h 61"/>
              </a:gdLst>
              <a:ahLst/>
              <a:cxnLst>
                <a:cxn ang="0">
                  <a:pos x="T0" y="T1"/>
                </a:cxn>
                <a:cxn ang="0">
                  <a:pos x="T2" y="T3"/>
                </a:cxn>
                <a:cxn ang="0">
                  <a:pos x="T4" y="T5"/>
                </a:cxn>
                <a:cxn ang="0">
                  <a:pos x="T6" y="T7"/>
                </a:cxn>
                <a:cxn ang="0">
                  <a:pos x="T8" y="T9"/>
                </a:cxn>
                <a:cxn ang="0">
                  <a:pos x="T10" y="T11"/>
                </a:cxn>
              </a:cxnLst>
              <a:rect l="0" t="0" r="r" b="b"/>
              <a:pathLst>
                <a:path w="77" h="61">
                  <a:moveTo>
                    <a:pt x="0" y="47"/>
                  </a:moveTo>
                  <a:lnTo>
                    <a:pt x="23" y="61"/>
                  </a:lnTo>
                  <a:lnTo>
                    <a:pt x="77" y="36"/>
                  </a:lnTo>
                  <a:lnTo>
                    <a:pt x="63" y="0"/>
                  </a:lnTo>
                  <a:lnTo>
                    <a:pt x="9" y="16"/>
                  </a:lnTo>
                  <a:lnTo>
                    <a:pt x="0" y="47"/>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3" name="Freeform 2071"/>
            <p:cNvSpPr>
              <a:spLocks/>
            </p:cNvSpPr>
            <p:nvPr/>
          </p:nvSpPr>
          <p:spPr bwMode="auto">
            <a:xfrm>
              <a:off x="-2730500" y="3197225"/>
              <a:ext cx="55563" cy="31750"/>
            </a:xfrm>
            <a:custGeom>
              <a:avLst/>
              <a:gdLst>
                <a:gd name="T0" fmla="*/ 233 w 240"/>
                <a:gd name="T1" fmla="*/ 0 h 193"/>
                <a:gd name="T2" fmla="*/ 153 w 240"/>
                <a:gd name="T3" fmla="*/ 46 h 193"/>
                <a:gd name="T4" fmla="*/ 0 w 240"/>
                <a:gd name="T5" fmla="*/ 150 h 193"/>
                <a:gd name="T6" fmla="*/ 118 w 240"/>
                <a:gd name="T7" fmla="*/ 193 h 193"/>
                <a:gd name="T8" fmla="*/ 188 w 240"/>
                <a:gd name="T9" fmla="*/ 85 h 193"/>
                <a:gd name="T10" fmla="*/ 240 w 240"/>
                <a:gd name="T11" fmla="*/ 22 h 193"/>
                <a:gd name="T12" fmla="*/ 233 w 24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40" h="193">
                  <a:moveTo>
                    <a:pt x="233" y="0"/>
                  </a:moveTo>
                  <a:lnTo>
                    <a:pt x="153" y="46"/>
                  </a:lnTo>
                  <a:lnTo>
                    <a:pt x="0" y="150"/>
                  </a:lnTo>
                  <a:lnTo>
                    <a:pt x="118" y="193"/>
                  </a:lnTo>
                  <a:lnTo>
                    <a:pt x="188" y="85"/>
                  </a:lnTo>
                  <a:lnTo>
                    <a:pt x="240" y="22"/>
                  </a:lnTo>
                  <a:lnTo>
                    <a:pt x="233" y="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4" name="Freeform 2072"/>
            <p:cNvSpPr>
              <a:spLocks/>
            </p:cNvSpPr>
            <p:nvPr/>
          </p:nvSpPr>
          <p:spPr bwMode="auto">
            <a:xfrm>
              <a:off x="346075" y="1222375"/>
              <a:ext cx="265113" cy="166688"/>
            </a:xfrm>
            <a:custGeom>
              <a:avLst/>
              <a:gdLst>
                <a:gd name="T0" fmla="*/ 160 w 1168"/>
                <a:gd name="T1" fmla="*/ 900 h 1045"/>
                <a:gd name="T2" fmla="*/ 248 w 1168"/>
                <a:gd name="T3" fmla="*/ 868 h 1045"/>
                <a:gd name="T4" fmla="*/ 262 w 1168"/>
                <a:gd name="T5" fmla="*/ 800 h 1045"/>
                <a:gd name="T6" fmla="*/ 449 w 1168"/>
                <a:gd name="T7" fmla="*/ 640 h 1045"/>
                <a:gd name="T8" fmla="*/ 471 w 1168"/>
                <a:gd name="T9" fmla="*/ 534 h 1045"/>
                <a:gd name="T10" fmla="*/ 577 w 1168"/>
                <a:gd name="T11" fmla="*/ 560 h 1045"/>
                <a:gd name="T12" fmla="*/ 648 w 1168"/>
                <a:gd name="T13" fmla="*/ 553 h 1045"/>
                <a:gd name="T14" fmla="*/ 821 w 1168"/>
                <a:gd name="T15" fmla="*/ 308 h 1045"/>
                <a:gd name="T16" fmla="*/ 970 w 1168"/>
                <a:gd name="T17" fmla="*/ 227 h 1045"/>
                <a:gd name="T18" fmla="*/ 1159 w 1168"/>
                <a:gd name="T19" fmla="*/ 162 h 1045"/>
                <a:gd name="T20" fmla="*/ 1168 w 1168"/>
                <a:gd name="T21" fmla="*/ 15 h 1045"/>
                <a:gd name="T22" fmla="*/ 1083 w 1168"/>
                <a:gd name="T23" fmla="*/ 0 h 1045"/>
                <a:gd name="T24" fmla="*/ 935 w 1168"/>
                <a:gd name="T25" fmla="*/ 162 h 1045"/>
                <a:gd name="T26" fmla="*/ 781 w 1168"/>
                <a:gd name="T27" fmla="*/ 253 h 1045"/>
                <a:gd name="T28" fmla="*/ 726 w 1168"/>
                <a:gd name="T29" fmla="*/ 219 h 1045"/>
                <a:gd name="T30" fmla="*/ 656 w 1168"/>
                <a:gd name="T31" fmla="*/ 96 h 1045"/>
                <a:gd name="T32" fmla="*/ 606 w 1168"/>
                <a:gd name="T33" fmla="*/ 147 h 1045"/>
                <a:gd name="T34" fmla="*/ 600 w 1168"/>
                <a:gd name="T35" fmla="*/ 298 h 1045"/>
                <a:gd name="T36" fmla="*/ 506 w 1168"/>
                <a:gd name="T37" fmla="*/ 371 h 1045"/>
                <a:gd name="T38" fmla="*/ 474 w 1168"/>
                <a:gd name="T39" fmla="*/ 431 h 1045"/>
                <a:gd name="T40" fmla="*/ 375 w 1168"/>
                <a:gd name="T41" fmla="*/ 458 h 1045"/>
                <a:gd name="T42" fmla="*/ 290 w 1168"/>
                <a:gd name="T43" fmla="*/ 615 h 1045"/>
                <a:gd name="T44" fmla="*/ 167 w 1168"/>
                <a:gd name="T45" fmla="*/ 695 h 1045"/>
                <a:gd name="T46" fmla="*/ 211 w 1168"/>
                <a:gd name="T47" fmla="*/ 729 h 1045"/>
                <a:gd name="T48" fmla="*/ 166 w 1168"/>
                <a:gd name="T49" fmla="*/ 811 h 1045"/>
                <a:gd name="T50" fmla="*/ 16 w 1168"/>
                <a:gd name="T51" fmla="*/ 899 h 1045"/>
                <a:gd name="T52" fmla="*/ 0 w 1168"/>
                <a:gd name="T53" fmla="*/ 1020 h 1045"/>
                <a:gd name="T54" fmla="*/ 53 w 1168"/>
                <a:gd name="T55" fmla="*/ 1045 h 1045"/>
                <a:gd name="T56" fmla="*/ 160 w 1168"/>
                <a:gd name="T57" fmla="*/ 90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8" h="1045">
                  <a:moveTo>
                    <a:pt x="160" y="900"/>
                  </a:moveTo>
                  <a:lnTo>
                    <a:pt x="248" y="868"/>
                  </a:lnTo>
                  <a:lnTo>
                    <a:pt x="262" y="800"/>
                  </a:lnTo>
                  <a:lnTo>
                    <a:pt x="449" y="640"/>
                  </a:lnTo>
                  <a:lnTo>
                    <a:pt x="471" y="534"/>
                  </a:lnTo>
                  <a:lnTo>
                    <a:pt x="577" y="560"/>
                  </a:lnTo>
                  <a:lnTo>
                    <a:pt x="648" y="553"/>
                  </a:lnTo>
                  <a:lnTo>
                    <a:pt x="821" y="308"/>
                  </a:lnTo>
                  <a:lnTo>
                    <a:pt x="970" y="227"/>
                  </a:lnTo>
                  <a:lnTo>
                    <a:pt x="1159" y="162"/>
                  </a:lnTo>
                  <a:lnTo>
                    <a:pt x="1168" y="15"/>
                  </a:lnTo>
                  <a:lnTo>
                    <a:pt x="1083" y="0"/>
                  </a:lnTo>
                  <a:lnTo>
                    <a:pt x="935" y="162"/>
                  </a:lnTo>
                  <a:lnTo>
                    <a:pt x="781" y="253"/>
                  </a:lnTo>
                  <a:lnTo>
                    <a:pt x="726" y="219"/>
                  </a:lnTo>
                  <a:lnTo>
                    <a:pt x="656" y="96"/>
                  </a:lnTo>
                  <a:lnTo>
                    <a:pt x="606" y="147"/>
                  </a:lnTo>
                  <a:lnTo>
                    <a:pt x="600" y="298"/>
                  </a:lnTo>
                  <a:lnTo>
                    <a:pt x="506" y="371"/>
                  </a:lnTo>
                  <a:lnTo>
                    <a:pt x="474" y="431"/>
                  </a:lnTo>
                  <a:lnTo>
                    <a:pt x="375" y="458"/>
                  </a:lnTo>
                  <a:lnTo>
                    <a:pt x="290" y="615"/>
                  </a:lnTo>
                  <a:lnTo>
                    <a:pt x="167" y="695"/>
                  </a:lnTo>
                  <a:lnTo>
                    <a:pt x="211" y="729"/>
                  </a:lnTo>
                  <a:lnTo>
                    <a:pt x="166" y="811"/>
                  </a:lnTo>
                  <a:lnTo>
                    <a:pt x="16" y="899"/>
                  </a:lnTo>
                  <a:lnTo>
                    <a:pt x="0" y="1020"/>
                  </a:lnTo>
                  <a:lnTo>
                    <a:pt x="53" y="1045"/>
                  </a:lnTo>
                  <a:lnTo>
                    <a:pt x="160" y="90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5" name="Freeform 2073"/>
            <p:cNvSpPr>
              <a:spLocks/>
            </p:cNvSpPr>
            <p:nvPr/>
          </p:nvSpPr>
          <p:spPr bwMode="auto">
            <a:xfrm>
              <a:off x="-2244725" y="2873375"/>
              <a:ext cx="515938" cy="239713"/>
            </a:xfrm>
            <a:custGeom>
              <a:avLst/>
              <a:gdLst>
                <a:gd name="T0" fmla="*/ 1365 w 2277"/>
                <a:gd name="T1" fmla="*/ 167 h 1512"/>
                <a:gd name="T2" fmla="*/ 1309 w 2277"/>
                <a:gd name="T3" fmla="*/ 285 h 1512"/>
                <a:gd name="T4" fmla="*/ 1099 w 2277"/>
                <a:gd name="T5" fmla="*/ 303 h 1512"/>
                <a:gd name="T6" fmla="*/ 926 w 2277"/>
                <a:gd name="T7" fmla="*/ 329 h 1512"/>
                <a:gd name="T8" fmla="*/ 800 w 2277"/>
                <a:gd name="T9" fmla="*/ 180 h 1512"/>
                <a:gd name="T10" fmla="*/ 596 w 2277"/>
                <a:gd name="T11" fmla="*/ 358 h 1512"/>
                <a:gd name="T12" fmla="*/ 379 w 2277"/>
                <a:gd name="T13" fmla="*/ 616 h 1512"/>
                <a:gd name="T14" fmla="*/ 0 w 2277"/>
                <a:gd name="T15" fmla="*/ 804 h 1512"/>
                <a:gd name="T16" fmla="*/ 233 w 2277"/>
                <a:gd name="T17" fmla="*/ 778 h 1512"/>
                <a:gd name="T18" fmla="*/ 250 w 2277"/>
                <a:gd name="T19" fmla="*/ 847 h 1512"/>
                <a:gd name="T20" fmla="*/ 343 w 2277"/>
                <a:gd name="T21" fmla="*/ 921 h 1512"/>
                <a:gd name="T22" fmla="*/ 256 w 2277"/>
                <a:gd name="T23" fmla="*/ 994 h 1512"/>
                <a:gd name="T24" fmla="*/ 312 w 2277"/>
                <a:gd name="T25" fmla="*/ 1111 h 1512"/>
                <a:gd name="T26" fmla="*/ 260 w 2277"/>
                <a:gd name="T27" fmla="*/ 1184 h 1512"/>
                <a:gd name="T28" fmla="*/ 317 w 2277"/>
                <a:gd name="T29" fmla="*/ 1308 h 1512"/>
                <a:gd name="T30" fmla="*/ 446 w 2277"/>
                <a:gd name="T31" fmla="*/ 1287 h 1512"/>
                <a:gd name="T32" fmla="*/ 422 w 2277"/>
                <a:gd name="T33" fmla="*/ 1425 h 1512"/>
                <a:gd name="T34" fmla="*/ 536 w 2277"/>
                <a:gd name="T35" fmla="*/ 1461 h 1512"/>
                <a:gd name="T36" fmla="*/ 752 w 2277"/>
                <a:gd name="T37" fmla="*/ 1512 h 1512"/>
                <a:gd name="T38" fmla="*/ 740 w 2277"/>
                <a:gd name="T39" fmla="*/ 1351 h 1512"/>
                <a:gd name="T40" fmla="*/ 776 w 2277"/>
                <a:gd name="T41" fmla="*/ 1256 h 1512"/>
                <a:gd name="T42" fmla="*/ 847 w 2277"/>
                <a:gd name="T43" fmla="*/ 1221 h 1512"/>
                <a:gd name="T44" fmla="*/ 958 w 2277"/>
                <a:gd name="T45" fmla="*/ 1118 h 1512"/>
                <a:gd name="T46" fmla="*/ 1031 w 2277"/>
                <a:gd name="T47" fmla="*/ 921 h 1512"/>
                <a:gd name="T48" fmla="*/ 1174 w 2277"/>
                <a:gd name="T49" fmla="*/ 844 h 1512"/>
                <a:gd name="T50" fmla="*/ 1393 w 2277"/>
                <a:gd name="T51" fmla="*/ 793 h 1512"/>
                <a:gd name="T52" fmla="*/ 1651 w 2277"/>
                <a:gd name="T53" fmla="*/ 957 h 1512"/>
                <a:gd name="T54" fmla="*/ 1766 w 2277"/>
                <a:gd name="T55" fmla="*/ 1099 h 1512"/>
                <a:gd name="T56" fmla="*/ 1867 w 2277"/>
                <a:gd name="T57" fmla="*/ 845 h 1512"/>
                <a:gd name="T58" fmla="*/ 1984 w 2277"/>
                <a:gd name="T59" fmla="*/ 697 h 1512"/>
                <a:gd name="T60" fmla="*/ 2120 w 2277"/>
                <a:gd name="T61" fmla="*/ 625 h 1512"/>
                <a:gd name="T62" fmla="*/ 2192 w 2277"/>
                <a:gd name="T63" fmla="*/ 524 h 1512"/>
                <a:gd name="T64" fmla="*/ 2144 w 2277"/>
                <a:gd name="T65" fmla="*/ 427 h 1512"/>
                <a:gd name="T66" fmla="*/ 2161 w 2277"/>
                <a:gd name="T67" fmla="*/ 320 h 1512"/>
                <a:gd name="T68" fmla="*/ 2143 w 2277"/>
                <a:gd name="T69" fmla="*/ 230 h 1512"/>
                <a:gd name="T70" fmla="*/ 2090 w 2277"/>
                <a:gd name="T71" fmla="*/ 147 h 1512"/>
                <a:gd name="T72" fmla="*/ 1985 w 2277"/>
                <a:gd name="T73" fmla="*/ 119 h 1512"/>
                <a:gd name="T74" fmla="*/ 1826 w 2277"/>
                <a:gd name="T75" fmla="*/ 61 h 1512"/>
                <a:gd name="T76" fmla="*/ 1725 w 2277"/>
                <a:gd name="T77" fmla="*/ 28 h 1512"/>
                <a:gd name="T78" fmla="*/ 1526 w 2277"/>
                <a:gd name="T79" fmla="*/ 35 h 1512"/>
                <a:gd name="T80" fmla="*/ 1315 w 2277"/>
                <a:gd name="T81" fmla="*/ 88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7" h="1512">
                  <a:moveTo>
                    <a:pt x="1315" y="88"/>
                  </a:moveTo>
                  <a:lnTo>
                    <a:pt x="1365" y="167"/>
                  </a:lnTo>
                  <a:lnTo>
                    <a:pt x="1352" y="255"/>
                  </a:lnTo>
                  <a:lnTo>
                    <a:pt x="1309" y="285"/>
                  </a:lnTo>
                  <a:lnTo>
                    <a:pt x="1232" y="319"/>
                  </a:lnTo>
                  <a:lnTo>
                    <a:pt x="1099" y="303"/>
                  </a:lnTo>
                  <a:lnTo>
                    <a:pt x="985" y="357"/>
                  </a:lnTo>
                  <a:lnTo>
                    <a:pt x="926" y="329"/>
                  </a:lnTo>
                  <a:lnTo>
                    <a:pt x="858" y="227"/>
                  </a:lnTo>
                  <a:lnTo>
                    <a:pt x="800" y="180"/>
                  </a:lnTo>
                  <a:lnTo>
                    <a:pt x="687" y="257"/>
                  </a:lnTo>
                  <a:lnTo>
                    <a:pt x="596" y="358"/>
                  </a:lnTo>
                  <a:lnTo>
                    <a:pt x="540" y="524"/>
                  </a:lnTo>
                  <a:lnTo>
                    <a:pt x="379" y="616"/>
                  </a:lnTo>
                  <a:lnTo>
                    <a:pt x="264" y="714"/>
                  </a:lnTo>
                  <a:lnTo>
                    <a:pt x="0" y="804"/>
                  </a:lnTo>
                  <a:lnTo>
                    <a:pt x="54" y="846"/>
                  </a:lnTo>
                  <a:lnTo>
                    <a:pt x="233" y="778"/>
                  </a:lnTo>
                  <a:lnTo>
                    <a:pt x="294" y="781"/>
                  </a:lnTo>
                  <a:lnTo>
                    <a:pt x="250" y="847"/>
                  </a:lnTo>
                  <a:lnTo>
                    <a:pt x="278" y="889"/>
                  </a:lnTo>
                  <a:lnTo>
                    <a:pt x="343" y="921"/>
                  </a:lnTo>
                  <a:lnTo>
                    <a:pt x="369" y="1005"/>
                  </a:lnTo>
                  <a:lnTo>
                    <a:pt x="256" y="994"/>
                  </a:lnTo>
                  <a:lnTo>
                    <a:pt x="307" y="1032"/>
                  </a:lnTo>
                  <a:lnTo>
                    <a:pt x="312" y="1111"/>
                  </a:lnTo>
                  <a:lnTo>
                    <a:pt x="284" y="1120"/>
                  </a:lnTo>
                  <a:lnTo>
                    <a:pt x="260" y="1184"/>
                  </a:lnTo>
                  <a:lnTo>
                    <a:pt x="327" y="1176"/>
                  </a:lnTo>
                  <a:lnTo>
                    <a:pt x="317" y="1308"/>
                  </a:lnTo>
                  <a:lnTo>
                    <a:pt x="387" y="1302"/>
                  </a:lnTo>
                  <a:lnTo>
                    <a:pt x="446" y="1287"/>
                  </a:lnTo>
                  <a:lnTo>
                    <a:pt x="478" y="1328"/>
                  </a:lnTo>
                  <a:lnTo>
                    <a:pt x="422" y="1425"/>
                  </a:lnTo>
                  <a:lnTo>
                    <a:pt x="506" y="1428"/>
                  </a:lnTo>
                  <a:lnTo>
                    <a:pt x="536" y="1461"/>
                  </a:lnTo>
                  <a:lnTo>
                    <a:pt x="665" y="1441"/>
                  </a:lnTo>
                  <a:lnTo>
                    <a:pt x="752" y="1512"/>
                  </a:lnTo>
                  <a:lnTo>
                    <a:pt x="776" y="1487"/>
                  </a:lnTo>
                  <a:lnTo>
                    <a:pt x="740" y="1351"/>
                  </a:lnTo>
                  <a:lnTo>
                    <a:pt x="770" y="1306"/>
                  </a:lnTo>
                  <a:lnTo>
                    <a:pt x="776" y="1256"/>
                  </a:lnTo>
                  <a:lnTo>
                    <a:pt x="819" y="1204"/>
                  </a:lnTo>
                  <a:lnTo>
                    <a:pt x="847" y="1221"/>
                  </a:lnTo>
                  <a:lnTo>
                    <a:pt x="909" y="1115"/>
                  </a:lnTo>
                  <a:lnTo>
                    <a:pt x="958" y="1118"/>
                  </a:lnTo>
                  <a:lnTo>
                    <a:pt x="1020" y="1010"/>
                  </a:lnTo>
                  <a:lnTo>
                    <a:pt x="1031" y="921"/>
                  </a:lnTo>
                  <a:lnTo>
                    <a:pt x="1189" y="874"/>
                  </a:lnTo>
                  <a:lnTo>
                    <a:pt x="1174" y="844"/>
                  </a:lnTo>
                  <a:lnTo>
                    <a:pt x="1280" y="802"/>
                  </a:lnTo>
                  <a:lnTo>
                    <a:pt x="1393" y="793"/>
                  </a:lnTo>
                  <a:lnTo>
                    <a:pt x="1532" y="837"/>
                  </a:lnTo>
                  <a:lnTo>
                    <a:pt x="1651" y="957"/>
                  </a:lnTo>
                  <a:lnTo>
                    <a:pt x="1732" y="1069"/>
                  </a:lnTo>
                  <a:lnTo>
                    <a:pt x="1766" y="1099"/>
                  </a:lnTo>
                  <a:lnTo>
                    <a:pt x="1813" y="941"/>
                  </a:lnTo>
                  <a:lnTo>
                    <a:pt x="1867" y="845"/>
                  </a:lnTo>
                  <a:lnTo>
                    <a:pt x="1904" y="787"/>
                  </a:lnTo>
                  <a:lnTo>
                    <a:pt x="1984" y="697"/>
                  </a:lnTo>
                  <a:lnTo>
                    <a:pt x="2060" y="670"/>
                  </a:lnTo>
                  <a:lnTo>
                    <a:pt x="2120" y="625"/>
                  </a:lnTo>
                  <a:lnTo>
                    <a:pt x="2277" y="545"/>
                  </a:lnTo>
                  <a:lnTo>
                    <a:pt x="2192" y="524"/>
                  </a:lnTo>
                  <a:lnTo>
                    <a:pt x="2249" y="451"/>
                  </a:lnTo>
                  <a:lnTo>
                    <a:pt x="2144" y="427"/>
                  </a:lnTo>
                  <a:lnTo>
                    <a:pt x="2129" y="360"/>
                  </a:lnTo>
                  <a:lnTo>
                    <a:pt x="2161" y="320"/>
                  </a:lnTo>
                  <a:lnTo>
                    <a:pt x="2196" y="253"/>
                  </a:lnTo>
                  <a:lnTo>
                    <a:pt x="2143" y="230"/>
                  </a:lnTo>
                  <a:lnTo>
                    <a:pt x="2143" y="181"/>
                  </a:lnTo>
                  <a:lnTo>
                    <a:pt x="2090" y="147"/>
                  </a:lnTo>
                  <a:lnTo>
                    <a:pt x="2030" y="162"/>
                  </a:lnTo>
                  <a:lnTo>
                    <a:pt x="1985" y="119"/>
                  </a:lnTo>
                  <a:lnTo>
                    <a:pt x="1881" y="53"/>
                  </a:lnTo>
                  <a:lnTo>
                    <a:pt x="1826" y="61"/>
                  </a:lnTo>
                  <a:lnTo>
                    <a:pt x="1808" y="0"/>
                  </a:lnTo>
                  <a:lnTo>
                    <a:pt x="1725" y="28"/>
                  </a:lnTo>
                  <a:lnTo>
                    <a:pt x="1643" y="8"/>
                  </a:lnTo>
                  <a:lnTo>
                    <a:pt x="1526" y="35"/>
                  </a:lnTo>
                  <a:lnTo>
                    <a:pt x="1429" y="94"/>
                  </a:lnTo>
                  <a:lnTo>
                    <a:pt x="1315" y="88"/>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6" name="Freeform 2074"/>
            <p:cNvSpPr>
              <a:spLocks/>
            </p:cNvSpPr>
            <p:nvPr/>
          </p:nvSpPr>
          <p:spPr bwMode="auto">
            <a:xfrm>
              <a:off x="-2705100" y="2895600"/>
              <a:ext cx="458788" cy="439738"/>
            </a:xfrm>
            <a:custGeom>
              <a:avLst/>
              <a:gdLst>
                <a:gd name="T0" fmla="*/ 1342 w 2019"/>
                <a:gd name="T1" fmla="*/ 2404 h 2775"/>
                <a:gd name="T2" fmla="*/ 1450 w 2019"/>
                <a:gd name="T3" fmla="*/ 2110 h 2775"/>
                <a:gd name="T4" fmla="*/ 1643 w 2019"/>
                <a:gd name="T5" fmla="*/ 1542 h 2775"/>
                <a:gd name="T6" fmla="*/ 1718 w 2019"/>
                <a:gd name="T7" fmla="*/ 1371 h 2775"/>
                <a:gd name="T8" fmla="*/ 1977 w 2019"/>
                <a:gd name="T9" fmla="*/ 1175 h 2775"/>
                <a:gd name="T10" fmla="*/ 1901 w 2019"/>
                <a:gd name="T11" fmla="*/ 1029 h 2775"/>
                <a:gd name="T12" fmla="*/ 1893 w 2019"/>
                <a:gd name="T13" fmla="*/ 876 h 2775"/>
                <a:gd name="T14" fmla="*/ 1828 w 2019"/>
                <a:gd name="T15" fmla="*/ 764 h 2775"/>
                <a:gd name="T16" fmla="*/ 1726 w 2019"/>
                <a:gd name="T17" fmla="*/ 625 h 2775"/>
                <a:gd name="T18" fmla="*/ 1611 w 2019"/>
                <a:gd name="T19" fmla="*/ 338 h 2775"/>
                <a:gd name="T20" fmla="*/ 1291 w 2019"/>
                <a:gd name="T21" fmla="*/ 338 h 2775"/>
                <a:gd name="T22" fmla="*/ 1303 w 2019"/>
                <a:gd name="T23" fmla="*/ 45 h 2775"/>
                <a:gd name="T24" fmla="*/ 1099 w 2019"/>
                <a:gd name="T25" fmla="*/ 0 h 2775"/>
                <a:gd name="T26" fmla="*/ 782 w 2019"/>
                <a:gd name="T27" fmla="*/ 121 h 2775"/>
                <a:gd name="T28" fmla="*/ 720 w 2019"/>
                <a:gd name="T29" fmla="*/ 266 h 2775"/>
                <a:gd name="T30" fmla="*/ 596 w 2019"/>
                <a:gd name="T31" fmla="*/ 241 h 2775"/>
                <a:gd name="T32" fmla="*/ 522 w 2019"/>
                <a:gd name="T33" fmla="*/ 358 h 2775"/>
                <a:gd name="T34" fmla="*/ 382 w 2019"/>
                <a:gd name="T35" fmla="*/ 424 h 2775"/>
                <a:gd name="T36" fmla="*/ 248 w 2019"/>
                <a:gd name="T37" fmla="*/ 371 h 2775"/>
                <a:gd name="T38" fmla="*/ 266 w 2019"/>
                <a:gd name="T39" fmla="*/ 525 h 2775"/>
                <a:gd name="T40" fmla="*/ 121 w 2019"/>
                <a:gd name="T41" fmla="*/ 475 h 2775"/>
                <a:gd name="T42" fmla="*/ 9 w 2019"/>
                <a:gd name="T43" fmla="*/ 628 h 2775"/>
                <a:gd name="T44" fmla="*/ 195 w 2019"/>
                <a:gd name="T45" fmla="*/ 758 h 2775"/>
                <a:gd name="T46" fmla="*/ 225 w 2019"/>
                <a:gd name="T47" fmla="*/ 962 h 2775"/>
                <a:gd name="T48" fmla="*/ 192 w 2019"/>
                <a:gd name="T49" fmla="*/ 868 h 2775"/>
                <a:gd name="T50" fmla="*/ 0 w 2019"/>
                <a:gd name="T51" fmla="*/ 784 h 2775"/>
                <a:gd name="T52" fmla="*/ 82 w 2019"/>
                <a:gd name="T53" fmla="*/ 1002 h 2775"/>
                <a:gd name="T54" fmla="*/ 115 w 2019"/>
                <a:gd name="T55" fmla="*/ 1246 h 2775"/>
                <a:gd name="T56" fmla="*/ 277 w 2019"/>
                <a:gd name="T57" fmla="*/ 1089 h 2775"/>
                <a:gd name="T58" fmla="*/ 391 w 2019"/>
                <a:gd name="T59" fmla="*/ 1199 h 2775"/>
                <a:gd name="T60" fmla="*/ 611 w 2019"/>
                <a:gd name="T61" fmla="*/ 1156 h 2775"/>
                <a:gd name="T62" fmla="*/ 494 w 2019"/>
                <a:gd name="T63" fmla="*/ 1004 h 2775"/>
                <a:gd name="T64" fmla="*/ 528 w 2019"/>
                <a:gd name="T65" fmla="*/ 850 h 2775"/>
                <a:gd name="T66" fmla="*/ 627 w 2019"/>
                <a:gd name="T67" fmla="*/ 733 h 2775"/>
                <a:gd name="T68" fmla="*/ 671 w 2019"/>
                <a:gd name="T69" fmla="*/ 955 h 2775"/>
                <a:gd name="T70" fmla="*/ 671 w 2019"/>
                <a:gd name="T71" fmla="*/ 1219 h 2775"/>
                <a:gd name="T72" fmla="*/ 760 w 2019"/>
                <a:gd name="T73" fmla="*/ 1277 h 2775"/>
                <a:gd name="T74" fmla="*/ 708 w 2019"/>
                <a:gd name="T75" fmla="*/ 1439 h 2775"/>
                <a:gd name="T76" fmla="*/ 532 w 2019"/>
                <a:gd name="T77" fmla="*/ 1661 h 2775"/>
                <a:gd name="T78" fmla="*/ 373 w 2019"/>
                <a:gd name="T79" fmla="*/ 1791 h 2775"/>
                <a:gd name="T80" fmla="*/ 424 w 2019"/>
                <a:gd name="T81" fmla="*/ 2080 h 2775"/>
                <a:gd name="T82" fmla="*/ 246 w 2019"/>
                <a:gd name="T83" fmla="*/ 2333 h 2775"/>
                <a:gd name="T84" fmla="*/ 515 w 2019"/>
                <a:gd name="T85" fmla="*/ 2532 h 2775"/>
                <a:gd name="T86" fmla="*/ 729 w 2019"/>
                <a:gd name="T87" fmla="*/ 2527 h 2775"/>
                <a:gd name="T88" fmla="*/ 630 w 2019"/>
                <a:gd name="T89" fmla="*/ 2294 h 2775"/>
                <a:gd name="T90" fmla="*/ 795 w 2019"/>
                <a:gd name="T91" fmla="*/ 2122 h 2775"/>
                <a:gd name="T92" fmla="*/ 765 w 2019"/>
                <a:gd name="T93" fmla="*/ 2203 h 2775"/>
                <a:gd name="T94" fmla="*/ 757 w 2019"/>
                <a:gd name="T95" fmla="*/ 2266 h 2775"/>
                <a:gd name="T96" fmla="*/ 765 w 2019"/>
                <a:gd name="T97" fmla="*/ 2624 h 2775"/>
                <a:gd name="T98" fmla="*/ 765 w 2019"/>
                <a:gd name="T99" fmla="*/ 2730 h 2775"/>
                <a:gd name="T100" fmla="*/ 1102 w 2019"/>
                <a:gd name="T101" fmla="*/ 2517 h 2775"/>
                <a:gd name="T102" fmla="*/ 1105 w 2019"/>
                <a:gd name="T103" fmla="*/ 2390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9" h="2775">
                  <a:moveTo>
                    <a:pt x="1161" y="2408"/>
                  </a:moveTo>
                  <a:lnTo>
                    <a:pt x="1249" y="2507"/>
                  </a:lnTo>
                  <a:lnTo>
                    <a:pt x="1342" y="2404"/>
                  </a:lnTo>
                  <a:lnTo>
                    <a:pt x="1353" y="2304"/>
                  </a:lnTo>
                  <a:lnTo>
                    <a:pt x="1404" y="2223"/>
                  </a:lnTo>
                  <a:lnTo>
                    <a:pt x="1450" y="2110"/>
                  </a:lnTo>
                  <a:lnTo>
                    <a:pt x="1439" y="2007"/>
                  </a:lnTo>
                  <a:lnTo>
                    <a:pt x="1533" y="1767"/>
                  </a:lnTo>
                  <a:lnTo>
                    <a:pt x="1643" y="1542"/>
                  </a:lnTo>
                  <a:lnTo>
                    <a:pt x="1707" y="1496"/>
                  </a:lnTo>
                  <a:lnTo>
                    <a:pt x="1681" y="1444"/>
                  </a:lnTo>
                  <a:lnTo>
                    <a:pt x="1718" y="1371"/>
                  </a:lnTo>
                  <a:lnTo>
                    <a:pt x="1837" y="1289"/>
                  </a:lnTo>
                  <a:lnTo>
                    <a:pt x="1875" y="1205"/>
                  </a:lnTo>
                  <a:lnTo>
                    <a:pt x="1977" y="1175"/>
                  </a:lnTo>
                  <a:lnTo>
                    <a:pt x="1959" y="1131"/>
                  </a:lnTo>
                  <a:lnTo>
                    <a:pt x="2019" y="1047"/>
                  </a:lnTo>
                  <a:lnTo>
                    <a:pt x="1901" y="1029"/>
                  </a:lnTo>
                  <a:lnTo>
                    <a:pt x="1987" y="902"/>
                  </a:lnTo>
                  <a:lnTo>
                    <a:pt x="1879" y="946"/>
                  </a:lnTo>
                  <a:lnTo>
                    <a:pt x="1893" y="876"/>
                  </a:lnTo>
                  <a:lnTo>
                    <a:pt x="1858" y="838"/>
                  </a:lnTo>
                  <a:lnTo>
                    <a:pt x="1914" y="755"/>
                  </a:lnTo>
                  <a:lnTo>
                    <a:pt x="1828" y="764"/>
                  </a:lnTo>
                  <a:lnTo>
                    <a:pt x="1611" y="720"/>
                  </a:lnTo>
                  <a:lnTo>
                    <a:pt x="1604" y="665"/>
                  </a:lnTo>
                  <a:lnTo>
                    <a:pt x="1726" y="625"/>
                  </a:lnTo>
                  <a:lnTo>
                    <a:pt x="1833" y="492"/>
                  </a:lnTo>
                  <a:lnTo>
                    <a:pt x="1758" y="361"/>
                  </a:lnTo>
                  <a:lnTo>
                    <a:pt x="1611" y="338"/>
                  </a:lnTo>
                  <a:lnTo>
                    <a:pt x="1500" y="438"/>
                  </a:lnTo>
                  <a:lnTo>
                    <a:pt x="1393" y="387"/>
                  </a:lnTo>
                  <a:lnTo>
                    <a:pt x="1291" y="338"/>
                  </a:lnTo>
                  <a:lnTo>
                    <a:pt x="1249" y="228"/>
                  </a:lnTo>
                  <a:lnTo>
                    <a:pt x="1259" y="82"/>
                  </a:lnTo>
                  <a:lnTo>
                    <a:pt x="1303" y="45"/>
                  </a:lnTo>
                  <a:lnTo>
                    <a:pt x="1253" y="40"/>
                  </a:lnTo>
                  <a:lnTo>
                    <a:pt x="1178" y="51"/>
                  </a:lnTo>
                  <a:lnTo>
                    <a:pt x="1099" y="0"/>
                  </a:lnTo>
                  <a:lnTo>
                    <a:pt x="1070" y="33"/>
                  </a:lnTo>
                  <a:lnTo>
                    <a:pt x="834" y="61"/>
                  </a:lnTo>
                  <a:lnTo>
                    <a:pt x="782" y="121"/>
                  </a:lnTo>
                  <a:lnTo>
                    <a:pt x="758" y="218"/>
                  </a:lnTo>
                  <a:lnTo>
                    <a:pt x="627" y="237"/>
                  </a:lnTo>
                  <a:lnTo>
                    <a:pt x="720" y="266"/>
                  </a:lnTo>
                  <a:lnTo>
                    <a:pt x="676" y="321"/>
                  </a:lnTo>
                  <a:lnTo>
                    <a:pt x="593" y="298"/>
                  </a:lnTo>
                  <a:lnTo>
                    <a:pt x="596" y="241"/>
                  </a:lnTo>
                  <a:lnTo>
                    <a:pt x="538" y="262"/>
                  </a:lnTo>
                  <a:lnTo>
                    <a:pt x="461" y="310"/>
                  </a:lnTo>
                  <a:lnTo>
                    <a:pt x="522" y="358"/>
                  </a:lnTo>
                  <a:lnTo>
                    <a:pt x="467" y="373"/>
                  </a:lnTo>
                  <a:lnTo>
                    <a:pt x="408" y="409"/>
                  </a:lnTo>
                  <a:lnTo>
                    <a:pt x="382" y="424"/>
                  </a:lnTo>
                  <a:lnTo>
                    <a:pt x="369" y="363"/>
                  </a:lnTo>
                  <a:lnTo>
                    <a:pt x="303" y="311"/>
                  </a:lnTo>
                  <a:lnTo>
                    <a:pt x="248" y="371"/>
                  </a:lnTo>
                  <a:lnTo>
                    <a:pt x="166" y="405"/>
                  </a:lnTo>
                  <a:lnTo>
                    <a:pt x="256" y="461"/>
                  </a:lnTo>
                  <a:lnTo>
                    <a:pt x="266" y="525"/>
                  </a:lnTo>
                  <a:lnTo>
                    <a:pt x="207" y="509"/>
                  </a:lnTo>
                  <a:lnTo>
                    <a:pt x="196" y="481"/>
                  </a:lnTo>
                  <a:lnTo>
                    <a:pt x="121" y="475"/>
                  </a:lnTo>
                  <a:lnTo>
                    <a:pt x="19" y="443"/>
                  </a:lnTo>
                  <a:lnTo>
                    <a:pt x="4" y="540"/>
                  </a:lnTo>
                  <a:lnTo>
                    <a:pt x="9" y="628"/>
                  </a:lnTo>
                  <a:lnTo>
                    <a:pt x="76" y="674"/>
                  </a:lnTo>
                  <a:lnTo>
                    <a:pt x="127" y="750"/>
                  </a:lnTo>
                  <a:lnTo>
                    <a:pt x="195" y="758"/>
                  </a:lnTo>
                  <a:lnTo>
                    <a:pt x="274" y="835"/>
                  </a:lnTo>
                  <a:lnTo>
                    <a:pt x="277" y="962"/>
                  </a:lnTo>
                  <a:lnTo>
                    <a:pt x="225" y="962"/>
                  </a:lnTo>
                  <a:lnTo>
                    <a:pt x="189" y="973"/>
                  </a:lnTo>
                  <a:lnTo>
                    <a:pt x="171" y="925"/>
                  </a:lnTo>
                  <a:lnTo>
                    <a:pt x="192" y="868"/>
                  </a:lnTo>
                  <a:lnTo>
                    <a:pt x="141" y="823"/>
                  </a:lnTo>
                  <a:lnTo>
                    <a:pt x="35" y="753"/>
                  </a:lnTo>
                  <a:lnTo>
                    <a:pt x="0" y="784"/>
                  </a:lnTo>
                  <a:lnTo>
                    <a:pt x="18" y="889"/>
                  </a:lnTo>
                  <a:lnTo>
                    <a:pt x="60" y="933"/>
                  </a:lnTo>
                  <a:lnTo>
                    <a:pt x="82" y="1002"/>
                  </a:lnTo>
                  <a:lnTo>
                    <a:pt x="161" y="1063"/>
                  </a:lnTo>
                  <a:lnTo>
                    <a:pt x="139" y="1127"/>
                  </a:lnTo>
                  <a:lnTo>
                    <a:pt x="115" y="1246"/>
                  </a:lnTo>
                  <a:lnTo>
                    <a:pt x="220" y="1160"/>
                  </a:lnTo>
                  <a:lnTo>
                    <a:pt x="274" y="1142"/>
                  </a:lnTo>
                  <a:lnTo>
                    <a:pt x="277" y="1089"/>
                  </a:lnTo>
                  <a:lnTo>
                    <a:pt x="449" y="1068"/>
                  </a:lnTo>
                  <a:lnTo>
                    <a:pt x="475" y="1102"/>
                  </a:lnTo>
                  <a:lnTo>
                    <a:pt x="391" y="1199"/>
                  </a:lnTo>
                  <a:lnTo>
                    <a:pt x="433" y="1257"/>
                  </a:lnTo>
                  <a:lnTo>
                    <a:pt x="525" y="1229"/>
                  </a:lnTo>
                  <a:lnTo>
                    <a:pt x="611" y="1156"/>
                  </a:lnTo>
                  <a:lnTo>
                    <a:pt x="635" y="1055"/>
                  </a:lnTo>
                  <a:lnTo>
                    <a:pt x="564" y="986"/>
                  </a:lnTo>
                  <a:lnTo>
                    <a:pt x="494" y="1004"/>
                  </a:lnTo>
                  <a:lnTo>
                    <a:pt x="427" y="978"/>
                  </a:lnTo>
                  <a:lnTo>
                    <a:pt x="503" y="923"/>
                  </a:lnTo>
                  <a:lnTo>
                    <a:pt x="528" y="850"/>
                  </a:lnTo>
                  <a:lnTo>
                    <a:pt x="471" y="779"/>
                  </a:lnTo>
                  <a:lnTo>
                    <a:pt x="503" y="744"/>
                  </a:lnTo>
                  <a:lnTo>
                    <a:pt x="627" y="733"/>
                  </a:lnTo>
                  <a:lnTo>
                    <a:pt x="665" y="822"/>
                  </a:lnTo>
                  <a:lnTo>
                    <a:pt x="665" y="882"/>
                  </a:lnTo>
                  <a:lnTo>
                    <a:pt x="671" y="955"/>
                  </a:lnTo>
                  <a:lnTo>
                    <a:pt x="768" y="1052"/>
                  </a:lnTo>
                  <a:lnTo>
                    <a:pt x="790" y="1155"/>
                  </a:lnTo>
                  <a:lnTo>
                    <a:pt x="671" y="1219"/>
                  </a:lnTo>
                  <a:lnTo>
                    <a:pt x="625" y="1272"/>
                  </a:lnTo>
                  <a:lnTo>
                    <a:pt x="687" y="1294"/>
                  </a:lnTo>
                  <a:lnTo>
                    <a:pt x="760" y="1277"/>
                  </a:lnTo>
                  <a:lnTo>
                    <a:pt x="772" y="1306"/>
                  </a:lnTo>
                  <a:lnTo>
                    <a:pt x="718" y="1366"/>
                  </a:lnTo>
                  <a:lnTo>
                    <a:pt x="708" y="1439"/>
                  </a:lnTo>
                  <a:lnTo>
                    <a:pt x="602" y="1582"/>
                  </a:lnTo>
                  <a:lnTo>
                    <a:pt x="550" y="1619"/>
                  </a:lnTo>
                  <a:lnTo>
                    <a:pt x="532" y="1661"/>
                  </a:lnTo>
                  <a:lnTo>
                    <a:pt x="499" y="1733"/>
                  </a:lnTo>
                  <a:lnTo>
                    <a:pt x="406" y="1706"/>
                  </a:lnTo>
                  <a:lnTo>
                    <a:pt x="373" y="1791"/>
                  </a:lnTo>
                  <a:lnTo>
                    <a:pt x="385" y="1873"/>
                  </a:lnTo>
                  <a:lnTo>
                    <a:pt x="345" y="2023"/>
                  </a:lnTo>
                  <a:lnTo>
                    <a:pt x="424" y="2080"/>
                  </a:lnTo>
                  <a:lnTo>
                    <a:pt x="453" y="2210"/>
                  </a:lnTo>
                  <a:lnTo>
                    <a:pt x="388" y="2327"/>
                  </a:lnTo>
                  <a:lnTo>
                    <a:pt x="246" y="2333"/>
                  </a:lnTo>
                  <a:lnTo>
                    <a:pt x="285" y="2390"/>
                  </a:lnTo>
                  <a:lnTo>
                    <a:pt x="338" y="2514"/>
                  </a:lnTo>
                  <a:lnTo>
                    <a:pt x="515" y="2532"/>
                  </a:lnTo>
                  <a:lnTo>
                    <a:pt x="600" y="2624"/>
                  </a:lnTo>
                  <a:lnTo>
                    <a:pt x="680" y="2587"/>
                  </a:lnTo>
                  <a:lnTo>
                    <a:pt x="729" y="2527"/>
                  </a:lnTo>
                  <a:lnTo>
                    <a:pt x="666" y="2464"/>
                  </a:lnTo>
                  <a:lnTo>
                    <a:pt x="616" y="2382"/>
                  </a:lnTo>
                  <a:lnTo>
                    <a:pt x="630" y="2294"/>
                  </a:lnTo>
                  <a:lnTo>
                    <a:pt x="667" y="2202"/>
                  </a:lnTo>
                  <a:lnTo>
                    <a:pt x="732" y="2117"/>
                  </a:lnTo>
                  <a:lnTo>
                    <a:pt x="795" y="2122"/>
                  </a:lnTo>
                  <a:lnTo>
                    <a:pt x="858" y="2174"/>
                  </a:lnTo>
                  <a:lnTo>
                    <a:pt x="819" y="2267"/>
                  </a:lnTo>
                  <a:lnTo>
                    <a:pt x="765" y="2203"/>
                  </a:lnTo>
                  <a:lnTo>
                    <a:pt x="718" y="2191"/>
                  </a:lnTo>
                  <a:lnTo>
                    <a:pt x="689" y="2254"/>
                  </a:lnTo>
                  <a:lnTo>
                    <a:pt x="757" y="2266"/>
                  </a:lnTo>
                  <a:lnTo>
                    <a:pt x="755" y="2320"/>
                  </a:lnTo>
                  <a:lnTo>
                    <a:pt x="811" y="2423"/>
                  </a:lnTo>
                  <a:lnTo>
                    <a:pt x="765" y="2624"/>
                  </a:lnTo>
                  <a:lnTo>
                    <a:pt x="699" y="2705"/>
                  </a:lnTo>
                  <a:lnTo>
                    <a:pt x="677" y="2775"/>
                  </a:lnTo>
                  <a:lnTo>
                    <a:pt x="765" y="2730"/>
                  </a:lnTo>
                  <a:lnTo>
                    <a:pt x="940" y="2678"/>
                  </a:lnTo>
                  <a:lnTo>
                    <a:pt x="1088" y="2559"/>
                  </a:lnTo>
                  <a:lnTo>
                    <a:pt x="1102" y="2517"/>
                  </a:lnTo>
                  <a:lnTo>
                    <a:pt x="1016" y="2467"/>
                  </a:lnTo>
                  <a:lnTo>
                    <a:pt x="1020" y="2414"/>
                  </a:lnTo>
                  <a:lnTo>
                    <a:pt x="1105" y="2390"/>
                  </a:lnTo>
                  <a:lnTo>
                    <a:pt x="1161" y="2408"/>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7" name="Freeform 2075"/>
            <p:cNvSpPr>
              <a:spLocks/>
            </p:cNvSpPr>
            <p:nvPr/>
          </p:nvSpPr>
          <p:spPr bwMode="auto">
            <a:xfrm>
              <a:off x="-790575" y="3073400"/>
              <a:ext cx="19050" cy="14288"/>
            </a:xfrm>
            <a:custGeom>
              <a:avLst/>
              <a:gdLst>
                <a:gd name="T0" fmla="*/ 43 w 87"/>
                <a:gd name="T1" fmla="*/ 79 h 93"/>
                <a:gd name="T2" fmla="*/ 76 w 87"/>
                <a:gd name="T3" fmla="*/ 93 h 93"/>
                <a:gd name="T4" fmla="*/ 87 w 87"/>
                <a:gd name="T5" fmla="*/ 44 h 93"/>
                <a:gd name="T6" fmla="*/ 33 w 87"/>
                <a:gd name="T7" fmla="*/ 5 h 93"/>
                <a:gd name="T8" fmla="*/ 4 w 87"/>
                <a:gd name="T9" fmla="*/ 0 h 93"/>
                <a:gd name="T10" fmla="*/ 0 w 87"/>
                <a:gd name="T11" fmla="*/ 29 h 93"/>
                <a:gd name="T12" fmla="*/ 43 w 87"/>
                <a:gd name="T13" fmla="*/ 79 h 93"/>
              </a:gdLst>
              <a:ahLst/>
              <a:cxnLst>
                <a:cxn ang="0">
                  <a:pos x="T0" y="T1"/>
                </a:cxn>
                <a:cxn ang="0">
                  <a:pos x="T2" y="T3"/>
                </a:cxn>
                <a:cxn ang="0">
                  <a:pos x="T4" y="T5"/>
                </a:cxn>
                <a:cxn ang="0">
                  <a:pos x="T6" y="T7"/>
                </a:cxn>
                <a:cxn ang="0">
                  <a:pos x="T8" y="T9"/>
                </a:cxn>
                <a:cxn ang="0">
                  <a:pos x="T10" y="T11"/>
                </a:cxn>
                <a:cxn ang="0">
                  <a:pos x="T12" y="T13"/>
                </a:cxn>
              </a:cxnLst>
              <a:rect l="0" t="0" r="r" b="b"/>
              <a:pathLst>
                <a:path w="87" h="93">
                  <a:moveTo>
                    <a:pt x="43" y="79"/>
                  </a:moveTo>
                  <a:lnTo>
                    <a:pt x="76" y="93"/>
                  </a:lnTo>
                  <a:lnTo>
                    <a:pt x="87" y="44"/>
                  </a:lnTo>
                  <a:lnTo>
                    <a:pt x="33" y="5"/>
                  </a:lnTo>
                  <a:lnTo>
                    <a:pt x="4" y="0"/>
                  </a:lnTo>
                  <a:lnTo>
                    <a:pt x="0" y="29"/>
                  </a:lnTo>
                  <a:lnTo>
                    <a:pt x="43" y="79"/>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8" name="Freeform 2076"/>
            <p:cNvSpPr>
              <a:spLocks/>
            </p:cNvSpPr>
            <p:nvPr/>
          </p:nvSpPr>
          <p:spPr bwMode="auto">
            <a:xfrm>
              <a:off x="-2058987" y="2873375"/>
              <a:ext cx="22225" cy="19050"/>
            </a:xfrm>
            <a:custGeom>
              <a:avLst/>
              <a:gdLst>
                <a:gd name="T0" fmla="*/ 26 w 102"/>
                <a:gd name="T1" fmla="*/ 1 h 121"/>
                <a:gd name="T2" fmla="*/ 27 w 102"/>
                <a:gd name="T3" fmla="*/ 38 h 121"/>
                <a:gd name="T4" fmla="*/ 10 w 102"/>
                <a:gd name="T5" fmla="*/ 47 h 121"/>
                <a:gd name="T6" fmla="*/ 33 w 102"/>
                <a:gd name="T7" fmla="*/ 75 h 121"/>
                <a:gd name="T8" fmla="*/ 0 w 102"/>
                <a:gd name="T9" fmla="*/ 121 h 121"/>
                <a:gd name="T10" fmla="*/ 89 w 102"/>
                <a:gd name="T11" fmla="*/ 105 h 121"/>
                <a:gd name="T12" fmla="*/ 102 w 102"/>
                <a:gd name="T13" fmla="*/ 51 h 121"/>
                <a:gd name="T14" fmla="*/ 66 w 102"/>
                <a:gd name="T15" fmla="*/ 0 h 121"/>
                <a:gd name="T16" fmla="*/ 26 w 102"/>
                <a:gd name="T17"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21">
                  <a:moveTo>
                    <a:pt x="26" y="1"/>
                  </a:moveTo>
                  <a:lnTo>
                    <a:pt x="27" y="38"/>
                  </a:lnTo>
                  <a:lnTo>
                    <a:pt x="10" y="47"/>
                  </a:lnTo>
                  <a:lnTo>
                    <a:pt x="33" y="75"/>
                  </a:lnTo>
                  <a:lnTo>
                    <a:pt x="0" y="121"/>
                  </a:lnTo>
                  <a:lnTo>
                    <a:pt x="89" y="105"/>
                  </a:lnTo>
                  <a:lnTo>
                    <a:pt x="102" y="51"/>
                  </a:lnTo>
                  <a:lnTo>
                    <a:pt x="66" y="0"/>
                  </a:lnTo>
                  <a:lnTo>
                    <a:pt x="26" y="1"/>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9" name="Freeform 2077"/>
            <p:cNvSpPr>
              <a:spLocks/>
            </p:cNvSpPr>
            <p:nvPr/>
          </p:nvSpPr>
          <p:spPr bwMode="auto">
            <a:xfrm>
              <a:off x="-2044700" y="2892425"/>
              <a:ext cx="20638" cy="12700"/>
            </a:xfrm>
            <a:custGeom>
              <a:avLst/>
              <a:gdLst>
                <a:gd name="T0" fmla="*/ 0 w 94"/>
                <a:gd name="T1" fmla="*/ 81 h 81"/>
                <a:gd name="T2" fmla="*/ 25 w 94"/>
                <a:gd name="T3" fmla="*/ 79 h 81"/>
                <a:gd name="T4" fmla="*/ 94 w 94"/>
                <a:gd name="T5" fmla="*/ 21 h 81"/>
                <a:gd name="T6" fmla="*/ 50 w 94"/>
                <a:gd name="T7" fmla="*/ 0 h 81"/>
                <a:gd name="T8" fmla="*/ 14 w 94"/>
                <a:gd name="T9" fmla="*/ 5 h 81"/>
                <a:gd name="T10" fmla="*/ 0 w 94"/>
                <a:gd name="T11" fmla="*/ 81 h 81"/>
              </a:gdLst>
              <a:ahLst/>
              <a:cxnLst>
                <a:cxn ang="0">
                  <a:pos x="T0" y="T1"/>
                </a:cxn>
                <a:cxn ang="0">
                  <a:pos x="T2" y="T3"/>
                </a:cxn>
                <a:cxn ang="0">
                  <a:pos x="T4" y="T5"/>
                </a:cxn>
                <a:cxn ang="0">
                  <a:pos x="T6" y="T7"/>
                </a:cxn>
                <a:cxn ang="0">
                  <a:pos x="T8" y="T9"/>
                </a:cxn>
                <a:cxn ang="0">
                  <a:pos x="T10" y="T11"/>
                </a:cxn>
              </a:cxnLst>
              <a:rect l="0" t="0" r="r" b="b"/>
              <a:pathLst>
                <a:path w="94" h="81">
                  <a:moveTo>
                    <a:pt x="0" y="81"/>
                  </a:moveTo>
                  <a:lnTo>
                    <a:pt x="25" y="79"/>
                  </a:lnTo>
                  <a:lnTo>
                    <a:pt x="94" y="21"/>
                  </a:lnTo>
                  <a:lnTo>
                    <a:pt x="50" y="0"/>
                  </a:lnTo>
                  <a:lnTo>
                    <a:pt x="14" y="5"/>
                  </a:lnTo>
                  <a:lnTo>
                    <a:pt x="0" y="81"/>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0" name="Freeform 2078"/>
            <p:cNvSpPr>
              <a:spLocks/>
            </p:cNvSpPr>
            <p:nvPr/>
          </p:nvSpPr>
          <p:spPr bwMode="auto">
            <a:xfrm>
              <a:off x="-2032000" y="2884488"/>
              <a:ext cx="14288" cy="6350"/>
            </a:xfrm>
            <a:custGeom>
              <a:avLst/>
              <a:gdLst>
                <a:gd name="T0" fmla="*/ 0 w 67"/>
                <a:gd name="T1" fmla="*/ 16 h 44"/>
                <a:gd name="T2" fmla="*/ 8 w 67"/>
                <a:gd name="T3" fmla="*/ 43 h 44"/>
                <a:gd name="T4" fmla="*/ 33 w 67"/>
                <a:gd name="T5" fmla="*/ 44 h 44"/>
                <a:gd name="T6" fmla="*/ 67 w 67"/>
                <a:gd name="T7" fmla="*/ 21 h 44"/>
                <a:gd name="T8" fmla="*/ 34 w 67"/>
                <a:gd name="T9" fmla="*/ 0 h 44"/>
                <a:gd name="T10" fmla="*/ 0 w 67"/>
                <a:gd name="T11" fmla="*/ 16 h 44"/>
              </a:gdLst>
              <a:ahLst/>
              <a:cxnLst>
                <a:cxn ang="0">
                  <a:pos x="T0" y="T1"/>
                </a:cxn>
                <a:cxn ang="0">
                  <a:pos x="T2" y="T3"/>
                </a:cxn>
                <a:cxn ang="0">
                  <a:pos x="T4" y="T5"/>
                </a:cxn>
                <a:cxn ang="0">
                  <a:pos x="T6" y="T7"/>
                </a:cxn>
                <a:cxn ang="0">
                  <a:pos x="T8" y="T9"/>
                </a:cxn>
                <a:cxn ang="0">
                  <a:pos x="T10" y="T11"/>
                </a:cxn>
              </a:cxnLst>
              <a:rect l="0" t="0" r="r" b="b"/>
              <a:pathLst>
                <a:path w="67" h="44">
                  <a:moveTo>
                    <a:pt x="0" y="16"/>
                  </a:moveTo>
                  <a:lnTo>
                    <a:pt x="8" y="43"/>
                  </a:lnTo>
                  <a:lnTo>
                    <a:pt x="33" y="44"/>
                  </a:lnTo>
                  <a:lnTo>
                    <a:pt x="67" y="21"/>
                  </a:lnTo>
                  <a:lnTo>
                    <a:pt x="34" y="0"/>
                  </a:lnTo>
                  <a:lnTo>
                    <a:pt x="0" y="16"/>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1" name="Freeform 2079"/>
            <p:cNvSpPr>
              <a:spLocks/>
            </p:cNvSpPr>
            <p:nvPr/>
          </p:nvSpPr>
          <p:spPr bwMode="auto">
            <a:xfrm>
              <a:off x="-2154237" y="2871788"/>
              <a:ext cx="22225" cy="23813"/>
            </a:xfrm>
            <a:custGeom>
              <a:avLst/>
              <a:gdLst>
                <a:gd name="T0" fmla="*/ 11 w 97"/>
                <a:gd name="T1" fmla="*/ 76 h 148"/>
                <a:gd name="T2" fmla="*/ 49 w 97"/>
                <a:gd name="T3" fmla="*/ 107 h 148"/>
                <a:gd name="T4" fmla="*/ 39 w 97"/>
                <a:gd name="T5" fmla="*/ 148 h 148"/>
                <a:gd name="T6" fmla="*/ 77 w 97"/>
                <a:gd name="T7" fmla="*/ 146 h 148"/>
                <a:gd name="T8" fmla="*/ 77 w 97"/>
                <a:gd name="T9" fmla="*/ 101 h 148"/>
                <a:gd name="T10" fmla="*/ 97 w 97"/>
                <a:gd name="T11" fmla="*/ 24 h 148"/>
                <a:gd name="T12" fmla="*/ 54 w 97"/>
                <a:gd name="T13" fmla="*/ 0 h 148"/>
                <a:gd name="T14" fmla="*/ 47 w 97"/>
                <a:gd name="T15" fmla="*/ 39 h 148"/>
                <a:gd name="T16" fmla="*/ 0 w 97"/>
                <a:gd name="T17" fmla="*/ 26 h 148"/>
                <a:gd name="T18" fmla="*/ 11 w 97"/>
                <a:gd name="T19" fmla="*/ 7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48">
                  <a:moveTo>
                    <a:pt x="11" y="76"/>
                  </a:moveTo>
                  <a:lnTo>
                    <a:pt x="49" y="107"/>
                  </a:lnTo>
                  <a:lnTo>
                    <a:pt x="39" y="148"/>
                  </a:lnTo>
                  <a:lnTo>
                    <a:pt x="77" y="146"/>
                  </a:lnTo>
                  <a:lnTo>
                    <a:pt x="77" y="101"/>
                  </a:lnTo>
                  <a:lnTo>
                    <a:pt x="97" y="24"/>
                  </a:lnTo>
                  <a:lnTo>
                    <a:pt x="54" y="0"/>
                  </a:lnTo>
                  <a:lnTo>
                    <a:pt x="47" y="39"/>
                  </a:lnTo>
                  <a:lnTo>
                    <a:pt x="0" y="26"/>
                  </a:lnTo>
                  <a:lnTo>
                    <a:pt x="11" y="76"/>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2" name="Freeform 2080"/>
            <p:cNvSpPr>
              <a:spLocks/>
            </p:cNvSpPr>
            <p:nvPr/>
          </p:nvSpPr>
          <p:spPr bwMode="auto">
            <a:xfrm>
              <a:off x="-2144712" y="2886075"/>
              <a:ext cx="26988" cy="22225"/>
            </a:xfrm>
            <a:custGeom>
              <a:avLst/>
              <a:gdLst>
                <a:gd name="T0" fmla="*/ 70 w 115"/>
                <a:gd name="T1" fmla="*/ 0 h 133"/>
                <a:gd name="T2" fmla="*/ 46 w 115"/>
                <a:gd name="T3" fmla="*/ 49 h 133"/>
                <a:gd name="T4" fmla="*/ 0 w 115"/>
                <a:gd name="T5" fmla="*/ 101 h 133"/>
                <a:gd name="T6" fmla="*/ 55 w 115"/>
                <a:gd name="T7" fmla="*/ 98 h 133"/>
                <a:gd name="T8" fmla="*/ 39 w 115"/>
                <a:gd name="T9" fmla="*/ 127 h 133"/>
                <a:gd name="T10" fmla="*/ 62 w 115"/>
                <a:gd name="T11" fmla="*/ 133 h 133"/>
                <a:gd name="T12" fmla="*/ 115 w 115"/>
                <a:gd name="T13" fmla="*/ 91 h 133"/>
                <a:gd name="T14" fmla="*/ 80 w 115"/>
                <a:gd name="T15" fmla="*/ 64 h 133"/>
                <a:gd name="T16" fmla="*/ 104 w 115"/>
                <a:gd name="T17" fmla="*/ 22 h 133"/>
                <a:gd name="T18" fmla="*/ 70 w 115"/>
                <a:gd name="T1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33">
                  <a:moveTo>
                    <a:pt x="70" y="0"/>
                  </a:moveTo>
                  <a:lnTo>
                    <a:pt x="46" y="49"/>
                  </a:lnTo>
                  <a:lnTo>
                    <a:pt x="0" y="101"/>
                  </a:lnTo>
                  <a:lnTo>
                    <a:pt x="55" y="98"/>
                  </a:lnTo>
                  <a:lnTo>
                    <a:pt x="39" y="127"/>
                  </a:lnTo>
                  <a:lnTo>
                    <a:pt x="62" y="133"/>
                  </a:lnTo>
                  <a:lnTo>
                    <a:pt x="115" y="91"/>
                  </a:lnTo>
                  <a:lnTo>
                    <a:pt x="80" y="64"/>
                  </a:lnTo>
                  <a:lnTo>
                    <a:pt x="104" y="22"/>
                  </a:lnTo>
                  <a:lnTo>
                    <a:pt x="70" y="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3" name="Freeform 2081"/>
            <p:cNvSpPr>
              <a:spLocks/>
            </p:cNvSpPr>
            <p:nvPr/>
          </p:nvSpPr>
          <p:spPr bwMode="auto">
            <a:xfrm>
              <a:off x="-2084387" y="2878138"/>
              <a:ext cx="20638" cy="12700"/>
            </a:xfrm>
            <a:custGeom>
              <a:avLst/>
              <a:gdLst>
                <a:gd name="T0" fmla="*/ 0 w 88"/>
                <a:gd name="T1" fmla="*/ 42 h 84"/>
                <a:gd name="T2" fmla="*/ 1 w 88"/>
                <a:gd name="T3" fmla="*/ 74 h 84"/>
                <a:gd name="T4" fmla="*/ 60 w 88"/>
                <a:gd name="T5" fmla="*/ 84 h 84"/>
                <a:gd name="T6" fmla="*/ 88 w 88"/>
                <a:gd name="T7" fmla="*/ 23 h 84"/>
                <a:gd name="T8" fmla="*/ 75 w 88"/>
                <a:gd name="T9" fmla="*/ 0 h 84"/>
                <a:gd name="T10" fmla="*/ 0 w 88"/>
                <a:gd name="T11" fmla="*/ 42 h 84"/>
              </a:gdLst>
              <a:ahLst/>
              <a:cxnLst>
                <a:cxn ang="0">
                  <a:pos x="T0" y="T1"/>
                </a:cxn>
                <a:cxn ang="0">
                  <a:pos x="T2" y="T3"/>
                </a:cxn>
                <a:cxn ang="0">
                  <a:pos x="T4" y="T5"/>
                </a:cxn>
                <a:cxn ang="0">
                  <a:pos x="T6" y="T7"/>
                </a:cxn>
                <a:cxn ang="0">
                  <a:pos x="T8" y="T9"/>
                </a:cxn>
                <a:cxn ang="0">
                  <a:pos x="T10" y="T11"/>
                </a:cxn>
              </a:cxnLst>
              <a:rect l="0" t="0" r="r" b="b"/>
              <a:pathLst>
                <a:path w="88" h="84">
                  <a:moveTo>
                    <a:pt x="0" y="42"/>
                  </a:moveTo>
                  <a:lnTo>
                    <a:pt x="1" y="74"/>
                  </a:lnTo>
                  <a:lnTo>
                    <a:pt x="60" y="84"/>
                  </a:lnTo>
                  <a:lnTo>
                    <a:pt x="88" y="23"/>
                  </a:lnTo>
                  <a:lnTo>
                    <a:pt x="75" y="0"/>
                  </a:lnTo>
                  <a:lnTo>
                    <a:pt x="0" y="42"/>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4" name="Freeform 2082"/>
            <p:cNvSpPr>
              <a:spLocks/>
            </p:cNvSpPr>
            <p:nvPr/>
          </p:nvSpPr>
          <p:spPr bwMode="auto">
            <a:xfrm>
              <a:off x="-2030412" y="2873375"/>
              <a:ext cx="11113" cy="6350"/>
            </a:xfrm>
            <a:custGeom>
              <a:avLst/>
              <a:gdLst>
                <a:gd name="T0" fmla="*/ 41 w 52"/>
                <a:gd name="T1" fmla="*/ 0 h 43"/>
                <a:gd name="T2" fmla="*/ 0 w 52"/>
                <a:gd name="T3" fmla="*/ 30 h 43"/>
                <a:gd name="T4" fmla="*/ 30 w 52"/>
                <a:gd name="T5" fmla="*/ 43 h 43"/>
                <a:gd name="T6" fmla="*/ 52 w 52"/>
                <a:gd name="T7" fmla="*/ 12 h 43"/>
                <a:gd name="T8" fmla="*/ 41 w 52"/>
                <a:gd name="T9" fmla="*/ 0 h 43"/>
              </a:gdLst>
              <a:ahLst/>
              <a:cxnLst>
                <a:cxn ang="0">
                  <a:pos x="T0" y="T1"/>
                </a:cxn>
                <a:cxn ang="0">
                  <a:pos x="T2" y="T3"/>
                </a:cxn>
                <a:cxn ang="0">
                  <a:pos x="T4" y="T5"/>
                </a:cxn>
                <a:cxn ang="0">
                  <a:pos x="T6" y="T7"/>
                </a:cxn>
                <a:cxn ang="0">
                  <a:pos x="T8" y="T9"/>
                </a:cxn>
              </a:cxnLst>
              <a:rect l="0" t="0" r="r" b="b"/>
              <a:pathLst>
                <a:path w="52" h="43">
                  <a:moveTo>
                    <a:pt x="41" y="0"/>
                  </a:moveTo>
                  <a:lnTo>
                    <a:pt x="0" y="30"/>
                  </a:lnTo>
                  <a:lnTo>
                    <a:pt x="30" y="43"/>
                  </a:lnTo>
                  <a:lnTo>
                    <a:pt x="52" y="12"/>
                  </a:lnTo>
                  <a:lnTo>
                    <a:pt x="41" y="0"/>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5" name="Freeform 2083"/>
            <p:cNvSpPr>
              <a:spLocks/>
            </p:cNvSpPr>
            <p:nvPr/>
          </p:nvSpPr>
          <p:spPr bwMode="auto">
            <a:xfrm>
              <a:off x="-2016125" y="2870200"/>
              <a:ext cx="7938" cy="11113"/>
            </a:xfrm>
            <a:custGeom>
              <a:avLst/>
              <a:gdLst>
                <a:gd name="T0" fmla="*/ 36 w 36"/>
                <a:gd name="T1" fmla="*/ 48 h 65"/>
                <a:gd name="T2" fmla="*/ 22 w 36"/>
                <a:gd name="T3" fmla="*/ 14 h 65"/>
                <a:gd name="T4" fmla="*/ 0 w 36"/>
                <a:gd name="T5" fmla="*/ 0 h 65"/>
                <a:gd name="T6" fmla="*/ 0 w 36"/>
                <a:gd name="T7" fmla="*/ 34 h 65"/>
                <a:gd name="T8" fmla="*/ 18 w 36"/>
                <a:gd name="T9" fmla="*/ 65 h 65"/>
                <a:gd name="T10" fmla="*/ 36 w 36"/>
                <a:gd name="T11" fmla="*/ 48 h 65"/>
              </a:gdLst>
              <a:ahLst/>
              <a:cxnLst>
                <a:cxn ang="0">
                  <a:pos x="T0" y="T1"/>
                </a:cxn>
                <a:cxn ang="0">
                  <a:pos x="T2" y="T3"/>
                </a:cxn>
                <a:cxn ang="0">
                  <a:pos x="T4" y="T5"/>
                </a:cxn>
                <a:cxn ang="0">
                  <a:pos x="T6" y="T7"/>
                </a:cxn>
                <a:cxn ang="0">
                  <a:pos x="T8" y="T9"/>
                </a:cxn>
                <a:cxn ang="0">
                  <a:pos x="T10" y="T11"/>
                </a:cxn>
              </a:cxnLst>
              <a:rect l="0" t="0" r="r" b="b"/>
              <a:pathLst>
                <a:path w="36" h="65">
                  <a:moveTo>
                    <a:pt x="36" y="48"/>
                  </a:moveTo>
                  <a:lnTo>
                    <a:pt x="22" y="14"/>
                  </a:lnTo>
                  <a:lnTo>
                    <a:pt x="0" y="0"/>
                  </a:lnTo>
                  <a:lnTo>
                    <a:pt x="0" y="34"/>
                  </a:lnTo>
                  <a:lnTo>
                    <a:pt x="18" y="65"/>
                  </a:lnTo>
                  <a:lnTo>
                    <a:pt x="36" y="48"/>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3" name="Freeform 2091"/>
            <p:cNvSpPr>
              <a:spLocks/>
            </p:cNvSpPr>
            <p:nvPr/>
          </p:nvSpPr>
          <p:spPr bwMode="auto">
            <a:xfrm>
              <a:off x="-2446337" y="1841500"/>
              <a:ext cx="2046288" cy="1185863"/>
            </a:xfrm>
            <a:custGeom>
              <a:avLst/>
              <a:gdLst>
                <a:gd name="T0" fmla="*/ 4213 w 9017"/>
                <a:gd name="T1" fmla="*/ 6012 h 7470"/>
                <a:gd name="T2" fmla="*/ 4339 w 9017"/>
                <a:gd name="T3" fmla="*/ 5313 h 7470"/>
                <a:gd name="T4" fmla="*/ 4545 w 9017"/>
                <a:gd name="T5" fmla="*/ 4710 h 7470"/>
                <a:gd name="T6" fmla="*/ 5243 w 9017"/>
                <a:gd name="T7" fmla="*/ 3688 h 7470"/>
                <a:gd name="T8" fmla="*/ 5087 w 9017"/>
                <a:gd name="T9" fmla="*/ 4017 h 7470"/>
                <a:gd name="T10" fmla="*/ 5451 w 9017"/>
                <a:gd name="T11" fmla="*/ 4226 h 7470"/>
                <a:gd name="T12" fmla="*/ 6463 w 9017"/>
                <a:gd name="T13" fmla="*/ 3609 h 7470"/>
                <a:gd name="T14" fmla="*/ 7119 w 9017"/>
                <a:gd name="T15" fmla="*/ 2670 h 7470"/>
                <a:gd name="T16" fmla="*/ 7463 w 9017"/>
                <a:gd name="T17" fmla="*/ 1624 h 7470"/>
                <a:gd name="T18" fmla="*/ 7336 w 9017"/>
                <a:gd name="T19" fmla="*/ 1433 h 7470"/>
                <a:gd name="T20" fmla="*/ 7487 w 9017"/>
                <a:gd name="T21" fmla="*/ 725 h 7470"/>
                <a:gd name="T22" fmla="*/ 7802 w 9017"/>
                <a:gd name="T23" fmla="*/ 296 h 7470"/>
                <a:gd name="T24" fmla="*/ 8106 w 9017"/>
                <a:gd name="T25" fmla="*/ 482 h 7470"/>
                <a:gd name="T26" fmla="*/ 8360 w 9017"/>
                <a:gd name="T27" fmla="*/ 283 h 7470"/>
                <a:gd name="T28" fmla="*/ 8084 w 9017"/>
                <a:gd name="T29" fmla="*/ 83 h 7470"/>
                <a:gd name="T30" fmla="*/ 8542 w 9017"/>
                <a:gd name="T31" fmla="*/ 112 h 7470"/>
                <a:gd name="T32" fmla="*/ 8757 w 9017"/>
                <a:gd name="T33" fmla="*/ 1046 h 7470"/>
                <a:gd name="T34" fmla="*/ 8969 w 9017"/>
                <a:gd name="T35" fmla="*/ 1668 h 7470"/>
                <a:gd name="T36" fmla="*/ 8906 w 9017"/>
                <a:gd name="T37" fmla="*/ 2093 h 7470"/>
                <a:gd name="T38" fmla="*/ 8734 w 9017"/>
                <a:gd name="T39" fmla="*/ 2504 h 7470"/>
                <a:gd name="T40" fmla="*/ 8589 w 9017"/>
                <a:gd name="T41" fmla="*/ 2756 h 7470"/>
                <a:gd name="T42" fmla="*/ 8512 w 9017"/>
                <a:gd name="T43" fmla="*/ 2992 h 7470"/>
                <a:gd name="T44" fmla="*/ 8175 w 9017"/>
                <a:gd name="T45" fmla="*/ 3268 h 7470"/>
                <a:gd name="T46" fmla="*/ 8106 w 9017"/>
                <a:gd name="T47" fmla="*/ 4324 h 7470"/>
                <a:gd name="T48" fmla="*/ 8038 w 9017"/>
                <a:gd name="T49" fmla="*/ 5155 h 7470"/>
                <a:gd name="T50" fmla="*/ 7787 w 9017"/>
                <a:gd name="T51" fmla="*/ 5661 h 7470"/>
                <a:gd name="T52" fmla="*/ 7238 w 9017"/>
                <a:gd name="T53" fmla="*/ 6074 h 7470"/>
                <a:gd name="T54" fmla="*/ 7356 w 9017"/>
                <a:gd name="T55" fmla="*/ 5714 h 7470"/>
                <a:gd name="T56" fmla="*/ 7293 w 9017"/>
                <a:gd name="T57" fmla="*/ 5461 h 7470"/>
                <a:gd name="T58" fmla="*/ 7229 w 9017"/>
                <a:gd name="T59" fmla="*/ 5857 h 7470"/>
                <a:gd name="T60" fmla="*/ 6801 w 9017"/>
                <a:gd name="T61" fmla="*/ 5836 h 7470"/>
                <a:gd name="T62" fmla="*/ 6500 w 9017"/>
                <a:gd name="T63" fmla="*/ 6410 h 7470"/>
                <a:gd name="T64" fmla="*/ 6275 w 9017"/>
                <a:gd name="T65" fmla="*/ 5996 h 7470"/>
                <a:gd name="T66" fmla="*/ 5886 w 9017"/>
                <a:gd name="T67" fmla="*/ 6413 h 7470"/>
                <a:gd name="T68" fmla="*/ 5394 w 9017"/>
                <a:gd name="T69" fmla="*/ 6375 h 7470"/>
                <a:gd name="T70" fmla="*/ 5264 w 9017"/>
                <a:gd name="T71" fmla="*/ 6266 h 7470"/>
                <a:gd name="T72" fmla="*/ 4906 w 9017"/>
                <a:gd name="T73" fmla="*/ 6298 h 7470"/>
                <a:gd name="T74" fmla="*/ 4769 w 9017"/>
                <a:gd name="T75" fmla="*/ 6064 h 7470"/>
                <a:gd name="T76" fmla="*/ 4900 w 9017"/>
                <a:gd name="T77" fmla="*/ 6647 h 7470"/>
                <a:gd name="T78" fmla="*/ 4679 w 9017"/>
                <a:gd name="T79" fmla="*/ 6717 h 7470"/>
                <a:gd name="T80" fmla="*/ 4409 w 9017"/>
                <a:gd name="T81" fmla="*/ 7006 h 7470"/>
                <a:gd name="T82" fmla="*/ 3981 w 9017"/>
                <a:gd name="T83" fmla="*/ 7470 h 7470"/>
                <a:gd name="T84" fmla="*/ 3401 w 9017"/>
                <a:gd name="T85" fmla="*/ 7032 h 7470"/>
                <a:gd name="T86" fmla="*/ 3449 w 9017"/>
                <a:gd name="T87" fmla="*/ 6694 h 7470"/>
                <a:gd name="T88" fmla="*/ 3678 w 9017"/>
                <a:gd name="T89" fmla="*/ 6268 h 7470"/>
                <a:gd name="T90" fmla="*/ 3008 w 9017"/>
                <a:gd name="T91" fmla="*/ 6188 h 7470"/>
                <a:gd name="T92" fmla="*/ 2674 w 9017"/>
                <a:gd name="T93" fmla="*/ 6324 h 7470"/>
                <a:gd name="T94" fmla="*/ 2319 w 9017"/>
                <a:gd name="T95" fmla="*/ 6399 h 7470"/>
                <a:gd name="T96" fmla="*/ 1979 w 9017"/>
                <a:gd name="T97" fmla="*/ 6493 h 7470"/>
                <a:gd name="T98" fmla="*/ 1478 w 9017"/>
                <a:gd name="T99" fmla="*/ 6609 h 7470"/>
                <a:gd name="T100" fmla="*/ 1096 w 9017"/>
                <a:gd name="T101" fmla="*/ 6634 h 7470"/>
                <a:gd name="T102" fmla="*/ 550 w 9017"/>
                <a:gd name="T103" fmla="*/ 6721 h 7470"/>
                <a:gd name="T104" fmla="*/ 155 w 9017"/>
                <a:gd name="T105" fmla="*/ 6619 h 7470"/>
                <a:gd name="T106" fmla="*/ 33 w 9017"/>
                <a:gd name="T107" fmla="*/ 6273 h 7470"/>
                <a:gd name="T108" fmla="*/ 603 w 9017"/>
                <a:gd name="T109" fmla="*/ 6135 h 7470"/>
                <a:gd name="T110" fmla="*/ 1513 w 9017"/>
                <a:gd name="T111" fmla="*/ 5568 h 7470"/>
                <a:gd name="T112" fmla="*/ 2063 w 9017"/>
                <a:gd name="T113" fmla="*/ 5371 h 7470"/>
                <a:gd name="T114" fmla="*/ 2456 w 9017"/>
                <a:gd name="T115" fmla="*/ 5429 h 7470"/>
                <a:gd name="T116" fmla="*/ 3528 w 9017"/>
                <a:gd name="T117" fmla="*/ 5260 h 7470"/>
                <a:gd name="T118" fmla="*/ 3832 w 9017"/>
                <a:gd name="T119" fmla="*/ 5450 h 7470"/>
                <a:gd name="T120" fmla="*/ 4176 w 9017"/>
                <a:gd name="T121" fmla="*/ 5419 h 7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17" h="7470">
                  <a:moveTo>
                    <a:pt x="4434" y="5532"/>
                  </a:moveTo>
                  <a:lnTo>
                    <a:pt x="4388" y="5582"/>
                  </a:lnTo>
                  <a:lnTo>
                    <a:pt x="4314" y="5621"/>
                  </a:lnTo>
                  <a:lnTo>
                    <a:pt x="4335" y="5671"/>
                  </a:lnTo>
                  <a:lnTo>
                    <a:pt x="4329" y="5715"/>
                  </a:lnTo>
                  <a:lnTo>
                    <a:pt x="4243" y="5783"/>
                  </a:lnTo>
                  <a:lnTo>
                    <a:pt x="4202" y="5961"/>
                  </a:lnTo>
                  <a:lnTo>
                    <a:pt x="4213" y="6012"/>
                  </a:lnTo>
                  <a:lnTo>
                    <a:pt x="4258" y="5901"/>
                  </a:lnTo>
                  <a:lnTo>
                    <a:pt x="4342" y="5842"/>
                  </a:lnTo>
                  <a:lnTo>
                    <a:pt x="4453" y="5777"/>
                  </a:lnTo>
                  <a:lnTo>
                    <a:pt x="4482" y="5721"/>
                  </a:lnTo>
                  <a:lnTo>
                    <a:pt x="4455" y="5565"/>
                  </a:lnTo>
                  <a:lnTo>
                    <a:pt x="4434" y="5532"/>
                  </a:lnTo>
                  <a:lnTo>
                    <a:pt x="4352" y="5385"/>
                  </a:lnTo>
                  <a:lnTo>
                    <a:pt x="4339" y="5313"/>
                  </a:lnTo>
                  <a:lnTo>
                    <a:pt x="4273" y="5224"/>
                  </a:lnTo>
                  <a:lnTo>
                    <a:pt x="4255" y="5127"/>
                  </a:lnTo>
                  <a:lnTo>
                    <a:pt x="4223" y="5071"/>
                  </a:lnTo>
                  <a:lnTo>
                    <a:pt x="4299" y="4950"/>
                  </a:lnTo>
                  <a:lnTo>
                    <a:pt x="4352" y="4895"/>
                  </a:lnTo>
                  <a:lnTo>
                    <a:pt x="4387" y="4819"/>
                  </a:lnTo>
                  <a:lnTo>
                    <a:pt x="4448" y="4786"/>
                  </a:lnTo>
                  <a:lnTo>
                    <a:pt x="4545" y="4710"/>
                  </a:lnTo>
                  <a:lnTo>
                    <a:pt x="4715" y="4563"/>
                  </a:lnTo>
                  <a:lnTo>
                    <a:pt x="4828" y="4407"/>
                  </a:lnTo>
                  <a:lnTo>
                    <a:pt x="4899" y="4256"/>
                  </a:lnTo>
                  <a:lnTo>
                    <a:pt x="4887" y="4037"/>
                  </a:lnTo>
                  <a:lnTo>
                    <a:pt x="4837" y="4010"/>
                  </a:lnTo>
                  <a:lnTo>
                    <a:pt x="4926" y="3805"/>
                  </a:lnTo>
                  <a:lnTo>
                    <a:pt x="5095" y="3772"/>
                  </a:lnTo>
                  <a:lnTo>
                    <a:pt x="5243" y="3688"/>
                  </a:lnTo>
                  <a:lnTo>
                    <a:pt x="5423" y="3662"/>
                  </a:lnTo>
                  <a:lnTo>
                    <a:pt x="5420" y="3742"/>
                  </a:lnTo>
                  <a:lnTo>
                    <a:pt x="5343" y="3769"/>
                  </a:lnTo>
                  <a:lnTo>
                    <a:pt x="5341" y="3869"/>
                  </a:lnTo>
                  <a:lnTo>
                    <a:pt x="5255" y="3882"/>
                  </a:lnTo>
                  <a:lnTo>
                    <a:pt x="5191" y="3946"/>
                  </a:lnTo>
                  <a:lnTo>
                    <a:pt x="5129" y="3933"/>
                  </a:lnTo>
                  <a:lnTo>
                    <a:pt x="5087" y="4017"/>
                  </a:lnTo>
                  <a:lnTo>
                    <a:pt x="5129" y="4075"/>
                  </a:lnTo>
                  <a:lnTo>
                    <a:pt x="5184" y="4035"/>
                  </a:lnTo>
                  <a:lnTo>
                    <a:pt x="5186" y="4171"/>
                  </a:lnTo>
                  <a:lnTo>
                    <a:pt x="5158" y="4202"/>
                  </a:lnTo>
                  <a:lnTo>
                    <a:pt x="5133" y="4258"/>
                  </a:lnTo>
                  <a:lnTo>
                    <a:pt x="5252" y="4351"/>
                  </a:lnTo>
                  <a:lnTo>
                    <a:pt x="5397" y="4337"/>
                  </a:lnTo>
                  <a:lnTo>
                    <a:pt x="5451" y="4226"/>
                  </a:lnTo>
                  <a:lnTo>
                    <a:pt x="5513" y="4191"/>
                  </a:lnTo>
                  <a:lnTo>
                    <a:pt x="5617" y="4164"/>
                  </a:lnTo>
                  <a:lnTo>
                    <a:pt x="5850" y="4088"/>
                  </a:lnTo>
                  <a:lnTo>
                    <a:pt x="5917" y="4061"/>
                  </a:lnTo>
                  <a:lnTo>
                    <a:pt x="5991" y="3998"/>
                  </a:lnTo>
                  <a:lnTo>
                    <a:pt x="6096" y="4005"/>
                  </a:lnTo>
                  <a:lnTo>
                    <a:pt x="6280" y="3847"/>
                  </a:lnTo>
                  <a:lnTo>
                    <a:pt x="6463" y="3609"/>
                  </a:lnTo>
                  <a:lnTo>
                    <a:pt x="6533" y="3471"/>
                  </a:lnTo>
                  <a:lnTo>
                    <a:pt x="6722" y="3320"/>
                  </a:lnTo>
                  <a:lnTo>
                    <a:pt x="6907" y="3258"/>
                  </a:lnTo>
                  <a:lnTo>
                    <a:pt x="6960" y="3136"/>
                  </a:lnTo>
                  <a:lnTo>
                    <a:pt x="6999" y="3026"/>
                  </a:lnTo>
                  <a:lnTo>
                    <a:pt x="7007" y="2874"/>
                  </a:lnTo>
                  <a:lnTo>
                    <a:pt x="7061" y="2795"/>
                  </a:lnTo>
                  <a:lnTo>
                    <a:pt x="7119" y="2670"/>
                  </a:lnTo>
                  <a:lnTo>
                    <a:pt x="7211" y="2572"/>
                  </a:lnTo>
                  <a:lnTo>
                    <a:pt x="7317" y="2360"/>
                  </a:lnTo>
                  <a:lnTo>
                    <a:pt x="7327" y="2272"/>
                  </a:lnTo>
                  <a:lnTo>
                    <a:pt x="7358" y="2126"/>
                  </a:lnTo>
                  <a:lnTo>
                    <a:pt x="7407" y="2057"/>
                  </a:lnTo>
                  <a:lnTo>
                    <a:pt x="7450" y="1881"/>
                  </a:lnTo>
                  <a:lnTo>
                    <a:pt x="7479" y="1725"/>
                  </a:lnTo>
                  <a:lnTo>
                    <a:pt x="7463" y="1624"/>
                  </a:lnTo>
                  <a:lnTo>
                    <a:pt x="7432" y="1559"/>
                  </a:lnTo>
                  <a:lnTo>
                    <a:pt x="7401" y="1541"/>
                  </a:lnTo>
                  <a:lnTo>
                    <a:pt x="7336" y="1549"/>
                  </a:lnTo>
                  <a:lnTo>
                    <a:pt x="7275" y="1587"/>
                  </a:lnTo>
                  <a:lnTo>
                    <a:pt x="7219" y="1552"/>
                  </a:lnTo>
                  <a:lnTo>
                    <a:pt x="7181" y="1452"/>
                  </a:lnTo>
                  <a:lnTo>
                    <a:pt x="7182" y="1410"/>
                  </a:lnTo>
                  <a:lnTo>
                    <a:pt x="7336" y="1433"/>
                  </a:lnTo>
                  <a:lnTo>
                    <a:pt x="7412" y="1331"/>
                  </a:lnTo>
                  <a:lnTo>
                    <a:pt x="7434" y="1177"/>
                  </a:lnTo>
                  <a:lnTo>
                    <a:pt x="7438" y="1100"/>
                  </a:lnTo>
                  <a:lnTo>
                    <a:pt x="7394" y="1052"/>
                  </a:lnTo>
                  <a:lnTo>
                    <a:pt x="7392" y="1031"/>
                  </a:lnTo>
                  <a:lnTo>
                    <a:pt x="7387" y="905"/>
                  </a:lnTo>
                  <a:lnTo>
                    <a:pt x="7337" y="876"/>
                  </a:lnTo>
                  <a:lnTo>
                    <a:pt x="7487" y="725"/>
                  </a:lnTo>
                  <a:lnTo>
                    <a:pt x="7555" y="726"/>
                  </a:lnTo>
                  <a:lnTo>
                    <a:pt x="7633" y="692"/>
                  </a:lnTo>
                  <a:lnTo>
                    <a:pt x="7660" y="558"/>
                  </a:lnTo>
                  <a:lnTo>
                    <a:pt x="7666" y="418"/>
                  </a:lnTo>
                  <a:lnTo>
                    <a:pt x="7619" y="399"/>
                  </a:lnTo>
                  <a:lnTo>
                    <a:pt x="7676" y="368"/>
                  </a:lnTo>
                  <a:lnTo>
                    <a:pt x="7702" y="258"/>
                  </a:lnTo>
                  <a:lnTo>
                    <a:pt x="7802" y="296"/>
                  </a:lnTo>
                  <a:lnTo>
                    <a:pt x="7874" y="285"/>
                  </a:lnTo>
                  <a:lnTo>
                    <a:pt x="7911" y="327"/>
                  </a:lnTo>
                  <a:lnTo>
                    <a:pt x="7933" y="445"/>
                  </a:lnTo>
                  <a:lnTo>
                    <a:pt x="7965" y="581"/>
                  </a:lnTo>
                  <a:lnTo>
                    <a:pt x="7998" y="646"/>
                  </a:lnTo>
                  <a:lnTo>
                    <a:pt x="8069" y="613"/>
                  </a:lnTo>
                  <a:lnTo>
                    <a:pt x="8082" y="529"/>
                  </a:lnTo>
                  <a:lnTo>
                    <a:pt x="8106" y="482"/>
                  </a:lnTo>
                  <a:lnTo>
                    <a:pt x="8168" y="516"/>
                  </a:lnTo>
                  <a:lnTo>
                    <a:pt x="8206" y="568"/>
                  </a:lnTo>
                  <a:lnTo>
                    <a:pt x="8284" y="608"/>
                  </a:lnTo>
                  <a:lnTo>
                    <a:pt x="8334" y="570"/>
                  </a:lnTo>
                  <a:lnTo>
                    <a:pt x="8360" y="467"/>
                  </a:lnTo>
                  <a:lnTo>
                    <a:pt x="8362" y="397"/>
                  </a:lnTo>
                  <a:lnTo>
                    <a:pt x="8375" y="364"/>
                  </a:lnTo>
                  <a:lnTo>
                    <a:pt x="8360" y="283"/>
                  </a:lnTo>
                  <a:lnTo>
                    <a:pt x="8314" y="255"/>
                  </a:lnTo>
                  <a:lnTo>
                    <a:pt x="8297" y="298"/>
                  </a:lnTo>
                  <a:lnTo>
                    <a:pt x="8237" y="358"/>
                  </a:lnTo>
                  <a:lnTo>
                    <a:pt x="8159" y="360"/>
                  </a:lnTo>
                  <a:lnTo>
                    <a:pt x="8022" y="406"/>
                  </a:lnTo>
                  <a:lnTo>
                    <a:pt x="8003" y="327"/>
                  </a:lnTo>
                  <a:lnTo>
                    <a:pt x="8046" y="142"/>
                  </a:lnTo>
                  <a:lnTo>
                    <a:pt x="8084" y="83"/>
                  </a:lnTo>
                  <a:lnTo>
                    <a:pt x="8089" y="41"/>
                  </a:lnTo>
                  <a:lnTo>
                    <a:pt x="8110" y="0"/>
                  </a:lnTo>
                  <a:lnTo>
                    <a:pt x="8193" y="32"/>
                  </a:lnTo>
                  <a:lnTo>
                    <a:pt x="8260" y="68"/>
                  </a:lnTo>
                  <a:lnTo>
                    <a:pt x="8319" y="129"/>
                  </a:lnTo>
                  <a:lnTo>
                    <a:pt x="8390" y="166"/>
                  </a:lnTo>
                  <a:lnTo>
                    <a:pt x="8461" y="156"/>
                  </a:lnTo>
                  <a:lnTo>
                    <a:pt x="8542" y="112"/>
                  </a:lnTo>
                  <a:lnTo>
                    <a:pt x="8499" y="286"/>
                  </a:lnTo>
                  <a:lnTo>
                    <a:pt x="8482" y="446"/>
                  </a:lnTo>
                  <a:lnTo>
                    <a:pt x="8496" y="695"/>
                  </a:lnTo>
                  <a:lnTo>
                    <a:pt x="8536" y="834"/>
                  </a:lnTo>
                  <a:lnTo>
                    <a:pt x="8588" y="908"/>
                  </a:lnTo>
                  <a:lnTo>
                    <a:pt x="8636" y="910"/>
                  </a:lnTo>
                  <a:lnTo>
                    <a:pt x="8728" y="1017"/>
                  </a:lnTo>
                  <a:lnTo>
                    <a:pt x="8757" y="1046"/>
                  </a:lnTo>
                  <a:lnTo>
                    <a:pt x="8823" y="1157"/>
                  </a:lnTo>
                  <a:lnTo>
                    <a:pt x="8863" y="1239"/>
                  </a:lnTo>
                  <a:lnTo>
                    <a:pt x="8843" y="1330"/>
                  </a:lnTo>
                  <a:lnTo>
                    <a:pt x="8882" y="1415"/>
                  </a:lnTo>
                  <a:lnTo>
                    <a:pt x="8928" y="1438"/>
                  </a:lnTo>
                  <a:lnTo>
                    <a:pt x="8934" y="1527"/>
                  </a:lnTo>
                  <a:lnTo>
                    <a:pt x="8963" y="1589"/>
                  </a:lnTo>
                  <a:lnTo>
                    <a:pt x="8969" y="1668"/>
                  </a:lnTo>
                  <a:lnTo>
                    <a:pt x="8934" y="1749"/>
                  </a:lnTo>
                  <a:lnTo>
                    <a:pt x="8974" y="1739"/>
                  </a:lnTo>
                  <a:lnTo>
                    <a:pt x="9017" y="1844"/>
                  </a:lnTo>
                  <a:lnTo>
                    <a:pt x="8987" y="1895"/>
                  </a:lnTo>
                  <a:lnTo>
                    <a:pt x="9003" y="1949"/>
                  </a:lnTo>
                  <a:lnTo>
                    <a:pt x="8932" y="1994"/>
                  </a:lnTo>
                  <a:lnTo>
                    <a:pt x="8961" y="2042"/>
                  </a:lnTo>
                  <a:lnTo>
                    <a:pt x="8906" y="2093"/>
                  </a:lnTo>
                  <a:lnTo>
                    <a:pt x="8956" y="2131"/>
                  </a:lnTo>
                  <a:lnTo>
                    <a:pt x="8910" y="2177"/>
                  </a:lnTo>
                  <a:lnTo>
                    <a:pt x="8902" y="2269"/>
                  </a:lnTo>
                  <a:lnTo>
                    <a:pt x="8848" y="2299"/>
                  </a:lnTo>
                  <a:lnTo>
                    <a:pt x="8841" y="2348"/>
                  </a:lnTo>
                  <a:lnTo>
                    <a:pt x="8800" y="2329"/>
                  </a:lnTo>
                  <a:lnTo>
                    <a:pt x="8745" y="2411"/>
                  </a:lnTo>
                  <a:lnTo>
                    <a:pt x="8734" y="2504"/>
                  </a:lnTo>
                  <a:lnTo>
                    <a:pt x="8678" y="2476"/>
                  </a:lnTo>
                  <a:lnTo>
                    <a:pt x="8647" y="2581"/>
                  </a:lnTo>
                  <a:lnTo>
                    <a:pt x="8670" y="2610"/>
                  </a:lnTo>
                  <a:lnTo>
                    <a:pt x="8662" y="2643"/>
                  </a:lnTo>
                  <a:lnTo>
                    <a:pt x="8588" y="2662"/>
                  </a:lnTo>
                  <a:lnTo>
                    <a:pt x="8590" y="2691"/>
                  </a:lnTo>
                  <a:lnTo>
                    <a:pt x="8630" y="2713"/>
                  </a:lnTo>
                  <a:lnTo>
                    <a:pt x="8589" y="2756"/>
                  </a:lnTo>
                  <a:lnTo>
                    <a:pt x="8632" y="2801"/>
                  </a:lnTo>
                  <a:lnTo>
                    <a:pt x="8595" y="2828"/>
                  </a:lnTo>
                  <a:lnTo>
                    <a:pt x="8623" y="2845"/>
                  </a:lnTo>
                  <a:lnTo>
                    <a:pt x="8616" y="2928"/>
                  </a:lnTo>
                  <a:lnTo>
                    <a:pt x="8590" y="2946"/>
                  </a:lnTo>
                  <a:lnTo>
                    <a:pt x="8613" y="2975"/>
                  </a:lnTo>
                  <a:lnTo>
                    <a:pt x="8608" y="3071"/>
                  </a:lnTo>
                  <a:lnTo>
                    <a:pt x="8512" y="2992"/>
                  </a:lnTo>
                  <a:lnTo>
                    <a:pt x="8523" y="2933"/>
                  </a:lnTo>
                  <a:lnTo>
                    <a:pt x="8447" y="2916"/>
                  </a:lnTo>
                  <a:lnTo>
                    <a:pt x="8360" y="2925"/>
                  </a:lnTo>
                  <a:lnTo>
                    <a:pt x="8356" y="2968"/>
                  </a:lnTo>
                  <a:lnTo>
                    <a:pt x="8310" y="2973"/>
                  </a:lnTo>
                  <a:lnTo>
                    <a:pt x="8261" y="3036"/>
                  </a:lnTo>
                  <a:lnTo>
                    <a:pt x="8189" y="3164"/>
                  </a:lnTo>
                  <a:lnTo>
                    <a:pt x="8175" y="3268"/>
                  </a:lnTo>
                  <a:lnTo>
                    <a:pt x="8225" y="3358"/>
                  </a:lnTo>
                  <a:lnTo>
                    <a:pt x="8249" y="3421"/>
                  </a:lnTo>
                  <a:lnTo>
                    <a:pt x="8273" y="3488"/>
                  </a:lnTo>
                  <a:lnTo>
                    <a:pt x="8311" y="3677"/>
                  </a:lnTo>
                  <a:lnTo>
                    <a:pt x="8313" y="3828"/>
                  </a:lnTo>
                  <a:lnTo>
                    <a:pt x="8276" y="4097"/>
                  </a:lnTo>
                  <a:lnTo>
                    <a:pt x="8244" y="4244"/>
                  </a:lnTo>
                  <a:lnTo>
                    <a:pt x="8106" y="4324"/>
                  </a:lnTo>
                  <a:lnTo>
                    <a:pt x="8099" y="4358"/>
                  </a:lnTo>
                  <a:lnTo>
                    <a:pt x="8061" y="4445"/>
                  </a:lnTo>
                  <a:lnTo>
                    <a:pt x="8051" y="4530"/>
                  </a:lnTo>
                  <a:lnTo>
                    <a:pt x="7991" y="4650"/>
                  </a:lnTo>
                  <a:lnTo>
                    <a:pt x="7972" y="4821"/>
                  </a:lnTo>
                  <a:lnTo>
                    <a:pt x="7924" y="4935"/>
                  </a:lnTo>
                  <a:lnTo>
                    <a:pt x="7951" y="5028"/>
                  </a:lnTo>
                  <a:lnTo>
                    <a:pt x="8038" y="5155"/>
                  </a:lnTo>
                  <a:lnTo>
                    <a:pt x="8087" y="5280"/>
                  </a:lnTo>
                  <a:lnTo>
                    <a:pt x="8175" y="5357"/>
                  </a:lnTo>
                  <a:lnTo>
                    <a:pt x="8176" y="5368"/>
                  </a:lnTo>
                  <a:lnTo>
                    <a:pt x="8152" y="5426"/>
                  </a:lnTo>
                  <a:lnTo>
                    <a:pt x="8047" y="5419"/>
                  </a:lnTo>
                  <a:lnTo>
                    <a:pt x="7940" y="5448"/>
                  </a:lnTo>
                  <a:lnTo>
                    <a:pt x="7806" y="5597"/>
                  </a:lnTo>
                  <a:lnTo>
                    <a:pt x="7787" y="5661"/>
                  </a:lnTo>
                  <a:lnTo>
                    <a:pt x="7797" y="5829"/>
                  </a:lnTo>
                  <a:lnTo>
                    <a:pt x="7726" y="5918"/>
                  </a:lnTo>
                  <a:lnTo>
                    <a:pt x="7559" y="5965"/>
                  </a:lnTo>
                  <a:lnTo>
                    <a:pt x="7449" y="6055"/>
                  </a:lnTo>
                  <a:lnTo>
                    <a:pt x="7430" y="6127"/>
                  </a:lnTo>
                  <a:lnTo>
                    <a:pt x="7341" y="6163"/>
                  </a:lnTo>
                  <a:lnTo>
                    <a:pt x="7312" y="6127"/>
                  </a:lnTo>
                  <a:lnTo>
                    <a:pt x="7238" y="6074"/>
                  </a:lnTo>
                  <a:lnTo>
                    <a:pt x="7315" y="6052"/>
                  </a:lnTo>
                  <a:lnTo>
                    <a:pt x="7300" y="5998"/>
                  </a:lnTo>
                  <a:lnTo>
                    <a:pt x="7313" y="5917"/>
                  </a:lnTo>
                  <a:lnTo>
                    <a:pt x="7281" y="5876"/>
                  </a:lnTo>
                  <a:lnTo>
                    <a:pt x="7337" y="5836"/>
                  </a:lnTo>
                  <a:lnTo>
                    <a:pt x="7343" y="5803"/>
                  </a:lnTo>
                  <a:lnTo>
                    <a:pt x="7269" y="5761"/>
                  </a:lnTo>
                  <a:lnTo>
                    <a:pt x="7356" y="5714"/>
                  </a:lnTo>
                  <a:lnTo>
                    <a:pt x="7387" y="5641"/>
                  </a:lnTo>
                  <a:lnTo>
                    <a:pt x="7459" y="5612"/>
                  </a:lnTo>
                  <a:lnTo>
                    <a:pt x="7518" y="5553"/>
                  </a:lnTo>
                  <a:lnTo>
                    <a:pt x="7509" y="5465"/>
                  </a:lnTo>
                  <a:lnTo>
                    <a:pt x="7449" y="5431"/>
                  </a:lnTo>
                  <a:lnTo>
                    <a:pt x="7390" y="5446"/>
                  </a:lnTo>
                  <a:lnTo>
                    <a:pt x="7377" y="5458"/>
                  </a:lnTo>
                  <a:lnTo>
                    <a:pt x="7293" y="5461"/>
                  </a:lnTo>
                  <a:lnTo>
                    <a:pt x="7283" y="5502"/>
                  </a:lnTo>
                  <a:lnTo>
                    <a:pt x="7308" y="5533"/>
                  </a:lnTo>
                  <a:lnTo>
                    <a:pt x="7299" y="5590"/>
                  </a:lnTo>
                  <a:lnTo>
                    <a:pt x="7241" y="5604"/>
                  </a:lnTo>
                  <a:lnTo>
                    <a:pt x="7207" y="5659"/>
                  </a:lnTo>
                  <a:lnTo>
                    <a:pt x="7198" y="5761"/>
                  </a:lnTo>
                  <a:lnTo>
                    <a:pt x="7255" y="5813"/>
                  </a:lnTo>
                  <a:lnTo>
                    <a:pt x="7229" y="5857"/>
                  </a:lnTo>
                  <a:lnTo>
                    <a:pt x="7222" y="5907"/>
                  </a:lnTo>
                  <a:lnTo>
                    <a:pt x="7187" y="5937"/>
                  </a:lnTo>
                  <a:lnTo>
                    <a:pt x="7134" y="5905"/>
                  </a:lnTo>
                  <a:lnTo>
                    <a:pt x="7134" y="5838"/>
                  </a:lnTo>
                  <a:lnTo>
                    <a:pt x="7090" y="5783"/>
                  </a:lnTo>
                  <a:lnTo>
                    <a:pt x="6995" y="5769"/>
                  </a:lnTo>
                  <a:lnTo>
                    <a:pt x="6909" y="5770"/>
                  </a:lnTo>
                  <a:lnTo>
                    <a:pt x="6801" y="5836"/>
                  </a:lnTo>
                  <a:lnTo>
                    <a:pt x="6789" y="5935"/>
                  </a:lnTo>
                  <a:lnTo>
                    <a:pt x="6765" y="5950"/>
                  </a:lnTo>
                  <a:lnTo>
                    <a:pt x="6746" y="6023"/>
                  </a:lnTo>
                  <a:lnTo>
                    <a:pt x="6782" y="6062"/>
                  </a:lnTo>
                  <a:lnTo>
                    <a:pt x="6777" y="6152"/>
                  </a:lnTo>
                  <a:lnTo>
                    <a:pt x="6654" y="6300"/>
                  </a:lnTo>
                  <a:lnTo>
                    <a:pt x="6634" y="6353"/>
                  </a:lnTo>
                  <a:lnTo>
                    <a:pt x="6500" y="6410"/>
                  </a:lnTo>
                  <a:lnTo>
                    <a:pt x="6435" y="6319"/>
                  </a:lnTo>
                  <a:lnTo>
                    <a:pt x="6439" y="6225"/>
                  </a:lnTo>
                  <a:lnTo>
                    <a:pt x="6456" y="6100"/>
                  </a:lnTo>
                  <a:lnTo>
                    <a:pt x="6454" y="6022"/>
                  </a:lnTo>
                  <a:lnTo>
                    <a:pt x="6537" y="5979"/>
                  </a:lnTo>
                  <a:lnTo>
                    <a:pt x="6448" y="5923"/>
                  </a:lnTo>
                  <a:lnTo>
                    <a:pt x="6378" y="5918"/>
                  </a:lnTo>
                  <a:lnTo>
                    <a:pt x="6275" y="5996"/>
                  </a:lnTo>
                  <a:lnTo>
                    <a:pt x="6267" y="6038"/>
                  </a:lnTo>
                  <a:lnTo>
                    <a:pt x="6223" y="6093"/>
                  </a:lnTo>
                  <a:lnTo>
                    <a:pt x="6217" y="6042"/>
                  </a:lnTo>
                  <a:lnTo>
                    <a:pt x="6152" y="6171"/>
                  </a:lnTo>
                  <a:lnTo>
                    <a:pt x="6079" y="6294"/>
                  </a:lnTo>
                  <a:lnTo>
                    <a:pt x="6017" y="6357"/>
                  </a:lnTo>
                  <a:lnTo>
                    <a:pt x="6028" y="6459"/>
                  </a:lnTo>
                  <a:lnTo>
                    <a:pt x="5886" y="6413"/>
                  </a:lnTo>
                  <a:lnTo>
                    <a:pt x="5715" y="6402"/>
                  </a:lnTo>
                  <a:lnTo>
                    <a:pt x="5591" y="6382"/>
                  </a:lnTo>
                  <a:lnTo>
                    <a:pt x="5525" y="6365"/>
                  </a:lnTo>
                  <a:lnTo>
                    <a:pt x="5545" y="6298"/>
                  </a:lnTo>
                  <a:lnTo>
                    <a:pt x="5513" y="6284"/>
                  </a:lnTo>
                  <a:lnTo>
                    <a:pt x="5454" y="6311"/>
                  </a:lnTo>
                  <a:lnTo>
                    <a:pt x="5496" y="6363"/>
                  </a:lnTo>
                  <a:lnTo>
                    <a:pt x="5394" y="6375"/>
                  </a:lnTo>
                  <a:lnTo>
                    <a:pt x="5341" y="6382"/>
                  </a:lnTo>
                  <a:lnTo>
                    <a:pt x="5202" y="6422"/>
                  </a:lnTo>
                  <a:lnTo>
                    <a:pt x="5053" y="6445"/>
                  </a:lnTo>
                  <a:lnTo>
                    <a:pt x="5049" y="6401"/>
                  </a:lnTo>
                  <a:lnTo>
                    <a:pt x="5075" y="6361"/>
                  </a:lnTo>
                  <a:lnTo>
                    <a:pt x="5130" y="6371"/>
                  </a:lnTo>
                  <a:lnTo>
                    <a:pt x="5253" y="6314"/>
                  </a:lnTo>
                  <a:lnTo>
                    <a:pt x="5264" y="6266"/>
                  </a:lnTo>
                  <a:lnTo>
                    <a:pt x="5176" y="6238"/>
                  </a:lnTo>
                  <a:lnTo>
                    <a:pt x="5098" y="6272"/>
                  </a:lnTo>
                  <a:lnTo>
                    <a:pt x="5016" y="6212"/>
                  </a:lnTo>
                  <a:lnTo>
                    <a:pt x="5006" y="6140"/>
                  </a:lnTo>
                  <a:lnTo>
                    <a:pt x="4960" y="6201"/>
                  </a:lnTo>
                  <a:lnTo>
                    <a:pt x="4989" y="6275"/>
                  </a:lnTo>
                  <a:lnTo>
                    <a:pt x="4981" y="6344"/>
                  </a:lnTo>
                  <a:lnTo>
                    <a:pt x="4906" y="6298"/>
                  </a:lnTo>
                  <a:lnTo>
                    <a:pt x="4902" y="6213"/>
                  </a:lnTo>
                  <a:lnTo>
                    <a:pt x="4869" y="6152"/>
                  </a:lnTo>
                  <a:lnTo>
                    <a:pt x="4900" y="6048"/>
                  </a:lnTo>
                  <a:lnTo>
                    <a:pt x="4944" y="6001"/>
                  </a:lnTo>
                  <a:lnTo>
                    <a:pt x="4940" y="5970"/>
                  </a:lnTo>
                  <a:lnTo>
                    <a:pt x="4857" y="6005"/>
                  </a:lnTo>
                  <a:lnTo>
                    <a:pt x="4796" y="6024"/>
                  </a:lnTo>
                  <a:lnTo>
                    <a:pt x="4769" y="6064"/>
                  </a:lnTo>
                  <a:lnTo>
                    <a:pt x="4748" y="6183"/>
                  </a:lnTo>
                  <a:lnTo>
                    <a:pt x="4667" y="6251"/>
                  </a:lnTo>
                  <a:lnTo>
                    <a:pt x="4674" y="6405"/>
                  </a:lnTo>
                  <a:lnTo>
                    <a:pt x="4829" y="6515"/>
                  </a:lnTo>
                  <a:lnTo>
                    <a:pt x="4946" y="6531"/>
                  </a:lnTo>
                  <a:lnTo>
                    <a:pt x="4910" y="6579"/>
                  </a:lnTo>
                  <a:lnTo>
                    <a:pt x="4941" y="6627"/>
                  </a:lnTo>
                  <a:lnTo>
                    <a:pt x="4900" y="6647"/>
                  </a:lnTo>
                  <a:lnTo>
                    <a:pt x="4920" y="6679"/>
                  </a:lnTo>
                  <a:lnTo>
                    <a:pt x="4882" y="6741"/>
                  </a:lnTo>
                  <a:lnTo>
                    <a:pt x="4892" y="6762"/>
                  </a:lnTo>
                  <a:lnTo>
                    <a:pt x="4777" y="6776"/>
                  </a:lnTo>
                  <a:lnTo>
                    <a:pt x="4822" y="6748"/>
                  </a:lnTo>
                  <a:lnTo>
                    <a:pt x="4776" y="6734"/>
                  </a:lnTo>
                  <a:lnTo>
                    <a:pt x="4715" y="6745"/>
                  </a:lnTo>
                  <a:lnTo>
                    <a:pt x="4679" y="6717"/>
                  </a:lnTo>
                  <a:lnTo>
                    <a:pt x="4657" y="6751"/>
                  </a:lnTo>
                  <a:lnTo>
                    <a:pt x="4490" y="6777"/>
                  </a:lnTo>
                  <a:lnTo>
                    <a:pt x="4435" y="6825"/>
                  </a:lnTo>
                  <a:lnTo>
                    <a:pt x="4470" y="6864"/>
                  </a:lnTo>
                  <a:lnTo>
                    <a:pt x="4437" y="6899"/>
                  </a:lnTo>
                  <a:lnTo>
                    <a:pt x="4445" y="6928"/>
                  </a:lnTo>
                  <a:lnTo>
                    <a:pt x="4416" y="6951"/>
                  </a:lnTo>
                  <a:lnTo>
                    <a:pt x="4409" y="7006"/>
                  </a:lnTo>
                  <a:lnTo>
                    <a:pt x="4357" y="7024"/>
                  </a:lnTo>
                  <a:lnTo>
                    <a:pt x="4256" y="7084"/>
                  </a:lnTo>
                  <a:lnTo>
                    <a:pt x="4211" y="7152"/>
                  </a:lnTo>
                  <a:lnTo>
                    <a:pt x="4193" y="7221"/>
                  </a:lnTo>
                  <a:lnTo>
                    <a:pt x="4127" y="7306"/>
                  </a:lnTo>
                  <a:lnTo>
                    <a:pt x="4093" y="7362"/>
                  </a:lnTo>
                  <a:lnTo>
                    <a:pt x="4011" y="7437"/>
                  </a:lnTo>
                  <a:lnTo>
                    <a:pt x="3981" y="7470"/>
                  </a:lnTo>
                  <a:lnTo>
                    <a:pt x="3956" y="7444"/>
                  </a:lnTo>
                  <a:lnTo>
                    <a:pt x="3849" y="7403"/>
                  </a:lnTo>
                  <a:lnTo>
                    <a:pt x="3682" y="7349"/>
                  </a:lnTo>
                  <a:lnTo>
                    <a:pt x="3616" y="7232"/>
                  </a:lnTo>
                  <a:lnTo>
                    <a:pt x="3637" y="7178"/>
                  </a:lnTo>
                  <a:lnTo>
                    <a:pt x="3506" y="7111"/>
                  </a:lnTo>
                  <a:lnTo>
                    <a:pt x="3471" y="7052"/>
                  </a:lnTo>
                  <a:lnTo>
                    <a:pt x="3401" y="7032"/>
                  </a:lnTo>
                  <a:lnTo>
                    <a:pt x="3425" y="6966"/>
                  </a:lnTo>
                  <a:lnTo>
                    <a:pt x="3418" y="6935"/>
                  </a:lnTo>
                  <a:lnTo>
                    <a:pt x="3457" y="6893"/>
                  </a:lnTo>
                  <a:lnTo>
                    <a:pt x="3475" y="6855"/>
                  </a:lnTo>
                  <a:lnTo>
                    <a:pt x="3421" y="6852"/>
                  </a:lnTo>
                  <a:lnTo>
                    <a:pt x="3441" y="6799"/>
                  </a:lnTo>
                  <a:lnTo>
                    <a:pt x="3519" y="6762"/>
                  </a:lnTo>
                  <a:lnTo>
                    <a:pt x="3449" y="6694"/>
                  </a:lnTo>
                  <a:lnTo>
                    <a:pt x="3435" y="6640"/>
                  </a:lnTo>
                  <a:lnTo>
                    <a:pt x="3484" y="6614"/>
                  </a:lnTo>
                  <a:lnTo>
                    <a:pt x="3555" y="6586"/>
                  </a:lnTo>
                  <a:lnTo>
                    <a:pt x="3661" y="6495"/>
                  </a:lnTo>
                  <a:lnTo>
                    <a:pt x="3718" y="6430"/>
                  </a:lnTo>
                  <a:lnTo>
                    <a:pt x="3732" y="6315"/>
                  </a:lnTo>
                  <a:lnTo>
                    <a:pt x="3697" y="6271"/>
                  </a:lnTo>
                  <a:lnTo>
                    <a:pt x="3678" y="6268"/>
                  </a:lnTo>
                  <a:lnTo>
                    <a:pt x="3600" y="6281"/>
                  </a:lnTo>
                  <a:lnTo>
                    <a:pt x="3505" y="6312"/>
                  </a:lnTo>
                  <a:lnTo>
                    <a:pt x="3411" y="6322"/>
                  </a:lnTo>
                  <a:lnTo>
                    <a:pt x="3338" y="6288"/>
                  </a:lnTo>
                  <a:lnTo>
                    <a:pt x="3199" y="6183"/>
                  </a:lnTo>
                  <a:lnTo>
                    <a:pt x="3093" y="6181"/>
                  </a:lnTo>
                  <a:lnTo>
                    <a:pt x="3045" y="6158"/>
                  </a:lnTo>
                  <a:lnTo>
                    <a:pt x="3008" y="6188"/>
                  </a:lnTo>
                  <a:lnTo>
                    <a:pt x="2884" y="6188"/>
                  </a:lnTo>
                  <a:lnTo>
                    <a:pt x="2847" y="6216"/>
                  </a:lnTo>
                  <a:lnTo>
                    <a:pt x="2795" y="6242"/>
                  </a:lnTo>
                  <a:lnTo>
                    <a:pt x="2765" y="6279"/>
                  </a:lnTo>
                  <a:lnTo>
                    <a:pt x="2713" y="6316"/>
                  </a:lnTo>
                  <a:lnTo>
                    <a:pt x="2682" y="6304"/>
                  </a:lnTo>
                  <a:lnTo>
                    <a:pt x="2614" y="6312"/>
                  </a:lnTo>
                  <a:lnTo>
                    <a:pt x="2674" y="6324"/>
                  </a:lnTo>
                  <a:lnTo>
                    <a:pt x="2617" y="6382"/>
                  </a:lnTo>
                  <a:lnTo>
                    <a:pt x="2553" y="6379"/>
                  </a:lnTo>
                  <a:lnTo>
                    <a:pt x="2516" y="6402"/>
                  </a:lnTo>
                  <a:lnTo>
                    <a:pt x="2483" y="6339"/>
                  </a:lnTo>
                  <a:lnTo>
                    <a:pt x="2417" y="6377"/>
                  </a:lnTo>
                  <a:lnTo>
                    <a:pt x="2359" y="6392"/>
                  </a:lnTo>
                  <a:lnTo>
                    <a:pt x="2329" y="6354"/>
                  </a:lnTo>
                  <a:lnTo>
                    <a:pt x="2319" y="6399"/>
                  </a:lnTo>
                  <a:lnTo>
                    <a:pt x="2234" y="6415"/>
                  </a:lnTo>
                  <a:lnTo>
                    <a:pt x="2244" y="6376"/>
                  </a:lnTo>
                  <a:lnTo>
                    <a:pt x="2166" y="6387"/>
                  </a:lnTo>
                  <a:lnTo>
                    <a:pt x="2174" y="6424"/>
                  </a:lnTo>
                  <a:lnTo>
                    <a:pt x="2134" y="6471"/>
                  </a:lnTo>
                  <a:lnTo>
                    <a:pt x="2033" y="6448"/>
                  </a:lnTo>
                  <a:lnTo>
                    <a:pt x="2016" y="6493"/>
                  </a:lnTo>
                  <a:lnTo>
                    <a:pt x="1979" y="6493"/>
                  </a:lnTo>
                  <a:lnTo>
                    <a:pt x="1972" y="6454"/>
                  </a:lnTo>
                  <a:lnTo>
                    <a:pt x="1928" y="6424"/>
                  </a:lnTo>
                  <a:lnTo>
                    <a:pt x="1911" y="6456"/>
                  </a:lnTo>
                  <a:lnTo>
                    <a:pt x="1767" y="6477"/>
                  </a:lnTo>
                  <a:lnTo>
                    <a:pt x="1741" y="6459"/>
                  </a:lnTo>
                  <a:lnTo>
                    <a:pt x="1674" y="6488"/>
                  </a:lnTo>
                  <a:lnTo>
                    <a:pt x="1505" y="6575"/>
                  </a:lnTo>
                  <a:lnTo>
                    <a:pt x="1478" y="6609"/>
                  </a:lnTo>
                  <a:lnTo>
                    <a:pt x="1452" y="6599"/>
                  </a:lnTo>
                  <a:lnTo>
                    <a:pt x="1423" y="6513"/>
                  </a:lnTo>
                  <a:lnTo>
                    <a:pt x="1433" y="6489"/>
                  </a:lnTo>
                  <a:lnTo>
                    <a:pt x="1398" y="6459"/>
                  </a:lnTo>
                  <a:lnTo>
                    <a:pt x="1264" y="6467"/>
                  </a:lnTo>
                  <a:lnTo>
                    <a:pt x="1147" y="6511"/>
                  </a:lnTo>
                  <a:lnTo>
                    <a:pt x="1139" y="6584"/>
                  </a:lnTo>
                  <a:lnTo>
                    <a:pt x="1096" y="6634"/>
                  </a:lnTo>
                  <a:lnTo>
                    <a:pt x="1076" y="6808"/>
                  </a:lnTo>
                  <a:lnTo>
                    <a:pt x="1024" y="6826"/>
                  </a:lnTo>
                  <a:lnTo>
                    <a:pt x="987" y="6896"/>
                  </a:lnTo>
                  <a:lnTo>
                    <a:pt x="949" y="6834"/>
                  </a:lnTo>
                  <a:lnTo>
                    <a:pt x="785" y="6767"/>
                  </a:lnTo>
                  <a:lnTo>
                    <a:pt x="778" y="6718"/>
                  </a:lnTo>
                  <a:lnTo>
                    <a:pt x="638" y="6687"/>
                  </a:lnTo>
                  <a:lnTo>
                    <a:pt x="550" y="6721"/>
                  </a:lnTo>
                  <a:lnTo>
                    <a:pt x="514" y="6671"/>
                  </a:lnTo>
                  <a:lnTo>
                    <a:pt x="457" y="6669"/>
                  </a:lnTo>
                  <a:lnTo>
                    <a:pt x="450" y="6619"/>
                  </a:lnTo>
                  <a:lnTo>
                    <a:pt x="419" y="6686"/>
                  </a:lnTo>
                  <a:lnTo>
                    <a:pt x="354" y="6728"/>
                  </a:lnTo>
                  <a:lnTo>
                    <a:pt x="231" y="6711"/>
                  </a:lnTo>
                  <a:lnTo>
                    <a:pt x="236" y="6679"/>
                  </a:lnTo>
                  <a:lnTo>
                    <a:pt x="155" y="6619"/>
                  </a:lnTo>
                  <a:lnTo>
                    <a:pt x="76" y="6664"/>
                  </a:lnTo>
                  <a:lnTo>
                    <a:pt x="41" y="6679"/>
                  </a:lnTo>
                  <a:lnTo>
                    <a:pt x="10" y="6579"/>
                  </a:lnTo>
                  <a:lnTo>
                    <a:pt x="0" y="6533"/>
                  </a:lnTo>
                  <a:lnTo>
                    <a:pt x="38" y="6497"/>
                  </a:lnTo>
                  <a:lnTo>
                    <a:pt x="61" y="6431"/>
                  </a:lnTo>
                  <a:lnTo>
                    <a:pt x="14" y="6349"/>
                  </a:lnTo>
                  <a:lnTo>
                    <a:pt x="33" y="6273"/>
                  </a:lnTo>
                  <a:lnTo>
                    <a:pt x="100" y="6269"/>
                  </a:lnTo>
                  <a:lnTo>
                    <a:pt x="88" y="6240"/>
                  </a:lnTo>
                  <a:lnTo>
                    <a:pt x="162" y="6256"/>
                  </a:lnTo>
                  <a:lnTo>
                    <a:pt x="219" y="6245"/>
                  </a:lnTo>
                  <a:lnTo>
                    <a:pt x="305" y="6258"/>
                  </a:lnTo>
                  <a:lnTo>
                    <a:pt x="455" y="6261"/>
                  </a:lnTo>
                  <a:lnTo>
                    <a:pt x="542" y="6145"/>
                  </a:lnTo>
                  <a:lnTo>
                    <a:pt x="603" y="6135"/>
                  </a:lnTo>
                  <a:lnTo>
                    <a:pt x="625" y="6099"/>
                  </a:lnTo>
                  <a:lnTo>
                    <a:pt x="662" y="6114"/>
                  </a:lnTo>
                  <a:lnTo>
                    <a:pt x="735" y="6084"/>
                  </a:lnTo>
                  <a:lnTo>
                    <a:pt x="877" y="6023"/>
                  </a:lnTo>
                  <a:lnTo>
                    <a:pt x="1062" y="5863"/>
                  </a:lnTo>
                  <a:lnTo>
                    <a:pt x="1239" y="5744"/>
                  </a:lnTo>
                  <a:lnTo>
                    <a:pt x="1405" y="5619"/>
                  </a:lnTo>
                  <a:lnTo>
                    <a:pt x="1513" y="5568"/>
                  </a:lnTo>
                  <a:lnTo>
                    <a:pt x="1561" y="5488"/>
                  </a:lnTo>
                  <a:lnTo>
                    <a:pt x="1534" y="5444"/>
                  </a:lnTo>
                  <a:lnTo>
                    <a:pt x="1656" y="5386"/>
                  </a:lnTo>
                  <a:lnTo>
                    <a:pt x="1822" y="5345"/>
                  </a:lnTo>
                  <a:lnTo>
                    <a:pt x="1980" y="5312"/>
                  </a:lnTo>
                  <a:lnTo>
                    <a:pt x="2073" y="5343"/>
                  </a:lnTo>
                  <a:lnTo>
                    <a:pt x="2145" y="5352"/>
                  </a:lnTo>
                  <a:lnTo>
                    <a:pt x="2063" y="5371"/>
                  </a:lnTo>
                  <a:lnTo>
                    <a:pt x="2039" y="5409"/>
                  </a:lnTo>
                  <a:lnTo>
                    <a:pt x="2118" y="5463"/>
                  </a:lnTo>
                  <a:lnTo>
                    <a:pt x="2093" y="5404"/>
                  </a:lnTo>
                  <a:lnTo>
                    <a:pt x="2101" y="5379"/>
                  </a:lnTo>
                  <a:lnTo>
                    <a:pt x="2184" y="5436"/>
                  </a:lnTo>
                  <a:lnTo>
                    <a:pt x="2277" y="5399"/>
                  </a:lnTo>
                  <a:lnTo>
                    <a:pt x="2342" y="5388"/>
                  </a:lnTo>
                  <a:lnTo>
                    <a:pt x="2456" y="5429"/>
                  </a:lnTo>
                  <a:lnTo>
                    <a:pt x="2684" y="5398"/>
                  </a:lnTo>
                  <a:lnTo>
                    <a:pt x="2832" y="5391"/>
                  </a:lnTo>
                  <a:lnTo>
                    <a:pt x="2944" y="5362"/>
                  </a:lnTo>
                  <a:lnTo>
                    <a:pt x="3020" y="5323"/>
                  </a:lnTo>
                  <a:lnTo>
                    <a:pt x="3099" y="5299"/>
                  </a:lnTo>
                  <a:lnTo>
                    <a:pt x="3327" y="5316"/>
                  </a:lnTo>
                  <a:lnTo>
                    <a:pt x="3363" y="5346"/>
                  </a:lnTo>
                  <a:lnTo>
                    <a:pt x="3528" y="5260"/>
                  </a:lnTo>
                  <a:lnTo>
                    <a:pt x="3639" y="5232"/>
                  </a:lnTo>
                  <a:lnTo>
                    <a:pt x="3702" y="5265"/>
                  </a:lnTo>
                  <a:lnTo>
                    <a:pt x="3724" y="5354"/>
                  </a:lnTo>
                  <a:lnTo>
                    <a:pt x="3655" y="5391"/>
                  </a:lnTo>
                  <a:lnTo>
                    <a:pt x="3690" y="5500"/>
                  </a:lnTo>
                  <a:lnTo>
                    <a:pt x="3740" y="5481"/>
                  </a:lnTo>
                  <a:lnTo>
                    <a:pt x="3786" y="5413"/>
                  </a:lnTo>
                  <a:lnTo>
                    <a:pt x="3832" y="5450"/>
                  </a:lnTo>
                  <a:lnTo>
                    <a:pt x="3841" y="5490"/>
                  </a:lnTo>
                  <a:lnTo>
                    <a:pt x="3872" y="5529"/>
                  </a:lnTo>
                  <a:lnTo>
                    <a:pt x="3969" y="5476"/>
                  </a:lnTo>
                  <a:lnTo>
                    <a:pt x="3993" y="5519"/>
                  </a:lnTo>
                  <a:lnTo>
                    <a:pt x="4036" y="5467"/>
                  </a:lnTo>
                  <a:lnTo>
                    <a:pt x="4121" y="5451"/>
                  </a:lnTo>
                  <a:lnTo>
                    <a:pt x="4099" y="5403"/>
                  </a:lnTo>
                  <a:lnTo>
                    <a:pt x="4176" y="5419"/>
                  </a:lnTo>
                  <a:lnTo>
                    <a:pt x="4216" y="5377"/>
                  </a:lnTo>
                  <a:lnTo>
                    <a:pt x="4216" y="5311"/>
                  </a:lnTo>
                  <a:lnTo>
                    <a:pt x="4272" y="5292"/>
                  </a:lnTo>
                  <a:lnTo>
                    <a:pt x="4306" y="5385"/>
                  </a:lnTo>
                  <a:lnTo>
                    <a:pt x="4352" y="5385"/>
                  </a:lnTo>
                  <a:lnTo>
                    <a:pt x="4434" y="5532"/>
                  </a:lnTo>
                  <a:close/>
                </a:path>
              </a:pathLst>
            </a:custGeom>
            <a:solidFill>
              <a:srgbClr val="62B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45</a:t>
            </a:fld>
            <a:endParaRPr kumimoji="1" lang="ja-JP" altLang="en-US"/>
          </a:p>
        </p:txBody>
      </p:sp>
      <p:grpSp>
        <p:nvGrpSpPr>
          <p:cNvPr id="34" name="グループ化 33"/>
          <p:cNvGrpSpPr/>
          <p:nvPr/>
        </p:nvGrpSpPr>
        <p:grpSpPr>
          <a:xfrm>
            <a:off x="4475101" y="3632199"/>
            <a:ext cx="4273415" cy="2338109"/>
            <a:chOff x="3606800" y="1979925"/>
            <a:chExt cx="5227441" cy="2860084"/>
          </a:xfrm>
        </p:grpSpPr>
        <p:sp>
          <p:nvSpPr>
            <p:cNvPr id="33" name="正方形/長方形 2047"/>
            <p:cNvSpPr/>
            <p:nvPr/>
          </p:nvSpPr>
          <p:spPr>
            <a:xfrm>
              <a:off x="3606800" y="4310053"/>
              <a:ext cx="5227441" cy="529956"/>
            </a:xfrm>
            <a:custGeom>
              <a:avLst/>
              <a:gdLst>
                <a:gd name="connsiteX0" fmla="*/ 0 w 8433719"/>
                <a:gd name="connsiteY0" fmla="*/ 0 h 522399"/>
                <a:gd name="connsiteX1" fmla="*/ 8433719 w 8433719"/>
                <a:gd name="connsiteY1" fmla="*/ 0 h 522399"/>
                <a:gd name="connsiteX2" fmla="*/ 8433719 w 8433719"/>
                <a:gd name="connsiteY2" fmla="*/ 522399 h 522399"/>
                <a:gd name="connsiteX3" fmla="*/ 0 w 8433719"/>
                <a:gd name="connsiteY3" fmla="*/ 522399 h 522399"/>
                <a:gd name="connsiteX4" fmla="*/ 0 w 8433719"/>
                <a:gd name="connsiteY4" fmla="*/ 0 h 522399"/>
                <a:gd name="connsiteX0" fmla="*/ 498764 w 8433719"/>
                <a:gd name="connsiteY0" fmla="*/ 0 h 529956"/>
                <a:gd name="connsiteX1" fmla="*/ 8433719 w 8433719"/>
                <a:gd name="connsiteY1" fmla="*/ 7557 h 529956"/>
                <a:gd name="connsiteX2" fmla="*/ 8433719 w 8433719"/>
                <a:gd name="connsiteY2" fmla="*/ 529956 h 529956"/>
                <a:gd name="connsiteX3" fmla="*/ 0 w 8433719"/>
                <a:gd name="connsiteY3" fmla="*/ 529956 h 529956"/>
                <a:gd name="connsiteX4" fmla="*/ 498764 w 8433719"/>
                <a:gd name="connsiteY4" fmla="*/ 0 h 529956"/>
                <a:gd name="connsiteX0" fmla="*/ 498764 w 8433719"/>
                <a:gd name="connsiteY0" fmla="*/ 0 h 529956"/>
                <a:gd name="connsiteX1" fmla="*/ 8275022 w 8433719"/>
                <a:gd name="connsiteY1" fmla="*/ 15114 h 529956"/>
                <a:gd name="connsiteX2" fmla="*/ 8433719 w 8433719"/>
                <a:gd name="connsiteY2" fmla="*/ 529956 h 529956"/>
                <a:gd name="connsiteX3" fmla="*/ 0 w 8433719"/>
                <a:gd name="connsiteY3" fmla="*/ 529956 h 529956"/>
                <a:gd name="connsiteX4" fmla="*/ 498764 w 8433719"/>
                <a:gd name="connsiteY4" fmla="*/ 0 h 52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3719" h="529956">
                  <a:moveTo>
                    <a:pt x="498764" y="0"/>
                  </a:moveTo>
                  <a:lnTo>
                    <a:pt x="8275022" y="15114"/>
                  </a:lnTo>
                  <a:lnTo>
                    <a:pt x="8433719" y="529956"/>
                  </a:lnTo>
                  <a:lnTo>
                    <a:pt x="0" y="529956"/>
                  </a:lnTo>
                  <a:lnTo>
                    <a:pt x="498764"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4323101" y="1979925"/>
              <a:ext cx="3971218" cy="2370581"/>
              <a:chOff x="3363216" y="1795509"/>
              <a:chExt cx="4318501" cy="2577888"/>
            </a:xfrm>
          </p:grpSpPr>
          <p:sp>
            <p:nvSpPr>
              <p:cNvPr id="5" name="正方形/長方形 4"/>
              <p:cNvSpPr/>
              <p:nvPr/>
            </p:nvSpPr>
            <p:spPr>
              <a:xfrm>
                <a:off x="3460750" y="2254888"/>
                <a:ext cx="4123433" cy="2118509"/>
              </a:xfrm>
              <a:prstGeom prst="rect">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978400" y="1795509"/>
                <a:ext cx="990600" cy="2577887"/>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363216" y="2254888"/>
                <a:ext cx="1615183" cy="18710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969000" y="2254888"/>
                <a:ext cx="1712717" cy="18710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363216" y="2867368"/>
                <a:ext cx="1615183"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969000" y="2867368"/>
                <a:ext cx="1712717"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363216" y="3600810"/>
                <a:ext cx="1615183"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969000" y="3600810"/>
                <a:ext cx="1712717" cy="26731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p:cNvSpPr/>
              <p:nvPr/>
            </p:nvSpPr>
            <p:spPr>
              <a:xfrm>
                <a:off x="3729234"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p:cNvSpPr/>
              <p:nvPr/>
            </p:nvSpPr>
            <p:spPr>
              <a:xfrm>
                <a:off x="4331027"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p:cNvSpPr/>
              <p:nvPr/>
            </p:nvSpPr>
            <p:spPr>
              <a:xfrm>
                <a:off x="6331999"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p:cNvSpPr/>
              <p:nvPr/>
            </p:nvSpPr>
            <p:spPr>
              <a:xfrm>
                <a:off x="6933792" y="2526416"/>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p:cNvSpPr/>
              <p:nvPr/>
            </p:nvSpPr>
            <p:spPr>
              <a:xfrm>
                <a:off x="3729234"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p:cNvSpPr/>
              <p:nvPr/>
            </p:nvSpPr>
            <p:spPr>
              <a:xfrm>
                <a:off x="4331027"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p:cNvSpPr/>
              <p:nvPr/>
            </p:nvSpPr>
            <p:spPr>
              <a:xfrm>
                <a:off x="6331999"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p:cNvSpPr/>
              <p:nvPr/>
            </p:nvSpPr>
            <p:spPr>
              <a:xfrm>
                <a:off x="6933792" y="3247422"/>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p:cNvSpPr/>
              <p:nvPr/>
            </p:nvSpPr>
            <p:spPr>
              <a:xfrm>
                <a:off x="3729234"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p:cNvSpPr/>
              <p:nvPr/>
            </p:nvSpPr>
            <p:spPr>
              <a:xfrm>
                <a:off x="4331027"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p:cNvSpPr/>
              <p:nvPr/>
            </p:nvSpPr>
            <p:spPr>
              <a:xfrm>
                <a:off x="6331999"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p:cNvSpPr/>
              <p:nvPr/>
            </p:nvSpPr>
            <p:spPr>
              <a:xfrm>
                <a:off x="6933792" y="3979039"/>
                <a:ext cx="305616" cy="2722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241709" y="3868123"/>
                <a:ext cx="492341" cy="5052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114357" y="3689350"/>
                <a:ext cx="746693" cy="17877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5137150" y="2019301"/>
                <a:ext cx="663495" cy="59055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p:cNvSpPr/>
              <p:nvPr/>
            </p:nvSpPr>
            <p:spPr>
              <a:xfrm>
                <a:off x="5461000" y="2051050"/>
                <a:ext cx="209550" cy="273050"/>
              </a:xfrm>
              <a:custGeom>
                <a:avLst/>
                <a:gdLst>
                  <a:gd name="connsiteX0" fmla="*/ 0 w 209550"/>
                  <a:gd name="connsiteY0" fmla="*/ 0 h 273050"/>
                  <a:gd name="connsiteX1" fmla="*/ 0 w 209550"/>
                  <a:gd name="connsiteY1" fmla="*/ 273050 h 273050"/>
                  <a:gd name="connsiteX2" fmla="*/ 209550 w 209550"/>
                  <a:gd name="connsiteY2" fmla="*/ 273050 h 273050"/>
                </a:gdLst>
                <a:ahLst/>
                <a:cxnLst>
                  <a:cxn ang="0">
                    <a:pos x="connsiteX0" y="connsiteY0"/>
                  </a:cxn>
                  <a:cxn ang="0">
                    <a:pos x="connsiteX1" y="connsiteY1"/>
                  </a:cxn>
                  <a:cxn ang="0">
                    <a:pos x="connsiteX2" y="connsiteY2"/>
                  </a:cxn>
                </a:cxnLst>
                <a:rect l="l" t="t" r="r" b="b"/>
                <a:pathLst>
                  <a:path w="209550" h="273050">
                    <a:moveTo>
                      <a:pt x="0" y="0"/>
                    </a:moveTo>
                    <a:lnTo>
                      <a:pt x="0" y="273050"/>
                    </a:lnTo>
                    <a:lnTo>
                      <a:pt x="209550" y="2730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フローチャート: 手作業 28"/>
            <p:cNvSpPr/>
            <p:nvPr/>
          </p:nvSpPr>
          <p:spPr>
            <a:xfrm flipV="1">
              <a:off x="5486502" y="4305485"/>
              <a:ext cx="1526417" cy="534524"/>
            </a:xfrm>
            <a:prstGeom prst="flowChartManualOperation">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a:off x="5729288" y="4410075"/>
              <a:ext cx="103346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643563" y="4552950"/>
              <a:ext cx="120491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557838" y="4714875"/>
              <a:ext cx="138112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吹き出し: 円形 34"/>
          <p:cNvSpPr/>
          <p:nvPr/>
        </p:nvSpPr>
        <p:spPr>
          <a:xfrm rot="20616155">
            <a:off x="3775076" y="3149600"/>
            <a:ext cx="1549400" cy="850900"/>
          </a:xfrm>
          <a:prstGeom prst="wedgeEllipseCallout">
            <a:avLst>
              <a:gd name="adj1" fmla="val 51651"/>
              <a:gd name="adj2" fmla="val 898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B52F25"/>
                </a:solidFill>
                <a:latin typeface="メイリオ" panose="020B0604030504040204" pitchFamily="50" charset="-128"/>
                <a:ea typeface="メイリオ" panose="020B0604030504040204" pitchFamily="50" charset="-128"/>
                <a:cs typeface="メイリオ" panose="020B0604030504040204" pitchFamily="50" charset="-128"/>
              </a:rPr>
              <a:t>休み</a:t>
            </a:r>
          </a:p>
        </p:txBody>
      </p:sp>
      <p:grpSp>
        <p:nvGrpSpPr>
          <p:cNvPr id="42" name="グループ化 41"/>
          <p:cNvGrpSpPr/>
          <p:nvPr/>
        </p:nvGrpSpPr>
        <p:grpSpPr>
          <a:xfrm rot="450261">
            <a:off x="1196770" y="4201755"/>
            <a:ext cx="856114" cy="546832"/>
            <a:chOff x="1167770" y="5882829"/>
            <a:chExt cx="1803400" cy="1803400"/>
          </a:xfrm>
          <a:effectLst>
            <a:outerShdw blurRad="50800" dist="38100" dir="2700000" algn="tl" rotWithShape="0">
              <a:prstClr val="black">
                <a:alpha val="40000"/>
              </a:prstClr>
            </a:outerShdw>
          </a:effectLst>
        </p:grpSpPr>
        <p:sp>
          <p:nvSpPr>
            <p:cNvPr id="38" name="楕円 37"/>
            <p:cNvSpPr/>
            <p:nvPr/>
          </p:nvSpPr>
          <p:spPr>
            <a:xfrm>
              <a:off x="1167770" y="5882829"/>
              <a:ext cx="1803400" cy="180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p:cNvSpPr/>
            <p:nvPr/>
          </p:nvSpPr>
          <p:spPr>
            <a:xfrm>
              <a:off x="1345675" y="6060734"/>
              <a:ext cx="1447590" cy="14475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p:cNvSpPr/>
            <p:nvPr/>
          </p:nvSpPr>
          <p:spPr>
            <a:xfrm>
              <a:off x="1540583" y="6255642"/>
              <a:ext cx="1057774" cy="1057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p:nvPr/>
          </p:nvSpPr>
          <p:spPr>
            <a:xfrm>
              <a:off x="1799095" y="6514156"/>
              <a:ext cx="540748" cy="54074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1953230" y="6668289"/>
              <a:ext cx="232480" cy="23247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矢印: 上 44"/>
          <p:cNvSpPr/>
          <p:nvPr/>
        </p:nvSpPr>
        <p:spPr>
          <a:xfrm rot="1011082">
            <a:off x="1551347" y="3997466"/>
            <a:ext cx="342900" cy="386905"/>
          </a:xfrm>
          <a:prstGeom prst="upArrow">
            <a:avLst>
              <a:gd name="adj1" fmla="val 50000"/>
              <a:gd name="adj2" fmla="val 39042"/>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9" name="テキスト ボックス 698"/>
          <p:cNvSpPr txBox="1"/>
          <p:nvPr/>
        </p:nvSpPr>
        <p:spPr>
          <a:xfrm>
            <a:off x="1586441" y="233521"/>
            <a:ext cx="7105098" cy="1477328"/>
          </a:xfrm>
          <a:prstGeom prst="rect">
            <a:avLst/>
          </a:prstGeom>
          <a:noFill/>
        </p:spPr>
        <p:txBody>
          <a:bodyPr wrap="square" rtlCol="0">
            <a:spAutoFit/>
          </a:bodyPr>
          <a:lstStyle/>
          <a:p>
            <a:r>
              <a:rPr kumimoji="1" lang="ja-JP" altLang="en-US" sz="4500" dirty="0">
                <a:latin typeface="HGP創英角ｺﾞｼｯｸUB" panose="020B0900000000000000" pitchFamily="50" charset="-128"/>
                <a:ea typeface="HGP創英角ｺﾞｼｯｸUB" panose="020B0900000000000000" pitchFamily="50" charset="-128"/>
              </a:rPr>
              <a:t>台風が近づいてきて、明日の学校が休みになった。</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700" name="テキスト ボックス 699"/>
          <p:cNvSpPr txBox="1"/>
          <p:nvPr/>
        </p:nvSpPr>
        <p:spPr>
          <a:xfrm>
            <a:off x="423863" y="91689"/>
            <a:ext cx="1781175" cy="2554545"/>
          </a:xfrm>
          <a:prstGeom prst="rect">
            <a:avLst/>
          </a:prstGeom>
          <a:noFill/>
        </p:spPr>
        <p:txBody>
          <a:bodyPr wrap="square" rtlCol="0">
            <a:spAutoFit/>
          </a:bodyPr>
          <a:lstStyle/>
          <a:p>
            <a:r>
              <a:rPr kumimoji="1" lang="ja-JP" altLang="en-US" sz="8000" b="1" dirty="0">
                <a:ln w="38100">
                  <a:solidFill>
                    <a:schemeClr val="tx1">
                      <a:lumMod val="75000"/>
                      <a:lumOff val="25000"/>
                    </a:schemeClr>
                  </a:solidFill>
                </a:ln>
                <a:solidFill>
                  <a:srgbClr val="B52F25"/>
                </a:solidFill>
                <a:latin typeface="HGP創英角ｺﾞｼｯｸUB" panose="020B0900000000000000" pitchFamily="50" charset="-128"/>
                <a:ea typeface="HGP創英角ｺﾞｼｯｸUB" panose="020B0900000000000000" pitchFamily="50" charset="-128"/>
              </a:rPr>
              <a:t>Ｄ</a:t>
            </a:r>
            <a:endParaRPr kumimoji="1" lang="en-US" altLang="ja-JP" sz="8000" b="1" dirty="0">
              <a:ln w="38100">
                <a:solidFill>
                  <a:schemeClr val="tx1">
                    <a:lumMod val="75000"/>
                    <a:lumOff val="25000"/>
                  </a:schemeClr>
                </a:solidFill>
              </a:ln>
              <a:solidFill>
                <a:srgbClr val="B52F25"/>
              </a:solidFill>
              <a:latin typeface="HGP創英角ｺﾞｼｯｸUB" panose="020B0900000000000000" pitchFamily="50" charset="-128"/>
              <a:ea typeface="HGP創英角ｺﾞｼｯｸUB" panose="020B0900000000000000" pitchFamily="50" charset="-128"/>
            </a:endParaRPr>
          </a:p>
          <a:p>
            <a:endParaRPr kumimoji="1" lang="ja-JP" altLang="en-US" sz="8000" b="1" dirty="0">
              <a:ln w="38100">
                <a:solidFill>
                  <a:schemeClr val="tx1">
                    <a:lumMod val="75000"/>
                    <a:lumOff val="25000"/>
                  </a:schemeClr>
                </a:solidFill>
              </a:ln>
              <a:solidFill>
                <a:srgbClr val="2E84B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65820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46</a:t>
            </a:fld>
            <a:endParaRPr kumimoji="1" lang="ja-JP" altLang="en-US"/>
          </a:p>
        </p:txBody>
      </p:sp>
      <p:sp>
        <p:nvSpPr>
          <p:cNvPr id="36" name="テキスト ボックス 35"/>
          <p:cNvSpPr txBox="1"/>
          <p:nvPr/>
        </p:nvSpPr>
        <p:spPr>
          <a:xfrm>
            <a:off x="1611313" y="190436"/>
            <a:ext cx="8874916" cy="1491370"/>
          </a:xfrm>
          <a:prstGeom prst="rect">
            <a:avLst/>
          </a:prstGeom>
          <a:noFill/>
        </p:spPr>
        <p:txBody>
          <a:bodyPr wrap="square" rtlCol="0">
            <a:spAutoFit/>
          </a:bodyPr>
          <a:lstStyle/>
          <a:p>
            <a:pPr>
              <a:lnSpc>
                <a:spcPts val="5800"/>
              </a:lnSpc>
            </a:pPr>
            <a:r>
              <a:rPr kumimoji="1" lang="ja-JP" altLang="en-US" sz="4500" dirty="0">
                <a:effectLst/>
                <a:latin typeface="HGP創英角ｺﾞｼｯｸUB" panose="020B0900000000000000" pitchFamily="50" charset="-128"/>
                <a:ea typeface="HGP創英角ｺﾞｼｯｸUB" panose="020B0900000000000000" pitchFamily="50" charset="-128"/>
              </a:rPr>
              <a:t>近所の家の人が、避難所へ</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a:p>
            <a:pPr>
              <a:lnSpc>
                <a:spcPts val="5800"/>
              </a:lnSpc>
            </a:pPr>
            <a:r>
              <a:rPr kumimoji="1" lang="ja-JP" altLang="en-US" sz="4500" dirty="0">
                <a:effectLst/>
                <a:latin typeface="HGP創英角ｺﾞｼｯｸUB" panose="020B0900000000000000" pitchFamily="50" charset="-128"/>
                <a:ea typeface="HGP創英角ｺﾞｼｯｸUB" panose="020B0900000000000000" pitchFamily="50" charset="-128"/>
              </a:rPr>
              <a:t>避難しているのを見た。</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399081" y="114236"/>
            <a:ext cx="1781175" cy="2554545"/>
          </a:xfrm>
          <a:prstGeom prst="rect">
            <a:avLst/>
          </a:prstGeom>
          <a:noFill/>
        </p:spPr>
        <p:txBody>
          <a:bodyPr wrap="square" rtlCol="0">
            <a:spAutoFit/>
          </a:bodyPr>
          <a:lstStyle/>
          <a:p>
            <a:r>
              <a:rPr kumimoji="1" lang="ja-JP" altLang="en-US" sz="8000" b="1" dirty="0">
                <a:ln w="38100">
                  <a:solidFill>
                    <a:schemeClr val="tx1">
                      <a:lumMod val="75000"/>
                      <a:lumOff val="25000"/>
                    </a:schemeClr>
                  </a:solidFill>
                </a:ln>
                <a:solidFill>
                  <a:srgbClr val="00B050"/>
                </a:solidFill>
                <a:latin typeface="HGP創英角ｺﾞｼｯｸUB" panose="020B0900000000000000" pitchFamily="50" charset="-128"/>
                <a:ea typeface="HGP創英角ｺﾞｼｯｸUB" panose="020B0900000000000000" pitchFamily="50" charset="-128"/>
              </a:rPr>
              <a:t>Ｅ</a:t>
            </a:r>
            <a:endParaRPr kumimoji="1" lang="en-US" altLang="ja-JP" sz="8000" b="1" dirty="0">
              <a:ln w="38100">
                <a:solidFill>
                  <a:schemeClr val="tx1">
                    <a:lumMod val="75000"/>
                    <a:lumOff val="25000"/>
                  </a:schemeClr>
                </a:solidFill>
              </a:ln>
              <a:solidFill>
                <a:srgbClr val="00B050"/>
              </a:solidFill>
              <a:latin typeface="HGP創英角ｺﾞｼｯｸUB" panose="020B0900000000000000" pitchFamily="50" charset="-128"/>
              <a:ea typeface="HGP創英角ｺﾞｼｯｸUB" panose="020B0900000000000000" pitchFamily="50" charset="-128"/>
            </a:endParaRPr>
          </a:p>
          <a:p>
            <a:endParaRPr kumimoji="1" lang="ja-JP" altLang="en-US" sz="8000" b="1" dirty="0">
              <a:ln w="38100">
                <a:solidFill>
                  <a:schemeClr val="tx1">
                    <a:lumMod val="75000"/>
                    <a:lumOff val="25000"/>
                  </a:schemeClr>
                </a:solidFill>
              </a:ln>
              <a:solidFill>
                <a:srgbClr val="FFC000"/>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6171188" y="92114"/>
            <a:ext cx="1404000"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　なんじょ</a:t>
            </a:r>
          </a:p>
        </p:txBody>
      </p:sp>
      <p:sp>
        <p:nvSpPr>
          <p:cNvPr id="8" name="テキスト ボックス 7"/>
          <p:cNvSpPr txBox="1"/>
          <p:nvPr/>
        </p:nvSpPr>
        <p:spPr>
          <a:xfrm>
            <a:off x="1873044" y="815514"/>
            <a:ext cx="899653"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ひ　なん</a:t>
            </a:r>
          </a:p>
        </p:txBody>
      </p:sp>
      <p:pic>
        <p:nvPicPr>
          <p:cNvPr id="4" name="図 3" descr="人形, おもちゃ, テーブル, 時計 が含まれている画像&#10;&#10;AI によって生成されたコンテンツは間違っている可能性があります。">
            <a:extLst>
              <a:ext uri="{FF2B5EF4-FFF2-40B4-BE49-F238E27FC236}">
                <a16:creationId xmlns:a16="http://schemas.microsoft.com/office/drawing/2014/main" id="{91D3347F-C3B6-BEC4-EC42-2E1B14AED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2148892"/>
            <a:ext cx="4762500" cy="3924300"/>
          </a:xfrm>
          <a:prstGeom prst="rect">
            <a:avLst/>
          </a:prstGeom>
        </p:spPr>
      </p:pic>
    </p:spTree>
    <p:extLst>
      <p:ext uri="{BB962C8B-B14F-4D97-AF65-F5344CB8AC3E}">
        <p14:creationId xmlns:p14="http://schemas.microsoft.com/office/powerpoint/2010/main" val="383741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14337">
            <a:extLst>
              <a:ext uri="{FF2B5EF4-FFF2-40B4-BE49-F238E27FC236}">
                <a16:creationId xmlns:a16="http://schemas.microsoft.com/office/drawing/2014/main" id="{4DD9AF3F-484A-D272-4172-69BAF0620A1A}"/>
              </a:ext>
            </a:extLst>
          </p:cNvPr>
          <p:cNvPicPr>
            <a:picLocks noChangeAspect="1"/>
          </p:cNvPicPr>
          <p:nvPr/>
        </p:nvPicPr>
        <p:blipFill>
          <a:blip r:embed="rId2"/>
          <a:stretch>
            <a:fillRect/>
          </a:stretch>
        </p:blipFill>
        <p:spPr>
          <a:xfrm rot="1448526">
            <a:off x="3269188" y="2973604"/>
            <a:ext cx="2691967" cy="2691967"/>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47</a:t>
            </a:fld>
            <a:endParaRPr kumimoji="1" lang="ja-JP" altLang="en-US"/>
          </a:p>
        </p:txBody>
      </p:sp>
      <p:sp>
        <p:nvSpPr>
          <p:cNvPr id="13" name="吹き出し: 円形 12"/>
          <p:cNvSpPr/>
          <p:nvPr/>
        </p:nvSpPr>
        <p:spPr>
          <a:xfrm>
            <a:off x="3067160" y="2695575"/>
            <a:ext cx="1219200" cy="981075"/>
          </a:xfrm>
          <a:prstGeom prst="wedgeEllipseCallout">
            <a:avLst>
              <a:gd name="adj1" fmla="val 54483"/>
              <a:gd name="adj2" fmla="val 663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14" name="テキスト ボックス 13"/>
          <p:cNvSpPr txBox="1"/>
          <p:nvPr/>
        </p:nvSpPr>
        <p:spPr>
          <a:xfrm>
            <a:off x="1602847" y="222895"/>
            <a:ext cx="8874916" cy="1491370"/>
          </a:xfrm>
          <a:prstGeom prst="rect">
            <a:avLst/>
          </a:prstGeom>
          <a:noFill/>
        </p:spPr>
        <p:txBody>
          <a:bodyPr wrap="square" rtlCol="0">
            <a:spAutoFit/>
          </a:bodyPr>
          <a:lstStyle/>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携帯電話に</a:t>
            </a:r>
            <a:endParaRPr kumimoji="1" lang="en-US" altLang="ja-JP" sz="4500" dirty="0">
              <a:latin typeface="HGP創英角ｺﾞｼｯｸUB" panose="020B0900000000000000" pitchFamily="50" charset="-128"/>
              <a:ea typeface="HGP創英角ｺﾞｼｯｸUB" panose="020B0900000000000000" pitchFamily="50" charset="-128"/>
            </a:endParaRPr>
          </a:p>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緊急速報メールが届いた。</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366184" y="78100"/>
            <a:ext cx="1781175" cy="2554545"/>
          </a:xfrm>
          <a:prstGeom prst="rect">
            <a:avLst/>
          </a:prstGeom>
          <a:noFill/>
        </p:spPr>
        <p:txBody>
          <a:bodyPr wrap="square" rtlCol="0">
            <a:spAutoFit/>
          </a:bodyPr>
          <a:lstStyle/>
          <a:p>
            <a:r>
              <a:rPr kumimoji="1" lang="ja-JP" altLang="en-US" sz="8000" b="1" dirty="0">
                <a:ln w="38100">
                  <a:solidFill>
                    <a:schemeClr val="tx1">
                      <a:lumMod val="75000"/>
                      <a:lumOff val="25000"/>
                    </a:schemeClr>
                  </a:solidFill>
                </a:ln>
                <a:solidFill>
                  <a:srgbClr val="3E95BA"/>
                </a:solidFill>
                <a:latin typeface="HGP創英角ｺﾞｼｯｸUB" panose="020B0900000000000000" pitchFamily="50" charset="-128"/>
                <a:ea typeface="HGP創英角ｺﾞｼｯｸUB" panose="020B0900000000000000" pitchFamily="50" charset="-128"/>
              </a:rPr>
              <a:t>Ｆ</a:t>
            </a:r>
            <a:endParaRPr kumimoji="1" lang="en-US" altLang="ja-JP" sz="8000" b="1" dirty="0">
              <a:ln w="38100">
                <a:solidFill>
                  <a:schemeClr val="tx1">
                    <a:lumMod val="75000"/>
                    <a:lumOff val="25000"/>
                  </a:schemeClr>
                </a:solidFill>
              </a:ln>
              <a:solidFill>
                <a:srgbClr val="3E95BA"/>
              </a:solidFill>
              <a:latin typeface="HGP創英角ｺﾞｼｯｸUB" panose="020B0900000000000000" pitchFamily="50" charset="-128"/>
              <a:ea typeface="HGP創英角ｺﾞｼｯｸUB" panose="020B0900000000000000" pitchFamily="50" charset="-128"/>
            </a:endParaRPr>
          </a:p>
          <a:p>
            <a:endParaRPr kumimoji="1" lang="ja-JP" altLang="en-US" sz="8000" b="1" dirty="0">
              <a:ln w="38100">
                <a:solidFill>
                  <a:schemeClr val="tx1">
                    <a:lumMod val="75000"/>
                    <a:lumOff val="25000"/>
                  </a:schemeClr>
                </a:solidFill>
              </a:ln>
              <a:solidFill>
                <a:srgbClr val="2E84B1"/>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1764849" y="107131"/>
            <a:ext cx="1015222"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けいたい</a:t>
            </a:r>
          </a:p>
        </p:txBody>
      </p:sp>
      <p:sp>
        <p:nvSpPr>
          <p:cNvPr id="12" name="テキスト ボックス 11"/>
          <p:cNvSpPr txBox="1"/>
          <p:nvPr/>
        </p:nvSpPr>
        <p:spPr>
          <a:xfrm>
            <a:off x="1771673" y="894151"/>
            <a:ext cx="2088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きん　きゅう　そく　ほう</a:t>
            </a:r>
          </a:p>
        </p:txBody>
      </p:sp>
      <p:sp>
        <p:nvSpPr>
          <p:cNvPr id="3" name="テキスト ボックス 2">
            <a:extLst>
              <a:ext uri="{FF2B5EF4-FFF2-40B4-BE49-F238E27FC236}">
                <a16:creationId xmlns:a16="http://schemas.microsoft.com/office/drawing/2014/main" id="{3D1C29F0-4ECF-B3EB-F876-38829D9E68C8}"/>
              </a:ext>
            </a:extLst>
          </p:cNvPr>
          <p:cNvSpPr txBox="1"/>
          <p:nvPr/>
        </p:nvSpPr>
        <p:spPr>
          <a:xfrm>
            <a:off x="6081774" y="894151"/>
            <a:ext cx="360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とど</a:t>
            </a:r>
          </a:p>
        </p:txBody>
      </p:sp>
    </p:spTree>
    <p:extLst>
      <p:ext uri="{BB962C8B-B14F-4D97-AF65-F5344CB8AC3E}">
        <p14:creationId xmlns:p14="http://schemas.microsoft.com/office/powerpoint/2010/main" val="1483068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48</a:t>
            </a:fld>
            <a:endParaRPr kumimoji="1" lang="ja-JP" altLang="en-US"/>
          </a:p>
        </p:txBody>
      </p:sp>
    </p:spTree>
    <p:extLst>
      <p:ext uri="{BB962C8B-B14F-4D97-AF65-F5344CB8AC3E}">
        <p14:creationId xmlns:p14="http://schemas.microsoft.com/office/powerpoint/2010/main" val="979843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49</a:t>
            </a:fld>
            <a:endParaRPr kumimoji="1" lang="ja-JP" altLang="en-US"/>
          </a:p>
        </p:txBody>
      </p:sp>
      <p:sp>
        <p:nvSpPr>
          <p:cNvPr id="3" name="テキスト ボックス 2"/>
          <p:cNvSpPr txBox="1"/>
          <p:nvPr/>
        </p:nvSpPr>
        <p:spPr>
          <a:xfrm>
            <a:off x="783698" y="1745272"/>
            <a:ext cx="7433202" cy="1015663"/>
          </a:xfrm>
          <a:prstGeom prst="rect">
            <a:avLst/>
          </a:prstGeom>
          <a:noFill/>
        </p:spPr>
        <p:txBody>
          <a:bodyPr wrap="square" rtlCol="0">
            <a:spAutoFit/>
          </a:bodyPr>
          <a:lstStyle/>
          <a:p>
            <a:pPr algn="ctr"/>
            <a:r>
              <a:rPr kumimoji="1" lang="ja-JP" altLang="en-US" sz="6000" dirty="0">
                <a:solidFill>
                  <a:srgbClr val="548235"/>
                </a:solidFill>
                <a:latin typeface="HGP創英角ｺﾞｼｯｸUB" panose="020B0900000000000000" pitchFamily="50" charset="-128"/>
                <a:ea typeface="HGP創英角ｺﾞｼｯｸUB" panose="020B0900000000000000" pitchFamily="50" charset="-128"/>
              </a:rPr>
              <a:t>状況想定：追加条件</a:t>
            </a:r>
          </a:p>
        </p:txBody>
      </p:sp>
      <p:sp>
        <p:nvSpPr>
          <p:cNvPr id="4" name="テキスト ボックス 3"/>
          <p:cNvSpPr txBox="1"/>
          <p:nvPr/>
        </p:nvSpPr>
        <p:spPr>
          <a:xfrm>
            <a:off x="685800" y="3302000"/>
            <a:ext cx="7886700" cy="1200329"/>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時間に余裕がある際は、たとえば、「状況</a:t>
            </a:r>
            <a:r>
              <a:rPr kumimoji="1" lang="en-US" altLang="ja-JP" sz="2400" dirty="0">
                <a:latin typeface="HGP創英角ｺﾞｼｯｸUB" panose="020B0900000000000000" pitchFamily="50" charset="-128"/>
                <a:ea typeface="HGP創英角ｺﾞｼｯｸUB" panose="020B0900000000000000" pitchFamily="50" charset="-128"/>
              </a:rPr>
              <a:t>A</a:t>
            </a:r>
            <a:r>
              <a:rPr kumimoji="1" lang="ja-JP" altLang="en-US" sz="2400" dirty="0">
                <a:latin typeface="HGP創英角ｺﾞｼｯｸUB" panose="020B0900000000000000" pitchFamily="50" charset="-128"/>
                <a:ea typeface="HGP創英角ｺﾞｼｯｸUB" panose="020B0900000000000000" pitchFamily="50" charset="-128"/>
              </a:rPr>
              <a:t>だけれども、そこに状況①が加わったらどうだろう」と問い、追加条件が加わることで避難の判断も逐次変わることを実感してもらう</a:t>
            </a:r>
          </a:p>
        </p:txBody>
      </p:sp>
    </p:spTree>
    <p:extLst>
      <p:ext uri="{BB962C8B-B14F-4D97-AF65-F5344CB8AC3E}">
        <p14:creationId xmlns:p14="http://schemas.microsoft.com/office/powerpoint/2010/main" val="1997098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F2627A4-B325-AD35-0CCB-EC5937E7A84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58969"/>
            <a:ext cx="9148546" cy="6099031"/>
          </a:xfrm>
          <a:prstGeom prst="rect">
            <a:avLst/>
          </a:prstGeom>
        </p:spPr>
      </p:pic>
      <p:sp>
        <p:nvSpPr>
          <p:cNvPr id="6" name="テキスト ボックス 5">
            <a:extLst>
              <a:ext uri="{FF2B5EF4-FFF2-40B4-BE49-F238E27FC236}">
                <a16:creationId xmlns:a16="http://schemas.microsoft.com/office/drawing/2014/main" id="{10FCB9B6-EFB6-D5F9-EC25-7C4FDF5B5CE4}"/>
              </a:ext>
            </a:extLst>
          </p:cNvPr>
          <p:cNvSpPr txBox="1"/>
          <p:nvPr/>
        </p:nvSpPr>
        <p:spPr>
          <a:xfrm>
            <a:off x="172117" y="6360464"/>
            <a:ext cx="4685898" cy="338554"/>
          </a:xfrm>
          <a:prstGeom prst="rect">
            <a:avLst/>
          </a:prstGeom>
          <a:noFill/>
        </p:spPr>
        <p:txBody>
          <a:bodyPr wrap="none" rtlCol="0">
            <a:spAutoFit/>
          </a:bodyPr>
          <a:lstStyle/>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群馬県下仁田町</a:t>
            </a: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pPr/>
              <a:t>5</a:t>
            </a:fld>
            <a:endParaRPr kumimoji="1" lang="ja-JP" altLang="en-US"/>
          </a:p>
        </p:txBody>
      </p:sp>
      <p:grpSp>
        <p:nvGrpSpPr>
          <p:cNvPr id="21" name="グループ化 20">
            <a:extLst>
              <a:ext uri="{FF2B5EF4-FFF2-40B4-BE49-F238E27FC236}">
                <a16:creationId xmlns:a16="http://schemas.microsoft.com/office/drawing/2014/main" id="{A3FDADB3-AAB8-6399-59B0-09327057B8E6}"/>
              </a:ext>
            </a:extLst>
          </p:cNvPr>
          <p:cNvGrpSpPr/>
          <p:nvPr/>
        </p:nvGrpSpPr>
        <p:grpSpPr>
          <a:xfrm>
            <a:off x="397933" y="4375904"/>
            <a:ext cx="5689768" cy="1569660"/>
            <a:chOff x="-422082" y="2145160"/>
            <a:chExt cx="5689768" cy="1569660"/>
          </a:xfrm>
        </p:grpSpPr>
        <p:grpSp>
          <p:nvGrpSpPr>
            <p:cNvPr id="18" name="グループ化 17">
              <a:extLst>
                <a:ext uri="{FF2B5EF4-FFF2-40B4-BE49-F238E27FC236}">
                  <a16:creationId xmlns:a16="http://schemas.microsoft.com/office/drawing/2014/main" id="{7FCEC246-77D8-1D15-60DD-43B8129693BA}"/>
                </a:ext>
              </a:extLst>
            </p:cNvPr>
            <p:cNvGrpSpPr/>
            <p:nvPr/>
          </p:nvGrpSpPr>
          <p:grpSpPr>
            <a:xfrm>
              <a:off x="-422082" y="2387102"/>
              <a:ext cx="1154552" cy="1154552"/>
              <a:chOff x="-5846912" y="2807829"/>
              <a:chExt cx="1866859" cy="1866859"/>
            </a:xfrm>
          </p:grpSpPr>
          <p:sp>
            <p:nvSpPr>
              <p:cNvPr id="19" name="星 12 33">
                <a:extLst>
                  <a:ext uri="{FF2B5EF4-FFF2-40B4-BE49-F238E27FC236}">
                    <a16:creationId xmlns:a16="http://schemas.microsoft.com/office/drawing/2014/main" id="{D021324F-3564-9B6C-AF0A-C6097A069A86}"/>
                  </a:ext>
                </a:extLst>
              </p:cNvPr>
              <p:cNvSpPr/>
              <p:nvPr/>
            </p:nvSpPr>
            <p:spPr>
              <a:xfrm>
                <a:off x="-5846912" y="2807829"/>
                <a:ext cx="1866859" cy="1866859"/>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608F0E2-0B27-08AA-E2B8-D16D5C9EA2B4}"/>
                  </a:ext>
                </a:extLst>
              </p:cNvPr>
              <p:cNvSpPr txBox="1"/>
              <p:nvPr/>
            </p:nvSpPr>
            <p:spPr>
              <a:xfrm rot="985020">
                <a:off x="-5411146" y="3108673"/>
                <a:ext cx="995322" cy="1194387"/>
              </a:xfrm>
              <a:prstGeom prst="rect">
                <a:avLst/>
              </a:prstGeom>
              <a:noFill/>
              <a:ln>
                <a:noFill/>
              </a:ln>
            </p:spPr>
            <p:txBody>
              <a:bodyPr wrap="none" lIns="0" tIns="0" rIns="0" bIns="0"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a:t>
                </a:r>
              </a:p>
            </p:txBody>
          </p:sp>
        </p:grpSp>
        <p:sp>
          <p:nvSpPr>
            <p:cNvPr id="42" name="テキスト ボックス 41"/>
            <p:cNvSpPr txBox="1"/>
            <p:nvPr/>
          </p:nvSpPr>
          <p:spPr>
            <a:xfrm>
              <a:off x="732470" y="2145160"/>
              <a:ext cx="4535216" cy="1569660"/>
            </a:xfrm>
            <a:prstGeom prst="rect">
              <a:avLst/>
            </a:prstGeom>
            <a:noFill/>
            <a:ln>
              <a:noFill/>
            </a:ln>
          </p:spPr>
          <p:txBody>
            <a:bodyPr wrap="none" rtlCol="0">
              <a:spAutoFit/>
            </a:bodyPr>
            <a:lstStyle/>
            <a:p>
              <a:r>
                <a:rPr kumimoji="1" lang="ja-JP" altLang="en-US" sz="48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たくさん</a:t>
              </a:r>
              <a:r>
                <a:rPr kumimoji="1" lang="ja-JP" altLang="en-US"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の</a:t>
              </a:r>
              <a:r>
                <a:rPr kumimoji="1" lang="ja-JP" altLang="en-US" sz="48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家</a:t>
              </a:r>
              <a:r>
                <a:rPr kumimoji="1" lang="ja-JP" altLang="en-US"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が</a:t>
              </a:r>
              <a:endParaRPr kumimoji="1" lang="en-US" altLang="ja-JP" sz="48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r>
                <a:rPr kumimoji="1" lang="ja-JP" altLang="en-US" sz="48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水びたし</a:t>
              </a:r>
              <a:r>
                <a:rPr kumimoji="1" lang="ja-JP" altLang="en-US"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に</a:t>
              </a:r>
              <a:r>
                <a:rPr kumimoji="1" lang="ja-JP" altLang="en-US" sz="48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なった</a:t>
              </a:r>
              <a:endParaRPr kumimoji="1" lang="en-US" altLang="ja-JP" sz="48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grpSp>
      <p:grpSp>
        <p:nvGrpSpPr>
          <p:cNvPr id="14" name="グループ化 13">
            <a:extLst>
              <a:ext uri="{FF2B5EF4-FFF2-40B4-BE49-F238E27FC236}">
                <a16:creationId xmlns:a16="http://schemas.microsoft.com/office/drawing/2014/main" id="{77E6FA36-14B1-4545-551D-29CD03177A72}"/>
              </a:ext>
            </a:extLst>
          </p:cNvPr>
          <p:cNvGrpSpPr/>
          <p:nvPr/>
        </p:nvGrpSpPr>
        <p:grpSpPr>
          <a:xfrm>
            <a:off x="172117" y="192178"/>
            <a:ext cx="2674839" cy="923108"/>
            <a:chOff x="1086517" y="2528978"/>
            <a:chExt cx="2674839" cy="923108"/>
          </a:xfrm>
        </p:grpSpPr>
        <p:grpSp>
          <p:nvGrpSpPr>
            <p:cNvPr id="16" name="グループ化 15">
              <a:extLst>
                <a:ext uri="{FF2B5EF4-FFF2-40B4-BE49-F238E27FC236}">
                  <a16:creationId xmlns:a16="http://schemas.microsoft.com/office/drawing/2014/main" id="{6962967E-A3E4-A014-0AC3-0EB6D938EEFF}"/>
                </a:ext>
              </a:extLst>
            </p:cNvPr>
            <p:cNvGrpSpPr/>
            <p:nvPr/>
          </p:nvGrpSpPr>
          <p:grpSpPr>
            <a:xfrm>
              <a:off x="1086517" y="2528978"/>
              <a:ext cx="2674839" cy="923108"/>
              <a:chOff x="5973269" y="1268379"/>
              <a:chExt cx="2674839" cy="923108"/>
            </a:xfrm>
          </p:grpSpPr>
          <p:sp>
            <p:nvSpPr>
              <p:cNvPr id="23" name="角丸四角形 5">
                <a:extLst>
                  <a:ext uri="{FF2B5EF4-FFF2-40B4-BE49-F238E27FC236}">
                    <a16:creationId xmlns:a16="http://schemas.microsoft.com/office/drawing/2014/main" id="{F72543E8-3F8A-D722-5EF0-06300FE3B263}"/>
                  </a:ext>
                </a:extLst>
              </p:cNvPr>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79E14CA-F718-0968-179E-AE944AD2436C}"/>
                  </a:ext>
                </a:extLst>
              </p:cNvPr>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22" name="テキスト ボックス 21">
              <a:extLst>
                <a:ext uri="{FF2B5EF4-FFF2-40B4-BE49-F238E27FC236}">
                  <a16:creationId xmlns:a16="http://schemas.microsoft.com/office/drawing/2014/main" id="{522CCBC6-8F50-0D58-09DA-966215B0205D}"/>
                </a:ext>
              </a:extLst>
            </p:cNvPr>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5" name="テキスト ボックス 4">
            <a:extLst>
              <a:ext uri="{FF2B5EF4-FFF2-40B4-BE49-F238E27FC236}">
                <a16:creationId xmlns:a16="http://schemas.microsoft.com/office/drawing/2014/main" id="{13C1365D-B718-28E2-23C0-9D5672876517}"/>
              </a:ext>
            </a:extLst>
          </p:cNvPr>
          <p:cNvSpPr txBox="1"/>
          <p:nvPr/>
        </p:nvSpPr>
        <p:spPr>
          <a:xfrm>
            <a:off x="3713730" y="423387"/>
            <a:ext cx="5186145" cy="276999"/>
          </a:xfrm>
          <a:prstGeom prst="rect">
            <a:avLst/>
          </a:prstGeom>
          <a:noFill/>
        </p:spPr>
        <p:txBody>
          <a:bodyPr wrap="square" rtlCol="0">
            <a:spAutoFit/>
          </a:bodyPr>
          <a:lstStyle/>
          <a:p>
            <a:pPr marL="180000" indent="-144000"/>
            <a:r>
              <a:rPr kumimoji="1" lang="ja-JP" altLang="en-US" sz="1200" dirty="0">
                <a:solidFill>
                  <a:srgbClr val="FF0000"/>
                </a:solidFill>
                <a:latin typeface="小塚明朝 Pr6N R" panose="02020400000000000000" pitchFamily="18" charset="-128"/>
                <a:ea typeface="小塚明朝 Pr6N R" panose="02020400000000000000" pitchFamily="18" charset="-128"/>
              </a:rPr>
              <a:t>↓◆写真は同様の事象が起きている地域の写真への差替えてください。</a:t>
            </a:r>
          </a:p>
        </p:txBody>
      </p:sp>
    </p:spTree>
    <p:extLst>
      <p:ext uri="{BB962C8B-B14F-4D97-AF65-F5344CB8AC3E}">
        <p14:creationId xmlns:p14="http://schemas.microsoft.com/office/powerpoint/2010/main" val="21919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BDB4A8B4-9B68-499D-9408-38090EA45007}"/>
              </a:ext>
            </a:extLst>
          </p:cNvPr>
          <p:cNvGrpSpPr/>
          <p:nvPr/>
        </p:nvGrpSpPr>
        <p:grpSpPr>
          <a:xfrm>
            <a:off x="0" y="2286000"/>
            <a:ext cx="9144000" cy="4572000"/>
            <a:chOff x="486000" y="2415826"/>
            <a:chExt cx="5832000" cy="2916000"/>
          </a:xfrm>
        </p:grpSpPr>
        <p:pic>
          <p:nvPicPr>
            <p:cNvPr id="8" name="図 7">
              <a:extLst>
                <a:ext uri="{FF2B5EF4-FFF2-40B4-BE49-F238E27FC236}">
                  <a16:creationId xmlns:a16="http://schemas.microsoft.com/office/drawing/2014/main" id="{39D9E700-F7DC-7417-9EE9-C0F40F92567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6000" y="2415826"/>
              <a:ext cx="2916000" cy="2916000"/>
            </a:xfrm>
            <a:prstGeom prst="rect">
              <a:avLst/>
            </a:prstGeom>
            <a:ln w="50800">
              <a:solidFill>
                <a:schemeClr val="bg1"/>
              </a:solidFill>
            </a:ln>
          </p:spPr>
        </p:pic>
        <p:pic>
          <p:nvPicPr>
            <p:cNvPr id="15" name="図 14">
              <a:extLst>
                <a:ext uri="{FF2B5EF4-FFF2-40B4-BE49-F238E27FC236}">
                  <a16:creationId xmlns:a16="http://schemas.microsoft.com/office/drawing/2014/main" id="{F458868F-8188-5565-9E97-B05D3293373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02000" y="2415826"/>
              <a:ext cx="2916000" cy="2916000"/>
            </a:xfrm>
            <a:prstGeom prst="rect">
              <a:avLst/>
            </a:prstGeom>
            <a:ln w="50800">
              <a:solidFill>
                <a:schemeClr val="bg1"/>
              </a:solidFill>
            </a:ln>
          </p:spPr>
        </p:pic>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50</a:t>
            </a:fld>
            <a:endParaRPr kumimoji="1" lang="ja-JP" altLang="en-US"/>
          </a:p>
        </p:txBody>
      </p:sp>
      <p:sp>
        <p:nvSpPr>
          <p:cNvPr id="7" name="テキスト ボックス 6"/>
          <p:cNvSpPr txBox="1"/>
          <p:nvPr/>
        </p:nvSpPr>
        <p:spPr>
          <a:xfrm>
            <a:off x="86017" y="30847"/>
            <a:ext cx="172354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追加条件</a:t>
            </a:r>
          </a:p>
        </p:txBody>
      </p:sp>
      <p:sp>
        <p:nvSpPr>
          <p:cNvPr id="10" name="テキスト ボックス 9"/>
          <p:cNvSpPr txBox="1"/>
          <p:nvPr/>
        </p:nvSpPr>
        <p:spPr>
          <a:xfrm>
            <a:off x="1341320" y="649912"/>
            <a:ext cx="7637027" cy="1491370"/>
          </a:xfrm>
          <a:prstGeom prst="rect">
            <a:avLst/>
          </a:prstGeom>
          <a:noFill/>
        </p:spPr>
        <p:txBody>
          <a:bodyPr wrap="none" rtlCol="0">
            <a:spAutoFit/>
          </a:bodyPr>
          <a:lstStyle/>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もし、すでに</a:t>
            </a:r>
            <a:endParaRPr kumimoji="1" lang="en-US" altLang="ja-JP" sz="4500" dirty="0">
              <a:latin typeface="HGP創英角ｺﾞｼｯｸUB" panose="020B0900000000000000" pitchFamily="50" charset="-128"/>
              <a:ea typeface="HGP創英角ｺﾞｼｯｸUB" panose="020B0900000000000000" pitchFamily="50" charset="-128"/>
            </a:endParaRPr>
          </a:p>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自宅の周りが</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浸水</a:t>
            </a:r>
            <a:r>
              <a:rPr kumimoji="1" lang="ja-JP" altLang="en-US" sz="4500" dirty="0">
                <a:latin typeface="HGP創英角ｺﾞｼｯｸUB" panose="020B0900000000000000" pitchFamily="50" charset="-128"/>
                <a:ea typeface="HGP創英角ｺﾞｼｯｸUB" panose="020B0900000000000000" pitchFamily="50" charset="-128"/>
              </a:rPr>
              <a:t>していたら？</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185740" y="668801"/>
            <a:ext cx="1210588" cy="1323439"/>
          </a:xfrm>
          <a:prstGeom prst="rect">
            <a:avLst/>
          </a:prstGeom>
          <a:noFill/>
        </p:spPr>
        <p:txBody>
          <a:bodyPr wrap="none" rtlCol="0">
            <a:spAutoFit/>
          </a:bodyPr>
          <a:lstStyle/>
          <a:p>
            <a:r>
              <a:rPr kumimoji="1" lang="ja-JP" altLang="en-US" sz="8000" dirty="0">
                <a:latin typeface="HGP創英角ｺﾞｼｯｸUB" panose="020B0900000000000000" pitchFamily="50" charset="-128"/>
                <a:ea typeface="HGP創英角ｺﾞｼｯｸUB" panose="020B0900000000000000" pitchFamily="50" charset="-128"/>
              </a:rPr>
              <a:t>①</a:t>
            </a:r>
          </a:p>
        </p:txBody>
      </p:sp>
      <p:sp>
        <p:nvSpPr>
          <p:cNvPr id="11" name="テキスト ボックス 10"/>
          <p:cNvSpPr txBox="1"/>
          <p:nvPr/>
        </p:nvSpPr>
        <p:spPr>
          <a:xfrm>
            <a:off x="4731319" y="1306980"/>
            <a:ext cx="990212" cy="215444"/>
          </a:xfrm>
          <a:prstGeom prst="rect">
            <a:avLst/>
          </a:prstGeom>
          <a:noFill/>
        </p:spPr>
        <p:txBody>
          <a:bodyPr wrap="square" lIns="0" tIns="0" rIns="0" bIns="0" rtlCol="0" anchor="ctr" anchorCtr="0">
            <a:spAutoFit/>
          </a:bodyPr>
          <a:lstStyle/>
          <a:p>
            <a:pPr algn="dist"/>
            <a:r>
              <a:rPr kumimoji="1" lang="ja-JP" altLang="en-US" sz="1400" dirty="0">
                <a:solidFill>
                  <a:srgbClr val="990000"/>
                </a:solidFill>
                <a:latin typeface="HGP創英角ｺﾞｼｯｸUB" panose="020B0900000000000000" pitchFamily="50" charset="-128"/>
                <a:ea typeface="HGP創英角ｺﾞｼｯｸUB" panose="020B0900000000000000" pitchFamily="50" charset="-128"/>
              </a:rPr>
              <a:t>しんすい</a:t>
            </a:r>
          </a:p>
        </p:txBody>
      </p:sp>
      <p:sp>
        <p:nvSpPr>
          <p:cNvPr id="12" name="テキスト ボックス 11"/>
          <p:cNvSpPr txBox="1"/>
          <p:nvPr/>
        </p:nvSpPr>
        <p:spPr>
          <a:xfrm>
            <a:off x="1651891" y="1306980"/>
            <a:ext cx="812038"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じ たく</a:t>
            </a:r>
          </a:p>
        </p:txBody>
      </p:sp>
      <p:sp>
        <p:nvSpPr>
          <p:cNvPr id="13" name="正方形/長方形 12"/>
          <p:cNvSpPr/>
          <p:nvPr/>
        </p:nvSpPr>
        <p:spPr>
          <a:xfrm>
            <a:off x="8021953" y="6587388"/>
            <a:ext cx="800219" cy="215444"/>
          </a:xfrm>
          <a:prstGeom prst="rect">
            <a:avLst/>
          </a:prstGeom>
        </p:spPr>
        <p:txBody>
          <a:bodyPr wrap="none">
            <a:spAutoFit/>
          </a:bodyPr>
          <a:lstStyle/>
          <a:p>
            <a:pPr algn="r"/>
            <a:r>
              <a:rPr lang="ja-JP" altLang="en-US" sz="800" dirty="0">
                <a:solidFill>
                  <a:schemeClr val="bg1"/>
                </a:solidFill>
                <a:latin typeface="MS PGothic" panose="020B0600070205080204" pitchFamily="50" charset="-128"/>
                <a:ea typeface="MS PGothic" panose="020B0600070205080204" pitchFamily="50" charset="-128"/>
              </a:rPr>
              <a:t>写真｜群馬県</a:t>
            </a:r>
            <a:endParaRPr lang="en-US" altLang="ja-JP" sz="800" dirty="0">
              <a:solidFill>
                <a:schemeClr val="bg1"/>
              </a:solidFill>
              <a:latin typeface="MS PGothic" panose="020B0600070205080204" pitchFamily="50" charset="-128"/>
              <a:ea typeface="MS PGothic" panose="020B0600070205080204" pitchFamily="50" charset="-128"/>
            </a:endParaRPr>
          </a:p>
        </p:txBody>
      </p:sp>
      <p:sp>
        <p:nvSpPr>
          <p:cNvPr id="17" name="テキスト ボックス 16">
            <a:extLst>
              <a:ext uri="{FF2B5EF4-FFF2-40B4-BE49-F238E27FC236}">
                <a16:creationId xmlns:a16="http://schemas.microsoft.com/office/drawing/2014/main" id="{D1226430-A682-D5DA-6347-E57E4BC2269A}"/>
              </a:ext>
            </a:extLst>
          </p:cNvPr>
          <p:cNvSpPr txBox="1"/>
          <p:nvPr/>
        </p:nvSpPr>
        <p:spPr>
          <a:xfrm>
            <a:off x="86017" y="2422710"/>
            <a:ext cx="3113353" cy="584775"/>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endPar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endParaRPr>
          </a:p>
          <a:p>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伊勢崎市東上之宮町</a:t>
            </a:r>
          </a:p>
        </p:txBody>
      </p:sp>
      <p:sp>
        <p:nvSpPr>
          <p:cNvPr id="18" name="テキスト ボックス 17">
            <a:extLst>
              <a:ext uri="{FF2B5EF4-FFF2-40B4-BE49-F238E27FC236}">
                <a16:creationId xmlns:a16="http://schemas.microsoft.com/office/drawing/2014/main" id="{1AAD12A1-8DAC-59B4-74D6-681E25E13CEC}"/>
              </a:ext>
            </a:extLst>
          </p:cNvPr>
          <p:cNvSpPr txBox="1"/>
          <p:nvPr/>
        </p:nvSpPr>
        <p:spPr>
          <a:xfrm>
            <a:off x="4740300" y="2422710"/>
            <a:ext cx="3113353" cy="584775"/>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endPar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endParaRPr>
          </a:p>
          <a:p>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高崎市元島名町</a:t>
            </a:r>
          </a:p>
        </p:txBody>
      </p:sp>
      <p:sp>
        <p:nvSpPr>
          <p:cNvPr id="3" name="テキスト ボックス 2">
            <a:extLst>
              <a:ext uri="{FF2B5EF4-FFF2-40B4-BE49-F238E27FC236}">
                <a16:creationId xmlns:a16="http://schemas.microsoft.com/office/drawing/2014/main" id="{31A1D007-A610-64BC-320F-A480961ECBF5}"/>
              </a:ext>
            </a:extLst>
          </p:cNvPr>
          <p:cNvSpPr txBox="1"/>
          <p:nvPr/>
        </p:nvSpPr>
        <p:spPr>
          <a:xfrm>
            <a:off x="229891" y="-18670"/>
            <a:ext cx="1422000" cy="184666"/>
          </a:xfrm>
          <a:prstGeom prst="rect">
            <a:avLst/>
          </a:prstGeom>
          <a:noFill/>
        </p:spPr>
        <p:txBody>
          <a:bodyPr wrap="square" lIns="0" tIns="0" rIns="0" bIns="0" rtlCol="0" anchor="ctr" anchorCtr="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つい　か　じょうけん</a:t>
            </a:r>
          </a:p>
        </p:txBody>
      </p:sp>
      <p:sp>
        <p:nvSpPr>
          <p:cNvPr id="5" name="テキスト ボックス 4">
            <a:extLst>
              <a:ext uri="{FF2B5EF4-FFF2-40B4-BE49-F238E27FC236}">
                <a16:creationId xmlns:a16="http://schemas.microsoft.com/office/drawing/2014/main" id="{907D97DD-FDCA-A172-669D-A0C713CE621C}"/>
              </a:ext>
            </a:extLst>
          </p:cNvPr>
          <p:cNvSpPr txBox="1"/>
          <p:nvPr/>
        </p:nvSpPr>
        <p:spPr>
          <a:xfrm>
            <a:off x="3201993" y="1306980"/>
            <a:ext cx="373186"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まわ</a:t>
            </a:r>
          </a:p>
        </p:txBody>
      </p:sp>
    </p:spTree>
    <p:extLst>
      <p:ext uri="{BB962C8B-B14F-4D97-AF65-F5344CB8AC3E}">
        <p14:creationId xmlns:p14="http://schemas.microsoft.com/office/powerpoint/2010/main" val="4201967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9D6BDB0-FD50-BCC4-614F-1ABE3452FDA4}"/>
              </a:ext>
            </a:extLst>
          </p:cNvPr>
          <p:cNvPicPr>
            <a:picLocks noChangeAspect="1"/>
          </p:cNvPicPr>
          <p:nvPr/>
        </p:nvPicPr>
        <p:blipFill rotWithShape="1">
          <a:blip r:embed="rId2"/>
          <a:srcRect t="12883" b="5181"/>
          <a:stretch/>
        </p:blipFill>
        <p:spPr>
          <a:xfrm>
            <a:off x="0" y="2156460"/>
            <a:ext cx="9144000" cy="470154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51</a:t>
            </a:fld>
            <a:endParaRPr kumimoji="1" lang="ja-JP" altLang="en-US"/>
          </a:p>
        </p:txBody>
      </p:sp>
      <p:sp>
        <p:nvSpPr>
          <p:cNvPr id="8" name="テキスト ボックス 7"/>
          <p:cNvSpPr txBox="1"/>
          <p:nvPr/>
        </p:nvSpPr>
        <p:spPr>
          <a:xfrm>
            <a:off x="86017" y="30847"/>
            <a:ext cx="172354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追加条件</a:t>
            </a:r>
          </a:p>
        </p:txBody>
      </p:sp>
      <p:sp>
        <p:nvSpPr>
          <p:cNvPr id="11" name="テキスト ボックス 10"/>
          <p:cNvSpPr txBox="1"/>
          <p:nvPr/>
        </p:nvSpPr>
        <p:spPr>
          <a:xfrm>
            <a:off x="1387811" y="685303"/>
            <a:ext cx="7172156" cy="1491370"/>
          </a:xfrm>
          <a:prstGeom prst="rect">
            <a:avLst/>
          </a:prstGeom>
          <a:noFill/>
        </p:spPr>
        <p:txBody>
          <a:bodyPr wrap="none" rtlCol="0">
            <a:spAutoFit/>
          </a:bodyPr>
          <a:lstStyle/>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もし、避難所に行く途中の</a:t>
            </a:r>
            <a:endParaRPr kumimoji="1" lang="en-US" altLang="ja-JP" sz="4500" dirty="0">
              <a:latin typeface="HGP創英角ｺﾞｼｯｸUB" panose="020B0900000000000000" pitchFamily="50" charset="-128"/>
              <a:ea typeface="HGP創英角ｺﾞｼｯｸUB" panose="020B0900000000000000" pitchFamily="50" charset="-128"/>
            </a:endParaRPr>
          </a:p>
          <a:p>
            <a:pPr>
              <a:lnSpc>
                <a:spcPts val="5800"/>
              </a:lnSpc>
            </a:pPr>
            <a:r>
              <a:rPr kumimoji="1" lang="ja-JP" altLang="en-US" sz="4500" dirty="0">
                <a:latin typeface="HGP創英角ｺﾞｼｯｸUB" panose="020B0900000000000000" pitchFamily="50" charset="-128"/>
                <a:ea typeface="HGP創英角ｺﾞｼｯｸUB" panose="020B0900000000000000" pitchFamily="50" charset="-128"/>
              </a:rPr>
              <a:t>道路が</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水に浸かって</a:t>
            </a:r>
            <a:r>
              <a:rPr kumimoji="1" lang="ja-JP" altLang="en-US" sz="4500" dirty="0">
                <a:latin typeface="HGP創英角ｺﾞｼｯｸUB" panose="020B0900000000000000" pitchFamily="50" charset="-128"/>
                <a:ea typeface="HGP創英角ｺﾞｼｯｸUB" panose="020B0900000000000000" pitchFamily="50" charset="-128"/>
              </a:rPr>
              <a:t>いたら？</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177223" y="668801"/>
            <a:ext cx="1210588" cy="1323439"/>
          </a:xfrm>
          <a:prstGeom prst="rect">
            <a:avLst/>
          </a:prstGeom>
          <a:noFill/>
        </p:spPr>
        <p:txBody>
          <a:bodyPr wrap="none" rtlCol="0">
            <a:spAutoFit/>
          </a:bodyPr>
          <a:lstStyle/>
          <a:p>
            <a:r>
              <a:rPr kumimoji="1" lang="ja-JP" altLang="en-US" sz="8000" dirty="0">
                <a:latin typeface="HGP創英角ｺﾞｼｯｸUB" panose="020B0900000000000000" pitchFamily="50" charset="-128"/>
                <a:ea typeface="HGP創英角ｺﾞｼｯｸUB" panose="020B0900000000000000" pitchFamily="50" charset="-128"/>
              </a:rPr>
              <a:t>②</a:t>
            </a:r>
          </a:p>
        </p:txBody>
      </p:sp>
      <p:sp>
        <p:nvSpPr>
          <p:cNvPr id="13" name="テキスト ボックス 12"/>
          <p:cNvSpPr txBox="1"/>
          <p:nvPr/>
        </p:nvSpPr>
        <p:spPr>
          <a:xfrm>
            <a:off x="2986548" y="629331"/>
            <a:ext cx="1404000" cy="200055"/>
          </a:xfrm>
          <a:prstGeom prst="rect">
            <a:avLst/>
          </a:prstGeom>
          <a:noFill/>
        </p:spPr>
        <p:txBody>
          <a:bodyPr wrap="square" lIns="0" tIns="0" rIns="0" bIns="0" rtlCol="0" anchor="ctr" anchorCtr="0">
            <a:spAutoFit/>
          </a:bodyPr>
          <a:lstStyle/>
          <a:p>
            <a:pPr algn="dist"/>
            <a:r>
              <a:rPr kumimoji="1" lang="ja-JP" altLang="en-US" sz="1300" dirty="0">
                <a:latin typeface="HGP創英角ｺﾞｼｯｸUB" panose="020B0900000000000000" pitchFamily="50" charset="-128"/>
                <a:ea typeface="HGP創英角ｺﾞｼｯｸUB" panose="020B0900000000000000" pitchFamily="50" charset="-128"/>
              </a:rPr>
              <a:t>ひ　なんじょ</a:t>
            </a:r>
          </a:p>
        </p:txBody>
      </p:sp>
      <p:sp>
        <p:nvSpPr>
          <p:cNvPr id="14" name="テキスト ボックス 13"/>
          <p:cNvSpPr txBox="1"/>
          <p:nvPr/>
        </p:nvSpPr>
        <p:spPr>
          <a:xfrm>
            <a:off x="4357251" y="1358775"/>
            <a:ext cx="411092" cy="200055"/>
          </a:xfrm>
          <a:prstGeom prst="rect">
            <a:avLst/>
          </a:prstGeom>
          <a:noFill/>
        </p:spPr>
        <p:txBody>
          <a:bodyPr wrap="square" lIns="0" tIns="0" rIns="0" bIns="0" rtlCol="0" anchor="ctr" anchorCtr="0">
            <a:spAutoFit/>
          </a:bodyPr>
          <a:lstStyle/>
          <a:p>
            <a:pPr algn="dist"/>
            <a:r>
              <a:rPr kumimoji="1" lang="ja-JP" altLang="en-US" sz="1300" dirty="0">
                <a:solidFill>
                  <a:srgbClr val="B52F25"/>
                </a:solidFill>
                <a:latin typeface="HGP創英角ｺﾞｼｯｸUB" panose="020B0900000000000000" pitchFamily="50" charset="-128"/>
                <a:ea typeface="HGP創英角ｺﾞｼｯｸUB" panose="020B0900000000000000" pitchFamily="50" charset="-128"/>
              </a:rPr>
              <a:t>つ</a:t>
            </a:r>
          </a:p>
        </p:txBody>
      </p:sp>
      <p:sp>
        <p:nvSpPr>
          <p:cNvPr id="10" name="正方形/長方形 9"/>
          <p:cNvSpPr/>
          <p:nvPr/>
        </p:nvSpPr>
        <p:spPr>
          <a:xfrm>
            <a:off x="6842141" y="6587388"/>
            <a:ext cx="1980030"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写真｜撮影：国土交通省近畿地方整備局</a:t>
            </a:r>
            <a:endParaRPr lang="en-US" altLang="ja-JP" sz="800" dirty="0">
              <a:latin typeface="MS PGothic" panose="020B0600070205080204" pitchFamily="50" charset="-128"/>
              <a:ea typeface="MS PGothic" panose="020B0600070205080204" pitchFamily="50" charset="-128"/>
            </a:endParaRPr>
          </a:p>
        </p:txBody>
      </p:sp>
      <p:sp>
        <p:nvSpPr>
          <p:cNvPr id="5" name="テキスト ボックス 4">
            <a:extLst>
              <a:ext uri="{FF2B5EF4-FFF2-40B4-BE49-F238E27FC236}">
                <a16:creationId xmlns:a16="http://schemas.microsoft.com/office/drawing/2014/main" id="{3F85E1DD-6B7C-7E21-F4C5-38372B5F1A90}"/>
              </a:ext>
            </a:extLst>
          </p:cNvPr>
          <p:cNvSpPr txBox="1"/>
          <p:nvPr/>
        </p:nvSpPr>
        <p:spPr>
          <a:xfrm>
            <a:off x="251745" y="6360464"/>
            <a:ext cx="5234125" cy="338554"/>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 太田市 牛沢町</a:t>
            </a:r>
          </a:p>
        </p:txBody>
      </p:sp>
      <p:sp>
        <p:nvSpPr>
          <p:cNvPr id="4" name="テキスト ボックス 3">
            <a:extLst>
              <a:ext uri="{FF2B5EF4-FFF2-40B4-BE49-F238E27FC236}">
                <a16:creationId xmlns:a16="http://schemas.microsoft.com/office/drawing/2014/main" id="{C07CAFED-7380-DBEF-2108-CBAE0634D072}"/>
              </a:ext>
            </a:extLst>
          </p:cNvPr>
          <p:cNvSpPr txBox="1"/>
          <p:nvPr/>
        </p:nvSpPr>
        <p:spPr>
          <a:xfrm>
            <a:off x="229891" y="-18670"/>
            <a:ext cx="1422000" cy="184666"/>
          </a:xfrm>
          <a:prstGeom prst="rect">
            <a:avLst/>
          </a:prstGeom>
          <a:noFill/>
        </p:spPr>
        <p:txBody>
          <a:bodyPr wrap="square" lIns="0" tIns="0" rIns="0" bIns="0" rtlCol="0" anchor="ctr" anchorCtr="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つい　か　じょうけん</a:t>
            </a:r>
          </a:p>
        </p:txBody>
      </p:sp>
      <p:sp>
        <p:nvSpPr>
          <p:cNvPr id="6" name="テキスト ボックス 5">
            <a:extLst>
              <a:ext uri="{FF2B5EF4-FFF2-40B4-BE49-F238E27FC236}">
                <a16:creationId xmlns:a16="http://schemas.microsoft.com/office/drawing/2014/main" id="{F8C9BD9D-02BA-F777-C21C-2891D43CF630}"/>
              </a:ext>
            </a:extLst>
          </p:cNvPr>
          <p:cNvSpPr txBox="1"/>
          <p:nvPr/>
        </p:nvSpPr>
        <p:spPr>
          <a:xfrm>
            <a:off x="6210816" y="629331"/>
            <a:ext cx="888766" cy="200055"/>
          </a:xfrm>
          <a:prstGeom prst="rect">
            <a:avLst/>
          </a:prstGeom>
          <a:noFill/>
        </p:spPr>
        <p:txBody>
          <a:bodyPr wrap="square" lIns="0" tIns="0" rIns="0" bIns="0" rtlCol="0" anchor="ctr" anchorCtr="0">
            <a:spAutoFit/>
          </a:bodyPr>
          <a:lstStyle/>
          <a:p>
            <a:pPr algn="dist"/>
            <a:r>
              <a:rPr kumimoji="1" lang="ja-JP" altLang="en-US" sz="1300" dirty="0">
                <a:latin typeface="HGP創英角ｺﾞｼｯｸUB" panose="020B0900000000000000" pitchFamily="50" charset="-128"/>
                <a:ea typeface="HGP創英角ｺﾞｼｯｸUB" panose="020B0900000000000000" pitchFamily="50" charset="-128"/>
              </a:rPr>
              <a:t>と　ちゅう</a:t>
            </a:r>
          </a:p>
        </p:txBody>
      </p:sp>
    </p:spTree>
    <p:extLst>
      <p:ext uri="{BB962C8B-B14F-4D97-AF65-F5344CB8AC3E}">
        <p14:creationId xmlns:p14="http://schemas.microsoft.com/office/powerpoint/2010/main" val="1558524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776" y="2160494"/>
            <a:ext cx="9144000" cy="442753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C49F10D1-EF9B-3674-93C6-E5EBD8952315}"/>
              </a:ext>
            </a:extLst>
          </p:cNvPr>
          <p:cNvPicPr>
            <a:picLocks noChangeAspect="1"/>
          </p:cNvPicPr>
          <p:nvPr/>
        </p:nvPicPr>
        <p:blipFill>
          <a:blip r:embed="rId2"/>
          <a:stretch>
            <a:fillRect/>
          </a:stretch>
        </p:blipFill>
        <p:spPr>
          <a:xfrm rot="1448526">
            <a:off x="5568923" y="2899756"/>
            <a:ext cx="2691967" cy="2691967"/>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52</a:t>
            </a:fld>
            <a:endParaRPr kumimoji="1" lang="ja-JP" altLang="en-US"/>
          </a:p>
        </p:txBody>
      </p:sp>
      <p:sp>
        <p:nvSpPr>
          <p:cNvPr id="6" name="テキスト ボックス 5"/>
          <p:cNvSpPr txBox="1"/>
          <p:nvPr/>
        </p:nvSpPr>
        <p:spPr>
          <a:xfrm>
            <a:off x="1351582" y="689323"/>
            <a:ext cx="8003850" cy="1491370"/>
          </a:xfrm>
          <a:prstGeom prst="rect">
            <a:avLst/>
          </a:prstGeom>
          <a:noFill/>
        </p:spPr>
        <p:txBody>
          <a:bodyPr wrap="square" rtlCol="0">
            <a:spAutoFit/>
          </a:bodyPr>
          <a:lstStyle/>
          <a:p>
            <a:pPr>
              <a:lnSpc>
                <a:spcPts val="5800"/>
              </a:lnSpc>
            </a:pPr>
            <a:r>
              <a:rPr kumimoji="1" lang="ja-JP" altLang="en-US" sz="4500" dirty="0">
                <a:effectLst/>
                <a:latin typeface="HGP創英角ｺﾞｼｯｸUB" panose="020B0900000000000000" pitchFamily="50" charset="-128"/>
                <a:ea typeface="HGP創英角ｺﾞｼｯｸUB" panose="020B0900000000000000" pitchFamily="50" charset="-128"/>
              </a:rPr>
              <a:t>住んでいる地域に</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a:p>
            <a:pPr>
              <a:lnSpc>
                <a:spcPts val="5800"/>
              </a:lnSpc>
            </a:pPr>
            <a:r>
              <a:rPr kumimoji="1" lang="ja-JP" altLang="en-US" sz="4500" dirty="0">
                <a:effectLst/>
                <a:latin typeface="HGP創英角ｺﾞｼｯｸUB" panose="020B0900000000000000" pitchFamily="50" charset="-128"/>
                <a:ea typeface="HGP創英角ｺﾞｼｯｸUB" panose="020B0900000000000000" pitchFamily="50" charset="-128"/>
              </a:rPr>
              <a:t>「</a:t>
            </a:r>
            <a:r>
              <a:rPr kumimoji="1" lang="ja-JP" altLang="en-US" sz="4500" dirty="0">
                <a:solidFill>
                  <a:srgbClr val="B52F25"/>
                </a:solidFill>
                <a:effectLst/>
                <a:latin typeface="HGP創英角ｺﾞｼｯｸUB" panose="020B0900000000000000" pitchFamily="50" charset="-128"/>
                <a:ea typeface="HGP創英角ｺﾞｼｯｸUB" panose="020B0900000000000000" pitchFamily="50" charset="-128"/>
              </a:rPr>
              <a:t>土砂災害警戒情報</a:t>
            </a:r>
            <a:r>
              <a:rPr kumimoji="1" lang="ja-JP" altLang="en-US" sz="4500" dirty="0">
                <a:effectLst/>
                <a:latin typeface="HGP創英角ｺﾞｼｯｸUB" panose="020B0900000000000000" pitchFamily="50" charset="-128"/>
                <a:ea typeface="HGP創英角ｺﾞｼｯｸUB" panose="020B0900000000000000" pitchFamily="50" charset="-128"/>
              </a:rPr>
              <a:t>」がでたら？</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11" name="吹き出し: 円形 10"/>
          <p:cNvSpPr/>
          <p:nvPr/>
        </p:nvSpPr>
        <p:spPr>
          <a:xfrm>
            <a:off x="5343525" y="2466975"/>
            <a:ext cx="1219200" cy="981075"/>
          </a:xfrm>
          <a:prstGeom prst="wedgeEllipseCallout">
            <a:avLst>
              <a:gd name="adj1" fmla="val 54483"/>
              <a:gd name="adj2" fmla="val 663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latin typeface="HGP創英角ﾎﾟｯﾌﾟ体" panose="040B0A00000000000000" pitchFamily="50" charset="-128"/>
                <a:ea typeface="HGP創英角ﾎﾟｯﾌﾟ体" panose="040B0A00000000000000" pitchFamily="50" charset="-128"/>
              </a:rPr>
              <a:t>！</a:t>
            </a:r>
          </a:p>
        </p:txBody>
      </p:sp>
      <p:grpSp>
        <p:nvGrpSpPr>
          <p:cNvPr id="12" name="グループ化 11"/>
          <p:cNvGrpSpPr/>
          <p:nvPr/>
        </p:nvGrpSpPr>
        <p:grpSpPr>
          <a:xfrm>
            <a:off x="1785938" y="3263900"/>
            <a:ext cx="2791838" cy="2082800"/>
            <a:chOff x="4967288" y="3233738"/>
            <a:chExt cx="3000375" cy="2238375"/>
          </a:xfrm>
        </p:grpSpPr>
        <p:sp>
          <p:nvSpPr>
            <p:cNvPr id="13" name="AutoShape 3"/>
            <p:cNvSpPr>
              <a:spLocks noChangeAspect="1" noChangeArrowheads="1" noTextEdit="1"/>
            </p:cNvSpPr>
            <p:nvPr/>
          </p:nvSpPr>
          <p:spPr bwMode="auto">
            <a:xfrm>
              <a:off x="4967288" y="3233738"/>
              <a:ext cx="30003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5"/>
            <p:cNvSpPr>
              <a:spLocks/>
            </p:cNvSpPr>
            <p:nvPr/>
          </p:nvSpPr>
          <p:spPr bwMode="auto">
            <a:xfrm>
              <a:off x="5592763" y="5367338"/>
              <a:ext cx="1743075" cy="76200"/>
            </a:xfrm>
            <a:custGeom>
              <a:avLst/>
              <a:gdLst>
                <a:gd name="T0" fmla="*/ 866 w 1098"/>
                <a:gd name="T1" fmla="*/ 0 h 48"/>
                <a:gd name="T2" fmla="*/ 230 w 1098"/>
                <a:gd name="T3" fmla="*/ 0 h 48"/>
                <a:gd name="T4" fmla="*/ 0 w 1098"/>
                <a:gd name="T5" fmla="*/ 44 h 48"/>
                <a:gd name="T6" fmla="*/ 0 w 1098"/>
                <a:gd name="T7" fmla="*/ 44 h 48"/>
                <a:gd name="T8" fmla="*/ 30 w 1098"/>
                <a:gd name="T9" fmla="*/ 46 h 48"/>
                <a:gd name="T10" fmla="*/ 50 w 1098"/>
                <a:gd name="T11" fmla="*/ 46 h 48"/>
                <a:gd name="T12" fmla="*/ 50 w 1098"/>
                <a:gd name="T13" fmla="*/ 46 h 48"/>
                <a:gd name="T14" fmla="*/ 124 w 1098"/>
                <a:gd name="T15" fmla="*/ 34 h 48"/>
                <a:gd name="T16" fmla="*/ 210 w 1098"/>
                <a:gd name="T17" fmla="*/ 18 h 48"/>
                <a:gd name="T18" fmla="*/ 210 w 1098"/>
                <a:gd name="T19" fmla="*/ 18 h 48"/>
                <a:gd name="T20" fmla="*/ 234 w 1098"/>
                <a:gd name="T21" fmla="*/ 16 h 48"/>
                <a:gd name="T22" fmla="*/ 258 w 1098"/>
                <a:gd name="T23" fmla="*/ 16 h 48"/>
                <a:gd name="T24" fmla="*/ 278 w 1098"/>
                <a:gd name="T25" fmla="*/ 18 h 48"/>
                <a:gd name="T26" fmla="*/ 294 w 1098"/>
                <a:gd name="T27" fmla="*/ 16 h 48"/>
                <a:gd name="T28" fmla="*/ 294 w 1098"/>
                <a:gd name="T29" fmla="*/ 16 h 48"/>
                <a:gd name="T30" fmla="*/ 386 w 1098"/>
                <a:gd name="T31" fmla="*/ 16 h 48"/>
                <a:gd name="T32" fmla="*/ 572 w 1098"/>
                <a:gd name="T33" fmla="*/ 16 h 48"/>
                <a:gd name="T34" fmla="*/ 840 w 1098"/>
                <a:gd name="T35" fmla="*/ 16 h 48"/>
                <a:gd name="T36" fmla="*/ 840 w 1098"/>
                <a:gd name="T37" fmla="*/ 16 h 48"/>
                <a:gd name="T38" fmla="*/ 854 w 1098"/>
                <a:gd name="T39" fmla="*/ 18 h 48"/>
                <a:gd name="T40" fmla="*/ 896 w 1098"/>
                <a:gd name="T41" fmla="*/ 22 h 48"/>
                <a:gd name="T42" fmla="*/ 954 w 1098"/>
                <a:gd name="T43" fmla="*/ 32 h 48"/>
                <a:gd name="T44" fmla="*/ 988 w 1098"/>
                <a:gd name="T45" fmla="*/ 40 h 48"/>
                <a:gd name="T46" fmla="*/ 1026 w 1098"/>
                <a:gd name="T47" fmla="*/ 48 h 48"/>
                <a:gd name="T48" fmla="*/ 1026 w 1098"/>
                <a:gd name="T49" fmla="*/ 48 h 48"/>
                <a:gd name="T50" fmla="*/ 1056 w 1098"/>
                <a:gd name="T51" fmla="*/ 46 h 48"/>
                <a:gd name="T52" fmla="*/ 1078 w 1098"/>
                <a:gd name="T53" fmla="*/ 42 h 48"/>
                <a:gd name="T54" fmla="*/ 1098 w 1098"/>
                <a:gd name="T55" fmla="*/ 38 h 48"/>
                <a:gd name="T56" fmla="*/ 866 w 1098"/>
                <a:gd name="T5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8" h="48">
                  <a:moveTo>
                    <a:pt x="866" y="0"/>
                  </a:moveTo>
                  <a:lnTo>
                    <a:pt x="230" y="0"/>
                  </a:lnTo>
                  <a:lnTo>
                    <a:pt x="0" y="44"/>
                  </a:lnTo>
                  <a:lnTo>
                    <a:pt x="0" y="44"/>
                  </a:lnTo>
                  <a:lnTo>
                    <a:pt x="30" y="46"/>
                  </a:lnTo>
                  <a:lnTo>
                    <a:pt x="50" y="46"/>
                  </a:lnTo>
                  <a:lnTo>
                    <a:pt x="50" y="46"/>
                  </a:lnTo>
                  <a:lnTo>
                    <a:pt x="124" y="34"/>
                  </a:lnTo>
                  <a:lnTo>
                    <a:pt x="210" y="18"/>
                  </a:lnTo>
                  <a:lnTo>
                    <a:pt x="210" y="18"/>
                  </a:lnTo>
                  <a:lnTo>
                    <a:pt x="234" y="16"/>
                  </a:lnTo>
                  <a:lnTo>
                    <a:pt x="258" y="16"/>
                  </a:lnTo>
                  <a:lnTo>
                    <a:pt x="278" y="18"/>
                  </a:lnTo>
                  <a:lnTo>
                    <a:pt x="294" y="16"/>
                  </a:lnTo>
                  <a:lnTo>
                    <a:pt x="294" y="16"/>
                  </a:lnTo>
                  <a:lnTo>
                    <a:pt x="386" y="16"/>
                  </a:lnTo>
                  <a:lnTo>
                    <a:pt x="572" y="16"/>
                  </a:lnTo>
                  <a:lnTo>
                    <a:pt x="840" y="16"/>
                  </a:lnTo>
                  <a:lnTo>
                    <a:pt x="840" y="16"/>
                  </a:lnTo>
                  <a:lnTo>
                    <a:pt x="854" y="18"/>
                  </a:lnTo>
                  <a:lnTo>
                    <a:pt x="896" y="22"/>
                  </a:lnTo>
                  <a:lnTo>
                    <a:pt x="954" y="32"/>
                  </a:lnTo>
                  <a:lnTo>
                    <a:pt x="988" y="40"/>
                  </a:lnTo>
                  <a:lnTo>
                    <a:pt x="1026" y="48"/>
                  </a:lnTo>
                  <a:lnTo>
                    <a:pt x="1026" y="48"/>
                  </a:lnTo>
                  <a:lnTo>
                    <a:pt x="1056" y="46"/>
                  </a:lnTo>
                  <a:lnTo>
                    <a:pt x="1078" y="42"/>
                  </a:lnTo>
                  <a:lnTo>
                    <a:pt x="1098" y="38"/>
                  </a:lnTo>
                  <a:lnTo>
                    <a:pt x="866"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6"/>
            <p:cNvSpPr>
              <a:spLocks/>
            </p:cNvSpPr>
            <p:nvPr/>
          </p:nvSpPr>
          <p:spPr bwMode="auto">
            <a:xfrm>
              <a:off x="5583238" y="5348288"/>
              <a:ext cx="1758950" cy="88900"/>
            </a:xfrm>
            <a:custGeom>
              <a:avLst/>
              <a:gdLst>
                <a:gd name="T0" fmla="*/ 1108 w 1108"/>
                <a:gd name="T1" fmla="*/ 50 h 56"/>
                <a:gd name="T2" fmla="*/ 1108 w 1108"/>
                <a:gd name="T3" fmla="*/ 50 h 56"/>
                <a:gd name="T4" fmla="*/ 1068 w 1108"/>
                <a:gd name="T5" fmla="*/ 38 h 56"/>
                <a:gd name="T6" fmla="*/ 1024 w 1108"/>
                <a:gd name="T7" fmla="*/ 28 h 56"/>
                <a:gd name="T8" fmla="*/ 978 w 1108"/>
                <a:gd name="T9" fmla="*/ 20 h 56"/>
                <a:gd name="T10" fmla="*/ 932 w 1108"/>
                <a:gd name="T11" fmla="*/ 12 h 56"/>
                <a:gd name="T12" fmla="*/ 932 w 1108"/>
                <a:gd name="T13" fmla="*/ 12 h 56"/>
                <a:gd name="T14" fmla="*/ 860 w 1108"/>
                <a:gd name="T15" fmla="*/ 4 h 56"/>
                <a:gd name="T16" fmla="*/ 830 w 1108"/>
                <a:gd name="T17" fmla="*/ 0 h 56"/>
                <a:gd name="T18" fmla="*/ 830 w 1108"/>
                <a:gd name="T19" fmla="*/ 0 h 56"/>
                <a:gd name="T20" fmla="*/ 566 w 1108"/>
                <a:gd name="T21" fmla="*/ 0 h 56"/>
                <a:gd name="T22" fmla="*/ 378 w 1108"/>
                <a:gd name="T23" fmla="*/ 0 h 56"/>
                <a:gd name="T24" fmla="*/ 276 w 1108"/>
                <a:gd name="T25" fmla="*/ 0 h 56"/>
                <a:gd name="T26" fmla="*/ 276 w 1108"/>
                <a:gd name="T27" fmla="*/ 0 h 56"/>
                <a:gd name="T28" fmla="*/ 224 w 1108"/>
                <a:gd name="T29" fmla="*/ 6 h 56"/>
                <a:gd name="T30" fmla="*/ 178 w 1108"/>
                <a:gd name="T31" fmla="*/ 12 h 56"/>
                <a:gd name="T32" fmla="*/ 178 w 1108"/>
                <a:gd name="T33" fmla="*/ 12 h 56"/>
                <a:gd name="T34" fmla="*/ 106 w 1108"/>
                <a:gd name="T35" fmla="*/ 24 h 56"/>
                <a:gd name="T36" fmla="*/ 50 w 1108"/>
                <a:gd name="T37" fmla="*/ 38 h 56"/>
                <a:gd name="T38" fmla="*/ 0 w 1108"/>
                <a:gd name="T39" fmla="*/ 50 h 56"/>
                <a:gd name="T40" fmla="*/ 0 w 1108"/>
                <a:gd name="T41" fmla="*/ 56 h 56"/>
                <a:gd name="T42" fmla="*/ 0 w 1108"/>
                <a:gd name="T43" fmla="*/ 56 h 56"/>
                <a:gd name="T44" fmla="*/ 6 w 1108"/>
                <a:gd name="T45" fmla="*/ 56 h 56"/>
                <a:gd name="T46" fmla="*/ 236 w 1108"/>
                <a:gd name="T47" fmla="*/ 12 h 56"/>
                <a:gd name="T48" fmla="*/ 872 w 1108"/>
                <a:gd name="T49" fmla="*/ 12 h 56"/>
                <a:gd name="T50" fmla="*/ 1104 w 1108"/>
                <a:gd name="T51" fmla="*/ 50 h 56"/>
                <a:gd name="T52" fmla="*/ 1104 w 1108"/>
                <a:gd name="T53" fmla="*/ 50 h 56"/>
                <a:gd name="T54" fmla="*/ 1108 w 1108"/>
                <a:gd name="T55" fmla="*/ 50 h 56"/>
                <a:gd name="T56" fmla="*/ 1108 w 1108"/>
                <a:gd name="T57" fmla="*/ 50 h 56"/>
                <a:gd name="T58" fmla="*/ 1108 w 1108"/>
                <a:gd name="T59" fmla="*/ 50 h 56"/>
                <a:gd name="T60" fmla="*/ 1108 w 1108"/>
                <a:gd name="T6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08" h="56">
                  <a:moveTo>
                    <a:pt x="1108" y="50"/>
                  </a:moveTo>
                  <a:lnTo>
                    <a:pt x="1108" y="50"/>
                  </a:lnTo>
                  <a:lnTo>
                    <a:pt x="1068" y="38"/>
                  </a:lnTo>
                  <a:lnTo>
                    <a:pt x="1024" y="28"/>
                  </a:lnTo>
                  <a:lnTo>
                    <a:pt x="978" y="20"/>
                  </a:lnTo>
                  <a:lnTo>
                    <a:pt x="932" y="12"/>
                  </a:lnTo>
                  <a:lnTo>
                    <a:pt x="932" y="12"/>
                  </a:lnTo>
                  <a:lnTo>
                    <a:pt x="860" y="4"/>
                  </a:lnTo>
                  <a:lnTo>
                    <a:pt x="830" y="0"/>
                  </a:lnTo>
                  <a:lnTo>
                    <a:pt x="830" y="0"/>
                  </a:lnTo>
                  <a:lnTo>
                    <a:pt x="566" y="0"/>
                  </a:lnTo>
                  <a:lnTo>
                    <a:pt x="378" y="0"/>
                  </a:lnTo>
                  <a:lnTo>
                    <a:pt x="276" y="0"/>
                  </a:lnTo>
                  <a:lnTo>
                    <a:pt x="276" y="0"/>
                  </a:lnTo>
                  <a:lnTo>
                    <a:pt x="224" y="6"/>
                  </a:lnTo>
                  <a:lnTo>
                    <a:pt x="178" y="12"/>
                  </a:lnTo>
                  <a:lnTo>
                    <a:pt x="178" y="12"/>
                  </a:lnTo>
                  <a:lnTo>
                    <a:pt x="106" y="24"/>
                  </a:lnTo>
                  <a:lnTo>
                    <a:pt x="50" y="38"/>
                  </a:lnTo>
                  <a:lnTo>
                    <a:pt x="0" y="50"/>
                  </a:lnTo>
                  <a:lnTo>
                    <a:pt x="0" y="56"/>
                  </a:lnTo>
                  <a:lnTo>
                    <a:pt x="0" y="56"/>
                  </a:lnTo>
                  <a:lnTo>
                    <a:pt x="6" y="56"/>
                  </a:lnTo>
                  <a:lnTo>
                    <a:pt x="236" y="12"/>
                  </a:lnTo>
                  <a:lnTo>
                    <a:pt x="872" y="12"/>
                  </a:lnTo>
                  <a:lnTo>
                    <a:pt x="1104" y="50"/>
                  </a:lnTo>
                  <a:lnTo>
                    <a:pt x="1104" y="50"/>
                  </a:lnTo>
                  <a:lnTo>
                    <a:pt x="1108" y="50"/>
                  </a:lnTo>
                  <a:lnTo>
                    <a:pt x="1108" y="50"/>
                  </a:lnTo>
                  <a:lnTo>
                    <a:pt x="1108" y="50"/>
                  </a:lnTo>
                  <a:lnTo>
                    <a:pt x="1108" y="50"/>
                  </a:lnTo>
                  <a:close/>
                </a:path>
              </a:pathLst>
            </a:custGeom>
            <a:solidFill>
              <a:srgbClr val="AEA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7"/>
            <p:cNvSpPr>
              <a:spLocks/>
            </p:cNvSpPr>
            <p:nvPr/>
          </p:nvSpPr>
          <p:spPr bwMode="auto">
            <a:xfrm>
              <a:off x="5583238" y="5392738"/>
              <a:ext cx="1762125" cy="79375"/>
            </a:xfrm>
            <a:custGeom>
              <a:avLst/>
              <a:gdLst>
                <a:gd name="T0" fmla="*/ 1032 w 1110"/>
                <a:gd name="T1" fmla="*/ 32 h 50"/>
                <a:gd name="T2" fmla="*/ 1032 w 1110"/>
                <a:gd name="T3" fmla="*/ 32 h 50"/>
                <a:gd name="T4" fmla="*/ 994 w 1110"/>
                <a:gd name="T5" fmla="*/ 24 h 50"/>
                <a:gd name="T6" fmla="*/ 960 w 1110"/>
                <a:gd name="T7" fmla="*/ 16 h 50"/>
                <a:gd name="T8" fmla="*/ 902 w 1110"/>
                <a:gd name="T9" fmla="*/ 6 h 50"/>
                <a:gd name="T10" fmla="*/ 860 w 1110"/>
                <a:gd name="T11" fmla="*/ 2 h 50"/>
                <a:gd name="T12" fmla="*/ 846 w 1110"/>
                <a:gd name="T13" fmla="*/ 0 h 50"/>
                <a:gd name="T14" fmla="*/ 846 w 1110"/>
                <a:gd name="T15" fmla="*/ 0 h 50"/>
                <a:gd name="T16" fmla="*/ 578 w 1110"/>
                <a:gd name="T17" fmla="*/ 0 h 50"/>
                <a:gd name="T18" fmla="*/ 392 w 1110"/>
                <a:gd name="T19" fmla="*/ 0 h 50"/>
                <a:gd name="T20" fmla="*/ 300 w 1110"/>
                <a:gd name="T21" fmla="*/ 0 h 50"/>
                <a:gd name="T22" fmla="*/ 300 w 1110"/>
                <a:gd name="T23" fmla="*/ 0 h 50"/>
                <a:gd name="T24" fmla="*/ 284 w 1110"/>
                <a:gd name="T25" fmla="*/ 2 h 50"/>
                <a:gd name="T26" fmla="*/ 264 w 1110"/>
                <a:gd name="T27" fmla="*/ 0 h 50"/>
                <a:gd name="T28" fmla="*/ 240 w 1110"/>
                <a:gd name="T29" fmla="*/ 0 h 50"/>
                <a:gd name="T30" fmla="*/ 216 w 1110"/>
                <a:gd name="T31" fmla="*/ 2 h 50"/>
                <a:gd name="T32" fmla="*/ 216 w 1110"/>
                <a:gd name="T33" fmla="*/ 2 h 50"/>
                <a:gd name="T34" fmla="*/ 130 w 1110"/>
                <a:gd name="T35" fmla="*/ 18 h 50"/>
                <a:gd name="T36" fmla="*/ 56 w 1110"/>
                <a:gd name="T37" fmla="*/ 30 h 50"/>
                <a:gd name="T38" fmla="*/ 56 w 1110"/>
                <a:gd name="T39" fmla="*/ 30 h 50"/>
                <a:gd name="T40" fmla="*/ 34 w 1110"/>
                <a:gd name="T41" fmla="*/ 30 h 50"/>
                <a:gd name="T42" fmla="*/ 0 w 1110"/>
                <a:gd name="T43" fmla="*/ 28 h 50"/>
                <a:gd name="T44" fmla="*/ 0 w 1110"/>
                <a:gd name="T45" fmla="*/ 44 h 50"/>
                <a:gd name="T46" fmla="*/ 0 w 1110"/>
                <a:gd name="T47" fmla="*/ 44 h 50"/>
                <a:gd name="T48" fmla="*/ 20 w 1110"/>
                <a:gd name="T49" fmla="*/ 46 h 50"/>
                <a:gd name="T50" fmla="*/ 56 w 1110"/>
                <a:gd name="T51" fmla="*/ 48 h 50"/>
                <a:gd name="T52" fmla="*/ 56 w 1110"/>
                <a:gd name="T53" fmla="*/ 48 h 50"/>
                <a:gd name="T54" fmla="*/ 86 w 1110"/>
                <a:gd name="T55" fmla="*/ 44 h 50"/>
                <a:gd name="T56" fmla="*/ 132 w 1110"/>
                <a:gd name="T57" fmla="*/ 34 h 50"/>
                <a:gd name="T58" fmla="*/ 180 w 1110"/>
                <a:gd name="T59" fmla="*/ 26 h 50"/>
                <a:gd name="T60" fmla="*/ 214 w 1110"/>
                <a:gd name="T61" fmla="*/ 20 h 50"/>
                <a:gd name="T62" fmla="*/ 214 w 1110"/>
                <a:gd name="T63" fmla="*/ 20 h 50"/>
                <a:gd name="T64" fmla="*/ 240 w 1110"/>
                <a:gd name="T65" fmla="*/ 18 h 50"/>
                <a:gd name="T66" fmla="*/ 266 w 1110"/>
                <a:gd name="T67" fmla="*/ 18 h 50"/>
                <a:gd name="T68" fmla="*/ 304 w 1110"/>
                <a:gd name="T69" fmla="*/ 18 h 50"/>
                <a:gd name="T70" fmla="*/ 304 w 1110"/>
                <a:gd name="T71" fmla="*/ 18 h 50"/>
                <a:gd name="T72" fmla="*/ 852 w 1110"/>
                <a:gd name="T73" fmla="*/ 18 h 50"/>
                <a:gd name="T74" fmla="*/ 852 w 1110"/>
                <a:gd name="T75" fmla="*/ 18 h 50"/>
                <a:gd name="T76" fmla="*/ 868 w 1110"/>
                <a:gd name="T77" fmla="*/ 20 h 50"/>
                <a:gd name="T78" fmla="*/ 890 w 1110"/>
                <a:gd name="T79" fmla="*/ 22 h 50"/>
                <a:gd name="T80" fmla="*/ 936 w 1110"/>
                <a:gd name="T81" fmla="*/ 30 h 50"/>
                <a:gd name="T82" fmla="*/ 974 w 1110"/>
                <a:gd name="T83" fmla="*/ 38 h 50"/>
                <a:gd name="T84" fmla="*/ 986 w 1110"/>
                <a:gd name="T85" fmla="*/ 38 h 50"/>
                <a:gd name="T86" fmla="*/ 986 w 1110"/>
                <a:gd name="T87" fmla="*/ 38 h 50"/>
                <a:gd name="T88" fmla="*/ 1000 w 1110"/>
                <a:gd name="T89" fmla="*/ 42 h 50"/>
                <a:gd name="T90" fmla="*/ 1018 w 1110"/>
                <a:gd name="T91" fmla="*/ 46 h 50"/>
                <a:gd name="T92" fmla="*/ 1038 w 1110"/>
                <a:gd name="T93" fmla="*/ 50 h 50"/>
                <a:gd name="T94" fmla="*/ 1038 w 1110"/>
                <a:gd name="T95" fmla="*/ 50 h 50"/>
                <a:gd name="T96" fmla="*/ 1056 w 1110"/>
                <a:gd name="T97" fmla="*/ 50 h 50"/>
                <a:gd name="T98" fmla="*/ 1080 w 1110"/>
                <a:gd name="T99" fmla="*/ 46 h 50"/>
                <a:gd name="T100" fmla="*/ 1110 w 1110"/>
                <a:gd name="T101" fmla="*/ 40 h 50"/>
                <a:gd name="T102" fmla="*/ 1110 w 1110"/>
                <a:gd name="T103" fmla="*/ 40 h 50"/>
                <a:gd name="T104" fmla="*/ 1110 w 1110"/>
                <a:gd name="T105" fmla="*/ 28 h 50"/>
                <a:gd name="T106" fmla="*/ 1108 w 1110"/>
                <a:gd name="T107" fmla="*/ 22 h 50"/>
                <a:gd name="T108" fmla="*/ 1108 w 1110"/>
                <a:gd name="T109" fmla="*/ 22 h 50"/>
                <a:gd name="T110" fmla="*/ 1086 w 1110"/>
                <a:gd name="T111" fmla="*/ 26 h 50"/>
                <a:gd name="T112" fmla="*/ 1062 w 1110"/>
                <a:gd name="T113" fmla="*/ 30 h 50"/>
                <a:gd name="T114" fmla="*/ 1032 w 1110"/>
                <a:gd name="T115" fmla="*/ 32 h 50"/>
                <a:gd name="T116" fmla="*/ 1032 w 1110"/>
                <a:gd name="T117"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0" h="50">
                  <a:moveTo>
                    <a:pt x="1032" y="32"/>
                  </a:moveTo>
                  <a:lnTo>
                    <a:pt x="1032" y="32"/>
                  </a:lnTo>
                  <a:lnTo>
                    <a:pt x="994" y="24"/>
                  </a:lnTo>
                  <a:lnTo>
                    <a:pt x="960" y="16"/>
                  </a:lnTo>
                  <a:lnTo>
                    <a:pt x="902" y="6"/>
                  </a:lnTo>
                  <a:lnTo>
                    <a:pt x="860" y="2"/>
                  </a:lnTo>
                  <a:lnTo>
                    <a:pt x="846" y="0"/>
                  </a:lnTo>
                  <a:lnTo>
                    <a:pt x="846" y="0"/>
                  </a:lnTo>
                  <a:lnTo>
                    <a:pt x="578" y="0"/>
                  </a:lnTo>
                  <a:lnTo>
                    <a:pt x="392" y="0"/>
                  </a:lnTo>
                  <a:lnTo>
                    <a:pt x="300" y="0"/>
                  </a:lnTo>
                  <a:lnTo>
                    <a:pt x="300" y="0"/>
                  </a:lnTo>
                  <a:lnTo>
                    <a:pt x="284" y="2"/>
                  </a:lnTo>
                  <a:lnTo>
                    <a:pt x="264" y="0"/>
                  </a:lnTo>
                  <a:lnTo>
                    <a:pt x="240" y="0"/>
                  </a:lnTo>
                  <a:lnTo>
                    <a:pt x="216" y="2"/>
                  </a:lnTo>
                  <a:lnTo>
                    <a:pt x="216" y="2"/>
                  </a:lnTo>
                  <a:lnTo>
                    <a:pt x="130" y="18"/>
                  </a:lnTo>
                  <a:lnTo>
                    <a:pt x="56" y="30"/>
                  </a:lnTo>
                  <a:lnTo>
                    <a:pt x="56" y="30"/>
                  </a:lnTo>
                  <a:lnTo>
                    <a:pt x="34" y="30"/>
                  </a:lnTo>
                  <a:lnTo>
                    <a:pt x="0" y="28"/>
                  </a:lnTo>
                  <a:lnTo>
                    <a:pt x="0" y="44"/>
                  </a:lnTo>
                  <a:lnTo>
                    <a:pt x="0" y="44"/>
                  </a:lnTo>
                  <a:lnTo>
                    <a:pt x="20" y="46"/>
                  </a:lnTo>
                  <a:lnTo>
                    <a:pt x="56" y="48"/>
                  </a:lnTo>
                  <a:lnTo>
                    <a:pt x="56" y="48"/>
                  </a:lnTo>
                  <a:lnTo>
                    <a:pt x="86" y="44"/>
                  </a:lnTo>
                  <a:lnTo>
                    <a:pt x="132" y="34"/>
                  </a:lnTo>
                  <a:lnTo>
                    <a:pt x="180" y="26"/>
                  </a:lnTo>
                  <a:lnTo>
                    <a:pt x="214" y="20"/>
                  </a:lnTo>
                  <a:lnTo>
                    <a:pt x="214" y="20"/>
                  </a:lnTo>
                  <a:lnTo>
                    <a:pt x="240" y="18"/>
                  </a:lnTo>
                  <a:lnTo>
                    <a:pt x="266" y="18"/>
                  </a:lnTo>
                  <a:lnTo>
                    <a:pt x="304" y="18"/>
                  </a:lnTo>
                  <a:lnTo>
                    <a:pt x="304" y="18"/>
                  </a:lnTo>
                  <a:lnTo>
                    <a:pt x="852" y="18"/>
                  </a:lnTo>
                  <a:lnTo>
                    <a:pt x="852" y="18"/>
                  </a:lnTo>
                  <a:lnTo>
                    <a:pt x="868" y="20"/>
                  </a:lnTo>
                  <a:lnTo>
                    <a:pt x="890" y="22"/>
                  </a:lnTo>
                  <a:lnTo>
                    <a:pt x="936" y="30"/>
                  </a:lnTo>
                  <a:lnTo>
                    <a:pt x="974" y="38"/>
                  </a:lnTo>
                  <a:lnTo>
                    <a:pt x="986" y="38"/>
                  </a:lnTo>
                  <a:lnTo>
                    <a:pt x="986" y="38"/>
                  </a:lnTo>
                  <a:lnTo>
                    <a:pt x="1000" y="42"/>
                  </a:lnTo>
                  <a:lnTo>
                    <a:pt x="1018" y="46"/>
                  </a:lnTo>
                  <a:lnTo>
                    <a:pt x="1038" y="50"/>
                  </a:lnTo>
                  <a:lnTo>
                    <a:pt x="1038" y="50"/>
                  </a:lnTo>
                  <a:lnTo>
                    <a:pt x="1056" y="50"/>
                  </a:lnTo>
                  <a:lnTo>
                    <a:pt x="1080" y="46"/>
                  </a:lnTo>
                  <a:lnTo>
                    <a:pt x="1110" y="40"/>
                  </a:lnTo>
                  <a:lnTo>
                    <a:pt x="1110" y="40"/>
                  </a:lnTo>
                  <a:lnTo>
                    <a:pt x="1110" y="28"/>
                  </a:lnTo>
                  <a:lnTo>
                    <a:pt x="1108" y="22"/>
                  </a:lnTo>
                  <a:lnTo>
                    <a:pt x="1108" y="22"/>
                  </a:lnTo>
                  <a:lnTo>
                    <a:pt x="1086" y="26"/>
                  </a:lnTo>
                  <a:lnTo>
                    <a:pt x="1062" y="30"/>
                  </a:lnTo>
                  <a:lnTo>
                    <a:pt x="1032" y="32"/>
                  </a:lnTo>
                  <a:lnTo>
                    <a:pt x="1032" y="32"/>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8"/>
            <p:cNvSpPr>
              <a:spLocks/>
            </p:cNvSpPr>
            <p:nvPr/>
          </p:nvSpPr>
          <p:spPr bwMode="auto">
            <a:xfrm>
              <a:off x="5964238" y="5186363"/>
              <a:ext cx="19050" cy="187325"/>
            </a:xfrm>
            <a:custGeom>
              <a:avLst/>
              <a:gdLst>
                <a:gd name="T0" fmla="*/ 10 w 12"/>
                <a:gd name="T1" fmla="*/ 0 h 118"/>
                <a:gd name="T2" fmla="*/ 10 w 12"/>
                <a:gd name="T3" fmla="*/ 0 h 118"/>
                <a:gd name="T4" fmla="*/ 6 w 12"/>
                <a:gd name="T5" fmla="*/ 0 h 118"/>
                <a:gd name="T6" fmla="*/ 2 w 12"/>
                <a:gd name="T7" fmla="*/ 2 h 118"/>
                <a:gd name="T8" fmla="*/ 0 w 12"/>
                <a:gd name="T9" fmla="*/ 6 h 118"/>
                <a:gd name="T10" fmla="*/ 0 w 12"/>
                <a:gd name="T11" fmla="*/ 10 h 118"/>
                <a:gd name="T12" fmla="*/ 0 w 12"/>
                <a:gd name="T13" fmla="*/ 106 h 118"/>
                <a:gd name="T14" fmla="*/ 0 w 12"/>
                <a:gd name="T15" fmla="*/ 106 h 118"/>
                <a:gd name="T16" fmla="*/ 0 w 12"/>
                <a:gd name="T17" fmla="*/ 110 h 118"/>
                <a:gd name="T18" fmla="*/ 2 w 12"/>
                <a:gd name="T19" fmla="*/ 112 h 118"/>
                <a:gd name="T20" fmla="*/ 10 w 12"/>
                <a:gd name="T21" fmla="*/ 116 h 118"/>
                <a:gd name="T22" fmla="*/ 10 w 12"/>
                <a:gd name="T23" fmla="*/ 116 h 118"/>
                <a:gd name="T24" fmla="*/ 12 w 12"/>
                <a:gd name="T25" fmla="*/ 118 h 118"/>
                <a:gd name="T26" fmla="*/ 12 w 12"/>
                <a:gd name="T27" fmla="*/ 0 h 118"/>
                <a:gd name="T28" fmla="*/ 10 w 12"/>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8">
                  <a:moveTo>
                    <a:pt x="10" y="0"/>
                  </a:moveTo>
                  <a:lnTo>
                    <a:pt x="10" y="0"/>
                  </a:lnTo>
                  <a:lnTo>
                    <a:pt x="6" y="0"/>
                  </a:lnTo>
                  <a:lnTo>
                    <a:pt x="2" y="2"/>
                  </a:lnTo>
                  <a:lnTo>
                    <a:pt x="0" y="6"/>
                  </a:lnTo>
                  <a:lnTo>
                    <a:pt x="0" y="10"/>
                  </a:lnTo>
                  <a:lnTo>
                    <a:pt x="0" y="106"/>
                  </a:lnTo>
                  <a:lnTo>
                    <a:pt x="0" y="106"/>
                  </a:lnTo>
                  <a:lnTo>
                    <a:pt x="0" y="110"/>
                  </a:lnTo>
                  <a:lnTo>
                    <a:pt x="2" y="112"/>
                  </a:lnTo>
                  <a:lnTo>
                    <a:pt x="10" y="116"/>
                  </a:lnTo>
                  <a:lnTo>
                    <a:pt x="10" y="116"/>
                  </a:lnTo>
                  <a:lnTo>
                    <a:pt x="12" y="118"/>
                  </a:lnTo>
                  <a:lnTo>
                    <a:pt x="12"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9"/>
            <p:cNvSpPr>
              <a:spLocks/>
            </p:cNvSpPr>
            <p:nvPr/>
          </p:nvSpPr>
          <p:spPr bwMode="auto">
            <a:xfrm>
              <a:off x="5983288" y="5186363"/>
              <a:ext cx="44450" cy="193675"/>
            </a:xfrm>
            <a:custGeom>
              <a:avLst/>
              <a:gdLst>
                <a:gd name="T0" fmla="*/ 0 w 28"/>
                <a:gd name="T1" fmla="*/ 0 h 122"/>
                <a:gd name="T2" fmla="*/ 0 w 28"/>
                <a:gd name="T3" fmla="*/ 118 h 122"/>
                <a:gd name="T4" fmla="*/ 0 w 28"/>
                <a:gd name="T5" fmla="*/ 118 h 122"/>
                <a:gd name="T6" fmla="*/ 10 w 28"/>
                <a:gd name="T7" fmla="*/ 120 h 122"/>
                <a:gd name="T8" fmla="*/ 28 w 28"/>
                <a:gd name="T9" fmla="*/ 122 h 122"/>
                <a:gd name="T10" fmla="*/ 28 w 28"/>
                <a:gd name="T11" fmla="*/ 0 h 122"/>
                <a:gd name="T12" fmla="*/ 0 w 28"/>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28" h="122">
                  <a:moveTo>
                    <a:pt x="0" y="0"/>
                  </a:moveTo>
                  <a:lnTo>
                    <a:pt x="0" y="118"/>
                  </a:lnTo>
                  <a:lnTo>
                    <a:pt x="0" y="118"/>
                  </a:lnTo>
                  <a:lnTo>
                    <a:pt x="10" y="120"/>
                  </a:lnTo>
                  <a:lnTo>
                    <a:pt x="28" y="122"/>
                  </a:lnTo>
                  <a:lnTo>
                    <a:pt x="28" y="0"/>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0"/>
            <p:cNvSpPr>
              <a:spLocks/>
            </p:cNvSpPr>
            <p:nvPr/>
          </p:nvSpPr>
          <p:spPr bwMode="auto">
            <a:xfrm>
              <a:off x="6027738" y="5186363"/>
              <a:ext cx="41275" cy="193675"/>
            </a:xfrm>
            <a:custGeom>
              <a:avLst/>
              <a:gdLst>
                <a:gd name="T0" fmla="*/ 0 w 26"/>
                <a:gd name="T1" fmla="*/ 0 h 122"/>
                <a:gd name="T2" fmla="*/ 0 w 26"/>
                <a:gd name="T3" fmla="*/ 122 h 122"/>
                <a:gd name="T4" fmla="*/ 0 w 26"/>
                <a:gd name="T5" fmla="*/ 122 h 122"/>
                <a:gd name="T6" fmla="*/ 10 w 26"/>
                <a:gd name="T7" fmla="*/ 122 h 122"/>
                <a:gd name="T8" fmla="*/ 10 w 26"/>
                <a:gd name="T9" fmla="*/ 122 h 122"/>
                <a:gd name="T10" fmla="*/ 26 w 26"/>
                <a:gd name="T11" fmla="*/ 122 h 122"/>
                <a:gd name="T12" fmla="*/ 26 w 26"/>
                <a:gd name="T13" fmla="*/ 0 h 122"/>
                <a:gd name="T14" fmla="*/ 0 w 26"/>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22">
                  <a:moveTo>
                    <a:pt x="0" y="0"/>
                  </a:moveTo>
                  <a:lnTo>
                    <a:pt x="0" y="122"/>
                  </a:lnTo>
                  <a:lnTo>
                    <a:pt x="0" y="122"/>
                  </a:lnTo>
                  <a:lnTo>
                    <a:pt x="10" y="122"/>
                  </a:lnTo>
                  <a:lnTo>
                    <a:pt x="10" y="122"/>
                  </a:lnTo>
                  <a:lnTo>
                    <a:pt x="26" y="122"/>
                  </a:lnTo>
                  <a:lnTo>
                    <a:pt x="26" y="0"/>
                  </a:lnTo>
                  <a:lnTo>
                    <a:pt x="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1"/>
            <p:cNvSpPr>
              <a:spLocks/>
            </p:cNvSpPr>
            <p:nvPr/>
          </p:nvSpPr>
          <p:spPr bwMode="auto">
            <a:xfrm>
              <a:off x="6069013" y="5186363"/>
              <a:ext cx="12700" cy="193675"/>
            </a:xfrm>
            <a:custGeom>
              <a:avLst/>
              <a:gdLst>
                <a:gd name="T0" fmla="*/ 8 w 8"/>
                <a:gd name="T1" fmla="*/ 0 h 122"/>
                <a:gd name="T2" fmla="*/ 0 w 8"/>
                <a:gd name="T3" fmla="*/ 0 h 122"/>
                <a:gd name="T4" fmla="*/ 0 w 8"/>
                <a:gd name="T5" fmla="*/ 122 h 122"/>
                <a:gd name="T6" fmla="*/ 0 w 8"/>
                <a:gd name="T7" fmla="*/ 122 h 122"/>
                <a:gd name="T8" fmla="*/ 8 w 8"/>
                <a:gd name="T9" fmla="*/ 120 h 122"/>
                <a:gd name="T10" fmla="*/ 8 w 8"/>
                <a:gd name="T11" fmla="*/ 0 h 122"/>
              </a:gdLst>
              <a:ahLst/>
              <a:cxnLst>
                <a:cxn ang="0">
                  <a:pos x="T0" y="T1"/>
                </a:cxn>
                <a:cxn ang="0">
                  <a:pos x="T2" y="T3"/>
                </a:cxn>
                <a:cxn ang="0">
                  <a:pos x="T4" y="T5"/>
                </a:cxn>
                <a:cxn ang="0">
                  <a:pos x="T6" y="T7"/>
                </a:cxn>
                <a:cxn ang="0">
                  <a:pos x="T8" y="T9"/>
                </a:cxn>
                <a:cxn ang="0">
                  <a:pos x="T10" y="T11"/>
                </a:cxn>
              </a:cxnLst>
              <a:rect l="0" t="0" r="r" b="b"/>
              <a:pathLst>
                <a:path w="8" h="122">
                  <a:moveTo>
                    <a:pt x="8" y="0"/>
                  </a:moveTo>
                  <a:lnTo>
                    <a:pt x="0" y="0"/>
                  </a:lnTo>
                  <a:lnTo>
                    <a:pt x="0" y="122"/>
                  </a:lnTo>
                  <a:lnTo>
                    <a:pt x="0" y="122"/>
                  </a:lnTo>
                  <a:lnTo>
                    <a:pt x="8" y="12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2"/>
            <p:cNvSpPr>
              <a:spLocks/>
            </p:cNvSpPr>
            <p:nvPr/>
          </p:nvSpPr>
          <p:spPr bwMode="auto">
            <a:xfrm>
              <a:off x="6081713" y="5186363"/>
              <a:ext cx="44450" cy="190500"/>
            </a:xfrm>
            <a:custGeom>
              <a:avLst/>
              <a:gdLst>
                <a:gd name="T0" fmla="*/ 18 w 28"/>
                <a:gd name="T1" fmla="*/ 0 h 120"/>
                <a:gd name="T2" fmla="*/ 0 w 28"/>
                <a:gd name="T3" fmla="*/ 0 h 120"/>
                <a:gd name="T4" fmla="*/ 0 w 28"/>
                <a:gd name="T5" fmla="*/ 120 h 120"/>
                <a:gd name="T6" fmla="*/ 0 w 28"/>
                <a:gd name="T7" fmla="*/ 120 h 120"/>
                <a:gd name="T8" fmla="*/ 14 w 28"/>
                <a:gd name="T9" fmla="*/ 118 h 120"/>
                <a:gd name="T10" fmla="*/ 18 w 28"/>
                <a:gd name="T11" fmla="*/ 116 h 120"/>
                <a:gd name="T12" fmla="*/ 18 w 28"/>
                <a:gd name="T13" fmla="*/ 116 h 120"/>
                <a:gd name="T14" fmla="*/ 26 w 28"/>
                <a:gd name="T15" fmla="*/ 112 h 120"/>
                <a:gd name="T16" fmla="*/ 28 w 28"/>
                <a:gd name="T17" fmla="*/ 110 h 120"/>
                <a:gd name="T18" fmla="*/ 28 w 28"/>
                <a:gd name="T19" fmla="*/ 106 h 120"/>
                <a:gd name="T20" fmla="*/ 28 w 28"/>
                <a:gd name="T21" fmla="*/ 10 h 120"/>
                <a:gd name="T22" fmla="*/ 28 w 28"/>
                <a:gd name="T23" fmla="*/ 10 h 120"/>
                <a:gd name="T24" fmla="*/ 28 w 28"/>
                <a:gd name="T25" fmla="*/ 6 h 120"/>
                <a:gd name="T26" fmla="*/ 26 w 28"/>
                <a:gd name="T27" fmla="*/ 2 h 120"/>
                <a:gd name="T28" fmla="*/ 22 w 28"/>
                <a:gd name="T29" fmla="*/ 0 h 120"/>
                <a:gd name="T30" fmla="*/ 18 w 28"/>
                <a:gd name="T31" fmla="*/ 0 h 120"/>
                <a:gd name="T32" fmla="*/ 18 w 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20">
                  <a:moveTo>
                    <a:pt x="18" y="0"/>
                  </a:moveTo>
                  <a:lnTo>
                    <a:pt x="0" y="0"/>
                  </a:lnTo>
                  <a:lnTo>
                    <a:pt x="0" y="120"/>
                  </a:lnTo>
                  <a:lnTo>
                    <a:pt x="0" y="120"/>
                  </a:lnTo>
                  <a:lnTo>
                    <a:pt x="14" y="118"/>
                  </a:lnTo>
                  <a:lnTo>
                    <a:pt x="18" y="116"/>
                  </a:lnTo>
                  <a:lnTo>
                    <a:pt x="18" y="116"/>
                  </a:lnTo>
                  <a:lnTo>
                    <a:pt x="26" y="112"/>
                  </a:lnTo>
                  <a:lnTo>
                    <a:pt x="28" y="110"/>
                  </a:lnTo>
                  <a:lnTo>
                    <a:pt x="28" y="106"/>
                  </a:lnTo>
                  <a:lnTo>
                    <a:pt x="28" y="10"/>
                  </a:lnTo>
                  <a:lnTo>
                    <a:pt x="28" y="10"/>
                  </a:lnTo>
                  <a:lnTo>
                    <a:pt x="28" y="6"/>
                  </a:lnTo>
                  <a:lnTo>
                    <a:pt x="26" y="2"/>
                  </a:lnTo>
                  <a:lnTo>
                    <a:pt x="22" y="0"/>
                  </a:lnTo>
                  <a:lnTo>
                    <a:pt x="18" y="0"/>
                  </a:lnTo>
                  <a:lnTo>
                    <a:pt x="1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3"/>
            <p:cNvSpPr>
              <a:spLocks/>
            </p:cNvSpPr>
            <p:nvPr/>
          </p:nvSpPr>
          <p:spPr bwMode="auto">
            <a:xfrm>
              <a:off x="6802438" y="5186363"/>
              <a:ext cx="19050" cy="187325"/>
            </a:xfrm>
            <a:custGeom>
              <a:avLst/>
              <a:gdLst>
                <a:gd name="T0" fmla="*/ 10 w 12"/>
                <a:gd name="T1" fmla="*/ 0 h 118"/>
                <a:gd name="T2" fmla="*/ 10 w 12"/>
                <a:gd name="T3" fmla="*/ 0 h 118"/>
                <a:gd name="T4" fmla="*/ 6 w 12"/>
                <a:gd name="T5" fmla="*/ 0 h 118"/>
                <a:gd name="T6" fmla="*/ 2 w 12"/>
                <a:gd name="T7" fmla="*/ 2 h 118"/>
                <a:gd name="T8" fmla="*/ 0 w 12"/>
                <a:gd name="T9" fmla="*/ 6 h 118"/>
                <a:gd name="T10" fmla="*/ 0 w 12"/>
                <a:gd name="T11" fmla="*/ 10 h 118"/>
                <a:gd name="T12" fmla="*/ 0 w 12"/>
                <a:gd name="T13" fmla="*/ 106 h 118"/>
                <a:gd name="T14" fmla="*/ 0 w 12"/>
                <a:gd name="T15" fmla="*/ 106 h 118"/>
                <a:gd name="T16" fmla="*/ 0 w 12"/>
                <a:gd name="T17" fmla="*/ 110 h 118"/>
                <a:gd name="T18" fmla="*/ 2 w 12"/>
                <a:gd name="T19" fmla="*/ 112 h 118"/>
                <a:gd name="T20" fmla="*/ 10 w 12"/>
                <a:gd name="T21" fmla="*/ 116 h 118"/>
                <a:gd name="T22" fmla="*/ 10 w 12"/>
                <a:gd name="T23" fmla="*/ 116 h 118"/>
                <a:gd name="T24" fmla="*/ 12 w 12"/>
                <a:gd name="T25" fmla="*/ 118 h 118"/>
                <a:gd name="T26" fmla="*/ 12 w 12"/>
                <a:gd name="T27" fmla="*/ 0 h 118"/>
                <a:gd name="T28" fmla="*/ 10 w 12"/>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8">
                  <a:moveTo>
                    <a:pt x="10" y="0"/>
                  </a:moveTo>
                  <a:lnTo>
                    <a:pt x="10" y="0"/>
                  </a:lnTo>
                  <a:lnTo>
                    <a:pt x="6" y="0"/>
                  </a:lnTo>
                  <a:lnTo>
                    <a:pt x="2" y="2"/>
                  </a:lnTo>
                  <a:lnTo>
                    <a:pt x="0" y="6"/>
                  </a:lnTo>
                  <a:lnTo>
                    <a:pt x="0" y="10"/>
                  </a:lnTo>
                  <a:lnTo>
                    <a:pt x="0" y="106"/>
                  </a:lnTo>
                  <a:lnTo>
                    <a:pt x="0" y="106"/>
                  </a:lnTo>
                  <a:lnTo>
                    <a:pt x="0" y="110"/>
                  </a:lnTo>
                  <a:lnTo>
                    <a:pt x="2" y="112"/>
                  </a:lnTo>
                  <a:lnTo>
                    <a:pt x="10" y="116"/>
                  </a:lnTo>
                  <a:lnTo>
                    <a:pt x="10" y="116"/>
                  </a:lnTo>
                  <a:lnTo>
                    <a:pt x="12" y="118"/>
                  </a:lnTo>
                  <a:lnTo>
                    <a:pt x="12"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4"/>
            <p:cNvSpPr>
              <a:spLocks/>
            </p:cNvSpPr>
            <p:nvPr/>
          </p:nvSpPr>
          <p:spPr bwMode="auto">
            <a:xfrm>
              <a:off x="6821488" y="5186363"/>
              <a:ext cx="47625" cy="193675"/>
            </a:xfrm>
            <a:custGeom>
              <a:avLst/>
              <a:gdLst>
                <a:gd name="T0" fmla="*/ 0 w 30"/>
                <a:gd name="T1" fmla="*/ 0 h 122"/>
                <a:gd name="T2" fmla="*/ 0 w 30"/>
                <a:gd name="T3" fmla="*/ 118 h 122"/>
                <a:gd name="T4" fmla="*/ 0 w 30"/>
                <a:gd name="T5" fmla="*/ 118 h 122"/>
                <a:gd name="T6" fmla="*/ 10 w 30"/>
                <a:gd name="T7" fmla="*/ 120 h 122"/>
                <a:gd name="T8" fmla="*/ 30 w 30"/>
                <a:gd name="T9" fmla="*/ 122 h 122"/>
                <a:gd name="T10" fmla="*/ 30 w 30"/>
                <a:gd name="T11" fmla="*/ 0 h 122"/>
                <a:gd name="T12" fmla="*/ 0 w 30"/>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30" h="122">
                  <a:moveTo>
                    <a:pt x="0" y="0"/>
                  </a:moveTo>
                  <a:lnTo>
                    <a:pt x="0" y="118"/>
                  </a:lnTo>
                  <a:lnTo>
                    <a:pt x="0" y="118"/>
                  </a:lnTo>
                  <a:lnTo>
                    <a:pt x="10" y="120"/>
                  </a:lnTo>
                  <a:lnTo>
                    <a:pt x="30" y="122"/>
                  </a:lnTo>
                  <a:lnTo>
                    <a:pt x="30" y="0"/>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5"/>
            <p:cNvSpPr>
              <a:spLocks/>
            </p:cNvSpPr>
            <p:nvPr/>
          </p:nvSpPr>
          <p:spPr bwMode="auto">
            <a:xfrm>
              <a:off x="6869113" y="5186363"/>
              <a:ext cx="38100" cy="193675"/>
            </a:xfrm>
            <a:custGeom>
              <a:avLst/>
              <a:gdLst>
                <a:gd name="T0" fmla="*/ 0 w 24"/>
                <a:gd name="T1" fmla="*/ 0 h 122"/>
                <a:gd name="T2" fmla="*/ 0 w 24"/>
                <a:gd name="T3" fmla="*/ 122 h 122"/>
                <a:gd name="T4" fmla="*/ 0 w 24"/>
                <a:gd name="T5" fmla="*/ 122 h 122"/>
                <a:gd name="T6" fmla="*/ 10 w 24"/>
                <a:gd name="T7" fmla="*/ 122 h 122"/>
                <a:gd name="T8" fmla="*/ 10 w 24"/>
                <a:gd name="T9" fmla="*/ 122 h 122"/>
                <a:gd name="T10" fmla="*/ 24 w 24"/>
                <a:gd name="T11" fmla="*/ 122 h 122"/>
                <a:gd name="T12" fmla="*/ 24 w 24"/>
                <a:gd name="T13" fmla="*/ 0 h 122"/>
                <a:gd name="T14" fmla="*/ 0 w 24"/>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2">
                  <a:moveTo>
                    <a:pt x="0" y="0"/>
                  </a:moveTo>
                  <a:lnTo>
                    <a:pt x="0" y="122"/>
                  </a:lnTo>
                  <a:lnTo>
                    <a:pt x="0" y="122"/>
                  </a:lnTo>
                  <a:lnTo>
                    <a:pt x="10" y="122"/>
                  </a:lnTo>
                  <a:lnTo>
                    <a:pt x="10" y="122"/>
                  </a:lnTo>
                  <a:lnTo>
                    <a:pt x="24" y="122"/>
                  </a:lnTo>
                  <a:lnTo>
                    <a:pt x="24" y="0"/>
                  </a:lnTo>
                  <a:lnTo>
                    <a:pt x="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6"/>
            <p:cNvSpPr>
              <a:spLocks/>
            </p:cNvSpPr>
            <p:nvPr/>
          </p:nvSpPr>
          <p:spPr bwMode="auto">
            <a:xfrm>
              <a:off x="6907213" y="5186363"/>
              <a:ext cx="12700" cy="193675"/>
            </a:xfrm>
            <a:custGeom>
              <a:avLst/>
              <a:gdLst>
                <a:gd name="T0" fmla="*/ 8 w 8"/>
                <a:gd name="T1" fmla="*/ 0 h 122"/>
                <a:gd name="T2" fmla="*/ 0 w 8"/>
                <a:gd name="T3" fmla="*/ 0 h 122"/>
                <a:gd name="T4" fmla="*/ 0 w 8"/>
                <a:gd name="T5" fmla="*/ 122 h 122"/>
                <a:gd name="T6" fmla="*/ 0 w 8"/>
                <a:gd name="T7" fmla="*/ 122 h 122"/>
                <a:gd name="T8" fmla="*/ 8 w 8"/>
                <a:gd name="T9" fmla="*/ 120 h 122"/>
                <a:gd name="T10" fmla="*/ 8 w 8"/>
                <a:gd name="T11" fmla="*/ 0 h 122"/>
              </a:gdLst>
              <a:ahLst/>
              <a:cxnLst>
                <a:cxn ang="0">
                  <a:pos x="T0" y="T1"/>
                </a:cxn>
                <a:cxn ang="0">
                  <a:pos x="T2" y="T3"/>
                </a:cxn>
                <a:cxn ang="0">
                  <a:pos x="T4" y="T5"/>
                </a:cxn>
                <a:cxn ang="0">
                  <a:pos x="T6" y="T7"/>
                </a:cxn>
                <a:cxn ang="0">
                  <a:pos x="T8" y="T9"/>
                </a:cxn>
                <a:cxn ang="0">
                  <a:pos x="T10" y="T11"/>
                </a:cxn>
              </a:cxnLst>
              <a:rect l="0" t="0" r="r" b="b"/>
              <a:pathLst>
                <a:path w="8" h="122">
                  <a:moveTo>
                    <a:pt x="8" y="0"/>
                  </a:moveTo>
                  <a:lnTo>
                    <a:pt x="0" y="0"/>
                  </a:lnTo>
                  <a:lnTo>
                    <a:pt x="0" y="122"/>
                  </a:lnTo>
                  <a:lnTo>
                    <a:pt x="0" y="122"/>
                  </a:lnTo>
                  <a:lnTo>
                    <a:pt x="8" y="12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7"/>
            <p:cNvSpPr>
              <a:spLocks/>
            </p:cNvSpPr>
            <p:nvPr/>
          </p:nvSpPr>
          <p:spPr bwMode="auto">
            <a:xfrm>
              <a:off x="6919913" y="5186363"/>
              <a:ext cx="44450" cy="190500"/>
            </a:xfrm>
            <a:custGeom>
              <a:avLst/>
              <a:gdLst>
                <a:gd name="T0" fmla="*/ 18 w 28"/>
                <a:gd name="T1" fmla="*/ 0 h 120"/>
                <a:gd name="T2" fmla="*/ 0 w 28"/>
                <a:gd name="T3" fmla="*/ 0 h 120"/>
                <a:gd name="T4" fmla="*/ 0 w 28"/>
                <a:gd name="T5" fmla="*/ 120 h 120"/>
                <a:gd name="T6" fmla="*/ 0 w 28"/>
                <a:gd name="T7" fmla="*/ 120 h 120"/>
                <a:gd name="T8" fmla="*/ 14 w 28"/>
                <a:gd name="T9" fmla="*/ 118 h 120"/>
                <a:gd name="T10" fmla="*/ 18 w 28"/>
                <a:gd name="T11" fmla="*/ 116 h 120"/>
                <a:gd name="T12" fmla="*/ 18 w 28"/>
                <a:gd name="T13" fmla="*/ 116 h 120"/>
                <a:gd name="T14" fmla="*/ 26 w 28"/>
                <a:gd name="T15" fmla="*/ 112 h 120"/>
                <a:gd name="T16" fmla="*/ 28 w 28"/>
                <a:gd name="T17" fmla="*/ 110 h 120"/>
                <a:gd name="T18" fmla="*/ 28 w 28"/>
                <a:gd name="T19" fmla="*/ 106 h 120"/>
                <a:gd name="T20" fmla="*/ 28 w 28"/>
                <a:gd name="T21" fmla="*/ 10 h 120"/>
                <a:gd name="T22" fmla="*/ 28 w 28"/>
                <a:gd name="T23" fmla="*/ 10 h 120"/>
                <a:gd name="T24" fmla="*/ 28 w 28"/>
                <a:gd name="T25" fmla="*/ 6 h 120"/>
                <a:gd name="T26" fmla="*/ 26 w 28"/>
                <a:gd name="T27" fmla="*/ 2 h 120"/>
                <a:gd name="T28" fmla="*/ 22 w 28"/>
                <a:gd name="T29" fmla="*/ 0 h 120"/>
                <a:gd name="T30" fmla="*/ 18 w 28"/>
                <a:gd name="T31" fmla="*/ 0 h 120"/>
                <a:gd name="T32" fmla="*/ 18 w 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20">
                  <a:moveTo>
                    <a:pt x="18" y="0"/>
                  </a:moveTo>
                  <a:lnTo>
                    <a:pt x="0" y="0"/>
                  </a:lnTo>
                  <a:lnTo>
                    <a:pt x="0" y="120"/>
                  </a:lnTo>
                  <a:lnTo>
                    <a:pt x="0" y="120"/>
                  </a:lnTo>
                  <a:lnTo>
                    <a:pt x="14" y="118"/>
                  </a:lnTo>
                  <a:lnTo>
                    <a:pt x="18" y="116"/>
                  </a:lnTo>
                  <a:lnTo>
                    <a:pt x="18" y="116"/>
                  </a:lnTo>
                  <a:lnTo>
                    <a:pt x="26" y="112"/>
                  </a:lnTo>
                  <a:lnTo>
                    <a:pt x="28" y="110"/>
                  </a:lnTo>
                  <a:lnTo>
                    <a:pt x="28" y="106"/>
                  </a:lnTo>
                  <a:lnTo>
                    <a:pt x="28" y="10"/>
                  </a:lnTo>
                  <a:lnTo>
                    <a:pt x="28" y="10"/>
                  </a:lnTo>
                  <a:lnTo>
                    <a:pt x="28" y="6"/>
                  </a:lnTo>
                  <a:lnTo>
                    <a:pt x="26" y="2"/>
                  </a:lnTo>
                  <a:lnTo>
                    <a:pt x="22" y="0"/>
                  </a:lnTo>
                  <a:lnTo>
                    <a:pt x="18" y="0"/>
                  </a:lnTo>
                  <a:lnTo>
                    <a:pt x="1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18"/>
            <p:cNvSpPr>
              <a:spLocks noChangeArrowheads="1"/>
            </p:cNvSpPr>
            <p:nvPr/>
          </p:nvSpPr>
          <p:spPr bwMode="auto">
            <a:xfrm>
              <a:off x="4973638" y="4951413"/>
              <a:ext cx="2984500" cy="57150"/>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9"/>
            <p:cNvSpPr>
              <a:spLocks/>
            </p:cNvSpPr>
            <p:nvPr/>
          </p:nvSpPr>
          <p:spPr bwMode="auto">
            <a:xfrm>
              <a:off x="4967288" y="3236913"/>
              <a:ext cx="2997200" cy="1743075"/>
            </a:xfrm>
            <a:custGeom>
              <a:avLst/>
              <a:gdLst>
                <a:gd name="T0" fmla="*/ 1888 w 1888"/>
                <a:gd name="T1" fmla="*/ 1088 h 1098"/>
                <a:gd name="T2" fmla="*/ 1888 w 1888"/>
                <a:gd name="T3" fmla="*/ 1088 h 1098"/>
                <a:gd name="T4" fmla="*/ 1886 w 1888"/>
                <a:gd name="T5" fmla="*/ 1092 h 1098"/>
                <a:gd name="T6" fmla="*/ 1884 w 1888"/>
                <a:gd name="T7" fmla="*/ 1096 h 1098"/>
                <a:gd name="T8" fmla="*/ 1882 w 1888"/>
                <a:gd name="T9" fmla="*/ 1098 h 1098"/>
                <a:gd name="T10" fmla="*/ 1878 w 1888"/>
                <a:gd name="T11" fmla="*/ 1098 h 1098"/>
                <a:gd name="T12" fmla="*/ 10 w 1888"/>
                <a:gd name="T13" fmla="*/ 1098 h 1098"/>
                <a:gd name="T14" fmla="*/ 10 w 1888"/>
                <a:gd name="T15" fmla="*/ 1098 h 1098"/>
                <a:gd name="T16" fmla="*/ 6 w 1888"/>
                <a:gd name="T17" fmla="*/ 1098 h 1098"/>
                <a:gd name="T18" fmla="*/ 4 w 1888"/>
                <a:gd name="T19" fmla="*/ 1096 h 1098"/>
                <a:gd name="T20" fmla="*/ 2 w 1888"/>
                <a:gd name="T21" fmla="*/ 1092 h 1098"/>
                <a:gd name="T22" fmla="*/ 0 w 1888"/>
                <a:gd name="T23" fmla="*/ 1088 h 1098"/>
                <a:gd name="T24" fmla="*/ 0 w 1888"/>
                <a:gd name="T25" fmla="*/ 10 h 1098"/>
                <a:gd name="T26" fmla="*/ 0 w 1888"/>
                <a:gd name="T27" fmla="*/ 10 h 1098"/>
                <a:gd name="T28" fmla="*/ 2 w 1888"/>
                <a:gd name="T29" fmla="*/ 6 h 1098"/>
                <a:gd name="T30" fmla="*/ 4 w 1888"/>
                <a:gd name="T31" fmla="*/ 2 h 1098"/>
                <a:gd name="T32" fmla="*/ 6 w 1888"/>
                <a:gd name="T33" fmla="*/ 0 h 1098"/>
                <a:gd name="T34" fmla="*/ 10 w 1888"/>
                <a:gd name="T35" fmla="*/ 0 h 1098"/>
                <a:gd name="T36" fmla="*/ 1878 w 1888"/>
                <a:gd name="T37" fmla="*/ 0 h 1098"/>
                <a:gd name="T38" fmla="*/ 1878 w 1888"/>
                <a:gd name="T39" fmla="*/ 0 h 1098"/>
                <a:gd name="T40" fmla="*/ 1882 w 1888"/>
                <a:gd name="T41" fmla="*/ 0 h 1098"/>
                <a:gd name="T42" fmla="*/ 1884 w 1888"/>
                <a:gd name="T43" fmla="*/ 2 h 1098"/>
                <a:gd name="T44" fmla="*/ 1886 w 1888"/>
                <a:gd name="T45" fmla="*/ 6 h 1098"/>
                <a:gd name="T46" fmla="*/ 1888 w 1888"/>
                <a:gd name="T47" fmla="*/ 10 h 1098"/>
                <a:gd name="T48" fmla="*/ 1888 w 1888"/>
                <a:gd name="T49" fmla="*/ 108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8" h="1098">
                  <a:moveTo>
                    <a:pt x="1888" y="1088"/>
                  </a:moveTo>
                  <a:lnTo>
                    <a:pt x="1888" y="1088"/>
                  </a:lnTo>
                  <a:lnTo>
                    <a:pt x="1886" y="1092"/>
                  </a:lnTo>
                  <a:lnTo>
                    <a:pt x="1884" y="1096"/>
                  </a:lnTo>
                  <a:lnTo>
                    <a:pt x="1882" y="1098"/>
                  </a:lnTo>
                  <a:lnTo>
                    <a:pt x="1878" y="1098"/>
                  </a:lnTo>
                  <a:lnTo>
                    <a:pt x="10" y="1098"/>
                  </a:lnTo>
                  <a:lnTo>
                    <a:pt x="10" y="1098"/>
                  </a:lnTo>
                  <a:lnTo>
                    <a:pt x="6" y="1098"/>
                  </a:lnTo>
                  <a:lnTo>
                    <a:pt x="4" y="1096"/>
                  </a:lnTo>
                  <a:lnTo>
                    <a:pt x="2" y="1092"/>
                  </a:lnTo>
                  <a:lnTo>
                    <a:pt x="0" y="1088"/>
                  </a:lnTo>
                  <a:lnTo>
                    <a:pt x="0" y="10"/>
                  </a:lnTo>
                  <a:lnTo>
                    <a:pt x="0" y="10"/>
                  </a:lnTo>
                  <a:lnTo>
                    <a:pt x="2" y="6"/>
                  </a:lnTo>
                  <a:lnTo>
                    <a:pt x="4" y="2"/>
                  </a:lnTo>
                  <a:lnTo>
                    <a:pt x="6" y="0"/>
                  </a:lnTo>
                  <a:lnTo>
                    <a:pt x="10" y="0"/>
                  </a:lnTo>
                  <a:lnTo>
                    <a:pt x="1878" y="0"/>
                  </a:lnTo>
                  <a:lnTo>
                    <a:pt x="1878" y="0"/>
                  </a:lnTo>
                  <a:lnTo>
                    <a:pt x="1882" y="0"/>
                  </a:lnTo>
                  <a:lnTo>
                    <a:pt x="1884" y="2"/>
                  </a:lnTo>
                  <a:lnTo>
                    <a:pt x="1886" y="6"/>
                  </a:lnTo>
                  <a:lnTo>
                    <a:pt x="1888" y="10"/>
                  </a:lnTo>
                  <a:lnTo>
                    <a:pt x="1888" y="1088"/>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20"/>
            <p:cNvSpPr>
              <a:spLocks noChangeArrowheads="1"/>
            </p:cNvSpPr>
            <p:nvPr/>
          </p:nvSpPr>
          <p:spPr bwMode="auto">
            <a:xfrm>
              <a:off x="5018088" y="3271838"/>
              <a:ext cx="2889250" cy="164147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21"/>
            <p:cNvSpPr>
              <a:spLocks noChangeArrowheads="1"/>
            </p:cNvSpPr>
            <p:nvPr/>
          </p:nvSpPr>
          <p:spPr bwMode="auto">
            <a:xfrm>
              <a:off x="4973638" y="4999038"/>
              <a:ext cx="2984500" cy="9525"/>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Rectangle 22"/>
            <p:cNvSpPr>
              <a:spLocks noChangeArrowheads="1"/>
            </p:cNvSpPr>
            <p:nvPr/>
          </p:nvSpPr>
          <p:spPr bwMode="auto">
            <a:xfrm>
              <a:off x="4973638" y="5008563"/>
              <a:ext cx="2984500" cy="4762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Rectangle 23"/>
            <p:cNvSpPr>
              <a:spLocks noChangeArrowheads="1"/>
            </p:cNvSpPr>
            <p:nvPr/>
          </p:nvSpPr>
          <p:spPr bwMode="auto">
            <a:xfrm>
              <a:off x="4973638" y="5056188"/>
              <a:ext cx="2984500" cy="1238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Rectangle 24"/>
            <p:cNvSpPr>
              <a:spLocks noChangeArrowheads="1"/>
            </p:cNvSpPr>
            <p:nvPr/>
          </p:nvSpPr>
          <p:spPr bwMode="auto">
            <a:xfrm>
              <a:off x="4973638" y="5180013"/>
              <a:ext cx="2984500" cy="38100"/>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Rectangle 25"/>
            <p:cNvSpPr>
              <a:spLocks noChangeArrowheads="1"/>
            </p:cNvSpPr>
            <p:nvPr/>
          </p:nvSpPr>
          <p:spPr bwMode="auto">
            <a:xfrm>
              <a:off x="5122863" y="3313113"/>
              <a:ext cx="2717800" cy="1555750"/>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26"/>
            <p:cNvSpPr>
              <a:spLocks noEditPoints="1"/>
            </p:cNvSpPr>
            <p:nvPr/>
          </p:nvSpPr>
          <p:spPr bwMode="auto">
            <a:xfrm>
              <a:off x="4967288" y="3233738"/>
              <a:ext cx="3000375" cy="1749425"/>
            </a:xfrm>
            <a:custGeom>
              <a:avLst/>
              <a:gdLst>
                <a:gd name="T0" fmla="*/ 12 w 1890"/>
                <a:gd name="T1" fmla="*/ 0 h 1102"/>
                <a:gd name="T2" fmla="*/ 12 w 1890"/>
                <a:gd name="T3" fmla="*/ 0 h 1102"/>
                <a:gd name="T4" fmla="*/ 8 w 1890"/>
                <a:gd name="T5" fmla="*/ 0 h 1102"/>
                <a:gd name="T6" fmla="*/ 4 w 1890"/>
                <a:gd name="T7" fmla="*/ 4 h 1102"/>
                <a:gd name="T8" fmla="*/ 0 w 1890"/>
                <a:gd name="T9" fmla="*/ 8 h 1102"/>
                <a:gd name="T10" fmla="*/ 0 w 1890"/>
                <a:gd name="T11" fmla="*/ 12 h 1102"/>
                <a:gd name="T12" fmla="*/ 0 w 1890"/>
                <a:gd name="T13" fmla="*/ 1090 h 1102"/>
                <a:gd name="T14" fmla="*/ 0 w 1890"/>
                <a:gd name="T15" fmla="*/ 1090 h 1102"/>
                <a:gd name="T16" fmla="*/ 0 w 1890"/>
                <a:gd name="T17" fmla="*/ 1096 h 1102"/>
                <a:gd name="T18" fmla="*/ 4 w 1890"/>
                <a:gd name="T19" fmla="*/ 1100 h 1102"/>
                <a:gd name="T20" fmla="*/ 8 w 1890"/>
                <a:gd name="T21" fmla="*/ 1102 h 1102"/>
                <a:gd name="T22" fmla="*/ 12 w 1890"/>
                <a:gd name="T23" fmla="*/ 1102 h 1102"/>
                <a:gd name="T24" fmla="*/ 1878 w 1890"/>
                <a:gd name="T25" fmla="*/ 1102 h 1102"/>
                <a:gd name="T26" fmla="*/ 1878 w 1890"/>
                <a:gd name="T27" fmla="*/ 1102 h 1102"/>
                <a:gd name="T28" fmla="*/ 1884 w 1890"/>
                <a:gd name="T29" fmla="*/ 1102 h 1102"/>
                <a:gd name="T30" fmla="*/ 1888 w 1890"/>
                <a:gd name="T31" fmla="*/ 1100 h 1102"/>
                <a:gd name="T32" fmla="*/ 1890 w 1890"/>
                <a:gd name="T33" fmla="*/ 1096 h 1102"/>
                <a:gd name="T34" fmla="*/ 1890 w 1890"/>
                <a:gd name="T35" fmla="*/ 1090 h 1102"/>
                <a:gd name="T36" fmla="*/ 1890 w 1890"/>
                <a:gd name="T37" fmla="*/ 12 h 1102"/>
                <a:gd name="T38" fmla="*/ 1890 w 1890"/>
                <a:gd name="T39" fmla="*/ 12 h 1102"/>
                <a:gd name="T40" fmla="*/ 1890 w 1890"/>
                <a:gd name="T41" fmla="*/ 8 h 1102"/>
                <a:gd name="T42" fmla="*/ 1888 w 1890"/>
                <a:gd name="T43" fmla="*/ 4 h 1102"/>
                <a:gd name="T44" fmla="*/ 1884 w 1890"/>
                <a:gd name="T45" fmla="*/ 0 h 1102"/>
                <a:gd name="T46" fmla="*/ 1878 w 1890"/>
                <a:gd name="T47" fmla="*/ 0 h 1102"/>
                <a:gd name="T48" fmla="*/ 12 w 1890"/>
                <a:gd name="T49" fmla="*/ 0 h 1102"/>
                <a:gd name="T50" fmla="*/ 4 w 1890"/>
                <a:gd name="T51" fmla="*/ 1090 h 1102"/>
                <a:gd name="T52" fmla="*/ 4 w 1890"/>
                <a:gd name="T53" fmla="*/ 12 h 1102"/>
                <a:gd name="T54" fmla="*/ 4 w 1890"/>
                <a:gd name="T55" fmla="*/ 12 h 1102"/>
                <a:gd name="T56" fmla="*/ 4 w 1890"/>
                <a:gd name="T57" fmla="*/ 8 h 1102"/>
                <a:gd name="T58" fmla="*/ 6 w 1890"/>
                <a:gd name="T59" fmla="*/ 6 h 1102"/>
                <a:gd name="T60" fmla="*/ 8 w 1890"/>
                <a:gd name="T61" fmla="*/ 4 h 1102"/>
                <a:gd name="T62" fmla="*/ 12 w 1890"/>
                <a:gd name="T63" fmla="*/ 4 h 1102"/>
                <a:gd name="T64" fmla="*/ 1878 w 1890"/>
                <a:gd name="T65" fmla="*/ 4 h 1102"/>
                <a:gd name="T66" fmla="*/ 1878 w 1890"/>
                <a:gd name="T67" fmla="*/ 4 h 1102"/>
                <a:gd name="T68" fmla="*/ 1882 w 1890"/>
                <a:gd name="T69" fmla="*/ 4 h 1102"/>
                <a:gd name="T70" fmla="*/ 1884 w 1890"/>
                <a:gd name="T71" fmla="*/ 6 h 1102"/>
                <a:gd name="T72" fmla="*/ 1886 w 1890"/>
                <a:gd name="T73" fmla="*/ 8 h 1102"/>
                <a:gd name="T74" fmla="*/ 1886 w 1890"/>
                <a:gd name="T75" fmla="*/ 12 h 1102"/>
                <a:gd name="T76" fmla="*/ 1886 w 1890"/>
                <a:gd name="T77" fmla="*/ 1090 h 1102"/>
                <a:gd name="T78" fmla="*/ 1886 w 1890"/>
                <a:gd name="T79" fmla="*/ 1090 h 1102"/>
                <a:gd name="T80" fmla="*/ 1886 w 1890"/>
                <a:gd name="T81" fmla="*/ 1094 h 1102"/>
                <a:gd name="T82" fmla="*/ 1884 w 1890"/>
                <a:gd name="T83" fmla="*/ 1096 h 1102"/>
                <a:gd name="T84" fmla="*/ 1882 w 1890"/>
                <a:gd name="T85" fmla="*/ 1098 h 1102"/>
                <a:gd name="T86" fmla="*/ 1878 w 1890"/>
                <a:gd name="T87" fmla="*/ 1098 h 1102"/>
                <a:gd name="T88" fmla="*/ 12 w 1890"/>
                <a:gd name="T89" fmla="*/ 1098 h 1102"/>
                <a:gd name="T90" fmla="*/ 12 w 1890"/>
                <a:gd name="T91" fmla="*/ 1098 h 1102"/>
                <a:gd name="T92" fmla="*/ 8 w 1890"/>
                <a:gd name="T93" fmla="*/ 1098 h 1102"/>
                <a:gd name="T94" fmla="*/ 6 w 1890"/>
                <a:gd name="T95" fmla="*/ 1096 h 1102"/>
                <a:gd name="T96" fmla="*/ 4 w 1890"/>
                <a:gd name="T97" fmla="*/ 1094 h 1102"/>
                <a:gd name="T98" fmla="*/ 4 w 1890"/>
                <a:gd name="T99" fmla="*/ 1090 h 1102"/>
                <a:gd name="T100" fmla="*/ 4 w 1890"/>
                <a:gd name="T101" fmla="*/ 109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0" h="1102">
                  <a:moveTo>
                    <a:pt x="12" y="0"/>
                  </a:moveTo>
                  <a:lnTo>
                    <a:pt x="12" y="0"/>
                  </a:lnTo>
                  <a:lnTo>
                    <a:pt x="8" y="0"/>
                  </a:lnTo>
                  <a:lnTo>
                    <a:pt x="4" y="4"/>
                  </a:lnTo>
                  <a:lnTo>
                    <a:pt x="0" y="8"/>
                  </a:lnTo>
                  <a:lnTo>
                    <a:pt x="0" y="12"/>
                  </a:lnTo>
                  <a:lnTo>
                    <a:pt x="0" y="1090"/>
                  </a:lnTo>
                  <a:lnTo>
                    <a:pt x="0" y="1090"/>
                  </a:lnTo>
                  <a:lnTo>
                    <a:pt x="0" y="1096"/>
                  </a:lnTo>
                  <a:lnTo>
                    <a:pt x="4" y="1100"/>
                  </a:lnTo>
                  <a:lnTo>
                    <a:pt x="8" y="1102"/>
                  </a:lnTo>
                  <a:lnTo>
                    <a:pt x="12" y="1102"/>
                  </a:lnTo>
                  <a:lnTo>
                    <a:pt x="1878" y="1102"/>
                  </a:lnTo>
                  <a:lnTo>
                    <a:pt x="1878" y="1102"/>
                  </a:lnTo>
                  <a:lnTo>
                    <a:pt x="1884" y="1102"/>
                  </a:lnTo>
                  <a:lnTo>
                    <a:pt x="1888" y="1100"/>
                  </a:lnTo>
                  <a:lnTo>
                    <a:pt x="1890" y="1096"/>
                  </a:lnTo>
                  <a:lnTo>
                    <a:pt x="1890" y="1090"/>
                  </a:lnTo>
                  <a:lnTo>
                    <a:pt x="1890" y="12"/>
                  </a:lnTo>
                  <a:lnTo>
                    <a:pt x="1890" y="12"/>
                  </a:lnTo>
                  <a:lnTo>
                    <a:pt x="1890" y="8"/>
                  </a:lnTo>
                  <a:lnTo>
                    <a:pt x="1888" y="4"/>
                  </a:lnTo>
                  <a:lnTo>
                    <a:pt x="1884" y="0"/>
                  </a:lnTo>
                  <a:lnTo>
                    <a:pt x="1878" y="0"/>
                  </a:lnTo>
                  <a:lnTo>
                    <a:pt x="12" y="0"/>
                  </a:lnTo>
                  <a:close/>
                  <a:moveTo>
                    <a:pt x="4" y="1090"/>
                  </a:moveTo>
                  <a:lnTo>
                    <a:pt x="4" y="12"/>
                  </a:lnTo>
                  <a:lnTo>
                    <a:pt x="4" y="12"/>
                  </a:lnTo>
                  <a:lnTo>
                    <a:pt x="4" y="8"/>
                  </a:lnTo>
                  <a:lnTo>
                    <a:pt x="6" y="6"/>
                  </a:lnTo>
                  <a:lnTo>
                    <a:pt x="8" y="4"/>
                  </a:lnTo>
                  <a:lnTo>
                    <a:pt x="12" y="4"/>
                  </a:lnTo>
                  <a:lnTo>
                    <a:pt x="1878" y="4"/>
                  </a:lnTo>
                  <a:lnTo>
                    <a:pt x="1878" y="4"/>
                  </a:lnTo>
                  <a:lnTo>
                    <a:pt x="1882" y="4"/>
                  </a:lnTo>
                  <a:lnTo>
                    <a:pt x="1884" y="6"/>
                  </a:lnTo>
                  <a:lnTo>
                    <a:pt x="1886" y="8"/>
                  </a:lnTo>
                  <a:lnTo>
                    <a:pt x="1886" y="12"/>
                  </a:lnTo>
                  <a:lnTo>
                    <a:pt x="1886" y="1090"/>
                  </a:lnTo>
                  <a:lnTo>
                    <a:pt x="1886" y="1090"/>
                  </a:lnTo>
                  <a:lnTo>
                    <a:pt x="1886" y="1094"/>
                  </a:lnTo>
                  <a:lnTo>
                    <a:pt x="1884" y="1096"/>
                  </a:lnTo>
                  <a:lnTo>
                    <a:pt x="1882" y="1098"/>
                  </a:lnTo>
                  <a:lnTo>
                    <a:pt x="1878" y="1098"/>
                  </a:lnTo>
                  <a:lnTo>
                    <a:pt x="12" y="1098"/>
                  </a:lnTo>
                  <a:lnTo>
                    <a:pt x="12" y="1098"/>
                  </a:lnTo>
                  <a:lnTo>
                    <a:pt x="8" y="1098"/>
                  </a:lnTo>
                  <a:lnTo>
                    <a:pt x="6" y="1096"/>
                  </a:lnTo>
                  <a:lnTo>
                    <a:pt x="4" y="1094"/>
                  </a:lnTo>
                  <a:lnTo>
                    <a:pt x="4" y="1090"/>
                  </a:lnTo>
                  <a:lnTo>
                    <a:pt x="4" y="10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27"/>
            <p:cNvSpPr>
              <a:spLocks noEditPoints="1"/>
            </p:cNvSpPr>
            <p:nvPr/>
          </p:nvSpPr>
          <p:spPr bwMode="auto">
            <a:xfrm>
              <a:off x="4973638" y="4995863"/>
              <a:ext cx="2990850" cy="476250"/>
            </a:xfrm>
            <a:custGeom>
              <a:avLst/>
              <a:gdLst>
                <a:gd name="T0" fmla="*/ 0 w 1884"/>
                <a:gd name="T1" fmla="*/ 2 h 300"/>
                <a:gd name="T2" fmla="*/ 2 w 1884"/>
                <a:gd name="T3" fmla="*/ 142 h 300"/>
                <a:gd name="T4" fmla="*/ 624 w 1884"/>
                <a:gd name="T5" fmla="*/ 142 h 300"/>
                <a:gd name="T6" fmla="*/ 574 w 1884"/>
                <a:gd name="T7" fmla="*/ 230 h 300"/>
                <a:gd name="T8" fmla="*/ 402 w 1884"/>
                <a:gd name="T9" fmla="*/ 264 h 300"/>
                <a:gd name="T10" fmla="*/ 382 w 1884"/>
                <a:gd name="T11" fmla="*/ 272 h 300"/>
                <a:gd name="T12" fmla="*/ 384 w 1884"/>
                <a:gd name="T13" fmla="*/ 296 h 300"/>
                <a:gd name="T14" fmla="*/ 474 w 1884"/>
                <a:gd name="T15" fmla="*/ 292 h 300"/>
                <a:gd name="T16" fmla="*/ 600 w 1884"/>
                <a:gd name="T17" fmla="*/ 272 h 300"/>
                <a:gd name="T18" fmla="*/ 674 w 1884"/>
                <a:gd name="T19" fmla="*/ 270 h 300"/>
                <a:gd name="T20" fmla="*/ 1236 w 1884"/>
                <a:gd name="T21" fmla="*/ 270 h 300"/>
                <a:gd name="T22" fmla="*/ 1358 w 1884"/>
                <a:gd name="T23" fmla="*/ 286 h 300"/>
                <a:gd name="T24" fmla="*/ 1388 w 1884"/>
                <a:gd name="T25" fmla="*/ 292 h 300"/>
                <a:gd name="T26" fmla="*/ 1436 w 1884"/>
                <a:gd name="T27" fmla="*/ 300 h 300"/>
                <a:gd name="T28" fmla="*/ 1496 w 1884"/>
                <a:gd name="T29" fmla="*/ 292 h 300"/>
                <a:gd name="T30" fmla="*/ 1498 w 1884"/>
                <a:gd name="T31" fmla="*/ 290 h 300"/>
                <a:gd name="T32" fmla="*/ 1494 w 1884"/>
                <a:gd name="T33" fmla="*/ 272 h 300"/>
                <a:gd name="T34" fmla="*/ 1466 w 1884"/>
                <a:gd name="T35" fmla="*/ 262 h 300"/>
                <a:gd name="T36" fmla="*/ 1310 w 1884"/>
                <a:gd name="T37" fmla="*/ 232 h 300"/>
                <a:gd name="T38" fmla="*/ 1256 w 1884"/>
                <a:gd name="T39" fmla="*/ 142 h 300"/>
                <a:gd name="T40" fmla="*/ 1882 w 1884"/>
                <a:gd name="T41" fmla="*/ 142 h 300"/>
                <a:gd name="T42" fmla="*/ 1884 w 1884"/>
                <a:gd name="T43" fmla="*/ 2 h 300"/>
                <a:gd name="T44" fmla="*/ 1880 w 1884"/>
                <a:gd name="T45" fmla="*/ 4 h 300"/>
                <a:gd name="T46" fmla="*/ 1880 w 1884"/>
                <a:gd name="T47" fmla="*/ 138 h 300"/>
                <a:gd name="T48" fmla="*/ 1252 w 1884"/>
                <a:gd name="T49" fmla="*/ 140 h 300"/>
                <a:gd name="T50" fmla="*/ 1254 w 1884"/>
                <a:gd name="T51" fmla="*/ 228 h 300"/>
                <a:gd name="T52" fmla="*/ 1370 w 1884"/>
                <a:gd name="T53" fmla="*/ 244 h 300"/>
                <a:gd name="T54" fmla="*/ 1490 w 1884"/>
                <a:gd name="T55" fmla="*/ 274 h 300"/>
                <a:gd name="T56" fmla="*/ 1494 w 1884"/>
                <a:gd name="T57" fmla="*/ 288 h 300"/>
                <a:gd name="T58" fmla="*/ 1436 w 1884"/>
                <a:gd name="T59" fmla="*/ 296 h 300"/>
                <a:gd name="T60" fmla="*/ 1378 w 1884"/>
                <a:gd name="T61" fmla="*/ 286 h 300"/>
                <a:gd name="T62" fmla="*/ 1318 w 1884"/>
                <a:gd name="T63" fmla="*/ 274 h 300"/>
                <a:gd name="T64" fmla="*/ 688 w 1884"/>
                <a:gd name="T65" fmla="*/ 266 h 300"/>
                <a:gd name="T66" fmla="*/ 640 w 1884"/>
                <a:gd name="T67" fmla="*/ 266 h 300"/>
                <a:gd name="T68" fmla="*/ 526 w 1884"/>
                <a:gd name="T69" fmla="*/ 280 h 300"/>
                <a:gd name="T70" fmla="*/ 440 w 1884"/>
                <a:gd name="T71" fmla="*/ 292 h 300"/>
                <a:gd name="T72" fmla="*/ 386 w 1884"/>
                <a:gd name="T73" fmla="*/ 292 h 300"/>
                <a:gd name="T74" fmla="*/ 412 w 1884"/>
                <a:gd name="T75" fmla="*/ 266 h 300"/>
                <a:gd name="T76" fmla="*/ 578 w 1884"/>
                <a:gd name="T77" fmla="*/ 234 h 300"/>
                <a:gd name="T78" fmla="*/ 628 w 1884"/>
                <a:gd name="T79" fmla="*/ 226 h 300"/>
                <a:gd name="T80" fmla="*/ 626 w 1884"/>
                <a:gd name="T81" fmla="*/ 138 h 300"/>
                <a:gd name="T82" fmla="*/ 4 w 1884"/>
                <a:gd name="T83" fmla="*/ 138 h 300"/>
                <a:gd name="T84" fmla="*/ 1880 w 1884"/>
                <a:gd name="T85"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4" h="300">
                  <a:moveTo>
                    <a:pt x="2" y="0"/>
                  </a:moveTo>
                  <a:lnTo>
                    <a:pt x="2" y="0"/>
                  </a:lnTo>
                  <a:lnTo>
                    <a:pt x="0" y="2"/>
                  </a:lnTo>
                  <a:lnTo>
                    <a:pt x="0" y="140"/>
                  </a:lnTo>
                  <a:lnTo>
                    <a:pt x="0" y="140"/>
                  </a:lnTo>
                  <a:lnTo>
                    <a:pt x="2" y="142"/>
                  </a:lnTo>
                  <a:lnTo>
                    <a:pt x="2" y="142"/>
                  </a:lnTo>
                  <a:lnTo>
                    <a:pt x="624" y="142"/>
                  </a:lnTo>
                  <a:lnTo>
                    <a:pt x="624" y="142"/>
                  </a:lnTo>
                  <a:lnTo>
                    <a:pt x="624" y="224"/>
                  </a:lnTo>
                  <a:lnTo>
                    <a:pt x="624" y="224"/>
                  </a:lnTo>
                  <a:lnTo>
                    <a:pt x="574" y="230"/>
                  </a:lnTo>
                  <a:lnTo>
                    <a:pt x="528" y="238"/>
                  </a:lnTo>
                  <a:lnTo>
                    <a:pt x="454" y="252"/>
                  </a:lnTo>
                  <a:lnTo>
                    <a:pt x="402" y="264"/>
                  </a:lnTo>
                  <a:lnTo>
                    <a:pt x="384" y="270"/>
                  </a:lnTo>
                  <a:lnTo>
                    <a:pt x="384" y="270"/>
                  </a:lnTo>
                  <a:lnTo>
                    <a:pt x="382" y="272"/>
                  </a:lnTo>
                  <a:lnTo>
                    <a:pt x="382" y="294"/>
                  </a:lnTo>
                  <a:lnTo>
                    <a:pt x="382" y="294"/>
                  </a:lnTo>
                  <a:lnTo>
                    <a:pt x="384" y="296"/>
                  </a:lnTo>
                  <a:lnTo>
                    <a:pt x="440" y="296"/>
                  </a:lnTo>
                  <a:lnTo>
                    <a:pt x="440" y="296"/>
                  </a:lnTo>
                  <a:lnTo>
                    <a:pt x="474" y="292"/>
                  </a:lnTo>
                  <a:lnTo>
                    <a:pt x="528" y="284"/>
                  </a:lnTo>
                  <a:lnTo>
                    <a:pt x="528" y="284"/>
                  </a:lnTo>
                  <a:lnTo>
                    <a:pt x="600" y="272"/>
                  </a:lnTo>
                  <a:lnTo>
                    <a:pt x="600" y="272"/>
                  </a:lnTo>
                  <a:lnTo>
                    <a:pt x="640" y="270"/>
                  </a:lnTo>
                  <a:lnTo>
                    <a:pt x="674" y="270"/>
                  </a:lnTo>
                  <a:lnTo>
                    <a:pt x="688" y="270"/>
                  </a:lnTo>
                  <a:lnTo>
                    <a:pt x="1236" y="270"/>
                  </a:lnTo>
                  <a:lnTo>
                    <a:pt x="1236" y="270"/>
                  </a:lnTo>
                  <a:lnTo>
                    <a:pt x="1274" y="272"/>
                  </a:lnTo>
                  <a:lnTo>
                    <a:pt x="1318" y="278"/>
                  </a:lnTo>
                  <a:lnTo>
                    <a:pt x="1358" y="286"/>
                  </a:lnTo>
                  <a:lnTo>
                    <a:pt x="1376" y="290"/>
                  </a:lnTo>
                  <a:lnTo>
                    <a:pt x="1376" y="290"/>
                  </a:lnTo>
                  <a:lnTo>
                    <a:pt x="1388" y="292"/>
                  </a:lnTo>
                  <a:lnTo>
                    <a:pt x="1406" y="296"/>
                  </a:lnTo>
                  <a:lnTo>
                    <a:pt x="1436" y="300"/>
                  </a:lnTo>
                  <a:lnTo>
                    <a:pt x="1436" y="300"/>
                  </a:lnTo>
                  <a:lnTo>
                    <a:pt x="1452" y="300"/>
                  </a:lnTo>
                  <a:lnTo>
                    <a:pt x="1470" y="296"/>
                  </a:lnTo>
                  <a:lnTo>
                    <a:pt x="1496" y="292"/>
                  </a:lnTo>
                  <a:lnTo>
                    <a:pt x="1496" y="292"/>
                  </a:lnTo>
                  <a:lnTo>
                    <a:pt x="1498" y="290"/>
                  </a:lnTo>
                  <a:lnTo>
                    <a:pt x="1498" y="290"/>
                  </a:lnTo>
                  <a:lnTo>
                    <a:pt x="1496" y="278"/>
                  </a:lnTo>
                  <a:lnTo>
                    <a:pt x="1494" y="272"/>
                  </a:lnTo>
                  <a:lnTo>
                    <a:pt x="1494" y="272"/>
                  </a:lnTo>
                  <a:lnTo>
                    <a:pt x="1494" y="270"/>
                  </a:lnTo>
                  <a:lnTo>
                    <a:pt x="1494" y="270"/>
                  </a:lnTo>
                  <a:lnTo>
                    <a:pt x="1466" y="262"/>
                  </a:lnTo>
                  <a:lnTo>
                    <a:pt x="1438" y="254"/>
                  </a:lnTo>
                  <a:lnTo>
                    <a:pt x="1374" y="240"/>
                  </a:lnTo>
                  <a:lnTo>
                    <a:pt x="1310" y="232"/>
                  </a:lnTo>
                  <a:lnTo>
                    <a:pt x="1256" y="224"/>
                  </a:lnTo>
                  <a:lnTo>
                    <a:pt x="1256" y="224"/>
                  </a:lnTo>
                  <a:lnTo>
                    <a:pt x="1256" y="142"/>
                  </a:lnTo>
                  <a:lnTo>
                    <a:pt x="1256" y="142"/>
                  </a:lnTo>
                  <a:lnTo>
                    <a:pt x="1882" y="142"/>
                  </a:lnTo>
                  <a:lnTo>
                    <a:pt x="1882" y="142"/>
                  </a:lnTo>
                  <a:lnTo>
                    <a:pt x="1884" y="140"/>
                  </a:lnTo>
                  <a:lnTo>
                    <a:pt x="1884" y="2"/>
                  </a:lnTo>
                  <a:lnTo>
                    <a:pt x="1884" y="2"/>
                  </a:lnTo>
                  <a:lnTo>
                    <a:pt x="1882" y="0"/>
                  </a:lnTo>
                  <a:lnTo>
                    <a:pt x="2" y="0"/>
                  </a:lnTo>
                  <a:close/>
                  <a:moveTo>
                    <a:pt x="1880" y="4"/>
                  </a:moveTo>
                  <a:lnTo>
                    <a:pt x="1880" y="4"/>
                  </a:lnTo>
                  <a:lnTo>
                    <a:pt x="1880" y="138"/>
                  </a:lnTo>
                  <a:lnTo>
                    <a:pt x="1880" y="138"/>
                  </a:lnTo>
                  <a:lnTo>
                    <a:pt x="1254" y="138"/>
                  </a:lnTo>
                  <a:lnTo>
                    <a:pt x="1254" y="138"/>
                  </a:lnTo>
                  <a:lnTo>
                    <a:pt x="1252" y="140"/>
                  </a:lnTo>
                  <a:lnTo>
                    <a:pt x="1252" y="226"/>
                  </a:lnTo>
                  <a:lnTo>
                    <a:pt x="1252" y="226"/>
                  </a:lnTo>
                  <a:lnTo>
                    <a:pt x="1254" y="228"/>
                  </a:lnTo>
                  <a:lnTo>
                    <a:pt x="1254" y="228"/>
                  </a:lnTo>
                  <a:lnTo>
                    <a:pt x="1308" y="234"/>
                  </a:lnTo>
                  <a:lnTo>
                    <a:pt x="1370" y="244"/>
                  </a:lnTo>
                  <a:lnTo>
                    <a:pt x="1434" y="258"/>
                  </a:lnTo>
                  <a:lnTo>
                    <a:pt x="1464" y="264"/>
                  </a:lnTo>
                  <a:lnTo>
                    <a:pt x="1490" y="274"/>
                  </a:lnTo>
                  <a:lnTo>
                    <a:pt x="1490" y="274"/>
                  </a:lnTo>
                  <a:lnTo>
                    <a:pt x="1494" y="288"/>
                  </a:lnTo>
                  <a:lnTo>
                    <a:pt x="1494" y="288"/>
                  </a:lnTo>
                  <a:lnTo>
                    <a:pt x="1466" y="294"/>
                  </a:lnTo>
                  <a:lnTo>
                    <a:pt x="1450" y="296"/>
                  </a:lnTo>
                  <a:lnTo>
                    <a:pt x="1436" y="296"/>
                  </a:lnTo>
                  <a:lnTo>
                    <a:pt x="1436" y="296"/>
                  </a:lnTo>
                  <a:lnTo>
                    <a:pt x="1404" y="292"/>
                  </a:lnTo>
                  <a:lnTo>
                    <a:pt x="1378" y="286"/>
                  </a:lnTo>
                  <a:lnTo>
                    <a:pt x="1378" y="286"/>
                  </a:lnTo>
                  <a:lnTo>
                    <a:pt x="1358" y="282"/>
                  </a:lnTo>
                  <a:lnTo>
                    <a:pt x="1318" y="274"/>
                  </a:lnTo>
                  <a:lnTo>
                    <a:pt x="1274" y="268"/>
                  </a:lnTo>
                  <a:lnTo>
                    <a:pt x="1236" y="266"/>
                  </a:lnTo>
                  <a:lnTo>
                    <a:pt x="688" y="266"/>
                  </a:lnTo>
                  <a:lnTo>
                    <a:pt x="674" y="266"/>
                  </a:lnTo>
                  <a:lnTo>
                    <a:pt x="674" y="266"/>
                  </a:lnTo>
                  <a:lnTo>
                    <a:pt x="640" y="266"/>
                  </a:lnTo>
                  <a:lnTo>
                    <a:pt x="600" y="268"/>
                  </a:lnTo>
                  <a:lnTo>
                    <a:pt x="600" y="268"/>
                  </a:lnTo>
                  <a:lnTo>
                    <a:pt x="526" y="280"/>
                  </a:lnTo>
                  <a:lnTo>
                    <a:pt x="526" y="280"/>
                  </a:lnTo>
                  <a:lnTo>
                    <a:pt x="474" y="288"/>
                  </a:lnTo>
                  <a:lnTo>
                    <a:pt x="440" y="292"/>
                  </a:lnTo>
                  <a:lnTo>
                    <a:pt x="440" y="292"/>
                  </a:lnTo>
                  <a:lnTo>
                    <a:pt x="386" y="292"/>
                  </a:lnTo>
                  <a:lnTo>
                    <a:pt x="386" y="292"/>
                  </a:lnTo>
                  <a:lnTo>
                    <a:pt x="386" y="274"/>
                  </a:lnTo>
                  <a:lnTo>
                    <a:pt x="386" y="274"/>
                  </a:lnTo>
                  <a:lnTo>
                    <a:pt x="412" y="266"/>
                  </a:lnTo>
                  <a:lnTo>
                    <a:pt x="464" y="254"/>
                  </a:lnTo>
                  <a:lnTo>
                    <a:pt x="536" y="240"/>
                  </a:lnTo>
                  <a:lnTo>
                    <a:pt x="578" y="234"/>
                  </a:lnTo>
                  <a:lnTo>
                    <a:pt x="626" y="228"/>
                  </a:lnTo>
                  <a:lnTo>
                    <a:pt x="626" y="228"/>
                  </a:lnTo>
                  <a:lnTo>
                    <a:pt x="628" y="226"/>
                  </a:lnTo>
                  <a:lnTo>
                    <a:pt x="628" y="140"/>
                  </a:lnTo>
                  <a:lnTo>
                    <a:pt x="628" y="140"/>
                  </a:lnTo>
                  <a:lnTo>
                    <a:pt x="626" y="138"/>
                  </a:lnTo>
                  <a:lnTo>
                    <a:pt x="626" y="138"/>
                  </a:lnTo>
                  <a:lnTo>
                    <a:pt x="4" y="138"/>
                  </a:lnTo>
                  <a:lnTo>
                    <a:pt x="4" y="138"/>
                  </a:lnTo>
                  <a:lnTo>
                    <a:pt x="4" y="4"/>
                  </a:lnTo>
                  <a:lnTo>
                    <a:pt x="4" y="4"/>
                  </a:lnTo>
                  <a:lnTo>
                    <a:pt x="1880" y="4"/>
                  </a:lnTo>
                  <a:lnTo>
                    <a:pt x="188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8"/>
            <p:cNvSpPr>
              <a:spLocks noEditPoints="1"/>
            </p:cNvSpPr>
            <p:nvPr/>
          </p:nvSpPr>
          <p:spPr bwMode="auto">
            <a:xfrm>
              <a:off x="6126163" y="5214938"/>
              <a:ext cx="679450" cy="136525"/>
            </a:xfrm>
            <a:custGeom>
              <a:avLst/>
              <a:gdLst>
                <a:gd name="T0" fmla="*/ 2 w 428"/>
                <a:gd name="T1" fmla="*/ 0 h 86"/>
                <a:gd name="T2" fmla="*/ 2 w 428"/>
                <a:gd name="T3" fmla="*/ 0 h 86"/>
                <a:gd name="T4" fmla="*/ 0 w 428"/>
                <a:gd name="T5" fmla="*/ 2 h 86"/>
                <a:gd name="T6" fmla="*/ 0 w 428"/>
                <a:gd name="T7" fmla="*/ 84 h 86"/>
                <a:gd name="T8" fmla="*/ 0 w 428"/>
                <a:gd name="T9" fmla="*/ 84 h 86"/>
                <a:gd name="T10" fmla="*/ 2 w 428"/>
                <a:gd name="T11" fmla="*/ 86 h 86"/>
                <a:gd name="T12" fmla="*/ 426 w 428"/>
                <a:gd name="T13" fmla="*/ 86 h 86"/>
                <a:gd name="T14" fmla="*/ 426 w 428"/>
                <a:gd name="T15" fmla="*/ 86 h 86"/>
                <a:gd name="T16" fmla="*/ 426 w 428"/>
                <a:gd name="T17" fmla="*/ 86 h 86"/>
                <a:gd name="T18" fmla="*/ 426 w 428"/>
                <a:gd name="T19" fmla="*/ 86 h 86"/>
                <a:gd name="T20" fmla="*/ 428 w 428"/>
                <a:gd name="T21" fmla="*/ 84 h 86"/>
                <a:gd name="T22" fmla="*/ 428 w 428"/>
                <a:gd name="T23" fmla="*/ 2 h 86"/>
                <a:gd name="T24" fmla="*/ 428 w 428"/>
                <a:gd name="T25" fmla="*/ 2 h 86"/>
                <a:gd name="T26" fmla="*/ 426 w 428"/>
                <a:gd name="T27" fmla="*/ 0 h 86"/>
                <a:gd name="T28" fmla="*/ 2 w 428"/>
                <a:gd name="T29" fmla="*/ 0 h 86"/>
                <a:gd name="T30" fmla="*/ 424 w 428"/>
                <a:gd name="T31" fmla="*/ 4 h 86"/>
                <a:gd name="T32" fmla="*/ 424 w 428"/>
                <a:gd name="T33" fmla="*/ 4 h 86"/>
                <a:gd name="T34" fmla="*/ 424 w 428"/>
                <a:gd name="T35" fmla="*/ 82 h 86"/>
                <a:gd name="T36" fmla="*/ 424 w 428"/>
                <a:gd name="T37" fmla="*/ 82 h 86"/>
                <a:gd name="T38" fmla="*/ 4 w 428"/>
                <a:gd name="T39" fmla="*/ 82 h 86"/>
                <a:gd name="T40" fmla="*/ 4 w 428"/>
                <a:gd name="T41" fmla="*/ 82 h 86"/>
                <a:gd name="T42" fmla="*/ 4 w 428"/>
                <a:gd name="T43" fmla="*/ 4 h 86"/>
                <a:gd name="T44" fmla="*/ 4 w 428"/>
                <a:gd name="T45" fmla="*/ 4 h 86"/>
                <a:gd name="T46" fmla="*/ 424 w 428"/>
                <a:gd name="T47" fmla="*/ 4 h 86"/>
                <a:gd name="T48" fmla="*/ 424 w 428"/>
                <a:gd name="T4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8" h="86">
                  <a:moveTo>
                    <a:pt x="2" y="0"/>
                  </a:moveTo>
                  <a:lnTo>
                    <a:pt x="2" y="0"/>
                  </a:lnTo>
                  <a:lnTo>
                    <a:pt x="0" y="2"/>
                  </a:lnTo>
                  <a:lnTo>
                    <a:pt x="0" y="84"/>
                  </a:lnTo>
                  <a:lnTo>
                    <a:pt x="0" y="84"/>
                  </a:lnTo>
                  <a:lnTo>
                    <a:pt x="2" y="86"/>
                  </a:lnTo>
                  <a:lnTo>
                    <a:pt x="426" y="86"/>
                  </a:lnTo>
                  <a:lnTo>
                    <a:pt x="426" y="86"/>
                  </a:lnTo>
                  <a:lnTo>
                    <a:pt x="426" y="86"/>
                  </a:lnTo>
                  <a:lnTo>
                    <a:pt x="426" y="86"/>
                  </a:lnTo>
                  <a:lnTo>
                    <a:pt x="428" y="84"/>
                  </a:lnTo>
                  <a:lnTo>
                    <a:pt x="428" y="2"/>
                  </a:lnTo>
                  <a:lnTo>
                    <a:pt x="428" y="2"/>
                  </a:lnTo>
                  <a:lnTo>
                    <a:pt x="426" y="0"/>
                  </a:lnTo>
                  <a:lnTo>
                    <a:pt x="2" y="0"/>
                  </a:lnTo>
                  <a:close/>
                  <a:moveTo>
                    <a:pt x="424" y="4"/>
                  </a:moveTo>
                  <a:lnTo>
                    <a:pt x="424" y="4"/>
                  </a:lnTo>
                  <a:lnTo>
                    <a:pt x="424" y="82"/>
                  </a:lnTo>
                  <a:lnTo>
                    <a:pt x="424" y="82"/>
                  </a:lnTo>
                  <a:lnTo>
                    <a:pt x="4" y="82"/>
                  </a:lnTo>
                  <a:lnTo>
                    <a:pt x="4" y="82"/>
                  </a:lnTo>
                  <a:lnTo>
                    <a:pt x="4" y="4"/>
                  </a:lnTo>
                  <a:lnTo>
                    <a:pt x="4" y="4"/>
                  </a:lnTo>
                  <a:lnTo>
                    <a:pt x="424" y="4"/>
                  </a:lnTo>
                  <a:lnTo>
                    <a:pt x="42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9" name="吹き出し: 円形 38"/>
          <p:cNvSpPr/>
          <p:nvPr/>
        </p:nvSpPr>
        <p:spPr>
          <a:xfrm>
            <a:off x="974725" y="2479675"/>
            <a:ext cx="1219200" cy="981075"/>
          </a:xfrm>
          <a:prstGeom prst="wedgeEllipseCallout">
            <a:avLst>
              <a:gd name="adj1" fmla="val 54483"/>
              <a:gd name="adj2" fmla="val 663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38" name="テキスト ボックス 37"/>
          <p:cNvSpPr txBox="1"/>
          <p:nvPr/>
        </p:nvSpPr>
        <p:spPr>
          <a:xfrm>
            <a:off x="86017" y="30847"/>
            <a:ext cx="172354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追加条件</a:t>
            </a:r>
          </a:p>
        </p:txBody>
      </p:sp>
      <p:sp>
        <p:nvSpPr>
          <p:cNvPr id="40" name="テキスト ボックス 39"/>
          <p:cNvSpPr txBox="1"/>
          <p:nvPr/>
        </p:nvSpPr>
        <p:spPr>
          <a:xfrm>
            <a:off x="177225" y="668801"/>
            <a:ext cx="1210588" cy="1323439"/>
          </a:xfrm>
          <a:prstGeom prst="rect">
            <a:avLst/>
          </a:prstGeom>
          <a:noFill/>
        </p:spPr>
        <p:txBody>
          <a:bodyPr wrap="none" rtlCol="0">
            <a:spAutoFit/>
          </a:bodyPr>
          <a:lstStyle/>
          <a:p>
            <a:r>
              <a:rPr kumimoji="1" lang="ja-JP" altLang="en-US" sz="8000" dirty="0">
                <a:latin typeface="HGP創英角ｺﾞｼｯｸUB" panose="020B0900000000000000" pitchFamily="50" charset="-128"/>
                <a:ea typeface="HGP創英角ｺﾞｼｯｸUB" panose="020B0900000000000000" pitchFamily="50" charset="-128"/>
              </a:rPr>
              <a:t>③</a:t>
            </a:r>
          </a:p>
        </p:txBody>
      </p:sp>
      <p:sp>
        <p:nvSpPr>
          <p:cNvPr id="41" name="テキスト ボックス 40"/>
          <p:cNvSpPr txBox="1"/>
          <p:nvPr/>
        </p:nvSpPr>
        <p:spPr>
          <a:xfrm>
            <a:off x="4229825" y="629735"/>
            <a:ext cx="864000" cy="200055"/>
          </a:xfrm>
          <a:prstGeom prst="rect">
            <a:avLst/>
          </a:prstGeom>
          <a:noFill/>
        </p:spPr>
        <p:txBody>
          <a:bodyPr wrap="square" lIns="0" tIns="0" rIns="0" bIns="0" rtlCol="0" anchor="ctr" anchorCtr="0">
            <a:spAutoFit/>
          </a:bodyPr>
          <a:lstStyle/>
          <a:p>
            <a:pPr algn="dist"/>
            <a:r>
              <a:rPr kumimoji="1" lang="ja-JP" altLang="en-US" sz="1300" dirty="0">
                <a:latin typeface="HGP創英角ｺﾞｼｯｸUB" panose="020B0900000000000000" pitchFamily="50" charset="-128"/>
                <a:ea typeface="HGP創英角ｺﾞｼｯｸUB" panose="020B0900000000000000" pitchFamily="50" charset="-128"/>
              </a:rPr>
              <a:t>ち　いき</a:t>
            </a:r>
          </a:p>
        </p:txBody>
      </p:sp>
      <p:sp>
        <p:nvSpPr>
          <p:cNvPr id="42" name="テキスト ボックス 41"/>
          <p:cNvSpPr txBox="1"/>
          <p:nvPr/>
        </p:nvSpPr>
        <p:spPr>
          <a:xfrm>
            <a:off x="1930699" y="1345376"/>
            <a:ext cx="2059166" cy="200055"/>
          </a:xfrm>
          <a:prstGeom prst="rect">
            <a:avLst/>
          </a:prstGeom>
          <a:noFill/>
        </p:spPr>
        <p:txBody>
          <a:bodyPr wrap="square" lIns="0" tIns="0" rIns="0" bIns="0" rtlCol="0" anchor="ctr" anchorCtr="0">
            <a:spAutoFit/>
          </a:bodyPr>
          <a:lstStyle/>
          <a:p>
            <a:pPr algn="dist"/>
            <a:r>
              <a:rPr kumimoji="1" lang="ja-JP" altLang="en-US" sz="1300" dirty="0">
                <a:solidFill>
                  <a:srgbClr val="B52F25"/>
                </a:solidFill>
                <a:latin typeface="HGP創英角ｺﾞｼｯｸUB" panose="020B0900000000000000" pitchFamily="50" charset="-128"/>
                <a:ea typeface="HGP創英角ｺﾞｼｯｸUB" panose="020B0900000000000000" pitchFamily="50" charset="-128"/>
              </a:rPr>
              <a:t>ど　しゃさいがい</a:t>
            </a:r>
          </a:p>
        </p:txBody>
      </p:sp>
      <p:sp>
        <p:nvSpPr>
          <p:cNvPr id="43" name="テキスト ボックス 42"/>
          <p:cNvSpPr txBox="1"/>
          <p:nvPr/>
        </p:nvSpPr>
        <p:spPr>
          <a:xfrm>
            <a:off x="4155897" y="1346269"/>
            <a:ext cx="2059166" cy="200055"/>
          </a:xfrm>
          <a:prstGeom prst="rect">
            <a:avLst/>
          </a:prstGeom>
          <a:noFill/>
        </p:spPr>
        <p:txBody>
          <a:bodyPr wrap="square" lIns="0" tIns="0" rIns="0" bIns="0" rtlCol="0" anchor="ctr" anchorCtr="0">
            <a:spAutoFit/>
          </a:bodyPr>
          <a:lstStyle/>
          <a:p>
            <a:pPr algn="dist"/>
            <a:r>
              <a:rPr kumimoji="1" lang="ja-JP" altLang="en-US" sz="1300" dirty="0">
                <a:solidFill>
                  <a:srgbClr val="B52F25"/>
                </a:solidFill>
                <a:latin typeface="HGP創英角ｺﾞｼｯｸUB" panose="020B0900000000000000" pitchFamily="50" charset="-128"/>
                <a:ea typeface="HGP創英角ｺﾞｼｯｸUB" panose="020B0900000000000000" pitchFamily="50" charset="-128"/>
              </a:rPr>
              <a:t>けいかい じょうほう</a:t>
            </a:r>
          </a:p>
        </p:txBody>
      </p:sp>
      <p:sp>
        <p:nvSpPr>
          <p:cNvPr id="4" name="テキスト ボックス 3">
            <a:extLst>
              <a:ext uri="{FF2B5EF4-FFF2-40B4-BE49-F238E27FC236}">
                <a16:creationId xmlns:a16="http://schemas.microsoft.com/office/drawing/2014/main" id="{26B0034B-8229-027E-2FF1-5B233C175956}"/>
              </a:ext>
            </a:extLst>
          </p:cNvPr>
          <p:cNvSpPr txBox="1"/>
          <p:nvPr/>
        </p:nvSpPr>
        <p:spPr>
          <a:xfrm>
            <a:off x="229891" y="-18670"/>
            <a:ext cx="1422000" cy="184666"/>
          </a:xfrm>
          <a:prstGeom prst="rect">
            <a:avLst/>
          </a:prstGeom>
          <a:noFill/>
        </p:spPr>
        <p:txBody>
          <a:bodyPr wrap="square" lIns="0" tIns="0" rIns="0" bIns="0" rtlCol="0" anchor="ctr" anchorCtr="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つい　か　じょうけん</a:t>
            </a:r>
          </a:p>
        </p:txBody>
      </p:sp>
    </p:spTree>
    <p:extLst>
      <p:ext uri="{BB962C8B-B14F-4D97-AF65-F5344CB8AC3E}">
        <p14:creationId xmlns:p14="http://schemas.microsoft.com/office/powerpoint/2010/main" val="839836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53</a:t>
            </a:fld>
            <a:endParaRPr kumimoji="1" lang="ja-JP" altLang="en-US"/>
          </a:p>
        </p:txBody>
      </p:sp>
      <p:sp>
        <p:nvSpPr>
          <p:cNvPr id="5" name="テキスト ボックス 4"/>
          <p:cNvSpPr txBox="1"/>
          <p:nvPr/>
        </p:nvSpPr>
        <p:spPr>
          <a:xfrm>
            <a:off x="86017" y="30847"/>
            <a:ext cx="172354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追加条件</a:t>
            </a:r>
          </a:p>
        </p:txBody>
      </p:sp>
      <p:sp>
        <p:nvSpPr>
          <p:cNvPr id="6" name="テキスト ボックス 5"/>
          <p:cNvSpPr txBox="1"/>
          <p:nvPr/>
        </p:nvSpPr>
        <p:spPr>
          <a:xfrm>
            <a:off x="1272049" y="912005"/>
            <a:ext cx="7607300" cy="784830"/>
          </a:xfrm>
          <a:prstGeom prst="rect">
            <a:avLst/>
          </a:prstGeom>
          <a:noFill/>
        </p:spPr>
        <p:txBody>
          <a:bodyPr wrap="square" rtlCol="0">
            <a:spAutoFit/>
          </a:bodyPr>
          <a:lstStyle/>
          <a:p>
            <a:r>
              <a:rPr kumimoji="1" lang="ja-JP" altLang="en-US" sz="4500" dirty="0">
                <a:effectLst/>
                <a:latin typeface="HGP創英角ｺﾞｼｯｸUB" panose="020B0900000000000000" pitchFamily="50" charset="-128"/>
                <a:ea typeface="HGP創英角ｺﾞｼｯｸUB" panose="020B0900000000000000" pitchFamily="50" charset="-128"/>
              </a:rPr>
              <a:t>昼間ではなく、</a:t>
            </a:r>
            <a:r>
              <a:rPr kumimoji="1" lang="ja-JP" altLang="en-US" sz="4500" dirty="0">
                <a:solidFill>
                  <a:srgbClr val="B52F25"/>
                </a:solidFill>
                <a:effectLst/>
                <a:latin typeface="HGP創英角ｺﾞｼｯｸUB" panose="020B0900000000000000" pitchFamily="50" charset="-128"/>
                <a:ea typeface="HGP創英角ｺﾞｼｯｸUB" panose="020B0900000000000000" pitchFamily="50" charset="-128"/>
              </a:rPr>
              <a:t>夜</a:t>
            </a:r>
            <a:r>
              <a:rPr kumimoji="1" lang="ja-JP" altLang="en-US" sz="4500" dirty="0">
                <a:effectLst/>
                <a:latin typeface="HGP創英角ｺﾞｼｯｸUB" panose="020B0900000000000000" pitchFamily="50" charset="-128"/>
                <a:ea typeface="HGP創英角ｺﾞｼｯｸUB" panose="020B0900000000000000" pitchFamily="50" charset="-128"/>
              </a:rPr>
              <a:t>だったら？</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pic>
        <p:nvPicPr>
          <p:cNvPr id="3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672" y="2259852"/>
            <a:ext cx="7175180" cy="4318395"/>
          </a:xfrm>
          <a:prstGeom prst="rect">
            <a:avLst/>
          </a:prstGeom>
          <a:solidFill>
            <a:schemeClr val="bg1">
              <a:lumMod val="95000"/>
            </a:schemeClr>
          </a:solidFill>
        </p:spPr>
      </p:pic>
      <p:sp>
        <p:nvSpPr>
          <p:cNvPr id="4" name="正方形/長方形 3"/>
          <p:cNvSpPr/>
          <p:nvPr/>
        </p:nvSpPr>
        <p:spPr>
          <a:xfrm>
            <a:off x="-34412" y="2229862"/>
            <a:ext cx="9178412" cy="4352715"/>
          </a:xfrm>
          <a:prstGeom prst="rect">
            <a:avLst/>
          </a:prstGeom>
          <a:solidFill>
            <a:schemeClr val="tx1">
              <a:lumMod val="65000"/>
              <a:lumOff val="3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p:cNvGrpSpPr/>
          <p:nvPr/>
        </p:nvGrpSpPr>
        <p:grpSpPr>
          <a:xfrm>
            <a:off x="217714" y="2062341"/>
            <a:ext cx="8926286" cy="793919"/>
            <a:chOff x="577103" y="1009580"/>
            <a:chExt cx="8234388" cy="732381"/>
          </a:xfrm>
        </p:grpSpPr>
        <p:sp>
          <p:nvSpPr>
            <p:cNvPr id="41" name="思考の吹き出し: 雲形 40"/>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思考の吹き出し: 雲形 41"/>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思考の吹き出し: 雲形 42"/>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思考の吹き出し: 雲形 43"/>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p:cNvGrpSpPr/>
          <p:nvPr/>
        </p:nvGrpSpPr>
        <p:grpSpPr>
          <a:xfrm>
            <a:off x="695780" y="2580351"/>
            <a:ext cx="7766954" cy="3883027"/>
            <a:chOff x="850137" y="1677857"/>
            <a:chExt cx="7663310" cy="3831212"/>
          </a:xfrm>
        </p:grpSpPr>
        <p:cxnSp>
          <p:nvCxnSpPr>
            <p:cNvPr id="46" name="直線コネクタ 45"/>
            <p:cNvCxnSpPr/>
            <p:nvPr/>
          </p:nvCxnSpPr>
          <p:spPr>
            <a:xfrm flipH="1">
              <a:off x="850137" y="1870529"/>
              <a:ext cx="422487" cy="963355"/>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sp>
        <p:nvSpPr>
          <p:cNvPr id="7" name="月 6"/>
          <p:cNvSpPr/>
          <p:nvPr/>
        </p:nvSpPr>
        <p:spPr>
          <a:xfrm rot="1176925" flipH="1">
            <a:off x="8149753" y="1545196"/>
            <a:ext cx="632912" cy="1265823"/>
          </a:xfrm>
          <a:prstGeom prst="mo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177224" y="668801"/>
            <a:ext cx="1210588" cy="1323439"/>
          </a:xfrm>
          <a:prstGeom prst="rect">
            <a:avLst/>
          </a:prstGeom>
          <a:noFill/>
        </p:spPr>
        <p:txBody>
          <a:bodyPr wrap="none" rtlCol="0">
            <a:spAutoFit/>
          </a:bodyPr>
          <a:lstStyle/>
          <a:p>
            <a:r>
              <a:rPr kumimoji="1" lang="ja-JP" altLang="en-US" sz="8000" dirty="0">
                <a:latin typeface="HGP創英角ｺﾞｼｯｸUB" panose="020B0900000000000000" pitchFamily="50" charset="-128"/>
                <a:ea typeface="HGP創英角ｺﾞｼｯｸUB" panose="020B0900000000000000" pitchFamily="50" charset="-128"/>
              </a:rPr>
              <a:t>④</a:t>
            </a:r>
          </a:p>
        </p:txBody>
      </p:sp>
      <p:sp>
        <p:nvSpPr>
          <p:cNvPr id="81" name="正方形/長方形 80"/>
          <p:cNvSpPr/>
          <p:nvPr/>
        </p:nvSpPr>
        <p:spPr>
          <a:xfrm>
            <a:off x="6615206" y="6324916"/>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sp>
        <p:nvSpPr>
          <p:cNvPr id="3" name="テキスト ボックス 2">
            <a:extLst>
              <a:ext uri="{FF2B5EF4-FFF2-40B4-BE49-F238E27FC236}">
                <a16:creationId xmlns:a16="http://schemas.microsoft.com/office/drawing/2014/main" id="{E3117903-6751-2464-EF00-D9904D841700}"/>
              </a:ext>
            </a:extLst>
          </p:cNvPr>
          <p:cNvSpPr txBox="1"/>
          <p:nvPr/>
        </p:nvSpPr>
        <p:spPr>
          <a:xfrm>
            <a:off x="229891" y="-18670"/>
            <a:ext cx="1422000" cy="184666"/>
          </a:xfrm>
          <a:prstGeom prst="rect">
            <a:avLst/>
          </a:prstGeom>
          <a:noFill/>
        </p:spPr>
        <p:txBody>
          <a:bodyPr wrap="square" lIns="0" tIns="0" rIns="0" bIns="0" rtlCol="0" anchor="ctr" anchorCtr="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つい　か　じょうけん</a:t>
            </a:r>
          </a:p>
        </p:txBody>
      </p:sp>
    </p:spTree>
    <p:extLst>
      <p:ext uri="{BB962C8B-B14F-4D97-AF65-F5344CB8AC3E}">
        <p14:creationId xmlns:p14="http://schemas.microsoft.com/office/powerpoint/2010/main" val="40647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1" repeatCount="3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D570D9-1E72-DB18-E578-C81D0072C219}"/>
              </a:ext>
            </a:extLst>
          </p:cNvPr>
          <p:cNvPicPr>
            <a:picLocks noChangeAspect="1"/>
          </p:cNvPicPr>
          <p:nvPr/>
        </p:nvPicPr>
        <p:blipFill rotWithShape="1">
          <a:blip r:embed="rId2"/>
          <a:srcRect l="5000" t="2193" r="5000" b="2193"/>
          <a:stretch/>
        </p:blipFill>
        <p:spPr>
          <a:xfrm>
            <a:off x="0" y="762000"/>
            <a:ext cx="9144000" cy="609600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pPr/>
              <a:t>6</a:t>
            </a:fld>
            <a:endParaRPr kumimoji="1" lang="ja-JP" altLang="en-US"/>
          </a:p>
        </p:txBody>
      </p:sp>
      <p:cxnSp>
        <p:nvCxnSpPr>
          <p:cNvPr id="36" name="直線コネクタ 35"/>
          <p:cNvCxnSpPr/>
          <p:nvPr/>
        </p:nvCxnSpPr>
        <p:spPr>
          <a:xfrm flipH="1">
            <a:off x="6647804" y="2419967"/>
            <a:ext cx="237273" cy="728765"/>
          </a:xfrm>
          <a:prstGeom prst="line">
            <a:avLst/>
          </a:prstGeom>
          <a:ln w="63500">
            <a:solidFill>
              <a:schemeClr val="bg1"/>
            </a:solidFill>
            <a:prstDash val="sysDot"/>
            <a:round/>
            <a:tailEnd type="ova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D2039235-FDB8-3692-857B-EB12D1330DCD}"/>
              </a:ext>
            </a:extLst>
          </p:cNvPr>
          <p:cNvSpPr/>
          <p:nvPr/>
        </p:nvSpPr>
        <p:spPr>
          <a:xfrm>
            <a:off x="6902212" y="6622749"/>
            <a:ext cx="1997663"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写真｜国土交通省　豊岡河川国道事務所</a:t>
            </a:r>
            <a:endParaRPr lang="en-US" altLang="ja-JP" sz="800" dirty="0">
              <a:latin typeface="MS PGothic" panose="020B0600070205080204" pitchFamily="50" charset="-128"/>
              <a:ea typeface="MS PGothic" panose="020B0600070205080204" pitchFamily="50" charset="-128"/>
            </a:endParaRPr>
          </a:p>
        </p:txBody>
      </p:sp>
      <p:grpSp>
        <p:nvGrpSpPr>
          <p:cNvPr id="11" name="グループ化 10">
            <a:extLst>
              <a:ext uri="{FF2B5EF4-FFF2-40B4-BE49-F238E27FC236}">
                <a16:creationId xmlns:a16="http://schemas.microsoft.com/office/drawing/2014/main" id="{F6D962C1-2C71-BCF7-BD83-81F7FE8502D6}"/>
              </a:ext>
            </a:extLst>
          </p:cNvPr>
          <p:cNvGrpSpPr/>
          <p:nvPr/>
        </p:nvGrpSpPr>
        <p:grpSpPr>
          <a:xfrm>
            <a:off x="5124791" y="1265415"/>
            <a:ext cx="3705250" cy="1154552"/>
            <a:chOff x="5689534" y="2609155"/>
            <a:chExt cx="3705250" cy="1154552"/>
          </a:xfrm>
        </p:grpSpPr>
        <p:grpSp>
          <p:nvGrpSpPr>
            <p:cNvPr id="19" name="グループ化 18">
              <a:extLst>
                <a:ext uri="{FF2B5EF4-FFF2-40B4-BE49-F238E27FC236}">
                  <a16:creationId xmlns:a16="http://schemas.microsoft.com/office/drawing/2014/main" id="{F1F8047E-AEA0-95DD-B4DF-07A4341D39E9}"/>
                </a:ext>
              </a:extLst>
            </p:cNvPr>
            <p:cNvGrpSpPr/>
            <p:nvPr/>
          </p:nvGrpSpPr>
          <p:grpSpPr>
            <a:xfrm>
              <a:off x="8240232" y="2609155"/>
              <a:ext cx="1154552" cy="1154552"/>
              <a:chOff x="7689149" y="493671"/>
              <a:chExt cx="1866859" cy="1866859"/>
            </a:xfrm>
          </p:grpSpPr>
          <p:sp>
            <p:nvSpPr>
              <p:cNvPr id="20" name="星 12 33">
                <a:extLst>
                  <a:ext uri="{FF2B5EF4-FFF2-40B4-BE49-F238E27FC236}">
                    <a16:creationId xmlns:a16="http://schemas.microsoft.com/office/drawing/2014/main" id="{5D90F9C0-CA90-2FAB-F3C9-0456BE948376}"/>
                  </a:ext>
                </a:extLst>
              </p:cNvPr>
              <p:cNvSpPr/>
              <p:nvPr/>
            </p:nvSpPr>
            <p:spPr>
              <a:xfrm>
                <a:off x="7689149" y="493671"/>
                <a:ext cx="1866859" cy="1866859"/>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2206187B-82DF-EE30-FA0B-A8AE969FD6AC}"/>
                  </a:ext>
                </a:extLst>
              </p:cNvPr>
              <p:cNvSpPr txBox="1"/>
              <p:nvPr/>
            </p:nvSpPr>
            <p:spPr>
              <a:xfrm rot="985020">
                <a:off x="7975619" y="719867"/>
                <a:ext cx="1293918" cy="1343685"/>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a:t>
                </a:r>
              </a:p>
            </p:txBody>
          </p:sp>
        </p:grpSp>
        <p:sp>
          <p:nvSpPr>
            <p:cNvPr id="29" name="テキスト ボックス 28"/>
            <p:cNvSpPr txBox="1"/>
            <p:nvPr/>
          </p:nvSpPr>
          <p:spPr>
            <a:xfrm>
              <a:off x="5689534" y="3094293"/>
              <a:ext cx="3046027" cy="669414"/>
            </a:xfrm>
            <a:prstGeom prst="rect">
              <a:avLst/>
            </a:prstGeom>
            <a:noFill/>
          </p:spPr>
          <p:txBody>
            <a:bodyPr wrap="none" rtlCol="0">
              <a:spAutoFit/>
            </a:bodyPr>
            <a:lstStyle/>
            <a:p>
              <a:pPr>
                <a:lnSpc>
                  <a:spcPts val="4500"/>
                </a:lnSpc>
              </a:pPr>
              <a:r>
                <a:rPr kumimoji="1" lang="ja-JP" altLang="en-US"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車が流された</a:t>
              </a:r>
              <a:endParaRPr kumimoji="1" lang="en-US" altLang="ja-JP"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grpSp>
      <p:grpSp>
        <p:nvGrpSpPr>
          <p:cNvPr id="16" name="グループ化 15">
            <a:extLst>
              <a:ext uri="{FF2B5EF4-FFF2-40B4-BE49-F238E27FC236}">
                <a16:creationId xmlns:a16="http://schemas.microsoft.com/office/drawing/2014/main" id="{5026264B-253D-D386-F2F8-B62F5127053D}"/>
              </a:ext>
            </a:extLst>
          </p:cNvPr>
          <p:cNvGrpSpPr/>
          <p:nvPr/>
        </p:nvGrpSpPr>
        <p:grpSpPr>
          <a:xfrm>
            <a:off x="172117" y="192178"/>
            <a:ext cx="2674839" cy="923108"/>
            <a:chOff x="1086517" y="2528978"/>
            <a:chExt cx="2674839" cy="923108"/>
          </a:xfrm>
        </p:grpSpPr>
        <p:grpSp>
          <p:nvGrpSpPr>
            <p:cNvPr id="17" name="グループ化 16">
              <a:extLst>
                <a:ext uri="{FF2B5EF4-FFF2-40B4-BE49-F238E27FC236}">
                  <a16:creationId xmlns:a16="http://schemas.microsoft.com/office/drawing/2014/main" id="{0E1D5F8B-31E9-01DD-87AB-3F240B8BBF4B}"/>
                </a:ext>
              </a:extLst>
            </p:cNvPr>
            <p:cNvGrpSpPr/>
            <p:nvPr/>
          </p:nvGrpSpPr>
          <p:grpSpPr>
            <a:xfrm>
              <a:off x="1086517" y="2528978"/>
              <a:ext cx="2674839" cy="923108"/>
              <a:chOff x="5973269" y="1268379"/>
              <a:chExt cx="2674839" cy="923108"/>
            </a:xfrm>
          </p:grpSpPr>
          <p:sp>
            <p:nvSpPr>
              <p:cNvPr id="22" name="角丸四角形 5">
                <a:extLst>
                  <a:ext uri="{FF2B5EF4-FFF2-40B4-BE49-F238E27FC236}">
                    <a16:creationId xmlns:a16="http://schemas.microsoft.com/office/drawing/2014/main" id="{3C92FB23-FEDA-74A7-9093-5481EA59CA1A}"/>
                  </a:ext>
                </a:extLst>
              </p:cNvPr>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4870606-2DFD-9D05-0BAA-1BBBBFD71979}"/>
                  </a:ext>
                </a:extLst>
              </p:cNvPr>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18" name="テキスト ボックス 17">
              <a:extLst>
                <a:ext uri="{FF2B5EF4-FFF2-40B4-BE49-F238E27FC236}">
                  <a16:creationId xmlns:a16="http://schemas.microsoft.com/office/drawing/2014/main" id="{AE9C0B4A-C88E-0A5D-6914-528309BBF154}"/>
                </a:ext>
              </a:extLst>
            </p:cNvPr>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8" name="正方形/長方形 7">
            <a:extLst>
              <a:ext uri="{FF2B5EF4-FFF2-40B4-BE49-F238E27FC236}">
                <a16:creationId xmlns:a16="http://schemas.microsoft.com/office/drawing/2014/main" id="{510BA24A-D5AA-F6E4-9943-7FCF5D402B30}"/>
              </a:ext>
            </a:extLst>
          </p:cNvPr>
          <p:cNvSpPr/>
          <p:nvPr/>
        </p:nvSpPr>
        <p:spPr>
          <a:xfrm>
            <a:off x="8099656" y="6622749"/>
            <a:ext cx="800219" cy="215444"/>
          </a:xfrm>
          <a:prstGeom prst="rect">
            <a:avLst/>
          </a:prstGeom>
        </p:spPr>
        <p:txBody>
          <a:bodyPr wrap="none">
            <a:spAutoFit/>
          </a:bodyPr>
          <a:lstStyle/>
          <a:p>
            <a:pPr algn="r"/>
            <a:r>
              <a:rPr lang="zh-TW" altLang="en-US" sz="800" dirty="0">
                <a:latin typeface="MS PGothic" panose="020B0600070205080204" pitchFamily="50" charset="-128"/>
                <a:ea typeface="MS PGothic" panose="020B0600070205080204" pitchFamily="50" charset="-128"/>
              </a:rPr>
              <a:t>写真｜群馬県</a:t>
            </a:r>
          </a:p>
        </p:txBody>
      </p:sp>
      <p:sp>
        <p:nvSpPr>
          <p:cNvPr id="9" name="テキスト ボックス 8">
            <a:extLst>
              <a:ext uri="{FF2B5EF4-FFF2-40B4-BE49-F238E27FC236}">
                <a16:creationId xmlns:a16="http://schemas.microsoft.com/office/drawing/2014/main" id="{21E55894-4913-AF33-4D34-8E76AC7851A3}"/>
              </a:ext>
            </a:extLst>
          </p:cNvPr>
          <p:cNvSpPr txBox="1"/>
          <p:nvPr/>
        </p:nvSpPr>
        <p:spPr>
          <a:xfrm>
            <a:off x="251745" y="6360464"/>
            <a:ext cx="5234125" cy="338554"/>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 太田市 牛沢町</a:t>
            </a:r>
          </a:p>
        </p:txBody>
      </p:sp>
      <p:sp>
        <p:nvSpPr>
          <p:cNvPr id="10" name="テキスト ボックス 9">
            <a:extLst>
              <a:ext uri="{FF2B5EF4-FFF2-40B4-BE49-F238E27FC236}">
                <a16:creationId xmlns:a16="http://schemas.microsoft.com/office/drawing/2014/main" id="{FC313153-2F36-540B-F303-42FCC558DFEC}"/>
              </a:ext>
            </a:extLst>
          </p:cNvPr>
          <p:cNvSpPr txBox="1"/>
          <p:nvPr/>
        </p:nvSpPr>
        <p:spPr>
          <a:xfrm>
            <a:off x="3713730" y="423387"/>
            <a:ext cx="5186145" cy="276999"/>
          </a:xfrm>
          <a:prstGeom prst="rect">
            <a:avLst/>
          </a:prstGeom>
          <a:noFill/>
        </p:spPr>
        <p:txBody>
          <a:bodyPr wrap="square" rtlCol="0">
            <a:spAutoFit/>
          </a:bodyPr>
          <a:lstStyle/>
          <a:p>
            <a:pPr marL="180000" indent="-144000"/>
            <a:r>
              <a:rPr kumimoji="1" lang="ja-JP" altLang="en-US" sz="1200" dirty="0">
                <a:solidFill>
                  <a:srgbClr val="FF0000"/>
                </a:solidFill>
                <a:latin typeface="小塚明朝 Pr6N R" panose="02020400000000000000" pitchFamily="18" charset="-128"/>
                <a:ea typeface="小塚明朝 Pr6N R" panose="02020400000000000000" pitchFamily="18" charset="-128"/>
              </a:rPr>
              <a:t>↓◆写真は同様の事象が起きている地域の写真への差替えてください。</a:t>
            </a:r>
          </a:p>
        </p:txBody>
      </p:sp>
    </p:spTree>
    <p:extLst>
      <p:ext uri="{BB962C8B-B14F-4D97-AF65-F5344CB8AC3E}">
        <p14:creationId xmlns:p14="http://schemas.microsoft.com/office/powerpoint/2010/main" val="7034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8E48FA3-64C2-1F37-C9C4-F7C0DC15DEF0}"/>
              </a:ext>
            </a:extLst>
          </p:cNvPr>
          <p:cNvPicPr>
            <a:picLocks noChangeAspect="1"/>
          </p:cNvPicPr>
          <p:nvPr/>
        </p:nvPicPr>
        <p:blipFill rotWithShape="1">
          <a:blip r:embed="rId2"/>
          <a:srcRect t="11064" r="1703" b="1675"/>
          <a:stretch/>
        </p:blipFill>
        <p:spPr>
          <a:xfrm>
            <a:off x="-14476" y="1362914"/>
            <a:ext cx="9158476" cy="5495086"/>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7</a:t>
            </a:fld>
            <a:endParaRPr kumimoji="1" lang="ja-JP" altLang="en-US"/>
          </a:p>
        </p:txBody>
      </p:sp>
      <p:cxnSp>
        <p:nvCxnSpPr>
          <p:cNvPr id="19" name="直線コネクタ 18">
            <a:extLst>
              <a:ext uri="{FF2B5EF4-FFF2-40B4-BE49-F238E27FC236}">
                <a16:creationId xmlns:a16="http://schemas.microsoft.com/office/drawing/2014/main" id="{24340129-DB8D-2749-0E77-E6D468FA13FE}"/>
              </a:ext>
            </a:extLst>
          </p:cNvPr>
          <p:cNvCxnSpPr>
            <a:cxnSpLocks/>
          </p:cNvCxnSpPr>
          <p:nvPr/>
        </p:nvCxnSpPr>
        <p:spPr>
          <a:xfrm>
            <a:off x="853102" y="2761697"/>
            <a:ext cx="410336" cy="695037"/>
          </a:xfrm>
          <a:prstGeom prst="line">
            <a:avLst/>
          </a:prstGeom>
          <a:ln w="63500">
            <a:solidFill>
              <a:schemeClr val="bg1"/>
            </a:solidFill>
            <a:prstDash val="sysDot"/>
            <a:round/>
            <a:tailEnd type="oval"/>
          </a:ln>
        </p:spPr>
        <p:style>
          <a:lnRef idx="1">
            <a:schemeClr val="accent1"/>
          </a:lnRef>
          <a:fillRef idx="0">
            <a:schemeClr val="accent1"/>
          </a:fillRef>
          <a:effectRef idx="0">
            <a:schemeClr val="accent1"/>
          </a:effectRef>
          <a:fontRef idx="minor">
            <a:schemeClr val="tx1"/>
          </a:fontRef>
        </p:style>
      </p:cxnSp>
      <p:grpSp>
        <p:nvGrpSpPr>
          <p:cNvPr id="35" name="グループ化 34">
            <a:extLst>
              <a:ext uri="{FF2B5EF4-FFF2-40B4-BE49-F238E27FC236}">
                <a16:creationId xmlns:a16="http://schemas.microsoft.com/office/drawing/2014/main" id="{02144C21-33C7-E2A5-4349-2727458E7A41}"/>
              </a:ext>
            </a:extLst>
          </p:cNvPr>
          <p:cNvGrpSpPr/>
          <p:nvPr/>
        </p:nvGrpSpPr>
        <p:grpSpPr>
          <a:xfrm>
            <a:off x="320349" y="1189828"/>
            <a:ext cx="7307211" cy="1507803"/>
            <a:chOff x="377711" y="916561"/>
            <a:chExt cx="7307211" cy="1507803"/>
          </a:xfrm>
        </p:grpSpPr>
        <p:grpSp>
          <p:nvGrpSpPr>
            <p:cNvPr id="20" name="グループ化 19">
              <a:extLst>
                <a:ext uri="{FF2B5EF4-FFF2-40B4-BE49-F238E27FC236}">
                  <a16:creationId xmlns:a16="http://schemas.microsoft.com/office/drawing/2014/main" id="{70FE8BE1-6497-5F72-C53B-14D38A817B64}"/>
                </a:ext>
              </a:extLst>
            </p:cNvPr>
            <p:cNvGrpSpPr/>
            <p:nvPr/>
          </p:nvGrpSpPr>
          <p:grpSpPr>
            <a:xfrm>
              <a:off x="6530370" y="1207509"/>
              <a:ext cx="1154552" cy="1154552"/>
              <a:chOff x="8242240" y="761337"/>
              <a:chExt cx="1866859" cy="1866859"/>
            </a:xfrm>
          </p:grpSpPr>
          <p:sp>
            <p:nvSpPr>
              <p:cNvPr id="21" name="星 12 33">
                <a:extLst>
                  <a:ext uri="{FF2B5EF4-FFF2-40B4-BE49-F238E27FC236}">
                    <a16:creationId xmlns:a16="http://schemas.microsoft.com/office/drawing/2014/main" id="{E59C3033-2D6E-063F-A7AD-156FDEC53EFE}"/>
                  </a:ext>
                </a:extLst>
              </p:cNvPr>
              <p:cNvSpPr/>
              <p:nvPr/>
            </p:nvSpPr>
            <p:spPr>
              <a:xfrm>
                <a:off x="8242240" y="761337"/>
                <a:ext cx="1866859" cy="1866859"/>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93B18A0-65E4-DD7D-6662-29432FD54FD6}"/>
                  </a:ext>
                </a:extLst>
              </p:cNvPr>
              <p:cNvSpPr txBox="1"/>
              <p:nvPr/>
            </p:nvSpPr>
            <p:spPr>
              <a:xfrm rot="985020">
                <a:off x="8528711" y="987533"/>
                <a:ext cx="1293918" cy="1343685"/>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a:t>
                </a:r>
              </a:p>
            </p:txBody>
          </p:sp>
        </p:grpSp>
        <p:sp>
          <p:nvSpPr>
            <p:cNvPr id="18" name="テキスト ボックス 17">
              <a:extLst>
                <a:ext uri="{FF2B5EF4-FFF2-40B4-BE49-F238E27FC236}">
                  <a16:creationId xmlns:a16="http://schemas.microsoft.com/office/drawing/2014/main" id="{A149FF99-203B-0C43-C1BD-51F73F05A50C}"/>
                </a:ext>
              </a:extLst>
            </p:cNvPr>
            <p:cNvSpPr txBox="1"/>
            <p:nvPr/>
          </p:nvSpPr>
          <p:spPr>
            <a:xfrm>
              <a:off x="377711" y="1011157"/>
              <a:ext cx="6630341" cy="1413207"/>
            </a:xfrm>
            <a:prstGeom prst="rect">
              <a:avLst/>
            </a:prstGeom>
            <a:noFill/>
          </p:spPr>
          <p:txBody>
            <a:bodyPr wrap="none" rtlCol="0">
              <a:spAutoFit/>
            </a:bodyPr>
            <a:lstStyle/>
            <a:p>
              <a:pPr>
                <a:lnSpc>
                  <a:spcPts val="5500"/>
                </a:lnSpc>
              </a:pPr>
              <a:r>
                <a:rPr kumimoji="1" lang="ja-JP" altLang="en-US"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山やがけからの土砂で家が</a:t>
              </a:r>
              <a:endParaRPr kumimoji="1" lang="en-US" altLang="ja-JP"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pPr>
                <a:lnSpc>
                  <a:spcPts val="5500"/>
                </a:lnSpc>
              </a:pPr>
              <a:r>
                <a:rPr kumimoji="1" lang="ja-JP" altLang="en-US"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押し流されたりうまってしまった</a:t>
              </a:r>
              <a:endParaRPr kumimoji="1" lang="en-US" altLang="ja-JP" sz="40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34" name="テキスト ボックス 33">
              <a:extLst>
                <a:ext uri="{FF2B5EF4-FFF2-40B4-BE49-F238E27FC236}">
                  <a16:creationId xmlns:a16="http://schemas.microsoft.com/office/drawing/2014/main" id="{7454A14E-BB2E-C155-DE7D-9CA7C93C40B9}"/>
                </a:ext>
              </a:extLst>
            </p:cNvPr>
            <p:cNvSpPr txBox="1"/>
            <p:nvPr/>
          </p:nvSpPr>
          <p:spPr>
            <a:xfrm>
              <a:off x="3943714" y="916561"/>
              <a:ext cx="668453" cy="184666"/>
            </a:xfrm>
            <a:prstGeom prst="rect">
              <a:avLst/>
            </a:prstGeom>
            <a:noFill/>
          </p:spPr>
          <p:txBody>
            <a:bodyPr wrap="none" lIns="0" tIns="0" rIns="0" bIns="0" rtlCol="0">
              <a:spAutoFit/>
            </a:bodyPr>
            <a:lstStyle/>
            <a:p>
              <a:r>
                <a:rPr kumimoji="1" lang="ja-JP" altLang="en-US" sz="12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ど　　　しゃ</a:t>
              </a:r>
              <a:endParaRPr kumimoji="1" lang="en-US" altLang="ja-JP" sz="12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3" name="テキスト ボックス 2">
              <a:extLst>
                <a:ext uri="{FF2B5EF4-FFF2-40B4-BE49-F238E27FC236}">
                  <a16:creationId xmlns:a16="http://schemas.microsoft.com/office/drawing/2014/main" id="{658CE661-377F-67F6-26EC-11A02E104F0A}"/>
                </a:ext>
              </a:extLst>
            </p:cNvPr>
            <p:cNvSpPr txBox="1"/>
            <p:nvPr/>
          </p:nvSpPr>
          <p:spPr>
            <a:xfrm>
              <a:off x="654382" y="1638591"/>
              <a:ext cx="139462" cy="184666"/>
            </a:xfrm>
            <a:prstGeom prst="rect">
              <a:avLst/>
            </a:prstGeom>
            <a:noFill/>
          </p:spPr>
          <p:txBody>
            <a:bodyPr wrap="none" lIns="0" tIns="0" rIns="0" bIns="0" rtlCol="0">
              <a:spAutoFit/>
            </a:bodyPr>
            <a:lstStyle/>
            <a:p>
              <a:r>
                <a:rPr kumimoji="1" lang="ja-JP" altLang="en-US" sz="12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お</a:t>
              </a:r>
              <a:endParaRPr kumimoji="1" lang="en-US" altLang="ja-JP" sz="1200" dirty="0">
                <a:solidFill>
                  <a:srgbClr val="FFFFFF"/>
                </a:solidFill>
                <a:effectLst>
                  <a:glow rad="101600">
                    <a:schemeClr val="tx1">
                      <a:alpha val="70000"/>
                    </a:schemeClr>
                  </a:glow>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grpSp>
      <p:grpSp>
        <p:nvGrpSpPr>
          <p:cNvPr id="11" name="グループ化 10">
            <a:extLst>
              <a:ext uri="{FF2B5EF4-FFF2-40B4-BE49-F238E27FC236}">
                <a16:creationId xmlns:a16="http://schemas.microsoft.com/office/drawing/2014/main" id="{D80982EF-FFE3-CCF5-8A08-AB7A7383ED08}"/>
              </a:ext>
            </a:extLst>
          </p:cNvPr>
          <p:cNvGrpSpPr/>
          <p:nvPr/>
        </p:nvGrpSpPr>
        <p:grpSpPr>
          <a:xfrm>
            <a:off x="172117" y="192178"/>
            <a:ext cx="2674800" cy="921600"/>
            <a:chOff x="172117" y="192178"/>
            <a:chExt cx="2674800" cy="921600"/>
          </a:xfrm>
        </p:grpSpPr>
        <p:grpSp>
          <p:nvGrpSpPr>
            <p:cNvPr id="13" name="グループ化 12">
              <a:extLst>
                <a:ext uri="{FF2B5EF4-FFF2-40B4-BE49-F238E27FC236}">
                  <a16:creationId xmlns:a16="http://schemas.microsoft.com/office/drawing/2014/main" id="{5E6B9310-D6EF-63EE-390E-A44DB2DB29BF}"/>
                </a:ext>
              </a:extLst>
            </p:cNvPr>
            <p:cNvGrpSpPr/>
            <p:nvPr/>
          </p:nvGrpSpPr>
          <p:grpSpPr>
            <a:xfrm>
              <a:off x="172117" y="192178"/>
              <a:ext cx="2674800" cy="921600"/>
              <a:chOff x="5973269" y="4560971"/>
              <a:chExt cx="2674800" cy="921600"/>
            </a:xfrm>
          </p:grpSpPr>
          <p:sp>
            <p:nvSpPr>
              <p:cNvPr id="15" name="角丸四角形 18">
                <a:extLst>
                  <a:ext uri="{FF2B5EF4-FFF2-40B4-BE49-F238E27FC236}">
                    <a16:creationId xmlns:a16="http://schemas.microsoft.com/office/drawing/2014/main" id="{C12CE5A7-E1A2-2777-9934-912093AC2238}"/>
                  </a:ext>
                </a:extLst>
              </p:cNvPr>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A28A68A-97BA-E4C0-ECAD-48609DB8FA5F}"/>
                  </a:ext>
                </a:extLst>
              </p:cNvPr>
              <p:cNvSpPr txBox="1"/>
              <p:nvPr/>
            </p:nvSpPr>
            <p:spPr>
              <a:xfrm>
                <a:off x="6121501" y="4667828"/>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14" name="テキスト ボックス 13">
              <a:extLst>
                <a:ext uri="{FF2B5EF4-FFF2-40B4-BE49-F238E27FC236}">
                  <a16:creationId xmlns:a16="http://schemas.microsoft.com/office/drawing/2014/main" id="{48163FEE-5386-0B75-BF56-4067F1003877}"/>
                </a:ext>
              </a:extLst>
            </p:cNvPr>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6" name="テキスト ボックス 5">
            <a:extLst>
              <a:ext uri="{FF2B5EF4-FFF2-40B4-BE49-F238E27FC236}">
                <a16:creationId xmlns:a16="http://schemas.microsoft.com/office/drawing/2014/main" id="{280F816F-1585-B3EA-873D-DD30FE28FC42}"/>
              </a:ext>
            </a:extLst>
          </p:cNvPr>
          <p:cNvSpPr txBox="1"/>
          <p:nvPr/>
        </p:nvSpPr>
        <p:spPr>
          <a:xfrm>
            <a:off x="3713730" y="611552"/>
            <a:ext cx="5186145" cy="276999"/>
          </a:xfrm>
          <a:prstGeom prst="rect">
            <a:avLst/>
          </a:prstGeom>
          <a:noFill/>
        </p:spPr>
        <p:txBody>
          <a:bodyPr wrap="square" rtlCol="0">
            <a:spAutoFit/>
          </a:bodyPr>
          <a:lstStyle/>
          <a:p>
            <a:pPr marL="180000" indent="-144000"/>
            <a:r>
              <a:rPr kumimoji="1" lang="ja-JP" altLang="en-US" sz="1200" dirty="0">
                <a:solidFill>
                  <a:srgbClr val="FF0000"/>
                </a:solidFill>
                <a:latin typeface="小塚明朝 Pr6N R" panose="02020400000000000000" pitchFamily="18" charset="-128"/>
                <a:ea typeface="小塚明朝 Pr6N R" panose="02020400000000000000" pitchFamily="18" charset="-128"/>
              </a:rPr>
              <a:t>↓◆写真は同様の事象が起きている地域の写真への差替えてください。</a:t>
            </a:r>
          </a:p>
        </p:txBody>
      </p:sp>
      <p:sp>
        <p:nvSpPr>
          <p:cNvPr id="17" name="テキスト ボックス 16">
            <a:extLst>
              <a:ext uri="{FF2B5EF4-FFF2-40B4-BE49-F238E27FC236}">
                <a16:creationId xmlns:a16="http://schemas.microsoft.com/office/drawing/2014/main" id="{7D0C7AB4-11CB-B6AD-308B-A5829F9C354E}"/>
              </a:ext>
            </a:extLst>
          </p:cNvPr>
          <p:cNvSpPr txBox="1"/>
          <p:nvPr/>
        </p:nvSpPr>
        <p:spPr>
          <a:xfrm>
            <a:off x="275700" y="6360464"/>
            <a:ext cx="5028942" cy="338554"/>
          </a:xfrm>
          <a:prstGeom prst="rect">
            <a:avLst/>
          </a:prstGeom>
          <a:noFill/>
        </p:spPr>
        <p:txBody>
          <a:bodyPr wrap="none" rtlCol="0">
            <a:spAutoFit/>
          </a:bodyPr>
          <a:lstStyle/>
          <a:p>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　　</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 富岡市 内匠</a:t>
            </a:r>
          </a:p>
        </p:txBody>
      </p:sp>
    </p:spTree>
    <p:extLst>
      <p:ext uri="{BB962C8B-B14F-4D97-AF65-F5344CB8AC3E}">
        <p14:creationId xmlns:p14="http://schemas.microsoft.com/office/powerpoint/2010/main" val="10475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8</a:t>
            </a:fld>
            <a:endParaRPr kumimoji="1" lang="ja-JP" altLang="en-US"/>
          </a:p>
        </p:txBody>
      </p:sp>
      <p:grpSp>
        <p:nvGrpSpPr>
          <p:cNvPr id="10" name="グループ化 9"/>
          <p:cNvGrpSpPr/>
          <p:nvPr/>
        </p:nvGrpSpPr>
        <p:grpSpPr>
          <a:xfrm>
            <a:off x="142671" y="745544"/>
            <a:ext cx="1043215" cy="1043216"/>
            <a:chOff x="418426" y="379199"/>
            <a:chExt cx="1043215" cy="1043216"/>
          </a:xfrm>
        </p:grpSpPr>
        <p:sp>
          <p:nvSpPr>
            <p:cNvPr id="11" name="円/楕円 10"/>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13" name="グループ化 12"/>
          <p:cNvGrpSpPr/>
          <p:nvPr/>
        </p:nvGrpSpPr>
        <p:grpSpPr>
          <a:xfrm>
            <a:off x="1168545" y="375752"/>
            <a:ext cx="1043215" cy="1093667"/>
            <a:chOff x="1561979" y="379199"/>
            <a:chExt cx="1043215" cy="1093667"/>
          </a:xfrm>
        </p:grpSpPr>
        <p:sp>
          <p:nvSpPr>
            <p:cNvPr id="14" name="円/楕円 13"/>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6" name="グループ化 15"/>
          <p:cNvGrpSpPr/>
          <p:nvPr/>
        </p:nvGrpSpPr>
        <p:grpSpPr>
          <a:xfrm>
            <a:off x="2303394" y="330191"/>
            <a:ext cx="1043215" cy="1050125"/>
            <a:chOff x="3395081" y="379199"/>
            <a:chExt cx="1043215" cy="1050125"/>
          </a:xfrm>
        </p:grpSpPr>
        <p:sp>
          <p:nvSpPr>
            <p:cNvPr id="17" name="円/楕円 16"/>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9" name="グループ化 18"/>
          <p:cNvGrpSpPr/>
          <p:nvPr/>
        </p:nvGrpSpPr>
        <p:grpSpPr>
          <a:xfrm>
            <a:off x="3395519" y="667012"/>
            <a:ext cx="1043215" cy="1043215"/>
            <a:chOff x="4555317" y="401561"/>
            <a:chExt cx="1043215" cy="1043215"/>
          </a:xfrm>
        </p:grpSpPr>
        <p:sp>
          <p:nvSpPr>
            <p:cNvPr id="20" name="円/楕円 19"/>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22" name="グループ化 21"/>
          <p:cNvGrpSpPr/>
          <p:nvPr/>
        </p:nvGrpSpPr>
        <p:grpSpPr>
          <a:xfrm>
            <a:off x="4530368" y="794957"/>
            <a:ext cx="1043215" cy="1043215"/>
            <a:chOff x="5715553" y="386109"/>
            <a:chExt cx="1043215" cy="1043215"/>
          </a:xfrm>
        </p:grpSpPr>
        <p:sp>
          <p:nvSpPr>
            <p:cNvPr id="23" name="円/楕円 22"/>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6" name="グループ化 5">
            <a:extLst>
              <a:ext uri="{FF2B5EF4-FFF2-40B4-BE49-F238E27FC236}">
                <a16:creationId xmlns:a16="http://schemas.microsoft.com/office/drawing/2014/main" id="{4C85D721-922F-64EA-2F4A-484064118F0C}"/>
              </a:ext>
            </a:extLst>
          </p:cNvPr>
          <p:cNvGrpSpPr/>
          <p:nvPr/>
        </p:nvGrpSpPr>
        <p:grpSpPr>
          <a:xfrm>
            <a:off x="210427" y="2421450"/>
            <a:ext cx="8723146" cy="3509564"/>
            <a:chOff x="210427" y="2421450"/>
            <a:chExt cx="8723146" cy="3509564"/>
          </a:xfrm>
        </p:grpSpPr>
        <p:sp>
          <p:nvSpPr>
            <p:cNvPr id="7" name="正方形/長方形 6"/>
            <p:cNvSpPr/>
            <p:nvPr/>
          </p:nvSpPr>
          <p:spPr>
            <a:xfrm>
              <a:off x="210427" y="2421450"/>
              <a:ext cx="8723146" cy="350956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8" name="テキスト ボックス 7"/>
            <p:cNvSpPr txBox="1"/>
            <p:nvPr/>
          </p:nvSpPr>
          <p:spPr>
            <a:xfrm>
              <a:off x="367966" y="2495891"/>
              <a:ext cx="8309310" cy="3352841"/>
            </a:xfrm>
            <a:prstGeom prst="rect">
              <a:avLst/>
            </a:prstGeom>
            <a:noFill/>
          </p:spPr>
          <p:txBody>
            <a:bodyPr wrap="square" rtlCol="0">
              <a:spAutoFit/>
            </a:bodyPr>
            <a:lstStyle/>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洪水災害や土砂災害が</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起こりそうな大雨のときは</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a:t>
              </a:r>
              <a:endParaRPr kumimoji="1" lang="en-US" altLang="ja-JP"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危険から身を守る行動</a:t>
              </a:r>
              <a:endParaRPr kumimoji="1" lang="en-US" altLang="ja-JP" sz="50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をとることです。</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31" name="テキスト ボックス 30"/>
            <p:cNvSpPr txBox="1"/>
            <p:nvPr/>
          </p:nvSpPr>
          <p:spPr>
            <a:xfrm>
              <a:off x="2109374" y="2489320"/>
              <a:ext cx="1906366"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こうずいさいがい</a:t>
              </a:r>
            </a:p>
          </p:txBody>
        </p:sp>
        <p:sp>
          <p:nvSpPr>
            <p:cNvPr id="32" name="テキスト ボックス 31"/>
            <p:cNvSpPr txBox="1"/>
            <p:nvPr/>
          </p:nvSpPr>
          <p:spPr>
            <a:xfrm>
              <a:off x="1756823" y="4075374"/>
              <a:ext cx="909873"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き　けん</a:t>
              </a:r>
            </a:p>
          </p:txBody>
        </p:sp>
        <p:sp>
          <p:nvSpPr>
            <p:cNvPr id="4" name="テキスト ボックス 3">
              <a:extLst>
                <a:ext uri="{FF2B5EF4-FFF2-40B4-BE49-F238E27FC236}">
                  <a16:creationId xmlns:a16="http://schemas.microsoft.com/office/drawing/2014/main" id="{8E23F467-974E-9880-C38C-EE78002CC5BA}"/>
                </a:ext>
              </a:extLst>
            </p:cNvPr>
            <p:cNvSpPr txBox="1"/>
            <p:nvPr/>
          </p:nvSpPr>
          <p:spPr>
            <a:xfrm>
              <a:off x="4701539" y="2495891"/>
              <a:ext cx="1832203"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ど　しゃさいがい</a:t>
              </a:r>
            </a:p>
          </p:txBody>
        </p:sp>
      </p:grpSp>
    </p:spTree>
    <p:extLst>
      <p:ext uri="{BB962C8B-B14F-4D97-AF65-F5344CB8AC3E}">
        <p14:creationId xmlns:p14="http://schemas.microsoft.com/office/powerpoint/2010/main" val="22015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clrChange>
              <a:clrFrom>
                <a:srgbClr val="ECEBE9"/>
              </a:clrFrom>
              <a:clrTo>
                <a:srgbClr val="ECEBE9">
                  <a:alpha val="0"/>
                </a:srgbClr>
              </a:clrTo>
            </a:clrChange>
            <a:extLst>
              <a:ext uri="{28A0092B-C50C-407E-A947-70E740481C1C}">
                <a14:useLocalDpi xmlns:a14="http://schemas.microsoft.com/office/drawing/2010/main" val="0"/>
              </a:ext>
            </a:extLst>
          </a:blip>
          <a:srcRect/>
          <a:stretch/>
        </p:blipFill>
        <p:spPr>
          <a:xfrm>
            <a:off x="190500" y="1352550"/>
            <a:ext cx="8763000" cy="356235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9</a:t>
            </a:fld>
            <a:endParaRPr kumimoji="1" lang="ja-JP" altLang="en-US"/>
          </a:p>
        </p:txBody>
      </p:sp>
      <p:sp>
        <p:nvSpPr>
          <p:cNvPr id="4" name="テキスト ボックス 3"/>
          <p:cNvSpPr txBox="1"/>
          <p:nvPr/>
        </p:nvSpPr>
        <p:spPr>
          <a:xfrm>
            <a:off x="389468" y="1926533"/>
            <a:ext cx="8368020" cy="1892378"/>
          </a:xfrm>
          <a:prstGeom prst="rect">
            <a:avLst/>
          </a:prstGeom>
          <a:noFill/>
        </p:spPr>
        <p:txBody>
          <a:bodyPr wrap="square" rtlCol="0">
            <a:spAutoFit/>
          </a:bodyPr>
          <a:lstStyle/>
          <a:p>
            <a:pPr algn="ctr">
              <a:lnSpc>
                <a:spcPts val="7500"/>
              </a:lnSpc>
            </a:pP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大雨が降ったときの</a:t>
            </a:r>
            <a:endParaRPr kumimoji="1" lang="en-US" altLang="ja-JP" sz="50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ts val="7500"/>
              </a:lnSpc>
            </a:pPr>
            <a:r>
              <a:rPr kumimoji="1" lang="ja-JP" altLang="en-US" sz="5400" dirty="0">
                <a:solidFill>
                  <a:srgbClr val="FFC000"/>
                </a:solidFill>
                <a:latin typeface="HGP創英角ｺﾞｼｯｸUB" panose="020B0900000000000000" pitchFamily="50" charset="-128"/>
                <a:ea typeface="HGP創英角ｺﾞｼｯｸUB" panose="020B0900000000000000" pitchFamily="50" charset="-128"/>
              </a:rPr>
              <a:t>身を守るための行動（避難）</a:t>
            </a:r>
            <a:endParaRPr kumimoji="1" lang="ja-JP" altLang="en-US" sz="6500" dirty="0">
              <a:solidFill>
                <a:srgbClr val="FFC00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4901197" y="4007085"/>
            <a:ext cx="412003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について学習しましょう。</a:t>
            </a:r>
          </a:p>
        </p:txBody>
      </p:sp>
      <p:sp>
        <p:nvSpPr>
          <p:cNvPr id="7" name="テキスト ボックス 6"/>
          <p:cNvSpPr txBox="1"/>
          <p:nvPr/>
        </p:nvSpPr>
        <p:spPr>
          <a:xfrm>
            <a:off x="441789" y="1320828"/>
            <a:ext cx="1309974"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今日は</a:t>
            </a:r>
          </a:p>
        </p:txBody>
      </p:sp>
      <p:sp>
        <p:nvSpPr>
          <p:cNvPr id="10" name="テキスト ボックス 9"/>
          <p:cNvSpPr txBox="1"/>
          <p:nvPr/>
        </p:nvSpPr>
        <p:spPr>
          <a:xfrm>
            <a:off x="7048500" y="2804119"/>
            <a:ext cx="947734" cy="246221"/>
          </a:xfrm>
          <a:prstGeom prst="rect">
            <a:avLst/>
          </a:prstGeom>
          <a:noFill/>
        </p:spPr>
        <p:txBody>
          <a:bodyPr wrap="square" lIns="0" tIns="0" rIns="0" bIns="0" rtlCol="0" anchor="ctr" anchorCtr="0">
            <a:spAutoFit/>
          </a:bodyPr>
          <a:lstStyle/>
          <a:p>
            <a:pPr algn="dist"/>
            <a:r>
              <a:rPr kumimoji="1" lang="ja-JP" altLang="en-US" sz="1600" dirty="0">
                <a:solidFill>
                  <a:srgbClr val="FFC000"/>
                </a:solidFill>
                <a:latin typeface="HGP創英角ｺﾞｼｯｸUB" panose="020B0900000000000000" pitchFamily="50" charset="-128"/>
                <a:ea typeface="HGP創英角ｺﾞｼｯｸUB" panose="020B0900000000000000" pitchFamily="50" charset="-128"/>
              </a:rPr>
              <a:t>ひ　なん</a:t>
            </a:r>
          </a:p>
        </p:txBody>
      </p:sp>
      <p:sp>
        <p:nvSpPr>
          <p:cNvPr id="9" name="テキスト ボックス 8"/>
          <p:cNvSpPr txBox="1"/>
          <p:nvPr/>
        </p:nvSpPr>
        <p:spPr>
          <a:xfrm>
            <a:off x="3891674" y="1857352"/>
            <a:ext cx="521576" cy="246221"/>
          </a:xfrm>
          <a:prstGeom prst="rect">
            <a:avLst/>
          </a:prstGeom>
          <a:noFill/>
        </p:spPr>
        <p:txBody>
          <a:bodyPr wrap="square" lIns="0" tIns="0" rIns="0" bIns="0" rtlCol="0" anchor="ctr" anchorCtr="0">
            <a:spAutoFit/>
          </a:bodyPr>
          <a:lstStyle/>
          <a:p>
            <a:pPr algn="dist"/>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ふ</a:t>
            </a:r>
          </a:p>
        </p:txBody>
      </p:sp>
    </p:spTree>
    <p:extLst>
      <p:ext uri="{BB962C8B-B14F-4D97-AF65-F5344CB8AC3E}">
        <p14:creationId xmlns:p14="http://schemas.microsoft.com/office/powerpoint/2010/main" val="99639121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sz="2400" dirty="0" smtClean="0">
            <a:latin typeface="HGP創英角ｺﾞｼｯｸUB" panose="020B0900000000000000" pitchFamily="50" charset="-128"/>
            <a:ea typeface="HGP創英角ｺﾞｼｯｸUB" panose="020B0900000000000000"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3E7916579E48942A578B93BD249C02F" ma:contentTypeVersion="16" ma:contentTypeDescription="新しいドキュメントを作成します。" ma:contentTypeScope="" ma:versionID="e3500df3e02be88cd0b0a75125f9e041">
  <xsd:schema xmlns:xsd="http://www.w3.org/2001/XMLSchema" xmlns:xs="http://www.w3.org/2001/XMLSchema" xmlns:p="http://schemas.microsoft.com/office/2006/metadata/properties" xmlns:ns2="1f739fab-6d78-413b-bdfb-b8e4b081b506" xmlns:ns3="0cfd19f7-9a31-48f1-a827-fb01c45dd146" targetNamespace="http://schemas.microsoft.com/office/2006/metadata/properties" ma:root="true" ma:fieldsID="f9858e75859dbc383ee1944317de7c7e" ns2:_="" ns3:_="">
    <xsd:import namespace="1f739fab-6d78-413b-bdfb-b8e4b081b506"/>
    <xsd:import namespace="0cfd19f7-9a31-48f1-a827-fb01c45dd1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39fab-6d78-413b-bdfb-b8e4b081b506"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3a6e941f-3e61-44d3-bb0b-72ca50aa7e42}" ma:internalName="TaxCatchAll" ma:showField="CatchAllData" ma:web="1f739fab-6d78-413b-bdfb-b8e4b081b5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fd19f7-9a31-48f1-a827-fb01c45dd14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62c662f-fcd5-4c16-8282-839128f5194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cfd19f7-9a31-48f1-a827-fb01c45dd146">
      <Terms xmlns="http://schemas.microsoft.com/office/infopath/2007/PartnerControls"/>
    </lcf76f155ced4ddcb4097134ff3c332f>
    <TaxCatchAll xmlns="1f739fab-6d78-413b-bdfb-b8e4b081b506" xsi:nil="true"/>
  </documentManagement>
</p:properties>
</file>

<file path=customXml/itemProps1.xml><?xml version="1.0" encoding="utf-8"?>
<ds:datastoreItem xmlns:ds="http://schemas.openxmlformats.org/officeDocument/2006/customXml" ds:itemID="{76BDB973-9DD3-4BDF-883C-7B435BCFC1D4}"/>
</file>

<file path=customXml/itemProps2.xml><?xml version="1.0" encoding="utf-8"?>
<ds:datastoreItem xmlns:ds="http://schemas.openxmlformats.org/officeDocument/2006/customXml" ds:itemID="{9CBB861D-4947-485A-BBC4-53AF1E96165F}"/>
</file>

<file path=customXml/itemProps3.xml><?xml version="1.0" encoding="utf-8"?>
<ds:datastoreItem xmlns:ds="http://schemas.openxmlformats.org/officeDocument/2006/customXml" ds:itemID="{1E0B40EC-AB90-4883-B90C-CD671ED8CFAF}"/>
</file>

<file path=docProps/app.xml><?xml version="1.0" encoding="utf-8"?>
<Properties xmlns="http://schemas.openxmlformats.org/officeDocument/2006/extended-properties" xmlns:vt="http://schemas.openxmlformats.org/officeDocument/2006/docPropsVTypes">
  <Template/>
  <TotalTime>0</TotalTime>
  <Words>2342</Words>
  <Application>Microsoft Office PowerPoint</Application>
  <PresentationFormat>画面に合わせる (4:3)</PresentationFormat>
  <Paragraphs>629</Paragraphs>
  <Slides>53</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53</vt:i4>
      </vt:variant>
    </vt:vector>
  </HeadingPairs>
  <TitlesOfParts>
    <vt:vector size="65" baseType="lpstr">
      <vt:lpstr>HGP創英角ｺﾞｼｯｸUB</vt:lpstr>
      <vt:lpstr>HGP創英角ﾎﾟｯﾌﾟ体</vt:lpstr>
      <vt:lpstr>MS PGothic</vt:lpstr>
      <vt:lpstr>MS PGothic</vt:lpstr>
      <vt:lpstr>メイリオ</vt:lpstr>
      <vt:lpstr>小塚明朝 Pr6N R</vt:lpstr>
      <vt:lpstr>游ゴシック</vt:lpstr>
      <vt:lpstr>Arial</vt:lpstr>
      <vt:lpstr>Calibri</vt:lpstr>
      <vt:lpstr>Calibri Light</vt:lpstr>
      <vt:lpstr>Impact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2025-07-29T03:35:29Z</dcterms:created>
  <dcterms:modified xsi:type="dcterms:W3CDTF">2025-07-29T03:35:32Z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0x010100B3E7916579E48942A578B93BD249C02F</vt:lpwstr>
  </property>
</Properties>
</file>