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4"/>
  </p:notesMasterIdLst>
  <p:sldIdLst>
    <p:sldId id="407" r:id="rId2"/>
    <p:sldId id="408"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51DB936A-71BF-468B-96C0-67336D6285C0}">
          <p14:sldIdLst>
            <p14:sldId id="407"/>
            <p14:sldId id="40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8BB76C-54E2-499F-AB5B-A643582F9151}" v="8" dt="2025-07-29T03:34:03.7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394331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323965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5">
            <a:extLst>
              <a:ext uri="{FF2B5EF4-FFF2-40B4-BE49-F238E27FC236}">
                <a16:creationId xmlns:a16="http://schemas.microsoft.com/office/drawing/2014/main" id="{4F38CA80-0E3D-24C5-E60B-DF9D46F2B3BD}"/>
              </a:ext>
            </a:extLst>
          </p:cNvPr>
          <p:cNvSpPr txBox="1">
            <a:spLocks/>
          </p:cNvSpPr>
          <p:nvPr/>
        </p:nvSpPr>
        <p:spPr>
          <a:xfrm>
            <a:off x="1032957" y="236308"/>
            <a:ext cx="5825281"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20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2000" b="0" i="0" u="none" strike="noStrike" kern="1200" cap="none" spc="0" normalizeH="0" baseline="0" noProof="0" dirty="0">
                <a:ln>
                  <a:noFill/>
                </a:ln>
                <a:solidFill>
                  <a:sysClr val="windowText" lastClr="000000"/>
                </a:solidFill>
                <a:effectLst/>
                <a:uLnTx/>
                <a:uFillTx/>
                <a:latin typeface="Arial Black"/>
                <a:ea typeface="HGP創英角ｺﾞｼｯｸUB"/>
              </a:rPr>
              <a:t>テーマ②　災害の起こり方と対策を知る</a:t>
            </a:r>
          </a:p>
        </p:txBody>
      </p:sp>
      <p:sp>
        <p:nvSpPr>
          <p:cNvPr id="2" name="正方形/長方形 1">
            <a:extLst>
              <a:ext uri="{FF2B5EF4-FFF2-40B4-BE49-F238E27FC236}">
                <a16:creationId xmlns:a16="http://schemas.microsoft.com/office/drawing/2014/main" id="{D4D61135-00CC-4A3A-1B68-6D002868408C}"/>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テーマ②｜土砂災害編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7" name="正方形/長方形 6">
            <a:extLst>
              <a:ext uri="{FF2B5EF4-FFF2-40B4-BE49-F238E27FC236}">
                <a16:creationId xmlns:a16="http://schemas.microsoft.com/office/drawing/2014/main" id="{B9F58208-E001-AF3B-5A99-0C8D51D8D989}"/>
              </a:ext>
            </a:extLst>
          </p:cNvPr>
          <p:cNvSpPr/>
          <p:nvPr/>
        </p:nvSpPr>
        <p:spPr>
          <a:xfrm>
            <a:off x="189000" y="285178"/>
            <a:ext cx="843957" cy="334260"/>
          </a:xfrm>
          <a:prstGeom prst="rect">
            <a:avLst/>
          </a:prstGeom>
          <a:solidFill>
            <a:srgbClr val="548235"/>
          </a:solidFill>
        </p:spPr>
        <p:txBody>
          <a:bodyPr wrap="none" lIns="0" tIns="0" rIns="0" bIns="36000" anchor="b" anchorCtr="0">
            <a:noAutofit/>
          </a:bodyPr>
          <a:lstStyle/>
          <a:p>
            <a:pPr marL="0" marR="0" lvl="0" indent="0" algn="ctr" defTabSz="839876"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HGP創英角ｺﾞｼｯｸUB"/>
                <a:ea typeface="HGP創英角ｺﾞｼｯｸUB"/>
              </a:rPr>
              <a:t>高学年</a:t>
            </a:r>
          </a:p>
        </p:txBody>
      </p:sp>
      <p:graphicFrame>
        <p:nvGraphicFramePr>
          <p:cNvPr id="18" name="表 17">
            <a:extLst>
              <a:ext uri="{FF2B5EF4-FFF2-40B4-BE49-F238E27FC236}">
                <a16:creationId xmlns:a16="http://schemas.microsoft.com/office/drawing/2014/main" id="{4DABDFF9-CEFD-32E8-95F6-E044AB90AB9D}"/>
              </a:ext>
            </a:extLst>
          </p:cNvPr>
          <p:cNvGraphicFramePr>
            <a:graphicFrameLocks noGrp="1"/>
          </p:cNvGraphicFramePr>
          <p:nvPr>
            <p:extLst>
              <p:ext uri="{D42A27DB-BD31-4B8C-83A1-F6EECF244321}">
                <p14:modId xmlns:p14="http://schemas.microsoft.com/office/powerpoint/2010/main" val="3319580900"/>
              </p:ext>
            </p:extLst>
          </p:nvPr>
        </p:nvGraphicFramePr>
        <p:xfrm>
          <a:off x="189000" y="720018"/>
          <a:ext cx="6480000" cy="1370040"/>
        </p:xfrm>
        <a:graphic>
          <a:graphicData uri="http://schemas.openxmlformats.org/drawingml/2006/table">
            <a:tbl>
              <a:tblPr firstRow="1" bandRow="1"/>
              <a:tblGrid>
                <a:gridCol w="1224000">
                  <a:extLst>
                    <a:ext uri="{9D8B030D-6E8A-4147-A177-3AD203B41FA5}">
                      <a16:colId xmlns:a16="http://schemas.microsoft.com/office/drawing/2014/main" val="20000"/>
                    </a:ext>
                  </a:extLst>
                </a:gridCol>
                <a:gridCol w="2873250">
                  <a:extLst>
                    <a:ext uri="{9D8B030D-6E8A-4147-A177-3AD203B41FA5}">
                      <a16:colId xmlns:a16="http://schemas.microsoft.com/office/drawing/2014/main" val="20001"/>
                    </a:ext>
                  </a:extLst>
                </a:gridCol>
                <a:gridCol w="2382750">
                  <a:extLst>
                    <a:ext uri="{9D8B030D-6E8A-4147-A177-3AD203B41FA5}">
                      <a16:colId xmlns:a16="http://schemas.microsoft.com/office/drawing/2014/main" val="20002"/>
                    </a:ext>
                  </a:extLst>
                </a:gridCol>
              </a:tblGrid>
              <a:tr h="852660">
                <a:tc>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marL="0" marR="0" lvl="0" indent="0" algn="ctr" defTabSz="82954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学習のねらい</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gridSpan="2">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a:spcBef>
                          <a:spcPts val="300"/>
                        </a:spcBef>
                      </a:pPr>
                      <a:r>
                        <a:rPr kumimoji="1" lang="ja-JP" altLang="en-US" sz="1100" b="0" u="sng" dirty="0">
                          <a:solidFill>
                            <a:schemeClr val="tx1"/>
                          </a:solidFill>
                          <a:latin typeface="+mn-ea"/>
                          <a:ea typeface="+mn-ea"/>
                        </a:rPr>
                        <a:t>土砂</a:t>
                      </a:r>
                      <a:r>
                        <a:rPr kumimoji="1" lang="ja-JP" altLang="en-US" sz="1100" b="0" u="sng">
                          <a:solidFill>
                            <a:schemeClr val="tx1"/>
                          </a:solidFill>
                          <a:latin typeface="+mn-ea"/>
                          <a:ea typeface="+mn-ea"/>
                        </a:rPr>
                        <a:t>災害の種類と</a:t>
                      </a:r>
                      <a:r>
                        <a:rPr kumimoji="1" lang="ja-JP" altLang="en-US" sz="1100" b="0" u="sng" dirty="0">
                          <a:solidFill>
                            <a:schemeClr val="tx1"/>
                          </a:solidFill>
                          <a:latin typeface="+mn-ea"/>
                          <a:ea typeface="+mn-ea"/>
                        </a:rPr>
                        <a:t>対策について知る</a:t>
                      </a:r>
                    </a:p>
                    <a:p>
                      <a:pPr marL="0" marR="0" lvl="0" indent="0" algn="l" defTabSz="685800" rtl="0" eaLnBrk="1" fontAlgn="auto" latinLnBrk="0" hangingPunct="1">
                        <a:lnSpc>
                          <a:spcPct val="100000"/>
                        </a:lnSpc>
                        <a:spcBef>
                          <a:spcPts val="300"/>
                        </a:spcBef>
                        <a:spcAft>
                          <a:spcPts val="0"/>
                        </a:spcAft>
                        <a:buClrTx/>
                        <a:buSzTx/>
                        <a:buFontTx/>
                        <a:buNone/>
                        <a:tabLst/>
                        <a:defRPr/>
                      </a:pPr>
                      <a:r>
                        <a:rPr kumimoji="1" lang="ja-JP" altLang="en-US" sz="1100" b="0" dirty="0">
                          <a:solidFill>
                            <a:schemeClr val="tx1"/>
                          </a:solidFill>
                          <a:latin typeface="ＭＳ Ｐ明朝" panose="02020600040205080304" pitchFamily="18" charset="-128"/>
                          <a:ea typeface="ＭＳ Ｐ明朝" panose="02020600040205080304" pitchFamily="18" charset="-128"/>
                        </a:rPr>
                        <a:t>　■土砂災害の種類と特徴について知る</a:t>
                      </a:r>
                      <a:br>
                        <a:rPr kumimoji="1" lang="en-US" altLang="ja-JP" sz="1100" b="0" dirty="0">
                          <a:solidFill>
                            <a:schemeClr val="tx1"/>
                          </a:solidFill>
                          <a:latin typeface="ＭＳ Ｐ明朝" panose="02020600040205080304" pitchFamily="18" charset="-128"/>
                          <a:ea typeface="ＭＳ Ｐ明朝" panose="02020600040205080304" pitchFamily="18" charset="-128"/>
                        </a:rPr>
                      </a:br>
                      <a:r>
                        <a:rPr kumimoji="1" lang="ja-JP" altLang="en-US" sz="1100" b="0" dirty="0">
                          <a:solidFill>
                            <a:schemeClr val="tx1"/>
                          </a:solidFill>
                          <a:latin typeface="ＭＳ Ｐ明朝" panose="02020600040205080304" pitchFamily="18" charset="-128"/>
                          <a:ea typeface="ＭＳ Ｐ明朝" panose="02020600040205080304" pitchFamily="18" charset="-128"/>
                        </a:rPr>
                        <a:t>　■</a:t>
                      </a:r>
                      <a:r>
                        <a:rPr kumimoji="1" lang="ja-JP" altLang="en-US" sz="1100" b="0" kern="1200" dirty="0">
                          <a:solidFill>
                            <a:schemeClr val="tx1"/>
                          </a:solidFill>
                          <a:latin typeface="ＭＳ Ｐ明朝" panose="02020600040205080304" pitchFamily="18" charset="-128"/>
                          <a:ea typeface="ＭＳ Ｐ明朝" panose="02020600040205080304" pitchFamily="18" charset="-128"/>
                        </a:rPr>
                        <a:t>土砂</a:t>
                      </a:r>
                      <a:r>
                        <a:rPr kumimoji="1" lang="ja-JP" altLang="en-US" sz="1100" b="0" kern="1200" dirty="0">
                          <a:solidFill>
                            <a:schemeClr val="tx1"/>
                          </a:solidFill>
                          <a:latin typeface="ＭＳ Ｐ明朝" panose="02020600040205080304" pitchFamily="18" charset="-128"/>
                          <a:ea typeface="ＭＳ Ｐ明朝" panose="02020600040205080304" pitchFamily="18" charset="-128"/>
                          <a:cs typeface="ＭＳ Ｐゴシック"/>
                        </a:rPr>
                        <a:t>災害の対策と前兆現象について知る</a:t>
                      </a:r>
                      <a:br>
                        <a:rPr kumimoji="1" lang="en-US" altLang="ja-JP" sz="1100" b="0" kern="1200" dirty="0">
                          <a:solidFill>
                            <a:schemeClr val="tx1"/>
                          </a:solidFill>
                          <a:latin typeface="ＭＳ Ｐ明朝" panose="02020600040205080304" pitchFamily="18" charset="-128"/>
                          <a:ea typeface="ＭＳ Ｐ明朝" panose="02020600040205080304" pitchFamily="18" charset="-128"/>
                          <a:cs typeface="ＭＳ Ｐゴシック"/>
                        </a:rPr>
                      </a:br>
                      <a:r>
                        <a:rPr kumimoji="1" lang="ja-JP" altLang="en-US" sz="1100" b="0" dirty="0">
                          <a:solidFill>
                            <a:schemeClr val="tx1"/>
                          </a:solidFill>
                          <a:latin typeface="ＭＳ Ｐ明朝" panose="02020600040205080304" pitchFamily="18" charset="-128"/>
                          <a:ea typeface="ＭＳ Ｐ明朝" panose="02020600040205080304" pitchFamily="18" charset="-128"/>
                        </a:rPr>
                        <a:t>　■</a:t>
                      </a:r>
                      <a:r>
                        <a:rPr kumimoji="1" lang="ja-JP" altLang="en-US" sz="1100" b="0" kern="1200" dirty="0">
                          <a:solidFill>
                            <a:schemeClr val="tx1"/>
                          </a:solidFill>
                          <a:latin typeface="ＭＳ Ｐ明朝" panose="02020600040205080304" pitchFamily="18" charset="-128"/>
                          <a:ea typeface="ＭＳ Ｐ明朝" panose="02020600040205080304" pitchFamily="18" charset="-128"/>
                          <a:cs typeface="ＭＳ Ｐゴシック"/>
                        </a:rPr>
                        <a:t>災害が発生する前にできることを考える</a:t>
                      </a: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517380">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algn="ctr"/>
                      <a:r>
                        <a:rPr lang="ja-JP" altLang="en-US" sz="1100">
                          <a:solidFill>
                            <a:schemeClr val="tx1"/>
                          </a:solidFill>
                          <a:latin typeface="+mn-ea"/>
                          <a:ea typeface="+mn-ea"/>
                        </a:rPr>
                        <a:t>必要物品・資料</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kumimoji="1" lang="ja-JP" altLang="en-US" sz="1100" kern="1200" spc="0">
                          <a:solidFill>
                            <a:schemeClr val="tx1"/>
                          </a:solidFill>
                          <a:latin typeface="ＭＳ Ｐ明朝" panose="02020600040205080304" pitchFamily="18" charset="-128"/>
                          <a:ea typeface="ＭＳ Ｐ明朝" panose="02020600040205080304" pitchFamily="18" charset="-128"/>
                          <a:cs typeface="ＭＳ Ｐゴシック"/>
                        </a:rPr>
                        <a:t>授業用</a:t>
                      </a:r>
                      <a:r>
                        <a:rPr kumimoji="1" lang="ja-JP" altLang="en-US" sz="1100" kern="1200" spc="-100" baseline="0">
                          <a:solidFill>
                            <a:schemeClr val="tx1"/>
                          </a:solidFill>
                          <a:latin typeface="ＭＳ Ｐ明朝" panose="02020600040205080304" pitchFamily="18" charset="-128"/>
                          <a:ea typeface="ＭＳ Ｐ明朝" panose="02020600040205080304" pitchFamily="18" charset="-128"/>
                          <a:cs typeface="ＭＳ Ｐゴシック"/>
                        </a:rPr>
                        <a:t>スライド</a:t>
                      </a:r>
                      <a:r>
                        <a:rPr kumimoji="1" lang="ja-JP" altLang="en-US" sz="1100" kern="1200" spc="0">
                          <a:solidFill>
                            <a:schemeClr val="tx1"/>
                          </a:solidFill>
                          <a:latin typeface="ＭＳ Ｐ明朝" panose="02020600040205080304" pitchFamily="18" charset="-128"/>
                          <a:ea typeface="ＭＳ Ｐ明朝" panose="02020600040205080304" pitchFamily="18" charset="-128"/>
                          <a:cs typeface="ＭＳ Ｐゴシック"/>
                        </a:rPr>
                        <a:t>資料</a:t>
                      </a:r>
                      <a:r>
                        <a:rPr kumimoji="1" lang="ja-JP" altLang="en-US" sz="1100" kern="1200" spc="-100">
                          <a:solidFill>
                            <a:schemeClr val="tx1"/>
                          </a:solidFill>
                          <a:latin typeface="ＭＳ Ｐ明朝" panose="02020600040205080304" pitchFamily="18" charset="-128"/>
                          <a:ea typeface="ＭＳ Ｐ明朝" panose="02020600040205080304" pitchFamily="18" charset="-128"/>
                          <a:cs typeface="ＭＳ Ｐゴシック"/>
                        </a:rPr>
                        <a:t>（高学年②｜</a:t>
                      </a:r>
                      <a:r>
                        <a:rPr kumimoji="1" lang="ja-JP" altLang="en-US" sz="1100" kern="1200" spc="-100" baseline="0">
                          <a:solidFill>
                            <a:schemeClr val="tx1"/>
                          </a:solidFill>
                          <a:latin typeface="ＭＳ Ｐ明朝" panose="02020600040205080304" pitchFamily="18" charset="-128"/>
                          <a:ea typeface="ＭＳ Ｐ明朝" panose="02020600040205080304" pitchFamily="18" charset="-128"/>
                          <a:cs typeface="ＭＳ Ｐゴシック"/>
                        </a:rPr>
                        <a:t>土砂災害編</a:t>
                      </a:r>
                      <a:r>
                        <a:rPr kumimoji="1" lang="ja-JP" altLang="en-US" sz="1100" kern="1200" spc="-100">
                          <a:solidFill>
                            <a:schemeClr val="tx1"/>
                          </a:solidFill>
                          <a:latin typeface="ＭＳ Ｐ明朝" panose="02020600040205080304" pitchFamily="18" charset="-128"/>
                          <a:ea typeface="ＭＳ Ｐ明朝" panose="02020600040205080304" pitchFamily="18" charset="-128"/>
                          <a:cs typeface="ＭＳ Ｐゴシック"/>
                        </a:rPr>
                        <a:t>）</a:t>
                      </a:r>
                      <a:endParaRPr lang="en-US" altLang="ja-JP" sz="1100" spc="-150">
                        <a:solidFill>
                          <a:schemeClr val="tx1"/>
                        </a:solidFill>
                        <a:latin typeface="ＭＳ Ｐ明朝" panose="02020600040205080304" pitchFamily="18" charset="-128"/>
                        <a:ea typeface="ＭＳ Ｐ明朝" panose="02020600040205080304" pitchFamily="18" charset="-128"/>
                      </a:endParaRPr>
                    </a:p>
                    <a:p>
                      <a:pPr marL="171450" marR="0" lvl="0" indent="-171450" algn="l" defTabSz="685800" rtl="0" eaLnBrk="1" fontAlgn="auto" latinLnBrk="0" hangingPunct="1">
                        <a:lnSpc>
                          <a:spcPct val="100000"/>
                        </a:lnSpc>
                        <a:spcBef>
                          <a:spcPts val="300"/>
                        </a:spcBef>
                        <a:spcAft>
                          <a:spcPts val="0"/>
                        </a:spcAft>
                        <a:buClrTx/>
                        <a:buSzTx/>
                        <a:buFont typeface="Wingdings" panose="05000000000000000000" pitchFamily="2" charset="2"/>
                        <a:buChar char="p"/>
                        <a:tabLst/>
                        <a:defRPr/>
                      </a:pPr>
                      <a:r>
                        <a:rPr lang="ja-JP" altLang="en-US" sz="1100">
                          <a:solidFill>
                            <a:schemeClr val="tx1"/>
                          </a:solidFill>
                          <a:latin typeface="ＭＳ Ｐ明朝" panose="02020600040205080304" pitchFamily="18" charset="-128"/>
                          <a:ea typeface="ＭＳ Ｐ明朝" panose="02020600040205080304" pitchFamily="18" charset="-128"/>
                        </a:rPr>
                        <a:t>ワークシート</a:t>
                      </a:r>
                      <a:r>
                        <a:rPr kumimoji="1" lang="ja-JP" altLang="en-US" sz="1100" kern="1200">
                          <a:solidFill>
                            <a:schemeClr val="tx1"/>
                          </a:solidFill>
                          <a:latin typeface="ＭＳ Ｐ明朝" panose="02020600040205080304" pitchFamily="18" charset="-128"/>
                          <a:ea typeface="ＭＳ Ｐ明朝" panose="02020600040205080304" pitchFamily="18" charset="-128"/>
                        </a:rPr>
                        <a:t>（高学年</a:t>
                      </a:r>
                      <a:r>
                        <a:rPr kumimoji="1" lang="ja-JP" altLang="en-US" sz="1100" kern="1200">
                          <a:solidFill>
                            <a:schemeClr val="tx1"/>
                          </a:solidFill>
                          <a:latin typeface="ＭＳ Ｐ明朝" panose="02020600040205080304" pitchFamily="18" charset="-128"/>
                          <a:ea typeface="ＭＳ Ｐ明朝" panose="02020600040205080304" pitchFamily="18" charset="-128"/>
                          <a:cs typeface="ＭＳ Ｐゴシック"/>
                        </a:rPr>
                        <a:t>②｜土砂災害編）</a:t>
                      </a:r>
                      <a:endParaRPr kumimoji="1" lang="en-US" altLang="ja-JP" sz="1100" kern="1200">
                        <a:solidFill>
                          <a:schemeClr val="tx1"/>
                        </a:solidFill>
                        <a:latin typeface="ＭＳ Ｐ明朝" panose="02020600040205080304" pitchFamily="18" charset="-128"/>
                        <a:ea typeface="ＭＳ Ｐ明朝" panose="02020600040205080304" pitchFamily="18" charset="-128"/>
                        <a:cs typeface="ＭＳ Ｐゴシック"/>
                      </a:endParaRP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プロジェクター・スクリーン</a:t>
                      </a:r>
                      <a:endParaRPr lang="en-US" altLang="ja-JP" sz="1100" dirty="0">
                        <a:solidFill>
                          <a:schemeClr val="tx1"/>
                        </a:solidFill>
                        <a:latin typeface="ＭＳ Ｐ明朝" panose="02020600040205080304" pitchFamily="18" charset="-128"/>
                        <a:ea typeface="ＭＳ Ｐ明朝" panose="02020600040205080304" pitchFamily="18" charset="-128"/>
                      </a:endParaRPr>
                    </a:p>
                    <a:p>
                      <a:pPr marL="171450" indent="-171450">
                        <a:spcBef>
                          <a:spcPts val="300"/>
                        </a:spcBef>
                        <a:buFont typeface="Wingdings" panose="05000000000000000000" pitchFamily="2" charset="2"/>
                        <a:buChar char="p"/>
                      </a:pPr>
                      <a:r>
                        <a:rPr lang="ja-JP" altLang="en-US" sz="1100" spc="-100" baseline="0" dirty="0">
                          <a:solidFill>
                            <a:schemeClr val="tx1"/>
                          </a:solidFill>
                          <a:latin typeface="ＭＳ Ｐ明朝" panose="02020600040205080304" pitchFamily="18" charset="-128"/>
                          <a:ea typeface="ＭＳ Ｐ明朝" panose="02020600040205080304" pitchFamily="18" charset="-128"/>
                        </a:rPr>
                        <a:t>レーザーポインター　（もしくは差し棒）</a:t>
                      </a:r>
                    </a:p>
                  </a:txBody>
                  <a:tcPr marL="108000" marR="108000" marT="72000" marB="72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19" name="表 18">
            <a:extLst>
              <a:ext uri="{FF2B5EF4-FFF2-40B4-BE49-F238E27FC236}">
                <a16:creationId xmlns:a16="http://schemas.microsoft.com/office/drawing/2014/main" id="{DE3EB71F-292A-84DA-60EB-EB06C64BA4CF}"/>
              </a:ext>
            </a:extLst>
          </p:cNvPr>
          <p:cNvGraphicFramePr>
            <a:graphicFrameLocks noGrp="1"/>
          </p:cNvGraphicFramePr>
          <p:nvPr/>
        </p:nvGraphicFramePr>
        <p:xfrm>
          <a:off x="189000" y="2153382"/>
          <a:ext cx="6480000" cy="7547720"/>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32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indent="-180000" algn="l">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学習の題目　（１分）</a:t>
                      </a:r>
                      <a:endParaRPr kumimoji="1"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t>1</a:t>
                      </a:r>
                      <a:endParaRPr kumimoji="1" lang="ja-JP" altLang="en-US" sz="1000"/>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a:lnSpc>
                          <a:spcPts val="1200"/>
                        </a:lnSpc>
                      </a:pPr>
                      <a:r>
                        <a:rPr kumimoji="1" lang="ja-JP" altLang="en-US" sz="1100" dirty="0">
                          <a:solidFill>
                            <a:schemeClr val="tx1"/>
                          </a:solidFill>
                          <a:latin typeface="+mn-ea"/>
                          <a:ea typeface="+mn-ea"/>
                        </a:rPr>
                        <a:t>導　入　（計５分）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529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l">
                        <a:lnSpc>
                          <a:spcPts val="1200"/>
                        </a:lnSpc>
                      </a:pPr>
                      <a:r>
                        <a:rPr kumimoji="1" lang="ja-JP" altLang="en-US" sz="1000" dirty="0">
                          <a:solidFill>
                            <a:schemeClr val="tx1"/>
                          </a:solidFill>
                          <a:latin typeface="ＭＳ Ｐ明朝" panose="02020600040205080304" pitchFamily="18" charset="-128"/>
                          <a:ea typeface="ＭＳ Ｐ明朝" panose="02020600040205080304" pitchFamily="18" charset="-128"/>
                        </a:rPr>
                        <a:t>１</a:t>
                      </a:r>
                      <a:r>
                        <a:rPr kumimoji="1" lang="en-US" altLang="ja-JP" sz="1000" dirty="0">
                          <a:solidFill>
                            <a:schemeClr val="tx1"/>
                          </a:solidFill>
                          <a:latin typeface="ＭＳ Ｐ明朝" panose="02020600040205080304" pitchFamily="18" charset="-128"/>
                          <a:ea typeface="ＭＳ Ｐ明朝" panose="02020600040205080304" pitchFamily="18" charset="-128"/>
                        </a:rPr>
                        <a:t>.	</a:t>
                      </a:r>
                      <a:r>
                        <a:rPr kumimoji="1" lang="ja-JP" altLang="en-US" sz="1000" dirty="0">
                          <a:solidFill>
                            <a:schemeClr val="tx1"/>
                          </a:solidFill>
                          <a:latin typeface="ＭＳ Ｐ明朝" panose="02020600040205080304" pitchFamily="18" charset="-128"/>
                          <a:ea typeface="ＭＳ Ｐ明朝" panose="02020600040205080304" pitchFamily="18" charset="-128"/>
                        </a:rPr>
                        <a:t>大雨時に起こることを</a:t>
                      </a:r>
                      <a:br>
                        <a:rPr kumimoji="1" lang="en-US" altLang="ja-JP" sz="1000" dirty="0">
                          <a:solidFill>
                            <a:schemeClr val="tx1"/>
                          </a:solidFill>
                          <a:latin typeface="ＭＳ Ｐ明朝" panose="02020600040205080304" pitchFamily="18" charset="-128"/>
                          <a:ea typeface="ＭＳ Ｐ明朝" panose="02020600040205080304" pitchFamily="18" charset="-128"/>
                        </a:rPr>
                      </a:br>
                      <a:r>
                        <a:rPr kumimoji="1" lang="ja-JP" altLang="en-US" sz="1000" dirty="0">
                          <a:solidFill>
                            <a:schemeClr val="tx1"/>
                          </a:solidFill>
                          <a:latin typeface="ＭＳ Ｐ明朝" panose="02020600040205080304" pitchFamily="18" charset="-128"/>
                          <a:ea typeface="ＭＳ Ｐ明朝" panose="02020600040205080304" pitchFamily="18" charset="-128"/>
                        </a:rPr>
                        <a:t>思い起こし、学習のねらいを確認する。</a:t>
                      </a:r>
                      <a:endParaRPr kumimoji="1" lang="en-US" altLang="ja-JP" sz="1000" dirty="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endParaRPr kumimoji="1" lang="ja-JP" altLang="en-US" sz="1000" dirty="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グループ・ディスカッションができるように机・椅子を動かしておく。</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１</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大雨が降ると、どんな災害が起きるのかを考える。</a:t>
                      </a:r>
                      <a:endParaRPr kumimoji="1" lang="en-US" altLang="ja-JP"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2~</a:t>
                      </a:r>
                    </a:p>
                    <a:p>
                      <a:pPr algn="ctr">
                        <a:lnSpc>
                          <a:spcPts val="1200"/>
                        </a:lnSpc>
                      </a:pPr>
                      <a:r>
                        <a:rPr kumimoji="1" lang="en-US" altLang="ja-JP" sz="1000">
                          <a:solidFill>
                            <a:schemeClr val="tx1"/>
                          </a:solidFill>
                        </a:rPr>
                        <a:t>3</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大雨が降ると、どんな災害が起きますか？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洪水災害　 ・</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土砂災害</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600"/>
                        </a:spcBef>
                        <a:spcAft>
                          <a:spcPts val="0"/>
                        </a:spcAft>
                        <a:buClrTx/>
                        <a:buSzTx/>
                        <a:buFontTx/>
                        <a:buNone/>
                        <a:tabLst/>
                        <a:defRPr/>
                      </a:pPr>
                      <a:r>
                        <a:rPr lang="ja-JP" altLang="en-US" sz="1000" noProof="0">
                          <a:solidFill>
                            <a:schemeClr val="tx1"/>
                          </a:solidFill>
                          <a:latin typeface="ＭＳ Ｐ明朝" panose="02020600040205080304" pitchFamily="18" charset="-128"/>
                          <a:ea typeface="ＭＳ Ｐ明朝" panose="02020600040205080304" pitchFamily="18" charset="-128"/>
                        </a:rPr>
                        <a:t>◆</a:t>
                      </a:r>
                      <a:r>
                        <a:rPr lang="en-US" altLang="ja-JP" sz="1000" noProof="0">
                          <a:solidFill>
                            <a:schemeClr val="tx1"/>
                          </a:solidFill>
                          <a:latin typeface="ＭＳ Ｐ明朝" panose="02020600040205080304" pitchFamily="18" charset="-128"/>
                          <a:ea typeface="ＭＳ Ｐ明朝" panose="02020600040205080304" pitchFamily="18" charset="-128"/>
                        </a:rPr>
                        <a:t>	</a:t>
                      </a:r>
                      <a:r>
                        <a:rPr lang="ja-JP" altLang="en-US" sz="1000" noProof="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Century" panose="02040604050505020304" pitchFamily="18" charset="0"/>
                          <a:ea typeface="ＭＳ Ｐ明朝" panose="02020600040205080304" pitchFamily="18" charset="-128"/>
                        </a:rPr>
                        <a:t>１</a:t>
                      </a:r>
                      <a:r>
                        <a:rPr kumimoji="1" lang="en-US" altLang="ja-JP" sz="1000" dirty="0">
                          <a:solidFill>
                            <a:schemeClr val="tx1"/>
                          </a:solidFill>
                          <a:latin typeface="Century" panose="02040604050505020304" pitchFamily="18" charset="0"/>
                          <a:ea typeface="ＭＳ Ｐ明朝" panose="02020600040205080304" pitchFamily="18" charset="-128"/>
                        </a:rPr>
                        <a:t>-</a:t>
                      </a:r>
                      <a:r>
                        <a:rPr kumimoji="1" lang="ja-JP" altLang="en-US" sz="1000" dirty="0">
                          <a:solidFill>
                            <a:schemeClr val="tx1"/>
                          </a:solidFill>
                          <a:latin typeface="Century" panose="02040604050505020304" pitchFamily="18" charset="0"/>
                          <a:ea typeface="ＭＳ Ｐ明朝" panose="02020600040205080304" pitchFamily="18" charset="-128"/>
                        </a:rPr>
                        <a:t>②</a:t>
                      </a:r>
                      <a:r>
                        <a:rPr kumimoji="1" lang="en-US" altLang="ja-JP" sz="1000" dirty="0">
                          <a:solidFill>
                            <a:schemeClr val="tx1"/>
                          </a:solidFill>
                          <a:latin typeface="Century" panose="02040604050505020304" pitchFamily="18" charset="0"/>
                          <a:ea typeface="ＭＳ Ｐ明朝" panose="02020600040205080304" pitchFamily="18" charset="-128"/>
                        </a:rPr>
                        <a:t>	</a:t>
                      </a:r>
                      <a:r>
                        <a:rPr kumimoji="1" lang="ja-JP" altLang="en-US" sz="1000" dirty="0">
                          <a:solidFill>
                            <a:schemeClr val="tx1"/>
                          </a:solidFill>
                          <a:latin typeface="Century" panose="02040604050505020304" pitchFamily="18" charset="0"/>
                          <a:ea typeface="ＭＳ Ｐ明朝" panose="02020600040205080304" pitchFamily="18" charset="-128"/>
                        </a:rPr>
                        <a:t>土砂災害について確認する。</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4</a:t>
                      </a:r>
                    </a:p>
                    <a:p>
                      <a:pPr algn="ctr">
                        <a:lnSpc>
                          <a:spcPts val="1000"/>
                        </a:lnSpc>
                      </a:pPr>
                      <a:endParaRPr kumimoji="1" lang="en-US" altLang="ja-JP" sz="1000">
                        <a:solidFill>
                          <a:schemeClr val="tx1"/>
                        </a:solidFill>
                      </a:endParaRPr>
                    </a:p>
                    <a:p>
                      <a:pPr algn="ctr">
                        <a:lnSpc>
                          <a:spcPts val="1000"/>
                        </a:lnSpc>
                      </a:pPr>
                      <a:endParaRPr kumimoji="1" lang="en-US" altLang="ja-JP" sz="1000">
                        <a:solidFill>
                          <a:schemeClr val="tx1"/>
                        </a:solidFill>
                      </a:endParaRPr>
                    </a:p>
                    <a:p>
                      <a:pPr algn="ctr">
                        <a:lnSpc>
                          <a:spcPts val="1000"/>
                        </a:lnSpc>
                      </a:pPr>
                      <a:endParaRPr kumimoji="1" lang="en-US" altLang="ja-JP" sz="1000">
                        <a:solidFill>
                          <a:schemeClr val="tx1"/>
                        </a:solidFill>
                      </a:endParaRPr>
                    </a:p>
                    <a:p>
                      <a:pPr algn="ctr">
                        <a:lnSpc>
                          <a:spcPct val="100000"/>
                        </a:lnSpc>
                      </a:pPr>
                      <a:endParaRPr kumimoji="1" lang="en-US" altLang="ja-JP" sz="1000">
                        <a:solidFill>
                          <a:schemeClr val="tx1"/>
                        </a:solidFill>
                      </a:endParaRPr>
                    </a:p>
                    <a:p>
                      <a:pPr algn="ctr">
                        <a:lnSpc>
                          <a:spcPts val="1200"/>
                        </a:lnSpc>
                      </a:pPr>
                      <a:r>
                        <a:rPr kumimoji="1" lang="en-US" altLang="ja-JP" sz="1000">
                          <a:solidFill>
                            <a:schemeClr val="tx1"/>
                          </a:solidFill>
                        </a:rPr>
                        <a:t>5</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今日は土砂災害について詳しく勉強しましょう。土砂災害とはどのような災害でしょうか？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950" kern="120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a:solidFill>
                            <a:schemeClr val="tx1"/>
                          </a:solidFill>
                          <a:latin typeface="Century" panose="02040604050505020304" pitchFamily="18" charset="0"/>
                          <a:ea typeface="ＭＳ Ｐ明朝" panose="02020600040205080304" pitchFamily="18" charset="-128"/>
                          <a:cs typeface="+mn-cs"/>
                        </a:rPr>
                        <a:t>山の土砂が崩れる</a:t>
                      </a:r>
                      <a:endParaRPr kumimoji="1" lang="en-US" altLang="ja-JP" sz="950" kern="120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950" kern="120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a:solidFill>
                            <a:schemeClr val="tx1"/>
                          </a:solidFill>
                          <a:latin typeface="Century" panose="02040604050505020304" pitchFamily="18" charset="0"/>
                          <a:ea typeface="ＭＳ Ｐ明朝" panose="02020600040205080304" pitchFamily="18" charset="-128"/>
                          <a:cs typeface="+mn-cs"/>
                        </a:rPr>
                        <a:t>がけが崩れる</a:t>
                      </a:r>
                      <a:endParaRPr kumimoji="1" lang="en-US" altLang="ja-JP" sz="950" kern="120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土砂災害は大雨や地震などで山やがけが崩れたり、土や石が雨や川の水と一緒に家や道路を壊すなどする災害のことです。土砂の移動の仕方で呼び方が違います。</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土砂災害の基礎知識に</a:t>
                      </a:r>
                      <a:br>
                        <a:rPr kumimoji="1" lang="en-US" altLang="ja-JP" sz="1000" kern="1200">
                          <a:solidFill>
                            <a:schemeClr val="tx1"/>
                          </a:solidFill>
                          <a:latin typeface="Century" panose="02040604050505020304" pitchFamily="18" charset="0"/>
                          <a:ea typeface="ＭＳ Ｐ明朝" panose="02020600040205080304" pitchFamily="18" charset="-128"/>
                          <a:cs typeface="+mn-cs"/>
                        </a:rPr>
                      </a:br>
                      <a:r>
                        <a:rPr kumimoji="1" lang="ja-JP" altLang="en-US" sz="1000" kern="1200">
                          <a:solidFill>
                            <a:schemeClr val="tx1"/>
                          </a:solidFill>
                          <a:latin typeface="Century" panose="02040604050505020304" pitchFamily="18" charset="0"/>
                          <a:ea typeface="ＭＳ Ｐ明朝" panose="02020600040205080304" pitchFamily="18" charset="-128"/>
                          <a:cs typeface="+mn-cs"/>
                        </a:rPr>
                        <a:t>ついて確認する。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lang="ja-JP" altLang="en-US" sz="1000" noProof="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6</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1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en-US" altLang="ja-JP" sz="1000" b="0" u="none" spc="0" dirty="0">
                          <a:solidFill>
                            <a:schemeClr val="tx1"/>
                          </a:solidFill>
                          <a:latin typeface="Century" panose="02040604050505020304" pitchFamily="18" charset="0"/>
                          <a:ea typeface="ＭＳ Ｐ明朝" panose="02020600040205080304" pitchFamily="18" charset="-128"/>
                        </a:rPr>
                        <a:t>【</a:t>
                      </a:r>
                      <a:r>
                        <a:rPr kumimoji="1" lang="ja-JP" altLang="en-US" sz="1000" b="0" u="none" spc="0" baseline="0" dirty="0">
                          <a:solidFill>
                            <a:schemeClr val="tx1"/>
                          </a:solidFill>
                          <a:latin typeface="Century" panose="02040604050505020304" pitchFamily="18" charset="0"/>
                          <a:ea typeface="ＭＳ Ｐ明朝" panose="02020600040205080304" pitchFamily="18" charset="-128"/>
                        </a:rPr>
                        <a:t>写真提示：地域で発生した土砂災害の紹介</a:t>
                      </a:r>
                      <a:r>
                        <a:rPr kumimoji="1" lang="en-US" altLang="ja-JP" sz="1000" b="0" u="none" spc="0" dirty="0">
                          <a:solidFill>
                            <a:schemeClr val="tx1"/>
                          </a:solidFill>
                          <a:latin typeface="Century" panose="02040604050505020304" pitchFamily="18" charset="0"/>
                          <a:ea typeface="ＭＳ Ｐ明朝" panose="02020600040205080304" pitchFamily="18" charset="-128"/>
                        </a:rPr>
                        <a:t>】</a:t>
                      </a:r>
                      <a:endParaRPr kumimoji="1" lang="en-US" altLang="ja-JP" sz="1000" kern="1200" spc="0" dirty="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 災害写真を提示する。</a:t>
                      </a:r>
                      <a:endParaRPr kumimoji="1" lang="en-US" altLang="ja-JP" sz="1000" kern="1200" spc="-15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600"/>
                        </a:lnSpc>
                        <a:spcBef>
                          <a:spcPts val="0"/>
                        </a:spcBef>
                        <a:spcAft>
                          <a:spcPts val="0"/>
                        </a:spcAft>
                        <a:buClrTx/>
                        <a:buSzTx/>
                        <a:buFontTx/>
                        <a:buNone/>
                        <a:tabLst/>
                        <a:defRPr/>
                      </a:pPr>
                      <a:endParaRPr kumimoji="1" lang="en-US" altLang="ja-JP" sz="1000" kern="1200" spc="-15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900"/>
                        </a:lnSpc>
                        <a:spcBef>
                          <a:spcPts val="0"/>
                        </a:spcBef>
                        <a:spcAft>
                          <a:spcPts val="0"/>
                        </a:spcAft>
                        <a:buClrTx/>
                        <a:buSzTx/>
                        <a:buFontTx/>
                        <a:buNone/>
                        <a:tabLst/>
                        <a:defRPr/>
                      </a:pPr>
                      <a:endParaRPr kumimoji="1" lang="en-US" altLang="ja-JP" sz="1000" kern="1200" spc="-15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900"/>
                        </a:lnSpc>
                        <a:spcBef>
                          <a:spcPts val="0"/>
                        </a:spcBef>
                        <a:spcAft>
                          <a:spcPts val="0"/>
                        </a:spcAft>
                        <a:buClrTx/>
                        <a:buSzTx/>
                        <a:buFontTx/>
                        <a:buNone/>
                        <a:tabLst/>
                        <a:defRPr/>
                      </a:pPr>
                      <a:endParaRPr kumimoji="1" lang="en-US" altLang="ja-JP" sz="1000" kern="1200" spc="-15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１</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③</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本時の</a:t>
                      </a:r>
                      <a:r>
                        <a:rPr kumimoji="1" lang="ja-JP" altLang="en-US" sz="1000" b="0" u="none">
                          <a:solidFill>
                            <a:schemeClr val="tx1"/>
                          </a:solidFill>
                          <a:latin typeface="Century" panose="02040604050505020304" pitchFamily="18" charset="0"/>
                          <a:ea typeface="ＭＳ Ｐ明朝" panose="02020600040205080304" pitchFamily="18" charset="-128"/>
                        </a:rPr>
                        <a:t>学習のねらいを確認する。</a:t>
                      </a:r>
                      <a:endParaRPr kumimoji="1" lang="en-US" altLang="ja-JP"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7</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rgbClr val="000000"/>
                          </a:solidFill>
                          <a:latin typeface="Century" panose="02040604050505020304" pitchFamily="18" charset="0"/>
                          <a:ea typeface="ＭＳ Ｐ明朝" panose="02020600040205080304" pitchFamily="18" charset="-128"/>
                        </a:rPr>
                        <a:t>今日は、「</a:t>
                      </a:r>
                      <a:r>
                        <a:rPr kumimoji="1" lang="ja-JP" altLang="en-US" sz="1000" b="0" u="none" dirty="0">
                          <a:solidFill>
                            <a:schemeClr val="tx1"/>
                          </a:solidFill>
                          <a:latin typeface="Century" panose="02040604050505020304" pitchFamily="18" charset="0"/>
                          <a:ea typeface="ＭＳ Ｐ明朝" panose="02020600040205080304" pitchFamily="18" charset="-128"/>
                        </a:rPr>
                        <a:t>土砂災害の種類と対策」について</a:t>
                      </a:r>
                      <a:r>
                        <a:rPr kumimoji="1" lang="ja-JP" altLang="en-US" sz="1000" b="0" u="none" dirty="0">
                          <a:solidFill>
                            <a:srgbClr val="000000"/>
                          </a:solidFill>
                          <a:latin typeface="Century" panose="02040604050505020304" pitchFamily="18" charset="0"/>
                          <a:ea typeface="ＭＳ Ｐ明朝" panose="02020600040205080304" pitchFamily="18" charset="-128"/>
                        </a:rPr>
                        <a:t> 学習していきましょう。</a:t>
                      </a:r>
                      <a:endParaRPr kumimoji="1" lang="en-US" altLang="ja-JP" sz="1000" b="0" u="none" dirty="0">
                        <a:solidFill>
                          <a:srgbClr val="000000"/>
                        </a:solidFill>
                        <a:latin typeface="Century" panose="02040604050505020304" pitchFamily="18" charset="0"/>
                        <a:ea typeface="ＭＳ Ｐ明朝" panose="02020600040205080304" pitchFamily="18" charset="-128"/>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ts val="1200"/>
                        </a:lnSpc>
                      </a:pPr>
                      <a:endParaRPr kumimoji="1" lang="ja-JP" altLang="en-US">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68275" indent="-168275" algn="l">
                        <a:lnSpc>
                          <a:spcPts val="1200"/>
                        </a:lnSpc>
                      </a:pPr>
                      <a:r>
                        <a:rPr kumimoji="1" lang="ja-JP" altLang="en-US" sz="1100" dirty="0">
                          <a:solidFill>
                            <a:schemeClr val="tx1"/>
                          </a:solidFill>
                          <a:latin typeface="+mn-ea"/>
                          <a:ea typeface="+mn-ea"/>
                        </a:rPr>
                        <a:t>展　開　（計２９分）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9388" indent="-179388" algn="just">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２</a:t>
                      </a:r>
                      <a:r>
                        <a:rPr kumimoji="1" lang="en-US" altLang="ja-JP" sz="1000">
                          <a:solidFill>
                            <a:schemeClr val="tx1"/>
                          </a:solidFill>
                          <a:latin typeface="ＭＳ Ｐ明朝" panose="02020600040205080304" pitchFamily="18" charset="-128"/>
                          <a:ea typeface="ＭＳ Ｐ明朝" panose="02020600040205080304" pitchFamily="18" charset="-128"/>
                        </a:rPr>
                        <a:t>.	</a:t>
                      </a:r>
                      <a:r>
                        <a:rPr kumimoji="1" lang="ja-JP" altLang="en-US" sz="1000">
                          <a:solidFill>
                            <a:schemeClr val="tx1"/>
                          </a:solidFill>
                          <a:latin typeface="ＭＳ Ｐ明朝" panose="02020600040205080304" pitchFamily="18" charset="-128"/>
                          <a:ea typeface="ＭＳ Ｐ明朝" panose="02020600040205080304" pitchFamily="18" charset="-128"/>
                        </a:rPr>
                        <a:t>土砂災害の種類と特徴について知る。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solidFill>
                            <a:schemeClr val="tx1"/>
                          </a:solidFill>
                        </a:rPr>
                        <a:t>8</a:t>
                      </a:r>
                      <a:endParaRPr kumimoji="1" lang="ja-JP" altLang="en-US" sz="100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まずは、土砂災害の種類について勉強していきたいと思います。</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FF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311218">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２</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土砂災害に種類があることを知る。</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9~</a:t>
                      </a:r>
                    </a:p>
                    <a:p>
                      <a:pPr algn="ctr">
                        <a:lnSpc>
                          <a:spcPts val="1200"/>
                        </a:lnSpc>
                      </a:pPr>
                      <a:r>
                        <a:rPr kumimoji="1" lang="en-US" altLang="ja-JP" sz="1000">
                          <a:solidFill>
                            <a:schemeClr val="tx1"/>
                          </a:solidFill>
                        </a:rPr>
                        <a:t>10</a:t>
                      </a:r>
                    </a:p>
                    <a:p>
                      <a:pPr algn="ctr">
                        <a:lnSpc>
                          <a:spcPts val="1200"/>
                        </a:lnSpc>
                      </a:pPr>
                      <a:endParaRPr kumimoji="1" lang="en-US" altLang="ja-JP" sz="1000">
                        <a:solidFill>
                          <a:schemeClr val="tx1"/>
                        </a:solidFill>
                      </a:endParaRPr>
                    </a:p>
                    <a:p>
                      <a:pPr algn="ctr">
                        <a:lnSpc>
                          <a:spcPct val="150000"/>
                        </a:lnSpc>
                      </a:pPr>
                      <a:endParaRPr kumimoji="1" lang="en-US" altLang="ja-JP" sz="1000">
                        <a:solidFill>
                          <a:schemeClr val="tx1"/>
                        </a:solidFill>
                      </a:endParaRPr>
                    </a:p>
                    <a:p>
                      <a:pPr algn="ctr">
                        <a:lnSpc>
                          <a:spcPts val="1200"/>
                        </a:lnSpc>
                      </a:pPr>
                      <a:r>
                        <a:rPr kumimoji="1" lang="en-US" altLang="ja-JP" sz="1000">
                          <a:solidFill>
                            <a:schemeClr val="tx1"/>
                          </a:solidFill>
                        </a:rPr>
                        <a:t>11</a:t>
                      </a:r>
                    </a:p>
                    <a:p>
                      <a:pPr algn="ctr">
                        <a:lnSpc>
                          <a:spcPts val="1200"/>
                        </a:lnSpc>
                      </a:pPr>
                      <a:endParaRPr kumimoji="1" lang="en-US" altLang="ja-JP" sz="1000">
                        <a:solidFill>
                          <a:schemeClr val="tx1"/>
                        </a:solidFill>
                      </a:endParaRPr>
                    </a:p>
                    <a:p>
                      <a:pPr algn="ctr">
                        <a:lnSpc>
                          <a:spcPts val="1200"/>
                        </a:lnSpc>
                      </a:pPr>
                      <a:r>
                        <a:rPr kumimoji="1" lang="en-US" altLang="ja-JP" sz="1000">
                          <a:solidFill>
                            <a:schemeClr val="tx1"/>
                          </a:solidFill>
                        </a:rPr>
                        <a:t>12</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土砂災害の写真です。どうなっているか考えてみましょう。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（がけ崩れ）木が倒れ、がけが崩れている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（土石流）山から土が流れ落ちている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（地すべり）広い範囲で土が滑り落ちている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写真のように土砂災害といっても、いろいろな種類があって、呼び方が違います。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土砂災害は、「がけ崩れ」と「土石流」、「地すべり」の３種類にわけられます。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lang="ja-JP" altLang="en-US" sz="1000" noProof="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noProof="0">
                        <a:solidFill>
                          <a:schemeClr val="tx1"/>
                        </a:solidFill>
                        <a:latin typeface="ＭＳ Ｐ明朝" panose="02020600040205080304" pitchFamily="18" charset="-128"/>
                        <a:ea typeface="ＭＳ Ｐ明朝" panose="02020600040205080304" pitchFamily="18" charset="-128"/>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土砂災害の写真やイラストを提示して、種類が異なることを理解しやすくする。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土砂災害には３種類あることを伝え、詳しく勉強しようと授業への動機づけを行う。</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1684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２</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②</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がけ崩れと土石流、地すべりの違いを考える。</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solidFill>
                            <a:schemeClr val="tx1"/>
                          </a:solidFill>
                        </a:rPr>
                        <a:t>13~</a:t>
                      </a:r>
                    </a:p>
                    <a:p>
                      <a:pPr algn="ctr"/>
                      <a:r>
                        <a:rPr kumimoji="1" lang="en-US" altLang="ja-JP" sz="1000">
                          <a:solidFill>
                            <a:schemeClr val="tx1"/>
                          </a:solidFill>
                        </a:rPr>
                        <a:t>14</a:t>
                      </a:r>
                    </a:p>
                    <a:p>
                      <a:pPr algn="ctr"/>
                      <a:endParaRPr kumimoji="1" lang="en-US" altLang="ja-JP" sz="1000">
                        <a:solidFill>
                          <a:schemeClr val="tx1"/>
                        </a:solidFill>
                      </a:endParaRPr>
                    </a:p>
                    <a:p>
                      <a:pPr algn="ctr"/>
                      <a:endParaRPr kumimoji="1" lang="en-US" altLang="ja-JP" sz="1000">
                        <a:solidFill>
                          <a:schemeClr val="tx1"/>
                        </a:solidFill>
                      </a:endParaRPr>
                    </a:p>
                    <a:p>
                      <a:pPr algn="ctr"/>
                      <a:endParaRPr kumimoji="1" lang="en-US" altLang="ja-JP" sz="1000">
                        <a:solidFill>
                          <a:schemeClr val="tx1"/>
                        </a:solidFill>
                      </a:endParaRPr>
                    </a:p>
                    <a:p>
                      <a:pPr algn="ctr">
                        <a:lnSpc>
                          <a:spcPts val="800"/>
                        </a:lnSpc>
                      </a:pPr>
                      <a:endParaRPr kumimoji="1" lang="en-US" altLang="ja-JP" sz="1000">
                        <a:solidFill>
                          <a:schemeClr val="tx1"/>
                        </a:solidFill>
                      </a:endParaRPr>
                    </a:p>
                    <a:p>
                      <a:pPr algn="ctr"/>
                      <a:r>
                        <a:rPr kumimoji="1" lang="en-US" altLang="ja-JP" sz="1000">
                          <a:solidFill>
                            <a:schemeClr val="tx1"/>
                          </a:solidFill>
                        </a:rPr>
                        <a:t>15~</a:t>
                      </a:r>
                    </a:p>
                    <a:p>
                      <a:pPr algn="ctr"/>
                      <a:r>
                        <a:rPr kumimoji="1" lang="en-US" altLang="ja-JP" sz="1000">
                          <a:solidFill>
                            <a:schemeClr val="tx1"/>
                          </a:solidFill>
                        </a:rPr>
                        <a:t>26</a:t>
                      </a:r>
                      <a:endParaRPr kumimoji="1" lang="ja-JP" altLang="en-US" sz="100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「がけ崩れ」と「土石流」、「地すべり」の３種類にわけられると言ったけれど、何がどう違うかイラストを見て、考えてみましょう。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（がけ崩れ）がけが崩れている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（土石流）山から土が流れ落ちている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95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950" kern="1200" dirty="0">
                          <a:solidFill>
                            <a:schemeClr val="tx1"/>
                          </a:solidFill>
                          <a:latin typeface="Century" panose="02040604050505020304" pitchFamily="18" charset="0"/>
                          <a:ea typeface="ＭＳ Ｐ明朝" panose="02020600040205080304" pitchFamily="18" charset="-128"/>
                          <a:cs typeface="+mn-cs"/>
                        </a:rPr>
                        <a:t>（地すべり）まとまって滑り落ちている</a:t>
                      </a:r>
                      <a:endParaRPr kumimoji="1" lang="en-US" altLang="ja-JP" sz="95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3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写真提示：「がけ崩れ」と「土石流」、「地すべり」のそれぞれの特徴を教える</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30" baseline="0" dirty="0">
                          <a:solidFill>
                            <a:schemeClr val="tx1"/>
                          </a:solidFill>
                          <a:latin typeface="Century" panose="02040604050505020304" pitchFamily="18" charset="0"/>
                          <a:ea typeface="ＭＳ Ｐ明朝" panose="02020600040205080304" pitchFamily="18" charset="-128"/>
                          <a:cs typeface="+mn-cs"/>
                        </a:rPr>
                        <a:t>３種類の特徴を理解することで</a:t>
                      </a:r>
                      <a:br>
                        <a:rPr kumimoji="1" lang="en-US" altLang="ja-JP" sz="1000" kern="1200" spc="-130" baseline="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spc="-130" baseline="0" dirty="0">
                          <a:solidFill>
                            <a:schemeClr val="tx1"/>
                          </a:solidFill>
                          <a:latin typeface="Century" panose="02040604050505020304" pitchFamily="18" charset="0"/>
                          <a:ea typeface="ＭＳ Ｐ明朝" panose="02020600040205080304" pitchFamily="18" charset="-128"/>
                          <a:cs typeface="+mn-cs"/>
                        </a:rPr>
                        <a:t>それぞれどのように危険か知る。</a:t>
                      </a:r>
                      <a:endParaRPr kumimoji="1" lang="en-US" altLang="ja-JP" sz="1000" kern="1200" spc="-13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spc="-50" baseline="0" dirty="0">
                          <a:solidFill>
                            <a:srgbClr val="000000"/>
                          </a:solidFill>
                          <a:latin typeface="Century" panose="02040604050505020304" pitchFamily="18" charset="0"/>
                          <a:ea typeface="ＭＳ Ｐ明朝" panose="02020600040205080304" pitchFamily="18" charset="-128"/>
                          <a:cs typeface="ＭＳ Ｐゴシック"/>
                        </a:rPr>
                        <a:t>地域の災害写真を提示する。</a:t>
                      </a:r>
                      <a:endPar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ＭＳ Ｐゴシック"/>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写真ほか、スライド埋め込み動画を再生して、理解を深める。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endParaRPr>
                    </a:p>
                    <a:p>
                      <a:pPr marL="180000" marR="0" lvl="0" indent="-457200" algn="just" defTabSz="914400" rtl="0" eaLnBrk="1" fontAlgn="auto" latinLnBrk="0" hangingPunct="1">
                        <a:lnSpc>
                          <a:spcPct val="150000"/>
                        </a:lnSpc>
                        <a:spcBef>
                          <a:spcPts val="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がけ崩れ・土石流・地すべりの特徴を理解する。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bl>
          </a:graphicData>
        </a:graphic>
      </p:graphicFrame>
      <p:sp>
        <p:nvSpPr>
          <p:cNvPr id="20" name="テキスト ボックス 19">
            <a:extLst>
              <a:ext uri="{FF2B5EF4-FFF2-40B4-BE49-F238E27FC236}">
                <a16:creationId xmlns:a16="http://schemas.microsoft.com/office/drawing/2014/main" id="{F1E39C9B-8AC7-A9FE-9E00-C071907C4221}"/>
              </a:ext>
            </a:extLst>
          </p:cNvPr>
          <p:cNvSpPr txBox="1"/>
          <p:nvPr/>
        </p:nvSpPr>
        <p:spPr>
          <a:xfrm>
            <a:off x="4945379" y="5532513"/>
            <a:ext cx="1652272" cy="483462"/>
          </a:xfrm>
          <a:prstGeom prst="rect">
            <a:avLst/>
          </a:prstGeom>
          <a:solidFill>
            <a:sysClr val="window" lastClr="FFFFFF"/>
          </a:solidFill>
          <a:ln w="6350">
            <a:solidFill>
              <a:sysClr val="windowText" lastClr="000000"/>
            </a:solidFill>
            <a:prstDash val="sysDot"/>
          </a:ln>
        </p:spPr>
        <p:txBody>
          <a:bodyPr wrap="square" lIns="54000" tIns="18000" rIns="54000" bIns="18000" rtlCol="0">
            <a:spAutoFit/>
          </a:bodyPr>
          <a:lstStyle/>
          <a:p>
            <a:pPr marL="0" marR="0" lvl="0" indent="0" algn="just" defTabSz="914400" eaLnBrk="1" fontAlgn="auto" latinLnBrk="0" hangingPunct="1">
              <a:lnSpc>
                <a:spcPts val="1200"/>
              </a:lnSpc>
              <a:spcBef>
                <a:spcPts val="0"/>
              </a:spcBef>
              <a:spcAft>
                <a:spcPts val="0"/>
              </a:spcAft>
              <a:buClrTx/>
              <a:buSzTx/>
              <a:buFontTx/>
              <a:buNone/>
              <a:tabLst/>
              <a:defRPr/>
            </a:pPr>
            <a:r>
              <a:rPr kumimoji="1" lang="ja-JP" altLang="en-US" sz="900" b="0" i="0" u="none" strike="noStrike" kern="0" cap="none" spc="-80" normalizeH="0" baseline="0" noProof="0">
                <a:ln>
                  <a:noFill/>
                </a:ln>
                <a:solidFill>
                  <a:srgbClr val="000000"/>
                </a:solidFill>
                <a:effectLst/>
                <a:uLnTx/>
                <a:uFillTx/>
                <a:latin typeface="Century" panose="02040604050505020304" pitchFamily="18" charset="0"/>
                <a:ea typeface="ＭＳ Ｐ明朝" panose="02020600040205080304" pitchFamily="18" charset="-128"/>
              </a:rPr>
              <a:t>資料集参照：地域の写真への差替えや枚数を増やすなど適宜スライドを編集してください。</a:t>
            </a:r>
          </a:p>
        </p:txBody>
      </p:sp>
      <p:sp>
        <p:nvSpPr>
          <p:cNvPr id="21" name="テキスト ボックス 20">
            <a:extLst>
              <a:ext uri="{FF2B5EF4-FFF2-40B4-BE49-F238E27FC236}">
                <a16:creationId xmlns:a16="http://schemas.microsoft.com/office/drawing/2014/main" id="{3DEA962A-BBFF-52C1-2462-85B4B7FC78A3}"/>
              </a:ext>
            </a:extLst>
          </p:cNvPr>
          <p:cNvSpPr txBox="1"/>
          <p:nvPr/>
        </p:nvSpPr>
        <p:spPr>
          <a:xfrm>
            <a:off x="4945379" y="9023819"/>
            <a:ext cx="1652271" cy="329573"/>
          </a:xfrm>
          <a:prstGeom prst="rect">
            <a:avLst/>
          </a:prstGeom>
          <a:solidFill>
            <a:sysClr val="window" lastClr="FFFFFF"/>
          </a:solidFill>
          <a:ln w="6350">
            <a:solidFill>
              <a:sysClr val="windowText" lastClr="000000"/>
            </a:solidFill>
            <a:prstDash val="sysDot"/>
          </a:ln>
        </p:spPr>
        <p:txBody>
          <a:bodyPr wrap="square" lIns="54000" tIns="18000" rIns="54000" bIns="18000" rtlCol="0">
            <a:spAutoFit/>
          </a:bodyPr>
          <a:lstStyle/>
          <a:p>
            <a:pPr marL="0" marR="0" lvl="0" indent="0" algn="just" defTabSz="914400" eaLnBrk="1" fontAlgn="auto" latinLnBrk="0" hangingPunct="1">
              <a:lnSpc>
                <a:spcPts val="1200"/>
              </a:lnSpc>
              <a:spcBef>
                <a:spcPts val="0"/>
              </a:spcBef>
              <a:spcAft>
                <a:spcPts val="0"/>
              </a:spcAft>
              <a:buClrTx/>
              <a:buSzTx/>
              <a:buFontTx/>
              <a:buNone/>
              <a:tabLst/>
              <a:defRPr/>
            </a:pPr>
            <a:r>
              <a:rPr kumimoji="1" lang="ja-JP" altLang="en-US" sz="900" b="0" i="0" u="none" strike="noStrike" kern="0" cap="none" spc="-80" normalizeH="0" baseline="0" noProof="0">
                <a:ln>
                  <a:noFill/>
                </a:ln>
                <a:solidFill>
                  <a:srgbClr val="000000"/>
                </a:solidFill>
                <a:effectLst/>
                <a:uLnTx/>
                <a:uFillTx/>
                <a:latin typeface="Century" panose="02040604050505020304" pitchFamily="18" charset="0"/>
                <a:ea typeface="ＭＳ Ｐ明朝" panose="02020600040205080304" pitchFamily="18" charset="-128"/>
              </a:rPr>
              <a:t>資料集参照：地域の写真へ差替えてください。</a:t>
            </a:r>
          </a:p>
        </p:txBody>
      </p:sp>
      <p:sp>
        <p:nvSpPr>
          <p:cNvPr id="22" name="正方形/長方形 21">
            <a:extLst>
              <a:ext uri="{FF2B5EF4-FFF2-40B4-BE49-F238E27FC236}">
                <a16:creationId xmlns:a16="http://schemas.microsoft.com/office/drawing/2014/main" id="{3429F443-99AE-B29D-DE3F-D9985DD5E453}"/>
              </a:ext>
            </a:extLst>
          </p:cNvPr>
          <p:cNvSpPr/>
          <p:nvPr/>
        </p:nvSpPr>
        <p:spPr>
          <a:xfrm>
            <a:off x="6268466" y="4170389"/>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23" name="正方形/長方形 22">
            <a:extLst>
              <a:ext uri="{FF2B5EF4-FFF2-40B4-BE49-F238E27FC236}">
                <a16:creationId xmlns:a16="http://schemas.microsoft.com/office/drawing/2014/main" id="{2A768706-E6A8-F89E-860C-1EBC1BFAC1EF}"/>
              </a:ext>
            </a:extLst>
          </p:cNvPr>
          <p:cNvSpPr/>
          <p:nvPr/>
        </p:nvSpPr>
        <p:spPr>
          <a:xfrm>
            <a:off x="6268466" y="9522295"/>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Tree>
    <p:extLst>
      <p:ext uri="{BB962C8B-B14F-4D97-AF65-F5344CB8AC3E}">
        <p14:creationId xmlns:p14="http://schemas.microsoft.com/office/powerpoint/2010/main" val="1385349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5C64E27C-49F2-03A1-537A-629DC108D2D3}"/>
              </a:ext>
            </a:extLst>
          </p:cNvPr>
          <p:cNvGraphicFramePr>
            <a:graphicFrameLocks noGrp="1"/>
          </p:cNvGraphicFramePr>
          <p:nvPr/>
        </p:nvGraphicFramePr>
        <p:xfrm>
          <a:off x="189000" y="259305"/>
          <a:ext cx="6480000" cy="9450175"/>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32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500395">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２</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③</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土砂災害からの避難について知る。（○</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クイズ）</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solidFill>
                            <a:schemeClr val="tx1"/>
                          </a:solidFill>
                        </a:rPr>
                        <a:t>27</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28</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29~</a:t>
                      </a:r>
                    </a:p>
                    <a:p>
                      <a:pPr algn="ctr">
                        <a:lnSpc>
                          <a:spcPts val="1100"/>
                        </a:lnSpc>
                      </a:pPr>
                      <a:r>
                        <a:rPr kumimoji="1" lang="en-US" altLang="ja-JP" sz="1000" dirty="0">
                          <a:solidFill>
                            <a:schemeClr val="tx1"/>
                          </a:solidFill>
                        </a:rPr>
                        <a:t>30</a:t>
                      </a:r>
                    </a:p>
                    <a:p>
                      <a:pPr algn="ctr">
                        <a:lnSpc>
                          <a:spcPts val="1100"/>
                        </a:lnSpc>
                      </a:pPr>
                      <a:r>
                        <a:rPr kumimoji="1" lang="en-US" altLang="ja-JP" sz="1000" dirty="0">
                          <a:solidFill>
                            <a:schemeClr val="tx1"/>
                          </a:solidFill>
                        </a:rPr>
                        <a:t>31~</a:t>
                      </a:r>
                    </a:p>
                    <a:p>
                      <a:pPr algn="ctr">
                        <a:lnSpc>
                          <a:spcPts val="1100"/>
                        </a:lnSpc>
                      </a:pPr>
                      <a:r>
                        <a:rPr kumimoji="1" lang="en-US" altLang="ja-JP" sz="1000" dirty="0">
                          <a:solidFill>
                            <a:schemeClr val="tx1"/>
                          </a:solidFill>
                        </a:rPr>
                        <a:t>32</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33</a:t>
                      </a:r>
                    </a:p>
                    <a:p>
                      <a:pPr algn="ctr">
                        <a:lnSpc>
                          <a:spcPts val="1100"/>
                        </a:lnSpc>
                      </a:pPr>
                      <a:endParaRPr kumimoji="1" lang="en-US" altLang="ja-JP" sz="1000" dirty="0">
                        <a:solidFill>
                          <a:schemeClr val="tx1"/>
                        </a:solidFill>
                      </a:endParaRPr>
                    </a:p>
                    <a:p>
                      <a:pPr algn="ctr">
                        <a:lnSpc>
                          <a:spcPts val="1100"/>
                        </a:lnSpc>
                      </a:pPr>
                      <a:endParaRPr kumimoji="1" lang="en-US" altLang="ja-JP"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土砂災害についての○</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クイズをしましょう。正解だと思うほうに手を挙げてください。</a:t>
                      </a: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問１：「がけ崩れ」の前にがけのまわりで水がわき出ることがある？</a:t>
                      </a: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spc="-50" baseline="0" dirty="0">
                          <a:solidFill>
                            <a:schemeClr val="tx1"/>
                          </a:solidFill>
                          <a:latin typeface="Century" panose="02040604050505020304" pitchFamily="18" charset="0"/>
                          <a:ea typeface="ＭＳ Ｐ明朝" panose="02020600040205080304" pitchFamily="18" charset="-128"/>
                          <a:cs typeface="+mn-cs"/>
                        </a:rPr>
                        <a:t>がけ崩れなど土砂災害が発生する前には、様々な前兆現象が確認できるときもある。</a:t>
                      </a:r>
                      <a:endParaRPr kumimoji="1" lang="en-US" altLang="ja-JP" sz="1000" kern="1200" spc="-50" baseline="0" dirty="0">
                        <a:solidFill>
                          <a:schemeClr val="tx1"/>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50" baseline="0" dirty="0">
                          <a:solidFill>
                            <a:schemeClr val="tx1"/>
                          </a:solidFill>
                          <a:latin typeface="Century" panose="02040604050505020304" pitchFamily="18" charset="0"/>
                          <a:ea typeface="ＭＳ Ｐ明朝" panose="02020600040205080304" pitchFamily="18" charset="-128"/>
                          <a:cs typeface="+mn-cs"/>
                        </a:rPr>
                        <a:t>前兆現象を発見したらどうしたらよいですか？</a:t>
                      </a:r>
                      <a:r>
                        <a:rPr kumimoji="1" lang="ja-JP" altLang="en-US" sz="1000" kern="1200" spc="-150" dirty="0">
                          <a:solidFill>
                            <a:schemeClr val="tx1"/>
                          </a:solidFill>
                          <a:latin typeface="Century" panose="02040604050505020304" pitchFamily="18" charset="0"/>
                          <a:ea typeface="ＭＳ Ｐ明朝" panose="02020600040205080304" pitchFamily="18" charset="-128"/>
                          <a:cs typeface="+mn-cs"/>
                        </a:rPr>
                        <a:t>土砂災害の予測は難しいですが、いつもとの違いに気づいたら早めの避難で命を守ることができます。</a:t>
                      </a:r>
                      <a:endParaRPr kumimoji="1" lang="en-US" altLang="ja-JP" sz="1000" kern="1200" spc="-150" dirty="0">
                        <a:solidFill>
                          <a:schemeClr val="tx1"/>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大事なこととして、前兆現象に気づいたら先生や両親など大人に伝えたり、早めに安全な場所に避難しましょう。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土砂災害の避難について知る。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前兆現象について説明する。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前兆現象があることを知る。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600"/>
                        </a:lnSpc>
                        <a:spcBef>
                          <a:spcPts val="30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前兆現象を発見したらどうしたらよいか考えさせる。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児童（数名程度）を指して、答えてもらう。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207678"/>
                  </a:ext>
                </a:extLst>
              </a:tr>
              <a:tr h="353985">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34</a:t>
                      </a:r>
                    </a:p>
                    <a:p>
                      <a:pPr algn="ctr"/>
                      <a:r>
                        <a:rPr kumimoji="1" lang="en-US" altLang="ja-JP" sz="1000" dirty="0">
                          <a:solidFill>
                            <a:schemeClr val="tx1"/>
                          </a:solidFill>
                        </a:rPr>
                        <a:t>35</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問２：「砂防」とは砂の壁のことである？</a:t>
                      </a:r>
                    </a:p>
                    <a:p>
                      <a:pPr marL="179388" marR="0" indent="-179388" algn="just" defTabSz="914400" rtl="0" eaLnBrk="1" fontAlgn="auto" latinLnBrk="0" hangingPunct="1">
                        <a:lnSpc>
                          <a:spcPts val="1100"/>
                        </a:lnSpc>
                        <a:spcBef>
                          <a:spcPts val="0"/>
                        </a:spcBef>
                        <a:spcAft>
                          <a:spcPts val="60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：土砂災害から命や建物などを守る工事や取り組みのこと</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土砂災害を防ぐ取り組みのことである「砂防」という言葉について興味を持たせる。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just">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３</a:t>
                      </a:r>
                      <a:r>
                        <a:rPr kumimoji="1" lang="en-US" altLang="ja-JP" sz="1000">
                          <a:solidFill>
                            <a:schemeClr val="tx1"/>
                          </a:solidFill>
                          <a:latin typeface="ＭＳ Ｐ明朝" panose="02020600040205080304" pitchFamily="18" charset="-128"/>
                          <a:ea typeface="ＭＳ Ｐ明朝" panose="02020600040205080304" pitchFamily="18" charset="-128"/>
                        </a:rPr>
                        <a:t>.	</a:t>
                      </a:r>
                      <a:r>
                        <a:rPr kumimoji="1" lang="ja-JP" altLang="en-US" sz="1000">
                          <a:solidFill>
                            <a:schemeClr val="tx1"/>
                          </a:solidFill>
                          <a:latin typeface="ＭＳ Ｐ明朝" panose="02020600040205080304" pitchFamily="18" charset="-128"/>
                          <a:ea typeface="ＭＳ Ｐ明朝" panose="02020600040205080304" pitchFamily="18" charset="-128"/>
                        </a:rPr>
                        <a:t>土砂災害の対策について知る。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36</a:t>
                      </a:r>
                      <a:endParaRPr kumimoji="1" lang="ja-JP" altLang="en-US" sz="1000" dirty="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クイズに、「砂防」の話がでてきたけれど、もっと詳しく土砂災害の対策について勉強していきたいと思います。</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just" defTabSz="914400" rtl="0" eaLnBrk="1" fontAlgn="auto" latinLnBrk="0" hangingPunct="1">
                        <a:lnSpc>
                          <a:spcPts val="1200"/>
                        </a:lnSpc>
                        <a:spcBef>
                          <a:spcPts val="600"/>
                        </a:spcBef>
                        <a:spcAft>
                          <a:spcPts val="0"/>
                        </a:spcAft>
                        <a:buClrTx/>
                        <a:buSzTx/>
                        <a:buFontTx/>
                        <a:buNone/>
                        <a:tabLst/>
                        <a:defRPr/>
                      </a:pPr>
                      <a:endParaRPr lang="en-US" altLang="ja-JP" sz="1000" noProof="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3714">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３</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土砂災害の対策について考える。</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37~</a:t>
                      </a:r>
                    </a:p>
                    <a:p>
                      <a:pPr algn="ctr"/>
                      <a:r>
                        <a:rPr kumimoji="1" lang="en-US" altLang="ja-JP" sz="1000" dirty="0">
                          <a:solidFill>
                            <a:schemeClr val="tx1"/>
                          </a:solidFill>
                        </a:rPr>
                        <a:t>40</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写真提示：「がけ崩れ」と「土石流」、「地すべり」のそれぞれの対策を教える</a:t>
                      </a:r>
                      <a:r>
                        <a:rPr kumimoji="1" lang="en-US" altLang="ja-JP" sz="1000" kern="1200">
                          <a:solidFill>
                            <a:schemeClr val="tx1"/>
                          </a:solidFill>
                          <a:latin typeface="Century" panose="02040604050505020304" pitchFamily="18" charset="0"/>
                          <a:ea typeface="ＭＳ Ｐ明朝" panose="02020600040205080304" pitchFamily="18" charset="-128"/>
                          <a:cs typeface="+mn-cs"/>
                        </a:rPr>
                        <a:t>】</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000"/>
                        </a:lnSpc>
                        <a:spcBef>
                          <a:spcPts val="0"/>
                        </a:spcBef>
                        <a:spcAft>
                          <a:spcPts val="0"/>
                        </a:spcAft>
                        <a:buClrTx/>
                        <a:buSzTx/>
                        <a:buFontTx/>
                        <a:buNone/>
                        <a:tabLst/>
                        <a:defRPr/>
                      </a:pP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00" baseline="0" dirty="0">
                          <a:solidFill>
                            <a:schemeClr val="tx1"/>
                          </a:solidFill>
                          <a:latin typeface="Century" panose="02040604050505020304" pitchFamily="18" charset="0"/>
                          <a:ea typeface="ＭＳ Ｐ明朝" panose="02020600040205080304" pitchFamily="18" charset="-128"/>
                          <a:cs typeface="+mn-cs"/>
                        </a:rPr>
                        <a:t>土砂災害の対策についてのイラストや写真を見せて紹介する。</a:t>
                      </a:r>
                      <a:endParaRPr kumimoji="1" lang="en-US" altLang="ja-JP" sz="1000" kern="1200" spc="-100" baseline="0" dirty="0">
                        <a:solidFill>
                          <a:schemeClr val="tx1"/>
                        </a:solidFill>
                        <a:latin typeface="Century" panose="02040604050505020304" pitchFamily="18" charset="0"/>
                        <a:ea typeface="ＭＳ Ｐ明朝" panose="02020600040205080304" pitchFamily="18" charset="-128"/>
                        <a:cs typeface="+mn-cs"/>
                      </a:endParaRPr>
                    </a:p>
                    <a:p>
                      <a:pPr marL="144000" marR="0" lvl="0" indent="-432000" algn="l" defTabSz="914400" rtl="0" eaLnBrk="1" fontAlgn="auto" latinLnBrk="0" hangingPunct="1">
                        <a:lnSpc>
                          <a:spcPts val="1000"/>
                        </a:lnSpc>
                        <a:spcBef>
                          <a:spcPts val="0"/>
                        </a:spcBef>
                        <a:spcAft>
                          <a:spcPts val="0"/>
                        </a:spcAft>
                        <a:buClrTx/>
                        <a:buSzTx/>
                        <a:buFontTx/>
                        <a:buNone/>
                        <a:tabLst/>
                        <a:defRPr/>
                      </a:pP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土砂災害の予防に関する</a:t>
                      </a:r>
                      <a:br>
                        <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取組みについても紹介する。</a:t>
                      </a:r>
                      <a:endPar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endParaRPr>
                    </a:p>
                    <a:p>
                      <a:pPr marL="144000" marR="0" lvl="0" indent="-432000" algn="l" defTabSz="914400" rtl="0" eaLnBrk="1" fontAlgn="auto" latinLnBrk="0" hangingPunct="1">
                        <a:lnSpc>
                          <a:spcPts val="1000"/>
                        </a:lnSpc>
                        <a:spcBef>
                          <a:spcPts val="0"/>
                        </a:spcBef>
                        <a:spcAft>
                          <a:spcPts val="0"/>
                        </a:spcAft>
                        <a:buClrTx/>
                        <a:buSzTx/>
                        <a:buFontTx/>
                        <a:buNone/>
                        <a:tabLst/>
                        <a:defRPr/>
                      </a:pP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	土砂災害の</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対策について</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理解する。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50441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３</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早めの避難が重要であることを知る。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t>41</a:t>
                      </a:r>
                    </a:p>
                    <a:p>
                      <a:pPr algn="ctr">
                        <a:lnSpc>
                          <a:spcPts val="1000"/>
                        </a:lnSpc>
                      </a:pPr>
                      <a:endParaRPr kumimoji="1" lang="en-US" altLang="ja-JP" sz="1000"/>
                    </a:p>
                    <a:p>
                      <a:pPr algn="ctr"/>
                      <a:r>
                        <a:rPr kumimoji="1" lang="en-US" altLang="ja-JP" sz="1000"/>
                        <a:t>42</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様々な土砂災害の対策をしていても、対策を超える災害が起きることもあります。</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大事なことは、危なくなる前（土砂災害</a:t>
                      </a:r>
                      <a:r>
                        <a:rPr kumimoji="1" lang="ja-JP" altLang="en-US" sz="1000" b="0" u="none">
                          <a:solidFill>
                            <a:srgbClr val="000000"/>
                          </a:solidFill>
                          <a:latin typeface="Century" panose="02040604050505020304" pitchFamily="18" charset="0"/>
                          <a:ea typeface="ＭＳ Ｐ明朝" panose="02020600040205080304" pitchFamily="18" charset="-128"/>
                        </a:rPr>
                        <a:t>が起きる前）に避難をすることです。</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早めの避難が重要である</a:t>
                      </a:r>
                      <a:br>
                        <a:rPr kumimoji="1" lang="en-US" altLang="ja-JP" sz="1000" kern="1200" dirty="0">
                          <a:solidFill>
                            <a:srgbClr val="000000"/>
                          </a:solidFill>
                          <a:latin typeface="Century" panose="02040604050505020304" pitchFamily="18" charset="0"/>
                          <a:ea typeface="ＭＳ Ｐ明朝" panose="02020600040205080304" pitchFamily="18" charset="-128"/>
                          <a:cs typeface="+mn-cs"/>
                        </a:rPr>
                      </a:b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ことを理解する。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3915">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7800" indent="-177800" algn="just">
                        <a:lnSpc>
                          <a:spcPts val="1200"/>
                        </a:lnSpc>
                      </a:pPr>
                      <a:r>
                        <a:rPr kumimoji="1" lang="ja-JP" altLang="en-US" sz="1000" dirty="0">
                          <a:solidFill>
                            <a:schemeClr val="tx1"/>
                          </a:solidFill>
                          <a:latin typeface="ＭＳ Ｐ明朝" panose="02020600040205080304" pitchFamily="18" charset="-128"/>
                          <a:ea typeface="ＭＳ Ｐ明朝" panose="02020600040205080304" pitchFamily="18" charset="-128"/>
                        </a:rPr>
                        <a:t>４</a:t>
                      </a:r>
                      <a:r>
                        <a:rPr kumimoji="1" lang="en-US" altLang="ja-JP" sz="1000" dirty="0">
                          <a:solidFill>
                            <a:schemeClr val="tx1"/>
                          </a:solidFill>
                          <a:latin typeface="ＭＳ Ｐ明朝" panose="02020600040205080304" pitchFamily="18" charset="-128"/>
                          <a:ea typeface="ＭＳ Ｐ明朝" panose="02020600040205080304" pitchFamily="18" charset="-128"/>
                        </a:rPr>
                        <a:t>.	</a:t>
                      </a:r>
                      <a:r>
                        <a:rPr kumimoji="1" lang="ja-JP" altLang="en-US" sz="1000" dirty="0">
                          <a:solidFill>
                            <a:schemeClr val="tx1"/>
                          </a:solidFill>
                          <a:latin typeface="ＭＳ Ｐ明朝" panose="02020600040205080304" pitchFamily="18" charset="-128"/>
                          <a:ea typeface="ＭＳ Ｐ明朝" panose="02020600040205080304" pitchFamily="18" charset="-128"/>
                        </a:rPr>
                        <a:t>土砂災害に備える方法を考える。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000" marR="0" lvl="0" indent="-360000"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４</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①</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ワークシ－ト「問１」について考え記入する。</a:t>
                      </a:r>
                      <a:endParaRPr kumimoji="1" lang="en-US" altLang="ja-JP" sz="1000" b="0" u="none">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solidFill>
                            <a:schemeClr val="tx1"/>
                          </a:solidFill>
                        </a:rPr>
                        <a:t>43</a:t>
                      </a:r>
                      <a:endParaRPr kumimoji="1" lang="ja-JP" altLang="en-US" sz="100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0">
                          <a:solidFill>
                            <a:schemeClr val="tx1"/>
                          </a:solidFill>
                          <a:latin typeface="Century" panose="02040604050505020304" pitchFamily="18" charset="0"/>
                          <a:ea typeface="ＭＳ Ｐ明朝" panose="02020600040205080304" pitchFamily="18" charset="-128"/>
                          <a:cs typeface="+mn-cs"/>
                        </a:rPr>
                        <a:t>「早めに避難する」ために日頃からどんなことを備えておけばよいでしょうか。理由も書いてみましょう。</a:t>
                      </a:r>
                      <a:endParaRPr kumimoji="1" lang="en-US" altLang="ja-JP" sz="1000" kern="1200" spc="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100"/>
                        </a:lnSpc>
                        <a:spcBef>
                          <a:spcPts val="40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個人意見をワークシートに記入するように促す。</a:t>
                      </a:r>
                      <a:endParaRPr lang="en-US" altLang="ja-JP" sz="1000">
                        <a:latin typeface="ＭＳ Ｐ明朝" panose="02020600040205080304" pitchFamily="18" charset="-128"/>
                        <a:ea typeface="ＭＳ Ｐ明朝" panose="02020600040205080304" pitchFamily="18" charset="-128"/>
                      </a:endParaRPr>
                    </a:p>
                    <a:p>
                      <a:pPr marL="144000" marR="0" lvl="0" indent="-432000" algn="l" defTabSz="914400" rtl="0" eaLnBrk="1" fontAlgn="auto" latinLnBrk="0" hangingPunct="1">
                        <a:lnSpc>
                          <a:spcPts val="1100"/>
                        </a:lnSpc>
                        <a:spcBef>
                          <a:spcPts val="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災害から身を守るために日頃から備えておいた方がよいことを考えられる。</a:t>
                      </a:r>
                      <a:endParaRPr lang="en-US" altLang="ja-JP" sz="100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573175">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４</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自分の考えを発表・交流する。</a:t>
                      </a:r>
                      <a:endParaRPr kumimoji="1" lang="en-US" altLang="ja-JP" sz="1000">
                        <a:solidFill>
                          <a:srgbClr val="000000"/>
                        </a:solidFill>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indent="0" algn="l"/>
                      <a:r>
                        <a:rPr kumimoji="1" lang="en-US" altLang="ja-JP" sz="1000" dirty="0"/>
                        <a:t>44~</a:t>
                      </a:r>
                    </a:p>
                    <a:p>
                      <a:pPr marL="0" indent="0" algn="r"/>
                      <a:r>
                        <a:rPr kumimoji="1" lang="en-US" altLang="ja-JP" sz="1000" dirty="0"/>
                        <a:t>46</a:t>
                      </a:r>
                    </a:p>
                    <a:p>
                      <a:pPr marL="0" indent="0" algn="ctr">
                        <a:lnSpc>
                          <a:spcPct val="170000"/>
                        </a:lnSpc>
                      </a:pPr>
                      <a:endParaRPr kumimoji="1" lang="en-US" altLang="ja-JP" sz="1000" dirty="0"/>
                    </a:p>
                    <a:p>
                      <a:pPr marL="0" indent="0" algn="ctr"/>
                      <a:r>
                        <a:rPr kumimoji="1" lang="en-US" altLang="ja-JP" sz="1000" dirty="0"/>
                        <a:t>47</a:t>
                      </a:r>
                    </a:p>
                    <a:p>
                      <a:pPr marL="0" indent="0" algn="ctr"/>
                      <a:endParaRPr kumimoji="1" lang="en-US" altLang="ja-JP" sz="1000" dirty="0"/>
                    </a:p>
                    <a:p>
                      <a:pPr marL="0" indent="0" algn="ctr"/>
                      <a:r>
                        <a:rPr kumimoji="1" lang="en-US" altLang="ja-JP" sz="1000" dirty="0"/>
                        <a:t>48</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近くの人と見せ合ってみましょう。他の人の考えと違うところはありますか？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ハザードマップで危険な場所を確認する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前兆現象について知っておく</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spc="-50" baseline="0" dirty="0">
                          <a:solidFill>
                            <a:srgbClr val="000000"/>
                          </a:solidFill>
                          <a:latin typeface="Century" panose="02040604050505020304" pitchFamily="18" charset="0"/>
                          <a:ea typeface="ＭＳ Ｐ明朝" panose="02020600040205080304" pitchFamily="18" charset="-128"/>
                          <a:cs typeface="ＭＳ Ｐゴシック"/>
                        </a:rPr>
                        <a:t>いろいろ考えてもらいましたが、今日からできそうなことにさっそく、取り組んでみましょう。</a:t>
                      </a:r>
                      <a:endPar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災害で命を落とさないためには、早めに行動すること、備えておくことが大切です。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l" defTabSz="914400" rtl="0" eaLnBrk="1" fontAlgn="auto" latinLnBrk="0" hangingPunct="1">
                        <a:lnSpc>
                          <a:spcPts val="1000"/>
                        </a:lnSpc>
                        <a:spcBef>
                          <a:spcPts val="4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友達とワークシートを見せ合って、教えあうように促す。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indent="-432000" algn="l" defTabSz="914400" rtl="0" eaLnBrk="1" fontAlgn="auto" latinLnBrk="0" hangingPunct="1">
                        <a:lnSpc>
                          <a:spcPts val="1000"/>
                        </a:lnSpc>
                        <a:spcBef>
                          <a:spcPts val="0"/>
                        </a:spcBef>
                        <a:spcAft>
                          <a:spcPts val="0"/>
                        </a:spcAft>
                        <a:buClrTx/>
                        <a:buSzTx/>
                        <a:buFontTx/>
                        <a:buNone/>
                        <a:tabLst/>
                        <a:defRPr/>
                      </a:pPr>
                      <a:r>
                        <a:rPr lang="ja-JP" altLang="en-US" sz="1000" noProof="0" dirty="0">
                          <a:latin typeface="ＭＳ Ｐ明朝" panose="02020600040205080304" pitchFamily="18" charset="-128"/>
                          <a:ea typeface="ＭＳ Ｐ明朝" panose="02020600040205080304" pitchFamily="18" charset="-128"/>
                        </a:rPr>
                        <a:t>◆</a:t>
                      </a:r>
                      <a:r>
                        <a:rPr lang="en-US" altLang="ja-JP" sz="1000" noProof="0" dirty="0">
                          <a:latin typeface="ＭＳ Ｐ明朝" panose="02020600040205080304" pitchFamily="18" charset="-128"/>
                          <a:ea typeface="ＭＳ Ｐ明朝" panose="02020600040205080304" pitchFamily="18" charset="-128"/>
                        </a:rPr>
                        <a:t>	</a:t>
                      </a:r>
                      <a:r>
                        <a:rPr lang="ja-JP" altLang="en-US" sz="1000" noProof="0" dirty="0">
                          <a:latin typeface="ＭＳ Ｐ明朝" panose="02020600040205080304" pitchFamily="18" charset="-128"/>
                          <a:ea typeface="ＭＳ Ｐ明朝" panose="02020600040205080304" pitchFamily="18" charset="-128"/>
                        </a:rPr>
                        <a:t>児童（数名程度）を指して、答えてもらう。</a:t>
                      </a:r>
                      <a:endParaRPr lang="en-US" altLang="ja-JP" sz="1000" noProof="0" dirty="0">
                        <a:latin typeface="ＭＳ Ｐ明朝" panose="02020600040205080304" pitchFamily="18" charset="-128"/>
                        <a:ea typeface="ＭＳ Ｐ明朝" panose="02020600040205080304" pitchFamily="18" charset="-128"/>
                      </a:endParaRPr>
                    </a:p>
                    <a:p>
                      <a:pPr marL="144000" marR="0" indent="-432000" algn="l" defTabSz="914400" rtl="0" eaLnBrk="1" fontAlgn="auto" latinLnBrk="0" hangingPunct="1">
                        <a:lnSpc>
                          <a:spcPts val="10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ハザードマップはあくまで</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目安であることを伝える。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lvl="0" indent="-432000" algn="l" defTabSz="914400" rtl="0" eaLnBrk="1" fontAlgn="auto" latinLnBrk="0" hangingPunct="1">
                        <a:lnSpc>
                          <a:spcPts val="10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時間があれば、手作り雨量計の説明を入れたり、</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ハザードマップをタブレットなどで調べてみるのもよい。</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423282"/>
                  </a:ext>
                </a:extLst>
              </a:tr>
              <a:tr h="2117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indent="0" algn="l">
                        <a:lnSpc>
                          <a:spcPts val="1100"/>
                        </a:lnSpc>
                      </a:pPr>
                      <a:r>
                        <a:rPr kumimoji="1" lang="ja-JP" altLang="en-US" sz="1100" dirty="0">
                          <a:solidFill>
                            <a:schemeClr val="tx1"/>
                          </a:solidFill>
                          <a:latin typeface="+mn-ea"/>
                          <a:ea typeface="+mn-ea"/>
                        </a:rPr>
                        <a:t>ま　と　め　（計１０分）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ja-JP" altLang="en-US"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7592851"/>
                  </a:ext>
                </a:extLst>
              </a:tr>
              <a:tr h="212842">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7800" marR="0" lvl="0" indent="-177800" algn="just" defTabSz="6858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５</a:t>
                      </a:r>
                      <a:r>
                        <a:rPr kumimoji="1" lang="en-US" altLang="ja-JP"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	</a:t>
                      </a:r>
                      <a:r>
                        <a:rPr kumimoji="1" lang="ja-JP" altLang="en-US"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ふりかえりをする。</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49</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50" baseline="0">
                          <a:solidFill>
                            <a:srgbClr val="000000"/>
                          </a:solidFill>
                          <a:latin typeface="Century" panose="02040604050505020304" pitchFamily="18" charset="0"/>
                          <a:ea typeface="ＭＳ Ｐ明朝" panose="02020600040205080304" pitchFamily="18" charset="-128"/>
                          <a:cs typeface="ＭＳ Ｐゴシック"/>
                        </a:rPr>
                        <a:t>今日の学習で学んだことをふりかえります。</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0929952"/>
                  </a:ext>
                </a:extLst>
              </a:tr>
              <a:tr h="734133">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000" marR="0" lvl="0" indent="-360000" algn="just"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５</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①</a:t>
                      </a:r>
                      <a:r>
                        <a:rPr kumimoji="1" lang="en-US" altLang="ja-JP" sz="1000" b="0" u="none">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ワークシ－ト「問２」へ学習の感想を記入する。</a:t>
                      </a:r>
                      <a:endParaRPr kumimoji="1" lang="en-US" altLang="ja-JP" sz="1000" b="0" u="none">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50</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今日の学習の感想を書きましょう。</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100"/>
                        </a:lnSpc>
                        <a:spcBef>
                          <a:spcPts val="40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個人意見をワークシートに記入するように促す。</a:t>
                      </a:r>
                      <a:endParaRPr lang="en-US" altLang="ja-JP" sz="1000">
                        <a:latin typeface="ＭＳ Ｐ明朝" panose="02020600040205080304" pitchFamily="18" charset="-128"/>
                        <a:ea typeface="ＭＳ Ｐ明朝" panose="02020600040205080304" pitchFamily="18" charset="-128"/>
                      </a:endParaRPr>
                    </a:p>
                    <a:p>
                      <a:pPr marL="144000" marR="0" lvl="0" indent="-432000" algn="l" defTabSz="914400" rtl="0" eaLnBrk="1" fontAlgn="auto" latinLnBrk="0" hangingPunct="1">
                        <a:lnSpc>
                          <a:spcPts val="1100"/>
                        </a:lnSpc>
                        <a:spcBef>
                          <a:spcPts val="4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思ったことや感じたことを表現できる。</a:t>
                      </a:r>
                      <a:endParaRPr kumimoji="1" lang="ja-JP" altLang="en-US"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997452"/>
                  </a:ext>
                </a:extLst>
              </a:tr>
              <a:tr h="936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５</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②　本時のふりかえりをする。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000"/>
                        </a:lnSpc>
                      </a:pPr>
                      <a:r>
                        <a:rPr kumimoji="1" lang="en-US" altLang="ja-JP" sz="1000" dirty="0"/>
                        <a:t>51</a:t>
                      </a:r>
                    </a:p>
                    <a:p>
                      <a:pPr algn="ctr">
                        <a:lnSpc>
                          <a:spcPts val="1000"/>
                        </a:lnSpc>
                      </a:pPr>
                      <a:r>
                        <a:rPr kumimoji="1" lang="en-US" altLang="ja-JP" sz="1000" dirty="0"/>
                        <a:t>52</a:t>
                      </a:r>
                    </a:p>
                    <a:p>
                      <a:pPr algn="ctr">
                        <a:lnSpc>
                          <a:spcPts val="1000"/>
                        </a:lnSpc>
                      </a:pPr>
                      <a:endParaRPr kumimoji="1" lang="en-US" altLang="ja-JP" sz="1000" dirty="0"/>
                    </a:p>
                    <a:p>
                      <a:pPr algn="ctr">
                        <a:lnSpc>
                          <a:spcPts val="1000"/>
                        </a:lnSpc>
                      </a:pPr>
                      <a:r>
                        <a:rPr kumimoji="1" lang="en-US" altLang="ja-JP" sz="1000" dirty="0"/>
                        <a:t>53</a:t>
                      </a:r>
                    </a:p>
                    <a:p>
                      <a:pPr algn="ctr">
                        <a:lnSpc>
                          <a:spcPts val="1000"/>
                        </a:lnSpc>
                      </a:pPr>
                      <a:endParaRPr kumimoji="1" lang="en-US" altLang="ja-JP" sz="1000" dirty="0"/>
                    </a:p>
                    <a:p>
                      <a:pPr algn="ctr">
                        <a:lnSpc>
                          <a:spcPts val="1000"/>
                        </a:lnSpc>
                      </a:pPr>
                      <a:r>
                        <a:rPr kumimoji="1" lang="en-US" altLang="ja-JP" sz="1000" dirty="0"/>
                        <a:t>54~</a:t>
                      </a:r>
                    </a:p>
                    <a:p>
                      <a:pPr algn="ctr">
                        <a:lnSpc>
                          <a:spcPts val="1000"/>
                        </a:lnSpc>
                      </a:pPr>
                      <a:r>
                        <a:rPr kumimoji="1" lang="en-US" altLang="ja-JP" sz="1000" dirty="0"/>
                        <a:t>55</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0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150" dirty="0">
                          <a:solidFill>
                            <a:srgbClr val="000000"/>
                          </a:solidFill>
                          <a:latin typeface="Century" panose="02040604050505020304" pitchFamily="18" charset="0"/>
                          <a:ea typeface="ＭＳ Ｐ明朝" panose="02020600040205080304" pitchFamily="18" charset="-128"/>
                          <a:cs typeface="ＭＳ Ｐゴシック"/>
                        </a:rPr>
                        <a:t>土砂災害には２種類あり、避難の仕方も違います。</a:t>
                      </a:r>
                      <a:endParaRPr kumimoji="1" lang="en-US" altLang="ja-JP" sz="1000" b="0" u="none" kern="1200" spc="-15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just" defTabSz="914400" rtl="0" eaLnBrk="1" fontAlgn="auto" latinLnBrk="0" hangingPunct="1">
                        <a:lnSpc>
                          <a:spcPts val="10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いろいろな災害対策が行われていますが対策を超える災害が起きることもあります。</a:t>
                      </a:r>
                      <a:endPar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just" defTabSz="914400" rtl="0" eaLnBrk="1" fontAlgn="auto" latinLnBrk="0" hangingPunct="1">
                        <a:lnSpc>
                          <a:spcPts val="10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災害で命を落とさないために、「早めの避難」が大事で、そのためには日頃から災害に備えておくことが大事です。災害が起こる前からできることはたくさんあります。</a:t>
                      </a:r>
                      <a:endPar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100"/>
                        </a:lnSpc>
                        <a:spcBef>
                          <a:spcPts val="4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60" baseline="0">
                          <a:solidFill>
                            <a:srgbClr val="000000"/>
                          </a:solidFill>
                          <a:latin typeface="Century" panose="02040604050505020304" pitchFamily="18" charset="0"/>
                          <a:ea typeface="ＭＳ Ｐ明朝" panose="02020600040205080304" pitchFamily="18" charset="-128"/>
                          <a:cs typeface="ＭＳ Ｐゴシック"/>
                        </a:rPr>
                        <a:t>早めに行動する、備えることの重要性を理解できた。</a:t>
                      </a:r>
                      <a:endParaRPr kumimoji="1" lang="en-US" altLang="ja-JP" sz="1000" kern="1200" spc="-60" baseline="0">
                        <a:solidFill>
                          <a:srgbClr val="000000"/>
                        </a:solidFill>
                        <a:latin typeface="Century" panose="02040604050505020304" pitchFamily="18" charset="0"/>
                        <a:ea typeface="ＭＳ Ｐ明朝" panose="02020600040205080304" pitchFamily="18" charset="-128"/>
                        <a:cs typeface="ＭＳ Ｐゴシック"/>
                      </a:endParaRPr>
                    </a:p>
                    <a:p>
                      <a:pPr marL="144000" marR="0" lvl="0" indent="-432000" algn="l" defTabSz="914400" rtl="0" eaLnBrk="1" fontAlgn="auto" latinLnBrk="0" hangingPunct="1">
                        <a:lnSpc>
                          <a:spcPts val="1100"/>
                        </a:lnSpc>
                        <a:spcBef>
                          <a:spcPts val="2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140" baseline="0">
                          <a:solidFill>
                            <a:srgbClr val="000000"/>
                          </a:solidFill>
                          <a:latin typeface="Century" panose="02040604050505020304" pitchFamily="18" charset="0"/>
                          <a:ea typeface="ＭＳ Ｐ明朝" panose="02020600040205080304" pitchFamily="18" charset="-128"/>
                          <a:cs typeface="ＭＳ Ｐゴシック"/>
                        </a:rPr>
                        <a:t>災害時の行動や備えを事前に家族と話し合っておくことを促す。</a:t>
                      </a:r>
                      <a:endParaRPr kumimoji="1" lang="en-US" altLang="ja-JP" sz="1000" b="0" u="none" kern="1200" spc="-140" baseline="0">
                        <a:solidFill>
                          <a:srgbClr val="000000"/>
                        </a:solidFill>
                        <a:latin typeface="Century" panose="02040604050505020304" pitchFamily="18" charset="0"/>
                        <a:ea typeface="ＭＳ Ｐ明朝" panose="02020600040205080304" pitchFamily="18" charset="-128"/>
                        <a:cs typeface="ＭＳ Ｐゴシック"/>
                      </a:endParaRPr>
                    </a:p>
                    <a:p>
                      <a:pPr marL="144000" marR="0" lvl="0" indent="-432000" algn="l" defTabSz="914400" rtl="0" eaLnBrk="1" fontAlgn="auto" latinLnBrk="0" hangingPunct="1">
                        <a:lnSpc>
                          <a:spcPts val="1100"/>
                        </a:lnSpc>
                        <a:spcBef>
                          <a:spcPts val="20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20" baseline="0">
                          <a:solidFill>
                            <a:srgbClr val="000000"/>
                          </a:solidFill>
                          <a:latin typeface="Century" panose="02040604050505020304" pitchFamily="18" charset="0"/>
                          <a:ea typeface="ＭＳ Ｐ明朝" panose="02020600040205080304" pitchFamily="18" charset="-128"/>
                          <a:cs typeface="ＭＳ Ｐゴシック"/>
                        </a:rPr>
                        <a:t>事前の備えへの関心の高まりがみられる。</a:t>
                      </a:r>
                      <a:endParaRPr kumimoji="1" lang="en-US" altLang="ja-JP" sz="1000" kern="1200" spc="-20" baseline="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459713"/>
                  </a:ext>
                </a:extLst>
              </a:tr>
              <a:tr h="2117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mn-ea"/>
                          <a:ea typeface="+mn-ea"/>
                        </a:rPr>
                        <a:t>授業終了</a:t>
                      </a:r>
                      <a:endParaRPr kumimoji="1" lang="en-US" altLang="ja-JP" sz="1100" b="0" i="0" u="none" strike="noStrike" kern="1200" cap="none" spc="0" normalizeH="0" baseline="0" noProof="0">
                        <a:ln>
                          <a:noFill/>
                        </a:ln>
                        <a:solidFill>
                          <a:schemeClr val="tx1"/>
                        </a:solidFill>
                        <a:effectLst/>
                        <a:uLnTx/>
                        <a:uFillTx/>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ja-JP" altLang="en-US" sz="1000">
                        <a:solidFill>
                          <a:schemeClr val="tx1"/>
                        </a:solidFill>
                        <a:latin typeface="+mn-ea"/>
                        <a:ea typeface="+mn-ea"/>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ja-JP" altLang="en-US" sz="1000" b="0" u="none" kern="1200">
                        <a:solidFill>
                          <a:schemeClr val="tx1"/>
                        </a:solidFill>
                        <a:latin typeface="+mn-ea"/>
                        <a:ea typeface="+mn-ea"/>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dirty="0">
                        <a:solidFill>
                          <a:schemeClr val="tx1"/>
                        </a:solidFill>
                        <a:latin typeface="+mn-ea"/>
                        <a:ea typeface="+mn-ea"/>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988939324"/>
                  </a:ext>
                </a:extLst>
              </a:tr>
            </a:tbl>
          </a:graphicData>
        </a:graphic>
      </p:graphicFrame>
      <p:sp>
        <p:nvSpPr>
          <p:cNvPr id="2" name="正方形/長方形 1">
            <a:extLst>
              <a:ext uri="{FF2B5EF4-FFF2-40B4-BE49-F238E27FC236}">
                <a16:creationId xmlns:a16="http://schemas.microsoft.com/office/drawing/2014/main" id="{98A7C9A8-66D5-B476-BB12-A7D55D10E81D}"/>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テーマ②｜土砂災害編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9" name="正方形/長方形 8">
            <a:extLst>
              <a:ext uri="{FF2B5EF4-FFF2-40B4-BE49-F238E27FC236}">
                <a16:creationId xmlns:a16="http://schemas.microsoft.com/office/drawing/2014/main" id="{238C7E6D-BA9A-67F0-7209-C12579491E78}"/>
              </a:ext>
            </a:extLst>
          </p:cNvPr>
          <p:cNvSpPr/>
          <p:nvPr/>
        </p:nvSpPr>
        <p:spPr>
          <a:xfrm>
            <a:off x="2427110" y="4943475"/>
            <a:ext cx="2376000" cy="252000"/>
          </a:xfrm>
          <a:prstGeom prst="rect">
            <a:avLst/>
          </a:prstGeom>
          <a:solidFill>
            <a:sysClr val="window" lastClr="FFFFFF"/>
          </a:solidFill>
          <a:ln w="6350" cap="flat" cmpd="sng" algn="ctr">
            <a:solidFill>
              <a:sysClr val="windowText" lastClr="000000"/>
            </a:solidFill>
            <a:prstDash val="solid"/>
            <a:miter lim="800000"/>
          </a:ln>
          <a:effectLst/>
        </p:spPr>
        <p:txBody>
          <a:bodyPr lIns="36000" tIns="0" rIns="36000" bIns="0" rtlCol="0" anchor="ctr"/>
          <a:lstStyle/>
          <a:p>
            <a:pPr marL="0" marR="0" lvl="0" indent="0" algn="dist"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120" normalizeH="0" baseline="0" noProof="0" dirty="0">
                <a:ln>
                  <a:noFill/>
                </a:ln>
                <a:solidFill>
                  <a:prstClr val="black"/>
                </a:solidFill>
                <a:effectLst/>
                <a:uLnTx/>
                <a:uFillTx/>
                <a:latin typeface="Arial Black"/>
                <a:ea typeface="HGP創英角ｺﾞｼｯｸUB"/>
              </a:rPr>
              <a:t>［ワークシート</a:t>
            </a:r>
            <a:r>
              <a:rPr kumimoji="0" lang="ja-JP" altLang="en-US" sz="900" b="0" i="0" u="none" strike="noStrike" kern="0" cap="none" spc="-120" normalizeH="0" baseline="0" noProof="0" dirty="0">
                <a:ln>
                  <a:noFill/>
                </a:ln>
                <a:solidFill>
                  <a:prstClr val="black"/>
                </a:solidFill>
                <a:effectLst/>
                <a:uLnTx/>
                <a:uFillTx/>
                <a:latin typeface="Arial Black"/>
                <a:ea typeface="HGP創英角ｺﾞｼｯｸUB"/>
              </a:rPr>
              <a:t>（高学年②｜土砂災害編）</a:t>
            </a:r>
            <a:r>
              <a:rPr kumimoji="0" lang="ja-JP" altLang="en-US" sz="1050" b="0" i="0" u="none" strike="noStrike" kern="0" cap="none" spc="-120" normalizeH="0" baseline="0" noProof="0" dirty="0">
                <a:ln>
                  <a:noFill/>
                </a:ln>
                <a:solidFill>
                  <a:prstClr val="black"/>
                </a:solidFill>
                <a:effectLst/>
                <a:uLnTx/>
                <a:uFillTx/>
                <a:latin typeface="Arial Black"/>
                <a:ea typeface="HGP創英角ｺﾞｼｯｸUB"/>
              </a:rPr>
              <a:t>］ を</a:t>
            </a:r>
            <a:r>
              <a:rPr kumimoji="0" lang="ja-JP" altLang="en-US" sz="1050" b="0" i="0" u="none" strike="noStrike" kern="0" cap="none" spc="0" normalizeH="0" baseline="0" noProof="0" dirty="0">
                <a:ln>
                  <a:noFill/>
                </a:ln>
                <a:solidFill>
                  <a:prstClr val="black"/>
                </a:solidFill>
                <a:effectLst/>
                <a:uLnTx/>
                <a:uFillTx/>
                <a:latin typeface="Arial Black"/>
                <a:ea typeface="HGP創英角ｺﾞｼｯｸUB"/>
              </a:rPr>
              <a:t>配付</a:t>
            </a:r>
          </a:p>
        </p:txBody>
      </p:sp>
      <p:sp>
        <p:nvSpPr>
          <p:cNvPr id="16" name="正方形/長方形 15">
            <a:extLst>
              <a:ext uri="{FF2B5EF4-FFF2-40B4-BE49-F238E27FC236}">
                <a16:creationId xmlns:a16="http://schemas.microsoft.com/office/drawing/2014/main" id="{92A12BF2-F76C-42B6-BB5B-6C90AA108D8D}"/>
              </a:ext>
            </a:extLst>
          </p:cNvPr>
          <p:cNvSpPr/>
          <p:nvPr/>
        </p:nvSpPr>
        <p:spPr>
          <a:xfrm>
            <a:off x="6267199" y="857184"/>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17" name="正方形/長方形 16">
            <a:extLst>
              <a:ext uri="{FF2B5EF4-FFF2-40B4-BE49-F238E27FC236}">
                <a16:creationId xmlns:a16="http://schemas.microsoft.com/office/drawing/2014/main" id="{9F2BB6B0-75C2-E435-D1CB-BAE6F1CF631E}"/>
              </a:ext>
            </a:extLst>
          </p:cNvPr>
          <p:cNvSpPr/>
          <p:nvPr/>
        </p:nvSpPr>
        <p:spPr>
          <a:xfrm>
            <a:off x="6267199" y="1287396"/>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18" name="正方形/長方形 17">
            <a:extLst>
              <a:ext uri="{FF2B5EF4-FFF2-40B4-BE49-F238E27FC236}">
                <a16:creationId xmlns:a16="http://schemas.microsoft.com/office/drawing/2014/main" id="{2E5217BE-0064-B998-8D26-FF4C5C8F25CD}"/>
              </a:ext>
            </a:extLst>
          </p:cNvPr>
          <p:cNvSpPr/>
          <p:nvPr/>
        </p:nvSpPr>
        <p:spPr>
          <a:xfrm>
            <a:off x="6177431" y="4429083"/>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判断力</a:t>
            </a:r>
          </a:p>
        </p:txBody>
      </p:sp>
      <p:sp>
        <p:nvSpPr>
          <p:cNvPr id="19" name="正方形/長方形 18">
            <a:extLst>
              <a:ext uri="{FF2B5EF4-FFF2-40B4-BE49-F238E27FC236}">
                <a16:creationId xmlns:a16="http://schemas.microsoft.com/office/drawing/2014/main" id="{045B860F-513A-872E-DE62-7185BB503B0D}"/>
              </a:ext>
            </a:extLst>
          </p:cNvPr>
          <p:cNvSpPr/>
          <p:nvPr/>
        </p:nvSpPr>
        <p:spPr>
          <a:xfrm>
            <a:off x="6267199" y="4088637"/>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21" name="正方形/長方形 20">
            <a:extLst>
              <a:ext uri="{FF2B5EF4-FFF2-40B4-BE49-F238E27FC236}">
                <a16:creationId xmlns:a16="http://schemas.microsoft.com/office/drawing/2014/main" id="{C757E03A-CADD-D1BF-3EFF-AB34BCCFCCC6}"/>
              </a:ext>
            </a:extLst>
          </p:cNvPr>
          <p:cNvSpPr/>
          <p:nvPr/>
        </p:nvSpPr>
        <p:spPr>
          <a:xfrm>
            <a:off x="6215531" y="8320637"/>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sp>
        <p:nvSpPr>
          <p:cNvPr id="24" name="正方形/長方形 23">
            <a:extLst>
              <a:ext uri="{FF2B5EF4-FFF2-40B4-BE49-F238E27FC236}">
                <a16:creationId xmlns:a16="http://schemas.microsoft.com/office/drawing/2014/main" id="{5A56B73C-3651-AAFC-B8D1-B0FA432A989D}"/>
              </a:ext>
            </a:extLst>
          </p:cNvPr>
          <p:cNvSpPr/>
          <p:nvPr/>
        </p:nvSpPr>
        <p:spPr>
          <a:xfrm>
            <a:off x="6305299" y="8713458"/>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26" name="正方形/長方形 25">
            <a:extLst>
              <a:ext uri="{FF2B5EF4-FFF2-40B4-BE49-F238E27FC236}">
                <a16:creationId xmlns:a16="http://schemas.microsoft.com/office/drawing/2014/main" id="{F4ED86F5-2CFB-19C3-2D1A-26F1CFD5F8F3}"/>
              </a:ext>
            </a:extLst>
          </p:cNvPr>
          <p:cNvSpPr/>
          <p:nvPr/>
        </p:nvSpPr>
        <p:spPr>
          <a:xfrm>
            <a:off x="5815153" y="9320081"/>
            <a:ext cx="781230"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5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学びに向かう力</a:t>
            </a:r>
          </a:p>
        </p:txBody>
      </p:sp>
      <p:sp>
        <p:nvSpPr>
          <p:cNvPr id="36" name="正方形/長方形 35">
            <a:extLst>
              <a:ext uri="{FF2B5EF4-FFF2-40B4-BE49-F238E27FC236}">
                <a16:creationId xmlns:a16="http://schemas.microsoft.com/office/drawing/2014/main" id="{A1EB8D99-5CC1-D0BA-B026-6ACAD422B2E7}"/>
              </a:ext>
            </a:extLst>
          </p:cNvPr>
          <p:cNvSpPr/>
          <p:nvPr/>
        </p:nvSpPr>
        <p:spPr>
          <a:xfrm>
            <a:off x="6177431" y="5856234"/>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思考力</a:t>
            </a:r>
          </a:p>
        </p:txBody>
      </p:sp>
      <p:grpSp>
        <p:nvGrpSpPr>
          <p:cNvPr id="3" name="グループ化 2">
            <a:extLst>
              <a:ext uri="{FF2B5EF4-FFF2-40B4-BE49-F238E27FC236}">
                <a16:creationId xmlns:a16="http://schemas.microsoft.com/office/drawing/2014/main" id="{7E0EA64F-AE3D-1981-88AF-28E1985E9BD4}"/>
              </a:ext>
            </a:extLst>
          </p:cNvPr>
          <p:cNvGrpSpPr/>
          <p:nvPr/>
        </p:nvGrpSpPr>
        <p:grpSpPr>
          <a:xfrm>
            <a:off x="234720" y="8146228"/>
            <a:ext cx="3455340" cy="373240"/>
            <a:chOff x="2739305" y="3839842"/>
            <a:chExt cx="3455340" cy="373240"/>
          </a:xfrm>
          <a:effectLst/>
        </p:grpSpPr>
        <p:sp>
          <p:nvSpPr>
            <p:cNvPr id="4" name="角丸四角形 25">
              <a:extLst>
                <a:ext uri="{FF2B5EF4-FFF2-40B4-BE49-F238E27FC236}">
                  <a16:creationId xmlns:a16="http://schemas.microsoft.com/office/drawing/2014/main" id="{6AA1A31D-54FA-E21F-1100-1199604092C4}"/>
                </a:ext>
              </a:extLst>
            </p:cNvPr>
            <p:cNvSpPr/>
            <p:nvPr/>
          </p:nvSpPr>
          <p:spPr>
            <a:xfrm>
              <a:off x="2739305" y="3839842"/>
              <a:ext cx="3455340" cy="373240"/>
            </a:xfrm>
            <a:prstGeom prst="roundRect">
              <a:avLst>
                <a:gd name="adj" fmla="val 20952"/>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5" name="テキスト ボックス 4">
              <a:extLst>
                <a:ext uri="{FF2B5EF4-FFF2-40B4-BE49-F238E27FC236}">
                  <a16:creationId xmlns:a16="http://schemas.microsoft.com/office/drawing/2014/main" id="{1394D198-FAED-86DD-53FB-13D9BB14641B}"/>
                </a:ext>
              </a:extLst>
            </p:cNvPr>
            <p:cNvSpPr txBox="1"/>
            <p:nvPr/>
          </p:nvSpPr>
          <p:spPr>
            <a:xfrm>
              <a:off x="2803118" y="3864416"/>
              <a:ext cx="3391527" cy="333425"/>
            </a:xfrm>
            <a:prstGeom prst="rect">
              <a:avLst/>
            </a:prstGeom>
            <a:noFill/>
          </p:spPr>
          <p:txBody>
            <a:bodyPr wrap="square" lIns="0" tIns="0" rIns="0" bIns="0" rtlCol="0" anchor="t" anchorCtr="0">
              <a:spAutoFit/>
            </a:bodyPr>
            <a:lstStyle/>
            <a:p>
              <a:pPr marL="0" marR="0" lvl="0" indent="0" algn="just"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black"/>
                  </a:solidFill>
                  <a:effectLst/>
                  <a:uLnTx/>
                  <a:uFillTx/>
                  <a:latin typeface="Arial Black"/>
                  <a:ea typeface="ＭＳ Ｐゴシック"/>
                </a:rPr>
                <a:t>自分の思ったこと、考えたことをまとめることで、理解を深</a:t>
              </a:r>
              <a:r>
                <a:rPr lang="ja-JP" altLang="en-US" sz="1000" kern="0">
                  <a:solidFill>
                    <a:prstClr val="black"/>
                  </a:solidFill>
                  <a:latin typeface="Arial Black"/>
                  <a:ea typeface="ＭＳ Ｐゴシック"/>
                </a:rPr>
                <a:t>め</a:t>
              </a:r>
              <a:r>
                <a:rPr kumimoji="0" lang="ja-JP" altLang="en-US" sz="1000" b="0" i="0" u="none" strike="noStrike" kern="0" cap="none" spc="0" normalizeH="0" baseline="0" noProof="0">
                  <a:ln>
                    <a:noFill/>
                  </a:ln>
                  <a:solidFill>
                    <a:prstClr val="black"/>
                  </a:solidFill>
                  <a:effectLst/>
                  <a:uLnTx/>
                  <a:uFillTx/>
                  <a:latin typeface="Arial Black"/>
                  <a:ea typeface="ＭＳ Ｐゴシック"/>
                </a:rPr>
                <a:t>る。</a:t>
              </a:r>
            </a:p>
          </p:txBody>
        </p:sp>
        <p:sp>
          <p:nvSpPr>
            <p:cNvPr id="6" name="テキスト ボックス 5">
              <a:extLst>
                <a:ext uri="{FF2B5EF4-FFF2-40B4-BE49-F238E27FC236}">
                  <a16:creationId xmlns:a16="http://schemas.microsoft.com/office/drawing/2014/main" id="{CB8DC7CF-9097-BDCD-0F91-EED8DE048F00}"/>
                </a:ext>
              </a:extLst>
            </p:cNvPr>
            <p:cNvSpPr txBox="1"/>
            <p:nvPr/>
          </p:nvSpPr>
          <p:spPr>
            <a:xfrm>
              <a:off x="4335242" y="3864416"/>
              <a:ext cx="778316" cy="155711"/>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HGP創英角ｺﾞｼｯｸUB"/>
                  <a:ea typeface="HGP創英角ｺﾞｼｯｸUB"/>
                </a:rPr>
                <a:t>レポート活動</a:t>
              </a:r>
              <a:endParaRPr kumimoji="0" lang="en-US" altLang="ja-JP" sz="1000" b="0" i="0" u="none" strike="noStrike" kern="0" cap="none" spc="0" normalizeH="0" baseline="0" noProof="0" dirty="0">
                <a:ln>
                  <a:noFill/>
                </a:ln>
                <a:solidFill>
                  <a:prstClr val="white"/>
                </a:solidFill>
                <a:effectLst/>
                <a:uLnTx/>
                <a:uFillTx/>
                <a:latin typeface="HGP創英角ｺﾞｼｯｸUB"/>
                <a:ea typeface="HGP創英角ｺﾞｼｯｸUB"/>
              </a:endParaRPr>
            </a:p>
          </p:txBody>
        </p:sp>
      </p:grpSp>
      <p:grpSp>
        <p:nvGrpSpPr>
          <p:cNvPr id="10" name="グループ化 9">
            <a:extLst>
              <a:ext uri="{FF2B5EF4-FFF2-40B4-BE49-F238E27FC236}">
                <a16:creationId xmlns:a16="http://schemas.microsoft.com/office/drawing/2014/main" id="{B83AD91A-4D62-626C-7033-FA36DD601F7B}"/>
              </a:ext>
            </a:extLst>
          </p:cNvPr>
          <p:cNvGrpSpPr/>
          <p:nvPr/>
        </p:nvGrpSpPr>
        <p:grpSpPr>
          <a:xfrm>
            <a:off x="237101" y="6509794"/>
            <a:ext cx="1692000" cy="723331"/>
            <a:chOff x="2667887" y="3850282"/>
            <a:chExt cx="1807274" cy="723331"/>
          </a:xfrm>
          <a:effectLst/>
        </p:grpSpPr>
        <p:sp>
          <p:nvSpPr>
            <p:cNvPr id="11" name="角丸四角形 10">
              <a:extLst>
                <a:ext uri="{FF2B5EF4-FFF2-40B4-BE49-F238E27FC236}">
                  <a16:creationId xmlns:a16="http://schemas.microsoft.com/office/drawing/2014/main" id="{E0ECE5EE-15EE-D3A6-6C70-97DAADB603FC}"/>
                </a:ext>
              </a:extLst>
            </p:cNvPr>
            <p:cNvSpPr/>
            <p:nvPr/>
          </p:nvSpPr>
          <p:spPr>
            <a:xfrm>
              <a:off x="2667887" y="3850282"/>
              <a:ext cx="1807274" cy="723331"/>
            </a:xfrm>
            <a:prstGeom prst="roundRect">
              <a:avLst>
                <a:gd name="adj" fmla="val 11630"/>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2" name="テキスト ボックス 11">
              <a:extLst>
                <a:ext uri="{FF2B5EF4-FFF2-40B4-BE49-F238E27FC236}">
                  <a16:creationId xmlns:a16="http://schemas.microsoft.com/office/drawing/2014/main" id="{EDEA242E-0B61-B0F5-B430-203D81A02A17}"/>
                </a:ext>
              </a:extLst>
            </p:cNvPr>
            <p:cNvSpPr txBox="1"/>
            <p:nvPr/>
          </p:nvSpPr>
          <p:spPr>
            <a:xfrm>
              <a:off x="2715954" y="3874272"/>
              <a:ext cx="1711140" cy="636072"/>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normalizeH="0" noProof="0">
                  <a:ln>
                    <a:noFill/>
                  </a:ln>
                  <a:solidFill>
                    <a:prstClr val="black"/>
                  </a:solidFill>
                  <a:effectLst/>
                  <a:uLnTx/>
                  <a:uFillTx/>
                  <a:latin typeface="Arial Black"/>
                  <a:ea typeface="ＭＳ Ｐゴシック"/>
                </a:rPr>
                <a:t>教え合いをとおして、児童の理解を深める。</a:t>
              </a:r>
            </a:p>
          </p:txBody>
        </p:sp>
        <p:sp>
          <p:nvSpPr>
            <p:cNvPr id="13" name="テキスト ボックス 12">
              <a:extLst>
                <a:ext uri="{FF2B5EF4-FFF2-40B4-BE49-F238E27FC236}">
                  <a16:creationId xmlns:a16="http://schemas.microsoft.com/office/drawing/2014/main" id="{6DD8BFDC-3189-5CED-6934-7D3CB2490028}"/>
                </a:ext>
              </a:extLst>
            </p:cNvPr>
            <p:cNvSpPr txBox="1"/>
            <p:nvPr/>
          </p:nvSpPr>
          <p:spPr>
            <a:xfrm>
              <a:off x="2710725" y="4037549"/>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グループ活動（教え合い）</a:t>
              </a:r>
              <a:endParaRPr kumimoji="0" lang="en-US" altLang="ja-JP" sz="1000" b="0" i="0" u="none" strike="noStrike" kern="0" cap="none" spc="0" normalizeH="0" baseline="0" noProof="0">
                <a:ln>
                  <a:noFill/>
                </a:ln>
                <a:solidFill>
                  <a:prstClr val="white"/>
                </a:solidFill>
                <a:effectLst/>
                <a:uLnTx/>
                <a:uFillTx/>
                <a:latin typeface="Arial Black"/>
                <a:ea typeface="ＭＳ Ｐゴシック"/>
              </a:endParaRPr>
            </a:p>
          </p:txBody>
        </p:sp>
      </p:grpSp>
    </p:spTree>
    <p:extLst>
      <p:ext uri="{BB962C8B-B14F-4D97-AF65-F5344CB8AC3E}">
        <p14:creationId xmlns:p14="http://schemas.microsoft.com/office/powerpoint/2010/main" val="20653526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C8278E46-ADC2-4D26-8D2F-870370E125C6}"/>
</file>

<file path=customXml/itemProps2.xml><?xml version="1.0" encoding="utf-8"?>
<ds:datastoreItem xmlns:ds="http://schemas.openxmlformats.org/officeDocument/2006/customXml" ds:itemID="{8582669D-3F70-4CE2-846A-6D997268731B}"/>
</file>

<file path=customXml/itemProps3.xml><?xml version="1.0" encoding="utf-8"?>
<ds:datastoreItem xmlns:ds="http://schemas.openxmlformats.org/officeDocument/2006/customXml" ds:itemID="{13B42F18-1EC0-40C9-A845-80BD1FAD89E9}"/>
</file>

<file path=docProps/app.xml><?xml version="1.0" encoding="utf-8"?>
<Properties xmlns="http://schemas.openxmlformats.org/officeDocument/2006/extended-properties" xmlns:vt="http://schemas.openxmlformats.org/officeDocument/2006/docPropsVTypes">
  <Template/>
  <TotalTime>0</TotalTime>
  <Words>1916</Words>
  <Application>Microsoft Office PowerPoint</Application>
  <PresentationFormat>A4 210 x 297 mm</PresentationFormat>
  <Paragraphs>210</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ＭＳ Ｐゴシック</vt:lpstr>
      <vt:lpstr>ＭＳ Ｐ明朝</vt:lpstr>
      <vt:lpstr>游ゴシック</vt:lpstr>
      <vt:lpstr>Arial</vt:lpstr>
      <vt:lpstr>Arial Black</vt:lpstr>
      <vt:lpstr>Century</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2025-07-29T03:34:03Z</dcterms:created>
  <dcterms:modified xsi:type="dcterms:W3CDTF">2025-07-29T03:34:06Z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