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84" r:id="rId1"/>
  </p:sldMasterIdLst>
  <p:notesMasterIdLst>
    <p:notesMasterId r:id="rId4"/>
  </p:notesMasterIdLst>
  <p:sldIdLst>
    <p:sldId id="413" r:id="rId2"/>
    <p:sldId id="294"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2A9922C1-7A55-4707-B1B5-C45FCE7B83ED}">
          <p14:sldIdLst>
            <p14:sldId id="413"/>
            <p14:sldId id="294"/>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9ECD4"/>
    <a:srgbClr val="00B050"/>
    <a:srgbClr val="F2F2F2"/>
    <a:srgbClr val="385723"/>
    <a:srgbClr val="548235"/>
    <a:srgbClr val="44546A"/>
    <a:srgbClr val="DADDE1"/>
    <a:srgbClr val="CCECFF"/>
    <a:srgbClr val="D7DDE5"/>
    <a:srgbClr val="B52F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B404FE-E384-4CB3-87EA-87A94DA82B5F}" v="8" dt="2025-07-29T03:31:29.27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34" autoAdjust="0"/>
    <p:restoredTop sz="96875" autoAdjust="0"/>
  </p:normalViewPr>
  <p:slideViewPr>
    <p:cSldViewPr snapToGrid="0">
      <p:cViewPr varScale="1">
        <p:scale>
          <a:sx n="78" d="100"/>
          <a:sy n="78" d="100"/>
        </p:scale>
        <p:origin x="3690" y="9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919031" cy="494311"/>
          </a:xfrm>
          <a:prstGeom prst="rect">
            <a:avLst/>
          </a:prstGeom>
        </p:spPr>
        <p:txBody>
          <a:bodyPr vert="horz" lIns="87530" tIns="43765" rIns="87530" bIns="43765"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230" y="3"/>
            <a:ext cx="2919031" cy="494311"/>
          </a:xfrm>
          <a:prstGeom prst="rect">
            <a:avLst/>
          </a:prstGeom>
        </p:spPr>
        <p:txBody>
          <a:bodyPr vert="horz" lIns="87530" tIns="43765" rIns="87530" bIns="43765" rtlCol="0"/>
          <a:lstStyle>
            <a:lvl1pPr algn="r">
              <a:defRPr sz="1100"/>
            </a:lvl1pPr>
          </a:lstStyle>
          <a:p>
            <a:fld id="{9C4D9780-BD78-4942-82CE-D5F573E63AFD}"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87530" tIns="43765" rIns="87530" bIns="43765" rtlCol="0" anchor="ctr"/>
          <a:lstStyle/>
          <a:p>
            <a:endParaRPr lang="ja-JP" altLang="en-US"/>
          </a:p>
        </p:txBody>
      </p:sp>
      <p:sp>
        <p:nvSpPr>
          <p:cNvPr id="5" name="ノート プレースホルダー 4"/>
          <p:cNvSpPr>
            <a:spLocks noGrp="1"/>
          </p:cNvSpPr>
          <p:nvPr>
            <p:ph type="body" sz="quarter" idx="3"/>
          </p:nvPr>
        </p:nvSpPr>
        <p:spPr>
          <a:xfrm>
            <a:off x="673279" y="4748747"/>
            <a:ext cx="5389213" cy="3884086"/>
          </a:xfrm>
          <a:prstGeom prst="rect">
            <a:avLst/>
          </a:prstGeom>
        </p:spPr>
        <p:txBody>
          <a:bodyPr vert="horz" lIns="87530" tIns="43765" rIns="87530" bIns="4376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2006"/>
            <a:ext cx="2919031" cy="494311"/>
          </a:xfrm>
          <a:prstGeom prst="rect">
            <a:avLst/>
          </a:prstGeom>
        </p:spPr>
        <p:txBody>
          <a:bodyPr vert="horz" lIns="87530" tIns="43765" rIns="87530" bIns="43765"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230" y="9372006"/>
            <a:ext cx="2919031" cy="494311"/>
          </a:xfrm>
          <a:prstGeom prst="rect">
            <a:avLst/>
          </a:prstGeom>
        </p:spPr>
        <p:txBody>
          <a:bodyPr vert="horz" lIns="87530" tIns="43765" rIns="87530" bIns="43765" rtlCol="0" anchor="b"/>
          <a:lstStyle>
            <a:lvl1pPr algn="r">
              <a:defRPr sz="1100"/>
            </a:lvl1pPr>
          </a:lstStyle>
          <a:p>
            <a:fld id="{D4F922E2-08B1-4195-822A-B20EFD8A3B34}" type="slidenum">
              <a:rPr kumimoji="1" lang="ja-JP" altLang="en-US" smtClean="0"/>
              <a:t>‹#›</a:t>
            </a:fld>
            <a:endParaRPr kumimoji="1" lang="ja-JP" altLang="en-US"/>
          </a:p>
        </p:txBody>
      </p:sp>
    </p:spTree>
    <p:extLst>
      <p:ext uri="{BB962C8B-B14F-4D97-AF65-F5344CB8AC3E}">
        <p14:creationId xmlns:p14="http://schemas.microsoft.com/office/powerpoint/2010/main" val="30184047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0</a:t>
            </a:fld>
            <a:endParaRPr kumimoji="1" lang="ja-JP" altLang="en-US"/>
          </a:p>
        </p:txBody>
      </p:sp>
    </p:spTree>
    <p:extLst>
      <p:ext uri="{BB962C8B-B14F-4D97-AF65-F5344CB8AC3E}">
        <p14:creationId xmlns:p14="http://schemas.microsoft.com/office/powerpoint/2010/main" val="145516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1</a:t>
            </a:fld>
            <a:endParaRPr kumimoji="1" lang="ja-JP" altLang="en-US"/>
          </a:p>
        </p:txBody>
      </p:sp>
    </p:spTree>
    <p:extLst>
      <p:ext uri="{BB962C8B-B14F-4D97-AF65-F5344CB8AC3E}">
        <p14:creationId xmlns:p14="http://schemas.microsoft.com/office/powerpoint/2010/main" val="456915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535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542DFF92-FC42-D05C-ED6A-C19C2AA4E7A9}"/>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622813402"/>
      </p:ext>
    </p:extLst>
  </p:cSld>
  <p:clrMapOvr>
    <a:masterClrMapping/>
  </p:clrMapOvr>
  <p:extLst>
    <p:ext uri="{DCECCB84-F9BA-43D5-87BE-67443E8EF086}">
      <p15:sldGuideLst xmlns:p15="http://schemas.microsoft.com/office/powerpoint/2012/main">
        <p15:guide id="1" orient="horz" pos="3120" userDrawn="1">
          <p15:clr>
            <a:srgbClr val="FBAE40"/>
          </p15:clr>
        </p15:guide>
        <p15:guide id="2" pos="2160" userDrawn="1">
          <p15:clr>
            <a:srgbClr val="FBAE40"/>
          </p15:clr>
        </p15:guide>
        <p15:guide id="3" pos="4065" userDrawn="1">
          <p15:clr>
            <a:srgbClr val="FBAE40"/>
          </p15:clr>
        </p15:guide>
        <p15:guide id="4" pos="25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見出し">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9BA3249-E3A6-5E57-BC29-4DBC1C2AE705}"/>
              </a:ext>
            </a:extLst>
          </p:cNvPr>
          <p:cNvSpPr/>
          <p:nvPr userDrawn="1"/>
        </p:nvSpPr>
        <p:spPr>
          <a:xfrm>
            <a:off x="188913" y="101600"/>
            <a:ext cx="6480175" cy="5715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a:extLst>
              <a:ext uri="{FF2B5EF4-FFF2-40B4-BE49-F238E27FC236}">
                <a16:creationId xmlns:a16="http://schemas.microsoft.com/office/drawing/2014/main" id="{7EC7AC66-2DEE-E958-CABA-C47CC0686D9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1919761652"/>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065" userDrawn="1">
          <p15:clr>
            <a:srgbClr val="FBAE40"/>
          </p15:clr>
        </p15:guide>
        <p15:guide id="4" pos="25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学習指導案など">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59241A5-0AA3-5F55-C6C5-C1766B46D025}"/>
              </a:ext>
            </a:extLst>
          </p:cNvPr>
          <p:cNvSpPr/>
          <p:nvPr userDrawn="1"/>
        </p:nvSpPr>
        <p:spPr>
          <a:xfrm>
            <a:off x="0" y="0"/>
            <a:ext cx="6858001" cy="216000"/>
          </a:xfrm>
          <a:prstGeom prst="rect">
            <a:avLst/>
          </a:prstGeom>
          <a:solidFill>
            <a:srgbClr val="548235"/>
          </a:solidFill>
          <a:ln w="12700" cap="flat" cmpd="sng" algn="ctr">
            <a:noFill/>
            <a:prstDash val="solid"/>
            <a:miter lim="800000"/>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4" name="正方形/長方形 3">
            <a:extLst>
              <a:ext uri="{FF2B5EF4-FFF2-40B4-BE49-F238E27FC236}">
                <a16:creationId xmlns:a16="http://schemas.microsoft.com/office/drawing/2014/main" id="{D9B162DC-FB55-F030-36E9-E96467D87AB5}"/>
              </a:ext>
            </a:extLst>
          </p:cNvPr>
          <p:cNvSpPr/>
          <p:nvPr userDrawn="1"/>
        </p:nvSpPr>
        <p:spPr>
          <a:xfrm>
            <a:off x="51384" y="17863"/>
            <a:ext cx="1119188" cy="180281"/>
          </a:xfrm>
          <a:prstGeom prst="rect">
            <a:avLst/>
          </a:prstGeom>
          <a:solidFill>
            <a:schemeClr val="bg1"/>
          </a:solidFill>
          <a:ln w="12700" cap="flat" cmpd="sng" algn="ctr">
            <a:noFill/>
            <a:prstDash val="solid"/>
            <a:miter lim="800000"/>
          </a:ln>
          <a:effectLst/>
        </p:spPr>
        <p:txBody>
          <a:bodyPr lIns="36000" tIns="0" rIns="36000" bIns="0" rtlCol="0" anchor="ctr"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548235"/>
                </a:solidFill>
                <a:effectLst/>
                <a:uLnTx/>
                <a:uFillTx/>
                <a:latin typeface="HGP創英角ｺﾞｼｯｸUB"/>
                <a:ea typeface="HGP創英角ｺﾞｼｯｸUB"/>
              </a:rPr>
              <a:t>洪水・土砂災害</a:t>
            </a:r>
          </a:p>
        </p:txBody>
      </p:sp>
      <p:sp>
        <p:nvSpPr>
          <p:cNvPr id="3" name="スライド番号プレースホルダー 2">
            <a:extLst>
              <a:ext uri="{FF2B5EF4-FFF2-40B4-BE49-F238E27FC236}">
                <a16:creationId xmlns:a16="http://schemas.microsoft.com/office/drawing/2014/main" id="{86B23984-4525-F415-FC78-84F3FA0BA10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3471100228"/>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15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Slide Number Placeholder 5"/>
          <p:cNvSpPr>
            <a:spLocks noGrp="1"/>
          </p:cNvSpPr>
          <p:nvPr>
            <p:ph type="sldNum" sz="quarter" idx="4"/>
          </p:nvPr>
        </p:nvSpPr>
        <p:spPr>
          <a:xfrm>
            <a:off x="2657475" y="9690000"/>
            <a:ext cx="1543050" cy="216000"/>
          </a:xfrm>
          <a:prstGeom prst="rect">
            <a:avLst/>
          </a:prstGeom>
        </p:spPr>
        <p:txBody>
          <a:bodyPr vert="horz" lIns="0" tIns="0" rIns="0" bIns="0" rtlCol="0" anchor="ctr"/>
          <a:lstStyle>
            <a:lvl1pPr algn="ctr">
              <a:defRPr sz="900">
                <a:solidFill>
                  <a:schemeClr val="tx1"/>
                </a:solidFill>
                <a:latin typeface="Arial" panose="020B0604020202020204" pitchFamily="34" charset="0"/>
                <a:cs typeface="Arial" panose="020B0604020202020204" pitchFamily="34" charset="0"/>
              </a:defRPr>
            </a:lvl1p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2282032713"/>
      </p:ext>
    </p:extLst>
  </p:cSld>
  <p:clrMap bg1="lt1" tx1="dk1" bg2="lt2" tx2="dk2" accent1="accent1" accent2="accent2" accent3="accent3" accent4="accent4" accent5="accent5" accent6="accent6" hlink="hlink" folHlink="folHlink"/>
  <p:sldLayoutIdLst>
    <p:sldLayoutId id="2147483701" r:id="rId1"/>
    <p:sldLayoutId id="2147483691" r:id="rId2"/>
    <p:sldLayoutId id="2147483696" r:id="rId3"/>
    <p:sldLayoutId id="2147483703" r:id="rId4"/>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guide id="3" pos="4201" userDrawn="1">
          <p15:clr>
            <a:srgbClr val="F26B43"/>
          </p15:clr>
        </p15:guide>
        <p15:guide id="4" pos="11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学習指導案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テーマ①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9" name="正方形/長方形 8">
            <a:extLst>
              <a:ext uri="{FF2B5EF4-FFF2-40B4-BE49-F238E27FC236}">
                <a16:creationId xmlns:a16="http://schemas.microsoft.com/office/drawing/2014/main" id="{9B80FF20-00DA-1791-09F7-299F8700C454}"/>
              </a:ext>
            </a:extLst>
          </p:cNvPr>
          <p:cNvSpPr/>
          <p:nvPr/>
        </p:nvSpPr>
        <p:spPr>
          <a:xfrm>
            <a:off x="189000" y="285178"/>
            <a:ext cx="843957" cy="334260"/>
          </a:xfrm>
          <a:prstGeom prst="rect">
            <a:avLst/>
          </a:prstGeom>
          <a:solidFill>
            <a:srgbClr val="548235"/>
          </a:solidFill>
        </p:spPr>
        <p:txBody>
          <a:bodyPr wrap="none" lIns="0" tIns="0" rIns="0" bIns="36000" anchor="b" anchorCtr="0">
            <a:noAutofit/>
          </a:bodyPr>
          <a:lstStyle/>
          <a:p>
            <a:pPr algn="ctr" defTabSz="839876">
              <a:defRPr/>
            </a:pPr>
            <a:r>
              <a:rPr kumimoji="1" lang="ja-JP" altLang="en-US">
                <a:solidFill>
                  <a:prstClr val="white"/>
                </a:solidFill>
                <a:latin typeface="HGP創英角ｺﾞｼｯｸUB"/>
                <a:ea typeface="HGP創英角ｺﾞｼｯｸUB"/>
              </a:rPr>
              <a:t>高学年</a:t>
            </a:r>
          </a:p>
        </p:txBody>
      </p:sp>
      <p:graphicFrame>
        <p:nvGraphicFramePr>
          <p:cNvPr id="10" name="表 9">
            <a:extLst>
              <a:ext uri="{FF2B5EF4-FFF2-40B4-BE49-F238E27FC236}">
                <a16:creationId xmlns:a16="http://schemas.microsoft.com/office/drawing/2014/main" id="{3EDA2DD2-76CD-F202-3921-0C53DBE2670C}"/>
              </a:ext>
            </a:extLst>
          </p:cNvPr>
          <p:cNvGraphicFramePr>
            <a:graphicFrameLocks noGrp="1"/>
          </p:cNvGraphicFramePr>
          <p:nvPr/>
        </p:nvGraphicFramePr>
        <p:xfrm>
          <a:off x="189000" y="720018"/>
          <a:ext cx="6480000" cy="1370040"/>
        </p:xfrm>
        <a:graphic>
          <a:graphicData uri="http://schemas.openxmlformats.org/drawingml/2006/table">
            <a:tbl>
              <a:tblPr firstRow="1" bandRow="1"/>
              <a:tblGrid>
                <a:gridCol w="1224000">
                  <a:extLst>
                    <a:ext uri="{9D8B030D-6E8A-4147-A177-3AD203B41FA5}">
                      <a16:colId xmlns:a16="http://schemas.microsoft.com/office/drawing/2014/main" val="20000"/>
                    </a:ext>
                  </a:extLst>
                </a:gridCol>
                <a:gridCol w="2628000">
                  <a:extLst>
                    <a:ext uri="{9D8B030D-6E8A-4147-A177-3AD203B41FA5}">
                      <a16:colId xmlns:a16="http://schemas.microsoft.com/office/drawing/2014/main" val="20001"/>
                    </a:ext>
                  </a:extLst>
                </a:gridCol>
                <a:gridCol w="2628000">
                  <a:extLst>
                    <a:ext uri="{9D8B030D-6E8A-4147-A177-3AD203B41FA5}">
                      <a16:colId xmlns:a16="http://schemas.microsoft.com/office/drawing/2014/main" val="20002"/>
                    </a:ext>
                  </a:extLst>
                </a:gridCol>
              </a:tblGrid>
              <a:tr h="852660">
                <a:tc>
                  <a:txBody>
                    <a:bodyPr/>
                    <a:lstStyle>
                      <a:lvl1pPr marL="0" algn="l" defTabSz="685800" rtl="0" eaLnBrk="1" latinLnBrk="0" hangingPunct="1">
                        <a:defRPr kumimoji="1" sz="1350" b="1" kern="1200">
                          <a:solidFill>
                            <a:schemeClr val="lt1"/>
                          </a:solidFill>
                          <a:latin typeface="Arial"/>
                          <a:ea typeface="ＭＳ Ｐゴシック"/>
                          <a:cs typeface="ＭＳ Ｐゴシック"/>
                        </a:defRPr>
                      </a:lvl1pPr>
                      <a:lvl2pPr marL="342900" algn="l" defTabSz="685800" rtl="0" eaLnBrk="1" latinLnBrk="0" hangingPunct="1">
                        <a:defRPr kumimoji="1" sz="1350" b="1" kern="1200">
                          <a:solidFill>
                            <a:schemeClr val="lt1"/>
                          </a:solidFill>
                          <a:latin typeface="Arial"/>
                          <a:ea typeface="ＭＳ Ｐゴシック"/>
                          <a:cs typeface="ＭＳ Ｐゴシック"/>
                        </a:defRPr>
                      </a:lvl2pPr>
                      <a:lvl3pPr marL="685800" algn="l" defTabSz="685800" rtl="0" eaLnBrk="1" latinLnBrk="0" hangingPunct="1">
                        <a:defRPr kumimoji="1" sz="1350" b="1" kern="1200">
                          <a:solidFill>
                            <a:schemeClr val="lt1"/>
                          </a:solidFill>
                          <a:latin typeface="Arial"/>
                          <a:ea typeface="ＭＳ Ｐゴシック"/>
                          <a:cs typeface="ＭＳ Ｐゴシック"/>
                        </a:defRPr>
                      </a:lvl3pPr>
                      <a:lvl4pPr marL="1028700" algn="l" defTabSz="685800" rtl="0" eaLnBrk="1" latinLnBrk="0" hangingPunct="1">
                        <a:defRPr kumimoji="1" sz="1350" b="1" kern="1200">
                          <a:solidFill>
                            <a:schemeClr val="lt1"/>
                          </a:solidFill>
                          <a:latin typeface="Arial"/>
                          <a:ea typeface="ＭＳ Ｐゴシック"/>
                          <a:cs typeface="ＭＳ Ｐゴシック"/>
                        </a:defRPr>
                      </a:lvl4pPr>
                      <a:lvl5pPr marL="1371600" algn="l" defTabSz="685800" rtl="0" eaLnBrk="1" latinLnBrk="0" hangingPunct="1">
                        <a:defRPr kumimoji="1" sz="1350" b="1" kern="1200">
                          <a:solidFill>
                            <a:schemeClr val="lt1"/>
                          </a:solidFill>
                          <a:latin typeface="Arial"/>
                          <a:ea typeface="ＭＳ Ｐゴシック"/>
                          <a:cs typeface="ＭＳ Ｐゴシック"/>
                        </a:defRPr>
                      </a:lvl5pPr>
                      <a:lvl6pPr marL="1714500" algn="l" defTabSz="685800" rtl="0" eaLnBrk="1" latinLnBrk="0" hangingPunct="1">
                        <a:defRPr kumimoji="1" sz="1350" b="1" kern="1200">
                          <a:solidFill>
                            <a:schemeClr val="lt1"/>
                          </a:solidFill>
                          <a:latin typeface="Arial"/>
                          <a:ea typeface="ＭＳ Ｐゴシック"/>
                          <a:cs typeface="ＭＳ Ｐゴシック"/>
                        </a:defRPr>
                      </a:lvl6pPr>
                      <a:lvl7pPr marL="2057400" algn="l" defTabSz="685800" rtl="0" eaLnBrk="1" latinLnBrk="0" hangingPunct="1">
                        <a:defRPr kumimoji="1" sz="1350" b="1" kern="1200">
                          <a:solidFill>
                            <a:schemeClr val="lt1"/>
                          </a:solidFill>
                          <a:latin typeface="Arial"/>
                          <a:ea typeface="ＭＳ Ｐゴシック"/>
                          <a:cs typeface="ＭＳ Ｐゴシック"/>
                        </a:defRPr>
                      </a:lvl7pPr>
                      <a:lvl8pPr marL="2400300" algn="l" defTabSz="685800" rtl="0" eaLnBrk="1" latinLnBrk="0" hangingPunct="1">
                        <a:defRPr kumimoji="1" sz="1350" b="1" kern="1200">
                          <a:solidFill>
                            <a:schemeClr val="lt1"/>
                          </a:solidFill>
                          <a:latin typeface="Arial"/>
                          <a:ea typeface="ＭＳ Ｐゴシック"/>
                          <a:cs typeface="ＭＳ Ｐゴシック"/>
                        </a:defRPr>
                      </a:lvl8pPr>
                      <a:lvl9pPr marL="2743200" algn="l" defTabSz="685800" rtl="0" eaLnBrk="1" latinLnBrk="0" hangingPunct="1">
                        <a:defRPr kumimoji="1" sz="1350" b="1" kern="1200">
                          <a:solidFill>
                            <a:schemeClr val="lt1"/>
                          </a:solidFill>
                          <a:latin typeface="Arial"/>
                          <a:ea typeface="ＭＳ Ｐゴシック"/>
                          <a:cs typeface="ＭＳ Ｐゴシック"/>
                        </a:defRPr>
                      </a:lvl9pPr>
                    </a:lstStyle>
                    <a:p>
                      <a:pPr marL="0" marR="0" lvl="0" indent="0" algn="ctr" defTabSz="82954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学習のねらい</a:t>
                      </a:r>
                    </a:p>
                  </a:txBody>
                  <a:tcPr marL="108000" marR="108000" marT="72000" marB="72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gridSpan="2">
                  <a:txBody>
                    <a:bodyPr/>
                    <a:lstStyle>
                      <a:lvl1pPr marL="0" algn="l" defTabSz="685800" rtl="0" eaLnBrk="1" latinLnBrk="0" hangingPunct="1">
                        <a:defRPr kumimoji="1" sz="1350" b="1" kern="1200">
                          <a:solidFill>
                            <a:schemeClr val="lt1"/>
                          </a:solidFill>
                          <a:latin typeface="Arial"/>
                          <a:ea typeface="ＭＳ Ｐゴシック"/>
                          <a:cs typeface="ＭＳ Ｐゴシック"/>
                        </a:defRPr>
                      </a:lvl1pPr>
                      <a:lvl2pPr marL="342900" algn="l" defTabSz="685800" rtl="0" eaLnBrk="1" latinLnBrk="0" hangingPunct="1">
                        <a:defRPr kumimoji="1" sz="1350" b="1" kern="1200">
                          <a:solidFill>
                            <a:schemeClr val="lt1"/>
                          </a:solidFill>
                          <a:latin typeface="Arial"/>
                          <a:ea typeface="ＭＳ Ｐゴシック"/>
                          <a:cs typeface="ＭＳ Ｐゴシック"/>
                        </a:defRPr>
                      </a:lvl2pPr>
                      <a:lvl3pPr marL="685800" algn="l" defTabSz="685800" rtl="0" eaLnBrk="1" latinLnBrk="0" hangingPunct="1">
                        <a:defRPr kumimoji="1" sz="1350" b="1" kern="1200">
                          <a:solidFill>
                            <a:schemeClr val="lt1"/>
                          </a:solidFill>
                          <a:latin typeface="Arial"/>
                          <a:ea typeface="ＭＳ Ｐゴシック"/>
                          <a:cs typeface="ＭＳ Ｐゴシック"/>
                        </a:defRPr>
                      </a:lvl3pPr>
                      <a:lvl4pPr marL="1028700" algn="l" defTabSz="685800" rtl="0" eaLnBrk="1" latinLnBrk="0" hangingPunct="1">
                        <a:defRPr kumimoji="1" sz="1350" b="1" kern="1200">
                          <a:solidFill>
                            <a:schemeClr val="lt1"/>
                          </a:solidFill>
                          <a:latin typeface="Arial"/>
                          <a:ea typeface="ＭＳ Ｐゴシック"/>
                          <a:cs typeface="ＭＳ Ｐゴシック"/>
                        </a:defRPr>
                      </a:lvl4pPr>
                      <a:lvl5pPr marL="1371600" algn="l" defTabSz="685800" rtl="0" eaLnBrk="1" latinLnBrk="0" hangingPunct="1">
                        <a:defRPr kumimoji="1" sz="1350" b="1" kern="1200">
                          <a:solidFill>
                            <a:schemeClr val="lt1"/>
                          </a:solidFill>
                          <a:latin typeface="Arial"/>
                          <a:ea typeface="ＭＳ Ｐゴシック"/>
                          <a:cs typeface="ＭＳ Ｐゴシック"/>
                        </a:defRPr>
                      </a:lvl5pPr>
                      <a:lvl6pPr marL="1714500" algn="l" defTabSz="685800" rtl="0" eaLnBrk="1" latinLnBrk="0" hangingPunct="1">
                        <a:defRPr kumimoji="1" sz="1350" b="1" kern="1200">
                          <a:solidFill>
                            <a:schemeClr val="lt1"/>
                          </a:solidFill>
                          <a:latin typeface="Arial"/>
                          <a:ea typeface="ＭＳ Ｐゴシック"/>
                          <a:cs typeface="ＭＳ Ｐゴシック"/>
                        </a:defRPr>
                      </a:lvl6pPr>
                      <a:lvl7pPr marL="2057400" algn="l" defTabSz="685800" rtl="0" eaLnBrk="1" latinLnBrk="0" hangingPunct="1">
                        <a:defRPr kumimoji="1" sz="1350" b="1" kern="1200">
                          <a:solidFill>
                            <a:schemeClr val="lt1"/>
                          </a:solidFill>
                          <a:latin typeface="Arial"/>
                          <a:ea typeface="ＭＳ Ｐゴシック"/>
                          <a:cs typeface="ＭＳ Ｐゴシック"/>
                        </a:defRPr>
                      </a:lvl7pPr>
                      <a:lvl8pPr marL="2400300" algn="l" defTabSz="685800" rtl="0" eaLnBrk="1" latinLnBrk="0" hangingPunct="1">
                        <a:defRPr kumimoji="1" sz="1350" b="1" kern="1200">
                          <a:solidFill>
                            <a:schemeClr val="lt1"/>
                          </a:solidFill>
                          <a:latin typeface="Arial"/>
                          <a:ea typeface="ＭＳ Ｐゴシック"/>
                          <a:cs typeface="ＭＳ Ｐゴシック"/>
                        </a:defRPr>
                      </a:lvl8pPr>
                      <a:lvl9pPr marL="2743200" algn="l" defTabSz="685800" rtl="0" eaLnBrk="1" latinLnBrk="0" hangingPunct="1">
                        <a:defRPr kumimoji="1" sz="1350" b="1" kern="1200">
                          <a:solidFill>
                            <a:schemeClr val="lt1"/>
                          </a:solidFill>
                          <a:latin typeface="Arial"/>
                          <a:ea typeface="ＭＳ Ｐゴシック"/>
                          <a:cs typeface="ＭＳ Ｐゴシック"/>
                        </a:defRPr>
                      </a:lvl9pPr>
                    </a:lstStyle>
                    <a:p>
                      <a:pPr>
                        <a:spcBef>
                          <a:spcPts val="300"/>
                        </a:spcBef>
                      </a:pPr>
                      <a:r>
                        <a:rPr kumimoji="1" lang="ja-JP" altLang="en-US" sz="1100" b="0" u="sng">
                          <a:solidFill>
                            <a:schemeClr val="tx1"/>
                          </a:solidFill>
                          <a:latin typeface="+mn-lt"/>
                          <a:ea typeface="ＭＳ ゴシック" panose="020B0609070205080204" pitchFamily="49" charset="-128"/>
                        </a:rPr>
                        <a:t>大雨が降ったときの危険と、地域にある自然の良いところを知る</a:t>
                      </a:r>
                    </a:p>
                    <a:p>
                      <a:pPr>
                        <a:spcBef>
                          <a:spcPts val="300"/>
                        </a:spcBef>
                      </a:pPr>
                      <a:r>
                        <a:rPr kumimoji="1" lang="ja-JP" altLang="en-US" sz="1100" b="0">
                          <a:solidFill>
                            <a:schemeClr val="tx1"/>
                          </a:solidFill>
                          <a:latin typeface="ＭＳ Ｐ明朝" panose="02020600040205080304" pitchFamily="18" charset="-128"/>
                          <a:ea typeface="ＭＳ Ｐ明朝" panose="02020600040205080304" pitchFamily="18" charset="-128"/>
                        </a:rPr>
                        <a:t>　■大雨が降ったときの状況を考える</a:t>
                      </a:r>
                      <a:br>
                        <a:rPr kumimoji="1" lang="en-US" altLang="ja-JP" sz="1100" b="0">
                          <a:solidFill>
                            <a:schemeClr val="tx1"/>
                          </a:solidFill>
                          <a:latin typeface="ＭＳ Ｐ明朝" panose="02020600040205080304" pitchFamily="18" charset="-128"/>
                          <a:ea typeface="ＭＳ Ｐ明朝" panose="02020600040205080304" pitchFamily="18" charset="-128"/>
                        </a:rPr>
                      </a:br>
                      <a:r>
                        <a:rPr kumimoji="1" lang="ja-JP" altLang="en-US" sz="1100" b="0">
                          <a:solidFill>
                            <a:schemeClr val="tx1"/>
                          </a:solidFill>
                          <a:latin typeface="ＭＳ Ｐ明朝" panose="02020600040205080304" pitchFamily="18" charset="-128"/>
                          <a:ea typeface="ＭＳ Ｐ明朝" panose="02020600040205080304" pitchFamily="18" charset="-128"/>
                        </a:rPr>
                        <a:t>　■大雨が降ったときに起こりうる“災い”を知る</a:t>
                      </a:r>
                      <a:br>
                        <a:rPr kumimoji="1" lang="en-US" altLang="ja-JP" sz="1100" b="0">
                          <a:solidFill>
                            <a:schemeClr val="tx1"/>
                          </a:solidFill>
                          <a:latin typeface="ＭＳ Ｐ明朝" panose="02020600040205080304" pitchFamily="18" charset="-128"/>
                          <a:ea typeface="ＭＳ Ｐ明朝" panose="02020600040205080304" pitchFamily="18" charset="-128"/>
                        </a:rPr>
                      </a:br>
                      <a:r>
                        <a:rPr kumimoji="1" lang="ja-JP" altLang="en-US" sz="1100" b="0">
                          <a:solidFill>
                            <a:schemeClr val="tx1"/>
                          </a:solidFill>
                          <a:latin typeface="ＭＳ Ｐ明朝" panose="02020600040205080304" pitchFamily="18" charset="-128"/>
                          <a:ea typeface="ＭＳ Ｐ明朝" panose="02020600040205080304" pitchFamily="18" charset="-128"/>
                        </a:rPr>
                        <a:t>　■地域にある“恵み”を知る</a:t>
                      </a:r>
                    </a:p>
                  </a:txBody>
                  <a:tcPr marL="108000" marR="108000" marT="72000" marB="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517380">
                <a:tc>
                  <a:txBody>
                    <a:bodyPr/>
                    <a:lstStyle>
                      <a:lvl1pPr marL="0" algn="l" defTabSz="685800" rtl="0" eaLnBrk="1" latinLnBrk="0" hangingPunct="1">
                        <a:defRPr kumimoji="1" sz="1350" kern="1200">
                          <a:solidFill>
                            <a:schemeClr val="dk1"/>
                          </a:solidFill>
                          <a:latin typeface="Arial"/>
                          <a:ea typeface="ＭＳ Ｐゴシック"/>
                          <a:cs typeface="ＭＳ Ｐゴシック"/>
                        </a:defRPr>
                      </a:lvl1pPr>
                      <a:lvl2pPr marL="342900" algn="l" defTabSz="685800" rtl="0" eaLnBrk="1" latinLnBrk="0" hangingPunct="1">
                        <a:defRPr kumimoji="1" sz="1350" kern="1200">
                          <a:solidFill>
                            <a:schemeClr val="dk1"/>
                          </a:solidFill>
                          <a:latin typeface="Arial"/>
                          <a:ea typeface="ＭＳ Ｐゴシック"/>
                          <a:cs typeface="ＭＳ Ｐゴシック"/>
                        </a:defRPr>
                      </a:lvl2pPr>
                      <a:lvl3pPr marL="685800" algn="l" defTabSz="685800" rtl="0" eaLnBrk="1" latinLnBrk="0" hangingPunct="1">
                        <a:defRPr kumimoji="1" sz="1350" kern="1200">
                          <a:solidFill>
                            <a:schemeClr val="dk1"/>
                          </a:solidFill>
                          <a:latin typeface="Arial"/>
                          <a:ea typeface="ＭＳ Ｐゴシック"/>
                          <a:cs typeface="ＭＳ Ｐゴシック"/>
                        </a:defRPr>
                      </a:lvl3pPr>
                      <a:lvl4pPr marL="1028700" algn="l" defTabSz="685800" rtl="0" eaLnBrk="1" latinLnBrk="0" hangingPunct="1">
                        <a:defRPr kumimoji="1" sz="1350" kern="1200">
                          <a:solidFill>
                            <a:schemeClr val="dk1"/>
                          </a:solidFill>
                          <a:latin typeface="Arial"/>
                          <a:ea typeface="ＭＳ Ｐゴシック"/>
                          <a:cs typeface="ＭＳ Ｐゴシック"/>
                        </a:defRPr>
                      </a:lvl4pPr>
                      <a:lvl5pPr marL="1371600" algn="l" defTabSz="685800" rtl="0" eaLnBrk="1" latinLnBrk="0" hangingPunct="1">
                        <a:defRPr kumimoji="1" sz="1350" kern="1200">
                          <a:solidFill>
                            <a:schemeClr val="dk1"/>
                          </a:solidFill>
                          <a:latin typeface="Arial"/>
                          <a:ea typeface="ＭＳ Ｐゴシック"/>
                          <a:cs typeface="ＭＳ Ｐゴシック"/>
                        </a:defRPr>
                      </a:lvl5pPr>
                      <a:lvl6pPr marL="1714500" algn="l" defTabSz="685800" rtl="0" eaLnBrk="1" latinLnBrk="0" hangingPunct="1">
                        <a:defRPr kumimoji="1" sz="1350" kern="1200">
                          <a:solidFill>
                            <a:schemeClr val="dk1"/>
                          </a:solidFill>
                          <a:latin typeface="Arial"/>
                          <a:ea typeface="ＭＳ Ｐゴシック"/>
                          <a:cs typeface="ＭＳ Ｐゴシック"/>
                        </a:defRPr>
                      </a:lvl6pPr>
                      <a:lvl7pPr marL="2057400" algn="l" defTabSz="685800" rtl="0" eaLnBrk="1" latinLnBrk="0" hangingPunct="1">
                        <a:defRPr kumimoji="1" sz="1350" kern="1200">
                          <a:solidFill>
                            <a:schemeClr val="dk1"/>
                          </a:solidFill>
                          <a:latin typeface="Arial"/>
                          <a:ea typeface="ＭＳ Ｐゴシック"/>
                          <a:cs typeface="ＭＳ Ｐゴシック"/>
                        </a:defRPr>
                      </a:lvl7pPr>
                      <a:lvl8pPr marL="2400300" algn="l" defTabSz="685800" rtl="0" eaLnBrk="1" latinLnBrk="0" hangingPunct="1">
                        <a:defRPr kumimoji="1" sz="1350" kern="1200">
                          <a:solidFill>
                            <a:schemeClr val="dk1"/>
                          </a:solidFill>
                          <a:latin typeface="Arial"/>
                          <a:ea typeface="ＭＳ Ｐゴシック"/>
                          <a:cs typeface="ＭＳ Ｐゴシック"/>
                        </a:defRPr>
                      </a:lvl8pPr>
                      <a:lvl9pPr marL="2743200" algn="l" defTabSz="685800" rtl="0" eaLnBrk="1" latinLnBrk="0" hangingPunct="1">
                        <a:defRPr kumimoji="1" sz="1350" kern="1200">
                          <a:solidFill>
                            <a:schemeClr val="dk1"/>
                          </a:solidFill>
                          <a:latin typeface="Arial"/>
                          <a:ea typeface="ＭＳ Ｐゴシック"/>
                          <a:cs typeface="ＭＳ Ｐゴシック"/>
                        </a:defRPr>
                      </a:lvl9pPr>
                    </a:lstStyle>
                    <a:p>
                      <a:pPr algn="ctr"/>
                      <a:r>
                        <a:rPr lang="ja-JP" altLang="en-US" sz="1100">
                          <a:solidFill>
                            <a:schemeClr val="tx1"/>
                          </a:solidFill>
                          <a:latin typeface="+mn-ea"/>
                          <a:ea typeface="+mn-ea"/>
                        </a:rPr>
                        <a:t>必要物品・資料</a:t>
                      </a:r>
                    </a:p>
                  </a:txBody>
                  <a:tcPr marL="108000" marR="108000" marT="72000" marB="72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685800" rtl="0" eaLnBrk="1" latinLnBrk="0" hangingPunct="1">
                        <a:defRPr kumimoji="1" sz="1350" kern="1200">
                          <a:solidFill>
                            <a:schemeClr val="dk1"/>
                          </a:solidFill>
                          <a:latin typeface="Arial"/>
                          <a:ea typeface="ＭＳ Ｐゴシック"/>
                          <a:cs typeface="ＭＳ Ｐゴシック"/>
                        </a:defRPr>
                      </a:lvl1pPr>
                      <a:lvl2pPr marL="342900" algn="l" defTabSz="685800" rtl="0" eaLnBrk="1" latinLnBrk="0" hangingPunct="1">
                        <a:defRPr kumimoji="1" sz="1350" kern="1200">
                          <a:solidFill>
                            <a:schemeClr val="dk1"/>
                          </a:solidFill>
                          <a:latin typeface="Arial"/>
                          <a:ea typeface="ＭＳ Ｐゴシック"/>
                          <a:cs typeface="ＭＳ Ｐゴシック"/>
                        </a:defRPr>
                      </a:lvl2pPr>
                      <a:lvl3pPr marL="685800" algn="l" defTabSz="685800" rtl="0" eaLnBrk="1" latinLnBrk="0" hangingPunct="1">
                        <a:defRPr kumimoji="1" sz="1350" kern="1200">
                          <a:solidFill>
                            <a:schemeClr val="dk1"/>
                          </a:solidFill>
                          <a:latin typeface="Arial"/>
                          <a:ea typeface="ＭＳ Ｐゴシック"/>
                          <a:cs typeface="ＭＳ Ｐゴシック"/>
                        </a:defRPr>
                      </a:lvl3pPr>
                      <a:lvl4pPr marL="1028700" algn="l" defTabSz="685800" rtl="0" eaLnBrk="1" latinLnBrk="0" hangingPunct="1">
                        <a:defRPr kumimoji="1" sz="1350" kern="1200">
                          <a:solidFill>
                            <a:schemeClr val="dk1"/>
                          </a:solidFill>
                          <a:latin typeface="Arial"/>
                          <a:ea typeface="ＭＳ Ｐゴシック"/>
                          <a:cs typeface="ＭＳ Ｐゴシック"/>
                        </a:defRPr>
                      </a:lvl4pPr>
                      <a:lvl5pPr marL="1371600" algn="l" defTabSz="685800" rtl="0" eaLnBrk="1" latinLnBrk="0" hangingPunct="1">
                        <a:defRPr kumimoji="1" sz="1350" kern="1200">
                          <a:solidFill>
                            <a:schemeClr val="dk1"/>
                          </a:solidFill>
                          <a:latin typeface="Arial"/>
                          <a:ea typeface="ＭＳ Ｐゴシック"/>
                          <a:cs typeface="ＭＳ Ｐゴシック"/>
                        </a:defRPr>
                      </a:lvl5pPr>
                      <a:lvl6pPr marL="1714500" algn="l" defTabSz="685800" rtl="0" eaLnBrk="1" latinLnBrk="0" hangingPunct="1">
                        <a:defRPr kumimoji="1" sz="1350" kern="1200">
                          <a:solidFill>
                            <a:schemeClr val="dk1"/>
                          </a:solidFill>
                          <a:latin typeface="Arial"/>
                          <a:ea typeface="ＭＳ Ｐゴシック"/>
                          <a:cs typeface="ＭＳ Ｐゴシック"/>
                        </a:defRPr>
                      </a:lvl6pPr>
                      <a:lvl7pPr marL="2057400" algn="l" defTabSz="685800" rtl="0" eaLnBrk="1" latinLnBrk="0" hangingPunct="1">
                        <a:defRPr kumimoji="1" sz="1350" kern="1200">
                          <a:solidFill>
                            <a:schemeClr val="dk1"/>
                          </a:solidFill>
                          <a:latin typeface="Arial"/>
                          <a:ea typeface="ＭＳ Ｐゴシック"/>
                          <a:cs typeface="ＭＳ Ｐゴシック"/>
                        </a:defRPr>
                      </a:lvl7pPr>
                      <a:lvl8pPr marL="2400300" algn="l" defTabSz="685800" rtl="0" eaLnBrk="1" latinLnBrk="0" hangingPunct="1">
                        <a:defRPr kumimoji="1" sz="1350" kern="1200">
                          <a:solidFill>
                            <a:schemeClr val="dk1"/>
                          </a:solidFill>
                          <a:latin typeface="Arial"/>
                          <a:ea typeface="ＭＳ Ｐゴシック"/>
                          <a:cs typeface="ＭＳ Ｐゴシック"/>
                        </a:defRPr>
                      </a:lvl8pPr>
                      <a:lvl9pPr marL="2743200" algn="l" defTabSz="685800" rtl="0" eaLnBrk="1" latinLnBrk="0" hangingPunct="1">
                        <a:defRPr kumimoji="1" sz="1350" kern="1200">
                          <a:solidFill>
                            <a:schemeClr val="dk1"/>
                          </a:solidFill>
                          <a:latin typeface="Arial"/>
                          <a:ea typeface="ＭＳ Ｐゴシック"/>
                          <a:cs typeface="ＭＳ Ｐゴシック"/>
                        </a:defRPr>
                      </a:lvl9pPr>
                    </a:lstStyle>
                    <a:p>
                      <a:pPr marL="171450" indent="-171450">
                        <a:spcBef>
                          <a:spcPts val="300"/>
                        </a:spcBef>
                        <a:buFont typeface="Wingdings" panose="05000000000000000000" pitchFamily="2" charset="2"/>
                        <a:buChar char="p"/>
                      </a:pPr>
                      <a:r>
                        <a:rPr lang="ja-JP" altLang="en-US" sz="1100">
                          <a:solidFill>
                            <a:schemeClr val="tx1"/>
                          </a:solidFill>
                          <a:latin typeface="ＭＳ Ｐ明朝" panose="02020600040205080304" pitchFamily="18" charset="-128"/>
                          <a:ea typeface="ＭＳ Ｐ明朝" panose="02020600040205080304" pitchFamily="18" charset="-128"/>
                        </a:rPr>
                        <a:t>授業用スライド資料（高学年①）</a:t>
                      </a:r>
                      <a:endParaRPr lang="en-US" altLang="ja-JP" sz="1100">
                        <a:solidFill>
                          <a:schemeClr val="tx1"/>
                        </a:solidFill>
                        <a:latin typeface="ＭＳ Ｐ明朝" panose="02020600040205080304" pitchFamily="18" charset="-128"/>
                        <a:ea typeface="ＭＳ Ｐ明朝" panose="02020600040205080304" pitchFamily="18" charset="-128"/>
                      </a:endParaRPr>
                    </a:p>
                    <a:p>
                      <a:pPr marL="171450" marR="0" lvl="0" indent="-171450" algn="l" defTabSz="685800" rtl="0" eaLnBrk="1" fontAlgn="auto" latinLnBrk="0" hangingPunct="1">
                        <a:lnSpc>
                          <a:spcPct val="100000"/>
                        </a:lnSpc>
                        <a:spcBef>
                          <a:spcPts val="300"/>
                        </a:spcBef>
                        <a:spcAft>
                          <a:spcPts val="0"/>
                        </a:spcAft>
                        <a:buClrTx/>
                        <a:buSzTx/>
                        <a:buFont typeface="Wingdings" panose="05000000000000000000" pitchFamily="2" charset="2"/>
                        <a:buChar char="p"/>
                        <a:tabLst/>
                        <a:defRPr/>
                      </a:pPr>
                      <a:r>
                        <a:rPr lang="ja-JP" altLang="en-US" sz="1100">
                          <a:solidFill>
                            <a:schemeClr val="tx1"/>
                          </a:solidFill>
                          <a:latin typeface="ＭＳ Ｐ明朝" panose="02020600040205080304" pitchFamily="18" charset="-128"/>
                          <a:ea typeface="ＭＳ Ｐ明朝" panose="02020600040205080304" pitchFamily="18" charset="-128"/>
                        </a:rPr>
                        <a:t>ワークシート</a:t>
                      </a:r>
                      <a:r>
                        <a:rPr kumimoji="1" lang="ja-JP" altLang="en-US" sz="1100" kern="1200">
                          <a:solidFill>
                            <a:schemeClr val="tx1"/>
                          </a:solidFill>
                          <a:latin typeface="ＭＳ Ｐ明朝" panose="02020600040205080304" pitchFamily="18" charset="-128"/>
                          <a:ea typeface="ＭＳ Ｐ明朝" panose="02020600040205080304" pitchFamily="18" charset="-128"/>
                        </a:rPr>
                        <a:t>（</a:t>
                      </a:r>
                      <a:r>
                        <a:rPr kumimoji="1" lang="ja-JP" altLang="en-US" sz="1100" kern="1200">
                          <a:solidFill>
                            <a:schemeClr val="tx1"/>
                          </a:solidFill>
                          <a:latin typeface="ＭＳ Ｐ明朝" panose="02020600040205080304" pitchFamily="18" charset="-128"/>
                          <a:ea typeface="ＭＳ Ｐ明朝" panose="02020600040205080304" pitchFamily="18" charset="-128"/>
                          <a:cs typeface="ＭＳ Ｐゴシック"/>
                        </a:rPr>
                        <a:t>高学年①）</a:t>
                      </a:r>
                      <a:endParaRPr kumimoji="1" lang="en-US" altLang="ja-JP" sz="1100" kern="1200">
                        <a:solidFill>
                          <a:schemeClr val="tx1"/>
                        </a:solidFill>
                        <a:latin typeface="ＭＳ Ｐ明朝" panose="02020600040205080304" pitchFamily="18" charset="-128"/>
                        <a:ea typeface="ＭＳ Ｐ明朝" panose="02020600040205080304" pitchFamily="18" charset="-128"/>
                        <a:cs typeface="ＭＳ Ｐゴシック"/>
                      </a:endParaRPr>
                    </a:p>
                  </a:txBody>
                  <a:tcPr marL="108000" marR="108000" marT="72000" marB="72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1450" indent="-171450">
                        <a:spcBef>
                          <a:spcPts val="300"/>
                        </a:spcBef>
                        <a:buFont typeface="Wingdings" panose="05000000000000000000" pitchFamily="2" charset="2"/>
                        <a:buChar char="p"/>
                      </a:pPr>
                      <a:r>
                        <a:rPr lang="ja-JP" altLang="en-US" sz="1100" dirty="0">
                          <a:solidFill>
                            <a:schemeClr val="tx1"/>
                          </a:solidFill>
                          <a:latin typeface="ＭＳ Ｐ明朝" panose="02020600040205080304" pitchFamily="18" charset="-128"/>
                          <a:ea typeface="ＭＳ Ｐ明朝" panose="02020600040205080304" pitchFamily="18" charset="-128"/>
                        </a:rPr>
                        <a:t>プロジェクター・スクリーン</a:t>
                      </a:r>
                      <a:endParaRPr lang="en-US" altLang="ja-JP" sz="1100" dirty="0">
                        <a:solidFill>
                          <a:schemeClr val="tx1"/>
                        </a:solidFill>
                        <a:latin typeface="ＭＳ Ｐ明朝" panose="02020600040205080304" pitchFamily="18" charset="-128"/>
                        <a:ea typeface="ＭＳ Ｐ明朝" panose="02020600040205080304" pitchFamily="18" charset="-128"/>
                      </a:endParaRPr>
                    </a:p>
                    <a:p>
                      <a:pPr marL="171450" indent="-171450">
                        <a:spcBef>
                          <a:spcPts val="300"/>
                        </a:spcBef>
                        <a:buFont typeface="Wingdings" panose="05000000000000000000" pitchFamily="2" charset="2"/>
                        <a:buChar char="p"/>
                      </a:pPr>
                      <a:r>
                        <a:rPr lang="ja-JP" altLang="en-US" sz="1100" dirty="0">
                          <a:solidFill>
                            <a:schemeClr val="tx1"/>
                          </a:solidFill>
                          <a:latin typeface="ＭＳ Ｐ明朝" panose="02020600040205080304" pitchFamily="18" charset="-128"/>
                          <a:ea typeface="ＭＳ Ｐ明朝" panose="02020600040205080304" pitchFamily="18" charset="-128"/>
                        </a:rPr>
                        <a:t>レーザーポインター　（もしくは差し棒）</a:t>
                      </a:r>
                    </a:p>
                  </a:txBody>
                  <a:tcPr marL="108000" marR="108000" marT="72000" marB="72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graphicFrame>
        <p:nvGraphicFramePr>
          <p:cNvPr id="11" name="表 10">
            <a:extLst>
              <a:ext uri="{FF2B5EF4-FFF2-40B4-BE49-F238E27FC236}">
                <a16:creationId xmlns:a16="http://schemas.microsoft.com/office/drawing/2014/main" id="{EF86F1BD-7D9C-3B5C-593D-15F423F2668B}"/>
              </a:ext>
            </a:extLst>
          </p:cNvPr>
          <p:cNvGraphicFramePr>
            <a:graphicFrameLocks noGrp="1"/>
          </p:cNvGraphicFramePr>
          <p:nvPr>
            <p:extLst>
              <p:ext uri="{D42A27DB-BD31-4B8C-83A1-F6EECF244321}">
                <p14:modId xmlns:p14="http://schemas.microsoft.com/office/powerpoint/2010/main" val="4179005842"/>
              </p:ext>
            </p:extLst>
          </p:nvPr>
        </p:nvGraphicFramePr>
        <p:xfrm>
          <a:off x="189000" y="2153382"/>
          <a:ext cx="6480000" cy="7540107"/>
        </p:xfrm>
        <a:graphic>
          <a:graphicData uri="http://schemas.openxmlformats.org/drawingml/2006/table">
            <a:tbl>
              <a:tblPr firstRow="1" bandRow="1"/>
              <a:tblGrid>
                <a:gridCol w="1800000">
                  <a:extLst>
                    <a:ext uri="{9D8B030D-6E8A-4147-A177-3AD203B41FA5}">
                      <a16:colId xmlns:a16="http://schemas.microsoft.com/office/drawing/2014/main" val="20001"/>
                    </a:ext>
                  </a:extLst>
                </a:gridCol>
                <a:gridCol w="360000">
                  <a:extLst>
                    <a:ext uri="{9D8B030D-6E8A-4147-A177-3AD203B41FA5}">
                      <a16:colId xmlns:a16="http://schemas.microsoft.com/office/drawing/2014/main" val="3233394455"/>
                    </a:ext>
                  </a:extLst>
                </a:gridCol>
                <a:gridCol w="2520000">
                  <a:extLst>
                    <a:ext uri="{9D8B030D-6E8A-4147-A177-3AD203B41FA5}">
                      <a16:colId xmlns:a16="http://schemas.microsoft.com/office/drawing/2014/main" val="631405766"/>
                    </a:ext>
                  </a:extLst>
                </a:gridCol>
                <a:gridCol w="1800000">
                  <a:extLst>
                    <a:ext uri="{9D8B030D-6E8A-4147-A177-3AD203B41FA5}">
                      <a16:colId xmlns:a16="http://schemas.microsoft.com/office/drawing/2014/main" val="3461077804"/>
                    </a:ext>
                  </a:extLst>
                </a:gridCol>
              </a:tblGrid>
              <a:tr h="457292">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学習活動</a:t>
                      </a:r>
                    </a:p>
                  </a:txBody>
                  <a:tcPr marL="72000" marR="72000" marT="36000" marB="36000"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100">
                          <a:latin typeface="Arial" panose="020B0604020202020204" pitchFamily="34" charset="0"/>
                          <a:ea typeface="ＭＳ Ｐゴシック" panose="020B0600070205080204" pitchFamily="50" charset="-128"/>
                          <a:cs typeface="Arial" panose="020B0604020202020204" pitchFamily="34" charset="0"/>
                        </a:rPr>
                        <a:t>ppt</a:t>
                      </a:r>
                    </a:p>
                  </a:txBody>
                  <a:tcPr marL="18000" marR="18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発問例と予想される児童の反応例</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発問・指示（●）　予想される反応（・）</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指導上の留意点</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支援（</a:t>
                      </a:r>
                      <a:r>
                        <a:rPr kumimoji="1" lang="ja-JP" altLang="en-US" sz="1000" kern="1200">
                          <a:solidFill>
                            <a:srgbClr val="000000"/>
                          </a:solidFill>
                          <a:latin typeface="Arial" panose="020B0604020202020204" pitchFamily="34" charset="0"/>
                          <a:ea typeface="ＭＳ Ｐゴシック" panose="020B0600070205080204" pitchFamily="50" charset="-128"/>
                          <a:cs typeface="Arial" panose="020B0604020202020204" pitchFamily="34" charset="0"/>
                        </a:rPr>
                        <a:t>◆</a:t>
                      </a: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　評価（☆）</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274375">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68275" indent="-168275" algn="l">
                        <a:lnSpc>
                          <a:spcPts val="1200"/>
                        </a:lnSpc>
                      </a:pPr>
                      <a:r>
                        <a:rPr kumimoji="1" lang="ja-JP" altLang="en-US" sz="1000">
                          <a:solidFill>
                            <a:schemeClr val="tx1"/>
                          </a:solidFill>
                          <a:latin typeface="ＭＳ Ｐ明朝" panose="02020600040205080304" pitchFamily="18" charset="-128"/>
                          <a:ea typeface="ＭＳ Ｐ明朝" panose="02020600040205080304" pitchFamily="18" charset="-128"/>
                        </a:rPr>
                        <a:t>学習の題目　（１分）</a:t>
                      </a:r>
                      <a:endParaRPr kumimoji="1" lang="en-US" altLang="ja-JP" sz="1000">
                        <a:solidFill>
                          <a:schemeClr val="tx1"/>
                        </a:solidFill>
                        <a:latin typeface="ＭＳ Ｐ明朝" panose="02020600040205080304" pitchFamily="18" charset="-128"/>
                        <a:ea typeface="ＭＳ Ｐ明朝" panose="02020600040205080304" pitchFamily="18" charset="-128"/>
                      </a:endParaRPr>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a:t>1</a:t>
                      </a:r>
                      <a:endParaRPr kumimoji="1" lang="ja-JP" altLang="en-US" sz="1000"/>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4445">
                <a:tc gridSpan="4">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0" indent="0" algn="l">
                        <a:lnSpc>
                          <a:spcPts val="1200"/>
                        </a:lnSpc>
                      </a:pPr>
                      <a:r>
                        <a:rPr kumimoji="1" lang="ja-JP" altLang="en-US" sz="1100">
                          <a:solidFill>
                            <a:schemeClr val="tx1"/>
                          </a:solidFill>
                          <a:latin typeface="+mn-ea"/>
                          <a:ea typeface="+mn-ea"/>
                        </a:rPr>
                        <a:t>導　入　（計</a:t>
                      </a:r>
                      <a:r>
                        <a:rPr kumimoji="1" lang="en-US" altLang="ja-JP" sz="1100">
                          <a:solidFill>
                            <a:schemeClr val="tx1"/>
                          </a:solidFill>
                          <a:latin typeface="+mn-ea"/>
                          <a:ea typeface="+mn-ea"/>
                        </a:rPr>
                        <a:t>10</a:t>
                      </a:r>
                      <a:r>
                        <a:rPr kumimoji="1" lang="ja-JP" altLang="en-US" sz="1100">
                          <a:solidFill>
                            <a:schemeClr val="tx1"/>
                          </a:solidFill>
                          <a:latin typeface="+mn-ea"/>
                          <a:ea typeface="+mn-ea"/>
                        </a:rPr>
                        <a:t>分）</a:t>
                      </a:r>
                      <a:endParaRPr kumimoji="1" lang="en-US" altLang="ja-JP" sz="110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529306">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79388" indent="-179388" algn="l">
                        <a:lnSpc>
                          <a:spcPts val="1200"/>
                        </a:lnSpc>
                      </a:pPr>
                      <a:r>
                        <a:rPr kumimoji="1" lang="ja-JP" altLang="en-US" sz="1000">
                          <a:solidFill>
                            <a:srgbClr val="000000"/>
                          </a:solidFill>
                          <a:latin typeface="ＭＳ Ｐ明朝" panose="02020600040205080304" pitchFamily="18" charset="-128"/>
                          <a:ea typeface="ＭＳ Ｐ明朝" panose="02020600040205080304" pitchFamily="18" charset="-128"/>
                        </a:rPr>
                        <a:t>１</a:t>
                      </a:r>
                      <a:r>
                        <a:rPr kumimoji="1" lang="en-US" altLang="ja-JP" sz="1000">
                          <a:solidFill>
                            <a:srgbClr val="000000"/>
                          </a:solidFill>
                          <a:latin typeface="ＭＳ Ｐ明朝" panose="02020600040205080304" pitchFamily="18" charset="-128"/>
                          <a:ea typeface="ＭＳ Ｐ明朝" panose="02020600040205080304" pitchFamily="18" charset="-128"/>
                        </a:rPr>
                        <a:t>.	</a:t>
                      </a:r>
                      <a:r>
                        <a:rPr kumimoji="1" lang="ja-JP" altLang="en-US" sz="1000">
                          <a:solidFill>
                            <a:srgbClr val="000000"/>
                          </a:solidFill>
                          <a:latin typeface="ＭＳ Ｐ明朝" panose="02020600040205080304" pitchFamily="18" charset="-128"/>
                          <a:ea typeface="ＭＳ Ｐ明朝" panose="02020600040205080304" pitchFamily="18" charset="-128"/>
                        </a:rPr>
                        <a:t>大雨時に起こることを想像し</a:t>
                      </a:r>
                      <a:br>
                        <a:rPr kumimoji="1" lang="en-US" altLang="ja-JP" sz="1000">
                          <a:solidFill>
                            <a:srgbClr val="000000"/>
                          </a:solidFill>
                          <a:latin typeface="ＭＳ Ｐ明朝" panose="02020600040205080304" pitchFamily="18" charset="-128"/>
                          <a:ea typeface="ＭＳ Ｐ明朝" panose="02020600040205080304" pitchFamily="18" charset="-128"/>
                        </a:rPr>
                      </a:br>
                      <a:r>
                        <a:rPr kumimoji="1" lang="ja-JP" altLang="en-US" sz="1000">
                          <a:solidFill>
                            <a:srgbClr val="000000"/>
                          </a:solidFill>
                          <a:latin typeface="ＭＳ Ｐ明朝" panose="02020600040205080304" pitchFamily="18" charset="-128"/>
                          <a:ea typeface="ＭＳ Ｐ明朝" panose="02020600040205080304" pitchFamily="18" charset="-128"/>
                        </a:rPr>
                        <a:t>学習のねらいを確認する。</a:t>
                      </a:r>
                      <a:endParaRPr kumimoji="1" lang="en-US" altLang="ja-JP" sz="1000">
                        <a:solidFill>
                          <a:srgbClr val="000000"/>
                        </a:solidFill>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endParaRPr kumimoji="1" lang="en-US" altLang="ja-JP" sz="1000"/>
                    </a:p>
                    <a:p>
                      <a:pPr algn="ctr"/>
                      <a:endParaRPr kumimoji="1" lang="ja-JP" altLang="en-US" sz="1000"/>
                    </a:p>
                  </a:txBody>
                  <a:tcPr marL="18000" marR="18000" marT="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グループ・ディスカッションができるように机・椅子を動かしておく。</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19845">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lvl="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１</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①</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雨が降って困った経験を想起する。</a:t>
                      </a:r>
                      <a:endParaRPr kumimoji="1" lang="en-US" altLang="ja-JP"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2</a:t>
                      </a:r>
                      <a:endParaRPr kumimoji="1" lang="ja-JP" altLang="en-US" sz="1000" dirty="0"/>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雨が降って、困ったことはありますか。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遊びに行けなかった。</a:t>
                      </a:r>
                    </a:p>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傘を忘れて、びしょ濡れになった。</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2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l" defTabSz="914400" rtl="0" eaLnBrk="1" fontAlgn="auto" latinLnBrk="0" hangingPunct="1">
                        <a:lnSpc>
                          <a:spcPts val="1200"/>
                        </a:lnSpc>
                        <a:spcBef>
                          <a:spcPts val="300"/>
                        </a:spcBef>
                        <a:spcAft>
                          <a:spcPts val="0"/>
                        </a:spcAft>
                        <a:buClrTx/>
                        <a:buSzTx/>
                        <a:buFontTx/>
                        <a:buNone/>
                        <a:tabLst/>
                        <a:defRPr/>
                      </a:pPr>
                      <a:r>
                        <a:rPr lang="ja-JP" altLang="en-US" sz="1000" noProof="0">
                          <a:latin typeface="ＭＳ Ｐ明朝" panose="02020600040205080304" pitchFamily="18" charset="-128"/>
                          <a:ea typeface="ＭＳ Ｐ明朝" panose="02020600040205080304" pitchFamily="18" charset="-128"/>
                        </a:rPr>
                        <a:t>◆</a:t>
                      </a:r>
                      <a:r>
                        <a:rPr lang="en-US" altLang="ja-JP" sz="1000" noProof="0">
                          <a:latin typeface="ＭＳ Ｐ明朝" panose="02020600040205080304" pitchFamily="18" charset="-128"/>
                          <a:ea typeface="ＭＳ Ｐ明朝" panose="02020600040205080304" pitchFamily="18" charset="-128"/>
                        </a:rPr>
                        <a:t>	</a:t>
                      </a:r>
                      <a:r>
                        <a:rPr lang="ja-JP" altLang="en-US" sz="1000" noProof="0">
                          <a:latin typeface="ＭＳ Ｐ明朝" panose="02020600040205080304" pitchFamily="18" charset="-128"/>
                          <a:ea typeface="ＭＳ Ｐ明朝" panose="02020600040205080304" pitchFamily="18" charset="-128"/>
                        </a:rPr>
                        <a:t>児童（数名程度）を指して、答えさせる。</a:t>
                      </a:r>
                      <a:endParaRPr lang="en-US" altLang="ja-JP" sz="1000">
                        <a:latin typeface="ＭＳ Ｐ明朝" panose="02020600040205080304" pitchFamily="18" charset="-128"/>
                        <a:ea typeface="ＭＳ Ｐ明朝" panose="02020600040205080304" pitchFamily="18" charset="-128"/>
                      </a:endParaRPr>
                    </a:p>
                    <a:p>
                      <a:pPr marL="179388" marR="0" indent="-179388" algn="l" defTabSz="914400" rtl="0" eaLnBrk="1" fontAlgn="auto" latinLnBrk="0" hangingPunct="1">
                        <a:lnSpc>
                          <a:spcPts val="1200"/>
                        </a:lnSpc>
                        <a:spcBef>
                          <a:spcPts val="3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大雨が降っている様子が示されたイラストを提示する。</a:t>
                      </a:r>
                      <a:endParaRPr kumimoji="1" lang="en-US" altLang="ja-JP" sz="1000" b="0" i="0" u="none" strike="noStrike" kern="1200" cap="none" spc="0" normalizeH="0" baseline="0" noProof="0">
                        <a:ln>
                          <a:noFill/>
                        </a:ln>
                        <a:solidFill>
                          <a:srgbClr val="000000"/>
                        </a:solidFill>
                        <a:effectLst/>
                        <a:uLnTx/>
                        <a:uFillTx/>
                        <a:latin typeface="Arial Black"/>
                        <a:ea typeface="HGP創英角ｺﾞｼｯｸUB"/>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47172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１</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②</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身近な地域で大雨による災害が起きていることを知る。</a:t>
                      </a: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3</a:t>
                      </a:r>
                    </a:p>
                    <a:p>
                      <a:pPr algn="ctr"/>
                      <a:endParaRPr kumimoji="1" lang="en-US" altLang="ja-JP" sz="1000" dirty="0"/>
                    </a:p>
                    <a:p>
                      <a:pPr algn="ctr"/>
                      <a:endParaRPr kumimoji="1" lang="en-US" altLang="ja-JP" sz="1000" dirty="0"/>
                    </a:p>
                    <a:p>
                      <a:pPr algn="ctr"/>
                      <a:endParaRPr kumimoji="1" lang="en-US" altLang="ja-JP" sz="1000" dirty="0"/>
                    </a:p>
                    <a:p>
                      <a:pPr algn="ctr"/>
                      <a:endParaRPr kumimoji="1" lang="en-US" altLang="ja-JP" sz="1000" dirty="0"/>
                    </a:p>
                    <a:p>
                      <a:pPr algn="ctr"/>
                      <a:endParaRPr kumimoji="1" lang="en-US" altLang="ja-JP" sz="1000" dirty="0"/>
                    </a:p>
                    <a:p>
                      <a:pPr algn="ctr"/>
                      <a:endParaRPr kumimoji="1" lang="en-US" altLang="ja-JP" sz="1000" dirty="0"/>
                    </a:p>
                    <a:p>
                      <a:pPr algn="ctr">
                        <a:lnSpc>
                          <a:spcPct val="120000"/>
                        </a:lnSpc>
                      </a:pPr>
                      <a:r>
                        <a:rPr kumimoji="1" lang="en-US" altLang="ja-JP" sz="1000" dirty="0"/>
                        <a:t>4</a:t>
                      </a:r>
                    </a:p>
                    <a:p>
                      <a:pPr algn="ctr"/>
                      <a:r>
                        <a:rPr kumimoji="1" lang="en-US" altLang="ja-JP" sz="1000" dirty="0"/>
                        <a:t>5~8</a:t>
                      </a:r>
                    </a:p>
                    <a:p>
                      <a:pPr algn="ctr"/>
                      <a:endParaRPr kumimoji="1" lang="en-US" altLang="ja-JP" sz="1000" dirty="0"/>
                    </a:p>
                    <a:p>
                      <a:pPr algn="ctr">
                        <a:lnSpc>
                          <a:spcPct val="100000"/>
                        </a:lnSpc>
                      </a:pPr>
                      <a:endParaRPr kumimoji="1" lang="en-US" altLang="ja-JP" sz="1000" dirty="0"/>
                    </a:p>
                    <a:p>
                      <a:pPr algn="ctr"/>
                      <a:r>
                        <a:rPr kumimoji="1" lang="en-US" altLang="ja-JP" sz="1000" dirty="0"/>
                        <a:t>9~</a:t>
                      </a:r>
                    </a:p>
                    <a:p>
                      <a:pPr algn="ctr"/>
                      <a:r>
                        <a:rPr kumimoji="1" lang="en-US" altLang="ja-JP" sz="1000" dirty="0"/>
                        <a:t>14</a:t>
                      </a:r>
                    </a:p>
                    <a:p>
                      <a:pPr algn="ctr"/>
                      <a:endParaRPr kumimoji="1" lang="ja-JP" altLang="en-US" sz="1000" dirty="0"/>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では、雨がたくさん降ったら、みんなの住むまちや地域ではどんなことが起きるでしょうか？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雨が強くて、外に出られない。</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川があふれる。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山から流れてきたどろ水で、道が水びたしになる。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→模範解答を提示する。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300"/>
                        </a:spcBef>
                        <a:spcAft>
                          <a:spcPts val="0"/>
                        </a:spcAft>
                        <a:buClrTx/>
                        <a:buSzTx/>
                        <a:buFontTx/>
                        <a:buNone/>
                        <a:tabLst/>
                        <a:defRPr/>
                      </a:pPr>
                      <a:r>
                        <a:rPr kumimoji="1" lang="ja-JP" altLang="en-US" sz="1000" b="0" u="none" dirty="0">
                          <a:solidFill>
                            <a:srgbClr val="000000"/>
                          </a:solidFill>
                          <a:latin typeface="Century" panose="02040604050505020304" pitchFamily="18" charset="0"/>
                          <a:ea typeface="ＭＳ Ｐ明朝" panose="02020600040205080304" pitchFamily="18" charset="-128"/>
                        </a:rPr>
                        <a:t>●</a:t>
                      </a:r>
                      <a:r>
                        <a:rPr kumimoji="1" lang="en-US" altLang="ja-JP" sz="1000" b="0" u="none" dirty="0">
                          <a:solidFill>
                            <a:srgbClr val="000000"/>
                          </a:solidFill>
                          <a:latin typeface="Century" panose="02040604050505020304" pitchFamily="18" charset="0"/>
                          <a:ea typeface="ＭＳ Ｐ明朝" panose="02020600040205080304" pitchFamily="18" charset="-128"/>
                        </a:rPr>
                        <a:t>	【</a:t>
                      </a:r>
                      <a:r>
                        <a:rPr kumimoji="1" lang="ja-JP" altLang="en-US" sz="1000" b="0" u="none" dirty="0">
                          <a:solidFill>
                            <a:srgbClr val="000000"/>
                          </a:solidFill>
                          <a:latin typeface="Century" panose="02040604050505020304" pitchFamily="18" charset="0"/>
                          <a:ea typeface="ＭＳ Ｐ明朝" panose="02020600040205080304" pitchFamily="18" charset="-128"/>
                        </a:rPr>
                        <a:t>天気図提示：台風と雨の様子</a:t>
                      </a:r>
                      <a:r>
                        <a:rPr kumimoji="1" lang="en-US" altLang="ja-JP" sz="1000" b="0" u="none" dirty="0">
                          <a:solidFill>
                            <a:srgbClr val="000000"/>
                          </a:solidFill>
                          <a:latin typeface="Century" panose="02040604050505020304" pitchFamily="18" charset="0"/>
                          <a:ea typeface="ＭＳ Ｐ明朝" panose="02020600040205080304" pitchFamily="18" charset="-128"/>
                        </a:rPr>
                        <a:t>】</a:t>
                      </a:r>
                    </a:p>
                    <a:p>
                      <a:pPr marL="179388" marR="0" indent="-179388" algn="l" defTabSz="914400" rtl="0" eaLnBrk="1" fontAlgn="auto" latinLnBrk="0" hangingPunct="1">
                        <a:lnSpc>
                          <a:spcPts val="1100"/>
                        </a:lnSpc>
                        <a:spcBef>
                          <a:spcPts val="30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　　→説明しながら順に</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アニメーションを提示</a:t>
                      </a:r>
                      <a:endParaRPr kumimoji="1" lang="en-US" altLang="ja-JP" sz="1000" kern="1200" dirty="0">
                        <a:solidFill>
                          <a:srgbClr val="000000"/>
                        </a:solidFill>
                        <a:latin typeface="Century" panose="02040604050505020304" pitchFamily="18" charset="0"/>
                        <a:ea typeface="ＭＳ Ｐ明朝" panose="02020600040205080304" pitchFamily="18" charset="-128"/>
                        <a:cs typeface="ＭＳ Ｐゴシック"/>
                      </a:endParaRPr>
                    </a:p>
                    <a:p>
                      <a:pPr marL="179388" marR="0" indent="-179388" algn="l" defTabSz="914400" rtl="0" eaLnBrk="1" fontAlgn="auto" latinLnBrk="0" hangingPunct="1">
                        <a:lnSpc>
                          <a:spcPts val="1100"/>
                        </a:lnSpc>
                        <a:spcBef>
                          <a:spcPts val="300"/>
                        </a:spcBef>
                        <a:spcAft>
                          <a:spcPts val="0"/>
                        </a:spcAft>
                        <a:buClrTx/>
                        <a:buSzTx/>
                        <a:buFontTx/>
                        <a:buNone/>
                        <a:tabLst/>
                        <a:defRPr/>
                      </a:pPr>
                      <a:endParaRPr kumimoji="1" lang="en-US" altLang="ja-JP" sz="1000" kern="1200" dirty="0">
                        <a:solidFill>
                          <a:srgbClr val="000000"/>
                        </a:solidFill>
                        <a:latin typeface="Century" panose="02040604050505020304" pitchFamily="18" charset="0"/>
                        <a:ea typeface="ＭＳ Ｐ明朝" panose="02020600040205080304" pitchFamily="18" charset="-128"/>
                        <a:cs typeface="ＭＳ Ｐゴシック"/>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b="0" u="none" dirty="0">
                          <a:solidFill>
                            <a:srgbClr val="000000"/>
                          </a:solidFill>
                          <a:latin typeface="Century" panose="02040604050505020304" pitchFamily="18" charset="0"/>
                          <a:ea typeface="ＭＳ Ｐ明朝" panose="02020600040205080304" pitchFamily="18" charset="-128"/>
                        </a:rPr>
                        <a:t>●</a:t>
                      </a:r>
                      <a:r>
                        <a:rPr kumimoji="1" lang="en-US" altLang="ja-JP" sz="1000" b="0" u="none" dirty="0">
                          <a:solidFill>
                            <a:srgbClr val="000000"/>
                          </a:solidFill>
                          <a:latin typeface="Century" panose="02040604050505020304" pitchFamily="18" charset="0"/>
                          <a:ea typeface="ＭＳ Ｐ明朝" panose="02020600040205080304" pitchFamily="18" charset="-128"/>
                        </a:rPr>
                        <a:t>	【</a:t>
                      </a:r>
                      <a:r>
                        <a:rPr kumimoji="1" lang="ja-JP" altLang="en-US" sz="1000" b="0" u="none" dirty="0">
                          <a:solidFill>
                            <a:srgbClr val="000000"/>
                          </a:solidFill>
                          <a:latin typeface="Century" panose="02040604050505020304" pitchFamily="18" charset="0"/>
                          <a:ea typeface="ＭＳ Ｐ明朝" panose="02020600040205080304" pitchFamily="18" charset="-128"/>
                        </a:rPr>
                        <a:t>写真提示：</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地域で発生した洪水・土砂災害の紹介</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a:t>
                      </a:r>
                      <a:br>
                        <a:rPr kumimoji="1" lang="en-US" altLang="ja-JP" sz="1000" b="0" u="none" dirty="0">
                          <a:solidFill>
                            <a:srgbClr val="000000"/>
                          </a:solidFill>
                          <a:latin typeface="Century" panose="02040604050505020304" pitchFamily="18" charset="0"/>
                          <a:ea typeface="ＭＳ Ｐ明朝" panose="02020600040205080304" pitchFamily="18" charset="-128"/>
                        </a:rPr>
                      </a:b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・いつ発生した災害か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・どのような災害が発生したか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200"/>
                        </a:lnSpc>
                        <a:spcBef>
                          <a:spcPts val="3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「児童個人が困ったこと」という視点から、「まちで起きること」という俯瞰した視点に変えていく。</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200"/>
                        </a:lnSpc>
                        <a:spcBef>
                          <a:spcPts val="300"/>
                        </a:spcBef>
                        <a:spcAft>
                          <a:spcPts val="0"/>
                        </a:spcAft>
                        <a:buClrTx/>
                        <a:buSzTx/>
                        <a:buFontTx/>
                        <a:buNone/>
                        <a:tabLst/>
                        <a:defRPr/>
                      </a:pPr>
                      <a:r>
                        <a:rPr lang="ja-JP" altLang="en-US" sz="1000" noProof="0">
                          <a:latin typeface="ＭＳ Ｐ明朝" panose="02020600040205080304" pitchFamily="18" charset="-128"/>
                          <a:ea typeface="ＭＳ Ｐ明朝" panose="02020600040205080304" pitchFamily="18" charset="-128"/>
                        </a:rPr>
                        <a:t>◆</a:t>
                      </a:r>
                      <a:r>
                        <a:rPr lang="en-US" altLang="ja-JP" sz="1000" noProof="0">
                          <a:latin typeface="ＭＳ Ｐ明朝" panose="02020600040205080304" pitchFamily="18" charset="-128"/>
                          <a:ea typeface="ＭＳ Ｐ明朝" panose="02020600040205080304" pitchFamily="18" charset="-128"/>
                        </a:rPr>
                        <a:t>	</a:t>
                      </a:r>
                      <a:r>
                        <a:rPr lang="ja-JP" altLang="en-US" sz="1000" noProof="0">
                          <a:latin typeface="ＭＳ Ｐ明朝" panose="02020600040205080304" pitchFamily="18" charset="-128"/>
                          <a:ea typeface="ＭＳ Ｐ明朝" panose="02020600040205080304" pitchFamily="18" charset="-128"/>
                        </a:rPr>
                        <a:t>児童（数名程度）を指して、答えさせる。</a:t>
                      </a:r>
                      <a:endParaRPr lang="en-US" altLang="ja-JP" sz="1000">
                        <a:latin typeface="ＭＳ Ｐ明朝" panose="02020600040205080304" pitchFamily="18" charset="-128"/>
                        <a:ea typeface="ＭＳ Ｐ明朝" panose="02020600040205080304" pitchFamily="18" charset="-128"/>
                      </a:endParaRPr>
                    </a:p>
                    <a:p>
                      <a:pPr marL="180000" marR="0" lvl="0" indent="-457200" algn="just" defTabSz="914400" rtl="0" eaLnBrk="1" fontAlgn="auto" latinLnBrk="0" hangingPunct="1">
                        <a:lnSpc>
                          <a:spcPts val="1200"/>
                        </a:lnSpc>
                        <a:spcBef>
                          <a:spcPts val="3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普段の雨よりもひどくなったことを想像できる。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200"/>
                        </a:lnSpc>
                        <a:spcBef>
                          <a:spcPts val="3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kern="1200">
                          <a:solidFill>
                            <a:srgbClr val="000000"/>
                          </a:solidFill>
                          <a:latin typeface="Century" panose="02040604050505020304" pitchFamily="18" charset="0"/>
                          <a:ea typeface="ＭＳ Ｐ明朝" panose="02020600040205080304" pitchFamily="18" charset="-128"/>
                          <a:cs typeface="ＭＳ Ｐゴシック"/>
                        </a:rPr>
                        <a:t>災害当時の児童らの学年・年齢を提示して、思い起こしやすくする。</a:t>
                      </a:r>
                      <a:endParaRPr kumimoji="1" lang="en-US" altLang="ja-JP" sz="1000" kern="1200">
                        <a:solidFill>
                          <a:srgbClr val="000000"/>
                        </a:solidFill>
                        <a:latin typeface="Arial"/>
                        <a:ea typeface="ＭＳ Ｐゴシック"/>
                        <a:cs typeface="ＭＳ Ｐゴシック"/>
                      </a:endParaRPr>
                    </a:p>
                    <a:p>
                      <a:pPr marL="180000" marR="0" lvl="0" indent="-457200" algn="just" defTabSz="914400" rtl="0" eaLnBrk="1" fontAlgn="auto" latinLnBrk="0" hangingPunct="1">
                        <a:lnSpc>
                          <a:spcPts val="1200"/>
                        </a:lnSpc>
                        <a:spcBef>
                          <a:spcPts val="3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災害写真を提示する。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200"/>
                        </a:lnSpc>
                        <a:spcBef>
                          <a:spcPts val="300"/>
                        </a:spcBef>
                        <a:spcAft>
                          <a:spcPts val="0"/>
                        </a:spcAft>
                        <a:buClrTx/>
                        <a:buSzTx/>
                        <a:buFontTx/>
                        <a:buNone/>
                        <a:tabLst/>
                        <a:defRPr/>
                      </a:pPr>
                      <a:endParaRPr kumimoji="1" lang="en-US" altLang="ja-JP" sz="1000" kern="1200" spc="-150">
                        <a:solidFill>
                          <a:srgbClr val="000000"/>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200"/>
                        </a:lnSpc>
                        <a:spcBef>
                          <a:spcPts val="300"/>
                        </a:spcBef>
                        <a:spcAft>
                          <a:spcPts val="0"/>
                        </a:spcAft>
                        <a:buClrTx/>
                        <a:buSzTx/>
                        <a:buFontTx/>
                        <a:buNone/>
                        <a:tabLst/>
                        <a:defRPr/>
                      </a:pPr>
                      <a:endParaRPr kumimoji="1" lang="en-US" altLang="ja-JP" sz="1000" kern="1200" spc="-150">
                        <a:solidFill>
                          <a:srgbClr val="000000"/>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200"/>
                        </a:lnSpc>
                        <a:spcBef>
                          <a:spcPts val="300"/>
                        </a:spcBef>
                        <a:spcAft>
                          <a:spcPts val="0"/>
                        </a:spcAft>
                        <a:buClrTx/>
                        <a:buSzTx/>
                        <a:buFontTx/>
                        <a:buNone/>
                        <a:tabLst/>
                        <a:defRPr/>
                      </a:pPr>
                      <a:endParaRPr kumimoji="1" lang="ja-JP" altLang="en-US" sz="1000" kern="1200" spc="-15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60072">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lvl="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１</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③</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本時の</a:t>
                      </a:r>
                      <a:r>
                        <a:rPr kumimoji="1" lang="ja-JP" altLang="en-US" sz="1000" b="0" u="none">
                          <a:solidFill>
                            <a:srgbClr val="000000"/>
                          </a:solidFill>
                          <a:latin typeface="Century" panose="02040604050505020304" pitchFamily="18" charset="0"/>
                          <a:ea typeface="ＭＳ Ｐ明朝" panose="02020600040205080304" pitchFamily="18" charset="-128"/>
                        </a:rPr>
                        <a:t>学習のねらいを確認する。</a:t>
                      </a:r>
                      <a:endParaRPr kumimoji="1" lang="en-US" altLang="ja-JP" sz="1000" b="0" u="none">
                        <a:solidFill>
                          <a:srgbClr val="000000"/>
                        </a:solidFill>
                        <a:latin typeface="Century" panose="02040604050505020304" pitchFamily="18" charset="0"/>
                        <a:ea typeface="ＭＳ Ｐ明朝" panose="02020600040205080304" pitchFamily="18" charset="-128"/>
                      </a:endParaRPr>
                    </a:p>
                  </a:txBody>
                  <a:tcPr marL="72000" marR="72000" marT="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15</a:t>
                      </a:r>
                      <a:endParaRPr kumimoji="1" lang="ja-JP" altLang="en-US" sz="1000" dirty="0"/>
                    </a:p>
                  </a:txBody>
                  <a:tcPr marL="18000" marR="18000" marT="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indent="-174625" algn="just" defTabSz="914400" rtl="0" eaLnBrk="1" fontAlgn="auto" latinLnBrk="0" hangingPunct="1">
                        <a:lnSpc>
                          <a:spcPts val="1200"/>
                        </a:lnSpc>
                        <a:spcBef>
                          <a:spcPts val="600"/>
                        </a:spcBef>
                        <a:spcAft>
                          <a:spcPts val="0"/>
                        </a:spcAft>
                        <a:buClrTx/>
                        <a:buSzTx/>
                        <a:buFontTx/>
                        <a:buNone/>
                        <a:tabLst/>
                        <a:defRPr/>
                      </a:pPr>
                      <a:r>
                        <a:rPr kumimoji="1" lang="ja-JP" altLang="en-US" sz="1000" b="0" u="none" dirty="0">
                          <a:solidFill>
                            <a:srgbClr val="000000"/>
                          </a:solidFill>
                          <a:latin typeface="Century" panose="02040604050505020304" pitchFamily="18" charset="0"/>
                          <a:ea typeface="ＭＳ Ｐ明朝" panose="02020600040205080304" pitchFamily="18" charset="-128"/>
                        </a:rPr>
                        <a:t>●	</a:t>
                      </a:r>
                      <a:r>
                        <a:rPr kumimoji="1" lang="ja-JP" altLang="en-US" sz="1000" b="0" u="none" spc="-110" baseline="0" dirty="0">
                          <a:solidFill>
                            <a:srgbClr val="000000"/>
                          </a:solidFill>
                          <a:latin typeface="Century" panose="02040604050505020304" pitchFamily="18" charset="0"/>
                          <a:ea typeface="ＭＳ Ｐ明朝" panose="02020600040205080304" pitchFamily="18" charset="-128"/>
                        </a:rPr>
                        <a:t>今日は、「大雨が降ったときの危険</a:t>
                      </a:r>
                      <a:r>
                        <a:rPr kumimoji="1" lang="ja-JP" altLang="en-US" sz="1000" b="0" u="none" spc="-110" baseline="0">
                          <a:solidFill>
                            <a:srgbClr val="000000"/>
                          </a:solidFill>
                          <a:latin typeface="Century" panose="02040604050505020304" pitchFamily="18" charset="0"/>
                          <a:ea typeface="ＭＳ Ｐ明朝" panose="02020600040205080304" pitchFamily="18" charset="-128"/>
                        </a:rPr>
                        <a:t>と地域の自然</a:t>
                      </a:r>
                      <a:r>
                        <a:rPr kumimoji="1" lang="ja-JP" altLang="en-US" sz="1000" b="0" u="none" spc="-110" baseline="0" dirty="0">
                          <a:solidFill>
                            <a:srgbClr val="000000"/>
                          </a:solidFill>
                          <a:latin typeface="Century" panose="02040604050505020304" pitchFamily="18" charset="0"/>
                          <a:ea typeface="ＭＳ Ｐ明朝" panose="02020600040205080304" pitchFamily="18" charset="-128"/>
                        </a:rPr>
                        <a:t>の良いところ」について学習していきましょう。</a:t>
                      </a:r>
                      <a:endParaRPr kumimoji="1" lang="en-US" altLang="ja-JP" sz="1000" b="0" u="none" dirty="0">
                        <a:solidFill>
                          <a:srgbClr val="000000"/>
                        </a:solidFill>
                        <a:latin typeface="Century" panose="02040604050505020304" pitchFamily="18" charset="0"/>
                        <a:ea typeface="ＭＳ Ｐ明朝" panose="02020600040205080304" pitchFamily="18" charset="-128"/>
                      </a:endParaRPr>
                    </a:p>
                  </a:txBody>
                  <a:tcPr marL="72000" marR="72000" marT="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24445">
                <a:tc gridSpan="4">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0" indent="0" algn="l" defTabSz="685800" rtl="0" eaLnBrk="1" latinLnBrk="0" hangingPunct="1">
                        <a:lnSpc>
                          <a:spcPts val="1200"/>
                        </a:lnSpc>
                      </a:pPr>
                      <a:r>
                        <a:rPr kumimoji="1" lang="ja-JP" altLang="en-US" sz="1100" kern="1200" dirty="0">
                          <a:solidFill>
                            <a:schemeClr val="tx1"/>
                          </a:solidFill>
                          <a:latin typeface="+mn-ea"/>
                          <a:ea typeface="+mn-ea"/>
                        </a:rPr>
                        <a:t>展　開　（計</a:t>
                      </a:r>
                      <a:r>
                        <a:rPr kumimoji="1" lang="en-US" altLang="ja-JP" sz="1100" kern="1200" dirty="0">
                          <a:solidFill>
                            <a:schemeClr val="tx1"/>
                          </a:solidFill>
                          <a:latin typeface="+mn-ea"/>
                          <a:ea typeface="+mn-ea"/>
                        </a:rPr>
                        <a:t>25</a:t>
                      </a:r>
                      <a:r>
                        <a:rPr kumimoji="1" lang="ja-JP" altLang="en-US" sz="1100" kern="1200" dirty="0">
                          <a:solidFill>
                            <a:schemeClr val="tx1"/>
                          </a:solidFill>
                          <a:latin typeface="+mn-ea"/>
                          <a:ea typeface="+mn-ea"/>
                        </a:rPr>
                        <a:t>分）</a:t>
                      </a:r>
                      <a:endParaRPr kumimoji="1" lang="en-US" altLang="ja-JP" sz="1100" kern="12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7"/>
                  </a:ext>
                </a:extLst>
              </a:tr>
              <a:tr h="144389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975" indent="-180975" algn="just">
                        <a:lnSpc>
                          <a:spcPts val="1200"/>
                        </a:lnSpc>
                      </a:pPr>
                      <a:r>
                        <a:rPr kumimoji="1" lang="ja-JP" altLang="en-US" sz="1000">
                          <a:solidFill>
                            <a:srgbClr val="000000"/>
                          </a:solidFill>
                          <a:latin typeface="ＭＳ Ｐ明朝" panose="02020600040205080304" pitchFamily="18" charset="-128"/>
                          <a:ea typeface="ＭＳ Ｐ明朝" panose="02020600040205080304" pitchFamily="18" charset="-128"/>
                        </a:rPr>
                        <a:t>２</a:t>
                      </a:r>
                      <a:r>
                        <a:rPr kumimoji="1" lang="en-US" altLang="ja-JP" sz="1000">
                          <a:solidFill>
                            <a:srgbClr val="000000"/>
                          </a:solidFill>
                          <a:latin typeface="ＭＳ Ｐ明朝" panose="02020600040205080304" pitchFamily="18" charset="-128"/>
                          <a:ea typeface="ＭＳ Ｐ明朝" panose="02020600040205080304" pitchFamily="18" charset="-128"/>
                        </a:rPr>
                        <a:t>.	</a:t>
                      </a:r>
                      <a:r>
                        <a:rPr kumimoji="1" lang="ja-JP" altLang="en-US" sz="1000">
                          <a:solidFill>
                            <a:srgbClr val="000000"/>
                          </a:solidFill>
                          <a:latin typeface="ＭＳ Ｐ明朝" panose="02020600040205080304" pitchFamily="18" charset="-128"/>
                          <a:ea typeface="ＭＳ Ｐ明朝" panose="02020600040205080304" pitchFamily="18" charset="-128"/>
                        </a:rPr>
                        <a:t>大雨による災害を知る。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16~</a:t>
                      </a:r>
                    </a:p>
                    <a:p>
                      <a:pPr algn="ctr"/>
                      <a:r>
                        <a:rPr kumimoji="1" lang="en-US" altLang="ja-JP" sz="1000" dirty="0"/>
                        <a:t>17</a:t>
                      </a:r>
                    </a:p>
                    <a:p>
                      <a:pPr algn="ctr"/>
                      <a:endParaRPr kumimoji="1" lang="en-US" altLang="ja-JP" sz="1000" dirty="0"/>
                    </a:p>
                    <a:p>
                      <a:pPr algn="ctr"/>
                      <a:endParaRPr kumimoji="1" lang="en-US" altLang="ja-JP" sz="1000" dirty="0"/>
                    </a:p>
                    <a:p>
                      <a:pPr algn="ctr"/>
                      <a:endParaRPr kumimoji="1" lang="en-US" altLang="ja-JP" sz="1000" dirty="0"/>
                    </a:p>
                    <a:p>
                      <a:pPr algn="ctr"/>
                      <a:endParaRPr kumimoji="1" lang="en-US" altLang="ja-JP" sz="1000" dirty="0"/>
                    </a:p>
                    <a:p>
                      <a:pPr algn="ctr"/>
                      <a:endParaRPr kumimoji="1" lang="ja-JP" altLang="en-US" sz="1000" dirty="0"/>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さっそくですが、大雨による危険について考えてみましょう。さきほど写真を見てもらいましが、大雨が降ったとき、どんな危ないことが起こるでしょうか？</a:t>
                      </a:r>
                      <a:endParaRPr kumimoji="1" lang="en-US" altLang="ja-JP" sz="1000" b="0" u="none">
                        <a:solidFill>
                          <a:srgbClr val="000000"/>
                        </a:solidFill>
                        <a:latin typeface="Century" panose="02040604050505020304" pitchFamily="18" charset="0"/>
                        <a:ea typeface="ＭＳ Ｐ明朝" panose="02020600040205080304" pitchFamily="18" charset="-128"/>
                      </a:endParaRPr>
                    </a:p>
                    <a:p>
                      <a:pPr marL="174625" marR="0" lvl="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 </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en-US" altLang="ja-JP" sz="1000" b="0" u="none">
                          <a:solidFill>
                            <a:srgbClr val="000000"/>
                          </a:solidFill>
                          <a:latin typeface="+mn-ea"/>
                          <a:ea typeface="+mn-ea"/>
                        </a:rPr>
                        <a:t>【</a:t>
                      </a:r>
                      <a:r>
                        <a:rPr kumimoji="1" lang="ja-JP" altLang="en-US" sz="1000" b="0" u="none">
                          <a:solidFill>
                            <a:srgbClr val="000000"/>
                          </a:solidFill>
                          <a:latin typeface="+mn-ea"/>
                          <a:ea typeface="+mn-ea"/>
                        </a:rPr>
                        <a:t>洪水災害関連</a:t>
                      </a:r>
                      <a:r>
                        <a:rPr kumimoji="1" lang="en-US" altLang="ja-JP" sz="1000" b="0" u="none">
                          <a:solidFill>
                            <a:srgbClr val="000000"/>
                          </a:solidFill>
                          <a:latin typeface="+mn-ea"/>
                          <a:ea typeface="+mn-ea"/>
                        </a:rPr>
                        <a:t>】</a:t>
                      </a:r>
                      <a:r>
                        <a:rPr kumimoji="1" lang="ja-JP" altLang="en-US" sz="1000" b="0" u="none">
                          <a:solidFill>
                            <a:srgbClr val="000000"/>
                          </a:solidFill>
                          <a:latin typeface="+mn-ea"/>
                          <a:ea typeface="+mn-ea"/>
                        </a:rPr>
                        <a:t> </a:t>
                      </a:r>
                      <a:r>
                        <a:rPr kumimoji="1" lang="ja-JP" altLang="en-US" sz="1000" b="0" u="none">
                          <a:solidFill>
                            <a:srgbClr val="000000"/>
                          </a:solidFill>
                          <a:latin typeface="Century" panose="02040604050505020304" pitchFamily="18" charset="0"/>
                          <a:ea typeface="ＭＳ Ｐ明朝" panose="02020600040205080304" pitchFamily="18" charset="-128"/>
                        </a:rPr>
                        <a:t>水かさが増えるから、</a:t>
                      </a:r>
                      <a:br>
                        <a:rPr kumimoji="1" lang="en-US" altLang="ja-JP" sz="1000" b="0" u="none">
                          <a:solidFill>
                            <a:srgbClr val="000000"/>
                          </a:solidFill>
                          <a:latin typeface="Century" panose="02040604050505020304" pitchFamily="18" charset="0"/>
                          <a:ea typeface="ＭＳ Ｐ明朝" panose="02020600040205080304" pitchFamily="18" charset="-128"/>
                        </a:rPr>
                      </a:br>
                      <a:r>
                        <a:rPr kumimoji="1" lang="ja-JP" altLang="en-US" sz="1000" b="0" u="none">
                          <a:solidFill>
                            <a:srgbClr val="000000"/>
                          </a:solidFill>
                          <a:latin typeface="Century" panose="02040604050505020304" pitchFamily="18" charset="0"/>
                          <a:ea typeface="ＭＳ Ｐ明朝" panose="02020600040205080304" pitchFamily="18" charset="-128"/>
                        </a:rPr>
                        <a:t>川の近くが危ない。 　など</a:t>
                      </a:r>
                    </a:p>
                    <a:p>
                      <a:pPr marL="174625" marR="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 </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en-US" altLang="ja-JP" sz="1000" b="0" u="none">
                          <a:solidFill>
                            <a:srgbClr val="000000"/>
                          </a:solidFill>
                          <a:latin typeface="+mn-ea"/>
                          <a:ea typeface="+mn-ea"/>
                        </a:rPr>
                        <a:t>【</a:t>
                      </a:r>
                      <a:r>
                        <a:rPr kumimoji="1" lang="ja-JP" altLang="en-US" sz="1000" b="0" u="none">
                          <a:solidFill>
                            <a:srgbClr val="000000"/>
                          </a:solidFill>
                          <a:latin typeface="+mn-ea"/>
                          <a:ea typeface="+mn-ea"/>
                        </a:rPr>
                        <a:t>土砂災害関連</a:t>
                      </a:r>
                      <a:r>
                        <a:rPr kumimoji="1" lang="en-US" altLang="ja-JP" sz="1000" b="0" u="none">
                          <a:solidFill>
                            <a:srgbClr val="000000"/>
                          </a:solidFill>
                          <a:latin typeface="+mn-ea"/>
                          <a:ea typeface="+mn-ea"/>
                        </a:rPr>
                        <a:t>】</a:t>
                      </a:r>
                      <a:r>
                        <a:rPr kumimoji="1" lang="ja-JP" altLang="en-US" sz="1000" b="0" u="none">
                          <a:solidFill>
                            <a:srgbClr val="000000"/>
                          </a:solidFill>
                          <a:latin typeface="+mn-ea"/>
                          <a:ea typeface="+mn-ea"/>
                        </a:rPr>
                        <a:t> </a:t>
                      </a:r>
                      <a:r>
                        <a:rPr kumimoji="1" lang="ja-JP" altLang="en-US" sz="1000" b="0" u="none">
                          <a:solidFill>
                            <a:srgbClr val="000000"/>
                          </a:solidFill>
                          <a:latin typeface="Century" panose="02040604050505020304" pitchFamily="18" charset="0"/>
                          <a:ea typeface="ＭＳ Ｐ明朝" panose="02020600040205080304" pitchFamily="18" charset="-128"/>
                        </a:rPr>
                        <a:t>山から泥水が流れてきたり、がけが崩れそうで、山の近くも危ない。　 など</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200"/>
                        </a:lnSpc>
                        <a:spcBef>
                          <a:spcPts val="300"/>
                        </a:spcBef>
                        <a:spcAft>
                          <a:spcPts val="0"/>
                        </a:spcAft>
                        <a:buClrTx/>
                        <a:buSzTx/>
                        <a:buFontTx/>
                        <a:buNone/>
                        <a:tabLst/>
                        <a:defRPr/>
                      </a:pPr>
                      <a:r>
                        <a:rPr lang="ja-JP" altLang="en-US" sz="1000" noProof="0">
                          <a:latin typeface="ＭＳ Ｐ明朝" panose="02020600040205080304" pitchFamily="18" charset="-128"/>
                          <a:ea typeface="ＭＳ Ｐ明朝" panose="02020600040205080304" pitchFamily="18" charset="-128"/>
                        </a:rPr>
                        <a:t>◆</a:t>
                      </a:r>
                      <a:r>
                        <a:rPr lang="en-US" altLang="ja-JP" sz="1000" noProof="0">
                          <a:latin typeface="ＭＳ Ｐ明朝" panose="02020600040205080304" pitchFamily="18" charset="-128"/>
                          <a:ea typeface="ＭＳ Ｐ明朝" panose="02020600040205080304" pitchFamily="18" charset="-128"/>
                        </a:rPr>
                        <a:t>	</a:t>
                      </a:r>
                      <a:r>
                        <a:rPr lang="ja-JP" altLang="en-US" sz="1000" noProof="0">
                          <a:latin typeface="ＭＳ Ｐ明朝" panose="02020600040205080304" pitchFamily="18" charset="-128"/>
                          <a:ea typeface="ＭＳ Ｐ明朝" panose="02020600040205080304" pitchFamily="18" charset="-128"/>
                        </a:rPr>
                        <a:t>児童（数名程度）を指して、答えさせる。</a:t>
                      </a:r>
                      <a:endParaRPr lang="en-US" altLang="ja-JP" sz="1000">
                        <a:latin typeface="ＭＳ Ｐ明朝" panose="02020600040205080304" pitchFamily="18" charset="-128"/>
                        <a:ea typeface="ＭＳ Ｐ明朝" panose="02020600040205080304" pitchFamily="18" charset="-128"/>
                      </a:endParaRPr>
                    </a:p>
                    <a:p>
                      <a:pPr marL="180000" marR="0" indent="-457200" algn="just" defTabSz="914400" rtl="0" eaLnBrk="1" fontAlgn="auto" latinLnBrk="0" hangingPunct="1">
                        <a:lnSpc>
                          <a:spcPts val="1200"/>
                        </a:lnSpc>
                        <a:spcBef>
                          <a:spcPts val="300"/>
                        </a:spcBef>
                        <a:spcAft>
                          <a:spcPts val="0"/>
                        </a:spcAft>
                        <a:buClrTx/>
                        <a:buSzTx/>
                        <a:buFontTx/>
                        <a:buNone/>
                        <a:tabLst/>
                        <a:defRPr/>
                      </a:pP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spc="-30" baseline="0">
                          <a:solidFill>
                            <a:srgbClr val="000000"/>
                          </a:solidFill>
                          <a:latin typeface="Century" panose="02040604050505020304" pitchFamily="18" charset="0"/>
                          <a:ea typeface="ＭＳ Ｐ明朝" panose="02020600040205080304" pitchFamily="18" charset="-128"/>
                          <a:cs typeface="+mn-cs"/>
                        </a:rPr>
                        <a:t>スライド３で意見が出ていれば、その振り返り程度とする。</a:t>
                      </a:r>
                      <a:endParaRPr kumimoji="1" lang="en-US" altLang="ja-JP" sz="1000" kern="1200" spc="-30" baseline="0">
                        <a:solidFill>
                          <a:srgbClr val="000000"/>
                        </a:solidFill>
                        <a:latin typeface="Century" panose="02040604050505020304" pitchFamily="18" charset="0"/>
                        <a:ea typeface="ＭＳ Ｐ明朝" panose="02020600040205080304" pitchFamily="18" charset="-128"/>
                        <a:cs typeface="+mn-cs"/>
                      </a:endParaRPr>
                    </a:p>
                    <a:p>
                      <a:pPr marL="180000" marR="0" indent="-457200" algn="just" defTabSz="914400" rtl="0" eaLnBrk="1" fontAlgn="auto" latinLnBrk="0" hangingPunct="1">
                        <a:lnSpc>
                          <a:spcPts val="1200"/>
                        </a:lnSpc>
                        <a:spcBef>
                          <a:spcPts val="300"/>
                        </a:spcBef>
                        <a:spcAft>
                          <a:spcPts val="0"/>
                        </a:spcAft>
                        <a:buClrTx/>
                        <a:buSzTx/>
                        <a:buFontTx/>
                        <a:buNone/>
                        <a:tabLst/>
                        <a:defRPr/>
                      </a:pP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地域特性を踏まえて、話す時間を調整する。（例：山地から離れた地域の場合、洪水災害に多くの時間を割く）</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681737">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２</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①</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洪水災害の危険について知る。</a:t>
                      </a: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18~</a:t>
                      </a:r>
                    </a:p>
                    <a:p>
                      <a:pPr algn="ctr"/>
                      <a:r>
                        <a:rPr kumimoji="1" lang="en-US" altLang="ja-JP" sz="1000" dirty="0"/>
                        <a:t>20</a:t>
                      </a: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実際に大雨が降ったときに川やまちがどうなってしまうのか、見てみましょう。</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→洪水の危険を提示する。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200"/>
                        </a:lnSpc>
                        <a:spcBef>
                          <a:spcPts val="60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授業時間を考慮して、氾濫（内水・外水）の違いまでは扱わない。“洪水災害”として進める。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bl>
          </a:graphicData>
        </a:graphic>
      </p:graphicFrame>
      <p:sp>
        <p:nvSpPr>
          <p:cNvPr id="13" name="タイトル 5">
            <a:extLst>
              <a:ext uri="{FF2B5EF4-FFF2-40B4-BE49-F238E27FC236}">
                <a16:creationId xmlns:a16="http://schemas.microsoft.com/office/drawing/2014/main" id="{8E0A4D3A-BE97-AD61-A082-825AA6367B10}"/>
              </a:ext>
            </a:extLst>
          </p:cNvPr>
          <p:cNvSpPr txBox="1">
            <a:spLocks/>
          </p:cNvSpPr>
          <p:nvPr/>
        </p:nvSpPr>
        <p:spPr>
          <a:xfrm>
            <a:off x="1032957" y="236308"/>
            <a:ext cx="5825281" cy="4320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2000" kern="1200">
                <a:solidFill>
                  <a:schemeClr val="tx1"/>
                </a:solidFill>
                <a:latin typeface="+mj-lt"/>
                <a:ea typeface="+mj-ea"/>
                <a:cs typeface="+mj-cs"/>
              </a:defRPr>
            </a:lvl1pPr>
          </a:lstStyle>
          <a:p>
            <a:pPr>
              <a:defRPr/>
            </a:pPr>
            <a:r>
              <a:rPr lang="ja-JP" altLang="en-US">
                <a:solidFill>
                  <a:sysClr val="windowText" lastClr="000000"/>
                </a:solidFill>
                <a:latin typeface="Arial Black"/>
                <a:ea typeface="HGP創英角ｺﾞｼｯｸUB"/>
              </a:rPr>
              <a:t>テーマ①　自然がもたらす恵みと災いを知る</a:t>
            </a:r>
          </a:p>
        </p:txBody>
      </p:sp>
      <p:sp>
        <p:nvSpPr>
          <p:cNvPr id="14" name="テキスト ボックス 13">
            <a:extLst>
              <a:ext uri="{FF2B5EF4-FFF2-40B4-BE49-F238E27FC236}">
                <a16:creationId xmlns:a16="http://schemas.microsoft.com/office/drawing/2014/main" id="{D80A344F-0128-C739-B3A5-76395D5AE987}"/>
              </a:ext>
            </a:extLst>
          </p:cNvPr>
          <p:cNvSpPr txBox="1"/>
          <p:nvPr/>
        </p:nvSpPr>
        <p:spPr>
          <a:xfrm>
            <a:off x="4945380" y="6406420"/>
            <a:ext cx="1684019" cy="483462"/>
          </a:xfrm>
          <a:prstGeom prst="rect">
            <a:avLst/>
          </a:prstGeom>
          <a:solidFill>
            <a:sysClr val="window" lastClr="FFFFFF"/>
          </a:solidFill>
          <a:ln w="6350">
            <a:solidFill>
              <a:sysClr val="windowText" lastClr="000000"/>
            </a:solidFill>
            <a:prstDash val="sysDot"/>
          </a:ln>
        </p:spPr>
        <p:txBody>
          <a:bodyPr wrap="square" lIns="54000" tIns="18000" rIns="54000" bIns="18000" rtlCol="0">
            <a:spAutoFit/>
          </a:bodyPr>
          <a:lstStyle/>
          <a:p>
            <a:pPr marL="0" marR="0" lvl="0" indent="0" algn="just" defTabSz="914400" eaLnBrk="1" fontAlgn="auto" latinLnBrk="0" hangingPunct="1">
              <a:lnSpc>
                <a:spcPts val="1200"/>
              </a:lnSpc>
              <a:spcBef>
                <a:spcPts val="0"/>
              </a:spcBef>
              <a:spcAft>
                <a:spcPts val="0"/>
              </a:spcAft>
              <a:buClrTx/>
              <a:buSzTx/>
              <a:buFontTx/>
              <a:buNone/>
              <a:tabLst/>
              <a:defRPr/>
            </a:pPr>
            <a:r>
              <a:rPr kumimoji="1" lang="ja-JP" altLang="en-US" sz="900" b="0" i="0" u="none" strike="noStrike" kern="0" cap="none" spc="-80" normalizeH="0" baseline="0" noProof="0">
                <a:ln>
                  <a:noFill/>
                </a:ln>
                <a:solidFill>
                  <a:srgbClr val="000000"/>
                </a:solidFill>
                <a:effectLst/>
                <a:uLnTx/>
                <a:uFillTx/>
                <a:latin typeface="Century" panose="02040604050505020304" pitchFamily="18" charset="0"/>
                <a:ea typeface="ＭＳ Ｐ明朝" panose="02020600040205080304" pitchFamily="18" charset="-128"/>
              </a:rPr>
              <a:t>資料集参照：地域の写真への差替えや枚数を増やすなど適宜スライドを編集してください。</a:t>
            </a:r>
          </a:p>
        </p:txBody>
      </p:sp>
      <p:sp>
        <p:nvSpPr>
          <p:cNvPr id="15" name="正方形/長方形 14">
            <a:extLst>
              <a:ext uri="{FF2B5EF4-FFF2-40B4-BE49-F238E27FC236}">
                <a16:creationId xmlns:a16="http://schemas.microsoft.com/office/drawing/2014/main" id="{FE3D9267-FAA7-E7F3-D928-F163C5FBD0EA}"/>
              </a:ext>
            </a:extLst>
          </p:cNvPr>
          <p:cNvSpPr/>
          <p:nvPr/>
        </p:nvSpPr>
        <p:spPr>
          <a:xfrm>
            <a:off x="6178698" y="5542235"/>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思考力</a:t>
            </a:r>
          </a:p>
        </p:txBody>
      </p:sp>
    </p:spTree>
    <p:extLst>
      <p:ext uri="{BB962C8B-B14F-4D97-AF65-F5344CB8AC3E}">
        <p14:creationId xmlns:p14="http://schemas.microsoft.com/office/powerpoint/2010/main" val="2488692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F66AD22A-730B-B3DD-CE15-BAA02B8A7871}"/>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学習指導案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テーマ①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graphicFrame>
        <p:nvGraphicFramePr>
          <p:cNvPr id="21" name="表 20"/>
          <p:cNvGraphicFramePr>
            <a:graphicFrameLocks noGrp="1"/>
          </p:cNvGraphicFramePr>
          <p:nvPr>
            <p:extLst>
              <p:ext uri="{D42A27DB-BD31-4B8C-83A1-F6EECF244321}">
                <p14:modId xmlns:p14="http://schemas.microsoft.com/office/powerpoint/2010/main" val="2264496054"/>
              </p:ext>
            </p:extLst>
          </p:nvPr>
        </p:nvGraphicFramePr>
        <p:xfrm>
          <a:off x="189000" y="258653"/>
          <a:ext cx="6480000" cy="9268469"/>
        </p:xfrm>
        <a:graphic>
          <a:graphicData uri="http://schemas.openxmlformats.org/drawingml/2006/table">
            <a:tbl>
              <a:tblPr firstRow="1" bandRow="1"/>
              <a:tblGrid>
                <a:gridCol w="1800000">
                  <a:extLst>
                    <a:ext uri="{9D8B030D-6E8A-4147-A177-3AD203B41FA5}">
                      <a16:colId xmlns:a16="http://schemas.microsoft.com/office/drawing/2014/main" val="20001"/>
                    </a:ext>
                  </a:extLst>
                </a:gridCol>
                <a:gridCol w="360000">
                  <a:extLst>
                    <a:ext uri="{9D8B030D-6E8A-4147-A177-3AD203B41FA5}">
                      <a16:colId xmlns:a16="http://schemas.microsoft.com/office/drawing/2014/main" val="3233394455"/>
                    </a:ext>
                  </a:extLst>
                </a:gridCol>
                <a:gridCol w="2520000">
                  <a:extLst>
                    <a:ext uri="{9D8B030D-6E8A-4147-A177-3AD203B41FA5}">
                      <a16:colId xmlns:a16="http://schemas.microsoft.com/office/drawing/2014/main" val="631405766"/>
                    </a:ext>
                  </a:extLst>
                </a:gridCol>
                <a:gridCol w="1800000">
                  <a:extLst>
                    <a:ext uri="{9D8B030D-6E8A-4147-A177-3AD203B41FA5}">
                      <a16:colId xmlns:a16="http://schemas.microsoft.com/office/drawing/2014/main" val="3461077804"/>
                    </a:ext>
                  </a:extLst>
                </a:gridCol>
              </a:tblGrid>
              <a:tr h="4572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学習活動</a:t>
                      </a:r>
                    </a:p>
                  </a:txBody>
                  <a:tcPr marL="72000" marR="72000" marT="36000" marB="36000"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100">
                          <a:latin typeface="Arial" panose="020B0604020202020204" pitchFamily="34" charset="0"/>
                          <a:ea typeface="ＭＳ Ｐゴシック" panose="020B0600070205080204" pitchFamily="50" charset="-128"/>
                          <a:cs typeface="Arial" panose="020B0604020202020204" pitchFamily="34" charset="0"/>
                        </a:rPr>
                        <a:t>ppt</a:t>
                      </a:r>
                    </a:p>
                  </a:txBody>
                  <a:tcPr marL="18000" marR="18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発問例と予想される児童の反応例</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発問・指示（●）　予想される反応（・）</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指導上の留意点</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支援（</a:t>
                      </a:r>
                      <a:r>
                        <a:rPr kumimoji="1" lang="ja-JP" altLang="en-US" sz="1000" kern="1200">
                          <a:solidFill>
                            <a:srgbClr val="000000"/>
                          </a:solidFill>
                          <a:latin typeface="Arial" panose="020B0604020202020204" pitchFamily="34" charset="0"/>
                          <a:ea typeface="ＭＳ Ｐゴシック" panose="020B0600070205080204" pitchFamily="50" charset="-128"/>
                          <a:cs typeface="Arial" panose="020B0604020202020204" pitchFamily="34" charset="0"/>
                        </a:rPr>
                        <a:t>◆</a:t>
                      </a: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　評価（☆）</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670987">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lvl="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２</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②</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土砂災害の危険について知る。</a:t>
                      </a:r>
                      <a:endParaRPr kumimoji="1" lang="en-US" altLang="ja-JP"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21</a:t>
                      </a:r>
                    </a:p>
                    <a:p>
                      <a:pPr algn="ctr"/>
                      <a:endParaRPr kumimoji="1" lang="en-US" altLang="ja-JP" sz="1000" dirty="0"/>
                    </a:p>
                    <a:p>
                      <a:pPr algn="ctr"/>
                      <a:endParaRPr kumimoji="1" lang="en-US" altLang="ja-JP" sz="1000" dirty="0"/>
                    </a:p>
                    <a:p>
                      <a:pPr algn="ctr"/>
                      <a:r>
                        <a:rPr kumimoji="1" lang="en-US" altLang="ja-JP" sz="1000" dirty="0"/>
                        <a:t>22</a:t>
                      </a:r>
                      <a:endParaRPr kumimoji="1" lang="ja-JP" altLang="en-US" sz="1000" dirty="0"/>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「山やがけの近くも危ない」と言ってくれたけど、大雨が降ると山がどうなってしまうか、見てみましょう。</a:t>
                      </a:r>
                    </a:p>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→土砂災害の危険を提示する。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授業時間を考慮して、土砂災害の違い</a:t>
                      </a:r>
                      <a:r>
                        <a:rPr kumimoji="1" lang="ja-JP" altLang="en-US" sz="1000" kern="1200" spc="-150">
                          <a:solidFill>
                            <a:srgbClr val="000000"/>
                          </a:solidFill>
                          <a:latin typeface="Century" panose="02040604050505020304" pitchFamily="18" charset="0"/>
                          <a:ea typeface="ＭＳ Ｐ明朝" panose="02020600040205080304" pitchFamily="18" charset="-128"/>
                          <a:cs typeface="+mn-cs"/>
                        </a:rPr>
                        <a:t>（土石流・がけ崩れ・地すべり）</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までは扱わない。“土砂災害”として進める。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584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２</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③</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ワークシート「問１」に記入する。</a:t>
                      </a: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23~</a:t>
                      </a:r>
                    </a:p>
                    <a:p>
                      <a:pPr algn="ctr"/>
                      <a:r>
                        <a:rPr kumimoji="1" lang="en-US" altLang="ja-JP" sz="1000" dirty="0"/>
                        <a:t>24</a:t>
                      </a:r>
                    </a:p>
                    <a:p>
                      <a:pPr algn="ctr"/>
                      <a:endParaRPr kumimoji="1" lang="en-US" altLang="ja-JP" sz="1000" dirty="0"/>
                    </a:p>
                    <a:p>
                      <a:pPr algn="ctr"/>
                      <a:endParaRPr kumimoji="1" lang="en-US" altLang="ja-JP" sz="1000" dirty="0"/>
                    </a:p>
                    <a:p>
                      <a:pPr algn="ctr"/>
                      <a:endParaRPr kumimoji="1" lang="en-US" altLang="ja-JP" sz="1000" dirty="0"/>
                    </a:p>
                    <a:p>
                      <a:pPr algn="ctr"/>
                      <a:endParaRPr kumimoji="1" lang="en-US" altLang="ja-JP" sz="1000" dirty="0"/>
                    </a:p>
                    <a:p>
                      <a:pPr algn="ctr"/>
                      <a:r>
                        <a:rPr kumimoji="1" lang="en-US" altLang="ja-JP" sz="1000" dirty="0"/>
                        <a:t>25</a:t>
                      </a:r>
                    </a:p>
                    <a:p>
                      <a:pPr algn="ctr"/>
                      <a:r>
                        <a:rPr kumimoji="1" lang="en-US" altLang="ja-JP" sz="1000" dirty="0"/>
                        <a:t>26</a:t>
                      </a: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2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indent="-457200" algn="just" defTabSz="914400" rtl="0" eaLnBrk="1" fontAlgn="auto" latinLnBrk="0" hangingPunct="1">
                        <a:lnSpc>
                          <a:spcPts val="12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indent="-457200" algn="just"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災害についてお話したことの復習として、グループでワークシート「問１」に答えてみましょう。</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ct val="1000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答え合わせをしましょう。</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大雨が降って、洪水災害や土砂災害が起こると川や山、地域で危険なことが起こることもあります。危険なところには近づかないようにしましょう。</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indent="-174625">
                        <a:lnSpc>
                          <a:spcPts val="1200"/>
                        </a:lnSpc>
                        <a:spcBef>
                          <a:spcPts val="600"/>
                        </a:spcBef>
                      </a:pPr>
                      <a:r>
                        <a:rPr lang="ja-JP" altLang="en-US" sz="1000">
                          <a:latin typeface="ＭＳ Ｐ明朝" panose="02020600040205080304" pitchFamily="18" charset="-128"/>
                          <a:ea typeface="ＭＳ Ｐ明朝" panose="02020600040205080304" pitchFamily="18" charset="-128"/>
                        </a:rPr>
                        <a:t>◆</a:t>
                      </a: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グループで話し合いながら、ワークシートに記入するように促す。</a:t>
                      </a:r>
                      <a:endParaRPr lang="en-US" altLang="ja-JP" sz="1000">
                        <a:latin typeface="ＭＳ Ｐ明朝" panose="02020600040205080304" pitchFamily="18" charset="-128"/>
                        <a:ea typeface="ＭＳ Ｐ明朝" panose="02020600040205080304" pitchFamily="18" charset="-128"/>
                      </a:endParaRPr>
                    </a:p>
                    <a:p>
                      <a:pPr marL="174625" indent="-174625">
                        <a:lnSpc>
                          <a:spcPts val="1200"/>
                        </a:lnSpc>
                        <a:spcBef>
                          <a:spcPts val="600"/>
                        </a:spcBef>
                      </a:pPr>
                      <a:r>
                        <a:rPr lang="ja-JP" altLang="en-US" sz="1000">
                          <a:latin typeface="ＭＳ Ｐ明朝" panose="02020600040205080304" pitchFamily="18" charset="-128"/>
                          <a:ea typeface="ＭＳ Ｐ明朝" panose="02020600040205080304" pitchFamily="18" charset="-128"/>
                        </a:rPr>
                        <a:t>☆</a:t>
                      </a: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ワークシートに正答を記入できている。</a:t>
                      </a:r>
                      <a:endParaRPr lang="en-US" altLang="ja-JP" sz="1000">
                        <a:latin typeface="ＭＳ Ｐ明朝" panose="02020600040205080304" pitchFamily="18" charset="-128"/>
                        <a:ea typeface="ＭＳ Ｐ明朝" panose="02020600040205080304" pitchFamily="18" charset="-128"/>
                      </a:endParaRPr>
                    </a:p>
                    <a:p>
                      <a:pPr marL="174625" marR="0" lvl="0" indent="-174625" algn="l" defTabSz="685800" rtl="0" eaLnBrk="1" fontAlgn="auto" latinLnBrk="0" hangingPunct="1">
                        <a:lnSpc>
                          <a:spcPts val="1200"/>
                        </a:lnSpc>
                        <a:spcBef>
                          <a:spcPts val="600"/>
                        </a:spcBef>
                        <a:spcAft>
                          <a:spcPts val="0"/>
                        </a:spcAft>
                        <a:buClrTx/>
                        <a:buSzTx/>
                        <a:buFontTx/>
                        <a:buNone/>
                        <a:tabLst/>
                        <a:defRPr/>
                      </a:pP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授業時間と児童たちの理解力を考慮して、容易な穴埋め問題とする。</a:t>
                      </a:r>
                      <a:endParaRPr lang="en-US" altLang="ja-JP" sz="1000">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244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975"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ＭＳ Ｐ明朝" panose="02020600040205080304" pitchFamily="18" charset="-128"/>
                          <a:ea typeface="ＭＳ Ｐ明朝" panose="02020600040205080304" pitchFamily="18" charset="-128"/>
                        </a:rPr>
                        <a:t>３</a:t>
                      </a:r>
                      <a:r>
                        <a:rPr kumimoji="1" lang="en-US" altLang="ja-JP" sz="1000" b="0" u="none">
                          <a:solidFill>
                            <a:srgbClr val="000000"/>
                          </a:solidFill>
                          <a:latin typeface="ＭＳ Ｐ明朝" panose="02020600040205080304" pitchFamily="18" charset="-128"/>
                          <a:ea typeface="ＭＳ Ｐ明朝" panose="02020600040205080304" pitchFamily="18" charset="-128"/>
                        </a:rPr>
                        <a:t>.	</a:t>
                      </a:r>
                      <a:r>
                        <a:rPr kumimoji="1" lang="ja-JP" altLang="en-US" sz="1000" b="0" u="none">
                          <a:solidFill>
                            <a:srgbClr val="000000"/>
                          </a:solidFill>
                          <a:latin typeface="ＭＳ Ｐ明朝" panose="02020600040205080304" pitchFamily="18" charset="-128"/>
                          <a:ea typeface="ＭＳ Ｐ明朝" panose="02020600040205080304" pitchFamily="18" charset="-128"/>
                        </a:rPr>
                        <a:t>地域の恵みを知る。</a:t>
                      </a:r>
                      <a:endParaRPr kumimoji="1" lang="en-US" altLang="ja-JP" sz="1000" b="0" u="none">
                        <a:solidFill>
                          <a:srgbClr val="000000"/>
                        </a:solidFill>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27</a:t>
                      </a:r>
                      <a:endParaRPr kumimoji="1" lang="ja-JP" altLang="en-US" sz="1000" dirty="0"/>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ＭＳ Ｐゴシック"/>
                        </a:rPr>
                        <a:t>●</a:t>
                      </a:r>
                      <a:r>
                        <a:rPr kumimoji="1" lang="en-US" altLang="ja-JP" sz="1000" kern="120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a:solidFill>
                            <a:schemeClr val="tx1"/>
                          </a:solidFill>
                          <a:latin typeface="Century" panose="02040604050505020304" pitchFamily="18" charset="0"/>
                          <a:ea typeface="ＭＳ Ｐ明朝" panose="02020600040205080304" pitchFamily="18" charset="-128"/>
                          <a:cs typeface="ＭＳ Ｐゴシック"/>
                        </a:rPr>
                        <a:t>続いて、地域の自然の良いところについても考えてみましょう。</a:t>
                      </a:r>
                      <a:endParaRPr kumimoji="1" lang="en-US" altLang="ja-JP"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r>
                        <a:rPr kumimoji="1" lang="ja-JP" altLang="en-US" sz="1000" kern="1200">
                          <a:solidFill>
                            <a:schemeClr val="tx1"/>
                          </a:solidFill>
                          <a:latin typeface="ＭＳ Ｐ明朝" panose="02020600040205080304" pitchFamily="18" charset="-128"/>
                          <a:ea typeface="ＭＳ Ｐ明朝" panose="02020600040205080304" pitchFamily="18" charset="-128"/>
                        </a:rPr>
                        <a:t>◆「自然の恵み」に着目させる。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249254">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３</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①</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ワークシート「問２」へ記入する。</a:t>
                      </a: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28</a:t>
                      </a:r>
                    </a:p>
                    <a:p>
                      <a:pPr algn="ctr"/>
                      <a:endParaRPr kumimoji="1" lang="en-US" altLang="ja-JP" sz="1000" dirty="0"/>
                    </a:p>
                    <a:p>
                      <a:pPr algn="ctr">
                        <a:lnSpc>
                          <a:spcPct val="100000"/>
                        </a:lnSpc>
                      </a:pPr>
                      <a:endParaRPr kumimoji="1" lang="en-US" altLang="ja-JP" sz="1000" dirty="0"/>
                    </a:p>
                    <a:p>
                      <a:pPr algn="ctr">
                        <a:lnSpc>
                          <a:spcPct val="120000"/>
                        </a:lnSpc>
                      </a:pPr>
                      <a:endParaRPr kumimoji="1" lang="en-US" altLang="ja-JP" sz="1000" dirty="0"/>
                    </a:p>
                    <a:p>
                      <a:pPr algn="ctr">
                        <a:lnSpc>
                          <a:spcPct val="100000"/>
                        </a:lnSpc>
                      </a:pPr>
                      <a:endParaRPr kumimoji="1" lang="en-US" altLang="ja-JP" sz="1000" dirty="0"/>
                    </a:p>
                    <a:p>
                      <a:pPr algn="ctr"/>
                      <a:r>
                        <a:rPr kumimoji="1" lang="en-US" altLang="ja-JP" sz="1000" dirty="0"/>
                        <a:t>29</a:t>
                      </a:r>
                    </a:p>
                    <a:p>
                      <a:pPr algn="ct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indent="-174625" algn="just" defTabSz="914400" rtl="0" eaLnBrk="1" fontAlgn="auto" latinLnBrk="0" hangingPunct="1">
                        <a:lnSpc>
                          <a:spcPts val="1200"/>
                        </a:lnSpc>
                        <a:spcBef>
                          <a:spcPts val="30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dirty="0">
                          <a:solidFill>
                            <a:schemeClr val="tx1"/>
                          </a:solidFill>
                          <a:latin typeface="Century" panose="02040604050505020304" pitchFamily="18" charset="0"/>
                          <a:ea typeface="ＭＳ Ｐ明朝" panose="02020600040205080304" pitchFamily="18" charset="-128"/>
                        </a:rPr>
                        <a:t>大雨が降って洪水災害や土砂災害が起こると、川や山、地域で危ないことが起きるかもしれません。でも、川や山などの自然があることで、「良いところ」もありませんか？</a:t>
                      </a:r>
                      <a:endParaRPr kumimoji="1" lang="en-US" altLang="ja-JP" sz="1000" b="0" u="none" dirty="0">
                        <a:solidFill>
                          <a:schemeClr val="tx1"/>
                        </a:solidFill>
                        <a:latin typeface="Century" panose="02040604050505020304" pitchFamily="18" charset="0"/>
                        <a:ea typeface="ＭＳ Ｐ明朝" panose="02020600040205080304" pitchFamily="18" charset="-128"/>
                      </a:endParaRPr>
                    </a:p>
                    <a:p>
                      <a:pPr marL="174625" marR="0" indent="-174625" algn="just" defTabSz="914400" rtl="0" eaLnBrk="1" fontAlgn="auto" latinLnBrk="0" hangingPunct="1">
                        <a:lnSpc>
                          <a:spcPts val="1200"/>
                        </a:lnSpc>
                        <a:spcBef>
                          <a:spcPts val="30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dirty="0">
                          <a:solidFill>
                            <a:schemeClr val="tx1"/>
                          </a:solidFill>
                          <a:latin typeface="Century" panose="02040604050505020304" pitchFamily="18" charset="0"/>
                          <a:ea typeface="ＭＳ Ｐ明朝" panose="02020600040205080304" pitchFamily="18" charset="-128"/>
                        </a:rPr>
                        <a:t>そのような「自然の良いところ」について、グループで話し合って</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ワークシート「問２」に、できるだけ多く書いてみましょう。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row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l" defTabSz="914400" rtl="0" eaLnBrk="1" fontAlgn="auto" latinLnBrk="0" hangingPunct="1">
                        <a:lnSpc>
                          <a:spcPts val="1200"/>
                        </a:lnSpc>
                        <a:spcBef>
                          <a:spcPts val="600"/>
                        </a:spcBef>
                        <a:spcAft>
                          <a:spcPts val="0"/>
                        </a:spcAft>
                        <a:buClrTx/>
                        <a:buSzTx/>
                        <a:buFontTx/>
                        <a:buNone/>
                        <a:tabLst/>
                        <a:defRPr/>
                      </a:pPr>
                      <a:r>
                        <a:rPr kumimoji="1" lang="ja-JP" altLang="en-US" sz="1000" kern="1200">
                          <a:solidFill>
                            <a:schemeClr val="tx1"/>
                          </a:solidFill>
                          <a:latin typeface="ＭＳ Ｐ明朝" panose="02020600040205080304" pitchFamily="18" charset="-128"/>
                          <a:ea typeface="ＭＳ Ｐ明朝" panose="02020600040205080304" pitchFamily="18" charset="-128"/>
                        </a:rPr>
                        <a:t>◆</a:t>
                      </a:r>
                      <a:r>
                        <a:rPr kumimoji="1" lang="en-US" altLang="ja-JP" sz="1000" kern="1200">
                          <a:solidFill>
                            <a:schemeClr val="tx1"/>
                          </a:solidFill>
                          <a:latin typeface="ＭＳ Ｐ明朝" panose="02020600040205080304" pitchFamily="18" charset="-128"/>
                          <a:ea typeface="ＭＳ Ｐ明朝" panose="02020600040205080304" pitchFamily="18" charset="-128"/>
                        </a:rPr>
                        <a:t>	</a:t>
                      </a:r>
                      <a:r>
                        <a:rPr kumimoji="1" lang="ja-JP" altLang="en-US" sz="1000" kern="1200">
                          <a:solidFill>
                            <a:schemeClr val="tx1"/>
                          </a:solidFill>
                          <a:latin typeface="ＭＳ Ｐ明朝" panose="02020600040205080304" pitchFamily="18" charset="-128"/>
                          <a:ea typeface="ＭＳ Ｐ明朝" panose="02020600040205080304" pitchFamily="18" charset="-128"/>
                        </a:rPr>
                        <a:t>グループで話し合いながら、ワークシートに記入するように促す。（グループ共通のシートにまとめるでもよい）</a:t>
                      </a:r>
                      <a:endParaRPr kumimoji="1" lang="en-US" altLang="ja-JP" sz="1000" kern="1200">
                        <a:solidFill>
                          <a:schemeClr val="tx1"/>
                        </a:solidFill>
                        <a:latin typeface="ＭＳ Ｐ明朝" panose="02020600040205080304" pitchFamily="18" charset="-128"/>
                        <a:ea typeface="ＭＳ Ｐ明朝" panose="02020600040205080304" pitchFamily="18" charset="-128"/>
                      </a:endParaRPr>
                    </a:p>
                    <a:p>
                      <a:pPr marL="180000" marR="0" lvl="0" indent="-457200" algn="just" defTabSz="914400" rtl="0" eaLnBrk="1" fontAlgn="auto" latinLnBrk="0" hangingPunct="1">
                        <a:lnSpc>
                          <a:spcPts val="1200"/>
                        </a:lnSpc>
                        <a:spcBef>
                          <a:spcPts val="600"/>
                        </a:spcBef>
                        <a:spcAft>
                          <a:spcPts val="0"/>
                        </a:spcAft>
                        <a:buClrTx/>
                        <a:buSzTx/>
                        <a:buFontTx/>
                        <a:buNone/>
                        <a:tabLst/>
                        <a:defRPr/>
                      </a:pP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a:t>
                      </a:r>
                      <a:r>
                        <a:rPr kumimoji="1" lang="en-US" altLang="ja-JP" sz="1000" kern="1200">
                          <a:solidFill>
                            <a:schemeClr val="tx1"/>
                          </a:solidFill>
                          <a:latin typeface="ＭＳ Ｐ明朝" panose="02020600040205080304" pitchFamily="18" charset="-128"/>
                          <a:ea typeface="ＭＳ Ｐ明朝" panose="02020600040205080304" pitchFamily="18" charset="-128"/>
                          <a:cs typeface="+mn-cs"/>
                        </a:rPr>
                        <a:t>	</a:t>
                      </a: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「良いところ」がなるべく多く挙がるようにする。</a:t>
                      </a:r>
                      <a:endParaRPr kumimoji="1" lang="en-US" altLang="ja-JP" sz="1000" kern="1200">
                        <a:solidFill>
                          <a:schemeClr val="tx1"/>
                        </a:solidFill>
                        <a:latin typeface="ＭＳ Ｐ明朝" panose="02020600040205080304" pitchFamily="18" charset="-128"/>
                        <a:ea typeface="ＭＳ Ｐ明朝" panose="02020600040205080304" pitchFamily="18" charset="-128"/>
                        <a:cs typeface="+mn-cs"/>
                      </a:endParaRPr>
                    </a:p>
                    <a:p>
                      <a:pPr marL="180000" marR="0" indent="-457200" algn="just" defTabSz="914400" rtl="0" eaLnBrk="1" fontAlgn="auto" latinLnBrk="0" hangingPunct="1">
                        <a:lnSpc>
                          <a:spcPts val="1200"/>
                        </a:lnSpc>
                        <a:spcBef>
                          <a:spcPts val="600"/>
                        </a:spcBef>
                        <a:spcAft>
                          <a:spcPts val="0"/>
                        </a:spcAft>
                        <a:buClrTx/>
                        <a:buSzTx/>
                        <a:buFontTx/>
                        <a:buNone/>
                        <a:tabLst/>
                        <a:defRPr/>
                      </a:pP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a:t>
                      </a:r>
                      <a:r>
                        <a:rPr kumimoji="1" lang="en-US" altLang="ja-JP" sz="1000" kern="1200">
                          <a:solidFill>
                            <a:schemeClr val="tx1"/>
                          </a:solidFill>
                          <a:latin typeface="ＭＳ Ｐ明朝" panose="02020600040205080304" pitchFamily="18" charset="-128"/>
                          <a:ea typeface="ＭＳ Ｐ明朝" panose="02020600040205080304" pitchFamily="18" charset="-128"/>
                          <a:cs typeface="+mn-cs"/>
                        </a:rPr>
                        <a:t>	</a:t>
                      </a: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「良いところ」がスムーズに挙がらない場合もあるので、郷土教育等で学んだことを事前に確認して、場合によっては、児童に合わせた例を授業者から提示する。</a:t>
                      </a:r>
                      <a:endParaRPr kumimoji="1" lang="en-US" altLang="ja-JP" sz="1000" kern="1200">
                        <a:solidFill>
                          <a:schemeClr val="tx1"/>
                        </a:solidFill>
                        <a:latin typeface="ＭＳ Ｐ明朝" panose="02020600040205080304" pitchFamily="18" charset="-128"/>
                        <a:ea typeface="ＭＳ Ｐ明朝" panose="02020600040205080304" pitchFamily="18" charset="-128"/>
                        <a:cs typeface="+mn-cs"/>
                      </a:endParaRPr>
                    </a:p>
                    <a:p>
                      <a:pPr marL="180000" marR="0" indent="-457200" algn="just" defTabSz="914400" rtl="0" eaLnBrk="1" fontAlgn="auto" latinLnBrk="0" hangingPunct="1">
                        <a:lnSpc>
                          <a:spcPts val="1200"/>
                        </a:lnSpc>
                        <a:spcBef>
                          <a:spcPts val="600"/>
                        </a:spcBef>
                        <a:spcAft>
                          <a:spcPts val="0"/>
                        </a:spcAft>
                        <a:buClrTx/>
                        <a:buSzTx/>
                        <a:buFontTx/>
                        <a:buNone/>
                        <a:tabLst/>
                        <a:defRPr/>
                      </a:pP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a:t>
                      </a:r>
                      <a:r>
                        <a:rPr kumimoji="1" lang="en-US" altLang="ja-JP" sz="1000" kern="1200">
                          <a:solidFill>
                            <a:schemeClr val="tx1"/>
                          </a:solidFill>
                          <a:latin typeface="ＭＳ Ｐ明朝" panose="02020600040205080304" pitchFamily="18" charset="-128"/>
                          <a:ea typeface="ＭＳ Ｐ明朝" panose="02020600040205080304" pitchFamily="18" charset="-128"/>
                          <a:cs typeface="+mn-cs"/>
                        </a:rPr>
                        <a:t>	</a:t>
                      </a: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原則、全グループに発表してもらう。</a:t>
                      </a:r>
                      <a:endParaRPr kumimoji="1" lang="en-US" altLang="ja-JP" sz="1000" kern="1200">
                        <a:solidFill>
                          <a:schemeClr val="tx1"/>
                        </a:solidFill>
                        <a:latin typeface="ＭＳ Ｐ明朝" panose="02020600040205080304" pitchFamily="18" charset="-128"/>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1120289">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lvl="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b="0" u="none" kern="1200">
                          <a:solidFill>
                            <a:srgbClr val="000000"/>
                          </a:solidFill>
                          <a:effectLst/>
                          <a:latin typeface="Century" panose="02040604050505020304" pitchFamily="18" charset="0"/>
                          <a:ea typeface="ＭＳ Ｐ明朝" panose="02020600040205080304" pitchFamily="18" charset="-128"/>
                          <a:cs typeface="+mn-cs"/>
                        </a:rPr>
                        <a:t>３</a:t>
                      </a:r>
                      <a:r>
                        <a:rPr kumimoji="1" lang="en-US" altLang="ja-JP" sz="1000" b="0" u="none" kern="1200">
                          <a:solidFill>
                            <a:srgbClr val="000000"/>
                          </a:solidFill>
                          <a:effectLst/>
                          <a:latin typeface="Century" panose="02040604050505020304" pitchFamily="18" charset="0"/>
                          <a:ea typeface="ＭＳ Ｐ明朝" panose="02020600040205080304" pitchFamily="18" charset="-128"/>
                          <a:cs typeface="+mn-cs"/>
                        </a:rPr>
                        <a:t>-</a:t>
                      </a:r>
                      <a:r>
                        <a:rPr kumimoji="1" lang="ja-JP" altLang="en-US" sz="1000" b="0" u="none" kern="1200">
                          <a:solidFill>
                            <a:srgbClr val="000000"/>
                          </a:solidFill>
                          <a:effectLst/>
                          <a:latin typeface="Century" panose="02040604050505020304" pitchFamily="18" charset="0"/>
                          <a:ea typeface="ＭＳ Ｐ明朝" panose="02020600040205080304" pitchFamily="18" charset="-128"/>
                          <a:cs typeface="+mn-cs"/>
                        </a:rPr>
                        <a:t>②</a:t>
                      </a:r>
                      <a:r>
                        <a:rPr kumimoji="1" lang="en-US" altLang="ja-JP" sz="1000" b="0" u="none" kern="1200">
                          <a:solidFill>
                            <a:srgbClr val="000000"/>
                          </a:solidFill>
                          <a:effectLst/>
                          <a:latin typeface="Century" panose="02040604050505020304" pitchFamily="18" charset="0"/>
                          <a:ea typeface="ＭＳ Ｐ明朝" panose="02020600040205080304" pitchFamily="18" charset="-128"/>
                          <a:cs typeface="+mn-cs"/>
                        </a:rPr>
                        <a:t>	</a:t>
                      </a:r>
                      <a:r>
                        <a:rPr kumimoji="1" lang="ja-JP" altLang="en-US" sz="1000" b="0" u="none" kern="1200">
                          <a:solidFill>
                            <a:srgbClr val="000000"/>
                          </a:solidFill>
                          <a:effectLst/>
                          <a:latin typeface="Century" panose="02040604050505020304" pitchFamily="18" charset="0"/>
                          <a:ea typeface="ＭＳ Ｐ明朝" panose="02020600040205080304" pitchFamily="18" charset="-128"/>
                          <a:cs typeface="+mn-cs"/>
                        </a:rPr>
                        <a:t>グループ・ディスカッションの結果を発表する。</a:t>
                      </a:r>
                    </a:p>
                    <a:p>
                      <a:pPr marL="360363" marR="0" indent="-360363" algn="just"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30</a:t>
                      </a:r>
                    </a:p>
                    <a:p>
                      <a:pPr algn="ctr"/>
                      <a:endParaRPr kumimoji="1" lang="en-US" altLang="ja-JP" sz="1000" dirty="0"/>
                    </a:p>
                    <a:p>
                      <a:pPr algn="ctr"/>
                      <a:endParaRPr kumimoji="1" lang="en-US" altLang="ja-JP" sz="1000" dirty="0"/>
                    </a:p>
                    <a:p>
                      <a:pPr algn="ctr"/>
                      <a:endParaRPr kumimoji="1" lang="en-US" altLang="ja-JP" sz="1000" dirty="0"/>
                    </a:p>
                    <a:p>
                      <a:pPr algn="ctr"/>
                      <a:r>
                        <a:rPr kumimoji="1" lang="en-US" altLang="ja-JP" sz="1000" dirty="0"/>
                        <a:t>31</a:t>
                      </a: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lvl="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b="0" u="none"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b="0" u="none">
                          <a:solidFill>
                            <a:schemeClr val="tx1"/>
                          </a:solidFill>
                          <a:latin typeface="Century" panose="02040604050505020304" pitchFamily="18" charset="0"/>
                          <a:ea typeface="ＭＳ Ｐ明朝" panose="02020600040205080304" pitchFamily="18" charset="-128"/>
                        </a:rPr>
                        <a:t>この地域の</a:t>
                      </a:r>
                      <a:r>
                        <a:rPr kumimoji="1" lang="ja-JP" altLang="en-US" sz="1000" kern="1200">
                          <a:solidFill>
                            <a:schemeClr val="tx1"/>
                          </a:solidFill>
                          <a:latin typeface="Century" panose="02040604050505020304" pitchFamily="18" charset="0"/>
                          <a:ea typeface="ＭＳ Ｐ明朝" panose="02020600040205080304" pitchFamily="18" charset="-128"/>
                          <a:cs typeface="ＭＳ Ｐゴシック"/>
                        </a:rPr>
                        <a:t>自然の</a:t>
                      </a:r>
                      <a:r>
                        <a:rPr kumimoji="1" lang="ja-JP" altLang="en-US" sz="1000" b="0" u="none">
                          <a:solidFill>
                            <a:schemeClr val="tx1"/>
                          </a:solidFill>
                          <a:latin typeface="Century" panose="02040604050505020304" pitchFamily="18" charset="0"/>
                          <a:ea typeface="ＭＳ Ｐ明朝" panose="02020600040205080304" pitchFamily="18" charset="-128"/>
                        </a:rPr>
                        <a:t>良いところはどんなところですか</a:t>
                      </a:r>
                      <a:r>
                        <a:rPr kumimoji="1" lang="ja-JP" altLang="en-US" sz="1000" b="0" u="none" kern="1200">
                          <a:solidFill>
                            <a:schemeClr val="tx1"/>
                          </a:solidFill>
                          <a:latin typeface="Century" panose="02040604050505020304" pitchFamily="18" charset="0"/>
                          <a:ea typeface="ＭＳ Ｐ明朝" panose="02020600040205080304" pitchFamily="18" charset="-128"/>
                          <a:cs typeface="+mn-cs"/>
                        </a:rPr>
                        <a:t>？</a:t>
                      </a:r>
                      <a:endParaRPr kumimoji="1" lang="en-US" altLang="ja-JP" sz="1000" b="0" u="none">
                        <a:solidFill>
                          <a:schemeClr val="tx1"/>
                        </a:solidFill>
                        <a:latin typeface="Century" panose="02040604050505020304" pitchFamily="18" charset="0"/>
                        <a:ea typeface="ＭＳ Ｐ明朝" panose="02020600040205080304" pitchFamily="18" charset="-128"/>
                      </a:endParaRPr>
                    </a:p>
                    <a:p>
                      <a:pPr marL="174625" marR="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chemeClr val="tx1"/>
                          </a:solidFill>
                          <a:latin typeface="Century" panose="02040604050505020304" pitchFamily="18" charset="0"/>
                          <a:ea typeface="ＭＳ Ｐ明朝" panose="02020600040205080304" pitchFamily="18" charset="-128"/>
                        </a:rPr>
                        <a:t> ・</a:t>
                      </a:r>
                      <a:r>
                        <a:rPr kumimoji="1" lang="en-US" altLang="ja-JP" sz="1000" b="0" u="none">
                          <a:solidFill>
                            <a:schemeClr val="tx1"/>
                          </a:solidFill>
                          <a:latin typeface="Century" panose="02040604050505020304" pitchFamily="18" charset="0"/>
                          <a:ea typeface="ＭＳ Ｐ明朝" panose="02020600040205080304" pitchFamily="18" charset="-128"/>
                        </a:rPr>
                        <a:t>	</a:t>
                      </a:r>
                      <a:r>
                        <a:rPr kumimoji="1" lang="ja-JP" altLang="en-US" sz="1000" b="0" u="none">
                          <a:solidFill>
                            <a:schemeClr val="tx1"/>
                          </a:solidFill>
                          <a:latin typeface="Century" panose="02040604050505020304" pitchFamily="18" charset="0"/>
                          <a:ea typeface="ＭＳ Ｐ明朝" panose="02020600040205080304" pitchFamily="18" charset="-128"/>
                        </a:rPr>
                        <a:t>おいしい食べ物がある。</a:t>
                      </a:r>
                      <a:endParaRPr kumimoji="1" lang="en-US" altLang="ja-JP" sz="1000" b="0" u="none">
                        <a:solidFill>
                          <a:schemeClr val="tx1"/>
                        </a:solidFill>
                        <a:latin typeface="Century" panose="02040604050505020304" pitchFamily="18" charset="0"/>
                        <a:ea typeface="ＭＳ Ｐ明朝" panose="02020600040205080304" pitchFamily="18" charset="-128"/>
                      </a:endParaRPr>
                    </a:p>
                    <a:p>
                      <a:pPr marL="174625" marR="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chemeClr val="tx1"/>
                          </a:solidFill>
                          <a:latin typeface="Century" panose="02040604050505020304" pitchFamily="18" charset="0"/>
                          <a:ea typeface="ＭＳ Ｐ明朝" panose="02020600040205080304" pitchFamily="18" charset="-128"/>
                        </a:rPr>
                        <a:t> ・</a:t>
                      </a:r>
                      <a:r>
                        <a:rPr kumimoji="1" lang="en-US" altLang="ja-JP" sz="1000" b="0" u="none">
                          <a:solidFill>
                            <a:schemeClr val="tx1"/>
                          </a:solidFill>
                          <a:latin typeface="Century" panose="02040604050505020304" pitchFamily="18" charset="0"/>
                          <a:ea typeface="ＭＳ Ｐ明朝" panose="02020600040205080304" pitchFamily="18" charset="-128"/>
                        </a:rPr>
                        <a:t>	</a:t>
                      </a:r>
                      <a:r>
                        <a:rPr kumimoji="1" lang="ja-JP" altLang="en-US" sz="1000" b="0" u="none">
                          <a:solidFill>
                            <a:schemeClr val="tx1"/>
                          </a:solidFill>
                          <a:latin typeface="Century" panose="02040604050505020304" pitchFamily="18" charset="0"/>
                          <a:ea typeface="ＭＳ Ｐ明朝" panose="02020600040205080304" pitchFamily="18" charset="-128"/>
                        </a:rPr>
                        <a:t>水がきれい。 山がきれい。</a:t>
                      </a:r>
                      <a:endParaRPr kumimoji="1" lang="en-US" altLang="ja-JP" sz="1000" b="0" u="none">
                        <a:solidFill>
                          <a:schemeClr val="tx1"/>
                        </a:solidFill>
                        <a:latin typeface="Century" panose="02040604050505020304" pitchFamily="18" charset="0"/>
                        <a:ea typeface="ＭＳ Ｐ明朝" panose="02020600040205080304" pitchFamily="18" charset="-128"/>
                      </a:endParaRPr>
                    </a:p>
                    <a:p>
                      <a:pPr marL="174625" marR="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chemeClr val="tx1"/>
                          </a:solidFill>
                          <a:latin typeface="Century" panose="02040604050505020304" pitchFamily="18" charset="0"/>
                          <a:ea typeface="ＭＳ Ｐ明朝" panose="02020600040205080304" pitchFamily="18" charset="-128"/>
                        </a:rPr>
                        <a:t>●</a:t>
                      </a:r>
                      <a:r>
                        <a:rPr kumimoji="1" lang="en-US" altLang="ja-JP" sz="1000" b="0" u="none">
                          <a:solidFill>
                            <a:schemeClr val="tx1"/>
                          </a:solidFill>
                          <a:latin typeface="Century" panose="02040604050505020304" pitchFamily="18" charset="0"/>
                          <a:ea typeface="ＭＳ Ｐ明朝" panose="02020600040205080304" pitchFamily="18" charset="-128"/>
                        </a:rPr>
                        <a:t>	</a:t>
                      </a:r>
                      <a:r>
                        <a:rPr kumimoji="1" lang="ja-JP" altLang="en-US" sz="1000" b="0" u="none">
                          <a:solidFill>
                            <a:schemeClr val="tx1"/>
                          </a:solidFill>
                          <a:latin typeface="Century" panose="02040604050505020304" pitchFamily="18" charset="0"/>
                          <a:ea typeface="ＭＳ Ｐ明朝" panose="02020600040205080304" pitchFamily="18" charset="-128"/>
                        </a:rPr>
                        <a:t>大雨が降ると危ないこともありますが、この地域には良いところもいっぱいあることがわかったと思います。</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180000" marR="0" indent="-4572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6505982"/>
                  </a:ext>
                </a:extLst>
              </a:tr>
              <a:tr h="224400">
                <a:tc gridSpan="4">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indent="0" algn="just" defTabSz="914400" rtl="0" eaLnBrk="1" fontAlgn="auto" latinLnBrk="0" hangingPunct="1">
                        <a:lnSpc>
                          <a:spcPts val="1200"/>
                        </a:lnSpc>
                        <a:spcBef>
                          <a:spcPts val="0"/>
                        </a:spcBef>
                        <a:spcAft>
                          <a:spcPts val="0"/>
                        </a:spcAft>
                        <a:buClrTx/>
                        <a:buSzTx/>
                        <a:buFontTx/>
                        <a:buNone/>
                        <a:tabLst/>
                        <a:defRPr/>
                      </a:pPr>
                      <a:r>
                        <a:rPr kumimoji="1" lang="ja-JP" altLang="en-US" sz="1100" b="0" u="none" dirty="0">
                          <a:solidFill>
                            <a:schemeClr val="tx1"/>
                          </a:solidFill>
                          <a:latin typeface="+mn-ea"/>
                          <a:ea typeface="+mn-ea"/>
                        </a:rPr>
                        <a:t>ま　と　め　（計９分）</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algn="ctr"/>
                      <a:endParaRPr kumimoji="1" lang="ja-JP" altLang="en-US" sz="100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179388" marR="0" indent="-179388" algn="just" defTabSz="914400" rtl="0" eaLnBrk="1" fontAlgn="auto" latinLnBrk="0" hangingPunct="1">
                        <a:lnSpc>
                          <a:spcPts val="12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180000" marR="0" indent="-4572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6450154"/>
                  </a:ext>
                </a:extLst>
              </a:tr>
              <a:tr h="2244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975"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u="none" kern="1200">
                          <a:solidFill>
                            <a:srgbClr val="000000"/>
                          </a:solidFill>
                          <a:latin typeface="ＭＳ Ｐ明朝" panose="02020600040205080304" pitchFamily="18" charset="-128"/>
                          <a:ea typeface="ＭＳ Ｐ明朝" panose="02020600040205080304" pitchFamily="18" charset="-128"/>
                          <a:cs typeface="+mn-cs"/>
                        </a:rPr>
                        <a:t>４</a:t>
                      </a:r>
                      <a:r>
                        <a:rPr kumimoji="1" lang="en-US" altLang="ja-JP" sz="1000" b="0" u="none" kern="1200">
                          <a:solidFill>
                            <a:srgbClr val="000000"/>
                          </a:solidFill>
                          <a:latin typeface="ＭＳ Ｐ明朝" panose="02020600040205080304" pitchFamily="18" charset="-128"/>
                          <a:ea typeface="ＭＳ Ｐ明朝" panose="02020600040205080304" pitchFamily="18" charset="-128"/>
                          <a:cs typeface="+mn-cs"/>
                        </a:rPr>
                        <a:t>.</a:t>
                      </a:r>
                      <a:r>
                        <a:rPr kumimoji="1" lang="en-US" altLang="ja-JP" sz="1000" kern="1200">
                          <a:solidFill>
                            <a:srgbClr val="000000"/>
                          </a:solidFill>
                          <a:latin typeface="ＭＳ Ｐ明朝" panose="02020600040205080304" pitchFamily="18" charset="-128"/>
                          <a:ea typeface="ＭＳ Ｐ明朝" panose="02020600040205080304" pitchFamily="18" charset="-128"/>
                          <a:cs typeface="ＭＳ Ｐゴシック"/>
                        </a:rPr>
                        <a:t>	</a:t>
                      </a:r>
                      <a:r>
                        <a:rPr kumimoji="1" lang="ja-JP" altLang="en-US" sz="1000" b="0" u="none" kern="1200">
                          <a:solidFill>
                            <a:srgbClr val="000000"/>
                          </a:solidFill>
                          <a:latin typeface="ＭＳ Ｐ明朝" panose="02020600040205080304" pitchFamily="18" charset="-128"/>
                          <a:ea typeface="ＭＳ Ｐ明朝" panose="02020600040205080304" pitchFamily="18" charset="-128"/>
                          <a:cs typeface="+mn-cs"/>
                        </a:rPr>
                        <a:t>ふりかえりをする。</a:t>
                      </a:r>
                      <a:endParaRPr kumimoji="1" lang="en-US" altLang="ja-JP" sz="1000" b="0" u="none" kern="1200">
                        <a:solidFill>
                          <a:srgbClr val="000000"/>
                        </a:solidFill>
                        <a:latin typeface="ＭＳ Ｐ明朝" panose="02020600040205080304" pitchFamily="18" charset="-128"/>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32</a:t>
                      </a: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b="0" u="none" kern="120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b="0" u="none"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spc="-50" baseline="0">
                          <a:solidFill>
                            <a:srgbClr val="000000"/>
                          </a:solidFill>
                          <a:latin typeface="Century" panose="02040604050505020304" pitchFamily="18" charset="0"/>
                          <a:ea typeface="ＭＳ Ｐ明朝" panose="02020600040205080304" pitchFamily="18" charset="-128"/>
                          <a:cs typeface="ＭＳ Ｐゴシック"/>
                        </a:rPr>
                        <a:t>今日の学習で学んだことをふりかえります。</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8161409"/>
                  </a:ext>
                </a:extLst>
              </a:tr>
              <a:tr h="871447">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lvl="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b="0" u="none">
                          <a:latin typeface="Century" panose="02040604050505020304" pitchFamily="18" charset="0"/>
                          <a:ea typeface="ＭＳ Ｐ明朝" panose="02020600040205080304" pitchFamily="18" charset="-128"/>
                        </a:rPr>
                        <a:t>４</a:t>
                      </a:r>
                      <a:r>
                        <a:rPr kumimoji="1" lang="en-US" altLang="ja-JP" sz="1000" b="0" u="none">
                          <a:latin typeface="Century" panose="02040604050505020304" pitchFamily="18" charset="0"/>
                          <a:ea typeface="ＭＳ Ｐ明朝" panose="02020600040205080304" pitchFamily="18" charset="-128"/>
                        </a:rPr>
                        <a:t>-</a:t>
                      </a:r>
                      <a:r>
                        <a:rPr kumimoji="1" lang="ja-JP" altLang="en-US" sz="1000" b="0" u="none">
                          <a:latin typeface="Century" panose="02040604050505020304" pitchFamily="18" charset="0"/>
                          <a:ea typeface="ＭＳ Ｐ明朝" panose="02020600040205080304" pitchFamily="18" charset="-128"/>
                        </a:rPr>
                        <a:t>①</a:t>
                      </a:r>
                      <a:r>
                        <a:rPr kumimoji="1" lang="en-US" altLang="ja-JP" sz="1000" b="0" u="none">
                          <a:latin typeface="Century" panose="02040604050505020304" pitchFamily="18" charset="0"/>
                          <a:ea typeface="ＭＳ Ｐ明朝" panose="02020600040205080304" pitchFamily="18" charset="-128"/>
                        </a:rPr>
                        <a:t>	</a:t>
                      </a:r>
                      <a:r>
                        <a:rPr kumimoji="1" lang="ja-JP" altLang="en-US" sz="1000" b="0" u="none">
                          <a:latin typeface="Century" panose="02040604050505020304" pitchFamily="18" charset="0"/>
                          <a:ea typeface="ＭＳ Ｐ明朝" panose="02020600040205080304" pitchFamily="18" charset="-128"/>
                        </a:rPr>
                        <a:t>ワークシ－ト「問３」へ記入する。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33</a:t>
                      </a: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今日の授業で思ったことや感じたことをワークシート「問３」にまとめましょう。</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200"/>
                        </a:lnSpc>
                        <a:spcBef>
                          <a:spcPts val="0"/>
                        </a:spcBef>
                        <a:spcAft>
                          <a:spcPts val="0"/>
                        </a:spcAft>
                        <a:buClrTx/>
                        <a:buSzTx/>
                        <a:buFontTx/>
                        <a:buNone/>
                        <a:tabLst/>
                        <a:defRPr/>
                      </a:pPr>
                      <a:r>
                        <a:rPr lang="ja-JP" altLang="en-US" sz="1000">
                          <a:latin typeface="ＭＳ Ｐ明朝" panose="02020600040205080304" pitchFamily="18" charset="-128"/>
                          <a:ea typeface="ＭＳ Ｐ明朝" panose="02020600040205080304" pitchFamily="18" charset="-128"/>
                        </a:rPr>
                        <a:t>◆</a:t>
                      </a: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個人意見をワークシートに記入するように促す。</a:t>
                      </a:r>
                      <a:endParaRPr lang="en-US" altLang="ja-JP" sz="1000">
                        <a:latin typeface="ＭＳ Ｐ明朝" panose="02020600040205080304" pitchFamily="18" charset="-128"/>
                        <a:ea typeface="ＭＳ Ｐ明朝" panose="02020600040205080304" pitchFamily="18" charset="-128"/>
                      </a:endParaRPr>
                    </a:p>
                    <a:p>
                      <a:pPr marL="180000" marR="0" lvl="0" indent="-457200" algn="l" defTabSz="914400" rtl="0" eaLnBrk="1" fontAlgn="auto" latinLnBrk="0" hangingPunct="1">
                        <a:lnSpc>
                          <a:spcPts val="1200"/>
                        </a:lnSpc>
                        <a:spcBef>
                          <a:spcPts val="0"/>
                        </a:spcBef>
                        <a:spcAft>
                          <a:spcPts val="0"/>
                        </a:spcAft>
                        <a:buClrTx/>
                        <a:buSzTx/>
                        <a:buFontTx/>
                        <a:buNone/>
                        <a:tabLst/>
                        <a:defRPr/>
                      </a:pPr>
                      <a:r>
                        <a:rPr lang="ja-JP" altLang="en-US" sz="1000">
                          <a:latin typeface="ＭＳ Ｐ明朝" panose="02020600040205080304" pitchFamily="18" charset="-128"/>
                          <a:ea typeface="ＭＳ Ｐ明朝" panose="02020600040205080304" pitchFamily="18" charset="-128"/>
                        </a:rPr>
                        <a:t>☆</a:t>
                      </a: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思ったことや感じたことを</a:t>
                      </a:r>
                      <a:br>
                        <a:rPr lang="en-US" altLang="ja-JP" sz="1000">
                          <a:latin typeface="ＭＳ Ｐ明朝" panose="02020600040205080304" pitchFamily="18" charset="-128"/>
                          <a:ea typeface="ＭＳ Ｐ明朝" panose="02020600040205080304" pitchFamily="18" charset="-128"/>
                        </a:rPr>
                      </a:br>
                      <a:r>
                        <a:rPr lang="ja-JP" altLang="en-US" sz="1000">
                          <a:latin typeface="ＭＳ Ｐ明朝" panose="02020600040205080304" pitchFamily="18" charset="-128"/>
                          <a:ea typeface="ＭＳ Ｐ明朝" panose="02020600040205080304" pitchFamily="18" charset="-128"/>
                        </a:rPr>
                        <a:t>表現できる。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4787516"/>
                  </a:ext>
                </a:extLst>
              </a:tr>
              <a:tr h="1000746">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lvl="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b="0" u="none">
                          <a:latin typeface="Century" panose="02040604050505020304" pitchFamily="18" charset="0"/>
                          <a:ea typeface="ＭＳ Ｐ明朝" panose="02020600040205080304" pitchFamily="18" charset="-128"/>
                        </a:rPr>
                        <a:t>４</a:t>
                      </a:r>
                      <a:r>
                        <a:rPr kumimoji="1" lang="en-US" altLang="ja-JP" sz="1000" b="0" u="none">
                          <a:latin typeface="Century" panose="02040604050505020304" pitchFamily="18" charset="0"/>
                          <a:ea typeface="ＭＳ Ｐ明朝" panose="02020600040205080304" pitchFamily="18" charset="-128"/>
                        </a:rPr>
                        <a:t>-</a:t>
                      </a:r>
                      <a:r>
                        <a:rPr kumimoji="1" lang="ja-JP" altLang="en-US" sz="1000" b="0" u="none">
                          <a:latin typeface="Century" panose="02040604050505020304" pitchFamily="18" charset="0"/>
                          <a:ea typeface="ＭＳ Ｐ明朝" panose="02020600040205080304" pitchFamily="18" charset="-128"/>
                        </a:rPr>
                        <a:t>②</a:t>
                      </a:r>
                      <a:r>
                        <a:rPr kumimoji="1" lang="en-US" altLang="ja-JP" sz="1000" b="0" u="none">
                          <a:latin typeface="Century" panose="02040604050505020304" pitchFamily="18" charset="0"/>
                          <a:ea typeface="ＭＳ Ｐ明朝" panose="02020600040205080304" pitchFamily="18" charset="-128"/>
                        </a:rPr>
                        <a:t>	</a:t>
                      </a:r>
                      <a:r>
                        <a:rPr kumimoji="1" lang="ja-JP" altLang="en-US" sz="1000" b="0" u="none">
                          <a:latin typeface="Century" panose="02040604050505020304" pitchFamily="18" charset="0"/>
                          <a:ea typeface="ＭＳ Ｐ明朝" panose="02020600040205080304" pitchFamily="18" charset="-128"/>
                        </a:rPr>
                        <a:t>記入結果を発表する。</a:t>
                      </a:r>
                    </a:p>
                    <a:p>
                      <a:pPr marL="360363" marR="0" indent="-360363" algn="just"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ワークシートに書いた結果を発表してください。</a:t>
                      </a:r>
                      <a:endParaRPr kumimoji="1" lang="en-US" altLang="ja-JP" sz="1000" b="0" u="none">
                        <a:solidFill>
                          <a:srgbClr val="000000"/>
                        </a:solidFill>
                        <a:latin typeface="Century" panose="02040604050505020304" pitchFamily="18" charset="0"/>
                        <a:ea typeface="ＭＳ Ｐ明朝" panose="02020600040205080304" pitchFamily="18" charset="-128"/>
                      </a:endParaRPr>
                    </a:p>
                    <a:p>
                      <a:pPr marL="174625" marR="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 </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地域に危ないところがたくさんあるから、これから気を付けたい。</a:t>
                      </a:r>
                      <a:endParaRPr kumimoji="1" lang="en-US" altLang="ja-JP" sz="1000" b="0" u="none">
                        <a:solidFill>
                          <a:srgbClr val="000000"/>
                        </a:solidFill>
                        <a:latin typeface="Century" panose="02040604050505020304" pitchFamily="18" charset="0"/>
                        <a:ea typeface="ＭＳ Ｐ明朝" panose="02020600040205080304" pitchFamily="18" charset="-128"/>
                      </a:endParaRPr>
                    </a:p>
                    <a:p>
                      <a:pPr marL="174625" marR="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 ・</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雨がたくさん降ったときには危険があるけど、地域に良いところがたくさんある。</a:t>
                      </a:r>
                      <a:endParaRPr kumimoji="1" lang="en-US" altLang="ja-JP" sz="1000" b="0" u="none">
                        <a:solidFill>
                          <a:srgbClr val="000000"/>
                        </a:solidFill>
                        <a:latin typeface="Century" panose="02040604050505020304" pitchFamily="18" charset="0"/>
                        <a:ea typeface="ＭＳ Ｐ明朝" panose="02020600040205080304" pitchFamily="18" charset="-128"/>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l" defTabSz="914400" rtl="0" eaLnBrk="1" fontAlgn="auto" latinLnBrk="0" hangingPunct="1">
                        <a:lnSpc>
                          <a:spcPts val="1200"/>
                        </a:lnSpc>
                        <a:spcBef>
                          <a:spcPts val="600"/>
                        </a:spcBef>
                        <a:spcAft>
                          <a:spcPts val="0"/>
                        </a:spcAft>
                        <a:buClrTx/>
                        <a:buSzTx/>
                        <a:buFontTx/>
                        <a:buNone/>
                        <a:tabLst/>
                        <a:defRPr/>
                      </a:pPr>
                      <a:r>
                        <a:rPr lang="ja-JP" altLang="en-US" sz="1000" noProof="0">
                          <a:latin typeface="ＭＳ Ｐ明朝" panose="02020600040205080304" pitchFamily="18" charset="-128"/>
                          <a:ea typeface="ＭＳ Ｐ明朝" panose="02020600040205080304" pitchFamily="18" charset="-128"/>
                        </a:rPr>
                        <a:t>◆</a:t>
                      </a:r>
                      <a:r>
                        <a:rPr lang="en-US" altLang="ja-JP" sz="1000" noProof="0">
                          <a:latin typeface="ＭＳ Ｐ明朝" panose="02020600040205080304" pitchFamily="18" charset="-128"/>
                          <a:ea typeface="ＭＳ Ｐ明朝" panose="02020600040205080304" pitchFamily="18" charset="-128"/>
                        </a:rPr>
                        <a:t>	</a:t>
                      </a:r>
                      <a:r>
                        <a:rPr lang="ja-JP" altLang="en-US" sz="1000" noProof="0">
                          <a:latin typeface="ＭＳ Ｐ明朝" panose="02020600040205080304" pitchFamily="18" charset="-128"/>
                          <a:ea typeface="ＭＳ Ｐ明朝" panose="02020600040205080304" pitchFamily="18" charset="-128"/>
                        </a:rPr>
                        <a:t>児童（数名程度）を指して、答えさせる。　</a:t>
                      </a:r>
                      <a:endParaRPr lang="en-US" altLang="ja-JP" sz="1000">
                        <a:latin typeface="ＭＳ Ｐ明朝" panose="02020600040205080304" pitchFamily="18" charset="-128"/>
                        <a:ea typeface="ＭＳ Ｐ明朝" panose="02020600040205080304" pitchFamily="18" charset="-128"/>
                      </a:endParaRPr>
                    </a:p>
                    <a:p>
                      <a:pPr marL="180000" marR="0" indent="-457200" algn="just" defTabSz="914400" rtl="0" eaLnBrk="1" fontAlgn="auto" latinLnBrk="0" hangingPunct="1">
                        <a:lnSpc>
                          <a:spcPts val="1200"/>
                        </a:lnSpc>
                        <a:spcBef>
                          <a:spcPts val="6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spc="-10" baseline="0">
                          <a:solidFill>
                            <a:srgbClr val="000000"/>
                          </a:solidFill>
                          <a:latin typeface="Century" panose="02040604050505020304" pitchFamily="18" charset="0"/>
                          <a:ea typeface="ＭＳ Ｐ明朝" panose="02020600040205080304" pitchFamily="18" charset="-128"/>
                          <a:cs typeface="+mn-cs"/>
                        </a:rPr>
                        <a:t>雨がたくさん降ったときには危険があるが、自然があることで、地域の良さが際立つことを理解ができたか。</a:t>
                      </a:r>
                      <a:endParaRPr kumimoji="1" lang="en-US" altLang="ja-JP" sz="1000" kern="1200" spc="-10" baseline="0">
                        <a:solidFill>
                          <a:srgbClr val="000000"/>
                        </a:solidFill>
                        <a:latin typeface="Century" panose="02040604050505020304" pitchFamily="18" charset="0"/>
                        <a:ea typeface="ＭＳ Ｐ明朝" panose="02020600040205080304" pitchFamily="18" charset="-128"/>
                        <a:cs typeface="+mn-cs"/>
                      </a:endParaRPr>
                    </a:p>
                    <a:p>
                      <a:pPr marL="180000" marR="0" indent="-457200" algn="just" defTabSz="914400" rtl="0" eaLnBrk="1" fontAlgn="auto" latinLnBrk="0" hangingPunct="1">
                        <a:lnSpc>
                          <a:spcPts val="1200"/>
                        </a:lnSpc>
                        <a:spcBef>
                          <a:spcPts val="6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地域の洪水・土砂ハザードマップを紹介し、関心を高める。</a:t>
                      </a:r>
                      <a:r>
                        <a:rPr kumimoji="1" lang="ja-JP" altLang="en-US" sz="1000" u="sng" kern="1200">
                          <a:solidFill>
                            <a:srgbClr val="000000"/>
                          </a:solidFill>
                          <a:latin typeface="Century" panose="02040604050505020304" pitchFamily="18" charset="0"/>
                          <a:ea typeface="ＭＳ Ｐ明朝" panose="02020600040205080304" pitchFamily="18" charset="-128"/>
                          <a:cs typeface="+mn-cs"/>
                        </a:rPr>
                        <a:t>ハザードマップは一つの例</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で想定を超える災害がありうることにも触れる。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19649853"/>
                  </a:ext>
                </a:extLst>
              </a:tr>
              <a:tr h="1024876">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lvl="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b="0" u="none">
                          <a:latin typeface="Century" panose="02040604050505020304" pitchFamily="18" charset="0"/>
                          <a:ea typeface="ＭＳ Ｐ明朝" panose="02020600040205080304" pitchFamily="18" charset="-128"/>
                        </a:rPr>
                        <a:t>４</a:t>
                      </a:r>
                      <a:r>
                        <a:rPr kumimoji="1" lang="en-US" altLang="ja-JP" sz="1000" b="0" u="none">
                          <a:latin typeface="Century" panose="02040604050505020304" pitchFamily="18" charset="0"/>
                          <a:ea typeface="ＭＳ Ｐ明朝" panose="02020600040205080304" pitchFamily="18" charset="-128"/>
                        </a:rPr>
                        <a:t>-</a:t>
                      </a:r>
                      <a:r>
                        <a:rPr kumimoji="1" lang="ja-JP" altLang="en-US" sz="1000" b="0" u="none">
                          <a:latin typeface="Century" panose="02040604050505020304" pitchFamily="18" charset="0"/>
                          <a:ea typeface="ＭＳ Ｐ明朝" panose="02020600040205080304" pitchFamily="18" charset="-128"/>
                        </a:rPr>
                        <a:t>③</a:t>
                      </a:r>
                      <a:r>
                        <a:rPr kumimoji="1" lang="en-US" altLang="ja-JP" sz="1000" b="0" u="none">
                          <a:latin typeface="Century" panose="02040604050505020304" pitchFamily="18" charset="0"/>
                          <a:ea typeface="ＭＳ Ｐ明朝" panose="02020600040205080304" pitchFamily="18" charset="-128"/>
                        </a:rPr>
                        <a:t>	</a:t>
                      </a:r>
                      <a:r>
                        <a:rPr kumimoji="1" lang="ja-JP" altLang="en-US" sz="1000" b="0" u="none">
                          <a:latin typeface="Century" panose="02040604050505020304" pitchFamily="18" charset="0"/>
                          <a:ea typeface="ＭＳ Ｐ明朝" panose="02020600040205080304" pitchFamily="18" charset="-128"/>
                        </a:rPr>
                        <a:t>本時のふりかえりをする。</a:t>
                      </a:r>
                      <a:endParaRPr kumimoji="1" lang="en-US" altLang="ja-JP" sz="1000" b="0" u="none">
                        <a:latin typeface="Century" panose="02040604050505020304" pitchFamily="18" charset="0"/>
                        <a:ea typeface="ＭＳ Ｐ明朝" panose="02020600040205080304" pitchFamily="18" charset="-128"/>
                      </a:endParaRPr>
                    </a:p>
                    <a:p>
                      <a:pPr marL="360363" marR="0" indent="-360363" algn="just"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34</a:t>
                      </a:r>
                    </a:p>
                    <a:p>
                      <a:pPr algn="ctr"/>
                      <a:endParaRPr kumimoji="1" lang="en-US" altLang="ja-JP" sz="1000" dirty="0"/>
                    </a:p>
                    <a:p>
                      <a:pPr algn="ctr"/>
                      <a:endParaRPr kumimoji="1" lang="en-US" altLang="ja-JP" sz="300" dirty="0"/>
                    </a:p>
                    <a:p>
                      <a:pPr algn="ctr"/>
                      <a:endParaRPr kumimoji="1" lang="en-US" altLang="ja-JP" sz="1000" dirty="0"/>
                    </a:p>
                    <a:p>
                      <a:pPr algn="ctr">
                        <a:lnSpc>
                          <a:spcPts val="900"/>
                        </a:lnSpc>
                      </a:pPr>
                      <a:endParaRPr kumimoji="1" lang="en-US" altLang="ja-JP" sz="1000" dirty="0"/>
                    </a:p>
                    <a:p>
                      <a:pPr algn="ctr"/>
                      <a:endParaRPr kumimoji="1" lang="en-US" altLang="ja-JP" sz="300" dirty="0"/>
                    </a:p>
                    <a:p>
                      <a:pPr algn="ctr"/>
                      <a:r>
                        <a:rPr kumimoji="1" lang="en-US" altLang="ja-JP" sz="1000" dirty="0"/>
                        <a:t>35~</a:t>
                      </a:r>
                    </a:p>
                    <a:p>
                      <a:pPr algn="ctr"/>
                      <a:r>
                        <a:rPr kumimoji="1" lang="en-US" altLang="ja-JP" sz="1000"/>
                        <a:t>38</a:t>
                      </a:r>
                      <a:endParaRPr kumimoji="1" lang="en-US" altLang="ja-JP" sz="1000" dirty="0"/>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indent="-174625" algn="l" defTabSz="914400" rtl="0" eaLnBrk="1" fontAlgn="auto" latinLnBrk="0" hangingPunct="1">
                        <a:lnSpc>
                          <a:spcPts val="1200"/>
                        </a:lnSpc>
                        <a:spcBef>
                          <a:spcPts val="40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この地域に大雨が降ったときには、災害が起こってしまうかもしれません。またそんなときは危険なところには近づかず、危険から身を守る行動をとりましょう。</a:t>
                      </a:r>
                      <a:endParaRPr kumimoji="1" lang="en-US" altLang="ja-JP" sz="1000" b="0" u="none">
                        <a:solidFill>
                          <a:srgbClr val="000000"/>
                        </a:solidFill>
                        <a:latin typeface="Century" panose="02040604050505020304" pitchFamily="18" charset="0"/>
                        <a:ea typeface="ＭＳ Ｐ明朝" panose="02020600040205080304" pitchFamily="18" charset="-128"/>
                      </a:endParaRPr>
                    </a:p>
                    <a:p>
                      <a:pPr marL="174625" marR="0" indent="-174625" algn="l" defTabSz="914400" rtl="0" eaLnBrk="1" fontAlgn="auto" latinLnBrk="0" hangingPunct="1">
                        <a:lnSpc>
                          <a:spcPts val="1200"/>
                        </a:lnSpc>
                        <a:spcBef>
                          <a:spcPts val="40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spc="-50" baseline="0">
                          <a:solidFill>
                            <a:srgbClr val="000000"/>
                          </a:solidFill>
                          <a:latin typeface="Century" panose="02040604050505020304" pitchFamily="18" charset="0"/>
                          <a:ea typeface="ＭＳ Ｐ明朝" panose="02020600040205080304" pitchFamily="18" charset="-128"/>
                        </a:rPr>
                        <a:t>でも、大雨が降っていないときは、地域の良いところをたくさん受け取ってほしいです。</a:t>
                      </a:r>
                      <a:endParaRPr kumimoji="1" lang="en-US" altLang="ja-JP" sz="1000" b="0" u="none" spc="-50" baseline="0">
                        <a:solidFill>
                          <a:srgbClr val="000000"/>
                        </a:solidFill>
                        <a:latin typeface="Century" panose="02040604050505020304" pitchFamily="18" charset="0"/>
                        <a:ea typeface="ＭＳ Ｐ明朝" panose="02020600040205080304" pitchFamily="18" charset="-128"/>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180000" marR="0" indent="-4572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9679222"/>
                  </a:ext>
                </a:extLst>
              </a:tr>
              <a:tr h="224400">
                <a:tc gridSpan="4">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100" b="0" u="none" dirty="0">
                          <a:solidFill>
                            <a:schemeClr val="tx1"/>
                          </a:solidFill>
                          <a:latin typeface="+mn-ea"/>
                          <a:ea typeface="+mn-ea"/>
                        </a:rPr>
                        <a:t>授業終了</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algn="ctr"/>
                      <a:endParaRPr kumimoji="1" lang="en-US" altLang="ja-JP" sz="100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74625" marR="0" indent="-174625" algn="l" defTabSz="914400" rtl="0" eaLnBrk="1" fontAlgn="auto" latinLnBrk="0" hangingPunct="1">
                        <a:lnSpc>
                          <a:spcPts val="1200"/>
                        </a:lnSpc>
                        <a:spcBef>
                          <a:spcPts val="600"/>
                        </a:spcBef>
                        <a:spcAft>
                          <a:spcPts val="0"/>
                        </a:spcAft>
                        <a:buClrTx/>
                        <a:buSzTx/>
                        <a:buFontTx/>
                        <a:buNone/>
                        <a:tabLst/>
                        <a:defRPr/>
                      </a:pP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80000" marR="0" indent="-4572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3193661"/>
                  </a:ext>
                </a:extLst>
              </a:tr>
            </a:tbl>
          </a:graphicData>
        </a:graphic>
      </p:graphicFrame>
      <p:sp>
        <p:nvSpPr>
          <p:cNvPr id="35" name="正方形/長方形 34"/>
          <p:cNvSpPr/>
          <p:nvPr/>
        </p:nvSpPr>
        <p:spPr>
          <a:xfrm>
            <a:off x="2390822" y="1434183"/>
            <a:ext cx="2291883" cy="252000"/>
          </a:xfrm>
          <a:prstGeom prst="rect">
            <a:avLst/>
          </a:prstGeom>
          <a:solidFill>
            <a:sysClr val="window" lastClr="FFFFFF"/>
          </a:solidFill>
          <a:ln w="6350" cap="flat" cmpd="sng" algn="ctr">
            <a:solidFill>
              <a:sysClr val="windowText" lastClr="000000"/>
            </a:solidFill>
            <a:prstDash val="solid"/>
            <a:miter lim="800000"/>
          </a:ln>
          <a:effectLst/>
        </p:spPr>
        <p:txBody>
          <a:bodyPr lIns="0" tIns="0" rIns="0" bIns="0" rtlCol="0" anchor="ctr"/>
          <a:lstStyle/>
          <a:p>
            <a:pPr marL="0" marR="0" lvl="0" indent="0" algn="ctr" defTabSz="839876"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a:ln>
                  <a:noFill/>
                </a:ln>
                <a:solidFill>
                  <a:prstClr val="black"/>
                </a:solidFill>
                <a:effectLst/>
                <a:uLnTx/>
                <a:uFillTx/>
                <a:latin typeface="Arial Black"/>
                <a:ea typeface="HGP創英角ｺﾞｼｯｸUB"/>
              </a:rPr>
              <a:t>［ワークシート</a:t>
            </a:r>
            <a:r>
              <a:rPr kumimoji="0" lang="ja-JP" altLang="en-US" sz="900" b="0" i="0" u="none" strike="noStrike" kern="0" cap="none" spc="0" normalizeH="0" baseline="0" noProof="0">
                <a:ln>
                  <a:noFill/>
                </a:ln>
                <a:solidFill>
                  <a:prstClr val="black"/>
                </a:solidFill>
                <a:effectLst/>
                <a:uLnTx/>
                <a:uFillTx/>
                <a:latin typeface="Arial Black"/>
                <a:ea typeface="HGP創英角ｺﾞｼｯｸUB"/>
              </a:rPr>
              <a:t>（高学年①）</a:t>
            </a:r>
            <a:r>
              <a:rPr kumimoji="0" lang="ja-JP" altLang="en-US" sz="1050" b="0" i="0" u="none" strike="noStrike" kern="0" cap="none" spc="0" normalizeH="0" baseline="0" noProof="0">
                <a:ln>
                  <a:noFill/>
                </a:ln>
                <a:solidFill>
                  <a:prstClr val="black"/>
                </a:solidFill>
                <a:effectLst/>
                <a:uLnTx/>
                <a:uFillTx/>
                <a:latin typeface="Arial Black"/>
                <a:ea typeface="HGP創英角ｺﾞｼｯｸUB"/>
              </a:rPr>
              <a:t>］ を配付</a:t>
            </a:r>
          </a:p>
        </p:txBody>
      </p:sp>
      <p:sp>
        <p:nvSpPr>
          <p:cNvPr id="36" name="正方形/長方形 35">
            <a:extLst>
              <a:ext uri="{FF2B5EF4-FFF2-40B4-BE49-F238E27FC236}">
                <a16:creationId xmlns:a16="http://schemas.microsoft.com/office/drawing/2014/main" id="{86DD6F5D-2326-E985-5E69-F53EFBA13611}"/>
              </a:ext>
            </a:extLst>
          </p:cNvPr>
          <p:cNvSpPr/>
          <p:nvPr/>
        </p:nvSpPr>
        <p:spPr>
          <a:xfrm>
            <a:off x="6268466" y="2128876"/>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37" name="正方形/長方形 36">
            <a:extLst>
              <a:ext uri="{FF2B5EF4-FFF2-40B4-BE49-F238E27FC236}">
                <a16:creationId xmlns:a16="http://schemas.microsoft.com/office/drawing/2014/main" id="{CBCE4857-F082-B69D-ADB6-FC6BBCA1DD59}"/>
              </a:ext>
            </a:extLst>
          </p:cNvPr>
          <p:cNvSpPr/>
          <p:nvPr/>
        </p:nvSpPr>
        <p:spPr>
          <a:xfrm>
            <a:off x="6268466" y="8150165"/>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38" name="正方形/長方形 37">
            <a:extLst>
              <a:ext uri="{FF2B5EF4-FFF2-40B4-BE49-F238E27FC236}">
                <a16:creationId xmlns:a16="http://schemas.microsoft.com/office/drawing/2014/main" id="{FFBDC669-B72E-7E89-FCFB-4155C0721570}"/>
              </a:ext>
            </a:extLst>
          </p:cNvPr>
          <p:cNvSpPr/>
          <p:nvPr/>
        </p:nvSpPr>
        <p:spPr>
          <a:xfrm>
            <a:off x="6178698" y="6908046"/>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表現力</a:t>
            </a:r>
          </a:p>
        </p:txBody>
      </p:sp>
      <p:grpSp>
        <p:nvGrpSpPr>
          <p:cNvPr id="2" name="グループ化 1">
            <a:extLst>
              <a:ext uri="{FF2B5EF4-FFF2-40B4-BE49-F238E27FC236}">
                <a16:creationId xmlns:a16="http://schemas.microsoft.com/office/drawing/2014/main" id="{82A20590-B1DC-F78E-F81D-52054D03A568}"/>
              </a:ext>
            </a:extLst>
          </p:cNvPr>
          <p:cNvGrpSpPr/>
          <p:nvPr/>
        </p:nvGrpSpPr>
        <p:grpSpPr>
          <a:xfrm>
            <a:off x="234720" y="6834659"/>
            <a:ext cx="3455340" cy="373240"/>
            <a:chOff x="2739305" y="3839842"/>
            <a:chExt cx="3455340" cy="373240"/>
          </a:xfrm>
          <a:effectLst/>
        </p:grpSpPr>
        <p:sp>
          <p:nvSpPr>
            <p:cNvPr id="3" name="角丸四角形 25">
              <a:extLst>
                <a:ext uri="{FF2B5EF4-FFF2-40B4-BE49-F238E27FC236}">
                  <a16:creationId xmlns:a16="http://schemas.microsoft.com/office/drawing/2014/main" id="{AE534028-362D-8D6F-B8E2-87E910BED290}"/>
                </a:ext>
              </a:extLst>
            </p:cNvPr>
            <p:cNvSpPr/>
            <p:nvPr/>
          </p:nvSpPr>
          <p:spPr>
            <a:xfrm>
              <a:off x="2739305" y="3839842"/>
              <a:ext cx="3455340" cy="373240"/>
            </a:xfrm>
            <a:prstGeom prst="roundRect">
              <a:avLst>
                <a:gd name="adj" fmla="val 12445"/>
              </a:avLst>
            </a:prstGeom>
            <a:solidFill>
              <a:sysClr val="window" lastClr="FFFFFF"/>
            </a:solidFill>
            <a:ln w="12700">
              <a:solidFill>
                <a:sysClr val="windowText" lastClr="000000"/>
              </a:solidFill>
              <a:prstDash val="sysDot"/>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4" name="テキスト ボックス 3">
              <a:extLst>
                <a:ext uri="{FF2B5EF4-FFF2-40B4-BE49-F238E27FC236}">
                  <a16:creationId xmlns:a16="http://schemas.microsoft.com/office/drawing/2014/main" id="{CC2A4656-6B64-7D03-7DCA-6AFD353C885F}"/>
                </a:ext>
              </a:extLst>
            </p:cNvPr>
            <p:cNvSpPr txBox="1"/>
            <p:nvPr/>
          </p:nvSpPr>
          <p:spPr>
            <a:xfrm>
              <a:off x="2803118" y="3864416"/>
              <a:ext cx="3391527" cy="333425"/>
            </a:xfrm>
            <a:prstGeom prst="rect">
              <a:avLst/>
            </a:prstGeom>
            <a:noFill/>
          </p:spPr>
          <p:txBody>
            <a:bodyPr wrap="square" lIns="0" tIns="0" rIns="0" bIns="0" rtlCol="0" anchor="t" anchorCtr="0">
              <a:spAutoFit/>
            </a:bodyPr>
            <a:lstStyle/>
            <a:p>
              <a:pPr marL="0" marR="0" lvl="0" indent="0" algn="just"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black"/>
                  </a:solidFill>
                  <a:effectLst/>
                  <a:uLnTx/>
                  <a:uFillTx/>
                  <a:latin typeface="Arial Black"/>
                  <a:ea typeface="ＭＳ Ｐゴシック"/>
                </a:rPr>
                <a:t>自分の思ったこと、考えたことをまとめることで、理解を深</a:t>
              </a:r>
              <a:r>
                <a:rPr lang="ja-JP" altLang="en-US" sz="1000" kern="0">
                  <a:solidFill>
                    <a:prstClr val="black"/>
                  </a:solidFill>
                  <a:latin typeface="Arial Black"/>
                  <a:ea typeface="ＭＳ Ｐゴシック"/>
                </a:rPr>
                <a:t>め</a:t>
              </a:r>
              <a:r>
                <a:rPr kumimoji="0" lang="ja-JP" altLang="en-US" sz="1000" b="0" i="0" u="none" strike="noStrike" kern="0" cap="none" spc="0" normalizeH="0" baseline="0" noProof="0">
                  <a:ln>
                    <a:noFill/>
                  </a:ln>
                  <a:solidFill>
                    <a:prstClr val="black"/>
                  </a:solidFill>
                  <a:effectLst/>
                  <a:uLnTx/>
                  <a:uFillTx/>
                  <a:latin typeface="Arial Black"/>
                  <a:ea typeface="ＭＳ Ｐゴシック"/>
                </a:rPr>
                <a:t>る。</a:t>
              </a:r>
            </a:p>
          </p:txBody>
        </p:sp>
        <p:sp>
          <p:nvSpPr>
            <p:cNvPr id="5" name="テキスト ボックス 4">
              <a:extLst>
                <a:ext uri="{FF2B5EF4-FFF2-40B4-BE49-F238E27FC236}">
                  <a16:creationId xmlns:a16="http://schemas.microsoft.com/office/drawing/2014/main" id="{CC6F82C2-8A91-D714-7D59-FDB277A0E709}"/>
                </a:ext>
              </a:extLst>
            </p:cNvPr>
            <p:cNvSpPr txBox="1"/>
            <p:nvPr/>
          </p:nvSpPr>
          <p:spPr>
            <a:xfrm>
              <a:off x="4335242" y="3864416"/>
              <a:ext cx="778316" cy="155711"/>
            </a:xfrm>
            <a:prstGeom prst="rect">
              <a:avLst/>
            </a:prstGeom>
            <a:solidFill>
              <a:sysClr val="windowText" lastClr="000000"/>
            </a:solidFill>
          </p:spPr>
          <p:txBody>
            <a:bodyPr wrap="square" lIns="0" tIns="0" rIns="0" bIns="0"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HGP創英角ｺﾞｼｯｸUB"/>
                  <a:ea typeface="HGP創英角ｺﾞｼｯｸUB"/>
                </a:rPr>
                <a:t>レポート活動</a:t>
              </a:r>
              <a:endParaRPr kumimoji="0" lang="en-US" altLang="ja-JP" sz="1000" b="0" i="0" u="none" strike="noStrike" kern="0" cap="none" spc="0" normalizeH="0" baseline="0" noProof="0">
                <a:ln>
                  <a:noFill/>
                </a:ln>
                <a:solidFill>
                  <a:prstClr val="white"/>
                </a:solidFill>
                <a:effectLst/>
                <a:uLnTx/>
                <a:uFillTx/>
                <a:latin typeface="HGP創英角ｺﾞｼｯｸUB"/>
                <a:ea typeface="HGP創英角ｺﾞｼｯｸUB"/>
              </a:endParaRPr>
            </a:p>
          </p:txBody>
        </p:sp>
      </p:grpSp>
      <p:grpSp>
        <p:nvGrpSpPr>
          <p:cNvPr id="6" name="グループ化 5">
            <a:extLst>
              <a:ext uri="{FF2B5EF4-FFF2-40B4-BE49-F238E27FC236}">
                <a16:creationId xmlns:a16="http://schemas.microsoft.com/office/drawing/2014/main" id="{F95482D7-61CE-C097-76E0-6AABA2FAB4D9}"/>
              </a:ext>
            </a:extLst>
          </p:cNvPr>
          <p:cNvGrpSpPr/>
          <p:nvPr/>
        </p:nvGrpSpPr>
        <p:grpSpPr>
          <a:xfrm>
            <a:off x="244721" y="1790792"/>
            <a:ext cx="1692000" cy="723331"/>
            <a:chOff x="2667887" y="3850282"/>
            <a:chExt cx="1807274" cy="723331"/>
          </a:xfrm>
          <a:effectLst/>
        </p:grpSpPr>
        <p:sp>
          <p:nvSpPr>
            <p:cNvPr id="7" name="角丸四角形 10">
              <a:extLst>
                <a:ext uri="{FF2B5EF4-FFF2-40B4-BE49-F238E27FC236}">
                  <a16:creationId xmlns:a16="http://schemas.microsoft.com/office/drawing/2014/main" id="{DAA9F23D-CFC9-6465-E902-04F17AF032F8}"/>
                </a:ext>
              </a:extLst>
            </p:cNvPr>
            <p:cNvSpPr/>
            <p:nvPr/>
          </p:nvSpPr>
          <p:spPr>
            <a:xfrm>
              <a:off x="2667887" y="3850282"/>
              <a:ext cx="1807274" cy="723331"/>
            </a:xfrm>
            <a:prstGeom prst="roundRect">
              <a:avLst>
                <a:gd name="adj" fmla="val 11630"/>
              </a:avLst>
            </a:prstGeom>
            <a:solidFill>
              <a:sysClr val="window" lastClr="FFFFFF"/>
            </a:solidFill>
            <a:ln w="12700">
              <a:solidFill>
                <a:sysClr val="windowText" lastClr="000000"/>
              </a:solidFill>
              <a:prstDash val="sysDot"/>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8" name="テキスト ボックス 7">
              <a:extLst>
                <a:ext uri="{FF2B5EF4-FFF2-40B4-BE49-F238E27FC236}">
                  <a16:creationId xmlns:a16="http://schemas.microsoft.com/office/drawing/2014/main" id="{AF7825EE-23A2-DA26-2455-F01B5EB75980}"/>
                </a:ext>
              </a:extLst>
            </p:cNvPr>
            <p:cNvSpPr txBox="1"/>
            <p:nvPr/>
          </p:nvSpPr>
          <p:spPr>
            <a:xfrm>
              <a:off x="2715954" y="3874272"/>
              <a:ext cx="1711140" cy="636072"/>
            </a:xfrm>
            <a:prstGeom prst="rect">
              <a:avLst/>
            </a:prstGeom>
            <a:noFill/>
          </p:spPr>
          <p:txBody>
            <a:bodyPr wrap="square" lIns="0" tIns="0" rIns="0" bIns="0" rtlCol="0" anchor="t" anchorCtr="0">
              <a:spAutoFit/>
            </a:bodyPr>
            <a:lstStyle/>
            <a:p>
              <a:pPr marL="0" marR="0" lvl="0" indent="0"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ts val="1400"/>
                </a:lnSpc>
                <a:spcBef>
                  <a:spcPts val="0"/>
                </a:spcBef>
                <a:spcAft>
                  <a:spcPts val="0"/>
                </a:spcAft>
                <a:buClrTx/>
                <a:buSzTx/>
                <a:buFontTx/>
                <a:buNone/>
                <a:tabLst/>
                <a:defRPr/>
              </a:pP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ct val="90000"/>
                </a:lnSpc>
                <a:spcBef>
                  <a:spcPts val="0"/>
                </a:spcBef>
                <a:spcAft>
                  <a:spcPts val="0"/>
                </a:spcAft>
                <a:buClrTx/>
                <a:buSzTx/>
                <a:buFontTx/>
                <a:buNone/>
                <a:tabLst/>
                <a:defRPr/>
              </a:pPr>
              <a:r>
                <a:rPr kumimoji="0" lang="ja-JP" altLang="en-US" sz="1000" b="0" i="0" u="none" strike="noStrike" kern="0" cap="none" normalizeH="0" noProof="0">
                  <a:ln>
                    <a:noFill/>
                  </a:ln>
                  <a:solidFill>
                    <a:prstClr val="black"/>
                  </a:solidFill>
                  <a:effectLst/>
                  <a:uLnTx/>
                  <a:uFillTx/>
                  <a:latin typeface="Arial Black"/>
                  <a:ea typeface="ＭＳ Ｐゴシック"/>
                </a:rPr>
                <a:t>教え合いをとおして、児童の理解を深める。</a:t>
              </a:r>
            </a:p>
          </p:txBody>
        </p:sp>
        <p:sp>
          <p:nvSpPr>
            <p:cNvPr id="9" name="テキスト ボックス 8">
              <a:extLst>
                <a:ext uri="{FF2B5EF4-FFF2-40B4-BE49-F238E27FC236}">
                  <a16:creationId xmlns:a16="http://schemas.microsoft.com/office/drawing/2014/main" id="{FD20EE29-4FD4-1685-0A60-BE6FF3595DCF}"/>
                </a:ext>
              </a:extLst>
            </p:cNvPr>
            <p:cNvSpPr txBox="1"/>
            <p:nvPr/>
          </p:nvSpPr>
          <p:spPr>
            <a:xfrm>
              <a:off x="2710725" y="4037549"/>
              <a:ext cx="1721598" cy="172064"/>
            </a:xfrm>
            <a:prstGeom prst="rect">
              <a:avLst/>
            </a:prstGeom>
            <a:solidFill>
              <a:sysClr val="windowText" lastClr="000000"/>
            </a:solidFill>
          </p:spPr>
          <p:txBody>
            <a:bodyPr wrap="square" lIns="0" tIns="18000" rIns="0" bIns="0"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HGP創英角ｺﾞｼｯｸUB"/>
                  <a:ea typeface="HGP創英角ｺﾞｼｯｸUB"/>
                </a:rPr>
                <a:t>グループ活動（教え合い）</a:t>
              </a:r>
              <a:endParaRPr kumimoji="0" lang="en-US" altLang="ja-JP" sz="1000" b="0" i="0" u="none" strike="noStrike" kern="0" cap="none" spc="0" normalizeH="0" baseline="0" noProof="0">
                <a:ln>
                  <a:noFill/>
                </a:ln>
                <a:solidFill>
                  <a:prstClr val="white"/>
                </a:solidFill>
                <a:effectLst/>
                <a:uLnTx/>
                <a:uFillTx/>
                <a:latin typeface="Arial Black"/>
                <a:ea typeface="ＭＳ Ｐゴシック"/>
              </a:endParaRPr>
            </a:p>
          </p:txBody>
        </p:sp>
      </p:grpSp>
      <p:grpSp>
        <p:nvGrpSpPr>
          <p:cNvPr id="10" name="グループ化 9">
            <a:extLst>
              <a:ext uri="{FF2B5EF4-FFF2-40B4-BE49-F238E27FC236}">
                <a16:creationId xmlns:a16="http://schemas.microsoft.com/office/drawing/2014/main" id="{C7411BAA-3876-AD3D-F79F-3CD5F7983F42}"/>
              </a:ext>
            </a:extLst>
          </p:cNvPr>
          <p:cNvGrpSpPr/>
          <p:nvPr/>
        </p:nvGrpSpPr>
        <p:grpSpPr>
          <a:xfrm>
            <a:off x="244721" y="3913065"/>
            <a:ext cx="1692000" cy="723331"/>
            <a:chOff x="2667887" y="3850282"/>
            <a:chExt cx="1807274" cy="723331"/>
          </a:xfrm>
          <a:effectLst/>
        </p:grpSpPr>
        <p:sp>
          <p:nvSpPr>
            <p:cNvPr id="11" name="角丸四角形 10">
              <a:extLst>
                <a:ext uri="{FF2B5EF4-FFF2-40B4-BE49-F238E27FC236}">
                  <a16:creationId xmlns:a16="http://schemas.microsoft.com/office/drawing/2014/main" id="{F8B0567D-2BAC-A14B-B5EF-F99B827F5F5C}"/>
                </a:ext>
              </a:extLst>
            </p:cNvPr>
            <p:cNvSpPr/>
            <p:nvPr/>
          </p:nvSpPr>
          <p:spPr>
            <a:xfrm>
              <a:off x="2667887" y="3850282"/>
              <a:ext cx="1807274" cy="723331"/>
            </a:xfrm>
            <a:prstGeom prst="roundRect">
              <a:avLst>
                <a:gd name="adj" fmla="val 8996"/>
              </a:avLst>
            </a:prstGeom>
            <a:solidFill>
              <a:sysClr val="window" lastClr="FFFFFF"/>
            </a:solidFill>
            <a:ln w="12700">
              <a:solidFill>
                <a:sysClr val="windowText" lastClr="000000"/>
              </a:solidFill>
              <a:prstDash val="sysDot"/>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12" name="テキスト ボックス 11">
              <a:extLst>
                <a:ext uri="{FF2B5EF4-FFF2-40B4-BE49-F238E27FC236}">
                  <a16:creationId xmlns:a16="http://schemas.microsoft.com/office/drawing/2014/main" id="{879143D0-D9EE-72B0-F62D-C4CEA9459AC4}"/>
                </a:ext>
              </a:extLst>
            </p:cNvPr>
            <p:cNvSpPr txBox="1"/>
            <p:nvPr/>
          </p:nvSpPr>
          <p:spPr>
            <a:xfrm>
              <a:off x="2715954" y="3874272"/>
              <a:ext cx="1711140" cy="636072"/>
            </a:xfrm>
            <a:prstGeom prst="rect">
              <a:avLst/>
            </a:prstGeom>
            <a:noFill/>
          </p:spPr>
          <p:txBody>
            <a:bodyPr wrap="square" lIns="0" tIns="0" rIns="0" bIns="0" rtlCol="0" anchor="t" anchorCtr="0">
              <a:spAutoFit/>
            </a:bodyPr>
            <a:lstStyle/>
            <a:p>
              <a:pPr marL="0" marR="0" lvl="0" indent="0"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ts val="1400"/>
                </a:lnSpc>
                <a:spcBef>
                  <a:spcPts val="0"/>
                </a:spcBef>
                <a:spcAft>
                  <a:spcPts val="0"/>
                </a:spcAft>
                <a:buClrTx/>
                <a:buSzTx/>
                <a:buFontTx/>
                <a:buNone/>
                <a:tabLst/>
                <a:defRPr/>
              </a:pPr>
              <a:endParaRPr kumimoji="0" lang="en-US" altLang="ja-JP" sz="1000" b="0" i="0" u="none" strike="noStrike" kern="0" cap="none" spc="0" normalizeH="0" baseline="0" noProof="0">
                <a:ln>
                  <a:noFill/>
                </a:ln>
                <a:solidFill>
                  <a:srgbClr val="FF5050"/>
                </a:solidFill>
                <a:effectLst/>
                <a:uLnTx/>
                <a:uFillTx/>
                <a:latin typeface="Arial Black"/>
                <a:ea typeface="HGP創英角ｺﾞｼｯｸUB"/>
              </a:endParaRPr>
            </a:p>
            <a:p>
              <a:pPr marL="0" marR="0" lvl="0" indent="0" algn="just" defTabSz="914400" eaLnBrk="1" fontAlgn="auto" latinLnBrk="0" hangingPunct="1">
                <a:lnSpc>
                  <a:spcPct val="90000"/>
                </a:lnSpc>
                <a:spcBef>
                  <a:spcPts val="0"/>
                </a:spcBef>
                <a:spcAft>
                  <a:spcPts val="0"/>
                </a:spcAft>
                <a:buClrTx/>
                <a:buSzTx/>
                <a:buFontTx/>
                <a:buNone/>
                <a:tabLst/>
                <a:defRPr/>
              </a:pPr>
              <a:r>
                <a:rPr kumimoji="0" lang="ja-JP" altLang="en-US" sz="1000" b="0" i="0" u="none" strike="noStrike" kern="0" cap="none" normalizeH="0" noProof="0">
                  <a:ln>
                    <a:noFill/>
                  </a:ln>
                  <a:solidFill>
                    <a:prstClr val="black"/>
                  </a:solidFill>
                  <a:effectLst/>
                  <a:uLnTx/>
                  <a:uFillTx/>
                  <a:latin typeface="Arial Black"/>
                  <a:ea typeface="ＭＳ Ｐゴシック"/>
                </a:rPr>
                <a:t>意見を共有することで、新たな気</a:t>
              </a:r>
              <a:r>
                <a:rPr lang="ja-JP" altLang="en-US" sz="1000" kern="0">
                  <a:solidFill>
                    <a:prstClr val="black"/>
                  </a:solidFill>
                  <a:latin typeface="Arial Black"/>
                  <a:ea typeface="ＭＳ Ｐゴシック"/>
                </a:rPr>
                <a:t>づ</a:t>
              </a:r>
              <a:r>
                <a:rPr kumimoji="0" lang="ja-JP" altLang="en-US" sz="1000" b="0" i="0" u="none" strike="noStrike" kern="0" cap="none" normalizeH="0" noProof="0">
                  <a:ln>
                    <a:noFill/>
                  </a:ln>
                  <a:solidFill>
                    <a:prstClr val="black"/>
                  </a:solidFill>
                  <a:effectLst/>
                  <a:uLnTx/>
                  <a:uFillTx/>
                  <a:latin typeface="Arial Black"/>
                  <a:ea typeface="ＭＳ Ｐゴシック"/>
                </a:rPr>
                <a:t>きを得てもらう。</a:t>
              </a:r>
            </a:p>
          </p:txBody>
        </p:sp>
        <p:sp>
          <p:nvSpPr>
            <p:cNvPr id="13" name="テキスト ボックス 12">
              <a:extLst>
                <a:ext uri="{FF2B5EF4-FFF2-40B4-BE49-F238E27FC236}">
                  <a16:creationId xmlns:a16="http://schemas.microsoft.com/office/drawing/2014/main" id="{2C3DE788-161E-23A3-5961-1EF9FB07346E}"/>
                </a:ext>
              </a:extLst>
            </p:cNvPr>
            <p:cNvSpPr txBox="1"/>
            <p:nvPr/>
          </p:nvSpPr>
          <p:spPr>
            <a:xfrm>
              <a:off x="2710725" y="4045169"/>
              <a:ext cx="1721598" cy="172064"/>
            </a:xfrm>
            <a:prstGeom prst="rect">
              <a:avLst/>
            </a:prstGeom>
            <a:solidFill>
              <a:sysClr val="windowText" lastClr="000000"/>
            </a:solidFill>
          </p:spPr>
          <p:txBody>
            <a:bodyPr wrap="square" lIns="0" tIns="18000" rIns="0" bIns="0"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20" normalizeH="0" noProof="0">
                  <a:ln>
                    <a:noFill/>
                  </a:ln>
                  <a:solidFill>
                    <a:prstClr val="white"/>
                  </a:solidFill>
                  <a:effectLst/>
                  <a:uLnTx/>
                  <a:uFillTx/>
                  <a:latin typeface="HGP創英角ｺﾞｼｯｸUB"/>
                  <a:ea typeface="HGP創英角ｺﾞｼｯｸUB"/>
                </a:rPr>
                <a:t>グループ活動（ディスカッション）</a:t>
              </a:r>
              <a:endParaRPr kumimoji="0" lang="en-US" altLang="ja-JP" sz="1000" b="0" i="0" u="none" strike="noStrike" kern="0" cap="none" spc="-20" normalizeH="0" noProof="0">
                <a:ln>
                  <a:noFill/>
                </a:ln>
                <a:solidFill>
                  <a:prstClr val="white"/>
                </a:solidFill>
                <a:effectLst/>
                <a:uLnTx/>
                <a:uFillTx/>
                <a:latin typeface="Arial Black"/>
                <a:ea typeface="ＭＳ Ｐゴシック"/>
              </a:endParaRPr>
            </a:p>
          </p:txBody>
        </p:sp>
      </p:grpSp>
    </p:spTree>
    <p:extLst>
      <p:ext uri="{BB962C8B-B14F-4D97-AF65-F5344CB8AC3E}">
        <p14:creationId xmlns:p14="http://schemas.microsoft.com/office/powerpoint/2010/main" val="26783557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ＭＳ ゴシック"/>
        <a:cs typeface=""/>
      </a:majorFont>
      <a:minorFont>
        <a:latin typeface="Times New Roman"/>
        <a:ea typeface="ＭＳ 明朝"/>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3E7916579E48942A578B93BD249C02F" ma:contentTypeVersion="16" ma:contentTypeDescription="新しいドキュメントを作成します。" ma:contentTypeScope="" ma:versionID="e3500df3e02be88cd0b0a75125f9e041">
  <xsd:schema xmlns:xsd="http://www.w3.org/2001/XMLSchema" xmlns:xs="http://www.w3.org/2001/XMLSchema" xmlns:p="http://schemas.microsoft.com/office/2006/metadata/properties" xmlns:ns2="1f739fab-6d78-413b-bdfb-b8e4b081b506" xmlns:ns3="0cfd19f7-9a31-48f1-a827-fb01c45dd146" targetNamespace="http://schemas.microsoft.com/office/2006/metadata/properties" ma:root="true" ma:fieldsID="f9858e75859dbc383ee1944317de7c7e" ns2:_="" ns3:_="">
    <xsd:import namespace="1f739fab-6d78-413b-bdfb-b8e4b081b506"/>
    <xsd:import namespace="0cfd19f7-9a31-48f1-a827-fb01c45dd14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OCR"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39fab-6d78-413b-bdfb-b8e4b081b506"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3a6e941f-3e61-44d3-bb0b-72ca50aa7e42}" ma:internalName="TaxCatchAll" ma:showField="CatchAllData" ma:web="1f739fab-6d78-413b-bdfb-b8e4b081b50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fd19f7-9a31-48f1-a827-fb01c45dd14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462c662f-fcd5-4c16-8282-839128f5194f"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cfd19f7-9a31-48f1-a827-fb01c45dd146">
      <Terms xmlns="http://schemas.microsoft.com/office/infopath/2007/PartnerControls"/>
    </lcf76f155ced4ddcb4097134ff3c332f>
    <TaxCatchAll xmlns="1f739fab-6d78-413b-bdfb-b8e4b081b506" xsi:nil="true"/>
  </documentManagement>
</p:properties>
</file>

<file path=customXml/itemProps1.xml><?xml version="1.0" encoding="utf-8"?>
<ds:datastoreItem xmlns:ds="http://schemas.openxmlformats.org/officeDocument/2006/customXml" ds:itemID="{F1423D77-E431-4C53-B4CA-E74DCD115B9D}"/>
</file>

<file path=customXml/itemProps2.xml><?xml version="1.0" encoding="utf-8"?>
<ds:datastoreItem xmlns:ds="http://schemas.openxmlformats.org/officeDocument/2006/customXml" ds:itemID="{6EB9DA58-3110-420D-B061-ADD3B5C33755}"/>
</file>

<file path=customXml/itemProps3.xml><?xml version="1.0" encoding="utf-8"?>
<ds:datastoreItem xmlns:ds="http://schemas.openxmlformats.org/officeDocument/2006/customXml" ds:itemID="{DDDF67DA-0B3F-4B9A-B2A8-A0E19A7EDCF3}"/>
</file>

<file path=docProps/app.xml><?xml version="1.0" encoding="utf-8"?>
<Properties xmlns="http://schemas.openxmlformats.org/officeDocument/2006/extended-properties" xmlns:vt="http://schemas.openxmlformats.org/officeDocument/2006/docPropsVTypes">
  <Template/>
  <TotalTime>0</TotalTime>
  <Words>1712</Words>
  <Application>Microsoft Office PowerPoint</Application>
  <PresentationFormat>A4 210 x 297 mm</PresentationFormat>
  <Paragraphs>188</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HGP創英角ｺﾞｼｯｸUB</vt:lpstr>
      <vt:lpstr>ＭＳ Ｐゴシック</vt:lpstr>
      <vt:lpstr>ＭＳ Ｐ明朝</vt:lpstr>
      <vt:lpstr>游ゴシック</vt:lpstr>
      <vt:lpstr>Arial</vt:lpstr>
      <vt:lpstr>Arial Black</vt:lpstr>
      <vt:lpstr>Century</vt:lpstr>
      <vt:lpstr>Times New Roman</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2025-07-29T03:31:29Z</dcterms:created>
  <dcterms:modified xsi:type="dcterms:W3CDTF">2025-07-29T03:31:38Z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0x010100B3E7916579E48942A578B93BD249C02F</vt:lpwstr>
  </property>
</Properties>
</file>