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7"/>
  </p:notesMasterIdLst>
  <p:handoutMasterIdLst>
    <p:handoutMasterId r:id="rId8"/>
  </p:handoutMasterIdLst>
  <p:sldIdLst>
    <p:sldId id="296" r:id="rId2"/>
    <p:sldId id="315" r:id="rId3"/>
    <p:sldId id="316" r:id="rId4"/>
    <p:sldId id="317" r:id="rId5"/>
    <p:sldId id="318" r:id="rId6"/>
  </p:sldIdLst>
  <p:sldSz cx="6858000" cy="9906000" type="A4"/>
  <p:notesSz cx="986631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5"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0000"/>
    <a:srgbClr val="FB5C2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23" autoAdjust="0"/>
    <p:restoredTop sz="94660"/>
  </p:normalViewPr>
  <p:slideViewPr>
    <p:cSldViewPr snapToGrid="0" showGuides="1">
      <p:cViewPr varScale="1">
        <p:scale>
          <a:sx n="79" d="100"/>
          <a:sy n="79" d="100"/>
        </p:scale>
        <p:origin x="3774" y="114"/>
      </p:cViewPr>
      <p:guideLst>
        <p:guide orient="horz" pos="3075"/>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C4C3FFF-35D9-4EFD-9378-E6C2677E93D6}"/>
              </a:ext>
            </a:extLst>
          </p:cNvPr>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FB553CE-7CC8-44B2-8B41-1C4947E0307A}"/>
              </a:ext>
            </a:extLst>
          </p:cNvPr>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13E3FD6E-B51D-4137-9DE8-64F3726C54AE}" type="datetimeFigureOut">
              <a:rPr kumimoji="1" lang="ja-JP" altLang="en-US" smtClean="0"/>
              <a:t>2025/4/11</a:t>
            </a:fld>
            <a:endParaRPr kumimoji="1" lang="ja-JP" altLang="en-US"/>
          </a:p>
        </p:txBody>
      </p:sp>
      <p:sp>
        <p:nvSpPr>
          <p:cNvPr id="4" name="フッター プレースホルダー 3">
            <a:extLst>
              <a:ext uri="{FF2B5EF4-FFF2-40B4-BE49-F238E27FC236}">
                <a16:creationId xmlns:a16="http://schemas.microsoft.com/office/drawing/2014/main" id="{FF1E8D37-4676-4AA6-8FB7-96474BAC017D}"/>
              </a:ext>
            </a:extLst>
          </p:cNvPr>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AA66E12-3728-451F-BDAA-50F8AD474C4F}"/>
              </a:ext>
            </a:extLst>
          </p:cNvPr>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26331C88-E4A1-4E9F-ADB9-02D6DE3581FF}" type="slidenum">
              <a:rPr kumimoji="1" lang="ja-JP" altLang="en-US" smtClean="0"/>
              <a:t>‹#›</a:t>
            </a:fld>
            <a:endParaRPr kumimoji="1" lang="ja-JP" altLang="en-US"/>
          </a:p>
        </p:txBody>
      </p:sp>
    </p:spTree>
    <p:extLst>
      <p:ext uri="{BB962C8B-B14F-4D97-AF65-F5344CB8AC3E}">
        <p14:creationId xmlns:p14="http://schemas.microsoft.com/office/powerpoint/2010/main" val="2398953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0" y="0"/>
            <a:ext cx="4276725" cy="338138"/>
          </a:xfrm>
          <a:prstGeom prst="rect">
            <a:avLst/>
          </a:prstGeom>
        </p:spPr>
        <p:txBody>
          <a:bodyPr vert="horz" lIns="91440" tIns="45720" rIns="91440" bIns="45720" rtlCol="0"/>
          <a:lstStyle>
            <a:lvl1pPr algn="r">
              <a:defRPr sz="1200"/>
            </a:lvl1pPr>
          </a:lstStyle>
          <a:p>
            <a:fld id="{424429D3-AF88-48FD-9B1C-35F57A6E1E8C}" type="datetimeFigureOut">
              <a:rPr kumimoji="1" lang="ja-JP" altLang="en-US" smtClean="0"/>
              <a:t>2025/4/11</a:t>
            </a:fld>
            <a:endParaRPr kumimoji="1" lang="ja-JP" altLang="en-US"/>
          </a:p>
        </p:txBody>
      </p:sp>
      <p:sp>
        <p:nvSpPr>
          <p:cNvPr id="4" name="スライド イメージ プレースホルダー 3"/>
          <p:cNvSpPr>
            <a:spLocks noGrp="1" noRot="1" noChangeAspect="1"/>
          </p:cNvSpPr>
          <p:nvPr>
            <p:ph type="sldImg" idx="2"/>
          </p:nvPr>
        </p:nvSpPr>
        <p:spPr>
          <a:xfrm>
            <a:off x="4146550" y="841375"/>
            <a:ext cx="1574800" cy="2273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425" y="3241675"/>
            <a:ext cx="7893050" cy="265271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0" y="6397625"/>
            <a:ext cx="4276725" cy="338138"/>
          </a:xfrm>
          <a:prstGeom prst="rect">
            <a:avLst/>
          </a:prstGeom>
        </p:spPr>
        <p:txBody>
          <a:bodyPr vert="horz" lIns="91440" tIns="45720" rIns="91440" bIns="45720" rtlCol="0" anchor="b"/>
          <a:lstStyle>
            <a:lvl1pPr algn="r">
              <a:defRPr sz="1200"/>
            </a:lvl1pPr>
          </a:lstStyle>
          <a:p>
            <a:fld id="{8919278E-9D7E-4211-88C1-9E4151C4B04B}" type="slidenum">
              <a:rPr kumimoji="1" lang="ja-JP" altLang="en-US" smtClean="0"/>
              <a:t>‹#›</a:t>
            </a:fld>
            <a:endParaRPr kumimoji="1" lang="ja-JP" altLang="en-US"/>
          </a:p>
        </p:txBody>
      </p:sp>
    </p:spTree>
    <p:extLst>
      <p:ext uri="{BB962C8B-B14F-4D97-AF65-F5344CB8AC3E}">
        <p14:creationId xmlns:p14="http://schemas.microsoft.com/office/powerpoint/2010/main" val="11180489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910D666-D298-47BE-A732-B5461B948505}" type="datetime1">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143352-52D8-41E7-A575-7E32AFBF77A9}" type="slidenum">
              <a:rPr kumimoji="1" lang="ja-JP" altLang="en-US" smtClean="0"/>
              <a:t>‹#›</a:t>
            </a:fld>
            <a:endParaRPr kumimoji="1" lang="ja-JP" altLang="en-US"/>
          </a:p>
        </p:txBody>
      </p:sp>
    </p:spTree>
    <p:extLst>
      <p:ext uri="{BB962C8B-B14F-4D97-AF65-F5344CB8AC3E}">
        <p14:creationId xmlns:p14="http://schemas.microsoft.com/office/powerpoint/2010/main" val="314334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78B1DC-7B5B-48B2-96AE-21AA3A9E2670}" type="datetime1">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143352-52D8-41E7-A575-7E32AFBF77A9}" type="slidenum">
              <a:rPr kumimoji="1" lang="ja-JP" altLang="en-US" smtClean="0"/>
              <a:t>‹#›</a:t>
            </a:fld>
            <a:endParaRPr kumimoji="1" lang="ja-JP" altLang="en-US"/>
          </a:p>
        </p:txBody>
      </p:sp>
    </p:spTree>
    <p:extLst>
      <p:ext uri="{BB962C8B-B14F-4D97-AF65-F5344CB8AC3E}">
        <p14:creationId xmlns:p14="http://schemas.microsoft.com/office/powerpoint/2010/main" val="295967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8066B79-CE5B-4FE1-960D-BB91B3FF76DF}" type="datetime1">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143352-52D8-41E7-A575-7E32AFBF77A9}" type="slidenum">
              <a:rPr kumimoji="1" lang="ja-JP" altLang="en-US" smtClean="0"/>
              <a:t>‹#›</a:t>
            </a:fld>
            <a:endParaRPr kumimoji="1" lang="ja-JP" altLang="en-US"/>
          </a:p>
        </p:txBody>
      </p:sp>
    </p:spTree>
    <p:extLst>
      <p:ext uri="{BB962C8B-B14F-4D97-AF65-F5344CB8AC3E}">
        <p14:creationId xmlns:p14="http://schemas.microsoft.com/office/powerpoint/2010/main" val="174536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DF44EE0-FCB1-46EB-ABFC-961A35C3C898}" type="datetime1">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143352-52D8-41E7-A575-7E32AFBF77A9}" type="slidenum">
              <a:rPr kumimoji="1" lang="ja-JP" altLang="en-US" smtClean="0"/>
              <a:t>‹#›</a:t>
            </a:fld>
            <a:endParaRPr kumimoji="1" lang="ja-JP" altLang="en-US"/>
          </a:p>
        </p:txBody>
      </p:sp>
    </p:spTree>
    <p:extLst>
      <p:ext uri="{BB962C8B-B14F-4D97-AF65-F5344CB8AC3E}">
        <p14:creationId xmlns:p14="http://schemas.microsoft.com/office/powerpoint/2010/main" val="205865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9B95AC6-FA8C-4BFA-AAA2-D310945110FE}" type="datetime1">
              <a:rPr kumimoji="1" lang="ja-JP" altLang="en-US" smtClean="0"/>
              <a:t>2025/4/11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143352-52D8-41E7-A575-7E32AFBF77A9}" type="slidenum">
              <a:rPr kumimoji="1" lang="ja-JP" altLang="en-US" smtClean="0"/>
              <a:t>‹#›</a:t>
            </a:fld>
            <a:endParaRPr kumimoji="1" lang="ja-JP" altLang="en-US"/>
          </a:p>
        </p:txBody>
      </p:sp>
    </p:spTree>
    <p:extLst>
      <p:ext uri="{BB962C8B-B14F-4D97-AF65-F5344CB8AC3E}">
        <p14:creationId xmlns:p14="http://schemas.microsoft.com/office/powerpoint/2010/main" val="4071806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F2A0362-2FD4-4346-9799-910C72FA2A47}" type="datetime1">
              <a:rPr kumimoji="1" lang="ja-JP" altLang="en-US" smtClean="0"/>
              <a:t>2025/4/11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143352-52D8-41E7-A575-7E32AFBF77A9}" type="slidenum">
              <a:rPr kumimoji="1" lang="ja-JP" altLang="en-US" smtClean="0"/>
              <a:t>‹#›</a:t>
            </a:fld>
            <a:endParaRPr kumimoji="1" lang="ja-JP" altLang="en-US"/>
          </a:p>
        </p:txBody>
      </p:sp>
    </p:spTree>
    <p:extLst>
      <p:ext uri="{BB962C8B-B14F-4D97-AF65-F5344CB8AC3E}">
        <p14:creationId xmlns:p14="http://schemas.microsoft.com/office/powerpoint/2010/main" val="202704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5DBF411-88BA-4531-AD58-25DFFDF8524F}" type="datetime1">
              <a:rPr kumimoji="1" lang="ja-JP" altLang="en-US" smtClean="0"/>
              <a:t>2025/4/11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143352-52D8-41E7-A575-7E32AFBF77A9}" type="slidenum">
              <a:rPr kumimoji="1" lang="ja-JP" altLang="en-US" smtClean="0"/>
              <a:t>‹#›</a:t>
            </a:fld>
            <a:endParaRPr kumimoji="1" lang="ja-JP" altLang="en-US"/>
          </a:p>
        </p:txBody>
      </p:sp>
    </p:spTree>
    <p:extLst>
      <p:ext uri="{BB962C8B-B14F-4D97-AF65-F5344CB8AC3E}">
        <p14:creationId xmlns:p14="http://schemas.microsoft.com/office/powerpoint/2010/main" val="937251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D5FE8D9-337C-4F66-A413-2DFF4D26B2BB}" type="datetime1">
              <a:rPr kumimoji="1" lang="ja-JP" altLang="en-US" smtClean="0"/>
              <a:t>2025/4/11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143352-52D8-41E7-A575-7E32AFBF77A9}" type="slidenum">
              <a:rPr kumimoji="1" lang="ja-JP" altLang="en-US" smtClean="0"/>
              <a:t>‹#›</a:t>
            </a:fld>
            <a:endParaRPr kumimoji="1" lang="ja-JP" altLang="en-US"/>
          </a:p>
        </p:txBody>
      </p:sp>
    </p:spTree>
    <p:extLst>
      <p:ext uri="{BB962C8B-B14F-4D97-AF65-F5344CB8AC3E}">
        <p14:creationId xmlns:p14="http://schemas.microsoft.com/office/powerpoint/2010/main" val="294700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F33E6-E105-4CCF-98D7-DD953BAFA0A9}" type="datetime1">
              <a:rPr kumimoji="1" lang="ja-JP" altLang="en-US" smtClean="0"/>
              <a:t>2025/4/11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143352-52D8-41E7-A575-7E32AFBF77A9}" type="slidenum">
              <a:rPr kumimoji="1" lang="ja-JP" altLang="en-US" smtClean="0"/>
              <a:t>‹#›</a:t>
            </a:fld>
            <a:endParaRPr kumimoji="1" lang="ja-JP" altLang="en-US"/>
          </a:p>
        </p:txBody>
      </p:sp>
    </p:spTree>
    <p:extLst>
      <p:ext uri="{BB962C8B-B14F-4D97-AF65-F5344CB8AC3E}">
        <p14:creationId xmlns:p14="http://schemas.microsoft.com/office/powerpoint/2010/main" val="3871437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45E8E8C-9AC6-4E69-A87F-9EA9935CAC23}" type="datetime1">
              <a:rPr kumimoji="1" lang="ja-JP" altLang="en-US" smtClean="0"/>
              <a:t>2025/4/11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143352-52D8-41E7-A575-7E32AFBF77A9}" type="slidenum">
              <a:rPr kumimoji="1" lang="ja-JP" altLang="en-US" smtClean="0"/>
              <a:t>‹#›</a:t>
            </a:fld>
            <a:endParaRPr kumimoji="1" lang="ja-JP" altLang="en-US"/>
          </a:p>
        </p:txBody>
      </p:sp>
    </p:spTree>
    <p:extLst>
      <p:ext uri="{BB962C8B-B14F-4D97-AF65-F5344CB8AC3E}">
        <p14:creationId xmlns:p14="http://schemas.microsoft.com/office/powerpoint/2010/main" val="62735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E2546A9-9AF8-4455-B0EB-E9C581819FDF}" type="datetime1">
              <a:rPr kumimoji="1" lang="ja-JP" altLang="en-US" smtClean="0"/>
              <a:t>2025/4/11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143352-52D8-41E7-A575-7E32AFBF77A9}" type="slidenum">
              <a:rPr kumimoji="1" lang="ja-JP" altLang="en-US" smtClean="0"/>
              <a:t>‹#›</a:t>
            </a:fld>
            <a:endParaRPr kumimoji="1" lang="ja-JP" altLang="en-US"/>
          </a:p>
        </p:txBody>
      </p:sp>
    </p:spTree>
    <p:extLst>
      <p:ext uri="{BB962C8B-B14F-4D97-AF65-F5344CB8AC3E}">
        <p14:creationId xmlns:p14="http://schemas.microsoft.com/office/powerpoint/2010/main" val="422937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22C82AD-34C9-468A-8310-EAED2110547B}" type="datetime1">
              <a:rPr kumimoji="1" lang="ja-JP" altLang="en-US" smtClean="0"/>
              <a:t>2025/4/11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0143352-52D8-41E7-A575-7E32AFBF77A9}" type="slidenum">
              <a:rPr kumimoji="1" lang="ja-JP" altLang="en-US" smtClean="0"/>
              <a:t>‹#›</a:t>
            </a:fld>
            <a:endParaRPr kumimoji="1" lang="ja-JP" altLang="en-US"/>
          </a:p>
        </p:txBody>
      </p:sp>
    </p:spTree>
    <p:extLst>
      <p:ext uri="{BB962C8B-B14F-4D97-AF65-F5344CB8AC3E}">
        <p14:creationId xmlns:p14="http://schemas.microsoft.com/office/powerpoint/2010/main" val="1445130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225FAD95-3923-852A-40D2-1EAF44E12551}"/>
              </a:ext>
            </a:extLst>
          </p:cNvPr>
          <p:cNvSpPr/>
          <p:nvPr/>
        </p:nvSpPr>
        <p:spPr>
          <a:xfrm>
            <a:off x="81555" y="875861"/>
            <a:ext cx="6661553" cy="388544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1DB13E4-8DC8-D925-4730-725FC4A9A028}"/>
              </a:ext>
            </a:extLst>
          </p:cNvPr>
          <p:cNvSpPr txBox="1"/>
          <p:nvPr/>
        </p:nvSpPr>
        <p:spPr>
          <a:xfrm>
            <a:off x="114892" y="51109"/>
            <a:ext cx="4860304" cy="575542"/>
          </a:xfrm>
          <a:prstGeom prst="rect">
            <a:avLst/>
          </a:prstGeom>
          <a:noFill/>
        </p:spPr>
        <p:txBody>
          <a:bodyPr wrap="square" rtlCol="0">
            <a:spAutoFit/>
          </a:bodyPr>
          <a:lstStyle/>
          <a:p>
            <a:pPr>
              <a:lnSpc>
                <a:spcPct val="150000"/>
              </a:lnSpc>
            </a:pPr>
            <a:r>
              <a:rPr lang="en-US" altLang="ja-JP" sz="1050" dirty="0"/>
              <a:t>WS</a:t>
            </a:r>
            <a:r>
              <a:rPr lang="ja-JP" altLang="en-US" sz="1050" dirty="0"/>
              <a:t>一式</a:t>
            </a:r>
            <a:r>
              <a:rPr lang="en-US" altLang="ja-JP" sz="1050" dirty="0"/>
              <a:t>【</a:t>
            </a:r>
            <a:r>
              <a:rPr lang="ja-JP" altLang="en-US" sz="1050" dirty="0"/>
              <a:t>事前・現地・事後・ふりかえり</a:t>
            </a:r>
            <a:r>
              <a:rPr lang="en-US" altLang="ja-JP" sz="1050" dirty="0"/>
              <a:t>】</a:t>
            </a:r>
          </a:p>
          <a:p>
            <a:pPr>
              <a:lnSpc>
                <a:spcPct val="150000"/>
              </a:lnSpc>
            </a:pPr>
            <a:r>
              <a:rPr lang="ja-JP" altLang="en-US" sz="1050" dirty="0"/>
              <a:t>尾瀬ネイチャーラーニング（中学校用）</a:t>
            </a:r>
            <a:endParaRPr kumimoji="1" lang="ja-JP" altLang="en-US" sz="1050" dirty="0"/>
          </a:p>
        </p:txBody>
      </p:sp>
      <p:sp>
        <p:nvSpPr>
          <p:cNvPr id="2" name="TextBox 12">
            <a:extLst>
              <a:ext uri="{FF2B5EF4-FFF2-40B4-BE49-F238E27FC236}">
                <a16:creationId xmlns:a16="http://schemas.microsoft.com/office/drawing/2014/main" id="{7CA1A189-FB1F-FE1B-329E-6AE803AA3B2C}"/>
              </a:ext>
            </a:extLst>
          </p:cNvPr>
          <p:cNvSpPr txBox="1"/>
          <p:nvPr/>
        </p:nvSpPr>
        <p:spPr>
          <a:xfrm>
            <a:off x="3106174" y="86795"/>
            <a:ext cx="3745056" cy="323422"/>
          </a:xfrm>
          <a:prstGeom prst="rect">
            <a:avLst/>
          </a:prstGeom>
        </p:spPr>
        <p:txBody>
          <a:bodyPr wrap="square" lIns="0" tIns="0" rIns="0" bIns="0" rtlCol="0" anchor="t">
            <a:spAutoFit/>
          </a:bodyPr>
          <a:lstStyle/>
          <a:p>
            <a:pPr algn="r">
              <a:lnSpc>
                <a:spcPts val="2869"/>
              </a:lnSpc>
            </a:pPr>
            <a:r>
              <a:rPr lang="en-US" sz="1400" spc="-32" dirty="0" err="1">
                <a:solidFill>
                  <a:srgbClr val="000000"/>
                </a:solidFill>
                <a:latin typeface="+mn-ea"/>
              </a:rPr>
              <a:t>氏名</a:t>
            </a:r>
            <a:r>
              <a:rPr lang="en-US" sz="1400" spc="-32" dirty="0">
                <a:solidFill>
                  <a:srgbClr val="000000"/>
                </a:solidFill>
                <a:latin typeface="+mn-ea"/>
              </a:rPr>
              <a:t>（　　　</a:t>
            </a:r>
            <a:r>
              <a:rPr lang="ja-JP" altLang="en-US" sz="1400" spc="-32" dirty="0">
                <a:solidFill>
                  <a:srgbClr val="000000"/>
                </a:solidFill>
                <a:latin typeface="+mn-ea"/>
              </a:rPr>
              <a:t>　</a:t>
            </a:r>
            <a:r>
              <a:rPr lang="en-US" sz="1400" spc="-32" dirty="0">
                <a:solidFill>
                  <a:srgbClr val="000000"/>
                </a:solidFill>
                <a:latin typeface="+mn-ea"/>
              </a:rPr>
              <a:t>　　　　</a:t>
            </a:r>
            <a:r>
              <a:rPr lang="ja-JP" altLang="en-US" sz="1400" spc="-32" dirty="0">
                <a:solidFill>
                  <a:srgbClr val="000000"/>
                </a:solidFill>
                <a:latin typeface="+mn-ea"/>
              </a:rPr>
              <a:t>　</a:t>
            </a:r>
            <a:r>
              <a:rPr lang="en-US" sz="1400" spc="-32" dirty="0">
                <a:solidFill>
                  <a:srgbClr val="000000"/>
                </a:solidFill>
                <a:latin typeface="+mn-ea"/>
              </a:rPr>
              <a:t>　　）</a:t>
            </a:r>
          </a:p>
        </p:txBody>
      </p:sp>
      <p:sp>
        <p:nvSpPr>
          <p:cNvPr id="3" name="TextBox 10">
            <a:extLst>
              <a:ext uri="{FF2B5EF4-FFF2-40B4-BE49-F238E27FC236}">
                <a16:creationId xmlns:a16="http://schemas.microsoft.com/office/drawing/2014/main" id="{99A8ED68-1AA6-069E-B7D8-FA402FE9A965}"/>
              </a:ext>
            </a:extLst>
          </p:cNvPr>
          <p:cNvSpPr txBox="1"/>
          <p:nvPr/>
        </p:nvSpPr>
        <p:spPr>
          <a:xfrm>
            <a:off x="124468" y="5030744"/>
            <a:ext cx="6141665" cy="221086"/>
          </a:xfrm>
          <a:prstGeom prst="rect">
            <a:avLst/>
          </a:prstGeom>
        </p:spPr>
        <p:txBody>
          <a:bodyPr lIns="0" tIns="0" rIns="0" bIns="0" rtlCol="0" anchor="t">
            <a:spAutoFit/>
          </a:bodyPr>
          <a:lstStyle/>
          <a:p>
            <a:pPr>
              <a:lnSpc>
                <a:spcPts val="1792"/>
              </a:lnSpc>
            </a:pPr>
            <a:r>
              <a:rPr lang="ja-JP" altLang="en-US" sz="1400" b="1" spc="44" dirty="0">
                <a:solidFill>
                  <a:srgbClr val="000000"/>
                </a:solidFill>
                <a:latin typeface="+mn-ea"/>
              </a:rPr>
              <a:t>■自分の興味・関心を発見してみよう</a:t>
            </a:r>
            <a:endParaRPr lang="en-US" sz="1400" b="1" spc="44" dirty="0">
              <a:solidFill>
                <a:srgbClr val="000000"/>
              </a:solidFill>
              <a:latin typeface="+mn-ea"/>
            </a:endParaRPr>
          </a:p>
        </p:txBody>
      </p:sp>
      <p:sp>
        <p:nvSpPr>
          <p:cNvPr id="6" name="四角形: 角を丸くする 5">
            <a:extLst>
              <a:ext uri="{FF2B5EF4-FFF2-40B4-BE49-F238E27FC236}">
                <a16:creationId xmlns:a16="http://schemas.microsoft.com/office/drawing/2014/main" id="{CC95CA83-E11A-1C0E-8360-FEE3867C736F}"/>
              </a:ext>
            </a:extLst>
          </p:cNvPr>
          <p:cNvSpPr/>
          <p:nvPr/>
        </p:nvSpPr>
        <p:spPr>
          <a:xfrm>
            <a:off x="214620" y="5684700"/>
            <a:ext cx="2891554" cy="4041464"/>
          </a:xfrm>
          <a:prstGeom prst="roundRect">
            <a:avLst>
              <a:gd name="adj" fmla="val 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altLang="ja-JP" sz="1600" b="1" dirty="0">
              <a:solidFill>
                <a:schemeClr val="tx1"/>
              </a:solidFill>
            </a:endParaRPr>
          </a:p>
        </p:txBody>
      </p:sp>
      <p:graphicFrame>
        <p:nvGraphicFramePr>
          <p:cNvPr id="9" name="表 8">
            <a:extLst>
              <a:ext uri="{FF2B5EF4-FFF2-40B4-BE49-F238E27FC236}">
                <a16:creationId xmlns:a16="http://schemas.microsoft.com/office/drawing/2014/main" id="{58B40EF2-738E-00E7-98D1-1564590244C2}"/>
              </a:ext>
            </a:extLst>
          </p:cNvPr>
          <p:cNvGraphicFramePr>
            <a:graphicFrameLocks noGrp="1"/>
          </p:cNvGraphicFramePr>
          <p:nvPr>
            <p:extLst>
              <p:ext uri="{D42A27DB-BD31-4B8C-83A1-F6EECF244321}">
                <p14:modId xmlns:p14="http://schemas.microsoft.com/office/powerpoint/2010/main" val="3867994201"/>
              </p:ext>
            </p:extLst>
          </p:nvPr>
        </p:nvGraphicFramePr>
        <p:xfrm>
          <a:off x="3429000" y="5684699"/>
          <a:ext cx="3214380" cy="4041465"/>
        </p:xfrm>
        <a:graphic>
          <a:graphicData uri="http://schemas.openxmlformats.org/drawingml/2006/table">
            <a:tbl>
              <a:tblPr firstRow="1" bandRow="1">
                <a:tableStyleId>{5940675A-B579-460E-94D1-54222C63F5DA}</a:tableStyleId>
              </a:tblPr>
              <a:tblGrid>
                <a:gridCol w="3214380">
                  <a:extLst>
                    <a:ext uri="{9D8B030D-6E8A-4147-A177-3AD203B41FA5}">
                      <a16:colId xmlns:a16="http://schemas.microsoft.com/office/drawing/2014/main" val="1799182515"/>
                    </a:ext>
                  </a:extLst>
                </a:gridCol>
              </a:tblGrid>
              <a:tr h="808293">
                <a:tc>
                  <a:txBody>
                    <a:bodyPr/>
                    <a:lstStyle/>
                    <a:p>
                      <a:r>
                        <a:rPr kumimoji="1" lang="ja-JP" altLang="en-US" sz="2400" dirty="0">
                          <a:latin typeface="HGP創英角ｺﾞｼｯｸUB" panose="020B0900000000000000" pitchFamily="50" charset="-128"/>
                          <a:ea typeface="HGP創英角ｺﾞｼｯｸUB" panose="020B0900000000000000" pitchFamily="50" charset="-128"/>
                        </a:rPr>
                        <a:t>１</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9532346"/>
                  </a:ext>
                </a:extLst>
              </a:tr>
              <a:tr h="808293">
                <a:tc>
                  <a:txBody>
                    <a:bodyPr/>
                    <a:lstStyle/>
                    <a:p>
                      <a:r>
                        <a:rPr kumimoji="1" lang="ja-JP" altLang="en-US" sz="2400" dirty="0">
                          <a:latin typeface="HGP創英角ｺﾞｼｯｸUB" panose="020B0900000000000000" pitchFamily="50" charset="-128"/>
                          <a:ea typeface="HGP創英角ｺﾞｼｯｸUB" panose="020B0900000000000000" pitchFamily="50" charset="-128"/>
                        </a:rPr>
                        <a:t>２</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0542101"/>
                  </a:ext>
                </a:extLst>
              </a:tr>
              <a:tr h="808293">
                <a:tc>
                  <a:txBody>
                    <a:bodyPr/>
                    <a:lstStyle/>
                    <a:p>
                      <a:r>
                        <a:rPr kumimoji="1" lang="ja-JP" altLang="en-US" sz="2400" dirty="0">
                          <a:latin typeface="HGP創英角ｺﾞｼｯｸUB" panose="020B0900000000000000" pitchFamily="50" charset="-128"/>
                          <a:ea typeface="HGP創英角ｺﾞｼｯｸUB" panose="020B0900000000000000" pitchFamily="50" charset="-128"/>
                        </a:rPr>
                        <a:t>３</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5032733"/>
                  </a:ext>
                </a:extLst>
              </a:tr>
              <a:tr h="808293">
                <a:tc>
                  <a:txBody>
                    <a:bodyPr/>
                    <a:lstStyle/>
                    <a:p>
                      <a:r>
                        <a:rPr kumimoji="1" lang="ja-JP" altLang="en-US" sz="2400" dirty="0">
                          <a:latin typeface="HGP創英角ｺﾞｼｯｸUB" panose="020B0900000000000000" pitchFamily="50" charset="-128"/>
                          <a:ea typeface="HGP創英角ｺﾞｼｯｸUB" panose="020B0900000000000000" pitchFamily="50" charset="-128"/>
                        </a:rPr>
                        <a:t>４</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7417199"/>
                  </a:ext>
                </a:extLst>
              </a:tr>
              <a:tr h="808293">
                <a:tc>
                  <a:txBody>
                    <a:bodyPr/>
                    <a:lstStyle/>
                    <a:p>
                      <a:r>
                        <a:rPr kumimoji="1" lang="ja-JP" altLang="en-US" sz="2400" dirty="0">
                          <a:latin typeface="HGP創英角ｺﾞｼｯｸUB" panose="020B0900000000000000" pitchFamily="50" charset="-128"/>
                          <a:ea typeface="HGP創英角ｺﾞｼｯｸUB" panose="020B0900000000000000" pitchFamily="50" charset="-128"/>
                        </a:rPr>
                        <a:t>５</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38457315"/>
                  </a:ext>
                </a:extLst>
              </a:tr>
            </a:tbl>
          </a:graphicData>
        </a:graphic>
      </p:graphicFrame>
      <p:sp>
        <p:nvSpPr>
          <p:cNvPr id="11" name="TextBox 10">
            <a:extLst>
              <a:ext uri="{FF2B5EF4-FFF2-40B4-BE49-F238E27FC236}">
                <a16:creationId xmlns:a16="http://schemas.microsoft.com/office/drawing/2014/main" id="{E68C6CF8-758C-DCE8-FD2A-6FA40809C931}"/>
              </a:ext>
            </a:extLst>
          </p:cNvPr>
          <p:cNvSpPr txBox="1"/>
          <p:nvPr/>
        </p:nvSpPr>
        <p:spPr>
          <a:xfrm>
            <a:off x="214620" y="5301308"/>
            <a:ext cx="2891554" cy="210827"/>
          </a:xfrm>
          <a:prstGeom prst="rect">
            <a:avLst/>
          </a:prstGeom>
        </p:spPr>
        <p:txBody>
          <a:bodyPr wrap="square" lIns="0" tIns="0" rIns="0" bIns="0" rtlCol="0" anchor="t">
            <a:spAutoFit/>
          </a:bodyPr>
          <a:lstStyle/>
          <a:p>
            <a:pPr>
              <a:lnSpc>
                <a:spcPts val="1792"/>
              </a:lnSpc>
            </a:pPr>
            <a:r>
              <a:rPr lang="ja-JP" altLang="en-US" sz="1000" spc="44" dirty="0">
                <a:solidFill>
                  <a:srgbClr val="000000"/>
                </a:solidFill>
                <a:latin typeface="+mn-ea"/>
              </a:rPr>
              <a:t>①自由に書きだしてみよう</a:t>
            </a:r>
            <a:endParaRPr lang="en-US" sz="1000" spc="44" dirty="0">
              <a:solidFill>
                <a:srgbClr val="000000"/>
              </a:solidFill>
              <a:latin typeface="+mn-ea"/>
            </a:endParaRPr>
          </a:p>
        </p:txBody>
      </p:sp>
      <p:sp>
        <p:nvSpPr>
          <p:cNvPr id="12" name="TextBox 10">
            <a:extLst>
              <a:ext uri="{FF2B5EF4-FFF2-40B4-BE49-F238E27FC236}">
                <a16:creationId xmlns:a16="http://schemas.microsoft.com/office/drawing/2014/main" id="{04BDFC7B-D316-4AA0-9B07-4F9C31721C20}"/>
              </a:ext>
            </a:extLst>
          </p:cNvPr>
          <p:cNvSpPr txBox="1"/>
          <p:nvPr/>
        </p:nvSpPr>
        <p:spPr>
          <a:xfrm>
            <a:off x="3532925" y="5301285"/>
            <a:ext cx="3447424" cy="209416"/>
          </a:xfrm>
          <a:prstGeom prst="rect">
            <a:avLst/>
          </a:prstGeom>
        </p:spPr>
        <p:txBody>
          <a:bodyPr wrap="square" lIns="0" tIns="0" rIns="0" bIns="0" rtlCol="0" anchor="t">
            <a:spAutoFit/>
          </a:bodyPr>
          <a:lstStyle/>
          <a:p>
            <a:pPr>
              <a:lnSpc>
                <a:spcPts val="1792"/>
              </a:lnSpc>
            </a:pPr>
            <a:r>
              <a:rPr lang="ja-JP" altLang="en-US" sz="1000" spc="44" dirty="0">
                <a:solidFill>
                  <a:srgbClr val="000000"/>
                </a:solidFill>
                <a:latin typeface="+mn-ea"/>
              </a:rPr>
              <a:t>②書き出したものから、１～５の順位をつけてみよう</a:t>
            </a:r>
            <a:endParaRPr lang="en-US" sz="1000" spc="44" dirty="0">
              <a:solidFill>
                <a:srgbClr val="000000"/>
              </a:solidFill>
              <a:latin typeface="+mn-ea"/>
            </a:endParaRPr>
          </a:p>
        </p:txBody>
      </p:sp>
      <p:sp>
        <p:nvSpPr>
          <p:cNvPr id="4" name="四角形: 角を丸くする 3">
            <a:extLst>
              <a:ext uri="{FF2B5EF4-FFF2-40B4-BE49-F238E27FC236}">
                <a16:creationId xmlns:a16="http://schemas.microsoft.com/office/drawing/2014/main" id="{9BCB071B-1BA1-BCEB-D44B-9893982624D0}"/>
              </a:ext>
            </a:extLst>
          </p:cNvPr>
          <p:cNvSpPr/>
          <p:nvPr/>
        </p:nvSpPr>
        <p:spPr>
          <a:xfrm>
            <a:off x="174053" y="1365393"/>
            <a:ext cx="1159417" cy="323682"/>
          </a:xfrm>
          <a:prstGeom prst="roundRect">
            <a:avLst>
              <a:gd name="adj" fmla="val 0"/>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狙い</a:t>
            </a:r>
          </a:p>
        </p:txBody>
      </p:sp>
      <p:sp>
        <p:nvSpPr>
          <p:cNvPr id="5" name="テキスト ボックス 4">
            <a:extLst>
              <a:ext uri="{FF2B5EF4-FFF2-40B4-BE49-F238E27FC236}">
                <a16:creationId xmlns:a16="http://schemas.microsoft.com/office/drawing/2014/main" id="{C4D86EEF-7CCA-A852-CF88-371E7C872757}"/>
              </a:ext>
            </a:extLst>
          </p:cNvPr>
          <p:cNvSpPr txBox="1"/>
          <p:nvPr/>
        </p:nvSpPr>
        <p:spPr>
          <a:xfrm>
            <a:off x="114892" y="1741987"/>
            <a:ext cx="6314303" cy="619913"/>
          </a:xfrm>
          <a:prstGeom prst="rect">
            <a:avLst/>
          </a:prstGeom>
          <a:noFill/>
        </p:spPr>
        <p:txBody>
          <a:bodyPr wrap="square" rtlCol="0">
            <a:spAutoFit/>
          </a:bodyPr>
          <a:lstStyle/>
          <a:p>
            <a:pPr>
              <a:lnSpc>
                <a:spcPct val="150000"/>
              </a:lnSpc>
            </a:pPr>
            <a:r>
              <a:rPr kumimoji="1" lang="ja-JP" altLang="en-US" sz="1200" b="1" dirty="0"/>
              <a:t>✓　自分の興味・関心を明らかにする</a:t>
            </a:r>
            <a:endParaRPr kumimoji="1" lang="en-US" altLang="ja-JP" sz="1200" b="1" dirty="0"/>
          </a:p>
          <a:p>
            <a:pPr>
              <a:lnSpc>
                <a:spcPct val="150000"/>
              </a:lnSpc>
            </a:pPr>
            <a:r>
              <a:rPr kumimoji="1" lang="ja-JP" altLang="en-US" sz="1200" b="1" dirty="0"/>
              <a:t>✓　尾瀬と自己（興味・関心）の関わりを見出して持続可能性を考える</a:t>
            </a:r>
            <a:endParaRPr kumimoji="1" lang="en-US" altLang="ja-JP" sz="1200" b="1" dirty="0"/>
          </a:p>
        </p:txBody>
      </p:sp>
      <p:sp>
        <p:nvSpPr>
          <p:cNvPr id="8" name="四角形: 角を丸くする 7">
            <a:extLst>
              <a:ext uri="{FF2B5EF4-FFF2-40B4-BE49-F238E27FC236}">
                <a16:creationId xmlns:a16="http://schemas.microsoft.com/office/drawing/2014/main" id="{6B718296-6B7E-14A5-C22C-366E19644755}"/>
              </a:ext>
            </a:extLst>
          </p:cNvPr>
          <p:cNvSpPr/>
          <p:nvPr/>
        </p:nvSpPr>
        <p:spPr>
          <a:xfrm>
            <a:off x="174053" y="2405046"/>
            <a:ext cx="1159417" cy="323682"/>
          </a:xfrm>
          <a:prstGeom prst="roundRect">
            <a:avLst>
              <a:gd name="adj" fmla="val 0"/>
            </a:avLst>
          </a:prstGeom>
          <a:no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rPr>
              <a:t>アウトプット</a:t>
            </a:r>
          </a:p>
        </p:txBody>
      </p:sp>
      <p:sp>
        <p:nvSpPr>
          <p:cNvPr id="10" name="テキスト ボックス 9">
            <a:extLst>
              <a:ext uri="{FF2B5EF4-FFF2-40B4-BE49-F238E27FC236}">
                <a16:creationId xmlns:a16="http://schemas.microsoft.com/office/drawing/2014/main" id="{52D003F4-4AC4-7B01-D14A-6D20D4153F94}"/>
              </a:ext>
            </a:extLst>
          </p:cNvPr>
          <p:cNvSpPr txBox="1"/>
          <p:nvPr/>
        </p:nvSpPr>
        <p:spPr>
          <a:xfrm>
            <a:off x="143110" y="2748951"/>
            <a:ext cx="6314303" cy="342401"/>
          </a:xfrm>
          <a:prstGeom prst="rect">
            <a:avLst/>
          </a:prstGeom>
          <a:noFill/>
        </p:spPr>
        <p:txBody>
          <a:bodyPr wrap="square" rtlCol="0">
            <a:spAutoFit/>
          </a:bodyPr>
          <a:lstStyle/>
          <a:p>
            <a:pPr>
              <a:lnSpc>
                <a:spcPct val="150000"/>
              </a:lnSpc>
            </a:pPr>
            <a:r>
              <a:rPr kumimoji="1" lang="ja-JP" altLang="en-US" sz="1200" b="1" dirty="0"/>
              <a:t>「</a:t>
            </a:r>
            <a:r>
              <a:rPr lang="ja-JP" altLang="en-US" sz="1200" b="1" dirty="0"/>
              <a:t>自分</a:t>
            </a:r>
            <a:r>
              <a:rPr kumimoji="1" lang="ja-JP" altLang="en-US" sz="1200" b="1" dirty="0"/>
              <a:t>の興味・関心から、尾瀬の課題解決や価値創出につながるアイディア」を表現する</a:t>
            </a:r>
            <a:endParaRPr kumimoji="1" lang="en-US" altLang="ja-JP" sz="1200" b="1" dirty="0"/>
          </a:p>
        </p:txBody>
      </p:sp>
      <p:pic>
        <p:nvPicPr>
          <p:cNvPr id="13" name="図 12">
            <a:extLst>
              <a:ext uri="{FF2B5EF4-FFF2-40B4-BE49-F238E27FC236}">
                <a16:creationId xmlns:a16="http://schemas.microsoft.com/office/drawing/2014/main" id="{742C0149-F109-C64C-18AD-D527CDA4E815}"/>
              </a:ext>
            </a:extLst>
          </p:cNvPr>
          <p:cNvPicPr>
            <a:picLocks noChangeAspect="1"/>
          </p:cNvPicPr>
          <p:nvPr/>
        </p:nvPicPr>
        <p:blipFill>
          <a:blip r:embed="rId2"/>
          <a:stretch>
            <a:fillRect/>
          </a:stretch>
        </p:blipFill>
        <p:spPr>
          <a:xfrm>
            <a:off x="174053" y="3238834"/>
            <a:ext cx="1772633" cy="1162592"/>
          </a:xfrm>
          <a:prstGeom prst="rect">
            <a:avLst/>
          </a:prstGeom>
          <a:ln>
            <a:solidFill>
              <a:schemeClr val="tx1"/>
            </a:solidFill>
          </a:ln>
        </p:spPr>
      </p:pic>
      <p:pic>
        <p:nvPicPr>
          <p:cNvPr id="14" name="図 13">
            <a:extLst>
              <a:ext uri="{FF2B5EF4-FFF2-40B4-BE49-F238E27FC236}">
                <a16:creationId xmlns:a16="http://schemas.microsoft.com/office/drawing/2014/main" id="{1364C434-60B0-C057-53CD-9BABBFB9F1B4}"/>
              </a:ext>
            </a:extLst>
          </p:cNvPr>
          <p:cNvPicPr>
            <a:picLocks noChangeAspect="1"/>
          </p:cNvPicPr>
          <p:nvPr/>
        </p:nvPicPr>
        <p:blipFill>
          <a:blip r:embed="rId3"/>
          <a:stretch>
            <a:fillRect/>
          </a:stretch>
        </p:blipFill>
        <p:spPr>
          <a:xfrm>
            <a:off x="2334019" y="3242667"/>
            <a:ext cx="1984070" cy="1167708"/>
          </a:xfrm>
          <a:prstGeom prst="rect">
            <a:avLst/>
          </a:prstGeom>
          <a:ln>
            <a:solidFill>
              <a:schemeClr val="tx1"/>
            </a:solidFill>
          </a:ln>
        </p:spPr>
      </p:pic>
      <p:pic>
        <p:nvPicPr>
          <p:cNvPr id="15" name="図 14">
            <a:extLst>
              <a:ext uri="{FF2B5EF4-FFF2-40B4-BE49-F238E27FC236}">
                <a16:creationId xmlns:a16="http://schemas.microsoft.com/office/drawing/2014/main" id="{CC087410-05E2-1D45-B973-BB40A5461644}"/>
              </a:ext>
            </a:extLst>
          </p:cNvPr>
          <p:cNvPicPr>
            <a:picLocks noChangeAspect="1"/>
          </p:cNvPicPr>
          <p:nvPr/>
        </p:nvPicPr>
        <p:blipFill>
          <a:blip r:embed="rId4"/>
          <a:stretch>
            <a:fillRect/>
          </a:stretch>
        </p:blipFill>
        <p:spPr>
          <a:xfrm>
            <a:off x="4815234" y="3214716"/>
            <a:ext cx="1698667" cy="1167708"/>
          </a:xfrm>
          <a:prstGeom prst="rect">
            <a:avLst/>
          </a:prstGeom>
          <a:ln>
            <a:solidFill>
              <a:schemeClr val="tx1"/>
            </a:solidFill>
          </a:ln>
        </p:spPr>
      </p:pic>
      <p:sp>
        <p:nvSpPr>
          <p:cNvPr id="17" name="Footer Placeholder 4">
            <a:extLst>
              <a:ext uri="{FF2B5EF4-FFF2-40B4-BE49-F238E27FC236}">
                <a16:creationId xmlns:a16="http://schemas.microsoft.com/office/drawing/2014/main" id="{29D07268-9481-8521-DE4D-CB814EEE638D}"/>
              </a:ext>
            </a:extLst>
          </p:cNvPr>
          <p:cNvSpPr txBox="1">
            <a:spLocks/>
          </p:cNvSpPr>
          <p:nvPr/>
        </p:nvSpPr>
        <p:spPr>
          <a:xfrm>
            <a:off x="1392694" y="4444147"/>
            <a:ext cx="5491873" cy="317157"/>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kumimoji="1" lang="en-US" altLang="ja-JP" dirty="0"/>
              <a:t>※</a:t>
            </a:r>
            <a:r>
              <a:rPr kumimoji="1" lang="ja-JP" altLang="en-US" dirty="0"/>
              <a:t>イメージ：これまで尾瀬ネイチャーラーニングで取り組んだ中学生が表現してくれたものです。</a:t>
            </a:r>
          </a:p>
        </p:txBody>
      </p:sp>
      <p:sp>
        <p:nvSpPr>
          <p:cNvPr id="18" name="テキスト ボックス 17">
            <a:extLst>
              <a:ext uri="{FF2B5EF4-FFF2-40B4-BE49-F238E27FC236}">
                <a16:creationId xmlns:a16="http://schemas.microsoft.com/office/drawing/2014/main" id="{74D7B727-2D6F-001F-1932-DCE1E054A53A}"/>
              </a:ext>
            </a:extLst>
          </p:cNvPr>
          <p:cNvSpPr txBox="1"/>
          <p:nvPr/>
        </p:nvSpPr>
        <p:spPr>
          <a:xfrm>
            <a:off x="1056068" y="626651"/>
            <a:ext cx="4739425" cy="623248"/>
          </a:xfrm>
          <a:prstGeom prst="rect">
            <a:avLst/>
          </a:prstGeom>
          <a:solidFill>
            <a:schemeClr val="bg1"/>
          </a:solidFill>
          <a:ln>
            <a:solidFill>
              <a:schemeClr val="tx1"/>
            </a:solidFill>
          </a:ln>
        </p:spPr>
        <p:txBody>
          <a:bodyPr wrap="square" rtlCol="0">
            <a:spAutoFit/>
          </a:bodyPr>
          <a:lstStyle/>
          <a:p>
            <a:pPr algn="ctr">
              <a:spcAft>
                <a:spcPts val="300"/>
              </a:spcAft>
            </a:pPr>
            <a:r>
              <a:rPr lang="ja-JP" altLang="en-US" sz="1600" b="1" dirty="0"/>
              <a:t>尾瀬ネイチャーラーニングについて</a:t>
            </a:r>
            <a:endParaRPr lang="en-US" altLang="ja-JP" sz="1600" b="1" dirty="0"/>
          </a:p>
          <a:p>
            <a:pPr algn="ctr">
              <a:spcAft>
                <a:spcPts val="300"/>
              </a:spcAft>
            </a:pPr>
            <a:r>
              <a:rPr kumimoji="1" lang="ja-JP" altLang="en-US" sz="1600" b="1" dirty="0"/>
              <a:t>「持続可能な尾瀬」</a:t>
            </a:r>
            <a:r>
              <a:rPr kumimoji="1" lang="en-US" altLang="ja-JP" sz="1600" b="1" dirty="0"/>
              <a:t>×</a:t>
            </a:r>
            <a:r>
              <a:rPr kumimoji="1" lang="ja-JP" altLang="en-US" sz="1600" b="1" dirty="0"/>
              <a:t>「自分の興味・関心」探究</a:t>
            </a:r>
            <a:endParaRPr kumimoji="1" lang="en-US" altLang="ja-JP" sz="1600" b="1" dirty="0"/>
          </a:p>
        </p:txBody>
      </p:sp>
      <p:sp>
        <p:nvSpPr>
          <p:cNvPr id="21" name="スライド番号プレースホルダー 3">
            <a:extLst>
              <a:ext uri="{FF2B5EF4-FFF2-40B4-BE49-F238E27FC236}">
                <a16:creationId xmlns:a16="http://schemas.microsoft.com/office/drawing/2014/main" id="{E8D9FB00-C24A-8CA3-4641-FB296A61A384}"/>
              </a:ext>
            </a:extLst>
          </p:cNvPr>
          <p:cNvSpPr>
            <a:spLocks noGrp="1"/>
          </p:cNvSpPr>
          <p:nvPr>
            <p:ph type="sldNum" sz="quarter" idx="12"/>
          </p:nvPr>
        </p:nvSpPr>
        <p:spPr>
          <a:xfrm>
            <a:off x="5314950" y="-22517"/>
            <a:ext cx="1543050" cy="317157"/>
          </a:xfrm>
        </p:spPr>
        <p:txBody>
          <a:bodyPr/>
          <a:lstStyle/>
          <a:p>
            <a:fld id="{A763930E-11EF-4248-8263-B2307074A718}" type="slidenum">
              <a:rPr kumimoji="1" lang="ja-JP" altLang="en-US" sz="1400" smtClean="0"/>
              <a:t>1</a:t>
            </a:fld>
            <a:endParaRPr kumimoji="1" lang="ja-JP" altLang="en-US" sz="1400"/>
          </a:p>
        </p:txBody>
      </p:sp>
    </p:spTree>
    <p:extLst>
      <p:ext uri="{BB962C8B-B14F-4D97-AF65-F5344CB8AC3E}">
        <p14:creationId xmlns:p14="http://schemas.microsoft.com/office/powerpoint/2010/main" val="402987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9BFAA-2303-1376-AFF0-DA8F90C6B5E7}"/>
            </a:ext>
          </a:extLst>
        </p:cNvPr>
        <p:cNvGrpSpPr/>
        <p:nvPr/>
      </p:nvGrpSpPr>
      <p:grpSpPr>
        <a:xfrm>
          <a:off x="0" y="0"/>
          <a:ext cx="0" cy="0"/>
          <a:chOff x="0" y="0"/>
          <a:chExt cx="0" cy="0"/>
        </a:xfrm>
      </p:grpSpPr>
      <p:sp>
        <p:nvSpPr>
          <p:cNvPr id="3" name="TextBox 10">
            <a:extLst>
              <a:ext uri="{FF2B5EF4-FFF2-40B4-BE49-F238E27FC236}">
                <a16:creationId xmlns:a16="http://schemas.microsoft.com/office/drawing/2014/main" id="{053529D7-4181-5234-6F75-D19F7A5969F5}"/>
              </a:ext>
            </a:extLst>
          </p:cNvPr>
          <p:cNvSpPr txBox="1"/>
          <p:nvPr/>
        </p:nvSpPr>
        <p:spPr>
          <a:xfrm>
            <a:off x="124468" y="188285"/>
            <a:ext cx="6141665" cy="221086"/>
          </a:xfrm>
          <a:prstGeom prst="rect">
            <a:avLst/>
          </a:prstGeom>
        </p:spPr>
        <p:txBody>
          <a:bodyPr lIns="0" tIns="0" rIns="0" bIns="0" rtlCol="0" anchor="t">
            <a:spAutoFit/>
          </a:bodyPr>
          <a:lstStyle/>
          <a:p>
            <a:pPr>
              <a:lnSpc>
                <a:spcPts val="1792"/>
              </a:lnSpc>
            </a:pPr>
            <a:r>
              <a:rPr lang="ja-JP" altLang="en-US" sz="1400" b="1" spc="44" dirty="0">
                <a:solidFill>
                  <a:srgbClr val="000000"/>
                </a:solidFill>
                <a:latin typeface="+mn-ea"/>
              </a:rPr>
              <a:t>■持続可能な尾瀬の見方を知る</a:t>
            </a:r>
            <a:endParaRPr lang="en-US" sz="1400" b="1" spc="44" dirty="0">
              <a:solidFill>
                <a:srgbClr val="000000"/>
              </a:solidFill>
              <a:latin typeface="+mn-ea"/>
            </a:endParaRPr>
          </a:p>
        </p:txBody>
      </p:sp>
      <p:graphicFrame>
        <p:nvGraphicFramePr>
          <p:cNvPr id="4" name="表 3">
            <a:extLst>
              <a:ext uri="{FF2B5EF4-FFF2-40B4-BE49-F238E27FC236}">
                <a16:creationId xmlns:a16="http://schemas.microsoft.com/office/drawing/2014/main" id="{9FB5DFCA-ADAF-C83C-D4F4-C5D3D893E563}"/>
              </a:ext>
            </a:extLst>
          </p:cNvPr>
          <p:cNvGraphicFramePr>
            <a:graphicFrameLocks noGrp="1"/>
          </p:cNvGraphicFramePr>
          <p:nvPr/>
        </p:nvGraphicFramePr>
        <p:xfrm>
          <a:off x="213561" y="1035427"/>
          <a:ext cx="6430878" cy="5394960"/>
        </p:xfrm>
        <a:graphic>
          <a:graphicData uri="http://schemas.openxmlformats.org/drawingml/2006/table">
            <a:tbl>
              <a:tblPr firstRow="1" bandRow="1">
                <a:tableStyleId>{5940675A-B579-460E-94D1-54222C63F5DA}</a:tableStyleId>
              </a:tblPr>
              <a:tblGrid>
                <a:gridCol w="3215439">
                  <a:extLst>
                    <a:ext uri="{9D8B030D-6E8A-4147-A177-3AD203B41FA5}">
                      <a16:colId xmlns:a16="http://schemas.microsoft.com/office/drawing/2014/main" val="1799182515"/>
                    </a:ext>
                  </a:extLst>
                </a:gridCol>
                <a:gridCol w="3215439">
                  <a:extLst>
                    <a:ext uri="{9D8B030D-6E8A-4147-A177-3AD203B41FA5}">
                      <a16:colId xmlns:a16="http://schemas.microsoft.com/office/drawing/2014/main" val="2873626805"/>
                    </a:ext>
                  </a:extLst>
                </a:gridCol>
              </a:tblGrid>
              <a:tr h="2199729">
                <a:tc>
                  <a:txBody>
                    <a:bodyPr/>
                    <a:lstStyle/>
                    <a:p>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見方１</a:t>
                      </a:r>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尾瀬で働く人について</a:t>
                      </a:r>
                      <a:endParaRPr kumimoji="1" lang="en-US" altLang="ja-JP" sz="100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r>
                        <a:rPr kumimoji="1" lang="en-US" altLang="ja-JP" sz="700" dirty="0">
                          <a:latin typeface="HGP創英角ｺﾞｼｯｸUB" panose="020B0900000000000000" pitchFamily="50" charset="-128"/>
                          <a:ea typeface="HGP創英角ｺﾞｼｯｸUB" panose="020B0900000000000000" pitchFamily="50" charset="-128"/>
                        </a:rPr>
                        <a:t>※</a:t>
                      </a:r>
                      <a:r>
                        <a:rPr kumimoji="1" lang="ja-JP" altLang="en-US" sz="700" dirty="0">
                          <a:latin typeface="HGP創英角ｺﾞｼｯｸUB" panose="020B0900000000000000" pitchFamily="50" charset="-128"/>
                          <a:ea typeface="HGP創英角ｺﾞｼｯｸUB" panose="020B0900000000000000" pitchFamily="50" charset="-128"/>
                        </a:rPr>
                        <a:t>調べるヒント：どんな役割の人がいるかな？</a:t>
                      </a:r>
                      <a:endParaRPr kumimoji="1" lang="en-US" altLang="ja-JP" sz="700" dirty="0">
                        <a:latin typeface="HGP創英角ｺﾞｼｯｸUB" panose="020B0900000000000000" pitchFamily="50" charset="-128"/>
                        <a:ea typeface="HGP創英角ｺﾞｼｯｸUB" panose="020B0900000000000000" pitchFamily="50" charset="-128"/>
                      </a:endParaRPr>
                    </a:p>
                    <a:p>
                      <a:r>
                        <a:rPr kumimoji="1" lang="ja-JP" altLang="en-US" sz="700" dirty="0">
                          <a:latin typeface="HGP創英角ｺﾞｼｯｸUB" panose="020B0900000000000000" pitchFamily="50" charset="-128"/>
                          <a:ea typeface="HGP創英角ｺﾞｼｯｸUB" panose="020B0900000000000000" pitchFamily="50" charset="-128"/>
                        </a:rPr>
                        <a:t>　　現地で働いている人もいれば、間接的に支えている人もいそう。</a:t>
                      </a:r>
                      <a:endParaRPr kumimoji="1" lang="en-US" altLang="ja-JP" sz="7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見方２</a:t>
                      </a:r>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尾瀬に生息する生き物・植物・風景について</a:t>
                      </a:r>
                      <a:endParaRPr kumimoji="1" lang="en-US" altLang="ja-JP" sz="100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調べるヒント：調べた生物・植物の名前をメモ。イラストを書いてもよし。</a:t>
                      </a:r>
                      <a:endPar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普段の生活で見かけないものに目印をつけてもいいね。</a:t>
                      </a:r>
                      <a:endPar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9532346"/>
                  </a:ext>
                </a:extLst>
              </a:tr>
              <a:tr h="2199729">
                <a:tc>
                  <a:txBody>
                    <a:bodyPr/>
                    <a:lstStyle/>
                    <a:p>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見方３</a:t>
                      </a:r>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尾瀬に訪れる人について</a:t>
                      </a:r>
                      <a:endParaRPr kumimoji="1" lang="en-US" altLang="ja-JP" sz="100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調べるヒント：子ども？大人？日本人？外国人？</a:t>
                      </a:r>
                      <a:endPar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それぞれ何人くらい？どんなきっかけや目的なのだろう？</a:t>
                      </a:r>
                      <a:endPar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見方４</a:t>
                      </a:r>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尾瀬の人工物について</a:t>
                      </a:r>
                      <a:endParaRPr kumimoji="1" lang="en-US" altLang="ja-JP" sz="100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調べるヒント：尾瀬を守り続けるために、人がつくったものは何だろう？</a:t>
                      </a:r>
                      <a:endPar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思いついたものをたくさんメモしておこう。</a:t>
                      </a:r>
                      <a:endPar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5763416"/>
                  </a:ext>
                </a:extLst>
              </a:tr>
            </a:tbl>
          </a:graphicData>
        </a:graphic>
      </p:graphicFrame>
      <p:sp>
        <p:nvSpPr>
          <p:cNvPr id="5" name="TextBox 10">
            <a:extLst>
              <a:ext uri="{FF2B5EF4-FFF2-40B4-BE49-F238E27FC236}">
                <a16:creationId xmlns:a16="http://schemas.microsoft.com/office/drawing/2014/main" id="{1D1935F1-4A7C-14A4-110A-C5D2623F2AD0}"/>
              </a:ext>
            </a:extLst>
          </p:cNvPr>
          <p:cNvSpPr txBox="1"/>
          <p:nvPr/>
        </p:nvSpPr>
        <p:spPr>
          <a:xfrm>
            <a:off x="303745" y="511571"/>
            <a:ext cx="6340693" cy="438518"/>
          </a:xfrm>
          <a:prstGeom prst="rect">
            <a:avLst/>
          </a:prstGeom>
        </p:spPr>
        <p:txBody>
          <a:bodyPr wrap="square" lIns="0" tIns="0" rIns="0" bIns="0" rtlCol="0" anchor="t">
            <a:spAutoFit/>
          </a:bodyPr>
          <a:lstStyle/>
          <a:p>
            <a:pPr>
              <a:lnSpc>
                <a:spcPts val="1792"/>
              </a:lnSpc>
            </a:pPr>
            <a:r>
              <a:rPr lang="ja-JP" altLang="en-US" sz="1000" spc="44" dirty="0">
                <a:solidFill>
                  <a:srgbClr val="000000"/>
                </a:solidFill>
                <a:latin typeface="+mn-ea"/>
              </a:rPr>
              <a:t>現在の尾瀬をイメージするために、本やインターネット検索などを通じて、調べてみよう。</a:t>
            </a:r>
            <a:endParaRPr lang="en-US" altLang="ja-JP" sz="1000" spc="44" dirty="0">
              <a:solidFill>
                <a:srgbClr val="000000"/>
              </a:solidFill>
              <a:latin typeface="+mn-ea"/>
            </a:endParaRPr>
          </a:p>
          <a:p>
            <a:pPr>
              <a:lnSpc>
                <a:spcPts val="1792"/>
              </a:lnSpc>
            </a:pPr>
            <a:r>
              <a:rPr lang="ja-JP" altLang="en-US" sz="1000" spc="44" dirty="0">
                <a:solidFill>
                  <a:srgbClr val="000000"/>
                </a:solidFill>
                <a:latin typeface="+mn-ea"/>
              </a:rPr>
              <a:t>以下の４つの見方を意識しながら、それぞれ調べてみると、よりイメージが広がります。</a:t>
            </a:r>
            <a:endParaRPr lang="en-US" sz="1000" spc="44" dirty="0">
              <a:solidFill>
                <a:srgbClr val="000000"/>
              </a:solidFill>
              <a:latin typeface="+mn-ea"/>
            </a:endParaRPr>
          </a:p>
        </p:txBody>
      </p:sp>
      <p:sp>
        <p:nvSpPr>
          <p:cNvPr id="8" name="TextBox 10">
            <a:extLst>
              <a:ext uri="{FF2B5EF4-FFF2-40B4-BE49-F238E27FC236}">
                <a16:creationId xmlns:a16="http://schemas.microsoft.com/office/drawing/2014/main" id="{6FA88448-D5C5-CF89-7866-4AC7D4CDE64B}"/>
              </a:ext>
            </a:extLst>
          </p:cNvPr>
          <p:cNvSpPr txBox="1"/>
          <p:nvPr/>
        </p:nvSpPr>
        <p:spPr>
          <a:xfrm>
            <a:off x="124468" y="6689969"/>
            <a:ext cx="6141665" cy="221086"/>
          </a:xfrm>
          <a:prstGeom prst="rect">
            <a:avLst/>
          </a:prstGeom>
        </p:spPr>
        <p:txBody>
          <a:bodyPr lIns="0" tIns="0" rIns="0" bIns="0" rtlCol="0" anchor="t">
            <a:spAutoFit/>
          </a:bodyPr>
          <a:lstStyle/>
          <a:p>
            <a:pPr>
              <a:lnSpc>
                <a:spcPts val="1792"/>
              </a:lnSpc>
            </a:pPr>
            <a:r>
              <a:rPr lang="ja-JP" altLang="en-US" sz="1400" b="1" spc="44" dirty="0">
                <a:solidFill>
                  <a:srgbClr val="000000"/>
                </a:solidFill>
                <a:latin typeface="+mn-ea"/>
              </a:rPr>
              <a:t>■自分と尾瀬を関連づけてみる</a:t>
            </a:r>
            <a:endParaRPr lang="en-US" sz="1400" b="1" spc="44" dirty="0">
              <a:solidFill>
                <a:srgbClr val="000000"/>
              </a:solidFill>
              <a:latin typeface="+mn-ea"/>
            </a:endParaRPr>
          </a:p>
        </p:txBody>
      </p:sp>
      <p:sp>
        <p:nvSpPr>
          <p:cNvPr id="10" name="TextBox 10">
            <a:extLst>
              <a:ext uri="{FF2B5EF4-FFF2-40B4-BE49-F238E27FC236}">
                <a16:creationId xmlns:a16="http://schemas.microsoft.com/office/drawing/2014/main" id="{5CF834FE-C06B-2DF0-599E-54A00C67C727}"/>
              </a:ext>
            </a:extLst>
          </p:cNvPr>
          <p:cNvSpPr txBox="1"/>
          <p:nvPr/>
        </p:nvSpPr>
        <p:spPr>
          <a:xfrm>
            <a:off x="303745" y="7013255"/>
            <a:ext cx="6340693" cy="670889"/>
          </a:xfrm>
          <a:prstGeom prst="rect">
            <a:avLst/>
          </a:prstGeom>
        </p:spPr>
        <p:txBody>
          <a:bodyPr wrap="square" lIns="0" tIns="0" rIns="0" bIns="0" rtlCol="0" anchor="t">
            <a:spAutoFit/>
          </a:bodyPr>
          <a:lstStyle/>
          <a:p>
            <a:pPr>
              <a:lnSpc>
                <a:spcPts val="1792"/>
              </a:lnSpc>
            </a:pPr>
            <a:r>
              <a:rPr lang="ja-JP" altLang="en-US" sz="1000" spc="44" dirty="0">
                <a:solidFill>
                  <a:srgbClr val="000000"/>
                </a:solidFill>
                <a:latin typeface="+mn-ea"/>
              </a:rPr>
              <a:t>インターネットを活用して、自分と尾瀬を関連づけてみよう。調べる時には、「〇〇（自分の興味・関心）　尾瀬」と検索してみて、出てきた事例をメモしてみよう。もしインターネット上に関連情報が出てこない場合は、自分の頭で「こんな風につながりそうかな？」と思いついたものをメモしておこう。</a:t>
            </a:r>
            <a:endParaRPr lang="en-US" altLang="ja-JP" sz="1000" spc="44" dirty="0">
              <a:solidFill>
                <a:srgbClr val="000000"/>
              </a:solidFill>
              <a:latin typeface="+mn-ea"/>
            </a:endParaRPr>
          </a:p>
        </p:txBody>
      </p:sp>
      <p:graphicFrame>
        <p:nvGraphicFramePr>
          <p:cNvPr id="13" name="表 12">
            <a:extLst>
              <a:ext uri="{FF2B5EF4-FFF2-40B4-BE49-F238E27FC236}">
                <a16:creationId xmlns:a16="http://schemas.microsoft.com/office/drawing/2014/main" id="{AEE17272-E463-AE0B-D52D-BC94161AA856}"/>
              </a:ext>
            </a:extLst>
          </p:cNvPr>
          <p:cNvGraphicFramePr>
            <a:graphicFrameLocks noGrp="1"/>
          </p:cNvGraphicFramePr>
          <p:nvPr/>
        </p:nvGraphicFramePr>
        <p:xfrm>
          <a:off x="213561" y="7786344"/>
          <a:ext cx="6430877" cy="2042160"/>
        </p:xfrm>
        <a:graphic>
          <a:graphicData uri="http://schemas.openxmlformats.org/drawingml/2006/table">
            <a:tbl>
              <a:tblPr firstRow="1" bandRow="1">
                <a:tableStyleId>{5940675A-B579-460E-94D1-54222C63F5DA}</a:tableStyleId>
              </a:tblPr>
              <a:tblGrid>
                <a:gridCol w="6430877">
                  <a:extLst>
                    <a:ext uri="{9D8B030D-6E8A-4147-A177-3AD203B41FA5}">
                      <a16:colId xmlns:a16="http://schemas.microsoft.com/office/drawing/2014/main" val="1799182515"/>
                    </a:ext>
                  </a:extLst>
                </a:gridCol>
              </a:tblGrid>
              <a:tr h="2027357">
                <a:tc>
                  <a:txBody>
                    <a:bodyPr/>
                    <a:lstStyle/>
                    <a:p>
                      <a:endParaRPr kumimoji="1" lang="en-US" altLang="ja-JP" sz="1100" dirty="0">
                        <a:latin typeface="HGP創英角ｺﾞｼｯｸUB" panose="020B0900000000000000" pitchFamily="50" charset="-128"/>
                        <a:ea typeface="HGP創英角ｺﾞｼｯｸUB" panose="020B0900000000000000" pitchFamily="50" charset="-128"/>
                      </a:endParaRPr>
                    </a:p>
                    <a:p>
                      <a:endParaRPr kumimoji="1" lang="en-US" altLang="ja-JP" sz="1100" dirty="0">
                        <a:latin typeface="HGP創英角ｺﾞｼｯｸUB" panose="020B0900000000000000" pitchFamily="50" charset="-128"/>
                        <a:ea typeface="HGP創英角ｺﾞｼｯｸUB" panose="020B0900000000000000" pitchFamily="50" charset="-128"/>
                      </a:endParaRPr>
                    </a:p>
                    <a:p>
                      <a:endParaRPr kumimoji="1" lang="en-US" altLang="ja-JP" sz="1100" dirty="0">
                        <a:latin typeface="HGP創英角ｺﾞｼｯｸUB" panose="020B0900000000000000" pitchFamily="50" charset="-128"/>
                        <a:ea typeface="HGP創英角ｺﾞｼｯｸUB" panose="020B0900000000000000" pitchFamily="50" charset="-128"/>
                      </a:endParaRPr>
                    </a:p>
                    <a:p>
                      <a:endParaRPr kumimoji="1" lang="en-US" altLang="ja-JP" sz="1100" dirty="0">
                        <a:latin typeface="HGP創英角ｺﾞｼｯｸUB" panose="020B0900000000000000" pitchFamily="50" charset="-128"/>
                        <a:ea typeface="HGP創英角ｺﾞｼｯｸUB" panose="020B0900000000000000" pitchFamily="50" charset="-128"/>
                      </a:endParaRPr>
                    </a:p>
                    <a:p>
                      <a:endParaRPr kumimoji="1" lang="en-US" altLang="ja-JP" sz="1100" dirty="0">
                        <a:latin typeface="HGP創英角ｺﾞｼｯｸUB" panose="020B0900000000000000" pitchFamily="50" charset="-128"/>
                        <a:ea typeface="HGP創英角ｺﾞｼｯｸUB" panose="020B0900000000000000" pitchFamily="50" charset="-128"/>
                      </a:endParaRPr>
                    </a:p>
                    <a:p>
                      <a:endParaRPr kumimoji="1" lang="en-US" altLang="ja-JP" sz="1100" dirty="0">
                        <a:latin typeface="HGP創英角ｺﾞｼｯｸUB" panose="020B0900000000000000" pitchFamily="50" charset="-128"/>
                        <a:ea typeface="HGP創英角ｺﾞｼｯｸUB" panose="020B0900000000000000" pitchFamily="50" charset="-128"/>
                      </a:endParaRPr>
                    </a:p>
                    <a:p>
                      <a:endParaRPr kumimoji="1" lang="en-US" altLang="ja-JP" sz="1100" dirty="0">
                        <a:latin typeface="HGP創英角ｺﾞｼｯｸUB" panose="020B0900000000000000" pitchFamily="50" charset="-128"/>
                        <a:ea typeface="HGP創英角ｺﾞｼｯｸUB" panose="020B0900000000000000" pitchFamily="50" charset="-128"/>
                      </a:endParaRPr>
                    </a:p>
                    <a:p>
                      <a:endParaRPr kumimoji="1" lang="en-US" altLang="ja-JP" sz="1100" dirty="0">
                        <a:latin typeface="HGP創英角ｺﾞｼｯｸUB" panose="020B0900000000000000" pitchFamily="50" charset="-128"/>
                        <a:ea typeface="HGP創英角ｺﾞｼｯｸUB" panose="020B0900000000000000" pitchFamily="50" charset="-128"/>
                      </a:endParaRPr>
                    </a:p>
                    <a:p>
                      <a:endParaRPr kumimoji="1" lang="en-US" altLang="ja-JP" sz="1100" dirty="0">
                        <a:latin typeface="HGP創英角ｺﾞｼｯｸUB" panose="020B0900000000000000" pitchFamily="50" charset="-128"/>
                        <a:ea typeface="HGP創英角ｺﾞｼｯｸUB" panose="020B0900000000000000" pitchFamily="50" charset="-128"/>
                      </a:endParaRPr>
                    </a:p>
                    <a:p>
                      <a:endParaRPr kumimoji="1" lang="en-US" altLang="ja-JP" sz="1100" dirty="0">
                        <a:latin typeface="HGP創英角ｺﾞｼｯｸUB" panose="020B0900000000000000" pitchFamily="50" charset="-128"/>
                        <a:ea typeface="HGP創英角ｺﾞｼｯｸUB" panose="020B0900000000000000" pitchFamily="50" charset="-128"/>
                      </a:endParaRPr>
                    </a:p>
                    <a:p>
                      <a:endParaRPr kumimoji="1" lang="en-US" altLang="ja-JP" sz="1100" dirty="0">
                        <a:latin typeface="HGP創英角ｺﾞｼｯｸUB" panose="020B0900000000000000" pitchFamily="50" charset="-128"/>
                        <a:ea typeface="HGP創英角ｺﾞｼｯｸUB" panose="020B09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調べるポイント：「美術　尾瀬」・「バスケ　尾瀬」・「料理　尾瀬」・「</a:t>
                      </a:r>
                      <a:r>
                        <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AI</a:t>
                      </a:r>
                      <a:r>
                        <a:rPr kumimoji="1" lang="ja-JP" altLang="en-US"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尾瀬」・「英語　尾瀬」・「音楽　尾瀬」・「家族　尾瀬」・「キーホルダー　尾瀬」など</a:t>
                      </a:r>
                      <a:endPar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9532346"/>
                  </a:ext>
                </a:extLst>
              </a:tr>
            </a:tbl>
          </a:graphicData>
        </a:graphic>
      </p:graphicFrame>
      <p:sp>
        <p:nvSpPr>
          <p:cNvPr id="2" name="スライド番号プレースホルダー 3">
            <a:extLst>
              <a:ext uri="{FF2B5EF4-FFF2-40B4-BE49-F238E27FC236}">
                <a16:creationId xmlns:a16="http://schemas.microsoft.com/office/drawing/2014/main" id="{729D9320-01C7-76D2-EAB2-079BF6036354}"/>
              </a:ext>
            </a:extLst>
          </p:cNvPr>
          <p:cNvSpPr>
            <a:spLocks noGrp="1"/>
          </p:cNvSpPr>
          <p:nvPr>
            <p:ph type="sldNum" sz="quarter" idx="12"/>
          </p:nvPr>
        </p:nvSpPr>
        <p:spPr>
          <a:xfrm>
            <a:off x="5314950" y="-22517"/>
            <a:ext cx="1543050" cy="317157"/>
          </a:xfrm>
        </p:spPr>
        <p:txBody>
          <a:bodyPr/>
          <a:lstStyle/>
          <a:p>
            <a:fld id="{A763930E-11EF-4248-8263-B2307074A718}" type="slidenum">
              <a:rPr kumimoji="1" lang="ja-JP" altLang="en-US" sz="1400" smtClean="0"/>
              <a:t>2</a:t>
            </a:fld>
            <a:endParaRPr kumimoji="1" lang="ja-JP" altLang="en-US" sz="1400"/>
          </a:p>
        </p:txBody>
      </p:sp>
    </p:spTree>
    <p:extLst>
      <p:ext uri="{BB962C8B-B14F-4D97-AF65-F5344CB8AC3E}">
        <p14:creationId xmlns:p14="http://schemas.microsoft.com/office/powerpoint/2010/main" val="1135850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EE777-2746-6A08-5E0C-FABA58DB051F}"/>
            </a:ext>
          </a:extLst>
        </p:cNvPr>
        <p:cNvGrpSpPr/>
        <p:nvPr/>
      </p:nvGrpSpPr>
      <p:grpSpPr>
        <a:xfrm>
          <a:off x="0" y="0"/>
          <a:ext cx="0" cy="0"/>
          <a:chOff x="0" y="0"/>
          <a:chExt cx="0" cy="0"/>
        </a:xfrm>
      </p:grpSpPr>
      <p:sp>
        <p:nvSpPr>
          <p:cNvPr id="3" name="TextBox 10">
            <a:extLst>
              <a:ext uri="{FF2B5EF4-FFF2-40B4-BE49-F238E27FC236}">
                <a16:creationId xmlns:a16="http://schemas.microsoft.com/office/drawing/2014/main" id="{37C66B04-22B7-BDA4-0BE2-0F6C954E6009}"/>
              </a:ext>
            </a:extLst>
          </p:cNvPr>
          <p:cNvSpPr txBox="1"/>
          <p:nvPr/>
        </p:nvSpPr>
        <p:spPr>
          <a:xfrm>
            <a:off x="124468" y="188285"/>
            <a:ext cx="6141665" cy="221086"/>
          </a:xfrm>
          <a:prstGeom prst="rect">
            <a:avLst/>
          </a:prstGeom>
        </p:spPr>
        <p:txBody>
          <a:bodyPr lIns="0" tIns="0" rIns="0" bIns="0" rtlCol="0" anchor="t">
            <a:spAutoFit/>
          </a:bodyPr>
          <a:lstStyle/>
          <a:p>
            <a:pPr>
              <a:lnSpc>
                <a:spcPts val="1792"/>
              </a:lnSpc>
            </a:pPr>
            <a:r>
              <a:rPr lang="ja-JP" altLang="en-US" sz="1400" b="1" spc="44" dirty="0">
                <a:solidFill>
                  <a:srgbClr val="000000"/>
                </a:solidFill>
                <a:latin typeface="+mn-ea"/>
              </a:rPr>
              <a:t>■現地メモ</a:t>
            </a:r>
            <a:endParaRPr lang="en-US" sz="1400" b="1" spc="44" dirty="0">
              <a:solidFill>
                <a:srgbClr val="000000"/>
              </a:solidFill>
              <a:latin typeface="+mn-ea"/>
            </a:endParaRPr>
          </a:p>
        </p:txBody>
      </p:sp>
      <p:sp>
        <p:nvSpPr>
          <p:cNvPr id="5" name="TextBox 10">
            <a:extLst>
              <a:ext uri="{FF2B5EF4-FFF2-40B4-BE49-F238E27FC236}">
                <a16:creationId xmlns:a16="http://schemas.microsoft.com/office/drawing/2014/main" id="{B24B6F8D-CFB3-F4BD-2267-3460B9F171B0}"/>
              </a:ext>
            </a:extLst>
          </p:cNvPr>
          <p:cNvSpPr txBox="1"/>
          <p:nvPr/>
        </p:nvSpPr>
        <p:spPr>
          <a:xfrm>
            <a:off x="213561" y="511571"/>
            <a:ext cx="6430877" cy="438518"/>
          </a:xfrm>
          <a:prstGeom prst="rect">
            <a:avLst/>
          </a:prstGeom>
        </p:spPr>
        <p:txBody>
          <a:bodyPr wrap="square" lIns="0" tIns="0" rIns="0" bIns="0" rtlCol="0" anchor="t">
            <a:spAutoFit/>
          </a:bodyPr>
          <a:lstStyle/>
          <a:p>
            <a:pPr>
              <a:lnSpc>
                <a:spcPts val="1792"/>
              </a:lnSpc>
            </a:pPr>
            <a:r>
              <a:rPr lang="ja-JP" altLang="en-US" sz="1000" spc="44" dirty="0">
                <a:latin typeface="+mn-ea"/>
              </a:rPr>
              <a:t>実際に散策してみて、気づいたことをメモしておこう。その際、目に映ったものだけではなく、それ以外の五感（聴・嗅・味・触）で感じたものもメモしていきましょう。</a:t>
            </a:r>
            <a:endParaRPr lang="en-US" sz="1000" spc="44" dirty="0">
              <a:latin typeface="+mn-ea"/>
            </a:endParaRPr>
          </a:p>
        </p:txBody>
      </p:sp>
      <p:sp>
        <p:nvSpPr>
          <p:cNvPr id="6" name="TextBox 10">
            <a:extLst>
              <a:ext uri="{FF2B5EF4-FFF2-40B4-BE49-F238E27FC236}">
                <a16:creationId xmlns:a16="http://schemas.microsoft.com/office/drawing/2014/main" id="{5F356FED-1DA0-45D2-855C-4A22C5AAA953}"/>
              </a:ext>
            </a:extLst>
          </p:cNvPr>
          <p:cNvSpPr txBox="1"/>
          <p:nvPr/>
        </p:nvSpPr>
        <p:spPr>
          <a:xfrm>
            <a:off x="124468" y="7806083"/>
            <a:ext cx="6141665" cy="221086"/>
          </a:xfrm>
          <a:prstGeom prst="rect">
            <a:avLst/>
          </a:prstGeom>
        </p:spPr>
        <p:txBody>
          <a:bodyPr lIns="0" tIns="0" rIns="0" bIns="0" rtlCol="0" anchor="t">
            <a:spAutoFit/>
          </a:bodyPr>
          <a:lstStyle/>
          <a:p>
            <a:pPr>
              <a:lnSpc>
                <a:spcPts val="1792"/>
              </a:lnSpc>
            </a:pPr>
            <a:r>
              <a:rPr lang="ja-JP" altLang="en-US" sz="1400" b="1" spc="44" dirty="0">
                <a:solidFill>
                  <a:srgbClr val="000000"/>
                </a:solidFill>
                <a:latin typeface="+mn-ea"/>
              </a:rPr>
              <a:t>■ふりかえり</a:t>
            </a:r>
            <a:r>
              <a:rPr lang="ja-JP" altLang="en-US" sz="700" spc="44" dirty="0">
                <a:solidFill>
                  <a:srgbClr val="000000"/>
                </a:solidFill>
                <a:latin typeface="+mn-ea"/>
              </a:rPr>
              <a:t>　</a:t>
            </a:r>
            <a:r>
              <a:rPr lang="ja-JP" altLang="en-US" sz="1000" spc="44" dirty="0">
                <a:solidFill>
                  <a:srgbClr val="000000"/>
                </a:solidFill>
                <a:latin typeface="+mn-ea"/>
              </a:rPr>
              <a:t>なるべく早い段階で振り返っておこう。</a:t>
            </a:r>
            <a:endParaRPr lang="en-US" sz="1400" spc="44" dirty="0">
              <a:solidFill>
                <a:srgbClr val="000000"/>
              </a:solidFill>
              <a:latin typeface="+mn-ea"/>
            </a:endParaRPr>
          </a:p>
        </p:txBody>
      </p:sp>
      <p:graphicFrame>
        <p:nvGraphicFramePr>
          <p:cNvPr id="7" name="Table 5">
            <a:extLst>
              <a:ext uri="{FF2B5EF4-FFF2-40B4-BE49-F238E27FC236}">
                <a16:creationId xmlns:a16="http://schemas.microsoft.com/office/drawing/2014/main" id="{5F8C8478-FEE3-911F-6F63-9B8E84D915FD}"/>
              </a:ext>
            </a:extLst>
          </p:cNvPr>
          <p:cNvGraphicFramePr>
            <a:graphicFrameLocks noGrp="1"/>
          </p:cNvGraphicFramePr>
          <p:nvPr/>
        </p:nvGraphicFramePr>
        <p:xfrm>
          <a:off x="213561" y="8127151"/>
          <a:ext cx="6430877" cy="1686550"/>
        </p:xfrm>
        <a:graphic>
          <a:graphicData uri="http://schemas.openxmlformats.org/drawingml/2006/table">
            <a:tbl>
              <a:tblPr/>
              <a:tblGrid>
                <a:gridCol w="3199340">
                  <a:extLst>
                    <a:ext uri="{9D8B030D-6E8A-4147-A177-3AD203B41FA5}">
                      <a16:colId xmlns:a16="http://schemas.microsoft.com/office/drawing/2014/main" val="20000"/>
                    </a:ext>
                  </a:extLst>
                </a:gridCol>
                <a:gridCol w="3231537">
                  <a:extLst>
                    <a:ext uri="{9D8B030D-6E8A-4147-A177-3AD203B41FA5}">
                      <a16:colId xmlns:a16="http://schemas.microsoft.com/office/drawing/2014/main" val="20001"/>
                    </a:ext>
                  </a:extLst>
                </a:gridCol>
              </a:tblGrid>
              <a:tr h="463504">
                <a:tc>
                  <a:txBody>
                    <a:bodyPr/>
                    <a:lstStyle/>
                    <a:p>
                      <a:pPr algn="ctr">
                        <a:lnSpc>
                          <a:spcPts val="1679"/>
                        </a:lnSpc>
                        <a:defRPr/>
                      </a:pPr>
                      <a:r>
                        <a:rPr lang="ja-JP" altLang="en-US" sz="1000" b="1" dirty="0">
                          <a:solidFill>
                            <a:schemeClr val="tx1"/>
                          </a:solidFill>
                        </a:rPr>
                        <a:t>尾瀬を散策してみての感想・発見</a:t>
                      </a:r>
                      <a:endParaRPr lang="en-US" sz="1000" b="1" dirty="0">
                        <a:solidFill>
                          <a:schemeClr val="tx1"/>
                        </a:solidFill>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lnSpc>
                          <a:spcPts val="1679"/>
                        </a:lnSpc>
                        <a:defRPr/>
                      </a:pPr>
                      <a:r>
                        <a:rPr lang="ja-JP" altLang="en-US" sz="1000" b="1" dirty="0">
                          <a:solidFill>
                            <a:schemeClr val="tx1"/>
                          </a:solidFill>
                        </a:rPr>
                        <a:t>尾瀬の「課題」や「よさ」だと感じたこと</a:t>
                      </a:r>
                      <a:endParaRPr lang="en-US" sz="1000" b="1" dirty="0">
                        <a:solidFill>
                          <a:schemeClr val="tx1"/>
                        </a:solidFill>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1223046">
                <a:tc>
                  <a:txBody>
                    <a:bodyPr/>
                    <a:lstStyle/>
                    <a:p>
                      <a:pPr algn="ctr">
                        <a:lnSpc>
                          <a:spcPts val="1679"/>
                        </a:lnSpc>
                        <a:defRPr/>
                      </a:pPr>
                      <a:endParaRPr lang="en-US" sz="1100" dirty="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ctr">
                        <a:lnSpc>
                          <a:spcPts val="1679"/>
                        </a:lnSpc>
                        <a:defRPr/>
                      </a:pPr>
                      <a:endParaRPr lang="en-US" sz="1100" dirty="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graphicFrame>
        <p:nvGraphicFramePr>
          <p:cNvPr id="4" name="表 3">
            <a:extLst>
              <a:ext uri="{FF2B5EF4-FFF2-40B4-BE49-F238E27FC236}">
                <a16:creationId xmlns:a16="http://schemas.microsoft.com/office/drawing/2014/main" id="{01212B73-8489-0DD0-B298-617D3A46E87C}"/>
              </a:ext>
            </a:extLst>
          </p:cNvPr>
          <p:cNvGraphicFramePr>
            <a:graphicFrameLocks noGrp="1"/>
          </p:cNvGraphicFramePr>
          <p:nvPr/>
        </p:nvGraphicFramePr>
        <p:xfrm>
          <a:off x="213561" y="1035428"/>
          <a:ext cx="6430878" cy="6612651"/>
        </p:xfrm>
        <a:graphic>
          <a:graphicData uri="http://schemas.openxmlformats.org/drawingml/2006/table">
            <a:tbl>
              <a:tblPr firstRow="1" bandRow="1">
                <a:tableStyleId>{5940675A-B579-460E-94D1-54222C63F5DA}</a:tableStyleId>
              </a:tblPr>
              <a:tblGrid>
                <a:gridCol w="3215439">
                  <a:extLst>
                    <a:ext uri="{9D8B030D-6E8A-4147-A177-3AD203B41FA5}">
                      <a16:colId xmlns:a16="http://schemas.microsoft.com/office/drawing/2014/main" val="1799182515"/>
                    </a:ext>
                  </a:extLst>
                </a:gridCol>
                <a:gridCol w="3215439">
                  <a:extLst>
                    <a:ext uri="{9D8B030D-6E8A-4147-A177-3AD203B41FA5}">
                      <a16:colId xmlns:a16="http://schemas.microsoft.com/office/drawing/2014/main" val="2873626805"/>
                    </a:ext>
                  </a:extLst>
                </a:gridCol>
              </a:tblGrid>
              <a:tr h="2428009">
                <a:tc>
                  <a:txBody>
                    <a:bodyPr/>
                    <a:lstStyle/>
                    <a:p>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見方１</a:t>
                      </a:r>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尾瀬で働く人について</a:t>
                      </a:r>
                      <a:endParaRPr kumimoji="1" lang="en-US" altLang="ja-JP" sz="100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r>
                        <a:rPr kumimoji="1" lang="en-US" altLang="ja-JP" sz="700" dirty="0">
                          <a:latin typeface="HGP創英角ｺﾞｼｯｸUB" panose="020B0900000000000000" pitchFamily="50" charset="-128"/>
                          <a:ea typeface="HGP創英角ｺﾞｼｯｸUB" panose="020B0900000000000000" pitchFamily="50" charset="-128"/>
                        </a:rPr>
                        <a:t>※</a:t>
                      </a:r>
                      <a:r>
                        <a:rPr kumimoji="1" lang="ja-JP" altLang="en-US" sz="700" dirty="0">
                          <a:latin typeface="HGP創英角ｺﾞｼｯｸUB" panose="020B0900000000000000" pitchFamily="50" charset="-128"/>
                          <a:ea typeface="HGP創英角ｺﾞｼｯｸUB" panose="020B0900000000000000" pitchFamily="50" charset="-128"/>
                        </a:rPr>
                        <a:t>調べるヒント：どんな役割の人がいるかな？</a:t>
                      </a:r>
                      <a:endParaRPr kumimoji="1" lang="en-US" altLang="ja-JP" sz="700" dirty="0">
                        <a:latin typeface="HGP創英角ｺﾞｼｯｸUB" panose="020B0900000000000000" pitchFamily="50" charset="-128"/>
                        <a:ea typeface="HGP創英角ｺﾞｼｯｸUB" panose="020B0900000000000000" pitchFamily="50" charset="-128"/>
                      </a:endParaRPr>
                    </a:p>
                    <a:p>
                      <a:r>
                        <a:rPr kumimoji="1" lang="ja-JP" altLang="en-US" sz="700" dirty="0">
                          <a:latin typeface="HGP創英角ｺﾞｼｯｸUB" panose="020B0900000000000000" pitchFamily="50" charset="-128"/>
                          <a:ea typeface="HGP創英角ｺﾞｼｯｸUB" panose="020B0900000000000000" pitchFamily="50" charset="-128"/>
                        </a:rPr>
                        <a:t>　　現地で働いている人もいれば、間接的に支えている人もいそう。</a:t>
                      </a:r>
                      <a:endParaRPr kumimoji="1" lang="en-US" altLang="ja-JP" sz="700" dirty="0">
                        <a:latin typeface="HGP創英角ｺﾞｼｯｸUB" panose="020B0900000000000000" pitchFamily="50" charset="-128"/>
                        <a:ea typeface="HGP創英角ｺﾞｼｯｸUB" panose="020B09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見方２</a:t>
                      </a:r>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尾瀬に生息する生き物・植物・風景について</a:t>
                      </a:r>
                      <a:endParaRPr kumimoji="1" lang="en-US" altLang="ja-JP" sz="100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調べるヒント：調べた生物・植物の名前をメモ。イラストを書いてもよし。</a:t>
                      </a:r>
                      <a:endPar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普段の生活で見かけないものに目印をつけてもいいね。</a:t>
                      </a:r>
                      <a:endPar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9532346"/>
                  </a:ext>
                </a:extLst>
              </a:tr>
              <a:tr h="2428009">
                <a:tc>
                  <a:txBody>
                    <a:bodyPr/>
                    <a:lstStyle/>
                    <a:p>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見方３</a:t>
                      </a:r>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尾瀬に訪れる人について</a:t>
                      </a:r>
                      <a:endParaRPr kumimoji="1" lang="en-US" altLang="ja-JP" sz="100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調べるヒント：子ども？大人？日本人？外国人？</a:t>
                      </a:r>
                      <a:endPar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それぞれ何人くらい？どんなきっかけや目的なのだろう？</a:t>
                      </a:r>
                      <a:endPar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見方４</a:t>
                      </a:r>
                      <a:r>
                        <a:rPr kumimoji="1" lang="en-US" altLang="ja-JP" sz="1000" dirty="0">
                          <a:latin typeface="HGP創英角ｺﾞｼｯｸUB" panose="020B0900000000000000" pitchFamily="50" charset="-128"/>
                          <a:ea typeface="HGP創英角ｺﾞｼｯｸUB" panose="020B0900000000000000" pitchFamily="50" charset="-128"/>
                        </a:rPr>
                        <a:t>】</a:t>
                      </a:r>
                      <a:r>
                        <a:rPr kumimoji="1" lang="ja-JP" altLang="en-US" sz="1000" dirty="0">
                          <a:latin typeface="HGP創英角ｺﾞｼｯｸUB" panose="020B0900000000000000" pitchFamily="50" charset="-128"/>
                          <a:ea typeface="HGP創英角ｺﾞｼｯｸUB" panose="020B0900000000000000" pitchFamily="50" charset="-128"/>
                        </a:rPr>
                        <a:t>尾瀬の人工物について</a:t>
                      </a:r>
                      <a:endParaRPr kumimoji="1" lang="en-US" altLang="ja-JP" sz="100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endParaRPr kumimoji="1" lang="en-US" altLang="ja-JP" sz="1050" dirty="0">
                        <a:latin typeface="HGP創英角ｺﾞｼｯｸUB" panose="020B0900000000000000" pitchFamily="50" charset="-128"/>
                        <a:ea typeface="HGP創英角ｺﾞｼｯｸUB" panose="020B0900000000000000" pitchFamily="50"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調べるヒント：尾瀬を守り続けるために、人がつくったものは何だろう？</a:t>
                      </a:r>
                      <a:endPar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思いついたものをたくさんメモしておこう。</a:t>
                      </a:r>
                      <a:endPar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5763416"/>
                  </a:ext>
                </a:extLst>
              </a:tr>
              <a:tr h="1217691">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自由メモ</a:t>
                      </a:r>
                      <a:r>
                        <a:rPr kumimoji="1" lang="en-US" altLang="ja-JP" sz="1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3536966"/>
                  </a:ext>
                </a:extLst>
              </a:tr>
            </a:tbl>
          </a:graphicData>
        </a:graphic>
      </p:graphicFrame>
      <p:sp>
        <p:nvSpPr>
          <p:cNvPr id="2" name="スライド番号プレースホルダー 3">
            <a:extLst>
              <a:ext uri="{FF2B5EF4-FFF2-40B4-BE49-F238E27FC236}">
                <a16:creationId xmlns:a16="http://schemas.microsoft.com/office/drawing/2014/main" id="{2C3DE65C-1125-1C71-8783-73B560EEB7F9}"/>
              </a:ext>
            </a:extLst>
          </p:cNvPr>
          <p:cNvSpPr>
            <a:spLocks noGrp="1"/>
          </p:cNvSpPr>
          <p:nvPr>
            <p:ph type="sldNum" sz="quarter" idx="12"/>
          </p:nvPr>
        </p:nvSpPr>
        <p:spPr>
          <a:xfrm>
            <a:off x="5314950" y="-22517"/>
            <a:ext cx="1543050" cy="317157"/>
          </a:xfrm>
        </p:spPr>
        <p:txBody>
          <a:bodyPr/>
          <a:lstStyle/>
          <a:p>
            <a:fld id="{A763930E-11EF-4248-8263-B2307074A718}" type="slidenum">
              <a:rPr kumimoji="1" lang="ja-JP" altLang="en-US" sz="1400" smtClean="0"/>
              <a:t>3</a:t>
            </a:fld>
            <a:endParaRPr kumimoji="1" lang="ja-JP" altLang="en-US" sz="1400"/>
          </a:p>
        </p:txBody>
      </p:sp>
    </p:spTree>
    <p:extLst>
      <p:ext uri="{BB962C8B-B14F-4D97-AF65-F5344CB8AC3E}">
        <p14:creationId xmlns:p14="http://schemas.microsoft.com/office/powerpoint/2010/main" val="53446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A867D-D3AC-6917-0415-F947DBEC5742}"/>
            </a:ext>
          </a:extLst>
        </p:cNvPr>
        <p:cNvGrpSpPr/>
        <p:nvPr/>
      </p:nvGrpSpPr>
      <p:grpSpPr>
        <a:xfrm>
          <a:off x="0" y="0"/>
          <a:ext cx="0" cy="0"/>
          <a:chOff x="0" y="0"/>
          <a:chExt cx="0" cy="0"/>
        </a:xfrm>
      </p:grpSpPr>
      <p:sp>
        <p:nvSpPr>
          <p:cNvPr id="3" name="TextBox 10">
            <a:extLst>
              <a:ext uri="{FF2B5EF4-FFF2-40B4-BE49-F238E27FC236}">
                <a16:creationId xmlns:a16="http://schemas.microsoft.com/office/drawing/2014/main" id="{8F21698F-13CD-6F50-4E66-65D40F868069}"/>
              </a:ext>
            </a:extLst>
          </p:cNvPr>
          <p:cNvSpPr txBox="1"/>
          <p:nvPr/>
        </p:nvSpPr>
        <p:spPr>
          <a:xfrm>
            <a:off x="124468" y="188285"/>
            <a:ext cx="6141665" cy="221086"/>
          </a:xfrm>
          <a:prstGeom prst="rect">
            <a:avLst/>
          </a:prstGeom>
        </p:spPr>
        <p:txBody>
          <a:bodyPr lIns="0" tIns="0" rIns="0" bIns="0" rtlCol="0" anchor="t">
            <a:spAutoFit/>
          </a:bodyPr>
          <a:lstStyle/>
          <a:p>
            <a:pPr>
              <a:lnSpc>
                <a:spcPts val="1792"/>
              </a:lnSpc>
            </a:pPr>
            <a:r>
              <a:rPr lang="ja-JP" altLang="en-US" sz="1400" b="1" spc="44" dirty="0">
                <a:solidFill>
                  <a:srgbClr val="000000"/>
                </a:solidFill>
                <a:latin typeface="+mn-ea"/>
              </a:rPr>
              <a:t>■アイディアを出す</a:t>
            </a:r>
            <a:endParaRPr lang="en-US" sz="1400" b="1" spc="44" dirty="0">
              <a:solidFill>
                <a:srgbClr val="000000"/>
              </a:solidFill>
              <a:latin typeface="+mn-ea"/>
            </a:endParaRPr>
          </a:p>
        </p:txBody>
      </p:sp>
      <p:graphicFrame>
        <p:nvGraphicFramePr>
          <p:cNvPr id="4" name="表 3">
            <a:extLst>
              <a:ext uri="{FF2B5EF4-FFF2-40B4-BE49-F238E27FC236}">
                <a16:creationId xmlns:a16="http://schemas.microsoft.com/office/drawing/2014/main" id="{2562FC3E-E2C7-9A0B-24A6-B75DB5AEC50F}"/>
              </a:ext>
            </a:extLst>
          </p:cNvPr>
          <p:cNvGraphicFramePr>
            <a:graphicFrameLocks noGrp="1"/>
          </p:cNvGraphicFramePr>
          <p:nvPr/>
        </p:nvGraphicFramePr>
        <p:xfrm>
          <a:off x="213560" y="1035427"/>
          <a:ext cx="6430877" cy="1089587"/>
        </p:xfrm>
        <a:graphic>
          <a:graphicData uri="http://schemas.openxmlformats.org/drawingml/2006/table">
            <a:tbl>
              <a:tblPr firstRow="1" bandRow="1">
                <a:tableStyleId>{5940675A-B579-460E-94D1-54222C63F5DA}</a:tableStyleId>
              </a:tblPr>
              <a:tblGrid>
                <a:gridCol w="2773023">
                  <a:extLst>
                    <a:ext uri="{9D8B030D-6E8A-4147-A177-3AD203B41FA5}">
                      <a16:colId xmlns:a16="http://schemas.microsoft.com/office/drawing/2014/main" val="1799182515"/>
                    </a:ext>
                  </a:extLst>
                </a:gridCol>
                <a:gridCol w="884831">
                  <a:extLst>
                    <a:ext uri="{9D8B030D-6E8A-4147-A177-3AD203B41FA5}">
                      <a16:colId xmlns:a16="http://schemas.microsoft.com/office/drawing/2014/main" val="97051195"/>
                    </a:ext>
                  </a:extLst>
                </a:gridCol>
                <a:gridCol w="2773023">
                  <a:extLst>
                    <a:ext uri="{9D8B030D-6E8A-4147-A177-3AD203B41FA5}">
                      <a16:colId xmlns:a16="http://schemas.microsoft.com/office/drawing/2014/main" val="2873626805"/>
                    </a:ext>
                  </a:extLst>
                </a:gridCol>
              </a:tblGrid>
              <a:tr h="1089587">
                <a:tc>
                  <a:txBody>
                    <a:bodyPr/>
                    <a:lstStyle/>
                    <a:p>
                      <a:pPr algn="ctr"/>
                      <a:r>
                        <a:rPr kumimoji="1" lang="ja-JP" altLang="en-US" sz="2800" dirty="0">
                          <a:latin typeface="HGP創英角ｺﾞｼｯｸUB" panose="020B0900000000000000" pitchFamily="50" charset="-128"/>
                          <a:ea typeface="HGP創英角ｺﾞｼｯｸUB" panose="020B0900000000000000" pitchFamily="50" charset="-128"/>
                        </a:rPr>
                        <a:t>持続可能な尾瀬</a:t>
                      </a:r>
                      <a:endParaRPr kumimoji="1" lang="en-US" altLang="ja-JP" sz="2800" dirty="0">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800" dirty="0">
                          <a:latin typeface="HGP創英角ｺﾞｼｯｸUB" panose="020B0900000000000000" pitchFamily="50" charset="-128"/>
                          <a:ea typeface="HGP創英角ｺﾞｼｯｸUB" panose="020B0900000000000000" pitchFamily="50" charset="-128"/>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50" dirty="0">
                          <a:latin typeface="HGP創英角ｺﾞｼｯｸUB" panose="020B0900000000000000" pitchFamily="50" charset="-128"/>
                          <a:ea typeface="HGP創英角ｺﾞｼｯｸUB" panose="020B0900000000000000" pitchFamily="50" charset="-128"/>
                        </a:rPr>
                        <a:t>【</a:t>
                      </a:r>
                      <a:r>
                        <a:rPr kumimoji="1" lang="ja-JP" altLang="en-US" sz="1050" dirty="0">
                          <a:latin typeface="HGP創英角ｺﾞｼｯｸUB" panose="020B0900000000000000" pitchFamily="50" charset="-128"/>
                          <a:ea typeface="HGP創英角ｺﾞｼｯｸUB" panose="020B0900000000000000" pitchFamily="50" charset="-128"/>
                        </a:rPr>
                        <a:t>自分の興味・関心を１つ入れる</a:t>
                      </a:r>
                      <a:r>
                        <a:rPr kumimoji="1" lang="en-US" altLang="ja-JP" sz="1050" dirty="0">
                          <a:latin typeface="HGP創英角ｺﾞｼｯｸUB" panose="020B0900000000000000" pitchFamily="50" charset="-128"/>
                          <a:ea typeface="HGP創英角ｺﾞｼｯｸUB" panose="020B0900000000000000" pitchFamily="50" charset="-128"/>
                        </a:rPr>
                        <a:t>】</a:t>
                      </a:r>
                      <a:endParaRPr kumimoji="1" lang="en-US" altLang="ja-JP" sz="1100" dirty="0">
                        <a:latin typeface="HGP創英角ｺﾞｼｯｸUB" panose="020B0900000000000000" pitchFamily="50" charset="-128"/>
                        <a:ea typeface="HGP創英角ｺﾞｼｯｸUB" panose="020B0900000000000000" pitchFamily="50" charset="-128"/>
                      </a:endParaRPr>
                    </a:p>
                    <a:p>
                      <a:endParaRPr kumimoji="1" lang="en-US" altLang="ja-JP" sz="1100" dirty="0">
                        <a:latin typeface="HGP創英角ｺﾞｼｯｸUB" panose="020B0900000000000000" pitchFamily="50" charset="-128"/>
                        <a:ea typeface="HGP創英角ｺﾞｼｯｸUB" panose="020B0900000000000000" pitchFamily="50" charset="-128"/>
                      </a:endParaRPr>
                    </a:p>
                    <a:p>
                      <a:endParaRPr kumimoji="1" lang="en-US" altLang="ja-JP" sz="1100" dirty="0">
                        <a:latin typeface="HGP創英角ｺﾞｼｯｸUB" panose="020B0900000000000000" pitchFamily="50" charset="-128"/>
                        <a:ea typeface="HGP創英角ｺﾞｼｯｸUB" panose="020B0900000000000000" pitchFamily="50" charset="-128"/>
                      </a:endParaRPr>
                    </a:p>
                    <a:p>
                      <a:endParaRPr kumimoji="1" lang="en-US" altLang="ja-JP" sz="1100" dirty="0">
                        <a:latin typeface="HGP創英角ｺﾞｼｯｸUB" panose="020B0900000000000000" pitchFamily="50" charset="-128"/>
                        <a:ea typeface="HGP創英角ｺﾞｼｯｸUB" panose="020B0900000000000000" pitchFamily="50" charset="-128"/>
                      </a:endParaRPr>
                    </a:p>
                    <a:p>
                      <a:endParaRPr kumimoji="1" lang="en-US" altLang="ja-JP" sz="1100" dirty="0">
                        <a:latin typeface="HGP創英角ｺﾞｼｯｸUB" panose="020B0900000000000000" pitchFamily="50" charset="-128"/>
                        <a:ea typeface="HGP創英角ｺﾞｼｯｸUB" panose="020B0900000000000000" pitchFamily="50" charset="-128"/>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9532346"/>
                  </a:ext>
                </a:extLst>
              </a:tr>
            </a:tbl>
          </a:graphicData>
        </a:graphic>
      </p:graphicFrame>
      <p:sp>
        <p:nvSpPr>
          <p:cNvPr id="5" name="TextBox 10">
            <a:extLst>
              <a:ext uri="{FF2B5EF4-FFF2-40B4-BE49-F238E27FC236}">
                <a16:creationId xmlns:a16="http://schemas.microsoft.com/office/drawing/2014/main" id="{94FECE8E-D3E5-6FAA-233B-B762EE19E9E1}"/>
              </a:ext>
            </a:extLst>
          </p:cNvPr>
          <p:cNvSpPr txBox="1"/>
          <p:nvPr/>
        </p:nvSpPr>
        <p:spPr>
          <a:xfrm>
            <a:off x="303745" y="511571"/>
            <a:ext cx="6340693" cy="438518"/>
          </a:xfrm>
          <a:prstGeom prst="rect">
            <a:avLst/>
          </a:prstGeom>
        </p:spPr>
        <p:txBody>
          <a:bodyPr wrap="square" lIns="0" tIns="0" rIns="0" bIns="0" rtlCol="0" anchor="t">
            <a:spAutoFit/>
          </a:bodyPr>
          <a:lstStyle/>
          <a:p>
            <a:pPr>
              <a:lnSpc>
                <a:spcPts val="1792"/>
              </a:lnSpc>
            </a:pPr>
            <a:r>
              <a:rPr lang="ja-JP" altLang="en-US" sz="1000" spc="44" dirty="0">
                <a:latin typeface="+mn-ea"/>
              </a:rPr>
              <a:t>尾瀬の「課題」を解決したり、「よさ」を伝えていくためのアイディアを考えていこう。</a:t>
            </a:r>
            <a:endParaRPr lang="en-US" altLang="ja-JP" sz="1000" spc="44" dirty="0">
              <a:latin typeface="+mn-ea"/>
            </a:endParaRPr>
          </a:p>
          <a:p>
            <a:pPr>
              <a:lnSpc>
                <a:spcPts val="1792"/>
              </a:lnSpc>
            </a:pPr>
            <a:r>
              <a:rPr lang="ja-JP" altLang="en-US" sz="1000" spc="44" dirty="0">
                <a:latin typeface="+mn-ea"/>
              </a:rPr>
              <a:t>事前学習で行った「自分の興味・関心」を１つ選んで、尾瀬とかけあわせるアイディアを出してみよう。</a:t>
            </a:r>
            <a:endParaRPr lang="en-US" sz="1000" spc="44" dirty="0">
              <a:latin typeface="+mn-ea"/>
            </a:endParaRPr>
          </a:p>
        </p:txBody>
      </p:sp>
      <p:sp>
        <p:nvSpPr>
          <p:cNvPr id="8" name="TextBox 10">
            <a:extLst>
              <a:ext uri="{FF2B5EF4-FFF2-40B4-BE49-F238E27FC236}">
                <a16:creationId xmlns:a16="http://schemas.microsoft.com/office/drawing/2014/main" id="{9894B9C6-33DE-3148-0FF2-1DA576075803}"/>
              </a:ext>
            </a:extLst>
          </p:cNvPr>
          <p:cNvSpPr txBox="1"/>
          <p:nvPr/>
        </p:nvSpPr>
        <p:spPr>
          <a:xfrm>
            <a:off x="124468" y="5540012"/>
            <a:ext cx="6141665" cy="221086"/>
          </a:xfrm>
          <a:prstGeom prst="rect">
            <a:avLst/>
          </a:prstGeom>
        </p:spPr>
        <p:txBody>
          <a:bodyPr lIns="0" tIns="0" rIns="0" bIns="0" rtlCol="0" anchor="t">
            <a:spAutoFit/>
          </a:bodyPr>
          <a:lstStyle/>
          <a:p>
            <a:pPr>
              <a:lnSpc>
                <a:spcPts val="1792"/>
              </a:lnSpc>
            </a:pPr>
            <a:r>
              <a:rPr lang="ja-JP" altLang="en-US" sz="1400" b="1" spc="44" dirty="0">
                <a:solidFill>
                  <a:srgbClr val="000000"/>
                </a:solidFill>
                <a:latin typeface="+mn-ea"/>
              </a:rPr>
              <a:t>■アイディアを整理する</a:t>
            </a:r>
            <a:endParaRPr lang="en-US" sz="1400" b="1" spc="44" dirty="0">
              <a:solidFill>
                <a:srgbClr val="000000"/>
              </a:solidFill>
              <a:latin typeface="+mn-ea"/>
            </a:endParaRPr>
          </a:p>
        </p:txBody>
      </p:sp>
      <p:cxnSp>
        <p:nvCxnSpPr>
          <p:cNvPr id="6" name="直線コネクタ 5">
            <a:extLst>
              <a:ext uri="{FF2B5EF4-FFF2-40B4-BE49-F238E27FC236}">
                <a16:creationId xmlns:a16="http://schemas.microsoft.com/office/drawing/2014/main" id="{F3EEA634-47E7-C54B-07F7-8874C5235BD7}"/>
              </a:ext>
            </a:extLst>
          </p:cNvPr>
          <p:cNvCxnSpPr>
            <a:cxnSpLocks/>
          </p:cNvCxnSpPr>
          <p:nvPr/>
        </p:nvCxnSpPr>
        <p:spPr>
          <a:xfrm>
            <a:off x="3429000" y="2125014"/>
            <a:ext cx="0" cy="476518"/>
          </a:xfrm>
          <a:prstGeom prst="line">
            <a:avLst/>
          </a:prstGeom>
          <a:ln w="76200">
            <a:headEnd type="none"/>
            <a:tailEnd type="triangle"/>
          </a:ln>
        </p:spPr>
        <p:style>
          <a:lnRef idx="1">
            <a:schemeClr val="dk1"/>
          </a:lnRef>
          <a:fillRef idx="0">
            <a:schemeClr val="dk1"/>
          </a:fillRef>
          <a:effectRef idx="0">
            <a:schemeClr val="dk1"/>
          </a:effectRef>
          <a:fontRef idx="minor">
            <a:schemeClr val="tx1"/>
          </a:fontRef>
        </p:style>
      </p:cxnSp>
      <p:graphicFrame>
        <p:nvGraphicFramePr>
          <p:cNvPr id="9" name="表 8">
            <a:extLst>
              <a:ext uri="{FF2B5EF4-FFF2-40B4-BE49-F238E27FC236}">
                <a16:creationId xmlns:a16="http://schemas.microsoft.com/office/drawing/2014/main" id="{B9BA8C01-4C34-B7CE-2581-8EE4A90123CA}"/>
              </a:ext>
            </a:extLst>
          </p:cNvPr>
          <p:cNvGraphicFramePr>
            <a:graphicFrameLocks noGrp="1"/>
          </p:cNvGraphicFramePr>
          <p:nvPr/>
        </p:nvGraphicFramePr>
        <p:xfrm>
          <a:off x="258651" y="3151543"/>
          <a:ext cx="6385784" cy="2215692"/>
        </p:xfrm>
        <a:graphic>
          <a:graphicData uri="http://schemas.openxmlformats.org/drawingml/2006/table">
            <a:tbl>
              <a:tblPr firstRow="1" bandRow="1">
                <a:tableStyleId>{5940675A-B579-460E-94D1-54222C63F5DA}</a:tableStyleId>
              </a:tblPr>
              <a:tblGrid>
                <a:gridCol w="3192892">
                  <a:extLst>
                    <a:ext uri="{9D8B030D-6E8A-4147-A177-3AD203B41FA5}">
                      <a16:colId xmlns:a16="http://schemas.microsoft.com/office/drawing/2014/main" val="1799182515"/>
                    </a:ext>
                  </a:extLst>
                </a:gridCol>
                <a:gridCol w="3192892">
                  <a:extLst>
                    <a:ext uri="{9D8B030D-6E8A-4147-A177-3AD203B41FA5}">
                      <a16:colId xmlns:a16="http://schemas.microsoft.com/office/drawing/2014/main" val="2260271501"/>
                    </a:ext>
                  </a:extLst>
                </a:gridCol>
              </a:tblGrid>
              <a:tr h="553923">
                <a:tc>
                  <a:txBody>
                    <a:bodyPr/>
                    <a:lstStyle/>
                    <a:p>
                      <a:r>
                        <a:rPr kumimoji="1" lang="ja-JP" altLang="en-US" sz="900" dirty="0">
                          <a:latin typeface="HGP創英角ｺﾞｼｯｸUB" panose="020B0900000000000000" pitchFamily="50" charset="-128"/>
                          <a:ea typeface="HGP創英角ｺﾞｼｯｸUB" panose="020B0900000000000000" pitchFamily="50" charset="-128"/>
                        </a:rPr>
                        <a: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latin typeface="HGP創英角ｺﾞｼｯｸUB" panose="020B0900000000000000" pitchFamily="50" charset="-128"/>
                          <a:ea typeface="HGP創英角ｺﾞｼｯｸUB" panose="020B0900000000000000" pitchFamily="50" charset="-128"/>
                        </a:rPr>
                        <a:t>●</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9532346"/>
                  </a:ext>
                </a:extLst>
              </a:tr>
              <a:tr h="553923">
                <a:tc>
                  <a:txBody>
                    <a:bodyPr/>
                    <a:lstStyle/>
                    <a:p>
                      <a:r>
                        <a:rPr kumimoji="1" lang="ja-JP" altLang="en-US" sz="900" dirty="0">
                          <a:latin typeface="HGP創英角ｺﾞｼｯｸUB" panose="020B0900000000000000" pitchFamily="50" charset="-128"/>
                          <a:ea typeface="HGP創英角ｺﾞｼｯｸUB" panose="020B0900000000000000" pitchFamily="50" charset="-128"/>
                        </a:rPr>
                        <a: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latin typeface="HGP創英角ｺﾞｼｯｸUB" panose="020B0900000000000000" pitchFamily="50" charset="-128"/>
                          <a:ea typeface="HGP創英角ｺﾞｼｯｸUB" panose="020B0900000000000000" pitchFamily="50" charset="-128"/>
                        </a:rPr>
                        <a:t>●</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0542101"/>
                  </a:ext>
                </a:extLst>
              </a:tr>
              <a:tr h="553923">
                <a:tc>
                  <a:txBody>
                    <a:bodyPr/>
                    <a:lstStyle/>
                    <a:p>
                      <a:r>
                        <a:rPr kumimoji="1" lang="ja-JP" altLang="en-US" sz="900" dirty="0">
                          <a:latin typeface="HGP創英角ｺﾞｼｯｸUB" panose="020B0900000000000000" pitchFamily="50" charset="-128"/>
                          <a:ea typeface="HGP創英角ｺﾞｼｯｸUB" panose="020B0900000000000000" pitchFamily="50" charset="-128"/>
                        </a:rPr>
                        <a: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latin typeface="HGP創英角ｺﾞｼｯｸUB" panose="020B0900000000000000" pitchFamily="50" charset="-128"/>
                          <a:ea typeface="HGP創英角ｺﾞｼｯｸUB" panose="020B0900000000000000" pitchFamily="50" charset="-128"/>
                        </a:rPr>
                        <a:t>●</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5032733"/>
                  </a:ext>
                </a:extLst>
              </a:tr>
              <a:tr h="553923">
                <a:tc>
                  <a:txBody>
                    <a:bodyPr/>
                    <a:lstStyle/>
                    <a:p>
                      <a:r>
                        <a:rPr kumimoji="1" lang="ja-JP" altLang="en-US" sz="900" dirty="0">
                          <a:latin typeface="HGP創英角ｺﾞｼｯｸUB" panose="020B0900000000000000" pitchFamily="50" charset="-128"/>
                          <a:ea typeface="HGP創英角ｺﾞｼｯｸUB" panose="020B0900000000000000" pitchFamily="50" charset="-128"/>
                        </a:rPr>
                        <a:t>●</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900" dirty="0">
                          <a:latin typeface="HGP創英角ｺﾞｼｯｸUB" panose="020B0900000000000000" pitchFamily="50" charset="-128"/>
                          <a:ea typeface="HGP創英角ｺﾞｼｯｸUB" panose="020B0900000000000000" pitchFamily="50" charset="-128"/>
                        </a:rPr>
                        <a:t>●</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7417199"/>
                  </a:ext>
                </a:extLst>
              </a:tr>
            </a:tbl>
          </a:graphicData>
        </a:graphic>
      </p:graphicFrame>
      <p:sp>
        <p:nvSpPr>
          <p:cNvPr id="11" name="TextBox 10">
            <a:extLst>
              <a:ext uri="{FF2B5EF4-FFF2-40B4-BE49-F238E27FC236}">
                <a16:creationId xmlns:a16="http://schemas.microsoft.com/office/drawing/2014/main" id="{4BBCC1BF-20E7-DEA4-8C52-505394672C2D}"/>
              </a:ext>
            </a:extLst>
          </p:cNvPr>
          <p:cNvSpPr txBox="1"/>
          <p:nvPr/>
        </p:nvSpPr>
        <p:spPr>
          <a:xfrm>
            <a:off x="258653" y="2640168"/>
            <a:ext cx="6599345" cy="438518"/>
          </a:xfrm>
          <a:prstGeom prst="rect">
            <a:avLst/>
          </a:prstGeom>
        </p:spPr>
        <p:txBody>
          <a:bodyPr wrap="square" lIns="0" tIns="0" rIns="0" bIns="0" rtlCol="0" anchor="t">
            <a:spAutoFit/>
          </a:bodyPr>
          <a:lstStyle/>
          <a:p>
            <a:pPr>
              <a:lnSpc>
                <a:spcPts val="1792"/>
              </a:lnSpc>
            </a:pPr>
            <a:r>
              <a:rPr lang="ja-JP" altLang="en-US" sz="1000" spc="44" dirty="0">
                <a:latin typeface="+mn-ea"/>
              </a:rPr>
              <a:t>「持続可能な尾瀬」と「自分の興味・関心」をかけあわせたら、どんなことができそう？</a:t>
            </a:r>
            <a:endParaRPr lang="en-US" altLang="ja-JP" sz="1000" spc="44" dirty="0">
              <a:latin typeface="+mn-ea"/>
            </a:endParaRPr>
          </a:p>
          <a:p>
            <a:pPr>
              <a:lnSpc>
                <a:spcPts val="1792"/>
              </a:lnSpc>
            </a:pPr>
            <a:r>
              <a:rPr lang="ja-JP" altLang="en-US" sz="1000" spc="44" dirty="0">
                <a:latin typeface="+mn-ea"/>
              </a:rPr>
              <a:t>これまでの学習をもとしながら、想像力を働かせて、自由にたくさん考えてみよう。不正解はありません！</a:t>
            </a:r>
            <a:endParaRPr lang="en-US" sz="1000" spc="44" dirty="0">
              <a:latin typeface="+mn-ea"/>
            </a:endParaRPr>
          </a:p>
        </p:txBody>
      </p:sp>
      <p:graphicFrame>
        <p:nvGraphicFramePr>
          <p:cNvPr id="2" name="表 1">
            <a:extLst>
              <a:ext uri="{FF2B5EF4-FFF2-40B4-BE49-F238E27FC236}">
                <a16:creationId xmlns:a16="http://schemas.microsoft.com/office/drawing/2014/main" id="{F4F40CC0-8B46-F9BC-6023-C64844F63073}"/>
              </a:ext>
            </a:extLst>
          </p:cNvPr>
          <p:cNvGraphicFramePr>
            <a:graphicFrameLocks noGrp="1"/>
          </p:cNvGraphicFramePr>
          <p:nvPr/>
        </p:nvGraphicFramePr>
        <p:xfrm>
          <a:off x="213561" y="6147810"/>
          <a:ext cx="6430876" cy="3569906"/>
        </p:xfrm>
        <a:graphic>
          <a:graphicData uri="http://schemas.openxmlformats.org/drawingml/2006/table">
            <a:tbl>
              <a:tblPr firstRow="1" bandRow="1">
                <a:tableStyleId>{5940675A-B579-460E-94D1-54222C63F5DA}</a:tableStyleId>
              </a:tblPr>
              <a:tblGrid>
                <a:gridCol w="543651">
                  <a:extLst>
                    <a:ext uri="{9D8B030D-6E8A-4147-A177-3AD203B41FA5}">
                      <a16:colId xmlns:a16="http://schemas.microsoft.com/office/drawing/2014/main" val="1799182515"/>
                    </a:ext>
                  </a:extLst>
                </a:gridCol>
                <a:gridCol w="1367004">
                  <a:extLst>
                    <a:ext uri="{9D8B030D-6E8A-4147-A177-3AD203B41FA5}">
                      <a16:colId xmlns:a16="http://schemas.microsoft.com/office/drawing/2014/main" val="2260271501"/>
                    </a:ext>
                  </a:extLst>
                </a:gridCol>
                <a:gridCol w="1389451">
                  <a:extLst>
                    <a:ext uri="{9D8B030D-6E8A-4147-A177-3AD203B41FA5}">
                      <a16:colId xmlns:a16="http://schemas.microsoft.com/office/drawing/2014/main" val="1458041258"/>
                    </a:ext>
                  </a:extLst>
                </a:gridCol>
                <a:gridCol w="3130770">
                  <a:extLst>
                    <a:ext uri="{9D8B030D-6E8A-4147-A177-3AD203B41FA5}">
                      <a16:colId xmlns:a16="http://schemas.microsoft.com/office/drawing/2014/main" val="169207389"/>
                    </a:ext>
                  </a:extLst>
                </a:gridCol>
              </a:tblGrid>
              <a:tr h="264921">
                <a:tc>
                  <a:txBody>
                    <a:bodyPr/>
                    <a:lstStyle/>
                    <a:p>
                      <a:endParaRPr kumimoji="1" lang="ja-JP" altLang="en-US" sz="900" dirty="0">
                        <a:latin typeface="HGP創英角ｺﾞｼｯｸUB" panose="020B0900000000000000" pitchFamily="50" charset="-128"/>
                        <a:ea typeface="HGP創英角ｺﾞｼｯｸUB" panose="020B0900000000000000"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kumimoji="1" lang="ja-JP" altLang="en-US" sz="900" dirty="0">
                          <a:latin typeface="HGP創英角ｺﾞｼｯｸUB" panose="020B0900000000000000" pitchFamily="50" charset="-128"/>
                          <a:ea typeface="HGP創英角ｺﾞｼｯｸUB" panose="020B0900000000000000" pitchFamily="50" charset="-128"/>
                        </a:rPr>
                        <a:t>サンプル１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algn="ctr"/>
                      <a:r>
                        <a:rPr kumimoji="1" lang="ja-JP" altLang="en-US" sz="900" dirty="0">
                          <a:latin typeface="HGP創英角ｺﾞｼｯｸUB" panose="020B0900000000000000" pitchFamily="50" charset="-128"/>
                          <a:ea typeface="HGP創英角ｺﾞｼｯｸUB" panose="020B0900000000000000" pitchFamily="50" charset="-128"/>
                        </a:rPr>
                        <a:t>サンプル２</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kumimoji="1" lang="ja-JP" altLang="en-US" sz="900" dirty="0">
                          <a:latin typeface="HGP創英角ｺﾞｼｯｸUB" panose="020B0900000000000000" pitchFamily="50" charset="-128"/>
                          <a:ea typeface="HGP創英角ｺﾞｼｯｸUB" panose="020B0900000000000000" pitchFamily="50" charset="-128"/>
                        </a:rPr>
                        <a:t>記入しよう</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434295871"/>
                  </a:ext>
                </a:extLst>
              </a:tr>
              <a:tr h="1236425">
                <a:tc>
                  <a:txBody>
                    <a:bodyPr/>
                    <a:lstStyle/>
                    <a:p>
                      <a:pPr algn="ctr"/>
                      <a:r>
                        <a:rPr kumimoji="1" lang="ja-JP" altLang="en-US" sz="900" dirty="0">
                          <a:latin typeface="HGP創英角ｺﾞｼｯｸUB" panose="020B0900000000000000" pitchFamily="50" charset="-128"/>
                          <a:ea typeface="HGP創英角ｺﾞｼｯｸUB" panose="020B0900000000000000" pitchFamily="50" charset="-128"/>
                        </a:rPr>
                        <a:t>テーマ・</a:t>
                      </a:r>
                      <a:endParaRPr kumimoji="1" lang="en-US" altLang="ja-JP" sz="900" dirty="0">
                        <a:latin typeface="HGP創英角ｺﾞｼｯｸUB" panose="020B0900000000000000" pitchFamily="50" charset="-128"/>
                        <a:ea typeface="HGP創英角ｺﾞｼｯｸUB" panose="020B0900000000000000" pitchFamily="50" charset="-128"/>
                      </a:endParaRPr>
                    </a:p>
                    <a:p>
                      <a:pPr algn="ctr"/>
                      <a:r>
                        <a:rPr kumimoji="1" lang="ja-JP" altLang="en-US" sz="900" dirty="0">
                          <a:latin typeface="HGP創英角ｺﾞｼｯｸUB" panose="020B0900000000000000" pitchFamily="50" charset="-128"/>
                          <a:ea typeface="HGP創英角ｺﾞｼｯｸUB" panose="020B0900000000000000" pitchFamily="50" charset="-128"/>
                        </a:rPr>
                        <a:t>理由</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ja-JP" altLang="en-US" sz="700" dirty="0"/>
                        <a:t>■テーマ：</a:t>
                      </a:r>
                      <a:endParaRPr lang="en-US" altLang="ja-JP" sz="700" dirty="0"/>
                    </a:p>
                    <a:p>
                      <a:r>
                        <a:rPr lang="ja-JP" altLang="en-US" sz="700" b="1" dirty="0"/>
                        <a:t>持続可能な尾瀬 </a:t>
                      </a:r>
                      <a:r>
                        <a:rPr lang="en-US" altLang="ja-JP" sz="700" b="1" dirty="0"/>
                        <a:t>× </a:t>
                      </a:r>
                      <a:r>
                        <a:rPr lang="ja-JP" altLang="en-US" sz="700" b="1" dirty="0"/>
                        <a:t>お風呂</a:t>
                      </a:r>
                      <a:endParaRPr lang="en-US" altLang="ja-JP" sz="700" b="1" dirty="0"/>
                    </a:p>
                    <a:p>
                      <a:endParaRPr kumimoji="1" lang="en-US" altLang="ja-JP" sz="700" dirty="0">
                        <a:latin typeface="+mn-ea"/>
                        <a:ea typeface="+mn-ea"/>
                      </a:endParaRPr>
                    </a:p>
                    <a:p>
                      <a:r>
                        <a:rPr kumimoji="1" lang="ja-JP" altLang="en-US" sz="700" dirty="0">
                          <a:latin typeface="+mn-ea"/>
                          <a:ea typeface="+mn-ea"/>
                        </a:rPr>
                        <a:t>■理由：</a:t>
                      </a:r>
                      <a:endParaRPr kumimoji="1" lang="en-US" altLang="ja-JP" sz="700" dirty="0">
                        <a:latin typeface="+mn-ea"/>
                        <a:ea typeface="+mn-ea"/>
                      </a:endParaRPr>
                    </a:p>
                    <a:p>
                      <a:r>
                        <a:rPr kumimoji="1" lang="ja-JP" altLang="en-US" sz="700" dirty="0">
                          <a:latin typeface="+mn-ea"/>
                          <a:ea typeface="+mn-ea"/>
                        </a:rPr>
                        <a:t>お風呂が好きで、尾瀬散策した後に入りたくなったから。でも、環境のために我慢する必要もあるので、お風呂のありがたみを感じられるようにしたい。</a:t>
                      </a:r>
                      <a:endParaRPr kumimoji="1" lang="ja-JP" altLang="en-US" sz="6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700" dirty="0">
                          <a:latin typeface="+mn-ea"/>
                          <a:ea typeface="+mn-ea"/>
                        </a:rPr>
                        <a:t>■テーマ：</a:t>
                      </a:r>
                      <a:endParaRPr kumimoji="1" lang="en-US" altLang="ja-JP" sz="700" dirty="0">
                        <a:latin typeface="+mn-ea"/>
                        <a:ea typeface="+mn-ea"/>
                      </a:endParaRPr>
                    </a:p>
                    <a:p>
                      <a:r>
                        <a:rPr kumimoji="1" lang="ja-JP" altLang="en-US" sz="700" b="1" dirty="0">
                          <a:latin typeface="+mn-ea"/>
                          <a:ea typeface="+mn-ea"/>
                        </a:rPr>
                        <a:t>持続可能な尾瀬 </a:t>
                      </a:r>
                      <a:r>
                        <a:rPr kumimoji="1" lang="en-US" altLang="ja-JP" sz="700" b="1" dirty="0">
                          <a:latin typeface="+mn-ea"/>
                          <a:ea typeface="+mn-ea"/>
                        </a:rPr>
                        <a:t>× </a:t>
                      </a:r>
                      <a:r>
                        <a:rPr kumimoji="1" lang="ja-JP" altLang="en-US" sz="700" b="1" dirty="0">
                          <a:latin typeface="+mn-ea"/>
                          <a:ea typeface="+mn-ea"/>
                        </a:rPr>
                        <a:t>家族</a:t>
                      </a:r>
                      <a:endParaRPr kumimoji="1" lang="en-US" altLang="ja-JP" sz="700" b="1" dirty="0">
                        <a:latin typeface="+mn-ea"/>
                        <a:ea typeface="+mn-ea"/>
                      </a:endParaRPr>
                    </a:p>
                    <a:p>
                      <a:endParaRPr kumimoji="1" lang="en-US" altLang="ja-JP" sz="700" dirty="0">
                        <a:latin typeface="+mn-ea"/>
                        <a:ea typeface="+mn-ea"/>
                      </a:endParaRPr>
                    </a:p>
                    <a:p>
                      <a:r>
                        <a:rPr kumimoji="1" lang="ja-JP" altLang="en-US" sz="700" dirty="0">
                          <a:latin typeface="+mn-ea"/>
                          <a:ea typeface="+mn-ea"/>
                        </a:rPr>
                        <a:t>■理由：</a:t>
                      </a:r>
                      <a:endParaRPr kumimoji="1" lang="en-US" altLang="ja-JP" sz="700" dirty="0">
                        <a:latin typeface="+mn-ea"/>
                        <a:ea typeface="+mn-ea"/>
                      </a:endParaRPr>
                    </a:p>
                    <a:p>
                      <a:r>
                        <a:rPr lang="ja-JP" altLang="en-US" sz="700" dirty="0"/>
                        <a:t>家族が大好きだから。家族の思い出作りの場として尾瀬を活用できれば、より多くの人が自然を大切にするようになるのではないかと思いました。</a:t>
                      </a:r>
                      <a:endParaRPr kumimoji="1" lang="ja-JP" altLang="en-US" sz="7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kumimoji="1" lang="ja-JP" altLang="en-US" sz="700" dirty="0">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9532346"/>
                  </a:ext>
                </a:extLst>
              </a:tr>
              <a:tr h="1034280">
                <a:tc>
                  <a:txBody>
                    <a:bodyPr/>
                    <a:lstStyle/>
                    <a:p>
                      <a:pPr algn="ctr"/>
                      <a:r>
                        <a:rPr kumimoji="1" lang="ja-JP" altLang="en-US" sz="900" dirty="0">
                          <a:latin typeface="HGP創英角ｺﾞｼｯｸUB" panose="020B0900000000000000" pitchFamily="50" charset="-128"/>
                          <a:ea typeface="HGP創英角ｺﾞｼｯｸUB" panose="020B0900000000000000" pitchFamily="50" charset="-128"/>
                        </a:rPr>
                        <a:t>アイディア</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lang="ja-JP" altLang="en-US" sz="700" b="1" dirty="0"/>
                        <a:t>登山後に楽しめる「尾瀬温泉 </a:t>
                      </a:r>
                      <a:r>
                        <a:rPr lang="en-US" altLang="ja-JP" sz="700" b="1" dirty="0"/>
                        <a:t>× </a:t>
                      </a:r>
                      <a:r>
                        <a:rPr lang="ja-JP" altLang="en-US" sz="700" b="1" dirty="0"/>
                        <a:t>エコ風呂」アイディア</a:t>
                      </a:r>
                      <a:br>
                        <a:rPr lang="ja-JP" altLang="en-US" sz="700" dirty="0"/>
                      </a:br>
                      <a:r>
                        <a:rPr lang="ja-JP" altLang="en-US" sz="700" dirty="0"/>
                        <a:t>・不要になった木道等をくだいて木のチップを活用した燃料でお湯を沸かし、環境負荷を削減。ただし、不要になったものが出た時にしか入れない限定バージョン。</a:t>
                      </a:r>
                      <a:endParaRPr kumimoji="1" lang="ja-JP" altLang="en-US" sz="6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ja-JP" altLang="en-US" sz="700" b="1" dirty="0"/>
                        <a:t>「親子で挑戦！エコキャンプ </a:t>
                      </a:r>
                      <a:r>
                        <a:rPr lang="en-US" altLang="ja-JP" sz="700" b="1" dirty="0"/>
                        <a:t>in </a:t>
                      </a:r>
                      <a:r>
                        <a:rPr lang="ja-JP" altLang="en-US" sz="700" b="1" dirty="0"/>
                        <a:t>尾瀬」</a:t>
                      </a:r>
                      <a:br>
                        <a:rPr lang="ja-JP" altLang="en-US" sz="700" dirty="0"/>
                      </a:br>
                      <a:r>
                        <a:rPr lang="ja-JP" altLang="en-US" sz="700" dirty="0"/>
                        <a:t>・「ゴミを出さないキャンプ」をテーマに、持ち込んだ食材を使い切る工夫や、自然に優しいアウトドアライフを実践する。</a:t>
                      </a:r>
                      <a:endParaRPr kumimoji="1" lang="ja-JP" altLang="en-US" sz="7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kumimoji="1" lang="ja-JP" altLang="en-US" sz="700" dirty="0">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0542101"/>
                  </a:ext>
                </a:extLst>
              </a:tr>
              <a:tr h="1034280">
                <a:tc>
                  <a:txBody>
                    <a:bodyPr/>
                    <a:lstStyle/>
                    <a:p>
                      <a:pPr algn="ctr"/>
                      <a:r>
                        <a:rPr kumimoji="1" lang="ja-JP" altLang="en-US" sz="900" dirty="0">
                          <a:latin typeface="HGP創英角ｺﾞｼｯｸUB" panose="020B0900000000000000" pitchFamily="50" charset="-128"/>
                          <a:ea typeface="HGP創英角ｺﾞｼｯｸUB" panose="020B0900000000000000" pitchFamily="50" charset="-128"/>
                        </a:rPr>
                        <a:t>まとめ</a:t>
                      </a: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r>
                        <a:rPr kumimoji="1" lang="ja-JP" altLang="en-US" sz="700" dirty="0">
                          <a:latin typeface="+mn-ea"/>
                          <a:ea typeface="+mn-ea"/>
                        </a:rPr>
                        <a:t>登山で疲れた体をいやしながら、環境にも優しい温泉を楽しめるようになります。</a:t>
                      </a:r>
                      <a:endParaRPr kumimoji="1" lang="en-US" altLang="ja-JP" sz="700" dirty="0">
                        <a:latin typeface="+mn-ea"/>
                        <a:ea typeface="+mn-ea"/>
                      </a:endParaRPr>
                    </a:p>
                    <a:p>
                      <a:r>
                        <a:rPr kumimoji="1" lang="ja-JP" altLang="en-US" sz="700" dirty="0">
                          <a:latin typeface="+mn-ea"/>
                          <a:ea typeface="+mn-ea"/>
                        </a:rPr>
                        <a:t>ありがたいことがわかって、家でお風呂入る時も、むだな水をつかわなくなるかもしれない！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ja-JP" altLang="en-US" sz="700" dirty="0"/>
                        <a:t>このアイディアが実現すると、親子で環境について楽しく学べる機会が増えると思う。</a:t>
                      </a:r>
                      <a:endParaRPr kumimoji="1" lang="ja-JP" altLang="en-US" sz="6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kumimoji="1" lang="ja-JP" altLang="en-US" sz="700" dirty="0">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5032733"/>
                  </a:ext>
                </a:extLst>
              </a:tr>
            </a:tbl>
          </a:graphicData>
        </a:graphic>
      </p:graphicFrame>
      <p:sp>
        <p:nvSpPr>
          <p:cNvPr id="7" name="TextBox 10">
            <a:extLst>
              <a:ext uri="{FF2B5EF4-FFF2-40B4-BE49-F238E27FC236}">
                <a16:creationId xmlns:a16="http://schemas.microsoft.com/office/drawing/2014/main" id="{EA9F2FE7-A8D9-51D1-F37F-19E2156D795E}"/>
              </a:ext>
            </a:extLst>
          </p:cNvPr>
          <p:cNvSpPr txBox="1"/>
          <p:nvPr/>
        </p:nvSpPr>
        <p:spPr>
          <a:xfrm>
            <a:off x="213560" y="5797271"/>
            <a:ext cx="6599345" cy="207686"/>
          </a:xfrm>
          <a:prstGeom prst="rect">
            <a:avLst/>
          </a:prstGeom>
        </p:spPr>
        <p:txBody>
          <a:bodyPr wrap="square" lIns="0" tIns="0" rIns="0" bIns="0" rtlCol="0" anchor="t">
            <a:spAutoFit/>
          </a:bodyPr>
          <a:lstStyle/>
          <a:p>
            <a:pPr>
              <a:lnSpc>
                <a:spcPts val="1792"/>
              </a:lnSpc>
            </a:pPr>
            <a:r>
              <a:rPr lang="ja-JP" altLang="en-US" sz="1000" spc="44" dirty="0">
                <a:latin typeface="+mn-ea"/>
              </a:rPr>
              <a:t>自分が考えたアイディアを「テーマ・理由」「アイディア」「まとめ」の項目で整理してみよう。</a:t>
            </a:r>
            <a:endParaRPr lang="en-US" sz="1000" spc="44" dirty="0">
              <a:latin typeface="+mn-ea"/>
            </a:endParaRPr>
          </a:p>
        </p:txBody>
      </p:sp>
      <p:sp>
        <p:nvSpPr>
          <p:cNvPr id="10" name="スライド番号プレースホルダー 3">
            <a:extLst>
              <a:ext uri="{FF2B5EF4-FFF2-40B4-BE49-F238E27FC236}">
                <a16:creationId xmlns:a16="http://schemas.microsoft.com/office/drawing/2014/main" id="{E3213BC9-0DC9-4B21-CB48-B69793BB676B}"/>
              </a:ext>
            </a:extLst>
          </p:cNvPr>
          <p:cNvSpPr>
            <a:spLocks noGrp="1"/>
          </p:cNvSpPr>
          <p:nvPr>
            <p:ph type="sldNum" sz="quarter" idx="12"/>
          </p:nvPr>
        </p:nvSpPr>
        <p:spPr>
          <a:xfrm>
            <a:off x="5314950" y="-22517"/>
            <a:ext cx="1543050" cy="317157"/>
          </a:xfrm>
        </p:spPr>
        <p:txBody>
          <a:bodyPr/>
          <a:lstStyle/>
          <a:p>
            <a:fld id="{A763930E-11EF-4248-8263-B2307074A718}" type="slidenum">
              <a:rPr kumimoji="1" lang="ja-JP" altLang="en-US" sz="1400" smtClean="0"/>
              <a:t>4</a:t>
            </a:fld>
            <a:endParaRPr kumimoji="1" lang="ja-JP" altLang="en-US" sz="1400"/>
          </a:p>
        </p:txBody>
      </p:sp>
    </p:spTree>
    <p:extLst>
      <p:ext uri="{BB962C8B-B14F-4D97-AF65-F5344CB8AC3E}">
        <p14:creationId xmlns:p14="http://schemas.microsoft.com/office/powerpoint/2010/main" val="1374645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AC88B-7BBB-62EC-DBA4-F704EE9B8ABC}"/>
            </a:ext>
          </a:extLst>
        </p:cNvPr>
        <p:cNvGrpSpPr/>
        <p:nvPr/>
      </p:nvGrpSpPr>
      <p:grpSpPr>
        <a:xfrm>
          <a:off x="0" y="0"/>
          <a:ext cx="0" cy="0"/>
          <a:chOff x="0" y="0"/>
          <a:chExt cx="0" cy="0"/>
        </a:xfrm>
      </p:grpSpPr>
      <p:sp>
        <p:nvSpPr>
          <p:cNvPr id="3" name="TextBox 10">
            <a:extLst>
              <a:ext uri="{FF2B5EF4-FFF2-40B4-BE49-F238E27FC236}">
                <a16:creationId xmlns:a16="http://schemas.microsoft.com/office/drawing/2014/main" id="{B1EEAE4E-586D-8F94-F7BF-E42B3CED741F}"/>
              </a:ext>
            </a:extLst>
          </p:cNvPr>
          <p:cNvSpPr txBox="1"/>
          <p:nvPr/>
        </p:nvSpPr>
        <p:spPr>
          <a:xfrm>
            <a:off x="124468" y="188285"/>
            <a:ext cx="6141665" cy="221086"/>
          </a:xfrm>
          <a:prstGeom prst="rect">
            <a:avLst/>
          </a:prstGeom>
        </p:spPr>
        <p:txBody>
          <a:bodyPr lIns="0" tIns="0" rIns="0" bIns="0" rtlCol="0" anchor="t">
            <a:spAutoFit/>
          </a:bodyPr>
          <a:lstStyle/>
          <a:p>
            <a:pPr>
              <a:lnSpc>
                <a:spcPts val="1792"/>
              </a:lnSpc>
            </a:pPr>
            <a:r>
              <a:rPr lang="ja-JP" altLang="en-US" sz="1400" b="1" spc="44" dirty="0">
                <a:solidFill>
                  <a:srgbClr val="000000"/>
                </a:solidFill>
                <a:latin typeface="+mn-ea"/>
              </a:rPr>
              <a:t>■発表してみよう</a:t>
            </a:r>
            <a:endParaRPr lang="en-US" sz="1400" b="1" spc="44" dirty="0">
              <a:solidFill>
                <a:srgbClr val="000000"/>
              </a:solidFill>
              <a:latin typeface="+mn-ea"/>
            </a:endParaRPr>
          </a:p>
        </p:txBody>
      </p:sp>
      <p:sp>
        <p:nvSpPr>
          <p:cNvPr id="5" name="TextBox 10">
            <a:extLst>
              <a:ext uri="{FF2B5EF4-FFF2-40B4-BE49-F238E27FC236}">
                <a16:creationId xmlns:a16="http://schemas.microsoft.com/office/drawing/2014/main" id="{73A6595E-57FD-58D5-A135-B9699EDA5C55}"/>
              </a:ext>
            </a:extLst>
          </p:cNvPr>
          <p:cNvSpPr txBox="1"/>
          <p:nvPr/>
        </p:nvSpPr>
        <p:spPr>
          <a:xfrm>
            <a:off x="303745" y="511571"/>
            <a:ext cx="6340693" cy="438518"/>
          </a:xfrm>
          <a:prstGeom prst="rect">
            <a:avLst/>
          </a:prstGeom>
        </p:spPr>
        <p:txBody>
          <a:bodyPr wrap="square" lIns="0" tIns="0" rIns="0" bIns="0" rtlCol="0" anchor="t">
            <a:spAutoFit/>
          </a:bodyPr>
          <a:lstStyle/>
          <a:p>
            <a:pPr>
              <a:lnSpc>
                <a:spcPts val="1792"/>
              </a:lnSpc>
            </a:pPr>
            <a:r>
              <a:rPr lang="ja-JP" altLang="en-US" sz="1000" spc="44" dirty="0">
                <a:latin typeface="+mn-ea"/>
              </a:rPr>
              <a:t>グループ等で、互いのアイディアを発表し合いましょう。</a:t>
            </a:r>
            <a:endParaRPr lang="en-US" altLang="ja-JP" sz="1000" spc="44" dirty="0">
              <a:latin typeface="+mn-ea"/>
            </a:endParaRPr>
          </a:p>
          <a:p>
            <a:pPr>
              <a:lnSpc>
                <a:spcPts val="1792"/>
              </a:lnSpc>
            </a:pPr>
            <a:r>
              <a:rPr lang="ja-JP" altLang="en-US" sz="1000" spc="44" dirty="0">
                <a:latin typeface="+mn-ea"/>
              </a:rPr>
              <a:t>その際、以下の表を活用しながら聴き合いましょう。</a:t>
            </a:r>
            <a:endParaRPr lang="en-US" sz="1000" spc="44" dirty="0">
              <a:latin typeface="+mn-ea"/>
            </a:endParaRPr>
          </a:p>
        </p:txBody>
      </p:sp>
      <p:sp>
        <p:nvSpPr>
          <p:cNvPr id="8" name="TextBox 10">
            <a:extLst>
              <a:ext uri="{FF2B5EF4-FFF2-40B4-BE49-F238E27FC236}">
                <a16:creationId xmlns:a16="http://schemas.microsoft.com/office/drawing/2014/main" id="{2500B7B9-3431-366C-2C74-CDFEA2614F27}"/>
              </a:ext>
            </a:extLst>
          </p:cNvPr>
          <p:cNvSpPr txBox="1"/>
          <p:nvPr/>
        </p:nvSpPr>
        <p:spPr>
          <a:xfrm>
            <a:off x="156748" y="5240721"/>
            <a:ext cx="6141665" cy="221086"/>
          </a:xfrm>
          <a:prstGeom prst="rect">
            <a:avLst/>
          </a:prstGeom>
        </p:spPr>
        <p:txBody>
          <a:bodyPr lIns="0" tIns="0" rIns="0" bIns="0" rtlCol="0" anchor="t">
            <a:spAutoFit/>
          </a:bodyPr>
          <a:lstStyle/>
          <a:p>
            <a:pPr>
              <a:lnSpc>
                <a:spcPts val="1792"/>
              </a:lnSpc>
            </a:pPr>
            <a:r>
              <a:rPr lang="ja-JP" altLang="en-US" sz="1400" b="1" spc="44" dirty="0">
                <a:solidFill>
                  <a:srgbClr val="000000"/>
                </a:solidFill>
                <a:latin typeface="+mn-ea"/>
              </a:rPr>
              <a:t>■振り返る</a:t>
            </a:r>
            <a:endParaRPr lang="en-US" sz="1400" b="1" spc="44" dirty="0">
              <a:solidFill>
                <a:srgbClr val="000000"/>
              </a:solidFill>
              <a:latin typeface="+mn-ea"/>
            </a:endParaRPr>
          </a:p>
        </p:txBody>
      </p:sp>
      <p:graphicFrame>
        <p:nvGraphicFramePr>
          <p:cNvPr id="10" name="表 9">
            <a:extLst>
              <a:ext uri="{FF2B5EF4-FFF2-40B4-BE49-F238E27FC236}">
                <a16:creationId xmlns:a16="http://schemas.microsoft.com/office/drawing/2014/main" id="{A35E8489-CCB4-81AE-56BB-6FAAFCFF2D17}"/>
              </a:ext>
            </a:extLst>
          </p:cNvPr>
          <p:cNvGraphicFramePr>
            <a:graphicFrameLocks noGrp="1"/>
          </p:cNvGraphicFramePr>
          <p:nvPr/>
        </p:nvGraphicFramePr>
        <p:xfrm>
          <a:off x="213559" y="1052289"/>
          <a:ext cx="6456506" cy="4005997"/>
        </p:xfrm>
        <a:graphic>
          <a:graphicData uri="http://schemas.openxmlformats.org/drawingml/2006/table">
            <a:tbl>
              <a:tblPr firstRow="1" firstCol="1" bandRow="1"/>
              <a:tblGrid>
                <a:gridCol w="1848506">
                  <a:extLst>
                    <a:ext uri="{9D8B030D-6E8A-4147-A177-3AD203B41FA5}">
                      <a16:colId xmlns:a16="http://schemas.microsoft.com/office/drawing/2014/main" val="448795364"/>
                    </a:ext>
                  </a:extLst>
                </a:gridCol>
                <a:gridCol w="1152000">
                  <a:extLst>
                    <a:ext uri="{9D8B030D-6E8A-4147-A177-3AD203B41FA5}">
                      <a16:colId xmlns:a16="http://schemas.microsoft.com/office/drawing/2014/main" val="54712102"/>
                    </a:ext>
                  </a:extLst>
                </a:gridCol>
                <a:gridCol w="1152000">
                  <a:extLst>
                    <a:ext uri="{9D8B030D-6E8A-4147-A177-3AD203B41FA5}">
                      <a16:colId xmlns:a16="http://schemas.microsoft.com/office/drawing/2014/main" val="1203658307"/>
                    </a:ext>
                  </a:extLst>
                </a:gridCol>
                <a:gridCol w="1152000">
                  <a:extLst>
                    <a:ext uri="{9D8B030D-6E8A-4147-A177-3AD203B41FA5}">
                      <a16:colId xmlns:a16="http://schemas.microsoft.com/office/drawing/2014/main" val="1617335155"/>
                    </a:ext>
                  </a:extLst>
                </a:gridCol>
                <a:gridCol w="1152000">
                  <a:extLst>
                    <a:ext uri="{9D8B030D-6E8A-4147-A177-3AD203B41FA5}">
                      <a16:colId xmlns:a16="http://schemas.microsoft.com/office/drawing/2014/main" val="1111487388"/>
                    </a:ext>
                  </a:extLst>
                </a:gridCol>
              </a:tblGrid>
              <a:tr h="533052">
                <a:tc>
                  <a:txBody>
                    <a:bodyPr/>
                    <a:lstStyle/>
                    <a:p>
                      <a:pPr algn="ctr">
                        <a:lnSpc>
                          <a:spcPct val="115000"/>
                        </a:lnSpc>
                      </a:pPr>
                      <a:r>
                        <a:rPr lang="ja-JP" altLang="en-US"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確認</a:t>
                      </a:r>
                      <a:r>
                        <a:rPr 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項目</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pPr>
                      <a:r>
                        <a:rPr lang="en-US" sz="700" kern="100" dirty="0">
                          <a:effectLst/>
                          <a:latin typeface="+mn-ea"/>
                          <a:ea typeface="+mn-ea"/>
                          <a:cs typeface="Times New Roman" panose="02020603050405020304" pitchFamily="18" charset="0"/>
                        </a:rPr>
                        <a:t> </a:t>
                      </a:r>
                      <a:r>
                        <a:rPr lang="ja-JP" altLang="en-US" sz="700" kern="100" dirty="0">
                          <a:effectLst/>
                          <a:latin typeface="+mn-ea"/>
                          <a:ea typeface="+mn-ea"/>
                          <a:cs typeface="Times New Roman" panose="02020603050405020304" pitchFamily="18" charset="0"/>
                        </a:rPr>
                        <a:t>＿＿＿＿＿＿＿＿さん</a:t>
                      </a:r>
                      <a:endParaRPr lang="ja-JP" sz="700" kern="100" dirty="0">
                        <a:effectLst/>
                        <a:latin typeface="+mn-ea"/>
                        <a:ea typeface="+mn-ea"/>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US" sz="700" kern="100" dirty="0">
                          <a:effectLst/>
                          <a:latin typeface="+mn-ea"/>
                          <a:ea typeface="+mn-ea"/>
                          <a:cs typeface="Times New Roman" panose="02020603050405020304" pitchFamily="18" charset="0"/>
                        </a:rPr>
                        <a:t> </a:t>
                      </a:r>
                      <a:r>
                        <a:rPr lang="ja-JP" altLang="en-US" sz="700" kern="100" dirty="0">
                          <a:effectLst/>
                          <a:latin typeface="+mn-ea"/>
                          <a:ea typeface="+mn-ea"/>
                          <a:cs typeface="Times New Roman" panose="02020603050405020304" pitchFamily="18" charset="0"/>
                        </a:rPr>
                        <a:t>＿＿＿＿＿＿＿＿さん</a:t>
                      </a:r>
                      <a:endParaRPr lang="ja-JP" altLang="ja-JP" sz="700" kern="100" dirty="0">
                        <a:effectLst/>
                        <a:latin typeface="+mn-ea"/>
                        <a:ea typeface="+mn-ea"/>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US" sz="700" kern="100" dirty="0">
                          <a:effectLst/>
                          <a:latin typeface="+mn-ea"/>
                          <a:ea typeface="+mn-ea"/>
                          <a:cs typeface="Times New Roman" panose="02020603050405020304" pitchFamily="18" charset="0"/>
                        </a:rPr>
                        <a:t> </a:t>
                      </a:r>
                      <a:r>
                        <a:rPr lang="ja-JP" altLang="en-US" sz="700" kern="100" dirty="0">
                          <a:effectLst/>
                          <a:latin typeface="+mn-ea"/>
                          <a:ea typeface="+mn-ea"/>
                          <a:cs typeface="Times New Roman" panose="02020603050405020304" pitchFamily="18" charset="0"/>
                        </a:rPr>
                        <a:t>＿＿＿＿＿＿＿＿さん</a:t>
                      </a:r>
                      <a:endParaRPr lang="ja-JP" altLang="ja-JP" sz="700" kern="100" dirty="0">
                        <a:effectLst/>
                        <a:latin typeface="+mn-ea"/>
                        <a:ea typeface="+mn-ea"/>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15000"/>
                        </a:lnSpc>
                        <a:spcBef>
                          <a:spcPts val="0"/>
                        </a:spcBef>
                        <a:spcAft>
                          <a:spcPts val="0"/>
                        </a:spcAft>
                        <a:buClrTx/>
                        <a:buSzTx/>
                        <a:buFontTx/>
                        <a:buNone/>
                        <a:tabLst/>
                        <a:defRPr/>
                      </a:pPr>
                      <a:r>
                        <a:rPr lang="en-US" sz="700" kern="100" dirty="0">
                          <a:effectLst/>
                          <a:latin typeface="+mn-ea"/>
                          <a:ea typeface="+mn-ea"/>
                          <a:cs typeface="Times New Roman" panose="02020603050405020304" pitchFamily="18" charset="0"/>
                        </a:rPr>
                        <a:t> </a:t>
                      </a:r>
                      <a:r>
                        <a:rPr lang="ja-JP" altLang="en-US" sz="700" kern="100" dirty="0">
                          <a:effectLst/>
                          <a:latin typeface="+mn-ea"/>
                          <a:ea typeface="+mn-ea"/>
                          <a:cs typeface="Times New Roman" panose="02020603050405020304" pitchFamily="18" charset="0"/>
                        </a:rPr>
                        <a:t>＿＿＿＿＿＿＿＿さん</a:t>
                      </a:r>
                      <a:endParaRPr lang="ja-JP" altLang="ja-JP" sz="700" kern="100" dirty="0">
                        <a:effectLst/>
                        <a:latin typeface="+mn-ea"/>
                        <a:ea typeface="+mn-ea"/>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4479296"/>
                  </a:ext>
                </a:extLst>
              </a:tr>
              <a:tr h="533052">
                <a:tc>
                  <a:txBody>
                    <a:bodyPr/>
                    <a:lstStyle/>
                    <a:p>
                      <a:pPr algn="ctr">
                        <a:lnSpc>
                          <a:spcPct val="150000"/>
                        </a:lnSpc>
                      </a:pPr>
                      <a:r>
                        <a:rPr lang="ja-JP" altLang="en-US"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テーマ（持続可能な尾瀬</a:t>
                      </a:r>
                      <a:r>
                        <a:rPr lang="en-US" alt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ja-JP" altLang="en-US"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en-US" alt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r>
                        <a:rPr lang="ja-JP" altLang="en-US"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○○を書こう</a:t>
                      </a:r>
                      <a:endParaRPr 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c>
                  <a:txBody>
                    <a:bodyPr/>
                    <a:lstStyle/>
                    <a:p>
                      <a:pPr algn="l">
                        <a:lnSpc>
                          <a:spcPct val="150000"/>
                        </a:lnSpc>
                      </a:pP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ct val="150000"/>
                        </a:lnSpc>
                      </a:pP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ct val="150000"/>
                        </a:lnSpc>
                      </a:pP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tc>
                  <a:txBody>
                    <a:bodyPr/>
                    <a:lstStyle/>
                    <a:p>
                      <a:pPr algn="l">
                        <a:lnSpc>
                          <a:spcPct val="150000"/>
                        </a:lnSpc>
                      </a:pP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21214490"/>
                  </a:ext>
                </a:extLst>
              </a:tr>
              <a:tr h="274633">
                <a:tc gridSpan="5">
                  <a:txBody>
                    <a:bodyPr/>
                    <a:lstStyle/>
                    <a:p>
                      <a:pPr algn="ctr">
                        <a:lnSpc>
                          <a:spcPct val="100000"/>
                        </a:lnSpc>
                      </a:pPr>
                      <a:r>
                        <a:rPr lang="ja-JP" altLang="en-US"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以下、自分がいいな・参考になるなと思った項目に「○」をつけましょう。</a:t>
                      </a:r>
                      <a:endParaRPr 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l">
                        <a:lnSpc>
                          <a:spcPct val="150000"/>
                        </a:lnSpc>
                      </a:pP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l">
                        <a:lnSpc>
                          <a:spcPct val="150000"/>
                        </a:lnSpc>
                      </a:pP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l">
                        <a:lnSpc>
                          <a:spcPct val="150000"/>
                        </a:lnSpc>
                      </a:pP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algn="l">
                        <a:lnSpc>
                          <a:spcPct val="150000"/>
                        </a:lnSpc>
                      </a:pP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7085947"/>
                  </a:ext>
                </a:extLst>
              </a:tr>
              <a:tr h="533052">
                <a:tc>
                  <a:txBody>
                    <a:bodyPr/>
                    <a:lstStyle/>
                    <a:p>
                      <a:pPr algn="ctr">
                        <a:lnSpc>
                          <a:spcPct val="150000"/>
                        </a:lnSpc>
                      </a:pPr>
                      <a:r>
                        <a:rPr 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持続可能な尾瀬に</a:t>
                      </a:r>
                      <a:endParaRPr lang="en-US" alt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ctr">
                        <a:lnSpc>
                          <a:spcPct val="150000"/>
                        </a:lnSpc>
                      </a:pPr>
                      <a:r>
                        <a:rPr 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貢献できそう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a:lnSpc>
                          <a:spcPct val="150000"/>
                        </a:lnSpc>
                      </a:pPr>
                      <a:r>
                        <a:rPr lang="en-US" sz="1050" kern="100" dirty="0">
                          <a:effectLst/>
                          <a:latin typeface="+mn-ea"/>
                          <a:ea typeface="+mn-ea"/>
                          <a:cs typeface="Times New Roman" panose="02020603050405020304" pitchFamily="18" charset="0"/>
                        </a:rPr>
                        <a:t> </a:t>
                      </a: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pPr>
                      <a:r>
                        <a:rPr lang="en-US" sz="1050" kern="100" dirty="0">
                          <a:effectLst/>
                          <a:latin typeface="+mn-ea"/>
                          <a:ea typeface="+mn-ea"/>
                          <a:cs typeface="Times New Roman" panose="02020603050405020304" pitchFamily="18" charset="0"/>
                        </a:rPr>
                        <a:t> </a:t>
                      </a: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pPr>
                      <a:r>
                        <a:rPr lang="en-US" sz="1050" kern="100">
                          <a:effectLst/>
                          <a:latin typeface="+mn-ea"/>
                          <a:ea typeface="+mn-ea"/>
                          <a:cs typeface="Times New Roman" panose="02020603050405020304" pitchFamily="18" charset="0"/>
                        </a:rPr>
                        <a:t> </a:t>
                      </a:r>
                      <a:endParaRPr lang="ja-JP" sz="105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pPr>
                      <a:r>
                        <a:rPr lang="en-US" sz="1050" kern="100" dirty="0">
                          <a:effectLst/>
                          <a:latin typeface="+mn-ea"/>
                          <a:ea typeface="+mn-ea"/>
                          <a:cs typeface="Times New Roman" panose="02020603050405020304" pitchFamily="18" charset="0"/>
                        </a:rPr>
                        <a:t> </a:t>
                      </a: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2711474"/>
                  </a:ext>
                </a:extLst>
              </a:tr>
              <a:tr h="533052">
                <a:tc>
                  <a:txBody>
                    <a:bodyPr/>
                    <a:lstStyle/>
                    <a:p>
                      <a:pPr algn="ctr">
                        <a:lnSpc>
                          <a:spcPct val="150000"/>
                        </a:lnSpc>
                      </a:pPr>
                      <a:r>
                        <a:rPr 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効果がありそう</a:t>
                      </a:r>
                      <a:endParaRPr lang="en-US" alt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ctr">
                        <a:lnSpc>
                          <a:spcPct val="150000"/>
                        </a:lnSpc>
                      </a:pPr>
                      <a:r>
                        <a:rPr 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（課題解決</a:t>
                      </a:r>
                      <a:r>
                        <a:rPr lang="ja-JP" altLang="en-US"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や、新しい価値</a:t>
                      </a:r>
                      <a:r>
                        <a:rPr 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a:lnSpc>
                          <a:spcPct val="150000"/>
                        </a:lnSpc>
                      </a:pPr>
                      <a:r>
                        <a:rPr lang="en-US" sz="1050" kern="100" dirty="0">
                          <a:effectLst/>
                          <a:latin typeface="+mn-ea"/>
                          <a:ea typeface="+mn-ea"/>
                          <a:cs typeface="Times New Roman" panose="02020603050405020304" pitchFamily="18" charset="0"/>
                        </a:rPr>
                        <a:t> </a:t>
                      </a: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pPr>
                      <a:r>
                        <a:rPr lang="en-US" sz="1050" kern="100" dirty="0">
                          <a:effectLst/>
                          <a:latin typeface="+mn-ea"/>
                          <a:ea typeface="+mn-ea"/>
                          <a:cs typeface="Times New Roman" panose="02020603050405020304" pitchFamily="18" charset="0"/>
                        </a:rPr>
                        <a:t> </a:t>
                      </a: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pPr>
                      <a:r>
                        <a:rPr lang="en-US" sz="1050" kern="100">
                          <a:effectLst/>
                          <a:latin typeface="+mn-ea"/>
                          <a:ea typeface="+mn-ea"/>
                          <a:cs typeface="Times New Roman" panose="02020603050405020304" pitchFamily="18" charset="0"/>
                        </a:rPr>
                        <a:t> </a:t>
                      </a:r>
                      <a:endParaRPr lang="ja-JP" sz="105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pPr>
                      <a:r>
                        <a:rPr lang="en-US" sz="1050" kern="100" dirty="0">
                          <a:effectLst/>
                          <a:latin typeface="+mn-ea"/>
                          <a:ea typeface="+mn-ea"/>
                          <a:cs typeface="Times New Roman" panose="02020603050405020304" pitchFamily="18" charset="0"/>
                        </a:rPr>
                        <a:t> </a:t>
                      </a: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9949594"/>
                  </a:ext>
                </a:extLst>
              </a:tr>
              <a:tr h="533052">
                <a:tc>
                  <a:txBody>
                    <a:bodyPr/>
                    <a:lstStyle/>
                    <a:p>
                      <a:pPr algn="ctr">
                        <a:lnSpc>
                          <a:spcPct val="150000"/>
                        </a:lnSpc>
                      </a:pPr>
                      <a:r>
                        <a:rPr lang="en-US"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 </a:t>
                      </a:r>
                      <a:r>
                        <a:rPr 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誰もやっていなそう</a:t>
                      </a:r>
                      <a:endParaRPr lang="en-US" alt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ctr">
                        <a:lnSpc>
                          <a:spcPct val="150000"/>
                        </a:lnSpc>
                      </a:pPr>
                      <a:r>
                        <a:rPr 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（斬新なアイデア</a:t>
                      </a:r>
                      <a:r>
                        <a:rPr lang="ja-JP" altLang="en-US"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である</a:t>
                      </a:r>
                      <a:r>
                        <a:rPr 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a:lnSpc>
                          <a:spcPct val="150000"/>
                        </a:lnSpc>
                      </a:pPr>
                      <a:r>
                        <a:rPr lang="en-US" sz="1050" kern="100">
                          <a:effectLst/>
                          <a:latin typeface="+mn-ea"/>
                          <a:ea typeface="+mn-ea"/>
                          <a:cs typeface="Times New Roman" panose="02020603050405020304" pitchFamily="18" charset="0"/>
                        </a:rPr>
                        <a:t> </a:t>
                      </a:r>
                      <a:endParaRPr lang="ja-JP" sz="105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pPr>
                      <a:r>
                        <a:rPr lang="en-US" sz="1050" kern="100" dirty="0">
                          <a:effectLst/>
                          <a:latin typeface="+mn-ea"/>
                          <a:ea typeface="+mn-ea"/>
                          <a:cs typeface="Times New Roman" panose="02020603050405020304" pitchFamily="18" charset="0"/>
                        </a:rPr>
                        <a:t> </a:t>
                      </a: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pPr>
                      <a:r>
                        <a:rPr lang="en-US" sz="1050" kern="100" dirty="0">
                          <a:effectLst/>
                          <a:latin typeface="+mn-ea"/>
                          <a:ea typeface="+mn-ea"/>
                          <a:cs typeface="Times New Roman" panose="02020603050405020304" pitchFamily="18" charset="0"/>
                        </a:rPr>
                        <a:t> </a:t>
                      </a: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pPr>
                      <a:r>
                        <a:rPr lang="en-US" sz="1050" kern="100" dirty="0">
                          <a:effectLst/>
                          <a:latin typeface="+mn-ea"/>
                          <a:ea typeface="+mn-ea"/>
                          <a:cs typeface="Times New Roman" panose="02020603050405020304" pitchFamily="18" charset="0"/>
                        </a:rPr>
                        <a:t> </a:t>
                      </a: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0035535"/>
                  </a:ext>
                </a:extLst>
              </a:tr>
              <a:tr h="533052">
                <a:tc>
                  <a:txBody>
                    <a:bodyPr/>
                    <a:lstStyle/>
                    <a:p>
                      <a:pPr algn="ctr">
                        <a:lnSpc>
                          <a:spcPct val="150000"/>
                        </a:lnSpc>
                      </a:pPr>
                      <a:r>
                        <a:rPr 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面白そう</a:t>
                      </a:r>
                      <a:endParaRPr lang="en-US" alt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p>
                      <a:pPr algn="ctr">
                        <a:lnSpc>
                          <a:spcPct val="150000"/>
                        </a:lnSpc>
                      </a:pPr>
                      <a:r>
                        <a:rPr 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（一緒にやってみたい）</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a:lnSpc>
                          <a:spcPct val="150000"/>
                        </a:lnSpc>
                      </a:pPr>
                      <a:r>
                        <a:rPr lang="en-US" sz="1050" kern="100">
                          <a:effectLst/>
                          <a:latin typeface="+mn-ea"/>
                          <a:ea typeface="+mn-ea"/>
                          <a:cs typeface="Times New Roman" panose="02020603050405020304" pitchFamily="18" charset="0"/>
                        </a:rPr>
                        <a:t> </a:t>
                      </a:r>
                      <a:endParaRPr lang="ja-JP" sz="105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pPr>
                      <a:r>
                        <a:rPr lang="en-US" sz="1050" kern="100">
                          <a:effectLst/>
                          <a:latin typeface="+mn-ea"/>
                          <a:ea typeface="+mn-ea"/>
                          <a:cs typeface="Times New Roman" panose="02020603050405020304" pitchFamily="18" charset="0"/>
                        </a:rPr>
                        <a:t> </a:t>
                      </a:r>
                      <a:endParaRPr lang="ja-JP" sz="1050" kern="10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pPr>
                      <a:r>
                        <a:rPr lang="en-US" sz="1050" kern="100" dirty="0">
                          <a:effectLst/>
                          <a:latin typeface="+mn-ea"/>
                          <a:ea typeface="+mn-ea"/>
                          <a:cs typeface="Times New Roman" panose="02020603050405020304" pitchFamily="18" charset="0"/>
                        </a:rPr>
                        <a:t> </a:t>
                      </a: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pPr>
                      <a:r>
                        <a:rPr lang="en-US" sz="1050" kern="100" dirty="0">
                          <a:effectLst/>
                          <a:latin typeface="+mn-ea"/>
                          <a:ea typeface="+mn-ea"/>
                          <a:cs typeface="Times New Roman" panose="02020603050405020304" pitchFamily="18" charset="0"/>
                        </a:rPr>
                        <a:t> </a:t>
                      </a: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19947678"/>
                  </a:ext>
                </a:extLst>
              </a:tr>
              <a:tr h="533052">
                <a:tc>
                  <a:txBody>
                    <a:bodyPr/>
                    <a:lstStyle/>
                    <a:p>
                      <a:pPr algn="ctr">
                        <a:lnSpc>
                          <a:spcPct val="150000"/>
                        </a:lnSpc>
                      </a:pPr>
                      <a:r>
                        <a:rPr 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やりがいがありそう</a:t>
                      </a:r>
                      <a:endParaRPr lang="en-US" altLang="ja-JP" sz="105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l">
                        <a:lnSpc>
                          <a:spcPct val="150000"/>
                        </a:lnSpc>
                      </a:pPr>
                      <a:r>
                        <a:rPr lang="en-US" sz="1050" kern="100" dirty="0">
                          <a:effectLst/>
                          <a:latin typeface="+mn-ea"/>
                          <a:ea typeface="+mn-ea"/>
                          <a:cs typeface="Times New Roman" panose="02020603050405020304" pitchFamily="18" charset="0"/>
                        </a:rPr>
                        <a:t> </a:t>
                      </a: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pPr>
                      <a:r>
                        <a:rPr lang="en-US" sz="1050" kern="100" dirty="0">
                          <a:effectLst/>
                          <a:latin typeface="+mn-ea"/>
                          <a:ea typeface="+mn-ea"/>
                          <a:cs typeface="Times New Roman" panose="02020603050405020304" pitchFamily="18" charset="0"/>
                        </a:rPr>
                        <a:t> </a:t>
                      </a: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pPr>
                      <a:r>
                        <a:rPr lang="en-US" sz="1050" kern="100" dirty="0">
                          <a:effectLst/>
                          <a:latin typeface="+mn-ea"/>
                          <a:ea typeface="+mn-ea"/>
                          <a:cs typeface="Times New Roman" panose="02020603050405020304" pitchFamily="18" charset="0"/>
                        </a:rPr>
                        <a:t> </a:t>
                      </a: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50000"/>
                        </a:lnSpc>
                      </a:pPr>
                      <a:r>
                        <a:rPr lang="en-US" sz="1050" kern="100" dirty="0">
                          <a:effectLst/>
                          <a:latin typeface="+mn-ea"/>
                          <a:ea typeface="+mn-ea"/>
                          <a:cs typeface="Times New Roman" panose="02020603050405020304" pitchFamily="18" charset="0"/>
                        </a:rPr>
                        <a:t> </a:t>
                      </a:r>
                      <a:endParaRPr lang="ja-JP" sz="1050" kern="100" dirty="0">
                        <a:effectLst/>
                        <a:latin typeface="+mn-ea"/>
                        <a:ea typeface="+mn-ea"/>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4592937"/>
                  </a:ext>
                </a:extLst>
              </a:tr>
            </a:tbl>
          </a:graphicData>
        </a:graphic>
      </p:graphicFrame>
      <p:sp>
        <p:nvSpPr>
          <p:cNvPr id="2" name="TextBox 10">
            <a:extLst>
              <a:ext uri="{FF2B5EF4-FFF2-40B4-BE49-F238E27FC236}">
                <a16:creationId xmlns:a16="http://schemas.microsoft.com/office/drawing/2014/main" id="{0A9017BC-68F0-24E7-8EAA-66FA2CD754D5}"/>
              </a:ext>
            </a:extLst>
          </p:cNvPr>
          <p:cNvSpPr txBox="1"/>
          <p:nvPr/>
        </p:nvSpPr>
        <p:spPr>
          <a:xfrm>
            <a:off x="303745" y="5481945"/>
            <a:ext cx="6340693" cy="438518"/>
          </a:xfrm>
          <a:prstGeom prst="rect">
            <a:avLst/>
          </a:prstGeom>
        </p:spPr>
        <p:txBody>
          <a:bodyPr wrap="square" lIns="0" tIns="0" rIns="0" bIns="0" rtlCol="0" anchor="t">
            <a:spAutoFit/>
          </a:bodyPr>
          <a:lstStyle/>
          <a:p>
            <a:pPr>
              <a:lnSpc>
                <a:spcPts val="1792"/>
              </a:lnSpc>
            </a:pPr>
            <a:r>
              <a:rPr lang="ja-JP" altLang="en-US" sz="1000" spc="44" dirty="0">
                <a:latin typeface="+mn-ea"/>
              </a:rPr>
              <a:t>尾瀬ネイチャーラーニングの学習、大変おつかれさまでした。</a:t>
            </a:r>
            <a:endParaRPr lang="en-US" altLang="ja-JP" sz="1000" spc="44" dirty="0">
              <a:latin typeface="+mn-ea"/>
            </a:endParaRPr>
          </a:p>
          <a:p>
            <a:pPr>
              <a:lnSpc>
                <a:spcPts val="1792"/>
              </a:lnSpc>
            </a:pPr>
            <a:r>
              <a:rPr lang="ja-JP" altLang="en-US" sz="1000" spc="44" dirty="0">
                <a:latin typeface="+mn-ea"/>
              </a:rPr>
              <a:t>全体を通した振り返りをして、普段の生活につなげていきましょう。</a:t>
            </a:r>
            <a:endParaRPr lang="en-US" sz="1000" spc="44" dirty="0">
              <a:latin typeface="+mn-ea"/>
            </a:endParaRPr>
          </a:p>
        </p:txBody>
      </p:sp>
      <p:sp>
        <p:nvSpPr>
          <p:cNvPr id="4" name="TextBox 15">
            <a:extLst>
              <a:ext uri="{FF2B5EF4-FFF2-40B4-BE49-F238E27FC236}">
                <a16:creationId xmlns:a16="http://schemas.microsoft.com/office/drawing/2014/main" id="{FC4D2789-E1A6-8D7B-C486-3C8E78C3A407}"/>
              </a:ext>
            </a:extLst>
          </p:cNvPr>
          <p:cNvSpPr txBox="1"/>
          <p:nvPr/>
        </p:nvSpPr>
        <p:spPr>
          <a:xfrm>
            <a:off x="156748" y="6140272"/>
            <a:ext cx="6594007" cy="208840"/>
          </a:xfrm>
          <a:prstGeom prst="rect">
            <a:avLst/>
          </a:prstGeom>
        </p:spPr>
        <p:txBody>
          <a:bodyPr wrap="square" lIns="0" tIns="0" rIns="0" bIns="0" rtlCol="0" anchor="t">
            <a:spAutoFit/>
          </a:bodyPr>
          <a:lstStyle/>
          <a:p>
            <a:pPr defTabSz="914446">
              <a:lnSpc>
                <a:spcPct val="150000"/>
              </a:lnSpc>
              <a:defRPr/>
            </a:pPr>
            <a:r>
              <a:rPr lang="ja-JP" altLang="en-US" sz="1000" b="1" dirty="0">
                <a:solidFill>
                  <a:srgbClr val="000000"/>
                </a:solidFill>
                <a:latin typeface="+mn-ea"/>
              </a:rPr>
              <a:t>この学習で成長したと思えることについて、すべてチェックをいれましょう（複数あり）</a:t>
            </a:r>
            <a:endParaRPr lang="en-US" altLang="ja-JP" sz="1000" b="1" dirty="0">
              <a:solidFill>
                <a:srgbClr val="000000"/>
              </a:solidFill>
              <a:latin typeface="+mn-ea"/>
            </a:endParaRPr>
          </a:p>
        </p:txBody>
      </p:sp>
      <p:graphicFrame>
        <p:nvGraphicFramePr>
          <p:cNvPr id="6" name="Table 8">
            <a:extLst>
              <a:ext uri="{FF2B5EF4-FFF2-40B4-BE49-F238E27FC236}">
                <a16:creationId xmlns:a16="http://schemas.microsoft.com/office/drawing/2014/main" id="{9D53A324-EB71-B349-4218-9D619ADB1070}"/>
              </a:ext>
            </a:extLst>
          </p:cNvPr>
          <p:cNvGraphicFramePr>
            <a:graphicFrameLocks noGrp="1"/>
          </p:cNvGraphicFramePr>
          <p:nvPr/>
        </p:nvGraphicFramePr>
        <p:xfrm>
          <a:off x="181103" y="6464416"/>
          <a:ext cx="3247897" cy="1655001"/>
        </p:xfrm>
        <a:graphic>
          <a:graphicData uri="http://schemas.openxmlformats.org/drawingml/2006/table">
            <a:tbl>
              <a:tblPr/>
              <a:tblGrid>
                <a:gridCol w="3247897">
                  <a:extLst>
                    <a:ext uri="{9D8B030D-6E8A-4147-A177-3AD203B41FA5}">
                      <a16:colId xmlns:a16="http://schemas.microsoft.com/office/drawing/2014/main" val="20001"/>
                    </a:ext>
                  </a:extLst>
                </a:gridCol>
              </a:tblGrid>
              <a:tr h="1525341">
                <a:tc>
                  <a:txBody>
                    <a:bodyPr/>
                    <a:lstStyle/>
                    <a:p>
                      <a:pPr algn="l">
                        <a:lnSpc>
                          <a:spcPct val="150000"/>
                        </a:lnSpc>
                        <a:spcAft>
                          <a:spcPts val="600"/>
                        </a:spcAft>
                        <a:defRPr/>
                      </a:pPr>
                      <a:r>
                        <a:rPr lang="ja-JP" altLang="en-US" sz="1000" spc="79" dirty="0">
                          <a:solidFill>
                            <a:srgbClr val="000000"/>
                          </a:solidFill>
                          <a:latin typeface="+mn-ea"/>
                          <a:ea typeface="+mn-ea"/>
                        </a:rPr>
                        <a:t>□自分の興味・関心が明らかになった</a:t>
                      </a:r>
                      <a:endParaRPr lang="en-US" altLang="ja-JP" sz="1000" spc="79" dirty="0">
                        <a:solidFill>
                          <a:srgbClr val="000000"/>
                        </a:solidFill>
                        <a:latin typeface="+mn-ea"/>
                        <a:ea typeface="+mn-ea"/>
                      </a:endParaRPr>
                    </a:p>
                    <a:p>
                      <a:pPr algn="l">
                        <a:lnSpc>
                          <a:spcPct val="150000"/>
                        </a:lnSpc>
                        <a:spcAft>
                          <a:spcPts val="600"/>
                        </a:spcAft>
                        <a:defRPr/>
                      </a:pPr>
                      <a:r>
                        <a:rPr lang="ja-JP" altLang="en-US" sz="1000" spc="79" dirty="0">
                          <a:solidFill>
                            <a:srgbClr val="000000"/>
                          </a:solidFill>
                          <a:latin typeface="+mn-ea"/>
                          <a:ea typeface="+mn-ea"/>
                        </a:rPr>
                        <a:t>□自分なりに調べることができるようになった</a:t>
                      </a:r>
                      <a:endParaRPr lang="en-US" altLang="ja-JP" sz="1000" spc="79" dirty="0">
                        <a:solidFill>
                          <a:srgbClr val="000000"/>
                        </a:solidFill>
                        <a:latin typeface="+mn-ea"/>
                        <a:ea typeface="+mn-ea"/>
                      </a:endParaRPr>
                    </a:p>
                    <a:p>
                      <a:pPr algn="l">
                        <a:lnSpc>
                          <a:spcPct val="150000"/>
                        </a:lnSpc>
                        <a:spcAft>
                          <a:spcPts val="600"/>
                        </a:spcAft>
                        <a:defRPr/>
                      </a:pPr>
                      <a:r>
                        <a:rPr lang="ja-JP" altLang="en-US" sz="1000" spc="79" dirty="0">
                          <a:solidFill>
                            <a:srgbClr val="000000"/>
                          </a:solidFill>
                          <a:latin typeface="+mn-ea"/>
                          <a:ea typeface="+mn-ea"/>
                        </a:rPr>
                        <a:t>□友達と協力することができるようになった</a:t>
                      </a:r>
                      <a:endParaRPr lang="en-US" altLang="ja-JP" sz="1000" spc="79" dirty="0">
                        <a:solidFill>
                          <a:srgbClr val="000000"/>
                        </a:solidFill>
                        <a:latin typeface="+mn-ea"/>
                        <a:ea typeface="+mn-ea"/>
                      </a:endParaRPr>
                    </a:p>
                    <a:p>
                      <a:pPr algn="l">
                        <a:lnSpc>
                          <a:spcPct val="150000"/>
                        </a:lnSpc>
                        <a:spcAft>
                          <a:spcPts val="600"/>
                        </a:spcAft>
                        <a:defRPr/>
                      </a:pPr>
                      <a:r>
                        <a:rPr lang="ja-JP" altLang="en-US" sz="1000" spc="79" dirty="0">
                          <a:solidFill>
                            <a:srgbClr val="000000"/>
                          </a:solidFill>
                          <a:latin typeface="+mn-ea"/>
                          <a:ea typeface="+mn-ea"/>
                        </a:rPr>
                        <a:t>□計画的に取り組めるようになった</a:t>
                      </a:r>
                      <a:endParaRPr lang="en-US" altLang="ja-JP" sz="1000" spc="79" dirty="0">
                        <a:solidFill>
                          <a:srgbClr val="000000"/>
                        </a:solidFill>
                        <a:latin typeface="+mn-ea"/>
                        <a:ea typeface="+mn-ea"/>
                      </a:endParaRPr>
                    </a:p>
                    <a:p>
                      <a:pPr algn="l">
                        <a:lnSpc>
                          <a:spcPct val="150000"/>
                        </a:lnSpc>
                        <a:spcAft>
                          <a:spcPts val="600"/>
                        </a:spcAft>
                        <a:defRPr/>
                      </a:pPr>
                      <a:r>
                        <a:rPr lang="ja-JP" altLang="en-US" sz="1000" spc="79" dirty="0">
                          <a:solidFill>
                            <a:srgbClr val="000000"/>
                          </a:solidFill>
                          <a:latin typeface="+mn-ea"/>
                          <a:ea typeface="+mn-ea"/>
                        </a:rPr>
                        <a:t>□尾瀬のことがよく理解できた</a:t>
                      </a:r>
                      <a:endParaRPr lang="en-US" altLang="ja-JP" sz="1000" spc="79" dirty="0">
                        <a:solidFill>
                          <a:srgbClr val="000000"/>
                        </a:solidFill>
                        <a:latin typeface="+mn-ea"/>
                        <a:ea typeface="+mn-ea"/>
                      </a:endParaRPr>
                    </a:p>
                  </a:txBody>
                  <a:tcPr marL="114300" marR="114300" marT="114300" marB="114300">
                    <a:lnL w="1270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graphicFrame>
        <p:nvGraphicFramePr>
          <p:cNvPr id="7" name="Table 8">
            <a:extLst>
              <a:ext uri="{FF2B5EF4-FFF2-40B4-BE49-F238E27FC236}">
                <a16:creationId xmlns:a16="http://schemas.microsoft.com/office/drawing/2014/main" id="{37103347-4C4C-BC95-CFA6-792447060D2B}"/>
              </a:ext>
            </a:extLst>
          </p:cNvPr>
          <p:cNvGraphicFramePr>
            <a:graphicFrameLocks noGrp="1"/>
          </p:cNvGraphicFramePr>
          <p:nvPr/>
        </p:nvGraphicFramePr>
        <p:xfrm>
          <a:off x="3429000" y="6451184"/>
          <a:ext cx="3247897" cy="1655001"/>
        </p:xfrm>
        <a:graphic>
          <a:graphicData uri="http://schemas.openxmlformats.org/drawingml/2006/table">
            <a:tbl>
              <a:tblPr/>
              <a:tblGrid>
                <a:gridCol w="3247897">
                  <a:extLst>
                    <a:ext uri="{9D8B030D-6E8A-4147-A177-3AD203B41FA5}">
                      <a16:colId xmlns:a16="http://schemas.microsoft.com/office/drawing/2014/main" val="20001"/>
                    </a:ext>
                  </a:extLst>
                </a:gridCol>
              </a:tblGrid>
              <a:tr h="1538574">
                <a:tc>
                  <a:txBody>
                    <a:bodyPr/>
                    <a:lstStyle/>
                    <a:p>
                      <a:pPr algn="l">
                        <a:lnSpc>
                          <a:spcPct val="150000"/>
                        </a:lnSpc>
                        <a:spcAft>
                          <a:spcPts val="600"/>
                        </a:spcAft>
                        <a:defRPr/>
                      </a:pPr>
                      <a:r>
                        <a:rPr lang="ja-JP" altLang="en-US" sz="1000" spc="79" dirty="0">
                          <a:solidFill>
                            <a:srgbClr val="000000"/>
                          </a:solidFill>
                          <a:latin typeface="+mn-ea"/>
                          <a:ea typeface="+mn-ea"/>
                        </a:rPr>
                        <a:t>□アイディアを思いつくようになった</a:t>
                      </a:r>
                      <a:endParaRPr lang="en-US" altLang="ja-JP" sz="1000" spc="79" dirty="0">
                        <a:solidFill>
                          <a:srgbClr val="000000"/>
                        </a:solidFill>
                        <a:latin typeface="+mn-ea"/>
                        <a:ea typeface="+mn-ea"/>
                      </a:endParaRPr>
                    </a:p>
                    <a:p>
                      <a:pPr algn="l">
                        <a:lnSpc>
                          <a:spcPct val="150000"/>
                        </a:lnSpc>
                        <a:spcAft>
                          <a:spcPts val="600"/>
                        </a:spcAft>
                        <a:defRPr/>
                      </a:pPr>
                      <a:r>
                        <a:rPr lang="ja-JP" altLang="en-US" sz="1000" spc="79" dirty="0">
                          <a:solidFill>
                            <a:srgbClr val="000000"/>
                          </a:solidFill>
                          <a:latin typeface="+mn-ea"/>
                          <a:ea typeface="+mn-ea"/>
                        </a:rPr>
                        <a:t>□自分の得意なことが増えた</a:t>
                      </a:r>
                      <a:endParaRPr lang="en-US" altLang="ja-JP" sz="1000" spc="79" dirty="0">
                        <a:solidFill>
                          <a:srgbClr val="000000"/>
                        </a:solidFill>
                        <a:latin typeface="+mn-ea"/>
                        <a:ea typeface="+mn-ea"/>
                      </a:endParaRPr>
                    </a:p>
                    <a:p>
                      <a:pPr algn="l">
                        <a:lnSpc>
                          <a:spcPct val="150000"/>
                        </a:lnSpc>
                        <a:spcAft>
                          <a:spcPts val="600"/>
                        </a:spcAft>
                        <a:defRPr/>
                      </a:pPr>
                      <a:r>
                        <a:rPr lang="ja-JP" altLang="en-US" sz="1000" spc="79" dirty="0">
                          <a:solidFill>
                            <a:srgbClr val="000000"/>
                          </a:solidFill>
                          <a:latin typeface="+mn-ea"/>
                          <a:ea typeface="+mn-ea"/>
                        </a:rPr>
                        <a:t>□集中して取り組めるようになった</a:t>
                      </a:r>
                      <a:endParaRPr lang="en-US" altLang="ja-JP" sz="1000" spc="79" dirty="0">
                        <a:solidFill>
                          <a:srgbClr val="000000"/>
                        </a:solidFill>
                        <a:latin typeface="+mn-ea"/>
                        <a:ea typeface="+mn-ea"/>
                      </a:endParaRPr>
                    </a:p>
                    <a:p>
                      <a:pPr algn="l">
                        <a:lnSpc>
                          <a:spcPct val="150000"/>
                        </a:lnSpc>
                        <a:spcAft>
                          <a:spcPts val="600"/>
                        </a:spcAft>
                        <a:defRPr/>
                      </a:pPr>
                      <a:r>
                        <a:rPr lang="ja-JP" altLang="en-US" sz="1000" spc="79" dirty="0">
                          <a:solidFill>
                            <a:srgbClr val="000000"/>
                          </a:solidFill>
                          <a:latin typeface="+mn-ea"/>
                          <a:ea typeface="+mn-ea"/>
                        </a:rPr>
                        <a:t>□難しいことでも取り組む気持ちが強くなった</a:t>
                      </a:r>
                      <a:endParaRPr lang="en-US" altLang="ja-JP" sz="1000" spc="79" dirty="0">
                        <a:solidFill>
                          <a:srgbClr val="000000"/>
                        </a:solidFill>
                        <a:latin typeface="+mn-ea"/>
                        <a:ea typeface="+mn-ea"/>
                      </a:endParaRPr>
                    </a:p>
                    <a:p>
                      <a:pPr algn="l">
                        <a:lnSpc>
                          <a:spcPct val="150000"/>
                        </a:lnSpc>
                        <a:spcAft>
                          <a:spcPts val="600"/>
                        </a:spcAft>
                        <a:defRPr/>
                      </a:pPr>
                      <a:r>
                        <a:rPr lang="ja-JP" altLang="en-US" sz="1000" spc="79" dirty="0">
                          <a:solidFill>
                            <a:srgbClr val="000000"/>
                          </a:solidFill>
                          <a:latin typeface="+mn-ea"/>
                          <a:ea typeface="+mn-ea"/>
                        </a:rPr>
                        <a:t>□尾瀬にまた関わりたくなった</a:t>
                      </a:r>
                      <a:endParaRPr lang="en-US" altLang="ja-JP" sz="1000" spc="79" dirty="0">
                        <a:solidFill>
                          <a:srgbClr val="000000"/>
                        </a:solidFill>
                        <a:latin typeface="+mn-ea"/>
                        <a:ea typeface="+mn-ea"/>
                      </a:endParaRPr>
                    </a:p>
                  </a:txBody>
                  <a:tcPr marL="114300" marR="114300" marT="114300" marB="1143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bl>
          </a:graphicData>
        </a:graphic>
      </p:graphicFrame>
      <p:sp>
        <p:nvSpPr>
          <p:cNvPr id="9" name="TextBox 15">
            <a:extLst>
              <a:ext uri="{FF2B5EF4-FFF2-40B4-BE49-F238E27FC236}">
                <a16:creationId xmlns:a16="http://schemas.microsoft.com/office/drawing/2014/main" id="{54EAD11B-383B-679B-DA46-FEAF382C7B8D}"/>
              </a:ext>
            </a:extLst>
          </p:cNvPr>
          <p:cNvSpPr txBox="1"/>
          <p:nvPr/>
        </p:nvSpPr>
        <p:spPr>
          <a:xfrm>
            <a:off x="124468" y="8164794"/>
            <a:ext cx="6594007" cy="208840"/>
          </a:xfrm>
          <a:prstGeom prst="rect">
            <a:avLst/>
          </a:prstGeom>
        </p:spPr>
        <p:txBody>
          <a:bodyPr wrap="square" lIns="0" tIns="0" rIns="0" bIns="0" rtlCol="0" anchor="t">
            <a:spAutoFit/>
          </a:bodyPr>
          <a:lstStyle/>
          <a:p>
            <a:pPr defTabSz="914446">
              <a:lnSpc>
                <a:spcPct val="150000"/>
              </a:lnSpc>
              <a:defRPr/>
            </a:pPr>
            <a:r>
              <a:rPr lang="ja-JP" altLang="en-US" sz="1000" b="1" dirty="0">
                <a:solidFill>
                  <a:srgbClr val="000000"/>
                </a:solidFill>
                <a:latin typeface="+mn-ea"/>
              </a:rPr>
              <a:t>自由に感想や学んだことを振り返ろう</a:t>
            </a:r>
            <a:endParaRPr lang="en-US" altLang="ja-JP" sz="1000" b="1" dirty="0">
              <a:solidFill>
                <a:srgbClr val="000000"/>
              </a:solidFill>
              <a:latin typeface="+mn-ea"/>
            </a:endParaRPr>
          </a:p>
        </p:txBody>
      </p:sp>
      <p:graphicFrame>
        <p:nvGraphicFramePr>
          <p:cNvPr id="11" name="Table 8">
            <a:extLst>
              <a:ext uri="{FF2B5EF4-FFF2-40B4-BE49-F238E27FC236}">
                <a16:creationId xmlns:a16="http://schemas.microsoft.com/office/drawing/2014/main" id="{7EBBE7C3-9067-526B-80AC-2A44A621DBC6}"/>
              </a:ext>
            </a:extLst>
          </p:cNvPr>
          <p:cNvGraphicFramePr>
            <a:graphicFrameLocks noGrp="1"/>
          </p:cNvGraphicFramePr>
          <p:nvPr/>
        </p:nvGraphicFramePr>
        <p:xfrm>
          <a:off x="181103" y="8432244"/>
          <a:ext cx="6495794" cy="1349947"/>
        </p:xfrm>
        <a:graphic>
          <a:graphicData uri="http://schemas.openxmlformats.org/drawingml/2006/table">
            <a:tbl>
              <a:tblPr/>
              <a:tblGrid>
                <a:gridCol w="6495794">
                  <a:extLst>
                    <a:ext uri="{9D8B030D-6E8A-4147-A177-3AD203B41FA5}">
                      <a16:colId xmlns:a16="http://schemas.microsoft.com/office/drawing/2014/main" val="4200840841"/>
                    </a:ext>
                  </a:extLst>
                </a:gridCol>
              </a:tblGrid>
              <a:tr h="1285471">
                <a:tc>
                  <a:txBody>
                    <a:bodyPr/>
                    <a:lstStyle/>
                    <a:p>
                      <a:pPr>
                        <a:lnSpc>
                          <a:spcPts val="1458"/>
                        </a:lnSpc>
                      </a:pPr>
                      <a:endParaRPr lang="en-US" sz="900" spc="79" dirty="0">
                        <a:solidFill>
                          <a:srgbClr val="000000"/>
                        </a:solidFill>
                        <a:latin typeface="+mn-ea"/>
                        <a:ea typeface="+mn-ea"/>
                      </a:endParaRPr>
                    </a:p>
                    <a:p>
                      <a:pPr>
                        <a:lnSpc>
                          <a:spcPts val="1458"/>
                        </a:lnSpc>
                      </a:pPr>
                      <a:endParaRPr lang="en-US" sz="900" spc="79" dirty="0">
                        <a:solidFill>
                          <a:srgbClr val="000000"/>
                        </a:solidFill>
                        <a:latin typeface="+mn-ea"/>
                        <a:ea typeface="+mn-ea"/>
                      </a:endParaRPr>
                    </a:p>
                    <a:p>
                      <a:pPr>
                        <a:lnSpc>
                          <a:spcPts val="1458"/>
                        </a:lnSpc>
                      </a:pPr>
                      <a:endParaRPr lang="en-US" sz="900" spc="79" dirty="0">
                        <a:solidFill>
                          <a:srgbClr val="000000"/>
                        </a:solidFill>
                        <a:latin typeface="+mn-ea"/>
                        <a:ea typeface="+mn-ea"/>
                      </a:endParaRPr>
                    </a:p>
                    <a:p>
                      <a:pPr>
                        <a:lnSpc>
                          <a:spcPts val="1458"/>
                        </a:lnSpc>
                      </a:pPr>
                      <a:endParaRPr lang="en-US" sz="900" spc="79" dirty="0">
                        <a:solidFill>
                          <a:srgbClr val="000000"/>
                        </a:solidFill>
                        <a:latin typeface="+mn-ea"/>
                        <a:ea typeface="+mn-ea"/>
                      </a:endParaRPr>
                    </a:p>
                    <a:p>
                      <a:pPr>
                        <a:lnSpc>
                          <a:spcPts val="1458"/>
                        </a:lnSpc>
                      </a:pPr>
                      <a:endParaRPr lang="en-US" sz="900" spc="79" dirty="0">
                        <a:solidFill>
                          <a:srgbClr val="000000"/>
                        </a:solidFill>
                        <a:latin typeface="+mn-ea"/>
                        <a:ea typeface="+mn-ea"/>
                      </a:endParaRPr>
                    </a:p>
                    <a:p>
                      <a:pPr>
                        <a:lnSpc>
                          <a:spcPts val="1458"/>
                        </a:lnSpc>
                      </a:pPr>
                      <a:endParaRPr lang="en-US" sz="900" spc="79" dirty="0">
                        <a:solidFill>
                          <a:srgbClr val="000000"/>
                        </a:solidFill>
                        <a:latin typeface="+mn-ea"/>
                        <a:ea typeface="+mn-ea"/>
                      </a:endParaRPr>
                    </a:p>
                  </a:txBody>
                  <a:tcPr marL="114300" marR="114300" marT="114300" marB="1143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2" name="スライド番号プレースホルダー 3">
            <a:extLst>
              <a:ext uri="{FF2B5EF4-FFF2-40B4-BE49-F238E27FC236}">
                <a16:creationId xmlns:a16="http://schemas.microsoft.com/office/drawing/2014/main" id="{DE4F617F-FA2C-12BE-962E-F50AFBBA893E}"/>
              </a:ext>
            </a:extLst>
          </p:cNvPr>
          <p:cNvSpPr>
            <a:spLocks noGrp="1"/>
          </p:cNvSpPr>
          <p:nvPr>
            <p:ph type="sldNum" sz="quarter" idx="12"/>
          </p:nvPr>
        </p:nvSpPr>
        <p:spPr>
          <a:xfrm>
            <a:off x="5314950" y="-22517"/>
            <a:ext cx="1543050" cy="317157"/>
          </a:xfrm>
        </p:spPr>
        <p:txBody>
          <a:bodyPr/>
          <a:lstStyle/>
          <a:p>
            <a:fld id="{A763930E-11EF-4248-8263-B2307074A718}" type="slidenum">
              <a:rPr kumimoji="1" lang="ja-JP" altLang="en-US" sz="1400" smtClean="0"/>
              <a:t>5</a:t>
            </a:fld>
            <a:endParaRPr kumimoji="1" lang="ja-JP" altLang="en-US" sz="1400"/>
          </a:p>
        </p:txBody>
      </p:sp>
    </p:spTree>
    <p:extLst>
      <p:ext uri="{BB962C8B-B14F-4D97-AF65-F5344CB8AC3E}">
        <p14:creationId xmlns:p14="http://schemas.microsoft.com/office/powerpoint/2010/main" val="107676906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1391</Words>
  <Application>Microsoft Office PowerPoint</Application>
  <PresentationFormat>A4 210 x 297 mm</PresentationFormat>
  <Paragraphs>283</Paragraphs>
  <Slides>5</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vt:i4>
      </vt:variant>
    </vt:vector>
  </HeadingPairs>
  <TitlesOfParts>
    <vt:vector size="11" baseType="lpstr">
      <vt:lpstr>HGP創英角ｺﾞｼｯｸUB</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2025-04-11T01:32:00Z</dcterms:created>
  <dcterms:modified xsi:type="dcterms:W3CDTF">2025-04-11T01:32:03Z</dcterms:modified>
</cp:coreProperties>
</file>