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5"/>
  </p:notesMasterIdLst>
  <p:sldIdLst>
    <p:sldId id="345" r:id="rId2"/>
    <p:sldId id="256" r:id="rId3"/>
    <p:sldId id="352" r:id="rId4"/>
    <p:sldId id="272" r:id="rId5"/>
    <p:sldId id="346" r:id="rId6"/>
    <p:sldId id="270" r:id="rId7"/>
    <p:sldId id="265" r:id="rId8"/>
    <p:sldId id="348" r:id="rId9"/>
    <p:sldId id="350" r:id="rId10"/>
    <p:sldId id="349" r:id="rId11"/>
    <p:sldId id="351" r:id="rId12"/>
    <p:sldId id="271" r:id="rId13"/>
    <p:sldId id="344" r:id="rId14"/>
    <p:sldId id="273" r:id="rId15"/>
    <p:sldId id="343" r:id="rId16"/>
    <p:sldId id="274" r:id="rId17"/>
    <p:sldId id="341" r:id="rId18"/>
    <p:sldId id="289" r:id="rId19"/>
    <p:sldId id="290" r:id="rId20"/>
    <p:sldId id="342" r:id="rId21"/>
    <p:sldId id="347" r:id="rId22"/>
    <p:sldId id="276" r:id="rId23"/>
    <p:sldId id="277" r:id="rId24"/>
    <p:sldId id="279" r:id="rId25"/>
    <p:sldId id="280" r:id="rId26"/>
    <p:sldId id="278" r:id="rId27"/>
    <p:sldId id="282" r:id="rId28"/>
    <p:sldId id="266" r:id="rId29"/>
    <p:sldId id="361" r:id="rId30"/>
    <p:sldId id="283" r:id="rId31"/>
    <p:sldId id="353" r:id="rId32"/>
    <p:sldId id="294" r:id="rId33"/>
    <p:sldId id="354" r:id="rId34"/>
    <p:sldId id="293" r:id="rId35"/>
    <p:sldId id="359" r:id="rId36"/>
    <p:sldId id="300" r:id="rId37"/>
    <p:sldId id="356" r:id="rId38"/>
    <p:sldId id="357" r:id="rId39"/>
    <p:sldId id="360" r:id="rId40"/>
    <p:sldId id="358" r:id="rId41"/>
    <p:sldId id="386" r:id="rId42"/>
    <p:sldId id="362" r:id="rId43"/>
    <p:sldId id="363" r:id="rId44"/>
    <p:sldId id="387" r:id="rId45"/>
    <p:sldId id="368" r:id="rId46"/>
    <p:sldId id="388" r:id="rId47"/>
    <p:sldId id="389" r:id="rId48"/>
    <p:sldId id="370" r:id="rId49"/>
    <p:sldId id="371" r:id="rId50"/>
    <p:sldId id="372" r:id="rId51"/>
    <p:sldId id="373" r:id="rId52"/>
    <p:sldId id="365" r:id="rId53"/>
    <p:sldId id="391" r:id="rId54"/>
    <p:sldId id="392" r:id="rId55"/>
    <p:sldId id="393" r:id="rId56"/>
    <p:sldId id="394" r:id="rId57"/>
    <p:sldId id="398" r:id="rId58"/>
    <p:sldId id="395" r:id="rId59"/>
    <p:sldId id="396" r:id="rId60"/>
    <p:sldId id="374" r:id="rId61"/>
    <p:sldId id="375" r:id="rId62"/>
    <p:sldId id="376" r:id="rId63"/>
    <p:sldId id="377" r:id="rId64"/>
    <p:sldId id="378" r:id="rId65"/>
    <p:sldId id="397" r:id="rId66"/>
    <p:sldId id="379" r:id="rId67"/>
    <p:sldId id="380" r:id="rId68"/>
    <p:sldId id="381" r:id="rId69"/>
    <p:sldId id="382" r:id="rId70"/>
    <p:sldId id="383" r:id="rId71"/>
    <p:sldId id="384" r:id="rId72"/>
    <p:sldId id="399" r:id="rId73"/>
    <p:sldId id="385" r:id="rId7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showGuides="1">
      <p:cViewPr varScale="1">
        <p:scale>
          <a:sx n="114" d="100"/>
          <a:sy n="114" d="100"/>
        </p:scale>
        <p:origin x="378" y="96"/>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AE90A5F-1D7C-4579-9D93-F8CD64531886}"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C007D79-3744-4CAA-B1F9-444F002E812F}" type="slidenum">
              <a:rPr kumimoji="1" lang="ja-JP" altLang="en-US" smtClean="0"/>
              <a:t>‹#›</a:t>
            </a:fld>
            <a:endParaRPr kumimoji="1" lang="ja-JP" altLang="en-US"/>
          </a:p>
        </p:txBody>
      </p:sp>
    </p:spTree>
    <p:extLst>
      <p:ext uri="{BB962C8B-B14F-4D97-AF65-F5344CB8AC3E}">
        <p14:creationId xmlns:p14="http://schemas.microsoft.com/office/powerpoint/2010/main" val="1739084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C86AF-7386-A28D-4C50-C0C3F631494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0E3E1A-282D-2950-6404-CE8B82944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C93CE2-A7B1-EA12-A6C2-AB8CF438E9A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907C3EA9-EB6F-E054-A5A3-C4AA6138D4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EA3EE6-15A7-66F8-E3E7-8445949A3A2E}"/>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74585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713EC-92DF-5CA0-9676-89CCBD59E2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9D2575-1CFE-BA2B-53B3-85BB9277F5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E818ED-23BC-877C-F001-347E533A2DBC}"/>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549B75E6-0A78-98D5-75EE-8210DABCF3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AC3C80-739A-DE9B-6F69-2503F78CA0D9}"/>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33569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0F8547-701D-197F-6267-BF2DB646C51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72A17B7-EE69-F5CE-CA92-0AFCD6EEAE2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87D82A-0A5B-7FFA-117A-5A8ECD34146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E6C86847-9048-C431-4465-2FD581C5C5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610CFE-F9A6-D8F0-B706-B17B9876656C}"/>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50682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18FD49-BCB9-1E80-5749-14B45B687B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48AEC9-D85A-1C0B-653E-21E25149DAE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418A59-0102-51FB-5408-9BEEC023CA8E}"/>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64502D9F-E611-FF38-D228-692AAE109A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DD093E-71C2-E914-A3AF-92301AAE5EA5}"/>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61302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C611E-C1C4-6957-B53D-723FD34B1E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0D56CA-DB55-6758-F3E8-09551D350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164323-0015-8EB0-8DD2-EBD21B93D5C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B72AACA7-B5B9-F158-BDCC-BE182C7CC9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0A3399-78B5-1ABB-0B6B-1CAFBB31DF9F}"/>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5314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360C88-237A-B5DB-9D2E-C36B7843F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6752AD-91B2-C0EA-4D19-2541DD9879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B5AB5F4-2E3B-3E35-B053-688F2A76D2A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6FBB28C-80C9-F875-4742-1439B1DDE52B}"/>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2ECDFA58-5C84-D327-2E1F-A86C91E5A2B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03140A-0362-ACFE-E3C5-6F980D0077C3}"/>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69627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A0B14-8E6B-EB31-0782-C173A96F1F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9D45B9-A301-056F-E998-5CBA5390A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7AC938-20F6-AAE6-4146-F4A6EDAD206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7654A3-CFE1-E65C-0502-6DF55A2AC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52AA6F-F609-4BD7-B051-C2293EA70DB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EA47A9-D036-F0D4-374D-723F722B3C06}"/>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8" name="フッター プレースホルダー 7">
            <a:extLst>
              <a:ext uri="{FF2B5EF4-FFF2-40B4-BE49-F238E27FC236}">
                <a16:creationId xmlns:a16="http://schemas.microsoft.com/office/drawing/2014/main" id="{2677DA87-EA75-FDFE-B2B8-5FCFE0E70C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B9EB97F-4BC4-9844-59A9-75C585883CA0}"/>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42587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5F2DC-FED6-0731-DE87-8D4FFB042D3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734E894-ECAA-8305-09AD-F3DD197B5873}"/>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4" name="フッター プレースホルダー 3">
            <a:extLst>
              <a:ext uri="{FF2B5EF4-FFF2-40B4-BE49-F238E27FC236}">
                <a16:creationId xmlns:a16="http://schemas.microsoft.com/office/drawing/2014/main" id="{1C191C91-15E8-36E7-D044-8F9427313BF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12C5FE-F830-23AD-5DFD-3E3737525002}"/>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71770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39FDAAC-1418-AAB6-EF7E-A9F9CA6AC333}"/>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3" name="フッター プレースホルダー 2">
            <a:extLst>
              <a:ext uri="{FF2B5EF4-FFF2-40B4-BE49-F238E27FC236}">
                <a16:creationId xmlns:a16="http://schemas.microsoft.com/office/drawing/2014/main" id="{FCD6FED8-620F-D0F6-A8EF-3CECE988DD7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40BD18-0A66-ECCA-5BF2-D163AAFCB29E}"/>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239174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716F2-2FD5-461E-2A76-FA4AE6721A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E17C97-121B-B3AC-DC83-AF1187502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E4A35B-C500-7466-A35E-1A3D305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5B29CD-0DD7-6AC9-86D9-32FCE187FFFC}"/>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6FE12642-239E-B7E9-37E2-E46ABE2643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3C9155-A4FA-5B76-8F6E-CA0333284904}"/>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128264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582A3-54A6-3E2F-09B5-23BA2D94562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8FAD41D-2857-72C8-B03B-C02BF30B9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4923D72-ED3D-ACA7-690E-8EF013380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C9BC19-7E26-3BB9-33FC-C4A5CB15ECE0}"/>
              </a:ext>
            </a:extLst>
          </p:cNvPr>
          <p:cNvSpPr>
            <a:spLocks noGrp="1"/>
          </p:cNvSpPr>
          <p:nvPr>
            <p:ph type="dt" sz="half" idx="10"/>
          </p:nvPr>
        </p:nvSpPr>
        <p:spPr/>
        <p:txBody>
          <a:bodyPr/>
          <a:lstStyle/>
          <a:p>
            <a:fld id="{C9247746-1A9C-413E-8D39-B53E1E0F6895}" type="datetimeFigureOut">
              <a:rPr kumimoji="1" lang="ja-JP" altLang="en-US" smtClean="0"/>
              <a:t>2025/4/11</a:t>
            </a:fld>
            <a:endParaRPr kumimoji="1" lang="ja-JP" altLang="en-US"/>
          </a:p>
        </p:txBody>
      </p:sp>
      <p:sp>
        <p:nvSpPr>
          <p:cNvPr id="6" name="フッター プレースホルダー 5">
            <a:extLst>
              <a:ext uri="{FF2B5EF4-FFF2-40B4-BE49-F238E27FC236}">
                <a16:creationId xmlns:a16="http://schemas.microsoft.com/office/drawing/2014/main" id="{A1B477DF-E33C-3127-9668-5E85C1CCBD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84CD17-0E9D-2681-9E0C-73FC18E79D8B}"/>
              </a:ext>
            </a:extLst>
          </p:cNvPr>
          <p:cNvSpPr>
            <a:spLocks noGrp="1"/>
          </p:cNvSpPr>
          <p:nvPr>
            <p:ph type="sldNum" sz="quarter" idx="12"/>
          </p:nvPr>
        </p:nvSpPr>
        <p:spPr/>
        <p:txBody>
          <a:body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31875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6AD49B-6DD5-EDA1-74D5-75465D637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AF44FB-66F0-9219-FAEA-4CD6E56AE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D1A962-7557-ED7A-C2F0-E0C39B464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7746-1A9C-413E-8D39-B53E1E0F6895}" type="datetimeFigureOut">
              <a:rPr kumimoji="1" lang="ja-JP" altLang="en-US" smtClean="0"/>
              <a:t>2025/4/11</a:t>
            </a:fld>
            <a:endParaRPr kumimoji="1" lang="ja-JP" altLang="en-US"/>
          </a:p>
        </p:txBody>
      </p:sp>
      <p:sp>
        <p:nvSpPr>
          <p:cNvPr id="5" name="フッター プレースホルダー 4">
            <a:extLst>
              <a:ext uri="{FF2B5EF4-FFF2-40B4-BE49-F238E27FC236}">
                <a16:creationId xmlns:a16="http://schemas.microsoft.com/office/drawing/2014/main" id="{D4A76911-C60E-0B24-8A78-4671B5A4D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AAC837-6292-3F4B-0E74-E1EC1FA3B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9E86F-FF44-4A83-8138-61B382A0FBE7}" type="slidenum">
              <a:rPr kumimoji="1" lang="ja-JP" altLang="en-US" smtClean="0"/>
              <a:t>‹#›</a:t>
            </a:fld>
            <a:endParaRPr kumimoji="1" lang="ja-JP" altLang="en-US"/>
          </a:p>
        </p:txBody>
      </p:sp>
    </p:spTree>
    <p:extLst>
      <p:ext uri="{BB962C8B-B14F-4D97-AF65-F5344CB8AC3E}">
        <p14:creationId xmlns:p14="http://schemas.microsoft.com/office/powerpoint/2010/main" val="801488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f.gunma.jp/page/1218.html"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E19909-D43B-48A3-BED2-44ADB53AFD82}"/>
              </a:ext>
            </a:extLst>
          </p:cNvPr>
          <p:cNvSpPr txBox="1"/>
          <p:nvPr/>
        </p:nvSpPr>
        <p:spPr>
          <a:xfrm>
            <a:off x="704661" y="1132142"/>
            <a:ext cx="10782677" cy="4589462"/>
          </a:xfrm>
          <a:prstGeom prst="rect">
            <a:avLst/>
          </a:prstGeom>
          <a:noFill/>
        </p:spPr>
        <p:txBody>
          <a:bodyPr wrap="square">
            <a:spAutoFit/>
          </a:bodyPr>
          <a:lstStyle/>
          <a:p>
            <a:pPr>
              <a:lnSpc>
                <a:spcPct val="150000"/>
              </a:lnSpc>
            </a:pPr>
            <a:r>
              <a:rPr lang="ja-JP" altLang="en-US" sz="4000" b="1" dirty="0">
                <a:solidFill>
                  <a:schemeClr val="bg1"/>
                </a:solidFill>
              </a:rPr>
              <a:t>本資料は、尾瀬ネイチャーラーニングに</a:t>
            </a:r>
            <a:endParaRPr lang="en-US" altLang="ja-JP" sz="4000" b="1" dirty="0">
              <a:solidFill>
                <a:schemeClr val="bg1"/>
              </a:solidFill>
            </a:endParaRPr>
          </a:p>
          <a:p>
            <a:pPr>
              <a:lnSpc>
                <a:spcPct val="150000"/>
              </a:lnSpc>
            </a:pPr>
            <a:r>
              <a:rPr lang="ja-JP" altLang="en-US" sz="4000" b="1" dirty="0">
                <a:solidFill>
                  <a:schemeClr val="bg1"/>
                </a:solidFill>
              </a:rPr>
              <a:t>取り組むための学習画面データです。</a:t>
            </a:r>
            <a:endParaRPr lang="en-US" altLang="ja-JP" sz="4000" b="1" dirty="0">
              <a:solidFill>
                <a:schemeClr val="bg1"/>
              </a:solidFill>
            </a:endParaRPr>
          </a:p>
          <a:p>
            <a:pPr>
              <a:lnSpc>
                <a:spcPct val="150000"/>
              </a:lnSpc>
            </a:pPr>
            <a:r>
              <a:rPr lang="ja-JP" altLang="en-US" sz="4000" b="1" dirty="0">
                <a:solidFill>
                  <a:schemeClr val="bg1"/>
                </a:solidFill>
              </a:rPr>
              <a:t>モデルプログラムとしてご確認いただいたうえで、</a:t>
            </a:r>
            <a:endParaRPr lang="en-US" altLang="ja-JP" sz="4000" b="1" dirty="0">
              <a:solidFill>
                <a:schemeClr val="bg1"/>
              </a:solidFill>
            </a:endParaRPr>
          </a:p>
          <a:p>
            <a:pPr>
              <a:lnSpc>
                <a:spcPct val="150000"/>
              </a:lnSpc>
            </a:pPr>
            <a:r>
              <a:rPr lang="ja-JP" altLang="en-US" sz="4000" b="1" dirty="0">
                <a:solidFill>
                  <a:schemeClr val="bg1"/>
                </a:solidFill>
              </a:rPr>
              <a:t>各学校の状況・様子に応じて、</a:t>
            </a:r>
            <a:endParaRPr lang="en-US" altLang="ja-JP" sz="4000" b="1" dirty="0">
              <a:solidFill>
                <a:schemeClr val="bg1"/>
              </a:solidFill>
            </a:endParaRPr>
          </a:p>
          <a:p>
            <a:pPr>
              <a:lnSpc>
                <a:spcPct val="150000"/>
              </a:lnSpc>
            </a:pPr>
            <a:r>
              <a:rPr lang="ja-JP" altLang="en-US" sz="4000" b="1" dirty="0">
                <a:solidFill>
                  <a:schemeClr val="bg1"/>
                </a:solidFill>
              </a:rPr>
              <a:t>自由に改変してお取り扱いください。</a:t>
            </a:r>
          </a:p>
        </p:txBody>
      </p:sp>
    </p:spTree>
    <p:extLst>
      <p:ext uri="{BB962C8B-B14F-4D97-AF65-F5344CB8AC3E}">
        <p14:creationId xmlns:p14="http://schemas.microsoft.com/office/powerpoint/2010/main" val="146197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5091-80D3-3965-61E9-478A9C475AD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93AFB3F8-B585-05F2-9B27-2FE7D7084116}"/>
              </a:ext>
            </a:extLst>
          </p:cNvPr>
          <p:cNvSpPr/>
          <p:nvPr/>
        </p:nvSpPr>
        <p:spPr>
          <a:xfrm>
            <a:off x="73097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DE1092B-7EF8-E06A-39C7-BAC5F753729E}"/>
              </a:ext>
            </a:extLst>
          </p:cNvPr>
          <p:cNvSpPr/>
          <p:nvPr/>
        </p:nvSpPr>
        <p:spPr>
          <a:xfrm>
            <a:off x="1001016"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007784B-FE99-9BA3-C2AC-4C85A5DB7231}"/>
              </a:ext>
            </a:extLst>
          </p:cNvPr>
          <p:cNvSpPr txBox="1"/>
          <p:nvPr/>
        </p:nvSpPr>
        <p:spPr>
          <a:xfrm>
            <a:off x="184197" y="265330"/>
            <a:ext cx="3828639" cy="646331"/>
          </a:xfrm>
          <a:prstGeom prst="rect">
            <a:avLst/>
          </a:prstGeom>
          <a:noFill/>
        </p:spPr>
        <p:txBody>
          <a:bodyPr wrap="square" rtlCol="0">
            <a:spAutoFit/>
          </a:bodyPr>
          <a:lstStyle/>
          <a:p>
            <a:r>
              <a:rPr lang="ja-JP" altLang="en-US" sz="3600" dirty="0">
                <a:highlight>
                  <a:srgbClr val="00FF00"/>
                </a:highlight>
              </a:rPr>
              <a:t>読み札</a:t>
            </a:r>
            <a:r>
              <a:rPr kumimoji="1" lang="ja-JP" altLang="en-US" sz="3600" dirty="0"/>
              <a:t>　例</a:t>
            </a:r>
          </a:p>
        </p:txBody>
      </p:sp>
      <p:sp>
        <p:nvSpPr>
          <p:cNvPr id="3" name="テキスト ボックス 2">
            <a:extLst>
              <a:ext uri="{FF2B5EF4-FFF2-40B4-BE49-F238E27FC236}">
                <a16:creationId xmlns:a16="http://schemas.microsoft.com/office/drawing/2014/main" id="{6412A371-5855-FBA9-C957-06A909AFE5A5}"/>
              </a:ext>
            </a:extLst>
          </p:cNvPr>
          <p:cNvSpPr txBox="1"/>
          <p:nvPr/>
        </p:nvSpPr>
        <p:spPr>
          <a:xfrm>
            <a:off x="2966501" y="2085360"/>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8" name="テキスト ボックス 7">
            <a:extLst>
              <a:ext uri="{FF2B5EF4-FFF2-40B4-BE49-F238E27FC236}">
                <a16:creationId xmlns:a16="http://schemas.microsoft.com/office/drawing/2014/main" id="{1B612484-FC75-BAA6-76D1-86D70840A55E}"/>
              </a:ext>
            </a:extLst>
          </p:cNvPr>
          <p:cNvSpPr txBox="1"/>
          <p:nvPr/>
        </p:nvSpPr>
        <p:spPr>
          <a:xfrm>
            <a:off x="7391627" y="1279265"/>
            <a:ext cx="4232435" cy="307777"/>
          </a:xfrm>
          <a:prstGeom prst="rect">
            <a:avLst/>
          </a:prstGeom>
          <a:noFill/>
        </p:spPr>
        <p:txBody>
          <a:bodyPr wrap="square" rtlCol="0">
            <a:spAutoFit/>
          </a:bodyPr>
          <a:lstStyle/>
          <a:p>
            <a:r>
              <a:rPr lang="en-US" altLang="ja-JP" sz="1400" dirty="0"/>
              <a:t>【</a:t>
            </a:r>
            <a:r>
              <a:rPr lang="ja-JP" altLang="en-US" sz="1400" dirty="0"/>
              <a:t>調べてみたら、こうだったよ！</a:t>
            </a:r>
            <a:r>
              <a:rPr lang="en-US" altLang="ja-JP" sz="1400" dirty="0"/>
              <a:t>】</a:t>
            </a:r>
            <a:endParaRPr kumimoji="1" lang="ja-JP" altLang="en-US" sz="1400" dirty="0"/>
          </a:p>
        </p:txBody>
      </p:sp>
      <p:sp>
        <p:nvSpPr>
          <p:cNvPr id="9" name="テキスト ボックス 8">
            <a:extLst>
              <a:ext uri="{FF2B5EF4-FFF2-40B4-BE49-F238E27FC236}">
                <a16:creationId xmlns:a16="http://schemas.microsoft.com/office/drawing/2014/main" id="{929B89C4-00B7-B30B-3AA9-D6E3ABC8AE82}"/>
              </a:ext>
            </a:extLst>
          </p:cNvPr>
          <p:cNvSpPr txBox="1"/>
          <p:nvPr/>
        </p:nvSpPr>
        <p:spPr>
          <a:xfrm>
            <a:off x="7391628" y="1872418"/>
            <a:ext cx="3871720" cy="1200329"/>
          </a:xfrm>
          <a:prstGeom prst="rect">
            <a:avLst/>
          </a:prstGeom>
          <a:noFill/>
        </p:spPr>
        <p:txBody>
          <a:bodyPr wrap="square" rtlCol="0">
            <a:spAutoFit/>
          </a:bodyPr>
          <a:lstStyle/>
          <a:p>
            <a:pPr algn="ctr"/>
            <a:r>
              <a:rPr kumimoji="1" lang="ja-JP" altLang="en-US" sz="3600" dirty="0"/>
              <a:t>ガイドさんに</a:t>
            </a:r>
            <a:endParaRPr kumimoji="1" lang="en-US" altLang="ja-JP" sz="3600" dirty="0"/>
          </a:p>
          <a:p>
            <a:pPr algn="ctr"/>
            <a:r>
              <a:rPr kumimoji="1" lang="ja-JP" altLang="en-US" sz="3600" dirty="0"/>
              <a:t>聴いてみた！！</a:t>
            </a:r>
          </a:p>
        </p:txBody>
      </p:sp>
      <p:sp>
        <p:nvSpPr>
          <p:cNvPr id="10" name="テキスト ボックス 9">
            <a:extLst>
              <a:ext uri="{FF2B5EF4-FFF2-40B4-BE49-F238E27FC236}">
                <a16:creationId xmlns:a16="http://schemas.microsoft.com/office/drawing/2014/main" id="{8FEB3860-9E22-9AF3-18B4-72210016E4F6}"/>
              </a:ext>
            </a:extLst>
          </p:cNvPr>
          <p:cNvSpPr txBox="1"/>
          <p:nvPr/>
        </p:nvSpPr>
        <p:spPr>
          <a:xfrm>
            <a:off x="7391627" y="3675412"/>
            <a:ext cx="3871720" cy="2768194"/>
          </a:xfrm>
          <a:prstGeom prst="rect">
            <a:avLst/>
          </a:prstGeom>
          <a:noFill/>
        </p:spPr>
        <p:txBody>
          <a:bodyPr wrap="square" rtlCol="0">
            <a:spAutoFit/>
          </a:bodyPr>
          <a:lstStyle/>
          <a:p>
            <a:pPr>
              <a:lnSpc>
                <a:spcPct val="150000"/>
              </a:lnSpc>
            </a:pPr>
            <a:r>
              <a:rPr kumimoji="1" lang="ja-JP" altLang="en-US" sz="2400" dirty="0"/>
              <a:t>・近くには同じ種類の花がある！</a:t>
            </a:r>
            <a:endParaRPr kumimoji="1" lang="en-US" altLang="ja-JP" sz="2400" dirty="0"/>
          </a:p>
          <a:p>
            <a:pPr>
              <a:lnSpc>
                <a:spcPct val="150000"/>
              </a:lnSpc>
            </a:pPr>
            <a:r>
              <a:rPr lang="ja-JP" altLang="en-US" sz="2400" dirty="0"/>
              <a:t>・その花の花粉が風になびいて木道に咲いたかも！</a:t>
            </a:r>
            <a:endParaRPr lang="en-US" altLang="ja-JP" sz="2400" dirty="0"/>
          </a:p>
          <a:p>
            <a:pPr>
              <a:lnSpc>
                <a:spcPct val="150000"/>
              </a:lnSpc>
            </a:pPr>
            <a:r>
              <a:rPr kumimoji="1" lang="ja-JP" altLang="en-US" sz="2400" dirty="0"/>
              <a:t>・この花は、○○だって！</a:t>
            </a:r>
          </a:p>
        </p:txBody>
      </p:sp>
      <p:sp>
        <p:nvSpPr>
          <p:cNvPr id="11" name="楕円 10">
            <a:extLst>
              <a:ext uri="{FF2B5EF4-FFF2-40B4-BE49-F238E27FC236}">
                <a16:creationId xmlns:a16="http://schemas.microsoft.com/office/drawing/2014/main" id="{8063B725-8575-0BBA-F75F-A47EC2723B1B}"/>
              </a:ext>
            </a:extLst>
          </p:cNvPr>
          <p:cNvSpPr/>
          <p:nvPr/>
        </p:nvSpPr>
        <p:spPr>
          <a:xfrm>
            <a:off x="1242225"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2" name="テキスト ボックス 11">
            <a:extLst>
              <a:ext uri="{FF2B5EF4-FFF2-40B4-BE49-F238E27FC236}">
                <a16:creationId xmlns:a16="http://schemas.microsoft.com/office/drawing/2014/main" id="{056CB9EA-BCCB-EC9C-24ED-1E1433358863}"/>
              </a:ext>
            </a:extLst>
          </p:cNvPr>
          <p:cNvSpPr txBox="1"/>
          <p:nvPr/>
        </p:nvSpPr>
        <p:spPr>
          <a:xfrm>
            <a:off x="3724482"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3" name="テキスト ボックス 12">
            <a:extLst>
              <a:ext uri="{FF2B5EF4-FFF2-40B4-BE49-F238E27FC236}">
                <a16:creationId xmlns:a16="http://schemas.microsoft.com/office/drawing/2014/main" id="{7710917A-C020-05A0-BDED-C46987EB6D0F}"/>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Tree>
    <p:extLst>
      <p:ext uri="{BB962C8B-B14F-4D97-AF65-F5344CB8AC3E}">
        <p14:creationId xmlns:p14="http://schemas.microsoft.com/office/powerpoint/2010/main" val="272004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7127C-9EA9-E56E-26A9-E20D45A8DA47}"/>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29E588BF-3960-F478-1211-A51E036EA843}"/>
              </a:ext>
            </a:extLst>
          </p:cNvPr>
          <p:cNvSpPr/>
          <p:nvPr/>
        </p:nvSpPr>
        <p:spPr>
          <a:xfrm>
            <a:off x="73097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1565E9D-7AF6-F7D6-F1D9-DC35449442B3}"/>
              </a:ext>
            </a:extLst>
          </p:cNvPr>
          <p:cNvSpPr/>
          <p:nvPr/>
        </p:nvSpPr>
        <p:spPr>
          <a:xfrm>
            <a:off x="1001016"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496A9F2-1847-4553-BAF5-636BB674FC19}"/>
              </a:ext>
            </a:extLst>
          </p:cNvPr>
          <p:cNvSpPr txBox="1"/>
          <p:nvPr/>
        </p:nvSpPr>
        <p:spPr>
          <a:xfrm>
            <a:off x="2976003" y="2085360"/>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8" name="テキスト ボックス 7">
            <a:extLst>
              <a:ext uri="{FF2B5EF4-FFF2-40B4-BE49-F238E27FC236}">
                <a16:creationId xmlns:a16="http://schemas.microsoft.com/office/drawing/2014/main" id="{F0C7E267-14FB-E736-829B-ED0B79726529}"/>
              </a:ext>
            </a:extLst>
          </p:cNvPr>
          <p:cNvSpPr txBox="1"/>
          <p:nvPr/>
        </p:nvSpPr>
        <p:spPr>
          <a:xfrm>
            <a:off x="7391627" y="1279265"/>
            <a:ext cx="4232435" cy="307777"/>
          </a:xfrm>
          <a:prstGeom prst="rect">
            <a:avLst/>
          </a:prstGeom>
          <a:noFill/>
        </p:spPr>
        <p:txBody>
          <a:bodyPr wrap="square" rtlCol="0">
            <a:spAutoFit/>
          </a:bodyPr>
          <a:lstStyle/>
          <a:p>
            <a:r>
              <a:rPr lang="en-US" altLang="ja-JP" sz="1400" dirty="0"/>
              <a:t>【</a:t>
            </a:r>
            <a:r>
              <a:rPr lang="ja-JP" altLang="en-US" sz="1400" dirty="0"/>
              <a:t>調べてみたら、こうだったよ！</a:t>
            </a:r>
            <a:r>
              <a:rPr lang="en-US" altLang="ja-JP" sz="1400" dirty="0"/>
              <a:t>】</a:t>
            </a:r>
            <a:endParaRPr kumimoji="1" lang="ja-JP" altLang="en-US" sz="1400" dirty="0"/>
          </a:p>
        </p:txBody>
      </p:sp>
      <p:sp>
        <p:nvSpPr>
          <p:cNvPr id="9" name="テキスト ボックス 8">
            <a:extLst>
              <a:ext uri="{FF2B5EF4-FFF2-40B4-BE49-F238E27FC236}">
                <a16:creationId xmlns:a16="http://schemas.microsoft.com/office/drawing/2014/main" id="{5F110B05-B87C-B348-773D-247E48C3F072}"/>
              </a:ext>
            </a:extLst>
          </p:cNvPr>
          <p:cNvSpPr txBox="1"/>
          <p:nvPr/>
        </p:nvSpPr>
        <p:spPr>
          <a:xfrm>
            <a:off x="7391628" y="1872418"/>
            <a:ext cx="3871720" cy="1200329"/>
          </a:xfrm>
          <a:prstGeom prst="rect">
            <a:avLst/>
          </a:prstGeom>
          <a:noFill/>
        </p:spPr>
        <p:txBody>
          <a:bodyPr wrap="square" rtlCol="0">
            <a:spAutoFit/>
          </a:bodyPr>
          <a:lstStyle/>
          <a:p>
            <a:pPr algn="ctr"/>
            <a:r>
              <a:rPr kumimoji="1" lang="ja-JP" altLang="en-US" sz="3600" dirty="0"/>
              <a:t>ガイドさんに</a:t>
            </a:r>
            <a:endParaRPr kumimoji="1" lang="en-US" altLang="ja-JP" sz="3600" dirty="0"/>
          </a:p>
          <a:p>
            <a:pPr algn="ctr"/>
            <a:r>
              <a:rPr kumimoji="1" lang="ja-JP" altLang="en-US" sz="3600" dirty="0"/>
              <a:t>聴いてみた！！</a:t>
            </a:r>
          </a:p>
        </p:txBody>
      </p:sp>
      <p:sp>
        <p:nvSpPr>
          <p:cNvPr id="10" name="テキスト ボックス 9">
            <a:extLst>
              <a:ext uri="{FF2B5EF4-FFF2-40B4-BE49-F238E27FC236}">
                <a16:creationId xmlns:a16="http://schemas.microsoft.com/office/drawing/2014/main" id="{24947C70-7F0A-434E-E6A7-D905CCA47BD0}"/>
              </a:ext>
            </a:extLst>
          </p:cNvPr>
          <p:cNvSpPr txBox="1"/>
          <p:nvPr/>
        </p:nvSpPr>
        <p:spPr>
          <a:xfrm>
            <a:off x="7391627" y="3675412"/>
            <a:ext cx="3871720" cy="2768194"/>
          </a:xfrm>
          <a:prstGeom prst="rect">
            <a:avLst/>
          </a:prstGeom>
          <a:noFill/>
        </p:spPr>
        <p:txBody>
          <a:bodyPr wrap="square" rtlCol="0">
            <a:spAutoFit/>
          </a:bodyPr>
          <a:lstStyle/>
          <a:p>
            <a:pPr>
              <a:lnSpc>
                <a:spcPct val="150000"/>
              </a:lnSpc>
            </a:pPr>
            <a:r>
              <a:rPr kumimoji="1" lang="ja-JP" altLang="en-US" sz="2400" dirty="0"/>
              <a:t>・近くには同じ種類の花がある！</a:t>
            </a:r>
            <a:endParaRPr kumimoji="1" lang="en-US" altLang="ja-JP" sz="2400" dirty="0"/>
          </a:p>
          <a:p>
            <a:pPr>
              <a:lnSpc>
                <a:spcPct val="150000"/>
              </a:lnSpc>
            </a:pPr>
            <a:r>
              <a:rPr lang="ja-JP" altLang="en-US" sz="2400" dirty="0"/>
              <a:t>・その花の花粉が風になびいて木道に咲いたかも！</a:t>
            </a:r>
            <a:endParaRPr lang="en-US" altLang="ja-JP" sz="2400" dirty="0"/>
          </a:p>
          <a:p>
            <a:pPr>
              <a:lnSpc>
                <a:spcPct val="150000"/>
              </a:lnSpc>
            </a:pPr>
            <a:r>
              <a:rPr kumimoji="1" lang="ja-JP" altLang="en-US" sz="2400" dirty="0"/>
              <a:t>・この花は、○○だって！</a:t>
            </a:r>
          </a:p>
        </p:txBody>
      </p:sp>
      <p:sp>
        <p:nvSpPr>
          <p:cNvPr id="11" name="楕円 10">
            <a:extLst>
              <a:ext uri="{FF2B5EF4-FFF2-40B4-BE49-F238E27FC236}">
                <a16:creationId xmlns:a16="http://schemas.microsoft.com/office/drawing/2014/main" id="{B2148387-956A-028C-C04D-5DC3FABAEED4}"/>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2" name="テキスト ボックス 11">
            <a:extLst>
              <a:ext uri="{FF2B5EF4-FFF2-40B4-BE49-F238E27FC236}">
                <a16:creationId xmlns:a16="http://schemas.microsoft.com/office/drawing/2014/main" id="{DE9E8068-C322-0E0F-FC38-471FC1F7589E}"/>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3" name="テキスト ボックス 12">
            <a:extLst>
              <a:ext uri="{FF2B5EF4-FFF2-40B4-BE49-F238E27FC236}">
                <a16:creationId xmlns:a16="http://schemas.microsoft.com/office/drawing/2014/main" id="{E8C08C8F-3E46-0777-AEB8-4F1A3E5D470C}"/>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4" name="テキスト ボックス 3">
            <a:extLst>
              <a:ext uri="{FF2B5EF4-FFF2-40B4-BE49-F238E27FC236}">
                <a16:creationId xmlns:a16="http://schemas.microsoft.com/office/drawing/2014/main" id="{BCF4AFC0-3A11-45D1-5EA8-EC53F7C42D87}"/>
              </a:ext>
            </a:extLst>
          </p:cNvPr>
          <p:cNvSpPr txBox="1"/>
          <p:nvPr/>
        </p:nvSpPr>
        <p:spPr>
          <a:xfrm>
            <a:off x="184197" y="265330"/>
            <a:ext cx="3828639" cy="646331"/>
          </a:xfrm>
          <a:prstGeom prst="rect">
            <a:avLst/>
          </a:prstGeom>
          <a:noFill/>
        </p:spPr>
        <p:txBody>
          <a:bodyPr wrap="square" rtlCol="0">
            <a:spAutoFit/>
          </a:bodyPr>
          <a:lstStyle/>
          <a:p>
            <a:r>
              <a:rPr lang="en-US" altLang="ja-JP" sz="3600" dirty="0"/>
              <a:t>【</a:t>
            </a:r>
            <a:r>
              <a:rPr lang="ja-JP" altLang="en-US" sz="3600" dirty="0"/>
              <a:t>解説</a:t>
            </a:r>
            <a:r>
              <a:rPr lang="en-US" altLang="ja-JP" sz="3600" dirty="0"/>
              <a:t>】</a:t>
            </a:r>
            <a:r>
              <a:rPr lang="ja-JP" altLang="en-US" sz="3600" dirty="0">
                <a:highlight>
                  <a:srgbClr val="00FF00"/>
                </a:highlight>
              </a:rPr>
              <a:t>読み札</a:t>
            </a:r>
            <a:r>
              <a:rPr kumimoji="1" lang="ja-JP" altLang="en-US" sz="3600" dirty="0"/>
              <a:t>　例</a:t>
            </a:r>
          </a:p>
        </p:txBody>
      </p:sp>
      <p:sp>
        <p:nvSpPr>
          <p:cNvPr id="7" name="正方形/長方形 6">
            <a:extLst>
              <a:ext uri="{FF2B5EF4-FFF2-40B4-BE49-F238E27FC236}">
                <a16:creationId xmlns:a16="http://schemas.microsoft.com/office/drawing/2014/main" id="{C75DA4E4-80F6-2A66-47CE-AC5819B1EF48}"/>
              </a:ext>
            </a:extLst>
          </p:cNvPr>
          <p:cNvSpPr/>
          <p:nvPr/>
        </p:nvSpPr>
        <p:spPr>
          <a:xfrm>
            <a:off x="115509" y="954741"/>
            <a:ext cx="11960981" cy="590325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2E3F8FA6-7224-B2FA-76C3-03639EBDE5C2}"/>
              </a:ext>
            </a:extLst>
          </p:cNvPr>
          <p:cNvSpPr/>
          <p:nvPr/>
        </p:nvSpPr>
        <p:spPr>
          <a:xfrm>
            <a:off x="7309716" y="1608733"/>
            <a:ext cx="3953629" cy="49839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E17E349-9899-7E20-92F0-82B49D8B3513}"/>
              </a:ext>
            </a:extLst>
          </p:cNvPr>
          <p:cNvSpPr txBox="1"/>
          <p:nvPr/>
        </p:nvSpPr>
        <p:spPr>
          <a:xfrm>
            <a:off x="6333535" y="541867"/>
            <a:ext cx="5674268" cy="954107"/>
          </a:xfrm>
          <a:prstGeom prst="rect">
            <a:avLst/>
          </a:prstGeom>
          <a:noFill/>
        </p:spPr>
        <p:txBody>
          <a:bodyPr wrap="square" rtlCol="0">
            <a:spAutoFit/>
          </a:bodyPr>
          <a:lstStyle/>
          <a:p>
            <a:pPr algn="ctr"/>
            <a:r>
              <a:rPr lang="ja-JP" altLang="en-US" sz="2000" dirty="0">
                <a:solidFill>
                  <a:srgbClr val="FF0000"/>
                </a:solidFill>
              </a:rPr>
              <a:t>尾瀬で発見した「不思議」について、</a:t>
            </a:r>
            <a:endParaRPr lang="en-US" altLang="ja-JP" sz="2000" dirty="0">
              <a:solidFill>
                <a:srgbClr val="FF0000"/>
              </a:solidFill>
            </a:endParaRPr>
          </a:p>
          <a:p>
            <a:pPr algn="ctr"/>
            <a:r>
              <a:rPr lang="ja-JP" altLang="en-US" sz="2000" dirty="0">
                <a:solidFill>
                  <a:srgbClr val="FF0000"/>
                </a:solidFill>
              </a:rPr>
              <a:t>「明らかになったこと」を表現する</a:t>
            </a:r>
            <a:endParaRPr lang="en-US" altLang="ja-JP" sz="2000" dirty="0">
              <a:solidFill>
                <a:srgbClr val="FF0000"/>
              </a:solidFill>
            </a:endParaRPr>
          </a:p>
          <a:p>
            <a:pPr algn="ctr"/>
            <a:r>
              <a:rPr lang="ja-JP" altLang="en-US" sz="1600" dirty="0">
                <a:solidFill>
                  <a:srgbClr val="FF0000"/>
                </a:solidFill>
              </a:rPr>
              <a:t>↓</a:t>
            </a:r>
            <a:endParaRPr lang="en-US" altLang="ja-JP" sz="1600" dirty="0">
              <a:solidFill>
                <a:srgbClr val="FF0000"/>
              </a:solidFill>
            </a:endParaRPr>
          </a:p>
        </p:txBody>
      </p:sp>
    </p:spTree>
    <p:extLst>
      <p:ext uri="{BB962C8B-B14F-4D97-AF65-F5344CB8AC3E}">
        <p14:creationId xmlns:p14="http://schemas.microsoft.com/office/powerpoint/2010/main" val="11693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1590594" y="10159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どうやってつくる？</a:t>
            </a:r>
          </a:p>
        </p:txBody>
      </p:sp>
      <p:sp>
        <p:nvSpPr>
          <p:cNvPr id="3" name="楕円 2">
            <a:extLst>
              <a:ext uri="{FF2B5EF4-FFF2-40B4-BE49-F238E27FC236}">
                <a16:creationId xmlns:a16="http://schemas.microsoft.com/office/drawing/2014/main" id="{7E09EE3C-F342-7321-1457-A496635BFC24}"/>
              </a:ext>
            </a:extLst>
          </p:cNvPr>
          <p:cNvSpPr/>
          <p:nvPr/>
        </p:nvSpPr>
        <p:spPr>
          <a:xfrm>
            <a:off x="107578" y="716426"/>
            <a:ext cx="4184595" cy="3334870"/>
          </a:xfrm>
          <a:prstGeom prst="ellipse">
            <a:avLst/>
          </a:prstGeom>
          <a:solidFill>
            <a:srgbClr val="00B050">
              <a:alpha val="7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カルタを</a:t>
            </a:r>
            <a:endParaRPr lang="en-US" altLang="ja-JP" sz="3200" b="1" dirty="0">
              <a:solidFill>
                <a:schemeClr val="tx1"/>
              </a:solidFill>
            </a:endParaRPr>
          </a:p>
          <a:p>
            <a:pPr algn="ctr">
              <a:spcAft>
                <a:spcPts val="1200"/>
              </a:spcAft>
            </a:pPr>
            <a:r>
              <a:rPr lang="ja-JP" altLang="en-US" sz="3200" b="1" dirty="0">
                <a:solidFill>
                  <a:schemeClr val="tx1"/>
                </a:solidFill>
              </a:rPr>
              <a:t>つくるスキルを</a:t>
            </a:r>
            <a:endParaRPr lang="en-US" altLang="ja-JP" sz="3200" b="1" dirty="0">
              <a:solidFill>
                <a:schemeClr val="tx1"/>
              </a:solidFill>
            </a:endParaRPr>
          </a:p>
          <a:p>
            <a:pPr algn="ctr">
              <a:spcAft>
                <a:spcPts val="1200"/>
              </a:spcAft>
            </a:pPr>
            <a:r>
              <a:rPr lang="ja-JP" altLang="en-US" sz="3200" b="1" dirty="0">
                <a:solidFill>
                  <a:schemeClr val="tx1"/>
                </a:solidFill>
              </a:rPr>
              <a:t>手に入れよう</a:t>
            </a:r>
            <a:r>
              <a:rPr kumimoji="1" lang="ja-JP" altLang="en-US" sz="3200" b="1" dirty="0">
                <a:solidFill>
                  <a:schemeClr val="tx1"/>
                </a:solidFill>
              </a:rPr>
              <a:t>！</a:t>
            </a:r>
          </a:p>
        </p:txBody>
      </p:sp>
      <p:sp>
        <p:nvSpPr>
          <p:cNvPr id="4" name="楕円 3">
            <a:extLst>
              <a:ext uri="{FF2B5EF4-FFF2-40B4-BE49-F238E27FC236}">
                <a16:creationId xmlns:a16="http://schemas.microsoft.com/office/drawing/2014/main" id="{BA284C65-F467-E87F-2787-A857CFD0D94D}"/>
              </a:ext>
            </a:extLst>
          </p:cNvPr>
          <p:cNvSpPr/>
          <p:nvPr/>
        </p:nvSpPr>
        <p:spPr>
          <a:xfrm>
            <a:off x="4098791" y="1949331"/>
            <a:ext cx="4078941" cy="3724342"/>
          </a:xfrm>
          <a:prstGeom prst="ellipse">
            <a:avLst/>
          </a:prstGeom>
          <a:solidFill>
            <a:srgbClr val="00B050">
              <a:alpha val="8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カルタの</a:t>
            </a:r>
            <a:endParaRPr lang="en-US" altLang="ja-JP" sz="3200" b="1" dirty="0">
              <a:solidFill>
                <a:schemeClr val="tx1"/>
              </a:solidFill>
            </a:endParaRPr>
          </a:p>
          <a:p>
            <a:pPr algn="ctr">
              <a:spcAft>
                <a:spcPts val="1200"/>
              </a:spcAft>
            </a:pPr>
            <a:r>
              <a:rPr lang="ja-JP" altLang="en-US" sz="3200" b="1" dirty="0">
                <a:solidFill>
                  <a:schemeClr val="tx1"/>
                </a:solidFill>
              </a:rPr>
              <a:t>素材を</a:t>
            </a:r>
            <a:endParaRPr lang="en-US" altLang="ja-JP" sz="3200" b="1" dirty="0">
              <a:solidFill>
                <a:schemeClr val="tx1"/>
              </a:solidFill>
            </a:endParaRPr>
          </a:p>
          <a:p>
            <a:pPr algn="ctr">
              <a:spcAft>
                <a:spcPts val="1200"/>
              </a:spcAft>
            </a:pPr>
            <a:r>
              <a:rPr lang="ja-JP" altLang="en-US" sz="3200" b="1" dirty="0">
                <a:solidFill>
                  <a:schemeClr val="tx1"/>
                </a:solidFill>
              </a:rPr>
              <a:t>ゲットにしに</a:t>
            </a:r>
            <a:endParaRPr lang="en-US" altLang="ja-JP" sz="3200" b="1" dirty="0">
              <a:solidFill>
                <a:schemeClr val="tx1"/>
              </a:solidFill>
            </a:endParaRPr>
          </a:p>
          <a:p>
            <a:pPr algn="ctr">
              <a:spcAft>
                <a:spcPts val="1200"/>
              </a:spcAft>
            </a:pPr>
            <a:r>
              <a:rPr lang="ja-JP" altLang="en-US" sz="3200" b="1" dirty="0">
                <a:solidFill>
                  <a:schemeClr val="tx1"/>
                </a:solidFill>
              </a:rPr>
              <a:t>出掛けよう！</a:t>
            </a:r>
            <a:endParaRPr lang="en-US" altLang="ja-JP" sz="3200" b="1" dirty="0">
              <a:solidFill>
                <a:schemeClr val="tx1"/>
              </a:solidFill>
            </a:endParaRPr>
          </a:p>
        </p:txBody>
      </p:sp>
      <p:sp>
        <p:nvSpPr>
          <p:cNvPr id="5" name="楕円 4">
            <a:extLst>
              <a:ext uri="{FF2B5EF4-FFF2-40B4-BE49-F238E27FC236}">
                <a16:creationId xmlns:a16="http://schemas.microsoft.com/office/drawing/2014/main" id="{293367A7-7689-7976-BD01-F8E4F04064E2}"/>
              </a:ext>
            </a:extLst>
          </p:cNvPr>
          <p:cNvSpPr/>
          <p:nvPr/>
        </p:nvSpPr>
        <p:spPr>
          <a:xfrm>
            <a:off x="8398968" y="3283004"/>
            <a:ext cx="3738282" cy="3004280"/>
          </a:xfrm>
          <a:prstGeom prst="ellipse">
            <a:avLst/>
          </a:prstGeom>
          <a:solidFill>
            <a:srgbClr val="00B050">
              <a:alpha val="7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3200" b="1" dirty="0">
                <a:solidFill>
                  <a:schemeClr val="tx1"/>
                </a:solidFill>
              </a:rPr>
              <a:t>尾瀬カルタを</a:t>
            </a:r>
            <a:endParaRPr kumimoji="1" lang="en-US" altLang="ja-JP" sz="3200" b="1" dirty="0">
              <a:solidFill>
                <a:schemeClr val="tx1"/>
              </a:solidFill>
            </a:endParaRPr>
          </a:p>
          <a:p>
            <a:pPr algn="ctr">
              <a:spcAft>
                <a:spcPts val="1200"/>
              </a:spcAft>
            </a:pPr>
            <a:r>
              <a:rPr kumimoji="1" lang="ja-JP" altLang="en-US" sz="3200" b="1" dirty="0">
                <a:solidFill>
                  <a:schemeClr val="tx1"/>
                </a:solidFill>
              </a:rPr>
              <a:t>つくって</a:t>
            </a:r>
            <a:endParaRPr kumimoji="1" lang="en-US" altLang="ja-JP" sz="3200" b="1" dirty="0">
              <a:solidFill>
                <a:schemeClr val="tx1"/>
              </a:solidFill>
            </a:endParaRPr>
          </a:p>
          <a:p>
            <a:pPr algn="ctr">
              <a:spcAft>
                <a:spcPts val="1200"/>
              </a:spcAft>
            </a:pPr>
            <a:r>
              <a:rPr kumimoji="1" lang="ja-JP" altLang="en-US" sz="3200" b="1" dirty="0">
                <a:solidFill>
                  <a:schemeClr val="tx1"/>
                </a:solidFill>
              </a:rPr>
              <a:t>みよう！</a:t>
            </a:r>
          </a:p>
        </p:txBody>
      </p:sp>
      <p:pic>
        <p:nvPicPr>
          <p:cNvPr id="10" name="グラフィックス 9" descr="線矢印: 緩い曲線 単色塗りつぶし">
            <a:extLst>
              <a:ext uri="{FF2B5EF4-FFF2-40B4-BE49-F238E27FC236}">
                <a16:creationId xmlns:a16="http://schemas.microsoft.com/office/drawing/2014/main" id="{F448104E-45E9-8BDB-8D52-06587E12950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63155" y="3953929"/>
            <a:ext cx="914400" cy="914400"/>
          </a:xfrm>
          <a:prstGeom prst="rect">
            <a:avLst/>
          </a:prstGeom>
        </p:spPr>
      </p:pic>
      <p:pic>
        <p:nvPicPr>
          <p:cNvPr id="11" name="グラフィックス 10" descr="線矢印: 緩い曲線 単色塗りつぶし">
            <a:extLst>
              <a:ext uri="{FF2B5EF4-FFF2-40B4-BE49-F238E27FC236}">
                <a16:creationId xmlns:a16="http://schemas.microsoft.com/office/drawing/2014/main" id="{5E4DD4EB-392C-6D14-35EB-2A8B54AF076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98976" y="5673672"/>
            <a:ext cx="914400" cy="914400"/>
          </a:xfrm>
          <a:prstGeom prst="rect">
            <a:avLst/>
          </a:prstGeom>
        </p:spPr>
      </p:pic>
      <p:sp>
        <p:nvSpPr>
          <p:cNvPr id="12" name="タイトル 3">
            <a:extLst>
              <a:ext uri="{FF2B5EF4-FFF2-40B4-BE49-F238E27FC236}">
                <a16:creationId xmlns:a16="http://schemas.microsoft.com/office/drawing/2014/main" id="{0DC55236-CE4B-186D-5110-6A2357DCA10A}"/>
              </a:ext>
            </a:extLst>
          </p:cNvPr>
          <p:cNvSpPr txBox="1">
            <a:spLocks/>
          </p:cNvSpPr>
          <p:nvPr/>
        </p:nvSpPr>
        <p:spPr>
          <a:xfrm>
            <a:off x="1687606" y="356593"/>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１</a:t>
            </a:r>
          </a:p>
        </p:txBody>
      </p:sp>
      <p:sp>
        <p:nvSpPr>
          <p:cNvPr id="13" name="タイトル 3">
            <a:extLst>
              <a:ext uri="{FF2B5EF4-FFF2-40B4-BE49-F238E27FC236}">
                <a16:creationId xmlns:a16="http://schemas.microsoft.com/office/drawing/2014/main" id="{890F7789-20C5-8083-C42E-9BD6A3B1B4BD}"/>
              </a:ext>
            </a:extLst>
          </p:cNvPr>
          <p:cNvSpPr txBox="1">
            <a:spLocks/>
          </p:cNvSpPr>
          <p:nvPr/>
        </p:nvSpPr>
        <p:spPr>
          <a:xfrm>
            <a:off x="5625992" y="1640911"/>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2</a:t>
            </a:r>
            <a:endParaRPr lang="ja-JP" altLang="en-US" b="1" dirty="0"/>
          </a:p>
        </p:txBody>
      </p:sp>
      <p:sp>
        <p:nvSpPr>
          <p:cNvPr id="14" name="タイトル 3">
            <a:extLst>
              <a:ext uri="{FF2B5EF4-FFF2-40B4-BE49-F238E27FC236}">
                <a16:creationId xmlns:a16="http://schemas.microsoft.com/office/drawing/2014/main" id="{DC64AAEE-0992-300B-A225-BF3FA15A9A2B}"/>
              </a:ext>
            </a:extLst>
          </p:cNvPr>
          <p:cNvSpPr txBox="1">
            <a:spLocks/>
          </p:cNvSpPr>
          <p:nvPr/>
        </p:nvSpPr>
        <p:spPr>
          <a:xfrm>
            <a:off x="9755840" y="2912840"/>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3</a:t>
            </a:r>
            <a:endParaRPr lang="ja-JP" altLang="en-US" b="1" dirty="0"/>
          </a:p>
        </p:txBody>
      </p:sp>
      <p:sp>
        <p:nvSpPr>
          <p:cNvPr id="6" name="Freeform 5">
            <a:extLst>
              <a:ext uri="{FF2B5EF4-FFF2-40B4-BE49-F238E27FC236}">
                <a16:creationId xmlns:a16="http://schemas.microsoft.com/office/drawing/2014/main" id="{E619EEC4-E519-B8B3-8F47-7B2AFAC26865}"/>
              </a:ext>
            </a:extLst>
          </p:cNvPr>
          <p:cNvSpPr/>
          <p:nvPr/>
        </p:nvSpPr>
        <p:spPr>
          <a:xfrm>
            <a:off x="1698524" y="3529359"/>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7" name="TextBox 30">
            <a:extLst>
              <a:ext uri="{FF2B5EF4-FFF2-40B4-BE49-F238E27FC236}">
                <a16:creationId xmlns:a16="http://schemas.microsoft.com/office/drawing/2014/main" id="{038EBB5E-5016-6CF2-816B-C70712A6585A}"/>
              </a:ext>
            </a:extLst>
          </p:cNvPr>
          <p:cNvSpPr txBox="1"/>
          <p:nvPr/>
        </p:nvSpPr>
        <p:spPr>
          <a:xfrm>
            <a:off x="755780" y="4200985"/>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学校で、事前学習</a:t>
            </a:r>
            <a:endParaRPr lang="en-US" sz="1600" spc="74" dirty="0">
              <a:solidFill>
                <a:srgbClr val="000000"/>
              </a:solidFill>
              <a:latin typeface="+mn-ea"/>
            </a:endParaRPr>
          </a:p>
        </p:txBody>
      </p:sp>
      <p:sp>
        <p:nvSpPr>
          <p:cNvPr id="8" name="Freeform 5">
            <a:extLst>
              <a:ext uri="{FF2B5EF4-FFF2-40B4-BE49-F238E27FC236}">
                <a16:creationId xmlns:a16="http://schemas.microsoft.com/office/drawing/2014/main" id="{E69E90AE-2756-7C30-4E69-369265D78F92}"/>
              </a:ext>
            </a:extLst>
          </p:cNvPr>
          <p:cNvSpPr/>
          <p:nvPr/>
        </p:nvSpPr>
        <p:spPr>
          <a:xfrm>
            <a:off x="9827018" y="5766052"/>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9" name="TextBox 30">
            <a:extLst>
              <a:ext uri="{FF2B5EF4-FFF2-40B4-BE49-F238E27FC236}">
                <a16:creationId xmlns:a16="http://schemas.microsoft.com/office/drawing/2014/main" id="{1B50B783-F6CC-7530-AC6A-031E5C15A505}"/>
              </a:ext>
            </a:extLst>
          </p:cNvPr>
          <p:cNvSpPr txBox="1"/>
          <p:nvPr/>
        </p:nvSpPr>
        <p:spPr>
          <a:xfrm>
            <a:off x="8882512" y="6493602"/>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学校で、事後学習</a:t>
            </a:r>
            <a:endParaRPr lang="en-US" sz="1600" spc="74" dirty="0">
              <a:solidFill>
                <a:srgbClr val="000000"/>
              </a:solidFill>
              <a:latin typeface="+mn-ea"/>
            </a:endParaRPr>
          </a:p>
        </p:txBody>
      </p:sp>
      <p:sp>
        <p:nvSpPr>
          <p:cNvPr id="17" name="Freeform 6">
            <a:extLst>
              <a:ext uri="{FF2B5EF4-FFF2-40B4-BE49-F238E27FC236}">
                <a16:creationId xmlns:a16="http://schemas.microsoft.com/office/drawing/2014/main" id="{E1F17558-7144-BD1E-AD19-CF8152C51B9E}"/>
              </a:ext>
            </a:extLst>
          </p:cNvPr>
          <p:cNvSpPr/>
          <p:nvPr/>
        </p:nvSpPr>
        <p:spPr>
          <a:xfrm>
            <a:off x="5752651" y="5377826"/>
            <a:ext cx="739614" cy="591691"/>
          </a:xfrm>
          <a:custGeom>
            <a:avLst/>
            <a:gdLst/>
            <a:ahLst/>
            <a:cxnLst/>
            <a:rect l="l" t="t" r="r" b="b"/>
            <a:pathLst>
              <a:path w="739614" h="591691">
                <a:moveTo>
                  <a:pt x="0" y="0"/>
                </a:moveTo>
                <a:lnTo>
                  <a:pt x="739614" y="0"/>
                </a:lnTo>
                <a:lnTo>
                  <a:pt x="739614" y="591692"/>
                </a:lnTo>
                <a:lnTo>
                  <a:pt x="0" y="591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dirty="0">
              <a:latin typeface="+mn-ea"/>
            </a:endParaRPr>
          </a:p>
        </p:txBody>
      </p:sp>
      <p:sp>
        <p:nvSpPr>
          <p:cNvPr id="18" name="Freeform 7">
            <a:extLst>
              <a:ext uri="{FF2B5EF4-FFF2-40B4-BE49-F238E27FC236}">
                <a16:creationId xmlns:a16="http://schemas.microsoft.com/office/drawing/2014/main" id="{5352ECC8-F5DC-09DD-C65C-2484E462C761}"/>
              </a:ext>
            </a:extLst>
          </p:cNvPr>
          <p:cNvSpPr/>
          <p:nvPr/>
        </p:nvSpPr>
        <p:spPr>
          <a:xfrm>
            <a:off x="5625992" y="5357773"/>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19" name="Freeform 8">
            <a:extLst>
              <a:ext uri="{FF2B5EF4-FFF2-40B4-BE49-F238E27FC236}">
                <a16:creationId xmlns:a16="http://schemas.microsoft.com/office/drawing/2014/main" id="{26EC6BF1-A2C3-973D-BA67-8A026E0A882A}"/>
              </a:ext>
            </a:extLst>
          </p:cNvPr>
          <p:cNvSpPr/>
          <p:nvPr/>
        </p:nvSpPr>
        <p:spPr>
          <a:xfrm>
            <a:off x="5906379" y="5141437"/>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20" name="TextBox 30">
            <a:extLst>
              <a:ext uri="{FF2B5EF4-FFF2-40B4-BE49-F238E27FC236}">
                <a16:creationId xmlns:a16="http://schemas.microsoft.com/office/drawing/2014/main" id="{A3EE66B7-D2FC-78AE-18F6-B962E39D42CF}"/>
              </a:ext>
            </a:extLst>
          </p:cNvPr>
          <p:cNvSpPr txBox="1"/>
          <p:nvPr/>
        </p:nvSpPr>
        <p:spPr>
          <a:xfrm>
            <a:off x="4710404" y="5989570"/>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尾瀬で、現地学習</a:t>
            </a:r>
            <a:endParaRPr lang="en-US" sz="1600" spc="74" dirty="0">
              <a:solidFill>
                <a:srgbClr val="000000"/>
              </a:solidFill>
              <a:latin typeface="+mn-ea"/>
            </a:endParaRPr>
          </a:p>
        </p:txBody>
      </p:sp>
    </p:spTree>
    <p:extLst>
      <p:ext uri="{BB962C8B-B14F-4D97-AF65-F5344CB8AC3E}">
        <p14:creationId xmlns:p14="http://schemas.microsoft.com/office/powerpoint/2010/main" val="344681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E8D9-9655-9118-1D73-D2F0F0C6CC9E}"/>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8081C63D-7102-1BA2-4CEA-A0DE19209EDD}"/>
              </a:ext>
            </a:extLst>
          </p:cNvPr>
          <p:cNvSpPr txBox="1">
            <a:spLocks/>
          </p:cNvSpPr>
          <p:nvPr/>
        </p:nvSpPr>
        <p:spPr>
          <a:xfrm>
            <a:off x="1590594" y="10159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どうやってつくる？</a:t>
            </a:r>
          </a:p>
        </p:txBody>
      </p:sp>
      <p:sp>
        <p:nvSpPr>
          <p:cNvPr id="6" name="楕円 5">
            <a:extLst>
              <a:ext uri="{FF2B5EF4-FFF2-40B4-BE49-F238E27FC236}">
                <a16:creationId xmlns:a16="http://schemas.microsoft.com/office/drawing/2014/main" id="{DD3CC690-06AA-B59C-7600-90A207E28378}"/>
              </a:ext>
            </a:extLst>
          </p:cNvPr>
          <p:cNvSpPr/>
          <p:nvPr/>
        </p:nvSpPr>
        <p:spPr>
          <a:xfrm>
            <a:off x="107578" y="716426"/>
            <a:ext cx="4184595" cy="3334870"/>
          </a:xfrm>
          <a:prstGeom prst="ellipse">
            <a:avLst/>
          </a:prstGeom>
          <a:solidFill>
            <a:srgbClr val="00B050">
              <a:alpha val="7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カルタを</a:t>
            </a:r>
            <a:endParaRPr lang="en-US" altLang="ja-JP" sz="3200" b="1" dirty="0">
              <a:solidFill>
                <a:schemeClr val="tx1"/>
              </a:solidFill>
            </a:endParaRPr>
          </a:p>
          <a:p>
            <a:pPr algn="ctr">
              <a:spcAft>
                <a:spcPts val="1200"/>
              </a:spcAft>
            </a:pPr>
            <a:r>
              <a:rPr lang="ja-JP" altLang="en-US" sz="3200" b="1" dirty="0">
                <a:solidFill>
                  <a:schemeClr val="tx1"/>
                </a:solidFill>
              </a:rPr>
              <a:t>つくるスキルを</a:t>
            </a:r>
            <a:endParaRPr lang="en-US" altLang="ja-JP" sz="3200" b="1" dirty="0">
              <a:solidFill>
                <a:schemeClr val="tx1"/>
              </a:solidFill>
            </a:endParaRPr>
          </a:p>
          <a:p>
            <a:pPr algn="ctr">
              <a:spcAft>
                <a:spcPts val="1200"/>
              </a:spcAft>
            </a:pPr>
            <a:r>
              <a:rPr lang="ja-JP" altLang="en-US" sz="3200" b="1" dirty="0">
                <a:solidFill>
                  <a:schemeClr val="tx1"/>
                </a:solidFill>
              </a:rPr>
              <a:t>手に入れよう</a:t>
            </a:r>
            <a:r>
              <a:rPr kumimoji="1" lang="ja-JP" altLang="en-US" sz="3200" b="1" dirty="0">
                <a:solidFill>
                  <a:schemeClr val="tx1"/>
                </a:solidFill>
              </a:rPr>
              <a:t>！</a:t>
            </a:r>
          </a:p>
        </p:txBody>
      </p:sp>
      <p:sp>
        <p:nvSpPr>
          <p:cNvPr id="7" name="楕円 6">
            <a:extLst>
              <a:ext uri="{FF2B5EF4-FFF2-40B4-BE49-F238E27FC236}">
                <a16:creationId xmlns:a16="http://schemas.microsoft.com/office/drawing/2014/main" id="{274697BC-1C47-6716-F0ED-3893D58DCF5D}"/>
              </a:ext>
            </a:extLst>
          </p:cNvPr>
          <p:cNvSpPr/>
          <p:nvPr/>
        </p:nvSpPr>
        <p:spPr>
          <a:xfrm>
            <a:off x="4098791" y="1949331"/>
            <a:ext cx="4078941" cy="3724342"/>
          </a:xfrm>
          <a:prstGeom prst="ellipse">
            <a:avLst/>
          </a:prstGeom>
          <a:solidFill>
            <a:schemeClr val="bg1">
              <a:lumMod val="6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カルタの</a:t>
            </a:r>
            <a:endParaRPr lang="en-US" altLang="ja-JP" sz="3200" b="1" dirty="0">
              <a:solidFill>
                <a:schemeClr val="tx1"/>
              </a:solidFill>
            </a:endParaRPr>
          </a:p>
          <a:p>
            <a:pPr algn="ctr">
              <a:spcAft>
                <a:spcPts val="1200"/>
              </a:spcAft>
            </a:pPr>
            <a:r>
              <a:rPr lang="ja-JP" altLang="en-US" sz="3200" b="1" dirty="0">
                <a:solidFill>
                  <a:schemeClr val="tx1"/>
                </a:solidFill>
              </a:rPr>
              <a:t>素材を</a:t>
            </a:r>
            <a:endParaRPr lang="en-US" altLang="ja-JP" sz="3200" b="1" dirty="0">
              <a:solidFill>
                <a:schemeClr val="tx1"/>
              </a:solidFill>
            </a:endParaRPr>
          </a:p>
          <a:p>
            <a:pPr algn="ctr">
              <a:spcAft>
                <a:spcPts val="1200"/>
              </a:spcAft>
            </a:pPr>
            <a:r>
              <a:rPr lang="ja-JP" altLang="en-US" sz="3200" b="1" dirty="0">
                <a:solidFill>
                  <a:schemeClr val="tx1"/>
                </a:solidFill>
              </a:rPr>
              <a:t>ゲットにしに</a:t>
            </a:r>
            <a:endParaRPr lang="en-US" altLang="ja-JP" sz="3200" b="1" dirty="0">
              <a:solidFill>
                <a:schemeClr val="tx1"/>
              </a:solidFill>
            </a:endParaRPr>
          </a:p>
          <a:p>
            <a:pPr algn="ctr">
              <a:spcAft>
                <a:spcPts val="1200"/>
              </a:spcAft>
            </a:pPr>
            <a:r>
              <a:rPr lang="ja-JP" altLang="en-US" sz="3200" b="1" dirty="0">
                <a:solidFill>
                  <a:schemeClr val="tx1"/>
                </a:solidFill>
              </a:rPr>
              <a:t>出掛けよう！</a:t>
            </a:r>
            <a:endParaRPr lang="en-US" altLang="ja-JP" sz="3200" b="1" dirty="0">
              <a:solidFill>
                <a:schemeClr val="tx1"/>
              </a:solidFill>
            </a:endParaRPr>
          </a:p>
        </p:txBody>
      </p:sp>
      <p:sp>
        <p:nvSpPr>
          <p:cNvPr id="8" name="楕円 7">
            <a:extLst>
              <a:ext uri="{FF2B5EF4-FFF2-40B4-BE49-F238E27FC236}">
                <a16:creationId xmlns:a16="http://schemas.microsoft.com/office/drawing/2014/main" id="{D90F880C-10C8-3806-3A23-E73792995DE1}"/>
              </a:ext>
            </a:extLst>
          </p:cNvPr>
          <p:cNvSpPr/>
          <p:nvPr/>
        </p:nvSpPr>
        <p:spPr>
          <a:xfrm>
            <a:off x="8398968" y="3283004"/>
            <a:ext cx="3738282" cy="3004280"/>
          </a:xfrm>
          <a:prstGeom prst="ellipse">
            <a:avLst/>
          </a:prstGeom>
          <a:solidFill>
            <a:schemeClr val="bg1">
              <a:lumMod val="6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3200" b="1" dirty="0">
                <a:solidFill>
                  <a:schemeClr val="tx1"/>
                </a:solidFill>
              </a:rPr>
              <a:t>尾瀬カルタを</a:t>
            </a:r>
            <a:endParaRPr kumimoji="1" lang="en-US" altLang="ja-JP" sz="3200" b="1" dirty="0">
              <a:solidFill>
                <a:schemeClr val="tx1"/>
              </a:solidFill>
            </a:endParaRPr>
          </a:p>
          <a:p>
            <a:pPr algn="ctr">
              <a:spcAft>
                <a:spcPts val="1200"/>
              </a:spcAft>
            </a:pPr>
            <a:r>
              <a:rPr kumimoji="1" lang="ja-JP" altLang="en-US" sz="3200" b="1" dirty="0">
                <a:solidFill>
                  <a:schemeClr val="tx1"/>
                </a:solidFill>
              </a:rPr>
              <a:t>つくって</a:t>
            </a:r>
            <a:endParaRPr kumimoji="1" lang="en-US" altLang="ja-JP" sz="3200" b="1" dirty="0">
              <a:solidFill>
                <a:schemeClr val="tx1"/>
              </a:solidFill>
            </a:endParaRPr>
          </a:p>
          <a:p>
            <a:pPr algn="ctr">
              <a:spcAft>
                <a:spcPts val="1200"/>
              </a:spcAft>
            </a:pPr>
            <a:r>
              <a:rPr kumimoji="1" lang="ja-JP" altLang="en-US" sz="3200" b="1" dirty="0">
                <a:solidFill>
                  <a:schemeClr val="tx1"/>
                </a:solidFill>
              </a:rPr>
              <a:t>みよう！</a:t>
            </a:r>
          </a:p>
        </p:txBody>
      </p:sp>
      <p:pic>
        <p:nvPicPr>
          <p:cNvPr id="9" name="グラフィックス 8" descr="線矢印: 緩い曲線 単色塗りつぶし">
            <a:extLst>
              <a:ext uri="{FF2B5EF4-FFF2-40B4-BE49-F238E27FC236}">
                <a16:creationId xmlns:a16="http://schemas.microsoft.com/office/drawing/2014/main" id="{86B2AA82-7FA7-3EB0-20D5-5859596059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63155" y="3953929"/>
            <a:ext cx="914400" cy="914400"/>
          </a:xfrm>
          <a:prstGeom prst="rect">
            <a:avLst/>
          </a:prstGeom>
        </p:spPr>
      </p:pic>
      <p:pic>
        <p:nvPicPr>
          <p:cNvPr id="15" name="グラフィックス 14" descr="線矢印: 緩い曲線 単色塗りつぶし">
            <a:extLst>
              <a:ext uri="{FF2B5EF4-FFF2-40B4-BE49-F238E27FC236}">
                <a16:creationId xmlns:a16="http://schemas.microsoft.com/office/drawing/2014/main" id="{0F1F33EE-B198-0B49-201F-1C80A38A7EA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98976" y="5673672"/>
            <a:ext cx="914400" cy="914400"/>
          </a:xfrm>
          <a:prstGeom prst="rect">
            <a:avLst/>
          </a:prstGeom>
        </p:spPr>
      </p:pic>
      <p:sp>
        <p:nvSpPr>
          <p:cNvPr id="16" name="タイトル 3">
            <a:extLst>
              <a:ext uri="{FF2B5EF4-FFF2-40B4-BE49-F238E27FC236}">
                <a16:creationId xmlns:a16="http://schemas.microsoft.com/office/drawing/2014/main" id="{51BC8E3B-C923-4335-ACA0-41249FE16B4F}"/>
              </a:ext>
            </a:extLst>
          </p:cNvPr>
          <p:cNvSpPr txBox="1">
            <a:spLocks/>
          </p:cNvSpPr>
          <p:nvPr/>
        </p:nvSpPr>
        <p:spPr>
          <a:xfrm>
            <a:off x="1687606" y="356593"/>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１</a:t>
            </a:r>
          </a:p>
        </p:txBody>
      </p:sp>
      <p:sp>
        <p:nvSpPr>
          <p:cNvPr id="17" name="タイトル 3">
            <a:extLst>
              <a:ext uri="{FF2B5EF4-FFF2-40B4-BE49-F238E27FC236}">
                <a16:creationId xmlns:a16="http://schemas.microsoft.com/office/drawing/2014/main" id="{BA6A415E-0E04-C65F-EE61-6D36A71244D5}"/>
              </a:ext>
            </a:extLst>
          </p:cNvPr>
          <p:cNvSpPr txBox="1">
            <a:spLocks/>
          </p:cNvSpPr>
          <p:nvPr/>
        </p:nvSpPr>
        <p:spPr>
          <a:xfrm>
            <a:off x="5625992" y="1640911"/>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2</a:t>
            </a:r>
            <a:endParaRPr lang="ja-JP" altLang="en-US" b="1" dirty="0"/>
          </a:p>
        </p:txBody>
      </p:sp>
      <p:sp>
        <p:nvSpPr>
          <p:cNvPr id="18" name="タイトル 3">
            <a:extLst>
              <a:ext uri="{FF2B5EF4-FFF2-40B4-BE49-F238E27FC236}">
                <a16:creationId xmlns:a16="http://schemas.microsoft.com/office/drawing/2014/main" id="{CFF4A222-349E-BBD1-3C5A-3E3FB63EB52F}"/>
              </a:ext>
            </a:extLst>
          </p:cNvPr>
          <p:cNvSpPr txBox="1">
            <a:spLocks/>
          </p:cNvSpPr>
          <p:nvPr/>
        </p:nvSpPr>
        <p:spPr>
          <a:xfrm>
            <a:off x="9755840" y="2912840"/>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3</a:t>
            </a:r>
            <a:endParaRPr lang="ja-JP" altLang="en-US" b="1" dirty="0"/>
          </a:p>
        </p:txBody>
      </p:sp>
      <p:sp>
        <p:nvSpPr>
          <p:cNvPr id="19" name="Freeform 5">
            <a:extLst>
              <a:ext uri="{FF2B5EF4-FFF2-40B4-BE49-F238E27FC236}">
                <a16:creationId xmlns:a16="http://schemas.microsoft.com/office/drawing/2014/main" id="{E8B9CF59-06C5-5994-A2A5-7D72F55EA126}"/>
              </a:ext>
            </a:extLst>
          </p:cNvPr>
          <p:cNvSpPr/>
          <p:nvPr/>
        </p:nvSpPr>
        <p:spPr>
          <a:xfrm>
            <a:off x="1698524" y="3529359"/>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20" name="TextBox 30">
            <a:extLst>
              <a:ext uri="{FF2B5EF4-FFF2-40B4-BE49-F238E27FC236}">
                <a16:creationId xmlns:a16="http://schemas.microsoft.com/office/drawing/2014/main" id="{07B1DC71-6826-65F4-C4C9-B1F44120EC7C}"/>
              </a:ext>
            </a:extLst>
          </p:cNvPr>
          <p:cNvSpPr txBox="1"/>
          <p:nvPr/>
        </p:nvSpPr>
        <p:spPr>
          <a:xfrm>
            <a:off x="755780" y="4200985"/>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学校で、事前学習</a:t>
            </a:r>
            <a:endParaRPr lang="en-US" sz="1600" spc="74" dirty="0">
              <a:solidFill>
                <a:srgbClr val="000000"/>
              </a:solidFill>
              <a:latin typeface="+mn-ea"/>
            </a:endParaRPr>
          </a:p>
        </p:txBody>
      </p:sp>
      <p:sp>
        <p:nvSpPr>
          <p:cNvPr id="21" name="Freeform 5">
            <a:extLst>
              <a:ext uri="{FF2B5EF4-FFF2-40B4-BE49-F238E27FC236}">
                <a16:creationId xmlns:a16="http://schemas.microsoft.com/office/drawing/2014/main" id="{347A0964-F50C-2691-6589-31062F37917D}"/>
              </a:ext>
            </a:extLst>
          </p:cNvPr>
          <p:cNvSpPr/>
          <p:nvPr/>
        </p:nvSpPr>
        <p:spPr>
          <a:xfrm>
            <a:off x="9827018" y="5766052"/>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22" name="TextBox 30">
            <a:extLst>
              <a:ext uri="{FF2B5EF4-FFF2-40B4-BE49-F238E27FC236}">
                <a16:creationId xmlns:a16="http://schemas.microsoft.com/office/drawing/2014/main" id="{B5E988A8-0A5D-3D5F-56E8-487FE9D52F44}"/>
              </a:ext>
            </a:extLst>
          </p:cNvPr>
          <p:cNvSpPr txBox="1"/>
          <p:nvPr/>
        </p:nvSpPr>
        <p:spPr>
          <a:xfrm>
            <a:off x="8882512" y="6493602"/>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学校で、事後学習</a:t>
            </a:r>
            <a:endParaRPr lang="en-US" sz="1600" spc="74" dirty="0">
              <a:solidFill>
                <a:srgbClr val="000000"/>
              </a:solidFill>
              <a:latin typeface="+mn-ea"/>
            </a:endParaRPr>
          </a:p>
        </p:txBody>
      </p:sp>
      <p:sp>
        <p:nvSpPr>
          <p:cNvPr id="23" name="Freeform 6">
            <a:extLst>
              <a:ext uri="{FF2B5EF4-FFF2-40B4-BE49-F238E27FC236}">
                <a16:creationId xmlns:a16="http://schemas.microsoft.com/office/drawing/2014/main" id="{3A2C2287-4CDB-848E-71A4-7097715242ED}"/>
              </a:ext>
            </a:extLst>
          </p:cNvPr>
          <p:cNvSpPr/>
          <p:nvPr/>
        </p:nvSpPr>
        <p:spPr>
          <a:xfrm>
            <a:off x="5752651" y="5377826"/>
            <a:ext cx="739614" cy="591691"/>
          </a:xfrm>
          <a:custGeom>
            <a:avLst/>
            <a:gdLst/>
            <a:ahLst/>
            <a:cxnLst/>
            <a:rect l="l" t="t" r="r" b="b"/>
            <a:pathLst>
              <a:path w="739614" h="591691">
                <a:moveTo>
                  <a:pt x="0" y="0"/>
                </a:moveTo>
                <a:lnTo>
                  <a:pt x="739614" y="0"/>
                </a:lnTo>
                <a:lnTo>
                  <a:pt x="739614" y="591692"/>
                </a:lnTo>
                <a:lnTo>
                  <a:pt x="0" y="591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dirty="0">
              <a:latin typeface="+mn-ea"/>
            </a:endParaRPr>
          </a:p>
        </p:txBody>
      </p:sp>
      <p:sp>
        <p:nvSpPr>
          <p:cNvPr id="24" name="Freeform 7">
            <a:extLst>
              <a:ext uri="{FF2B5EF4-FFF2-40B4-BE49-F238E27FC236}">
                <a16:creationId xmlns:a16="http://schemas.microsoft.com/office/drawing/2014/main" id="{14C64724-DE80-AB35-656C-AF243EDC06E2}"/>
              </a:ext>
            </a:extLst>
          </p:cNvPr>
          <p:cNvSpPr/>
          <p:nvPr/>
        </p:nvSpPr>
        <p:spPr>
          <a:xfrm>
            <a:off x="5625992" y="5357773"/>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25" name="Freeform 8">
            <a:extLst>
              <a:ext uri="{FF2B5EF4-FFF2-40B4-BE49-F238E27FC236}">
                <a16:creationId xmlns:a16="http://schemas.microsoft.com/office/drawing/2014/main" id="{01F33C89-F94E-28C9-E1EC-74F28BEA51BA}"/>
              </a:ext>
            </a:extLst>
          </p:cNvPr>
          <p:cNvSpPr/>
          <p:nvPr/>
        </p:nvSpPr>
        <p:spPr>
          <a:xfrm>
            <a:off x="5906379" y="5141437"/>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26" name="TextBox 30">
            <a:extLst>
              <a:ext uri="{FF2B5EF4-FFF2-40B4-BE49-F238E27FC236}">
                <a16:creationId xmlns:a16="http://schemas.microsoft.com/office/drawing/2014/main" id="{D98A9D7F-C2A1-66E4-4E0C-758C81FDBB6C}"/>
              </a:ext>
            </a:extLst>
          </p:cNvPr>
          <p:cNvSpPr txBox="1"/>
          <p:nvPr/>
        </p:nvSpPr>
        <p:spPr>
          <a:xfrm>
            <a:off x="4710404" y="5989570"/>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尾瀬で、現地学習</a:t>
            </a:r>
            <a:endParaRPr lang="en-US" sz="1600" spc="74" dirty="0">
              <a:solidFill>
                <a:srgbClr val="000000"/>
              </a:solidFill>
              <a:latin typeface="+mn-ea"/>
            </a:endParaRPr>
          </a:p>
        </p:txBody>
      </p:sp>
    </p:spTree>
    <p:extLst>
      <p:ext uri="{BB962C8B-B14F-4D97-AF65-F5344CB8AC3E}">
        <p14:creationId xmlns:p14="http://schemas.microsoft.com/office/powerpoint/2010/main" val="263049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カルタをつくるスキル？</a:t>
            </a:r>
          </a:p>
        </p:txBody>
      </p:sp>
      <p:sp>
        <p:nvSpPr>
          <p:cNvPr id="5" name="テキスト ボックス 4">
            <a:extLst>
              <a:ext uri="{FF2B5EF4-FFF2-40B4-BE49-F238E27FC236}">
                <a16:creationId xmlns:a16="http://schemas.microsoft.com/office/drawing/2014/main" id="{90F30976-A1EF-107D-B076-4A15C2E29C6F}"/>
              </a:ext>
            </a:extLst>
          </p:cNvPr>
          <p:cNvSpPr txBox="1"/>
          <p:nvPr/>
        </p:nvSpPr>
        <p:spPr>
          <a:xfrm>
            <a:off x="3254879" y="3056474"/>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 name="テキスト ボックス 5">
            <a:extLst>
              <a:ext uri="{FF2B5EF4-FFF2-40B4-BE49-F238E27FC236}">
                <a16:creationId xmlns:a16="http://schemas.microsoft.com/office/drawing/2014/main" id="{DB0FF455-08F4-77D7-853B-454CFEE12BF9}"/>
              </a:ext>
            </a:extLst>
          </p:cNvPr>
          <p:cNvSpPr txBox="1"/>
          <p:nvPr/>
        </p:nvSpPr>
        <p:spPr>
          <a:xfrm>
            <a:off x="5933249" y="3278844"/>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9" name="吹き出し: 円形 8">
            <a:extLst>
              <a:ext uri="{FF2B5EF4-FFF2-40B4-BE49-F238E27FC236}">
                <a16:creationId xmlns:a16="http://schemas.microsoft.com/office/drawing/2014/main" id="{939F68E4-BCD2-8D76-2751-96C99412C707}"/>
              </a:ext>
            </a:extLst>
          </p:cNvPr>
          <p:cNvSpPr/>
          <p:nvPr/>
        </p:nvSpPr>
        <p:spPr>
          <a:xfrm>
            <a:off x="4239626" y="3495683"/>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0" name="吹き出し: 円形 9">
            <a:extLst>
              <a:ext uri="{FF2B5EF4-FFF2-40B4-BE49-F238E27FC236}">
                <a16:creationId xmlns:a16="http://schemas.microsoft.com/office/drawing/2014/main" id="{5FFA3FE7-EC25-6779-DB3B-1B1DDA9E34B3}"/>
              </a:ext>
            </a:extLst>
          </p:cNvPr>
          <p:cNvSpPr/>
          <p:nvPr/>
        </p:nvSpPr>
        <p:spPr>
          <a:xfrm>
            <a:off x="3476383" y="3183018"/>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1" name="テキスト ボックス 10">
            <a:extLst>
              <a:ext uri="{FF2B5EF4-FFF2-40B4-BE49-F238E27FC236}">
                <a16:creationId xmlns:a16="http://schemas.microsoft.com/office/drawing/2014/main" id="{A4BDCC06-1F8E-794E-A18C-05161149CC13}"/>
              </a:ext>
            </a:extLst>
          </p:cNvPr>
          <p:cNvSpPr txBox="1"/>
          <p:nvPr/>
        </p:nvSpPr>
        <p:spPr>
          <a:xfrm>
            <a:off x="4273412" y="3282497"/>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12" name="吹き出し: 円形 11">
            <a:extLst>
              <a:ext uri="{FF2B5EF4-FFF2-40B4-BE49-F238E27FC236}">
                <a16:creationId xmlns:a16="http://schemas.microsoft.com/office/drawing/2014/main" id="{DA77C843-8C98-7F6A-90FF-28D999DA8DE7}"/>
              </a:ext>
            </a:extLst>
          </p:cNvPr>
          <p:cNvSpPr/>
          <p:nvPr/>
        </p:nvSpPr>
        <p:spPr>
          <a:xfrm>
            <a:off x="5169689" y="3558967"/>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6" name="テキスト ボックス 15">
            <a:extLst>
              <a:ext uri="{FF2B5EF4-FFF2-40B4-BE49-F238E27FC236}">
                <a16:creationId xmlns:a16="http://schemas.microsoft.com/office/drawing/2014/main" id="{179A2E72-A690-60C6-6EB2-09075B6DA042}"/>
              </a:ext>
            </a:extLst>
          </p:cNvPr>
          <p:cNvSpPr txBox="1"/>
          <p:nvPr/>
        </p:nvSpPr>
        <p:spPr>
          <a:xfrm>
            <a:off x="5142400" y="4623295"/>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17" name="テキスト ボックス 16">
            <a:extLst>
              <a:ext uri="{FF2B5EF4-FFF2-40B4-BE49-F238E27FC236}">
                <a16:creationId xmlns:a16="http://schemas.microsoft.com/office/drawing/2014/main" id="{2042D8A2-24FC-C9C1-1467-24A5EB450E8D}"/>
              </a:ext>
            </a:extLst>
          </p:cNvPr>
          <p:cNvSpPr txBox="1"/>
          <p:nvPr/>
        </p:nvSpPr>
        <p:spPr>
          <a:xfrm>
            <a:off x="6050537" y="4885819"/>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18" name="テキスト ボックス 17">
            <a:extLst>
              <a:ext uri="{FF2B5EF4-FFF2-40B4-BE49-F238E27FC236}">
                <a16:creationId xmlns:a16="http://schemas.microsoft.com/office/drawing/2014/main" id="{1C04A945-49AE-976C-D049-E0AE35D522A4}"/>
              </a:ext>
            </a:extLst>
          </p:cNvPr>
          <p:cNvSpPr txBox="1"/>
          <p:nvPr/>
        </p:nvSpPr>
        <p:spPr>
          <a:xfrm>
            <a:off x="8594725" y="4713832"/>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20" name="テキスト ボックス 19">
            <a:extLst>
              <a:ext uri="{FF2B5EF4-FFF2-40B4-BE49-F238E27FC236}">
                <a16:creationId xmlns:a16="http://schemas.microsoft.com/office/drawing/2014/main" id="{BB06654C-38BD-3EBB-2520-284E0BBCFD4A}"/>
              </a:ext>
            </a:extLst>
          </p:cNvPr>
          <p:cNvSpPr txBox="1"/>
          <p:nvPr/>
        </p:nvSpPr>
        <p:spPr>
          <a:xfrm flipH="1">
            <a:off x="7508063" y="4679718"/>
            <a:ext cx="4571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FF0000"/>
                </a:solidFill>
                <a:effectLst/>
                <a:uLnTx/>
                <a:uFillTx/>
                <a:latin typeface="Yu Gothic UI" panose="020B0500000000000000" pitchFamily="50" charset="-128"/>
                <a:ea typeface="Yu Gothic UI" panose="020B0500000000000000" pitchFamily="50" charset="-128"/>
                <a:cs typeface="+mn-cs"/>
              </a:rPr>
              <a:t>?</a:t>
            </a:r>
          </a:p>
        </p:txBody>
      </p:sp>
      <p:sp>
        <p:nvSpPr>
          <p:cNvPr id="51" name="吹き出し: 円形 50">
            <a:extLst>
              <a:ext uri="{FF2B5EF4-FFF2-40B4-BE49-F238E27FC236}">
                <a16:creationId xmlns:a16="http://schemas.microsoft.com/office/drawing/2014/main" id="{EAB57DE1-04D2-E8EB-8275-EC7E219D556C}"/>
              </a:ext>
            </a:extLst>
          </p:cNvPr>
          <p:cNvSpPr/>
          <p:nvPr/>
        </p:nvSpPr>
        <p:spPr>
          <a:xfrm>
            <a:off x="6706266" y="2777118"/>
            <a:ext cx="749709" cy="612063"/>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2" name="テキスト ボックス 51">
            <a:extLst>
              <a:ext uri="{FF2B5EF4-FFF2-40B4-BE49-F238E27FC236}">
                <a16:creationId xmlns:a16="http://schemas.microsoft.com/office/drawing/2014/main" id="{863F1B7F-8232-0CFE-3AAF-8DC971362D93}"/>
              </a:ext>
            </a:extLst>
          </p:cNvPr>
          <p:cNvSpPr txBox="1"/>
          <p:nvPr/>
        </p:nvSpPr>
        <p:spPr>
          <a:xfrm>
            <a:off x="6340882" y="1593812"/>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53" name="テキスト ボックス 52">
            <a:extLst>
              <a:ext uri="{FF2B5EF4-FFF2-40B4-BE49-F238E27FC236}">
                <a16:creationId xmlns:a16="http://schemas.microsoft.com/office/drawing/2014/main" id="{623F46F7-A13C-2E7A-745A-DA0A9A053EEF}"/>
              </a:ext>
            </a:extLst>
          </p:cNvPr>
          <p:cNvSpPr txBox="1"/>
          <p:nvPr/>
        </p:nvSpPr>
        <p:spPr>
          <a:xfrm>
            <a:off x="9019252" y="1816182"/>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54" name="吹き出し: 円形 53">
            <a:extLst>
              <a:ext uri="{FF2B5EF4-FFF2-40B4-BE49-F238E27FC236}">
                <a16:creationId xmlns:a16="http://schemas.microsoft.com/office/drawing/2014/main" id="{1BC97A11-3337-F154-FFF0-F71E38C95769}"/>
              </a:ext>
            </a:extLst>
          </p:cNvPr>
          <p:cNvSpPr/>
          <p:nvPr/>
        </p:nvSpPr>
        <p:spPr>
          <a:xfrm>
            <a:off x="7325629" y="2033021"/>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5" name="吹き出し: 円形 54">
            <a:extLst>
              <a:ext uri="{FF2B5EF4-FFF2-40B4-BE49-F238E27FC236}">
                <a16:creationId xmlns:a16="http://schemas.microsoft.com/office/drawing/2014/main" id="{6DF2D47B-1B33-C6B6-3D52-1EBAC2E82E93}"/>
              </a:ext>
            </a:extLst>
          </p:cNvPr>
          <p:cNvSpPr/>
          <p:nvPr/>
        </p:nvSpPr>
        <p:spPr>
          <a:xfrm>
            <a:off x="6562386" y="1720356"/>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6" name="テキスト ボックス 55">
            <a:extLst>
              <a:ext uri="{FF2B5EF4-FFF2-40B4-BE49-F238E27FC236}">
                <a16:creationId xmlns:a16="http://schemas.microsoft.com/office/drawing/2014/main" id="{9AB6BFDF-2EB0-25AF-5A0D-112BEF6BB9D1}"/>
              </a:ext>
            </a:extLst>
          </p:cNvPr>
          <p:cNvSpPr txBox="1"/>
          <p:nvPr/>
        </p:nvSpPr>
        <p:spPr>
          <a:xfrm>
            <a:off x="7359415" y="1819835"/>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57" name="吹き出し: 円形 56">
            <a:extLst>
              <a:ext uri="{FF2B5EF4-FFF2-40B4-BE49-F238E27FC236}">
                <a16:creationId xmlns:a16="http://schemas.microsoft.com/office/drawing/2014/main" id="{E42BEE2C-920B-D050-2570-B226327F0382}"/>
              </a:ext>
            </a:extLst>
          </p:cNvPr>
          <p:cNvSpPr/>
          <p:nvPr/>
        </p:nvSpPr>
        <p:spPr>
          <a:xfrm>
            <a:off x="8255692" y="2096305"/>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8" name="吹き出し: 円形 57">
            <a:extLst>
              <a:ext uri="{FF2B5EF4-FFF2-40B4-BE49-F238E27FC236}">
                <a16:creationId xmlns:a16="http://schemas.microsoft.com/office/drawing/2014/main" id="{B27B7AAB-14E3-96E0-FA02-995A1A8F98D1}"/>
              </a:ext>
            </a:extLst>
          </p:cNvPr>
          <p:cNvSpPr/>
          <p:nvPr/>
        </p:nvSpPr>
        <p:spPr>
          <a:xfrm>
            <a:off x="5759558" y="2583589"/>
            <a:ext cx="1120363" cy="1217158"/>
          </a:xfrm>
          <a:prstGeom prst="wedgeEllipseCallout">
            <a:avLst>
              <a:gd name="adj1" fmla="val -547"/>
              <a:gd name="adj2" fmla="val 65530"/>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9" name="吹き出し: 円形 58">
            <a:extLst>
              <a:ext uri="{FF2B5EF4-FFF2-40B4-BE49-F238E27FC236}">
                <a16:creationId xmlns:a16="http://schemas.microsoft.com/office/drawing/2014/main" id="{E9031954-F5B0-C756-6C31-3889804931F6}"/>
              </a:ext>
            </a:extLst>
          </p:cNvPr>
          <p:cNvSpPr/>
          <p:nvPr/>
        </p:nvSpPr>
        <p:spPr>
          <a:xfrm>
            <a:off x="7360996" y="2793510"/>
            <a:ext cx="1120363" cy="1217158"/>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0" name="吹き出し: 円形 59">
            <a:extLst>
              <a:ext uri="{FF2B5EF4-FFF2-40B4-BE49-F238E27FC236}">
                <a16:creationId xmlns:a16="http://schemas.microsoft.com/office/drawing/2014/main" id="{49305A3B-30A8-89AE-317F-4764003FC130}"/>
              </a:ext>
            </a:extLst>
          </p:cNvPr>
          <p:cNvSpPr/>
          <p:nvPr/>
        </p:nvSpPr>
        <p:spPr>
          <a:xfrm>
            <a:off x="8594725" y="2716229"/>
            <a:ext cx="1120363" cy="1217158"/>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1" name="テキスト ボックス 60">
            <a:extLst>
              <a:ext uri="{FF2B5EF4-FFF2-40B4-BE49-F238E27FC236}">
                <a16:creationId xmlns:a16="http://schemas.microsoft.com/office/drawing/2014/main" id="{68241E87-D076-CA58-C18F-D08D23BEC7CB}"/>
              </a:ext>
            </a:extLst>
          </p:cNvPr>
          <p:cNvSpPr txBox="1"/>
          <p:nvPr/>
        </p:nvSpPr>
        <p:spPr>
          <a:xfrm>
            <a:off x="5929169" y="3167976"/>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2" name="テキスト ボックス 61">
            <a:extLst>
              <a:ext uri="{FF2B5EF4-FFF2-40B4-BE49-F238E27FC236}">
                <a16:creationId xmlns:a16="http://schemas.microsoft.com/office/drawing/2014/main" id="{5F67150C-6187-A012-A7FF-F9485F3AE3A0}"/>
              </a:ext>
            </a:extLst>
          </p:cNvPr>
          <p:cNvSpPr txBox="1"/>
          <p:nvPr/>
        </p:nvSpPr>
        <p:spPr>
          <a:xfrm>
            <a:off x="6837306" y="3430500"/>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3" name="テキスト ボックス 62">
            <a:extLst>
              <a:ext uri="{FF2B5EF4-FFF2-40B4-BE49-F238E27FC236}">
                <a16:creationId xmlns:a16="http://schemas.microsoft.com/office/drawing/2014/main" id="{79E34A93-C58F-EF09-1216-5074F8EDEC1C}"/>
              </a:ext>
            </a:extLst>
          </p:cNvPr>
          <p:cNvSpPr txBox="1"/>
          <p:nvPr/>
        </p:nvSpPr>
        <p:spPr>
          <a:xfrm>
            <a:off x="9381494" y="3258513"/>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64" name="正方形/長方形 63">
            <a:extLst>
              <a:ext uri="{FF2B5EF4-FFF2-40B4-BE49-F238E27FC236}">
                <a16:creationId xmlns:a16="http://schemas.microsoft.com/office/drawing/2014/main" id="{C416C405-DC65-4582-E3E4-4C317A3EA72E}"/>
              </a:ext>
            </a:extLst>
          </p:cNvPr>
          <p:cNvSpPr/>
          <p:nvPr/>
        </p:nvSpPr>
        <p:spPr>
          <a:xfrm>
            <a:off x="8495768" y="2479999"/>
            <a:ext cx="474690"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altLang="ja-JP" sz="2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5" name="テキスト ボックス 64">
            <a:extLst>
              <a:ext uri="{FF2B5EF4-FFF2-40B4-BE49-F238E27FC236}">
                <a16:creationId xmlns:a16="http://schemas.microsoft.com/office/drawing/2014/main" id="{A99F045B-0BC8-847E-0700-47E48AF50D58}"/>
              </a:ext>
            </a:extLst>
          </p:cNvPr>
          <p:cNvSpPr txBox="1"/>
          <p:nvPr/>
        </p:nvSpPr>
        <p:spPr>
          <a:xfrm flipH="1">
            <a:off x="8294832" y="3224399"/>
            <a:ext cx="4571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FF0000"/>
                </a:solidFill>
                <a:effectLst/>
                <a:uLnTx/>
                <a:uFillTx/>
                <a:latin typeface="Yu Gothic UI" panose="020B0500000000000000" pitchFamily="50" charset="-128"/>
                <a:ea typeface="Yu Gothic UI" panose="020B0500000000000000" pitchFamily="50" charset="-128"/>
                <a:cs typeface="+mn-cs"/>
              </a:rPr>
              <a:t>?</a:t>
            </a:r>
          </a:p>
        </p:txBody>
      </p:sp>
      <p:sp>
        <p:nvSpPr>
          <p:cNvPr id="66" name="吹き出し: 円形 65">
            <a:extLst>
              <a:ext uri="{FF2B5EF4-FFF2-40B4-BE49-F238E27FC236}">
                <a16:creationId xmlns:a16="http://schemas.microsoft.com/office/drawing/2014/main" id="{0F16E4E2-8B07-C9F4-36CB-1903C741636E}"/>
              </a:ext>
            </a:extLst>
          </p:cNvPr>
          <p:cNvSpPr/>
          <p:nvPr/>
        </p:nvSpPr>
        <p:spPr>
          <a:xfrm>
            <a:off x="2555505" y="2583919"/>
            <a:ext cx="749709" cy="612063"/>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7" name="テキスト ボックス 66">
            <a:extLst>
              <a:ext uri="{FF2B5EF4-FFF2-40B4-BE49-F238E27FC236}">
                <a16:creationId xmlns:a16="http://schemas.microsoft.com/office/drawing/2014/main" id="{B3C2EEF2-AE1F-C982-301D-B787329D58D1}"/>
              </a:ext>
            </a:extLst>
          </p:cNvPr>
          <p:cNvSpPr txBox="1"/>
          <p:nvPr/>
        </p:nvSpPr>
        <p:spPr>
          <a:xfrm>
            <a:off x="2476580" y="1536214"/>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8" name="テキスト ボックス 67">
            <a:extLst>
              <a:ext uri="{FF2B5EF4-FFF2-40B4-BE49-F238E27FC236}">
                <a16:creationId xmlns:a16="http://schemas.microsoft.com/office/drawing/2014/main" id="{2A63DC8F-2AA0-B3AC-C858-1E4F0AD7CE37}"/>
              </a:ext>
            </a:extLst>
          </p:cNvPr>
          <p:cNvSpPr txBox="1"/>
          <p:nvPr/>
        </p:nvSpPr>
        <p:spPr>
          <a:xfrm>
            <a:off x="5154950" y="1758584"/>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9" name="吹き出し: 円形 68">
            <a:extLst>
              <a:ext uri="{FF2B5EF4-FFF2-40B4-BE49-F238E27FC236}">
                <a16:creationId xmlns:a16="http://schemas.microsoft.com/office/drawing/2014/main" id="{EEEDAED9-7ABA-D493-E8A9-1774B1297FE4}"/>
              </a:ext>
            </a:extLst>
          </p:cNvPr>
          <p:cNvSpPr/>
          <p:nvPr/>
        </p:nvSpPr>
        <p:spPr>
          <a:xfrm>
            <a:off x="4216977" y="1765682"/>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0" name="吹き出し: 円形 69">
            <a:extLst>
              <a:ext uri="{FF2B5EF4-FFF2-40B4-BE49-F238E27FC236}">
                <a16:creationId xmlns:a16="http://schemas.microsoft.com/office/drawing/2014/main" id="{370FA41D-6CFE-79B0-E827-CF2B68E90080}"/>
              </a:ext>
            </a:extLst>
          </p:cNvPr>
          <p:cNvSpPr/>
          <p:nvPr/>
        </p:nvSpPr>
        <p:spPr>
          <a:xfrm>
            <a:off x="3345756" y="1981226"/>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1" name="テキスト ボックス 70">
            <a:extLst>
              <a:ext uri="{FF2B5EF4-FFF2-40B4-BE49-F238E27FC236}">
                <a16:creationId xmlns:a16="http://schemas.microsoft.com/office/drawing/2014/main" id="{6994507F-6D9C-F4A9-6B46-70BDDCE8E277}"/>
              </a:ext>
            </a:extLst>
          </p:cNvPr>
          <p:cNvSpPr txBox="1"/>
          <p:nvPr/>
        </p:nvSpPr>
        <p:spPr>
          <a:xfrm>
            <a:off x="3495113" y="1762237"/>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72" name="吹き出し: 円形 71">
            <a:extLst>
              <a:ext uri="{FF2B5EF4-FFF2-40B4-BE49-F238E27FC236}">
                <a16:creationId xmlns:a16="http://schemas.microsoft.com/office/drawing/2014/main" id="{093A34BA-2A81-DFB6-3943-5C4E7086A988}"/>
              </a:ext>
            </a:extLst>
          </p:cNvPr>
          <p:cNvSpPr/>
          <p:nvPr/>
        </p:nvSpPr>
        <p:spPr>
          <a:xfrm>
            <a:off x="5110567" y="2655286"/>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7" name="テキスト ボックス 76">
            <a:extLst>
              <a:ext uri="{FF2B5EF4-FFF2-40B4-BE49-F238E27FC236}">
                <a16:creationId xmlns:a16="http://schemas.microsoft.com/office/drawing/2014/main" id="{B1A964E2-2D1B-DBEE-05F4-6054B8CBCB2E}"/>
              </a:ext>
            </a:extLst>
          </p:cNvPr>
          <p:cNvSpPr txBox="1"/>
          <p:nvPr/>
        </p:nvSpPr>
        <p:spPr>
          <a:xfrm>
            <a:off x="2686545" y="3237301"/>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78" name="テキスト ボックス 77">
            <a:extLst>
              <a:ext uri="{FF2B5EF4-FFF2-40B4-BE49-F238E27FC236}">
                <a16:creationId xmlns:a16="http://schemas.microsoft.com/office/drawing/2014/main" id="{156FEDF4-FE94-CF9D-A431-0A82F351B04E}"/>
              </a:ext>
            </a:extLst>
          </p:cNvPr>
          <p:cNvSpPr txBox="1"/>
          <p:nvPr/>
        </p:nvSpPr>
        <p:spPr>
          <a:xfrm>
            <a:off x="5517192" y="3200915"/>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79" name="正方形/長方形 78">
            <a:extLst>
              <a:ext uri="{FF2B5EF4-FFF2-40B4-BE49-F238E27FC236}">
                <a16:creationId xmlns:a16="http://schemas.microsoft.com/office/drawing/2014/main" id="{1B466C66-BB55-F073-5C5F-93BB3203CA62}"/>
              </a:ext>
            </a:extLst>
          </p:cNvPr>
          <p:cNvSpPr/>
          <p:nvPr/>
        </p:nvSpPr>
        <p:spPr>
          <a:xfrm>
            <a:off x="4631466" y="2422401"/>
            <a:ext cx="474690"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altLang="ja-JP" sz="2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pic>
        <p:nvPicPr>
          <p:cNvPr id="82" name="図 81" descr="テキスト, カレンダー&#10;&#10;自動的に生成された説明">
            <a:extLst>
              <a:ext uri="{FF2B5EF4-FFF2-40B4-BE49-F238E27FC236}">
                <a16:creationId xmlns:a16="http://schemas.microsoft.com/office/drawing/2014/main" id="{332D7D20-A028-14A1-915E-AE8DD4AD90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8701" y="3756696"/>
            <a:ext cx="9599122" cy="2912552"/>
          </a:xfrm>
          <a:prstGeom prst="rect">
            <a:avLst/>
          </a:prstGeom>
        </p:spPr>
      </p:pic>
    </p:spTree>
    <p:extLst>
      <p:ext uri="{BB962C8B-B14F-4D97-AF65-F5344CB8AC3E}">
        <p14:creationId xmlns:p14="http://schemas.microsoft.com/office/powerpoint/2010/main" val="7893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500"/>
                                        <p:tgtEl>
                                          <p:spTgt spid="7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p:bldP spid="12" grpId="0" animBg="1"/>
      <p:bldP spid="16" grpId="0"/>
      <p:bldP spid="17" grpId="0"/>
      <p:bldP spid="18" grpId="0"/>
      <p:bldP spid="20" grpId="0"/>
      <p:bldP spid="51" grpId="0" animBg="1"/>
      <p:bldP spid="52" grpId="0"/>
      <p:bldP spid="53" grpId="0"/>
      <p:bldP spid="54" grpId="0" animBg="1"/>
      <p:bldP spid="55" grpId="0" animBg="1"/>
      <p:bldP spid="56" grpId="0"/>
      <p:bldP spid="57" grpId="0" animBg="1"/>
      <p:bldP spid="58" grpId="0" animBg="1"/>
      <p:bldP spid="59" grpId="0" animBg="1"/>
      <p:bldP spid="60" grpId="0" animBg="1"/>
      <p:bldP spid="61" grpId="0"/>
      <p:bldP spid="62" grpId="0"/>
      <p:bldP spid="63" grpId="0"/>
      <p:bldP spid="64" grpId="0"/>
      <p:bldP spid="65" grpId="0"/>
      <p:bldP spid="66" grpId="0" animBg="1"/>
      <p:bldP spid="67" grpId="0"/>
      <p:bldP spid="68" grpId="0"/>
      <p:bldP spid="69" grpId="0" animBg="1"/>
      <p:bldP spid="70" grpId="0" animBg="1"/>
      <p:bldP spid="71" grpId="0"/>
      <p:bldP spid="72" grpId="0" animBg="1"/>
      <p:bldP spid="77"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1E05-620C-7DE2-D6F7-BDDC993EDE01}"/>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75A6FA7A-3BF6-F2A6-40CA-092C1B2A4AE4}"/>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カルタをつくるスキル？</a:t>
            </a:r>
          </a:p>
        </p:txBody>
      </p:sp>
      <p:sp>
        <p:nvSpPr>
          <p:cNvPr id="5" name="テキスト ボックス 4">
            <a:extLst>
              <a:ext uri="{FF2B5EF4-FFF2-40B4-BE49-F238E27FC236}">
                <a16:creationId xmlns:a16="http://schemas.microsoft.com/office/drawing/2014/main" id="{6BCA0662-DCA7-781A-CA32-A3C61CC8E5C4}"/>
              </a:ext>
            </a:extLst>
          </p:cNvPr>
          <p:cNvSpPr txBox="1"/>
          <p:nvPr/>
        </p:nvSpPr>
        <p:spPr>
          <a:xfrm>
            <a:off x="3254879" y="3056474"/>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 name="テキスト ボックス 5">
            <a:extLst>
              <a:ext uri="{FF2B5EF4-FFF2-40B4-BE49-F238E27FC236}">
                <a16:creationId xmlns:a16="http://schemas.microsoft.com/office/drawing/2014/main" id="{F5554319-2319-6752-4787-8260C75C8C11}"/>
              </a:ext>
            </a:extLst>
          </p:cNvPr>
          <p:cNvSpPr txBox="1"/>
          <p:nvPr/>
        </p:nvSpPr>
        <p:spPr>
          <a:xfrm>
            <a:off x="5933249" y="3278844"/>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9" name="吹き出し: 円形 8">
            <a:extLst>
              <a:ext uri="{FF2B5EF4-FFF2-40B4-BE49-F238E27FC236}">
                <a16:creationId xmlns:a16="http://schemas.microsoft.com/office/drawing/2014/main" id="{8177E242-C1CB-D189-4642-DDCE709C9410}"/>
              </a:ext>
            </a:extLst>
          </p:cNvPr>
          <p:cNvSpPr/>
          <p:nvPr/>
        </p:nvSpPr>
        <p:spPr>
          <a:xfrm>
            <a:off x="4239626" y="3495683"/>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0" name="吹き出し: 円形 9">
            <a:extLst>
              <a:ext uri="{FF2B5EF4-FFF2-40B4-BE49-F238E27FC236}">
                <a16:creationId xmlns:a16="http://schemas.microsoft.com/office/drawing/2014/main" id="{57E994A8-925A-359F-8951-5E52F076D649}"/>
              </a:ext>
            </a:extLst>
          </p:cNvPr>
          <p:cNvSpPr/>
          <p:nvPr/>
        </p:nvSpPr>
        <p:spPr>
          <a:xfrm>
            <a:off x="3476383" y="3183018"/>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1" name="テキスト ボックス 10">
            <a:extLst>
              <a:ext uri="{FF2B5EF4-FFF2-40B4-BE49-F238E27FC236}">
                <a16:creationId xmlns:a16="http://schemas.microsoft.com/office/drawing/2014/main" id="{4B771DD0-506D-4DE6-3FC3-128F1A8D46CA}"/>
              </a:ext>
            </a:extLst>
          </p:cNvPr>
          <p:cNvSpPr txBox="1"/>
          <p:nvPr/>
        </p:nvSpPr>
        <p:spPr>
          <a:xfrm>
            <a:off x="4273412" y="3282497"/>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12" name="吹き出し: 円形 11">
            <a:extLst>
              <a:ext uri="{FF2B5EF4-FFF2-40B4-BE49-F238E27FC236}">
                <a16:creationId xmlns:a16="http://schemas.microsoft.com/office/drawing/2014/main" id="{DCB1CD9C-A8AE-B810-6A96-17422624F6DB}"/>
              </a:ext>
            </a:extLst>
          </p:cNvPr>
          <p:cNvSpPr/>
          <p:nvPr/>
        </p:nvSpPr>
        <p:spPr>
          <a:xfrm>
            <a:off x="5169689" y="3558967"/>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16" name="テキスト ボックス 15">
            <a:extLst>
              <a:ext uri="{FF2B5EF4-FFF2-40B4-BE49-F238E27FC236}">
                <a16:creationId xmlns:a16="http://schemas.microsoft.com/office/drawing/2014/main" id="{6F5D6B62-AE82-7354-ED92-314266287173}"/>
              </a:ext>
            </a:extLst>
          </p:cNvPr>
          <p:cNvSpPr txBox="1"/>
          <p:nvPr/>
        </p:nvSpPr>
        <p:spPr>
          <a:xfrm>
            <a:off x="5142400" y="4623295"/>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17" name="テキスト ボックス 16">
            <a:extLst>
              <a:ext uri="{FF2B5EF4-FFF2-40B4-BE49-F238E27FC236}">
                <a16:creationId xmlns:a16="http://schemas.microsoft.com/office/drawing/2014/main" id="{E4DF3AFF-5319-4F5C-83C8-1205AF2E332F}"/>
              </a:ext>
            </a:extLst>
          </p:cNvPr>
          <p:cNvSpPr txBox="1"/>
          <p:nvPr/>
        </p:nvSpPr>
        <p:spPr>
          <a:xfrm>
            <a:off x="6050537" y="4885819"/>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18" name="テキスト ボックス 17">
            <a:extLst>
              <a:ext uri="{FF2B5EF4-FFF2-40B4-BE49-F238E27FC236}">
                <a16:creationId xmlns:a16="http://schemas.microsoft.com/office/drawing/2014/main" id="{12A629A3-2752-A1B6-1707-C10082878E16}"/>
              </a:ext>
            </a:extLst>
          </p:cNvPr>
          <p:cNvSpPr txBox="1"/>
          <p:nvPr/>
        </p:nvSpPr>
        <p:spPr>
          <a:xfrm>
            <a:off x="8594725" y="4713832"/>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20" name="テキスト ボックス 19">
            <a:extLst>
              <a:ext uri="{FF2B5EF4-FFF2-40B4-BE49-F238E27FC236}">
                <a16:creationId xmlns:a16="http://schemas.microsoft.com/office/drawing/2014/main" id="{FC6AAE73-BA07-9963-6112-52ADEDA67FD1}"/>
              </a:ext>
            </a:extLst>
          </p:cNvPr>
          <p:cNvSpPr txBox="1"/>
          <p:nvPr/>
        </p:nvSpPr>
        <p:spPr>
          <a:xfrm flipH="1">
            <a:off x="7508063" y="4679718"/>
            <a:ext cx="4571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FF0000"/>
                </a:solidFill>
                <a:effectLst/>
                <a:uLnTx/>
                <a:uFillTx/>
                <a:latin typeface="Yu Gothic UI" panose="020B0500000000000000" pitchFamily="50" charset="-128"/>
                <a:ea typeface="Yu Gothic UI" panose="020B0500000000000000" pitchFamily="50" charset="-128"/>
                <a:cs typeface="+mn-cs"/>
              </a:rPr>
              <a:t>?</a:t>
            </a:r>
          </a:p>
        </p:txBody>
      </p:sp>
      <p:sp>
        <p:nvSpPr>
          <p:cNvPr id="51" name="吹き出し: 円形 50">
            <a:extLst>
              <a:ext uri="{FF2B5EF4-FFF2-40B4-BE49-F238E27FC236}">
                <a16:creationId xmlns:a16="http://schemas.microsoft.com/office/drawing/2014/main" id="{E001044C-FCD4-C324-DE56-96763BD6AC86}"/>
              </a:ext>
            </a:extLst>
          </p:cNvPr>
          <p:cNvSpPr/>
          <p:nvPr/>
        </p:nvSpPr>
        <p:spPr>
          <a:xfrm>
            <a:off x="6706266" y="2777118"/>
            <a:ext cx="749709" cy="612063"/>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2" name="テキスト ボックス 51">
            <a:extLst>
              <a:ext uri="{FF2B5EF4-FFF2-40B4-BE49-F238E27FC236}">
                <a16:creationId xmlns:a16="http://schemas.microsoft.com/office/drawing/2014/main" id="{BE411F10-B281-DD4E-4415-6E8329F15FA8}"/>
              </a:ext>
            </a:extLst>
          </p:cNvPr>
          <p:cNvSpPr txBox="1"/>
          <p:nvPr/>
        </p:nvSpPr>
        <p:spPr>
          <a:xfrm>
            <a:off x="6340882" y="1593812"/>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53" name="テキスト ボックス 52">
            <a:extLst>
              <a:ext uri="{FF2B5EF4-FFF2-40B4-BE49-F238E27FC236}">
                <a16:creationId xmlns:a16="http://schemas.microsoft.com/office/drawing/2014/main" id="{3B39CCF9-B88F-FDE7-C8A9-B76612A69401}"/>
              </a:ext>
            </a:extLst>
          </p:cNvPr>
          <p:cNvSpPr txBox="1"/>
          <p:nvPr/>
        </p:nvSpPr>
        <p:spPr>
          <a:xfrm>
            <a:off x="9019252" y="1816182"/>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54" name="吹き出し: 円形 53">
            <a:extLst>
              <a:ext uri="{FF2B5EF4-FFF2-40B4-BE49-F238E27FC236}">
                <a16:creationId xmlns:a16="http://schemas.microsoft.com/office/drawing/2014/main" id="{EF48CD4B-F77C-C6BC-6333-44E4C107B8BB}"/>
              </a:ext>
            </a:extLst>
          </p:cNvPr>
          <p:cNvSpPr/>
          <p:nvPr/>
        </p:nvSpPr>
        <p:spPr>
          <a:xfrm>
            <a:off x="7325629" y="2033021"/>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5" name="吹き出し: 円形 54">
            <a:extLst>
              <a:ext uri="{FF2B5EF4-FFF2-40B4-BE49-F238E27FC236}">
                <a16:creationId xmlns:a16="http://schemas.microsoft.com/office/drawing/2014/main" id="{A94C3E15-BD01-F3A1-6EDC-015DD445446E}"/>
              </a:ext>
            </a:extLst>
          </p:cNvPr>
          <p:cNvSpPr/>
          <p:nvPr/>
        </p:nvSpPr>
        <p:spPr>
          <a:xfrm>
            <a:off x="6562386" y="1720356"/>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6" name="テキスト ボックス 55">
            <a:extLst>
              <a:ext uri="{FF2B5EF4-FFF2-40B4-BE49-F238E27FC236}">
                <a16:creationId xmlns:a16="http://schemas.microsoft.com/office/drawing/2014/main" id="{FEABCD05-DCD3-46E6-A1CB-36C39980D6B0}"/>
              </a:ext>
            </a:extLst>
          </p:cNvPr>
          <p:cNvSpPr txBox="1"/>
          <p:nvPr/>
        </p:nvSpPr>
        <p:spPr>
          <a:xfrm>
            <a:off x="7359415" y="1819835"/>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57" name="吹き出し: 円形 56">
            <a:extLst>
              <a:ext uri="{FF2B5EF4-FFF2-40B4-BE49-F238E27FC236}">
                <a16:creationId xmlns:a16="http://schemas.microsoft.com/office/drawing/2014/main" id="{79C957F7-A8F7-20F7-BB04-ADD77D731436}"/>
              </a:ext>
            </a:extLst>
          </p:cNvPr>
          <p:cNvSpPr/>
          <p:nvPr/>
        </p:nvSpPr>
        <p:spPr>
          <a:xfrm>
            <a:off x="8255692" y="2096305"/>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8" name="吹き出し: 円形 57">
            <a:extLst>
              <a:ext uri="{FF2B5EF4-FFF2-40B4-BE49-F238E27FC236}">
                <a16:creationId xmlns:a16="http://schemas.microsoft.com/office/drawing/2014/main" id="{98A66504-1F3A-F473-A210-586607A1C216}"/>
              </a:ext>
            </a:extLst>
          </p:cNvPr>
          <p:cNvSpPr/>
          <p:nvPr/>
        </p:nvSpPr>
        <p:spPr>
          <a:xfrm>
            <a:off x="5759558" y="2583589"/>
            <a:ext cx="1120363" cy="1217158"/>
          </a:xfrm>
          <a:prstGeom prst="wedgeEllipseCallout">
            <a:avLst>
              <a:gd name="adj1" fmla="val -547"/>
              <a:gd name="adj2" fmla="val 65530"/>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59" name="吹き出し: 円形 58">
            <a:extLst>
              <a:ext uri="{FF2B5EF4-FFF2-40B4-BE49-F238E27FC236}">
                <a16:creationId xmlns:a16="http://schemas.microsoft.com/office/drawing/2014/main" id="{B479ABAC-F644-B8F3-5058-D739AFE53F2C}"/>
              </a:ext>
            </a:extLst>
          </p:cNvPr>
          <p:cNvSpPr/>
          <p:nvPr/>
        </p:nvSpPr>
        <p:spPr>
          <a:xfrm>
            <a:off x="7360996" y="2793510"/>
            <a:ext cx="1120363" cy="1217158"/>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0" name="吹き出し: 円形 59">
            <a:extLst>
              <a:ext uri="{FF2B5EF4-FFF2-40B4-BE49-F238E27FC236}">
                <a16:creationId xmlns:a16="http://schemas.microsoft.com/office/drawing/2014/main" id="{8108EE3D-DBB7-91FB-8DB3-415137CE0A2C}"/>
              </a:ext>
            </a:extLst>
          </p:cNvPr>
          <p:cNvSpPr/>
          <p:nvPr/>
        </p:nvSpPr>
        <p:spPr>
          <a:xfrm>
            <a:off x="8594725" y="2716229"/>
            <a:ext cx="1120363" cy="1217158"/>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1" name="テキスト ボックス 60">
            <a:extLst>
              <a:ext uri="{FF2B5EF4-FFF2-40B4-BE49-F238E27FC236}">
                <a16:creationId xmlns:a16="http://schemas.microsoft.com/office/drawing/2014/main" id="{D8BCFE0C-55A5-3BFD-A1E4-FA15D742FE35}"/>
              </a:ext>
            </a:extLst>
          </p:cNvPr>
          <p:cNvSpPr txBox="1"/>
          <p:nvPr/>
        </p:nvSpPr>
        <p:spPr>
          <a:xfrm>
            <a:off x="5929169" y="3167976"/>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2" name="テキスト ボックス 61">
            <a:extLst>
              <a:ext uri="{FF2B5EF4-FFF2-40B4-BE49-F238E27FC236}">
                <a16:creationId xmlns:a16="http://schemas.microsoft.com/office/drawing/2014/main" id="{E34E72B8-4D8A-35EE-AF8E-12D9C275CE8C}"/>
              </a:ext>
            </a:extLst>
          </p:cNvPr>
          <p:cNvSpPr txBox="1"/>
          <p:nvPr/>
        </p:nvSpPr>
        <p:spPr>
          <a:xfrm>
            <a:off x="6837306" y="3430500"/>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3" name="テキスト ボックス 62">
            <a:extLst>
              <a:ext uri="{FF2B5EF4-FFF2-40B4-BE49-F238E27FC236}">
                <a16:creationId xmlns:a16="http://schemas.microsoft.com/office/drawing/2014/main" id="{7A51F1BE-A50C-6216-3016-E20F5E6FAAD5}"/>
              </a:ext>
            </a:extLst>
          </p:cNvPr>
          <p:cNvSpPr txBox="1"/>
          <p:nvPr/>
        </p:nvSpPr>
        <p:spPr>
          <a:xfrm>
            <a:off x="9381494" y="3258513"/>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64" name="正方形/長方形 63">
            <a:extLst>
              <a:ext uri="{FF2B5EF4-FFF2-40B4-BE49-F238E27FC236}">
                <a16:creationId xmlns:a16="http://schemas.microsoft.com/office/drawing/2014/main" id="{73918D1F-F0C3-1542-1212-4C210CC8B1A7}"/>
              </a:ext>
            </a:extLst>
          </p:cNvPr>
          <p:cNvSpPr/>
          <p:nvPr/>
        </p:nvSpPr>
        <p:spPr>
          <a:xfrm>
            <a:off x="8495768" y="2479999"/>
            <a:ext cx="474690"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altLang="ja-JP" sz="2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5" name="テキスト ボックス 64">
            <a:extLst>
              <a:ext uri="{FF2B5EF4-FFF2-40B4-BE49-F238E27FC236}">
                <a16:creationId xmlns:a16="http://schemas.microsoft.com/office/drawing/2014/main" id="{936399CB-0369-7A08-E155-7F60CD932B63}"/>
              </a:ext>
            </a:extLst>
          </p:cNvPr>
          <p:cNvSpPr txBox="1"/>
          <p:nvPr/>
        </p:nvSpPr>
        <p:spPr>
          <a:xfrm flipH="1">
            <a:off x="8294832" y="3224399"/>
            <a:ext cx="4571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FF0000"/>
                </a:solidFill>
                <a:effectLst/>
                <a:uLnTx/>
                <a:uFillTx/>
                <a:latin typeface="Yu Gothic UI" panose="020B0500000000000000" pitchFamily="50" charset="-128"/>
                <a:ea typeface="Yu Gothic UI" panose="020B0500000000000000" pitchFamily="50" charset="-128"/>
                <a:cs typeface="+mn-cs"/>
              </a:rPr>
              <a:t>?</a:t>
            </a:r>
          </a:p>
        </p:txBody>
      </p:sp>
      <p:sp>
        <p:nvSpPr>
          <p:cNvPr id="66" name="吹き出し: 円形 65">
            <a:extLst>
              <a:ext uri="{FF2B5EF4-FFF2-40B4-BE49-F238E27FC236}">
                <a16:creationId xmlns:a16="http://schemas.microsoft.com/office/drawing/2014/main" id="{76C9E7E6-5C55-C1A1-BE30-0857F6C6526C}"/>
              </a:ext>
            </a:extLst>
          </p:cNvPr>
          <p:cNvSpPr/>
          <p:nvPr/>
        </p:nvSpPr>
        <p:spPr>
          <a:xfrm>
            <a:off x="2555505" y="2583919"/>
            <a:ext cx="749709" cy="612063"/>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67" name="テキスト ボックス 66">
            <a:extLst>
              <a:ext uri="{FF2B5EF4-FFF2-40B4-BE49-F238E27FC236}">
                <a16:creationId xmlns:a16="http://schemas.microsoft.com/office/drawing/2014/main" id="{6ECDBA5B-4DED-DD49-47A7-909C0B33C216}"/>
              </a:ext>
            </a:extLst>
          </p:cNvPr>
          <p:cNvSpPr txBox="1"/>
          <p:nvPr/>
        </p:nvSpPr>
        <p:spPr>
          <a:xfrm>
            <a:off x="2476580" y="1536214"/>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B050"/>
                </a:solidFill>
                <a:effectLst/>
                <a:uLnTx/>
                <a:uFillTx/>
                <a:latin typeface="Yu Gothic UI" panose="020B0500000000000000" pitchFamily="50" charset="-128"/>
                <a:ea typeface="Yu Gothic UI" panose="020B0500000000000000" pitchFamily="50" charset="-128"/>
                <a:cs typeface="+mn-cs"/>
              </a:rPr>
              <a:t>?</a:t>
            </a:r>
          </a:p>
        </p:txBody>
      </p:sp>
      <p:sp>
        <p:nvSpPr>
          <p:cNvPr id="68" name="テキスト ボックス 67">
            <a:extLst>
              <a:ext uri="{FF2B5EF4-FFF2-40B4-BE49-F238E27FC236}">
                <a16:creationId xmlns:a16="http://schemas.microsoft.com/office/drawing/2014/main" id="{E7A88AFC-2597-19A7-CF12-F72296ED6AC2}"/>
              </a:ext>
            </a:extLst>
          </p:cNvPr>
          <p:cNvSpPr txBox="1"/>
          <p:nvPr/>
        </p:nvSpPr>
        <p:spPr>
          <a:xfrm>
            <a:off x="5154950" y="1758584"/>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69" name="吹き出し: 円形 68">
            <a:extLst>
              <a:ext uri="{FF2B5EF4-FFF2-40B4-BE49-F238E27FC236}">
                <a16:creationId xmlns:a16="http://schemas.microsoft.com/office/drawing/2014/main" id="{C4B6D4BC-DCEF-651B-0B7A-92B71E6CEA18}"/>
              </a:ext>
            </a:extLst>
          </p:cNvPr>
          <p:cNvSpPr/>
          <p:nvPr/>
        </p:nvSpPr>
        <p:spPr>
          <a:xfrm>
            <a:off x="4216977" y="1765682"/>
            <a:ext cx="876797" cy="717290"/>
          </a:xfrm>
          <a:prstGeom prst="wedgeEllipseCallout">
            <a:avLst>
              <a:gd name="adj1" fmla="val -547"/>
              <a:gd name="adj2" fmla="val 65530"/>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0" name="吹き出し: 円形 69">
            <a:extLst>
              <a:ext uri="{FF2B5EF4-FFF2-40B4-BE49-F238E27FC236}">
                <a16:creationId xmlns:a16="http://schemas.microsoft.com/office/drawing/2014/main" id="{BC1A6A72-14DF-F350-BBF6-FF447076501B}"/>
              </a:ext>
            </a:extLst>
          </p:cNvPr>
          <p:cNvSpPr/>
          <p:nvPr/>
        </p:nvSpPr>
        <p:spPr>
          <a:xfrm>
            <a:off x="3345756" y="1981226"/>
            <a:ext cx="1019016" cy="885280"/>
          </a:xfrm>
          <a:prstGeom prst="wedgeEllipseCallout">
            <a:avLst>
              <a:gd name="adj1" fmla="val -547"/>
              <a:gd name="adj2" fmla="val 6553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1" name="テキスト ボックス 70">
            <a:extLst>
              <a:ext uri="{FF2B5EF4-FFF2-40B4-BE49-F238E27FC236}">
                <a16:creationId xmlns:a16="http://schemas.microsoft.com/office/drawing/2014/main" id="{D890645B-FCB2-8566-BC0A-B0C6FD02BD46}"/>
              </a:ext>
            </a:extLst>
          </p:cNvPr>
          <p:cNvSpPr txBox="1"/>
          <p:nvPr/>
        </p:nvSpPr>
        <p:spPr>
          <a:xfrm>
            <a:off x="3495113" y="1762237"/>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72" name="吹き出し: 円形 71">
            <a:extLst>
              <a:ext uri="{FF2B5EF4-FFF2-40B4-BE49-F238E27FC236}">
                <a16:creationId xmlns:a16="http://schemas.microsoft.com/office/drawing/2014/main" id="{786C57ED-863C-C86F-F527-58371909168D}"/>
              </a:ext>
            </a:extLst>
          </p:cNvPr>
          <p:cNvSpPr/>
          <p:nvPr/>
        </p:nvSpPr>
        <p:spPr>
          <a:xfrm>
            <a:off x="5110567" y="2655286"/>
            <a:ext cx="545639" cy="654006"/>
          </a:xfrm>
          <a:prstGeom prst="wedgeEllipseCallout">
            <a:avLst>
              <a:gd name="adj1" fmla="val -547"/>
              <a:gd name="adj2" fmla="val 6553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a:ea typeface="Yu Gothic UI"/>
              <a:cs typeface="+mn-cs"/>
            </a:endParaRPr>
          </a:p>
        </p:txBody>
      </p:sp>
      <p:sp>
        <p:nvSpPr>
          <p:cNvPr id="77" name="テキスト ボックス 76">
            <a:extLst>
              <a:ext uri="{FF2B5EF4-FFF2-40B4-BE49-F238E27FC236}">
                <a16:creationId xmlns:a16="http://schemas.microsoft.com/office/drawing/2014/main" id="{2B0DED51-D145-2260-2E9D-940EE4540C7C}"/>
              </a:ext>
            </a:extLst>
          </p:cNvPr>
          <p:cNvSpPr txBox="1"/>
          <p:nvPr/>
        </p:nvSpPr>
        <p:spPr>
          <a:xfrm>
            <a:off x="2686545" y="3237301"/>
            <a:ext cx="22296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4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sp>
        <p:nvSpPr>
          <p:cNvPr id="78" name="テキスト ボックス 77">
            <a:extLst>
              <a:ext uri="{FF2B5EF4-FFF2-40B4-BE49-F238E27FC236}">
                <a16:creationId xmlns:a16="http://schemas.microsoft.com/office/drawing/2014/main" id="{79721BB7-6561-EA7C-CFC1-1E49F599B4E7}"/>
              </a:ext>
            </a:extLst>
          </p:cNvPr>
          <p:cNvSpPr txBox="1"/>
          <p:nvPr/>
        </p:nvSpPr>
        <p:spPr>
          <a:xfrm>
            <a:off x="5517192" y="3200915"/>
            <a:ext cx="22296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1" lang="en-US" altLang="ja-JP" sz="6600" b="1" i="0" u="none" strike="noStrike" kern="1200" cap="none" spc="0" normalizeH="0" baseline="0" noProof="0" dirty="0">
                <a:ln>
                  <a:noFill/>
                </a:ln>
                <a:solidFill>
                  <a:srgbClr val="0070C0"/>
                </a:solidFill>
                <a:effectLst/>
                <a:uLnTx/>
                <a:uFillTx/>
                <a:latin typeface="Yu Gothic UI" panose="020B0500000000000000" pitchFamily="50" charset="-128"/>
                <a:ea typeface="Yu Gothic UI" panose="020B0500000000000000" pitchFamily="50" charset="-128"/>
                <a:cs typeface="+mn-cs"/>
              </a:rPr>
              <a:t>?</a:t>
            </a:r>
          </a:p>
        </p:txBody>
      </p:sp>
      <p:sp>
        <p:nvSpPr>
          <p:cNvPr id="79" name="正方形/長方形 78">
            <a:extLst>
              <a:ext uri="{FF2B5EF4-FFF2-40B4-BE49-F238E27FC236}">
                <a16:creationId xmlns:a16="http://schemas.microsoft.com/office/drawing/2014/main" id="{8C78AC3D-7A5F-4BD0-80C8-4F12C9E9E2A0}"/>
              </a:ext>
            </a:extLst>
          </p:cNvPr>
          <p:cNvSpPr/>
          <p:nvPr/>
        </p:nvSpPr>
        <p:spPr>
          <a:xfrm>
            <a:off x="4631466" y="2422401"/>
            <a:ext cx="474690"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800"/>
              </a:spcAft>
              <a:buClrTx/>
              <a:buSzTx/>
              <a:buFontTx/>
              <a:buNone/>
              <a:tabLst/>
              <a:defRPr/>
            </a:pPr>
            <a:r>
              <a:rPr kumimoji="0" lang="en-US" altLang="ja-JP" sz="2800" b="1" i="0" u="none" strike="noStrike" kern="1200" cap="none" spc="0" normalizeH="0" baseline="0" noProof="0" dirty="0">
                <a:ln>
                  <a:noFill/>
                </a:ln>
                <a:solidFill>
                  <a:srgbClr val="FFC000"/>
                </a:solidFill>
                <a:effectLst/>
                <a:uLnTx/>
                <a:uFillTx/>
                <a:latin typeface="Yu Gothic UI" panose="020B0500000000000000" pitchFamily="50" charset="-128"/>
                <a:ea typeface="Yu Gothic UI" panose="020B0500000000000000" pitchFamily="50" charset="-128"/>
                <a:cs typeface="+mn-cs"/>
              </a:rPr>
              <a:t>?</a:t>
            </a:r>
          </a:p>
        </p:txBody>
      </p:sp>
      <p:pic>
        <p:nvPicPr>
          <p:cNvPr id="82" name="図 81" descr="テキスト, カレンダー&#10;&#10;自動的に生成された説明">
            <a:extLst>
              <a:ext uri="{FF2B5EF4-FFF2-40B4-BE49-F238E27FC236}">
                <a16:creationId xmlns:a16="http://schemas.microsoft.com/office/drawing/2014/main" id="{99FFB7E5-3BB3-F19F-0CE3-3C15893D55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38701" y="3756696"/>
            <a:ext cx="9599122" cy="2912552"/>
          </a:xfrm>
          <a:prstGeom prst="rect">
            <a:avLst/>
          </a:prstGeom>
        </p:spPr>
      </p:pic>
      <p:sp>
        <p:nvSpPr>
          <p:cNvPr id="3" name="テキスト ボックス 2">
            <a:extLst>
              <a:ext uri="{FF2B5EF4-FFF2-40B4-BE49-F238E27FC236}">
                <a16:creationId xmlns:a16="http://schemas.microsoft.com/office/drawing/2014/main" id="{77AE09C0-6651-307B-8A2A-9F319ACF6AFA}"/>
              </a:ext>
            </a:extLst>
          </p:cNvPr>
          <p:cNvSpPr txBox="1"/>
          <p:nvPr/>
        </p:nvSpPr>
        <p:spPr>
          <a:xfrm>
            <a:off x="1142454" y="5460269"/>
            <a:ext cx="10206864" cy="1323439"/>
          </a:xfrm>
          <a:prstGeom prst="rect">
            <a:avLst/>
          </a:prstGeom>
          <a:noFill/>
        </p:spPr>
        <p:txBody>
          <a:bodyPr wrap="square">
            <a:spAutoFit/>
          </a:bodyPr>
          <a:lstStyle/>
          <a:p>
            <a:pPr algn="ctr"/>
            <a:r>
              <a:rPr lang="ja-JP" altLang="en-US" sz="4000" b="1" i="0" u="none" strike="noStrike" baseline="0" dirty="0">
                <a:highlight>
                  <a:srgbClr val="00FF00"/>
                </a:highlight>
                <a:latin typeface="TsukuARdGothic-Bold"/>
              </a:rPr>
              <a:t>　フシギ・オモシロイ</a:t>
            </a:r>
            <a:endParaRPr lang="en-US" altLang="ja-JP" sz="4000" b="1" i="0" u="none" strike="noStrike" baseline="0" dirty="0">
              <a:highlight>
                <a:srgbClr val="00FF00"/>
              </a:highlight>
              <a:latin typeface="TsukuARdGothic-Bold"/>
            </a:endParaRPr>
          </a:p>
          <a:p>
            <a:pPr algn="ctr"/>
            <a:r>
              <a:rPr lang="ja-JP" altLang="en-US" sz="4000" b="1" i="0" u="none" strike="noStrike" baseline="0" dirty="0">
                <a:highlight>
                  <a:srgbClr val="00FF00"/>
                </a:highlight>
                <a:latin typeface="TsukuARdGothic-Bold"/>
              </a:rPr>
              <a:t>・ヘンなモノ・ヒト・コト♪</a:t>
            </a:r>
            <a:endParaRPr lang="ja-JP" altLang="en-US" sz="4000" dirty="0">
              <a:highlight>
                <a:srgbClr val="00FF00"/>
              </a:highlight>
            </a:endParaRPr>
          </a:p>
        </p:txBody>
      </p:sp>
      <p:sp>
        <p:nvSpPr>
          <p:cNvPr id="83" name="タイトル 3">
            <a:extLst>
              <a:ext uri="{FF2B5EF4-FFF2-40B4-BE49-F238E27FC236}">
                <a16:creationId xmlns:a16="http://schemas.microsoft.com/office/drawing/2014/main" id="{EBD4BF8F-E2C7-DCD2-862B-F4AEFD7A5C57}"/>
              </a:ext>
            </a:extLst>
          </p:cNvPr>
          <p:cNvSpPr txBox="1">
            <a:spLocks/>
          </p:cNvSpPr>
          <p:nvPr/>
        </p:nvSpPr>
        <p:spPr>
          <a:xfrm>
            <a:off x="0" y="787651"/>
            <a:ext cx="12107476" cy="406523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3000"/>
              </a:spcAft>
            </a:pPr>
            <a:r>
              <a:rPr lang="ja-JP" altLang="en-US" sz="9600" b="1" dirty="0">
                <a:highlight>
                  <a:srgbClr val="FFFF00"/>
                </a:highlight>
              </a:rPr>
              <a:t>大事なことは</a:t>
            </a:r>
            <a:endParaRPr lang="en-US" altLang="ja-JP" sz="9600" b="1" dirty="0">
              <a:highlight>
                <a:srgbClr val="FFFF00"/>
              </a:highlight>
            </a:endParaRPr>
          </a:p>
          <a:p>
            <a:pPr>
              <a:lnSpc>
                <a:spcPct val="100000"/>
              </a:lnSpc>
              <a:spcAft>
                <a:spcPts val="3000"/>
              </a:spcAft>
            </a:pPr>
            <a:r>
              <a:rPr lang="ja-JP" altLang="en-US" sz="9600" b="1" dirty="0">
                <a:highlight>
                  <a:srgbClr val="FFFF00"/>
                </a:highlight>
              </a:rPr>
              <a:t>「不思議センサー」</a:t>
            </a:r>
            <a:endParaRPr lang="en-US" altLang="ja-JP" sz="9600" b="1" dirty="0">
              <a:highlight>
                <a:srgbClr val="FFFF00"/>
              </a:highlight>
            </a:endParaRPr>
          </a:p>
          <a:p>
            <a:pPr>
              <a:lnSpc>
                <a:spcPct val="100000"/>
              </a:lnSpc>
              <a:spcAft>
                <a:spcPts val="3000"/>
              </a:spcAft>
            </a:pPr>
            <a:r>
              <a:rPr lang="ja-JP" altLang="en-US" sz="4400" b="1" dirty="0">
                <a:highlight>
                  <a:srgbClr val="FFFF00"/>
                </a:highlight>
              </a:rPr>
              <a:t>（なんか気になるなあ、どうしてだろう？）</a:t>
            </a:r>
            <a:endParaRPr lang="ja-JP" altLang="en-US" b="1" dirty="0">
              <a:highlight>
                <a:srgbClr val="FFFF00"/>
              </a:highlight>
            </a:endParaRPr>
          </a:p>
        </p:txBody>
      </p:sp>
    </p:spTree>
    <p:extLst>
      <p:ext uri="{BB962C8B-B14F-4D97-AF65-F5344CB8AC3E}">
        <p14:creationId xmlns:p14="http://schemas.microsoft.com/office/powerpoint/2010/main" val="41972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500"/>
                                        <p:tgtEl>
                                          <p:spTgt spid="7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fade">
                                      <p:cBhvr>
                                        <p:cTn id="107" dur="500"/>
                                        <p:tgtEl>
                                          <p:spTgt spid="7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p:bldP spid="12" grpId="0" animBg="1"/>
      <p:bldP spid="16" grpId="0"/>
      <p:bldP spid="17" grpId="0"/>
      <p:bldP spid="18" grpId="0"/>
      <p:bldP spid="20" grpId="0"/>
      <p:bldP spid="51" grpId="0" animBg="1"/>
      <p:bldP spid="52" grpId="0"/>
      <p:bldP spid="53" grpId="0"/>
      <p:bldP spid="54" grpId="0" animBg="1"/>
      <p:bldP spid="55" grpId="0" animBg="1"/>
      <p:bldP spid="56" grpId="0"/>
      <p:bldP spid="57" grpId="0" animBg="1"/>
      <p:bldP spid="58" grpId="0" animBg="1"/>
      <p:bldP spid="59" grpId="0" animBg="1"/>
      <p:bldP spid="60" grpId="0" animBg="1"/>
      <p:bldP spid="61" grpId="0"/>
      <p:bldP spid="62" grpId="0"/>
      <p:bldP spid="63" grpId="0"/>
      <p:bldP spid="64" grpId="0"/>
      <p:bldP spid="65" grpId="0"/>
      <p:bldP spid="66" grpId="0" animBg="1"/>
      <p:bldP spid="67" grpId="0"/>
      <p:bldP spid="68" grpId="0"/>
      <p:bldP spid="69" grpId="0" animBg="1"/>
      <p:bldP spid="70" grpId="0" animBg="1"/>
      <p:bldP spid="71" grpId="0"/>
      <p:bldP spid="72" grpId="0" animBg="1"/>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42262" y="410547"/>
            <a:ext cx="12107476" cy="20141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endParaRPr lang="en-US" altLang="ja-JP" sz="4800" b="1" dirty="0"/>
          </a:p>
          <a:p>
            <a:pPr>
              <a:lnSpc>
                <a:spcPct val="100000"/>
              </a:lnSpc>
              <a:spcAft>
                <a:spcPts val="1800"/>
              </a:spcAft>
            </a:pPr>
            <a:r>
              <a:rPr lang="ja-JP" altLang="en-US" sz="4800" b="1" dirty="0"/>
              <a:t>カルタをつくるスキル「不思議センサー」を</a:t>
            </a:r>
            <a:endParaRPr lang="en-US" altLang="ja-JP" sz="4800" b="1" dirty="0"/>
          </a:p>
          <a:p>
            <a:pPr>
              <a:lnSpc>
                <a:spcPct val="100000"/>
              </a:lnSpc>
              <a:spcAft>
                <a:spcPts val="1800"/>
              </a:spcAft>
            </a:pPr>
            <a:r>
              <a:rPr lang="ja-JP" altLang="en-US" sz="4800" b="1" dirty="0"/>
              <a:t>手に入れにいこう！</a:t>
            </a:r>
          </a:p>
        </p:txBody>
      </p:sp>
      <p:sp>
        <p:nvSpPr>
          <p:cNvPr id="3" name="タイトル 3">
            <a:extLst>
              <a:ext uri="{FF2B5EF4-FFF2-40B4-BE49-F238E27FC236}">
                <a16:creationId xmlns:a16="http://schemas.microsoft.com/office/drawing/2014/main" id="{1FA45A81-FE63-71A6-C584-F29EA214B00C}"/>
              </a:ext>
            </a:extLst>
          </p:cNvPr>
          <p:cNvSpPr txBox="1">
            <a:spLocks/>
          </p:cNvSpPr>
          <p:nvPr/>
        </p:nvSpPr>
        <p:spPr>
          <a:xfrm>
            <a:off x="415292" y="2424689"/>
            <a:ext cx="12107476" cy="35049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4000" b="1" dirty="0"/>
              <a:t>・３人一組になります</a:t>
            </a:r>
            <a:endParaRPr lang="en-US" altLang="ja-JP" sz="4000" b="1" dirty="0"/>
          </a:p>
          <a:p>
            <a:pPr algn="l">
              <a:lnSpc>
                <a:spcPct val="150000"/>
              </a:lnSpc>
            </a:pPr>
            <a:r>
              <a:rPr lang="ja-JP" altLang="en-US" sz="4000" b="1" dirty="0"/>
              <a:t>・２５分間で校内をうろちょろします</a:t>
            </a:r>
            <a:endParaRPr lang="en-US" altLang="ja-JP" sz="4000" b="1" dirty="0"/>
          </a:p>
          <a:p>
            <a:pPr algn="l">
              <a:lnSpc>
                <a:spcPct val="150000"/>
              </a:lnSpc>
            </a:pPr>
            <a:r>
              <a:rPr lang="ja-JP" altLang="en-US" sz="4000" b="1" dirty="0"/>
              <a:t>・「なにか気になるなあ、どうしてだろう？」を</a:t>
            </a:r>
            <a:br>
              <a:rPr lang="en-US" altLang="ja-JP" sz="4000" b="1" dirty="0"/>
            </a:br>
            <a:r>
              <a:rPr lang="ja-JP" altLang="en-US" sz="4000" b="1" dirty="0"/>
              <a:t>　たくさん発見してみます</a:t>
            </a:r>
            <a:endParaRPr lang="en-US" altLang="ja-JP" sz="4000" b="1" dirty="0"/>
          </a:p>
        </p:txBody>
      </p:sp>
      <p:sp>
        <p:nvSpPr>
          <p:cNvPr id="6" name="テキスト ボックス 5">
            <a:extLst>
              <a:ext uri="{FF2B5EF4-FFF2-40B4-BE49-F238E27FC236}">
                <a16:creationId xmlns:a16="http://schemas.microsoft.com/office/drawing/2014/main" id="{69F99FAF-5AB7-C1C4-C230-31F29716F874}"/>
              </a:ext>
            </a:extLst>
          </p:cNvPr>
          <p:cNvSpPr txBox="1"/>
          <p:nvPr/>
        </p:nvSpPr>
        <p:spPr>
          <a:xfrm>
            <a:off x="3996589" y="5414747"/>
            <a:ext cx="10206864" cy="1200329"/>
          </a:xfrm>
          <a:prstGeom prst="rect">
            <a:avLst/>
          </a:prstGeom>
          <a:noFill/>
        </p:spPr>
        <p:txBody>
          <a:bodyPr wrap="square">
            <a:spAutoFit/>
          </a:bodyPr>
          <a:lstStyle/>
          <a:p>
            <a:pPr algn="ctr"/>
            <a:r>
              <a:rPr lang="ja-JP" altLang="en-US" sz="3600" b="1" i="0" u="none" strike="noStrike" baseline="0" dirty="0">
                <a:highlight>
                  <a:srgbClr val="00FF00"/>
                </a:highlight>
                <a:latin typeface="TsukuARdGothic-Bold"/>
              </a:rPr>
              <a:t>　フシギ・オモシロイ</a:t>
            </a:r>
            <a:endParaRPr lang="en-US" altLang="ja-JP" sz="3600" b="1" i="0" u="none" strike="noStrike" baseline="0" dirty="0">
              <a:highlight>
                <a:srgbClr val="00FF00"/>
              </a:highlight>
              <a:latin typeface="TsukuARdGothic-Bold"/>
            </a:endParaRPr>
          </a:p>
          <a:p>
            <a:pPr algn="ctr"/>
            <a:r>
              <a:rPr lang="ja-JP" altLang="en-US" sz="3600" b="1" i="0" u="none" strike="noStrike" baseline="0" dirty="0">
                <a:highlight>
                  <a:srgbClr val="00FF00"/>
                </a:highlight>
                <a:latin typeface="TsukuARdGothic-Bold"/>
              </a:rPr>
              <a:t>・ヘンなモノ・ヒト・コト♪</a:t>
            </a:r>
            <a:endParaRPr lang="ja-JP" altLang="en-US" sz="3600" dirty="0">
              <a:highlight>
                <a:srgbClr val="00FF00"/>
              </a:highlight>
            </a:endParaRPr>
          </a:p>
        </p:txBody>
      </p:sp>
    </p:spTree>
    <p:extLst>
      <p:ext uri="{BB962C8B-B14F-4D97-AF65-F5344CB8AC3E}">
        <p14:creationId xmlns:p14="http://schemas.microsoft.com/office/powerpoint/2010/main" val="276503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74EB9-7659-1397-EA91-37B8F9311F1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DA48035-E1C3-E057-1301-855C1EAD0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8" name="タイトル 3">
            <a:extLst>
              <a:ext uri="{FF2B5EF4-FFF2-40B4-BE49-F238E27FC236}">
                <a16:creationId xmlns:a16="http://schemas.microsoft.com/office/drawing/2014/main" id="{40A82965-93CC-A397-054E-319E71811189}"/>
              </a:ext>
            </a:extLst>
          </p:cNvPr>
          <p:cNvSpPr txBox="1">
            <a:spLocks/>
          </p:cNvSpPr>
          <p:nvPr/>
        </p:nvSpPr>
        <p:spPr>
          <a:xfrm>
            <a:off x="-12441" y="-92785"/>
            <a:ext cx="4907903"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highlight>
                  <a:srgbClr val="FFFF00"/>
                </a:highlight>
              </a:rPr>
              <a:t>たとえば雑草？！</a:t>
            </a:r>
          </a:p>
        </p:txBody>
      </p:sp>
      <p:sp>
        <p:nvSpPr>
          <p:cNvPr id="2" name="タイトル 3">
            <a:extLst>
              <a:ext uri="{FF2B5EF4-FFF2-40B4-BE49-F238E27FC236}">
                <a16:creationId xmlns:a16="http://schemas.microsoft.com/office/drawing/2014/main" id="{EA5F91E2-FA18-3A39-21E9-68DECC1A8AE6}"/>
              </a:ext>
            </a:extLst>
          </p:cNvPr>
          <p:cNvSpPr txBox="1">
            <a:spLocks/>
          </p:cNvSpPr>
          <p:nvPr/>
        </p:nvSpPr>
        <p:spPr>
          <a:xfrm>
            <a:off x="200777" y="892535"/>
            <a:ext cx="4481465"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000" b="1" dirty="0">
                <a:highlight>
                  <a:srgbClr val="FFFF00"/>
                </a:highlight>
              </a:rPr>
              <a:t>この写真を見てどんな「不思議」が</a:t>
            </a:r>
            <a:endParaRPr lang="en-US" altLang="ja-JP" sz="2000" b="1" dirty="0">
              <a:highlight>
                <a:srgbClr val="FFFF00"/>
              </a:highlight>
            </a:endParaRPr>
          </a:p>
          <a:p>
            <a:pPr>
              <a:lnSpc>
                <a:spcPct val="150000"/>
              </a:lnSpc>
            </a:pPr>
            <a:r>
              <a:rPr lang="ja-JP" altLang="en-US" sz="2000" b="1" dirty="0">
                <a:highlight>
                  <a:srgbClr val="FFFF00"/>
                </a:highlight>
              </a:rPr>
              <a:t>思いつく？なんでも</a:t>
            </a:r>
            <a:r>
              <a:rPr lang="en-US" altLang="ja-JP" sz="2000" b="1" dirty="0">
                <a:highlight>
                  <a:srgbClr val="FFFF00"/>
                </a:highlight>
              </a:rPr>
              <a:t>OK</a:t>
            </a:r>
            <a:r>
              <a:rPr lang="ja-JP" altLang="en-US" sz="2000" b="1" dirty="0">
                <a:highlight>
                  <a:srgbClr val="FFFF00"/>
                </a:highlight>
              </a:rPr>
              <a:t>！</a:t>
            </a:r>
          </a:p>
        </p:txBody>
      </p:sp>
    </p:spTree>
    <p:extLst>
      <p:ext uri="{BB962C8B-B14F-4D97-AF65-F5344CB8AC3E}">
        <p14:creationId xmlns:p14="http://schemas.microsoft.com/office/powerpoint/2010/main" val="336273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C73BED-C504-B931-96BA-2B9299F995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4" name="吹き出し: 円形 3">
            <a:extLst>
              <a:ext uri="{FF2B5EF4-FFF2-40B4-BE49-F238E27FC236}">
                <a16:creationId xmlns:a16="http://schemas.microsoft.com/office/drawing/2014/main" id="{03AB9403-1BD7-42B7-0908-793746EB7F8A}"/>
              </a:ext>
            </a:extLst>
          </p:cNvPr>
          <p:cNvSpPr/>
          <p:nvPr/>
        </p:nvSpPr>
        <p:spPr>
          <a:xfrm>
            <a:off x="556726" y="3624943"/>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長さは</a:t>
            </a:r>
            <a:endParaRPr kumimoji="1" lang="en-US" altLang="ja-JP" sz="2400" b="1" dirty="0">
              <a:solidFill>
                <a:schemeClr val="tx1"/>
              </a:solidFill>
            </a:endParaRPr>
          </a:p>
          <a:p>
            <a:pPr algn="ctr"/>
            <a:r>
              <a:rPr kumimoji="1" lang="ja-JP" altLang="en-US" sz="2400" b="1" dirty="0">
                <a:solidFill>
                  <a:schemeClr val="tx1"/>
                </a:solidFill>
              </a:rPr>
              <a:t>なぜ</a:t>
            </a:r>
            <a:endParaRPr kumimoji="1" lang="en-US" altLang="ja-JP" sz="2400" b="1" dirty="0">
              <a:solidFill>
                <a:schemeClr val="tx1"/>
              </a:solidFill>
            </a:endParaRPr>
          </a:p>
          <a:p>
            <a:pPr algn="ctr"/>
            <a:r>
              <a:rPr kumimoji="1" lang="ja-JP" altLang="en-US" sz="2400" b="1" dirty="0">
                <a:solidFill>
                  <a:schemeClr val="tx1"/>
                </a:solidFill>
              </a:rPr>
              <a:t>違う？</a:t>
            </a:r>
            <a:endParaRPr kumimoji="1" lang="en-US" altLang="ja-JP" sz="2400" b="1" dirty="0">
              <a:solidFill>
                <a:schemeClr val="tx1"/>
              </a:solidFill>
            </a:endParaRPr>
          </a:p>
        </p:txBody>
      </p:sp>
      <p:sp>
        <p:nvSpPr>
          <p:cNvPr id="5" name="吹き出し: 円形 4">
            <a:extLst>
              <a:ext uri="{FF2B5EF4-FFF2-40B4-BE49-F238E27FC236}">
                <a16:creationId xmlns:a16="http://schemas.microsoft.com/office/drawing/2014/main" id="{1B695856-32DE-5C19-2B93-535569050309}"/>
              </a:ext>
            </a:extLst>
          </p:cNvPr>
          <p:cNvSpPr/>
          <p:nvPr/>
        </p:nvSpPr>
        <p:spPr>
          <a:xfrm>
            <a:off x="3212840" y="4309188"/>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種類は</a:t>
            </a:r>
            <a:endParaRPr lang="en-US" altLang="ja-JP" sz="2400" b="1" dirty="0">
              <a:solidFill>
                <a:schemeClr val="tx1"/>
              </a:solidFill>
            </a:endParaRPr>
          </a:p>
          <a:p>
            <a:pPr algn="ctr"/>
            <a:r>
              <a:rPr kumimoji="1" lang="ja-JP" altLang="en-US" sz="2400" b="1" dirty="0">
                <a:solidFill>
                  <a:schemeClr val="tx1"/>
                </a:solidFill>
              </a:rPr>
              <a:t>何種類？</a:t>
            </a:r>
            <a:endParaRPr kumimoji="1" lang="en-US" altLang="ja-JP" sz="2400" b="1" dirty="0">
              <a:solidFill>
                <a:schemeClr val="tx1"/>
              </a:solidFill>
            </a:endParaRPr>
          </a:p>
        </p:txBody>
      </p:sp>
      <p:sp>
        <p:nvSpPr>
          <p:cNvPr id="6" name="吹き出し: 円形 5">
            <a:extLst>
              <a:ext uri="{FF2B5EF4-FFF2-40B4-BE49-F238E27FC236}">
                <a16:creationId xmlns:a16="http://schemas.microsoft.com/office/drawing/2014/main" id="{50D00E38-8F3D-A1C3-ED54-D620AF3237C8}"/>
              </a:ext>
            </a:extLst>
          </p:cNvPr>
          <p:cNvSpPr/>
          <p:nvPr/>
        </p:nvSpPr>
        <p:spPr>
          <a:xfrm>
            <a:off x="7019730" y="4309188"/>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いま生えているのは？枯れているのは？</a:t>
            </a:r>
            <a:endParaRPr lang="en-US" altLang="ja-JP" sz="2000" b="1" dirty="0">
              <a:solidFill>
                <a:schemeClr val="tx1"/>
              </a:solidFill>
            </a:endParaRPr>
          </a:p>
        </p:txBody>
      </p:sp>
      <p:sp>
        <p:nvSpPr>
          <p:cNvPr id="7" name="吹き出し: 円形 6">
            <a:extLst>
              <a:ext uri="{FF2B5EF4-FFF2-40B4-BE49-F238E27FC236}">
                <a16:creationId xmlns:a16="http://schemas.microsoft.com/office/drawing/2014/main" id="{9CB0C96B-7655-034F-80AB-EC41B932B661}"/>
              </a:ext>
            </a:extLst>
          </p:cNvPr>
          <p:cNvSpPr/>
          <p:nvPr/>
        </p:nvSpPr>
        <p:spPr>
          <a:xfrm>
            <a:off x="9549881" y="3127310"/>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同じ緑色だけど、微妙に違う。色の名前の違いは？</a:t>
            </a:r>
            <a:endParaRPr lang="en-US" altLang="ja-JP" sz="2000" b="1" dirty="0">
              <a:solidFill>
                <a:schemeClr val="tx1"/>
              </a:solidFill>
            </a:endParaRPr>
          </a:p>
        </p:txBody>
      </p:sp>
      <p:sp>
        <p:nvSpPr>
          <p:cNvPr id="8" name="タイトル 3">
            <a:extLst>
              <a:ext uri="{FF2B5EF4-FFF2-40B4-BE49-F238E27FC236}">
                <a16:creationId xmlns:a16="http://schemas.microsoft.com/office/drawing/2014/main" id="{FC807C45-3C20-3EDC-2689-884635B056F0}"/>
              </a:ext>
            </a:extLst>
          </p:cNvPr>
          <p:cNvSpPr txBox="1">
            <a:spLocks/>
          </p:cNvSpPr>
          <p:nvPr/>
        </p:nvSpPr>
        <p:spPr>
          <a:xfrm>
            <a:off x="-12441" y="-92785"/>
            <a:ext cx="4907903"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highlight>
                  <a:srgbClr val="FFFF00"/>
                </a:highlight>
              </a:rPr>
              <a:t>たとえば雑草？！</a:t>
            </a:r>
          </a:p>
        </p:txBody>
      </p:sp>
      <p:sp>
        <p:nvSpPr>
          <p:cNvPr id="9" name="タイトル 3">
            <a:extLst>
              <a:ext uri="{FF2B5EF4-FFF2-40B4-BE49-F238E27FC236}">
                <a16:creationId xmlns:a16="http://schemas.microsoft.com/office/drawing/2014/main" id="{FD14DE3C-17AA-1F2A-4283-67938A932CA8}"/>
              </a:ext>
            </a:extLst>
          </p:cNvPr>
          <p:cNvSpPr txBox="1">
            <a:spLocks/>
          </p:cNvSpPr>
          <p:nvPr/>
        </p:nvSpPr>
        <p:spPr>
          <a:xfrm>
            <a:off x="200777" y="892535"/>
            <a:ext cx="4481465"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000" b="1" dirty="0">
                <a:highlight>
                  <a:srgbClr val="FFFF00"/>
                </a:highlight>
              </a:rPr>
              <a:t>この写真を見てどんな「不思議」が</a:t>
            </a:r>
            <a:endParaRPr lang="en-US" altLang="ja-JP" sz="2000" b="1" dirty="0">
              <a:highlight>
                <a:srgbClr val="FFFF00"/>
              </a:highlight>
            </a:endParaRPr>
          </a:p>
          <a:p>
            <a:pPr>
              <a:lnSpc>
                <a:spcPct val="150000"/>
              </a:lnSpc>
            </a:pPr>
            <a:r>
              <a:rPr lang="ja-JP" altLang="en-US" sz="2000" b="1" dirty="0">
                <a:highlight>
                  <a:srgbClr val="FFFF00"/>
                </a:highlight>
              </a:rPr>
              <a:t>思いつく？なんでも</a:t>
            </a:r>
            <a:r>
              <a:rPr lang="en-US" altLang="ja-JP" sz="2000" b="1" dirty="0">
                <a:highlight>
                  <a:srgbClr val="FFFF00"/>
                </a:highlight>
              </a:rPr>
              <a:t>OK</a:t>
            </a:r>
            <a:r>
              <a:rPr lang="ja-JP" altLang="en-US" sz="2000" b="1" dirty="0">
                <a:highlight>
                  <a:srgbClr val="FFFF00"/>
                </a:highlight>
              </a:rPr>
              <a:t>！</a:t>
            </a:r>
          </a:p>
        </p:txBody>
      </p:sp>
    </p:spTree>
    <p:extLst>
      <p:ext uri="{BB962C8B-B14F-4D97-AF65-F5344CB8AC3E}">
        <p14:creationId xmlns:p14="http://schemas.microsoft.com/office/powerpoint/2010/main" val="237124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a:extLst>
              <a:ext uri="{FF2B5EF4-FFF2-40B4-BE49-F238E27FC236}">
                <a16:creationId xmlns:a16="http://schemas.microsoft.com/office/drawing/2014/main" id="{04693F0B-EEED-1F42-0F74-970A1C4845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タイトル 3">
            <a:extLst>
              <a:ext uri="{FF2B5EF4-FFF2-40B4-BE49-F238E27FC236}">
                <a16:creationId xmlns:a16="http://schemas.microsoft.com/office/drawing/2014/main" id="{2E8CCE83-2FB6-EBD3-3A26-F67BABB50781}"/>
              </a:ext>
            </a:extLst>
          </p:cNvPr>
          <p:cNvSpPr txBox="1">
            <a:spLocks/>
          </p:cNvSpPr>
          <p:nvPr/>
        </p:nvSpPr>
        <p:spPr>
          <a:xfrm>
            <a:off x="-12441" y="-92785"/>
            <a:ext cx="5435467"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highlight>
                  <a:srgbClr val="FFFF00"/>
                </a:highlight>
              </a:rPr>
              <a:t>たとえば排水溝？！</a:t>
            </a:r>
          </a:p>
        </p:txBody>
      </p:sp>
      <p:sp>
        <p:nvSpPr>
          <p:cNvPr id="8" name="タイトル 3">
            <a:extLst>
              <a:ext uri="{FF2B5EF4-FFF2-40B4-BE49-F238E27FC236}">
                <a16:creationId xmlns:a16="http://schemas.microsoft.com/office/drawing/2014/main" id="{0A713852-248A-492D-F6BC-290779D3B9BE}"/>
              </a:ext>
            </a:extLst>
          </p:cNvPr>
          <p:cNvSpPr txBox="1">
            <a:spLocks/>
          </p:cNvSpPr>
          <p:nvPr/>
        </p:nvSpPr>
        <p:spPr>
          <a:xfrm>
            <a:off x="200777" y="892535"/>
            <a:ext cx="4481465"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000" b="1" dirty="0">
                <a:highlight>
                  <a:srgbClr val="FFFF00"/>
                </a:highlight>
              </a:rPr>
              <a:t>この写真を見てどんな「不思議」が</a:t>
            </a:r>
            <a:endParaRPr lang="en-US" altLang="ja-JP" sz="2000" b="1" dirty="0">
              <a:highlight>
                <a:srgbClr val="FFFF00"/>
              </a:highlight>
            </a:endParaRPr>
          </a:p>
          <a:p>
            <a:pPr>
              <a:lnSpc>
                <a:spcPct val="150000"/>
              </a:lnSpc>
            </a:pPr>
            <a:r>
              <a:rPr lang="ja-JP" altLang="en-US" sz="2000" b="1" dirty="0">
                <a:highlight>
                  <a:srgbClr val="FFFF00"/>
                </a:highlight>
              </a:rPr>
              <a:t>思いつく？なんでも</a:t>
            </a:r>
            <a:r>
              <a:rPr lang="en-US" altLang="ja-JP" sz="2000" b="1" dirty="0">
                <a:highlight>
                  <a:srgbClr val="FFFF00"/>
                </a:highlight>
              </a:rPr>
              <a:t>OK</a:t>
            </a:r>
            <a:r>
              <a:rPr lang="ja-JP" altLang="en-US" sz="2000" b="1" dirty="0">
                <a:highlight>
                  <a:srgbClr val="FFFF00"/>
                </a:highlight>
              </a:rPr>
              <a:t>！</a:t>
            </a:r>
          </a:p>
        </p:txBody>
      </p:sp>
    </p:spTree>
    <p:extLst>
      <p:ext uri="{BB962C8B-B14F-4D97-AF65-F5344CB8AC3E}">
        <p14:creationId xmlns:p14="http://schemas.microsoft.com/office/powerpoint/2010/main" val="408159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A9C75EE1-DF26-55B5-CEBB-E71FF45EB3FD}"/>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E9D26B18-C487-F247-5E43-E99318E872D0}"/>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事前学習資料</a:t>
            </a:r>
            <a:endParaRPr lang="en-US" altLang="ja-JP" dirty="0"/>
          </a:p>
          <a:p>
            <a:pPr algn="r">
              <a:lnSpc>
                <a:spcPct val="150000"/>
              </a:lnSpc>
            </a:pPr>
            <a:r>
              <a:rPr lang="en-US" altLang="ja-JP" dirty="0"/>
              <a:t>1</a:t>
            </a:r>
            <a:r>
              <a:rPr lang="ja-JP" altLang="en-US" dirty="0"/>
              <a:t>時間目・</a:t>
            </a:r>
            <a:r>
              <a:rPr lang="en-US" altLang="ja-JP" dirty="0"/>
              <a:t>2</a:t>
            </a:r>
            <a:r>
              <a:rPr lang="ja-JP" altLang="en-US" dirty="0"/>
              <a:t>時間目</a:t>
            </a:r>
          </a:p>
        </p:txBody>
      </p:sp>
    </p:spTree>
    <p:extLst>
      <p:ext uri="{BB962C8B-B14F-4D97-AF65-F5344CB8AC3E}">
        <p14:creationId xmlns:p14="http://schemas.microsoft.com/office/powerpoint/2010/main" val="229876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C7C39-D76C-F513-4853-08D3EF95E6A2}"/>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4146EF1-12ED-4CCA-DE8A-65EF7A4D22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タイトル 3">
            <a:extLst>
              <a:ext uri="{FF2B5EF4-FFF2-40B4-BE49-F238E27FC236}">
                <a16:creationId xmlns:a16="http://schemas.microsoft.com/office/drawing/2014/main" id="{F252ABED-76EE-25DB-1779-D4503473A5BE}"/>
              </a:ext>
            </a:extLst>
          </p:cNvPr>
          <p:cNvSpPr txBox="1">
            <a:spLocks/>
          </p:cNvSpPr>
          <p:nvPr/>
        </p:nvSpPr>
        <p:spPr>
          <a:xfrm>
            <a:off x="-12441" y="-92785"/>
            <a:ext cx="5435467"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highlight>
                  <a:srgbClr val="FFFF00"/>
                </a:highlight>
              </a:rPr>
              <a:t>たとえば排水溝？！</a:t>
            </a:r>
          </a:p>
        </p:txBody>
      </p:sp>
      <p:sp>
        <p:nvSpPr>
          <p:cNvPr id="4" name="吹き出し: 円形 3">
            <a:extLst>
              <a:ext uri="{FF2B5EF4-FFF2-40B4-BE49-F238E27FC236}">
                <a16:creationId xmlns:a16="http://schemas.microsoft.com/office/drawing/2014/main" id="{D419AFFC-F617-C982-7A35-33376269306E}"/>
              </a:ext>
            </a:extLst>
          </p:cNvPr>
          <p:cNvSpPr/>
          <p:nvPr/>
        </p:nvSpPr>
        <p:spPr>
          <a:xfrm>
            <a:off x="475245" y="1986266"/>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水はどこから来てどこに流れる？</a:t>
            </a:r>
            <a:endParaRPr kumimoji="1" lang="en-US" altLang="ja-JP" sz="2400" b="1" dirty="0">
              <a:solidFill>
                <a:schemeClr val="tx1"/>
              </a:solidFill>
            </a:endParaRPr>
          </a:p>
        </p:txBody>
      </p:sp>
      <p:sp>
        <p:nvSpPr>
          <p:cNvPr id="5" name="吹き出し: 円形 4">
            <a:extLst>
              <a:ext uri="{FF2B5EF4-FFF2-40B4-BE49-F238E27FC236}">
                <a16:creationId xmlns:a16="http://schemas.microsoft.com/office/drawing/2014/main" id="{0A87E268-8EDB-59BD-9942-41369D2C99D7}"/>
              </a:ext>
            </a:extLst>
          </p:cNvPr>
          <p:cNvSpPr/>
          <p:nvPr/>
        </p:nvSpPr>
        <p:spPr>
          <a:xfrm>
            <a:off x="3131359" y="2670511"/>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水の温度は何度？</a:t>
            </a:r>
            <a:endParaRPr lang="en-US" altLang="ja-JP" sz="2400" b="1" dirty="0">
              <a:solidFill>
                <a:schemeClr val="tx1"/>
              </a:solidFill>
            </a:endParaRPr>
          </a:p>
        </p:txBody>
      </p:sp>
      <p:sp>
        <p:nvSpPr>
          <p:cNvPr id="6" name="吹き出し: 円形 5">
            <a:extLst>
              <a:ext uri="{FF2B5EF4-FFF2-40B4-BE49-F238E27FC236}">
                <a16:creationId xmlns:a16="http://schemas.microsoft.com/office/drawing/2014/main" id="{15700E4F-2695-C052-4FB8-5B63BFDB42C1}"/>
              </a:ext>
            </a:extLst>
          </p:cNvPr>
          <p:cNvSpPr/>
          <p:nvPr/>
        </p:nvSpPr>
        <p:spPr>
          <a:xfrm>
            <a:off x="6938249" y="2670511"/>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挟まっている石は、誰が取るの？</a:t>
            </a:r>
            <a:endParaRPr lang="en-US" altLang="ja-JP" sz="2000" b="1" dirty="0">
              <a:solidFill>
                <a:schemeClr val="tx1"/>
              </a:solidFill>
            </a:endParaRPr>
          </a:p>
        </p:txBody>
      </p:sp>
      <p:sp>
        <p:nvSpPr>
          <p:cNvPr id="7" name="吹き出し: 円形 6">
            <a:extLst>
              <a:ext uri="{FF2B5EF4-FFF2-40B4-BE49-F238E27FC236}">
                <a16:creationId xmlns:a16="http://schemas.microsoft.com/office/drawing/2014/main" id="{4743C311-C147-1C80-C954-28BB758ECD38}"/>
              </a:ext>
            </a:extLst>
          </p:cNvPr>
          <p:cNvSpPr/>
          <p:nvPr/>
        </p:nvSpPr>
        <p:spPr>
          <a:xfrm>
            <a:off x="9468400" y="1488633"/>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排水溝は</a:t>
            </a:r>
            <a:endParaRPr lang="en-US" altLang="ja-JP" sz="2000" b="1" dirty="0">
              <a:solidFill>
                <a:schemeClr val="tx1"/>
              </a:solidFill>
            </a:endParaRPr>
          </a:p>
          <a:p>
            <a:pPr algn="ctr"/>
            <a:r>
              <a:rPr lang="ja-JP" altLang="en-US" sz="2000" b="1" dirty="0">
                <a:solidFill>
                  <a:schemeClr val="tx1"/>
                </a:solidFill>
              </a:rPr>
              <a:t>日本全国</a:t>
            </a:r>
            <a:endParaRPr lang="en-US" altLang="ja-JP" sz="2000" b="1" dirty="0">
              <a:solidFill>
                <a:schemeClr val="tx1"/>
              </a:solidFill>
            </a:endParaRPr>
          </a:p>
          <a:p>
            <a:pPr algn="ctr"/>
            <a:r>
              <a:rPr lang="ja-JP" altLang="en-US" sz="2000" b="1" dirty="0">
                <a:solidFill>
                  <a:schemeClr val="tx1"/>
                </a:solidFill>
              </a:rPr>
              <a:t>一緒の形？</a:t>
            </a:r>
            <a:endParaRPr lang="en-US" altLang="ja-JP" sz="2000" b="1" dirty="0">
              <a:solidFill>
                <a:schemeClr val="tx1"/>
              </a:solidFill>
            </a:endParaRPr>
          </a:p>
        </p:txBody>
      </p:sp>
      <p:sp>
        <p:nvSpPr>
          <p:cNvPr id="8" name="タイトル 3">
            <a:extLst>
              <a:ext uri="{FF2B5EF4-FFF2-40B4-BE49-F238E27FC236}">
                <a16:creationId xmlns:a16="http://schemas.microsoft.com/office/drawing/2014/main" id="{923C5445-480C-2E7A-7274-4AC274FEDEE1}"/>
              </a:ext>
            </a:extLst>
          </p:cNvPr>
          <p:cNvSpPr txBox="1">
            <a:spLocks/>
          </p:cNvSpPr>
          <p:nvPr/>
        </p:nvSpPr>
        <p:spPr>
          <a:xfrm>
            <a:off x="200777" y="892535"/>
            <a:ext cx="4481465"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000" b="1" dirty="0">
                <a:highlight>
                  <a:srgbClr val="FFFF00"/>
                </a:highlight>
              </a:rPr>
              <a:t>この写真を見てどんな「不思議」が</a:t>
            </a:r>
            <a:endParaRPr lang="en-US" altLang="ja-JP" sz="2000" b="1" dirty="0">
              <a:highlight>
                <a:srgbClr val="FFFF00"/>
              </a:highlight>
            </a:endParaRPr>
          </a:p>
          <a:p>
            <a:pPr>
              <a:lnSpc>
                <a:spcPct val="150000"/>
              </a:lnSpc>
            </a:pPr>
            <a:r>
              <a:rPr lang="ja-JP" altLang="en-US" sz="2000" b="1" dirty="0">
                <a:highlight>
                  <a:srgbClr val="FFFF00"/>
                </a:highlight>
              </a:rPr>
              <a:t>思いつく？なんでも</a:t>
            </a:r>
            <a:r>
              <a:rPr lang="en-US" altLang="ja-JP" sz="2000" b="1" dirty="0">
                <a:highlight>
                  <a:srgbClr val="FFFF00"/>
                </a:highlight>
              </a:rPr>
              <a:t>OK</a:t>
            </a:r>
            <a:r>
              <a:rPr lang="ja-JP" altLang="en-US" sz="2000" b="1" dirty="0">
                <a:highlight>
                  <a:srgbClr val="FFFF00"/>
                </a:highlight>
              </a:rPr>
              <a:t>！</a:t>
            </a:r>
          </a:p>
        </p:txBody>
      </p:sp>
    </p:spTree>
    <p:extLst>
      <p:ext uri="{BB962C8B-B14F-4D97-AF65-F5344CB8AC3E}">
        <p14:creationId xmlns:p14="http://schemas.microsoft.com/office/powerpoint/2010/main" val="3287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0B0F-B0AC-58F2-32B8-8A4BD7F3C3E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843B32D-6705-7D47-B2CB-F5C5309EAA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タイトル 3">
            <a:extLst>
              <a:ext uri="{FF2B5EF4-FFF2-40B4-BE49-F238E27FC236}">
                <a16:creationId xmlns:a16="http://schemas.microsoft.com/office/drawing/2014/main" id="{D1A38392-B617-70E9-A906-F35E1F71CD40}"/>
              </a:ext>
            </a:extLst>
          </p:cNvPr>
          <p:cNvSpPr txBox="1">
            <a:spLocks/>
          </p:cNvSpPr>
          <p:nvPr/>
        </p:nvSpPr>
        <p:spPr>
          <a:xfrm>
            <a:off x="-12441" y="-92785"/>
            <a:ext cx="5435467"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highlight>
                  <a:srgbClr val="FFFF00"/>
                </a:highlight>
              </a:rPr>
              <a:t>たとえば排水溝？！</a:t>
            </a:r>
          </a:p>
        </p:txBody>
      </p:sp>
      <p:sp>
        <p:nvSpPr>
          <p:cNvPr id="4" name="吹き出し: 円形 3">
            <a:extLst>
              <a:ext uri="{FF2B5EF4-FFF2-40B4-BE49-F238E27FC236}">
                <a16:creationId xmlns:a16="http://schemas.microsoft.com/office/drawing/2014/main" id="{E3E96C73-ABC8-B510-4C57-8F9D2F9169FE}"/>
              </a:ext>
            </a:extLst>
          </p:cNvPr>
          <p:cNvSpPr/>
          <p:nvPr/>
        </p:nvSpPr>
        <p:spPr>
          <a:xfrm>
            <a:off x="475245" y="1986266"/>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水はどこから来てどこに流れる？</a:t>
            </a:r>
            <a:endParaRPr kumimoji="1" lang="en-US" altLang="ja-JP" sz="2400" b="1" dirty="0">
              <a:solidFill>
                <a:schemeClr val="tx1"/>
              </a:solidFill>
            </a:endParaRPr>
          </a:p>
        </p:txBody>
      </p:sp>
      <p:sp>
        <p:nvSpPr>
          <p:cNvPr id="5" name="吹き出し: 円形 4">
            <a:extLst>
              <a:ext uri="{FF2B5EF4-FFF2-40B4-BE49-F238E27FC236}">
                <a16:creationId xmlns:a16="http://schemas.microsoft.com/office/drawing/2014/main" id="{7EA8C085-CED8-45BF-FEBF-38D99CA1B18B}"/>
              </a:ext>
            </a:extLst>
          </p:cNvPr>
          <p:cNvSpPr/>
          <p:nvPr/>
        </p:nvSpPr>
        <p:spPr>
          <a:xfrm>
            <a:off x="3131359" y="2670511"/>
            <a:ext cx="2236237" cy="2063620"/>
          </a:xfrm>
          <a:prstGeom prst="wedgeEllipseCallout">
            <a:avLst>
              <a:gd name="adj1" fmla="val 52097"/>
              <a:gd name="adj2" fmla="val 40535"/>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水の温度は何度？</a:t>
            </a:r>
            <a:endParaRPr lang="en-US" altLang="ja-JP" sz="2400" b="1" dirty="0">
              <a:solidFill>
                <a:schemeClr val="tx1"/>
              </a:solidFill>
            </a:endParaRPr>
          </a:p>
        </p:txBody>
      </p:sp>
      <p:sp>
        <p:nvSpPr>
          <p:cNvPr id="6" name="吹き出し: 円形 5">
            <a:extLst>
              <a:ext uri="{FF2B5EF4-FFF2-40B4-BE49-F238E27FC236}">
                <a16:creationId xmlns:a16="http://schemas.microsoft.com/office/drawing/2014/main" id="{F215FF6A-36BF-8F19-3FF8-BD4A06C2470E}"/>
              </a:ext>
            </a:extLst>
          </p:cNvPr>
          <p:cNvSpPr/>
          <p:nvPr/>
        </p:nvSpPr>
        <p:spPr>
          <a:xfrm>
            <a:off x="6938249" y="2670511"/>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挟まっている石は、誰が取るの？</a:t>
            </a:r>
            <a:endParaRPr lang="en-US" altLang="ja-JP" sz="2000" b="1" dirty="0">
              <a:solidFill>
                <a:schemeClr val="tx1"/>
              </a:solidFill>
            </a:endParaRPr>
          </a:p>
        </p:txBody>
      </p:sp>
      <p:sp>
        <p:nvSpPr>
          <p:cNvPr id="7" name="吹き出し: 円形 6">
            <a:extLst>
              <a:ext uri="{FF2B5EF4-FFF2-40B4-BE49-F238E27FC236}">
                <a16:creationId xmlns:a16="http://schemas.microsoft.com/office/drawing/2014/main" id="{B5BC62C5-0919-2EF2-9E9F-CBFA41B22EA3}"/>
              </a:ext>
            </a:extLst>
          </p:cNvPr>
          <p:cNvSpPr/>
          <p:nvPr/>
        </p:nvSpPr>
        <p:spPr>
          <a:xfrm>
            <a:off x="9468400" y="1488633"/>
            <a:ext cx="2236237" cy="2063620"/>
          </a:xfrm>
          <a:prstGeom prst="wedgeEllipseCallout">
            <a:avLst>
              <a:gd name="adj1" fmla="val -58192"/>
              <a:gd name="adj2" fmla="val 40920"/>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排水溝は</a:t>
            </a:r>
            <a:endParaRPr lang="en-US" altLang="ja-JP" sz="2000" b="1" dirty="0">
              <a:solidFill>
                <a:schemeClr val="tx1"/>
              </a:solidFill>
            </a:endParaRPr>
          </a:p>
          <a:p>
            <a:pPr algn="ctr"/>
            <a:r>
              <a:rPr lang="ja-JP" altLang="en-US" sz="2000" b="1" dirty="0">
                <a:solidFill>
                  <a:schemeClr val="tx1"/>
                </a:solidFill>
              </a:rPr>
              <a:t>日本全国</a:t>
            </a:r>
            <a:endParaRPr lang="en-US" altLang="ja-JP" sz="2000" b="1" dirty="0">
              <a:solidFill>
                <a:schemeClr val="tx1"/>
              </a:solidFill>
            </a:endParaRPr>
          </a:p>
          <a:p>
            <a:pPr algn="ctr"/>
            <a:r>
              <a:rPr lang="ja-JP" altLang="en-US" sz="2000" b="1" dirty="0">
                <a:solidFill>
                  <a:schemeClr val="tx1"/>
                </a:solidFill>
              </a:rPr>
              <a:t>一緒の形？</a:t>
            </a:r>
            <a:endParaRPr lang="en-US" altLang="ja-JP" sz="2000" b="1" dirty="0">
              <a:solidFill>
                <a:schemeClr val="tx1"/>
              </a:solidFill>
            </a:endParaRPr>
          </a:p>
        </p:txBody>
      </p:sp>
      <p:sp>
        <p:nvSpPr>
          <p:cNvPr id="8" name="タイトル 3">
            <a:extLst>
              <a:ext uri="{FF2B5EF4-FFF2-40B4-BE49-F238E27FC236}">
                <a16:creationId xmlns:a16="http://schemas.microsoft.com/office/drawing/2014/main" id="{C2BF35C2-7B15-8C42-348B-3ECC3D6347BC}"/>
              </a:ext>
            </a:extLst>
          </p:cNvPr>
          <p:cNvSpPr txBox="1">
            <a:spLocks/>
          </p:cNvSpPr>
          <p:nvPr/>
        </p:nvSpPr>
        <p:spPr>
          <a:xfrm>
            <a:off x="200777" y="892535"/>
            <a:ext cx="4481465" cy="115595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000" b="1" dirty="0">
                <a:highlight>
                  <a:srgbClr val="FFFF00"/>
                </a:highlight>
              </a:rPr>
              <a:t>この写真を見てどんな「不思議」が</a:t>
            </a:r>
            <a:endParaRPr lang="en-US" altLang="ja-JP" sz="2000" b="1" dirty="0">
              <a:highlight>
                <a:srgbClr val="FFFF00"/>
              </a:highlight>
            </a:endParaRPr>
          </a:p>
          <a:p>
            <a:pPr>
              <a:lnSpc>
                <a:spcPct val="150000"/>
              </a:lnSpc>
            </a:pPr>
            <a:r>
              <a:rPr lang="ja-JP" altLang="en-US" sz="2000" b="1" dirty="0">
                <a:highlight>
                  <a:srgbClr val="FFFF00"/>
                </a:highlight>
              </a:rPr>
              <a:t>思いつく？なんでも</a:t>
            </a:r>
            <a:r>
              <a:rPr lang="en-US" altLang="ja-JP" sz="2000" b="1" dirty="0">
                <a:highlight>
                  <a:srgbClr val="FFFF00"/>
                </a:highlight>
              </a:rPr>
              <a:t>OK</a:t>
            </a:r>
            <a:r>
              <a:rPr lang="ja-JP" altLang="en-US" sz="2000" b="1" dirty="0">
                <a:highlight>
                  <a:srgbClr val="FFFF00"/>
                </a:highlight>
              </a:rPr>
              <a:t>！</a:t>
            </a:r>
          </a:p>
        </p:txBody>
      </p:sp>
      <p:sp>
        <p:nvSpPr>
          <p:cNvPr id="9" name="タイトル 3">
            <a:extLst>
              <a:ext uri="{FF2B5EF4-FFF2-40B4-BE49-F238E27FC236}">
                <a16:creationId xmlns:a16="http://schemas.microsoft.com/office/drawing/2014/main" id="{9ED9A2D2-6CA8-491C-73C2-4D91D4CCD319}"/>
              </a:ext>
            </a:extLst>
          </p:cNvPr>
          <p:cNvSpPr txBox="1">
            <a:spLocks/>
          </p:cNvSpPr>
          <p:nvPr/>
        </p:nvSpPr>
        <p:spPr>
          <a:xfrm>
            <a:off x="0" y="5185519"/>
            <a:ext cx="12191980" cy="1533596"/>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2800" b="1" dirty="0">
                <a:highlight>
                  <a:srgbClr val="FFFF00"/>
                </a:highlight>
              </a:rPr>
              <a:t>「なんか気になるなあ、どうしてだろう？」と考えてみながら、</a:t>
            </a:r>
            <a:endParaRPr lang="en-US" altLang="ja-JP" sz="2800" b="1" dirty="0">
              <a:highlight>
                <a:srgbClr val="FFFF00"/>
              </a:highlight>
            </a:endParaRPr>
          </a:p>
          <a:p>
            <a:pPr>
              <a:lnSpc>
                <a:spcPct val="150000"/>
              </a:lnSpc>
            </a:pPr>
            <a:r>
              <a:rPr lang="ja-JP" altLang="en-US" sz="2800" b="1" dirty="0">
                <a:highlight>
                  <a:srgbClr val="FFFF00"/>
                </a:highlight>
              </a:rPr>
              <a:t>よく見てみると、いろいろな「不思議」が思いつく！</a:t>
            </a:r>
            <a:endParaRPr lang="en-US" altLang="ja-JP" sz="2800" b="1" dirty="0">
              <a:highlight>
                <a:srgbClr val="FFFF00"/>
              </a:highlight>
            </a:endParaRPr>
          </a:p>
          <a:p>
            <a:pPr>
              <a:lnSpc>
                <a:spcPct val="150000"/>
              </a:lnSpc>
            </a:pPr>
            <a:r>
              <a:rPr lang="ja-JP" altLang="en-US" sz="2800" b="1" dirty="0">
                <a:highlight>
                  <a:srgbClr val="FFFF00"/>
                </a:highlight>
              </a:rPr>
              <a:t>この「不思議を思いつくこと」が、カルタづくりにとても大切です！</a:t>
            </a:r>
            <a:endParaRPr lang="en-US" altLang="ja-JP" sz="2800" b="1" dirty="0">
              <a:highlight>
                <a:srgbClr val="FFFF00"/>
              </a:highlight>
            </a:endParaRPr>
          </a:p>
        </p:txBody>
      </p:sp>
    </p:spTree>
    <p:extLst>
      <p:ext uri="{BB962C8B-B14F-4D97-AF65-F5344CB8AC3E}">
        <p14:creationId xmlns:p14="http://schemas.microsoft.com/office/powerpoint/2010/main" val="99472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0" y="275957"/>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r>
              <a:rPr lang="ja-JP" altLang="en-US" b="1" dirty="0"/>
              <a:t>これからの動き・諸注意</a:t>
            </a:r>
            <a:endParaRPr lang="en-US" altLang="ja-JP" b="1" dirty="0"/>
          </a:p>
        </p:txBody>
      </p:sp>
      <p:sp>
        <p:nvSpPr>
          <p:cNvPr id="3" name="タイトル 3">
            <a:extLst>
              <a:ext uri="{FF2B5EF4-FFF2-40B4-BE49-F238E27FC236}">
                <a16:creationId xmlns:a16="http://schemas.microsoft.com/office/drawing/2014/main" id="{1FA45A81-FE63-71A6-C584-F29EA214B00C}"/>
              </a:ext>
            </a:extLst>
          </p:cNvPr>
          <p:cNvSpPr txBox="1">
            <a:spLocks/>
          </p:cNvSpPr>
          <p:nvPr/>
        </p:nvSpPr>
        <p:spPr>
          <a:xfrm>
            <a:off x="309733" y="1820454"/>
            <a:ext cx="11797743" cy="47615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3200" b="1" dirty="0"/>
              <a:t>・３人一組になります</a:t>
            </a:r>
          </a:p>
          <a:p>
            <a:pPr algn="l">
              <a:lnSpc>
                <a:spcPct val="150000"/>
              </a:lnSpc>
            </a:pPr>
            <a:r>
              <a:rPr lang="ja-JP" altLang="en-US" sz="3200" b="1" dirty="0"/>
              <a:t>・２５分間で校内をうろちょろします</a:t>
            </a:r>
          </a:p>
          <a:p>
            <a:pPr algn="l">
              <a:lnSpc>
                <a:spcPct val="150000"/>
              </a:lnSpc>
            </a:pPr>
            <a:r>
              <a:rPr lang="ja-JP" altLang="en-US" sz="3200" b="1" dirty="0"/>
              <a:t>・「なにか気になるなあ、どうしてだろう？」を</a:t>
            </a:r>
            <a:br>
              <a:rPr lang="ja-JP" altLang="en-US" sz="3200" b="1" dirty="0"/>
            </a:br>
            <a:r>
              <a:rPr lang="ja-JP" altLang="en-US" sz="3200" b="1" dirty="0"/>
              <a:t>　たくさん発見してみます</a:t>
            </a:r>
            <a:endParaRPr lang="en-US" altLang="ja-JP" sz="3200" b="1" dirty="0"/>
          </a:p>
          <a:p>
            <a:pPr algn="l">
              <a:lnSpc>
                <a:spcPct val="150000"/>
              </a:lnSpc>
            </a:pPr>
            <a:r>
              <a:rPr lang="ja-JP" altLang="en-US" sz="3200" b="1" dirty="0"/>
              <a:t>・●●時●●分になったら教室に戻り始めます</a:t>
            </a:r>
            <a:endParaRPr lang="en-US" altLang="ja-JP" sz="3200" b="1" dirty="0"/>
          </a:p>
          <a:p>
            <a:pPr algn="l">
              <a:lnSpc>
                <a:spcPct val="150000"/>
              </a:lnSpc>
            </a:pPr>
            <a:r>
              <a:rPr lang="ja-JP" altLang="en-US" sz="3200" b="1" dirty="0"/>
              <a:t>・危ないと思ったものには触れてはいけません</a:t>
            </a:r>
            <a:endParaRPr lang="en-US" altLang="ja-JP" sz="3200" b="1" dirty="0"/>
          </a:p>
          <a:p>
            <a:pPr algn="l">
              <a:lnSpc>
                <a:spcPct val="150000"/>
              </a:lnSpc>
            </a:pPr>
            <a:r>
              <a:rPr lang="ja-JP" altLang="en-US" sz="3200" b="1" dirty="0"/>
              <a:t>・困ったことが起きたら先生に相談してください</a:t>
            </a:r>
            <a:endParaRPr lang="en-US" altLang="ja-JP" sz="3200" b="1" dirty="0"/>
          </a:p>
        </p:txBody>
      </p:sp>
      <p:pic>
        <p:nvPicPr>
          <p:cNvPr id="4" name="図 3">
            <a:extLst>
              <a:ext uri="{FF2B5EF4-FFF2-40B4-BE49-F238E27FC236}">
                <a16:creationId xmlns:a16="http://schemas.microsoft.com/office/drawing/2014/main" id="{4887E999-B139-662A-C093-A7EAF27191FF}"/>
              </a:ext>
            </a:extLst>
          </p:cNvPr>
          <p:cNvPicPr>
            <a:picLocks noChangeAspect="1"/>
          </p:cNvPicPr>
          <p:nvPr/>
        </p:nvPicPr>
        <p:blipFill>
          <a:blip r:embed="rId2"/>
          <a:stretch>
            <a:fillRect/>
          </a:stretch>
        </p:blipFill>
        <p:spPr>
          <a:xfrm>
            <a:off x="9556606" y="2358841"/>
            <a:ext cx="1799133" cy="2544539"/>
          </a:xfrm>
          <a:prstGeom prst="rect">
            <a:avLst/>
          </a:prstGeom>
        </p:spPr>
      </p:pic>
      <p:sp>
        <p:nvSpPr>
          <p:cNvPr id="5" name="テキスト ボックス 4">
            <a:extLst>
              <a:ext uri="{FF2B5EF4-FFF2-40B4-BE49-F238E27FC236}">
                <a16:creationId xmlns:a16="http://schemas.microsoft.com/office/drawing/2014/main" id="{05083AD1-3D16-C80D-5106-D9969CC56C46}"/>
              </a:ext>
            </a:extLst>
          </p:cNvPr>
          <p:cNvSpPr txBox="1"/>
          <p:nvPr/>
        </p:nvSpPr>
        <p:spPr>
          <a:xfrm>
            <a:off x="8780617" y="1712510"/>
            <a:ext cx="3326859" cy="646331"/>
          </a:xfrm>
          <a:prstGeom prst="rect">
            <a:avLst/>
          </a:prstGeom>
          <a:noFill/>
        </p:spPr>
        <p:txBody>
          <a:bodyPr wrap="square" rtlCol="0">
            <a:spAutoFit/>
          </a:bodyPr>
          <a:lstStyle/>
          <a:p>
            <a:pPr algn="ctr"/>
            <a:r>
              <a:rPr kumimoji="1" lang="ja-JP" altLang="en-US" dirty="0"/>
              <a:t>ワークシート３ページ目を使って</a:t>
            </a:r>
            <a:endParaRPr kumimoji="1" lang="en-US" altLang="ja-JP" dirty="0"/>
          </a:p>
          <a:p>
            <a:pPr algn="ctr"/>
            <a:r>
              <a:rPr lang="ja-JP" altLang="en-US" dirty="0"/>
              <a:t>記録してみよう</a:t>
            </a:r>
            <a:endParaRPr kumimoji="1" lang="ja-JP" altLang="en-US" dirty="0"/>
          </a:p>
        </p:txBody>
      </p:sp>
      <p:sp>
        <p:nvSpPr>
          <p:cNvPr id="8" name="四角形: 角を丸くする 7">
            <a:extLst>
              <a:ext uri="{FF2B5EF4-FFF2-40B4-BE49-F238E27FC236}">
                <a16:creationId xmlns:a16="http://schemas.microsoft.com/office/drawing/2014/main" id="{E73AB952-0285-1D74-10E5-9436788FE8B3}"/>
              </a:ext>
            </a:extLst>
          </p:cNvPr>
          <p:cNvSpPr/>
          <p:nvPr/>
        </p:nvSpPr>
        <p:spPr>
          <a:xfrm>
            <a:off x="9622674" y="2747384"/>
            <a:ext cx="1733065" cy="1580172"/>
          </a:xfrm>
          <a:prstGeom prst="roundRect">
            <a:avLst>
              <a:gd name="adj" fmla="val 9792"/>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692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42262" y="865616"/>
            <a:ext cx="12107476" cy="49286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r>
              <a:rPr lang="ja-JP" altLang="en-US" b="1" dirty="0"/>
              <a:t>おかえりなさい！</a:t>
            </a:r>
            <a:endParaRPr lang="en-US" altLang="ja-JP" b="1" dirty="0"/>
          </a:p>
          <a:p>
            <a:pPr>
              <a:lnSpc>
                <a:spcPct val="100000"/>
              </a:lnSpc>
              <a:spcAft>
                <a:spcPts val="1800"/>
              </a:spcAft>
            </a:pPr>
            <a:r>
              <a:rPr lang="ja-JP" altLang="en-US" sz="9600" b="1" dirty="0"/>
              <a:t>●●時●●分まで</a:t>
            </a:r>
            <a:endParaRPr lang="en-US" altLang="ja-JP" sz="9600" b="1" dirty="0"/>
          </a:p>
          <a:p>
            <a:pPr>
              <a:lnSpc>
                <a:spcPct val="100000"/>
              </a:lnSpc>
              <a:spcAft>
                <a:spcPts val="1800"/>
              </a:spcAft>
            </a:pPr>
            <a:r>
              <a:rPr lang="ja-JP" altLang="en-US" sz="9600" b="1" dirty="0"/>
              <a:t>休憩</a:t>
            </a:r>
            <a:endParaRPr lang="en-US" altLang="ja-JP" sz="9600" b="1" dirty="0"/>
          </a:p>
        </p:txBody>
      </p:sp>
    </p:spTree>
    <p:extLst>
      <p:ext uri="{BB962C8B-B14F-4D97-AF65-F5344CB8AC3E}">
        <p14:creationId xmlns:p14="http://schemas.microsoft.com/office/powerpoint/2010/main" val="123017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0" y="275957"/>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r>
              <a:rPr lang="ja-JP" altLang="en-US" b="1" dirty="0"/>
              <a:t>「不思議」を共有しよう</a:t>
            </a:r>
            <a:endParaRPr lang="en-US" altLang="ja-JP" b="1" dirty="0"/>
          </a:p>
        </p:txBody>
      </p:sp>
      <p:sp>
        <p:nvSpPr>
          <p:cNvPr id="3" name="タイトル 3">
            <a:extLst>
              <a:ext uri="{FF2B5EF4-FFF2-40B4-BE49-F238E27FC236}">
                <a16:creationId xmlns:a16="http://schemas.microsoft.com/office/drawing/2014/main" id="{1FA45A81-FE63-71A6-C584-F29EA214B00C}"/>
              </a:ext>
            </a:extLst>
          </p:cNvPr>
          <p:cNvSpPr txBox="1">
            <a:spLocks/>
          </p:cNvSpPr>
          <p:nvPr/>
        </p:nvSpPr>
        <p:spPr>
          <a:xfrm>
            <a:off x="84524" y="2380300"/>
            <a:ext cx="12107476" cy="2741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6600" b="1" dirty="0"/>
              <a:t>どんなことを発見したのかな？</a:t>
            </a:r>
            <a:endParaRPr lang="en-US" altLang="ja-JP" sz="6600" b="1" dirty="0"/>
          </a:p>
          <a:p>
            <a:pPr>
              <a:lnSpc>
                <a:spcPct val="150000"/>
              </a:lnSpc>
            </a:pPr>
            <a:r>
              <a:rPr lang="ja-JP" altLang="en-US" sz="6600" b="1" dirty="0"/>
              <a:t>おたがいに共有し合おう！</a:t>
            </a:r>
            <a:endParaRPr lang="en-US" altLang="ja-JP" sz="6600" b="1" dirty="0"/>
          </a:p>
        </p:txBody>
      </p:sp>
    </p:spTree>
    <p:extLst>
      <p:ext uri="{BB962C8B-B14F-4D97-AF65-F5344CB8AC3E}">
        <p14:creationId xmlns:p14="http://schemas.microsoft.com/office/powerpoint/2010/main" val="182840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1590594" y="10159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4400" b="1" dirty="0"/>
              <a:t>この後の流れ：現地学習について</a:t>
            </a:r>
          </a:p>
        </p:txBody>
      </p:sp>
      <p:sp>
        <p:nvSpPr>
          <p:cNvPr id="27" name="楕円 26">
            <a:extLst>
              <a:ext uri="{FF2B5EF4-FFF2-40B4-BE49-F238E27FC236}">
                <a16:creationId xmlns:a16="http://schemas.microsoft.com/office/drawing/2014/main" id="{9061DD86-D68B-6C31-E03D-425CCB58C644}"/>
              </a:ext>
            </a:extLst>
          </p:cNvPr>
          <p:cNvSpPr/>
          <p:nvPr/>
        </p:nvSpPr>
        <p:spPr>
          <a:xfrm>
            <a:off x="107578" y="716426"/>
            <a:ext cx="4184595" cy="3334870"/>
          </a:xfrm>
          <a:prstGeom prst="ellipse">
            <a:avLst/>
          </a:prstGeom>
          <a:solidFill>
            <a:schemeClr val="bg1">
              <a:lumMod val="65000"/>
              <a:alpha val="7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カルタを</a:t>
            </a:r>
            <a:endParaRPr lang="en-US" altLang="ja-JP" sz="3200" b="1" dirty="0">
              <a:solidFill>
                <a:schemeClr val="tx1"/>
              </a:solidFill>
            </a:endParaRPr>
          </a:p>
          <a:p>
            <a:pPr algn="ctr">
              <a:spcAft>
                <a:spcPts val="1200"/>
              </a:spcAft>
            </a:pPr>
            <a:r>
              <a:rPr lang="ja-JP" altLang="en-US" sz="3200" b="1" dirty="0">
                <a:solidFill>
                  <a:schemeClr val="tx1"/>
                </a:solidFill>
              </a:rPr>
              <a:t>つくるスキルを</a:t>
            </a:r>
            <a:endParaRPr lang="en-US" altLang="ja-JP" sz="3200" b="1" dirty="0">
              <a:solidFill>
                <a:schemeClr val="tx1"/>
              </a:solidFill>
            </a:endParaRPr>
          </a:p>
          <a:p>
            <a:pPr algn="ctr">
              <a:spcAft>
                <a:spcPts val="1200"/>
              </a:spcAft>
            </a:pPr>
            <a:r>
              <a:rPr lang="ja-JP" altLang="en-US" sz="3200" b="1" dirty="0">
                <a:solidFill>
                  <a:schemeClr val="tx1"/>
                </a:solidFill>
              </a:rPr>
              <a:t>手に入れよう</a:t>
            </a:r>
            <a:r>
              <a:rPr kumimoji="1" lang="ja-JP" altLang="en-US" sz="3200" b="1" dirty="0">
                <a:solidFill>
                  <a:schemeClr val="tx1"/>
                </a:solidFill>
              </a:rPr>
              <a:t>！</a:t>
            </a:r>
          </a:p>
        </p:txBody>
      </p:sp>
      <p:sp>
        <p:nvSpPr>
          <p:cNvPr id="28" name="楕円 27">
            <a:extLst>
              <a:ext uri="{FF2B5EF4-FFF2-40B4-BE49-F238E27FC236}">
                <a16:creationId xmlns:a16="http://schemas.microsoft.com/office/drawing/2014/main" id="{DF6FA893-B3DD-BF75-4A34-1FA8A1E41455}"/>
              </a:ext>
            </a:extLst>
          </p:cNvPr>
          <p:cNvSpPr/>
          <p:nvPr/>
        </p:nvSpPr>
        <p:spPr>
          <a:xfrm>
            <a:off x="4098791" y="1949331"/>
            <a:ext cx="4078941" cy="3724342"/>
          </a:xfrm>
          <a:prstGeom prst="ellipse">
            <a:avLst/>
          </a:prstGeom>
          <a:solidFill>
            <a:srgbClr val="00B050">
              <a:alpha val="8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3200" b="1" dirty="0">
                <a:solidFill>
                  <a:schemeClr val="tx1"/>
                </a:solidFill>
              </a:rPr>
              <a:t>カルタの</a:t>
            </a:r>
            <a:endParaRPr lang="en-US" altLang="ja-JP" sz="3200" b="1" dirty="0">
              <a:solidFill>
                <a:schemeClr val="tx1"/>
              </a:solidFill>
            </a:endParaRPr>
          </a:p>
          <a:p>
            <a:pPr algn="ctr">
              <a:spcAft>
                <a:spcPts val="1200"/>
              </a:spcAft>
            </a:pPr>
            <a:r>
              <a:rPr lang="ja-JP" altLang="en-US" sz="3200" b="1" dirty="0">
                <a:solidFill>
                  <a:schemeClr val="tx1"/>
                </a:solidFill>
              </a:rPr>
              <a:t>素材を</a:t>
            </a:r>
            <a:endParaRPr lang="en-US" altLang="ja-JP" sz="3200" b="1" dirty="0">
              <a:solidFill>
                <a:schemeClr val="tx1"/>
              </a:solidFill>
            </a:endParaRPr>
          </a:p>
          <a:p>
            <a:pPr algn="ctr">
              <a:spcAft>
                <a:spcPts val="1200"/>
              </a:spcAft>
            </a:pPr>
            <a:r>
              <a:rPr lang="ja-JP" altLang="en-US" sz="3200" b="1" dirty="0">
                <a:solidFill>
                  <a:schemeClr val="tx1"/>
                </a:solidFill>
              </a:rPr>
              <a:t>ゲットにしに</a:t>
            </a:r>
            <a:endParaRPr lang="en-US" altLang="ja-JP" sz="3200" b="1" dirty="0">
              <a:solidFill>
                <a:schemeClr val="tx1"/>
              </a:solidFill>
            </a:endParaRPr>
          </a:p>
          <a:p>
            <a:pPr algn="ctr">
              <a:spcAft>
                <a:spcPts val="1200"/>
              </a:spcAft>
            </a:pPr>
            <a:r>
              <a:rPr lang="ja-JP" altLang="en-US" sz="3200" b="1" dirty="0">
                <a:solidFill>
                  <a:schemeClr val="tx1"/>
                </a:solidFill>
              </a:rPr>
              <a:t>出掛けよう！</a:t>
            </a:r>
            <a:endParaRPr lang="en-US" altLang="ja-JP" sz="3200" b="1" dirty="0">
              <a:solidFill>
                <a:schemeClr val="tx1"/>
              </a:solidFill>
            </a:endParaRPr>
          </a:p>
        </p:txBody>
      </p:sp>
      <p:sp>
        <p:nvSpPr>
          <p:cNvPr id="29" name="楕円 28">
            <a:extLst>
              <a:ext uri="{FF2B5EF4-FFF2-40B4-BE49-F238E27FC236}">
                <a16:creationId xmlns:a16="http://schemas.microsoft.com/office/drawing/2014/main" id="{7C2FDC9C-E1D1-F31D-D0A4-F4F8ABE3B578}"/>
              </a:ext>
            </a:extLst>
          </p:cNvPr>
          <p:cNvSpPr/>
          <p:nvPr/>
        </p:nvSpPr>
        <p:spPr>
          <a:xfrm>
            <a:off x="8398968" y="3283004"/>
            <a:ext cx="3738282" cy="3004280"/>
          </a:xfrm>
          <a:prstGeom prst="ellipse">
            <a:avLst/>
          </a:prstGeom>
          <a:solidFill>
            <a:schemeClr val="bg1">
              <a:lumMod val="65000"/>
              <a:alpha val="7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3200" b="1" dirty="0">
                <a:solidFill>
                  <a:schemeClr val="tx1"/>
                </a:solidFill>
              </a:rPr>
              <a:t>尾瀬カルタを</a:t>
            </a:r>
            <a:endParaRPr kumimoji="1" lang="en-US" altLang="ja-JP" sz="3200" b="1" dirty="0">
              <a:solidFill>
                <a:schemeClr val="tx1"/>
              </a:solidFill>
            </a:endParaRPr>
          </a:p>
          <a:p>
            <a:pPr algn="ctr">
              <a:spcAft>
                <a:spcPts val="1200"/>
              </a:spcAft>
            </a:pPr>
            <a:r>
              <a:rPr kumimoji="1" lang="ja-JP" altLang="en-US" sz="3200" b="1" dirty="0">
                <a:solidFill>
                  <a:schemeClr val="tx1"/>
                </a:solidFill>
              </a:rPr>
              <a:t>つくって</a:t>
            </a:r>
            <a:endParaRPr kumimoji="1" lang="en-US" altLang="ja-JP" sz="3200" b="1" dirty="0">
              <a:solidFill>
                <a:schemeClr val="tx1"/>
              </a:solidFill>
            </a:endParaRPr>
          </a:p>
          <a:p>
            <a:pPr algn="ctr">
              <a:spcAft>
                <a:spcPts val="1200"/>
              </a:spcAft>
            </a:pPr>
            <a:r>
              <a:rPr kumimoji="1" lang="ja-JP" altLang="en-US" sz="3200" b="1" dirty="0">
                <a:solidFill>
                  <a:schemeClr val="tx1"/>
                </a:solidFill>
              </a:rPr>
              <a:t>みよう！</a:t>
            </a:r>
          </a:p>
        </p:txBody>
      </p:sp>
      <p:pic>
        <p:nvPicPr>
          <p:cNvPr id="30" name="グラフィックス 29" descr="線矢印: 緩い曲線 単色塗りつぶし">
            <a:extLst>
              <a:ext uri="{FF2B5EF4-FFF2-40B4-BE49-F238E27FC236}">
                <a16:creationId xmlns:a16="http://schemas.microsoft.com/office/drawing/2014/main" id="{DA77207A-57AC-92F3-DCBC-4C88D505E7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63155" y="3953929"/>
            <a:ext cx="914400" cy="914400"/>
          </a:xfrm>
          <a:prstGeom prst="rect">
            <a:avLst/>
          </a:prstGeom>
        </p:spPr>
      </p:pic>
      <p:pic>
        <p:nvPicPr>
          <p:cNvPr id="31" name="グラフィックス 30" descr="線矢印: 緩い曲線 単色塗りつぶし">
            <a:extLst>
              <a:ext uri="{FF2B5EF4-FFF2-40B4-BE49-F238E27FC236}">
                <a16:creationId xmlns:a16="http://schemas.microsoft.com/office/drawing/2014/main" id="{B1A8B0E0-B659-91E4-7436-F07DEE77813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98976" y="5673672"/>
            <a:ext cx="914400" cy="914400"/>
          </a:xfrm>
          <a:prstGeom prst="rect">
            <a:avLst/>
          </a:prstGeom>
        </p:spPr>
      </p:pic>
      <p:sp>
        <p:nvSpPr>
          <p:cNvPr id="32" name="タイトル 3">
            <a:extLst>
              <a:ext uri="{FF2B5EF4-FFF2-40B4-BE49-F238E27FC236}">
                <a16:creationId xmlns:a16="http://schemas.microsoft.com/office/drawing/2014/main" id="{5D8303E0-45FA-4DB8-0E7D-E44009125DF9}"/>
              </a:ext>
            </a:extLst>
          </p:cNvPr>
          <p:cNvSpPr txBox="1">
            <a:spLocks/>
          </p:cNvSpPr>
          <p:nvPr/>
        </p:nvSpPr>
        <p:spPr>
          <a:xfrm>
            <a:off x="1687606" y="356593"/>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１</a:t>
            </a:r>
          </a:p>
        </p:txBody>
      </p:sp>
      <p:sp>
        <p:nvSpPr>
          <p:cNvPr id="33" name="タイトル 3">
            <a:extLst>
              <a:ext uri="{FF2B5EF4-FFF2-40B4-BE49-F238E27FC236}">
                <a16:creationId xmlns:a16="http://schemas.microsoft.com/office/drawing/2014/main" id="{A50B2DE6-D9B7-64EE-F1E4-EC7AC2E5B406}"/>
              </a:ext>
            </a:extLst>
          </p:cNvPr>
          <p:cNvSpPr txBox="1">
            <a:spLocks/>
          </p:cNvSpPr>
          <p:nvPr/>
        </p:nvSpPr>
        <p:spPr>
          <a:xfrm>
            <a:off x="5625992" y="1640911"/>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2</a:t>
            </a:r>
            <a:endParaRPr lang="ja-JP" altLang="en-US" b="1" dirty="0"/>
          </a:p>
        </p:txBody>
      </p:sp>
      <p:sp>
        <p:nvSpPr>
          <p:cNvPr id="34" name="タイトル 3">
            <a:extLst>
              <a:ext uri="{FF2B5EF4-FFF2-40B4-BE49-F238E27FC236}">
                <a16:creationId xmlns:a16="http://schemas.microsoft.com/office/drawing/2014/main" id="{772FAF07-8CC5-E37A-B311-FCCBA97C63B3}"/>
              </a:ext>
            </a:extLst>
          </p:cNvPr>
          <p:cNvSpPr txBox="1">
            <a:spLocks/>
          </p:cNvSpPr>
          <p:nvPr/>
        </p:nvSpPr>
        <p:spPr>
          <a:xfrm>
            <a:off x="9755840" y="2912840"/>
            <a:ext cx="1024537" cy="941047"/>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en-US" altLang="ja-JP" b="1" dirty="0"/>
              <a:t>3</a:t>
            </a:r>
            <a:endParaRPr lang="ja-JP" altLang="en-US" b="1" dirty="0"/>
          </a:p>
        </p:txBody>
      </p:sp>
      <p:sp>
        <p:nvSpPr>
          <p:cNvPr id="35" name="Freeform 5">
            <a:extLst>
              <a:ext uri="{FF2B5EF4-FFF2-40B4-BE49-F238E27FC236}">
                <a16:creationId xmlns:a16="http://schemas.microsoft.com/office/drawing/2014/main" id="{38D92D42-C345-B28C-958B-7A954FBE6D6C}"/>
              </a:ext>
            </a:extLst>
          </p:cNvPr>
          <p:cNvSpPr/>
          <p:nvPr/>
        </p:nvSpPr>
        <p:spPr>
          <a:xfrm>
            <a:off x="1698524" y="3529359"/>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36" name="TextBox 30">
            <a:extLst>
              <a:ext uri="{FF2B5EF4-FFF2-40B4-BE49-F238E27FC236}">
                <a16:creationId xmlns:a16="http://schemas.microsoft.com/office/drawing/2014/main" id="{3EEB5974-7319-2767-551C-8E5CEE0194F3}"/>
              </a:ext>
            </a:extLst>
          </p:cNvPr>
          <p:cNvSpPr txBox="1"/>
          <p:nvPr/>
        </p:nvSpPr>
        <p:spPr>
          <a:xfrm>
            <a:off x="755780" y="4200985"/>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学校で、事前学習</a:t>
            </a:r>
            <a:endParaRPr lang="en-US" sz="1600" spc="74" dirty="0">
              <a:solidFill>
                <a:srgbClr val="000000"/>
              </a:solidFill>
              <a:latin typeface="+mn-ea"/>
            </a:endParaRPr>
          </a:p>
        </p:txBody>
      </p:sp>
      <p:sp>
        <p:nvSpPr>
          <p:cNvPr id="37" name="Freeform 5">
            <a:extLst>
              <a:ext uri="{FF2B5EF4-FFF2-40B4-BE49-F238E27FC236}">
                <a16:creationId xmlns:a16="http://schemas.microsoft.com/office/drawing/2014/main" id="{331A9E3B-AABF-C10E-536C-E1D2A9F18021}"/>
              </a:ext>
            </a:extLst>
          </p:cNvPr>
          <p:cNvSpPr/>
          <p:nvPr/>
        </p:nvSpPr>
        <p:spPr>
          <a:xfrm>
            <a:off x="9827018" y="5766052"/>
            <a:ext cx="896589" cy="671626"/>
          </a:xfrm>
          <a:custGeom>
            <a:avLst/>
            <a:gdLst/>
            <a:ahLst/>
            <a:cxnLst/>
            <a:rect l="l" t="t" r="r" b="b"/>
            <a:pathLst>
              <a:path w="896589" h="671626">
                <a:moveTo>
                  <a:pt x="0" y="0"/>
                </a:moveTo>
                <a:lnTo>
                  <a:pt x="896589" y="0"/>
                </a:lnTo>
                <a:lnTo>
                  <a:pt x="896589" y="671627"/>
                </a:lnTo>
                <a:lnTo>
                  <a:pt x="0" y="671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ndParaRPr>
          </a:p>
        </p:txBody>
      </p:sp>
      <p:sp>
        <p:nvSpPr>
          <p:cNvPr id="38" name="TextBox 30">
            <a:extLst>
              <a:ext uri="{FF2B5EF4-FFF2-40B4-BE49-F238E27FC236}">
                <a16:creationId xmlns:a16="http://schemas.microsoft.com/office/drawing/2014/main" id="{669FB3D4-9993-E612-6026-743080200607}"/>
              </a:ext>
            </a:extLst>
          </p:cNvPr>
          <p:cNvSpPr txBox="1"/>
          <p:nvPr/>
        </p:nvSpPr>
        <p:spPr>
          <a:xfrm>
            <a:off x="8882512" y="6493602"/>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学校で、事後学習</a:t>
            </a:r>
            <a:endParaRPr lang="en-US" sz="1600" spc="74" dirty="0">
              <a:solidFill>
                <a:srgbClr val="000000"/>
              </a:solidFill>
              <a:latin typeface="+mn-ea"/>
            </a:endParaRPr>
          </a:p>
        </p:txBody>
      </p:sp>
      <p:sp>
        <p:nvSpPr>
          <p:cNvPr id="39" name="Freeform 6">
            <a:extLst>
              <a:ext uri="{FF2B5EF4-FFF2-40B4-BE49-F238E27FC236}">
                <a16:creationId xmlns:a16="http://schemas.microsoft.com/office/drawing/2014/main" id="{FF5CFD5F-2C55-ED31-7C61-703A12FEA26A}"/>
              </a:ext>
            </a:extLst>
          </p:cNvPr>
          <p:cNvSpPr/>
          <p:nvPr/>
        </p:nvSpPr>
        <p:spPr>
          <a:xfrm>
            <a:off x="5752651" y="5377826"/>
            <a:ext cx="739614" cy="591691"/>
          </a:xfrm>
          <a:custGeom>
            <a:avLst/>
            <a:gdLst/>
            <a:ahLst/>
            <a:cxnLst/>
            <a:rect l="l" t="t" r="r" b="b"/>
            <a:pathLst>
              <a:path w="739614" h="591691">
                <a:moveTo>
                  <a:pt x="0" y="0"/>
                </a:moveTo>
                <a:lnTo>
                  <a:pt x="739614" y="0"/>
                </a:lnTo>
                <a:lnTo>
                  <a:pt x="739614" y="591692"/>
                </a:lnTo>
                <a:lnTo>
                  <a:pt x="0" y="5916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dirty="0">
              <a:latin typeface="+mn-ea"/>
            </a:endParaRPr>
          </a:p>
        </p:txBody>
      </p:sp>
      <p:sp>
        <p:nvSpPr>
          <p:cNvPr id="40" name="Freeform 7">
            <a:extLst>
              <a:ext uri="{FF2B5EF4-FFF2-40B4-BE49-F238E27FC236}">
                <a16:creationId xmlns:a16="http://schemas.microsoft.com/office/drawing/2014/main" id="{59308EB3-5ADE-07E1-064D-049D0E975C72}"/>
              </a:ext>
            </a:extLst>
          </p:cNvPr>
          <p:cNvSpPr/>
          <p:nvPr/>
        </p:nvSpPr>
        <p:spPr>
          <a:xfrm>
            <a:off x="5625992" y="5357773"/>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41" name="Freeform 8">
            <a:extLst>
              <a:ext uri="{FF2B5EF4-FFF2-40B4-BE49-F238E27FC236}">
                <a16:creationId xmlns:a16="http://schemas.microsoft.com/office/drawing/2014/main" id="{7FE18EC5-88D8-7530-9EFF-2220459AE20F}"/>
              </a:ext>
            </a:extLst>
          </p:cNvPr>
          <p:cNvSpPr/>
          <p:nvPr/>
        </p:nvSpPr>
        <p:spPr>
          <a:xfrm>
            <a:off x="5906379" y="5141437"/>
            <a:ext cx="307455" cy="216336"/>
          </a:xfrm>
          <a:custGeom>
            <a:avLst/>
            <a:gdLst/>
            <a:ahLst/>
            <a:cxnLst/>
            <a:rect l="l" t="t" r="r" b="b"/>
            <a:pathLst>
              <a:path w="307455" h="216336">
                <a:moveTo>
                  <a:pt x="0" y="0"/>
                </a:moveTo>
                <a:lnTo>
                  <a:pt x="307455" y="0"/>
                </a:lnTo>
                <a:lnTo>
                  <a:pt x="307455" y="216336"/>
                </a:lnTo>
                <a:lnTo>
                  <a:pt x="0" y="2163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ja-JP" altLang="en-US">
              <a:latin typeface="+mn-ea"/>
            </a:endParaRPr>
          </a:p>
        </p:txBody>
      </p:sp>
      <p:sp>
        <p:nvSpPr>
          <p:cNvPr id="42" name="TextBox 30">
            <a:extLst>
              <a:ext uri="{FF2B5EF4-FFF2-40B4-BE49-F238E27FC236}">
                <a16:creationId xmlns:a16="http://schemas.microsoft.com/office/drawing/2014/main" id="{29CF1901-9FA7-E1F7-1970-07649FC1A045}"/>
              </a:ext>
            </a:extLst>
          </p:cNvPr>
          <p:cNvSpPr txBox="1"/>
          <p:nvPr/>
        </p:nvSpPr>
        <p:spPr>
          <a:xfrm>
            <a:off x="4710404" y="5989570"/>
            <a:ext cx="2771192" cy="300788"/>
          </a:xfrm>
          <a:prstGeom prst="rect">
            <a:avLst/>
          </a:prstGeom>
        </p:spPr>
        <p:txBody>
          <a:bodyPr wrap="square" lIns="0" tIns="0" rIns="0" bIns="0" rtlCol="0" anchor="t">
            <a:spAutoFit/>
          </a:bodyPr>
          <a:lstStyle/>
          <a:p>
            <a:pPr algn="ctr">
              <a:lnSpc>
                <a:spcPts val="2660"/>
              </a:lnSpc>
            </a:pPr>
            <a:r>
              <a:rPr lang="ja-JP" altLang="en-US" sz="1600" spc="74" dirty="0">
                <a:solidFill>
                  <a:srgbClr val="000000"/>
                </a:solidFill>
                <a:latin typeface="+mn-ea"/>
              </a:rPr>
              <a:t>尾瀬で、現地学習</a:t>
            </a:r>
            <a:endParaRPr lang="en-US" sz="1600" spc="74" dirty="0">
              <a:solidFill>
                <a:srgbClr val="000000"/>
              </a:solidFill>
              <a:latin typeface="+mn-ea"/>
            </a:endParaRPr>
          </a:p>
        </p:txBody>
      </p:sp>
    </p:spTree>
    <p:extLst>
      <p:ext uri="{BB962C8B-B14F-4D97-AF65-F5344CB8AC3E}">
        <p14:creationId xmlns:p14="http://schemas.microsoft.com/office/powerpoint/2010/main" val="135230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0" y="275957"/>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r>
              <a:rPr lang="ja-JP" altLang="en-US" b="1" dirty="0"/>
              <a:t>●月●日（●） 尾瀬へ</a:t>
            </a:r>
            <a:endParaRPr lang="en-US" altLang="ja-JP" b="1" dirty="0"/>
          </a:p>
        </p:txBody>
      </p:sp>
      <p:pic>
        <p:nvPicPr>
          <p:cNvPr id="4" name="図 3" descr="草の上にある山&#10;&#10;低い精度で自動的に生成された説明">
            <a:extLst>
              <a:ext uri="{FF2B5EF4-FFF2-40B4-BE49-F238E27FC236}">
                <a16:creationId xmlns:a16="http://schemas.microsoft.com/office/drawing/2014/main" id="{61D96FC1-BA9A-931C-09F6-7957B95489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5834" y="2012603"/>
            <a:ext cx="6651642" cy="4437893"/>
          </a:xfrm>
          <a:prstGeom prst="rect">
            <a:avLst/>
          </a:prstGeom>
        </p:spPr>
      </p:pic>
      <p:sp>
        <p:nvSpPr>
          <p:cNvPr id="5" name="タイトル 3">
            <a:extLst>
              <a:ext uri="{FF2B5EF4-FFF2-40B4-BE49-F238E27FC236}">
                <a16:creationId xmlns:a16="http://schemas.microsoft.com/office/drawing/2014/main" id="{92622297-B975-407E-91BF-71DA02311460}"/>
              </a:ext>
            </a:extLst>
          </p:cNvPr>
          <p:cNvSpPr txBox="1">
            <a:spLocks/>
          </p:cNvSpPr>
          <p:nvPr/>
        </p:nvSpPr>
        <p:spPr>
          <a:xfrm>
            <a:off x="84524" y="2995545"/>
            <a:ext cx="12107476" cy="33197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spcAft>
                <a:spcPts val="1800"/>
              </a:spcAft>
            </a:pPr>
            <a:r>
              <a:rPr lang="ja-JP" altLang="en-US" sz="4400" b="1" dirty="0">
                <a:highlight>
                  <a:srgbClr val="FFFF00"/>
                </a:highlight>
              </a:rPr>
              <a:t>●「不思議センサー」をたくさん立てながら、</a:t>
            </a:r>
            <a:endParaRPr lang="en-US" altLang="ja-JP" sz="4400" b="1" dirty="0">
              <a:highlight>
                <a:srgbClr val="FFFF00"/>
              </a:highlight>
            </a:endParaRPr>
          </a:p>
          <a:p>
            <a:pPr algn="l">
              <a:lnSpc>
                <a:spcPct val="100000"/>
              </a:lnSpc>
              <a:spcAft>
                <a:spcPts val="1800"/>
              </a:spcAft>
            </a:pPr>
            <a:r>
              <a:rPr lang="ja-JP" altLang="en-US" sz="4400" b="1" dirty="0">
                <a:highlight>
                  <a:srgbClr val="FFFF00"/>
                </a:highlight>
              </a:rPr>
              <a:t>　尾瀬を歩いてみよう！</a:t>
            </a:r>
            <a:endParaRPr lang="en-US" altLang="ja-JP" sz="4400" b="1" dirty="0">
              <a:highlight>
                <a:srgbClr val="FFFF00"/>
              </a:highlight>
            </a:endParaRPr>
          </a:p>
          <a:p>
            <a:pPr algn="l">
              <a:lnSpc>
                <a:spcPct val="100000"/>
              </a:lnSpc>
              <a:spcAft>
                <a:spcPts val="1800"/>
              </a:spcAft>
            </a:pPr>
            <a:r>
              <a:rPr lang="ja-JP" altLang="en-US" sz="4400" b="1" dirty="0">
                <a:highlight>
                  <a:srgbClr val="FFFF00"/>
                </a:highlight>
              </a:rPr>
              <a:t>●尾瀬へ歩いた後にカルタをつくります！</a:t>
            </a:r>
            <a:endParaRPr lang="en-US" altLang="ja-JP" sz="4400" b="1" dirty="0">
              <a:highlight>
                <a:srgbClr val="FFFF00"/>
              </a:highlight>
            </a:endParaRPr>
          </a:p>
          <a:p>
            <a:pPr algn="l">
              <a:lnSpc>
                <a:spcPct val="100000"/>
              </a:lnSpc>
              <a:spcAft>
                <a:spcPts val="1800"/>
              </a:spcAft>
            </a:pPr>
            <a:r>
              <a:rPr lang="ja-JP" altLang="en-US" sz="4400" b="1" dirty="0">
                <a:highlight>
                  <a:srgbClr val="FFFF00"/>
                </a:highlight>
              </a:rPr>
              <a:t>●次回の授業は、尾瀬に行った後に！</a:t>
            </a:r>
            <a:endParaRPr lang="en-US" altLang="ja-JP" sz="4400" b="1" dirty="0">
              <a:highlight>
                <a:srgbClr val="FFFF00"/>
              </a:highlight>
            </a:endParaRPr>
          </a:p>
        </p:txBody>
      </p:sp>
    </p:spTree>
    <p:extLst>
      <p:ext uri="{BB962C8B-B14F-4D97-AF65-F5344CB8AC3E}">
        <p14:creationId xmlns:p14="http://schemas.microsoft.com/office/powerpoint/2010/main" val="193515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0" y="1053624"/>
            <a:ext cx="12107476" cy="49113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Aft>
                <a:spcPts val="1800"/>
              </a:spcAft>
            </a:pPr>
            <a:r>
              <a:rPr lang="ja-JP" altLang="en-US" sz="7200" b="1" dirty="0"/>
              <a:t>どうして、この取り組みを</a:t>
            </a:r>
            <a:endParaRPr lang="en-US" altLang="ja-JP" sz="7200" b="1" dirty="0"/>
          </a:p>
          <a:p>
            <a:pPr>
              <a:lnSpc>
                <a:spcPct val="100000"/>
              </a:lnSpc>
              <a:spcAft>
                <a:spcPts val="1800"/>
              </a:spcAft>
            </a:pPr>
            <a:r>
              <a:rPr lang="ja-JP" altLang="en-US" sz="7200" b="1" dirty="0"/>
              <a:t>行うんだろう？</a:t>
            </a:r>
            <a:endParaRPr lang="en-US" altLang="ja-JP" sz="7200" b="1" dirty="0"/>
          </a:p>
          <a:p>
            <a:pPr>
              <a:lnSpc>
                <a:spcPct val="100000"/>
              </a:lnSpc>
              <a:spcAft>
                <a:spcPts val="1800"/>
              </a:spcAft>
            </a:pPr>
            <a:r>
              <a:rPr lang="ja-JP" altLang="en-US" sz="7200" b="1" dirty="0"/>
              <a:t>この経験で得られそうな</a:t>
            </a:r>
            <a:endParaRPr lang="en-US" altLang="ja-JP" sz="7200" b="1" dirty="0"/>
          </a:p>
          <a:p>
            <a:pPr>
              <a:lnSpc>
                <a:spcPct val="100000"/>
              </a:lnSpc>
              <a:spcAft>
                <a:spcPts val="1800"/>
              </a:spcAft>
            </a:pPr>
            <a:r>
              <a:rPr lang="ja-JP" altLang="en-US" sz="7200" b="1" dirty="0"/>
              <a:t>ことってなんだろう？</a:t>
            </a:r>
            <a:endParaRPr lang="en-US" altLang="ja-JP" sz="7200" b="1" dirty="0"/>
          </a:p>
        </p:txBody>
      </p:sp>
    </p:spTree>
    <p:extLst>
      <p:ext uri="{BB962C8B-B14F-4D97-AF65-F5344CB8AC3E}">
        <p14:creationId xmlns:p14="http://schemas.microsoft.com/office/powerpoint/2010/main" val="2298929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0F80A0-CB97-35D0-5D02-14A8E52BB8AB}"/>
              </a:ext>
            </a:extLst>
          </p:cNvPr>
          <p:cNvSpPr txBox="1"/>
          <p:nvPr/>
        </p:nvSpPr>
        <p:spPr>
          <a:xfrm>
            <a:off x="745353" y="1028346"/>
            <a:ext cx="4756417" cy="1862048"/>
          </a:xfrm>
          <a:prstGeom prst="rect">
            <a:avLst/>
          </a:prstGeom>
          <a:noFill/>
        </p:spPr>
        <p:txBody>
          <a:bodyPr wrap="square" rtlCol="0">
            <a:spAutoFit/>
          </a:bodyPr>
          <a:lstStyle/>
          <a:p>
            <a:pPr algn="ctr"/>
            <a:r>
              <a:rPr kumimoji="1" lang="ja-JP" altLang="en-US" sz="11500" b="1" dirty="0"/>
              <a:t>未知</a:t>
            </a:r>
          </a:p>
        </p:txBody>
      </p:sp>
      <p:sp>
        <p:nvSpPr>
          <p:cNvPr id="3" name="テキスト ボックス 2">
            <a:extLst>
              <a:ext uri="{FF2B5EF4-FFF2-40B4-BE49-F238E27FC236}">
                <a16:creationId xmlns:a16="http://schemas.microsoft.com/office/drawing/2014/main" id="{CB06F1D2-EA49-7367-851B-DCBDF14ADF37}"/>
              </a:ext>
            </a:extLst>
          </p:cNvPr>
          <p:cNvSpPr txBox="1"/>
          <p:nvPr/>
        </p:nvSpPr>
        <p:spPr>
          <a:xfrm>
            <a:off x="6614673" y="1169334"/>
            <a:ext cx="4756417" cy="1862048"/>
          </a:xfrm>
          <a:prstGeom prst="rect">
            <a:avLst/>
          </a:prstGeom>
          <a:noFill/>
        </p:spPr>
        <p:txBody>
          <a:bodyPr wrap="square" rtlCol="0">
            <a:spAutoFit/>
          </a:bodyPr>
          <a:lstStyle/>
          <a:p>
            <a:pPr algn="ctr"/>
            <a:r>
              <a:rPr kumimoji="1" lang="ja-JP" altLang="en-US" sz="11500" b="1" dirty="0"/>
              <a:t>道</a:t>
            </a:r>
          </a:p>
        </p:txBody>
      </p:sp>
      <p:sp>
        <p:nvSpPr>
          <p:cNvPr id="4" name="テキスト ボックス 3">
            <a:extLst>
              <a:ext uri="{FF2B5EF4-FFF2-40B4-BE49-F238E27FC236}">
                <a16:creationId xmlns:a16="http://schemas.microsoft.com/office/drawing/2014/main" id="{DC66E397-7C2F-FD95-9E42-7799E7B7FE67}"/>
              </a:ext>
            </a:extLst>
          </p:cNvPr>
          <p:cNvSpPr txBox="1"/>
          <p:nvPr/>
        </p:nvSpPr>
        <p:spPr>
          <a:xfrm>
            <a:off x="820912" y="175453"/>
            <a:ext cx="4756417" cy="923330"/>
          </a:xfrm>
          <a:prstGeom prst="rect">
            <a:avLst/>
          </a:prstGeom>
          <a:noFill/>
        </p:spPr>
        <p:txBody>
          <a:bodyPr wrap="square" rtlCol="0">
            <a:spAutoFit/>
          </a:bodyPr>
          <a:lstStyle/>
          <a:p>
            <a:pPr algn="ctr"/>
            <a:r>
              <a:rPr kumimoji="1" lang="ja-JP" altLang="en-US" sz="5400" b="1" dirty="0"/>
              <a:t>みち</a:t>
            </a:r>
          </a:p>
        </p:txBody>
      </p:sp>
      <p:sp>
        <p:nvSpPr>
          <p:cNvPr id="5" name="テキスト ボックス 4">
            <a:extLst>
              <a:ext uri="{FF2B5EF4-FFF2-40B4-BE49-F238E27FC236}">
                <a16:creationId xmlns:a16="http://schemas.microsoft.com/office/drawing/2014/main" id="{111C30FC-EC78-AFBA-22D3-B3CD83C2B141}"/>
              </a:ext>
            </a:extLst>
          </p:cNvPr>
          <p:cNvSpPr txBox="1"/>
          <p:nvPr/>
        </p:nvSpPr>
        <p:spPr>
          <a:xfrm>
            <a:off x="6765791" y="105016"/>
            <a:ext cx="4756417" cy="923330"/>
          </a:xfrm>
          <a:prstGeom prst="rect">
            <a:avLst/>
          </a:prstGeom>
          <a:noFill/>
        </p:spPr>
        <p:txBody>
          <a:bodyPr wrap="square" rtlCol="0">
            <a:spAutoFit/>
          </a:bodyPr>
          <a:lstStyle/>
          <a:p>
            <a:pPr algn="ctr"/>
            <a:r>
              <a:rPr kumimoji="1" lang="ja-JP" altLang="en-US" sz="5400" b="1" dirty="0"/>
              <a:t>みち</a:t>
            </a:r>
          </a:p>
        </p:txBody>
      </p:sp>
      <p:sp>
        <p:nvSpPr>
          <p:cNvPr id="6" name="テキスト ボックス 5">
            <a:extLst>
              <a:ext uri="{FF2B5EF4-FFF2-40B4-BE49-F238E27FC236}">
                <a16:creationId xmlns:a16="http://schemas.microsoft.com/office/drawing/2014/main" id="{80A74642-4DD0-0BBD-C4D5-CCBD6C96F7B7}"/>
              </a:ext>
            </a:extLst>
          </p:cNvPr>
          <p:cNvSpPr txBox="1"/>
          <p:nvPr/>
        </p:nvSpPr>
        <p:spPr>
          <a:xfrm>
            <a:off x="318977" y="3431945"/>
            <a:ext cx="5595094" cy="2539157"/>
          </a:xfrm>
          <a:prstGeom prst="rect">
            <a:avLst/>
          </a:prstGeom>
          <a:noFill/>
        </p:spPr>
        <p:txBody>
          <a:bodyPr wrap="square" rtlCol="0">
            <a:spAutoFit/>
          </a:bodyPr>
          <a:lstStyle/>
          <a:p>
            <a:pPr>
              <a:spcAft>
                <a:spcPts val="600"/>
              </a:spcAft>
            </a:pPr>
            <a:r>
              <a:rPr lang="ja-JP" altLang="en-US" sz="3600" b="1" dirty="0"/>
              <a:t>・じぶんで不思議＝未知を</a:t>
            </a:r>
            <a:endParaRPr lang="en-US" altLang="ja-JP" sz="3600" b="1" dirty="0"/>
          </a:p>
          <a:p>
            <a:pPr>
              <a:spcAft>
                <a:spcPts val="600"/>
              </a:spcAft>
            </a:pPr>
            <a:r>
              <a:rPr lang="en-US" altLang="ja-JP" sz="3600" b="1" dirty="0"/>
              <a:t> </a:t>
            </a:r>
            <a:r>
              <a:rPr lang="ja-JP" altLang="en-US" sz="3600" b="1" dirty="0"/>
              <a:t>思いつける</a:t>
            </a:r>
            <a:endParaRPr lang="en-US" altLang="ja-JP" sz="3600" b="1" dirty="0"/>
          </a:p>
          <a:p>
            <a:pPr>
              <a:spcAft>
                <a:spcPts val="600"/>
              </a:spcAft>
            </a:pPr>
            <a:r>
              <a:rPr lang="ja-JP" altLang="en-US" sz="3600" b="1" dirty="0"/>
              <a:t>・他人が気付かないことに</a:t>
            </a:r>
            <a:endParaRPr lang="en-US" altLang="ja-JP" sz="3600" b="1" dirty="0"/>
          </a:p>
          <a:p>
            <a:pPr>
              <a:spcAft>
                <a:spcPts val="600"/>
              </a:spcAft>
            </a:pPr>
            <a:r>
              <a:rPr lang="en-US" altLang="ja-JP" sz="3600" b="1" dirty="0"/>
              <a:t> </a:t>
            </a:r>
            <a:r>
              <a:rPr lang="ja-JP" altLang="en-US" sz="3600" b="1" dirty="0"/>
              <a:t>自分は気づけるようになる</a:t>
            </a:r>
            <a:endParaRPr lang="en-US" altLang="ja-JP" sz="3600" b="1" dirty="0"/>
          </a:p>
        </p:txBody>
      </p:sp>
      <p:sp>
        <p:nvSpPr>
          <p:cNvPr id="8" name="テキスト ボックス 7">
            <a:extLst>
              <a:ext uri="{FF2B5EF4-FFF2-40B4-BE49-F238E27FC236}">
                <a16:creationId xmlns:a16="http://schemas.microsoft.com/office/drawing/2014/main" id="{49D15E7C-FCFA-AC51-9D46-66089A9C5247}"/>
              </a:ext>
            </a:extLst>
          </p:cNvPr>
          <p:cNvSpPr txBox="1"/>
          <p:nvPr/>
        </p:nvSpPr>
        <p:spPr>
          <a:xfrm>
            <a:off x="6469315" y="3585834"/>
            <a:ext cx="5595094" cy="3170099"/>
          </a:xfrm>
          <a:prstGeom prst="rect">
            <a:avLst/>
          </a:prstGeom>
          <a:noFill/>
        </p:spPr>
        <p:txBody>
          <a:bodyPr wrap="square" rtlCol="0">
            <a:spAutoFit/>
          </a:bodyPr>
          <a:lstStyle/>
          <a:p>
            <a:pPr>
              <a:spcAft>
                <a:spcPts val="600"/>
              </a:spcAft>
            </a:pPr>
            <a:r>
              <a:rPr lang="ja-JP" altLang="en-US" sz="3600" b="1" dirty="0"/>
              <a:t>・尾瀬の道（木道）で</a:t>
            </a:r>
            <a:endParaRPr lang="en-US" altLang="ja-JP" sz="3600" b="1" dirty="0"/>
          </a:p>
          <a:p>
            <a:pPr>
              <a:spcAft>
                <a:spcPts val="600"/>
              </a:spcAft>
            </a:pPr>
            <a:r>
              <a:rPr lang="ja-JP" altLang="en-US" sz="3600" b="1" dirty="0"/>
              <a:t>　不思議を集める</a:t>
            </a:r>
            <a:endParaRPr lang="en-US" altLang="ja-JP" sz="3600" b="1" dirty="0"/>
          </a:p>
          <a:p>
            <a:pPr>
              <a:spcAft>
                <a:spcPts val="600"/>
              </a:spcAft>
            </a:pPr>
            <a:r>
              <a:rPr lang="ja-JP" altLang="en-US" sz="3600" b="1" dirty="0"/>
              <a:t>・自分だけの不思議を</a:t>
            </a:r>
            <a:endParaRPr lang="en-US" altLang="ja-JP" sz="3600" b="1" dirty="0"/>
          </a:p>
          <a:p>
            <a:pPr>
              <a:spcAft>
                <a:spcPts val="600"/>
              </a:spcAft>
            </a:pPr>
            <a:r>
              <a:rPr lang="ja-JP" altLang="en-US" sz="3600" b="1" dirty="0"/>
              <a:t>　発見すればそれが</a:t>
            </a:r>
            <a:endParaRPr lang="en-US" altLang="ja-JP" sz="3600" b="1" dirty="0"/>
          </a:p>
          <a:p>
            <a:pPr>
              <a:spcAft>
                <a:spcPts val="600"/>
              </a:spcAft>
            </a:pPr>
            <a:r>
              <a:rPr lang="ja-JP" altLang="en-US" sz="3600" b="1" dirty="0"/>
              <a:t>　自分の道（キャリア）となる</a:t>
            </a:r>
            <a:endParaRPr lang="en-US" altLang="ja-JP" sz="3600" b="1" dirty="0"/>
          </a:p>
        </p:txBody>
      </p:sp>
      <p:pic>
        <p:nvPicPr>
          <p:cNvPr id="10" name="図 9" descr="グリーン, 傘 が含まれている画像&#10;&#10;自動的に生成された説明">
            <a:extLst>
              <a:ext uri="{FF2B5EF4-FFF2-40B4-BE49-F238E27FC236}">
                <a16:creationId xmlns:a16="http://schemas.microsoft.com/office/drawing/2014/main" id="{0469AD70-4EF6-7426-DD5C-04AFB7CB09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11897" y="1593797"/>
            <a:ext cx="1505328" cy="1128996"/>
          </a:xfrm>
          <a:prstGeom prst="rect">
            <a:avLst/>
          </a:prstGeom>
        </p:spPr>
      </p:pic>
      <p:sp>
        <p:nvSpPr>
          <p:cNvPr id="11" name="テキスト ボックス 10">
            <a:extLst>
              <a:ext uri="{FF2B5EF4-FFF2-40B4-BE49-F238E27FC236}">
                <a16:creationId xmlns:a16="http://schemas.microsoft.com/office/drawing/2014/main" id="{E664C649-866C-0CD5-81EE-41F0044E3EFB}"/>
              </a:ext>
            </a:extLst>
          </p:cNvPr>
          <p:cNvSpPr txBox="1"/>
          <p:nvPr/>
        </p:nvSpPr>
        <p:spPr>
          <a:xfrm>
            <a:off x="4137031" y="1696630"/>
            <a:ext cx="1777040" cy="923330"/>
          </a:xfrm>
          <a:prstGeom prst="rect">
            <a:avLst/>
          </a:prstGeom>
          <a:noFill/>
        </p:spPr>
        <p:txBody>
          <a:bodyPr wrap="square" rtlCol="0">
            <a:spAutoFit/>
          </a:bodyPr>
          <a:lstStyle/>
          <a:p>
            <a:pPr algn="ctr"/>
            <a:r>
              <a:rPr lang="ja-JP" altLang="en-US" sz="5400" dirty="0"/>
              <a:t>❓</a:t>
            </a:r>
            <a:endParaRPr kumimoji="1" lang="ja-JP" altLang="en-US" sz="5400" dirty="0"/>
          </a:p>
        </p:txBody>
      </p:sp>
    </p:spTree>
    <p:extLst>
      <p:ext uri="{BB962C8B-B14F-4D97-AF65-F5344CB8AC3E}">
        <p14:creationId xmlns:p14="http://schemas.microsoft.com/office/powerpoint/2010/main" val="410857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5D3C-7C8D-601B-2AD6-459F8102EA28}"/>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D9E8E602-57DE-71C8-DDEB-C74D7C8BEBC9}"/>
              </a:ext>
            </a:extLst>
          </p:cNvPr>
          <p:cNvGrpSpPr/>
          <p:nvPr/>
        </p:nvGrpSpPr>
        <p:grpSpPr>
          <a:xfrm>
            <a:off x="605280" y="1648079"/>
            <a:ext cx="11189079" cy="4346438"/>
            <a:chOff x="0" y="-19050"/>
            <a:chExt cx="2395881" cy="1694385"/>
          </a:xfrm>
        </p:grpSpPr>
        <p:sp>
          <p:nvSpPr>
            <p:cNvPr id="9" name="Freeform 6">
              <a:extLst>
                <a:ext uri="{FF2B5EF4-FFF2-40B4-BE49-F238E27FC236}">
                  <a16:creationId xmlns:a16="http://schemas.microsoft.com/office/drawing/2014/main" id="{A8347332-A393-CF9E-CC97-60462B275BBC}"/>
                </a:ext>
              </a:extLst>
            </p:cNvPr>
            <p:cNvSpPr/>
            <p:nvPr/>
          </p:nvSpPr>
          <p:spPr>
            <a:xfrm>
              <a:off x="0" y="-19050"/>
              <a:ext cx="2395881" cy="1694385"/>
            </a:xfrm>
            <a:custGeom>
              <a:avLst/>
              <a:gdLst/>
              <a:ahLst/>
              <a:cxnLst/>
              <a:rect l="l" t="t" r="r" b="b"/>
              <a:pathLst>
                <a:path w="2395881" h="1675335">
                  <a:moveTo>
                    <a:pt x="0" y="0"/>
                  </a:moveTo>
                  <a:lnTo>
                    <a:pt x="2395881" y="0"/>
                  </a:lnTo>
                  <a:lnTo>
                    <a:pt x="2395881" y="1675335"/>
                  </a:lnTo>
                  <a:lnTo>
                    <a:pt x="0" y="1675335"/>
                  </a:lnTo>
                  <a:close/>
                </a:path>
              </a:pathLst>
            </a:custGeom>
            <a:solidFill>
              <a:srgbClr val="000000">
                <a:alpha val="0"/>
              </a:srgbClr>
            </a:solidFill>
            <a:ln w="38100" cap="sq">
              <a:solidFill>
                <a:srgbClr val="000000"/>
              </a:solidFill>
              <a:prstDash val="solid"/>
              <a:miter/>
            </a:ln>
          </p:spPr>
          <p:txBody>
            <a:bodyPr/>
            <a:lstStyle/>
            <a:p>
              <a:pPr defTabSz="914446">
                <a:defRPr/>
              </a:pPr>
              <a:endParaRPr lang="ja-JP" altLang="en-US" dirty="0">
                <a:solidFill>
                  <a:prstClr val="black"/>
                </a:solidFill>
                <a:latin typeface="+mn-ea"/>
              </a:endParaRPr>
            </a:p>
          </p:txBody>
        </p:sp>
        <p:sp>
          <p:nvSpPr>
            <p:cNvPr id="10" name="TextBox 7">
              <a:extLst>
                <a:ext uri="{FF2B5EF4-FFF2-40B4-BE49-F238E27FC236}">
                  <a16:creationId xmlns:a16="http://schemas.microsoft.com/office/drawing/2014/main" id="{93F15FED-B4F9-2BD7-2953-1F0E543749B8}"/>
                </a:ext>
              </a:extLst>
            </p:cNvPr>
            <p:cNvSpPr txBox="1"/>
            <p:nvPr/>
          </p:nvSpPr>
          <p:spPr>
            <a:xfrm>
              <a:off x="0" y="-19050"/>
              <a:ext cx="2395881" cy="1694385"/>
            </a:xfrm>
            <a:prstGeom prst="rect">
              <a:avLst/>
            </a:prstGeom>
          </p:spPr>
          <p:txBody>
            <a:bodyPr lIns="50800" tIns="50800" rIns="50800" bIns="50800" rtlCol="0" anchor="ctr"/>
            <a:lstStyle/>
            <a:p>
              <a:pPr algn="ctr" defTabSz="914446">
                <a:lnSpc>
                  <a:spcPts val="1960"/>
                </a:lnSpc>
                <a:defRPr/>
              </a:pPr>
              <a:endParaRPr>
                <a:solidFill>
                  <a:prstClr val="black"/>
                </a:solidFill>
                <a:latin typeface="+mn-ea"/>
              </a:endParaRPr>
            </a:p>
          </p:txBody>
        </p:sp>
      </p:grpSp>
      <p:sp>
        <p:nvSpPr>
          <p:cNvPr id="4" name="タイトル 3">
            <a:extLst>
              <a:ext uri="{FF2B5EF4-FFF2-40B4-BE49-F238E27FC236}">
                <a16:creationId xmlns:a16="http://schemas.microsoft.com/office/drawing/2014/main" id="{4A00E503-D6A5-941B-8993-8A426E563871}"/>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sz="3600" b="1" dirty="0"/>
              <a:t>たとえ同じ風景を見ても、思いつく「不思議」はひとそれぞれ！</a:t>
            </a:r>
          </a:p>
        </p:txBody>
      </p:sp>
      <p:sp>
        <p:nvSpPr>
          <p:cNvPr id="11" name="Freeform 31">
            <a:extLst>
              <a:ext uri="{FF2B5EF4-FFF2-40B4-BE49-F238E27FC236}">
                <a16:creationId xmlns:a16="http://schemas.microsoft.com/office/drawing/2014/main" id="{8F69D10E-91B2-B1A4-BFCD-00DE4050FCE2}"/>
              </a:ext>
            </a:extLst>
          </p:cNvPr>
          <p:cNvSpPr/>
          <p:nvPr/>
        </p:nvSpPr>
        <p:spPr>
          <a:xfrm>
            <a:off x="4425633" y="2601553"/>
            <a:ext cx="2920547" cy="3187944"/>
          </a:xfrm>
          <a:custGeom>
            <a:avLst/>
            <a:gdLst/>
            <a:ahLst/>
            <a:cxnLst/>
            <a:rect l="l" t="t" r="r" b="b"/>
            <a:pathLst>
              <a:path w="1277895" h="2257290">
                <a:moveTo>
                  <a:pt x="0" y="0"/>
                </a:moveTo>
                <a:lnTo>
                  <a:pt x="1277895" y="0"/>
                </a:lnTo>
                <a:lnTo>
                  <a:pt x="1277895" y="2257290"/>
                </a:lnTo>
                <a:lnTo>
                  <a:pt x="0" y="2257290"/>
                </a:lnTo>
                <a:lnTo>
                  <a:pt x="0" y="0"/>
                </a:lnTo>
                <a:close/>
              </a:path>
            </a:pathLst>
          </a:custGeom>
          <a:blipFill>
            <a:blip r:embed="rId2"/>
            <a:stretch>
              <a:fillRect t="-11304" b="-11217"/>
            </a:stretch>
          </a:blipFill>
        </p:spPr>
        <p:txBody>
          <a:bodyPr/>
          <a:lstStyle/>
          <a:p>
            <a:pPr defTabSz="914446">
              <a:defRPr/>
            </a:pPr>
            <a:endParaRPr lang="ja-JP" altLang="en-US">
              <a:solidFill>
                <a:prstClr val="black"/>
              </a:solidFill>
              <a:latin typeface="+mn-ea"/>
            </a:endParaRPr>
          </a:p>
        </p:txBody>
      </p:sp>
      <p:grpSp>
        <p:nvGrpSpPr>
          <p:cNvPr id="12" name="Group 32">
            <a:extLst>
              <a:ext uri="{FF2B5EF4-FFF2-40B4-BE49-F238E27FC236}">
                <a16:creationId xmlns:a16="http://schemas.microsoft.com/office/drawing/2014/main" id="{8F343E53-B0A5-90FE-E8ED-3F4BEA765DF3}"/>
              </a:ext>
            </a:extLst>
          </p:cNvPr>
          <p:cNvGrpSpPr/>
          <p:nvPr/>
        </p:nvGrpSpPr>
        <p:grpSpPr>
          <a:xfrm>
            <a:off x="786535" y="1915179"/>
            <a:ext cx="1042660" cy="1029921"/>
            <a:chOff x="0" y="0"/>
            <a:chExt cx="985477" cy="989446"/>
          </a:xfrm>
        </p:grpSpPr>
        <p:sp>
          <p:nvSpPr>
            <p:cNvPr id="13" name="Freeform 33">
              <a:extLst>
                <a:ext uri="{FF2B5EF4-FFF2-40B4-BE49-F238E27FC236}">
                  <a16:creationId xmlns:a16="http://schemas.microsoft.com/office/drawing/2014/main" id="{FB293B21-4B00-DB3F-4802-86309F7530BD}"/>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BFD36D"/>
            </a:solidFill>
            <a:ln w="19050" cap="sq">
              <a:solidFill>
                <a:srgbClr val="000000"/>
              </a:solidFill>
              <a:prstDash val="solid"/>
              <a:miter/>
            </a:ln>
          </p:spPr>
          <p:txBody>
            <a:bodyPr/>
            <a:lstStyle/>
            <a:p>
              <a:pPr defTabSz="914446">
                <a:defRPr/>
              </a:pPr>
              <a:endParaRPr lang="ja-JP" altLang="en-US">
                <a:solidFill>
                  <a:prstClr val="black"/>
                </a:solidFill>
                <a:latin typeface="+mn-ea"/>
              </a:endParaRPr>
            </a:p>
          </p:txBody>
        </p:sp>
        <p:sp>
          <p:nvSpPr>
            <p:cNvPr id="14" name="TextBox 34">
              <a:extLst>
                <a:ext uri="{FF2B5EF4-FFF2-40B4-BE49-F238E27FC236}">
                  <a16:creationId xmlns:a16="http://schemas.microsoft.com/office/drawing/2014/main" id="{DA8196B0-DE56-F245-AD2F-05E02D87E7AB}"/>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15" name="Group 35">
            <a:extLst>
              <a:ext uri="{FF2B5EF4-FFF2-40B4-BE49-F238E27FC236}">
                <a16:creationId xmlns:a16="http://schemas.microsoft.com/office/drawing/2014/main" id="{10327021-F6C5-C5E1-ECF4-1C080A57C00F}"/>
              </a:ext>
            </a:extLst>
          </p:cNvPr>
          <p:cNvGrpSpPr/>
          <p:nvPr/>
        </p:nvGrpSpPr>
        <p:grpSpPr>
          <a:xfrm>
            <a:off x="786536" y="3856563"/>
            <a:ext cx="1042660" cy="1029921"/>
            <a:chOff x="0" y="0"/>
            <a:chExt cx="985477" cy="989446"/>
          </a:xfrm>
        </p:grpSpPr>
        <p:sp>
          <p:nvSpPr>
            <p:cNvPr id="16" name="Freeform 36">
              <a:extLst>
                <a:ext uri="{FF2B5EF4-FFF2-40B4-BE49-F238E27FC236}">
                  <a16:creationId xmlns:a16="http://schemas.microsoft.com/office/drawing/2014/main" id="{272CB3F3-93A2-1FF4-5291-4D07B63A26E8}"/>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914D">
                <a:alpha val="45882"/>
              </a:srgbClr>
            </a:solidFill>
            <a:ln w="19050" cap="sq">
              <a:solidFill>
                <a:srgbClr val="000000">
                  <a:alpha val="45882"/>
                </a:srgbClr>
              </a:solidFill>
              <a:prstDash val="solid"/>
              <a:miter/>
            </a:ln>
          </p:spPr>
          <p:txBody>
            <a:bodyPr/>
            <a:lstStyle/>
            <a:p>
              <a:pPr defTabSz="914446">
                <a:defRPr/>
              </a:pPr>
              <a:endParaRPr lang="ja-JP" altLang="en-US">
                <a:solidFill>
                  <a:prstClr val="black"/>
                </a:solidFill>
                <a:latin typeface="+mn-ea"/>
              </a:endParaRPr>
            </a:p>
          </p:txBody>
        </p:sp>
        <p:sp>
          <p:nvSpPr>
            <p:cNvPr id="17" name="TextBox 37">
              <a:extLst>
                <a:ext uri="{FF2B5EF4-FFF2-40B4-BE49-F238E27FC236}">
                  <a16:creationId xmlns:a16="http://schemas.microsoft.com/office/drawing/2014/main" id="{1902C21C-AEFC-91E1-86BB-F4E8C4432B5F}"/>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18" name="Group 38">
            <a:extLst>
              <a:ext uri="{FF2B5EF4-FFF2-40B4-BE49-F238E27FC236}">
                <a16:creationId xmlns:a16="http://schemas.microsoft.com/office/drawing/2014/main" id="{C6AC7E90-67E0-B40A-82FA-F04735B01661}"/>
              </a:ext>
            </a:extLst>
          </p:cNvPr>
          <p:cNvGrpSpPr/>
          <p:nvPr/>
        </p:nvGrpSpPr>
        <p:grpSpPr>
          <a:xfrm>
            <a:off x="7736131" y="1951983"/>
            <a:ext cx="1042660" cy="1029921"/>
            <a:chOff x="0" y="0"/>
            <a:chExt cx="985477" cy="989446"/>
          </a:xfrm>
        </p:grpSpPr>
        <p:sp>
          <p:nvSpPr>
            <p:cNvPr id="19" name="Freeform 39">
              <a:extLst>
                <a:ext uri="{FF2B5EF4-FFF2-40B4-BE49-F238E27FC236}">
                  <a16:creationId xmlns:a16="http://schemas.microsoft.com/office/drawing/2014/main" id="{A350D5DE-58F1-821A-6066-153CA6BA11BD}"/>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DE59"/>
            </a:solidFill>
            <a:ln w="19050" cap="sq">
              <a:solidFill>
                <a:srgbClr val="000000"/>
              </a:solidFill>
              <a:prstDash val="solid"/>
              <a:miter/>
            </a:ln>
          </p:spPr>
          <p:txBody>
            <a:bodyPr/>
            <a:lstStyle/>
            <a:p>
              <a:pPr defTabSz="914446">
                <a:defRPr/>
              </a:pPr>
              <a:endParaRPr lang="ja-JP" altLang="en-US">
                <a:solidFill>
                  <a:prstClr val="black"/>
                </a:solidFill>
                <a:latin typeface="+mn-ea"/>
              </a:endParaRPr>
            </a:p>
          </p:txBody>
        </p:sp>
        <p:sp>
          <p:nvSpPr>
            <p:cNvPr id="20" name="TextBox 40">
              <a:extLst>
                <a:ext uri="{FF2B5EF4-FFF2-40B4-BE49-F238E27FC236}">
                  <a16:creationId xmlns:a16="http://schemas.microsoft.com/office/drawing/2014/main" id="{F3F2FAFD-9717-E21B-B475-6C59041CD3A9}"/>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21" name="Group 44">
            <a:extLst>
              <a:ext uri="{FF2B5EF4-FFF2-40B4-BE49-F238E27FC236}">
                <a16:creationId xmlns:a16="http://schemas.microsoft.com/office/drawing/2014/main" id="{5797B184-8AD8-1535-29B4-E4A00D9C00B9}"/>
              </a:ext>
            </a:extLst>
          </p:cNvPr>
          <p:cNvGrpSpPr/>
          <p:nvPr/>
        </p:nvGrpSpPr>
        <p:grpSpPr>
          <a:xfrm>
            <a:off x="7736130" y="3882907"/>
            <a:ext cx="1042661" cy="1029921"/>
            <a:chOff x="0" y="0"/>
            <a:chExt cx="985477" cy="989446"/>
          </a:xfrm>
        </p:grpSpPr>
        <p:sp>
          <p:nvSpPr>
            <p:cNvPr id="22" name="Freeform 45">
              <a:extLst>
                <a:ext uri="{FF2B5EF4-FFF2-40B4-BE49-F238E27FC236}">
                  <a16:creationId xmlns:a16="http://schemas.microsoft.com/office/drawing/2014/main" id="{D73A1EFC-308F-B480-A95A-B72A7377516C}"/>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66C4">
                <a:alpha val="21961"/>
              </a:srgbClr>
            </a:solidFill>
            <a:ln w="19050" cap="sq">
              <a:solidFill>
                <a:srgbClr val="000000">
                  <a:alpha val="21961"/>
                </a:srgbClr>
              </a:solidFill>
              <a:prstDash val="solid"/>
              <a:miter/>
            </a:ln>
          </p:spPr>
          <p:txBody>
            <a:bodyPr/>
            <a:lstStyle/>
            <a:p>
              <a:pPr defTabSz="914446">
                <a:defRPr/>
              </a:pPr>
              <a:endParaRPr lang="ja-JP" altLang="en-US">
                <a:solidFill>
                  <a:prstClr val="black"/>
                </a:solidFill>
                <a:latin typeface="+mn-ea"/>
              </a:endParaRPr>
            </a:p>
          </p:txBody>
        </p:sp>
        <p:sp>
          <p:nvSpPr>
            <p:cNvPr id="23" name="TextBox 46">
              <a:extLst>
                <a:ext uri="{FF2B5EF4-FFF2-40B4-BE49-F238E27FC236}">
                  <a16:creationId xmlns:a16="http://schemas.microsoft.com/office/drawing/2014/main" id="{16083164-34F5-E5F4-FD68-6BF461AB6CC1}"/>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sp>
        <p:nvSpPr>
          <p:cNvPr id="24" name="TextBox 51">
            <a:extLst>
              <a:ext uri="{FF2B5EF4-FFF2-40B4-BE49-F238E27FC236}">
                <a16:creationId xmlns:a16="http://schemas.microsoft.com/office/drawing/2014/main" id="{DD02F54D-41F6-4B40-178E-A4EBF669B148}"/>
              </a:ext>
            </a:extLst>
          </p:cNvPr>
          <p:cNvSpPr txBox="1"/>
          <p:nvPr/>
        </p:nvSpPr>
        <p:spPr>
          <a:xfrm>
            <a:off x="1066263" y="2191192"/>
            <a:ext cx="462405" cy="512961"/>
          </a:xfrm>
          <a:prstGeom prst="rect">
            <a:avLst/>
          </a:prstGeom>
        </p:spPr>
        <p:txBody>
          <a:bodyPr wrap="square" lIns="0" tIns="0" rIns="0" bIns="0" rtlCol="0" anchor="t">
            <a:spAutoFit/>
          </a:bodyPr>
          <a:lstStyle/>
          <a:p>
            <a:pPr algn="ctr" defTabSz="914446">
              <a:lnSpc>
                <a:spcPts val="3958"/>
              </a:lnSpc>
              <a:defRPr/>
            </a:pPr>
            <a:r>
              <a:rPr lang="en-US" sz="4400" dirty="0">
                <a:solidFill>
                  <a:srgbClr val="000000"/>
                </a:solidFill>
                <a:latin typeface="+mn-ea"/>
              </a:rPr>
              <a:t>ど</a:t>
            </a:r>
          </a:p>
        </p:txBody>
      </p:sp>
      <p:sp>
        <p:nvSpPr>
          <p:cNvPr id="25" name="TextBox 52">
            <a:extLst>
              <a:ext uri="{FF2B5EF4-FFF2-40B4-BE49-F238E27FC236}">
                <a16:creationId xmlns:a16="http://schemas.microsoft.com/office/drawing/2014/main" id="{41A4ABC9-4C71-B13B-7240-A10D7C30C6F7}"/>
              </a:ext>
            </a:extLst>
          </p:cNvPr>
          <p:cNvSpPr txBox="1"/>
          <p:nvPr/>
        </p:nvSpPr>
        <p:spPr>
          <a:xfrm>
            <a:off x="2011173" y="2011735"/>
            <a:ext cx="2920547" cy="1184940"/>
          </a:xfrm>
          <a:prstGeom prst="rect">
            <a:avLst/>
          </a:prstGeom>
        </p:spPr>
        <p:txBody>
          <a:bodyPr wrap="square" lIns="0" tIns="0" rIns="0" bIns="0" rtlCol="0" anchor="t">
            <a:spAutoFit/>
          </a:bodyPr>
          <a:lstStyle/>
          <a:p>
            <a:pPr defTabSz="914446">
              <a:spcAft>
                <a:spcPts val="300"/>
              </a:spcAft>
              <a:defRPr/>
            </a:pPr>
            <a:r>
              <a:rPr lang="en-US" sz="2400" u="sng" spc="-152" dirty="0" err="1">
                <a:solidFill>
                  <a:srgbClr val="000000"/>
                </a:solidFill>
                <a:latin typeface="+mn-ea"/>
              </a:rPr>
              <a:t>どんな音が</a:t>
            </a:r>
            <a:endParaRPr lang="en-US" sz="2400" u="sng" spc="-152" dirty="0">
              <a:solidFill>
                <a:srgbClr val="000000"/>
              </a:solidFill>
              <a:latin typeface="+mn-ea"/>
            </a:endParaRPr>
          </a:p>
          <a:p>
            <a:pPr defTabSz="914446">
              <a:spcAft>
                <a:spcPts val="300"/>
              </a:spcAft>
              <a:defRPr/>
            </a:pPr>
            <a:r>
              <a:rPr lang="en-US" sz="2400" u="sng" spc="-152" dirty="0" err="1">
                <a:solidFill>
                  <a:srgbClr val="000000"/>
                </a:solidFill>
                <a:latin typeface="+mn-ea"/>
              </a:rPr>
              <a:t>鳴っているかな</a:t>
            </a:r>
            <a:r>
              <a:rPr lang="en-US" sz="2400" u="sng" spc="-152" dirty="0">
                <a:solidFill>
                  <a:srgbClr val="000000"/>
                </a:solidFill>
                <a:latin typeface="+mn-ea"/>
              </a:rPr>
              <a:t>、</a:t>
            </a:r>
          </a:p>
          <a:p>
            <a:pPr defTabSz="914446">
              <a:spcAft>
                <a:spcPts val="300"/>
              </a:spcAft>
              <a:defRPr/>
            </a:pPr>
            <a:r>
              <a:rPr lang="en-US" sz="2400" u="sng" dirty="0" err="1">
                <a:solidFill>
                  <a:srgbClr val="000000"/>
                </a:solidFill>
                <a:latin typeface="+mn-ea"/>
              </a:rPr>
              <a:t>この木道</a:t>
            </a:r>
            <a:r>
              <a:rPr lang="en-US" sz="2400" u="sng" dirty="0">
                <a:solidFill>
                  <a:srgbClr val="000000"/>
                </a:solidFill>
                <a:latin typeface="+mn-ea"/>
              </a:rPr>
              <a:t>！</a:t>
            </a:r>
          </a:p>
        </p:txBody>
      </p:sp>
      <p:sp>
        <p:nvSpPr>
          <p:cNvPr id="27" name="TextBox 54">
            <a:extLst>
              <a:ext uri="{FF2B5EF4-FFF2-40B4-BE49-F238E27FC236}">
                <a16:creationId xmlns:a16="http://schemas.microsoft.com/office/drawing/2014/main" id="{FEEE20C5-9855-FA91-5531-560BB5CED0AA}"/>
              </a:ext>
            </a:extLst>
          </p:cNvPr>
          <p:cNvSpPr txBox="1"/>
          <p:nvPr/>
        </p:nvSpPr>
        <p:spPr>
          <a:xfrm>
            <a:off x="1142572" y="4165320"/>
            <a:ext cx="386096" cy="512961"/>
          </a:xfrm>
          <a:prstGeom prst="rect">
            <a:avLst/>
          </a:prstGeom>
        </p:spPr>
        <p:txBody>
          <a:bodyPr lIns="0" tIns="0" rIns="0" bIns="0" rtlCol="0" anchor="t">
            <a:spAutoFit/>
          </a:bodyPr>
          <a:lstStyle/>
          <a:p>
            <a:pPr algn="ctr" defTabSz="914446">
              <a:lnSpc>
                <a:spcPts val="3958"/>
              </a:lnSpc>
              <a:defRPr/>
            </a:pPr>
            <a:r>
              <a:rPr lang="en-US" sz="4400" dirty="0">
                <a:solidFill>
                  <a:srgbClr val="000000"/>
                </a:solidFill>
                <a:latin typeface="+mn-ea"/>
              </a:rPr>
              <a:t>ち</a:t>
            </a:r>
          </a:p>
        </p:txBody>
      </p:sp>
      <p:sp>
        <p:nvSpPr>
          <p:cNvPr id="28" name="TextBox 55">
            <a:extLst>
              <a:ext uri="{FF2B5EF4-FFF2-40B4-BE49-F238E27FC236}">
                <a16:creationId xmlns:a16="http://schemas.microsoft.com/office/drawing/2014/main" id="{EAC5AFBB-5381-8F58-A77C-D6EA372F93E7}"/>
              </a:ext>
            </a:extLst>
          </p:cNvPr>
          <p:cNvSpPr txBox="1"/>
          <p:nvPr/>
        </p:nvSpPr>
        <p:spPr>
          <a:xfrm>
            <a:off x="1985287" y="3882907"/>
            <a:ext cx="3325320" cy="1184940"/>
          </a:xfrm>
          <a:prstGeom prst="rect">
            <a:avLst/>
          </a:prstGeom>
        </p:spPr>
        <p:txBody>
          <a:bodyPr wrap="square" lIns="0" tIns="0" rIns="0" bIns="0" rtlCol="0" anchor="t">
            <a:spAutoFit/>
          </a:bodyPr>
          <a:lstStyle/>
          <a:p>
            <a:pPr defTabSz="914446">
              <a:spcAft>
                <a:spcPts val="300"/>
              </a:spcAft>
              <a:defRPr/>
            </a:pPr>
            <a:r>
              <a:rPr lang="en-US" sz="2400" u="sng" dirty="0" err="1">
                <a:solidFill>
                  <a:srgbClr val="000000"/>
                </a:solidFill>
                <a:latin typeface="+mn-ea"/>
              </a:rPr>
              <a:t>ちゃいろの木道</a:t>
            </a:r>
            <a:r>
              <a:rPr lang="en-US" sz="2400" u="sng" dirty="0">
                <a:solidFill>
                  <a:srgbClr val="000000"/>
                </a:solidFill>
                <a:latin typeface="+mn-ea"/>
              </a:rPr>
              <a:t>、</a:t>
            </a:r>
          </a:p>
          <a:p>
            <a:pPr defTabSz="914446">
              <a:spcAft>
                <a:spcPts val="300"/>
              </a:spcAft>
              <a:defRPr/>
            </a:pPr>
            <a:r>
              <a:rPr lang="en-US" sz="2400" u="sng" spc="-144" dirty="0" err="1">
                <a:solidFill>
                  <a:srgbClr val="000000"/>
                </a:solidFill>
                <a:latin typeface="+mn-ea"/>
              </a:rPr>
              <a:t>ちゃいろは世界に</a:t>
            </a:r>
            <a:endParaRPr lang="en-US" sz="2400" u="sng" spc="-144" dirty="0">
              <a:solidFill>
                <a:srgbClr val="000000"/>
              </a:solidFill>
              <a:latin typeface="+mn-ea"/>
            </a:endParaRPr>
          </a:p>
          <a:p>
            <a:pPr defTabSz="914446">
              <a:spcAft>
                <a:spcPts val="300"/>
              </a:spcAft>
              <a:defRPr/>
            </a:pPr>
            <a:r>
              <a:rPr lang="en-US" sz="2400" u="sng" spc="-144" dirty="0" err="1">
                <a:solidFill>
                  <a:srgbClr val="000000"/>
                </a:solidFill>
                <a:latin typeface="+mn-ea"/>
              </a:rPr>
              <a:t>何種類</a:t>
            </a:r>
            <a:r>
              <a:rPr lang="en-US" sz="2400" u="sng" spc="-144" dirty="0">
                <a:solidFill>
                  <a:srgbClr val="000000"/>
                </a:solidFill>
                <a:latin typeface="+mn-ea"/>
              </a:rPr>
              <a:t>？</a:t>
            </a:r>
          </a:p>
        </p:txBody>
      </p:sp>
      <p:sp>
        <p:nvSpPr>
          <p:cNvPr id="30" name="TextBox 57">
            <a:extLst>
              <a:ext uri="{FF2B5EF4-FFF2-40B4-BE49-F238E27FC236}">
                <a16:creationId xmlns:a16="http://schemas.microsoft.com/office/drawing/2014/main" id="{CAC84E80-DBF4-4E10-C787-C8657BA06E1E}"/>
              </a:ext>
            </a:extLst>
          </p:cNvPr>
          <p:cNvSpPr txBox="1"/>
          <p:nvPr/>
        </p:nvSpPr>
        <p:spPr>
          <a:xfrm>
            <a:off x="8064413" y="2205557"/>
            <a:ext cx="386096" cy="512961"/>
          </a:xfrm>
          <a:prstGeom prst="rect">
            <a:avLst/>
          </a:prstGeom>
        </p:spPr>
        <p:txBody>
          <a:bodyPr lIns="0" tIns="0" rIns="0" bIns="0" rtlCol="0" anchor="t">
            <a:spAutoFit/>
          </a:bodyPr>
          <a:lstStyle/>
          <a:p>
            <a:pPr algn="ctr" defTabSz="914446">
              <a:lnSpc>
                <a:spcPts val="3958"/>
              </a:lnSpc>
              <a:defRPr/>
            </a:pPr>
            <a:r>
              <a:rPr lang="en-US" sz="4400" dirty="0">
                <a:solidFill>
                  <a:srgbClr val="000000"/>
                </a:solidFill>
                <a:latin typeface="+mn-ea"/>
              </a:rPr>
              <a:t>い</a:t>
            </a:r>
          </a:p>
        </p:txBody>
      </p:sp>
      <p:sp>
        <p:nvSpPr>
          <p:cNvPr id="31" name="TextBox 58">
            <a:extLst>
              <a:ext uri="{FF2B5EF4-FFF2-40B4-BE49-F238E27FC236}">
                <a16:creationId xmlns:a16="http://schemas.microsoft.com/office/drawing/2014/main" id="{FE54BB8E-F583-0E7B-E156-38ADFDB39F85}"/>
              </a:ext>
            </a:extLst>
          </p:cNvPr>
          <p:cNvSpPr txBox="1"/>
          <p:nvPr/>
        </p:nvSpPr>
        <p:spPr>
          <a:xfrm>
            <a:off x="8922071" y="2063401"/>
            <a:ext cx="2687462" cy="1184940"/>
          </a:xfrm>
          <a:prstGeom prst="rect">
            <a:avLst/>
          </a:prstGeom>
        </p:spPr>
        <p:txBody>
          <a:bodyPr wrap="square" lIns="0" tIns="0" rIns="0" bIns="0" rtlCol="0" anchor="t">
            <a:spAutoFit/>
          </a:bodyPr>
          <a:lstStyle/>
          <a:p>
            <a:pPr defTabSz="914446">
              <a:spcAft>
                <a:spcPts val="300"/>
              </a:spcAft>
              <a:defRPr/>
            </a:pPr>
            <a:r>
              <a:rPr lang="en-US" sz="2400" u="sng" dirty="0" err="1">
                <a:solidFill>
                  <a:srgbClr val="000000"/>
                </a:solidFill>
                <a:latin typeface="+mn-ea"/>
              </a:rPr>
              <a:t>いままで何人</a:t>
            </a:r>
            <a:r>
              <a:rPr lang="en-US" sz="2400" u="sng" dirty="0">
                <a:solidFill>
                  <a:srgbClr val="000000"/>
                </a:solidFill>
                <a:latin typeface="+mn-ea"/>
              </a:rPr>
              <a:t>、</a:t>
            </a:r>
          </a:p>
          <a:p>
            <a:pPr defTabSz="914446">
              <a:spcAft>
                <a:spcPts val="300"/>
              </a:spcAft>
              <a:defRPr/>
            </a:pPr>
            <a:r>
              <a:rPr lang="en-US" sz="2400" u="sng" dirty="0" err="1">
                <a:solidFill>
                  <a:srgbClr val="000000"/>
                </a:solidFill>
                <a:latin typeface="+mn-ea"/>
              </a:rPr>
              <a:t>何千人</a:t>
            </a:r>
            <a:r>
              <a:rPr lang="en-US" sz="2400" u="sng" dirty="0">
                <a:solidFill>
                  <a:srgbClr val="000000"/>
                </a:solidFill>
                <a:latin typeface="+mn-ea"/>
              </a:rPr>
              <a:t>、</a:t>
            </a:r>
          </a:p>
          <a:p>
            <a:pPr defTabSz="914446">
              <a:spcAft>
                <a:spcPts val="300"/>
              </a:spcAft>
              <a:defRPr/>
            </a:pPr>
            <a:r>
              <a:rPr lang="en-US" sz="2400" u="sng" dirty="0" err="1">
                <a:solidFill>
                  <a:srgbClr val="000000"/>
                </a:solidFill>
                <a:latin typeface="+mn-ea"/>
              </a:rPr>
              <a:t>歩いてきたの</a:t>
            </a:r>
            <a:r>
              <a:rPr lang="en-US" sz="2400" u="sng" dirty="0">
                <a:solidFill>
                  <a:srgbClr val="000000"/>
                </a:solidFill>
                <a:latin typeface="+mn-ea"/>
              </a:rPr>
              <a:t>？</a:t>
            </a:r>
          </a:p>
        </p:txBody>
      </p:sp>
      <p:sp>
        <p:nvSpPr>
          <p:cNvPr id="33" name="TextBox 63">
            <a:extLst>
              <a:ext uri="{FF2B5EF4-FFF2-40B4-BE49-F238E27FC236}">
                <a16:creationId xmlns:a16="http://schemas.microsoft.com/office/drawing/2014/main" id="{C736A0AD-14A6-9037-CA3B-BA2CB6AE61F0}"/>
              </a:ext>
            </a:extLst>
          </p:cNvPr>
          <p:cNvSpPr txBox="1"/>
          <p:nvPr/>
        </p:nvSpPr>
        <p:spPr>
          <a:xfrm>
            <a:off x="7831151" y="4162976"/>
            <a:ext cx="852620" cy="512961"/>
          </a:xfrm>
          <a:prstGeom prst="rect">
            <a:avLst/>
          </a:prstGeom>
        </p:spPr>
        <p:txBody>
          <a:bodyPr wrap="square" lIns="0" tIns="0" rIns="0" bIns="0" rtlCol="0" anchor="t">
            <a:spAutoFit/>
          </a:bodyPr>
          <a:lstStyle/>
          <a:p>
            <a:pPr algn="ctr" defTabSz="914446">
              <a:lnSpc>
                <a:spcPts val="3958"/>
              </a:lnSpc>
              <a:defRPr/>
            </a:pPr>
            <a:r>
              <a:rPr lang="en-US" sz="4400" dirty="0">
                <a:solidFill>
                  <a:srgbClr val="000000"/>
                </a:solidFill>
                <a:latin typeface="+mn-ea"/>
              </a:rPr>
              <a:t>げ</a:t>
            </a:r>
          </a:p>
        </p:txBody>
      </p:sp>
      <p:sp>
        <p:nvSpPr>
          <p:cNvPr id="35" name="TextBox 65">
            <a:extLst>
              <a:ext uri="{FF2B5EF4-FFF2-40B4-BE49-F238E27FC236}">
                <a16:creationId xmlns:a16="http://schemas.microsoft.com/office/drawing/2014/main" id="{9CEC1E22-69B6-616D-566A-A775BFDA9AE0}"/>
              </a:ext>
            </a:extLst>
          </p:cNvPr>
          <p:cNvSpPr txBox="1"/>
          <p:nvPr/>
        </p:nvSpPr>
        <p:spPr>
          <a:xfrm>
            <a:off x="8873813" y="3821298"/>
            <a:ext cx="2920546" cy="1184940"/>
          </a:xfrm>
          <a:prstGeom prst="rect">
            <a:avLst/>
          </a:prstGeom>
        </p:spPr>
        <p:txBody>
          <a:bodyPr wrap="square" lIns="0" tIns="0" rIns="0" bIns="0" rtlCol="0" anchor="t">
            <a:spAutoFit/>
          </a:bodyPr>
          <a:lstStyle/>
          <a:p>
            <a:pPr defTabSz="914446">
              <a:spcAft>
                <a:spcPts val="300"/>
              </a:spcAft>
              <a:defRPr/>
            </a:pPr>
            <a:r>
              <a:rPr lang="en-US" sz="2400" u="sng" spc="-162" dirty="0" err="1">
                <a:solidFill>
                  <a:srgbClr val="000000"/>
                </a:solidFill>
                <a:latin typeface="+mn-ea"/>
              </a:rPr>
              <a:t>ゲームの世界だと</a:t>
            </a:r>
            <a:r>
              <a:rPr lang="en-US" sz="2400" u="sng" spc="-162" dirty="0">
                <a:solidFill>
                  <a:srgbClr val="000000"/>
                </a:solidFill>
                <a:latin typeface="+mn-ea"/>
              </a:rPr>
              <a:t>、</a:t>
            </a:r>
          </a:p>
          <a:p>
            <a:pPr defTabSz="914446">
              <a:spcAft>
                <a:spcPts val="300"/>
              </a:spcAft>
              <a:defRPr/>
            </a:pPr>
            <a:r>
              <a:rPr lang="en-US" sz="2400" u="sng" spc="-162" dirty="0">
                <a:solidFill>
                  <a:srgbClr val="000000"/>
                </a:solidFill>
                <a:latin typeface="+mn-ea"/>
              </a:rPr>
              <a:t>レベルは１０アップ</a:t>
            </a:r>
          </a:p>
          <a:p>
            <a:pPr defTabSz="914446">
              <a:spcAft>
                <a:spcPts val="300"/>
              </a:spcAft>
              <a:defRPr/>
            </a:pPr>
            <a:r>
              <a:rPr lang="ja-JP" altLang="en-US" sz="2400" u="sng" spc="-162" dirty="0">
                <a:solidFill>
                  <a:srgbClr val="000000"/>
                </a:solidFill>
                <a:latin typeface="+mn-ea"/>
              </a:rPr>
              <a:t>するくらい歩いたかな？</a:t>
            </a:r>
            <a:endParaRPr lang="en-US" sz="2400" u="sng" spc="-162" dirty="0">
              <a:solidFill>
                <a:srgbClr val="000000"/>
              </a:solidFill>
              <a:latin typeface="+mn-ea"/>
            </a:endParaRPr>
          </a:p>
        </p:txBody>
      </p:sp>
      <p:sp>
        <p:nvSpPr>
          <p:cNvPr id="36" name="TextBox 50">
            <a:extLst>
              <a:ext uri="{FF2B5EF4-FFF2-40B4-BE49-F238E27FC236}">
                <a16:creationId xmlns:a16="http://schemas.microsoft.com/office/drawing/2014/main" id="{42088DDE-C763-F95B-D35C-9D5AFEC82925}"/>
              </a:ext>
            </a:extLst>
          </p:cNvPr>
          <p:cNvSpPr txBox="1"/>
          <p:nvPr/>
        </p:nvSpPr>
        <p:spPr>
          <a:xfrm>
            <a:off x="3235089" y="1762609"/>
            <a:ext cx="5577752" cy="738664"/>
          </a:xfrm>
          <a:prstGeom prst="rect">
            <a:avLst/>
          </a:prstGeom>
        </p:spPr>
        <p:txBody>
          <a:bodyPr lIns="0" tIns="0" rIns="0" bIns="0" rtlCol="0" anchor="t">
            <a:spAutoFit/>
          </a:bodyPr>
          <a:lstStyle/>
          <a:p>
            <a:pPr algn="ctr" defTabSz="914446">
              <a:defRPr/>
            </a:pPr>
            <a:r>
              <a:rPr lang="en-US" sz="2400" b="1" dirty="0" err="1">
                <a:solidFill>
                  <a:srgbClr val="000000"/>
                </a:solidFill>
                <a:latin typeface="+mn-ea"/>
              </a:rPr>
              <a:t>同じ写真でも</a:t>
            </a:r>
            <a:r>
              <a:rPr lang="en-US" sz="2400" b="1" dirty="0">
                <a:solidFill>
                  <a:srgbClr val="000000"/>
                </a:solidFill>
                <a:latin typeface="+mn-ea"/>
              </a:rPr>
              <a:t>、</a:t>
            </a:r>
          </a:p>
          <a:p>
            <a:pPr algn="ctr" defTabSz="914446">
              <a:defRPr/>
            </a:pPr>
            <a:r>
              <a:rPr lang="en-US" sz="2400" b="1" dirty="0" err="1">
                <a:solidFill>
                  <a:srgbClr val="000000"/>
                </a:solidFill>
                <a:latin typeface="+mn-ea"/>
              </a:rPr>
              <a:t>いろいろ考えられるね</a:t>
            </a:r>
            <a:endParaRPr lang="en-US" sz="2400" b="1" dirty="0">
              <a:solidFill>
                <a:srgbClr val="000000"/>
              </a:solidFill>
              <a:latin typeface="+mn-ea"/>
            </a:endParaRPr>
          </a:p>
        </p:txBody>
      </p:sp>
      <p:sp>
        <p:nvSpPr>
          <p:cNvPr id="38" name="テキスト ボックス 37">
            <a:extLst>
              <a:ext uri="{FF2B5EF4-FFF2-40B4-BE49-F238E27FC236}">
                <a16:creationId xmlns:a16="http://schemas.microsoft.com/office/drawing/2014/main" id="{7C383CFF-D034-ED97-2A9D-63197E906770}"/>
              </a:ext>
            </a:extLst>
          </p:cNvPr>
          <p:cNvSpPr txBox="1"/>
          <p:nvPr/>
        </p:nvSpPr>
        <p:spPr>
          <a:xfrm>
            <a:off x="1809196" y="6100558"/>
            <a:ext cx="8658131" cy="584775"/>
          </a:xfrm>
          <a:prstGeom prst="rect">
            <a:avLst/>
          </a:prstGeom>
          <a:noFill/>
        </p:spPr>
        <p:txBody>
          <a:bodyPr wrap="square" rtlCol="0">
            <a:spAutoFit/>
          </a:bodyPr>
          <a:lstStyle/>
          <a:p>
            <a:pPr algn="ctr"/>
            <a:r>
              <a:rPr kumimoji="1" lang="ja-JP" altLang="en-US" sz="3200" b="1" dirty="0"/>
              <a:t>自分が思いついた</a:t>
            </a:r>
            <a:r>
              <a:rPr lang="ja-JP" altLang="en-US" sz="3200" b="1" dirty="0"/>
              <a:t>「不思議」を題材にしていこう！</a:t>
            </a:r>
            <a:endParaRPr kumimoji="1" lang="ja-JP" altLang="en-US" sz="3200" b="1" dirty="0"/>
          </a:p>
        </p:txBody>
      </p:sp>
    </p:spTree>
    <p:extLst>
      <p:ext uri="{BB962C8B-B14F-4D97-AF65-F5344CB8AC3E}">
        <p14:creationId xmlns:p14="http://schemas.microsoft.com/office/powerpoint/2010/main" val="127054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60DAF02E-5479-6B29-0E63-8E8F75AA1315}"/>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4" name="タイトル 3">
            <a:extLst>
              <a:ext uri="{FF2B5EF4-FFF2-40B4-BE49-F238E27FC236}">
                <a16:creationId xmlns:a16="http://schemas.microsoft.com/office/drawing/2014/main" id="{D38DF632-9CD2-D31C-492A-5DF189D112B8}"/>
              </a:ext>
            </a:extLst>
          </p:cNvPr>
          <p:cNvSpPr txBox="1">
            <a:spLocks/>
          </p:cNvSpPr>
          <p:nvPr/>
        </p:nvSpPr>
        <p:spPr>
          <a:xfrm>
            <a:off x="525264" y="1344706"/>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01</a:t>
            </a:r>
            <a:r>
              <a:rPr lang="ja-JP" altLang="en-US" sz="3200" b="1" dirty="0"/>
              <a:t>（全</a:t>
            </a:r>
            <a:r>
              <a:rPr lang="en-US" altLang="ja-JP" sz="3200" b="1" dirty="0"/>
              <a:t>4</a:t>
            </a:r>
            <a:r>
              <a:rPr lang="ja-JP" altLang="en-US" sz="3200" b="1" dirty="0"/>
              <a:t>ページ）</a:t>
            </a:r>
          </a:p>
        </p:txBody>
      </p:sp>
      <p:sp>
        <p:nvSpPr>
          <p:cNvPr id="6" name="タイトル 3">
            <a:extLst>
              <a:ext uri="{FF2B5EF4-FFF2-40B4-BE49-F238E27FC236}">
                <a16:creationId xmlns:a16="http://schemas.microsoft.com/office/drawing/2014/main" id="{82F13386-2878-E9DB-1963-B458C43BCA60}"/>
              </a:ext>
            </a:extLst>
          </p:cNvPr>
          <p:cNvSpPr txBox="1">
            <a:spLocks/>
          </p:cNvSpPr>
          <p:nvPr/>
        </p:nvSpPr>
        <p:spPr>
          <a:xfrm>
            <a:off x="6593703" y="1344706"/>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カメラ付きの端末</a:t>
            </a:r>
          </a:p>
        </p:txBody>
      </p:sp>
      <p:grpSp>
        <p:nvGrpSpPr>
          <p:cNvPr id="11" name="グループ化 10">
            <a:extLst>
              <a:ext uri="{FF2B5EF4-FFF2-40B4-BE49-F238E27FC236}">
                <a16:creationId xmlns:a16="http://schemas.microsoft.com/office/drawing/2014/main" id="{2A72E91A-3843-F19B-AAD4-742753A08B39}"/>
              </a:ext>
            </a:extLst>
          </p:cNvPr>
          <p:cNvGrpSpPr/>
          <p:nvPr/>
        </p:nvGrpSpPr>
        <p:grpSpPr>
          <a:xfrm>
            <a:off x="6945482" y="2427922"/>
            <a:ext cx="4241326" cy="4241326"/>
            <a:chOff x="6945482" y="2427922"/>
            <a:chExt cx="4241326" cy="4241326"/>
          </a:xfrm>
        </p:grpSpPr>
        <p:pic>
          <p:nvPicPr>
            <p:cNvPr id="8" name="グラフィックス 7" descr="タブレット 単色塗りつぶし">
              <a:extLst>
                <a:ext uri="{FF2B5EF4-FFF2-40B4-BE49-F238E27FC236}">
                  <a16:creationId xmlns:a16="http://schemas.microsoft.com/office/drawing/2014/main" id="{C11CA5C4-E63D-BDD3-D6F3-C2895644D2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5482" y="2427922"/>
              <a:ext cx="4241326" cy="4241326"/>
            </a:xfrm>
            <a:prstGeom prst="rect">
              <a:avLst/>
            </a:prstGeom>
          </p:spPr>
        </p:pic>
        <p:pic>
          <p:nvPicPr>
            <p:cNvPr id="10" name="グラフィックス 9" descr="Web カメラ 単色塗りつぶし">
              <a:extLst>
                <a:ext uri="{FF2B5EF4-FFF2-40B4-BE49-F238E27FC236}">
                  <a16:creationId xmlns:a16="http://schemas.microsoft.com/office/drawing/2014/main" id="{739E71A7-927B-3EA0-94F2-3C8150F03BE7}"/>
                </a:ext>
              </a:extLst>
            </p:cNvPr>
            <p:cNvPicPr>
              <a:picLocks noChangeAspect="1"/>
            </p:cNvPicPr>
            <p:nvPr/>
          </p:nvPicPr>
          <p:blipFill>
            <a:blip r:embed="rId4">
              <a:extLst>
                <a:ext uri="{96DAC541-7B7A-43D3-8B79-37D633B846F1}">
                  <asvg:svgBlip xmlns:asvg="http://schemas.microsoft.com/office/drawing/2016/SVG/main" r:embed="rId5"/>
                </a:ext>
              </a:extLst>
            </a:blip>
            <a:srcRect b="27518"/>
            <a:stretch/>
          </p:blipFill>
          <p:spPr>
            <a:xfrm rot="10800000">
              <a:off x="8635695" y="3510699"/>
              <a:ext cx="882231" cy="639451"/>
            </a:xfrm>
            <a:prstGeom prst="rect">
              <a:avLst/>
            </a:prstGeom>
          </p:spPr>
        </p:pic>
      </p:grpSp>
      <p:pic>
        <p:nvPicPr>
          <p:cNvPr id="5" name="図 4">
            <a:extLst>
              <a:ext uri="{FF2B5EF4-FFF2-40B4-BE49-F238E27FC236}">
                <a16:creationId xmlns:a16="http://schemas.microsoft.com/office/drawing/2014/main" id="{80BF20EE-A121-5EE4-4E65-2C3FCA3F9A18}"/>
              </a:ext>
            </a:extLst>
          </p:cNvPr>
          <p:cNvPicPr>
            <a:picLocks noChangeAspect="1"/>
          </p:cNvPicPr>
          <p:nvPr/>
        </p:nvPicPr>
        <p:blipFill>
          <a:blip r:embed="rId6"/>
          <a:stretch>
            <a:fillRect/>
          </a:stretch>
        </p:blipFill>
        <p:spPr>
          <a:xfrm>
            <a:off x="1608134" y="2628499"/>
            <a:ext cx="2715218" cy="3840172"/>
          </a:xfrm>
          <a:prstGeom prst="rect">
            <a:avLst/>
          </a:prstGeom>
        </p:spPr>
      </p:pic>
    </p:spTree>
    <p:extLst>
      <p:ext uri="{BB962C8B-B14F-4D97-AF65-F5344CB8AC3E}">
        <p14:creationId xmlns:p14="http://schemas.microsoft.com/office/powerpoint/2010/main" val="144951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0" y="973330"/>
            <a:ext cx="12107476" cy="49113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spcAft>
                <a:spcPts val="1800"/>
              </a:spcAft>
            </a:pPr>
            <a:endParaRPr lang="en-US" altLang="ja-JP" sz="8000" b="1" dirty="0"/>
          </a:p>
        </p:txBody>
      </p:sp>
      <p:sp>
        <p:nvSpPr>
          <p:cNvPr id="3" name="タイトル 3">
            <a:extLst>
              <a:ext uri="{FF2B5EF4-FFF2-40B4-BE49-F238E27FC236}">
                <a16:creationId xmlns:a16="http://schemas.microsoft.com/office/drawing/2014/main" id="{047C82F8-8601-6382-EDC3-9FC0BBA58DD8}"/>
              </a:ext>
            </a:extLst>
          </p:cNvPr>
          <p:cNvSpPr>
            <a:spLocks noGrp="1"/>
          </p:cNvSpPr>
          <p:nvPr>
            <p:ph type="ctrTitle"/>
          </p:nvPr>
        </p:nvSpPr>
        <p:spPr>
          <a:xfrm>
            <a:off x="1" y="404449"/>
            <a:ext cx="12191999" cy="826638"/>
          </a:xfrm>
        </p:spPr>
        <p:txBody>
          <a:bodyPr>
            <a:normAutofit fontScale="90000"/>
          </a:bodyPr>
          <a:lstStyle/>
          <a:p>
            <a:pPr>
              <a:lnSpc>
                <a:spcPct val="150000"/>
              </a:lnSpc>
            </a:pPr>
            <a:r>
              <a:rPr kumimoji="1" lang="ja-JP" altLang="en-US" b="1" dirty="0"/>
              <a:t>振り返り</a:t>
            </a:r>
          </a:p>
        </p:txBody>
      </p:sp>
      <p:pic>
        <p:nvPicPr>
          <p:cNvPr id="5" name="図 4">
            <a:extLst>
              <a:ext uri="{FF2B5EF4-FFF2-40B4-BE49-F238E27FC236}">
                <a16:creationId xmlns:a16="http://schemas.microsoft.com/office/drawing/2014/main" id="{12BA988C-9292-6CF2-F386-3069DFAFE3CA}"/>
              </a:ext>
            </a:extLst>
          </p:cNvPr>
          <p:cNvPicPr>
            <a:picLocks noChangeAspect="1"/>
          </p:cNvPicPr>
          <p:nvPr/>
        </p:nvPicPr>
        <p:blipFill>
          <a:blip r:embed="rId2"/>
          <a:stretch>
            <a:fillRect/>
          </a:stretch>
        </p:blipFill>
        <p:spPr>
          <a:xfrm>
            <a:off x="9556606" y="2358841"/>
            <a:ext cx="1799133" cy="2544539"/>
          </a:xfrm>
          <a:prstGeom prst="rect">
            <a:avLst/>
          </a:prstGeom>
        </p:spPr>
      </p:pic>
      <p:sp>
        <p:nvSpPr>
          <p:cNvPr id="6" name="テキスト ボックス 5">
            <a:extLst>
              <a:ext uri="{FF2B5EF4-FFF2-40B4-BE49-F238E27FC236}">
                <a16:creationId xmlns:a16="http://schemas.microsoft.com/office/drawing/2014/main" id="{B156B998-7F3D-9190-C7AA-49D5CCF95C25}"/>
              </a:ext>
            </a:extLst>
          </p:cNvPr>
          <p:cNvSpPr txBox="1"/>
          <p:nvPr/>
        </p:nvSpPr>
        <p:spPr>
          <a:xfrm>
            <a:off x="8780617" y="1712510"/>
            <a:ext cx="3326859" cy="646331"/>
          </a:xfrm>
          <a:prstGeom prst="rect">
            <a:avLst/>
          </a:prstGeom>
          <a:noFill/>
        </p:spPr>
        <p:txBody>
          <a:bodyPr wrap="square" rtlCol="0">
            <a:spAutoFit/>
          </a:bodyPr>
          <a:lstStyle/>
          <a:p>
            <a:pPr algn="ctr"/>
            <a:r>
              <a:rPr kumimoji="1" lang="ja-JP" altLang="en-US" dirty="0"/>
              <a:t>ワークシート３ページ目を使って</a:t>
            </a:r>
            <a:endParaRPr kumimoji="1" lang="en-US" altLang="ja-JP" dirty="0"/>
          </a:p>
          <a:p>
            <a:pPr algn="ctr"/>
            <a:r>
              <a:rPr lang="ja-JP" altLang="en-US" dirty="0"/>
              <a:t>記録してみよう</a:t>
            </a:r>
            <a:endParaRPr kumimoji="1" lang="ja-JP" altLang="en-US" dirty="0"/>
          </a:p>
        </p:txBody>
      </p:sp>
      <p:sp>
        <p:nvSpPr>
          <p:cNvPr id="7" name="テキスト ボックス 6">
            <a:extLst>
              <a:ext uri="{FF2B5EF4-FFF2-40B4-BE49-F238E27FC236}">
                <a16:creationId xmlns:a16="http://schemas.microsoft.com/office/drawing/2014/main" id="{1B60D7CD-C57D-3B1D-7352-66795CF8B5ED}"/>
              </a:ext>
            </a:extLst>
          </p:cNvPr>
          <p:cNvSpPr txBox="1"/>
          <p:nvPr/>
        </p:nvSpPr>
        <p:spPr>
          <a:xfrm>
            <a:off x="108642" y="1417263"/>
            <a:ext cx="8696227" cy="4023474"/>
          </a:xfrm>
          <a:prstGeom prst="rect">
            <a:avLst/>
          </a:prstGeom>
          <a:noFill/>
        </p:spPr>
        <p:txBody>
          <a:bodyPr wrap="square" rtlCol="0">
            <a:spAutoFit/>
          </a:bodyPr>
          <a:lstStyle/>
          <a:p>
            <a:pPr>
              <a:lnSpc>
                <a:spcPct val="150000"/>
              </a:lnSpc>
            </a:pPr>
            <a:r>
              <a:rPr kumimoji="1" lang="ja-JP" altLang="en-US" sz="4400" b="1" dirty="0"/>
              <a:t>・校内の「不思議」を発見してみての</a:t>
            </a:r>
            <a:endParaRPr kumimoji="1" lang="en-US" altLang="ja-JP" sz="4400" b="1" dirty="0"/>
          </a:p>
          <a:p>
            <a:pPr>
              <a:lnSpc>
                <a:spcPct val="150000"/>
              </a:lnSpc>
            </a:pPr>
            <a:r>
              <a:rPr lang="ja-JP" altLang="en-US" sz="4400" b="1" dirty="0"/>
              <a:t>　</a:t>
            </a:r>
            <a:r>
              <a:rPr kumimoji="1" lang="ja-JP" altLang="en-US" sz="4400" b="1" dirty="0"/>
              <a:t>感想・気づき</a:t>
            </a:r>
            <a:endParaRPr kumimoji="1" lang="en-US" altLang="ja-JP" sz="4400" b="1" dirty="0"/>
          </a:p>
          <a:p>
            <a:pPr>
              <a:lnSpc>
                <a:spcPct val="150000"/>
              </a:lnSpc>
            </a:pPr>
            <a:r>
              <a:rPr lang="ja-JP" altLang="en-US" sz="4400" b="1" dirty="0"/>
              <a:t>・尾瀬の「不思議」を発見するために</a:t>
            </a:r>
            <a:endParaRPr lang="en-US" altLang="ja-JP" sz="4400" b="1" dirty="0"/>
          </a:p>
          <a:p>
            <a:pPr>
              <a:lnSpc>
                <a:spcPct val="150000"/>
              </a:lnSpc>
            </a:pPr>
            <a:r>
              <a:rPr lang="ja-JP" altLang="en-US" sz="4400" b="1" dirty="0"/>
              <a:t>　意識したいこと</a:t>
            </a:r>
            <a:endParaRPr kumimoji="1" lang="ja-JP" altLang="en-US" sz="4400" b="1" dirty="0"/>
          </a:p>
        </p:txBody>
      </p:sp>
      <p:sp>
        <p:nvSpPr>
          <p:cNvPr id="8" name="四角形: 角を丸くする 7">
            <a:extLst>
              <a:ext uri="{FF2B5EF4-FFF2-40B4-BE49-F238E27FC236}">
                <a16:creationId xmlns:a16="http://schemas.microsoft.com/office/drawing/2014/main" id="{8B2AA65B-910C-6716-8F55-EF639EBEFADB}"/>
              </a:ext>
            </a:extLst>
          </p:cNvPr>
          <p:cNvSpPr/>
          <p:nvPr/>
        </p:nvSpPr>
        <p:spPr>
          <a:xfrm>
            <a:off x="9577513" y="4282289"/>
            <a:ext cx="1733065" cy="56472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160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ACF2-3E27-D34F-12A2-4B7557816015}"/>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D02CAAEF-D517-851A-84BD-FC67DBCB7FC7}"/>
              </a:ext>
            </a:extLst>
          </p:cNvPr>
          <p:cNvSpPr txBox="1">
            <a:spLocks/>
          </p:cNvSpPr>
          <p:nvPr/>
        </p:nvSpPr>
        <p:spPr>
          <a:xfrm>
            <a:off x="0" y="973330"/>
            <a:ext cx="12107476" cy="49113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spcAft>
                <a:spcPts val="1800"/>
              </a:spcAft>
            </a:pPr>
            <a:endParaRPr lang="en-US" altLang="ja-JP" sz="8000" b="1" dirty="0"/>
          </a:p>
        </p:txBody>
      </p:sp>
      <p:sp>
        <p:nvSpPr>
          <p:cNvPr id="3" name="タイトル 3">
            <a:extLst>
              <a:ext uri="{FF2B5EF4-FFF2-40B4-BE49-F238E27FC236}">
                <a16:creationId xmlns:a16="http://schemas.microsoft.com/office/drawing/2014/main" id="{C482551C-E430-E99D-FCDC-28D3A4A9859F}"/>
              </a:ext>
            </a:extLst>
          </p:cNvPr>
          <p:cNvSpPr>
            <a:spLocks noGrp="1"/>
          </p:cNvSpPr>
          <p:nvPr>
            <p:ph type="ctrTitle"/>
          </p:nvPr>
        </p:nvSpPr>
        <p:spPr>
          <a:xfrm>
            <a:off x="1" y="404449"/>
            <a:ext cx="12191999" cy="826638"/>
          </a:xfrm>
        </p:spPr>
        <p:txBody>
          <a:bodyPr>
            <a:normAutofit fontScale="90000"/>
          </a:bodyPr>
          <a:lstStyle/>
          <a:p>
            <a:pPr>
              <a:lnSpc>
                <a:spcPct val="150000"/>
              </a:lnSpc>
            </a:pPr>
            <a:r>
              <a:rPr kumimoji="1" lang="ja-JP" altLang="en-US" b="1" dirty="0"/>
              <a:t>次回予告：現地学習について</a:t>
            </a:r>
          </a:p>
        </p:txBody>
      </p:sp>
      <p:sp>
        <p:nvSpPr>
          <p:cNvPr id="6" name="テキスト ボックス 5">
            <a:extLst>
              <a:ext uri="{FF2B5EF4-FFF2-40B4-BE49-F238E27FC236}">
                <a16:creationId xmlns:a16="http://schemas.microsoft.com/office/drawing/2014/main" id="{8B3E3A3A-47FF-D534-2A83-C21E7C62DC55}"/>
              </a:ext>
            </a:extLst>
          </p:cNvPr>
          <p:cNvSpPr txBox="1"/>
          <p:nvPr/>
        </p:nvSpPr>
        <p:spPr>
          <a:xfrm>
            <a:off x="8780617" y="1712510"/>
            <a:ext cx="3326859" cy="646331"/>
          </a:xfrm>
          <a:prstGeom prst="rect">
            <a:avLst/>
          </a:prstGeom>
          <a:noFill/>
        </p:spPr>
        <p:txBody>
          <a:bodyPr wrap="square" rtlCol="0">
            <a:spAutoFit/>
          </a:bodyPr>
          <a:lstStyle/>
          <a:p>
            <a:pPr algn="ctr"/>
            <a:r>
              <a:rPr kumimoji="1" lang="ja-JP" altLang="en-US" dirty="0"/>
              <a:t>ワークシート４ページ目を使って</a:t>
            </a:r>
            <a:endParaRPr kumimoji="1" lang="en-US" altLang="ja-JP" dirty="0"/>
          </a:p>
          <a:p>
            <a:pPr algn="ctr"/>
            <a:r>
              <a:rPr lang="ja-JP" altLang="en-US" dirty="0"/>
              <a:t>記録してみよう</a:t>
            </a:r>
            <a:endParaRPr kumimoji="1" lang="ja-JP" altLang="en-US" dirty="0"/>
          </a:p>
        </p:txBody>
      </p:sp>
      <p:sp>
        <p:nvSpPr>
          <p:cNvPr id="7" name="テキスト ボックス 6">
            <a:extLst>
              <a:ext uri="{FF2B5EF4-FFF2-40B4-BE49-F238E27FC236}">
                <a16:creationId xmlns:a16="http://schemas.microsoft.com/office/drawing/2014/main" id="{7B992EF4-AB8B-041E-5CAD-C92447A3A601}"/>
              </a:ext>
            </a:extLst>
          </p:cNvPr>
          <p:cNvSpPr txBox="1"/>
          <p:nvPr/>
        </p:nvSpPr>
        <p:spPr>
          <a:xfrm>
            <a:off x="217284" y="1712510"/>
            <a:ext cx="8696227" cy="4863191"/>
          </a:xfrm>
          <a:prstGeom prst="rect">
            <a:avLst/>
          </a:prstGeom>
          <a:noFill/>
        </p:spPr>
        <p:txBody>
          <a:bodyPr wrap="square" rtlCol="0">
            <a:spAutoFit/>
          </a:bodyPr>
          <a:lstStyle/>
          <a:p>
            <a:pPr>
              <a:lnSpc>
                <a:spcPct val="150000"/>
              </a:lnSpc>
            </a:pPr>
            <a:r>
              <a:rPr lang="ja-JP" altLang="en-US" sz="7200" b="1" dirty="0"/>
              <a:t>尾瀬の「不思議」を</a:t>
            </a:r>
            <a:endParaRPr lang="en-US" altLang="ja-JP" sz="7200" b="1" dirty="0"/>
          </a:p>
          <a:p>
            <a:pPr>
              <a:lnSpc>
                <a:spcPct val="150000"/>
              </a:lnSpc>
            </a:pPr>
            <a:r>
              <a:rPr lang="ja-JP" altLang="en-US" sz="7200" b="1" dirty="0"/>
              <a:t>たくさん発見して</a:t>
            </a:r>
            <a:endParaRPr lang="en-US" altLang="ja-JP" sz="7200" b="1" dirty="0"/>
          </a:p>
          <a:p>
            <a:pPr>
              <a:lnSpc>
                <a:spcPct val="150000"/>
              </a:lnSpc>
            </a:pPr>
            <a:r>
              <a:rPr lang="ja-JP" altLang="en-US" sz="7200" b="1" dirty="0"/>
              <a:t>充実した散策にしよう</a:t>
            </a:r>
            <a:endParaRPr lang="en-US" altLang="ja-JP" sz="7200" b="1" dirty="0"/>
          </a:p>
        </p:txBody>
      </p:sp>
      <p:pic>
        <p:nvPicPr>
          <p:cNvPr id="4" name="図 3">
            <a:extLst>
              <a:ext uri="{FF2B5EF4-FFF2-40B4-BE49-F238E27FC236}">
                <a16:creationId xmlns:a16="http://schemas.microsoft.com/office/drawing/2014/main" id="{A2616975-3520-671B-D276-D54975AA1606}"/>
              </a:ext>
            </a:extLst>
          </p:cNvPr>
          <p:cNvPicPr>
            <a:picLocks noChangeAspect="1"/>
          </p:cNvPicPr>
          <p:nvPr/>
        </p:nvPicPr>
        <p:blipFill>
          <a:blip r:embed="rId2"/>
          <a:stretch>
            <a:fillRect/>
          </a:stretch>
        </p:blipFill>
        <p:spPr>
          <a:xfrm>
            <a:off x="9560460" y="2505171"/>
            <a:ext cx="1729016" cy="2445372"/>
          </a:xfrm>
          <a:prstGeom prst="rect">
            <a:avLst/>
          </a:prstGeom>
        </p:spPr>
      </p:pic>
    </p:spTree>
    <p:extLst>
      <p:ext uri="{BB962C8B-B14F-4D97-AF65-F5344CB8AC3E}">
        <p14:creationId xmlns:p14="http://schemas.microsoft.com/office/powerpoint/2010/main" val="262868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05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9157-FAB5-F00D-E51E-8827DB512F0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24FFD3FB-A7BC-43D9-1F2E-F60F2A0889FB}"/>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8B77E30E-9E5A-2889-5BD0-E76725244704}"/>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AE59C00A-12E5-AFFA-AC6E-E5F57590A8BB}"/>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en-US" altLang="ja-JP" dirty="0"/>
              <a:t>1</a:t>
            </a:r>
            <a:r>
              <a:rPr lang="ja-JP" altLang="en-US" dirty="0"/>
              <a:t>時間目</a:t>
            </a:r>
          </a:p>
        </p:txBody>
      </p:sp>
    </p:spTree>
    <p:extLst>
      <p:ext uri="{BB962C8B-B14F-4D97-AF65-F5344CB8AC3E}">
        <p14:creationId xmlns:p14="http://schemas.microsoft.com/office/powerpoint/2010/main" val="408558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今日行うこと</a:t>
            </a:r>
          </a:p>
        </p:txBody>
      </p:sp>
      <p:sp>
        <p:nvSpPr>
          <p:cNvPr id="2" name="タイトル 3">
            <a:extLst>
              <a:ext uri="{FF2B5EF4-FFF2-40B4-BE49-F238E27FC236}">
                <a16:creationId xmlns:a16="http://schemas.microsoft.com/office/drawing/2014/main" id="{D23E9224-540A-B451-C201-04513FC96050}"/>
              </a:ext>
            </a:extLst>
          </p:cNvPr>
          <p:cNvSpPr txBox="1">
            <a:spLocks/>
          </p:cNvSpPr>
          <p:nvPr/>
        </p:nvSpPr>
        <p:spPr>
          <a:xfrm>
            <a:off x="-599778" y="-305703"/>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endParaRPr lang="ja-JP" altLang="en-US" sz="4800" b="1" dirty="0"/>
          </a:p>
        </p:txBody>
      </p:sp>
      <p:sp>
        <p:nvSpPr>
          <p:cNvPr id="7" name="タイトル 3">
            <a:extLst>
              <a:ext uri="{FF2B5EF4-FFF2-40B4-BE49-F238E27FC236}">
                <a16:creationId xmlns:a16="http://schemas.microsoft.com/office/drawing/2014/main" id="{E2CA59CC-82F4-06D7-EACD-E4F44264198C}"/>
              </a:ext>
            </a:extLst>
          </p:cNvPr>
          <p:cNvSpPr txBox="1">
            <a:spLocks/>
          </p:cNvSpPr>
          <p:nvPr/>
        </p:nvSpPr>
        <p:spPr>
          <a:xfrm>
            <a:off x="523485" y="2851023"/>
            <a:ext cx="11012269"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9600" b="1" dirty="0"/>
              <a:t>不思議を絞ろう</a:t>
            </a:r>
          </a:p>
        </p:txBody>
      </p:sp>
    </p:spTree>
    <p:extLst>
      <p:ext uri="{BB962C8B-B14F-4D97-AF65-F5344CB8AC3E}">
        <p14:creationId xmlns:p14="http://schemas.microsoft.com/office/powerpoint/2010/main" val="336021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9013-FE26-B088-090B-BAF7DE465EC9}"/>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CA1AD760-11D1-248F-63AA-CB28EE942AB0}"/>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9" name="タイトル 3">
            <a:extLst>
              <a:ext uri="{FF2B5EF4-FFF2-40B4-BE49-F238E27FC236}">
                <a16:creationId xmlns:a16="http://schemas.microsoft.com/office/drawing/2014/main" id="{7A8E9116-99B5-F6FE-FDCE-F9EC0B40EFBC}"/>
              </a:ext>
            </a:extLst>
          </p:cNvPr>
          <p:cNvSpPr txBox="1">
            <a:spLocks/>
          </p:cNvSpPr>
          <p:nvPr/>
        </p:nvSpPr>
        <p:spPr>
          <a:xfrm>
            <a:off x="525264" y="1344706"/>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01</a:t>
            </a:r>
            <a:r>
              <a:rPr lang="ja-JP" altLang="en-US" sz="3200" b="1" dirty="0"/>
              <a:t>（全</a:t>
            </a:r>
            <a:r>
              <a:rPr lang="en-US" altLang="ja-JP" sz="3200" b="1" dirty="0"/>
              <a:t>4</a:t>
            </a:r>
            <a:r>
              <a:rPr lang="ja-JP" altLang="en-US" sz="3200" b="1" dirty="0"/>
              <a:t>ページ）</a:t>
            </a:r>
          </a:p>
        </p:txBody>
      </p:sp>
      <p:sp>
        <p:nvSpPr>
          <p:cNvPr id="12" name="タイトル 3">
            <a:extLst>
              <a:ext uri="{FF2B5EF4-FFF2-40B4-BE49-F238E27FC236}">
                <a16:creationId xmlns:a16="http://schemas.microsoft.com/office/drawing/2014/main" id="{2ACC0D0C-41DA-2099-1172-7071BEE5098D}"/>
              </a:ext>
            </a:extLst>
          </p:cNvPr>
          <p:cNvSpPr txBox="1">
            <a:spLocks/>
          </p:cNvSpPr>
          <p:nvPr/>
        </p:nvSpPr>
        <p:spPr>
          <a:xfrm>
            <a:off x="6446443" y="1334988"/>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02</a:t>
            </a:r>
            <a:r>
              <a:rPr lang="ja-JP" altLang="en-US" sz="3200" b="1" dirty="0"/>
              <a:t>（全</a:t>
            </a:r>
            <a:r>
              <a:rPr lang="en-US" altLang="ja-JP" sz="3200" b="1" dirty="0"/>
              <a:t>4</a:t>
            </a:r>
            <a:r>
              <a:rPr lang="ja-JP" altLang="en-US" sz="3200" b="1" dirty="0"/>
              <a:t>ページ）</a:t>
            </a:r>
          </a:p>
        </p:txBody>
      </p:sp>
      <p:pic>
        <p:nvPicPr>
          <p:cNvPr id="4" name="図 3">
            <a:extLst>
              <a:ext uri="{FF2B5EF4-FFF2-40B4-BE49-F238E27FC236}">
                <a16:creationId xmlns:a16="http://schemas.microsoft.com/office/drawing/2014/main" id="{31BCF6CA-84E6-FD39-6E96-1F504FAF6229}"/>
              </a:ext>
            </a:extLst>
          </p:cNvPr>
          <p:cNvPicPr>
            <a:picLocks noChangeAspect="1"/>
          </p:cNvPicPr>
          <p:nvPr/>
        </p:nvPicPr>
        <p:blipFill>
          <a:blip r:embed="rId2"/>
          <a:stretch>
            <a:fillRect/>
          </a:stretch>
        </p:blipFill>
        <p:spPr>
          <a:xfrm>
            <a:off x="1608134" y="2628499"/>
            <a:ext cx="2715218" cy="3840172"/>
          </a:xfrm>
          <a:prstGeom prst="rect">
            <a:avLst/>
          </a:prstGeom>
        </p:spPr>
      </p:pic>
      <p:pic>
        <p:nvPicPr>
          <p:cNvPr id="6" name="図 5">
            <a:extLst>
              <a:ext uri="{FF2B5EF4-FFF2-40B4-BE49-F238E27FC236}">
                <a16:creationId xmlns:a16="http://schemas.microsoft.com/office/drawing/2014/main" id="{779C8B27-D7F2-0B4C-8583-5D8D2852C172}"/>
              </a:ext>
            </a:extLst>
          </p:cNvPr>
          <p:cNvPicPr>
            <a:picLocks noChangeAspect="1"/>
          </p:cNvPicPr>
          <p:nvPr/>
        </p:nvPicPr>
        <p:blipFill>
          <a:blip r:embed="rId3"/>
          <a:stretch>
            <a:fillRect/>
          </a:stretch>
        </p:blipFill>
        <p:spPr>
          <a:xfrm>
            <a:off x="7868648" y="2592888"/>
            <a:ext cx="2715218" cy="3840172"/>
          </a:xfrm>
          <a:prstGeom prst="rect">
            <a:avLst/>
          </a:prstGeom>
        </p:spPr>
      </p:pic>
    </p:spTree>
    <p:extLst>
      <p:ext uri="{BB962C8B-B14F-4D97-AF65-F5344CB8AC3E}">
        <p14:creationId xmlns:p14="http://schemas.microsoft.com/office/powerpoint/2010/main" val="35233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本日の流れ</a:t>
            </a:r>
          </a:p>
        </p:txBody>
      </p:sp>
      <p:sp>
        <p:nvSpPr>
          <p:cNvPr id="7" name="タイトル 3">
            <a:extLst>
              <a:ext uri="{FF2B5EF4-FFF2-40B4-BE49-F238E27FC236}">
                <a16:creationId xmlns:a16="http://schemas.microsoft.com/office/drawing/2014/main" id="{E2CA59CC-82F4-06D7-EACD-E4F44264198C}"/>
              </a:ext>
            </a:extLst>
          </p:cNvPr>
          <p:cNvSpPr txBox="1">
            <a:spLocks/>
          </p:cNvSpPr>
          <p:nvPr/>
        </p:nvSpPr>
        <p:spPr>
          <a:xfrm>
            <a:off x="553353" y="1439501"/>
            <a:ext cx="11012269" cy="49345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１．現地学習を振り返る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２．不思議を絞る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３．検討する</a:t>
            </a:r>
          </a:p>
        </p:txBody>
      </p:sp>
    </p:spTree>
    <p:extLst>
      <p:ext uri="{BB962C8B-B14F-4D97-AF65-F5344CB8AC3E}">
        <p14:creationId xmlns:p14="http://schemas.microsoft.com/office/powerpoint/2010/main" val="249982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1441-6FD6-2A3B-069A-660913A142F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E927830-92B3-1A9A-3167-3A1E74F4BF72}"/>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１．現地学習を振り返る</a:t>
            </a:r>
          </a:p>
        </p:txBody>
      </p:sp>
      <p:sp>
        <p:nvSpPr>
          <p:cNvPr id="2" name="正方形/長方形 1">
            <a:extLst>
              <a:ext uri="{FF2B5EF4-FFF2-40B4-BE49-F238E27FC236}">
                <a16:creationId xmlns:a16="http://schemas.microsoft.com/office/drawing/2014/main" id="{9AA96B63-0ACF-A2AD-A608-BE4187E5FB8D}"/>
              </a:ext>
            </a:extLst>
          </p:cNvPr>
          <p:cNvSpPr/>
          <p:nvPr/>
        </p:nvSpPr>
        <p:spPr>
          <a:xfrm>
            <a:off x="1053219" y="1702051"/>
            <a:ext cx="10085561" cy="4472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当日の写真などを、各学校で自由に挿入してください</a:t>
            </a:r>
          </a:p>
        </p:txBody>
      </p:sp>
    </p:spTree>
    <p:extLst>
      <p:ext uri="{BB962C8B-B14F-4D97-AF65-F5344CB8AC3E}">
        <p14:creationId xmlns:p14="http://schemas.microsoft.com/office/powerpoint/2010/main" val="347854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E18C8-5BC1-7039-E302-7B06298D1AA5}"/>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24545EA-E2ED-8CE9-4BAE-FDD6812CC7EC}"/>
              </a:ext>
            </a:extLst>
          </p:cNvPr>
          <p:cNvPicPr>
            <a:picLocks noChangeAspect="1"/>
          </p:cNvPicPr>
          <p:nvPr/>
        </p:nvPicPr>
        <p:blipFill>
          <a:blip r:embed="rId2"/>
          <a:stretch>
            <a:fillRect/>
          </a:stretch>
        </p:blipFill>
        <p:spPr>
          <a:xfrm>
            <a:off x="1067733" y="3389617"/>
            <a:ext cx="2336946" cy="3305175"/>
          </a:xfrm>
          <a:prstGeom prst="rect">
            <a:avLst/>
          </a:prstGeom>
        </p:spPr>
      </p:pic>
      <p:sp>
        <p:nvSpPr>
          <p:cNvPr id="4" name="タイトル 3">
            <a:extLst>
              <a:ext uri="{FF2B5EF4-FFF2-40B4-BE49-F238E27FC236}">
                <a16:creationId xmlns:a16="http://schemas.microsoft.com/office/drawing/2014/main" id="{8E39E109-CA9E-D6B8-C26A-D478EFDF1870}"/>
              </a:ext>
            </a:extLst>
          </p:cNvPr>
          <p:cNvSpPr>
            <a:spLocks noGrp="1"/>
          </p:cNvSpPr>
          <p:nvPr>
            <p:ph type="ctrTitle"/>
          </p:nvPr>
        </p:nvSpPr>
        <p:spPr>
          <a:xfrm>
            <a:off x="84524" y="104103"/>
            <a:ext cx="12107476" cy="1155954"/>
          </a:xfrm>
        </p:spPr>
        <p:txBody>
          <a:bodyPr>
            <a:noAutofit/>
          </a:bodyPr>
          <a:lstStyle/>
          <a:p>
            <a:pPr>
              <a:lnSpc>
                <a:spcPct val="150000"/>
              </a:lnSpc>
            </a:pPr>
            <a:r>
              <a:rPr lang="ja-JP" altLang="en-US" b="1" dirty="0"/>
              <a:t>２</a:t>
            </a:r>
            <a:r>
              <a:rPr kumimoji="1" lang="ja-JP" altLang="en-US" b="1" dirty="0"/>
              <a:t>．不思議を絞る</a:t>
            </a:r>
          </a:p>
        </p:txBody>
      </p:sp>
      <p:sp>
        <p:nvSpPr>
          <p:cNvPr id="3" name="テキスト ボックス 2">
            <a:extLst>
              <a:ext uri="{FF2B5EF4-FFF2-40B4-BE49-F238E27FC236}">
                <a16:creationId xmlns:a16="http://schemas.microsoft.com/office/drawing/2014/main" id="{FC00C613-8739-2468-11F8-43239249AF77}"/>
              </a:ext>
            </a:extLst>
          </p:cNvPr>
          <p:cNvSpPr txBox="1"/>
          <p:nvPr/>
        </p:nvSpPr>
        <p:spPr>
          <a:xfrm>
            <a:off x="501336" y="1415101"/>
            <a:ext cx="11189328" cy="1819472"/>
          </a:xfrm>
          <a:prstGeom prst="rect">
            <a:avLst/>
          </a:prstGeom>
          <a:noFill/>
        </p:spPr>
        <p:txBody>
          <a:bodyPr wrap="square">
            <a:spAutoFit/>
          </a:bodyPr>
          <a:lstStyle/>
          <a:p>
            <a:pPr algn="ctr">
              <a:lnSpc>
                <a:spcPct val="150000"/>
              </a:lnSpc>
            </a:pPr>
            <a:r>
              <a:rPr kumimoji="1" lang="ja-JP" altLang="en-US" sz="4000" b="1" dirty="0"/>
              <a:t>たくさん発見した「不思議」から</a:t>
            </a:r>
            <a:endParaRPr kumimoji="1" lang="en-US" altLang="ja-JP" sz="4000" b="1" dirty="0"/>
          </a:p>
          <a:p>
            <a:pPr algn="ctr">
              <a:lnSpc>
                <a:spcPct val="150000"/>
              </a:lnSpc>
            </a:pPr>
            <a:r>
              <a:rPr kumimoji="1" lang="ja-JP" altLang="en-US" sz="4000" b="1" dirty="0"/>
              <a:t>特に明らかにしたいものを１つ程度に絞る</a:t>
            </a:r>
            <a:endParaRPr kumimoji="1" lang="en-US" altLang="ja-JP" sz="4000" b="1" dirty="0"/>
          </a:p>
        </p:txBody>
      </p:sp>
      <p:sp>
        <p:nvSpPr>
          <p:cNvPr id="6" name="四角形: 角を丸くする 5">
            <a:extLst>
              <a:ext uri="{FF2B5EF4-FFF2-40B4-BE49-F238E27FC236}">
                <a16:creationId xmlns:a16="http://schemas.microsoft.com/office/drawing/2014/main" id="{1564EF15-C804-A31A-9758-E11F1D9D52F8}"/>
              </a:ext>
            </a:extLst>
          </p:cNvPr>
          <p:cNvSpPr/>
          <p:nvPr/>
        </p:nvSpPr>
        <p:spPr>
          <a:xfrm>
            <a:off x="869133" y="4065005"/>
            <a:ext cx="2734146" cy="137789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801B647-EFD3-831A-33E5-005677BE21EF}"/>
              </a:ext>
            </a:extLst>
          </p:cNvPr>
          <p:cNvSpPr txBox="1"/>
          <p:nvPr/>
        </p:nvSpPr>
        <p:spPr>
          <a:xfrm>
            <a:off x="3918907" y="3586249"/>
            <a:ext cx="8101078" cy="3108543"/>
          </a:xfrm>
          <a:prstGeom prst="rect">
            <a:avLst/>
          </a:prstGeom>
          <a:noFill/>
        </p:spPr>
        <p:txBody>
          <a:bodyPr wrap="square" rtlCol="0">
            <a:spAutoFit/>
          </a:bodyPr>
          <a:lstStyle/>
          <a:p>
            <a:r>
              <a:rPr kumimoji="1" lang="en-US" altLang="ja-JP" sz="2800" dirty="0"/>
              <a:t>【</a:t>
            </a:r>
            <a:r>
              <a:rPr kumimoji="1" lang="ja-JP" altLang="en-US" sz="2800" dirty="0"/>
              <a:t>やること</a:t>
            </a:r>
            <a:r>
              <a:rPr kumimoji="1" lang="en-US" altLang="ja-JP" sz="2800" dirty="0"/>
              <a:t>】</a:t>
            </a:r>
          </a:p>
          <a:p>
            <a:r>
              <a:rPr kumimoji="1" lang="ja-JP" altLang="en-US" sz="2800" dirty="0"/>
              <a:t>・ワークシート</a:t>
            </a:r>
            <a:r>
              <a:rPr lang="ja-JP" altLang="en-US" sz="2800" dirty="0"/>
              <a:t>２</a:t>
            </a:r>
            <a:r>
              <a:rPr kumimoji="1" lang="ja-JP" altLang="en-US" sz="2800" dirty="0"/>
              <a:t>ページ目を使って絞</a:t>
            </a:r>
            <a:r>
              <a:rPr lang="ja-JP" altLang="en-US" sz="2800" dirty="0"/>
              <a:t>ってみよう</a:t>
            </a:r>
            <a:endParaRPr kumimoji="1" lang="en-US" altLang="ja-JP" sz="2800" dirty="0"/>
          </a:p>
          <a:p>
            <a:r>
              <a:rPr lang="en-US" altLang="ja-JP" sz="2800" dirty="0"/>
              <a:t>【</a:t>
            </a:r>
            <a:r>
              <a:rPr lang="ja-JP" altLang="en-US" sz="2800" dirty="0"/>
              <a:t>考えること</a:t>
            </a:r>
            <a:r>
              <a:rPr lang="en-US" altLang="ja-JP" sz="2800" dirty="0"/>
              <a:t>】</a:t>
            </a:r>
            <a:endParaRPr kumimoji="1" lang="en-US" altLang="ja-JP" sz="2800" dirty="0"/>
          </a:p>
          <a:p>
            <a:r>
              <a:rPr lang="ja-JP" altLang="en-US" sz="2800" dirty="0"/>
              <a:t>・どんな不思議？疑問形「～～～？？」で表現しよう</a:t>
            </a:r>
            <a:endParaRPr lang="en-US" altLang="ja-JP" sz="2800" dirty="0"/>
          </a:p>
          <a:p>
            <a:r>
              <a:rPr kumimoji="1" lang="ja-JP" altLang="en-US" sz="2800" dirty="0"/>
              <a:t>・気になった理由・推しポイントなどを説明しよう</a:t>
            </a:r>
            <a:endParaRPr kumimoji="1" lang="en-US" altLang="ja-JP" sz="2800" dirty="0"/>
          </a:p>
          <a:p>
            <a:r>
              <a:rPr lang="en-US" altLang="ja-JP" sz="2800" dirty="0"/>
              <a:t>【</a:t>
            </a:r>
            <a:r>
              <a:rPr lang="ja-JP" altLang="en-US" sz="2800" dirty="0"/>
              <a:t>流れ</a:t>
            </a:r>
            <a:r>
              <a:rPr lang="en-US" altLang="ja-JP" sz="2800" dirty="0"/>
              <a:t>】</a:t>
            </a:r>
          </a:p>
          <a:p>
            <a:r>
              <a:rPr kumimoji="1" lang="ja-JP" altLang="en-US" sz="2800" dirty="0"/>
              <a:t>・個人ワーク　　　１０分程度</a:t>
            </a:r>
          </a:p>
        </p:txBody>
      </p:sp>
    </p:spTree>
    <p:extLst>
      <p:ext uri="{BB962C8B-B14F-4D97-AF65-F5344CB8AC3E}">
        <p14:creationId xmlns:p14="http://schemas.microsoft.com/office/powerpoint/2010/main" val="2408813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0293-7593-C6A2-8218-F25E141D1E6B}"/>
            </a:ext>
          </a:extLst>
        </p:cNvPr>
        <p:cNvGrpSpPr/>
        <p:nvPr/>
      </p:nvGrpSpPr>
      <p:grpSpPr>
        <a:xfrm>
          <a:off x="0" y="0"/>
          <a:ext cx="0" cy="0"/>
          <a:chOff x="0" y="0"/>
          <a:chExt cx="0" cy="0"/>
        </a:xfrm>
      </p:grpSpPr>
      <p:grpSp>
        <p:nvGrpSpPr>
          <p:cNvPr id="8" name="Group 5">
            <a:extLst>
              <a:ext uri="{FF2B5EF4-FFF2-40B4-BE49-F238E27FC236}">
                <a16:creationId xmlns:a16="http://schemas.microsoft.com/office/drawing/2014/main" id="{2D3BCBAE-97F6-6623-B2A0-40F3C89E19A7}"/>
              </a:ext>
            </a:extLst>
          </p:cNvPr>
          <p:cNvGrpSpPr/>
          <p:nvPr/>
        </p:nvGrpSpPr>
        <p:grpSpPr>
          <a:xfrm>
            <a:off x="605280" y="1648079"/>
            <a:ext cx="11189079" cy="4346438"/>
            <a:chOff x="0" y="-19050"/>
            <a:chExt cx="2395881" cy="1694385"/>
          </a:xfrm>
        </p:grpSpPr>
        <p:sp>
          <p:nvSpPr>
            <p:cNvPr id="9" name="Freeform 6">
              <a:extLst>
                <a:ext uri="{FF2B5EF4-FFF2-40B4-BE49-F238E27FC236}">
                  <a16:creationId xmlns:a16="http://schemas.microsoft.com/office/drawing/2014/main" id="{A598A2BE-5000-9C6D-1451-8634528EF7D8}"/>
                </a:ext>
              </a:extLst>
            </p:cNvPr>
            <p:cNvSpPr/>
            <p:nvPr/>
          </p:nvSpPr>
          <p:spPr>
            <a:xfrm>
              <a:off x="0" y="-19050"/>
              <a:ext cx="2395881" cy="1694385"/>
            </a:xfrm>
            <a:custGeom>
              <a:avLst/>
              <a:gdLst/>
              <a:ahLst/>
              <a:cxnLst/>
              <a:rect l="l" t="t" r="r" b="b"/>
              <a:pathLst>
                <a:path w="2395881" h="1675335">
                  <a:moveTo>
                    <a:pt x="0" y="0"/>
                  </a:moveTo>
                  <a:lnTo>
                    <a:pt x="2395881" y="0"/>
                  </a:lnTo>
                  <a:lnTo>
                    <a:pt x="2395881" y="1675335"/>
                  </a:lnTo>
                  <a:lnTo>
                    <a:pt x="0" y="1675335"/>
                  </a:lnTo>
                  <a:close/>
                </a:path>
              </a:pathLst>
            </a:custGeom>
            <a:solidFill>
              <a:srgbClr val="000000">
                <a:alpha val="0"/>
              </a:srgbClr>
            </a:solidFill>
            <a:ln w="38100" cap="sq">
              <a:solidFill>
                <a:srgbClr val="000000"/>
              </a:solidFill>
              <a:prstDash val="solid"/>
              <a:miter/>
            </a:ln>
          </p:spPr>
          <p:txBody>
            <a:bodyPr/>
            <a:lstStyle/>
            <a:p>
              <a:pPr defTabSz="914446">
                <a:defRPr/>
              </a:pPr>
              <a:endParaRPr lang="ja-JP" altLang="en-US" dirty="0">
                <a:solidFill>
                  <a:prstClr val="black"/>
                </a:solidFill>
                <a:latin typeface="+mn-ea"/>
              </a:endParaRPr>
            </a:p>
          </p:txBody>
        </p:sp>
        <p:sp>
          <p:nvSpPr>
            <p:cNvPr id="10" name="TextBox 7">
              <a:extLst>
                <a:ext uri="{FF2B5EF4-FFF2-40B4-BE49-F238E27FC236}">
                  <a16:creationId xmlns:a16="http://schemas.microsoft.com/office/drawing/2014/main" id="{2ACFF7D3-E3CE-F379-EEE7-C00AB076DFAB}"/>
                </a:ext>
              </a:extLst>
            </p:cNvPr>
            <p:cNvSpPr txBox="1"/>
            <p:nvPr/>
          </p:nvSpPr>
          <p:spPr>
            <a:xfrm>
              <a:off x="0" y="-19050"/>
              <a:ext cx="2395881" cy="1694385"/>
            </a:xfrm>
            <a:prstGeom prst="rect">
              <a:avLst/>
            </a:prstGeom>
          </p:spPr>
          <p:txBody>
            <a:bodyPr lIns="50800" tIns="50800" rIns="50800" bIns="50800" rtlCol="0" anchor="ctr"/>
            <a:lstStyle/>
            <a:p>
              <a:pPr algn="ctr" defTabSz="914446">
                <a:lnSpc>
                  <a:spcPts val="1960"/>
                </a:lnSpc>
                <a:defRPr/>
              </a:pPr>
              <a:endParaRPr>
                <a:solidFill>
                  <a:prstClr val="black"/>
                </a:solidFill>
                <a:latin typeface="+mn-ea"/>
              </a:endParaRPr>
            </a:p>
          </p:txBody>
        </p:sp>
      </p:grpSp>
      <p:sp>
        <p:nvSpPr>
          <p:cNvPr id="4" name="タイトル 3">
            <a:extLst>
              <a:ext uri="{FF2B5EF4-FFF2-40B4-BE49-F238E27FC236}">
                <a16:creationId xmlns:a16="http://schemas.microsoft.com/office/drawing/2014/main" id="{B2B5B6F8-BB16-B7B8-02EB-FA7F2F9C80A7}"/>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カルタ サンプル</a:t>
            </a:r>
          </a:p>
        </p:txBody>
      </p:sp>
      <p:sp>
        <p:nvSpPr>
          <p:cNvPr id="11" name="Freeform 31">
            <a:extLst>
              <a:ext uri="{FF2B5EF4-FFF2-40B4-BE49-F238E27FC236}">
                <a16:creationId xmlns:a16="http://schemas.microsoft.com/office/drawing/2014/main" id="{6E1AD63A-FDA3-0BA0-DF87-C66E8D77BCFD}"/>
              </a:ext>
            </a:extLst>
          </p:cNvPr>
          <p:cNvSpPr/>
          <p:nvPr/>
        </p:nvSpPr>
        <p:spPr>
          <a:xfrm>
            <a:off x="4425633" y="2601553"/>
            <a:ext cx="2920547" cy="3187944"/>
          </a:xfrm>
          <a:custGeom>
            <a:avLst/>
            <a:gdLst/>
            <a:ahLst/>
            <a:cxnLst/>
            <a:rect l="l" t="t" r="r" b="b"/>
            <a:pathLst>
              <a:path w="1277895" h="2257290">
                <a:moveTo>
                  <a:pt x="0" y="0"/>
                </a:moveTo>
                <a:lnTo>
                  <a:pt x="1277895" y="0"/>
                </a:lnTo>
                <a:lnTo>
                  <a:pt x="1277895" y="2257290"/>
                </a:lnTo>
                <a:lnTo>
                  <a:pt x="0" y="2257290"/>
                </a:lnTo>
                <a:lnTo>
                  <a:pt x="0" y="0"/>
                </a:lnTo>
                <a:close/>
              </a:path>
            </a:pathLst>
          </a:custGeom>
          <a:blipFill>
            <a:blip r:embed="rId2"/>
            <a:stretch>
              <a:fillRect t="-11304" b="-11217"/>
            </a:stretch>
          </a:blipFill>
        </p:spPr>
        <p:txBody>
          <a:bodyPr/>
          <a:lstStyle/>
          <a:p>
            <a:pPr defTabSz="914446">
              <a:defRPr/>
            </a:pPr>
            <a:endParaRPr lang="ja-JP" altLang="en-US">
              <a:solidFill>
                <a:prstClr val="black"/>
              </a:solidFill>
              <a:latin typeface="+mn-ea"/>
            </a:endParaRPr>
          </a:p>
        </p:txBody>
      </p:sp>
      <p:grpSp>
        <p:nvGrpSpPr>
          <p:cNvPr id="12" name="Group 32">
            <a:extLst>
              <a:ext uri="{FF2B5EF4-FFF2-40B4-BE49-F238E27FC236}">
                <a16:creationId xmlns:a16="http://schemas.microsoft.com/office/drawing/2014/main" id="{31E3D42D-989B-C975-3E5E-CE56AAEB9F7F}"/>
              </a:ext>
            </a:extLst>
          </p:cNvPr>
          <p:cNvGrpSpPr/>
          <p:nvPr/>
        </p:nvGrpSpPr>
        <p:grpSpPr>
          <a:xfrm>
            <a:off x="786535" y="1915179"/>
            <a:ext cx="1042660" cy="1029921"/>
            <a:chOff x="0" y="0"/>
            <a:chExt cx="985477" cy="989446"/>
          </a:xfrm>
        </p:grpSpPr>
        <p:sp>
          <p:nvSpPr>
            <p:cNvPr id="13" name="Freeform 33">
              <a:extLst>
                <a:ext uri="{FF2B5EF4-FFF2-40B4-BE49-F238E27FC236}">
                  <a16:creationId xmlns:a16="http://schemas.microsoft.com/office/drawing/2014/main" id="{D4DD3521-FF60-D8AA-B2F3-06DD6A0A6BD2}"/>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BFD36D"/>
            </a:solidFill>
            <a:ln w="19050" cap="sq">
              <a:solidFill>
                <a:srgbClr val="000000"/>
              </a:solidFill>
              <a:prstDash val="solid"/>
              <a:miter/>
            </a:ln>
          </p:spPr>
          <p:txBody>
            <a:bodyPr/>
            <a:lstStyle/>
            <a:p>
              <a:pPr defTabSz="914446">
                <a:defRPr/>
              </a:pPr>
              <a:endParaRPr lang="ja-JP" altLang="en-US">
                <a:solidFill>
                  <a:prstClr val="black"/>
                </a:solidFill>
                <a:latin typeface="+mn-ea"/>
              </a:endParaRPr>
            </a:p>
          </p:txBody>
        </p:sp>
        <p:sp>
          <p:nvSpPr>
            <p:cNvPr id="14" name="TextBox 34">
              <a:extLst>
                <a:ext uri="{FF2B5EF4-FFF2-40B4-BE49-F238E27FC236}">
                  <a16:creationId xmlns:a16="http://schemas.microsoft.com/office/drawing/2014/main" id="{5C22C7CF-B772-9669-3A49-697F5D9A25EF}"/>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15" name="Group 35">
            <a:extLst>
              <a:ext uri="{FF2B5EF4-FFF2-40B4-BE49-F238E27FC236}">
                <a16:creationId xmlns:a16="http://schemas.microsoft.com/office/drawing/2014/main" id="{5192B524-DF86-23A3-51CB-06CFDFFD4A22}"/>
              </a:ext>
            </a:extLst>
          </p:cNvPr>
          <p:cNvGrpSpPr/>
          <p:nvPr/>
        </p:nvGrpSpPr>
        <p:grpSpPr>
          <a:xfrm>
            <a:off x="786536" y="3856563"/>
            <a:ext cx="1042660" cy="1029921"/>
            <a:chOff x="0" y="0"/>
            <a:chExt cx="985477" cy="989446"/>
          </a:xfrm>
        </p:grpSpPr>
        <p:sp>
          <p:nvSpPr>
            <p:cNvPr id="16" name="Freeform 36">
              <a:extLst>
                <a:ext uri="{FF2B5EF4-FFF2-40B4-BE49-F238E27FC236}">
                  <a16:creationId xmlns:a16="http://schemas.microsoft.com/office/drawing/2014/main" id="{84BED98E-96B2-6027-24B9-5597569D7550}"/>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914D">
                <a:alpha val="45882"/>
              </a:srgbClr>
            </a:solidFill>
            <a:ln w="19050" cap="sq">
              <a:solidFill>
                <a:srgbClr val="000000">
                  <a:alpha val="45882"/>
                </a:srgbClr>
              </a:solidFill>
              <a:prstDash val="solid"/>
              <a:miter/>
            </a:ln>
          </p:spPr>
          <p:txBody>
            <a:bodyPr/>
            <a:lstStyle/>
            <a:p>
              <a:pPr defTabSz="914446">
                <a:defRPr/>
              </a:pPr>
              <a:endParaRPr lang="ja-JP" altLang="en-US">
                <a:solidFill>
                  <a:prstClr val="black"/>
                </a:solidFill>
                <a:latin typeface="+mn-ea"/>
              </a:endParaRPr>
            </a:p>
          </p:txBody>
        </p:sp>
        <p:sp>
          <p:nvSpPr>
            <p:cNvPr id="17" name="TextBox 37">
              <a:extLst>
                <a:ext uri="{FF2B5EF4-FFF2-40B4-BE49-F238E27FC236}">
                  <a16:creationId xmlns:a16="http://schemas.microsoft.com/office/drawing/2014/main" id="{82FC9C7E-2291-DBFC-2783-44A1DBF4472A}"/>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18" name="Group 38">
            <a:extLst>
              <a:ext uri="{FF2B5EF4-FFF2-40B4-BE49-F238E27FC236}">
                <a16:creationId xmlns:a16="http://schemas.microsoft.com/office/drawing/2014/main" id="{3D1AA62B-7948-0906-38FD-12681BDC152B}"/>
              </a:ext>
            </a:extLst>
          </p:cNvPr>
          <p:cNvGrpSpPr/>
          <p:nvPr/>
        </p:nvGrpSpPr>
        <p:grpSpPr>
          <a:xfrm>
            <a:off x="7736131" y="1951983"/>
            <a:ext cx="1042660" cy="1029921"/>
            <a:chOff x="0" y="0"/>
            <a:chExt cx="985477" cy="989446"/>
          </a:xfrm>
        </p:grpSpPr>
        <p:sp>
          <p:nvSpPr>
            <p:cNvPr id="19" name="Freeform 39">
              <a:extLst>
                <a:ext uri="{FF2B5EF4-FFF2-40B4-BE49-F238E27FC236}">
                  <a16:creationId xmlns:a16="http://schemas.microsoft.com/office/drawing/2014/main" id="{62F38EF1-58C2-EC2C-3933-6B1C426E4FB0}"/>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DE59"/>
            </a:solidFill>
            <a:ln w="19050" cap="sq">
              <a:solidFill>
                <a:srgbClr val="000000"/>
              </a:solidFill>
              <a:prstDash val="solid"/>
              <a:miter/>
            </a:ln>
          </p:spPr>
          <p:txBody>
            <a:bodyPr/>
            <a:lstStyle/>
            <a:p>
              <a:pPr defTabSz="914446">
                <a:defRPr/>
              </a:pPr>
              <a:endParaRPr lang="ja-JP" altLang="en-US">
                <a:solidFill>
                  <a:prstClr val="black"/>
                </a:solidFill>
                <a:latin typeface="+mn-ea"/>
              </a:endParaRPr>
            </a:p>
          </p:txBody>
        </p:sp>
        <p:sp>
          <p:nvSpPr>
            <p:cNvPr id="20" name="TextBox 40">
              <a:extLst>
                <a:ext uri="{FF2B5EF4-FFF2-40B4-BE49-F238E27FC236}">
                  <a16:creationId xmlns:a16="http://schemas.microsoft.com/office/drawing/2014/main" id="{07B5521E-0383-DDA2-3AF4-D7BCF2819322}"/>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grpSp>
        <p:nvGrpSpPr>
          <p:cNvPr id="21" name="Group 44">
            <a:extLst>
              <a:ext uri="{FF2B5EF4-FFF2-40B4-BE49-F238E27FC236}">
                <a16:creationId xmlns:a16="http://schemas.microsoft.com/office/drawing/2014/main" id="{6923DF40-54E7-E5D7-9680-9A94E90634AA}"/>
              </a:ext>
            </a:extLst>
          </p:cNvPr>
          <p:cNvGrpSpPr/>
          <p:nvPr/>
        </p:nvGrpSpPr>
        <p:grpSpPr>
          <a:xfrm>
            <a:off x="7736130" y="3882907"/>
            <a:ext cx="1042661" cy="1029921"/>
            <a:chOff x="0" y="0"/>
            <a:chExt cx="985477" cy="989446"/>
          </a:xfrm>
        </p:grpSpPr>
        <p:sp>
          <p:nvSpPr>
            <p:cNvPr id="22" name="Freeform 45">
              <a:extLst>
                <a:ext uri="{FF2B5EF4-FFF2-40B4-BE49-F238E27FC236}">
                  <a16:creationId xmlns:a16="http://schemas.microsoft.com/office/drawing/2014/main" id="{00181006-D132-97BB-5902-49FCC3327EB4}"/>
                </a:ext>
              </a:extLst>
            </p:cNvPr>
            <p:cNvSpPr/>
            <p:nvPr/>
          </p:nvSpPr>
          <p:spPr>
            <a:xfrm>
              <a:off x="0" y="0"/>
              <a:ext cx="985478" cy="989446"/>
            </a:xfrm>
            <a:custGeom>
              <a:avLst/>
              <a:gdLst/>
              <a:ahLst/>
              <a:cxnLst/>
              <a:rect l="l" t="t" r="r" b="b"/>
              <a:pathLst>
                <a:path w="985478" h="989446">
                  <a:moveTo>
                    <a:pt x="492739" y="0"/>
                  </a:moveTo>
                  <a:cubicBezTo>
                    <a:pt x="220607" y="0"/>
                    <a:pt x="0" y="221495"/>
                    <a:pt x="0" y="494723"/>
                  </a:cubicBezTo>
                  <a:cubicBezTo>
                    <a:pt x="0" y="767951"/>
                    <a:pt x="220607" y="989446"/>
                    <a:pt x="492739" y="989446"/>
                  </a:cubicBezTo>
                  <a:cubicBezTo>
                    <a:pt x="764871" y="989446"/>
                    <a:pt x="985478" y="767951"/>
                    <a:pt x="985478" y="494723"/>
                  </a:cubicBezTo>
                  <a:cubicBezTo>
                    <a:pt x="985478" y="221495"/>
                    <a:pt x="764871" y="0"/>
                    <a:pt x="492739" y="0"/>
                  </a:cubicBezTo>
                  <a:close/>
                </a:path>
              </a:pathLst>
            </a:custGeom>
            <a:solidFill>
              <a:srgbClr val="FF66C4">
                <a:alpha val="21961"/>
              </a:srgbClr>
            </a:solidFill>
            <a:ln w="19050" cap="sq">
              <a:solidFill>
                <a:srgbClr val="000000">
                  <a:alpha val="21961"/>
                </a:srgbClr>
              </a:solidFill>
              <a:prstDash val="solid"/>
              <a:miter/>
            </a:ln>
          </p:spPr>
          <p:txBody>
            <a:bodyPr/>
            <a:lstStyle/>
            <a:p>
              <a:pPr defTabSz="914446">
                <a:defRPr/>
              </a:pPr>
              <a:endParaRPr lang="ja-JP" altLang="en-US">
                <a:solidFill>
                  <a:prstClr val="black"/>
                </a:solidFill>
                <a:latin typeface="+mn-ea"/>
              </a:endParaRPr>
            </a:p>
          </p:txBody>
        </p:sp>
        <p:sp>
          <p:nvSpPr>
            <p:cNvPr id="23" name="TextBox 46">
              <a:extLst>
                <a:ext uri="{FF2B5EF4-FFF2-40B4-BE49-F238E27FC236}">
                  <a16:creationId xmlns:a16="http://schemas.microsoft.com/office/drawing/2014/main" id="{B3FB68CD-0047-6396-240A-9C5B7D191EF5}"/>
                </a:ext>
              </a:extLst>
            </p:cNvPr>
            <p:cNvSpPr txBox="1"/>
            <p:nvPr/>
          </p:nvSpPr>
          <p:spPr>
            <a:xfrm>
              <a:off x="92389" y="92761"/>
              <a:ext cx="800700" cy="803925"/>
            </a:xfrm>
            <a:prstGeom prst="rect">
              <a:avLst/>
            </a:prstGeom>
          </p:spPr>
          <p:txBody>
            <a:bodyPr lIns="50800" tIns="50800" rIns="50800" bIns="50800" rtlCol="0" anchor="ctr"/>
            <a:lstStyle/>
            <a:p>
              <a:pPr algn="ctr" defTabSz="914446">
                <a:lnSpc>
                  <a:spcPts val="980"/>
                </a:lnSpc>
                <a:defRPr/>
              </a:pPr>
              <a:endParaRPr>
                <a:solidFill>
                  <a:prstClr val="black"/>
                </a:solidFill>
                <a:latin typeface="+mn-ea"/>
              </a:endParaRPr>
            </a:p>
          </p:txBody>
        </p:sp>
      </p:grpSp>
      <p:sp>
        <p:nvSpPr>
          <p:cNvPr id="24" name="TextBox 51">
            <a:extLst>
              <a:ext uri="{FF2B5EF4-FFF2-40B4-BE49-F238E27FC236}">
                <a16:creationId xmlns:a16="http://schemas.microsoft.com/office/drawing/2014/main" id="{870076BE-D251-F465-6233-7AEC82821256}"/>
              </a:ext>
            </a:extLst>
          </p:cNvPr>
          <p:cNvSpPr txBox="1"/>
          <p:nvPr/>
        </p:nvSpPr>
        <p:spPr>
          <a:xfrm>
            <a:off x="1066263" y="2191192"/>
            <a:ext cx="462405" cy="512961"/>
          </a:xfrm>
          <a:prstGeom prst="rect">
            <a:avLst/>
          </a:prstGeom>
        </p:spPr>
        <p:txBody>
          <a:bodyPr wrap="square" lIns="0" tIns="0" rIns="0" bIns="0" rtlCol="0" anchor="t">
            <a:spAutoFit/>
          </a:bodyPr>
          <a:lstStyle/>
          <a:p>
            <a:pPr algn="ctr" defTabSz="914446">
              <a:lnSpc>
                <a:spcPts val="3958"/>
              </a:lnSpc>
              <a:defRPr/>
            </a:pPr>
            <a:r>
              <a:rPr lang="en-US" sz="4400" dirty="0">
                <a:solidFill>
                  <a:srgbClr val="000000"/>
                </a:solidFill>
                <a:latin typeface="+mn-ea"/>
              </a:rPr>
              <a:t>ど</a:t>
            </a:r>
          </a:p>
        </p:txBody>
      </p:sp>
      <p:sp>
        <p:nvSpPr>
          <p:cNvPr id="25" name="TextBox 52">
            <a:extLst>
              <a:ext uri="{FF2B5EF4-FFF2-40B4-BE49-F238E27FC236}">
                <a16:creationId xmlns:a16="http://schemas.microsoft.com/office/drawing/2014/main" id="{08131E8C-2E5A-D7DF-A938-65A2F85E6EBF}"/>
              </a:ext>
            </a:extLst>
          </p:cNvPr>
          <p:cNvSpPr txBox="1"/>
          <p:nvPr/>
        </p:nvSpPr>
        <p:spPr>
          <a:xfrm>
            <a:off x="2011173" y="2011735"/>
            <a:ext cx="2920547" cy="1184940"/>
          </a:xfrm>
          <a:prstGeom prst="rect">
            <a:avLst/>
          </a:prstGeom>
        </p:spPr>
        <p:txBody>
          <a:bodyPr wrap="square" lIns="0" tIns="0" rIns="0" bIns="0" rtlCol="0" anchor="t">
            <a:spAutoFit/>
          </a:bodyPr>
          <a:lstStyle/>
          <a:p>
            <a:pPr defTabSz="914446">
              <a:spcAft>
                <a:spcPts val="300"/>
              </a:spcAft>
              <a:defRPr/>
            </a:pPr>
            <a:r>
              <a:rPr lang="en-US" sz="2400" u="sng" spc="-152" dirty="0" err="1">
                <a:solidFill>
                  <a:srgbClr val="000000"/>
                </a:solidFill>
                <a:latin typeface="+mn-ea"/>
              </a:rPr>
              <a:t>どんな音が</a:t>
            </a:r>
            <a:endParaRPr lang="en-US" sz="2400" u="sng" spc="-152" dirty="0">
              <a:solidFill>
                <a:srgbClr val="000000"/>
              </a:solidFill>
              <a:latin typeface="+mn-ea"/>
            </a:endParaRPr>
          </a:p>
          <a:p>
            <a:pPr defTabSz="914446">
              <a:spcAft>
                <a:spcPts val="300"/>
              </a:spcAft>
              <a:defRPr/>
            </a:pPr>
            <a:r>
              <a:rPr lang="en-US" sz="2400" u="sng" spc="-152" dirty="0" err="1">
                <a:solidFill>
                  <a:srgbClr val="000000"/>
                </a:solidFill>
                <a:latin typeface="+mn-ea"/>
              </a:rPr>
              <a:t>鳴っているかな</a:t>
            </a:r>
            <a:r>
              <a:rPr lang="en-US" sz="2400" u="sng" spc="-152" dirty="0">
                <a:solidFill>
                  <a:srgbClr val="000000"/>
                </a:solidFill>
                <a:latin typeface="+mn-ea"/>
              </a:rPr>
              <a:t>、</a:t>
            </a:r>
          </a:p>
          <a:p>
            <a:pPr defTabSz="914446">
              <a:spcAft>
                <a:spcPts val="300"/>
              </a:spcAft>
              <a:defRPr/>
            </a:pPr>
            <a:r>
              <a:rPr lang="en-US" sz="2400" u="sng" dirty="0" err="1">
                <a:solidFill>
                  <a:srgbClr val="000000"/>
                </a:solidFill>
                <a:latin typeface="+mn-ea"/>
              </a:rPr>
              <a:t>この木道</a:t>
            </a:r>
            <a:r>
              <a:rPr lang="en-US" sz="2400" u="sng" dirty="0">
                <a:solidFill>
                  <a:srgbClr val="000000"/>
                </a:solidFill>
                <a:latin typeface="+mn-ea"/>
              </a:rPr>
              <a:t>！</a:t>
            </a:r>
          </a:p>
        </p:txBody>
      </p:sp>
      <p:sp>
        <p:nvSpPr>
          <p:cNvPr id="27" name="TextBox 54">
            <a:extLst>
              <a:ext uri="{FF2B5EF4-FFF2-40B4-BE49-F238E27FC236}">
                <a16:creationId xmlns:a16="http://schemas.microsoft.com/office/drawing/2014/main" id="{407D53D9-F8B0-E5BD-0136-69EBD2224102}"/>
              </a:ext>
            </a:extLst>
          </p:cNvPr>
          <p:cNvSpPr txBox="1"/>
          <p:nvPr/>
        </p:nvSpPr>
        <p:spPr>
          <a:xfrm>
            <a:off x="1142572" y="4165320"/>
            <a:ext cx="386096" cy="512961"/>
          </a:xfrm>
          <a:prstGeom prst="rect">
            <a:avLst/>
          </a:prstGeom>
        </p:spPr>
        <p:txBody>
          <a:bodyPr lIns="0" tIns="0" rIns="0" bIns="0" rtlCol="0" anchor="t">
            <a:spAutoFit/>
          </a:bodyPr>
          <a:lstStyle/>
          <a:p>
            <a:pPr algn="ctr" defTabSz="914446">
              <a:lnSpc>
                <a:spcPts val="3958"/>
              </a:lnSpc>
              <a:defRPr/>
            </a:pPr>
            <a:r>
              <a:rPr lang="en-US" sz="4400" dirty="0">
                <a:solidFill>
                  <a:srgbClr val="000000"/>
                </a:solidFill>
                <a:latin typeface="+mn-ea"/>
              </a:rPr>
              <a:t>ち</a:t>
            </a:r>
          </a:p>
        </p:txBody>
      </p:sp>
      <p:sp>
        <p:nvSpPr>
          <p:cNvPr id="28" name="TextBox 55">
            <a:extLst>
              <a:ext uri="{FF2B5EF4-FFF2-40B4-BE49-F238E27FC236}">
                <a16:creationId xmlns:a16="http://schemas.microsoft.com/office/drawing/2014/main" id="{25AC6704-792A-4C76-E29E-839EE6AD4468}"/>
              </a:ext>
            </a:extLst>
          </p:cNvPr>
          <p:cNvSpPr txBox="1"/>
          <p:nvPr/>
        </p:nvSpPr>
        <p:spPr>
          <a:xfrm>
            <a:off x="1985287" y="3882907"/>
            <a:ext cx="3325320" cy="1184940"/>
          </a:xfrm>
          <a:prstGeom prst="rect">
            <a:avLst/>
          </a:prstGeom>
        </p:spPr>
        <p:txBody>
          <a:bodyPr wrap="square" lIns="0" tIns="0" rIns="0" bIns="0" rtlCol="0" anchor="t">
            <a:spAutoFit/>
          </a:bodyPr>
          <a:lstStyle/>
          <a:p>
            <a:pPr defTabSz="914446">
              <a:spcAft>
                <a:spcPts val="300"/>
              </a:spcAft>
              <a:defRPr/>
            </a:pPr>
            <a:r>
              <a:rPr lang="en-US" sz="2400" u="sng" dirty="0" err="1">
                <a:solidFill>
                  <a:srgbClr val="000000"/>
                </a:solidFill>
                <a:latin typeface="+mn-ea"/>
              </a:rPr>
              <a:t>ちゃいろの木道</a:t>
            </a:r>
            <a:r>
              <a:rPr lang="en-US" sz="2400" u="sng" dirty="0">
                <a:solidFill>
                  <a:srgbClr val="000000"/>
                </a:solidFill>
                <a:latin typeface="+mn-ea"/>
              </a:rPr>
              <a:t>、</a:t>
            </a:r>
          </a:p>
          <a:p>
            <a:pPr defTabSz="914446">
              <a:spcAft>
                <a:spcPts val="300"/>
              </a:spcAft>
              <a:defRPr/>
            </a:pPr>
            <a:r>
              <a:rPr lang="en-US" sz="2400" u="sng" spc="-144" dirty="0" err="1">
                <a:solidFill>
                  <a:srgbClr val="000000"/>
                </a:solidFill>
                <a:latin typeface="+mn-ea"/>
              </a:rPr>
              <a:t>ちゃいろは世界に</a:t>
            </a:r>
            <a:endParaRPr lang="en-US" sz="2400" u="sng" spc="-144" dirty="0">
              <a:solidFill>
                <a:srgbClr val="000000"/>
              </a:solidFill>
              <a:latin typeface="+mn-ea"/>
            </a:endParaRPr>
          </a:p>
          <a:p>
            <a:pPr defTabSz="914446">
              <a:spcAft>
                <a:spcPts val="300"/>
              </a:spcAft>
              <a:defRPr/>
            </a:pPr>
            <a:r>
              <a:rPr lang="en-US" sz="2400" u="sng" spc="-144" dirty="0" err="1">
                <a:solidFill>
                  <a:srgbClr val="000000"/>
                </a:solidFill>
                <a:latin typeface="+mn-ea"/>
              </a:rPr>
              <a:t>何種類</a:t>
            </a:r>
            <a:r>
              <a:rPr lang="en-US" sz="2400" u="sng" spc="-144" dirty="0">
                <a:solidFill>
                  <a:srgbClr val="000000"/>
                </a:solidFill>
                <a:latin typeface="+mn-ea"/>
              </a:rPr>
              <a:t>？</a:t>
            </a:r>
          </a:p>
        </p:txBody>
      </p:sp>
      <p:sp>
        <p:nvSpPr>
          <p:cNvPr id="30" name="TextBox 57">
            <a:extLst>
              <a:ext uri="{FF2B5EF4-FFF2-40B4-BE49-F238E27FC236}">
                <a16:creationId xmlns:a16="http://schemas.microsoft.com/office/drawing/2014/main" id="{D3F41863-73F5-23B5-35D8-3FBC3242D7B9}"/>
              </a:ext>
            </a:extLst>
          </p:cNvPr>
          <p:cNvSpPr txBox="1"/>
          <p:nvPr/>
        </p:nvSpPr>
        <p:spPr>
          <a:xfrm>
            <a:off x="8064413" y="2205557"/>
            <a:ext cx="386096" cy="512961"/>
          </a:xfrm>
          <a:prstGeom prst="rect">
            <a:avLst/>
          </a:prstGeom>
        </p:spPr>
        <p:txBody>
          <a:bodyPr lIns="0" tIns="0" rIns="0" bIns="0" rtlCol="0" anchor="t">
            <a:spAutoFit/>
          </a:bodyPr>
          <a:lstStyle/>
          <a:p>
            <a:pPr algn="ctr" defTabSz="914446">
              <a:lnSpc>
                <a:spcPts val="3958"/>
              </a:lnSpc>
              <a:defRPr/>
            </a:pPr>
            <a:r>
              <a:rPr lang="en-US" sz="4400" dirty="0">
                <a:solidFill>
                  <a:srgbClr val="000000"/>
                </a:solidFill>
                <a:latin typeface="+mn-ea"/>
              </a:rPr>
              <a:t>い</a:t>
            </a:r>
          </a:p>
        </p:txBody>
      </p:sp>
      <p:sp>
        <p:nvSpPr>
          <p:cNvPr id="31" name="TextBox 58">
            <a:extLst>
              <a:ext uri="{FF2B5EF4-FFF2-40B4-BE49-F238E27FC236}">
                <a16:creationId xmlns:a16="http://schemas.microsoft.com/office/drawing/2014/main" id="{B7E40AE1-80D8-6C56-AFE2-104603D5CCB1}"/>
              </a:ext>
            </a:extLst>
          </p:cNvPr>
          <p:cNvSpPr txBox="1"/>
          <p:nvPr/>
        </p:nvSpPr>
        <p:spPr>
          <a:xfrm>
            <a:off x="8922071" y="2063401"/>
            <a:ext cx="2687462" cy="1184940"/>
          </a:xfrm>
          <a:prstGeom prst="rect">
            <a:avLst/>
          </a:prstGeom>
        </p:spPr>
        <p:txBody>
          <a:bodyPr wrap="square" lIns="0" tIns="0" rIns="0" bIns="0" rtlCol="0" anchor="t">
            <a:spAutoFit/>
          </a:bodyPr>
          <a:lstStyle/>
          <a:p>
            <a:pPr defTabSz="914446">
              <a:spcAft>
                <a:spcPts val="300"/>
              </a:spcAft>
              <a:defRPr/>
            </a:pPr>
            <a:r>
              <a:rPr lang="en-US" sz="2400" u="sng" dirty="0" err="1">
                <a:solidFill>
                  <a:srgbClr val="000000"/>
                </a:solidFill>
                <a:latin typeface="+mn-ea"/>
              </a:rPr>
              <a:t>いままで何人</a:t>
            </a:r>
            <a:r>
              <a:rPr lang="en-US" sz="2400" u="sng" dirty="0">
                <a:solidFill>
                  <a:srgbClr val="000000"/>
                </a:solidFill>
                <a:latin typeface="+mn-ea"/>
              </a:rPr>
              <a:t>、</a:t>
            </a:r>
          </a:p>
          <a:p>
            <a:pPr defTabSz="914446">
              <a:spcAft>
                <a:spcPts val="300"/>
              </a:spcAft>
              <a:defRPr/>
            </a:pPr>
            <a:r>
              <a:rPr lang="en-US" sz="2400" u="sng" dirty="0" err="1">
                <a:solidFill>
                  <a:srgbClr val="000000"/>
                </a:solidFill>
                <a:latin typeface="+mn-ea"/>
              </a:rPr>
              <a:t>何千人</a:t>
            </a:r>
            <a:r>
              <a:rPr lang="en-US" sz="2400" u="sng" dirty="0">
                <a:solidFill>
                  <a:srgbClr val="000000"/>
                </a:solidFill>
                <a:latin typeface="+mn-ea"/>
              </a:rPr>
              <a:t>、</a:t>
            </a:r>
          </a:p>
          <a:p>
            <a:pPr defTabSz="914446">
              <a:spcAft>
                <a:spcPts val="300"/>
              </a:spcAft>
              <a:defRPr/>
            </a:pPr>
            <a:r>
              <a:rPr lang="en-US" sz="2400" u="sng" dirty="0" err="1">
                <a:solidFill>
                  <a:srgbClr val="000000"/>
                </a:solidFill>
                <a:latin typeface="+mn-ea"/>
              </a:rPr>
              <a:t>歩いてきたの</a:t>
            </a:r>
            <a:r>
              <a:rPr lang="en-US" sz="2400" u="sng" dirty="0">
                <a:solidFill>
                  <a:srgbClr val="000000"/>
                </a:solidFill>
                <a:latin typeface="+mn-ea"/>
              </a:rPr>
              <a:t>？</a:t>
            </a:r>
          </a:p>
        </p:txBody>
      </p:sp>
      <p:sp>
        <p:nvSpPr>
          <p:cNvPr id="33" name="TextBox 63">
            <a:extLst>
              <a:ext uri="{FF2B5EF4-FFF2-40B4-BE49-F238E27FC236}">
                <a16:creationId xmlns:a16="http://schemas.microsoft.com/office/drawing/2014/main" id="{822ABC51-D75C-2401-CED1-C31F6293DD63}"/>
              </a:ext>
            </a:extLst>
          </p:cNvPr>
          <p:cNvSpPr txBox="1"/>
          <p:nvPr/>
        </p:nvSpPr>
        <p:spPr>
          <a:xfrm>
            <a:off x="7831151" y="4162976"/>
            <a:ext cx="852620" cy="512961"/>
          </a:xfrm>
          <a:prstGeom prst="rect">
            <a:avLst/>
          </a:prstGeom>
        </p:spPr>
        <p:txBody>
          <a:bodyPr wrap="square" lIns="0" tIns="0" rIns="0" bIns="0" rtlCol="0" anchor="t">
            <a:spAutoFit/>
          </a:bodyPr>
          <a:lstStyle/>
          <a:p>
            <a:pPr algn="ctr" defTabSz="914446">
              <a:lnSpc>
                <a:spcPts val="3958"/>
              </a:lnSpc>
              <a:defRPr/>
            </a:pPr>
            <a:r>
              <a:rPr lang="en-US" sz="4400" dirty="0">
                <a:solidFill>
                  <a:srgbClr val="000000"/>
                </a:solidFill>
                <a:latin typeface="+mn-ea"/>
              </a:rPr>
              <a:t>げ</a:t>
            </a:r>
          </a:p>
        </p:txBody>
      </p:sp>
      <p:sp>
        <p:nvSpPr>
          <p:cNvPr id="35" name="TextBox 65">
            <a:extLst>
              <a:ext uri="{FF2B5EF4-FFF2-40B4-BE49-F238E27FC236}">
                <a16:creationId xmlns:a16="http://schemas.microsoft.com/office/drawing/2014/main" id="{2794833E-FD46-9567-944E-F56C00820455}"/>
              </a:ext>
            </a:extLst>
          </p:cNvPr>
          <p:cNvSpPr txBox="1"/>
          <p:nvPr/>
        </p:nvSpPr>
        <p:spPr>
          <a:xfrm>
            <a:off x="8873813" y="3821298"/>
            <a:ext cx="2920546" cy="1184940"/>
          </a:xfrm>
          <a:prstGeom prst="rect">
            <a:avLst/>
          </a:prstGeom>
        </p:spPr>
        <p:txBody>
          <a:bodyPr wrap="square" lIns="0" tIns="0" rIns="0" bIns="0" rtlCol="0" anchor="t">
            <a:spAutoFit/>
          </a:bodyPr>
          <a:lstStyle/>
          <a:p>
            <a:pPr defTabSz="914446">
              <a:spcAft>
                <a:spcPts val="300"/>
              </a:spcAft>
              <a:defRPr/>
            </a:pPr>
            <a:r>
              <a:rPr lang="en-US" sz="2400" u="sng" spc="-162" dirty="0" err="1">
                <a:solidFill>
                  <a:srgbClr val="000000"/>
                </a:solidFill>
                <a:latin typeface="+mn-ea"/>
              </a:rPr>
              <a:t>ゲームの世界だと</a:t>
            </a:r>
            <a:r>
              <a:rPr lang="en-US" sz="2400" u="sng" spc="-162" dirty="0">
                <a:solidFill>
                  <a:srgbClr val="000000"/>
                </a:solidFill>
                <a:latin typeface="+mn-ea"/>
              </a:rPr>
              <a:t>、</a:t>
            </a:r>
          </a:p>
          <a:p>
            <a:pPr defTabSz="914446">
              <a:spcAft>
                <a:spcPts val="300"/>
              </a:spcAft>
              <a:defRPr/>
            </a:pPr>
            <a:r>
              <a:rPr lang="en-US" sz="2400" u="sng" spc="-162" dirty="0">
                <a:solidFill>
                  <a:srgbClr val="000000"/>
                </a:solidFill>
                <a:latin typeface="+mn-ea"/>
              </a:rPr>
              <a:t>レベルは１０アップ</a:t>
            </a:r>
          </a:p>
          <a:p>
            <a:pPr defTabSz="914446">
              <a:spcAft>
                <a:spcPts val="300"/>
              </a:spcAft>
              <a:defRPr/>
            </a:pPr>
            <a:r>
              <a:rPr lang="ja-JP" altLang="en-US" sz="2400" u="sng" spc="-162" dirty="0">
                <a:solidFill>
                  <a:srgbClr val="000000"/>
                </a:solidFill>
                <a:latin typeface="+mn-ea"/>
              </a:rPr>
              <a:t>するくらい歩いたかな？</a:t>
            </a:r>
            <a:endParaRPr lang="en-US" sz="2400" u="sng" spc="-162" dirty="0">
              <a:solidFill>
                <a:srgbClr val="000000"/>
              </a:solidFill>
              <a:latin typeface="+mn-ea"/>
            </a:endParaRPr>
          </a:p>
        </p:txBody>
      </p:sp>
      <p:sp>
        <p:nvSpPr>
          <p:cNvPr id="36" name="TextBox 50">
            <a:extLst>
              <a:ext uri="{FF2B5EF4-FFF2-40B4-BE49-F238E27FC236}">
                <a16:creationId xmlns:a16="http://schemas.microsoft.com/office/drawing/2014/main" id="{31486F7B-EC2C-6E83-D564-A884491915DF}"/>
              </a:ext>
            </a:extLst>
          </p:cNvPr>
          <p:cNvSpPr txBox="1"/>
          <p:nvPr/>
        </p:nvSpPr>
        <p:spPr>
          <a:xfrm>
            <a:off x="3235089" y="1762609"/>
            <a:ext cx="5577752" cy="738664"/>
          </a:xfrm>
          <a:prstGeom prst="rect">
            <a:avLst/>
          </a:prstGeom>
        </p:spPr>
        <p:txBody>
          <a:bodyPr lIns="0" tIns="0" rIns="0" bIns="0" rtlCol="0" anchor="t">
            <a:spAutoFit/>
          </a:bodyPr>
          <a:lstStyle/>
          <a:p>
            <a:pPr algn="ctr" defTabSz="914446">
              <a:defRPr/>
            </a:pPr>
            <a:r>
              <a:rPr lang="en-US" sz="2400" b="1" dirty="0" err="1">
                <a:solidFill>
                  <a:srgbClr val="000000"/>
                </a:solidFill>
                <a:latin typeface="+mn-ea"/>
              </a:rPr>
              <a:t>同じ写真でも</a:t>
            </a:r>
            <a:r>
              <a:rPr lang="en-US" sz="2400" b="1" dirty="0">
                <a:solidFill>
                  <a:srgbClr val="000000"/>
                </a:solidFill>
                <a:latin typeface="+mn-ea"/>
              </a:rPr>
              <a:t>、</a:t>
            </a:r>
          </a:p>
          <a:p>
            <a:pPr algn="ctr" defTabSz="914446">
              <a:defRPr/>
            </a:pPr>
            <a:r>
              <a:rPr lang="en-US" sz="2400" b="1" dirty="0" err="1">
                <a:solidFill>
                  <a:srgbClr val="000000"/>
                </a:solidFill>
                <a:latin typeface="+mn-ea"/>
              </a:rPr>
              <a:t>いろいろ考えられるね</a:t>
            </a:r>
            <a:endParaRPr lang="en-US" sz="2400" b="1" dirty="0">
              <a:solidFill>
                <a:srgbClr val="000000"/>
              </a:solidFill>
              <a:latin typeface="+mn-ea"/>
            </a:endParaRPr>
          </a:p>
        </p:txBody>
      </p:sp>
      <p:sp>
        <p:nvSpPr>
          <p:cNvPr id="38" name="テキスト ボックス 37">
            <a:extLst>
              <a:ext uri="{FF2B5EF4-FFF2-40B4-BE49-F238E27FC236}">
                <a16:creationId xmlns:a16="http://schemas.microsoft.com/office/drawing/2014/main" id="{C7854294-6082-A946-32FE-DFE60A817D05}"/>
              </a:ext>
            </a:extLst>
          </p:cNvPr>
          <p:cNvSpPr txBox="1"/>
          <p:nvPr/>
        </p:nvSpPr>
        <p:spPr>
          <a:xfrm>
            <a:off x="325925" y="6100558"/>
            <a:ext cx="11534115" cy="584775"/>
          </a:xfrm>
          <a:prstGeom prst="rect">
            <a:avLst/>
          </a:prstGeom>
          <a:noFill/>
        </p:spPr>
        <p:txBody>
          <a:bodyPr wrap="square" rtlCol="0">
            <a:spAutoFit/>
          </a:bodyPr>
          <a:lstStyle/>
          <a:p>
            <a:pPr algn="ctr"/>
            <a:r>
              <a:rPr kumimoji="1" lang="ja-JP" altLang="en-US" sz="3200" b="1" dirty="0">
                <a:solidFill>
                  <a:srgbClr val="FF0000"/>
                </a:solidFill>
              </a:rPr>
              <a:t>自分が思いついた</a:t>
            </a:r>
            <a:r>
              <a:rPr lang="ja-JP" altLang="en-US" sz="3200" b="1" dirty="0">
                <a:solidFill>
                  <a:srgbClr val="FF0000"/>
                </a:solidFill>
              </a:rPr>
              <a:t>「不思議」を</a:t>
            </a:r>
            <a:r>
              <a:rPr lang="en-US" altLang="ja-JP" sz="3200" b="1" dirty="0">
                <a:solidFill>
                  <a:srgbClr val="FF0000"/>
                </a:solidFill>
              </a:rPr>
              <a:t>1</a:t>
            </a:r>
            <a:r>
              <a:rPr lang="ja-JP" altLang="en-US" sz="3200" b="1" dirty="0">
                <a:solidFill>
                  <a:srgbClr val="FF0000"/>
                </a:solidFill>
              </a:rPr>
              <a:t>つ、題材にしていこう！</a:t>
            </a:r>
            <a:endParaRPr kumimoji="1" lang="ja-JP" altLang="en-US" sz="3200" b="1" dirty="0">
              <a:solidFill>
                <a:srgbClr val="FF0000"/>
              </a:solidFill>
            </a:endParaRPr>
          </a:p>
        </p:txBody>
      </p:sp>
    </p:spTree>
    <p:extLst>
      <p:ext uri="{BB962C8B-B14F-4D97-AF65-F5344CB8AC3E}">
        <p14:creationId xmlns:p14="http://schemas.microsoft.com/office/powerpoint/2010/main" val="109110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まずは、尾瀬（おぜ）って？</a:t>
            </a:r>
          </a:p>
        </p:txBody>
      </p:sp>
      <p:sp>
        <p:nvSpPr>
          <p:cNvPr id="4" name="テキスト ボックス 3">
            <a:extLst>
              <a:ext uri="{FF2B5EF4-FFF2-40B4-BE49-F238E27FC236}">
                <a16:creationId xmlns:a16="http://schemas.microsoft.com/office/drawing/2014/main" id="{BAFF0520-CB94-0423-E27A-DE25F6C98B8A}"/>
              </a:ext>
            </a:extLst>
          </p:cNvPr>
          <p:cNvSpPr txBox="1"/>
          <p:nvPr/>
        </p:nvSpPr>
        <p:spPr>
          <a:xfrm>
            <a:off x="5926195" y="1955345"/>
            <a:ext cx="6059678" cy="3978012"/>
          </a:xfrm>
          <a:prstGeom prst="rect">
            <a:avLst/>
          </a:prstGeom>
          <a:noFill/>
        </p:spPr>
        <p:txBody>
          <a:bodyPr wrap="square">
            <a:spAutoFit/>
          </a:bodyPr>
          <a:lstStyle/>
          <a:p>
            <a:pPr algn="l" fontAlgn="ctr">
              <a:lnSpc>
                <a:spcPct val="150000"/>
              </a:lnSpc>
              <a:spcAft>
                <a:spcPts val="1500"/>
              </a:spcAft>
            </a:pPr>
            <a:r>
              <a:rPr lang="ja-JP" altLang="en-US" sz="2000" b="1" i="0">
                <a:effectLst/>
                <a:latin typeface="Arial" panose="020B0604020202020204" pitchFamily="34" charset="0"/>
              </a:rPr>
              <a:t>群馬・福島・栃木・新潟の</a:t>
            </a:r>
            <a:r>
              <a:rPr lang="en-US" altLang="ja-JP" sz="2000" b="1" i="0">
                <a:effectLst/>
                <a:latin typeface="Arial" panose="020B0604020202020204" pitchFamily="34" charset="0"/>
              </a:rPr>
              <a:t>4</a:t>
            </a:r>
            <a:r>
              <a:rPr lang="ja-JP" altLang="en-US" sz="2000" b="1" i="0">
                <a:effectLst/>
                <a:latin typeface="Arial" panose="020B0604020202020204" pitchFamily="34" charset="0"/>
              </a:rPr>
              <a:t>県にまたがり、尾瀬ヶ原（おぜがはら）や尾瀬沼（おぜぬま）、至仏山（しふつさん）、燧ヶ岳（ひうちがたけ）等は、文化財保護法でも国の特別天然記念物に指定されています。</a:t>
            </a:r>
          </a:p>
          <a:p>
            <a:pPr algn="l" fontAlgn="ctr">
              <a:lnSpc>
                <a:spcPct val="150000"/>
              </a:lnSpc>
              <a:spcAft>
                <a:spcPts val="1500"/>
              </a:spcAft>
            </a:pPr>
            <a:r>
              <a:rPr lang="ja-JP" altLang="en-US" sz="2000" b="1" i="0">
                <a:effectLst/>
                <a:latin typeface="Arial" panose="020B0604020202020204" pitchFamily="34" charset="0"/>
              </a:rPr>
              <a:t>標高</a:t>
            </a:r>
            <a:r>
              <a:rPr lang="en-US" altLang="ja-JP" sz="2000" b="1" i="0">
                <a:effectLst/>
                <a:latin typeface="Arial" panose="020B0604020202020204" pitchFamily="34" charset="0"/>
              </a:rPr>
              <a:t>1,400</a:t>
            </a:r>
            <a:r>
              <a:rPr lang="ja-JP" altLang="en-US" sz="2000" b="1" i="0">
                <a:effectLst/>
                <a:latin typeface="Arial" panose="020B0604020202020204" pitchFamily="34" charset="0"/>
              </a:rPr>
              <a:t>メートルに位置し本州最大の湿原といわれる尾瀬ヶ原（約</a:t>
            </a:r>
            <a:r>
              <a:rPr lang="en-US" altLang="ja-JP" sz="2000" b="1" i="0">
                <a:effectLst/>
                <a:latin typeface="Arial" panose="020B0604020202020204" pitchFamily="34" charset="0"/>
              </a:rPr>
              <a:t>849</a:t>
            </a:r>
            <a:r>
              <a:rPr lang="ja-JP" altLang="en-US" sz="2000" b="1" i="0">
                <a:effectLst/>
                <a:latin typeface="Arial" panose="020B0604020202020204" pitchFamily="34" charset="0"/>
              </a:rPr>
              <a:t>ヘクタール）を中心とする生態系は、微妙なバランスの上に成り立つ学術的にも価値のある自然です。</a:t>
            </a:r>
            <a:endParaRPr lang="ja-JP" altLang="en-US" sz="2000" b="1" i="0" dirty="0">
              <a:effectLst/>
              <a:latin typeface="Arial" panose="020B0604020202020204" pitchFamily="34" charset="0"/>
            </a:endParaRPr>
          </a:p>
        </p:txBody>
      </p:sp>
      <p:pic>
        <p:nvPicPr>
          <p:cNvPr id="1026" name="Picture 2" descr="ミズバショウの咲く尾瀬の画像">
            <a:extLst>
              <a:ext uri="{FF2B5EF4-FFF2-40B4-BE49-F238E27FC236}">
                <a16:creationId xmlns:a16="http://schemas.microsoft.com/office/drawing/2014/main" id="{FF83DCFC-A011-36BC-A0C7-77A8F880E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27" y="1905632"/>
            <a:ext cx="5742498" cy="401526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CC15AC4-9259-27B3-C24F-230AD6876F43}"/>
              </a:ext>
            </a:extLst>
          </p:cNvPr>
          <p:cNvSpPr txBox="1"/>
          <p:nvPr/>
        </p:nvSpPr>
        <p:spPr>
          <a:xfrm>
            <a:off x="2876550" y="6162201"/>
            <a:ext cx="9315450" cy="369332"/>
          </a:xfrm>
          <a:prstGeom prst="rect">
            <a:avLst/>
          </a:prstGeom>
          <a:noFill/>
        </p:spPr>
        <p:txBody>
          <a:bodyPr wrap="square">
            <a:spAutoFit/>
          </a:bodyPr>
          <a:lstStyle/>
          <a:p>
            <a:pPr algn="r"/>
            <a:r>
              <a:rPr lang="ja-JP" altLang="en-US" dirty="0"/>
              <a:t>（写真・文章）群馬県</a:t>
            </a:r>
            <a:r>
              <a:rPr lang="en-US" altLang="ja-JP" dirty="0"/>
              <a:t>web</a:t>
            </a:r>
            <a:r>
              <a:rPr lang="ja-JP" altLang="en-US" dirty="0"/>
              <a:t>ページ </a:t>
            </a:r>
            <a:r>
              <a:rPr lang="ja-JP" altLang="en-US" dirty="0">
                <a:hlinkClick r:id="rId3"/>
              </a:rPr>
              <a:t>https://www.pref.gunma.jp/page/1218.html</a:t>
            </a:r>
            <a:r>
              <a:rPr lang="ja-JP" altLang="en-US" dirty="0"/>
              <a:t> より転載</a:t>
            </a:r>
          </a:p>
        </p:txBody>
      </p:sp>
    </p:spTree>
    <p:extLst>
      <p:ext uri="{BB962C8B-B14F-4D97-AF65-F5344CB8AC3E}">
        <p14:creationId xmlns:p14="http://schemas.microsoft.com/office/powerpoint/2010/main" val="3354139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0230F-D0D1-AA30-7BFA-EB4AC319CD1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58DD9EE-AD1B-AD2C-9CE8-AD8333782642}"/>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３．検討する</a:t>
            </a:r>
          </a:p>
        </p:txBody>
      </p:sp>
      <p:sp>
        <p:nvSpPr>
          <p:cNvPr id="2" name="テキスト ボックス 1">
            <a:extLst>
              <a:ext uri="{FF2B5EF4-FFF2-40B4-BE49-F238E27FC236}">
                <a16:creationId xmlns:a16="http://schemas.microsoft.com/office/drawing/2014/main" id="{D174C283-ADE3-B2FA-DFAC-A46527BEC519}"/>
              </a:ext>
            </a:extLst>
          </p:cNvPr>
          <p:cNvSpPr txBox="1"/>
          <p:nvPr/>
        </p:nvSpPr>
        <p:spPr>
          <a:xfrm>
            <a:off x="501336" y="1415101"/>
            <a:ext cx="11189328" cy="1824923"/>
          </a:xfrm>
          <a:prstGeom prst="rect">
            <a:avLst/>
          </a:prstGeom>
          <a:noFill/>
        </p:spPr>
        <p:txBody>
          <a:bodyPr wrap="square">
            <a:spAutoFit/>
          </a:bodyPr>
          <a:lstStyle/>
          <a:p>
            <a:pPr algn="ctr">
              <a:lnSpc>
                <a:spcPct val="150000"/>
              </a:lnSpc>
            </a:pPr>
            <a:r>
              <a:rPr lang="ja-JP" altLang="en-US" sz="4000" b="1" dirty="0"/>
              <a:t>１つに絞った「不思議」に関して、</a:t>
            </a:r>
            <a:endParaRPr lang="en-US" altLang="ja-JP" sz="4000" b="1" dirty="0"/>
          </a:p>
          <a:p>
            <a:pPr algn="ctr">
              <a:lnSpc>
                <a:spcPct val="150000"/>
              </a:lnSpc>
            </a:pPr>
            <a:r>
              <a:rPr kumimoji="1" lang="ja-JP" altLang="en-US" sz="4000" b="1" dirty="0"/>
              <a:t>どうしたら明らかにできるかを自分なりに検討する</a:t>
            </a:r>
            <a:endParaRPr kumimoji="1" lang="en-US" altLang="ja-JP" sz="4000" b="1" dirty="0"/>
          </a:p>
        </p:txBody>
      </p:sp>
      <p:sp>
        <p:nvSpPr>
          <p:cNvPr id="6" name="テキスト ボックス 5">
            <a:extLst>
              <a:ext uri="{FF2B5EF4-FFF2-40B4-BE49-F238E27FC236}">
                <a16:creationId xmlns:a16="http://schemas.microsoft.com/office/drawing/2014/main" id="{F4C76F34-282C-2677-E020-6C8A76000CD6}"/>
              </a:ext>
            </a:extLst>
          </p:cNvPr>
          <p:cNvSpPr txBox="1"/>
          <p:nvPr/>
        </p:nvSpPr>
        <p:spPr>
          <a:xfrm>
            <a:off x="3954649" y="3318570"/>
            <a:ext cx="8101078" cy="3539430"/>
          </a:xfrm>
          <a:prstGeom prst="rect">
            <a:avLst/>
          </a:prstGeom>
          <a:noFill/>
        </p:spPr>
        <p:txBody>
          <a:bodyPr wrap="square" rtlCol="0">
            <a:spAutoFit/>
          </a:bodyPr>
          <a:lstStyle/>
          <a:p>
            <a:r>
              <a:rPr kumimoji="1" lang="en-US" altLang="ja-JP" sz="2800" dirty="0"/>
              <a:t>【</a:t>
            </a:r>
            <a:r>
              <a:rPr kumimoji="1" lang="ja-JP" altLang="en-US" sz="2800" dirty="0"/>
              <a:t>やること</a:t>
            </a:r>
            <a:r>
              <a:rPr kumimoji="1" lang="en-US" altLang="ja-JP" sz="2800" dirty="0"/>
              <a:t>】</a:t>
            </a:r>
          </a:p>
          <a:p>
            <a:r>
              <a:rPr kumimoji="1" lang="ja-JP" altLang="en-US" sz="2800" dirty="0"/>
              <a:t>・ワークシート</a:t>
            </a:r>
            <a:r>
              <a:rPr lang="ja-JP" altLang="en-US" sz="2800" dirty="0"/>
              <a:t>２</a:t>
            </a:r>
            <a:r>
              <a:rPr kumimoji="1" lang="ja-JP" altLang="en-US" sz="2800" dirty="0"/>
              <a:t>ページ目を使って</a:t>
            </a:r>
            <a:r>
              <a:rPr lang="ja-JP" altLang="en-US" sz="2800" dirty="0"/>
              <a:t>検討してみよう</a:t>
            </a:r>
            <a:endParaRPr kumimoji="1" lang="en-US" altLang="ja-JP" sz="2800" dirty="0"/>
          </a:p>
          <a:p>
            <a:r>
              <a:rPr lang="en-US" altLang="ja-JP" sz="2800" dirty="0"/>
              <a:t>【</a:t>
            </a:r>
            <a:r>
              <a:rPr lang="ja-JP" altLang="en-US" sz="2800" dirty="0"/>
              <a:t>考えること</a:t>
            </a:r>
            <a:r>
              <a:rPr lang="en-US" altLang="ja-JP" sz="2800" dirty="0"/>
              <a:t>】</a:t>
            </a:r>
            <a:endParaRPr kumimoji="1" lang="en-US" altLang="ja-JP" sz="2800" dirty="0"/>
          </a:p>
          <a:p>
            <a:r>
              <a:rPr lang="ja-JP" altLang="en-US" sz="2800" dirty="0"/>
              <a:t>・どう調べたら明らかにできそうか？について選ぶ</a:t>
            </a:r>
            <a:endParaRPr lang="en-US" altLang="ja-JP" sz="2800" dirty="0"/>
          </a:p>
          <a:p>
            <a:r>
              <a:rPr lang="ja-JP" altLang="en-US" sz="2800" dirty="0"/>
              <a:t>・選んだ方法について、具体的に考えてみる</a:t>
            </a:r>
            <a:endParaRPr lang="en-US" altLang="ja-JP" sz="2800" dirty="0"/>
          </a:p>
          <a:p>
            <a:r>
              <a:rPr lang="en-US" altLang="ja-JP" sz="2800" dirty="0"/>
              <a:t>【</a:t>
            </a:r>
            <a:r>
              <a:rPr lang="ja-JP" altLang="en-US" sz="2800" dirty="0"/>
              <a:t>流れ</a:t>
            </a:r>
            <a:r>
              <a:rPr lang="en-US" altLang="ja-JP" sz="2800" dirty="0"/>
              <a:t>】</a:t>
            </a:r>
          </a:p>
          <a:p>
            <a:r>
              <a:rPr lang="ja-JP" altLang="en-US" sz="2800" dirty="0"/>
              <a:t>・クラス説明　　　０５分程度</a:t>
            </a:r>
            <a:endParaRPr lang="en-US" altLang="ja-JP" sz="2800" dirty="0"/>
          </a:p>
          <a:p>
            <a:r>
              <a:rPr lang="ja-JP" altLang="en-US" sz="2800" dirty="0"/>
              <a:t>・個人ワーク　　  １５分程度</a:t>
            </a:r>
            <a:endParaRPr lang="en-US" altLang="ja-JP" sz="2800" dirty="0"/>
          </a:p>
        </p:txBody>
      </p:sp>
      <p:pic>
        <p:nvPicPr>
          <p:cNvPr id="3" name="図 2">
            <a:extLst>
              <a:ext uri="{FF2B5EF4-FFF2-40B4-BE49-F238E27FC236}">
                <a16:creationId xmlns:a16="http://schemas.microsoft.com/office/drawing/2014/main" id="{DF61A4C3-DACC-E2C9-1358-2E7198781EFB}"/>
              </a:ext>
            </a:extLst>
          </p:cNvPr>
          <p:cNvPicPr>
            <a:picLocks noChangeAspect="1"/>
          </p:cNvPicPr>
          <p:nvPr/>
        </p:nvPicPr>
        <p:blipFill>
          <a:blip r:embed="rId2"/>
          <a:stretch>
            <a:fillRect/>
          </a:stretch>
        </p:blipFill>
        <p:spPr>
          <a:xfrm>
            <a:off x="1067733" y="3389617"/>
            <a:ext cx="2336946" cy="3305175"/>
          </a:xfrm>
          <a:prstGeom prst="rect">
            <a:avLst/>
          </a:prstGeom>
        </p:spPr>
      </p:pic>
      <p:sp>
        <p:nvSpPr>
          <p:cNvPr id="5" name="四角形: 角を丸くする 4">
            <a:extLst>
              <a:ext uri="{FF2B5EF4-FFF2-40B4-BE49-F238E27FC236}">
                <a16:creationId xmlns:a16="http://schemas.microsoft.com/office/drawing/2014/main" id="{E9D3AE1A-2045-8FE2-892C-0C8781188F75}"/>
              </a:ext>
            </a:extLst>
          </p:cNvPr>
          <p:cNvSpPr/>
          <p:nvPr/>
        </p:nvSpPr>
        <p:spPr>
          <a:xfrm>
            <a:off x="853660" y="5343525"/>
            <a:ext cx="2734146" cy="126682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016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0B1C-7E48-D059-D706-8C1DB772671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F9D7FFA-2714-69E8-8D51-F14EB757D8D0}"/>
              </a:ext>
            </a:extLst>
          </p:cNvPr>
          <p:cNvSpPr>
            <a:spLocks noGrp="1"/>
          </p:cNvSpPr>
          <p:nvPr>
            <p:ph type="ctrTitle"/>
          </p:nvPr>
        </p:nvSpPr>
        <p:spPr>
          <a:xfrm>
            <a:off x="84524" y="104103"/>
            <a:ext cx="12107476" cy="1155954"/>
          </a:xfrm>
        </p:spPr>
        <p:txBody>
          <a:bodyPr>
            <a:noAutofit/>
          </a:bodyPr>
          <a:lstStyle/>
          <a:p>
            <a:pPr>
              <a:lnSpc>
                <a:spcPct val="150000"/>
              </a:lnSpc>
            </a:pPr>
            <a:r>
              <a:rPr kumimoji="1" lang="ja-JP" altLang="en-US" b="1" dirty="0"/>
              <a:t>検討するのポイント</a:t>
            </a:r>
          </a:p>
        </p:txBody>
      </p:sp>
      <p:graphicFrame>
        <p:nvGraphicFramePr>
          <p:cNvPr id="7" name="Table 8">
            <a:extLst>
              <a:ext uri="{FF2B5EF4-FFF2-40B4-BE49-F238E27FC236}">
                <a16:creationId xmlns:a16="http://schemas.microsoft.com/office/drawing/2014/main" id="{2123D292-D609-60AC-8BA4-4F7CC3E8EDAE}"/>
              </a:ext>
            </a:extLst>
          </p:cNvPr>
          <p:cNvGraphicFramePr>
            <a:graphicFrameLocks noGrp="1"/>
          </p:cNvGraphicFramePr>
          <p:nvPr>
            <p:extLst>
              <p:ext uri="{D42A27DB-BD31-4B8C-83A1-F6EECF244321}">
                <p14:modId xmlns:p14="http://schemas.microsoft.com/office/powerpoint/2010/main" val="2789969130"/>
              </p:ext>
            </p:extLst>
          </p:nvPr>
        </p:nvGraphicFramePr>
        <p:xfrm>
          <a:off x="944990" y="1260057"/>
          <a:ext cx="10302020" cy="4244340"/>
        </p:xfrm>
        <a:graphic>
          <a:graphicData uri="http://schemas.openxmlformats.org/drawingml/2006/table">
            <a:tbl>
              <a:tblPr/>
              <a:tblGrid>
                <a:gridCol w="5151010">
                  <a:extLst>
                    <a:ext uri="{9D8B030D-6E8A-4147-A177-3AD203B41FA5}">
                      <a16:colId xmlns:a16="http://schemas.microsoft.com/office/drawing/2014/main" val="20001"/>
                    </a:ext>
                  </a:extLst>
                </a:gridCol>
                <a:gridCol w="5151010">
                  <a:extLst>
                    <a:ext uri="{9D8B030D-6E8A-4147-A177-3AD203B41FA5}">
                      <a16:colId xmlns:a16="http://schemas.microsoft.com/office/drawing/2014/main" val="4200840841"/>
                    </a:ext>
                  </a:extLst>
                </a:gridCol>
              </a:tblGrid>
              <a:tr h="942710">
                <a:tc>
                  <a:txBody>
                    <a:bodyPr/>
                    <a:lstStyle/>
                    <a:p>
                      <a:pPr algn="ctr">
                        <a:lnSpc>
                          <a:spcPct val="100000"/>
                        </a:lnSpc>
                        <a:spcAft>
                          <a:spcPts val="300"/>
                        </a:spcAft>
                        <a:defRPr/>
                      </a:pPr>
                      <a:r>
                        <a:rPr lang="en-US" sz="3200" dirty="0" err="1">
                          <a:solidFill>
                            <a:srgbClr val="000000"/>
                          </a:solidFill>
                          <a:latin typeface="+mn-ea"/>
                          <a:ea typeface="+mn-ea"/>
                        </a:rPr>
                        <a:t>どう調べたら</a:t>
                      </a:r>
                      <a:endParaRPr lang="en-US" sz="2800" dirty="0">
                        <a:latin typeface="+mn-ea"/>
                        <a:ea typeface="+mn-ea"/>
                      </a:endParaRPr>
                    </a:p>
                    <a:p>
                      <a:pPr algn="ctr">
                        <a:lnSpc>
                          <a:spcPct val="100000"/>
                        </a:lnSpc>
                        <a:spcAft>
                          <a:spcPts val="300"/>
                        </a:spcAft>
                      </a:pPr>
                      <a:r>
                        <a:rPr lang="en-US" sz="3200" dirty="0" err="1">
                          <a:solidFill>
                            <a:srgbClr val="000000"/>
                          </a:solidFill>
                          <a:latin typeface="+mn-ea"/>
                          <a:ea typeface="+mn-ea"/>
                        </a:rPr>
                        <a:t>明らかになりそう</a:t>
                      </a:r>
                      <a:r>
                        <a:rPr lang="en-US" sz="3200" dirty="0">
                          <a:solidFill>
                            <a:srgbClr val="000000"/>
                          </a:solidFill>
                          <a:latin typeface="+mn-ea"/>
                          <a:ea typeface="+mn-ea"/>
                        </a:rPr>
                        <a:t>？</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300"/>
                        </a:spcAft>
                      </a:pPr>
                      <a:r>
                        <a:rPr lang="ja-JP" altLang="en-US" sz="3200" dirty="0">
                          <a:solidFill>
                            <a:srgbClr val="000000"/>
                          </a:solidFill>
                          <a:latin typeface="+mn-ea"/>
                          <a:ea typeface="+mn-ea"/>
                        </a:rPr>
                        <a:t>具体的に調べる方法・誰に協力してもらうか</a:t>
                      </a:r>
                      <a:endParaRPr lang="en-US" sz="3200" dirty="0">
                        <a:solidFill>
                          <a:srgbClr val="000000"/>
                        </a:solidFill>
                        <a:latin typeface="+mn-ea"/>
                        <a:ea typeface="+mn-ea"/>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278698">
                <a:tc>
                  <a:txBody>
                    <a:bodyPr/>
                    <a:lstStyle/>
                    <a:p>
                      <a:pPr algn="l">
                        <a:lnSpc>
                          <a:spcPct val="100000"/>
                        </a:lnSpc>
                        <a:spcAft>
                          <a:spcPts val="300"/>
                        </a:spcAft>
                        <a:defRPr/>
                      </a:pPr>
                      <a:r>
                        <a:rPr lang="en-US" altLang="ja-JP" sz="1800" spc="79" dirty="0">
                          <a:solidFill>
                            <a:srgbClr val="000000"/>
                          </a:solidFill>
                          <a:latin typeface="+mn-ea"/>
                          <a:ea typeface="+mn-ea"/>
                        </a:rPr>
                        <a:t>□</a:t>
                      </a:r>
                      <a:r>
                        <a:rPr lang="en-US" sz="1800" spc="79" dirty="0" err="1">
                          <a:solidFill>
                            <a:srgbClr val="000000"/>
                          </a:solidFill>
                          <a:latin typeface="+mn-ea"/>
                          <a:ea typeface="+mn-ea"/>
                        </a:rPr>
                        <a:t>本・図鑑で調べてみる</a:t>
                      </a:r>
                      <a:r>
                        <a:rPr lang="en-US" sz="1800" spc="79" dirty="0">
                          <a:solidFill>
                            <a:srgbClr val="000000"/>
                          </a:solidFill>
                          <a:latin typeface="+mn-ea"/>
                          <a:ea typeface="+mn-ea"/>
                        </a:rPr>
                        <a:t>　</a:t>
                      </a:r>
                      <a:endParaRPr lang="en-US" sz="2800" dirty="0">
                        <a:latin typeface="+mn-ea"/>
                        <a:ea typeface="+mn-ea"/>
                      </a:endParaRPr>
                    </a:p>
                    <a:p>
                      <a:pPr>
                        <a:lnSpc>
                          <a:spcPct val="100000"/>
                        </a:lnSpc>
                        <a:spcAft>
                          <a:spcPts val="300"/>
                        </a:spcAft>
                      </a:pPr>
                      <a:r>
                        <a:rPr lang="en-US" altLang="ja-JP" sz="1800" spc="79" dirty="0">
                          <a:solidFill>
                            <a:srgbClr val="000000"/>
                          </a:solidFill>
                          <a:latin typeface="+mn-ea"/>
                          <a:ea typeface="+mn-ea"/>
                        </a:rPr>
                        <a:t>□</a:t>
                      </a:r>
                      <a:r>
                        <a:rPr lang="en-US" sz="1800" spc="79" dirty="0" err="1">
                          <a:solidFill>
                            <a:srgbClr val="000000"/>
                          </a:solidFill>
                          <a:latin typeface="+mn-ea"/>
                          <a:ea typeface="+mn-ea"/>
                        </a:rPr>
                        <a:t>もう一度尾瀬</a:t>
                      </a:r>
                      <a:r>
                        <a:rPr lang="ja-JP" altLang="en-US" sz="1800" spc="79">
                          <a:solidFill>
                            <a:srgbClr val="000000"/>
                          </a:solidFill>
                          <a:latin typeface="+mn-ea"/>
                          <a:ea typeface="+mn-ea"/>
                        </a:rPr>
                        <a:t>を</a:t>
                      </a:r>
                      <a:r>
                        <a:rPr lang="en-US" sz="1800" spc="79">
                          <a:solidFill>
                            <a:srgbClr val="000000"/>
                          </a:solidFill>
                          <a:latin typeface="+mn-ea"/>
                          <a:ea typeface="+mn-ea"/>
                        </a:rPr>
                        <a:t>歩いてみる</a:t>
                      </a:r>
                      <a:r>
                        <a:rPr lang="en-US" sz="1800" spc="79" dirty="0">
                          <a:solidFill>
                            <a:srgbClr val="000000"/>
                          </a:solidFill>
                          <a:latin typeface="+mn-ea"/>
                          <a:ea typeface="+mn-ea"/>
                        </a:rPr>
                        <a:t>　</a:t>
                      </a:r>
                    </a:p>
                    <a:p>
                      <a:pPr>
                        <a:lnSpc>
                          <a:spcPct val="100000"/>
                        </a:lnSpc>
                        <a:spcAft>
                          <a:spcPts val="300"/>
                        </a:spcAft>
                      </a:pPr>
                      <a:r>
                        <a:rPr lang="en-US" altLang="ja-JP" sz="1800" spc="79" dirty="0">
                          <a:solidFill>
                            <a:srgbClr val="000000"/>
                          </a:solidFill>
                          <a:latin typeface="+mn-ea"/>
                          <a:ea typeface="+mn-ea"/>
                        </a:rPr>
                        <a:t>□</a:t>
                      </a:r>
                      <a:r>
                        <a:rPr lang="en-US" sz="1800" spc="79" dirty="0" err="1">
                          <a:solidFill>
                            <a:srgbClr val="000000"/>
                          </a:solidFill>
                          <a:latin typeface="+mn-ea"/>
                          <a:ea typeface="+mn-ea"/>
                        </a:rPr>
                        <a:t>ガイドさんに聴いてみる</a:t>
                      </a:r>
                      <a:endParaRPr lang="en-US" sz="1800" spc="79" dirty="0">
                        <a:solidFill>
                          <a:srgbClr val="000000"/>
                        </a:solidFill>
                        <a:latin typeface="+mn-ea"/>
                        <a:ea typeface="+mn-ea"/>
                      </a:endParaRPr>
                    </a:p>
                    <a:p>
                      <a:pPr>
                        <a:lnSpc>
                          <a:spcPct val="100000"/>
                        </a:lnSpc>
                        <a:spcAft>
                          <a:spcPts val="300"/>
                        </a:spcAft>
                      </a:pPr>
                      <a:r>
                        <a:rPr lang="en-US" altLang="ja-JP" sz="1800" spc="79" dirty="0">
                          <a:solidFill>
                            <a:srgbClr val="000000"/>
                          </a:solidFill>
                          <a:latin typeface="+mn-ea"/>
                          <a:ea typeface="+mn-ea"/>
                        </a:rPr>
                        <a:t>□</a:t>
                      </a:r>
                      <a:r>
                        <a:rPr lang="en-US" sz="1800" spc="79" dirty="0" err="1">
                          <a:solidFill>
                            <a:srgbClr val="000000"/>
                          </a:solidFill>
                          <a:latin typeface="+mn-ea"/>
                          <a:ea typeface="+mn-ea"/>
                        </a:rPr>
                        <a:t>計算してみる</a:t>
                      </a:r>
                      <a:r>
                        <a:rPr lang="en-US" sz="1800" spc="79" dirty="0">
                          <a:solidFill>
                            <a:srgbClr val="000000"/>
                          </a:solidFill>
                          <a:latin typeface="+mn-ea"/>
                          <a:ea typeface="+mn-ea"/>
                        </a:rPr>
                        <a:t>　</a:t>
                      </a:r>
                    </a:p>
                    <a:p>
                      <a:pPr marL="0" marR="0" lvl="0" indent="0" algn="l" defTabSz="914446" rtl="0" eaLnBrk="1" fontAlgn="auto" latinLnBrk="0" hangingPunct="1">
                        <a:lnSpc>
                          <a:spcPct val="100000"/>
                        </a:lnSpc>
                        <a:spcBef>
                          <a:spcPts val="0"/>
                        </a:spcBef>
                        <a:spcAft>
                          <a:spcPts val="300"/>
                        </a:spcAft>
                        <a:buClrTx/>
                        <a:buSzTx/>
                        <a:buFontTx/>
                        <a:buNone/>
                        <a:tabLst/>
                        <a:defRPr/>
                      </a:pPr>
                      <a:r>
                        <a:rPr lang="en-US" altLang="ja-JP" sz="1800" spc="79" dirty="0">
                          <a:solidFill>
                            <a:srgbClr val="000000"/>
                          </a:solidFill>
                          <a:latin typeface="+mn-ea"/>
                          <a:ea typeface="+mn-ea"/>
                        </a:rPr>
                        <a:t>□</a:t>
                      </a:r>
                      <a:r>
                        <a:rPr lang="en-US" sz="1800" spc="79" dirty="0" err="1">
                          <a:solidFill>
                            <a:srgbClr val="000000"/>
                          </a:solidFill>
                          <a:latin typeface="+mn-ea"/>
                          <a:ea typeface="+mn-ea"/>
                        </a:rPr>
                        <a:t>インターネットで調べてみる</a:t>
                      </a:r>
                      <a:endParaRPr lang="en-US" sz="1800" spc="79" dirty="0">
                        <a:solidFill>
                          <a:srgbClr val="000000"/>
                        </a:solidFill>
                        <a:latin typeface="+mn-ea"/>
                        <a:ea typeface="+mn-ea"/>
                      </a:endParaRPr>
                    </a:p>
                    <a:p>
                      <a:pPr marL="0" marR="0" lvl="0" indent="0" algn="l" defTabSz="914446" rtl="0" eaLnBrk="1" fontAlgn="auto" latinLnBrk="0" hangingPunct="1">
                        <a:lnSpc>
                          <a:spcPct val="100000"/>
                        </a:lnSpc>
                        <a:spcBef>
                          <a:spcPts val="0"/>
                        </a:spcBef>
                        <a:spcAft>
                          <a:spcPts val="300"/>
                        </a:spcAft>
                        <a:buClrTx/>
                        <a:buSzTx/>
                        <a:buFontTx/>
                        <a:buNone/>
                        <a:tabLst/>
                        <a:defRPr/>
                      </a:pPr>
                      <a:r>
                        <a:rPr lang="en-US" altLang="ja-JP" sz="1800" spc="79" dirty="0">
                          <a:solidFill>
                            <a:srgbClr val="000000"/>
                          </a:solidFill>
                          <a:latin typeface="+mn-ea"/>
                          <a:ea typeface="+mn-ea"/>
                        </a:rPr>
                        <a:t>□</a:t>
                      </a:r>
                      <a:r>
                        <a:rPr lang="ja-JP" altLang="en-US" sz="1800" spc="79" dirty="0">
                          <a:solidFill>
                            <a:srgbClr val="000000"/>
                          </a:solidFill>
                          <a:latin typeface="+mn-ea"/>
                          <a:ea typeface="+mn-ea"/>
                        </a:rPr>
                        <a:t>友達に相談してみる・意見交換してみる</a:t>
                      </a:r>
                      <a:endParaRPr lang="en-US" altLang="ja-JP" sz="1800" spc="79" dirty="0">
                        <a:solidFill>
                          <a:srgbClr val="000000"/>
                        </a:solidFill>
                        <a:latin typeface="+mn-ea"/>
                        <a:ea typeface="+mn-ea"/>
                      </a:endParaRPr>
                    </a:p>
                    <a:p>
                      <a:pPr marL="0" marR="0" lvl="0" indent="0" algn="l" defTabSz="914446" rtl="0" eaLnBrk="1" fontAlgn="auto" latinLnBrk="0" hangingPunct="1">
                        <a:lnSpc>
                          <a:spcPct val="100000"/>
                        </a:lnSpc>
                        <a:spcBef>
                          <a:spcPts val="0"/>
                        </a:spcBef>
                        <a:spcAft>
                          <a:spcPts val="300"/>
                        </a:spcAft>
                        <a:buClrTx/>
                        <a:buSzTx/>
                        <a:buFontTx/>
                        <a:buNone/>
                        <a:tabLst/>
                        <a:defRPr/>
                      </a:pPr>
                      <a:r>
                        <a:rPr lang="ja-JP" altLang="en-US" sz="1800" spc="79" dirty="0">
                          <a:solidFill>
                            <a:srgbClr val="000000"/>
                          </a:solidFill>
                          <a:latin typeface="+mn-ea"/>
                          <a:ea typeface="+mn-ea"/>
                        </a:rPr>
                        <a:t>□</a:t>
                      </a:r>
                      <a:r>
                        <a:rPr lang="en-US" altLang="ja-JP" sz="1800" spc="79" dirty="0" err="1">
                          <a:solidFill>
                            <a:srgbClr val="000000"/>
                          </a:solidFill>
                          <a:latin typeface="+mn-ea"/>
                          <a:ea typeface="+mn-ea"/>
                        </a:rPr>
                        <a:t>先生に聴いてみる</a:t>
                      </a:r>
                      <a:endParaRPr lang="en-US" altLang="ja-JP" sz="1800" spc="79" dirty="0">
                        <a:solidFill>
                          <a:srgbClr val="000000"/>
                        </a:solidFill>
                        <a:latin typeface="+mn-ea"/>
                        <a:ea typeface="+mn-ea"/>
                      </a:endParaRPr>
                    </a:p>
                    <a:p>
                      <a:pPr marL="0" marR="0" lvl="0" indent="0" algn="l" defTabSz="914446" rtl="0" eaLnBrk="1" fontAlgn="auto" latinLnBrk="0" hangingPunct="1">
                        <a:lnSpc>
                          <a:spcPct val="100000"/>
                        </a:lnSpc>
                        <a:spcBef>
                          <a:spcPts val="0"/>
                        </a:spcBef>
                        <a:spcAft>
                          <a:spcPts val="300"/>
                        </a:spcAft>
                        <a:buClrTx/>
                        <a:buSzTx/>
                        <a:buFontTx/>
                        <a:buNone/>
                        <a:tabLst/>
                        <a:defRPr/>
                      </a:pPr>
                      <a:r>
                        <a:rPr lang="ja-JP" altLang="en-US" sz="1800" spc="79" dirty="0">
                          <a:solidFill>
                            <a:srgbClr val="000000"/>
                          </a:solidFill>
                          <a:latin typeface="+mn-ea"/>
                          <a:ea typeface="+mn-ea"/>
                        </a:rPr>
                        <a:t>□保護者に相談してみる</a:t>
                      </a:r>
                      <a:endParaRPr lang="en-US" sz="1800" spc="79" dirty="0">
                        <a:solidFill>
                          <a:srgbClr val="000000"/>
                        </a:solidFill>
                        <a:latin typeface="+mn-ea"/>
                        <a:ea typeface="+mn-ea"/>
                      </a:endParaRPr>
                    </a:p>
                    <a:p>
                      <a:pPr>
                        <a:lnSpc>
                          <a:spcPct val="100000"/>
                        </a:lnSpc>
                        <a:spcAft>
                          <a:spcPts val="300"/>
                        </a:spcAft>
                      </a:pPr>
                      <a:r>
                        <a:rPr lang="en-US" altLang="ja-JP" sz="1800" spc="79" dirty="0">
                          <a:solidFill>
                            <a:srgbClr val="000000"/>
                          </a:solidFill>
                          <a:latin typeface="+mn-ea"/>
                          <a:ea typeface="+mn-ea"/>
                        </a:rPr>
                        <a:t>□</a:t>
                      </a:r>
                      <a:r>
                        <a:rPr lang="en-US" sz="1800" spc="79" dirty="0" err="1">
                          <a:solidFill>
                            <a:srgbClr val="000000"/>
                          </a:solidFill>
                          <a:latin typeface="+mn-ea"/>
                          <a:ea typeface="+mn-ea"/>
                        </a:rPr>
                        <a:t>その他</a:t>
                      </a:r>
                      <a:r>
                        <a:rPr lang="en-US" sz="1800" spc="79" dirty="0">
                          <a:solidFill>
                            <a:srgbClr val="000000"/>
                          </a:solidFill>
                          <a:latin typeface="+mn-ea"/>
                          <a:ea typeface="+mn-ea"/>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nSpc>
                          <a:spcPts val="1458"/>
                        </a:lnSpc>
                      </a:pPr>
                      <a:endParaRPr lang="en-US" sz="1800" spc="79" dirty="0">
                        <a:solidFill>
                          <a:srgbClr val="000000"/>
                        </a:solidFill>
                        <a:latin typeface="+mn-ea"/>
                        <a:ea typeface="+mn-ea"/>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
            <a:extLst>
              <a:ext uri="{FF2B5EF4-FFF2-40B4-BE49-F238E27FC236}">
                <a16:creationId xmlns:a16="http://schemas.microsoft.com/office/drawing/2014/main" id="{29A786B5-0185-945A-2D4F-30F43072A2A7}"/>
              </a:ext>
            </a:extLst>
          </p:cNvPr>
          <p:cNvSpPr txBox="1"/>
          <p:nvPr/>
        </p:nvSpPr>
        <p:spPr>
          <a:xfrm>
            <a:off x="944990" y="5504397"/>
            <a:ext cx="4925085" cy="400110"/>
          </a:xfrm>
          <a:prstGeom prst="rect">
            <a:avLst/>
          </a:prstGeom>
          <a:noFill/>
        </p:spPr>
        <p:txBody>
          <a:bodyPr wrap="square" rtlCol="0">
            <a:spAutoFit/>
          </a:bodyPr>
          <a:lstStyle/>
          <a:p>
            <a:r>
              <a:rPr kumimoji="1" lang="ja-JP" altLang="en-US" sz="2000" dirty="0">
                <a:solidFill>
                  <a:srgbClr val="FF0000"/>
                </a:solidFill>
              </a:rPr>
              <a:t>▲２つ以上選んでみよう。</a:t>
            </a:r>
          </a:p>
        </p:txBody>
      </p:sp>
      <p:sp>
        <p:nvSpPr>
          <p:cNvPr id="9" name="テキスト ボックス 8">
            <a:extLst>
              <a:ext uri="{FF2B5EF4-FFF2-40B4-BE49-F238E27FC236}">
                <a16:creationId xmlns:a16="http://schemas.microsoft.com/office/drawing/2014/main" id="{342770D9-578E-C197-742E-C26A868B97E7}"/>
              </a:ext>
            </a:extLst>
          </p:cNvPr>
          <p:cNvSpPr txBox="1"/>
          <p:nvPr/>
        </p:nvSpPr>
        <p:spPr>
          <a:xfrm>
            <a:off x="6096000" y="5504397"/>
            <a:ext cx="6183504" cy="1323439"/>
          </a:xfrm>
          <a:prstGeom prst="rect">
            <a:avLst/>
          </a:prstGeom>
          <a:noFill/>
        </p:spPr>
        <p:txBody>
          <a:bodyPr wrap="square" rtlCol="0">
            <a:spAutoFit/>
          </a:bodyPr>
          <a:lstStyle/>
          <a:p>
            <a:r>
              <a:rPr kumimoji="1" lang="ja-JP" altLang="en-US" sz="2000" dirty="0">
                <a:solidFill>
                  <a:srgbClr val="FF0000"/>
                </a:solidFill>
              </a:rPr>
              <a:t>▲実際に自分がやってみれること</a:t>
            </a:r>
            <a:endParaRPr kumimoji="1" lang="en-US" altLang="ja-JP" sz="2000" dirty="0">
              <a:solidFill>
                <a:srgbClr val="FF0000"/>
              </a:solidFill>
            </a:endParaRPr>
          </a:p>
          <a:p>
            <a:r>
              <a:rPr lang="ja-JP" altLang="en-US" sz="2000" dirty="0">
                <a:solidFill>
                  <a:srgbClr val="FF0000"/>
                </a:solidFill>
              </a:rPr>
              <a:t>　  </a:t>
            </a:r>
            <a:r>
              <a:rPr kumimoji="1" lang="ja-JP" altLang="en-US" sz="2000" dirty="0">
                <a:solidFill>
                  <a:srgbClr val="FF0000"/>
                </a:solidFill>
              </a:rPr>
              <a:t>・やってみたいことを書き出そう</a:t>
            </a:r>
            <a:r>
              <a:rPr lang="ja-JP" altLang="en-US" sz="2000" dirty="0">
                <a:solidFill>
                  <a:srgbClr val="FF0000"/>
                </a:solidFill>
              </a:rPr>
              <a:t>。</a:t>
            </a:r>
            <a:endParaRPr lang="en-US" altLang="ja-JP" sz="2000" dirty="0">
              <a:solidFill>
                <a:srgbClr val="FF0000"/>
              </a:solidFill>
            </a:endParaRPr>
          </a:p>
          <a:p>
            <a:r>
              <a:rPr lang="ja-JP" altLang="en-US" sz="2000" dirty="0">
                <a:solidFill>
                  <a:srgbClr val="FF0000"/>
                </a:solidFill>
              </a:rPr>
              <a:t>▲</a:t>
            </a:r>
            <a:r>
              <a:rPr kumimoji="1" lang="ja-JP" altLang="en-US" sz="2000" dirty="0">
                <a:solidFill>
                  <a:srgbClr val="FF0000"/>
                </a:solidFill>
              </a:rPr>
              <a:t>次回の授業で実際に調べてみます。</a:t>
            </a:r>
            <a:endParaRPr kumimoji="1" lang="en-US" altLang="ja-JP" sz="2000" dirty="0">
              <a:solidFill>
                <a:srgbClr val="FF0000"/>
              </a:solidFill>
            </a:endParaRPr>
          </a:p>
          <a:p>
            <a:r>
              <a:rPr lang="ja-JP" altLang="en-US" sz="2000" dirty="0">
                <a:solidFill>
                  <a:srgbClr val="FF0000"/>
                </a:solidFill>
              </a:rPr>
              <a:t>▲おうちで出来ることは自分なりに行っていても</a:t>
            </a:r>
            <a:r>
              <a:rPr lang="en-US" altLang="ja-JP" sz="2000" dirty="0">
                <a:solidFill>
                  <a:srgbClr val="FF0000"/>
                </a:solidFill>
              </a:rPr>
              <a:t>OK</a:t>
            </a:r>
            <a:r>
              <a:rPr lang="ja-JP" altLang="en-US" sz="2000" dirty="0">
                <a:solidFill>
                  <a:srgbClr val="FF0000"/>
                </a:solidFill>
              </a:rPr>
              <a:t>！</a:t>
            </a:r>
            <a:endParaRPr kumimoji="1" lang="ja-JP" altLang="en-US" sz="2000" dirty="0">
              <a:solidFill>
                <a:srgbClr val="FF0000"/>
              </a:solidFill>
            </a:endParaRPr>
          </a:p>
        </p:txBody>
      </p:sp>
    </p:spTree>
    <p:extLst>
      <p:ext uri="{BB962C8B-B14F-4D97-AF65-F5344CB8AC3E}">
        <p14:creationId xmlns:p14="http://schemas.microsoft.com/office/powerpoint/2010/main" val="3390025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9E0AC-F8D8-A16A-D8AC-A3B464A0063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BDDA004-A284-FD1C-BB10-EC76BC48706A}"/>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55E0BC6B-6593-5512-68D0-E5AB772BD02B}"/>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735ACAA6-B943-C4AB-B2EA-183BB489F4D1}"/>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２時間目</a:t>
            </a:r>
          </a:p>
        </p:txBody>
      </p:sp>
    </p:spTree>
    <p:extLst>
      <p:ext uri="{BB962C8B-B14F-4D97-AF65-F5344CB8AC3E}">
        <p14:creationId xmlns:p14="http://schemas.microsoft.com/office/powerpoint/2010/main" val="2693675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E2B2-5A35-A43B-66A9-76F96D604F2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E2445AA-A0D7-2528-9C3D-1EEA597E041E}"/>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今日行うこと</a:t>
            </a:r>
          </a:p>
        </p:txBody>
      </p:sp>
      <p:sp>
        <p:nvSpPr>
          <p:cNvPr id="2" name="タイトル 3">
            <a:extLst>
              <a:ext uri="{FF2B5EF4-FFF2-40B4-BE49-F238E27FC236}">
                <a16:creationId xmlns:a16="http://schemas.microsoft.com/office/drawing/2014/main" id="{AE0A3F89-08B5-D7B5-2BE4-D77F9C5526A8}"/>
              </a:ext>
            </a:extLst>
          </p:cNvPr>
          <p:cNvSpPr txBox="1">
            <a:spLocks/>
          </p:cNvSpPr>
          <p:nvPr/>
        </p:nvSpPr>
        <p:spPr>
          <a:xfrm>
            <a:off x="-599778" y="-305703"/>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endParaRPr lang="ja-JP" altLang="en-US" sz="4800" b="1" dirty="0"/>
          </a:p>
        </p:txBody>
      </p:sp>
      <p:sp>
        <p:nvSpPr>
          <p:cNvPr id="7" name="タイトル 3">
            <a:extLst>
              <a:ext uri="{FF2B5EF4-FFF2-40B4-BE49-F238E27FC236}">
                <a16:creationId xmlns:a16="http://schemas.microsoft.com/office/drawing/2014/main" id="{F991EF19-DB08-C038-B395-2F54796769D8}"/>
              </a:ext>
            </a:extLst>
          </p:cNvPr>
          <p:cNvSpPr txBox="1">
            <a:spLocks/>
          </p:cNvSpPr>
          <p:nvPr/>
        </p:nvSpPr>
        <p:spPr>
          <a:xfrm>
            <a:off x="589865" y="1946575"/>
            <a:ext cx="11012269" cy="30378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600" b="1" dirty="0"/>
              <a:t>不思議を</a:t>
            </a:r>
            <a:endParaRPr lang="en-US" altLang="ja-JP" sz="9600" b="1" dirty="0"/>
          </a:p>
          <a:p>
            <a:pPr>
              <a:lnSpc>
                <a:spcPct val="100000"/>
              </a:lnSpc>
            </a:pPr>
            <a:r>
              <a:rPr lang="ja-JP" altLang="en-US" sz="9600" b="1" dirty="0"/>
              <a:t>明らかにしよう</a:t>
            </a:r>
          </a:p>
        </p:txBody>
      </p:sp>
    </p:spTree>
    <p:extLst>
      <p:ext uri="{BB962C8B-B14F-4D97-AF65-F5344CB8AC3E}">
        <p14:creationId xmlns:p14="http://schemas.microsoft.com/office/powerpoint/2010/main" val="1124543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2B7F4-1D42-7762-B06C-36D3336D2C7C}"/>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458392B4-BBED-74E3-1D2D-2B016C221959}"/>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12" name="タイトル 3">
            <a:extLst>
              <a:ext uri="{FF2B5EF4-FFF2-40B4-BE49-F238E27FC236}">
                <a16:creationId xmlns:a16="http://schemas.microsoft.com/office/drawing/2014/main" id="{E5D85372-A5E4-31C0-AFB2-D3174D99D06C}"/>
              </a:ext>
            </a:extLst>
          </p:cNvPr>
          <p:cNvSpPr txBox="1">
            <a:spLocks/>
          </p:cNvSpPr>
          <p:nvPr/>
        </p:nvSpPr>
        <p:spPr>
          <a:xfrm>
            <a:off x="552637" y="1344706"/>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02</a:t>
            </a:r>
            <a:r>
              <a:rPr lang="ja-JP" altLang="en-US" sz="3200" b="1" dirty="0"/>
              <a:t>（全</a:t>
            </a:r>
            <a:r>
              <a:rPr lang="en-US" altLang="ja-JP" sz="3200" b="1" dirty="0"/>
              <a:t>4</a:t>
            </a:r>
            <a:r>
              <a:rPr lang="ja-JP" altLang="en-US" sz="3200" b="1" dirty="0"/>
              <a:t>ページ）</a:t>
            </a:r>
          </a:p>
        </p:txBody>
      </p:sp>
      <p:pic>
        <p:nvPicPr>
          <p:cNvPr id="6" name="図 5">
            <a:extLst>
              <a:ext uri="{FF2B5EF4-FFF2-40B4-BE49-F238E27FC236}">
                <a16:creationId xmlns:a16="http://schemas.microsoft.com/office/drawing/2014/main" id="{B48759A0-1D2E-FD08-781E-220B0892AD12}"/>
              </a:ext>
            </a:extLst>
          </p:cNvPr>
          <p:cNvPicPr>
            <a:picLocks noChangeAspect="1"/>
          </p:cNvPicPr>
          <p:nvPr/>
        </p:nvPicPr>
        <p:blipFill>
          <a:blip r:embed="rId2"/>
          <a:stretch>
            <a:fillRect/>
          </a:stretch>
        </p:blipFill>
        <p:spPr>
          <a:xfrm>
            <a:off x="1974842" y="2602606"/>
            <a:ext cx="2715218" cy="3840172"/>
          </a:xfrm>
          <a:prstGeom prst="rect">
            <a:avLst/>
          </a:prstGeom>
        </p:spPr>
      </p:pic>
      <p:sp>
        <p:nvSpPr>
          <p:cNvPr id="3" name="タイトル 3">
            <a:extLst>
              <a:ext uri="{FF2B5EF4-FFF2-40B4-BE49-F238E27FC236}">
                <a16:creationId xmlns:a16="http://schemas.microsoft.com/office/drawing/2014/main" id="{BCD7E625-3784-CF09-CBB1-75F7B5B2FEBB}"/>
              </a:ext>
            </a:extLst>
          </p:cNvPr>
          <p:cNvSpPr txBox="1">
            <a:spLocks/>
          </p:cNvSpPr>
          <p:nvPr/>
        </p:nvSpPr>
        <p:spPr>
          <a:xfrm>
            <a:off x="6355533" y="1344706"/>
            <a:ext cx="545846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タブレット端末</a:t>
            </a:r>
          </a:p>
        </p:txBody>
      </p:sp>
      <p:grpSp>
        <p:nvGrpSpPr>
          <p:cNvPr id="5" name="グループ化 4">
            <a:extLst>
              <a:ext uri="{FF2B5EF4-FFF2-40B4-BE49-F238E27FC236}">
                <a16:creationId xmlns:a16="http://schemas.microsoft.com/office/drawing/2014/main" id="{6B28471D-40A2-9097-BF2D-5C9278FE6B42}"/>
              </a:ext>
            </a:extLst>
          </p:cNvPr>
          <p:cNvGrpSpPr/>
          <p:nvPr/>
        </p:nvGrpSpPr>
        <p:grpSpPr>
          <a:xfrm>
            <a:off x="6945482" y="2427922"/>
            <a:ext cx="4241326" cy="4241326"/>
            <a:chOff x="6945482" y="2427922"/>
            <a:chExt cx="4241326" cy="4241326"/>
          </a:xfrm>
        </p:grpSpPr>
        <p:pic>
          <p:nvPicPr>
            <p:cNvPr id="7" name="グラフィックス 6" descr="タブレット 単色塗りつぶし">
              <a:extLst>
                <a:ext uri="{FF2B5EF4-FFF2-40B4-BE49-F238E27FC236}">
                  <a16:creationId xmlns:a16="http://schemas.microsoft.com/office/drawing/2014/main" id="{94676586-B330-C4EC-4FB4-D85C6C0BC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5482" y="2427922"/>
              <a:ext cx="4241326" cy="4241326"/>
            </a:xfrm>
            <a:prstGeom prst="rect">
              <a:avLst/>
            </a:prstGeom>
          </p:spPr>
        </p:pic>
        <p:pic>
          <p:nvPicPr>
            <p:cNvPr id="8" name="グラフィックス 7" descr="Web カメラ 単色塗りつぶし">
              <a:extLst>
                <a:ext uri="{FF2B5EF4-FFF2-40B4-BE49-F238E27FC236}">
                  <a16:creationId xmlns:a16="http://schemas.microsoft.com/office/drawing/2014/main" id="{63A7E4A5-C95F-0B58-A3B9-31DF8CDA42E4}"/>
                </a:ext>
              </a:extLst>
            </p:cNvPr>
            <p:cNvPicPr>
              <a:picLocks noChangeAspect="1"/>
            </p:cNvPicPr>
            <p:nvPr/>
          </p:nvPicPr>
          <p:blipFill>
            <a:blip r:embed="rId5">
              <a:extLst>
                <a:ext uri="{96DAC541-7B7A-43D3-8B79-37D633B846F1}">
                  <asvg:svgBlip xmlns:asvg="http://schemas.microsoft.com/office/drawing/2016/SVG/main" r:embed="rId6"/>
                </a:ext>
              </a:extLst>
            </a:blip>
            <a:srcRect b="27518"/>
            <a:stretch/>
          </p:blipFill>
          <p:spPr>
            <a:xfrm rot="10800000">
              <a:off x="8635695" y="3510699"/>
              <a:ext cx="882231" cy="639451"/>
            </a:xfrm>
            <a:prstGeom prst="rect">
              <a:avLst/>
            </a:prstGeom>
          </p:spPr>
        </p:pic>
      </p:grpSp>
    </p:spTree>
    <p:extLst>
      <p:ext uri="{BB962C8B-B14F-4D97-AF65-F5344CB8AC3E}">
        <p14:creationId xmlns:p14="http://schemas.microsoft.com/office/powerpoint/2010/main" val="1325383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C25A-268D-0A57-3EC4-B15081C2707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9B86134-62D4-118B-03D0-A3EA763CAF95}"/>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86FCFB78-EF3C-6782-D500-B5F144A07D53}"/>
              </a:ext>
            </a:extLst>
          </p:cNvPr>
          <p:cNvSpPr txBox="1">
            <a:spLocks/>
          </p:cNvSpPr>
          <p:nvPr/>
        </p:nvSpPr>
        <p:spPr>
          <a:xfrm>
            <a:off x="553353" y="1439501"/>
            <a:ext cx="11012269" cy="36666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１．不思議を明らかにする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２．共有する</a:t>
            </a:r>
            <a:endParaRPr lang="en-US" altLang="ja-JP" b="1" dirty="0"/>
          </a:p>
        </p:txBody>
      </p:sp>
    </p:spTree>
    <p:extLst>
      <p:ext uri="{BB962C8B-B14F-4D97-AF65-F5344CB8AC3E}">
        <p14:creationId xmlns:p14="http://schemas.microsoft.com/office/powerpoint/2010/main" val="2158438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AD80E-F4EA-8D3F-61BE-681D1E706F75}"/>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1F37DE0E-88E5-E202-6D3F-52B310A1B7A1}"/>
              </a:ext>
            </a:extLst>
          </p:cNvPr>
          <p:cNvSpPr txBox="1"/>
          <p:nvPr/>
        </p:nvSpPr>
        <p:spPr>
          <a:xfrm>
            <a:off x="84524" y="1164134"/>
            <a:ext cx="11788671" cy="5693866"/>
          </a:xfrm>
          <a:prstGeom prst="rect">
            <a:avLst/>
          </a:prstGeom>
          <a:noFill/>
        </p:spPr>
        <p:txBody>
          <a:bodyPr wrap="square" rtlCol="0">
            <a:spAutoFit/>
          </a:bodyPr>
          <a:lstStyle/>
          <a:p>
            <a:r>
              <a:rPr kumimoji="1" lang="en-US" altLang="ja-JP" sz="2800" dirty="0"/>
              <a:t>【</a:t>
            </a:r>
            <a:r>
              <a:rPr kumimoji="1" lang="ja-JP" altLang="en-US" sz="2800" dirty="0"/>
              <a:t>やること</a:t>
            </a:r>
            <a:r>
              <a:rPr kumimoji="1" lang="en-US" altLang="ja-JP" sz="2800" dirty="0"/>
              <a:t>】</a:t>
            </a:r>
          </a:p>
          <a:p>
            <a:r>
              <a:rPr kumimoji="1" lang="ja-JP" altLang="en-US" sz="2800" dirty="0"/>
              <a:t>・自分の力で明らかにしてみよう</a:t>
            </a:r>
          </a:p>
          <a:p>
            <a:r>
              <a:rPr lang="en-US" altLang="ja-JP" sz="2800" dirty="0"/>
              <a:t>【</a:t>
            </a:r>
            <a:r>
              <a:rPr lang="ja-JP" altLang="en-US" sz="2800" dirty="0"/>
              <a:t>流れ</a:t>
            </a:r>
            <a:r>
              <a:rPr lang="en-US" altLang="ja-JP" sz="2800" dirty="0"/>
              <a:t>】</a:t>
            </a:r>
          </a:p>
          <a:p>
            <a:r>
              <a:rPr lang="ja-JP" altLang="en-US" sz="2800" dirty="0"/>
              <a:t>・クラス説明　　　０５分程度</a:t>
            </a:r>
            <a:endParaRPr lang="en-US" altLang="ja-JP" sz="2800" dirty="0"/>
          </a:p>
          <a:p>
            <a:r>
              <a:rPr lang="ja-JP" altLang="en-US" sz="2800" dirty="0"/>
              <a:t>・個人ワーク　　  </a:t>
            </a:r>
            <a:r>
              <a:rPr lang="en-US" altLang="ja-JP" sz="2800" dirty="0"/>
              <a:t>30</a:t>
            </a:r>
            <a:r>
              <a:rPr lang="ja-JP" altLang="en-US" sz="2800" dirty="0"/>
              <a:t>分程度</a:t>
            </a:r>
            <a:endParaRPr lang="en-US" altLang="ja-JP" sz="2800" dirty="0"/>
          </a:p>
          <a:p>
            <a:r>
              <a:rPr lang="en-US" altLang="ja-JP" sz="2800" dirty="0"/>
              <a:t>【</a:t>
            </a:r>
            <a:r>
              <a:rPr lang="ja-JP" altLang="en-US" sz="2800" dirty="0"/>
              <a:t>ポイント</a:t>
            </a:r>
            <a:r>
              <a:rPr lang="en-US" altLang="ja-JP" sz="2800" dirty="0"/>
              <a:t>】</a:t>
            </a:r>
          </a:p>
          <a:p>
            <a:r>
              <a:rPr lang="ja-JP" altLang="en-US" sz="2800" dirty="0"/>
              <a:t>・もし調べてみて「わからなくても」大丈夫。</a:t>
            </a:r>
            <a:endParaRPr lang="en-US" altLang="ja-JP" sz="2800" dirty="0"/>
          </a:p>
          <a:p>
            <a:r>
              <a:rPr lang="ja-JP" altLang="en-US" sz="2800" dirty="0"/>
              <a:t>　世の中にある不思議は、大人でも「わからないこと」がある。</a:t>
            </a:r>
            <a:endParaRPr lang="en-US" altLang="ja-JP" sz="2800" dirty="0"/>
          </a:p>
          <a:p>
            <a:r>
              <a:rPr lang="ja-JP" altLang="en-US" sz="2800" dirty="0"/>
              <a:t>・自分なりに調べてみることが大事です。</a:t>
            </a:r>
            <a:endParaRPr lang="en-US" altLang="ja-JP" sz="2800" dirty="0"/>
          </a:p>
          <a:p>
            <a:r>
              <a:rPr lang="en-US" altLang="ja-JP" sz="2800" dirty="0"/>
              <a:t>【</a:t>
            </a:r>
            <a:r>
              <a:rPr lang="ja-JP" altLang="en-US" sz="2800" dirty="0"/>
              <a:t>諸注意</a:t>
            </a:r>
            <a:r>
              <a:rPr lang="en-US" altLang="ja-JP" sz="2800" dirty="0"/>
              <a:t>】</a:t>
            </a:r>
          </a:p>
          <a:p>
            <a:r>
              <a:rPr lang="ja-JP" altLang="en-US" sz="2800" dirty="0"/>
              <a:t>・図書室を活用したり、タブレット端末を活用したり、</a:t>
            </a:r>
            <a:endParaRPr lang="en-US" altLang="ja-JP" sz="2800" dirty="0"/>
          </a:p>
          <a:p>
            <a:r>
              <a:rPr lang="ja-JP" altLang="en-US" sz="2800" dirty="0"/>
              <a:t>　先生に相談して明らかにする等が想定されます。</a:t>
            </a:r>
            <a:endParaRPr lang="en-US" altLang="ja-JP" sz="2800" dirty="0"/>
          </a:p>
          <a:p>
            <a:r>
              <a:rPr lang="ja-JP" altLang="en-US" sz="2800" dirty="0"/>
              <a:t>・何をどこまでやってもよいこととするかは先生の指示に従いましょう。</a:t>
            </a:r>
            <a:endParaRPr lang="en-US" altLang="ja-JP" sz="2800" dirty="0"/>
          </a:p>
        </p:txBody>
      </p:sp>
      <p:sp>
        <p:nvSpPr>
          <p:cNvPr id="4" name="タイトル 3">
            <a:extLst>
              <a:ext uri="{FF2B5EF4-FFF2-40B4-BE49-F238E27FC236}">
                <a16:creationId xmlns:a16="http://schemas.microsoft.com/office/drawing/2014/main" id="{ECE53ECE-F3C6-D4FD-9AE3-55F93A3047E2}"/>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１．不思議を明らかにする</a:t>
            </a:r>
            <a:endParaRPr lang="en-US" altLang="ja-JP" b="1" dirty="0"/>
          </a:p>
        </p:txBody>
      </p:sp>
      <p:sp>
        <p:nvSpPr>
          <p:cNvPr id="5" name="テキスト ボックス 4">
            <a:extLst>
              <a:ext uri="{FF2B5EF4-FFF2-40B4-BE49-F238E27FC236}">
                <a16:creationId xmlns:a16="http://schemas.microsoft.com/office/drawing/2014/main" id="{805E3DE5-6142-4185-73DB-5769B3489280}"/>
              </a:ext>
            </a:extLst>
          </p:cNvPr>
          <p:cNvSpPr txBox="1"/>
          <p:nvPr/>
        </p:nvSpPr>
        <p:spPr>
          <a:xfrm>
            <a:off x="8865141" y="1260057"/>
            <a:ext cx="3326859" cy="584775"/>
          </a:xfrm>
          <a:prstGeom prst="rect">
            <a:avLst/>
          </a:prstGeom>
          <a:noFill/>
        </p:spPr>
        <p:txBody>
          <a:bodyPr wrap="square" rtlCol="0">
            <a:spAutoFit/>
          </a:bodyPr>
          <a:lstStyle/>
          <a:p>
            <a:pPr algn="ctr"/>
            <a:r>
              <a:rPr lang="ja-JP" altLang="en-US" sz="1600" dirty="0"/>
              <a:t>前回の授業で検討した方法で</a:t>
            </a:r>
            <a:endParaRPr lang="en-US" altLang="ja-JP" sz="1600" dirty="0"/>
          </a:p>
          <a:p>
            <a:pPr algn="ctr"/>
            <a:r>
              <a:rPr kumimoji="1" lang="ja-JP" altLang="en-US" sz="1600" dirty="0"/>
              <a:t>実際に調べてみよう</a:t>
            </a:r>
            <a:endParaRPr kumimoji="1" lang="en-US" altLang="ja-JP" sz="1600" dirty="0"/>
          </a:p>
        </p:txBody>
      </p:sp>
      <p:pic>
        <p:nvPicPr>
          <p:cNvPr id="9" name="図 8">
            <a:extLst>
              <a:ext uri="{FF2B5EF4-FFF2-40B4-BE49-F238E27FC236}">
                <a16:creationId xmlns:a16="http://schemas.microsoft.com/office/drawing/2014/main" id="{E857B4CC-1AA8-D976-1C8E-E249D40E0D49}"/>
              </a:ext>
            </a:extLst>
          </p:cNvPr>
          <p:cNvPicPr>
            <a:picLocks noChangeAspect="1"/>
          </p:cNvPicPr>
          <p:nvPr/>
        </p:nvPicPr>
        <p:blipFill>
          <a:blip r:embed="rId2"/>
          <a:stretch>
            <a:fillRect/>
          </a:stretch>
        </p:blipFill>
        <p:spPr>
          <a:xfrm>
            <a:off x="9987065" y="1899441"/>
            <a:ext cx="1211457" cy="1713381"/>
          </a:xfrm>
          <a:prstGeom prst="rect">
            <a:avLst/>
          </a:prstGeom>
        </p:spPr>
      </p:pic>
      <p:sp>
        <p:nvSpPr>
          <p:cNvPr id="10" name="四角形: 角を丸くする 9">
            <a:extLst>
              <a:ext uri="{FF2B5EF4-FFF2-40B4-BE49-F238E27FC236}">
                <a16:creationId xmlns:a16="http://schemas.microsoft.com/office/drawing/2014/main" id="{8FFBF03E-B319-DA15-E494-E88BF7DD6D08}"/>
              </a:ext>
            </a:extLst>
          </p:cNvPr>
          <p:cNvSpPr/>
          <p:nvPr/>
        </p:nvSpPr>
        <p:spPr>
          <a:xfrm>
            <a:off x="9912930" y="2936824"/>
            <a:ext cx="1334308" cy="62847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1" name="図 10">
            <a:extLst>
              <a:ext uri="{FF2B5EF4-FFF2-40B4-BE49-F238E27FC236}">
                <a16:creationId xmlns:a16="http://schemas.microsoft.com/office/drawing/2014/main" id="{EF509A03-A1DF-48D6-9EB7-E1DA00998128}"/>
              </a:ext>
            </a:extLst>
          </p:cNvPr>
          <p:cNvPicPr>
            <a:picLocks noChangeAspect="1"/>
          </p:cNvPicPr>
          <p:nvPr/>
        </p:nvPicPr>
        <p:blipFill>
          <a:blip r:embed="rId3"/>
          <a:stretch>
            <a:fillRect/>
          </a:stretch>
        </p:blipFill>
        <p:spPr>
          <a:xfrm>
            <a:off x="10035781" y="4529205"/>
            <a:ext cx="1211457" cy="1713381"/>
          </a:xfrm>
          <a:prstGeom prst="rect">
            <a:avLst/>
          </a:prstGeom>
        </p:spPr>
      </p:pic>
      <p:sp>
        <p:nvSpPr>
          <p:cNvPr id="12" name="テキスト ボックス 11">
            <a:extLst>
              <a:ext uri="{FF2B5EF4-FFF2-40B4-BE49-F238E27FC236}">
                <a16:creationId xmlns:a16="http://schemas.microsoft.com/office/drawing/2014/main" id="{A8A806E4-38D1-2773-AAC1-962778291E2F}"/>
              </a:ext>
            </a:extLst>
          </p:cNvPr>
          <p:cNvSpPr txBox="1"/>
          <p:nvPr/>
        </p:nvSpPr>
        <p:spPr>
          <a:xfrm>
            <a:off x="8957781" y="3612822"/>
            <a:ext cx="3326859" cy="861774"/>
          </a:xfrm>
          <a:prstGeom prst="rect">
            <a:avLst/>
          </a:prstGeom>
          <a:noFill/>
        </p:spPr>
        <p:txBody>
          <a:bodyPr wrap="square" rtlCol="0">
            <a:spAutoFit/>
          </a:bodyPr>
          <a:lstStyle/>
          <a:p>
            <a:pPr algn="ctr"/>
            <a:r>
              <a:rPr kumimoji="1" lang="ja-JP" altLang="en-US" sz="1600" dirty="0"/>
              <a:t>ワーク</a:t>
            </a:r>
            <a:r>
              <a:rPr lang="ja-JP" altLang="en-US" sz="1600" dirty="0"/>
              <a:t>シート</a:t>
            </a:r>
            <a:r>
              <a:rPr lang="en-US" altLang="ja-JP" sz="1600" dirty="0"/>
              <a:t>3</a:t>
            </a:r>
            <a:r>
              <a:rPr lang="ja-JP" altLang="en-US" sz="1600" dirty="0"/>
              <a:t>ページ目に調べてわかったこと・わからなかった</a:t>
            </a:r>
            <a:endParaRPr lang="en-US" altLang="ja-JP" sz="1600" dirty="0"/>
          </a:p>
          <a:p>
            <a:pPr algn="ctr"/>
            <a:r>
              <a:rPr lang="ja-JP" altLang="en-US" sz="1600" dirty="0"/>
              <a:t>ことをメモしていこう</a:t>
            </a:r>
            <a:endParaRPr kumimoji="1" lang="en-US" altLang="ja-JP" sz="1600" dirty="0"/>
          </a:p>
        </p:txBody>
      </p:sp>
    </p:spTree>
    <p:extLst>
      <p:ext uri="{BB962C8B-B14F-4D97-AF65-F5344CB8AC3E}">
        <p14:creationId xmlns:p14="http://schemas.microsoft.com/office/powerpoint/2010/main" val="137186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A478-B8D0-0824-C218-D224D9FD8E2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7985BCE-683E-0A03-F2DD-7FA3179ACFF2}"/>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２．共有する</a:t>
            </a:r>
            <a:endParaRPr lang="en-US" altLang="ja-JP" b="1" dirty="0"/>
          </a:p>
        </p:txBody>
      </p:sp>
      <p:sp>
        <p:nvSpPr>
          <p:cNvPr id="2" name="テキスト ボックス 1">
            <a:extLst>
              <a:ext uri="{FF2B5EF4-FFF2-40B4-BE49-F238E27FC236}">
                <a16:creationId xmlns:a16="http://schemas.microsoft.com/office/drawing/2014/main" id="{00A95FFA-5663-42A5-88D6-3AAE90455B73}"/>
              </a:ext>
            </a:extLst>
          </p:cNvPr>
          <p:cNvSpPr txBox="1"/>
          <p:nvPr/>
        </p:nvSpPr>
        <p:spPr>
          <a:xfrm>
            <a:off x="84524" y="1471952"/>
            <a:ext cx="11788671" cy="4532972"/>
          </a:xfrm>
          <a:prstGeom prst="rect">
            <a:avLst/>
          </a:prstGeom>
          <a:noFill/>
        </p:spPr>
        <p:txBody>
          <a:bodyPr wrap="square" rtlCol="0">
            <a:spAutoFit/>
          </a:bodyPr>
          <a:lstStyle/>
          <a:p>
            <a:pPr>
              <a:lnSpc>
                <a:spcPct val="150000"/>
              </a:lnSpc>
            </a:pPr>
            <a:r>
              <a:rPr kumimoji="1" lang="en-US" altLang="ja-JP" sz="2800" dirty="0"/>
              <a:t>【</a:t>
            </a:r>
            <a:r>
              <a:rPr kumimoji="1" lang="ja-JP" altLang="en-US" sz="2800" dirty="0"/>
              <a:t>やること</a:t>
            </a:r>
            <a:r>
              <a:rPr kumimoji="1" lang="en-US" altLang="ja-JP" sz="2800" dirty="0"/>
              <a:t>】</a:t>
            </a:r>
          </a:p>
          <a:p>
            <a:pPr>
              <a:lnSpc>
                <a:spcPct val="150000"/>
              </a:lnSpc>
            </a:pPr>
            <a:r>
              <a:rPr kumimoji="1" lang="ja-JP" altLang="en-US" sz="2800" dirty="0"/>
              <a:t>・明らかにしてみた結果を共有しよう</a:t>
            </a:r>
          </a:p>
          <a:p>
            <a:pPr>
              <a:lnSpc>
                <a:spcPct val="150000"/>
              </a:lnSpc>
            </a:pPr>
            <a:r>
              <a:rPr lang="en-US" altLang="ja-JP" sz="2800" dirty="0"/>
              <a:t>【</a:t>
            </a:r>
            <a:r>
              <a:rPr lang="ja-JP" altLang="en-US" sz="2800" dirty="0"/>
              <a:t>流れ</a:t>
            </a:r>
            <a:r>
              <a:rPr lang="en-US" altLang="ja-JP" sz="2800" dirty="0"/>
              <a:t>】</a:t>
            </a:r>
          </a:p>
          <a:p>
            <a:pPr>
              <a:lnSpc>
                <a:spcPct val="150000"/>
              </a:lnSpc>
            </a:pPr>
            <a:r>
              <a:rPr lang="ja-JP" altLang="en-US" sz="2800" dirty="0"/>
              <a:t>・ペアワーク</a:t>
            </a:r>
            <a:r>
              <a:rPr lang="en-US" altLang="ja-JP" sz="2800" dirty="0"/>
              <a:t>or</a:t>
            </a:r>
            <a:r>
              <a:rPr lang="ja-JP" altLang="en-US" sz="2800" dirty="0"/>
              <a:t>グループワーク　　  </a:t>
            </a:r>
            <a:r>
              <a:rPr lang="en-US" altLang="ja-JP" sz="2800" dirty="0"/>
              <a:t>10</a:t>
            </a:r>
            <a:r>
              <a:rPr lang="ja-JP" altLang="en-US" sz="2800" dirty="0"/>
              <a:t>分程度</a:t>
            </a:r>
            <a:endParaRPr lang="en-US" altLang="ja-JP" sz="2800" dirty="0"/>
          </a:p>
          <a:p>
            <a:pPr>
              <a:lnSpc>
                <a:spcPct val="150000"/>
              </a:lnSpc>
            </a:pPr>
            <a:r>
              <a:rPr lang="en-US" altLang="ja-JP" sz="2800" dirty="0"/>
              <a:t>【</a:t>
            </a:r>
            <a:r>
              <a:rPr lang="ja-JP" altLang="en-US" sz="2800" dirty="0"/>
              <a:t>ポイント</a:t>
            </a:r>
            <a:r>
              <a:rPr lang="en-US" altLang="ja-JP" sz="2800" dirty="0"/>
              <a:t>】</a:t>
            </a:r>
          </a:p>
          <a:p>
            <a:pPr>
              <a:lnSpc>
                <a:spcPct val="150000"/>
              </a:lnSpc>
            </a:pPr>
            <a:r>
              <a:rPr lang="ja-JP" altLang="en-US" sz="2800" dirty="0"/>
              <a:t>・自分が調べてみたことを友達に伝えてみよう</a:t>
            </a:r>
            <a:endParaRPr lang="en-US" altLang="ja-JP" sz="2800" dirty="0"/>
          </a:p>
          <a:p>
            <a:pPr>
              <a:lnSpc>
                <a:spcPct val="150000"/>
              </a:lnSpc>
            </a:pPr>
            <a:r>
              <a:rPr lang="ja-JP" altLang="en-US" sz="2800" dirty="0"/>
              <a:t>・聴く友達は、相手の内容をじっくり聴こう</a:t>
            </a:r>
            <a:endParaRPr lang="en-US" altLang="ja-JP" sz="2800" dirty="0"/>
          </a:p>
        </p:txBody>
      </p:sp>
      <p:pic>
        <p:nvPicPr>
          <p:cNvPr id="3" name="図 2">
            <a:extLst>
              <a:ext uri="{FF2B5EF4-FFF2-40B4-BE49-F238E27FC236}">
                <a16:creationId xmlns:a16="http://schemas.microsoft.com/office/drawing/2014/main" id="{644AE26C-FB5A-232B-F3D1-C87096698E37}"/>
              </a:ext>
            </a:extLst>
          </p:cNvPr>
          <p:cNvPicPr>
            <a:picLocks noChangeAspect="1"/>
          </p:cNvPicPr>
          <p:nvPr/>
        </p:nvPicPr>
        <p:blipFill>
          <a:blip r:embed="rId2"/>
          <a:stretch>
            <a:fillRect/>
          </a:stretch>
        </p:blipFill>
        <p:spPr>
          <a:xfrm>
            <a:off x="7309508" y="3465513"/>
            <a:ext cx="4797968" cy="2670280"/>
          </a:xfrm>
          <a:prstGeom prst="rect">
            <a:avLst/>
          </a:prstGeom>
        </p:spPr>
      </p:pic>
    </p:spTree>
    <p:extLst>
      <p:ext uri="{BB962C8B-B14F-4D97-AF65-F5344CB8AC3E}">
        <p14:creationId xmlns:p14="http://schemas.microsoft.com/office/powerpoint/2010/main" val="4017671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D874-41DA-086A-A1B0-568F089BDC4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4EDB955-0C1A-CC78-0206-D8D4A722B353}"/>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CBCB2C92-ADAB-D849-3783-281B1CA537C2}"/>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916548B9-EBD9-F210-66B3-8D67B03ACF19}"/>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３時間目</a:t>
            </a:r>
          </a:p>
        </p:txBody>
      </p:sp>
    </p:spTree>
    <p:extLst>
      <p:ext uri="{BB962C8B-B14F-4D97-AF65-F5344CB8AC3E}">
        <p14:creationId xmlns:p14="http://schemas.microsoft.com/office/powerpoint/2010/main" val="3924589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1A9C-C35C-C2FC-664E-13A6B7D9DF8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210BADF-7F38-474A-0E6B-45A0B70A20B0}"/>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今日行うこと</a:t>
            </a:r>
          </a:p>
        </p:txBody>
      </p:sp>
      <p:sp>
        <p:nvSpPr>
          <p:cNvPr id="2" name="タイトル 3">
            <a:extLst>
              <a:ext uri="{FF2B5EF4-FFF2-40B4-BE49-F238E27FC236}">
                <a16:creationId xmlns:a16="http://schemas.microsoft.com/office/drawing/2014/main" id="{68EAB765-A7A0-8BD2-6421-B2AB28413945}"/>
              </a:ext>
            </a:extLst>
          </p:cNvPr>
          <p:cNvSpPr txBox="1">
            <a:spLocks/>
          </p:cNvSpPr>
          <p:nvPr/>
        </p:nvSpPr>
        <p:spPr>
          <a:xfrm>
            <a:off x="-599778" y="-305703"/>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endParaRPr lang="ja-JP" altLang="en-US" sz="4800" b="1" dirty="0"/>
          </a:p>
        </p:txBody>
      </p:sp>
      <p:sp>
        <p:nvSpPr>
          <p:cNvPr id="7" name="タイトル 3">
            <a:extLst>
              <a:ext uri="{FF2B5EF4-FFF2-40B4-BE49-F238E27FC236}">
                <a16:creationId xmlns:a16="http://schemas.microsoft.com/office/drawing/2014/main" id="{5C9A0104-7A64-979E-BD44-F1BCBC145517}"/>
              </a:ext>
            </a:extLst>
          </p:cNvPr>
          <p:cNvSpPr txBox="1">
            <a:spLocks/>
          </p:cNvSpPr>
          <p:nvPr/>
        </p:nvSpPr>
        <p:spPr>
          <a:xfrm>
            <a:off x="589865" y="1946575"/>
            <a:ext cx="11012269" cy="30378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600" b="1" dirty="0"/>
              <a:t>カルタの原案を</a:t>
            </a:r>
            <a:endParaRPr lang="en-US" altLang="ja-JP" sz="9600" b="1" dirty="0"/>
          </a:p>
          <a:p>
            <a:pPr>
              <a:lnSpc>
                <a:spcPct val="100000"/>
              </a:lnSpc>
            </a:pPr>
            <a:r>
              <a:rPr lang="ja-JP" altLang="en-US" sz="9600" b="1" dirty="0"/>
              <a:t>つくろう</a:t>
            </a:r>
          </a:p>
        </p:txBody>
      </p:sp>
    </p:spTree>
    <p:extLst>
      <p:ext uri="{BB962C8B-B14F-4D97-AF65-F5344CB8AC3E}">
        <p14:creationId xmlns:p14="http://schemas.microsoft.com/office/powerpoint/2010/main" val="75275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D7D4-F8B8-4445-3706-FF150CA146D3}"/>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284D93AB-1B02-497E-8819-41B45667906C}"/>
              </a:ext>
            </a:extLst>
          </p:cNvPr>
          <p:cNvSpPr txBox="1">
            <a:spLocks/>
          </p:cNvSpPr>
          <p:nvPr/>
        </p:nvSpPr>
        <p:spPr>
          <a:xfrm>
            <a:off x="42262" y="0"/>
            <a:ext cx="12107476" cy="64311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5400" b="1" dirty="0"/>
              <a:t>わたしたちの学校では、</a:t>
            </a:r>
            <a:endParaRPr lang="en-US" altLang="ja-JP" sz="5400" b="1" dirty="0"/>
          </a:p>
          <a:p>
            <a:pPr>
              <a:lnSpc>
                <a:spcPct val="150000"/>
              </a:lnSpc>
            </a:pPr>
            <a:r>
              <a:rPr lang="ja-JP" altLang="en-US" sz="5400" b="1" dirty="0"/>
              <a:t>●月●日（●）に尾瀬を散策します。</a:t>
            </a:r>
            <a:endParaRPr lang="en-US" altLang="ja-JP" sz="5400" b="1" dirty="0"/>
          </a:p>
          <a:p>
            <a:pPr>
              <a:lnSpc>
                <a:spcPct val="150000"/>
              </a:lnSpc>
            </a:pPr>
            <a:r>
              <a:rPr lang="ja-JP" altLang="en-US" sz="5400" b="1" dirty="0"/>
              <a:t>尾瀬を散策する中で自分が発見した</a:t>
            </a:r>
            <a:endParaRPr lang="en-US" altLang="ja-JP" sz="5400" b="1" dirty="0"/>
          </a:p>
          <a:p>
            <a:pPr>
              <a:lnSpc>
                <a:spcPct val="150000"/>
              </a:lnSpc>
            </a:pPr>
            <a:r>
              <a:rPr lang="ja-JP" altLang="en-US" sz="5400" b="1" dirty="0"/>
              <a:t>「不思議」を題材にしたカルタを制作する</a:t>
            </a:r>
            <a:endParaRPr lang="en-US" altLang="ja-JP" sz="5400" b="1" dirty="0"/>
          </a:p>
          <a:p>
            <a:pPr>
              <a:lnSpc>
                <a:spcPct val="150000"/>
              </a:lnSpc>
            </a:pPr>
            <a:r>
              <a:rPr lang="ja-JP" altLang="en-US" sz="5400" b="1" dirty="0"/>
              <a:t>学習活動を行います。</a:t>
            </a:r>
          </a:p>
        </p:txBody>
      </p:sp>
    </p:spTree>
    <p:extLst>
      <p:ext uri="{BB962C8B-B14F-4D97-AF65-F5344CB8AC3E}">
        <p14:creationId xmlns:p14="http://schemas.microsoft.com/office/powerpoint/2010/main" val="1762040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E6766-C822-08B6-A2B8-5B52FD690242}"/>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562F943A-A805-06F8-16C7-D33894DD3815}"/>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pic>
        <p:nvPicPr>
          <p:cNvPr id="5" name="図 4">
            <a:extLst>
              <a:ext uri="{FF2B5EF4-FFF2-40B4-BE49-F238E27FC236}">
                <a16:creationId xmlns:a16="http://schemas.microsoft.com/office/drawing/2014/main" id="{05E8A9AC-46CB-5AC9-788F-24F3C17340A5}"/>
              </a:ext>
            </a:extLst>
          </p:cNvPr>
          <p:cNvPicPr>
            <a:picLocks noChangeAspect="1"/>
          </p:cNvPicPr>
          <p:nvPr/>
        </p:nvPicPr>
        <p:blipFill>
          <a:blip r:embed="rId2"/>
          <a:stretch>
            <a:fillRect/>
          </a:stretch>
        </p:blipFill>
        <p:spPr>
          <a:xfrm>
            <a:off x="4597983" y="2323148"/>
            <a:ext cx="2996033" cy="4237332"/>
          </a:xfrm>
          <a:prstGeom prst="rect">
            <a:avLst/>
          </a:prstGeom>
        </p:spPr>
      </p:pic>
      <p:sp>
        <p:nvSpPr>
          <p:cNvPr id="12" name="タイトル 3">
            <a:extLst>
              <a:ext uri="{FF2B5EF4-FFF2-40B4-BE49-F238E27FC236}">
                <a16:creationId xmlns:a16="http://schemas.microsoft.com/office/drawing/2014/main" id="{AB4DE2A2-5316-88A5-C2B7-A07A3FF1D0E7}"/>
              </a:ext>
            </a:extLst>
          </p:cNvPr>
          <p:cNvSpPr txBox="1">
            <a:spLocks/>
          </p:cNvSpPr>
          <p:nvPr/>
        </p:nvSpPr>
        <p:spPr>
          <a:xfrm>
            <a:off x="3683810" y="123021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02</a:t>
            </a:r>
            <a:r>
              <a:rPr lang="ja-JP" altLang="en-US" sz="3200" b="1" dirty="0"/>
              <a:t>（全</a:t>
            </a:r>
            <a:r>
              <a:rPr lang="en-US" altLang="ja-JP" sz="3200" b="1" dirty="0"/>
              <a:t>4</a:t>
            </a:r>
            <a:r>
              <a:rPr lang="ja-JP" altLang="en-US" sz="3200" b="1" dirty="0"/>
              <a:t>ページ）</a:t>
            </a:r>
          </a:p>
        </p:txBody>
      </p:sp>
    </p:spTree>
    <p:extLst>
      <p:ext uri="{BB962C8B-B14F-4D97-AF65-F5344CB8AC3E}">
        <p14:creationId xmlns:p14="http://schemas.microsoft.com/office/powerpoint/2010/main" val="903835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CFED-BA15-C854-D6F7-303050BEDF0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0DC21CC-FBF1-07C2-C22A-98D46C87E8A8}"/>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6074C8AB-60A3-C07C-A8CC-AEA5550C7B5B}"/>
              </a:ext>
            </a:extLst>
          </p:cNvPr>
          <p:cNvSpPr txBox="1">
            <a:spLocks/>
          </p:cNvSpPr>
          <p:nvPr/>
        </p:nvSpPr>
        <p:spPr>
          <a:xfrm>
            <a:off x="553353" y="1439501"/>
            <a:ext cx="11012269" cy="36666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１．カルタの原案を作成する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２．共有する</a:t>
            </a:r>
            <a:endParaRPr lang="en-US" altLang="ja-JP" b="1" dirty="0"/>
          </a:p>
        </p:txBody>
      </p:sp>
    </p:spTree>
    <p:extLst>
      <p:ext uri="{BB962C8B-B14F-4D97-AF65-F5344CB8AC3E}">
        <p14:creationId xmlns:p14="http://schemas.microsoft.com/office/powerpoint/2010/main" val="577500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88F1E-986E-7B53-6C83-65349AB288C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BCCAA84-5483-1C1A-DD22-F0C47209608D}"/>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１．カルタの原案を作成する</a:t>
            </a:r>
            <a:endParaRPr lang="en-US" altLang="ja-JP" b="1" dirty="0"/>
          </a:p>
        </p:txBody>
      </p:sp>
      <p:pic>
        <p:nvPicPr>
          <p:cNvPr id="2" name="図 1">
            <a:extLst>
              <a:ext uri="{FF2B5EF4-FFF2-40B4-BE49-F238E27FC236}">
                <a16:creationId xmlns:a16="http://schemas.microsoft.com/office/drawing/2014/main" id="{715A3BF2-2958-8C41-E36A-40B429D42284}"/>
              </a:ext>
            </a:extLst>
          </p:cNvPr>
          <p:cNvPicPr>
            <a:picLocks noChangeAspect="1"/>
          </p:cNvPicPr>
          <p:nvPr/>
        </p:nvPicPr>
        <p:blipFill>
          <a:blip r:embed="rId2"/>
          <a:stretch>
            <a:fillRect/>
          </a:stretch>
        </p:blipFill>
        <p:spPr>
          <a:xfrm>
            <a:off x="7998938" y="1656785"/>
            <a:ext cx="3532399" cy="4995922"/>
          </a:xfrm>
          <a:prstGeom prst="rect">
            <a:avLst/>
          </a:prstGeom>
        </p:spPr>
      </p:pic>
      <p:sp>
        <p:nvSpPr>
          <p:cNvPr id="3" name="テキスト ボックス 2">
            <a:extLst>
              <a:ext uri="{FF2B5EF4-FFF2-40B4-BE49-F238E27FC236}">
                <a16:creationId xmlns:a16="http://schemas.microsoft.com/office/drawing/2014/main" id="{7E30FFD3-B48E-0D90-4EF6-8A7E8CB0657C}"/>
              </a:ext>
            </a:extLst>
          </p:cNvPr>
          <p:cNvSpPr txBox="1"/>
          <p:nvPr/>
        </p:nvSpPr>
        <p:spPr>
          <a:xfrm>
            <a:off x="84525" y="1164134"/>
            <a:ext cx="10182106" cy="4585871"/>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a:t>
            </a:r>
            <a:r>
              <a:rPr lang="ja-JP" altLang="en-US" sz="2800" dirty="0"/>
              <a:t>これまでの情報をもとにしながら、</a:t>
            </a:r>
            <a:endParaRPr lang="en-US" altLang="ja-JP" sz="2800" dirty="0"/>
          </a:p>
          <a:p>
            <a:pPr>
              <a:spcAft>
                <a:spcPts val="600"/>
              </a:spcAft>
            </a:pPr>
            <a:r>
              <a:rPr kumimoji="1" lang="ja-JP" altLang="en-US" sz="2800" dirty="0"/>
              <a:t>　カルタの原案を作成してみよう</a:t>
            </a:r>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０５分程度</a:t>
            </a:r>
            <a:endParaRPr lang="en-US" altLang="ja-JP" sz="2800" dirty="0"/>
          </a:p>
          <a:p>
            <a:pPr>
              <a:spcAft>
                <a:spcPts val="600"/>
              </a:spcAft>
            </a:pPr>
            <a:r>
              <a:rPr lang="ja-JP" altLang="en-US" sz="2800" dirty="0"/>
              <a:t>・個人ワーク　　  </a:t>
            </a:r>
            <a:r>
              <a:rPr lang="en-US" altLang="ja-JP" sz="2800" dirty="0"/>
              <a:t>30</a:t>
            </a:r>
            <a:r>
              <a:rPr lang="ja-JP" altLang="en-US" sz="2800" dirty="0"/>
              <a:t>分程度</a:t>
            </a:r>
            <a:endParaRPr lang="en-US" altLang="ja-JP" sz="2800" dirty="0"/>
          </a:p>
          <a:p>
            <a:pPr>
              <a:spcAft>
                <a:spcPts val="600"/>
              </a:spcAft>
            </a:pPr>
            <a:r>
              <a:rPr lang="en-US" altLang="ja-JP" sz="2800" dirty="0"/>
              <a:t>【</a:t>
            </a:r>
            <a:r>
              <a:rPr lang="ja-JP" altLang="en-US" sz="2800" dirty="0"/>
              <a:t>ポイント</a:t>
            </a:r>
            <a:r>
              <a:rPr lang="en-US" altLang="ja-JP" sz="2800" dirty="0"/>
              <a:t>】</a:t>
            </a:r>
          </a:p>
          <a:p>
            <a:pPr>
              <a:spcAft>
                <a:spcPts val="600"/>
              </a:spcAft>
            </a:pPr>
            <a:r>
              <a:rPr lang="ja-JP" altLang="en-US" sz="2800" dirty="0"/>
              <a:t>・取り札＆読み札のサンプルは、</a:t>
            </a:r>
            <a:endParaRPr lang="en-US" altLang="ja-JP" sz="2800" dirty="0"/>
          </a:p>
          <a:p>
            <a:pPr>
              <a:spcAft>
                <a:spcPts val="600"/>
              </a:spcAft>
            </a:pPr>
            <a:r>
              <a:rPr lang="ja-JP" altLang="en-US" sz="2800" dirty="0"/>
              <a:t>　ワークシート</a:t>
            </a:r>
            <a:r>
              <a:rPr lang="en-US" altLang="ja-JP" sz="2800" dirty="0"/>
              <a:t>1</a:t>
            </a:r>
            <a:r>
              <a:rPr lang="ja-JP" altLang="en-US" sz="2800" dirty="0"/>
              <a:t>ページ目等を参考にしましょう</a:t>
            </a:r>
            <a:endParaRPr lang="en-US" altLang="ja-JP" sz="2800" dirty="0"/>
          </a:p>
        </p:txBody>
      </p:sp>
      <p:sp>
        <p:nvSpPr>
          <p:cNvPr id="5" name="テキスト ボックス 4">
            <a:extLst>
              <a:ext uri="{FF2B5EF4-FFF2-40B4-BE49-F238E27FC236}">
                <a16:creationId xmlns:a16="http://schemas.microsoft.com/office/drawing/2014/main" id="{BD085710-C4D6-B9CA-C80F-56B837A51728}"/>
              </a:ext>
            </a:extLst>
          </p:cNvPr>
          <p:cNvSpPr txBox="1"/>
          <p:nvPr/>
        </p:nvSpPr>
        <p:spPr>
          <a:xfrm>
            <a:off x="8101707" y="1289144"/>
            <a:ext cx="3326859" cy="338554"/>
          </a:xfrm>
          <a:prstGeom prst="rect">
            <a:avLst/>
          </a:prstGeom>
          <a:noFill/>
        </p:spPr>
        <p:txBody>
          <a:bodyPr wrap="square" rtlCol="0">
            <a:spAutoFit/>
          </a:bodyPr>
          <a:lstStyle/>
          <a:p>
            <a:pPr algn="ctr"/>
            <a:r>
              <a:rPr kumimoji="1" lang="ja-JP" altLang="en-US" sz="1600" dirty="0"/>
              <a:t>ワーク</a:t>
            </a:r>
            <a:r>
              <a:rPr lang="ja-JP" altLang="en-US" sz="1600" dirty="0"/>
              <a:t>シート</a:t>
            </a:r>
            <a:r>
              <a:rPr lang="en-US" altLang="ja-JP" sz="1600" dirty="0"/>
              <a:t>4</a:t>
            </a:r>
            <a:r>
              <a:rPr lang="ja-JP" altLang="en-US" sz="1600" dirty="0"/>
              <a:t>ページ目を使います</a:t>
            </a:r>
            <a:endParaRPr kumimoji="1" lang="en-US" altLang="ja-JP" sz="1600" dirty="0"/>
          </a:p>
        </p:txBody>
      </p:sp>
    </p:spTree>
    <p:extLst>
      <p:ext uri="{BB962C8B-B14F-4D97-AF65-F5344CB8AC3E}">
        <p14:creationId xmlns:p14="http://schemas.microsoft.com/office/powerpoint/2010/main" val="2541735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BCFC9-0D37-0608-6DF0-36AA6008EBCB}"/>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8B267263-163C-587F-12F7-76C52C9A049D}"/>
              </a:ext>
            </a:extLst>
          </p:cNvPr>
          <p:cNvSpPr/>
          <p:nvPr/>
        </p:nvSpPr>
        <p:spPr>
          <a:xfrm>
            <a:off x="10105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C933701-9520-7C63-092B-9076A63201A3}"/>
              </a:ext>
            </a:extLst>
          </p:cNvPr>
          <p:cNvSpPr/>
          <p:nvPr/>
        </p:nvSpPr>
        <p:spPr>
          <a:xfrm>
            <a:off x="7309718" y="1159628"/>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808B1CE-66CF-DA97-54A3-F05CAA9D32FE}"/>
              </a:ext>
            </a:extLst>
          </p:cNvPr>
          <p:cNvSpPr txBox="1"/>
          <p:nvPr/>
        </p:nvSpPr>
        <p:spPr>
          <a:xfrm>
            <a:off x="184197" y="265330"/>
            <a:ext cx="3828639" cy="646331"/>
          </a:xfrm>
          <a:prstGeom prst="rect">
            <a:avLst/>
          </a:prstGeom>
          <a:noFill/>
        </p:spPr>
        <p:txBody>
          <a:bodyPr wrap="square" rtlCol="0">
            <a:spAutoFit/>
          </a:bodyPr>
          <a:lstStyle/>
          <a:p>
            <a:r>
              <a:rPr kumimoji="1" lang="ja-JP" altLang="en-US" sz="3600" dirty="0">
                <a:highlight>
                  <a:srgbClr val="FFFF00"/>
                </a:highlight>
              </a:rPr>
              <a:t>取り札</a:t>
            </a:r>
            <a:r>
              <a:rPr kumimoji="1" lang="ja-JP" altLang="en-US" sz="3600" dirty="0"/>
              <a:t>　例</a:t>
            </a:r>
          </a:p>
        </p:txBody>
      </p:sp>
      <p:sp>
        <p:nvSpPr>
          <p:cNvPr id="8" name="楕円 7">
            <a:extLst>
              <a:ext uri="{FF2B5EF4-FFF2-40B4-BE49-F238E27FC236}">
                <a16:creationId xmlns:a16="http://schemas.microsoft.com/office/drawing/2014/main" id="{63A133DD-79E7-40C5-BA39-4227F192839F}"/>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3" name="テキスト ボックス 12">
            <a:extLst>
              <a:ext uri="{FF2B5EF4-FFF2-40B4-BE49-F238E27FC236}">
                <a16:creationId xmlns:a16="http://schemas.microsoft.com/office/drawing/2014/main" id="{1106C439-013C-3081-52F6-BC587F8084DA}"/>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4" name="テキスト ボックス 13">
            <a:extLst>
              <a:ext uri="{FF2B5EF4-FFF2-40B4-BE49-F238E27FC236}">
                <a16:creationId xmlns:a16="http://schemas.microsoft.com/office/drawing/2014/main" id="{4AD34ABD-DCE8-3F28-C8F6-A7F60F46CD7E}"/>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15" name="テキスト ボックス 14">
            <a:extLst>
              <a:ext uri="{FF2B5EF4-FFF2-40B4-BE49-F238E27FC236}">
                <a16:creationId xmlns:a16="http://schemas.microsoft.com/office/drawing/2014/main" id="{5EA5B0B8-CCA0-0EF7-2170-4BB5BD1EDFFD}"/>
              </a:ext>
            </a:extLst>
          </p:cNvPr>
          <p:cNvSpPr txBox="1"/>
          <p:nvPr/>
        </p:nvSpPr>
        <p:spPr>
          <a:xfrm>
            <a:off x="7389757" y="6208756"/>
            <a:ext cx="2788152" cy="307777"/>
          </a:xfrm>
          <a:prstGeom prst="rect">
            <a:avLst/>
          </a:prstGeom>
          <a:noFill/>
        </p:spPr>
        <p:txBody>
          <a:bodyPr wrap="square" rtlCol="0">
            <a:spAutoFit/>
          </a:bodyPr>
          <a:lstStyle/>
          <a:p>
            <a:r>
              <a:rPr kumimoji="1" lang="ja-JP" altLang="en-US" sz="1400" dirty="0"/>
              <a:t>ぬまちゃん作</a:t>
            </a:r>
          </a:p>
        </p:txBody>
      </p:sp>
      <p:pic>
        <p:nvPicPr>
          <p:cNvPr id="17" name="図 16" descr="グリーン, 傘 が含まれている画像&#10;&#10;自動的に生成された説明">
            <a:extLst>
              <a:ext uri="{FF2B5EF4-FFF2-40B4-BE49-F238E27FC236}">
                <a16:creationId xmlns:a16="http://schemas.microsoft.com/office/drawing/2014/main" id="{D1A2F966-6FE2-A9C6-47A8-0A0CD18A49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506" y="4497991"/>
            <a:ext cx="1964754" cy="1473566"/>
          </a:xfrm>
          <a:prstGeom prst="rect">
            <a:avLst/>
          </a:prstGeom>
        </p:spPr>
      </p:pic>
      <p:pic>
        <p:nvPicPr>
          <p:cNvPr id="1028" name="Picture 4" descr="まとめ】花の無料イラスト素材集｜イラストイメージ">
            <a:extLst>
              <a:ext uri="{FF2B5EF4-FFF2-40B4-BE49-F238E27FC236}">
                <a16:creationId xmlns:a16="http://schemas.microsoft.com/office/drawing/2014/main" id="{F9129195-7CA8-5013-D9B4-2C4CED39D5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917" y1="38750" x2="47917" y2="38750"/>
                        <a14:foregroundMark x1="45000" y1="35417" x2="45000" y2="35417"/>
                        <a14:foregroundMark x1="37917" y1="37917" x2="37917" y2="37917"/>
                        <a14:foregroundMark x1="45417" y1="35000" x2="46667" y2="34583"/>
                        <a14:foregroundMark x1="49167" y1="34583" x2="49167" y2="34583"/>
                        <a14:foregroundMark x1="49167" y1="34583" x2="54167" y2="48333"/>
                        <a14:foregroundMark x1="55000" y1="43750" x2="55000" y2="43750"/>
                        <a14:foregroundMark x1="57500" y1="43333" x2="59167" y2="43333"/>
                        <a14:foregroundMark x1="61250" y1="42500" x2="61250" y2="42500"/>
                        <a14:foregroundMark x1="37083" y1="45000" x2="56667" y2="56250"/>
                        <a14:foregroundMark x1="56667" y1="56250" x2="68333" y2="38750"/>
                        <a14:foregroundMark x1="68333" y1="38750" x2="50000" y2="23750"/>
                        <a14:foregroundMark x1="50000" y1="23750" x2="45417" y2="32500"/>
                        <a14:foregroundMark x1="50000" y1="34583" x2="50000" y2="34583"/>
                        <a14:foregroundMark x1="50000" y1="27500" x2="50000" y2="27500"/>
                        <a14:foregroundMark x1="50000" y1="27500" x2="50000" y2="27500"/>
                        <a14:foregroundMark x1="50000" y1="27083" x2="50000" y2="27083"/>
                        <a14:foregroundMark x1="50000" y1="27083" x2="50000" y2="27083"/>
                        <a14:foregroundMark x1="50000" y1="28333" x2="50000" y2="29583"/>
                        <a14:foregroundMark x1="50000" y1="31250" x2="50000" y2="35417"/>
                        <a14:foregroundMark x1="50000" y1="30833" x2="51667" y2="41250"/>
                        <a14:foregroundMark x1="49167" y1="31250" x2="50000" y2="40833"/>
                      </a14:backgroundRemoval>
                    </a14:imgEffect>
                  </a14:imgLayer>
                </a14:imgProps>
              </a:ext>
              <a:ext uri="{28A0092B-C50C-407E-A947-70E740481C1C}">
                <a14:useLocalDpi xmlns:a14="http://schemas.microsoft.com/office/drawing/2010/main"/>
              </a:ext>
            </a:extLst>
          </a:blip>
          <a:srcRect/>
          <a:stretch>
            <a:fillRect/>
          </a:stretch>
        </p:blipFill>
        <p:spPr bwMode="auto">
          <a:xfrm>
            <a:off x="1010518" y="2878250"/>
            <a:ext cx="3270570" cy="3270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4A689812-9904-2DE6-D01C-FB0095BB02BB}"/>
              </a:ext>
            </a:extLst>
          </p:cNvPr>
          <p:cNvSpPr txBox="1"/>
          <p:nvPr/>
        </p:nvSpPr>
        <p:spPr>
          <a:xfrm>
            <a:off x="9334618" y="2257124"/>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11" name="テキスト ボックス 10">
            <a:extLst>
              <a:ext uri="{FF2B5EF4-FFF2-40B4-BE49-F238E27FC236}">
                <a16:creationId xmlns:a16="http://schemas.microsoft.com/office/drawing/2014/main" id="{AFEB844B-5FE1-5BC3-3B25-3C75E452E53F}"/>
              </a:ext>
            </a:extLst>
          </p:cNvPr>
          <p:cNvSpPr txBox="1"/>
          <p:nvPr/>
        </p:nvSpPr>
        <p:spPr>
          <a:xfrm>
            <a:off x="7472671" y="2791631"/>
            <a:ext cx="2031325" cy="3447091"/>
          </a:xfrm>
          <a:prstGeom prst="rect">
            <a:avLst/>
          </a:prstGeom>
          <a:noFill/>
        </p:spPr>
        <p:txBody>
          <a:bodyPr vert="eaVert" wrap="square" rtlCol="0">
            <a:spAutoFit/>
          </a:bodyPr>
          <a:lstStyle/>
          <a:p>
            <a:r>
              <a:rPr lang="ja-JP" altLang="en-US" sz="2000" dirty="0"/>
              <a:t>尾瀬を歩いてみたら、こんな花が変なところに生えていたよ。だって、ふつうは木道に生えないと思ったんだ。こんなところにも生えるなんてふしぎだなあ思ったんだよ。</a:t>
            </a:r>
            <a:endParaRPr kumimoji="1" lang="en-US" altLang="ja-JP" sz="2000" dirty="0"/>
          </a:p>
        </p:txBody>
      </p:sp>
      <p:sp>
        <p:nvSpPr>
          <p:cNvPr id="16" name="テキスト ボックス 15">
            <a:extLst>
              <a:ext uri="{FF2B5EF4-FFF2-40B4-BE49-F238E27FC236}">
                <a16:creationId xmlns:a16="http://schemas.microsoft.com/office/drawing/2014/main" id="{FB66A618-7B0C-905C-53E1-456BA5602F23}"/>
              </a:ext>
            </a:extLst>
          </p:cNvPr>
          <p:cNvSpPr txBox="1"/>
          <p:nvPr/>
        </p:nvSpPr>
        <p:spPr>
          <a:xfrm>
            <a:off x="7472671" y="2455706"/>
            <a:ext cx="2321084" cy="307777"/>
          </a:xfrm>
          <a:prstGeom prst="rect">
            <a:avLst/>
          </a:prstGeom>
          <a:noFill/>
        </p:spPr>
        <p:txBody>
          <a:bodyPr wrap="square" rtlCol="0">
            <a:spAutoFit/>
          </a:bodyPr>
          <a:lstStyle/>
          <a:p>
            <a:r>
              <a:rPr lang="en-US" altLang="ja-JP" sz="1400" dirty="0"/>
              <a:t>【</a:t>
            </a:r>
            <a:r>
              <a:rPr lang="ja-JP" altLang="en-US" sz="1400" dirty="0"/>
              <a:t>不思議に思った理由</a:t>
            </a:r>
            <a:r>
              <a:rPr lang="en-US" altLang="ja-JP" sz="1400" dirty="0"/>
              <a:t>】</a:t>
            </a:r>
            <a:endParaRPr kumimoji="1" lang="ja-JP" altLang="en-US" sz="1400" dirty="0"/>
          </a:p>
        </p:txBody>
      </p:sp>
      <p:sp>
        <p:nvSpPr>
          <p:cNvPr id="3" name="テキスト ボックス 2">
            <a:extLst>
              <a:ext uri="{FF2B5EF4-FFF2-40B4-BE49-F238E27FC236}">
                <a16:creationId xmlns:a16="http://schemas.microsoft.com/office/drawing/2014/main" id="{ECFDC2F1-ECEC-2F35-CCAB-09304667F3BC}"/>
              </a:ext>
            </a:extLst>
          </p:cNvPr>
          <p:cNvSpPr txBox="1"/>
          <p:nvPr/>
        </p:nvSpPr>
        <p:spPr>
          <a:xfrm>
            <a:off x="6225238" y="33743"/>
            <a:ext cx="5970649" cy="523220"/>
          </a:xfrm>
          <a:prstGeom prst="rect">
            <a:avLst/>
          </a:prstGeom>
          <a:noFill/>
        </p:spPr>
        <p:txBody>
          <a:bodyPr wrap="square" rtlCol="0">
            <a:spAutoFit/>
          </a:bodyPr>
          <a:lstStyle/>
          <a:p>
            <a:pPr algn="ctr"/>
            <a:r>
              <a:rPr lang="ja-JP" altLang="en-US" sz="2800" u="sng" dirty="0"/>
              <a:t>★</a:t>
            </a:r>
            <a:r>
              <a:rPr kumimoji="1" lang="ja-JP" altLang="en-US" sz="2800" u="sng" dirty="0"/>
              <a:t>もう一度おさらいしておこう</a:t>
            </a:r>
          </a:p>
        </p:txBody>
      </p:sp>
    </p:spTree>
    <p:extLst>
      <p:ext uri="{BB962C8B-B14F-4D97-AF65-F5344CB8AC3E}">
        <p14:creationId xmlns:p14="http://schemas.microsoft.com/office/powerpoint/2010/main" val="4217944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9E168-7F7A-563D-99DA-0CB0D09675F8}"/>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BF1E9267-92E0-E842-054E-1CEE4C2F93E9}"/>
              </a:ext>
            </a:extLst>
          </p:cNvPr>
          <p:cNvSpPr/>
          <p:nvPr/>
        </p:nvSpPr>
        <p:spPr>
          <a:xfrm>
            <a:off x="10105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008B49A-8E3B-B354-E8CF-B90A6E862059}"/>
              </a:ext>
            </a:extLst>
          </p:cNvPr>
          <p:cNvSpPr/>
          <p:nvPr/>
        </p:nvSpPr>
        <p:spPr>
          <a:xfrm>
            <a:off x="7309718" y="1159628"/>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199C6D9-DC28-9D68-D1B7-67DC4B3D3BC7}"/>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3" name="テキスト ボックス 12">
            <a:extLst>
              <a:ext uri="{FF2B5EF4-FFF2-40B4-BE49-F238E27FC236}">
                <a16:creationId xmlns:a16="http://schemas.microsoft.com/office/drawing/2014/main" id="{32E431B5-C5B6-75C9-D3C2-7E3559E83A66}"/>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4" name="テキスト ボックス 13">
            <a:extLst>
              <a:ext uri="{FF2B5EF4-FFF2-40B4-BE49-F238E27FC236}">
                <a16:creationId xmlns:a16="http://schemas.microsoft.com/office/drawing/2014/main" id="{734BFCF9-E607-475E-5003-18F3EEC7B127}"/>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15" name="テキスト ボックス 14">
            <a:extLst>
              <a:ext uri="{FF2B5EF4-FFF2-40B4-BE49-F238E27FC236}">
                <a16:creationId xmlns:a16="http://schemas.microsoft.com/office/drawing/2014/main" id="{4E6B54A9-72D4-228C-C276-EAE07A471798}"/>
              </a:ext>
            </a:extLst>
          </p:cNvPr>
          <p:cNvSpPr txBox="1"/>
          <p:nvPr/>
        </p:nvSpPr>
        <p:spPr>
          <a:xfrm>
            <a:off x="7389757" y="6208756"/>
            <a:ext cx="2788152" cy="307777"/>
          </a:xfrm>
          <a:prstGeom prst="rect">
            <a:avLst/>
          </a:prstGeom>
          <a:noFill/>
        </p:spPr>
        <p:txBody>
          <a:bodyPr wrap="square" rtlCol="0">
            <a:spAutoFit/>
          </a:bodyPr>
          <a:lstStyle/>
          <a:p>
            <a:r>
              <a:rPr kumimoji="1" lang="ja-JP" altLang="en-US" sz="1400" dirty="0"/>
              <a:t>ぬまちゃん作</a:t>
            </a:r>
          </a:p>
        </p:txBody>
      </p:sp>
      <p:pic>
        <p:nvPicPr>
          <p:cNvPr id="17" name="図 16" descr="グリーン, 傘 が含まれている画像&#10;&#10;自動的に生成された説明">
            <a:extLst>
              <a:ext uri="{FF2B5EF4-FFF2-40B4-BE49-F238E27FC236}">
                <a16:creationId xmlns:a16="http://schemas.microsoft.com/office/drawing/2014/main" id="{E2265FDD-76C0-4CDC-22C7-4816798460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506" y="4497991"/>
            <a:ext cx="1964754" cy="1473566"/>
          </a:xfrm>
          <a:prstGeom prst="rect">
            <a:avLst/>
          </a:prstGeom>
        </p:spPr>
      </p:pic>
      <p:pic>
        <p:nvPicPr>
          <p:cNvPr id="1028" name="Picture 4" descr="まとめ】花の無料イラスト素材集｜イラストイメージ">
            <a:extLst>
              <a:ext uri="{FF2B5EF4-FFF2-40B4-BE49-F238E27FC236}">
                <a16:creationId xmlns:a16="http://schemas.microsoft.com/office/drawing/2014/main" id="{BC956B7B-4F32-2365-9D62-E8AA5BDF153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917" y1="38750" x2="47917" y2="38750"/>
                        <a14:foregroundMark x1="45000" y1="35417" x2="45000" y2="35417"/>
                        <a14:foregroundMark x1="37917" y1="37917" x2="37917" y2="37917"/>
                        <a14:foregroundMark x1="45417" y1="35000" x2="46667" y2="34583"/>
                        <a14:foregroundMark x1="49167" y1="34583" x2="49167" y2="34583"/>
                        <a14:foregroundMark x1="49167" y1="34583" x2="54167" y2="48333"/>
                        <a14:foregroundMark x1="55000" y1="43750" x2="55000" y2="43750"/>
                        <a14:foregroundMark x1="57500" y1="43333" x2="59167" y2="43333"/>
                        <a14:foregroundMark x1="61250" y1="42500" x2="61250" y2="42500"/>
                        <a14:foregroundMark x1="37083" y1="45000" x2="56667" y2="56250"/>
                        <a14:foregroundMark x1="56667" y1="56250" x2="68333" y2="38750"/>
                        <a14:foregroundMark x1="68333" y1="38750" x2="50000" y2="23750"/>
                        <a14:foregroundMark x1="50000" y1="23750" x2="45417" y2="32500"/>
                        <a14:foregroundMark x1="50000" y1="34583" x2="50000" y2="34583"/>
                        <a14:foregroundMark x1="50000" y1="27500" x2="50000" y2="27500"/>
                        <a14:foregroundMark x1="50000" y1="27500" x2="50000" y2="27500"/>
                        <a14:foregroundMark x1="50000" y1="27083" x2="50000" y2="27083"/>
                        <a14:foregroundMark x1="50000" y1="27083" x2="50000" y2="27083"/>
                        <a14:foregroundMark x1="50000" y1="28333" x2="50000" y2="29583"/>
                        <a14:foregroundMark x1="50000" y1="31250" x2="50000" y2="35417"/>
                        <a14:foregroundMark x1="50000" y1="30833" x2="51667" y2="41250"/>
                        <a14:foregroundMark x1="49167" y1="31250" x2="50000" y2="40833"/>
                      </a14:backgroundRemoval>
                    </a14:imgEffect>
                  </a14:imgLayer>
                </a14:imgProps>
              </a:ext>
              <a:ext uri="{28A0092B-C50C-407E-A947-70E740481C1C}">
                <a14:useLocalDpi xmlns:a14="http://schemas.microsoft.com/office/drawing/2010/main"/>
              </a:ext>
            </a:extLst>
          </a:blip>
          <a:srcRect/>
          <a:stretch>
            <a:fillRect/>
          </a:stretch>
        </p:blipFill>
        <p:spPr bwMode="auto">
          <a:xfrm>
            <a:off x="1010518" y="2878250"/>
            <a:ext cx="3270570" cy="3270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C128E927-5112-B54D-9BFB-87409045AE76}"/>
              </a:ext>
            </a:extLst>
          </p:cNvPr>
          <p:cNvSpPr txBox="1"/>
          <p:nvPr/>
        </p:nvSpPr>
        <p:spPr>
          <a:xfrm>
            <a:off x="9334618" y="2257124"/>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11" name="テキスト ボックス 10">
            <a:extLst>
              <a:ext uri="{FF2B5EF4-FFF2-40B4-BE49-F238E27FC236}">
                <a16:creationId xmlns:a16="http://schemas.microsoft.com/office/drawing/2014/main" id="{02886C5A-BE47-38D7-297F-35A55B6B86AD}"/>
              </a:ext>
            </a:extLst>
          </p:cNvPr>
          <p:cNvSpPr txBox="1"/>
          <p:nvPr/>
        </p:nvSpPr>
        <p:spPr>
          <a:xfrm>
            <a:off x="7371095" y="2951514"/>
            <a:ext cx="2031325" cy="3447091"/>
          </a:xfrm>
          <a:prstGeom prst="rect">
            <a:avLst/>
          </a:prstGeom>
          <a:noFill/>
        </p:spPr>
        <p:txBody>
          <a:bodyPr vert="eaVert" wrap="square" rtlCol="0">
            <a:spAutoFit/>
          </a:bodyPr>
          <a:lstStyle/>
          <a:p>
            <a:r>
              <a:rPr lang="ja-JP" altLang="en-US" sz="2000" dirty="0"/>
              <a:t>尾瀬を歩いてみたら、こんな花が変なところに生えていたよ。だって、ふつうは木道に生えないと思ったんだ。こんなところにも生えるなんてふしぎだなあ思ったんだよ。</a:t>
            </a:r>
            <a:endParaRPr kumimoji="1" lang="en-US" altLang="ja-JP" sz="2000" dirty="0"/>
          </a:p>
        </p:txBody>
      </p:sp>
      <p:sp>
        <p:nvSpPr>
          <p:cNvPr id="16" name="テキスト ボックス 15">
            <a:extLst>
              <a:ext uri="{FF2B5EF4-FFF2-40B4-BE49-F238E27FC236}">
                <a16:creationId xmlns:a16="http://schemas.microsoft.com/office/drawing/2014/main" id="{ADD19FFB-3404-19BF-C838-ACFB66402963}"/>
              </a:ext>
            </a:extLst>
          </p:cNvPr>
          <p:cNvSpPr txBox="1"/>
          <p:nvPr/>
        </p:nvSpPr>
        <p:spPr>
          <a:xfrm>
            <a:off x="7472671" y="2455706"/>
            <a:ext cx="2321084" cy="307777"/>
          </a:xfrm>
          <a:prstGeom prst="rect">
            <a:avLst/>
          </a:prstGeom>
          <a:noFill/>
        </p:spPr>
        <p:txBody>
          <a:bodyPr wrap="square" rtlCol="0">
            <a:spAutoFit/>
          </a:bodyPr>
          <a:lstStyle/>
          <a:p>
            <a:r>
              <a:rPr lang="en-US" altLang="ja-JP" sz="1400" dirty="0"/>
              <a:t>【</a:t>
            </a:r>
            <a:r>
              <a:rPr lang="ja-JP" altLang="en-US" sz="1400" dirty="0"/>
              <a:t>不思議に思った理由</a:t>
            </a:r>
            <a:r>
              <a:rPr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8547D3B3-5EB0-50EB-E36B-A21AA05D66AE}"/>
              </a:ext>
            </a:extLst>
          </p:cNvPr>
          <p:cNvSpPr txBox="1"/>
          <p:nvPr/>
        </p:nvSpPr>
        <p:spPr>
          <a:xfrm>
            <a:off x="184197" y="265330"/>
            <a:ext cx="3828639" cy="646331"/>
          </a:xfrm>
          <a:prstGeom prst="rect">
            <a:avLst/>
          </a:prstGeom>
          <a:noFill/>
        </p:spPr>
        <p:txBody>
          <a:bodyPr wrap="square" rtlCol="0">
            <a:spAutoFit/>
          </a:bodyPr>
          <a:lstStyle/>
          <a:p>
            <a:r>
              <a:rPr kumimoji="1" lang="en-US" altLang="ja-JP" sz="3600" dirty="0"/>
              <a:t>【</a:t>
            </a:r>
            <a:r>
              <a:rPr kumimoji="1" lang="ja-JP" altLang="en-US" sz="3600" dirty="0"/>
              <a:t>解説</a:t>
            </a:r>
            <a:r>
              <a:rPr kumimoji="1" lang="en-US" altLang="ja-JP" sz="3600" dirty="0"/>
              <a:t>】</a:t>
            </a:r>
            <a:r>
              <a:rPr kumimoji="1" lang="ja-JP" altLang="en-US" sz="3600" dirty="0">
                <a:highlight>
                  <a:srgbClr val="FFFF00"/>
                </a:highlight>
              </a:rPr>
              <a:t>取り札</a:t>
            </a:r>
            <a:r>
              <a:rPr kumimoji="1" lang="ja-JP" altLang="en-US" sz="3600" dirty="0"/>
              <a:t>　例</a:t>
            </a:r>
          </a:p>
        </p:txBody>
      </p:sp>
      <p:sp>
        <p:nvSpPr>
          <p:cNvPr id="3" name="正方形/長方形 2">
            <a:extLst>
              <a:ext uri="{FF2B5EF4-FFF2-40B4-BE49-F238E27FC236}">
                <a16:creationId xmlns:a16="http://schemas.microsoft.com/office/drawing/2014/main" id="{6BB757DA-FAE9-2BBB-44BD-E07C5CBC1B3F}"/>
              </a:ext>
            </a:extLst>
          </p:cNvPr>
          <p:cNvSpPr/>
          <p:nvPr/>
        </p:nvSpPr>
        <p:spPr>
          <a:xfrm>
            <a:off x="0" y="777657"/>
            <a:ext cx="11960981" cy="590325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EC7F77B-B8B1-D757-8BD4-B1AA52473495}"/>
              </a:ext>
            </a:extLst>
          </p:cNvPr>
          <p:cNvSpPr txBox="1"/>
          <p:nvPr/>
        </p:nvSpPr>
        <p:spPr>
          <a:xfrm>
            <a:off x="3055326" y="2587728"/>
            <a:ext cx="5077440" cy="461665"/>
          </a:xfrm>
          <a:prstGeom prst="rect">
            <a:avLst/>
          </a:prstGeom>
          <a:noFill/>
        </p:spPr>
        <p:txBody>
          <a:bodyPr wrap="square" rtlCol="0">
            <a:spAutoFit/>
          </a:bodyPr>
          <a:lstStyle/>
          <a:p>
            <a:r>
              <a:rPr lang="ja-JP" altLang="en-US" sz="2400" dirty="0">
                <a:solidFill>
                  <a:srgbClr val="FF0000"/>
                </a:solidFill>
              </a:rPr>
              <a:t>↓　写真でも、絵でもＯＫ！</a:t>
            </a:r>
            <a:endParaRPr lang="en-US" altLang="ja-JP" sz="2400" dirty="0">
              <a:solidFill>
                <a:srgbClr val="FF0000"/>
              </a:solidFill>
            </a:endParaRPr>
          </a:p>
        </p:txBody>
      </p:sp>
      <p:sp>
        <p:nvSpPr>
          <p:cNvPr id="9" name="四角形: 角を丸くする 8">
            <a:extLst>
              <a:ext uri="{FF2B5EF4-FFF2-40B4-BE49-F238E27FC236}">
                <a16:creationId xmlns:a16="http://schemas.microsoft.com/office/drawing/2014/main" id="{39858D7E-8B5F-E5B4-7051-5AF9E796AAFE}"/>
              </a:ext>
            </a:extLst>
          </p:cNvPr>
          <p:cNvSpPr/>
          <p:nvPr/>
        </p:nvSpPr>
        <p:spPr>
          <a:xfrm>
            <a:off x="1593898" y="3198690"/>
            <a:ext cx="3270569" cy="29799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EBF523F-6AEF-4798-5F0D-8230E6DEA6BC}"/>
              </a:ext>
            </a:extLst>
          </p:cNvPr>
          <p:cNvSpPr/>
          <p:nvPr/>
        </p:nvSpPr>
        <p:spPr>
          <a:xfrm>
            <a:off x="1250449" y="1523740"/>
            <a:ext cx="1610066" cy="12184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CFF1628-EF05-5F7E-61FB-684549C090FD}"/>
              </a:ext>
            </a:extLst>
          </p:cNvPr>
          <p:cNvSpPr txBox="1"/>
          <p:nvPr/>
        </p:nvSpPr>
        <p:spPr>
          <a:xfrm>
            <a:off x="2920271" y="1836316"/>
            <a:ext cx="5077440" cy="830997"/>
          </a:xfrm>
          <a:prstGeom prst="rect">
            <a:avLst/>
          </a:prstGeom>
          <a:noFill/>
        </p:spPr>
        <p:txBody>
          <a:bodyPr wrap="square" rtlCol="0">
            <a:spAutoFit/>
          </a:bodyPr>
          <a:lstStyle/>
          <a:p>
            <a:r>
              <a:rPr lang="ja-JP" altLang="en-US" sz="2400" dirty="0">
                <a:solidFill>
                  <a:srgbClr val="FF0000"/>
                </a:solidFill>
              </a:rPr>
              <a:t>←　自由に一言考える</a:t>
            </a:r>
            <a:endParaRPr lang="en-US" altLang="ja-JP" sz="2400" dirty="0">
              <a:solidFill>
                <a:srgbClr val="FF0000"/>
              </a:solidFill>
            </a:endParaRPr>
          </a:p>
          <a:p>
            <a:endParaRPr kumimoji="1" lang="ja-JP" altLang="en-US" sz="2400" dirty="0">
              <a:solidFill>
                <a:srgbClr val="FF0000"/>
              </a:solidFill>
            </a:endParaRPr>
          </a:p>
        </p:txBody>
      </p:sp>
      <p:sp>
        <p:nvSpPr>
          <p:cNvPr id="21" name="テキスト ボックス 20">
            <a:extLst>
              <a:ext uri="{FF2B5EF4-FFF2-40B4-BE49-F238E27FC236}">
                <a16:creationId xmlns:a16="http://schemas.microsoft.com/office/drawing/2014/main" id="{1393E86B-3161-4B64-B792-0E153BF371FD}"/>
              </a:ext>
            </a:extLst>
          </p:cNvPr>
          <p:cNvSpPr txBox="1"/>
          <p:nvPr/>
        </p:nvSpPr>
        <p:spPr>
          <a:xfrm>
            <a:off x="9021452" y="6165023"/>
            <a:ext cx="5077440" cy="461665"/>
          </a:xfrm>
          <a:prstGeom prst="rect">
            <a:avLst/>
          </a:prstGeom>
          <a:noFill/>
        </p:spPr>
        <p:txBody>
          <a:bodyPr wrap="square" rtlCol="0">
            <a:spAutoFit/>
          </a:bodyPr>
          <a:lstStyle/>
          <a:p>
            <a:r>
              <a:rPr lang="ja-JP" altLang="en-US" sz="2400" dirty="0">
                <a:solidFill>
                  <a:srgbClr val="FF0000"/>
                </a:solidFill>
              </a:rPr>
              <a:t>←　自分の</a:t>
            </a:r>
            <a:r>
              <a:rPr lang="ja-JP" altLang="en-US" dirty="0">
                <a:solidFill>
                  <a:srgbClr val="FF0000"/>
                </a:solidFill>
              </a:rPr>
              <a:t>ニックネーム</a:t>
            </a:r>
            <a:endParaRPr lang="en-US" altLang="ja-JP" sz="2400" dirty="0">
              <a:solidFill>
                <a:srgbClr val="FF0000"/>
              </a:solidFill>
            </a:endParaRPr>
          </a:p>
        </p:txBody>
      </p:sp>
      <p:sp>
        <p:nvSpPr>
          <p:cNvPr id="22" name="四角形: 角を丸くする 21">
            <a:extLst>
              <a:ext uri="{FF2B5EF4-FFF2-40B4-BE49-F238E27FC236}">
                <a16:creationId xmlns:a16="http://schemas.microsoft.com/office/drawing/2014/main" id="{36CEDF2F-9A08-70B5-5D5A-2BE69E865065}"/>
              </a:ext>
            </a:extLst>
          </p:cNvPr>
          <p:cNvSpPr/>
          <p:nvPr/>
        </p:nvSpPr>
        <p:spPr>
          <a:xfrm>
            <a:off x="7363142" y="6254822"/>
            <a:ext cx="1658310" cy="4058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8B45EC3-640F-5BB3-DABE-E141D7F82EB2}"/>
              </a:ext>
            </a:extLst>
          </p:cNvPr>
          <p:cNvSpPr txBox="1"/>
          <p:nvPr/>
        </p:nvSpPr>
        <p:spPr>
          <a:xfrm>
            <a:off x="6727699" y="990561"/>
            <a:ext cx="2684749" cy="1015663"/>
          </a:xfrm>
          <a:prstGeom prst="rect">
            <a:avLst/>
          </a:prstGeom>
          <a:noFill/>
        </p:spPr>
        <p:txBody>
          <a:bodyPr wrap="square" rtlCol="0">
            <a:spAutoFit/>
          </a:bodyPr>
          <a:lstStyle/>
          <a:p>
            <a:pPr algn="ctr"/>
            <a:r>
              <a:rPr lang="ja-JP" altLang="en-US" sz="2000" dirty="0">
                <a:solidFill>
                  <a:srgbClr val="FF0000"/>
                </a:solidFill>
              </a:rPr>
              <a:t>自分が不思議に思った</a:t>
            </a:r>
            <a:endParaRPr lang="en-US" altLang="ja-JP" sz="2000" dirty="0">
              <a:solidFill>
                <a:srgbClr val="FF0000"/>
              </a:solidFill>
            </a:endParaRPr>
          </a:p>
          <a:p>
            <a:pPr algn="ctr"/>
            <a:r>
              <a:rPr lang="ja-JP" altLang="en-US" sz="2000" dirty="0">
                <a:solidFill>
                  <a:srgbClr val="FF0000"/>
                </a:solidFill>
              </a:rPr>
              <a:t>　理由・想いを書く</a:t>
            </a:r>
            <a:endParaRPr lang="en-US" altLang="ja-JP" sz="2000" dirty="0">
              <a:solidFill>
                <a:srgbClr val="FF0000"/>
              </a:solidFill>
            </a:endParaRPr>
          </a:p>
          <a:p>
            <a:pPr algn="ctr"/>
            <a:r>
              <a:rPr lang="ja-JP" altLang="en-US" sz="2000" dirty="0">
                <a:solidFill>
                  <a:srgbClr val="FF0000"/>
                </a:solidFill>
              </a:rPr>
              <a:t>　↓</a:t>
            </a:r>
            <a:endParaRPr lang="en-US" altLang="ja-JP" sz="2000" dirty="0">
              <a:solidFill>
                <a:srgbClr val="FF0000"/>
              </a:solidFill>
            </a:endParaRPr>
          </a:p>
        </p:txBody>
      </p:sp>
      <p:sp>
        <p:nvSpPr>
          <p:cNvPr id="24" name="四角形: 角を丸くする 23">
            <a:extLst>
              <a:ext uri="{FF2B5EF4-FFF2-40B4-BE49-F238E27FC236}">
                <a16:creationId xmlns:a16="http://schemas.microsoft.com/office/drawing/2014/main" id="{D69945D1-9962-361A-F72F-011FDD646264}"/>
              </a:ext>
            </a:extLst>
          </p:cNvPr>
          <p:cNvSpPr/>
          <p:nvPr/>
        </p:nvSpPr>
        <p:spPr>
          <a:xfrm>
            <a:off x="7364923" y="2243913"/>
            <a:ext cx="1969695" cy="41546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70F6D2D2-71AC-F5F3-45E3-F00F4490B531}"/>
              </a:ext>
            </a:extLst>
          </p:cNvPr>
          <p:cNvSpPr/>
          <p:nvPr/>
        </p:nvSpPr>
        <p:spPr>
          <a:xfrm>
            <a:off x="9452567" y="2032198"/>
            <a:ext cx="1678095" cy="41546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6E07201-07FB-30C1-7349-7D3CC45CE3A7}"/>
              </a:ext>
            </a:extLst>
          </p:cNvPr>
          <p:cNvSpPr txBox="1"/>
          <p:nvPr/>
        </p:nvSpPr>
        <p:spPr>
          <a:xfrm>
            <a:off x="9317512" y="1016535"/>
            <a:ext cx="2460495" cy="1015663"/>
          </a:xfrm>
          <a:prstGeom prst="rect">
            <a:avLst/>
          </a:prstGeom>
          <a:noFill/>
        </p:spPr>
        <p:txBody>
          <a:bodyPr wrap="square" rtlCol="0">
            <a:spAutoFit/>
          </a:bodyPr>
          <a:lstStyle/>
          <a:p>
            <a:pPr algn="ctr"/>
            <a:r>
              <a:rPr lang="ja-JP" altLang="en-US" sz="2000" dirty="0">
                <a:solidFill>
                  <a:srgbClr val="FF0000"/>
                </a:solidFill>
              </a:rPr>
              <a:t>取り札のフレーズを考える</a:t>
            </a:r>
            <a:endParaRPr lang="en-US" altLang="ja-JP" sz="2000" dirty="0">
              <a:solidFill>
                <a:srgbClr val="FF0000"/>
              </a:solidFill>
            </a:endParaRPr>
          </a:p>
          <a:p>
            <a:pPr algn="ctr"/>
            <a:r>
              <a:rPr lang="ja-JP" altLang="en-US" sz="2000" dirty="0">
                <a:solidFill>
                  <a:srgbClr val="FF0000"/>
                </a:solidFill>
              </a:rPr>
              <a:t>　↓</a:t>
            </a:r>
            <a:endParaRPr lang="en-US" altLang="ja-JP" sz="2000" dirty="0">
              <a:solidFill>
                <a:srgbClr val="FF0000"/>
              </a:solidFill>
            </a:endParaRPr>
          </a:p>
        </p:txBody>
      </p:sp>
      <p:sp>
        <p:nvSpPr>
          <p:cNvPr id="18" name="テキスト ボックス 17">
            <a:extLst>
              <a:ext uri="{FF2B5EF4-FFF2-40B4-BE49-F238E27FC236}">
                <a16:creationId xmlns:a16="http://schemas.microsoft.com/office/drawing/2014/main" id="{E1675865-1E50-3B30-06F1-20B40113ABC2}"/>
              </a:ext>
            </a:extLst>
          </p:cNvPr>
          <p:cNvSpPr txBox="1"/>
          <p:nvPr/>
        </p:nvSpPr>
        <p:spPr>
          <a:xfrm>
            <a:off x="6225238" y="33743"/>
            <a:ext cx="5970649" cy="523220"/>
          </a:xfrm>
          <a:prstGeom prst="rect">
            <a:avLst/>
          </a:prstGeom>
          <a:noFill/>
        </p:spPr>
        <p:txBody>
          <a:bodyPr wrap="square" rtlCol="0">
            <a:spAutoFit/>
          </a:bodyPr>
          <a:lstStyle/>
          <a:p>
            <a:pPr algn="ctr"/>
            <a:r>
              <a:rPr lang="ja-JP" altLang="en-US" sz="2800" u="sng" dirty="0"/>
              <a:t>★</a:t>
            </a:r>
            <a:r>
              <a:rPr kumimoji="1" lang="ja-JP" altLang="en-US" sz="2800" u="sng" dirty="0"/>
              <a:t>もう一度おさらいしておこう</a:t>
            </a:r>
          </a:p>
        </p:txBody>
      </p:sp>
    </p:spTree>
    <p:extLst>
      <p:ext uri="{BB962C8B-B14F-4D97-AF65-F5344CB8AC3E}">
        <p14:creationId xmlns:p14="http://schemas.microsoft.com/office/powerpoint/2010/main" val="4167889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09E2F-D9DA-6117-2D98-23400821972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44870BAC-76A4-2E2E-7CEF-632B3537DEC5}"/>
              </a:ext>
            </a:extLst>
          </p:cNvPr>
          <p:cNvSpPr/>
          <p:nvPr/>
        </p:nvSpPr>
        <p:spPr>
          <a:xfrm>
            <a:off x="73097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23D28C2-BF27-1F44-6BFA-1151ADF3AB1E}"/>
              </a:ext>
            </a:extLst>
          </p:cNvPr>
          <p:cNvSpPr/>
          <p:nvPr/>
        </p:nvSpPr>
        <p:spPr>
          <a:xfrm>
            <a:off x="1001016"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12BC336-51A5-468A-10FD-3558A1EF54AE}"/>
              </a:ext>
            </a:extLst>
          </p:cNvPr>
          <p:cNvSpPr txBox="1"/>
          <p:nvPr/>
        </p:nvSpPr>
        <p:spPr>
          <a:xfrm>
            <a:off x="184197" y="265330"/>
            <a:ext cx="3828639" cy="646331"/>
          </a:xfrm>
          <a:prstGeom prst="rect">
            <a:avLst/>
          </a:prstGeom>
          <a:noFill/>
        </p:spPr>
        <p:txBody>
          <a:bodyPr wrap="square" rtlCol="0">
            <a:spAutoFit/>
          </a:bodyPr>
          <a:lstStyle/>
          <a:p>
            <a:r>
              <a:rPr lang="ja-JP" altLang="en-US" sz="3600" dirty="0">
                <a:highlight>
                  <a:srgbClr val="00FF00"/>
                </a:highlight>
              </a:rPr>
              <a:t>読み札</a:t>
            </a:r>
            <a:r>
              <a:rPr kumimoji="1" lang="ja-JP" altLang="en-US" sz="3600" dirty="0"/>
              <a:t>　例</a:t>
            </a:r>
          </a:p>
        </p:txBody>
      </p:sp>
      <p:sp>
        <p:nvSpPr>
          <p:cNvPr id="3" name="テキスト ボックス 2">
            <a:extLst>
              <a:ext uri="{FF2B5EF4-FFF2-40B4-BE49-F238E27FC236}">
                <a16:creationId xmlns:a16="http://schemas.microsoft.com/office/drawing/2014/main" id="{7399A8F9-EF0F-57A4-291F-3BF6825B97A9}"/>
              </a:ext>
            </a:extLst>
          </p:cNvPr>
          <p:cNvSpPr txBox="1"/>
          <p:nvPr/>
        </p:nvSpPr>
        <p:spPr>
          <a:xfrm>
            <a:off x="2966501" y="2085360"/>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8" name="テキスト ボックス 7">
            <a:extLst>
              <a:ext uri="{FF2B5EF4-FFF2-40B4-BE49-F238E27FC236}">
                <a16:creationId xmlns:a16="http://schemas.microsoft.com/office/drawing/2014/main" id="{E59B0B46-0E78-F4F1-9E5C-EB6F707AD361}"/>
              </a:ext>
            </a:extLst>
          </p:cNvPr>
          <p:cNvSpPr txBox="1"/>
          <p:nvPr/>
        </p:nvSpPr>
        <p:spPr>
          <a:xfrm>
            <a:off x="7391627" y="1279265"/>
            <a:ext cx="4232435" cy="307777"/>
          </a:xfrm>
          <a:prstGeom prst="rect">
            <a:avLst/>
          </a:prstGeom>
          <a:noFill/>
        </p:spPr>
        <p:txBody>
          <a:bodyPr wrap="square" rtlCol="0">
            <a:spAutoFit/>
          </a:bodyPr>
          <a:lstStyle/>
          <a:p>
            <a:r>
              <a:rPr lang="en-US" altLang="ja-JP" sz="1400" dirty="0"/>
              <a:t>【</a:t>
            </a:r>
            <a:r>
              <a:rPr lang="ja-JP" altLang="en-US" sz="1400" dirty="0"/>
              <a:t>調べてみたら、こうだったよ！</a:t>
            </a:r>
            <a:r>
              <a:rPr lang="en-US" altLang="ja-JP" sz="1400" dirty="0"/>
              <a:t>】</a:t>
            </a:r>
            <a:endParaRPr kumimoji="1" lang="ja-JP" altLang="en-US" sz="1400" dirty="0"/>
          </a:p>
        </p:txBody>
      </p:sp>
      <p:sp>
        <p:nvSpPr>
          <p:cNvPr id="9" name="テキスト ボックス 8">
            <a:extLst>
              <a:ext uri="{FF2B5EF4-FFF2-40B4-BE49-F238E27FC236}">
                <a16:creationId xmlns:a16="http://schemas.microsoft.com/office/drawing/2014/main" id="{11125B36-DF0B-F3C1-A183-F138F1B9196D}"/>
              </a:ext>
            </a:extLst>
          </p:cNvPr>
          <p:cNvSpPr txBox="1"/>
          <p:nvPr/>
        </p:nvSpPr>
        <p:spPr>
          <a:xfrm>
            <a:off x="7391628" y="1872418"/>
            <a:ext cx="3871720" cy="1200329"/>
          </a:xfrm>
          <a:prstGeom prst="rect">
            <a:avLst/>
          </a:prstGeom>
          <a:noFill/>
        </p:spPr>
        <p:txBody>
          <a:bodyPr wrap="square" rtlCol="0">
            <a:spAutoFit/>
          </a:bodyPr>
          <a:lstStyle/>
          <a:p>
            <a:pPr algn="ctr"/>
            <a:r>
              <a:rPr kumimoji="1" lang="ja-JP" altLang="en-US" sz="3600" dirty="0"/>
              <a:t>ガイドさんに</a:t>
            </a:r>
            <a:endParaRPr kumimoji="1" lang="en-US" altLang="ja-JP" sz="3600" dirty="0"/>
          </a:p>
          <a:p>
            <a:pPr algn="ctr"/>
            <a:r>
              <a:rPr kumimoji="1" lang="ja-JP" altLang="en-US" sz="3600" dirty="0"/>
              <a:t>聴いてみた！！</a:t>
            </a:r>
          </a:p>
        </p:txBody>
      </p:sp>
      <p:sp>
        <p:nvSpPr>
          <p:cNvPr id="10" name="テキスト ボックス 9">
            <a:extLst>
              <a:ext uri="{FF2B5EF4-FFF2-40B4-BE49-F238E27FC236}">
                <a16:creationId xmlns:a16="http://schemas.microsoft.com/office/drawing/2014/main" id="{1F47F5AB-D616-AA70-9D0E-CEC2E72061CF}"/>
              </a:ext>
            </a:extLst>
          </p:cNvPr>
          <p:cNvSpPr txBox="1"/>
          <p:nvPr/>
        </p:nvSpPr>
        <p:spPr>
          <a:xfrm>
            <a:off x="7391627" y="3675412"/>
            <a:ext cx="3871720" cy="2768194"/>
          </a:xfrm>
          <a:prstGeom prst="rect">
            <a:avLst/>
          </a:prstGeom>
          <a:noFill/>
        </p:spPr>
        <p:txBody>
          <a:bodyPr wrap="square" rtlCol="0">
            <a:spAutoFit/>
          </a:bodyPr>
          <a:lstStyle/>
          <a:p>
            <a:pPr>
              <a:lnSpc>
                <a:spcPct val="150000"/>
              </a:lnSpc>
            </a:pPr>
            <a:r>
              <a:rPr kumimoji="1" lang="ja-JP" altLang="en-US" sz="2400" dirty="0"/>
              <a:t>・近くには同じ種類の花がある！</a:t>
            </a:r>
            <a:endParaRPr kumimoji="1" lang="en-US" altLang="ja-JP" sz="2400" dirty="0"/>
          </a:p>
          <a:p>
            <a:pPr>
              <a:lnSpc>
                <a:spcPct val="150000"/>
              </a:lnSpc>
            </a:pPr>
            <a:r>
              <a:rPr lang="ja-JP" altLang="en-US" sz="2400" dirty="0"/>
              <a:t>・その花の花粉が風になびいて木道に咲いたかも！</a:t>
            </a:r>
            <a:endParaRPr lang="en-US" altLang="ja-JP" sz="2400" dirty="0"/>
          </a:p>
          <a:p>
            <a:pPr>
              <a:lnSpc>
                <a:spcPct val="150000"/>
              </a:lnSpc>
            </a:pPr>
            <a:r>
              <a:rPr kumimoji="1" lang="ja-JP" altLang="en-US" sz="2400" dirty="0"/>
              <a:t>・この花は、○○だって！</a:t>
            </a:r>
          </a:p>
        </p:txBody>
      </p:sp>
      <p:sp>
        <p:nvSpPr>
          <p:cNvPr id="11" name="楕円 10">
            <a:extLst>
              <a:ext uri="{FF2B5EF4-FFF2-40B4-BE49-F238E27FC236}">
                <a16:creationId xmlns:a16="http://schemas.microsoft.com/office/drawing/2014/main" id="{9159487E-1A0A-53C7-7B62-79A83B244A6C}"/>
              </a:ext>
            </a:extLst>
          </p:cNvPr>
          <p:cNvSpPr/>
          <p:nvPr/>
        </p:nvSpPr>
        <p:spPr>
          <a:xfrm>
            <a:off x="1242225"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2" name="テキスト ボックス 11">
            <a:extLst>
              <a:ext uri="{FF2B5EF4-FFF2-40B4-BE49-F238E27FC236}">
                <a16:creationId xmlns:a16="http://schemas.microsoft.com/office/drawing/2014/main" id="{6BA562EF-686D-9B9C-199D-2C857278A650}"/>
              </a:ext>
            </a:extLst>
          </p:cNvPr>
          <p:cNvSpPr txBox="1"/>
          <p:nvPr/>
        </p:nvSpPr>
        <p:spPr>
          <a:xfrm>
            <a:off x="3724482"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3" name="テキスト ボックス 12">
            <a:extLst>
              <a:ext uri="{FF2B5EF4-FFF2-40B4-BE49-F238E27FC236}">
                <a16:creationId xmlns:a16="http://schemas.microsoft.com/office/drawing/2014/main" id="{E54AB622-784C-B396-889C-4DFF4611BAEF}"/>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7" name="テキスト ボックス 6">
            <a:extLst>
              <a:ext uri="{FF2B5EF4-FFF2-40B4-BE49-F238E27FC236}">
                <a16:creationId xmlns:a16="http://schemas.microsoft.com/office/drawing/2014/main" id="{32E9527D-0EB6-9D0D-86EC-A5838AC22F17}"/>
              </a:ext>
            </a:extLst>
          </p:cNvPr>
          <p:cNvSpPr txBox="1"/>
          <p:nvPr/>
        </p:nvSpPr>
        <p:spPr>
          <a:xfrm>
            <a:off x="6225238" y="33743"/>
            <a:ext cx="5970649" cy="523220"/>
          </a:xfrm>
          <a:prstGeom prst="rect">
            <a:avLst/>
          </a:prstGeom>
          <a:noFill/>
        </p:spPr>
        <p:txBody>
          <a:bodyPr wrap="square" rtlCol="0">
            <a:spAutoFit/>
          </a:bodyPr>
          <a:lstStyle/>
          <a:p>
            <a:pPr algn="ctr"/>
            <a:r>
              <a:rPr lang="ja-JP" altLang="en-US" sz="2800" u="sng" dirty="0"/>
              <a:t>★</a:t>
            </a:r>
            <a:r>
              <a:rPr kumimoji="1" lang="ja-JP" altLang="en-US" sz="2800" u="sng" dirty="0"/>
              <a:t>もう一度おさらいしておこう</a:t>
            </a:r>
          </a:p>
        </p:txBody>
      </p:sp>
    </p:spTree>
    <p:extLst>
      <p:ext uri="{BB962C8B-B14F-4D97-AF65-F5344CB8AC3E}">
        <p14:creationId xmlns:p14="http://schemas.microsoft.com/office/powerpoint/2010/main" val="2400627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E32D-219D-7B39-A1FB-57EB5A2A04A7}"/>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6818257B-901D-E954-BEC5-AA8127B3046C}"/>
              </a:ext>
            </a:extLst>
          </p:cNvPr>
          <p:cNvSpPr/>
          <p:nvPr/>
        </p:nvSpPr>
        <p:spPr>
          <a:xfrm>
            <a:off x="73097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1959F5A-2E79-C2EF-82E1-6309621AF174}"/>
              </a:ext>
            </a:extLst>
          </p:cNvPr>
          <p:cNvSpPr/>
          <p:nvPr/>
        </p:nvSpPr>
        <p:spPr>
          <a:xfrm>
            <a:off x="1001016"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5F5B174-3C32-3B6F-6E55-A201EF69CB7B}"/>
              </a:ext>
            </a:extLst>
          </p:cNvPr>
          <p:cNvSpPr txBox="1"/>
          <p:nvPr/>
        </p:nvSpPr>
        <p:spPr>
          <a:xfrm>
            <a:off x="2976003" y="2085360"/>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8" name="テキスト ボックス 7">
            <a:extLst>
              <a:ext uri="{FF2B5EF4-FFF2-40B4-BE49-F238E27FC236}">
                <a16:creationId xmlns:a16="http://schemas.microsoft.com/office/drawing/2014/main" id="{9E4093C6-E36F-9722-E2B5-227B4464948B}"/>
              </a:ext>
            </a:extLst>
          </p:cNvPr>
          <p:cNvSpPr txBox="1"/>
          <p:nvPr/>
        </p:nvSpPr>
        <p:spPr>
          <a:xfrm>
            <a:off x="7391627" y="1279265"/>
            <a:ext cx="4232435" cy="307777"/>
          </a:xfrm>
          <a:prstGeom prst="rect">
            <a:avLst/>
          </a:prstGeom>
          <a:noFill/>
        </p:spPr>
        <p:txBody>
          <a:bodyPr wrap="square" rtlCol="0">
            <a:spAutoFit/>
          </a:bodyPr>
          <a:lstStyle/>
          <a:p>
            <a:r>
              <a:rPr lang="en-US" altLang="ja-JP" sz="1400" dirty="0"/>
              <a:t>【</a:t>
            </a:r>
            <a:r>
              <a:rPr lang="ja-JP" altLang="en-US" sz="1400" dirty="0"/>
              <a:t>調べてみたら、こうだったよ！</a:t>
            </a:r>
            <a:r>
              <a:rPr lang="en-US" altLang="ja-JP" sz="1400" dirty="0"/>
              <a:t>】</a:t>
            </a:r>
            <a:endParaRPr kumimoji="1" lang="ja-JP" altLang="en-US" sz="1400" dirty="0"/>
          </a:p>
        </p:txBody>
      </p:sp>
      <p:sp>
        <p:nvSpPr>
          <p:cNvPr id="9" name="テキスト ボックス 8">
            <a:extLst>
              <a:ext uri="{FF2B5EF4-FFF2-40B4-BE49-F238E27FC236}">
                <a16:creationId xmlns:a16="http://schemas.microsoft.com/office/drawing/2014/main" id="{625B6A6F-0CBE-E3A5-858A-31687CF9B5D3}"/>
              </a:ext>
            </a:extLst>
          </p:cNvPr>
          <p:cNvSpPr txBox="1"/>
          <p:nvPr/>
        </p:nvSpPr>
        <p:spPr>
          <a:xfrm>
            <a:off x="7391628" y="1872418"/>
            <a:ext cx="3871720" cy="1200329"/>
          </a:xfrm>
          <a:prstGeom prst="rect">
            <a:avLst/>
          </a:prstGeom>
          <a:noFill/>
        </p:spPr>
        <p:txBody>
          <a:bodyPr wrap="square" rtlCol="0">
            <a:spAutoFit/>
          </a:bodyPr>
          <a:lstStyle/>
          <a:p>
            <a:pPr algn="ctr"/>
            <a:r>
              <a:rPr kumimoji="1" lang="ja-JP" altLang="en-US" sz="3600" dirty="0"/>
              <a:t>ガイドさんに</a:t>
            </a:r>
            <a:endParaRPr kumimoji="1" lang="en-US" altLang="ja-JP" sz="3600" dirty="0"/>
          </a:p>
          <a:p>
            <a:pPr algn="ctr"/>
            <a:r>
              <a:rPr kumimoji="1" lang="ja-JP" altLang="en-US" sz="3600" dirty="0"/>
              <a:t>聴いてみた！！</a:t>
            </a:r>
          </a:p>
        </p:txBody>
      </p:sp>
      <p:sp>
        <p:nvSpPr>
          <p:cNvPr id="10" name="テキスト ボックス 9">
            <a:extLst>
              <a:ext uri="{FF2B5EF4-FFF2-40B4-BE49-F238E27FC236}">
                <a16:creationId xmlns:a16="http://schemas.microsoft.com/office/drawing/2014/main" id="{8A653D70-A047-A68C-734D-E012F657979F}"/>
              </a:ext>
            </a:extLst>
          </p:cNvPr>
          <p:cNvSpPr txBox="1"/>
          <p:nvPr/>
        </p:nvSpPr>
        <p:spPr>
          <a:xfrm>
            <a:off x="7391627" y="3675412"/>
            <a:ext cx="3871720" cy="2768194"/>
          </a:xfrm>
          <a:prstGeom prst="rect">
            <a:avLst/>
          </a:prstGeom>
          <a:noFill/>
        </p:spPr>
        <p:txBody>
          <a:bodyPr wrap="square" rtlCol="0">
            <a:spAutoFit/>
          </a:bodyPr>
          <a:lstStyle/>
          <a:p>
            <a:pPr>
              <a:lnSpc>
                <a:spcPct val="150000"/>
              </a:lnSpc>
            </a:pPr>
            <a:r>
              <a:rPr kumimoji="1" lang="ja-JP" altLang="en-US" sz="2400" dirty="0"/>
              <a:t>・近くには同じ種類の花がある！</a:t>
            </a:r>
            <a:endParaRPr kumimoji="1" lang="en-US" altLang="ja-JP" sz="2400" dirty="0"/>
          </a:p>
          <a:p>
            <a:pPr>
              <a:lnSpc>
                <a:spcPct val="150000"/>
              </a:lnSpc>
            </a:pPr>
            <a:r>
              <a:rPr lang="ja-JP" altLang="en-US" sz="2400" dirty="0"/>
              <a:t>・その花の花粉が風になびいて木道に咲いたかも！</a:t>
            </a:r>
            <a:endParaRPr lang="en-US" altLang="ja-JP" sz="2400" dirty="0"/>
          </a:p>
          <a:p>
            <a:pPr>
              <a:lnSpc>
                <a:spcPct val="150000"/>
              </a:lnSpc>
            </a:pPr>
            <a:r>
              <a:rPr kumimoji="1" lang="ja-JP" altLang="en-US" sz="2400" dirty="0"/>
              <a:t>・この花は、○○だって！</a:t>
            </a:r>
          </a:p>
        </p:txBody>
      </p:sp>
      <p:sp>
        <p:nvSpPr>
          <p:cNvPr id="11" name="楕円 10">
            <a:extLst>
              <a:ext uri="{FF2B5EF4-FFF2-40B4-BE49-F238E27FC236}">
                <a16:creationId xmlns:a16="http://schemas.microsoft.com/office/drawing/2014/main" id="{CA9744E4-62F9-EF94-2146-719D2F5649C6}"/>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2" name="テキスト ボックス 11">
            <a:extLst>
              <a:ext uri="{FF2B5EF4-FFF2-40B4-BE49-F238E27FC236}">
                <a16:creationId xmlns:a16="http://schemas.microsoft.com/office/drawing/2014/main" id="{336EF755-5853-A8C0-4847-83568CB2DC2D}"/>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3" name="テキスト ボックス 12">
            <a:extLst>
              <a:ext uri="{FF2B5EF4-FFF2-40B4-BE49-F238E27FC236}">
                <a16:creationId xmlns:a16="http://schemas.microsoft.com/office/drawing/2014/main" id="{7F94B232-83E6-055B-0158-23B6429C5B8A}"/>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4" name="テキスト ボックス 3">
            <a:extLst>
              <a:ext uri="{FF2B5EF4-FFF2-40B4-BE49-F238E27FC236}">
                <a16:creationId xmlns:a16="http://schemas.microsoft.com/office/drawing/2014/main" id="{67DF0C37-5876-D31E-98BF-BAB3747075EA}"/>
              </a:ext>
            </a:extLst>
          </p:cNvPr>
          <p:cNvSpPr txBox="1"/>
          <p:nvPr/>
        </p:nvSpPr>
        <p:spPr>
          <a:xfrm>
            <a:off x="184197" y="265330"/>
            <a:ext cx="3828639" cy="646331"/>
          </a:xfrm>
          <a:prstGeom prst="rect">
            <a:avLst/>
          </a:prstGeom>
          <a:noFill/>
        </p:spPr>
        <p:txBody>
          <a:bodyPr wrap="square" rtlCol="0">
            <a:spAutoFit/>
          </a:bodyPr>
          <a:lstStyle/>
          <a:p>
            <a:r>
              <a:rPr lang="en-US" altLang="ja-JP" sz="3600" dirty="0"/>
              <a:t>【</a:t>
            </a:r>
            <a:r>
              <a:rPr lang="ja-JP" altLang="en-US" sz="3600" dirty="0"/>
              <a:t>解説</a:t>
            </a:r>
            <a:r>
              <a:rPr lang="en-US" altLang="ja-JP" sz="3600" dirty="0"/>
              <a:t>】</a:t>
            </a:r>
            <a:r>
              <a:rPr lang="ja-JP" altLang="en-US" sz="3600" dirty="0">
                <a:highlight>
                  <a:srgbClr val="00FF00"/>
                </a:highlight>
              </a:rPr>
              <a:t>読み札</a:t>
            </a:r>
            <a:r>
              <a:rPr kumimoji="1" lang="ja-JP" altLang="en-US" sz="3600" dirty="0"/>
              <a:t>　例</a:t>
            </a:r>
          </a:p>
        </p:txBody>
      </p:sp>
      <p:sp>
        <p:nvSpPr>
          <p:cNvPr id="7" name="正方形/長方形 6">
            <a:extLst>
              <a:ext uri="{FF2B5EF4-FFF2-40B4-BE49-F238E27FC236}">
                <a16:creationId xmlns:a16="http://schemas.microsoft.com/office/drawing/2014/main" id="{413B2D62-CB35-35F0-D5AA-3A255A08850F}"/>
              </a:ext>
            </a:extLst>
          </p:cNvPr>
          <p:cNvSpPr/>
          <p:nvPr/>
        </p:nvSpPr>
        <p:spPr>
          <a:xfrm>
            <a:off x="115509" y="954741"/>
            <a:ext cx="11960981" cy="590325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B51F704-AD60-BA9E-B3BF-C31B4D90441A}"/>
              </a:ext>
            </a:extLst>
          </p:cNvPr>
          <p:cNvSpPr/>
          <p:nvPr/>
        </p:nvSpPr>
        <p:spPr>
          <a:xfrm>
            <a:off x="7309716" y="1608733"/>
            <a:ext cx="3953629" cy="49839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3CA4949-1BB7-4D75-E0DF-8ED21E2F2BCD}"/>
              </a:ext>
            </a:extLst>
          </p:cNvPr>
          <p:cNvSpPr txBox="1"/>
          <p:nvPr/>
        </p:nvSpPr>
        <p:spPr>
          <a:xfrm>
            <a:off x="6333535" y="541867"/>
            <a:ext cx="5674268" cy="954107"/>
          </a:xfrm>
          <a:prstGeom prst="rect">
            <a:avLst/>
          </a:prstGeom>
          <a:noFill/>
        </p:spPr>
        <p:txBody>
          <a:bodyPr wrap="square" rtlCol="0">
            <a:spAutoFit/>
          </a:bodyPr>
          <a:lstStyle/>
          <a:p>
            <a:pPr algn="ctr"/>
            <a:r>
              <a:rPr lang="ja-JP" altLang="en-US" sz="2000" dirty="0">
                <a:solidFill>
                  <a:srgbClr val="FF0000"/>
                </a:solidFill>
              </a:rPr>
              <a:t>尾瀬で発見した「不思議」について、</a:t>
            </a:r>
            <a:endParaRPr lang="en-US" altLang="ja-JP" sz="2000" dirty="0">
              <a:solidFill>
                <a:srgbClr val="FF0000"/>
              </a:solidFill>
            </a:endParaRPr>
          </a:p>
          <a:p>
            <a:pPr algn="ctr"/>
            <a:r>
              <a:rPr lang="ja-JP" altLang="en-US" sz="2000" dirty="0">
                <a:solidFill>
                  <a:srgbClr val="FF0000"/>
                </a:solidFill>
              </a:rPr>
              <a:t>「明らかになったこと」を表現する</a:t>
            </a:r>
            <a:endParaRPr lang="en-US" altLang="ja-JP" sz="2000" dirty="0">
              <a:solidFill>
                <a:srgbClr val="FF0000"/>
              </a:solidFill>
            </a:endParaRPr>
          </a:p>
          <a:p>
            <a:pPr algn="ctr"/>
            <a:r>
              <a:rPr lang="ja-JP" altLang="en-US" sz="1600" dirty="0">
                <a:solidFill>
                  <a:srgbClr val="FF0000"/>
                </a:solidFill>
              </a:rPr>
              <a:t>↓</a:t>
            </a:r>
            <a:endParaRPr lang="en-US" altLang="ja-JP" sz="1600" dirty="0">
              <a:solidFill>
                <a:srgbClr val="FF0000"/>
              </a:solidFill>
            </a:endParaRPr>
          </a:p>
        </p:txBody>
      </p:sp>
      <p:sp>
        <p:nvSpPr>
          <p:cNvPr id="2" name="テキスト ボックス 1">
            <a:extLst>
              <a:ext uri="{FF2B5EF4-FFF2-40B4-BE49-F238E27FC236}">
                <a16:creationId xmlns:a16="http://schemas.microsoft.com/office/drawing/2014/main" id="{912D619D-9ACE-824B-3295-5D394A59C9D9}"/>
              </a:ext>
            </a:extLst>
          </p:cNvPr>
          <p:cNvSpPr txBox="1"/>
          <p:nvPr/>
        </p:nvSpPr>
        <p:spPr>
          <a:xfrm>
            <a:off x="6225238" y="33743"/>
            <a:ext cx="5970649" cy="523220"/>
          </a:xfrm>
          <a:prstGeom prst="rect">
            <a:avLst/>
          </a:prstGeom>
          <a:noFill/>
        </p:spPr>
        <p:txBody>
          <a:bodyPr wrap="square" rtlCol="0">
            <a:spAutoFit/>
          </a:bodyPr>
          <a:lstStyle/>
          <a:p>
            <a:pPr algn="ctr"/>
            <a:r>
              <a:rPr lang="ja-JP" altLang="en-US" sz="2800" u="sng" dirty="0"/>
              <a:t>★</a:t>
            </a:r>
            <a:r>
              <a:rPr kumimoji="1" lang="ja-JP" altLang="en-US" sz="2800" u="sng" dirty="0"/>
              <a:t>もう一度おさらいしておこう</a:t>
            </a:r>
          </a:p>
        </p:txBody>
      </p:sp>
    </p:spTree>
    <p:extLst>
      <p:ext uri="{BB962C8B-B14F-4D97-AF65-F5344CB8AC3E}">
        <p14:creationId xmlns:p14="http://schemas.microsoft.com/office/powerpoint/2010/main" val="1315496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F53B9-EF2C-4AB1-42C1-ABB587B9C39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2F248A1A-1F17-5DB7-9922-20288586BCB8}"/>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完成イメージ</a:t>
            </a:r>
            <a:endParaRPr lang="en-US" altLang="ja-JP" b="1" dirty="0"/>
          </a:p>
        </p:txBody>
      </p:sp>
      <p:pic>
        <p:nvPicPr>
          <p:cNvPr id="12" name="図 11">
            <a:extLst>
              <a:ext uri="{FF2B5EF4-FFF2-40B4-BE49-F238E27FC236}">
                <a16:creationId xmlns:a16="http://schemas.microsoft.com/office/drawing/2014/main" id="{32DB6C9F-8EEE-B6D7-ED6E-19D6178C0436}"/>
              </a:ext>
            </a:extLst>
          </p:cNvPr>
          <p:cNvPicPr>
            <a:picLocks noChangeAspect="1"/>
          </p:cNvPicPr>
          <p:nvPr/>
        </p:nvPicPr>
        <p:blipFill>
          <a:blip r:embed="rId2"/>
          <a:stretch>
            <a:fillRect/>
          </a:stretch>
        </p:blipFill>
        <p:spPr>
          <a:xfrm>
            <a:off x="259074" y="1879660"/>
            <a:ext cx="5558067" cy="4138394"/>
          </a:xfrm>
          <a:prstGeom prst="rect">
            <a:avLst/>
          </a:prstGeom>
        </p:spPr>
      </p:pic>
      <p:pic>
        <p:nvPicPr>
          <p:cNvPr id="14" name="図 13">
            <a:extLst>
              <a:ext uri="{FF2B5EF4-FFF2-40B4-BE49-F238E27FC236}">
                <a16:creationId xmlns:a16="http://schemas.microsoft.com/office/drawing/2014/main" id="{FCDC1B84-4A85-FB25-6F98-C95B902D6887}"/>
              </a:ext>
            </a:extLst>
          </p:cNvPr>
          <p:cNvPicPr>
            <a:picLocks noChangeAspect="1"/>
          </p:cNvPicPr>
          <p:nvPr/>
        </p:nvPicPr>
        <p:blipFill>
          <a:blip r:embed="rId3"/>
          <a:stretch>
            <a:fillRect/>
          </a:stretch>
        </p:blipFill>
        <p:spPr>
          <a:xfrm>
            <a:off x="6478621" y="1879659"/>
            <a:ext cx="5516321" cy="4138393"/>
          </a:xfrm>
          <a:prstGeom prst="rect">
            <a:avLst/>
          </a:prstGeom>
        </p:spPr>
      </p:pic>
      <p:sp>
        <p:nvSpPr>
          <p:cNvPr id="2" name="タイトル 3">
            <a:extLst>
              <a:ext uri="{FF2B5EF4-FFF2-40B4-BE49-F238E27FC236}">
                <a16:creationId xmlns:a16="http://schemas.microsoft.com/office/drawing/2014/main" id="{7D824EAD-2925-7576-31B9-BC88A65828A3}"/>
              </a:ext>
            </a:extLst>
          </p:cNvPr>
          <p:cNvSpPr txBox="1">
            <a:spLocks/>
          </p:cNvSpPr>
          <p:nvPr/>
        </p:nvSpPr>
        <p:spPr>
          <a:xfrm>
            <a:off x="321123" y="5440075"/>
            <a:ext cx="11611803"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400" b="1" dirty="0"/>
              <a:t>実際に小学生が制作したカルタ</a:t>
            </a:r>
            <a:endParaRPr lang="en-US" altLang="ja-JP" sz="2400" b="1" dirty="0"/>
          </a:p>
        </p:txBody>
      </p:sp>
    </p:spTree>
    <p:extLst>
      <p:ext uri="{BB962C8B-B14F-4D97-AF65-F5344CB8AC3E}">
        <p14:creationId xmlns:p14="http://schemas.microsoft.com/office/powerpoint/2010/main" val="1647058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93634-3097-C186-628F-22299D393BB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9C56700-7BD7-3B0F-90D0-C6E63E87710D}"/>
              </a:ext>
            </a:extLst>
          </p:cNvPr>
          <p:cNvSpPr>
            <a:spLocks noGrp="1"/>
          </p:cNvSpPr>
          <p:nvPr>
            <p:ph type="ctrTitle"/>
          </p:nvPr>
        </p:nvSpPr>
        <p:spPr>
          <a:xfrm>
            <a:off x="84524" y="104103"/>
            <a:ext cx="12107476" cy="1155954"/>
          </a:xfrm>
        </p:spPr>
        <p:txBody>
          <a:bodyPr>
            <a:noAutofit/>
          </a:bodyPr>
          <a:lstStyle/>
          <a:p>
            <a:pPr>
              <a:lnSpc>
                <a:spcPct val="100000"/>
              </a:lnSpc>
            </a:pPr>
            <a:r>
              <a:rPr lang="en-US" altLang="ja-JP" b="1" dirty="0"/>
              <a:t>【</a:t>
            </a:r>
            <a:r>
              <a:rPr lang="ja-JP" altLang="en-US" b="1" dirty="0"/>
              <a:t>再掲</a:t>
            </a:r>
            <a:r>
              <a:rPr lang="en-US" altLang="ja-JP" b="1" dirty="0"/>
              <a:t>】</a:t>
            </a:r>
            <a:r>
              <a:rPr lang="ja-JP" altLang="en-US" b="1" dirty="0"/>
              <a:t>１．カルタの原案を作成する</a:t>
            </a:r>
            <a:endParaRPr lang="en-US" altLang="ja-JP" b="1" dirty="0"/>
          </a:p>
        </p:txBody>
      </p:sp>
      <p:sp>
        <p:nvSpPr>
          <p:cNvPr id="3" name="テキスト ボックス 2">
            <a:extLst>
              <a:ext uri="{FF2B5EF4-FFF2-40B4-BE49-F238E27FC236}">
                <a16:creationId xmlns:a16="http://schemas.microsoft.com/office/drawing/2014/main" id="{1AE86F75-24D3-A57B-4790-730B62CACB31}"/>
              </a:ext>
            </a:extLst>
          </p:cNvPr>
          <p:cNvSpPr txBox="1"/>
          <p:nvPr/>
        </p:nvSpPr>
        <p:spPr>
          <a:xfrm>
            <a:off x="84524" y="1164134"/>
            <a:ext cx="11788671" cy="4585871"/>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a:t>
            </a:r>
            <a:r>
              <a:rPr lang="ja-JP" altLang="en-US" sz="2800" dirty="0"/>
              <a:t>これまでの情報をもとにしながら、</a:t>
            </a:r>
            <a:endParaRPr lang="en-US" altLang="ja-JP" sz="2800" dirty="0"/>
          </a:p>
          <a:p>
            <a:pPr>
              <a:spcAft>
                <a:spcPts val="600"/>
              </a:spcAft>
            </a:pPr>
            <a:r>
              <a:rPr kumimoji="1" lang="ja-JP" altLang="en-US" sz="2800" dirty="0"/>
              <a:t>　カルタの原案を作成してみよう</a:t>
            </a:r>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０５分程度</a:t>
            </a:r>
            <a:endParaRPr lang="en-US" altLang="ja-JP" sz="2800" dirty="0"/>
          </a:p>
          <a:p>
            <a:pPr>
              <a:spcAft>
                <a:spcPts val="600"/>
              </a:spcAft>
            </a:pPr>
            <a:r>
              <a:rPr lang="ja-JP" altLang="en-US" sz="2800" dirty="0"/>
              <a:t>・個人ワーク　　  </a:t>
            </a:r>
            <a:r>
              <a:rPr lang="en-US" altLang="ja-JP" sz="2800" dirty="0"/>
              <a:t>30</a:t>
            </a:r>
            <a:r>
              <a:rPr lang="ja-JP" altLang="en-US" sz="2800" dirty="0"/>
              <a:t>分程度</a:t>
            </a:r>
            <a:endParaRPr lang="en-US" altLang="ja-JP" sz="2800" dirty="0"/>
          </a:p>
          <a:p>
            <a:pPr>
              <a:spcAft>
                <a:spcPts val="600"/>
              </a:spcAft>
            </a:pPr>
            <a:r>
              <a:rPr lang="en-US" altLang="ja-JP" sz="2800" dirty="0"/>
              <a:t>【</a:t>
            </a:r>
            <a:r>
              <a:rPr lang="ja-JP" altLang="en-US" sz="2800" dirty="0"/>
              <a:t>ポイント</a:t>
            </a:r>
            <a:r>
              <a:rPr lang="en-US" altLang="ja-JP" sz="2800" dirty="0"/>
              <a:t>】</a:t>
            </a:r>
          </a:p>
          <a:p>
            <a:pPr>
              <a:spcAft>
                <a:spcPts val="600"/>
              </a:spcAft>
            </a:pPr>
            <a:r>
              <a:rPr lang="ja-JP" altLang="en-US" sz="2800" dirty="0"/>
              <a:t>・取り札＆読み札のサンプルは、</a:t>
            </a:r>
            <a:endParaRPr lang="en-US" altLang="ja-JP" sz="2800" dirty="0"/>
          </a:p>
          <a:p>
            <a:pPr>
              <a:spcAft>
                <a:spcPts val="600"/>
              </a:spcAft>
            </a:pPr>
            <a:r>
              <a:rPr lang="ja-JP" altLang="en-US" sz="2800" dirty="0"/>
              <a:t>　ワークシート</a:t>
            </a:r>
            <a:r>
              <a:rPr lang="en-US" altLang="ja-JP" sz="2800" dirty="0"/>
              <a:t>1</a:t>
            </a:r>
            <a:r>
              <a:rPr lang="ja-JP" altLang="en-US" sz="2800" dirty="0"/>
              <a:t>ページ目等を参考にしましょう</a:t>
            </a:r>
            <a:endParaRPr lang="en-US" altLang="ja-JP" sz="2800" dirty="0"/>
          </a:p>
        </p:txBody>
      </p:sp>
      <p:pic>
        <p:nvPicPr>
          <p:cNvPr id="5" name="図 4">
            <a:extLst>
              <a:ext uri="{FF2B5EF4-FFF2-40B4-BE49-F238E27FC236}">
                <a16:creationId xmlns:a16="http://schemas.microsoft.com/office/drawing/2014/main" id="{5CCD69F0-E20C-758D-8613-57AEAEC7E030}"/>
              </a:ext>
            </a:extLst>
          </p:cNvPr>
          <p:cNvPicPr>
            <a:picLocks noChangeAspect="1"/>
          </p:cNvPicPr>
          <p:nvPr/>
        </p:nvPicPr>
        <p:blipFill>
          <a:blip r:embed="rId2"/>
          <a:stretch>
            <a:fillRect/>
          </a:stretch>
        </p:blipFill>
        <p:spPr>
          <a:xfrm>
            <a:off x="7998938" y="1656785"/>
            <a:ext cx="3532399" cy="4995922"/>
          </a:xfrm>
          <a:prstGeom prst="rect">
            <a:avLst/>
          </a:prstGeom>
        </p:spPr>
      </p:pic>
      <p:sp>
        <p:nvSpPr>
          <p:cNvPr id="6" name="テキスト ボックス 5">
            <a:extLst>
              <a:ext uri="{FF2B5EF4-FFF2-40B4-BE49-F238E27FC236}">
                <a16:creationId xmlns:a16="http://schemas.microsoft.com/office/drawing/2014/main" id="{2EF5AA59-CCB7-EF95-D074-8C6CCFB0DB12}"/>
              </a:ext>
            </a:extLst>
          </p:cNvPr>
          <p:cNvSpPr txBox="1"/>
          <p:nvPr/>
        </p:nvSpPr>
        <p:spPr>
          <a:xfrm>
            <a:off x="8101707" y="1289144"/>
            <a:ext cx="3326859" cy="338554"/>
          </a:xfrm>
          <a:prstGeom prst="rect">
            <a:avLst/>
          </a:prstGeom>
          <a:noFill/>
        </p:spPr>
        <p:txBody>
          <a:bodyPr wrap="square" rtlCol="0">
            <a:spAutoFit/>
          </a:bodyPr>
          <a:lstStyle/>
          <a:p>
            <a:pPr algn="ctr"/>
            <a:r>
              <a:rPr kumimoji="1" lang="ja-JP" altLang="en-US" sz="1600" dirty="0"/>
              <a:t>ワーク</a:t>
            </a:r>
            <a:r>
              <a:rPr lang="ja-JP" altLang="en-US" sz="1600" dirty="0"/>
              <a:t>シート</a:t>
            </a:r>
            <a:r>
              <a:rPr lang="en-US" altLang="ja-JP" sz="1600" dirty="0"/>
              <a:t>4</a:t>
            </a:r>
            <a:r>
              <a:rPr lang="ja-JP" altLang="en-US" sz="1600" dirty="0"/>
              <a:t>ページ目を使います</a:t>
            </a:r>
            <a:endParaRPr kumimoji="1" lang="en-US" altLang="ja-JP" sz="1600" dirty="0"/>
          </a:p>
        </p:txBody>
      </p:sp>
    </p:spTree>
    <p:extLst>
      <p:ext uri="{BB962C8B-B14F-4D97-AF65-F5344CB8AC3E}">
        <p14:creationId xmlns:p14="http://schemas.microsoft.com/office/powerpoint/2010/main" val="679424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03E0D-6042-53A4-4E0D-A98187BCF02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2B26E71-B988-B561-8D75-991393074670}"/>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２．共有する</a:t>
            </a:r>
            <a:endParaRPr lang="en-US" altLang="ja-JP" b="1" dirty="0"/>
          </a:p>
        </p:txBody>
      </p:sp>
      <p:sp>
        <p:nvSpPr>
          <p:cNvPr id="2" name="テキスト ボックス 1">
            <a:extLst>
              <a:ext uri="{FF2B5EF4-FFF2-40B4-BE49-F238E27FC236}">
                <a16:creationId xmlns:a16="http://schemas.microsoft.com/office/drawing/2014/main" id="{195ACB39-38B6-710F-F679-1E155B55AA98}"/>
              </a:ext>
            </a:extLst>
          </p:cNvPr>
          <p:cNvSpPr txBox="1"/>
          <p:nvPr/>
        </p:nvSpPr>
        <p:spPr>
          <a:xfrm>
            <a:off x="84524" y="1471952"/>
            <a:ext cx="11788671" cy="4532972"/>
          </a:xfrm>
          <a:prstGeom prst="rect">
            <a:avLst/>
          </a:prstGeom>
          <a:noFill/>
        </p:spPr>
        <p:txBody>
          <a:bodyPr wrap="square" rtlCol="0">
            <a:spAutoFit/>
          </a:bodyPr>
          <a:lstStyle/>
          <a:p>
            <a:pPr>
              <a:lnSpc>
                <a:spcPct val="150000"/>
              </a:lnSpc>
            </a:pPr>
            <a:r>
              <a:rPr kumimoji="1" lang="en-US" altLang="ja-JP" sz="2800" dirty="0"/>
              <a:t>【</a:t>
            </a:r>
            <a:r>
              <a:rPr kumimoji="1" lang="ja-JP" altLang="en-US" sz="2800" dirty="0"/>
              <a:t>やること</a:t>
            </a:r>
            <a:r>
              <a:rPr kumimoji="1" lang="en-US" altLang="ja-JP" sz="2800" dirty="0"/>
              <a:t>】</a:t>
            </a:r>
          </a:p>
          <a:p>
            <a:pPr>
              <a:lnSpc>
                <a:spcPct val="150000"/>
              </a:lnSpc>
            </a:pPr>
            <a:r>
              <a:rPr kumimoji="1" lang="ja-JP" altLang="en-US" sz="2800" dirty="0"/>
              <a:t>・自分が考えた原案を共有してみよう</a:t>
            </a:r>
          </a:p>
          <a:p>
            <a:pPr>
              <a:lnSpc>
                <a:spcPct val="150000"/>
              </a:lnSpc>
            </a:pPr>
            <a:r>
              <a:rPr lang="en-US" altLang="ja-JP" sz="2800" dirty="0"/>
              <a:t>【</a:t>
            </a:r>
            <a:r>
              <a:rPr lang="ja-JP" altLang="en-US" sz="2800" dirty="0"/>
              <a:t>流れ</a:t>
            </a:r>
            <a:r>
              <a:rPr lang="en-US" altLang="ja-JP" sz="2800" dirty="0"/>
              <a:t>】</a:t>
            </a:r>
          </a:p>
          <a:p>
            <a:pPr>
              <a:lnSpc>
                <a:spcPct val="150000"/>
              </a:lnSpc>
            </a:pPr>
            <a:r>
              <a:rPr lang="ja-JP" altLang="en-US" sz="2800" dirty="0"/>
              <a:t>・ペアワーク</a:t>
            </a:r>
            <a:r>
              <a:rPr lang="en-US" altLang="ja-JP" sz="2800" dirty="0"/>
              <a:t>or</a:t>
            </a:r>
            <a:r>
              <a:rPr lang="ja-JP" altLang="en-US" sz="2800" dirty="0"/>
              <a:t>グループワーク　　  </a:t>
            </a:r>
            <a:r>
              <a:rPr lang="en-US" altLang="ja-JP" sz="2800" dirty="0"/>
              <a:t>10</a:t>
            </a:r>
            <a:r>
              <a:rPr lang="ja-JP" altLang="en-US" sz="2800" dirty="0"/>
              <a:t>分程度</a:t>
            </a:r>
            <a:endParaRPr lang="en-US" altLang="ja-JP" sz="2800" dirty="0"/>
          </a:p>
          <a:p>
            <a:pPr>
              <a:lnSpc>
                <a:spcPct val="150000"/>
              </a:lnSpc>
            </a:pPr>
            <a:r>
              <a:rPr lang="en-US" altLang="ja-JP" sz="2800" dirty="0"/>
              <a:t>【</a:t>
            </a:r>
            <a:r>
              <a:rPr lang="ja-JP" altLang="en-US" sz="2800" dirty="0"/>
              <a:t>ポイント</a:t>
            </a:r>
            <a:r>
              <a:rPr lang="en-US" altLang="ja-JP" sz="2800" dirty="0"/>
              <a:t>】</a:t>
            </a:r>
          </a:p>
          <a:p>
            <a:pPr>
              <a:lnSpc>
                <a:spcPct val="150000"/>
              </a:lnSpc>
            </a:pPr>
            <a:r>
              <a:rPr lang="ja-JP" altLang="en-US" sz="2800" dirty="0"/>
              <a:t>・ワークシートを見せながら紹介してみよう</a:t>
            </a:r>
            <a:endParaRPr lang="en-US" altLang="ja-JP" sz="2800" dirty="0"/>
          </a:p>
          <a:p>
            <a:pPr>
              <a:lnSpc>
                <a:spcPct val="150000"/>
              </a:lnSpc>
            </a:pPr>
            <a:r>
              <a:rPr lang="ja-JP" altLang="en-US" sz="2800" dirty="0"/>
              <a:t>・聴く友達は、相手の内容をじっくり聴こう</a:t>
            </a:r>
            <a:endParaRPr lang="en-US" altLang="ja-JP" sz="2800" dirty="0"/>
          </a:p>
        </p:txBody>
      </p:sp>
      <p:pic>
        <p:nvPicPr>
          <p:cNvPr id="3" name="図 2">
            <a:extLst>
              <a:ext uri="{FF2B5EF4-FFF2-40B4-BE49-F238E27FC236}">
                <a16:creationId xmlns:a16="http://schemas.microsoft.com/office/drawing/2014/main" id="{F28B2CFC-DB51-E987-9A35-362DAF64C23D}"/>
              </a:ext>
            </a:extLst>
          </p:cNvPr>
          <p:cNvPicPr>
            <a:picLocks noChangeAspect="1"/>
          </p:cNvPicPr>
          <p:nvPr/>
        </p:nvPicPr>
        <p:blipFill>
          <a:blip r:embed="rId2"/>
          <a:stretch>
            <a:fillRect/>
          </a:stretch>
        </p:blipFill>
        <p:spPr>
          <a:xfrm>
            <a:off x="7309508" y="3465513"/>
            <a:ext cx="4797968" cy="2670280"/>
          </a:xfrm>
          <a:prstGeom prst="rect">
            <a:avLst/>
          </a:prstGeom>
        </p:spPr>
      </p:pic>
    </p:spTree>
    <p:extLst>
      <p:ext uri="{BB962C8B-B14F-4D97-AF65-F5344CB8AC3E}">
        <p14:creationId xmlns:p14="http://schemas.microsoft.com/office/powerpoint/2010/main" val="394580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3567020-3E18-A3B7-BEE6-AF1E5EB6AECE}"/>
              </a:ext>
            </a:extLst>
          </p:cNvPr>
          <p:cNvSpPr>
            <a:spLocks noGrp="1"/>
          </p:cNvSpPr>
          <p:nvPr>
            <p:ph type="ctrTitle"/>
          </p:nvPr>
        </p:nvSpPr>
        <p:spPr>
          <a:xfrm>
            <a:off x="84524" y="229093"/>
            <a:ext cx="12107476" cy="1155954"/>
          </a:xfrm>
        </p:spPr>
        <p:txBody>
          <a:bodyPr>
            <a:noAutofit/>
          </a:bodyPr>
          <a:lstStyle/>
          <a:p>
            <a:pPr>
              <a:lnSpc>
                <a:spcPct val="150000"/>
              </a:lnSpc>
            </a:pPr>
            <a:r>
              <a:rPr lang="ja-JP" altLang="en-US" b="1" dirty="0"/>
              <a:t>これから行うこと</a:t>
            </a:r>
            <a:endParaRPr kumimoji="1" lang="ja-JP" altLang="en-US" b="1" dirty="0"/>
          </a:p>
        </p:txBody>
      </p:sp>
      <p:sp>
        <p:nvSpPr>
          <p:cNvPr id="2" name="タイトル 3">
            <a:extLst>
              <a:ext uri="{FF2B5EF4-FFF2-40B4-BE49-F238E27FC236}">
                <a16:creationId xmlns:a16="http://schemas.microsoft.com/office/drawing/2014/main" id="{D23E9224-540A-B451-C201-04513FC96050}"/>
              </a:ext>
            </a:extLst>
          </p:cNvPr>
          <p:cNvSpPr txBox="1">
            <a:spLocks/>
          </p:cNvSpPr>
          <p:nvPr/>
        </p:nvSpPr>
        <p:spPr>
          <a:xfrm>
            <a:off x="571180" y="161365"/>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r>
              <a:rPr lang="ja-JP" altLang="en-US" sz="11500" b="1" dirty="0"/>
              <a:t>尾瀬カルタ　</a:t>
            </a:r>
            <a:endParaRPr lang="ja-JP" altLang="en-US" sz="4800" b="1" dirty="0"/>
          </a:p>
        </p:txBody>
      </p:sp>
      <p:sp>
        <p:nvSpPr>
          <p:cNvPr id="6" name="テキスト ボックス 5">
            <a:extLst>
              <a:ext uri="{FF2B5EF4-FFF2-40B4-BE49-F238E27FC236}">
                <a16:creationId xmlns:a16="http://schemas.microsoft.com/office/drawing/2014/main" id="{0A088EBB-C907-F808-36F2-691595F9FD87}"/>
              </a:ext>
            </a:extLst>
          </p:cNvPr>
          <p:cNvSpPr txBox="1"/>
          <p:nvPr/>
        </p:nvSpPr>
        <p:spPr>
          <a:xfrm rot="20165473">
            <a:off x="42645" y="1188261"/>
            <a:ext cx="8462472" cy="1585049"/>
          </a:xfrm>
          <a:prstGeom prst="rect">
            <a:avLst/>
          </a:prstGeom>
          <a:noFill/>
        </p:spPr>
        <p:txBody>
          <a:bodyPr wrap="square">
            <a:spAutoFit/>
          </a:bodyPr>
          <a:lstStyle/>
          <a:p>
            <a:r>
              <a:rPr kumimoji="1" lang="ja-JP" altLang="en-US" sz="4400" b="1" dirty="0"/>
              <a:t>みち？みち！</a:t>
            </a:r>
            <a:endParaRPr kumimoji="1" lang="en-US" altLang="ja-JP" sz="4400" b="1" dirty="0"/>
          </a:p>
          <a:p>
            <a:r>
              <a:rPr kumimoji="1" lang="ja-JP" altLang="en-US" sz="4400" b="1" dirty="0"/>
              <a:t>（未知？道！）</a:t>
            </a:r>
            <a:br>
              <a:rPr kumimoji="1" lang="en-US" altLang="ja-JP" sz="4400" b="1" dirty="0"/>
            </a:br>
            <a:endParaRPr lang="ja-JP" altLang="en-US" sz="800" dirty="0"/>
          </a:p>
        </p:txBody>
      </p:sp>
      <p:sp>
        <p:nvSpPr>
          <p:cNvPr id="7" name="タイトル 3">
            <a:extLst>
              <a:ext uri="{FF2B5EF4-FFF2-40B4-BE49-F238E27FC236}">
                <a16:creationId xmlns:a16="http://schemas.microsoft.com/office/drawing/2014/main" id="{E2CA59CC-82F4-06D7-EACD-E4F44264198C}"/>
              </a:ext>
            </a:extLst>
          </p:cNvPr>
          <p:cNvSpPr txBox="1">
            <a:spLocks/>
          </p:cNvSpPr>
          <p:nvPr/>
        </p:nvSpPr>
        <p:spPr>
          <a:xfrm>
            <a:off x="6051177" y="4265634"/>
            <a:ext cx="5844988"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を、つくること</a:t>
            </a:r>
          </a:p>
        </p:txBody>
      </p:sp>
    </p:spTree>
    <p:extLst>
      <p:ext uri="{BB962C8B-B14F-4D97-AF65-F5344CB8AC3E}">
        <p14:creationId xmlns:p14="http://schemas.microsoft.com/office/powerpoint/2010/main" val="600114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2939-D355-9628-EE5D-FD241CDBBA8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C4AFCA5-13D0-1735-336C-B4064A57B73B}"/>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EA4A1415-2DFF-679C-C6A0-C9B27DBAC9E3}"/>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38CCF146-CFC4-43EE-DC32-B5A4AD41A933}"/>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４時間目</a:t>
            </a:r>
          </a:p>
        </p:txBody>
      </p:sp>
    </p:spTree>
    <p:extLst>
      <p:ext uri="{BB962C8B-B14F-4D97-AF65-F5344CB8AC3E}">
        <p14:creationId xmlns:p14="http://schemas.microsoft.com/office/powerpoint/2010/main" val="2119367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49244-5775-C323-97D7-72B70E4E8F2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76BB393-F651-42AF-AF7B-6EB36E16DAF2}"/>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今日行うこと</a:t>
            </a:r>
          </a:p>
        </p:txBody>
      </p:sp>
      <p:sp>
        <p:nvSpPr>
          <p:cNvPr id="2" name="タイトル 3">
            <a:extLst>
              <a:ext uri="{FF2B5EF4-FFF2-40B4-BE49-F238E27FC236}">
                <a16:creationId xmlns:a16="http://schemas.microsoft.com/office/drawing/2014/main" id="{B5A81536-4583-3DEB-99DE-92664AB605CB}"/>
              </a:ext>
            </a:extLst>
          </p:cNvPr>
          <p:cNvSpPr txBox="1">
            <a:spLocks/>
          </p:cNvSpPr>
          <p:nvPr/>
        </p:nvSpPr>
        <p:spPr>
          <a:xfrm>
            <a:off x="-599778" y="-305703"/>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endParaRPr lang="ja-JP" altLang="en-US" sz="4800" b="1" dirty="0"/>
          </a:p>
        </p:txBody>
      </p:sp>
      <p:sp>
        <p:nvSpPr>
          <p:cNvPr id="7" name="タイトル 3">
            <a:extLst>
              <a:ext uri="{FF2B5EF4-FFF2-40B4-BE49-F238E27FC236}">
                <a16:creationId xmlns:a16="http://schemas.microsoft.com/office/drawing/2014/main" id="{34D01314-ABF1-9CD2-DFE2-CC095CE4E56D}"/>
              </a:ext>
            </a:extLst>
          </p:cNvPr>
          <p:cNvSpPr txBox="1">
            <a:spLocks/>
          </p:cNvSpPr>
          <p:nvPr/>
        </p:nvSpPr>
        <p:spPr>
          <a:xfrm>
            <a:off x="589865" y="1946575"/>
            <a:ext cx="11012269" cy="21727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600" b="1" dirty="0"/>
              <a:t>カルタを完成させよう</a:t>
            </a:r>
            <a:endParaRPr lang="en-US" altLang="ja-JP" sz="9600" b="1" dirty="0"/>
          </a:p>
        </p:txBody>
      </p:sp>
    </p:spTree>
    <p:extLst>
      <p:ext uri="{BB962C8B-B14F-4D97-AF65-F5344CB8AC3E}">
        <p14:creationId xmlns:p14="http://schemas.microsoft.com/office/powerpoint/2010/main" val="1757638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4A9-1D5B-3EFE-DB9D-CBE4CBDC8416}"/>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8D33FD26-340B-EFCF-153D-2DF29BEABB24}"/>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pic>
        <p:nvPicPr>
          <p:cNvPr id="5" name="図 4">
            <a:extLst>
              <a:ext uri="{FF2B5EF4-FFF2-40B4-BE49-F238E27FC236}">
                <a16:creationId xmlns:a16="http://schemas.microsoft.com/office/drawing/2014/main" id="{5437A154-D0FD-F2F6-8CDF-35C1B1F746BD}"/>
              </a:ext>
            </a:extLst>
          </p:cNvPr>
          <p:cNvPicPr>
            <a:picLocks noChangeAspect="1"/>
          </p:cNvPicPr>
          <p:nvPr/>
        </p:nvPicPr>
        <p:blipFill>
          <a:blip r:embed="rId2"/>
          <a:stretch>
            <a:fillRect/>
          </a:stretch>
        </p:blipFill>
        <p:spPr>
          <a:xfrm>
            <a:off x="1521791" y="2431916"/>
            <a:ext cx="2996033" cy="4237332"/>
          </a:xfrm>
          <a:prstGeom prst="rect">
            <a:avLst/>
          </a:prstGeom>
        </p:spPr>
      </p:pic>
      <p:sp>
        <p:nvSpPr>
          <p:cNvPr id="12" name="タイトル 3">
            <a:extLst>
              <a:ext uri="{FF2B5EF4-FFF2-40B4-BE49-F238E27FC236}">
                <a16:creationId xmlns:a16="http://schemas.microsoft.com/office/drawing/2014/main" id="{05B0A2E6-6D24-8EF3-2BF2-D7F4EA1F7D30}"/>
              </a:ext>
            </a:extLst>
          </p:cNvPr>
          <p:cNvSpPr txBox="1">
            <a:spLocks/>
          </p:cNvSpPr>
          <p:nvPr/>
        </p:nvSpPr>
        <p:spPr>
          <a:xfrm>
            <a:off x="607618" y="1338981"/>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02</a:t>
            </a:r>
            <a:r>
              <a:rPr lang="ja-JP" altLang="en-US" sz="3200" b="1" dirty="0"/>
              <a:t>（全</a:t>
            </a:r>
            <a:r>
              <a:rPr lang="en-US" altLang="ja-JP" sz="3200" b="1" dirty="0"/>
              <a:t>4</a:t>
            </a:r>
            <a:r>
              <a:rPr lang="ja-JP" altLang="en-US" sz="3200" b="1" dirty="0"/>
              <a:t>ページ）</a:t>
            </a:r>
          </a:p>
        </p:txBody>
      </p:sp>
      <p:sp>
        <p:nvSpPr>
          <p:cNvPr id="4" name="Freeform 5">
            <a:extLst>
              <a:ext uri="{FF2B5EF4-FFF2-40B4-BE49-F238E27FC236}">
                <a16:creationId xmlns:a16="http://schemas.microsoft.com/office/drawing/2014/main" id="{A793F2FC-8F76-84FB-E38E-57D25D4C5171}"/>
              </a:ext>
            </a:extLst>
          </p:cNvPr>
          <p:cNvSpPr/>
          <p:nvPr/>
        </p:nvSpPr>
        <p:spPr>
          <a:xfrm>
            <a:off x="8255132" y="2515585"/>
            <a:ext cx="1679444" cy="1260802"/>
          </a:xfrm>
          <a:custGeom>
            <a:avLst/>
            <a:gdLst/>
            <a:ahLst/>
            <a:cxnLst/>
            <a:rect l="l" t="t" r="r" b="b"/>
            <a:pathLst>
              <a:path w="1552329" h="1049763">
                <a:moveTo>
                  <a:pt x="0" y="0"/>
                </a:moveTo>
                <a:lnTo>
                  <a:pt x="1552330" y="0"/>
                </a:lnTo>
                <a:lnTo>
                  <a:pt x="1552330" y="1049762"/>
                </a:lnTo>
                <a:lnTo>
                  <a:pt x="0" y="104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n-ea"/>
            </a:endParaRPr>
          </a:p>
        </p:txBody>
      </p:sp>
      <p:sp>
        <p:nvSpPr>
          <p:cNvPr id="6" name="タイトル 3">
            <a:extLst>
              <a:ext uri="{FF2B5EF4-FFF2-40B4-BE49-F238E27FC236}">
                <a16:creationId xmlns:a16="http://schemas.microsoft.com/office/drawing/2014/main" id="{0A2F4F20-8AB0-7B14-4B69-D9A5D6914ADB}"/>
              </a:ext>
            </a:extLst>
          </p:cNvPr>
          <p:cNvSpPr txBox="1">
            <a:spLocks/>
          </p:cNvSpPr>
          <p:nvPr/>
        </p:nvSpPr>
        <p:spPr>
          <a:xfrm>
            <a:off x="6503593" y="1366941"/>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カルタフォーマット</a:t>
            </a:r>
          </a:p>
        </p:txBody>
      </p:sp>
      <p:sp>
        <p:nvSpPr>
          <p:cNvPr id="7" name="タイトル 3">
            <a:extLst>
              <a:ext uri="{FF2B5EF4-FFF2-40B4-BE49-F238E27FC236}">
                <a16:creationId xmlns:a16="http://schemas.microsoft.com/office/drawing/2014/main" id="{F4C6706E-F41F-1F30-5BC5-B70F2CE1E050}"/>
              </a:ext>
            </a:extLst>
          </p:cNvPr>
          <p:cNvSpPr txBox="1">
            <a:spLocks/>
          </p:cNvSpPr>
          <p:nvPr/>
        </p:nvSpPr>
        <p:spPr>
          <a:xfrm>
            <a:off x="6484707" y="3776387"/>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色鉛筆など</a:t>
            </a:r>
          </a:p>
        </p:txBody>
      </p:sp>
      <p:pic>
        <p:nvPicPr>
          <p:cNvPr id="1026" name="Picture 2">
            <a:extLst>
              <a:ext uri="{FF2B5EF4-FFF2-40B4-BE49-F238E27FC236}">
                <a16:creationId xmlns:a16="http://schemas.microsoft.com/office/drawing/2014/main" id="{550441C1-AAC0-AB8B-AFBB-A4F08B67C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9835" y="4995492"/>
            <a:ext cx="1950035" cy="166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744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6F137-CC50-96BE-CEA9-ED99B222718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A9DEF39-8EFA-37C7-DD56-8DCA7FAA0392}"/>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5F771A6C-55FC-1240-6F17-47C1C58F9E7B}"/>
              </a:ext>
            </a:extLst>
          </p:cNvPr>
          <p:cNvSpPr txBox="1">
            <a:spLocks/>
          </p:cNvSpPr>
          <p:nvPr/>
        </p:nvSpPr>
        <p:spPr>
          <a:xfrm>
            <a:off x="553353" y="1439501"/>
            <a:ext cx="11012269" cy="36666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１．カルタを完成する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２．共有する</a:t>
            </a:r>
            <a:endParaRPr lang="en-US" altLang="ja-JP" b="1" dirty="0"/>
          </a:p>
        </p:txBody>
      </p:sp>
    </p:spTree>
    <p:extLst>
      <p:ext uri="{BB962C8B-B14F-4D97-AF65-F5344CB8AC3E}">
        <p14:creationId xmlns:p14="http://schemas.microsoft.com/office/powerpoint/2010/main" val="2105432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A880C-7443-EF84-8FD7-F74814E5975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BE9B3C6-DF77-8FDB-AD4A-D57079173737}"/>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１．カルタを完成する</a:t>
            </a:r>
            <a:endParaRPr lang="en-US" altLang="ja-JP" b="1" dirty="0"/>
          </a:p>
        </p:txBody>
      </p:sp>
      <p:sp>
        <p:nvSpPr>
          <p:cNvPr id="2" name="テキスト ボックス 1">
            <a:extLst>
              <a:ext uri="{FF2B5EF4-FFF2-40B4-BE49-F238E27FC236}">
                <a16:creationId xmlns:a16="http://schemas.microsoft.com/office/drawing/2014/main" id="{6C63538E-2F03-1139-3B8C-A26408C2F10C}"/>
              </a:ext>
            </a:extLst>
          </p:cNvPr>
          <p:cNvSpPr txBox="1"/>
          <p:nvPr/>
        </p:nvSpPr>
        <p:spPr>
          <a:xfrm>
            <a:off x="84524" y="1164134"/>
            <a:ext cx="11788671" cy="5179303"/>
          </a:xfrm>
          <a:prstGeom prst="rect">
            <a:avLst/>
          </a:prstGeom>
          <a:noFill/>
        </p:spPr>
        <p:txBody>
          <a:bodyPr wrap="square" rtlCol="0">
            <a:spAutoFit/>
          </a:bodyPr>
          <a:lstStyle/>
          <a:p>
            <a:pPr>
              <a:lnSpc>
                <a:spcPct val="150000"/>
              </a:lnSpc>
            </a:pPr>
            <a:r>
              <a:rPr kumimoji="1" lang="en-US" altLang="ja-JP" sz="2800" dirty="0"/>
              <a:t>【</a:t>
            </a:r>
            <a:r>
              <a:rPr kumimoji="1" lang="ja-JP" altLang="en-US" sz="2800" dirty="0"/>
              <a:t>やること</a:t>
            </a:r>
            <a:r>
              <a:rPr kumimoji="1" lang="en-US" altLang="ja-JP" sz="2800" dirty="0"/>
              <a:t>】</a:t>
            </a:r>
          </a:p>
          <a:p>
            <a:pPr>
              <a:lnSpc>
                <a:spcPct val="150000"/>
              </a:lnSpc>
            </a:pPr>
            <a:r>
              <a:rPr kumimoji="1" lang="ja-JP" altLang="en-US" sz="2800" dirty="0"/>
              <a:t>・カルタを完成していこう</a:t>
            </a:r>
          </a:p>
          <a:p>
            <a:pPr>
              <a:lnSpc>
                <a:spcPct val="150000"/>
              </a:lnSpc>
            </a:pPr>
            <a:r>
              <a:rPr lang="en-US" altLang="ja-JP" sz="2800" dirty="0"/>
              <a:t>【</a:t>
            </a:r>
            <a:r>
              <a:rPr lang="ja-JP" altLang="en-US" sz="2800" dirty="0"/>
              <a:t>流れ</a:t>
            </a:r>
            <a:r>
              <a:rPr lang="en-US" altLang="ja-JP" sz="2800" dirty="0"/>
              <a:t>】</a:t>
            </a:r>
          </a:p>
          <a:p>
            <a:pPr>
              <a:lnSpc>
                <a:spcPct val="150000"/>
              </a:lnSpc>
            </a:pPr>
            <a:r>
              <a:rPr lang="ja-JP" altLang="en-US" sz="2800" dirty="0"/>
              <a:t>・クラス説明　　　０５分程度</a:t>
            </a:r>
            <a:endParaRPr lang="en-US" altLang="ja-JP" sz="2800" dirty="0"/>
          </a:p>
          <a:p>
            <a:pPr>
              <a:lnSpc>
                <a:spcPct val="150000"/>
              </a:lnSpc>
            </a:pPr>
            <a:r>
              <a:rPr lang="ja-JP" altLang="en-US" sz="2800" dirty="0"/>
              <a:t>・個人ワーク　　  </a:t>
            </a:r>
            <a:r>
              <a:rPr lang="en-US" altLang="ja-JP" sz="2800" dirty="0"/>
              <a:t>30</a:t>
            </a:r>
            <a:r>
              <a:rPr lang="ja-JP" altLang="en-US" sz="2800" dirty="0"/>
              <a:t>分程度</a:t>
            </a:r>
            <a:endParaRPr lang="en-US" altLang="ja-JP" sz="2800" dirty="0"/>
          </a:p>
          <a:p>
            <a:pPr>
              <a:lnSpc>
                <a:spcPct val="150000"/>
              </a:lnSpc>
            </a:pPr>
            <a:r>
              <a:rPr lang="en-US" altLang="ja-JP" sz="2800" dirty="0"/>
              <a:t>【</a:t>
            </a:r>
            <a:r>
              <a:rPr lang="ja-JP" altLang="en-US" sz="2800" dirty="0"/>
              <a:t>ポイント</a:t>
            </a:r>
            <a:r>
              <a:rPr lang="en-US" altLang="ja-JP" sz="2800" dirty="0"/>
              <a:t>】</a:t>
            </a:r>
          </a:p>
          <a:p>
            <a:pPr>
              <a:lnSpc>
                <a:spcPct val="150000"/>
              </a:lnSpc>
            </a:pPr>
            <a:r>
              <a:rPr lang="ja-JP" altLang="en-US" sz="2800" dirty="0"/>
              <a:t>・前回の授業で考えた原案をもとにしながら、</a:t>
            </a:r>
            <a:endParaRPr lang="en-US" altLang="ja-JP" sz="2800" dirty="0"/>
          </a:p>
          <a:p>
            <a:pPr>
              <a:lnSpc>
                <a:spcPct val="150000"/>
              </a:lnSpc>
            </a:pPr>
            <a:r>
              <a:rPr lang="ja-JP" altLang="en-US" sz="2800" dirty="0"/>
              <a:t>　自由に表現していきましょう</a:t>
            </a:r>
            <a:endParaRPr lang="en-US" altLang="ja-JP" sz="2800" dirty="0"/>
          </a:p>
        </p:txBody>
      </p:sp>
      <p:pic>
        <p:nvPicPr>
          <p:cNvPr id="3" name="図 2">
            <a:extLst>
              <a:ext uri="{FF2B5EF4-FFF2-40B4-BE49-F238E27FC236}">
                <a16:creationId xmlns:a16="http://schemas.microsoft.com/office/drawing/2014/main" id="{BDF6F3EC-3A1C-E5D7-B2DE-0BB35E70E530}"/>
              </a:ext>
            </a:extLst>
          </p:cNvPr>
          <p:cNvPicPr>
            <a:picLocks noChangeAspect="1"/>
          </p:cNvPicPr>
          <p:nvPr/>
        </p:nvPicPr>
        <p:blipFill>
          <a:blip r:embed="rId2"/>
          <a:stretch>
            <a:fillRect/>
          </a:stretch>
        </p:blipFill>
        <p:spPr>
          <a:xfrm>
            <a:off x="8942567" y="1627698"/>
            <a:ext cx="1645137" cy="2326740"/>
          </a:xfrm>
          <a:prstGeom prst="rect">
            <a:avLst/>
          </a:prstGeom>
        </p:spPr>
      </p:pic>
      <p:sp>
        <p:nvSpPr>
          <p:cNvPr id="5" name="テキスト ボックス 4">
            <a:extLst>
              <a:ext uri="{FF2B5EF4-FFF2-40B4-BE49-F238E27FC236}">
                <a16:creationId xmlns:a16="http://schemas.microsoft.com/office/drawing/2014/main" id="{7FC1C695-8CDA-6FD9-EC6D-66799A7AD495}"/>
              </a:ext>
            </a:extLst>
          </p:cNvPr>
          <p:cNvSpPr txBox="1"/>
          <p:nvPr/>
        </p:nvSpPr>
        <p:spPr>
          <a:xfrm>
            <a:off x="8101707" y="1289144"/>
            <a:ext cx="3326859" cy="338554"/>
          </a:xfrm>
          <a:prstGeom prst="rect">
            <a:avLst/>
          </a:prstGeom>
          <a:noFill/>
        </p:spPr>
        <p:txBody>
          <a:bodyPr wrap="square" rtlCol="0">
            <a:spAutoFit/>
          </a:bodyPr>
          <a:lstStyle/>
          <a:p>
            <a:pPr algn="ctr"/>
            <a:r>
              <a:rPr kumimoji="1" lang="ja-JP" altLang="en-US" sz="1600" dirty="0"/>
              <a:t>ワーク</a:t>
            </a:r>
            <a:r>
              <a:rPr lang="ja-JP" altLang="en-US" sz="1600" dirty="0"/>
              <a:t>シート</a:t>
            </a:r>
            <a:r>
              <a:rPr lang="en-US" altLang="ja-JP" sz="1600" dirty="0"/>
              <a:t>4</a:t>
            </a:r>
            <a:r>
              <a:rPr lang="ja-JP" altLang="en-US" sz="1600" dirty="0"/>
              <a:t>ページ目を使います</a:t>
            </a:r>
            <a:endParaRPr kumimoji="1" lang="en-US" altLang="ja-JP" sz="1600" dirty="0"/>
          </a:p>
        </p:txBody>
      </p:sp>
      <p:sp>
        <p:nvSpPr>
          <p:cNvPr id="6" name="テキスト ボックス 5">
            <a:extLst>
              <a:ext uri="{FF2B5EF4-FFF2-40B4-BE49-F238E27FC236}">
                <a16:creationId xmlns:a16="http://schemas.microsoft.com/office/drawing/2014/main" id="{18704A8E-DFAC-5E95-2942-E2E5BEB6948F}"/>
              </a:ext>
            </a:extLst>
          </p:cNvPr>
          <p:cNvSpPr txBox="1"/>
          <p:nvPr/>
        </p:nvSpPr>
        <p:spPr>
          <a:xfrm>
            <a:off x="8101707" y="4048942"/>
            <a:ext cx="3326859" cy="707886"/>
          </a:xfrm>
          <a:prstGeom prst="rect">
            <a:avLst/>
          </a:prstGeom>
          <a:noFill/>
        </p:spPr>
        <p:txBody>
          <a:bodyPr wrap="square" rtlCol="0">
            <a:spAutoFit/>
          </a:bodyPr>
          <a:lstStyle/>
          <a:p>
            <a:pPr algn="ctr"/>
            <a:r>
              <a:rPr kumimoji="1" lang="ja-JP" altLang="en-US" sz="4000" dirty="0"/>
              <a:t>▼</a:t>
            </a:r>
            <a:endParaRPr kumimoji="1" lang="en-US" altLang="ja-JP" sz="4000" dirty="0"/>
          </a:p>
        </p:txBody>
      </p:sp>
      <p:sp>
        <p:nvSpPr>
          <p:cNvPr id="7" name="Freeform 5">
            <a:extLst>
              <a:ext uri="{FF2B5EF4-FFF2-40B4-BE49-F238E27FC236}">
                <a16:creationId xmlns:a16="http://schemas.microsoft.com/office/drawing/2014/main" id="{97E04A11-B714-1E62-1BB1-D6C66868F6A5}"/>
              </a:ext>
            </a:extLst>
          </p:cNvPr>
          <p:cNvSpPr/>
          <p:nvPr/>
        </p:nvSpPr>
        <p:spPr>
          <a:xfrm>
            <a:off x="8942567" y="5230302"/>
            <a:ext cx="1679444" cy="1260802"/>
          </a:xfrm>
          <a:custGeom>
            <a:avLst/>
            <a:gdLst/>
            <a:ahLst/>
            <a:cxnLst/>
            <a:rect l="l" t="t" r="r" b="b"/>
            <a:pathLst>
              <a:path w="1552329" h="1049763">
                <a:moveTo>
                  <a:pt x="0" y="0"/>
                </a:moveTo>
                <a:lnTo>
                  <a:pt x="1552330" y="0"/>
                </a:lnTo>
                <a:lnTo>
                  <a:pt x="1552330" y="1049762"/>
                </a:lnTo>
                <a:lnTo>
                  <a:pt x="0" y="104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n-ea"/>
            </a:endParaRPr>
          </a:p>
        </p:txBody>
      </p:sp>
      <p:sp>
        <p:nvSpPr>
          <p:cNvPr id="8" name="テキスト ボックス 7">
            <a:extLst>
              <a:ext uri="{FF2B5EF4-FFF2-40B4-BE49-F238E27FC236}">
                <a16:creationId xmlns:a16="http://schemas.microsoft.com/office/drawing/2014/main" id="{51FA46D4-CCBC-2EA6-CCA9-38A624541006}"/>
              </a:ext>
            </a:extLst>
          </p:cNvPr>
          <p:cNvSpPr txBox="1"/>
          <p:nvPr/>
        </p:nvSpPr>
        <p:spPr>
          <a:xfrm>
            <a:off x="8101705" y="4780726"/>
            <a:ext cx="3326859" cy="338554"/>
          </a:xfrm>
          <a:prstGeom prst="rect">
            <a:avLst/>
          </a:prstGeom>
          <a:noFill/>
        </p:spPr>
        <p:txBody>
          <a:bodyPr wrap="square" rtlCol="0">
            <a:spAutoFit/>
          </a:bodyPr>
          <a:lstStyle/>
          <a:p>
            <a:pPr algn="ctr"/>
            <a:r>
              <a:rPr kumimoji="1" lang="ja-JP" altLang="en-US" sz="1600" dirty="0"/>
              <a:t>カルタへ</a:t>
            </a:r>
            <a:endParaRPr kumimoji="1" lang="en-US" altLang="ja-JP" sz="1600" dirty="0"/>
          </a:p>
        </p:txBody>
      </p:sp>
    </p:spTree>
    <p:extLst>
      <p:ext uri="{BB962C8B-B14F-4D97-AF65-F5344CB8AC3E}">
        <p14:creationId xmlns:p14="http://schemas.microsoft.com/office/powerpoint/2010/main" val="3136213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5D612-D228-38F9-0422-B5C5BEA8B5E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D2BE01D-815B-6C57-959D-E45E7BA8A549}"/>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完成イメージ</a:t>
            </a:r>
            <a:endParaRPr lang="en-US" altLang="ja-JP" b="1" dirty="0"/>
          </a:p>
        </p:txBody>
      </p:sp>
      <p:pic>
        <p:nvPicPr>
          <p:cNvPr id="12" name="図 11">
            <a:extLst>
              <a:ext uri="{FF2B5EF4-FFF2-40B4-BE49-F238E27FC236}">
                <a16:creationId xmlns:a16="http://schemas.microsoft.com/office/drawing/2014/main" id="{D7860699-B50E-3E26-CA18-1F21FC8CF2D2}"/>
              </a:ext>
            </a:extLst>
          </p:cNvPr>
          <p:cNvPicPr>
            <a:picLocks noChangeAspect="1"/>
          </p:cNvPicPr>
          <p:nvPr/>
        </p:nvPicPr>
        <p:blipFill>
          <a:blip r:embed="rId2"/>
          <a:stretch>
            <a:fillRect/>
          </a:stretch>
        </p:blipFill>
        <p:spPr>
          <a:xfrm>
            <a:off x="259074" y="1879660"/>
            <a:ext cx="5558067" cy="4138394"/>
          </a:xfrm>
          <a:prstGeom prst="rect">
            <a:avLst/>
          </a:prstGeom>
        </p:spPr>
      </p:pic>
      <p:pic>
        <p:nvPicPr>
          <p:cNvPr id="14" name="図 13">
            <a:extLst>
              <a:ext uri="{FF2B5EF4-FFF2-40B4-BE49-F238E27FC236}">
                <a16:creationId xmlns:a16="http://schemas.microsoft.com/office/drawing/2014/main" id="{F15F3B51-D07D-DD01-8CF3-AA0ACC2826BC}"/>
              </a:ext>
            </a:extLst>
          </p:cNvPr>
          <p:cNvPicPr>
            <a:picLocks noChangeAspect="1"/>
          </p:cNvPicPr>
          <p:nvPr/>
        </p:nvPicPr>
        <p:blipFill>
          <a:blip r:embed="rId3"/>
          <a:stretch>
            <a:fillRect/>
          </a:stretch>
        </p:blipFill>
        <p:spPr>
          <a:xfrm>
            <a:off x="6478621" y="1879659"/>
            <a:ext cx="5516321" cy="4138393"/>
          </a:xfrm>
          <a:prstGeom prst="rect">
            <a:avLst/>
          </a:prstGeom>
        </p:spPr>
      </p:pic>
      <p:sp>
        <p:nvSpPr>
          <p:cNvPr id="15" name="タイトル 3">
            <a:extLst>
              <a:ext uri="{FF2B5EF4-FFF2-40B4-BE49-F238E27FC236}">
                <a16:creationId xmlns:a16="http://schemas.microsoft.com/office/drawing/2014/main" id="{F898111B-E783-5D17-3E96-52E36FC3DA5A}"/>
              </a:ext>
            </a:extLst>
          </p:cNvPr>
          <p:cNvSpPr txBox="1">
            <a:spLocks/>
          </p:cNvSpPr>
          <p:nvPr/>
        </p:nvSpPr>
        <p:spPr>
          <a:xfrm>
            <a:off x="321123" y="5440075"/>
            <a:ext cx="11611803"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400" b="1" dirty="0"/>
              <a:t>実際に小学生が制作したカルタ</a:t>
            </a:r>
            <a:endParaRPr lang="en-US" altLang="ja-JP" sz="2400" b="1" dirty="0"/>
          </a:p>
        </p:txBody>
      </p:sp>
    </p:spTree>
    <p:extLst>
      <p:ext uri="{BB962C8B-B14F-4D97-AF65-F5344CB8AC3E}">
        <p14:creationId xmlns:p14="http://schemas.microsoft.com/office/powerpoint/2010/main" val="1855462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D2A6-691C-D288-5C5D-A08D4DBC485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7F4DE2B-27DF-4EFE-7164-6759F246B0F3}"/>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２．共有する</a:t>
            </a:r>
            <a:endParaRPr lang="en-US" altLang="ja-JP" b="1" dirty="0"/>
          </a:p>
        </p:txBody>
      </p:sp>
      <p:sp>
        <p:nvSpPr>
          <p:cNvPr id="2" name="タイトル 3">
            <a:extLst>
              <a:ext uri="{FF2B5EF4-FFF2-40B4-BE49-F238E27FC236}">
                <a16:creationId xmlns:a16="http://schemas.microsoft.com/office/drawing/2014/main" id="{ABE97D4F-202D-7730-8DC7-FEB516B41675}"/>
              </a:ext>
            </a:extLst>
          </p:cNvPr>
          <p:cNvSpPr txBox="1">
            <a:spLocks/>
          </p:cNvSpPr>
          <p:nvPr/>
        </p:nvSpPr>
        <p:spPr>
          <a:xfrm>
            <a:off x="84524" y="104103"/>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b="1"/>
              <a:t>２．共有する</a:t>
            </a:r>
            <a:endParaRPr lang="en-US" altLang="ja-JP" b="1" dirty="0"/>
          </a:p>
        </p:txBody>
      </p:sp>
      <p:sp>
        <p:nvSpPr>
          <p:cNvPr id="3" name="テキスト ボックス 2">
            <a:extLst>
              <a:ext uri="{FF2B5EF4-FFF2-40B4-BE49-F238E27FC236}">
                <a16:creationId xmlns:a16="http://schemas.microsoft.com/office/drawing/2014/main" id="{83A6C9B7-0EDA-8424-1D2E-FF4447D78FF9}"/>
              </a:ext>
            </a:extLst>
          </p:cNvPr>
          <p:cNvSpPr txBox="1"/>
          <p:nvPr/>
        </p:nvSpPr>
        <p:spPr>
          <a:xfrm>
            <a:off x="84524" y="1471952"/>
            <a:ext cx="11788671" cy="5179303"/>
          </a:xfrm>
          <a:prstGeom prst="rect">
            <a:avLst/>
          </a:prstGeom>
          <a:noFill/>
        </p:spPr>
        <p:txBody>
          <a:bodyPr wrap="square" rtlCol="0">
            <a:spAutoFit/>
          </a:bodyPr>
          <a:lstStyle/>
          <a:p>
            <a:pPr>
              <a:lnSpc>
                <a:spcPct val="150000"/>
              </a:lnSpc>
            </a:pPr>
            <a:r>
              <a:rPr kumimoji="1" lang="en-US" altLang="ja-JP" sz="2800" dirty="0"/>
              <a:t>【</a:t>
            </a:r>
            <a:r>
              <a:rPr kumimoji="1" lang="ja-JP" altLang="en-US" sz="2800" dirty="0"/>
              <a:t>やること</a:t>
            </a:r>
            <a:r>
              <a:rPr kumimoji="1" lang="en-US" altLang="ja-JP" sz="2800" dirty="0"/>
              <a:t>】</a:t>
            </a:r>
          </a:p>
          <a:p>
            <a:pPr>
              <a:lnSpc>
                <a:spcPct val="150000"/>
              </a:lnSpc>
            </a:pPr>
            <a:r>
              <a:rPr kumimoji="1" lang="ja-JP" altLang="en-US" sz="2800" dirty="0"/>
              <a:t>・作成したものを共有してみよう</a:t>
            </a:r>
          </a:p>
          <a:p>
            <a:pPr>
              <a:lnSpc>
                <a:spcPct val="150000"/>
              </a:lnSpc>
            </a:pPr>
            <a:r>
              <a:rPr lang="en-US" altLang="ja-JP" sz="2800" dirty="0"/>
              <a:t>【</a:t>
            </a:r>
            <a:r>
              <a:rPr lang="ja-JP" altLang="en-US" sz="2800" dirty="0"/>
              <a:t>流れ</a:t>
            </a:r>
            <a:r>
              <a:rPr lang="en-US" altLang="ja-JP" sz="2800" dirty="0"/>
              <a:t>】</a:t>
            </a:r>
          </a:p>
          <a:p>
            <a:pPr>
              <a:lnSpc>
                <a:spcPct val="150000"/>
              </a:lnSpc>
            </a:pPr>
            <a:r>
              <a:rPr lang="ja-JP" altLang="en-US" sz="2800" dirty="0"/>
              <a:t>・ペアワーク</a:t>
            </a:r>
            <a:r>
              <a:rPr lang="en-US" altLang="ja-JP" sz="2800" dirty="0"/>
              <a:t>or</a:t>
            </a:r>
            <a:r>
              <a:rPr lang="ja-JP" altLang="en-US" sz="2800" dirty="0"/>
              <a:t>グループワーク　　  </a:t>
            </a:r>
            <a:r>
              <a:rPr lang="en-US" altLang="ja-JP" sz="2800" dirty="0"/>
              <a:t>10</a:t>
            </a:r>
            <a:r>
              <a:rPr lang="ja-JP" altLang="en-US" sz="2800" dirty="0"/>
              <a:t>分程度</a:t>
            </a:r>
            <a:endParaRPr lang="en-US" altLang="ja-JP" sz="2800" dirty="0"/>
          </a:p>
          <a:p>
            <a:pPr>
              <a:lnSpc>
                <a:spcPct val="150000"/>
              </a:lnSpc>
            </a:pPr>
            <a:r>
              <a:rPr lang="en-US" altLang="ja-JP" sz="2800" dirty="0"/>
              <a:t>【</a:t>
            </a:r>
            <a:r>
              <a:rPr lang="ja-JP" altLang="en-US" sz="2800" dirty="0"/>
              <a:t>ポイント</a:t>
            </a:r>
            <a:r>
              <a:rPr lang="en-US" altLang="ja-JP" sz="2800" dirty="0"/>
              <a:t>】</a:t>
            </a:r>
          </a:p>
          <a:p>
            <a:pPr>
              <a:lnSpc>
                <a:spcPct val="150000"/>
              </a:lnSpc>
            </a:pPr>
            <a:r>
              <a:rPr lang="ja-JP" altLang="en-US" sz="2800" dirty="0"/>
              <a:t>・カルタを見せながら内容を紹介してみよう</a:t>
            </a:r>
            <a:endParaRPr lang="en-US" altLang="ja-JP" sz="2800" dirty="0"/>
          </a:p>
          <a:p>
            <a:pPr>
              <a:lnSpc>
                <a:spcPct val="150000"/>
              </a:lnSpc>
            </a:pPr>
            <a:r>
              <a:rPr lang="ja-JP" altLang="en-US" sz="2800" dirty="0"/>
              <a:t>・自分がこだわったポイントも紹介してみよう</a:t>
            </a:r>
            <a:endParaRPr lang="en-US" altLang="ja-JP" sz="2800" dirty="0"/>
          </a:p>
          <a:p>
            <a:pPr>
              <a:lnSpc>
                <a:spcPct val="150000"/>
              </a:lnSpc>
            </a:pPr>
            <a:r>
              <a:rPr lang="ja-JP" altLang="en-US" sz="2800" dirty="0"/>
              <a:t>・聴く友達は、相手の内容をじっくり聴こう</a:t>
            </a:r>
            <a:endParaRPr lang="en-US" altLang="ja-JP" sz="2800" dirty="0"/>
          </a:p>
        </p:txBody>
      </p:sp>
      <p:pic>
        <p:nvPicPr>
          <p:cNvPr id="5" name="図 4">
            <a:extLst>
              <a:ext uri="{FF2B5EF4-FFF2-40B4-BE49-F238E27FC236}">
                <a16:creationId xmlns:a16="http://schemas.microsoft.com/office/drawing/2014/main" id="{D9408D60-E5BA-60D4-9B28-A9D81A579717}"/>
              </a:ext>
            </a:extLst>
          </p:cNvPr>
          <p:cNvPicPr>
            <a:picLocks noChangeAspect="1"/>
          </p:cNvPicPr>
          <p:nvPr/>
        </p:nvPicPr>
        <p:blipFill>
          <a:blip r:embed="rId2"/>
          <a:stretch>
            <a:fillRect/>
          </a:stretch>
        </p:blipFill>
        <p:spPr>
          <a:xfrm>
            <a:off x="7309508" y="3465513"/>
            <a:ext cx="4797968" cy="2670280"/>
          </a:xfrm>
          <a:prstGeom prst="rect">
            <a:avLst/>
          </a:prstGeom>
        </p:spPr>
      </p:pic>
    </p:spTree>
    <p:extLst>
      <p:ext uri="{BB962C8B-B14F-4D97-AF65-F5344CB8AC3E}">
        <p14:creationId xmlns:p14="http://schemas.microsoft.com/office/powerpoint/2010/main" val="1372464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DF18-DCC9-9723-25D3-5D631C4B6F1A}"/>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8DAD82E-C593-7B7A-DECE-2EA47CB3A699}"/>
              </a:ext>
            </a:extLst>
          </p:cNvPr>
          <p:cNvSpPr>
            <a:spLocks noGrp="1"/>
          </p:cNvSpPr>
          <p:nvPr>
            <p:ph type="ctrTitle"/>
          </p:nvPr>
        </p:nvSpPr>
        <p:spPr>
          <a:xfrm>
            <a:off x="0" y="303013"/>
            <a:ext cx="12191999" cy="4258782"/>
          </a:xfrm>
        </p:spPr>
        <p:txBody>
          <a:bodyPr>
            <a:normAutofit/>
          </a:bodyPr>
          <a:lstStyle/>
          <a:p>
            <a:pPr algn="r">
              <a:lnSpc>
                <a:spcPct val="150000"/>
              </a:lnSpc>
            </a:pPr>
            <a:r>
              <a:rPr kumimoji="1" lang="ja-JP" altLang="en-US" sz="2000" dirty="0"/>
              <a:t>　　　　　　　尾瀬ネイチャーラーニングモデルプログラム　小学校編</a:t>
            </a:r>
            <a:br>
              <a:rPr kumimoji="1" lang="en-US" altLang="ja-JP" sz="2000" dirty="0"/>
            </a:br>
            <a:r>
              <a:rPr kumimoji="1" lang="ja-JP" altLang="en-US" sz="14200" b="1" dirty="0"/>
              <a:t>尾瀬カルタ　</a:t>
            </a:r>
            <a:endParaRPr kumimoji="1" lang="ja-JP" altLang="en-US" b="1" dirty="0"/>
          </a:p>
        </p:txBody>
      </p:sp>
      <p:sp>
        <p:nvSpPr>
          <p:cNvPr id="3" name="テキスト ボックス 2">
            <a:extLst>
              <a:ext uri="{FF2B5EF4-FFF2-40B4-BE49-F238E27FC236}">
                <a16:creationId xmlns:a16="http://schemas.microsoft.com/office/drawing/2014/main" id="{43E6E4E0-19FE-8385-8052-A4962DCB1782}"/>
              </a:ext>
            </a:extLst>
          </p:cNvPr>
          <p:cNvSpPr txBox="1"/>
          <p:nvPr/>
        </p:nvSpPr>
        <p:spPr>
          <a:xfrm rot="20165473">
            <a:off x="102550" y="78407"/>
            <a:ext cx="8462472" cy="2092881"/>
          </a:xfrm>
          <a:prstGeom prst="rect">
            <a:avLst/>
          </a:prstGeom>
          <a:noFill/>
        </p:spPr>
        <p:txBody>
          <a:bodyPr wrap="square">
            <a:spAutoFit/>
          </a:bodyPr>
          <a:lstStyle/>
          <a:p>
            <a:r>
              <a:rPr kumimoji="1" lang="ja-JP" altLang="en-US" sz="6000" b="1" dirty="0"/>
              <a:t>みち？みち！</a:t>
            </a:r>
            <a:endParaRPr kumimoji="1" lang="en-US" altLang="ja-JP" sz="6000" b="1" dirty="0"/>
          </a:p>
          <a:p>
            <a:r>
              <a:rPr kumimoji="1" lang="ja-JP" altLang="en-US" sz="6000" b="1" dirty="0"/>
              <a:t>（未知？道！）</a:t>
            </a:r>
            <a:br>
              <a:rPr kumimoji="1" lang="en-US" altLang="ja-JP" sz="6000" b="1" dirty="0"/>
            </a:br>
            <a:endParaRPr lang="ja-JP" altLang="en-US" sz="1050" dirty="0"/>
          </a:p>
        </p:txBody>
      </p:sp>
      <p:sp>
        <p:nvSpPr>
          <p:cNvPr id="6" name="テキスト ボックス 5">
            <a:extLst>
              <a:ext uri="{FF2B5EF4-FFF2-40B4-BE49-F238E27FC236}">
                <a16:creationId xmlns:a16="http://schemas.microsoft.com/office/drawing/2014/main" id="{7699A227-7660-98F9-1298-0E3910425F27}"/>
              </a:ext>
            </a:extLst>
          </p:cNvPr>
          <p:cNvSpPr txBox="1"/>
          <p:nvPr/>
        </p:nvSpPr>
        <p:spPr>
          <a:xfrm>
            <a:off x="5825938" y="5537352"/>
            <a:ext cx="6262968" cy="869533"/>
          </a:xfrm>
          <a:prstGeom prst="rect">
            <a:avLst/>
          </a:prstGeom>
          <a:noFill/>
        </p:spPr>
        <p:txBody>
          <a:bodyPr wrap="square">
            <a:spAutoFit/>
          </a:bodyPr>
          <a:lstStyle/>
          <a:p>
            <a:pPr algn="r">
              <a:lnSpc>
                <a:spcPct val="150000"/>
              </a:lnSpc>
            </a:pPr>
            <a:r>
              <a:rPr lang="ja-JP" altLang="en-US" dirty="0"/>
              <a:t>事後学習資料</a:t>
            </a:r>
            <a:endParaRPr lang="en-US" altLang="ja-JP" dirty="0"/>
          </a:p>
          <a:p>
            <a:pPr algn="r">
              <a:lnSpc>
                <a:spcPct val="150000"/>
              </a:lnSpc>
            </a:pPr>
            <a:r>
              <a:rPr lang="ja-JP" altLang="en-US" dirty="0"/>
              <a:t>５時間目</a:t>
            </a:r>
          </a:p>
        </p:txBody>
      </p:sp>
    </p:spTree>
    <p:extLst>
      <p:ext uri="{BB962C8B-B14F-4D97-AF65-F5344CB8AC3E}">
        <p14:creationId xmlns:p14="http://schemas.microsoft.com/office/powerpoint/2010/main" val="636477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D9E8-9CF9-52EA-EE93-5338F5CE1C2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9507904-CA14-2304-2062-9B2A8B52412C}"/>
              </a:ext>
            </a:extLst>
          </p:cNvPr>
          <p:cNvSpPr>
            <a:spLocks noGrp="1"/>
          </p:cNvSpPr>
          <p:nvPr>
            <p:ph type="ctrTitle"/>
          </p:nvPr>
        </p:nvSpPr>
        <p:spPr>
          <a:xfrm>
            <a:off x="84524" y="229093"/>
            <a:ext cx="12107476" cy="1155954"/>
          </a:xfrm>
        </p:spPr>
        <p:txBody>
          <a:bodyPr>
            <a:noAutofit/>
          </a:bodyPr>
          <a:lstStyle/>
          <a:p>
            <a:pPr>
              <a:lnSpc>
                <a:spcPct val="150000"/>
              </a:lnSpc>
            </a:pPr>
            <a:r>
              <a:rPr kumimoji="1" lang="ja-JP" altLang="en-US" b="1" dirty="0"/>
              <a:t>今日行うこと</a:t>
            </a:r>
          </a:p>
        </p:txBody>
      </p:sp>
      <p:sp>
        <p:nvSpPr>
          <p:cNvPr id="2" name="タイトル 3">
            <a:extLst>
              <a:ext uri="{FF2B5EF4-FFF2-40B4-BE49-F238E27FC236}">
                <a16:creationId xmlns:a16="http://schemas.microsoft.com/office/drawing/2014/main" id="{A5484D7F-1929-52F0-BB8F-6B054817B3D4}"/>
              </a:ext>
            </a:extLst>
          </p:cNvPr>
          <p:cNvSpPr txBox="1">
            <a:spLocks/>
          </p:cNvSpPr>
          <p:nvPr/>
        </p:nvSpPr>
        <p:spPr>
          <a:xfrm>
            <a:off x="-599778" y="-305703"/>
            <a:ext cx="10542494" cy="4258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50000"/>
              </a:lnSpc>
            </a:pPr>
            <a:r>
              <a:rPr lang="ja-JP" altLang="en-US" sz="1600" dirty="0"/>
              <a:t>　　　　　　　</a:t>
            </a:r>
            <a:br>
              <a:rPr lang="en-US" altLang="ja-JP" sz="2400" dirty="0"/>
            </a:br>
            <a:endParaRPr lang="ja-JP" altLang="en-US" sz="4800" b="1" dirty="0"/>
          </a:p>
        </p:txBody>
      </p:sp>
      <p:sp>
        <p:nvSpPr>
          <p:cNvPr id="7" name="タイトル 3">
            <a:extLst>
              <a:ext uri="{FF2B5EF4-FFF2-40B4-BE49-F238E27FC236}">
                <a16:creationId xmlns:a16="http://schemas.microsoft.com/office/drawing/2014/main" id="{5EA2AFD6-2AC6-288A-0ADA-682419911E6E}"/>
              </a:ext>
            </a:extLst>
          </p:cNvPr>
          <p:cNvSpPr txBox="1">
            <a:spLocks/>
          </p:cNvSpPr>
          <p:nvPr/>
        </p:nvSpPr>
        <p:spPr>
          <a:xfrm>
            <a:off x="589865" y="1946575"/>
            <a:ext cx="11012269" cy="3222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9600" b="1" dirty="0"/>
              <a:t>カルタで</a:t>
            </a:r>
            <a:endParaRPr lang="en-US" altLang="ja-JP" sz="9600" b="1" dirty="0"/>
          </a:p>
          <a:p>
            <a:pPr>
              <a:lnSpc>
                <a:spcPct val="100000"/>
              </a:lnSpc>
            </a:pPr>
            <a:r>
              <a:rPr lang="ja-JP" altLang="en-US" sz="9600" b="1" dirty="0"/>
              <a:t>遊んでみよう</a:t>
            </a:r>
            <a:endParaRPr lang="en-US" altLang="ja-JP" sz="9600" b="1" dirty="0"/>
          </a:p>
        </p:txBody>
      </p:sp>
    </p:spTree>
    <p:extLst>
      <p:ext uri="{BB962C8B-B14F-4D97-AF65-F5344CB8AC3E}">
        <p14:creationId xmlns:p14="http://schemas.microsoft.com/office/powerpoint/2010/main" val="3357734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F7FC-D2B4-A3BF-A7DD-A06118A5C782}"/>
            </a:ext>
          </a:extLst>
        </p:cNvPr>
        <p:cNvGrpSpPr/>
        <p:nvPr/>
      </p:nvGrpSpPr>
      <p:grpSpPr>
        <a:xfrm>
          <a:off x="0" y="0"/>
          <a:ext cx="0" cy="0"/>
          <a:chOff x="0" y="0"/>
          <a:chExt cx="0" cy="0"/>
        </a:xfrm>
      </p:grpSpPr>
      <p:sp>
        <p:nvSpPr>
          <p:cNvPr id="2" name="タイトル 3">
            <a:extLst>
              <a:ext uri="{FF2B5EF4-FFF2-40B4-BE49-F238E27FC236}">
                <a16:creationId xmlns:a16="http://schemas.microsoft.com/office/drawing/2014/main" id="{6A1852E2-D02A-49CD-DD21-D00E2866A66D}"/>
              </a:ext>
            </a:extLst>
          </p:cNvPr>
          <p:cNvSpPr txBox="1">
            <a:spLocks/>
          </p:cNvSpPr>
          <p:nvPr/>
        </p:nvSpPr>
        <p:spPr>
          <a:xfrm>
            <a:off x="84524" y="188752"/>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使うもの</a:t>
            </a:r>
          </a:p>
        </p:txBody>
      </p:sp>
      <p:sp>
        <p:nvSpPr>
          <p:cNvPr id="12" name="タイトル 3">
            <a:extLst>
              <a:ext uri="{FF2B5EF4-FFF2-40B4-BE49-F238E27FC236}">
                <a16:creationId xmlns:a16="http://schemas.microsoft.com/office/drawing/2014/main" id="{56DF6657-0706-0384-3CF5-B2B2165EE2E1}"/>
              </a:ext>
            </a:extLst>
          </p:cNvPr>
          <p:cNvSpPr txBox="1">
            <a:spLocks/>
          </p:cNvSpPr>
          <p:nvPr/>
        </p:nvSpPr>
        <p:spPr>
          <a:xfrm>
            <a:off x="6446443" y="1334988"/>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ワークシート</a:t>
            </a:r>
            <a:r>
              <a:rPr lang="en-US" altLang="ja-JP" sz="3200" b="1" dirty="0"/>
              <a:t>03</a:t>
            </a:r>
            <a:r>
              <a:rPr lang="ja-JP" altLang="en-US" sz="3200" b="1" dirty="0"/>
              <a:t>（全</a:t>
            </a:r>
            <a:r>
              <a:rPr lang="en-US" altLang="ja-JP" sz="3200" b="1" dirty="0"/>
              <a:t>1</a:t>
            </a:r>
            <a:r>
              <a:rPr lang="ja-JP" altLang="en-US" sz="3200" b="1" dirty="0"/>
              <a:t>ページ）</a:t>
            </a:r>
          </a:p>
        </p:txBody>
      </p:sp>
      <p:sp>
        <p:nvSpPr>
          <p:cNvPr id="6" name="Freeform 5">
            <a:extLst>
              <a:ext uri="{FF2B5EF4-FFF2-40B4-BE49-F238E27FC236}">
                <a16:creationId xmlns:a16="http://schemas.microsoft.com/office/drawing/2014/main" id="{E499585D-941F-DB53-4DCA-A9EA4D5B2364}"/>
              </a:ext>
            </a:extLst>
          </p:cNvPr>
          <p:cNvSpPr/>
          <p:nvPr/>
        </p:nvSpPr>
        <p:spPr>
          <a:xfrm>
            <a:off x="1637828" y="3429000"/>
            <a:ext cx="2463392" cy="2254224"/>
          </a:xfrm>
          <a:custGeom>
            <a:avLst/>
            <a:gdLst/>
            <a:ahLst/>
            <a:cxnLst/>
            <a:rect l="l" t="t" r="r" b="b"/>
            <a:pathLst>
              <a:path w="1552329" h="1049763">
                <a:moveTo>
                  <a:pt x="0" y="0"/>
                </a:moveTo>
                <a:lnTo>
                  <a:pt x="1552330" y="0"/>
                </a:lnTo>
                <a:lnTo>
                  <a:pt x="1552330" y="1049762"/>
                </a:lnTo>
                <a:lnTo>
                  <a:pt x="0" y="1049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latin typeface="+mn-ea"/>
            </a:endParaRPr>
          </a:p>
        </p:txBody>
      </p:sp>
      <p:sp>
        <p:nvSpPr>
          <p:cNvPr id="7" name="タイトル 3">
            <a:extLst>
              <a:ext uri="{FF2B5EF4-FFF2-40B4-BE49-F238E27FC236}">
                <a16:creationId xmlns:a16="http://schemas.microsoft.com/office/drawing/2014/main" id="{7150E3CD-EAB6-4B23-FC3E-70D4C703B22B}"/>
              </a:ext>
            </a:extLst>
          </p:cNvPr>
          <p:cNvSpPr txBox="1">
            <a:spLocks/>
          </p:cNvSpPr>
          <p:nvPr/>
        </p:nvSpPr>
        <p:spPr>
          <a:xfrm>
            <a:off x="259377" y="1376813"/>
            <a:ext cx="5220293" cy="10100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sz="3200" b="1" dirty="0"/>
              <a:t>作成したカルタ</a:t>
            </a:r>
          </a:p>
        </p:txBody>
      </p:sp>
      <p:pic>
        <p:nvPicPr>
          <p:cNvPr id="8" name="図 7">
            <a:extLst>
              <a:ext uri="{FF2B5EF4-FFF2-40B4-BE49-F238E27FC236}">
                <a16:creationId xmlns:a16="http://schemas.microsoft.com/office/drawing/2014/main" id="{28C3FE7F-D3E0-D2EA-8CB2-0B8B9DD1B82E}"/>
              </a:ext>
            </a:extLst>
          </p:cNvPr>
          <p:cNvPicPr>
            <a:picLocks noChangeAspect="1"/>
          </p:cNvPicPr>
          <p:nvPr/>
        </p:nvPicPr>
        <p:blipFill>
          <a:blip r:embed="rId4"/>
          <a:stretch>
            <a:fillRect/>
          </a:stretch>
        </p:blipFill>
        <p:spPr>
          <a:xfrm>
            <a:off x="7638730" y="2507676"/>
            <a:ext cx="2835718" cy="4010596"/>
          </a:xfrm>
          <a:prstGeom prst="rect">
            <a:avLst/>
          </a:prstGeom>
        </p:spPr>
      </p:pic>
    </p:spTree>
    <p:extLst>
      <p:ext uri="{BB962C8B-B14F-4D97-AF65-F5344CB8AC3E}">
        <p14:creationId xmlns:p14="http://schemas.microsoft.com/office/powerpoint/2010/main" val="263799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a:extLst>
              <a:ext uri="{FF2B5EF4-FFF2-40B4-BE49-F238E27FC236}">
                <a16:creationId xmlns:a16="http://schemas.microsoft.com/office/drawing/2014/main" id="{9E4E2F8F-70E3-4538-2213-544198926A36}"/>
              </a:ext>
            </a:extLst>
          </p:cNvPr>
          <p:cNvSpPr txBox="1">
            <a:spLocks/>
          </p:cNvSpPr>
          <p:nvPr/>
        </p:nvSpPr>
        <p:spPr>
          <a:xfrm>
            <a:off x="84524" y="229093"/>
            <a:ext cx="12107476" cy="1155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50000"/>
              </a:lnSpc>
            </a:pPr>
            <a:r>
              <a:rPr lang="ja-JP" altLang="en-US" b="1" dirty="0"/>
              <a:t>どんなカルタ？</a:t>
            </a:r>
          </a:p>
        </p:txBody>
      </p:sp>
      <p:pic>
        <p:nvPicPr>
          <p:cNvPr id="6" name="図 5">
            <a:extLst>
              <a:ext uri="{FF2B5EF4-FFF2-40B4-BE49-F238E27FC236}">
                <a16:creationId xmlns:a16="http://schemas.microsoft.com/office/drawing/2014/main" id="{774AE5EB-63CE-708D-E292-66D222B2A0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24" y="3314058"/>
            <a:ext cx="5893065" cy="3314849"/>
          </a:xfrm>
          <a:prstGeom prst="rect">
            <a:avLst/>
          </a:prstGeom>
          <a:ln>
            <a:solidFill>
              <a:schemeClr val="tx1"/>
            </a:solidFill>
          </a:ln>
        </p:spPr>
      </p:pic>
      <p:pic>
        <p:nvPicPr>
          <p:cNvPr id="7" name="図 6">
            <a:extLst>
              <a:ext uri="{FF2B5EF4-FFF2-40B4-BE49-F238E27FC236}">
                <a16:creationId xmlns:a16="http://schemas.microsoft.com/office/drawing/2014/main" id="{7FC30388-70F4-8365-8344-BBDEF3EEE2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4413" y="3314058"/>
            <a:ext cx="5893065" cy="3314849"/>
          </a:xfrm>
          <a:prstGeom prst="rect">
            <a:avLst/>
          </a:prstGeom>
          <a:ln>
            <a:solidFill>
              <a:schemeClr val="tx1"/>
            </a:solidFill>
          </a:ln>
        </p:spPr>
      </p:pic>
      <p:sp>
        <p:nvSpPr>
          <p:cNvPr id="4" name="テキスト ボックス 3">
            <a:extLst>
              <a:ext uri="{FF2B5EF4-FFF2-40B4-BE49-F238E27FC236}">
                <a16:creationId xmlns:a16="http://schemas.microsoft.com/office/drawing/2014/main" id="{291A2584-382B-12B3-44C1-C52AEDA42C90}"/>
              </a:ext>
            </a:extLst>
          </p:cNvPr>
          <p:cNvSpPr txBox="1"/>
          <p:nvPr/>
        </p:nvSpPr>
        <p:spPr>
          <a:xfrm>
            <a:off x="223049" y="1492496"/>
            <a:ext cx="3786972" cy="1585049"/>
          </a:xfrm>
          <a:prstGeom prst="rect">
            <a:avLst/>
          </a:prstGeom>
          <a:noFill/>
        </p:spPr>
        <p:txBody>
          <a:bodyPr wrap="square">
            <a:spAutoFit/>
          </a:bodyPr>
          <a:lstStyle/>
          <a:p>
            <a:r>
              <a:rPr kumimoji="1" lang="ja-JP" altLang="en-US" sz="4400" b="1" dirty="0"/>
              <a:t>みち？みち！</a:t>
            </a:r>
            <a:endParaRPr kumimoji="1" lang="en-US" altLang="ja-JP" sz="4400" b="1" dirty="0"/>
          </a:p>
          <a:p>
            <a:r>
              <a:rPr kumimoji="1" lang="ja-JP" altLang="en-US" sz="4400" b="1" dirty="0"/>
              <a:t>（未知？道！）</a:t>
            </a:r>
            <a:br>
              <a:rPr kumimoji="1" lang="en-US" altLang="ja-JP" sz="4400" b="1" dirty="0"/>
            </a:br>
            <a:endParaRPr lang="ja-JP" altLang="en-US" sz="800" dirty="0"/>
          </a:p>
        </p:txBody>
      </p:sp>
      <p:sp>
        <p:nvSpPr>
          <p:cNvPr id="5" name="テキスト ボックス 4">
            <a:extLst>
              <a:ext uri="{FF2B5EF4-FFF2-40B4-BE49-F238E27FC236}">
                <a16:creationId xmlns:a16="http://schemas.microsoft.com/office/drawing/2014/main" id="{F1A6AC76-B86E-EC3C-39E6-6CA51030B17C}"/>
              </a:ext>
            </a:extLst>
          </p:cNvPr>
          <p:cNvSpPr txBox="1"/>
          <p:nvPr/>
        </p:nvSpPr>
        <p:spPr>
          <a:xfrm>
            <a:off x="3938257" y="1385047"/>
            <a:ext cx="7143185" cy="1569660"/>
          </a:xfrm>
          <a:prstGeom prst="rect">
            <a:avLst/>
          </a:prstGeom>
          <a:noFill/>
        </p:spPr>
        <p:txBody>
          <a:bodyPr wrap="square" rtlCol="0">
            <a:spAutoFit/>
          </a:bodyPr>
          <a:lstStyle/>
          <a:p>
            <a:r>
              <a:rPr kumimoji="1" lang="ja-JP" altLang="en-US" sz="9600" dirty="0"/>
              <a:t>尾瀬カルタ</a:t>
            </a:r>
          </a:p>
        </p:txBody>
      </p:sp>
    </p:spTree>
    <p:extLst>
      <p:ext uri="{BB962C8B-B14F-4D97-AF65-F5344CB8AC3E}">
        <p14:creationId xmlns:p14="http://schemas.microsoft.com/office/powerpoint/2010/main" val="3268590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31FB-B6DF-A9F8-6ECE-BFCAC7C9627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3B54D725-6335-2788-FC5B-170BECB22F7B}"/>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本日の流れ</a:t>
            </a:r>
            <a:endParaRPr lang="en-US" altLang="ja-JP" b="1" dirty="0"/>
          </a:p>
        </p:txBody>
      </p:sp>
      <p:sp>
        <p:nvSpPr>
          <p:cNvPr id="7" name="タイトル 3">
            <a:extLst>
              <a:ext uri="{FF2B5EF4-FFF2-40B4-BE49-F238E27FC236}">
                <a16:creationId xmlns:a16="http://schemas.microsoft.com/office/drawing/2014/main" id="{AB179544-EA12-F182-91B0-58E92C925E28}"/>
              </a:ext>
            </a:extLst>
          </p:cNvPr>
          <p:cNvSpPr txBox="1">
            <a:spLocks/>
          </p:cNvSpPr>
          <p:nvPr/>
        </p:nvSpPr>
        <p:spPr>
          <a:xfrm>
            <a:off x="553353" y="1439501"/>
            <a:ext cx="11012269" cy="36666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b="1" dirty="0"/>
              <a:t>１．カルタで遊んでみる</a:t>
            </a:r>
            <a:endParaRPr lang="en-US" altLang="ja-JP" b="1" dirty="0"/>
          </a:p>
          <a:p>
            <a:pPr algn="l">
              <a:lnSpc>
                <a:spcPct val="100000"/>
              </a:lnSpc>
            </a:pPr>
            <a:r>
              <a:rPr lang="ja-JP" altLang="en-US" b="1" dirty="0"/>
              <a:t>▼</a:t>
            </a:r>
            <a:endParaRPr lang="en-US" altLang="ja-JP" b="1" dirty="0"/>
          </a:p>
          <a:p>
            <a:pPr algn="l">
              <a:lnSpc>
                <a:spcPct val="100000"/>
              </a:lnSpc>
            </a:pPr>
            <a:r>
              <a:rPr lang="ja-JP" altLang="en-US" b="1" dirty="0"/>
              <a:t>２．振り返る</a:t>
            </a:r>
            <a:endParaRPr lang="en-US" altLang="ja-JP" b="1" dirty="0"/>
          </a:p>
        </p:txBody>
      </p:sp>
    </p:spTree>
    <p:extLst>
      <p:ext uri="{BB962C8B-B14F-4D97-AF65-F5344CB8AC3E}">
        <p14:creationId xmlns:p14="http://schemas.microsoft.com/office/powerpoint/2010/main" val="1324598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778A4-8876-F286-D96F-A562CAE9EC5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37F3BEE-33C6-47E5-E4A9-D8072071B671}"/>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１．カルタで遊んでみる</a:t>
            </a:r>
            <a:endParaRPr lang="en-US" altLang="ja-JP" b="1" dirty="0"/>
          </a:p>
        </p:txBody>
      </p:sp>
      <p:sp>
        <p:nvSpPr>
          <p:cNvPr id="3" name="テキスト ボックス 2">
            <a:extLst>
              <a:ext uri="{FF2B5EF4-FFF2-40B4-BE49-F238E27FC236}">
                <a16:creationId xmlns:a16="http://schemas.microsoft.com/office/drawing/2014/main" id="{B835A21D-A3AF-2D6A-B189-D01B2B95B3C0}"/>
              </a:ext>
            </a:extLst>
          </p:cNvPr>
          <p:cNvSpPr txBox="1"/>
          <p:nvPr/>
        </p:nvSpPr>
        <p:spPr>
          <a:xfrm>
            <a:off x="201664" y="1526273"/>
            <a:ext cx="11788671" cy="4585871"/>
          </a:xfrm>
          <a:prstGeom prst="rect">
            <a:avLst/>
          </a:prstGeom>
          <a:noFill/>
        </p:spPr>
        <p:txBody>
          <a:bodyPr wrap="square" rtlCol="0">
            <a:spAutoFit/>
          </a:bodyPr>
          <a:lstStyle/>
          <a:p>
            <a:pPr>
              <a:spcAft>
                <a:spcPts val="600"/>
              </a:spcAft>
            </a:pPr>
            <a:r>
              <a:rPr kumimoji="1" lang="en-US" altLang="ja-JP" sz="2800" dirty="0"/>
              <a:t>【</a:t>
            </a:r>
            <a:r>
              <a:rPr kumimoji="1" lang="ja-JP" altLang="en-US" sz="2800" dirty="0"/>
              <a:t>やること</a:t>
            </a:r>
            <a:r>
              <a:rPr kumimoji="1" lang="en-US" altLang="ja-JP" sz="2800" dirty="0"/>
              <a:t>】</a:t>
            </a:r>
          </a:p>
          <a:p>
            <a:pPr>
              <a:spcAft>
                <a:spcPts val="600"/>
              </a:spcAft>
            </a:pPr>
            <a:r>
              <a:rPr kumimoji="1" lang="ja-JP" altLang="en-US" sz="2800" dirty="0"/>
              <a:t>・実際に制作したカルタを自分たちで遊んでみよう</a:t>
            </a:r>
          </a:p>
          <a:p>
            <a:pPr>
              <a:spcAft>
                <a:spcPts val="600"/>
              </a:spcAft>
            </a:pPr>
            <a:r>
              <a:rPr lang="en-US" altLang="ja-JP" sz="2800" dirty="0"/>
              <a:t>【</a:t>
            </a:r>
            <a:r>
              <a:rPr lang="ja-JP" altLang="en-US" sz="2800" dirty="0"/>
              <a:t>流れ</a:t>
            </a:r>
            <a:r>
              <a:rPr lang="en-US" altLang="ja-JP" sz="2800" dirty="0"/>
              <a:t>】</a:t>
            </a:r>
          </a:p>
          <a:p>
            <a:pPr>
              <a:spcAft>
                <a:spcPts val="600"/>
              </a:spcAft>
            </a:pPr>
            <a:r>
              <a:rPr lang="ja-JP" altLang="en-US" sz="2800" dirty="0"/>
              <a:t>・クラス説明　　　</a:t>
            </a:r>
            <a:r>
              <a:rPr lang="en-US" altLang="ja-JP" sz="2800" dirty="0"/>
              <a:t>05</a:t>
            </a:r>
            <a:r>
              <a:rPr lang="ja-JP" altLang="en-US" sz="2800" dirty="0"/>
              <a:t>分</a:t>
            </a:r>
          </a:p>
          <a:p>
            <a:pPr>
              <a:spcAft>
                <a:spcPts val="600"/>
              </a:spcAft>
            </a:pPr>
            <a:r>
              <a:rPr lang="ja-JP" altLang="en-US" sz="2800" dirty="0"/>
              <a:t>・ワーク　　　　　</a:t>
            </a:r>
            <a:r>
              <a:rPr lang="en-US" altLang="ja-JP" sz="2800" dirty="0"/>
              <a:t>25</a:t>
            </a:r>
            <a:r>
              <a:rPr lang="ja-JP" altLang="en-US" sz="2800" dirty="0"/>
              <a:t>分</a:t>
            </a:r>
          </a:p>
          <a:p>
            <a:pPr>
              <a:spcAft>
                <a:spcPts val="600"/>
              </a:spcAft>
            </a:pPr>
            <a:r>
              <a:rPr lang="en-US" altLang="ja-JP" sz="2800" dirty="0"/>
              <a:t>【</a:t>
            </a:r>
            <a:r>
              <a:rPr lang="ja-JP" altLang="en-US" sz="2800" dirty="0"/>
              <a:t>形式</a:t>
            </a:r>
            <a:r>
              <a:rPr lang="en-US" altLang="ja-JP" sz="2800" dirty="0"/>
              <a:t>】</a:t>
            </a:r>
          </a:p>
          <a:p>
            <a:pPr>
              <a:spcAft>
                <a:spcPts val="600"/>
              </a:spcAft>
            </a:pPr>
            <a:r>
              <a:rPr lang="ja-JP" altLang="en-US" sz="2800" dirty="0"/>
              <a:t>①クラス全体で行う場合（プレイヤーと観客を交代しながら遊ぶ）</a:t>
            </a:r>
            <a:endParaRPr lang="en-US" altLang="ja-JP" sz="2800" dirty="0"/>
          </a:p>
          <a:p>
            <a:pPr>
              <a:spcAft>
                <a:spcPts val="600"/>
              </a:spcAft>
            </a:pPr>
            <a:r>
              <a:rPr lang="ja-JP" altLang="en-US" sz="2800" dirty="0"/>
              <a:t>②クラスを</a:t>
            </a:r>
            <a:r>
              <a:rPr lang="en-US" altLang="ja-JP" sz="2800" dirty="0"/>
              <a:t>2</a:t>
            </a:r>
            <a:r>
              <a:rPr lang="ja-JP" altLang="en-US" sz="2800" dirty="0"/>
              <a:t>分割して行う場合（プレイヤーと観客を交代しながら遊ぶ）</a:t>
            </a:r>
            <a:endParaRPr lang="en-US" altLang="ja-JP" sz="2800" dirty="0"/>
          </a:p>
          <a:p>
            <a:pPr>
              <a:spcAft>
                <a:spcPts val="600"/>
              </a:spcAft>
            </a:pPr>
            <a:r>
              <a:rPr lang="ja-JP" altLang="en-US" sz="2800" dirty="0"/>
              <a:t>③その他</a:t>
            </a:r>
            <a:endParaRPr lang="en-US" altLang="ja-JP" sz="2800" dirty="0"/>
          </a:p>
        </p:txBody>
      </p:sp>
    </p:spTree>
    <p:extLst>
      <p:ext uri="{BB962C8B-B14F-4D97-AF65-F5344CB8AC3E}">
        <p14:creationId xmlns:p14="http://schemas.microsoft.com/office/powerpoint/2010/main" val="3682139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AD94-8129-685D-EE45-3202A2F9495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276020D-E156-9EF7-5BAF-26BD67F9320E}"/>
              </a:ext>
            </a:extLst>
          </p:cNvPr>
          <p:cNvSpPr>
            <a:spLocks noGrp="1"/>
          </p:cNvSpPr>
          <p:nvPr>
            <p:ph type="ctrTitle"/>
          </p:nvPr>
        </p:nvSpPr>
        <p:spPr>
          <a:xfrm>
            <a:off x="0" y="4515"/>
            <a:ext cx="12107476" cy="1155954"/>
          </a:xfrm>
        </p:spPr>
        <p:txBody>
          <a:bodyPr>
            <a:noAutofit/>
          </a:bodyPr>
          <a:lstStyle/>
          <a:p>
            <a:pPr>
              <a:lnSpc>
                <a:spcPct val="100000"/>
              </a:lnSpc>
            </a:pPr>
            <a:r>
              <a:rPr lang="ja-JP" altLang="en-US" b="1" dirty="0"/>
              <a:t>手順</a:t>
            </a:r>
            <a:endParaRPr lang="en-US" altLang="ja-JP" b="1" dirty="0"/>
          </a:p>
        </p:txBody>
      </p:sp>
      <p:sp>
        <p:nvSpPr>
          <p:cNvPr id="2" name="テキスト ボックス 1">
            <a:extLst>
              <a:ext uri="{FF2B5EF4-FFF2-40B4-BE49-F238E27FC236}">
                <a16:creationId xmlns:a16="http://schemas.microsoft.com/office/drawing/2014/main" id="{490A477F-39F0-52C1-8D65-A24EABE5F512}"/>
              </a:ext>
            </a:extLst>
          </p:cNvPr>
          <p:cNvSpPr txBox="1"/>
          <p:nvPr/>
        </p:nvSpPr>
        <p:spPr>
          <a:xfrm>
            <a:off x="201664" y="1144230"/>
            <a:ext cx="11788671" cy="5709255"/>
          </a:xfrm>
          <a:prstGeom prst="rect">
            <a:avLst/>
          </a:prstGeom>
          <a:noFill/>
        </p:spPr>
        <p:txBody>
          <a:bodyPr wrap="square" rtlCol="0">
            <a:spAutoFit/>
          </a:bodyPr>
          <a:lstStyle/>
          <a:p>
            <a:pPr algn="l" fontAlgn="base">
              <a:spcAft>
                <a:spcPts val="600"/>
              </a:spcAft>
            </a:pPr>
            <a:r>
              <a:rPr lang="ja-JP" altLang="en-US" sz="2000" b="1" u="sng" dirty="0">
                <a:latin typeface="+mn-ea"/>
              </a:rPr>
              <a:t>（０）対戦できる準備をする</a:t>
            </a:r>
            <a:endParaRPr lang="en-US" altLang="ja-JP" sz="2000" b="1" u="sng" dirty="0">
              <a:latin typeface="+mn-ea"/>
            </a:endParaRPr>
          </a:p>
          <a:p>
            <a:pPr algn="l" fontAlgn="base">
              <a:spcAft>
                <a:spcPts val="600"/>
              </a:spcAft>
            </a:pPr>
            <a:r>
              <a:rPr lang="ja-JP" altLang="en-US" sz="2000" dirty="0">
                <a:latin typeface="+mn-ea"/>
              </a:rPr>
              <a:t>　　一チームにつき３～５人をつくります。２チームずつ対戦します。</a:t>
            </a:r>
            <a:endParaRPr lang="en-US" altLang="ja-JP" sz="2000" dirty="0">
              <a:latin typeface="+mn-ea"/>
            </a:endParaRPr>
          </a:p>
          <a:p>
            <a:pPr algn="l" fontAlgn="base">
              <a:spcAft>
                <a:spcPts val="600"/>
              </a:spcAft>
            </a:pPr>
            <a:r>
              <a:rPr lang="en-US" altLang="ja-JP" sz="2000" dirty="0">
                <a:latin typeface="+mn-ea"/>
              </a:rPr>
              <a:t> </a:t>
            </a:r>
            <a:r>
              <a:rPr lang="ja-JP" altLang="en-US" sz="2000" dirty="0">
                <a:latin typeface="+mn-ea"/>
              </a:rPr>
              <a:t>　　カルタの数に限りがあるので、１０枚以上のカルタを使って対戦できるようにします。</a:t>
            </a:r>
            <a:endParaRPr lang="en-US" altLang="ja-JP" sz="2000" dirty="0">
              <a:latin typeface="+mn-ea"/>
            </a:endParaRPr>
          </a:p>
          <a:p>
            <a:pPr algn="l" fontAlgn="base">
              <a:spcAft>
                <a:spcPts val="600"/>
              </a:spcAft>
            </a:pPr>
            <a:r>
              <a:rPr lang="ja-JP" altLang="en-US" sz="2000" dirty="0">
                <a:latin typeface="+mn-ea"/>
              </a:rPr>
              <a:t>　　読み手の役割の人に読み札を渡します。</a:t>
            </a:r>
            <a:endParaRPr lang="en-US" altLang="ja-JP" sz="2000" dirty="0">
              <a:latin typeface="+mn-ea"/>
            </a:endParaRPr>
          </a:p>
          <a:p>
            <a:pPr algn="l" fontAlgn="base">
              <a:spcAft>
                <a:spcPts val="600"/>
              </a:spcAft>
            </a:pPr>
            <a:r>
              <a:rPr lang="ja-JP" altLang="en-US" sz="2000" b="1" i="0" u="sng" dirty="0">
                <a:effectLst/>
                <a:latin typeface="+mn-ea"/>
              </a:rPr>
              <a:t>（１）取り札をテーブル等に並べる</a:t>
            </a:r>
          </a:p>
          <a:p>
            <a:pPr algn="l" fontAlgn="base">
              <a:spcAft>
                <a:spcPts val="600"/>
              </a:spcAft>
            </a:pPr>
            <a:r>
              <a:rPr lang="ja-JP" altLang="en-US" sz="2000" b="0" i="0" dirty="0">
                <a:effectLst/>
                <a:latin typeface="+mn-ea"/>
              </a:rPr>
              <a:t>　　まず取り札カードをテーブル等に並べます。もちろん床や畳など平らなところであれば、</a:t>
            </a:r>
            <a:endParaRPr lang="en-US" altLang="ja-JP" sz="2000" b="0" i="0" dirty="0">
              <a:effectLst/>
              <a:latin typeface="+mn-ea"/>
            </a:endParaRPr>
          </a:p>
          <a:p>
            <a:pPr algn="l" fontAlgn="base">
              <a:spcAft>
                <a:spcPts val="600"/>
              </a:spcAft>
            </a:pPr>
            <a:r>
              <a:rPr lang="ja-JP" altLang="en-US" sz="2000" dirty="0">
                <a:latin typeface="+mn-ea"/>
              </a:rPr>
              <a:t>　　</a:t>
            </a:r>
            <a:r>
              <a:rPr lang="ja-JP" altLang="en-US" sz="2000" b="0" i="0" dirty="0">
                <a:effectLst/>
                <a:latin typeface="+mn-ea"/>
              </a:rPr>
              <a:t>場所を選びません。</a:t>
            </a:r>
            <a:r>
              <a:rPr lang="ja-JP" altLang="en-US" sz="2000" dirty="0">
                <a:latin typeface="+mn-ea"/>
              </a:rPr>
              <a:t>文字の向きなどは、自分たちで考えて並べましょう。</a:t>
            </a:r>
            <a:endParaRPr lang="ja-JP" altLang="en-US" sz="2000" b="0" i="0" dirty="0">
              <a:effectLst/>
              <a:latin typeface="+mn-ea"/>
            </a:endParaRPr>
          </a:p>
          <a:p>
            <a:pPr algn="l" fontAlgn="base">
              <a:spcAft>
                <a:spcPts val="600"/>
              </a:spcAft>
            </a:pPr>
            <a:r>
              <a:rPr lang="ja-JP" altLang="en-US" sz="2000" b="1" i="0" u="sng" dirty="0">
                <a:effectLst/>
                <a:latin typeface="+mn-ea"/>
              </a:rPr>
              <a:t>（２）読み手が読み札の内容を読む</a:t>
            </a:r>
          </a:p>
          <a:p>
            <a:pPr algn="l" fontAlgn="base">
              <a:spcAft>
                <a:spcPts val="600"/>
              </a:spcAft>
            </a:pPr>
            <a:r>
              <a:rPr lang="ja-JP" altLang="en-US" sz="2000" b="0" i="0" dirty="0">
                <a:effectLst/>
                <a:latin typeface="+mn-ea"/>
              </a:rPr>
              <a:t>　　読み札に掛かれた「不思議」を読み上げます。 </a:t>
            </a:r>
          </a:p>
          <a:p>
            <a:pPr algn="l" fontAlgn="base">
              <a:spcAft>
                <a:spcPts val="600"/>
              </a:spcAft>
            </a:pPr>
            <a:r>
              <a:rPr lang="ja-JP" altLang="en-US" sz="2000" b="1" i="0" u="sng" dirty="0">
                <a:effectLst/>
                <a:latin typeface="+mn-ea"/>
              </a:rPr>
              <a:t>（３）残りの参加者がカードを取り合って学び合う</a:t>
            </a:r>
          </a:p>
          <a:p>
            <a:pPr algn="l" fontAlgn="base">
              <a:spcAft>
                <a:spcPts val="600"/>
              </a:spcAft>
            </a:pPr>
            <a:r>
              <a:rPr lang="ja-JP" altLang="en-US" sz="2000" b="0" i="0" dirty="0">
                <a:effectLst/>
                <a:latin typeface="+mn-ea"/>
              </a:rPr>
              <a:t>　　残りの参加者（こどもの側）は、取り札を取り合うことになります。</a:t>
            </a:r>
            <a:endParaRPr lang="en-US" altLang="ja-JP" sz="2000" b="0" i="0" dirty="0">
              <a:effectLst/>
              <a:latin typeface="+mn-ea"/>
            </a:endParaRPr>
          </a:p>
          <a:p>
            <a:pPr algn="l" fontAlgn="base">
              <a:spcAft>
                <a:spcPts val="600"/>
              </a:spcAft>
            </a:pPr>
            <a:r>
              <a:rPr lang="ja-JP" altLang="en-US" sz="2000" dirty="0">
                <a:latin typeface="+mn-ea"/>
              </a:rPr>
              <a:t>　　取り札を取った人は、取り札の裏に書かれている「説明文」等をすべて読み上げます。</a:t>
            </a:r>
            <a:endParaRPr lang="en-US" altLang="ja-JP" sz="2000" dirty="0">
              <a:latin typeface="+mn-ea"/>
            </a:endParaRPr>
          </a:p>
          <a:p>
            <a:pPr algn="l" fontAlgn="base">
              <a:spcAft>
                <a:spcPts val="600"/>
              </a:spcAft>
            </a:pPr>
            <a:r>
              <a:rPr lang="ja-JP" altLang="en-US" sz="2000" b="0" i="0" dirty="0">
                <a:effectLst/>
                <a:latin typeface="+mn-ea"/>
              </a:rPr>
              <a:t>　　その後、読み手が、読み札の裏に書かれている「調べた方法」「わかったこと」等を読み上げます。</a:t>
            </a:r>
            <a:endParaRPr lang="en-US" altLang="ja-JP" sz="2000" b="0" i="0" dirty="0">
              <a:effectLst/>
              <a:latin typeface="+mn-ea"/>
            </a:endParaRPr>
          </a:p>
          <a:p>
            <a:pPr algn="l" fontAlgn="base">
              <a:spcAft>
                <a:spcPts val="600"/>
              </a:spcAft>
            </a:pPr>
            <a:r>
              <a:rPr lang="ja-JP" altLang="en-US" sz="2000" b="1" u="sng" dirty="0">
                <a:latin typeface="+mn-ea"/>
              </a:rPr>
              <a:t>（４）上記のことを繰り返す。</a:t>
            </a:r>
            <a:br>
              <a:rPr lang="ja-JP" altLang="en-US" sz="2000" b="0" i="0" dirty="0">
                <a:effectLst/>
                <a:latin typeface="+mn-ea"/>
              </a:rPr>
            </a:br>
            <a:r>
              <a:rPr lang="ja-JP" altLang="en-US" sz="2000" b="0" i="0" dirty="0">
                <a:effectLst/>
                <a:latin typeface="+mn-ea"/>
              </a:rPr>
              <a:t>　　最終的には、取ったカードの枚数で勝者を決定いたします。この点は、通常のかるた遊びと同様です。</a:t>
            </a:r>
          </a:p>
        </p:txBody>
      </p:sp>
    </p:spTree>
    <p:extLst>
      <p:ext uri="{BB962C8B-B14F-4D97-AF65-F5344CB8AC3E}">
        <p14:creationId xmlns:p14="http://schemas.microsoft.com/office/powerpoint/2010/main" val="2834901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D3C1-8EA1-6B55-9C33-00D5ECA37AA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4CA653D1-842A-6AAA-26B7-4C72C2842CCF}"/>
              </a:ext>
            </a:extLst>
          </p:cNvPr>
          <p:cNvSpPr>
            <a:spLocks noGrp="1"/>
          </p:cNvSpPr>
          <p:nvPr>
            <p:ph type="ctrTitle"/>
          </p:nvPr>
        </p:nvSpPr>
        <p:spPr>
          <a:xfrm>
            <a:off x="84524" y="104103"/>
            <a:ext cx="12107476" cy="1155954"/>
          </a:xfrm>
        </p:spPr>
        <p:txBody>
          <a:bodyPr>
            <a:noAutofit/>
          </a:bodyPr>
          <a:lstStyle/>
          <a:p>
            <a:pPr>
              <a:lnSpc>
                <a:spcPct val="100000"/>
              </a:lnSpc>
            </a:pPr>
            <a:r>
              <a:rPr lang="ja-JP" altLang="en-US" b="1" dirty="0"/>
              <a:t>２．ふりかえり</a:t>
            </a:r>
            <a:endParaRPr lang="en-US" altLang="ja-JP" b="1" dirty="0"/>
          </a:p>
        </p:txBody>
      </p:sp>
      <p:sp>
        <p:nvSpPr>
          <p:cNvPr id="2" name="テキスト ボックス 1">
            <a:extLst>
              <a:ext uri="{FF2B5EF4-FFF2-40B4-BE49-F238E27FC236}">
                <a16:creationId xmlns:a16="http://schemas.microsoft.com/office/drawing/2014/main" id="{301F90AC-6764-F9DA-7729-1D7531BA5F9F}"/>
              </a:ext>
            </a:extLst>
          </p:cNvPr>
          <p:cNvSpPr txBox="1"/>
          <p:nvPr/>
        </p:nvSpPr>
        <p:spPr>
          <a:xfrm>
            <a:off x="201664" y="1526273"/>
            <a:ext cx="11788671" cy="4271362"/>
          </a:xfrm>
          <a:prstGeom prst="rect">
            <a:avLst/>
          </a:prstGeom>
          <a:noFill/>
        </p:spPr>
        <p:txBody>
          <a:bodyPr wrap="square" rtlCol="0">
            <a:spAutoFit/>
          </a:bodyPr>
          <a:lstStyle/>
          <a:p>
            <a:pPr>
              <a:lnSpc>
                <a:spcPct val="150000"/>
              </a:lnSpc>
              <a:spcAft>
                <a:spcPts val="600"/>
              </a:spcAft>
            </a:pPr>
            <a:r>
              <a:rPr kumimoji="1" lang="en-US" altLang="ja-JP" sz="2800" dirty="0"/>
              <a:t>【</a:t>
            </a:r>
            <a:r>
              <a:rPr kumimoji="1" lang="ja-JP" altLang="en-US" sz="2800" dirty="0"/>
              <a:t>やること</a:t>
            </a:r>
            <a:r>
              <a:rPr kumimoji="1" lang="en-US" altLang="ja-JP" sz="2800" dirty="0"/>
              <a:t>】</a:t>
            </a:r>
          </a:p>
          <a:p>
            <a:pPr>
              <a:lnSpc>
                <a:spcPct val="150000"/>
              </a:lnSpc>
              <a:spcAft>
                <a:spcPts val="600"/>
              </a:spcAft>
            </a:pPr>
            <a:r>
              <a:rPr kumimoji="1" lang="ja-JP" altLang="en-US" sz="2800" dirty="0"/>
              <a:t>・これまでの学習を通じて学んだことを振り返ろう</a:t>
            </a:r>
            <a:endParaRPr kumimoji="1" lang="en-US" altLang="ja-JP" sz="2800" dirty="0"/>
          </a:p>
          <a:p>
            <a:pPr>
              <a:lnSpc>
                <a:spcPct val="150000"/>
              </a:lnSpc>
              <a:spcAft>
                <a:spcPts val="600"/>
              </a:spcAft>
            </a:pPr>
            <a:r>
              <a:rPr lang="en-US" altLang="ja-JP" sz="2800" dirty="0"/>
              <a:t>【</a:t>
            </a:r>
            <a:r>
              <a:rPr lang="ja-JP" altLang="en-US" sz="2800" dirty="0"/>
              <a:t>流れ</a:t>
            </a:r>
            <a:r>
              <a:rPr lang="en-US" altLang="ja-JP" sz="2800" dirty="0"/>
              <a:t>】</a:t>
            </a:r>
          </a:p>
          <a:p>
            <a:pPr>
              <a:lnSpc>
                <a:spcPct val="150000"/>
              </a:lnSpc>
              <a:spcAft>
                <a:spcPts val="600"/>
              </a:spcAft>
            </a:pPr>
            <a:r>
              <a:rPr lang="ja-JP" altLang="en-US" sz="2800" dirty="0"/>
              <a:t>・個人ワーク　　　</a:t>
            </a:r>
            <a:r>
              <a:rPr lang="en-US" altLang="ja-JP" sz="2800" dirty="0"/>
              <a:t>05</a:t>
            </a:r>
            <a:r>
              <a:rPr lang="ja-JP" altLang="en-US" sz="2800" dirty="0"/>
              <a:t>分</a:t>
            </a:r>
          </a:p>
          <a:p>
            <a:pPr>
              <a:lnSpc>
                <a:spcPct val="150000"/>
              </a:lnSpc>
              <a:spcAft>
                <a:spcPts val="600"/>
              </a:spcAft>
            </a:pPr>
            <a:r>
              <a:rPr lang="ja-JP" altLang="en-US" sz="2800" dirty="0"/>
              <a:t>・ペアワーク　　　</a:t>
            </a:r>
            <a:r>
              <a:rPr lang="en-US" altLang="ja-JP" sz="2800" dirty="0"/>
              <a:t>05</a:t>
            </a:r>
            <a:r>
              <a:rPr lang="ja-JP" altLang="en-US" sz="2800" dirty="0"/>
              <a:t>分</a:t>
            </a:r>
            <a:endParaRPr lang="en-US" altLang="ja-JP" sz="2800" dirty="0"/>
          </a:p>
          <a:p>
            <a:pPr>
              <a:lnSpc>
                <a:spcPct val="150000"/>
              </a:lnSpc>
              <a:spcAft>
                <a:spcPts val="600"/>
              </a:spcAft>
            </a:pPr>
            <a:r>
              <a:rPr lang="ja-JP" altLang="en-US" sz="2800" dirty="0"/>
              <a:t>・まとめ　　　　　　</a:t>
            </a:r>
            <a:r>
              <a:rPr lang="en-US" altLang="ja-JP" sz="2800" dirty="0"/>
              <a:t>05</a:t>
            </a:r>
            <a:r>
              <a:rPr lang="ja-JP" altLang="en-US" sz="2800" dirty="0"/>
              <a:t>分</a:t>
            </a:r>
            <a:endParaRPr lang="en-US" altLang="ja-JP" sz="2800" dirty="0"/>
          </a:p>
        </p:txBody>
      </p:sp>
      <p:pic>
        <p:nvPicPr>
          <p:cNvPr id="3" name="図 2">
            <a:extLst>
              <a:ext uri="{FF2B5EF4-FFF2-40B4-BE49-F238E27FC236}">
                <a16:creationId xmlns:a16="http://schemas.microsoft.com/office/drawing/2014/main" id="{08D35DC6-34A6-F493-A7C0-DD8D98989947}"/>
              </a:ext>
            </a:extLst>
          </p:cNvPr>
          <p:cNvPicPr>
            <a:picLocks noChangeAspect="1"/>
          </p:cNvPicPr>
          <p:nvPr/>
        </p:nvPicPr>
        <p:blipFill>
          <a:blip r:embed="rId2"/>
          <a:stretch>
            <a:fillRect/>
          </a:stretch>
        </p:blipFill>
        <p:spPr>
          <a:xfrm>
            <a:off x="7981371" y="1260057"/>
            <a:ext cx="3779848" cy="5345893"/>
          </a:xfrm>
          <a:prstGeom prst="rect">
            <a:avLst/>
          </a:prstGeom>
        </p:spPr>
      </p:pic>
    </p:spTree>
    <p:extLst>
      <p:ext uri="{BB962C8B-B14F-4D97-AF65-F5344CB8AC3E}">
        <p14:creationId xmlns:p14="http://schemas.microsoft.com/office/powerpoint/2010/main" val="36807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0881B-AF2D-8F0B-7BFC-F1E2267A845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61914581-23FC-0D23-5285-B17298BED766}"/>
              </a:ext>
            </a:extLst>
          </p:cNvPr>
          <p:cNvSpPr/>
          <p:nvPr/>
        </p:nvSpPr>
        <p:spPr>
          <a:xfrm>
            <a:off x="10105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03ED9E-3F21-DA35-0E1C-D304C9CA4A71}"/>
              </a:ext>
            </a:extLst>
          </p:cNvPr>
          <p:cNvSpPr/>
          <p:nvPr/>
        </p:nvSpPr>
        <p:spPr>
          <a:xfrm>
            <a:off x="7309718" y="1159628"/>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1B486E7-4D7C-BB92-68B3-AD576568D143}"/>
              </a:ext>
            </a:extLst>
          </p:cNvPr>
          <p:cNvSpPr txBox="1"/>
          <p:nvPr/>
        </p:nvSpPr>
        <p:spPr>
          <a:xfrm>
            <a:off x="184197" y="265330"/>
            <a:ext cx="3828639" cy="646331"/>
          </a:xfrm>
          <a:prstGeom prst="rect">
            <a:avLst/>
          </a:prstGeom>
          <a:noFill/>
        </p:spPr>
        <p:txBody>
          <a:bodyPr wrap="square" rtlCol="0">
            <a:spAutoFit/>
          </a:bodyPr>
          <a:lstStyle/>
          <a:p>
            <a:r>
              <a:rPr kumimoji="1" lang="ja-JP" altLang="en-US" sz="3600" dirty="0">
                <a:highlight>
                  <a:srgbClr val="FFFF00"/>
                </a:highlight>
              </a:rPr>
              <a:t>取り札</a:t>
            </a:r>
            <a:r>
              <a:rPr kumimoji="1" lang="ja-JP" altLang="en-US" sz="3600" dirty="0"/>
              <a:t>　例</a:t>
            </a:r>
          </a:p>
        </p:txBody>
      </p:sp>
      <p:sp>
        <p:nvSpPr>
          <p:cNvPr id="8" name="楕円 7">
            <a:extLst>
              <a:ext uri="{FF2B5EF4-FFF2-40B4-BE49-F238E27FC236}">
                <a16:creationId xmlns:a16="http://schemas.microsoft.com/office/drawing/2014/main" id="{FA753CDE-FF5D-B079-06A2-29617AC46B6A}"/>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3" name="テキスト ボックス 12">
            <a:extLst>
              <a:ext uri="{FF2B5EF4-FFF2-40B4-BE49-F238E27FC236}">
                <a16:creationId xmlns:a16="http://schemas.microsoft.com/office/drawing/2014/main" id="{AEC5C327-BF98-6262-DED6-033F11C7815E}"/>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4" name="テキスト ボックス 13">
            <a:extLst>
              <a:ext uri="{FF2B5EF4-FFF2-40B4-BE49-F238E27FC236}">
                <a16:creationId xmlns:a16="http://schemas.microsoft.com/office/drawing/2014/main" id="{7D40FE8F-43F8-776D-3947-CF38E8C9C907}"/>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15" name="テキスト ボックス 14">
            <a:extLst>
              <a:ext uri="{FF2B5EF4-FFF2-40B4-BE49-F238E27FC236}">
                <a16:creationId xmlns:a16="http://schemas.microsoft.com/office/drawing/2014/main" id="{0ECCD78C-ED0F-F407-F0F2-95203519BBC2}"/>
              </a:ext>
            </a:extLst>
          </p:cNvPr>
          <p:cNvSpPr txBox="1"/>
          <p:nvPr/>
        </p:nvSpPr>
        <p:spPr>
          <a:xfrm>
            <a:off x="7389757" y="6208756"/>
            <a:ext cx="2788152" cy="307777"/>
          </a:xfrm>
          <a:prstGeom prst="rect">
            <a:avLst/>
          </a:prstGeom>
          <a:noFill/>
        </p:spPr>
        <p:txBody>
          <a:bodyPr wrap="square" rtlCol="0">
            <a:spAutoFit/>
          </a:bodyPr>
          <a:lstStyle/>
          <a:p>
            <a:r>
              <a:rPr kumimoji="1" lang="ja-JP" altLang="en-US" sz="1400" dirty="0"/>
              <a:t>ぬまちゃん作</a:t>
            </a:r>
          </a:p>
        </p:txBody>
      </p:sp>
      <p:pic>
        <p:nvPicPr>
          <p:cNvPr id="17" name="図 16" descr="グリーン, 傘 が含まれている画像&#10;&#10;自動的に生成された説明">
            <a:extLst>
              <a:ext uri="{FF2B5EF4-FFF2-40B4-BE49-F238E27FC236}">
                <a16:creationId xmlns:a16="http://schemas.microsoft.com/office/drawing/2014/main" id="{67786119-253E-8F09-F91F-D426683363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506" y="4497991"/>
            <a:ext cx="1964754" cy="1473566"/>
          </a:xfrm>
          <a:prstGeom prst="rect">
            <a:avLst/>
          </a:prstGeom>
        </p:spPr>
      </p:pic>
      <p:pic>
        <p:nvPicPr>
          <p:cNvPr id="1028" name="Picture 4" descr="まとめ】花の無料イラスト素材集｜イラストイメージ">
            <a:extLst>
              <a:ext uri="{FF2B5EF4-FFF2-40B4-BE49-F238E27FC236}">
                <a16:creationId xmlns:a16="http://schemas.microsoft.com/office/drawing/2014/main" id="{E6FD79DC-F475-C50B-1968-10FE03C72A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917" y1="38750" x2="47917" y2="38750"/>
                        <a14:foregroundMark x1="45000" y1="35417" x2="45000" y2="35417"/>
                        <a14:foregroundMark x1="37917" y1="37917" x2="37917" y2="37917"/>
                        <a14:foregroundMark x1="45417" y1="35000" x2="46667" y2="34583"/>
                        <a14:foregroundMark x1="49167" y1="34583" x2="49167" y2="34583"/>
                        <a14:foregroundMark x1="49167" y1="34583" x2="54167" y2="48333"/>
                        <a14:foregroundMark x1="55000" y1="43750" x2="55000" y2="43750"/>
                        <a14:foregroundMark x1="57500" y1="43333" x2="59167" y2="43333"/>
                        <a14:foregroundMark x1="61250" y1="42500" x2="61250" y2="42500"/>
                        <a14:foregroundMark x1="37083" y1="45000" x2="56667" y2="56250"/>
                        <a14:foregroundMark x1="56667" y1="56250" x2="68333" y2="38750"/>
                        <a14:foregroundMark x1="68333" y1="38750" x2="50000" y2="23750"/>
                        <a14:foregroundMark x1="50000" y1="23750" x2="45417" y2="32500"/>
                        <a14:foregroundMark x1="50000" y1="34583" x2="50000" y2="34583"/>
                        <a14:foregroundMark x1="50000" y1="27500" x2="50000" y2="27500"/>
                        <a14:foregroundMark x1="50000" y1="27500" x2="50000" y2="27500"/>
                        <a14:foregroundMark x1="50000" y1="27083" x2="50000" y2="27083"/>
                        <a14:foregroundMark x1="50000" y1="27083" x2="50000" y2="27083"/>
                        <a14:foregroundMark x1="50000" y1="28333" x2="50000" y2="29583"/>
                        <a14:foregroundMark x1="50000" y1="31250" x2="50000" y2="35417"/>
                        <a14:foregroundMark x1="50000" y1="30833" x2="51667" y2="41250"/>
                        <a14:foregroundMark x1="49167" y1="31250" x2="50000" y2="40833"/>
                      </a14:backgroundRemoval>
                    </a14:imgEffect>
                  </a14:imgLayer>
                </a14:imgProps>
              </a:ext>
              <a:ext uri="{28A0092B-C50C-407E-A947-70E740481C1C}">
                <a14:useLocalDpi xmlns:a14="http://schemas.microsoft.com/office/drawing/2010/main"/>
              </a:ext>
            </a:extLst>
          </a:blip>
          <a:srcRect/>
          <a:stretch>
            <a:fillRect/>
          </a:stretch>
        </p:blipFill>
        <p:spPr bwMode="auto">
          <a:xfrm>
            <a:off x="1010518" y="2878250"/>
            <a:ext cx="3270570" cy="3270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4CA6C09D-7DB4-4F9E-CC25-726ECCFB67A3}"/>
              </a:ext>
            </a:extLst>
          </p:cNvPr>
          <p:cNvSpPr txBox="1"/>
          <p:nvPr/>
        </p:nvSpPr>
        <p:spPr>
          <a:xfrm>
            <a:off x="9334618" y="2257124"/>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11" name="テキスト ボックス 10">
            <a:extLst>
              <a:ext uri="{FF2B5EF4-FFF2-40B4-BE49-F238E27FC236}">
                <a16:creationId xmlns:a16="http://schemas.microsoft.com/office/drawing/2014/main" id="{94B6BB3B-E16C-633C-4958-89555ADEFAF3}"/>
              </a:ext>
            </a:extLst>
          </p:cNvPr>
          <p:cNvSpPr txBox="1"/>
          <p:nvPr/>
        </p:nvSpPr>
        <p:spPr>
          <a:xfrm>
            <a:off x="7472671" y="2791631"/>
            <a:ext cx="2031325" cy="3447091"/>
          </a:xfrm>
          <a:prstGeom prst="rect">
            <a:avLst/>
          </a:prstGeom>
          <a:noFill/>
        </p:spPr>
        <p:txBody>
          <a:bodyPr vert="eaVert" wrap="square" rtlCol="0">
            <a:spAutoFit/>
          </a:bodyPr>
          <a:lstStyle/>
          <a:p>
            <a:r>
              <a:rPr lang="ja-JP" altLang="en-US" sz="2000" dirty="0"/>
              <a:t>尾瀬を歩いてみたら、こんな花が変なところに生えていたよ。だって、ふつうは木道に生えないと思ったんだ。こんなところにも生えるなんてふしぎだなあ思ったんだよ。</a:t>
            </a:r>
            <a:endParaRPr kumimoji="1" lang="en-US" altLang="ja-JP" sz="2000" dirty="0"/>
          </a:p>
        </p:txBody>
      </p:sp>
      <p:sp>
        <p:nvSpPr>
          <p:cNvPr id="16" name="テキスト ボックス 15">
            <a:extLst>
              <a:ext uri="{FF2B5EF4-FFF2-40B4-BE49-F238E27FC236}">
                <a16:creationId xmlns:a16="http://schemas.microsoft.com/office/drawing/2014/main" id="{5944DB48-F87D-38D0-5080-140B40BEEB87}"/>
              </a:ext>
            </a:extLst>
          </p:cNvPr>
          <p:cNvSpPr txBox="1"/>
          <p:nvPr/>
        </p:nvSpPr>
        <p:spPr>
          <a:xfrm>
            <a:off x="7472671" y="2455706"/>
            <a:ext cx="2321084" cy="307777"/>
          </a:xfrm>
          <a:prstGeom prst="rect">
            <a:avLst/>
          </a:prstGeom>
          <a:noFill/>
        </p:spPr>
        <p:txBody>
          <a:bodyPr wrap="square" rtlCol="0">
            <a:spAutoFit/>
          </a:bodyPr>
          <a:lstStyle/>
          <a:p>
            <a:r>
              <a:rPr lang="en-US" altLang="ja-JP" sz="1400" dirty="0"/>
              <a:t>【</a:t>
            </a:r>
            <a:r>
              <a:rPr lang="ja-JP" altLang="en-US" sz="1400" dirty="0"/>
              <a:t>不思議に思った理由</a:t>
            </a:r>
            <a:r>
              <a:rPr lang="en-US" altLang="ja-JP" sz="1400" dirty="0"/>
              <a:t>】</a:t>
            </a:r>
            <a:endParaRPr kumimoji="1" lang="ja-JP" altLang="en-US" sz="1400" dirty="0"/>
          </a:p>
        </p:txBody>
      </p:sp>
    </p:spTree>
    <p:extLst>
      <p:ext uri="{BB962C8B-B14F-4D97-AF65-F5344CB8AC3E}">
        <p14:creationId xmlns:p14="http://schemas.microsoft.com/office/powerpoint/2010/main" val="7667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AB485-2237-12F2-BEFA-F11B1A391D9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AACC08FC-0249-197E-C20A-CF958FFF8B88}"/>
              </a:ext>
            </a:extLst>
          </p:cNvPr>
          <p:cNvSpPr/>
          <p:nvPr/>
        </p:nvSpPr>
        <p:spPr>
          <a:xfrm>
            <a:off x="1010518" y="1099692"/>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3A63D46-C01D-ACF5-1A70-5058E6ACEED5}"/>
              </a:ext>
            </a:extLst>
          </p:cNvPr>
          <p:cNvSpPr/>
          <p:nvPr/>
        </p:nvSpPr>
        <p:spPr>
          <a:xfrm>
            <a:off x="7309718" y="1159628"/>
            <a:ext cx="3953629" cy="549297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5A35C5E-734D-213E-0E1E-2DBCB997BE88}"/>
              </a:ext>
            </a:extLst>
          </p:cNvPr>
          <p:cNvSpPr/>
          <p:nvPr/>
        </p:nvSpPr>
        <p:spPr>
          <a:xfrm>
            <a:off x="1251727" y="1322264"/>
            <a:ext cx="1473565" cy="15261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rPr>
              <a:t>え</a:t>
            </a:r>
          </a:p>
        </p:txBody>
      </p:sp>
      <p:sp>
        <p:nvSpPr>
          <p:cNvPr id="13" name="テキスト ボックス 12">
            <a:extLst>
              <a:ext uri="{FF2B5EF4-FFF2-40B4-BE49-F238E27FC236}">
                <a16:creationId xmlns:a16="http://schemas.microsoft.com/office/drawing/2014/main" id="{B865DD5C-DB3B-E71B-C8E8-09DD84C60E49}"/>
              </a:ext>
            </a:extLst>
          </p:cNvPr>
          <p:cNvSpPr txBox="1"/>
          <p:nvPr/>
        </p:nvSpPr>
        <p:spPr>
          <a:xfrm>
            <a:off x="3733984" y="1099692"/>
            <a:ext cx="1230163" cy="646331"/>
          </a:xfrm>
          <a:prstGeom prst="rect">
            <a:avLst/>
          </a:prstGeom>
          <a:noFill/>
        </p:spPr>
        <p:txBody>
          <a:bodyPr wrap="square" rtlCol="0">
            <a:spAutoFit/>
          </a:bodyPr>
          <a:lstStyle/>
          <a:p>
            <a:r>
              <a:rPr lang="ja-JP" altLang="en-US" sz="3600" dirty="0"/>
              <a:t>表面</a:t>
            </a:r>
            <a:endParaRPr kumimoji="1" lang="ja-JP" altLang="en-US" sz="3600" dirty="0"/>
          </a:p>
        </p:txBody>
      </p:sp>
      <p:sp>
        <p:nvSpPr>
          <p:cNvPr id="14" name="テキスト ボックス 13">
            <a:extLst>
              <a:ext uri="{FF2B5EF4-FFF2-40B4-BE49-F238E27FC236}">
                <a16:creationId xmlns:a16="http://schemas.microsoft.com/office/drawing/2014/main" id="{1851D147-96C4-E85B-CCC4-9C57406FF4E8}"/>
              </a:ext>
            </a:extLst>
          </p:cNvPr>
          <p:cNvSpPr txBox="1"/>
          <p:nvPr/>
        </p:nvSpPr>
        <p:spPr>
          <a:xfrm>
            <a:off x="10177909" y="1159628"/>
            <a:ext cx="1230163" cy="646331"/>
          </a:xfrm>
          <a:prstGeom prst="rect">
            <a:avLst/>
          </a:prstGeom>
          <a:noFill/>
        </p:spPr>
        <p:txBody>
          <a:bodyPr wrap="square" rtlCol="0">
            <a:spAutoFit/>
          </a:bodyPr>
          <a:lstStyle/>
          <a:p>
            <a:r>
              <a:rPr lang="ja-JP" altLang="en-US" sz="3600" dirty="0"/>
              <a:t>裏面</a:t>
            </a:r>
            <a:endParaRPr kumimoji="1" lang="ja-JP" altLang="en-US" sz="3600" dirty="0"/>
          </a:p>
        </p:txBody>
      </p:sp>
      <p:sp>
        <p:nvSpPr>
          <p:cNvPr id="15" name="テキスト ボックス 14">
            <a:extLst>
              <a:ext uri="{FF2B5EF4-FFF2-40B4-BE49-F238E27FC236}">
                <a16:creationId xmlns:a16="http://schemas.microsoft.com/office/drawing/2014/main" id="{DB649B2D-0DC8-73E4-ED5D-4ECC1C566D5A}"/>
              </a:ext>
            </a:extLst>
          </p:cNvPr>
          <p:cNvSpPr txBox="1"/>
          <p:nvPr/>
        </p:nvSpPr>
        <p:spPr>
          <a:xfrm>
            <a:off x="7389757" y="6208756"/>
            <a:ext cx="2788152" cy="307777"/>
          </a:xfrm>
          <a:prstGeom prst="rect">
            <a:avLst/>
          </a:prstGeom>
          <a:noFill/>
        </p:spPr>
        <p:txBody>
          <a:bodyPr wrap="square" rtlCol="0">
            <a:spAutoFit/>
          </a:bodyPr>
          <a:lstStyle/>
          <a:p>
            <a:r>
              <a:rPr kumimoji="1" lang="ja-JP" altLang="en-US" sz="1400" dirty="0"/>
              <a:t>ぬまちゃん作</a:t>
            </a:r>
          </a:p>
        </p:txBody>
      </p:sp>
      <p:pic>
        <p:nvPicPr>
          <p:cNvPr id="17" name="図 16" descr="グリーン, 傘 が含まれている画像&#10;&#10;自動的に生成された説明">
            <a:extLst>
              <a:ext uri="{FF2B5EF4-FFF2-40B4-BE49-F238E27FC236}">
                <a16:creationId xmlns:a16="http://schemas.microsoft.com/office/drawing/2014/main" id="{8921D57B-B10B-2790-FB11-6FEAE3B661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506" y="4497991"/>
            <a:ext cx="1964754" cy="1473566"/>
          </a:xfrm>
          <a:prstGeom prst="rect">
            <a:avLst/>
          </a:prstGeom>
        </p:spPr>
      </p:pic>
      <p:pic>
        <p:nvPicPr>
          <p:cNvPr id="1028" name="Picture 4" descr="まとめ】花の無料イラスト素材集｜イラストイメージ">
            <a:extLst>
              <a:ext uri="{FF2B5EF4-FFF2-40B4-BE49-F238E27FC236}">
                <a16:creationId xmlns:a16="http://schemas.microsoft.com/office/drawing/2014/main" id="{3F06A4CD-3FDC-3A85-D101-DDFDC4689A2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7917" y1="38750" x2="47917" y2="38750"/>
                        <a14:foregroundMark x1="45000" y1="35417" x2="45000" y2="35417"/>
                        <a14:foregroundMark x1="37917" y1="37917" x2="37917" y2="37917"/>
                        <a14:foregroundMark x1="45417" y1="35000" x2="46667" y2="34583"/>
                        <a14:foregroundMark x1="49167" y1="34583" x2="49167" y2="34583"/>
                        <a14:foregroundMark x1="49167" y1="34583" x2="54167" y2="48333"/>
                        <a14:foregroundMark x1="55000" y1="43750" x2="55000" y2="43750"/>
                        <a14:foregroundMark x1="57500" y1="43333" x2="59167" y2="43333"/>
                        <a14:foregroundMark x1="61250" y1="42500" x2="61250" y2="42500"/>
                        <a14:foregroundMark x1="37083" y1="45000" x2="56667" y2="56250"/>
                        <a14:foregroundMark x1="56667" y1="56250" x2="68333" y2="38750"/>
                        <a14:foregroundMark x1="68333" y1="38750" x2="50000" y2="23750"/>
                        <a14:foregroundMark x1="50000" y1="23750" x2="45417" y2="32500"/>
                        <a14:foregroundMark x1="50000" y1="34583" x2="50000" y2="34583"/>
                        <a14:foregroundMark x1="50000" y1="27500" x2="50000" y2="27500"/>
                        <a14:foregroundMark x1="50000" y1="27500" x2="50000" y2="27500"/>
                        <a14:foregroundMark x1="50000" y1="27083" x2="50000" y2="27083"/>
                        <a14:foregroundMark x1="50000" y1="27083" x2="50000" y2="27083"/>
                        <a14:foregroundMark x1="50000" y1="28333" x2="50000" y2="29583"/>
                        <a14:foregroundMark x1="50000" y1="31250" x2="50000" y2="35417"/>
                        <a14:foregroundMark x1="50000" y1="30833" x2="51667" y2="41250"/>
                        <a14:foregroundMark x1="49167" y1="31250" x2="50000" y2="40833"/>
                      </a14:backgroundRemoval>
                    </a14:imgEffect>
                  </a14:imgLayer>
                </a14:imgProps>
              </a:ext>
              <a:ext uri="{28A0092B-C50C-407E-A947-70E740481C1C}">
                <a14:useLocalDpi xmlns:a14="http://schemas.microsoft.com/office/drawing/2010/main"/>
              </a:ext>
            </a:extLst>
          </a:blip>
          <a:srcRect/>
          <a:stretch>
            <a:fillRect/>
          </a:stretch>
        </p:blipFill>
        <p:spPr bwMode="auto">
          <a:xfrm>
            <a:off x="1010518" y="2878250"/>
            <a:ext cx="3270570" cy="327057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A102D6D7-4C2F-A345-E91B-F7D87D9B140C}"/>
              </a:ext>
            </a:extLst>
          </p:cNvPr>
          <p:cNvSpPr txBox="1"/>
          <p:nvPr/>
        </p:nvSpPr>
        <p:spPr>
          <a:xfrm>
            <a:off x="9334618" y="2257124"/>
            <a:ext cx="1846659" cy="3979942"/>
          </a:xfrm>
          <a:prstGeom prst="rect">
            <a:avLst/>
          </a:prstGeom>
          <a:noFill/>
        </p:spPr>
        <p:txBody>
          <a:bodyPr vert="eaVert" wrap="square" rtlCol="0">
            <a:spAutoFit/>
          </a:bodyPr>
          <a:lstStyle/>
          <a:p>
            <a:r>
              <a:rPr kumimoji="1" lang="ja-JP" altLang="en-US" sz="3600" dirty="0"/>
              <a:t>え！</a:t>
            </a:r>
            <a:endParaRPr kumimoji="1" lang="en-US" altLang="ja-JP" sz="3600" dirty="0"/>
          </a:p>
          <a:p>
            <a:r>
              <a:rPr kumimoji="1" lang="ja-JP" altLang="en-US" sz="3600" dirty="0"/>
              <a:t>こんなところに</a:t>
            </a:r>
            <a:endParaRPr kumimoji="1" lang="en-US" altLang="ja-JP" sz="3600" dirty="0"/>
          </a:p>
          <a:p>
            <a:r>
              <a:rPr kumimoji="1" lang="ja-JP" altLang="en-US" sz="3600" dirty="0"/>
              <a:t>咲いているの？</a:t>
            </a:r>
          </a:p>
        </p:txBody>
      </p:sp>
      <p:sp>
        <p:nvSpPr>
          <p:cNvPr id="11" name="テキスト ボックス 10">
            <a:extLst>
              <a:ext uri="{FF2B5EF4-FFF2-40B4-BE49-F238E27FC236}">
                <a16:creationId xmlns:a16="http://schemas.microsoft.com/office/drawing/2014/main" id="{A523DC9F-4917-7569-B2AB-BA2596394A1A}"/>
              </a:ext>
            </a:extLst>
          </p:cNvPr>
          <p:cNvSpPr txBox="1"/>
          <p:nvPr/>
        </p:nvSpPr>
        <p:spPr>
          <a:xfrm>
            <a:off x="7371095" y="2951514"/>
            <a:ext cx="2031325" cy="3447091"/>
          </a:xfrm>
          <a:prstGeom prst="rect">
            <a:avLst/>
          </a:prstGeom>
          <a:noFill/>
        </p:spPr>
        <p:txBody>
          <a:bodyPr vert="eaVert" wrap="square" rtlCol="0">
            <a:spAutoFit/>
          </a:bodyPr>
          <a:lstStyle/>
          <a:p>
            <a:r>
              <a:rPr lang="ja-JP" altLang="en-US" sz="2000" dirty="0"/>
              <a:t>尾瀬を歩いてみたら、こんな花が変なところに生えていたよ。だって、ふつうは木道に生えないと思ったんだ。こんなところにも生えるなんてふしぎだなあ思ったんだよ。</a:t>
            </a:r>
            <a:endParaRPr kumimoji="1" lang="en-US" altLang="ja-JP" sz="2000" dirty="0"/>
          </a:p>
        </p:txBody>
      </p:sp>
      <p:sp>
        <p:nvSpPr>
          <p:cNvPr id="16" name="テキスト ボックス 15">
            <a:extLst>
              <a:ext uri="{FF2B5EF4-FFF2-40B4-BE49-F238E27FC236}">
                <a16:creationId xmlns:a16="http://schemas.microsoft.com/office/drawing/2014/main" id="{E124433C-2438-CBB9-BC90-F058EFEC551D}"/>
              </a:ext>
            </a:extLst>
          </p:cNvPr>
          <p:cNvSpPr txBox="1"/>
          <p:nvPr/>
        </p:nvSpPr>
        <p:spPr>
          <a:xfrm>
            <a:off x="7472671" y="2455706"/>
            <a:ext cx="2321084" cy="307777"/>
          </a:xfrm>
          <a:prstGeom prst="rect">
            <a:avLst/>
          </a:prstGeom>
          <a:noFill/>
        </p:spPr>
        <p:txBody>
          <a:bodyPr wrap="square" rtlCol="0">
            <a:spAutoFit/>
          </a:bodyPr>
          <a:lstStyle/>
          <a:p>
            <a:r>
              <a:rPr lang="en-US" altLang="ja-JP" sz="1400" dirty="0"/>
              <a:t>【</a:t>
            </a:r>
            <a:r>
              <a:rPr lang="ja-JP" altLang="en-US" sz="1400" dirty="0"/>
              <a:t>不思議に思った理由</a:t>
            </a:r>
            <a:r>
              <a:rPr lang="en-US" altLang="ja-JP" sz="1400" dirty="0"/>
              <a:t>】</a:t>
            </a:r>
            <a:endParaRPr kumimoji="1" lang="ja-JP" altLang="en-US" sz="1400" dirty="0"/>
          </a:p>
        </p:txBody>
      </p:sp>
      <p:sp>
        <p:nvSpPr>
          <p:cNvPr id="2" name="テキスト ボックス 1">
            <a:extLst>
              <a:ext uri="{FF2B5EF4-FFF2-40B4-BE49-F238E27FC236}">
                <a16:creationId xmlns:a16="http://schemas.microsoft.com/office/drawing/2014/main" id="{F7B47D72-45D9-7A9C-C532-5EBB965E117A}"/>
              </a:ext>
            </a:extLst>
          </p:cNvPr>
          <p:cNvSpPr txBox="1"/>
          <p:nvPr/>
        </p:nvSpPr>
        <p:spPr>
          <a:xfrm>
            <a:off x="184197" y="265330"/>
            <a:ext cx="3828639" cy="646331"/>
          </a:xfrm>
          <a:prstGeom prst="rect">
            <a:avLst/>
          </a:prstGeom>
          <a:noFill/>
        </p:spPr>
        <p:txBody>
          <a:bodyPr wrap="square" rtlCol="0">
            <a:spAutoFit/>
          </a:bodyPr>
          <a:lstStyle/>
          <a:p>
            <a:r>
              <a:rPr kumimoji="1" lang="en-US" altLang="ja-JP" sz="3600" dirty="0"/>
              <a:t>【</a:t>
            </a:r>
            <a:r>
              <a:rPr kumimoji="1" lang="ja-JP" altLang="en-US" sz="3600" dirty="0"/>
              <a:t>解説</a:t>
            </a:r>
            <a:r>
              <a:rPr kumimoji="1" lang="en-US" altLang="ja-JP" sz="3600" dirty="0"/>
              <a:t>】</a:t>
            </a:r>
            <a:r>
              <a:rPr kumimoji="1" lang="ja-JP" altLang="en-US" sz="3600" dirty="0">
                <a:highlight>
                  <a:srgbClr val="FFFF00"/>
                </a:highlight>
              </a:rPr>
              <a:t>取り札</a:t>
            </a:r>
            <a:r>
              <a:rPr kumimoji="1" lang="ja-JP" altLang="en-US" sz="3600" dirty="0"/>
              <a:t>　例</a:t>
            </a:r>
          </a:p>
        </p:txBody>
      </p:sp>
      <p:sp>
        <p:nvSpPr>
          <p:cNvPr id="3" name="正方形/長方形 2">
            <a:extLst>
              <a:ext uri="{FF2B5EF4-FFF2-40B4-BE49-F238E27FC236}">
                <a16:creationId xmlns:a16="http://schemas.microsoft.com/office/drawing/2014/main" id="{AFD56C5C-7793-5758-1519-CCDD9922DB0A}"/>
              </a:ext>
            </a:extLst>
          </p:cNvPr>
          <p:cNvSpPr/>
          <p:nvPr/>
        </p:nvSpPr>
        <p:spPr>
          <a:xfrm>
            <a:off x="0" y="777657"/>
            <a:ext cx="11960981" cy="590325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3C60213-F091-7227-7410-48E3EF37026E}"/>
              </a:ext>
            </a:extLst>
          </p:cNvPr>
          <p:cNvSpPr txBox="1"/>
          <p:nvPr/>
        </p:nvSpPr>
        <p:spPr>
          <a:xfrm>
            <a:off x="3055326" y="2587728"/>
            <a:ext cx="5077440" cy="461665"/>
          </a:xfrm>
          <a:prstGeom prst="rect">
            <a:avLst/>
          </a:prstGeom>
          <a:noFill/>
        </p:spPr>
        <p:txBody>
          <a:bodyPr wrap="square" rtlCol="0">
            <a:spAutoFit/>
          </a:bodyPr>
          <a:lstStyle/>
          <a:p>
            <a:r>
              <a:rPr lang="ja-JP" altLang="en-US" sz="2400" dirty="0">
                <a:solidFill>
                  <a:srgbClr val="FF0000"/>
                </a:solidFill>
              </a:rPr>
              <a:t>↓　写真でも、絵でもＯＫ！</a:t>
            </a:r>
            <a:endParaRPr lang="en-US" altLang="ja-JP" sz="2400" dirty="0">
              <a:solidFill>
                <a:srgbClr val="FF0000"/>
              </a:solidFill>
            </a:endParaRPr>
          </a:p>
        </p:txBody>
      </p:sp>
      <p:sp>
        <p:nvSpPr>
          <p:cNvPr id="9" name="四角形: 角を丸くする 8">
            <a:extLst>
              <a:ext uri="{FF2B5EF4-FFF2-40B4-BE49-F238E27FC236}">
                <a16:creationId xmlns:a16="http://schemas.microsoft.com/office/drawing/2014/main" id="{6EF95605-8467-46AD-BD76-AC25C0E33B29}"/>
              </a:ext>
            </a:extLst>
          </p:cNvPr>
          <p:cNvSpPr/>
          <p:nvPr/>
        </p:nvSpPr>
        <p:spPr>
          <a:xfrm>
            <a:off x="1593898" y="3198690"/>
            <a:ext cx="3270569" cy="29799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A9FEEFDF-78D7-F1A9-1785-4361951153D3}"/>
              </a:ext>
            </a:extLst>
          </p:cNvPr>
          <p:cNvSpPr/>
          <p:nvPr/>
        </p:nvSpPr>
        <p:spPr>
          <a:xfrm>
            <a:off x="1250449" y="1523740"/>
            <a:ext cx="1610066" cy="12184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6D21255-2418-F259-1524-5174B929A5B6}"/>
              </a:ext>
            </a:extLst>
          </p:cNvPr>
          <p:cNvSpPr txBox="1"/>
          <p:nvPr/>
        </p:nvSpPr>
        <p:spPr>
          <a:xfrm>
            <a:off x="2920271" y="1836316"/>
            <a:ext cx="5077440" cy="830997"/>
          </a:xfrm>
          <a:prstGeom prst="rect">
            <a:avLst/>
          </a:prstGeom>
          <a:noFill/>
        </p:spPr>
        <p:txBody>
          <a:bodyPr wrap="square" rtlCol="0">
            <a:spAutoFit/>
          </a:bodyPr>
          <a:lstStyle/>
          <a:p>
            <a:r>
              <a:rPr lang="ja-JP" altLang="en-US" sz="2400" dirty="0">
                <a:solidFill>
                  <a:srgbClr val="FF0000"/>
                </a:solidFill>
              </a:rPr>
              <a:t>←　自由に一言考える</a:t>
            </a:r>
            <a:endParaRPr lang="en-US" altLang="ja-JP" sz="2400" dirty="0">
              <a:solidFill>
                <a:srgbClr val="FF0000"/>
              </a:solidFill>
            </a:endParaRPr>
          </a:p>
          <a:p>
            <a:endParaRPr kumimoji="1" lang="ja-JP" altLang="en-US" sz="2400" dirty="0">
              <a:solidFill>
                <a:srgbClr val="FF0000"/>
              </a:solidFill>
            </a:endParaRPr>
          </a:p>
        </p:txBody>
      </p:sp>
      <p:sp>
        <p:nvSpPr>
          <p:cNvPr id="21" name="テキスト ボックス 20">
            <a:extLst>
              <a:ext uri="{FF2B5EF4-FFF2-40B4-BE49-F238E27FC236}">
                <a16:creationId xmlns:a16="http://schemas.microsoft.com/office/drawing/2014/main" id="{F2273E7F-BE5B-1666-CBFF-4362F1914D08}"/>
              </a:ext>
            </a:extLst>
          </p:cNvPr>
          <p:cNvSpPr txBox="1"/>
          <p:nvPr/>
        </p:nvSpPr>
        <p:spPr>
          <a:xfrm>
            <a:off x="9021452" y="6165023"/>
            <a:ext cx="5077440" cy="461665"/>
          </a:xfrm>
          <a:prstGeom prst="rect">
            <a:avLst/>
          </a:prstGeom>
          <a:noFill/>
        </p:spPr>
        <p:txBody>
          <a:bodyPr wrap="square" rtlCol="0">
            <a:spAutoFit/>
          </a:bodyPr>
          <a:lstStyle/>
          <a:p>
            <a:r>
              <a:rPr lang="ja-JP" altLang="en-US" sz="2400" dirty="0">
                <a:solidFill>
                  <a:srgbClr val="FF0000"/>
                </a:solidFill>
              </a:rPr>
              <a:t>←　自分の</a:t>
            </a:r>
            <a:r>
              <a:rPr lang="ja-JP" altLang="en-US" dirty="0">
                <a:solidFill>
                  <a:srgbClr val="FF0000"/>
                </a:solidFill>
              </a:rPr>
              <a:t>ニックネーム</a:t>
            </a:r>
            <a:endParaRPr lang="en-US" altLang="ja-JP" sz="2400" dirty="0">
              <a:solidFill>
                <a:srgbClr val="FF0000"/>
              </a:solidFill>
            </a:endParaRPr>
          </a:p>
        </p:txBody>
      </p:sp>
      <p:sp>
        <p:nvSpPr>
          <p:cNvPr id="22" name="四角形: 角を丸くする 21">
            <a:extLst>
              <a:ext uri="{FF2B5EF4-FFF2-40B4-BE49-F238E27FC236}">
                <a16:creationId xmlns:a16="http://schemas.microsoft.com/office/drawing/2014/main" id="{8991EBDC-E171-4CB6-6952-85103D6FA533}"/>
              </a:ext>
            </a:extLst>
          </p:cNvPr>
          <p:cNvSpPr/>
          <p:nvPr/>
        </p:nvSpPr>
        <p:spPr>
          <a:xfrm>
            <a:off x="7363142" y="6254822"/>
            <a:ext cx="1658310" cy="4058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1A7F2E7-0F28-4164-E9C4-A29085CE2180}"/>
              </a:ext>
            </a:extLst>
          </p:cNvPr>
          <p:cNvSpPr txBox="1"/>
          <p:nvPr/>
        </p:nvSpPr>
        <p:spPr>
          <a:xfrm>
            <a:off x="6727699" y="990561"/>
            <a:ext cx="2684749" cy="1015663"/>
          </a:xfrm>
          <a:prstGeom prst="rect">
            <a:avLst/>
          </a:prstGeom>
          <a:noFill/>
        </p:spPr>
        <p:txBody>
          <a:bodyPr wrap="square" rtlCol="0">
            <a:spAutoFit/>
          </a:bodyPr>
          <a:lstStyle/>
          <a:p>
            <a:pPr algn="ctr"/>
            <a:r>
              <a:rPr lang="ja-JP" altLang="en-US" sz="2000" dirty="0">
                <a:solidFill>
                  <a:srgbClr val="FF0000"/>
                </a:solidFill>
              </a:rPr>
              <a:t>自分が不思議に思った</a:t>
            </a:r>
            <a:endParaRPr lang="en-US" altLang="ja-JP" sz="2000" dirty="0">
              <a:solidFill>
                <a:srgbClr val="FF0000"/>
              </a:solidFill>
            </a:endParaRPr>
          </a:p>
          <a:p>
            <a:pPr algn="ctr"/>
            <a:r>
              <a:rPr lang="ja-JP" altLang="en-US" sz="2000" dirty="0">
                <a:solidFill>
                  <a:srgbClr val="FF0000"/>
                </a:solidFill>
              </a:rPr>
              <a:t>　理由・想いを書く</a:t>
            </a:r>
            <a:endParaRPr lang="en-US" altLang="ja-JP" sz="2000" dirty="0">
              <a:solidFill>
                <a:srgbClr val="FF0000"/>
              </a:solidFill>
            </a:endParaRPr>
          </a:p>
          <a:p>
            <a:pPr algn="ctr"/>
            <a:r>
              <a:rPr lang="ja-JP" altLang="en-US" sz="2000" dirty="0">
                <a:solidFill>
                  <a:srgbClr val="FF0000"/>
                </a:solidFill>
              </a:rPr>
              <a:t>　↓</a:t>
            </a:r>
            <a:endParaRPr lang="en-US" altLang="ja-JP" sz="2000" dirty="0">
              <a:solidFill>
                <a:srgbClr val="FF0000"/>
              </a:solidFill>
            </a:endParaRPr>
          </a:p>
        </p:txBody>
      </p:sp>
      <p:sp>
        <p:nvSpPr>
          <p:cNvPr id="24" name="四角形: 角を丸くする 23">
            <a:extLst>
              <a:ext uri="{FF2B5EF4-FFF2-40B4-BE49-F238E27FC236}">
                <a16:creationId xmlns:a16="http://schemas.microsoft.com/office/drawing/2014/main" id="{ED656AB4-782B-F841-2348-8A075F09C5F0}"/>
              </a:ext>
            </a:extLst>
          </p:cNvPr>
          <p:cNvSpPr/>
          <p:nvPr/>
        </p:nvSpPr>
        <p:spPr>
          <a:xfrm>
            <a:off x="7364923" y="2243913"/>
            <a:ext cx="1969695" cy="41546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5CF19D8E-9847-CEC7-3890-AF2D326AB142}"/>
              </a:ext>
            </a:extLst>
          </p:cNvPr>
          <p:cNvSpPr/>
          <p:nvPr/>
        </p:nvSpPr>
        <p:spPr>
          <a:xfrm>
            <a:off x="9452567" y="2032198"/>
            <a:ext cx="1678095" cy="41546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45A9589-D5E0-8150-7C58-8B99516680E2}"/>
              </a:ext>
            </a:extLst>
          </p:cNvPr>
          <p:cNvSpPr txBox="1"/>
          <p:nvPr/>
        </p:nvSpPr>
        <p:spPr>
          <a:xfrm>
            <a:off x="9317512" y="1016535"/>
            <a:ext cx="2460495" cy="1015663"/>
          </a:xfrm>
          <a:prstGeom prst="rect">
            <a:avLst/>
          </a:prstGeom>
          <a:noFill/>
        </p:spPr>
        <p:txBody>
          <a:bodyPr wrap="square" rtlCol="0">
            <a:spAutoFit/>
          </a:bodyPr>
          <a:lstStyle/>
          <a:p>
            <a:pPr algn="ctr"/>
            <a:r>
              <a:rPr lang="ja-JP" altLang="en-US" sz="2000" dirty="0">
                <a:solidFill>
                  <a:srgbClr val="FF0000"/>
                </a:solidFill>
              </a:rPr>
              <a:t>取り札のフレーズを考える</a:t>
            </a:r>
            <a:endParaRPr lang="en-US" altLang="ja-JP" sz="2000" dirty="0">
              <a:solidFill>
                <a:srgbClr val="FF0000"/>
              </a:solidFill>
            </a:endParaRPr>
          </a:p>
          <a:p>
            <a:pPr algn="ctr"/>
            <a:r>
              <a:rPr lang="ja-JP" altLang="en-US" sz="2000" dirty="0">
                <a:solidFill>
                  <a:srgbClr val="FF0000"/>
                </a:solidFill>
              </a:rPr>
              <a:t>　↓</a:t>
            </a:r>
            <a:endParaRPr lang="en-US" altLang="ja-JP" sz="2000" dirty="0">
              <a:solidFill>
                <a:srgbClr val="FF0000"/>
              </a:solidFill>
            </a:endParaRPr>
          </a:p>
        </p:txBody>
      </p:sp>
    </p:spTree>
    <p:extLst>
      <p:ext uri="{BB962C8B-B14F-4D97-AF65-F5344CB8AC3E}">
        <p14:creationId xmlns:p14="http://schemas.microsoft.com/office/powerpoint/2010/main" val="13785240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3310</Words>
  <Application>Microsoft Office PowerPoint</Application>
  <PresentationFormat>ワイド画面</PresentationFormat>
  <Paragraphs>620</Paragraphs>
  <Slides>73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73</vt:i4>
      </vt:variant>
    </vt:vector>
  </HeadingPairs>
  <TitlesOfParts>
    <vt:vector size="78" baseType="lpstr">
      <vt:lpstr>TsukuARdGothic-Bold</vt:lpstr>
      <vt:lpstr>Yu Gothic UI</vt:lpstr>
      <vt:lpstr>游ゴシック</vt:lpstr>
      <vt:lpstr>Arial</vt:lpstr>
      <vt:lpstr>Office テーマ</vt:lpstr>
      <vt:lpstr>PowerPoint プレゼンテーション</vt:lpstr>
      <vt:lpstr>　　　　　　　尾瀬ネイチャーラーニングモデルプログラム　小学校編 尾瀬カルタ　</vt:lpstr>
      <vt:lpstr>PowerPoint プレゼンテーション</vt:lpstr>
      <vt:lpstr>PowerPoint プレゼンテーション</vt:lpstr>
      <vt:lpstr>PowerPoint プレゼンテーション</vt:lpstr>
      <vt:lpstr>これから行うこと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たとえ同じ風景を見ても、思いつく「不思議」はひとそれぞれ！</vt:lpstr>
      <vt:lpstr>振り返り</vt:lpstr>
      <vt:lpstr>次回予告：現地学習について</vt:lpstr>
      <vt:lpstr>PowerPoint プレゼンテーション</vt:lpstr>
      <vt:lpstr>　　　　　　　尾瀬ネイチャーラーニングモデルプログラム　小学校編 尾瀬カルタ　</vt:lpstr>
      <vt:lpstr>今日行うこと</vt:lpstr>
      <vt:lpstr>PowerPoint プレゼンテーション</vt:lpstr>
      <vt:lpstr>本日の流れ</vt:lpstr>
      <vt:lpstr>１．現地学習を振り返る</vt:lpstr>
      <vt:lpstr>２．不思議を絞る</vt:lpstr>
      <vt:lpstr>カルタ サンプル</vt:lpstr>
      <vt:lpstr>３．検討する</vt:lpstr>
      <vt:lpstr>検討するのポイント</vt:lpstr>
      <vt:lpstr>　　　　　　　尾瀬ネイチャーラーニングモデルプログラム　小学校編 尾瀬カルタ　</vt:lpstr>
      <vt:lpstr>今日行うこと</vt:lpstr>
      <vt:lpstr>PowerPoint プレゼンテーション</vt:lpstr>
      <vt:lpstr>本日の流れ</vt:lpstr>
      <vt:lpstr>１．不思議を明らかにする</vt:lpstr>
      <vt:lpstr>２．共有する</vt:lpstr>
      <vt:lpstr>　　　　　　　尾瀬ネイチャーラーニングモデルプログラム　小学校編 尾瀬カルタ　</vt:lpstr>
      <vt:lpstr>今日行うこと</vt:lpstr>
      <vt:lpstr>PowerPoint プレゼンテーション</vt:lpstr>
      <vt:lpstr>本日の流れ</vt:lpstr>
      <vt:lpstr>１．カルタの原案を作成する</vt:lpstr>
      <vt:lpstr>PowerPoint プレゼンテーション</vt:lpstr>
      <vt:lpstr>PowerPoint プレゼンテーション</vt:lpstr>
      <vt:lpstr>PowerPoint プレゼンテーション</vt:lpstr>
      <vt:lpstr>PowerPoint プレゼンテーション</vt:lpstr>
      <vt:lpstr>完成イメージ</vt:lpstr>
      <vt:lpstr>【再掲】１．カルタの原案を作成する</vt:lpstr>
      <vt:lpstr>２．共有する</vt:lpstr>
      <vt:lpstr>　　　　　　　尾瀬ネイチャーラーニングモデルプログラム　小学校編 尾瀬カルタ　</vt:lpstr>
      <vt:lpstr>今日行うこと</vt:lpstr>
      <vt:lpstr>PowerPoint プレゼンテーション</vt:lpstr>
      <vt:lpstr>本日の流れ</vt:lpstr>
      <vt:lpstr>１．カルタを完成する</vt:lpstr>
      <vt:lpstr>完成イメージ</vt:lpstr>
      <vt:lpstr>２．共有する</vt:lpstr>
      <vt:lpstr>　　　　　　　尾瀬ネイチャーラーニングモデルプログラム　小学校編 尾瀬カルタ　</vt:lpstr>
      <vt:lpstr>今日行うこと</vt:lpstr>
      <vt:lpstr>PowerPoint プレゼンテーション</vt:lpstr>
      <vt:lpstr>本日の流れ</vt:lpstr>
      <vt:lpstr>１．カルタで遊んでみる</vt:lpstr>
      <vt:lpstr>手順</vt:lpstr>
      <vt:lpstr>２．ふりかえり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2025-04-11T01:31:18Z</dcterms:created>
  <dcterms:modified xsi:type="dcterms:W3CDTF">2025-04-11T01:31:23Z</dcterms:modified>
</cp:coreProperties>
</file>