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60" r:id="rId2"/>
  </p:sldIdLst>
  <p:sldSz cx="7556500" cy="106934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 userDrawn="1">
          <p15:clr>
            <a:srgbClr val="A4A3A4"/>
          </p15:clr>
        </p15:guide>
        <p15:guide id="2" pos="23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132" y="60"/>
      </p:cViewPr>
      <p:guideLst>
        <p:guide orient="horz" pos="2168"/>
        <p:guide pos="2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3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4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4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24" indent="0">
              <a:buNone/>
              <a:defRPr sz="1200"/>
            </a:lvl2pPr>
            <a:lvl3pPr marL="914446" indent="0">
              <a:buNone/>
              <a:defRPr sz="1000"/>
            </a:lvl3pPr>
            <a:lvl4pPr marL="1371670" indent="0">
              <a:buNone/>
              <a:defRPr sz="900"/>
            </a:lvl4pPr>
            <a:lvl5pPr marL="1828894" indent="0">
              <a:buNone/>
              <a:defRPr sz="900"/>
            </a:lvl5pPr>
            <a:lvl6pPr marL="2286117" indent="0">
              <a:buNone/>
              <a:defRPr sz="900"/>
            </a:lvl6pPr>
            <a:lvl7pPr marL="2743340" indent="0">
              <a:buNone/>
              <a:defRPr sz="900"/>
            </a:lvl7pPr>
            <a:lvl8pPr marL="3200564" indent="0">
              <a:buNone/>
              <a:defRPr sz="900"/>
            </a:lvl8pPr>
            <a:lvl9pPr marL="365778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24" indent="0">
              <a:buNone/>
              <a:defRPr sz="2800"/>
            </a:lvl2pPr>
            <a:lvl3pPr marL="914446" indent="0">
              <a:buNone/>
              <a:defRPr sz="2400"/>
            </a:lvl3pPr>
            <a:lvl4pPr marL="1371670" indent="0">
              <a:buNone/>
              <a:defRPr sz="2000"/>
            </a:lvl4pPr>
            <a:lvl5pPr marL="1828894" indent="0">
              <a:buNone/>
              <a:defRPr sz="2000"/>
            </a:lvl5pPr>
            <a:lvl6pPr marL="2286117" indent="0">
              <a:buNone/>
              <a:defRPr sz="2000"/>
            </a:lvl6pPr>
            <a:lvl7pPr marL="2743340" indent="0">
              <a:buNone/>
              <a:defRPr sz="2000"/>
            </a:lvl7pPr>
            <a:lvl8pPr marL="3200564" indent="0">
              <a:buNone/>
              <a:defRPr sz="2000"/>
            </a:lvl8pPr>
            <a:lvl9pPr marL="365778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24" indent="0">
              <a:buNone/>
              <a:defRPr sz="1200"/>
            </a:lvl2pPr>
            <a:lvl3pPr marL="914446" indent="0">
              <a:buNone/>
              <a:defRPr sz="1000"/>
            </a:lvl3pPr>
            <a:lvl4pPr marL="1371670" indent="0">
              <a:buNone/>
              <a:defRPr sz="900"/>
            </a:lvl4pPr>
            <a:lvl5pPr marL="1828894" indent="0">
              <a:buNone/>
              <a:defRPr sz="900"/>
            </a:lvl5pPr>
            <a:lvl6pPr marL="2286117" indent="0">
              <a:buNone/>
              <a:defRPr sz="900"/>
            </a:lvl6pPr>
            <a:lvl7pPr marL="2743340" indent="0">
              <a:buNone/>
              <a:defRPr sz="900"/>
            </a:lvl7pPr>
            <a:lvl8pPr marL="3200564" indent="0">
              <a:buNone/>
              <a:defRPr sz="900"/>
            </a:lvl8pPr>
            <a:lvl9pPr marL="365778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4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18" indent="-342918" algn="l" defTabSz="91444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88" indent="-285765" algn="l" defTabSz="91444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8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2" indent="-228612" algn="l" defTabSz="91444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5" indent="-228612" algn="l" defTabSz="91444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8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52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6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9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7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4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69899" y="334199"/>
            <a:ext cx="6820201" cy="10023602"/>
            <a:chOff x="0" y="0"/>
            <a:chExt cx="2444206" cy="35922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44206" cy="3592233"/>
            </a:xfrm>
            <a:custGeom>
              <a:avLst/>
              <a:gdLst/>
              <a:ahLst/>
              <a:cxnLst/>
              <a:rect l="l" t="t" r="r" b="b"/>
              <a:pathLst>
                <a:path w="2444206" h="3592233">
                  <a:moveTo>
                    <a:pt x="28379" y="0"/>
                  </a:moveTo>
                  <a:lnTo>
                    <a:pt x="2415828" y="0"/>
                  </a:lnTo>
                  <a:cubicBezTo>
                    <a:pt x="2423354" y="0"/>
                    <a:pt x="2430572" y="2990"/>
                    <a:pt x="2435894" y="8312"/>
                  </a:cubicBezTo>
                  <a:cubicBezTo>
                    <a:pt x="2441216" y="13634"/>
                    <a:pt x="2444206" y="20852"/>
                    <a:pt x="2444206" y="28379"/>
                  </a:cubicBezTo>
                  <a:lnTo>
                    <a:pt x="2444206" y="3563854"/>
                  </a:lnTo>
                  <a:cubicBezTo>
                    <a:pt x="2444206" y="3571380"/>
                    <a:pt x="2441216" y="3578599"/>
                    <a:pt x="2435894" y="3583921"/>
                  </a:cubicBezTo>
                  <a:cubicBezTo>
                    <a:pt x="2430572" y="3589243"/>
                    <a:pt x="2423354" y="3592233"/>
                    <a:pt x="2415828" y="3592233"/>
                  </a:cubicBezTo>
                  <a:lnTo>
                    <a:pt x="28379" y="3592233"/>
                  </a:lnTo>
                  <a:cubicBezTo>
                    <a:pt x="20852" y="3592233"/>
                    <a:pt x="13634" y="3589243"/>
                    <a:pt x="8312" y="3583921"/>
                  </a:cubicBezTo>
                  <a:cubicBezTo>
                    <a:pt x="2990" y="3578599"/>
                    <a:pt x="0" y="3571380"/>
                    <a:pt x="0" y="3563854"/>
                  </a:cubicBezTo>
                  <a:lnTo>
                    <a:pt x="0" y="28379"/>
                  </a:lnTo>
                  <a:cubicBezTo>
                    <a:pt x="0" y="20852"/>
                    <a:pt x="2990" y="13634"/>
                    <a:pt x="8312" y="8312"/>
                  </a:cubicBezTo>
                  <a:cubicBezTo>
                    <a:pt x="13634" y="2990"/>
                    <a:pt x="20852" y="0"/>
                    <a:pt x="28379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444206" cy="3611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" name="Freeform 5"/>
          <p:cNvSpPr/>
          <p:nvPr/>
        </p:nvSpPr>
        <p:spPr>
          <a:xfrm>
            <a:off x="5941672" y="510912"/>
            <a:ext cx="801704" cy="542153"/>
          </a:xfrm>
          <a:custGeom>
            <a:avLst/>
            <a:gdLst/>
            <a:ahLst/>
            <a:cxnLst/>
            <a:rect l="l" t="t" r="r" b="b"/>
            <a:pathLst>
              <a:path w="801704" h="542153">
                <a:moveTo>
                  <a:pt x="0" y="0"/>
                </a:moveTo>
                <a:lnTo>
                  <a:pt x="801705" y="0"/>
                </a:lnTo>
                <a:lnTo>
                  <a:pt x="801705" y="542152"/>
                </a:lnTo>
                <a:lnTo>
                  <a:pt x="0" y="5421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79244" y="2004307"/>
            <a:ext cx="6598012" cy="3511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914446">
              <a:lnSpc>
                <a:spcPts val="3207"/>
              </a:lnSpc>
              <a:defRPr/>
            </a:pPr>
            <a:r>
              <a:rPr lang="en-US" sz="1557" spc="-23" dirty="0" err="1">
                <a:solidFill>
                  <a:srgbClr val="000000"/>
                </a:solidFill>
                <a:latin typeface="+mn-ea"/>
              </a:rPr>
              <a:t>氏名</a:t>
            </a:r>
            <a:r>
              <a:rPr lang="en-US" sz="1557" spc="-23" dirty="0">
                <a:solidFill>
                  <a:srgbClr val="000000"/>
                </a:solidFill>
                <a:latin typeface="+mn-ea"/>
              </a:rPr>
              <a:t>（　　　　　　　　　）　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39562" y="1294333"/>
            <a:ext cx="6820201" cy="5898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5162"/>
              </a:lnSpc>
              <a:defRPr/>
            </a:pPr>
            <a:r>
              <a:rPr lang="ja-JP" altLang="en-US" sz="3226" spc="-161" dirty="0">
                <a:solidFill>
                  <a:srgbClr val="000000"/>
                </a:solidFill>
                <a:latin typeface="+mn-ea"/>
              </a:rPr>
              <a:t>振り返り ワークシート</a:t>
            </a:r>
            <a:endParaRPr lang="en-US" sz="3226" spc="-16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7" name="TextBox 15">
            <a:extLst>
              <a:ext uri="{FF2B5EF4-FFF2-40B4-BE49-F238E27FC236}">
                <a16:creationId xmlns:a16="http://schemas.microsoft.com/office/drawing/2014/main" id="{CC8E9371-C2AA-5B35-B3A7-0DE099DBA880}"/>
              </a:ext>
            </a:extLst>
          </p:cNvPr>
          <p:cNvSpPr txBox="1"/>
          <p:nvPr/>
        </p:nvSpPr>
        <p:spPr>
          <a:xfrm>
            <a:off x="483249" y="2456655"/>
            <a:ext cx="6594007" cy="2727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自分が制作した「みちみち尾瀬カルタ」の自己採点をしてみよう！</a:t>
            </a:r>
            <a:endParaRPr lang="en-US" altLang="ja-JP" sz="1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AD4C2485-49FF-3045-EC9E-7C0329606E32}"/>
              </a:ext>
            </a:extLst>
          </p:cNvPr>
          <p:cNvSpPr txBox="1"/>
          <p:nvPr/>
        </p:nvSpPr>
        <p:spPr>
          <a:xfrm>
            <a:off x="588148" y="424676"/>
            <a:ext cx="3768850" cy="641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660"/>
              </a:lnSpc>
            </a:pP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WS03【</a:t>
            </a: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振り返り用ワークシート</a:t>
            </a: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】</a:t>
            </a: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全１</a:t>
            </a: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P</a:t>
            </a:r>
          </a:p>
          <a:p>
            <a:pPr>
              <a:lnSpc>
                <a:spcPts val="2660"/>
              </a:lnSpc>
            </a:pP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尾瀬ネイチャーラーニング（小学校用）</a:t>
            </a:r>
            <a:endParaRPr lang="en-US" sz="1200" spc="74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スライド番号プレースホルダー 13">
            <a:extLst>
              <a:ext uri="{FF2B5EF4-FFF2-40B4-BE49-F238E27FC236}">
                <a16:creationId xmlns:a16="http://schemas.microsoft.com/office/drawing/2014/main" id="{2136AC52-B01F-1FBB-5E0B-C5F3A1672A51}"/>
              </a:ext>
            </a:extLst>
          </p:cNvPr>
          <p:cNvSpPr txBox="1">
            <a:spLocks/>
          </p:cNvSpPr>
          <p:nvPr/>
        </p:nvSpPr>
        <p:spPr>
          <a:xfrm>
            <a:off x="4964756" y="3976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800" smtClean="0"/>
              <a:pPr/>
              <a:t>1</a:t>
            </a:fld>
            <a:endParaRPr lang="en-US" sz="1800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EA024D80-1763-B497-CD68-A6AFC2D80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73186"/>
              </p:ext>
            </p:extLst>
          </p:nvPr>
        </p:nvGraphicFramePr>
        <p:xfrm>
          <a:off x="508946" y="2897465"/>
          <a:ext cx="6568310" cy="2172636"/>
        </p:xfrm>
        <a:graphic>
          <a:graphicData uri="http://schemas.openxmlformats.org/drawingml/2006/table">
            <a:tbl>
              <a:tblPr/>
              <a:tblGrid>
                <a:gridCol w="2333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4826">
                  <a:extLst>
                    <a:ext uri="{9D8B030D-6E8A-4147-A177-3AD203B41FA5}">
                      <a16:colId xmlns:a16="http://schemas.microsoft.com/office/drawing/2014/main" val="42008408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点満点中、何点？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</a:pP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自分なりに工夫したことやこだわったところは？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27">
                <a:tc>
                  <a:txBody>
                    <a:bodyPr/>
                    <a:lstStyle/>
                    <a:p>
                      <a:pPr algn="l">
                        <a:lnSpc>
                          <a:spcPts val="1458"/>
                        </a:lnSpc>
                        <a:defRPr/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58"/>
                        </a:lnSpc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15">
            <a:extLst>
              <a:ext uri="{FF2B5EF4-FFF2-40B4-BE49-F238E27FC236}">
                <a16:creationId xmlns:a16="http://schemas.microsoft.com/office/drawing/2014/main" id="{C492051D-4055-637C-7377-C99004DCB976}"/>
              </a:ext>
            </a:extLst>
          </p:cNvPr>
          <p:cNvSpPr txBox="1"/>
          <p:nvPr/>
        </p:nvSpPr>
        <p:spPr>
          <a:xfrm>
            <a:off x="510493" y="5224975"/>
            <a:ext cx="6594007" cy="2727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この学習で成長したと思えることについて振り返ろう！（複数チェック回答あり）</a:t>
            </a:r>
            <a:endParaRPr lang="en-US" altLang="ja-JP" sz="1400" b="1" dirty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FB87DF3-D32A-5342-E211-FFB932E56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91958"/>
              </p:ext>
            </p:extLst>
          </p:nvPr>
        </p:nvGraphicFramePr>
        <p:xfrm>
          <a:off x="536190" y="5665785"/>
          <a:ext cx="3242060" cy="1751394"/>
        </p:xfrm>
        <a:graphic>
          <a:graphicData uri="http://schemas.openxmlformats.org/drawingml/2006/table">
            <a:tbl>
              <a:tblPr/>
              <a:tblGrid>
                <a:gridCol w="324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90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□「不思議」を思いつくようになった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□自分なりに調べることができるようになった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□友達と協力することができるようになった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□計画的に取り組めるようになった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□尾瀬のことがよく理解できた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6A3BD656-E8C1-0BF4-DD42-D768C8D98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15128"/>
              </p:ext>
            </p:extLst>
          </p:nvPr>
        </p:nvGraphicFramePr>
        <p:xfrm>
          <a:off x="3812790" y="5652552"/>
          <a:ext cx="3242060" cy="1751394"/>
        </p:xfrm>
        <a:graphic>
          <a:graphicData uri="http://schemas.openxmlformats.org/drawingml/2006/table">
            <a:tbl>
              <a:tblPr/>
              <a:tblGrid>
                <a:gridCol w="324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90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□アイディアを思いつくようになった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□自分の得意なことが増えた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□集中して取り組めるようになった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□難しいことでも取り組む気持ちが強くなった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ja-JP" altLang="en-US" sz="11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□尾瀬にまた関わりたくなった</a:t>
                      </a:r>
                      <a:endParaRPr lang="en-US" altLang="ja-JP" sz="11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5">
            <a:extLst>
              <a:ext uri="{FF2B5EF4-FFF2-40B4-BE49-F238E27FC236}">
                <a16:creationId xmlns:a16="http://schemas.microsoft.com/office/drawing/2014/main" id="{443DD953-997F-2024-10D6-B4134F6C675B}"/>
              </a:ext>
            </a:extLst>
          </p:cNvPr>
          <p:cNvSpPr txBox="1"/>
          <p:nvPr/>
        </p:nvSpPr>
        <p:spPr>
          <a:xfrm>
            <a:off x="588148" y="7585286"/>
            <a:ext cx="6594007" cy="2727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自由に感想や学んだことを振り返ろう</a:t>
            </a:r>
            <a:endParaRPr lang="en-US" altLang="ja-JP" sz="1400" b="1" dirty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17" name="Table 8">
            <a:extLst>
              <a:ext uri="{FF2B5EF4-FFF2-40B4-BE49-F238E27FC236}">
                <a16:creationId xmlns:a16="http://schemas.microsoft.com/office/drawing/2014/main" id="{3FE580CE-C5B5-2C91-3313-26A460EBB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00803"/>
              </p:ext>
            </p:extLst>
          </p:nvPr>
        </p:nvGraphicFramePr>
        <p:xfrm>
          <a:off x="465506" y="7964043"/>
          <a:ext cx="6632849" cy="2218445"/>
        </p:xfrm>
        <a:graphic>
          <a:graphicData uri="http://schemas.openxmlformats.org/drawingml/2006/table">
            <a:tbl>
              <a:tblPr/>
              <a:tblGrid>
                <a:gridCol w="6632849">
                  <a:extLst>
                    <a:ext uri="{9D8B030D-6E8A-4147-A177-3AD203B41FA5}">
                      <a16:colId xmlns:a16="http://schemas.microsoft.com/office/drawing/2014/main" val="4200840841"/>
                    </a:ext>
                  </a:extLst>
                </a:gridCol>
              </a:tblGrid>
              <a:tr h="2218445">
                <a:tc>
                  <a:txBody>
                    <a:bodyPr/>
                    <a:lstStyle/>
                    <a:p>
                      <a:pPr>
                        <a:lnSpc>
                          <a:spcPts val="1458"/>
                        </a:lnSpc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2025-04-11T01:31:00Z</dcterms:created>
  <dcterms:modified xsi:type="dcterms:W3CDTF">2025-04-11T01:31:02Z</dcterms:modified>
  <dc:identifier/>
</cp:coreProperties>
</file>