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sldIdLst>
    <p:sldId id="260" r:id="rId2"/>
    <p:sldId id="261" r:id="rId3"/>
    <p:sldId id="266" r:id="rId4"/>
    <p:sldId id="264" r:id="rId5"/>
  </p:sldIdLst>
  <p:sldSz cx="7556500" cy="106934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8" userDrawn="1">
          <p15:clr>
            <a:srgbClr val="A4A3A4"/>
          </p15:clr>
        </p15:guide>
        <p15:guide id="2" pos="23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3132" y="60"/>
      </p:cViewPr>
      <p:guideLst>
        <p:guide orient="horz" pos="2168"/>
        <p:guide pos="23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1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3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5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7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4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70" indent="0">
              <a:buNone/>
              <a:defRPr sz="1600" b="1"/>
            </a:lvl4pPr>
            <a:lvl5pPr marL="1828894" indent="0">
              <a:buNone/>
              <a:defRPr sz="1600" b="1"/>
            </a:lvl5pPr>
            <a:lvl6pPr marL="2286117" indent="0">
              <a:buNone/>
              <a:defRPr sz="1600" b="1"/>
            </a:lvl6pPr>
            <a:lvl7pPr marL="2743340" indent="0">
              <a:buNone/>
              <a:defRPr sz="1600" b="1"/>
            </a:lvl7pPr>
            <a:lvl8pPr marL="3200564" indent="0">
              <a:buNone/>
              <a:defRPr sz="1600" b="1"/>
            </a:lvl8pPr>
            <a:lvl9pPr marL="365778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4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70" indent="0">
              <a:buNone/>
              <a:defRPr sz="1600" b="1"/>
            </a:lvl4pPr>
            <a:lvl5pPr marL="1828894" indent="0">
              <a:buNone/>
              <a:defRPr sz="1600" b="1"/>
            </a:lvl5pPr>
            <a:lvl6pPr marL="2286117" indent="0">
              <a:buNone/>
              <a:defRPr sz="1600" b="1"/>
            </a:lvl6pPr>
            <a:lvl7pPr marL="2743340" indent="0">
              <a:buNone/>
              <a:defRPr sz="1600" b="1"/>
            </a:lvl7pPr>
            <a:lvl8pPr marL="3200564" indent="0">
              <a:buNone/>
              <a:defRPr sz="1600" b="1"/>
            </a:lvl8pPr>
            <a:lvl9pPr marL="365778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24" indent="0">
              <a:buNone/>
              <a:defRPr sz="1200"/>
            </a:lvl2pPr>
            <a:lvl3pPr marL="914446" indent="0">
              <a:buNone/>
              <a:defRPr sz="1000"/>
            </a:lvl3pPr>
            <a:lvl4pPr marL="1371670" indent="0">
              <a:buNone/>
              <a:defRPr sz="900"/>
            </a:lvl4pPr>
            <a:lvl5pPr marL="1828894" indent="0">
              <a:buNone/>
              <a:defRPr sz="900"/>
            </a:lvl5pPr>
            <a:lvl6pPr marL="2286117" indent="0">
              <a:buNone/>
              <a:defRPr sz="900"/>
            </a:lvl6pPr>
            <a:lvl7pPr marL="2743340" indent="0">
              <a:buNone/>
              <a:defRPr sz="900"/>
            </a:lvl7pPr>
            <a:lvl8pPr marL="3200564" indent="0">
              <a:buNone/>
              <a:defRPr sz="900"/>
            </a:lvl8pPr>
            <a:lvl9pPr marL="365778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24" indent="0">
              <a:buNone/>
              <a:defRPr sz="2800"/>
            </a:lvl2pPr>
            <a:lvl3pPr marL="914446" indent="0">
              <a:buNone/>
              <a:defRPr sz="2400"/>
            </a:lvl3pPr>
            <a:lvl4pPr marL="1371670" indent="0">
              <a:buNone/>
              <a:defRPr sz="2000"/>
            </a:lvl4pPr>
            <a:lvl5pPr marL="1828894" indent="0">
              <a:buNone/>
              <a:defRPr sz="2000"/>
            </a:lvl5pPr>
            <a:lvl6pPr marL="2286117" indent="0">
              <a:buNone/>
              <a:defRPr sz="2000"/>
            </a:lvl6pPr>
            <a:lvl7pPr marL="2743340" indent="0">
              <a:buNone/>
              <a:defRPr sz="2000"/>
            </a:lvl7pPr>
            <a:lvl8pPr marL="3200564" indent="0">
              <a:buNone/>
              <a:defRPr sz="2000"/>
            </a:lvl8pPr>
            <a:lvl9pPr marL="3657787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1"/>
          </a:xfrm>
        </p:spPr>
        <p:txBody>
          <a:bodyPr/>
          <a:lstStyle>
            <a:lvl1pPr marL="0" indent="0">
              <a:buNone/>
              <a:defRPr sz="1400"/>
            </a:lvl1pPr>
            <a:lvl2pPr marL="457224" indent="0">
              <a:buNone/>
              <a:defRPr sz="1200"/>
            </a:lvl2pPr>
            <a:lvl3pPr marL="914446" indent="0">
              <a:buNone/>
              <a:defRPr sz="1000"/>
            </a:lvl3pPr>
            <a:lvl4pPr marL="1371670" indent="0">
              <a:buNone/>
              <a:defRPr sz="900"/>
            </a:lvl4pPr>
            <a:lvl5pPr marL="1828894" indent="0">
              <a:buNone/>
              <a:defRPr sz="900"/>
            </a:lvl5pPr>
            <a:lvl6pPr marL="2286117" indent="0">
              <a:buNone/>
              <a:defRPr sz="900"/>
            </a:lvl6pPr>
            <a:lvl7pPr marL="2743340" indent="0">
              <a:buNone/>
              <a:defRPr sz="900"/>
            </a:lvl7pPr>
            <a:lvl8pPr marL="3200564" indent="0">
              <a:buNone/>
              <a:defRPr sz="900"/>
            </a:lvl8pPr>
            <a:lvl9pPr marL="365778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1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4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18" indent="-342918" algn="l" defTabSz="914446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88" indent="-285765" algn="l" defTabSz="91444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58" indent="-228612" algn="l" defTabSz="91444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82" indent="-228612" algn="l" defTabSz="914446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05" indent="-228612" algn="l" defTabSz="914446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28" indent="-228612" algn="l" defTabSz="91444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52" indent="-228612" algn="l" defTabSz="91444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6" indent="-228612" algn="l" defTabSz="91444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9" indent="-228612" algn="l" defTabSz="91444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7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4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D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69899" y="334199"/>
            <a:ext cx="6820201" cy="10023602"/>
            <a:chOff x="0" y="0"/>
            <a:chExt cx="2444206" cy="359223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444206" cy="3592233"/>
            </a:xfrm>
            <a:custGeom>
              <a:avLst/>
              <a:gdLst/>
              <a:ahLst/>
              <a:cxnLst/>
              <a:rect l="l" t="t" r="r" b="b"/>
              <a:pathLst>
                <a:path w="2444206" h="3592233">
                  <a:moveTo>
                    <a:pt x="28379" y="0"/>
                  </a:moveTo>
                  <a:lnTo>
                    <a:pt x="2415828" y="0"/>
                  </a:lnTo>
                  <a:cubicBezTo>
                    <a:pt x="2423354" y="0"/>
                    <a:pt x="2430572" y="2990"/>
                    <a:pt x="2435894" y="8312"/>
                  </a:cubicBezTo>
                  <a:cubicBezTo>
                    <a:pt x="2441216" y="13634"/>
                    <a:pt x="2444206" y="20852"/>
                    <a:pt x="2444206" y="28379"/>
                  </a:cubicBezTo>
                  <a:lnTo>
                    <a:pt x="2444206" y="3563854"/>
                  </a:lnTo>
                  <a:cubicBezTo>
                    <a:pt x="2444206" y="3571380"/>
                    <a:pt x="2441216" y="3578599"/>
                    <a:pt x="2435894" y="3583921"/>
                  </a:cubicBezTo>
                  <a:cubicBezTo>
                    <a:pt x="2430572" y="3589243"/>
                    <a:pt x="2423354" y="3592233"/>
                    <a:pt x="2415828" y="3592233"/>
                  </a:cubicBezTo>
                  <a:lnTo>
                    <a:pt x="28379" y="3592233"/>
                  </a:lnTo>
                  <a:cubicBezTo>
                    <a:pt x="20852" y="3592233"/>
                    <a:pt x="13634" y="3589243"/>
                    <a:pt x="8312" y="3583921"/>
                  </a:cubicBezTo>
                  <a:cubicBezTo>
                    <a:pt x="2990" y="3578599"/>
                    <a:pt x="0" y="3571380"/>
                    <a:pt x="0" y="3563854"/>
                  </a:cubicBezTo>
                  <a:lnTo>
                    <a:pt x="0" y="28379"/>
                  </a:lnTo>
                  <a:cubicBezTo>
                    <a:pt x="0" y="20852"/>
                    <a:pt x="2990" y="13634"/>
                    <a:pt x="8312" y="8312"/>
                  </a:cubicBezTo>
                  <a:cubicBezTo>
                    <a:pt x="13634" y="2990"/>
                    <a:pt x="20852" y="0"/>
                    <a:pt x="28379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defTabSz="914446">
                <a:defRPr/>
              </a:pPr>
              <a:endParaRPr lang="ja-JP" altLang="en-US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2444206" cy="36112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defTabSz="914446">
                <a:lnSpc>
                  <a:spcPts val="1960"/>
                </a:lnSpc>
                <a:defRPr/>
              </a:pPr>
              <a:endParaRPr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5" name="Freeform 5"/>
          <p:cNvSpPr/>
          <p:nvPr/>
        </p:nvSpPr>
        <p:spPr>
          <a:xfrm>
            <a:off x="5941672" y="510912"/>
            <a:ext cx="801704" cy="542153"/>
          </a:xfrm>
          <a:custGeom>
            <a:avLst/>
            <a:gdLst/>
            <a:ahLst/>
            <a:cxnLst/>
            <a:rect l="l" t="t" r="r" b="b"/>
            <a:pathLst>
              <a:path w="801704" h="542153">
                <a:moveTo>
                  <a:pt x="0" y="0"/>
                </a:moveTo>
                <a:lnTo>
                  <a:pt x="801705" y="0"/>
                </a:lnTo>
                <a:lnTo>
                  <a:pt x="801705" y="542152"/>
                </a:lnTo>
                <a:lnTo>
                  <a:pt x="0" y="54215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914446">
              <a:defRPr/>
            </a:pPr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479244" y="2004307"/>
            <a:ext cx="6598012" cy="3511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defTabSz="914446">
              <a:lnSpc>
                <a:spcPts val="3207"/>
              </a:lnSpc>
              <a:defRPr/>
            </a:pPr>
            <a:r>
              <a:rPr lang="en-US" sz="1557" spc="-23" dirty="0" err="1">
                <a:solidFill>
                  <a:srgbClr val="000000"/>
                </a:solidFill>
                <a:latin typeface="+mn-ea"/>
              </a:rPr>
              <a:t>氏名</a:t>
            </a:r>
            <a:r>
              <a:rPr lang="en-US" sz="1557" spc="-23" dirty="0">
                <a:solidFill>
                  <a:srgbClr val="000000"/>
                </a:solidFill>
                <a:latin typeface="+mn-ea"/>
              </a:rPr>
              <a:t>（　　　　　　　　　）　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339562" y="1294333"/>
            <a:ext cx="6820201" cy="5898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914446">
              <a:lnSpc>
                <a:spcPts val="5162"/>
              </a:lnSpc>
              <a:defRPr/>
            </a:pPr>
            <a:r>
              <a:rPr lang="ja-JP" altLang="en-US" sz="3226" spc="-161" dirty="0">
                <a:solidFill>
                  <a:srgbClr val="000000"/>
                </a:solidFill>
                <a:latin typeface="+mn-ea"/>
              </a:rPr>
              <a:t>事後学習 ワークシート</a:t>
            </a:r>
            <a:endParaRPr lang="en-US" sz="3226" spc="-161" dirty="0">
              <a:solidFill>
                <a:srgbClr val="000000"/>
              </a:solidFill>
              <a:latin typeface="+mn-ea"/>
            </a:endParaRPr>
          </a:p>
        </p:txBody>
      </p:sp>
      <p:grpSp>
        <p:nvGrpSpPr>
          <p:cNvPr id="50" name="Group 5">
            <a:extLst>
              <a:ext uri="{FF2B5EF4-FFF2-40B4-BE49-F238E27FC236}">
                <a16:creationId xmlns:a16="http://schemas.microsoft.com/office/drawing/2014/main" id="{29BE1ED6-6D53-2320-E02D-BFE9F428185A}"/>
              </a:ext>
            </a:extLst>
          </p:cNvPr>
          <p:cNvGrpSpPr/>
          <p:nvPr/>
        </p:nvGrpSpPr>
        <p:grpSpPr>
          <a:xfrm>
            <a:off x="435572" y="4396901"/>
            <a:ext cx="6685356" cy="3387397"/>
            <a:chOff x="0" y="-19050"/>
            <a:chExt cx="2395881" cy="1694385"/>
          </a:xfrm>
        </p:grpSpPr>
        <p:sp>
          <p:nvSpPr>
            <p:cNvPr id="51" name="Freeform 6">
              <a:extLst>
                <a:ext uri="{FF2B5EF4-FFF2-40B4-BE49-F238E27FC236}">
                  <a16:creationId xmlns:a16="http://schemas.microsoft.com/office/drawing/2014/main" id="{BAE639E9-4A3D-6F9D-4A4B-35D22394F63B}"/>
                </a:ext>
              </a:extLst>
            </p:cNvPr>
            <p:cNvSpPr/>
            <p:nvPr/>
          </p:nvSpPr>
          <p:spPr>
            <a:xfrm>
              <a:off x="0" y="-19050"/>
              <a:ext cx="2395881" cy="1694385"/>
            </a:xfrm>
            <a:custGeom>
              <a:avLst/>
              <a:gdLst/>
              <a:ahLst/>
              <a:cxnLst/>
              <a:rect l="l" t="t" r="r" b="b"/>
              <a:pathLst>
                <a:path w="2395881" h="1675335">
                  <a:moveTo>
                    <a:pt x="0" y="0"/>
                  </a:moveTo>
                  <a:lnTo>
                    <a:pt x="2395881" y="0"/>
                  </a:lnTo>
                  <a:lnTo>
                    <a:pt x="2395881" y="1675335"/>
                  </a:lnTo>
                  <a:lnTo>
                    <a:pt x="0" y="167533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pPr defTabSz="914446">
                <a:defRPr/>
              </a:pPr>
              <a:endParaRPr lang="ja-JP" altLang="en-US" dirty="0">
                <a:solidFill>
                  <a:prstClr val="black"/>
                </a:solidFill>
                <a:latin typeface="+mn-ea"/>
              </a:endParaRPr>
            </a:p>
          </p:txBody>
        </p:sp>
        <p:sp>
          <p:nvSpPr>
            <p:cNvPr id="52" name="TextBox 7">
              <a:extLst>
                <a:ext uri="{FF2B5EF4-FFF2-40B4-BE49-F238E27FC236}">
                  <a16:creationId xmlns:a16="http://schemas.microsoft.com/office/drawing/2014/main" id="{53E5029F-CD57-787C-A43B-6C2CF4358611}"/>
                </a:ext>
              </a:extLst>
            </p:cNvPr>
            <p:cNvSpPr txBox="1"/>
            <p:nvPr/>
          </p:nvSpPr>
          <p:spPr>
            <a:xfrm>
              <a:off x="0" y="-19050"/>
              <a:ext cx="2395881" cy="169438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defTabSz="914446">
                <a:lnSpc>
                  <a:spcPts val="1960"/>
                </a:lnSpc>
                <a:defRPr/>
              </a:pPr>
              <a:endParaRPr>
                <a:solidFill>
                  <a:prstClr val="black"/>
                </a:solidFill>
                <a:latin typeface="+mn-ea"/>
              </a:endParaRPr>
            </a:p>
          </p:txBody>
        </p:sp>
      </p:grpSp>
      <p:sp>
        <p:nvSpPr>
          <p:cNvPr id="53" name="Freeform 31">
            <a:extLst>
              <a:ext uri="{FF2B5EF4-FFF2-40B4-BE49-F238E27FC236}">
                <a16:creationId xmlns:a16="http://schemas.microsoft.com/office/drawing/2014/main" id="{8F6AED16-4DFE-399C-3D6C-C2A90E807941}"/>
              </a:ext>
            </a:extLst>
          </p:cNvPr>
          <p:cNvSpPr/>
          <p:nvPr/>
        </p:nvSpPr>
        <p:spPr>
          <a:xfrm>
            <a:off x="3132266" y="6121789"/>
            <a:ext cx="1026137" cy="1537295"/>
          </a:xfrm>
          <a:custGeom>
            <a:avLst/>
            <a:gdLst/>
            <a:ahLst/>
            <a:cxnLst/>
            <a:rect l="l" t="t" r="r" b="b"/>
            <a:pathLst>
              <a:path w="1277895" h="2257290">
                <a:moveTo>
                  <a:pt x="0" y="0"/>
                </a:moveTo>
                <a:lnTo>
                  <a:pt x="1277895" y="0"/>
                </a:lnTo>
                <a:lnTo>
                  <a:pt x="1277895" y="2257290"/>
                </a:lnTo>
                <a:lnTo>
                  <a:pt x="0" y="225729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t="-11304" b="-11217"/>
            </a:stretch>
          </a:blipFill>
        </p:spPr>
        <p:txBody>
          <a:bodyPr/>
          <a:lstStyle/>
          <a:p>
            <a:pPr defTabSz="914446">
              <a:defRPr/>
            </a:pPr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grpSp>
        <p:nvGrpSpPr>
          <p:cNvPr id="54" name="Group 32">
            <a:extLst>
              <a:ext uri="{FF2B5EF4-FFF2-40B4-BE49-F238E27FC236}">
                <a16:creationId xmlns:a16="http://schemas.microsoft.com/office/drawing/2014/main" id="{5B6106D6-6829-7A7B-D297-AD88C4AD3A5C}"/>
              </a:ext>
            </a:extLst>
          </p:cNvPr>
          <p:cNvGrpSpPr/>
          <p:nvPr/>
        </p:nvGrpSpPr>
        <p:grpSpPr>
          <a:xfrm>
            <a:off x="556289" y="4959380"/>
            <a:ext cx="472153" cy="474055"/>
            <a:chOff x="0" y="0"/>
            <a:chExt cx="985477" cy="989446"/>
          </a:xfrm>
        </p:grpSpPr>
        <p:sp>
          <p:nvSpPr>
            <p:cNvPr id="55" name="Freeform 33">
              <a:extLst>
                <a:ext uri="{FF2B5EF4-FFF2-40B4-BE49-F238E27FC236}">
                  <a16:creationId xmlns:a16="http://schemas.microsoft.com/office/drawing/2014/main" id="{39118F41-1897-75BD-FFAA-414D4546FE2F}"/>
                </a:ext>
              </a:extLst>
            </p:cNvPr>
            <p:cNvSpPr/>
            <p:nvPr/>
          </p:nvSpPr>
          <p:spPr>
            <a:xfrm>
              <a:off x="0" y="0"/>
              <a:ext cx="985478" cy="989446"/>
            </a:xfrm>
            <a:custGeom>
              <a:avLst/>
              <a:gdLst/>
              <a:ahLst/>
              <a:cxnLst/>
              <a:rect l="l" t="t" r="r" b="b"/>
              <a:pathLst>
                <a:path w="985478" h="989446">
                  <a:moveTo>
                    <a:pt x="492739" y="0"/>
                  </a:moveTo>
                  <a:cubicBezTo>
                    <a:pt x="220607" y="0"/>
                    <a:pt x="0" y="221495"/>
                    <a:pt x="0" y="494723"/>
                  </a:cubicBezTo>
                  <a:cubicBezTo>
                    <a:pt x="0" y="767951"/>
                    <a:pt x="220607" y="989446"/>
                    <a:pt x="492739" y="989446"/>
                  </a:cubicBezTo>
                  <a:cubicBezTo>
                    <a:pt x="764871" y="989446"/>
                    <a:pt x="985478" y="767951"/>
                    <a:pt x="985478" y="494723"/>
                  </a:cubicBezTo>
                  <a:cubicBezTo>
                    <a:pt x="985478" y="221495"/>
                    <a:pt x="764871" y="0"/>
                    <a:pt x="492739" y="0"/>
                  </a:cubicBezTo>
                  <a:close/>
                </a:path>
              </a:pathLst>
            </a:custGeom>
            <a:solidFill>
              <a:srgbClr val="BFD36D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pPr defTabSz="914446">
                <a:defRPr/>
              </a:pPr>
              <a:endParaRPr lang="ja-JP" altLang="en-US">
                <a:solidFill>
                  <a:prstClr val="black"/>
                </a:solidFill>
                <a:latin typeface="+mn-ea"/>
              </a:endParaRPr>
            </a:p>
          </p:txBody>
        </p:sp>
        <p:sp>
          <p:nvSpPr>
            <p:cNvPr id="56" name="TextBox 34">
              <a:extLst>
                <a:ext uri="{FF2B5EF4-FFF2-40B4-BE49-F238E27FC236}">
                  <a16:creationId xmlns:a16="http://schemas.microsoft.com/office/drawing/2014/main" id="{8FA426C4-4D34-5C48-4534-0F0FA660C4DD}"/>
                </a:ext>
              </a:extLst>
            </p:cNvPr>
            <p:cNvSpPr txBox="1"/>
            <p:nvPr/>
          </p:nvSpPr>
          <p:spPr>
            <a:xfrm>
              <a:off x="92389" y="92761"/>
              <a:ext cx="800700" cy="8039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defTabSz="914446">
                <a:lnSpc>
                  <a:spcPts val="980"/>
                </a:lnSpc>
                <a:defRPr/>
              </a:pPr>
              <a:endParaRPr>
                <a:solidFill>
                  <a:prstClr val="black"/>
                </a:solidFill>
                <a:latin typeface="+mn-ea"/>
              </a:endParaRPr>
            </a:p>
          </p:txBody>
        </p:sp>
      </p:grpSp>
      <p:grpSp>
        <p:nvGrpSpPr>
          <p:cNvPr id="57" name="Group 35">
            <a:extLst>
              <a:ext uri="{FF2B5EF4-FFF2-40B4-BE49-F238E27FC236}">
                <a16:creationId xmlns:a16="http://schemas.microsoft.com/office/drawing/2014/main" id="{F74D9332-E721-2C7C-5072-AE2F59738B9E}"/>
              </a:ext>
            </a:extLst>
          </p:cNvPr>
          <p:cNvGrpSpPr/>
          <p:nvPr/>
        </p:nvGrpSpPr>
        <p:grpSpPr>
          <a:xfrm>
            <a:off x="577641" y="6453624"/>
            <a:ext cx="472153" cy="474055"/>
            <a:chOff x="0" y="0"/>
            <a:chExt cx="985477" cy="989446"/>
          </a:xfrm>
        </p:grpSpPr>
        <p:sp>
          <p:nvSpPr>
            <p:cNvPr id="58" name="Freeform 36">
              <a:extLst>
                <a:ext uri="{FF2B5EF4-FFF2-40B4-BE49-F238E27FC236}">
                  <a16:creationId xmlns:a16="http://schemas.microsoft.com/office/drawing/2014/main" id="{E9BAD42D-E6D2-5C24-6F14-E7D0834D6434}"/>
                </a:ext>
              </a:extLst>
            </p:cNvPr>
            <p:cNvSpPr/>
            <p:nvPr/>
          </p:nvSpPr>
          <p:spPr>
            <a:xfrm>
              <a:off x="0" y="0"/>
              <a:ext cx="985478" cy="989446"/>
            </a:xfrm>
            <a:custGeom>
              <a:avLst/>
              <a:gdLst/>
              <a:ahLst/>
              <a:cxnLst/>
              <a:rect l="l" t="t" r="r" b="b"/>
              <a:pathLst>
                <a:path w="985478" h="989446">
                  <a:moveTo>
                    <a:pt x="492739" y="0"/>
                  </a:moveTo>
                  <a:cubicBezTo>
                    <a:pt x="220607" y="0"/>
                    <a:pt x="0" y="221495"/>
                    <a:pt x="0" y="494723"/>
                  </a:cubicBezTo>
                  <a:cubicBezTo>
                    <a:pt x="0" y="767951"/>
                    <a:pt x="220607" y="989446"/>
                    <a:pt x="492739" y="989446"/>
                  </a:cubicBezTo>
                  <a:cubicBezTo>
                    <a:pt x="764871" y="989446"/>
                    <a:pt x="985478" y="767951"/>
                    <a:pt x="985478" y="494723"/>
                  </a:cubicBezTo>
                  <a:cubicBezTo>
                    <a:pt x="985478" y="221495"/>
                    <a:pt x="764871" y="0"/>
                    <a:pt x="492739" y="0"/>
                  </a:cubicBezTo>
                  <a:close/>
                </a:path>
              </a:pathLst>
            </a:custGeom>
            <a:solidFill>
              <a:srgbClr val="FF914D">
                <a:alpha val="45882"/>
              </a:srgbClr>
            </a:solidFill>
            <a:ln w="19050" cap="sq">
              <a:solidFill>
                <a:srgbClr val="000000">
                  <a:alpha val="45882"/>
                </a:srgbClr>
              </a:solidFill>
              <a:prstDash val="solid"/>
              <a:miter/>
            </a:ln>
          </p:spPr>
          <p:txBody>
            <a:bodyPr/>
            <a:lstStyle/>
            <a:p>
              <a:pPr defTabSz="914446">
                <a:defRPr/>
              </a:pPr>
              <a:endParaRPr lang="ja-JP" altLang="en-US">
                <a:solidFill>
                  <a:prstClr val="black"/>
                </a:solidFill>
                <a:latin typeface="+mn-ea"/>
              </a:endParaRPr>
            </a:p>
          </p:txBody>
        </p:sp>
        <p:sp>
          <p:nvSpPr>
            <p:cNvPr id="59" name="TextBox 37">
              <a:extLst>
                <a:ext uri="{FF2B5EF4-FFF2-40B4-BE49-F238E27FC236}">
                  <a16:creationId xmlns:a16="http://schemas.microsoft.com/office/drawing/2014/main" id="{4A008CF0-D214-86F3-B2B3-D83393DCFBA3}"/>
                </a:ext>
              </a:extLst>
            </p:cNvPr>
            <p:cNvSpPr txBox="1"/>
            <p:nvPr/>
          </p:nvSpPr>
          <p:spPr>
            <a:xfrm>
              <a:off x="92389" y="92761"/>
              <a:ext cx="800700" cy="8039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defTabSz="914446">
                <a:lnSpc>
                  <a:spcPts val="980"/>
                </a:lnSpc>
                <a:defRPr/>
              </a:pPr>
              <a:endParaRPr>
                <a:solidFill>
                  <a:prstClr val="black"/>
                </a:solidFill>
                <a:latin typeface="+mn-ea"/>
              </a:endParaRPr>
            </a:p>
          </p:txBody>
        </p:sp>
      </p:grpSp>
      <p:grpSp>
        <p:nvGrpSpPr>
          <p:cNvPr id="60" name="Group 38">
            <a:extLst>
              <a:ext uri="{FF2B5EF4-FFF2-40B4-BE49-F238E27FC236}">
                <a16:creationId xmlns:a16="http://schemas.microsoft.com/office/drawing/2014/main" id="{133EBD42-D8E8-A8A5-EB26-21A56265787C}"/>
              </a:ext>
            </a:extLst>
          </p:cNvPr>
          <p:cNvGrpSpPr/>
          <p:nvPr/>
        </p:nvGrpSpPr>
        <p:grpSpPr>
          <a:xfrm>
            <a:off x="4483423" y="5061545"/>
            <a:ext cx="472153" cy="474055"/>
            <a:chOff x="0" y="0"/>
            <a:chExt cx="985477" cy="989446"/>
          </a:xfrm>
        </p:grpSpPr>
        <p:sp>
          <p:nvSpPr>
            <p:cNvPr id="61" name="Freeform 39">
              <a:extLst>
                <a:ext uri="{FF2B5EF4-FFF2-40B4-BE49-F238E27FC236}">
                  <a16:creationId xmlns:a16="http://schemas.microsoft.com/office/drawing/2014/main" id="{37C06DCD-A4E8-AB9E-DFD9-B870846944BE}"/>
                </a:ext>
              </a:extLst>
            </p:cNvPr>
            <p:cNvSpPr/>
            <p:nvPr/>
          </p:nvSpPr>
          <p:spPr>
            <a:xfrm>
              <a:off x="0" y="0"/>
              <a:ext cx="985478" cy="989446"/>
            </a:xfrm>
            <a:custGeom>
              <a:avLst/>
              <a:gdLst/>
              <a:ahLst/>
              <a:cxnLst/>
              <a:rect l="l" t="t" r="r" b="b"/>
              <a:pathLst>
                <a:path w="985478" h="989446">
                  <a:moveTo>
                    <a:pt x="492739" y="0"/>
                  </a:moveTo>
                  <a:cubicBezTo>
                    <a:pt x="220607" y="0"/>
                    <a:pt x="0" y="221495"/>
                    <a:pt x="0" y="494723"/>
                  </a:cubicBezTo>
                  <a:cubicBezTo>
                    <a:pt x="0" y="767951"/>
                    <a:pt x="220607" y="989446"/>
                    <a:pt x="492739" y="989446"/>
                  </a:cubicBezTo>
                  <a:cubicBezTo>
                    <a:pt x="764871" y="989446"/>
                    <a:pt x="985478" y="767951"/>
                    <a:pt x="985478" y="494723"/>
                  </a:cubicBezTo>
                  <a:cubicBezTo>
                    <a:pt x="985478" y="221495"/>
                    <a:pt x="764871" y="0"/>
                    <a:pt x="492739" y="0"/>
                  </a:cubicBezTo>
                  <a:close/>
                </a:path>
              </a:pathLst>
            </a:custGeom>
            <a:solidFill>
              <a:srgbClr val="FFDE59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pPr defTabSz="914446">
                <a:defRPr/>
              </a:pPr>
              <a:endParaRPr lang="ja-JP" altLang="en-US">
                <a:solidFill>
                  <a:prstClr val="black"/>
                </a:solidFill>
                <a:latin typeface="+mn-ea"/>
              </a:endParaRPr>
            </a:p>
          </p:txBody>
        </p:sp>
        <p:sp>
          <p:nvSpPr>
            <p:cNvPr id="62" name="TextBox 40">
              <a:extLst>
                <a:ext uri="{FF2B5EF4-FFF2-40B4-BE49-F238E27FC236}">
                  <a16:creationId xmlns:a16="http://schemas.microsoft.com/office/drawing/2014/main" id="{F21841A6-27BE-F121-56E2-5598457EBDC5}"/>
                </a:ext>
              </a:extLst>
            </p:cNvPr>
            <p:cNvSpPr txBox="1"/>
            <p:nvPr/>
          </p:nvSpPr>
          <p:spPr>
            <a:xfrm>
              <a:off x="92389" y="92761"/>
              <a:ext cx="800700" cy="8039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defTabSz="914446">
                <a:lnSpc>
                  <a:spcPts val="980"/>
                </a:lnSpc>
                <a:defRPr/>
              </a:pPr>
              <a:endParaRPr>
                <a:solidFill>
                  <a:prstClr val="black"/>
                </a:solidFill>
                <a:latin typeface="+mn-ea"/>
              </a:endParaRPr>
            </a:p>
          </p:txBody>
        </p:sp>
      </p:grpSp>
      <p:grpSp>
        <p:nvGrpSpPr>
          <p:cNvPr id="63" name="Group 44">
            <a:extLst>
              <a:ext uri="{FF2B5EF4-FFF2-40B4-BE49-F238E27FC236}">
                <a16:creationId xmlns:a16="http://schemas.microsoft.com/office/drawing/2014/main" id="{E1D8226D-A727-EB93-CEE4-4CE63A2882D4}"/>
              </a:ext>
            </a:extLst>
          </p:cNvPr>
          <p:cNvGrpSpPr/>
          <p:nvPr/>
        </p:nvGrpSpPr>
        <p:grpSpPr>
          <a:xfrm>
            <a:off x="4498171" y="6437207"/>
            <a:ext cx="472153" cy="474055"/>
            <a:chOff x="0" y="0"/>
            <a:chExt cx="985477" cy="989446"/>
          </a:xfrm>
        </p:grpSpPr>
        <p:sp>
          <p:nvSpPr>
            <p:cNvPr id="64" name="Freeform 45">
              <a:extLst>
                <a:ext uri="{FF2B5EF4-FFF2-40B4-BE49-F238E27FC236}">
                  <a16:creationId xmlns:a16="http://schemas.microsoft.com/office/drawing/2014/main" id="{CA9D6E46-40DC-E24E-CA14-1CDDAA0377D8}"/>
                </a:ext>
              </a:extLst>
            </p:cNvPr>
            <p:cNvSpPr/>
            <p:nvPr/>
          </p:nvSpPr>
          <p:spPr>
            <a:xfrm>
              <a:off x="0" y="0"/>
              <a:ext cx="985478" cy="989446"/>
            </a:xfrm>
            <a:custGeom>
              <a:avLst/>
              <a:gdLst/>
              <a:ahLst/>
              <a:cxnLst/>
              <a:rect l="l" t="t" r="r" b="b"/>
              <a:pathLst>
                <a:path w="985478" h="989446">
                  <a:moveTo>
                    <a:pt x="492739" y="0"/>
                  </a:moveTo>
                  <a:cubicBezTo>
                    <a:pt x="220607" y="0"/>
                    <a:pt x="0" y="221495"/>
                    <a:pt x="0" y="494723"/>
                  </a:cubicBezTo>
                  <a:cubicBezTo>
                    <a:pt x="0" y="767951"/>
                    <a:pt x="220607" y="989446"/>
                    <a:pt x="492739" y="989446"/>
                  </a:cubicBezTo>
                  <a:cubicBezTo>
                    <a:pt x="764871" y="989446"/>
                    <a:pt x="985478" y="767951"/>
                    <a:pt x="985478" y="494723"/>
                  </a:cubicBezTo>
                  <a:cubicBezTo>
                    <a:pt x="985478" y="221495"/>
                    <a:pt x="764871" y="0"/>
                    <a:pt x="492739" y="0"/>
                  </a:cubicBezTo>
                  <a:close/>
                </a:path>
              </a:pathLst>
            </a:custGeom>
            <a:solidFill>
              <a:srgbClr val="FF66C4">
                <a:alpha val="21961"/>
              </a:srgbClr>
            </a:solidFill>
            <a:ln w="19050" cap="sq">
              <a:solidFill>
                <a:srgbClr val="000000">
                  <a:alpha val="21961"/>
                </a:srgbClr>
              </a:solidFill>
              <a:prstDash val="solid"/>
              <a:miter/>
            </a:ln>
          </p:spPr>
          <p:txBody>
            <a:bodyPr/>
            <a:lstStyle/>
            <a:p>
              <a:pPr defTabSz="914446">
                <a:defRPr/>
              </a:pPr>
              <a:endParaRPr lang="ja-JP" altLang="en-US">
                <a:solidFill>
                  <a:prstClr val="black"/>
                </a:solidFill>
                <a:latin typeface="+mn-ea"/>
              </a:endParaRPr>
            </a:p>
          </p:txBody>
        </p:sp>
        <p:sp>
          <p:nvSpPr>
            <p:cNvPr id="65" name="TextBox 46">
              <a:extLst>
                <a:ext uri="{FF2B5EF4-FFF2-40B4-BE49-F238E27FC236}">
                  <a16:creationId xmlns:a16="http://schemas.microsoft.com/office/drawing/2014/main" id="{9006C6BB-EE36-CB94-DDBE-4D147BF344EB}"/>
                </a:ext>
              </a:extLst>
            </p:cNvPr>
            <p:cNvSpPr txBox="1"/>
            <p:nvPr/>
          </p:nvSpPr>
          <p:spPr>
            <a:xfrm>
              <a:off x="92389" y="92761"/>
              <a:ext cx="800700" cy="8039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defTabSz="914446">
                <a:lnSpc>
                  <a:spcPts val="980"/>
                </a:lnSpc>
                <a:defRPr/>
              </a:pPr>
              <a:endParaRPr>
                <a:solidFill>
                  <a:prstClr val="black"/>
                </a:solidFill>
                <a:latin typeface="+mn-ea"/>
              </a:endParaRPr>
            </a:p>
          </p:txBody>
        </p:sp>
      </p:grpSp>
      <p:sp>
        <p:nvSpPr>
          <p:cNvPr id="66" name="TextBox 51">
            <a:extLst>
              <a:ext uri="{FF2B5EF4-FFF2-40B4-BE49-F238E27FC236}">
                <a16:creationId xmlns:a16="http://schemas.microsoft.com/office/drawing/2014/main" id="{71A70F1F-F8E9-CDDB-2BFD-68F420FB4D05}"/>
              </a:ext>
            </a:extLst>
          </p:cNvPr>
          <p:cNvSpPr txBox="1"/>
          <p:nvPr/>
        </p:nvSpPr>
        <p:spPr>
          <a:xfrm>
            <a:off x="577640" y="4899894"/>
            <a:ext cx="386096" cy="4491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914446">
              <a:lnSpc>
                <a:spcPts val="3958"/>
              </a:lnSpc>
              <a:defRPr/>
            </a:pPr>
            <a:r>
              <a:rPr lang="en-US" sz="2314">
                <a:solidFill>
                  <a:srgbClr val="000000"/>
                </a:solidFill>
                <a:latin typeface="+mn-ea"/>
              </a:rPr>
              <a:t>ど</a:t>
            </a:r>
          </a:p>
        </p:txBody>
      </p:sp>
      <p:sp>
        <p:nvSpPr>
          <p:cNvPr id="67" name="TextBox 52">
            <a:extLst>
              <a:ext uri="{FF2B5EF4-FFF2-40B4-BE49-F238E27FC236}">
                <a16:creationId xmlns:a16="http://schemas.microsoft.com/office/drawing/2014/main" id="{2115023C-D1DB-C77C-A112-EAD61DAAA78A}"/>
              </a:ext>
            </a:extLst>
          </p:cNvPr>
          <p:cNvSpPr txBox="1"/>
          <p:nvPr/>
        </p:nvSpPr>
        <p:spPr>
          <a:xfrm>
            <a:off x="1223124" y="4902899"/>
            <a:ext cx="2396050" cy="5779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914446">
              <a:lnSpc>
                <a:spcPts val="2419"/>
              </a:lnSpc>
              <a:defRPr/>
            </a:pPr>
            <a:r>
              <a:rPr lang="en-US" sz="1414" u="sng" spc="-152" dirty="0" err="1">
                <a:solidFill>
                  <a:srgbClr val="000000"/>
                </a:solidFill>
                <a:latin typeface="+mn-ea"/>
              </a:rPr>
              <a:t>どんな音が鳴っているかな</a:t>
            </a:r>
            <a:r>
              <a:rPr lang="en-US" sz="1414" u="sng" spc="-152" dirty="0">
                <a:solidFill>
                  <a:srgbClr val="000000"/>
                </a:solidFill>
                <a:latin typeface="+mn-ea"/>
              </a:rPr>
              <a:t>、</a:t>
            </a:r>
          </a:p>
          <a:p>
            <a:pPr defTabSz="914446">
              <a:lnSpc>
                <a:spcPts val="2419"/>
              </a:lnSpc>
              <a:defRPr/>
            </a:pPr>
            <a:r>
              <a:rPr lang="en-US" sz="1414" u="sng" dirty="0" err="1">
                <a:solidFill>
                  <a:srgbClr val="000000"/>
                </a:solidFill>
                <a:latin typeface="+mn-ea"/>
              </a:rPr>
              <a:t>この木道</a:t>
            </a:r>
            <a:r>
              <a:rPr lang="en-US" sz="1414" u="sng" dirty="0">
                <a:solidFill>
                  <a:srgbClr val="000000"/>
                </a:solidFill>
                <a:latin typeface="+mn-ea"/>
              </a:rPr>
              <a:t>！</a:t>
            </a:r>
          </a:p>
        </p:txBody>
      </p:sp>
      <p:sp>
        <p:nvSpPr>
          <p:cNvPr id="68" name="TextBox 53">
            <a:extLst>
              <a:ext uri="{FF2B5EF4-FFF2-40B4-BE49-F238E27FC236}">
                <a16:creationId xmlns:a16="http://schemas.microsoft.com/office/drawing/2014/main" id="{76F7507E-CDA6-5243-16E6-4A13DCEE6B6E}"/>
              </a:ext>
            </a:extLst>
          </p:cNvPr>
          <p:cNvSpPr txBox="1"/>
          <p:nvPr/>
        </p:nvSpPr>
        <p:spPr>
          <a:xfrm>
            <a:off x="671649" y="5522066"/>
            <a:ext cx="2279309" cy="8754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914446">
              <a:lnSpc>
                <a:spcPts val="1393"/>
              </a:lnSpc>
              <a:defRPr/>
            </a:pPr>
            <a:r>
              <a:rPr lang="en-US" sz="814" dirty="0" err="1">
                <a:solidFill>
                  <a:srgbClr val="000000"/>
                </a:solidFill>
                <a:latin typeface="+mn-ea"/>
              </a:rPr>
              <a:t>ぴちゃぴちゃ、ずんずん、とんとん、きゅっきゅっ、ひゅーひゅ</a:t>
            </a:r>
            <a:r>
              <a:rPr lang="en-US" sz="814" dirty="0">
                <a:solidFill>
                  <a:srgbClr val="000000"/>
                </a:solidFill>
                <a:latin typeface="+mn-ea"/>
              </a:rPr>
              <a:t>ー、わいわい、しとしと、木道を歩いていて耳を澄ますといろいろな音が聞こえてきたよ。濡れている木道と乾いている木道で音が違うのかなあ。</a:t>
            </a:r>
          </a:p>
        </p:txBody>
      </p:sp>
      <p:sp>
        <p:nvSpPr>
          <p:cNvPr id="69" name="TextBox 54">
            <a:extLst>
              <a:ext uri="{FF2B5EF4-FFF2-40B4-BE49-F238E27FC236}">
                <a16:creationId xmlns:a16="http://schemas.microsoft.com/office/drawing/2014/main" id="{D80B6560-1B58-F667-3947-20E9610ED747}"/>
              </a:ext>
            </a:extLst>
          </p:cNvPr>
          <p:cNvSpPr txBox="1"/>
          <p:nvPr/>
        </p:nvSpPr>
        <p:spPr>
          <a:xfrm>
            <a:off x="628953" y="6394137"/>
            <a:ext cx="386096" cy="4491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914446">
              <a:lnSpc>
                <a:spcPts val="3958"/>
              </a:lnSpc>
              <a:defRPr/>
            </a:pPr>
            <a:r>
              <a:rPr lang="en-US" sz="2314">
                <a:solidFill>
                  <a:srgbClr val="000000"/>
                </a:solidFill>
                <a:latin typeface="+mn-ea"/>
              </a:rPr>
              <a:t>ち</a:t>
            </a:r>
          </a:p>
        </p:txBody>
      </p:sp>
      <p:sp>
        <p:nvSpPr>
          <p:cNvPr id="70" name="TextBox 55">
            <a:extLst>
              <a:ext uri="{FF2B5EF4-FFF2-40B4-BE49-F238E27FC236}">
                <a16:creationId xmlns:a16="http://schemas.microsoft.com/office/drawing/2014/main" id="{C0789E00-31CF-9DCC-07D4-0454F131EFB2}"/>
              </a:ext>
            </a:extLst>
          </p:cNvPr>
          <p:cNvSpPr txBox="1"/>
          <p:nvPr/>
        </p:nvSpPr>
        <p:spPr>
          <a:xfrm>
            <a:off x="1112021" y="6366301"/>
            <a:ext cx="2396050" cy="5779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914446">
              <a:lnSpc>
                <a:spcPts val="2419"/>
              </a:lnSpc>
              <a:defRPr/>
            </a:pPr>
            <a:r>
              <a:rPr lang="en-US" sz="1414" u="sng" dirty="0" err="1">
                <a:solidFill>
                  <a:srgbClr val="000000"/>
                </a:solidFill>
                <a:latin typeface="+mn-ea"/>
              </a:rPr>
              <a:t>ちゃいろの木道</a:t>
            </a:r>
            <a:r>
              <a:rPr lang="en-US" sz="1414" u="sng" dirty="0">
                <a:solidFill>
                  <a:srgbClr val="000000"/>
                </a:solidFill>
                <a:latin typeface="+mn-ea"/>
              </a:rPr>
              <a:t>、</a:t>
            </a:r>
          </a:p>
          <a:p>
            <a:pPr defTabSz="914446">
              <a:lnSpc>
                <a:spcPts val="2419"/>
              </a:lnSpc>
              <a:defRPr/>
            </a:pPr>
            <a:r>
              <a:rPr lang="en-US" sz="1414" u="sng" spc="-144" dirty="0" err="1">
                <a:solidFill>
                  <a:srgbClr val="000000"/>
                </a:solidFill>
                <a:latin typeface="+mn-ea"/>
              </a:rPr>
              <a:t>ちゃいろは世界に何種類</a:t>
            </a:r>
            <a:r>
              <a:rPr lang="en-US" sz="1414" u="sng" spc="-144" dirty="0">
                <a:solidFill>
                  <a:srgbClr val="000000"/>
                </a:solidFill>
                <a:latin typeface="+mn-ea"/>
              </a:rPr>
              <a:t>？</a:t>
            </a:r>
          </a:p>
        </p:txBody>
      </p:sp>
      <p:sp>
        <p:nvSpPr>
          <p:cNvPr id="71" name="TextBox 56">
            <a:extLst>
              <a:ext uri="{FF2B5EF4-FFF2-40B4-BE49-F238E27FC236}">
                <a16:creationId xmlns:a16="http://schemas.microsoft.com/office/drawing/2014/main" id="{452C36F2-4649-0F8E-2592-D706FC4BB6F0}"/>
              </a:ext>
            </a:extLst>
          </p:cNvPr>
          <p:cNvSpPr txBox="1"/>
          <p:nvPr/>
        </p:nvSpPr>
        <p:spPr>
          <a:xfrm>
            <a:off x="671650" y="7016309"/>
            <a:ext cx="2331445" cy="6959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914446">
              <a:lnSpc>
                <a:spcPts val="1393"/>
              </a:lnSpc>
              <a:defRPr/>
            </a:pPr>
            <a:r>
              <a:rPr lang="en-US" sz="814" spc="-50" dirty="0" err="1">
                <a:solidFill>
                  <a:srgbClr val="000000"/>
                </a:solidFill>
                <a:latin typeface="+mn-ea"/>
              </a:rPr>
              <a:t>茶色は茶色だけど、少しずつ違う。ぼくらは</a:t>
            </a:r>
            <a:r>
              <a:rPr lang="en-US" sz="814" spc="-50" dirty="0">
                <a:solidFill>
                  <a:srgbClr val="000000"/>
                </a:solidFill>
                <a:latin typeface="+mn-ea"/>
              </a:rPr>
              <a:t>、</a:t>
            </a:r>
          </a:p>
          <a:p>
            <a:pPr defTabSz="914446">
              <a:lnSpc>
                <a:spcPts val="1393"/>
              </a:lnSpc>
              <a:defRPr/>
            </a:pPr>
            <a:r>
              <a:rPr lang="en-US" sz="814" spc="-50" dirty="0" err="1">
                <a:solidFill>
                  <a:srgbClr val="000000"/>
                </a:solidFill>
                <a:latin typeface="+mn-ea"/>
              </a:rPr>
              <a:t>同じ色として茶色というけど、茶色にはいろいろ</a:t>
            </a:r>
            <a:endParaRPr lang="en-US" sz="814" spc="-50" dirty="0">
              <a:solidFill>
                <a:srgbClr val="000000"/>
              </a:solidFill>
              <a:latin typeface="+mn-ea"/>
            </a:endParaRPr>
          </a:p>
          <a:p>
            <a:pPr defTabSz="914446">
              <a:lnSpc>
                <a:spcPts val="1393"/>
              </a:lnSpc>
              <a:defRPr/>
            </a:pPr>
            <a:r>
              <a:rPr lang="en-US" sz="814" spc="-50" dirty="0" err="1">
                <a:solidFill>
                  <a:srgbClr val="000000"/>
                </a:solidFill>
                <a:latin typeface="+mn-ea"/>
              </a:rPr>
              <a:t>種類がある。こげ茶色、まっ茶いろ</a:t>
            </a:r>
            <a:r>
              <a:rPr lang="en-US" sz="814" spc="-50" dirty="0">
                <a:solidFill>
                  <a:srgbClr val="000000"/>
                </a:solidFill>
                <a:latin typeface="+mn-ea"/>
              </a:rPr>
              <a:t>、、、</a:t>
            </a:r>
          </a:p>
          <a:p>
            <a:pPr defTabSz="914446">
              <a:lnSpc>
                <a:spcPts val="1393"/>
              </a:lnSpc>
              <a:defRPr/>
            </a:pPr>
            <a:r>
              <a:rPr lang="en-US" sz="814" spc="-50" dirty="0" err="1">
                <a:solidFill>
                  <a:srgbClr val="000000"/>
                </a:solidFill>
                <a:latin typeface="+mn-ea"/>
              </a:rPr>
              <a:t>ほかには</a:t>
            </a:r>
            <a:r>
              <a:rPr lang="en-US" sz="814" spc="-50" dirty="0">
                <a:solidFill>
                  <a:srgbClr val="000000"/>
                </a:solidFill>
                <a:latin typeface="+mn-ea"/>
              </a:rPr>
              <a:t>「○○</a:t>
            </a:r>
            <a:r>
              <a:rPr lang="en-US" sz="814" spc="-50" dirty="0" err="1">
                <a:solidFill>
                  <a:srgbClr val="000000"/>
                </a:solidFill>
                <a:latin typeface="+mn-ea"/>
              </a:rPr>
              <a:t>茶色」があるのか</a:t>
            </a:r>
            <a:r>
              <a:rPr lang="en-US" sz="814" spc="-50" dirty="0">
                <a:solidFill>
                  <a:srgbClr val="000000"/>
                </a:solidFill>
                <a:latin typeface="+mn-ea"/>
              </a:rPr>
              <a:t>？</a:t>
            </a:r>
          </a:p>
        </p:txBody>
      </p:sp>
      <p:sp>
        <p:nvSpPr>
          <p:cNvPr id="72" name="TextBox 57">
            <a:extLst>
              <a:ext uri="{FF2B5EF4-FFF2-40B4-BE49-F238E27FC236}">
                <a16:creationId xmlns:a16="http://schemas.microsoft.com/office/drawing/2014/main" id="{430E329A-BEA5-A9BF-F1F3-7799FE4028EE}"/>
              </a:ext>
            </a:extLst>
          </p:cNvPr>
          <p:cNvSpPr txBox="1"/>
          <p:nvPr/>
        </p:nvSpPr>
        <p:spPr>
          <a:xfrm>
            <a:off x="4506059" y="5002059"/>
            <a:ext cx="386096" cy="4491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914446">
              <a:lnSpc>
                <a:spcPts val="3958"/>
              </a:lnSpc>
              <a:defRPr/>
            </a:pPr>
            <a:r>
              <a:rPr lang="en-US" sz="2314">
                <a:solidFill>
                  <a:srgbClr val="000000"/>
                </a:solidFill>
                <a:latin typeface="+mn-ea"/>
              </a:rPr>
              <a:t>い</a:t>
            </a:r>
          </a:p>
        </p:txBody>
      </p:sp>
      <p:sp>
        <p:nvSpPr>
          <p:cNvPr id="73" name="TextBox 58">
            <a:extLst>
              <a:ext uri="{FF2B5EF4-FFF2-40B4-BE49-F238E27FC236}">
                <a16:creationId xmlns:a16="http://schemas.microsoft.com/office/drawing/2014/main" id="{189087FF-85CE-7C7B-2737-E824C58CCC2E}"/>
              </a:ext>
            </a:extLst>
          </p:cNvPr>
          <p:cNvSpPr txBox="1"/>
          <p:nvPr/>
        </p:nvSpPr>
        <p:spPr>
          <a:xfrm>
            <a:off x="5038308" y="4953864"/>
            <a:ext cx="2396050" cy="5779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914446">
              <a:lnSpc>
                <a:spcPts val="2419"/>
              </a:lnSpc>
              <a:defRPr/>
            </a:pPr>
            <a:r>
              <a:rPr lang="en-US" sz="1414" u="sng" dirty="0" err="1">
                <a:solidFill>
                  <a:srgbClr val="000000"/>
                </a:solidFill>
                <a:latin typeface="+mn-ea"/>
              </a:rPr>
              <a:t>いままで何人、何千人</a:t>
            </a:r>
            <a:r>
              <a:rPr lang="en-US" sz="1414" u="sng" dirty="0">
                <a:solidFill>
                  <a:srgbClr val="000000"/>
                </a:solidFill>
                <a:latin typeface="+mn-ea"/>
              </a:rPr>
              <a:t>、</a:t>
            </a:r>
          </a:p>
          <a:p>
            <a:pPr defTabSz="914446">
              <a:lnSpc>
                <a:spcPts val="2419"/>
              </a:lnSpc>
              <a:defRPr/>
            </a:pPr>
            <a:r>
              <a:rPr lang="en-US" sz="1414" u="sng" dirty="0" err="1">
                <a:solidFill>
                  <a:srgbClr val="000000"/>
                </a:solidFill>
                <a:latin typeface="+mn-ea"/>
              </a:rPr>
              <a:t>歩いてきたの</a:t>
            </a:r>
            <a:r>
              <a:rPr lang="en-US" sz="1414" u="sng" dirty="0">
                <a:solidFill>
                  <a:srgbClr val="000000"/>
                </a:solidFill>
                <a:latin typeface="+mn-ea"/>
              </a:rPr>
              <a:t>？</a:t>
            </a:r>
          </a:p>
        </p:txBody>
      </p:sp>
      <p:sp>
        <p:nvSpPr>
          <p:cNvPr id="74" name="TextBox 59">
            <a:extLst>
              <a:ext uri="{FF2B5EF4-FFF2-40B4-BE49-F238E27FC236}">
                <a16:creationId xmlns:a16="http://schemas.microsoft.com/office/drawing/2014/main" id="{EF405EBB-C8FC-7739-9C35-C9BD23371843}"/>
              </a:ext>
            </a:extLst>
          </p:cNvPr>
          <p:cNvSpPr txBox="1"/>
          <p:nvPr/>
        </p:nvSpPr>
        <p:spPr>
          <a:xfrm>
            <a:off x="4373729" y="5570187"/>
            <a:ext cx="2531873" cy="6927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914446">
              <a:lnSpc>
                <a:spcPts val="1873"/>
              </a:lnSpc>
              <a:defRPr/>
            </a:pPr>
            <a:r>
              <a:rPr lang="en-US" sz="814" dirty="0" err="1">
                <a:solidFill>
                  <a:srgbClr val="000000"/>
                </a:solidFill>
                <a:latin typeface="+mn-ea"/>
              </a:rPr>
              <a:t>尾瀬に来る人は、必ずこの木道を歩く</a:t>
            </a:r>
            <a:r>
              <a:rPr lang="en-US" sz="814" dirty="0">
                <a:solidFill>
                  <a:srgbClr val="000000"/>
                </a:solidFill>
                <a:latin typeface="+mn-ea"/>
              </a:rPr>
              <a:t>。</a:t>
            </a:r>
          </a:p>
          <a:p>
            <a:pPr defTabSz="914446">
              <a:lnSpc>
                <a:spcPts val="1873"/>
              </a:lnSpc>
              <a:defRPr/>
            </a:pPr>
            <a:r>
              <a:rPr lang="en-US" sz="814" dirty="0" err="1">
                <a:solidFill>
                  <a:srgbClr val="000000"/>
                </a:solidFill>
                <a:latin typeface="+mn-ea"/>
              </a:rPr>
              <a:t>これまでこの木道を歩いた人は、何人くらい、いや</a:t>
            </a:r>
            <a:endParaRPr lang="en-US" sz="814" dirty="0">
              <a:solidFill>
                <a:srgbClr val="000000"/>
              </a:solidFill>
              <a:latin typeface="+mn-ea"/>
            </a:endParaRPr>
          </a:p>
          <a:p>
            <a:pPr defTabSz="914446">
              <a:lnSpc>
                <a:spcPts val="1873"/>
              </a:lnSpc>
              <a:defRPr/>
            </a:pPr>
            <a:r>
              <a:rPr lang="en-US" sz="814" dirty="0" err="1">
                <a:solidFill>
                  <a:srgbClr val="000000"/>
                </a:solidFill>
                <a:latin typeface="+mn-ea"/>
              </a:rPr>
              <a:t>何千人くらい、いや何千万？何億？どれくらいなの</a:t>
            </a:r>
            <a:r>
              <a:rPr lang="en-US" sz="814" dirty="0">
                <a:solidFill>
                  <a:srgbClr val="000000"/>
                </a:solidFill>
                <a:latin typeface="+mn-ea"/>
              </a:rPr>
              <a:t>？</a:t>
            </a:r>
          </a:p>
        </p:txBody>
      </p:sp>
      <p:sp>
        <p:nvSpPr>
          <p:cNvPr id="75" name="TextBox 63">
            <a:extLst>
              <a:ext uri="{FF2B5EF4-FFF2-40B4-BE49-F238E27FC236}">
                <a16:creationId xmlns:a16="http://schemas.microsoft.com/office/drawing/2014/main" id="{8E095899-8557-47B1-DA3D-D8CF9BCF56D8}"/>
              </a:ext>
            </a:extLst>
          </p:cNvPr>
          <p:cNvSpPr txBox="1"/>
          <p:nvPr/>
        </p:nvSpPr>
        <p:spPr>
          <a:xfrm>
            <a:off x="4511565" y="6395611"/>
            <a:ext cx="386096" cy="4491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914446">
              <a:lnSpc>
                <a:spcPts val="3958"/>
              </a:lnSpc>
              <a:defRPr/>
            </a:pPr>
            <a:r>
              <a:rPr lang="en-US" sz="2314" dirty="0">
                <a:solidFill>
                  <a:srgbClr val="000000"/>
                </a:solidFill>
                <a:latin typeface="+mn-ea"/>
              </a:rPr>
              <a:t>げ</a:t>
            </a:r>
          </a:p>
        </p:txBody>
      </p:sp>
      <p:sp>
        <p:nvSpPr>
          <p:cNvPr id="76" name="TextBox 64">
            <a:extLst>
              <a:ext uri="{FF2B5EF4-FFF2-40B4-BE49-F238E27FC236}">
                <a16:creationId xmlns:a16="http://schemas.microsoft.com/office/drawing/2014/main" id="{09974466-B8AD-C437-5648-DE1D82F497DC}"/>
              </a:ext>
            </a:extLst>
          </p:cNvPr>
          <p:cNvSpPr txBox="1"/>
          <p:nvPr/>
        </p:nvSpPr>
        <p:spPr>
          <a:xfrm>
            <a:off x="4391848" y="7009907"/>
            <a:ext cx="4006797" cy="69596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914446">
              <a:lnSpc>
                <a:spcPts val="1352"/>
              </a:lnSpc>
              <a:defRPr/>
            </a:pPr>
            <a:r>
              <a:rPr lang="en-US" sz="700" dirty="0" err="1">
                <a:solidFill>
                  <a:srgbClr val="000000"/>
                </a:solidFill>
                <a:latin typeface="+mn-ea"/>
              </a:rPr>
              <a:t>たくさん歩いた。たくさん人にあいさつできた</a:t>
            </a:r>
            <a:r>
              <a:rPr lang="en-US" sz="700" dirty="0">
                <a:solidFill>
                  <a:srgbClr val="000000"/>
                </a:solidFill>
                <a:latin typeface="+mn-ea"/>
              </a:rPr>
              <a:t>。</a:t>
            </a:r>
          </a:p>
          <a:p>
            <a:pPr defTabSz="914446">
              <a:lnSpc>
                <a:spcPts val="1352"/>
              </a:lnSpc>
              <a:defRPr/>
            </a:pPr>
            <a:r>
              <a:rPr lang="en-US" sz="700" dirty="0" err="1">
                <a:solidFill>
                  <a:srgbClr val="000000"/>
                </a:solidFill>
                <a:latin typeface="+mn-ea"/>
              </a:rPr>
              <a:t>たくさん記録もした。たくさんた不思議を発見できた</a:t>
            </a:r>
            <a:r>
              <a:rPr lang="en-US" sz="700" dirty="0">
                <a:solidFill>
                  <a:srgbClr val="000000"/>
                </a:solidFill>
                <a:latin typeface="+mn-ea"/>
              </a:rPr>
              <a:t>。</a:t>
            </a:r>
          </a:p>
          <a:p>
            <a:pPr defTabSz="914446">
              <a:lnSpc>
                <a:spcPts val="1352"/>
              </a:lnSpc>
              <a:defRPr/>
            </a:pPr>
            <a:r>
              <a:rPr lang="en-US" sz="700" dirty="0">
                <a:solidFill>
                  <a:srgbClr val="000000"/>
                </a:solidFill>
                <a:latin typeface="+mn-ea"/>
              </a:rPr>
              <a:t>ぼくは１０もレベルアップできた気持ちがしているよ！</a:t>
            </a:r>
          </a:p>
          <a:p>
            <a:pPr defTabSz="914446">
              <a:lnSpc>
                <a:spcPts val="1352"/>
              </a:lnSpc>
              <a:defRPr/>
            </a:pPr>
            <a:r>
              <a:rPr lang="en-US" sz="700" dirty="0" err="1">
                <a:solidFill>
                  <a:srgbClr val="000000"/>
                </a:solidFill>
                <a:latin typeface="+mn-ea"/>
              </a:rPr>
              <a:t>あれ、尾瀬をテーマにしたゲームって、発売されているのかな</a:t>
            </a:r>
            <a:r>
              <a:rPr lang="en-US" sz="700" dirty="0">
                <a:solidFill>
                  <a:srgbClr val="000000"/>
                </a:solidFill>
                <a:latin typeface="+mn-ea"/>
              </a:rPr>
              <a:t>？</a:t>
            </a:r>
          </a:p>
        </p:txBody>
      </p:sp>
      <p:sp>
        <p:nvSpPr>
          <p:cNvPr id="101" name="TextBox 65">
            <a:extLst>
              <a:ext uri="{FF2B5EF4-FFF2-40B4-BE49-F238E27FC236}">
                <a16:creationId xmlns:a16="http://schemas.microsoft.com/office/drawing/2014/main" id="{791F40B7-4513-1214-C079-A1C7E636F9D3}"/>
              </a:ext>
            </a:extLst>
          </p:cNvPr>
          <p:cNvSpPr txBox="1"/>
          <p:nvPr/>
        </p:nvSpPr>
        <p:spPr>
          <a:xfrm>
            <a:off x="5014495" y="6384260"/>
            <a:ext cx="2396050" cy="6309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914446">
              <a:spcAft>
                <a:spcPts val="300"/>
              </a:spcAft>
              <a:defRPr/>
            </a:pPr>
            <a:r>
              <a:rPr lang="en-US" sz="1200" u="sng" spc="-162" dirty="0" err="1">
                <a:solidFill>
                  <a:srgbClr val="000000"/>
                </a:solidFill>
                <a:latin typeface="+mn-ea"/>
              </a:rPr>
              <a:t>ゲームの世界だと</a:t>
            </a:r>
            <a:r>
              <a:rPr lang="en-US" sz="1200" u="sng" spc="-162" dirty="0">
                <a:solidFill>
                  <a:srgbClr val="000000"/>
                </a:solidFill>
                <a:latin typeface="+mn-ea"/>
              </a:rPr>
              <a:t>、</a:t>
            </a:r>
          </a:p>
          <a:p>
            <a:pPr defTabSz="914446">
              <a:spcAft>
                <a:spcPts val="300"/>
              </a:spcAft>
              <a:defRPr/>
            </a:pPr>
            <a:r>
              <a:rPr lang="en-US" sz="1200" u="sng" spc="-162" dirty="0">
                <a:solidFill>
                  <a:srgbClr val="000000"/>
                </a:solidFill>
                <a:latin typeface="+mn-ea"/>
              </a:rPr>
              <a:t>レベルは１０アップ</a:t>
            </a:r>
            <a:r>
              <a:rPr lang="ja-JP" altLang="en-US" sz="1200" u="sng" spc="-162" dirty="0">
                <a:solidFill>
                  <a:srgbClr val="000000"/>
                </a:solidFill>
                <a:latin typeface="+mn-ea"/>
              </a:rPr>
              <a:t>するくらい</a:t>
            </a:r>
            <a:endParaRPr lang="en-US" altLang="ja-JP" sz="1200" u="sng" spc="-162" dirty="0">
              <a:solidFill>
                <a:srgbClr val="000000"/>
              </a:solidFill>
              <a:latin typeface="+mn-ea"/>
            </a:endParaRPr>
          </a:p>
          <a:p>
            <a:pPr defTabSz="914446">
              <a:spcAft>
                <a:spcPts val="300"/>
              </a:spcAft>
              <a:defRPr/>
            </a:pPr>
            <a:r>
              <a:rPr lang="ja-JP" altLang="en-US" sz="1200" u="sng" spc="-162" dirty="0">
                <a:solidFill>
                  <a:srgbClr val="000000"/>
                </a:solidFill>
                <a:latin typeface="+mn-ea"/>
              </a:rPr>
              <a:t>歩いたかな？</a:t>
            </a:r>
            <a:endParaRPr lang="en-US" sz="1200" u="sng" spc="-162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02" name="TextBox 50">
            <a:extLst>
              <a:ext uri="{FF2B5EF4-FFF2-40B4-BE49-F238E27FC236}">
                <a16:creationId xmlns:a16="http://schemas.microsoft.com/office/drawing/2014/main" id="{9BEC1C8D-A3C1-D757-F72B-001873B38534}"/>
              </a:ext>
            </a:extLst>
          </p:cNvPr>
          <p:cNvSpPr txBox="1"/>
          <p:nvPr/>
        </p:nvSpPr>
        <p:spPr>
          <a:xfrm>
            <a:off x="1019302" y="4384080"/>
            <a:ext cx="5577752" cy="43479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914446">
              <a:lnSpc>
                <a:spcPts val="3958"/>
              </a:lnSpc>
              <a:defRPr/>
            </a:pPr>
            <a:r>
              <a:rPr lang="en-US" b="1" dirty="0" err="1">
                <a:solidFill>
                  <a:srgbClr val="000000"/>
                </a:solidFill>
                <a:latin typeface="+mn-ea"/>
              </a:rPr>
              <a:t>同じ写真でも、いろいろ考えられるね</a:t>
            </a:r>
            <a:endParaRPr lang="en-US" b="1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05" name="TextBox 11">
            <a:extLst>
              <a:ext uri="{FF2B5EF4-FFF2-40B4-BE49-F238E27FC236}">
                <a16:creationId xmlns:a16="http://schemas.microsoft.com/office/drawing/2014/main" id="{4B26882D-4893-6147-848D-C7E3B37B03E9}"/>
              </a:ext>
            </a:extLst>
          </p:cNvPr>
          <p:cNvSpPr txBox="1"/>
          <p:nvPr/>
        </p:nvSpPr>
        <p:spPr>
          <a:xfrm>
            <a:off x="485937" y="3933414"/>
            <a:ext cx="4936342" cy="3482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914446">
              <a:lnSpc>
                <a:spcPts val="3100"/>
              </a:lnSpc>
              <a:defRPr/>
            </a:pPr>
            <a:r>
              <a:rPr lang="ja-JP" altLang="en-US" b="1" dirty="0">
                <a:solidFill>
                  <a:srgbClr val="000000"/>
                </a:solidFill>
                <a:latin typeface="+mn-ea"/>
              </a:rPr>
              <a:t>サンプル</a:t>
            </a:r>
            <a:endParaRPr lang="en-US" b="1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07" name="TextBox 15">
            <a:extLst>
              <a:ext uri="{FF2B5EF4-FFF2-40B4-BE49-F238E27FC236}">
                <a16:creationId xmlns:a16="http://schemas.microsoft.com/office/drawing/2014/main" id="{CC8E9371-C2AA-5B35-B3A7-0DE099DBA880}"/>
              </a:ext>
            </a:extLst>
          </p:cNvPr>
          <p:cNvSpPr txBox="1"/>
          <p:nvPr/>
        </p:nvSpPr>
        <p:spPr>
          <a:xfrm>
            <a:off x="483249" y="2456655"/>
            <a:ext cx="6594007" cy="135081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914446">
              <a:lnSpc>
                <a:spcPct val="150000"/>
              </a:lnSpc>
              <a:defRPr/>
            </a:pPr>
            <a:r>
              <a:rPr lang="en-US" altLang="ja-JP" sz="1200" dirty="0">
                <a:solidFill>
                  <a:srgbClr val="000000"/>
                </a:solidFill>
                <a:latin typeface="+mn-ea"/>
              </a:rPr>
              <a:t>【</a:t>
            </a:r>
            <a:r>
              <a:rPr lang="ja-JP" altLang="en-US" sz="1200" dirty="0">
                <a:solidFill>
                  <a:srgbClr val="000000"/>
                </a:solidFill>
                <a:latin typeface="+mn-ea"/>
              </a:rPr>
              <a:t>事後学習で行うこと</a:t>
            </a:r>
            <a:r>
              <a:rPr lang="en-US" altLang="ja-JP" sz="1200" dirty="0">
                <a:solidFill>
                  <a:srgbClr val="000000"/>
                </a:solidFill>
                <a:latin typeface="+mn-ea"/>
              </a:rPr>
              <a:t>】</a:t>
            </a:r>
          </a:p>
          <a:p>
            <a:pPr defTabSz="914446"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000000"/>
                </a:solidFill>
                <a:latin typeface="+mn-ea"/>
              </a:rPr>
              <a:t>・現地学習で発見した不思議をもとに、カルタの表面と裏面のアイディアを出してみよう。</a:t>
            </a:r>
            <a:endParaRPr lang="en-US" altLang="ja-JP" sz="1200" dirty="0">
              <a:solidFill>
                <a:srgbClr val="000000"/>
              </a:solidFill>
              <a:latin typeface="+mn-ea"/>
            </a:endParaRPr>
          </a:p>
          <a:p>
            <a:pPr defTabSz="914446"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000000"/>
                </a:solidFill>
                <a:latin typeface="+mn-ea"/>
              </a:rPr>
              <a:t>・サンプルを見て、自分のイメージをふくらませましょう。</a:t>
            </a:r>
            <a:endParaRPr lang="en-US" altLang="ja-JP" sz="1200" dirty="0">
              <a:solidFill>
                <a:srgbClr val="000000"/>
              </a:solidFill>
              <a:latin typeface="+mn-ea"/>
            </a:endParaRPr>
          </a:p>
          <a:p>
            <a:pPr defTabSz="914446"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000000"/>
                </a:solidFill>
                <a:latin typeface="+mn-ea"/>
              </a:rPr>
              <a:t>・本ワークブックの２ページ目以降に自分のアイディアをまとめていきましょう。</a:t>
            </a:r>
            <a:endParaRPr lang="en-US" altLang="ja-JP" sz="1200" dirty="0">
              <a:solidFill>
                <a:srgbClr val="000000"/>
              </a:solidFill>
              <a:latin typeface="+mn-ea"/>
            </a:endParaRPr>
          </a:p>
          <a:p>
            <a:pPr defTabSz="914446"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000000"/>
                </a:solidFill>
                <a:latin typeface="+mn-ea"/>
              </a:rPr>
              <a:t>・これまでのワークシートも使用します。手元に用意しておきましょう。</a:t>
            </a:r>
            <a:endParaRPr lang="en-US" sz="1200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1" name="TextBox 11">
            <a:extLst>
              <a:ext uri="{FF2B5EF4-FFF2-40B4-BE49-F238E27FC236}">
                <a16:creationId xmlns:a16="http://schemas.microsoft.com/office/drawing/2014/main" id="{AD4C2485-49FF-3045-EC9E-7C0329606E32}"/>
              </a:ext>
            </a:extLst>
          </p:cNvPr>
          <p:cNvSpPr txBox="1"/>
          <p:nvPr/>
        </p:nvSpPr>
        <p:spPr>
          <a:xfrm>
            <a:off x="588148" y="424676"/>
            <a:ext cx="3768850" cy="6410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660"/>
              </a:lnSpc>
            </a:pPr>
            <a:r>
              <a:rPr lang="en-US" altLang="ja-JP" sz="1200" spc="74" dirty="0">
                <a:solidFill>
                  <a:srgbClr val="000000"/>
                </a:solidFill>
                <a:latin typeface="+mn-ea"/>
              </a:rPr>
              <a:t>WS02【</a:t>
            </a:r>
            <a:r>
              <a:rPr lang="ja-JP" altLang="en-US" sz="1200" spc="74" dirty="0">
                <a:solidFill>
                  <a:srgbClr val="000000"/>
                </a:solidFill>
                <a:latin typeface="+mn-ea"/>
              </a:rPr>
              <a:t>事後学習用ワークシート</a:t>
            </a:r>
            <a:r>
              <a:rPr lang="en-US" altLang="ja-JP" sz="1200" spc="74" dirty="0">
                <a:solidFill>
                  <a:srgbClr val="000000"/>
                </a:solidFill>
                <a:latin typeface="+mn-ea"/>
              </a:rPr>
              <a:t>】</a:t>
            </a:r>
            <a:r>
              <a:rPr lang="ja-JP" altLang="en-US" sz="1200" spc="74" dirty="0">
                <a:solidFill>
                  <a:srgbClr val="000000"/>
                </a:solidFill>
                <a:latin typeface="+mn-ea"/>
              </a:rPr>
              <a:t>全４</a:t>
            </a:r>
            <a:r>
              <a:rPr lang="en-US" altLang="ja-JP" sz="1200" spc="74" dirty="0">
                <a:solidFill>
                  <a:srgbClr val="000000"/>
                </a:solidFill>
                <a:latin typeface="+mn-ea"/>
              </a:rPr>
              <a:t>P</a:t>
            </a:r>
          </a:p>
          <a:p>
            <a:pPr>
              <a:lnSpc>
                <a:spcPts val="2660"/>
              </a:lnSpc>
            </a:pPr>
            <a:r>
              <a:rPr lang="ja-JP" altLang="en-US" sz="1200" spc="74" dirty="0">
                <a:solidFill>
                  <a:srgbClr val="000000"/>
                </a:solidFill>
                <a:latin typeface="+mn-ea"/>
              </a:rPr>
              <a:t>尾瀬ネイチャーラーニング（小学校用）</a:t>
            </a:r>
            <a:endParaRPr lang="en-US" sz="1200" spc="74" dirty="0">
              <a:solidFill>
                <a:srgbClr val="000000"/>
              </a:solidFill>
              <a:latin typeface="+mn-ea"/>
            </a:endParaRPr>
          </a:p>
        </p:txBody>
      </p:sp>
      <p:grpSp>
        <p:nvGrpSpPr>
          <p:cNvPr id="91" name="Group 22">
            <a:extLst>
              <a:ext uri="{FF2B5EF4-FFF2-40B4-BE49-F238E27FC236}">
                <a16:creationId xmlns:a16="http://schemas.microsoft.com/office/drawing/2014/main" id="{844C3D26-5C05-5CC6-845F-422AC16553C9}"/>
              </a:ext>
            </a:extLst>
          </p:cNvPr>
          <p:cNvGrpSpPr/>
          <p:nvPr/>
        </p:nvGrpSpPr>
        <p:grpSpPr>
          <a:xfrm>
            <a:off x="3930650" y="7993585"/>
            <a:ext cx="3129011" cy="2321156"/>
            <a:chOff x="0" y="-19050"/>
            <a:chExt cx="1121367" cy="831850"/>
          </a:xfrm>
        </p:grpSpPr>
        <p:sp>
          <p:nvSpPr>
            <p:cNvPr id="92" name="Freeform 23">
              <a:extLst>
                <a:ext uri="{FF2B5EF4-FFF2-40B4-BE49-F238E27FC236}">
                  <a16:creationId xmlns:a16="http://schemas.microsoft.com/office/drawing/2014/main" id="{D203263C-4179-95A1-5C02-215D3F8DA7E0}"/>
                </a:ext>
              </a:extLst>
            </p:cNvPr>
            <p:cNvSpPr/>
            <p:nvPr/>
          </p:nvSpPr>
          <p:spPr>
            <a:xfrm>
              <a:off x="0" y="48951"/>
              <a:ext cx="1121367" cy="738899"/>
            </a:xfrm>
            <a:custGeom>
              <a:avLst/>
              <a:gdLst/>
              <a:ahLst/>
              <a:cxnLst/>
              <a:rect l="l" t="t" r="r" b="b"/>
              <a:pathLst>
                <a:path w="1121367" h="812800">
                  <a:moveTo>
                    <a:pt x="0" y="0"/>
                  </a:moveTo>
                  <a:lnTo>
                    <a:pt x="1121367" y="0"/>
                  </a:lnTo>
                  <a:lnTo>
                    <a:pt x="1121367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pPr defTabSz="914446">
                <a:defRPr/>
              </a:pPr>
              <a:endParaRPr lang="ja-JP" altLang="en-US" dirty="0">
                <a:solidFill>
                  <a:prstClr val="black"/>
                </a:solidFill>
                <a:latin typeface="+mn-ea"/>
              </a:endParaRPr>
            </a:p>
          </p:txBody>
        </p:sp>
        <p:sp>
          <p:nvSpPr>
            <p:cNvPr id="93" name="TextBox 24">
              <a:extLst>
                <a:ext uri="{FF2B5EF4-FFF2-40B4-BE49-F238E27FC236}">
                  <a16:creationId xmlns:a16="http://schemas.microsoft.com/office/drawing/2014/main" id="{0A77273D-0465-B1F3-05C5-18A3AF3A0607}"/>
                </a:ext>
              </a:extLst>
            </p:cNvPr>
            <p:cNvSpPr txBox="1"/>
            <p:nvPr/>
          </p:nvSpPr>
          <p:spPr>
            <a:xfrm>
              <a:off x="0" y="-19050"/>
              <a:ext cx="1121367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defTabSz="914446">
                <a:lnSpc>
                  <a:spcPts val="1960"/>
                </a:lnSpc>
                <a:defRPr/>
              </a:pPr>
              <a:endParaRPr>
                <a:solidFill>
                  <a:prstClr val="black"/>
                </a:solidFill>
                <a:latin typeface="+mn-ea"/>
              </a:endParaRPr>
            </a:p>
          </p:txBody>
        </p:sp>
      </p:grpSp>
      <p:sp>
        <p:nvSpPr>
          <p:cNvPr id="98" name="Freeform 30">
            <a:extLst>
              <a:ext uri="{FF2B5EF4-FFF2-40B4-BE49-F238E27FC236}">
                <a16:creationId xmlns:a16="http://schemas.microsoft.com/office/drawing/2014/main" id="{946A6850-A10F-8A0B-24B9-06FB0CFF6639}"/>
              </a:ext>
            </a:extLst>
          </p:cNvPr>
          <p:cNvSpPr/>
          <p:nvPr/>
        </p:nvSpPr>
        <p:spPr>
          <a:xfrm>
            <a:off x="4150991" y="8378988"/>
            <a:ext cx="1203427" cy="1675359"/>
          </a:xfrm>
          <a:custGeom>
            <a:avLst/>
            <a:gdLst/>
            <a:ahLst/>
            <a:cxnLst/>
            <a:rect l="l" t="t" r="r" b="b"/>
            <a:pathLst>
              <a:path w="1203427" h="1675359">
                <a:moveTo>
                  <a:pt x="0" y="0"/>
                </a:moveTo>
                <a:lnTo>
                  <a:pt x="1203427" y="0"/>
                </a:lnTo>
                <a:lnTo>
                  <a:pt x="1203427" y="1675359"/>
                </a:lnTo>
                <a:lnTo>
                  <a:pt x="0" y="167535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pPr defTabSz="914446">
              <a:defRPr/>
            </a:pPr>
            <a:endParaRPr lang="ja-JP" altLang="en-US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84" name="Freeform 15">
            <a:extLst>
              <a:ext uri="{FF2B5EF4-FFF2-40B4-BE49-F238E27FC236}">
                <a16:creationId xmlns:a16="http://schemas.microsoft.com/office/drawing/2014/main" id="{E37163C8-3309-63B3-7CC8-A277A4CC7C3E}"/>
              </a:ext>
            </a:extLst>
          </p:cNvPr>
          <p:cNvSpPr/>
          <p:nvPr/>
        </p:nvSpPr>
        <p:spPr>
          <a:xfrm>
            <a:off x="5503785" y="8378987"/>
            <a:ext cx="1334480" cy="1708284"/>
          </a:xfrm>
          <a:custGeom>
            <a:avLst/>
            <a:gdLst/>
            <a:ahLst/>
            <a:cxnLst/>
            <a:rect l="l" t="t" r="r" b="b"/>
            <a:pathLst>
              <a:path w="1334480" h="1708284">
                <a:moveTo>
                  <a:pt x="0" y="0"/>
                </a:moveTo>
                <a:lnTo>
                  <a:pt x="1334480" y="0"/>
                </a:lnTo>
                <a:lnTo>
                  <a:pt x="1334480" y="1708284"/>
                </a:lnTo>
                <a:lnTo>
                  <a:pt x="0" y="1708284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pPr defTabSz="914446">
              <a:defRPr/>
            </a:pPr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12" name="TextBox 48">
            <a:extLst>
              <a:ext uri="{FF2B5EF4-FFF2-40B4-BE49-F238E27FC236}">
                <a16:creationId xmlns:a16="http://schemas.microsoft.com/office/drawing/2014/main" id="{992F743B-87D5-C71B-A396-97BFADE853A6}"/>
              </a:ext>
            </a:extLst>
          </p:cNvPr>
          <p:cNvSpPr txBox="1"/>
          <p:nvPr/>
        </p:nvSpPr>
        <p:spPr>
          <a:xfrm>
            <a:off x="4712431" y="8067989"/>
            <a:ext cx="1476226" cy="21544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lIns="0" tIns="0" rIns="0" bIns="0" rtlCol="0" anchor="t">
            <a:spAutoFit/>
          </a:bodyPr>
          <a:lstStyle/>
          <a:p>
            <a:pPr algn="ctr" defTabSz="914446">
              <a:defRPr/>
            </a:pPr>
            <a:r>
              <a:rPr lang="ja-JP" altLang="en-US" sz="1400" spc="-30" dirty="0">
                <a:solidFill>
                  <a:srgbClr val="000000"/>
                </a:solidFill>
                <a:latin typeface="+mn-ea"/>
              </a:rPr>
              <a:t>読み</a:t>
            </a:r>
            <a:r>
              <a:rPr lang="en-US" sz="1400" spc="-30" dirty="0">
                <a:solidFill>
                  <a:srgbClr val="000000"/>
                </a:solidFill>
                <a:latin typeface="+mn-ea"/>
              </a:rPr>
              <a:t>札</a:t>
            </a:r>
          </a:p>
        </p:txBody>
      </p:sp>
      <p:grpSp>
        <p:nvGrpSpPr>
          <p:cNvPr id="85" name="Group 16">
            <a:extLst>
              <a:ext uri="{FF2B5EF4-FFF2-40B4-BE49-F238E27FC236}">
                <a16:creationId xmlns:a16="http://schemas.microsoft.com/office/drawing/2014/main" id="{60BA2A88-B359-78DB-750F-C5B9618D458D}"/>
              </a:ext>
            </a:extLst>
          </p:cNvPr>
          <p:cNvGrpSpPr/>
          <p:nvPr/>
        </p:nvGrpSpPr>
        <p:grpSpPr>
          <a:xfrm>
            <a:off x="504594" y="7995216"/>
            <a:ext cx="3129011" cy="2249906"/>
            <a:chOff x="0" y="-19050"/>
            <a:chExt cx="1121367" cy="831850"/>
          </a:xfrm>
        </p:grpSpPr>
        <p:sp>
          <p:nvSpPr>
            <p:cNvPr id="86" name="Freeform 17">
              <a:extLst>
                <a:ext uri="{FF2B5EF4-FFF2-40B4-BE49-F238E27FC236}">
                  <a16:creationId xmlns:a16="http://schemas.microsoft.com/office/drawing/2014/main" id="{D688947F-E5BC-0AF4-0E98-A431986D3578}"/>
                </a:ext>
              </a:extLst>
            </p:cNvPr>
            <p:cNvSpPr/>
            <p:nvPr/>
          </p:nvSpPr>
          <p:spPr>
            <a:xfrm>
              <a:off x="0" y="50501"/>
              <a:ext cx="1121367" cy="762299"/>
            </a:xfrm>
            <a:custGeom>
              <a:avLst/>
              <a:gdLst/>
              <a:ahLst/>
              <a:cxnLst/>
              <a:rect l="l" t="t" r="r" b="b"/>
              <a:pathLst>
                <a:path w="1121367" h="812800">
                  <a:moveTo>
                    <a:pt x="0" y="0"/>
                  </a:moveTo>
                  <a:lnTo>
                    <a:pt x="1121367" y="0"/>
                  </a:lnTo>
                  <a:lnTo>
                    <a:pt x="1121367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pPr defTabSz="914446">
                <a:defRPr/>
              </a:pPr>
              <a:endParaRPr lang="ja-JP" altLang="en-US" dirty="0">
                <a:solidFill>
                  <a:prstClr val="black"/>
                </a:solidFill>
                <a:latin typeface="+mn-ea"/>
              </a:endParaRPr>
            </a:p>
          </p:txBody>
        </p:sp>
        <p:sp>
          <p:nvSpPr>
            <p:cNvPr id="87" name="TextBox 18">
              <a:extLst>
                <a:ext uri="{FF2B5EF4-FFF2-40B4-BE49-F238E27FC236}">
                  <a16:creationId xmlns:a16="http://schemas.microsoft.com/office/drawing/2014/main" id="{82D81ED4-B455-265C-7E91-3C5F1373F607}"/>
                </a:ext>
              </a:extLst>
            </p:cNvPr>
            <p:cNvSpPr txBox="1"/>
            <p:nvPr/>
          </p:nvSpPr>
          <p:spPr>
            <a:xfrm>
              <a:off x="0" y="-19050"/>
              <a:ext cx="1121367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defTabSz="914446">
                <a:lnSpc>
                  <a:spcPts val="1960"/>
                </a:lnSpc>
                <a:defRPr/>
              </a:pPr>
              <a:endParaRPr>
                <a:solidFill>
                  <a:prstClr val="black"/>
                </a:solidFill>
                <a:latin typeface="+mn-ea"/>
              </a:endParaRPr>
            </a:p>
          </p:txBody>
        </p:sp>
      </p:grpSp>
      <p:sp>
        <p:nvSpPr>
          <p:cNvPr id="83" name="Freeform 14">
            <a:extLst>
              <a:ext uri="{FF2B5EF4-FFF2-40B4-BE49-F238E27FC236}">
                <a16:creationId xmlns:a16="http://schemas.microsoft.com/office/drawing/2014/main" id="{B4D68F41-6621-13FD-8EBB-B5E08D9263B0}"/>
              </a:ext>
            </a:extLst>
          </p:cNvPr>
          <p:cNvSpPr/>
          <p:nvPr/>
        </p:nvSpPr>
        <p:spPr>
          <a:xfrm>
            <a:off x="794116" y="8389708"/>
            <a:ext cx="1219376" cy="1697562"/>
          </a:xfrm>
          <a:custGeom>
            <a:avLst/>
            <a:gdLst/>
            <a:ahLst/>
            <a:cxnLst/>
            <a:rect l="l" t="t" r="r" b="b"/>
            <a:pathLst>
              <a:path w="1219376" h="1697562">
                <a:moveTo>
                  <a:pt x="0" y="0"/>
                </a:moveTo>
                <a:lnTo>
                  <a:pt x="1219376" y="0"/>
                </a:lnTo>
                <a:lnTo>
                  <a:pt x="1219376" y="1697563"/>
                </a:lnTo>
                <a:lnTo>
                  <a:pt x="0" y="1697563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  <p:txBody>
          <a:bodyPr/>
          <a:lstStyle/>
          <a:p>
            <a:pPr defTabSz="914446">
              <a:defRPr/>
            </a:pPr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99" name="TextBox 48">
            <a:extLst>
              <a:ext uri="{FF2B5EF4-FFF2-40B4-BE49-F238E27FC236}">
                <a16:creationId xmlns:a16="http://schemas.microsoft.com/office/drawing/2014/main" id="{86FBF529-1ABF-8A86-1763-1781C2ECF7F9}"/>
              </a:ext>
            </a:extLst>
          </p:cNvPr>
          <p:cNvSpPr txBox="1"/>
          <p:nvPr/>
        </p:nvSpPr>
        <p:spPr>
          <a:xfrm>
            <a:off x="1274566" y="8063440"/>
            <a:ext cx="1628626" cy="21544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lIns="0" tIns="0" rIns="0" bIns="0" rtlCol="0" anchor="t">
            <a:spAutoFit/>
          </a:bodyPr>
          <a:lstStyle/>
          <a:p>
            <a:pPr algn="ctr" defTabSz="914446">
              <a:defRPr/>
            </a:pPr>
            <a:r>
              <a:rPr lang="en-US" sz="1400" spc="-30" dirty="0" err="1">
                <a:solidFill>
                  <a:srgbClr val="000000"/>
                </a:solidFill>
                <a:latin typeface="+mn-ea"/>
              </a:rPr>
              <a:t>取り札</a:t>
            </a:r>
            <a:endParaRPr lang="en-US" sz="1400" spc="-30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97" name="Freeform 29">
            <a:extLst>
              <a:ext uri="{FF2B5EF4-FFF2-40B4-BE49-F238E27FC236}">
                <a16:creationId xmlns:a16="http://schemas.microsoft.com/office/drawing/2014/main" id="{D8867AC4-2E41-D5C8-D4E0-FAE099DC0983}"/>
              </a:ext>
            </a:extLst>
          </p:cNvPr>
          <p:cNvSpPr/>
          <p:nvPr/>
        </p:nvSpPr>
        <p:spPr>
          <a:xfrm>
            <a:off x="2175832" y="8378988"/>
            <a:ext cx="1246990" cy="1675359"/>
          </a:xfrm>
          <a:custGeom>
            <a:avLst/>
            <a:gdLst/>
            <a:ahLst/>
            <a:cxnLst/>
            <a:rect l="l" t="t" r="r" b="b"/>
            <a:pathLst>
              <a:path w="1246990" h="1675359">
                <a:moveTo>
                  <a:pt x="0" y="0"/>
                </a:moveTo>
                <a:lnTo>
                  <a:pt x="1246990" y="0"/>
                </a:lnTo>
                <a:lnTo>
                  <a:pt x="1246990" y="1675359"/>
                </a:lnTo>
                <a:lnTo>
                  <a:pt x="0" y="1675359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/>
            </a:stretch>
          </a:blipFill>
        </p:spPr>
        <p:txBody>
          <a:bodyPr/>
          <a:lstStyle/>
          <a:p>
            <a:pPr defTabSz="914446">
              <a:defRPr/>
            </a:pPr>
            <a:endParaRPr lang="ja-JP" altLang="en-US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90" name="TextBox 21">
            <a:extLst>
              <a:ext uri="{FF2B5EF4-FFF2-40B4-BE49-F238E27FC236}">
                <a16:creationId xmlns:a16="http://schemas.microsoft.com/office/drawing/2014/main" id="{11B25C5A-815C-8930-5AE2-F80B6A6A262C}"/>
              </a:ext>
            </a:extLst>
          </p:cNvPr>
          <p:cNvSpPr txBox="1"/>
          <p:nvPr/>
        </p:nvSpPr>
        <p:spPr>
          <a:xfrm>
            <a:off x="1340075" y="7744806"/>
            <a:ext cx="1441926" cy="540128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 defTabSz="914446">
              <a:lnSpc>
                <a:spcPts val="1960"/>
              </a:lnSpc>
              <a:defRPr/>
            </a:pPr>
            <a:endParaRPr>
              <a:solidFill>
                <a:prstClr val="black"/>
              </a:solidFill>
              <a:latin typeface="+mn-ea"/>
            </a:endParaRPr>
          </a:p>
        </p:txBody>
      </p:sp>
      <p:sp>
        <p:nvSpPr>
          <p:cNvPr id="13" name="スライド番号プレースホルダー 13">
            <a:extLst>
              <a:ext uri="{FF2B5EF4-FFF2-40B4-BE49-F238E27FC236}">
                <a16:creationId xmlns:a16="http://schemas.microsoft.com/office/drawing/2014/main" id="{2136AC52-B01F-1FBB-5E0B-C5F3A1672A51}"/>
              </a:ext>
            </a:extLst>
          </p:cNvPr>
          <p:cNvSpPr txBox="1">
            <a:spLocks/>
          </p:cNvSpPr>
          <p:nvPr/>
        </p:nvSpPr>
        <p:spPr>
          <a:xfrm>
            <a:off x="4964756" y="3976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z="1800" smtClean="0"/>
              <a:pPr/>
              <a:t>1</a:t>
            </a:fld>
            <a:endParaRPr lang="en-US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D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56236" y="334199"/>
            <a:ext cx="6847528" cy="10023602"/>
            <a:chOff x="0" y="0"/>
            <a:chExt cx="2453999" cy="359223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453999" cy="3592233"/>
            </a:xfrm>
            <a:custGeom>
              <a:avLst/>
              <a:gdLst/>
              <a:ahLst/>
              <a:cxnLst/>
              <a:rect l="l" t="t" r="r" b="b"/>
              <a:pathLst>
                <a:path w="2453999" h="3592233">
                  <a:moveTo>
                    <a:pt x="28265" y="0"/>
                  </a:moveTo>
                  <a:lnTo>
                    <a:pt x="2425734" y="0"/>
                  </a:lnTo>
                  <a:cubicBezTo>
                    <a:pt x="2433231" y="0"/>
                    <a:pt x="2440420" y="2978"/>
                    <a:pt x="2445721" y="8279"/>
                  </a:cubicBezTo>
                  <a:cubicBezTo>
                    <a:pt x="2451022" y="13580"/>
                    <a:pt x="2453999" y="20769"/>
                    <a:pt x="2453999" y="28265"/>
                  </a:cubicBezTo>
                  <a:lnTo>
                    <a:pt x="2453999" y="3563967"/>
                  </a:lnTo>
                  <a:cubicBezTo>
                    <a:pt x="2453999" y="3571464"/>
                    <a:pt x="2451022" y="3578653"/>
                    <a:pt x="2445721" y="3583954"/>
                  </a:cubicBezTo>
                  <a:cubicBezTo>
                    <a:pt x="2440420" y="3589255"/>
                    <a:pt x="2433231" y="3592233"/>
                    <a:pt x="2425734" y="3592233"/>
                  </a:cubicBezTo>
                  <a:lnTo>
                    <a:pt x="28265" y="3592233"/>
                  </a:lnTo>
                  <a:cubicBezTo>
                    <a:pt x="20769" y="3592233"/>
                    <a:pt x="13580" y="3589255"/>
                    <a:pt x="8279" y="3583954"/>
                  </a:cubicBezTo>
                  <a:cubicBezTo>
                    <a:pt x="2978" y="3578653"/>
                    <a:pt x="0" y="3571464"/>
                    <a:pt x="0" y="3563967"/>
                  </a:cubicBezTo>
                  <a:lnTo>
                    <a:pt x="0" y="28265"/>
                  </a:lnTo>
                  <a:cubicBezTo>
                    <a:pt x="0" y="20769"/>
                    <a:pt x="2978" y="13580"/>
                    <a:pt x="8279" y="8279"/>
                  </a:cubicBezTo>
                  <a:cubicBezTo>
                    <a:pt x="13580" y="2978"/>
                    <a:pt x="20769" y="0"/>
                    <a:pt x="28265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defTabSz="914446">
                <a:defRPr/>
              </a:pPr>
              <a:endParaRPr lang="ja-JP" altLang="en-US" dirty="0">
                <a:solidFill>
                  <a:prstClr val="black"/>
                </a:solidFill>
                <a:latin typeface="+mn-ea"/>
              </a:endParaRPr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2453999" cy="36112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defTabSz="914446">
                <a:lnSpc>
                  <a:spcPts val="1960"/>
                </a:lnSpc>
                <a:defRPr/>
              </a:pPr>
              <a:endParaRPr>
                <a:solidFill>
                  <a:prstClr val="black"/>
                </a:solidFill>
                <a:latin typeface="+mn-ea"/>
              </a:endParaRPr>
            </a:p>
          </p:txBody>
        </p:sp>
      </p:grpSp>
      <p:sp>
        <p:nvSpPr>
          <p:cNvPr id="11" name="TextBox 11"/>
          <p:cNvSpPr txBox="1"/>
          <p:nvPr/>
        </p:nvSpPr>
        <p:spPr>
          <a:xfrm>
            <a:off x="543072" y="393700"/>
            <a:ext cx="4936342" cy="7513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914446">
              <a:lnSpc>
                <a:spcPts val="3100"/>
              </a:lnSpc>
              <a:defRPr/>
            </a:pPr>
            <a:r>
              <a:rPr lang="ja-JP" altLang="en-US" sz="2000" b="1" dirty="0">
                <a:solidFill>
                  <a:srgbClr val="000000"/>
                </a:solidFill>
                <a:latin typeface="+mn-ea"/>
              </a:rPr>
              <a:t>（現地学習の振り返り＆）</a:t>
            </a:r>
            <a:br>
              <a:rPr lang="en-US" altLang="ja-JP" sz="2000" b="1" dirty="0">
                <a:solidFill>
                  <a:srgbClr val="000000"/>
                </a:solidFill>
                <a:latin typeface="+mn-ea"/>
              </a:rPr>
            </a:br>
            <a:r>
              <a:rPr lang="ja-JP" altLang="en-US" sz="2000" b="1" dirty="0">
                <a:solidFill>
                  <a:srgbClr val="000000"/>
                </a:solidFill>
                <a:latin typeface="+mn-ea"/>
              </a:rPr>
              <a:t>不思議を絞ろう</a:t>
            </a:r>
            <a:endParaRPr lang="en-US" sz="2000" b="1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608454" y="1322324"/>
            <a:ext cx="4936342" cy="4573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914446">
              <a:lnSpc>
                <a:spcPts val="1906"/>
              </a:lnSpc>
              <a:defRPr/>
            </a:pPr>
            <a:r>
              <a:rPr lang="en-US" sz="1114" dirty="0">
                <a:solidFill>
                  <a:srgbClr val="000000"/>
                </a:solidFill>
                <a:latin typeface="+mn-ea"/>
              </a:rPr>
              <a:t>・</a:t>
            </a:r>
            <a:r>
              <a:rPr lang="ja-JP" altLang="en-US" sz="1114" dirty="0">
                <a:solidFill>
                  <a:srgbClr val="000000"/>
                </a:solidFill>
                <a:latin typeface="+mn-ea"/>
              </a:rPr>
              <a:t>現地学習を振り返って</a:t>
            </a:r>
            <a:r>
              <a:rPr lang="en-US" sz="1114" dirty="0">
                <a:solidFill>
                  <a:srgbClr val="000000"/>
                </a:solidFill>
                <a:latin typeface="+mn-ea"/>
              </a:rPr>
              <a:t>、</a:t>
            </a:r>
            <a:r>
              <a:rPr lang="en-US" sz="1114" dirty="0" err="1">
                <a:solidFill>
                  <a:srgbClr val="000000"/>
                </a:solidFill>
                <a:latin typeface="+mn-ea"/>
              </a:rPr>
              <a:t>不思議に思ったことを書き出してみよう</a:t>
            </a:r>
            <a:endParaRPr lang="en-US" sz="1114" dirty="0">
              <a:solidFill>
                <a:srgbClr val="000000"/>
              </a:solidFill>
              <a:latin typeface="+mn-ea"/>
            </a:endParaRPr>
          </a:p>
          <a:p>
            <a:pPr defTabSz="914446">
              <a:lnSpc>
                <a:spcPts val="1906"/>
              </a:lnSpc>
              <a:defRPr/>
            </a:pPr>
            <a:r>
              <a:rPr lang="en-US" sz="1114" dirty="0">
                <a:solidFill>
                  <a:srgbClr val="000000"/>
                </a:solidFill>
                <a:latin typeface="+mn-ea"/>
              </a:rPr>
              <a:t>・</a:t>
            </a:r>
            <a:r>
              <a:rPr lang="ja-JP" altLang="en-US" sz="1114" dirty="0">
                <a:solidFill>
                  <a:srgbClr val="000000"/>
                </a:solidFill>
                <a:latin typeface="+mn-ea"/>
              </a:rPr>
              <a:t>不思議に対して明らかにする方法や内容を考えてみましょう</a:t>
            </a:r>
            <a:endParaRPr lang="en-US" sz="1114" dirty="0">
              <a:solidFill>
                <a:srgbClr val="000000"/>
              </a:solidFill>
              <a:latin typeface="+mn-ea"/>
            </a:endParaRPr>
          </a:p>
        </p:txBody>
      </p:sp>
      <p:graphicFrame>
        <p:nvGraphicFramePr>
          <p:cNvPr id="137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75350"/>
              </p:ext>
            </p:extLst>
          </p:nvPr>
        </p:nvGraphicFramePr>
        <p:xfrm>
          <a:off x="540759" y="2506510"/>
          <a:ext cx="6536398" cy="3906990"/>
        </p:xfrm>
        <a:graphic>
          <a:graphicData uri="http://schemas.openxmlformats.org/drawingml/2006/table">
            <a:tbl>
              <a:tblPr/>
              <a:tblGrid>
                <a:gridCol w="2452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3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3349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どんな</a:t>
                      </a:r>
                      <a:r>
                        <a:rPr lang="ja-JP" altLang="en-US" sz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不思議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？</a:t>
                      </a:r>
                    </a:p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altLang="ja-JP" sz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写真もあれば、その説明</a:t>
                      </a:r>
                      <a:endParaRPr lang="en-US" sz="1100" dirty="0">
                        <a:latin typeface="+mn-ea"/>
                        <a:ea typeface="+mn-ea"/>
                      </a:endParaRPr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気になった理由・面白いと思った理由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・</a:t>
                      </a:r>
                      <a:endParaRPr lang="en-US" sz="1100" dirty="0"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679"/>
                        </a:lnSpc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自分の推しポイント（紹介したい想い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9282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例）湿原</a:t>
                      </a:r>
                      <a:r>
                        <a:rPr lang="ja-JP" altLang="en-US" sz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で、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見えないカエルのなき声</a:t>
                      </a:r>
                      <a:r>
                        <a:rPr lang="ja-JP" altLang="en-US" sz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。どこでないている？？</a:t>
                      </a:r>
                      <a:endParaRPr lang="en-US" altLang="ja-JP" sz="120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ja-JP" altLang="en-US" sz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何匹いる？種類は？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湿原の場所で、目には見えないけどカエルのなき声がなっていて、ぼくたちのことを受け入れてくれたような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気がしたから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4359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latin typeface="+mn-ea"/>
                        <a:ea typeface="+mn-ea"/>
                      </a:endParaRPr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latin typeface="+mn-ea"/>
                        <a:ea typeface="+mn-ea"/>
                      </a:endParaRPr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8" name="TextBox 12"/>
          <p:cNvSpPr txBox="1"/>
          <p:nvPr/>
        </p:nvSpPr>
        <p:spPr>
          <a:xfrm>
            <a:off x="608454" y="1933403"/>
            <a:ext cx="5593734" cy="4099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914446">
              <a:lnSpc>
                <a:spcPts val="3787"/>
              </a:lnSpc>
              <a:defRPr/>
            </a:pPr>
            <a:r>
              <a:rPr lang="en-US" sz="1400" b="1" dirty="0">
                <a:solidFill>
                  <a:srgbClr val="000000"/>
                </a:solidFill>
                <a:latin typeface="+mn-ea"/>
              </a:rPr>
              <a:t>「</a:t>
            </a:r>
            <a:r>
              <a:rPr lang="en-US" sz="1400" b="1" dirty="0" err="1">
                <a:solidFill>
                  <a:srgbClr val="000000"/>
                </a:solidFill>
                <a:latin typeface="+mn-ea"/>
              </a:rPr>
              <a:t>不思議」を</a:t>
            </a:r>
            <a:r>
              <a:rPr lang="ja-JP" altLang="en-US" sz="1400" b="1" dirty="0">
                <a:solidFill>
                  <a:srgbClr val="000000"/>
                </a:solidFill>
                <a:latin typeface="+mn-ea"/>
              </a:rPr>
              <a:t>絞る</a:t>
            </a:r>
            <a:endParaRPr lang="en-US" sz="1400" b="1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5" name="スライド番号プレースホルダー 13">
            <a:extLst>
              <a:ext uri="{FF2B5EF4-FFF2-40B4-BE49-F238E27FC236}">
                <a16:creationId xmlns:a16="http://schemas.microsoft.com/office/drawing/2014/main" id="{99D9C351-5D0E-8207-C5AE-5A31982932EC}"/>
              </a:ext>
            </a:extLst>
          </p:cNvPr>
          <p:cNvSpPr txBox="1">
            <a:spLocks/>
          </p:cNvSpPr>
          <p:nvPr/>
        </p:nvSpPr>
        <p:spPr>
          <a:xfrm>
            <a:off x="4964756" y="3976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z="1800" smtClean="0"/>
              <a:pPr/>
              <a:t>2</a:t>
            </a:fld>
            <a:endParaRPr lang="en-US" sz="1800" dirty="0"/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91035384-9948-1070-DFA1-FE5B013514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343655"/>
              </p:ext>
            </p:extLst>
          </p:nvPr>
        </p:nvGraphicFramePr>
        <p:xfrm>
          <a:off x="571192" y="6921328"/>
          <a:ext cx="6414116" cy="3077624"/>
        </p:xfrm>
        <a:graphic>
          <a:graphicData uri="http://schemas.openxmlformats.org/drawingml/2006/table">
            <a:tbl>
              <a:tblPr/>
              <a:tblGrid>
                <a:gridCol w="3207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7058">
                  <a:extLst>
                    <a:ext uri="{9D8B030D-6E8A-4147-A177-3AD203B41FA5}">
                      <a16:colId xmlns:a16="http://schemas.microsoft.com/office/drawing/2014/main" val="4200840841"/>
                    </a:ext>
                  </a:extLst>
                </a:gridCol>
              </a:tblGrid>
              <a:tr h="482772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どう調べたら</a:t>
                      </a:r>
                      <a:endParaRPr lang="en-US" sz="1100" dirty="0"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679"/>
                        </a:lnSpc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明らかになりそう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？</a:t>
                      </a:r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</a:pPr>
                      <a:r>
                        <a:rPr lang="ja-JP" altLang="en-US" sz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具体的に調べる方法・誰に協力してもらうか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11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  <a:defRPr/>
                      </a:pPr>
                      <a:r>
                        <a:rPr lang="en-US" altLang="ja-JP" sz="900" spc="79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□</a:t>
                      </a:r>
                      <a:r>
                        <a:rPr lang="en-US" sz="900" spc="79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本・図鑑で調べてみる</a:t>
                      </a:r>
                      <a:r>
                        <a:rPr lang="en-US" sz="900" spc="79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　</a:t>
                      </a:r>
                      <a:endParaRPr lang="en-US" sz="1100" dirty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900" spc="79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□</a:t>
                      </a:r>
                      <a:r>
                        <a:rPr lang="en-US" sz="900" spc="79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もう一度尾瀬</a:t>
                      </a:r>
                      <a:r>
                        <a:rPr lang="ja-JP" altLang="en-US" sz="900" spc="79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を</a:t>
                      </a:r>
                      <a:r>
                        <a:rPr lang="en-US" sz="900" spc="79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歩いてみる</a:t>
                      </a:r>
                      <a:r>
                        <a:rPr lang="en-US" sz="900" spc="79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　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900" spc="79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□</a:t>
                      </a:r>
                      <a:r>
                        <a:rPr lang="en-US" sz="900" spc="79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ガイドさんに聴いてみる</a:t>
                      </a:r>
                      <a:endParaRPr lang="en-US" sz="900" spc="79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900" spc="79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□</a:t>
                      </a:r>
                      <a:r>
                        <a:rPr lang="en-US" sz="900" spc="79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計算してみる</a:t>
                      </a:r>
                      <a:r>
                        <a:rPr lang="en-US" sz="900" spc="79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　</a:t>
                      </a:r>
                    </a:p>
                    <a:p>
                      <a:pPr marL="0" marR="0" lvl="0" indent="0" algn="l" defTabSz="9144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spc="79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□</a:t>
                      </a:r>
                      <a:r>
                        <a:rPr lang="en-US" sz="900" spc="79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インターネットで調べてみる</a:t>
                      </a:r>
                      <a:endParaRPr lang="en-US" sz="900" spc="79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spc="79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□</a:t>
                      </a:r>
                      <a:r>
                        <a:rPr lang="ja-JP" altLang="en-US" sz="900" spc="79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友達に相談してみる・意見交換してみる</a:t>
                      </a:r>
                      <a:endParaRPr lang="en-US" altLang="ja-JP" sz="900" spc="79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spc="79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□</a:t>
                      </a:r>
                      <a:r>
                        <a:rPr lang="en-US" altLang="ja-JP" sz="900" spc="79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先生に聴いてみる</a:t>
                      </a:r>
                      <a:endParaRPr lang="en-US" altLang="ja-JP" sz="900" spc="79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spc="79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□保護者に相談してみる</a:t>
                      </a:r>
                      <a:endParaRPr lang="en-US" sz="900" spc="79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900" spc="79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□</a:t>
                      </a:r>
                      <a:r>
                        <a:rPr lang="en-US" sz="900" spc="79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その他</a:t>
                      </a:r>
                      <a:r>
                        <a:rPr lang="en-US" sz="900" spc="79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（　　　　　　　　　　　　　　　）</a:t>
                      </a:r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58"/>
                        </a:lnSpc>
                      </a:pPr>
                      <a:endParaRPr lang="en-US" sz="900" spc="79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xtBox 9">
            <a:extLst>
              <a:ext uri="{FF2B5EF4-FFF2-40B4-BE49-F238E27FC236}">
                <a16:creationId xmlns:a16="http://schemas.microsoft.com/office/drawing/2014/main" id="{C691B120-BE92-D387-8EAE-50BA59FF12B1}"/>
              </a:ext>
            </a:extLst>
          </p:cNvPr>
          <p:cNvSpPr txBox="1"/>
          <p:nvPr/>
        </p:nvSpPr>
        <p:spPr>
          <a:xfrm>
            <a:off x="571192" y="6340942"/>
            <a:ext cx="6457622" cy="42364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914446">
              <a:lnSpc>
                <a:spcPts val="3958"/>
              </a:lnSpc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+mn-ea"/>
              </a:rPr>
              <a:t>検討する</a:t>
            </a:r>
            <a:endParaRPr lang="en-US" sz="1400" b="1" dirty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D77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E6C1DF6-8B85-CD4D-3085-5E071F3A2E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80E7DADD-715C-1D6B-01D5-6D764284F170}"/>
              </a:ext>
            </a:extLst>
          </p:cNvPr>
          <p:cNvGrpSpPr/>
          <p:nvPr/>
        </p:nvGrpSpPr>
        <p:grpSpPr>
          <a:xfrm>
            <a:off x="356236" y="334199"/>
            <a:ext cx="6847528" cy="10023602"/>
            <a:chOff x="0" y="0"/>
            <a:chExt cx="2453999" cy="3592233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14977043-9816-209A-DD7C-D7563E07640D}"/>
                </a:ext>
              </a:extLst>
            </p:cNvPr>
            <p:cNvSpPr/>
            <p:nvPr/>
          </p:nvSpPr>
          <p:spPr>
            <a:xfrm>
              <a:off x="0" y="0"/>
              <a:ext cx="2453999" cy="3592233"/>
            </a:xfrm>
            <a:custGeom>
              <a:avLst/>
              <a:gdLst/>
              <a:ahLst/>
              <a:cxnLst/>
              <a:rect l="l" t="t" r="r" b="b"/>
              <a:pathLst>
                <a:path w="2453999" h="3592233">
                  <a:moveTo>
                    <a:pt x="28265" y="0"/>
                  </a:moveTo>
                  <a:lnTo>
                    <a:pt x="2425734" y="0"/>
                  </a:lnTo>
                  <a:cubicBezTo>
                    <a:pt x="2433231" y="0"/>
                    <a:pt x="2440420" y="2978"/>
                    <a:pt x="2445721" y="8279"/>
                  </a:cubicBezTo>
                  <a:cubicBezTo>
                    <a:pt x="2451022" y="13580"/>
                    <a:pt x="2453999" y="20769"/>
                    <a:pt x="2453999" y="28265"/>
                  </a:cubicBezTo>
                  <a:lnTo>
                    <a:pt x="2453999" y="3563967"/>
                  </a:lnTo>
                  <a:cubicBezTo>
                    <a:pt x="2453999" y="3571464"/>
                    <a:pt x="2451022" y="3578653"/>
                    <a:pt x="2445721" y="3583954"/>
                  </a:cubicBezTo>
                  <a:cubicBezTo>
                    <a:pt x="2440420" y="3589255"/>
                    <a:pt x="2433231" y="3592233"/>
                    <a:pt x="2425734" y="3592233"/>
                  </a:cubicBezTo>
                  <a:lnTo>
                    <a:pt x="28265" y="3592233"/>
                  </a:lnTo>
                  <a:cubicBezTo>
                    <a:pt x="20769" y="3592233"/>
                    <a:pt x="13580" y="3589255"/>
                    <a:pt x="8279" y="3583954"/>
                  </a:cubicBezTo>
                  <a:cubicBezTo>
                    <a:pt x="2978" y="3578653"/>
                    <a:pt x="0" y="3571464"/>
                    <a:pt x="0" y="3563967"/>
                  </a:cubicBezTo>
                  <a:lnTo>
                    <a:pt x="0" y="28265"/>
                  </a:lnTo>
                  <a:cubicBezTo>
                    <a:pt x="0" y="20769"/>
                    <a:pt x="2978" y="13580"/>
                    <a:pt x="8279" y="8279"/>
                  </a:cubicBezTo>
                  <a:cubicBezTo>
                    <a:pt x="13580" y="2978"/>
                    <a:pt x="20769" y="0"/>
                    <a:pt x="28265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l" defTabSz="91444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0BE055A5-0F71-CE44-EB39-235C1DB0D650}"/>
                </a:ext>
              </a:extLst>
            </p:cNvPr>
            <p:cNvSpPr txBox="1"/>
            <p:nvPr/>
          </p:nvSpPr>
          <p:spPr>
            <a:xfrm>
              <a:off x="0" y="-19050"/>
              <a:ext cx="2453999" cy="36112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46" rtl="0" eaLnBrk="1" fontAlgn="auto" latinLnBrk="0" hangingPunct="1">
                <a:lnSpc>
                  <a:spcPts val="196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1" name="TextBox 11">
            <a:extLst>
              <a:ext uri="{FF2B5EF4-FFF2-40B4-BE49-F238E27FC236}">
                <a16:creationId xmlns:a16="http://schemas.microsoft.com/office/drawing/2014/main" id="{3A27C6A4-CDBD-0D1A-6162-F8004FDE4B68}"/>
              </a:ext>
            </a:extLst>
          </p:cNvPr>
          <p:cNvSpPr txBox="1"/>
          <p:nvPr/>
        </p:nvSpPr>
        <p:spPr>
          <a:xfrm>
            <a:off x="543072" y="393700"/>
            <a:ext cx="4936342" cy="7584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914446" rtl="0" eaLnBrk="1" fontAlgn="auto" latinLnBrk="0" hangingPunct="1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不思議を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46" rtl="0" eaLnBrk="1" fontAlgn="auto" latinLnBrk="0" hangingPunct="1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明らかにしよう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TextBox 15">
            <a:extLst>
              <a:ext uri="{FF2B5EF4-FFF2-40B4-BE49-F238E27FC236}">
                <a16:creationId xmlns:a16="http://schemas.microsoft.com/office/drawing/2014/main" id="{6B3E1898-9D2F-27E8-BB9C-8B298F5A3407}"/>
              </a:ext>
            </a:extLst>
          </p:cNvPr>
          <p:cNvSpPr txBox="1"/>
          <p:nvPr/>
        </p:nvSpPr>
        <p:spPr>
          <a:xfrm>
            <a:off x="608454" y="1322324"/>
            <a:ext cx="7817996" cy="4613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914446">
              <a:lnSpc>
                <a:spcPts val="1906"/>
              </a:lnSpc>
              <a:defRPr/>
            </a:pPr>
            <a:r>
              <a:rPr lang="ja-JP" altLang="en-US" sz="1114" dirty="0">
                <a:solidFill>
                  <a:srgbClr val="000000"/>
                </a:solidFill>
                <a:latin typeface="+mn-ea"/>
              </a:rPr>
              <a:t>・自分で決めた「不思議」を自分の力で調べてみましょう</a:t>
            </a:r>
            <a:endParaRPr lang="en-US" altLang="ja-JP" sz="1114" dirty="0">
              <a:solidFill>
                <a:srgbClr val="000000"/>
              </a:solidFill>
              <a:latin typeface="+mn-ea"/>
            </a:endParaRPr>
          </a:p>
          <a:p>
            <a:pPr defTabSz="914446">
              <a:lnSpc>
                <a:spcPts val="1906"/>
              </a:lnSpc>
              <a:defRPr/>
            </a:pPr>
            <a:r>
              <a:rPr kumimoji="0" lang="ja-JP" altLang="en-US" sz="1114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・</a:t>
            </a:r>
            <a:r>
              <a:rPr kumimoji="0" lang="ja-JP" altLang="en-US" sz="1114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わかったことやわからなかったことを書き出してみましょう</a:t>
            </a:r>
            <a:endParaRPr kumimoji="0" lang="en-US" altLang="ja-JP" sz="1114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スライド番号プレースホルダー 13">
            <a:extLst>
              <a:ext uri="{FF2B5EF4-FFF2-40B4-BE49-F238E27FC236}">
                <a16:creationId xmlns:a16="http://schemas.microsoft.com/office/drawing/2014/main" id="{BF3F5351-C94C-8C58-5D9D-DF8A55E48B24}"/>
              </a:ext>
            </a:extLst>
          </p:cNvPr>
          <p:cNvSpPr txBox="1">
            <a:spLocks/>
          </p:cNvSpPr>
          <p:nvPr/>
        </p:nvSpPr>
        <p:spPr>
          <a:xfrm>
            <a:off x="4964756" y="3976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9">
            <a:extLst>
              <a:ext uri="{FF2B5EF4-FFF2-40B4-BE49-F238E27FC236}">
                <a16:creationId xmlns:a16="http://schemas.microsoft.com/office/drawing/2014/main" id="{912008D2-83FB-9760-6C3F-F0B21E6C221C}"/>
              </a:ext>
            </a:extLst>
          </p:cNvPr>
          <p:cNvSpPr txBox="1"/>
          <p:nvPr/>
        </p:nvSpPr>
        <p:spPr>
          <a:xfrm>
            <a:off x="540758" y="1739679"/>
            <a:ext cx="6429577" cy="42364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914446">
              <a:lnSpc>
                <a:spcPts val="3958"/>
              </a:lnSpc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+mn-ea"/>
              </a:rPr>
              <a:t>調べてみてわかったこと・わからなかったこと</a:t>
            </a:r>
            <a:endParaRPr lang="en-US" sz="1400" b="1" dirty="0">
              <a:solidFill>
                <a:srgbClr val="000000"/>
              </a:solidFill>
              <a:latin typeface="+mn-ea"/>
            </a:endParaRPr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F748666C-1B8E-E336-1A22-EA3F99C8CB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904386"/>
              </p:ext>
            </p:extLst>
          </p:nvPr>
        </p:nvGraphicFramePr>
        <p:xfrm>
          <a:off x="574792" y="2308735"/>
          <a:ext cx="6414116" cy="7457565"/>
        </p:xfrm>
        <a:graphic>
          <a:graphicData uri="http://schemas.openxmlformats.org/drawingml/2006/table">
            <a:tbl>
              <a:tblPr/>
              <a:tblGrid>
                <a:gridCol w="3207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7058">
                  <a:extLst>
                    <a:ext uri="{9D8B030D-6E8A-4147-A177-3AD203B41FA5}">
                      <a16:colId xmlns:a16="http://schemas.microsoft.com/office/drawing/2014/main" val="4200840841"/>
                    </a:ext>
                  </a:extLst>
                </a:gridCol>
              </a:tblGrid>
              <a:tr h="64932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ja-JP" altLang="en-US" sz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わかったこと</a:t>
                      </a:r>
                      <a:endParaRPr lang="en-US" sz="1100" dirty="0">
                        <a:latin typeface="+mn-ea"/>
                        <a:ea typeface="+mn-ea"/>
                      </a:endParaRPr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</a:pPr>
                      <a:r>
                        <a:rPr lang="ja-JP" altLang="en-US" sz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わからなかったこと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08244">
                <a:tc>
                  <a:txBody>
                    <a:bodyPr/>
                    <a:lstStyle/>
                    <a:p>
                      <a:pPr algn="l">
                        <a:lnSpc>
                          <a:spcPts val="1458"/>
                        </a:lnSpc>
                        <a:defRPr/>
                      </a:pPr>
                      <a:endParaRPr lang="en-US" sz="900" spc="79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58"/>
                        </a:lnSpc>
                      </a:pPr>
                      <a:endParaRPr lang="en-US" sz="900" spc="79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14300" marR="114300" marT="114300" marB="1143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9">
            <a:extLst>
              <a:ext uri="{FF2B5EF4-FFF2-40B4-BE49-F238E27FC236}">
                <a16:creationId xmlns:a16="http://schemas.microsoft.com/office/drawing/2014/main" id="{5F473360-3347-5069-99BE-A24F84303271}"/>
              </a:ext>
            </a:extLst>
          </p:cNvPr>
          <p:cNvSpPr txBox="1"/>
          <p:nvPr/>
        </p:nvSpPr>
        <p:spPr>
          <a:xfrm>
            <a:off x="2940050" y="9855130"/>
            <a:ext cx="5933787" cy="4154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914446">
              <a:defRPr/>
            </a:pPr>
            <a:r>
              <a:rPr lang="en-US" altLang="ja-JP" sz="900" dirty="0">
                <a:solidFill>
                  <a:srgbClr val="000000"/>
                </a:solidFill>
                <a:latin typeface="+mn-ea"/>
              </a:rPr>
              <a:t>※</a:t>
            </a:r>
            <a:r>
              <a:rPr lang="ja-JP" altLang="en-US" sz="900" dirty="0">
                <a:solidFill>
                  <a:srgbClr val="000000"/>
                </a:solidFill>
                <a:latin typeface="+mn-ea"/>
              </a:rPr>
              <a:t>もし調べてみて、“結果的に明らか</a:t>
            </a:r>
            <a:r>
              <a:rPr lang="ja-JP" altLang="en-US" sz="900">
                <a:solidFill>
                  <a:srgbClr val="000000"/>
                </a:solidFill>
                <a:latin typeface="+mn-ea"/>
              </a:rPr>
              <a:t>にならなかったりしても構いません</a:t>
            </a:r>
            <a:r>
              <a:rPr lang="ja-JP" altLang="en-US" sz="900" dirty="0">
                <a:solidFill>
                  <a:srgbClr val="000000"/>
                </a:solidFill>
                <a:latin typeface="+mn-ea"/>
              </a:rPr>
              <a:t>。</a:t>
            </a:r>
            <a:endParaRPr lang="en-US" altLang="ja-JP" sz="900" dirty="0">
              <a:solidFill>
                <a:srgbClr val="000000"/>
              </a:solidFill>
              <a:latin typeface="+mn-ea"/>
            </a:endParaRPr>
          </a:p>
          <a:p>
            <a:pPr defTabSz="914446">
              <a:defRPr/>
            </a:pPr>
            <a:r>
              <a:rPr lang="ja-JP" altLang="en-US" sz="900" dirty="0">
                <a:solidFill>
                  <a:srgbClr val="000000"/>
                </a:solidFill>
                <a:latin typeface="+mn-ea"/>
              </a:rPr>
              <a:t>　 世の中には、大人でも明らかにできていないこと（＝答えがないこと）に溢れています。</a:t>
            </a:r>
            <a:endParaRPr lang="en-US" altLang="ja-JP" sz="900" dirty="0">
              <a:solidFill>
                <a:srgbClr val="000000"/>
              </a:solidFill>
              <a:latin typeface="+mn-ea"/>
            </a:endParaRPr>
          </a:p>
          <a:p>
            <a:pPr defTabSz="914446">
              <a:defRPr/>
            </a:pPr>
            <a:r>
              <a:rPr lang="ja-JP" altLang="en-US" sz="900" dirty="0">
                <a:solidFill>
                  <a:srgbClr val="000000"/>
                </a:solidFill>
                <a:latin typeface="+mn-ea"/>
              </a:rPr>
              <a:t>　 明らかにしてみようとする姿勢が、何よりも大切なのです。</a:t>
            </a:r>
            <a:endParaRPr lang="en-US" sz="900" dirty="0">
              <a:solidFill>
                <a:srgbClr val="0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44042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D77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71BC4C2-50F9-0A7F-154E-E9BC3D6C40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CA7DE262-E590-7453-7454-71886D894010}"/>
              </a:ext>
            </a:extLst>
          </p:cNvPr>
          <p:cNvGrpSpPr/>
          <p:nvPr/>
        </p:nvGrpSpPr>
        <p:grpSpPr>
          <a:xfrm>
            <a:off x="241615" y="281655"/>
            <a:ext cx="6994427" cy="10076758"/>
            <a:chOff x="-27977" y="-19050"/>
            <a:chExt cx="2481976" cy="3611283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08DC84EC-7568-1E20-9F94-5D66609B4E2F}"/>
                </a:ext>
              </a:extLst>
            </p:cNvPr>
            <p:cNvSpPr/>
            <p:nvPr/>
          </p:nvSpPr>
          <p:spPr>
            <a:xfrm>
              <a:off x="-27977" y="0"/>
              <a:ext cx="2453999" cy="3592233"/>
            </a:xfrm>
            <a:custGeom>
              <a:avLst/>
              <a:gdLst/>
              <a:ahLst/>
              <a:cxnLst/>
              <a:rect l="l" t="t" r="r" b="b"/>
              <a:pathLst>
                <a:path w="2453999" h="3592233">
                  <a:moveTo>
                    <a:pt x="28265" y="0"/>
                  </a:moveTo>
                  <a:lnTo>
                    <a:pt x="2425734" y="0"/>
                  </a:lnTo>
                  <a:cubicBezTo>
                    <a:pt x="2433231" y="0"/>
                    <a:pt x="2440420" y="2978"/>
                    <a:pt x="2445721" y="8279"/>
                  </a:cubicBezTo>
                  <a:cubicBezTo>
                    <a:pt x="2451022" y="13580"/>
                    <a:pt x="2453999" y="20769"/>
                    <a:pt x="2453999" y="28265"/>
                  </a:cubicBezTo>
                  <a:lnTo>
                    <a:pt x="2453999" y="3563967"/>
                  </a:lnTo>
                  <a:cubicBezTo>
                    <a:pt x="2453999" y="3571464"/>
                    <a:pt x="2451022" y="3578653"/>
                    <a:pt x="2445721" y="3583954"/>
                  </a:cubicBezTo>
                  <a:cubicBezTo>
                    <a:pt x="2440420" y="3589255"/>
                    <a:pt x="2433231" y="3592233"/>
                    <a:pt x="2425734" y="3592233"/>
                  </a:cubicBezTo>
                  <a:lnTo>
                    <a:pt x="28265" y="3592233"/>
                  </a:lnTo>
                  <a:cubicBezTo>
                    <a:pt x="20769" y="3592233"/>
                    <a:pt x="13580" y="3589255"/>
                    <a:pt x="8279" y="3583954"/>
                  </a:cubicBezTo>
                  <a:cubicBezTo>
                    <a:pt x="2978" y="3578653"/>
                    <a:pt x="0" y="3571464"/>
                    <a:pt x="0" y="3563967"/>
                  </a:cubicBezTo>
                  <a:lnTo>
                    <a:pt x="0" y="28265"/>
                  </a:lnTo>
                  <a:cubicBezTo>
                    <a:pt x="0" y="20769"/>
                    <a:pt x="2978" y="13580"/>
                    <a:pt x="8279" y="8279"/>
                  </a:cubicBezTo>
                  <a:cubicBezTo>
                    <a:pt x="13580" y="2978"/>
                    <a:pt x="20769" y="0"/>
                    <a:pt x="28265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l" defTabSz="91444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5118B1B9-79F4-6A49-A8F3-548578E984CA}"/>
                </a:ext>
              </a:extLst>
            </p:cNvPr>
            <p:cNvSpPr txBox="1"/>
            <p:nvPr/>
          </p:nvSpPr>
          <p:spPr>
            <a:xfrm>
              <a:off x="0" y="-19050"/>
              <a:ext cx="2453999" cy="36112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46" rtl="0" eaLnBrk="1" fontAlgn="auto" latinLnBrk="0" hangingPunct="1">
                <a:lnSpc>
                  <a:spcPts val="196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B40A3D3B-96D6-77A4-9330-F20AD2B69174}"/>
              </a:ext>
            </a:extLst>
          </p:cNvPr>
          <p:cNvSpPr txBox="1"/>
          <p:nvPr/>
        </p:nvSpPr>
        <p:spPr>
          <a:xfrm>
            <a:off x="543072" y="393700"/>
            <a:ext cx="4936342" cy="76828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914446" rtl="0" eaLnBrk="1" fontAlgn="auto" latinLnBrk="0" hangingPunct="1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314" b="1" dirty="0">
                <a:solidFill>
                  <a:srgbClr val="000000"/>
                </a:solidFill>
              </a:rPr>
              <a:t>カルタの</a:t>
            </a:r>
            <a:endParaRPr lang="en-US" altLang="ja-JP" sz="2314" b="1" dirty="0">
              <a:solidFill>
                <a:srgbClr val="000000"/>
              </a:solidFill>
            </a:endParaRPr>
          </a:p>
          <a:p>
            <a:pPr marL="0" marR="0" lvl="0" indent="0" algn="l" defTabSz="914446" rtl="0" eaLnBrk="1" fontAlgn="auto" latinLnBrk="0" hangingPunct="1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314" b="1" dirty="0">
                <a:solidFill>
                  <a:srgbClr val="000000"/>
                </a:solidFill>
              </a:rPr>
              <a:t>原案をつくろう</a:t>
            </a:r>
            <a:endParaRPr kumimoji="0" lang="en-US" sz="2314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extBox 15">
            <a:extLst>
              <a:ext uri="{FF2B5EF4-FFF2-40B4-BE49-F238E27FC236}">
                <a16:creationId xmlns:a16="http://schemas.microsoft.com/office/drawing/2014/main" id="{24A4F576-6F95-F3FB-E571-99A2A47F0247}"/>
              </a:ext>
            </a:extLst>
          </p:cNvPr>
          <p:cNvSpPr txBox="1"/>
          <p:nvPr/>
        </p:nvSpPr>
        <p:spPr>
          <a:xfrm>
            <a:off x="608453" y="1231900"/>
            <a:ext cx="6844081" cy="9378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46" rtl="0" eaLnBrk="1" fontAlgn="auto" latinLnBrk="0" hangingPunct="1">
              <a:lnSpc>
                <a:spcPts val="190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14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・</a:t>
            </a:r>
            <a:r>
              <a:rPr lang="ja-JP" altLang="en-US" sz="1114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これまでの情報を確認しながら、</a:t>
            </a:r>
            <a:r>
              <a:rPr kumimoji="0" lang="ja-JP" altLang="en-US" sz="1114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カルタのデザインを考えてみよう</a:t>
            </a:r>
            <a:endParaRPr kumimoji="0" lang="en-US" altLang="ja-JP" sz="1114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46" rtl="0" eaLnBrk="1" fontAlgn="auto" latinLnBrk="0" hangingPunct="1">
              <a:lnSpc>
                <a:spcPts val="190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14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・色鉛筆などで自由に表現していきましょう</a:t>
            </a:r>
            <a:endParaRPr lang="en-US" altLang="ja-JP" sz="1114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marR="0" lvl="0" indent="0" algn="l" defTabSz="914446" rtl="0" eaLnBrk="1" fontAlgn="auto" latinLnBrk="0" hangingPunct="1">
              <a:lnSpc>
                <a:spcPts val="190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14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・どんなことを書いたらいいかわからなくなったら、このワークシートの１ページ目のサンプルを見てみよう</a:t>
            </a:r>
            <a:endParaRPr kumimoji="0" lang="en-US" altLang="ja-JP" sz="1114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46" rtl="0" eaLnBrk="1" fontAlgn="auto" latinLnBrk="0" hangingPunct="1">
              <a:lnSpc>
                <a:spcPts val="190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14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・デザインが完成したら実際のカルタを製作してみよう。完成まであと少し！</a:t>
            </a:r>
            <a:endParaRPr kumimoji="0" lang="en-US" altLang="ja-JP" sz="1114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DCD9A12-7076-D3CA-7C21-2714857E1B68}"/>
              </a:ext>
            </a:extLst>
          </p:cNvPr>
          <p:cNvSpPr/>
          <p:nvPr/>
        </p:nvSpPr>
        <p:spPr>
          <a:xfrm>
            <a:off x="543072" y="2709762"/>
            <a:ext cx="3006578" cy="34671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773B03C-1C59-1E6D-6CF5-E3637DEE616B}"/>
              </a:ext>
            </a:extLst>
          </p:cNvPr>
          <p:cNvSpPr/>
          <p:nvPr/>
        </p:nvSpPr>
        <p:spPr>
          <a:xfrm>
            <a:off x="4037575" y="2709762"/>
            <a:ext cx="3006578" cy="34671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B5E81D5-CF49-85CA-6FBF-66955E74224A}"/>
              </a:ext>
            </a:extLst>
          </p:cNvPr>
          <p:cNvSpPr/>
          <p:nvPr/>
        </p:nvSpPr>
        <p:spPr>
          <a:xfrm>
            <a:off x="512347" y="6794500"/>
            <a:ext cx="3006578" cy="34671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972654F-C0CE-B2A3-668A-BF54C9AC0836}"/>
              </a:ext>
            </a:extLst>
          </p:cNvPr>
          <p:cNvSpPr/>
          <p:nvPr/>
        </p:nvSpPr>
        <p:spPr>
          <a:xfrm>
            <a:off x="4006850" y="6794500"/>
            <a:ext cx="3006578" cy="34671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TextBox 9">
            <a:extLst>
              <a:ext uri="{FF2B5EF4-FFF2-40B4-BE49-F238E27FC236}">
                <a16:creationId xmlns:a16="http://schemas.microsoft.com/office/drawing/2014/main" id="{D1B123C2-7DCB-E5F1-E232-C2F63F1BC00D}"/>
              </a:ext>
            </a:extLst>
          </p:cNvPr>
          <p:cNvSpPr txBox="1"/>
          <p:nvPr/>
        </p:nvSpPr>
        <p:spPr>
          <a:xfrm>
            <a:off x="556410" y="2146300"/>
            <a:ext cx="6660172" cy="4292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914446">
              <a:lnSpc>
                <a:spcPts val="3958"/>
              </a:lnSpc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+mn-ea"/>
              </a:rPr>
              <a:t>読み札</a:t>
            </a:r>
            <a:endParaRPr lang="en-US" sz="1400" b="1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EE425282-30CB-3121-A8B2-26C371AA776D}"/>
              </a:ext>
            </a:extLst>
          </p:cNvPr>
          <p:cNvSpPr txBox="1"/>
          <p:nvPr/>
        </p:nvSpPr>
        <p:spPr>
          <a:xfrm>
            <a:off x="526719" y="6221681"/>
            <a:ext cx="6660172" cy="4292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914446">
              <a:lnSpc>
                <a:spcPts val="3958"/>
              </a:lnSpc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+mn-ea"/>
              </a:rPr>
              <a:t>取り札</a:t>
            </a:r>
            <a:endParaRPr lang="en-US" sz="1400" b="1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63979F22-E19D-9320-DCEA-25A0E99292FA}"/>
              </a:ext>
            </a:extLst>
          </p:cNvPr>
          <p:cNvSpPr/>
          <p:nvPr/>
        </p:nvSpPr>
        <p:spPr>
          <a:xfrm>
            <a:off x="730250" y="2976462"/>
            <a:ext cx="1143000" cy="105752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68AE0A4D-D3FC-3522-9C72-209E859E826C}"/>
              </a:ext>
            </a:extLst>
          </p:cNvPr>
          <p:cNvSpPr/>
          <p:nvPr/>
        </p:nvSpPr>
        <p:spPr>
          <a:xfrm>
            <a:off x="698500" y="6985889"/>
            <a:ext cx="1143000" cy="105752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TextBox 9">
            <a:extLst>
              <a:ext uri="{FF2B5EF4-FFF2-40B4-BE49-F238E27FC236}">
                <a16:creationId xmlns:a16="http://schemas.microsoft.com/office/drawing/2014/main" id="{54943B35-6341-5BF9-8547-1A824F282C4E}"/>
              </a:ext>
            </a:extLst>
          </p:cNvPr>
          <p:cNvSpPr txBox="1"/>
          <p:nvPr/>
        </p:nvSpPr>
        <p:spPr>
          <a:xfrm>
            <a:off x="698500" y="5573088"/>
            <a:ext cx="2057400" cy="45147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914446">
              <a:lnSpc>
                <a:spcPts val="3958"/>
              </a:lnSpc>
              <a:defRPr/>
            </a:pPr>
            <a:r>
              <a:rPr lang="ja-JP" altLang="en-US" sz="2400" b="1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イラスト</a:t>
            </a:r>
            <a:endParaRPr lang="en-US" sz="2400" b="1" dirty="0">
              <a:solidFill>
                <a:schemeClr val="bg1">
                  <a:lumMod val="65000"/>
                </a:schemeClr>
              </a:solidFill>
              <a:latin typeface="+mn-ea"/>
            </a:endParaRP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9852A072-243C-B758-7158-1BC4B611BFD9}"/>
              </a:ext>
            </a:extLst>
          </p:cNvPr>
          <p:cNvSpPr/>
          <p:nvPr/>
        </p:nvSpPr>
        <p:spPr>
          <a:xfrm>
            <a:off x="5663231" y="3081492"/>
            <a:ext cx="1194769" cy="286677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TextBox 9">
            <a:extLst>
              <a:ext uri="{FF2B5EF4-FFF2-40B4-BE49-F238E27FC236}">
                <a16:creationId xmlns:a16="http://schemas.microsoft.com/office/drawing/2014/main" id="{C0D21E94-B414-25A7-FECC-3724E693CF2C}"/>
              </a:ext>
            </a:extLst>
          </p:cNvPr>
          <p:cNvSpPr txBox="1"/>
          <p:nvPr/>
        </p:nvSpPr>
        <p:spPr>
          <a:xfrm>
            <a:off x="5663231" y="2912211"/>
            <a:ext cx="1194769" cy="4292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914446">
              <a:lnSpc>
                <a:spcPts val="3958"/>
              </a:lnSpc>
              <a:defRPr/>
            </a:pPr>
            <a:r>
              <a:rPr lang="en-US" altLang="ja-JP" sz="1050" b="1" dirty="0">
                <a:latin typeface="+mn-ea"/>
              </a:rPr>
              <a:t>【</a:t>
            </a:r>
            <a:r>
              <a:rPr lang="ja-JP" altLang="en-US" sz="1050" b="1" dirty="0">
                <a:latin typeface="+mn-ea"/>
              </a:rPr>
              <a:t>説明文</a:t>
            </a:r>
            <a:r>
              <a:rPr lang="en-US" altLang="ja-JP" sz="1050" b="1" dirty="0">
                <a:latin typeface="+mn-ea"/>
              </a:rPr>
              <a:t>】</a:t>
            </a:r>
            <a:endParaRPr lang="en-US" sz="1050" b="1" dirty="0">
              <a:latin typeface="+mn-ea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CA2EEC57-64FB-1438-81D4-EC0172C0A01C}"/>
              </a:ext>
            </a:extLst>
          </p:cNvPr>
          <p:cNvSpPr txBox="1"/>
          <p:nvPr/>
        </p:nvSpPr>
        <p:spPr>
          <a:xfrm>
            <a:off x="4058377" y="3004729"/>
            <a:ext cx="1638608" cy="491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679"/>
              </a:lnSpc>
              <a:defRPr/>
            </a:pPr>
            <a:r>
              <a:rPr lang="en-US" altLang="ja-JP" sz="800" b="1" dirty="0">
                <a:solidFill>
                  <a:srgbClr val="000000"/>
                </a:solidFill>
                <a:latin typeface="+mn-ea"/>
                <a:ea typeface="+mn-ea"/>
              </a:rPr>
              <a:t>【</a:t>
            </a:r>
            <a:r>
              <a:rPr lang="en-US" altLang="ja-JP" sz="800" b="1" dirty="0" err="1">
                <a:solidFill>
                  <a:srgbClr val="000000"/>
                </a:solidFill>
                <a:latin typeface="+mn-ea"/>
                <a:ea typeface="+mn-ea"/>
              </a:rPr>
              <a:t>不思議に思ったところ・想い</a:t>
            </a:r>
            <a:r>
              <a:rPr lang="en-US" altLang="ja-JP" sz="800" b="1" dirty="0">
                <a:solidFill>
                  <a:srgbClr val="000000"/>
                </a:solidFill>
                <a:latin typeface="+mn-ea"/>
                <a:ea typeface="+mn-ea"/>
              </a:rPr>
              <a:t>・</a:t>
            </a:r>
          </a:p>
          <a:p>
            <a:pPr algn="ctr">
              <a:lnSpc>
                <a:spcPts val="1679"/>
              </a:lnSpc>
              <a:defRPr/>
            </a:pPr>
            <a:r>
              <a:rPr lang="en-US" altLang="ja-JP" sz="800" b="1" dirty="0" err="1">
                <a:solidFill>
                  <a:srgbClr val="000000"/>
                </a:solidFill>
                <a:latin typeface="+mn-ea"/>
                <a:ea typeface="+mn-ea"/>
              </a:rPr>
              <a:t>どこが気になったのかの紹介</a:t>
            </a:r>
            <a:r>
              <a:rPr lang="en-US" altLang="ja-JP" sz="800" b="1" dirty="0">
                <a:solidFill>
                  <a:srgbClr val="000000"/>
                </a:solidFill>
                <a:latin typeface="+mn-ea"/>
                <a:ea typeface="+mn-ea"/>
              </a:rPr>
              <a:t>】</a:t>
            </a:r>
          </a:p>
        </p:txBody>
      </p:sp>
      <p:sp>
        <p:nvSpPr>
          <p:cNvPr id="30" name="TextBox 9">
            <a:extLst>
              <a:ext uri="{FF2B5EF4-FFF2-40B4-BE49-F238E27FC236}">
                <a16:creationId xmlns:a16="http://schemas.microsoft.com/office/drawing/2014/main" id="{28FD3728-8A3D-0098-2046-244CD113B468}"/>
              </a:ext>
            </a:extLst>
          </p:cNvPr>
          <p:cNvSpPr txBox="1"/>
          <p:nvPr/>
        </p:nvSpPr>
        <p:spPr>
          <a:xfrm>
            <a:off x="1970734" y="7047583"/>
            <a:ext cx="1194769" cy="4292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914446">
              <a:lnSpc>
                <a:spcPts val="3958"/>
              </a:lnSpc>
              <a:defRPr/>
            </a:pPr>
            <a:r>
              <a:rPr lang="en-US" altLang="ja-JP" sz="1050" b="1" dirty="0">
                <a:latin typeface="+mn-ea"/>
              </a:rPr>
              <a:t>【</a:t>
            </a:r>
            <a:r>
              <a:rPr lang="ja-JP" altLang="en-US" sz="1050" b="1" dirty="0">
                <a:latin typeface="+mn-ea"/>
              </a:rPr>
              <a:t>説明文</a:t>
            </a:r>
            <a:r>
              <a:rPr lang="en-US" altLang="ja-JP" sz="1050" b="1" dirty="0">
                <a:latin typeface="+mn-ea"/>
              </a:rPr>
              <a:t>】</a:t>
            </a:r>
            <a:endParaRPr lang="en-US" sz="1050" b="1" dirty="0">
              <a:latin typeface="+mn-ea"/>
            </a:endParaRPr>
          </a:p>
        </p:txBody>
      </p:sp>
      <p:sp>
        <p:nvSpPr>
          <p:cNvPr id="31" name="TextBox 9">
            <a:extLst>
              <a:ext uri="{FF2B5EF4-FFF2-40B4-BE49-F238E27FC236}">
                <a16:creationId xmlns:a16="http://schemas.microsoft.com/office/drawing/2014/main" id="{134C20D3-82DE-AFEF-AF31-EEA2F14F20BE}"/>
              </a:ext>
            </a:extLst>
          </p:cNvPr>
          <p:cNvSpPr txBox="1"/>
          <p:nvPr/>
        </p:nvSpPr>
        <p:spPr>
          <a:xfrm>
            <a:off x="899890" y="3482949"/>
            <a:ext cx="803720" cy="41812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914446">
              <a:lnSpc>
                <a:spcPts val="3958"/>
              </a:lnSpc>
              <a:defRPr/>
            </a:pPr>
            <a:r>
              <a:rPr lang="en-US" altLang="ja-JP" sz="1050" b="1" dirty="0">
                <a:solidFill>
                  <a:srgbClr val="000000"/>
                </a:solidFill>
                <a:latin typeface="+mn-ea"/>
              </a:rPr>
              <a:t>【</a:t>
            </a:r>
            <a:r>
              <a:rPr lang="ja-JP" altLang="en-US" sz="1050" b="1" dirty="0">
                <a:solidFill>
                  <a:srgbClr val="000000"/>
                </a:solidFill>
                <a:latin typeface="+mn-ea"/>
              </a:rPr>
              <a:t>ひともじ</a:t>
            </a:r>
            <a:r>
              <a:rPr lang="en-US" altLang="ja-JP" sz="1050" b="1" dirty="0">
                <a:solidFill>
                  <a:srgbClr val="000000"/>
                </a:solidFill>
                <a:latin typeface="+mn-ea"/>
              </a:rPr>
              <a:t>】</a:t>
            </a:r>
            <a:endParaRPr lang="en-US" sz="1050" b="1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32" name="TextBox 9">
            <a:extLst>
              <a:ext uri="{FF2B5EF4-FFF2-40B4-BE49-F238E27FC236}">
                <a16:creationId xmlns:a16="http://schemas.microsoft.com/office/drawing/2014/main" id="{10268A4B-B289-0FBF-5AFA-56B942558F58}"/>
              </a:ext>
            </a:extLst>
          </p:cNvPr>
          <p:cNvSpPr txBox="1"/>
          <p:nvPr/>
        </p:nvSpPr>
        <p:spPr>
          <a:xfrm>
            <a:off x="879883" y="7501855"/>
            <a:ext cx="803720" cy="41812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914446">
              <a:lnSpc>
                <a:spcPts val="3958"/>
              </a:lnSpc>
              <a:defRPr/>
            </a:pPr>
            <a:r>
              <a:rPr lang="en-US" altLang="ja-JP" sz="1050" b="1" dirty="0">
                <a:solidFill>
                  <a:srgbClr val="000000"/>
                </a:solidFill>
                <a:latin typeface="+mn-ea"/>
              </a:rPr>
              <a:t>【</a:t>
            </a:r>
            <a:r>
              <a:rPr lang="ja-JP" altLang="en-US" sz="1050" b="1" dirty="0">
                <a:solidFill>
                  <a:srgbClr val="000000"/>
                </a:solidFill>
                <a:latin typeface="+mn-ea"/>
              </a:rPr>
              <a:t>ひともじ</a:t>
            </a:r>
            <a:r>
              <a:rPr lang="en-US" altLang="ja-JP" sz="1050" b="1" dirty="0">
                <a:solidFill>
                  <a:srgbClr val="000000"/>
                </a:solidFill>
                <a:latin typeface="+mn-ea"/>
              </a:rPr>
              <a:t>】</a:t>
            </a:r>
            <a:endParaRPr lang="en-US" sz="1050" b="1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0BDDE5C1-B6A0-0CED-0027-206075234195}"/>
              </a:ext>
            </a:extLst>
          </p:cNvPr>
          <p:cNvSpPr/>
          <p:nvPr/>
        </p:nvSpPr>
        <p:spPr>
          <a:xfrm>
            <a:off x="4102132" y="7188967"/>
            <a:ext cx="2800318" cy="1053334"/>
          </a:xfrm>
          <a:prstGeom prst="roundRect">
            <a:avLst>
              <a:gd name="adj" fmla="val 4133"/>
            </a:avLst>
          </a:prstGeom>
          <a:solidFill>
            <a:schemeClr val="bg1"/>
          </a:solidFill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TextBox 9">
            <a:extLst>
              <a:ext uri="{FF2B5EF4-FFF2-40B4-BE49-F238E27FC236}">
                <a16:creationId xmlns:a16="http://schemas.microsoft.com/office/drawing/2014/main" id="{5CE27765-A0D3-B090-03DA-9C7AC614FDE0}"/>
              </a:ext>
            </a:extLst>
          </p:cNvPr>
          <p:cNvSpPr txBox="1"/>
          <p:nvPr/>
        </p:nvSpPr>
        <p:spPr>
          <a:xfrm>
            <a:off x="4943479" y="7047583"/>
            <a:ext cx="1194769" cy="4292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914446">
              <a:lnSpc>
                <a:spcPts val="3958"/>
              </a:lnSpc>
              <a:defRPr/>
            </a:pPr>
            <a:r>
              <a:rPr lang="en-US" altLang="ja-JP" sz="1050" b="1" dirty="0">
                <a:latin typeface="+mn-ea"/>
              </a:rPr>
              <a:t>【</a:t>
            </a:r>
            <a:r>
              <a:rPr lang="ja-JP" altLang="en-US" sz="1050" b="1" dirty="0">
                <a:latin typeface="+mn-ea"/>
              </a:rPr>
              <a:t>調べた方法</a:t>
            </a:r>
            <a:r>
              <a:rPr lang="en-US" altLang="ja-JP" sz="1050" b="1" dirty="0">
                <a:latin typeface="+mn-ea"/>
              </a:rPr>
              <a:t>】</a:t>
            </a:r>
            <a:endParaRPr lang="en-US" sz="1050" b="1" dirty="0">
              <a:latin typeface="+mn-ea"/>
            </a:endParaRPr>
          </a:p>
        </p:txBody>
      </p:sp>
      <p:sp>
        <p:nvSpPr>
          <p:cNvPr id="35" name="TextBox 9">
            <a:extLst>
              <a:ext uri="{FF2B5EF4-FFF2-40B4-BE49-F238E27FC236}">
                <a16:creationId xmlns:a16="http://schemas.microsoft.com/office/drawing/2014/main" id="{7D32D031-1479-35BA-EE1D-031D6C315F82}"/>
              </a:ext>
            </a:extLst>
          </p:cNvPr>
          <p:cNvSpPr txBox="1"/>
          <p:nvPr/>
        </p:nvSpPr>
        <p:spPr>
          <a:xfrm>
            <a:off x="4159250" y="8141990"/>
            <a:ext cx="2743200" cy="19542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914446">
              <a:lnSpc>
                <a:spcPts val="3958"/>
              </a:lnSpc>
              <a:defRPr/>
            </a:pPr>
            <a:r>
              <a:rPr lang="en-US" altLang="ja-JP" sz="1050" b="1" dirty="0">
                <a:latin typeface="+mn-ea"/>
              </a:rPr>
              <a:t>【</a:t>
            </a:r>
            <a:r>
              <a:rPr lang="ja-JP" altLang="en-US" sz="1050" b="1" dirty="0">
                <a:latin typeface="+mn-ea"/>
              </a:rPr>
              <a:t>わかったこと</a:t>
            </a:r>
            <a:r>
              <a:rPr lang="en-US" altLang="ja-JP" sz="1050" b="1" dirty="0">
                <a:latin typeface="+mn-ea"/>
              </a:rPr>
              <a:t>】</a:t>
            </a:r>
          </a:p>
          <a:p>
            <a:pPr defTabSz="914446">
              <a:lnSpc>
                <a:spcPts val="3958"/>
              </a:lnSpc>
              <a:defRPr/>
            </a:pPr>
            <a:r>
              <a:rPr lang="ja-JP" altLang="en-US" sz="1050" b="1" dirty="0">
                <a:latin typeface="+mn-ea"/>
              </a:rPr>
              <a:t>・</a:t>
            </a:r>
            <a:endParaRPr lang="en-US" altLang="ja-JP" sz="1050" b="1" dirty="0">
              <a:latin typeface="+mn-ea"/>
            </a:endParaRPr>
          </a:p>
          <a:p>
            <a:pPr defTabSz="914446">
              <a:lnSpc>
                <a:spcPts val="3958"/>
              </a:lnSpc>
              <a:defRPr/>
            </a:pPr>
            <a:r>
              <a:rPr lang="ja-JP" altLang="en-US" sz="1050" b="1" dirty="0">
                <a:latin typeface="+mn-ea"/>
              </a:rPr>
              <a:t>・</a:t>
            </a:r>
            <a:endParaRPr lang="en-US" altLang="ja-JP" sz="1050" b="1" dirty="0">
              <a:latin typeface="+mn-ea"/>
            </a:endParaRPr>
          </a:p>
          <a:p>
            <a:pPr defTabSz="914446">
              <a:lnSpc>
                <a:spcPts val="3958"/>
              </a:lnSpc>
              <a:defRPr/>
            </a:pPr>
            <a:r>
              <a:rPr lang="ja-JP" altLang="en-US" sz="1050" b="1" dirty="0">
                <a:latin typeface="+mn-ea"/>
              </a:rPr>
              <a:t>・</a:t>
            </a:r>
            <a:endParaRPr lang="en-US" sz="1050" b="1" dirty="0">
              <a:latin typeface="+mn-ea"/>
            </a:endParaRPr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AFD6150A-D5A1-B68A-CD81-E37436975DBE}"/>
              </a:ext>
            </a:extLst>
          </p:cNvPr>
          <p:cNvSpPr/>
          <p:nvPr/>
        </p:nvSpPr>
        <p:spPr>
          <a:xfrm>
            <a:off x="2940050" y="2764046"/>
            <a:ext cx="506311" cy="196813"/>
          </a:xfrm>
          <a:prstGeom prst="roundRect">
            <a:avLst/>
          </a:prstGeom>
          <a:solidFill>
            <a:schemeClr val="tx1"/>
          </a:solidFill>
          <a:ln w="3175"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>
                <a:solidFill>
                  <a:schemeClr val="bg1"/>
                </a:solidFill>
              </a:rPr>
              <a:t>表面</a:t>
            </a: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D80776A6-E974-FBC7-1046-69ACF557A27C}"/>
              </a:ext>
            </a:extLst>
          </p:cNvPr>
          <p:cNvSpPr/>
          <p:nvPr/>
        </p:nvSpPr>
        <p:spPr>
          <a:xfrm>
            <a:off x="6444765" y="2770379"/>
            <a:ext cx="506311" cy="19681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>
                <a:solidFill>
                  <a:schemeClr val="tx1"/>
                </a:solidFill>
              </a:rPr>
              <a:t>裏面</a:t>
            </a: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CBF77E4E-481D-A259-628F-DF62B60C4BA4}"/>
              </a:ext>
            </a:extLst>
          </p:cNvPr>
          <p:cNvSpPr/>
          <p:nvPr/>
        </p:nvSpPr>
        <p:spPr>
          <a:xfrm>
            <a:off x="2922161" y="6856113"/>
            <a:ext cx="506311" cy="196813"/>
          </a:xfrm>
          <a:prstGeom prst="roundRect">
            <a:avLst/>
          </a:prstGeom>
          <a:solidFill>
            <a:schemeClr val="tx1"/>
          </a:solidFill>
          <a:ln w="3175"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>
                <a:solidFill>
                  <a:schemeClr val="bg1"/>
                </a:solidFill>
              </a:rPr>
              <a:t>表面</a:t>
            </a: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C291D617-F89A-8FAA-6D55-FD23C912FA8B}"/>
              </a:ext>
            </a:extLst>
          </p:cNvPr>
          <p:cNvSpPr/>
          <p:nvPr/>
        </p:nvSpPr>
        <p:spPr>
          <a:xfrm>
            <a:off x="6426876" y="6862446"/>
            <a:ext cx="506311" cy="19681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>
                <a:solidFill>
                  <a:schemeClr val="tx1"/>
                </a:solidFill>
              </a:rPr>
              <a:t>裏面</a:t>
            </a:r>
          </a:p>
        </p:txBody>
      </p:sp>
      <p:sp>
        <p:nvSpPr>
          <p:cNvPr id="6" name="スライド番号プレースホルダー 13">
            <a:extLst>
              <a:ext uri="{FF2B5EF4-FFF2-40B4-BE49-F238E27FC236}">
                <a16:creationId xmlns:a16="http://schemas.microsoft.com/office/drawing/2014/main" id="{619548AB-F715-0C0D-3082-A22A3D864165}"/>
              </a:ext>
            </a:extLst>
          </p:cNvPr>
          <p:cNvSpPr txBox="1">
            <a:spLocks/>
          </p:cNvSpPr>
          <p:nvPr/>
        </p:nvSpPr>
        <p:spPr>
          <a:xfrm>
            <a:off x="5082253" y="2711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z="1800" smtClean="0"/>
              <a:pPr/>
              <a:t>4</a:t>
            </a:fld>
            <a:endParaRPr lang="en-US" sz="1800" dirty="0"/>
          </a:p>
        </p:txBody>
      </p:sp>
      <p:sp>
        <p:nvSpPr>
          <p:cNvPr id="8" name="Freeform 30">
            <a:extLst>
              <a:ext uri="{FF2B5EF4-FFF2-40B4-BE49-F238E27FC236}">
                <a16:creationId xmlns:a16="http://schemas.microsoft.com/office/drawing/2014/main" id="{42CDA8C1-2E5A-8863-28B2-06A3EAE9E093}"/>
              </a:ext>
            </a:extLst>
          </p:cNvPr>
          <p:cNvSpPr/>
          <p:nvPr/>
        </p:nvSpPr>
        <p:spPr>
          <a:xfrm>
            <a:off x="5767410" y="580788"/>
            <a:ext cx="549344" cy="690913"/>
          </a:xfrm>
          <a:custGeom>
            <a:avLst/>
            <a:gdLst/>
            <a:ahLst/>
            <a:cxnLst/>
            <a:rect l="l" t="t" r="r" b="b"/>
            <a:pathLst>
              <a:path w="1203427" h="1675359">
                <a:moveTo>
                  <a:pt x="0" y="0"/>
                </a:moveTo>
                <a:lnTo>
                  <a:pt x="1203427" y="0"/>
                </a:lnTo>
                <a:lnTo>
                  <a:pt x="1203427" y="1675359"/>
                </a:lnTo>
                <a:lnTo>
                  <a:pt x="0" y="167535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defTabSz="914446">
              <a:defRPr/>
            </a:pPr>
            <a:endParaRPr lang="ja-JP" altLang="en-US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9" name="Freeform 15">
            <a:extLst>
              <a:ext uri="{FF2B5EF4-FFF2-40B4-BE49-F238E27FC236}">
                <a16:creationId xmlns:a16="http://schemas.microsoft.com/office/drawing/2014/main" id="{464B20D2-88BA-1996-7165-FB2195C20CD5}"/>
              </a:ext>
            </a:extLst>
          </p:cNvPr>
          <p:cNvSpPr/>
          <p:nvPr/>
        </p:nvSpPr>
        <p:spPr>
          <a:xfrm>
            <a:off x="6388040" y="580254"/>
            <a:ext cx="614514" cy="691448"/>
          </a:xfrm>
          <a:custGeom>
            <a:avLst/>
            <a:gdLst/>
            <a:ahLst/>
            <a:cxnLst/>
            <a:rect l="l" t="t" r="r" b="b"/>
            <a:pathLst>
              <a:path w="1334480" h="1708284">
                <a:moveTo>
                  <a:pt x="0" y="0"/>
                </a:moveTo>
                <a:lnTo>
                  <a:pt x="1334480" y="0"/>
                </a:lnTo>
                <a:lnTo>
                  <a:pt x="1334480" y="1708284"/>
                </a:lnTo>
                <a:lnTo>
                  <a:pt x="0" y="170828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defTabSz="914446">
              <a:defRPr/>
            </a:pPr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43A19EE7-5126-8C4F-CA76-85777CF7E5CC}"/>
              </a:ext>
            </a:extLst>
          </p:cNvPr>
          <p:cNvSpPr/>
          <p:nvPr/>
        </p:nvSpPr>
        <p:spPr>
          <a:xfrm>
            <a:off x="4544391" y="585210"/>
            <a:ext cx="504372" cy="688157"/>
          </a:xfrm>
          <a:custGeom>
            <a:avLst/>
            <a:gdLst/>
            <a:ahLst/>
            <a:cxnLst/>
            <a:rect l="l" t="t" r="r" b="b"/>
            <a:pathLst>
              <a:path w="1219376" h="1697562">
                <a:moveTo>
                  <a:pt x="0" y="0"/>
                </a:moveTo>
                <a:lnTo>
                  <a:pt x="1219376" y="0"/>
                </a:lnTo>
                <a:lnTo>
                  <a:pt x="1219376" y="1697563"/>
                </a:lnTo>
                <a:lnTo>
                  <a:pt x="0" y="169756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pPr defTabSz="914446">
              <a:defRPr/>
            </a:pPr>
            <a:endParaRPr lang="ja-JP" altLang="en-US">
              <a:solidFill>
                <a:prstClr val="black"/>
              </a:solidFill>
              <a:latin typeface="+mn-ea"/>
            </a:endParaRPr>
          </a:p>
        </p:txBody>
      </p:sp>
      <p:sp>
        <p:nvSpPr>
          <p:cNvPr id="18" name="Freeform 29">
            <a:extLst>
              <a:ext uri="{FF2B5EF4-FFF2-40B4-BE49-F238E27FC236}">
                <a16:creationId xmlns:a16="http://schemas.microsoft.com/office/drawing/2014/main" id="{01A34BB5-EAD0-761A-D3A4-ABACE5FA3589}"/>
              </a:ext>
            </a:extLst>
          </p:cNvPr>
          <p:cNvSpPr/>
          <p:nvPr/>
        </p:nvSpPr>
        <p:spPr>
          <a:xfrm>
            <a:off x="5113887" y="580253"/>
            <a:ext cx="549344" cy="688156"/>
          </a:xfrm>
          <a:custGeom>
            <a:avLst/>
            <a:gdLst/>
            <a:ahLst/>
            <a:cxnLst/>
            <a:rect l="l" t="t" r="r" b="b"/>
            <a:pathLst>
              <a:path w="1246990" h="1675359">
                <a:moveTo>
                  <a:pt x="0" y="0"/>
                </a:moveTo>
                <a:lnTo>
                  <a:pt x="1246990" y="0"/>
                </a:lnTo>
                <a:lnTo>
                  <a:pt x="1246990" y="1675359"/>
                </a:lnTo>
                <a:lnTo>
                  <a:pt x="0" y="167535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pPr defTabSz="914446">
              <a:defRPr/>
            </a:pPr>
            <a:endParaRPr lang="ja-JP" altLang="en-US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13982C2-A520-7040-7971-EFFC6E7D0291}"/>
              </a:ext>
            </a:extLst>
          </p:cNvPr>
          <p:cNvSpPr txBox="1"/>
          <p:nvPr/>
        </p:nvSpPr>
        <p:spPr>
          <a:xfrm>
            <a:off x="4618503" y="1271253"/>
            <a:ext cx="92236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00" dirty="0"/>
              <a:t>読み札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9629D02-D7F2-3BBD-B298-774DE5EEBFEC}"/>
              </a:ext>
            </a:extLst>
          </p:cNvPr>
          <p:cNvSpPr txBox="1"/>
          <p:nvPr/>
        </p:nvSpPr>
        <p:spPr>
          <a:xfrm>
            <a:off x="5867348" y="1254352"/>
            <a:ext cx="92236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00" dirty="0"/>
              <a:t>取り札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771BD5E-7ED3-6822-1178-04B390D21709}"/>
              </a:ext>
            </a:extLst>
          </p:cNvPr>
          <p:cNvSpPr txBox="1"/>
          <p:nvPr/>
        </p:nvSpPr>
        <p:spPr>
          <a:xfrm>
            <a:off x="4006849" y="5472018"/>
            <a:ext cx="936629" cy="273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679"/>
              </a:lnSpc>
              <a:defRPr/>
            </a:pPr>
            <a:r>
              <a:rPr lang="en-US" altLang="ja-JP" sz="800" b="1" dirty="0">
                <a:solidFill>
                  <a:srgbClr val="000000"/>
                </a:solidFill>
                <a:latin typeface="+mn-ea"/>
              </a:rPr>
              <a:t>【</a:t>
            </a:r>
            <a:r>
              <a:rPr lang="ja-JP" altLang="en-US" sz="800" b="1" dirty="0">
                <a:solidFill>
                  <a:srgbClr val="000000"/>
                </a:solidFill>
                <a:latin typeface="+mn-ea"/>
              </a:rPr>
              <a:t>自分の名前</a:t>
            </a:r>
            <a:r>
              <a:rPr lang="en-US" altLang="ja-JP" sz="800" b="1" dirty="0">
                <a:solidFill>
                  <a:srgbClr val="000000"/>
                </a:solidFill>
                <a:latin typeface="+mn-ea"/>
              </a:rPr>
              <a:t>】</a:t>
            </a:r>
            <a:endParaRPr lang="en-US" altLang="ja-JP" sz="800" b="1" dirty="0">
              <a:solidFill>
                <a:srgbClr val="0000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71726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540</Words>
  <Application>Microsoft Office PowerPoint</Application>
  <PresentationFormat>ユーザー設定</PresentationFormat>
  <Paragraphs>104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Calibri</vt:lpstr>
      <vt:lpstr>ＭＳ Ｐゴシック</vt:lpstr>
      <vt:lpstr>Arial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2025-04-11T01:30:39Z</dcterms:created>
  <dcterms:modified xsi:type="dcterms:W3CDTF">2025-04-11T01:30:42Z</dcterms:modified>
  <dc:identifier/>
</cp:coreProperties>
</file>