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7" r:id="rId5"/>
  </p:sldIdLst>
  <p:sldSz cx="7556500" cy="10693400"/>
  <p:notesSz cx="6735763" cy="9866313"/>
  <p:embeddedFontLst>
    <p:embeddedFont>
      <p:font typeface="游ゴシック" panose="020B0400000000000000" pitchFamily="50" charset="-128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60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4FB93-757D-40DE-8E1B-AE59EA944863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34F0-3C3A-4C72-B99C-C2D0E7B57E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33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8A0A-59CB-47C7-A963-C23E345FCD9D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C4D-41AC-4609-B2D6-E850CEB23DCE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71C-84F5-413A-A8EA-E2D413A585F5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A90F-1317-4DFE-AC94-04F83265CE88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073-E7FB-46E4-B3CF-CB093A0F85A5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20FF-714E-4BD2-B5D5-95A9C9EF68FC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70" indent="0">
              <a:buNone/>
              <a:defRPr sz="1600" b="1"/>
            </a:lvl4pPr>
            <a:lvl5pPr marL="1828894" indent="0">
              <a:buNone/>
              <a:defRPr sz="1600" b="1"/>
            </a:lvl5pPr>
            <a:lvl6pPr marL="2286117" indent="0">
              <a:buNone/>
              <a:defRPr sz="1600" b="1"/>
            </a:lvl6pPr>
            <a:lvl7pPr marL="2743340" indent="0">
              <a:buNone/>
              <a:defRPr sz="1600" b="1"/>
            </a:lvl7pPr>
            <a:lvl8pPr marL="3200564" indent="0">
              <a:buNone/>
              <a:defRPr sz="1600" b="1"/>
            </a:lvl8pPr>
            <a:lvl9pPr marL="36577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70" indent="0">
              <a:buNone/>
              <a:defRPr sz="1600" b="1"/>
            </a:lvl4pPr>
            <a:lvl5pPr marL="1828894" indent="0">
              <a:buNone/>
              <a:defRPr sz="1600" b="1"/>
            </a:lvl5pPr>
            <a:lvl6pPr marL="2286117" indent="0">
              <a:buNone/>
              <a:defRPr sz="1600" b="1"/>
            </a:lvl6pPr>
            <a:lvl7pPr marL="2743340" indent="0">
              <a:buNone/>
              <a:defRPr sz="1600" b="1"/>
            </a:lvl7pPr>
            <a:lvl8pPr marL="3200564" indent="0">
              <a:buNone/>
              <a:defRPr sz="1600" b="1"/>
            </a:lvl8pPr>
            <a:lvl9pPr marL="36577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C243-DC88-43BF-BB72-84C04A484449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7CD-CF52-469F-A999-2E9B44B02ECD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7D6F-5E36-4B26-A04A-13A096E3B5F3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24" indent="0">
              <a:buNone/>
              <a:defRPr sz="1200"/>
            </a:lvl2pPr>
            <a:lvl3pPr marL="914446" indent="0">
              <a:buNone/>
              <a:defRPr sz="1000"/>
            </a:lvl3pPr>
            <a:lvl4pPr marL="1371670" indent="0">
              <a:buNone/>
              <a:defRPr sz="900"/>
            </a:lvl4pPr>
            <a:lvl5pPr marL="1828894" indent="0">
              <a:buNone/>
              <a:defRPr sz="900"/>
            </a:lvl5pPr>
            <a:lvl6pPr marL="2286117" indent="0">
              <a:buNone/>
              <a:defRPr sz="900"/>
            </a:lvl6pPr>
            <a:lvl7pPr marL="2743340" indent="0">
              <a:buNone/>
              <a:defRPr sz="900"/>
            </a:lvl7pPr>
            <a:lvl8pPr marL="3200564" indent="0">
              <a:buNone/>
              <a:defRPr sz="900"/>
            </a:lvl8pPr>
            <a:lvl9pPr marL="36577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F61F-FB9E-47C0-B6BE-084ABF80D2ED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4" indent="0">
              <a:buNone/>
              <a:defRPr sz="2800"/>
            </a:lvl2pPr>
            <a:lvl3pPr marL="914446" indent="0">
              <a:buNone/>
              <a:defRPr sz="2400"/>
            </a:lvl3pPr>
            <a:lvl4pPr marL="1371670" indent="0">
              <a:buNone/>
              <a:defRPr sz="2000"/>
            </a:lvl4pPr>
            <a:lvl5pPr marL="1828894" indent="0">
              <a:buNone/>
              <a:defRPr sz="2000"/>
            </a:lvl5pPr>
            <a:lvl6pPr marL="2286117" indent="0">
              <a:buNone/>
              <a:defRPr sz="2000"/>
            </a:lvl6pPr>
            <a:lvl7pPr marL="2743340" indent="0">
              <a:buNone/>
              <a:defRPr sz="2000"/>
            </a:lvl7pPr>
            <a:lvl8pPr marL="3200564" indent="0">
              <a:buNone/>
              <a:defRPr sz="2000"/>
            </a:lvl8pPr>
            <a:lvl9pPr marL="365778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24" indent="0">
              <a:buNone/>
              <a:defRPr sz="1200"/>
            </a:lvl2pPr>
            <a:lvl3pPr marL="914446" indent="0">
              <a:buNone/>
              <a:defRPr sz="1000"/>
            </a:lvl3pPr>
            <a:lvl4pPr marL="1371670" indent="0">
              <a:buNone/>
              <a:defRPr sz="900"/>
            </a:lvl4pPr>
            <a:lvl5pPr marL="1828894" indent="0">
              <a:buNone/>
              <a:defRPr sz="900"/>
            </a:lvl5pPr>
            <a:lvl6pPr marL="2286117" indent="0">
              <a:buNone/>
              <a:defRPr sz="900"/>
            </a:lvl6pPr>
            <a:lvl7pPr marL="2743340" indent="0">
              <a:buNone/>
              <a:defRPr sz="900"/>
            </a:lvl7pPr>
            <a:lvl8pPr marL="3200564" indent="0">
              <a:buNone/>
              <a:defRPr sz="900"/>
            </a:lvl8pPr>
            <a:lvl9pPr marL="36577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E3C6-6072-40B0-9FF2-FAB26DC0A119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C5A18-98E8-4A86-ABFE-00F79F4C3B81}" type="datetime1">
              <a:rPr lang="en-US" altLang="ja-JP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8" indent="-342918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8" indent="-228612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2" indent="-228612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5" indent="-228612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8" indent="-228612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2" indent="-228612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6" indent="-228612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9" indent="-228612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7.sv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9899" y="334199"/>
            <a:ext cx="6820201" cy="10023602"/>
            <a:chOff x="0" y="0"/>
            <a:chExt cx="2444206" cy="35922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4206" cy="3592233"/>
            </a:xfrm>
            <a:custGeom>
              <a:avLst/>
              <a:gdLst/>
              <a:ahLst/>
              <a:cxnLst/>
              <a:rect l="l" t="t" r="r" b="b"/>
              <a:pathLst>
                <a:path w="2444206" h="3592233">
                  <a:moveTo>
                    <a:pt x="28379" y="0"/>
                  </a:moveTo>
                  <a:lnTo>
                    <a:pt x="2415828" y="0"/>
                  </a:lnTo>
                  <a:cubicBezTo>
                    <a:pt x="2423354" y="0"/>
                    <a:pt x="2430572" y="2990"/>
                    <a:pt x="2435894" y="8312"/>
                  </a:cubicBezTo>
                  <a:cubicBezTo>
                    <a:pt x="2441216" y="13634"/>
                    <a:pt x="2444206" y="20852"/>
                    <a:pt x="2444206" y="28379"/>
                  </a:cubicBezTo>
                  <a:lnTo>
                    <a:pt x="2444206" y="3563854"/>
                  </a:lnTo>
                  <a:cubicBezTo>
                    <a:pt x="2444206" y="3571380"/>
                    <a:pt x="2441216" y="3578599"/>
                    <a:pt x="2435894" y="3583921"/>
                  </a:cubicBezTo>
                  <a:cubicBezTo>
                    <a:pt x="2430572" y="3589243"/>
                    <a:pt x="2423354" y="3592233"/>
                    <a:pt x="2415828" y="3592233"/>
                  </a:cubicBezTo>
                  <a:lnTo>
                    <a:pt x="28379" y="3592233"/>
                  </a:lnTo>
                  <a:cubicBezTo>
                    <a:pt x="20852" y="3592233"/>
                    <a:pt x="13634" y="3589243"/>
                    <a:pt x="8312" y="3583921"/>
                  </a:cubicBezTo>
                  <a:cubicBezTo>
                    <a:pt x="2990" y="3578599"/>
                    <a:pt x="0" y="3571380"/>
                    <a:pt x="0" y="3563854"/>
                  </a:cubicBezTo>
                  <a:lnTo>
                    <a:pt x="0" y="28379"/>
                  </a:lnTo>
                  <a:cubicBezTo>
                    <a:pt x="0" y="20852"/>
                    <a:pt x="2990" y="13634"/>
                    <a:pt x="8312" y="8312"/>
                  </a:cubicBezTo>
                  <a:cubicBezTo>
                    <a:pt x="13634" y="2990"/>
                    <a:pt x="20852" y="0"/>
                    <a:pt x="2837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44206" cy="3611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49606" y="8577952"/>
            <a:ext cx="1552329" cy="1049763"/>
          </a:xfrm>
          <a:custGeom>
            <a:avLst/>
            <a:gdLst/>
            <a:ahLst/>
            <a:cxnLst/>
            <a:rect l="l" t="t" r="r" b="b"/>
            <a:pathLst>
              <a:path w="1552329" h="1049763">
                <a:moveTo>
                  <a:pt x="0" y="0"/>
                </a:moveTo>
                <a:lnTo>
                  <a:pt x="1552330" y="0"/>
                </a:lnTo>
                <a:lnTo>
                  <a:pt x="1552330" y="1049762"/>
                </a:lnTo>
                <a:lnTo>
                  <a:pt x="0" y="1049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981679" y="1789119"/>
            <a:ext cx="1888184" cy="1510547"/>
          </a:xfrm>
          <a:custGeom>
            <a:avLst/>
            <a:gdLst/>
            <a:ahLst/>
            <a:cxnLst/>
            <a:rect l="l" t="t" r="r" b="b"/>
            <a:pathLst>
              <a:path w="1888184" h="1510547">
                <a:moveTo>
                  <a:pt x="0" y="0"/>
                </a:moveTo>
                <a:lnTo>
                  <a:pt x="1888184" y="0"/>
                </a:lnTo>
                <a:lnTo>
                  <a:pt x="1888184" y="1510547"/>
                </a:lnTo>
                <a:lnTo>
                  <a:pt x="0" y="1510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078832" y="580254"/>
            <a:ext cx="1732110" cy="1732110"/>
          </a:xfrm>
          <a:custGeom>
            <a:avLst/>
            <a:gdLst/>
            <a:ahLst/>
            <a:cxnLst/>
            <a:rect l="l" t="t" r="r" b="b"/>
            <a:pathLst>
              <a:path w="1732110" h="1732110">
                <a:moveTo>
                  <a:pt x="0" y="0"/>
                </a:moveTo>
                <a:lnTo>
                  <a:pt x="1732111" y="0"/>
                </a:lnTo>
                <a:lnTo>
                  <a:pt x="1732111" y="1732110"/>
                </a:lnTo>
                <a:lnTo>
                  <a:pt x="0" y="1732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8"/>
          <p:cNvSpPr/>
          <p:nvPr/>
        </p:nvSpPr>
        <p:spPr>
          <a:xfrm>
            <a:off x="1687663" y="1678337"/>
            <a:ext cx="784910" cy="552292"/>
          </a:xfrm>
          <a:custGeom>
            <a:avLst/>
            <a:gdLst/>
            <a:ahLst/>
            <a:cxnLst/>
            <a:rect l="l" t="t" r="r" b="b"/>
            <a:pathLst>
              <a:path w="784910" h="552292">
                <a:moveTo>
                  <a:pt x="0" y="0"/>
                </a:moveTo>
                <a:lnTo>
                  <a:pt x="784911" y="0"/>
                </a:lnTo>
                <a:lnTo>
                  <a:pt x="784911" y="552292"/>
                </a:lnTo>
                <a:lnTo>
                  <a:pt x="0" y="5522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472574" y="1126046"/>
            <a:ext cx="784910" cy="552292"/>
          </a:xfrm>
          <a:custGeom>
            <a:avLst/>
            <a:gdLst/>
            <a:ahLst/>
            <a:cxnLst/>
            <a:rect l="l" t="t" r="r" b="b"/>
            <a:pathLst>
              <a:path w="784910" h="552292">
                <a:moveTo>
                  <a:pt x="0" y="0"/>
                </a:moveTo>
                <a:lnTo>
                  <a:pt x="784910" y="0"/>
                </a:lnTo>
                <a:lnTo>
                  <a:pt x="784910" y="552291"/>
                </a:lnTo>
                <a:lnTo>
                  <a:pt x="0" y="5522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9899" y="3478754"/>
            <a:ext cx="6820201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spc="-54" dirty="0" err="1">
                <a:solidFill>
                  <a:srgbClr val="000000"/>
                </a:solidFill>
                <a:latin typeface="+mn-ea"/>
              </a:rPr>
              <a:t>みちみち（未知？道</a:t>
            </a:r>
            <a:r>
              <a:rPr lang="en-US" sz="3200" spc="-54" dirty="0">
                <a:solidFill>
                  <a:srgbClr val="000000"/>
                </a:solidFill>
                <a:latin typeface="+mn-ea"/>
              </a:rPr>
              <a:t>！）</a:t>
            </a:r>
          </a:p>
          <a:p>
            <a:pPr algn="ctr">
              <a:spcAft>
                <a:spcPts val="1200"/>
              </a:spcAft>
            </a:pPr>
            <a:r>
              <a:rPr lang="en-US" sz="8000" spc="-136" dirty="0" err="1">
                <a:solidFill>
                  <a:srgbClr val="000000"/>
                </a:solidFill>
                <a:latin typeface="+mn-ea"/>
              </a:rPr>
              <a:t>尾瀬カルタ</a:t>
            </a:r>
            <a:endParaRPr lang="en-US" sz="8000" spc="-136" dirty="0">
              <a:solidFill>
                <a:srgbClr val="000000"/>
              </a:solidFill>
              <a:latin typeface="+mn-ea"/>
            </a:endParaRPr>
          </a:p>
          <a:p>
            <a:pPr algn="ctr">
              <a:spcAft>
                <a:spcPts val="1200"/>
              </a:spcAft>
            </a:pPr>
            <a:r>
              <a:rPr lang="ja-JP" altLang="en-US" sz="3600" spc="-161" dirty="0">
                <a:solidFill>
                  <a:srgbClr val="000000"/>
                </a:solidFill>
                <a:latin typeface="+mn-ea"/>
              </a:rPr>
              <a:t>事前学習・現地学習 ワークシート</a:t>
            </a:r>
            <a:endParaRPr lang="en-US" altLang="ja-JP" sz="3600" spc="-16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25771" y="8530327"/>
            <a:ext cx="3768850" cy="1005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spc="74" dirty="0" err="1">
                <a:solidFill>
                  <a:srgbClr val="000000"/>
                </a:solidFill>
                <a:latin typeface="+mn-ea"/>
              </a:rPr>
              <a:t>オリジナルな</a:t>
            </a:r>
            <a:endParaRPr lang="en-US" sz="1900" spc="74" dirty="0">
              <a:solidFill>
                <a:srgbClr val="000000"/>
              </a:solidFill>
              <a:latin typeface="+mn-ea"/>
            </a:endParaRPr>
          </a:p>
          <a:p>
            <a:pPr algn="ctr">
              <a:lnSpc>
                <a:spcPts val="2660"/>
              </a:lnSpc>
            </a:pPr>
            <a:r>
              <a:rPr lang="en-US" sz="1900" spc="74" dirty="0" err="1">
                <a:solidFill>
                  <a:srgbClr val="000000"/>
                </a:solidFill>
                <a:latin typeface="+mn-ea"/>
              </a:rPr>
              <a:t>尾瀬カルタを</a:t>
            </a:r>
            <a:endParaRPr lang="en-US" sz="1900" spc="74" dirty="0">
              <a:solidFill>
                <a:srgbClr val="000000"/>
              </a:solidFill>
              <a:latin typeface="+mn-ea"/>
            </a:endParaRPr>
          </a:p>
          <a:p>
            <a:pPr algn="ctr">
              <a:lnSpc>
                <a:spcPts val="2660"/>
              </a:lnSpc>
            </a:pPr>
            <a:r>
              <a:rPr lang="en-US" sz="1900" spc="74" dirty="0" err="1">
                <a:solidFill>
                  <a:srgbClr val="000000"/>
                </a:solidFill>
                <a:latin typeface="+mn-ea"/>
              </a:rPr>
              <a:t>作成しよう</a:t>
            </a:r>
            <a:r>
              <a:rPr lang="en-US" sz="1900" spc="74" dirty="0">
                <a:solidFill>
                  <a:srgbClr val="000000"/>
                </a:solidFill>
                <a:latin typeface="+mn-ea"/>
              </a:rPr>
              <a:t> 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26392" y="6501071"/>
            <a:ext cx="4163709" cy="338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157" spc="-32">
                <a:solidFill>
                  <a:srgbClr val="000000"/>
                </a:solidFill>
                <a:latin typeface="+mn-ea"/>
              </a:rPr>
              <a:t>氏名（　　　　　　　　　）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38DCE95-C79F-FD3C-F49C-C425DD1F24B5}"/>
              </a:ext>
            </a:extLst>
          </p:cNvPr>
          <p:cNvSpPr txBox="1"/>
          <p:nvPr/>
        </p:nvSpPr>
        <p:spPr>
          <a:xfrm>
            <a:off x="588148" y="424676"/>
            <a:ext cx="3768850" cy="64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altLang="ja-JP" sz="1200" spc="74" dirty="0">
                <a:solidFill>
                  <a:srgbClr val="000000"/>
                </a:solidFill>
                <a:latin typeface="+mn-ea"/>
              </a:rPr>
              <a:t>WS01【</a:t>
            </a:r>
            <a:r>
              <a:rPr lang="ja-JP" altLang="en-US" sz="1200" spc="74" dirty="0">
                <a:solidFill>
                  <a:srgbClr val="000000"/>
                </a:solidFill>
                <a:latin typeface="+mn-ea"/>
              </a:rPr>
              <a:t>事前学習・現地学習用ワークシート</a:t>
            </a:r>
            <a:r>
              <a:rPr lang="en-US" altLang="ja-JP" sz="1200" spc="74" dirty="0">
                <a:solidFill>
                  <a:srgbClr val="000000"/>
                </a:solidFill>
                <a:latin typeface="+mn-ea"/>
              </a:rPr>
              <a:t>】</a:t>
            </a:r>
            <a:r>
              <a:rPr lang="ja-JP" altLang="en-US" sz="1200" spc="74" dirty="0">
                <a:solidFill>
                  <a:srgbClr val="000000"/>
                </a:solidFill>
                <a:latin typeface="+mn-ea"/>
              </a:rPr>
              <a:t>全４</a:t>
            </a:r>
            <a:r>
              <a:rPr lang="en-US" altLang="ja-JP" sz="1200" spc="74" dirty="0">
                <a:solidFill>
                  <a:srgbClr val="000000"/>
                </a:solidFill>
                <a:latin typeface="+mn-ea"/>
              </a:rPr>
              <a:t>P</a:t>
            </a:r>
          </a:p>
          <a:p>
            <a:pPr>
              <a:lnSpc>
                <a:spcPts val="2660"/>
              </a:lnSpc>
            </a:pPr>
            <a:r>
              <a:rPr lang="ja-JP" altLang="en-US" sz="1200" spc="74" dirty="0">
                <a:solidFill>
                  <a:srgbClr val="000000"/>
                </a:solidFill>
                <a:latin typeface="+mn-ea"/>
              </a:rPr>
              <a:t>尾瀬ネイチャーラーニング（小学校用）</a:t>
            </a:r>
            <a:endParaRPr lang="en-US" sz="1200" spc="7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70AEA4AA-121D-2BD6-09E7-052C948B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4756" y="39769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/>
              <a:pPr/>
              <a:t>1</a:t>
            </a:fld>
            <a:endParaRPr 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6236" y="334199"/>
            <a:ext cx="6847528" cy="10023602"/>
            <a:chOff x="0" y="0"/>
            <a:chExt cx="2453999" cy="35922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3999" cy="3592233"/>
            </a:xfrm>
            <a:custGeom>
              <a:avLst/>
              <a:gdLst/>
              <a:ahLst/>
              <a:cxnLst/>
              <a:rect l="l" t="t" r="r" b="b"/>
              <a:pathLst>
                <a:path w="2453999" h="3592233">
                  <a:moveTo>
                    <a:pt x="28265" y="0"/>
                  </a:moveTo>
                  <a:lnTo>
                    <a:pt x="2425734" y="0"/>
                  </a:lnTo>
                  <a:cubicBezTo>
                    <a:pt x="2433231" y="0"/>
                    <a:pt x="2440420" y="2978"/>
                    <a:pt x="2445721" y="8279"/>
                  </a:cubicBezTo>
                  <a:cubicBezTo>
                    <a:pt x="2451022" y="13580"/>
                    <a:pt x="2453999" y="20769"/>
                    <a:pt x="2453999" y="28265"/>
                  </a:cubicBezTo>
                  <a:lnTo>
                    <a:pt x="2453999" y="3563967"/>
                  </a:lnTo>
                  <a:cubicBezTo>
                    <a:pt x="2453999" y="3571464"/>
                    <a:pt x="2451022" y="3578653"/>
                    <a:pt x="2445721" y="3583954"/>
                  </a:cubicBezTo>
                  <a:cubicBezTo>
                    <a:pt x="2440420" y="3589255"/>
                    <a:pt x="2433231" y="3592233"/>
                    <a:pt x="2425734" y="3592233"/>
                  </a:cubicBezTo>
                  <a:lnTo>
                    <a:pt x="28265" y="3592233"/>
                  </a:lnTo>
                  <a:cubicBezTo>
                    <a:pt x="20769" y="3592233"/>
                    <a:pt x="13580" y="3589255"/>
                    <a:pt x="8279" y="3583954"/>
                  </a:cubicBezTo>
                  <a:cubicBezTo>
                    <a:pt x="2978" y="3578653"/>
                    <a:pt x="0" y="3571464"/>
                    <a:pt x="0" y="3563967"/>
                  </a:cubicBezTo>
                  <a:lnTo>
                    <a:pt x="0" y="28265"/>
                  </a:lnTo>
                  <a:cubicBezTo>
                    <a:pt x="0" y="20769"/>
                    <a:pt x="2978" y="13580"/>
                    <a:pt x="8279" y="8279"/>
                  </a:cubicBezTo>
                  <a:cubicBezTo>
                    <a:pt x="13580" y="2978"/>
                    <a:pt x="20769" y="0"/>
                    <a:pt x="2826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53999" cy="3611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914363" y="6218497"/>
            <a:ext cx="896589" cy="671626"/>
          </a:xfrm>
          <a:custGeom>
            <a:avLst/>
            <a:gdLst/>
            <a:ahLst/>
            <a:cxnLst/>
            <a:rect l="l" t="t" r="r" b="b"/>
            <a:pathLst>
              <a:path w="896589" h="671626">
                <a:moveTo>
                  <a:pt x="0" y="0"/>
                </a:moveTo>
                <a:lnTo>
                  <a:pt x="896589" y="0"/>
                </a:lnTo>
                <a:lnTo>
                  <a:pt x="896589" y="671627"/>
                </a:lnTo>
                <a:lnTo>
                  <a:pt x="0" y="671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041021" y="7970497"/>
            <a:ext cx="739614" cy="591691"/>
          </a:xfrm>
          <a:custGeom>
            <a:avLst/>
            <a:gdLst/>
            <a:ahLst/>
            <a:cxnLst/>
            <a:rect l="l" t="t" r="r" b="b"/>
            <a:pathLst>
              <a:path w="739614" h="591691">
                <a:moveTo>
                  <a:pt x="0" y="0"/>
                </a:moveTo>
                <a:lnTo>
                  <a:pt x="739614" y="0"/>
                </a:lnTo>
                <a:lnTo>
                  <a:pt x="739614" y="591692"/>
                </a:lnTo>
                <a:lnTo>
                  <a:pt x="0" y="591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914362" y="7950444"/>
            <a:ext cx="307455" cy="216336"/>
          </a:xfrm>
          <a:custGeom>
            <a:avLst/>
            <a:gdLst/>
            <a:ahLst/>
            <a:cxnLst/>
            <a:rect l="l" t="t" r="r" b="b"/>
            <a:pathLst>
              <a:path w="307455" h="216336">
                <a:moveTo>
                  <a:pt x="0" y="0"/>
                </a:moveTo>
                <a:lnTo>
                  <a:pt x="307455" y="0"/>
                </a:lnTo>
                <a:lnTo>
                  <a:pt x="307455" y="216336"/>
                </a:lnTo>
                <a:lnTo>
                  <a:pt x="0" y="21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194749" y="7734108"/>
            <a:ext cx="307455" cy="216336"/>
          </a:xfrm>
          <a:custGeom>
            <a:avLst/>
            <a:gdLst/>
            <a:ahLst/>
            <a:cxnLst/>
            <a:rect l="l" t="t" r="r" b="b"/>
            <a:pathLst>
              <a:path w="307455" h="216336">
                <a:moveTo>
                  <a:pt x="0" y="0"/>
                </a:moveTo>
                <a:lnTo>
                  <a:pt x="307455" y="0"/>
                </a:lnTo>
                <a:lnTo>
                  <a:pt x="307455" y="216336"/>
                </a:lnTo>
                <a:lnTo>
                  <a:pt x="0" y="21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914362" y="9298212"/>
            <a:ext cx="896589" cy="671626"/>
          </a:xfrm>
          <a:custGeom>
            <a:avLst/>
            <a:gdLst/>
            <a:ahLst/>
            <a:cxnLst/>
            <a:rect l="l" t="t" r="r" b="b"/>
            <a:pathLst>
              <a:path w="896589" h="671626">
                <a:moveTo>
                  <a:pt x="0" y="0"/>
                </a:moveTo>
                <a:lnTo>
                  <a:pt x="896589" y="0"/>
                </a:lnTo>
                <a:lnTo>
                  <a:pt x="896589" y="671627"/>
                </a:lnTo>
                <a:lnTo>
                  <a:pt x="0" y="671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64106" y="2943588"/>
            <a:ext cx="1219376" cy="1697562"/>
          </a:xfrm>
          <a:custGeom>
            <a:avLst/>
            <a:gdLst/>
            <a:ahLst/>
            <a:cxnLst/>
            <a:rect l="l" t="t" r="r" b="b"/>
            <a:pathLst>
              <a:path w="1219376" h="1697562">
                <a:moveTo>
                  <a:pt x="0" y="0"/>
                </a:moveTo>
                <a:lnTo>
                  <a:pt x="1219376" y="0"/>
                </a:lnTo>
                <a:lnTo>
                  <a:pt x="1219376" y="1697562"/>
                </a:lnTo>
                <a:lnTo>
                  <a:pt x="0" y="16975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120231" y="2943588"/>
            <a:ext cx="1263516" cy="1697562"/>
          </a:xfrm>
          <a:custGeom>
            <a:avLst/>
            <a:gdLst/>
            <a:ahLst/>
            <a:cxnLst/>
            <a:rect l="l" t="t" r="r" b="b"/>
            <a:pathLst>
              <a:path w="1263516" h="1697562">
                <a:moveTo>
                  <a:pt x="0" y="0"/>
                </a:moveTo>
                <a:lnTo>
                  <a:pt x="1263516" y="0"/>
                </a:lnTo>
                <a:lnTo>
                  <a:pt x="1263516" y="1697562"/>
                </a:lnTo>
                <a:lnTo>
                  <a:pt x="0" y="16975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067615" y="2932867"/>
            <a:ext cx="1227077" cy="1708284"/>
          </a:xfrm>
          <a:custGeom>
            <a:avLst/>
            <a:gdLst/>
            <a:ahLst/>
            <a:cxnLst/>
            <a:rect l="l" t="t" r="r" b="b"/>
            <a:pathLst>
              <a:path w="1227077" h="1708284">
                <a:moveTo>
                  <a:pt x="0" y="0"/>
                </a:moveTo>
                <a:lnTo>
                  <a:pt x="1227077" y="0"/>
                </a:lnTo>
                <a:lnTo>
                  <a:pt x="1227077" y="1708284"/>
                </a:lnTo>
                <a:lnTo>
                  <a:pt x="0" y="17082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69520" y="2932867"/>
            <a:ext cx="1334480" cy="1708284"/>
          </a:xfrm>
          <a:custGeom>
            <a:avLst/>
            <a:gdLst/>
            <a:ahLst/>
            <a:cxnLst/>
            <a:rect l="l" t="t" r="r" b="b"/>
            <a:pathLst>
              <a:path w="1334480" h="1708284">
                <a:moveTo>
                  <a:pt x="0" y="0"/>
                </a:moveTo>
                <a:lnTo>
                  <a:pt x="1334480" y="0"/>
                </a:lnTo>
                <a:lnTo>
                  <a:pt x="1334480" y="1708284"/>
                </a:lnTo>
                <a:lnTo>
                  <a:pt x="0" y="17082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501970" y="2600620"/>
            <a:ext cx="3129011" cy="2268000"/>
            <a:chOff x="0" y="0"/>
            <a:chExt cx="1121367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1367" cy="812800"/>
            </a:xfrm>
            <a:custGeom>
              <a:avLst/>
              <a:gdLst/>
              <a:ahLst/>
              <a:cxnLst/>
              <a:rect l="l" t="t" r="r" b="b"/>
              <a:pathLst>
                <a:path w="1121367" h="812800">
                  <a:moveTo>
                    <a:pt x="0" y="0"/>
                  </a:moveTo>
                  <a:lnTo>
                    <a:pt x="1121367" y="0"/>
                  </a:lnTo>
                  <a:lnTo>
                    <a:pt x="11213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121367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+mn-ea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10063" y="2351841"/>
            <a:ext cx="1441926" cy="486972"/>
            <a:chOff x="0" y="0"/>
            <a:chExt cx="516754" cy="174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16754" cy="174520"/>
            </a:xfrm>
            <a:custGeom>
              <a:avLst/>
              <a:gdLst/>
              <a:ahLst/>
              <a:cxnLst/>
              <a:rect l="l" t="t" r="r" b="b"/>
              <a:pathLst>
                <a:path w="516754" h="174520">
                  <a:moveTo>
                    <a:pt x="0" y="0"/>
                  </a:moveTo>
                  <a:lnTo>
                    <a:pt x="516754" y="0"/>
                  </a:lnTo>
                  <a:lnTo>
                    <a:pt x="516754" y="174520"/>
                  </a:lnTo>
                  <a:lnTo>
                    <a:pt x="0" y="174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516754" cy="19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+mn-ea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856200" y="2595327"/>
            <a:ext cx="3129011" cy="2268000"/>
            <a:chOff x="0" y="0"/>
            <a:chExt cx="1121367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21367" cy="812800"/>
            </a:xfrm>
            <a:custGeom>
              <a:avLst/>
              <a:gdLst/>
              <a:ahLst/>
              <a:cxnLst/>
              <a:rect l="l" t="t" r="r" b="b"/>
              <a:pathLst>
                <a:path w="1121367" h="812800">
                  <a:moveTo>
                    <a:pt x="0" y="0"/>
                  </a:moveTo>
                  <a:lnTo>
                    <a:pt x="1121367" y="0"/>
                  </a:lnTo>
                  <a:lnTo>
                    <a:pt x="11213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1121367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+mn-ea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97050" y="5956300"/>
            <a:ext cx="2928506" cy="8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spc="64">
                <a:solidFill>
                  <a:srgbClr val="000000"/>
                </a:solidFill>
                <a:latin typeface="+mn-ea"/>
              </a:rPr>
              <a:t>カルタをつくるスキルを</a:t>
            </a:r>
          </a:p>
          <a:p>
            <a:pPr>
              <a:lnSpc>
                <a:spcPts val="3500"/>
              </a:lnSpc>
            </a:pPr>
            <a:r>
              <a:rPr lang="en-US" sz="2000" spc="64">
                <a:solidFill>
                  <a:srgbClr val="000000"/>
                </a:solidFill>
                <a:latin typeface="+mn-ea"/>
              </a:rPr>
              <a:t>手に入れよう！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52932" y="7446708"/>
            <a:ext cx="3553366" cy="8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spc="64" dirty="0" err="1">
                <a:solidFill>
                  <a:srgbClr val="000000"/>
                </a:solidFill>
                <a:latin typeface="+mn-ea"/>
              </a:rPr>
              <a:t>カルタの素材を</a:t>
            </a:r>
            <a:endParaRPr lang="en-US" sz="2000" spc="64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ts val="3500"/>
              </a:lnSpc>
            </a:pPr>
            <a:r>
              <a:rPr lang="en-US" sz="2000" spc="64" dirty="0" err="1">
                <a:solidFill>
                  <a:srgbClr val="000000"/>
                </a:solidFill>
                <a:latin typeface="+mn-ea"/>
              </a:rPr>
              <a:t>ゲットにしに出掛けよう</a:t>
            </a:r>
            <a:r>
              <a:rPr lang="en-US" sz="2000" spc="64" dirty="0">
                <a:solidFill>
                  <a:srgbClr val="000000"/>
                </a:solidFill>
                <a:latin typeface="+mn-ea"/>
              </a:rPr>
              <a:t>！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52932" y="9022279"/>
            <a:ext cx="3311211" cy="8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spc="64">
                <a:solidFill>
                  <a:srgbClr val="000000"/>
                </a:solidFill>
                <a:latin typeface="+mn-ea"/>
              </a:rPr>
              <a:t>尾瀬カルタを</a:t>
            </a:r>
          </a:p>
          <a:p>
            <a:pPr>
              <a:lnSpc>
                <a:spcPts val="3500"/>
              </a:lnSpc>
            </a:pPr>
            <a:r>
              <a:rPr lang="en-US" sz="2000" spc="64">
                <a:solidFill>
                  <a:srgbClr val="000000"/>
                </a:solidFill>
                <a:latin typeface="+mn-ea"/>
              </a:rPr>
              <a:t>つくってみよう！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6236" y="5412675"/>
            <a:ext cx="2025316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814">
                <a:solidFill>
                  <a:srgbClr val="000000"/>
                </a:solidFill>
                <a:latin typeface="+mn-ea"/>
              </a:rPr>
              <a:t>つくる手順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1971" y="6024741"/>
            <a:ext cx="1616185" cy="1054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1"/>
              </a:lnSpc>
            </a:pPr>
            <a:r>
              <a:rPr lang="en-US" sz="9100" dirty="0">
                <a:solidFill>
                  <a:srgbClr val="000000"/>
                </a:solidFill>
                <a:latin typeface="+mn-ea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1971" y="7515148"/>
            <a:ext cx="1616185" cy="1054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1"/>
              </a:lnSpc>
            </a:pPr>
            <a:r>
              <a:rPr lang="en-US" sz="9100">
                <a:solidFill>
                  <a:srgbClr val="000000"/>
                </a:solidFill>
                <a:latin typeface="+mn-ea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01970" y="9005555"/>
            <a:ext cx="1616185" cy="1054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1"/>
              </a:lnSpc>
            </a:pPr>
            <a:r>
              <a:rPr lang="en-US" sz="9100">
                <a:solidFill>
                  <a:srgbClr val="000000"/>
                </a:solidFill>
                <a:latin typeface="+mn-ea"/>
              </a:rPr>
              <a:t>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464050" y="5795386"/>
            <a:ext cx="3768850" cy="31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spc="74" dirty="0" err="1">
                <a:solidFill>
                  <a:srgbClr val="000000"/>
                </a:solidFill>
                <a:latin typeface="+mn-ea"/>
              </a:rPr>
              <a:t>学校</a:t>
            </a:r>
            <a:endParaRPr lang="en-US" sz="1900" spc="7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464050" y="7347643"/>
            <a:ext cx="3768850" cy="31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spc="74" dirty="0" err="1">
                <a:solidFill>
                  <a:srgbClr val="000000"/>
                </a:solidFill>
                <a:latin typeface="+mn-ea"/>
              </a:rPr>
              <a:t>尾瀬</a:t>
            </a:r>
            <a:endParaRPr lang="en-US" sz="1900" spc="7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478231" y="8965473"/>
            <a:ext cx="3768850" cy="31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spc="74">
                <a:solidFill>
                  <a:srgbClr val="000000"/>
                </a:solidFill>
                <a:latin typeface="+mn-ea"/>
              </a:rPr>
              <a:t>学校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6236" y="822675"/>
            <a:ext cx="19565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3"/>
              </a:lnSpc>
            </a:pPr>
            <a:r>
              <a:rPr lang="en-US" sz="2814">
                <a:solidFill>
                  <a:srgbClr val="000000"/>
                </a:solidFill>
                <a:latin typeface="+mn-ea"/>
              </a:rPr>
              <a:t>つくるもの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56236" y="1379338"/>
            <a:ext cx="6999928" cy="73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ja-JP" altLang="en-US" sz="2000" spc="-30" dirty="0">
                <a:solidFill>
                  <a:srgbClr val="000000"/>
                </a:solidFill>
                <a:latin typeface="+mn-ea"/>
              </a:rPr>
              <a:t>学校</a:t>
            </a:r>
            <a:r>
              <a:rPr lang="en-US" sz="2000" spc="-30" dirty="0" err="1">
                <a:solidFill>
                  <a:srgbClr val="000000"/>
                </a:solidFill>
                <a:latin typeface="+mn-ea"/>
              </a:rPr>
              <a:t>オリジナル</a:t>
            </a:r>
            <a:r>
              <a:rPr lang="en-US" sz="2000" spc="-30" dirty="0">
                <a:solidFill>
                  <a:srgbClr val="000000"/>
                </a:solidFill>
                <a:latin typeface="+mn-ea"/>
              </a:rPr>
              <a:t>！</a:t>
            </a:r>
          </a:p>
          <a:p>
            <a:pPr algn="ctr">
              <a:lnSpc>
                <a:spcPts val="3324"/>
              </a:lnSpc>
            </a:pPr>
            <a:r>
              <a:rPr lang="en-US" sz="2499" spc="-37" dirty="0" err="1">
                <a:solidFill>
                  <a:srgbClr val="000000"/>
                </a:solidFill>
                <a:latin typeface="+mn-ea"/>
              </a:rPr>
              <a:t>みちみち（未知？道</a:t>
            </a:r>
            <a:r>
              <a:rPr lang="en-US" sz="2499" spc="-37" dirty="0">
                <a:solidFill>
                  <a:srgbClr val="000000"/>
                </a:solidFill>
                <a:latin typeface="+mn-ea"/>
              </a:rPr>
              <a:t>！）</a:t>
            </a:r>
            <a:r>
              <a:rPr lang="en-US" sz="2499" spc="-37" dirty="0" err="1">
                <a:solidFill>
                  <a:srgbClr val="000000"/>
                </a:solidFill>
                <a:latin typeface="+mn-ea"/>
              </a:rPr>
              <a:t>尾瀬カルタ</a:t>
            </a:r>
            <a:endParaRPr lang="en-US" sz="2499" spc="-37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24774" y="2421868"/>
            <a:ext cx="1628626" cy="31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000" spc="-30">
                <a:solidFill>
                  <a:srgbClr val="000000"/>
                </a:solidFill>
                <a:latin typeface="+mn-ea"/>
              </a:rPr>
              <a:t>取り札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4748557" y="2351841"/>
            <a:ext cx="1441926" cy="486972"/>
            <a:chOff x="0" y="0"/>
            <a:chExt cx="516754" cy="1745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16754" cy="174520"/>
            </a:xfrm>
            <a:custGeom>
              <a:avLst/>
              <a:gdLst/>
              <a:ahLst/>
              <a:cxnLst/>
              <a:rect l="l" t="t" r="r" b="b"/>
              <a:pathLst>
                <a:path w="516754" h="174520">
                  <a:moveTo>
                    <a:pt x="0" y="0"/>
                  </a:moveTo>
                  <a:lnTo>
                    <a:pt x="516754" y="0"/>
                  </a:lnTo>
                  <a:lnTo>
                    <a:pt x="516754" y="174520"/>
                  </a:lnTo>
                  <a:lnTo>
                    <a:pt x="0" y="174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516754" cy="19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+mn-ea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4139698" y="2421868"/>
            <a:ext cx="2659643" cy="31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000" spc="-30">
                <a:solidFill>
                  <a:srgbClr val="000000"/>
                </a:solidFill>
                <a:latin typeface="+mn-ea"/>
              </a:rPr>
              <a:t>読み札</a:t>
            </a:r>
          </a:p>
        </p:txBody>
      </p:sp>
      <p:sp>
        <p:nvSpPr>
          <p:cNvPr id="40" name="Freeform 40"/>
          <p:cNvSpPr/>
          <p:nvPr/>
        </p:nvSpPr>
        <p:spPr>
          <a:xfrm>
            <a:off x="2317596" y="5062267"/>
            <a:ext cx="1972522" cy="819265"/>
          </a:xfrm>
          <a:custGeom>
            <a:avLst/>
            <a:gdLst/>
            <a:ahLst/>
            <a:cxnLst/>
            <a:rect l="l" t="t" r="r" b="b"/>
            <a:pathLst>
              <a:path w="1972522" h="819265">
                <a:moveTo>
                  <a:pt x="0" y="0"/>
                </a:moveTo>
                <a:lnTo>
                  <a:pt x="1972522" y="0"/>
                </a:lnTo>
                <a:lnTo>
                  <a:pt x="1972522" y="819266"/>
                </a:lnTo>
                <a:lnTo>
                  <a:pt x="0" y="8192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4047" b="-1415"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42" name="スライド番号プレースホルダー 13">
            <a:extLst>
              <a:ext uri="{FF2B5EF4-FFF2-40B4-BE49-F238E27FC236}">
                <a16:creationId xmlns:a16="http://schemas.microsoft.com/office/drawing/2014/main" id="{BA0B2B5A-71D6-C35F-9C09-C0AE91A9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4756" y="39769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/>
              <a:pPr/>
              <a:t>2</a:t>
            </a:fld>
            <a:endParaRPr lang="en-US" sz="180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730E25C-B0C4-5C20-82F8-554F797E9570}"/>
              </a:ext>
            </a:extLst>
          </p:cNvPr>
          <p:cNvSpPr/>
          <p:nvPr/>
        </p:nvSpPr>
        <p:spPr>
          <a:xfrm>
            <a:off x="5119027" y="5795386"/>
            <a:ext cx="433329" cy="11304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事前学習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443BE89-35A1-5D16-0595-485C2F32B2D1}"/>
              </a:ext>
            </a:extLst>
          </p:cNvPr>
          <p:cNvSpPr/>
          <p:nvPr/>
        </p:nvSpPr>
        <p:spPr>
          <a:xfrm>
            <a:off x="5119027" y="7381866"/>
            <a:ext cx="433329" cy="11304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現地学習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66384563-3BC6-FC93-0CC8-17B91F64B3FB}"/>
              </a:ext>
            </a:extLst>
          </p:cNvPr>
          <p:cNvSpPr/>
          <p:nvPr/>
        </p:nvSpPr>
        <p:spPr>
          <a:xfrm>
            <a:off x="5119027" y="8914521"/>
            <a:ext cx="433329" cy="11304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事後学習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6236" y="334199"/>
            <a:ext cx="6847528" cy="10023602"/>
            <a:chOff x="0" y="0"/>
            <a:chExt cx="2453999" cy="35922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3999" cy="3592233"/>
            </a:xfrm>
            <a:custGeom>
              <a:avLst/>
              <a:gdLst/>
              <a:ahLst/>
              <a:cxnLst/>
              <a:rect l="l" t="t" r="r" b="b"/>
              <a:pathLst>
                <a:path w="2453999" h="3592233">
                  <a:moveTo>
                    <a:pt x="28265" y="0"/>
                  </a:moveTo>
                  <a:lnTo>
                    <a:pt x="2425734" y="0"/>
                  </a:lnTo>
                  <a:cubicBezTo>
                    <a:pt x="2433231" y="0"/>
                    <a:pt x="2440420" y="2978"/>
                    <a:pt x="2445721" y="8279"/>
                  </a:cubicBezTo>
                  <a:cubicBezTo>
                    <a:pt x="2451022" y="13580"/>
                    <a:pt x="2453999" y="20769"/>
                    <a:pt x="2453999" y="28265"/>
                  </a:cubicBezTo>
                  <a:lnTo>
                    <a:pt x="2453999" y="3563967"/>
                  </a:lnTo>
                  <a:cubicBezTo>
                    <a:pt x="2453999" y="3571464"/>
                    <a:pt x="2451022" y="3578653"/>
                    <a:pt x="2445721" y="3583954"/>
                  </a:cubicBezTo>
                  <a:cubicBezTo>
                    <a:pt x="2440420" y="3589255"/>
                    <a:pt x="2433231" y="3592233"/>
                    <a:pt x="2425734" y="3592233"/>
                  </a:cubicBezTo>
                  <a:lnTo>
                    <a:pt x="28265" y="3592233"/>
                  </a:lnTo>
                  <a:cubicBezTo>
                    <a:pt x="20769" y="3592233"/>
                    <a:pt x="13580" y="3589255"/>
                    <a:pt x="8279" y="3583954"/>
                  </a:cubicBezTo>
                  <a:cubicBezTo>
                    <a:pt x="2978" y="3578653"/>
                    <a:pt x="0" y="3571464"/>
                    <a:pt x="0" y="3563967"/>
                  </a:cubicBezTo>
                  <a:lnTo>
                    <a:pt x="0" y="28265"/>
                  </a:lnTo>
                  <a:cubicBezTo>
                    <a:pt x="0" y="20769"/>
                    <a:pt x="2978" y="13580"/>
                    <a:pt x="8279" y="8279"/>
                  </a:cubicBezTo>
                  <a:cubicBezTo>
                    <a:pt x="13580" y="2978"/>
                    <a:pt x="20769" y="0"/>
                    <a:pt x="2826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>
                <a:latin typeface="+mn-ea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53999" cy="3611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+mn-ea"/>
              </a:endParaRP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39377"/>
              </p:ext>
            </p:extLst>
          </p:nvPr>
        </p:nvGraphicFramePr>
        <p:xfrm>
          <a:off x="662335" y="2033582"/>
          <a:ext cx="6235330" cy="6105902"/>
        </p:xfrm>
        <a:graphic>
          <a:graphicData uri="http://schemas.openxmlformats.org/drawingml/2006/table">
            <a:tbl>
              <a:tblPr/>
              <a:tblGrid>
                <a:gridCol w="233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3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気になったところ・もの・人・風景</a:t>
                      </a:r>
                      <a:endParaRPr lang="en-US" sz="1100" b="1" dirty="0"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気になった理由</a:t>
                      </a:r>
                      <a:endParaRPr lang="en-US" sz="1100" b="1" dirty="0"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50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例）グラウンド横に</a:t>
                      </a:r>
                      <a:endParaRPr lang="en-US" sz="1100" b="1" dirty="0"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679"/>
                        </a:lnSpc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生えている花びらの形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同じ花でも、花びらの形が全然違うから</a:t>
                      </a:r>
                      <a:endParaRPr lang="en-US" sz="1100" b="1" dirty="0"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662334" y="404500"/>
            <a:ext cx="4349695" cy="1087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altLang="ja-JP" sz="2000" b="1" spc="64" dirty="0">
                <a:solidFill>
                  <a:srgbClr val="000000"/>
                </a:solidFill>
                <a:latin typeface="+mn-ea"/>
              </a:rPr>
              <a:t>【</a:t>
            </a:r>
            <a:r>
              <a:rPr lang="ja-JP" altLang="en-US" sz="2000" b="1" spc="64" dirty="0">
                <a:solidFill>
                  <a:srgbClr val="000000"/>
                </a:solidFill>
                <a:latin typeface="+mn-ea"/>
              </a:rPr>
              <a:t>事前学習</a:t>
            </a:r>
            <a:r>
              <a:rPr lang="en-US" altLang="ja-JP" sz="2000" b="1" spc="64" dirty="0">
                <a:solidFill>
                  <a:srgbClr val="000000"/>
                </a:solidFill>
                <a:latin typeface="+mn-ea"/>
              </a:rPr>
              <a:t>】</a:t>
            </a:r>
            <a:r>
              <a:rPr lang="en-US" sz="2000" b="1" spc="64" dirty="0" err="1">
                <a:solidFill>
                  <a:srgbClr val="000000"/>
                </a:solidFill>
                <a:latin typeface="+mn-ea"/>
              </a:rPr>
              <a:t>カルタをつくるスキルを</a:t>
            </a:r>
            <a:endParaRPr lang="en-US" sz="2000" b="1" spc="64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ts val="4560"/>
              </a:lnSpc>
            </a:pPr>
            <a:r>
              <a:rPr lang="en-US" sz="2000" b="1" spc="64" dirty="0" err="1">
                <a:solidFill>
                  <a:srgbClr val="000000"/>
                </a:solidFill>
                <a:latin typeface="+mn-ea"/>
              </a:rPr>
              <a:t>手に入れよう</a:t>
            </a:r>
            <a:r>
              <a:rPr lang="en-US" sz="2000" b="1" spc="64" dirty="0">
                <a:solidFill>
                  <a:srgbClr val="000000"/>
                </a:solidFill>
                <a:latin typeface="+mn-ea"/>
              </a:rPr>
              <a:t>！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6000" y="1700091"/>
            <a:ext cx="6141665" cy="212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en-US" sz="1400" b="1" spc="44" dirty="0" err="1">
                <a:solidFill>
                  <a:srgbClr val="000000"/>
                </a:solidFill>
                <a:latin typeface="+mn-ea"/>
              </a:rPr>
              <a:t>校内散策して「気になるな</a:t>
            </a:r>
            <a:r>
              <a:rPr lang="en-US" sz="1400" b="1" spc="44" dirty="0">
                <a:solidFill>
                  <a:srgbClr val="000000"/>
                </a:solidFill>
                <a:latin typeface="+mn-ea"/>
              </a:rPr>
              <a:t>」「</a:t>
            </a:r>
            <a:r>
              <a:rPr lang="en-US" sz="1400" b="1" spc="44" dirty="0" err="1">
                <a:solidFill>
                  <a:srgbClr val="000000"/>
                </a:solidFill>
                <a:latin typeface="+mn-ea"/>
              </a:rPr>
              <a:t>不思議だな」をたくさん発見してみよう</a:t>
            </a:r>
            <a:r>
              <a:rPr lang="en-US" sz="1400" b="1" spc="44" dirty="0">
                <a:solidFill>
                  <a:srgbClr val="000000"/>
                </a:solidFill>
                <a:latin typeface="+mn-ea"/>
              </a:rPr>
              <a:t>!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E46BAC5-5F6B-B494-A15E-6449B058F302}"/>
              </a:ext>
            </a:extLst>
          </p:cNvPr>
          <p:cNvSpPr/>
          <p:nvPr/>
        </p:nvSpPr>
        <p:spPr>
          <a:xfrm>
            <a:off x="6139481" y="546100"/>
            <a:ext cx="344008" cy="516335"/>
          </a:xfrm>
          <a:custGeom>
            <a:avLst/>
            <a:gdLst/>
            <a:ahLst/>
            <a:cxnLst/>
            <a:rect l="l" t="t" r="r" b="b"/>
            <a:pathLst>
              <a:path w="344008" h="516335">
                <a:moveTo>
                  <a:pt x="0" y="0"/>
                </a:moveTo>
                <a:lnTo>
                  <a:pt x="344008" y="0"/>
                </a:lnTo>
                <a:lnTo>
                  <a:pt x="344008" y="516335"/>
                </a:lnTo>
                <a:lnTo>
                  <a:pt x="0" y="5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F2A35430-A7C2-850C-F596-CF30F8A9F138}"/>
              </a:ext>
            </a:extLst>
          </p:cNvPr>
          <p:cNvSpPr/>
          <p:nvPr/>
        </p:nvSpPr>
        <p:spPr>
          <a:xfrm>
            <a:off x="6285376" y="1008955"/>
            <a:ext cx="612281" cy="522702"/>
          </a:xfrm>
          <a:custGeom>
            <a:avLst/>
            <a:gdLst/>
            <a:ahLst/>
            <a:cxnLst/>
            <a:rect l="l" t="t" r="r" b="b"/>
            <a:pathLst>
              <a:path w="1103686" h="853977">
                <a:moveTo>
                  <a:pt x="0" y="0"/>
                </a:moveTo>
                <a:lnTo>
                  <a:pt x="1103685" y="0"/>
                </a:lnTo>
                <a:lnTo>
                  <a:pt x="1103685" y="853977"/>
                </a:lnTo>
                <a:lnTo>
                  <a:pt x="0" y="8539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706D3EC-5395-B4BC-7BF6-21ACF499746B}"/>
              </a:ext>
            </a:extLst>
          </p:cNvPr>
          <p:cNvSpPr/>
          <p:nvPr/>
        </p:nvSpPr>
        <p:spPr>
          <a:xfrm>
            <a:off x="5149850" y="850900"/>
            <a:ext cx="896589" cy="671626"/>
          </a:xfrm>
          <a:custGeom>
            <a:avLst/>
            <a:gdLst/>
            <a:ahLst/>
            <a:cxnLst/>
            <a:rect l="l" t="t" r="r" b="b"/>
            <a:pathLst>
              <a:path w="896589" h="671626">
                <a:moveTo>
                  <a:pt x="0" y="0"/>
                </a:moveTo>
                <a:lnTo>
                  <a:pt x="896589" y="0"/>
                </a:lnTo>
                <a:lnTo>
                  <a:pt x="896589" y="671627"/>
                </a:lnTo>
                <a:lnTo>
                  <a:pt x="0" y="6716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7" name="スライド番号プレースホルダー 13">
            <a:extLst>
              <a:ext uri="{FF2B5EF4-FFF2-40B4-BE49-F238E27FC236}">
                <a16:creationId xmlns:a16="http://schemas.microsoft.com/office/drawing/2014/main" id="{A2F85B11-191A-B22F-1048-1F8404DDE231}"/>
              </a:ext>
            </a:extLst>
          </p:cNvPr>
          <p:cNvSpPr txBox="1">
            <a:spLocks/>
          </p:cNvSpPr>
          <p:nvPr/>
        </p:nvSpPr>
        <p:spPr>
          <a:xfrm>
            <a:off x="4964756" y="3976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smtClean="0"/>
              <a:pPr/>
              <a:t>3</a:t>
            </a:fld>
            <a:endParaRPr lang="en-US" sz="1800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74CC807-70FF-235A-A3A9-4F1246E45ABC}"/>
              </a:ext>
            </a:extLst>
          </p:cNvPr>
          <p:cNvSpPr txBox="1"/>
          <p:nvPr/>
        </p:nvSpPr>
        <p:spPr>
          <a:xfrm>
            <a:off x="662334" y="8275977"/>
            <a:ext cx="6141665" cy="212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ふりかえり</a:t>
            </a:r>
            <a:endParaRPr lang="en-US" sz="1400" b="1" spc="44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56CFA096-BFCE-F44F-7A7B-72700F923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64164"/>
              </p:ext>
            </p:extLst>
          </p:nvPr>
        </p:nvGraphicFramePr>
        <p:xfrm>
          <a:off x="660585" y="8597046"/>
          <a:ext cx="6235330" cy="1550254"/>
        </p:xfrm>
        <a:graphic>
          <a:graphicData uri="http://schemas.openxmlformats.org/drawingml/2006/table">
            <a:tbl>
              <a:tblPr/>
              <a:tblGrid>
                <a:gridCol w="297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54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ja-JP" altLang="en-US" sz="1000" b="1" dirty="0">
                          <a:latin typeface="+mn-ea"/>
                          <a:ea typeface="+mn-ea"/>
                        </a:rPr>
                        <a:t>校内の「不思議」を発見してみての感想・気づき</a:t>
                      </a:r>
                      <a:endParaRPr lang="en-US" sz="1000" b="1" dirty="0"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ja-JP" altLang="en-US" sz="1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尾瀬の「不思議」を発見するために意識したいこと</a:t>
                      </a:r>
                      <a:endParaRPr lang="en-US" sz="1000" b="1" dirty="0"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71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2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42C5C-54F1-58A9-A2BB-80ECC128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C634F05-C634-9284-5A4C-CADBCC6206EC}"/>
              </a:ext>
            </a:extLst>
          </p:cNvPr>
          <p:cNvGrpSpPr/>
          <p:nvPr/>
        </p:nvGrpSpPr>
        <p:grpSpPr>
          <a:xfrm>
            <a:off x="356236" y="334199"/>
            <a:ext cx="6847528" cy="10023602"/>
            <a:chOff x="0" y="0"/>
            <a:chExt cx="2453999" cy="35922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8AC1C0-AD1A-2E9A-51C5-B139E73AFE10}"/>
                </a:ext>
              </a:extLst>
            </p:cNvPr>
            <p:cNvSpPr/>
            <p:nvPr/>
          </p:nvSpPr>
          <p:spPr>
            <a:xfrm>
              <a:off x="0" y="0"/>
              <a:ext cx="2453999" cy="3592233"/>
            </a:xfrm>
            <a:custGeom>
              <a:avLst/>
              <a:gdLst/>
              <a:ahLst/>
              <a:cxnLst/>
              <a:rect l="l" t="t" r="r" b="b"/>
              <a:pathLst>
                <a:path w="2453999" h="3592233">
                  <a:moveTo>
                    <a:pt x="28265" y="0"/>
                  </a:moveTo>
                  <a:lnTo>
                    <a:pt x="2425734" y="0"/>
                  </a:lnTo>
                  <a:cubicBezTo>
                    <a:pt x="2433231" y="0"/>
                    <a:pt x="2440420" y="2978"/>
                    <a:pt x="2445721" y="8279"/>
                  </a:cubicBezTo>
                  <a:cubicBezTo>
                    <a:pt x="2451022" y="13580"/>
                    <a:pt x="2453999" y="20769"/>
                    <a:pt x="2453999" y="28265"/>
                  </a:cubicBezTo>
                  <a:lnTo>
                    <a:pt x="2453999" y="3563967"/>
                  </a:lnTo>
                  <a:cubicBezTo>
                    <a:pt x="2453999" y="3571464"/>
                    <a:pt x="2451022" y="3578653"/>
                    <a:pt x="2445721" y="3583954"/>
                  </a:cubicBezTo>
                  <a:cubicBezTo>
                    <a:pt x="2440420" y="3589255"/>
                    <a:pt x="2433231" y="3592233"/>
                    <a:pt x="2425734" y="3592233"/>
                  </a:cubicBezTo>
                  <a:lnTo>
                    <a:pt x="28265" y="3592233"/>
                  </a:lnTo>
                  <a:cubicBezTo>
                    <a:pt x="20769" y="3592233"/>
                    <a:pt x="13580" y="3589255"/>
                    <a:pt x="8279" y="3583954"/>
                  </a:cubicBezTo>
                  <a:cubicBezTo>
                    <a:pt x="2978" y="3578653"/>
                    <a:pt x="0" y="3571464"/>
                    <a:pt x="0" y="3563967"/>
                  </a:cubicBezTo>
                  <a:lnTo>
                    <a:pt x="0" y="28265"/>
                  </a:lnTo>
                  <a:cubicBezTo>
                    <a:pt x="0" y="20769"/>
                    <a:pt x="2978" y="13580"/>
                    <a:pt x="8279" y="8279"/>
                  </a:cubicBezTo>
                  <a:cubicBezTo>
                    <a:pt x="13580" y="2978"/>
                    <a:pt x="20769" y="0"/>
                    <a:pt x="2826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10734C5-B097-8ECC-F2F2-2A09F558125F}"/>
                </a:ext>
              </a:extLst>
            </p:cNvPr>
            <p:cNvSpPr txBox="1"/>
            <p:nvPr/>
          </p:nvSpPr>
          <p:spPr>
            <a:xfrm>
              <a:off x="0" y="-19050"/>
              <a:ext cx="2453999" cy="3611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460ACE-9E41-7434-4B10-B8F2C4AB9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3308"/>
              </p:ext>
            </p:extLst>
          </p:nvPr>
        </p:nvGraphicFramePr>
        <p:xfrm>
          <a:off x="662335" y="2033582"/>
          <a:ext cx="6235330" cy="6105902"/>
        </p:xfrm>
        <a:graphic>
          <a:graphicData uri="http://schemas.openxmlformats.org/drawingml/2006/table">
            <a:tbl>
              <a:tblPr/>
              <a:tblGrid>
                <a:gridCol w="233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3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気になったところ・もの・人・風景</a:t>
                      </a:r>
                      <a:endParaRPr lang="en-US" sz="1100" b="1" dirty="0"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気になった理由</a:t>
                      </a:r>
                      <a:endParaRPr lang="en-US" sz="1100" b="1" dirty="0"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50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（例）</a:t>
                      </a:r>
                      <a:r>
                        <a:rPr lang="ja-JP" altLang="en-US" sz="12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尾瀬の木々の緑の違い</a:t>
                      </a:r>
                      <a:endParaRPr lang="en-US" sz="1100" b="1" dirty="0"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ja-JP" altLang="en-US" sz="12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同じ緑色でも、色の濃さが違うと気づいたから。</a:t>
                      </a:r>
                      <a:endParaRPr lang="en-US" altLang="ja-JP" sz="12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ja-JP" altLang="en-US" sz="12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どうして違うのか、気になったから。</a:t>
                      </a:r>
                      <a:endParaRPr lang="en-US" sz="1100" b="1" dirty="0"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38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164605"/>
                  </a:ext>
                </a:extLst>
              </a:tr>
            </a:tbl>
          </a:graphicData>
        </a:graphic>
      </p:graphicFrame>
      <p:sp>
        <p:nvSpPr>
          <p:cNvPr id="6" name="Freeform 6">
            <a:extLst>
              <a:ext uri="{FF2B5EF4-FFF2-40B4-BE49-F238E27FC236}">
                <a16:creationId xmlns:a16="http://schemas.microsoft.com/office/drawing/2014/main" id="{29317294-E84F-23B6-337D-F1B97AE71BC7}"/>
              </a:ext>
            </a:extLst>
          </p:cNvPr>
          <p:cNvSpPr/>
          <p:nvPr/>
        </p:nvSpPr>
        <p:spPr>
          <a:xfrm>
            <a:off x="6139481" y="546100"/>
            <a:ext cx="344008" cy="516335"/>
          </a:xfrm>
          <a:custGeom>
            <a:avLst/>
            <a:gdLst/>
            <a:ahLst/>
            <a:cxnLst/>
            <a:rect l="l" t="t" r="r" b="b"/>
            <a:pathLst>
              <a:path w="344008" h="516335">
                <a:moveTo>
                  <a:pt x="0" y="0"/>
                </a:moveTo>
                <a:lnTo>
                  <a:pt x="344008" y="0"/>
                </a:lnTo>
                <a:lnTo>
                  <a:pt x="344008" y="516335"/>
                </a:lnTo>
                <a:lnTo>
                  <a:pt x="0" y="5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0E978FE-9462-2E6D-C8C2-57B1E5F0E68C}"/>
              </a:ext>
            </a:extLst>
          </p:cNvPr>
          <p:cNvSpPr/>
          <p:nvPr/>
        </p:nvSpPr>
        <p:spPr>
          <a:xfrm>
            <a:off x="6285376" y="1008955"/>
            <a:ext cx="612281" cy="522702"/>
          </a:xfrm>
          <a:custGeom>
            <a:avLst/>
            <a:gdLst/>
            <a:ahLst/>
            <a:cxnLst/>
            <a:rect l="l" t="t" r="r" b="b"/>
            <a:pathLst>
              <a:path w="1103686" h="853977">
                <a:moveTo>
                  <a:pt x="0" y="0"/>
                </a:moveTo>
                <a:lnTo>
                  <a:pt x="1103685" y="0"/>
                </a:lnTo>
                <a:lnTo>
                  <a:pt x="1103685" y="853977"/>
                </a:lnTo>
                <a:lnTo>
                  <a:pt x="0" y="8539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64004B9-C28B-F14A-DF5F-D4D2583E0492}"/>
              </a:ext>
            </a:extLst>
          </p:cNvPr>
          <p:cNvSpPr txBox="1"/>
          <p:nvPr/>
        </p:nvSpPr>
        <p:spPr>
          <a:xfrm>
            <a:off x="662334" y="404500"/>
            <a:ext cx="4349695" cy="1095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6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lang="ja-JP" altLang="en-US" sz="2000" b="1" spc="64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現地</a:t>
            </a:r>
            <a:r>
              <a:rPr kumimoji="0" lang="ja-JP" altLang="en-US" sz="2000" b="1" i="0" u="none" strike="noStrike" kern="1200" cap="none" spc="6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学習</a:t>
            </a:r>
            <a:r>
              <a:rPr kumimoji="0" lang="en-US" altLang="ja-JP" sz="2000" b="1" i="0" u="none" strike="noStrike" kern="1200" cap="none" spc="6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br>
              <a:rPr kumimoji="0" lang="en-US" altLang="ja-JP" sz="2000" b="1" i="0" u="none" strike="noStrike" kern="1200" cap="none" spc="6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r>
              <a:rPr kumimoji="0" lang="ja-JP" altLang="en-US" sz="2000" b="1" i="0" u="none" strike="noStrike" kern="1200" cap="none" spc="6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尾瀬で「不思議」を発見しにいこう！</a:t>
            </a:r>
            <a:endParaRPr kumimoji="0" lang="en-US" sz="2000" b="1" i="0" u="none" strike="noStrike" kern="1200" cap="none" spc="6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F39D3BD-E185-A5F3-FB74-74F0388FCDB9}"/>
              </a:ext>
            </a:extLst>
          </p:cNvPr>
          <p:cNvSpPr txBox="1"/>
          <p:nvPr/>
        </p:nvSpPr>
        <p:spPr>
          <a:xfrm>
            <a:off x="756000" y="1700091"/>
            <a:ext cx="6141665" cy="217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44" dirty="0">
                <a:solidFill>
                  <a:srgbClr val="000000"/>
                </a:solidFill>
              </a:rPr>
              <a:t>尾瀬を</a:t>
            </a:r>
            <a:r>
              <a:rPr kumimoji="0" lang="en-US" sz="1400" b="1" i="0" u="none" strike="noStrike" kern="1200" cap="none" spc="4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散策して「気になるな</a:t>
            </a:r>
            <a:r>
              <a:rPr kumimoji="0" lang="en-US" sz="1400" b="1" i="0" u="none" strike="noStrike" kern="1200" cap="none" spc="4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」「</a:t>
            </a:r>
            <a:r>
              <a:rPr kumimoji="0" lang="en-US" sz="1400" b="1" i="0" u="none" strike="noStrike" kern="1200" cap="none" spc="4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不思議だな」をたくさん発見してみよう</a:t>
            </a:r>
            <a:r>
              <a:rPr kumimoji="0" lang="en-US" sz="1400" b="1" i="0" u="none" strike="noStrike" kern="1200" cap="none" spc="4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32FAF6A5-CAB9-9D31-F30D-2D13D91BCABA}"/>
              </a:ext>
            </a:extLst>
          </p:cNvPr>
          <p:cNvSpPr/>
          <p:nvPr/>
        </p:nvSpPr>
        <p:spPr>
          <a:xfrm>
            <a:off x="5276509" y="886810"/>
            <a:ext cx="739614" cy="591691"/>
          </a:xfrm>
          <a:custGeom>
            <a:avLst/>
            <a:gdLst/>
            <a:ahLst/>
            <a:cxnLst/>
            <a:rect l="l" t="t" r="r" b="b"/>
            <a:pathLst>
              <a:path w="739614" h="591691">
                <a:moveTo>
                  <a:pt x="0" y="0"/>
                </a:moveTo>
                <a:lnTo>
                  <a:pt x="739614" y="0"/>
                </a:lnTo>
                <a:lnTo>
                  <a:pt x="739614" y="591692"/>
                </a:lnTo>
                <a:lnTo>
                  <a:pt x="0" y="5916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3BFDF343-B64C-879F-B6F8-37D3D0C1FD35}"/>
              </a:ext>
            </a:extLst>
          </p:cNvPr>
          <p:cNvSpPr/>
          <p:nvPr/>
        </p:nvSpPr>
        <p:spPr>
          <a:xfrm>
            <a:off x="5149850" y="866757"/>
            <a:ext cx="307455" cy="216336"/>
          </a:xfrm>
          <a:custGeom>
            <a:avLst/>
            <a:gdLst/>
            <a:ahLst/>
            <a:cxnLst/>
            <a:rect l="l" t="t" r="r" b="b"/>
            <a:pathLst>
              <a:path w="307455" h="216336">
                <a:moveTo>
                  <a:pt x="0" y="0"/>
                </a:moveTo>
                <a:lnTo>
                  <a:pt x="307455" y="0"/>
                </a:lnTo>
                <a:lnTo>
                  <a:pt x="307455" y="216336"/>
                </a:lnTo>
                <a:lnTo>
                  <a:pt x="0" y="2163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6F169CF5-A42D-53F9-36C0-4BC3EFC8E620}"/>
              </a:ext>
            </a:extLst>
          </p:cNvPr>
          <p:cNvSpPr/>
          <p:nvPr/>
        </p:nvSpPr>
        <p:spPr>
          <a:xfrm>
            <a:off x="5430237" y="650421"/>
            <a:ext cx="307455" cy="216336"/>
          </a:xfrm>
          <a:custGeom>
            <a:avLst/>
            <a:gdLst/>
            <a:ahLst/>
            <a:cxnLst/>
            <a:rect l="l" t="t" r="r" b="b"/>
            <a:pathLst>
              <a:path w="307455" h="216336">
                <a:moveTo>
                  <a:pt x="0" y="0"/>
                </a:moveTo>
                <a:lnTo>
                  <a:pt x="307455" y="0"/>
                </a:lnTo>
                <a:lnTo>
                  <a:pt x="307455" y="216336"/>
                </a:lnTo>
                <a:lnTo>
                  <a:pt x="0" y="2163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86D796FC-EB62-1F0E-4621-ACEED6B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4756" y="39769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/>
              <a:pPr/>
              <a:t>4</a:t>
            </a:fld>
            <a:endParaRPr lang="en-US" sz="180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57A3AB4-DEC3-FC2F-329C-37728AA950E3}"/>
              </a:ext>
            </a:extLst>
          </p:cNvPr>
          <p:cNvSpPr txBox="1"/>
          <p:nvPr/>
        </p:nvSpPr>
        <p:spPr>
          <a:xfrm>
            <a:off x="662334" y="8275977"/>
            <a:ext cx="6141665" cy="212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ふりかえり</a:t>
            </a:r>
            <a:endParaRPr lang="en-US" sz="1400" b="1" spc="44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930678F6-0756-749F-EACA-0EF314779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57701"/>
              </p:ext>
            </p:extLst>
          </p:nvPr>
        </p:nvGraphicFramePr>
        <p:xfrm>
          <a:off x="660585" y="8597046"/>
          <a:ext cx="6235330" cy="1550254"/>
        </p:xfrm>
        <a:graphic>
          <a:graphicData uri="http://schemas.openxmlformats.org/drawingml/2006/table">
            <a:tbl>
              <a:tblPr/>
              <a:tblGrid>
                <a:gridCol w="297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54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ja-JP" altLang="en-US" sz="1000" b="1" dirty="0"/>
                        <a:t>尾瀬の「不思議」を発見してみての感想・気づき</a:t>
                      </a:r>
                      <a:endParaRPr lang="en-US" sz="1000" b="1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ja-JP" altLang="en-US" sz="1000" b="1" dirty="0"/>
                        <a:t>尾瀬を散策してみての気持ち・考えの変化</a:t>
                      </a:r>
                      <a:endParaRPr lang="en-US" sz="1000" b="1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71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76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ユーザー設定</PresentationFormat>
  <Paragraphs>55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游ゴシック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2025-04-11T01:30:19Z</dcterms:created>
  <dcterms:modified xsi:type="dcterms:W3CDTF">2025-04-11T01:30:24Z</dcterms:modified>
  <dc:identifier/>
</cp:coreProperties>
</file>