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0"/>
  </p:notesMasterIdLst>
  <p:sldIdLst>
    <p:sldId id="256" r:id="rId2"/>
    <p:sldId id="258" r:id="rId3"/>
    <p:sldId id="259" r:id="rId4"/>
    <p:sldId id="265" r:id="rId5"/>
    <p:sldId id="260" r:id="rId6"/>
    <p:sldId id="261" r:id="rId7"/>
    <p:sldId id="263" r:id="rId8"/>
    <p:sldId id="264" r:id="rId9"/>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72" autoAdjust="0"/>
    <p:restoredTop sz="94660"/>
  </p:normalViewPr>
  <p:slideViewPr>
    <p:cSldViewPr snapToGrid="0" showGuides="1">
      <p:cViewPr varScale="1">
        <p:scale>
          <a:sx n="79" d="100"/>
          <a:sy n="79" d="100"/>
        </p:scale>
        <p:origin x="3372" y="11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DE34E6F9-A7FF-4645-9E05-72625B734D70}" type="datetimeFigureOut">
              <a:rPr kumimoji="1" lang="ja-JP" altLang="en-US" smtClean="0"/>
              <a:t>2025/4/11</a:t>
            </a:fld>
            <a:endParaRPr kumimoji="1" lang="ja-JP" altLang="en-US"/>
          </a:p>
        </p:txBody>
      </p:sp>
      <p:sp>
        <p:nvSpPr>
          <p:cNvPr id="4" name="スライド イメージ プレースホルダー 3"/>
          <p:cNvSpPr>
            <a:spLocks noGrp="1" noRot="1" noChangeAspect="1"/>
          </p:cNvSpPr>
          <p:nvPr>
            <p:ph type="sldImg" idx="2"/>
          </p:nvPr>
        </p:nvSpPr>
        <p:spPr>
          <a:xfrm>
            <a:off x="2216150" y="1233488"/>
            <a:ext cx="23034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3C9BD6E8-4A3C-458B-B646-C6933562ED74}" type="slidenum">
              <a:rPr kumimoji="1" lang="ja-JP" altLang="en-US" smtClean="0"/>
              <a:t>‹#›</a:t>
            </a:fld>
            <a:endParaRPr kumimoji="1" lang="ja-JP" altLang="en-US"/>
          </a:p>
        </p:txBody>
      </p:sp>
    </p:spTree>
    <p:extLst>
      <p:ext uri="{BB962C8B-B14F-4D97-AF65-F5344CB8AC3E}">
        <p14:creationId xmlns:p14="http://schemas.microsoft.com/office/powerpoint/2010/main" val="28568714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6" name="Slide Number Placeholder 5"/>
          <p:cNvSpPr>
            <a:spLocks noGrp="1"/>
          </p:cNvSpPr>
          <p:nvPr>
            <p:ph type="sldNum" sz="quarter" idx="12"/>
          </p:nvPr>
        </p:nvSpPr>
        <p:spPr/>
        <p:txBody>
          <a:bodyPr/>
          <a:lstStyle/>
          <a:p>
            <a:fld id="{A763930E-11EF-4248-8263-B2307074A718}" type="slidenum">
              <a:rPr kumimoji="1" lang="ja-JP" altLang="en-US" smtClean="0"/>
              <a:t>‹#›</a:t>
            </a:fld>
            <a:endParaRPr kumimoji="1" lang="ja-JP" altLang="en-US"/>
          </a:p>
        </p:txBody>
      </p:sp>
      <p:sp>
        <p:nvSpPr>
          <p:cNvPr id="8" name="Footer Placeholder 4">
            <a:extLst>
              <a:ext uri="{FF2B5EF4-FFF2-40B4-BE49-F238E27FC236}">
                <a16:creationId xmlns:a16="http://schemas.microsoft.com/office/drawing/2014/main" id="{104BBBA7-818E-7C6E-F1A4-6790A35ABCD9}"/>
              </a:ext>
            </a:extLst>
          </p:cNvPr>
          <p:cNvSpPr>
            <a:spLocks noGrp="1"/>
          </p:cNvSpPr>
          <p:nvPr>
            <p:ph type="ftr" sz="quarter" idx="3"/>
          </p:nvPr>
        </p:nvSpPr>
        <p:spPr>
          <a:xfrm>
            <a:off x="2222286" y="9588843"/>
            <a:ext cx="4164226" cy="317157"/>
          </a:xfrm>
          <a:prstGeom prst="rect">
            <a:avLst/>
          </a:prstGeom>
        </p:spPr>
        <p:txBody>
          <a:bodyPr vert="horz" lIns="91440" tIns="45720" rIns="91440" bIns="45720" rtlCol="0" anchor="ctr"/>
          <a:lstStyle>
            <a:lvl1pPr algn="ctr">
              <a:defRPr sz="900">
                <a:solidFill>
                  <a:schemeClr val="tx1"/>
                </a:solidFill>
              </a:defRPr>
            </a:lvl1pPr>
          </a:lstStyle>
          <a:p>
            <a:r>
              <a:rPr kumimoji="1" lang="ja-JP" altLang="en-US"/>
              <a:t>尾瀬ネイチャーラーニング モデルプログラム（小学校 活用編）</a:t>
            </a:r>
            <a:endParaRPr kumimoji="1" lang="ja-JP" altLang="en-US" dirty="0"/>
          </a:p>
        </p:txBody>
      </p:sp>
    </p:spTree>
    <p:extLst>
      <p:ext uri="{BB962C8B-B14F-4D97-AF65-F5344CB8AC3E}">
        <p14:creationId xmlns:p14="http://schemas.microsoft.com/office/powerpoint/2010/main" val="1435924960"/>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3"/>
          </p:nvPr>
        </p:nvSpPr>
        <p:spPr>
          <a:xfrm>
            <a:off x="2222286" y="9588843"/>
            <a:ext cx="4164226" cy="317157"/>
          </a:xfrm>
          <a:prstGeom prst="rect">
            <a:avLst/>
          </a:prstGeom>
        </p:spPr>
        <p:txBody>
          <a:bodyPr vert="horz" lIns="91440" tIns="45720" rIns="91440" bIns="45720" rtlCol="0" anchor="ctr"/>
          <a:lstStyle>
            <a:lvl1pPr algn="ctr">
              <a:defRPr sz="900">
                <a:solidFill>
                  <a:schemeClr val="tx1"/>
                </a:solidFill>
              </a:defRPr>
            </a:lvl1pPr>
          </a:lstStyle>
          <a:p>
            <a:r>
              <a:rPr kumimoji="1" lang="ja-JP" altLang="en-US"/>
              <a:t>尾瀬ネイチャーラーニング モデルプログラム（小学校 活用編）</a:t>
            </a:r>
            <a:endParaRPr kumimoji="1" lang="ja-JP" altLang="en-US" dirty="0"/>
          </a:p>
        </p:txBody>
      </p:sp>
      <p:sp>
        <p:nvSpPr>
          <p:cNvPr id="6" name="Slide Number Placeholder 5"/>
          <p:cNvSpPr>
            <a:spLocks noGrp="1"/>
          </p:cNvSpPr>
          <p:nvPr>
            <p:ph type="sldNum" sz="quarter" idx="4"/>
          </p:nvPr>
        </p:nvSpPr>
        <p:spPr>
          <a:xfrm>
            <a:off x="5314950" y="9588843"/>
            <a:ext cx="1543050" cy="317157"/>
          </a:xfrm>
          <a:prstGeom prst="rect">
            <a:avLst/>
          </a:prstGeom>
        </p:spPr>
        <p:txBody>
          <a:bodyPr vert="horz" lIns="91440" tIns="45720" rIns="91440" bIns="45720" rtlCol="0" anchor="ctr"/>
          <a:lstStyle>
            <a:lvl1pPr algn="r">
              <a:defRPr sz="900">
                <a:solidFill>
                  <a:schemeClr val="tx1">
                    <a:tint val="75000"/>
                  </a:schemeClr>
                </a:solidFill>
              </a:defRPr>
            </a:lvl1pPr>
          </a:lstStyle>
          <a:p>
            <a:fld id="{A763930E-11EF-4248-8263-B2307074A718}"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C90671B2-2CB5-CFD4-250B-48C5920EC3E5}"/>
              </a:ext>
            </a:extLst>
          </p:cNvPr>
          <p:cNvCxnSpPr/>
          <p:nvPr userDrawn="1"/>
        </p:nvCxnSpPr>
        <p:spPr>
          <a:xfrm>
            <a:off x="0" y="9588843"/>
            <a:ext cx="68580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37732316"/>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20" userDrawn="1">
          <p15:clr>
            <a:srgbClr val="F26B43"/>
          </p15:clr>
        </p15:guide>
        <p15:guide id="2"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B79DC73-D410-8C0B-D3CE-7937A0D0DECA}"/>
              </a:ext>
            </a:extLst>
          </p:cNvPr>
          <p:cNvSpPr>
            <a:spLocks noGrp="1"/>
          </p:cNvSpPr>
          <p:nvPr>
            <p:ph type="sldNum" sz="quarter" idx="12"/>
          </p:nvPr>
        </p:nvSpPr>
        <p:spPr/>
        <p:txBody>
          <a:bodyPr/>
          <a:lstStyle/>
          <a:p>
            <a:fld id="{A763930E-11EF-4248-8263-B2307074A718}" type="slidenum">
              <a:rPr kumimoji="1" lang="ja-JP" altLang="en-US" sz="1400" smtClean="0"/>
              <a:t>1</a:t>
            </a:fld>
            <a:endParaRPr kumimoji="1" lang="ja-JP" altLang="en-US" sz="1400"/>
          </a:p>
        </p:txBody>
      </p:sp>
      <p:sp>
        <p:nvSpPr>
          <p:cNvPr id="5" name="Footer Placeholder 4">
            <a:extLst>
              <a:ext uri="{FF2B5EF4-FFF2-40B4-BE49-F238E27FC236}">
                <a16:creationId xmlns:a16="http://schemas.microsoft.com/office/drawing/2014/main" id="{260F63DF-3BCB-4FCE-C16C-20FBFA4D4284}"/>
              </a:ext>
            </a:extLst>
          </p:cNvPr>
          <p:cNvSpPr>
            <a:spLocks noGrp="1"/>
          </p:cNvSpPr>
          <p:nvPr>
            <p:ph type="ftr" sz="quarter" idx="3"/>
          </p:nvPr>
        </p:nvSpPr>
        <p:spPr>
          <a:xfrm>
            <a:off x="0" y="9609438"/>
            <a:ext cx="6858000" cy="317157"/>
          </a:xfrm>
          <a:prstGeom prst="rect">
            <a:avLst/>
          </a:prstGeom>
        </p:spPr>
        <p:txBody>
          <a:bodyPr vert="horz" lIns="91440" tIns="45720" rIns="91440" bIns="45720" rtlCol="0" anchor="ctr"/>
          <a:lstStyle>
            <a:lvl1pPr algn="ctr">
              <a:defRPr sz="900">
                <a:solidFill>
                  <a:schemeClr val="tx1"/>
                </a:solidFill>
              </a:defRPr>
            </a:lvl1pPr>
          </a:lstStyle>
          <a:p>
            <a:r>
              <a:rPr kumimoji="1" lang="ja-JP" altLang="en-US" dirty="0"/>
              <a:t>尾瀬ネイチャーラーニング モデルプログラム（小学校 活用編）</a:t>
            </a:r>
          </a:p>
        </p:txBody>
      </p:sp>
      <p:sp>
        <p:nvSpPr>
          <p:cNvPr id="6" name="テキスト ボックス 5">
            <a:extLst>
              <a:ext uri="{FF2B5EF4-FFF2-40B4-BE49-F238E27FC236}">
                <a16:creationId xmlns:a16="http://schemas.microsoft.com/office/drawing/2014/main" id="{7A4D5BC9-1DF2-17B2-AAA5-9605CA8D904E}"/>
              </a:ext>
            </a:extLst>
          </p:cNvPr>
          <p:cNvSpPr txBox="1"/>
          <p:nvPr/>
        </p:nvSpPr>
        <p:spPr>
          <a:xfrm>
            <a:off x="271848" y="704335"/>
            <a:ext cx="6314303" cy="2507674"/>
          </a:xfrm>
          <a:prstGeom prst="rect">
            <a:avLst/>
          </a:prstGeom>
          <a:noFill/>
        </p:spPr>
        <p:txBody>
          <a:bodyPr wrap="square" rtlCol="0">
            <a:spAutoFit/>
          </a:bodyPr>
          <a:lstStyle/>
          <a:p>
            <a:pPr algn="ctr">
              <a:lnSpc>
                <a:spcPct val="150000"/>
              </a:lnSpc>
            </a:pPr>
            <a:r>
              <a:rPr kumimoji="1" lang="ja-JP" altLang="en-US" sz="3600" b="1" dirty="0"/>
              <a:t>尾瀬ネイチャーラーニング </a:t>
            </a:r>
            <a:endParaRPr kumimoji="1" lang="en-US" altLang="ja-JP" sz="3600" b="1" dirty="0"/>
          </a:p>
          <a:p>
            <a:pPr algn="ctr">
              <a:lnSpc>
                <a:spcPct val="150000"/>
              </a:lnSpc>
            </a:pPr>
            <a:r>
              <a:rPr kumimoji="1" lang="ja-JP" altLang="en-US" sz="3600" b="1" dirty="0"/>
              <a:t>モデルプログラム</a:t>
            </a:r>
            <a:endParaRPr kumimoji="1" lang="en-US" altLang="ja-JP" sz="3600" b="1" dirty="0"/>
          </a:p>
          <a:p>
            <a:pPr algn="ctr">
              <a:lnSpc>
                <a:spcPct val="150000"/>
              </a:lnSpc>
            </a:pPr>
            <a:r>
              <a:rPr kumimoji="1" lang="ja-JP" altLang="en-US" sz="3600" b="1" dirty="0"/>
              <a:t>（小学校 活用編）</a:t>
            </a:r>
          </a:p>
        </p:txBody>
      </p:sp>
      <p:sp>
        <p:nvSpPr>
          <p:cNvPr id="7" name="テキスト ボックス 6">
            <a:extLst>
              <a:ext uri="{FF2B5EF4-FFF2-40B4-BE49-F238E27FC236}">
                <a16:creationId xmlns:a16="http://schemas.microsoft.com/office/drawing/2014/main" id="{4BF499B2-6A3D-468D-5AAB-EA83AAC66506}"/>
              </a:ext>
            </a:extLst>
          </p:cNvPr>
          <p:cNvSpPr txBox="1"/>
          <p:nvPr/>
        </p:nvSpPr>
        <p:spPr>
          <a:xfrm>
            <a:off x="271848" y="4563762"/>
            <a:ext cx="6586151" cy="2130263"/>
          </a:xfrm>
          <a:prstGeom prst="rect">
            <a:avLst/>
          </a:prstGeom>
          <a:noFill/>
        </p:spPr>
        <p:txBody>
          <a:bodyPr wrap="square" rtlCol="0">
            <a:spAutoFit/>
          </a:bodyPr>
          <a:lstStyle/>
          <a:p>
            <a:pPr>
              <a:lnSpc>
                <a:spcPct val="150000"/>
              </a:lnSpc>
            </a:pPr>
            <a:r>
              <a:rPr kumimoji="1" lang="ja-JP" altLang="en-US" b="1" dirty="0"/>
              <a:t>表紙・目次・・・・・・・・・・・・・・・・・・・Ｐ１　</a:t>
            </a:r>
            <a:endParaRPr kumimoji="1" lang="en-US" altLang="ja-JP" b="1" dirty="0"/>
          </a:p>
          <a:p>
            <a:pPr>
              <a:lnSpc>
                <a:spcPct val="150000"/>
              </a:lnSpc>
            </a:pPr>
            <a:r>
              <a:rPr kumimoji="1" lang="ja-JP" altLang="en-US" b="1" dirty="0"/>
              <a:t>モデルプログラムの全体像・活用チェックリスト・・Ｐ２－４　</a:t>
            </a:r>
            <a:endParaRPr kumimoji="1" lang="en-US" altLang="ja-JP" b="1" dirty="0"/>
          </a:p>
          <a:p>
            <a:pPr>
              <a:lnSpc>
                <a:spcPct val="150000"/>
              </a:lnSpc>
            </a:pPr>
            <a:r>
              <a:rPr kumimoji="1" lang="ja-JP" altLang="en-US" b="1" dirty="0"/>
              <a:t>事前学習（指導案）・・・・・・・・・・・・・・・Ｐ５　</a:t>
            </a:r>
            <a:endParaRPr kumimoji="1" lang="en-US" altLang="ja-JP" b="1" dirty="0"/>
          </a:p>
          <a:p>
            <a:pPr>
              <a:lnSpc>
                <a:spcPct val="150000"/>
              </a:lnSpc>
            </a:pPr>
            <a:r>
              <a:rPr kumimoji="1" lang="ja-JP" altLang="en-US" b="1" dirty="0"/>
              <a:t>現地学習・・・・・・・・・・・・・・・・・・・・Ｐ６　</a:t>
            </a:r>
            <a:endParaRPr kumimoji="1" lang="en-US" altLang="ja-JP" b="1" dirty="0"/>
          </a:p>
          <a:p>
            <a:pPr>
              <a:lnSpc>
                <a:spcPct val="150000"/>
              </a:lnSpc>
            </a:pPr>
            <a:r>
              <a:rPr kumimoji="1" lang="ja-JP" altLang="en-US" b="1" dirty="0"/>
              <a:t>事後学習（指導案）・・・・・・・・・・・・・・・Ｐ８</a:t>
            </a:r>
            <a:endParaRPr kumimoji="1" lang="en-US" altLang="ja-JP" b="1" dirty="0"/>
          </a:p>
        </p:txBody>
      </p:sp>
      <p:pic>
        <p:nvPicPr>
          <p:cNvPr id="2" name="図 1" descr="草の上にある山&#10;&#10;低い精度で自動的に生成された説明">
            <a:extLst>
              <a:ext uri="{FF2B5EF4-FFF2-40B4-BE49-F238E27FC236}">
                <a16:creationId xmlns:a16="http://schemas.microsoft.com/office/drawing/2014/main" id="{7128AE72-9338-43BE-C4C2-23990257ABC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60488" y="6838366"/>
            <a:ext cx="3937021" cy="2626731"/>
          </a:xfrm>
          <a:prstGeom prst="rect">
            <a:avLst/>
          </a:prstGeom>
        </p:spPr>
      </p:pic>
    </p:spTree>
    <p:extLst>
      <p:ext uri="{BB962C8B-B14F-4D97-AF65-F5344CB8AC3E}">
        <p14:creationId xmlns:p14="http://schemas.microsoft.com/office/powerpoint/2010/main" val="1263911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B79DC73-D410-8C0B-D3CE-7937A0D0DECA}"/>
              </a:ext>
            </a:extLst>
          </p:cNvPr>
          <p:cNvSpPr>
            <a:spLocks noGrp="1"/>
          </p:cNvSpPr>
          <p:nvPr>
            <p:ph type="sldNum" sz="quarter" idx="12"/>
          </p:nvPr>
        </p:nvSpPr>
        <p:spPr/>
        <p:txBody>
          <a:bodyPr/>
          <a:lstStyle/>
          <a:p>
            <a:fld id="{A763930E-11EF-4248-8263-B2307074A718}" type="slidenum">
              <a:rPr kumimoji="1" lang="ja-JP" altLang="en-US" sz="1400" smtClean="0"/>
              <a:t>2</a:t>
            </a:fld>
            <a:endParaRPr kumimoji="1" lang="ja-JP" altLang="en-US" sz="1400"/>
          </a:p>
        </p:txBody>
      </p:sp>
      <p:sp>
        <p:nvSpPr>
          <p:cNvPr id="7" name="テキスト ボックス 6">
            <a:extLst>
              <a:ext uri="{FF2B5EF4-FFF2-40B4-BE49-F238E27FC236}">
                <a16:creationId xmlns:a16="http://schemas.microsoft.com/office/drawing/2014/main" id="{4BF499B2-6A3D-468D-5AAB-EA83AAC66506}"/>
              </a:ext>
            </a:extLst>
          </p:cNvPr>
          <p:cNvSpPr txBox="1"/>
          <p:nvPr/>
        </p:nvSpPr>
        <p:spPr>
          <a:xfrm>
            <a:off x="238396" y="346521"/>
            <a:ext cx="4592556" cy="369332"/>
          </a:xfrm>
          <a:prstGeom prst="rect">
            <a:avLst/>
          </a:prstGeom>
          <a:noFill/>
        </p:spPr>
        <p:txBody>
          <a:bodyPr wrap="square" rtlCol="0">
            <a:spAutoFit/>
          </a:bodyPr>
          <a:lstStyle/>
          <a:p>
            <a:r>
              <a:rPr kumimoji="1" lang="ja-JP" altLang="en-US" b="1" dirty="0">
                <a:solidFill>
                  <a:schemeClr val="accent2"/>
                </a:solidFill>
              </a:rPr>
              <a:t>小学校向けモデルプログラム　全体像</a:t>
            </a:r>
          </a:p>
        </p:txBody>
      </p:sp>
      <p:sp>
        <p:nvSpPr>
          <p:cNvPr id="2" name="正方形/長方形 1">
            <a:extLst>
              <a:ext uri="{FF2B5EF4-FFF2-40B4-BE49-F238E27FC236}">
                <a16:creationId xmlns:a16="http://schemas.microsoft.com/office/drawing/2014/main" id="{4705206A-9D68-04D1-72D8-A635BC0D2291}"/>
              </a:ext>
            </a:extLst>
          </p:cNvPr>
          <p:cNvSpPr/>
          <p:nvPr/>
        </p:nvSpPr>
        <p:spPr>
          <a:xfrm>
            <a:off x="4596138" y="116744"/>
            <a:ext cx="542686" cy="194701"/>
          </a:xfrm>
          <a:prstGeom prst="rect">
            <a:avLst/>
          </a:prstGeom>
          <a:solidFill>
            <a:schemeClr val="accent2">
              <a:lumMod val="40000"/>
              <a:lumOff val="6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全体</a:t>
            </a:r>
          </a:p>
        </p:txBody>
      </p:sp>
      <p:sp>
        <p:nvSpPr>
          <p:cNvPr id="3" name="正方形/長方形 2">
            <a:extLst>
              <a:ext uri="{FF2B5EF4-FFF2-40B4-BE49-F238E27FC236}">
                <a16:creationId xmlns:a16="http://schemas.microsoft.com/office/drawing/2014/main" id="{187CCCD8-7E02-19FD-25C9-402AFFA3A9B0}"/>
              </a:ext>
            </a:extLst>
          </p:cNvPr>
          <p:cNvSpPr/>
          <p:nvPr/>
        </p:nvSpPr>
        <p:spPr>
          <a:xfrm>
            <a:off x="5138824" y="115970"/>
            <a:ext cx="542686" cy="1947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事前</a:t>
            </a:r>
          </a:p>
        </p:txBody>
      </p:sp>
      <p:sp>
        <p:nvSpPr>
          <p:cNvPr id="10" name="正方形/長方形 9">
            <a:extLst>
              <a:ext uri="{FF2B5EF4-FFF2-40B4-BE49-F238E27FC236}">
                <a16:creationId xmlns:a16="http://schemas.microsoft.com/office/drawing/2014/main" id="{CD93EAE0-48CA-A41F-4F7C-94468E969709}"/>
              </a:ext>
            </a:extLst>
          </p:cNvPr>
          <p:cNvSpPr/>
          <p:nvPr/>
        </p:nvSpPr>
        <p:spPr>
          <a:xfrm>
            <a:off x="5681510" y="115970"/>
            <a:ext cx="542686" cy="1947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現地</a:t>
            </a:r>
          </a:p>
        </p:txBody>
      </p:sp>
      <p:sp>
        <p:nvSpPr>
          <p:cNvPr id="11" name="正方形/長方形 10">
            <a:extLst>
              <a:ext uri="{FF2B5EF4-FFF2-40B4-BE49-F238E27FC236}">
                <a16:creationId xmlns:a16="http://schemas.microsoft.com/office/drawing/2014/main" id="{864A323C-643A-529C-0C02-F3417F3091E2}"/>
              </a:ext>
            </a:extLst>
          </p:cNvPr>
          <p:cNvSpPr/>
          <p:nvPr/>
        </p:nvSpPr>
        <p:spPr>
          <a:xfrm>
            <a:off x="6224197" y="115970"/>
            <a:ext cx="542686" cy="1947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事後</a:t>
            </a:r>
          </a:p>
        </p:txBody>
      </p:sp>
      <p:sp>
        <p:nvSpPr>
          <p:cNvPr id="12" name="四角形: 角を丸くする 11">
            <a:extLst>
              <a:ext uri="{FF2B5EF4-FFF2-40B4-BE49-F238E27FC236}">
                <a16:creationId xmlns:a16="http://schemas.microsoft.com/office/drawing/2014/main" id="{83A79AD2-A1FF-13A6-1455-66F74D717654}"/>
              </a:ext>
            </a:extLst>
          </p:cNvPr>
          <p:cNvSpPr/>
          <p:nvPr/>
        </p:nvSpPr>
        <p:spPr>
          <a:xfrm>
            <a:off x="297554" y="1448474"/>
            <a:ext cx="1159417" cy="323682"/>
          </a:xfrm>
          <a:prstGeom prst="roundRect">
            <a:avLst/>
          </a:prstGeom>
          <a:solidFill>
            <a:schemeClr val="accent2">
              <a:lumMod val="60000"/>
              <a:lumOff val="4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課題と狙い</a:t>
            </a:r>
          </a:p>
        </p:txBody>
      </p:sp>
      <p:sp>
        <p:nvSpPr>
          <p:cNvPr id="13" name="テキスト ボックス 12">
            <a:extLst>
              <a:ext uri="{FF2B5EF4-FFF2-40B4-BE49-F238E27FC236}">
                <a16:creationId xmlns:a16="http://schemas.microsoft.com/office/drawing/2014/main" id="{664D741C-2D71-8C4C-92BD-9D4ED81D30F1}"/>
              </a:ext>
            </a:extLst>
          </p:cNvPr>
          <p:cNvSpPr txBox="1"/>
          <p:nvPr/>
        </p:nvSpPr>
        <p:spPr>
          <a:xfrm>
            <a:off x="238394" y="747843"/>
            <a:ext cx="6314303" cy="619913"/>
          </a:xfrm>
          <a:prstGeom prst="rect">
            <a:avLst/>
          </a:prstGeom>
          <a:noFill/>
        </p:spPr>
        <p:txBody>
          <a:bodyPr wrap="square" rtlCol="0">
            <a:spAutoFit/>
          </a:bodyPr>
          <a:lstStyle/>
          <a:p>
            <a:pPr>
              <a:lnSpc>
                <a:spcPct val="150000"/>
              </a:lnSpc>
            </a:pPr>
            <a:r>
              <a:rPr kumimoji="1" lang="ja-JP" altLang="en-US" sz="1200" b="1" dirty="0"/>
              <a:t>本モデルプログラムは、小学校で「尾瀬ネイチャーラーニング」を</a:t>
            </a:r>
            <a:endParaRPr kumimoji="1" lang="en-US" altLang="ja-JP" sz="1200" b="1" dirty="0"/>
          </a:p>
          <a:p>
            <a:pPr>
              <a:lnSpc>
                <a:spcPct val="150000"/>
              </a:lnSpc>
            </a:pPr>
            <a:r>
              <a:rPr kumimoji="1" lang="ja-JP" altLang="en-US" sz="1200" b="1" dirty="0"/>
              <a:t>取り組むにあたって、活用しやすいプログラムとして想定しています。</a:t>
            </a:r>
          </a:p>
        </p:txBody>
      </p:sp>
      <p:sp>
        <p:nvSpPr>
          <p:cNvPr id="14" name="楕円 13">
            <a:extLst>
              <a:ext uri="{FF2B5EF4-FFF2-40B4-BE49-F238E27FC236}">
                <a16:creationId xmlns:a16="http://schemas.microsoft.com/office/drawing/2014/main" id="{F67B3242-A547-7DA3-CA3A-BDD88DA411C1}"/>
              </a:ext>
            </a:extLst>
          </p:cNvPr>
          <p:cNvSpPr/>
          <p:nvPr/>
        </p:nvSpPr>
        <p:spPr>
          <a:xfrm>
            <a:off x="378070" y="2055377"/>
            <a:ext cx="2340854" cy="2419519"/>
          </a:xfrm>
          <a:prstGeom prst="ellipse">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32E25753-1A1A-5917-AE2D-BD5B37CD2141}"/>
              </a:ext>
            </a:extLst>
          </p:cNvPr>
          <p:cNvSpPr/>
          <p:nvPr/>
        </p:nvSpPr>
        <p:spPr>
          <a:xfrm>
            <a:off x="4029834" y="2055376"/>
            <a:ext cx="2340854" cy="2419519"/>
          </a:xfrm>
          <a:prstGeom prst="ellipse">
            <a:avLst/>
          </a:prstGeom>
          <a:solidFill>
            <a:schemeClr val="bg1"/>
          </a:solidFill>
          <a:ln w="88900" cmpd="dbl">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BFE71953-A8C8-15D8-4F8C-21865D169437}"/>
              </a:ext>
            </a:extLst>
          </p:cNvPr>
          <p:cNvSpPr/>
          <p:nvPr/>
        </p:nvSpPr>
        <p:spPr>
          <a:xfrm>
            <a:off x="297554" y="4725736"/>
            <a:ext cx="1159417" cy="323682"/>
          </a:xfrm>
          <a:prstGeom prst="roundRect">
            <a:avLst/>
          </a:prstGeom>
          <a:solidFill>
            <a:schemeClr val="accent2">
              <a:lumMod val="60000"/>
              <a:lumOff val="4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全体像</a:t>
            </a:r>
          </a:p>
        </p:txBody>
      </p:sp>
      <p:sp>
        <p:nvSpPr>
          <p:cNvPr id="20" name="Footer Placeholder 4">
            <a:extLst>
              <a:ext uri="{FF2B5EF4-FFF2-40B4-BE49-F238E27FC236}">
                <a16:creationId xmlns:a16="http://schemas.microsoft.com/office/drawing/2014/main" id="{91C0C1A2-EFA6-20B7-252A-202A21B93F1D}"/>
              </a:ext>
            </a:extLst>
          </p:cNvPr>
          <p:cNvSpPr txBox="1">
            <a:spLocks/>
          </p:cNvSpPr>
          <p:nvPr/>
        </p:nvSpPr>
        <p:spPr>
          <a:xfrm>
            <a:off x="1456970" y="4724991"/>
            <a:ext cx="5309911" cy="317157"/>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dirty="0"/>
              <a:t>授業時数については、小学校の状況に応じてカスタマイズすることが出来ます。</a:t>
            </a:r>
          </a:p>
        </p:txBody>
      </p:sp>
      <p:graphicFrame>
        <p:nvGraphicFramePr>
          <p:cNvPr id="21" name="表 20">
            <a:extLst>
              <a:ext uri="{FF2B5EF4-FFF2-40B4-BE49-F238E27FC236}">
                <a16:creationId xmlns:a16="http://schemas.microsoft.com/office/drawing/2014/main" id="{D8B49CAF-7139-7A83-5BE4-E15C8D52E1B4}"/>
              </a:ext>
            </a:extLst>
          </p:cNvPr>
          <p:cNvGraphicFramePr>
            <a:graphicFrameLocks noGrp="1"/>
          </p:cNvGraphicFramePr>
          <p:nvPr>
            <p:extLst>
              <p:ext uri="{D42A27DB-BD31-4B8C-83A1-F6EECF244321}">
                <p14:modId xmlns:p14="http://schemas.microsoft.com/office/powerpoint/2010/main" val="2972032319"/>
              </p:ext>
            </p:extLst>
          </p:nvPr>
        </p:nvGraphicFramePr>
        <p:xfrm>
          <a:off x="343020" y="5151828"/>
          <a:ext cx="6171959" cy="4052430"/>
        </p:xfrm>
        <a:graphic>
          <a:graphicData uri="http://schemas.openxmlformats.org/drawingml/2006/table">
            <a:tbl>
              <a:tblPr firstRow="1" bandRow="1">
                <a:tableStyleId>{5940675A-B579-460E-94D1-54222C63F5DA}</a:tableStyleId>
              </a:tblPr>
              <a:tblGrid>
                <a:gridCol w="738805">
                  <a:extLst>
                    <a:ext uri="{9D8B030D-6E8A-4147-A177-3AD203B41FA5}">
                      <a16:colId xmlns:a16="http://schemas.microsoft.com/office/drawing/2014/main" val="3818286640"/>
                    </a:ext>
                  </a:extLst>
                </a:gridCol>
                <a:gridCol w="1558344">
                  <a:extLst>
                    <a:ext uri="{9D8B030D-6E8A-4147-A177-3AD203B41FA5}">
                      <a16:colId xmlns:a16="http://schemas.microsoft.com/office/drawing/2014/main" val="3471566260"/>
                    </a:ext>
                  </a:extLst>
                </a:gridCol>
                <a:gridCol w="2240924">
                  <a:extLst>
                    <a:ext uri="{9D8B030D-6E8A-4147-A177-3AD203B41FA5}">
                      <a16:colId xmlns:a16="http://schemas.microsoft.com/office/drawing/2014/main" val="2891736153"/>
                    </a:ext>
                  </a:extLst>
                </a:gridCol>
                <a:gridCol w="1633886">
                  <a:extLst>
                    <a:ext uri="{9D8B030D-6E8A-4147-A177-3AD203B41FA5}">
                      <a16:colId xmlns:a16="http://schemas.microsoft.com/office/drawing/2014/main" val="3933464863"/>
                    </a:ext>
                  </a:extLst>
                </a:gridCol>
              </a:tblGrid>
              <a:tr h="377323">
                <a:tc gridSpan="3">
                  <a:txBody>
                    <a:bodyPr/>
                    <a:lstStyle/>
                    <a:p>
                      <a:r>
                        <a:rPr kumimoji="1" lang="ja-JP" altLang="en-US" sz="1000" b="1" dirty="0"/>
                        <a:t>授業概要</a:t>
                      </a:r>
                    </a:p>
                  </a:txBody>
                  <a:tcPr anchor="ctr">
                    <a:solidFill>
                      <a:schemeClr val="accent2">
                        <a:lumMod val="60000"/>
                        <a:lumOff val="40000"/>
                      </a:schemeClr>
                    </a:solidFill>
                  </a:tcPr>
                </a:tc>
                <a:tc hMerge="1">
                  <a:txBody>
                    <a:bodyPr/>
                    <a:lstStyle/>
                    <a:p>
                      <a:endParaRPr kumimoji="1" lang="ja-JP" altLang="en-US"/>
                    </a:p>
                  </a:txBody>
                  <a:tcPr/>
                </a:tc>
                <a:tc hMerge="1">
                  <a:txBody>
                    <a:bodyPr/>
                    <a:lstStyle/>
                    <a:p>
                      <a:r>
                        <a:rPr kumimoji="1" lang="ja-JP" altLang="en-US" dirty="0"/>
                        <a:t>授業概要</a:t>
                      </a:r>
                    </a:p>
                  </a:txBody>
                  <a:tcPr anchor="ctr"/>
                </a:tc>
                <a:tc>
                  <a:txBody>
                    <a:bodyPr/>
                    <a:lstStyle/>
                    <a:p>
                      <a:r>
                        <a:rPr kumimoji="1" lang="ja-JP" altLang="en-US" sz="1000" b="1" dirty="0"/>
                        <a:t>備考</a:t>
                      </a:r>
                    </a:p>
                  </a:txBody>
                  <a:tcPr anchor="ctr">
                    <a:solidFill>
                      <a:schemeClr val="accent2">
                        <a:lumMod val="60000"/>
                        <a:lumOff val="40000"/>
                      </a:schemeClr>
                    </a:solidFill>
                  </a:tcPr>
                </a:tc>
                <a:extLst>
                  <a:ext uri="{0D108BD9-81ED-4DB2-BD59-A6C34878D82A}">
                    <a16:rowId xmlns:a16="http://schemas.microsoft.com/office/drawing/2014/main" val="1733419137"/>
                  </a:ext>
                </a:extLst>
              </a:tr>
              <a:tr h="377323">
                <a:tc rowSpan="3">
                  <a:txBody>
                    <a:bodyPr/>
                    <a:lstStyle/>
                    <a:p>
                      <a:r>
                        <a:rPr kumimoji="1" lang="ja-JP" altLang="en-US" sz="1000" b="1" dirty="0"/>
                        <a:t>事前学習</a:t>
                      </a:r>
                      <a:endParaRPr kumimoji="1" lang="en-US" altLang="ja-JP" sz="1000" b="1" dirty="0"/>
                    </a:p>
                    <a:p>
                      <a:r>
                        <a:rPr kumimoji="1" lang="en-US" altLang="ja-JP" sz="1000" b="1" dirty="0"/>
                        <a:t>2</a:t>
                      </a:r>
                      <a:r>
                        <a:rPr kumimoji="1" lang="ja-JP" altLang="en-US" sz="1000" b="1" dirty="0"/>
                        <a:t>時間</a:t>
                      </a:r>
                      <a:endParaRPr kumimoji="1" lang="en-US" altLang="ja-JP" sz="1000" b="1" dirty="0"/>
                    </a:p>
                    <a:p>
                      <a:r>
                        <a:rPr kumimoji="1" lang="ja-JP" altLang="en-US" sz="1000" b="1" dirty="0"/>
                        <a:t>想定</a:t>
                      </a:r>
                    </a:p>
                  </a:txBody>
                  <a:tcPr anchor="ctr">
                    <a:solidFill>
                      <a:schemeClr val="accent2">
                        <a:lumMod val="20000"/>
                        <a:lumOff val="80000"/>
                      </a:schemeClr>
                    </a:solidFill>
                  </a:tcPr>
                </a:tc>
                <a:tc rowSpan="3">
                  <a:txBody>
                    <a:bodyPr/>
                    <a:lstStyle/>
                    <a:p>
                      <a:r>
                        <a:rPr kumimoji="1" lang="ja-JP" altLang="en-US" sz="950" b="1" dirty="0"/>
                        <a:t>１　カルタをつくる</a:t>
                      </a:r>
                      <a:endParaRPr kumimoji="1" lang="en-US" altLang="ja-JP" sz="950" b="1" dirty="0"/>
                    </a:p>
                    <a:p>
                      <a:r>
                        <a:rPr kumimoji="1" lang="ja-JP" altLang="en-US" sz="950" b="1" dirty="0"/>
                        <a:t>　　スキルを</a:t>
                      </a:r>
                      <a:endParaRPr kumimoji="1" lang="en-US" altLang="ja-JP" sz="950" b="1" dirty="0"/>
                    </a:p>
                    <a:p>
                      <a:r>
                        <a:rPr kumimoji="1" lang="ja-JP" altLang="en-US" sz="950" b="1" dirty="0"/>
                        <a:t>　　手に入れよう！</a:t>
                      </a:r>
                    </a:p>
                  </a:txBody>
                  <a:tcPr anchor="ctr">
                    <a:solidFill>
                      <a:schemeClr val="bg1"/>
                    </a:solidFill>
                  </a:tcPr>
                </a:tc>
                <a:tc>
                  <a:txBody>
                    <a:bodyPr/>
                    <a:lstStyle/>
                    <a:p>
                      <a:r>
                        <a:rPr kumimoji="1" lang="ja-JP" altLang="en-US" sz="950" b="1" dirty="0"/>
                        <a:t>事前学習①　オリエンテーション</a:t>
                      </a:r>
                    </a:p>
                  </a:txBody>
                  <a:tcPr anchor="ctr">
                    <a:solidFill>
                      <a:schemeClr val="bg1"/>
                    </a:solidFill>
                  </a:tcPr>
                </a:tc>
                <a:tc rowSpan="3">
                  <a:txBody>
                    <a:bodyPr/>
                    <a:lstStyle/>
                    <a:p>
                      <a:r>
                        <a:rPr kumimoji="1" lang="ja-JP" altLang="en-US" sz="900" b="1" dirty="0"/>
                        <a:t>・「尾瀬そのもの」の理解をするというよりは、「不思議」を発見しにいくための</a:t>
                      </a:r>
                      <a:r>
                        <a:rPr kumimoji="1" lang="en-US" altLang="ja-JP" sz="900" b="1" dirty="0"/>
                        <a:t>2</a:t>
                      </a:r>
                      <a:r>
                        <a:rPr kumimoji="1" lang="ja-JP" altLang="en-US" sz="900" b="1" dirty="0"/>
                        <a:t>時間と想定</a:t>
                      </a:r>
                      <a:endParaRPr kumimoji="1" lang="en-US" altLang="ja-JP" sz="900" b="1" dirty="0"/>
                    </a:p>
                    <a:p>
                      <a:r>
                        <a:rPr kumimoji="1" lang="ja-JP" altLang="en-US" sz="900" b="1" dirty="0"/>
                        <a:t>・「尾瀬そのもの」の基本知識を得たい場合は時間を増やしても構いません</a:t>
                      </a:r>
                      <a:endParaRPr kumimoji="1" lang="en-US" altLang="ja-JP" sz="900" b="1" dirty="0"/>
                    </a:p>
                  </a:txBody>
                  <a:tcPr anchor="ctr">
                    <a:solidFill>
                      <a:schemeClr val="bg1"/>
                    </a:solidFill>
                  </a:tcPr>
                </a:tc>
                <a:extLst>
                  <a:ext uri="{0D108BD9-81ED-4DB2-BD59-A6C34878D82A}">
                    <a16:rowId xmlns:a16="http://schemas.microsoft.com/office/drawing/2014/main" val="2083371571"/>
                  </a:ext>
                </a:extLst>
              </a:tr>
              <a:tr h="377323">
                <a:tc vMerge="1">
                  <a:txBody>
                    <a:bodyPr/>
                    <a:lstStyle/>
                    <a:p>
                      <a:endParaRPr kumimoji="1" lang="ja-JP" altLang="en-US"/>
                    </a:p>
                  </a:txBody>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b="1" dirty="0"/>
                    </a:p>
                  </a:txBody>
                  <a:tcPr anchor="c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50" b="1" dirty="0"/>
                        <a:t>事前学習②　不思議を共有し合おう</a:t>
                      </a:r>
                    </a:p>
                  </a:txBody>
                  <a:tcPr anchor="ctr">
                    <a:solidFill>
                      <a:schemeClr val="bg1"/>
                    </a:solidFill>
                  </a:tcPr>
                </a:tc>
                <a:tc vMerge="1">
                  <a:txBody>
                    <a:bodyPr/>
                    <a:lstStyle/>
                    <a:p>
                      <a:endParaRPr kumimoji="1" lang="ja-JP" altLang="en-US"/>
                    </a:p>
                  </a:txBody>
                  <a:tcPr/>
                </a:tc>
                <a:extLst>
                  <a:ext uri="{0D108BD9-81ED-4DB2-BD59-A6C34878D82A}">
                    <a16:rowId xmlns:a16="http://schemas.microsoft.com/office/drawing/2014/main" val="683060211"/>
                  </a:ext>
                </a:extLst>
              </a:tr>
              <a:tr h="377323">
                <a:tc vMerge="1">
                  <a:txBody>
                    <a:bodyPr/>
                    <a:lstStyle/>
                    <a:p>
                      <a:endParaRPr kumimoji="1" lang="ja-JP" altLang="en-US" dirty="0"/>
                    </a:p>
                  </a:txBody>
                  <a:tcPr/>
                </a:tc>
                <a:tc vMerge="1">
                  <a:txBody>
                    <a:bodyPr/>
                    <a:lstStyle/>
                    <a:p>
                      <a:endParaRPr kumimoji="1" lang="ja-JP" altLang="en-US" sz="1000" b="1" dirty="0"/>
                    </a:p>
                  </a:txBody>
                  <a:tcPr anchor="ctr">
                    <a:solidFill>
                      <a:schemeClr val="bg1"/>
                    </a:solidFill>
                  </a:tcPr>
                </a:tc>
                <a:tc>
                  <a:txBody>
                    <a:bodyPr/>
                    <a:lstStyle/>
                    <a:p>
                      <a:r>
                        <a:rPr kumimoji="1" lang="ja-JP" altLang="en-US" sz="950" b="1" dirty="0"/>
                        <a:t>（ガイドさんによる授業）</a:t>
                      </a:r>
                    </a:p>
                  </a:txBody>
                  <a:tcPr anchor="ctr">
                    <a:solidFill>
                      <a:schemeClr val="bg1"/>
                    </a:solidFill>
                  </a:tcPr>
                </a:tc>
                <a:tc vMerge="1">
                  <a:txBody>
                    <a:bodyPr/>
                    <a:lstStyle/>
                    <a:p>
                      <a:endParaRPr kumimoji="1" lang="ja-JP" altLang="en-US" dirty="0"/>
                    </a:p>
                  </a:txBody>
                  <a:tcPr/>
                </a:tc>
                <a:extLst>
                  <a:ext uri="{0D108BD9-81ED-4DB2-BD59-A6C34878D82A}">
                    <a16:rowId xmlns:a16="http://schemas.microsoft.com/office/drawing/2014/main" val="2499814824"/>
                  </a:ext>
                </a:extLst>
              </a:tr>
              <a:tr h="503805">
                <a:tc>
                  <a:txBody>
                    <a:bodyPr/>
                    <a:lstStyle/>
                    <a:p>
                      <a:r>
                        <a:rPr kumimoji="1" lang="ja-JP" altLang="en-US" sz="1000" b="1" dirty="0"/>
                        <a:t>現地学習</a:t>
                      </a:r>
                    </a:p>
                  </a:txBody>
                  <a:tcPr anchor="ctr">
                    <a:solidFill>
                      <a:schemeClr val="accent2">
                        <a:lumMod val="40000"/>
                        <a:lumOff val="60000"/>
                      </a:schemeClr>
                    </a:solidFill>
                  </a:tcPr>
                </a:tc>
                <a:tc>
                  <a:txBody>
                    <a:bodyPr/>
                    <a:lstStyle/>
                    <a:p>
                      <a:r>
                        <a:rPr kumimoji="1" lang="ja-JP" altLang="en-US" sz="950" b="1" dirty="0"/>
                        <a:t>２　カルタの素材を</a:t>
                      </a:r>
                      <a:endParaRPr kumimoji="1" lang="en-US" altLang="ja-JP" sz="950" b="1" dirty="0"/>
                    </a:p>
                    <a:p>
                      <a:r>
                        <a:rPr kumimoji="1" lang="ja-JP" altLang="en-US" sz="950" b="1" dirty="0"/>
                        <a:t>　　ゲットしにいこう！</a:t>
                      </a:r>
                    </a:p>
                  </a:txBody>
                  <a:tcPr anchor="ctr">
                    <a:solidFill>
                      <a:schemeClr val="accent2">
                        <a:lumMod val="40000"/>
                        <a:lumOff val="60000"/>
                      </a:schemeClr>
                    </a:solidFill>
                  </a:tcPr>
                </a:tc>
                <a:tc>
                  <a:txBody>
                    <a:bodyPr/>
                    <a:lstStyle/>
                    <a:p>
                      <a:r>
                        <a:rPr kumimoji="1" lang="ja-JP" altLang="en-US" sz="950" b="1" dirty="0"/>
                        <a:t>尾瀬で不思議を発見してくる</a:t>
                      </a:r>
                    </a:p>
                  </a:txBody>
                  <a:tcPr anchor="ctr">
                    <a:solidFill>
                      <a:schemeClr val="accent2">
                        <a:lumMod val="40000"/>
                        <a:lumOff val="60000"/>
                      </a:schemeClr>
                    </a:solidFill>
                  </a:tcPr>
                </a:tc>
                <a:tc>
                  <a:txBody>
                    <a:bodyPr/>
                    <a:lstStyle/>
                    <a:p>
                      <a:r>
                        <a:rPr kumimoji="1" lang="ja-JP" altLang="en-US" sz="1000" b="1" dirty="0"/>
                        <a:t>終日を想定</a:t>
                      </a:r>
                      <a:endParaRPr kumimoji="1" lang="en-US" altLang="ja-JP" sz="1000" b="1" dirty="0"/>
                    </a:p>
                  </a:txBody>
                  <a:tcPr anchor="ctr">
                    <a:solidFill>
                      <a:schemeClr val="accent2">
                        <a:lumMod val="40000"/>
                        <a:lumOff val="60000"/>
                      </a:schemeClr>
                    </a:solidFill>
                  </a:tcPr>
                </a:tc>
                <a:extLst>
                  <a:ext uri="{0D108BD9-81ED-4DB2-BD59-A6C34878D82A}">
                    <a16:rowId xmlns:a16="http://schemas.microsoft.com/office/drawing/2014/main" val="2754390343"/>
                  </a:ext>
                </a:extLst>
              </a:tr>
              <a:tr h="453682">
                <a:tc rowSpan="5">
                  <a:txBody>
                    <a:bodyPr/>
                    <a:lstStyle/>
                    <a:p>
                      <a:r>
                        <a:rPr kumimoji="1" lang="ja-JP" altLang="en-US" sz="1000" b="1" dirty="0"/>
                        <a:t>事後学習</a:t>
                      </a:r>
                      <a:endParaRPr kumimoji="1" lang="en-US" altLang="ja-JP" sz="1000" b="1" dirty="0"/>
                    </a:p>
                    <a:p>
                      <a:r>
                        <a:rPr kumimoji="1" lang="en-US" altLang="ja-JP" sz="1000" b="1" dirty="0"/>
                        <a:t>5</a:t>
                      </a:r>
                      <a:r>
                        <a:rPr kumimoji="1" lang="ja-JP" altLang="en-US" sz="1000" b="1" dirty="0"/>
                        <a:t>時間</a:t>
                      </a:r>
                      <a:endParaRPr kumimoji="1" lang="en-US" altLang="ja-JP" sz="1000" b="1" dirty="0"/>
                    </a:p>
                    <a:p>
                      <a:r>
                        <a:rPr kumimoji="1" lang="ja-JP" altLang="en-US" sz="1000" b="1" dirty="0"/>
                        <a:t>想定</a:t>
                      </a:r>
                    </a:p>
                  </a:txBody>
                  <a:tcPr anchor="ctr">
                    <a:solidFill>
                      <a:schemeClr val="accent2">
                        <a:lumMod val="20000"/>
                        <a:lumOff val="80000"/>
                      </a:schemeClr>
                    </a:solidFill>
                  </a:tcPr>
                </a:tc>
                <a:tc rowSpan="5">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50" b="1" dirty="0"/>
                        <a:t>３　尾瀬カルタを</a:t>
                      </a:r>
                      <a:endParaRPr kumimoji="1" lang="en-US" altLang="ja-JP" sz="950" b="1" dirty="0"/>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50" b="1" dirty="0"/>
                        <a:t>　　つくってみよう！</a:t>
                      </a:r>
                    </a:p>
                  </a:txBody>
                  <a:tcPr anchor="c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50" b="1" dirty="0"/>
                        <a:t>事後学習①　不思議を絞ろう</a:t>
                      </a:r>
                    </a:p>
                  </a:txBody>
                  <a:tcPr anchor="ctr">
                    <a:solidFill>
                      <a:schemeClr val="bg1"/>
                    </a:solidFill>
                  </a:tcPr>
                </a:tc>
                <a:tc rowSpan="5">
                  <a:txBody>
                    <a:bodyPr/>
                    <a:lstStyle/>
                    <a:p>
                      <a:r>
                        <a:rPr kumimoji="1" lang="ja-JP" altLang="en-US" sz="900" b="1" dirty="0"/>
                        <a:t>・児童の制作状況によっては授業時数を多少前後していただいても構いません</a:t>
                      </a:r>
                      <a:endParaRPr kumimoji="1" lang="en-US" altLang="ja-JP" sz="900" b="1" dirty="0"/>
                    </a:p>
                    <a:p>
                      <a:r>
                        <a:rPr kumimoji="1" lang="ja-JP" altLang="en-US" sz="900" b="1" dirty="0"/>
                        <a:t>・「事後学習⑤カルタで遊んでみよう」は、互いに制作したカルタの共有に代えてることも可能</a:t>
                      </a:r>
                      <a:endParaRPr kumimoji="1" lang="en-US" altLang="ja-JP" sz="900" b="1" dirty="0"/>
                    </a:p>
                  </a:txBody>
                  <a:tcPr anchor="ctr">
                    <a:solidFill>
                      <a:schemeClr val="bg1"/>
                    </a:solidFill>
                  </a:tcPr>
                </a:tc>
                <a:extLst>
                  <a:ext uri="{0D108BD9-81ED-4DB2-BD59-A6C34878D82A}">
                    <a16:rowId xmlns:a16="http://schemas.microsoft.com/office/drawing/2014/main" val="652741505"/>
                  </a:ext>
                </a:extLst>
              </a:tr>
              <a:tr h="453682">
                <a:tc vMerge="1">
                  <a:txBody>
                    <a:bodyPr/>
                    <a:lstStyle/>
                    <a:p>
                      <a:endParaRPr kumimoji="1" lang="ja-JP" altLang="en-US" dirty="0"/>
                    </a:p>
                  </a:txBody>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b="1" dirty="0"/>
                    </a:p>
                  </a:txBody>
                  <a:tcPr anchor="c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50" b="1" dirty="0"/>
                        <a:t>事後学習②　不思議を明らかにしよう</a:t>
                      </a:r>
                    </a:p>
                  </a:txBody>
                  <a:tcPr anchor="ctr">
                    <a:solidFill>
                      <a:schemeClr val="bg1"/>
                    </a:solidFill>
                  </a:tcPr>
                </a:tc>
                <a:tc vMerge="1">
                  <a:txBody>
                    <a:bodyPr/>
                    <a:lstStyle/>
                    <a:p>
                      <a:endParaRPr kumimoji="1" lang="ja-JP" altLang="en-US" dirty="0"/>
                    </a:p>
                  </a:txBody>
                  <a:tcPr/>
                </a:tc>
                <a:extLst>
                  <a:ext uri="{0D108BD9-81ED-4DB2-BD59-A6C34878D82A}">
                    <a16:rowId xmlns:a16="http://schemas.microsoft.com/office/drawing/2014/main" val="3122538073"/>
                  </a:ext>
                </a:extLst>
              </a:tr>
              <a:tr h="377323">
                <a:tc vMerge="1">
                  <a:txBody>
                    <a:bodyPr/>
                    <a:lstStyle/>
                    <a:p>
                      <a:endParaRPr kumimoji="1" lang="ja-JP" altLang="en-US" dirty="0"/>
                    </a:p>
                  </a:txBody>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b="1" dirty="0"/>
                    </a:p>
                  </a:txBody>
                  <a:tcPr anchor="c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50" b="1" dirty="0"/>
                        <a:t>事後学習③　カルタの原案をつくろう</a:t>
                      </a:r>
                    </a:p>
                  </a:txBody>
                  <a:tcPr anchor="ctr">
                    <a:solidFill>
                      <a:schemeClr val="bg1"/>
                    </a:solidFill>
                  </a:tcPr>
                </a:tc>
                <a:tc vMerge="1">
                  <a:txBody>
                    <a:bodyPr/>
                    <a:lstStyle/>
                    <a:p>
                      <a:endParaRPr kumimoji="1" lang="ja-JP" altLang="en-US" dirty="0"/>
                    </a:p>
                  </a:txBody>
                  <a:tcPr/>
                </a:tc>
                <a:extLst>
                  <a:ext uri="{0D108BD9-81ED-4DB2-BD59-A6C34878D82A}">
                    <a16:rowId xmlns:a16="http://schemas.microsoft.com/office/drawing/2014/main" val="3225138743"/>
                  </a:ext>
                </a:extLst>
              </a:tr>
              <a:tr h="377323">
                <a:tc vMerge="1">
                  <a:txBody>
                    <a:bodyPr/>
                    <a:lstStyle/>
                    <a:p>
                      <a:endParaRPr kumimoji="1" lang="ja-JP" altLang="en-US" dirty="0"/>
                    </a:p>
                  </a:txBody>
                  <a:tcPr/>
                </a:tc>
                <a:tc vMerge="1">
                  <a:txBody>
                    <a:bodyPr/>
                    <a:lstStyle/>
                    <a:p>
                      <a:endParaRPr kumimoji="1" lang="ja-JP" altLang="en-US" sz="1000" b="1" dirty="0"/>
                    </a:p>
                  </a:txBody>
                  <a:tcPr anchor="ctr">
                    <a:solidFill>
                      <a:schemeClr val="bg1"/>
                    </a:solidFill>
                  </a:tcPr>
                </a:tc>
                <a:tc>
                  <a:txBody>
                    <a:bodyPr/>
                    <a:lstStyle/>
                    <a:p>
                      <a:r>
                        <a:rPr kumimoji="1" lang="ja-JP" altLang="en-US" sz="950" b="1" dirty="0"/>
                        <a:t>事後学習④　カルタを完成させよう</a:t>
                      </a:r>
                    </a:p>
                  </a:txBody>
                  <a:tcPr anchor="ctr">
                    <a:solidFill>
                      <a:schemeClr val="bg1"/>
                    </a:solidFill>
                  </a:tcPr>
                </a:tc>
                <a:tc vMerge="1">
                  <a:txBody>
                    <a:bodyPr/>
                    <a:lstStyle/>
                    <a:p>
                      <a:endParaRPr kumimoji="1" lang="ja-JP" altLang="en-US" dirty="0"/>
                    </a:p>
                  </a:txBody>
                  <a:tcPr/>
                </a:tc>
                <a:extLst>
                  <a:ext uri="{0D108BD9-81ED-4DB2-BD59-A6C34878D82A}">
                    <a16:rowId xmlns:a16="http://schemas.microsoft.com/office/drawing/2014/main" val="2022326857"/>
                  </a:ext>
                </a:extLst>
              </a:tr>
              <a:tr h="377323">
                <a:tc vMerge="1">
                  <a:txBody>
                    <a:bodyPr/>
                    <a:lstStyle/>
                    <a:p>
                      <a:endParaRPr kumimoji="1" lang="ja-JP" altLang="en-US" sz="1000" b="1" dirty="0"/>
                    </a:p>
                  </a:txBody>
                  <a:tcPr anchor="ctr">
                    <a:solidFill>
                      <a:schemeClr val="accent4">
                        <a:lumMod val="60000"/>
                        <a:lumOff val="40000"/>
                      </a:schemeClr>
                    </a:solidFill>
                  </a:tcPr>
                </a:tc>
                <a:tc vMerge="1">
                  <a:txBody>
                    <a:bodyPr/>
                    <a:lstStyle/>
                    <a:p>
                      <a:endParaRPr kumimoji="1" lang="ja-JP" altLang="en-US" sz="1000" b="1" dirty="0"/>
                    </a:p>
                  </a:txBody>
                  <a:tcPr anchor="ctr">
                    <a:solidFill>
                      <a:schemeClr val="bg1"/>
                    </a:solidFill>
                  </a:tcPr>
                </a:tc>
                <a:tc>
                  <a:txBody>
                    <a:bodyPr/>
                    <a:lstStyle/>
                    <a:p>
                      <a:r>
                        <a:rPr kumimoji="1" lang="ja-JP" altLang="en-US" sz="950" b="1" dirty="0"/>
                        <a:t>事後学習⑤　カルタで遊んでみよう</a:t>
                      </a:r>
                    </a:p>
                  </a:txBody>
                  <a:tcPr anchor="ctr">
                    <a:solidFill>
                      <a:schemeClr val="bg1"/>
                    </a:solidFill>
                  </a:tcPr>
                </a:tc>
                <a:tc vMerge="1">
                  <a:txBody>
                    <a:bodyPr/>
                    <a:lstStyle/>
                    <a:p>
                      <a:endParaRPr kumimoji="1" lang="ja-JP" altLang="en-US" sz="1000" b="1" dirty="0"/>
                    </a:p>
                  </a:txBody>
                  <a:tcPr anchor="ctr">
                    <a:solidFill>
                      <a:schemeClr val="bg1"/>
                    </a:solidFill>
                  </a:tcPr>
                </a:tc>
                <a:extLst>
                  <a:ext uri="{0D108BD9-81ED-4DB2-BD59-A6C34878D82A}">
                    <a16:rowId xmlns:a16="http://schemas.microsoft.com/office/drawing/2014/main" val="1142959495"/>
                  </a:ext>
                </a:extLst>
              </a:tr>
            </a:tbl>
          </a:graphicData>
        </a:graphic>
      </p:graphicFrame>
      <p:sp>
        <p:nvSpPr>
          <p:cNvPr id="6" name="Footer Placeholder 4">
            <a:extLst>
              <a:ext uri="{FF2B5EF4-FFF2-40B4-BE49-F238E27FC236}">
                <a16:creationId xmlns:a16="http://schemas.microsoft.com/office/drawing/2014/main" id="{39261735-9361-F585-40C0-ED8F100BB7AD}"/>
              </a:ext>
            </a:extLst>
          </p:cNvPr>
          <p:cNvSpPr>
            <a:spLocks noGrp="1"/>
          </p:cNvSpPr>
          <p:nvPr>
            <p:ph type="ftr" sz="quarter" idx="3"/>
          </p:nvPr>
        </p:nvSpPr>
        <p:spPr>
          <a:xfrm>
            <a:off x="0" y="9609438"/>
            <a:ext cx="6858000" cy="317157"/>
          </a:xfrm>
          <a:prstGeom prst="rect">
            <a:avLst/>
          </a:prstGeom>
        </p:spPr>
        <p:txBody>
          <a:bodyPr vert="horz" lIns="91440" tIns="45720" rIns="91440" bIns="45720" rtlCol="0" anchor="ctr"/>
          <a:lstStyle>
            <a:lvl1pPr algn="ctr">
              <a:defRPr sz="900">
                <a:solidFill>
                  <a:schemeClr val="tx1"/>
                </a:solidFill>
              </a:defRPr>
            </a:lvl1pPr>
          </a:lstStyle>
          <a:p>
            <a:r>
              <a:rPr kumimoji="1" lang="ja-JP" altLang="en-US" dirty="0"/>
              <a:t>尾瀬ネイチャーラーニング モデルプログラム（小学校 活用編）</a:t>
            </a:r>
          </a:p>
        </p:txBody>
      </p:sp>
      <p:sp>
        <p:nvSpPr>
          <p:cNvPr id="5" name="二等辺三角形 4">
            <a:extLst>
              <a:ext uri="{FF2B5EF4-FFF2-40B4-BE49-F238E27FC236}">
                <a16:creationId xmlns:a16="http://schemas.microsoft.com/office/drawing/2014/main" id="{6CBEE9B1-500E-12FF-90F2-E9F40B2F77E4}"/>
              </a:ext>
            </a:extLst>
          </p:cNvPr>
          <p:cNvSpPr/>
          <p:nvPr/>
        </p:nvSpPr>
        <p:spPr>
          <a:xfrm rot="5400000">
            <a:off x="3233115" y="3138821"/>
            <a:ext cx="391766" cy="252629"/>
          </a:xfrm>
          <a:prstGeom prst="triangl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77EA663C-0C5B-B7B4-2BF4-846CA9E9085D}"/>
              </a:ext>
            </a:extLst>
          </p:cNvPr>
          <p:cNvSpPr txBox="1"/>
          <p:nvPr/>
        </p:nvSpPr>
        <p:spPr>
          <a:xfrm>
            <a:off x="452579" y="2707034"/>
            <a:ext cx="2470925" cy="1083823"/>
          </a:xfrm>
          <a:prstGeom prst="rect">
            <a:avLst/>
          </a:prstGeom>
          <a:noFill/>
        </p:spPr>
        <p:txBody>
          <a:bodyPr wrap="square" rtlCol="0">
            <a:spAutoFit/>
          </a:bodyPr>
          <a:lstStyle/>
          <a:p>
            <a:pPr>
              <a:lnSpc>
                <a:spcPct val="150000"/>
              </a:lnSpc>
            </a:pPr>
            <a:r>
              <a:rPr kumimoji="1" lang="ja-JP" altLang="en-US" sz="1100" b="1" dirty="0"/>
              <a:t>・児童が主体的になりづらい</a:t>
            </a:r>
            <a:endParaRPr kumimoji="1" lang="en-US" altLang="ja-JP" sz="1100" b="1" dirty="0"/>
          </a:p>
          <a:p>
            <a:pPr>
              <a:lnSpc>
                <a:spcPct val="150000"/>
              </a:lnSpc>
            </a:pPr>
            <a:r>
              <a:rPr kumimoji="1" lang="ja-JP" altLang="en-US" sz="1100" b="1" dirty="0"/>
              <a:t>・児童が問いを立てられない</a:t>
            </a:r>
            <a:endParaRPr kumimoji="1" lang="en-US" altLang="ja-JP" sz="1100" b="1" dirty="0"/>
          </a:p>
          <a:p>
            <a:pPr>
              <a:lnSpc>
                <a:spcPct val="150000"/>
              </a:lnSpc>
            </a:pPr>
            <a:r>
              <a:rPr kumimoji="1" lang="ja-JP" altLang="en-US" sz="1100" b="1" dirty="0"/>
              <a:t>・尾瀬に行ったきりで</a:t>
            </a:r>
            <a:endParaRPr kumimoji="1" lang="en-US" altLang="ja-JP" sz="1100" b="1" dirty="0"/>
          </a:p>
          <a:p>
            <a:pPr>
              <a:lnSpc>
                <a:spcPct val="150000"/>
              </a:lnSpc>
            </a:pPr>
            <a:r>
              <a:rPr kumimoji="1" lang="ja-JP" altLang="en-US" sz="1100" b="1" dirty="0"/>
              <a:t>　　　　　　　終わってしまう</a:t>
            </a:r>
          </a:p>
        </p:txBody>
      </p:sp>
      <p:sp>
        <p:nvSpPr>
          <p:cNvPr id="9" name="テキスト ボックス 8">
            <a:extLst>
              <a:ext uri="{FF2B5EF4-FFF2-40B4-BE49-F238E27FC236}">
                <a16:creationId xmlns:a16="http://schemas.microsoft.com/office/drawing/2014/main" id="{CB42F8DA-AC9D-28CB-1263-531509C10DFB}"/>
              </a:ext>
            </a:extLst>
          </p:cNvPr>
          <p:cNvSpPr txBox="1"/>
          <p:nvPr/>
        </p:nvSpPr>
        <p:spPr>
          <a:xfrm>
            <a:off x="4111926" y="2694559"/>
            <a:ext cx="2470925" cy="1083823"/>
          </a:xfrm>
          <a:prstGeom prst="rect">
            <a:avLst/>
          </a:prstGeom>
          <a:noFill/>
        </p:spPr>
        <p:txBody>
          <a:bodyPr wrap="square" rtlCol="0">
            <a:spAutoFit/>
          </a:bodyPr>
          <a:lstStyle/>
          <a:p>
            <a:pPr>
              <a:lnSpc>
                <a:spcPct val="150000"/>
              </a:lnSpc>
            </a:pPr>
            <a:r>
              <a:rPr kumimoji="1" lang="ja-JP" altLang="en-US" sz="1100" b="1" dirty="0"/>
              <a:t>・児童が主体的に学べる</a:t>
            </a:r>
            <a:endParaRPr kumimoji="1" lang="en-US" altLang="ja-JP" sz="1100" b="1" dirty="0"/>
          </a:p>
          <a:p>
            <a:pPr>
              <a:lnSpc>
                <a:spcPct val="150000"/>
              </a:lnSpc>
            </a:pPr>
            <a:r>
              <a:rPr kumimoji="1" lang="ja-JP" altLang="en-US" sz="1100" b="1" dirty="0"/>
              <a:t>・問いを立てられるようになる</a:t>
            </a:r>
            <a:endParaRPr kumimoji="1" lang="en-US" altLang="ja-JP" sz="1100" b="1" dirty="0"/>
          </a:p>
          <a:p>
            <a:pPr>
              <a:lnSpc>
                <a:spcPct val="150000"/>
              </a:lnSpc>
            </a:pPr>
            <a:r>
              <a:rPr kumimoji="1" lang="ja-JP" altLang="en-US" sz="1100" b="1" dirty="0"/>
              <a:t>・尾瀬に行ったあとでも　</a:t>
            </a:r>
            <a:endParaRPr kumimoji="1" lang="en-US" altLang="ja-JP" sz="1100" b="1" dirty="0"/>
          </a:p>
          <a:p>
            <a:pPr>
              <a:lnSpc>
                <a:spcPct val="150000"/>
              </a:lnSpc>
            </a:pPr>
            <a:r>
              <a:rPr kumimoji="1" lang="ja-JP" altLang="en-US" sz="1100" b="1" dirty="0"/>
              <a:t>　　　　日常の学びにつながる</a:t>
            </a:r>
            <a:endParaRPr kumimoji="1" lang="en-US" altLang="ja-JP" sz="1100" b="1" dirty="0"/>
          </a:p>
        </p:txBody>
      </p:sp>
    </p:spTree>
    <p:extLst>
      <p:ext uri="{BB962C8B-B14F-4D97-AF65-F5344CB8AC3E}">
        <p14:creationId xmlns:p14="http://schemas.microsoft.com/office/powerpoint/2010/main" val="1355853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B79DC73-D410-8C0B-D3CE-7937A0D0DECA}"/>
              </a:ext>
            </a:extLst>
          </p:cNvPr>
          <p:cNvSpPr>
            <a:spLocks noGrp="1"/>
          </p:cNvSpPr>
          <p:nvPr>
            <p:ph type="sldNum" sz="quarter" idx="12"/>
          </p:nvPr>
        </p:nvSpPr>
        <p:spPr/>
        <p:txBody>
          <a:bodyPr/>
          <a:lstStyle/>
          <a:p>
            <a:fld id="{A763930E-11EF-4248-8263-B2307074A718}" type="slidenum">
              <a:rPr kumimoji="1" lang="ja-JP" altLang="en-US" sz="1400" smtClean="0"/>
              <a:t>3</a:t>
            </a:fld>
            <a:endParaRPr kumimoji="1" lang="ja-JP" altLang="en-US" sz="1400"/>
          </a:p>
        </p:txBody>
      </p:sp>
      <p:sp>
        <p:nvSpPr>
          <p:cNvPr id="7" name="テキスト ボックス 6">
            <a:extLst>
              <a:ext uri="{FF2B5EF4-FFF2-40B4-BE49-F238E27FC236}">
                <a16:creationId xmlns:a16="http://schemas.microsoft.com/office/drawing/2014/main" id="{4BF499B2-6A3D-468D-5AAB-EA83AAC66506}"/>
              </a:ext>
            </a:extLst>
          </p:cNvPr>
          <p:cNvSpPr txBox="1"/>
          <p:nvPr/>
        </p:nvSpPr>
        <p:spPr>
          <a:xfrm>
            <a:off x="205983" y="387553"/>
            <a:ext cx="6314303" cy="369332"/>
          </a:xfrm>
          <a:prstGeom prst="rect">
            <a:avLst/>
          </a:prstGeom>
          <a:noFill/>
        </p:spPr>
        <p:txBody>
          <a:bodyPr wrap="square" rtlCol="0">
            <a:spAutoFit/>
          </a:bodyPr>
          <a:lstStyle/>
          <a:p>
            <a:r>
              <a:rPr kumimoji="1" lang="ja-JP" altLang="en-US" b="1" dirty="0">
                <a:solidFill>
                  <a:schemeClr val="accent2"/>
                </a:solidFill>
              </a:rPr>
              <a:t>「みちみち（未知？道！）尾瀬カルタ」をつくろう！</a:t>
            </a:r>
          </a:p>
        </p:txBody>
      </p:sp>
      <p:sp>
        <p:nvSpPr>
          <p:cNvPr id="12" name="四角形: 角を丸くする 11">
            <a:extLst>
              <a:ext uri="{FF2B5EF4-FFF2-40B4-BE49-F238E27FC236}">
                <a16:creationId xmlns:a16="http://schemas.microsoft.com/office/drawing/2014/main" id="{83A79AD2-A1FF-13A6-1455-66F74D717654}"/>
              </a:ext>
            </a:extLst>
          </p:cNvPr>
          <p:cNvSpPr/>
          <p:nvPr/>
        </p:nvSpPr>
        <p:spPr>
          <a:xfrm>
            <a:off x="297554" y="1589992"/>
            <a:ext cx="1159417" cy="323682"/>
          </a:xfrm>
          <a:prstGeom prst="roundRect">
            <a:avLst/>
          </a:prstGeom>
          <a:solidFill>
            <a:schemeClr val="accent2">
              <a:lumMod val="40000"/>
              <a:lumOff val="6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制作品イメージ</a:t>
            </a:r>
          </a:p>
        </p:txBody>
      </p:sp>
      <p:sp>
        <p:nvSpPr>
          <p:cNvPr id="13" name="テキスト ボックス 12">
            <a:extLst>
              <a:ext uri="{FF2B5EF4-FFF2-40B4-BE49-F238E27FC236}">
                <a16:creationId xmlns:a16="http://schemas.microsoft.com/office/drawing/2014/main" id="{664D741C-2D71-8C4C-92BD-9D4ED81D30F1}"/>
              </a:ext>
            </a:extLst>
          </p:cNvPr>
          <p:cNvSpPr txBox="1"/>
          <p:nvPr/>
        </p:nvSpPr>
        <p:spPr>
          <a:xfrm>
            <a:off x="271848" y="778840"/>
            <a:ext cx="6314303" cy="619913"/>
          </a:xfrm>
          <a:prstGeom prst="rect">
            <a:avLst/>
          </a:prstGeom>
          <a:noFill/>
        </p:spPr>
        <p:txBody>
          <a:bodyPr wrap="square" rtlCol="0">
            <a:spAutoFit/>
          </a:bodyPr>
          <a:lstStyle/>
          <a:p>
            <a:pPr>
              <a:lnSpc>
                <a:spcPct val="150000"/>
              </a:lnSpc>
            </a:pPr>
            <a:r>
              <a:rPr kumimoji="1" lang="ja-JP" altLang="en-US" sz="1200" b="1" dirty="0"/>
              <a:t>学習活動の制作物として「みちみち（未知？道！）尾瀬カルタ」を、</a:t>
            </a:r>
            <a:endParaRPr kumimoji="1" lang="en-US" altLang="ja-JP" sz="1200" b="1" dirty="0"/>
          </a:p>
          <a:p>
            <a:pPr>
              <a:lnSpc>
                <a:spcPct val="150000"/>
              </a:lnSpc>
            </a:pPr>
            <a:r>
              <a:rPr kumimoji="1" lang="ja-JP" altLang="en-US" sz="1200" b="1" dirty="0"/>
              <a:t>児童ひとり１枚ずつ作ることを目指して取り組みます。</a:t>
            </a:r>
          </a:p>
        </p:txBody>
      </p:sp>
      <p:sp>
        <p:nvSpPr>
          <p:cNvPr id="20" name="Footer Placeholder 4">
            <a:extLst>
              <a:ext uri="{FF2B5EF4-FFF2-40B4-BE49-F238E27FC236}">
                <a16:creationId xmlns:a16="http://schemas.microsoft.com/office/drawing/2014/main" id="{91C0C1A2-EFA6-20B7-252A-202A21B93F1D}"/>
              </a:ext>
            </a:extLst>
          </p:cNvPr>
          <p:cNvSpPr txBox="1">
            <a:spLocks/>
          </p:cNvSpPr>
          <p:nvPr/>
        </p:nvSpPr>
        <p:spPr>
          <a:xfrm>
            <a:off x="1278542" y="8897097"/>
            <a:ext cx="5579458" cy="619912"/>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150000"/>
              </a:lnSpc>
            </a:pPr>
            <a:r>
              <a:rPr kumimoji="1" lang="en-US" altLang="ja-JP" dirty="0"/>
              <a:t>※</a:t>
            </a:r>
            <a:r>
              <a:rPr kumimoji="1" lang="ja-JP" altLang="en-US" dirty="0"/>
              <a:t>この制作例は、沼田市立利根小学校５学年児童１８名のみんなが作ったものです（</a:t>
            </a:r>
            <a:r>
              <a:rPr kumimoji="1" lang="en-US" altLang="ja-JP" dirty="0"/>
              <a:t>2023</a:t>
            </a:r>
            <a:r>
              <a:rPr kumimoji="1" lang="ja-JP" altLang="en-US" dirty="0"/>
              <a:t>年当時）</a:t>
            </a:r>
            <a:endParaRPr kumimoji="1" lang="en-US" altLang="ja-JP" dirty="0"/>
          </a:p>
          <a:p>
            <a:pPr algn="l">
              <a:lnSpc>
                <a:spcPct val="150000"/>
              </a:lnSpc>
            </a:pPr>
            <a:r>
              <a:rPr kumimoji="1" lang="en-US" altLang="ja-JP" dirty="0"/>
              <a:t>※</a:t>
            </a:r>
            <a:r>
              <a:rPr kumimoji="1" lang="ja-JP" altLang="en-US" dirty="0"/>
              <a:t>クラス内でなるべく「１文字」が被らないように、児童自身が互いに相談し合うような協働性等を</a:t>
            </a:r>
            <a:endParaRPr kumimoji="1" lang="en-US" altLang="ja-JP" dirty="0"/>
          </a:p>
          <a:p>
            <a:pPr algn="l">
              <a:lnSpc>
                <a:spcPct val="150000"/>
              </a:lnSpc>
            </a:pPr>
            <a:r>
              <a:rPr kumimoji="1" lang="ja-JP" altLang="en-US" dirty="0"/>
              <a:t>　発揮する場面を授業内で作っていただいても構いません。</a:t>
            </a:r>
          </a:p>
        </p:txBody>
      </p:sp>
      <p:sp>
        <p:nvSpPr>
          <p:cNvPr id="6" name="四角形: 角を丸くする 5">
            <a:extLst>
              <a:ext uri="{FF2B5EF4-FFF2-40B4-BE49-F238E27FC236}">
                <a16:creationId xmlns:a16="http://schemas.microsoft.com/office/drawing/2014/main" id="{E4CF9B17-1BC9-CD10-09C1-F2478FEA635D}"/>
              </a:ext>
            </a:extLst>
          </p:cNvPr>
          <p:cNvSpPr/>
          <p:nvPr/>
        </p:nvSpPr>
        <p:spPr>
          <a:xfrm>
            <a:off x="297553" y="4681280"/>
            <a:ext cx="1159417" cy="323682"/>
          </a:xfrm>
          <a:prstGeom prst="roundRect">
            <a:avLst/>
          </a:prstGeom>
          <a:solidFill>
            <a:schemeClr val="accent2">
              <a:lumMod val="40000"/>
              <a:lumOff val="6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実際の制作例</a:t>
            </a:r>
          </a:p>
        </p:txBody>
      </p:sp>
      <p:pic>
        <p:nvPicPr>
          <p:cNvPr id="8" name="図 7">
            <a:extLst>
              <a:ext uri="{FF2B5EF4-FFF2-40B4-BE49-F238E27FC236}">
                <a16:creationId xmlns:a16="http://schemas.microsoft.com/office/drawing/2014/main" id="{911C89D4-39E2-8127-82AD-D801519331B9}"/>
              </a:ext>
            </a:extLst>
          </p:cNvPr>
          <p:cNvPicPr>
            <a:picLocks noChangeAspect="1"/>
          </p:cNvPicPr>
          <p:nvPr/>
        </p:nvPicPr>
        <p:blipFill>
          <a:blip r:embed="rId2"/>
          <a:stretch>
            <a:fillRect/>
          </a:stretch>
        </p:blipFill>
        <p:spPr>
          <a:xfrm>
            <a:off x="297554" y="2082550"/>
            <a:ext cx="3020182" cy="1698852"/>
          </a:xfrm>
          <a:prstGeom prst="rect">
            <a:avLst/>
          </a:prstGeom>
          <a:ln>
            <a:solidFill>
              <a:schemeClr val="tx1"/>
            </a:solidFill>
          </a:ln>
        </p:spPr>
      </p:pic>
      <p:pic>
        <p:nvPicPr>
          <p:cNvPr id="9" name="図 8">
            <a:extLst>
              <a:ext uri="{FF2B5EF4-FFF2-40B4-BE49-F238E27FC236}">
                <a16:creationId xmlns:a16="http://schemas.microsoft.com/office/drawing/2014/main" id="{4E8C7694-0EF0-A714-86C1-E0EA2EF16B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405073" y="5198823"/>
            <a:ext cx="2490432" cy="1695070"/>
          </a:xfrm>
          <a:prstGeom prst="rect">
            <a:avLst/>
          </a:prstGeom>
          <a:noFill/>
        </p:spPr>
      </p:pic>
      <p:pic>
        <p:nvPicPr>
          <p:cNvPr id="15" name="図 14">
            <a:extLst>
              <a:ext uri="{FF2B5EF4-FFF2-40B4-BE49-F238E27FC236}">
                <a16:creationId xmlns:a16="http://schemas.microsoft.com/office/drawing/2014/main" id="{FDB792B8-710F-99E4-85FD-FEE9D280D5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3746357" y="5198824"/>
            <a:ext cx="2490433" cy="1691007"/>
          </a:xfrm>
          <a:prstGeom prst="rect">
            <a:avLst/>
          </a:prstGeom>
          <a:noFill/>
        </p:spPr>
      </p:pic>
      <p:pic>
        <p:nvPicPr>
          <p:cNvPr id="18" name="図 17">
            <a:extLst>
              <a:ext uri="{FF2B5EF4-FFF2-40B4-BE49-F238E27FC236}">
                <a16:creationId xmlns:a16="http://schemas.microsoft.com/office/drawing/2014/main" id="{AC27CD6C-53B4-1609-E6BB-80EEEBA19E0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bwMode="auto">
          <a:xfrm>
            <a:off x="396461" y="7167250"/>
            <a:ext cx="2490432" cy="1637418"/>
          </a:xfrm>
          <a:prstGeom prst="rect">
            <a:avLst/>
          </a:prstGeom>
          <a:noFill/>
        </p:spPr>
      </p:pic>
      <p:pic>
        <p:nvPicPr>
          <p:cNvPr id="23" name="図 22">
            <a:extLst>
              <a:ext uri="{FF2B5EF4-FFF2-40B4-BE49-F238E27FC236}">
                <a16:creationId xmlns:a16="http://schemas.microsoft.com/office/drawing/2014/main" id="{C2DD8707-CB9E-1E61-AE25-5C14C2D305F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bwMode="auto">
          <a:xfrm>
            <a:off x="3746357" y="7159083"/>
            <a:ext cx="2512589" cy="1695070"/>
          </a:xfrm>
          <a:prstGeom prst="rect">
            <a:avLst/>
          </a:prstGeom>
          <a:noFill/>
        </p:spPr>
      </p:pic>
      <p:sp>
        <p:nvSpPr>
          <p:cNvPr id="21" name="Footer Placeholder 4">
            <a:extLst>
              <a:ext uri="{FF2B5EF4-FFF2-40B4-BE49-F238E27FC236}">
                <a16:creationId xmlns:a16="http://schemas.microsoft.com/office/drawing/2014/main" id="{0406645A-B569-429B-43F4-F58DDD4C5A77}"/>
              </a:ext>
            </a:extLst>
          </p:cNvPr>
          <p:cNvSpPr>
            <a:spLocks noGrp="1"/>
          </p:cNvSpPr>
          <p:nvPr>
            <p:ph type="ftr" sz="quarter" idx="3"/>
          </p:nvPr>
        </p:nvSpPr>
        <p:spPr>
          <a:xfrm>
            <a:off x="0" y="9609438"/>
            <a:ext cx="6858000" cy="317157"/>
          </a:xfrm>
          <a:prstGeom prst="rect">
            <a:avLst/>
          </a:prstGeom>
        </p:spPr>
        <p:txBody>
          <a:bodyPr vert="horz" lIns="91440" tIns="45720" rIns="91440" bIns="45720" rtlCol="0" anchor="ctr"/>
          <a:lstStyle>
            <a:lvl1pPr algn="ctr">
              <a:defRPr sz="900">
                <a:solidFill>
                  <a:schemeClr val="tx1"/>
                </a:solidFill>
              </a:defRPr>
            </a:lvl1pPr>
          </a:lstStyle>
          <a:p>
            <a:r>
              <a:rPr kumimoji="1" lang="ja-JP" altLang="en-US" dirty="0"/>
              <a:t>尾瀬ネイチャーラーニング モデルプログラム（小学校 活用編）</a:t>
            </a:r>
          </a:p>
        </p:txBody>
      </p:sp>
      <p:pic>
        <p:nvPicPr>
          <p:cNvPr id="22" name="図 21">
            <a:extLst>
              <a:ext uri="{FF2B5EF4-FFF2-40B4-BE49-F238E27FC236}">
                <a16:creationId xmlns:a16="http://schemas.microsoft.com/office/drawing/2014/main" id="{A6DD4697-73C1-3B71-B229-59080EEE02A9}"/>
              </a:ext>
            </a:extLst>
          </p:cNvPr>
          <p:cNvPicPr>
            <a:picLocks noChangeAspect="1"/>
          </p:cNvPicPr>
          <p:nvPr/>
        </p:nvPicPr>
        <p:blipFill>
          <a:blip r:embed="rId7"/>
          <a:stretch>
            <a:fillRect/>
          </a:stretch>
        </p:blipFill>
        <p:spPr>
          <a:xfrm>
            <a:off x="3565253" y="2094480"/>
            <a:ext cx="3007310" cy="1691612"/>
          </a:xfrm>
          <a:prstGeom prst="rect">
            <a:avLst/>
          </a:prstGeom>
          <a:ln>
            <a:solidFill>
              <a:schemeClr val="tx1"/>
            </a:solidFill>
          </a:ln>
        </p:spPr>
      </p:pic>
      <p:sp>
        <p:nvSpPr>
          <p:cNvPr id="24" name="正方形/長方形 23">
            <a:extLst>
              <a:ext uri="{FF2B5EF4-FFF2-40B4-BE49-F238E27FC236}">
                <a16:creationId xmlns:a16="http://schemas.microsoft.com/office/drawing/2014/main" id="{65492399-A8F6-8A75-E22E-E8AF28EFDA1E}"/>
              </a:ext>
            </a:extLst>
          </p:cNvPr>
          <p:cNvSpPr/>
          <p:nvPr/>
        </p:nvSpPr>
        <p:spPr>
          <a:xfrm>
            <a:off x="4596138" y="116744"/>
            <a:ext cx="542686" cy="194701"/>
          </a:xfrm>
          <a:prstGeom prst="rect">
            <a:avLst/>
          </a:prstGeom>
          <a:solidFill>
            <a:schemeClr val="accent2">
              <a:lumMod val="40000"/>
              <a:lumOff val="6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全体</a:t>
            </a:r>
          </a:p>
        </p:txBody>
      </p:sp>
      <p:sp>
        <p:nvSpPr>
          <p:cNvPr id="25" name="正方形/長方形 24">
            <a:extLst>
              <a:ext uri="{FF2B5EF4-FFF2-40B4-BE49-F238E27FC236}">
                <a16:creationId xmlns:a16="http://schemas.microsoft.com/office/drawing/2014/main" id="{AE255459-4C6B-610C-C577-EFA5F5743095}"/>
              </a:ext>
            </a:extLst>
          </p:cNvPr>
          <p:cNvSpPr/>
          <p:nvPr/>
        </p:nvSpPr>
        <p:spPr>
          <a:xfrm>
            <a:off x="5138824" y="115970"/>
            <a:ext cx="542686" cy="1947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事前</a:t>
            </a:r>
          </a:p>
        </p:txBody>
      </p:sp>
      <p:sp>
        <p:nvSpPr>
          <p:cNvPr id="26" name="正方形/長方形 25">
            <a:extLst>
              <a:ext uri="{FF2B5EF4-FFF2-40B4-BE49-F238E27FC236}">
                <a16:creationId xmlns:a16="http://schemas.microsoft.com/office/drawing/2014/main" id="{A1ED466F-A5C5-99F3-FA8A-270B070FCE6E}"/>
              </a:ext>
            </a:extLst>
          </p:cNvPr>
          <p:cNvSpPr/>
          <p:nvPr/>
        </p:nvSpPr>
        <p:spPr>
          <a:xfrm>
            <a:off x="5681510" y="115970"/>
            <a:ext cx="542686" cy="1947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現地</a:t>
            </a:r>
          </a:p>
        </p:txBody>
      </p:sp>
      <p:sp>
        <p:nvSpPr>
          <p:cNvPr id="27" name="正方形/長方形 26">
            <a:extLst>
              <a:ext uri="{FF2B5EF4-FFF2-40B4-BE49-F238E27FC236}">
                <a16:creationId xmlns:a16="http://schemas.microsoft.com/office/drawing/2014/main" id="{FEEACDAB-9316-CFBA-4270-1AF5FD0F20DB}"/>
              </a:ext>
            </a:extLst>
          </p:cNvPr>
          <p:cNvSpPr/>
          <p:nvPr/>
        </p:nvSpPr>
        <p:spPr>
          <a:xfrm>
            <a:off x="6224197" y="115970"/>
            <a:ext cx="542686" cy="1947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事後</a:t>
            </a:r>
          </a:p>
        </p:txBody>
      </p:sp>
      <p:sp>
        <p:nvSpPr>
          <p:cNvPr id="3" name="テキスト ボックス 2">
            <a:extLst>
              <a:ext uri="{FF2B5EF4-FFF2-40B4-BE49-F238E27FC236}">
                <a16:creationId xmlns:a16="http://schemas.microsoft.com/office/drawing/2014/main" id="{94F17CC8-6B63-8D89-CF43-2B73CAFA3F79}"/>
              </a:ext>
            </a:extLst>
          </p:cNvPr>
          <p:cNvSpPr txBox="1"/>
          <p:nvPr/>
        </p:nvSpPr>
        <p:spPr>
          <a:xfrm>
            <a:off x="205983" y="3791566"/>
            <a:ext cx="1674332" cy="553998"/>
          </a:xfrm>
          <a:prstGeom prst="rect">
            <a:avLst/>
          </a:prstGeom>
          <a:noFill/>
        </p:spPr>
        <p:txBody>
          <a:bodyPr wrap="square" rtlCol="0">
            <a:spAutoFit/>
          </a:bodyPr>
          <a:lstStyle/>
          <a:p>
            <a:pPr algn="ctr"/>
            <a:r>
              <a:rPr kumimoji="1" lang="en-US" altLang="ja-JP" sz="1000" dirty="0"/>
              <a:t>【</a:t>
            </a:r>
            <a:r>
              <a:rPr kumimoji="1" lang="ja-JP" altLang="en-US" sz="1000" dirty="0"/>
              <a:t>取り札（表）</a:t>
            </a:r>
            <a:r>
              <a:rPr kumimoji="1" lang="en-US" altLang="ja-JP" sz="1000" dirty="0"/>
              <a:t>】</a:t>
            </a:r>
          </a:p>
          <a:p>
            <a:r>
              <a:rPr kumimoji="1" lang="ja-JP" altLang="en-US" sz="1000" dirty="0"/>
              <a:t>・文字を１文字決める</a:t>
            </a:r>
            <a:endParaRPr kumimoji="1" lang="en-US" altLang="ja-JP" sz="1000" dirty="0"/>
          </a:p>
          <a:p>
            <a:r>
              <a:rPr kumimoji="1" lang="ja-JP" altLang="en-US" sz="1000" dirty="0"/>
              <a:t>・イラストを書く</a:t>
            </a:r>
          </a:p>
        </p:txBody>
      </p:sp>
      <p:sp>
        <p:nvSpPr>
          <p:cNvPr id="5" name="テキスト ボックス 4">
            <a:extLst>
              <a:ext uri="{FF2B5EF4-FFF2-40B4-BE49-F238E27FC236}">
                <a16:creationId xmlns:a16="http://schemas.microsoft.com/office/drawing/2014/main" id="{5D0EC101-85A4-573F-9442-92D975710D7B}"/>
              </a:ext>
            </a:extLst>
          </p:cNvPr>
          <p:cNvSpPr txBox="1"/>
          <p:nvPr/>
        </p:nvSpPr>
        <p:spPr>
          <a:xfrm>
            <a:off x="1806749" y="3788885"/>
            <a:ext cx="1674332" cy="553998"/>
          </a:xfrm>
          <a:prstGeom prst="rect">
            <a:avLst/>
          </a:prstGeom>
          <a:noFill/>
        </p:spPr>
        <p:txBody>
          <a:bodyPr wrap="square" rtlCol="0">
            <a:spAutoFit/>
          </a:bodyPr>
          <a:lstStyle/>
          <a:p>
            <a:pPr algn="ctr"/>
            <a:r>
              <a:rPr kumimoji="1" lang="en-US" altLang="ja-JP" sz="1000" dirty="0"/>
              <a:t>【</a:t>
            </a:r>
            <a:r>
              <a:rPr kumimoji="1" lang="ja-JP" altLang="en-US" sz="1000" dirty="0"/>
              <a:t>取り札（裏）</a:t>
            </a:r>
            <a:r>
              <a:rPr kumimoji="1" lang="en-US" altLang="ja-JP" sz="1000" dirty="0"/>
              <a:t>】</a:t>
            </a:r>
          </a:p>
          <a:p>
            <a:r>
              <a:rPr kumimoji="1" lang="ja-JP" altLang="en-US" sz="1000" dirty="0"/>
              <a:t>・「不思議」に思った</a:t>
            </a:r>
            <a:endParaRPr kumimoji="1" lang="en-US" altLang="ja-JP" sz="1000" dirty="0"/>
          </a:p>
          <a:p>
            <a:r>
              <a:rPr kumimoji="1" lang="ja-JP" altLang="en-US" sz="1000" dirty="0"/>
              <a:t>　理由を書く</a:t>
            </a:r>
            <a:endParaRPr kumimoji="1" lang="en-US" altLang="ja-JP" sz="1000" dirty="0"/>
          </a:p>
        </p:txBody>
      </p:sp>
      <p:sp>
        <p:nvSpPr>
          <p:cNvPr id="10" name="テキスト ボックス 9">
            <a:extLst>
              <a:ext uri="{FF2B5EF4-FFF2-40B4-BE49-F238E27FC236}">
                <a16:creationId xmlns:a16="http://schemas.microsoft.com/office/drawing/2014/main" id="{203A4E3B-1BB7-95D8-D79D-61257E694D38}"/>
              </a:ext>
            </a:extLst>
          </p:cNvPr>
          <p:cNvSpPr txBox="1"/>
          <p:nvPr/>
        </p:nvSpPr>
        <p:spPr>
          <a:xfrm>
            <a:off x="3526587" y="3802297"/>
            <a:ext cx="1674332" cy="553998"/>
          </a:xfrm>
          <a:prstGeom prst="rect">
            <a:avLst/>
          </a:prstGeom>
          <a:noFill/>
        </p:spPr>
        <p:txBody>
          <a:bodyPr wrap="square" rtlCol="0">
            <a:spAutoFit/>
          </a:bodyPr>
          <a:lstStyle/>
          <a:p>
            <a:pPr algn="ctr"/>
            <a:r>
              <a:rPr kumimoji="1" lang="en-US" altLang="ja-JP" sz="1000" dirty="0"/>
              <a:t>【</a:t>
            </a:r>
            <a:r>
              <a:rPr kumimoji="1" lang="ja-JP" altLang="en-US" sz="1000" dirty="0"/>
              <a:t>読み札（表）</a:t>
            </a:r>
            <a:r>
              <a:rPr kumimoji="1" lang="en-US" altLang="ja-JP" sz="1000" dirty="0"/>
              <a:t>】</a:t>
            </a:r>
          </a:p>
          <a:p>
            <a:r>
              <a:rPr kumimoji="1" lang="ja-JP" altLang="en-US" sz="1000" dirty="0"/>
              <a:t>・文字と「不思議」に</a:t>
            </a:r>
            <a:endParaRPr kumimoji="1" lang="en-US" altLang="ja-JP" sz="1000" dirty="0"/>
          </a:p>
          <a:p>
            <a:r>
              <a:rPr kumimoji="1" lang="ja-JP" altLang="en-US" sz="1000" dirty="0"/>
              <a:t>　感じた読み文章を書く</a:t>
            </a:r>
            <a:endParaRPr kumimoji="1" lang="en-US" altLang="ja-JP" sz="1000" dirty="0"/>
          </a:p>
        </p:txBody>
      </p:sp>
      <p:sp>
        <p:nvSpPr>
          <p:cNvPr id="11" name="テキスト ボックス 10">
            <a:extLst>
              <a:ext uri="{FF2B5EF4-FFF2-40B4-BE49-F238E27FC236}">
                <a16:creationId xmlns:a16="http://schemas.microsoft.com/office/drawing/2014/main" id="{D0DBDE9A-A9DB-1AA2-19CA-E22513500C44}"/>
              </a:ext>
            </a:extLst>
          </p:cNvPr>
          <p:cNvSpPr txBox="1"/>
          <p:nvPr/>
        </p:nvSpPr>
        <p:spPr>
          <a:xfrm>
            <a:off x="5127353" y="3799616"/>
            <a:ext cx="1674332" cy="707886"/>
          </a:xfrm>
          <a:prstGeom prst="rect">
            <a:avLst/>
          </a:prstGeom>
          <a:noFill/>
        </p:spPr>
        <p:txBody>
          <a:bodyPr wrap="square" rtlCol="0">
            <a:spAutoFit/>
          </a:bodyPr>
          <a:lstStyle/>
          <a:p>
            <a:pPr algn="ctr"/>
            <a:r>
              <a:rPr kumimoji="1" lang="en-US" altLang="ja-JP" sz="1000" dirty="0"/>
              <a:t>【</a:t>
            </a:r>
            <a:r>
              <a:rPr kumimoji="1" lang="ja-JP" altLang="en-US" sz="1000" dirty="0"/>
              <a:t>読み札（裏）</a:t>
            </a:r>
            <a:r>
              <a:rPr kumimoji="1" lang="en-US" altLang="ja-JP" sz="1000" dirty="0"/>
              <a:t>】</a:t>
            </a:r>
          </a:p>
          <a:p>
            <a:r>
              <a:rPr kumimoji="1" lang="ja-JP" altLang="en-US" sz="1000" dirty="0"/>
              <a:t>・「不思議」に対して</a:t>
            </a:r>
            <a:endParaRPr kumimoji="1" lang="en-US" altLang="ja-JP" sz="1000" dirty="0"/>
          </a:p>
          <a:p>
            <a:r>
              <a:rPr kumimoji="1" lang="ja-JP" altLang="en-US" sz="1000" dirty="0"/>
              <a:t>　自分の中で明らかに</a:t>
            </a:r>
            <a:endParaRPr kumimoji="1" lang="en-US" altLang="ja-JP" sz="1000" dirty="0"/>
          </a:p>
          <a:p>
            <a:r>
              <a:rPr kumimoji="1" lang="ja-JP" altLang="en-US" sz="1000" dirty="0"/>
              <a:t>　なったことを表現する</a:t>
            </a:r>
            <a:endParaRPr kumimoji="1" lang="en-US" altLang="ja-JP" sz="1000" dirty="0"/>
          </a:p>
        </p:txBody>
      </p:sp>
    </p:spTree>
    <p:extLst>
      <p:ext uri="{BB962C8B-B14F-4D97-AF65-F5344CB8AC3E}">
        <p14:creationId xmlns:p14="http://schemas.microsoft.com/office/powerpoint/2010/main" val="3543659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EAB24-7F41-C0DE-0FD6-98E3786CC559}"/>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A6E2FA3-AC93-2BC7-1889-4609F89F8350}"/>
              </a:ext>
            </a:extLst>
          </p:cNvPr>
          <p:cNvSpPr>
            <a:spLocks noGrp="1"/>
          </p:cNvSpPr>
          <p:nvPr>
            <p:ph type="sldNum" sz="quarter" idx="12"/>
          </p:nvPr>
        </p:nvSpPr>
        <p:spPr/>
        <p:txBody>
          <a:bodyPr/>
          <a:lstStyle/>
          <a:p>
            <a:fld id="{A763930E-11EF-4248-8263-B2307074A718}" type="slidenum">
              <a:rPr kumimoji="1" lang="ja-JP" altLang="en-US" sz="1400" smtClean="0"/>
              <a:t>4</a:t>
            </a:fld>
            <a:endParaRPr kumimoji="1" lang="ja-JP" altLang="en-US" sz="1400"/>
          </a:p>
        </p:txBody>
      </p:sp>
      <p:sp>
        <p:nvSpPr>
          <p:cNvPr id="7" name="テキスト ボックス 6">
            <a:extLst>
              <a:ext uri="{FF2B5EF4-FFF2-40B4-BE49-F238E27FC236}">
                <a16:creationId xmlns:a16="http://schemas.microsoft.com/office/drawing/2014/main" id="{D97B9D81-CF26-3798-6D82-2D385C056211}"/>
              </a:ext>
            </a:extLst>
          </p:cNvPr>
          <p:cNvSpPr txBox="1"/>
          <p:nvPr/>
        </p:nvSpPr>
        <p:spPr>
          <a:xfrm>
            <a:off x="180278" y="341061"/>
            <a:ext cx="7134922" cy="646331"/>
          </a:xfrm>
          <a:prstGeom prst="rect">
            <a:avLst/>
          </a:prstGeom>
          <a:noFill/>
        </p:spPr>
        <p:txBody>
          <a:bodyPr wrap="square" rtlCol="0">
            <a:spAutoFit/>
          </a:bodyPr>
          <a:lstStyle/>
          <a:p>
            <a:r>
              <a:rPr kumimoji="1" lang="ja-JP" altLang="en-US" b="1" dirty="0">
                <a:solidFill>
                  <a:schemeClr val="accent2"/>
                </a:solidFill>
              </a:rPr>
              <a:t>尾瀬ネイチャーラーニング　</a:t>
            </a:r>
            <a:br>
              <a:rPr kumimoji="1" lang="en-US" altLang="ja-JP" b="1" dirty="0">
                <a:solidFill>
                  <a:schemeClr val="accent2"/>
                </a:solidFill>
              </a:rPr>
            </a:br>
            <a:r>
              <a:rPr kumimoji="1" lang="ja-JP" altLang="en-US" b="1" dirty="0">
                <a:solidFill>
                  <a:schemeClr val="accent2"/>
                </a:solidFill>
              </a:rPr>
              <a:t>モデルプログラム（小学校 活用編）を活用前のチェックリスト</a:t>
            </a:r>
          </a:p>
        </p:txBody>
      </p:sp>
      <p:sp>
        <p:nvSpPr>
          <p:cNvPr id="13" name="テキスト ボックス 12">
            <a:extLst>
              <a:ext uri="{FF2B5EF4-FFF2-40B4-BE49-F238E27FC236}">
                <a16:creationId xmlns:a16="http://schemas.microsoft.com/office/drawing/2014/main" id="{B042BFE5-D732-D965-1569-3AF807B81FCE}"/>
              </a:ext>
            </a:extLst>
          </p:cNvPr>
          <p:cNvSpPr txBox="1"/>
          <p:nvPr/>
        </p:nvSpPr>
        <p:spPr>
          <a:xfrm>
            <a:off x="246143" y="1175373"/>
            <a:ext cx="6314303" cy="8701293"/>
          </a:xfrm>
          <a:prstGeom prst="rect">
            <a:avLst/>
          </a:prstGeom>
          <a:noFill/>
        </p:spPr>
        <p:txBody>
          <a:bodyPr wrap="square" rtlCol="0">
            <a:spAutoFit/>
          </a:bodyPr>
          <a:lstStyle/>
          <a:p>
            <a:pPr>
              <a:lnSpc>
                <a:spcPct val="150000"/>
              </a:lnSpc>
            </a:pPr>
            <a:r>
              <a:rPr kumimoji="1" lang="en-US" altLang="ja-JP" sz="1100" b="1" u="sng" dirty="0"/>
              <a:t>【</a:t>
            </a:r>
            <a:r>
              <a:rPr kumimoji="1" lang="ja-JP" altLang="en-US" sz="1100" b="1" u="sng" dirty="0"/>
              <a:t>事前学習</a:t>
            </a:r>
            <a:r>
              <a:rPr kumimoji="1" lang="en-US" altLang="ja-JP" sz="1100" b="1" u="sng" dirty="0"/>
              <a:t>】</a:t>
            </a:r>
          </a:p>
          <a:p>
            <a:pPr marL="171450" indent="-171450">
              <a:lnSpc>
                <a:spcPct val="150000"/>
              </a:lnSpc>
              <a:buFont typeface="Wingdings" panose="05000000000000000000" pitchFamily="2" charset="2"/>
              <a:buChar char="p"/>
            </a:pPr>
            <a:r>
              <a:rPr kumimoji="1" lang="ja-JP" altLang="en-US" sz="1100" b="1" dirty="0"/>
              <a:t>３人一組程度のグループをつくる</a:t>
            </a:r>
            <a:endParaRPr kumimoji="1" lang="en-US" altLang="ja-JP" sz="1100" b="1" dirty="0"/>
          </a:p>
          <a:p>
            <a:pPr marL="171450" indent="-171450">
              <a:lnSpc>
                <a:spcPct val="150000"/>
              </a:lnSpc>
              <a:buFont typeface="Wingdings" panose="05000000000000000000" pitchFamily="2" charset="2"/>
              <a:buChar char="p"/>
            </a:pPr>
            <a:r>
              <a:rPr kumimoji="1" lang="ja-JP" altLang="en-US" sz="1100" b="1" dirty="0"/>
              <a:t>グループに一台以上のタブレット端末がある（カメラ機能を活用）</a:t>
            </a:r>
            <a:endParaRPr kumimoji="1" lang="en-US" altLang="ja-JP" sz="1100" b="1" dirty="0"/>
          </a:p>
          <a:p>
            <a:pPr marL="171450" indent="-171450">
              <a:lnSpc>
                <a:spcPct val="150000"/>
              </a:lnSpc>
              <a:buFont typeface="Wingdings" panose="05000000000000000000" pitchFamily="2" charset="2"/>
              <a:buChar char="p"/>
            </a:pPr>
            <a:r>
              <a:rPr kumimoji="1" lang="ja-JP" altLang="en-US" sz="1100" b="1" dirty="0"/>
              <a:t>学習画面の加筆箇所に、</a:t>
            </a:r>
            <a:r>
              <a:rPr kumimoji="1" lang="en-US" altLang="ja-JP" sz="1100" b="1" dirty="0"/>
              <a:t>【</a:t>
            </a:r>
            <a:r>
              <a:rPr kumimoji="1" lang="ja-JP" altLang="en-US" sz="1100" b="1" dirty="0"/>
              <a:t>戻ってくる時間</a:t>
            </a:r>
            <a:r>
              <a:rPr kumimoji="1" lang="en-US" altLang="ja-JP" sz="1100" b="1" dirty="0"/>
              <a:t>】【</a:t>
            </a:r>
            <a:r>
              <a:rPr kumimoji="1" lang="ja-JP" altLang="en-US" sz="1100" b="1" dirty="0"/>
              <a:t>立ち入り箇所</a:t>
            </a:r>
            <a:r>
              <a:rPr kumimoji="1" lang="en-US" altLang="ja-JP" sz="1100" b="1" dirty="0"/>
              <a:t>】</a:t>
            </a:r>
            <a:r>
              <a:rPr kumimoji="1" lang="ja-JP" altLang="en-US" sz="1100" b="1" dirty="0"/>
              <a:t>を記載する</a:t>
            </a:r>
            <a:endParaRPr kumimoji="1" lang="en-US" altLang="ja-JP" sz="1100" b="1" dirty="0"/>
          </a:p>
          <a:p>
            <a:pPr>
              <a:lnSpc>
                <a:spcPct val="150000"/>
              </a:lnSpc>
            </a:pPr>
            <a:endParaRPr kumimoji="1" lang="en-US" altLang="ja-JP" sz="1100" b="1" dirty="0"/>
          </a:p>
          <a:p>
            <a:pPr>
              <a:lnSpc>
                <a:spcPct val="150000"/>
              </a:lnSpc>
            </a:pPr>
            <a:r>
              <a:rPr kumimoji="1" lang="en-US" altLang="ja-JP" sz="1100" b="1" u="sng" dirty="0"/>
              <a:t>【</a:t>
            </a:r>
            <a:r>
              <a:rPr kumimoji="1" lang="ja-JP" altLang="en-US" sz="1100" b="1" u="sng" dirty="0"/>
              <a:t>現地学習</a:t>
            </a:r>
            <a:r>
              <a:rPr kumimoji="1" lang="en-US" altLang="ja-JP" sz="1100" b="1" u="sng" dirty="0"/>
              <a:t>】</a:t>
            </a:r>
          </a:p>
          <a:p>
            <a:pPr marL="171450" marR="0" lvl="0" indent="-171450" algn="l" defTabSz="4572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1" lang="ja-JP" altLang="en-US" sz="1100" b="1" i="0" u="none" strike="noStrike" kern="1200" cap="none" spc="0" normalizeH="0" baseline="0" noProof="0" dirty="0">
                <a:ln>
                  <a:noFill/>
                </a:ln>
                <a:solidFill>
                  <a:prstClr val="black"/>
                </a:solidFill>
                <a:effectLst/>
                <a:uLnTx/>
                <a:uFillTx/>
                <a:latin typeface="游ゴシック"/>
                <a:ea typeface="游ゴシック"/>
                <a:cs typeface="+mn-cs"/>
              </a:rPr>
              <a:t>基本は、事前学習で活動した</a:t>
            </a:r>
            <a:r>
              <a:rPr kumimoji="1" lang="ja-JP" altLang="en-US" sz="1100" b="1" dirty="0">
                <a:solidFill>
                  <a:prstClr val="black"/>
                </a:solidFill>
                <a:latin typeface="游ゴシック"/>
                <a:ea typeface="游ゴシック"/>
              </a:rPr>
              <a:t>グループで取り組むようにする　</a:t>
            </a:r>
            <a:endParaRPr kumimoji="1" lang="en-US" altLang="ja-JP" sz="1100" b="1" dirty="0">
              <a:solidFill>
                <a:prstClr val="black"/>
              </a:solidFill>
              <a:latin typeface="游ゴシック"/>
              <a:ea typeface="游ゴシック"/>
            </a:endParaRPr>
          </a:p>
          <a:p>
            <a:pPr marL="171450" marR="0" lvl="0" indent="-171450" algn="l" defTabSz="4572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1" lang="ja-JP" altLang="en-US" sz="1100" b="1" dirty="0">
                <a:solidFill>
                  <a:prstClr val="black"/>
                </a:solidFill>
                <a:latin typeface="游ゴシック"/>
                <a:ea typeface="游ゴシック"/>
              </a:rPr>
              <a:t>デジタルカメラ等記録できる機器を活用する。ただし、児童が使えない場合は、教員が持ち込むデジタルカメラを活用しても構わない</a:t>
            </a:r>
            <a:endParaRPr kumimoji="1" lang="en-US" altLang="ja-JP" sz="1100" b="1" i="0" u="none" strike="noStrike" kern="1200" cap="none" spc="0" normalizeH="0" baseline="0" noProof="0" dirty="0">
              <a:ln>
                <a:noFill/>
              </a:ln>
              <a:solidFill>
                <a:prstClr val="black"/>
              </a:solidFill>
              <a:effectLst/>
              <a:uLnTx/>
              <a:uFillTx/>
              <a:latin typeface="游ゴシック"/>
              <a:ea typeface="游ゴシック"/>
              <a:cs typeface="+mn-cs"/>
            </a:endParaRPr>
          </a:p>
          <a:p>
            <a:pPr marR="0" lvl="0" algn="l" defTabSz="457200" rtl="0" eaLnBrk="1" fontAlgn="auto" latinLnBrk="0" hangingPunct="1">
              <a:lnSpc>
                <a:spcPct val="150000"/>
              </a:lnSpc>
              <a:spcBef>
                <a:spcPts val="0"/>
              </a:spcBef>
              <a:spcAft>
                <a:spcPts val="0"/>
              </a:spcAft>
              <a:buClrTx/>
              <a:buSzTx/>
              <a:tabLst/>
              <a:defRPr/>
            </a:pPr>
            <a:endParaRPr kumimoji="1" lang="en-US" altLang="ja-JP" sz="1100" b="1" dirty="0"/>
          </a:p>
          <a:p>
            <a:pPr>
              <a:lnSpc>
                <a:spcPct val="150000"/>
              </a:lnSpc>
            </a:pPr>
            <a:r>
              <a:rPr kumimoji="1" lang="en-US" altLang="ja-JP" sz="1100" b="1" u="sng" dirty="0"/>
              <a:t>【</a:t>
            </a:r>
            <a:r>
              <a:rPr kumimoji="1" lang="ja-JP" altLang="en-US" sz="1100" b="1" u="sng" dirty="0"/>
              <a:t>事後学習</a:t>
            </a:r>
            <a:r>
              <a:rPr kumimoji="1" lang="en-US" altLang="ja-JP" sz="1100" b="1" u="sng" dirty="0"/>
              <a:t>】</a:t>
            </a:r>
          </a:p>
          <a:p>
            <a:pPr marL="171450" indent="-171450">
              <a:lnSpc>
                <a:spcPct val="150000"/>
              </a:lnSpc>
              <a:buFont typeface="Wingdings" panose="05000000000000000000" pitchFamily="2" charset="2"/>
              <a:buChar char="p"/>
            </a:pPr>
            <a:r>
              <a:rPr kumimoji="1" lang="ja-JP" altLang="en-US" sz="1100" b="1" dirty="0"/>
              <a:t>グループ活動を行う</a:t>
            </a:r>
            <a:endParaRPr kumimoji="1" lang="en-US" altLang="ja-JP" sz="1100" b="1" dirty="0"/>
          </a:p>
          <a:p>
            <a:pPr marL="171450" indent="-171450">
              <a:lnSpc>
                <a:spcPct val="150000"/>
              </a:lnSpc>
              <a:buFont typeface="Wingdings" panose="05000000000000000000" pitchFamily="2" charset="2"/>
              <a:buChar char="p"/>
            </a:pPr>
            <a:r>
              <a:rPr kumimoji="1" lang="ja-JP" altLang="en-US" sz="1100" b="1" dirty="0"/>
              <a:t>カルタフォーマットを用意しておく</a:t>
            </a:r>
            <a:endParaRPr kumimoji="1" lang="en-US" altLang="ja-JP" sz="1100" b="1" dirty="0"/>
          </a:p>
          <a:p>
            <a:pPr>
              <a:lnSpc>
                <a:spcPct val="150000"/>
              </a:lnSpc>
            </a:pPr>
            <a:endParaRPr kumimoji="1" lang="en-US" altLang="ja-JP" sz="1100" b="1" dirty="0"/>
          </a:p>
          <a:p>
            <a:pPr>
              <a:lnSpc>
                <a:spcPct val="150000"/>
              </a:lnSpc>
            </a:pPr>
            <a:r>
              <a:rPr kumimoji="1" lang="en-US" altLang="ja-JP" sz="1100" b="1" u="sng" dirty="0"/>
              <a:t>【</a:t>
            </a:r>
            <a:r>
              <a:rPr kumimoji="1" lang="ja-JP" altLang="en-US" sz="1100" b="1" u="sng" dirty="0"/>
              <a:t>配布資料</a:t>
            </a:r>
            <a:r>
              <a:rPr kumimoji="1" lang="en-US" altLang="ja-JP" sz="1100" b="1" u="sng" dirty="0"/>
              <a:t>】</a:t>
            </a:r>
          </a:p>
          <a:p>
            <a:pPr marL="171450" indent="-171450">
              <a:lnSpc>
                <a:spcPct val="150000"/>
              </a:lnSpc>
              <a:buFont typeface="Wingdings" panose="05000000000000000000" pitchFamily="2" charset="2"/>
              <a:buChar char="p"/>
            </a:pPr>
            <a:r>
              <a:rPr kumimoji="1" lang="en-US" altLang="ja-JP" sz="1100" b="1" dirty="0"/>
              <a:t>WS01</a:t>
            </a:r>
            <a:r>
              <a:rPr kumimoji="1" lang="ja-JP" altLang="en-US" sz="1100" b="1" dirty="0"/>
              <a:t>（ワークシート：事前学習・現地学習）　　全４ページ</a:t>
            </a:r>
            <a:endParaRPr kumimoji="1" lang="en-US" altLang="ja-JP" sz="1100" b="1" dirty="0"/>
          </a:p>
          <a:p>
            <a:pPr marL="171450" indent="-171450">
              <a:lnSpc>
                <a:spcPct val="150000"/>
              </a:lnSpc>
              <a:buFont typeface="Wingdings" panose="05000000000000000000" pitchFamily="2" charset="2"/>
              <a:buChar char="p"/>
            </a:pPr>
            <a:r>
              <a:rPr kumimoji="1" lang="en-US" altLang="ja-JP" sz="1100" b="1" dirty="0"/>
              <a:t>WS02</a:t>
            </a:r>
            <a:r>
              <a:rPr kumimoji="1" lang="ja-JP" altLang="en-US" sz="1100" b="1" dirty="0"/>
              <a:t>（ワークシート：事後学習）　　　　　　　全４ページ</a:t>
            </a:r>
            <a:endParaRPr kumimoji="1" lang="en-US" altLang="ja-JP" sz="1100" b="1" dirty="0"/>
          </a:p>
          <a:p>
            <a:pPr marL="171450" indent="-171450">
              <a:lnSpc>
                <a:spcPct val="150000"/>
              </a:lnSpc>
              <a:buFont typeface="Wingdings" panose="05000000000000000000" pitchFamily="2" charset="2"/>
              <a:buChar char="p"/>
            </a:pPr>
            <a:r>
              <a:rPr kumimoji="1" lang="en-US" altLang="ja-JP" sz="1100" b="1" dirty="0"/>
              <a:t>WS03</a:t>
            </a:r>
            <a:r>
              <a:rPr kumimoji="1" lang="ja-JP" altLang="en-US" sz="1100" b="1" dirty="0"/>
              <a:t>（ワークシート：振り返り）　　　　　　　全１ページ</a:t>
            </a:r>
            <a:endParaRPr kumimoji="1" lang="en-US" altLang="ja-JP" sz="1100" b="1" dirty="0"/>
          </a:p>
          <a:p>
            <a:pPr marL="171450" indent="-171450">
              <a:lnSpc>
                <a:spcPct val="150000"/>
              </a:lnSpc>
              <a:buFont typeface="Wingdings" panose="05000000000000000000" pitchFamily="2" charset="2"/>
              <a:buChar char="p"/>
            </a:pPr>
            <a:r>
              <a:rPr kumimoji="1" lang="ja-JP" altLang="en-US" sz="1100" b="1" dirty="0"/>
              <a:t>カルタフォーマット（データ、紙印刷想定）　</a:t>
            </a:r>
            <a:r>
              <a:rPr kumimoji="1" lang="en-US" altLang="ja-JP" sz="1100" b="1" dirty="0"/>
              <a:t>※</a:t>
            </a:r>
            <a:r>
              <a:rPr kumimoji="1" lang="ja-JP" altLang="en-US" sz="1100" b="1" dirty="0"/>
              <a:t>厚紙などで代用可能</a:t>
            </a:r>
            <a:endParaRPr kumimoji="1" lang="en-US" altLang="ja-JP" sz="1100" b="1" dirty="0"/>
          </a:p>
          <a:p>
            <a:pPr>
              <a:lnSpc>
                <a:spcPct val="150000"/>
              </a:lnSpc>
            </a:pPr>
            <a:endParaRPr kumimoji="1" lang="en-US" altLang="ja-JP" sz="1100" b="1" dirty="0"/>
          </a:p>
          <a:p>
            <a:pPr>
              <a:lnSpc>
                <a:spcPct val="150000"/>
              </a:lnSpc>
            </a:pPr>
            <a:r>
              <a:rPr kumimoji="1" lang="en-US" altLang="ja-JP" sz="1100" b="1" u="sng" dirty="0"/>
              <a:t>【</a:t>
            </a:r>
            <a:r>
              <a:rPr kumimoji="1" lang="ja-JP" altLang="en-US" sz="1100" b="1" u="sng" dirty="0"/>
              <a:t>用意するもの・運営資料</a:t>
            </a:r>
            <a:r>
              <a:rPr kumimoji="1" lang="en-US" altLang="ja-JP" sz="1100" b="1" u="sng" dirty="0"/>
              <a:t>】</a:t>
            </a:r>
          </a:p>
          <a:p>
            <a:pPr marL="171450" indent="-171450">
              <a:lnSpc>
                <a:spcPct val="150000"/>
              </a:lnSpc>
              <a:buFont typeface="Wingdings" panose="05000000000000000000" pitchFamily="2" charset="2"/>
              <a:buChar char="p"/>
            </a:pPr>
            <a:r>
              <a:rPr kumimoji="1" lang="ja-JP" altLang="en-US" sz="1100" b="1" dirty="0"/>
              <a:t>学習画面 一式　　</a:t>
            </a:r>
            <a:r>
              <a:rPr kumimoji="1" lang="en-US" altLang="ja-JP" sz="1100" b="1" dirty="0"/>
              <a:t>※</a:t>
            </a:r>
            <a:r>
              <a:rPr kumimoji="1" lang="ja-JP" altLang="en-US" sz="1100" b="1" dirty="0"/>
              <a:t>学習画面内にある「●●時●●分まで」等の記載は、</a:t>
            </a:r>
            <a:endParaRPr kumimoji="1" lang="en-US" altLang="ja-JP" sz="1100" b="1" dirty="0"/>
          </a:p>
          <a:p>
            <a:pPr>
              <a:lnSpc>
                <a:spcPct val="150000"/>
              </a:lnSpc>
            </a:pPr>
            <a:r>
              <a:rPr kumimoji="1" lang="ja-JP" altLang="en-US" sz="1100" b="1" dirty="0"/>
              <a:t>　　　　　　　　　　  各学校の状況に応じて加筆・修正することを想定</a:t>
            </a:r>
            <a:endParaRPr kumimoji="1" lang="en-US" altLang="ja-JP" sz="1100" b="1" dirty="0"/>
          </a:p>
          <a:p>
            <a:pPr marL="171450" indent="-171450">
              <a:lnSpc>
                <a:spcPct val="150000"/>
              </a:lnSpc>
              <a:buFont typeface="Wingdings" panose="05000000000000000000" pitchFamily="2" charset="2"/>
              <a:buChar char="p"/>
            </a:pPr>
            <a:r>
              <a:rPr kumimoji="1" lang="ja-JP" altLang="en-US" sz="1100" b="1" dirty="0"/>
              <a:t>プロジェクター・スクリーン</a:t>
            </a:r>
            <a:endParaRPr kumimoji="1" lang="en-US" altLang="ja-JP" sz="1100" b="1" dirty="0"/>
          </a:p>
          <a:p>
            <a:pPr marL="171450" indent="-171450">
              <a:lnSpc>
                <a:spcPct val="150000"/>
              </a:lnSpc>
              <a:buFont typeface="Wingdings" panose="05000000000000000000" pitchFamily="2" charset="2"/>
              <a:buChar char="p"/>
            </a:pPr>
            <a:r>
              <a:rPr kumimoji="1" lang="ja-JP" altLang="en-US" sz="1100" b="1" dirty="0"/>
              <a:t>（現地学習時できれば）デジタルカメラ等記録できる機器　　</a:t>
            </a:r>
            <a:r>
              <a:rPr kumimoji="1" lang="en-US" altLang="ja-JP" sz="1100" b="1" dirty="0"/>
              <a:t>※</a:t>
            </a:r>
            <a:r>
              <a:rPr kumimoji="1" lang="ja-JP" altLang="en-US" sz="1100" b="1" dirty="0"/>
              <a:t>無くても可能</a:t>
            </a:r>
            <a:endParaRPr kumimoji="1" lang="en-US" altLang="ja-JP" sz="1100" b="1" dirty="0"/>
          </a:p>
          <a:p>
            <a:pPr marL="171450" indent="-171450">
              <a:lnSpc>
                <a:spcPct val="150000"/>
              </a:lnSpc>
              <a:buFont typeface="Wingdings" panose="05000000000000000000" pitchFamily="2" charset="2"/>
              <a:buChar char="p"/>
            </a:pPr>
            <a:endParaRPr kumimoji="1" lang="en-US" altLang="ja-JP" sz="1100" b="1" dirty="0"/>
          </a:p>
          <a:p>
            <a:pPr>
              <a:lnSpc>
                <a:spcPct val="150000"/>
              </a:lnSpc>
            </a:pPr>
            <a:r>
              <a:rPr kumimoji="1" lang="en-US" altLang="ja-JP" sz="1100" b="1" u="sng" dirty="0"/>
              <a:t>【</a:t>
            </a:r>
            <a:r>
              <a:rPr kumimoji="1" lang="ja-JP" altLang="en-US" sz="1100" b="1" u="sng" dirty="0"/>
              <a:t>授業運営にあたって</a:t>
            </a:r>
            <a:r>
              <a:rPr kumimoji="1" lang="en-US" altLang="ja-JP" sz="1100" b="1" u="sng" dirty="0"/>
              <a:t>】</a:t>
            </a:r>
          </a:p>
          <a:p>
            <a:pPr marL="171450" indent="-171450">
              <a:lnSpc>
                <a:spcPct val="150000"/>
              </a:lnSpc>
              <a:buFont typeface="Wingdings" panose="05000000000000000000" pitchFamily="2" charset="2"/>
              <a:buChar char="p"/>
            </a:pPr>
            <a:r>
              <a:rPr kumimoji="1" lang="ja-JP" altLang="en-US" sz="1100" b="1" dirty="0"/>
              <a:t>次ページより授業指導案を記載しています。</a:t>
            </a:r>
            <a:endParaRPr kumimoji="1" lang="en-US" altLang="ja-JP" sz="1100" b="1" dirty="0"/>
          </a:p>
          <a:p>
            <a:pPr marL="171450" indent="-171450">
              <a:lnSpc>
                <a:spcPct val="150000"/>
              </a:lnSpc>
              <a:buFont typeface="Wingdings" panose="05000000000000000000" pitchFamily="2" charset="2"/>
              <a:buChar char="p"/>
            </a:pPr>
            <a:r>
              <a:rPr kumimoji="1" lang="ja-JP" altLang="en-US" sz="1100" b="1" dirty="0"/>
              <a:t>個人で取り組む時間や、ペア・グループワークの時間などの時間配分や学習形式は、</a:t>
            </a:r>
            <a:endParaRPr kumimoji="1" lang="en-US" altLang="ja-JP" sz="1100" b="1" dirty="0"/>
          </a:p>
          <a:p>
            <a:pPr>
              <a:lnSpc>
                <a:spcPct val="150000"/>
              </a:lnSpc>
            </a:pPr>
            <a:r>
              <a:rPr kumimoji="1" lang="ja-JP" altLang="en-US" sz="1100" b="1" dirty="0"/>
              <a:t>　それぞれの学校や学年の状況に応じて柔軟にご判断してください。</a:t>
            </a:r>
            <a:endParaRPr kumimoji="1" lang="en-US" altLang="ja-JP" sz="1100" b="1" dirty="0"/>
          </a:p>
          <a:p>
            <a:pPr marL="171450" indent="-171450">
              <a:lnSpc>
                <a:spcPct val="150000"/>
              </a:lnSpc>
              <a:buFont typeface="Wingdings" panose="05000000000000000000" pitchFamily="2" charset="2"/>
              <a:buChar char="p"/>
            </a:pPr>
            <a:r>
              <a:rPr kumimoji="1" lang="ja-JP" altLang="en-US" sz="1100" b="1" dirty="0"/>
              <a:t>授業時間の確保等が難しい場合は、「不思議を明らかにする時間」「カルタそのものを製作する時間」「カルタで遊んでみる時間」等をカットしていただき、ワークシートのみで完結していただいても構いません。</a:t>
            </a:r>
            <a:endParaRPr kumimoji="1" lang="en-US" altLang="ja-JP" sz="1100" b="1" dirty="0"/>
          </a:p>
        </p:txBody>
      </p:sp>
      <p:sp>
        <p:nvSpPr>
          <p:cNvPr id="14" name="Footer Placeholder 4">
            <a:extLst>
              <a:ext uri="{FF2B5EF4-FFF2-40B4-BE49-F238E27FC236}">
                <a16:creationId xmlns:a16="http://schemas.microsoft.com/office/drawing/2014/main" id="{428DB1E7-EE25-4A67-9504-67A31154E682}"/>
              </a:ext>
            </a:extLst>
          </p:cNvPr>
          <p:cNvSpPr>
            <a:spLocks noGrp="1"/>
          </p:cNvSpPr>
          <p:nvPr>
            <p:ph type="ftr" sz="quarter" idx="3"/>
          </p:nvPr>
        </p:nvSpPr>
        <p:spPr>
          <a:xfrm>
            <a:off x="0" y="9609438"/>
            <a:ext cx="6858000" cy="317157"/>
          </a:xfrm>
          <a:prstGeom prst="rect">
            <a:avLst/>
          </a:prstGeom>
        </p:spPr>
        <p:txBody>
          <a:bodyPr vert="horz" lIns="91440" tIns="45720" rIns="91440" bIns="45720" rtlCol="0" anchor="ctr"/>
          <a:lstStyle>
            <a:lvl1pPr algn="ctr">
              <a:defRPr sz="900">
                <a:solidFill>
                  <a:schemeClr val="tx1"/>
                </a:solidFill>
              </a:defRPr>
            </a:lvl1pPr>
          </a:lstStyle>
          <a:p>
            <a:r>
              <a:rPr kumimoji="1" lang="ja-JP" altLang="en-US" dirty="0"/>
              <a:t>尾瀬ネイチャーラーニング モデルプログラム（小学校 活用編）</a:t>
            </a:r>
          </a:p>
        </p:txBody>
      </p:sp>
      <p:sp>
        <p:nvSpPr>
          <p:cNvPr id="2" name="正方形/長方形 1">
            <a:extLst>
              <a:ext uri="{FF2B5EF4-FFF2-40B4-BE49-F238E27FC236}">
                <a16:creationId xmlns:a16="http://schemas.microsoft.com/office/drawing/2014/main" id="{31C03EB8-E1E3-765C-AF5A-46BB303861FF}"/>
              </a:ext>
            </a:extLst>
          </p:cNvPr>
          <p:cNvSpPr/>
          <p:nvPr/>
        </p:nvSpPr>
        <p:spPr>
          <a:xfrm>
            <a:off x="4596138" y="116744"/>
            <a:ext cx="542686" cy="194701"/>
          </a:xfrm>
          <a:prstGeom prst="rect">
            <a:avLst/>
          </a:prstGeom>
          <a:solidFill>
            <a:schemeClr val="accent2">
              <a:lumMod val="40000"/>
              <a:lumOff val="6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全体</a:t>
            </a:r>
          </a:p>
        </p:txBody>
      </p:sp>
      <p:sp>
        <p:nvSpPr>
          <p:cNvPr id="3" name="正方形/長方形 2">
            <a:extLst>
              <a:ext uri="{FF2B5EF4-FFF2-40B4-BE49-F238E27FC236}">
                <a16:creationId xmlns:a16="http://schemas.microsoft.com/office/drawing/2014/main" id="{95DD214E-5DFB-7E12-D200-18006B390B63}"/>
              </a:ext>
            </a:extLst>
          </p:cNvPr>
          <p:cNvSpPr/>
          <p:nvPr/>
        </p:nvSpPr>
        <p:spPr>
          <a:xfrm>
            <a:off x="5138824" y="115970"/>
            <a:ext cx="542686" cy="1947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事前</a:t>
            </a:r>
          </a:p>
        </p:txBody>
      </p:sp>
      <p:sp>
        <p:nvSpPr>
          <p:cNvPr id="5" name="正方形/長方形 4">
            <a:extLst>
              <a:ext uri="{FF2B5EF4-FFF2-40B4-BE49-F238E27FC236}">
                <a16:creationId xmlns:a16="http://schemas.microsoft.com/office/drawing/2014/main" id="{5D0CA1C6-E935-9A9B-528D-D4F3040F7A0F}"/>
              </a:ext>
            </a:extLst>
          </p:cNvPr>
          <p:cNvSpPr/>
          <p:nvPr/>
        </p:nvSpPr>
        <p:spPr>
          <a:xfrm>
            <a:off x="5681510" y="115970"/>
            <a:ext cx="542686" cy="1947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現地</a:t>
            </a:r>
          </a:p>
        </p:txBody>
      </p:sp>
      <p:sp>
        <p:nvSpPr>
          <p:cNvPr id="6" name="正方形/長方形 5">
            <a:extLst>
              <a:ext uri="{FF2B5EF4-FFF2-40B4-BE49-F238E27FC236}">
                <a16:creationId xmlns:a16="http://schemas.microsoft.com/office/drawing/2014/main" id="{E0E3AE1F-6C1E-6B55-37FA-911D3BB97FF3}"/>
              </a:ext>
            </a:extLst>
          </p:cNvPr>
          <p:cNvSpPr/>
          <p:nvPr/>
        </p:nvSpPr>
        <p:spPr>
          <a:xfrm>
            <a:off x="6224197" y="115970"/>
            <a:ext cx="542686" cy="1947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事後</a:t>
            </a:r>
          </a:p>
        </p:txBody>
      </p:sp>
    </p:spTree>
    <p:extLst>
      <p:ext uri="{BB962C8B-B14F-4D97-AF65-F5344CB8AC3E}">
        <p14:creationId xmlns:p14="http://schemas.microsoft.com/office/powerpoint/2010/main" val="1338834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B79DC73-D410-8C0B-D3CE-7937A0D0DECA}"/>
              </a:ext>
            </a:extLst>
          </p:cNvPr>
          <p:cNvSpPr>
            <a:spLocks noGrp="1"/>
          </p:cNvSpPr>
          <p:nvPr>
            <p:ph type="sldNum" sz="quarter" idx="12"/>
          </p:nvPr>
        </p:nvSpPr>
        <p:spPr/>
        <p:txBody>
          <a:bodyPr/>
          <a:lstStyle/>
          <a:p>
            <a:fld id="{A763930E-11EF-4248-8263-B2307074A718}" type="slidenum">
              <a:rPr kumimoji="1" lang="ja-JP" altLang="en-US" sz="1400" smtClean="0"/>
              <a:t>5</a:t>
            </a:fld>
            <a:endParaRPr kumimoji="1" lang="ja-JP" altLang="en-US" sz="1400"/>
          </a:p>
        </p:txBody>
      </p:sp>
      <p:sp>
        <p:nvSpPr>
          <p:cNvPr id="7" name="テキスト ボックス 6">
            <a:extLst>
              <a:ext uri="{FF2B5EF4-FFF2-40B4-BE49-F238E27FC236}">
                <a16:creationId xmlns:a16="http://schemas.microsoft.com/office/drawing/2014/main" id="{4BF499B2-6A3D-468D-5AAB-EA83AAC66506}"/>
              </a:ext>
            </a:extLst>
          </p:cNvPr>
          <p:cNvSpPr txBox="1"/>
          <p:nvPr/>
        </p:nvSpPr>
        <p:spPr>
          <a:xfrm>
            <a:off x="180278" y="344588"/>
            <a:ext cx="6314303" cy="369332"/>
          </a:xfrm>
          <a:prstGeom prst="rect">
            <a:avLst/>
          </a:prstGeom>
          <a:noFill/>
        </p:spPr>
        <p:txBody>
          <a:bodyPr wrap="square" rtlCol="0">
            <a:spAutoFit/>
          </a:bodyPr>
          <a:lstStyle/>
          <a:p>
            <a:r>
              <a:rPr kumimoji="1" lang="ja-JP" altLang="en-US" b="1" dirty="0">
                <a:solidFill>
                  <a:schemeClr val="accent2"/>
                </a:solidFill>
              </a:rPr>
              <a:t>事前学習：「不思議センサー」を獲得しよう！</a:t>
            </a:r>
          </a:p>
        </p:txBody>
      </p:sp>
      <p:sp>
        <p:nvSpPr>
          <p:cNvPr id="12" name="四角形: 角を丸くする 11">
            <a:extLst>
              <a:ext uri="{FF2B5EF4-FFF2-40B4-BE49-F238E27FC236}">
                <a16:creationId xmlns:a16="http://schemas.microsoft.com/office/drawing/2014/main" id="{83A79AD2-A1FF-13A6-1455-66F74D717654}"/>
              </a:ext>
            </a:extLst>
          </p:cNvPr>
          <p:cNvSpPr/>
          <p:nvPr/>
        </p:nvSpPr>
        <p:spPr>
          <a:xfrm>
            <a:off x="297554" y="1448474"/>
            <a:ext cx="1159417" cy="323682"/>
          </a:xfrm>
          <a:prstGeom prst="roundRect">
            <a:avLst/>
          </a:prstGeom>
          <a:solidFill>
            <a:schemeClr val="accent2">
              <a:lumMod val="60000"/>
              <a:lumOff val="4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狙い</a:t>
            </a:r>
          </a:p>
        </p:txBody>
      </p:sp>
      <p:sp>
        <p:nvSpPr>
          <p:cNvPr id="13" name="テキスト ボックス 12">
            <a:extLst>
              <a:ext uri="{FF2B5EF4-FFF2-40B4-BE49-F238E27FC236}">
                <a16:creationId xmlns:a16="http://schemas.microsoft.com/office/drawing/2014/main" id="{664D741C-2D71-8C4C-92BD-9D4ED81D30F1}"/>
              </a:ext>
            </a:extLst>
          </p:cNvPr>
          <p:cNvSpPr txBox="1"/>
          <p:nvPr/>
        </p:nvSpPr>
        <p:spPr>
          <a:xfrm>
            <a:off x="246143" y="735875"/>
            <a:ext cx="6314303" cy="619913"/>
          </a:xfrm>
          <a:prstGeom prst="rect">
            <a:avLst/>
          </a:prstGeom>
          <a:noFill/>
        </p:spPr>
        <p:txBody>
          <a:bodyPr wrap="square" rtlCol="0">
            <a:spAutoFit/>
          </a:bodyPr>
          <a:lstStyle/>
          <a:p>
            <a:pPr>
              <a:lnSpc>
                <a:spcPct val="150000"/>
              </a:lnSpc>
            </a:pPr>
            <a:r>
              <a:rPr kumimoji="1" lang="ja-JP" altLang="en-US" sz="1200" b="1" dirty="0"/>
              <a:t>不思議なことがいっぱいの「尾瀬」を現地訪問する際に、</a:t>
            </a:r>
            <a:endParaRPr kumimoji="1" lang="en-US" altLang="ja-JP" sz="1200" b="1" dirty="0"/>
          </a:p>
          <a:p>
            <a:pPr>
              <a:lnSpc>
                <a:spcPct val="150000"/>
              </a:lnSpc>
            </a:pPr>
            <a:r>
              <a:rPr kumimoji="1" lang="ja-JP" altLang="en-US" sz="1200" b="1" dirty="0"/>
              <a:t>自分なりの「不思議」を見つけられるようになる（課題発見できるようになる）。</a:t>
            </a:r>
            <a:endParaRPr kumimoji="1" lang="en-US" altLang="ja-JP" sz="1200" b="1" dirty="0"/>
          </a:p>
        </p:txBody>
      </p:sp>
      <p:sp>
        <p:nvSpPr>
          <p:cNvPr id="6" name="四角形: 角を丸くする 5">
            <a:extLst>
              <a:ext uri="{FF2B5EF4-FFF2-40B4-BE49-F238E27FC236}">
                <a16:creationId xmlns:a16="http://schemas.microsoft.com/office/drawing/2014/main" id="{E4CF9B17-1BC9-CD10-09C1-F2478FEA635D}"/>
              </a:ext>
            </a:extLst>
          </p:cNvPr>
          <p:cNvSpPr/>
          <p:nvPr/>
        </p:nvSpPr>
        <p:spPr>
          <a:xfrm>
            <a:off x="221165" y="3956731"/>
            <a:ext cx="1159417" cy="323682"/>
          </a:xfrm>
          <a:prstGeom prst="roundRect">
            <a:avLst/>
          </a:prstGeom>
          <a:solidFill>
            <a:schemeClr val="accent2">
              <a:lumMod val="60000"/>
              <a:lumOff val="4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指導案</a:t>
            </a:r>
          </a:p>
        </p:txBody>
      </p:sp>
      <p:graphicFrame>
        <p:nvGraphicFramePr>
          <p:cNvPr id="14" name="表 13">
            <a:extLst>
              <a:ext uri="{FF2B5EF4-FFF2-40B4-BE49-F238E27FC236}">
                <a16:creationId xmlns:a16="http://schemas.microsoft.com/office/drawing/2014/main" id="{E642938C-8ABC-FD44-E1D1-D1168B01B5AC}"/>
              </a:ext>
            </a:extLst>
          </p:cNvPr>
          <p:cNvGraphicFramePr>
            <a:graphicFrameLocks noGrp="1"/>
          </p:cNvGraphicFramePr>
          <p:nvPr>
            <p:extLst>
              <p:ext uri="{D42A27DB-BD31-4B8C-83A1-F6EECF244321}">
                <p14:modId xmlns:p14="http://schemas.microsoft.com/office/powerpoint/2010/main" val="2533992676"/>
              </p:ext>
            </p:extLst>
          </p:nvPr>
        </p:nvGraphicFramePr>
        <p:xfrm>
          <a:off x="266630" y="4427279"/>
          <a:ext cx="6365713" cy="5090160"/>
        </p:xfrm>
        <a:graphic>
          <a:graphicData uri="http://schemas.openxmlformats.org/drawingml/2006/table">
            <a:tbl>
              <a:tblPr firstRow="1" bandRow="1">
                <a:tableStyleId>{5940675A-B579-460E-94D1-54222C63F5DA}</a:tableStyleId>
              </a:tblPr>
              <a:tblGrid>
                <a:gridCol w="277724">
                  <a:extLst>
                    <a:ext uri="{9D8B030D-6E8A-4147-A177-3AD203B41FA5}">
                      <a16:colId xmlns:a16="http://schemas.microsoft.com/office/drawing/2014/main" val="3818286640"/>
                    </a:ext>
                  </a:extLst>
                </a:gridCol>
                <a:gridCol w="337680">
                  <a:extLst>
                    <a:ext uri="{9D8B030D-6E8A-4147-A177-3AD203B41FA5}">
                      <a16:colId xmlns:a16="http://schemas.microsoft.com/office/drawing/2014/main" val="65810555"/>
                    </a:ext>
                  </a:extLst>
                </a:gridCol>
                <a:gridCol w="1084348">
                  <a:extLst>
                    <a:ext uri="{9D8B030D-6E8A-4147-A177-3AD203B41FA5}">
                      <a16:colId xmlns:a16="http://schemas.microsoft.com/office/drawing/2014/main" val="2891736153"/>
                    </a:ext>
                  </a:extLst>
                </a:gridCol>
                <a:gridCol w="477520">
                  <a:extLst>
                    <a:ext uri="{9D8B030D-6E8A-4147-A177-3AD203B41FA5}">
                      <a16:colId xmlns:a16="http://schemas.microsoft.com/office/drawing/2014/main" val="3108088361"/>
                    </a:ext>
                  </a:extLst>
                </a:gridCol>
                <a:gridCol w="2991762">
                  <a:extLst>
                    <a:ext uri="{9D8B030D-6E8A-4147-A177-3AD203B41FA5}">
                      <a16:colId xmlns:a16="http://schemas.microsoft.com/office/drawing/2014/main" val="2207028741"/>
                    </a:ext>
                  </a:extLst>
                </a:gridCol>
                <a:gridCol w="1196679">
                  <a:extLst>
                    <a:ext uri="{9D8B030D-6E8A-4147-A177-3AD203B41FA5}">
                      <a16:colId xmlns:a16="http://schemas.microsoft.com/office/drawing/2014/main" val="2161203504"/>
                    </a:ext>
                  </a:extLst>
                </a:gridCol>
              </a:tblGrid>
              <a:tr h="343914">
                <a:tc>
                  <a:txBody>
                    <a:bodyPr/>
                    <a:lstStyle/>
                    <a:p>
                      <a:r>
                        <a:rPr kumimoji="1" lang="ja-JP" altLang="en-US" sz="900" b="1" dirty="0"/>
                        <a:t>時配</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ja-JP" altLang="en-US" sz="900" b="1" dirty="0"/>
                        <a:t>概要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ja-JP" altLang="en-US" sz="900" b="1" dirty="0"/>
                        <a:t>学習内容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700" b="1" dirty="0"/>
                        <a:t>目安</a:t>
                      </a:r>
                      <a:endParaRPr kumimoji="1" lang="en-US" altLang="ja-JP" sz="700" b="1" dirty="0"/>
                    </a:p>
                    <a:p>
                      <a:pPr algn="ctr"/>
                      <a:r>
                        <a:rPr kumimoji="1" lang="ja-JP" altLang="en-US" sz="700" b="1" dirty="0"/>
                        <a:t>時間</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ja-JP" altLang="en-US" sz="900" b="1" dirty="0"/>
                        <a:t>学習活動</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ja-JP" altLang="en-US" sz="900" b="1" dirty="0"/>
                        <a:t>資料・備品など</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33419137"/>
                  </a:ext>
                </a:extLst>
              </a:tr>
              <a:tr h="659168">
                <a:tc rowSpan="2">
                  <a:txBody>
                    <a:bodyPr/>
                    <a:lstStyle/>
                    <a:p>
                      <a:pPr algn="ctr"/>
                      <a:r>
                        <a:rPr kumimoji="1" lang="ja-JP" altLang="en-US" sz="900" b="1" dirty="0"/>
                        <a:t>１時間目</a:t>
                      </a:r>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a:txBody>
                    <a:bodyPr/>
                    <a:lstStyle/>
                    <a:p>
                      <a:pPr marL="0" indent="0" algn="ctr">
                        <a:buFont typeface="+mj-lt"/>
                        <a:buNone/>
                      </a:pPr>
                      <a:r>
                        <a:rPr kumimoji="1" lang="ja-JP" altLang="en-US" sz="900" b="1" dirty="0"/>
                        <a:t>オリエンテーション</a:t>
                      </a:r>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mj-lt"/>
                        <a:buNone/>
                      </a:pPr>
                      <a:r>
                        <a:rPr kumimoji="1" lang="ja-JP" altLang="en-US" sz="900" b="1" dirty="0"/>
                        <a:t>１．尾瀬</a:t>
                      </a:r>
                      <a:endParaRPr kumimoji="1" lang="en-US" altLang="ja-JP" sz="900" b="1" dirty="0"/>
                    </a:p>
                    <a:p>
                      <a:pPr marL="0" indent="0">
                        <a:buFont typeface="+mj-lt"/>
                        <a:buNone/>
                      </a:pPr>
                      <a:r>
                        <a:rPr kumimoji="1" lang="ja-JP" altLang="en-US" sz="900" b="1" dirty="0"/>
                        <a:t>　　ネイチャー</a:t>
                      </a:r>
                      <a:endParaRPr kumimoji="1" lang="en-US" altLang="ja-JP" sz="900" b="1" dirty="0"/>
                    </a:p>
                    <a:p>
                      <a:pPr marL="0" indent="0">
                        <a:buFont typeface="+mj-lt"/>
                        <a:buNone/>
                      </a:pPr>
                      <a:r>
                        <a:rPr kumimoji="1" lang="ja-JP" altLang="en-US" sz="900" b="1" dirty="0"/>
                        <a:t>　　ラーニング</a:t>
                      </a:r>
                      <a:endParaRPr kumimoji="1" lang="en-US" altLang="ja-JP" sz="900" b="1" dirty="0"/>
                    </a:p>
                    <a:p>
                      <a:pPr marL="0" indent="0">
                        <a:buFont typeface="+mj-lt"/>
                        <a:buNone/>
                      </a:pPr>
                      <a:r>
                        <a:rPr kumimoji="1" lang="ja-JP" altLang="en-US" sz="900" b="1" dirty="0"/>
                        <a:t>　　を知る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t>15</a:t>
                      </a:r>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kumimoji="1" lang="en-US" altLang="ja-JP" sz="800" b="1" dirty="0"/>
                        <a:t>【</a:t>
                      </a:r>
                      <a:r>
                        <a:rPr kumimoji="1" lang="ja-JP" altLang="en-US" sz="800" b="1" dirty="0"/>
                        <a:t>やること</a:t>
                      </a:r>
                      <a:r>
                        <a:rPr kumimoji="1" lang="en-US" altLang="ja-JP" sz="800" b="1" dirty="0"/>
                        <a:t>】</a:t>
                      </a:r>
                    </a:p>
                    <a:p>
                      <a:pPr marL="171450" indent="-171450">
                        <a:buFont typeface="Wingdings" panose="05000000000000000000" pitchFamily="2" charset="2"/>
                        <a:buChar char="l"/>
                      </a:pPr>
                      <a:r>
                        <a:rPr kumimoji="1" lang="ja-JP" altLang="en-US" sz="800" b="1" dirty="0"/>
                        <a:t>尾瀬ネイチャーライニングの概要を知る</a:t>
                      </a:r>
                      <a:endParaRPr kumimoji="1" lang="en-US" altLang="ja-JP" sz="800" b="1" dirty="0"/>
                    </a:p>
                    <a:p>
                      <a:pPr marL="171450" indent="-171450">
                        <a:buFont typeface="Wingdings" panose="05000000000000000000" pitchFamily="2" charset="2"/>
                        <a:buChar char="l"/>
                      </a:pPr>
                      <a:r>
                        <a:rPr kumimoji="1" lang="ja-JP" altLang="en-US" sz="800" b="1" dirty="0"/>
                        <a:t>尾瀬のイメージについて確認する</a:t>
                      </a:r>
                      <a:endParaRPr kumimoji="1" lang="en-US" altLang="ja-JP" sz="800" b="1" dirty="0"/>
                    </a:p>
                    <a:p>
                      <a:pPr marL="0" indent="0">
                        <a:buFont typeface="Wingdings" panose="05000000000000000000" pitchFamily="2" charset="2"/>
                        <a:buNone/>
                      </a:pPr>
                      <a:r>
                        <a:rPr kumimoji="1" lang="en-US" altLang="ja-JP" sz="800" b="1" dirty="0"/>
                        <a:t>【</a:t>
                      </a:r>
                      <a:r>
                        <a:rPr kumimoji="1" lang="ja-JP" altLang="en-US" sz="800" b="1" dirty="0"/>
                        <a:t>流れ</a:t>
                      </a:r>
                      <a:r>
                        <a:rPr kumimoji="1" lang="en-US" altLang="ja-JP" sz="800" b="1" dirty="0"/>
                        <a:t>】</a:t>
                      </a:r>
                    </a:p>
                    <a:p>
                      <a:pPr marL="171450" indent="-171450">
                        <a:buFont typeface="Wingdings" panose="05000000000000000000" pitchFamily="2" charset="2"/>
                        <a:buChar char="l"/>
                      </a:pPr>
                      <a:r>
                        <a:rPr kumimoji="1" lang="ja-JP" altLang="en-US" sz="800" b="1" dirty="0"/>
                        <a:t>クラス説明　　　</a:t>
                      </a:r>
                      <a:r>
                        <a:rPr kumimoji="1" lang="en-US" altLang="ja-JP" sz="800" b="1" dirty="0"/>
                        <a:t>15</a:t>
                      </a:r>
                      <a:r>
                        <a:rPr kumimoji="1" lang="ja-JP" altLang="en-US" sz="800" b="1" dirty="0"/>
                        <a:t>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a:txBody>
                    <a:bodyPr/>
                    <a:lstStyle/>
                    <a:p>
                      <a:r>
                        <a:rPr kumimoji="1" lang="en-US" altLang="ja-JP" sz="900" b="1" dirty="0"/>
                        <a:t>【</a:t>
                      </a:r>
                      <a:r>
                        <a:rPr kumimoji="1" lang="ja-JP" altLang="en-US" sz="900" b="1" dirty="0"/>
                        <a:t>運営</a:t>
                      </a:r>
                      <a:r>
                        <a:rPr kumimoji="1" lang="en-US" altLang="ja-JP" sz="900" b="1" dirty="0"/>
                        <a:t>】</a:t>
                      </a:r>
                    </a:p>
                    <a:p>
                      <a:r>
                        <a:rPr kumimoji="1" lang="ja-JP" altLang="en-US" sz="900" b="1" dirty="0"/>
                        <a:t>□学習画面</a:t>
                      </a:r>
                      <a:endParaRPr kumimoji="1" lang="en-US" altLang="ja-JP" sz="900" b="1" dirty="0"/>
                    </a:p>
                    <a:p>
                      <a:r>
                        <a:rPr kumimoji="1" lang="ja-JP" altLang="en-US" sz="900" b="1" dirty="0"/>
                        <a:t>□プロジェクター</a:t>
                      </a:r>
                      <a:endParaRPr kumimoji="1" lang="en-US" altLang="ja-JP" sz="900" b="1" dirty="0"/>
                    </a:p>
                    <a:p>
                      <a:endParaRPr kumimoji="1" lang="en-US" altLang="ja-JP" sz="900" b="1" dirty="0"/>
                    </a:p>
                    <a:p>
                      <a:r>
                        <a:rPr kumimoji="1" lang="en-US" altLang="ja-JP" sz="900" b="1" dirty="0"/>
                        <a:t>【</a:t>
                      </a:r>
                      <a:r>
                        <a:rPr kumimoji="1" lang="ja-JP" altLang="en-US" sz="900" b="1" dirty="0"/>
                        <a:t>備品</a:t>
                      </a:r>
                      <a:r>
                        <a:rPr kumimoji="1" lang="en-US" altLang="ja-JP" sz="900" b="1" dirty="0"/>
                        <a:t>】</a:t>
                      </a:r>
                    </a:p>
                    <a:p>
                      <a:r>
                        <a:rPr kumimoji="1" lang="ja-JP" altLang="en-US" sz="900" b="1" dirty="0"/>
                        <a:t>□タブレット端末</a:t>
                      </a:r>
                      <a:br>
                        <a:rPr kumimoji="1" lang="en-US" altLang="ja-JP" sz="900" b="1" dirty="0"/>
                      </a:br>
                      <a:r>
                        <a:rPr kumimoji="1" lang="en-US" altLang="ja-JP" sz="900" b="1" dirty="0"/>
                        <a:t>     </a:t>
                      </a:r>
                      <a:r>
                        <a:rPr kumimoji="1" lang="ja-JP" altLang="en-US" sz="900" b="1" dirty="0"/>
                        <a:t>（写真機能）</a:t>
                      </a:r>
                      <a:endParaRPr kumimoji="1" lang="en-US" altLang="ja-JP" sz="900" b="1" dirty="0"/>
                    </a:p>
                    <a:p>
                      <a:r>
                        <a:rPr kumimoji="1" lang="ja-JP" altLang="en-US" sz="900" b="1" dirty="0"/>
                        <a:t>□</a:t>
                      </a:r>
                      <a:r>
                        <a:rPr kumimoji="1" lang="en-US" altLang="ja-JP" sz="900" b="1" dirty="0"/>
                        <a:t>WS01 P1-3</a:t>
                      </a:r>
                      <a:r>
                        <a:rPr kumimoji="1" lang="ja-JP" altLang="en-US" sz="900" b="1" dirty="0"/>
                        <a:t>該当</a:t>
                      </a:r>
                      <a:endParaRPr kumimoji="1" lang="en-US" altLang="ja-JP"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3371571"/>
                  </a:ext>
                </a:extLst>
              </a:tr>
              <a:tr h="1232357">
                <a:tc vMerge="1">
                  <a:txBody>
                    <a:bodyPr/>
                    <a:lstStyle/>
                    <a:p>
                      <a:endParaRPr kumimoji="1" lang="ja-JP" altLang="en-US" dirty="0"/>
                    </a:p>
                  </a:txBody>
                  <a:tcPr/>
                </a:tc>
                <a:tc vMerge="1">
                  <a:txBody>
                    <a:bodyPr/>
                    <a:lstStyle/>
                    <a:p>
                      <a:pPr marL="0" indent="0">
                        <a:buFont typeface="+mj-lt"/>
                        <a:buNone/>
                      </a:pPr>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mj-lt"/>
                        <a:buNone/>
                      </a:pPr>
                      <a:r>
                        <a:rPr kumimoji="1" lang="ja-JP" altLang="en-US" sz="900" b="1" dirty="0"/>
                        <a:t>２．校内で</a:t>
                      </a:r>
                      <a:endParaRPr kumimoji="1" lang="en-US" altLang="ja-JP" sz="900" b="1" dirty="0"/>
                    </a:p>
                    <a:p>
                      <a:pPr marL="0" indent="0">
                        <a:buFont typeface="+mj-lt"/>
                        <a:buNone/>
                      </a:pPr>
                      <a:r>
                        <a:rPr kumimoji="1" lang="ja-JP" altLang="en-US" sz="900" b="1" dirty="0"/>
                        <a:t>　「不思議」を</a:t>
                      </a:r>
                      <a:endParaRPr kumimoji="1" lang="en-US" altLang="ja-JP" sz="900" b="1" dirty="0"/>
                    </a:p>
                    <a:p>
                      <a:pPr marL="0" indent="0">
                        <a:buFont typeface="+mj-lt"/>
                        <a:buNone/>
                      </a:pPr>
                      <a:r>
                        <a:rPr kumimoji="1" lang="ja-JP" altLang="en-US" sz="900" b="1" dirty="0"/>
                        <a:t>　見つける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t>30</a:t>
                      </a:r>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kumimoji="1" lang="en-US" altLang="ja-JP" sz="800" b="1" dirty="0"/>
                        <a:t>【</a:t>
                      </a:r>
                      <a:r>
                        <a:rPr kumimoji="1" lang="ja-JP" altLang="en-US" sz="800" b="1" dirty="0"/>
                        <a:t>やること</a:t>
                      </a:r>
                      <a:r>
                        <a:rPr kumimoji="1" lang="en-US" altLang="ja-JP" sz="800" b="1" dirty="0"/>
                        <a:t>】</a:t>
                      </a:r>
                    </a:p>
                    <a:p>
                      <a:pPr marL="171450" indent="-171450">
                        <a:buFont typeface="Wingdings" panose="05000000000000000000" pitchFamily="2" charset="2"/>
                        <a:buChar char="l"/>
                      </a:pPr>
                      <a:r>
                        <a:rPr kumimoji="1" lang="ja-JP" altLang="en-US" sz="800" b="1" dirty="0"/>
                        <a:t>３人一組程度のグループになる</a:t>
                      </a:r>
                      <a:endParaRPr kumimoji="1" lang="en-US" altLang="ja-JP" sz="800" b="1" dirty="0"/>
                    </a:p>
                    <a:p>
                      <a:pPr marL="171450" indent="-171450">
                        <a:buFont typeface="Wingdings" panose="05000000000000000000" pitchFamily="2" charset="2"/>
                        <a:buChar char="l"/>
                      </a:pPr>
                      <a:r>
                        <a:rPr kumimoji="1" lang="ja-JP" altLang="en-US" sz="800" b="1" dirty="0"/>
                        <a:t>校内散策を通じて「校内の不思議」を見つけてくる（写真・メモ）</a:t>
                      </a:r>
                      <a:endParaRPr kumimoji="1" lang="en-US" altLang="ja-JP" sz="800" b="1" dirty="0"/>
                    </a:p>
                    <a:p>
                      <a:pPr marL="0" indent="0">
                        <a:buFont typeface="Wingdings" panose="05000000000000000000" pitchFamily="2" charset="2"/>
                        <a:buNone/>
                      </a:pPr>
                      <a:r>
                        <a:rPr kumimoji="1" lang="en-US" altLang="ja-JP" sz="800" b="1" dirty="0"/>
                        <a:t>※</a:t>
                      </a:r>
                      <a:r>
                        <a:rPr kumimoji="1" lang="ja-JP" altLang="en-US" sz="800" b="1" dirty="0"/>
                        <a:t>入れない場所等の諸注意は確認する</a:t>
                      </a:r>
                      <a:endParaRPr kumimoji="1" lang="en-US" altLang="ja-JP" sz="800" b="1" dirty="0"/>
                    </a:p>
                    <a:p>
                      <a:pPr marL="0" indent="0">
                        <a:buFont typeface="Wingdings" panose="05000000000000000000" pitchFamily="2" charset="2"/>
                        <a:buNone/>
                      </a:pPr>
                      <a:r>
                        <a:rPr kumimoji="1" lang="en-US" altLang="ja-JP" sz="800" b="1" dirty="0"/>
                        <a:t>※</a:t>
                      </a:r>
                      <a:r>
                        <a:rPr kumimoji="1" lang="ja-JP" altLang="en-US" sz="800" b="1" dirty="0"/>
                        <a:t>教室に戻ってくる時間を指定する</a:t>
                      </a:r>
                      <a:endParaRPr kumimoji="1" lang="en-US" altLang="ja-JP" sz="800" b="1" dirty="0"/>
                    </a:p>
                    <a:p>
                      <a:pPr marL="0" indent="0">
                        <a:buFont typeface="Wingdings" panose="05000000000000000000" pitchFamily="2" charset="2"/>
                        <a:buNone/>
                      </a:pPr>
                      <a:r>
                        <a:rPr kumimoji="1" lang="en-US" altLang="ja-JP" sz="800" b="1" dirty="0"/>
                        <a:t>【</a:t>
                      </a:r>
                      <a:r>
                        <a:rPr kumimoji="1" lang="ja-JP" altLang="en-US" sz="800" b="1" dirty="0"/>
                        <a:t>流れ</a:t>
                      </a:r>
                      <a:r>
                        <a:rPr kumimoji="1" lang="en-US" altLang="ja-JP" sz="800" b="1" dirty="0"/>
                        <a:t>】</a:t>
                      </a:r>
                    </a:p>
                    <a:p>
                      <a:pPr marL="171450" indent="-171450">
                        <a:buFont typeface="Wingdings" panose="05000000000000000000" pitchFamily="2" charset="2"/>
                        <a:buChar char="l"/>
                      </a:pPr>
                      <a:r>
                        <a:rPr kumimoji="1" lang="ja-JP" altLang="en-US" sz="800" b="1" dirty="0"/>
                        <a:t>クラス説明　　　</a:t>
                      </a:r>
                      <a:r>
                        <a:rPr kumimoji="1" lang="en-US" altLang="ja-JP" sz="800" b="1" dirty="0"/>
                        <a:t>05</a:t>
                      </a:r>
                      <a:r>
                        <a:rPr kumimoji="1" lang="ja-JP" altLang="en-US" sz="800" b="1" dirty="0"/>
                        <a:t>分</a:t>
                      </a:r>
                      <a:endParaRPr kumimoji="1" lang="en-US" altLang="ja-JP" sz="800" b="1" dirty="0"/>
                    </a:p>
                    <a:p>
                      <a:pPr marL="171450" indent="-171450">
                        <a:buFont typeface="Wingdings" panose="05000000000000000000" pitchFamily="2" charset="2"/>
                        <a:buChar char="l"/>
                      </a:pPr>
                      <a:r>
                        <a:rPr kumimoji="1" lang="ja-JP" altLang="en-US" sz="800" b="1" dirty="0"/>
                        <a:t>校内散策　　　　</a:t>
                      </a:r>
                      <a:r>
                        <a:rPr kumimoji="1" lang="en-US" altLang="ja-JP" sz="800" b="1" dirty="0"/>
                        <a:t>20</a:t>
                      </a:r>
                      <a:r>
                        <a:rPr kumimoji="1" lang="ja-JP" altLang="en-US" sz="800" b="1" dirty="0"/>
                        <a:t>分</a:t>
                      </a:r>
                      <a:endParaRPr kumimoji="1" lang="en-US" altLang="ja-JP" sz="800" b="1" dirty="0"/>
                    </a:p>
                    <a:p>
                      <a:pPr marL="171450" indent="-171450">
                        <a:buFont typeface="Wingdings" panose="05000000000000000000" pitchFamily="2" charset="2"/>
                        <a:buChar char="l"/>
                      </a:pPr>
                      <a:r>
                        <a:rPr kumimoji="1" lang="ja-JP" altLang="en-US" sz="800" b="1" dirty="0"/>
                        <a:t>あまり時間　　　</a:t>
                      </a:r>
                      <a:r>
                        <a:rPr kumimoji="1" lang="en-US" altLang="ja-JP" sz="800" b="1" dirty="0"/>
                        <a:t>05</a:t>
                      </a:r>
                      <a:r>
                        <a:rPr kumimoji="1" lang="ja-JP" altLang="en-US" sz="800" b="1" dirty="0"/>
                        <a:t>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9814824"/>
                  </a:ext>
                </a:extLst>
              </a:tr>
              <a:tr h="1003082">
                <a:tc rowSpan="3">
                  <a:txBody>
                    <a:bodyPr/>
                    <a:lstStyle/>
                    <a:p>
                      <a:pPr algn="ctr"/>
                      <a:r>
                        <a:rPr kumimoji="1" lang="ja-JP" altLang="en-US" sz="900" b="1" dirty="0"/>
                        <a:t>２時間目</a:t>
                      </a:r>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3">
                  <a:txBody>
                    <a:bodyPr/>
                    <a:lstStyle/>
                    <a:p>
                      <a:pPr algn="ctr"/>
                      <a:r>
                        <a:rPr kumimoji="1" lang="ja-JP" altLang="en-US" sz="900" b="1" dirty="0"/>
                        <a:t>不思議を共有し合おう</a:t>
                      </a:r>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900" b="1" dirty="0"/>
                        <a:t>１．「不思議」</a:t>
                      </a:r>
                      <a:endParaRPr kumimoji="1" lang="en-US" altLang="ja-JP" sz="900" b="1" dirty="0"/>
                    </a:p>
                    <a:p>
                      <a:r>
                        <a:rPr kumimoji="1" lang="ja-JP" altLang="en-US" sz="900" b="1" dirty="0"/>
                        <a:t>　　を共有する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t>15</a:t>
                      </a:r>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kumimoji="1" lang="en-US" altLang="ja-JP" sz="800" b="1" dirty="0"/>
                        <a:t>【</a:t>
                      </a:r>
                      <a:r>
                        <a:rPr kumimoji="1" lang="ja-JP" altLang="en-US" sz="800" b="1" dirty="0"/>
                        <a:t>やること</a:t>
                      </a:r>
                      <a:r>
                        <a:rPr kumimoji="1" lang="en-US" altLang="ja-JP" sz="800" b="1" dirty="0"/>
                        <a:t>】</a:t>
                      </a:r>
                    </a:p>
                    <a:p>
                      <a:pPr marL="171450" indent="-171450">
                        <a:buFont typeface="Wingdings" panose="05000000000000000000" pitchFamily="2" charset="2"/>
                        <a:buChar char="l"/>
                      </a:pPr>
                      <a:r>
                        <a:rPr kumimoji="1" lang="ja-JP" altLang="en-US" sz="800" b="1" dirty="0"/>
                        <a:t>グループでどのような「校内の不思議」を発見したかを確認し合う</a:t>
                      </a:r>
                      <a:endParaRPr kumimoji="1" lang="en-US" altLang="ja-JP" sz="800" b="1" dirty="0"/>
                    </a:p>
                    <a:p>
                      <a:pPr marL="0" indent="0">
                        <a:buFont typeface="Wingdings" panose="05000000000000000000" pitchFamily="2" charset="2"/>
                        <a:buNone/>
                      </a:pPr>
                      <a:r>
                        <a:rPr kumimoji="1" lang="en-US" altLang="ja-JP" sz="800" b="1" dirty="0"/>
                        <a:t>【</a:t>
                      </a:r>
                      <a:r>
                        <a:rPr kumimoji="1" lang="ja-JP" altLang="en-US" sz="800" b="1" dirty="0"/>
                        <a:t>流れ</a:t>
                      </a:r>
                      <a:r>
                        <a:rPr kumimoji="1" lang="en-US" altLang="ja-JP" sz="800" b="1" dirty="0"/>
                        <a:t>】</a:t>
                      </a:r>
                    </a:p>
                    <a:p>
                      <a:pPr marL="171450" indent="-171450">
                        <a:buFont typeface="Wingdings" panose="05000000000000000000" pitchFamily="2" charset="2"/>
                        <a:buChar char="l"/>
                      </a:pPr>
                      <a:r>
                        <a:rPr kumimoji="1" lang="ja-JP" altLang="en-US" sz="800" b="1" dirty="0"/>
                        <a:t>クラス説明　　　</a:t>
                      </a:r>
                      <a:r>
                        <a:rPr kumimoji="1" lang="en-US" altLang="ja-JP" sz="800" b="1" dirty="0"/>
                        <a:t>05</a:t>
                      </a:r>
                      <a:r>
                        <a:rPr kumimoji="1" lang="ja-JP" altLang="en-US" sz="800" b="1" dirty="0"/>
                        <a:t>分</a:t>
                      </a:r>
                      <a:endParaRPr kumimoji="1" lang="en-US" altLang="ja-JP" sz="800" b="1" dirty="0"/>
                    </a:p>
                    <a:p>
                      <a:pPr marL="171450" indent="-171450">
                        <a:buFont typeface="Wingdings" panose="05000000000000000000" pitchFamily="2" charset="2"/>
                        <a:buChar char="l"/>
                      </a:pPr>
                      <a:r>
                        <a:rPr kumimoji="1" lang="ja-JP" altLang="en-US" sz="800" b="1" dirty="0"/>
                        <a:t>ペアワーク　　　</a:t>
                      </a:r>
                      <a:r>
                        <a:rPr kumimoji="1" lang="en-US" altLang="ja-JP" sz="800" b="1" dirty="0"/>
                        <a:t>10</a:t>
                      </a:r>
                      <a:r>
                        <a:rPr kumimoji="1" lang="ja-JP" altLang="en-US" sz="800" b="1" dirty="0"/>
                        <a:t>分</a:t>
                      </a:r>
                      <a:br>
                        <a:rPr kumimoji="1" lang="en-US" altLang="ja-JP" sz="800" b="1" dirty="0"/>
                      </a:br>
                      <a:r>
                        <a:rPr kumimoji="1" lang="en-US" altLang="ja-JP" sz="800" b="1" dirty="0"/>
                        <a:t>※3</a:t>
                      </a:r>
                      <a:r>
                        <a:rPr kumimoji="1" lang="ja-JP" altLang="en-US" sz="800" b="1" dirty="0"/>
                        <a:t>人一組で行った校内散策について、違うグループの</a:t>
                      </a:r>
                      <a:r>
                        <a:rPr kumimoji="1" lang="en-US" altLang="ja-JP" sz="800" b="1" dirty="0"/>
                        <a:t>1</a:t>
                      </a:r>
                      <a:r>
                        <a:rPr kumimoji="1" lang="ja-JP" altLang="en-US" sz="800" b="1" dirty="0"/>
                        <a:t>名同士をペアにする想定</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3">
                  <a:txBody>
                    <a:bodyPr/>
                    <a:lstStyle/>
                    <a:p>
                      <a:r>
                        <a:rPr kumimoji="1" lang="en-US" altLang="ja-JP" sz="900" b="1" dirty="0"/>
                        <a:t>【</a:t>
                      </a:r>
                      <a:r>
                        <a:rPr kumimoji="1" lang="ja-JP" altLang="en-US" sz="900" b="1" dirty="0"/>
                        <a:t>運営</a:t>
                      </a:r>
                      <a:r>
                        <a:rPr kumimoji="1" lang="en-US" altLang="ja-JP" sz="900" b="1" dirty="0"/>
                        <a:t>】</a:t>
                      </a:r>
                    </a:p>
                    <a:p>
                      <a:r>
                        <a:rPr kumimoji="1" lang="ja-JP" altLang="en-US" sz="900" b="1" dirty="0"/>
                        <a:t>□学習画面</a:t>
                      </a:r>
                      <a:endParaRPr kumimoji="1" lang="en-US" altLang="ja-JP" sz="900" b="1" dirty="0"/>
                    </a:p>
                    <a:p>
                      <a:r>
                        <a:rPr kumimoji="1" lang="ja-JP" altLang="en-US" sz="900" b="1" dirty="0"/>
                        <a:t>□プロジェクター</a:t>
                      </a:r>
                      <a:endParaRPr kumimoji="1" lang="en-US" altLang="ja-JP" sz="900" b="1" dirty="0"/>
                    </a:p>
                    <a:p>
                      <a:endParaRPr kumimoji="1" lang="en-US" altLang="ja-JP" sz="900" b="1" dirty="0"/>
                    </a:p>
                    <a:p>
                      <a:r>
                        <a:rPr kumimoji="1" lang="en-US" altLang="ja-JP" sz="900" b="1" dirty="0"/>
                        <a:t>【</a:t>
                      </a:r>
                      <a:r>
                        <a:rPr kumimoji="1" lang="ja-JP" altLang="en-US" sz="900" b="1" dirty="0"/>
                        <a:t>備品</a:t>
                      </a:r>
                      <a:r>
                        <a:rPr kumimoji="1" lang="en-US" altLang="ja-JP" sz="900" b="1" dirty="0"/>
                        <a:t>】</a:t>
                      </a:r>
                    </a:p>
                    <a:p>
                      <a:r>
                        <a:rPr kumimoji="1" lang="ja-JP" altLang="en-US" sz="900" b="1" dirty="0"/>
                        <a:t>□タブレット端末</a:t>
                      </a:r>
                      <a:br>
                        <a:rPr kumimoji="1" lang="en-US" altLang="ja-JP" sz="900" b="1" dirty="0"/>
                      </a:br>
                      <a:r>
                        <a:rPr kumimoji="1" lang="en-US" altLang="ja-JP" sz="900" b="1" dirty="0"/>
                        <a:t>     </a:t>
                      </a:r>
                      <a:r>
                        <a:rPr kumimoji="1" lang="ja-JP" altLang="en-US" sz="900" b="1" dirty="0"/>
                        <a:t>（写真機能）</a:t>
                      </a:r>
                      <a:endParaRPr kumimoji="1" lang="en-US" altLang="ja-JP" sz="900" b="1" dirty="0"/>
                    </a:p>
                    <a:p>
                      <a:r>
                        <a:rPr kumimoji="1" lang="ja-JP" altLang="en-US" sz="900" b="1" dirty="0"/>
                        <a:t>□</a:t>
                      </a:r>
                      <a:r>
                        <a:rPr kumimoji="1" lang="en-US" altLang="ja-JP" sz="900" b="1" dirty="0"/>
                        <a:t>WS01 P3-4</a:t>
                      </a:r>
                      <a:r>
                        <a:rPr kumimoji="1" lang="ja-JP" altLang="en-US" sz="900" b="1" dirty="0"/>
                        <a:t>該当</a:t>
                      </a:r>
                      <a:endParaRPr kumimoji="1" lang="en-US" altLang="ja-JP" sz="900" b="1" dirty="0"/>
                    </a:p>
                    <a:p>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2741505"/>
                  </a:ext>
                </a:extLst>
              </a:tr>
              <a:tr h="659168">
                <a:tc vMerge="1">
                  <a:txBody>
                    <a:bodyPr/>
                    <a:lstStyle/>
                    <a:p>
                      <a:endParaRPr kumimoji="1" lang="ja-JP" altLang="en-US" dirty="0"/>
                    </a:p>
                  </a:txBody>
                  <a:tcPr/>
                </a:tc>
                <a:tc vMerge="1">
                  <a:txBody>
                    <a:bodyPr/>
                    <a:lstStyle/>
                    <a:p>
                      <a:endParaRPr kumimoji="1" lang="en-US" altLang="ja-JP"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900" b="1" dirty="0"/>
                        <a:t>２．現地学習に</a:t>
                      </a:r>
                      <a:endParaRPr kumimoji="1" lang="en-US" altLang="ja-JP" sz="900" b="1" dirty="0"/>
                    </a:p>
                    <a:p>
                      <a:r>
                        <a:rPr kumimoji="1" lang="ja-JP" altLang="en-US" sz="900" b="1" dirty="0"/>
                        <a:t>　　向けて</a:t>
                      </a:r>
                      <a:endParaRPr kumimoji="1" lang="en-US" altLang="ja-JP" sz="900" b="1" dirty="0"/>
                    </a:p>
                    <a:p>
                      <a:r>
                        <a:rPr kumimoji="1" lang="ja-JP" altLang="en-US" sz="900" b="1" dirty="0"/>
                        <a:t>　　確認する</a:t>
                      </a:r>
                      <a:endParaRPr kumimoji="1" lang="en-US" altLang="ja-JP"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t>15</a:t>
                      </a:r>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kumimoji="1" lang="en-US" altLang="ja-JP" sz="800" b="1" dirty="0"/>
                        <a:t>【</a:t>
                      </a:r>
                      <a:r>
                        <a:rPr kumimoji="1" lang="ja-JP" altLang="en-US" sz="800" b="1" dirty="0"/>
                        <a:t>やること</a:t>
                      </a:r>
                      <a:r>
                        <a:rPr kumimoji="1" lang="en-US" altLang="ja-JP" sz="800" b="1" dirty="0"/>
                        <a:t>】</a:t>
                      </a:r>
                    </a:p>
                    <a:p>
                      <a:pPr marL="171450" indent="-171450">
                        <a:buFont typeface="Wingdings" panose="05000000000000000000" pitchFamily="2" charset="2"/>
                        <a:buChar char="l"/>
                      </a:pPr>
                      <a:r>
                        <a:rPr kumimoji="1" lang="ja-JP" altLang="en-US" sz="800" b="1" dirty="0"/>
                        <a:t>現地学習に向けての心構えやポイントについて確認する</a:t>
                      </a:r>
                      <a:endParaRPr kumimoji="1" lang="en-US" altLang="ja-JP" sz="800" b="1" dirty="0"/>
                    </a:p>
                    <a:p>
                      <a:pPr marL="0" indent="0">
                        <a:buFont typeface="Wingdings" panose="05000000000000000000" pitchFamily="2" charset="2"/>
                        <a:buNone/>
                      </a:pPr>
                      <a:r>
                        <a:rPr kumimoji="1" lang="en-US" altLang="ja-JP" sz="800" b="1" dirty="0"/>
                        <a:t>※</a:t>
                      </a:r>
                      <a:r>
                        <a:rPr kumimoji="1" lang="ja-JP" altLang="en-US" sz="800" b="1" dirty="0"/>
                        <a:t>特に学校として確認したい部分については内容を加える</a:t>
                      </a:r>
                      <a:endParaRPr kumimoji="1" lang="en-US" altLang="ja-JP" sz="800" b="1" dirty="0"/>
                    </a:p>
                    <a:p>
                      <a:pPr marL="0" indent="0">
                        <a:buFont typeface="Wingdings" panose="05000000000000000000" pitchFamily="2" charset="2"/>
                        <a:buNone/>
                      </a:pPr>
                      <a:r>
                        <a:rPr kumimoji="1" lang="en-US" altLang="ja-JP" sz="800" b="1" dirty="0"/>
                        <a:t>【</a:t>
                      </a:r>
                      <a:r>
                        <a:rPr kumimoji="1" lang="ja-JP" altLang="en-US" sz="800" b="1" dirty="0"/>
                        <a:t>流れ</a:t>
                      </a:r>
                      <a:r>
                        <a:rPr kumimoji="1" lang="en-US" altLang="ja-JP" sz="800" b="1" dirty="0"/>
                        <a:t>】</a:t>
                      </a:r>
                    </a:p>
                    <a:p>
                      <a:pPr marL="171450" indent="-171450">
                        <a:buFont typeface="Wingdings" panose="05000000000000000000" pitchFamily="2" charset="2"/>
                        <a:buChar char="l"/>
                      </a:pPr>
                      <a:r>
                        <a:rPr kumimoji="1" lang="ja-JP" altLang="en-US" sz="800" b="1" dirty="0"/>
                        <a:t>クラス説明　　　</a:t>
                      </a:r>
                      <a:r>
                        <a:rPr kumimoji="1" lang="en-US" altLang="ja-JP" sz="800" b="1" dirty="0"/>
                        <a:t>15</a:t>
                      </a:r>
                      <a:r>
                        <a:rPr kumimoji="1" lang="ja-JP" altLang="en-US" sz="800" b="1" dirty="0"/>
                        <a:t>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2538073"/>
                  </a:ext>
                </a:extLst>
              </a:tr>
              <a:tr h="888444">
                <a:tc vMerge="1">
                  <a:txBody>
                    <a:bodyPr/>
                    <a:lstStyle/>
                    <a:p>
                      <a:pPr algn="ctr"/>
                      <a:endParaRPr kumimoji="1" lang="ja-JP" altLang="en-US" sz="900" b="1" dirty="0"/>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en-US" altLang="ja-JP"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900" b="1" dirty="0"/>
                        <a:t>３．ふりかえり</a:t>
                      </a:r>
                      <a:endParaRPr kumimoji="1" lang="en-US" altLang="ja-JP"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t>10</a:t>
                      </a:r>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kumimoji="1" lang="en-US" altLang="ja-JP" sz="800" b="1" dirty="0"/>
                        <a:t>【</a:t>
                      </a:r>
                      <a:r>
                        <a:rPr kumimoji="1" lang="ja-JP" altLang="en-US" sz="800" b="1" dirty="0"/>
                        <a:t>やること</a:t>
                      </a:r>
                      <a:r>
                        <a:rPr kumimoji="1" lang="en-US" altLang="ja-JP" sz="800" b="1" dirty="0"/>
                        <a:t>】</a:t>
                      </a:r>
                    </a:p>
                    <a:p>
                      <a:pPr marL="171450" indent="-171450">
                        <a:buFont typeface="Wingdings" panose="05000000000000000000" pitchFamily="2" charset="2"/>
                        <a:buChar char="l"/>
                      </a:pPr>
                      <a:r>
                        <a:rPr kumimoji="1" lang="ja-JP" altLang="en-US" sz="800" b="1" dirty="0"/>
                        <a:t>グループで「校内の不思議」を発見する時に大切にしたことや、「尾瀬の不思議」を発見する時に意識したいことを自分たちで決める</a:t>
                      </a:r>
                      <a:endParaRPr kumimoji="1" lang="en-US" altLang="ja-JP" sz="800" b="1" dirty="0"/>
                    </a:p>
                    <a:p>
                      <a:pPr marL="0" indent="0">
                        <a:buFont typeface="Wingdings" panose="05000000000000000000" pitchFamily="2" charset="2"/>
                        <a:buNone/>
                      </a:pPr>
                      <a:r>
                        <a:rPr kumimoji="1" lang="en-US" altLang="ja-JP" sz="800" b="1" dirty="0"/>
                        <a:t>【</a:t>
                      </a:r>
                      <a:r>
                        <a:rPr kumimoji="1" lang="ja-JP" altLang="en-US" sz="800" b="1" dirty="0"/>
                        <a:t>流れ</a:t>
                      </a:r>
                      <a:r>
                        <a:rPr kumimoji="1" lang="en-US" altLang="ja-JP" sz="800" b="1" dirty="0"/>
                        <a:t>】</a:t>
                      </a:r>
                    </a:p>
                    <a:p>
                      <a:pPr marL="171450" indent="-171450">
                        <a:buFont typeface="Wingdings" panose="05000000000000000000" pitchFamily="2" charset="2"/>
                        <a:buChar char="l"/>
                      </a:pPr>
                      <a:r>
                        <a:rPr kumimoji="1" lang="ja-JP" altLang="en-US" sz="800" b="1" dirty="0"/>
                        <a:t>クラス説明　　　</a:t>
                      </a:r>
                      <a:r>
                        <a:rPr kumimoji="1" lang="en-US" altLang="ja-JP" sz="800" b="1" dirty="0"/>
                        <a:t>05</a:t>
                      </a:r>
                      <a:r>
                        <a:rPr kumimoji="1" lang="ja-JP" altLang="en-US" sz="800" b="1" dirty="0"/>
                        <a:t>分</a:t>
                      </a:r>
                      <a:endParaRPr kumimoji="1" lang="en-US" altLang="ja-JP" sz="800" b="1" dirty="0"/>
                    </a:p>
                    <a:p>
                      <a:pPr marL="171450" indent="-171450">
                        <a:buFont typeface="Wingdings" panose="05000000000000000000" pitchFamily="2" charset="2"/>
                        <a:buChar char="l"/>
                      </a:pPr>
                      <a:r>
                        <a:rPr kumimoji="1" lang="ja-JP" altLang="en-US" sz="800" b="1" dirty="0"/>
                        <a:t>個人ワーク　　　</a:t>
                      </a:r>
                      <a:r>
                        <a:rPr kumimoji="1" lang="en-US" altLang="ja-JP" sz="800" b="1" dirty="0"/>
                        <a:t>05</a:t>
                      </a:r>
                      <a:r>
                        <a:rPr kumimoji="1" lang="ja-JP" altLang="en-US" sz="800" b="1" dirty="0"/>
                        <a:t>分</a:t>
                      </a:r>
                      <a:endParaRPr kumimoji="1" lang="en-US" altLang="ja-JP" sz="8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0535857"/>
                  </a:ext>
                </a:extLst>
              </a:tr>
            </a:tbl>
          </a:graphicData>
        </a:graphic>
      </p:graphicFrame>
      <p:sp>
        <p:nvSpPr>
          <p:cNvPr id="16" name="テキスト ボックス 15">
            <a:extLst>
              <a:ext uri="{FF2B5EF4-FFF2-40B4-BE49-F238E27FC236}">
                <a16:creationId xmlns:a16="http://schemas.microsoft.com/office/drawing/2014/main" id="{3E64A6EA-BC35-BEAE-B62D-0968044D9EE6}"/>
              </a:ext>
            </a:extLst>
          </p:cNvPr>
          <p:cNvSpPr txBox="1"/>
          <p:nvPr/>
        </p:nvSpPr>
        <p:spPr>
          <a:xfrm>
            <a:off x="211202" y="1823997"/>
            <a:ext cx="6314303" cy="762838"/>
          </a:xfrm>
          <a:prstGeom prst="rect">
            <a:avLst/>
          </a:prstGeom>
          <a:noFill/>
        </p:spPr>
        <p:txBody>
          <a:bodyPr wrap="square" rtlCol="0">
            <a:spAutoFit/>
          </a:bodyPr>
          <a:lstStyle/>
          <a:p>
            <a:pPr>
              <a:lnSpc>
                <a:spcPct val="150000"/>
              </a:lnSpc>
            </a:pPr>
            <a:r>
              <a:rPr kumimoji="1" lang="ja-JP" altLang="en-US" sz="1000" b="1" dirty="0"/>
              <a:t>・尾瀬ネイチャーラーニングの授業概要を知り、見通しを立てる。</a:t>
            </a:r>
            <a:endParaRPr kumimoji="1" lang="en-US" altLang="ja-JP" sz="1000" b="1" dirty="0"/>
          </a:p>
          <a:p>
            <a:pPr>
              <a:lnSpc>
                <a:spcPct val="150000"/>
              </a:lnSpc>
            </a:pPr>
            <a:r>
              <a:rPr kumimoji="1" lang="ja-JP" altLang="en-US" sz="1000" b="1" dirty="0"/>
              <a:t>・自らの疑問を、自ら表現できるようになる。</a:t>
            </a:r>
            <a:endParaRPr kumimoji="1" lang="en-US" altLang="ja-JP" sz="1000" b="1" dirty="0"/>
          </a:p>
          <a:p>
            <a:pPr>
              <a:lnSpc>
                <a:spcPct val="150000"/>
              </a:lnSpc>
            </a:pPr>
            <a:r>
              <a:rPr kumimoji="1" lang="ja-JP" altLang="en-US" sz="1000" b="1" dirty="0"/>
              <a:t>・現地学習のポイントや心構えを理解する。</a:t>
            </a:r>
            <a:endParaRPr kumimoji="1" lang="en-US" altLang="ja-JP" sz="1000" b="1" dirty="0"/>
          </a:p>
        </p:txBody>
      </p:sp>
      <p:sp>
        <p:nvSpPr>
          <p:cNvPr id="8" name="四角形: 角を丸くする 7">
            <a:extLst>
              <a:ext uri="{FF2B5EF4-FFF2-40B4-BE49-F238E27FC236}">
                <a16:creationId xmlns:a16="http://schemas.microsoft.com/office/drawing/2014/main" id="{3044CEFA-8E3A-304E-85BA-CE1F97AF75B2}"/>
              </a:ext>
            </a:extLst>
          </p:cNvPr>
          <p:cNvSpPr/>
          <p:nvPr/>
        </p:nvSpPr>
        <p:spPr>
          <a:xfrm>
            <a:off x="266630" y="2750115"/>
            <a:ext cx="1159417" cy="323682"/>
          </a:xfrm>
          <a:prstGeom prst="roundRect">
            <a:avLst/>
          </a:prstGeom>
          <a:solidFill>
            <a:schemeClr val="accent2">
              <a:lumMod val="60000"/>
              <a:lumOff val="4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使用教材</a:t>
            </a:r>
          </a:p>
        </p:txBody>
      </p:sp>
      <p:sp>
        <p:nvSpPr>
          <p:cNvPr id="9" name="テキスト ボックス 8">
            <a:extLst>
              <a:ext uri="{FF2B5EF4-FFF2-40B4-BE49-F238E27FC236}">
                <a16:creationId xmlns:a16="http://schemas.microsoft.com/office/drawing/2014/main" id="{6C321E59-6AEE-032B-CFD0-FD38F36C9C20}"/>
              </a:ext>
            </a:extLst>
          </p:cNvPr>
          <p:cNvSpPr txBox="1"/>
          <p:nvPr/>
        </p:nvSpPr>
        <p:spPr>
          <a:xfrm>
            <a:off x="180278" y="3125638"/>
            <a:ext cx="6477044" cy="762838"/>
          </a:xfrm>
          <a:prstGeom prst="rect">
            <a:avLst/>
          </a:prstGeom>
          <a:noFill/>
        </p:spPr>
        <p:txBody>
          <a:bodyPr wrap="square" rtlCol="0">
            <a:spAutoFit/>
          </a:bodyPr>
          <a:lstStyle/>
          <a:p>
            <a:pPr>
              <a:lnSpc>
                <a:spcPct val="150000"/>
              </a:lnSpc>
            </a:pPr>
            <a:r>
              <a:rPr kumimoji="1" lang="en-US" altLang="ja-JP" sz="1000" b="1" dirty="0"/>
              <a:t>【</a:t>
            </a:r>
            <a:r>
              <a:rPr kumimoji="1" lang="ja-JP" altLang="en-US" sz="1000" b="1" dirty="0"/>
              <a:t>先生</a:t>
            </a:r>
            <a:r>
              <a:rPr kumimoji="1" lang="en-US" altLang="ja-JP" sz="1000" b="1" dirty="0"/>
              <a:t>】</a:t>
            </a:r>
          </a:p>
          <a:p>
            <a:pPr>
              <a:lnSpc>
                <a:spcPct val="150000"/>
              </a:lnSpc>
            </a:pPr>
            <a:r>
              <a:rPr kumimoji="1" lang="ja-JP" altLang="en-US" sz="1000" b="1" dirty="0"/>
              <a:t>・学習画面（事前学習）</a:t>
            </a:r>
            <a:endParaRPr kumimoji="1" lang="en-US" altLang="ja-JP" sz="1000" b="1" dirty="0"/>
          </a:p>
          <a:p>
            <a:pPr>
              <a:lnSpc>
                <a:spcPct val="150000"/>
              </a:lnSpc>
            </a:pPr>
            <a:r>
              <a:rPr kumimoji="1" lang="ja-JP" altLang="en-US" sz="1000" b="1" dirty="0"/>
              <a:t>・プロジェクター</a:t>
            </a:r>
            <a:endParaRPr kumimoji="1" lang="en-US" altLang="ja-JP" sz="1000" b="1" dirty="0"/>
          </a:p>
        </p:txBody>
      </p:sp>
      <p:sp>
        <p:nvSpPr>
          <p:cNvPr id="15" name="テキスト ボックス 14">
            <a:extLst>
              <a:ext uri="{FF2B5EF4-FFF2-40B4-BE49-F238E27FC236}">
                <a16:creationId xmlns:a16="http://schemas.microsoft.com/office/drawing/2014/main" id="{5FA24347-9401-7E6E-F191-75455B006267}"/>
              </a:ext>
            </a:extLst>
          </p:cNvPr>
          <p:cNvSpPr txBox="1"/>
          <p:nvPr/>
        </p:nvSpPr>
        <p:spPr>
          <a:xfrm>
            <a:off x="3439201" y="3067925"/>
            <a:ext cx="3418800" cy="823302"/>
          </a:xfrm>
          <a:prstGeom prst="rect">
            <a:avLst/>
          </a:prstGeom>
          <a:noFill/>
        </p:spPr>
        <p:txBody>
          <a:bodyPr wrap="square" rtlCol="0">
            <a:spAutoFit/>
          </a:bodyPr>
          <a:lstStyle/>
          <a:p>
            <a:pPr>
              <a:spcAft>
                <a:spcPts val="300"/>
              </a:spcAft>
            </a:pPr>
            <a:r>
              <a:rPr kumimoji="1" lang="en-US" altLang="ja-JP" sz="1000" b="1" dirty="0"/>
              <a:t>【</a:t>
            </a:r>
            <a:r>
              <a:rPr kumimoji="1" lang="ja-JP" altLang="en-US" sz="1000" b="1" dirty="0"/>
              <a:t>児童</a:t>
            </a:r>
            <a:r>
              <a:rPr kumimoji="1" lang="en-US" altLang="ja-JP" sz="1000" b="1" dirty="0"/>
              <a:t>】</a:t>
            </a:r>
          </a:p>
          <a:p>
            <a:pPr>
              <a:spcAft>
                <a:spcPts val="300"/>
              </a:spcAft>
            </a:pPr>
            <a:r>
              <a:rPr kumimoji="1" lang="ja-JP" altLang="en-US" sz="1000" b="1" dirty="0"/>
              <a:t>・</a:t>
            </a:r>
            <a:r>
              <a:rPr kumimoji="1" lang="en-US" altLang="ja-JP" sz="1000" b="1" dirty="0"/>
              <a:t>WS01</a:t>
            </a:r>
            <a:r>
              <a:rPr kumimoji="1" lang="ja-JP" altLang="en-US" sz="1000" b="1" dirty="0"/>
              <a:t>（ワークシート：事前学習・現地学習）</a:t>
            </a:r>
            <a:endParaRPr kumimoji="1" lang="en-US" altLang="ja-JP" sz="1000" b="1" dirty="0"/>
          </a:p>
          <a:p>
            <a:pPr>
              <a:spcAft>
                <a:spcPts val="300"/>
              </a:spcAft>
            </a:pPr>
            <a:r>
              <a:rPr kumimoji="1" lang="ja-JP" altLang="en-US" sz="1000" b="1" dirty="0"/>
              <a:t>・タブレット端末</a:t>
            </a:r>
            <a:endParaRPr kumimoji="1" lang="en-US" altLang="ja-JP" sz="1000" b="1" dirty="0"/>
          </a:p>
          <a:p>
            <a:pPr>
              <a:spcAft>
                <a:spcPts val="300"/>
              </a:spcAft>
            </a:pPr>
            <a:r>
              <a:rPr kumimoji="1" lang="ja-JP" altLang="en-US" sz="1000" b="1" dirty="0"/>
              <a:t>・筆記用具</a:t>
            </a:r>
            <a:endParaRPr kumimoji="1" lang="en-US" altLang="ja-JP" sz="1000" b="1" dirty="0"/>
          </a:p>
        </p:txBody>
      </p:sp>
      <p:sp>
        <p:nvSpPr>
          <p:cNvPr id="21" name="Footer Placeholder 4">
            <a:extLst>
              <a:ext uri="{FF2B5EF4-FFF2-40B4-BE49-F238E27FC236}">
                <a16:creationId xmlns:a16="http://schemas.microsoft.com/office/drawing/2014/main" id="{9A72F3EC-A02A-962E-F4CA-6ABD4D5208EE}"/>
              </a:ext>
            </a:extLst>
          </p:cNvPr>
          <p:cNvSpPr>
            <a:spLocks noGrp="1"/>
          </p:cNvSpPr>
          <p:nvPr>
            <p:ph type="ftr" sz="quarter" idx="3"/>
          </p:nvPr>
        </p:nvSpPr>
        <p:spPr>
          <a:xfrm>
            <a:off x="0" y="9609438"/>
            <a:ext cx="6858000" cy="317157"/>
          </a:xfrm>
          <a:prstGeom prst="rect">
            <a:avLst/>
          </a:prstGeom>
        </p:spPr>
        <p:txBody>
          <a:bodyPr vert="horz" lIns="91440" tIns="45720" rIns="91440" bIns="45720" rtlCol="0" anchor="ctr"/>
          <a:lstStyle>
            <a:lvl1pPr algn="ctr">
              <a:defRPr sz="900">
                <a:solidFill>
                  <a:schemeClr val="tx1"/>
                </a:solidFill>
              </a:defRPr>
            </a:lvl1pPr>
          </a:lstStyle>
          <a:p>
            <a:r>
              <a:rPr kumimoji="1" lang="ja-JP" altLang="en-US" dirty="0"/>
              <a:t>尾瀬ネイチャーラーニング モデルプログラム（小学校 活用編）</a:t>
            </a:r>
          </a:p>
        </p:txBody>
      </p:sp>
      <p:sp>
        <p:nvSpPr>
          <p:cNvPr id="22" name="テキスト ボックス 21">
            <a:extLst>
              <a:ext uri="{FF2B5EF4-FFF2-40B4-BE49-F238E27FC236}">
                <a16:creationId xmlns:a16="http://schemas.microsoft.com/office/drawing/2014/main" id="{3CB45637-78F9-CA2D-F1F5-29A6657C283F}"/>
              </a:ext>
            </a:extLst>
          </p:cNvPr>
          <p:cNvSpPr txBox="1"/>
          <p:nvPr/>
        </p:nvSpPr>
        <p:spPr>
          <a:xfrm>
            <a:off x="1420937" y="3879876"/>
            <a:ext cx="5103475" cy="444096"/>
          </a:xfrm>
          <a:prstGeom prst="rect">
            <a:avLst/>
          </a:prstGeom>
          <a:noFill/>
        </p:spPr>
        <p:txBody>
          <a:bodyPr wrap="square" rtlCol="0">
            <a:spAutoFit/>
          </a:bodyPr>
          <a:lstStyle/>
          <a:p>
            <a:pPr>
              <a:lnSpc>
                <a:spcPct val="150000"/>
              </a:lnSpc>
            </a:pPr>
            <a:r>
              <a:rPr kumimoji="1" lang="ja-JP" altLang="en-US" sz="800" dirty="0"/>
              <a:t>４５分授業を２時間分の想定。２時間連続の授業で行うと、より円滑に運営することができます。</a:t>
            </a:r>
            <a:endParaRPr kumimoji="1" lang="en-US" altLang="ja-JP" sz="800" dirty="0"/>
          </a:p>
          <a:p>
            <a:pPr>
              <a:lnSpc>
                <a:spcPct val="150000"/>
              </a:lnSpc>
            </a:pPr>
            <a:r>
              <a:rPr kumimoji="1" lang="ja-JP" altLang="en-US" sz="800" dirty="0"/>
              <a:t>ガイドさんによる授業は、別の時間に設定が必要となります。</a:t>
            </a:r>
            <a:endParaRPr kumimoji="1" lang="en-US" altLang="ja-JP" sz="800" dirty="0"/>
          </a:p>
        </p:txBody>
      </p:sp>
      <p:sp>
        <p:nvSpPr>
          <p:cNvPr id="23" name="正方形/長方形 22">
            <a:extLst>
              <a:ext uri="{FF2B5EF4-FFF2-40B4-BE49-F238E27FC236}">
                <a16:creationId xmlns:a16="http://schemas.microsoft.com/office/drawing/2014/main" id="{6D4EFB21-3C54-982E-9ACA-727D536452E3}"/>
              </a:ext>
            </a:extLst>
          </p:cNvPr>
          <p:cNvSpPr/>
          <p:nvPr/>
        </p:nvSpPr>
        <p:spPr>
          <a:xfrm>
            <a:off x="4596138" y="116744"/>
            <a:ext cx="542686" cy="194701"/>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全体</a:t>
            </a:r>
          </a:p>
        </p:txBody>
      </p:sp>
      <p:sp>
        <p:nvSpPr>
          <p:cNvPr id="24" name="正方形/長方形 23">
            <a:extLst>
              <a:ext uri="{FF2B5EF4-FFF2-40B4-BE49-F238E27FC236}">
                <a16:creationId xmlns:a16="http://schemas.microsoft.com/office/drawing/2014/main" id="{006A517B-6915-E71F-E776-9399C77AD076}"/>
              </a:ext>
            </a:extLst>
          </p:cNvPr>
          <p:cNvSpPr/>
          <p:nvPr/>
        </p:nvSpPr>
        <p:spPr>
          <a:xfrm>
            <a:off x="5138824" y="115970"/>
            <a:ext cx="542686" cy="194701"/>
          </a:xfrm>
          <a:prstGeom prst="rect">
            <a:avLst/>
          </a:prstGeom>
          <a:solidFill>
            <a:schemeClr val="accent2">
              <a:lumMod val="40000"/>
              <a:lumOff val="6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事前</a:t>
            </a:r>
          </a:p>
        </p:txBody>
      </p:sp>
      <p:sp>
        <p:nvSpPr>
          <p:cNvPr id="25" name="正方形/長方形 24">
            <a:extLst>
              <a:ext uri="{FF2B5EF4-FFF2-40B4-BE49-F238E27FC236}">
                <a16:creationId xmlns:a16="http://schemas.microsoft.com/office/drawing/2014/main" id="{AAFFC411-DD4E-8023-E021-2431F5105A86}"/>
              </a:ext>
            </a:extLst>
          </p:cNvPr>
          <p:cNvSpPr/>
          <p:nvPr/>
        </p:nvSpPr>
        <p:spPr>
          <a:xfrm>
            <a:off x="5681510" y="115970"/>
            <a:ext cx="542686" cy="1947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現地</a:t>
            </a:r>
          </a:p>
        </p:txBody>
      </p:sp>
      <p:sp>
        <p:nvSpPr>
          <p:cNvPr id="26" name="正方形/長方形 25">
            <a:extLst>
              <a:ext uri="{FF2B5EF4-FFF2-40B4-BE49-F238E27FC236}">
                <a16:creationId xmlns:a16="http://schemas.microsoft.com/office/drawing/2014/main" id="{B1F65DD7-7339-C16F-FE19-D121CED858CE}"/>
              </a:ext>
            </a:extLst>
          </p:cNvPr>
          <p:cNvSpPr/>
          <p:nvPr/>
        </p:nvSpPr>
        <p:spPr>
          <a:xfrm>
            <a:off x="6224197" y="115970"/>
            <a:ext cx="542686" cy="1947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事後</a:t>
            </a:r>
          </a:p>
        </p:txBody>
      </p:sp>
    </p:spTree>
    <p:extLst>
      <p:ext uri="{BB962C8B-B14F-4D97-AF65-F5344CB8AC3E}">
        <p14:creationId xmlns:p14="http://schemas.microsoft.com/office/powerpoint/2010/main" val="4080509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B79DC73-D410-8C0B-D3CE-7937A0D0DECA}"/>
              </a:ext>
            </a:extLst>
          </p:cNvPr>
          <p:cNvSpPr>
            <a:spLocks noGrp="1"/>
          </p:cNvSpPr>
          <p:nvPr>
            <p:ph type="sldNum" sz="quarter" idx="12"/>
          </p:nvPr>
        </p:nvSpPr>
        <p:spPr/>
        <p:txBody>
          <a:bodyPr/>
          <a:lstStyle/>
          <a:p>
            <a:fld id="{A763930E-11EF-4248-8263-B2307074A718}" type="slidenum">
              <a:rPr kumimoji="1" lang="ja-JP" altLang="en-US" sz="1400" smtClean="0"/>
              <a:t>6</a:t>
            </a:fld>
            <a:endParaRPr kumimoji="1" lang="ja-JP" altLang="en-US" sz="1400"/>
          </a:p>
        </p:txBody>
      </p:sp>
      <p:sp>
        <p:nvSpPr>
          <p:cNvPr id="7" name="テキスト ボックス 6">
            <a:extLst>
              <a:ext uri="{FF2B5EF4-FFF2-40B4-BE49-F238E27FC236}">
                <a16:creationId xmlns:a16="http://schemas.microsoft.com/office/drawing/2014/main" id="{4BF499B2-6A3D-468D-5AAB-EA83AAC66506}"/>
              </a:ext>
            </a:extLst>
          </p:cNvPr>
          <p:cNvSpPr txBox="1"/>
          <p:nvPr/>
        </p:nvSpPr>
        <p:spPr>
          <a:xfrm>
            <a:off x="180278" y="410802"/>
            <a:ext cx="6314303" cy="369332"/>
          </a:xfrm>
          <a:prstGeom prst="rect">
            <a:avLst/>
          </a:prstGeom>
          <a:noFill/>
        </p:spPr>
        <p:txBody>
          <a:bodyPr wrap="square" rtlCol="0">
            <a:spAutoFit/>
          </a:bodyPr>
          <a:lstStyle/>
          <a:p>
            <a:r>
              <a:rPr kumimoji="1" lang="ja-JP" altLang="en-US" b="1" dirty="0">
                <a:solidFill>
                  <a:schemeClr val="accent2"/>
                </a:solidFill>
              </a:rPr>
              <a:t>現地訪問：尾瀬で「不思議」をたくさん見つけよう！</a:t>
            </a:r>
          </a:p>
        </p:txBody>
      </p:sp>
      <p:sp>
        <p:nvSpPr>
          <p:cNvPr id="8" name="Footer Placeholder 4">
            <a:extLst>
              <a:ext uri="{FF2B5EF4-FFF2-40B4-BE49-F238E27FC236}">
                <a16:creationId xmlns:a16="http://schemas.microsoft.com/office/drawing/2014/main" id="{647CE25D-FC11-BBD1-05C3-DFB613311EA8}"/>
              </a:ext>
            </a:extLst>
          </p:cNvPr>
          <p:cNvSpPr>
            <a:spLocks noGrp="1"/>
          </p:cNvSpPr>
          <p:nvPr>
            <p:ph type="ftr" sz="quarter" idx="3"/>
          </p:nvPr>
        </p:nvSpPr>
        <p:spPr>
          <a:xfrm>
            <a:off x="0" y="9609438"/>
            <a:ext cx="6858000" cy="317157"/>
          </a:xfrm>
          <a:prstGeom prst="rect">
            <a:avLst/>
          </a:prstGeom>
        </p:spPr>
        <p:txBody>
          <a:bodyPr vert="horz" lIns="91440" tIns="45720" rIns="91440" bIns="45720" rtlCol="0" anchor="ctr"/>
          <a:lstStyle>
            <a:lvl1pPr algn="ctr">
              <a:defRPr sz="900">
                <a:solidFill>
                  <a:schemeClr val="tx1"/>
                </a:solidFill>
              </a:defRPr>
            </a:lvl1pPr>
          </a:lstStyle>
          <a:p>
            <a:r>
              <a:rPr kumimoji="1" lang="ja-JP" altLang="en-US" dirty="0"/>
              <a:t>尾瀬ネイチャーラーニング モデルプログラム（小学校 活用編）</a:t>
            </a:r>
          </a:p>
        </p:txBody>
      </p:sp>
      <p:sp>
        <p:nvSpPr>
          <p:cNvPr id="18" name="四角形: 角を丸くする 17">
            <a:extLst>
              <a:ext uri="{FF2B5EF4-FFF2-40B4-BE49-F238E27FC236}">
                <a16:creationId xmlns:a16="http://schemas.microsoft.com/office/drawing/2014/main" id="{B51321C5-4CC1-7F61-E2B6-67CB7853EC26}"/>
              </a:ext>
            </a:extLst>
          </p:cNvPr>
          <p:cNvSpPr/>
          <p:nvPr/>
        </p:nvSpPr>
        <p:spPr>
          <a:xfrm>
            <a:off x="284675" y="1448474"/>
            <a:ext cx="1159417" cy="323682"/>
          </a:xfrm>
          <a:prstGeom prst="roundRect">
            <a:avLst/>
          </a:prstGeom>
          <a:solidFill>
            <a:schemeClr val="accent2">
              <a:lumMod val="60000"/>
              <a:lumOff val="4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狙い</a:t>
            </a:r>
          </a:p>
        </p:txBody>
      </p:sp>
      <p:sp>
        <p:nvSpPr>
          <p:cNvPr id="21" name="テキスト ボックス 20">
            <a:extLst>
              <a:ext uri="{FF2B5EF4-FFF2-40B4-BE49-F238E27FC236}">
                <a16:creationId xmlns:a16="http://schemas.microsoft.com/office/drawing/2014/main" id="{2ED93646-9173-2660-360F-DD281F01D356}"/>
              </a:ext>
            </a:extLst>
          </p:cNvPr>
          <p:cNvSpPr txBox="1"/>
          <p:nvPr/>
        </p:nvSpPr>
        <p:spPr>
          <a:xfrm>
            <a:off x="211202" y="1823997"/>
            <a:ext cx="6314303" cy="532005"/>
          </a:xfrm>
          <a:prstGeom prst="rect">
            <a:avLst/>
          </a:prstGeom>
          <a:noFill/>
        </p:spPr>
        <p:txBody>
          <a:bodyPr wrap="square" rtlCol="0">
            <a:spAutoFit/>
          </a:bodyPr>
          <a:lstStyle/>
          <a:p>
            <a:pPr>
              <a:lnSpc>
                <a:spcPct val="150000"/>
              </a:lnSpc>
            </a:pPr>
            <a:r>
              <a:rPr kumimoji="1" lang="ja-JP" altLang="en-US" sz="1000" b="1" dirty="0"/>
              <a:t>・尾瀬を散策しながら、自分なりの「不思議」をたくさん見出す。</a:t>
            </a:r>
            <a:endParaRPr kumimoji="1" lang="en-US" altLang="ja-JP" sz="1000" b="1" dirty="0"/>
          </a:p>
          <a:p>
            <a:pPr>
              <a:lnSpc>
                <a:spcPct val="150000"/>
              </a:lnSpc>
            </a:pPr>
            <a:r>
              <a:rPr kumimoji="1" lang="ja-JP" altLang="en-US" sz="1000" b="1" dirty="0"/>
              <a:t>・観察することを通じて、普段気づけないことにも気づけるようになる。</a:t>
            </a:r>
            <a:endParaRPr kumimoji="1" lang="en-US" altLang="ja-JP" sz="1000" b="1" dirty="0"/>
          </a:p>
        </p:txBody>
      </p:sp>
      <p:sp>
        <p:nvSpPr>
          <p:cNvPr id="22" name="四角形: 角を丸くする 21">
            <a:extLst>
              <a:ext uri="{FF2B5EF4-FFF2-40B4-BE49-F238E27FC236}">
                <a16:creationId xmlns:a16="http://schemas.microsoft.com/office/drawing/2014/main" id="{CCB648DC-D9A7-5A05-9E46-5E59F5098886}"/>
              </a:ext>
            </a:extLst>
          </p:cNvPr>
          <p:cNvSpPr/>
          <p:nvPr/>
        </p:nvSpPr>
        <p:spPr>
          <a:xfrm>
            <a:off x="266630" y="2473015"/>
            <a:ext cx="1159417" cy="323682"/>
          </a:xfrm>
          <a:prstGeom prst="roundRect">
            <a:avLst/>
          </a:prstGeom>
          <a:solidFill>
            <a:schemeClr val="accent2">
              <a:lumMod val="60000"/>
              <a:lumOff val="4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ポイント</a:t>
            </a:r>
          </a:p>
        </p:txBody>
      </p:sp>
      <p:sp>
        <p:nvSpPr>
          <p:cNvPr id="23" name="テキスト ボックス 22">
            <a:extLst>
              <a:ext uri="{FF2B5EF4-FFF2-40B4-BE49-F238E27FC236}">
                <a16:creationId xmlns:a16="http://schemas.microsoft.com/office/drawing/2014/main" id="{D04B1072-8EF2-2441-373C-7758CF9A383F}"/>
              </a:ext>
            </a:extLst>
          </p:cNvPr>
          <p:cNvSpPr txBox="1"/>
          <p:nvPr/>
        </p:nvSpPr>
        <p:spPr>
          <a:xfrm>
            <a:off x="180278" y="2913710"/>
            <a:ext cx="6477044" cy="3301994"/>
          </a:xfrm>
          <a:prstGeom prst="rect">
            <a:avLst/>
          </a:prstGeom>
          <a:noFill/>
        </p:spPr>
        <p:txBody>
          <a:bodyPr wrap="square" rtlCol="0">
            <a:spAutoFit/>
          </a:bodyPr>
          <a:lstStyle/>
          <a:p>
            <a:pPr>
              <a:lnSpc>
                <a:spcPct val="150000"/>
              </a:lnSpc>
            </a:pPr>
            <a:r>
              <a:rPr kumimoji="1" lang="ja-JP" altLang="en-US" sz="1000" b="1" dirty="0"/>
              <a:t>・登山前には「今日は何を発見してくるのだろうか？（→それぞれの「不思議」を発見してくる）」と目的を</a:t>
            </a:r>
            <a:endParaRPr kumimoji="1" lang="en-US" altLang="ja-JP" sz="1000" b="1" dirty="0"/>
          </a:p>
          <a:p>
            <a:pPr>
              <a:lnSpc>
                <a:spcPct val="150000"/>
              </a:lnSpc>
            </a:pPr>
            <a:r>
              <a:rPr kumimoji="1" lang="ja-JP" altLang="en-US" sz="1000" b="1" dirty="0"/>
              <a:t>　確認し、登山後には「どんな不思議を発見してきたの？互いに共有してみよう」と課題発見してきたものを、</a:t>
            </a:r>
            <a:endParaRPr kumimoji="1" lang="en-US" altLang="ja-JP" sz="1000" b="1" dirty="0"/>
          </a:p>
          <a:p>
            <a:pPr>
              <a:lnSpc>
                <a:spcPct val="150000"/>
              </a:lnSpc>
            </a:pPr>
            <a:r>
              <a:rPr kumimoji="1" lang="ja-JP" altLang="en-US" sz="1000" b="1" dirty="0"/>
              <a:t>　簡単に共有する時間を設けましょう。（</a:t>
            </a:r>
            <a:r>
              <a:rPr kumimoji="1" lang="en-US" altLang="ja-JP" sz="1000" b="1" dirty="0"/>
              <a:t>1</a:t>
            </a:r>
            <a:r>
              <a:rPr kumimoji="1" lang="ja-JP" altLang="en-US" sz="1000" b="1" dirty="0"/>
              <a:t>分程度でも構いません）</a:t>
            </a:r>
            <a:endParaRPr kumimoji="1" lang="en-US" altLang="ja-JP" sz="1000" b="1" dirty="0"/>
          </a:p>
          <a:p>
            <a:pPr>
              <a:lnSpc>
                <a:spcPct val="150000"/>
              </a:lnSpc>
            </a:pPr>
            <a:r>
              <a:rPr kumimoji="1" lang="ja-JP" altLang="en-US" sz="1000" b="1" dirty="0"/>
              <a:t>・時々、五感（視覚・聴覚・嗅覚・味覚・触覚）を意識することを促してみましょう。</a:t>
            </a:r>
            <a:endParaRPr kumimoji="1" lang="en-US" altLang="ja-JP" sz="1000" b="1" dirty="0"/>
          </a:p>
          <a:p>
            <a:pPr>
              <a:lnSpc>
                <a:spcPct val="150000"/>
              </a:lnSpc>
            </a:pPr>
            <a:r>
              <a:rPr kumimoji="1" lang="ja-JP" altLang="en-US" sz="1000" b="1" dirty="0"/>
              <a:t>　（例）「ここで目を閉じて、風を感じてみよう。香りを感じてみよう」「どんな音が聞こえる？どんな音の</a:t>
            </a:r>
            <a:endParaRPr kumimoji="1" lang="en-US" altLang="ja-JP" sz="1000" b="1" dirty="0"/>
          </a:p>
          <a:p>
            <a:pPr>
              <a:lnSpc>
                <a:spcPct val="150000"/>
              </a:lnSpc>
            </a:pPr>
            <a:r>
              <a:rPr kumimoji="1" lang="ja-JP" altLang="en-US" sz="1000" b="1" dirty="0"/>
              <a:t>　　　　　違いを感じる？」「木々が緑だけど、</a:t>
            </a:r>
            <a:r>
              <a:rPr kumimoji="1" lang="en-US" altLang="ja-JP" sz="1000" b="1" dirty="0"/>
              <a:t>『</a:t>
            </a:r>
            <a:r>
              <a:rPr kumimoji="1" lang="ja-JP" altLang="en-US" sz="1000" b="1" dirty="0"/>
              <a:t>緑色</a:t>
            </a:r>
            <a:r>
              <a:rPr kumimoji="1" lang="en-US" altLang="ja-JP" sz="1000" b="1" dirty="0"/>
              <a:t>』</a:t>
            </a:r>
            <a:r>
              <a:rPr kumimoji="1" lang="ja-JP" altLang="en-US" sz="1000" b="1" dirty="0"/>
              <a:t>の濃さはどうかな？」など</a:t>
            </a:r>
            <a:endParaRPr kumimoji="1" lang="en-US" altLang="ja-JP" sz="1000" b="1" dirty="0"/>
          </a:p>
          <a:p>
            <a:pPr>
              <a:lnSpc>
                <a:spcPct val="150000"/>
              </a:lnSpc>
            </a:pPr>
            <a:r>
              <a:rPr kumimoji="1" lang="ja-JP" altLang="en-US" sz="1000" b="1" dirty="0"/>
              <a:t>・時々、児童の「不思議」を確認してみましょう。</a:t>
            </a:r>
            <a:endParaRPr kumimoji="1" lang="en-US" altLang="ja-JP" sz="1000" b="1" dirty="0"/>
          </a:p>
          <a:p>
            <a:pPr>
              <a:lnSpc>
                <a:spcPct val="150000"/>
              </a:lnSpc>
            </a:pPr>
            <a:r>
              <a:rPr kumimoji="1" lang="ja-JP" altLang="en-US" sz="1000" b="1" dirty="0"/>
              <a:t>　（例）「ここまで歩いてみて、不思議だなと思ったことはある？」「これって、何だろう？」「どうして、　　</a:t>
            </a:r>
            <a:endParaRPr kumimoji="1" lang="en-US" altLang="ja-JP" sz="1000" b="1" dirty="0"/>
          </a:p>
          <a:p>
            <a:pPr>
              <a:lnSpc>
                <a:spcPct val="150000"/>
              </a:lnSpc>
            </a:pPr>
            <a:r>
              <a:rPr kumimoji="1" lang="ja-JP" altLang="en-US" sz="1000" b="1" dirty="0"/>
              <a:t>　　　　　こうなんだろう？」「不思議センサーが働いたものはあるかな？」など</a:t>
            </a:r>
            <a:endParaRPr kumimoji="1" lang="en-US" altLang="ja-JP" sz="1000" b="1" dirty="0"/>
          </a:p>
          <a:p>
            <a:pPr>
              <a:lnSpc>
                <a:spcPct val="150000"/>
              </a:lnSpc>
            </a:pPr>
            <a:r>
              <a:rPr kumimoji="1" lang="ja-JP" altLang="en-US" sz="1000" b="1" dirty="0"/>
              <a:t>・時々、先生が感じた「不思議」を共有してみましょう。</a:t>
            </a:r>
            <a:endParaRPr kumimoji="1" lang="en-US" altLang="ja-JP" sz="1000" b="1" dirty="0"/>
          </a:p>
          <a:p>
            <a:pPr>
              <a:lnSpc>
                <a:spcPct val="150000"/>
              </a:lnSpc>
            </a:pPr>
            <a:r>
              <a:rPr kumimoji="1" lang="ja-JP" altLang="en-US" sz="1000" b="1" dirty="0"/>
              <a:t>　（例）「先生、これ不思議だと感じたんだよ」「これって何なのかな？どうしてなんだろう？」等</a:t>
            </a:r>
            <a:endParaRPr kumimoji="1" lang="en-US" altLang="ja-JP" sz="1000" b="1" dirty="0"/>
          </a:p>
          <a:p>
            <a:pPr>
              <a:lnSpc>
                <a:spcPct val="150000"/>
              </a:lnSpc>
            </a:pPr>
            <a:r>
              <a:rPr kumimoji="1" lang="ja-JP" altLang="en-US" sz="1000" b="1" dirty="0"/>
              <a:t>・児童が発した「不思議」に「答え」を教えなくてもよいです。一緒に考えるスタンスで過ごしましょう。</a:t>
            </a:r>
            <a:endParaRPr kumimoji="1" lang="en-US" altLang="ja-JP" sz="1000" b="1" dirty="0"/>
          </a:p>
          <a:p>
            <a:pPr>
              <a:lnSpc>
                <a:spcPct val="150000"/>
              </a:lnSpc>
            </a:pPr>
            <a:r>
              <a:rPr kumimoji="1" lang="ja-JP" altLang="en-US" sz="1000" b="1" dirty="0"/>
              <a:t>　（例）「先生は、こう思うんだけど、▲▲さんはどう思う？」等</a:t>
            </a:r>
            <a:endParaRPr kumimoji="1" lang="en-US" altLang="ja-JP" sz="1000" b="1" dirty="0"/>
          </a:p>
          <a:p>
            <a:pPr>
              <a:lnSpc>
                <a:spcPct val="150000"/>
              </a:lnSpc>
            </a:pPr>
            <a:r>
              <a:rPr kumimoji="1" lang="ja-JP" altLang="en-US" sz="1000" b="1" dirty="0"/>
              <a:t>・児童が「不思議」だと感じたものは、デジタルカメラやノート等に記録しておきましょう。</a:t>
            </a:r>
            <a:endParaRPr kumimoji="1" lang="en-US" altLang="ja-JP" sz="1000" b="1" dirty="0"/>
          </a:p>
        </p:txBody>
      </p:sp>
      <p:sp>
        <p:nvSpPr>
          <p:cNvPr id="25" name="正方形/長方形 24">
            <a:extLst>
              <a:ext uri="{FF2B5EF4-FFF2-40B4-BE49-F238E27FC236}">
                <a16:creationId xmlns:a16="http://schemas.microsoft.com/office/drawing/2014/main" id="{09424A4B-C282-DD8B-EA67-AFB82953483E}"/>
              </a:ext>
            </a:extLst>
          </p:cNvPr>
          <p:cNvSpPr/>
          <p:nvPr/>
        </p:nvSpPr>
        <p:spPr>
          <a:xfrm>
            <a:off x="4596138" y="116744"/>
            <a:ext cx="542686" cy="194701"/>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全体</a:t>
            </a:r>
          </a:p>
        </p:txBody>
      </p:sp>
      <p:sp>
        <p:nvSpPr>
          <p:cNvPr id="26" name="正方形/長方形 25">
            <a:extLst>
              <a:ext uri="{FF2B5EF4-FFF2-40B4-BE49-F238E27FC236}">
                <a16:creationId xmlns:a16="http://schemas.microsoft.com/office/drawing/2014/main" id="{8D800230-B5A9-A325-4720-243E76026B9A}"/>
              </a:ext>
            </a:extLst>
          </p:cNvPr>
          <p:cNvSpPr/>
          <p:nvPr/>
        </p:nvSpPr>
        <p:spPr>
          <a:xfrm>
            <a:off x="5138824" y="115970"/>
            <a:ext cx="542686" cy="1947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事前</a:t>
            </a:r>
          </a:p>
        </p:txBody>
      </p:sp>
      <p:sp>
        <p:nvSpPr>
          <p:cNvPr id="27" name="正方形/長方形 26">
            <a:extLst>
              <a:ext uri="{FF2B5EF4-FFF2-40B4-BE49-F238E27FC236}">
                <a16:creationId xmlns:a16="http://schemas.microsoft.com/office/drawing/2014/main" id="{CC62BE90-F467-05F3-47B1-C6AB440630F2}"/>
              </a:ext>
            </a:extLst>
          </p:cNvPr>
          <p:cNvSpPr/>
          <p:nvPr/>
        </p:nvSpPr>
        <p:spPr>
          <a:xfrm>
            <a:off x="5681510" y="115970"/>
            <a:ext cx="542686" cy="194701"/>
          </a:xfrm>
          <a:prstGeom prst="rect">
            <a:avLst/>
          </a:prstGeom>
          <a:solidFill>
            <a:schemeClr val="accent2">
              <a:lumMod val="40000"/>
              <a:lumOff val="6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現地</a:t>
            </a:r>
          </a:p>
        </p:txBody>
      </p:sp>
      <p:sp>
        <p:nvSpPr>
          <p:cNvPr id="28" name="正方形/長方形 27">
            <a:extLst>
              <a:ext uri="{FF2B5EF4-FFF2-40B4-BE49-F238E27FC236}">
                <a16:creationId xmlns:a16="http://schemas.microsoft.com/office/drawing/2014/main" id="{F9CEA804-749A-3724-B095-29CD862C156A}"/>
              </a:ext>
            </a:extLst>
          </p:cNvPr>
          <p:cNvSpPr/>
          <p:nvPr/>
        </p:nvSpPr>
        <p:spPr>
          <a:xfrm>
            <a:off x="6224197" y="115970"/>
            <a:ext cx="542686" cy="1947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事後</a:t>
            </a:r>
          </a:p>
        </p:txBody>
      </p:sp>
      <p:sp>
        <p:nvSpPr>
          <p:cNvPr id="2" name="四角形: 角を丸くする 1">
            <a:extLst>
              <a:ext uri="{FF2B5EF4-FFF2-40B4-BE49-F238E27FC236}">
                <a16:creationId xmlns:a16="http://schemas.microsoft.com/office/drawing/2014/main" id="{82E91B94-6B21-D70B-C51E-17FA5A51E213}"/>
              </a:ext>
            </a:extLst>
          </p:cNvPr>
          <p:cNvSpPr/>
          <p:nvPr/>
        </p:nvSpPr>
        <p:spPr>
          <a:xfrm>
            <a:off x="332495" y="6292856"/>
            <a:ext cx="1159417" cy="323682"/>
          </a:xfrm>
          <a:prstGeom prst="roundRect">
            <a:avLst/>
          </a:prstGeom>
          <a:solidFill>
            <a:schemeClr val="accent2">
              <a:lumMod val="60000"/>
              <a:lumOff val="4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諸注意</a:t>
            </a:r>
          </a:p>
        </p:txBody>
      </p:sp>
      <p:sp>
        <p:nvSpPr>
          <p:cNvPr id="3" name="テキスト ボックス 2">
            <a:extLst>
              <a:ext uri="{FF2B5EF4-FFF2-40B4-BE49-F238E27FC236}">
                <a16:creationId xmlns:a16="http://schemas.microsoft.com/office/drawing/2014/main" id="{56F99A7D-B2A1-EEE0-D6FE-55A66D9680FC}"/>
              </a:ext>
            </a:extLst>
          </p:cNvPr>
          <p:cNvSpPr txBox="1"/>
          <p:nvPr/>
        </p:nvSpPr>
        <p:spPr>
          <a:xfrm>
            <a:off x="246143" y="6733551"/>
            <a:ext cx="6477044" cy="762838"/>
          </a:xfrm>
          <a:prstGeom prst="rect">
            <a:avLst/>
          </a:prstGeom>
          <a:noFill/>
        </p:spPr>
        <p:txBody>
          <a:bodyPr wrap="square" rtlCol="0">
            <a:spAutoFit/>
          </a:bodyPr>
          <a:lstStyle/>
          <a:p>
            <a:pPr>
              <a:lnSpc>
                <a:spcPct val="150000"/>
              </a:lnSpc>
            </a:pPr>
            <a:r>
              <a:rPr kumimoji="1" lang="ja-JP" altLang="en-US" sz="1000" b="1" dirty="0"/>
              <a:t>・ガイドさんの案内を聴きながら、当日臨むようにしましょう。</a:t>
            </a:r>
            <a:endParaRPr kumimoji="1" lang="en-US" altLang="ja-JP" sz="1000" b="1" dirty="0"/>
          </a:p>
          <a:p>
            <a:pPr>
              <a:lnSpc>
                <a:spcPct val="150000"/>
              </a:lnSpc>
            </a:pPr>
            <a:r>
              <a:rPr kumimoji="1" lang="ja-JP" altLang="en-US" sz="1000" b="1" dirty="0"/>
              <a:t>・写真を撮る際には十分気を付けて行いましょう。特に木道を歩いているときには、気を取られて滑らない</a:t>
            </a:r>
            <a:endParaRPr kumimoji="1" lang="en-US" altLang="ja-JP" sz="1000" b="1" dirty="0"/>
          </a:p>
          <a:p>
            <a:pPr>
              <a:lnSpc>
                <a:spcPct val="150000"/>
              </a:lnSpc>
            </a:pPr>
            <a:r>
              <a:rPr kumimoji="1" lang="ja-JP" altLang="en-US" sz="1000" b="1" dirty="0"/>
              <a:t>　ように注意することや、他の登山者もいるため周りに配慮することが、最も大切となります。</a:t>
            </a:r>
            <a:endParaRPr kumimoji="1" lang="en-US" altLang="ja-JP" sz="1000" b="1" dirty="0"/>
          </a:p>
        </p:txBody>
      </p:sp>
      <p:pic>
        <p:nvPicPr>
          <p:cNvPr id="5" name="図 4" descr="草の上にある山&#10;&#10;低い精度で自動的に生成された説明">
            <a:extLst>
              <a:ext uri="{FF2B5EF4-FFF2-40B4-BE49-F238E27FC236}">
                <a16:creationId xmlns:a16="http://schemas.microsoft.com/office/drawing/2014/main" id="{60143462-BA5F-1C66-8B87-6F81DE83267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8816" y="7707412"/>
            <a:ext cx="2634470" cy="1757685"/>
          </a:xfrm>
          <a:prstGeom prst="rect">
            <a:avLst/>
          </a:prstGeom>
        </p:spPr>
      </p:pic>
      <p:pic>
        <p:nvPicPr>
          <p:cNvPr id="10" name="図 9">
            <a:extLst>
              <a:ext uri="{FF2B5EF4-FFF2-40B4-BE49-F238E27FC236}">
                <a16:creationId xmlns:a16="http://schemas.microsoft.com/office/drawing/2014/main" id="{A9834C79-59C6-9881-E0BD-E9CD424C7C33}"/>
              </a:ext>
            </a:extLst>
          </p:cNvPr>
          <p:cNvPicPr>
            <a:picLocks noChangeAspect="1"/>
          </p:cNvPicPr>
          <p:nvPr/>
        </p:nvPicPr>
        <p:blipFill>
          <a:blip r:embed="rId3"/>
          <a:stretch>
            <a:fillRect/>
          </a:stretch>
        </p:blipFill>
        <p:spPr>
          <a:xfrm>
            <a:off x="3409621" y="7686817"/>
            <a:ext cx="3161387" cy="1778280"/>
          </a:xfrm>
          <a:prstGeom prst="rect">
            <a:avLst/>
          </a:prstGeom>
        </p:spPr>
      </p:pic>
      <p:sp>
        <p:nvSpPr>
          <p:cNvPr id="6" name="テキスト ボックス 5">
            <a:extLst>
              <a:ext uri="{FF2B5EF4-FFF2-40B4-BE49-F238E27FC236}">
                <a16:creationId xmlns:a16="http://schemas.microsoft.com/office/drawing/2014/main" id="{BF84636B-8F45-C2BA-32CA-C5DC39A328D9}"/>
              </a:ext>
            </a:extLst>
          </p:cNvPr>
          <p:cNvSpPr txBox="1"/>
          <p:nvPr/>
        </p:nvSpPr>
        <p:spPr>
          <a:xfrm>
            <a:off x="246143" y="929060"/>
            <a:ext cx="6314303" cy="342914"/>
          </a:xfrm>
          <a:prstGeom prst="rect">
            <a:avLst/>
          </a:prstGeom>
          <a:noFill/>
        </p:spPr>
        <p:txBody>
          <a:bodyPr wrap="square" rtlCol="0">
            <a:spAutoFit/>
          </a:bodyPr>
          <a:lstStyle/>
          <a:p>
            <a:pPr>
              <a:lnSpc>
                <a:spcPct val="150000"/>
              </a:lnSpc>
            </a:pPr>
            <a:r>
              <a:rPr kumimoji="1" lang="ja-JP" altLang="en-US" sz="1200" b="1" dirty="0"/>
              <a:t>現地学習のリアルで感じられる学びの経験を味わう。</a:t>
            </a:r>
            <a:endParaRPr kumimoji="1" lang="en-US" altLang="ja-JP" sz="1200" b="1" dirty="0"/>
          </a:p>
        </p:txBody>
      </p:sp>
    </p:spTree>
    <p:extLst>
      <p:ext uri="{BB962C8B-B14F-4D97-AF65-F5344CB8AC3E}">
        <p14:creationId xmlns:p14="http://schemas.microsoft.com/office/powerpoint/2010/main" val="2160244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B79DC73-D410-8C0B-D3CE-7937A0D0DECA}"/>
              </a:ext>
            </a:extLst>
          </p:cNvPr>
          <p:cNvSpPr>
            <a:spLocks noGrp="1"/>
          </p:cNvSpPr>
          <p:nvPr>
            <p:ph type="sldNum" sz="quarter" idx="12"/>
          </p:nvPr>
        </p:nvSpPr>
        <p:spPr/>
        <p:txBody>
          <a:bodyPr/>
          <a:lstStyle/>
          <a:p>
            <a:fld id="{A763930E-11EF-4248-8263-B2307074A718}" type="slidenum">
              <a:rPr kumimoji="1" lang="ja-JP" altLang="en-US" sz="1400" smtClean="0"/>
              <a:t>7</a:t>
            </a:fld>
            <a:endParaRPr kumimoji="1" lang="ja-JP" altLang="en-US" sz="1400"/>
          </a:p>
        </p:txBody>
      </p:sp>
      <p:sp>
        <p:nvSpPr>
          <p:cNvPr id="7" name="テキスト ボックス 6">
            <a:extLst>
              <a:ext uri="{FF2B5EF4-FFF2-40B4-BE49-F238E27FC236}">
                <a16:creationId xmlns:a16="http://schemas.microsoft.com/office/drawing/2014/main" id="{4BF499B2-6A3D-468D-5AAB-EA83AAC66506}"/>
              </a:ext>
            </a:extLst>
          </p:cNvPr>
          <p:cNvSpPr txBox="1"/>
          <p:nvPr/>
        </p:nvSpPr>
        <p:spPr>
          <a:xfrm>
            <a:off x="180278" y="379803"/>
            <a:ext cx="6314303" cy="369332"/>
          </a:xfrm>
          <a:prstGeom prst="rect">
            <a:avLst/>
          </a:prstGeom>
          <a:noFill/>
        </p:spPr>
        <p:txBody>
          <a:bodyPr wrap="square" rtlCol="0">
            <a:spAutoFit/>
          </a:bodyPr>
          <a:lstStyle/>
          <a:p>
            <a:r>
              <a:rPr kumimoji="1" lang="ja-JP" altLang="en-US" b="1" dirty="0">
                <a:solidFill>
                  <a:schemeClr val="accent2"/>
                </a:solidFill>
              </a:rPr>
              <a:t>事後学習：「みちみち尾瀬カルタ」をつくろう！</a:t>
            </a:r>
          </a:p>
        </p:txBody>
      </p:sp>
      <p:sp>
        <p:nvSpPr>
          <p:cNvPr id="12" name="四角形: 角を丸くする 11">
            <a:extLst>
              <a:ext uri="{FF2B5EF4-FFF2-40B4-BE49-F238E27FC236}">
                <a16:creationId xmlns:a16="http://schemas.microsoft.com/office/drawing/2014/main" id="{83A79AD2-A1FF-13A6-1455-66F74D717654}"/>
              </a:ext>
            </a:extLst>
          </p:cNvPr>
          <p:cNvSpPr/>
          <p:nvPr/>
        </p:nvSpPr>
        <p:spPr>
          <a:xfrm>
            <a:off x="297554" y="1448474"/>
            <a:ext cx="1159417" cy="323682"/>
          </a:xfrm>
          <a:prstGeom prst="roundRect">
            <a:avLst/>
          </a:prstGeom>
          <a:solidFill>
            <a:schemeClr val="accent2">
              <a:lumMod val="60000"/>
              <a:lumOff val="4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狙い</a:t>
            </a:r>
          </a:p>
        </p:txBody>
      </p:sp>
      <p:sp>
        <p:nvSpPr>
          <p:cNvPr id="13" name="テキスト ボックス 12">
            <a:extLst>
              <a:ext uri="{FF2B5EF4-FFF2-40B4-BE49-F238E27FC236}">
                <a16:creationId xmlns:a16="http://schemas.microsoft.com/office/drawing/2014/main" id="{664D741C-2D71-8C4C-92BD-9D4ED81D30F1}"/>
              </a:ext>
            </a:extLst>
          </p:cNvPr>
          <p:cNvSpPr txBox="1"/>
          <p:nvPr/>
        </p:nvSpPr>
        <p:spPr>
          <a:xfrm>
            <a:off x="246143" y="771090"/>
            <a:ext cx="7204981" cy="619913"/>
          </a:xfrm>
          <a:prstGeom prst="rect">
            <a:avLst/>
          </a:prstGeom>
          <a:noFill/>
        </p:spPr>
        <p:txBody>
          <a:bodyPr wrap="square" rtlCol="0">
            <a:spAutoFit/>
          </a:bodyPr>
          <a:lstStyle/>
          <a:p>
            <a:pPr>
              <a:lnSpc>
                <a:spcPct val="150000"/>
              </a:lnSpc>
            </a:pPr>
            <a:r>
              <a:rPr kumimoji="1" lang="ja-JP" altLang="en-US" sz="1200" b="1" dirty="0"/>
              <a:t>「尾瀬」を活用して、自分なりの「不思議」に対して、</a:t>
            </a:r>
            <a:endParaRPr kumimoji="1" lang="en-US" altLang="ja-JP" sz="1200" b="1" dirty="0"/>
          </a:p>
          <a:p>
            <a:pPr>
              <a:lnSpc>
                <a:spcPct val="150000"/>
              </a:lnSpc>
            </a:pPr>
            <a:r>
              <a:rPr kumimoji="1" lang="ja-JP" altLang="en-US" sz="1200" b="1" dirty="0"/>
              <a:t>自らの力で情報収集をして、明らかにする。</a:t>
            </a:r>
            <a:endParaRPr kumimoji="1" lang="en-US" altLang="ja-JP" sz="1200" b="1" dirty="0"/>
          </a:p>
        </p:txBody>
      </p:sp>
      <p:sp>
        <p:nvSpPr>
          <p:cNvPr id="6" name="四角形: 角を丸くする 5">
            <a:extLst>
              <a:ext uri="{FF2B5EF4-FFF2-40B4-BE49-F238E27FC236}">
                <a16:creationId xmlns:a16="http://schemas.microsoft.com/office/drawing/2014/main" id="{E4CF9B17-1BC9-CD10-09C1-F2478FEA635D}"/>
              </a:ext>
            </a:extLst>
          </p:cNvPr>
          <p:cNvSpPr/>
          <p:nvPr/>
        </p:nvSpPr>
        <p:spPr>
          <a:xfrm>
            <a:off x="246143" y="4159044"/>
            <a:ext cx="1159417" cy="323682"/>
          </a:xfrm>
          <a:prstGeom prst="roundRect">
            <a:avLst/>
          </a:prstGeom>
          <a:solidFill>
            <a:schemeClr val="accent2">
              <a:lumMod val="60000"/>
              <a:lumOff val="4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指導案</a:t>
            </a:r>
          </a:p>
        </p:txBody>
      </p:sp>
      <p:sp>
        <p:nvSpPr>
          <p:cNvPr id="16" name="テキスト ボックス 15">
            <a:extLst>
              <a:ext uri="{FF2B5EF4-FFF2-40B4-BE49-F238E27FC236}">
                <a16:creationId xmlns:a16="http://schemas.microsoft.com/office/drawing/2014/main" id="{3E64A6EA-BC35-BEAE-B62D-0968044D9EE6}"/>
              </a:ext>
            </a:extLst>
          </p:cNvPr>
          <p:cNvSpPr txBox="1"/>
          <p:nvPr/>
        </p:nvSpPr>
        <p:spPr>
          <a:xfrm>
            <a:off x="211202" y="1823997"/>
            <a:ext cx="6314303" cy="762838"/>
          </a:xfrm>
          <a:prstGeom prst="rect">
            <a:avLst/>
          </a:prstGeom>
          <a:noFill/>
        </p:spPr>
        <p:txBody>
          <a:bodyPr wrap="square" rtlCol="0">
            <a:spAutoFit/>
          </a:bodyPr>
          <a:lstStyle/>
          <a:p>
            <a:pPr>
              <a:lnSpc>
                <a:spcPct val="150000"/>
              </a:lnSpc>
            </a:pPr>
            <a:r>
              <a:rPr kumimoji="1" lang="ja-JP" altLang="en-US" sz="1000" b="1" dirty="0"/>
              <a:t>・現地学習で発見したことを振り返る。</a:t>
            </a:r>
            <a:endParaRPr kumimoji="1" lang="en-US" altLang="ja-JP" sz="1000" b="1" dirty="0"/>
          </a:p>
          <a:p>
            <a:pPr>
              <a:lnSpc>
                <a:spcPct val="150000"/>
              </a:lnSpc>
            </a:pPr>
            <a:r>
              <a:rPr kumimoji="1" lang="ja-JP" altLang="en-US" sz="1000" b="1" dirty="0"/>
              <a:t>・教科横断的に「不思議」や「仮説」を表現し、関連付けられるようになる。</a:t>
            </a:r>
            <a:endParaRPr kumimoji="1" lang="en-US" altLang="ja-JP" sz="1000" b="1" dirty="0"/>
          </a:p>
          <a:p>
            <a:pPr>
              <a:lnSpc>
                <a:spcPct val="150000"/>
              </a:lnSpc>
            </a:pPr>
            <a:r>
              <a:rPr kumimoji="1" lang="ja-JP" altLang="en-US" sz="1000" b="1" dirty="0"/>
              <a:t>・「カルタ」作成を通じて、自己表現できるようになる。</a:t>
            </a:r>
            <a:endParaRPr kumimoji="1" lang="en-US" altLang="ja-JP" sz="1000" b="1" dirty="0"/>
          </a:p>
        </p:txBody>
      </p:sp>
      <p:sp>
        <p:nvSpPr>
          <p:cNvPr id="8" name="四角形: 角を丸くする 7">
            <a:extLst>
              <a:ext uri="{FF2B5EF4-FFF2-40B4-BE49-F238E27FC236}">
                <a16:creationId xmlns:a16="http://schemas.microsoft.com/office/drawing/2014/main" id="{3044CEFA-8E3A-304E-85BA-CE1F97AF75B2}"/>
              </a:ext>
            </a:extLst>
          </p:cNvPr>
          <p:cNvSpPr/>
          <p:nvPr/>
        </p:nvSpPr>
        <p:spPr>
          <a:xfrm>
            <a:off x="266630" y="2750115"/>
            <a:ext cx="1159417" cy="323682"/>
          </a:xfrm>
          <a:prstGeom prst="roundRect">
            <a:avLst/>
          </a:prstGeom>
          <a:solidFill>
            <a:schemeClr val="accent2">
              <a:lumMod val="60000"/>
              <a:lumOff val="4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使用教材</a:t>
            </a:r>
          </a:p>
        </p:txBody>
      </p:sp>
      <p:sp>
        <p:nvSpPr>
          <p:cNvPr id="21" name="Footer Placeholder 4">
            <a:extLst>
              <a:ext uri="{FF2B5EF4-FFF2-40B4-BE49-F238E27FC236}">
                <a16:creationId xmlns:a16="http://schemas.microsoft.com/office/drawing/2014/main" id="{ECBBC0D7-DB85-BAFD-5737-F88B2593FEA6}"/>
              </a:ext>
            </a:extLst>
          </p:cNvPr>
          <p:cNvSpPr>
            <a:spLocks noGrp="1"/>
          </p:cNvSpPr>
          <p:nvPr>
            <p:ph type="ftr" sz="quarter" idx="3"/>
          </p:nvPr>
        </p:nvSpPr>
        <p:spPr>
          <a:xfrm>
            <a:off x="0" y="9609438"/>
            <a:ext cx="6858000" cy="317157"/>
          </a:xfrm>
          <a:prstGeom prst="rect">
            <a:avLst/>
          </a:prstGeom>
        </p:spPr>
        <p:txBody>
          <a:bodyPr vert="horz" lIns="91440" tIns="45720" rIns="91440" bIns="45720" rtlCol="0" anchor="ctr"/>
          <a:lstStyle>
            <a:lvl1pPr algn="ctr">
              <a:defRPr sz="900">
                <a:solidFill>
                  <a:schemeClr val="tx1"/>
                </a:solidFill>
              </a:defRPr>
            </a:lvl1pPr>
          </a:lstStyle>
          <a:p>
            <a:r>
              <a:rPr kumimoji="1" lang="ja-JP" altLang="en-US" dirty="0"/>
              <a:t>尾瀬ネイチャーラーニング モデルプログラム（小学校 活用編）</a:t>
            </a:r>
          </a:p>
        </p:txBody>
      </p:sp>
      <p:sp>
        <p:nvSpPr>
          <p:cNvPr id="22" name="テキスト ボックス 21">
            <a:extLst>
              <a:ext uri="{FF2B5EF4-FFF2-40B4-BE49-F238E27FC236}">
                <a16:creationId xmlns:a16="http://schemas.microsoft.com/office/drawing/2014/main" id="{DE3427EE-F451-F1DF-E82D-FC4A35B927C9}"/>
              </a:ext>
            </a:extLst>
          </p:cNvPr>
          <p:cNvSpPr txBox="1"/>
          <p:nvPr/>
        </p:nvSpPr>
        <p:spPr>
          <a:xfrm>
            <a:off x="180278" y="3125638"/>
            <a:ext cx="6477044" cy="762838"/>
          </a:xfrm>
          <a:prstGeom prst="rect">
            <a:avLst/>
          </a:prstGeom>
          <a:noFill/>
        </p:spPr>
        <p:txBody>
          <a:bodyPr wrap="square" rtlCol="0">
            <a:spAutoFit/>
          </a:bodyPr>
          <a:lstStyle/>
          <a:p>
            <a:pPr>
              <a:lnSpc>
                <a:spcPct val="150000"/>
              </a:lnSpc>
            </a:pPr>
            <a:r>
              <a:rPr kumimoji="1" lang="en-US" altLang="ja-JP" sz="1000" b="1" dirty="0"/>
              <a:t>【</a:t>
            </a:r>
            <a:r>
              <a:rPr kumimoji="1" lang="ja-JP" altLang="en-US" sz="1000" b="1" dirty="0"/>
              <a:t>先生</a:t>
            </a:r>
            <a:r>
              <a:rPr kumimoji="1" lang="en-US" altLang="ja-JP" sz="1000" b="1" dirty="0"/>
              <a:t>】</a:t>
            </a:r>
          </a:p>
          <a:p>
            <a:pPr>
              <a:lnSpc>
                <a:spcPct val="150000"/>
              </a:lnSpc>
            </a:pPr>
            <a:r>
              <a:rPr kumimoji="1" lang="ja-JP" altLang="en-US" sz="1000" b="1" dirty="0"/>
              <a:t>・学習画面（事後学習）</a:t>
            </a:r>
            <a:endParaRPr kumimoji="1" lang="en-US" altLang="ja-JP" sz="1000" b="1" dirty="0"/>
          </a:p>
          <a:p>
            <a:pPr>
              <a:lnSpc>
                <a:spcPct val="150000"/>
              </a:lnSpc>
            </a:pPr>
            <a:r>
              <a:rPr kumimoji="1" lang="ja-JP" altLang="en-US" sz="1000" b="1" dirty="0"/>
              <a:t>・プロジェクター</a:t>
            </a:r>
            <a:endParaRPr kumimoji="1" lang="en-US" altLang="ja-JP" sz="1000" b="1" dirty="0"/>
          </a:p>
        </p:txBody>
      </p:sp>
      <p:sp>
        <p:nvSpPr>
          <p:cNvPr id="23" name="テキスト ボックス 22">
            <a:extLst>
              <a:ext uri="{FF2B5EF4-FFF2-40B4-BE49-F238E27FC236}">
                <a16:creationId xmlns:a16="http://schemas.microsoft.com/office/drawing/2014/main" id="{AF732A0E-D4C9-B3FD-9525-81DA45D6117A}"/>
              </a:ext>
            </a:extLst>
          </p:cNvPr>
          <p:cNvSpPr txBox="1"/>
          <p:nvPr/>
        </p:nvSpPr>
        <p:spPr>
          <a:xfrm>
            <a:off x="3439201" y="3067925"/>
            <a:ext cx="3418800" cy="861774"/>
          </a:xfrm>
          <a:prstGeom prst="rect">
            <a:avLst/>
          </a:prstGeom>
          <a:noFill/>
        </p:spPr>
        <p:txBody>
          <a:bodyPr wrap="square" rtlCol="0">
            <a:spAutoFit/>
          </a:bodyPr>
          <a:lstStyle/>
          <a:p>
            <a:r>
              <a:rPr kumimoji="1" lang="en-US" altLang="ja-JP" sz="1000" b="1" dirty="0"/>
              <a:t>【</a:t>
            </a:r>
            <a:r>
              <a:rPr kumimoji="1" lang="ja-JP" altLang="en-US" sz="1000" b="1" dirty="0"/>
              <a:t>児童</a:t>
            </a:r>
            <a:r>
              <a:rPr kumimoji="1" lang="en-US" altLang="ja-JP" sz="1000" b="1" dirty="0"/>
              <a:t>】</a:t>
            </a:r>
          </a:p>
          <a:p>
            <a:r>
              <a:rPr kumimoji="1" lang="ja-JP" altLang="en-US" sz="1000" b="1" dirty="0"/>
              <a:t>・</a:t>
            </a:r>
            <a:r>
              <a:rPr kumimoji="1" lang="en-US" altLang="ja-JP" sz="1000" b="1" dirty="0"/>
              <a:t>WS02</a:t>
            </a:r>
            <a:r>
              <a:rPr kumimoji="1" lang="ja-JP" altLang="en-US" sz="1000" b="1" dirty="0"/>
              <a:t>（ワークシート：事後学習）</a:t>
            </a:r>
            <a:endParaRPr kumimoji="1" lang="en-US" altLang="ja-JP" sz="1000" b="1" dirty="0"/>
          </a:p>
          <a:p>
            <a:r>
              <a:rPr kumimoji="1" lang="ja-JP" altLang="en-US" sz="1000" b="1" dirty="0"/>
              <a:t>・</a:t>
            </a:r>
            <a:r>
              <a:rPr kumimoji="1" lang="en-US" altLang="ja-JP" sz="1000" b="1" dirty="0"/>
              <a:t>WS03</a:t>
            </a:r>
            <a:r>
              <a:rPr kumimoji="1" lang="ja-JP" altLang="en-US" sz="1000" b="1" dirty="0"/>
              <a:t>（ワークシート；振り返り）</a:t>
            </a:r>
            <a:endParaRPr kumimoji="1" lang="en-US" altLang="ja-JP" sz="1000" b="1" dirty="0"/>
          </a:p>
          <a:p>
            <a:r>
              <a:rPr kumimoji="1" lang="ja-JP" altLang="en-US" sz="1000" b="1" dirty="0"/>
              <a:t>・タブレット端末</a:t>
            </a:r>
            <a:endParaRPr kumimoji="1" lang="en-US" altLang="ja-JP" sz="1000" b="1" dirty="0"/>
          </a:p>
          <a:p>
            <a:r>
              <a:rPr kumimoji="1" lang="ja-JP" altLang="en-US" sz="1000" b="1" dirty="0"/>
              <a:t>・筆記用具（色鉛筆・ペン含む）</a:t>
            </a:r>
            <a:endParaRPr kumimoji="1" lang="en-US" altLang="ja-JP" sz="1000" b="1" dirty="0"/>
          </a:p>
        </p:txBody>
      </p:sp>
      <p:graphicFrame>
        <p:nvGraphicFramePr>
          <p:cNvPr id="25" name="表 24">
            <a:extLst>
              <a:ext uri="{FF2B5EF4-FFF2-40B4-BE49-F238E27FC236}">
                <a16:creationId xmlns:a16="http://schemas.microsoft.com/office/drawing/2014/main" id="{C5F9F79E-9B45-F205-8020-CB03EBC7CB0D}"/>
              </a:ext>
            </a:extLst>
          </p:cNvPr>
          <p:cNvGraphicFramePr>
            <a:graphicFrameLocks noGrp="1"/>
          </p:cNvGraphicFramePr>
          <p:nvPr>
            <p:extLst>
              <p:ext uri="{D42A27DB-BD31-4B8C-83A1-F6EECF244321}">
                <p14:modId xmlns:p14="http://schemas.microsoft.com/office/powerpoint/2010/main" val="1559429173"/>
              </p:ext>
            </p:extLst>
          </p:nvPr>
        </p:nvGraphicFramePr>
        <p:xfrm>
          <a:off x="291608" y="4629594"/>
          <a:ext cx="6365713" cy="4896662"/>
        </p:xfrm>
        <a:graphic>
          <a:graphicData uri="http://schemas.openxmlformats.org/drawingml/2006/table">
            <a:tbl>
              <a:tblPr firstRow="1" bandRow="1">
                <a:tableStyleId>{5940675A-B579-460E-94D1-54222C63F5DA}</a:tableStyleId>
              </a:tblPr>
              <a:tblGrid>
                <a:gridCol w="277724">
                  <a:extLst>
                    <a:ext uri="{9D8B030D-6E8A-4147-A177-3AD203B41FA5}">
                      <a16:colId xmlns:a16="http://schemas.microsoft.com/office/drawing/2014/main" val="3818286640"/>
                    </a:ext>
                  </a:extLst>
                </a:gridCol>
                <a:gridCol w="337680">
                  <a:extLst>
                    <a:ext uri="{9D8B030D-6E8A-4147-A177-3AD203B41FA5}">
                      <a16:colId xmlns:a16="http://schemas.microsoft.com/office/drawing/2014/main" val="65810555"/>
                    </a:ext>
                  </a:extLst>
                </a:gridCol>
                <a:gridCol w="896030">
                  <a:extLst>
                    <a:ext uri="{9D8B030D-6E8A-4147-A177-3AD203B41FA5}">
                      <a16:colId xmlns:a16="http://schemas.microsoft.com/office/drawing/2014/main" val="2891736153"/>
                    </a:ext>
                  </a:extLst>
                </a:gridCol>
                <a:gridCol w="502276">
                  <a:extLst>
                    <a:ext uri="{9D8B030D-6E8A-4147-A177-3AD203B41FA5}">
                      <a16:colId xmlns:a16="http://schemas.microsoft.com/office/drawing/2014/main" val="3108088361"/>
                    </a:ext>
                  </a:extLst>
                </a:gridCol>
                <a:gridCol w="3183182">
                  <a:extLst>
                    <a:ext uri="{9D8B030D-6E8A-4147-A177-3AD203B41FA5}">
                      <a16:colId xmlns:a16="http://schemas.microsoft.com/office/drawing/2014/main" val="2207028741"/>
                    </a:ext>
                  </a:extLst>
                </a:gridCol>
                <a:gridCol w="1168821">
                  <a:extLst>
                    <a:ext uri="{9D8B030D-6E8A-4147-A177-3AD203B41FA5}">
                      <a16:colId xmlns:a16="http://schemas.microsoft.com/office/drawing/2014/main" val="2161203504"/>
                    </a:ext>
                  </a:extLst>
                </a:gridCol>
              </a:tblGrid>
              <a:tr h="418003">
                <a:tc>
                  <a:txBody>
                    <a:bodyPr/>
                    <a:lstStyle/>
                    <a:p>
                      <a:r>
                        <a:rPr kumimoji="1" lang="ja-JP" altLang="en-US" sz="900" b="1" dirty="0"/>
                        <a:t>時配</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ja-JP" altLang="en-US" sz="900" b="1" dirty="0"/>
                        <a:t>概要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ja-JP" altLang="en-US" sz="900" b="1" dirty="0"/>
                        <a:t>学習内容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800" b="1" dirty="0"/>
                        <a:t>目安</a:t>
                      </a:r>
                      <a:endParaRPr kumimoji="1" lang="en-US" altLang="ja-JP" sz="800" b="1" dirty="0"/>
                    </a:p>
                    <a:p>
                      <a:pPr algn="ctr"/>
                      <a:r>
                        <a:rPr kumimoji="1" lang="ja-JP" altLang="en-US" sz="800" b="1" dirty="0"/>
                        <a:t>時間</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ja-JP" altLang="en-US" sz="900" b="1" dirty="0"/>
                        <a:t>学習活動</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ja-JP" altLang="en-US" sz="900" b="1" dirty="0"/>
                        <a:t>資料・備品など</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33419137"/>
                  </a:ext>
                </a:extLst>
              </a:tr>
              <a:tr h="1045997">
                <a:tc rowSpan="3">
                  <a:txBody>
                    <a:bodyPr/>
                    <a:lstStyle/>
                    <a:p>
                      <a:pPr algn="ctr"/>
                      <a:r>
                        <a:rPr kumimoji="1" lang="ja-JP" altLang="en-US" sz="900" b="1" dirty="0"/>
                        <a:t>１時間目</a:t>
                      </a:r>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3">
                  <a:txBody>
                    <a:bodyPr/>
                    <a:lstStyle/>
                    <a:p>
                      <a:pPr marL="0" indent="0" algn="ctr">
                        <a:buFont typeface="+mj-lt"/>
                        <a:buNone/>
                      </a:pPr>
                      <a:r>
                        <a:rPr kumimoji="1" lang="ja-JP" altLang="en-US" sz="900" b="1" dirty="0"/>
                        <a:t>不思議を絞ろう</a:t>
                      </a:r>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mj-lt"/>
                        <a:buNone/>
                      </a:pPr>
                      <a:r>
                        <a:rPr kumimoji="1" lang="ja-JP" altLang="en-US" sz="900" b="1" dirty="0"/>
                        <a:t>１．現地学習を振り返る</a:t>
                      </a:r>
                      <a:endParaRPr kumimoji="1" lang="en-US" altLang="ja-JP"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t>10</a:t>
                      </a:r>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kumimoji="1" lang="en-US" altLang="ja-JP" sz="800" b="1" dirty="0"/>
                        <a:t>【</a:t>
                      </a:r>
                      <a:r>
                        <a:rPr kumimoji="1" lang="ja-JP" altLang="en-US" sz="800" b="1" dirty="0"/>
                        <a:t>やること</a:t>
                      </a:r>
                      <a:r>
                        <a:rPr kumimoji="1" lang="en-US" altLang="ja-JP" sz="800" b="1" dirty="0"/>
                        <a:t>】</a:t>
                      </a:r>
                    </a:p>
                    <a:p>
                      <a:pPr marL="171450" indent="-171450">
                        <a:buFont typeface="Wingdings" panose="05000000000000000000" pitchFamily="2" charset="2"/>
                        <a:buChar char="l"/>
                      </a:pPr>
                      <a:r>
                        <a:rPr kumimoji="1" lang="ja-JP" altLang="en-US" sz="800" b="1" dirty="0"/>
                        <a:t>授業概要を確認する</a:t>
                      </a:r>
                      <a:endParaRPr kumimoji="1" lang="en-US" altLang="ja-JP" sz="800" b="1" dirty="0"/>
                    </a:p>
                    <a:p>
                      <a:pPr marL="171450" indent="-171450">
                        <a:buFont typeface="Wingdings" panose="05000000000000000000" pitchFamily="2" charset="2"/>
                        <a:buChar char="l"/>
                      </a:pPr>
                      <a:r>
                        <a:rPr kumimoji="1" lang="ja-JP" altLang="en-US" sz="800" b="1" dirty="0"/>
                        <a:t>現地学習を振り返る</a:t>
                      </a:r>
                      <a:endParaRPr kumimoji="1" lang="en-US" altLang="ja-JP" sz="800" b="1" dirty="0"/>
                    </a:p>
                    <a:p>
                      <a:pPr marL="0" indent="0">
                        <a:buFont typeface="Wingdings" panose="05000000000000000000" pitchFamily="2" charset="2"/>
                        <a:buNone/>
                      </a:pPr>
                      <a:r>
                        <a:rPr kumimoji="1" lang="en-US" altLang="ja-JP" sz="800" b="1" dirty="0"/>
                        <a:t>【</a:t>
                      </a:r>
                      <a:r>
                        <a:rPr kumimoji="1" lang="ja-JP" altLang="en-US" sz="800" b="1" dirty="0"/>
                        <a:t>流れ</a:t>
                      </a:r>
                      <a:r>
                        <a:rPr kumimoji="1" lang="en-US" altLang="ja-JP" sz="800" b="1" dirty="0"/>
                        <a:t>】</a:t>
                      </a:r>
                    </a:p>
                    <a:p>
                      <a:pPr marL="171450" indent="-171450">
                        <a:buFont typeface="Wingdings" panose="05000000000000000000" pitchFamily="2" charset="2"/>
                        <a:buChar char="l"/>
                      </a:pPr>
                      <a:r>
                        <a:rPr kumimoji="1" lang="ja-JP" altLang="en-US" sz="800" b="1" dirty="0"/>
                        <a:t>クラス説明　　　</a:t>
                      </a:r>
                      <a:r>
                        <a:rPr kumimoji="1" lang="en-US" altLang="ja-JP" sz="800" b="1" dirty="0"/>
                        <a:t>10</a:t>
                      </a:r>
                      <a:r>
                        <a:rPr kumimoji="1" lang="ja-JP" altLang="en-US" sz="800" b="1" dirty="0"/>
                        <a:t>分</a:t>
                      </a:r>
                      <a:endParaRPr kumimoji="1" lang="en-US" altLang="ja-JP" sz="800" b="1" dirty="0"/>
                    </a:p>
                    <a:p>
                      <a:pPr marL="0" indent="0">
                        <a:buFont typeface="Wingdings" panose="05000000000000000000" pitchFamily="2" charset="2"/>
                        <a:buNone/>
                      </a:pPr>
                      <a:r>
                        <a:rPr kumimoji="1" lang="en-US" altLang="ja-JP" sz="800" b="1" dirty="0"/>
                        <a:t>※</a:t>
                      </a:r>
                      <a:r>
                        <a:rPr kumimoji="1" lang="ja-JP" altLang="en-US" sz="800" b="1" dirty="0"/>
                        <a:t>諸注意</a:t>
                      </a:r>
                      <a:r>
                        <a:rPr kumimoji="1" lang="en-US" altLang="ja-JP" sz="800" b="1" dirty="0"/>
                        <a:t>※</a:t>
                      </a:r>
                    </a:p>
                    <a:p>
                      <a:pPr marL="0" indent="0">
                        <a:buFont typeface="Wingdings" panose="05000000000000000000" pitchFamily="2" charset="2"/>
                        <a:buNone/>
                      </a:pPr>
                      <a:r>
                        <a:rPr kumimoji="1" lang="ja-JP" altLang="en-US" sz="800" b="1" dirty="0"/>
                        <a:t>先生方が現地学習で撮影した児童の様子などをクラスで見せながら振り返ることを推奨。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3">
                  <a:txBody>
                    <a:bodyPr/>
                    <a:lstStyle/>
                    <a:p>
                      <a:r>
                        <a:rPr kumimoji="1" lang="en-US" altLang="ja-JP" sz="900" b="1" dirty="0"/>
                        <a:t>【</a:t>
                      </a:r>
                      <a:r>
                        <a:rPr kumimoji="1" lang="ja-JP" altLang="en-US" sz="900" b="1" dirty="0"/>
                        <a:t>運営</a:t>
                      </a:r>
                      <a:r>
                        <a:rPr kumimoji="1" lang="en-US" altLang="ja-JP" sz="900" b="1" dirty="0"/>
                        <a:t>】</a:t>
                      </a:r>
                    </a:p>
                    <a:p>
                      <a:r>
                        <a:rPr kumimoji="1" lang="ja-JP" altLang="en-US" sz="900" b="1" dirty="0"/>
                        <a:t>□学習画面</a:t>
                      </a:r>
                      <a:endParaRPr kumimoji="1" lang="en-US" altLang="ja-JP" sz="900" b="1" dirty="0"/>
                    </a:p>
                    <a:p>
                      <a:r>
                        <a:rPr kumimoji="1" lang="ja-JP" altLang="en-US" sz="900" b="1" dirty="0"/>
                        <a:t>□プロジェクター</a:t>
                      </a:r>
                      <a:endParaRPr kumimoji="1" lang="en-US" altLang="ja-JP" sz="900" b="1" dirty="0"/>
                    </a:p>
                    <a:p>
                      <a:endParaRPr kumimoji="1" lang="en-US" altLang="ja-JP" sz="900" b="1" dirty="0"/>
                    </a:p>
                    <a:p>
                      <a:r>
                        <a:rPr kumimoji="1" lang="en-US" altLang="ja-JP" sz="900" b="1" dirty="0"/>
                        <a:t>【</a:t>
                      </a:r>
                      <a:r>
                        <a:rPr kumimoji="1" lang="ja-JP" altLang="en-US" sz="900" b="1" dirty="0"/>
                        <a:t>備品</a:t>
                      </a:r>
                      <a:r>
                        <a:rPr kumimoji="1" lang="en-US" altLang="ja-JP" sz="900" b="1" dirty="0"/>
                        <a:t>】</a:t>
                      </a:r>
                    </a:p>
                    <a:p>
                      <a:r>
                        <a:rPr kumimoji="1" lang="ja-JP" altLang="en-US" sz="900" b="1" dirty="0"/>
                        <a:t>□</a:t>
                      </a:r>
                      <a:r>
                        <a:rPr kumimoji="1" lang="en-US" altLang="ja-JP" sz="900" b="1" dirty="0"/>
                        <a:t>WS01 P4</a:t>
                      </a:r>
                      <a:r>
                        <a:rPr kumimoji="1" lang="ja-JP" altLang="en-US" sz="900" b="1" dirty="0"/>
                        <a:t>該当</a:t>
                      </a:r>
                      <a:endParaRPr kumimoji="1" lang="en-US" altLang="ja-JP" sz="900" b="1" dirty="0"/>
                    </a:p>
                    <a:p>
                      <a:r>
                        <a:rPr kumimoji="1" lang="ja-JP" altLang="en-US" sz="900" b="1" dirty="0"/>
                        <a:t>□</a:t>
                      </a:r>
                      <a:r>
                        <a:rPr kumimoji="1" lang="en-US" altLang="ja-JP" sz="900" b="1" dirty="0"/>
                        <a:t>WS02</a:t>
                      </a:r>
                      <a:r>
                        <a:rPr kumimoji="1" lang="ja-JP" altLang="en-US" sz="900" b="1" dirty="0"/>
                        <a:t> </a:t>
                      </a:r>
                      <a:r>
                        <a:rPr kumimoji="1" lang="en-US" altLang="ja-JP" sz="900" b="1" dirty="0"/>
                        <a:t>P1-3</a:t>
                      </a:r>
                      <a:r>
                        <a:rPr kumimoji="1" lang="ja-JP" altLang="en-US" sz="900" b="1" dirty="0"/>
                        <a:t>該当</a:t>
                      </a:r>
                      <a:endParaRPr kumimoji="1" lang="en-US" altLang="ja-JP" sz="900" b="1" dirty="0"/>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900" b="1" dirty="0"/>
                        <a:t>※</a:t>
                      </a:r>
                      <a:r>
                        <a:rPr kumimoji="1" lang="ja-JP" altLang="en-US" sz="900" b="1" dirty="0"/>
                        <a:t>現地学習の際に</a:t>
                      </a:r>
                      <a:endParaRPr kumimoji="1" lang="en-US" altLang="ja-JP" sz="900" b="1" dirty="0"/>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1" dirty="0"/>
                        <a:t>　写真を記録して</a:t>
                      </a:r>
                      <a:endParaRPr kumimoji="1" lang="en-US" altLang="ja-JP" sz="900" b="1" dirty="0"/>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1" dirty="0"/>
                        <a:t>　いる場合は、</a:t>
                      </a:r>
                      <a:endParaRPr kumimoji="1" lang="en-US" altLang="ja-JP" sz="900" b="1" dirty="0"/>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1" dirty="0"/>
                        <a:t>　それらのデータ</a:t>
                      </a:r>
                      <a:endParaRPr kumimoji="1" lang="en-US" altLang="ja-JP"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3371571"/>
                  </a:ext>
                </a:extLst>
              </a:tr>
              <a:tr h="687370">
                <a:tc vMerge="1">
                  <a:txBody>
                    <a:bodyPr/>
                    <a:lstStyle/>
                    <a:p>
                      <a:endParaRPr kumimoji="1" lang="ja-JP" altLang="en-US" dirty="0"/>
                    </a:p>
                  </a:txBody>
                  <a:tcPr/>
                </a:tc>
                <a:tc vMerge="1">
                  <a:txBody>
                    <a:bodyPr/>
                    <a:lstStyle/>
                    <a:p>
                      <a:pPr marL="0" indent="0">
                        <a:buFont typeface="+mj-lt"/>
                        <a:buNone/>
                      </a:pPr>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mj-lt"/>
                        <a:buNone/>
                      </a:pPr>
                      <a:r>
                        <a:rPr kumimoji="1" lang="ja-JP" altLang="en-US" sz="900" b="1" dirty="0"/>
                        <a:t>２．不思議を絞る</a:t>
                      </a:r>
                      <a:endParaRPr kumimoji="1" lang="en-US" altLang="ja-JP"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t>10</a:t>
                      </a:r>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kumimoji="1" lang="en-US" altLang="ja-JP" sz="800" b="1" dirty="0"/>
                        <a:t>【</a:t>
                      </a:r>
                      <a:r>
                        <a:rPr kumimoji="1" lang="ja-JP" altLang="en-US" sz="800" b="1" dirty="0"/>
                        <a:t>やること</a:t>
                      </a:r>
                      <a:r>
                        <a:rPr kumimoji="1" lang="en-US" altLang="ja-JP" sz="800" b="1" dirty="0"/>
                        <a:t>】</a:t>
                      </a:r>
                    </a:p>
                    <a:p>
                      <a:pPr marL="171450" indent="-171450">
                        <a:buFont typeface="Wingdings" panose="05000000000000000000" pitchFamily="2" charset="2"/>
                        <a:buChar char="l"/>
                      </a:pPr>
                      <a:r>
                        <a:rPr kumimoji="1" lang="ja-JP" altLang="en-US" sz="800" b="1" dirty="0"/>
                        <a:t>たくさん発見した「不思議」から特に明らかにしたいものを１つ程度に絞る</a:t>
                      </a:r>
                      <a:endParaRPr kumimoji="1" lang="en-US" altLang="ja-JP" sz="800" b="1" dirty="0"/>
                    </a:p>
                    <a:p>
                      <a:pPr marL="0" indent="0">
                        <a:buFont typeface="Wingdings" panose="05000000000000000000" pitchFamily="2" charset="2"/>
                        <a:buNone/>
                      </a:pPr>
                      <a:r>
                        <a:rPr kumimoji="1" lang="en-US" altLang="ja-JP" sz="800" b="1" dirty="0"/>
                        <a:t>【</a:t>
                      </a:r>
                      <a:r>
                        <a:rPr kumimoji="1" lang="ja-JP" altLang="en-US" sz="800" b="1" dirty="0"/>
                        <a:t>流れ</a:t>
                      </a:r>
                      <a:r>
                        <a:rPr kumimoji="1" lang="en-US" altLang="ja-JP" sz="800" b="1" dirty="0"/>
                        <a:t>】</a:t>
                      </a:r>
                    </a:p>
                    <a:p>
                      <a:pPr marL="171450" indent="-171450">
                        <a:buFont typeface="Wingdings" panose="05000000000000000000" pitchFamily="2" charset="2"/>
                        <a:buChar char="l"/>
                      </a:pPr>
                      <a:r>
                        <a:rPr kumimoji="1" lang="ja-JP" altLang="en-US" sz="800" b="1" dirty="0"/>
                        <a:t>個人ワーク　　</a:t>
                      </a:r>
                      <a:r>
                        <a:rPr kumimoji="1" lang="en-US" altLang="ja-JP" sz="800" b="1" dirty="0"/>
                        <a:t>10</a:t>
                      </a:r>
                      <a:r>
                        <a:rPr kumimoji="1" lang="ja-JP" altLang="en-US" sz="800" b="1" dirty="0"/>
                        <a:t>分</a:t>
                      </a:r>
                      <a:endParaRPr kumimoji="1" lang="en-US" altLang="ja-JP" sz="8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en-US" altLang="ja-JP"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9814824"/>
                  </a:ext>
                </a:extLst>
              </a:tr>
              <a:tr h="806912">
                <a:tc vMerge="1">
                  <a:txBody>
                    <a:bodyPr/>
                    <a:lstStyle/>
                    <a:p>
                      <a:pPr algn="ctr"/>
                      <a:endParaRPr kumimoji="1" lang="ja-JP" altLang="en-US" sz="900" b="1" dirty="0"/>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pPr marL="0" indent="0" algn="ctr">
                        <a:buFont typeface="+mj-lt"/>
                        <a:buNone/>
                      </a:pPr>
                      <a:endParaRPr kumimoji="1" lang="ja-JP" altLang="en-US" sz="900" b="1" dirty="0"/>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mj-lt"/>
                        <a:buNone/>
                      </a:pPr>
                      <a:r>
                        <a:rPr kumimoji="1" lang="ja-JP" altLang="en-US" sz="900" b="1" dirty="0"/>
                        <a:t>３．検討する</a:t>
                      </a:r>
                      <a:endParaRPr kumimoji="1" lang="en-US" altLang="ja-JP"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t>20</a:t>
                      </a:r>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kumimoji="1" lang="en-US" altLang="ja-JP" sz="800" b="1" dirty="0"/>
                        <a:t>【</a:t>
                      </a:r>
                      <a:r>
                        <a:rPr kumimoji="1" lang="ja-JP" altLang="en-US" sz="800" b="1" dirty="0"/>
                        <a:t>やること</a:t>
                      </a:r>
                      <a:r>
                        <a:rPr kumimoji="1" lang="en-US" altLang="ja-JP" sz="800" b="1" dirty="0"/>
                        <a:t>】</a:t>
                      </a:r>
                    </a:p>
                    <a:p>
                      <a:pPr marL="171450" indent="-171450">
                        <a:buFont typeface="Wingdings" panose="05000000000000000000" pitchFamily="2" charset="2"/>
                        <a:buChar char="l"/>
                      </a:pPr>
                      <a:r>
                        <a:rPr kumimoji="1" lang="ja-JP" altLang="en-US" sz="800" b="1" dirty="0"/>
                        <a:t>絞った「不思議」に関して、どうしたら明らかにできるかを自分なりに検討してみる</a:t>
                      </a:r>
                      <a:endParaRPr kumimoji="1" lang="en-US" altLang="ja-JP" sz="800" b="1" dirty="0"/>
                    </a:p>
                    <a:p>
                      <a:pPr marL="0" indent="0">
                        <a:buFont typeface="Wingdings" panose="05000000000000000000" pitchFamily="2" charset="2"/>
                        <a:buNone/>
                      </a:pPr>
                      <a:r>
                        <a:rPr kumimoji="1" lang="en-US" altLang="ja-JP" sz="800" b="1" dirty="0"/>
                        <a:t>【</a:t>
                      </a:r>
                      <a:r>
                        <a:rPr kumimoji="1" lang="ja-JP" altLang="en-US" sz="800" b="1" dirty="0"/>
                        <a:t>流れ</a:t>
                      </a:r>
                      <a:r>
                        <a:rPr kumimoji="1" lang="en-US" altLang="ja-JP" sz="800" b="1" dirty="0"/>
                        <a:t>】</a:t>
                      </a:r>
                    </a:p>
                    <a:p>
                      <a:pPr marL="171450" indent="-171450">
                        <a:buFont typeface="Wingdings" panose="05000000000000000000" pitchFamily="2" charset="2"/>
                        <a:buChar char="l"/>
                      </a:pPr>
                      <a:r>
                        <a:rPr kumimoji="1" lang="ja-JP" altLang="en-US" sz="800" b="1" dirty="0"/>
                        <a:t>クラス説明　　</a:t>
                      </a:r>
                      <a:r>
                        <a:rPr kumimoji="1" lang="en-US" altLang="ja-JP" sz="800" b="1" dirty="0"/>
                        <a:t>05</a:t>
                      </a:r>
                      <a:r>
                        <a:rPr kumimoji="1" lang="ja-JP" altLang="en-US" sz="800" b="1" dirty="0"/>
                        <a:t>分</a:t>
                      </a:r>
                      <a:endParaRPr kumimoji="1" lang="en-US" altLang="ja-JP" sz="800" b="1" dirty="0"/>
                    </a:p>
                    <a:p>
                      <a:pPr marL="171450" indent="-171450">
                        <a:buFont typeface="Wingdings" panose="05000000000000000000" pitchFamily="2" charset="2"/>
                        <a:buChar char="l"/>
                      </a:pPr>
                      <a:r>
                        <a:rPr kumimoji="1" lang="ja-JP" altLang="en-US" sz="800" b="1" dirty="0"/>
                        <a:t>個人ワーク　　</a:t>
                      </a:r>
                      <a:r>
                        <a:rPr kumimoji="1" lang="en-US" altLang="ja-JP" sz="800" b="1" dirty="0"/>
                        <a:t>15</a:t>
                      </a:r>
                      <a:r>
                        <a:rPr kumimoji="1" lang="ja-JP" altLang="en-US" sz="800" b="1" dirty="0"/>
                        <a:t>分</a:t>
                      </a:r>
                      <a:endParaRPr kumimoji="1" lang="en-US" altLang="ja-JP" sz="8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en-US" altLang="ja-JP"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9601255"/>
                  </a:ext>
                </a:extLst>
              </a:tr>
              <a:tr h="1255197">
                <a:tc rowSpan="2">
                  <a:txBody>
                    <a:bodyPr/>
                    <a:lstStyle/>
                    <a:p>
                      <a:pPr algn="ctr"/>
                      <a:r>
                        <a:rPr kumimoji="1" lang="ja-JP" altLang="en-US" sz="900" b="1" dirty="0"/>
                        <a:t>２時間目</a:t>
                      </a:r>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ja-JP" altLang="en-US" sz="900" b="1" dirty="0"/>
                        <a:t>不思議を明らかにしよう</a:t>
                      </a:r>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900" b="1" dirty="0"/>
                        <a:t>１．不思議を明らかにする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t>35</a:t>
                      </a:r>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kumimoji="1" lang="en-US" altLang="ja-JP" sz="800" b="1" dirty="0"/>
                        <a:t>【</a:t>
                      </a:r>
                      <a:r>
                        <a:rPr kumimoji="1" lang="ja-JP" altLang="en-US" sz="800" b="1" dirty="0"/>
                        <a:t>やること</a:t>
                      </a:r>
                      <a:r>
                        <a:rPr kumimoji="1" lang="en-US" altLang="ja-JP" sz="800" b="1" dirty="0"/>
                        <a:t>】</a:t>
                      </a:r>
                    </a:p>
                    <a:p>
                      <a:pPr marL="171450" indent="-171450">
                        <a:buFont typeface="Wingdings" panose="05000000000000000000" pitchFamily="2" charset="2"/>
                        <a:buChar char="l"/>
                      </a:pPr>
                      <a:r>
                        <a:rPr kumimoji="1" lang="ja-JP" altLang="en-US" sz="800" b="1" dirty="0"/>
                        <a:t>「不思議」を自分たちの力で明らかにしてみる</a:t>
                      </a:r>
                      <a:endParaRPr kumimoji="1" lang="en-US" altLang="ja-JP" sz="800" b="1" dirty="0"/>
                    </a:p>
                    <a:p>
                      <a:pPr marL="0" indent="0">
                        <a:buFont typeface="Wingdings" panose="05000000000000000000" pitchFamily="2" charset="2"/>
                        <a:buNone/>
                      </a:pPr>
                      <a:r>
                        <a:rPr kumimoji="1" lang="en-US" altLang="ja-JP" sz="800" b="1" dirty="0"/>
                        <a:t>【</a:t>
                      </a:r>
                      <a:r>
                        <a:rPr kumimoji="1" lang="ja-JP" altLang="en-US" sz="800" b="1" dirty="0"/>
                        <a:t>流れ</a:t>
                      </a:r>
                      <a:r>
                        <a:rPr kumimoji="1" lang="en-US" altLang="ja-JP" sz="800" b="1" dirty="0"/>
                        <a:t>】</a:t>
                      </a:r>
                    </a:p>
                    <a:p>
                      <a:pPr marL="171450" indent="-171450">
                        <a:buFont typeface="Wingdings" panose="05000000000000000000" pitchFamily="2" charset="2"/>
                        <a:buChar char="l"/>
                      </a:pPr>
                      <a:r>
                        <a:rPr kumimoji="1" lang="ja-JP" altLang="en-US" sz="800" b="1" dirty="0"/>
                        <a:t>クラス説明　　</a:t>
                      </a:r>
                      <a:r>
                        <a:rPr kumimoji="1" lang="en-US" altLang="ja-JP" sz="800" b="1" dirty="0"/>
                        <a:t>05</a:t>
                      </a:r>
                      <a:r>
                        <a:rPr kumimoji="1" lang="ja-JP" altLang="en-US" sz="800" b="1" dirty="0"/>
                        <a:t>分</a:t>
                      </a:r>
                      <a:endParaRPr kumimoji="1" lang="en-US" altLang="ja-JP" sz="800" b="1" dirty="0"/>
                    </a:p>
                    <a:p>
                      <a:pPr marL="171450" indent="-171450">
                        <a:buFont typeface="Wingdings" panose="05000000000000000000" pitchFamily="2" charset="2"/>
                        <a:buChar char="l"/>
                      </a:pPr>
                      <a:r>
                        <a:rPr kumimoji="1" lang="ja-JP" altLang="en-US" sz="800" b="1" dirty="0"/>
                        <a:t>個人ワーク等　</a:t>
                      </a:r>
                      <a:r>
                        <a:rPr kumimoji="1" lang="en-US" altLang="ja-JP" sz="800" b="1" dirty="0"/>
                        <a:t>30</a:t>
                      </a:r>
                      <a:r>
                        <a:rPr kumimoji="1" lang="ja-JP" altLang="en-US" sz="800" b="1" dirty="0"/>
                        <a:t>分　</a:t>
                      </a:r>
                      <a:endParaRPr kumimoji="1" lang="en-US" altLang="ja-JP" sz="800" b="1" dirty="0"/>
                    </a:p>
                    <a:p>
                      <a:pPr marL="0" indent="0">
                        <a:buFont typeface="Wingdings" panose="05000000000000000000" pitchFamily="2" charset="2"/>
                        <a:buNone/>
                      </a:pPr>
                      <a:r>
                        <a:rPr kumimoji="1" lang="en-US" altLang="ja-JP" sz="800" b="1" dirty="0"/>
                        <a:t>※</a:t>
                      </a:r>
                      <a:r>
                        <a:rPr kumimoji="1" lang="ja-JP" altLang="en-US" sz="800" b="1" dirty="0"/>
                        <a:t>諸注意</a:t>
                      </a:r>
                      <a:r>
                        <a:rPr kumimoji="1" lang="en-US" altLang="ja-JP" sz="800" b="1" dirty="0"/>
                        <a:t>※</a:t>
                      </a:r>
                    </a:p>
                    <a:p>
                      <a:pPr marL="0" indent="0">
                        <a:buFont typeface="Wingdings" panose="05000000000000000000" pitchFamily="2" charset="2"/>
                        <a:buNone/>
                      </a:pPr>
                      <a:r>
                        <a:rPr kumimoji="1" lang="ja-JP" altLang="en-US" sz="800" b="1" dirty="0"/>
                        <a:t>・</a:t>
                      </a:r>
                      <a:r>
                        <a:rPr kumimoji="1" lang="en-US" altLang="ja-JP" sz="800" b="1" dirty="0"/>
                        <a:t>3</a:t>
                      </a:r>
                      <a:r>
                        <a:rPr kumimoji="1" lang="ja-JP" altLang="en-US" sz="800" b="1" dirty="0"/>
                        <a:t>人グループで相談し合うことを推奨</a:t>
                      </a:r>
                      <a:endParaRPr kumimoji="1" lang="en-US" altLang="ja-JP" sz="800" b="1" dirty="0"/>
                    </a:p>
                    <a:p>
                      <a:pPr marL="0" indent="0">
                        <a:buFont typeface="Wingdings" panose="05000000000000000000" pitchFamily="2" charset="2"/>
                        <a:buNone/>
                      </a:pPr>
                      <a:r>
                        <a:rPr kumimoji="1" lang="ja-JP" altLang="en-US" sz="800" b="1" dirty="0"/>
                        <a:t>・児童によっては</a:t>
                      </a:r>
                      <a:r>
                        <a:rPr kumimoji="1" lang="ja-JP" altLang="en-US" sz="700" b="1" dirty="0"/>
                        <a:t>図書室を活用したり、タブレット端末を活用したり、先生に相談して明らかにする等が想定されます。学校の状況に応じて、何をどこまでやってもよいこととするかはあらかじめ決めておきましょう。</a:t>
                      </a:r>
                      <a:endParaRPr kumimoji="1" lang="ja-JP" altLang="en-US" sz="8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a:txBody>
                    <a:bodyPr/>
                    <a:lstStyle/>
                    <a:p>
                      <a:r>
                        <a:rPr kumimoji="1" lang="en-US" altLang="ja-JP" sz="900" b="1" dirty="0"/>
                        <a:t>【</a:t>
                      </a:r>
                      <a:r>
                        <a:rPr kumimoji="1" lang="ja-JP" altLang="en-US" sz="900" b="1" dirty="0"/>
                        <a:t>運営</a:t>
                      </a:r>
                      <a:r>
                        <a:rPr kumimoji="1" lang="en-US" altLang="ja-JP" sz="900" b="1" dirty="0"/>
                        <a:t>】</a:t>
                      </a:r>
                    </a:p>
                    <a:p>
                      <a:r>
                        <a:rPr kumimoji="1" lang="ja-JP" altLang="en-US" sz="900" b="1" dirty="0"/>
                        <a:t>□学習画面</a:t>
                      </a:r>
                      <a:endParaRPr kumimoji="1" lang="en-US" altLang="ja-JP" sz="900" b="1" dirty="0"/>
                    </a:p>
                    <a:p>
                      <a:r>
                        <a:rPr kumimoji="1" lang="ja-JP" altLang="en-US" sz="900" b="1" dirty="0"/>
                        <a:t>□プロジェクター</a:t>
                      </a:r>
                      <a:endParaRPr kumimoji="1" lang="en-US" altLang="ja-JP" sz="900" b="1" dirty="0"/>
                    </a:p>
                    <a:p>
                      <a:endParaRPr kumimoji="1" lang="en-US" altLang="ja-JP" sz="900" b="1" dirty="0"/>
                    </a:p>
                    <a:p>
                      <a:r>
                        <a:rPr kumimoji="1" lang="en-US" altLang="ja-JP" sz="900" b="1" dirty="0"/>
                        <a:t>【</a:t>
                      </a:r>
                      <a:r>
                        <a:rPr kumimoji="1" lang="ja-JP" altLang="en-US" sz="900" b="1" dirty="0"/>
                        <a:t>備品</a:t>
                      </a:r>
                      <a:r>
                        <a:rPr kumimoji="1" lang="en-US" altLang="ja-JP" sz="900" b="1" dirty="0"/>
                        <a:t>】</a:t>
                      </a:r>
                    </a:p>
                    <a:p>
                      <a:r>
                        <a:rPr kumimoji="1" lang="ja-JP" altLang="en-US" sz="900" b="1" dirty="0"/>
                        <a:t>□</a:t>
                      </a:r>
                      <a:r>
                        <a:rPr kumimoji="1" lang="en-US" altLang="ja-JP" sz="900" b="1" dirty="0"/>
                        <a:t>WS02 P3</a:t>
                      </a:r>
                      <a:r>
                        <a:rPr kumimoji="1" lang="ja-JP" altLang="en-US" sz="900" b="1" dirty="0"/>
                        <a:t>該当</a:t>
                      </a:r>
                      <a:endParaRPr kumimoji="1" lang="en-US" altLang="ja-JP" sz="900" b="1" dirty="0"/>
                    </a:p>
                    <a:p>
                      <a:r>
                        <a:rPr kumimoji="1" lang="ja-JP" altLang="en-US" sz="900" b="1" dirty="0"/>
                        <a:t>□タブレット端末</a:t>
                      </a:r>
                      <a:endParaRPr kumimoji="1" lang="en-US" altLang="ja-JP" sz="900" b="1" dirty="0"/>
                    </a:p>
                    <a:p>
                      <a:endParaRPr kumimoji="1" lang="en-US" altLang="ja-JP"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2741505"/>
                  </a:ext>
                </a:extLst>
              </a:tr>
              <a:tr h="607699">
                <a:tc vMerge="1">
                  <a:txBody>
                    <a:bodyPr/>
                    <a:lstStyle/>
                    <a:p>
                      <a:endParaRPr kumimoji="1" lang="ja-JP" altLang="en-US" dirty="0"/>
                    </a:p>
                  </a:txBody>
                  <a:tcPr/>
                </a:tc>
                <a:tc vMerge="1">
                  <a:txBody>
                    <a:bodyPr/>
                    <a:lstStyle/>
                    <a:p>
                      <a:endParaRPr kumimoji="1" lang="en-US" altLang="ja-JP"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900" b="1" dirty="0"/>
                        <a:t>２．共有する</a:t>
                      </a:r>
                      <a:endParaRPr kumimoji="1" lang="en-US" altLang="ja-JP"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t>10</a:t>
                      </a:r>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kumimoji="1" lang="en-US" altLang="ja-JP" sz="800" b="1" dirty="0"/>
                        <a:t>【</a:t>
                      </a:r>
                      <a:r>
                        <a:rPr kumimoji="1" lang="ja-JP" altLang="en-US" sz="800" b="1" dirty="0"/>
                        <a:t>やること</a:t>
                      </a:r>
                      <a:r>
                        <a:rPr kumimoji="1" lang="en-US" altLang="ja-JP" sz="800" b="1" dirty="0"/>
                        <a:t>】</a:t>
                      </a:r>
                    </a:p>
                    <a:p>
                      <a:pPr marL="171450" indent="-171450">
                        <a:buFont typeface="Wingdings" panose="05000000000000000000" pitchFamily="2" charset="2"/>
                        <a:buChar char="l"/>
                      </a:pPr>
                      <a:r>
                        <a:rPr kumimoji="1" lang="ja-JP" altLang="en-US" sz="800" b="1" dirty="0"/>
                        <a:t>明らかにしてみた結果を共有してみる</a:t>
                      </a:r>
                      <a:endParaRPr kumimoji="1" lang="en-US" altLang="ja-JP" sz="800" b="1" dirty="0"/>
                    </a:p>
                    <a:p>
                      <a:pPr marL="0" indent="0">
                        <a:buFont typeface="Wingdings" panose="05000000000000000000" pitchFamily="2" charset="2"/>
                        <a:buNone/>
                      </a:pPr>
                      <a:r>
                        <a:rPr kumimoji="1" lang="en-US" altLang="ja-JP" sz="800" b="1" dirty="0"/>
                        <a:t>【</a:t>
                      </a:r>
                      <a:r>
                        <a:rPr kumimoji="1" lang="ja-JP" altLang="en-US" sz="800" b="1" dirty="0"/>
                        <a:t>流れ</a:t>
                      </a:r>
                      <a:r>
                        <a:rPr kumimoji="1" lang="en-US" altLang="ja-JP" sz="800" b="1" dirty="0"/>
                        <a:t>】</a:t>
                      </a:r>
                    </a:p>
                    <a:p>
                      <a:pPr marL="171450" indent="-171450">
                        <a:buFont typeface="Wingdings" panose="05000000000000000000" pitchFamily="2" charset="2"/>
                        <a:buChar char="l"/>
                      </a:pPr>
                      <a:r>
                        <a:rPr kumimoji="1" lang="ja-JP" altLang="en-US" sz="800" b="1" dirty="0"/>
                        <a:t>ペア</a:t>
                      </a:r>
                      <a:r>
                        <a:rPr kumimoji="1" lang="en-US" altLang="ja-JP" sz="800" b="1" dirty="0"/>
                        <a:t>or</a:t>
                      </a:r>
                      <a:r>
                        <a:rPr kumimoji="1" lang="ja-JP" altLang="en-US" sz="800" b="1" dirty="0"/>
                        <a:t>グループワーク　　　</a:t>
                      </a:r>
                      <a:r>
                        <a:rPr kumimoji="1" lang="en-US" altLang="ja-JP" sz="800" b="1" dirty="0"/>
                        <a:t>10</a:t>
                      </a:r>
                      <a:r>
                        <a:rPr kumimoji="1" lang="ja-JP" altLang="en-US" sz="800" b="1" dirty="0"/>
                        <a:t>分</a:t>
                      </a:r>
                      <a:endParaRPr kumimoji="1" lang="en-US" altLang="ja-JP" sz="8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2538073"/>
                  </a:ext>
                </a:extLst>
              </a:tr>
            </a:tbl>
          </a:graphicData>
        </a:graphic>
      </p:graphicFrame>
      <p:sp>
        <p:nvSpPr>
          <p:cNvPr id="27" name="正方形/長方形 26">
            <a:extLst>
              <a:ext uri="{FF2B5EF4-FFF2-40B4-BE49-F238E27FC236}">
                <a16:creationId xmlns:a16="http://schemas.microsoft.com/office/drawing/2014/main" id="{E497ADA0-74D9-4BD5-5E32-CDC56EBD8B49}"/>
              </a:ext>
            </a:extLst>
          </p:cNvPr>
          <p:cNvSpPr/>
          <p:nvPr/>
        </p:nvSpPr>
        <p:spPr>
          <a:xfrm>
            <a:off x="4596138" y="116744"/>
            <a:ext cx="542686" cy="194701"/>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全体</a:t>
            </a:r>
          </a:p>
        </p:txBody>
      </p:sp>
      <p:sp>
        <p:nvSpPr>
          <p:cNvPr id="28" name="正方形/長方形 27">
            <a:extLst>
              <a:ext uri="{FF2B5EF4-FFF2-40B4-BE49-F238E27FC236}">
                <a16:creationId xmlns:a16="http://schemas.microsoft.com/office/drawing/2014/main" id="{FBBB6CED-CAFA-3EFF-1313-1EF470120185}"/>
              </a:ext>
            </a:extLst>
          </p:cNvPr>
          <p:cNvSpPr/>
          <p:nvPr/>
        </p:nvSpPr>
        <p:spPr>
          <a:xfrm>
            <a:off x="5138824" y="115970"/>
            <a:ext cx="542686" cy="1947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事前</a:t>
            </a:r>
          </a:p>
        </p:txBody>
      </p:sp>
      <p:sp>
        <p:nvSpPr>
          <p:cNvPr id="29" name="正方形/長方形 28">
            <a:extLst>
              <a:ext uri="{FF2B5EF4-FFF2-40B4-BE49-F238E27FC236}">
                <a16:creationId xmlns:a16="http://schemas.microsoft.com/office/drawing/2014/main" id="{DC771C50-AF29-872C-886E-E2C5EDA716D3}"/>
              </a:ext>
            </a:extLst>
          </p:cNvPr>
          <p:cNvSpPr/>
          <p:nvPr/>
        </p:nvSpPr>
        <p:spPr>
          <a:xfrm>
            <a:off x="5681510" y="115970"/>
            <a:ext cx="542686" cy="1947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現地</a:t>
            </a:r>
          </a:p>
        </p:txBody>
      </p:sp>
      <p:sp>
        <p:nvSpPr>
          <p:cNvPr id="30" name="正方形/長方形 29">
            <a:extLst>
              <a:ext uri="{FF2B5EF4-FFF2-40B4-BE49-F238E27FC236}">
                <a16:creationId xmlns:a16="http://schemas.microsoft.com/office/drawing/2014/main" id="{25B65862-7F2A-67FD-FE4D-E446EF3E7D40}"/>
              </a:ext>
            </a:extLst>
          </p:cNvPr>
          <p:cNvSpPr/>
          <p:nvPr/>
        </p:nvSpPr>
        <p:spPr>
          <a:xfrm>
            <a:off x="6224197" y="115970"/>
            <a:ext cx="542686" cy="194701"/>
          </a:xfrm>
          <a:prstGeom prst="rect">
            <a:avLst/>
          </a:prstGeom>
          <a:solidFill>
            <a:schemeClr val="accent2">
              <a:lumMod val="40000"/>
              <a:lumOff val="6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事後</a:t>
            </a:r>
          </a:p>
        </p:txBody>
      </p:sp>
      <p:sp>
        <p:nvSpPr>
          <p:cNvPr id="2" name="テキスト ボックス 1">
            <a:extLst>
              <a:ext uri="{FF2B5EF4-FFF2-40B4-BE49-F238E27FC236}">
                <a16:creationId xmlns:a16="http://schemas.microsoft.com/office/drawing/2014/main" id="{C93652A4-1E54-915F-339F-380BF66A009E}"/>
              </a:ext>
            </a:extLst>
          </p:cNvPr>
          <p:cNvSpPr txBox="1"/>
          <p:nvPr/>
        </p:nvSpPr>
        <p:spPr>
          <a:xfrm>
            <a:off x="1445915" y="4082189"/>
            <a:ext cx="5103475" cy="538609"/>
          </a:xfrm>
          <a:prstGeom prst="rect">
            <a:avLst/>
          </a:prstGeom>
          <a:noFill/>
        </p:spPr>
        <p:txBody>
          <a:bodyPr wrap="square" rtlCol="0">
            <a:spAutoFit/>
          </a:bodyPr>
          <a:lstStyle/>
          <a:p>
            <a:pPr>
              <a:spcAft>
                <a:spcPts val="300"/>
              </a:spcAft>
            </a:pPr>
            <a:r>
              <a:rPr kumimoji="1" lang="ja-JP" altLang="en-US" sz="800" dirty="0"/>
              <a:t>４５分授業を５時間分の想定。学校の状況によっては、５時間目相当の「カルタで遊んでみよう」をカット</a:t>
            </a:r>
            <a:endParaRPr kumimoji="1" lang="en-US" altLang="ja-JP" sz="800" dirty="0"/>
          </a:p>
          <a:p>
            <a:pPr>
              <a:spcAft>
                <a:spcPts val="300"/>
              </a:spcAft>
            </a:pPr>
            <a:r>
              <a:rPr kumimoji="1" lang="ja-JP" altLang="en-US" sz="800" dirty="0"/>
              <a:t>したり、そもそも「カルタ制作」まではいかず２時間目相当の「不思議を明らかにしよう」までを行うこと</a:t>
            </a:r>
            <a:endParaRPr kumimoji="1" lang="en-US" altLang="ja-JP" sz="800" dirty="0"/>
          </a:p>
          <a:p>
            <a:pPr>
              <a:spcAft>
                <a:spcPts val="300"/>
              </a:spcAft>
            </a:pPr>
            <a:r>
              <a:rPr kumimoji="1" lang="ja-JP" altLang="en-US" sz="800" dirty="0"/>
              <a:t>などもあります。柔軟にカスタマイズしてお取り組み下さい。</a:t>
            </a:r>
            <a:endParaRPr kumimoji="1" lang="en-US" altLang="ja-JP" sz="800" dirty="0"/>
          </a:p>
        </p:txBody>
      </p:sp>
    </p:spTree>
    <p:extLst>
      <p:ext uri="{BB962C8B-B14F-4D97-AF65-F5344CB8AC3E}">
        <p14:creationId xmlns:p14="http://schemas.microsoft.com/office/powerpoint/2010/main" val="3309520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B79DC73-D410-8C0B-D3CE-7937A0D0DECA}"/>
              </a:ext>
            </a:extLst>
          </p:cNvPr>
          <p:cNvSpPr>
            <a:spLocks noGrp="1"/>
          </p:cNvSpPr>
          <p:nvPr>
            <p:ph type="sldNum" sz="quarter" idx="12"/>
          </p:nvPr>
        </p:nvSpPr>
        <p:spPr/>
        <p:txBody>
          <a:bodyPr/>
          <a:lstStyle/>
          <a:p>
            <a:fld id="{A763930E-11EF-4248-8263-B2307074A718}" type="slidenum">
              <a:rPr kumimoji="1" lang="ja-JP" altLang="en-US" sz="1400" smtClean="0"/>
              <a:t>8</a:t>
            </a:fld>
            <a:endParaRPr kumimoji="1" lang="ja-JP" altLang="en-US" sz="1400"/>
          </a:p>
        </p:txBody>
      </p:sp>
      <p:sp>
        <p:nvSpPr>
          <p:cNvPr id="6" name="四角形: 角を丸くする 5">
            <a:extLst>
              <a:ext uri="{FF2B5EF4-FFF2-40B4-BE49-F238E27FC236}">
                <a16:creationId xmlns:a16="http://schemas.microsoft.com/office/drawing/2014/main" id="{E4CF9B17-1BC9-CD10-09C1-F2478FEA635D}"/>
              </a:ext>
            </a:extLst>
          </p:cNvPr>
          <p:cNvSpPr/>
          <p:nvPr/>
        </p:nvSpPr>
        <p:spPr>
          <a:xfrm>
            <a:off x="226382" y="459136"/>
            <a:ext cx="1159417" cy="323682"/>
          </a:xfrm>
          <a:prstGeom prst="roundRect">
            <a:avLst/>
          </a:prstGeom>
          <a:solidFill>
            <a:schemeClr val="accent2">
              <a:lumMod val="60000"/>
              <a:lumOff val="4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指導案</a:t>
            </a:r>
          </a:p>
        </p:txBody>
      </p:sp>
      <p:sp>
        <p:nvSpPr>
          <p:cNvPr id="13" name="Footer Placeholder 4">
            <a:extLst>
              <a:ext uri="{FF2B5EF4-FFF2-40B4-BE49-F238E27FC236}">
                <a16:creationId xmlns:a16="http://schemas.microsoft.com/office/drawing/2014/main" id="{6892B1BD-22F5-04AB-98F0-50649E203B79}"/>
              </a:ext>
            </a:extLst>
          </p:cNvPr>
          <p:cNvSpPr>
            <a:spLocks noGrp="1"/>
          </p:cNvSpPr>
          <p:nvPr>
            <p:ph type="ftr" sz="quarter" idx="3"/>
          </p:nvPr>
        </p:nvSpPr>
        <p:spPr>
          <a:xfrm>
            <a:off x="0" y="9609438"/>
            <a:ext cx="6858000" cy="317157"/>
          </a:xfrm>
          <a:prstGeom prst="rect">
            <a:avLst/>
          </a:prstGeom>
        </p:spPr>
        <p:txBody>
          <a:bodyPr vert="horz" lIns="91440" tIns="45720" rIns="91440" bIns="45720" rtlCol="0" anchor="ctr"/>
          <a:lstStyle>
            <a:lvl1pPr algn="ctr">
              <a:defRPr sz="900">
                <a:solidFill>
                  <a:schemeClr val="tx1"/>
                </a:solidFill>
              </a:defRPr>
            </a:lvl1pPr>
          </a:lstStyle>
          <a:p>
            <a:r>
              <a:rPr kumimoji="1" lang="ja-JP" altLang="en-US" dirty="0"/>
              <a:t>尾瀬ネイチャーラーニング モデルプログラム（小学校 活用編）</a:t>
            </a:r>
          </a:p>
        </p:txBody>
      </p:sp>
      <p:graphicFrame>
        <p:nvGraphicFramePr>
          <p:cNvPr id="15" name="表 14">
            <a:extLst>
              <a:ext uri="{FF2B5EF4-FFF2-40B4-BE49-F238E27FC236}">
                <a16:creationId xmlns:a16="http://schemas.microsoft.com/office/drawing/2014/main" id="{5320C17D-6AC7-4BFD-5BD5-48DAD997A057}"/>
              </a:ext>
            </a:extLst>
          </p:cNvPr>
          <p:cNvGraphicFramePr>
            <a:graphicFrameLocks noGrp="1"/>
          </p:cNvGraphicFramePr>
          <p:nvPr>
            <p:extLst>
              <p:ext uri="{D42A27DB-BD31-4B8C-83A1-F6EECF244321}">
                <p14:modId xmlns:p14="http://schemas.microsoft.com/office/powerpoint/2010/main" val="3682346552"/>
              </p:ext>
            </p:extLst>
          </p:nvPr>
        </p:nvGraphicFramePr>
        <p:xfrm>
          <a:off x="226382" y="934924"/>
          <a:ext cx="6365713" cy="5871888"/>
        </p:xfrm>
        <a:graphic>
          <a:graphicData uri="http://schemas.openxmlformats.org/drawingml/2006/table">
            <a:tbl>
              <a:tblPr firstRow="1" bandRow="1">
                <a:tableStyleId>{5940675A-B579-460E-94D1-54222C63F5DA}</a:tableStyleId>
              </a:tblPr>
              <a:tblGrid>
                <a:gridCol w="277724">
                  <a:extLst>
                    <a:ext uri="{9D8B030D-6E8A-4147-A177-3AD203B41FA5}">
                      <a16:colId xmlns:a16="http://schemas.microsoft.com/office/drawing/2014/main" val="3818286640"/>
                    </a:ext>
                  </a:extLst>
                </a:gridCol>
                <a:gridCol w="337680">
                  <a:extLst>
                    <a:ext uri="{9D8B030D-6E8A-4147-A177-3AD203B41FA5}">
                      <a16:colId xmlns:a16="http://schemas.microsoft.com/office/drawing/2014/main" val="65810555"/>
                    </a:ext>
                  </a:extLst>
                </a:gridCol>
                <a:gridCol w="1811474">
                  <a:extLst>
                    <a:ext uri="{9D8B030D-6E8A-4147-A177-3AD203B41FA5}">
                      <a16:colId xmlns:a16="http://schemas.microsoft.com/office/drawing/2014/main" val="2891736153"/>
                    </a:ext>
                  </a:extLst>
                </a:gridCol>
                <a:gridCol w="469557">
                  <a:extLst>
                    <a:ext uri="{9D8B030D-6E8A-4147-A177-3AD203B41FA5}">
                      <a16:colId xmlns:a16="http://schemas.microsoft.com/office/drawing/2014/main" val="3108088361"/>
                    </a:ext>
                  </a:extLst>
                </a:gridCol>
                <a:gridCol w="2300457">
                  <a:extLst>
                    <a:ext uri="{9D8B030D-6E8A-4147-A177-3AD203B41FA5}">
                      <a16:colId xmlns:a16="http://schemas.microsoft.com/office/drawing/2014/main" val="2207028741"/>
                    </a:ext>
                  </a:extLst>
                </a:gridCol>
                <a:gridCol w="1168821">
                  <a:extLst>
                    <a:ext uri="{9D8B030D-6E8A-4147-A177-3AD203B41FA5}">
                      <a16:colId xmlns:a16="http://schemas.microsoft.com/office/drawing/2014/main" val="2161203504"/>
                    </a:ext>
                  </a:extLst>
                </a:gridCol>
              </a:tblGrid>
              <a:tr h="306313">
                <a:tc>
                  <a:txBody>
                    <a:bodyPr/>
                    <a:lstStyle/>
                    <a:p>
                      <a:r>
                        <a:rPr kumimoji="1" lang="ja-JP" altLang="en-US" sz="900" b="1" dirty="0"/>
                        <a:t>時配</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ja-JP" altLang="en-US" sz="900" b="1" dirty="0"/>
                        <a:t>概要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ja-JP" altLang="en-US" sz="900" b="1" dirty="0"/>
                        <a:t>学習内容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900" b="1" dirty="0"/>
                        <a:t>目安</a:t>
                      </a:r>
                      <a:endParaRPr kumimoji="1" lang="en-US" altLang="ja-JP" sz="900" b="1" dirty="0"/>
                    </a:p>
                    <a:p>
                      <a:pPr algn="ctr"/>
                      <a:r>
                        <a:rPr kumimoji="1" lang="ja-JP" altLang="en-US" sz="900" b="1" dirty="0"/>
                        <a:t>時間</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ja-JP" altLang="en-US" sz="900" b="1" dirty="0"/>
                        <a:t>学習活動</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ja-JP" altLang="en-US" sz="900" b="1" dirty="0"/>
                        <a:t>資料・備品など</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33419137"/>
                  </a:ext>
                </a:extLst>
              </a:tr>
              <a:tr h="1208448">
                <a:tc rowSpan="2">
                  <a:txBody>
                    <a:bodyPr/>
                    <a:lstStyle/>
                    <a:p>
                      <a:pPr algn="ctr"/>
                      <a:r>
                        <a:rPr kumimoji="1" lang="ja-JP" altLang="en-US" sz="900" b="1" dirty="0"/>
                        <a:t>３時間目</a:t>
                      </a:r>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a:txBody>
                    <a:bodyPr/>
                    <a:lstStyle/>
                    <a:p>
                      <a:pPr marL="0" indent="0" algn="ctr">
                        <a:buFont typeface="+mj-lt"/>
                        <a:buNone/>
                      </a:pPr>
                      <a:r>
                        <a:rPr kumimoji="1" lang="ja-JP" altLang="en-US" sz="900" b="1" dirty="0"/>
                        <a:t>カルタの原案をつくろう</a:t>
                      </a:r>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mj-lt"/>
                        <a:buNone/>
                      </a:pPr>
                      <a:r>
                        <a:rPr kumimoji="1" lang="ja-JP" altLang="en-US" sz="900" b="1" dirty="0"/>
                        <a:t>１．カルタの原案を作成する</a:t>
                      </a:r>
                      <a:endParaRPr kumimoji="1" lang="en-US" altLang="ja-JP"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t>35</a:t>
                      </a:r>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kumimoji="1" lang="en-US" altLang="ja-JP" sz="800" b="1" dirty="0"/>
                        <a:t>【</a:t>
                      </a:r>
                      <a:r>
                        <a:rPr kumimoji="1" lang="ja-JP" altLang="en-US" sz="800" b="1" dirty="0"/>
                        <a:t>やること</a:t>
                      </a:r>
                      <a:r>
                        <a:rPr kumimoji="1" lang="en-US" altLang="ja-JP" sz="800" b="1" dirty="0"/>
                        <a:t>】</a:t>
                      </a:r>
                    </a:p>
                    <a:p>
                      <a:pPr marL="171450" indent="-171450">
                        <a:buFont typeface="Wingdings" panose="05000000000000000000" pitchFamily="2" charset="2"/>
                        <a:buChar char="l"/>
                      </a:pPr>
                      <a:r>
                        <a:rPr kumimoji="1" lang="ja-JP" altLang="en-US" sz="800" b="1" dirty="0"/>
                        <a:t>カルタの原案（取り札・読み札）を作成してみる</a:t>
                      </a:r>
                      <a:endParaRPr kumimoji="1" lang="en-US" altLang="ja-JP" sz="800" b="1" dirty="0"/>
                    </a:p>
                    <a:p>
                      <a:pPr marL="0" indent="0">
                        <a:buFont typeface="Wingdings" panose="05000000000000000000" pitchFamily="2" charset="2"/>
                        <a:buNone/>
                      </a:pPr>
                      <a:r>
                        <a:rPr kumimoji="1" lang="en-US" altLang="ja-JP" sz="800" b="1" dirty="0">
                          <a:solidFill>
                            <a:schemeClr val="tx1"/>
                          </a:solidFill>
                        </a:rPr>
                        <a:t>【</a:t>
                      </a:r>
                      <a:r>
                        <a:rPr kumimoji="1" lang="ja-JP" altLang="en-US" sz="800" b="1" dirty="0">
                          <a:solidFill>
                            <a:schemeClr val="tx1"/>
                          </a:solidFill>
                        </a:rPr>
                        <a:t>流れ</a:t>
                      </a:r>
                      <a:r>
                        <a:rPr kumimoji="1" lang="en-US" altLang="ja-JP" sz="800" b="1" dirty="0">
                          <a:solidFill>
                            <a:schemeClr val="tx1"/>
                          </a:solidFill>
                        </a:rPr>
                        <a:t>】</a:t>
                      </a:r>
                    </a:p>
                    <a:p>
                      <a:pPr marL="171450" indent="-171450">
                        <a:buFont typeface="Wingdings" panose="05000000000000000000" pitchFamily="2" charset="2"/>
                        <a:buChar char="l"/>
                      </a:pPr>
                      <a:r>
                        <a:rPr kumimoji="1" lang="ja-JP" altLang="en-US" sz="800" b="1" dirty="0">
                          <a:solidFill>
                            <a:schemeClr val="tx1"/>
                          </a:solidFill>
                        </a:rPr>
                        <a:t>クラス説明　　　</a:t>
                      </a:r>
                      <a:r>
                        <a:rPr kumimoji="1" lang="en-US" altLang="ja-JP" sz="800" b="1" dirty="0">
                          <a:solidFill>
                            <a:schemeClr val="tx1"/>
                          </a:solidFill>
                        </a:rPr>
                        <a:t>05</a:t>
                      </a:r>
                      <a:r>
                        <a:rPr kumimoji="1" lang="ja-JP" altLang="en-US" sz="800" b="1" dirty="0">
                          <a:solidFill>
                            <a:schemeClr val="tx1"/>
                          </a:solidFill>
                        </a:rPr>
                        <a:t>分</a:t>
                      </a:r>
                      <a:endParaRPr kumimoji="1" lang="en-US" altLang="ja-JP" sz="800" b="1" dirty="0">
                        <a:solidFill>
                          <a:schemeClr val="tx1"/>
                        </a:solidFill>
                      </a:endParaRPr>
                    </a:p>
                    <a:p>
                      <a:pPr marL="171450" indent="-171450">
                        <a:buFont typeface="Wingdings" panose="05000000000000000000" pitchFamily="2" charset="2"/>
                        <a:buChar char="l"/>
                      </a:pPr>
                      <a:r>
                        <a:rPr kumimoji="1" lang="ja-JP" altLang="en-US" sz="800" b="1" dirty="0">
                          <a:solidFill>
                            <a:schemeClr val="tx1"/>
                          </a:solidFill>
                        </a:rPr>
                        <a:t>個人ワーク　　　</a:t>
                      </a:r>
                      <a:r>
                        <a:rPr kumimoji="1" lang="en-US" altLang="ja-JP" sz="800" b="1" dirty="0">
                          <a:solidFill>
                            <a:schemeClr val="tx1"/>
                          </a:solidFill>
                        </a:rPr>
                        <a:t>30</a:t>
                      </a:r>
                      <a:r>
                        <a:rPr kumimoji="1" lang="ja-JP" altLang="en-US" sz="800" b="1" dirty="0">
                          <a:solidFill>
                            <a:schemeClr val="tx1"/>
                          </a:solidFill>
                        </a:rPr>
                        <a:t>分</a:t>
                      </a:r>
                      <a:endParaRPr kumimoji="1" lang="en-US" altLang="ja-JP" sz="800" b="1" dirty="0">
                        <a:solidFill>
                          <a:schemeClr val="tx1"/>
                        </a:solidFill>
                      </a:endParaRPr>
                    </a:p>
                    <a:p>
                      <a:pPr marL="0" indent="0">
                        <a:buFont typeface="Wingdings" panose="05000000000000000000" pitchFamily="2" charset="2"/>
                        <a:buNone/>
                      </a:pPr>
                      <a:r>
                        <a:rPr kumimoji="1" lang="en-US" altLang="ja-JP" sz="800" b="1" dirty="0">
                          <a:solidFill>
                            <a:schemeClr val="tx1"/>
                          </a:solidFill>
                        </a:rPr>
                        <a:t>※</a:t>
                      </a:r>
                      <a:r>
                        <a:rPr kumimoji="1" lang="ja-JP" altLang="en-US" sz="800" b="1" dirty="0">
                          <a:solidFill>
                            <a:schemeClr val="tx1"/>
                          </a:solidFill>
                        </a:rPr>
                        <a:t>諸注意</a:t>
                      </a:r>
                      <a:r>
                        <a:rPr kumimoji="1" lang="en-US" altLang="ja-JP" sz="800" b="1" dirty="0">
                          <a:solidFill>
                            <a:schemeClr val="tx1"/>
                          </a:solidFill>
                        </a:rPr>
                        <a:t>※</a:t>
                      </a:r>
                    </a:p>
                    <a:p>
                      <a:pPr marL="0" indent="0">
                        <a:buFont typeface="Wingdings" panose="05000000000000000000" pitchFamily="2" charset="2"/>
                        <a:buNone/>
                      </a:pPr>
                      <a:r>
                        <a:rPr kumimoji="1" lang="ja-JP" altLang="en-US" sz="800" b="1" dirty="0">
                          <a:solidFill>
                            <a:schemeClr val="tx1"/>
                          </a:solidFill>
                        </a:rPr>
                        <a:t>・「取り札」「読み札」の作り方は、本資料</a:t>
                      </a:r>
                      <a:r>
                        <a:rPr kumimoji="1" lang="en-US" altLang="ja-JP" sz="800" b="1" dirty="0">
                          <a:solidFill>
                            <a:schemeClr val="tx1"/>
                          </a:solidFill>
                        </a:rPr>
                        <a:t>P</a:t>
                      </a:r>
                      <a:r>
                        <a:rPr kumimoji="1" lang="ja-JP" altLang="en-US" sz="800" b="1" dirty="0">
                          <a:solidFill>
                            <a:schemeClr val="tx1"/>
                          </a:solidFill>
                        </a:rPr>
                        <a:t>３や、学習画面の解説ページを参照してください。</a:t>
                      </a:r>
                      <a:endParaRPr kumimoji="1" lang="en-US" altLang="ja-JP" sz="8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a:txBody>
                    <a:bodyPr/>
                    <a:lstStyle/>
                    <a:p>
                      <a:r>
                        <a:rPr kumimoji="1" lang="en-US" altLang="ja-JP" sz="900" b="1" dirty="0"/>
                        <a:t>【</a:t>
                      </a:r>
                      <a:r>
                        <a:rPr kumimoji="1" lang="ja-JP" altLang="en-US" sz="900" b="1" dirty="0"/>
                        <a:t>運営</a:t>
                      </a:r>
                      <a:r>
                        <a:rPr kumimoji="1" lang="en-US" altLang="ja-JP" sz="900" b="1" dirty="0"/>
                        <a:t>】</a:t>
                      </a:r>
                    </a:p>
                    <a:p>
                      <a:r>
                        <a:rPr kumimoji="1" lang="ja-JP" altLang="en-US" sz="900" b="1" dirty="0"/>
                        <a:t>□学習画面</a:t>
                      </a:r>
                      <a:endParaRPr kumimoji="1" lang="en-US" altLang="ja-JP" sz="900" b="1" dirty="0"/>
                    </a:p>
                    <a:p>
                      <a:r>
                        <a:rPr kumimoji="1" lang="ja-JP" altLang="en-US" sz="900" b="1" dirty="0"/>
                        <a:t>□プロジェクター</a:t>
                      </a:r>
                      <a:endParaRPr kumimoji="1" lang="en-US" altLang="ja-JP" sz="900" b="1" dirty="0"/>
                    </a:p>
                    <a:p>
                      <a:endParaRPr kumimoji="1" lang="en-US" altLang="ja-JP" sz="900" b="1" dirty="0"/>
                    </a:p>
                    <a:p>
                      <a:r>
                        <a:rPr kumimoji="1" lang="en-US" altLang="ja-JP" sz="900" b="1" dirty="0"/>
                        <a:t>【</a:t>
                      </a:r>
                      <a:r>
                        <a:rPr kumimoji="1" lang="ja-JP" altLang="en-US" sz="900" b="1" dirty="0"/>
                        <a:t>備品</a:t>
                      </a:r>
                      <a:r>
                        <a:rPr kumimoji="1" lang="en-US" altLang="ja-JP" sz="900" b="1" dirty="0"/>
                        <a:t>】</a:t>
                      </a:r>
                    </a:p>
                    <a:p>
                      <a:r>
                        <a:rPr kumimoji="1" lang="ja-JP" altLang="en-US" sz="900" b="1" dirty="0"/>
                        <a:t>□</a:t>
                      </a:r>
                      <a:r>
                        <a:rPr kumimoji="1" lang="en-US" altLang="ja-JP" sz="900" b="1" dirty="0"/>
                        <a:t>WS02 P4</a:t>
                      </a:r>
                      <a:r>
                        <a:rPr kumimoji="1" lang="ja-JP" altLang="en-US" sz="900" b="1" dirty="0"/>
                        <a:t>該当</a:t>
                      </a:r>
                      <a:endParaRPr kumimoji="1" lang="en-US" altLang="ja-JP"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3371571"/>
                  </a:ext>
                </a:extLst>
              </a:tr>
              <a:tr h="570107">
                <a:tc vMerge="1">
                  <a:txBody>
                    <a:bodyPr/>
                    <a:lstStyle/>
                    <a:p>
                      <a:endParaRPr kumimoji="1" lang="ja-JP" altLang="en-US" dirty="0"/>
                    </a:p>
                  </a:txBody>
                  <a:tcPr/>
                </a:tc>
                <a:tc vMerge="1">
                  <a:txBody>
                    <a:bodyPr/>
                    <a:lstStyle/>
                    <a:p>
                      <a:pPr marL="0" indent="0">
                        <a:buFont typeface="+mj-lt"/>
                        <a:buNone/>
                      </a:pPr>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mj-lt"/>
                        <a:buNone/>
                      </a:pPr>
                      <a:r>
                        <a:rPr kumimoji="1" lang="ja-JP" altLang="en-US" sz="900" b="1" dirty="0"/>
                        <a:t>２．共有する</a:t>
                      </a:r>
                      <a:endParaRPr kumimoji="1" lang="en-US" altLang="ja-JP"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t>10</a:t>
                      </a:r>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800" b="1" dirty="0"/>
                        <a:t>【</a:t>
                      </a:r>
                      <a:r>
                        <a:rPr kumimoji="1" lang="ja-JP" altLang="en-US" sz="800" b="1" dirty="0"/>
                        <a:t>やること</a:t>
                      </a:r>
                      <a:r>
                        <a:rPr kumimoji="1" lang="en-US" altLang="ja-JP" sz="800" b="1" dirty="0"/>
                        <a:t>】</a:t>
                      </a:r>
                    </a:p>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800" b="1" dirty="0"/>
                        <a:t>自分が考えた原案を共有してみる</a:t>
                      </a:r>
                      <a:endParaRPr kumimoji="1" lang="en-US" altLang="ja-JP" sz="800" b="1" dirty="0"/>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800" b="1" dirty="0"/>
                        <a:t>【</a:t>
                      </a:r>
                      <a:r>
                        <a:rPr kumimoji="1" lang="ja-JP" altLang="en-US" sz="800" b="1" dirty="0"/>
                        <a:t>流れ</a:t>
                      </a:r>
                      <a:r>
                        <a:rPr kumimoji="1" lang="en-US" altLang="ja-JP" sz="800" b="1" dirty="0"/>
                        <a:t>】</a:t>
                      </a:r>
                    </a:p>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800" b="1" dirty="0"/>
                        <a:t>ペア</a:t>
                      </a:r>
                      <a:r>
                        <a:rPr kumimoji="1" lang="en-US" altLang="ja-JP" sz="800" b="1" dirty="0"/>
                        <a:t>or</a:t>
                      </a:r>
                      <a:r>
                        <a:rPr kumimoji="1" lang="ja-JP" altLang="en-US" sz="800" b="1" dirty="0"/>
                        <a:t>グループワーク　　</a:t>
                      </a:r>
                      <a:r>
                        <a:rPr kumimoji="1" lang="en-US" altLang="ja-JP" sz="800" b="1" dirty="0"/>
                        <a:t>10</a:t>
                      </a:r>
                      <a:r>
                        <a:rPr kumimoji="1" lang="ja-JP" altLang="en-US" sz="800" b="1" dirty="0"/>
                        <a:t>分</a:t>
                      </a:r>
                      <a:endParaRPr kumimoji="1" lang="en-US" altLang="ja-JP" sz="8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en-US" altLang="ja-JP"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9814824"/>
                  </a:ext>
                </a:extLst>
              </a:tr>
              <a:tr h="755280">
                <a:tc rowSpan="2">
                  <a:txBody>
                    <a:bodyPr/>
                    <a:lstStyle/>
                    <a:p>
                      <a:pPr algn="ctr"/>
                      <a:r>
                        <a:rPr kumimoji="1" lang="ja-JP" altLang="en-US" sz="900" b="1" dirty="0"/>
                        <a:t>４時間目</a:t>
                      </a:r>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ja-JP" altLang="en-US" sz="900" b="1" dirty="0"/>
                        <a:t>カルタを完成させよう</a:t>
                      </a:r>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900" b="1" dirty="0"/>
                        <a:t>１．カルタを完成する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t>35</a:t>
                      </a:r>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kumimoji="1" lang="en-US" altLang="ja-JP" sz="800" b="1" dirty="0"/>
                        <a:t>【</a:t>
                      </a:r>
                      <a:r>
                        <a:rPr kumimoji="1" lang="ja-JP" altLang="en-US" sz="800" b="1" dirty="0"/>
                        <a:t>やること</a:t>
                      </a:r>
                      <a:r>
                        <a:rPr kumimoji="1" lang="en-US" altLang="ja-JP" sz="800" b="1" dirty="0"/>
                        <a:t>】</a:t>
                      </a:r>
                    </a:p>
                    <a:p>
                      <a:pPr marL="171450" indent="-171450">
                        <a:buFont typeface="Wingdings" panose="05000000000000000000" pitchFamily="2" charset="2"/>
                        <a:buChar char="l"/>
                      </a:pPr>
                      <a:r>
                        <a:rPr kumimoji="1" lang="ja-JP" altLang="en-US" sz="800" b="1" dirty="0"/>
                        <a:t>カルタを完成する（色鉛筆・ペン等を活用）</a:t>
                      </a:r>
                      <a:endParaRPr kumimoji="1" lang="en-US" altLang="ja-JP" sz="800" b="1" dirty="0"/>
                    </a:p>
                    <a:p>
                      <a:pPr marL="0" indent="0">
                        <a:buFont typeface="Wingdings" panose="05000000000000000000" pitchFamily="2" charset="2"/>
                        <a:buNone/>
                      </a:pPr>
                      <a:r>
                        <a:rPr kumimoji="1" lang="en-US" altLang="ja-JP" sz="800" b="1" dirty="0"/>
                        <a:t>【</a:t>
                      </a:r>
                      <a:r>
                        <a:rPr kumimoji="1" lang="ja-JP" altLang="en-US" sz="800" b="1" dirty="0"/>
                        <a:t>流れ</a:t>
                      </a:r>
                      <a:r>
                        <a:rPr kumimoji="1" lang="en-US" altLang="ja-JP" sz="800" b="1" dirty="0"/>
                        <a:t>】</a:t>
                      </a:r>
                    </a:p>
                    <a:p>
                      <a:pPr marL="171450" indent="-171450">
                        <a:buFont typeface="Wingdings" panose="05000000000000000000" pitchFamily="2" charset="2"/>
                        <a:buChar char="l"/>
                      </a:pPr>
                      <a:r>
                        <a:rPr kumimoji="1" lang="ja-JP" altLang="en-US" sz="800" b="1" dirty="0"/>
                        <a:t>クラス説明　　　</a:t>
                      </a:r>
                      <a:r>
                        <a:rPr kumimoji="1" lang="en-US" altLang="ja-JP" sz="800" b="1" dirty="0"/>
                        <a:t>05</a:t>
                      </a:r>
                      <a:r>
                        <a:rPr kumimoji="1" lang="ja-JP" altLang="en-US" sz="800" b="1" dirty="0"/>
                        <a:t>分</a:t>
                      </a:r>
                      <a:endParaRPr kumimoji="1" lang="en-US" altLang="ja-JP" sz="800" b="1" dirty="0"/>
                    </a:p>
                    <a:p>
                      <a:pPr marL="171450" indent="-171450">
                        <a:buFont typeface="Wingdings" panose="05000000000000000000" pitchFamily="2" charset="2"/>
                        <a:buChar char="l"/>
                      </a:pPr>
                      <a:r>
                        <a:rPr kumimoji="1" lang="ja-JP" altLang="en-US" sz="800" b="1" dirty="0"/>
                        <a:t>個人ワーク　　　</a:t>
                      </a:r>
                      <a:r>
                        <a:rPr kumimoji="1" lang="en-US" altLang="ja-JP" sz="800" b="1" dirty="0"/>
                        <a:t>30</a:t>
                      </a:r>
                      <a:r>
                        <a:rPr kumimoji="1" lang="ja-JP" altLang="en-US" sz="800" b="1" dirty="0"/>
                        <a:t>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a:txBody>
                    <a:bodyPr/>
                    <a:lstStyle/>
                    <a:p>
                      <a:r>
                        <a:rPr kumimoji="1" lang="en-US" altLang="ja-JP" sz="900" b="1" dirty="0"/>
                        <a:t>【</a:t>
                      </a:r>
                      <a:r>
                        <a:rPr kumimoji="1" lang="ja-JP" altLang="en-US" sz="900" b="1" dirty="0"/>
                        <a:t>運営</a:t>
                      </a:r>
                      <a:r>
                        <a:rPr kumimoji="1" lang="en-US" altLang="ja-JP" sz="900" b="1" dirty="0"/>
                        <a:t>】</a:t>
                      </a:r>
                    </a:p>
                    <a:p>
                      <a:r>
                        <a:rPr kumimoji="1" lang="ja-JP" altLang="en-US" sz="900" b="1" dirty="0"/>
                        <a:t>□学習画面</a:t>
                      </a:r>
                      <a:endParaRPr kumimoji="1" lang="en-US" altLang="ja-JP" sz="900" b="1" dirty="0"/>
                    </a:p>
                    <a:p>
                      <a:r>
                        <a:rPr kumimoji="1" lang="ja-JP" altLang="en-US" sz="900" b="1" dirty="0"/>
                        <a:t>□プロジェクター</a:t>
                      </a:r>
                      <a:endParaRPr kumimoji="1" lang="en-US" altLang="ja-JP" sz="900" b="1" dirty="0"/>
                    </a:p>
                    <a:p>
                      <a:endParaRPr kumimoji="1" lang="en-US" altLang="ja-JP" sz="900" b="1" dirty="0"/>
                    </a:p>
                    <a:p>
                      <a:r>
                        <a:rPr kumimoji="1" lang="en-US" altLang="ja-JP" sz="900" b="1" dirty="0"/>
                        <a:t>【</a:t>
                      </a:r>
                      <a:r>
                        <a:rPr kumimoji="1" lang="ja-JP" altLang="en-US" sz="900" b="1" dirty="0"/>
                        <a:t>備品</a:t>
                      </a:r>
                      <a:r>
                        <a:rPr kumimoji="1" lang="en-US" altLang="ja-JP" sz="900" b="1" dirty="0"/>
                        <a:t>】</a:t>
                      </a:r>
                    </a:p>
                    <a:p>
                      <a:r>
                        <a:rPr kumimoji="1" lang="ja-JP" altLang="en-US" sz="900" b="1" dirty="0"/>
                        <a:t>□</a:t>
                      </a:r>
                      <a:r>
                        <a:rPr kumimoji="1" lang="en-US" altLang="ja-JP" sz="900" b="1" dirty="0"/>
                        <a:t>WS02 P4</a:t>
                      </a:r>
                      <a:r>
                        <a:rPr kumimoji="1" lang="ja-JP" altLang="en-US" sz="900" b="1" dirty="0"/>
                        <a:t>該当</a:t>
                      </a:r>
                      <a:endParaRPr kumimoji="1" lang="en-US" altLang="ja-JP" sz="900" b="1" dirty="0"/>
                    </a:p>
                    <a:p>
                      <a:r>
                        <a:rPr kumimoji="1" lang="ja-JP" altLang="en-US" sz="900" b="1" dirty="0"/>
                        <a:t>□カルタ</a:t>
                      </a:r>
                      <a:endParaRPr kumimoji="1" lang="en-US" altLang="ja-JP" sz="900" b="1" dirty="0"/>
                    </a:p>
                    <a:p>
                      <a:r>
                        <a:rPr kumimoji="1" lang="ja-JP" altLang="en-US" sz="900" b="1" dirty="0"/>
                        <a:t>　フォーマット</a:t>
                      </a:r>
                      <a:endParaRPr kumimoji="1" lang="en-US" altLang="ja-JP" sz="900" b="1" dirty="0"/>
                    </a:p>
                    <a:p>
                      <a:r>
                        <a:rPr kumimoji="1" lang="ja-JP" altLang="en-US" sz="900" b="1" dirty="0"/>
                        <a:t>□ペンなど</a:t>
                      </a:r>
                      <a:endParaRPr kumimoji="1" lang="en-US" altLang="ja-JP" sz="900" b="1" dirty="0"/>
                    </a:p>
                    <a:p>
                      <a:endParaRPr kumimoji="1" lang="en-US" altLang="ja-JP"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2741505"/>
                  </a:ext>
                </a:extLst>
              </a:tr>
              <a:tr h="528696">
                <a:tc vMerge="1">
                  <a:txBody>
                    <a:bodyPr/>
                    <a:lstStyle/>
                    <a:p>
                      <a:endParaRPr kumimoji="1" lang="ja-JP" altLang="en-US" dirty="0"/>
                    </a:p>
                  </a:txBody>
                  <a:tcPr/>
                </a:tc>
                <a:tc vMerge="1">
                  <a:txBody>
                    <a:bodyPr/>
                    <a:lstStyle/>
                    <a:p>
                      <a:endParaRPr kumimoji="1" lang="en-US" altLang="ja-JP"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900" b="1" dirty="0"/>
                        <a:t>２．共有する</a:t>
                      </a:r>
                      <a:endParaRPr kumimoji="1" lang="en-US" altLang="ja-JP"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t>10</a:t>
                      </a:r>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kumimoji="1" lang="en-US" altLang="ja-JP" sz="800" b="1" dirty="0"/>
                        <a:t>【</a:t>
                      </a:r>
                      <a:r>
                        <a:rPr kumimoji="1" lang="ja-JP" altLang="en-US" sz="800" b="1" dirty="0"/>
                        <a:t>やること</a:t>
                      </a:r>
                      <a:r>
                        <a:rPr kumimoji="1" lang="en-US" altLang="ja-JP" sz="800" b="1" dirty="0"/>
                        <a:t>】</a:t>
                      </a:r>
                    </a:p>
                    <a:p>
                      <a:pPr marL="171450" indent="-171450">
                        <a:buFont typeface="Wingdings" panose="05000000000000000000" pitchFamily="2" charset="2"/>
                        <a:buChar char="l"/>
                      </a:pPr>
                      <a:r>
                        <a:rPr kumimoji="1" lang="ja-JP" altLang="en-US" sz="800" b="1" dirty="0"/>
                        <a:t>作成したものを共有してみる</a:t>
                      </a:r>
                      <a:endParaRPr kumimoji="1" lang="en-US" altLang="ja-JP" sz="800" b="1" dirty="0"/>
                    </a:p>
                    <a:p>
                      <a:pPr marL="0" indent="0">
                        <a:buFont typeface="Wingdings" panose="05000000000000000000" pitchFamily="2" charset="2"/>
                        <a:buNone/>
                      </a:pPr>
                      <a:r>
                        <a:rPr kumimoji="1" lang="en-US" altLang="ja-JP" sz="800" b="1" dirty="0"/>
                        <a:t>【</a:t>
                      </a:r>
                      <a:r>
                        <a:rPr kumimoji="1" lang="ja-JP" altLang="en-US" sz="800" b="1" dirty="0"/>
                        <a:t>流れ</a:t>
                      </a:r>
                      <a:r>
                        <a:rPr kumimoji="1" lang="en-US" altLang="ja-JP" sz="800" b="1" dirty="0"/>
                        <a:t>】</a:t>
                      </a:r>
                    </a:p>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800" b="1" dirty="0"/>
                        <a:t>ペア</a:t>
                      </a:r>
                      <a:r>
                        <a:rPr kumimoji="1" lang="en-US" altLang="ja-JP" sz="800" b="1" dirty="0"/>
                        <a:t>or</a:t>
                      </a:r>
                      <a:r>
                        <a:rPr kumimoji="1" lang="ja-JP" altLang="en-US" sz="800" b="1" dirty="0"/>
                        <a:t>グループワーク　　</a:t>
                      </a:r>
                      <a:r>
                        <a:rPr kumimoji="1" lang="en-US" altLang="ja-JP" sz="800" b="1" dirty="0"/>
                        <a:t>10</a:t>
                      </a:r>
                      <a:r>
                        <a:rPr kumimoji="1" lang="ja-JP" altLang="en-US" sz="800" b="1" dirty="0"/>
                        <a:t>分</a:t>
                      </a:r>
                      <a:endParaRPr kumimoji="1" lang="en-US" altLang="ja-JP" sz="8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2538073"/>
                  </a:ext>
                </a:extLst>
              </a:tr>
              <a:tr h="1208448">
                <a:tc rowSpan="2">
                  <a:txBody>
                    <a:bodyPr/>
                    <a:lstStyle/>
                    <a:p>
                      <a:pPr algn="ctr"/>
                      <a:r>
                        <a:rPr kumimoji="1" lang="en-US" altLang="ja-JP" sz="900" b="1" dirty="0"/>
                        <a:t>5</a:t>
                      </a:r>
                      <a:r>
                        <a:rPr kumimoji="1" lang="ja-JP" altLang="en-US" sz="900" b="1" dirty="0"/>
                        <a:t>時間目</a:t>
                      </a:r>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ja-JP" altLang="en-US" sz="900" b="1" dirty="0"/>
                        <a:t>カルタで遊んでみよう</a:t>
                      </a:r>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900" b="1" dirty="0"/>
                        <a:t>１．遊んでみる</a:t>
                      </a:r>
                      <a:endParaRPr kumimoji="1" lang="en-US" altLang="ja-JP"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t>30</a:t>
                      </a:r>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kumimoji="1" lang="en-US" altLang="ja-JP" sz="800" b="1" dirty="0"/>
                        <a:t>【</a:t>
                      </a:r>
                      <a:r>
                        <a:rPr kumimoji="1" lang="ja-JP" altLang="en-US" sz="800" b="1" dirty="0"/>
                        <a:t>やること</a:t>
                      </a:r>
                      <a:r>
                        <a:rPr kumimoji="1" lang="en-US" altLang="ja-JP" sz="800" b="1" dirty="0"/>
                        <a:t>】</a:t>
                      </a:r>
                    </a:p>
                    <a:p>
                      <a:pPr marL="171450" indent="-171450">
                        <a:buFont typeface="Wingdings" panose="05000000000000000000" pitchFamily="2" charset="2"/>
                        <a:buChar char="l"/>
                      </a:pPr>
                      <a:r>
                        <a:rPr kumimoji="1" lang="ja-JP" altLang="en-US" sz="800" b="1" dirty="0"/>
                        <a:t>実際に制作したカルタを自分たちで遊んでみる</a:t>
                      </a:r>
                      <a:endParaRPr kumimoji="1" lang="en-US" altLang="ja-JP" sz="800" b="1" dirty="0"/>
                    </a:p>
                    <a:p>
                      <a:pPr marL="0" indent="0">
                        <a:buFont typeface="Wingdings" panose="05000000000000000000" pitchFamily="2" charset="2"/>
                        <a:buNone/>
                      </a:pPr>
                      <a:r>
                        <a:rPr kumimoji="1" lang="en-US" altLang="ja-JP" sz="800" b="1" dirty="0"/>
                        <a:t>【</a:t>
                      </a:r>
                      <a:r>
                        <a:rPr kumimoji="1" lang="ja-JP" altLang="en-US" sz="800" b="1" dirty="0"/>
                        <a:t>流れ</a:t>
                      </a:r>
                      <a:r>
                        <a:rPr kumimoji="1" lang="en-US" altLang="ja-JP" sz="800" b="1" dirty="0"/>
                        <a:t>】</a:t>
                      </a:r>
                    </a:p>
                    <a:p>
                      <a:pPr marL="171450" indent="-171450">
                        <a:buFont typeface="Wingdings" panose="05000000000000000000" pitchFamily="2" charset="2"/>
                        <a:buChar char="l"/>
                      </a:pPr>
                      <a:r>
                        <a:rPr kumimoji="1" lang="ja-JP" altLang="en-US" sz="800" b="1" dirty="0"/>
                        <a:t>クラス説明　　　</a:t>
                      </a:r>
                      <a:r>
                        <a:rPr kumimoji="1" lang="en-US" altLang="ja-JP" sz="800" b="1" dirty="0"/>
                        <a:t>05</a:t>
                      </a:r>
                      <a:r>
                        <a:rPr kumimoji="1" lang="ja-JP" altLang="en-US" sz="800" b="1" dirty="0"/>
                        <a:t>分</a:t>
                      </a:r>
                      <a:endParaRPr kumimoji="1" lang="en-US" altLang="ja-JP" sz="800" b="1" dirty="0"/>
                    </a:p>
                    <a:p>
                      <a:pPr marL="171450" indent="-171450">
                        <a:buFont typeface="Wingdings" panose="05000000000000000000" pitchFamily="2" charset="2"/>
                        <a:buChar char="l"/>
                      </a:pPr>
                      <a:r>
                        <a:rPr kumimoji="1" lang="ja-JP" altLang="en-US" sz="800" b="1" dirty="0"/>
                        <a:t>ワーク　　　　　</a:t>
                      </a:r>
                      <a:r>
                        <a:rPr kumimoji="1" lang="en-US" altLang="ja-JP" sz="800" b="1" dirty="0"/>
                        <a:t>25</a:t>
                      </a:r>
                      <a:r>
                        <a:rPr kumimoji="1" lang="ja-JP" altLang="en-US" sz="800" b="1" dirty="0"/>
                        <a:t>分</a:t>
                      </a:r>
                      <a:endParaRPr kumimoji="1" lang="en-US" altLang="ja-JP" sz="800" b="1" dirty="0"/>
                    </a:p>
                    <a:p>
                      <a:pPr marL="0" indent="0">
                        <a:buFont typeface="Wingdings" panose="05000000000000000000" pitchFamily="2" charset="2"/>
                        <a:buNone/>
                      </a:pPr>
                      <a:r>
                        <a:rPr kumimoji="1" lang="en-US" altLang="ja-JP" sz="800" b="1" dirty="0"/>
                        <a:t>※</a:t>
                      </a:r>
                      <a:r>
                        <a:rPr kumimoji="1" lang="ja-JP" altLang="en-US" sz="800" b="1" dirty="0"/>
                        <a:t>遊んでみる方法は、クラス全体で行ってもよし、クラスを</a:t>
                      </a:r>
                      <a:r>
                        <a:rPr kumimoji="1" lang="en-US" altLang="ja-JP" sz="800" b="1" dirty="0"/>
                        <a:t>2</a:t>
                      </a:r>
                      <a:r>
                        <a:rPr kumimoji="1" lang="ja-JP" altLang="en-US" sz="800" b="1" dirty="0"/>
                        <a:t>分割に行ってもよし。それぞれの状況に応じて柔軟にご対応ください。</a:t>
                      </a:r>
                      <a:endParaRPr kumimoji="1" lang="en-US" altLang="ja-JP" sz="8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a:txBody>
                    <a:bodyPr/>
                    <a:lstStyle/>
                    <a:p>
                      <a:r>
                        <a:rPr kumimoji="1" lang="en-US" altLang="ja-JP" sz="900" b="1" dirty="0"/>
                        <a:t>【</a:t>
                      </a:r>
                      <a:r>
                        <a:rPr kumimoji="1" lang="ja-JP" altLang="en-US" sz="900" b="1" dirty="0"/>
                        <a:t>運営</a:t>
                      </a:r>
                      <a:r>
                        <a:rPr kumimoji="1" lang="en-US" altLang="ja-JP" sz="900" b="1" dirty="0"/>
                        <a:t>】</a:t>
                      </a:r>
                    </a:p>
                    <a:p>
                      <a:r>
                        <a:rPr kumimoji="1" lang="ja-JP" altLang="en-US" sz="900" b="1" dirty="0"/>
                        <a:t>□学習画面</a:t>
                      </a:r>
                      <a:endParaRPr kumimoji="1" lang="en-US" altLang="ja-JP" sz="900" b="1" dirty="0"/>
                    </a:p>
                    <a:p>
                      <a:r>
                        <a:rPr kumimoji="1" lang="ja-JP" altLang="en-US" sz="900" b="1" dirty="0"/>
                        <a:t>□プロジェクター</a:t>
                      </a:r>
                      <a:endParaRPr kumimoji="1" lang="en-US" altLang="ja-JP" sz="900" b="1" dirty="0"/>
                    </a:p>
                    <a:p>
                      <a:endParaRPr kumimoji="1" lang="en-US" altLang="ja-JP" sz="900" b="1" dirty="0"/>
                    </a:p>
                    <a:p>
                      <a:r>
                        <a:rPr kumimoji="1" lang="en-US" altLang="ja-JP" sz="900" b="1" dirty="0"/>
                        <a:t>【</a:t>
                      </a:r>
                      <a:r>
                        <a:rPr kumimoji="1" lang="ja-JP" altLang="en-US" sz="900" b="1" dirty="0"/>
                        <a:t>備品</a:t>
                      </a:r>
                      <a:r>
                        <a:rPr kumimoji="1" lang="en-US" altLang="ja-JP" sz="900" b="1" dirty="0"/>
                        <a:t>】</a:t>
                      </a:r>
                    </a:p>
                    <a:p>
                      <a:r>
                        <a:rPr kumimoji="1" lang="ja-JP" altLang="en-US" sz="900" b="1" dirty="0"/>
                        <a:t>□</a:t>
                      </a:r>
                      <a:r>
                        <a:rPr kumimoji="1" lang="en-US" altLang="ja-JP" sz="900" b="1" dirty="0"/>
                        <a:t>WS03</a:t>
                      </a:r>
                    </a:p>
                    <a:p>
                      <a:r>
                        <a:rPr kumimoji="1" lang="ja-JP" altLang="en-US" sz="900" b="1" dirty="0"/>
                        <a:t>□カルタ</a:t>
                      </a:r>
                      <a:endParaRPr kumimoji="1" lang="en-US" altLang="ja-JP" sz="900" b="1" dirty="0"/>
                    </a:p>
                    <a:p>
                      <a:r>
                        <a:rPr kumimoji="1" lang="ja-JP" altLang="en-US" sz="900" b="1" dirty="0"/>
                        <a:t>　フォーマット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1090752"/>
                  </a:ext>
                </a:extLst>
              </a:tr>
              <a:tr h="393177">
                <a:tc vMerge="1">
                  <a:txBody>
                    <a:bodyPr/>
                    <a:lstStyle/>
                    <a:p>
                      <a:pPr algn="ctr"/>
                      <a:endParaRPr kumimoji="1" lang="ja-JP" altLang="en-US" sz="900" b="1" dirty="0"/>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900" b="1" dirty="0"/>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900" b="1" dirty="0"/>
                        <a:t>２．ふりかえり</a:t>
                      </a:r>
                      <a:endParaRPr kumimoji="1" lang="en-US" altLang="ja-JP"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t>15</a:t>
                      </a:r>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kumimoji="1" lang="en-US" altLang="ja-JP" sz="800" b="1" dirty="0"/>
                        <a:t>【</a:t>
                      </a:r>
                      <a:r>
                        <a:rPr kumimoji="1" lang="ja-JP" altLang="en-US" sz="800" b="1" dirty="0"/>
                        <a:t>やること</a:t>
                      </a:r>
                      <a:r>
                        <a:rPr kumimoji="1" lang="en-US" altLang="ja-JP" sz="800" b="1" dirty="0"/>
                        <a:t>】</a:t>
                      </a:r>
                    </a:p>
                    <a:p>
                      <a:pPr marL="171450" indent="-171450">
                        <a:buFont typeface="Wingdings" panose="05000000000000000000" pitchFamily="2" charset="2"/>
                        <a:buChar char="l"/>
                      </a:pPr>
                      <a:r>
                        <a:rPr kumimoji="1" lang="ja-JP" altLang="en-US" sz="800" b="1" dirty="0"/>
                        <a:t>尾瀬ネイチャーラーニングで学んだことをふりかえる</a:t>
                      </a:r>
                      <a:endParaRPr kumimoji="1" lang="en-US" altLang="ja-JP" sz="800" b="1" dirty="0"/>
                    </a:p>
                    <a:p>
                      <a:pPr marL="0" indent="0">
                        <a:buFont typeface="Wingdings" panose="05000000000000000000" pitchFamily="2" charset="2"/>
                        <a:buNone/>
                      </a:pPr>
                      <a:r>
                        <a:rPr kumimoji="1" lang="en-US" altLang="ja-JP" sz="800" b="1" dirty="0"/>
                        <a:t>【</a:t>
                      </a:r>
                      <a:r>
                        <a:rPr kumimoji="1" lang="ja-JP" altLang="en-US" sz="800" b="1" dirty="0"/>
                        <a:t>流れ</a:t>
                      </a:r>
                      <a:r>
                        <a:rPr kumimoji="1" lang="en-US" altLang="ja-JP" sz="800" b="1" dirty="0"/>
                        <a:t>】</a:t>
                      </a:r>
                    </a:p>
                    <a:p>
                      <a:pPr marL="171450" indent="-171450">
                        <a:buFont typeface="Wingdings" panose="05000000000000000000" pitchFamily="2" charset="2"/>
                        <a:buChar char="l"/>
                      </a:pPr>
                      <a:r>
                        <a:rPr kumimoji="1" lang="ja-JP" altLang="en-US" sz="800" b="1" dirty="0"/>
                        <a:t>個人ワーク　　　</a:t>
                      </a:r>
                      <a:r>
                        <a:rPr kumimoji="1" lang="en-US" altLang="ja-JP" sz="800" b="1" dirty="0"/>
                        <a:t>05</a:t>
                      </a:r>
                      <a:r>
                        <a:rPr kumimoji="1" lang="ja-JP" altLang="en-US" sz="800" b="1" dirty="0"/>
                        <a:t>分</a:t>
                      </a:r>
                      <a:endParaRPr kumimoji="1" lang="en-US" altLang="ja-JP" sz="800" b="1" dirty="0"/>
                    </a:p>
                    <a:p>
                      <a:pPr marL="171450" indent="-171450">
                        <a:buFont typeface="Wingdings" panose="05000000000000000000" pitchFamily="2" charset="2"/>
                        <a:buChar char="l"/>
                      </a:pPr>
                      <a:r>
                        <a:rPr kumimoji="1" lang="ja-JP" altLang="en-US" sz="800" b="1" dirty="0"/>
                        <a:t>ペアワーク　　　</a:t>
                      </a:r>
                      <a:r>
                        <a:rPr kumimoji="1" lang="en-US" altLang="ja-JP" sz="800" b="1" dirty="0"/>
                        <a:t>05</a:t>
                      </a:r>
                      <a:r>
                        <a:rPr kumimoji="1" lang="ja-JP" altLang="en-US" sz="800" b="1" dirty="0"/>
                        <a:t>分</a:t>
                      </a:r>
                      <a:endParaRPr kumimoji="1" lang="en-US" altLang="ja-JP" sz="800" b="1" dirty="0"/>
                    </a:p>
                    <a:p>
                      <a:pPr marL="171450" indent="-171450">
                        <a:buFont typeface="Wingdings" panose="05000000000000000000" pitchFamily="2" charset="2"/>
                        <a:buChar char="l"/>
                      </a:pPr>
                      <a:r>
                        <a:rPr kumimoji="1" lang="ja-JP" altLang="en-US" sz="800" b="1" dirty="0"/>
                        <a:t>まとめ　　　　　</a:t>
                      </a:r>
                      <a:r>
                        <a:rPr kumimoji="1" lang="en-US" altLang="ja-JP" sz="800" b="1" dirty="0"/>
                        <a:t>05</a:t>
                      </a:r>
                      <a:r>
                        <a:rPr kumimoji="1" lang="ja-JP" altLang="en-US" sz="800" b="1" dirty="0"/>
                        <a:t>分</a:t>
                      </a:r>
                      <a:endParaRPr kumimoji="1" lang="en-US" altLang="ja-JP" sz="8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6676713"/>
                  </a:ext>
                </a:extLst>
              </a:tr>
            </a:tbl>
          </a:graphicData>
        </a:graphic>
      </p:graphicFrame>
      <p:sp>
        <p:nvSpPr>
          <p:cNvPr id="20" name="正方形/長方形 19">
            <a:extLst>
              <a:ext uri="{FF2B5EF4-FFF2-40B4-BE49-F238E27FC236}">
                <a16:creationId xmlns:a16="http://schemas.microsoft.com/office/drawing/2014/main" id="{676EB365-6CDC-E130-E2CF-277AC49FE5D9}"/>
              </a:ext>
            </a:extLst>
          </p:cNvPr>
          <p:cNvSpPr/>
          <p:nvPr/>
        </p:nvSpPr>
        <p:spPr>
          <a:xfrm>
            <a:off x="4596138" y="116744"/>
            <a:ext cx="542686" cy="194701"/>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全体</a:t>
            </a:r>
          </a:p>
        </p:txBody>
      </p:sp>
      <p:sp>
        <p:nvSpPr>
          <p:cNvPr id="21" name="正方形/長方形 20">
            <a:extLst>
              <a:ext uri="{FF2B5EF4-FFF2-40B4-BE49-F238E27FC236}">
                <a16:creationId xmlns:a16="http://schemas.microsoft.com/office/drawing/2014/main" id="{831342C1-EA87-06CA-739F-895810947B9A}"/>
              </a:ext>
            </a:extLst>
          </p:cNvPr>
          <p:cNvSpPr/>
          <p:nvPr/>
        </p:nvSpPr>
        <p:spPr>
          <a:xfrm>
            <a:off x="5138824" y="115970"/>
            <a:ext cx="542686" cy="1947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事前</a:t>
            </a:r>
          </a:p>
        </p:txBody>
      </p:sp>
      <p:sp>
        <p:nvSpPr>
          <p:cNvPr id="22" name="正方形/長方形 21">
            <a:extLst>
              <a:ext uri="{FF2B5EF4-FFF2-40B4-BE49-F238E27FC236}">
                <a16:creationId xmlns:a16="http://schemas.microsoft.com/office/drawing/2014/main" id="{5254B420-AF29-693F-134F-476CDCFB6661}"/>
              </a:ext>
            </a:extLst>
          </p:cNvPr>
          <p:cNvSpPr/>
          <p:nvPr/>
        </p:nvSpPr>
        <p:spPr>
          <a:xfrm>
            <a:off x="5681510" y="115970"/>
            <a:ext cx="542686" cy="1947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a:solidFill>
                  <a:schemeClr val="tx1"/>
                </a:solidFill>
              </a:rPr>
              <a:t>現地</a:t>
            </a:r>
            <a:endParaRPr kumimoji="1" lang="ja-JP" altLang="en-US" sz="1050" b="1" dirty="0">
              <a:solidFill>
                <a:schemeClr val="tx1"/>
              </a:solidFill>
            </a:endParaRPr>
          </a:p>
        </p:txBody>
      </p:sp>
      <p:sp>
        <p:nvSpPr>
          <p:cNvPr id="23" name="正方形/長方形 22">
            <a:extLst>
              <a:ext uri="{FF2B5EF4-FFF2-40B4-BE49-F238E27FC236}">
                <a16:creationId xmlns:a16="http://schemas.microsoft.com/office/drawing/2014/main" id="{EBE29403-5A40-1287-D4A3-055A897743B7}"/>
              </a:ext>
            </a:extLst>
          </p:cNvPr>
          <p:cNvSpPr/>
          <p:nvPr/>
        </p:nvSpPr>
        <p:spPr>
          <a:xfrm>
            <a:off x="6224197" y="115970"/>
            <a:ext cx="542686" cy="194701"/>
          </a:xfrm>
          <a:prstGeom prst="rect">
            <a:avLst/>
          </a:prstGeom>
          <a:solidFill>
            <a:schemeClr val="accent2">
              <a:lumMod val="40000"/>
              <a:lumOff val="6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事後</a:t>
            </a:r>
          </a:p>
        </p:txBody>
      </p:sp>
      <p:sp>
        <p:nvSpPr>
          <p:cNvPr id="25" name="テキスト ボックス 24">
            <a:extLst>
              <a:ext uri="{FF2B5EF4-FFF2-40B4-BE49-F238E27FC236}">
                <a16:creationId xmlns:a16="http://schemas.microsoft.com/office/drawing/2014/main" id="{E0DA40B7-1DEA-F759-0240-457B5FFA4D31}"/>
              </a:ext>
            </a:extLst>
          </p:cNvPr>
          <p:cNvSpPr txBox="1"/>
          <p:nvPr/>
        </p:nvSpPr>
        <p:spPr>
          <a:xfrm>
            <a:off x="65865" y="6891365"/>
            <a:ext cx="6526230" cy="2632965"/>
          </a:xfrm>
          <a:prstGeom prst="rect">
            <a:avLst/>
          </a:prstGeom>
          <a:noFill/>
        </p:spPr>
        <p:txBody>
          <a:bodyPr wrap="square">
            <a:spAutoFit/>
          </a:bodyPr>
          <a:lstStyle/>
          <a:p>
            <a:pPr rtl="0">
              <a:lnSpc>
                <a:spcPct val="150000"/>
              </a:lnSpc>
              <a:spcBef>
                <a:spcPts val="0"/>
              </a:spcBef>
              <a:spcAft>
                <a:spcPts val="0"/>
              </a:spcAft>
            </a:pPr>
            <a:r>
              <a:rPr lang="ja-JP" altLang="en-US" sz="1050" b="1" dirty="0">
                <a:solidFill>
                  <a:srgbClr val="000000"/>
                </a:solidFill>
                <a:latin typeface="Arial" panose="020B0604020202020204" pitchFamily="34" charset="0"/>
              </a:rPr>
              <a:t>●</a:t>
            </a:r>
            <a:r>
              <a:rPr lang="en-US" altLang="ja-JP" sz="1050" b="1" dirty="0">
                <a:solidFill>
                  <a:srgbClr val="000000"/>
                </a:solidFill>
                <a:latin typeface="Arial" panose="020B0604020202020204" pitchFamily="34" charset="0"/>
              </a:rPr>
              <a:t>【</a:t>
            </a:r>
            <a:r>
              <a:rPr lang="ja-JP" altLang="en-US" sz="1050" b="1" dirty="0">
                <a:solidFill>
                  <a:srgbClr val="000000"/>
                </a:solidFill>
                <a:latin typeface="Arial" panose="020B0604020202020204" pitchFamily="34" charset="0"/>
              </a:rPr>
              <a:t>コラム</a:t>
            </a:r>
            <a:r>
              <a:rPr lang="en-US" altLang="ja-JP" sz="1050" b="1" dirty="0">
                <a:solidFill>
                  <a:srgbClr val="000000"/>
                </a:solidFill>
                <a:latin typeface="Arial" panose="020B0604020202020204" pitchFamily="34" charset="0"/>
              </a:rPr>
              <a:t>】</a:t>
            </a:r>
            <a:r>
              <a:rPr lang="ja-JP" altLang="en-US" sz="1050" b="1" dirty="0">
                <a:solidFill>
                  <a:srgbClr val="000000"/>
                </a:solidFill>
                <a:latin typeface="Arial" panose="020B0604020202020204" pitchFamily="34" charset="0"/>
              </a:rPr>
              <a:t>「不思議」の言語化や、明らかにする過程の中で、</a:t>
            </a:r>
            <a:br>
              <a:rPr lang="en-US" altLang="ja-JP" sz="1050" b="1" dirty="0">
                <a:solidFill>
                  <a:srgbClr val="000000"/>
                </a:solidFill>
                <a:latin typeface="Arial" panose="020B0604020202020204" pitchFamily="34" charset="0"/>
              </a:rPr>
            </a:br>
            <a:r>
              <a:rPr lang="ja-JP" altLang="en-US" sz="1050" b="1" dirty="0">
                <a:solidFill>
                  <a:srgbClr val="000000"/>
                </a:solidFill>
                <a:latin typeface="Arial" panose="020B0604020202020204" pitchFamily="34" charset="0"/>
              </a:rPr>
              <a:t>　</a:t>
            </a:r>
            <a:r>
              <a:rPr lang="ja-JP" altLang="en-US" sz="1050" b="1" i="0" u="none" strike="noStrike" dirty="0">
                <a:solidFill>
                  <a:srgbClr val="000000"/>
                </a:solidFill>
                <a:effectLst/>
                <a:latin typeface="Arial" panose="020B0604020202020204" pitchFamily="34" charset="0"/>
              </a:rPr>
              <a:t>教科横断的に、</a:t>
            </a:r>
            <a:r>
              <a:rPr lang="ja-JP" altLang="en-US" sz="1050" b="1" dirty="0">
                <a:solidFill>
                  <a:srgbClr val="000000"/>
                </a:solidFill>
                <a:latin typeface="Arial" panose="020B0604020202020204" pitchFamily="34" charset="0"/>
              </a:rPr>
              <a:t>児童自身が</a:t>
            </a:r>
            <a:r>
              <a:rPr lang="ja-JP" altLang="en-US" sz="1050" b="1" i="0" u="none" strike="noStrike" dirty="0">
                <a:solidFill>
                  <a:srgbClr val="000000"/>
                </a:solidFill>
                <a:effectLst/>
                <a:latin typeface="Arial" panose="020B0604020202020204" pitchFamily="34" charset="0"/>
              </a:rPr>
              <a:t>意味付けていける声かけを</a:t>
            </a:r>
            <a:r>
              <a:rPr lang="ja-JP" altLang="en-US" sz="1050" b="1" dirty="0">
                <a:solidFill>
                  <a:srgbClr val="000000"/>
                </a:solidFill>
                <a:latin typeface="Arial" panose="020B0604020202020204" pitchFamily="34" charset="0"/>
              </a:rPr>
              <a:t>意識してみましょう</a:t>
            </a:r>
            <a:endParaRPr lang="ja-JP" altLang="en-US" sz="1000" b="1" dirty="0">
              <a:effectLst/>
            </a:endParaRPr>
          </a:p>
          <a:p>
            <a:pPr rtl="0">
              <a:lnSpc>
                <a:spcPct val="150000"/>
              </a:lnSpc>
              <a:spcBef>
                <a:spcPts val="0"/>
              </a:spcBef>
              <a:spcAft>
                <a:spcPts val="0"/>
              </a:spcAft>
            </a:pPr>
            <a:r>
              <a:rPr lang="ja-JP" altLang="en-US" sz="1000" b="0" i="0" u="none" strike="noStrike" dirty="0">
                <a:solidFill>
                  <a:srgbClr val="000000"/>
                </a:solidFill>
                <a:effectLst/>
                <a:latin typeface="Arial" panose="020B0604020202020204" pitchFamily="34" charset="0"/>
              </a:rPr>
              <a:t>　・国語：カルタの読み札の表現を決める</a:t>
            </a:r>
            <a:endParaRPr lang="ja-JP" altLang="en-US" sz="2400" b="0" dirty="0">
              <a:effectLst/>
            </a:endParaRPr>
          </a:p>
          <a:p>
            <a:pPr rtl="0">
              <a:lnSpc>
                <a:spcPct val="150000"/>
              </a:lnSpc>
              <a:spcBef>
                <a:spcPts val="0"/>
              </a:spcBef>
              <a:spcAft>
                <a:spcPts val="0"/>
              </a:spcAft>
            </a:pPr>
            <a:r>
              <a:rPr lang="ja-JP" altLang="en-US" sz="1000" b="0" i="0" u="none" strike="noStrike" dirty="0">
                <a:solidFill>
                  <a:srgbClr val="000000"/>
                </a:solidFill>
                <a:effectLst/>
                <a:latin typeface="Arial" panose="020B0604020202020204" pitchFamily="34" charset="0"/>
              </a:rPr>
              <a:t>　・算数：紹介するカルタを数字で表す</a:t>
            </a:r>
            <a:endParaRPr lang="ja-JP" altLang="en-US" sz="2400" b="0" dirty="0">
              <a:effectLst/>
            </a:endParaRPr>
          </a:p>
          <a:p>
            <a:pPr rtl="0">
              <a:lnSpc>
                <a:spcPct val="150000"/>
              </a:lnSpc>
              <a:spcBef>
                <a:spcPts val="0"/>
              </a:spcBef>
              <a:spcAft>
                <a:spcPts val="0"/>
              </a:spcAft>
            </a:pPr>
            <a:r>
              <a:rPr lang="ja-JP" altLang="en-US" sz="1000" b="0" i="0" u="none" strike="noStrike" dirty="0">
                <a:solidFill>
                  <a:srgbClr val="000000"/>
                </a:solidFill>
                <a:effectLst/>
                <a:latin typeface="Arial" panose="020B0604020202020204" pitchFamily="34" charset="0"/>
              </a:rPr>
              <a:t>　・社会：尾瀬の歴史・発展を題材にする</a:t>
            </a:r>
            <a:endParaRPr lang="ja-JP" altLang="en-US" sz="2400" b="0" dirty="0">
              <a:effectLst/>
            </a:endParaRPr>
          </a:p>
          <a:p>
            <a:pPr rtl="0">
              <a:lnSpc>
                <a:spcPct val="150000"/>
              </a:lnSpc>
              <a:spcBef>
                <a:spcPts val="0"/>
              </a:spcBef>
              <a:spcAft>
                <a:spcPts val="0"/>
              </a:spcAft>
            </a:pPr>
            <a:r>
              <a:rPr lang="ja-JP" altLang="en-US" sz="1000" b="0" i="0" u="none" strike="noStrike" dirty="0">
                <a:solidFill>
                  <a:srgbClr val="000000"/>
                </a:solidFill>
                <a:effectLst/>
                <a:latin typeface="Arial" panose="020B0604020202020204" pitchFamily="34" charset="0"/>
              </a:rPr>
              <a:t>　・理科：植物・光・身体・生物等を題材にする</a:t>
            </a:r>
            <a:endParaRPr lang="ja-JP" altLang="en-US" sz="2400" b="0" dirty="0">
              <a:effectLst/>
            </a:endParaRPr>
          </a:p>
          <a:p>
            <a:pPr rtl="0">
              <a:lnSpc>
                <a:spcPct val="150000"/>
              </a:lnSpc>
              <a:spcBef>
                <a:spcPts val="0"/>
              </a:spcBef>
              <a:spcAft>
                <a:spcPts val="0"/>
              </a:spcAft>
            </a:pPr>
            <a:r>
              <a:rPr lang="ja-JP" altLang="en-US" sz="1000" b="0" i="0" u="none" strike="noStrike" dirty="0">
                <a:solidFill>
                  <a:srgbClr val="000000"/>
                </a:solidFill>
                <a:effectLst/>
                <a:latin typeface="Arial" panose="020B0604020202020204" pitchFamily="34" charset="0"/>
              </a:rPr>
              <a:t>　・音楽：自然・動物の音等を題材にする</a:t>
            </a:r>
            <a:endParaRPr lang="ja-JP" altLang="en-US" sz="2400" b="0" dirty="0">
              <a:effectLst/>
            </a:endParaRPr>
          </a:p>
          <a:p>
            <a:pPr rtl="0">
              <a:lnSpc>
                <a:spcPct val="150000"/>
              </a:lnSpc>
              <a:spcBef>
                <a:spcPts val="0"/>
              </a:spcBef>
              <a:spcAft>
                <a:spcPts val="0"/>
              </a:spcAft>
            </a:pPr>
            <a:r>
              <a:rPr lang="ja-JP" altLang="en-US" sz="1000" b="0" i="0" u="none" strike="noStrike" dirty="0">
                <a:solidFill>
                  <a:srgbClr val="000000"/>
                </a:solidFill>
                <a:effectLst/>
                <a:latin typeface="Arial" panose="020B0604020202020204" pitchFamily="34" charset="0"/>
              </a:rPr>
              <a:t>　・図画工作：カルタの仕組みを理解する</a:t>
            </a:r>
            <a:endParaRPr lang="ja-JP" altLang="en-US" sz="2400" b="0" dirty="0">
              <a:effectLst/>
            </a:endParaRPr>
          </a:p>
          <a:p>
            <a:pPr rtl="0">
              <a:lnSpc>
                <a:spcPct val="150000"/>
              </a:lnSpc>
              <a:spcBef>
                <a:spcPts val="0"/>
              </a:spcBef>
              <a:spcAft>
                <a:spcPts val="0"/>
              </a:spcAft>
            </a:pPr>
            <a:r>
              <a:rPr lang="ja-JP" altLang="en-US" sz="1000" b="0" i="0" u="none" strike="noStrike" dirty="0">
                <a:solidFill>
                  <a:srgbClr val="000000"/>
                </a:solidFill>
                <a:effectLst/>
                <a:latin typeface="Arial" panose="020B0604020202020204" pitchFamily="34" charset="0"/>
              </a:rPr>
              <a:t>　・体育：自分の身体の調子を題材にする</a:t>
            </a:r>
            <a:endParaRPr lang="ja-JP" altLang="en-US" sz="2400" b="0" dirty="0">
              <a:effectLst/>
            </a:endParaRPr>
          </a:p>
          <a:p>
            <a:pPr rtl="0">
              <a:lnSpc>
                <a:spcPct val="150000"/>
              </a:lnSpc>
              <a:spcBef>
                <a:spcPts val="0"/>
              </a:spcBef>
              <a:spcAft>
                <a:spcPts val="0"/>
              </a:spcAft>
            </a:pPr>
            <a:r>
              <a:rPr lang="ja-JP" altLang="en-US" sz="1000" b="0" i="0" u="none" strike="noStrike" dirty="0">
                <a:solidFill>
                  <a:srgbClr val="000000"/>
                </a:solidFill>
                <a:effectLst/>
                <a:latin typeface="Arial" panose="020B0604020202020204" pitchFamily="34" charset="0"/>
              </a:rPr>
              <a:t>　・</a:t>
            </a:r>
            <a:r>
              <a:rPr lang="ja-JP" altLang="en-US" sz="1000" dirty="0">
                <a:solidFill>
                  <a:srgbClr val="000000"/>
                </a:solidFill>
                <a:latin typeface="Arial" panose="020B0604020202020204" pitchFamily="34" charset="0"/>
              </a:rPr>
              <a:t>生活</a:t>
            </a:r>
            <a:r>
              <a:rPr lang="ja-JP" altLang="en-US" sz="1000" b="0" i="0" u="none" strike="noStrike" dirty="0">
                <a:solidFill>
                  <a:srgbClr val="000000"/>
                </a:solidFill>
                <a:effectLst/>
                <a:latin typeface="Arial" panose="020B0604020202020204" pitchFamily="34" charset="0"/>
              </a:rPr>
              <a:t>：衣服・ご飯等を題材にする</a:t>
            </a:r>
            <a:endParaRPr lang="en-US" altLang="ja-JP" sz="1000" b="0" i="0" u="none" strike="noStrike" dirty="0">
              <a:solidFill>
                <a:srgbClr val="000000"/>
              </a:solidFill>
              <a:effectLst/>
              <a:latin typeface="Arial" panose="020B0604020202020204" pitchFamily="34" charset="0"/>
            </a:endParaRPr>
          </a:p>
          <a:p>
            <a:pPr rtl="0">
              <a:lnSpc>
                <a:spcPct val="150000"/>
              </a:lnSpc>
              <a:spcBef>
                <a:spcPts val="0"/>
              </a:spcBef>
              <a:spcAft>
                <a:spcPts val="0"/>
              </a:spcAft>
            </a:pPr>
            <a:r>
              <a:rPr lang="ja-JP" altLang="en-US" sz="1000" dirty="0">
                <a:solidFill>
                  <a:srgbClr val="000000"/>
                </a:solidFill>
                <a:latin typeface="Arial" panose="020B0604020202020204" pitchFamily="34" charset="0"/>
              </a:rPr>
              <a:t>　・外国語活動：英語を活用して表現する　等</a:t>
            </a:r>
            <a:endParaRPr lang="ja-JP" altLang="en-US" sz="2400" dirty="0"/>
          </a:p>
        </p:txBody>
      </p:sp>
      <p:pic>
        <p:nvPicPr>
          <p:cNvPr id="2" name="図 1">
            <a:extLst>
              <a:ext uri="{FF2B5EF4-FFF2-40B4-BE49-F238E27FC236}">
                <a16:creationId xmlns:a16="http://schemas.microsoft.com/office/drawing/2014/main" id="{5531D031-9D4A-15EF-803F-CAD349EBCCD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3192850" y="7456531"/>
            <a:ext cx="772733" cy="1081825"/>
          </a:xfrm>
          <a:prstGeom prst="rect">
            <a:avLst/>
          </a:prstGeom>
          <a:noFill/>
        </p:spPr>
      </p:pic>
      <p:sp>
        <p:nvSpPr>
          <p:cNvPr id="3" name="テキスト ボックス 2">
            <a:extLst>
              <a:ext uri="{FF2B5EF4-FFF2-40B4-BE49-F238E27FC236}">
                <a16:creationId xmlns:a16="http://schemas.microsoft.com/office/drawing/2014/main" id="{4C122945-6D17-4CC1-F89C-3114D15333AB}"/>
              </a:ext>
            </a:extLst>
          </p:cNvPr>
          <p:cNvSpPr txBox="1"/>
          <p:nvPr/>
        </p:nvSpPr>
        <p:spPr>
          <a:xfrm>
            <a:off x="3927100" y="7456194"/>
            <a:ext cx="2930900" cy="2169825"/>
          </a:xfrm>
          <a:prstGeom prst="rect">
            <a:avLst/>
          </a:prstGeom>
          <a:noFill/>
        </p:spPr>
        <p:txBody>
          <a:bodyPr wrap="square">
            <a:spAutoFit/>
          </a:bodyPr>
          <a:lstStyle/>
          <a:p>
            <a:pPr rtl="0">
              <a:spcBef>
                <a:spcPts val="0"/>
              </a:spcBef>
              <a:spcAft>
                <a:spcPts val="600"/>
              </a:spcAft>
            </a:pPr>
            <a:r>
              <a:rPr lang="ja-JP" altLang="en-US" sz="800" dirty="0"/>
              <a:t>（実際のある児童の様子）</a:t>
            </a:r>
            <a:endParaRPr lang="en-US" altLang="ja-JP" sz="800" dirty="0"/>
          </a:p>
          <a:p>
            <a:pPr rtl="0">
              <a:spcBef>
                <a:spcPts val="0"/>
              </a:spcBef>
              <a:spcAft>
                <a:spcPts val="600"/>
              </a:spcAft>
            </a:pPr>
            <a:r>
              <a:rPr lang="ja-JP" altLang="en-US" sz="800" dirty="0"/>
              <a:t>　尾瀬を歩き終わった後に感じた疲れ・・・以前どこかで経験した疲れと似ている。・・・あ、家族で行ったディズニーランドを歩き回った後の、あの疲れと一緒だ。「尾瀬と、ディズニー、どちらが歩くのだろう？」と不思議に思った。</a:t>
            </a:r>
            <a:endParaRPr lang="en-US" altLang="ja-JP" sz="800" dirty="0"/>
          </a:p>
          <a:p>
            <a:pPr rtl="0">
              <a:spcBef>
                <a:spcPts val="0"/>
              </a:spcBef>
              <a:spcAft>
                <a:spcPts val="600"/>
              </a:spcAft>
            </a:pPr>
            <a:r>
              <a:rPr lang="ja-JP" altLang="en-US" sz="800" dirty="0"/>
              <a:t>　この不思議を明らかにするために、事後学習では驚きの行動を起こす。まず、自分の歩幅の長さを定規で測る。測った歩幅と、尾瀬で歩いた道のりを掛け合わせて、距離を算出。インターネットを活用してディズニーランドの地図の円周を確認。・それらを照らし合わせると、自分なりの答えが・・・。</a:t>
            </a:r>
            <a:endParaRPr lang="en-US" altLang="ja-JP" sz="800" dirty="0"/>
          </a:p>
          <a:p>
            <a:pPr rtl="0">
              <a:spcBef>
                <a:spcPts val="0"/>
              </a:spcBef>
              <a:spcAft>
                <a:spcPts val="600"/>
              </a:spcAft>
            </a:pPr>
            <a:r>
              <a:rPr lang="ja-JP" altLang="en-US" sz="800" dirty="0"/>
              <a:t>　これらの学習過程そのものが、児童にとっての学びの経験となります。先生たちがそっと一声掛ける中で、児童が意味づけて学んでいく。これが尾瀬ネイチャーラーニングで目指す学びの形です。</a:t>
            </a:r>
          </a:p>
        </p:txBody>
      </p:sp>
      <p:pic>
        <p:nvPicPr>
          <p:cNvPr id="5" name="図 4">
            <a:extLst>
              <a:ext uri="{FF2B5EF4-FFF2-40B4-BE49-F238E27FC236}">
                <a16:creationId xmlns:a16="http://schemas.microsoft.com/office/drawing/2014/main" id="{1723B925-7ED4-4E5A-0CD3-DECF30730E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3205730" y="8598887"/>
            <a:ext cx="772733" cy="950020"/>
          </a:xfrm>
          <a:prstGeom prst="rect">
            <a:avLst/>
          </a:prstGeom>
          <a:noFill/>
        </p:spPr>
      </p:pic>
    </p:spTree>
    <p:extLst>
      <p:ext uri="{BB962C8B-B14F-4D97-AF65-F5344CB8AC3E}">
        <p14:creationId xmlns:p14="http://schemas.microsoft.com/office/powerpoint/2010/main" val="279351073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游ゴシック"/>
        <a:ea typeface="游ゴシック"/>
        <a:cs typeface=""/>
      </a:majorFont>
      <a:minorFont>
        <a:latin typeface="游ゴシック"/>
        <a:ea typeface="游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3134</Words>
  <Application>Microsoft Office PowerPoint</Application>
  <PresentationFormat>A4 210 x 297 mm</PresentationFormat>
  <Paragraphs>444</Paragraphs>
  <Slides>8</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8</vt:i4>
      </vt:variant>
    </vt:vector>
  </HeadingPairs>
  <TitlesOfParts>
    <vt:vector size="12" baseType="lpstr">
      <vt:lpstr>游ゴシック</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2025-04-11T01:29:58Z</dcterms:created>
  <dcterms:modified xsi:type="dcterms:W3CDTF">2025-04-11T01:30:02Z</dcterms:modified>
</cp:coreProperties>
</file>