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072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0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1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11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1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2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12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2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3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4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14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4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5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p15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15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5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6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6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7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8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9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9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タイトル スライド">
  <p:cSld name="10_タイトル スライド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タイトル スライド">
  <p:cSld name="16_タイトル スライド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160379" y="960972"/>
            <a:ext cx="33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知っている税金を書いてみよう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/>
        </p:nvSpPr>
        <p:spPr>
          <a:xfrm>
            <a:off x="160379" y="2474476"/>
            <a:ext cx="707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税金の種類は何種類あるでしょう？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4290494" y="2984566"/>
            <a:ext cx="569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種類</a:t>
            </a:r>
            <a:endParaRPr b="1"/>
          </a:p>
        </p:txBody>
      </p: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/>
        </p:nvSpPr>
        <p:spPr>
          <a:xfrm>
            <a:off x="162000" y="3559562"/>
            <a:ext cx="782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税金は必要だと思いますか？必要ないと思いますか？その理由も考えてみよう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cap="flat" cmpd="thickThin" w="22225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3"/>
          <p:cNvGrpSpPr/>
          <p:nvPr/>
        </p:nvGrpSpPr>
        <p:grpSpPr>
          <a:xfrm>
            <a:off x="386175" y="4438800"/>
            <a:ext cx="2007835" cy="307800"/>
            <a:chOff x="386175" y="4240515"/>
            <a:chExt cx="2007835" cy="307800"/>
          </a:xfrm>
        </p:grpSpPr>
        <p:sp>
          <p:nvSpPr>
            <p:cNvPr id="29" name="Google Shape;29;p3"/>
            <p:cNvSpPr txBox="1"/>
            <p:nvPr/>
          </p:nvSpPr>
          <p:spPr>
            <a:xfrm>
              <a:off x="386175" y="4240515"/>
              <a:ext cx="74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>
                  <a:solidFill>
                    <a:schemeClr val="dk1"/>
                  </a:solidFill>
                </a:rPr>
                <a:t>必要だ</a:t>
              </a:r>
              <a:endParaRPr b="1" sz="1300"/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1467010" y="4240515"/>
              <a:ext cx="927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>
                  <a:solidFill>
                    <a:schemeClr val="dk1"/>
                  </a:solidFill>
                </a:rPr>
                <a:t>必要ない</a:t>
              </a:r>
              <a:endParaRPr b="1" sz="1300"/>
            </a:p>
          </p:txBody>
        </p:sp>
      </p:grpSp>
      <p:cxnSp>
        <p:nvCxnSpPr>
          <p:cNvPr id="31" name="Google Shape;31;p3"/>
          <p:cNvCxnSpPr/>
          <p:nvPr/>
        </p:nvCxnSpPr>
        <p:spPr>
          <a:xfrm>
            <a:off x="1310476" y="4340964"/>
            <a:ext cx="1" cy="456188"/>
          </a:xfrm>
          <a:prstGeom prst="straightConnector1">
            <a:avLst/>
          </a:prstGeom>
          <a:noFill/>
          <a:ln cap="flat" cmpd="sng" w="15875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"/>
          <p:cNvSpPr txBox="1"/>
          <p:nvPr/>
        </p:nvSpPr>
        <p:spPr>
          <a:xfrm>
            <a:off x="337646" y="2984566"/>
            <a:ext cx="377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約</a:t>
            </a:r>
            <a:endParaRPr b="1"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タイトル スライド">
  <p:cSld name="12_タイトル スライド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タイトル スライド">
  <p:cSld name="8_タイトル スライド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タイトル スライド">
  <p:cSld name="2_タイトル スライド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タイトル スライド">
  <p:cSld name="3_タイトル スライド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59" name="Google Shape;59;p7"/>
          <p:cNvGrpSpPr/>
          <p:nvPr/>
        </p:nvGrpSpPr>
        <p:grpSpPr>
          <a:xfrm>
            <a:off x="-61200" y="6007185"/>
            <a:ext cx="971480" cy="855440"/>
            <a:chOff x="-61202" y="5996310"/>
            <a:chExt cx="971480" cy="855440"/>
          </a:xfrm>
        </p:grpSpPr>
        <p:sp>
          <p:nvSpPr>
            <p:cNvPr id="60" name="Google Shape;60;p7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-61202" y="6267050"/>
              <a:ext cx="910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>
                <a:solidFill>
                  <a:srgbClr val="AB151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200"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タイトル スライド">
  <p:cSld name="5_タイトル スライド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タイトル スライド">
  <p:cSld name="6_タイトル スライド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76" name="Google Shape;76;p9"/>
          <p:cNvGrpSpPr/>
          <p:nvPr/>
        </p:nvGrpSpPr>
        <p:grpSpPr>
          <a:xfrm>
            <a:off x="-61200" y="6007185"/>
            <a:ext cx="971480" cy="855915"/>
            <a:chOff x="-61202" y="5996310"/>
            <a:chExt cx="971480" cy="855915"/>
          </a:xfrm>
        </p:grpSpPr>
        <p:sp>
          <p:nvSpPr>
            <p:cNvPr id="77" name="Google Shape;77;p9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 txBox="1"/>
            <p:nvPr/>
          </p:nvSpPr>
          <p:spPr>
            <a:xfrm>
              <a:off x="-61202" y="6267525"/>
              <a:ext cx="9510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>
                  <a:solidFill>
                    <a:srgbClr val="F54F0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>
                <a:solidFill>
                  <a:srgbClr val="F54F0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>
                  <a:solidFill>
                    <a:srgbClr val="F54F0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200"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タイトル スライド">
  <p:cSld name="7_タイトル スライド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041126" y="103328"/>
            <a:ext cx="6131274" cy="584775"/>
          </a:xfrm>
          <a:prstGeom prst="roundRect">
            <a:avLst>
              <a:gd fmla="val 129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843129" y="151988"/>
            <a:ext cx="100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検索</a:t>
            </a:r>
            <a:endParaRPr b="1" sz="1200"/>
          </a:p>
        </p:txBody>
      </p:sp>
      <p:grpSp>
        <p:nvGrpSpPr>
          <p:cNvPr id="89" name="Google Shape;89;p10"/>
          <p:cNvGrpSpPr/>
          <p:nvPr/>
        </p:nvGrpSpPr>
        <p:grpSpPr>
          <a:xfrm>
            <a:off x="-61200" y="6007185"/>
            <a:ext cx="971480" cy="855915"/>
            <a:chOff x="-61202" y="5996310"/>
            <a:chExt cx="971480" cy="855915"/>
          </a:xfrm>
        </p:grpSpPr>
        <p:sp>
          <p:nvSpPr>
            <p:cNvPr id="90" name="Google Shape;90;p10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 txBox="1"/>
            <p:nvPr/>
          </p:nvSpPr>
          <p:spPr>
            <a:xfrm>
              <a:off x="-61202" y="6267525"/>
              <a:ext cx="950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500">
                <a:solidFill>
                  <a:srgbClr val="544EC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300"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2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image" Target="../media/image67.png"/><Relationship Id="rId7" Type="http://schemas.openxmlformats.org/officeDocument/2006/relationships/image" Target="../media/image5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png"/><Relationship Id="rId4" Type="http://schemas.openxmlformats.org/officeDocument/2006/relationships/image" Target="../media/image7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hyperlink" Target="https://www.nta.go.jp/publication/webtaxtv/201503/webtaxtv_wb.html" TargetMode="External"/><Relationship Id="rId5" Type="http://schemas.openxmlformats.org/officeDocument/2006/relationships/image" Target="../media/image71.png"/><Relationship Id="rId6" Type="http://schemas.openxmlformats.org/officeDocument/2006/relationships/image" Target="../media/image5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1.png"/><Relationship Id="rId4" Type="http://schemas.openxmlformats.org/officeDocument/2006/relationships/image" Target="../media/image72.png"/><Relationship Id="rId10" Type="http://schemas.openxmlformats.org/officeDocument/2006/relationships/image" Target="../media/image58.png"/><Relationship Id="rId9" Type="http://schemas.openxmlformats.org/officeDocument/2006/relationships/image" Target="../media/image63.png"/><Relationship Id="rId5" Type="http://schemas.openxmlformats.org/officeDocument/2006/relationships/image" Target="../media/image66.png"/><Relationship Id="rId6" Type="http://schemas.openxmlformats.org/officeDocument/2006/relationships/image" Target="../media/image59.png"/><Relationship Id="rId7" Type="http://schemas.openxmlformats.org/officeDocument/2006/relationships/image" Target="../media/image69.png"/><Relationship Id="rId8" Type="http://schemas.openxmlformats.org/officeDocument/2006/relationships/image" Target="../media/image6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png"/><Relationship Id="rId4" Type="http://schemas.openxmlformats.org/officeDocument/2006/relationships/hyperlink" Target="https://www.nta.go.jp/taxes/kids/index.htm" TargetMode="External"/><Relationship Id="rId5" Type="http://schemas.openxmlformats.org/officeDocument/2006/relationships/image" Target="../media/image64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of.go.jp/kids/2018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17.png"/><Relationship Id="rId7" Type="http://schemas.openxmlformats.org/officeDocument/2006/relationships/image" Target="../media/image4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11" Type="http://schemas.openxmlformats.org/officeDocument/2006/relationships/image" Target="../media/image30.png"/><Relationship Id="rId10" Type="http://schemas.openxmlformats.org/officeDocument/2006/relationships/image" Target="../media/image28.png"/><Relationship Id="rId12" Type="http://schemas.openxmlformats.org/officeDocument/2006/relationships/image" Target="../media/image26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39.png"/><Relationship Id="rId11" Type="http://schemas.openxmlformats.org/officeDocument/2006/relationships/image" Target="../media/image36.png"/><Relationship Id="rId10" Type="http://schemas.openxmlformats.org/officeDocument/2006/relationships/image" Target="../media/image31.png"/><Relationship Id="rId9" Type="http://schemas.openxmlformats.org/officeDocument/2006/relationships/image" Target="../media/image34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37.png"/><Relationship Id="rId7" Type="http://schemas.openxmlformats.org/officeDocument/2006/relationships/image" Target="../media/image45.png"/><Relationship Id="rId8" Type="http://schemas.openxmlformats.org/officeDocument/2006/relationships/image" Target="../media/image5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ta.go.jp/taxes/kids/video/index.htm#anime" TargetMode="External"/><Relationship Id="rId4" Type="http://schemas.openxmlformats.org/officeDocument/2006/relationships/image" Target="../media/image46.png"/><Relationship Id="rId5" Type="http://schemas.openxmlformats.org/officeDocument/2006/relationships/image" Target="../media/image38.png"/><Relationship Id="rId6" Type="http://schemas.openxmlformats.org/officeDocument/2006/relationships/image" Target="../media/image55.png"/><Relationship Id="rId7" Type="http://schemas.openxmlformats.org/officeDocument/2006/relationships/image" Target="../media/image6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Relationship Id="rId4" Type="http://schemas.openxmlformats.org/officeDocument/2006/relationships/hyperlink" Target="https://www.mof.go.jp/tax_policy/publication/brochure/zeikin_drill/index.html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/>
        </p:nvSpPr>
        <p:spPr>
          <a:xfrm>
            <a:off x="3939455" y="5373216"/>
            <a:ext cx="148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E37F2D"/>
                </a:solidFill>
              </a:rPr>
              <a:t>令和７年度版</a:t>
            </a:r>
            <a:endParaRPr b="1" sz="1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"/>
          <p:cNvSpPr/>
          <p:nvPr/>
        </p:nvSpPr>
        <p:spPr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000">
                <a:solidFill>
                  <a:schemeClr val="lt1"/>
                </a:solidFill>
              </a:rPr>
              <a:t>都道府県・市区町村</a:t>
            </a:r>
            <a:endParaRPr b="1"/>
          </a:p>
        </p:txBody>
      </p:sp>
      <p:sp>
        <p:nvSpPr>
          <p:cNvPr id="474" name="Google Shape;474;p22"/>
          <p:cNvSpPr/>
          <p:nvPr/>
        </p:nvSpPr>
        <p:spPr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000">
                <a:solidFill>
                  <a:schemeClr val="lt1"/>
                </a:solidFill>
              </a:rPr>
              <a:t>国</a:t>
            </a:r>
            <a:endParaRPr b="1"/>
          </a:p>
        </p:txBody>
      </p:sp>
      <p:sp>
        <p:nvSpPr>
          <p:cNvPr id="476" name="Google Shape;476;p22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77" name="Google Shape;477;p22"/>
          <p:cNvSpPr txBox="1"/>
          <p:nvPr/>
        </p:nvSpPr>
        <p:spPr>
          <a:xfrm>
            <a:off x="839740" y="151988"/>
            <a:ext cx="71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税金の使いみちはどうやって決めるの？</a:t>
            </a:r>
            <a:endParaRPr b="1" sz="1200"/>
          </a:p>
        </p:txBody>
      </p:sp>
      <p:grpSp>
        <p:nvGrpSpPr>
          <p:cNvPr id="478" name="Google Shape;478;p22"/>
          <p:cNvGrpSpPr/>
          <p:nvPr/>
        </p:nvGrpSpPr>
        <p:grpSpPr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479" name="Google Shape;47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12776" y="4623324"/>
              <a:ext cx="1761010" cy="13439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22"/>
            <p:cNvSpPr/>
            <p:nvPr/>
          </p:nvSpPr>
          <p:spPr>
            <a:xfrm>
              <a:off x="3366125" y="6011216"/>
              <a:ext cx="2454312" cy="261950"/>
            </a:xfrm>
            <a:prstGeom prst="roundRect">
              <a:avLst>
                <a:gd fmla="val 50000" name="adj"/>
              </a:avLst>
            </a:prstGeom>
            <a:solidFill>
              <a:srgbClr val="F0A620"/>
            </a:solidFill>
            <a:ln>
              <a:noFill/>
            </a:ln>
          </p:spPr>
          <p:txBody>
            <a:bodyPr anchorCtr="0" anchor="ctr" bIns="72000" lIns="91425" spcFirstLastPara="1" rIns="91425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lang="ja-JP" sz="1000">
                  <a:solidFill>
                    <a:schemeClr val="lt1"/>
                  </a:solidFill>
                </a:rPr>
                <a:t>国　民</a:t>
              </a:r>
              <a:endParaRPr b="1" i="0" sz="1000" u="none" cap="none" strike="noStrike">
                <a:solidFill>
                  <a:schemeClr val="lt1"/>
                </a:solidFill>
              </a:endParaRPr>
            </a:p>
          </p:txBody>
        </p:sp>
      </p:grpSp>
      <p:pic>
        <p:nvPicPr>
          <p:cNvPr id="481" name="Google Shape;48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7468" y="4220291"/>
            <a:ext cx="1572895" cy="1179773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2"/>
          <p:cNvSpPr/>
          <p:nvPr/>
        </p:nvSpPr>
        <p:spPr>
          <a:xfrm>
            <a:off x="6596044" y="395929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36BFD2"/>
          </a:solidFill>
          <a:ln>
            <a:noFill/>
          </a:ln>
        </p:spPr>
        <p:txBody>
          <a:bodyPr anchorCtr="0" anchor="ctr" bIns="72000" lIns="91425" spcFirstLastPara="1" rIns="91425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ja-JP" sz="1000">
                <a:solidFill>
                  <a:schemeClr val="lt1"/>
                </a:solidFill>
              </a:rPr>
              <a:t>都道府県・市区町村の議会</a:t>
            </a:r>
            <a:endParaRPr b="1" i="0" sz="1000" u="none" cap="none" strike="noStrike">
              <a:solidFill>
                <a:schemeClr val="lt1"/>
              </a:solidFill>
            </a:endParaRPr>
          </a:p>
        </p:txBody>
      </p:sp>
      <p:pic>
        <p:nvPicPr>
          <p:cNvPr id="483" name="Google Shape;48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634" y="4277205"/>
            <a:ext cx="1579281" cy="104656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2"/>
          <p:cNvSpPr/>
          <p:nvPr/>
        </p:nvSpPr>
        <p:spPr>
          <a:xfrm>
            <a:off x="605403" y="395929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ja-JP" sz="1000" u="none" cap="none" strike="noStrike">
                <a:solidFill>
                  <a:schemeClr val="lt1"/>
                </a:solidFill>
              </a:rPr>
              <a:t>国会</a:t>
            </a:r>
            <a:endParaRPr b="1" sz="1200"/>
          </a:p>
        </p:txBody>
      </p:sp>
      <p:sp>
        <p:nvSpPr>
          <p:cNvPr id="485" name="Google Shape;485;p22"/>
          <p:cNvSpPr/>
          <p:nvPr/>
        </p:nvSpPr>
        <p:spPr>
          <a:xfrm>
            <a:off x="604474" y="1970636"/>
            <a:ext cx="2037600" cy="216000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72000" lIns="91425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chemeClr val="lt1"/>
                </a:solidFill>
              </a:rPr>
              <a:t>内　閣</a:t>
            </a:r>
            <a:endParaRPr b="1" sz="1200"/>
          </a:p>
        </p:txBody>
      </p:sp>
      <p:pic>
        <p:nvPicPr>
          <p:cNvPr descr="建物, 障子, ウィンドウ, 時計 が含まれている画像&#10;&#10;自動的に生成された説明" id="486" name="Google Shape;48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7692" y="2367034"/>
            <a:ext cx="1351165" cy="987761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2"/>
          <p:cNvSpPr/>
          <p:nvPr/>
        </p:nvSpPr>
        <p:spPr>
          <a:xfrm flipH="1">
            <a:off x="2959741" y="3617016"/>
            <a:ext cx="1419873" cy="1006936"/>
          </a:xfrm>
          <a:prstGeom prst="bentArrow">
            <a:avLst>
              <a:gd fmla="val 20562" name="adj1"/>
              <a:gd fmla="val 20248" name="adj2"/>
              <a:gd fmla="val 21991" name="adj3"/>
              <a:gd fmla="val 13849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2"/>
          <p:cNvSpPr/>
          <p:nvPr/>
        </p:nvSpPr>
        <p:spPr>
          <a:xfrm>
            <a:off x="4683641" y="1379865"/>
            <a:ext cx="1546369" cy="3244088"/>
          </a:xfrm>
          <a:prstGeom prst="bentArrow">
            <a:avLst>
              <a:gd fmla="val 14214" name="adj1"/>
              <a:gd fmla="val 14885" name="adj2"/>
              <a:gd fmla="val 12859" name="adj3"/>
              <a:gd fmla="val 19948" name="adj4"/>
            </a:avLst>
          </a:prstGeom>
          <a:solidFill>
            <a:srgbClr val="69CF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2"/>
          <p:cNvSpPr/>
          <p:nvPr/>
        </p:nvSpPr>
        <p:spPr>
          <a:xfrm flipH="1">
            <a:off x="2982887" y="1379864"/>
            <a:ext cx="1714149" cy="3244088"/>
          </a:xfrm>
          <a:prstGeom prst="bentArrow">
            <a:avLst>
              <a:gd fmla="val 14214" name="adj1"/>
              <a:gd fmla="val 12891" name="adj2"/>
              <a:gd fmla="val 14145" name="adj3"/>
              <a:gd fmla="val 19259" name="adj4"/>
            </a:avLst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6596044" y="196936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36BFD2"/>
          </a:solidFill>
          <a:ln>
            <a:noFill/>
          </a:ln>
        </p:spPr>
        <p:txBody>
          <a:bodyPr anchorCtr="0" anchor="ctr" bIns="72000" lIns="91425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chemeClr val="lt1"/>
                </a:solidFill>
              </a:rPr>
              <a:t>都道府県知事・市区町村長</a:t>
            </a:r>
            <a:endParaRPr b="1" i="0" sz="1000" u="none" cap="none" strike="noStrike">
              <a:solidFill>
                <a:schemeClr val="lt1"/>
              </a:solidFill>
            </a:endParaRPr>
          </a:p>
        </p:txBody>
      </p:sp>
      <p:pic>
        <p:nvPicPr>
          <p:cNvPr id="491" name="Google Shape;49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2285" y="2405857"/>
            <a:ext cx="1643261" cy="91011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2"/>
          <p:cNvSpPr/>
          <p:nvPr/>
        </p:nvSpPr>
        <p:spPr>
          <a:xfrm rot="10800000">
            <a:off x="1057314" y="5416942"/>
            <a:ext cx="1131921" cy="254096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3" name="Google Shape;493;p22"/>
          <p:cNvGrpSpPr/>
          <p:nvPr/>
        </p:nvGrpSpPr>
        <p:grpSpPr>
          <a:xfrm>
            <a:off x="1057314" y="3430579"/>
            <a:ext cx="1217718" cy="455443"/>
            <a:chOff x="1057313" y="3173604"/>
            <a:chExt cx="1217718" cy="455443"/>
          </a:xfrm>
        </p:grpSpPr>
        <p:sp>
          <p:nvSpPr>
            <p:cNvPr id="494" name="Google Shape;494;p22"/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72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2"/>
            <p:cNvSpPr txBox="1"/>
            <p:nvPr/>
          </p:nvSpPr>
          <p:spPr>
            <a:xfrm>
              <a:off x="1171931" y="3173604"/>
              <a:ext cx="110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rgbClr val="6BA42C"/>
                  </a:solidFill>
                </a:rPr>
                <a:t>予算案の提出</a:t>
              </a:r>
              <a:endParaRPr b="1" sz="1000">
                <a:solidFill>
                  <a:srgbClr val="6BA42C"/>
                </a:solidFill>
              </a:endParaRPr>
            </a:p>
          </p:txBody>
        </p:sp>
      </p:grpSp>
      <p:sp>
        <p:nvSpPr>
          <p:cNvPr id="496" name="Google Shape;496;p22"/>
          <p:cNvSpPr/>
          <p:nvPr/>
        </p:nvSpPr>
        <p:spPr>
          <a:xfrm rot="10800000">
            <a:off x="7047953" y="5416942"/>
            <a:ext cx="1131921" cy="254096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2"/>
          <p:cNvSpPr/>
          <p:nvPr/>
        </p:nvSpPr>
        <p:spPr>
          <a:xfrm>
            <a:off x="4993016" y="2196923"/>
            <a:ext cx="1270202" cy="2445537"/>
          </a:xfrm>
          <a:prstGeom prst="bentArrow">
            <a:avLst>
              <a:gd fmla="val 17111" name="adj1"/>
              <a:gd fmla="val 15139" name="adj2"/>
              <a:gd fmla="val 15139" name="adj3"/>
              <a:gd fmla="val 23375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2"/>
          <p:cNvSpPr/>
          <p:nvPr/>
        </p:nvSpPr>
        <p:spPr>
          <a:xfrm>
            <a:off x="5004567" y="3661465"/>
            <a:ext cx="1258651" cy="527794"/>
          </a:xfrm>
          <a:prstGeom prst="bentArrow">
            <a:avLst>
              <a:gd fmla="val 38976" name="adj1"/>
              <a:gd fmla="val 31876" name="adj2"/>
              <a:gd fmla="val 28637" name="adj3"/>
              <a:gd fmla="val 43750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22"/>
          <p:cNvGrpSpPr/>
          <p:nvPr/>
        </p:nvGrpSpPr>
        <p:grpSpPr>
          <a:xfrm>
            <a:off x="274551" y="5671510"/>
            <a:ext cx="2697447" cy="637215"/>
            <a:chOff x="274551" y="5671510"/>
            <a:chExt cx="2697447" cy="637215"/>
          </a:xfrm>
        </p:grpSpPr>
        <p:sp>
          <p:nvSpPr>
            <p:cNvPr id="500" name="Google Shape;500;p22"/>
            <p:cNvSpPr/>
            <p:nvPr/>
          </p:nvSpPr>
          <p:spPr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chemeClr val="lt1"/>
                  </a:solidFill>
                </a:rPr>
                <a:t>議決</a:t>
              </a:r>
              <a:endParaRPr b="1" sz="1200"/>
            </a:p>
          </p:txBody>
        </p:sp>
        <p:sp>
          <p:nvSpPr>
            <p:cNvPr id="502" name="Google Shape;502;p22"/>
            <p:cNvSpPr txBox="1"/>
            <p:nvPr/>
          </p:nvSpPr>
          <p:spPr>
            <a:xfrm>
              <a:off x="318269" y="6004887"/>
              <a:ext cx="261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国会の話し合いで予算が決まります。</a:t>
              </a:r>
              <a:endParaRPr b="1" sz="1000">
                <a:solidFill>
                  <a:schemeClr val="dk1"/>
                </a:solidFill>
              </a:endParaRPr>
            </a:p>
          </p:txBody>
        </p:sp>
      </p:grpSp>
      <p:grpSp>
        <p:nvGrpSpPr>
          <p:cNvPr id="503" name="Google Shape;503;p22"/>
          <p:cNvGrpSpPr/>
          <p:nvPr/>
        </p:nvGrpSpPr>
        <p:grpSpPr>
          <a:xfrm>
            <a:off x="6263218" y="5671510"/>
            <a:ext cx="2697447" cy="637215"/>
            <a:chOff x="6263218" y="5671510"/>
            <a:chExt cx="2697447" cy="637215"/>
          </a:xfrm>
        </p:grpSpPr>
        <p:sp>
          <p:nvSpPr>
            <p:cNvPr id="504" name="Google Shape;504;p22"/>
            <p:cNvSpPr/>
            <p:nvPr/>
          </p:nvSpPr>
          <p:spPr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chemeClr val="lt1"/>
                  </a:solidFill>
                </a:rPr>
                <a:t>議決</a:t>
              </a:r>
              <a:endParaRPr b="1" sz="1200"/>
            </a:p>
          </p:txBody>
        </p:sp>
        <p:sp>
          <p:nvSpPr>
            <p:cNvPr id="506" name="Google Shape;506;p22"/>
            <p:cNvSpPr txBox="1"/>
            <p:nvPr/>
          </p:nvSpPr>
          <p:spPr>
            <a:xfrm>
              <a:off x="6306936" y="6019187"/>
              <a:ext cx="261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議会の話し合いで予算が決まります。</a:t>
              </a:r>
              <a:endParaRPr b="1" sz="1000">
                <a:solidFill>
                  <a:schemeClr val="dk1"/>
                </a:solidFill>
              </a:endParaRPr>
            </a:p>
          </p:txBody>
        </p:sp>
      </p:grpSp>
      <p:sp>
        <p:nvSpPr>
          <p:cNvPr id="507" name="Google Shape;507;p22"/>
          <p:cNvSpPr txBox="1"/>
          <p:nvPr/>
        </p:nvSpPr>
        <p:spPr>
          <a:xfrm>
            <a:off x="3440617" y="3454930"/>
            <a:ext cx="54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DB920F"/>
                </a:solidFill>
              </a:rPr>
              <a:t>選挙</a:t>
            </a:r>
            <a:endParaRPr b="1" sz="1200">
              <a:solidFill>
                <a:srgbClr val="DB920F"/>
              </a:solidFill>
            </a:endParaRPr>
          </a:p>
        </p:txBody>
      </p:sp>
      <p:sp>
        <p:nvSpPr>
          <p:cNvPr id="508" name="Google Shape;508;p22"/>
          <p:cNvSpPr txBox="1"/>
          <p:nvPr/>
        </p:nvSpPr>
        <p:spPr>
          <a:xfrm>
            <a:off x="2928279" y="4033743"/>
            <a:ext cx="13083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900">
                <a:solidFill>
                  <a:schemeClr val="dk1"/>
                </a:solidFill>
              </a:rPr>
              <a:t>国民の代表である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900">
                <a:solidFill>
                  <a:schemeClr val="dk1"/>
                </a:solidFill>
              </a:rPr>
              <a:t>国会議員を選びます</a:t>
            </a:r>
            <a:endParaRPr b="1" sz="900">
              <a:solidFill>
                <a:schemeClr val="dk1"/>
              </a:solidFill>
            </a:endParaRPr>
          </a:p>
        </p:txBody>
      </p:sp>
      <p:sp>
        <p:nvSpPr>
          <p:cNvPr id="509" name="Google Shape;509;p22"/>
          <p:cNvSpPr txBox="1"/>
          <p:nvPr/>
        </p:nvSpPr>
        <p:spPr>
          <a:xfrm>
            <a:off x="5421485" y="3442573"/>
            <a:ext cx="54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DB920F"/>
                </a:solidFill>
              </a:rPr>
              <a:t>選挙</a:t>
            </a:r>
            <a:endParaRPr b="1" sz="1200">
              <a:solidFill>
                <a:srgbClr val="DB920F"/>
              </a:solidFill>
            </a:endParaRPr>
          </a:p>
        </p:txBody>
      </p:sp>
      <p:sp>
        <p:nvSpPr>
          <p:cNvPr id="510" name="Google Shape;510;p22"/>
          <p:cNvSpPr txBox="1"/>
          <p:nvPr/>
        </p:nvSpPr>
        <p:spPr>
          <a:xfrm>
            <a:off x="5189575" y="3982950"/>
            <a:ext cx="11319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900">
                <a:solidFill>
                  <a:schemeClr val="dk1"/>
                </a:solidFill>
              </a:rPr>
              <a:t>住民の代表である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900">
                <a:solidFill>
                  <a:schemeClr val="dk1"/>
                </a:solidFill>
              </a:rPr>
              <a:t>都道府県・市区町村議会議員を選びます</a:t>
            </a:r>
            <a:endParaRPr b="1" sz="900">
              <a:solidFill>
                <a:schemeClr val="dk1"/>
              </a:solidFill>
            </a:endParaRPr>
          </a:p>
        </p:txBody>
      </p:sp>
      <p:grpSp>
        <p:nvGrpSpPr>
          <p:cNvPr id="511" name="Google Shape;511;p22"/>
          <p:cNvGrpSpPr/>
          <p:nvPr/>
        </p:nvGrpSpPr>
        <p:grpSpPr>
          <a:xfrm>
            <a:off x="5189575" y="2576505"/>
            <a:ext cx="1131900" cy="940345"/>
            <a:chOff x="5189575" y="2180717"/>
            <a:chExt cx="1131900" cy="940345"/>
          </a:xfrm>
        </p:grpSpPr>
        <p:sp>
          <p:nvSpPr>
            <p:cNvPr id="512" name="Google Shape;512;p22"/>
            <p:cNvSpPr txBox="1"/>
            <p:nvPr/>
          </p:nvSpPr>
          <p:spPr>
            <a:xfrm>
              <a:off x="5426090" y="2180717"/>
              <a:ext cx="543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rgbClr val="DB920F"/>
                  </a:solidFill>
                </a:rPr>
                <a:t>選挙</a:t>
              </a:r>
              <a:endParaRPr b="1" sz="1200">
                <a:solidFill>
                  <a:srgbClr val="DB920F"/>
                </a:solidFill>
              </a:endParaRPr>
            </a:p>
          </p:txBody>
        </p:sp>
        <p:sp>
          <p:nvSpPr>
            <p:cNvPr id="513" name="Google Shape;513;p22"/>
            <p:cNvSpPr txBox="1"/>
            <p:nvPr/>
          </p:nvSpPr>
          <p:spPr>
            <a:xfrm>
              <a:off x="5189575" y="2433162"/>
              <a:ext cx="1131900" cy="6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住民の代表である</a:t>
              </a:r>
              <a:endParaRPr b="1" sz="9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都道府県知事・</a:t>
              </a:r>
              <a:endParaRPr b="1" sz="9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市区町村長を選びます</a:t>
              </a:r>
              <a:endParaRPr b="1" sz="900">
                <a:solidFill>
                  <a:schemeClr val="dk1"/>
                </a:solidFill>
              </a:endParaRPr>
            </a:p>
          </p:txBody>
        </p:sp>
      </p:grpSp>
      <p:sp>
        <p:nvSpPr>
          <p:cNvPr id="514" name="Google Shape;514;p22"/>
          <p:cNvSpPr txBox="1"/>
          <p:nvPr/>
        </p:nvSpPr>
        <p:spPr>
          <a:xfrm>
            <a:off x="3299404" y="1671624"/>
            <a:ext cx="795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6BA42C"/>
                </a:solidFill>
              </a:rPr>
              <a:t>税金</a:t>
            </a:r>
            <a:endParaRPr b="1" sz="1200">
              <a:solidFill>
                <a:srgbClr val="6BA42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rgbClr val="6BA42C"/>
                </a:solidFill>
              </a:rPr>
              <a:t>（国税）</a:t>
            </a:r>
            <a:endParaRPr b="1" sz="1000">
              <a:solidFill>
                <a:srgbClr val="6BA42C"/>
              </a:solidFill>
            </a:endParaRPr>
          </a:p>
        </p:txBody>
      </p:sp>
      <p:sp>
        <p:nvSpPr>
          <p:cNvPr id="515" name="Google Shape;515;p22"/>
          <p:cNvSpPr txBox="1"/>
          <p:nvPr/>
        </p:nvSpPr>
        <p:spPr>
          <a:xfrm>
            <a:off x="5093000" y="1671625"/>
            <a:ext cx="869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1F7EA9"/>
                </a:solidFill>
              </a:rPr>
              <a:t>税金</a:t>
            </a:r>
            <a:endParaRPr b="1" sz="1200">
              <a:solidFill>
                <a:srgbClr val="1F7EA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rgbClr val="1F7EA9"/>
                </a:solidFill>
              </a:rPr>
              <a:t>（地方税）</a:t>
            </a:r>
            <a:endParaRPr b="1" sz="1000">
              <a:solidFill>
                <a:srgbClr val="1F7EA9"/>
              </a:solidFill>
            </a:endParaRPr>
          </a:p>
        </p:txBody>
      </p:sp>
      <p:grpSp>
        <p:nvGrpSpPr>
          <p:cNvPr id="516" name="Google Shape;516;p22"/>
          <p:cNvGrpSpPr/>
          <p:nvPr/>
        </p:nvGrpSpPr>
        <p:grpSpPr>
          <a:xfrm>
            <a:off x="7043247" y="3430579"/>
            <a:ext cx="1193768" cy="455443"/>
            <a:chOff x="1057313" y="3173604"/>
            <a:chExt cx="1193768" cy="455443"/>
          </a:xfrm>
        </p:grpSpPr>
        <p:sp>
          <p:nvSpPr>
            <p:cNvPr id="517" name="Google Shape;517;p22"/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72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2"/>
            <p:cNvSpPr txBox="1"/>
            <p:nvPr/>
          </p:nvSpPr>
          <p:spPr>
            <a:xfrm>
              <a:off x="1147981" y="3173604"/>
              <a:ext cx="110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rgbClr val="29A8B9"/>
                  </a:solidFill>
                </a:rPr>
                <a:t>予算案の提出</a:t>
              </a:r>
              <a:endParaRPr b="1" sz="1200"/>
            </a:p>
          </p:txBody>
        </p:sp>
      </p:grpSp>
      <p:grpSp>
        <p:nvGrpSpPr>
          <p:cNvPr id="519" name="Google Shape;519;p22"/>
          <p:cNvGrpSpPr/>
          <p:nvPr/>
        </p:nvGrpSpPr>
        <p:grpSpPr>
          <a:xfrm>
            <a:off x="107504" y="902711"/>
            <a:ext cx="8726700" cy="317944"/>
            <a:chOff x="107504" y="902711"/>
            <a:chExt cx="8726700" cy="317944"/>
          </a:xfrm>
        </p:grpSpPr>
        <p:sp>
          <p:nvSpPr>
            <p:cNvPr id="520" name="Google Shape;520;p22"/>
            <p:cNvSpPr txBox="1"/>
            <p:nvPr/>
          </p:nvSpPr>
          <p:spPr>
            <a:xfrm>
              <a:off x="107504" y="928155"/>
              <a:ext cx="8726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ja-JP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国の税金に関する法律</a:t>
              </a:r>
              <a:r>
                <a:rPr b="1" lang="ja-JP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（税負担の方法）</a:t>
              </a:r>
              <a:r>
                <a:rPr b="1" lang="ja-JP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と税金の使い道</a:t>
              </a:r>
              <a:r>
                <a:rPr b="1" lang="ja-JP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（予算）</a:t>
              </a:r>
              <a:r>
                <a:rPr b="1" lang="ja-JP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は、国民の代表者である国会議員が決めています。</a:t>
              </a:r>
              <a:endParaRPr sz="1200"/>
            </a:p>
          </p:txBody>
        </p:sp>
        <p:sp>
          <p:nvSpPr>
            <p:cNvPr id="521" name="Google Shape;521;p22"/>
            <p:cNvSpPr txBox="1"/>
            <p:nvPr/>
          </p:nvSpPr>
          <p:spPr>
            <a:xfrm>
              <a:off x="2265426" y="902711"/>
              <a:ext cx="4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ふたん</a:t>
              </a:r>
              <a:endParaRPr sz="1300"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3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28" name="Google Shape;528;p23"/>
          <p:cNvSpPr txBox="1"/>
          <p:nvPr/>
        </p:nvSpPr>
        <p:spPr>
          <a:xfrm>
            <a:off x="139768" y="942237"/>
            <a:ext cx="405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600">
                <a:solidFill>
                  <a:schemeClr val="dk1"/>
                </a:solidFill>
              </a:rPr>
              <a:t>国の予算</a:t>
            </a:r>
            <a:r>
              <a:rPr b="1" lang="ja-JP" sz="1800">
                <a:solidFill>
                  <a:schemeClr val="dk1"/>
                </a:solidFill>
              </a:rPr>
              <a:t>（令和６年度当初予算）</a:t>
            </a:r>
            <a:endParaRPr b="1" sz="3400">
              <a:solidFill>
                <a:schemeClr val="dk1"/>
              </a:solidFill>
            </a:endParaRPr>
          </a:p>
        </p:txBody>
      </p:sp>
      <p:pic>
        <p:nvPicPr>
          <p:cNvPr id="529" name="Google Shape;52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15" y="2131251"/>
            <a:ext cx="3710572" cy="330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7813" y="2131251"/>
            <a:ext cx="3710572" cy="3301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23"/>
          <p:cNvGrpSpPr/>
          <p:nvPr/>
        </p:nvGrpSpPr>
        <p:grpSpPr>
          <a:xfrm>
            <a:off x="6071245" y="3131843"/>
            <a:ext cx="1383644" cy="1300682"/>
            <a:chOff x="1882493" y="3951980"/>
            <a:chExt cx="1651200" cy="1490552"/>
          </a:xfrm>
        </p:grpSpPr>
        <p:sp>
          <p:nvSpPr>
            <p:cNvPr id="532" name="Google Shape;532;p23"/>
            <p:cNvSpPr/>
            <p:nvPr/>
          </p:nvSpPr>
          <p:spPr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3"/>
            <p:cNvSpPr txBox="1"/>
            <p:nvPr/>
          </p:nvSpPr>
          <p:spPr>
            <a:xfrm>
              <a:off x="1882493" y="4435559"/>
              <a:ext cx="1651200" cy="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600" u="none" strike="noStrike">
                  <a:solidFill>
                    <a:srgbClr val="000000"/>
                  </a:solidFill>
                </a:rPr>
                <a:t>歳出総額</a:t>
              </a:r>
              <a:endParaRPr b="1" sz="1200"/>
            </a:p>
            <a:p>
              <a:pPr indent="0" lvl="0" marL="0" marR="0" rtl="0" algn="ctr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i="0" lang="ja-JP" sz="1200" u="none" strike="noStrike">
                  <a:solidFill>
                    <a:srgbClr val="000000"/>
                  </a:solidFill>
                </a:rPr>
                <a:t>112兆</a:t>
              </a:r>
              <a:r>
                <a:rPr b="1" lang="ja-JP" sz="1200">
                  <a:solidFill>
                    <a:srgbClr val="000000"/>
                  </a:solidFill>
                </a:rPr>
                <a:t>5,717</a:t>
              </a:r>
              <a:r>
                <a:rPr b="1" i="0" lang="ja-JP" sz="1200" u="none" strike="noStrike">
                  <a:solidFill>
                    <a:srgbClr val="000000"/>
                  </a:solidFill>
                </a:rPr>
                <a:t>億円</a:t>
              </a:r>
              <a:endParaRPr b="1" sz="1300"/>
            </a:p>
          </p:txBody>
        </p:sp>
      </p:grpSp>
      <p:sp>
        <p:nvSpPr>
          <p:cNvPr id="534" name="Google Shape;534;p23"/>
          <p:cNvSpPr txBox="1"/>
          <p:nvPr/>
        </p:nvSpPr>
        <p:spPr>
          <a:xfrm>
            <a:off x="1882433" y="4612303"/>
            <a:ext cx="173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税金など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69兆6,080億円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（61.8%）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35" name="Google Shape;535;p23"/>
          <p:cNvSpPr txBox="1"/>
          <p:nvPr/>
        </p:nvSpPr>
        <p:spPr>
          <a:xfrm>
            <a:off x="39688" y="3360891"/>
            <a:ext cx="165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国の借金など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35兆4,490億円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（31.5%）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36" name="Google Shape;536;p23"/>
          <p:cNvSpPr txBox="1"/>
          <p:nvPr/>
        </p:nvSpPr>
        <p:spPr>
          <a:xfrm>
            <a:off x="139768" y="1680532"/>
            <a:ext cx="164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そのほか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７兆5,147億円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（6.7%）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37" name="Google Shape;537;p23"/>
          <p:cNvSpPr txBox="1"/>
          <p:nvPr/>
        </p:nvSpPr>
        <p:spPr>
          <a:xfrm>
            <a:off x="6583673" y="1494022"/>
            <a:ext cx="226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わたしたちの健康や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生活を守るために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37兆7,193億円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　　　　（33.5%）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538" name="Google Shape;538;p23"/>
          <p:cNvCxnSpPr/>
          <p:nvPr/>
        </p:nvCxnSpPr>
        <p:spPr>
          <a:xfrm flipH="1" rot="10800000">
            <a:off x="7535954" y="2300785"/>
            <a:ext cx="141971" cy="36106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39" name="Google Shape;539;p23"/>
          <p:cNvSpPr txBox="1"/>
          <p:nvPr/>
        </p:nvSpPr>
        <p:spPr>
          <a:xfrm>
            <a:off x="7615997" y="4732560"/>
            <a:ext cx="1497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道路や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住宅などの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整備のために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６兆828億円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（5.4%）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40" name="Google Shape;540;p23"/>
          <p:cNvSpPr txBox="1"/>
          <p:nvPr/>
        </p:nvSpPr>
        <p:spPr>
          <a:xfrm>
            <a:off x="5874604" y="5560819"/>
            <a:ext cx="1915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教育や科学技術を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さかんにするために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５兆4,716億円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（4.9%）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41" name="Google Shape;541;p23"/>
          <p:cNvSpPr txBox="1"/>
          <p:nvPr/>
        </p:nvSpPr>
        <p:spPr>
          <a:xfrm>
            <a:off x="3837649" y="4047729"/>
            <a:ext cx="1586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都道府県や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市区町村の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財政をおぎなう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ために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17兆7,863億円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（15.8%）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42" name="Google Shape;542;p23"/>
          <p:cNvSpPr txBox="1"/>
          <p:nvPr/>
        </p:nvSpPr>
        <p:spPr>
          <a:xfrm>
            <a:off x="3636000" y="1929600"/>
            <a:ext cx="24942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国の借金を返したり</a:t>
            </a:r>
            <a:endParaRPr b="1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利子を払ったりするために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27兆90億円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（24.0%）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543" name="Google Shape;543;p23"/>
          <p:cNvCxnSpPr/>
          <p:nvPr/>
        </p:nvCxnSpPr>
        <p:spPr>
          <a:xfrm rot="10800000">
            <a:off x="1636867" y="2187577"/>
            <a:ext cx="321636" cy="26073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44" name="Google Shape;544;p23"/>
          <p:cNvSpPr txBox="1"/>
          <p:nvPr/>
        </p:nvSpPr>
        <p:spPr>
          <a:xfrm>
            <a:off x="5754963" y="4711846"/>
            <a:ext cx="146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そのほか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18兆5,027億円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（16.4%）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545" name="Google Shape;545;p23"/>
          <p:cNvGrpSpPr/>
          <p:nvPr/>
        </p:nvGrpSpPr>
        <p:grpSpPr>
          <a:xfrm>
            <a:off x="1689049" y="3131843"/>
            <a:ext cx="1383645" cy="1300682"/>
            <a:chOff x="1882493" y="3951980"/>
            <a:chExt cx="1651200" cy="1490552"/>
          </a:xfrm>
        </p:grpSpPr>
        <p:sp>
          <p:nvSpPr>
            <p:cNvPr id="546" name="Google Shape;546;p23"/>
            <p:cNvSpPr/>
            <p:nvPr/>
          </p:nvSpPr>
          <p:spPr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3"/>
            <p:cNvSpPr txBox="1"/>
            <p:nvPr/>
          </p:nvSpPr>
          <p:spPr>
            <a:xfrm>
              <a:off x="1882493" y="4435559"/>
              <a:ext cx="1651200" cy="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600">
                  <a:solidFill>
                    <a:srgbClr val="000000"/>
                  </a:solidFill>
                </a:rPr>
                <a:t>歳入</a:t>
              </a:r>
              <a:r>
                <a:rPr b="1" i="0" lang="ja-JP" sz="1600" u="none" strike="noStrike">
                  <a:solidFill>
                    <a:srgbClr val="000000"/>
                  </a:solidFill>
                </a:rPr>
                <a:t>総額</a:t>
              </a:r>
              <a:endParaRPr b="1" sz="1200"/>
            </a:p>
            <a:p>
              <a:pPr indent="0" lvl="0" marL="0" marR="0" rtl="0" algn="ctr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i="0" lang="ja-JP" sz="1200" u="none" strike="noStrike">
                  <a:solidFill>
                    <a:srgbClr val="000000"/>
                  </a:solidFill>
                </a:rPr>
                <a:t>112兆</a:t>
              </a:r>
              <a:r>
                <a:rPr b="1" lang="ja-JP" sz="1200">
                  <a:solidFill>
                    <a:srgbClr val="000000"/>
                  </a:solidFill>
                </a:rPr>
                <a:t>5,717</a:t>
              </a:r>
              <a:r>
                <a:rPr b="1" i="0" lang="ja-JP" sz="1200" u="none" strike="noStrike">
                  <a:solidFill>
                    <a:srgbClr val="000000"/>
                  </a:solidFill>
                </a:rPr>
                <a:t>億円</a:t>
              </a:r>
              <a:endParaRPr b="1" sz="1300"/>
            </a:p>
          </p:txBody>
        </p:sp>
      </p:grpSp>
      <p:cxnSp>
        <p:nvCxnSpPr>
          <p:cNvPr id="548" name="Google Shape;548;p23"/>
          <p:cNvCxnSpPr/>
          <p:nvPr/>
        </p:nvCxnSpPr>
        <p:spPr>
          <a:xfrm rot="10800000">
            <a:off x="5729051" y="2554315"/>
            <a:ext cx="145553" cy="29500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49" name="Google Shape;549;p23"/>
          <p:cNvCxnSpPr/>
          <p:nvPr/>
        </p:nvCxnSpPr>
        <p:spPr>
          <a:xfrm flipH="1">
            <a:off x="5258122" y="4320702"/>
            <a:ext cx="231618" cy="20837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50" name="Google Shape;550;p23"/>
          <p:cNvCxnSpPr/>
          <p:nvPr/>
        </p:nvCxnSpPr>
        <p:spPr>
          <a:xfrm flipH="1">
            <a:off x="7340619" y="4989453"/>
            <a:ext cx="125860" cy="62340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51" name="Google Shape;551;p23"/>
          <p:cNvCxnSpPr/>
          <p:nvPr/>
        </p:nvCxnSpPr>
        <p:spPr>
          <a:xfrm>
            <a:off x="7949379" y="4671635"/>
            <a:ext cx="295028" cy="6092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52" name="Google Shape;552;p23"/>
          <p:cNvSpPr txBox="1"/>
          <p:nvPr/>
        </p:nvSpPr>
        <p:spPr>
          <a:xfrm>
            <a:off x="839740" y="151988"/>
            <a:ext cx="71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税金の使いみちはどうやって決めるの？</a:t>
            </a:r>
            <a:endParaRPr b="1" sz="1200"/>
          </a:p>
        </p:txBody>
      </p:sp>
      <p:sp>
        <p:nvSpPr>
          <p:cNvPr id="553" name="Google Shape;553;p23"/>
          <p:cNvSpPr txBox="1"/>
          <p:nvPr/>
        </p:nvSpPr>
        <p:spPr>
          <a:xfrm>
            <a:off x="4280400" y="2131252"/>
            <a:ext cx="616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はら</a:t>
            </a:r>
            <a:endParaRPr b="1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 txBox="1"/>
          <p:nvPr/>
        </p:nvSpPr>
        <p:spPr>
          <a:xfrm>
            <a:off x="139768" y="942237"/>
            <a:ext cx="55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ja-JP" sz="2600" u="none" cap="none" strike="noStrike">
                <a:solidFill>
                  <a:srgbClr val="000000"/>
                </a:solidFill>
              </a:rPr>
              <a:t>群馬県の予算</a:t>
            </a:r>
            <a:r>
              <a:rPr b="1" i="0" lang="ja-JP" sz="1800" u="none" cap="none" strike="noStrike">
                <a:solidFill>
                  <a:srgbClr val="000000"/>
                </a:solidFill>
              </a:rPr>
              <a:t>（令和６年度当初予算）</a:t>
            </a:r>
            <a:endParaRPr b="1" i="0" sz="22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560" name="Google Shape;560;p24"/>
          <p:cNvGrpSpPr/>
          <p:nvPr/>
        </p:nvGrpSpPr>
        <p:grpSpPr>
          <a:xfrm>
            <a:off x="187274" y="1659042"/>
            <a:ext cx="8999264" cy="4829819"/>
            <a:chOff x="496851" y="1974471"/>
            <a:chExt cx="8999264" cy="4829819"/>
          </a:xfrm>
        </p:grpSpPr>
        <p:pic>
          <p:nvPicPr>
            <p:cNvPr id="561" name="Google Shape;56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5470" y="2533217"/>
              <a:ext cx="3710572" cy="330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08967" y="2549932"/>
              <a:ext cx="3710572" cy="33018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3" name="Google Shape;563;p24"/>
            <p:cNvGrpSpPr/>
            <p:nvPr/>
          </p:nvGrpSpPr>
          <p:grpSpPr>
            <a:xfrm>
              <a:off x="6598177" y="3557976"/>
              <a:ext cx="1249027" cy="1300682"/>
              <a:chOff x="2511319" y="4133118"/>
              <a:chExt cx="1490552" cy="1490552"/>
            </a:xfrm>
          </p:grpSpPr>
          <p:sp>
            <p:nvSpPr>
              <p:cNvPr id="564" name="Google Shape;564;p24"/>
              <p:cNvSpPr/>
              <p:nvPr/>
            </p:nvSpPr>
            <p:spPr>
              <a:xfrm>
                <a:off x="2511319" y="4133118"/>
                <a:ext cx="1490552" cy="14905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24"/>
              <p:cNvSpPr txBox="1"/>
              <p:nvPr/>
            </p:nvSpPr>
            <p:spPr>
              <a:xfrm>
                <a:off x="2595397" y="4582115"/>
                <a:ext cx="1322400" cy="61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ja-JP" sz="1600" u="none" cap="none" strike="noStrike">
                    <a:solidFill>
                      <a:srgbClr val="000000"/>
                    </a:solidFill>
                  </a:rPr>
                  <a:t>歳出総額</a:t>
                </a:r>
                <a:endParaRPr b="1" sz="1200"/>
              </a:p>
              <a:p>
                <a:pPr indent="0" lvl="0" marL="0" marR="0" rtl="0" algn="ctr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ja-JP" sz="1200" u="none" cap="none" strike="noStrike">
                    <a:solidFill>
                      <a:srgbClr val="000000"/>
                    </a:solidFill>
                  </a:rPr>
                  <a:t>7,816億円</a:t>
                </a:r>
                <a:endParaRPr b="1" sz="1200"/>
              </a:p>
            </p:txBody>
          </p:sp>
        </p:grpSp>
        <p:sp>
          <p:nvSpPr>
            <p:cNvPr id="566" name="Google Shape;566;p24"/>
            <p:cNvSpPr txBox="1"/>
            <p:nvPr/>
          </p:nvSpPr>
          <p:spPr>
            <a:xfrm>
              <a:off x="2568010" y="2937608"/>
              <a:ext cx="1734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税金など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4,642億 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（59.4%）</a:t>
              </a:r>
              <a:endParaRPr b="1" i="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67" name="Google Shape;567;p24"/>
            <p:cNvSpPr txBox="1"/>
            <p:nvPr/>
          </p:nvSpPr>
          <p:spPr>
            <a:xfrm>
              <a:off x="496851" y="4516291"/>
              <a:ext cx="15162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国から入る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お金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2,699億円 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（34.5%）</a:t>
              </a:r>
              <a:endParaRPr b="1" i="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68" name="Google Shape;568;p24"/>
            <p:cNvSpPr txBox="1"/>
            <p:nvPr/>
          </p:nvSpPr>
          <p:spPr>
            <a:xfrm>
              <a:off x="1071217" y="1974471"/>
              <a:ext cx="1641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県の借金 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475億円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（6.1%）</a:t>
              </a:r>
              <a:endParaRPr b="1" i="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69" name="Google Shape;569;p24"/>
            <p:cNvSpPr txBox="1"/>
            <p:nvPr/>
          </p:nvSpPr>
          <p:spPr>
            <a:xfrm>
              <a:off x="5809381" y="5849990"/>
              <a:ext cx="2359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県の借金を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返したりするため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973億円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（12.5%）</a:t>
              </a:r>
              <a:endParaRPr b="1" i="0" u="none" cap="none" strike="noStrike">
                <a:solidFill>
                  <a:srgbClr val="000000"/>
                </a:solidFill>
              </a:endParaRPr>
            </a:p>
          </p:txBody>
        </p:sp>
        <p:cxnSp>
          <p:nvCxnSpPr>
            <p:cNvPr id="570" name="Google Shape;570;p24"/>
            <p:cNvCxnSpPr/>
            <p:nvPr/>
          </p:nvCxnSpPr>
          <p:spPr>
            <a:xfrm flipH="1">
              <a:off x="7943997" y="2832606"/>
              <a:ext cx="207554" cy="39679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571" name="Google Shape;571;p24"/>
            <p:cNvSpPr txBox="1"/>
            <p:nvPr/>
          </p:nvSpPr>
          <p:spPr>
            <a:xfrm>
              <a:off x="6893046" y="2077790"/>
              <a:ext cx="2497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福祉や医療の充実のため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1,874億円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（24.0%）</a:t>
              </a:r>
              <a:endParaRPr b="1" i="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72" name="Google Shape;572;p24"/>
            <p:cNvSpPr txBox="1"/>
            <p:nvPr/>
          </p:nvSpPr>
          <p:spPr>
            <a:xfrm>
              <a:off x="7580615" y="4636321"/>
              <a:ext cx="1915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教育や科学技術を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さかんにするために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1,664億円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（21.3%）</a:t>
              </a:r>
              <a:endParaRPr b="1" i="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73" name="Google Shape;573;p24"/>
            <p:cNvSpPr txBox="1"/>
            <p:nvPr/>
          </p:nvSpPr>
          <p:spPr>
            <a:xfrm>
              <a:off x="4088050" y="4558569"/>
              <a:ext cx="1675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農・林・水産業の振興などのため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416億円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（5.3%）</a:t>
              </a:r>
              <a:endParaRPr b="1" i="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74" name="Google Shape;574;p24"/>
            <p:cNvSpPr txBox="1"/>
            <p:nvPr/>
          </p:nvSpPr>
          <p:spPr>
            <a:xfrm>
              <a:off x="3937208" y="3500401"/>
              <a:ext cx="20577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観光の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振興などのため 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308億円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（3.9%）</a:t>
              </a:r>
              <a:endParaRPr b="1" i="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75" name="Google Shape;575;p24"/>
            <p:cNvSpPr txBox="1"/>
            <p:nvPr/>
          </p:nvSpPr>
          <p:spPr>
            <a:xfrm>
              <a:off x="4554213" y="5669291"/>
              <a:ext cx="17487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道路・河川・住宅の充実のため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659億円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u="none" cap="none" strike="noStrike">
                  <a:solidFill>
                    <a:srgbClr val="000000"/>
                  </a:solidFill>
                </a:rPr>
                <a:t>（8.4%）</a:t>
              </a:r>
              <a:endParaRPr b="1" i="0" u="none" cap="none" strike="noStrike">
                <a:solidFill>
                  <a:srgbClr val="000000"/>
                </a:solidFill>
              </a:endParaRPr>
            </a:p>
          </p:txBody>
        </p:sp>
        <p:grpSp>
          <p:nvGrpSpPr>
            <p:cNvPr id="576" name="Google Shape;576;p24"/>
            <p:cNvGrpSpPr/>
            <p:nvPr/>
          </p:nvGrpSpPr>
          <p:grpSpPr>
            <a:xfrm>
              <a:off x="1906098" y="3533809"/>
              <a:ext cx="1249027" cy="1300682"/>
              <a:chOff x="2141515" y="4105423"/>
              <a:chExt cx="1490552" cy="1490552"/>
            </a:xfrm>
          </p:grpSpPr>
          <p:sp>
            <p:nvSpPr>
              <p:cNvPr id="577" name="Google Shape;577;p24"/>
              <p:cNvSpPr/>
              <p:nvPr/>
            </p:nvSpPr>
            <p:spPr>
              <a:xfrm>
                <a:off x="2141515" y="4105423"/>
                <a:ext cx="1490552" cy="14905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4"/>
              <p:cNvSpPr txBox="1"/>
              <p:nvPr/>
            </p:nvSpPr>
            <p:spPr>
              <a:xfrm>
                <a:off x="2246697" y="4567353"/>
                <a:ext cx="1322400" cy="61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ja-JP" sz="1600" u="none" cap="none" strike="noStrike">
                    <a:solidFill>
                      <a:srgbClr val="000000"/>
                    </a:solidFill>
                  </a:rPr>
                  <a:t>歳入総額</a:t>
                </a:r>
                <a:endParaRPr b="1" sz="1200"/>
              </a:p>
              <a:p>
                <a:pPr indent="0" lvl="0" marL="0" marR="0" rtl="0" algn="ctr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ja-JP" sz="1200" u="none" cap="none" strike="noStrike">
                    <a:solidFill>
                      <a:srgbClr val="000000"/>
                    </a:solidFill>
                  </a:rPr>
                  <a:t>7,816億円</a:t>
                </a:r>
                <a:endParaRPr b="1" sz="1200"/>
              </a:p>
            </p:txBody>
          </p:sp>
        </p:grpSp>
        <p:cxnSp>
          <p:nvCxnSpPr>
            <p:cNvPr id="579" name="Google Shape;579;p24"/>
            <p:cNvCxnSpPr/>
            <p:nvPr/>
          </p:nvCxnSpPr>
          <p:spPr>
            <a:xfrm flipH="1">
              <a:off x="5668202" y="4721754"/>
              <a:ext cx="238742" cy="8598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580" name="Google Shape;580;p24"/>
            <p:cNvCxnSpPr/>
            <p:nvPr/>
          </p:nvCxnSpPr>
          <p:spPr>
            <a:xfrm flipH="1">
              <a:off x="6989138" y="5377875"/>
              <a:ext cx="64640" cy="45720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581" name="Google Shape;581;p24"/>
            <p:cNvCxnSpPr/>
            <p:nvPr/>
          </p:nvCxnSpPr>
          <p:spPr>
            <a:xfrm rot="10800000">
              <a:off x="5357550" y="4092299"/>
              <a:ext cx="414836" cy="22001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582" name="Google Shape;582;p24"/>
            <p:cNvSpPr txBox="1"/>
            <p:nvPr/>
          </p:nvSpPr>
          <p:spPr>
            <a:xfrm>
              <a:off x="7523102" y="2000229"/>
              <a:ext cx="695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i="0" lang="ja-JP" sz="600" u="none" cap="none" strike="noStrike">
                  <a:solidFill>
                    <a:srgbClr val="000000"/>
                  </a:solidFill>
                </a:rPr>
                <a:t>いりょう</a:t>
              </a:r>
              <a:endParaRPr i="0" sz="6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83" name="Google Shape;583;p24"/>
            <p:cNvSpPr txBox="1"/>
            <p:nvPr/>
          </p:nvSpPr>
          <p:spPr>
            <a:xfrm>
              <a:off x="7092454" y="2000229"/>
              <a:ext cx="5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i="0" lang="ja-JP" sz="600" u="none" cap="none" strike="noStrike">
                  <a:solidFill>
                    <a:srgbClr val="000000"/>
                  </a:solidFill>
                </a:rPr>
                <a:t>ふくし</a:t>
              </a:r>
              <a:endParaRPr i="0" sz="6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584" name="Google Shape;584;p2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24"/>
          <p:cNvCxnSpPr/>
          <p:nvPr/>
        </p:nvCxnSpPr>
        <p:spPr>
          <a:xfrm flipH="1">
            <a:off x="5358625" y="4851742"/>
            <a:ext cx="560682" cy="46861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86" name="Google Shape;586;p24"/>
          <p:cNvSpPr txBox="1"/>
          <p:nvPr/>
        </p:nvSpPr>
        <p:spPr>
          <a:xfrm>
            <a:off x="5047973" y="2749167"/>
            <a:ext cx="173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u="none" cap="none" strike="noStrike">
                <a:solidFill>
                  <a:srgbClr val="000000"/>
                </a:solidFill>
              </a:rPr>
              <a:t>そのほか</a:t>
            </a:r>
            <a:endParaRPr b="1" i="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u="none" cap="none" strike="noStrike">
                <a:solidFill>
                  <a:srgbClr val="000000"/>
                </a:solidFill>
              </a:rPr>
              <a:t>1,922億円 </a:t>
            </a:r>
            <a:endParaRPr b="1" i="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u="none" cap="none" strike="noStrike">
                <a:solidFill>
                  <a:srgbClr val="000000"/>
                </a:solidFill>
              </a:rPr>
              <a:t>（24.6%）</a:t>
            </a:r>
            <a:endParaRPr b="1" i="0" u="none" cap="none" strike="noStrike">
              <a:solidFill>
                <a:srgbClr val="000000"/>
              </a:solidFill>
            </a:endParaRPr>
          </a:p>
        </p:txBody>
      </p:sp>
      <p:sp>
        <p:nvSpPr>
          <p:cNvPr id="587" name="Google Shape;587;p24"/>
          <p:cNvSpPr txBox="1"/>
          <p:nvPr/>
        </p:nvSpPr>
        <p:spPr>
          <a:xfrm>
            <a:off x="839740" y="151988"/>
            <a:ext cx="71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</a:rPr>
              <a:t>税金の使いみちはどうやって決めるの？</a:t>
            </a:r>
            <a:endParaRPr b="1" sz="1200"/>
          </a:p>
        </p:txBody>
      </p:sp>
      <p:cxnSp>
        <p:nvCxnSpPr>
          <p:cNvPr id="588" name="Google Shape;588;p24"/>
          <p:cNvCxnSpPr/>
          <p:nvPr/>
        </p:nvCxnSpPr>
        <p:spPr>
          <a:xfrm rot="10800000">
            <a:off x="1913478" y="2234503"/>
            <a:ext cx="85619" cy="28710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挿絵 が含まれている画像&#10;&#10;自動的に生成された説明" id="593" name="Google Shape;5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6040" y="479362"/>
            <a:ext cx="1833650" cy="18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2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95" name="Google Shape;595;p25"/>
          <p:cNvSpPr txBox="1"/>
          <p:nvPr/>
        </p:nvSpPr>
        <p:spPr>
          <a:xfrm>
            <a:off x="843129" y="151988"/>
            <a:ext cx="334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税金は大切なもの</a:t>
            </a:r>
            <a:endParaRPr b="1" sz="1200"/>
          </a:p>
        </p:txBody>
      </p:sp>
      <p:sp>
        <p:nvSpPr>
          <p:cNvPr id="596" name="Google Shape;596;p25"/>
          <p:cNvSpPr/>
          <p:nvPr/>
        </p:nvSpPr>
        <p:spPr>
          <a:xfrm>
            <a:off x="188489" y="957023"/>
            <a:ext cx="8776123" cy="1948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EE7612"/>
              </a:buClr>
              <a:buSzPts val="3000"/>
              <a:buFont typeface="Arial"/>
              <a:buNone/>
            </a:pPr>
            <a:r>
              <a:rPr b="1" i="0" lang="ja-JP" sz="2800" u="none" cap="none" strike="noStrike">
                <a:solidFill>
                  <a:srgbClr val="EE7612"/>
                </a:solidFill>
              </a:rPr>
              <a:t>納税は国民の義務</a:t>
            </a:r>
            <a:endParaRPr b="1" sz="12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税金がないと、わたしたちの生活は成り立たなくなります。</a:t>
            </a:r>
            <a:endParaRPr b="1" sz="15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税金は、社会の一員として暮らしていくために支払わなければならない</a:t>
            </a:r>
            <a:endParaRPr b="1" sz="15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会費のようなものです。税金を納めることは、国民の義務として憲法に定められています。</a:t>
            </a:r>
            <a:endParaRPr b="1" sz="1200"/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597" name="Google Shape;597;p25"/>
          <p:cNvSpPr txBox="1"/>
          <p:nvPr/>
        </p:nvSpPr>
        <p:spPr>
          <a:xfrm>
            <a:off x="878183" y="6493840"/>
            <a:ext cx="785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rgbClr val="EE7612"/>
                </a:solidFill>
              </a:rPr>
              <a:t>ふりかえろう</a:t>
            </a:r>
            <a:r>
              <a:rPr b="1" lang="ja-JP" sz="1000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ja-JP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https://www.nta.go.jp/publication/webtaxtv/201503/webtaxtv_wb.html</a:t>
            </a:r>
            <a:r>
              <a:rPr lang="ja-JP" sz="1000">
                <a:solidFill>
                  <a:schemeClr val="dk1"/>
                </a:solidFill>
              </a:rPr>
              <a:t>（Web-TAX-TV）</a:t>
            </a:r>
            <a:endParaRPr sz="1300"/>
          </a:p>
        </p:txBody>
      </p:sp>
      <p:pic>
        <p:nvPicPr>
          <p:cNvPr id="598" name="Google Shape;59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986464" y="4005064"/>
            <a:ext cx="829622" cy="2307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人形, おもちゃ, 挿絵 が含まれている画像&#10;&#10;自動的に生成された説明" id="599" name="Google Shape;59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4118" y="3982175"/>
            <a:ext cx="1096023" cy="2445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0" name="Google Shape;600;p25"/>
          <p:cNvGrpSpPr/>
          <p:nvPr/>
        </p:nvGrpSpPr>
        <p:grpSpPr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601" name="Google Shape;601;p25"/>
            <p:cNvSpPr/>
            <p:nvPr/>
          </p:nvSpPr>
          <p:spPr>
            <a:xfrm>
              <a:off x="2393317" y="4144482"/>
              <a:ext cx="2002369" cy="966077"/>
            </a:xfrm>
            <a:prstGeom prst="wedgeEllipseCallout">
              <a:avLst>
                <a:gd fmla="val -46982" name="adj1"/>
                <a:gd fmla="val 48074" name="adj2"/>
              </a:avLst>
            </a:prstGeom>
            <a:solidFill>
              <a:schemeClr val="lt1"/>
            </a:solidFill>
            <a:ln cap="flat" cmpd="sng" w="19050">
              <a:solidFill>
                <a:srgbClr val="FB964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5"/>
            <p:cNvSpPr txBox="1"/>
            <p:nvPr/>
          </p:nvSpPr>
          <p:spPr>
            <a:xfrm>
              <a:off x="2719851" y="4323330"/>
              <a:ext cx="1424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税金がなぜ必要かもう一度</a:t>
              </a:r>
              <a:endParaRPr b="1" sz="12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考えてみよう</a:t>
              </a:r>
              <a:endParaRPr b="1" sz="1200"/>
            </a:p>
          </p:txBody>
        </p:sp>
      </p:grpSp>
      <p:grpSp>
        <p:nvGrpSpPr>
          <p:cNvPr id="603" name="Google Shape;603;p25"/>
          <p:cNvGrpSpPr/>
          <p:nvPr/>
        </p:nvGrpSpPr>
        <p:grpSpPr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604" name="Google Shape;604;p25"/>
            <p:cNvSpPr/>
            <p:nvPr/>
          </p:nvSpPr>
          <p:spPr>
            <a:xfrm>
              <a:off x="4617976" y="3948279"/>
              <a:ext cx="2132708" cy="1325425"/>
            </a:xfrm>
            <a:prstGeom prst="wedgeEllipseCallout">
              <a:avLst>
                <a:gd fmla="val 52207" name="adj1"/>
                <a:gd fmla="val 35937" name="adj2"/>
              </a:avLst>
            </a:prstGeom>
            <a:solidFill>
              <a:schemeClr val="lt1"/>
            </a:solidFill>
            <a:ln cap="flat" cmpd="sng" w="19050">
              <a:solidFill>
                <a:srgbClr val="FB964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5"/>
            <p:cNvSpPr txBox="1"/>
            <p:nvPr/>
          </p:nvSpPr>
          <p:spPr>
            <a:xfrm>
              <a:off x="5013300" y="4201450"/>
              <a:ext cx="1514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誰がどのように</a:t>
              </a:r>
              <a:endParaRPr b="1" sz="12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税金の使いみちを決めているか</a:t>
              </a:r>
              <a:endParaRPr b="1" sz="12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調べてみよう</a:t>
              </a:r>
              <a:endParaRPr b="1" sz="1200"/>
            </a:p>
          </p:txBody>
        </p:sp>
      </p:grpSp>
      <p:sp>
        <p:nvSpPr>
          <p:cNvPr id="606" name="Google Shape;606;p25"/>
          <p:cNvSpPr txBox="1"/>
          <p:nvPr/>
        </p:nvSpPr>
        <p:spPr>
          <a:xfrm>
            <a:off x="269724" y="834281"/>
            <a:ext cx="780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rgbClr val="EE7612"/>
                </a:solidFill>
                <a:latin typeface="Arial"/>
                <a:ea typeface="Arial"/>
                <a:cs typeface="Arial"/>
                <a:sym typeface="Arial"/>
              </a:rPr>
              <a:t>のうぜい</a:t>
            </a:r>
            <a:endParaRPr sz="1200"/>
          </a:p>
        </p:txBody>
      </p:sp>
      <p:grpSp>
        <p:nvGrpSpPr>
          <p:cNvPr id="607" name="Google Shape;607;p25"/>
          <p:cNvGrpSpPr/>
          <p:nvPr/>
        </p:nvGrpSpPr>
        <p:grpSpPr>
          <a:xfrm>
            <a:off x="179388" y="2759671"/>
            <a:ext cx="8927631" cy="992193"/>
            <a:chOff x="179388" y="2759671"/>
            <a:chExt cx="8927631" cy="992193"/>
          </a:xfrm>
        </p:grpSpPr>
        <p:grpSp>
          <p:nvGrpSpPr>
            <p:cNvPr id="608" name="Google Shape;608;p25"/>
            <p:cNvGrpSpPr/>
            <p:nvPr/>
          </p:nvGrpSpPr>
          <p:grpSpPr>
            <a:xfrm>
              <a:off x="179388" y="2759671"/>
              <a:ext cx="8927631" cy="992193"/>
              <a:chOff x="179388" y="2615771"/>
              <a:chExt cx="8927631" cy="992193"/>
            </a:xfrm>
          </p:grpSpPr>
          <p:sp>
            <p:nvSpPr>
              <p:cNvPr id="609" name="Google Shape;609;p25"/>
              <p:cNvSpPr/>
              <p:nvPr/>
            </p:nvSpPr>
            <p:spPr>
              <a:xfrm>
                <a:off x="179388" y="2615771"/>
                <a:ext cx="8776123" cy="992192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B96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5"/>
              <p:cNvSpPr/>
              <p:nvPr/>
            </p:nvSpPr>
            <p:spPr>
              <a:xfrm>
                <a:off x="179389" y="2615771"/>
                <a:ext cx="2019701" cy="992193"/>
              </a:xfrm>
              <a:prstGeom prst="rect">
                <a:avLst/>
              </a:prstGeom>
              <a:solidFill>
                <a:srgbClr val="FB96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800">
                    <a:solidFill>
                      <a:srgbClr val="FFFFFF"/>
                    </a:solidFill>
                  </a:rPr>
                  <a:t>日本国憲法</a:t>
                </a:r>
                <a:endParaRPr b="1" sz="1800">
                  <a:solidFill>
                    <a:srgbClr val="FFFFFF"/>
                  </a:solidFill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600">
                    <a:solidFill>
                      <a:srgbClr val="FFFFFF"/>
                    </a:solidFill>
                  </a:rPr>
                  <a:t>第</a:t>
                </a:r>
                <a:r>
                  <a:rPr b="1" lang="ja-JP" sz="1800">
                    <a:solidFill>
                      <a:srgbClr val="FFFFFF"/>
                    </a:solidFill>
                  </a:rPr>
                  <a:t>３０</a:t>
                </a:r>
                <a:r>
                  <a:rPr b="1" lang="ja-JP" sz="1600">
                    <a:solidFill>
                      <a:srgbClr val="FFFFFF"/>
                    </a:solidFill>
                  </a:rPr>
                  <a:t>条</a:t>
                </a:r>
                <a:endParaRPr b="1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1" name="Google Shape;611;p25"/>
              <p:cNvSpPr/>
              <p:nvPr/>
            </p:nvSpPr>
            <p:spPr>
              <a:xfrm>
                <a:off x="2145818" y="2755207"/>
                <a:ext cx="6961201" cy="784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900">
                    <a:solidFill>
                      <a:srgbClr val="EE7612"/>
                    </a:solidFill>
                  </a:rPr>
                  <a:t>国民は、法律の定めるところにより、納税の義務を負ふ。</a:t>
                </a:r>
                <a:endParaRPr b="1" sz="1900">
                  <a:solidFill>
                    <a:srgbClr val="EE7612"/>
                  </a:solidFill>
                </a:endParaRPr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700">
                    <a:solidFill>
                      <a:srgbClr val="EE7612"/>
                    </a:solidFill>
                  </a:rPr>
                  <a:t>（納税の義務）</a:t>
                </a:r>
                <a:endParaRPr b="1" sz="1200"/>
              </a:p>
            </p:txBody>
          </p:sp>
        </p:grpSp>
        <p:sp>
          <p:nvSpPr>
            <p:cNvPr id="612" name="Google Shape;612;p25"/>
            <p:cNvSpPr txBox="1"/>
            <p:nvPr/>
          </p:nvSpPr>
          <p:spPr>
            <a:xfrm>
              <a:off x="6433373" y="2851200"/>
              <a:ext cx="780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500">
                  <a:solidFill>
                    <a:srgbClr val="EE7612"/>
                  </a:solidFill>
                  <a:latin typeface="Arial"/>
                  <a:ea typeface="Arial"/>
                  <a:cs typeface="Arial"/>
                  <a:sym typeface="Arial"/>
                </a:rPr>
                <a:t>のうぜい</a:t>
              </a:r>
              <a:endParaRPr sz="500"/>
            </a:p>
          </p:txBody>
        </p:sp>
        <p:sp>
          <p:nvSpPr>
            <p:cNvPr id="613" name="Google Shape;613;p25"/>
            <p:cNvSpPr txBox="1"/>
            <p:nvPr/>
          </p:nvSpPr>
          <p:spPr>
            <a:xfrm>
              <a:off x="4907360" y="3193200"/>
              <a:ext cx="780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500">
                  <a:solidFill>
                    <a:srgbClr val="EE7612"/>
                  </a:solidFill>
                  <a:latin typeface="Arial"/>
                  <a:ea typeface="Arial"/>
                  <a:cs typeface="Arial"/>
                  <a:sym typeface="Arial"/>
                </a:rPr>
                <a:t>のうぜい</a:t>
              </a:r>
              <a:endParaRPr sz="500"/>
            </a:p>
          </p:txBody>
        </p:sp>
      </p:grpSp>
      <p:sp>
        <p:nvSpPr>
          <p:cNvPr id="614" name="Google Shape;614;p25"/>
          <p:cNvSpPr txBox="1"/>
          <p:nvPr/>
        </p:nvSpPr>
        <p:spPr>
          <a:xfrm>
            <a:off x="2775600" y="2023200"/>
            <a:ext cx="504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6"/>
          <p:cNvSpPr txBox="1"/>
          <p:nvPr/>
        </p:nvSpPr>
        <p:spPr>
          <a:xfrm>
            <a:off x="843124" y="151994"/>
            <a:ext cx="26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</a:rPr>
              <a:t>税金クイズ</a:t>
            </a:r>
            <a:endParaRPr b="1" sz="1200"/>
          </a:p>
        </p:txBody>
      </p:sp>
      <p:cxnSp>
        <p:nvCxnSpPr>
          <p:cNvPr id="622" name="Google Shape;622;p26"/>
          <p:cNvCxnSpPr/>
          <p:nvPr/>
        </p:nvCxnSpPr>
        <p:spPr>
          <a:xfrm flipH="1" rot="10800000">
            <a:off x="4497160" y="1053390"/>
            <a:ext cx="35084" cy="518838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26"/>
          <p:cNvCxnSpPr/>
          <p:nvPr/>
        </p:nvCxnSpPr>
        <p:spPr>
          <a:xfrm>
            <a:off x="307075" y="4383468"/>
            <a:ext cx="854691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26"/>
          <p:cNvCxnSpPr/>
          <p:nvPr/>
        </p:nvCxnSpPr>
        <p:spPr>
          <a:xfrm>
            <a:off x="308331" y="2744999"/>
            <a:ext cx="854691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625" name="Google Shape;625;p26"/>
          <p:cNvGrpSpPr/>
          <p:nvPr/>
        </p:nvGrpSpPr>
        <p:grpSpPr>
          <a:xfrm>
            <a:off x="140080" y="2836800"/>
            <a:ext cx="4422900" cy="1443300"/>
            <a:chOff x="103009" y="1234139"/>
            <a:chExt cx="4422900" cy="1443300"/>
          </a:xfrm>
        </p:grpSpPr>
        <p:sp>
          <p:nvSpPr>
            <p:cNvPr id="626" name="Google Shape;626;p26"/>
            <p:cNvSpPr txBox="1"/>
            <p:nvPr/>
          </p:nvSpPr>
          <p:spPr>
            <a:xfrm>
              <a:off x="103009" y="1234139"/>
              <a:ext cx="44229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３　公立小学校の教育費　　　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→Ｐ８</a:t>
              </a:r>
              <a:r>
                <a:rPr b="1" i="0" lang="ja-JP" sz="1200" u="none" cap="none" strike="noStrike">
                  <a:solidFill>
                    <a:srgbClr val="00B050"/>
                  </a:solidFill>
                </a:rPr>
                <a:t>　 </a:t>
              </a:r>
              <a:endParaRPr b="1" i="0" sz="1200" u="none" cap="none" strike="noStrike">
                <a:solidFill>
                  <a:srgbClr val="00B05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税金で負担した令和３年度の公立小学校の児童１人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あたりの年間教育費はいくらでしょうか？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just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約  921,000円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約  975,000円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約1,067,000円　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27" name="Google Shape;627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19799" y="1886130"/>
              <a:ext cx="992450" cy="6375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8" name="Google Shape;628;p26"/>
          <p:cNvGrpSpPr/>
          <p:nvPr/>
        </p:nvGrpSpPr>
        <p:grpSpPr>
          <a:xfrm>
            <a:off x="140847" y="4486839"/>
            <a:ext cx="4351500" cy="1367716"/>
            <a:chOff x="174162" y="2845865"/>
            <a:chExt cx="4351500" cy="1367716"/>
          </a:xfrm>
        </p:grpSpPr>
        <p:sp>
          <p:nvSpPr>
            <p:cNvPr id="629" name="Google Shape;629;p26"/>
            <p:cNvSpPr txBox="1"/>
            <p:nvPr/>
          </p:nvSpPr>
          <p:spPr>
            <a:xfrm>
              <a:off x="174162" y="2845865"/>
              <a:ext cx="4351500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５　国に納められる税金　　　　　　→Ｐ11</a:t>
              </a:r>
              <a:endParaRPr b="1" i="0" sz="1000" u="none" cap="none" strike="noStrike">
                <a:solidFill>
                  <a:srgbClr val="00B05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令和６年度に国に納められる税金はいくらでしょうか？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約　35兆4,490億円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約　69兆6,080億円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約  112兆5,717億円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30" name="Google Shape;630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34718" y="3583026"/>
              <a:ext cx="1147286" cy="630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1" name="Google Shape;631;p26"/>
          <p:cNvGrpSpPr/>
          <p:nvPr/>
        </p:nvGrpSpPr>
        <p:grpSpPr>
          <a:xfrm>
            <a:off x="183359" y="1098236"/>
            <a:ext cx="4273500" cy="1463444"/>
            <a:chOff x="241090" y="4381938"/>
            <a:chExt cx="4273500" cy="1463444"/>
          </a:xfrm>
        </p:grpSpPr>
        <p:sp>
          <p:nvSpPr>
            <p:cNvPr id="632" name="Google Shape;632;p26"/>
            <p:cNvSpPr txBox="1"/>
            <p:nvPr/>
          </p:nvSpPr>
          <p:spPr>
            <a:xfrm>
              <a:off x="241090" y="4381938"/>
              <a:ext cx="42735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</a:rPr>
                <a:t>　</a:t>
              </a:r>
              <a:r>
                <a:rPr b="1" lang="ja-JP">
                  <a:solidFill>
                    <a:srgbClr val="00B050"/>
                  </a:solidFill>
                </a:rPr>
                <a:t>１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税金の種類　　　　 　　　　　→Ｐ４</a:t>
              </a:r>
              <a:endParaRPr b="1" i="0" sz="1200" u="none" cap="none" strike="noStrike">
                <a:solidFill>
                  <a:srgbClr val="FF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物を買ったときやサービスを受けたときに払う税金は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/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どれでしょうか？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所得税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法人税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消費税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33" name="Google Shape;633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65926" y="5112723"/>
              <a:ext cx="602804" cy="7326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4" name="Google Shape;634;p26"/>
          <p:cNvGrpSpPr/>
          <p:nvPr/>
        </p:nvGrpSpPr>
        <p:grpSpPr>
          <a:xfrm>
            <a:off x="4607085" y="1096771"/>
            <a:ext cx="4199400" cy="1496454"/>
            <a:chOff x="4607085" y="1176283"/>
            <a:chExt cx="4199400" cy="1496454"/>
          </a:xfrm>
        </p:grpSpPr>
        <p:sp>
          <p:nvSpPr>
            <p:cNvPr id="635" name="Google Shape;635;p26"/>
            <p:cNvSpPr txBox="1"/>
            <p:nvPr/>
          </p:nvSpPr>
          <p:spPr>
            <a:xfrm>
              <a:off x="4607085" y="1176283"/>
              <a:ext cx="41994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B05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２　税金の使われ方　　　　　　 →Ｐ７</a:t>
              </a:r>
              <a:endParaRPr b="1" i="0" u="none" cap="none" strike="noStrike">
                <a:solidFill>
                  <a:srgbClr val="00B05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令和４年度の１年間に警察や消防に使われる税金は  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国民一人あたりいくらでしょうか。</a:t>
              </a:r>
              <a:endParaRPr b="1" i="0" sz="1100" u="none" cap="none" strike="noStrike">
                <a:solidFill>
                  <a:srgbClr val="00B05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約　19,800円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約　42,560円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約 136,300円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36" name="Google Shape;636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63758" y="1846275"/>
              <a:ext cx="671489" cy="568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3891" y="2312305"/>
              <a:ext cx="543277" cy="30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68308" y="1820866"/>
              <a:ext cx="321461" cy="8518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9" name="Google Shape;639;p26"/>
          <p:cNvSpPr txBox="1"/>
          <p:nvPr/>
        </p:nvSpPr>
        <p:spPr>
          <a:xfrm>
            <a:off x="6434900" y="1354800"/>
            <a:ext cx="456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b="0" i="0" lang="ja-JP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けいさつ</a:t>
            </a:r>
            <a:endParaRPr sz="500"/>
          </a:p>
        </p:txBody>
      </p:sp>
      <p:grpSp>
        <p:nvGrpSpPr>
          <p:cNvPr id="640" name="Google Shape;640;p26"/>
          <p:cNvGrpSpPr/>
          <p:nvPr/>
        </p:nvGrpSpPr>
        <p:grpSpPr>
          <a:xfrm>
            <a:off x="4590602" y="4465654"/>
            <a:ext cx="4377600" cy="1487420"/>
            <a:chOff x="4558421" y="2738105"/>
            <a:chExt cx="4377600" cy="1487420"/>
          </a:xfrm>
        </p:grpSpPr>
        <p:sp>
          <p:nvSpPr>
            <p:cNvPr id="641" name="Google Shape;641;p26"/>
            <p:cNvSpPr txBox="1"/>
            <p:nvPr/>
          </p:nvSpPr>
          <p:spPr>
            <a:xfrm>
              <a:off x="4558421" y="2738105"/>
              <a:ext cx="43776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６　群馬県に国から入るお金　　→Ｐ12　</a:t>
              </a:r>
              <a:endParaRPr b="1" i="0" u="none" cap="none" strike="noStrike">
                <a:solidFill>
                  <a:srgbClr val="00B05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令和６年度に群馬県に国から入るお金はいくらで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しょうか？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約 2,699億円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約 4,642億円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約 7,816億円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42" name="Google Shape;642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21944" y="3428009"/>
              <a:ext cx="883022" cy="7975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3" name="Google Shape;643;p26"/>
          <p:cNvGrpSpPr/>
          <p:nvPr/>
        </p:nvGrpSpPr>
        <p:grpSpPr>
          <a:xfrm>
            <a:off x="4585086" y="2837191"/>
            <a:ext cx="4274400" cy="1403581"/>
            <a:chOff x="4545911" y="4440999"/>
            <a:chExt cx="4274400" cy="1403581"/>
          </a:xfrm>
        </p:grpSpPr>
        <p:sp>
          <p:nvSpPr>
            <p:cNvPr id="644" name="Google Shape;644;p26"/>
            <p:cNvSpPr txBox="1"/>
            <p:nvPr/>
          </p:nvSpPr>
          <p:spPr>
            <a:xfrm>
              <a:off x="4545911" y="4440999"/>
              <a:ext cx="4274400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４　税金の使いみちの決め方　　→Ｐ10</a:t>
              </a:r>
              <a:endParaRPr b="1" i="0" u="none" cap="none" strike="noStrike">
                <a:solidFill>
                  <a:srgbClr val="FF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国の税金の使いみちはどこが決めるのでしょうか？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税務署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内閣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>
                  <a:solidFill>
                    <a:srgbClr val="00B050"/>
                  </a:solidFill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国会（国民の代表）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45" name="Google Shape;645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573787" y="5291990"/>
              <a:ext cx="1147286" cy="5525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6" name="Google Shape;646;p26"/>
          <p:cNvSpPr/>
          <p:nvPr/>
        </p:nvSpPr>
        <p:spPr>
          <a:xfrm>
            <a:off x="6308870" y="830236"/>
            <a:ext cx="2739086" cy="30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ja-JP" sz="1150" u="none" cap="none" strike="noStrike">
                <a:solidFill>
                  <a:srgbClr val="000000"/>
                </a:solidFill>
              </a:rPr>
              <a:t>→の数字はヒントのページです。</a:t>
            </a:r>
            <a:endParaRPr b="1" sz="1200"/>
          </a:p>
        </p:txBody>
      </p:sp>
      <p:sp>
        <p:nvSpPr>
          <p:cNvPr id="647" name="Google Shape;647;p26"/>
          <p:cNvSpPr txBox="1"/>
          <p:nvPr/>
        </p:nvSpPr>
        <p:spPr>
          <a:xfrm rot="10800000">
            <a:off x="3649963" y="6470310"/>
            <a:ext cx="474797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rgbClr val="000000"/>
                </a:solidFill>
              </a:rPr>
              <a:t>答え：１－③、２－②、３－①、４－③、５－②、６－①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7"/>
          <p:cNvSpPr/>
          <p:nvPr/>
        </p:nvSpPr>
        <p:spPr>
          <a:xfrm>
            <a:off x="1997371" y="1552505"/>
            <a:ext cx="590747" cy="4540791"/>
          </a:xfrm>
          <a:custGeom>
            <a:rect b="b" l="l" r="r" t="t"/>
            <a:pathLst>
              <a:path extrusionOk="0" h="4720281" w="630194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8334" y="112671"/>
            <a:ext cx="606279" cy="602069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2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56" name="Google Shape;656;p27"/>
          <p:cNvSpPr txBox="1"/>
          <p:nvPr/>
        </p:nvSpPr>
        <p:spPr>
          <a:xfrm>
            <a:off x="190151" y="914430"/>
            <a:ext cx="854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0CC"/>
              </a:buClr>
              <a:buSzPts val="1300"/>
              <a:buFont typeface="Arial"/>
              <a:buNone/>
            </a:pPr>
            <a:r>
              <a:rPr b="1" lang="ja-JP" sz="1100">
                <a:solidFill>
                  <a:srgbClr val="6560CC"/>
                </a:solidFill>
              </a:rPr>
              <a:t>税金について、もっと詳しく知りたい人は、</a:t>
            </a:r>
            <a:r>
              <a:rPr b="1" lang="ja-JP" sz="1800" u="sng">
                <a:solidFill>
                  <a:srgbClr val="FF0000"/>
                </a:solidFill>
              </a:rPr>
              <a:t>国税庁ホームページの「税の学習コーナー」</a:t>
            </a:r>
            <a:r>
              <a:rPr b="1" lang="ja-JP" sz="1100">
                <a:solidFill>
                  <a:srgbClr val="6560CC"/>
                </a:solidFill>
              </a:rPr>
              <a:t>を見てね。</a:t>
            </a:r>
            <a:endParaRPr b="1" sz="1200"/>
          </a:p>
        </p:txBody>
      </p:sp>
      <p:sp>
        <p:nvSpPr>
          <p:cNvPr id="657" name="Google Shape;657;p27"/>
          <p:cNvSpPr txBox="1"/>
          <p:nvPr/>
        </p:nvSpPr>
        <p:spPr>
          <a:xfrm>
            <a:off x="2123728" y="151988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ja-JP" sz="3000">
                <a:solidFill>
                  <a:schemeClr val="dk1"/>
                </a:solidFill>
              </a:rPr>
              <a:t>税の学習コーナー</a:t>
            </a:r>
            <a:endParaRPr b="1" sz="1200"/>
          </a:p>
        </p:txBody>
      </p:sp>
      <p:sp>
        <p:nvSpPr>
          <p:cNvPr id="658" name="Google Shape;658;p27"/>
          <p:cNvSpPr txBox="1"/>
          <p:nvPr/>
        </p:nvSpPr>
        <p:spPr>
          <a:xfrm>
            <a:off x="878183" y="6493840"/>
            <a:ext cx="785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rgbClr val="5F5ACA"/>
                </a:solidFill>
              </a:rPr>
              <a:t>税の学習コーナー </a:t>
            </a:r>
            <a:r>
              <a:rPr lang="ja-JP" sz="1000">
                <a:solidFill>
                  <a:srgbClr val="5F5AC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ja-JP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https://www.nta.go.jp/taxes/kids/index.htm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9" name="Google Shape;65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8118" y="1469374"/>
            <a:ext cx="6253372" cy="471425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60" name="Google Shape;660;p27"/>
          <p:cNvGrpSpPr/>
          <p:nvPr/>
        </p:nvGrpSpPr>
        <p:grpSpPr>
          <a:xfrm>
            <a:off x="127427" y="4832762"/>
            <a:ext cx="1985942" cy="1110808"/>
            <a:chOff x="127427" y="4832762"/>
            <a:chExt cx="1985942" cy="1110808"/>
          </a:xfrm>
        </p:grpSpPr>
        <p:pic>
          <p:nvPicPr>
            <p:cNvPr id="661" name="Google Shape;661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427" y="4852542"/>
              <a:ext cx="1852285" cy="1091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パソコンの画面&#10;&#10;自動的に生成された説明" id="662" name="Google Shape;662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31180" y="4832762"/>
              <a:ext cx="1182189" cy="923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27"/>
            <p:cNvPicPr preferRelativeResize="0"/>
            <p:nvPr/>
          </p:nvPicPr>
          <p:blipFill rotWithShape="1">
            <a:blip r:embed="rId5">
              <a:alphaModFix/>
            </a:blip>
            <a:srcRect b="18851" l="1501" r="1674" t="1897"/>
            <a:stretch/>
          </p:blipFill>
          <p:spPr>
            <a:xfrm>
              <a:off x="978769" y="4869160"/>
              <a:ext cx="1085083" cy="669551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843125" y="111600"/>
            <a:ext cx="634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ワーク：税金について考えてみよう</a:t>
            </a:r>
            <a:endParaRPr b="1" sz="3000"/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 txBox="1"/>
          <p:nvPr>
            <p:ph idx="2" type="body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 txBox="1"/>
          <p:nvPr>
            <p:ph idx="3" type="body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2699792" y="4391803"/>
            <a:ext cx="864096" cy="347226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843129" y="151200"/>
            <a:ext cx="526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生活の中で関わりのある税金</a:t>
            </a:r>
            <a:endParaRPr b="1" sz="1200"/>
          </a:p>
        </p:txBody>
      </p:sp>
      <p:sp>
        <p:nvSpPr>
          <p:cNvPr id="126" name="Google Shape;126;p15"/>
          <p:cNvSpPr txBox="1"/>
          <p:nvPr/>
        </p:nvSpPr>
        <p:spPr>
          <a:xfrm>
            <a:off x="208906" y="996582"/>
            <a:ext cx="8322301" cy="386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次のようなときには、どんな税金がかかるでしょうか？？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5"/>
          <p:cNvCxnSpPr/>
          <p:nvPr/>
        </p:nvCxnSpPr>
        <p:spPr>
          <a:xfrm>
            <a:off x="179388" y="1484784"/>
            <a:ext cx="8785225" cy="0"/>
          </a:xfrm>
          <a:prstGeom prst="straightConnector1">
            <a:avLst/>
          </a:prstGeom>
          <a:noFill/>
          <a:ln cap="flat" cmpd="sng" w="19050">
            <a:solidFill>
              <a:srgbClr val="26C1F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15"/>
          <p:cNvSpPr txBox="1"/>
          <p:nvPr/>
        </p:nvSpPr>
        <p:spPr>
          <a:xfrm>
            <a:off x="555956" y="1532880"/>
            <a:ext cx="4393517" cy="405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税金の種類は約</a:t>
            </a:r>
            <a:r>
              <a:rPr b="1" lang="ja-JP" sz="1800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ja-JP" sz="1800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種類あります。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878183" y="6512400"/>
            <a:ext cx="6389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rgbClr val="0D85AF"/>
                </a:solidFill>
              </a:rPr>
              <a:t>詳しく学ぼう：財務省キッズコーナーファイナンスらんど</a:t>
            </a:r>
            <a:r>
              <a:rPr lang="ja-JP" sz="1000">
                <a:solidFill>
                  <a:srgbClr val="0D85A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ja-JP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https://www.mof.go.jp/kids/2018</a:t>
            </a:r>
            <a:r>
              <a:rPr lang="ja-JP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ja-JP" sz="1000">
                <a:solidFill>
                  <a:schemeClr val="dk1"/>
                </a:solidFill>
              </a:rPr>
              <a:t>（財務省HP）</a:t>
            </a:r>
            <a:endParaRPr b="1" sz="1300"/>
          </a:p>
        </p:txBody>
      </p:sp>
      <p:sp>
        <p:nvSpPr>
          <p:cNvPr id="130" name="Google Shape;130;p15"/>
          <p:cNvSpPr/>
          <p:nvPr/>
        </p:nvSpPr>
        <p:spPr>
          <a:xfrm>
            <a:off x="698758" y="4671683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アイコン&#10;&#10;自動的に生成された説明" id="131" name="Google Shape;13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560" y="4611508"/>
            <a:ext cx="1354704" cy="126321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708477" y="4375595"/>
            <a:ext cx="1709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100">
                <a:solidFill>
                  <a:srgbClr val="0C5B9C"/>
                </a:solidFill>
              </a:rPr>
              <a:t>車を持っていると！？</a:t>
            </a:r>
            <a:endParaRPr b="1" sz="1100"/>
          </a:p>
        </p:txBody>
      </p:sp>
      <p:sp>
        <p:nvSpPr>
          <p:cNvPr id="133" name="Google Shape;133;p15"/>
          <p:cNvSpPr/>
          <p:nvPr/>
        </p:nvSpPr>
        <p:spPr>
          <a:xfrm>
            <a:off x="767101" y="5754105"/>
            <a:ext cx="1539622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E22626"/>
                </a:solidFill>
              </a:rPr>
              <a:t>自動車税</a:t>
            </a:r>
            <a:r>
              <a:rPr b="1" lang="ja-JP" sz="900">
                <a:solidFill>
                  <a:srgbClr val="E22626"/>
                </a:solidFill>
              </a:rPr>
              <a:t>（地方税）</a:t>
            </a:r>
            <a:endParaRPr b="1" sz="1200">
              <a:solidFill>
                <a:srgbClr val="E22626"/>
              </a:solidFill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3575542" y="4375595"/>
            <a:ext cx="1904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100">
                <a:solidFill>
                  <a:srgbClr val="0C5B9C"/>
                </a:solidFill>
              </a:rPr>
              <a:t>温泉に入ったときは！？           </a:t>
            </a:r>
            <a:endParaRPr b="1" sz="1100"/>
          </a:p>
        </p:txBody>
      </p:sp>
      <p:sp>
        <p:nvSpPr>
          <p:cNvPr id="135" name="Google Shape;135;p15"/>
          <p:cNvSpPr/>
          <p:nvPr/>
        </p:nvSpPr>
        <p:spPr>
          <a:xfrm>
            <a:off x="3613532" y="4671683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部屋 が含まれている画像&#10;&#10;自動的に生成された説明" id="136" name="Google Shape;13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6451" y="4608319"/>
            <a:ext cx="1630470" cy="1313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5"/>
          <p:cNvGrpSpPr/>
          <p:nvPr/>
        </p:nvGrpSpPr>
        <p:grpSpPr>
          <a:xfrm>
            <a:off x="3681875" y="5754567"/>
            <a:ext cx="1539622" cy="384738"/>
            <a:chOff x="5081943" y="5933973"/>
            <a:chExt cx="1539622" cy="384738"/>
          </a:xfrm>
        </p:grpSpPr>
        <p:sp>
          <p:nvSpPr>
            <p:cNvPr id="138" name="Google Shape;138;p15"/>
            <p:cNvSpPr/>
            <p:nvPr/>
          </p:nvSpPr>
          <p:spPr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rgbClr val="0C5B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1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rgbClr val="E22626"/>
                  </a:solidFill>
                </a:rPr>
                <a:t>入湯税</a:t>
              </a:r>
              <a:r>
                <a:rPr b="1" lang="ja-JP" sz="900">
                  <a:solidFill>
                    <a:srgbClr val="E22626"/>
                  </a:solidFill>
                </a:rPr>
                <a:t>（地方税）</a:t>
              </a:r>
              <a:endParaRPr b="1" sz="1200">
                <a:solidFill>
                  <a:srgbClr val="E22626"/>
                </a:solidFill>
              </a:endParaRPr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5216068" y="5953806"/>
              <a:ext cx="770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にゅうとうぜい</a:t>
              </a:r>
              <a:endParaRPr sz="1300"/>
            </a:p>
          </p:txBody>
        </p:sp>
      </p:grpSp>
      <p:sp>
        <p:nvSpPr>
          <p:cNvPr id="140" name="Google Shape;140;p15"/>
          <p:cNvSpPr txBox="1"/>
          <p:nvPr/>
        </p:nvSpPr>
        <p:spPr>
          <a:xfrm>
            <a:off x="278832" y="3934731"/>
            <a:ext cx="249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※住民税とは、都道府県税と市（区）町村民税を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合わせた呼び方です。</a:t>
            </a:r>
            <a:endParaRPr sz="1300"/>
          </a:p>
        </p:txBody>
      </p:sp>
      <p:sp>
        <p:nvSpPr>
          <p:cNvPr id="141" name="Google Shape;141;p15"/>
          <p:cNvSpPr/>
          <p:nvPr/>
        </p:nvSpPr>
        <p:spPr>
          <a:xfrm>
            <a:off x="698758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167" y="2294339"/>
            <a:ext cx="1245490" cy="13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/>
          <p:nvPr/>
        </p:nvSpPr>
        <p:spPr>
          <a:xfrm>
            <a:off x="3613532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図形&#10;&#10;自動的に生成された説明" id="144" name="Google Shape;14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67695" y="2503689"/>
            <a:ext cx="1567982" cy="10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/>
          <p:nvPr/>
        </p:nvSpPr>
        <p:spPr>
          <a:xfrm>
            <a:off x="6683784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おもちゃ, 挿絵 が含まれている画像&#10;&#10;自動的に生成された説明" id="146" name="Google Shape;14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10785" y="2366882"/>
            <a:ext cx="1822307" cy="13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/>
          <p:nvPr/>
        </p:nvSpPr>
        <p:spPr>
          <a:xfrm>
            <a:off x="362357" y="3542815"/>
            <a:ext cx="2349111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E22626"/>
                </a:solidFill>
              </a:rPr>
              <a:t>所得税</a:t>
            </a:r>
            <a:r>
              <a:rPr b="1" lang="ja-JP" sz="900">
                <a:solidFill>
                  <a:srgbClr val="E22626"/>
                </a:solidFill>
              </a:rPr>
              <a:t>（国税）</a:t>
            </a:r>
            <a:r>
              <a:rPr b="1" lang="ja-JP" sz="1200">
                <a:solidFill>
                  <a:srgbClr val="E22626"/>
                </a:solidFill>
              </a:rPr>
              <a:t>・住民税</a:t>
            </a:r>
            <a:r>
              <a:rPr b="1" lang="ja-JP" sz="900">
                <a:solidFill>
                  <a:srgbClr val="E22626"/>
                </a:solidFill>
              </a:rPr>
              <a:t>（地方税）</a:t>
            </a:r>
            <a:endParaRPr b="1" sz="1000">
              <a:solidFill>
                <a:srgbClr val="E22626"/>
              </a:solidFill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3613532" y="3542815"/>
            <a:ext cx="1676308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E22626"/>
                </a:solidFill>
              </a:rPr>
              <a:t>固定資産税</a:t>
            </a:r>
            <a:r>
              <a:rPr b="1" lang="ja-JP" sz="900">
                <a:solidFill>
                  <a:srgbClr val="E22626"/>
                </a:solidFill>
              </a:rPr>
              <a:t>（地方税）</a:t>
            </a:r>
            <a:endParaRPr b="1" sz="1200">
              <a:solidFill>
                <a:srgbClr val="E22626"/>
              </a:solidFill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3732368" y="3523852"/>
            <a:ext cx="1005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こていしさんぜい</a:t>
            </a:r>
            <a:endParaRPr sz="1300"/>
          </a:p>
        </p:txBody>
      </p:sp>
      <p:sp>
        <p:nvSpPr>
          <p:cNvPr id="150" name="Google Shape;150;p15"/>
          <p:cNvSpPr/>
          <p:nvPr/>
        </p:nvSpPr>
        <p:spPr>
          <a:xfrm>
            <a:off x="6179326" y="3542815"/>
            <a:ext cx="2685226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E22626"/>
                </a:solidFill>
              </a:rPr>
              <a:t>消費税</a:t>
            </a:r>
            <a:r>
              <a:rPr b="1" lang="ja-JP" sz="900">
                <a:solidFill>
                  <a:srgbClr val="E22626"/>
                </a:solidFill>
              </a:rPr>
              <a:t>（国税）</a:t>
            </a:r>
            <a:r>
              <a:rPr b="1" lang="ja-JP" sz="1200">
                <a:solidFill>
                  <a:srgbClr val="E22626"/>
                </a:solidFill>
              </a:rPr>
              <a:t>・地方消費税</a:t>
            </a:r>
            <a:r>
              <a:rPr b="1" lang="ja-JP" sz="900">
                <a:solidFill>
                  <a:srgbClr val="E22626"/>
                </a:solidFill>
              </a:rPr>
              <a:t>（地方税）</a:t>
            </a:r>
            <a:endParaRPr b="1" sz="1200">
              <a:solidFill>
                <a:srgbClr val="E22626"/>
              </a:solidFill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738313" y="2101267"/>
            <a:ext cx="159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100">
                <a:solidFill>
                  <a:srgbClr val="0C5B9C"/>
                </a:solidFill>
              </a:rPr>
              <a:t>給料をもらったら！？</a:t>
            </a:r>
            <a:endParaRPr b="1" sz="1100"/>
          </a:p>
        </p:txBody>
      </p:sp>
      <p:sp>
        <p:nvSpPr>
          <p:cNvPr id="152" name="Google Shape;152;p15"/>
          <p:cNvSpPr txBox="1"/>
          <p:nvPr/>
        </p:nvSpPr>
        <p:spPr>
          <a:xfrm>
            <a:off x="3659158" y="2101267"/>
            <a:ext cx="1709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100">
                <a:solidFill>
                  <a:srgbClr val="0C5B9C"/>
                </a:solidFill>
              </a:rPr>
              <a:t>家を持っていると！？</a:t>
            </a:r>
            <a:endParaRPr b="1" sz="1100"/>
          </a:p>
        </p:txBody>
      </p:sp>
      <p:sp>
        <p:nvSpPr>
          <p:cNvPr id="153" name="Google Shape;153;p15"/>
          <p:cNvSpPr txBox="1"/>
          <p:nvPr/>
        </p:nvSpPr>
        <p:spPr>
          <a:xfrm>
            <a:off x="6304232" y="2101267"/>
            <a:ext cx="2435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100">
                <a:solidFill>
                  <a:srgbClr val="0C5B9C"/>
                </a:solidFill>
              </a:rPr>
              <a:t>お店でお買い物をしたときは！？</a:t>
            </a:r>
            <a:endParaRPr b="1" sz="1100"/>
          </a:p>
        </p:txBody>
      </p:sp>
      <p:sp>
        <p:nvSpPr>
          <p:cNvPr id="154" name="Google Shape;154;p15"/>
          <p:cNvSpPr txBox="1"/>
          <p:nvPr/>
        </p:nvSpPr>
        <p:spPr>
          <a:xfrm>
            <a:off x="5881623" y="4896000"/>
            <a:ext cx="2772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国税は、「国に納める税金」、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地方税は「都道府県や市区町村に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納める税金」です。</a:t>
            </a:r>
            <a:endParaRPr sz="1300"/>
          </a:p>
        </p:txBody>
      </p:sp>
      <p:sp>
        <p:nvSpPr>
          <p:cNvPr id="155" name="Google Shape;155;p15"/>
          <p:cNvSpPr txBox="1"/>
          <p:nvPr/>
        </p:nvSpPr>
        <p:spPr>
          <a:xfrm>
            <a:off x="7056000" y="4834800"/>
            <a:ext cx="359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00">
                <a:solidFill>
                  <a:schemeClr val="dk1"/>
                </a:solidFill>
              </a:rPr>
              <a:t>おさ</a:t>
            </a:r>
            <a:endParaRPr b="1" sz="500"/>
          </a:p>
        </p:txBody>
      </p:sp>
      <p:sp>
        <p:nvSpPr>
          <p:cNvPr id="156" name="Google Shape;156;p15"/>
          <p:cNvSpPr/>
          <p:nvPr/>
        </p:nvSpPr>
        <p:spPr>
          <a:xfrm rot="5400000">
            <a:off x="232847" y="1623934"/>
            <a:ext cx="295230" cy="203260"/>
          </a:xfrm>
          <a:prstGeom prst="triangle">
            <a:avLst>
              <a:gd fmla="val 50000" name="adj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5912873" y="5328000"/>
            <a:ext cx="359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00">
                <a:solidFill>
                  <a:schemeClr val="dk1"/>
                </a:solidFill>
              </a:rPr>
              <a:t>おさ</a:t>
            </a:r>
            <a:endParaRPr b="1" sz="500"/>
          </a:p>
        </p:txBody>
      </p:sp>
      <p:sp>
        <p:nvSpPr>
          <p:cNvPr id="158" name="Google Shape;158;p15"/>
          <p:cNvSpPr/>
          <p:nvPr/>
        </p:nvSpPr>
        <p:spPr>
          <a:xfrm>
            <a:off x="611560" y="1586150"/>
            <a:ext cx="3600400" cy="2870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246703" y="1531047"/>
            <a:ext cx="235389" cy="3533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15"/>
          <p:cNvGrpSpPr/>
          <p:nvPr/>
        </p:nvGrpSpPr>
        <p:grpSpPr>
          <a:xfrm>
            <a:off x="180000" y="2005200"/>
            <a:ext cx="8785225" cy="4330969"/>
            <a:chOff x="179388" y="-4631538"/>
            <a:chExt cx="8785225" cy="4330969"/>
          </a:xfrm>
        </p:grpSpPr>
        <p:sp>
          <p:nvSpPr>
            <p:cNvPr id="161" name="Google Shape;161;p15"/>
            <p:cNvSpPr/>
            <p:nvPr/>
          </p:nvSpPr>
          <p:spPr>
            <a:xfrm>
              <a:off x="179388" y="-4631538"/>
              <a:ext cx="8785225" cy="4330969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698758" y="-1965605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アイコン&#10;&#10;自動的に生成された説明" id="163" name="Google Shape;163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9560" y="-2025780"/>
              <a:ext cx="1354704" cy="1263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15"/>
            <p:cNvSpPr txBox="1"/>
            <p:nvPr/>
          </p:nvSpPr>
          <p:spPr>
            <a:xfrm>
              <a:off x="708477" y="-2261693"/>
              <a:ext cx="1709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rgbClr val="0C5B9C"/>
                  </a:solidFill>
                </a:rPr>
                <a:t>車を持っていると！？</a:t>
              </a:r>
              <a:endParaRPr b="1" sz="1100"/>
            </a:p>
          </p:txBody>
        </p:sp>
        <p:sp>
          <p:nvSpPr>
            <p:cNvPr id="165" name="Google Shape;165;p15"/>
            <p:cNvSpPr txBox="1"/>
            <p:nvPr/>
          </p:nvSpPr>
          <p:spPr>
            <a:xfrm>
              <a:off x="3575542" y="-2261693"/>
              <a:ext cx="1904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rgbClr val="0C5B9C"/>
                  </a:solidFill>
                </a:rPr>
                <a:t>温泉に入ったときは！？</a:t>
              </a:r>
              <a:endParaRPr b="1" sz="1100"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613532" y="-1965605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部屋 が含まれている画像&#10;&#10;自動的に生成された説明" id="167" name="Google Shape;16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36451" y="-2028969"/>
              <a:ext cx="1630470" cy="1313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15"/>
            <p:cNvSpPr/>
            <p:nvPr/>
          </p:nvSpPr>
          <p:spPr>
            <a:xfrm>
              <a:off x="698758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4167" y="-4342949"/>
              <a:ext cx="1245490" cy="134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5"/>
            <p:cNvSpPr/>
            <p:nvPr/>
          </p:nvSpPr>
          <p:spPr>
            <a:xfrm>
              <a:off x="3613532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図形&#10;&#10;自動的に生成された説明" id="171" name="Google Shape;171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67695" y="-4133599"/>
              <a:ext cx="1567982" cy="1078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5"/>
            <p:cNvSpPr/>
            <p:nvPr/>
          </p:nvSpPr>
          <p:spPr>
            <a:xfrm>
              <a:off x="6683784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おもちゃ, 挿絵 が含まれている画像&#10;&#10;自動的に生成された説明" id="173" name="Google Shape;173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10785" y="-4270406"/>
              <a:ext cx="1822307" cy="134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5"/>
            <p:cNvSpPr txBox="1"/>
            <p:nvPr/>
          </p:nvSpPr>
          <p:spPr>
            <a:xfrm>
              <a:off x="738313" y="-4536021"/>
              <a:ext cx="1597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rgbClr val="0C5B9C"/>
                  </a:solidFill>
                </a:rPr>
                <a:t>給料をもらっ</a:t>
              </a:r>
              <a:r>
                <a:rPr b="1" lang="ja-JP" sz="1100">
                  <a:solidFill>
                    <a:srgbClr val="0C5B9C"/>
                  </a:solidFill>
                </a:rPr>
                <a:t>た</a:t>
              </a:r>
              <a:r>
                <a:rPr b="1" lang="ja-JP" sz="1100">
                  <a:solidFill>
                    <a:srgbClr val="0C5B9C"/>
                  </a:solidFill>
                </a:rPr>
                <a:t>ら！？</a:t>
              </a:r>
              <a:endParaRPr b="1" sz="1100"/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3659158" y="-4536021"/>
              <a:ext cx="1709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rgbClr val="0C5B9C"/>
                  </a:solidFill>
                </a:rPr>
                <a:t>家を持っていると！？</a:t>
              </a:r>
              <a:endParaRPr b="1" sz="1100"/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6304232" y="-4536021"/>
              <a:ext cx="2435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rgbClr val="0C5B9C"/>
                  </a:solidFill>
                </a:rPr>
                <a:t>お店でお買い物をしたときは！？</a:t>
              </a:r>
              <a:endParaRPr b="1" sz="1100"/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-116775" y="6007185"/>
            <a:ext cx="1027054" cy="855440"/>
            <a:chOff x="-116777" y="5996310"/>
            <a:chExt cx="1027054" cy="855440"/>
          </a:xfrm>
        </p:grpSpPr>
        <p:sp>
          <p:nvSpPr>
            <p:cNvPr id="178" name="Google Shape;178;p15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-116777" y="6267050"/>
              <a:ext cx="100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>
                  <a:solidFill>
                    <a:srgbClr val="134CBD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>
                <a:solidFill>
                  <a:srgbClr val="134CB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>
                  <a:solidFill>
                    <a:srgbClr val="134CBD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b="1" sz="1200"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/>
          <p:nvPr/>
        </p:nvSpPr>
        <p:spPr>
          <a:xfrm>
            <a:off x="3165967" y="1065378"/>
            <a:ext cx="5727300" cy="976800"/>
          </a:xfrm>
          <a:prstGeom prst="rect">
            <a:avLst/>
          </a:prstGeom>
          <a:noFill/>
          <a:ln cap="flat" cmpd="sng" w="22225">
            <a:solidFill>
              <a:srgbClr val="26C1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843129" y="151200"/>
            <a:ext cx="526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生活の中で関わりのある税金</a:t>
            </a:r>
            <a:endParaRPr b="1" sz="3000"/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63" y="5060512"/>
            <a:ext cx="1226130" cy="1509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6"/>
          <p:cNvGrpSpPr/>
          <p:nvPr/>
        </p:nvGrpSpPr>
        <p:grpSpPr>
          <a:xfrm>
            <a:off x="257224" y="1348777"/>
            <a:ext cx="2181719" cy="2733681"/>
            <a:chOff x="250825" y="1066179"/>
            <a:chExt cx="2181719" cy="2733681"/>
          </a:xfrm>
        </p:grpSpPr>
        <p:sp>
          <p:nvSpPr>
            <p:cNvPr id="190" name="Google Shape;190;p16"/>
            <p:cNvSpPr/>
            <p:nvPr/>
          </p:nvSpPr>
          <p:spPr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250825" y="1066181"/>
              <a:ext cx="2181719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 sz="1600">
                  <a:solidFill>
                    <a:schemeClr val="lt1"/>
                  </a:solidFill>
                </a:rPr>
                <a:t>消費者</a:t>
              </a:r>
              <a:endParaRPr b="1"/>
            </a:p>
          </p:txBody>
        </p:sp>
        <p:pic>
          <p:nvPicPr>
            <p:cNvPr id="192" name="Google Shape;192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0204" y="1515341"/>
              <a:ext cx="1102780" cy="1310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16"/>
            <p:cNvSpPr/>
            <p:nvPr/>
          </p:nvSpPr>
          <p:spPr>
            <a:xfrm>
              <a:off x="1479539" y="2425820"/>
              <a:ext cx="879319" cy="400109"/>
            </a:xfrm>
            <a:prstGeom prst="roundRect">
              <a:avLst>
                <a:gd fmla="val 9091" name="adj"/>
              </a:avLst>
            </a:prstGeom>
            <a:solidFill>
              <a:srgbClr val="A4E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ゲーム</a:t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1,100円</a:t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194;p16"/>
            <p:cNvGrpSpPr/>
            <p:nvPr/>
          </p:nvGrpSpPr>
          <p:grpSpPr>
            <a:xfrm>
              <a:off x="321213" y="2939304"/>
              <a:ext cx="2040900" cy="744000"/>
              <a:chOff x="321213" y="2939304"/>
              <a:chExt cx="2040900" cy="744000"/>
            </a:xfrm>
          </p:grpSpPr>
          <p:sp>
            <p:nvSpPr>
              <p:cNvPr id="195" name="Google Shape;195;p16"/>
              <p:cNvSpPr txBox="1"/>
              <p:nvPr/>
            </p:nvSpPr>
            <p:spPr>
              <a:xfrm>
                <a:off x="321213" y="2939304"/>
                <a:ext cx="2040900" cy="74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1000" u="none" strike="noStrike">
                    <a:solidFill>
                      <a:schemeClr val="dk1"/>
                    </a:solidFill>
                  </a:rPr>
                  <a:t>品物の金額1,000円と一緒に</a:t>
                </a:r>
                <a:endParaRPr b="1" i="0" sz="1000" u="none" strike="noStrike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1000" u="none" strike="noStrike">
                    <a:solidFill>
                      <a:schemeClr val="dk1"/>
                    </a:solidFill>
                  </a:rPr>
                  <a:t>消費税100円を支払う。</a:t>
                </a:r>
                <a:endParaRPr b="1" i="0" sz="1000" u="none" strike="noStrike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8181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900" u="none" strike="noStrike">
                    <a:solidFill>
                      <a:schemeClr val="dk1"/>
                    </a:solidFill>
                  </a:rPr>
                  <a:t>(消費税を</a:t>
                </a:r>
                <a:r>
                  <a:rPr b="1" lang="ja-JP" sz="900">
                    <a:solidFill>
                      <a:schemeClr val="dk1"/>
                    </a:solidFill>
                  </a:rPr>
                  <a:t>負担する</a:t>
                </a:r>
                <a:r>
                  <a:rPr b="1" i="0" lang="ja-JP" sz="900" u="none" strike="noStrike">
                    <a:solidFill>
                      <a:schemeClr val="dk1"/>
                    </a:solidFill>
                  </a:rPr>
                  <a:t>)</a:t>
                </a:r>
                <a:endParaRPr b="1" sz="900">
                  <a:solidFill>
                    <a:schemeClr val="dk1"/>
                  </a:solidFill>
                </a:endParaRPr>
              </a:p>
            </p:txBody>
          </p:sp>
          <p:sp>
            <p:nvSpPr>
              <p:cNvPr id="196" name="Google Shape;196;p16"/>
              <p:cNvSpPr txBox="1"/>
              <p:nvPr/>
            </p:nvSpPr>
            <p:spPr>
              <a:xfrm>
                <a:off x="839601" y="3371402"/>
                <a:ext cx="420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500">
                    <a:solidFill>
                      <a:schemeClr val="dk1"/>
                    </a:solidFill>
                  </a:rPr>
                  <a:t>ふたん</a:t>
                </a:r>
                <a:endParaRPr b="1" sz="500"/>
              </a:p>
            </p:txBody>
          </p:sp>
        </p:grpSp>
      </p:grpSp>
      <p:sp>
        <p:nvSpPr>
          <p:cNvPr id="197" name="Google Shape;197;p16"/>
          <p:cNvSpPr/>
          <p:nvPr/>
        </p:nvSpPr>
        <p:spPr>
          <a:xfrm rot="10800000">
            <a:off x="5856607" y="2113397"/>
            <a:ext cx="337228" cy="413277"/>
          </a:xfrm>
          <a:prstGeom prst="upArrow">
            <a:avLst>
              <a:gd fmla="val 50000" name="adj1"/>
              <a:gd fmla="val 5986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16"/>
          <p:cNvGrpSpPr/>
          <p:nvPr/>
        </p:nvGrpSpPr>
        <p:grpSpPr>
          <a:xfrm>
            <a:off x="1824692" y="1850937"/>
            <a:ext cx="1133121" cy="694389"/>
            <a:chOff x="1704581" y="1379374"/>
            <a:chExt cx="1133121" cy="694389"/>
          </a:xfrm>
        </p:grpSpPr>
        <p:pic>
          <p:nvPicPr>
            <p:cNvPr id="199" name="Google Shape;199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39131" y="1628189"/>
              <a:ext cx="445574" cy="4455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0" name="Google Shape;200;p16"/>
            <p:cNvGrpSpPr/>
            <p:nvPr/>
          </p:nvGrpSpPr>
          <p:grpSpPr>
            <a:xfrm>
              <a:off x="1704581" y="1379374"/>
              <a:ext cx="1133121" cy="621125"/>
              <a:chOff x="1704581" y="1379374"/>
              <a:chExt cx="1133121" cy="621125"/>
            </a:xfrm>
          </p:grpSpPr>
          <p:grpSp>
            <p:nvGrpSpPr>
              <p:cNvPr id="201" name="Google Shape;201;p16"/>
              <p:cNvGrpSpPr/>
              <p:nvPr/>
            </p:nvGrpSpPr>
            <p:grpSpPr>
              <a:xfrm>
                <a:off x="1978590" y="1379374"/>
                <a:ext cx="859112" cy="405111"/>
                <a:chOff x="2078852" y="2236872"/>
                <a:chExt cx="1038097" cy="489512"/>
              </a:xfrm>
            </p:grpSpPr>
            <p:pic>
              <p:nvPicPr>
                <p:cNvPr descr="図形&#10;&#10;自動的に生成された説明" id="202" name="Google Shape;202;p1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2078852" y="2236872"/>
                  <a:ext cx="991148" cy="4895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3" name="Google Shape;203;p16"/>
                <p:cNvSpPr txBox="1"/>
                <p:nvPr/>
              </p:nvSpPr>
              <p:spPr>
                <a:xfrm>
                  <a:off x="2119149" y="2239833"/>
                  <a:ext cx="997800" cy="48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ja-JP" sz="2000">
                      <a:solidFill>
                        <a:schemeClr val="lt1"/>
                      </a:solidFill>
                    </a:rPr>
                    <a:t>1000</a:t>
                  </a:r>
                  <a:endParaRPr/>
                </a:p>
              </p:txBody>
            </p:sp>
          </p:grpSp>
          <p:sp>
            <p:nvSpPr>
              <p:cNvPr id="204" name="Google Shape;204;p16"/>
              <p:cNvSpPr txBox="1"/>
              <p:nvPr/>
            </p:nvSpPr>
            <p:spPr>
              <a:xfrm>
                <a:off x="1704581" y="1692722"/>
                <a:ext cx="51167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>
                    <a:solidFill>
                      <a:schemeClr val="lt1"/>
                    </a:solidFill>
                  </a:rPr>
                  <a:t>100</a:t>
                </a:r>
                <a:endParaRPr/>
              </a:p>
            </p:txBody>
          </p:sp>
        </p:grpSp>
      </p:grpSp>
      <p:grpSp>
        <p:nvGrpSpPr>
          <p:cNvPr id="205" name="Google Shape;205;p16"/>
          <p:cNvGrpSpPr/>
          <p:nvPr/>
        </p:nvGrpSpPr>
        <p:grpSpPr>
          <a:xfrm>
            <a:off x="5326437" y="2116353"/>
            <a:ext cx="439544" cy="373627"/>
            <a:chOff x="5225880" y="2072885"/>
            <a:chExt cx="439544" cy="373627"/>
          </a:xfrm>
        </p:grpSpPr>
        <p:pic>
          <p:nvPicPr>
            <p:cNvPr id="206" name="Google Shape;206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58839" y="2072885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6"/>
            <p:cNvSpPr txBox="1"/>
            <p:nvPr/>
          </p:nvSpPr>
          <p:spPr>
            <a:xfrm>
              <a:off x="5225880" y="2126998"/>
              <a:ext cx="4395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chemeClr val="lt1"/>
                  </a:solidFill>
                </a:rPr>
                <a:t>100</a:t>
              </a:r>
              <a:endParaRPr/>
            </a:p>
          </p:txBody>
        </p:sp>
      </p:grpSp>
      <p:sp>
        <p:nvSpPr>
          <p:cNvPr id="208" name="Google Shape;208;p16"/>
          <p:cNvSpPr/>
          <p:nvPr/>
        </p:nvSpPr>
        <p:spPr>
          <a:xfrm>
            <a:off x="2577029" y="1356115"/>
            <a:ext cx="525600" cy="321222"/>
          </a:xfrm>
          <a:prstGeom prst="rightArrow">
            <a:avLst>
              <a:gd fmla="val 50000" name="adj1"/>
              <a:gd fmla="val 55337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 rot="10800000">
            <a:off x="5856022" y="3575549"/>
            <a:ext cx="338400" cy="414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16"/>
          <p:cNvGrpSpPr/>
          <p:nvPr/>
        </p:nvGrpSpPr>
        <p:grpSpPr>
          <a:xfrm>
            <a:off x="5326437" y="3579752"/>
            <a:ext cx="439544" cy="373627"/>
            <a:chOff x="5225880" y="3468591"/>
            <a:chExt cx="439544" cy="373627"/>
          </a:xfrm>
        </p:grpSpPr>
        <p:pic>
          <p:nvPicPr>
            <p:cNvPr id="211" name="Google Shape;211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58839" y="3468591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6"/>
            <p:cNvSpPr txBox="1"/>
            <p:nvPr/>
          </p:nvSpPr>
          <p:spPr>
            <a:xfrm>
              <a:off x="5225880" y="3522704"/>
              <a:ext cx="4395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>
                  <a:solidFill>
                    <a:schemeClr val="lt1"/>
                  </a:solidFill>
                </a:rPr>
                <a:t>100</a:t>
              </a:r>
              <a:endParaRPr/>
            </a:p>
          </p:txBody>
        </p:sp>
      </p:grpSp>
      <p:grpSp>
        <p:nvGrpSpPr>
          <p:cNvPr id="213" name="Google Shape;213;p16"/>
          <p:cNvGrpSpPr/>
          <p:nvPr/>
        </p:nvGrpSpPr>
        <p:grpSpPr>
          <a:xfrm>
            <a:off x="3188676" y="4035242"/>
            <a:ext cx="5775937" cy="900000"/>
            <a:chOff x="3188676" y="3909698"/>
            <a:chExt cx="5775937" cy="900000"/>
          </a:xfrm>
        </p:grpSpPr>
        <p:sp>
          <p:nvSpPr>
            <p:cNvPr id="214" name="Google Shape;214;p16"/>
            <p:cNvSpPr/>
            <p:nvPr/>
          </p:nvSpPr>
          <p:spPr>
            <a:xfrm>
              <a:off x="3188676" y="3909698"/>
              <a:ext cx="5775937" cy="90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188676" y="3910056"/>
              <a:ext cx="1262100" cy="346500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 sz="1600">
                  <a:solidFill>
                    <a:schemeClr val="lt1"/>
                  </a:solidFill>
                </a:rPr>
                <a:t>日本銀行</a:t>
              </a:r>
              <a:endParaRPr b="1"/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3204878" y="4386091"/>
              <a:ext cx="3796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100" u="none" strike="noStrike">
                  <a:solidFill>
                    <a:schemeClr val="dk1"/>
                  </a:solidFill>
                </a:rPr>
                <a:t>預けられた消費税を国のお金 (国庫金) として保管する。</a:t>
              </a:r>
              <a:endParaRPr b="1" i="0" sz="1100" u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3415696" y="3913546"/>
              <a:ext cx="437094" cy="84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b="1" lang="ja-JP" sz="500">
                  <a:solidFill>
                    <a:schemeClr val="lt1"/>
                  </a:solidFill>
                </a:rPr>
                <a:t>にっぽん</a:t>
              </a:r>
              <a:endParaRPr b="1"/>
            </a:p>
          </p:txBody>
        </p:sp>
      </p:grpSp>
      <p:sp>
        <p:nvSpPr>
          <p:cNvPr id="218" name="Google Shape;218;p16"/>
          <p:cNvSpPr/>
          <p:nvPr/>
        </p:nvSpPr>
        <p:spPr>
          <a:xfrm rot="10800000">
            <a:off x="4510224" y="5049097"/>
            <a:ext cx="338400" cy="42890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16"/>
          <p:cNvGrpSpPr/>
          <p:nvPr/>
        </p:nvGrpSpPr>
        <p:grpSpPr>
          <a:xfrm>
            <a:off x="3623143" y="4977316"/>
            <a:ext cx="817454" cy="472414"/>
            <a:chOff x="3544755" y="4870455"/>
            <a:chExt cx="899036" cy="519561"/>
          </a:xfrm>
        </p:grpSpPr>
        <p:sp>
          <p:nvSpPr>
            <p:cNvPr id="220" name="Google Shape;220;p16"/>
            <p:cNvSpPr/>
            <p:nvPr/>
          </p:nvSpPr>
          <p:spPr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1" name="Google Shape;221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38286" y="4943421"/>
              <a:ext cx="373627" cy="37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73244" y="4943421"/>
              <a:ext cx="373627" cy="37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941433" y="4944063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6"/>
            <p:cNvSpPr txBox="1"/>
            <p:nvPr/>
          </p:nvSpPr>
          <p:spPr>
            <a:xfrm>
              <a:off x="3638291" y="4944957"/>
              <a:ext cx="805500" cy="372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600">
                  <a:solidFill>
                    <a:schemeClr val="lt1"/>
                  </a:solidFill>
                </a:rPr>
                <a:t>78</a:t>
              </a:r>
              <a:r>
                <a:rPr lang="ja-JP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円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6"/>
          <p:cNvSpPr/>
          <p:nvPr/>
        </p:nvSpPr>
        <p:spPr>
          <a:xfrm rot="10800000">
            <a:off x="7714144" y="5045872"/>
            <a:ext cx="338400" cy="42890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16"/>
          <p:cNvGrpSpPr/>
          <p:nvPr/>
        </p:nvGrpSpPr>
        <p:grpSpPr>
          <a:xfrm>
            <a:off x="6820244" y="4977317"/>
            <a:ext cx="785449" cy="472414"/>
            <a:chOff x="6741856" y="4870455"/>
            <a:chExt cx="863837" cy="519561"/>
          </a:xfrm>
        </p:grpSpPr>
        <p:sp>
          <p:nvSpPr>
            <p:cNvPr id="227" name="Google Shape;227;p16"/>
            <p:cNvSpPr/>
            <p:nvPr/>
          </p:nvSpPr>
          <p:spPr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42206" y="4943421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77164" y="4944064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145353" y="4944064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6"/>
            <p:cNvSpPr txBox="1"/>
            <p:nvPr/>
          </p:nvSpPr>
          <p:spPr>
            <a:xfrm>
              <a:off x="6857262" y="4943114"/>
              <a:ext cx="721500" cy="372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600">
                  <a:solidFill>
                    <a:schemeClr val="lt1"/>
                  </a:solidFill>
                </a:rPr>
                <a:t>22</a:t>
              </a:r>
              <a:r>
                <a:rPr lang="ja-JP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円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6"/>
          <p:cNvGrpSpPr/>
          <p:nvPr/>
        </p:nvGrpSpPr>
        <p:grpSpPr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233" name="Google Shape;233;p16"/>
            <p:cNvSpPr/>
            <p:nvPr/>
          </p:nvSpPr>
          <p:spPr>
            <a:xfrm>
              <a:off x="3188676" y="5494198"/>
              <a:ext cx="2823484" cy="815122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 sz="1600">
                  <a:solidFill>
                    <a:schemeClr val="lt1"/>
                  </a:solidFill>
                </a:rPr>
                <a:t>国（国税）</a:t>
              </a:r>
              <a:endParaRPr b="1" sz="1600">
                <a:solidFill>
                  <a:schemeClr val="lt1"/>
                </a:solidFill>
              </a:endParaRPr>
            </a:p>
          </p:txBody>
        </p:sp>
        <p:sp>
          <p:nvSpPr>
            <p:cNvPr id="235" name="Google Shape;235;p16"/>
            <p:cNvSpPr txBox="1"/>
            <p:nvPr/>
          </p:nvSpPr>
          <p:spPr>
            <a:xfrm>
              <a:off x="4125212" y="5932225"/>
              <a:ext cx="950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u="none" strike="noStrike">
                  <a:solidFill>
                    <a:schemeClr val="dk1"/>
                  </a:solidFill>
                </a:rPr>
                <a:t>７．８％</a:t>
              </a:r>
              <a:endParaRPr b="1" i="0" u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36" name="Google Shape;236;p16"/>
          <p:cNvGrpSpPr/>
          <p:nvPr/>
        </p:nvGrpSpPr>
        <p:grpSpPr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237" name="Google Shape;237;p16"/>
            <p:cNvSpPr/>
            <p:nvPr/>
          </p:nvSpPr>
          <p:spPr>
            <a:xfrm>
              <a:off x="6213137" y="5494198"/>
              <a:ext cx="2751476" cy="815122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 sz="1600">
                  <a:solidFill>
                    <a:schemeClr val="lt1"/>
                  </a:solidFill>
                </a:rPr>
                <a:t>地方（地方税）</a:t>
              </a:r>
              <a:endParaRPr b="1"/>
            </a:p>
          </p:txBody>
        </p:sp>
        <p:sp>
          <p:nvSpPr>
            <p:cNvPr id="239" name="Google Shape;239;p16"/>
            <p:cNvSpPr txBox="1"/>
            <p:nvPr/>
          </p:nvSpPr>
          <p:spPr>
            <a:xfrm>
              <a:off x="7138613" y="5932225"/>
              <a:ext cx="909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>
                  <a:solidFill>
                    <a:schemeClr val="dk1"/>
                  </a:solidFill>
                </a:rPr>
                <a:t>２</a:t>
              </a:r>
              <a:r>
                <a:rPr b="1" i="0" lang="ja-JP" u="none" strike="noStrike">
                  <a:solidFill>
                    <a:schemeClr val="dk1"/>
                  </a:solidFill>
                </a:rPr>
                <a:t>．２％</a:t>
              </a:r>
              <a:endParaRPr b="1" i="0" u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806814" y="4287053"/>
            <a:ext cx="2181719" cy="942758"/>
            <a:chOff x="806814" y="4287053"/>
            <a:chExt cx="2181719" cy="942758"/>
          </a:xfrm>
        </p:grpSpPr>
        <p:sp>
          <p:nvSpPr>
            <p:cNvPr id="241" name="Google Shape;241;p16"/>
            <p:cNvSpPr/>
            <p:nvPr/>
          </p:nvSpPr>
          <p:spPr>
            <a:xfrm>
              <a:off x="806814" y="4287053"/>
              <a:ext cx="2181719" cy="942758"/>
            </a:xfrm>
            <a:prstGeom prst="wedgeEllipseCallout">
              <a:avLst>
                <a:gd fmla="val -32959" name="adj1"/>
                <a:gd fmla="val 56807" name="adj2"/>
              </a:avLst>
            </a:prstGeom>
            <a:solidFill>
              <a:schemeClr val="lt1"/>
            </a:solidFill>
            <a:ln cap="flat" cmpd="sng" w="19050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" name="Google Shape;242;p16"/>
            <p:cNvGrpSpPr/>
            <p:nvPr/>
          </p:nvGrpSpPr>
          <p:grpSpPr>
            <a:xfrm>
              <a:off x="982205" y="4504712"/>
              <a:ext cx="1853400" cy="464400"/>
              <a:chOff x="982205" y="4504712"/>
              <a:chExt cx="1853400" cy="464400"/>
            </a:xfrm>
          </p:grpSpPr>
          <p:sp>
            <p:nvSpPr>
              <p:cNvPr id="243" name="Google Shape;243;p16"/>
              <p:cNvSpPr txBox="1"/>
              <p:nvPr/>
            </p:nvSpPr>
            <p:spPr>
              <a:xfrm>
                <a:off x="982205" y="4504712"/>
                <a:ext cx="1853400" cy="46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1000" u="none" strike="noStrike">
                    <a:solidFill>
                      <a:schemeClr val="dk1"/>
                    </a:solidFill>
                  </a:rPr>
                  <a:t>お店は、 消費税を預かって</a:t>
                </a:r>
                <a:endParaRPr b="1" i="0" sz="1000" u="none" strike="noStrike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spcBef>
                    <a:spcPts val="500"/>
                  </a:spcBef>
                  <a:spcAft>
                    <a:spcPts val="0"/>
                  </a:spcAft>
                  <a:buNone/>
                </a:pPr>
                <a:r>
                  <a:rPr b="1" i="0" lang="ja-JP" sz="1000" u="none" strike="noStrike">
                    <a:solidFill>
                      <a:schemeClr val="dk1"/>
                    </a:solidFill>
                  </a:rPr>
                  <a:t>まとめて納めているんだね。</a:t>
                </a:r>
                <a:endParaRPr b="1" sz="950">
                  <a:solidFill>
                    <a:schemeClr val="dk1"/>
                  </a:solidFill>
                </a:endParaRPr>
              </a:p>
            </p:txBody>
          </p:sp>
          <p:sp>
            <p:nvSpPr>
              <p:cNvPr id="244" name="Google Shape;244;p16"/>
              <p:cNvSpPr txBox="1"/>
              <p:nvPr/>
            </p:nvSpPr>
            <p:spPr>
              <a:xfrm>
                <a:off x="1494575" y="4651200"/>
                <a:ext cx="338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500">
                    <a:solidFill>
                      <a:schemeClr val="dk1"/>
                    </a:solidFill>
                  </a:rPr>
                  <a:t>おさ</a:t>
                </a:r>
                <a:endParaRPr b="1" sz="500"/>
              </a:p>
            </p:txBody>
          </p:sp>
        </p:grpSp>
      </p:grpSp>
      <p:grpSp>
        <p:nvGrpSpPr>
          <p:cNvPr id="245" name="Google Shape;245;p16"/>
          <p:cNvGrpSpPr/>
          <p:nvPr/>
        </p:nvGrpSpPr>
        <p:grpSpPr>
          <a:xfrm>
            <a:off x="3184581" y="2462342"/>
            <a:ext cx="5780032" cy="1016399"/>
            <a:chOff x="3184581" y="2409500"/>
            <a:chExt cx="5780032" cy="1016399"/>
          </a:xfrm>
        </p:grpSpPr>
        <p:sp>
          <p:nvSpPr>
            <p:cNvPr id="246" name="Google Shape;246;p16"/>
            <p:cNvSpPr/>
            <p:nvPr/>
          </p:nvSpPr>
          <p:spPr>
            <a:xfrm>
              <a:off x="3188676" y="2525899"/>
              <a:ext cx="5775937" cy="90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188676" y="2525899"/>
              <a:ext cx="1262017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10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 sz="1600">
                  <a:solidFill>
                    <a:schemeClr val="lt1"/>
                  </a:solidFill>
                </a:rPr>
                <a:t>税務署</a:t>
              </a:r>
              <a:endParaRPr b="1"/>
            </a:p>
          </p:txBody>
        </p:sp>
        <p:grpSp>
          <p:nvGrpSpPr>
            <p:cNvPr id="248" name="Google Shape;248;p16"/>
            <p:cNvGrpSpPr/>
            <p:nvPr/>
          </p:nvGrpSpPr>
          <p:grpSpPr>
            <a:xfrm>
              <a:off x="3204878" y="2935146"/>
              <a:ext cx="2848800" cy="333613"/>
              <a:chOff x="3204878" y="2935146"/>
              <a:chExt cx="2848800" cy="333613"/>
            </a:xfrm>
          </p:grpSpPr>
          <p:sp>
            <p:nvSpPr>
              <p:cNvPr id="249" name="Google Shape;249;p16"/>
              <p:cNvSpPr txBox="1"/>
              <p:nvPr/>
            </p:nvSpPr>
            <p:spPr>
              <a:xfrm>
                <a:off x="3204878" y="3007158"/>
                <a:ext cx="28488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1100" u="none" strike="noStrike">
                    <a:solidFill>
                      <a:schemeClr val="dk1"/>
                    </a:solidFill>
                  </a:rPr>
                  <a:t>納められた消費税を日本銀行に預ける。</a:t>
                </a:r>
                <a:endParaRPr b="1" sz="1100"/>
              </a:p>
            </p:txBody>
          </p:sp>
          <p:sp>
            <p:nvSpPr>
              <p:cNvPr id="250" name="Google Shape;250;p16"/>
              <p:cNvSpPr txBox="1"/>
              <p:nvPr/>
            </p:nvSpPr>
            <p:spPr>
              <a:xfrm>
                <a:off x="3214800" y="2935146"/>
                <a:ext cx="420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500">
                    <a:solidFill>
                      <a:schemeClr val="dk1"/>
                    </a:solidFill>
                  </a:rPr>
                  <a:t>おさ</a:t>
                </a:r>
                <a:endParaRPr b="1"/>
              </a:p>
            </p:txBody>
          </p:sp>
        </p:grpSp>
        <p:sp>
          <p:nvSpPr>
            <p:cNvPr id="251" name="Google Shape;251;p16"/>
            <p:cNvSpPr/>
            <p:nvPr/>
          </p:nvSpPr>
          <p:spPr>
            <a:xfrm>
              <a:off x="3184581" y="2409500"/>
              <a:ext cx="1262017" cy="346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Arial"/>
                <a:buNone/>
              </a:pPr>
              <a:r>
                <a:rPr b="1" lang="ja-JP" sz="500">
                  <a:solidFill>
                    <a:schemeClr val="lt1"/>
                  </a:solidFill>
                </a:rPr>
                <a:t>ぜいむしょ</a:t>
              </a:r>
              <a:endParaRPr b="1" sz="500"/>
            </a:p>
          </p:txBody>
        </p:sp>
      </p:grpSp>
      <p:grpSp>
        <p:nvGrpSpPr>
          <p:cNvPr id="252" name="Google Shape;252;p16"/>
          <p:cNvGrpSpPr/>
          <p:nvPr/>
        </p:nvGrpSpPr>
        <p:grpSpPr>
          <a:xfrm>
            <a:off x="5390701" y="1144718"/>
            <a:ext cx="1660098" cy="818030"/>
            <a:chOff x="5418411" y="1144718"/>
            <a:chExt cx="1660098" cy="818030"/>
          </a:xfrm>
        </p:grpSpPr>
        <p:sp>
          <p:nvSpPr>
            <p:cNvPr id="253" name="Google Shape;253;p16"/>
            <p:cNvSpPr/>
            <p:nvPr/>
          </p:nvSpPr>
          <p:spPr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>
              <a:off x="5418411" y="1144718"/>
              <a:ext cx="938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000" u="none" strike="noStrike">
                  <a:solidFill>
                    <a:srgbClr val="0C98C4"/>
                  </a:solidFill>
                </a:rPr>
                <a:t>お店の売上</a:t>
              </a:r>
              <a:endParaRPr b="1" sz="900">
                <a:solidFill>
                  <a:srgbClr val="0C98C4"/>
                </a:solidFill>
              </a:endParaRPr>
            </a:p>
          </p:txBody>
        </p:sp>
        <p:grpSp>
          <p:nvGrpSpPr>
            <p:cNvPr id="255" name="Google Shape;255;p16"/>
            <p:cNvGrpSpPr/>
            <p:nvPr/>
          </p:nvGrpSpPr>
          <p:grpSpPr>
            <a:xfrm>
              <a:off x="5845632" y="1423047"/>
              <a:ext cx="839806" cy="417131"/>
              <a:chOff x="2078852" y="2236872"/>
              <a:chExt cx="1014769" cy="504036"/>
            </a:xfrm>
          </p:grpSpPr>
          <p:pic>
            <p:nvPicPr>
              <p:cNvPr descr="図形&#10;&#10;自動的に生成された説明" id="256" name="Google Shape;256;p1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078852" y="2236872"/>
                <a:ext cx="991148" cy="4895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7" name="Google Shape;257;p16"/>
              <p:cNvSpPr txBox="1"/>
              <p:nvPr/>
            </p:nvSpPr>
            <p:spPr>
              <a:xfrm>
                <a:off x="2095821" y="2257308"/>
                <a:ext cx="997800" cy="4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2000">
                    <a:solidFill>
                      <a:schemeClr val="lt1"/>
                    </a:solidFill>
                  </a:rPr>
                  <a:t>1000</a:t>
                </a:r>
                <a:endParaRPr/>
              </a:p>
            </p:txBody>
          </p:sp>
        </p:grpSp>
      </p:grpSp>
      <p:sp>
        <p:nvSpPr>
          <p:cNvPr id="258" name="Google Shape;258;p16"/>
          <p:cNvSpPr/>
          <p:nvPr/>
        </p:nvSpPr>
        <p:spPr>
          <a:xfrm>
            <a:off x="3165967" y="1066181"/>
            <a:ext cx="1262100" cy="346500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ja-JP" sz="1600">
                <a:solidFill>
                  <a:schemeClr val="lt1"/>
                </a:solidFill>
              </a:rPr>
              <a:t>お店</a:t>
            </a:r>
            <a:endParaRPr b="1"/>
          </a:p>
        </p:txBody>
      </p:sp>
      <p:grpSp>
        <p:nvGrpSpPr>
          <p:cNvPr id="259" name="Google Shape;259;p16"/>
          <p:cNvGrpSpPr/>
          <p:nvPr/>
        </p:nvGrpSpPr>
        <p:grpSpPr>
          <a:xfrm>
            <a:off x="3204878" y="1520257"/>
            <a:ext cx="2194800" cy="495000"/>
            <a:chOff x="3204878" y="1520257"/>
            <a:chExt cx="2194800" cy="495000"/>
          </a:xfrm>
        </p:grpSpPr>
        <p:sp>
          <p:nvSpPr>
            <p:cNvPr id="260" name="Google Shape;260;p16"/>
            <p:cNvSpPr txBox="1"/>
            <p:nvPr/>
          </p:nvSpPr>
          <p:spPr>
            <a:xfrm>
              <a:off x="3204878" y="1520257"/>
              <a:ext cx="21948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100" u="none" strike="noStrike">
                  <a:solidFill>
                    <a:schemeClr val="dk1"/>
                  </a:solidFill>
                </a:rPr>
                <a:t>消費者から預かった</a:t>
              </a:r>
              <a:endParaRPr b="1" i="0" sz="1100" u="none" strike="noStrike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i="0" lang="ja-JP" sz="1100" u="none" strike="noStrike">
                  <a:solidFill>
                    <a:schemeClr val="dk1"/>
                  </a:solidFill>
                </a:rPr>
                <a:t>消費税の額を計算して納める。</a:t>
              </a:r>
              <a:endParaRPr b="1" sz="1000">
                <a:solidFill>
                  <a:schemeClr val="dk1"/>
                </a:solidFill>
              </a:endParaRPr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4611600" y="1683149"/>
              <a:ext cx="33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500">
                  <a:solidFill>
                    <a:schemeClr val="dk1"/>
                  </a:solidFill>
                </a:rPr>
                <a:t>おさ</a:t>
              </a:r>
              <a:endParaRPr b="1" sz="500"/>
            </a:p>
          </p:txBody>
        </p:sp>
      </p:grpSp>
      <p:sp>
        <p:nvSpPr>
          <p:cNvPr id="262" name="Google Shape;262;p16"/>
          <p:cNvSpPr/>
          <p:nvPr/>
        </p:nvSpPr>
        <p:spPr>
          <a:xfrm>
            <a:off x="3102973" y="6432897"/>
            <a:ext cx="5281871" cy="13217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700">
                <a:solidFill>
                  <a:schemeClr val="dk1"/>
                </a:solidFill>
              </a:rPr>
              <a:t>※消費税は国税（消費税）と地方税（地方消費税）に分かれていて10%のうち7.8%が国税、2.2％が地方税です。</a:t>
            </a:r>
            <a:endParaRPr b="1" sz="1300"/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95283" y="1029349"/>
            <a:ext cx="1654831" cy="10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85826" y="2317838"/>
            <a:ext cx="1473744" cy="143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34127" y="3990638"/>
            <a:ext cx="1977142" cy="95668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 txBox="1"/>
          <p:nvPr/>
        </p:nvSpPr>
        <p:spPr>
          <a:xfrm>
            <a:off x="194203" y="957280"/>
            <a:ext cx="242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700">
                <a:solidFill>
                  <a:schemeClr val="dk1"/>
                </a:solidFill>
              </a:rPr>
              <a:t>消費税についての説明</a:t>
            </a:r>
            <a:endParaRPr b="1" sz="1300"/>
          </a:p>
        </p:txBody>
      </p:sp>
      <p:sp>
        <p:nvSpPr>
          <p:cNvPr id="267" name="Google Shape;267;p16"/>
          <p:cNvSpPr txBox="1"/>
          <p:nvPr/>
        </p:nvSpPr>
        <p:spPr>
          <a:xfrm>
            <a:off x="4484975" y="2988000"/>
            <a:ext cx="50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00">
                <a:solidFill>
                  <a:schemeClr val="dk1"/>
                </a:solidFill>
              </a:rPr>
              <a:t>にっぽん</a:t>
            </a:r>
            <a:endParaRPr b="1" sz="500">
              <a:solidFill>
                <a:schemeClr val="dk1"/>
              </a:solidFill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1198800" y="3402000"/>
            <a:ext cx="43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00">
                <a:solidFill>
                  <a:schemeClr val="dk1"/>
                </a:solidFill>
              </a:rPr>
              <a:t>しはら</a:t>
            </a:r>
            <a:endParaRPr b="1" sz="5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7"/>
          <p:cNvGrpSpPr/>
          <p:nvPr/>
        </p:nvGrpSpPr>
        <p:grpSpPr>
          <a:xfrm>
            <a:off x="2674765" y="4684587"/>
            <a:ext cx="5435120" cy="455133"/>
            <a:chOff x="2038472" y="4684587"/>
            <a:chExt cx="6234735" cy="455133"/>
          </a:xfrm>
        </p:grpSpPr>
        <p:sp>
          <p:nvSpPr>
            <p:cNvPr id="274" name="Google Shape;274;p17"/>
            <p:cNvSpPr/>
            <p:nvPr/>
          </p:nvSpPr>
          <p:spPr>
            <a:xfrm>
              <a:off x="6785581" y="4693311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7FD3"/>
                </a:buClr>
                <a:buSzPts val="1800"/>
                <a:buFont typeface="Arial"/>
                <a:buNone/>
              </a:pPr>
              <a:r>
                <a:rPr b="1" lang="ja-JP" sz="1600">
                  <a:solidFill>
                    <a:srgbClr val="8B7FD3"/>
                  </a:solidFill>
                </a:rPr>
                <a:t>住民税</a:t>
              </a:r>
              <a:endParaRPr b="1" sz="1200"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2038472" y="4693311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7FD3"/>
                </a:buClr>
                <a:buSzPts val="1800"/>
                <a:buFont typeface="Arial"/>
                <a:buNone/>
              </a:pPr>
              <a:r>
                <a:rPr b="1" lang="ja-JP" sz="1600">
                  <a:solidFill>
                    <a:srgbClr val="8B7FD3"/>
                  </a:solidFill>
                </a:rPr>
                <a:t>所得税</a:t>
              </a:r>
              <a:endParaRPr b="1" sz="1200"/>
            </a:p>
          </p:txBody>
        </p:sp>
        <p:sp>
          <p:nvSpPr>
            <p:cNvPr id="276" name="Google Shape;276;p17"/>
            <p:cNvSpPr/>
            <p:nvPr/>
          </p:nvSpPr>
          <p:spPr>
            <a:xfrm flipH="1">
              <a:off x="3190525" y="4684587"/>
              <a:ext cx="3966890" cy="455133"/>
            </a:xfrm>
            <a:custGeom>
              <a:rect b="b" l="l" r="r" t="t"/>
              <a:pathLst>
                <a:path extrusionOk="0" h="455133" w="3966890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17"/>
          <p:cNvGrpSpPr/>
          <p:nvPr/>
        </p:nvGrpSpPr>
        <p:grpSpPr>
          <a:xfrm>
            <a:off x="1355298" y="2583642"/>
            <a:ext cx="6302975" cy="643350"/>
            <a:chOff x="1355298" y="2304827"/>
            <a:chExt cx="6302975" cy="643350"/>
          </a:xfrm>
        </p:grpSpPr>
        <p:sp>
          <p:nvSpPr>
            <p:cNvPr id="278" name="Google Shape;278;p17"/>
            <p:cNvSpPr/>
            <p:nvPr/>
          </p:nvSpPr>
          <p:spPr>
            <a:xfrm>
              <a:off x="7367407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4352148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1355298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1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82" name="Google Shape;282;p17"/>
          <p:cNvSpPr txBox="1"/>
          <p:nvPr/>
        </p:nvSpPr>
        <p:spPr>
          <a:xfrm>
            <a:off x="843129" y="151988"/>
            <a:ext cx="526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生活の中で関わりのある税金</a:t>
            </a:r>
            <a:endParaRPr b="1" sz="1200"/>
          </a:p>
        </p:txBody>
      </p:sp>
      <p:grpSp>
        <p:nvGrpSpPr>
          <p:cNvPr id="283" name="Google Shape;283;p17"/>
          <p:cNvGrpSpPr/>
          <p:nvPr/>
        </p:nvGrpSpPr>
        <p:grpSpPr>
          <a:xfrm>
            <a:off x="259302" y="1344996"/>
            <a:ext cx="2686425" cy="1447719"/>
            <a:chOff x="259302" y="1066181"/>
            <a:chExt cx="2686425" cy="1447719"/>
          </a:xfrm>
        </p:grpSpPr>
        <p:sp>
          <p:nvSpPr>
            <p:cNvPr id="284" name="Google Shape;284;p17"/>
            <p:cNvSpPr/>
            <p:nvPr/>
          </p:nvSpPr>
          <p:spPr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03781" y="1530517"/>
              <a:ext cx="1541946" cy="976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7"/>
            <p:cNvSpPr/>
            <p:nvPr/>
          </p:nvSpPr>
          <p:spPr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商品を買った場合</a:t>
              </a:r>
              <a:endParaRPr b="1" sz="1200"/>
            </a:p>
          </p:txBody>
        </p:sp>
        <p:sp>
          <p:nvSpPr>
            <p:cNvPr id="287" name="Google Shape;287;p17"/>
            <p:cNvSpPr txBox="1"/>
            <p:nvPr/>
          </p:nvSpPr>
          <p:spPr>
            <a:xfrm>
              <a:off x="259803" y="1466301"/>
              <a:ext cx="1871100" cy="99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お店で商品を買いました。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代金 1,000円と、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税金100円を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支払いました。</a:t>
              </a:r>
              <a:endParaRPr b="1" sz="1000">
                <a:solidFill>
                  <a:schemeClr val="dk1"/>
                </a:solidFill>
              </a:endParaRPr>
            </a:p>
          </p:txBody>
        </p:sp>
      </p:grpSp>
      <p:grpSp>
        <p:nvGrpSpPr>
          <p:cNvPr id="288" name="Google Shape;288;p17"/>
          <p:cNvGrpSpPr/>
          <p:nvPr/>
        </p:nvGrpSpPr>
        <p:grpSpPr>
          <a:xfrm>
            <a:off x="3276625" y="1344996"/>
            <a:ext cx="2743684" cy="1447719"/>
            <a:chOff x="3276625" y="1066181"/>
            <a:chExt cx="2743684" cy="1447719"/>
          </a:xfrm>
        </p:grpSpPr>
        <p:sp>
          <p:nvSpPr>
            <p:cNvPr id="289" name="Google Shape;289;p17"/>
            <p:cNvSpPr/>
            <p:nvPr/>
          </p:nvSpPr>
          <p:spPr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グラフィカル ユーザー インターフェイス&#10;&#10;自動的に生成された説明" id="290" name="Google Shape;290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8020" y="1431433"/>
              <a:ext cx="1462289" cy="1072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17"/>
            <p:cNvSpPr/>
            <p:nvPr/>
          </p:nvSpPr>
          <p:spPr>
            <a:xfrm>
              <a:off x="3276625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自分で商売をしている場合</a:t>
              </a:r>
              <a:endParaRPr b="1" sz="1200"/>
            </a:p>
          </p:txBody>
        </p:sp>
        <p:grpSp>
          <p:nvGrpSpPr>
            <p:cNvPr id="292" name="Google Shape;292;p17"/>
            <p:cNvGrpSpPr/>
            <p:nvPr/>
          </p:nvGrpSpPr>
          <p:grpSpPr>
            <a:xfrm>
              <a:off x="3276625" y="1401235"/>
              <a:ext cx="1852500" cy="979800"/>
              <a:chOff x="3218597" y="1377125"/>
              <a:chExt cx="1852500" cy="979800"/>
            </a:xfrm>
          </p:grpSpPr>
          <p:sp>
            <p:nvSpPr>
              <p:cNvPr id="293" name="Google Shape;293;p17"/>
              <p:cNvSpPr txBox="1"/>
              <p:nvPr/>
            </p:nvSpPr>
            <p:spPr>
              <a:xfrm>
                <a:off x="3218597" y="1377125"/>
                <a:ext cx="1852500" cy="9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ＹｏｕＴｕｂｅｒや大工さん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など自分で商売を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している方は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確定申告で税金を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納めています。</a:t>
                </a:r>
                <a:endParaRPr b="1" sz="1000">
                  <a:solidFill>
                    <a:schemeClr val="dk1"/>
                  </a:solidFill>
                </a:endParaRPr>
              </a:p>
            </p:txBody>
          </p:sp>
          <p:sp>
            <p:nvSpPr>
              <p:cNvPr id="294" name="Google Shape;294;p17"/>
              <p:cNvSpPr txBox="1"/>
              <p:nvPr/>
            </p:nvSpPr>
            <p:spPr>
              <a:xfrm>
                <a:off x="3269842" y="1833439"/>
                <a:ext cx="61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かくていしんこく</a:t>
                </a:r>
                <a:endParaRPr sz="1300"/>
              </a:p>
            </p:txBody>
          </p:sp>
          <p:sp>
            <p:nvSpPr>
              <p:cNvPr id="295" name="Google Shape;295;p17"/>
              <p:cNvSpPr txBox="1"/>
              <p:nvPr/>
            </p:nvSpPr>
            <p:spPr>
              <a:xfrm>
                <a:off x="3235972" y="2055075"/>
                <a:ext cx="295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おさ</a:t>
                </a:r>
                <a:endParaRPr sz="400"/>
              </a:p>
            </p:txBody>
          </p:sp>
        </p:grpSp>
      </p:grpSp>
      <p:grpSp>
        <p:nvGrpSpPr>
          <p:cNvPr id="296" name="Google Shape;296;p17"/>
          <p:cNvGrpSpPr/>
          <p:nvPr/>
        </p:nvGrpSpPr>
        <p:grpSpPr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297" name="Google Shape;297;p17"/>
            <p:cNvSpPr/>
            <p:nvPr/>
          </p:nvSpPr>
          <p:spPr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男性の顔の絵&#10;&#10;低い精度で自動的に生成された説明" id="298" name="Google Shape;29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6504" y="1421043"/>
              <a:ext cx="843389" cy="1092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7"/>
            <p:cNvSpPr/>
            <p:nvPr/>
          </p:nvSpPr>
          <p:spPr>
            <a:xfrm>
              <a:off x="617789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会社などに勤めている場合</a:t>
              </a:r>
              <a:endParaRPr b="1" sz="1200"/>
            </a:p>
          </p:txBody>
        </p:sp>
        <p:sp>
          <p:nvSpPr>
            <p:cNvPr id="300" name="Google Shape;300;p17"/>
            <p:cNvSpPr txBox="1"/>
            <p:nvPr/>
          </p:nvSpPr>
          <p:spPr>
            <a:xfrm>
              <a:off x="6180616" y="1466301"/>
              <a:ext cx="18807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000" u="none" strike="noStrike">
                  <a:solidFill>
                    <a:schemeClr val="dk1"/>
                  </a:solidFill>
                </a:rPr>
                <a:t>会社員は</a:t>
              </a:r>
              <a:r>
                <a:rPr b="1" lang="ja-JP" sz="1000">
                  <a:solidFill>
                    <a:schemeClr val="dk1"/>
                  </a:solidFill>
                </a:rPr>
                <a:t>、</a:t>
              </a:r>
              <a:r>
                <a:rPr b="1" i="0" lang="ja-JP" sz="1000" u="none" strike="noStrike">
                  <a:solidFill>
                    <a:schemeClr val="dk1"/>
                  </a:solidFill>
                </a:rPr>
                <a:t>毎月会社から</a:t>
              </a:r>
              <a:endParaRPr b="1" i="0" sz="1000" u="none" strike="noStrike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はら</a:t>
              </a:r>
              <a:r>
                <a:rPr b="1" i="0" lang="ja-JP" sz="1000" u="none" strike="noStrike">
                  <a:solidFill>
                    <a:schemeClr val="dk1"/>
                  </a:solidFill>
                </a:rPr>
                <a:t>われる給料の中から、</a:t>
              </a:r>
              <a:endParaRPr b="1" i="0" sz="1000" u="none" strike="noStrike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000" u="none" strike="noStrike">
                  <a:solidFill>
                    <a:schemeClr val="dk1"/>
                  </a:solidFill>
                </a:rPr>
                <a:t>税金</a:t>
              </a:r>
              <a:r>
                <a:rPr b="1" i="0" lang="ja-JP" sz="900" u="none" strike="noStrike">
                  <a:solidFill>
                    <a:schemeClr val="dk1"/>
                  </a:solidFill>
                </a:rPr>
                <a:t>(所得税・住民税)</a:t>
              </a:r>
              <a:r>
                <a:rPr b="1" i="0" lang="ja-JP" sz="1000" u="none" strike="noStrike">
                  <a:solidFill>
                    <a:schemeClr val="dk1"/>
                  </a:solidFill>
                </a:rPr>
                <a:t>が</a:t>
              </a:r>
              <a:endParaRPr b="1" i="0" sz="1000" u="none" strike="noStrike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000" u="none" strike="noStrike">
                  <a:solidFill>
                    <a:schemeClr val="dk1"/>
                  </a:solidFill>
                </a:rPr>
                <a:t>差し引かれています。</a:t>
              </a:r>
              <a:endParaRPr b="1" i="0" sz="1000" u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3276000" y="3227568"/>
            <a:ext cx="5702792" cy="1485714"/>
            <a:chOff x="3276000" y="2948753"/>
            <a:chExt cx="5702792" cy="1485714"/>
          </a:xfrm>
        </p:grpSpPr>
        <p:sp>
          <p:nvSpPr>
            <p:cNvPr id="302" name="Google Shape;302;p17"/>
            <p:cNvSpPr/>
            <p:nvPr/>
          </p:nvSpPr>
          <p:spPr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C3A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白いバックグラウンドの前にあるキーボード&#10;&#10;低い精度で自動的に生成された説明" id="303" name="Google Shape;303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84059" y="3516206"/>
              <a:ext cx="1394733" cy="91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17"/>
            <p:cNvSpPr/>
            <p:nvPr/>
          </p:nvSpPr>
          <p:spPr>
            <a:xfrm>
              <a:off x="6157530" y="3058461"/>
              <a:ext cx="945835" cy="259745"/>
            </a:xfrm>
            <a:prstGeom prst="roundRect">
              <a:avLst>
                <a:gd fmla="val 50000" name="adj"/>
              </a:avLst>
            </a:prstGeom>
            <a:solidFill>
              <a:srgbClr val="EE828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lang="ja-JP" sz="1100">
                  <a:solidFill>
                    <a:schemeClr val="lt1"/>
                  </a:solidFill>
                </a:rPr>
                <a:t>会社</a:t>
              </a:r>
              <a:endParaRPr b="1" sz="1300"/>
            </a:p>
          </p:txBody>
        </p:sp>
        <p:pic>
          <p:nvPicPr>
            <p:cNvPr descr="時計 が含まれている画像&#10;&#10;自動的に生成された説明" id="305" name="Google Shape;305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28181" y="2948753"/>
              <a:ext cx="1088211" cy="1457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17"/>
            <p:cNvSpPr/>
            <p:nvPr/>
          </p:nvSpPr>
          <p:spPr>
            <a:xfrm>
              <a:off x="3362469" y="3058461"/>
              <a:ext cx="1152128" cy="259745"/>
            </a:xfrm>
            <a:prstGeom prst="roundRect">
              <a:avLst>
                <a:gd fmla="val 50000" name="adj"/>
              </a:avLst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lang="ja-JP" sz="1100">
                  <a:solidFill>
                    <a:schemeClr val="lt1"/>
                  </a:solidFill>
                </a:rPr>
                <a:t>個人事業主</a:t>
              </a:r>
              <a:endParaRPr b="1" sz="1300"/>
            </a:p>
          </p:txBody>
        </p:sp>
        <p:grpSp>
          <p:nvGrpSpPr>
            <p:cNvPr id="307" name="Google Shape;307;p17"/>
            <p:cNvGrpSpPr/>
            <p:nvPr/>
          </p:nvGrpSpPr>
          <p:grpSpPr>
            <a:xfrm>
              <a:off x="3277622" y="3405887"/>
              <a:ext cx="1648200" cy="887700"/>
              <a:chOff x="3277622" y="3405887"/>
              <a:chExt cx="1648200" cy="887700"/>
            </a:xfrm>
          </p:grpSpPr>
          <p:sp>
            <p:nvSpPr>
              <p:cNvPr id="308" name="Google Shape;308;p17"/>
              <p:cNvSpPr txBox="1"/>
              <p:nvPr/>
            </p:nvSpPr>
            <p:spPr>
              <a:xfrm>
                <a:off x="3277622" y="3405887"/>
                <a:ext cx="1648200" cy="8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自分で税金を計算して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税務署に申告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900">
                    <a:solidFill>
                      <a:schemeClr val="dk1"/>
                    </a:solidFill>
                  </a:rPr>
                  <a:t>(申し出ること）</a:t>
                </a:r>
                <a:r>
                  <a:rPr b="1" lang="ja-JP" sz="1000">
                    <a:solidFill>
                      <a:schemeClr val="dk1"/>
                    </a:solidFill>
                  </a:rPr>
                  <a:t>し、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納めます </a:t>
                </a:r>
                <a:r>
                  <a:rPr b="1" lang="ja-JP" sz="900">
                    <a:solidFill>
                      <a:schemeClr val="dk1"/>
                    </a:solidFill>
                  </a:rPr>
                  <a:t>(確定申告)</a:t>
                </a:r>
                <a:r>
                  <a:rPr b="1" lang="ja-JP" sz="1000">
                    <a:solidFill>
                      <a:schemeClr val="dk1"/>
                    </a:solidFill>
                  </a:rPr>
                  <a:t>。</a:t>
                </a:r>
                <a:endParaRPr b="1" sz="1000">
                  <a:solidFill>
                    <a:schemeClr val="dk1"/>
                  </a:solidFill>
                </a:endParaRPr>
              </a:p>
            </p:txBody>
          </p:sp>
          <p:sp>
            <p:nvSpPr>
              <p:cNvPr id="309" name="Google Shape;309;p17"/>
              <p:cNvSpPr txBox="1"/>
              <p:nvPr/>
            </p:nvSpPr>
            <p:spPr>
              <a:xfrm>
                <a:off x="3362466" y="3573185"/>
                <a:ext cx="4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ぜいむしょ</a:t>
                </a:r>
                <a:endParaRPr b="0" sz="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7"/>
              <p:cNvSpPr txBox="1"/>
              <p:nvPr/>
            </p:nvSpPr>
            <p:spPr>
              <a:xfrm>
                <a:off x="3814924" y="3573185"/>
                <a:ext cx="3915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しんこく</a:t>
                </a:r>
                <a:endParaRPr sz="400"/>
              </a:p>
            </p:txBody>
          </p:sp>
          <p:sp>
            <p:nvSpPr>
              <p:cNvPr id="311" name="Google Shape;311;p17"/>
              <p:cNvSpPr txBox="1"/>
              <p:nvPr/>
            </p:nvSpPr>
            <p:spPr>
              <a:xfrm>
                <a:off x="3888000" y="3990785"/>
                <a:ext cx="61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かくていしんこく</a:t>
                </a:r>
                <a:endParaRPr sz="400"/>
              </a:p>
            </p:txBody>
          </p:sp>
          <p:sp>
            <p:nvSpPr>
              <p:cNvPr id="312" name="Google Shape;312;p17"/>
              <p:cNvSpPr txBox="1"/>
              <p:nvPr/>
            </p:nvSpPr>
            <p:spPr>
              <a:xfrm>
                <a:off x="3322800" y="3760385"/>
                <a:ext cx="360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もう</a:t>
                </a:r>
                <a:endParaRPr b="0" sz="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17"/>
            <p:cNvGrpSpPr/>
            <p:nvPr/>
          </p:nvGrpSpPr>
          <p:grpSpPr>
            <a:xfrm>
              <a:off x="6081549" y="3405887"/>
              <a:ext cx="1895100" cy="847800"/>
              <a:chOff x="6081549" y="3405887"/>
              <a:chExt cx="1895100" cy="847800"/>
            </a:xfrm>
          </p:grpSpPr>
          <p:sp>
            <p:nvSpPr>
              <p:cNvPr id="314" name="Google Shape;314;p17"/>
              <p:cNvSpPr txBox="1"/>
              <p:nvPr/>
            </p:nvSpPr>
            <p:spPr>
              <a:xfrm>
                <a:off x="6081549" y="3405887"/>
                <a:ext cx="1895100" cy="8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1425" spcFirstLastPara="1" rIns="54000" wrap="square" tIns="45700">
                <a:sp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会社は、社員から預かった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税金をまとめて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納めます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（源泉徴収）。</a:t>
                </a:r>
                <a:endParaRPr b="1" sz="1200"/>
              </a:p>
            </p:txBody>
          </p:sp>
          <p:sp>
            <p:nvSpPr>
              <p:cNvPr id="315" name="Google Shape;315;p17"/>
              <p:cNvSpPr txBox="1"/>
              <p:nvPr/>
            </p:nvSpPr>
            <p:spPr>
              <a:xfrm>
                <a:off x="6210000" y="3947585"/>
                <a:ext cx="732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げんせんちょうしゅう</a:t>
                </a:r>
                <a:endParaRPr b="0" sz="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6" name="Google Shape;316;p17"/>
          <p:cNvGrpSpPr/>
          <p:nvPr/>
        </p:nvGrpSpPr>
        <p:grpSpPr>
          <a:xfrm>
            <a:off x="4877838" y="5148135"/>
            <a:ext cx="3589278" cy="1448586"/>
            <a:chOff x="5039206" y="4869320"/>
            <a:chExt cx="3589278" cy="1448586"/>
          </a:xfrm>
        </p:grpSpPr>
        <p:sp>
          <p:nvSpPr>
            <p:cNvPr id="317" name="Google Shape;317;p17"/>
            <p:cNvSpPr/>
            <p:nvPr/>
          </p:nvSpPr>
          <p:spPr>
            <a:xfrm>
              <a:off x="5039206" y="4869320"/>
              <a:ext cx="2592000" cy="144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8" name="Google Shape;318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60232" y="5227798"/>
              <a:ext cx="1968252" cy="1090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17"/>
            <p:cNvSpPr/>
            <p:nvPr/>
          </p:nvSpPr>
          <p:spPr>
            <a:xfrm>
              <a:off x="5091569" y="4948063"/>
              <a:ext cx="1487626" cy="818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rgbClr val="0C98C4"/>
                  </a:solidFill>
                </a:rPr>
                <a:t>都道府県</a:t>
              </a:r>
              <a:endParaRPr b="1">
                <a:solidFill>
                  <a:srgbClr val="0C98C4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rgbClr val="0C98C4"/>
                  </a:solidFill>
                </a:rPr>
                <a:t>市区町村</a:t>
              </a:r>
              <a:endParaRPr b="1">
                <a:solidFill>
                  <a:srgbClr val="0C98C4"/>
                </a:solidFill>
              </a:endParaRPr>
            </a:p>
          </p:txBody>
        </p:sp>
        <p:pic>
          <p:nvPicPr>
            <p:cNvPr id="320" name="Google Shape;320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-5400000">
              <a:off x="5726826" y="5206539"/>
              <a:ext cx="217112" cy="1184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7"/>
            <p:cNvSpPr/>
            <p:nvPr/>
          </p:nvSpPr>
          <p:spPr>
            <a:xfrm>
              <a:off x="5091569" y="5936248"/>
              <a:ext cx="1487626" cy="288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rgbClr val="0C98C4"/>
                  </a:solidFill>
                </a:rPr>
                <a:t>（地方公共団体）</a:t>
              </a:r>
              <a:endParaRPr b="1" sz="1200"/>
            </a:p>
          </p:txBody>
        </p:sp>
      </p:grpSp>
      <p:grpSp>
        <p:nvGrpSpPr>
          <p:cNvPr id="322" name="Google Shape;322;p17"/>
          <p:cNvGrpSpPr/>
          <p:nvPr/>
        </p:nvGrpSpPr>
        <p:grpSpPr>
          <a:xfrm>
            <a:off x="451232" y="4479401"/>
            <a:ext cx="1487626" cy="645301"/>
            <a:chOff x="451232" y="4200586"/>
            <a:chExt cx="1487626" cy="645301"/>
          </a:xfrm>
        </p:grpSpPr>
        <p:sp>
          <p:nvSpPr>
            <p:cNvPr id="323" name="Google Shape;323;p17"/>
            <p:cNvSpPr/>
            <p:nvPr/>
          </p:nvSpPr>
          <p:spPr>
            <a:xfrm>
              <a:off x="1612045" y="4200586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B0F2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51232" y="4413839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10F"/>
                </a:buClr>
                <a:buSzPts val="1800"/>
                <a:buFont typeface="Arial"/>
                <a:buNone/>
              </a:pPr>
              <a:r>
                <a:rPr b="1" lang="ja-JP" sz="1600">
                  <a:solidFill>
                    <a:srgbClr val="39B10F"/>
                  </a:solidFill>
                </a:rPr>
                <a:t>消費税</a:t>
              </a:r>
              <a:endParaRPr b="1" sz="1200"/>
            </a:p>
          </p:txBody>
        </p:sp>
      </p:grpSp>
      <p:grpSp>
        <p:nvGrpSpPr>
          <p:cNvPr id="325" name="Google Shape;325;p17"/>
          <p:cNvGrpSpPr/>
          <p:nvPr/>
        </p:nvGrpSpPr>
        <p:grpSpPr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326" name="Google Shape;326;p17"/>
            <p:cNvSpPr/>
            <p:nvPr/>
          </p:nvSpPr>
          <p:spPr>
            <a:xfrm>
              <a:off x="1512794" y="4869320"/>
              <a:ext cx="2592000" cy="144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1428224" y="5327483"/>
              <a:ext cx="1487626" cy="576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2000"/>
                <a:buFont typeface="Arial"/>
                <a:buNone/>
              </a:pPr>
              <a:r>
                <a:rPr b="1" lang="ja-JP" sz="1800">
                  <a:solidFill>
                    <a:srgbClr val="0C98C4"/>
                  </a:solidFill>
                </a:rPr>
                <a:t>税務署</a:t>
              </a:r>
              <a:endParaRPr b="1" sz="1800">
                <a:solidFill>
                  <a:srgbClr val="0C98C4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800"/>
                <a:buFont typeface="Arial"/>
                <a:buNone/>
              </a:pPr>
              <a:r>
                <a:rPr b="1" lang="ja-JP" sz="1600">
                  <a:solidFill>
                    <a:srgbClr val="0C98C4"/>
                  </a:solidFill>
                </a:rPr>
                <a:t>（国）</a:t>
              </a:r>
              <a:endParaRPr b="1" sz="1200"/>
            </a:p>
          </p:txBody>
        </p:sp>
        <p:pic>
          <p:nvPicPr>
            <p:cNvPr descr="ダイアグラム&#10;&#10;自動的に生成された説明" id="328" name="Google Shape;328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15850" y="5013176"/>
              <a:ext cx="1335625" cy="129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17"/>
            <p:cNvSpPr/>
            <p:nvPr/>
          </p:nvSpPr>
          <p:spPr>
            <a:xfrm>
              <a:off x="1428224" y="5221985"/>
              <a:ext cx="1487700" cy="1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800"/>
                <a:buFont typeface="Arial"/>
                <a:buNone/>
              </a:pPr>
              <a:r>
                <a:rPr lang="ja-JP" sz="800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ぜいむしょ</a:t>
              </a:r>
              <a:endParaRPr/>
            </a:p>
          </p:txBody>
        </p:sp>
      </p:grpSp>
      <p:grpSp>
        <p:nvGrpSpPr>
          <p:cNvPr id="330" name="Google Shape;330;p17"/>
          <p:cNvGrpSpPr/>
          <p:nvPr/>
        </p:nvGrpSpPr>
        <p:grpSpPr>
          <a:xfrm>
            <a:off x="259302" y="3250425"/>
            <a:ext cx="2842098" cy="1447658"/>
            <a:chOff x="259302" y="2971610"/>
            <a:chExt cx="2842098" cy="1447658"/>
          </a:xfrm>
        </p:grpSpPr>
        <p:sp>
          <p:nvSpPr>
            <p:cNvPr id="331" name="Google Shape;331;p17"/>
            <p:cNvSpPr/>
            <p:nvPr/>
          </p:nvSpPr>
          <p:spPr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39B10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11150" y="3045761"/>
              <a:ext cx="945835" cy="259745"/>
            </a:xfrm>
            <a:prstGeom prst="roundRect">
              <a:avLst>
                <a:gd fmla="val 50000" name="adj"/>
              </a:avLst>
            </a:prstGeom>
            <a:solidFill>
              <a:srgbClr val="44D01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lang="ja-JP" sz="1100">
                  <a:solidFill>
                    <a:schemeClr val="lt1"/>
                  </a:solidFill>
                </a:rPr>
                <a:t>お店</a:t>
              </a:r>
              <a:endParaRPr b="1" sz="1300"/>
            </a:p>
          </p:txBody>
        </p:sp>
        <p:sp>
          <p:nvSpPr>
            <p:cNvPr id="333" name="Google Shape;333;p17"/>
            <p:cNvSpPr txBox="1"/>
            <p:nvPr/>
          </p:nvSpPr>
          <p:spPr>
            <a:xfrm>
              <a:off x="259803" y="3405887"/>
              <a:ext cx="14319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お店は、預かった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消費税を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まとめて納めます。</a:t>
              </a:r>
              <a:endParaRPr b="1" sz="1000">
                <a:solidFill>
                  <a:schemeClr val="dk1"/>
                </a:solidFill>
              </a:endParaRPr>
            </a:p>
          </p:txBody>
        </p:sp>
        <p:pic>
          <p:nvPicPr>
            <p:cNvPr descr="図形, カレンダー&#10;&#10;自動的に生成された説明" id="334" name="Google Shape;334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680491" y="3501007"/>
              <a:ext cx="1420909" cy="918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17"/>
          <p:cNvSpPr txBox="1"/>
          <p:nvPr/>
        </p:nvSpPr>
        <p:spPr>
          <a:xfrm>
            <a:off x="3294000" y="4262400"/>
            <a:ext cx="29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400"/>
          </a:p>
        </p:txBody>
      </p:sp>
      <p:sp>
        <p:nvSpPr>
          <p:cNvPr id="336" name="Google Shape;336;p17"/>
          <p:cNvSpPr txBox="1"/>
          <p:nvPr/>
        </p:nvSpPr>
        <p:spPr>
          <a:xfrm>
            <a:off x="6094800" y="4024800"/>
            <a:ext cx="29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400"/>
          </a:p>
        </p:txBody>
      </p:sp>
      <p:sp>
        <p:nvSpPr>
          <p:cNvPr id="337" name="Google Shape;337;p17"/>
          <p:cNvSpPr txBox="1"/>
          <p:nvPr/>
        </p:nvSpPr>
        <p:spPr>
          <a:xfrm>
            <a:off x="784800" y="3967200"/>
            <a:ext cx="29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400"/>
          </a:p>
        </p:txBody>
      </p:sp>
      <p:sp>
        <p:nvSpPr>
          <p:cNvPr id="338" name="Google Shape;338;p17"/>
          <p:cNvSpPr txBox="1"/>
          <p:nvPr/>
        </p:nvSpPr>
        <p:spPr>
          <a:xfrm>
            <a:off x="194203" y="957280"/>
            <a:ext cx="219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600">
                <a:solidFill>
                  <a:schemeClr val="dk1"/>
                </a:solidFill>
              </a:rPr>
              <a:t>税金の流れと納め方</a:t>
            </a:r>
            <a:endParaRPr b="1" sz="1200"/>
          </a:p>
        </p:txBody>
      </p:sp>
      <p:sp>
        <p:nvSpPr>
          <p:cNvPr id="339" name="Google Shape;339;p17"/>
          <p:cNvSpPr txBox="1"/>
          <p:nvPr/>
        </p:nvSpPr>
        <p:spPr>
          <a:xfrm>
            <a:off x="1444104" y="883410"/>
            <a:ext cx="36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1200"/>
          </a:p>
        </p:txBody>
      </p:sp>
      <p:sp>
        <p:nvSpPr>
          <p:cNvPr id="340" name="Google Shape;340;p17"/>
          <p:cNvSpPr txBox="1"/>
          <p:nvPr/>
        </p:nvSpPr>
        <p:spPr>
          <a:xfrm>
            <a:off x="312275" y="2429750"/>
            <a:ext cx="360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しはら</a:t>
            </a:r>
            <a:endParaRPr b="0" sz="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347" name="Google Shape;3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593863"/>
            <a:ext cx="8785222" cy="4630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8"/>
          <p:cNvSpPr txBox="1"/>
          <p:nvPr/>
        </p:nvSpPr>
        <p:spPr>
          <a:xfrm>
            <a:off x="107504" y="985883"/>
            <a:ext cx="89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600">
                <a:solidFill>
                  <a:srgbClr val="F25044"/>
                </a:solidFill>
              </a:rPr>
              <a:t>次の街の絵の中で、税金を使ってつくられたり、運営されたりしている施設はどれでしょう？ </a:t>
            </a:r>
            <a:endParaRPr b="1" sz="1200"/>
          </a:p>
        </p:txBody>
      </p:sp>
      <p:sp>
        <p:nvSpPr>
          <p:cNvPr id="349" name="Google Shape;349;p18"/>
          <p:cNvSpPr txBox="1"/>
          <p:nvPr/>
        </p:nvSpPr>
        <p:spPr>
          <a:xfrm>
            <a:off x="843129" y="151988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税金は何のためにあるのだろうか</a:t>
            </a:r>
            <a:endParaRPr b="1" sz="1200"/>
          </a:p>
        </p:txBody>
      </p:sp>
      <p:sp>
        <p:nvSpPr>
          <p:cNvPr id="350" name="Google Shape;350;p18"/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交番</a:t>
            </a:r>
            <a:endParaRPr b="1" sz="1200"/>
          </a:p>
        </p:txBody>
      </p:sp>
      <p:sp>
        <p:nvSpPr>
          <p:cNvPr id="351" name="Google Shape;351;p18"/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市役所</a:t>
            </a:r>
            <a:endParaRPr b="1" sz="1200"/>
          </a:p>
        </p:txBody>
      </p:sp>
      <p:sp>
        <p:nvSpPr>
          <p:cNvPr id="352" name="Google Shape;352;p18"/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公園</a:t>
            </a:r>
            <a:endParaRPr b="1" sz="1200"/>
          </a:p>
        </p:txBody>
      </p:sp>
      <p:sp>
        <p:nvSpPr>
          <p:cNvPr id="353" name="Google Shape;353;p18"/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小学校</a:t>
            </a:r>
            <a:endParaRPr b="1" sz="1200"/>
          </a:p>
        </p:txBody>
      </p:sp>
      <p:sp>
        <p:nvSpPr>
          <p:cNvPr id="354" name="Google Shape;354;p18"/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信号機</a:t>
            </a:r>
            <a:endParaRPr b="1" sz="1200"/>
          </a:p>
        </p:txBody>
      </p:sp>
      <p:sp>
        <p:nvSpPr>
          <p:cNvPr id="355" name="Google Shape;355;p18"/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市民病院</a:t>
            </a:r>
            <a:endParaRPr b="1" sz="1200"/>
          </a:p>
        </p:txBody>
      </p:sp>
      <p:sp>
        <p:nvSpPr>
          <p:cNvPr id="356" name="Google Shape;356;p18"/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ごみ処理場</a:t>
            </a:r>
            <a:endParaRPr b="1" sz="1200"/>
          </a:p>
        </p:txBody>
      </p:sp>
      <p:sp>
        <p:nvSpPr>
          <p:cNvPr id="357" name="Google Shape;357;p18"/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会社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5643721" y="3667595"/>
            <a:ext cx="764483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銀行</a:t>
            </a:r>
            <a:endParaRPr b="1" sz="1200"/>
          </a:p>
        </p:txBody>
      </p:sp>
      <p:sp>
        <p:nvSpPr>
          <p:cNvPr id="359" name="Google Shape;359;p18"/>
          <p:cNvSpPr/>
          <p:nvPr/>
        </p:nvSpPr>
        <p:spPr>
          <a:xfrm>
            <a:off x="6942749" y="2322000"/>
            <a:ext cx="14760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ごみ処理場</a:t>
            </a:r>
            <a:endParaRPr b="1" sz="1200"/>
          </a:p>
        </p:txBody>
      </p:sp>
      <p:sp>
        <p:nvSpPr>
          <p:cNvPr id="360" name="Google Shape;360;p18"/>
          <p:cNvSpPr/>
          <p:nvPr/>
        </p:nvSpPr>
        <p:spPr>
          <a:xfrm>
            <a:off x="4131938" y="5666400"/>
            <a:ext cx="7644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公園</a:t>
            </a:r>
            <a:endParaRPr b="1" sz="1200"/>
          </a:p>
        </p:txBody>
      </p:sp>
      <p:sp>
        <p:nvSpPr>
          <p:cNvPr id="361" name="Google Shape;361;p18"/>
          <p:cNvSpPr/>
          <p:nvPr/>
        </p:nvSpPr>
        <p:spPr>
          <a:xfrm>
            <a:off x="871265" y="2383200"/>
            <a:ext cx="13989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市民病院</a:t>
            </a:r>
            <a:endParaRPr b="1" sz="1200"/>
          </a:p>
        </p:txBody>
      </p:sp>
      <p:sp>
        <p:nvSpPr>
          <p:cNvPr id="362" name="Google Shape;362;p18"/>
          <p:cNvSpPr/>
          <p:nvPr/>
        </p:nvSpPr>
        <p:spPr>
          <a:xfrm>
            <a:off x="4057200" y="2746800"/>
            <a:ext cx="9837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小学校</a:t>
            </a:r>
            <a:endParaRPr b="1" sz="1200"/>
          </a:p>
        </p:txBody>
      </p:sp>
      <p:sp>
        <p:nvSpPr>
          <p:cNvPr id="363" name="Google Shape;363;p18"/>
          <p:cNvSpPr/>
          <p:nvPr/>
        </p:nvSpPr>
        <p:spPr>
          <a:xfrm>
            <a:off x="2595494" y="3798000"/>
            <a:ext cx="9837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信号機</a:t>
            </a:r>
            <a:endParaRPr b="1" sz="1200"/>
          </a:p>
        </p:txBody>
      </p:sp>
      <p:sp>
        <p:nvSpPr>
          <p:cNvPr id="364" name="Google Shape;364;p18"/>
          <p:cNvSpPr/>
          <p:nvPr/>
        </p:nvSpPr>
        <p:spPr>
          <a:xfrm>
            <a:off x="6578937" y="4518000"/>
            <a:ext cx="9837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市役所</a:t>
            </a:r>
            <a:endParaRPr b="1" sz="1200"/>
          </a:p>
        </p:txBody>
      </p:sp>
      <p:sp>
        <p:nvSpPr>
          <p:cNvPr id="365" name="Google Shape;365;p18"/>
          <p:cNvSpPr/>
          <p:nvPr/>
        </p:nvSpPr>
        <p:spPr>
          <a:xfrm>
            <a:off x="7581918" y="5745600"/>
            <a:ext cx="7644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交番</a:t>
            </a:r>
            <a:endParaRPr b="1" sz="1200"/>
          </a:p>
        </p:txBody>
      </p:sp>
      <p:sp>
        <p:nvSpPr>
          <p:cNvPr id="366" name="Google Shape;366;p18"/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コンビニ</a:t>
            </a:r>
            <a:endParaRPr b="1" sz="1200"/>
          </a:p>
        </p:txBody>
      </p:sp>
      <p:sp>
        <p:nvSpPr>
          <p:cNvPr id="367" name="Google Shape;367;p18"/>
          <p:cNvSpPr/>
          <p:nvPr/>
        </p:nvSpPr>
        <p:spPr>
          <a:xfrm>
            <a:off x="309963" y="3672832"/>
            <a:ext cx="1399042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レストラン</a:t>
            </a:r>
            <a:endParaRPr b="1" sz="1200"/>
          </a:p>
        </p:txBody>
      </p:sp>
      <p:sp>
        <p:nvSpPr>
          <p:cNvPr id="368" name="Google Shape;368;p18"/>
          <p:cNvSpPr txBox="1"/>
          <p:nvPr/>
        </p:nvSpPr>
        <p:spPr>
          <a:xfrm>
            <a:off x="6681787" y="892494"/>
            <a:ext cx="463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しせつ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挿絵 が含まれている画像&#10;&#10;自動的に生成された説明" id="373" name="Google Shape;37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0043" y="478166"/>
            <a:ext cx="1833650" cy="18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9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9"/>
          <p:cNvSpPr/>
          <p:nvPr/>
        </p:nvSpPr>
        <p:spPr>
          <a:xfrm>
            <a:off x="326210" y="1105052"/>
            <a:ext cx="8493939" cy="1136017"/>
          </a:xfrm>
          <a:prstGeom prst="roundRect">
            <a:avLst>
              <a:gd fmla="val 23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9"/>
          <p:cNvSpPr/>
          <p:nvPr/>
        </p:nvSpPr>
        <p:spPr>
          <a:xfrm>
            <a:off x="199285" y="881221"/>
            <a:ext cx="8776123" cy="1224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2000"/>
              <a:buFont typeface="Arial"/>
              <a:buNone/>
            </a:pPr>
            <a:r>
              <a:rPr b="1" i="0" lang="ja-JP" sz="1800" u="none" cap="none" strike="noStrike">
                <a:solidFill>
                  <a:srgbClr val="F25044"/>
                </a:solidFill>
              </a:rPr>
              <a:t>皆さんは「税金」にどのようなイメージを持っていますか？</a:t>
            </a:r>
            <a:endParaRPr b="1" i="0" sz="1800" u="none" cap="none" strike="noStrike">
              <a:solidFill>
                <a:srgbClr val="F25044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わたしたちの身の回りには、国や地方公共団体による「公共サービス」や</a:t>
            </a:r>
            <a:endParaRPr b="1" sz="15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「公共施設」があります。</a:t>
            </a:r>
            <a:endParaRPr b="1" sz="1200"/>
          </a:p>
        </p:txBody>
      </p:sp>
      <p:sp>
        <p:nvSpPr>
          <p:cNvPr id="377" name="Google Shape;377;p19"/>
          <p:cNvSpPr/>
          <p:nvPr/>
        </p:nvSpPr>
        <p:spPr>
          <a:xfrm>
            <a:off x="5457554" y="2613228"/>
            <a:ext cx="3507057" cy="3713140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9"/>
          <p:cNvSpPr/>
          <p:nvPr/>
        </p:nvSpPr>
        <p:spPr>
          <a:xfrm>
            <a:off x="188491" y="2613228"/>
            <a:ext cx="5171477" cy="3704763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9"/>
          <p:cNvGrpSpPr/>
          <p:nvPr/>
        </p:nvGrpSpPr>
        <p:grpSpPr>
          <a:xfrm>
            <a:off x="6000291" y="2710800"/>
            <a:ext cx="2367334" cy="565325"/>
            <a:chOff x="6299670" y="2695046"/>
            <a:chExt cx="2367334" cy="565325"/>
          </a:xfrm>
        </p:grpSpPr>
        <p:sp>
          <p:nvSpPr>
            <p:cNvPr id="380" name="Google Shape;380;p19"/>
            <p:cNvSpPr/>
            <p:nvPr/>
          </p:nvSpPr>
          <p:spPr>
            <a:xfrm>
              <a:off x="7563904" y="2713471"/>
              <a:ext cx="11031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rgbClr val="000000"/>
                  </a:solidFill>
                </a:rPr>
                <a:t>道路、学校、公園 など</a:t>
              </a:r>
              <a:endParaRPr b="1" sz="1200"/>
            </a:p>
          </p:txBody>
        </p:sp>
        <p:sp>
          <p:nvSpPr>
            <p:cNvPr id="381" name="Google Shape;381;p19"/>
            <p:cNvSpPr txBox="1"/>
            <p:nvPr/>
          </p:nvSpPr>
          <p:spPr>
            <a:xfrm>
              <a:off x="6299670" y="2786910"/>
              <a:ext cx="121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2000"/>
                <a:buFont typeface="Arial"/>
                <a:buNone/>
              </a:pPr>
              <a:r>
                <a:rPr b="1" lang="ja-JP" sz="1800">
                  <a:solidFill>
                    <a:srgbClr val="F25044"/>
                  </a:solidFill>
                </a:rPr>
                <a:t>公共施設</a:t>
              </a:r>
              <a:endParaRPr b="1" sz="1200"/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6443069" y="2695046"/>
              <a:ext cx="864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800"/>
                <a:buFont typeface="Arial"/>
                <a:buNone/>
              </a:pPr>
              <a:r>
                <a:rPr b="1" lang="ja-JP" sz="600">
                  <a:solidFill>
                    <a:srgbClr val="F25044"/>
                  </a:solidFill>
                </a:rPr>
                <a:t>こうきょうしせつ</a:t>
              </a:r>
              <a:endParaRPr b="1" sz="1200"/>
            </a:p>
          </p:txBody>
        </p:sp>
      </p:grpSp>
      <p:grpSp>
        <p:nvGrpSpPr>
          <p:cNvPr id="383" name="Google Shape;383;p19"/>
          <p:cNvGrpSpPr/>
          <p:nvPr/>
        </p:nvGrpSpPr>
        <p:grpSpPr>
          <a:xfrm>
            <a:off x="646720" y="2746800"/>
            <a:ext cx="4501344" cy="425164"/>
            <a:chOff x="840424" y="2731046"/>
            <a:chExt cx="4501344" cy="425164"/>
          </a:xfrm>
        </p:grpSpPr>
        <p:sp>
          <p:nvSpPr>
            <p:cNvPr id="384" name="Google Shape;384;p19"/>
            <p:cNvSpPr/>
            <p:nvPr/>
          </p:nvSpPr>
          <p:spPr>
            <a:xfrm>
              <a:off x="2435601" y="2831955"/>
              <a:ext cx="2906167" cy="300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rgbClr val="000000"/>
                  </a:solidFill>
                </a:rPr>
                <a:t>警察、消防、ごみ収集、福祉 など</a:t>
              </a:r>
              <a:endParaRPr b="1" sz="1200"/>
            </a:p>
          </p:txBody>
        </p:sp>
        <p:sp>
          <p:nvSpPr>
            <p:cNvPr id="385" name="Google Shape;385;p19"/>
            <p:cNvSpPr txBox="1"/>
            <p:nvPr/>
          </p:nvSpPr>
          <p:spPr>
            <a:xfrm>
              <a:off x="840424" y="2786910"/>
              <a:ext cx="157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2000"/>
                <a:buFont typeface="Arial"/>
                <a:buNone/>
              </a:pPr>
              <a:r>
                <a:rPr b="1" i="0" lang="ja-JP" sz="1800" u="none" cap="none" strike="noStrike">
                  <a:solidFill>
                    <a:srgbClr val="F25044"/>
                  </a:solidFill>
                </a:rPr>
                <a:t>公共サービス</a:t>
              </a:r>
              <a:endParaRPr b="1" sz="1200"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4149244" y="2731046"/>
              <a:ext cx="445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ja-JP" sz="600">
                  <a:solidFill>
                    <a:srgbClr val="000000"/>
                  </a:solidFill>
                </a:rPr>
                <a:t>ふくし</a:t>
              </a:r>
              <a:endParaRPr b="1" sz="1200"/>
            </a:p>
          </p:txBody>
        </p:sp>
      </p:grpSp>
      <p:grpSp>
        <p:nvGrpSpPr>
          <p:cNvPr id="387" name="Google Shape;387;p19"/>
          <p:cNvGrpSpPr/>
          <p:nvPr/>
        </p:nvGrpSpPr>
        <p:grpSpPr>
          <a:xfrm>
            <a:off x="2001234" y="3394577"/>
            <a:ext cx="1503915" cy="2546462"/>
            <a:chOff x="322297" y="3394577"/>
            <a:chExt cx="1503915" cy="2546462"/>
          </a:xfrm>
        </p:grpSpPr>
        <p:sp>
          <p:nvSpPr>
            <p:cNvPr id="388" name="Google Shape;388;p19"/>
            <p:cNvSpPr/>
            <p:nvPr/>
          </p:nvSpPr>
          <p:spPr>
            <a:xfrm>
              <a:off x="322297" y="4452611"/>
              <a:ext cx="1503915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rgbClr val="F46C62"/>
                  </a:solidFill>
                </a:rPr>
                <a:t>ごみ処理費用</a:t>
              </a:r>
              <a:endParaRPr b="1" sz="1200"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rgbClr val="F46C62"/>
                  </a:solidFill>
                </a:rPr>
                <a:t>（令和４年度）</a:t>
              </a:r>
              <a:endParaRPr b="1" sz="1000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約2兆4,726億円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</a:rPr>
                <a:t>※２</a:t>
              </a:r>
              <a:endParaRPr b="1" sz="1200"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国民１人当たり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約19,800円</a:t>
              </a:r>
              <a:endParaRPr b="1" sz="1200"/>
            </a:p>
          </p:txBody>
        </p:sp>
        <p:pic>
          <p:nvPicPr>
            <p:cNvPr id="389" name="Google Shape;38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0" name="Google Shape;390;p19"/>
          <p:cNvGrpSpPr/>
          <p:nvPr/>
        </p:nvGrpSpPr>
        <p:grpSpPr>
          <a:xfrm>
            <a:off x="3680092" y="3419240"/>
            <a:ext cx="1600789" cy="2607077"/>
            <a:chOff x="3680092" y="3419240"/>
            <a:chExt cx="1600789" cy="2607077"/>
          </a:xfrm>
        </p:grpSpPr>
        <p:sp>
          <p:nvSpPr>
            <p:cNvPr id="391" name="Google Shape;391;p19"/>
            <p:cNvSpPr/>
            <p:nvPr/>
          </p:nvSpPr>
          <p:spPr>
            <a:xfrm>
              <a:off x="3680092" y="4452611"/>
              <a:ext cx="1600789" cy="15737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国民医療費の</a:t>
              </a:r>
              <a:endParaRPr b="1" i="0" sz="11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公費負担額</a:t>
              </a:r>
              <a:endParaRPr b="1" sz="1200"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</a:rPr>
                <a:t>（令和３年度）</a:t>
              </a:r>
              <a:endParaRPr b="1" sz="1200"/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約17兆1,025億円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</a:rPr>
                <a:t>※</a:t>
              </a:r>
              <a:r>
                <a:rPr b="1" baseline="30000" lang="ja-JP" sz="1100">
                  <a:solidFill>
                    <a:srgbClr val="000000"/>
                  </a:solidFill>
                </a:rPr>
                <a:t>3</a:t>
              </a:r>
              <a:endParaRPr b="1" baseline="30000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国民１人当たり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約13</a:t>
              </a:r>
              <a:r>
                <a:rPr b="1" lang="ja-JP" sz="1100">
                  <a:solidFill>
                    <a:srgbClr val="000000"/>
                  </a:solidFill>
                </a:rPr>
                <a:t>6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,300円</a:t>
              </a:r>
              <a:endParaRPr b="1" sz="1200"/>
            </a:p>
          </p:txBody>
        </p:sp>
        <p:pic>
          <p:nvPicPr>
            <p:cNvPr id="392" name="Google Shape;392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Google Shape;393;p19"/>
            <p:cNvSpPr/>
            <p:nvPr/>
          </p:nvSpPr>
          <p:spPr>
            <a:xfrm>
              <a:off x="4199953" y="4392000"/>
              <a:ext cx="5628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800"/>
                <a:buFont typeface="Arial"/>
                <a:buNone/>
              </a:pPr>
              <a:r>
                <a:rPr b="0" i="0" lang="ja-JP" sz="5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いりょう</a:t>
              </a:r>
              <a:endParaRPr sz="1100"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4273200" y="4600800"/>
              <a:ext cx="5628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800"/>
                <a:buFont typeface="Arial"/>
                <a:buNone/>
              </a:pPr>
              <a:r>
                <a:rPr lang="ja-JP" sz="500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ふたん</a:t>
              </a:r>
              <a:endParaRPr b="0" i="0" sz="5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9"/>
          <p:cNvGrpSpPr/>
          <p:nvPr/>
        </p:nvGrpSpPr>
        <p:grpSpPr>
          <a:xfrm>
            <a:off x="322297" y="3498585"/>
            <a:ext cx="1523311" cy="2442454"/>
            <a:chOff x="1991496" y="3498585"/>
            <a:chExt cx="1523311" cy="2442454"/>
          </a:xfrm>
        </p:grpSpPr>
        <p:sp>
          <p:nvSpPr>
            <p:cNvPr id="396" name="Google Shape;396;p19"/>
            <p:cNvSpPr/>
            <p:nvPr/>
          </p:nvSpPr>
          <p:spPr>
            <a:xfrm>
              <a:off x="1991496" y="4452611"/>
              <a:ext cx="1523311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警察費・消防費</a:t>
              </a:r>
              <a:endParaRPr b="1" i="0" sz="11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</a:rPr>
                <a:t>（令和</a:t>
              </a:r>
              <a:r>
                <a:rPr b="1" lang="ja-JP" sz="1000">
                  <a:solidFill>
                    <a:srgbClr val="F46C62"/>
                  </a:solidFill>
                </a:rPr>
                <a:t>４</a:t>
              </a:r>
              <a:r>
                <a:rPr b="1" i="0" lang="ja-JP" sz="1000" u="none" cap="none" strike="noStrike">
                  <a:solidFill>
                    <a:srgbClr val="F46C62"/>
                  </a:solidFill>
                </a:rPr>
                <a:t>年度）</a:t>
              </a:r>
              <a:endParaRPr b="1" i="0" sz="10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約5兆</a:t>
              </a:r>
              <a:r>
                <a:rPr b="1" lang="ja-JP" sz="1100">
                  <a:solidFill>
                    <a:srgbClr val="000000"/>
                  </a:solidFill>
                </a:rPr>
                <a:t>3,177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</a:rPr>
                <a:t>※１</a:t>
              </a:r>
              <a:endParaRPr b="1" sz="1200"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国民１人当たり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約42,560円</a:t>
              </a:r>
              <a:endParaRPr b="1" sz="1200"/>
            </a:p>
          </p:txBody>
        </p:sp>
        <p:pic>
          <p:nvPicPr>
            <p:cNvPr id="397" name="Google Shape;397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9"/>
          <p:cNvGrpSpPr/>
          <p:nvPr/>
        </p:nvGrpSpPr>
        <p:grpSpPr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399" name="Google Shape;399;p19"/>
            <p:cNvSpPr/>
            <p:nvPr/>
          </p:nvSpPr>
          <p:spPr>
            <a:xfrm>
              <a:off x="5481816" y="4452611"/>
              <a:ext cx="1579136" cy="1039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道路整備事業費</a:t>
              </a:r>
              <a:endParaRPr b="1" i="0" sz="11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</a:rPr>
                <a:t>（令和６年度）</a:t>
              </a:r>
              <a:endParaRPr b="1" sz="1200"/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約1兆6,715億円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</a:rPr>
                <a:t>※</a:t>
              </a:r>
              <a:r>
                <a:rPr b="1" baseline="30000" lang="ja-JP" sz="1100">
                  <a:solidFill>
                    <a:srgbClr val="000000"/>
                  </a:solidFill>
                </a:rPr>
                <a:t>4</a:t>
              </a:r>
              <a:endParaRPr b="1" baseline="30000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400" name="Google Shape;400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1" name="Google Shape;401;p19"/>
          <p:cNvGrpSpPr/>
          <p:nvPr/>
        </p:nvGrpSpPr>
        <p:grpSpPr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402" name="Google Shape;402;p19"/>
            <p:cNvSpPr/>
            <p:nvPr/>
          </p:nvSpPr>
          <p:spPr>
            <a:xfrm>
              <a:off x="7245552" y="4452611"/>
              <a:ext cx="1549281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校舎・体育館</a:t>
              </a:r>
              <a:endParaRPr b="1" i="0" sz="11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などの建設費用</a:t>
              </a:r>
              <a:endParaRPr b="1" i="0" sz="11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</a:rPr>
                <a:t>（令和６年度）</a:t>
              </a:r>
              <a:endParaRPr b="1" sz="1200"/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約732億円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</a:rPr>
                <a:t>※5</a:t>
              </a:r>
              <a:endParaRPr b="1" baseline="30000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403" name="Google Shape;403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04" name="Google Shape;404;p19"/>
          <p:cNvCxnSpPr/>
          <p:nvPr/>
        </p:nvCxnSpPr>
        <p:spPr>
          <a:xfrm>
            <a:off x="1908854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5" name="Google Shape;405;p19"/>
          <p:cNvCxnSpPr/>
          <p:nvPr/>
        </p:nvCxnSpPr>
        <p:spPr>
          <a:xfrm>
            <a:off x="3597449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19"/>
          <p:cNvCxnSpPr/>
          <p:nvPr/>
        </p:nvCxnSpPr>
        <p:spPr>
          <a:xfrm>
            <a:off x="7153252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7" name="Google Shape;407;p19"/>
          <p:cNvGrpSpPr/>
          <p:nvPr/>
        </p:nvGrpSpPr>
        <p:grpSpPr>
          <a:xfrm>
            <a:off x="162607" y="6459730"/>
            <a:ext cx="8942072" cy="156101"/>
            <a:chOff x="109010" y="6306644"/>
            <a:chExt cx="8942072" cy="156101"/>
          </a:xfrm>
        </p:grpSpPr>
        <p:sp>
          <p:nvSpPr>
            <p:cNvPr id="408" name="Google Shape;408;p19"/>
            <p:cNvSpPr/>
            <p:nvPr/>
          </p:nvSpPr>
          <p:spPr>
            <a:xfrm>
              <a:off x="109010" y="6306644"/>
              <a:ext cx="5281871" cy="132175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600">
                  <a:solidFill>
                    <a:schemeClr val="dk1"/>
                  </a:solidFill>
                </a:rPr>
                <a:t>※１・２　出所：総務省「令和６年版地方財政白書」　　　※３　出所：厚生労働省「令和３（2021）年度国民医療費の概況」</a:t>
              </a:r>
              <a:endParaRPr b="1" sz="1200"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5312802" y="6306644"/>
              <a:ext cx="3738280" cy="156101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600">
                  <a:solidFill>
                    <a:schemeClr val="dk1"/>
                  </a:solidFill>
                </a:rPr>
                <a:t>※４・５　出所：財務省｢令和６年度予算及び財政投融資計画の説明」　　　</a:t>
              </a:r>
              <a:endParaRPr b="1" sz="1200"/>
            </a:p>
          </p:txBody>
        </p:sp>
      </p:grpSp>
      <p:sp>
        <p:nvSpPr>
          <p:cNvPr id="410" name="Google Shape;410;p19"/>
          <p:cNvSpPr/>
          <p:nvPr/>
        </p:nvSpPr>
        <p:spPr>
          <a:xfrm>
            <a:off x="162608" y="2127848"/>
            <a:ext cx="8812800" cy="524754"/>
          </a:xfrm>
          <a:prstGeom prst="roundRect">
            <a:avLst>
              <a:gd fmla="val 0" name="adj"/>
            </a:avLst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2728925" y="2196000"/>
            <a:ext cx="3695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600">
                <a:solidFill>
                  <a:schemeClr val="lt1"/>
                </a:solidFill>
              </a:rPr>
              <a:t>「税金」</a:t>
            </a:r>
            <a:r>
              <a:rPr b="1" lang="ja-JP" sz="1600">
                <a:solidFill>
                  <a:schemeClr val="lt1"/>
                </a:solidFill>
              </a:rPr>
              <a:t>により賄われています。</a:t>
            </a:r>
            <a:endParaRPr b="1" sz="2200">
              <a:solidFill>
                <a:schemeClr val="lt1"/>
              </a:solidFill>
            </a:endParaRPr>
          </a:p>
        </p:txBody>
      </p:sp>
      <p:sp>
        <p:nvSpPr>
          <p:cNvPr id="412" name="Google Shape;412;p19"/>
          <p:cNvSpPr txBox="1"/>
          <p:nvPr/>
        </p:nvSpPr>
        <p:spPr>
          <a:xfrm>
            <a:off x="843129" y="151988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税金は何のためにあるのだろうか</a:t>
            </a:r>
            <a:endParaRPr b="1" sz="1200"/>
          </a:p>
        </p:txBody>
      </p:sp>
      <p:sp>
        <p:nvSpPr>
          <p:cNvPr id="413" name="Google Shape;413;p19"/>
          <p:cNvSpPr/>
          <p:nvPr/>
        </p:nvSpPr>
        <p:spPr>
          <a:xfrm>
            <a:off x="464400" y="1548063"/>
            <a:ext cx="8865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ja-JP" sz="600">
                <a:solidFill>
                  <a:srgbClr val="000000"/>
                </a:solidFill>
              </a:rPr>
              <a:t>こうきょうしせつ</a:t>
            </a:r>
            <a:endParaRPr b="1" sz="1200"/>
          </a:p>
        </p:txBody>
      </p:sp>
      <p:sp>
        <p:nvSpPr>
          <p:cNvPr id="414" name="Google Shape;414;p19"/>
          <p:cNvSpPr/>
          <p:nvPr/>
        </p:nvSpPr>
        <p:spPr>
          <a:xfrm>
            <a:off x="4694400" y="2241075"/>
            <a:ext cx="291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600">
                <a:solidFill>
                  <a:schemeClr val="lt1"/>
                </a:solidFill>
              </a:rPr>
              <a:t>まかな</a:t>
            </a:r>
            <a:endParaRPr b="1" sz="1200"/>
          </a:p>
        </p:txBody>
      </p:sp>
      <p:sp>
        <p:nvSpPr>
          <p:cNvPr id="415" name="Google Shape;415;p19"/>
          <p:cNvSpPr txBox="1"/>
          <p:nvPr/>
        </p:nvSpPr>
        <p:spPr>
          <a:xfrm>
            <a:off x="694800" y="2709786"/>
            <a:ext cx="59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800"/>
              <a:buFont typeface="Arial"/>
              <a:buNone/>
            </a:pPr>
            <a:r>
              <a:rPr b="1" lang="ja-JP" sz="600">
                <a:solidFill>
                  <a:srgbClr val="F25044"/>
                </a:solidFill>
              </a:rPr>
              <a:t>こうきょう</a:t>
            </a:r>
            <a:endParaRPr b="1" sz="1200"/>
          </a:p>
        </p:txBody>
      </p:sp>
      <p:sp>
        <p:nvSpPr>
          <p:cNvPr id="416" name="Google Shape;416;p19"/>
          <p:cNvSpPr/>
          <p:nvPr/>
        </p:nvSpPr>
        <p:spPr>
          <a:xfrm>
            <a:off x="4960800" y="1198567"/>
            <a:ext cx="8865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ja-JP" sz="600">
                <a:solidFill>
                  <a:srgbClr val="000000"/>
                </a:solidFill>
              </a:rPr>
              <a:t>こうきょう</a:t>
            </a:r>
            <a:endParaRPr b="1" sz="1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/>
          <p:nvPr/>
        </p:nvSpPr>
        <p:spPr>
          <a:xfrm>
            <a:off x="878182" y="6508800"/>
            <a:ext cx="7233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rgbClr val="F25044"/>
                </a:solidFill>
              </a:rPr>
              <a:t>動画で学ぼう：「税の学習コーナー」</a:t>
            </a:r>
            <a:r>
              <a:rPr lang="ja-JP" sz="1000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https://www.nta.go.jp/taxes/kids/video/index.htm#anime</a:t>
            </a:r>
            <a:r>
              <a:rPr lang="ja-JP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0"/>
          <p:cNvSpPr txBox="1"/>
          <p:nvPr/>
        </p:nvSpPr>
        <p:spPr>
          <a:xfrm>
            <a:off x="843129" y="151988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税金は何のためにあるのだろうか</a:t>
            </a:r>
            <a:endParaRPr b="1" sz="1200"/>
          </a:p>
        </p:txBody>
      </p:sp>
      <p:sp>
        <p:nvSpPr>
          <p:cNvPr id="423" name="Google Shape;423;p20"/>
          <p:cNvSpPr/>
          <p:nvPr/>
        </p:nvSpPr>
        <p:spPr>
          <a:xfrm>
            <a:off x="5706450" y="5960300"/>
            <a:ext cx="3319800" cy="28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755">
                <a:solidFill>
                  <a:schemeClr val="dk1"/>
                </a:solidFill>
              </a:rPr>
              <a:t>※出所：文部科学省「令和４年度地方教育費調査（令和３会計年度）」　　　</a:t>
            </a:r>
            <a:endParaRPr b="1" sz="755">
              <a:solidFill>
                <a:schemeClr val="dk1"/>
              </a:solidFill>
            </a:endParaRPr>
          </a:p>
        </p:txBody>
      </p:sp>
      <p:sp>
        <p:nvSpPr>
          <p:cNvPr id="424" name="Google Shape;424;p20"/>
          <p:cNvSpPr/>
          <p:nvPr/>
        </p:nvSpPr>
        <p:spPr>
          <a:xfrm>
            <a:off x="342377" y="2117575"/>
            <a:ext cx="8477773" cy="3814148"/>
          </a:xfrm>
          <a:prstGeom prst="rect">
            <a:avLst/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0"/>
          <p:cNvSpPr txBox="1"/>
          <p:nvPr/>
        </p:nvSpPr>
        <p:spPr>
          <a:xfrm>
            <a:off x="342378" y="2190893"/>
            <a:ext cx="107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（全国平均）</a:t>
            </a:r>
            <a:endParaRPr sz="1200"/>
          </a:p>
        </p:txBody>
      </p:sp>
      <p:grpSp>
        <p:nvGrpSpPr>
          <p:cNvPr id="426" name="Google Shape;426;p20"/>
          <p:cNvGrpSpPr/>
          <p:nvPr/>
        </p:nvGrpSpPr>
        <p:grpSpPr>
          <a:xfrm>
            <a:off x="6384206" y="1981173"/>
            <a:ext cx="2247847" cy="3831213"/>
            <a:chOff x="6384206" y="1981173"/>
            <a:chExt cx="2247847" cy="3831213"/>
          </a:xfrm>
        </p:grpSpPr>
        <p:pic>
          <p:nvPicPr>
            <p:cNvPr id="427" name="Google Shape;427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04275" y="1981173"/>
              <a:ext cx="1207709" cy="290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20"/>
            <p:cNvSpPr/>
            <p:nvPr/>
          </p:nvSpPr>
          <p:spPr>
            <a:xfrm>
              <a:off x="6384206" y="4902755"/>
              <a:ext cx="2247847" cy="348032"/>
            </a:xfrm>
            <a:prstGeom prst="roundRect">
              <a:avLst>
                <a:gd fmla="val 5296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rgbClr val="000000"/>
                  </a:solidFill>
                </a:rPr>
                <a:t>高校生</a:t>
              </a:r>
              <a:r>
                <a:rPr b="1" lang="ja-JP">
                  <a:solidFill>
                    <a:srgbClr val="000000"/>
                  </a:solidFill>
                </a:rPr>
                <a:t>（全日制）</a:t>
              </a:r>
              <a:endParaRPr b="1" sz="1600">
                <a:solidFill>
                  <a:srgbClr val="000000"/>
                </a:solidFill>
              </a:endParaRPr>
            </a:p>
          </p:txBody>
        </p:sp>
        <p:sp>
          <p:nvSpPr>
            <p:cNvPr id="429" name="Google Shape;429;p20"/>
            <p:cNvSpPr txBox="1"/>
            <p:nvPr/>
          </p:nvSpPr>
          <p:spPr>
            <a:xfrm>
              <a:off x="6424882" y="5403700"/>
              <a:ext cx="2166495" cy="408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chemeClr val="dk1"/>
                  </a:solidFill>
                </a:rPr>
                <a:t>約</a:t>
              </a:r>
              <a:r>
                <a:rPr b="1" lang="ja-JP" sz="2400">
                  <a:solidFill>
                    <a:schemeClr val="dk1"/>
                  </a:solidFill>
                </a:rPr>
                <a:t>1,129,000</a:t>
              </a:r>
              <a:r>
                <a:rPr b="1" lang="ja-JP" sz="1800">
                  <a:solidFill>
                    <a:schemeClr val="dk1"/>
                  </a:solidFill>
                </a:rPr>
                <a:t>円</a:t>
              </a:r>
              <a:endParaRPr b="1" sz="2000">
                <a:solidFill>
                  <a:schemeClr val="dk1"/>
                </a:solidFill>
              </a:endParaRPr>
            </a:p>
          </p:txBody>
        </p:sp>
      </p:grpSp>
      <p:grpSp>
        <p:nvGrpSpPr>
          <p:cNvPr id="430" name="Google Shape;430;p20"/>
          <p:cNvGrpSpPr/>
          <p:nvPr/>
        </p:nvGrpSpPr>
        <p:grpSpPr>
          <a:xfrm>
            <a:off x="3458596" y="2343882"/>
            <a:ext cx="2247847" cy="3468504"/>
            <a:chOff x="3458596" y="2343882"/>
            <a:chExt cx="2247847" cy="3468504"/>
          </a:xfrm>
        </p:grpSpPr>
        <p:pic>
          <p:nvPicPr>
            <p:cNvPr id="431" name="Google Shape;431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7178" y="2343882"/>
              <a:ext cx="1030683" cy="2584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20"/>
            <p:cNvSpPr/>
            <p:nvPr/>
          </p:nvSpPr>
          <p:spPr>
            <a:xfrm>
              <a:off x="3458596" y="4902171"/>
              <a:ext cx="2247847" cy="349200"/>
            </a:xfrm>
            <a:prstGeom prst="roundRect">
              <a:avLst>
                <a:gd fmla="val 8320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rgbClr val="000000"/>
                  </a:solidFill>
                </a:rPr>
                <a:t>中学生</a:t>
              </a:r>
              <a:endParaRPr b="1" sz="1200"/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3499272" y="5403701"/>
              <a:ext cx="2166495" cy="408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chemeClr val="dk1"/>
                  </a:solidFill>
                </a:rPr>
                <a:t>約</a:t>
              </a:r>
              <a:r>
                <a:rPr b="1" lang="ja-JP" sz="2400">
                  <a:solidFill>
                    <a:schemeClr val="dk1"/>
                  </a:solidFill>
                </a:rPr>
                <a:t>1,067,000</a:t>
              </a:r>
              <a:r>
                <a:rPr b="1" lang="ja-JP" sz="1800">
                  <a:solidFill>
                    <a:schemeClr val="dk1"/>
                  </a:solidFill>
                </a:rPr>
                <a:t>円</a:t>
              </a:r>
              <a:endParaRPr b="1" sz="2000">
                <a:solidFill>
                  <a:schemeClr val="dk1"/>
                </a:solidFill>
              </a:endParaRPr>
            </a:p>
          </p:txBody>
        </p:sp>
      </p:grpSp>
      <p:grpSp>
        <p:nvGrpSpPr>
          <p:cNvPr id="434" name="Google Shape;434;p20"/>
          <p:cNvGrpSpPr/>
          <p:nvPr/>
        </p:nvGrpSpPr>
        <p:grpSpPr>
          <a:xfrm>
            <a:off x="532986" y="2841735"/>
            <a:ext cx="2247847" cy="2970652"/>
            <a:chOff x="532986" y="2841735"/>
            <a:chExt cx="2247847" cy="2970652"/>
          </a:xfrm>
        </p:grpSpPr>
        <p:pic>
          <p:nvPicPr>
            <p:cNvPr id="435" name="Google Shape;435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7546" y="2841735"/>
              <a:ext cx="1158726" cy="1995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20"/>
            <p:cNvSpPr/>
            <p:nvPr/>
          </p:nvSpPr>
          <p:spPr>
            <a:xfrm>
              <a:off x="532986" y="4902171"/>
              <a:ext cx="2247847" cy="349200"/>
            </a:xfrm>
            <a:prstGeom prst="roundRect">
              <a:avLst>
                <a:gd fmla="val 7312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rgbClr val="000000"/>
                  </a:solidFill>
                </a:rPr>
                <a:t>小学生</a:t>
              </a:r>
              <a:endParaRPr b="1" sz="1200"/>
            </a:p>
          </p:txBody>
        </p:sp>
        <p:sp>
          <p:nvSpPr>
            <p:cNvPr id="437" name="Google Shape;437;p20"/>
            <p:cNvSpPr txBox="1"/>
            <p:nvPr/>
          </p:nvSpPr>
          <p:spPr>
            <a:xfrm>
              <a:off x="573662" y="5403700"/>
              <a:ext cx="2166495" cy="408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chemeClr val="dk1"/>
                  </a:solidFill>
                </a:rPr>
                <a:t>約</a:t>
              </a:r>
              <a:r>
                <a:rPr b="1" lang="ja-JP" sz="2400">
                  <a:solidFill>
                    <a:schemeClr val="dk1"/>
                  </a:solidFill>
                </a:rPr>
                <a:t>921,000</a:t>
              </a:r>
              <a:r>
                <a:rPr b="1" lang="ja-JP" sz="1800">
                  <a:solidFill>
                    <a:schemeClr val="dk1"/>
                  </a:solidFill>
                </a:rPr>
                <a:t>円</a:t>
              </a:r>
              <a:endParaRPr b="1" sz="2000">
                <a:solidFill>
                  <a:schemeClr val="dk1"/>
                </a:solidFill>
              </a:endParaRPr>
            </a:p>
          </p:txBody>
        </p:sp>
      </p:grpSp>
      <p:sp>
        <p:nvSpPr>
          <p:cNvPr id="438" name="Google Shape;438;p20"/>
          <p:cNvSpPr/>
          <p:nvPr/>
        </p:nvSpPr>
        <p:spPr>
          <a:xfrm>
            <a:off x="188489" y="957023"/>
            <a:ext cx="8776123" cy="1070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2000"/>
              <a:buFont typeface="Arial"/>
              <a:buNone/>
            </a:pPr>
            <a:r>
              <a:rPr b="1" i="0" lang="ja-JP" sz="1800" u="none" cap="none" strike="noStrike">
                <a:solidFill>
                  <a:srgbClr val="F25044"/>
                </a:solidFill>
              </a:rPr>
              <a:t>公立学校の児童・生徒一人当たりの公費負担額 </a:t>
            </a:r>
            <a:r>
              <a:rPr b="1" i="0" lang="ja-JP" u="none" cap="none" strike="noStrike">
                <a:solidFill>
                  <a:srgbClr val="F25044"/>
                </a:solidFill>
              </a:rPr>
              <a:t>（令和</a:t>
            </a:r>
            <a:r>
              <a:rPr b="1" lang="ja-JP">
                <a:solidFill>
                  <a:srgbClr val="F25044"/>
                </a:solidFill>
              </a:rPr>
              <a:t>３</a:t>
            </a:r>
            <a:r>
              <a:rPr b="1" i="0" lang="ja-JP" u="none" cap="none" strike="noStrike">
                <a:solidFill>
                  <a:srgbClr val="F25044"/>
                </a:solidFill>
              </a:rPr>
              <a:t>年度）</a:t>
            </a:r>
            <a:endParaRPr b="1" sz="1200"/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普段通っている学校で使う用品や施設のほか、教科書の無償配付などにも、</a:t>
            </a:r>
            <a:endParaRPr b="1" sz="15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税金が使われています。皆さんのためにどのぐらい使われているか、確認してみましょう。</a:t>
            </a:r>
            <a:endParaRPr b="1" sz="1200"/>
          </a:p>
        </p:txBody>
      </p:sp>
      <p:pic>
        <p:nvPicPr>
          <p:cNvPr id="439" name="Google Shape;43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13091">
            <a:off x="7270195" y="438692"/>
            <a:ext cx="1996787" cy="119529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0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441" name="Google Shape;441;p20"/>
          <p:cNvGrpSpPr/>
          <p:nvPr/>
        </p:nvGrpSpPr>
        <p:grpSpPr>
          <a:xfrm>
            <a:off x="-61200" y="6007185"/>
            <a:ext cx="971480" cy="855440"/>
            <a:chOff x="-61202" y="5996310"/>
            <a:chExt cx="971480" cy="855440"/>
          </a:xfrm>
        </p:grpSpPr>
        <p:sp>
          <p:nvSpPr>
            <p:cNvPr id="442" name="Google Shape;442;p20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 txBox="1"/>
            <p:nvPr/>
          </p:nvSpPr>
          <p:spPr>
            <a:xfrm>
              <a:off x="-61202" y="6267050"/>
              <a:ext cx="910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>
                <a:solidFill>
                  <a:srgbClr val="AB151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200"/>
            </a:p>
          </p:txBody>
        </p:sp>
      </p:grpSp>
      <p:sp>
        <p:nvSpPr>
          <p:cNvPr id="445" name="Google Shape;445;p20"/>
          <p:cNvSpPr/>
          <p:nvPr/>
        </p:nvSpPr>
        <p:spPr>
          <a:xfrm>
            <a:off x="4408849" y="885847"/>
            <a:ext cx="567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F46C62"/>
              </a:buClr>
              <a:buSzPts val="800"/>
              <a:buFont typeface="Arial"/>
              <a:buNone/>
            </a:pPr>
            <a:r>
              <a:rPr lang="ja-JP" sz="600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rPr>
              <a:t>ふたん</a:t>
            </a:r>
            <a:endParaRPr sz="1200"/>
          </a:p>
        </p:txBody>
      </p:sp>
      <p:sp>
        <p:nvSpPr>
          <p:cNvPr id="446" name="Google Shape;446;p20"/>
          <p:cNvSpPr txBox="1"/>
          <p:nvPr/>
        </p:nvSpPr>
        <p:spPr>
          <a:xfrm>
            <a:off x="3114000" y="1223365"/>
            <a:ext cx="463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しせつ</a:t>
            </a:r>
            <a:endParaRPr sz="1200"/>
          </a:p>
        </p:txBody>
      </p:sp>
      <p:sp>
        <p:nvSpPr>
          <p:cNvPr id="447" name="Google Shape;447;p20"/>
          <p:cNvSpPr/>
          <p:nvPr/>
        </p:nvSpPr>
        <p:spPr>
          <a:xfrm>
            <a:off x="4996800" y="1223368"/>
            <a:ext cx="567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ja-JP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むしょう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"/>
          <p:cNvSpPr txBox="1"/>
          <p:nvPr/>
        </p:nvSpPr>
        <p:spPr>
          <a:xfrm>
            <a:off x="192486" y="921113"/>
            <a:ext cx="87630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F25044"/>
                </a:solidFill>
              </a:rPr>
              <a:t>税金の使いみち</a:t>
            </a:r>
            <a:endParaRPr b="1" sz="12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税金は、みんなの安全を守る警察・消防や、道路・水道の整備といった「みんなのために役立つ活動」や、年金・医療・福祉・教育など「社会での助け合いのための活動」に使われています。</a:t>
            </a:r>
            <a:endParaRPr b="1" sz="12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そのために必要なたくさんのお金を、</a:t>
            </a:r>
            <a:r>
              <a:rPr b="1" lang="ja-JP" sz="1500">
                <a:solidFill>
                  <a:srgbClr val="F25044"/>
                </a:solidFill>
              </a:rPr>
              <a:t>みんなで出し合って</a:t>
            </a:r>
            <a:r>
              <a:rPr b="1" lang="ja-JP" sz="1500">
                <a:solidFill>
                  <a:schemeClr val="dk1"/>
                </a:solidFill>
              </a:rPr>
              <a:t>負担するのが「税金」です。</a:t>
            </a:r>
            <a:endParaRPr b="1" sz="1200"/>
          </a:p>
        </p:txBody>
      </p:sp>
      <p:sp>
        <p:nvSpPr>
          <p:cNvPr id="454" name="Google Shape;454;p21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>
            <a:off x="1434688" y="2711709"/>
            <a:ext cx="6274624" cy="2111811"/>
            <a:chOff x="1105689" y="2746132"/>
            <a:chExt cx="6274624" cy="2111811"/>
          </a:xfrm>
        </p:grpSpPr>
        <p:sp>
          <p:nvSpPr>
            <p:cNvPr id="456" name="Google Shape;456;p21"/>
            <p:cNvSpPr/>
            <p:nvPr/>
          </p:nvSpPr>
          <p:spPr>
            <a:xfrm>
              <a:off x="1105689" y="2746132"/>
              <a:ext cx="6274624" cy="2111811"/>
            </a:xfrm>
            <a:prstGeom prst="roundRect">
              <a:avLst>
                <a:gd fmla="val 0" name="adj"/>
              </a:avLst>
            </a:prstGeom>
            <a:solidFill>
              <a:srgbClr val="FCDA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1"/>
            <p:cNvSpPr txBox="1"/>
            <p:nvPr/>
          </p:nvSpPr>
          <p:spPr>
            <a:xfrm>
              <a:off x="1682044" y="3277471"/>
              <a:ext cx="5121900" cy="9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2200">
                  <a:solidFill>
                    <a:schemeClr val="dk1"/>
                  </a:solidFill>
                </a:rPr>
                <a:t>税金は、みんなで社会を支えるための</a:t>
              </a:r>
              <a:endParaRPr b="1" sz="22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2200">
                  <a:solidFill>
                    <a:schemeClr val="dk1"/>
                  </a:solidFill>
                </a:rPr>
                <a:t>「会費」のようなもの</a:t>
              </a:r>
              <a:endParaRPr b="1" sz="1200"/>
            </a:p>
          </p:txBody>
        </p:sp>
      </p:grpSp>
      <p:grpSp>
        <p:nvGrpSpPr>
          <p:cNvPr id="458" name="Google Shape;458;p21"/>
          <p:cNvGrpSpPr/>
          <p:nvPr/>
        </p:nvGrpSpPr>
        <p:grpSpPr>
          <a:xfrm>
            <a:off x="996885" y="1497600"/>
            <a:ext cx="1706715" cy="184800"/>
            <a:chOff x="996886" y="1442179"/>
            <a:chExt cx="1706715" cy="184800"/>
          </a:xfrm>
        </p:grpSpPr>
        <p:sp>
          <p:nvSpPr>
            <p:cNvPr id="459" name="Google Shape;459;p21"/>
            <p:cNvSpPr txBox="1"/>
            <p:nvPr/>
          </p:nvSpPr>
          <p:spPr>
            <a:xfrm>
              <a:off x="996886" y="1442179"/>
              <a:ext cx="616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ねんきん</a:t>
              </a:r>
              <a:endParaRPr sz="1200"/>
            </a:p>
          </p:txBody>
        </p:sp>
        <p:sp>
          <p:nvSpPr>
            <p:cNvPr id="460" name="Google Shape;460;p21"/>
            <p:cNvSpPr txBox="1"/>
            <p:nvPr/>
          </p:nvSpPr>
          <p:spPr>
            <a:xfrm>
              <a:off x="1569600" y="1442179"/>
              <a:ext cx="603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いりょう</a:t>
              </a:r>
              <a:endParaRPr sz="1200"/>
            </a:p>
          </p:txBody>
        </p:sp>
        <p:sp>
          <p:nvSpPr>
            <p:cNvPr id="461" name="Google Shape;461;p21"/>
            <p:cNvSpPr txBox="1"/>
            <p:nvPr/>
          </p:nvSpPr>
          <p:spPr>
            <a:xfrm>
              <a:off x="2178000" y="1442179"/>
              <a:ext cx="525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ふくし</a:t>
              </a:r>
              <a:endParaRPr b="1" sz="1200"/>
            </a:p>
          </p:txBody>
        </p:sp>
      </p:grpSp>
      <p:pic>
        <p:nvPicPr>
          <p:cNvPr id="462" name="Google Shape;4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032" y="3738961"/>
            <a:ext cx="2230573" cy="265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1"/>
          <p:cNvSpPr txBox="1"/>
          <p:nvPr/>
        </p:nvSpPr>
        <p:spPr>
          <a:xfrm>
            <a:off x="843129" y="151988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税金は何のためにあるのだろうか</a:t>
            </a:r>
            <a:endParaRPr b="1" sz="1200"/>
          </a:p>
        </p:txBody>
      </p:sp>
      <p:sp>
        <p:nvSpPr>
          <p:cNvPr id="464" name="Google Shape;464;p21"/>
          <p:cNvSpPr txBox="1"/>
          <p:nvPr/>
        </p:nvSpPr>
        <p:spPr>
          <a:xfrm>
            <a:off x="878182" y="6512400"/>
            <a:ext cx="785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rgbClr val="F25044"/>
                </a:solidFill>
              </a:rPr>
              <a:t>ゲームで学ぼう：うんこ税金ドリル</a:t>
            </a:r>
            <a:r>
              <a:rPr lang="ja-JP" sz="1000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ja-JP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https://www.mof.go.jp/tax_policy/publication/brochure/zeikin_drill/index.html</a:t>
            </a:r>
            <a:r>
              <a:rPr lang="ja-JP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ja-JP" sz="1000">
                <a:solidFill>
                  <a:schemeClr val="dk1"/>
                </a:solidFill>
              </a:rPr>
              <a:t>（財務省HP）</a:t>
            </a:r>
            <a:endParaRPr b="1" sz="1300"/>
          </a:p>
        </p:txBody>
      </p:sp>
      <p:pic>
        <p:nvPicPr>
          <p:cNvPr id="465" name="Google Shape;4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8681" y="3437969"/>
            <a:ext cx="1145414" cy="228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8288" y="3504246"/>
            <a:ext cx="1051702" cy="272785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1"/>
          <p:cNvSpPr txBox="1"/>
          <p:nvPr/>
        </p:nvSpPr>
        <p:spPr>
          <a:xfrm>
            <a:off x="5170743" y="1793997"/>
            <a:ext cx="504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600">
                <a:solidFill>
                  <a:schemeClr val="dk1"/>
                </a:solidFill>
              </a:rPr>
              <a:t>ふたん</a:t>
            </a:r>
            <a:endParaRPr b="1" sz="1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